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8288000" cy="10287000"/>
  <p:notesSz cx="6858000" cy="9144000"/>
  <p:embeddedFontLst>
    <p:embeddedFont>
      <p:font typeface="League Spartan" panose="020B0604020202020204" charset="0"/>
      <p:regular r:id="rId23"/>
    </p:embeddedFont>
    <p:embeddedFont>
      <p:font typeface="Poppins" panose="00000500000000000000" pitchFamily="2" charset="0"/>
      <p:regular r:id="rId24"/>
      <p:bold r:id="rId25"/>
      <p:italic r:id="rId26"/>
      <p:boldItalic r:id="rId27"/>
    </p:embeddedFont>
    <p:embeddedFont>
      <p:font typeface="Poppins Bold" panose="00000800000000000000" pitchFamily="2"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1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7.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9.sv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8071144"/>
            <a:ext cx="4277019" cy="47625"/>
            <a:chOff x="0" y="0"/>
            <a:chExt cx="1126458" cy="12543"/>
          </a:xfrm>
        </p:grpSpPr>
        <p:sp>
          <p:nvSpPr>
            <p:cNvPr id="3" name="Freeform 3"/>
            <p:cNvSpPr/>
            <p:nvPr/>
          </p:nvSpPr>
          <p:spPr>
            <a:xfrm>
              <a:off x="0" y="0"/>
              <a:ext cx="1126458" cy="12543"/>
            </a:xfrm>
            <a:custGeom>
              <a:avLst/>
              <a:gdLst/>
              <a:ahLst/>
              <a:cxnLst/>
              <a:rect l="l" t="t" r="r" b="b"/>
              <a:pathLst>
                <a:path w="1126458" h="12543">
                  <a:moveTo>
                    <a:pt x="0" y="0"/>
                  </a:moveTo>
                  <a:lnTo>
                    <a:pt x="1126458" y="0"/>
                  </a:lnTo>
                  <a:lnTo>
                    <a:pt x="1126458" y="12543"/>
                  </a:lnTo>
                  <a:lnTo>
                    <a:pt x="0" y="12543"/>
                  </a:lnTo>
                  <a:close/>
                </a:path>
              </a:pathLst>
            </a:custGeom>
            <a:solidFill>
              <a:srgbClr val="53B7D2"/>
            </a:solidFill>
          </p:spPr>
          <p:txBody>
            <a:bodyPr/>
            <a:lstStyle/>
            <a:p>
              <a:endParaRPr lang="en-US"/>
            </a:p>
          </p:txBody>
        </p:sp>
        <p:sp>
          <p:nvSpPr>
            <p:cNvPr id="4" name="TextBox 4"/>
            <p:cNvSpPr txBox="1"/>
            <p:nvPr/>
          </p:nvSpPr>
          <p:spPr>
            <a:xfrm>
              <a:off x="0" y="-38100"/>
              <a:ext cx="1126458" cy="5064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4173200" y="1028700"/>
            <a:ext cx="3086100" cy="825415"/>
            <a:chOff x="0" y="0"/>
            <a:chExt cx="812800" cy="217393"/>
          </a:xfrm>
        </p:grpSpPr>
        <p:sp>
          <p:nvSpPr>
            <p:cNvPr id="6" name="Freeform 6"/>
            <p:cNvSpPr/>
            <p:nvPr/>
          </p:nvSpPr>
          <p:spPr>
            <a:xfrm>
              <a:off x="0" y="0"/>
              <a:ext cx="812800" cy="217393"/>
            </a:xfrm>
            <a:custGeom>
              <a:avLst/>
              <a:gdLst/>
              <a:ahLst/>
              <a:cxnLst/>
              <a:rect l="l" t="t" r="r" b="b"/>
              <a:pathLst>
                <a:path w="812800" h="217393">
                  <a:moveTo>
                    <a:pt x="108697" y="0"/>
                  </a:moveTo>
                  <a:lnTo>
                    <a:pt x="704103" y="0"/>
                  </a:lnTo>
                  <a:cubicBezTo>
                    <a:pt x="732932" y="0"/>
                    <a:pt x="760579" y="11452"/>
                    <a:pt x="780963" y="31837"/>
                  </a:cubicBezTo>
                  <a:cubicBezTo>
                    <a:pt x="801348" y="52221"/>
                    <a:pt x="812800" y="79868"/>
                    <a:pt x="812800" y="108697"/>
                  </a:cubicBezTo>
                  <a:lnTo>
                    <a:pt x="812800" y="108697"/>
                  </a:lnTo>
                  <a:cubicBezTo>
                    <a:pt x="812800" y="137525"/>
                    <a:pt x="801348" y="165172"/>
                    <a:pt x="780963" y="185557"/>
                  </a:cubicBezTo>
                  <a:cubicBezTo>
                    <a:pt x="760579" y="205941"/>
                    <a:pt x="732932" y="217393"/>
                    <a:pt x="704103" y="217393"/>
                  </a:cubicBezTo>
                  <a:lnTo>
                    <a:pt x="108697" y="217393"/>
                  </a:lnTo>
                  <a:cubicBezTo>
                    <a:pt x="79868" y="217393"/>
                    <a:pt x="52221" y="205941"/>
                    <a:pt x="31837" y="185557"/>
                  </a:cubicBezTo>
                  <a:cubicBezTo>
                    <a:pt x="11452" y="165172"/>
                    <a:pt x="0" y="137525"/>
                    <a:pt x="0" y="108697"/>
                  </a:cubicBezTo>
                  <a:lnTo>
                    <a:pt x="0" y="108697"/>
                  </a:lnTo>
                  <a:cubicBezTo>
                    <a:pt x="0" y="79868"/>
                    <a:pt x="11452" y="52221"/>
                    <a:pt x="31837" y="31837"/>
                  </a:cubicBezTo>
                  <a:cubicBezTo>
                    <a:pt x="52221" y="11452"/>
                    <a:pt x="79868" y="0"/>
                    <a:pt x="108697" y="0"/>
                  </a:cubicBezTo>
                  <a:close/>
                </a:path>
              </a:pathLst>
            </a:custGeom>
            <a:solidFill>
              <a:srgbClr val="53B7D2"/>
            </a:solidFill>
          </p:spPr>
          <p:txBody>
            <a:bodyPr/>
            <a:lstStyle/>
            <a:p>
              <a:endParaRPr lang="en-US"/>
            </a:p>
          </p:txBody>
        </p:sp>
        <p:sp>
          <p:nvSpPr>
            <p:cNvPr id="7" name="TextBox 7"/>
            <p:cNvSpPr txBox="1"/>
            <p:nvPr/>
          </p:nvSpPr>
          <p:spPr>
            <a:xfrm>
              <a:off x="0" y="-38100"/>
              <a:ext cx="812800" cy="255493"/>
            </a:xfrm>
            <a:prstGeom prst="rect">
              <a:avLst/>
            </a:prstGeom>
          </p:spPr>
          <p:txBody>
            <a:bodyPr lIns="50800" tIns="50800" rIns="50800" bIns="50800" rtlCol="0" anchor="ctr"/>
            <a:lstStyle/>
            <a:p>
              <a:pPr algn="ctr">
                <a:lnSpc>
                  <a:spcPts val="2659"/>
                </a:lnSpc>
              </a:pPr>
              <a:endParaRPr/>
            </a:p>
          </p:txBody>
        </p:sp>
      </p:grpSp>
      <p:sp>
        <p:nvSpPr>
          <p:cNvPr id="8" name="Freeform 8">
            <a:extLst>
              <a:ext uri="{C183D7F6-B498-43B3-948B-1728B52AA6E4}">
                <adec:decorative xmlns:adec="http://schemas.microsoft.com/office/drawing/2017/decorative" val="1"/>
              </a:ext>
            </a:extLst>
          </p:cNvPr>
          <p:cNvSpPr/>
          <p:nvPr/>
        </p:nvSpPr>
        <p:spPr>
          <a:xfrm>
            <a:off x="7995441" y="6639707"/>
            <a:ext cx="14775578" cy="7898218"/>
          </a:xfrm>
          <a:custGeom>
            <a:avLst/>
            <a:gdLst/>
            <a:ahLst/>
            <a:cxnLst/>
            <a:rect l="l" t="t" r="r" b="b"/>
            <a:pathLst>
              <a:path w="14775578" h="7898218">
                <a:moveTo>
                  <a:pt x="0" y="0"/>
                </a:moveTo>
                <a:lnTo>
                  <a:pt x="14775579" y="0"/>
                </a:lnTo>
                <a:lnTo>
                  <a:pt x="14775579" y="7898218"/>
                </a:lnTo>
                <a:lnTo>
                  <a:pt x="0" y="7898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1028700" y="1028700"/>
            <a:ext cx="2147173" cy="2147173"/>
          </a:xfrm>
          <a:custGeom>
            <a:avLst/>
            <a:gdLst/>
            <a:ahLst/>
            <a:cxnLst/>
            <a:rect l="l" t="t" r="r" b="b"/>
            <a:pathLst>
              <a:path w="2147173" h="2147173">
                <a:moveTo>
                  <a:pt x="0" y="0"/>
                </a:moveTo>
                <a:lnTo>
                  <a:pt x="2147173" y="0"/>
                </a:lnTo>
                <a:lnTo>
                  <a:pt x="2147173" y="2147173"/>
                </a:lnTo>
                <a:lnTo>
                  <a:pt x="0" y="2147173"/>
                </a:lnTo>
                <a:lnTo>
                  <a:pt x="0" y="0"/>
                </a:lnTo>
                <a:close/>
              </a:path>
            </a:pathLst>
          </a:custGeom>
          <a:blipFill>
            <a:blip r:embed="rId4"/>
            <a:stretch>
              <a:fillRect/>
            </a:stretch>
          </a:blipFill>
        </p:spPr>
        <p:txBody>
          <a:bodyPr/>
          <a:lstStyle/>
          <a:p>
            <a:endParaRPr lang="en-US"/>
          </a:p>
        </p:txBody>
      </p:sp>
      <p:sp>
        <p:nvSpPr>
          <p:cNvPr id="10" name="TextBox 10"/>
          <p:cNvSpPr txBox="1">
            <a:spLocks noGrp="1"/>
          </p:cNvSpPr>
          <p:nvPr>
            <p:ph type="title" idx="4294967295"/>
          </p:nvPr>
        </p:nvSpPr>
        <p:spPr>
          <a:xfrm>
            <a:off x="1028700" y="4458299"/>
            <a:ext cx="15815397" cy="23029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5"/>
              </a:lnSpc>
              <a:spcBef>
                <a:spcPts val="0"/>
              </a:spcBef>
              <a:spcAft>
                <a:spcPts val="0"/>
              </a:spcAft>
              <a:buClrTx/>
              <a:buSzTx/>
              <a:buFontTx/>
              <a:buNone/>
              <a:tabLst/>
              <a:defRPr/>
            </a:pPr>
            <a:r>
              <a:rPr kumimoji="0" lang="en-US" sz="8448" b="0" i="0" u="none" strike="noStrike" kern="1200" cap="none" spc="0" normalizeH="0" baseline="0" noProof="0" dirty="0">
                <a:ln>
                  <a:noFill/>
                </a:ln>
                <a:solidFill>
                  <a:srgbClr val="000000"/>
                </a:solidFill>
                <a:effectLst/>
                <a:uLnTx/>
                <a:uFillTx/>
                <a:latin typeface="League Spartan"/>
                <a:ea typeface="League Spartan"/>
                <a:cs typeface="League Spartan"/>
                <a:sym typeface="League Spartan"/>
              </a:rPr>
              <a:t>NEIGHBORS CONNECT DIGITAL ACCESS PROGRAM</a:t>
            </a:r>
          </a:p>
        </p:txBody>
      </p:sp>
      <p:sp>
        <p:nvSpPr>
          <p:cNvPr id="11" name="TextBox 11"/>
          <p:cNvSpPr txBox="1"/>
          <p:nvPr/>
        </p:nvSpPr>
        <p:spPr>
          <a:xfrm>
            <a:off x="1088741" y="7153179"/>
            <a:ext cx="8418203" cy="651538"/>
          </a:xfrm>
          <a:prstGeom prst="rect">
            <a:avLst/>
          </a:prstGeom>
        </p:spPr>
        <p:txBody>
          <a:bodyPr lIns="0" tIns="0" rIns="0" bIns="0" rtlCol="0" anchor="t">
            <a:spAutoFit/>
          </a:bodyPr>
          <a:lstStyle/>
          <a:p>
            <a:pPr algn="l">
              <a:lnSpc>
                <a:spcPts val="5039"/>
              </a:lnSpc>
            </a:pPr>
            <a:r>
              <a:rPr lang="en-US" sz="3599">
                <a:solidFill>
                  <a:srgbClr val="000000"/>
                </a:solidFill>
                <a:latin typeface="Poppins"/>
                <a:ea typeface="Poppins"/>
                <a:cs typeface="Poppins"/>
                <a:sym typeface="Poppins"/>
              </a:rPr>
              <a:t>Created by Technologist Computers</a:t>
            </a:r>
          </a:p>
        </p:txBody>
      </p:sp>
      <p:sp>
        <p:nvSpPr>
          <p:cNvPr id="12" name="TextBox 12"/>
          <p:cNvSpPr txBox="1"/>
          <p:nvPr/>
        </p:nvSpPr>
        <p:spPr>
          <a:xfrm>
            <a:off x="14173200" y="1149197"/>
            <a:ext cx="3086100" cy="508305"/>
          </a:xfrm>
          <a:prstGeom prst="rect">
            <a:avLst/>
          </a:prstGeom>
        </p:spPr>
        <p:txBody>
          <a:bodyPr lIns="0" tIns="0" rIns="0" bIns="0" rtlCol="0" anchor="t">
            <a:spAutoFit/>
          </a:bodyPr>
          <a:lstStyle/>
          <a:p>
            <a:pPr algn="ctr">
              <a:lnSpc>
                <a:spcPts val="4006"/>
              </a:lnSpc>
            </a:pPr>
            <a:r>
              <a:rPr lang="en-US" sz="2861">
                <a:solidFill>
                  <a:srgbClr val="FFFFFF"/>
                </a:solidFill>
                <a:latin typeface="Poppins"/>
                <a:ea typeface="Poppins"/>
                <a:cs typeface="Poppins"/>
                <a:sym typeface="Poppins"/>
              </a:rPr>
              <a:t>02/2026</a:t>
            </a:r>
          </a:p>
        </p:txBody>
      </p:sp>
      <p:sp>
        <p:nvSpPr>
          <p:cNvPr id="13" name="Freeform 13">
            <a:extLst>
              <a:ext uri="{C183D7F6-B498-43B3-948B-1728B52AA6E4}">
                <adec:decorative xmlns:adec="http://schemas.microsoft.com/office/drawing/2017/decorative" val="1"/>
              </a:ext>
            </a:extLst>
          </p:cNvPr>
          <p:cNvSpPr/>
          <p:nvPr/>
        </p:nvSpPr>
        <p:spPr>
          <a:xfrm flipH="1" flipV="1">
            <a:off x="607652" y="-3831138"/>
            <a:ext cx="14775578" cy="7898218"/>
          </a:xfrm>
          <a:custGeom>
            <a:avLst/>
            <a:gdLst/>
            <a:ahLst/>
            <a:cxnLst/>
            <a:rect l="l" t="t" r="r" b="b"/>
            <a:pathLst>
              <a:path w="14775578" h="7898218">
                <a:moveTo>
                  <a:pt x="14775579" y="7898219"/>
                </a:moveTo>
                <a:lnTo>
                  <a:pt x="0" y="7898219"/>
                </a:lnTo>
                <a:lnTo>
                  <a:pt x="0" y="0"/>
                </a:lnTo>
                <a:lnTo>
                  <a:pt x="14775579" y="0"/>
                </a:lnTo>
                <a:lnTo>
                  <a:pt x="14775579" y="78982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Freeform 5">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201179" y="4280196"/>
            <a:ext cx="8783305" cy="0"/>
          </a:xfrm>
          <a:prstGeom prst="line">
            <a:avLst/>
          </a:prstGeom>
          <a:ln w="66675" cap="flat">
            <a:solidFill>
              <a:srgbClr val="53B7D2"/>
            </a:solidFill>
            <a:prstDash val="solid"/>
            <a:headEnd type="none" w="sm" len="sm"/>
            <a:tailEnd type="none" w="sm" len="sm"/>
          </a:ln>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532667" y="4896003"/>
            <a:ext cx="3329929" cy="332992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72644" t="-14694" r="-75946" b="-71749"/>
              </a:stretch>
            </a:blipFill>
          </p:spPr>
          <p:txBody>
            <a:bodyPr/>
            <a:lstStyle/>
            <a:p>
              <a:endParaRPr lang="en-US"/>
            </a:p>
          </p:txBody>
        </p:sp>
      </p:grpSp>
      <p:grpSp>
        <p:nvGrpSpPr>
          <p:cNvPr id="11" name="Group 11">
            <a:extLst>
              <a:ext uri="{C183D7F6-B498-43B3-948B-1728B52AA6E4}">
                <adec:decorative xmlns:adec="http://schemas.microsoft.com/office/drawing/2017/decorative" val="1"/>
              </a:ext>
            </a:extLst>
          </p:cNvPr>
          <p:cNvGrpSpPr/>
          <p:nvPr/>
        </p:nvGrpSpPr>
        <p:grpSpPr>
          <a:xfrm>
            <a:off x="4559081" y="6560967"/>
            <a:ext cx="3597882" cy="359788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21199" t="-24557" r="-44876"/>
              </a:stretch>
            </a:blipFill>
          </p:spPr>
          <p:txBody>
            <a:bodyPr/>
            <a:lstStyle/>
            <a:p>
              <a:endParaRPr lang="en-US"/>
            </a:p>
          </p:txBody>
        </p:sp>
      </p:grpSp>
      <p:sp>
        <p:nvSpPr>
          <p:cNvPr id="13" name="TextBox 13"/>
          <p:cNvSpPr txBox="1">
            <a:spLocks noGrp="1"/>
          </p:cNvSpPr>
          <p:nvPr>
            <p:ph type="title" idx="4294967295"/>
          </p:nvPr>
        </p:nvSpPr>
        <p:spPr>
          <a:xfrm>
            <a:off x="201179" y="1685846"/>
            <a:ext cx="8783305"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SPECIALIZED FOCUS AREAS</a:t>
            </a:r>
          </a:p>
        </p:txBody>
      </p:sp>
      <p:sp>
        <p:nvSpPr>
          <p:cNvPr id="14" name="TextBox 14"/>
          <p:cNvSpPr txBox="1"/>
          <p:nvPr/>
        </p:nvSpPr>
        <p:spPr>
          <a:xfrm>
            <a:off x="9323203" y="2706579"/>
            <a:ext cx="8783305" cy="1149404"/>
          </a:xfrm>
          <a:prstGeom prst="rect">
            <a:avLst/>
          </a:prstGeom>
        </p:spPr>
        <p:txBody>
          <a:bodyPr lIns="0" tIns="0" rIns="0" bIns="0" rtlCol="0" anchor="t">
            <a:spAutoFit/>
          </a:bodyPr>
          <a:lstStyle/>
          <a:p>
            <a:pPr marL="539749" lvl="1" indent="-269875" algn="l">
              <a:lnSpc>
                <a:spcPts val="4674"/>
              </a:lnSpc>
              <a:buFont typeface="Arial"/>
              <a:buChar char="•"/>
            </a:pPr>
            <a:r>
              <a:rPr lang="en-US" sz="2499">
                <a:solidFill>
                  <a:srgbClr val="FFFFFF"/>
                </a:solidFill>
                <a:latin typeface="Poppins"/>
                <a:ea typeface="Poppins"/>
                <a:cs typeface="Poppins"/>
                <a:sym typeface="Poppins"/>
              </a:rPr>
              <a:t>Senior-Focused Education: Senior-specific training on devices, connectivity, and online safety</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AutoShape 5">
            <a:extLst>
              <a:ext uri="{C183D7F6-B498-43B3-948B-1728B52AA6E4}">
                <adec:decorative xmlns:adec="http://schemas.microsoft.com/office/drawing/2017/decorative" val="1"/>
              </a:ext>
            </a:extLst>
          </p:cNvPr>
          <p:cNvSpPr/>
          <p:nvPr/>
        </p:nvSpPr>
        <p:spPr>
          <a:xfrm>
            <a:off x="146068" y="4246859"/>
            <a:ext cx="8893526" cy="0"/>
          </a:xfrm>
          <a:prstGeom prst="line">
            <a:avLst/>
          </a:prstGeom>
          <a:ln w="66675" cap="flat">
            <a:solidFill>
              <a:srgbClr val="53B7D2"/>
            </a:solidFill>
            <a:prstDash val="solid"/>
            <a:headEnd type="none" w="sm" len="sm"/>
            <a:tailEnd type="none" w="sm" len="sm"/>
          </a:ln>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1325657" y="4570732"/>
            <a:ext cx="6534348" cy="5246370"/>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US"/>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US"/>
            </a:p>
          </p:txBody>
        </p:sp>
        <p:sp>
          <p:nvSpPr>
            <p:cNvPr id="12" name="Freeform 12"/>
            <p:cNvSpPr/>
            <p:nvPr/>
          </p:nvSpPr>
          <p:spPr>
            <a:xfrm>
              <a:off x="2434265" y="5210810"/>
              <a:ext cx="2596530" cy="786130"/>
            </a:xfrm>
            <a:custGeom>
              <a:avLst/>
              <a:gdLst/>
              <a:ahLst/>
              <a:cxnLst/>
              <a:rect l="l" t="t" r="r" b="b"/>
              <a:pathLst>
                <a:path w="2596530" h="786130">
                  <a:moveTo>
                    <a:pt x="1253815" y="0"/>
                  </a:moveTo>
                  <a:lnTo>
                    <a:pt x="448635" y="0"/>
                  </a:lnTo>
                  <a:cubicBezTo>
                    <a:pt x="448635" y="0"/>
                    <a:pt x="424505" y="370840"/>
                    <a:pt x="399105" y="525780"/>
                  </a:cubicBezTo>
                  <a:cubicBezTo>
                    <a:pt x="354655" y="791210"/>
                    <a:pt x="82875" y="706120"/>
                    <a:pt x="5405" y="762000"/>
                  </a:cubicBezTo>
                  <a:cubicBezTo>
                    <a:pt x="-4755" y="769620"/>
                    <a:pt x="325" y="786130"/>
                    <a:pt x="13025" y="786130"/>
                  </a:cubicBezTo>
                  <a:lnTo>
                    <a:pt x="2583505" y="786130"/>
                  </a:lnTo>
                  <a:cubicBezTo>
                    <a:pt x="2596205" y="786130"/>
                    <a:pt x="2601285" y="769620"/>
                    <a:pt x="2591125" y="762000"/>
                  </a:cubicBezTo>
                  <a:cubicBezTo>
                    <a:pt x="2513655" y="706120"/>
                    <a:pt x="2241875" y="791210"/>
                    <a:pt x="2197425" y="525780"/>
                  </a:cubicBezTo>
                  <a:cubicBezTo>
                    <a:pt x="2172025" y="370840"/>
                    <a:pt x="2147895" y="0"/>
                    <a:pt x="2147895" y="0"/>
                  </a:cubicBezTo>
                  <a:lnTo>
                    <a:pt x="1253815" y="0"/>
                  </a:lnTo>
                  <a:close/>
                </a:path>
              </a:pathLst>
            </a:custGeom>
            <a:solidFill>
              <a:srgbClr val="BBBBBB"/>
            </a:solidFill>
          </p:spPr>
          <p:txBody>
            <a:bodyPr/>
            <a:lstStyle/>
            <a:p>
              <a:endParaRPr lang="en-US"/>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8"/>
              <a:stretch>
                <a:fillRect t="-66" b="-66"/>
              </a:stretch>
            </a:blipFill>
          </p:spPr>
          <p:txBody>
            <a:bodyPr/>
            <a:lstStyle/>
            <a:p>
              <a:endParaRPr lang="en-US"/>
            </a:p>
          </p:txBody>
        </p:sp>
      </p:grpSp>
      <p:sp>
        <p:nvSpPr>
          <p:cNvPr id="14" name="TextBox 14"/>
          <p:cNvSpPr txBox="1">
            <a:spLocks noGrp="1"/>
          </p:cNvSpPr>
          <p:nvPr>
            <p:ph type="title" idx="4294967295"/>
          </p:nvPr>
        </p:nvSpPr>
        <p:spPr>
          <a:xfrm>
            <a:off x="146068" y="1685846"/>
            <a:ext cx="8893526"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DIGITAL SKILLS TRAINING</a:t>
            </a:r>
          </a:p>
        </p:txBody>
      </p:sp>
      <p:sp>
        <p:nvSpPr>
          <p:cNvPr id="15" name="TextBox 15"/>
          <p:cNvSpPr txBox="1"/>
          <p:nvPr/>
        </p:nvSpPr>
        <p:spPr>
          <a:xfrm>
            <a:off x="9463368" y="2004680"/>
            <a:ext cx="8584524" cy="7976908"/>
          </a:xfrm>
          <a:prstGeom prst="rect">
            <a:avLst/>
          </a:prstGeom>
        </p:spPr>
        <p:txBody>
          <a:bodyPr lIns="0" tIns="0" rIns="0" bIns="0" rtlCol="0" anchor="t">
            <a:spAutoFit/>
          </a:bodyPr>
          <a:lstStyle/>
          <a:p>
            <a:pPr marL="520320" lvl="1" indent="-260160" algn="l">
              <a:lnSpc>
                <a:spcPts val="4506"/>
              </a:lnSpc>
              <a:buFont typeface="Arial"/>
              <a:buChar char="•"/>
            </a:pPr>
            <a:r>
              <a:rPr lang="en-US" sz="2410">
                <a:solidFill>
                  <a:srgbClr val="FFFFFF"/>
                </a:solidFill>
                <a:latin typeface="Poppins"/>
                <a:ea typeface="Poppins"/>
                <a:cs typeface="Poppins"/>
                <a:sym typeface="Poppins"/>
              </a:rPr>
              <a:t>Culturally responsive, trauma-informed curriculum design acknowledging technology barriers faced by marginalized communities</a:t>
            </a:r>
          </a:p>
          <a:p>
            <a:pPr algn="l">
              <a:lnSpc>
                <a:spcPts val="4506"/>
              </a:lnSpc>
            </a:pPr>
            <a:endParaRPr lang="en-US" sz="2410">
              <a:solidFill>
                <a:srgbClr val="FFFFFF"/>
              </a:solidFill>
              <a:latin typeface="Poppins"/>
              <a:ea typeface="Poppins"/>
              <a:cs typeface="Poppins"/>
              <a:sym typeface="Poppins"/>
            </a:endParaRPr>
          </a:p>
          <a:p>
            <a:pPr marL="520320" lvl="1" indent="-260160" algn="l">
              <a:lnSpc>
                <a:spcPts val="4506"/>
              </a:lnSpc>
              <a:buFont typeface="Arial"/>
              <a:buChar char="•"/>
            </a:pPr>
            <a:r>
              <a:rPr lang="en-US" sz="2410">
                <a:solidFill>
                  <a:srgbClr val="FFFFFF"/>
                </a:solidFill>
                <a:latin typeface="Poppins"/>
                <a:ea typeface="Poppins"/>
                <a:cs typeface="Poppins"/>
                <a:sym typeface="Poppins"/>
              </a:rPr>
              <a:t>Learning approach combining in-person instruction and self-paced materials</a:t>
            </a:r>
          </a:p>
          <a:p>
            <a:pPr algn="l">
              <a:lnSpc>
                <a:spcPts val="4506"/>
              </a:lnSpc>
            </a:pPr>
            <a:endParaRPr lang="en-US" sz="2410">
              <a:solidFill>
                <a:srgbClr val="FFFFFF"/>
              </a:solidFill>
              <a:latin typeface="Poppins"/>
              <a:ea typeface="Poppins"/>
              <a:cs typeface="Poppins"/>
              <a:sym typeface="Poppins"/>
            </a:endParaRPr>
          </a:p>
          <a:p>
            <a:pPr marL="520320" lvl="1" indent="-260160" algn="l">
              <a:lnSpc>
                <a:spcPts val="4506"/>
              </a:lnSpc>
              <a:buFont typeface="Arial"/>
              <a:buChar char="•"/>
            </a:pPr>
            <a:r>
              <a:rPr lang="en-US" sz="2410">
                <a:solidFill>
                  <a:srgbClr val="FFFFFF"/>
                </a:solidFill>
                <a:latin typeface="Poppins"/>
                <a:ea typeface="Poppins"/>
                <a:cs typeface="Poppins"/>
                <a:sym typeface="Poppins"/>
              </a:rPr>
              <a:t>Learning models utilizing community leaders as co-facilitators and cultural bridges</a:t>
            </a:r>
          </a:p>
          <a:p>
            <a:pPr algn="l">
              <a:lnSpc>
                <a:spcPts val="4506"/>
              </a:lnSpc>
            </a:pPr>
            <a:endParaRPr lang="en-US" sz="2410">
              <a:solidFill>
                <a:srgbClr val="FFFFFF"/>
              </a:solidFill>
              <a:latin typeface="Poppins"/>
              <a:ea typeface="Poppins"/>
              <a:cs typeface="Poppins"/>
              <a:sym typeface="Poppins"/>
            </a:endParaRPr>
          </a:p>
          <a:p>
            <a:pPr marL="520320" lvl="1" indent="-260160" algn="l">
              <a:lnSpc>
                <a:spcPts val="4506"/>
              </a:lnSpc>
              <a:buFont typeface="Arial"/>
              <a:buChar char="•"/>
            </a:pPr>
            <a:r>
              <a:rPr lang="en-US" sz="2410">
                <a:solidFill>
                  <a:srgbClr val="FFFFFF"/>
                </a:solidFill>
                <a:latin typeface="Poppins"/>
                <a:ea typeface="Poppins"/>
                <a:cs typeface="Poppins"/>
                <a:sym typeface="Poppins"/>
              </a:rPr>
              <a:t>Life-skills integration connecting technology training directly to participants' immediate goals in education, employment, and healthcare</a:t>
            </a:r>
          </a:p>
          <a:p>
            <a:pPr algn="l">
              <a:lnSpc>
                <a:spcPts val="4506"/>
              </a:lnSpc>
            </a:pPr>
            <a:endParaRPr lang="en-US" sz="2410">
              <a:solidFill>
                <a:srgbClr val="FFFFFF"/>
              </a:solidFill>
              <a:latin typeface="Poppins"/>
              <a:ea typeface="Poppins"/>
              <a:cs typeface="Poppins"/>
              <a:sym typeface="Poppins"/>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AutoShape 5">
            <a:extLst>
              <a:ext uri="{C183D7F6-B498-43B3-948B-1728B52AA6E4}">
                <adec:decorative xmlns:adec="http://schemas.microsoft.com/office/drawing/2017/decorative" val="1"/>
              </a:ext>
            </a:extLst>
          </p:cNvPr>
          <p:cNvSpPr/>
          <p:nvPr/>
        </p:nvSpPr>
        <p:spPr>
          <a:xfrm>
            <a:off x="146068" y="4246859"/>
            <a:ext cx="8893526" cy="0"/>
          </a:xfrm>
          <a:prstGeom prst="line">
            <a:avLst/>
          </a:prstGeom>
          <a:ln w="66675" cap="flat">
            <a:solidFill>
              <a:srgbClr val="53B7D2"/>
            </a:solidFill>
            <a:prstDash val="solid"/>
            <a:headEnd type="none" w="sm" len="sm"/>
            <a:tailEnd type="none" w="sm" len="sm"/>
          </a:ln>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1921426" y="4640632"/>
            <a:ext cx="5246370" cy="524637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38888" r="-38888"/>
              </a:stretch>
            </a:blipFill>
          </p:spPr>
          <p:txBody>
            <a:bodyPr/>
            <a:lstStyle/>
            <a:p>
              <a:endParaRPr lang="en-US"/>
            </a:p>
          </p:txBody>
        </p:sp>
      </p:grpSp>
      <p:sp>
        <p:nvSpPr>
          <p:cNvPr id="11" name="TextBox 11"/>
          <p:cNvSpPr txBox="1">
            <a:spLocks noGrp="1"/>
          </p:cNvSpPr>
          <p:nvPr>
            <p:ph type="title" idx="4294967295"/>
          </p:nvPr>
        </p:nvSpPr>
        <p:spPr>
          <a:xfrm>
            <a:off x="146068" y="1685846"/>
            <a:ext cx="8893526"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SENIOR-FOCUSED</a:t>
            </a:r>
          </a:p>
        </p:txBody>
      </p:sp>
      <p:sp>
        <p:nvSpPr>
          <p:cNvPr id="12" name="TextBox 12"/>
          <p:cNvSpPr txBox="1"/>
          <p:nvPr/>
        </p:nvSpPr>
        <p:spPr>
          <a:xfrm>
            <a:off x="9463368" y="2004680"/>
            <a:ext cx="8584524" cy="5690908"/>
          </a:xfrm>
          <a:prstGeom prst="rect">
            <a:avLst/>
          </a:prstGeom>
        </p:spPr>
        <p:txBody>
          <a:bodyPr lIns="0" tIns="0" rIns="0" bIns="0" rtlCol="0" anchor="t">
            <a:spAutoFit/>
          </a:bodyPr>
          <a:lstStyle/>
          <a:p>
            <a:pPr marL="520320" lvl="1" indent="-260160" algn="l">
              <a:lnSpc>
                <a:spcPts val="4506"/>
              </a:lnSpc>
              <a:buFont typeface="Arial"/>
              <a:buChar char="•"/>
            </a:pPr>
            <a:r>
              <a:rPr lang="en-US" sz="2410">
                <a:solidFill>
                  <a:srgbClr val="FFFFFF"/>
                </a:solidFill>
                <a:latin typeface="Poppins"/>
                <a:ea typeface="Poppins"/>
                <a:cs typeface="Poppins"/>
                <a:sym typeface="Poppins"/>
              </a:rPr>
              <a:t>Slow-paced, repetitive learning methodology with frequent review and practice sessions</a:t>
            </a:r>
          </a:p>
          <a:p>
            <a:pPr algn="l">
              <a:lnSpc>
                <a:spcPts val="4506"/>
              </a:lnSpc>
            </a:pPr>
            <a:endParaRPr lang="en-US" sz="2410">
              <a:solidFill>
                <a:srgbClr val="FFFFFF"/>
              </a:solidFill>
              <a:latin typeface="Poppins"/>
              <a:ea typeface="Poppins"/>
              <a:cs typeface="Poppins"/>
              <a:sym typeface="Poppins"/>
            </a:endParaRPr>
          </a:p>
          <a:p>
            <a:pPr marL="520320" lvl="1" indent="-260160" algn="l">
              <a:lnSpc>
                <a:spcPts val="4506"/>
              </a:lnSpc>
              <a:buFont typeface="Arial"/>
              <a:buChar char="•"/>
            </a:pPr>
            <a:r>
              <a:rPr lang="en-US" sz="2410">
                <a:solidFill>
                  <a:srgbClr val="FFFFFF"/>
                </a:solidFill>
                <a:latin typeface="Poppins"/>
                <a:ea typeface="Poppins"/>
                <a:cs typeface="Poppins"/>
                <a:sym typeface="Poppins"/>
              </a:rPr>
              <a:t>Large print materials, audio alternatives, and high-contrast visual aids</a:t>
            </a:r>
          </a:p>
          <a:p>
            <a:pPr algn="l">
              <a:lnSpc>
                <a:spcPts val="4506"/>
              </a:lnSpc>
            </a:pPr>
            <a:endParaRPr lang="en-US" sz="2410">
              <a:solidFill>
                <a:srgbClr val="FFFFFF"/>
              </a:solidFill>
              <a:latin typeface="Poppins"/>
              <a:ea typeface="Poppins"/>
              <a:cs typeface="Poppins"/>
              <a:sym typeface="Poppins"/>
            </a:endParaRPr>
          </a:p>
          <a:p>
            <a:pPr marL="520320" lvl="1" indent="-260160" algn="l">
              <a:lnSpc>
                <a:spcPts val="4506"/>
              </a:lnSpc>
              <a:buFont typeface="Arial"/>
              <a:buChar char="•"/>
            </a:pPr>
            <a:r>
              <a:rPr lang="en-US" sz="2410">
                <a:solidFill>
                  <a:srgbClr val="FFFFFF"/>
                </a:solidFill>
                <a:latin typeface="Poppins"/>
                <a:ea typeface="Poppins"/>
                <a:cs typeface="Poppins"/>
                <a:sym typeface="Poppins"/>
              </a:rPr>
              <a:t>Safety-first approach emphasizing scam prevention, privacy protection, and secure online practices</a:t>
            </a:r>
          </a:p>
          <a:p>
            <a:pPr algn="l">
              <a:lnSpc>
                <a:spcPts val="4506"/>
              </a:lnSpc>
            </a:pPr>
            <a:endParaRPr lang="en-US" sz="2410">
              <a:solidFill>
                <a:srgbClr val="FFFFFF"/>
              </a:solidFill>
              <a:latin typeface="Poppins"/>
              <a:ea typeface="Poppins"/>
              <a:cs typeface="Poppins"/>
              <a:sym typeface="Poppins"/>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146068" y="4246859"/>
            <a:ext cx="8893526" cy="0"/>
          </a:xfrm>
          <a:prstGeom prst="line">
            <a:avLst/>
          </a:prstGeom>
          <a:ln w="66675" cap="flat">
            <a:solidFill>
              <a:srgbClr val="53B7D2"/>
            </a:solidFill>
            <a:prstDash val="solid"/>
            <a:headEnd type="none" w="sm" len="sm"/>
            <a:tailEnd type="none" w="sm" len="sm"/>
          </a:ln>
        </p:spPr>
        <p:txBody>
          <a:bodyPr/>
          <a:lstStyle/>
          <a:p>
            <a:endParaRPr lang="en-US"/>
          </a:p>
        </p:txBody>
      </p:sp>
      <p:sp>
        <p:nvSpPr>
          <p:cNvPr id="6" name="TextBox 6"/>
          <p:cNvSpPr txBox="1">
            <a:spLocks noGrp="1"/>
          </p:cNvSpPr>
          <p:nvPr>
            <p:ph type="title" idx="4294967295"/>
          </p:nvPr>
        </p:nvSpPr>
        <p:spPr>
          <a:xfrm>
            <a:off x="146068" y="1685846"/>
            <a:ext cx="8893526"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SENIOR-FOCUSED</a:t>
            </a:r>
          </a:p>
        </p:txBody>
      </p:sp>
      <p:sp>
        <p:nvSpPr>
          <p:cNvPr id="7" name="TextBox 7"/>
          <p:cNvSpPr txBox="1"/>
          <p:nvPr/>
        </p:nvSpPr>
        <p:spPr>
          <a:xfrm>
            <a:off x="9463368" y="2004680"/>
            <a:ext cx="8584524" cy="4547907"/>
          </a:xfrm>
          <a:prstGeom prst="rect">
            <a:avLst/>
          </a:prstGeom>
        </p:spPr>
        <p:txBody>
          <a:bodyPr lIns="0" tIns="0" rIns="0" bIns="0" rtlCol="0" anchor="t">
            <a:spAutoFit/>
          </a:bodyPr>
          <a:lstStyle/>
          <a:p>
            <a:pPr algn="l">
              <a:lnSpc>
                <a:spcPts val="4506"/>
              </a:lnSpc>
            </a:pPr>
            <a:endParaRPr/>
          </a:p>
          <a:p>
            <a:pPr algn="l">
              <a:lnSpc>
                <a:spcPts val="4506"/>
              </a:lnSpc>
            </a:pPr>
            <a:endParaRPr/>
          </a:p>
          <a:p>
            <a:pPr marL="520320" lvl="1" indent="-260160" algn="l">
              <a:lnSpc>
                <a:spcPts val="4506"/>
              </a:lnSpc>
              <a:buFont typeface="Arial"/>
              <a:buChar char="•"/>
            </a:pPr>
            <a:r>
              <a:rPr lang="en-US" sz="2410">
                <a:solidFill>
                  <a:srgbClr val="FFFFFF"/>
                </a:solidFill>
                <a:latin typeface="Poppins"/>
                <a:ea typeface="Poppins"/>
                <a:cs typeface="Poppins"/>
                <a:sym typeface="Poppins"/>
              </a:rPr>
              <a:t>Comfortable, familiar training environments with community center and facility partnerships</a:t>
            </a:r>
          </a:p>
          <a:p>
            <a:pPr algn="l">
              <a:lnSpc>
                <a:spcPts val="4506"/>
              </a:lnSpc>
            </a:pPr>
            <a:endParaRPr lang="en-US" sz="2410">
              <a:solidFill>
                <a:srgbClr val="FFFFFF"/>
              </a:solidFill>
              <a:latin typeface="Poppins"/>
              <a:ea typeface="Poppins"/>
              <a:cs typeface="Poppins"/>
              <a:sym typeface="Poppins"/>
            </a:endParaRPr>
          </a:p>
          <a:p>
            <a:pPr marL="520320" lvl="1" indent="-260160" algn="l">
              <a:lnSpc>
                <a:spcPts val="4506"/>
              </a:lnSpc>
              <a:buFont typeface="Arial"/>
              <a:buChar char="•"/>
            </a:pPr>
            <a:r>
              <a:rPr lang="en-US" sz="2410">
                <a:solidFill>
                  <a:srgbClr val="FFFFFF"/>
                </a:solidFill>
                <a:latin typeface="Poppins"/>
                <a:ea typeface="Poppins"/>
                <a:cs typeface="Poppins"/>
                <a:sym typeface="Poppins"/>
              </a:rPr>
              <a:t>Integration with existing senior programming and social activities for holistic support</a:t>
            </a:r>
          </a:p>
          <a:p>
            <a:pPr algn="l">
              <a:lnSpc>
                <a:spcPts val="4506"/>
              </a:lnSpc>
            </a:pPr>
            <a:endParaRPr lang="en-US" sz="2410">
              <a:solidFill>
                <a:srgbClr val="FFFFFF"/>
              </a:solidFill>
              <a:latin typeface="Poppins"/>
              <a:ea typeface="Poppins"/>
              <a:cs typeface="Poppins"/>
              <a:sym typeface="Poppins"/>
            </a:endParaRPr>
          </a:p>
        </p:txBody>
      </p:sp>
      <p:sp>
        <p:nvSpPr>
          <p:cNvPr id="8" name="Freeform 8">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a:extLst>
              <a:ext uri="{C183D7F6-B498-43B3-948B-1728B52AA6E4}">
                <adec:decorative xmlns:adec="http://schemas.microsoft.com/office/drawing/2017/decorative" val="1"/>
              </a:ext>
            </a:extLst>
          </p:cNvPr>
          <p:cNvGrpSpPr/>
          <p:nvPr/>
        </p:nvGrpSpPr>
        <p:grpSpPr>
          <a:xfrm>
            <a:off x="778005" y="4710533"/>
            <a:ext cx="7629654" cy="5246370"/>
            <a:chOff x="0" y="0"/>
            <a:chExt cx="6159500" cy="4235450"/>
          </a:xfrm>
        </p:grpSpPr>
        <p:sp>
          <p:nvSpPr>
            <p:cNvPr id="12" name="Freeform 12"/>
            <p:cNvSpPr/>
            <p:nvPr/>
          </p:nvSpPr>
          <p:spPr>
            <a:xfrm>
              <a:off x="0" y="0"/>
              <a:ext cx="6159500" cy="4235450"/>
            </a:xfrm>
            <a:custGeom>
              <a:avLst/>
              <a:gdLst/>
              <a:ahLst/>
              <a:cxnLst/>
              <a:rect l="l" t="t" r="r" b="b"/>
              <a:pathLst>
                <a:path w="6159500" h="4235450">
                  <a:moveTo>
                    <a:pt x="6159500" y="4235450"/>
                  </a:moveTo>
                  <a:lnTo>
                    <a:pt x="0" y="3696970"/>
                  </a:lnTo>
                  <a:lnTo>
                    <a:pt x="0" y="0"/>
                  </a:lnTo>
                  <a:lnTo>
                    <a:pt x="6159500" y="538480"/>
                  </a:lnTo>
                  <a:close/>
                </a:path>
              </a:pathLst>
            </a:custGeom>
            <a:blipFill>
              <a:blip r:embed="rId8"/>
              <a:stretch>
                <a:fillRect l="-22572" r="-22572"/>
              </a:stretch>
            </a:blipFill>
          </p:spPr>
          <p:txBody>
            <a:bodyPr/>
            <a:lstStyle/>
            <a:p>
              <a:endParaRPr lang="en-US"/>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AutoShape 5">
            <a:extLst>
              <a:ext uri="{C183D7F6-B498-43B3-948B-1728B52AA6E4}">
                <adec:decorative xmlns:adec="http://schemas.microsoft.com/office/drawing/2017/decorative" val="1"/>
              </a:ext>
            </a:extLst>
          </p:cNvPr>
          <p:cNvSpPr/>
          <p:nvPr/>
        </p:nvSpPr>
        <p:spPr>
          <a:xfrm>
            <a:off x="146068" y="4246859"/>
            <a:ext cx="8893526" cy="115"/>
          </a:xfrm>
          <a:prstGeom prst="line">
            <a:avLst/>
          </a:prstGeom>
          <a:ln w="66675" cap="flat">
            <a:solidFill>
              <a:srgbClr val="53B7D2"/>
            </a:solidFill>
            <a:prstDash val="solid"/>
            <a:headEnd type="none" w="sm" len="sm"/>
            <a:tailEnd type="none" w="sm" len="sm"/>
          </a:ln>
        </p:spPr>
        <p:txBody>
          <a:bodyPr/>
          <a:lstStyle/>
          <a:p>
            <a:endParaRPr lang="en-US"/>
          </a:p>
        </p:txBody>
      </p:sp>
      <p:sp>
        <p:nvSpPr>
          <p:cNvPr id="6" name="TextBox 6"/>
          <p:cNvSpPr txBox="1">
            <a:spLocks noGrp="1"/>
          </p:cNvSpPr>
          <p:nvPr>
            <p:ph type="title" idx="4294967295"/>
          </p:nvPr>
        </p:nvSpPr>
        <p:spPr>
          <a:xfrm>
            <a:off x="146068" y="1685846"/>
            <a:ext cx="8893526" cy="25944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SMALL BUSINESS</a:t>
            </a:r>
          </a:p>
        </p:txBody>
      </p:sp>
      <p:sp>
        <p:nvSpPr>
          <p:cNvPr id="7" name="TextBox 7"/>
          <p:cNvSpPr txBox="1"/>
          <p:nvPr/>
        </p:nvSpPr>
        <p:spPr>
          <a:xfrm>
            <a:off x="9463368" y="2004680"/>
            <a:ext cx="8584524" cy="3976408"/>
          </a:xfrm>
          <a:prstGeom prst="rect">
            <a:avLst/>
          </a:prstGeom>
        </p:spPr>
        <p:txBody>
          <a:bodyPr lIns="0" tIns="0" rIns="0" bIns="0" rtlCol="0" anchor="t">
            <a:spAutoFit/>
          </a:bodyPr>
          <a:lstStyle/>
          <a:p>
            <a:pPr algn="l">
              <a:lnSpc>
                <a:spcPts val="4506"/>
              </a:lnSpc>
            </a:pPr>
            <a:r>
              <a:rPr lang="en-US" sz="2410" b="1">
                <a:solidFill>
                  <a:srgbClr val="FFFFFF"/>
                </a:solidFill>
                <a:latin typeface="Poppins Bold"/>
                <a:ea typeface="Poppins Bold"/>
                <a:cs typeface="Poppins Bold"/>
                <a:sym typeface="Poppins Bold"/>
              </a:rPr>
              <a:t>25 Hours of IT Support through Elevate Hennepin</a:t>
            </a:r>
          </a:p>
          <a:p>
            <a:pPr algn="l">
              <a:lnSpc>
                <a:spcPts val="4506"/>
              </a:lnSpc>
            </a:pPr>
            <a:endParaRPr lang="en-US" sz="2410" b="1">
              <a:solidFill>
                <a:srgbClr val="FFFFFF"/>
              </a:solidFill>
              <a:latin typeface="Poppins Bold"/>
              <a:ea typeface="Poppins Bold"/>
              <a:cs typeface="Poppins Bold"/>
              <a:sym typeface="Poppins Bold"/>
            </a:endParaRPr>
          </a:p>
          <a:p>
            <a:pPr marL="520320" lvl="1" indent="-260160" algn="l">
              <a:lnSpc>
                <a:spcPts val="4506"/>
              </a:lnSpc>
              <a:buFont typeface="Arial"/>
              <a:buChar char="•"/>
            </a:pPr>
            <a:r>
              <a:rPr lang="en-US" sz="2410" b="1">
                <a:solidFill>
                  <a:srgbClr val="FFFFFF"/>
                </a:solidFill>
                <a:latin typeface="Poppins Bold"/>
                <a:ea typeface="Poppins Bold"/>
                <a:cs typeface="Poppins Bold"/>
                <a:sym typeface="Poppins Bold"/>
              </a:rPr>
              <a:t>Website Design</a:t>
            </a:r>
          </a:p>
          <a:p>
            <a:pPr marL="520320" lvl="1" indent="-260160" algn="l">
              <a:lnSpc>
                <a:spcPts val="4506"/>
              </a:lnSpc>
              <a:buFont typeface="Arial"/>
              <a:buChar char="•"/>
            </a:pPr>
            <a:r>
              <a:rPr lang="en-US" sz="2410" b="1">
                <a:solidFill>
                  <a:srgbClr val="FFFFFF"/>
                </a:solidFill>
                <a:latin typeface="Poppins Bold"/>
                <a:ea typeface="Poppins Bold"/>
                <a:cs typeface="Poppins Bold"/>
                <a:sym typeface="Poppins Bold"/>
              </a:rPr>
              <a:t>Software/Hardware Consulting</a:t>
            </a:r>
          </a:p>
          <a:p>
            <a:pPr marL="520320" lvl="1" indent="-260160" algn="l">
              <a:lnSpc>
                <a:spcPts val="4506"/>
              </a:lnSpc>
              <a:buFont typeface="Arial"/>
              <a:buChar char="•"/>
            </a:pPr>
            <a:r>
              <a:rPr lang="en-US" sz="2410" b="1">
                <a:solidFill>
                  <a:srgbClr val="FFFFFF"/>
                </a:solidFill>
                <a:latin typeface="Poppins Bold"/>
                <a:ea typeface="Poppins Bold"/>
                <a:cs typeface="Poppins Bold"/>
                <a:sym typeface="Poppins Bold"/>
              </a:rPr>
              <a:t>Cybersecurity</a:t>
            </a:r>
          </a:p>
          <a:p>
            <a:pPr marL="520320" lvl="1" indent="-260160" algn="l">
              <a:lnSpc>
                <a:spcPts val="4506"/>
              </a:lnSpc>
              <a:buFont typeface="Arial"/>
              <a:buChar char="•"/>
            </a:pPr>
            <a:r>
              <a:rPr lang="en-US" sz="2410" b="1">
                <a:solidFill>
                  <a:srgbClr val="FFFFFF"/>
                </a:solidFill>
                <a:latin typeface="Poppins Bold"/>
                <a:ea typeface="Poppins Bold"/>
                <a:cs typeface="Poppins Bold"/>
                <a:sym typeface="Poppins Bold"/>
              </a:rPr>
              <a:t>IT Consulting</a:t>
            </a:r>
          </a:p>
          <a:p>
            <a:pPr algn="l">
              <a:lnSpc>
                <a:spcPts val="4506"/>
              </a:lnSpc>
            </a:pPr>
            <a:endParaRPr lang="en-US" sz="2410" b="1">
              <a:solidFill>
                <a:srgbClr val="FFFFFF"/>
              </a:solidFill>
              <a:latin typeface="Poppins Bold"/>
              <a:ea typeface="Poppins Bold"/>
              <a:cs typeface="Poppins Bold"/>
              <a:sym typeface="Poppins Bold"/>
            </a:endParaRPr>
          </a:p>
        </p:txBody>
      </p:sp>
      <p:sp>
        <p:nvSpPr>
          <p:cNvPr id="8" name="Freeform 8">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a:extLst>
              <a:ext uri="{C183D7F6-B498-43B3-948B-1728B52AA6E4}">
                <adec:decorative xmlns:adec="http://schemas.microsoft.com/office/drawing/2017/decorative" val="1"/>
              </a:ext>
            </a:extLst>
          </p:cNvPr>
          <p:cNvGrpSpPr/>
          <p:nvPr/>
        </p:nvGrpSpPr>
        <p:grpSpPr>
          <a:xfrm>
            <a:off x="778005" y="4710533"/>
            <a:ext cx="7629654" cy="5246370"/>
            <a:chOff x="0" y="0"/>
            <a:chExt cx="6159500" cy="4235450"/>
          </a:xfrm>
        </p:grpSpPr>
        <p:sp>
          <p:nvSpPr>
            <p:cNvPr id="12" name="Freeform 12"/>
            <p:cNvSpPr/>
            <p:nvPr/>
          </p:nvSpPr>
          <p:spPr>
            <a:xfrm>
              <a:off x="0" y="0"/>
              <a:ext cx="6159500" cy="4235450"/>
            </a:xfrm>
            <a:custGeom>
              <a:avLst/>
              <a:gdLst/>
              <a:ahLst/>
              <a:cxnLst/>
              <a:rect l="l" t="t" r="r" b="b"/>
              <a:pathLst>
                <a:path w="6159500" h="4235450">
                  <a:moveTo>
                    <a:pt x="6159500" y="4235450"/>
                  </a:moveTo>
                  <a:lnTo>
                    <a:pt x="0" y="3696970"/>
                  </a:lnTo>
                  <a:lnTo>
                    <a:pt x="0" y="0"/>
                  </a:lnTo>
                  <a:lnTo>
                    <a:pt x="6159500" y="538480"/>
                  </a:lnTo>
                  <a:close/>
                </a:path>
              </a:pathLst>
            </a:custGeom>
            <a:blipFill>
              <a:blip r:embed="rId8"/>
              <a:stretch>
                <a:fillRect l="-1604" r="-1604"/>
              </a:stretch>
            </a:blipFill>
          </p:spPr>
          <p:txBody>
            <a:bodyPr/>
            <a:lstStyle/>
            <a:p>
              <a:endParaRPr lang="en-US"/>
            </a:p>
          </p:txBody>
        </p:sp>
      </p:gr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146193" y="3906191"/>
            <a:ext cx="8778823" cy="32908"/>
          </a:xfrm>
          <a:prstGeom prst="line">
            <a:avLst/>
          </a:prstGeom>
          <a:ln w="66675" cap="flat">
            <a:solidFill>
              <a:srgbClr val="53B7D2"/>
            </a:solidFill>
            <a:prstDash val="solid"/>
            <a:headEnd type="none" w="sm" len="sm"/>
            <a:tailEnd type="none" w="sm" len="sm"/>
          </a:ln>
        </p:spPr>
        <p:txBody>
          <a:bodyPr/>
          <a:lstStyle/>
          <a:p>
            <a:endParaRPr lang="en-US"/>
          </a:p>
        </p:txBody>
      </p:sp>
      <p:sp>
        <p:nvSpPr>
          <p:cNvPr id="6" name="TextBox 6"/>
          <p:cNvSpPr txBox="1"/>
          <p:nvPr/>
        </p:nvSpPr>
        <p:spPr>
          <a:xfrm>
            <a:off x="9440068" y="3003407"/>
            <a:ext cx="8584524" cy="1690408"/>
          </a:xfrm>
          <a:prstGeom prst="rect">
            <a:avLst/>
          </a:prstGeom>
        </p:spPr>
        <p:txBody>
          <a:bodyPr lIns="0" tIns="0" rIns="0" bIns="0" rtlCol="0" anchor="t">
            <a:spAutoFit/>
          </a:bodyPr>
          <a:lstStyle/>
          <a:p>
            <a:pPr marL="520320" lvl="1" indent="-260160" algn="l">
              <a:lnSpc>
                <a:spcPts val="4506"/>
              </a:lnSpc>
              <a:buFont typeface="Arial"/>
              <a:buChar char="•"/>
            </a:pPr>
            <a:r>
              <a:rPr lang="en-US" sz="2410">
                <a:solidFill>
                  <a:srgbClr val="FFFFFF"/>
                </a:solidFill>
                <a:latin typeface="Poppins"/>
                <a:ea typeface="Poppins"/>
                <a:cs typeface="Poppins"/>
                <a:sym typeface="Poppins"/>
              </a:rPr>
              <a:t>Once training sessions are completed the trainee will be able to keep the computer that they have been learning on.</a:t>
            </a:r>
          </a:p>
        </p:txBody>
      </p:sp>
      <p:sp>
        <p:nvSpPr>
          <p:cNvPr id="8" name="Freeform 8">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a:spLocks noGrp="1"/>
          </p:cNvSpPr>
          <p:nvPr>
            <p:ph type="title" idx="4294967295"/>
          </p:nvPr>
        </p:nvSpPr>
        <p:spPr>
          <a:xfrm>
            <a:off x="146068" y="1814433"/>
            <a:ext cx="8696657" cy="1905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8"/>
              </a:lnSpc>
              <a:spcBef>
                <a:spcPts val="0"/>
              </a:spcBef>
              <a:spcAft>
                <a:spcPts val="0"/>
              </a:spcAft>
              <a:buClrTx/>
              <a:buSzTx/>
              <a:buFontTx/>
              <a:buNone/>
              <a:tabLst/>
              <a:defRPr/>
            </a:pPr>
            <a:r>
              <a:rPr kumimoji="0" lang="en-US" sz="6998"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TRAINING COMPLETION</a:t>
            </a:r>
          </a:p>
        </p:txBody>
      </p:sp>
      <p:grpSp>
        <p:nvGrpSpPr>
          <p:cNvPr id="11" name="Group 11">
            <a:extLst>
              <a:ext uri="{C183D7F6-B498-43B3-948B-1728B52AA6E4}">
                <adec:decorative xmlns:adec="http://schemas.microsoft.com/office/drawing/2017/decorative" val="1"/>
              </a:ext>
            </a:extLst>
          </p:cNvPr>
          <p:cNvGrpSpPr>
            <a:grpSpLocks noChangeAspect="1"/>
          </p:cNvGrpSpPr>
          <p:nvPr/>
        </p:nvGrpSpPr>
        <p:grpSpPr>
          <a:xfrm>
            <a:off x="477582" y="5143500"/>
            <a:ext cx="8033630" cy="4607993"/>
            <a:chOff x="0" y="0"/>
            <a:chExt cx="7981950" cy="4578350"/>
          </a:xfrm>
        </p:grpSpPr>
        <p:sp>
          <p:nvSpPr>
            <p:cNvPr id="12" name="Freeform 12"/>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13" name="Freeform 13"/>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14" name="Freeform 14"/>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15" name="Freeform 15"/>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sp>
          <p:nvSpPr>
            <p:cNvPr id="16" name="Freeform 16"/>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l="-5630" r="-5630"/>
              </a:stretch>
            </a:blipFill>
          </p:spPr>
          <p:txBody>
            <a:bodyPr/>
            <a:lstStyle/>
            <a:p>
              <a:endParaRPr lang="en-US"/>
            </a:p>
          </p:txBody>
        </p:sp>
      </p:grpSp>
      <p:sp>
        <p:nvSpPr>
          <p:cNvPr id="7" name="Freeform 7">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53A3"/>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a:off x="-3626834" y="4397876"/>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9495035" y="2855189"/>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0901934" y="1028700"/>
            <a:ext cx="6357366" cy="8229600"/>
          </a:xfrm>
          <a:custGeom>
            <a:avLst/>
            <a:gdLst/>
            <a:ahLst/>
            <a:cxnLst/>
            <a:rect l="l" t="t" r="r" b="b"/>
            <a:pathLst>
              <a:path w="6357366" h="8229600">
                <a:moveTo>
                  <a:pt x="0" y="0"/>
                </a:moveTo>
                <a:lnTo>
                  <a:pt x="6357366" y="0"/>
                </a:lnTo>
                <a:lnTo>
                  <a:pt x="6357366" y="8229600"/>
                </a:lnTo>
                <a:lnTo>
                  <a:pt x="0" y="8229600"/>
                </a:lnTo>
                <a:lnTo>
                  <a:pt x="0" y="0"/>
                </a:lnTo>
                <a:close/>
              </a:path>
            </a:pathLst>
          </a:custGeom>
          <a:blipFill>
            <a:blip r:embed="rId6"/>
            <a:stretch>
              <a:fillRect/>
            </a:stretch>
          </a:blipFill>
        </p:spPr>
        <p:txBody>
          <a:bodyPr/>
          <a:lstStyle/>
          <a:p>
            <a:endParaRPr lang="en-US"/>
          </a:p>
        </p:txBody>
      </p:sp>
      <p:sp>
        <p:nvSpPr>
          <p:cNvPr id="5" name="TextBox 5"/>
          <p:cNvSpPr txBox="1">
            <a:spLocks noGrp="1"/>
          </p:cNvSpPr>
          <p:nvPr>
            <p:ph type="title" idx="4294967295"/>
          </p:nvPr>
        </p:nvSpPr>
        <p:spPr>
          <a:xfrm>
            <a:off x="1279657" y="1622353"/>
            <a:ext cx="9468463" cy="25703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32"/>
              </a:lnSpc>
              <a:spcBef>
                <a:spcPts val="0"/>
              </a:spcBef>
              <a:spcAft>
                <a:spcPts val="0"/>
              </a:spcAft>
              <a:buClrTx/>
              <a:buSzTx/>
              <a:buFontTx/>
              <a:buNone/>
              <a:tabLst/>
              <a:defRPr/>
            </a:pPr>
            <a:r>
              <a:rPr kumimoji="0" lang="en-US" sz="9289" b="0" i="0" u="none" strike="noStrike" kern="1200" cap="none" spc="0" normalizeH="0" baseline="0" noProof="0" dirty="0">
                <a:ln>
                  <a:noFill/>
                </a:ln>
                <a:solidFill>
                  <a:srgbClr val="FFFFFF"/>
                </a:solidFill>
                <a:effectLst/>
                <a:uLnTx/>
                <a:uFillTx/>
                <a:latin typeface="League Spartan"/>
                <a:ea typeface="League Spartan"/>
                <a:cs typeface="League Spartan"/>
                <a:sym typeface="League Spartan"/>
              </a:rPr>
              <a:t>FAMILY AND INDIVIDUALS</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53A3"/>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a:off x="-3626834" y="4397876"/>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9495035" y="2855189"/>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0901934" y="1028700"/>
            <a:ext cx="6357366" cy="8229600"/>
          </a:xfrm>
          <a:custGeom>
            <a:avLst/>
            <a:gdLst/>
            <a:ahLst/>
            <a:cxnLst/>
            <a:rect l="l" t="t" r="r" b="b"/>
            <a:pathLst>
              <a:path w="6357366" h="8229600">
                <a:moveTo>
                  <a:pt x="0" y="0"/>
                </a:moveTo>
                <a:lnTo>
                  <a:pt x="6357366" y="0"/>
                </a:lnTo>
                <a:lnTo>
                  <a:pt x="6357366" y="8229600"/>
                </a:lnTo>
                <a:lnTo>
                  <a:pt x="0" y="8229600"/>
                </a:lnTo>
                <a:lnTo>
                  <a:pt x="0" y="0"/>
                </a:lnTo>
                <a:close/>
              </a:path>
            </a:pathLst>
          </a:custGeom>
          <a:blipFill>
            <a:blip r:embed="rId6"/>
            <a:stretch>
              <a:fillRect/>
            </a:stretch>
          </a:blipFill>
        </p:spPr>
        <p:txBody>
          <a:bodyPr/>
          <a:lstStyle/>
          <a:p>
            <a:endParaRPr lang="en-US"/>
          </a:p>
        </p:txBody>
      </p:sp>
      <p:sp>
        <p:nvSpPr>
          <p:cNvPr id="5" name="TextBox 5"/>
          <p:cNvSpPr txBox="1">
            <a:spLocks noGrp="1"/>
          </p:cNvSpPr>
          <p:nvPr>
            <p:ph type="title" idx="4294967295"/>
          </p:nvPr>
        </p:nvSpPr>
        <p:spPr>
          <a:xfrm>
            <a:off x="1279657" y="1622353"/>
            <a:ext cx="9468463" cy="25703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32"/>
              </a:lnSpc>
              <a:spcBef>
                <a:spcPts val="0"/>
              </a:spcBef>
              <a:spcAft>
                <a:spcPts val="0"/>
              </a:spcAft>
              <a:buClrTx/>
              <a:buSzTx/>
              <a:buFontTx/>
              <a:buNone/>
              <a:tabLst/>
              <a:defRPr/>
            </a:pPr>
            <a:r>
              <a:rPr kumimoji="0" lang="en-US" sz="9289" b="0" i="0" u="none" strike="noStrike" kern="1200" cap="none" spc="0" normalizeH="0" baseline="0" noProof="0" dirty="0">
                <a:ln>
                  <a:noFill/>
                </a:ln>
                <a:solidFill>
                  <a:srgbClr val="FFFFFF"/>
                </a:solidFill>
                <a:effectLst/>
                <a:uLnTx/>
                <a:uFillTx/>
                <a:latin typeface="League Spartan"/>
                <a:ea typeface="League Spartan"/>
                <a:cs typeface="League Spartan"/>
                <a:sym typeface="League Spartan"/>
              </a:rPr>
              <a:t>SMALL BUSINESSES</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4251360" y="3945997"/>
            <a:ext cx="8073280" cy="0"/>
          </a:xfrm>
          <a:prstGeom prst="line">
            <a:avLst/>
          </a:prstGeom>
          <a:ln w="66675" cap="flat">
            <a:solidFill>
              <a:srgbClr val="53B7D2"/>
            </a:solidFill>
            <a:prstDash val="solid"/>
            <a:headEnd type="none" w="sm" len="sm"/>
            <a:tailEnd type="none" w="sm" len="sm"/>
          </a:ln>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808186" y="893235"/>
            <a:ext cx="2910122" cy="8576624"/>
            <a:chOff x="0" y="0"/>
            <a:chExt cx="766452" cy="2258864"/>
          </a:xfrm>
        </p:grpSpPr>
        <p:sp>
          <p:nvSpPr>
            <p:cNvPr id="4" name="Freeform 4"/>
            <p:cNvSpPr/>
            <p:nvPr/>
          </p:nvSpPr>
          <p:spPr>
            <a:xfrm>
              <a:off x="0" y="0"/>
              <a:ext cx="766452" cy="2258864"/>
            </a:xfrm>
            <a:custGeom>
              <a:avLst/>
              <a:gdLst/>
              <a:ahLst/>
              <a:cxnLst/>
              <a:rect l="l" t="t" r="r" b="b"/>
              <a:pathLst>
                <a:path w="766452" h="2258864">
                  <a:moveTo>
                    <a:pt x="0" y="0"/>
                  </a:moveTo>
                  <a:lnTo>
                    <a:pt x="766452" y="0"/>
                  </a:lnTo>
                  <a:lnTo>
                    <a:pt x="766452" y="2258864"/>
                  </a:lnTo>
                  <a:lnTo>
                    <a:pt x="0" y="2258864"/>
                  </a:lnTo>
                  <a:close/>
                </a:path>
              </a:pathLst>
            </a:custGeom>
            <a:solidFill>
              <a:srgbClr val="53B7D2"/>
            </a:solidFill>
          </p:spPr>
          <p:txBody>
            <a:bodyPr/>
            <a:lstStyle/>
            <a:p>
              <a:endParaRPr lang="en-US"/>
            </a:p>
          </p:txBody>
        </p:sp>
        <p:sp>
          <p:nvSpPr>
            <p:cNvPr id="5" name="TextBox 5"/>
            <p:cNvSpPr txBox="1"/>
            <p:nvPr/>
          </p:nvSpPr>
          <p:spPr>
            <a:xfrm>
              <a:off x="0" y="-38100"/>
              <a:ext cx="766452" cy="2296964"/>
            </a:xfrm>
            <a:prstGeom prst="rect">
              <a:avLst/>
            </a:prstGeom>
          </p:spPr>
          <p:txBody>
            <a:bodyPr lIns="50800" tIns="50800" rIns="50800" bIns="50800" rtlCol="0" anchor="ctr"/>
            <a:lstStyle/>
            <a:p>
              <a:pPr algn="ctr">
                <a:lnSpc>
                  <a:spcPts val="2659"/>
                </a:lnSpc>
              </a:pPr>
              <a:endParaRPr/>
            </a:p>
          </p:txBody>
        </p:sp>
      </p:grpSp>
      <p:sp>
        <p:nvSpPr>
          <p:cNvPr id="6" name="Freeform 6">
            <a:extLst>
              <a:ext uri="{C183D7F6-B498-43B3-948B-1728B52AA6E4}">
                <adec:decorative xmlns:adec="http://schemas.microsoft.com/office/drawing/2017/decorative" val="1"/>
              </a:ext>
            </a:extLst>
          </p:cNvPr>
          <p:cNvSpPr/>
          <p:nvPr/>
        </p:nvSpPr>
        <p:spPr>
          <a:xfrm rot="-10800000">
            <a:off x="10611544" y="-3888577"/>
            <a:ext cx="11607987" cy="6774843"/>
          </a:xfrm>
          <a:custGeom>
            <a:avLst/>
            <a:gdLst/>
            <a:ahLst/>
            <a:cxnLst/>
            <a:rect l="l" t="t" r="r" b="b"/>
            <a:pathLst>
              <a:path w="11607987" h="6774843">
                <a:moveTo>
                  <a:pt x="0" y="0"/>
                </a:moveTo>
                <a:lnTo>
                  <a:pt x="11607987" y="0"/>
                </a:lnTo>
                <a:lnTo>
                  <a:pt x="11607987" y="6774844"/>
                </a:lnTo>
                <a:lnTo>
                  <a:pt x="0" y="6774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6404917" y="8263385"/>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a:extLst>
              <a:ext uri="{C183D7F6-B498-43B3-948B-1728B52AA6E4}">
                <adec:decorative xmlns:adec="http://schemas.microsoft.com/office/drawing/2017/decorative" val="1"/>
              </a:ext>
            </a:extLst>
          </p:cNvPr>
          <p:cNvGrpSpPr/>
          <p:nvPr/>
        </p:nvGrpSpPr>
        <p:grpSpPr>
          <a:xfrm>
            <a:off x="4022377" y="3238075"/>
            <a:ext cx="4348329" cy="4827644"/>
            <a:chOff x="0" y="0"/>
            <a:chExt cx="450854" cy="500552"/>
          </a:xfrm>
        </p:grpSpPr>
        <p:sp>
          <p:nvSpPr>
            <p:cNvPr id="9" name="Freeform 9"/>
            <p:cNvSpPr/>
            <p:nvPr/>
          </p:nvSpPr>
          <p:spPr>
            <a:xfrm>
              <a:off x="0" y="0"/>
              <a:ext cx="450854" cy="500552"/>
            </a:xfrm>
            <a:custGeom>
              <a:avLst/>
              <a:gdLst/>
              <a:ahLst/>
              <a:cxnLst/>
              <a:rect l="l" t="t" r="r" b="b"/>
              <a:pathLst>
                <a:path w="450854" h="500552">
                  <a:moveTo>
                    <a:pt x="40950" y="0"/>
                  </a:moveTo>
                  <a:lnTo>
                    <a:pt x="409904" y="0"/>
                  </a:lnTo>
                  <a:cubicBezTo>
                    <a:pt x="420765" y="0"/>
                    <a:pt x="431180" y="4314"/>
                    <a:pt x="438860" y="11994"/>
                  </a:cubicBezTo>
                  <a:cubicBezTo>
                    <a:pt x="446540" y="19674"/>
                    <a:pt x="450854" y="30089"/>
                    <a:pt x="450854" y="40950"/>
                  </a:cubicBezTo>
                  <a:lnTo>
                    <a:pt x="450854" y="459602"/>
                  </a:lnTo>
                  <a:cubicBezTo>
                    <a:pt x="450854" y="470462"/>
                    <a:pt x="446540" y="480878"/>
                    <a:pt x="438860" y="488558"/>
                  </a:cubicBezTo>
                  <a:cubicBezTo>
                    <a:pt x="431180" y="496237"/>
                    <a:pt x="420765" y="500552"/>
                    <a:pt x="409904" y="500552"/>
                  </a:cubicBezTo>
                  <a:lnTo>
                    <a:pt x="40950" y="500552"/>
                  </a:lnTo>
                  <a:cubicBezTo>
                    <a:pt x="30089" y="500552"/>
                    <a:pt x="19674" y="496237"/>
                    <a:pt x="11994" y="488558"/>
                  </a:cubicBezTo>
                  <a:cubicBezTo>
                    <a:pt x="4314" y="480878"/>
                    <a:pt x="0" y="470462"/>
                    <a:pt x="0" y="459602"/>
                  </a:cubicBezTo>
                  <a:lnTo>
                    <a:pt x="0" y="40950"/>
                  </a:lnTo>
                  <a:cubicBezTo>
                    <a:pt x="0" y="30089"/>
                    <a:pt x="4314" y="19674"/>
                    <a:pt x="11994" y="11994"/>
                  </a:cubicBezTo>
                  <a:cubicBezTo>
                    <a:pt x="19674" y="4314"/>
                    <a:pt x="30089" y="0"/>
                    <a:pt x="40950" y="0"/>
                  </a:cubicBezTo>
                  <a:close/>
                </a:path>
              </a:pathLst>
            </a:custGeom>
            <a:blipFill>
              <a:blip r:embed="rId6"/>
              <a:stretch>
                <a:fillRect t="-10120" b="-10120"/>
              </a:stretch>
            </a:blipFill>
          </p:spPr>
          <p:txBody>
            <a:bodyPr/>
            <a:lstStyle/>
            <a:p>
              <a:endParaRPr lang="en-US"/>
            </a:p>
          </p:txBody>
        </p:sp>
      </p:grpSp>
      <p:sp>
        <p:nvSpPr>
          <p:cNvPr id="10" name="TextBox 10"/>
          <p:cNvSpPr txBox="1"/>
          <p:nvPr/>
        </p:nvSpPr>
        <p:spPr>
          <a:xfrm>
            <a:off x="8674776" y="4176543"/>
            <a:ext cx="8584524" cy="2261908"/>
          </a:xfrm>
          <a:prstGeom prst="rect">
            <a:avLst/>
          </a:prstGeom>
        </p:spPr>
        <p:txBody>
          <a:bodyPr lIns="0" tIns="0" rIns="0" bIns="0" rtlCol="0" anchor="t">
            <a:spAutoFit/>
          </a:bodyPr>
          <a:lstStyle/>
          <a:p>
            <a:pPr algn="l">
              <a:lnSpc>
                <a:spcPts val="4506"/>
              </a:lnSpc>
            </a:pPr>
            <a:r>
              <a:rPr lang="en-US" sz="2410">
                <a:solidFill>
                  <a:srgbClr val="000000"/>
                </a:solidFill>
                <a:latin typeface="Poppins"/>
                <a:ea typeface="Poppins"/>
                <a:cs typeface="Poppins"/>
                <a:sym typeface="Poppins"/>
              </a:rPr>
              <a:t>Contact Ini Augustine:</a:t>
            </a:r>
          </a:p>
          <a:p>
            <a:pPr algn="l">
              <a:lnSpc>
                <a:spcPts val="4506"/>
              </a:lnSpc>
            </a:pPr>
            <a:r>
              <a:rPr lang="en-US" sz="2410">
                <a:solidFill>
                  <a:srgbClr val="000000"/>
                </a:solidFill>
                <a:latin typeface="Poppins"/>
                <a:ea typeface="Poppins"/>
                <a:cs typeface="Poppins"/>
                <a:sym typeface="Poppins"/>
              </a:rPr>
              <a:t>Phone: (651) 300-9093</a:t>
            </a:r>
          </a:p>
          <a:p>
            <a:pPr algn="l">
              <a:lnSpc>
                <a:spcPts val="4506"/>
              </a:lnSpc>
            </a:pPr>
            <a:r>
              <a:rPr lang="en-US" sz="2410">
                <a:solidFill>
                  <a:srgbClr val="000000"/>
                </a:solidFill>
                <a:latin typeface="Poppins"/>
                <a:ea typeface="Poppins"/>
                <a:cs typeface="Poppins"/>
                <a:sym typeface="Poppins"/>
              </a:rPr>
              <a:t>Email: ini@technologist.computer</a:t>
            </a:r>
          </a:p>
          <a:p>
            <a:pPr algn="l">
              <a:lnSpc>
                <a:spcPts val="4506"/>
              </a:lnSpc>
            </a:pPr>
            <a:r>
              <a:rPr lang="en-US" sz="2410">
                <a:solidFill>
                  <a:srgbClr val="000000"/>
                </a:solidFill>
                <a:latin typeface="Poppins"/>
                <a:ea typeface="Poppins"/>
                <a:cs typeface="Poppins"/>
                <a:sym typeface="Poppins"/>
              </a:rPr>
              <a:t>Online: www.technologist.computer</a:t>
            </a:r>
          </a:p>
        </p:txBody>
      </p:sp>
      <p:sp>
        <p:nvSpPr>
          <p:cNvPr id="11" name="TextBox 11"/>
          <p:cNvSpPr txBox="1">
            <a:spLocks noGrp="1"/>
          </p:cNvSpPr>
          <p:nvPr>
            <p:ph type="title" idx="4294967295"/>
          </p:nvPr>
        </p:nvSpPr>
        <p:spPr>
          <a:xfrm>
            <a:off x="4060500" y="1453280"/>
            <a:ext cx="8696657" cy="9721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8"/>
              </a:lnSpc>
              <a:spcBef>
                <a:spcPts val="0"/>
              </a:spcBef>
              <a:spcAft>
                <a:spcPts val="0"/>
              </a:spcAft>
              <a:buClrTx/>
              <a:buSzTx/>
              <a:buFontTx/>
              <a:buNone/>
              <a:tabLst/>
              <a:defRPr/>
            </a:pPr>
            <a:r>
              <a:rPr kumimoji="0" lang="en-US" sz="6998"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THANK YOU</a:t>
            </a:r>
          </a:p>
        </p:txBody>
      </p:sp>
      <p:sp>
        <p:nvSpPr>
          <p:cNvPr id="12" name="Freeform 12">
            <a:extLst>
              <a:ext uri="{C183D7F6-B498-43B3-948B-1728B52AA6E4}">
                <adec:decorative xmlns:adec="http://schemas.microsoft.com/office/drawing/2017/decorative" val="1"/>
              </a:ext>
            </a:extLst>
          </p:cNvPr>
          <p:cNvSpPr/>
          <p:nvPr/>
        </p:nvSpPr>
        <p:spPr>
          <a:xfrm>
            <a:off x="12876846" y="893235"/>
            <a:ext cx="2147173" cy="2147173"/>
          </a:xfrm>
          <a:custGeom>
            <a:avLst/>
            <a:gdLst/>
            <a:ahLst/>
            <a:cxnLst/>
            <a:rect l="l" t="t" r="r" b="b"/>
            <a:pathLst>
              <a:path w="2147173" h="2147173">
                <a:moveTo>
                  <a:pt x="0" y="0"/>
                </a:moveTo>
                <a:lnTo>
                  <a:pt x="2147173" y="0"/>
                </a:lnTo>
                <a:lnTo>
                  <a:pt x="2147173" y="2147173"/>
                </a:lnTo>
                <a:lnTo>
                  <a:pt x="0" y="2147173"/>
                </a:lnTo>
                <a:lnTo>
                  <a:pt x="0" y="0"/>
                </a:lnTo>
                <a:close/>
              </a:path>
            </a:pathLst>
          </a:custGeom>
          <a:blipFill>
            <a:blip r:embed="rId7"/>
            <a:stretch>
              <a:fillRect/>
            </a:stretch>
          </a:blipFill>
        </p:spPr>
        <p:txBody>
          <a:bodyPr/>
          <a:lstStyle/>
          <a:p>
            <a:endParaRPr lang="en-US"/>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53A3"/>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9428196">
            <a:off x="-2413913" y="-3257279"/>
            <a:ext cx="13691661" cy="7990951"/>
          </a:xfrm>
          <a:custGeom>
            <a:avLst/>
            <a:gdLst/>
            <a:ahLst/>
            <a:cxnLst/>
            <a:rect l="l" t="t" r="r" b="b"/>
            <a:pathLst>
              <a:path w="13691661" h="7990951">
                <a:moveTo>
                  <a:pt x="0" y="0"/>
                </a:moveTo>
                <a:lnTo>
                  <a:pt x="13691661" y="0"/>
                </a:lnTo>
                <a:lnTo>
                  <a:pt x="13691661" y="7990951"/>
                </a:lnTo>
                <a:lnTo>
                  <a:pt x="0" y="79909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9119353" y="1580675"/>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3750305" y="1028700"/>
            <a:ext cx="3508995" cy="3508995"/>
          </a:xfrm>
          <a:custGeom>
            <a:avLst/>
            <a:gdLst/>
            <a:ahLst/>
            <a:cxnLst/>
            <a:rect l="l" t="t" r="r" b="b"/>
            <a:pathLst>
              <a:path w="3508995" h="3508995">
                <a:moveTo>
                  <a:pt x="0" y="0"/>
                </a:moveTo>
                <a:lnTo>
                  <a:pt x="3508995" y="0"/>
                </a:lnTo>
                <a:lnTo>
                  <a:pt x="3508995" y="3508995"/>
                </a:lnTo>
                <a:lnTo>
                  <a:pt x="0" y="3508995"/>
                </a:lnTo>
                <a:lnTo>
                  <a:pt x="0" y="0"/>
                </a:lnTo>
                <a:close/>
              </a:path>
            </a:pathLst>
          </a:custGeom>
          <a:blipFill>
            <a:blip r:embed="rId6"/>
            <a:stretch>
              <a:fillRect/>
            </a:stretch>
          </a:blipFill>
        </p:spPr>
        <p:txBody>
          <a:bodyPr/>
          <a:lstStyle/>
          <a:p>
            <a:endParaRPr lang="en-US"/>
          </a:p>
        </p:txBody>
      </p:sp>
      <p:sp>
        <p:nvSpPr>
          <p:cNvPr id="5" name="TextBox 5"/>
          <p:cNvSpPr txBox="1">
            <a:spLocks noGrp="1"/>
          </p:cNvSpPr>
          <p:nvPr>
            <p:ph type="title" idx="4294967295"/>
          </p:nvPr>
        </p:nvSpPr>
        <p:spPr>
          <a:xfrm>
            <a:off x="1567852" y="5092343"/>
            <a:ext cx="11137668" cy="17587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3424"/>
              </a:lnSpc>
              <a:spcBef>
                <a:spcPts val="0"/>
              </a:spcBef>
              <a:spcAft>
                <a:spcPts val="0"/>
              </a:spcAft>
              <a:buClrTx/>
              <a:buSzTx/>
              <a:buFontTx/>
              <a:buNone/>
              <a:tabLst/>
              <a:defRPr/>
            </a:pPr>
            <a:r>
              <a:rPr kumimoji="0" lang="en-US" sz="12664" b="0" i="0" u="none" strike="noStrike" kern="1200" cap="none" spc="0" normalizeH="0" baseline="0" noProof="0" dirty="0">
                <a:ln>
                  <a:noFill/>
                </a:ln>
                <a:solidFill>
                  <a:srgbClr val="FFFFFF"/>
                </a:solidFill>
                <a:effectLst/>
                <a:uLnTx/>
                <a:uFillTx/>
                <a:latin typeface="League Spartan"/>
                <a:ea typeface="League Spartan"/>
                <a:cs typeface="League Spartan"/>
                <a:sym typeface="League Spartan"/>
              </a:rPr>
              <a:t>ABOUT US</a:t>
            </a:r>
          </a:p>
        </p:txBody>
      </p:sp>
      <p:sp>
        <p:nvSpPr>
          <p:cNvPr id="6" name="TextBox 6"/>
          <p:cNvSpPr txBox="1"/>
          <p:nvPr/>
        </p:nvSpPr>
        <p:spPr>
          <a:xfrm>
            <a:off x="1567852" y="6698647"/>
            <a:ext cx="15691448" cy="3028233"/>
          </a:xfrm>
          <a:prstGeom prst="rect">
            <a:avLst/>
          </a:prstGeom>
        </p:spPr>
        <p:txBody>
          <a:bodyPr lIns="0" tIns="0" rIns="0" bIns="0" rtlCol="0" anchor="t">
            <a:spAutoFit/>
          </a:bodyPr>
          <a:lstStyle/>
          <a:p>
            <a:pPr algn="just">
              <a:lnSpc>
                <a:spcPts val="4824"/>
              </a:lnSpc>
            </a:pPr>
            <a:r>
              <a:rPr lang="en-US" sz="2888">
                <a:solidFill>
                  <a:srgbClr val="FFFFFF"/>
                </a:solidFill>
                <a:latin typeface="Poppins"/>
                <a:ea typeface="Poppins"/>
                <a:cs typeface="Poppins"/>
                <a:sym typeface="Poppins"/>
              </a:rPr>
              <a:t>Technologist Computers is a social enterprise that believes in technology that is accessible and affordable to everyone. We are a team of skilled professionals who specialize in providing reliable and efficient on-site and emergency technical support for various industries. Whether you need help with equipment maintenance, system upgrades, fixing network, computer repairs or troubleshooting, we've got you covered.</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AutoShape 5">
            <a:extLst>
              <a:ext uri="{C183D7F6-B498-43B3-948B-1728B52AA6E4}">
                <adec:decorative xmlns:adec="http://schemas.microsoft.com/office/drawing/2017/decorative" val="1"/>
              </a:ext>
            </a:extLst>
          </p:cNvPr>
          <p:cNvSpPr/>
          <p:nvPr/>
        </p:nvSpPr>
        <p:spPr>
          <a:xfrm>
            <a:off x="187631" y="4575099"/>
            <a:ext cx="8608110" cy="0"/>
          </a:xfrm>
          <a:prstGeom prst="line">
            <a:avLst/>
          </a:prstGeom>
          <a:ln w="66675" cap="flat">
            <a:solidFill>
              <a:srgbClr val="53B7D2"/>
            </a:solidFill>
            <a:prstDash val="solid"/>
            <a:headEnd type="none" w="sm" len="sm"/>
            <a:tailEnd type="none" w="sm" len="sm"/>
          </a:ln>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2699832" y="4838684"/>
            <a:ext cx="3785998" cy="5246370"/>
            <a:chOff x="0" y="0"/>
            <a:chExt cx="4734560" cy="6560820"/>
          </a:xfrm>
        </p:grpSpPr>
        <p:sp>
          <p:nvSpPr>
            <p:cNvPr id="10" name="Freeform 10"/>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txBody>
            <a:bodyPr/>
            <a:lstStyle/>
            <a:p>
              <a:endParaRPr lang="en-US"/>
            </a:p>
          </p:txBody>
        </p:sp>
        <p:sp>
          <p:nvSpPr>
            <p:cNvPr id="11" name="Freeform 11"/>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txBody>
            <a:bodyPr/>
            <a:lstStyle/>
            <a:p>
              <a:endParaRPr lang="en-US"/>
            </a:p>
          </p:txBody>
        </p:sp>
        <p:sp>
          <p:nvSpPr>
            <p:cNvPr id="12" name="Freeform 12"/>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8"/>
              <a:stretch>
                <a:fillRect l="-3802" r="-3802"/>
              </a:stretch>
            </a:blipFill>
          </p:spPr>
          <p:txBody>
            <a:bodyPr/>
            <a:lstStyle/>
            <a:p>
              <a:endParaRPr lang="en-US"/>
            </a:p>
          </p:txBody>
        </p:sp>
        <p:sp>
          <p:nvSpPr>
            <p:cNvPr id="13" name="Freeform 13"/>
            <p:cNvSpPr/>
            <p:nvPr/>
          </p:nvSpPr>
          <p:spPr>
            <a:xfrm>
              <a:off x="1953089" y="120650"/>
              <a:ext cx="76541" cy="76201"/>
            </a:xfrm>
            <a:custGeom>
              <a:avLst/>
              <a:gdLst/>
              <a:ahLst/>
              <a:cxnLst/>
              <a:rect l="l" t="t" r="r" b="b"/>
              <a:pathLst>
                <a:path w="76541" h="76201">
                  <a:moveTo>
                    <a:pt x="38271" y="0"/>
                  </a:moveTo>
                  <a:cubicBezTo>
                    <a:pt x="24619" y="-61"/>
                    <a:pt x="11977" y="7187"/>
                    <a:pt x="5133" y="19001"/>
                  </a:cubicBezTo>
                  <a:cubicBezTo>
                    <a:pt x="-1711" y="30814"/>
                    <a:pt x="-1711" y="45386"/>
                    <a:pt x="5133" y="57199"/>
                  </a:cubicBezTo>
                  <a:cubicBezTo>
                    <a:pt x="11977" y="69013"/>
                    <a:pt x="24619" y="76261"/>
                    <a:pt x="38271" y="76200"/>
                  </a:cubicBezTo>
                  <a:cubicBezTo>
                    <a:pt x="51923" y="76261"/>
                    <a:pt x="64565" y="69013"/>
                    <a:pt x="71409" y="57199"/>
                  </a:cubicBezTo>
                  <a:cubicBezTo>
                    <a:pt x="78253" y="45386"/>
                    <a:pt x="78253" y="30814"/>
                    <a:pt x="71409" y="19001"/>
                  </a:cubicBezTo>
                  <a:cubicBezTo>
                    <a:pt x="64565" y="7187"/>
                    <a:pt x="51923" y="-61"/>
                    <a:pt x="38271" y="0"/>
                  </a:cubicBezTo>
                  <a:close/>
                </a:path>
              </a:pathLst>
            </a:custGeom>
            <a:solidFill>
              <a:srgbClr val="333333"/>
            </a:solidFill>
          </p:spPr>
          <p:txBody>
            <a:bodyPr/>
            <a:lstStyle/>
            <a:p>
              <a:endParaRPr lang="en-US"/>
            </a:p>
          </p:txBody>
        </p:sp>
        <p:sp>
          <p:nvSpPr>
            <p:cNvPr id="14" name="Freeform 14"/>
            <p:cNvSpPr/>
            <p:nvPr/>
          </p:nvSpPr>
          <p:spPr>
            <a:xfrm>
              <a:off x="2121925" y="104139"/>
              <a:ext cx="109709" cy="109221"/>
            </a:xfrm>
            <a:custGeom>
              <a:avLst/>
              <a:gdLst/>
              <a:ahLst/>
              <a:cxnLst/>
              <a:rect l="l" t="t" r="r" b="b"/>
              <a:pathLst>
                <a:path w="109709" h="109221">
                  <a:moveTo>
                    <a:pt x="54855" y="1"/>
                  </a:moveTo>
                  <a:cubicBezTo>
                    <a:pt x="35287" y="-87"/>
                    <a:pt x="17167" y="10303"/>
                    <a:pt x="7357" y="27235"/>
                  </a:cubicBezTo>
                  <a:cubicBezTo>
                    <a:pt x="-2452" y="44168"/>
                    <a:pt x="-2452" y="65054"/>
                    <a:pt x="7357" y="81987"/>
                  </a:cubicBezTo>
                  <a:cubicBezTo>
                    <a:pt x="17167" y="98919"/>
                    <a:pt x="35287" y="109309"/>
                    <a:pt x="54855" y="109221"/>
                  </a:cubicBezTo>
                  <a:cubicBezTo>
                    <a:pt x="74423" y="109309"/>
                    <a:pt x="92543" y="98919"/>
                    <a:pt x="102352" y="81987"/>
                  </a:cubicBezTo>
                  <a:cubicBezTo>
                    <a:pt x="112162" y="65054"/>
                    <a:pt x="112162" y="44168"/>
                    <a:pt x="102352" y="27235"/>
                  </a:cubicBezTo>
                  <a:cubicBezTo>
                    <a:pt x="92543" y="10303"/>
                    <a:pt x="74423" y="-87"/>
                    <a:pt x="54855" y="1"/>
                  </a:cubicBezTo>
                  <a:close/>
                </a:path>
              </a:pathLst>
            </a:custGeom>
            <a:solidFill>
              <a:srgbClr val="333333"/>
            </a:solidFill>
          </p:spPr>
          <p:txBody>
            <a:bodyPr/>
            <a:lstStyle/>
            <a:p>
              <a:endParaRPr lang="en-US"/>
            </a:p>
          </p:txBody>
        </p:sp>
        <p:sp>
          <p:nvSpPr>
            <p:cNvPr id="15" name="Freeform 15"/>
            <p:cNvSpPr/>
            <p:nvPr/>
          </p:nvSpPr>
          <p:spPr>
            <a:xfrm>
              <a:off x="2330313" y="128270"/>
              <a:ext cx="61233" cy="60961"/>
            </a:xfrm>
            <a:custGeom>
              <a:avLst/>
              <a:gdLst/>
              <a:ahLst/>
              <a:cxnLst/>
              <a:rect l="l" t="t" r="r" b="b"/>
              <a:pathLst>
                <a:path w="61233" h="60961">
                  <a:moveTo>
                    <a:pt x="30617" y="0"/>
                  </a:moveTo>
                  <a:cubicBezTo>
                    <a:pt x="19695" y="-49"/>
                    <a:pt x="9582" y="5750"/>
                    <a:pt x="4107" y="15201"/>
                  </a:cubicBezTo>
                  <a:cubicBezTo>
                    <a:pt x="-1369" y="24651"/>
                    <a:pt x="-1369" y="36309"/>
                    <a:pt x="4107" y="45759"/>
                  </a:cubicBezTo>
                  <a:cubicBezTo>
                    <a:pt x="9582" y="55210"/>
                    <a:pt x="19695" y="61009"/>
                    <a:pt x="30617" y="60960"/>
                  </a:cubicBezTo>
                  <a:cubicBezTo>
                    <a:pt x="41539" y="61009"/>
                    <a:pt x="51652" y="55210"/>
                    <a:pt x="57127" y="45759"/>
                  </a:cubicBezTo>
                  <a:cubicBezTo>
                    <a:pt x="62602" y="36309"/>
                    <a:pt x="62602" y="24651"/>
                    <a:pt x="57127" y="15201"/>
                  </a:cubicBezTo>
                  <a:cubicBezTo>
                    <a:pt x="51652" y="5750"/>
                    <a:pt x="41539" y="-49"/>
                    <a:pt x="30617" y="0"/>
                  </a:cubicBezTo>
                  <a:close/>
                </a:path>
              </a:pathLst>
            </a:custGeom>
            <a:solidFill>
              <a:srgbClr val="333333"/>
            </a:solidFill>
          </p:spPr>
          <p:txBody>
            <a:bodyPr/>
            <a:lstStyle/>
            <a:p>
              <a:endParaRPr lang="en-US"/>
            </a:p>
          </p:txBody>
        </p:sp>
        <p:sp>
          <p:nvSpPr>
            <p:cNvPr id="16" name="Freeform 16"/>
            <p:cNvSpPr/>
            <p:nvPr/>
          </p:nvSpPr>
          <p:spPr>
            <a:xfrm>
              <a:off x="2346897" y="144780"/>
              <a:ext cx="28065" cy="27940"/>
            </a:xfrm>
            <a:custGeom>
              <a:avLst/>
              <a:gdLst/>
              <a:ahLst/>
              <a:cxnLst/>
              <a:rect l="l" t="t" r="r" b="b"/>
              <a:pathLst>
                <a:path w="28065" h="27940">
                  <a:moveTo>
                    <a:pt x="14033" y="0"/>
                  </a:moveTo>
                  <a:cubicBezTo>
                    <a:pt x="9027" y="-22"/>
                    <a:pt x="4392" y="2635"/>
                    <a:pt x="1882" y="6967"/>
                  </a:cubicBezTo>
                  <a:cubicBezTo>
                    <a:pt x="-627" y="11298"/>
                    <a:pt x="-627" y="16642"/>
                    <a:pt x="1882" y="20973"/>
                  </a:cubicBezTo>
                  <a:cubicBezTo>
                    <a:pt x="4392" y="25305"/>
                    <a:pt x="9027" y="27962"/>
                    <a:pt x="14033" y="27940"/>
                  </a:cubicBezTo>
                  <a:cubicBezTo>
                    <a:pt x="19039" y="27962"/>
                    <a:pt x="23674" y="25305"/>
                    <a:pt x="26184" y="20973"/>
                  </a:cubicBezTo>
                  <a:cubicBezTo>
                    <a:pt x="28693" y="16642"/>
                    <a:pt x="28693" y="11298"/>
                    <a:pt x="26184" y="6967"/>
                  </a:cubicBezTo>
                  <a:cubicBezTo>
                    <a:pt x="23674" y="2635"/>
                    <a:pt x="19039" y="-22"/>
                    <a:pt x="14033" y="0"/>
                  </a:cubicBezTo>
                  <a:close/>
                </a:path>
              </a:pathLst>
            </a:custGeom>
            <a:solidFill>
              <a:srgbClr val="E9E8E9"/>
            </a:solidFill>
          </p:spPr>
          <p:txBody>
            <a:bodyPr/>
            <a:lstStyle/>
            <a:p>
              <a:endParaRPr lang="en-US"/>
            </a:p>
          </p:txBody>
        </p:sp>
        <p:sp>
          <p:nvSpPr>
            <p:cNvPr id="17" name="Freeform 17"/>
            <p:cNvSpPr/>
            <p:nvPr/>
          </p:nvSpPr>
          <p:spPr>
            <a:xfrm>
              <a:off x="2344386" y="144780"/>
              <a:ext cx="15308" cy="15240"/>
            </a:xfrm>
            <a:custGeom>
              <a:avLst/>
              <a:gdLst/>
              <a:ahLst/>
              <a:cxnLst/>
              <a:rect l="l" t="t" r="r" b="b"/>
              <a:pathLst>
                <a:path w="15308" h="15240">
                  <a:moveTo>
                    <a:pt x="7654" y="0"/>
                  </a:moveTo>
                  <a:cubicBezTo>
                    <a:pt x="4924" y="-12"/>
                    <a:pt x="2395" y="1437"/>
                    <a:pt x="1026" y="3800"/>
                  </a:cubicBezTo>
                  <a:cubicBezTo>
                    <a:pt x="-342" y="6163"/>
                    <a:pt x="-342" y="9077"/>
                    <a:pt x="1026" y="11440"/>
                  </a:cubicBezTo>
                  <a:cubicBezTo>
                    <a:pt x="2395" y="13803"/>
                    <a:pt x="4924" y="15252"/>
                    <a:pt x="7654" y="15240"/>
                  </a:cubicBezTo>
                  <a:cubicBezTo>
                    <a:pt x="10384" y="15252"/>
                    <a:pt x="12913" y="13803"/>
                    <a:pt x="14281" y="11440"/>
                  </a:cubicBezTo>
                  <a:cubicBezTo>
                    <a:pt x="15650" y="9077"/>
                    <a:pt x="15650" y="6163"/>
                    <a:pt x="14281" y="3800"/>
                  </a:cubicBezTo>
                  <a:cubicBezTo>
                    <a:pt x="12913" y="1437"/>
                    <a:pt x="10384" y="-12"/>
                    <a:pt x="7654" y="0"/>
                  </a:cubicBezTo>
                  <a:close/>
                </a:path>
              </a:pathLst>
            </a:custGeom>
            <a:solidFill>
              <a:srgbClr val="010101"/>
            </a:solidFill>
          </p:spPr>
          <p:txBody>
            <a:bodyPr/>
            <a:lstStyle/>
            <a:p>
              <a:endParaRPr lang="en-US"/>
            </a:p>
          </p:txBody>
        </p:sp>
        <p:sp>
          <p:nvSpPr>
            <p:cNvPr id="18" name="Freeform 18"/>
            <p:cNvSpPr/>
            <p:nvPr/>
          </p:nvSpPr>
          <p:spPr>
            <a:xfrm>
              <a:off x="4716780" y="534670"/>
              <a:ext cx="16622" cy="278130"/>
            </a:xfrm>
            <a:custGeom>
              <a:avLst/>
              <a:gdLst/>
              <a:ahLst/>
              <a:cxnLst/>
              <a:rect l="l" t="t" r="r" b="b"/>
              <a:pathLst>
                <a:path w="16622"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txBody>
            <a:bodyPr/>
            <a:lstStyle/>
            <a:p>
              <a:endParaRPr lang="en-US"/>
            </a:p>
          </p:txBody>
        </p:sp>
        <p:sp>
          <p:nvSpPr>
            <p:cNvPr id="19" name="Freeform 19"/>
            <p:cNvSpPr/>
            <p:nvPr/>
          </p:nvSpPr>
          <p:spPr>
            <a:xfrm>
              <a:off x="4716780" y="861060"/>
              <a:ext cx="16622" cy="278130"/>
            </a:xfrm>
            <a:custGeom>
              <a:avLst/>
              <a:gdLst/>
              <a:ahLst/>
              <a:cxnLst/>
              <a:rect l="l" t="t" r="r" b="b"/>
              <a:pathLst>
                <a:path w="16622"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txBody>
            <a:bodyPr/>
            <a:lstStyle/>
            <a:p>
              <a:endParaRPr lang="en-US"/>
            </a:p>
          </p:txBody>
        </p:sp>
        <p:sp>
          <p:nvSpPr>
            <p:cNvPr id="20" name="Freeform 20"/>
            <p:cNvSpPr/>
            <p:nvPr/>
          </p:nvSpPr>
          <p:spPr>
            <a:xfrm>
              <a:off x="4064000" y="-113"/>
              <a:ext cx="320040" cy="16623"/>
            </a:xfrm>
            <a:custGeom>
              <a:avLst/>
              <a:gdLst/>
              <a:ahLst/>
              <a:cxnLst/>
              <a:rect l="l" t="t" r="r" b="b"/>
              <a:pathLst>
                <a:path w="320040" h="16623">
                  <a:moveTo>
                    <a:pt x="0" y="16623"/>
                  </a:moveTo>
                  <a:lnTo>
                    <a:pt x="320040" y="16623"/>
                  </a:lnTo>
                  <a:cubicBezTo>
                    <a:pt x="320040" y="-2427"/>
                    <a:pt x="304800" y="113"/>
                    <a:pt x="285750" y="113"/>
                  </a:cubicBezTo>
                  <a:lnTo>
                    <a:pt x="34290" y="113"/>
                  </a:lnTo>
                  <a:cubicBezTo>
                    <a:pt x="15240" y="113"/>
                    <a:pt x="0" y="-2427"/>
                    <a:pt x="0" y="16623"/>
                  </a:cubicBezTo>
                  <a:close/>
                </a:path>
              </a:pathLst>
            </a:custGeom>
            <a:solidFill>
              <a:srgbClr val="424242"/>
            </a:solidFill>
          </p:spPr>
          <p:txBody>
            <a:bodyPr/>
            <a:lstStyle/>
            <a:p>
              <a:endParaRPr lang="en-US"/>
            </a:p>
          </p:txBody>
        </p:sp>
      </p:grpSp>
      <p:sp>
        <p:nvSpPr>
          <p:cNvPr id="21" name="TextBox 21"/>
          <p:cNvSpPr txBox="1">
            <a:spLocks noGrp="1"/>
          </p:cNvSpPr>
          <p:nvPr>
            <p:ph type="title" idx="4294967295"/>
          </p:nvPr>
        </p:nvSpPr>
        <p:spPr>
          <a:xfrm>
            <a:off x="187631" y="1427181"/>
            <a:ext cx="8810400" cy="3171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3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INI AUGUSTINE</a:t>
            </a:r>
          </a:p>
          <a:p>
            <a:pPr marL="0" marR="0" lvl="0" indent="0" algn="l" defTabSz="914400" rtl="0" eaLnBrk="1" fontAlgn="auto" latinLnBrk="0" hangingPunct="1">
              <a:lnSpc>
                <a:spcPts val="839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DIRECTOR FOUNDER</a:t>
            </a:r>
          </a:p>
        </p:txBody>
      </p:sp>
      <p:sp>
        <p:nvSpPr>
          <p:cNvPr id="22" name="TextBox 22"/>
          <p:cNvSpPr txBox="1"/>
          <p:nvPr/>
        </p:nvSpPr>
        <p:spPr>
          <a:xfrm>
            <a:off x="9446893" y="1958245"/>
            <a:ext cx="8584524" cy="6833908"/>
          </a:xfrm>
          <a:prstGeom prst="rect">
            <a:avLst/>
          </a:prstGeom>
        </p:spPr>
        <p:txBody>
          <a:bodyPr lIns="0" tIns="0" rIns="0" bIns="0" rtlCol="0" anchor="t">
            <a:spAutoFit/>
          </a:bodyPr>
          <a:lstStyle/>
          <a:p>
            <a:pPr algn="l">
              <a:lnSpc>
                <a:spcPts val="4506"/>
              </a:lnSpc>
            </a:pPr>
            <a:r>
              <a:rPr lang="en-US" sz="2410">
                <a:solidFill>
                  <a:srgbClr val="FFFFFF"/>
                </a:solidFill>
                <a:latin typeface="Poppins"/>
                <a:ea typeface="Poppins"/>
                <a:cs typeface="Poppins"/>
                <a:sym typeface="Poppins"/>
              </a:rPr>
              <a:t>Ini Augustine is a network engineer, social innovator, and serial entrepreneur. Her social enterprise Technologist Computers, sells computers, IOT, and technical support to help fund their three community outreach programs, Project Nandi, Way of the Root Farm, &amp; Joy on Film. As a member of the Governor's Task Force on Broadband, she continues to advocate for the internet for all Minnesotans. Ini is the founder of the Black Broadband summit, which aims to discuss shared experiences around lack of access, teach how the internet works, and create community led solutions to closing the digital divide.</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3A3"/>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9922226" y="2987783"/>
            <a:ext cx="11649758" cy="11778248"/>
          </a:xfrm>
          <a:custGeom>
            <a:avLst/>
            <a:gdLst/>
            <a:ahLst/>
            <a:cxnLst/>
            <a:rect l="l" t="t" r="r" b="b"/>
            <a:pathLst>
              <a:path w="11649758" h="11778248">
                <a:moveTo>
                  <a:pt x="0" y="0"/>
                </a:moveTo>
                <a:lnTo>
                  <a:pt x="11649758" y="0"/>
                </a:lnTo>
                <a:lnTo>
                  <a:pt x="11649758" y="11778249"/>
                </a:lnTo>
                <a:lnTo>
                  <a:pt x="0" y="11778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1136318" y="1657990"/>
            <a:ext cx="6122982" cy="612298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16666" b="-16666"/>
              </a:stretch>
            </a:blip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a:off x="5175312" y="5577870"/>
            <a:ext cx="3878482" cy="38784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16666" b="-16666"/>
              </a:stretch>
            </a:blipFill>
          </p:spPr>
          <p:txBody>
            <a:bodyPr/>
            <a:lstStyle/>
            <a:p>
              <a:endParaRPr lang="en-US"/>
            </a:p>
          </p:txBody>
        </p:sp>
      </p:grpSp>
      <p:sp>
        <p:nvSpPr>
          <p:cNvPr id="7" name="Freeform 7">
            <a:extLst>
              <a:ext uri="{C183D7F6-B498-43B3-948B-1728B52AA6E4}">
                <adec:decorative xmlns:adec="http://schemas.microsoft.com/office/drawing/2017/decorative" val="1"/>
              </a:ext>
            </a:extLst>
          </p:cNvPr>
          <p:cNvSpPr/>
          <p:nvPr/>
        </p:nvSpPr>
        <p:spPr>
          <a:xfrm>
            <a:off x="9495035" y="2855189"/>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3216046" y="8080789"/>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a:spLocks noGrp="1"/>
          </p:cNvSpPr>
          <p:nvPr>
            <p:ph type="title" idx="4294967295"/>
          </p:nvPr>
        </p:nvSpPr>
        <p:spPr>
          <a:xfrm>
            <a:off x="1279657" y="1622353"/>
            <a:ext cx="9911167" cy="25703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ts val="10032"/>
              </a:lnSpc>
              <a:spcBef>
                <a:spcPts val="0"/>
              </a:spcBef>
              <a:spcAft>
                <a:spcPts val="0"/>
              </a:spcAft>
              <a:buClrTx/>
              <a:buSzTx/>
              <a:buFontTx/>
              <a:buNone/>
              <a:tabLst/>
              <a:defRPr/>
            </a:pPr>
            <a:r>
              <a:rPr kumimoji="0" lang="en-US" sz="9289" b="0" i="0" u="none" strike="noStrike" kern="1200" cap="none" spc="0" normalizeH="0" baseline="0" noProof="0" dirty="0">
                <a:ln>
                  <a:noFill/>
                </a:ln>
                <a:solidFill>
                  <a:srgbClr val="FFFFFF"/>
                </a:solidFill>
                <a:effectLst/>
                <a:uLnTx/>
                <a:uFillTx/>
                <a:latin typeface="League Spartan"/>
                <a:ea typeface="League Spartan"/>
                <a:cs typeface="League Spartan"/>
                <a:sym typeface="League Spartan"/>
              </a:rPr>
              <a:t>PROJECT OVERVIEW</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Freeform 5">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201179" y="4280196"/>
            <a:ext cx="8783305" cy="0"/>
          </a:xfrm>
          <a:prstGeom prst="line">
            <a:avLst/>
          </a:prstGeom>
          <a:ln w="66675" cap="flat">
            <a:solidFill>
              <a:srgbClr val="53B7D2"/>
            </a:solidFill>
            <a:prstDash val="solid"/>
            <a:headEnd type="none" w="sm" len="sm"/>
            <a:tailEnd type="none" w="sm" len="sm"/>
          </a:ln>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1325657" y="4675582"/>
            <a:ext cx="6534348" cy="5246370"/>
            <a:chOff x="0" y="0"/>
            <a:chExt cx="7467600" cy="5995670"/>
          </a:xfrm>
        </p:grpSpPr>
        <p:sp>
          <p:nvSpPr>
            <p:cNvPr id="10" name="Freeform 10"/>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US"/>
            </a:p>
          </p:txBody>
        </p:sp>
        <p:sp>
          <p:nvSpPr>
            <p:cNvPr id="11" name="Freeform 11"/>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US"/>
            </a:p>
          </p:txBody>
        </p:sp>
        <p:sp>
          <p:nvSpPr>
            <p:cNvPr id="12" name="Freeform 12"/>
            <p:cNvSpPr/>
            <p:nvPr/>
          </p:nvSpPr>
          <p:spPr>
            <a:xfrm>
              <a:off x="2434265" y="5210810"/>
              <a:ext cx="2596530" cy="786130"/>
            </a:xfrm>
            <a:custGeom>
              <a:avLst/>
              <a:gdLst/>
              <a:ahLst/>
              <a:cxnLst/>
              <a:rect l="l" t="t" r="r" b="b"/>
              <a:pathLst>
                <a:path w="2596530" h="786130">
                  <a:moveTo>
                    <a:pt x="1253815" y="0"/>
                  </a:moveTo>
                  <a:lnTo>
                    <a:pt x="448635" y="0"/>
                  </a:lnTo>
                  <a:cubicBezTo>
                    <a:pt x="448635" y="0"/>
                    <a:pt x="424505" y="370840"/>
                    <a:pt x="399105" y="525780"/>
                  </a:cubicBezTo>
                  <a:cubicBezTo>
                    <a:pt x="354655" y="791210"/>
                    <a:pt x="82875" y="706120"/>
                    <a:pt x="5405" y="762000"/>
                  </a:cubicBezTo>
                  <a:cubicBezTo>
                    <a:pt x="-4755" y="769620"/>
                    <a:pt x="325" y="786130"/>
                    <a:pt x="13025" y="786130"/>
                  </a:cubicBezTo>
                  <a:lnTo>
                    <a:pt x="2583505" y="786130"/>
                  </a:lnTo>
                  <a:cubicBezTo>
                    <a:pt x="2596205" y="786130"/>
                    <a:pt x="2601285" y="769620"/>
                    <a:pt x="2591125" y="762000"/>
                  </a:cubicBezTo>
                  <a:cubicBezTo>
                    <a:pt x="2513655" y="706120"/>
                    <a:pt x="2241875" y="791210"/>
                    <a:pt x="2197425" y="525780"/>
                  </a:cubicBezTo>
                  <a:cubicBezTo>
                    <a:pt x="2172025" y="370840"/>
                    <a:pt x="2147895" y="0"/>
                    <a:pt x="2147895" y="0"/>
                  </a:cubicBezTo>
                  <a:lnTo>
                    <a:pt x="1253815" y="0"/>
                  </a:lnTo>
                  <a:close/>
                </a:path>
              </a:pathLst>
            </a:custGeom>
            <a:solidFill>
              <a:srgbClr val="BBBBBB"/>
            </a:solidFill>
          </p:spPr>
          <p:txBody>
            <a:bodyPr/>
            <a:lstStyle/>
            <a:p>
              <a:endParaRPr lang="en-US"/>
            </a:p>
          </p:txBody>
        </p:sp>
        <p:sp>
          <p:nvSpPr>
            <p:cNvPr id="13" name="Freeform 13"/>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8"/>
              <a:stretch>
                <a:fillRect t="-97140" b="-40210"/>
              </a:stretch>
            </a:blipFill>
          </p:spPr>
          <p:txBody>
            <a:bodyPr/>
            <a:lstStyle/>
            <a:p>
              <a:endParaRPr lang="en-US"/>
            </a:p>
          </p:txBody>
        </p:sp>
      </p:grpSp>
      <p:sp>
        <p:nvSpPr>
          <p:cNvPr id="14" name="TextBox 14"/>
          <p:cNvSpPr txBox="1">
            <a:spLocks noGrp="1"/>
          </p:cNvSpPr>
          <p:nvPr>
            <p:ph type="title" idx="4294967295"/>
          </p:nvPr>
        </p:nvSpPr>
        <p:spPr>
          <a:xfrm>
            <a:off x="201179" y="1685846"/>
            <a:ext cx="8783305"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DIGITAL SKILLS TRAINING</a:t>
            </a:r>
          </a:p>
        </p:txBody>
      </p:sp>
      <p:sp>
        <p:nvSpPr>
          <p:cNvPr id="15" name="TextBox 15"/>
          <p:cNvSpPr txBox="1"/>
          <p:nvPr/>
        </p:nvSpPr>
        <p:spPr>
          <a:xfrm>
            <a:off x="9218352" y="1747871"/>
            <a:ext cx="8783305" cy="5283444"/>
          </a:xfrm>
          <a:prstGeom prst="rect">
            <a:avLst/>
          </a:prstGeom>
        </p:spPr>
        <p:txBody>
          <a:bodyPr lIns="0" tIns="0" rIns="0" bIns="0" rtlCol="0" anchor="t">
            <a:spAutoFit/>
          </a:bodyPr>
          <a:lstStyle/>
          <a:p>
            <a:pPr marL="539749" lvl="1" indent="-269875" algn="l">
              <a:lnSpc>
                <a:spcPts val="4674"/>
              </a:lnSpc>
              <a:buFont typeface="Arial"/>
              <a:buChar char="•"/>
            </a:pPr>
            <a:r>
              <a:rPr lang="en-US" sz="2499">
                <a:solidFill>
                  <a:srgbClr val="FFFFFF"/>
                </a:solidFill>
                <a:latin typeface="Poppins"/>
                <a:ea typeface="Poppins"/>
                <a:cs typeface="Poppins"/>
                <a:sym typeface="Poppins"/>
              </a:rPr>
              <a:t>Computer skills: Understand how to power on computer, connect to internet, open browser, check email, access the Northstar Digital Literacy Program</a:t>
            </a:r>
          </a:p>
          <a:p>
            <a:pPr algn="l">
              <a:lnSpc>
                <a:spcPts val="4674"/>
              </a:lnSpc>
            </a:pPr>
            <a:endParaRPr lang="en-US" sz="2499">
              <a:solidFill>
                <a:srgbClr val="FFFFFF"/>
              </a:solidFill>
              <a:latin typeface="Poppins"/>
              <a:ea typeface="Poppins"/>
              <a:cs typeface="Poppins"/>
              <a:sym typeface="Poppins"/>
            </a:endParaRPr>
          </a:p>
          <a:p>
            <a:pPr marL="539749" lvl="1" indent="-269875" algn="l">
              <a:lnSpc>
                <a:spcPts val="4674"/>
              </a:lnSpc>
              <a:buFont typeface="Arial"/>
              <a:buChar char="•"/>
            </a:pPr>
            <a:r>
              <a:rPr lang="en-US" sz="2499">
                <a:solidFill>
                  <a:srgbClr val="FFFFFF"/>
                </a:solidFill>
                <a:latin typeface="Poppins"/>
                <a:ea typeface="Poppins"/>
                <a:cs typeface="Poppins"/>
                <a:sym typeface="Poppins"/>
              </a:rPr>
              <a:t>Join and access Google Meet</a:t>
            </a:r>
          </a:p>
          <a:p>
            <a:pPr algn="l">
              <a:lnSpc>
                <a:spcPts val="4674"/>
              </a:lnSpc>
            </a:pPr>
            <a:endParaRPr lang="en-US" sz="2499">
              <a:solidFill>
                <a:srgbClr val="FFFFFF"/>
              </a:solidFill>
              <a:latin typeface="Poppins"/>
              <a:ea typeface="Poppins"/>
              <a:cs typeface="Poppins"/>
              <a:sym typeface="Poppins"/>
            </a:endParaRPr>
          </a:p>
          <a:p>
            <a:pPr marL="539749" lvl="1" indent="-269875" algn="l">
              <a:lnSpc>
                <a:spcPts val="4674"/>
              </a:lnSpc>
              <a:buFont typeface="Arial"/>
              <a:buChar char="•"/>
            </a:pPr>
            <a:r>
              <a:rPr lang="en-US" sz="2499">
                <a:solidFill>
                  <a:srgbClr val="FFFFFF"/>
                </a:solidFill>
                <a:latin typeface="Poppins"/>
                <a:ea typeface="Poppins"/>
                <a:cs typeface="Poppins"/>
                <a:sym typeface="Poppins"/>
              </a:rPr>
              <a:t>Online safety skills: Secure website navigation, privacy protection, threat and scam identification and prevention</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Freeform 5">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201179" y="4280196"/>
            <a:ext cx="8783305" cy="0"/>
          </a:xfrm>
          <a:prstGeom prst="line">
            <a:avLst/>
          </a:prstGeom>
          <a:ln w="66675" cap="flat">
            <a:solidFill>
              <a:srgbClr val="53B7D2"/>
            </a:solidFill>
            <a:prstDash val="solid"/>
            <a:headEnd type="none" w="sm" len="sm"/>
            <a:tailEnd type="none" w="sm" len="sm"/>
          </a:ln>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a:spLocks noGrp="1"/>
          </p:cNvSpPr>
          <p:nvPr>
            <p:ph type="title" idx="4294967295"/>
          </p:nvPr>
        </p:nvSpPr>
        <p:spPr>
          <a:xfrm>
            <a:off x="201179" y="1685846"/>
            <a:ext cx="8783305"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CORE SERVICE DELIVERY</a:t>
            </a:r>
          </a:p>
        </p:txBody>
      </p:sp>
      <p:sp>
        <p:nvSpPr>
          <p:cNvPr id="10" name="TextBox 10"/>
          <p:cNvSpPr txBox="1"/>
          <p:nvPr/>
        </p:nvSpPr>
        <p:spPr>
          <a:xfrm>
            <a:off x="9346503" y="2411291"/>
            <a:ext cx="8783305" cy="4692650"/>
          </a:xfrm>
          <a:prstGeom prst="rect">
            <a:avLst/>
          </a:prstGeom>
        </p:spPr>
        <p:txBody>
          <a:bodyPr lIns="0" tIns="0" rIns="0" bIns="0" rtlCol="0" anchor="t">
            <a:spAutoFit/>
          </a:bodyPr>
          <a:lstStyle/>
          <a:p>
            <a:pPr marL="539749" lvl="1" indent="-269875" algn="l">
              <a:lnSpc>
                <a:spcPts val="4674"/>
              </a:lnSpc>
              <a:buFont typeface="Arial"/>
              <a:buChar char="•"/>
            </a:pPr>
            <a:r>
              <a:rPr lang="en-US" sz="2499">
                <a:solidFill>
                  <a:srgbClr val="FFFFFF"/>
                </a:solidFill>
                <a:latin typeface="Poppins"/>
                <a:ea typeface="Poppins"/>
                <a:cs typeface="Poppins"/>
                <a:sym typeface="Poppins"/>
              </a:rPr>
              <a:t>Digital skills training delivered through partnerships with Hennepin County Library, and Sabathani Community Center.</a:t>
            </a:r>
          </a:p>
          <a:p>
            <a:pPr algn="l">
              <a:lnSpc>
                <a:spcPts val="4674"/>
              </a:lnSpc>
            </a:pPr>
            <a:endParaRPr lang="en-US" sz="2499">
              <a:solidFill>
                <a:srgbClr val="FFFFFF"/>
              </a:solidFill>
              <a:latin typeface="Poppins"/>
              <a:ea typeface="Poppins"/>
              <a:cs typeface="Poppins"/>
              <a:sym typeface="Poppins"/>
            </a:endParaRPr>
          </a:p>
          <a:p>
            <a:pPr marL="539749" lvl="1" indent="-269875" algn="l">
              <a:lnSpc>
                <a:spcPts val="4674"/>
              </a:lnSpc>
              <a:buFont typeface="Arial"/>
              <a:buChar char="•"/>
            </a:pPr>
            <a:r>
              <a:rPr lang="en-US" sz="2499">
                <a:solidFill>
                  <a:srgbClr val="FFFFFF"/>
                </a:solidFill>
                <a:latin typeface="Poppins"/>
                <a:ea typeface="Poppins"/>
                <a:cs typeface="Poppins"/>
                <a:sym typeface="Poppins"/>
              </a:rPr>
              <a:t>Development and implementation of innovative training programs</a:t>
            </a:r>
          </a:p>
          <a:p>
            <a:pPr algn="l">
              <a:lnSpc>
                <a:spcPts val="4674"/>
              </a:lnSpc>
            </a:pPr>
            <a:endParaRPr lang="en-US" sz="2499">
              <a:solidFill>
                <a:srgbClr val="FFFFFF"/>
              </a:solidFill>
              <a:latin typeface="Poppins"/>
              <a:ea typeface="Poppins"/>
              <a:cs typeface="Poppins"/>
              <a:sym typeface="Poppins"/>
            </a:endParaRPr>
          </a:p>
          <a:p>
            <a:pPr marL="539749" lvl="1" indent="-269875" algn="l">
              <a:lnSpc>
                <a:spcPts val="4674"/>
              </a:lnSpc>
              <a:buFont typeface="Arial"/>
              <a:buChar char="•"/>
            </a:pPr>
            <a:r>
              <a:rPr lang="en-US" sz="2499">
                <a:solidFill>
                  <a:srgbClr val="FFFFFF"/>
                </a:solidFill>
                <a:latin typeface="Poppins"/>
                <a:ea typeface="Poppins"/>
                <a:cs typeface="Poppins"/>
                <a:sym typeface="Poppins"/>
              </a:rPr>
              <a:t>Impact and outcome monitoring</a:t>
            </a:r>
          </a:p>
        </p:txBody>
      </p:sp>
      <p:grpSp>
        <p:nvGrpSpPr>
          <p:cNvPr id="11" name="Group 11">
            <a:extLst>
              <a:ext uri="{C183D7F6-B498-43B3-948B-1728B52AA6E4}">
                <adec:decorative xmlns:adec="http://schemas.microsoft.com/office/drawing/2017/decorative" val="1"/>
              </a:ext>
            </a:extLst>
          </p:cNvPr>
          <p:cNvGrpSpPr>
            <a:grpSpLocks noChangeAspect="1"/>
          </p:cNvGrpSpPr>
          <p:nvPr/>
        </p:nvGrpSpPr>
        <p:grpSpPr>
          <a:xfrm>
            <a:off x="809406" y="5257845"/>
            <a:ext cx="7566852" cy="4256354"/>
            <a:chOff x="0" y="0"/>
            <a:chExt cx="5852160" cy="3291840"/>
          </a:xfrm>
        </p:grpSpPr>
        <p:sp>
          <p:nvSpPr>
            <p:cNvPr id="12" name="Freeform 12"/>
            <p:cNvSpPr/>
            <p:nvPr/>
          </p:nvSpPr>
          <p:spPr>
            <a:xfrm>
              <a:off x="0" y="17399"/>
              <a:ext cx="1966214" cy="3243707"/>
            </a:xfrm>
            <a:custGeom>
              <a:avLst/>
              <a:gdLst/>
              <a:ahLst/>
              <a:cxnLst/>
              <a:rect l="l" t="t" r="r" b="b"/>
              <a:pathLst>
                <a:path w="1966214" h="3243707">
                  <a:moveTo>
                    <a:pt x="0" y="0"/>
                  </a:moveTo>
                  <a:lnTo>
                    <a:pt x="1966214" y="0"/>
                  </a:lnTo>
                  <a:lnTo>
                    <a:pt x="1966214" y="3243707"/>
                  </a:lnTo>
                  <a:lnTo>
                    <a:pt x="0" y="3243707"/>
                  </a:lnTo>
                  <a:lnTo>
                    <a:pt x="0" y="0"/>
                  </a:lnTo>
                  <a:close/>
                </a:path>
              </a:pathLst>
            </a:custGeom>
            <a:blipFill>
              <a:blip r:embed="rId8"/>
              <a:stretch>
                <a:fillRect t="-6518" b="-6518"/>
              </a:stretch>
            </a:blipFill>
          </p:spPr>
          <p:txBody>
            <a:bodyPr/>
            <a:lstStyle/>
            <a:p>
              <a:endParaRPr lang="en-US"/>
            </a:p>
          </p:txBody>
        </p:sp>
        <p:sp>
          <p:nvSpPr>
            <p:cNvPr id="13" name="Freeform 13"/>
            <p:cNvSpPr/>
            <p:nvPr/>
          </p:nvSpPr>
          <p:spPr>
            <a:xfrm>
              <a:off x="1974723" y="17399"/>
              <a:ext cx="1981581" cy="3243707"/>
            </a:xfrm>
            <a:custGeom>
              <a:avLst/>
              <a:gdLst/>
              <a:ahLst/>
              <a:cxnLst/>
              <a:rect l="l" t="t" r="r" b="b"/>
              <a:pathLst>
                <a:path w="1981581" h="3243707">
                  <a:moveTo>
                    <a:pt x="1981581" y="3243707"/>
                  </a:moveTo>
                  <a:lnTo>
                    <a:pt x="0" y="3243707"/>
                  </a:lnTo>
                  <a:lnTo>
                    <a:pt x="0" y="0"/>
                  </a:lnTo>
                  <a:lnTo>
                    <a:pt x="1981581" y="0"/>
                  </a:lnTo>
                  <a:lnTo>
                    <a:pt x="1981581" y="3243707"/>
                  </a:lnTo>
                  <a:close/>
                </a:path>
              </a:pathLst>
            </a:custGeom>
            <a:blipFill>
              <a:blip r:embed="rId9"/>
              <a:stretch>
                <a:fillRect l="-11384" r="-11384"/>
              </a:stretch>
            </a:blipFill>
          </p:spPr>
          <p:txBody>
            <a:bodyPr/>
            <a:lstStyle/>
            <a:p>
              <a:endParaRPr lang="en-US"/>
            </a:p>
          </p:txBody>
        </p:sp>
        <p:sp>
          <p:nvSpPr>
            <p:cNvPr id="14" name="Freeform 14"/>
            <p:cNvSpPr/>
            <p:nvPr/>
          </p:nvSpPr>
          <p:spPr>
            <a:xfrm>
              <a:off x="3966337" y="17399"/>
              <a:ext cx="1885823" cy="3259074"/>
            </a:xfrm>
            <a:custGeom>
              <a:avLst/>
              <a:gdLst/>
              <a:ahLst/>
              <a:cxnLst/>
              <a:rect l="l" t="t" r="r" b="b"/>
              <a:pathLst>
                <a:path w="1885823" h="3259074">
                  <a:moveTo>
                    <a:pt x="1885823" y="3259074"/>
                  </a:moveTo>
                  <a:lnTo>
                    <a:pt x="0" y="3259074"/>
                  </a:lnTo>
                  <a:lnTo>
                    <a:pt x="0" y="0"/>
                  </a:lnTo>
                  <a:lnTo>
                    <a:pt x="1885823" y="0"/>
                  </a:lnTo>
                  <a:lnTo>
                    <a:pt x="1885823" y="3259074"/>
                  </a:lnTo>
                  <a:close/>
                </a:path>
              </a:pathLst>
            </a:custGeom>
            <a:blipFill>
              <a:blip r:embed="rId10"/>
              <a:stretch>
                <a:fillRect l="-14807" r="-14807"/>
              </a:stretch>
            </a:blipFill>
          </p:spPr>
          <p:txBody>
            <a:bodyPr/>
            <a:lstStyle/>
            <a:p>
              <a:endParaRPr lang="en-US"/>
            </a:p>
          </p:txBody>
        </p:sp>
        <p:sp>
          <p:nvSpPr>
            <p:cNvPr id="15" name="Freeform 15"/>
            <p:cNvSpPr/>
            <p:nvPr/>
          </p:nvSpPr>
          <p:spPr>
            <a:xfrm>
              <a:off x="0" y="0"/>
              <a:ext cx="5852160" cy="3291840"/>
            </a:xfrm>
            <a:custGeom>
              <a:avLst/>
              <a:gdLst/>
              <a:ahLst/>
              <a:cxnLst/>
              <a:rect l="l" t="t" r="r" b="b"/>
              <a:pathLst>
                <a:path w="5852160" h="3291840">
                  <a:moveTo>
                    <a:pt x="5852160" y="3291840"/>
                  </a:moveTo>
                  <a:lnTo>
                    <a:pt x="0" y="3291840"/>
                  </a:lnTo>
                  <a:lnTo>
                    <a:pt x="0" y="0"/>
                  </a:lnTo>
                  <a:lnTo>
                    <a:pt x="5852160" y="0"/>
                  </a:lnTo>
                  <a:lnTo>
                    <a:pt x="5852160" y="3291840"/>
                  </a:lnTo>
                  <a:close/>
                </a:path>
              </a:pathLst>
            </a:custGeom>
            <a:blipFill>
              <a:blip r:embed="rId11"/>
              <a:stretch>
                <a:fillRect/>
              </a:stretch>
            </a:blipFill>
          </p:spPr>
          <p:txBody>
            <a:bodyPr/>
            <a:lstStyle/>
            <a:p>
              <a:endParaRPr lang="en-US"/>
            </a:p>
          </p:txBody>
        </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Freeform 5">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201179" y="4280196"/>
            <a:ext cx="8783305" cy="0"/>
          </a:xfrm>
          <a:prstGeom prst="line">
            <a:avLst/>
          </a:prstGeom>
          <a:ln w="66675" cap="flat">
            <a:solidFill>
              <a:srgbClr val="53B7D2"/>
            </a:solidFill>
            <a:prstDash val="solid"/>
            <a:headEnd type="none" w="sm" len="sm"/>
            <a:tailEnd type="none" w="sm" len="sm"/>
          </a:ln>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822427" y="5328916"/>
            <a:ext cx="7540809" cy="4325317"/>
            <a:chOff x="0" y="0"/>
            <a:chExt cx="7981950" cy="4578350"/>
          </a:xfrm>
        </p:grpSpPr>
        <p:sp>
          <p:nvSpPr>
            <p:cNvPr id="10" name="Freeform 10"/>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11" name="Freeform 11"/>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12" name="Freeform 12"/>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13" name="Freeform 13"/>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sp>
          <p:nvSpPr>
            <p:cNvPr id="14" name="Freeform 14"/>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8"/>
              <a:stretch>
                <a:fillRect t="-9919" b="-9919"/>
              </a:stretch>
            </a:blipFill>
          </p:spPr>
          <p:txBody>
            <a:bodyPr/>
            <a:lstStyle/>
            <a:p>
              <a:endParaRPr lang="en-US"/>
            </a:p>
          </p:txBody>
        </p:sp>
      </p:grpSp>
      <p:sp>
        <p:nvSpPr>
          <p:cNvPr id="15" name="TextBox 15"/>
          <p:cNvSpPr txBox="1">
            <a:spLocks noGrp="1"/>
          </p:cNvSpPr>
          <p:nvPr>
            <p:ph type="title" idx="4294967295"/>
          </p:nvPr>
        </p:nvSpPr>
        <p:spPr>
          <a:xfrm>
            <a:off x="201179" y="1685846"/>
            <a:ext cx="8783305"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CORE SERVICE DELIVERY </a:t>
            </a:r>
          </a:p>
        </p:txBody>
      </p:sp>
      <p:sp>
        <p:nvSpPr>
          <p:cNvPr id="16" name="TextBox 16"/>
          <p:cNvSpPr txBox="1"/>
          <p:nvPr/>
        </p:nvSpPr>
        <p:spPr>
          <a:xfrm>
            <a:off x="9323203" y="2706579"/>
            <a:ext cx="8783305" cy="5873750"/>
          </a:xfrm>
          <a:prstGeom prst="rect">
            <a:avLst/>
          </a:prstGeom>
        </p:spPr>
        <p:txBody>
          <a:bodyPr lIns="0" tIns="0" rIns="0" bIns="0" rtlCol="0" anchor="t">
            <a:spAutoFit/>
          </a:bodyPr>
          <a:lstStyle/>
          <a:p>
            <a:pPr marL="539749" lvl="1" indent="-269875" algn="l">
              <a:lnSpc>
                <a:spcPts val="4674"/>
              </a:lnSpc>
              <a:buFont typeface="Arial"/>
              <a:buChar char="•"/>
            </a:pPr>
            <a:r>
              <a:rPr lang="en-US" sz="2499">
                <a:solidFill>
                  <a:srgbClr val="FFFFFF"/>
                </a:solidFill>
                <a:latin typeface="Poppins"/>
                <a:ea typeface="Poppins"/>
                <a:cs typeface="Poppins"/>
                <a:sym typeface="Poppins"/>
              </a:rPr>
              <a:t>Quarterly progress meetings with County staff</a:t>
            </a:r>
          </a:p>
          <a:p>
            <a:pPr algn="l">
              <a:lnSpc>
                <a:spcPts val="4674"/>
              </a:lnSpc>
            </a:pPr>
            <a:endParaRPr lang="en-US" sz="2499">
              <a:solidFill>
                <a:srgbClr val="FFFFFF"/>
              </a:solidFill>
              <a:latin typeface="Poppins"/>
              <a:ea typeface="Poppins"/>
              <a:cs typeface="Poppins"/>
              <a:sym typeface="Poppins"/>
            </a:endParaRPr>
          </a:p>
          <a:p>
            <a:pPr marL="539749" lvl="1" indent="-269875" algn="l">
              <a:lnSpc>
                <a:spcPts val="4674"/>
              </a:lnSpc>
              <a:buFont typeface="Arial"/>
              <a:buChar char="•"/>
            </a:pPr>
            <a:r>
              <a:rPr lang="en-US" sz="2499">
                <a:solidFill>
                  <a:srgbClr val="FFFFFF"/>
                </a:solidFill>
                <a:latin typeface="Poppins"/>
                <a:ea typeface="Poppins"/>
                <a:cs typeface="Poppins"/>
                <a:sym typeface="Poppins"/>
              </a:rPr>
              <a:t>Group and individual support for accessing Hennepin County services, job applications, telehealth, and distance learning</a:t>
            </a:r>
          </a:p>
          <a:p>
            <a:pPr algn="l">
              <a:lnSpc>
                <a:spcPts val="4674"/>
              </a:lnSpc>
            </a:pPr>
            <a:endParaRPr lang="en-US" sz="2499">
              <a:solidFill>
                <a:srgbClr val="FFFFFF"/>
              </a:solidFill>
              <a:latin typeface="Poppins"/>
              <a:ea typeface="Poppins"/>
              <a:cs typeface="Poppins"/>
              <a:sym typeface="Poppins"/>
            </a:endParaRPr>
          </a:p>
          <a:p>
            <a:pPr marL="539749" lvl="1" indent="-269875" algn="l">
              <a:lnSpc>
                <a:spcPts val="4674"/>
              </a:lnSpc>
              <a:buFont typeface="Arial"/>
              <a:buChar char="•"/>
            </a:pPr>
            <a:r>
              <a:rPr lang="en-US" sz="2499">
                <a:solidFill>
                  <a:srgbClr val="FFFFFF"/>
                </a:solidFill>
                <a:latin typeface="Poppins"/>
                <a:ea typeface="Poppins"/>
                <a:cs typeface="Poppins"/>
                <a:sym typeface="Poppins"/>
              </a:rPr>
              <a:t>Secure device distribution for County-provided devices after training sessions are completed</a:t>
            </a:r>
          </a:p>
          <a:p>
            <a:pPr algn="l">
              <a:lnSpc>
                <a:spcPts val="4674"/>
              </a:lnSpc>
            </a:pPr>
            <a:endParaRPr lang="en-US" sz="2499">
              <a:solidFill>
                <a:srgbClr val="FFFFFF"/>
              </a:solidFill>
              <a:latin typeface="Poppins"/>
              <a:ea typeface="Poppins"/>
              <a:cs typeface="Poppins"/>
              <a:sym typeface="Poppins"/>
            </a:endParaRPr>
          </a:p>
          <a:p>
            <a:pPr algn="l">
              <a:lnSpc>
                <a:spcPts val="4674"/>
              </a:lnSpc>
            </a:pPr>
            <a:endParaRPr lang="en-US" sz="2499">
              <a:solidFill>
                <a:srgbClr val="FFFFFF"/>
              </a:solidFill>
              <a:latin typeface="Poppins"/>
              <a:ea typeface="Poppins"/>
              <a:cs typeface="Poppins"/>
              <a:sym typeface="Poppins"/>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276963"/>
            <a:ext cx="11005126" cy="13152062"/>
            <a:chOff x="0" y="0"/>
            <a:chExt cx="2898469" cy="3463917"/>
          </a:xfrm>
        </p:grpSpPr>
        <p:sp>
          <p:nvSpPr>
            <p:cNvPr id="3" name="Freeform 3"/>
            <p:cNvSpPr/>
            <p:nvPr/>
          </p:nvSpPr>
          <p:spPr>
            <a:xfrm>
              <a:off x="0" y="0"/>
              <a:ext cx="2898469" cy="3463918"/>
            </a:xfrm>
            <a:custGeom>
              <a:avLst/>
              <a:gdLst/>
              <a:ahLst/>
              <a:cxnLst/>
              <a:rect l="l" t="t" r="r" b="b"/>
              <a:pathLst>
                <a:path w="2898469" h="3463918">
                  <a:moveTo>
                    <a:pt x="0" y="0"/>
                  </a:moveTo>
                  <a:lnTo>
                    <a:pt x="2898469" y="0"/>
                  </a:lnTo>
                  <a:lnTo>
                    <a:pt x="2898469" y="3463918"/>
                  </a:lnTo>
                  <a:lnTo>
                    <a:pt x="0" y="3463918"/>
                  </a:lnTo>
                  <a:close/>
                </a:path>
              </a:pathLst>
            </a:custGeom>
            <a:solidFill>
              <a:srgbClr val="1C53A3"/>
            </a:solidFill>
          </p:spPr>
          <p:txBody>
            <a:bodyPr/>
            <a:lstStyle/>
            <a:p>
              <a:endParaRPr lang="en-US"/>
            </a:p>
          </p:txBody>
        </p:sp>
        <p:sp>
          <p:nvSpPr>
            <p:cNvPr id="4" name="TextBox 4"/>
            <p:cNvSpPr txBox="1"/>
            <p:nvPr/>
          </p:nvSpPr>
          <p:spPr>
            <a:xfrm>
              <a:off x="0" y="-38100"/>
              <a:ext cx="2898469" cy="3502017"/>
            </a:xfrm>
            <a:prstGeom prst="rect">
              <a:avLst/>
            </a:prstGeom>
          </p:spPr>
          <p:txBody>
            <a:bodyPr lIns="50800" tIns="50800" rIns="50800" bIns="50800" rtlCol="0" anchor="ctr"/>
            <a:lstStyle/>
            <a:p>
              <a:pPr algn="ctr">
                <a:lnSpc>
                  <a:spcPts val="2659"/>
                </a:lnSpc>
              </a:pPr>
              <a:endParaRPr/>
            </a:p>
          </p:txBody>
        </p:sp>
      </p:grpSp>
      <p:sp>
        <p:nvSpPr>
          <p:cNvPr id="5" name="Freeform 5">
            <a:extLst>
              <a:ext uri="{C183D7F6-B498-43B3-948B-1728B52AA6E4}">
                <adec:decorative xmlns:adec="http://schemas.microsoft.com/office/drawing/2017/decorative" val="1"/>
              </a:ext>
            </a:extLst>
          </p:cNvPr>
          <p:cNvSpPr/>
          <p:nvPr/>
        </p:nvSpPr>
        <p:spPr>
          <a:xfrm flipH="1">
            <a:off x="-4591767" y="5143500"/>
            <a:ext cx="11649758" cy="11778248"/>
          </a:xfrm>
          <a:custGeom>
            <a:avLst/>
            <a:gdLst/>
            <a:ahLst/>
            <a:cxnLst/>
            <a:rect l="l" t="t" r="r" b="b"/>
            <a:pathLst>
              <a:path w="11649758" h="11778248">
                <a:moveTo>
                  <a:pt x="11649759" y="0"/>
                </a:moveTo>
                <a:lnTo>
                  <a:pt x="0" y="0"/>
                </a:lnTo>
                <a:lnTo>
                  <a:pt x="0" y="11778248"/>
                </a:lnTo>
                <a:lnTo>
                  <a:pt x="11649759" y="11778248"/>
                </a:lnTo>
                <a:lnTo>
                  <a:pt x="11649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201179" y="4280196"/>
            <a:ext cx="8783305" cy="0"/>
          </a:xfrm>
          <a:prstGeom prst="line">
            <a:avLst/>
          </a:prstGeom>
          <a:ln w="66675" cap="flat">
            <a:solidFill>
              <a:srgbClr val="53B7D2"/>
            </a:solidFill>
            <a:prstDash val="solid"/>
            <a:headEnd type="none" w="sm" len="sm"/>
            <a:tailEnd type="none" w="sm" len="sm"/>
          </a:ln>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7729771" y="8659318"/>
            <a:ext cx="854383" cy="994915"/>
          </a:xfrm>
          <a:custGeom>
            <a:avLst/>
            <a:gdLst/>
            <a:ahLst/>
            <a:cxnLst/>
            <a:rect l="l" t="t" r="r" b="b"/>
            <a:pathLst>
              <a:path w="854383" h="994915">
                <a:moveTo>
                  <a:pt x="0" y="0"/>
                </a:moveTo>
                <a:lnTo>
                  <a:pt x="854383" y="0"/>
                </a:lnTo>
                <a:lnTo>
                  <a:pt x="854383" y="994915"/>
                </a:lnTo>
                <a:lnTo>
                  <a:pt x="0" y="994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9922226" y="531243"/>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1974882" y="4628982"/>
            <a:ext cx="5235898" cy="5246370"/>
            <a:chOff x="0" y="0"/>
            <a:chExt cx="6350000" cy="6362700"/>
          </a:xfrm>
        </p:grpSpPr>
        <p:sp>
          <p:nvSpPr>
            <p:cNvPr id="10" name="Freeform 10"/>
            <p:cNvSpPr/>
            <p:nvPr/>
          </p:nvSpPr>
          <p:spPr>
            <a:xfrm>
              <a:off x="-8" y="10548"/>
              <a:ext cx="6350004" cy="6350002"/>
            </a:xfrm>
            <a:custGeom>
              <a:avLst/>
              <a:gdLst/>
              <a:ahLst/>
              <a:cxnLst/>
              <a:rect l="l" t="t" r="r" b="b"/>
              <a:pathLst>
                <a:path w="6350004" h="6350002">
                  <a:moveTo>
                    <a:pt x="2052010" y="199142"/>
                  </a:moveTo>
                  <a:cubicBezTo>
                    <a:pt x="2197197" y="17913"/>
                    <a:pt x="2443272" y="-48038"/>
                    <a:pt x="2659629" y="36328"/>
                  </a:cubicBezTo>
                  <a:lnTo>
                    <a:pt x="2982006" y="162045"/>
                  </a:lnTo>
                  <a:cubicBezTo>
                    <a:pt x="3106123" y="210444"/>
                    <a:pt x="3243893" y="210444"/>
                    <a:pt x="3368010" y="162045"/>
                  </a:cubicBezTo>
                  <a:lnTo>
                    <a:pt x="3690387" y="36328"/>
                  </a:lnTo>
                  <a:cubicBezTo>
                    <a:pt x="3906744" y="-48038"/>
                    <a:pt x="4152819" y="17913"/>
                    <a:pt x="4298005" y="199142"/>
                  </a:cubicBezTo>
                  <a:lnTo>
                    <a:pt x="4514337" y="469195"/>
                  </a:lnTo>
                  <a:cubicBezTo>
                    <a:pt x="4597632" y="573168"/>
                    <a:pt x="4716948" y="642052"/>
                    <a:pt x="4848640" y="662196"/>
                  </a:cubicBezTo>
                  <a:lnTo>
                    <a:pt x="5190676" y="714520"/>
                  </a:lnTo>
                  <a:cubicBezTo>
                    <a:pt x="5420228" y="749636"/>
                    <a:pt x="5600378" y="929785"/>
                    <a:pt x="5635481" y="1159338"/>
                  </a:cubicBezTo>
                  <a:lnTo>
                    <a:pt x="5687805" y="1501374"/>
                  </a:lnTo>
                  <a:cubicBezTo>
                    <a:pt x="5707947" y="1633063"/>
                    <a:pt x="5776833" y="1752376"/>
                    <a:pt x="5880806" y="1835664"/>
                  </a:cubicBezTo>
                  <a:lnTo>
                    <a:pt x="6150859" y="2051995"/>
                  </a:lnTo>
                  <a:cubicBezTo>
                    <a:pt x="6332101" y="2197182"/>
                    <a:pt x="6398040" y="2443270"/>
                    <a:pt x="6313673" y="2659614"/>
                  </a:cubicBezTo>
                  <a:lnTo>
                    <a:pt x="6187969" y="2981991"/>
                  </a:lnTo>
                  <a:cubicBezTo>
                    <a:pt x="6139569" y="3106112"/>
                    <a:pt x="6139569" y="3243887"/>
                    <a:pt x="6187969" y="3368008"/>
                  </a:cubicBezTo>
                  <a:lnTo>
                    <a:pt x="6313673" y="3690385"/>
                  </a:lnTo>
                  <a:cubicBezTo>
                    <a:pt x="6398040" y="3906742"/>
                    <a:pt x="6332101" y="4152817"/>
                    <a:pt x="6150859" y="4298003"/>
                  </a:cubicBezTo>
                  <a:lnTo>
                    <a:pt x="5880806" y="4514335"/>
                  </a:lnTo>
                  <a:cubicBezTo>
                    <a:pt x="5776833" y="4597623"/>
                    <a:pt x="5707947" y="4716936"/>
                    <a:pt x="5687805" y="4848624"/>
                  </a:cubicBezTo>
                  <a:lnTo>
                    <a:pt x="5635481" y="5190661"/>
                  </a:lnTo>
                  <a:cubicBezTo>
                    <a:pt x="5600365" y="5420214"/>
                    <a:pt x="5420228" y="5600363"/>
                    <a:pt x="5190676" y="5635478"/>
                  </a:cubicBezTo>
                  <a:lnTo>
                    <a:pt x="4848627" y="5687802"/>
                  </a:lnTo>
                  <a:cubicBezTo>
                    <a:pt x="4716939" y="5707947"/>
                    <a:pt x="4597627" y="5776832"/>
                    <a:pt x="4514337" y="5880804"/>
                  </a:cubicBezTo>
                  <a:lnTo>
                    <a:pt x="4298005" y="6150857"/>
                  </a:lnTo>
                  <a:cubicBezTo>
                    <a:pt x="4152819" y="6332099"/>
                    <a:pt x="3906744" y="6398037"/>
                    <a:pt x="3690387" y="6313671"/>
                  </a:cubicBezTo>
                  <a:lnTo>
                    <a:pt x="3368010" y="6187954"/>
                  </a:lnTo>
                  <a:cubicBezTo>
                    <a:pt x="3243893" y="6139555"/>
                    <a:pt x="3106123" y="6139555"/>
                    <a:pt x="2982006" y="6187954"/>
                  </a:cubicBezTo>
                  <a:lnTo>
                    <a:pt x="2659629" y="6313671"/>
                  </a:lnTo>
                  <a:cubicBezTo>
                    <a:pt x="2443272" y="6398037"/>
                    <a:pt x="2197197" y="6332099"/>
                    <a:pt x="2052010" y="6150857"/>
                  </a:cubicBezTo>
                  <a:lnTo>
                    <a:pt x="1835679" y="5880804"/>
                  </a:lnTo>
                  <a:cubicBezTo>
                    <a:pt x="1752389" y="5776832"/>
                    <a:pt x="1633077" y="5707947"/>
                    <a:pt x="1501389" y="5687802"/>
                  </a:cubicBezTo>
                  <a:lnTo>
                    <a:pt x="1159340" y="5635478"/>
                  </a:lnTo>
                  <a:cubicBezTo>
                    <a:pt x="929788" y="5600363"/>
                    <a:pt x="749638" y="5420214"/>
                    <a:pt x="714535" y="5190661"/>
                  </a:cubicBezTo>
                  <a:lnTo>
                    <a:pt x="662211" y="4848624"/>
                  </a:lnTo>
                  <a:cubicBezTo>
                    <a:pt x="642068" y="4716937"/>
                    <a:pt x="573183" y="4597624"/>
                    <a:pt x="469209" y="4514335"/>
                  </a:cubicBezTo>
                  <a:lnTo>
                    <a:pt x="199144" y="4298003"/>
                  </a:lnTo>
                  <a:cubicBezTo>
                    <a:pt x="17915" y="4152817"/>
                    <a:pt x="-48023" y="3906742"/>
                    <a:pt x="36330" y="3690384"/>
                  </a:cubicBezTo>
                  <a:lnTo>
                    <a:pt x="162035" y="3368007"/>
                  </a:lnTo>
                  <a:cubicBezTo>
                    <a:pt x="210433" y="3243886"/>
                    <a:pt x="210433" y="3106112"/>
                    <a:pt x="162035" y="2981991"/>
                  </a:cubicBezTo>
                  <a:lnTo>
                    <a:pt x="36330" y="2659614"/>
                  </a:lnTo>
                  <a:cubicBezTo>
                    <a:pt x="-48036" y="2443270"/>
                    <a:pt x="17902" y="2197182"/>
                    <a:pt x="199144" y="2051995"/>
                  </a:cubicBezTo>
                  <a:lnTo>
                    <a:pt x="469197" y="1835664"/>
                  </a:lnTo>
                  <a:cubicBezTo>
                    <a:pt x="573170" y="1752375"/>
                    <a:pt x="642055" y="1633062"/>
                    <a:pt x="662199" y="1501374"/>
                  </a:cubicBezTo>
                  <a:lnTo>
                    <a:pt x="714523" y="1159338"/>
                  </a:lnTo>
                  <a:cubicBezTo>
                    <a:pt x="749625" y="929785"/>
                    <a:pt x="929775" y="749636"/>
                    <a:pt x="1159327" y="714520"/>
                  </a:cubicBezTo>
                  <a:lnTo>
                    <a:pt x="1501377" y="662196"/>
                  </a:lnTo>
                  <a:cubicBezTo>
                    <a:pt x="1633064" y="642051"/>
                    <a:pt x="1752376" y="573166"/>
                    <a:pt x="1835666" y="469194"/>
                  </a:cubicBezTo>
                  <a:close/>
                </a:path>
              </a:pathLst>
            </a:custGeom>
            <a:blipFill>
              <a:blip r:embed="rId8"/>
              <a:stretch>
                <a:fillRect t="-16666" b="-16666"/>
              </a:stretch>
            </a:blipFill>
          </p:spPr>
          <p:txBody>
            <a:bodyPr/>
            <a:lstStyle/>
            <a:p>
              <a:endParaRPr lang="en-US"/>
            </a:p>
          </p:txBody>
        </p:sp>
      </p:grpSp>
      <p:sp>
        <p:nvSpPr>
          <p:cNvPr id="11" name="TextBox 11"/>
          <p:cNvSpPr txBox="1">
            <a:spLocks noGrp="1"/>
          </p:cNvSpPr>
          <p:nvPr>
            <p:ph type="title" idx="4294967295"/>
          </p:nvPr>
        </p:nvSpPr>
        <p:spPr>
          <a:xfrm>
            <a:off x="201179" y="1685846"/>
            <a:ext cx="8783305" cy="2594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208"/>
              </a:lnSpc>
              <a:spcBef>
                <a:spcPts val="0"/>
              </a:spcBef>
              <a:spcAft>
                <a:spcPts val="0"/>
              </a:spcAft>
              <a:buClrTx/>
              <a:buSzTx/>
              <a:buFontTx/>
              <a:buNone/>
              <a:tabLst/>
              <a:defRPr/>
            </a:pPr>
            <a:r>
              <a:rPr kumimoji="0" lang="en-US" sz="8506" b="0" i="0" u="none" strike="noStrike" kern="1200" cap="none" spc="0" normalizeH="0" baseline="0" noProof="0" dirty="0">
                <a:ln>
                  <a:noFill/>
                </a:ln>
                <a:solidFill>
                  <a:srgbClr val="1C53A3"/>
                </a:solidFill>
                <a:effectLst/>
                <a:uLnTx/>
                <a:uFillTx/>
                <a:latin typeface="League Spartan"/>
                <a:ea typeface="League Spartan"/>
                <a:cs typeface="League Spartan"/>
                <a:sym typeface="League Spartan"/>
              </a:rPr>
              <a:t>GEOGRAPHIC AREAS SERVED</a:t>
            </a:r>
          </a:p>
        </p:txBody>
      </p:sp>
      <p:sp>
        <p:nvSpPr>
          <p:cNvPr id="12" name="TextBox 12"/>
          <p:cNvSpPr txBox="1"/>
          <p:nvPr/>
        </p:nvSpPr>
        <p:spPr>
          <a:xfrm>
            <a:off x="9337057" y="2540215"/>
            <a:ext cx="8783305" cy="1739981"/>
          </a:xfrm>
          <a:prstGeom prst="rect">
            <a:avLst/>
          </a:prstGeom>
        </p:spPr>
        <p:txBody>
          <a:bodyPr lIns="0" tIns="0" rIns="0" bIns="0" rtlCol="0" anchor="t">
            <a:spAutoFit/>
          </a:bodyPr>
          <a:lstStyle/>
          <a:p>
            <a:pPr marL="539749" lvl="1" indent="-269875" algn="l">
              <a:lnSpc>
                <a:spcPts val="4674"/>
              </a:lnSpc>
              <a:buFont typeface="Arial"/>
              <a:buChar char="•"/>
            </a:pPr>
            <a:r>
              <a:rPr lang="en-US" sz="2499">
                <a:solidFill>
                  <a:srgbClr val="FFFFFF"/>
                </a:solidFill>
                <a:latin typeface="Poppins"/>
                <a:ea typeface="Poppins"/>
                <a:cs typeface="Poppins"/>
                <a:sym typeface="Poppins"/>
              </a:rPr>
              <a:t>Library-Based Services: We plan to partner with Hennepin County Library locations to reserve space and access computer systems for training sessions</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53A3"/>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9922226" y="2987783"/>
            <a:ext cx="11649758" cy="11778248"/>
          </a:xfrm>
          <a:custGeom>
            <a:avLst/>
            <a:gdLst/>
            <a:ahLst/>
            <a:cxnLst/>
            <a:rect l="l" t="t" r="r" b="b"/>
            <a:pathLst>
              <a:path w="11649758" h="11778248">
                <a:moveTo>
                  <a:pt x="0" y="0"/>
                </a:moveTo>
                <a:lnTo>
                  <a:pt x="11649758" y="0"/>
                </a:lnTo>
                <a:lnTo>
                  <a:pt x="11649758" y="11778249"/>
                </a:lnTo>
                <a:lnTo>
                  <a:pt x="0" y="11778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1136318" y="1657990"/>
            <a:ext cx="6122982" cy="612298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16666" b="-16666"/>
              </a:stretch>
            </a:blip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a:off x="5175312" y="5577870"/>
            <a:ext cx="3878482" cy="38784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16666" b="-16666"/>
              </a:stretch>
            </a:blipFill>
          </p:spPr>
          <p:txBody>
            <a:bodyPr/>
            <a:lstStyle/>
            <a:p>
              <a:endParaRPr lang="en-US"/>
            </a:p>
          </p:txBody>
        </p:sp>
      </p:grpSp>
      <p:sp>
        <p:nvSpPr>
          <p:cNvPr id="7" name="Freeform 7">
            <a:extLst>
              <a:ext uri="{C183D7F6-B498-43B3-948B-1728B52AA6E4}">
                <adec:decorative xmlns:adec="http://schemas.microsoft.com/office/drawing/2017/decorative" val="1"/>
              </a:ext>
            </a:extLst>
          </p:cNvPr>
          <p:cNvSpPr/>
          <p:nvPr/>
        </p:nvSpPr>
        <p:spPr>
          <a:xfrm>
            <a:off x="9495035" y="2855189"/>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3216046" y="8080789"/>
            <a:ext cx="854383" cy="994915"/>
          </a:xfrm>
          <a:custGeom>
            <a:avLst/>
            <a:gdLst/>
            <a:ahLst/>
            <a:cxnLst/>
            <a:rect l="l" t="t" r="r" b="b"/>
            <a:pathLst>
              <a:path w="854383" h="994915">
                <a:moveTo>
                  <a:pt x="0" y="0"/>
                </a:moveTo>
                <a:lnTo>
                  <a:pt x="854383" y="0"/>
                </a:lnTo>
                <a:lnTo>
                  <a:pt x="854383" y="994914"/>
                </a:lnTo>
                <a:lnTo>
                  <a:pt x="0" y="994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a:spLocks noGrp="1"/>
          </p:cNvSpPr>
          <p:nvPr>
            <p:ph type="title" idx="4294967295"/>
          </p:nvPr>
        </p:nvSpPr>
        <p:spPr>
          <a:xfrm>
            <a:off x="1279657" y="1622353"/>
            <a:ext cx="9468463" cy="25703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032"/>
              </a:lnSpc>
              <a:spcBef>
                <a:spcPts val="0"/>
              </a:spcBef>
              <a:spcAft>
                <a:spcPts val="0"/>
              </a:spcAft>
              <a:buClrTx/>
              <a:buSzTx/>
              <a:buFontTx/>
              <a:buNone/>
              <a:tabLst/>
              <a:defRPr/>
            </a:pPr>
            <a:r>
              <a:rPr kumimoji="0" lang="en-US" sz="9289" b="0" i="0" u="none" strike="noStrike" kern="1200" cap="none" spc="0" normalizeH="0" baseline="0" noProof="0" dirty="0">
                <a:ln>
                  <a:noFill/>
                </a:ln>
                <a:solidFill>
                  <a:srgbClr val="FFFFFF"/>
                </a:solidFill>
                <a:effectLst/>
                <a:uLnTx/>
                <a:uFillTx/>
                <a:latin typeface="League Spartan"/>
                <a:ea typeface="League Spartan"/>
                <a:cs typeface="League Spartan"/>
                <a:sym typeface="League Spartan"/>
              </a:rPr>
              <a:t>PROJECT PLANS</a:t>
            </a:r>
          </a:p>
        </p:txBody>
      </p:sp>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fcbf6-48c5-4daf-971b-c5fe77e9609f" xsi:nil="true"/>
    <lcf76f155ced4ddcb4097134ff3c332f xmlns="f40b3bed-991c-4f1f-9472-bc970bd8a5cf">
      <Terms xmlns="http://schemas.microsoft.com/office/infopath/2007/PartnerControls"/>
    </lcf76f155ced4ddcb4097134ff3c332f>
    <RequestID xmlns="f40b3bed-991c-4f1f-9472-bc970bd8a5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4EAAB423C2AD4F9E716C964328C15F" ma:contentTypeVersion="18" ma:contentTypeDescription="Create a new document." ma:contentTypeScope="" ma:versionID="fb6303a1c84475b397e355e2704d62d0">
  <xsd:schema xmlns:xsd="http://www.w3.org/2001/XMLSchema" xmlns:xs="http://www.w3.org/2001/XMLSchema" xmlns:p="http://schemas.microsoft.com/office/2006/metadata/properties" xmlns:ns2="f40b3bed-991c-4f1f-9472-bc970bd8a5cf" xmlns:ns3="acafcbf6-48c5-4daf-971b-c5fe77e9609f" targetNamespace="http://schemas.microsoft.com/office/2006/metadata/properties" ma:root="true" ma:fieldsID="f5af848191570b8e68c2657ecdc73046" ns2:_="" ns3:_="">
    <xsd:import namespace="f40b3bed-991c-4f1f-9472-bc970bd8a5cf"/>
    <xsd:import namespace="acafcbf6-48c5-4daf-971b-c5fe77e9609f"/>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RequestID"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b3bed-991c-4f1f-9472-bc970bd8a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questID" ma:index="21" nillable="true" ma:displayName="RequestID" ma:format="Dropdown" ma:internalName="RequestID">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afcbf6-48c5-4daf-971b-c5fe77e9609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efc701-9f1f-4a85-8cd8-3211bcae7aac}" ma:internalName="TaxCatchAll" ma:showField="CatchAllData" ma:web="acafcbf6-48c5-4daf-971b-c5fe77e9609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360C6A-70A9-4E10-958A-A010207A0B22}">
  <ds:schemaRefs>
    <ds:schemaRef ds:uri="http://schemas.microsoft.com/office/2006/metadata/properties"/>
    <ds:schemaRef ds:uri="http://schemas.microsoft.com/office/infopath/2007/PartnerControls"/>
    <ds:schemaRef ds:uri="acafcbf6-48c5-4daf-971b-c5fe77e9609f"/>
    <ds:schemaRef ds:uri="f40b3bed-991c-4f1f-9472-bc970bd8a5cf"/>
  </ds:schemaRefs>
</ds:datastoreItem>
</file>

<file path=customXml/itemProps2.xml><?xml version="1.0" encoding="utf-8"?>
<ds:datastoreItem xmlns:ds="http://schemas.openxmlformats.org/officeDocument/2006/customXml" ds:itemID="{2D747497-D7DB-44D6-B2A1-47C4C46860A7}">
  <ds:schemaRefs>
    <ds:schemaRef ds:uri="http://schemas.microsoft.com/sharepoint/v3/contenttype/forms"/>
  </ds:schemaRefs>
</ds:datastoreItem>
</file>

<file path=customXml/itemProps3.xml><?xml version="1.0" encoding="utf-8"?>
<ds:datastoreItem xmlns:ds="http://schemas.openxmlformats.org/officeDocument/2006/customXml" ds:itemID="{BE0059F1-A8BE-4672-BEE7-13B8D1535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b3bed-991c-4f1f-9472-bc970bd8a5cf"/>
    <ds:schemaRef ds:uri="acafcbf6-48c5-4daf-971b-c5fe77e96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540</Words>
  <Application>Microsoft Office PowerPoint</Application>
  <PresentationFormat>Custom</PresentationFormat>
  <Paragraphs>68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NEIGHBORS CONNECT DIGITAL ACCESS PROGRAM</vt:lpstr>
      <vt:lpstr>ABOUT US</vt:lpstr>
      <vt:lpstr>INI AUGUSTINE DIRECTOR FOUNDER</vt:lpstr>
      <vt:lpstr>PROJECT OVERVIEW</vt:lpstr>
      <vt:lpstr>DIGITAL SKILLS TRAINING</vt:lpstr>
      <vt:lpstr>CORE SERVICE DELIVERY</vt:lpstr>
      <vt:lpstr>CORE SERVICE DELIVERY </vt:lpstr>
      <vt:lpstr>GEOGRAPHIC AREAS SERVED</vt:lpstr>
      <vt:lpstr>PROJECT PLANS</vt:lpstr>
      <vt:lpstr>SPECIALIZED FOCUS AREAS</vt:lpstr>
      <vt:lpstr>DIGITAL SKILLS TRAINING</vt:lpstr>
      <vt:lpstr>SENIOR-FOCUSED</vt:lpstr>
      <vt:lpstr>SENIOR-FOCUSED</vt:lpstr>
      <vt:lpstr>SMALL BUSINESS</vt:lpstr>
      <vt:lpstr>TRAINING COMPLETION</vt:lpstr>
      <vt:lpstr>FAMILY AND INDIVIDUALS</vt:lpstr>
      <vt:lpstr>SMALL BUSINESSES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2</cp:revision>
  <dcterms:created xsi:type="dcterms:W3CDTF">2026-02-19T15:45:54Z</dcterms:created>
  <dcterms:modified xsi:type="dcterms:W3CDTF">2026-02-20T21:55:00Z</dcterms:modified>
  <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0x010100EA4EAAB423C2AD4F9E716C964328C15F</vt:lpwstr>
  </property>
</Properties>
</file>