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26"/>
  </p:notesMasterIdLst>
  <p:sldIdLst>
    <p:sldId id="259" r:id="rId5"/>
    <p:sldId id="282" r:id="rId6"/>
    <p:sldId id="307" r:id="rId7"/>
    <p:sldId id="294" r:id="rId8"/>
    <p:sldId id="299" r:id="rId9"/>
    <p:sldId id="319" r:id="rId10"/>
    <p:sldId id="313" r:id="rId11"/>
    <p:sldId id="322" r:id="rId12"/>
    <p:sldId id="304" r:id="rId13"/>
    <p:sldId id="305" r:id="rId14"/>
    <p:sldId id="326" r:id="rId15"/>
    <p:sldId id="309" r:id="rId16"/>
    <p:sldId id="320" r:id="rId17"/>
    <p:sldId id="287" r:id="rId18"/>
    <p:sldId id="276" r:id="rId19"/>
    <p:sldId id="315" r:id="rId20"/>
    <p:sldId id="316" r:id="rId21"/>
    <p:sldId id="324" r:id="rId22"/>
    <p:sldId id="317" r:id="rId23"/>
    <p:sldId id="323" r:id="rId24"/>
    <p:sldId id="3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4AF1-7085-4099-93CA-35F73BA7C861}">
          <p14:sldIdLst>
            <p14:sldId id="259"/>
            <p14:sldId id="282"/>
            <p14:sldId id="307"/>
            <p14:sldId id="294"/>
            <p14:sldId id="299"/>
            <p14:sldId id="319"/>
            <p14:sldId id="313"/>
            <p14:sldId id="322"/>
            <p14:sldId id="304"/>
            <p14:sldId id="305"/>
            <p14:sldId id="326"/>
            <p14:sldId id="309"/>
            <p14:sldId id="320"/>
            <p14:sldId id="287"/>
            <p14:sldId id="276"/>
            <p14:sldId id="315"/>
            <p14:sldId id="316"/>
            <p14:sldId id="324"/>
            <p14:sldId id="317"/>
            <p14:sldId id="323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3FF132-6885-E955-F421-4F76F989DF04}" name="Emma Gilpin Jacobs" initials="EJ" userId="S::egilpinjacobs@pewtrusts.org::387591e5-e0ad-4492-82e1-308135b735a5" providerId="AD"/>
  <p188:author id="{05437E69-1F81-6986-13FF-2BA1EACF99A2}" name="Kathryn de Wit" initials="KdW" userId="Kathryn de Wit" providerId="None"/>
  <p188:author id="{9F9310B6-70DA-8FE0-6AEB-94F1240ACB97}" name="Priya Bery" initials="PB" userId="S::pbery@pewtrusts.org::eb4fb1b9-67e4-4709-8c96-d7b418c7fe84" providerId="AD"/>
  <p188:author id="{FB9362BA-4A1F-2A97-5BC7-2943E65E1C19}" name="Chloe Stemler" initials="CS" userId="S::cstemler@pewtrusts.org::99261405-922f-412f-a619-6b8ad9b879ec" providerId="AD"/>
  <p188:author id="{6199D6CA-F027-7872-3A64-75E6934D2FC8}" name="Jake Varn" initials="JV" userId="S::jvarn@pewtrusts.org::33a8c74e-e33e-40a1-a583-0d587fd2c5c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zy Haymaker" initials="LH" lastIdx="9" clrIdx="0">
    <p:extLst>
      <p:ext uri="{19B8F6BF-5375-455C-9EA6-DF929625EA0E}">
        <p15:presenceInfo xmlns:p15="http://schemas.microsoft.com/office/powerpoint/2012/main" userId="S::ehaymaker@pewtrusts.org::a6e21d50-44ca-47b8-8b81-406c9967f25b" providerId="AD"/>
      </p:ext>
    </p:extLst>
  </p:cmAuthor>
  <p:cmAuthor id="2" name="Priya Bery" initials="PB" lastIdx="5" clrIdx="1">
    <p:extLst>
      <p:ext uri="{19B8F6BF-5375-455C-9EA6-DF929625EA0E}">
        <p15:presenceInfo xmlns:p15="http://schemas.microsoft.com/office/powerpoint/2012/main" userId="S::pbery@pewtrusts.org::eb4fb1b9-67e4-4709-8c96-d7b418c7fe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49"/>
    <a:srgbClr val="2A6EC3"/>
    <a:srgbClr val="6D9953"/>
    <a:srgbClr val="5AC7BE"/>
    <a:srgbClr val="E67CAE"/>
    <a:srgbClr val="D85555"/>
    <a:srgbClr val="4F81BD"/>
    <a:srgbClr val="1F497D"/>
    <a:srgbClr val="FFC000"/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504A7-DB2E-4EB6-B52B-F249C7A4D4E8}" v="3794" dt="2025-09-17T15:40:08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174D7-2CBD-45C8-86B9-7FB3BBF5A10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5B780-3E92-478E-86A5-114A72EEC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2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0842-9FFC-41B0-B273-F0F10E2B6A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6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0842-9FFC-41B0-B273-F0F10E2B6A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24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DCF4E-8F72-5EA9-4EC7-DF0CD6998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0AC821-63F3-013B-7105-26C6BF6D4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3333A-35C1-E6F5-4C6F-7E51BBE00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FFFCA-4285-AF38-2D3E-77302B9FA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B780-3E92-478E-86A5-114A72EECE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2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77392-F534-14A0-008F-4AF84E460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68BED7-0D48-EBDA-678C-5D58E27C8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89212E-0754-9C3E-4E9F-F086C759C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417FF-48C9-36BA-173A-AE0A7257A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B780-3E92-478E-86A5-114A72EECE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1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B780-3E92-478E-86A5-114A72EECE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72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0842-9FFC-41B0-B273-F0F10E2B6A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6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richardfriend/Dropbox/PEW/Powerpoint%20Update%202023/pew-blue-background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574E6E0C-85C8-E7CB-421B-7F41730BC9E8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0"/>
            <a:ext cx="12192000" cy="6858000"/>
          </a:xfrm>
          <a:prstGeom prst="rect">
            <a:avLst/>
          </a:prstGeom>
        </p:spPr>
      </p:pic>
      <p:pic>
        <p:nvPicPr>
          <p:cNvPr id="4" name="Picture 3" descr="Pew logo. White text spelling the Pew name (P-e-w) on bright blue background.&#10;">
            <a:extLst>
              <a:ext uri="{FF2B5EF4-FFF2-40B4-BE49-F238E27FC236}">
                <a16:creationId xmlns:a16="http://schemas.microsoft.com/office/drawing/2014/main" id="{438C1960-9D27-141A-3D03-31985F7F6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80" y="5918791"/>
            <a:ext cx="1371883" cy="56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45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974900-04EB-DE22-E619-DF4F77F6E40C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D855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w logo. White text spelling the Pew name (P-e-w) on bright red background.&#10;">
            <a:extLst>
              <a:ext uri="{FF2B5EF4-FFF2-40B4-BE49-F238E27FC236}">
                <a16:creationId xmlns:a16="http://schemas.microsoft.com/office/drawing/2014/main" id="{7B03CFD4-BB19-F08D-1ADB-FA7664DCE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  <p:sp>
        <p:nvSpPr>
          <p:cNvPr id="5" name="Google Shape;240;p34">
            <a:extLst>
              <a:ext uri="{FF2B5EF4-FFF2-40B4-BE49-F238E27FC236}">
                <a16:creationId xmlns:a16="http://schemas.microsoft.com/office/drawing/2014/main" id="{839D8B35-06AA-8C07-8BB6-22BA9A4429C7}"/>
              </a:ext>
            </a:extLst>
          </p:cNvPr>
          <p:cNvSpPr/>
          <p:nvPr userDrawn="1"/>
        </p:nvSpPr>
        <p:spPr>
          <a:xfrm>
            <a:off x="427851" y="723227"/>
            <a:ext cx="392400" cy="60300"/>
          </a:xfrm>
          <a:prstGeom prst="rect">
            <a:avLst/>
          </a:prstGeom>
          <a:solidFill>
            <a:srgbClr val="D855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19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AFE5E3-94C4-A3DE-EF9C-6EF5B1B50A20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E67C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w logo. White text spelling the Pew name (P-e-w) on bright pink background.&#10;">
            <a:extLst>
              <a:ext uri="{FF2B5EF4-FFF2-40B4-BE49-F238E27FC236}">
                <a16:creationId xmlns:a16="http://schemas.microsoft.com/office/drawing/2014/main" id="{DA17F6BD-88DE-B6BE-CC29-FA592832D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81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0;p34">
            <a:extLst>
              <a:ext uri="{FF2B5EF4-FFF2-40B4-BE49-F238E27FC236}">
                <a16:creationId xmlns:a16="http://schemas.microsoft.com/office/drawing/2014/main" id="{B299A8EB-DB50-A4AD-222D-141125A187B3}"/>
              </a:ext>
            </a:extLst>
          </p:cNvPr>
          <p:cNvSpPr/>
          <p:nvPr userDrawn="1"/>
        </p:nvSpPr>
        <p:spPr>
          <a:xfrm>
            <a:off x="427851" y="723227"/>
            <a:ext cx="392400" cy="60300"/>
          </a:xfrm>
          <a:prstGeom prst="rect">
            <a:avLst/>
          </a:prstGeom>
          <a:solidFill>
            <a:srgbClr val="E67C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FEBDA5-D35A-338C-D1EB-DE7081C0E8F8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E67C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w logo. White text spelling the Pew name (P-e-w) on bright pink background.&#10;">
            <a:extLst>
              <a:ext uri="{FF2B5EF4-FFF2-40B4-BE49-F238E27FC236}">
                <a16:creationId xmlns:a16="http://schemas.microsoft.com/office/drawing/2014/main" id="{1D0DCECD-6631-901E-A71A-C909FC516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1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870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B33DA2-077B-1E30-E0C9-3F73AB4DC442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2A6E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547A3-3B5D-D6AA-6EF2-2669D47F8F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D59750-3505-BF92-3896-D9D9204B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707" y="2437534"/>
            <a:ext cx="8739043" cy="7385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4800" b="1" kern="1200" spc="-150" baseline="0" dirty="0" smtClean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4F022C6-8FAA-3BD0-5852-3B73D9FDC5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709" y="3176071"/>
            <a:ext cx="8739042" cy="10500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600" b="0" kern="1200" spc="-150" baseline="0" dirty="0" smtClean="0">
                <a:solidFill>
                  <a:srgbClr val="2A6EC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F049F21-CA1E-5BE5-42F4-D966A2D73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856" y="6356350"/>
            <a:ext cx="8700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lang="en-US" sz="1200" b="1" kern="12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75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yal Blue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40;p34">
            <a:extLst>
              <a:ext uri="{FF2B5EF4-FFF2-40B4-BE49-F238E27FC236}">
                <a16:creationId xmlns:a16="http://schemas.microsoft.com/office/drawing/2014/main" id="{2AFD3153-640C-77EE-00A9-0C7A79075325}"/>
              </a:ext>
            </a:extLst>
          </p:cNvPr>
          <p:cNvSpPr/>
          <p:nvPr userDrawn="1"/>
        </p:nvSpPr>
        <p:spPr>
          <a:xfrm>
            <a:off x="427851" y="723227"/>
            <a:ext cx="392400" cy="60300"/>
          </a:xfrm>
          <a:prstGeom prst="rect">
            <a:avLst/>
          </a:prstGeom>
          <a:solidFill>
            <a:srgbClr val="2A6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07ADB8-EB97-BA8E-43DD-5BCF61F2EEEA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2A6E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2E1144-DF98-276E-3E45-0BB414954B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qua blu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01ACBD-4F08-6300-3748-0F3146664772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5AC7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CC0F1-50AD-01AA-23C3-86C9529FC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0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 blue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0;p34">
            <a:extLst>
              <a:ext uri="{FF2B5EF4-FFF2-40B4-BE49-F238E27FC236}">
                <a16:creationId xmlns:a16="http://schemas.microsoft.com/office/drawing/2014/main" id="{A53AA163-2609-B523-7BD7-E885A09ED498}"/>
              </a:ext>
            </a:extLst>
          </p:cNvPr>
          <p:cNvSpPr/>
          <p:nvPr userDrawn="1"/>
        </p:nvSpPr>
        <p:spPr>
          <a:xfrm>
            <a:off x="427851" y="723227"/>
            <a:ext cx="392400" cy="60300"/>
          </a:xfrm>
          <a:prstGeom prst="rect">
            <a:avLst/>
          </a:prstGeom>
          <a:solidFill>
            <a:srgbClr val="5AC7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2C3F6-97C4-71CB-30DC-9D64609ABE75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5AC7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01EEB-4330-917E-EECF-9349FD4CD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7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84CB56-378E-1BFC-E493-798C4652A31A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FF7F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99D90-BFC4-0B2E-1A7A-3BA0D13B9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0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862A6C-D8B2-F7BB-D7F0-F9C5E514F83F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FF7F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88676-5327-ED06-673F-D90225164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  <p:sp>
        <p:nvSpPr>
          <p:cNvPr id="5" name="Google Shape;240;p34">
            <a:extLst>
              <a:ext uri="{FF2B5EF4-FFF2-40B4-BE49-F238E27FC236}">
                <a16:creationId xmlns:a16="http://schemas.microsoft.com/office/drawing/2014/main" id="{90E0FAA9-302F-87F8-19D7-84C222B0CB73}"/>
              </a:ext>
            </a:extLst>
          </p:cNvPr>
          <p:cNvSpPr/>
          <p:nvPr userDrawn="1"/>
        </p:nvSpPr>
        <p:spPr>
          <a:xfrm>
            <a:off x="427851" y="723227"/>
            <a:ext cx="392400" cy="60300"/>
          </a:xfrm>
          <a:prstGeom prst="rect">
            <a:avLst/>
          </a:prstGeom>
          <a:solidFill>
            <a:srgbClr val="FF7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046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C8A946-27AE-AFAA-BACF-37F00F7C55F7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6D99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w logo. White text spelling the Pew name (P-e-w) on bright green background.&#10;">
            <a:extLst>
              <a:ext uri="{FF2B5EF4-FFF2-40B4-BE49-F238E27FC236}">
                <a16:creationId xmlns:a16="http://schemas.microsoft.com/office/drawing/2014/main" id="{A64762E0-4A4C-D340-A7AB-EF5D76A92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2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130BB8-0964-0AE2-B07A-8BD40C65D7A3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6D99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w logo. White text spelling the Pew name (P-e-w) on bright green background.&#10;">
            <a:extLst>
              <a:ext uri="{FF2B5EF4-FFF2-40B4-BE49-F238E27FC236}">
                <a16:creationId xmlns:a16="http://schemas.microsoft.com/office/drawing/2014/main" id="{F54C169A-2826-5D0D-B044-73822BCEF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  <p:sp>
        <p:nvSpPr>
          <p:cNvPr id="5" name="Google Shape;240;p34">
            <a:extLst>
              <a:ext uri="{FF2B5EF4-FFF2-40B4-BE49-F238E27FC236}">
                <a16:creationId xmlns:a16="http://schemas.microsoft.com/office/drawing/2014/main" id="{662BEC84-DC23-AB7C-3EE9-DAEBB5D1E8A1}"/>
              </a:ext>
            </a:extLst>
          </p:cNvPr>
          <p:cNvSpPr/>
          <p:nvPr userDrawn="1"/>
        </p:nvSpPr>
        <p:spPr>
          <a:xfrm>
            <a:off x="427851" y="723227"/>
            <a:ext cx="392400" cy="60300"/>
          </a:xfrm>
          <a:prstGeom prst="rect">
            <a:avLst/>
          </a:prstGeom>
          <a:solidFill>
            <a:srgbClr val="6D99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959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BC677B-B506-BEB0-9DBD-F58C056E3D61}"/>
              </a:ext>
            </a:extLst>
          </p:cNvPr>
          <p:cNvSpPr/>
          <p:nvPr userDrawn="1"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D855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w logo. White text spelling the Pew name (P-e-w) on bright red background.&#10;">
            <a:extLst>
              <a:ext uri="{FF2B5EF4-FFF2-40B4-BE49-F238E27FC236}">
                <a16:creationId xmlns:a16="http://schemas.microsoft.com/office/drawing/2014/main" id="{7065B619-7CA2-B733-C9CC-0F1FD3D2B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84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4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63" r:id="rId13"/>
    <p:sldLayoutId id="2147483692" r:id="rId14"/>
  </p:sldLayoutIdLst>
  <p:hf hdr="0" dt="0"/>
  <p:txStyles>
    <p:titleStyle>
      <a:lvl1pPr algn="l" defTabSz="457200" rtl="0" eaLnBrk="1" latinLnBrk="0" hangingPunct="1">
        <a:lnSpc>
          <a:spcPts val="5400"/>
        </a:lnSpc>
        <a:spcBef>
          <a:spcPct val="0"/>
        </a:spcBef>
        <a:buNone/>
        <a:defRPr sz="6400" b="1" kern="700" spc="-250" baseline="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senate.gov/legislation/bills/2025/S1336" TargetMode="External"/><Relationship Id="rId2" Type="http://schemas.openxmlformats.org/officeDocument/2006/relationships/hyperlink" Target="http://www.akleg.gov/basis/Bill/Detail/32?Root=HB%2036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sensemedia.org/sites/default/files/research/report/2022-cs-bcg-closing-digital-divide_final-release-3-for-web.pdf" TargetMode="External"/><Relationship Id="rId2" Type="http://schemas.openxmlformats.org/officeDocument/2006/relationships/hyperlink" Target="https://www.benton.org/publications/one-more-thin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cc.gov/document/fcc-increases-broadband-speed-benchmark-0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www.brattle.com/wp-content/uploads/2025/02/Paying-for-Itself-How-the-Affordable-Connectivity-Program-Delivers-More-Than-It-Costs.pdf?ref=broadbandbreakfast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enton.org/sites/default/files/FutureAmericanFarming.pdf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www.sciencedirect.com/science/article/pii/S0308596124000648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quello.msu.edu/wp-content/uploads/2023/08/Broadband-and-Student-Performance-Gaps-After-the-COVID-19-Pandemic.pdf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rban.org/urban-wire/could-investments-community-broadband-bridge-digital-divide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fiberbroadband.org/resources/the-underappreciated-need-to-enable-ai-and-data-center-growth-increased-and-more-strategic-fiber-interconnection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stelecom.org/wp-content/uploads/2024/12/USTelecom-2024-Broadband-Pricing-Index.pdf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https://ruralinnovation.us/wp-content/uploads/2024/09/CORI-Beyond-Connectivity-Broadband-Rural-Economic-Growth-Report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w.org/en/research-and-analysis/issue-briefs/2024/03/what-factors-drive-broadband-affordability-for-middle-class-families" TargetMode="External"/><Relationship Id="rId2" Type="http://schemas.openxmlformats.org/officeDocument/2006/relationships/hyperlink" Target="https://www.pew.org/en/research-and-analysis/articles/2023/08/30/is-broadband-affordable-for-middle-class-famili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ga.gov/Legislation/ILCS/Articles?ActID=3885&amp;ChapterID=23" TargetMode="External"/><Relationship Id="rId2" Type="http://schemas.openxmlformats.org/officeDocument/2006/relationships/hyperlink" Target="https://psc.wi.gov/Documents/broadband/2024GovernorsTaskForceOnBroadbandAccessReport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w.org/en/research-and-analysis/reports/2020/02/how-states-are-expanding-broadband-acces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ov.louisiana.gov/page/Broadband-for-Louisian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sc.wi.gov/Documents/broadband/2024GovernorsTaskForceOnBroadbandAccessReport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srevisor.gov/statutes/chapters/ch66/066_020_0001.html" TargetMode="External"/><Relationship Id="rId2" Type="http://schemas.openxmlformats.org/officeDocument/2006/relationships/hyperlink" Target="https://oregon.public.law/statutes/ors_759.016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leg.wa.gov/RCW/default.aspx?cite=43.330.536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.capitol.hawaii.gov/sessions/sessionlaws/Years/SLH2010/SLH2010_Act199.pdf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">
            <a:extLst>
              <a:ext uri="{FF2B5EF4-FFF2-40B4-BE49-F238E27FC236}">
                <a16:creationId xmlns:a16="http://schemas.microsoft.com/office/drawing/2014/main" id="{CA982CDD-D5A9-4A53-BAF7-EC3507DA6BE8}"/>
              </a:ext>
            </a:extLst>
          </p:cNvPr>
          <p:cNvSpPr txBox="1"/>
          <p:nvPr/>
        </p:nvSpPr>
        <p:spPr>
          <a:xfrm>
            <a:off x="360881" y="6216010"/>
            <a:ext cx="4238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September 2025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B5810B-99CA-4C87-B33D-70DD94CE407A}"/>
              </a:ext>
            </a:extLst>
          </p:cNvPr>
          <p:cNvSpPr txBox="1">
            <a:spLocks/>
          </p:cNvSpPr>
          <p:nvPr/>
        </p:nvSpPr>
        <p:spPr>
          <a:xfrm>
            <a:off x="360881" y="2387929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2400" b="1" kern="1200" spc="-2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spc="-15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State Broadband Goals</a:t>
            </a:r>
            <a:br>
              <a:rPr lang="en-US" sz="5867" spc="-1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0" spc="-5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Minnesota Governor’s Broadband Task Force</a:t>
            </a:r>
          </a:p>
        </p:txBody>
      </p:sp>
      <p:pic>
        <p:nvPicPr>
          <p:cNvPr id="5" name="Picture 4" descr="PCT_stacked_1c_whitetrans.png">
            <a:extLst>
              <a:ext uri="{FF2B5EF4-FFF2-40B4-BE49-F238E27FC236}">
                <a16:creationId xmlns:a16="http://schemas.microsoft.com/office/drawing/2014/main" id="{E1B09879-FA96-8922-98B7-70CF7569B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1" y="1092450"/>
            <a:ext cx="1919662" cy="6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32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AF813-CD27-F025-A788-967110A16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D183E755-BE94-2699-2888-A20BE24684DC}"/>
              </a:ext>
            </a:extLst>
          </p:cNvPr>
          <p:cNvSpPr txBox="1">
            <a:spLocks/>
          </p:cNvSpPr>
          <p:nvPr/>
        </p:nvSpPr>
        <p:spPr>
          <a:xfrm>
            <a:off x="304800" y="568813"/>
            <a:ext cx="7688400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IIJA - BEAD and DEA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12" name="1st column">
            <a:extLst>
              <a:ext uri="{FF2B5EF4-FFF2-40B4-BE49-F238E27FC236}">
                <a16:creationId xmlns:a16="http://schemas.microsoft.com/office/drawing/2014/main" id="{F5C27497-FCF6-B4F1-03FF-85ADEB17B688}"/>
              </a:ext>
            </a:extLst>
          </p:cNvPr>
          <p:cNvSpPr txBox="1"/>
          <p:nvPr/>
        </p:nvSpPr>
        <p:spPr>
          <a:xfrm>
            <a:off x="304800" y="1383105"/>
            <a:ext cx="9187419" cy="315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Lato" panose="020F0502020204030203" pitchFamily="34" charset="0"/>
              </a:rPr>
              <a:t>IIJA required each state to draft a 5-Year Action Plan and a Digital Equity/Opportunity Plan detailing how they would achieve “universal coverage” and increase the adoption and affordability of connections. These established de facto five-year goals for states.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6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  <a:p>
            <a:pPr lvl="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US" dirty="0">
                <a:latin typeface="Lato" panose="020F0502020204030203" pitchFamily="34" charset="0"/>
              </a:rPr>
              <a:t>Some states codified these goals, including through legislation that created their broadband offices or appropriated federal funding.</a:t>
            </a:r>
            <a:r>
              <a:rPr lang="en-US" dirty="0">
                <a:latin typeface="Lato" panose="020F0502020204030203" pitchFamily="34" charset="0"/>
                <a:ea typeface="Calibri"/>
                <a:cs typeface="Calibri"/>
              </a:rPr>
              <a:t> For </a:t>
            </a:r>
            <a:r>
              <a:rPr lang="en-US" sz="1600" dirty="0">
                <a:solidFill>
                  <a:srgbClr val="000000"/>
                </a:solidFill>
                <a:latin typeface="Lato" panose="020F0502020204030203" pitchFamily="34" charset="0"/>
                <a:ea typeface="Calibri"/>
                <a:cs typeface="Calibri"/>
                <a:sym typeface="Proxima Nova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Lato" panose="020F0502020204030203" pitchFamily="34" charset="0"/>
                <a:ea typeface="Lato"/>
                <a:cs typeface="Lato"/>
                <a:sym typeface="Proxima Nova"/>
              </a:rPr>
              <a:t>xample: </a:t>
            </a:r>
            <a:endParaRPr lang="en-US" sz="1600" dirty="0">
              <a:solidFill>
                <a:srgbClr val="000000"/>
              </a:solidFill>
              <a:latin typeface="Lato" panose="020F0502020204030203" pitchFamily="34" charset="0"/>
              <a:ea typeface="Lato"/>
              <a:cs typeface="Lato"/>
            </a:endParaRPr>
          </a:p>
          <a:p>
            <a:pPr marL="742950" lvl="1" indent="-285750">
              <a:lnSpc>
                <a:spcPct val="115000"/>
              </a:lnSpc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/>
                <a:cs typeface="Lato"/>
                <a:sym typeface="Proxima Nova"/>
              </a:rPr>
              <a:t>Alaska’s</a:t>
            </a:r>
            <a:r>
              <a:rPr lang="en-US" sz="1600" dirty="0">
                <a:solidFill>
                  <a:srgbClr val="000000"/>
                </a:solidFill>
                <a:latin typeface="Lato" panose="020F0502020204030203" pitchFamily="34" charset="0"/>
                <a:ea typeface="Lato"/>
                <a:cs typeface="Lato"/>
                <a:sym typeface="Proxima Nova"/>
              </a:rPr>
              <a:t> </a:t>
            </a:r>
            <a:r>
              <a:rPr lang="en-US" sz="1600" dirty="0">
                <a:latin typeface="Lato" panose="020F0502020204030203" pitchFamily="34" charset="0"/>
                <a:ea typeface="Lato"/>
                <a:cs typeface="Lato"/>
                <a:sym typeface="Proxima Nov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HB363</a:t>
            </a:r>
            <a:r>
              <a:rPr lang="en-US" sz="1600" dirty="0">
                <a:solidFill>
                  <a:srgbClr val="000000"/>
                </a:solidFill>
                <a:latin typeface="Lato" panose="020F0502020204030203" pitchFamily="34" charset="0"/>
                <a:ea typeface="Lato"/>
                <a:cs typeface="Lato"/>
                <a:sym typeface="Proxima Nova"/>
              </a:rPr>
              <a:t> (2022) established the broadband office and tasked it with achieving the state’s broadband goals.</a:t>
            </a:r>
            <a:endParaRPr lang="en-US" sz="1600" dirty="0">
              <a:solidFill>
                <a:srgbClr val="000000"/>
              </a:solidFill>
              <a:latin typeface="Lato" panose="020F0502020204030203" pitchFamily="34" charset="0"/>
              <a:ea typeface="Lato"/>
              <a:cs typeface="Lato"/>
            </a:endParaRPr>
          </a:p>
          <a:p>
            <a:pPr marL="742950" lvl="1" indent="-285750">
              <a:lnSpc>
                <a:spcPct val="115000"/>
              </a:lnSpc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/>
                <a:cs typeface="Lato"/>
                <a:sym typeface="Proxima Nova"/>
              </a:rPr>
              <a:t>New York’s</a:t>
            </a:r>
            <a:r>
              <a:rPr lang="en-US" sz="1600" dirty="0">
                <a:solidFill>
                  <a:srgbClr val="000000"/>
                </a:solidFill>
                <a:latin typeface="Lato" panose="020F0502020204030203" pitchFamily="34" charset="0"/>
                <a:ea typeface="Lato"/>
                <a:cs typeface="Lato"/>
                <a:sym typeface="Proxima Nova"/>
              </a:rPr>
              <a:t> </a:t>
            </a:r>
            <a:r>
              <a:rPr lang="en-US" sz="1600" dirty="0">
                <a:latin typeface="Lato" panose="020F0502020204030203" pitchFamily="34" charset="0"/>
                <a:ea typeface="Lato"/>
                <a:cs typeface="Lato"/>
                <a:sym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 1336</a:t>
            </a:r>
            <a:r>
              <a:rPr lang="en-US" sz="1600" dirty="0">
                <a:solidFill>
                  <a:srgbClr val="000000"/>
                </a:solidFill>
                <a:latin typeface="Lato" panose="020F0502020204030203" pitchFamily="34" charset="0"/>
                <a:ea typeface="Lato"/>
                <a:cs typeface="Lato"/>
                <a:sym typeface="Proxima Nova"/>
              </a:rPr>
              <a:t> (2025) established the state’s DEA program within its broadband office and directed it to implement the goals in their state plan.</a:t>
            </a:r>
            <a:endParaRPr lang="en-US" sz="1400" cap="none" dirty="0">
              <a:solidFill>
                <a:srgbClr val="000000"/>
              </a:solidFill>
              <a:latin typeface="Lato" panose="020F0502020204030203" pitchFamily="34" charset="0"/>
              <a:ea typeface="Lato"/>
              <a:cs typeface="Lato"/>
              <a:sym typeface="Proxima Nova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400" b="1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400" b="1" i="0" u="none" strike="noStrik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EB554DF5-4C3F-FBAF-C508-1F0275DA0979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E1DDFB25-3D3D-43F1-A44F-879C3EB6D6F8}" type="slidenum">
              <a:rPr lang="en-US" sz="1400" b="1" smtClean="0">
                <a:solidFill>
                  <a:schemeClr val="accent6"/>
                </a:solidFill>
                <a:latin typeface="Lato Black"/>
                <a:ea typeface="Lato Black"/>
                <a:cs typeface="Lato Black"/>
              </a:rPr>
              <a:t>10</a:t>
            </a:fld>
            <a:endParaRPr lang="en-US" sz="1400" b="1">
              <a:solidFill>
                <a:schemeClr val="accent6"/>
              </a:solidFill>
              <a:latin typeface="Lato Black"/>
              <a:ea typeface="Lato Black"/>
              <a:cs typeface="Lato Black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D2A497-F692-148D-8970-D09D5D678AA8}"/>
              </a:ext>
            </a:extLst>
          </p:cNvPr>
          <p:cNvSpPr txBox="1">
            <a:spLocks/>
          </p:cNvSpPr>
          <p:nvPr/>
        </p:nvSpPr>
        <p:spPr>
          <a:xfrm>
            <a:off x="304800" y="4215112"/>
            <a:ext cx="5073445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FCC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3" name="1st column">
            <a:extLst>
              <a:ext uri="{FF2B5EF4-FFF2-40B4-BE49-F238E27FC236}">
                <a16:creationId xmlns:a16="http://schemas.microsoft.com/office/drawing/2014/main" id="{6994398C-6A5F-1AF3-E6A7-C7203DC314C1}"/>
              </a:ext>
            </a:extLst>
          </p:cNvPr>
          <p:cNvSpPr txBox="1"/>
          <p:nvPr/>
        </p:nvSpPr>
        <p:spPr>
          <a:xfrm>
            <a:off x="304800" y="5055521"/>
            <a:ext cx="9187418" cy="877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-US" sz="1600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roxima Nova"/>
              </a:rPr>
              <a:t>In 2024, the FCC </a:t>
            </a:r>
            <a:r>
              <a:rPr lang="en-US" sz="16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roxima Nova"/>
              </a:rPr>
              <a:t>r</a:t>
            </a:r>
            <a:r>
              <a:rPr lang="en-US" sz="1600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roxima Nova"/>
              </a:rPr>
              <a:t>aised its 2015 broadband definition from 25/3 Mbps to 100/20 Mbps, 1G per 1,000 student standards for schools, and set a long-term goal of 1G/500M.</a:t>
            </a:r>
            <a:r>
              <a:rPr lang="en-US" sz="16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roxima Nova"/>
              </a:rPr>
              <a:t> Currently the FCC has an open inquiry on if the long-term goal is appropriate.</a:t>
            </a:r>
            <a:endParaRPr lang="en-US" sz="1600" cap="none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  <a:p>
            <a:pPr marL="285750" marR="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lang="en-US" sz="14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  <a:p>
            <a:pPr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lang="en-US" sz="1400" cap="none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  <a:p>
            <a:pPr marL="285750" marR="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lang="en-US" sz="1400" cap="none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400" b="1" cap="none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400" b="1" i="0" u="none" strike="noStrike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25E32A-4EA5-1B55-96B3-F009C6CCBD15}"/>
              </a:ext>
            </a:extLst>
          </p:cNvPr>
          <p:cNvGrpSpPr>
            <a:grpSpLocks noChangeAspect="1"/>
          </p:cNvGrpSpPr>
          <p:nvPr/>
        </p:nvGrpSpPr>
        <p:grpSpPr>
          <a:xfrm>
            <a:off x="10067834" y="486091"/>
            <a:ext cx="1819366" cy="5376750"/>
            <a:chOff x="9723852" y="312153"/>
            <a:chExt cx="1991341" cy="5884985"/>
          </a:xfrm>
        </p:grpSpPr>
        <p:pic>
          <p:nvPicPr>
            <p:cNvPr id="14" name="Picture 4" descr="A computer and computer with arrows&#10;&#10;AI-generated content may be incorrect.">
              <a:extLst>
                <a:ext uri="{FF2B5EF4-FFF2-40B4-BE49-F238E27FC236}">
                  <a16:creationId xmlns:a16="http://schemas.microsoft.com/office/drawing/2014/main" id="{E7E5AD29-E5B8-DB4A-BBD4-B74D67223B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57"/>
            <a:stretch>
              <a:fillRect/>
            </a:stretch>
          </p:blipFill>
          <p:spPr bwMode="auto">
            <a:xfrm>
              <a:off x="9869979" y="312153"/>
              <a:ext cx="1699087" cy="189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A computer and computer with arrows&#10;&#10;AI-generated content may be incorrect.">
              <a:extLst>
                <a:ext uri="{FF2B5EF4-FFF2-40B4-BE49-F238E27FC236}">
                  <a16:creationId xmlns:a16="http://schemas.microsoft.com/office/drawing/2014/main" id="{261AD362-831A-6BC0-A19F-BDEB1876D2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19" r="33191"/>
            <a:stretch>
              <a:fillRect/>
            </a:stretch>
          </p:blipFill>
          <p:spPr bwMode="auto">
            <a:xfrm>
              <a:off x="9750886" y="2306908"/>
              <a:ext cx="1937272" cy="189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computer and computer with arrows&#10;&#10;AI-generated content may be incorrect.">
              <a:extLst>
                <a:ext uri="{FF2B5EF4-FFF2-40B4-BE49-F238E27FC236}">
                  <a16:creationId xmlns:a16="http://schemas.microsoft.com/office/drawing/2014/main" id="{05A1273B-BE83-F396-A450-63E0DD46E2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36"/>
            <a:stretch>
              <a:fillRect/>
            </a:stretch>
          </p:blipFill>
          <p:spPr bwMode="auto">
            <a:xfrm>
              <a:off x="9723852" y="4301663"/>
              <a:ext cx="1991341" cy="189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8500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909FA-45D0-4161-4142-6A35218D2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738FCE40-5F89-BB58-05BD-C862549E5741}"/>
              </a:ext>
            </a:extLst>
          </p:cNvPr>
          <p:cNvSpPr txBox="1">
            <a:spLocks/>
          </p:cNvSpPr>
          <p:nvPr/>
        </p:nvSpPr>
        <p:spPr>
          <a:xfrm>
            <a:off x="304800" y="568813"/>
            <a:ext cx="7688400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kern="1200" spc="-5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Affordability</a:t>
            </a:r>
            <a:endParaRPr lang="en-US" sz="2800" kern="1200" spc="-50">
              <a:solidFill>
                <a:schemeClr val="tx1"/>
              </a:solidFill>
            </a:endParaRPr>
          </a:p>
        </p:txBody>
      </p:sp>
      <p:sp>
        <p:nvSpPr>
          <p:cNvPr id="12" name="1st column">
            <a:extLst>
              <a:ext uri="{FF2B5EF4-FFF2-40B4-BE49-F238E27FC236}">
                <a16:creationId xmlns:a16="http://schemas.microsoft.com/office/drawing/2014/main" id="{A9D8DE00-CCC6-0383-0145-18BEA5A1624E}"/>
              </a:ext>
            </a:extLst>
          </p:cNvPr>
          <p:cNvSpPr txBox="1"/>
          <p:nvPr/>
        </p:nvSpPr>
        <p:spPr>
          <a:xfrm>
            <a:off x="304800" y="1383105"/>
            <a:ext cx="9187419" cy="315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7F49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Impact of the Affordable Connectivity Program (ACP)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ACP increased internet adoption nationally by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2.9 percentage points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 in 2023, representing 3.8 million households.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With a greater impact in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rural areas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: 6.9%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ACP reduced “churn,” estimating to have helped keep 11.5 million “subscription vulnerable” households connected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 panose="020F0502020204030203" pitchFamily="34" charset="0"/>
                <a:cs typeface="Lato Black" panose="020F0502020204030203" pitchFamily="34" charset="0"/>
              </a:rPr>
              <a:t>Reduced customer turn-over improved the business cases for participating ISPs,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 panose="020F0502020204030203" pitchFamily="34" charset="0"/>
                <a:cs typeface="Lato Black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increasing the “average revenue per user”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 panose="020F0502020204030203" pitchFamily="34" charset="0"/>
                <a:cs typeface="Lato Black" panose="020F0502020204030203" pitchFamily="34" charset="0"/>
              </a:rPr>
              <a:t> with a 25% reduction in break-even costs when building new networks.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pPr marL="742950" lvl="1" indent="-285750">
              <a:lnSpc>
                <a:spcPct val="115000"/>
              </a:lnSpc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lang="en-US" sz="1400" cap="none">
              <a:solidFill>
                <a:srgbClr val="000000"/>
              </a:solidFill>
              <a:latin typeface="Lato"/>
              <a:ea typeface="Lato"/>
              <a:cs typeface="Lato"/>
              <a:sym typeface="Proxima Nova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400" b="1" cap="none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400" b="1" i="0" u="none" strike="noStrike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15492018-A7C7-C5CA-7357-1C1B87B9B3E5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E1DDFB25-3D3D-43F1-A44F-879C3EB6D6F8}" type="slidenum">
              <a:rPr lang="en-US" sz="1400" b="1" smtClean="0">
                <a:solidFill>
                  <a:schemeClr val="accent6"/>
                </a:solidFill>
                <a:latin typeface="Lato Black"/>
                <a:ea typeface="Lato Black"/>
                <a:cs typeface="Lato Black"/>
              </a:rPr>
              <a:t>11</a:t>
            </a:fld>
            <a:endParaRPr lang="en-US" sz="1400" b="1">
              <a:solidFill>
                <a:schemeClr val="accent6"/>
              </a:solidFill>
              <a:latin typeface="Lato Black"/>
              <a:ea typeface="Lato Black"/>
              <a:cs typeface="Lato Black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146F45-153C-6EE2-A658-E5651AD5EEB4}"/>
              </a:ext>
            </a:extLst>
          </p:cNvPr>
          <p:cNvGrpSpPr>
            <a:grpSpLocks noChangeAspect="1"/>
          </p:cNvGrpSpPr>
          <p:nvPr/>
        </p:nvGrpSpPr>
        <p:grpSpPr>
          <a:xfrm>
            <a:off x="10067834" y="486091"/>
            <a:ext cx="1819366" cy="5376750"/>
            <a:chOff x="9723852" y="312153"/>
            <a:chExt cx="1991341" cy="5884985"/>
          </a:xfrm>
        </p:grpSpPr>
        <p:pic>
          <p:nvPicPr>
            <p:cNvPr id="14" name="Picture 4" descr="A computer and computer with arrows&#10;&#10;AI-generated content may be incorrect.">
              <a:extLst>
                <a:ext uri="{FF2B5EF4-FFF2-40B4-BE49-F238E27FC236}">
                  <a16:creationId xmlns:a16="http://schemas.microsoft.com/office/drawing/2014/main" id="{04CF30E2-6DA5-0981-C6EF-4E854ADD5A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57"/>
            <a:stretch>
              <a:fillRect/>
            </a:stretch>
          </p:blipFill>
          <p:spPr bwMode="auto">
            <a:xfrm>
              <a:off x="9869979" y="312153"/>
              <a:ext cx="1699087" cy="189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A computer and computer with arrows&#10;&#10;AI-generated content may be incorrect.">
              <a:extLst>
                <a:ext uri="{FF2B5EF4-FFF2-40B4-BE49-F238E27FC236}">
                  <a16:creationId xmlns:a16="http://schemas.microsoft.com/office/drawing/2014/main" id="{567C1C6D-EDC4-FDE6-1CF7-F395D018EF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19" r="33191"/>
            <a:stretch>
              <a:fillRect/>
            </a:stretch>
          </p:blipFill>
          <p:spPr bwMode="auto">
            <a:xfrm>
              <a:off x="9750886" y="2306908"/>
              <a:ext cx="1937272" cy="189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computer and computer with arrows&#10;&#10;AI-generated content may be incorrect.">
              <a:extLst>
                <a:ext uri="{FF2B5EF4-FFF2-40B4-BE49-F238E27FC236}">
                  <a16:creationId xmlns:a16="http://schemas.microsoft.com/office/drawing/2014/main" id="{23079722-3078-2524-69F8-712912CC45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36"/>
            <a:stretch>
              <a:fillRect/>
            </a:stretch>
          </p:blipFill>
          <p:spPr bwMode="auto">
            <a:xfrm>
              <a:off x="9723852" y="4301663"/>
              <a:ext cx="1991341" cy="189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3072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A787E-E80E-61FC-A228-798099453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ge text">
            <a:extLst>
              <a:ext uri="{FF2B5EF4-FFF2-40B4-BE49-F238E27FC236}">
                <a16:creationId xmlns:a16="http://schemas.microsoft.com/office/drawing/2014/main" id="{503BB229-2BD8-7854-EE17-8C31D12D015D}"/>
              </a:ext>
            </a:extLst>
          </p:cNvPr>
          <p:cNvSpPr txBox="1"/>
          <p:nvPr/>
        </p:nvSpPr>
        <p:spPr>
          <a:xfrm>
            <a:off x="344324" y="1781259"/>
            <a:ext cx="8433915" cy="415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0" i="0" u="none" strike="noStrike" cap="none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0" i="0" u="none" strike="noStrike" cap="none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0" i="0" u="none" strike="noStrike" cap="none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0" i="0" u="none" strike="noStrike" cap="none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500" b="0" i="0" u="none" strike="noStrike" cap="none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500" b="0" i="0" u="none" strike="noStrike" cap="none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D2CBD0FE-F499-C4D8-20E8-0603FB915B51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9AA9D861-0952-45D1-B698-A3FAA4565CEB}" type="slidenum">
              <a:rPr lang="en-US" sz="1400" b="1" smtClean="0">
                <a:solidFill>
                  <a:srgbClr val="5AC7BE"/>
                </a:solidFill>
                <a:latin typeface="Lato Black"/>
                <a:ea typeface="Lato Black"/>
                <a:cs typeface="Lato Black"/>
              </a:rPr>
              <a:t>12</a:t>
            </a:fld>
            <a:endParaRPr lang="en-US" sz="1400" b="1">
              <a:solidFill>
                <a:srgbClr val="5AC7B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A6A11BD0-5407-4898-B17A-02046A0AD7F1}"/>
              </a:ext>
            </a:extLst>
          </p:cNvPr>
          <p:cNvSpPr txBox="1">
            <a:spLocks/>
          </p:cNvSpPr>
          <p:nvPr/>
        </p:nvSpPr>
        <p:spPr>
          <a:xfrm>
            <a:off x="360881" y="2387929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2400" b="1" kern="1200" spc="-2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spc="-150">
                <a:latin typeface="Lato Black"/>
                <a:ea typeface="Lato"/>
                <a:cs typeface="Lato"/>
              </a:rPr>
              <a:t>Industry Trends</a:t>
            </a:r>
            <a:br>
              <a:rPr lang="en-US" sz="5850" spc="-1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0" spc="-150">
                <a:solidFill>
                  <a:srgbClr val="5AC7BE"/>
                </a:solidFill>
                <a:latin typeface="Lato"/>
                <a:ea typeface="Lato"/>
                <a:cs typeface="Lato"/>
              </a:rPr>
              <a:t>Speed Demands and Adoption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5CE7B95-E4D2-E4C4-5998-1A8B55CD94CF}"/>
              </a:ext>
            </a:extLst>
          </p:cNvPr>
          <p:cNvCxnSpPr>
            <a:cxnSpLocks/>
          </p:cNvCxnSpPr>
          <p:nvPr/>
        </p:nvCxnSpPr>
        <p:spPr>
          <a:xfrm>
            <a:off x="4622800" y="1432560"/>
            <a:ext cx="7569200" cy="3891280"/>
          </a:xfrm>
          <a:prstGeom prst="bentConnector3">
            <a:avLst/>
          </a:prstGeom>
          <a:ln w="76200">
            <a:solidFill>
              <a:srgbClr val="5AC7B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72881587-D32E-20FF-8E6D-817DFC3E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58" y="1837499"/>
            <a:ext cx="4569635" cy="2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685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D7CE7-9F21-539E-601D-2DAB245E9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24667914-6F9E-EC14-A33F-4456DF7A3DD4}"/>
              </a:ext>
            </a:extLst>
          </p:cNvPr>
          <p:cNvSpPr txBox="1">
            <a:spLocks/>
          </p:cNvSpPr>
          <p:nvPr/>
        </p:nvSpPr>
        <p:spPr>
          <a:xfrm>
            <a:off x="332500" y="692572"/>
            <a:ext cx="11047923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kern="1200" spc="-5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Increasing Demand Across Sectors</a:t>
            </a:r>
            <a:endParaRPr lang="en-US" sz="2800" kern="1200" spc="-50">
              <a:solidFill>
                <a:schemeClr val="tx1"/>
              </a:solidFill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9DDFFDA4-8007-D5F4-7924-9D5A16EF6397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33C22B21-5626-451F-A5D1-308696846B4B}" type="slidenum">
              <a:rPr lang="en-US" sz="1400" b="1" smtClean="0">
                <a:solidFill>
                  <a:srgbClr val="5AC7BE"/>
                </a:solidFill>
                <a:latin typeface="Lato Black"/>
                <a:ea typeface="Lato Black"/>
                <a:cs typeface="Lato Black"/>
              </a:rPr>
              <a:t>13</a:t>
            </a:fld>
            <a:endParaRPr lang="en-US" sz="1400" b="1">
              <a:solidFill>
                <a:srgbClr val="5AC7B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2" name="Picture 1" descr="The image depicts a utility pole with multiple crossarms and insulators, supporting several wires. The wires are connected to icons representing different utilities and services: electricity (lightning bolt), television (TV screen), internet (Wi-Fi symbol), and telephone (rotary phone). The background features a simple landscape with green hills and a cloudy sky">
            <a:extLst>
              <a:ext uri="{FF2B5EF4-FFF2-40B4-BE49-F238E27FC236}">
                <a16:creationId xmlns:a16="http://schemas.microsoft.com/office/drawing/2014/main" id="{BE942292-660F-FC7D-9CD2-681166A17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658" y="2525407"/>
            <a:ext cx="1584579" cy="1584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n illustration of a person standing next to a utility pole with power lines. The person is holding a clipboard and has a speech bubble with dollar signs ($$) above their head, indicating they are likely assessing costs or finances related to the utility pole. The background features rolling green hills and a pale sky with clouds and the sun partially visible.&quot;&#10;">
            <a:extLst>
              <a:ext uri="{FF2B5EF4-FFF2-40B4-BE49-F238E27FC236}">
                <a16:creationId xmlns:a16="http://schemas.microsoft.com/office/drawing/2014/main" id="{3C8215AB-55A4-DD3D-4B3C-8D7B5FCAB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658" y="972524"/>
            <a:ext cx="1584578" cy="158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n illustration shows a utility worker in a bucket lift repairing or inspecting power lines on a utility pole. The scene includes a two-story house with windows and a door, situated to the right of the utility pole. The background features rolling hills and a cloudy sky.">
            <a:extLst>
              <a:ext uri="{FF2B5EF4-FFF2-40B4-BE49-F238E27FC236}">
                <a16:creationId xmlns:a16="http://schemas.microsoft.com/office/drawing/2014/main" id="{659A9268-1F33-E594-9D08-0163834C0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914" y="4078290"/>
            <a:ext cx="1618067" cy="16180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7CD8F-8F2A-2130-8815-CDA571A7D575}"/>
              </a:ext>
            </a:extLst>
          </p:cNvPr>
          <p:cNvSpPr txBox="1"/>
          <p:nvPr/>
        </p:nvSpPr>
        <p:spPr>
          <a:xfrm>
            <a:off x="349244" y="1549425"/>
            <a:ext cx="9283414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AC7B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Agriculture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Farm offices can often require a minimum of 100 Mbps symmetrical and in-field equipment/buildings can require wireless coverage, according to 2021 research published by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 Black"/>
                <a:cs typeface="Lato Black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Benton Institute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pPr lvl="0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AC7B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Healthcare 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5AC7BE"/>
              </a:solidFill>
              <a:effectLst/>
              <a:uLnTx/>
              <a:uFillTx/>
              <a:latin typeface="Lato Black"/>
              <a:ea typeface="Lato Black"/>
              <a:cs typeface="Lato Black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</a:rPr>
              <a:t>Telehealth use has </a:t>
            </a: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rapidly increased</a:t>
            </a: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</a:rPr>
              <a:t>, growing from 0.1% of patient visits in 2021 to ~17% of all patient visits in 2023.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</a:rPr>
              <a:t>Internet-enabled services like remote patient monitoring have been shown to reduce healthcare costs by up to 20%.</a:t>
            </a:r>
          </a:p>
          <a:p>
            <a:pPr>
              <a:defRPr/>
            </a:pP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lvl="0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AC7B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Education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5AC7BE"/>
              </a:solidFill>
              <a:effectLst/>
              <a:uLnTx/>
              <a:uFillTx/>
              <a:latin typeface="Lato Black"/>
              <a:ea typeface="Lato Black"/>
              <a:cs typeface="Lato Black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</a:rPr>
              <a:t>The FCC's </a:t>
            </a:r>
            <a:r>
              <a:rPr lang="en-US" sz="2000">
                <a:latin typeface="Lato"/>
                <a:ea typeface="Lato Black"/>
                <a:cs typeface="Lato Black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current bandwidth goals</a:t>
            </a: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</a:rPr>
              <a:t> for schools is 1 Mbps per student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 Black"/>
                <a:cs typeface="Lato Black"/>
              </a:rPr>
              <a:t>Students with access high-speed connections at home report </a:t>
            </a:r>
            <a: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 Black"/>
                <a:cs typeface="Lato Black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higher test scores</a:t>
            </a:r>
            <a: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 Black"/>
                <a:cs typeface="Lato Black"/>
              </a:rPr>
              <a:t>, particularly those with </a:t>
            </a:r>
            <a: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 Black"/>
                <a:cs typeface="Lato Black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 to fiber</a:t>
            </a:r>
            <a: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 Black"/>
                <a:cs typeface="Lato Black"/>
              </a:rPr>
              <a:t>.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6D9953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00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56D6206E-D7DB-DE2C-ED58-920AB5673626}"/>
              </a:ext>
            </a:extLst>
          </p:cNvPr>
          <p:cNvSpPr txBox="1">
            <a:spLocks/>
          </p:cNvSpPr>
          <p:nvPr/>
        </p:nvSpPr>
        <p:spPr>
          <a:xfrm>
            <a:off x="332500" y="820388"/>
            <a:ext cx="11047923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kern="1200" spc="-5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Consumer Trends</a:t>
            </a:r>
            <a:endParaRPr lang="en-US" sz="2800" kern="1200" spc="-50">
              <a:solidFill>
                <a:schemeClr val="tx1"/>
              </a:solidFill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5C8A22E-9470-0BC0-3783-B333B766FF18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33C22B21-5626-451F-A5D1-308696846B4B}" type="slidenum">
              <a:rPr lang="en-US" sz="1400" b="1" smtClean="0">
                <a:solidFill>
                  <a:srgbClr val="5AC7BE"/>
                </a:solidFill>
                <a:latin typeface="Lato Black"/>
                <a:ea typeface="Lato Black"/>
                <a:cs typeface="Lato Black"/>
              </a:rPr>
              <a:t>14</a:t>
            </a:fld>
            <a:endParaRPr lang="en-US" sz="1400" b="1">
              <a:solidFill>
                <a:srgbClr val="5AC7B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2" name="Picture 1" descr="The image depicts a utility pole with multiple crossarms and insulators, supporting several wires. The wires are connected to icons representing different utilities and services: electricity (lightning bolt), television (TV screen), internet (Wi-Fi symbol), and telephone (rotary phone). The background features a simple landscape with green hills and a cloudy sky">
            <a:extLst>
              <a:ext uri="{FF2B5EF4-FFF2-40B4-BE49-F238E27FC236}">
                <a16:creationId xmlns:a16="http://schemas.microsoft.com/office/drawing/2014/main" id="{920E493E-6534-8FC2-2028-8B2B66A3B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658" y="2525407"/>
            <a:ext cx="1584579" cy="1584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n illustration of a person standing next to a utility pole with power lines. The person is holding a clipboard and has a speech bubble with dollar signs ($$) above their head, indicating they are likely assessing costs or finances related to the utility pole. The background features rolling green hills and a pale sky with clouds and the sun partially visible.&quot;&#10;">
            <a:extLst>
              <a:ext uri="{FF2B5EF4-FFF2-40B4-BE49-F238E27FC236}">
                <a16:creationId xmlns:a16="http://schemas.microsoft.com/office/drawing/2014/main" id="{B92E06F8-A5AB-E4E7-E904-B6783E13F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658" y="972524"/>
            <a:ext cx="1584578" cy="158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n illustration shows a utility worker in a bucket lift repairing or inspecting power lines on a utility pole. The scene includes a two-story house with windows and a door, situated to the right of the utility pole. The background features rolling hills and a cloudy sky.">
            <a:extLst>
              <a:ext uri="{FF2B5EF4-FFF2-40B4-BE49-F238E27FC236}">
                <a16:creationId xmlns:a16="http://schemas.microsoft.com/office/drawing/2014/main" id="{7756596A-27ED-3EDD-F2E9-3646D6930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914" y="4078290"/>
            <a:ext cx="1618067" cy="16180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3E915D-3FF7-754C-FE95-A3F3DB2F031B}"/>
              </a:ext>
            </a:extLst>
          </p:cNvPr>
          <p:cNvSpPr txBox="1"/>
          <p:nvPr/>
        </p:nvSpPr>
        <p:spPr>
          <a:xfrm>
            <a:off x="332500" y="1734407"/>
            <a:ext cx="9283414" cy="48628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AC7B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Demand </a:t>
            </a:r>
            <a:r>
              <a:rPr lang="en-US" sz="2400">
                <a:solidFill>
                  <a:srgbClr val="5AC7BE"/>
                </a:solidFill>
                <a:latin typeface="Lato Black"/>
                <a:ea typeface="Lato Black"/>
                <a:cs typeface="Lato Black"/>
              </a:rPr>
              <a:t>for higher speeds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AC7B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Per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 Black"/>
                <a:cs typeface="Lato Black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 Telecom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, the most popular services in 2024 have an average speed of 301/96 Mbps, compared to 141/51 Mbps in 2015.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>
              <a:solidFill>
                <a:prstClr val="black"/>
              </a:solidFill>
              <a:latin typeface="Lato"/>
              <a:ea typeface="Lato Black"/>
              <a:cs typeface="Lato Black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</a:rPr>
              <a:t>New advancements in AI are</a:t>
            </a:r>
            <a:r>
              <a:rPr lang="en-US" sz="2000">
                <a:latin typeface="Lato"/>
                <a:ea typeface="Lato Black"/>
                <a:cs typeface="Lato Black"/>
              </a:rPr>
              <a:t> </a:t>
            </a:r>
            <a:r>
              <a:rPr lang="en-US" sz="2000">
                <a:latin typeface="Lato"/>
                <a:ea typeface="Lato Black"/>
                <a:cs typeface="Lato Black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increasing demand</a:t>
            </a:r>
            <a:r>
              <a:rPr lang="en-US" sz="2000">
                <a:latin typeface="Lato"/>
                <a:ea typeface="Lato Black"/>
                <a:cs typeface="Lato Black"/>
              </a:rPr>
              <a:t> </a:t>
            </a: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</a:rPr>
              <a:t>for fiber-connected data centers.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pPr lvl="0">
              <a:defRPr/>
            </a:pPr>
            <a:endParaRPr lang="en-US" sz="1400">
              <a:solidFill>
                <a:prstClr val="black"/>
              </a:solidFill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2400">
                <a:solidFill>
                  <a:srgbClr val="5AC7BE"/>
                </a:solidFill>
                <a:latin typeface="Lato Black"/>
                <a:ea typeface="Lato Black"/>
                <a:cs typeface="Lato Black"/>
              </a:rPr>
              <a:t>Adoption and GDP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</a:rPr>
              <a:t>According to </a:t>
            </a:r>
            <a:r>
              <a:rPr lang="en-US" sz="2000">
                <a:latin typeface="Lato"/>
                <a:ea typeface="Lato Black"/>
                <a:cs typeface="Lato Black"/>
              </a:rPr>
              <a:t>the </a:t>
            </a:r>
            <a:r>
              <a:rPr lang="en-US" sz="2000">
                <a:latin typeface="Lato"/>
                <a:ea typeface="Lato Black"/>
                <a:cs typeface="Lato Black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Urban Institute</a:t>
            </a: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</a:rPr>
              <a:t>, higher-speed broadband networks, particularly fiber networks, has been shown to move broadband adoption rates in rural areas to more than 80% (2022).  </a:t>
            </a:r>
            <a:endParaRPr lang="en-US" sz="2400">
              <a:solidFill>
                <a:prstClr val="black"/>
              </a:solidFill>
              <a:latin typeface="Lato"/>
              <a:ea typeface="Lato Black"/>
              <a:cs typeface="Lato Black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>
              <a:solidFill>
                <a:prstClr val="black"/>
              </a:solidFill>
              <a:latin typeface="Lato"/>
              <a:ea typeface="Lato Black"/>
              <a:cs typeface="Lato Black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CORI</a:t>
            </a:r>
            <a:r>
              <a:rPr lang="en-US" sz="2000">
                <a:solidFill>
                  <a:prstClr val="black"/>
                </a:solidFill>
                <a:latin typeface="Lato"/>
                <a:ea typeface="Lato Black"/>
                <a:cs typeface="Lato Black"/>
              </a:rPr>
              <a:t> has found that rural counties with high internet adoption see higher business growth (213%) and higher GDP (44%).</a:t>
            </a:r>
            <a:endParaRPr lang="en-US" sz="2400">
              <a:solidFill>
                <a:prstClr val="black"/>
              </a:solidFill>
              <a:latin typeface="Lato"/>
              <a:ea typeface="Lato Black"/>
              <a:cs typeface="Lato Black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>
              <a:solidFill>
                <a:prstClr val="black"/>
              </a:solidFill>
              <a:latin typeface="Lato"/>
              <a:ea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05100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982CDD-D5A9-4A53-BAF7-EC3507DA6BE8}"/>
              </a:ext>
            </a:extLst>
          </p:cNvPr>
          <p:cNvSpPr txBox="1"/>
          <p:nvPr/>
        </p:nvSpPr>
        <p:spPr>
          <a:xfrm>
            <a:off x="360881" y="6108060"/>
            <a:ext cx="4238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January 10,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A1C2B-FEA0-7A0D-0DC2-58C424BAD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305" y="5918791"/>
            <a:ext cx="1371883" cy="56568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7B5810B-99CA-4C87-B33D-70DD94CE407A}"/>
              </a:ext>
            </a:extLst>
          </p:cNvPr>
          <p:cNvSpPr txBox="1">
            <a:spLocks/>
          </p:cNvSpPr>
          <p:nvPr/>
        </p:nvSpPr>
        <p:spPr>
          <a:xfrm>
            <a:off x="360881" y="2387929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2400" b="1" kern="1200" spc="-2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3600" b="0" spc="-150">
              <a:solidFill>
                <a:srgbClr val="2A6EC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B0AF06-6593-877E-D215-0DAD5DB8AA23}"/>
              </a:ext>
            </a:extLst>
          </p:cNvPr>
          <p:cNvSpPr/>
          <p:nvPr/>
        </p:nvSpPr>
        <p:spPr>
          <a:xfrm>
            <a:off x="0" y="6296891"/>
            <a:ext cx="12192000" cy="561109"/>
          </a:xfrm>
          <a:prstGeom prst="rect">
            <a:avLst/>
          </a:prstGeom>
          <a:solidFill>
            <a:srgbClr val="2A6E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0745A-3AAD-DD7A-74A0-AAAB5AE64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82" y="6446661"/>
            <a:ext cx="653219" cy="269351"/>
          </a:xfrm>
          <a:prstGeom prst="rect">
            <a:avLst/>
          </a:prstGeom>
        </p:spPr>
      </p:pic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36086EFB-E0FB-90DA-F180-06058E3EC656}"/>
              </a:ext>
            </a:extLst>
          </p:cNvPr>
          <p:cNvCxnSpPr>
            <a:cxnSpLocks/>
          </p:cNvCxnSpPr>
          <p:nvPr/>
        </p:nvCxnSpPr>
        <p:spPr>
          <a:xfrm>
            <a:off x="4124960" y="1432560"/>
            <a:ext cx="8067040" cy="4003040"/>
          </a:xfrm>
          <a:prstGeom prst="bentConnector3">
            <a:avLst/>
          </a:prstGeom>
          <a:ln w="76200">
            <a:solidFill>
              <a:srgbClr val="2A6EC3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B9D6F9-CE65-9318-0A3F-1BAAE2F8D04B}"/>
              </a:ext>
            </a:extLst>
          </p:cNvPr>
          <p:cNvSpPr txBox="1">
            <a:spLocks/>
          </p:cNvSpPr>
          <p:nvPr/>
        </p:nvSpPr>
        <p:spPr>
          <a:xfrm>
            <a:off x="360881" y="2387929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2400" b="1" kern="1200" spc="-2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spc="-150">
                <a:latin typeface="Lato Black"/>
                <a:ea typeface="Lato"/>
                <a:cs typeface="Lato"/>
              </a:rPr>
              <a:t>Current Landscape</a:t>
            </a:r>
            <a:br>
              <a:rPr lang="en-US" sz="5850" spc="-1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0" spc="-150">
                <a:solidFill>
                  <a:srgbClr val="2A6EC3"/>
                </a:solidFill>
                <a:latin typeface="Lato"/>
                <a:ea typeface="Lato"/>
                <a:cs typeface="Lato"/>
              </a:rPr>
              <a:t>State Policy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E81DD-EAFD-7770-6A39-A80219ED5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812" y="2121102"/>
            <a:ext cx="4649169" cy="2615796"/>
          </a:xfrm>
          <a:prstGeom prst="rect">
            <a:avLst/>
          </a:prstGeom>
        </p:spPr>
      </p:pic>
      <p:sp>
        <p:nvSpPr>
          <p:cNvPr id="11" name="page number">
            <a:extLst>
              <a:ext uri="{FF2B5EF4-FFF2-40B4-BE49-F238E27FC236}">
                <a16:creationId xmlns:a16="http://schemas.microsoft.com/office/drawing/2014/main" id="{A0343DC4-06A6-054F-8983-3265CA8BB263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55FC4DB3-4B55-4EDB-BE7A-37BA40746620}" type="slidenum">
              <a:rPr lang="en-US" sz="1400" b="1" smtClean="0">
                <a:solidFill>
                  <a:srgbClr val="2A6EC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15</a:t>
            </a:fld>
            <a:endParaRPr lang="en-US" sz="1400" b="1">
              <a:solidFill>
                <a:srgbClr val="2A6EC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80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4253922C-30ED-476E-6C73-5BB6F85F4BE9}"/>
              </a:ext>
            </a:extLst>
          </p:cNvPr>
          <p:cNvSpPr txBox="1">
            <a:spLocks/>
          </p:cNvSpPr>
          <p:nvPr/>
        </p:nvSpPr>
        <p:spPr>
          <a:xfrm>
            <a:off x="350607" y="850521"/>
            <a:ext cx="7688400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sym typeface="Lato Black"/>
              </a:rPr>
              <a:t>State Speed Standards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DEFE4F-0159-DA8F-ABF8-4DDDEE883881}"/>
              </a:ext>
            </a:extLst>
          </p:cNvPr>
          <p:cNvSpPr txBox="1"/>
          <p:nvPr/>
        </p:nvSpPr>
        <p:spPr>
          <a:xfrm>
            <a:off x="424995" y="1880279"/>
            <a:ext cx="465955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31 states have increased their minimum speed standards to 100/20 Mbps, either for their deployment program (including to align with federal funding requirements) or for the state’s definition of broadband.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36F4B0-B4F5-17DB-955D-E7A9F0C0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2" t="7341" b="15017"/>
          <a:stretch>
            <a:fillRect/>
          </a:stretch>
        </p:blipFill>
        <p:spPr>
          <a:xfrm>
            <a:off x="5111986" y="1010225"/>
            <a:ext cx="7080014" cy="4048432"/>
          </a:xfrm>
          <a:prstGeom prst="rect">
            <a:avLst/>
          </a:prstGeom>
        </p:spPr>
      </p:pic>
      <p:sp>
        <p:nvSpPr>
          <p:cNvPr id="17" name="page number">
            <a:extLst>
              <a:ext uri="{FF2B5EF4-FFF2-40B4-BE49-F238E27FC236}">
                <a16:creationId xmlns:a16="http://schemas.microsoft.com/office/drawing/2014/main" id="{275B89CA-62A4-D603-6477-7F00913D65E4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55FC4DB3-4B55-4EDB-BE7A-37BA40746620}" type="slidenum">
              <a:rPr lang="en-US" sz="1400" b="1" smtClean="0">
                <a:solidFill>
                  <a:srgbClr val="2A6EC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16</a:t>
            </a:fld>
            <a:endParaRPr lang="en-US" sz="1400" b="1">
              <a:solidFill>
                <a:srgbClr val="2A6EC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36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E66EA-8EB9-266B-6E09-5F2C5FF97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2D26D88-AF90-FE69-CE2A-15A66730C043}"/>
              </a:ext>
            </a:extLst>
          </p:cNvPr>
          <p:cNvSpPr txBox="1">
            <a:spLocks/>
          </p:cNvSpPr>
          <p:nvPr/>
        </p:nvSpPr>
        <p:spPr>
          <a:xfrm>
            <a:off x="350607" y="850521"/>
            <a:ext cx="7688400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 dirty="0">
                <a:solidFill>
                  <a:schemeClr val="tx1"/>
                </a:solidFill>
                <a:latin typeface="Lato Black"/>
                <a:sym typeface="Lato Black"/>
              </a:rPr>
              <a:t>Beyond Minimum Speeds</a:t>
            </a:r>
            <a:endParaRPr lang="en-US" sz="2800" spc="-5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4FC2F2-3F9A-BC5C-2190-73418C4CCF46}"/>
              </a:ext>
            </a:extLst>
          </p:cNvPr>
          <p:cNvSpPr txBox="1"/>
          <p:nvPr/>
        </p:nvSpPr>
        <p:spPr>
          <a:xfrm>
            <a:off x="424995" y="1880279"/>
            <a:ext cx="453637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9 states are also incorporating the </a:t>
            </a:r>
            <a:r>
              <a:rPr lang="en-US" sz="2400" u="sng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cost of service</a:t>
            </a:r>
            <a:r>
              <a:rPr lang="en-US" sz="24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available to customers and 18 states are prioritizing the </a:t>
            </a:r>
            <a:r>
              <a:rPr lang="en-US" sz="2400" u="sng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scalability</a:t>
            </a:r>
            <a:r>
              <a:rPr lang="en-US" sz="24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of funded networks.  </a:t>
            </a:r>
          </a:p>
          <a:p>
            <a:endParaRPr lang="en-US" sz="24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20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Scalability may be defined as “networks that can easily upgrade to higher speeds over time” or to “meet future demands.”</a:t>
            </a:r>
            <a:endParaRPr lang="en-US" sz="28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3E7A9-05B6-1A76-FBB8-B36EF03C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36" t="6882" r="3534" b="15269"/>
          <a:stretch>
            <a:fillRect/>
          </a:stretch>
        </p:blipFill>
        <p:spPr>
          <a:xfrm>
            <a:off x="4961372" y="983227"/>
            <a:ext cx="6906705" cy="4072032"/>
          </a:xfrm>
          <a:prstGeom prst="rect">
            <a:avLst/>
          </a:prstGeom>
        </p:spPr>
      </p:pic>
      <p:sp>
        <p:nvSpPr>
          <p:cNvPr id="4" name="page number">
            <a:extLst>
              <a:ext uri="{FF2B5EF4-FFF2-40B4-BE49-F238E27FC236}">
                <a16:creationId xmlns:a16="http://schemas.microsoft.com/office/drawing/2014/main" id="{DB07A58D-9750-8EFF-F388-0513DE0D221C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55FC4DB3-4B55-4EDB-BE7A-37BA40746620}" type="slidenum">
              <a:rPr lang="en-US" sz="1400" b="1" smtClean="0">
                <a:solidFill>
                  <a:srgbClr val="2A6EC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17</a:t>
            </a:fld>
            <a:endParaRPr lang="en-US" sz="1400" b="1">
              <a:solidFill>
                <a:srgbClr val="2A6EC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1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4BE52-B8D3-2A8A-0E32-1DDFDD87F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DE7C84F-129E-0083-80A8-91A3A954AC32}"/>
              </a:ext>
            </a:extLst>
          </p:cNvPr>
          <p:cNvSpPr txBox="1">
            <a:spLocks/>
          </p:cNvSpPr>
          <p:nvPr/>
        </p:nvSpPr>
        <p:spPr>
          <a:xfrm>
            <a:off x="350607" y="850521"/>
            <a:ext cx="7688400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sym typeface="Lato Black"/>
              </a:rPr>
              <a:t>Affordability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6B5BD5-70BE-EDD3-8C60-C1F8879DA634}"/>
              </a:ext>
            </a:extLst>
          </p:cNvPr>
          <p:cNvSpPr txBox="1"/>
          <p:nvPr/>
        </p:nvSpPr>
        <p:spPr>
          <a:xfrm>
            <a:off x="424995" y="1880279"/>
            <a:ext cx="428801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 is considered affordable for internet costs can </a:t>
            </a:r>
            <a:r>
              <a:rPr lang="en-US" sz="24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vary between communities and regions.</a:t>
            </a:r>
            <a:endParaRPr lang="en-US" sz="24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US" sz="24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24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Pew found that the </a:t>
            </a:r>
            <a:r>
              <a:rPr lang="en-US" sz="24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median “middle-class” broadband price</a:t>
            </a:r>
            <a:r>
              <a:rPr lang="en-US" sz="24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of $96.63 would be considered unaffordable for families earning less than $60,000 per year. 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0CD073AF-527E-30A5-4EE2-A28B4821D39E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55FC4DB3-4B55-4EDB-BE7A-37BA40746620}" type="slidenum">
              <a:rPr lang="en-US" sz="1400" b="1" smtClean="0">
                <a:solidFill>
                  <a:srgbClr val="2A6EC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18</a:t>
            </a:fld>
            <a:endParaRPr lang="en-US" sz="1400" b="1">
              <a:solidFill>
                <a:srgbClr val="2A6EC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10396-058B-62F6-23AD-AF62ACC257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08" r="14733" b="8089"/>
          <a:stretch>
            <a:fillRect/>
          </a:stretch>
        </p:blipFill>
        <p:spPr>
          <a:xfrm>
            <a:off x="4617775" y="265471"/>
            <a:ext cx="4454477" cy="4286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5863E-E8C5-9EA4-F5A7-25DDBD464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988" y="1949804"/>
            <a:ext cx="4207845" cy="40159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323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5EAC0-78DB-DAA5-1662-D5ACDC6F4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63D031FA-0FBB-01CA-EFBD-23D4958E7C20}"/>
              </a:ext>
            </a:extLst>
          </p:cNvPr>
          <p:cNvSpPr txBox="1">
            <a:spLocks/>
          </p:cNvSpPr>
          <p:nvPr/>
        </p:nvSpPr>
        <p:spPr>
          <a:xfrm>
            <a:off x="350607" y="850521"/>
            <a:ext cx="7688400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sym typeface="Lato Black"/>
              </a:rPr>
              <a:t>States are meeting and setting new goals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05650-C5F5-4BB2-791B-1FC4E51C0B00}"/>
              </a:ext>
            </a:extLst>
          </p:cNvPr>
          <p:cNvSpPr txBox="1"/>
          <p:nvPr/>
        </p:nvSpPr>
        <p:spPr>
          <a:xfrm>
            <a:off x="350607" y="1683634"/>
            <a:ext cx="109705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US" sz="2400" b="1">
              <a:solidFill>
                <a:srgbClr val="2A6EC3"/>
              </a:solidFill>
              <a:latin typeface="Lato Black" panose="020F0A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2400" b="1">
                <a:solidFill>
                  <a:srgbClr val="2A6EC3"/>
                </a:solidFill>
                <a:latin typeface="Lato Black" panose="020F0A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Wisconsin (2024) - </a:t>
            </a:r>
            <a:r>
              <a:rPr lang="en-US" sz="2400" b="1">
                <a:solidFill>
                  <a:srgbClr val="2A6EC3"/>
                </a:solidFill>
                <a:latin typeface="Lato Black" panose="020F0A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Governor’s Task Force</a:t>
            </a:r>
            <a:endParaRPr lang="en-US" sz="2400" b="1">
              <a:solidFill>
                <a:srgbClr val="2A6EC3"/>
              </a:solidFill>
              <a:latin typeface="Lato Black" panose="020F0A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By 2029, all homes and businesses will have broadband at speeds of at least 100/20 Mbps and all community anchor institutions will have reliable downloads of at least 1G</a:t>
            </a:r>
          </a:p>
          <a:p>
            <a:pPr lvl="1"/>
            <a:endParaRPr lang="en-US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Prioritizing “future proof” awards, with an emphasis on fiber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2400" b="1">
                <a:solidFill>
                  <a:srgbClr val="2A6EC3"/>
                </a:solidFill>
                <a:latin typeface="Lato Black" panose="020F0A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Illinois (2025) – </a:t>
            </a:r>
            <a:r>
              <a:rPr lang="en-US" sz="2400" b="1">
                <a:solidFill>
                  <a:srgbClr val="2A6EC3"/>
                </a:solidFill>
                <a:latin typeface="Lato Black" panose="020F0A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Broadband Advisory Council</a:t>
            </a:r>
            <a:endParaRPr lang="en-US" sz="2400" b="1">
              <a:solidFill>
                <a:srgbClr val="2A6EC3"/>
              </a:solidFill>
              <a:latin typeface="Lato Black" panose="020F0A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Connecting all public schools, public libraries, and State-owned correctional facilities to the Illinois Century Network to reliable gigabit level broadband service by 2030.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Council is tasked with creating a feasibility study, and measuring current progress</a:t>
            </a:r>
            <a:endParaRPr lang="en-US" sz="24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" name="page number">
            <a:extLst>
              <a:ext uri="{FF2B5EF4-FFF2-40B4-BE49-F238E27FC236}">
                <a16:creationId xmlns:a16="http://schemas.microsoft.com/office/drawing/2014/main" id="{6DEEB943-73DC-0550-AF4C-3D07DC41B29B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55FC4DB3-4B55-4EDB-BE7A-37BA40746620}" type="slidenum">
              <a:rPr lang="en-US" sz="1400" b="1" smtClean="0">
                <a:solidFill>
                  <a:srgbClr val="2A6EC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19</a:t>
            </a:fld>
            <a:endParaRPr lang="en-US" sz="1400" b="1">
              <a:solidFill>
                <a:srgbClr val="2A6EC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1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EC3FDBF6-6B07-815C-3138-08E17101E1BE}"/>
              </a:ext>
            </a:extLst>
          </p:cNvPr>
          <p:cNvSpPr txBox="1">
            <a:spLocks/>
          </p:cNvSpPr>
          <p:nvPr/>
        </p:nvSpPr>
        <p:spPr>
          <a:xfrm>
            <a:off x="332501" y="820388"/>
            <a:ext cx="7688400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About Pew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9" name="1st column">
            <a:extLst>
              <a:ext uri="{FF2B5EF4-FFF2-40B4-BE49-F238E27FC236}">
                <a16:creationId xmlns:a16="http://schemas.microsoft.com/office/drawing/2014/main" id="{880C2B7F-5C74-CAD7-F207-B816F4876FEB}"/>
              </a:ext>
            </a:extLst>
          </p:cNvPr>
          <p:cNvSpPr txBox="1"/>
          <p:nvPr/>
        </p:nvSpPr>
        <p:spPr>
          <a:xfrm>
            <a:off x="344325" y="1781260"/>
            <a:ext cx="5184346" cy="303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The Pew Charitable Trusts uses data to make a difference. Pew addresses the challenges of a changing world by illuminating issues, creating common ground, and advancing ambitious projects that lead to tangible progress. ​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​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​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​</a:t>
            </a:r>
            <a:endParaRPr sz="1500" b="0" i="0" u="none" strike="noStrike" cap="none">
              <a:solidFill>
                <a:srgbClr val="42424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B03C02E9-8F12-2273-1362-65D5B2FCE117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E6E76A7A-98D2-4CB9-BEDE-6D7C5B917AD0}" type="slidenum">
              <a:rPr lang="en-US" sz="1400" b="1" smtClean="0">
                <a:solidFill>
                  <a:srgbClr val="2A6EC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</a:t>
            </a:fld>
            <a:endParaRPr lang="en-US" sz="1400" b="1">
              <a:solidFill>
                <a:srgbClr val="2A6EC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5CE8F005-2346-DD00-C074-A2523A605697}"/>
              </a:ext>
            </a:extLst>
          </p:cNvPr>
          <p:cNvSpPr txBox="1"/>
          <p:nvPr/>
        </p:nvSpPr>
        <p:spPr>
          <a:xfrm>
            <a:off x="350607" y="6452456"/>
            <a:ext cx="698585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Broadband Landscape 2025</a:t>
            </a:r>
          </a:p>
        </p:txBody>
      </p:sp>
      <p:sp>
        <p:nvSpPr>
          <p:cNvPr id="6" name="2nd column">
            <a:extLst>
              <a:ext uri="{FF2B5EF4-FFF2-40B4-BE49-F238E27FC236}">
                <a16:creationId xmlns:a16="http://schemas.microsoft.com/office/drawing/2014/main" id="{B4214338-08AD-6D7D-2CFC-4E04339AB6FD}"/>
              </a:ext>
            </a:extLst>
          </p:cNvPr>
          <p:cNvSpPr txBox="1"/>
          <p:nvPr/>
        </p:nvSpPr>
        <p:spPr>
          <a:xfrm>
            <a:off x="5905072" y="1781259"/>
            <a:ext cx="5089221" cy="3814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The Pew Charitable Trusts’ broadband access initiative works with state and federal lawmakers, researchers, and other partners to accelerate the nation’s progress to universal, affordable high-speed internet service.​</a:t>
            </a:r>
          </a:p>
        </p:txBody>
      </p:sp>
    </p:spTree>
    <p:extLst>
      <p:ext uri="{BB962C8B-B14F-4D97-AF65-F5344CB8AC3E}">
        <p14:creationId xmlns:p14="http://schemas.microsoft.com/office/powerpoint/2010/main" val="341367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0A987-69E2-DC43-BBF3-58B0C1B0D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3C7BF8FD-9D42-7BDC-9305-C29FD4C05E4C}"/>
              </a:ext>
            </a:extLst>
          </p:cNvPr>
          <p:cNvSpPr txBox="1">
            <a:spLocks/>
          </p:cNvSpPr>
          <p:nvPr/>
        </p:nvSpPr>
        <p:spPr>
          <a:xfrm>
            <a:off x="350607" y="850521"/>
            <a:ext cx="7688400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sym typeface="Lato Black"/>
              </a:rPr>
              <a:t>Pew’s Promising Practices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855AE-2B4F-54D8-C312-6E34760EF900}"/>
              </a:ext>
            </a:extLst>
          </p:cNvPr>
          <p:cNvSpPr txBox="1"/>
          <p:nvPr/>
        </p:nvSpPr>
        <p:spPr>
          <a:xfrm>
            <a:off x="350607" y="1624640"/>
            <a:ext cx="1097059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 2020, Pew </a:t>
            </a:r>
            <a:r>
              <a:rPr lang="en-US" sz="20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identified components for states</a:t>
            </a:r>
            <a:r>
              <a:rPr lang="en-US" sz="20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to incorporate and continually evaluate as a part of their grant programs tied to broadband availability, quality, and affordability.</a:t>
            </a:r>
          </a:p>
          <a:p>
            <a:endParaRPr lang="en-US" sz="20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20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These components hold true, and </a:t>
            </a:r>
            <a:r>
              <a:rPr lang="en-US" sz="2000" b="1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evaluation and policy refinement remain a leading recommendation to state lawmakers.</a:t>
            </a:r>
            <a:r>
              <a:rPr lang="en-US" sz="20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  <a:p>
            <a:endParaRPr lang="en-US" sz="20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20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Policy evaluation requires that states create frameworks to:</a:t>
            </a:r>
          </a:p>
          <a:p>
            <a:endParaRPr lang="en-US" sz="20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Develop well-defined goals for broadband deployment</a:t>
            </a:r>
          </a:p>
          <a:p>
            <a:endParaRPr lang="en-US" sz="20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Establish baselines to measure progress</a:t>
            </a:r>
          </a:p>
          <a:p>
            <a:endParaRPr lang="en-US" sz="20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Assess both implementation and emerging needs tied to availability, quality, and affordability</a:t>
            </a:r>
            <a:endParaRPr lang="en-US" sz="2000" u="sng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" name="page number">
            <a:extLst>
              <a:ext uri="{FF2B5EF4-FFF2-40B4-BE49-F238E27FC236}">
                <a16:creationId xmlns:a16="http://schemas.microsoft.com/office/drawing/2014/main" id="{E908F65F-25D8-17B8-C903-D94DDA8B4696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55FC4DB3-4B55-4EDB-BE7A-37BA40746620}" type="slidenum">
              <a:rPr lang="en-US" sz="1400" b="1" smtClean="0">
                <a:solidFill>
                  <a:srgbClr val="2A6EC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</a:t>
            </a:fld>
            <a:endParaRPr lang="en-US" sz="1400" b="1">
              <a:solidFill>
                <a:srgbClr val="2A6EC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01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4E019-BB70-7FB6-C72C-614E76FCF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8AC6283-5AEE-D880-1DB9-161D7C359668}"/>
              </a:ext>
            </a:extLst>
          </p:cNvPr>
          <p:cNvSpPr txBox="1">
            <a:spLocks/>
          </p:cNvSpPr>
          <p:nvPr/>
        </p:nvSpPr>
        <p:spPr>
          <a:xfrm>
            <a:off x="360881" y="2387929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2400" b="1" kern="1200" spc="-2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spc="-150">
                <a:latin typeface="Lato Black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 information</a:t>
            </a:r>
            <a:endParaRPr lang="en-US" sz="3600" b="0" spc="-15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FFF79-FBE9-005E-C98D-92D45957D2D9}"/>
              </a:ext>
            </a:extLst>
          </p:cNvPr>
          <p:cNvSpPr txBox="1"/>
          <p:nvPr/>
        </p:nvSpPr>
        <p:spPr>
          <a:xfrm>
            <a:off x="458681" y="3857954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Jake Varn | jvarn@pewtrusts.org</a:t>
            </a:r>
            <a:endParaRPr lang="en-US" sz="2000" u="sng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age number">
            <a:extLst>
              <a:ext uri="{FF2B5EF4-FFF2-40B4-BE49-F238E27FC236}">
                <a16:creationId xmlns:a16="http://schemas.microsoft.com/office/drawing/2014/main" id="{F2F1A081-0977-0818-507A-6534A3558C93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55FC4DB3-4B55-4EDB-BE7A-37BA40746620}" type="slidenum">
              <a:rPr lang="en-US" sz="1400" b="1" smtClean="0">
                <a:solidFill>
                  <a:srgbClr val="2A6EC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21</a:t>
            </a:fld>
            <a:endParaRPr lang="en-US" sz="1400" b="1">
              <a:solidFill>
                <a:srgbClr val="2A6EC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19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07637E7-9E18-68CE-BB7D-448DA7EC03DC}"/>
              </a:ext>
            </a:extLst>
          </p:cNvPr>
          <p:cNvSpPr txBox="1">
            <a:spLocks/>
          </p:cNvSpPr>
          <p:nvPr/>
        </p:nvSpPr>
        <p:spPr>
          <a:xfrm>
            <a:off x="332501" y="820388"/>
            <a:ext cx="7688400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rPr>
              <a:t>State Broadband Goals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3" name="1st column">
            <a:extLst>
              <a:ext uri="{FF2B5EF4-FFF2-40B4-BE49-F238E27FC236}">
                <a16:creationId xmlns:a16="http://schemas.microsoft.com/office/drawing/2014/main" id="{34136AAC-9DAC-76CC-60C6-DADF38E8A17C}"/>
              </a:ext>
            </a:extLst>
          </p:cNvPr>
          <p:cNvSpPr txBox="1"/>
          <p:nvPr/>
        </p:nvSpPr>
        <p:spPr>
          <a:xfrm>
            <a:off x="894932" y="1781259"/>
            <a:ext cx="7914772" cy="4147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Lato Black" panose="020F0A02020204030203" pitchFamily="34" charset="0"/>
                <a:ea typeface="Lato"/>
                <a:cs typeface="Lato"/>
              </a:rPr>
              <a:t>History of State Speed Goals and Definitions</a:t>
            </a: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000" b="0" i="0" u="none" strike="noStrike">
              <a:solidFill>
                <a:srgbClr val="000000"/>
              </a:solidFill>
              <a:effectLst/>
              <a:latin typeface="Lato Black" panose="020F0A02020204030203" pitchFamily="34" charset="0"/>
              <a:ea typeface="Lato"/>
              <a:cs typeface="Lato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Lato Black" panose="020F0A02020204030203" pitchFamily="34" charset="0"/>
                <a:ea typeface="Lato"/>
                <a:cs typeface="Lato"/>
              </a:rPr>
              <a:t>Federal Policy Changes</a:t>
            </a: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000" b="0" i="0" u="none" strike="noStrike">
              <a:solidFill>
                <a:srgbClr val="000000"/>
              </a:solidFill>
              <a:effectLst/>
              <a:latin typeface="Lato" panose="020F0502020204030203" pitchFamily="34" charset="0"/>
              <a:ea typeface="Lato"/>
              <a:cs typeface="Lato"/>
            </a:endParaRPr>
          </a:p>
          <a:p>
            <a:pPr marL="800100" lvl="1" indent="-342900">
              <a:lnSpc>
                <a:spcPct val="115000"/>
              </a:lnSpc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Lato" panose="020F0502020204030203" pitchFamily="34" charset="0"/>
                <a:ea typeface="Lato"/>
                <a:cs typeface="Lato"/>
              </a:rPr>
              <a:t>IIJA: 5-Year Action Plans and DEA</a:t>
            </a:r>
          </a:p>
          <a:p>
            <a:pPr lvl="1">
              <a:lnSpc>
                <a:spcPct val="115000"/>
              </a:lnSpc>
              <a:buClr>
                <a:srgbClr val="000000"/>
              </a:buClr>
              <a:buSzPct val="100000"/>
            </a:pPr>
            <a:endParaRPr lang="en-US" sz="2000" b="0" i="0" u="none" strike="noStrike">
              <a:solidFill>
                <a:srgbClr val="000000"/>
              </a:solidFill>
              <a:effectLst/>
              <a:latin typeface="Lato" panose="020F0502020204030203" pitchFamily="34" charset="0"/>
              <a:ea typeface="Lato"/>
              <a:cs typeface="Lato"/>
            </a:endParaRPr>
          </a:p>
          <a:p>
            <a:pPr marL="800100" lvl="1" indent="-342900">
              <a:lnSpc>
                <a:spcPct val="115000"/>
              </a:lnSpc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Lato" panose="020F0502020204030203" pitchFamily="34" charset="0"/>
                <a:ea typeface="Lato"/>
                <a:cs typeface="Lato"/>
              </a:rPr>
              <a:t>Recent FCC Orders</a:t>
            </a:r>
          </a:p>
          <a:p>
            <a:pPr marL="800100" lvl="1" indent="-342900">
              <a:lnSpc>
                <a:spcPct val="115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000" b="0" i="0" u="none" strike="noStrike">
              <a:solidFill>
                <a:srgbClr val="000000"/>
              </a:solidFill>
              <a:effectLst/>
              <a:latin typeface="Lato Black" panose="020F0A02020204030203" pitchFamily="34" charset="0"/>
              <a:ea typeface="Lato"/>
              <a:cs typeface="Lato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Lato Black" panose="020F0A02020204030203" pitchFamily="34" charset="0"/>
                <a:ea typeface="Lato"/>
                <a:cs typeface="Lato"/>
              </a:rPr>
              <a:t>Industry Trends</a:t>
            </a: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000" b="0" i="0" u="none" strike="noStrike">
              <a:solidFill>
                <a:srgbClr val="000000"/>
              </a:solidFill>
              <a:effectLst/>
              <a:latin typeface="Lato Black" panose="020F0A02020204030203" pitchFamily="34" charset="0"/>
              <a:ea typeface="Lato"/>
              <a:cs typeface="Lato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Lato Black" panose="020F0A02020204030203" pitchFamily="34" charset="0"/>
                <a:ea typeface="Lato"/>
                <a:cs typeface="Lato"/>
              </a:rPr>
              <a:t>Current Landscape of State </a:t>
            </a:r>
            <a:r>
              <a:rPr lang="en-US" sz="2000">
                <a:solidFill>
                  <a:srgbClr val="000000"/>
                </a:solidFill>
                <a:latin typeface="Lato Black" panose="020F0A02020204030203" pitchFamily="34" charset="0"/>
                <a:ea typeface="Lato"/>
                <a:cs typeface="Lato"/>
              </a:rPr>
              <a:t>G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Lato Black" panose="020F0A02020204030203" pitchFamily="34" charset="0"/>
                <a:ea typeface="Lato"/>
                <a:cs typeface="Lato"/>
              </a:rPr>
              <a:t>oals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Lato Black" panose="020F0A02020204030203" pitchFamily="34" charset="0"/>
                <a:ea typeface="Lato"/>
                <a:cs typeface="Lato"/>
              </a:rPr>
              <a:t>​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Lato Black" panose="020F0A02020204030203" pitchFamily="34" charset="0"/>
                <a:ea typeface="Lato"/>
                <a:cs typeface="Lato"/>
              </a:rPr>
              <a:t>​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Lato Black" panose="020F0A02020204030203" pitchFamily="34" charset="0"/>
                <a:ea typeface="Lato"/>
                <a:cs typeface="Lato"/>
              </a:rPr>
              <a:t>​</a:t>
            </a:r>
            <a:endParaRPr sz="2000" b="0" i="0" u="none" strike="noStrike" cap="none">
              <a:solidFill>
                <a:srgbClr val="424242"/>
              </a:solidFill>
              <a:latin typeface="Lato Black" panose="020F0A02020204030203" pitchFamily="34" charset="0"/>
              <a:ea typeface="Lato" panose="020F0502020204030203" pitchFamily="34" charset="0"/>
              <a:cs typeface="Lato" panose="020F0502020204030203" pitchFamily="34" charset="0"/>
              <a:sym typeface="Proxima Nova"/>
            </a:endParaRP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768F10B7-A4E2-7075-362C-07B918A8C336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E6E76A7A-98D2-4CB9-BEDE-6D7C5B917AD0}" type="slidenum">
              <a:rPr lang="en-US" sz="1400" b="1" smtClean="0">
                <a:solidFill>
                  <a:srgbClr val="2A6EC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</a:t>
            </a:fld>
            <a:endParaRPr lang="en-US" sz="1400" b="1">
              <a:solidFill>
                <a:srgbClr val="2A6EC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78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8FA7E81-7068-3361-D799-04B331337EB0}"/>
              </a:ext>
            </a:extLst>
          </p:cNvPr>
          <p:cNvCxnSpPr>
            <a:cxnSpLocks/>
          </p:cNvCxnSpPr>
          <p:nvPr/>
        </p:nvCxnSpPr>
        <p:spPr>
          <a:xfrm>
            <a:off x="4754880" y="1412240"/>
            <a:ext cx="7437120" cy="4003040"/>
          </a:xfrm>
          <a:prstGeom prst="bentConnector3">
            <a:avLst/>
          </a:prstGeom>
          <a:ln w="762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itle">
            <a:extLst>
              <a:ext uri="{FF2B5EF4-FFF2-40B4-BE49-F238E27FC236}">
                <a16:creationId xmlns:a16="http://schemas.microsoft.com/office/drawing/2014/main" id="{37B5810B-99CA-4C87-B33D-70DD94CE407A}"/>
              </a:ext>
            </a:extLst>
          </p:cNvPr>
          <p:cNvSpPr txBox="1">
            <a:spLocks/>
          </p:cNvSpPr>
          <p:nvPr/>
        </p:nvSpPr>
        <p:spPr>
          <a:xfrm>
            <a:off x="360881" y="2387929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2400" b="1" kern="1200" spc="-2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spc="-15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History of State Goals</a:t>
            </a:r>
            <a:br>
              <a:rPr lang="en-US" sz="5867" spc="-150">
                <a:solidFill>
                  <a:srgbClr val="5AC7B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0" spc="-150">
                <a:solidFill>
                  <a:srgbClr val="6D995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1996 - 2020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85F85-707D-E1EE-EB4F-74FB309FA98B}"/>
              </a:ext>
            </a:extLst>
          </p:cNvPr>
          <p:cNvSpPr txBox="1"/>
          <p:nvPr/>
        </p:nvSpPr>
        <p:spPr>
          <a:xfrm>
            <a:off x="8502267" y="5935203"/>
            <a:ext cx="6097836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fld id="{1C464139-F5E4-40AF-9AA6-A665439897A3}" type="slidenum">
              <a:rPr lang="en-US" sz="1400" b="1" smtClean="0">
                <a:solidFill>
                  <a:schemeClr val="accent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</a:t>
            </a:fld>
            <a:endParaRPr lang="en-US" sz="1400" b="1">
              <a:solidFill>
                <a:schemeClr val="accent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9" name="Picture 18" descr="A cityscape with lights and a sunset&#10;&#10;AI-generated content may be incorrect.">
            <a:extLst>
              <a:ext uri="{FF2B5EF4-FFF2-40B4-BE49-F238E27FC236}">
                <a16:creationId xmlns:a16="http://schemas.microsoft.com/office/drawing/2014/main" id="{9AFBC314-6580-EC1F-9495-9AF90243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10" y="2036768"/>
            <a:ext cx="4393636" cy="24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33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FD7DC38-9FED-4173-93DC-C82D5607F4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22" t="7576" r="11756" b="16026"/>
          <a:stretch>
            <a:fillRect/>
          </a:stretch>
        </p:blipFill>
        <p:spPr>
          <a:xfrm>
            <a:off x="5869858" y="850521"/>
            <a:ext cx="5790538" cy="3681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45DD6C-872C-C823-E5AD-0CAD0343A30C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4CBE98AC-32B1-48A3-8F6E-E449051A54D0}" type="slidenum">
              <a:rPr lang="en-US" sz="1400" b="1" smtClean="0">
                <a:solidFill>
                  <a:srgbClr val="6D995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</a:t>
            </a:fld>
            <a:endParaRPr lang="en-US" sz="1400" b="1">
              <a:solidFill>
                <a:srgbClr val="6D995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79D41BCF-6103-D3DE-9008-551646C94097}"/>
              </a:ext>
            </a:extLst>
          </p:cNvPr>
          <p:cNvSpPr txBox="1">
            <a:spLocks/>
          </p:cNvSpPr>
          <p:nvPr/>
        </p:nvSpPr>
        <p:spPr>
          <a:xfrm>
            <a:off x="350607" y="850521"/>
            <a:ext cx="7688400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sym typeface="Lato Black"/>
              </a:rPr>
              <a:t>State Broadband Goals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A82007-A12A-2A18-AB62-E29F7995FDCD}"/>
              </a:ext>
            </a:extLst>
          </p:cNvPr>
          <p:cNvSpPr txBox="1"/>
          <p:nvPr/>
        </p:nvSpPr>
        <p:spPr>
          <a:xfrm>
            <a:off x="350607" y="1706948"/>
            <a:ext cx="5607741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latin typeface="Lato"/>
                <a:ea typeface="Lato Black"/>
                <a:cs typeface="Lato Black"/>
              </a:rPr>
              <a:t>Pew identified </a:t>
            </a:r>
            <a:r>
              <a:rPr lang="en-US" sz="2000" b="1">
                <a:latin typeface="Lato"/>
                <a:ea typeface="Lato Black"/>
                <a:cs typeface="Lato Black"/>
              </a:rPr>
              <a:t>11 states</a:t>
            </a:r>
            <a:r>
              <a:rPr lang="en-US" sz="2000">
                <a:latin typeface="Lato"/>
                <a:ea typeface="Lato Black"/>
                <a:cs typeface="Lato Black"/>
              </a:rPr>
              <a:t> with formal goals for broadband connectivity before 2020. These were established via a combination of: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/>
                <a:ea typeface="Lato Black"/>
                <a:cs typeface="Lato Black"/>
              </a:rPr>
              <a:t>Legislative Statutes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/>
                <a:ea typeface="Lato Black"/>
                <a:cs typeface="Lato Black"/>
              </a:rPr>
              <a:t>Utility Commission 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/>
                <a:ea typeface="Lato Black"/>
                <a:cs typeface="Lato Black"/>
              </a:rPr>
              <a:t>Executive Orders</a:t>
            </a:r>
          </a:p>
          <a:p>
            <a:endParaRPr lang="en-US" sz="20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US" sz="2000">
              <a:latin typeface="Lato"/>
              <a:ea typeface="Lato Black"/>
              <a:cs typeface="Lato Black"/>
            </a:endParaRPr>
          </a:p>
          <a:p>
            <a:r>
              <a:rPr lang="en-US" sz="2000">
                <a:latin typeface="Lato"/>
                <a:ea typeface="Lato Black"/>
                <a:cs typeface="Lato Black"/>
              </a:rPr>
              <a:t>Others have set goals as part of broadband plans or by an  advisory council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/>
                <a:ea typeface="Lato Black"/>
                <a:cs typeface="Lato Black"/>
              </a:rPr>
              <a:t>E.g., Louisiana's </a:t>
            </a:r>
            <a:r>
              <a:rPr lang="en-US" sz="2000">
                <a:latin typeface="Lato"/>
                <a:ea typeface="Lato Black"/>
                <a:cs typeface="Lato Blac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BEL Commission</a:t>
            </a:r>
            <a:r>
              <a:rPr lang="en-US" sz="2000">
                <a:latin typeface="Lato"/>
                <a:ea typeface="Lato Black"/>
                <a:cs typeface="Lato Black"/>
              </a:rPr>
              <a:t> and Wisconsin </a:t>
            </a:r>
            <a:r>
              <a:rPr lang="en-US" sz="2000">
                <a:latin typeface="Lato"/>
                <a:ea typeface="Lato Black"/>
                <a:cs typeface="Lato Blac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Governor’s Task Force</a:t>
            </a:r>
            <a:r>
              <a:rPr lang="en-US" sz="2000">
                <a:latin typeface="Lato"/>
                <a:ea typeface="Lato Black"/>
                <a:cs typeface="Lato Black"/>
              </a:rPr>
              <a:t> </a:t>
            </a:r>
          </a:p>
          <a:p>
            <a:endParaRPr lang="en-US" sz="20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C9D8A-0838-A7BF-F6DD-A956A1AE4D4F}"/>
              </a:ext>
            </a:extLst>
          </p:cNvPr>
          <p:cNvSpPr txBox="1"/>
          <p:nvPr/>
        </p:nvSpPr>
        <p:spPr>
          <a:xfrm>
            <a:off x="5869858" y="4876234"/>
            <a:ext cx="61943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Lato" panose="020F0502020204030203" pitchFamily="34" charset="0"/>
              </a:rPr>
              <a:t>These goals can cover deployment targets (% of homes and businesses, or urban/rural parity), the affordability of services, and the minimum speed.</a:t>
            </a:r>
          </a:p>
        </p:txBody>
      </p:sp>
    </p:spTree>
    <p:extLst>
      <p:ext uri="{BB962C8B-B14F-4D97-AF65-F5344CB8AC3E}">
        <p14:creationId xmlns:p14="http://schemas.microsoft.com/office/powerpoint/2010/main" val="94511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891D8-C977-75A2-DC52-1174DD8B5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7DBE99-8AB1-AE50-4A4F-A08940CA8FFC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4CBE98AC-32B1-48A3-8F6E-E449051A54D0}" type="slidenum">
              <a:rPr lang="en-US" sz="1400" b="1" smtClean="0">
                <a:solidFill>
                  <a:srgbClr val="6D995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</a:t>
            </a:fld>
            <a:endParaRPr lang="en-US" sz="1400" b="1">
              <a:solidFill>
                <a:srgbClr val="6D995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526C0A7F-68CB-09CD-7D8E-A554925011BB}"/>
              </a:ext>
            </a:extLst>
          </p:cNvPr>
          <p:cNvSpPr txBox="1">
            <a:spLocks/>
          </p:cNvSpPr>
          <p:nvPr/>
        </p:nvSpPr>
        <p:spPr>
          <a:xfrm>
            <a:off x="407954" y="776748"/>
            <a:ext cx="11007297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sym typeface="Lato Black"/>
              </a:rPr>
              <a:t>High-level statements of intent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E81C28-5681-818C-7C56-0AEC82EFC3C8}"/>
              </a:ext>
            </a:extLst>
          </p:cNvPr>
          <p:cNvSpPr txBox="1"/>
          <p:nvPr/>
        </p:nvSpPr>
        <p:spPr>
          <a:xfrm>
            <a:off x="407954" y="1737619"/>
            <a:ext cx="5407243" cy="43396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6D9953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Oregon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6D9953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(2003)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6D9953"/>
              </a:solidFill>
              <a:effectLst/>
              <a:uLnTx/>
              <a:uFillTx/>
              <a:latin typeface="Lato Black"/>
              <a:ea typeface="Lato Black"/>
              <a:cs typeface="Lato Black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promote access to broadband services for all in order to: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improve the 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economy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…</a:t>
            </a:r>
            <a:endParaRPr lang="en-US" sz="2100">
              <a:solidFill>
                <a:prstClr val="black"/>
              </a:solidFill>
              <a:latin typeface="Lato"/>
              <a:ea typeface="Lato Black"/>
              <a:cs typeface="Lato Black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improve the 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quality of life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…</a:t>
            </a:r>
            <a:endParaRPr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reduce the 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economic gap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 between communities that have access to broadband digital applications and services and those that do not…</a:t>
            </a:r>
            <a:endParaRPr lang="en-US" sz="2100" noProof="0">
              <a:solidFill>
                <a:prstClr val="black"/>
              </a:solidFill>
              <a:latin typeface="Lato"/>
              <a:ea typeface="Lato Black"/>
              <a:cs typeface="Lato Black"/>
            </a:endParaRPr>
          </a:p>
          <a:p>
            <a:pPr lvl="1">
              <a:defRPr/>
            </a:pPr>
            <a:endParaRPr kumimoji="0" lang="en-US" sz="21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pPr lvl="1"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…for both present and future generations.</a:t>
            </a:r>
            <a:endParaRPr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0A6C6-A255-0405-D052-DBC65733F3E6}"/>
              </a:ext>
            </a:extLst>
          </p:cNvPr>
          <p:cNvSpPr txBox="1"/>
          <p:nvPr/>
        </p:nvSpPr>
        <p:spPr>
          <a:xfrm>
            <a:off x="5911602" y="1737619"/>
            <a:ext cx="5722312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6D9953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Kansas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6D9953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(1996)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6D9953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Ensure that every Kansan will have access to a first-class telecommunications infrastructure that provides 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excellent services at an affordable price</a:t>
            </a:r>
            <a:r>
              <a:rPr kumimoji="0" lang="en-US" sz="2100" b="0" i="0" u="non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…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100">
                <a:solidFill>
                  <a:prstClr val="black"/>
                </a:solidFill>
                <a:latin typeface="Lato"/>
                <a:ea typeface="Lato Black"/>
                <a:cs typeface="Lato Black"/>
              </a:rPr>
              <a:t>Residents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 of this state should have access to broadband telecommunications service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Black"/>
                <a:cs typeface="Lato Black"/>
              </a:rPr>
              <a:t> at a minimum 25/3 Mbps.</a:t>
            </a:r>
            <a:endParaRPr lang="en-US" sz="2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Black"/>
              <a:cs typeface="Lato Black"/>
            </a:endParaRPr>
          </a:p>
          <a:p>
            <a:endParaRPr lang="en-US" sz="24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67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71E2-12C0-12E4-3FE9-2A0A07173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B2DCE8-E18B-43E2-F9C9-054A74E9E6EC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4CBE98AC-32B1-48A3-8F6E-E449051A54D0}" type="slidenum">
              <a:rPr lang="en-US" sz="1400" b="1" smtClean="0">
                <a:solidFill>
                  <a:srgbClr val="6D995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</a:t>
            </a:fld>
            <a:endParaRPr lang="en-US" sz="1400" b="1">
              <a:solidFill>
                <a:srgbClr val="6D995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F683F939-3FA8-0B48-F5D7-D5EFBF60895B}"/>
              </a:ext>
            </a:extLst>
          </p:cNvPr>
          <p:cNvSpPr txBox="1">
            <a:spLocks/>
          </p:cNvSpPr>
          <p:nvPr/>
        </p:nvSpPr>
        <p:spPr>
          <a:xfrm>
            <a:off x="442576" y="725109"/>
            <a:ext cx="7688400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sym typeface="Lato Black"/>
              </a:rPr>
              <a:t>Targeting Specific Years  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42E66-8DAF-5CE4-4B4B-1377D0D8DAFF}"/>
              </a:ext>
            </a:extLst>
          </p:cNvPr>
          <p:cNvSpPr txBox="1"/>
          <p:nvPr/>
        </p:nvSpPr>
        <p:spPr>
          <a:xfrm>
            <a:off x="442576" y="1685980"/>
            <a:ext cx="11444624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solidFill>
                  <a:srgbClr val="6D9953"/>
                </a:solidFill>
                <a:latin typeface="Lato Black"/>
                <a:ea typeface="Lato Black"/>
                <a:cs typeface="Lato Black"/>
              </a:rPr>
              <a:t>Washington </a:t>
            </a:r>
            <a:r>
              <a:rPr lang="en-US" sz="2400" dirty="0">
                <a:solidFill>
                  <a:srgbClr val="6D9953"/>
                </a:solidFill>
                <a:latin typeface="Lato Black"/>
                <a:ea typeface="Lato Black"/>
                <a:cs typeface="Lato Blac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(2019)</a:t>
            </a:r>
            <a:endParaRPr lang="en-US" sz="2400" dirty="0">
              <a:solidFill>
                <a:srgbClr val="6D995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Lato"/>
                <a:ea typeface="Lato Black"/>
                <a:cs typeface="Lato Black"/>
              </a:rPr>
              <a:t>By 2024</a:t>
            </a:r>
            <a:r>
              <a:rPr lang="en-US" sz="2100" b="1" dirty="0">
                <a:latin typeface="Lato"/>
                <a:ea typeface="Lato Black"/>
                <a:cs typeface="Lato Black"/>
              </a:rPr>
              <a:t>, </a:t>
            </a:r>
            <a:r>
              <a:rPr lang="en-US" sz="2100" dirty="0">
                <a:latin typeface="Lato"/>
                <a:ea typeface="Lato Black"/>
                <a:cs typeface="Lato Black"/>
              </a:rPr>
              <a:t>all businesses and residences have access to high-speed broadband that provides minimum speeds of </a:t>
            </a:r>
            <a:r>
              <a:rPr lang="en-US" sz="2100" b="1" dirty="0">
                <a:latin typeface="Lato"/>
                <a:ea typeface="Lato Black"/>
                <a:cs typeface="Lato Black"/>
              </a:rPr>
              <a:t>at least 25/3 Mbps</a:t>
            </a:r>
          </a:p>
          <a:p>
            <a:endParaRPr lang="en-US" sz="2100" b="1" dirty="0">
              <a:latin typeface="Lato"/>
              <a:ea typeface="Lato Black"/>
              <a:cs typeface="La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Lato"/>
                <a:ea typeface="Lato Black"/>
                <a:cs typeface="Lato Black"/>
              </a:rPr>
              <a:t>By 2026, all communities have access to at least </a:t>
            </a:r>
            <a:r>
              <a:rPr lang="en-US" sz="2100" b="1" dirty="0">
                <a:latin typeface="Lato"/>
                <a:ea typeface="Lato Black"/>
                <a:cs typeface="Lato Black"/>
              </a:rPr>
              <a:t>1G symmetrical broadband service at anchor institutions</a:t>
            </a:r>
          </a:p>
          <a:p>
            <a:endParaRPr lang="en-US" sz="2100" dirty="0">
              <a:latin typeface="Lato"/>
              <a:ea typeface="Lato Black"/>
              <a:cs typeface="La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Lato"/>
                <a:ea typeface="Lato Black"/>
                <a:cs typeface="Lato Black"/>
              </a:rPr>
              <a:t>By 2028, all businesses and residences have access to at least one provider of broadband with speeds of </a:t>
            </a:r>
            <a:r>
              <a:rPr lang="en-US" sz="2100" b="1" dirty="0">
                <a:latin typeface="Lato"/>
                <a:ea typeface="Lato Black"/>
                <a:cs typeface="Lato Black"/>
              </a:rPr>
              <a:t>at least 150/150 Mbps</a:t>
            </a:r>
            <a:r>
              <a:rPr lang="en-US" sz="2100" dirty="0">
                <a:latin typeface="Lato"/>
                <a:ea typeface="Lato Black"/>
                <a:cs typeface="Lato Black"/>
              </a:rPr>
              <a:t>.</a:t>
            </a:r>
          </a:p>
          <a:p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D9953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E0FF1210-5FB4-3234-7191-5DF5A8C074B8}"/>
              </a:ext>
            </a:extLst>
          </p:cNvPr>
          <p:cNvSpPr txBox="1"/>
          <p:nvPr/>
        </p:nvSpPr>
        <p:spPr>
          <a:xfrm>
            <a:off x="11386381" y="60856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55FC4DB3-4B55-4EDB-BE7A-37BA40746620}" type="slidenum">
              <a:rPr lang="en-US" sz="1400" b="1" smtClean="0">
                <a:solidFill>
                  <a:srgbClr val="2A6EC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</a:t>
            </a:fld>
            <a:endParaRPr lang="en-US" sz="1400" b="1">
              <a:solidFill>
                <a:srgbClr val="2A6EC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98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8FEB9-06A7-A8B3-D497-826CA0029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0B3AC-649F-7196-CA3B-EEDCB22EF9FE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4CBE98AC-32B1-48A3-8F6E-E449051A54D0}" type="slidenum">
              <a:rPr lang="en-US" sz="1400" b="1" smtClean="0">
                <a:solidFill>
                  <a:srgbClr val="6D995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</a:t>
            </a:fld>
            <a:endParaRPr lang="en-US" sz="1400" b="1">
              <a:solidFill>
                <a:srgbClr val="6D995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50F3408-F03B-BDFF-15E6-35BE795A73D7}"/>
              </a:ext>
            </a:extLst>
          </p:cNvPr>
          <p:cNvSpPr txBox="1">
            <a:spLocks/>
          </p:cNvSpPr>
          <p:nvPr/>
        </p:nvSpPr>
        <p:spPr>
          <a:xfrm>
            <a:off x="419496" y="666114"/>
            <a:ext cx="11007297" cy="96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6400" b="1" kern="700" spc="-25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0" spc="-50">
                <a:solidFill>
                  <a:schemeClr val="tx1"/>
                </a:solidFill>
                <a:latin typeface="Lato Black"/>
                <a:sym typeface="Lato Black"/>
              </a:rPr>
              <a:t>Combination of Goals and Measurements</a:t>
            </a:r>
            <a:endParaRPr lang="en-US" sz="2800" spc="-5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10074-BDE0-568C-6A93-EB01D87463ED}"/>
              </a:ext>
            </a:extLst>
          </p:cNvPr>
          <p:cNvSpPr txBox="1"/>
          <p:nvPr/>
        </p:nvSpPr>
        <p:spPr>
          <a:xfrm>
            <a:off x="419496" y="1626985"/>
            <a:ext cx="11353008" cy="33701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6D9953"/>
                </a:solidFill>
                <a:latin typeface="Lato Black"/>
                <a:ea typeface="Lato Black"/>
                <a:cs typeface="Lato Black"/>
              </a:rPr>
              <a:t>Hawaii </a:t>
            </a:r>
            <a:r>
              <a:rPr lang="en-US" sz="2400">
                <a:solidFill>
                  <a:srgbClr val="6D9953"/>
                </a:solidFill>
                <a:latin typeface="Lato Black"/>
                <a:ea typeface="Lato Black"/>
                <a:cs typeface="Lato Blac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(2010)</a:t>
            </a:r>
            <a:endParaRPr lang="en-US" sz="2400">
              <a:solidFill>
                <a:srgbClr val="6D995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100">
                <a:latin typeface="Lato"/>
                <a:ea typeface="Lato Black"/>
                <a:cs typeface="Lato Black"/>
              </a:rPr>
              <a:t>“access to broadband communications for all households, businesses, and organizations throughout Hawaii by 2012:</a:t>
            </a:r>
          </a:p>
          <a:p>
            <a:endParaRPr lang="en-US" sz="21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>
                <a:latin typeface="Lato"/>
                <a:ea typeface="Lato Black"/>
                <a:cs typeface="Lato Black"/>
              </a:rPr>
              <a:t>at speeds and prices comparable to the average speeds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>
                <a:latin typeface="Lato"/>
                <a:ea typeface="Lato Black"/>
                <a:cs typeface="Lato Black"/>
              </a:rPr>
              <a:t>and prices available in the </a:t>
            </a:r>
            <a:r>
              <a:rPr lang="en-US" sz="2100" b="1">
                <a:latin typeface="Lato"/>
                <a:ea typeface="Lato Black"/>
                <a:cs typeface="Lato Black"/>
              </a:rPr>
              <a:t>top three performing countries</a:t>
            </a:r>
            <a:r>
              <a:rPr lang="en-US" sz="2100">
                <a:latin typeface="Lato"/>
                <a:ea typeface="Lato Black"/>
                <a:cs typeface="Lato Black"/>
              </a:rPr>
              <a:t> in the world…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1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sz="2100">
                <a:latin typeface="Lato"/>
                <a:ea typeface="Lato Black"/>
                <a:cs typeface="Lato Black"/>
              </a:rPr>
              <a:t>Increase </a:t>
            </a:r>
            <a:r>
              <a:rPr lang="en-US" sz="2100" b="1">
                <a:latin typeface="Lato"/>
                <a:ea typeface="Lato Black"/>
                <a:cs typeface="Lato Black"/>
              </a:rPr>
              <a:t>broadband availability at affordable costs to low-income </a:t>
            </a:r>
            <a:r>
              <a:rPr lang="en-US" sz="2100">
                <a:latin typeface="Lato"/>
                <a:ea typeface="Lato Black"/>
                <a:cs typeface="Lato Black"/>
              </a:rPr>
              <a:t>and other disadvantaged groups, </a:t>
            </a:r>
            <a:r>
              <a:rPr lang="en-US" sz="2100" b="1">
                <a:latin typeface="Lato"/>
                <a:ea typeface="Lato Black"/>
                <a:cs typeface="Lato Black"/>
              </a:rPr>
              <a:t>including making low-cost, broadband capable computers </a:t>
            </a:r>
            <a:r>
              <a:rPr lang="en-US" sz="2100">
                <a:latin typeface="Lato"/>
                <a:ea typeface="Lato Black"/>
                <a:cs typeface="Lato Black"/>
              </a:rPr>
              <a:t>available to eligible recipients…”</a:t>
            </a:r>
          </a:p>
        </p:txBody>
      </p:sp>
    </p:spTree>
    <p:extLst>
      <p:ext uri="{BB962C8B-B14F-4D97-AF65-F5344CB8AC3E}">
        <p14:creationId xmlns:p14="http://schemas.microsoft.com/office/powerpoint/2010/main" val="3741674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19835-D770-49C3-361D-3D5DA21FE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BBF27-10AA-7FA7-1C83-8D3F918B4F8E}"/>
              </a:ext>
            </a:extLst>
          </p:cNvPr>
          <p:cNvSpPr txBox="1"/>
          <p:nvPr/>
        </p:nvSpPr>
        <p:spPr>
          <a:xfrm>
            <a:off x="11233981" y="5933269"/>
            <a:ext cx="6532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fld id="{AF7451DF-DFBA-4070-8A07-B6B54B198275}" type="slidenum">
              <a:rPr lang="en-US" sz="1400" b="1" smtClean="0">
                <a:solidFill>
                  <a:srgbClr val="FF7F49"/>
                </a:solidFill>
                <a:latin typeface="Lato Black"/>
                <a:ea typeface="Lato Black"/>
                <a:cs typeface="Lato Black"/>
              </a:rPr>
              <a:t>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EE3E0-9F02-E1AA-61BE-29331896FB41}"/>
              </a:ext>
            </a:extLst>
          </p:cNvPr>
          <p:cNvSpPr/>
          <p:nvPr/>
        </p:nvSpPr>
        <p:spPr>
          <a:xfrm>
            <a:off x="350607" y="517793"/>
            <a:ext cx="762097" cy="517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C17211B8-1D74-C0A3-DB5E-3C11382B1F07}"/>
              </a:ext>
            </a:extLst>
          </p:cNvPr>
          <p:cNvSpPr txBox="1">
            <a:spLocks/>
          </p:cNvSpPr>
          <p:nvPr/>
        </p:nvSpPr>
        <p:spPr>
          <a:xfrm>
            <a:off x="360881" y="2387929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2400" b="1" kern="1200" spc="-2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spc="-150">
                <a:latin typeface="Lato Black"/>
                <a:ea typeface="Lato"/>
                <a:cs typeface="Lato"/>
              </a:rPr>
              <a:t>Federal Policy Changes</a:t>
            </a:r>
            <a:br>
              <a:rPr lang="en-US" sz="5850" spc="-1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0" spc="-150">
                <a:solidFill>
                  <a:schemeClr val="accent6"/>
                </a:solidFill>
                <a:latin typeface="Lato"/>
                <a:ea typeface="Lato"/>
                <a:cs typeface="Lato"/>
              </a:rPr>
              <a:t>BEAD and the FCC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096ADF6-5292-C971-A840-16C106847981}"/>
              </a:ext>
            </a:extLst>
          </p:cNvPr>
          <p:cNvCxnSpPr>
            <a:cxnSpLocks/>
          </p:cNvCxnSpPr>
          <p:nvPr/>
        </p:nvCxnSpPr>
        <p:spPr>
          <a:xfrm>
            <a:off x="4470400" y="1412240"/>
            <a:ext cx="7721600" cy="4033520"/>
          </a:xfrm>
          <a:prstGeom prst="bentConnector3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2086901-9D57-7D09-24D9-13D4B028C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5" b="14972"/>
          <a:stretch/>
        </p:blipFill>
        <p:spPr bwMode="auto">
          <a:xfrm>
            <a:off x="7100977" y="1931961"/>
            <a:ext cx="4133004" cy="299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940667"/>
      </p:ext>
    </p:extLst>
  </p:cSld>
  <p:clrMapOvr>
    <a:masterClrMapping/>
  </p:clrMapOvr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ew-PPT-2023-Final  -  Read-Only" id="{B4E26D1F-A30A-4135-BC6D-8355F88EFAD6}" vid="{BC3C0ABA-237D-4238-B6AE-1A909A7E41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4EAAB423C2AD4F9E716C964328C15F" ma:contentTypeVersion="18" ma:contentTypeDescription="Create a new document." ma:contentTypeScope="" ma:versionID="f37be1cf6080a0074e1fb83038629b66">
  <xsd:schema xmlns:xsd="http://www.w3.org/2001/XMLSchema" xmlns:xs="http://www.w3.org/2001/XMLSchema" xmlns:p="http://schemas.microsoft.com/office/2006/metadata/properties" xmlns:ns2="f40b3bed-991c-4f1f-9472-bc970bd8a5cf" xmlns:ns3="acafcbf6-48c5-4daf-971b-c5fe77e9609f" targetNamespace="http://schemas.microsoft.com/office/2006/metadata/properties" ma:root="true" ma:fieldsID="a96144090728f46d2334361efb64fe1a" ns2:_="" ns3:_="">
    <xsd:import namespace="f40b3bed-991c-4f1f-9472-bc970bd8a5cf"/>
    <xsd:import namespace="acafcbf6-48c5-4daf-971b-c5fe77e960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RequestID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b3bed-991c-4f1f-9472-bc970bd8a5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219cb8a3-2c43-49ff-bdd4-56a41dc47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questID" ma:index="21" nillable="true" ma:displayName="RequestID" ma:format="Dropdown" ma:internalName="RequestID">
      <xsd:simpleType>
        <xsd:restriction base="dms:Text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afcbf6-48c5-4daf-971b-c5fe77e9609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eefc701-9f1f-4a85-8cd8-3211bcae7aac}" ma:internalName="TaxCatchAll" ma:showField="CatchAllData" ma:web="acafcbf6-48c5-4daf-971b-c5fe77e960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afcbf6-48c5-4daf-971b-c5fe77e9609f" xsi:nil="true"/>
    <lcf76f155ced4ddcb4097134ff3c332f xmlns="f40b3bed-991c-4f1f-9472-bc970bd8a5cf">
      <Terms xmlns="http://schemas.microsoft.com/office/infopath/2007/PartnerControls"/>
    </lcf76f155ced4ddcb4097134ff3c332f>
    <RequestID xmlns="f40b3bed-991c-4f1f-9472-bc970bd8a5c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65CB56-5C59-4629-9A66-F95D53F931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0b3bed-991c-4f1f-9472-bc970bd8a5cf"/>
    <ds:schemaRef ds:uri="acafcbf6-48c5-4daf-971b-c5fe77e960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8573E6-B319-419B-BE3D-4157EFAF78D6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fb4a9750-0323-4121-8cf8-cdfac05b2c81"/>
    <ds:schemaRef ds:uri="http://schemas.microsoft.com/office/infopath/2007/PartnerControls"/>
    <ds:schemaRef ds:uri="http://schemas.openxmlformats.org/package/2006/metadata/core-properties"/>
    <ds:schemaRef ds:uri="e474f8bd-3bcd-4ef8-b849-57ef5338e8e9"/>
    <ds:schemaRef ds:uri="d8f27af4-3826-4cc5-8eda-4dbc43a2fdae"/>
    <ds:schemaRef ds:uri="http://www.w3.org/XML/1998/namespace"/>
    <ds:schemaRef ds:uri="acafcbf6-48c5-4daf-971b-c5fe77e9609f"/>
    <ds:schemaRef ds:uri="f40b3bed-991c-4f1f-9472-bc970bd8a5cf"/>
  </ds:schemaRefs>
</ds:datastoreItem>
</file>

<file path=customXml/itemProps3.xml><?xml version="1.0" encoding="utf-8"?>
<ds:datastoreItem xmlns:ds="http://schemas.openxmlformats.org/officeDocument/2006/customXml" ds:itemID="{1065409C-805D-4259-ACEA-B9F6AEAD4C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Pew-PPT-2023-Final</Template>
  <TotalTime>0</TotalTime>
  <Words>1312</Words>
  <Application>Microsoft Office PowerPoint</Application>
  <PresentationFormat>Widescreen</PresentationFormat>
  <Paragraphs>178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Chloe Stemler</dc:creator>
  <cp:lastModifiedBy>Jake Varn</cp:lastModifiedBy>
  <cp:revision>2</cp:revision>
  <dcterms:created xsi:type="dcterms:W3CDTF">2025-02-26T16:01:45Z</dcterms:created>
  <dcterms:modified xsi:type="dcterms:W3CDTF">2025-09-24T20:30:16Z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0x010100EA4EAAB423C2AD4F9E716C964328C15F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{"FileActivityType":"8","FileActivityTimeStamp":"2025-02-26T17:17:22.727Z","FileActivityUsersOnPage":[{"DisplayName":"Chloe Stemler","Id":"cstemler@pewtrusts.org"}],"FileActivityNavigationId":null}</vt:lpwstr>
  </property>
  <property fmtid="{D5CDD505-2E9C-101B-9397-08002B2CF9AE}" pid="7" name="TriggerFlowInfo">
    <vt:lpwstr/>
  </property>
</Properties>
</file>