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10" r:id="rId4"/>
  </p:sldMasterIdLst>
  <p:notesMasterIdLst>
    <p:notesMasterId r:id="rId40"/>
  </p:notesMasterIdLst>
  <p:handoutMasterIdLst>
    <p:handoutMasterId r:id="rId41"/>
  </p:handoutMasterIdLst>
  <p:sldIdLst>
    <p:sldId id="264" r:id="rId5"/>
    <p:sldId id="276" r:id="rId6"/>
    <p:sldId id="275" r:id="rId7"/>
    <p:sldId id="306" r:id="rId8"/>
    <p:sldId id="304" r:id="rId9"/>
    <p:sldId id="307" r:id="rId10"/>
    <p:sldId id="308" r:id="rId11"/>
    <p:sldId id="305" r:id="rId12"/>
    <p:sldId id="303" r:id="rId13"/>
    <p:sldId id="309" r:id="rId14"/>
    <p:sldId id="310" r:id="rId15"/>
    <p:sldId id="311" r:id="rId16"/>
    <p:sldId id="312" r:id="rId17"/>
    <p:sldId id="313" r:id="rId18"/>
    <p:sldId id="314" r:id="rId19"/>
    <p:sldId id="315" r:id="rId20"/>
    <p:sldId id="278" r:id="rId21"/>
    <p:sldId id="326" r:id="rId22"/>
    <p:sldId id="328" r:id="rId23"/>
    <p:sldId id="329" r:id="rId24"/>
    <p:sldId id="330" r:id="rId25"/>
    <p:sldId id="331" r:id="rId26"/>
    <p:sldId id="265" r:id="rId27"/>
    <p:sldId id="316" r:id="rId28"/>
    <p:sldId id="317" r:id="rId29"/>
    <p:sldId id="318" r:id="rId30"/>
    <p:sldId id="319" r:id="rId31"/>
    <p:sldId id="320" r:id="rId32"/>
    <p:sldId id="321" r:id="rId33"/>
    <p:sldId id="322" r:id="rId34"/>
    <p:sldId id="323" r:id="rId35"/>
    <p:sldId id="324" r:id="rId36"/>
    <p:sldId id="332" r:id="rId37"/>
    <p:sldId id="290" r:id="rId38"/>
    <p:sldId id="268" r:id="rId39"/>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865"/>
    <a:srgbClr val="78BE21"/>
    <a:srgbClr val="000000"/>
    <a:srgbClr val="E8E8E8"/>
    <a:srgbClr val="0D0D0D"/>
    <a:srgbClr val="B20738"/>
    <a:srgbClr val="00A3E2"/>
    <a:srgbClr val="2C2C2C"/>
    <a:srgbClr val="F5F5F5"/>
    <a:srgbClr val="38383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69" autoAdjust="0"/>
    <p:restoredTop sz="89863" autoAdjust="0"/>
  </p:normalViewPr>
  <p:slideViewPr>
    <p:cSldViewPr snapToGrid="0">
      <p:cViewPr varScale="1">
        <p:scale>
          <a:sx n="104" d="100"/>
          <a:sy n="104" d="100"/>
        </p:scale>
        <p:origin x="-402" y="19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90" d="100"/>
          <a:sy n="90" d="100"/>
        </p:scale>
        <p:origin x="2604" y="7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r>
              <a:rPr lang="en-US"/>
              <a:t>TANF Youth Program</a:t>
            </a:r>
          </a:p>
        </c:rich>
      </c:tx>
      <c:overlay val="0"/>
      <c:spPr>
        <a:noFill/>
        <a:ln>
          <a:noFill/>
        </a:ln>
        <a:effectLst/>
      </c:spPr>
      <c:txPr>
        <a:bodyPr rot="0" spcFirstLastPara="1" vertOverflow="ellipsis" vert="horz" wrap="square" anchor="ctr" anchorCtr="1"/>
        <a:lstStyle/>
        <a:p>
          <a:pPr>
            <a:defRPr sz="2128"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endParaRPr lang="en-US"/>
        </a:p>
      </c:txPr>
    </c:title>
    <c:autoTitleDeleted val="0"/>
    <c:plotArea>
      <c:layout>
        <c:manualLayout>
          <c:layoutTarget val="inner"/>
          <c:xMode val="edge"/>
          <c:yMode val="edge"/>
          <c:x val="6.932632312289801E-3"/>
          <c:y val="0.26251498966476416"/>
          <c:w val="0.92885559876391055"/>
          <c:h val="0.52674234146683696"/>
        </c:manualLayout>
      </c:layout>
      <c:pieChart>
        <c:varyColors val="1"/>
        <c:ser>
          <c:idx val="0"/>
          <c:order val="0"/>
          <c:tx>
            <c:strRef>
              <c:f>Sheet1!$B$1</c:f>
              <c:strCache>
                <c:ptCount val="1"/>
                <c:pt idx="0">
                  <c:v>TANF Youth Program</c:v>
                </c:pt>
              </c:strCache>
            </c:strRef>
          </c:tx>
          <c:dPt>
            <c:idx val="0"/>
            <c:bubble3D val="0"/>
            <c:spPr>
              <a:solidFill>
                <a:schemeClr val="accent2">
                  <a:shade val="80000"/>
                  <a:satMod val="15000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c:spPr>
            <c:extLst>
              <c:ext xmlns:c16="http://schemas.microsoft.com/office/drawing/2014/chart" uri="{C3380CC4-5D6E-409C-BE32-E72D297353CC}">
                <c16:uniqueId val="{00000001-87BA-45A7-9C9A-3E324B59CAC6}"/>
              </c:ext>
            </c:extLst>
          </c:dPt>
          <c:dPt>
            <c:idx val="1"/>
            <c:bubble3D val="0"/>
            <c:spPr>
              <a:solidFill>
                <a:schemeClr val="accent4">
                  <a:shade val="80000"/>
                  <a:satMod val="15000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c:spPr>
            <c:extLst>
              <c:ext xmlns:c16="http://schemas.microsoft.com/office/drawing/2014/chart" uri="{C3380CC4-5D6E-409C-BE32-E72D297353CC}">
                <c16:uniqueId val="{00000003-87BA-45A7-9C9A-3E324B59CAC6}"/>
              </c:ext>
            </c:extLst>
          </c:dPt>
          <c:dPt>
            <c:idx val="2"/>
            <c:bubble3D val="0"/>
            <c:spPr>
              <a:solidFill>
                <a:schemeClr val="accent6">
                  <a:shade val="80000"/>
                  <a:satMod val="15000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c:spPr>
            <c:extLst>
              <c:ext xmlns:c16="http://schemas.microsoft.com/office/drawing/2014/chart" uri="{C3380CC4-5D6E-409C-BE32-E72D297353CC}">
                <c16:uniqueId val="{00000005-87BA-45A7-9C9A-3E324B59CAC6}"/>
              </c:ext>
            </c:extLst>
          </c:dPt>
          <c:dPt>
            <c:idx val="3"/>
            <c:bubble3D val="0"/>
            <c:spPr>
              <a:solidFill>
                <a:schemeClr val="accent2">
                  <a:lumMod val="60000"/>
                  <a:shade val="80000"/>
                  <a:satMod val="15000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c:spPr>
            <c:extLst>
              <c:ext xmlns:c16="http://schemas.microsoft.com/office/drawing/2014/chart" uri="{C3380CC4-5D6E-409C-BE32-E72D297353CC}">
                <c16:uniqueId val="{00000007-87BA-45A7-9C9A-3E324B59CAC6}"/>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1"/>
            <c:leaderLines>
              <c:spPr>
                <a:ln w="9525">
                  <a:solidFill>
                    <a:schemeClr val="lt1">
                      <a:lumMod val="95000"/>
                      <a:alpha val="54000"/>
                    </a:schemeClr>
                  </a:solidFill>
                </a:ln>
                <a:effectLst/>
              </c:spPr>
            </c:leaderLines>
            <c:extLst>
              <c:ext xmlns:c15="http://schemas.microsoft.com/office/drawing/2012/chart" uri="{CE6537A1-D6FC-4f65-9D91-7224C49458BB}"/>
            </c:extLst>
          </c:dLbls>
          <c:cat>
            <c:strRef>
              <c:f>Sheet1!$A$2:$A$5</c:f>
              <c:strCache>
                <c:ptCount val="4"/>
                <c:pt idx="0">
                  <c:v>Youth Wages</c:v>
                </c:pt>
                <c:pt idx="1">
                  <c:v>Youth Stipends</c:v>
                </c:pt>
                <c:pt idx="2">
                  <c:v>Admin Cost</c:v>
                </c:pt>
                <c:pt idx="3">
                  <c:v>Staffing</c:v>
                </c:pt>
              </c:strCache>
            </c:strRef>
          </c:cat>
          <c:val>
            <c:numRef>
              <c:f>Sheet1!$B$2:$B$5</c:f>
              <c:numCache>
                <c:formatCode>#,##0</c:formatCode>
                <c:ptCount val="4"/>
                <c:pt idx="0">
                  <c:v>32000</c:v>
                </c:pt>
                <c:pt idx="1">
                  <c:v>1500</c:v>
                </c:pt>
                <c:pt idx="2">
                  <c:v>2125</c:v>
                </c:pt>
                <c:pt idx="3">
                  <c:v>6275</c:v>
                </c:pt>
              </c:numCache>
            </c:numRef>
          </c:val>
          <c:extLst>
            <c:ext xmlns:c16="http://schemas.microsoft.com/office/drawing/2014/chart" uri="{C3380CC4-5D6E-409C-BE32-E72D297353CC}">
              <c16:uniqueId val="{00000000-66D7-46A9-86BE-C24A309E9FFC}"/>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7">
  <cs:axisTitle>
    <cs:lnRef idx="0"/>
    <cs:fillRef idx="0"/>
    <cs:effectRef idx="0"/>
    <cs:fontRef idx="minor">
      <a:schemeClr val="lt1">
        <a:lumMod val="85000"/>
      </a:schemeClr>
    </cs:fontRef>
    <cs:defRPr sz="1197"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330" kern="1200"/>
  </cs:chartArea>
  <cs:dataLabel>
    <cs:lnRef idx="0"/>
    <cs:fillRef idx="0"/>
    <cs:effectRef idx="0"/>
    <cs:fontRef idx="minor">
      <a:schemeClr val="lt1">
        <a:lumMod val="85000"/>
      </a:schemeClr>
    </cs:fontRef>
    <cs:defRPr sz="1197" kern="1200"/>
  </cs:dataLabel>
  <cs:dataLabelCallout>
    <cs:lnRef idx="0"/>
    <cs:fillRef idx="0"/>
    <cs:effectRef idx="0"/>
    <cs:fontRef idx="minor">
      <a:schemeClr val="dk1">
        <a:lumMod val="65000"/>
        <a:lumOff val="35000"/>
      </a:schemeClr>
    </cs:fontRef>
    <cs:spPr>
      <a:solidFill>
        <a:schemeClr val="lt1"/>
      </a:solidFill>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1197" kern="1200"/>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tx1"/>
    </cs:fontRef>
    <cs:spPr>
      <a:ln w="9525" cap="flat" cmpd="sng" algn="ctr">
        <a:solidFill>
          <a:schemeClr val="lt1">
            <a:lumMod val="9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lt1">
            <a:lumMod val="95000"/>
            <a:alpha val="10000"/>
          </a:schemeClr>
        </a:solidFill>
        <a:round/>
      </a:ln>
    </cs:spPr>
  </cs:gridlineMajor>
  <cs:gridlineMinor>
    <cs:lnRef idx="0"/>
    <cs:fillRef idx="0"/>
    <cs:effectRef idx="0"/>
    <cs:fontRef idx="minor">
      <a:schemeClr val="tx1"/>
    </cs:fontRef>
    <cs:spPr>
      <a:ln>
        <a:solidFill>
          <a:schemeClr val="lt1">
            <a:lumMod val="95000"/>
            <a:alpha val="5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tx1"/>
    </cs:fontRef>
    <cs:spPr>
      <a:ln w="9525">
        <a:solidFill>
          <a:schemeClr val="lt1">
            <a:lumMod val="95000"/>
            <a:alpha val="54000"/>
          </a:schemeClr>
        </a:solidFill>
      </a:ln>
    </cs:spPr>
  </cs:leaderLine>
  <cs:legend>
    <cs:lnRef idx="0"/>
    <cs:fillRef idx="0"/>
    <cs:effectRef idx="0"/>
    <cs:fontRef idx="minor">
      <a:schemeClr val="lt1">
        <a:lumMod val="85000"/>
      </a:schemeClr>
    </cs:fontRef>
    <cs:defRPr sz="1197"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2128"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tx1"/>
    </cs:fontRef>
    <cs:spPr>
      <a:ln w="19050" cap="rnd">
        <a:solidFill>
          <a:schemeClr val="phClr"/>
        </a:solidFill>
      </a:ln>
    </cs:spPr>
  </cs:trendline>
  <cs:trendlineLabel>
    <cs:lnRef idx="0"/>
    <cs:fillRef idx="0"/>
    <cs:effectRef idx="0"/>
    <cs:fontRef idx="minor">
      <a:schemeClr val="lt1">
        <a:lumMod val="85000"/>
      </a:schemeClr>
    </cs:fontRef>
    <cs:defRPr sz="1197" kern="1200"/>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1197" kern="1200"/>
  </cs:valueAxis>
  <cs:wall>
    <cs:lnRef idx="0"/>
    <cs:fillRef idx="0"/>
    <cs:effectRef idx="0"/>
    <cs:fontRef idx="minor">
      <a:schemeClr val="tx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dirty="0">
              <a:latin typeface="Calibri" panose="020F0502020204030204" pitchFamily="34" charset="0"/>
            </a:endParaRPr>
          </a:p>
        </p:txBody>
      </p:sp>
      <p:sp>
        <p:nvSpPr>
          <p:cNvPr id="3" name="Date Placeholder 2"/>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F2A04DE5-F1A9-4D45-BF54-BEFDBA739CA2}" type="datetimeFigureOut">
              <a:rPr lang="en-US" smtClean="0">
                <a:latin typeface="Calibri" panose="020F0502020204030204" pitchFamily="34" charset="0"/>
              </a:rPr>
              <a:t>10/17/2022</a:t>
            </a:fld>
            <a:endParaRPr lang="en-US" dirty="0">
              <a:latin typeface="Calibri" panose="020F0502020204030204" pitchFamily="34" charset="0"/>
            </a:endParaRPr>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dirty="0">
              <a:latin typeface="Calibri" panose="020F0502020204030204" pitchFamily="34" charset="0"/>
            </a:endParaRPr>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F3886E1E-70B3-41D2-AD41-BEE4979EC759}" type="slidenum">
              <a:rPr lang="en-US" smtClean="0">
                <a:latin typeface="Calibri" panose="020F0502020204030204" pitchFamily="34" charset="0"/>
              </a:rPr>
              <a:t>‹#›</a:t>
            </a:fld>
            <a:endParaRPr lang="en-US" dirty="0">
              <a:latin typeface="Calibri" panose="020F0502020204030204" pitchFamily="34" charset="0"/>
            </a:endParaRPr>
          </a:p>
        </p:txBody>
      </p:sp>
    </p:spTree>
    <p:extLst>
      <p:ext uri="{BB962C8B-B14F-4D97-AF65-F5344CB8AC3E}">
        <p14:creationId xmlns:p14="http://schemas.microsoft.com/office/powerpoint/2010/main" val="556611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atin typeface="Calibri" panose="020F0502020204030204" pitchFamily="34" charset="0"/>
              </a:defRPr>
            </a:lvl1pPr>
          </a:lstStyle>
          <a:p>
            <a:endParaRPr lang="en-US" dirty="0"/>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atin typeface="Calibri" panose="020F0502020204030204" pitchFamily="34" charset="0"/>
              </a:defRPr>
            </a:lvl1pPr>
          </a:lstStyle>
          <a:p>
            <a:fld id="{A50CD39D-89B0-4C68-805A-35C75A7C20C8}" type="datetimeFigureOut">
              <a:rPr lang="en-US" smtClean="0"/>
              <a:pPr/>
              <a:t>10/17/2022</a:t>
            </a:fld>
            <a:endParaRPr lang="en-US" dirty="0"/>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atin typeface="Calibri" panose="020F0502020204030204" pitchFamily="34" charset="0"/>
              </a:defRPr>
            </a:lvl1pPr>
          </a:lstStyle>
          <a:p>
            <a:endParaRPr lang="en-US" dirty="0"/>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atin typeface="Calibri" panose="020F0502020204030204" pitchFamily="34" charset="0"/>
              </a:defRPr>
            </a:lvl1pPr>
          </a:lstStyle>
          <a:p>
            <a:fld id="{F9F08466-AEA7-4FC0-9459-6A32F61DA297}" type="slidenum">
              <a:rPr lang="en-US" smtClean="0"/>
              <a:pPr/>
              <a:t>‹#›</a:t>
            </a:fld>
            <a:endParaRPr lang="en-US" dirty="0"/>
          </a:p>
        </p:txBody>
      </p:sp>
    </p:spTree>
    <p:extLst>
      <p:ext uri="{BB962C8B-B14F-4D97-AF65-F5344CB8AC3E}">
        <p14:creationId xmlns:p14="http://schemas.microsoft.com/office/powerpoint/2010/main" val="32097866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Calibri" panose="020F0502020204030204" pitchFamily="34" charset="0"/>
        <a:ea typeface="+mn-ea"/>
        <a:cs typeface="+mn-cs"/>
      </a:defRPr>
    </a:lvl1pPr>
    <a:lvl2pPr marL="457200" algn="l" defTabSz="914400" rtl="0" eaLnBrk="1" latinLnBrk="0" hangingPunct="1">
      <a:defRPr sz="1200" kern="1200">
        <a:solidFill>
          <a:schemeClr val="tx1"/>
        </a:solidFill>
        <a:latin typeface="Calibri" panose="020F0502020204030204" pitchFamily="34" charset="0"/>
        <a:ea typeface="+mn-ea"/>
        <a:cs typeface="+mn-cs"/>
      </a:defRPr>
    </a:lvl2pPr>
    <a:lvl3pPr marL="914400" algn="l" defTabSz="914400" rtl="0" eaLnBrk="1" latinLnBrk="0" hangingPunct="1">
      <a:defRPr sz="1200" kern="1200">
        <a:solidFill>
          <a:schemeClr val="tx1"/>
        </a:solidFill>
        <a:latin typeface="Calibri" panose="020F0502020204030204" pitchFamily="34" charset="0"/>
        <a:ea typeface="+mn-ea"/>
        <a:cs typeface="+mn-cs"/>
      </a:defRPr>
    </a:lvl3pPr>
    <a:lvl4pPr marL="1371600" algn="l" defTabSz="914400" rtl="0" eaLnBrk="1" latinLnBrk="0" hangingPunct="1">
      <a:defRPr sz="1200" kern="1200">
        <a:solidFill>
          <a:schemeClr val="tx1"/>
        </a:solidFill>
        <a:latin typeface="Calibri" panose="020F0502020204030204" pitchFamily="34" charset="0"/>
        <a:ea typeface="+mn-ea"/>
        <a:cs typeface="+mn-cs"/>
      </a:defRPr>
    </a:lvl4pPr>
    <a:lvl5pPr marL="1828800" algn="l" defTabSz="914400" rtl="0" eaLnBrk="1" latinLnBrk="0" hangingPunct="1">
      <a:defRPr sz="120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p:txBody>
      </p:sp>
      <p:sp>
        <p:nvSpPr>
          <p:cNvPr id="4" name="Slide Number Placeholder 3"/>
          <p:cNvSpPr>
            <a:spLocks noGrp="1"/>
          </p:cNvSpPr>
          <p:nvPr>
            <p:ph type="sldNum" sz="quarter" idx="10"/>
          </p:nvPr>
        </p:nvSpPr>
        <p:spPr/>
        <p:txBody>
          <a:bodyPr/>
          <a:lstStyle/>
          <a:p>
            <a:fld id="{F9F08466-AEA7-4FC0-9459-6A32F61DA297}" type="slidenum">
              <a:rPr lang="en-US" smtClean="0"/>
              <a:pPr/>
              <a:t>1</a:t>
            </a:fld>
            <a:endParaRPr lang="en-US" dirty="0"/>
          </a:p>
        </p:txBody>
      </p:sp>
    </p:spTree>
    <p:extLst>
      <p:ext uri="{BB962C8B-B14F-4D97-AF65-F5344CB8AC3E}">
        <p14:creationId xmlns:p14="http://schemas.microsoft.com/office/powerpoint/2010/main" val="22948314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mn-lt"/>
            </a:endParaRPr>
          </a:p>
        </p:txBody>
      </p:sp>
      <p:sp>
        <p:nvSpPr>
          <p:cNvPr id="4" name="Slide Number Placeholder 3"/>
          <p:cNvSpPr>
            <a:spLocks noGrp="1"/>
          </p:cNvSpPr>
          <p:nvPr>
            <p:ph type="sldNum" sz="quarter" idx="10"/>
          </p:nvPr>
        </p:nvSpPr>
        <p:spPr/>
        <p:txBody>
          <a:bodyPr/>
          <a:lstStyle/>
          <a:p>
            <a:fld id="{F9F08466-AEA7-4FC0-9459-6A32F61DA297}" type="slidenum">
              <a:rPr lang="en-US" smtClean="0"/>
              <a:pPr/>
              <a:t>17</a:t>
            </a:fld>
            <a:endParaRPr lang="en-US" dirty="0"/>
          </a:p>
        </p:txBody>
      </p:sp>
    </p:spTree>
    <p:extLst>
      <p:ext uri="{BB962C8B-B14F-4D97-AF65-F5344CB8AC3E}">
        <p14:creationId xmlns:p14="http://schemas.microsoft.com/office/powerpoint/2010/main" val="9398940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mn-lt"/>
            </a:endParaRPr>
          </a:p>
        </p:txBody>
      </p:sp>
      <p:sp>
        <p:nvSpPr>
          <p:cNvPr id="4" name="Slide Number Placeholder 3"/>
          <p:cNvSpPr>
            <a:spLocks noGrp="1"/>
          </p:cNvSpPr>
          <p:nvPr>
            <p:ph type="sldNum" sz="quarter" idx="10"/>
          </p:nvPr>
        </p:nvSpPr>
        <p:spPr/>
        <p:txBody>
          <a:bodyPr/>
          <a:lstStyle/>
          <a:p>
            <a:fld id="{F9F08466-AEA7-4FC0-9459-6A32F61DA297}" type="slidenum">
              <a:rPr lang="en-US" smtClean="0"/>
              <a:pPr/>
              <a:t>23</a:t>
            </a:fld>
            <a:endParaRPr lang="en-US" dirty="0"/>
          </a:p>
        </p:txBody>
      </p:sp>
    </p:spTree>
    <p:extLst>
      <p:ext uri="{BB962C8B-B14F-4D97-AF65-F5344CB8AC3E}">
        <p14:creationId xmlns:p14="http://schemas.microsoft.com/office/powerpoint/2010/main" val="18253968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mn-lt"/>
            </a:endParaRPr>
          </a:p>
        </p:txBody>
      </p:sp>
      <p:sp>
        <p:nvSpPr>
          <p:cNvPr id="4" name="Slide Number Placeholder 3"/>
          <p:cNvSpPr>
            <a:spLocks noGrp="1"/>
          </p:cNvSpPr>
          <p:nvPr>
            <p:ph type="sldNum" sz="quarter" idx="10"/>
          </p:nvPr>
        </p:nvSpPr>
        <p:spPr/>
        <p:txBody>
          <a:bodyPr/>
          <a:lstStyle/>
          <a:p>
            <a:fld id="{F9F08466-AEA7-4FC0-9459-6A32F61DA297}" type="slidenum">
              <a:rPr lang="en-US" smtClean="0"/>
              <a:pPr/>
              <a:t>35</a:t>
            </a:fld>
            <a:endParaRPr lang="en-US" dirty="0"/>
          </a:p>
        </p:txBody>
      </p:sp>
    </p:spTree>
    <p:extLst>
      <p:ext uri="{BB962C8B-B14F-4D97-AF65-F5344CB8AC3E}">
        <p14:creationId xmlns:p14="http://schemas.microsoft.com/office/powerpoint/2010/main" val="380918557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Logo)">
    <p:bg bwMode="gray">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BE5E0E8-0788-4797-9983-C2C2D26038B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192000" cy="6858000"/>
          </a:xfrm>
          <a:prstGeom prst="rect">
            <a:avLst/>
          </a:prstGeom>
        </p:spPr>
      </p:pic>
      <p:sp>
        <p:nvSpPr>
          <p:cNvPr id="12" name="Title 2"/>
          <p:cNvSpPr>
            <a:spLocks noGrp="1"/>
          </p:cNvSpPr>
          <p:nvPr>
            <p:ph type="ctrTitle" hasCustomPrompt="1"/>
          </p:nvPr>
        </p:nvSpPr>
        <p:spPr bwMode="white">
          <a:xfrm>
            <a:off x="266700" y="2953758"/>
            <a:ext cx="11658600" cy="1295182"/>
          </a:xfrm>
          <a:noFill/>
        </p:spPr>
        <p:txBody>
          <a:bodyPr wrap="square" lIns="182880" tIns="91440" rIns="182880" bIns="91440" anchor="ctr">
            <a:normAutofit/>
          </a:bodyPr>
          <a:lstStyle>
            <a:lvl1pPr algn="ctr">
              <a:defRPr sz="3600">
                <a:solidFill>
                  <a:srgbClr val="003865"/>
                </a:solidFill>
              </a:defRPr>
            </a:lvl1pPr>
          </a:lstStyle>
          <a:p>
            <a:r>
              <a:rPr lang="en-US" dirty="0"/>
              <a:t>Click to enter the slideshow title</a:t>
            </a:r>
          </a:p>
        </p:txBody>
      </p:sp>
      <p:sp>
        <p:nvSpPr>
          <p:cNvPr id="6" name="Text Placeholder 4"/>
          <p:cNvSpPr>
            <a:spLocks noGrp="1"/>
          </p:cNvSpPr>
          <p:nvPr>
            <p:ph type="body" sz="quarter" idx="17" hasCustomPrompt="1"/>
          </p:nvPr>
        </p:nvSpPr>
        <p:spPr bwMode="black">
          <a:xfrm>
            <a:off x="838200" y="4406286"/>
            <a:ext cx="10515600" cy="711465"/>
          </a:xfrm>
        </p:spPr>
        <p:txBody>
          <a:bodyPr>
            <a:normAutofit/>
          </a:bodyPr>
          <a:lstStyle>
            <a:lvl1pPr marL="0" indent="0" algn="ctr">
              <a:buNone/>
              <a:defRPr sz="2400">
                <a:solidFill>
                  <a:schemeClr val="tx2"/>
                </a:solidFill>
              </a:defRPr>
            </a:lvl1pPr>
          </a:lstStyle>
          <a:p>
            <a:pPr lvl="0"/>
            <a:r>
              <a:rPr lang="en-US" dirty="0" err="1"/>
              <a:t>Firstname</a:t>
            </a:r>
            <a:r>
              <a:rPr lang="en-US" dirty="0"/>
              <a:t> </a:t>
            </a:r>
            <a:r>
              <a:rPr lang="en-US" dirty="0" err="1"/>
              <a:t>Lastname</a:t>
            </a:r>
            <a:r>
              <a:rPr lang="en-US" dirty="0"/>
              <a:t> | Job Title</a:t>
            </a:r>
          </a:p>
        </p:txBody>
      </p:sp>
      <p:sp>
        <p:nvSpPr>
          <p:cNvPr id="18" name="Date Placeholder 5"/>
          <p:cNvSpPr>
            <a:spLocks noGrp="1"/>
          </p:cNvSpPr>
          <p:nvPr>
            <p:ph type="dt" sz="half" idx="15"/>
          </p:nvPr>
        </p:nvSpPr>
        <p:spPr bwMode="black"/>
        <p:txBody>
          <a:bodyPr/>
          <a:lstStyle/>
          <a:p>
            <a:fld id="{D7ED242C-24FB-43A0-BCB6-43756FC812F6}" type="datetime1">
              <a:rPr lang="en-US" smtClean="0"/>
              <a:t>10/17/2022</a:t>
            </a:fld>
            <a:endParaRPr lang="en-US" dirty="0"/>
          </a:p>
        </p:txBody>
      </p:sp>
      <p:sp>
        <p:nvSpPr>
          <p:cNvPr id="9" name="Footer Placeholder 6"/>
          <p:cNvSpPr>
            <a:spLocks noGrp="1"/>
          </p:cNvSpPr>
          <p:nvPr>
            <p:ph type="ftr" sz="quarter" idx="3"/>
          </p:nvPr>
        </p:nvSpPr>
        <p:spPr bwMode="black">
          <a:xfrm>
            <a:off x="6324600" y="6356349"/>
            <a:ext cx="5587647" cy="365125"/>
          </a:xfrm>
          <a:prstGeom prst="rect">
            <a:avLst/>
          </a:prstGeom>
        </p:spPr>
        <p:txBody>
          <a:bodyPr anchor="ctr"/>
          <a:lstStyle>
            <a:lvl1pPr algn="r">
              <a:defRPr sz="1200">
                <a:solidFill>
                  <a:schemeClr val="tx2"/>
                </a:solidFill>
              </a:defRPr>
            </a:lvl1pPr>
          </a:lstStyle>
          <a:p>
            <a:r>
              <a:rPr lang="en-US"/>
              <a:t>mn.gov/deed</a:t>
            </a:r>
            <a:endParaRPr lang="en-US" dirty="0"/>
          </a:p>
        </p:txBody>
      </p:sp>
    </p:spTree>
    <p:extLst>
      <p:ext uri="{BB962C8B-B14F-4D97-AF65-F5344CB8AC3E}">
        <p14:creationId xmlns:p14="http://schemas.microsoft.com/office/powerpoint/2010/main" val="33681191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Solid White)">
    <p:bg bwMode="gray">
      <p:bgPr>
        <a:solidFill>
          <a:schemeClr val="bg1"/>
        </a:solidFill>
        <a:effectLst/>
      </p:bgPr>
    </p:bg>
    <p:spTree>
      <p:nvGrpSpPr>
        <p:cNvPr id="1" name=""/>
        <p:cNvGrpSpPr/>
        <p:nvPr/>
      </p:nvGrpSpPr>
      <p:grpSpPr>
        <a:xfrm>
          <a:off x="0" y="0"/>
          <a:ext cx="0" cy="0"/>
          <a:chOff x="0" y="0"/>
          <a:chExt cx="0" cy="0"/>
        </a:xfrm>
      </p:grpSpPr>
      <p:sp>
        <p:nvSpPr>
          <p:cNvPr id="11" name="Title 1"/>
          <p:cNvSpPr>
            <a:spLocks noGrp="1"/>
          </p:cNvSpPr>
          <p:nvPr>
            <p:ph type="title"/>
          </p:nvPr>
        </p:nvSpPr>
        <p:spPr bwMode="black">
          <a:xfrm>
            <a:off x="838200" y="-1"/>
            <a:ext cx="10515600" cy="1216025"/>
          </a:xfrm>
          <a:noFill/>
        </p:spPr>
        <p:txBody>
          <a:bodyPr lIns="0" rIns="0">
            <a:normAutofit/>
          </a:bodyPr>
          <a:lstStyle>
            <a:lvl1pPr algn="r">
              <a:defRPr sz="3600">
                <a:solidFill>
                  <a:schemeClr val="tx1"/>
                </a:solidFill>
              </a:defRPr>
            </a:lvl1pPr>
          </a:lstStyle>
          <a:p>
            <a:r>
              <a:rPr lang="en-US"/>
              <a:t>Click to edit Master title style</a:t>
            </a:r>
            <a:endParaRPr lang="en-US" dirty="0"/>
          </a:p>
        </p:txBody>
      </p:sp>
      <p:sp>
        <p:nvSpPr>
          <p:cNvPr id="5" name="Content Placeholder 2"/>
          <p:cNvSpPr>
            <a:spLocks noGrp="1"/>
          </p:cNvSpPr>
          <p:nvPr>
            <p:ph sz="quarter" idx="10"/>
          </p:nvPr>
        </p:nvSpPr>
        <p:spPr bwMode="gray">
          <a:xfrm>
            <a:off x="838200" y="1366345"/>
            <a:ext cx="10515600" cy="4788393"/>
          </a:xfrm>
          <a:noFill/>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0" name="Picture 9">
            <a:extLst>
              <a:ext uri="{FF2B5EF4-FFF2-40B4-BE49-F238E27FC236}">
                <a16:creationId xmlns:a16="http://schemas.microsoft.com/office/drawing/2014/main" id="{5A0960E9-F618-4D3C-A13D-633B9C5E325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200" y="6454763"/>
            <a:ext cx="1925917" cy="168295"/>
          </a:xfrm>
          <a:prstGeom prst="rect">
            <a:avLst/>
          </a:prstGeom>
        </p:spPr>
      </p:pic>
      <p:sp>
        <p:nvSpPr>
          <p:cNvPr id="8" name="Footer Placeholder 6"/>
          <p:cNvSpPr>
            <a:spLocks noGrp="1"/>
          </p:cNvSpPr>
          <p:nvPr>
            <p:ph type="ftr" sz="quarter" idx="3"/>
          </p:nvPr>
        </p:nvSpPr>
        <p:spPr bwMode="black">
          <a:xfrm>
            <a:off x="6324600" y="6356349"/>
            <a:ext cx="5587647" cy="365125"/>
          </a:xfrm>
          <a:prstGeom prst="rect">
            <a:avLst/>
          </a:prstGeom>
        </p:spPr>
        <p:txBody>
          <a:bodyPr anchor="ctr"/>
          <a:lstStyle>
            <a:lvl1pPr algn="r">
              <a:defRPr sz="1200">
                <a:solidFill>
                  <a:schemeClr val="tx2"/>
                </a:solidFill>
              </a:defRPr>
            </a:lvl1pPr>
          </a:lstStyle>
          <a:p>
            <a:r>
              <a:rPr lang="en-US"/>
              <a:t>mn.gov/deed</a:t>
            </a:r>
            <a:endParaRPr lang="en-US" dirty="0"/>
          </a:p>
        </p:txBody>
      </p:sp>
    </p:spTree>
    <p:extLst>
      <p:ext uri="{BB962C8B-B14F-4D97-AF65-F5344CB8AC3E}">
        <p14:creationId xmlns:p14="http://schemas.microsoft.com/office/powerpoint/2010/main" val="23597657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Solid Dark)">
    <p:bg bwMode="black">
      <p:bgPr>
        <a:gradFill>
          <a:gsLst>
            <a:gs pos="100000">
              <a:schemeClr val="tx2">
                <a:lumMod val="95000"/>
                <a:lumOff val="5000"/>
              </a:schemeClr>
            </a:gs>
            <a:gs pos="45000">
              <a:schemeClr val="tx2">
                <a:lumMod val="85000"/>
                <a:lumOff val="15000"/>
              </a:schemeClr>
            </a:gs>
            <a:gs pos="86000">
              <a:schemeClr val="tx2">
                <a:lumMod val="90000"/>
                <a:lumOff val="1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1" name="Title 1"/>
          <p:cNvSpPr>
            <a:spLocks noGrp="1"/>
          </p:cNvSpPr>
          <p:nvPr>
            <p:ph type="title"/>
          </p:nvPr>
        </p:nvSpPr>
        <p:spPr bwMode="white">
          <a:xfrm>
            <a:off x="838200" y="-1"/>
            <a:ext cx="10515600" cy="1216025"/>
          </a:xfrm>
          <a:noFill/>
        </p:spPr>
        <p:txBody>
          <a:bodyPr lIns="0" rIns="0">
            <a:normAutofit/>
          </a:bodyPr>
          <a:lstStyle>
            <a:lvl1pPr algn="r">
              <a:defRPr sz="3600">
                <a:solidFill>
                  <a:schemeClr val="accent2"/>
                </a:solidFill>
              </a:defRPr>
            </a:lvl1pPr>
          </a:lstStyle>
          <a:p>
            <a:r>
              <a:rPr lang="en-US"/>
              <a:t>Click to edit Master title style</a:t>
            </a:r>
            <a:endParaRPr lang="en-US" dirty="0"/>
          </a:p>
        </p:txBody>
      </p:sp>
      <p:sp>
        <p:nvSpPr>
          <p:cNvPr id="5" name="Content Placeholder 2"/>
          <p:cNvSpPr>
            <a:spLocks noGrp="1"/>
          </p:cNvSpPr>
          <p:nvPr>
            <p:ph sz="quarter" idx="10"/>
          </p:nvPr>
        </p:nvSpPr>
        <p:spPr bwMode="white">
          <a:xfrm>
            <a:off x="838200" y="1366345"/>
            <a:ext cx="10515600" cy="4788393"/>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3"/>
          <p:cNvSpPr>
            <a:spLocks noGrp="1"/>
          </p:cNvSpPr>
          <p:nvPr>
            <p:ph type="dt" sz="half" idx="11"/>
          </p:nvPr>
        </p:nvSpPr>
        <p:spPr bwMode="white">
          <a:xfrm>
            <a:off x="838200" y="6356350"/>
            <a:ext cx="1358590" cy="365125"/>
          </a:xfrm>
        </p:spPr>
        <p:txBody>
          <a:bodyPr/>
          <a:lstStyle>
            <a:lvl1pPr>
              <a:defRPr>
                <a:solidFill>
                  <a:schemeClr val="bg1"/>
                </a:solidFill>
              </a:defRPr>
            </a:lvl1pPr>
          </a:lstStyle>
          <a:p>
            <a:fld id="{F4B91AA0-3BA7-4036-A3DA-317C6C4FFA29}" type="datetime1">
              <a:rPr lang="en-US" smtClean="0"/>
              <a:t>10/17/2022</a:t>
            </a:fld>
            <a:endParaRPr lang="en-US" dirty="0"/>
          </a:p>
        </p:txBody>
      </p:sp>
      <p:sp>
        <p:nvSpPr>
          <p:cNvPr id="10" name="Footer Placeholder 6"/>
          <p:cNvSpPr>
            <a:spLocks noGrp="1"/>
          </p:cNvSpPr>
          <p:nvPr>
            <p:ph type="ftr" sz="quarter" idx="3"/>
          </p:nvPr>
        </p:nvSpPr>
        <p:spPr bwMode="black">
          <a:xfrm>
            <a:off x="6324600" y="6356349"/>
            <a:ext cx="5587647" cy="365125"/>
          </a:xfrm>
          <a:prstGeom prst="rect">
            <a:avLst/>
          </a:prstGeom>
        </p:spPr>
        <p:txBody>
          <a:bodyPr anchor="ctr"/>
          <a:lstStyle>
            <a:lvl1pPr algn="r">
              <a:defRPr sz="1200">
                <a:solidFill>
                  <a:schemeClr val="bg1"/>
                </a:solidFill>
              </a:defRPr>
            </a:lvl1pPr>
          </a:lstStyle>
          <a:p>
            <a:r>
              <a:rPr lang="en-US" dirty="0" err="1"/>
              <a:t>mn.gov</a:t>
            </a:r>
            <a:r>
              <a:rPr lang="en-US" dirty="0"/>
              <a:t>/deed</a:t>
            </a:r>
          </a:p>
        </p:txBody>
      </p:sp>
    </p:spTree>
    <p:extLst>
      <p:ext uri="{BB962C8B-B14F-4D97-AF65-F5344CB8AC3E}">
        <p14:creationId xmlns:p14="http://schemas.microsoft.com/office/powerpoint/2010/main" val="17679810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Solid Blue)">
    <p:bg bwMode="black">
      <p:bgPr>
        <a:gradFill>
          <a:gsLst>
            <a:gs pos="100000">
              <a:schemeClr val="tx1">
                <a:lumMod val="80000"/>
              </a:schemeClr>
            </a:gs>
            <a:gs pos="63000">
              <a:schemeClr val="tx1"/>
            </a:gs>
            <a:gs pos="86000">
              <a:schemeClr val="tx1">
                <a:lumMod val="9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0" name="Title 1"/>
          <p:cNvSpPr>
            <a:spLocks noGrp="1"/>
          </p:cNvSpPr>
          <p:nvPr>
            <p:ph type="title"/>
          </p:nvPr>
        </p:nvSpPr>
        <p:spPr bwMode="white">
          <a:xfrm>
            <a:off x="838200" y="-1"/>
            <a:ext cx="10515600" cy="1216025"/>
          </a:xfrm>
          <a:noFill/>
        </p:spPr>
        <p:txBody>
          <a:bodyPr lIns="0" rIns="0">
            <a:normAutofit/>
          </a:bodyPr>
          <a:lstStyle>
            <a:lvl1pPr algn="r">
              <a:defRPr sz="3600">
                <a:solidFill>
                  <a:schemeClr val="accent2"/>
                </a:solidFill>
              </a:defRPr>
            </a:lvl1pPr>
          </a:lstStyle>
          <a:p>
            <a:r>
              <a:rPr lang="en-US"/>
              <a:t>Click to edit Master title style</a:t>
            </a:r>
            <a:endParaRPr lang="en-US" dirty="0"/>
          </a:p>
        </p:txBody>
      </p:sp>
      <p:sp>
        <p:nvSpPr>
          <p:cNvPr id="5" name="Content Placeholder 2"/>
          <p:cNvSpPr>
            <a:spLocks noGrp="1"/>
          </p:cNvSpPr>
          <p:nvPr>
            <p:ph sz="quarter" idx="10"/>
          </p:nvPr>
        </p:nvSpPr>
        <p:spPr bwMode="white">
          <a:xfrm>
            <a:off x="838200" y="1366345"/>
            <a:ext cx="10515600" cy="4788393"/>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3"/>
          <p:cNvSpPr>
            <a:spLocks noGrp="1"/>
          </p:cNvSpPr>
          <p:nvPr>
            <p:ph type="dt" sz="half" idx="11"/>
          </p:nvPr>
        </p:nvSpPr>
        <p:spPr bwMode="white">
          <a:xfrm>
            <a:off x="838200" y="6356350"/>
            <a:ext cx="1358590" cy="365125"/>
          </a:xfrm>
        </p:spPr>
        <p:txBody>
          <a:bodyPr/>
          <a:lstStyle>
            <a:lvl1pPr>
              <a:defRPr>
                <a:solidFill>
                  <a:schemeClr val="bg1"/>
                </a:solidFill>
              </a:defRPr>
            </a:lvl1pPr>
          </a:lstStyle>
          <a:p>
            <a:fld id="{F4B91AA0-3BA7-4036-A3DA-317C6C4FFA29}" type="datetime1">
              <a:rPr lang="en-US" smtClean="0"/>
              <a:t>10/17/2022</a:t>
            </a:fld>
            <a:endParaRPr lang="en-US" dirty="0"/>
          </a:p>
        </p:txBody>
      </p:sp>
      <p:sp>
        <p:nvSpPr>
          <p:cNvPr id="11" name="Footer Placeholder 6"/>
          <p:cNvSpPr>
            <a:spLocks noGrp="1"/>
          </p:cNvSpPr>
          <p:nvPr>
            <p:ph type="ftr" sz="quarter" idx="3"/>
          </p:nvPr>
        </p:nvSpPr>
        <p:spPr bwMode="black">
          <a:xfrm>
            <a:off x="6324600" y="6356349"/>
            <a:ext cx="5587647" cy="365125"/>
          </a:xfrm>
          <a:prstGeom prst="rect">
            <a:avLst/>
          </a:prstGeom>
        </p:spPr>
        <p:txBody>
          <a:bodyPr anchor="ctr"/>
          <a:lstStyle>
            <a:lvl1pPr algn="r">
              <a:defRPr sz="1200">
                <a:solidFill>
                  <a:schemeClr val="bg1"/>
                </a:solidFill>
              </a:defRPr>
            </a:lvl1pPr>
          </a:lstStyle>
          <a:p>
            <a:r>
              <a:rPr lang="en-US" dirty="0" err="1"/>
              <a:t>mn.gov</a:t>
            </a:r>
            <a:r>
              <a:rPr lang="en-US" dirty="0"/>
              <a:t>/deed</a:t>
            </a:r>
          </a:p>
        </p:txBody>
      </p:sp>
    </p:spTree>
    <p:extLst>
      <p:ext uri="{BB962C8B-B14F-4D97-AF65-F5344CB8AC3E}">
        <p14:creationId xmlns:p14="http://schemas.microsoft.com/office/powerpoint/2010/main" val="3230257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Solid Light Gray)">
    <p:bg bwMode="auto">
      <p:bgPr>
        <a:gradFill>
          <a:gsLst>
            <a:gs pos="100000">
              <a:srgbClr val="BFBFBF"/>
            </a:gs>
            <a:gs pos="53000">
              <a:srgbClr val="F5F5F5"/>
            </a:gs>
            <a:gs pos="78000">
              <a:srgbClr val="E8E8E8"/>
            </a:gs>
          </a:gsLst>
          <a:path path="circle">
            <a:fillToRect l="50000" t="50000" r="50000" b="50000"/>
          </a:path>
        </a:gradFill>
        <a:effectLst/>
      </p:bgPr>
    </p:bg>
    <p:spTree>
      <p:nvGrpSpPr>
        <p:cNvPr id="1" name=""/>
        <p:cNvGrpSpPr/>
        <p:nvPr/>
      </p:nvGrpSpPr>
      <p:grpSpPr>
        <a:xfrm>
          <a:off x="0" y="0"/>
          <a:ext cx="0" cy="0"/>
          <a:chOff x="0" y="0"/>
          <a:chExt cx="0" cy="0"/>
        </a:xfrm>
      </p:grpSpPr>
      <p:sp>
        <p:nvSpPr>
          <p:cNvPr id="7" name="Title 1"/>
          <p:cNvSpPr>
            <a:spLocks noGrp="1"/>
          </p:cNvSpPr>
          <p:nvPr>
            <p:ph type="title"/>
          </p:nvPr>
        </p:nvSpPr>
        <p:spPr bwMode="black">
          <a:xfrm>
            <a:off x="838200" y="-1"/>
            <a:ext cx="10515600" cy="1216025"/>
          </a:xfrm>
          <a:noFill/>
        </p:spPr>
        <p:txBody>
          <a:bodyPr lIns="0" rIns="0">
            <a:normAutofit/>
          </a:bodyPr>
          <a:lstStyle>
            <a:lvl1pPr algn="r">
              <a:defRPr sz="3600">
                <a:solidFill>
                  <a:schemeClr val="tx1"/>
                </a:solidFill>
              </a:defRPr>
            </a:lvl1pPr>
          </a:lstStyle>
          <a:p>
            <a:r>
              <a:rPr lang="en-US"/>
              <a:t>Click to edit Master title style</a:t>
            </a:r>
            <a:endParaRPr lang="en-US" dirty="0"/>
          </a:p>
        </p:txBody>
      </p:sp>
      <p:sp>
        <p:nvSpPr>
          <p:cNvPr id="5" name="Content Placeholder 2"/>
          <p:cNvSpPr>
            <a:spLocks noGrp="1"/>
          </p:cNvSpPr>
          <p:nvPr>
            <p:ph sz="quarter" idx="10"/>
          </p:nvPr>
        </p:nvSpPr>
        <p:spPr bwMode="gray">
          <a:xfrm>
            <a:off x="838200" y="1366345"/>
            <a:ext cx="10515600" cy="4788393"/>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7">
            <a:extLst>
              <a:ext uri="{FF2B5EF4-FFF2-40B4-BE49-F238E27FC236}">
                <a16:creationId xmlns:a16="http://schemas.microsoft.com/office/drawing/2014/main" id="{3E86B23F-38FC-49BD-83FB-47515709C25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200" y="6454763"/>
            <a:ext cx="1925917" cy="168295"/>
          </a:xfrm>
          <a:prstGeom prst="rect">
            <a:avLst/>
          </a:prstGeom>
        </p:spPr>
      </p:pic>
      <p:sp>
        <p:nvSpPr>
          <p:cNvPr id="9" name="Footer Placeholder 6"/>
          <p:cNvSpPr>
            <a:spLocks noGrp="1"/>
          </p:cNvSpPr>
          <p:nvPr>
            <p:ph type="ftr" sz="quarter" idx="3"/>
          </p:nvPr>
        </p:nvSpPr>
        <p:spPr bwMode="black">
          <a:xfrm>
            <a:off x="6324600" y="6356349"/>
            <a:ext cx="5587647" cy="365125"/>
          </a:xfrm>
          <a:prstGeom prst="rect">
            <a:avLst/>
          </a:prstGeom>
        </p:spPr>
        <p:txBody>
          <a:bodyPr anchor="ctr"/>
          <a:lstStyle>
            <a:lvl1pPr algn="r">
              <a:defRPr sz="1200">
                <a:solidFill>
                  <a:schemeClr val="tx2"/>
                </a:solidFill>
              </a:defRPr>
            </a:lvl1pPr>
          </a:lstStyle>
          <a:p>
            <a:r>
              <a:rPr lang="en-US"/>
              <a:t>mn.gov/deed</a:t>
            </a:r>
            <a:endParaRPr lang="en-US" dirty="0"/>
          </a:p>
        </p:txBody>
      </p:sp>
    </p:spTree>
    <p:extLst>
      <p:ext uri="{BB962C8B-B14F-4D97-AF65-F5344CB8AC3E}">
        <p14:creationId xmlns:p14="http://schemas.microsoft.com/office/powerpoint/2010/main" val="38248708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Solid White, Image)">
    <p:bg bwMode="black">
      <p:bgPr>
        <a:solidFill>
          <a:schemeClr val="bg1"/>
        </a:solidFill>
        <a:effectLst/>
      </p:bgPr>
    </p:bg>
    <p:spTree>
      <p:nvGrpSpPr>
        <p:cNvPr id="1" name=""/>
        <p:cNvGrpSpPr/>
        <p:nvPr/>
      </p:nvGrpSpPr>
      <p:grpSpPr>
        <a:xfrm>
          <a:off x="0" y="0"/>
          <a:ext cx="0" cy="0"/>
          <a:chOff x="0" y="0"/>
          <a:chExt cx="0" cy="0"/>
        </a:xfrm>
      </p:grpSpPr>
      <p:sp>
        <p:nvSpPr>
          <p:cNvPr id="10" name="Title 1"/>
          <p:cNvSpPr>
            <a:spLocks noGrp="1"/>
          </p:cNvSpPr>
          <p:nvPr>
            <p:ph type="title"/>
          </p:nvPr>
        </p:nvSpPr>
        <p:spPr bwMode="white">
          <a:xfrm>
            <a:off x="838200" y="-1"/>
            <a:ext cx="10515600" cy="1216025"/>
          </a:xfrm>
          <a:noFill/>
        </p:spPr>
        <p:txBody>
          <a:bodyPr lIns="0" rIns="0">
            <a:normAutofit/>
          </a:bodyPr>
          <a:lstStyle>
            <a:lvl1pPr algn="r">
              <a:defRPr sz="3600">
                <a:solidFill>
                  <a:schemeClr val="tx1"/>
                </a:solidFill>
              </a:defRPr>
            </a:lvl1pPr>
          </a:lstStyle>
          <a:p>
            <a:r>
              <a:rPr lang="en-US"/>
              <a:t>Click to edit Master title style</a:t>
            </a:r>
            <a:endParaRPr lang="en-US" dirty="0"/>
          </a:p>
        </p:txBody>
      </p:sp>
      <p:sp>
        <p:nvSpPr>
          <p:cNvPr id="13" name="Content Placeholder 2"/>
          <p:cNvSpPr>
            <a:spLocks noGrp="1"/>
          </p:cNvSpPr>
          <p:nvPr>
            <p:ph sz="quarter" idx="10"/>
          </p:nvPr>
        </p:nvSpPr>
        <p:spPr bwMode="white">
          <a:xfrm>
            <a:off x="838200" y="1366345"/>
            <a:ext cx="6234953" cy="4788393"/>
          </a:xfrm>
        </p:spPr>
        <p:txBody>
          <a:bodyPr/>
          <a:lstStyle>
            <a:lvl1pPr>
              <a:buClr>
                <a:schemeClr val="tx1"/>
              </a:buClr>
              <a:defRPr>
                <a:solidFill>
                  <a:schemeClr val="tx2"/>
                </a:solidFill>
              </a:defRPr>
            </a:lvl1pPr>
            <a:lvl2pPr>
              <a:buClr>
                <a:schemeClr val="tx1"/>
              </a:buClr>
              <a:defRPr>
                <a:solidFill>
                  <a:schemeClr val="tx2"/>
                </a:solidFill>
              </a:defRPr>
            </a:lvl2pPr>
            <a:lvl3pPr>
              <a:buClr>
                <a:schemeClr val="tx1"/>
              </a:buClr>
              <a:defRPr>
                <a:solidFill>
                  <a:schemeClr val="tx2"/>
                </a:solidFill>
              </a:defRPr>
            </a:lvl3pPr>
            <a:lvl4pPr>
              <a:buClr>
                <a:schemeClr val="tx1"/>
              </a:buClr>
              <a:defRPr>
                <a:solidFill>
                  <a:schemeClr val="tx2"/>
                </a:solidFill>
              </a:defRPr>
            </a:lvl4pPr>
            <a:lvl5pPr>
              <a:buClr>
                <a:schemeClr val="tx1"/>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Picture Placeholder 3"/>
          <p:cNvSpPr>
            <a:spLocks noGrp="1"/>
          </p:cNvSpPr>
          <p:nvPr>
            <p:ph type="pic" sz="quarter" idx="13"/>
          </p:nvPr>
        </p:nvSpPr>
        <p:spPr bwMode="ltGray">
          <a:xfrm>
            <a:off x="7653566" y="1364826"/>
            <a:ext cx="4538434" cy="4538434"/>
          </a:xfrm>
        </p:spPr>
        <p:txBody>
          <a:bodyPr/>
          <a:lstStyle>
            <a:lvl1pPr>
              <a:buClr>
                <a:schemeClr val="tx1"/>
              </a:buClr>
              <a:defRPr>
                <a:solidFill>
                  <a:schemeClr val="tx2"/>
                </a:solidFill>
              </a:defRPr>
            </a:lvl1pPr>
          </a:lstStyle>
          <a:p>
            <a:r>
              <a:rPr lang="en-US"/>
              <a:t>Click icon to add picture</a:t>
            </a:r>
            <a:endParaRPr lang="en-US" dirty="0"/>
          </a:p>
        </p:txBody>
      </p:sp>
      <p:sp>
        <p:nvSpPr>
          <p:cNvPr id="8" name="Date Placeholder 4"/>
          <p:cNvSpPr>
            <a:spLocks noGrp="1"/>
          </p:cNvSpPr>
          <p:nvPr>
            <p:ph type="dt" sz="half" idx="11"/>
          </p:nvPr>
        </p:nvSpPr>
        <p:spPr bwMode="white">
          <a:xfrm>
            <a:off x="838200" y="6356350"/>
            <a:ext cx="1358590" cy="365125"/>
          </a:xfrm>
        </p:spPr>
        <p:txBody>
          <a:bodyPr/>
          <a:lstStyle>
            <a:lvl1pPr>
              <a:defRPr>
                <a:solidFill>
                  <a:schemeClr val="tx2"/>
                </a:solidFill>
              </a:defRPr>
            </a:lvl1pPr>
          </a:lstStyle>
          <a:p>
            <a:fld id="{F4B91AA0-3BA7-4036-A3DA-317C6C4FFA29}" type="datetime1">
              <a:rPr lang="en-US" smtClean="0"/>
              <a:pPr/>
              <a:t>10/17/2022</a:t>
            </a:fld>
            <a:endParaRPr lang="en-US" dirty="0"/>
          </a:p>
        </p:txBody>
      </p:sp>
      <p:sp>
        <p:nvSpPr>
          <p:cNvPr id="11" name="Footer Placeholder 6"/>
          <p:cNvSpPr>
            <a:spLocks noGrp="1"/>
          </p:cNvSpPr>
          <p:nvPr>
            <p:ph type="ftr" sz="quarter" idx="3"/>
          </p:nvPr>
        </p:nvSpPr>
        <p:spPr bwMode="black">
          <a:xfrm>
            <a:off x="6324600" y="6356349"/>
            <a:ext cx="5587647" cy="365125"/>
          </a:xfrm>
          <a:prstGeom prst="rect">
            <a:avLst/>
          </a:prstGeom>
        </p:spPr>
        <p:txBody>
          <a:bodyPr anchor="ctr"/>
          <a:lstStyle>
            <a:lvl1pPr algn="r">
              <a:defRPr sz="1200">
                <a:solidFill>
                  <a:schemeClr val="tx2"/>
                </a:solidFill>
              </a:defRPr>
            </a:lvl1pPr>
          </a:lstStyle>
          <a:p>
            <a:r>
              <a:rPr lang="en-US"/>
              <a:t>mn.gov/deed</a:t>
            </a:r>
            <a:endParaRPr lang="en-US" dirty="0"/>
          </a:p>
        </p:txBody>
      </p:sp>
    </p:spTree>
    <p:extLst>
      <p:ext uri="{BB962C8B-B14F-4D97-AF65-F5344CB8AC3E}">
        <p14:creationId xmlns:p14="http://schemas.microsoft.com/office/powerpoint/2010/main" val="25392692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Content (Solid Dark, Image)">
    <p:bg bwMode="black">
      <p:bgPr>
        <a:gradFill>
          <a:gsLst>
            <a:gs pos="100000">
              <a:schemeClr val="tx2">
                <a:lumMod val="95000"/>
                <a:lumOff val="5000"/>
              </a:schemeClr>
            </a:gs>
            <a:gs pos="45000">
              <a:schemeClr val="tx2">
                <a:lumMod val="85000"/>
                <a:lumOff val="15000"/>
              </a:schemeClr>
            </a:gs>
            <a:gs pos="86000">
              <a:schemeClr val="tx2">
                <a:lumMod val="90000"/>
                <a:lumOff val="1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3" name="Title 1"/>
          <p:cNvSpPr>
            <a:spLocks noGrp="1"/>
          </p:cNvSpPr>
          <p:nvPr>
            <p:ph type="title"/>
          </p:nvPr>
        </p:nvSpPr>
        <p:spPr bwMode="white">
          <a:xfrm>
            <a:off x="838200" y="-1"/>
            <a:ext cx="10515600" cy="1216025"/>
          </a:xfrm>
          <a:noFill/>
        </p:spPr>
        <p:txBody>
          <a:bodyPr lIns="0" rIns="0">
            <a:normAutofit/>
          </a:bodyPr>
          <a:lstStyle>
            <a:lvl1pPr algn="r">
              <a:defRPr sz="3600">
                <a:solidFill>
                  <a:schemeClr val="accent2"/>
                </a:solidFill>
              </a:defRPr>
            </a:lvl1pPr>
          </a:lstStyle>
          <a:p>
            <a:r>
              <a:rPr lang="en-US"/>
              <a:t>Click to edit Master title style</a:t>
            </a:r>
            <a:endParaRPr lang="en-US" dirty="0"/>
          </a:p>
        </p:txBody>
      </p:sp>
      <p:sp>
        <p:nvSpPr>
          <p:cNvPr id="11" name="Content Placeholder 2"/>
          <p:cNvSpPr>
            <a:spLocks noGrp="1"/>
          </p:cNvSpPr>
          <p:nvPr>
            <p:ph sz="quarter" idx="10"/>
          </p:nvPr>
        </p:nvSpPr>
        <p:spPr bwMode="white">
          <a:xfrm>
            <a:off x="838200" y="1366345"/>
            <a:ext cx="6234953" cy="4788393"/>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Picture Placeholder 3"/>
          <p:cNvSpPr>
            <a:spLocks noGrp="1"/>
          </p:cNvSpPr>
          <p:nvPr>
            <p:ph type="pic" sz="quarter" idx="13"/>
          </p:nvPr>
        </p:nvSpPr>
        <p:spPr bwMode="ltGray">
          <a:xfrm>
            <a:off x="7653566" y="1364826"/>
            <a:ext cx="4538434" cy="4538434"/>
          </a:xfrm>
        </p:spPr>
        <p:txBody>
          <a:bodyPr/>
          <a:lstStyle>
            <a:lvl1pPr>
              <a:buClr>
                <a:schemeClr val="accent2"/>
              </a:buClr>
              <a:defRPr>
                <a:solidFill>
                  <a:schemeClr val="bg1"/>
                </a:solidFill>
              </a:defRPr>
            </a:lvl1pPr>
          </a:lstStyle>
          <a:p>
            <a:r>
              <a:rPr lang="en-US"/>
              <a:t>Click icon to add picture</a:t>
            </a:r>
            <a:endParaRPr lang="en-US" dirty="0"/>
          </a:p>
        </p:txBody>
      </p:sp>
      <p:sp>
        <p:nvSpPr>
          <p:cNvPr id="8" name="Date Placeholder 4"/>
          <p:cNvSpPr>
            <a:spLocks noGrp="1"/>
          </p:cNvSpPr>
          <p:nvPr>
            <p:ph type="dt" sz="half" idx="11"/>
          </p:nvPr>
        </p:nvSpPr>
        <p:spPr bwMode="white">
          <a:xfrm>
            <a:off x="838200" y="6356350"/>
            <a:ext cx="1358590" cy="365125"/>
          </a:xfrm>
        </p:spPr>
        <p:txBody>
          <a:bodyPr/>
          <a:lstStyle>
            <a:lvl1pPr>
              <a:defRPr>
                <a:solidFill>
                  <a:schemeClr val="bg1"/>
                </a:solidFill>
              </a:defRPr>
            </a:lvl1pPr>
          </a:lstStyle>
          <a:p>
            <a:fld id="{F4B91AA0-3BA7-4036-A3DA-317C6C4FFA29}" type="datetime1">
              <a:rPr lang="en-US" smtClean="0"/>
              <a:t>10/17/2022</a:t>
            </a:fld>
            <a:endParaRPr lang="en-US" dirty="0"/>
          </a:p>
        </p:txBody>
      </p:sp>
      <p:sp>
        <p:nvSpPr>
          <p:cNvPr id="10" name="Footer Placeholder 6"/>
          <p:cNvSpPr>
            <a:spLocks noGrp="1"/>
          </p:cNvSpPr>
          <p:nvPr>
            <p:ph type="ftr" sz="quarter" idx="3"/>
          </p:nvPr>
        </p:nvSpPr>
        <p:spPr bwMode="black">
          <a:xfrm>
            <a:off x="6324600" y="6356349"/>
            <a:ext cx="5587647" cy="365125"/>
          </a:xfrm>
          <a:prstGeom prst="rect">
            <a:avLst/>
          </a:prstGeom>
        </p:spPr>
        <p:txBody>
          <a:bodyPr anchor="ctr"/>
          <a:lstStyle>
            <a:lvl1pPr algn="r">
              <a:defRPr sz="1200">
                <a:solidFill>
                  <a:schemeClr val="bg1"/>
                </a:solidFill>
              </a:defRPr>
            </a:lvl1pPr>
          </a:lstStyle>
          <a:p>
            <a:r>
              <a:rPr lang="en-US" dirty="0" err="1"/>
              <a:t>mn.gov</a:t>
            </a:r>
            <a:r>
              <a:rPr lang="en-US" dirty="0"/>
              <a:t>/deed</a:t>
            </a:r>
          </a:p>
        </p:txBody>
      </p:sp>
    </p:spTree>
    <p:extLst>
      <p:ext uri="{BB962C8B-B14F-4D97-AF65-F5344CB8AC3E}">
        <p14:creationId xmlns:p14="http://schemas.microsoft.com/office/powerpoint/2010/main" val="15389878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Content (Solid Blue, Image)">
    <p:bg bwMode="black">
      <p:bgPr>
        <a:gradFill>
          <a:gsLst>
            <a:gs pos="100000">
              <a:schemeClr val="tx1">
                <a:lumMod val="80000"/>
              </a:schemeClr>
            </a:gs>
            <a:gs pos="63000">
              <a:schemeClr val="tx1"/>
            </a:gs>
            <a:gs pos="86000">
              <a:schemeClr val="tx1">
                <a:lumMod val="9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2" name="Title 1"/>
          <p:cNvSpPr>
            <a:spLocks noGrp="1"/>
          </p:cNvSpPr>
          <p:nvPr>
            <p:ph type="title"/>
          </p:nvPr>
        </p:nvSpPr>
        <p:spPr bwMode="white">
          <a:xfrm>
            <a:off x="838200" y="-1"/>
            <a:ext cx="10515600" cy="1216025"/>
          </a:xfrm>
          <a:noFill/>
        </p:spPr>
        <p:txBody>
          <a:bodyPr lIns="0" rIns="0">
            <a:normAutofit/>
          </a:bodyPr>
          <a:lstStyle>
            <a:lvl1pPr algn="r">
              <a:defRPr sz="3600">
                <a:solidFill>
                  <a:schemeClr val="accent2"/>
                </a:solidFill>
              </a:defRPr>
            </a:lvl1pPr>
          </a:lstStyle>
          <a:p>
            <a:r>
              <a:rPr lang="en-US"/>
              <a:t>Click to edit Master title style</a:t>
            </a:r>
            <a:endParaRPr lang="en-US" dirty="0"/>
          </a:p>
        </p:txBody>
      </p:sp>
      <p:sp>
        <p:nvSpPr>
          <p:cNvPr id="10" name="Content Placeholder 2"/>
          <p:cNvSpPr>
            <a:spLocks noGrp="1"/>
          </p:cNvSpPr>
          <p:nvPr>
            <p:ph sz="quarter" idx="10"/>
          </p:nvPr>
        </p:nvSpPr>
        <p:spPr bwMode="white">
          <a:xfrm>
            <a:off x="838200" y="1366345"/>
            <a:ext cx="6234953" cy="4788393"/>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Picture Placeholder 3"/>
          <p:cNvSpPr>
            <a:spLocks noGrp="1"/>
          </p:cNvSpPr>
          <p:nvPr>
            <p:ph type="pic" sz="quarter" idx="13"/>
          </p:nvPr>
        </p:nvSpPr>
        <p:spPr bwMode="ltGray">
          <a:xfrm>
            <a:off x="7653566" y="1364826"/>
            <a:ext cx="4538434" cy="4538434"/>
          </a:xfrm>
        </p:spPr>
        <p:txBody>
          <a:bodyPr/>
          <a:lstStyle>
            <a:lvl1pPr>
              <a:buClr>
                <a:schemeClr val="accent2"/>
              </a:buClr>
              <a:defRPr>
                <a:solidFill>
                  <a:schemeClr val="bg1"/>
                </a:solidFill>
              </a:defRPr>
            </a:lvl1pPr>
          </a:lstStyle>
          <a:p>
            <a:r>
              <a:rPr lang="en-US"/>
              <a:t>Click icon to add picture</a:t>
            </a:r>
            <a:endParaRPr lang="en-US" dirty="0"/>
          </a:p>
        </p:txBody>
      </p:sp>
      <p:sp>
        <p:nvSpPr>
          <p:cNvPr id="8" name="Date Placeholder 4"/>
          <p:cNvSpPr>
            <a:spLocks noGrp="1"/>
          </p:cNvSpPr>
          <p:nvPr>
            <p:ph type="dt" sz="half" idx="11"/>
          </p:nvPr>
        </p:nvSpPr>
        <p:spPr bwMode="white">
          <a:xfrm>
            <a:off x="838200" y="6356350"/>
            <a:ext cx="1358590" cy="365125"/>
          </a:xfrm>
        </p:spPr>
        <p:txBody>
          <a:bodyPr/>
          <a:lstStyle>
            <a:lvl1pPr>
              <a:defRPr>
                <a:solidFill>
                  <a:schemeClr val="bg1"/>
                </a:solidFill>
              </a:defRPr>
            </a:lvl1pPr>
          </a:lstStyle>
          <a:p>
            <a:fld id="{F4B91AA0-3BA7-4036-A3DA-317C6C4FFA29}" type="datetime1">
              <a:rPr lang="en-US" smtClean="0"/>
              <a:t>10/17/2022</a:t>
            </a:fld>
            <a:endParaRPr lang="en-US" dirty="0"/>
          </a:p>
        </p:txBody>
      </p:sp>
      <p:sp>
        <p:nvSpPr>
          <p:cNvPr id="13" name="Footer Placeholder 6"/>
          <p:cNvSpPr>
            <a:spLocks noGrp="1"/>
          </p:cNvSpPr>
          <p:nvPr>
            <p:ph type="ftr" sz="quarter" idx="3"/>
          </p:nvPr>
        </p:nvSpPr>
        <p:spPr bwMode="black">
          <a:xfrm>
            <a:off x="6324600" y="6356349"/>
            <a:ext cx="5587647" cy="365125"/>
          </a:xfrm>
          <a:prstGeom prst="rect">
            <a:avLst/>
          </a:prstGeom>
        </p:spPr>
        <p:txBody>
          <a:bodyPr anchor="ctr"/>
          <a:lstStyle>
            <a:lvl1pPr algn="r">
              <a:defRPr sz="1200">
                <a:solidFill>
                  <a:schemeClr val="bg1"/>
                </a:solidFill>
              </a:defRPr>
            </a:lvl1pPr>
          </a:lstStyle>
          <a:p>
            <a:r>
              <a:rPr lang="en-US" dirty="0" err="1"/>
              <a:t>mn.gov</a:t>
            </a:r>
            <a:r>
              <a:rPr lang="en-US" dirty="0"/>
              <a:t>/deed</a:t>
            </a:r>
          </a:p>
        </p:txBody>
      </p:sp>
    </p:spTree>
    <p:extLst>
      <p:ext uri="{BB962C8B-B14F-4D97-AF65-F5344CB8AC3E}">
        <p14:creationId xmlns:p14="http://schemas.microsoft.com/office/powerpoint/2010/main" val="16945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Content (Solid Light Gray, Image)">
    <p:bg bwMode="auto">
      <p:bgPr>
        <a:gradFill>
          <a:gsLst>
            <a:gs pos="100000">
              <a:srgbClr val="BFBFBF"/>
            </a:gs>
            <a:gs pos="53000">
              <a:srgbClr val="F5F5F5"/>
            </a:gs>
            <a:gs pos="78000">
              <a:srgbClr val="E8E8E8"/>
            </a:gs>
          </a:gsLst>
          <a:path path="circle">
            <a:fillToRect l="50000" t="50000" r="50000" b="50000"/>
          </a:path>
        </a:gradFill>
        <a:effectLst/>
      </p:bgPr>
    </p:bg>
    <p:spTree>
      <p:nvGrpSpPr>
        <p:cNvPr id="1" name=""/>
        <p:cNvGrpSpPr/>
        <p:nvPr/>
      </p:nvGrpSpPr>
      <p:grpSpPr>
        <a:xfrm>
          <a:off x="0" y="0"/>
          <a:ext cx="0" cy="0"/>
          <a:chOff x="0" y="0"/>
          <a:chExt cx="0" cy="0"/>
        </a:xfrm>
      </p:grpSpPr>
      <p:sp>
        <p:nvSpPr>
          <p:cNvPr id="12" name="Title 1"/>
          <p:cNvSpPr>
            <a:spLocks noGrp="1"/>
          </p:cNvSpPr>
          <p:nvPr>
            <p:ph type="title"/>
          </p:nvPr>
        </p:nvSpPr>
        <p:spPr bwMode="black">
          <a:xfrm>
            <a:off x="838200" y="-1"/>
            <a:ext cx="10515600" cy="1216025"/>
          </a:xfrm>
          <a:noFill/>
        </p:spPr>
        <p:txBody>
          <a:bodyPr lIns="0" rIns="0">
            <a:normAutofit/>
          </a:bodyPr>
          <a:lstStyle>
            <a:lvl1pPr algn="r">
              <a:defRPr sz="3600">
                <a:solidFill>
                  <a:schemeClr val="tx1"/>
                </a:solidFill>
              </a:defRPr>
            </a:lvl1pPr>
          </a:lstStyle>
          <a:p>
            <a:r>
              <a:rPr lang="en-US"/>
              <a:t>Click to edit Master title style</a:t>
            </a:r>
            <a:endParaRPr lang="en-US" dirty="0"/>
          </a:p>
        </p:txBody>
      </p:sp>
      <p:sp>
        <p:nvSpPr>
          <p:cNvPr id="7" name="Content Placeholder 2"/>
          <p:cNvSpPr>
            <a:spLocks noGrp="1"/>
          </p:cNvSpPr>
          <p:nvPr>
            <p:ph sz="quarter" idx="10"/>
          </p:nvPr>
        </p:nvSpPr>
        <p:spPr bwMode="gray">
          <a:xfrm>
            <a:off x="838200" y="1366345"/>
            <a:ext cx="6234953" cy="4788393"/>
          </a:xfrm>
        </p:spPr>
        <p:txBody>
          <a:bodyPr/>
          <a:lstStyle>
            <a:lvl1pPr>
              <a:buClr>
                <a:schemeClr val="tx1"/>
              </a:buClr>
              <a:defRPr>
                <a:solidFill>
                  <a:schemeClr val="tx2"/>
                </a:solidFill>
              </a:defRPr>
            </a:lvl1pPr>
            <a:lvl2pPr>
              <a:buClr>
                <a:schemeClr val="tx1"/>
              </a:buClr>
              <a:defRPr>
                <a:solidFill>
                  <a:schemeClr val="tx2"/>
                </a:solidFill>
              </a:defRPr>
            </a:lvl2pPr>
            <a:lvl3pPr>
              <a:buClr>
                <a:schemeClr val="tx1"/>
              </a:buClr>
              <a:defRPr>
                <a:solidFill>
                  <a:schemeClr val="tx2"/>
                </a:solidFill>
              </a:defRPr>
            </a:lvl3pPr>
            <a:lvl4pPr>
              <a:buClr>
                <a:schemeClr val="tx1"/>
              </a:buClr>
              <a:defRPr>
                <a:solidFill>
                  <a:schemeClr val="tx2"/>
                </a:solidFill>
              </a:defRPr>
            </a:lvl4pPr>
            <a:lvl5pPr>
              <a:buClr>
                <a:schemeClr val="tx1"/>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Picture Placeholder 3"/>
          <p:cNvSpPr>
            <a:spLocks noGrp="1"/>
          </p:cNvSpPr>
          <p:nvPr>
            <p:ph type="pic" sz="quarter" idx="13"/>
          </p:nvPr>
        </p:nvSpPr>
        <p:spPr bwMode="gray">
          <a:xfrm>
            <a:off x="7653566" y="1364826"/>
            <a:ext cx="4538434" cy="4538434"/>
          </a:xfrm>
        </p:spPr>
        <p:txBody>
          <a:bodyPr/>
          <a:lstStyle>
            <a:lvl1pPr>
              <a:buClr>
                <a:schemeClr val="tx1"/>
              </a:buClr>
              <a:defRPr>
                <a:solidFill>
                  <a:schemeClr val="tx2"/>
                </a:solidFill>
              </a:defRPr>
            </a:lvl1pPr>
          </a:lstStyle>
          <a:p>
            <a:r>
              <a:rPr lang="en-US"/>
              <a:t>Click icon to add picture</a:t>
            </a:r>
            <a:endParaRPr lang="en-US" dirty="0"/>
          </a:p>
        </p:txBody>
      </p:sp>
      <p:pic>
        <p:nvPicPr>
          <p:cNvPr id="13" name="Picture 12">
            <a:extLst>
              <a:ext uri="{FF2B5EF4-FFF2-40B4-BE49-F238E27FC236}">
                <a16:creationId xmlns:a16="http://schemas.microsoft.com/office/drawing/2014/main" id="{A3889DEE-3C1B-4241-958E-773D926E4D9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200" y="6454763"/>
            <a:ext cx="1925917" cy="168295"/>
          </a:xfrm>
          <a:prstGeom prst="rect">
            <a:avLst/>
          </a:prstGeom>
        </p:spPr>
      </p:pic>
      <p:sp>
        <p:nvSpPr>
          <p:cNvPr id="9" name="Footer Placeholder 6"/>
          <p:cNvSpPr>
            <a:spLocks noGrp="1"/>
          </p:cNvSpPr>
          <p:nvPr>
            <p:ph type="ftr" sz="quarter" idx="3"/>
          </p:nvPr>
        </p:nvSpPr>
        <p:spPr bwMode="black">
          <a:xfrm>
            <a:off x="6324600" y="6356349"/>
            <a:ext cx="5587647" cy="365125"/>
          </a:xfrm>
          <a:prstGeom prst="rect">
            <a:avLst/>
          </a:prstGeom>
        </p:spPr>
        <p:txBody>
          <a:bodyPr anchor="ctr"/>
          <a:lstStyle>
            <a:lvl1pPr algn="r">
              <a:defRPr sz="1200">
                <a:solidFill>
                  <a:schemeClr val="tx2"/>
                </a:solidFill>
              </a:defRPr>
            </a:lvl1pPr>
          </a:lstStyle>
          <a:p>
            <a:r>
              <a:rPr lang="en-US"/>
              <a:t>mn.gov/deed</a:t>
            </a:r>
            <a:endParaRPr lang="en-US" dirty="0"/>
          </a:p>
        </p:txBody>
      </p:sp>
    </p:spTree>
    <p:extLst>
      <p:ext uri="{BB962C8B-B14F-4D97-AF65-F5344CB8AC3E}">
        <p14:creationId xmlns:p14="http://schemas.microsoft.com/office/powerpoint/2010/main" val="298649004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am Page (4-Up Vertical)">
    <p:bg bwMode="gray">
      <p:bgPr>
        <a:solidFill>
          <a:srgbClr val="E8E8E8"/>
        </a:solidFill>
        <a:effectLst/>
      </p:bgPr>
    </p:bg>
    <p:spTree>
      <p:nvGrpSpPr>
        <p:cNvPr id="1" name=""/>
        <p:cNvGrpSpPr/>
        <p:nvPr/>
      </p:nvGrpSpPr>
      <p:grpSpPr>
        <a:xfrm>
          <a:off x="0" y="0"/>
          <a:ext cx="0" cy="0"/>
          <a:chOff x="0" y="0"/>
          <a:chExt cx="0" cy="0"/>
        </a:xfrm>
      </p:grpSpPr>
      <p:sp>
        <p:nvSpPr>
          <p:cNvPr id="22" name="Rectangle 1"/>
          <p:cNvSpPr/>
          <p:nvPr userDrawn="1"/>
        </p:nvSpPr>
        <p:spPr bwMode="black">
          <a:xfrm>
            <a:off x="0" y="-128"/>
            <a:ext cx="12188952" cy="12161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21" name="Title 2"/>
          <p:cNvSpPr>
            <a:spLocks noGrp="1"/>
          </p:cNvSpPr>
          <p:nvPr>
            <p:ph type="title"/>
          </p:nvPr>
        </p:nvSpPr>
        <p:spPr bwMode="white">
          <a:xfrm>
            <a:off x="838200" y="-1"/>
            <a:ext cx="10515600" cy="1216025"/>
          </a:xfrm>
          <a:noFill/>
        </p:spPr>
        <p:txBody>
          <a:bodyPr lIns="0" rIns="0">
            <a:normAutofit/>
          </a:bodyPr>
          <a:lstStyle>
            <a:lvl1pPr algn="r">
              <a:defRPr sz="3600">
                <a:solidFill>
                  <a:schemeClr val="bg1"/>
                </a:solidFill>
              </a:defRPr>
            </a:lvl1pPr>
          </a:lstStyle>
          <a:p>
            <a:r>
              <a:rPr lang="en-US"/>
              <a:t>Click to edit Master title style</a:t>
            </a:r>
            <a:endParaRPr lang="en-US" dirty="0"/>
          </a:p>
        </p:txBody>
      </p:sp>
      <p:sp>
        <p:nvSpPr>
          <p:cNvPr id="6" name="Picture Placeholder 3"/>
          <p:cNvSpPr>
            <a:spLocks noGrp="1"/>
          </p:cNvSpPr>
          <p:nvPr>
            <p:ph type="pic" sz="quarter" idx="13" hasCustomPrompt="1"/>
          </p:nvPr>
        </p:nvSpPr>
        <p:spPr bwMode="gray">
          <a:xfrm>
            <a:off x="806332" y="1981899"/>
            <a:ext cx="2094842" cy="2094842"/>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7" name="Text Placeholder 4"/>
          <p:cNvSpPr>
            <a:spLocks noGrp="1"/>
          </p:cNvSpPr>
          <p:nvPr>
            <p:ph type="body" sz="quarter" idx="15" hasCustomPrompt="1"/>
          </p:nvPr>
        </p:nvSpPr>
        <p:spPr bwMode="black">
          <a:xfrm>
            <a:off x="581719" y="4321397"/>
            <a:ext cx="2542477" cy="723900"/>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err="1"/>
              <a:t>Firstname</a:t>
            </a:r>
            <a:r>
              <a:rPr lang="en-US" dirty="0"/>
              <a:t> </a:t>
            </a:r>
            <a:r>
              <a:rPr lang="en-US" dirty="0" err="1"/>
              <a:t>Lastname</a:t>
            </a:r>
            <a:endParaRPr lang="en-US" dirty="0"/>
          </a:p>
          <a:p>
            <a:pPr lvl="0"/>
            <a:r>
              <a:rPr lang="en-US" dirty="0"/>
              <a:t>Job Title</a:t>
            </a:r>
          </a:p>
        </p:txBody>
      </p:sp>
      <p:sp>
        <p:nvSpPr>
          <p:cNvPr id="10" name="Picture Placeholder 5"/>
          <p:cNvSpPr>
            <a:spLocks noGrp="1"/>
          </p:cNvSpPr>
          <p:nvPr>
            <p:ph type="pic" sz="quarter" idx="16" hasCustomPrompt="1"/>
          </p:nvPr>
        </p:nvSpPr>
        <p:spPr bwMode="gray">
          <a:xfrm>
            <a:off x="3646176" y="1967573"/>
            <a:ext cx="2094842" cy="2094842"/>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11" name="Text Placeholder 6"/>
          <p:cNvSpPr>
            <a:spLocks noGrp="1"/>
          </p:cNvSpPr>
          <p:nvPr>
            <p:ph type="body" sz="quarter" idx="17" hasCustomPrompt="1"/>
          </p:nvPr>
        </p:nvSpPr>
        <p:spPr bwMode="black">
          <a:xfrm>
            <a:off x="3421563" y="4345147"/>
            <a:ext cx="2542477" cy="723900"/>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err="1"/>
              <a:t>Firstname</a:t>
            </a:r>
            <a:r>
              <a:rPr lang="en-US" dirty="0"/>
              <a:t> </a:t>
            </a:r>
            <a:r>
              <a:rPr lang="en-US" dirty="0" err="1"/>
              <a:t>Lastname</a:t>
            </a:r>
            <a:endParaRPr lang="en-US" dirty="0"/>
          </a:p>
          <a:p>
            <a:pPr lvl="0"/>
            <a:r>
              <a:rPr lang="en-US" dirty="0"/>
              <a:t>Job Title</a:t>
            </a:r>
          </a:p>
        </p:txBody>
      </p:sp>
      <p:sp>
        <p:nvSpPr>
          <p:cNvPr id="12" name="Picture Placeholder 7"/>
          <p:cNvSpPr>
            <a:spLocks noGrp="1"/>
          </p:cNvSpPr>
          <p:nvPr>
            <p:ph type="pic" sz="quarter" idx="18" hasCustomPrompt="1"/>
          </p:nvPr>
        </p:nvSpPr>
        <p:spPr bwMode="gray">
          <a:xfrm>
            <a:off x="6486020" y="1967573"/>
            <a:ext cx="2094842" cy="2094842"/>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13" name="Text Placeholder 8"/>
          <p:cNvSpPr>
            <a:spLocks noGrp="1"/>
          </p:cNvSpPr>
          <p:nvPr>
            <p:ph type="body" sz="quarter" idx="19" hasCustomPrompt="1"/>
          </p:nvPr>
        </p:nvSpPr>
        <p:spPr bwMode="black">
          <a:xfrm>
            <a:off x="6261407" y="4333272"/>
            <a:ext cx="2542477" cy="723900"/>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err="1"/>
              <a:t>Firstname</a:t>
            </a:r>
            <a:r>
              <a:rPr lang="en-US" dirty="0"/>
              <a:t> </a:t>
            </a:r>
            <a:r>
              <a:rPr lang="en-US" dirty="0" err="1"/>
              <a:t>Lastname</a:t>
            </a:r>
            <a:endParaRPr lang="en-US" dirty="0"/>
          </a:p>
          <a:p>
            <a:pPr lvl="0"/>
            <a:r>
              <a:rPr lang="en-US" dirty="0"/>
              <a:t>Job Title</a:t>
            </a:r>
          </a:p>
        </p:txBody>
      </p:sp>
      <p:sp>
        <p:nvSpPr>
          <p:cNvPr id="14" name="Picture Placeholder 9"/>
          <p:cNvSpPr>
            <a:spLocks noGrp="1"/>
          </p:cNvSpPr>
          <p:nvPr>
            <p:ph type="pic" sz="quarter" idx="20" hasCustomPrompt="1"/>
          </p:nvPr>
        </p:nvSpPr>
        <p:spPr bwMode="gray">
          <a:xfrm>
            <a:off x="9325864" y="1967573"/>
            <a:ext cx="2094842" cy="2094842"/>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15" name="Text Placeholder 10"/>
          <p:cNvSpPr>
            <a:spLocks noGrp="1"/>
          </p:cNvSpPr>
          <p:nvPr>
            <p:ph type="body" sz="quarter" idx="21" hasCustomPrompt="1"/>
          </p:nvPr>
        </p:nvSpPr>
        <p:spPr bwMode="black">
          <a:xfrm>
            <a:off x="9101251" y="4341161"/>
            <a:ext cx="2542477" cy="723900"/>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err="1"/>
              <a:t>Firstname</a:t>
            </a:r>
            <a:r>
              <a:rPr lang="en-US" dirty="0"/>
              <a:t> </a:t>
            </a:r>
            <a:r>
              <a:rPr lang="en-US" dirty="0" err="1"/>
              <a:t>Lastname</a:t>
            </a:r>
            <a:endParaRPr lang="en-US" dirty="0"/>
          </a:p>
          <a:p>
            <a:pPr lvl="0"/>
            <a:r>
              <a:rPr lang="en-US" dirty="0"/>
              <a:t>Job Title</a:t>
            </a:r>
          </a:p>
        </p:txBody>
      </p:sp>
      <p:sp>
        <p:nvSpPr>
          <p:cNvPr id="16" name="Rectangle 14"/>
          <p:cNvSpPr/>
          <p:nvPr userDrawn="1"/>
        </p:nvSpPr>
        <p:spPr bwMode="auto">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17" name="Picture 16">
            <a:extLst>
              <a:ext uri="{FF2B5EF4-FFF2-40B4-BE49-F238E27FC236}">
                <a16:creationId xmlns:a16="http://schemas.microsoft.com/office/drawing/2014/main" id="{DDD21366-A0C8-424F-AB52-92ADBFEF7A3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200" y="6454763"/>
            <a:ext cx="1925917" cy="168295"/>
          </a:xfrm>
          <a:prstGeom prst="rect">
            <a:avLst/>
          </a:prstGeom>
        </p:spPr>
      </p:pic>
      <p:sp>
        <p:nvSpPr>
          <p:cNvPr id="18" name="Footer Placeholder 6"/>
          <p:cNvSpPr>
            <a:spLocks noGrp="1"/>
          </p:cNvSpPr>
          <p:nvPr>
            <p:ph type="ftr" sz="quarter" idx="3"/>
          </p:nvPr>
        </p:nvSpPr>
        <p:spPr bwMode="black">
          <a:xfrm>
            <a:off x="6324600" y="6356349"/>
            <a:ext cx="5587647" cy="365125"/>
          </a:xfrm>
          <a:prstGeom prst="rect">
            <a:avLst/>
          </a:prstGeom>
        </p:spPr>
        <p:txBody>
          <a:bodyPr anchor="ctr"/>
          <a:lstStyle>
            <a:lvl1pPr algn="r">
              <a:defRPr sz="1200">
                <a:solidFill>
                  <a:schemeClr val="tx2"/>
                </a:solidFill>
              </a:defRPr>
            </a:lvl1pPr>
          </a:lstStyle>
          <a:p>
            <a:r>
              <a:rPr lang="en-US"/>
              <a:t>mn.gov/deed</a:t>
            </a:r>
            <a:endParaRPr lang="en-US" dirty="0"/>
          </a:p>
        </p:txBody>
      </p:sp>
    </p:spTree>
    <p:extLst>
      <p:ext uri="{BB962C8B-B14F-4D97-AF65-F5344CB8AC3E}">
        <p14:creationId xmlns:p14="http://schemas.microsoft.com/office/powerpoint/2010/main" val="23278020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am Page (3 Up Vertical)">
    <p:bg>
      <p:bgPr>
        <a:solidFill>
          <a:srgbClr val="E8E8E8"/>
        </a:solidFill>
        <a:effectLst/>
      </p:bgPr>
    </p:bg>
    <p:spTree>
      <p:nvGrpSpPr>
        <p:cNvPr id="1" name=""/>
        <p:cNvGrpSpPr/>
        <p:nvPr/>
      </p:nvGrpSpPr>
      <p:grpSpPr>
        <a:xfrm>
          <a:off x="0" y="0"/>
          <a:ext cx="0" cy="0"/>
          <a:chOff x="0" y="0"/>
          <a:chExt cx="0" cy="0"/>
        </a:xfrm>
      </p:grpSpPr>
      <p:sp>
        <p:nvSpPr>
          <p:cNvPr id="20" name="Rectangle 1"/>
          <p:cNvSpPr/>
          <p:nvPr userDrawn="1"/>
        </p:nvSpPr>
        <p:spPr bwMode="black">
          <a:xfrm>
            <a:off x="0" y="-128"/>
            <a:ext cx="12188952" cy="12161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17" name="Title 2"/>
          <p:cNvSpPr>
            <a:spLocks noGrp="1"/>
          </p:cNvSpPr>
          <p:nvPr>
            <p:ph type="title"/>
          </p:nvPr>
        </p:nvSpPr>
        <p:spPr bwMode="white">
          <a:xfrm>
            <a:off x="838200" y="-1"/>
            <a:ext cx="10515600" cy="1216025"/>
          </a:xfrm>
          <a:noFill/>
        </p:spPr>
        <p:txBody>
          <a:bodyPr lIns="0" rIns="0">
            <a:normAutofit/>
          </a:bodyPr>
          <a:lstStyle>
            <a:lvl1pPr algn="r">
              <a:defRPr sz="3600">
                <a:solidFill>
                  <a:schemeClr val="bg1"/>
                </a:solidFill>
              </a:defRPr>
            </a:lvl1pPr>
          </a:lstStyle>
          <a:p>
            <a:r>
              <a:rPr lang="en-US"/>
              <a:t>Click to edit Master title style</a:t>
            </a:r>
            <a:endParaRPr lang="en-US" dirty="0"/>
          </a:p>
        </p:txBody>
      </p:sp>
      <p:sp>
        <p:nvSpPr>
          <p:cNvPr id="6" name="Picture Placeholder 3"/>
          <p:cNvSpPr>
            <a:spLocks noGrp="1"/>
          </p:cNvSpPr>
          <p:nvPr>
            <p:ph type="pic" sz="quarter" idx="13" hasCustomPrompt="1"/>
          </p:nvPr>
        </p:nvSpPr>
        <p:spPr bwMode="gray">
          <a:xfrm>
            <a:off x="1572814" y="1964392"/>
            <a:ext cx="2332190" cy="2332190"/>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7" name="Text Placeholder 4"/>
          <p:cNvSpPr>
            <a:spLocks noGrp="1"/>
          </p:cNvSpPr>
          <p:nvPr>
            <p:ph type="body" sz="quarter" idx="15" hasCustomPrompt="1"/>
          </p:nvPr>
        </p:nvSpPr>
        <p:spPr bwMode="black">
          <a:xfrm>
            <a:off x="1469225" y="4564988"/>
            <a:ext cx="2542477" cy="723900"/>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err="1"/>
              <a:t>Firstname</a:t>
            </a:r>
            <a:r>
              <a:rPr lang="en-US" dirty="0"/>
              <a:t> </a:t>
            </a:r>
            <a:r>
              <a:rPr lang="en-US" dirty="0" err="1"/>
              <a:t>Lastname</a:t>
            </a:r>
            <a:endParaRPr lang="en-US" dirty="0"/>
          </a:p>
          <a:p>
            <a:pPr lvl="0"/>
            <a:r>
              <a:rPr lang="en-US" dirty="0"/>
              <a:t>Job Title</a:t>
            </a:r>
          </a:p>
        </p:txBody>
      </p:sp>
      <p:sp>
        <p:nvSpPr>
          <p:cNvPr id="10" name="Picture Placeholder 5"/>
          <p:cNvSpPr>
            <a:spLocks noGrp="1"/>
          </p:cNvSpPr>
          <p:nvPr>
            <p:ph type="pic" sz="quarter" idx="16" hasCustomPrompt="1"/>
          </p:nvPr>
        </p:nvSpPr>
        <p:spPr bwMode="gray">
          <a:xfrm>
            <a:off x="4824541" y="1964392"/>
            <a:ext cx="2317864" cy="2317864"/>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11" name="Text Placeholder 6"/>
          <p:cNvSpPr>
            <a:spLocks noGrp="1"/>
          </p:cNvSpPr>
          <p:nvPr>
            <p:ph type="body" sz="quarter" idx="17" hasCustomPrompt="1"/>
          </p:nvPr>
        </p:nvSpPr>
        <p:spPr bwMode="black">
          <a:xfrm>
            <a:off x="4712235" y="4564988"/>
            <a:ext cx="2542477" cy="723900"/>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err="1"/>
              <a:t>Firstname</a:t>
            </a:r>
            <a:r>
              <a:rPr lang="en-US" dirty="0"/>
              <a:t> </a:t>
            </a:r>
            <a:r>
              <a:rPr lang="en-US" dirty="0" err="1"/>
              <a:t>Lastname</a:t>
            </a:r>
            <a:endParaRPr lang="en-US" dirty="0"/>
          </a:p>
          <a:p>
            <a:pPr lvl="0"/>
            <a:r>
              <a:rPr lang="en-US" dirty="0"/>
              <a:t>Job Title</a:t>
            </a:r>
          </a:p>
        </p:txBody>
      </p:sp>
      <p:sp>
        <p:nvSpPr>
          <p:cNvPr id="12" name="Picture Placeholder 7"/>
          <p:cNvSpPr>
            <a:spLocks noGrp="1"/>
          </p:cNvSpPr>
          <p:nvPr>
            <p:ph type="pic" sz="quarter" idx="18" hasCustomPrompt="1"/>
          </p:nvPr>
        </p:nvSpPr>
        <p:spPr bwMode="gray">
          <a:xfrm>
            <a:off x="8067551" y="1964392"/>
            <a:ext cx="2317864" cy="2317864"/>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13" name="Text Placeholder 8"/>
          <p:cNvSpPr>
            <a:spLocks noGrp="1"/>
          </p:cNvSpPr>
          <p:nvPr>
            <p:ph type="body" sz="quarter" idx="19" hasCustomPrompt="1"/>
          </p:nvPr>
        </p:nvSpPr>
        <p:spPr bwMode="black">
          <a:xfrm>
            <a:off x="7955245" y="4564988"/>
            <a:ext cx="2542477" cy="723900"/>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err="1"/>
              <a:t>Firstname</a:t>
            </a:r>
            <a:r>
              <a:rPr lang="en-US" dirty="0"/>
              <a:t> </a:t>
            </a:r>
            <a:r>
              <a:rPr lang="en-US" dirty="0" err="1"/>
              <a:t>Lastname</a:t>
            </a:r>
            <a:endParaRPr lang="en-US" dirty="0"/>
          </a:p>
          <a:p>
            <a:pPr lvl="0"/>
            <a:r>
              <a:rPr lang="en-US" dirty="0"/>
              <a:t>Job Title</a:t>
            </a:r>
          </a:p>
        </p:txBody>
      </p:sp>
      <p:sp>
        <p:nvSpPr>
          <p:cNvPr id="16" name="Rectangle 12"/>
          <p:cNvSpPr/>
          <p:nvPr userDrawn="1"/>
        </p:nvSpPr>
        <p:spPr bwMode="auto">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14" name="Picture 13">
            <a:extLst>
              <a:ext uri="{FF2B5EF4-FFF2-40B4-BE49-F238E27FC236}">
                <a16:creationId xmlns:a16="http://schemas.microsoft.com/office/drawing/2014/main" id="{F2051B85-B470-414F-BB13-30B30A76CD6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200" y="6454763"/>
            <a:ext cx="1925917" cy="168295"/>
          </a:xfrm>
          <a:prstGeom prst="rect">
            <a:avLst/>
          </a:prstGeom>
        </p:spPr>
      </p:pic>
      <p:sp>
        <p:nvSpPr>
          <p:cNvPr id="15" name="Footer Placeholder 6"/>
          <p:cNvSpPr>
            <a:spLocks noGrp="1"/>
          </p:cNvSpPr>
          <p:nvPr>
            <p:ph type="ftr" sz="quarter" idx="3"/>
          </p:nvPr>
        </p:nvSpPr>
        <p:spPr bwMode="black">
          <a:xfrm>
            <a:off x="6324600" y="6356349"/>
            <a:ext cx="5587647" cy="365125"/>
          </a:xfrm>
          <a:prstGeom prst="rect">
            <a:avLst/>
          </a:prstGeom>
        </p:spPr>
        <p:txBody>
          <a:bodyPr anchor="ctr"/>
          <a:lstStyle>
            <a:lvl1pPr algn="r">
              <a:defRPr sz="1200">
                <a:solidFill>
                  <a:schemeClr val="tx2"/>
                </a:solidFill>
              </a:defRPr>
            </a:lvl1pPr>
          </a:lstStyle>
          <a:p>
            <a:r>
              <a:rPr lang="en-US"/>
              <a:t>mn.gov/deed</a:t>
            </a:r>
            <a:endParaRPr lang="en-US" dirty="0"/>
          </a:p>
        </p:txBody>
      </p:sp>
    </p:spTree>
    <p:extLst>
      <p:ext uri="{BB962C8B-B14F-4D97-AF65-F5344CB8AC3E}">
        <p14:creationId xmlns:p14="http://schemas.microsoft.com/office/powerpoint/2010/main" val="29608245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Reversed Logo)">
    <p:bg bwMode="gray">
      <p:bgPr>
        <a:solidFill>
          <a:schemeClr val="tx1"/>
        </a:solidFill>
        <a:effectLst/>
      </p:bgPr>
    </p:bg>
    <p:spTree>
      <p:nvGrpSpPr>
        <p:cNvPr id="1" name=""/>
        <p:cNvGrpSpPr/>
        <p:nvPr/>
      </p:nvGrpSpPr>
      <p:grpSpPr>
        <a:xfrm>
          <a:off x="0" y="0"/>
          <a:ext cx="0" cy="0"/>
          <a:chOff x="0" y="0"/>
          <a:chExt cx="0" cy="0"/>
        </a:xfrm>
      </p:grpSpPr>
      <p:sp>
        <p:nvSpPr>
          <p:cNvPr id="11" name="Rectangle 1"/>
          <p:cNvSpPr txBox="1">
            <a:spLocks/>
          </p:cNvSpPr>
          <p:nvPr userDrawn="1"/>
        </p:nvSpPr>
        <p:spPr bwMode="ltGray">
          <a:xfrm>
            <a:off x="0" y="4092604"/>
            <a:ext cx="12192000" cy="1295182"/>
          </a:xfrm>
          <a:prstGeom prst="rect">
            <a:avLst/>
          </a:prstGeom>
          <a:solidFill>
            <a:schemeClr val="accent2"/>
          </a:solidFill>
        </p:spPr>
        <p:txBody>
          <a:bodyPr vert="horz" wrap="square" lIns="0" tIns="0" rIns="0" bIns="0" rtlCol="0" anchor="ctr">
            <a:normAutofit/>
          </a:bodyPr>
          <a:lstStyle>
            <a:lvl1pPr algn="ctr"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dirty="0"/>
          </a:p>
        </p:txBody>
      </p:sp>
      <p:sp>
        <p:nvSpPr>
          <p:cNvPr id="13" name="Title 2"/>
          <p:cNvSpPr>
            <a:spLocks noGrp="1"/>
          </p:cNvSpPr>
          <p:nvPr>
            <p:ph type="ctrTitle" hasCustomPrompt="1"/>
          </p:nvPr>
        </p:nvSpPr>
        <p:spPr bwMode="black">
          <a:xfrm>
            <a:off x="266700" y="4092602"/>
            <a:ext cx="11658600" cy="1295182"/>
          </a:xfrm>
          <a:noFill/>
        </p:spPr>
        <p:txBody>
          <a:bodyPr wrap="square" lIns="182880" tIns="91440" rIns="182880" bIns="91440" anchor="ctr">
            <a:normAutofit/>
          </a:bodyPr>
          <a:lstStyle>
            <a:lvl1pPr algn="ctr">
              <a:defRPr sz="3600">
                <a:solidFill>
                  <a:schemeClr val="tx2"/>
                </a:solidFill>
              </a:defRPr>
            </a:lvl1pPr>
          </a:lstStyle>
          <a:p>
            <a:r>
              <a:rPr lang="en-US" dirty="0"/>
              <a:t>Click to enter the slideshow title</a:t>
            </a:r>
          </a:p>
        </p:txBody>
      </p:sp>
      <p:sp>
        <p:nvSpPr>
          <p:cNvPr id="3" name="Rectangle 3"/>
          <p:cNvSpPr/>
          <p:nvPr userDrawn="1"/>
        </p:nvSpPr>
        <p:spPr bwMode="white">
          <a:xfrm>
            <a:off x="0" y="5387786"/>
            <a:ext cx="12192000" cy="14702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sp>
        <p:nvSpPr>
          <p:cNvPr id="8" name="Text Placeholder 4"/>
          <p:cNvSpPr>
            <a:spLocks noGrp="1"/>
          </p:cNvSpPr>
          <p:nvPr>
            <p:ph type="body" sz="quarter" idx="17" hasCustomPrompt="1"/>
          </p:nvPr>
        </p:nvSpPr>
        <p:spPr bwMode="black">
          <a:xfrm>
            <a:off x="838200" y="5644883"/>
            <a:ext cx="10515600" cy="711465"/>
          </a:xfrm>
        </p:spPr>
        <p:txBody>
          <a:bodyPr>
            <a:normAutofit/>
          </a:bodyPr>
          <a:lstStyle>
            <a:lvl1pPr marL="0" indent="0" algn="ctr">
              <a:buNone/>
              <a:defRPr sz="2400"/>
            </a:lvl1pPr>
          </a:lstStyle>
          <a:p>
            <a:pPr lvl="0"/>
            <a:r>
              <a:rPr lang="en-US" dirty="0" err="1"/>
              <a:t>Firstname</a:t>
            </a:r>
            <a:r>
              <a:rPr lang="en-US" dirty="0"/>
              <a:t> </a:t>
            </a:r>
            <a:r>
              <a:rPr lang="en-US" dirty="0" err="1"/>
              <a:t>Lastname</a:t>
            </a:r>
            <a:r>
              <a:rPr lang="en-US" dirty="0"/>
              <a:t> | Job Title</a:t>
            </a:r>
          </a:p>
        </p:txBody>
      </p:sp>
      <p:sp>
        <p:nvSpPr>
          <p:cNvPr id="18" name="Date Placeholder 5"/>
          <p:cNvSpPr>
            <a:spLocks noGrp="1"/>
          </p:cNvSpPr>
          <p:nvPr>
            <p:ph type="dt" sz="half" idx="15"/>
          </p:nvPr>
        </p:nvSpPr>
        <p:spPr bwMode="black"/>
        <p:txBody>
          <a:bodyPr/>
          <a:lstStyle/>
          <a:p>
            <a:fld id="{D7ED242C-24FB-43A0-BCB6-43756FC812F6}" type="datetime1">
              <a:rPr lang="en-US" smtClean="0"/>
              <a:t>10/17/2022</a:t>
            </a:fld>
            <a:endParaRPr lang="en-US" dirty="0"/>
          </a:p>
        </p:txBody>
      </p:sp>
      <p:pic>
        <p:nvPicPr>
          <p:cNvPr id="4" name="Picture 3">
            <a:extLst>
              <a:ext uri="{FF2B5EF4-FFF2-40B4-BE49-F238E27FC236}">
                <a16:creationId xmlns:a16="http://schemas.microsoft.com/office/drawing/2014/main" id="{1647DF31-696F-4736-906B-17BCCF02AB2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662653" y="2022348"/>
            <a:ext cx="6866694" cy="600041"/>
          </a:xfrm>
          <a:prstGeom prst="rect">
            <a:avLst/>
          </a:prstGeom>
        </p:spPr>
      </p:pic>
      <p:sp>
        <p:nvSpPr>
          <p:cNvPr id="10" name="Footer Placeholder 6"/>
          <p:cNvSpPr>
            <a:spLocks noGrp="1"/>
          </p:cNvSpPr>
          <p:nvPr>
            <p:ph type="ftr" sz="quarter" idx="3"/>
          </p:nvPr>
        </p:nvSpPr>
        <p:spPr bwMode="black">
          <a:xfrm>
            <a:off x="6324600" y="6356349"/>
            <a:ext cx="5587647" cy="365125"/>
          </a:xfrm>
          <a:prstGeom prst="rect">
            <a:avLst/>
          </a:prstGeom>
        </p:spPr>
        <p:txBody>
          <a:bodyPr anchor="ctr"/>
          <a:lstStyle>
            <a:lvl1pPr algn="r">
              <a:defRPr sz="1200">
                <a:solidFill>
                  <a:schemeClr val="tx2"/>
                </a:solidFill>
              </a:defRPr>
            </a:lvl1pPr>
          </a:lstStyle>
          <a:p>
            <a:r>
              <a:rPr lang="en-US"/>
              <a:t>mn.gov/deed</a:t>
            </a:r>
            <a:endParaRPr lang="en-US" dirty="0"/>
          </a:p>
        </p:txBody>
      </p:sp>
    </p:spTree>
    <p:extLst>
      <p:ext uri="{BB962C8B-B14F-4D97-AF65-F5344CB8AC3E}">
        <p14:creationId xmlns:p14="http://schemas.microsoft.com/office/powerpoint/2010/main" val="369738922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am Page (4-Up Horizontal)">
    <p:bg bwMode="gray">
      <p:bgPr>
        <a:solidFill>
          <a:srgbClr val="E8E8E8"/>
        </a:solidFill>
        <a:effectLst/>
      </p:bgPr>
    </p:bg>
    <p:spTree>
      <p:nvGrpSpPr>
        <p:cNvPr id="1" name=""/>
        <p:cNvGrpSpPr/>
        <p:nvPr/>
      </p:nvGrpSpPr>
      <p:grpSpPr>
        <a:xfrm>
          <a:off x="0" y="0"/>
          <a:ext cx="0" cy="0"/>
          <a:chOff x="0" y="0"/>
          <a:chExt cx="0" cy="0"/>
        </a:xfrm>
      </p:grpSpPr>
      <p:sp>
        <p:nvSpPr>
          <p:cNvPr id="21" name="Rectangle 1"/>
          <p:cNvSpPr/>
          <p:nvPr userDrawn="1"/>
        </p:nvSpPr>
        <p:spPr bwMode="black">
          <a:xfrm>
            <a:off x="0" y="-128"/>
            <a:ext cx="12188952" cy="12161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20" name="Title 2"/>
          <p:cNvSpPr>
            <a:spLocks noGrp="1"/>
          </p:cNvSpPr>
          <p:nvPr>
            <p:ph type="title"/>
          </p:nvPr>
        </p:nvSpPr>
        <p:spPr bwMode="white">
          <a:xfrm>
            <a:off x="838200" y="-1"/>
            <a:ext cx="10515600" cy="1216025"/>
          </a:xfrm>
          <a:noFill/>
        </p:spPr>
        <p:txBody>
          <a:bodyPr lIns="0" rIns="0">
            <a:normAutofit/>
          </a:bodyPr>
          <a:lstStyle>
            <a:lvl1pPr algn="r">
              <a:defRPr sz="3600">
                <a:solidFill>
                  <a:schemeClr val="bg1"/>
                </a:solidFill>
              </a:defRPr>
            </a:lvl1pPr>
          </a:lstStyle>
          <a:p>
            <a:r>
              <a:rPr lang="en-US"/>
              <a:t>Click to edit Master title style</a:t>
            </a:r>
            <a:endParaRPr lang="en-US" dirty="0"/>
          </a:p>
        </p:txBody>
      </p:sp>
      <p:sp>
        <p:nvSpPr>
          <p:cNvPr id="19" name="Picture Placeholder 3"/>
          <p:cNvSpPr>
            <a:spLocks noGrp="1"/>
          </p:cNvSpPr>
          <p:nvPr>
            <p:ph type="pic" sz="quarter" idx="13" hasCustomPrompt="1"/>
          </p:nvPr>
        </p:nvSpPr>
        <p:spPr bwMode="gray">
          <a:xfrm>
            <a:off x="806332" y="1674771"/>
            <a:ext cx="1858809" cy="1858809"/>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24" name="Text Placeholder 4"/>
          <p:cNvSpPr>
            <a:spLocks noGrp="1"/>
          </p:cNvSpPr>
          <p:nvPr>
            <p:ph type="body" sz="quarter" idx="16"/>
          </p:nvPr>
        </p:nvSpPr>
        <p:spPr bwMode="black">
          <a:xfrm>
            <a:off x="2876550" y="1674772"/>
            <a:ext cx="2866328" cy="1858809"/>
          </a:xfrm>
        </p:spPr>
        <p:txBody>
          <a:bodyPr anchor="ctr">
            <a:noAutofit/>
          </a:bodyPr>
          <a:lstStyle>
            <a:lvl1pPr marL="0" indent="0">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a:t>Click to edit Master text styles</a:t>
            </a:r>
          </a:p>
        </p:txBody>
      </p:sp>
      <p:sp>
        <p:nvSpPr>
          <p:cNvPr id="23" name="Picture Placeholder 5"/>
          <p:cNvSpPr>
            <a:spLocks noGrp="1"/>
          </p:cNvSpPr>
          <p:nvPr>
            <p:ph type="pic" sz="quarter" idx="14" hasCustomPrompt="1"/>
          </p:nvPr>
        </p:nvSpPr>
        <p:spPr bwMode="gray">
          <a:xfrm>
            <a:off x="806331" y="3939361"/>
            <a:ext cx="1858809" cy="1858809"/>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4" name="Text Placeholder 6"/>
          <p:cNvSpPr>
            <a:spLocks noGrp="1"/>
          </p:cNvSpPr>
          <p:nvPr>
            <p:ph type="body" sz="quarter" idx="15"/>
          </p:nvPr>
        </p:nvSpPr>
        <p:spPr bwMode="black">
          <a:xfrm>
            <a:off x="2876550" y="3939361"/>
            <a:ext cx="2866328" cy="1858809"/>
          </a:xfrm>
        </p:spPr>
        <p:txBody>
          <a:bodyPr anchor="ctr">
            <a:noAutofit/>
          </a:bodyPr>
          <a:lstStyle>
            <a:lvl1pPr marL="0" indent="0">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a:t>Click to edit Master text styles</a:t>
            </a:r>
          </a:p>
        </p:txBody>
      </p:sp>
      <p:sp>
        <p:nvSpPr>
          <p:cNvPr id="25" name="Picture Placeholder 7"/>
          <p:cNvSpPr>
            <a:spLocks noGrp="1"/>
          </p:cNvSpPr>
          <p:nvPr>
            <p:ph type="pic" sz="quarter" idx="17" hasCustomPrompt="1"/>
          </p:nvPr>
        </p:nvSpPr>
        <p:spPr bwMode="gray">
          <a:xfrm>
            <a:off x="6199805" y="1674771"/>
            <a:ext cx="1858809" cy="1858809"/>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26" name="Text Placeholder 8"/>
          <p:cNvSpPr>
            <a:spLocks noGrp="1"/>
          </p:cNvSpPr>
          <p:nvPr>
            <p:ph type="body" sz="quarter" idx="18"/>
          </p:nvPr>
        </p:nvSpPr>
        <p:spPr bwMode="black">
          <a:xfrm>
            <a:off x="8270023" y="1674772"/>
            <a:ext cx="2866328" cy="1858809"/>
          </a:xfrm>
        </p:spPr>
        <p:txBody>
          <a:bodyPr anchor="ctr">
            <a:noAutofit/>
          </a:bodyPr>
          <a:lstStyle>
            <a:lvl1pPr marL="0" indent="0">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a:t>Click to edit Master text styles</a:t>
            </a:r>
          </a:p>
        </p:txBody>
      </p:sp>
      <p:sp>
        <p:nvSpPr>
          <p:cNvPr id="27" name="Picture Placeholder 9"/>
          <p:cNvSpPr>
            <a:spLocks noGrp="1"/>
          </p:cNvSpPr>
          <p:nvPr>
            <p:ph type="pic" sz="quarter" idx="19" hasCustomPrompt="1"/>
          </p:nvPr>
        </p:nvSpPr>
        <p:spPr bwMode="gray">
          <a:xfrm>
            <a:off x="6199805" y="3939361"/>
            <a:ext cx="1858809" cy="1858809"/>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28" name="Text Placeholder 10"/>
          <p:cNvSpPr>
            <a:spLocks noGrp="1"/>
          </p:cNvSpPr>
          <p:nvPr>
            <p:ph type="body" sz="quarter" idx="20"/>
          </p:nvPr>
        </p:nvSpPr>
        <p:spPr bwMode="black">
          <a:xfrm>
            <a:off x="8270023" y="3939360"/>
            <a:ext cx="2866328" cy="1858809"/>
          </a:xfrm>
        </p:spPr>
        <p:txBody>
          <a:bodyPr anchor="ctr">
            <a:noAutofit/>
          </a:bodyPr>
          <a:lstStyle>
            <a:lvl1pPr marL="0" indent="0">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a:t>Click to edit Master text styles</a:t>
            </a:r>
          </a:p>
        </p:txBody>
      </p:sp>
      <p:sp>
        <p:nvSpPr>
          <p:cNvPr id="16" name="Rectangle 14"/>
          <p:cNvSpPr/>
          <p:nvPr userDrawn="1"/>
        </p:nvSpPr>
        <p:spPr bwMode="auto">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17" name="Picture 16">
            <a:extLst>
              <a:ext uri="{FF2B5EF4-FFF2-40B4-BE49-F238E27FC236}">
                <a16:creationId xmlns:a16="http://schemas.microsoft.com/office/drawing/2014/main" id="{ED17029C-146D-40A9-9DD0-040E835DC93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200" y="6454763"/>
            <a:ext cx="1925917" cy="168295"/>
          </a:xfrm>
          <a:prstGeom prst="rect">
            <a:avLst/>
          </a:prstGeom>
        </p:spPr>
      </p:pic>
      <p:sp>
        <p:nvSpPr>
          <p:cNvPr id="18" name="Footer Placeholder 6"/>
          <p:cNvSpPr>
            <a:spLocks noGrp="1"/>
          </p:cNvSpPr>
          <p:nvPr>
            <p:ph type="ftr" sz="quarter" idx="3"/>
          </p:nvPr>
        </p:nvSpPr>
        <p:spPr bwMode="black">
          <a:xfrm>
            <a:off x="6324600" y="6356349"/>
            <a:ext cx="5587647" cy="365125"/>
          </a:xfrm>
          <a:prstGeom prst="rect">
            <a:avLst/>
          </a:prstGeom>
        </p:spPr>
        <p:txBody>
          <a:bodyPr anchor="ctr"/>
          <a:lstStyle>
            <a:lvl1pPr algn="r">
              <a:defRPr sz="1200">
                <a:solidFill>
                  <a:schemeClr val="tx2"/>
                </a:solidFill>
              </a:defRPr>
            </a:lvl1pPr>
          </a:lstStyle>
          <a:p>
            <a:r>
              <a:rPr lang="en-US"/>
              <a:t>mn.gov/deed</a:t>
            </a:r>
            <a:endParaRPr lang="en-US" dirty="0"/>
          </a:p>
        </p:txBody>
      </p:sp>
    </p:spTree>
    <p:extLst>
      <p:ext uri="{BB962C8B-B14F-4D97-AF65-F5344CB8AC3E}">
        <p14:creationId xmlns:p14="http://schemas.microsoft.com/office/powerpoint/2010/main" val="226325647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am Page (2-Up Horizontal)">
    <p:bg>
      <p:bgPr>
        <a:solidFill>
          <a:srgbClr val="E8E8E8"/>
        </a:solidFill>
        <a:effectLst/>
      </p:bgPr>
    </p:bg>
    <p:spTree>
      <p:nvGrpSpPr>
        <p:cNvPr id="1" name=""/>
        <p:cNvGrpSpPr/>
        <p:nvPr/>
      </p:nvGrpSpPr>
      <p:grpSpPr>
        <a:xfrm>
          <a:off x="0" y="0"/>
          <a:ext cx="0" cy="0"/>
          <a:chOff x="0" y="0"/>
          <a:chExt cx="0" cy="0"/>
        </a:xfrm>
      </p:grpSpPr>
      <p:sp>
        <p:nvSpPr>
          <p:cNvPr id="15" name="Rectangle 1"/>
          <p:cNvSpPr/>
          <p:nvPr userDrawn="1"/>
        </p:nvSpPr>
        <p:spPr bwMode="black">
          <a:xfrm>
            <a:off x="0" y="-128"/>
            <a:ext cx="12188952" cy="12161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14" name="Title 2"/>
          <p:cNvSpPr>
            <a:spLocks noGrp="1"/>
          </p:cNvSpPr>
          <p:nvPr>
            <p:ph type="title"/>
          </p:nvPr>
        </p:nvSpPr>
        <p:spPr bwMode="white">
          <a:xfrm>
            <a:off x="838200" y="-1"/>
            <a:ext cx="10515600" cy="1216025"/>
          </a:xfrm>
          <a:noFill/>
        </p:spPr>
        <p:txBody>
          <a:bodyPr lIns="0" rIns="0">
            <a:normAutofit/>
          </a:bodyPr>
          <a:lstStyle>
            <a:lvl1pPr algn="r">
              <a:defRPr sz="3600">
                <a:solidFill>
                  <a:schemeClr val="bg1"/>
                </a:solidFill>
              </a:defRPr>
            </a:lvl1pPr>
          </a:lstStyle>
          <a:p>
            <a:r>
              <a:rPr lang="en-US"/>
              <a:t>Click to edit Master title style</a:t>
            </a:r>
            <a:endParaRPr lang="en-US" dirty="0"/>
          </a:p>
        </p:txBody>
      </p:sp>
      <p:sp>
        <p:nvSpPr>
          <p:cNvPr id="19" name="Picture Placeholder 3"/>
          <p:cNvSpPr>
            <a:spLocks noGrp="1"/>
          </p:cNvSpPr>
          <p:nvPr>
            <p:ph type="pic" sz="quarter" idx="13" hasCustomPrompt="1"/>
          </p:nvPr>
        </p:nvSpPr>
        <p:spPr bwMode="gray">
          <a:xfrm>
            <a:off x="806332" y="2571729"/>
            <a:ext cx="1858809" cy="1858809"/>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24" name="Text Placeholder 4"/>
          <p:cNvSpPr>
            <a:spLocks noGrp="1"/>
          </p:cNvSpPr>
          <p:nvPr>
            <p:ph type="body" sz="quarter" idx="16"/>
          </p:nvPr>
        </p:nvSpPr>
        <p:spPr bwMode="black">
          <a:xfrm>
            <a:off x="2876550" y="2571730"/>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a:t>Click to edit Master text styles</a:t>
            </a:r>
          </a:p>
        </p:txBody>
      </p:sp>
      <p:sp>
        <p:nvSpPr>
          <p:cNvPr id="25" name="Picture Placeholder 5"/>
          <p:cNvSpPr>
            <a:spLocks noGrp="1"/>
          </p:cNvSpPr>
          <p:nvPr>
            <p:ph type="pic" sz="quarter" idx="17" hasCustomPrompt="1"/>
          </p:nvPr>
        </p:nvSpPr>
        <p:spPr bwMode="gray">
          <a:xfrm>
            <a:off x="6199805" y="2571729"/>
            <a:ext cx="1858809" cy="1858809"/>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26" name="Text Placeholder 6"/>
          <p:cNvSpPr>
            <a:spLocks noGrp="1"/>
          </p:cNvSpPr>
          <p:nvPr>
            <p:ph type="body" sz="quarter" idx="18"/>
          </p:nvPr>
        </p:nvSpPr>
        <p:spPr bwMode="black">
          <a:xfrm>
            <a:off x="8270023" y="2571730"/>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a:t>Click to edit Master text styles</a:t>
            </a:r>
          </a:p>
        </p:txBody>
      </p:sp>
      <p:sp>
        <p:nvSpPr>
          <p:cNvPr id="16" name="Rectangle 10"/>
          <p:cNvSpPr/>
          <p:nvPr userDrawn="1"/>
        </p:nvSpPr>
        <p:spPr bwMode="auto">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12" name="Picture 11">
            <a:extLst>
              <a:ext uri="{FF2B5EF4-FFF2-40B4-BE49-F238E27FC236}">
                <a16:creationId xmlns:a16="http://schemas.microsoft.com/office/drawing/2014/main" id="{CA5941EE-6E7E-489C-8CC4-0F2A9370E92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200" y="6454763"/>
            <a:ext cx="1925917" cy="168295"/>
          </a:xfrm>
          <a:prstGeom prst="rect">
            <a:avLst/>
          </a:prstGeom>
        </p:spPr>
      </p:pic>
      <p:sp>
        <p:nvSpPr>
          <p:cNvPr id="13" name="Footer Placeholder 6"/>
          <p:cNvSpPr>
            <a:spLocks noGrp="1"/>
          </p:cNvSpPr>
          <p:nvPr>
            <p:ph type="ftr" sz="quarter" idx="3"/>
          </p:nvPr>
        </p:nvSpPr>
        <p:spPr bwMode="black">
          <a:xfrm>
            <a:off x="6324600" y="6356349"/>
            <a:ext cx="5587647" cy="365125"/>
          </a:xfrm>
          <a:prstGeom prst="rect">
            <a:avLst/>
          </a:prstGeom>
        </p:spPr>
        <p:txBody>
          <a:bodyPr anchor="ctr"/>
          <a:lstStyle>
            <a:lvl1pPr algn="r">
              <a:defRPr sz="1200">
                <a:solidFill>
                  <a:schemeClr val="tx2"/>
                </a:solidFill>
              </a:defRPr>
            </a:lvl1pPr>
          </a:lstStyle>
          <a:p>
            <a:r>
              <a:rPr lang="en-US"/>
              <a:t>mn.gov/deed</a:t>
            </a:r>
            <a:endParaRPr lang="en-US" dirty="0"/>
          </a:p>
        </p:txBody>
      </p:sp>
    </p:spTree>
    <p:extLst>
      <p:ext uri="{BB962C8B-B14F-4D97-AF65-F5344CB8AC3E}">
        <p14:creationId xmlns:p14="http://schemas.microsoft.com/office/powerpoint/2010/main" val="43453293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cons (4-Up Vertical)">
    <p:bg bwMode="gray">
      <p:bgRef idx="1001">
        <a:schemeClr val="bg1"/>
      </p:bgRef>
    </p:bg>
    <p:spTree>
      <p:nvGrpSpPr>
        <p:cNvPr id="1" name=""/>
        <p:cNvGrpSpPr/>
        <p:nvPr/>
      </p:nvGrpSpPr>
      <p:grpSpPr>
        <a:xfrm>
          <a:off x="0" y="0"/>
          <a:ext cx="0" cy="0"/>
          <a:chOff x="0" y="0"/>
          <a:chExt cx="0" cy="0"/>
        </a:xfrm>
      </p:grpSpPr>
      <p:sp>
        <p:nvSpPr>
          <p:cNvPr id="22" name="Rectangle 1"/>
          <p:cNvSpPr/>
          <p:nvPr userDrawn="1"/>
        </p:nvSpPr>
        <p:spPr bwMode="black">
          <a:xfrm>
            <a:off x="0" y="-128"/>
            <a:ext cx="12188952" cy="12161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21" name="Title 2"/>
          <p:cNvSpPr>
            <a:spLocks noGrp="1"/>
          </p:cNvSpPr>
          <p:nvPr>
            <p:ph type="title"/>
          </p:nvPr>
        </p:nvSpPr>
        <p:spPr bwMode="white">
          <a:xfrm>
            <a:off x="838200" y="-1"/>
            <a:ext cx="10515600" cy="1216025"/>
          </a:xfrm>
          <a:noFill/>
        </p:spPr>
        <p:txBody>
          <a:bodyPr lIns="0" rIns="0">
            <a:normAutofit/>
          </a:bodyPr>
          <a:lstStyle>
            <a:lvl1pPr algn="r">
              <a:defRPr sz="3600">
                <a:solidFill>
                  <a:schemeClr val="bg1"/>
                </a:solidFill>
              </a:defRPr>
            </a:lvl1pPr>
          </a:lstStyle>
          <a:p>
            <a:r>
              <a:rPr lang="en-US"/>
              <a:t>Click to edit Master title style</a:t>
            </a:r>
            <a:endParaRPr lang="en-US" dirty="0"/>
          </a:p>
        </p:txBody>
      </p:sp>
      <p:sp>
        <p:nvSpPr>
          <p:cNvPr id="6" name="Picture Placeholder 3"/>
          <p:cNvSpPr>
            <a:spLocks noGrp="1"/>
          </p:cNvSpPr>
          <p:nvPr>
            <p:ph type="pic" sz="quarter" idx="13" hasCustomPrompt="1"/>
          </p:nvPr>
        </p:nvSpPr>
        <p:spPr bwMode="gray">
          <a:xfrm>
            <a:off x="806332" y="1981899"/>
            <a:ext cx="2094842" cy="2094842"/>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7" name="Text Placeholder 4"/>
          <p:cNvSpPr>
            <a:spLocks noGrp="1"/>
          </p:cNvSpPr>
          <p:nvPr>
            <p:ph type="body" sz="quarter" idx="15" hasCustomPrompt="1"/>
          </p:nvPr>
        </p:nvSpPr>
        <p:spPr bwMode="black">
          <a:xfrm>
            <a:off x="581719" y="4345146"/>
            <a:ext cx="2542477" cy="1623853"/>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a:t>Click to edit text</a:t>
            </a:r>
          </a:p>
        </p:txBody>
      </p:sp>
      <p:sp>
        <p:nvSpPr>
          <p:cNvPr id="10" name="Picture Placeholder 5"/>
          <p:cNvSpPr>
            <a:spLocks noGrp="1"/>
          </p:cNvSpPr>
          <p:nvPr>
            <p:ph type="pic" sz="quarter" idx="16" hasCustomPrompt="1"/>
          </p:nvPr>
        </p:nvSpPr>
        <p:spPr bwMode="gray">
          <a:xfrm>
            <a:off x="3646176" y="1967573"/>
            <a:ext cx="2094842" cy="2094842"/>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1" name="Text Placeholder 6"/>
          <p:cNvSpPr>
            <a:spLocks noGrp="1"/>
          </p:cNvSpPr>
          <p:nvPr>
            <p:ph type="body" sz="quarter" idx="17" hasCustomPrompt="1"/>
          </p:nvPr>
        </p:nvSpPr>
        <p:spPr bwMode="black">
          <a:xfrm>
            <a:off x="3421563" y="4345147"/>
            <a:ext cx="2542477" cy="1623852"/>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a:t>Click to edit text</a:t>
            </a:r>
          </a:p>
        </p:txBody>
      </p:sp>
      <p:sp>
        <p:nvSpPr>
          <p:cNvPr id="12" name="Picture Placeholder 7"/>
          <p:cNvSpPr>
            <a:spLocks noGrp="1"/>
          </p:cNvSpPr>
          <p:nvPr>
            <p:ph type="pic" sz="quarter" idx="18" hasCustomPrompt="1"/>
          </p:nvPr>
        </p:nvSpPr>
        <p:spPr bwMode="gray">
          <a:xfrm>
            <a:off x="6486020" y="1967573"/>
            <a:ext cx="2094842" cy="2094842"/>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3" name="Text Placeholder 8"/>
          <p:cNvSpPr>
            <a:spLocks noGrp="1"/>
          </p:cNvSpPr>
          <p:nvPr>
            <p:ph type="body" sz="quarter" idx="19" hasCustomPrompt="1"/>
          </p:nvPr>
        </p:nvSpPr>
        <p:spPr bwMode="black">
          <a:xfrm>
            <a:off x="6261407" y="4345147"/>
            <a:ext cx="2542477" cy="1623852"/>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a:t>Click to edit text</a:t>
            </a:r>
          </a:p>
        </p:txBody>
      </p:sp>
      <p:sp>
        <p:nvSpPr>
          <p:cNvPr id="14" name="Picture Placeholder 9"/>
          <p:cNvSpPr>
            <a:spLocks noGrp="1"/>
          </p:cNvSpPr>
          <p:nvPr>
            <p:ph type="pic" sz="quarter" idx="20" hasCustomPrompt="1"/>
          </p:nvPr>
        </p:nvSpPr>
        <p:spPr bwMode="gray">
          <a:xfrm>
            <a:off x="9325864" y="1967573"/>
            <a:ext cx="2094842" cy="2094842"/>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5" name="Text Placeholder 10"/>
          <p:cNvSpPr>
            <a:spLocks noGrp="1"/>
          </p:cNvSpPr>
          <p:nvPr>
            <p:ph type="body" sz="quarter" idx="21" hasCustomPrompt="1"/>
          </p:nvPr>
        </p:nvSpPr>
        <p:spPr bwMode="black">
          <a:xfrm>
            <a:off x="9101251" y="4341161"/>
            <a:ext cx="2542477" cy="1627838"/>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a:t>Click to edit text</a:t>
            </a:r>
          </a:p>
        </p:txBody>
      </p:sp>
      <p:sp>
        <p:nvSpPr>
          <p:cNvPr id="19" name="Rectangle 14"/>
          <p:cNvSpPr/>
          <p:nvPr userDrawn="1"/>
        </p:nvSpPr>
        <p:spPr bwMode="auto">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16" name="Picture 15">
            <a:extLst>
              <a:ext uri="{FF2B5EF4-FFF2-40B4-BE49-F238E27FC236}">
                <a16:creationId xmlns:a16="http://schemas.microsoft.com/office/drawing/2014/main" id="{1D69CF5A-C6CF-486C-9B14-C9954E49C1D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47007" y="6454763"/>
            <a:ext cx="1925917" cy="168295"/>
          </a:xfrm>
          <a:prstGeom prst="rect">
            <a:avLst/>
          </a:prstGeom>
        </p:spPr>
      </p:pic>
      <p:sp>
        <p:nvSpPr>
          <p:cNvPr id="17" name="Footer Placeholder 6"/>
          <p:cNvSpPr>
            <a:spLocks noGrp="1"/>
          </p:cNvSpPr>
          <p:nvPr>
            <p:ph type="ftr" sz="quarter" idx="3"/>
          </p:nvPr>
        </p:nvSpPr>
        <p:spPr bwMode="black">
          <a:xfrm>
            <a:off x="6324600" y="6356349"/>
            <a:ext cx="5587647" cy="365125"/>
          </a:xfrm>
          <a:prstGeom prst="rect">
            <a:avLst/>
          </a:prstGeom>
        </p:spPr>
        <p:txBody>
          <a:bodyPr anchor="ctr"/>
          <a:lstStyle>
            <a:lvl1pPr algn="r">
              <a:defRPr sz="1200">
                <a:solidFill>
                  <a:schemeClr val="tx2"/>
                </a:solidFill>
              </a:defRPr>
            </a:lvl1pPr>
          </a:lstStyle>
          <a:p>
            <a:r>
              <a:rPr lang="en-US"/>
              <a:t>mn.gov/deed</a:t>
            </a:r>
            <a:endParaRPr lang="en-US" dirty="0"/>
          </a:p>
        </p:txBody>
      </p:sp>
    </p:spTree>
    <p:extLst>
      <p:ext uri="{BB962C8B-B14F-4D97-AF65-F5344CB8AC3E}">
        <p14:creationId xmlns:p14="http://schemas.microsoft.com/office/powerpoint/2010/main" val="37236465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cons (3-Up Vertical)">
    <p:bg bwMode="gray">
      <p:bgRef idx="1001">
        <a:schemeClr val="bg1"/>
      </p:bgRef>
    </p:bg>
    <p:spTree>
      <p:nvGrpSpPr>
        <p:cNvPr id="1" name=""/>
        <p:cNvGrpSpPr/>
        <p:nvPr/>
      </p:nvGrpSpPr>
      <p:grpSpPr>
        <a:xfrm>
          <a:off x="0" y="0"/>
          <a:ext cx="0" cy="0"/>
          <a:chOff x="0" y="0"/>
          <a:chExt cx="0" cy="0"/>
        </a:xfrm>
      </p:grpSpPr>
      <p:sp>
        <p:nvSpPr>
          <p:cNvPr id="18" name="Rectangle 1"/>
          <p:cNvSpPr/>
          <p:nvPr userDrawn="1"/>
        </p:nvSpPr>
        <p:spPr bwMode="black">
          <a:xfrm>
            <a:off x="0" y="-128"/>
            <a:ext cx="12188952" cy="12161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17" name="Title 2"/>
          <p:cNvSpPr>
            <a:spLocks noGrp="1"/>
          </p:cNvSpPr>
          <p:nvPr>
            <p:ph type="title"/>
          </p:nvPr>
        </p:nvSpPr>
        <p:spPr bwMode="white">
          <a:xfrm>
            <a:off x="838200" y="-1"/>
            <a:ext cx="10515600" cy="1216025"/>
          </a:xfrm>
          <a:noFill/>
        </p:spPr>
        <p:txBody>
          <a:bodyPr lIns="0" rIns="0">
            <a:normAutofit/>
          </a:bodyPr>
          <a:lstStyle>
            <a:lvl1pPr algn="r">
              <a:defRPr sz="3600">
                <a:solidFill>
                  <a:schemeClr val="bg1"/>
                </a:solidFill>
              </a:defRPr>
            </a:lvl1pPr>
          </a:lstStyle>
          <a:p>
            <a:r>
              <a:rPr lang="en-US"/>
              <a:t>Click to edit Master title style</a:t>
            </a:r>
            <a:endParaRPr lang="en-US" dirty="0"/>
          </a:p>
        </p:txBody>
      </p:sp>
      <p:sp>
        <p:nvSpPr>
          <p:cNvPr id="6" name="Picture Placeholder 3"/>
          <p:cNvSpPr>
            <a:spLocks noGrp="1"/>
          </p:cNvSpPr>
          <p:nvPr>
            <p:ph type="pic" sz="quarter" idx="13" hasCustomPrompt="1"/>
          </p:nvPr>
        </p:nvSpPr>
        <p:spPr bwMode="gray">
          <a:xfrm>
            <a:off x="1697855" y="1981899"/>
            <a:ext cx="2094842" cy="2094842"/>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7" name="Text Placeholder 4"/>
          <p:cNvSpPr>
            <a:spLocks noGrp="1"/>
          </p:cNvSpPr>
          <p:nvPr>
            <p:ph type="body" sz="quarter" idx="15" hasCustomPrompt="1"/>
          </p:nvPr>
        </p:nvSpPr>
        <p:spPr bwMode="black">
          <a:xfrm>
            <a:off x="1473242" y="4345146"/>
            <a:ext cx="2542477" cy="1623853"/>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a:t>Click to edit text</a:t>
            </a:r>
          </a:p>
        </p:txBody>
      </p:sp>
      <p:sp>
        <p:nvSpPr>
          <p:cNvPr id="10" name="Picture Placeholder 5"/>
          <p:cNvSpPr>
            <a:spLocks noGrp="1"/>
          </p:cNvSpPr>
          <p:nvPr>
            <p:ph type="pic" sz="quarter" idx="16" hasCustomPrompt="1"/>
          </p:nvPr>
        </p:nvSpPr>
        <p:spPr bwMode="gray">
          <a:xfrm>
            <a:off x="4936052" y="1967573"/>
            <a:ext cx="2094842" cy="2094842"/>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1" name="Text Placeholder 6"/>
          <p:cNvSpPr>
            <a:spLocks noGrp="1"/>
          </p:cNvSpPr>
          <p:nvPr>
            <p:ph type="body" sz="quarter" idx="17" hasCustomPrompt="1"/>
          </p:nvPr>
        </p:nvSpPr>
        <p:spPr bwMode="black">
          <a:xfrm>
            <a:off x="4712235" y="4345147"/>
            <a:ext cx="2542477" cy="1623852"/>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a:t>Click to edit text</a:t>
            </a:r>
          </a:p>
        </p:txBody>
      </p:sp>
      <p:sp>
        <p:nvSpPr>
          <p:cNvPr id="12" name="Picture Placeholder 7"/>
          <p:cNvSpPr>
            <a:spLocks noGrp="1"/>
          </p:cNvSpPr>
          <p:nvPr>
            <p:ph type="pic" sz="quarter" idx="18" hasCustomPrompt="1"/>
          </p:nvPr>
        </p:nvSpPr>
        <p:spPr bwMode="gray">
          <a:xfrm>
            <a:off x="8174249" y="1967573"/>
            <a:ext cx="2094842" cy="2094842"/>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3" name="Text Placeholder 8"/>
          <p:cNvSpPr>
            <a:spLocks noGrp="1"/>
          </p:cNvSpPr>
          <p:nvPr>
            <p:ph type="body" sz="quarter" idx="19" hasCustomPrompt="1"/>
          </p:nvPr>
        </p:nvSpPr>
        <p:spPr bwMode="black">
          <a:xfrm>
            <a:off x="7949636" y="4345147"/>
            <a:ext cx="2542477" cy="1623852"/>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a:t>Click to edit text</a:t>
            </a:r>
          </a:p>
        </p:txBody>
      </p:sp>
      <p:sp>
        <p:nvSpPr>
          <p:cNvPr id="19" name="Rectangle 12"/>
          <p:cNvSpPr/>
          <p:nvPr userDrawn="1"/>
        </p:nvSpPr>
        <p:spPr bwMode="auto">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14" name="Picture 13">
            <a:extLst>
              <a:ext uri="{FF2B5EF4-FFF2-40B4-BE49-F238E27FC236}">
                <a16:creationId xmlns:a16="http://schemas.microsoft.com/office/drawing/2014/main" id="{5EA4A8DD-D0F5-44C1-B499-38111C8E485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4896" y="6454763"/>
            <a:ext cx="1925917" cy="168295"/>
          </a:xfrm>
          <a:prstGeom prst="rect">
            <a:avLst/>
          </a:prstGeom>
        </p:spPr>
      </p:pic>
      <p:sp>
        <p:nvSpPr>
          <p:cNvPr id="15" name="Footer Placeholder 6"/>
          <p:cNvSpPr>
            <a:spLocks noGrp="1"/>
          </p:cNvSpPr>
          <p:nvPr>
            <p:ph type="ftr" sz="quarter" idx="3"/>
          </p:nvPr>
        </p:nvSpPr>
        <p:spPr bwMode="black">
          <a:xfrm>
            <a:off x="6324600" y="6356349"/>
            <a:ext cx="5587647" cy="365125"/>
          </a:xfrm>
          <a:prstGeom prst="rect">
            <a:avLst/>
          </a:prstGeom>
        </p:spPr>
        <p:txBody>
          <a:bodyPr anchor="ctr"/>
          <a:lstStyle>
            <a:lvl1pPr algn="r">
              <a:defRPr sz="1200">
                <a:solidFill>
                  <a:schemeClr val="tx2"/>
                </a:solidFill>
              </a:defRPr>
            </a:lvl1pPr>
          </a:lstStyle>
          <a:p>
            <a:r>
              <a:rPr lang="en-US"/>
              <a:t>mn.gov/deed</a:t>
            </a:r>
            <a:endParaRPr lang="en-US" dirty="0"/>
          </a:p>
        </p:txBody>
      </p:sp>
    </p:spTree>
    <p:extLst>
      <p:ext uri="{BB962C8B-B14F-4D97-AF65-F5344CB8AC3E}">
        <p14:creationId xmlns:p14="http://schemas.microsoft.com/office/powerpoint/2010/main" val="134737434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cons (4-Up Horizontal)">
    <p:bg bwMode="gray">
      <p:bgRef idx="1001">
        <a:schemeClr val="bg1"/>
      </p:bgRef>
    </p:bg>
    <p:spTree>
      <p:nvGrpSpPr>
        <p:cNvPr id="1" name=""/>
        <p:cNvGrpSpPr/>
        <p:nvPr/>
      </p:nvGrpSpPr>
      <p:grpSpPr>
        <a:xfrm>
          <a:off x="0" y="0"/>
          <a:ext cx="0" cy="0"/>
          <a:chOff x="0" y="0"/>
          <a:chExt cx="0" cy="0"/>
        </a:xfrm>
      </p:grpSpPr>
      <p:sp>
        <p:nvSpPr>
          <p:cNvPr id="24" name="Rectangle 1"/>
          <p:cNvSpPr/>
          <p:nvPr userDrawn="1"/>
        </p:nvSpPr>
        <p:spPr bwMode="black">
          <a:xfrm>
            <a:off x="0" y="-128"/>
            <a:ext cx="12188952" cy="12161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23" name="Title 2"/>
          <p:cNvSpPr>
            <a:spLocks noGrp="1"/>
          </p:cNvSpPr>
          <p:nvPr>
            <p:ph type="title"/>
          </p:nvPr>
        </p:nvSpPr>
        <p:spPr bwMode="white">
          <a:xfrm>
            <a:off x="838200" y="-1"/>
            <a:ext cx="10515600" cy="1216025"/>
          </a:xfrm>
          <a:noFill/>
        </p:spPr>
        <p:txBody>
          <a:bodyPr lIns="0" rIns="0">
            <a:normAutofit/>
          </a:bodyPr>
          <a:lstStyle>
            <a:lvl1pPr algn="r">
              <a:defRPr sz="3600">
                <a:solidFill>
                  <a:schemeClr val="bg1"/>
                </a:solidFill>
              </a:defRPr>
            </a:lvl1pPr>
          </a:lstStyle>
          <a:p>
            <a:r>
              <a:rPr lang="en-US"/>
              <a:t>Click to edit Master title style</a:t>
            </a:r>
            <a:endParaRPr lang="en-US" dirty="0"/>
          </a:p>
        </p:txBody>
      </p:sp>
      <p:sp>
        <p:nvSpPr>
          <p:cNvPr id="12" name="Picture Placeholder 3"/>
          <p:cNvSpPr>
            <a:spLocks noGrp="1"/>
          </p:cNvSpPr>
          <p:nvPr>
            <p:ph type="pic" sz="quarter" idx="13" hasCustomPrompt="1"/>
          </p:nvPr>
        </p:nvSpPr>
        <p:spPr bwMode="gray">
          <a:xfrm>
            <a:off x="806332" y="1674771"/>
            <a:ext cx="1858809" cy="1858809"/>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5" name="Text Placeholder 4"/>
          <p:cNvSpPr>
            <a:spLocks noGrp="1"/>
          </p:cNvSpPr>
          <p:nvPr>
            <p:ph type="body" sz="quarter" idx="16"/>
          </p:nvPr>
        </p:nvSpPr>
        <p:spPr bwMode="black">
          <a:xfrm>
            <a:off x="2876550" y="1674772"/>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a:t>Click to edit Master text styles</a:t>
            </a:r>
          </a:p>
        </p:txBody>
      </p:sp>
      <p:sp>
        <p:nvSpPr>
          <p:cNvPr id="13" name="Picture Placeholder 5"/>
          <p:cNvSpPr>
            <a:spLocks noGrp="1"/>
          </p:cNvSpPr>
          <p:nvPr>
            <p:ph type="pic" sz="quarter" idx="14" hasCustomPrompt="1"/>
          </p:nvPr>
        </p:nvSpPr>
        <p:spPr bwMode="gray">
          <a:xfrm>
            <a:off x="806331" y="3939361"/>
            <a:ext cx="1858809" cy="1858809"/>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4" name="Text Placeholder 6"/>
          <p:cNvSpPr>
            <a:spLocks noGrp="1"/>
          </p:cNvSpPr>
          <p:nvPr>
            <p:ph type="body" sz="quarter" idx="15"/>
          </p:nvPr>
        </p:nvSpPr>
        <p:spPr bwMode="black">
          <a:xfrm>
            <a:off x="2876550" y="3939361"/>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a:t>Click to edit Master text styles</a:t>
            </a:r>
          </a:p>
        </p:txBody>
      </p:sp>
      <p:sp>
        <p:nvSpPr>
          <p:cNvPr id="16" name="Picture Placeholder 7"/>
          <p:cNvSpPr>
            <a:spLocks noGrp="1"/>
          </p:cNvSpPr>
          <p:nvPr>
            <p:ph type="pic" sz="quarter" idx="17" hasCustomPrompt="1"/>
          </p:nvPr>
        </p:nvSpPr>
        <p:spPr bwMode="gray">
          <a:xfrm>
            <a:off x="6199805" y="1674771"/>
            <a:ext cx="1858809" cy="1858809"/>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7" name="Text Placeholder 8"/>
          <p:cNvSpPr>
            <a:spLocks noGrp="1"/>
          </p:cNvSpPr>
          <p:nvPr>
            <p:ph type="body" sz="quarter" idx="18"/>
          </p:nvPr>
        </p:nvSpPr>
        <p:spPr bwMode="black">
          <a:xfrm>
            <a:off x="8270023" y="1674772"/>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a:t>Click to edit Master text styles</a:t>
            </a:r>
          </a:p>
        </p:txBody>
      </p:sp>
      <p:sp>
        <p:nvSpPr>
          <p:cNvPr id="18" name="Picture Placeholder 9"/>
          <p:cNvSpPr>
            <a:spLocks noGrp="1"/>
          </p:cNvSpPr>
          <p:nvPr>
            <p:ph type="pic" sz="quarter" idx="19" hasCustomPrompt="1"/>
          </p:nvPr>
        </p:nvSpPr>
        <p:spPr bwMode="gray">
          <a:xfrm>
            <a:off x="6199805" y="3939361"/>
            <a:ext cx="1858809" cy="1858809"/>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9" name="Text Placeholder 10"/>
          <p:cNvSpPr>
            <a:spLocks noGrp="1"/>
          </p:cNvSpPr>
          <p:nvPr>
            <p:ph type="body" sz="quarter" idx="20"/>
          </p:nvPr>
        </p:nvSpPr>
        <p:spPr bwMode="black">
          <a:xfrm>
            <a:off x="8270023" y="3939360"/>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a:t>Click to edit Master text styles</a:t>
            </a:r>
          </a:p>
        </p:txBody>
      </p:sp>
      <p:sp>
        <p:nvSpPr>
          <p:cNvPr id="8" name="Rectangle 14"/>
          <p:cNvSpPr/>
          <p:nvPr userDrawn="1"/>
        </p:nvSpPr>
        <p:spPr bwMode="auto">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21" name="Picture 20">
            <a:extLst>
              <a:ext uri="{FF2B5EF4-FFF2-40B4-BE49-F238E27FC236}">
                <a16:creationId xmlns:a16="http://schemas.microsoft.com/office/drawing/2014/main" id="{130ECE39-2EDE-4E36-B5CD-24B36FDEAA6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200" y="6454763"/>
            <a:ext cx="1925917" cy="168295"/>
          </a:xfrm>
          <a:prstGeom prst="rect">
            <a:avLst/>
          </a:prstGeom>
        </p:spPr>
      </p:pic>
      <p:sp>
        <p:nvSpPr>
          <p:cNvPr id="22" name="Footer Placeholder 6"/>
          <p:cNvSpPr>
            <a:spLocks noGrp="1"/>
          </p:cNvSpPr>
          <p:nvPr>
            <p:ph type="ftr" sz="quarter" idx="3"/>
          </p:nvPr>
        </p:nvSpPr>
        <p:spPr bwMode="black">
          <a:xfrm>
            <a:off x="6324600" y="6356349"/>
            <a:ext cx="5587647" cy="365125"/>
          </a:xfrm>
          <a:prstGeom prst="rect">
            <a:avLst/>
          </a:prstGeom>
        </p:spPr>
        <p:txBody>
          <a:bodyPr anchor="ctr"/>
          <a:lstStyle>
            <a:lvl1pPr algn="r">
              <a:defRPr sz="1200">
                <a:solidFill>
                  <a:schemeClr val="tx2"/>
                </a:solidFill>
              </a:defRPr>
            </a:lvl1pPr>
          </a:lstStyle>
          <a:p>
            <a:r>
              <a:rPr lang="en-US"/>
              <a:t>mn.gov/deed</a:t>
            </a:r>
            <a:endParaRPr lang="en-US" dirty="0"/>
          </a:p>
        </p:txBody>
      </p:sp>
    </p:spTree>
    <p:extLst>
      <p:ext uri="{BB962C8B-B14F-4D97-AF65-F5344CB8AC3E}">
        <p14:creationId xmlns:p14="http://schemas.microsoft.com/office/powerpoint/2010/main" val="40206933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cons (2-Up Horizontal)">
    <p:bg bwMode="gray">
      <p:bgRef idx="1001">
        <a:schemeClr val="bg1"/>
      </p:bgRef>
    </p:bg>
    <p:spTree>
      <p:nvGrpSpPr>
        <p:cNvPr id="1" name=""/>
        <p:cNvGrpSpPr/>
        <p:nvPr/>
      </p:nvGrpSpPr>
      <p:grpSpPr>
        <a:xfrm>
          <a:off x="0" y="0"/>
          <a:ext cx="0" cy="0"/>
          <a:chOff x="0" y="0"/>
          <a:chExt cx="0" cy="0"/>
        </a:xfrm>
      </p:grpSpPr>
      <p:sp>
        <p:nvSpPr>
          <p:cNvPr id="18" name="Rectangle 1"/>
          <p:cNvSpPr/>
          <p:nvPr userDrawn="1"/>
        </p:nvSpPr>
        <p:spPr bwMode="black">
          <a:xfrm>
            <a:off x="0" y="-128"/>
            <a:ext cx="12188952" cy="12161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14" name="Title 2"/>
          <p:cNvSpPr>
            <a:spLocks noGrp="1"/>
          </p:cNvSpPr>
          <p:nvPr>
            <p:ph type="title"/>
          </p:nvPr>
        </p:nvSpPr>
        <p:spPr bwMode="white">
          <a:xfrm>
            <a:off x="838200" y="-1"/>
            <a:ext cx="10515600" cy="1216025"/>
          </a:xfrm>
          <a:noFill/>
        </p:spPr>
        <p:txBody>
          <a:bodyPr lIns="0" rIns="0">
            <a:normAutofit/>
          </a:bodyPr>
          <a:lstStyle>
            <a:lvl1pPr algn="r">
              <a:defRPr sz="3600">
                <a:solidFill>
                  <a:schemeClr val="bg1"/>
                </a:solidFill>
              </a:defRPr>
            </a:lvl1pPr>
          </a:lstStyle>
          <a:p>
            <a:r>
              <a:rPr lang="en-US"/>
              <a:t>Click to edit Master title style</a:t>
            </a:r>
            <a:endParaRPr lang="en-US" dirty="0"/>
          </a:p>
        </p:txBody>
      </p:sp>
      <p:sp>
        <p:nvSpPr>
          <p:cNvPr id="12" name="Picture Placeholder 3"/>
          <p:cNvSpPr>
            <a:spLocks noGrp="1"/>
          </p:cNvSpPr>
          <p:nvPr>
            <p:ph type="pic" sz="quarter" idx="13" hasCustomPrompt="1"/>
          </p:nvPr>
        </p:nvSpPr>
        <p:spPr bwMode="gray">
          <a:xfrm>
            <a:off x="806332" y="2800328"/>
            <a:ext cx="1858809" cy="1858809"/>
          </a:xfrm>
          <a:prstGeom prst="rect">
            <a:avLst/>
          </a:prstGeom>
          <a:noFill/>
          <a:ln w="28575">
            <a:noFill/>
          </a:ln>
        </p:spPr>
        <p:txBody>
          <a:bodyPr anchor="ctr">
            <a:normAutofit/>
          </a:bodyPr>
          <a:lstStyle>
            <a:lvl1pPr marL="0" indent="0" algn="ctr">
              <a:buNone/>
              <a:defRPr sz="1800"/>
            </a:lvl1pPr>
          </a:lstStyle>
          <a:p>
            <a:r>
              <a:rPr lang="en-US" dirty="0"/>
              <a:t>Click Icon to add picture</a:t>
            </a:r>
          </a:p>
        </p:txBody>
      </p:sp>
      <p:sp>
        <p:nvSpPr>
          <p:cNvPr id="15" name="Text Placeholder 4"/>
          <p:cNvSpPr>
            <a:spLocks noGrp="1"/>
          </p:cNvSpPr>
          <p:nvPr>
            <p:ph type="body" sz="quarter" idx="16"/>
          </p:nvPr>
        </p:nvSpPr>
        <p:spPr bwMode="black">
          <a:xfrm>
            <a:off x="2876550" y="2800329"/>
            <a:ext cx="2866328" cy="1858809"/>
          </a:xfrm>
          <a:noFill/>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a:t>Click to edit Master text styles</a:t>
            </a:r>
          </a:p>
        </p:txBody>
      </p:sp>
      <p:sp>
        <p:nvSpPr>
          <p:cNvPr id="16" name="Picture Placeholder 5"/>
          <p:cNvSpPr>
            <a:spLocks noGrp="1"/>
          </p:cNvSpPr>
          <p:nvPr>
            <p:ph type="pic" sz="quarter" idx="17" hasCustomPrompt="1"/>
          </p:nvPr>
        </p:nvSpPr>
        <p:spPr bwMode="gray">
          <a:xfrm>
            <a:off x="6199805" y="2800328"/>
            <a:ext cx="1858809" cy="1858809"/>
          </a:xfrm>
          <a:prstGeom prst="rect">
            <a:avLst/>
          </a:prstGeom>
          <a:noFill/>
          <a:ln w="28575">
            <a:noFill/>
          </a:ln>
        </p:spPr>
        <p:txBody>
          <a:bodyPr anchor="ctr">
            <a:normAutofit/>
          </a:bodyPr>
          <a:lstStyle>
            <a:lvl1pPr marL="0" indent="0" algn="ctr">
              <a:buNone/>
              <a:defRPr sz="1800"/>
            </a:lvl1pPr>
          </a:lstStyle>
          <a:p>
            <a:r>
              <a:rPr lang="en-US" dirty="0"/>
              <a:t>Click Icon to add picture</a:t>
            </a:r>
          </a:p>
        </p:txBody>
      </p:sp>
      <p:sp>
        <p:nvSpPr>
          <p:cNvPr id="17" name="Text Placeholder 6"/>
          <p:cNvSpPr>
            <a:spLocks noGrp="1"/>
          </p:cNvSpPr>
          <p:nvPr>
            <p:ph type="body" sz="quarter" idx="18"/>
          </p:nvPr>
        </p:nvSpPr>
        <p:spPr bwMode="black">
          <a:xfrm>
            <a:off x="8270023" y="2800329"/>
            <a:ext cx="2866328" cy="1858809"/>
          </a:xfrm>
          <a:noFill/>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a:t>Click to edit Master text styles</a:t>
            </a:r>
          </a:p>
        </p:txBody>
      </p:sp>
      <p:sp>
        <p:nvSpPr>
          <p:cNvPr id="8" name="Rectangle 10"/>
          <p:cNvSpPr/>
          <p:nvPr userDrawn="1"/>
        </p:nvSpPr>
        <p:spPr bwMode="auto">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13" name="Picture 12">
            <a:extLst>
              <a:ext uri="{FF2B5EF4-FFF2-40B4-BE49-F238E27FC236}">
                <a16:creationId xmlns:a16="http://schemas.microsoft.com/office/drawing/2014/main" id="{0A539A61-E863-4510-A868-5207F12F00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200" y="6454763"/>
            <a:ext cx="1925917" cy="168295"/>
          </a:xfrm>
          <a:prstGeom prst="rect">
            <a:avLst/>
          </a:prstGeom>
        </p:spPr>
      </p:pic>
      <p:sp>
        <p:nvSpPr>
          <p:cNvPr id="19" name="Footer Placeholder 6"/>
          <p:cNvSpPr>
            <a:spLocks noGrp="1"/>
          </p:cNvSpPr>
          <p:nvPr>
            <p:ph type="ftr" sz="quarter" idx="3"/>
          </p:nvPr>
        </p:nvSpPr>
        <p:spPr bwMode="black">
          <a:xfrm>
            <a:off x="6324600" y="6356349"/>
            <a:ext cx="5587647" cy="365125"/>
          </a:xfrm>
          <a:prstGeom prst="rect">
            <a:avLst/>
          </a:prstGeom>
        </p:spPr>
        <p:txBody>
          <a:bodyPr anchor="ctr"/>
          <a:lstStyle>
            <a:lvl1pPr algn="r">
              <a:defRPr sz="1200">
                <a:solidFill>
                  <a:schemeClr val="tx2"/>
                </a:solidFill>
              </a:defRPr>
            </a:lvl1pPr>
          </a:lstStyle>
          <a:p>
            <a:r>
              <a:rPr lang="en-US"/>
              <a:t>mn.gov/deed</a:t>
            </a:r>
            <a:endParaRPr lang="en-US" dirty="0"/>
          </a:p>
        </p:txBody>
      </p:sp>
    </p:spTree>
    <p:extLst>
      <p:ext uri="{BB962C8B-B14F-4D97-AF65-F5344CB8AC3E}">
        <p14:creationId xmlns:p14="http://schemas.microsoft.com/office/powerpoint/2010/main" val="192281296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cons or Objects (10-Up)">
    <p:spTree>
      <p:nvGrpSpPr>
        <p:cNvPr id="1" name=""/>
        <p:cNvGrpSpPr/>
        <p:nvPr/>
      </p:nvGrpSpPr>
      <p:grpSpPr>
        <a:xfrm>
          <a:off x="0" y="0"/>
          <a:ext cx="0" cy="0"/>
          <a:chOff x="0" y="0"/>
          <a:chExt cx="0" cy="0"/>
        </a:xfrm>
      </p:grpSpPr>
      <p:sp>
        <p:nvSpPr>
          <p:cNvPr id="23" name="Rectangle 1"/>
          <p:cNvSpPr/>
          <p:nvPr userDrawn="1"/>
        </p:nvSpPr>
        <p:spPr bwMode="black">
          <a:xfrm>
            <a:off x="0" y="-128"/>
            <a:ext cx="12188952" cy="12161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24" name="Title 2"/>
          <p:cNvSpPr>
            <a:spLocks noGrp="1"/>
          </p:cNvSpPr>
          <p:nvPr>
            <p:ph type="title"/>
          </p:nvPr>
        </p:nvSpPr>
        <p:spPr bwMode="white">
          <a:xfrm>
            <a:off x="838200" y="-1"/>
            <a:ext cx="10515600" cy="1216025"/>
          </a:xfrm>
          <a:noFill/>
        </p:spPr>
        <p:txBody>
          <a:bodyPr lIns="0" rIns="0">
            <a:normAutofit/>
          </a:bodyPr>
          <a:lstStyle>
            <a:lvl1pPr algn="r">
              <a:defRPr sz="3600">
                <a:solidFill>
                  <a:schemeClr val="bg1"/>
                </a:solidFill>
              </a:defRPr>
            </a:lvl1pPr>
          </a:lstStyle>
          <a:p>
            <a:r>
              <a:rPr lang="en-US"/>
              <a:t>Click to edit Master title style</a:t>
            </a:r>
            <a:endParaRPr lang="en-US" dirty="0"/>
          </a:p>
        </p:txBody>
      </p:sp>
      <p:sp>
        <p:nvSpPr>
          <p:cNvPr id="27" name="Content Placeholder 3"/>
          <p:cNvSpPr>
            <a:spLocks noGrp="1"/>
          </p:cNvSpPr>
          <p:nvPr>
            <p:ph sz="half" idx="15" hasCustomPrompt="1"/>
          </p:nvPr>
        </p:nvSpPr>
        <p:spPr>
          <a:xfrm>
            <a:off x="301038" y="1600201"/>
            <a:ext cx="2069630" cy="2171701"/>
          </a:xfrm>
          <a:solidFill>
            <a:schemeClr val="bg1">
              <a:lumMod val="95000"/>
            </a:schemeClr>
          </a:solidFill>
        </p:spPr>
        <p:txBody>
          <a:bodyPr>
            <a:normAutofit/>
          </a:bodyPr>
          <a:lstStyle>
            <a:lvl1pPr marL="0" indent="0">
              <a:buNone/>
              <a:defRPr sz="2500"/>
            </a:lvl1pPr>
            <a:lvl2pPr marL="391993" indent="0">
              <a:buNone/>
              <a:defRPr/>
            </a:lvl2pPr>
            <a:lvl3pPr marL="732244" indent="0">
              <a:buNone/>
              <a:defRPr/>
            </a:lvl3pPr>
            <a:lvl4pPr marL="1074062" indent="0">
              <a:buNone/>
              <a:defRPr/>
            </a:lvl4pPr>
            <a:lvl5pPr marL="1414312" indent="0">
              <a:buNone/>
              <a:defRPr/>
            </a:lvl5pPr>
          </a:lstStyle>
          <a:p>
            <a:pPr lvl="0"/>
            <a:r>
              <a:rPr lang="en-US" dirty="0"/>
              <a:t>Click icon to add object</a:t>
            </a:r>
          </a:p>
        </p:txBody>
      </p:sp>
      <p:sp>
        <p:nvSpPr>
          <p:cNvPr id="35" name="Content Placeholder 4"/>
          <p:cNvSpPr>
            <a:spLocks noGrp="1"/>
          </p:cNvSpPr>
          <p:nvPr>
            <p:ph sz="half" idx="27" hasCustomPrompt="1"/>
          </p:nvPr>
        </p:nvSpPr>
        <p:spPr>
          <a:xfrm>
            <a:off x="2676908" y="1600200"/>
            <a:ext cx="2069630" cy="2171701"/>
          </a:xfrm>
          <a:solidFill>
            <a:schemeClr val="bg1">
              <a:lumMod val="95000"/>
            </a:schemeClr>
          </a:solidFill>
        </p:spPr>
        <p:txBody>
          <a:bodyPr>
            <a:normAutofit/>
          </a:bodyPr>
          <a:lstStyle>
            <a:lvl1pPr marL="0" indent="0">
              <a:buNone/>
              <a:defRPr sz="2500"/>
            </a:lvl1pPr>
            <a:lvl2pPr marL="391993" indent="0">
              <a:buNone/>
              <a:defRPr/>
            </a:lvl2pPr>
            <a:lvl3pPr marL="732244" indent="0">
              <a:buNone/>
              <a:defRPr/>
            </a:lvl3pPr>
            <a:lvl4pPr marL="1074062" indent="0">
              <a:buNone/>
              <a:defRPr/>
            </a:lvl4pPr>
            <a:lvl5pPr marL="1414312" indent="0">
              <a:buNone/>
              <a:defRPr/>
            </a:lvl5pPr>
          </a:lstStyle>
          <a:p>
            <a:pPr lvl="0"/>
            <a:r>
              <a:rPr lang="en-US" dirty="0"/>
              <a:t>Click icon to add object</a:t>
            </a:r>
          </a:p>
        </p:txBody>
      </p:sp>
      <p:sp>
        <p:nvSpPr>
          <p:cNvPr id="36" name="Content Placeholder 5"/>
          <p:cNvSpPr>
            <a:spLocks noGrp="1"/>
          </p:cNvSpPr>
          <p:nvPr>
            <p:ph sz="half" idx="28" hasCustomPrompt="1"/>
          </p:nvPr>
        </p:nvSpPr>
        <p:spPr>
          <a:xfrm>
            <a:off x="5061185" y="1600202"/>
            <a:ext cx="2069630" cy="2171699"/>
          </a:xfrm>
          <a:solidFill>
            <a:schemeClr val="bg1">
              <a:lumMod val="95000"/>
            </a:schemeClr>
          </a:solidFill>
        </p:spPr>
        <p:txBody>
          <a:bodyPr>
            <a:normAutofit/>
          </a:bodyPr>
          <a:lstStyle>
            <a:lvl1pPr marL="0" indent="0">
              <a:buNone/>
              <a:defRPr sz="2500"/>
            </a:lvl1pPr>
            <a:lvl2pPr marL="391993" indent="0">
              <a:buNone/>
              <a:defRPr/>
            </a:lvl2pPr>
            <a:lvl3pPr marL="732244" indent="0">
              <a:buNone/>
              <a:defRPr/>
            </a:lvl3pPr>
            <a:lvl4pPr marL="1074062" indent="0">
              <a:buNone/>
              <a:defRPr/>
            </a:lvl4pPr>
            <a:lvl5pPr marL="1414312" indent="0">
              <a:buNone/>
              <a:defRPr/>
            </a:lvl5pPr>
          </a:lstStyle>
          <a:p>
            <a:pPr lvl="0"/>
            <a:r>
              <a:rPr lang="en-US" dirty="0"/>
              <a:t>Click icon to add object</a:t>
            </a:r>
          </a:p>
        </p:txBody>
      </p:sp>
      <p:sp>
        <p:nvSpPr>
          <p:cNvPr id="38" name="Content Placeholder 6"/>
          <p:cNvSpPr>
            <a:spLocks noGrp="1"/>
          </p:cNvSpPr>
          <p:nvPr>
            <p:ph sz="half" idx="29" hasCustomPrompt="1"/>
          </p:nvPr>
        </p:nvSpPr>
        <p:spPr>
          <a:xfrm>
            <a:off x="7450666" y="1600200"/>
            <a:ext cx="2069630" cy="2171699"/>
          </a:xfrm>
          <a:solidFill>
            <a:schemeClr val="bg1">
              <a:lumMod val="95000"/>
            </a:schemeClr>
          </a:solidFill>
        </p:spPr>
        <p:txBody>
          <a:bodyPr>
            <a:normAutofit/>
          </a:bodyPr>
          <a:lstStyle>
            <a:lvl1pPr marL="0" indent="0">
              <a:buNone/>
              <a:defRPr sz="2500"/>
            </a:lvl1pPr>
            <a:lvl2pPr marL="391993" indent="0">
              <a:buNone/>
              <a:defRPr/>
            </a:lvl2pPr>
            <a:lvl3pPr marL="732244" indent="0">
              <a:buNone/>
              <a:defRPr/>
            </a:lvl3pPr>
            <a:lvl4pPr marL="1074062" indent="0">
              <a:buNone/>
              <a:defRPr/>
            </a:lvl4pPr>
            <a:lvl5pPr marL="1414312" indent="0">
              <a:buNone/>
              <a:defRPr/>
            </a:lvl5pPr>
          </a:lstStyle>
          <a:p>
            <a:pPr lvl="0"/>
            <a:r>
              <a:rPr lang="en-US" dirty="0"/>
              <a:t>Click icon to add object</a:t>
            </a:r>
          </a:p>
        </p:txBody>
      </p:sp>
      <p:sp>
        <p:nvSpPr>
          <p:cNvPr id="39" name="Content Placeholder 7"/>
          <p:cNvSpPr>
            <a:spLocks noGrp="1"/>
          </p:cNvSpPr>
          <p:nvPr>
            <p:ph sz="half" idx="30" hasCustomPrompt="1"/>
          </p:nvPr>
        </p:nvSpPr>
        <p:spPr>
          <a:xfrm>
            <a:off x="9809451" y="1600199"/>
            <a:ext cx="2069630" cy="2171699"/>
          </a:xfrm>
          <a:solidFill>
            <a:schemeClr val="bg1">
              <a:lumMod val="95000"/>
            </a:schemeClr>
          </a:solidFill>
        </p:spPr>
        <p:txBody>
          <a:bodyPr>
            <a:normAutofit/>
          </a:bodyPr>
          <a:lstStyle>
            <a:lvl1pPr marL="0" indent="0">
              <a:buNone/>
              <a:defRPr sz="2500"/>
            </a:lvl1pPr>
            <a:lvl2pPr marL="391993" indent="0">
              <a:buNone/>
              <a:defRPr/>
            </a:lvl2pPr>
            <a:lvl3pPr marL="732244" indent="0">
              <a:buNone/>
              <a:defRPr/>
            </a:lvl3pPr>
            <a:lvl4pPr marL="1074062" indent="0">
              <a:buNone/>
              <a:defRPr/>
            </a:lvl4pPr>
            <a:lvl5pPr marL="1414312" indent="0">
              <a:buNone/>
              <a:defRPr/>
            </a:lvl5pPr>
          </a:lstStyle>
          <a:p>
            <a:pPr lvl="0"/>
            <a:r>
              <a:rPr lang="en-US" dirty="0"/>
              <a:t>Click icon to add object</a:t>
            </a:r>
          </a:p>
        </p:txBody>
      </p:sp>
      <p:sp>
        <p:nvSpPr>
          <p:cNvPr id="15" name="Content Placeholder 8"/>
          <p:cNvSpPr>
            <a:spLocks noGrp="1"/>
          </p:cNvSpPr>
          <p:nvPr>
            <p:ph sz="half" idx="31" hasCustomPrompt="1"/>
          </p:nvPr>
        </p:nvSpPr>
        <p:spPr>
          <a:xfrm>
            <a:off x="295833" y="4000500"/>
            <a:ext cx="2069630" cy="2171701"/>
          </a:xfrm>
          <a:noFill/>
        </p:spPr>
        <p:txBody>
          <a:bodyPr>
            <a:normAutofit/>
          </a:bodyPr>
          <a:lstStyle>
            <a:lvl1pPr marL="0" indent="0">
              <a:buNone/>
              <a:defRPr sz="2500"/>
            </a:lvl1pPr>
            <a:lvl2pPr marL="391993" indent="0">
              <a:buNone/>
              <a:defRPr/>
            </a:lvl2pPr>
            <a:lvl3pPr marL="732244" indent="0">
              <a:buNone/>
              <a:defRPr/>
            </a:lvl3pPr>
            <a:lvl4pPr marL="1074062" indent="0">
              <a:buNone/>
              <a:defRPr/>
            </a:lvl4pPr>
            <a:lvl5pPr marL="1414312" indent="0">
              <a:buNone/>
              <a:defRPr/>
            </a:lvl5pPr>
          </a:lstStyle>
          <a:p>
            <a:pPr lvl="0"/>
            <a:r>
              <a:rPr lang="en-US" dirty="0"/>
              <a:t>Click icon to add object</a:t>
            </a:r>
          </a:p>
        </p:txBody>
      </p:sp>
      <p:sp>
        <p:nvSpPr>
          <p:cNvPr id="16" name="Content Placeholder 9"/>
          <p:cNvSpPr>
            <a:spLocks noGrp="1"/>
          </p:cNvSpPr>
          <p:nvPr>
            <p:ph sz="half" idx="32" hasCustomPrompt="1"/>
          </p:nvPr>
        </p:nvSpPr>
        <p:spPr>
          <a:xfrm>
            <a:off x="2671704" y="4000499"/>
            <a:ext cx="2069630" cy="2171701"/>
          </a:xfrm>
          <a:noFill/>
        </p:spPr>
        <p:txBody>
          <a:bodyPr>
            <a:normAutofit/>
          </a:bodyPr>
          <a:lstStyle>
            <a:lvl1pPr marL="0" indent="0">
              <a:buNone/>
              <a:defRPr sz="2500"/>
            </a:lvl1pPr>
            <a:lvl2pPr marL="391993" indent="0">
              <a:buNone/>
              <a:defRPr/>
            </a:lvl2pPr>
            <a:lvl3pPr marL="732244" indent="0">
              <a:buNone/>
              <a:defRPr/>
            </a:lvl3pPr>
            <a:lvl4pPr marL="1074062" indent="0">
              <a:buNone/>
              <a:defRPr/>
            </a:lvl4pPr>
            <a:lvl5pPr marL="1414312" indent="0">
              <a:buNone/>
              <a:defRPr/>
            </a:lvl5pPr>
          </a:lstStyle>
          <a:p>
            <a:pPr lvl="0"/>
            <a:r>
              <a:rPr lang="en-US" dirty="0"/>
              <a:t>Click icon to add object</a:t>
            </a:r>
          </a:p>
        </p:txBody>
      </p:sp>
      <p:sp>
        <p:nvSpPr>
          <p:cNvPr id="17" name="Content Placeholder 10"/>
          <p:cNvSpPr>
            <a:spLocks noGrp="1"/>
          </p:cNvSpPr>
          <p:nvPr>
            <p:ph sz="half" idx="33" hasCustomPrompt="1"/>
          </p:nvPr>
        </p:nvSpPr>
        <p:spPr>
          <a:xfrm>
            <a:off x="5055980" y="4000501"/>
            <a:ext cx="2069630" cy="2171699"/>
          </a:xfrm>
          <a:noFill/>
        </p:spPr>
        <p:txBody>
          <a:bodyPr>
            <a:normAutofit/>
          </a:bodyPr>
          <a:lstStyle>
            <a:lvl1pPr marL="0" indent="0">
              <a:buNone/>
              <a:defRPr sz="2500"/>
            </a:lvl1pPr>
            <a:lvl2pPr marL="391993" indent="0">
              <a:buNone/>
              <a:defRPr/>
            </a:lvl2pPr>
            <a:lvl3pPr marL="732244" indent="0">
              <a:buNone/>
              <a:defRPr/>
            </a:lvl3pPr>
            <a:lvl4pPr marL="1074062" indent="0">
              <a:buNone/>
              <a:defRPr/>
            </a:lvl4pPr>
            <a:lvl5pPr marL="1414312" indent="0">
              <a:buNone/>
              <a:defRPr/>
            </a:lvl5pPr>
          </a:lstStyle>
          <a:p>
            <a:pPr lvl="0"/>
            <a:r>
              <a:rPr lang="en-US" dirty="0"/>
              <a:t>Click icon to add object</a:t>
            </a:r>
          </a:p>
        </p:txBody>
      </p:sp>
      <p:sp>
        <p:nvSpPr>
          <p:cNvPr id="18" name="Content Placeholder 11"/>
          <p:cNvSpPr>
            <a:spLocks noGrp="1"/>
          </p:cNvSpPr>
          <p:nvPr>
            <p:ph sz="half" idx="34" hasCustomPrompt="1"/>
          </p:nvPr>
        </p:nvSpPr>
        <p:spPr>
          <a:xfrm>
            <a:off x="7445462" y="4000499"/>
            <a:ext cx="2069630" cy="2171699"/>
          </a:xfrm>
          <a:noFill/>
        </p:spPr>
        <p:txBody>
          <a:bodyPr>
            <a:normAutofit/>
          </a:bodyPr>
          <a:lstStyle>
            <a:lvl1pPr marL="0" indent="0">
              <a:buNone/>
              <a:defRPr sz="2500"/>
            </a:lvl1pPr>
            <a:lvl2pPr marL="391993" indent="0">
              <a:buNone/>
              <a:defRPr/>
            </a:lvl2pPr>
            <a:lvl3pPr marL="732244" indent="0">
              <a:buNone/>
              <a:defRPr/>
            </a:lvl3pPr>
            <a:lvl4pPr marL="1074062" indent="0">
              <a:buNone/>
              <a:defRPr/>
            </a:lvl4pPr>
            <a:lvl5pPr marL="1414312" indent="0">
              <a:buNone/>
              <a:defRPr/>
            </a:lvl5pPr>
          </a:lstStyle>
          <a:p>
            <a:pPr lvl="0"/>
            <a:r>
              <a:rPr lang="en-US" dirty="0"/>
              <a:t>Click icon to add object</a:t>
            </a:r>
          </a:p>
        </p:txBody>
      </p:sp>
      <p:sp>
        <p:nvSpPr>
          <p:cNvPr id="19" name="Content Placeholder 12"/>
          <p:cNvSpPr>
            <a:spLocks noGrp="1"/>
          </p:cNvSpPr>
          <p:nvPr>
            <p:ph sz="half" idx="35" hasCustomPrompt="1"/>
          </p:nvPr>
        </p:nvSpPr>
        <p:spPr>
          <a:xfrm>
            <a:off x="9804246" y="4000498"/>
            <a:ext cx="2069630" cy="2171699"/>
          </a:xfrm>
          <a:noFill/>
        </p:spPr>
        <p:txBody>
          <a:bodyPr>
            <a:normAutofit/>
          </a:bodyPr>
          <a:lstStyle>
            <a:lvl1pPr marL="0" indent="0">
              <a:buNone/>
              <a:defRPr sz="2500"/>
            </a:lvl1pPr>
            <a:lvl2pPr marL="391993" indent="0">
              <a:buNone/>
              <a:defRPr/>
            </a:lvl2pPr>
            <a:lvl3pPr marL="732244" indent="0">
              <a:buNone/>
              <a:defRPr/>
            </a:lvl3pPr>
            <a:lvl4pPr marL="1074062" indent="0">
              <a:buNone/>
              <a:defRPr/>
            </a:lvl4pPr>
            <a:lvl5pPr marL="1414312" indent="0">
              <a:buNone/>
              <a:defRPr/>
            </a:lvl5pPr>
          </a:lstStyle>
          <a:p>
            <a:pPr lvl="0"/>
            <a:r>
              <a:rPr lang="en-US" dirty="0"/>
              <a:t>Click icon to add object</a:t>
            </a:r>
          </a:p>
        </p:txBody>
      </p:sp>
      <p:sp>
        <p:nvSpPr>
          <p:cNvPr id="25" name="Rectangle 16"/>
          <p:cNvSpPr/>
          <p:nvPr userDrawn="1"/>
        </p:nvSpPr>
        <p:spPr bwMode="auto">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26" name="Picture 25">
            <a:extLst>
              <a:ext uri="{FF2B5EF4-FFF2-40B4-BE49-F238E27FC236}">
                <a16:creationId xmlns:a16="http://schemas.microsoft.com/office/drawing/2014/main" id="{B8FCB8B6-B793-4699-BFED-9089DEE2D66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200" y="6454763"/>
            <a:ext cx="1925917" cy="168295"/>
          </a:xfrm>
          <a:prstGeom prst="rect">
            <a:avLst/>
          </a:prstGeom>
        </p:spPr>
      </p:pic>
      <p:sp>
        <p:nvSpPr>
          <p:cNvPr id="20" name="Footer Placeholder 6"/>
          <p:cNvSpPr>
            <a:spLocks noGrp="1"/>
          </p:cNvSpPr>
          <p:nvPr>
            <p:ph type="ftr" sz="quarter" idx="3"/>
          </p:nvPr>
        </p:nvSpPr>
        <p:spPr bwMode="black">
          <a:xfrm>
            <a:off x="6324600" y="6356349"/>
            <a:ext cx="5587647" cy="365125"/>
          </a:xfrm>
          <a:prstGeom prst="rect">
            <a:avLst/>
          </a:prstGeom>
        </p:spPr>
        <p:txBody>
          <a:bodyPr anchor="ctr"/>
          <a:lstStyle>
            <a:lvl1pPr algn="r">
              <a:defRPr sz="1200">
                <a:solidFill>
                  <a:schemeClr val="tx2"/>
                </a:solidFill>
              </a:defRPr>
            </a:lvl1pPr>
          </a:lstStyle>
          <a:p>
            <a:r>
              <a:rPr lang="en-US"/>
              <a:t>mn.gov/deed</a:t>
            </a:r>
            <a:endParaRPr lang="en-US" dirty="0"/>
          </a:p>
        </p:txBody>
      </p:sp>
    </p:spTree>
    <p:extLst>
      <p:ext uri="{BB962C8B-B14F-4D97-AF65-F5344CB8AC3E}">
        <p14:creationId xmlns:p14="http://schemas.microsoft.com/office/powerpoint/2010/main" val="3137733750"/>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Big Image (Blue Title)">
    <p:bg>
      <p:bgPr>
        <a:solidFill>
          <a:schemeClr val="bg1"/>
        </a:solidFill>
        <a:effectLst/>
      </p:bgPr>
    </p:bg>
    <p:spTree>
      <p:nvGrpSpPr>
        <p:cNvPr id="1" name=""/>
        <p:cNvGrpSpPr/>
        <p:nvPr/>
      </p:nvGrpSpPr>
      <p:grpSpPr>
        <a:xfrm>
          <a:off x="0" y="0"/>
          <a:ext cx="0" cy="0"/>
          <a:chOff x="0" y="0"/>
          <a:chExt cx="0" cy="0"/>
        </a:xfrm>
      </p:grpSpPr>
      <p:sp>
        <p:nvSpPr>
          <p:cNvPr id="4" name="Picture Placeholder 1"/>
          <p:cNvSpPr>
            <a:spLocks noGrp="1"/>
          </p:cNvSpPr>
          <p:nvPr>
            <p:ph type="pic" sz="quarter" idx="10"/>
          </p:nvPr>
        </p:nvSpPr>
        <p:spPr bwMode="gray">
          <a:xfrm>
            <a:off x="0" y="2"/>
            <a:ext cx="12192000" cy="5638797"/>
          </a:xfrm>
        </p:spPr>
        <p:txBody>
          <a:bodyPr/>
          <a:lstStyle/>
          <a:p>
            <a:r>
              <a:rPr lang="en-US"/>
              <a:t>Click icon to add picture</a:t>
            </a:r>
          </a:p>
        </p:txBody>
      </p:sp>
      <p:sp>
        <p:nvSpPr>
          <p:cNvPr id="5" name="Rectangle 2"/>
          <p:cNvSpPr txBox="1">
            <a:spLocks/>
          </p:cNvSpPr>
          <p:nvPr userDrawn="1"/>
        </p:nvSpPr>
        <p:spPr bwMode="black">
          <a:xfrm>
            <a:off x="-1" y="5638800"/>
            <a:ext cx="12192000" cy="1219200"/>
          </a:xfrm>
          <a:prstGeom prst="rect">
            <a:avLst/>
          </a:prstGeom>
          <a:solidFill>
            <a:srgbClr val="003865"/>
          </a:solidFill>
        </p:spPr>
        <p:txBody>
          <a:bodyPr vert="horz" lIns="0" tIns="0" rIns="0" bIns="0" rtlCol="0" anchor="ctr">
            <a:normAutofit/>
          </a:bodyPr>
          <a:lstStyle>
            <a:lvl1pPr algn="ctr"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dirty="0"/>
          </a:p>
        </p:txBody>
      </p:sp>
      <p:sp>
        <p:nvSpPr>
          <p:cNvPr id="9" name="Title 3"/>
          <p:cNvSpPr>
            <a:spLocks noGrp="1"/>
          </p:cNvSpPr>
          <p:nvPr>
            <p:ph type="title" hasCustomPrompt="1"/>
          </p:nvPr>
        </p:nvSpPr>
        <p:spPr bwMode="white">
          <a:xfrm>
            <a:off x="266700" y="5638801"/>
            <a:ext cx="11658600" cy="1219200"/>
          </a:xfrm>
          <a:noFill/>
        </p:spPr>
        <p:txBody>
          <a:bodyPr>
            <a:normAutofit/>
          </a:bodyPr>
          <a:lstStyle>
            <a:lvl1pPr algn="ctr">
              <a:defRPr sz="3600">
                <a:solidFill>
                  <a:schemeClr val="bg1"/>
                </a:solidFill>
              </a:defRPr>
            </a:lvl1pPr>
          </a:lstStyle>
          <a:p>
            <a:r>
              <a:rPr lang="en-US" dirty="0"/>
              <a:t>Click to edit title</a:t>
            </a:r>
          </a:p>
        </p:txBody>
      </p:sp>
    </p:spTree>
    <p:extLst>
      <p:ext uri="{BB962C8B-B14F-4D97-AF65-F5344CB8AC3E}">
        <p14:creationId xmlns:p14="http://schemas.microsoft.com/office/powerpoint/2010/main" val="1045112619"/>
      </p:ext>
    </p:extLst>
  </p:cSld>
  <p:clrMapOvr>
    <a:masterClrMapping/>
  </p:clrMapOvr>
  <p:hf sldNum="0"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Big Image (Dark Title)">
    <p:bg>
      <p:bgPr>
        <a:solidFill>
          <a:schemeClr val="bg1"/>
        </a:solidFill>
        <a:effectLst/>
      </p:bgPr>
    </p:bg>
    <p:spTree>
      <p:nvGrpSpPr>
        <p:cNvPr id="1" name=""/>
        <p:cNvGrpSpPr/>
        <p:nvPr/>
      </p:nvGrpSpPr>
      <p:grpSpPr>
        <a:xfrm>
          <a:off x="0" y="0"/>
          <a:ext cx="0" cy="0"/>
          <a:chOff x="0" y="0"/>
          <a:chExt cx="0" cy="0"/>
        </a:xfrm>
      </p:grpSpPr>
      <p:sp>
        <p:nvSpPr>
          <p:cNvPr id="4" name="Picture Placeholder 1"/>
          <p:cNvSpPr>
            <a:spLocks noGrp="1"/>
          </p:cNvSpPr>
          <p:nvPr>
            <p:ph type="pic" sz="quarter" idx="10"/>
          </p:nvPr>
        </p:nvSpPr>
        <p:spPr bwMode="gray">
          <a:xfrm>
            <a:off x="0" y="2"/>
            <a:ext cx="12192000" cy="5638799"/>
          </a:xfrm>
        </p:spPr>
        <p:txBody>
          <a:bodyPr/>
          <a:lstStyle/>
          <a:p>
            <a:r>
              <a:rPr lang="en-US"/>
              <a:t>Click icon to add picture</a:t>
            </a:r>
          </a:p>
        </p:txBody>
      </p:sp>
      <p:sp>
        <p:nvSpPr>
          <p:cNvPr id="5" name="Rectangle 2"/>
          <p:cNvSpPr txBox="1">
            <a:spLocks/>
          </p:cNvSpPr>
          <p:nvPr userDrawn="1"/>
        </p:nvSpPr>
        <p:spPr bwMode="black">
          <a:xfrm>
            <a:off x="-1" y="5638801"/>
            <a:ext cx="12192000" cy="1219200"/>
          </a:xfrm>
          <a:prstGeom prst="rect">
            <a:avLst/>
          </a:prstGeom>
          <a:solidFill>
            <a:srgbClr val="0D0D0D">
              <a:alpha val="87843"/>
            </a:srgbClr>
          </a:solidFill>
        </p:spPr>
        <p:txBody>
          <a:bodyPr vert="horz" lIns="0" tIns="0" rIns="0" bIns="0" rtlCol="0" anchor="ctr">
            <a:normAutofit/>
          </a:bodyPr>
          <a:lstStyle>
            <a:lvl1pPr algn="ctr"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dirty="0"/>
          </a:p>
        </p:txBody>
      </p:sp>
      <p:sp>
        <p:nvSpPr>
          <p:cNvPr id="9" name="Title 3"/>
          <p:cNvSpPr>
            <a:spLocks noGrp="1"/>
          </p:cNvSpPr>
          <p:nvPr>
            <p:ph type="title" hasCustomPrompt="1"/>
          </p:nvPr>
        </p:nvSpPr>
        <p:spPr bwMode="white">
          <a:xfrm>
            <a:off x="266700" y="5638801"/>
            <a:ext cx="11658600" cy="1219200"/>
          </a:xfrm>
          <a:noFill/>
        </p:spPr>
        <p:txBody>
          <a:bodyPr>
            <a:normAutofit/>
          </a:bodyPr>
          <a:lstStyle>
            <a:lvl1pPr algn="ctr">
              <a:defRPr sz="3600">
                <a:solidFill>
                  <a:schemeClr val="bg1"/>
                </a:solidFill>
              </a:defRPr>
            </a:lvl1pPr>
          </a:lstStyle>
          <a:p>
            <a:r>
              <a:rPr lang="en-US" dirty="0"/>
              <a:t>Click to edit title</a:t>
            </a:r>
          </a:p>
        </p:txBody>
      </p:sp>
    </p:spTree>
    <p:extLst>
      <p:ext uri="{BB962C8B-B14F-4D97-AF65-F5344CB8AC3E}">
        <p14:creationId xmlns:p14="http://schemas.microsoft.com/office/powerpoint/2010/main" val="3297887301"/>
      </p:ext>
    </p:extLst>
  </p:cSld>
  <p:clrMapOvr>
    <a:masterClrMapping/>
  </p:clrMapOvr>
  <p:hf sldNum="0"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Big Image (Green Title)">
    <p:bg>
      <p:bgPr>
        <a:solidFill>
          <a:schemeClr val="bg1"/>
        </a:solidFill>
        <a:effectLst/>
      </p:bgPr>
    </p:bg>
    <p:spTree>
      <p:nvGrpSpPr>
        <p:cNvPr id="1" name=""/>
        <p:cNvGrpSpPr/>
        <p:nvPr/>
      </p:nvGrpSpPr>
      <p:grpSpPr>
        <a:xfrm>
          <a:off x="0" y="0"/>
          <a:ext cx="0" cy="0"/>
          <a:chOff x="0" y="0"/>
          <a:chExt cx="0" cy="0"/>
        </a:xfrm>
      </p:grpSpPr>
      <p:sp>
        <p:nvSpPr>
          <p:cNvPr id="4" name="Picture Placeholder 1"/>
          <p:cNvSpPr>
            <a:spLocks noGrp="1"/>
          </p:cNvSpPr>
          <p:nvPr>
            <p:ph type="pic" sz="quarter" idx="10"/>
          </p:nvPr>
        </p:nvSpPr>
        <p:spPr bwMode="gray">
          <a:xfrm>
            <a:off x="0" y="3"/>
            <a:ext cx="12192000" cy="5638798"/>
          </a:xfrm>
        </p:spPr>
        <p:txBody>
          <a:bodyPr/>
          <a:lstStyle/>
          <a:p>
            <a:r>
              <a:rPr lang="en-US"/>
              <a:t>Click icon to add picture</a:t>
            </a:r>
          </a:p>
        </p:txBody>
      </p:sp>
      <p:sp>
        <p:nvSpPr>
          <p:cNvPr id="5" name="Rectangle 2"/>
          <p:cNvSpPr txBox="1">
            <a:spLocks/>
          </p:cNvSpPr>
          <p:nvPr userDrawn="1"/>
        </p:nvSpPr>
        <p:spPr bwMode="auto">
          <a:xfrm>
            <a:off x="0" y="5638800"/>
            <a:ext cx="12192000" cy="1219200"/>
          </a:xfrm>
          <a:prstGeom prst="rect">
            <a:avLst/>
          </a:prstGeom>
          <a:solidFill>
            <a:srgbClr val="78BE21"/>
          </a:solidFill>
        </p:spPr>
        <p:txBody>
          <a:bodyPr vert="horz" lIns="0" tIns="0" rIns="0" bIns="0" rtlCol="0" anchor="ctr">
            <a:normAutofit/>
          </a:bodyPr>
          <a:lstStyle>
            <a:lvl1pPr algn="ctr" defTabSz="914400" rtl="0" eaLnBrk="1" latinLnBrk="0" hangingPunct="1">
              <a:lnSpc>
                <a:spcPct val="90000"/>
              </a:lnSpc>
              <a:spcBef>
                <a:spcPct val="0"/>
              </a:spcBef>
              <a:buNone/>
              <a:defRPr sz="3600" kern="1200">
                <a:solidFill>
                  <a:schemeClr val="tx2"/>
                </a:solidFill>
                <a:latin typeface="+mj-lt"/>
                <a:ea typeface="+mj-ea"/>
                <a:cs typeface="+mj-cs"/>
              </a:defRPr>
            </a:lvl1pPr>
          </a:lstStyle>
          <a:p>
            <a:endParaRPr lang="en-US" dirty="0"/>
          </a:p>
        </p:txBody>
      </p:sp>
      <p:sp>
        <p:nvSpPr>
          <p:cNvPr id="9" name="Title 3"/>
          <p:cNvSpPr>
            <a:spLocks noGrp="1"/>
          </p:cNvSpPr>
          <p:nvPr>
            <p:ph type="title" hasCustomPrompt="1"/>
          </p:nvPr>
        </p:nvSpPr>
        <p:spPr bwMode="black">
          <a:xfrm>
            <a:off x="266700" y="5638800"/>
            <a:ext cx="11658600" cy="1219200"/>
          </a:xfrm>
          <a:noFill/>
        </p:spPr>
        <p:txBody>
          <a:bodyPr>
            <a:normAutofit/>
          </a:bodyPr>
          <a:lstStyle>
            <a:lvl1pPr algn="ctr">
              <a:defRPr sz="3600">
                <a:solidFill>
                  <a:schemeClr val="tx2"/>
                </a:solidFill>
              </a:defRPr>
            </a:lvl1pPr>
          </a:lstStyle>
          <a:p>
            <a:r>
              <a:rPr lang="en-US" dirty="0"/>
              <a:t>Click to edit title</a:t>
            </a:r>
          </a:p>
        </p:txBody>
      </p:sp>
    </p:spTree>
    <p:extLst>
      <p:ext uri="{BB962C8B-B14F-4D97-AF65-F5344CB8AC3E}">
        <p14:creationId xmlns:p14="http://schemas.microsoft.com/office/powerpoint/2010/main" val="1634237328"/>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hoto)">
    <p:bg>
      <p:bgPr>
        <a:solidFill>
          <a:schemeClr val="bg1"/>
        </a:solidFill>
        <a:effectLst/>
      </p:bgPr>
    </p:bg>
    <p:spTree>
      <p:nvGrpSpPr>
        <p:cNvPr id="1" name=""/>
        <p:cNvGrpSpPr/>
        <p:nvPr/>
      </p:nvGrpSpPr>
      <p:grpSpPr>
        <a:xfrm>
          <a:off x="0" y="0"/>
          <a:ext cx="0" cy="0"/>
          <a:chOff x="0" y="0"/>
          <a:chExt cx="0" cy="0"/>
        </a:xfrm>
      </p:grpSpPr>
      <p:sp>
        <p:nvSpPr>
          <p:cNvPr id="8" name="Rectangle 1"/>
          <p:cNvSpPr txBox="1">
            <a:spLocks/>
          </p:cNvSpPr>
          <p:nvPr userDrawn="1"/>
        </p:nvSpPr>
        <p:spPr bwMode="black">
          <a:xfrm>
            <a:off x="0" y="3477837"/>
            <a:ext cx="12192000" cy="1295182"/>
          </a:xfrm>
          <a:prstGeom prst="rect">
            <a:avLst/>
          </a:prstGeom>
          <a:solidFill>
            <a:schemeClr val="accent1"/>
          </a:solidFill>
        </p:spPr>
        <p:txBody>
          <a:bodyPr vert="horz" wrap="square" lIns="0" tIns="0" rIns="0" bIns="0" rtlCol="0" anchor="ctr">
            <a:normAutofit/>
          </a:bodyPr>
          <a:lstStyle>
            <a:lvl1pPr algn="ctr"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dirty="0"/>
          </a:p>
        </p:txBody>
      </p:sp>
      <p:sp>
        <p:nvSpPr>
          <p:cNvPr id="2" name="Title 2"/>
          <p:cNvSpPr>
            <a:spLocks noGrp="1"/>
          </p:cNvSpPr>
          <p:nvPr>
            <p:ph type="ctrTitle" hasCustomPrompt="1"/>
          </p:nvPr>
        </p:nvSpPr>
        <p:spPr bwMode="white">
          <a:xfrm>
            <a:off x="266700" y="3477837"/>
            <a:ext cx="11658600" cy="1295182"/>
          </a:xfrm>
          <a:noFill/>
        </p:spPr>
        <p:txBody>
          <a:bodyPr wrap="square" lIns="182880" tIns="91440" rIns="182880" bIns="91440" anchor="ctr">
            <a:normAutofit/>
          </a:bodyPr>
          <a:lstStyle>
            <a:lvl1pPr algn="ctr">
              <a:defRPr sz="3600">
                <a:solidFill>
                  <a:schemeClr val="bg1"/>
                </a:solidFill>
              </a:defRPr>
            </a:lvl1pPr>
          </a:lstStyle>
          <a:p>
            <a:r>
              <a:rPr lang="en-US" dirty="0"/>
              <a:t>Click to enter the slideshow title</a:t>
            </a:r>
          </a:p>
        </p:txBody>
      </p:sp>
      <p:sp>
        <p:nvSpPr>
          <p:cNvPr id="3" name="Rectangle 3"/>
          <p:cNvSpPr/>
          <p:nvPr userDrawn="1"/>
        </p:nvSpPr>
        <p:spPr bwMode="auto">
          <a:xfrm>
            <a:off x="0" y="4773019"/>
            <a:ext cx="12192000" cy="2084981"/>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sp>
        <p:nvSpPr>
          <p:cNvPr id="11" name="Text Placeholder 4"/>
          <p:cNvSpPr>
            <a:spLocks noGrp="1"/>
          </p:cNvSpPr>
          <p:nvPr>
            <p:ph type="body" sz="quarter" idx="18" hasCustomPrompt="1"/>
          </p:nvPr>
        </p:nvSpPr>
        <p:spPr bwMode="black">
          <a:xfrm>
            <a:off x="838200" y="5041204"/>
            <a:ext cx="10515600" cy="1097128"/>
          </a:xfrm>
        </p:spPr>
        <p:txBody>
          <a:bodyPr>
            <a:normAutofit/>
          </a:bodyPr>
          <a:lstStyle>
            <a:lvl1pPr marL="0" indent="0" algn="ctr">
              <a:buNone/>
              <a:defRPr sz="2400"/>
            </a:lvl1pPr>
          </a:lstStyle>
          <a:p>
            <a:pPr lvl="0"/>
            <a:r>
              <a:rPr lang="en-US" dirty="0" err="1"/>
              <a:t>Firstname</a:t>
            </a:r>
            <a:r>
              <a:rPr lang="en-US" dirty="0"/>
              <a:t> </a:t>
            </a:r>
            <a:r>
              <a:rPr lang="en-US" dirty="0" err="1"/>
              <a:t>Lastname</a:t>
            </a:r>
            <a:r>
              <a:rPr lang="en-US" dirty="0"/>
              <a:t> | Job Title</a:t>
            </a:r>
          </a:p>
        </p:txBody>
      </p:sp>
      <p:sp>
        <p:nvSpPr>
          <p:cNvPr id="9" name="Footer Placeholder 6"/>
          <p:cNvSpPr>
            <a:spLocks noGrp="1"/>
          </p:cNvSpPr>
          <p:nvPr>
            <p:ph type="ftr" sz="quarter" idx="3"/>
          </p:nvPr>
        </p:nvSpPr>
        <p:spPr bwMode="black">
          <a:xfrm>
            <a:off x="5766153" y="6138332"/>
            <a:ext cx="5587647" cy="365125"/>
          </a:xfrm>
          <a:prstGeom prst="rect">
            <a:avLst/>
          </a:prstGeom>
        </p:spPr>
        <p:txBody>
          <a:bodyPr anchor="b"/>
          <a:lstStyle>
            <a:lvl1pPr algn="r">
              <a:defRPr sz="1200">
                <a:solidFill>
                  <a:schemeClr val="tx2"/>
                </a:solidFill>
              </a:defRPr>
            </a:lvl1pPr>
          </a:lstStyle>
          <a:p>
            <a:r>
              <a:rPr lang="en-US" dirty="0" err="1"/>
              <a:t>mn.gov</a:t>
            </a:r>
            <a:r>
              <a:rPr lang="en-US" dirty="0"/>
              <a:t>/deed</a:t>
            </a:r>
          </a:p>
        </p:txBody>
      </p:sp>
      <p:sp>
        <p:nvSpPr>
          <p:cNvPr id="6" name="Picture Placeholder 7"/>
          <p:cNvSpPr>
            <a:spLocks noGrp="1"/>
          </p:cNvSpPr>
          <p:nvPr>
            <p:ph type="pic" sz="quarter" idx="17"/>
          </p:nvPr>
        </p:nvSpPr>
        <p:spPr bwMode="gray">
          <a:xfrm>
            <a:off x="0" y="0"/>
            <a:ext cx="12192000" cy="3380732"/>
          </a:xfrm>
        </p:spPr>
        <p:txBody>
          <a:bodyPr/>
          <a:lstStyle/>
          <a:p>
            <a:r>
              <a:rPr lang="en-US"/>
              <a:t>Click icon to add picture</a:t>
            </a:r>
            <a:endParaRPr lang="en-US" dirty="0"/>
          </a:p>
        </p:txBody>
      </p:sp>
      <p:pic>
        <p:nvPicPr>
          <p:cNvPr id="5" name="Picture 4">
            <a:extLst>
              <a:ext uri="{FF2B5EF4-FFF2-40B4-BE49-F238E27FC236}">
                <a16:creationId xmlns:a16="http://schemas.microsoft.com/office/drawing/2014/main" id="{C4B6782A-63E0-42F6-B8F1-B4820610857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5127" y="6182418"/>
            <a:ext cx="3613316" cy="315747"/>
          </a:xfrm>
          <a:prstGeom prst="rect">
            <a:avLst/>
          </a:prstGeom>
        </p:spPr>
      </p:pic>
    </p:spTree>
    <p:extLst>
      <p:ext uri="{BB962C8B-B14F-4D97-AF65-F5344CB8AC3E}">
        <p14:creationId xmlns:p14="http://schemas.microsoft.com/office/powerpoint/2010/main" val="178882439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Big Image (Light Gray Title)">
    <p:bg>
      <p:bgPr>
        <a:solidFill>
          <a:schemeClr val="bg1"/>
        </a:solidFill>
        <a:effectLst/>
      </p:bgPr>
    </p:bg>
    <p:spTree>
      <p:nvGrpSpPr>
        <p:cNvPr id="1" name=""/>
        <p:cNvGrpSpPr/>
        <p:nvPr/>
      </p:nvGrpSpPr>
      <p:grpSpPr>
        <a:xfrm>
          <a:off x="0" y="0"/>
          <a:ext cx="0" cy="0"/>
          <a:chOff x="0" y="0"/>
          <a:chExt cx="0" cy="0"/>
        </a:xfrm>
      </p:grpSpPr>
      <p:sp>
        <p:nvSpPr>
          <p:cNvPr id="4" name="Picture Placeholder 1"/>
          <p:cNvSpPr>
            <a:spLocks noGrp="1"/>
          </p:cNvSpPr>
          <p:nvPr>
            <p:ph type="pic" sz="quarter" idx="10"/>
          </p:nvPr>
        </p:nvSpPr>
        <p:spPr bwMode="gray">
          <a:xfrm>
            <a:off x="0" y="3"/>
            <a:ext cx="12192000" cy="5638798"/>
          </a:xfrm>
        </p:spPr>
        <p:txBody>
          <a:bodyPr/>
          <a:lstStyle/>
          <a:p>
            <a:r>
              <a:rPr lang="en-US"/>
              <a:t>Click icon to add picture</a:t>
            </a:r>
          </a:p>
        </p:txBody>
      </p:sp>
      <p:sp>
        <p:nvSpPr>
          <p:cNvPr id="5" name="Rectangle 2"/>
          <p:cNvSpPr txBox="1">
            <a:spLocks/>
          </p:cNvSpPr>
          <p:nvPr userDrawn="1"/>
        </p:nvSpPr>
        <p:spPr bwMode="auto">
          <a:xfrm>
            <a:off x="0" y="5638800"/>
            <a:ext cx="12192000" cy="1219200"/>
          </a:xfrm>
          <a:prstGeom prst="rect">
            <a:avLst/>
          </a:prstGeom>
          <a:solidFill>
            <a:srgbClr val="E8E8E8">
              <a:alpha val="87843"/>
            </a:srgbClr>
          </a:solidFill>
        </p:spPr>
        <p:txBody>
          <a:bodyPr vert="horz" lIns="0" tIns="0" rIns="0" bIns="0" rtlCol="0" anchor="ctr">
            <a:normAutofit/>
          </a:bodyPr>
          <a:lstStyle>
            <a:lvl1pPr algn="ctr" defTabSz="914400" rtl="0" eaLnBrk="1" latinLnBrk="0" hangingPunct="1">
              <a:lnSpc>
                <a:spcPct val="90000"/>
              </a:lnSpc>
              <a:spcBef>
                <a:spcPct val="0"/>
              </a:spcBef>
              <a:buNone/>
              <a:defRPr sz="3600" kern="1200">
                <a:solidFill>
                  <a:schemeClr val="tx2"/>
                </a:solidFill>
                <a:latin typeface="+mj-lt"/>
                <a:ea typeface="+mj-ea"/>
                <a:cs typeface="+mj-cs"/>
              </a:defRPr>
            </a:lvl1pPr>
          </a:lstStyle>
          <a:p>
            <a:endParaRPr lang="en-US" dirty="0"/>
          </a:p>
        </p:txBody>
      </p:sp>
      <p:sp>
        <p:nvSpPr>
          <p:cNvPr id="9" name="Title 3"/>
          <p:cNvSpPr>
            <a:spLocks noGrp="1"/>
          </p:cNvSpPr>
          <p:nvPr>
            <p:ph type="title" hasCustomPrompt="1"/>
          </p:nvPr>
        </p:nvSpPr>
        <p:spPr bwMode="black">
          <a:xfrm>
            <a:off x="266700" y="5638800"/>
            <a:ext cx="11658600" cy="1219200"/>
          </a:xfrm>
          <a:noFill/>
        </p:spPr>
        <p:txBody>
          <a:bodyPr>
            <a:normAutofit/>
          </a:bodyPr>
          <a:lstStyle>
            <a:lvl1pPr algn="ctr">
              <a:defRPr sz="3600">
                <a:solidFill>
                  <a:schemeClr val="tx2"/>
                </a:solidFill>
              </a:defRPr>
            </a:lvl1pPr>
          </a:lstStyle>
          <a:p>
            <a:r>
              <a:rPr lang="en-US" dirty="0"/>
              <a:t>Click to edit title</a:t>
            </a:r>
          </a:p>
        </p:txBody>
      </p:sp>
    </p:spTree>
    <p:extLst>
      <p:ext uri="{BB962C8B-B14F-4D97-AF65-F5344CB8AC3E}">
        <p14:creationId xmlns:p14="http://schemas.microsoft.com/office/powerpoint/2010/main" val="1703797675"/>
      </p:ext>
    </p:extLst>
  </p:cSld>
  <p:clrMapOvr>
    <a:masterClrMapping/>
  </p:clrMapOvr>
  <p:hf sldNum="0"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creenshot (Dark Horizontal)">
    <p:bg bwMode="black">
      <p:bgPr>
        <a:gradFill>
          <a:gsLst>
            <a:gs pos="100000">
              <a:schemeClr val="tx2">
                <a:lumMod val="95000"/>
                <a:lumOff val="5000"/>
              </a:schemeClr>
            </a:gs>
            <a:gs pos="45000">
              <a:schemeClr val="tx2">
                <a:lumMod val="85000"/>
                <a:lumOff val="15000"/>
              </a:schemeClr>
            </a:gs>
            <a:gs pos="86000">
              <a:schemeClr val="tx2">
                <a:lumMod val="90000"/>
                <a:lumOff val="1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3" name="Title 1"/>
          <p:cNvSpPr>
            <a:spLocks noGrp="1"/>
          </p:cNvSpPr>
          <p:nvPr>
            <p:ph type="title" hasCustomPrompt="1"/>
          </p:nvPr>
        </p:nvSpPr>
        <p:spPr bwMode="white">
          <a:xfrm>
            <a:off x="815897" y="287066"/>
            <a:ext cx="3521927" cy="2734914"/>
          </a:xfrm>
        </p:spPr>
        <p:txBody>
          <a:bodyPr/>
          <a:lstStyle>
            <a:lvl1pPr>
              <a:defRPr b="0">
                <a:solidFill>
                  <a:schemeClr val="accent2"/>
                </a:solidFill>
              </a:defRPr>
            </a:lvl1pPr>
          </a:lstStyle>
          <a:p>
            <a:r>
              <a:rPr lang="en-US" dirty="0"/>
              <a:t>Click to edit title</a:t>
            </a:r>
          </a:p>
        </p:txBody>
      </p:sp>
      <p:sp>
        <p:nvSpPr>
          <p:cNvPr id="15" name="Text Placeholder 2"/>
          <p:cNvSpPr>
            <a:spLocks noGrp="1"/>
          </p:cNvSpPr>
          <p:nvPr>
            <p:ph type="body" sz="quarter" idx="13"/>
          </p:nvPr>
        </p:nvSpPr>
        <p:spPr bwMode="white">
          <a:xfrm>
            <a:off x="815975" y="3211513"/>
            <a:ext cx="3521849" cy="2475609"/>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4976787" y="504855"/>
            <a:ext cx="9618920" cy="5413315"/>
          </a:xfrm>
          <a:prstGeom prst="rect">
            <a:avLst/>
          </a:prstGeom>
          <a:ln>
            <a:noFill/>
          </a:ln>
          <a:effectLst>
            <a:outerShdw blurRad="292100" dist="139700" dir="2700000" algn="tl" rotWithShape="0">
              <a:srgbClr val="333333">
                <a:alpha val="65000"/>
              </a:srgbClr>
            </a:outerShdw>
          </a:effectLst>
        </p:spPr>
      </p:pic>
      <p:sp>
        <p:nvSpPr>
          <p:cNvPr id="16" name="Picture Placeholder 4" descr="Screenshot"/>
          <p:cNvSpPr>
            <a:spLocks noGrp="1"/>
          </p:cNvSpPr>
          <p:nvPr>
            <p:ph type="pic" sz="quarter" idx="10" hasCustomPrompt="1"/>
          </p:nvPr>
        </p:nvSpPr>
        <p:spPr bwMode="gray">
          <a:xfrm>
            <a:off x="4976787" y="1067565"/>
            <a:ext cx="9516215" cy="4850604"/>
          </a:xfrm>
        </p:spPr>
        <p:txBody>
          <a:bodyPr/>
          <a:lstStyle>
            <a:lvl1pPr>
              <a:defRPr/>
            </a:lvl1pPr>
          </a:lstStyle>
          <a:p>
            <a:r>
              <a:rPr lang="en-US" dirty="0"/>
              <a:t>Click icon to insert screenshot</a:t>
            </a:r>
          </a:p>
        </p:txBody>
      </p:sp>
      <p:sp>
        <p:nvSpPr>
          <p:cNvPr id="8" name="Date Placeholder 5"/>
          <p:cNvSpPr>
            <a:spLocks noGrp="1"/>
          </p:cNvSpPr>
          <p:nvPr>
            <p:ph type="dt" sz="half" idx="11"/>
          </p:nvPr>
        </p:nvSpPr>
        <p:spPr bwMode="white">
          <a:xfrm>
            <a:off x="838200" y="6356350"/>
            <a:ext cx="1358590" cy="365125"/>
          </a:xfrm>
        </p:spPr>
        <p:txBody>
          <a:bodyPr/>
          <a:lstStyle>
            <a:lvl1pPr>
              <a:defRPr>
                <a:solidFill>
                  <a:schemeClr val="bg1"/>
                </a:solidFill>
              </a:defRPr>
            </a:lvl1pPr>
          </a:lstStyle>
          <a:p>
            <a:fld id="{F4B91AA0-3BA7-4036-A3DA-317C6C4FFA29}" type="datetime1">
              <a:rPr lang="en-US" smtClean="0"/>
              <a:t>10/17/2022</a:t>
            </a:fld>
            <a:endParaRPr lang="en-US" dirty="0"/>
          </a:p>
        </p:txBody>
      </p:sp>
      <p:sp>
        <p:nvSpPr>
          <p:cNvPr id="10" name="Footer Placeholder 6"/>
          <p:cNvSpPr>
            <a:spLocks noGrp="1"/>
          </p:cNvSpPr>
          <p:nvPr>
            <p:ph type="ftr" sz="quarter" idx="3"/>
          </p:nvPr>
        </p:nvSpPr>
        <p:spPr bwMode="black">
          <a:xfrm>
            <a:off x="6324600" y="6356349"/>
            <a:ext cx="5587647" cy="365125"/>
          </a:xfrm>
          <a:prstGeom prst="rect">
            <a:avLst/>
          </a:prstGeom>
        </p:spPr>
        <p:txBody>
          <a:bodyPr anchor="ctr"/>
          <a:lstStyle>
            <a:lvl1pPr algn="r">
              <a:defRPr sz="1200">
                <a:solidFill>
                  <a:schemeClr val="bg1"/>
                </a:solidFill>
              </a:defRPr>
            </a:lvl1pPr>
          </a:lstStyle>
          <a:p>
            <a:r>
              <a:rPr lang="en-US" dirty="0" err="1"/>
              <a:t>mn.gov</a:t>
            </a:r>
            <a:r>
              <a:rPr lang="en-US" dirty="0"/>
              <a:t>/deed</a:t>
            </a:r>
          </a:p>
        </p:txBody>
      </p:sp>
    </p:spTree>
    <p:extLst>
      <p:ext uri="{BB962C8B-B14F-4D97-AF65-F5344CB8AC3E}">
        <p14:creationId xmlns:p14="http://schemas.microsoft.com/office/powerpoint/2010/main" val="375560126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creenshot (Dark Vertical)">
    <p:bg bwMode="black">
      <p:bgPr>
        <a:gradFill>
          <a:gsLst>
            <a:gs pos="100000">
              <a:schemeClr val="tx2">
                <a:lumMod val="95000"/>
                <a:lumOff val="5000"/>
              </a:schemeClr>
            </a:gs>
            <a:gs pos="45000">
              <a:schemeClr val="tx2">
                <a:lumMod val="85000"/>
                <a:lumOff val="15000"/>
              </a:schemeClr>
            </a:gs>
            <a:gs pos="86000">
              <a:schemeClr val="tx2">
                <a:lumMod val="90000"/>
                <a:lumOff val="1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6" name="Title 1"/>
          <p:cNvSpPr>
            <a:spLocks noGrp="1"/>
          </p:cNvSpPr>
          <p:nvPr>
            <p:ph type="title"/>
          </p:nvPr>
        </p:nvSpPr>
        <p:spPr bwMode="white">
          <a:xfrm>
            <a:off x="838200" y="-1"/>
            <a:ext cx="10515600" cy="1216025"/>
          </a:xfrm>
          <a:noFill/>
        </p:spPr>
        <p:txBody>
          <a:bodyPr lIns="0" rIns="0">
            <a:normAutofit/>
          </a:bodyPr>
          <a:lstStyle>
            <a:lvl1pPr algn="r">
              <a:defRPr sz="3600">
                <a:solidFill>
                  <a:schemeClr val="accent2"/>
                </a:solidFill>
              </a:defRPr>
            </a:lvl1pPr>
          </a:lstStyle>
          <a:p>
            <a:r>
              <a:rPr lang="en-US"/>
              <a:t>Click to edit Master title style</a:t>
            </a:r>
            <a:endParaRPr lang="en-US" dirty="0"/>
          </a:p>
        </p:txBody>
      </p:sp>
      <p:sp>
        <p:nvSpPr>
          <p:cNvPr id="11" name="Text Placeholder 2"/>
          <p:cNvSpPr>
            <a:spLocks noGrp="1"/>
          </p:cNvSpPr>
          <p:nvPr>
            <p:ph type="body" sz="quarter" idx="13"/>
          </p:nvPr>
        </p:nvSpPr>
        <p:spPr bwMode="white">
          <a:xfrm>
            <a:off x="838200" y="1365203"/>
            <a:ext cx="10515600" cy="1567183"/>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p:txBody>
      </p:sp>
      <p:pic>
        <p:nvPicPr>
          <p:cNvPr id="12"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1373458" y="3222702"/>
            <a:ext cx="9387470" cy="5283060"/>
          </a:xfrm>
          <a:prstGeom prst="rect">
            <a:avLst/>
          </a:prstGeom>
          <a:ln>
            <a:noFill/>
          </a:ln>
          <a:effectLst>
            <a:outerShdw blurRad="292100" dist="139700" dir="2700000" algn="tl" rotWithShape="0">
              <a:srgbClr val="333333">
                <a:alpha val="65000"/>
              </a:srgbClr>
            </a:outerShdw>
          </a:effectLst>
        </p:spPr>
      </p:pic>
      <p:sp>
        <p:nvSpPr>
          <p:cNvPr id="17" name="Picture Placeholder 4" descr="Screenshot"/>
          <p:cNvSpPr>
            <a:spLocks noGrp="1"/>
          </p:cNvSpPr>
          <p:nvPr>
            <p:ph type="pic" sz="quarter" idx="10" hasCustomPrompt="1"/>
          </p:nvPr>
        </p:nvSpPr>
        <p:spPr bwMode="gray">
          <a:xfrm>
            <a:off x="1373459" y="3771871"/>
            <a:ext cx="9287236" cy="4733889"/>
          </a:xfrm>
        </p:spPr>
        <p:txBody>
          <a:bodyPr/>
          <a:lstStyle>
            <a:lvl1pPr>
              <a:defRPr/>
            </a:lvl1pPr>
          </a:lstStyle>
          <a:p>
            <a:r>
              <a:rPr lang="en-US" dirty="0"/>
              <a:t>Click icon to insert screenshot</a:t>
            </a:r>
          </a:p>
        </p:txBody>
      </p:sp>
    </p:spTree>
    <p:extLst>
      <p:ext uri="{BB962C8B-B14F-4D97-AF65-F5344CB8AC3E}">
        <p14:creationId xmlns:p14="http://schemas.microsoft.com/office/powerpoint/2010/main" val="163991594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creenshot (Full Window Dark)">
    <p:bg bwMode="black">
      <p:bgPr>
        <a:gradFill>
          <a:gsLst>
            <a:gs pos="100000">
              <a:schemeClr val="tx2">
                <a:lumMod val="95000"/>
                <a:lumOff val="5000"/>
              </a:schemeClr>
            </a:gs>
            <a:gs pos="45000">
              <a:schemeClr val="tx2">
                <a:lumMod val="85000"/>
                <a:lumOff val="15000"/>
              </a:schemeClr>
            </a:gs>
            <a:gs pos="86000">
              <a:schemeClr val="tx2">
                <a:lumMod val="90000"/>
                <a:lumOff val="1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5" name="Title 1"/>
          <p:cNvSpPr>
            <a:spLocks noGrp="1"/>
          </p:cNvSpPr>
          <p:nvPr>
            <p:ph type="title"/>
          </p:nvPr>
        </p:nvSpPr>
        <p:spPr bwMode="white">
          <a:xfrm>
            <a:off x="838200" y="-1"/>
            <a:ext cx="10515600" cy="1216025"/>
          </a:xfrm>
          <a:noFill/>
        </p:spPr>
        <p:txBody>
          <a:bodyPr lIns="0" rIns="0">
            <a:normAutofit/>
          </a:bodyPr>
          <a:lstStyle>
            <a:lvl1pPr algn="r">
              <a:defRPr sz="3600">
                <a:solidFill>
                  <a:schemeClr val="accent2"/>
                </a:solidFill>
              </a:defRPr>
            </a:lvl1pPr>
          </a:lstStyle>
          <a:p>
            <a:r>
              <a:rPr lang="en-US"/>
              <a:t>Click to edit Master title style</a:t>
            </a:r>
            <a:endParaRPr lang="en-US" dirty="0"/>
          </a:p>
        </p:txBody>
      </p:sp>
      <p:pic>
        <p:nvPicPr>
          <p:cNvPr id="12"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1373458" y="1264693"/>
            <a:ext cx="9387470" cy="5283060"/>
          </a:xfrm>
          <a:prstGeom prst="rect">
            <a:avLst/>
          </a:prstGeom>
          <a:ln>
            <a:noFill/>
          </a:ln>
          <a:effectLst>
            <a:outerShdw blurRad="292100" dist="139700" dir="2700000" algn="tl" rotWithShape="0">
              <a:srgbClr val="333333">
                <a:alpha val="65000"/>
              </a:srgbClr>
            </a:outerShdw>
          </a:effectLst>
        </p:spPr>
      </p:pic>
      <p:sp>
        <p:nvSpPr>
          <p:cNvPr id="17" name="Picture Placeholder 3" descr="Screenshot"/>
          <p:cNvSpPr>
            <a:spLocks noGrp="1"/>
          </p:cNvSpPr>
          <p:nvPr>
            <p:ph type="pic" sz="quarter" idx="10" hasCustomPrompt="1"/>
          </p:nvPr>
        </p:nvSpPr>
        <p:spPr bwMode="gray">
          <a:xfrm>
            <a:off x="1373459" y="1813862"/>
            <a:ext cx="9287236" cy="4733889"/>
          </a:xfrm>
        </p:spPr>
        <p:txBody>
          <a:bodyPr/>
          <a:lstStyle>
            <a:lvl1pPr>
              <a:defRPr/>
            </a:lvl1pPr>
          </a:lstStyle>
          <a:p>
            <a:r>
              <a:rPr lang="en-US" dirty="0"/>
              <a:t>Click icon to insert screenshot</a:t>
            </a:r>
          </a:p>
        </p:txBody>
      </p:sp>
    </p:spTree>
    <p:extLst>
      <p:ext uri="{BB962C8B-B14F-4D97-AF65-F5344CB8AC3E}">
        <p14:creationId xmlns:p14="http://schemas.microsoft.com/office/powerpoint/2010/main" val="364872563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creenshot (Light Gray Horizontal)">
    <p:bg bwMode="auto">
      <p:bgPr>
        <a:gradFill>
          <a:gsLst>
            <a:gs pos="100000">
              <a:srgbClr val="BFBFBF"/>
            </a:gs>
            <a:gs pos="53000">
              <a:srgbClr val="F5F5F5"/>
            </a:gs>
            <a:gs pos="78000">
              <a:srgbClr val="E8E8E8"/>
            </a:gs>
          </a:gsLst>
          <a:path path="circle">
            <a:fillToRect l="50000" t="50000" r="50000" b="50000"/>
          </a:path>
        </a:gra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bwMode="black">
          <a:xfrm>
            <a:off x="815897" y="287066"/>
            <a:ext cx="3521927" cy="2734914"/>
          </a:xfrm>
        </p:spPr>
        <p:txBody>
          <a:bodyPr/>
          <a:lstStyle>
            <a:lvl1pPr>
              <a:defRPr>
                <a:solidFill>
                  <a:schemeClr val="accent1"/>
                </a:solidFill>
              </a:defRPr>
            </a:lvl1pPr>
          </a:lstStyle>
          <a:p>
            <a:r>
              <a:rPr lang="en-US" dirty="0"/>
              <a:t>Click to edit title</a:t>
            </a:r>
          </a:p>
        </p:txBody>
      </p:sp>
      <p:sp>
        <p:nvSpPr>
          <p:cNvPr id="4" name="Text Placeholder 2"/>
          <p:cNvSpPr>
            <a:spLocks noGrp="1"/>
          </p:cNvSpPr>
          <p:nvPr>
            <p:ph type="body" sz="quarter" idx="11"/>
          </p:nvPr>
        </p:nvSpPr>
        <p:spPr bwMode="black">
          <a:xfrm>
            <a:off x="815975" y="3211513"/>
            <a:ext cx="3521849" cy="2475609"/>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2"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4976787" y="504855"/>
            <a:ext cx="9618920" cy="5413315"/>
          </a:xfrm>
          <a:prstGeom prst="rect">
            <a:avLst/>
          </a:prstGeom>
          <a:ln>
            <a:noFill/>
          </a:ln>
          <a:effectLst>
            <a:outerShdw blurRad="292100" dist="139700" dir="2700000" algn="tl" rotWithShape="0">
              <a:srgbClr val="333333">
                <a:alpha val="65000"/>
              </a:srgbClr>
            </a:outerShdw>
          </a:effectLst>
        </p:spPr>
      </p:pic>
      <p:sp>
        <p:nvSpPr>
          <p:cNvPr id="13" name="Picture Placeholder 4" descr="Screenshot"/>
          <p:cNvSpPr>
            <a:spLocks noGrp="1"/>
          </p:cNvSpPr>
          <p:nvPr>
            <p:ph type="pic" sz="quarter" idx="10" hasCustomPrompt="1"/>
          </p:nvPr>
        </p:nvSpPr>
        <p:spPr bwMode="gray">
          <a:xfrm>
            <a:off x="4976787" y="1067565"/>
            <a:ext cx="9516215" cy="4850604"/>
          </a:xfrm>
        </p:spPr>
        <p:txBody>
          <a:bodyPr/>
          <a:lstStyle>
            <a:lvl1pPr>
              <a:defRPr/>
            </a:lvl1pPr>
          </a:lstStyle>
          <a:p>
            <a:r>
              <a:rPr lang="en-US" dirty="0"/>
              <a:t>Click icon to insert screenshot</a:t>
            </a:r>
          </a:p>
        </p:txBody>
      </p:sp>
      <p:pic>
        <p:nvPicPr>
          <p:cNvPr id="9" name="Picture 8">
            <a:extLst>
              <a:ext uri="{FF2B5EF4-FFF2-40B4-BE49-F238E27FC236}">
                <a16:creationId xmlns:a16="http://schemas.microsoft.com/office/drawing/2014/main" id="{D00F9A58-DD4F-4269-9BA6-03203467A5B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6454763"/>
            <a:ext cx="1925917" cy="168295"/>
          </a:xfrm>
          <a:prstGeom prst="rect">
            <a:avLst/>
          </a:prstGeom>
        </p:spPr>
      </p:pic>
      <p:sp>
        <p:nvSpPr>
          <p:cNvPr id="10" name="Footer Placeholder 6"/>
          <p:cNvSpPr>
            <a:spLocks noGrp="1"/>
          </p:cNvSpPr>
          <p:nvPr>
            <p:ph type="ftr" sz="quarter" idx="3"/>
          </p:nvPr>
        </p:nvSpPr>
        <p:spPr bwMode="black">
          <a:xfrm>
            <a:off x="6324600" y="6356349"/>
            <a:ext cx="5587647" cy="365125"/>
          </a:xfrm>
          <a:prstGeom prst="rect">
            <a:avLst/>
          </a:prstGeom>
        </p:spPr>
        <p:txBody>
          <a:bodyPr anchor="ctr"/>
          <a:lstStyle>
            <a:lvl1pPr algn="r">
              <a:defRPr sz="1200">
                <a:solidFill>
                  <a:schemeClr val="tx2"/>
                </a:solidFill>
              </a:defRPr>
            </a:lvl1pPr>
          </a:lstStyle>
          <a:p>
            <a:r>
              <a:rPr lang="en-US"/>
              <a:t>mn.gov/deed</a:t>
            </a:r>
            <a:endParaRPr lang="en-US" dirty="0"/>
          </a:p>
        </p:txBody>
      </p:sp>
    </p:spTree>
    <p:extLst>
      <p:ext uri="{BB962C8B-B14F-4D97-AF65-F5344CB8AC3E}">
        <p14:creationId xmlns:p14="http://schemas.microsoft.com/office/powerpoint/2010/main" val="100903788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creenshot (Light Gray Vertical)">
    <p:bg bwMode="auto">
      <p:bgPr>
        <a:gradFill>
          <a:gsLst>
            <a:gs pos="100000">
              <a:srgbClr val="BFBFBF"/>
            </a:gs>
            <a:gs pos="53000">
              <a:srgbClr val="F5F5F5"/>
            </a:gs>
            <a:gs pos="78000">
              <a:srgbClr val="E8E8E8"/>
            </a:gs>
          </a:gsLst>
          <a:path path="circle">
            <a:fillToRect l="50000" t="50000" r="50000" b="50000"/>
          </a:path>
        </a:gradFill>
        <a:effectLst/>
      </p:bgPr>
    </p:bg>
    <p:spTree>
      <p:nvGrpSpPr>
        <p:cNvPr id="1" name=""/>
        <p:cNvGrpSpPr/>
        <p:nvPr/>
      </p:nvGrpSpPr>
      <p:grpSpPr>
        <a:xfrm>
          <a:off x="0" y="0"/>
          <a:ext cx="0" cy="0"/>
          <a:chOff x="0" y="0"/>
          <a:chExt cx="0" cy="0"/>
        </a:xfrm>
      </p:grpSpPr>
      <p:sp>
        <p:nvSpPr>
          <p:cNvPr id="9" name="Title 1"/>
          <p:cNvSpPr>
            <a:spLocks noGrp="1"/>
          </p:cNvSpPr>
          <p:nvPr>
            <p:ph type="title"/>
          </p:nvPr>
        </p:nvSpPr>
        <p:spPr bwMode="black">
          <a:xfrm>
            <a:off x="838200" y="-1"/>
            <a:ext cx="10515600" cy="1216025"/>
          </a:xfrm>
          <a:noFill/>
        </p:spPr>
        <p:txBody>
          <a:bodyPr lIns="0" rIns="0">
            <a:normAutofit/>
          </a:bodyPr>
          <a:lstStyle>
            <a:lvl1pPr algn="r">
              <a:defRPr sz="3600">
                <a:solidFill>
                  <a:schemeClr val="tx1"/>
                </a:solidFill>
              </a:defRPr>
            </a:lvl1pPr>
          </a:lstStyle>
          <a:p>
            <a:r>
              <a:rPr lang="en-US"/>
              <a:t>Click to edit Master title style</a:t>
            </a:r>
            <a:endParaRPr lang="en-US" dirty="0"/>
          </a:p>
        </p:txBody>
      </p:sp>
      <p:sp>
        <p:nvSpPr>
          <p:cNvPr id="7" name="Text Placeholder 2"/>
          <p:cNvSpPr>
            <a:spLocks noGrp="1"/>
          </p:cNvSpPr>
          <p:nvPr>
            <p:ph type="body" sz="quarter" idx="11"/>
          </p:nvPr>
        </p:nvSpPr>
        <p:spPr bwMode="black">
          <a:xfrm>
            <a:off x="838200" y="1365203"/>
            <a:ext cx="10515600" cy="1567183"/>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p:txBody>
      </p:sp>
      <p:pic>
        <p:nvPicPr>
          <p:cNvPr id="6"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1373458" y="3222702"/>
            <a:ext cx="9387470" cy="5283060"/>
          </a:xfrm>
          <a:prstGeom prst="rect">
            <a:avLst/>
          </a:prstGeom>
          <a:ln>
            <a:noFill/>
          </a:ln>
          <a:effectLst>
            <a:outerShdw blurRad="292100" dist="139700" dir="2700000" algn="tl" rotWithShape="0">
              <a:srgbClr val="333333">
                <a:alpha val="65000"/>
              </a:srgbClr>
            </a:outerShdw>
          </a:effectLst>
        </p:spPr>
      </p:pic>
      <p:sp>
        <p:nvSpPr>
          <p:cNvPr id="13" name="Picture Placeholder 4"/>
          <p:cNvSpPr>
            <a:spLocks noGrp="1"/>
          </p:cNvSpPr>
          <p:nvPr>
            <p:ph type="pic" sz="quarter" idx="10" hasCustomPrompt="1"/>
          </p:nvPr>
        </p:nvSpPr>
        <p:spPr bwMode="gray">
          <a:xfrm>
            <a:off x="1373459" y="3771871"/>
            <a:ext cx="9287236" cy="4733889"/>
          </a:xfrm>
        </p:spPr>
        <p:txBody>
          <a:bodyPr/>
          <a:lstStyle>
            <a:lvl1pPr>
              <a:defRPr/>
            </a:lvl1pPr>
          </a:lstStyle>
          <a:p>
            <a:r>
              <a:rPr lang="en-US" dirty="0"/>
              <a:t>Click icon to insert screenshot</a:t>
            </a:r>
          </a:p>
        </p:txBody>
      </p:sp>
    </p:spTree>
    <p:extLst>
      <p:ext uri="{BB962C8B-B14F-4D97-AF65-F5344CB8AC3E}">
        <p14:creationId xmlns:p14="http://schemas.microsoft.com/office/powerpoint/2010/main" val="894290563"/>
      </p:ext>
    </p:extLst>
  </p:cSld>
  <p:clrMapOvr>
    <a:masterClrMapping/>
  </p:clrMapOvr>
  <p:hf sldNum="0"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creenshot (Full Window Light Gray)">
    <p:bg bwMode="auto">
      <p:bgPr>
        <a:gradFill>
          <a:gsLst>
            <a:gs pos="100000">
              <a:srgbClr val="BFBFBF"/>
            </a:gs>
            <a:gs pos="53000">
              <a:srgbClr val="F5F5F5"/>
            </a:gs>
            <a:gs pos="78000">
              <a:srgbClr val="E8E8E8"/>
            </a:gs>
          </a:gsLst>
          <a:path path="circle">
            <a:fillToRect l="50000" t="50000" r="50000" b="50000"/>
          </a:path>
        </a:gradFill>
        <a:effectLst/>
      </p:bgPr>
    </p:bg>
    <p:spTree>
      <p:nvGrpSpPr>
        <p:cNvPr id="1" name=""/>
        <p:cNvGrpSpPr/>
        <p:nvPr/>
      </p:nvGrpSpPr>
      <p:grpSpPr>
        <a:xfrm>
          <a:off x="0" y="0"/>
          <a:ext cx="0" cy="0"/>
          <a:chOff x="0" y="0"/>
          <a:chExt cx="0" cy="0"/>
        </a:xfrm>
      </p:grpSpPr>
      <p:sp>
        <p:nvSpPr>
          <p:cNvPr id="5" name="Title 1"/>
          <p:cNvSpPr>
            <a:spLocks noGrp="1"/>
          </p:cNvSpPr>
          <p:nvPr>
            <p:ph type="title"/>
          </p:nvPr>
        </p:nvSpPr>
        <p:spPr bwMode="black">
          <a:xfrm>
            <a:off x="838200" y="-1"/>
            <a:ext cx="10515600" cy="1216025"/>
          </a:xfrm>
          <a:noFill/>
        </p:spPr>
        <p:txBody>
          <a:bodyPr lIns="0" rIns="0">
            <a:normAutofit/>
          </a:bodyPr>
          <a:lstStyle>
            <a:lvl1pPr algn="r">
              <a:defRPr sz="3600">
                <a:solidFill>
                  <a:schemeClr val="tx1"/>
                </a:solidFill>
              </a:defRPr>
            </a:lvl1pPr>
          </a:lstStyle>
          <a:p>
            <a:r>
              <a:rPr lang="en-US"/>
              <a:t>Click to edit Master title style</a:t>
            </a:r>
            <a:endParaRPr lang="en-US" dirty="0"/>
          </a:p>
        </p:txBody>
      </p:sp>
      <p:pic>
        <p:nvPicPr>
          <p:cNvPr id="9"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1373458" y="1264693"/>
            <a:ext cx="9387470" cy="5283060"/>
          </a:xfrm>
          <a:prstGeom prst="rect">
            <a:avLst/>
          </a:prstGeom>
          <a:ln>
            <a:noFill/>
          </a:ln>
          <a:effectLst>
            <a:outerShdw blurRad="292100" dist="139700" dir="2700000" algn="tl" rotWithShape="0">
              <a:srgbClr val="333333">
                <a:alpha val="65000"/>
              </a:srgbClr>
            </a:outerShdw>
          </a:effectLst>
        </p:spPr>
      </p:pic>
      <p:sp>
        <p:nvSpPr>
          <p:cNvPr id="10" name="Picture Placeholder 3" descr="Screenshot"/>
          <p:cNvSpPr>
            <a:spLocks noGrp="1"/>
          </p:cNvSpPr>
          <p:nvPr>
            <p:ph type="pic" sz="quarter" idx="10" hasCustomPrompt="1"/>
          </p:nvPr>
        </p:nvSpPr>
        <p:spPr bwMode="gray">
          <a:xfrm>
            <a:off x="1373459" y="1813862"/>
            <a:ext cx="9287236" cy="4733889"/>
          </a:xfrm>
        </p:spPr>
        <p:txBody>
          <a:bodyPr/>
          <a:lstStyle>
            <a:lvl1pPr>
              <a:defRPr/>
            </a:lvl1pPr>
          </a:lstStyle>
          <a:p>
            <a:r>
              <a:rPr lang="en-US" dirty="0"/>
              <a:t>Click icon to insert screenshot</a:t>
            </a:r>
          </a:p>
        </p:txBody>
      </p:sp>
    </p:spTree>
    <p:extLst>
      <p:ext uri="{BB962C8B-B14F-4D97-AF65-F5344CB8AC3E}">
        <p14:creationId xmlns:p14="http://schemas.microsoft.com/office/powerpoint/2010/main" val="1064751064"/>
      </p:ext>
    </p:extLst>
  </p:cSld>
  <p:clrMapOvr>
    <a:masterClrMapping/>
  </p:clrMapOvr>
  <p:hf sldNum="0"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creenshot (Blue Horizontal)">
    <p:bg bwMode="black">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13" name="Title 1"/>
          <p:cNvSpPr>
            <a:spLocks noGrp="1"/>
          </p:cNvSpPr>
          <p:nvPr>
            <p:ph type="title" hasCustomPrompt="1"/>
          </p:nvPr>
        </p:nvSpPr>
        <p:spPr bwMode="white">
          <a:xfrm>
            <a:off x="815897" y="287066"/>
            <a:ext cx="3521927" cy="2734914"/>
          </a:xfrm>
        </p:spPr>
        <p:txBody>
          <a:bodyPr/>
          <a:lstStyle>
            <a:lvl1pPr>
              <a:defRPr b="0">
                <a:solidFill>
                  <a:schemeClr val="accent2"/>
                </a:solidFill>
              </a:defRPr>
            </a:lvl1pPr>
          </a:lstStyle>
          <a:p>
            <a:r>
              <a:rPr lang="en-US" dirty="0"/>
              <a:t>Click to edit title</a:t>
            </a:r>
          </a:p>
        </p:txBody>
      </p:sp>
      <p:sp>
        <p:nvSpPr>
          <p:cNvPr id="15" name="Text Placeholder 2"/>
          <p:cNvSpPr>
            <a:spLocks noGrp="1"/>
          </p:cNvSpPr>
          <p:nvPr>
            <p:ph type="body" sz="quarter" idx="13"/>
          </p:nvPr>
        </p:nvSpPr>
        <p:spPr bwMode="white">
          <a:xfrm>
            <a:off x="815975" y="3211513"/>
            <a:ext cx="3521849" cy="2475609"/>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4976787" y="504855"/>
            <a:ext cx="9618920" cy="5413315"/>
          </a:xfrm>
          <a:prstGeom prst="rect">
            <a:avLst/>
          </a:prstGeom>
          <a:ln>
            <a:noFill/>
          </a:ln>
          <a:effectLst>
            <a:outerShdw blurRad="292100" dist="139700" dir="2700000" algn="tl" rotWithShape="0">
              <a:srgbClr val="333333">
                <a:alpha val="65000"/>
              </a:srgbClr>
            </a:outerShdw>
          </a:effectLst>
        </p:spPr>
      </p:pic>
      <p:sp>
        <p:nvSpPr>
          <p:cNvPr id="16" name="Picture Placeholder 4" descr="Screenshot"/>
          <p:cNvSpPr>
            <a:spLocks noGrp="1"/>
          </p:cNvSpPr>
          <p:nvPr>
            <p:ph type="pic" sz="quarter" idx="10" hasCustomPrompt="1"/>
          </p:nvPr>
        </p:nvSpPr>
        <p:spPr bwMode="gray">
          <a:xfrm>
            <a:off x="4976787" y="1067565"/>
            <a:ext cx="9516215" cy="4850604"/>
          </a:xfrm>
        </p:spPr>
        <p:txBody>
          <a:bodyPr/>
          <a:lstStyle>
            <a:lvl1pPr>
              <a:defRPr/>
            </a:lvl1pPr>
          </a:lstStyle>
          <a:p>
            <a:r>
              <a:rPr lang="en-US" dirty="0"/>
              <a:t>Click icon to insert screenshot</a:t>
            </a:r>
          </a:p>
        </p:txBody>
      </p:sp>
      <p:sp>
        <p:nvSpPr>
          <p:cNvPr id="10" name="Date Placeholder 5"/>
          <p:cNvSpPr>
            <a:spLocks noGrp="1"/>
          </p:cNvSpPr>
          <p:nvPr>
            <p:ph type="dt" sz="half" idx="11"/>
          </p:nvPr>
        </p:nvSpPr>
        <p:spPr bwMode="white">
          <a:xfrm>
            <a:off x="838200" y="6356350"/>
            <a:ext cx="1358590" cy="365125"/>
          </a:xfrm>
        </p:spPr>
        <p:txBody>
          <a:bodyPr/>
          <a:lstStyle>
            <a:lvl1pPr>
              <a:defRPr>
                <a:solidFill>
                  <a:schemeClr val="bg1"/>
                </a:solidFill>
              </a:defRPr>
            </a:lvl1pPr>
          </a:lstStyle>
          <a:p>
            <a:fld id="{276FB33B-BCEE-4E25-B97B-A564B0E1024B}" type="datetime1">
              <a:rPr lang="en-US" smtClean="0"/>
              <a:t>10/17/2022</a:t>
            </a:fld>
            <a:endParaRPr lang="en-US" dirty="0"/>
          </a:p>
        </p:txBody>
      </p:sp>
      <p:sp>
        <p:nvSpPr>
          <p:cNvPr id="12" name="Footer Placeholder 6"/>
          <p:cNvSpPr>
            <a:spLocks noGrp="1"/>
          </p:cNvSpPr>
          <p:nvPr>
            <p:ph type="ftr" sz="quarter" idx="3"/>
          </p:nvPr>
        </p:nvSpPr>
        <p:spPr bwMode="black">
          <a:xfrm>
            <a:off x="6324600" y="6356349"/>
            <a:ext cx="5587647" cy="365125"/>
          </a:xfrm>
          <a:prstGeom prst="rect">
            <a:avLst/>
          </a:prstGeom>
        </p:spPr>
        <p:txBody>
          <a:bodyPr anchor="ctr"/>
          <a:lstStyle>
            <a:lvl1pPr algn="r">
              <a:defRPr sz="1200">
                <a:solidFill>
                  <a:schemeClr val="bg1"/>
                </a:solidFill>
              </a:defRPr>
            </a:lvl1pPr>
          </a:lstStyle>
          <a:p>
            <a:r>
              <a:rPr lang="en-US" dirty="0" err="1"/>
              <a:t>mn.gov</a:t>
            </a:r>
            <a:r>
              <a:rPr lang="en-US" dirty="0"/>
              <a:t>/deed</a:t>
            </a:r>
          </a:p>
        </p:txBody>
      </p:sp>
    </p:spTree>
    <p:extLst>
      <p:ext uri="{BB962C8B-B14F-4D97-AF65-F5344CB8AC3E}">
        <p14:creationId xmlns:p14="http://schemas.microsoft.com/office/powerpoint/2010/main" val="196932636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creenshot (Blue Vertical)">
    <p:bg bwMode="black">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6" name="Title 1"/>
          <p:cNvSpPr>
            <a:spLocks noGrp="1"/>
          </p:cNvSpPr>
          <p:nvPr>
            <p:ph type="title"/>
          </p:nvPr>
        </p:nvSpPr>
        <p:spPr bwMode="white">
          <a:xfrm>
            <a:off x="838200" y="-1"/>
            <a:ext cx="10515600" cy="1216025"/>
          </a:xfrm>
          <a:noFill/>
        </p:spPr>
        <p:txBody>
          <a:bodyPr lIns="0" rIns="0">
            <a:normAutofit/>
          </a:bodyPr>
          <a:lstStyle>
            <a:lvl1pPr algn="r">
              <a:defRPr sz="3600">
                <a:solidFill>
                  <a:schemeClr val="accent2"/>
                </a:solidFill>
              </a:defRPr>
            </a:lvl1pPr>
          </a:lstStyle>
          <a:p>
            <a:r>
              <a:rPr lang="en-US"/>
              <a:t>Click to edit Master title style</a:t>
            </a:r>
            <a:endParaRPr lang="en-US" dirty="0"/>
          </a:p>
        </p:txBody>
      </p:sp>
      <p:sp>
        <p:nvSpPr>
          <p:cNvPr id="14" name="Text Placeholder 2"/>
          <p:cNvSpPr>
            <a:spLocks noGrp="1"/>
          </p:cNvSpPr>
          <p:nvPr>
            <p:ph type="body" sz="quarter" idx="13"/>
          </p:nvPr>
        </p:nvSpPr>
        <p:spPr bwMode="white">
          <a:xfrm>
            <a:off x="838200" y="1365203"/>
            <a:ext cx="10515600" cy="1567183"/>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p:txBody>
      </p:sp>
      <p:pic>
        <p:nvPicPr>
          <p:cNvPr id="15"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1373458" y="3222702"/>
            <a:ext cx="9387470" cy="5283060"/>
          </a:xfrm>
          <a:prstGeom prst="rect">
            <a:avLst/>
          </a:prstGeom>
          <a:ln>
            <a:noFill/>
          </a:ln>
          <a:effectLst>
            <a:outerShdw blurRad="292100" dist="139700" dir="2700000" algn="tl" rotWithShape="0">
              <a:srgbClr val="333333">
                <a:alpha val="65000"/>
              </a:srgbClr>
            </a:outerShdw>
          </a:effectLst>
        </p:spPr>
      </p:pic>
      <p:sp>
        <p:nvSpPr>
          <p:cNvPr id="16" name="Picture Placeholder 4" descr="Screenshot"/>
          <p:cNvSpPr>
            <a:spLocks noGrp="1"/>
          </p:cNvSpPr>
          <p:nvPr>
            <p:ph type="pic" sz="quarter" idx="10" hasCustomPrompt="1"/>
          </p:nvPr>
        </p:nvSpPr>
        <p:spPr bwMode="gray">
          <a:xfrm>
            <a:off x="1373459" y="3771871"/>
            <a:ext cx="9287236" cy="4733889"/>
          </a:xfrm>
        </p:spPr>
        <p:txBody>
          <a:bodyPr/>
          <a:lstStyle>
            <a:lvl1pPr>
              <a:defRPr/>
            </a:lvl1pPr>
          </a:lstStyle>
          <a:p>
            <a:r>
              <a:rPr lang="en-US" dirty="0"/>
              <a:t>Click icon to insert screenshot</a:t>
            </a:r>
          </a:p>
        </p:txBody>
      </p:sp>
    </p:spTree>
    <p:extLst>
      <p:ext uri="{BB962C8B-B14F-4D97-AF65-F5344CB8AC3E}">
        <p14:creationId xmlns:p14="http://schemas.microsoft.com/office/powerpoint/2010/main" val="403402845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creenshot (Full Window Blue)">
    <p:bg bwMode="black">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5" name="Title 1"/>
          <p:cNvSpPr>
            <a:spLocks noGrp="1"/>
          </p:cNvSpPr>
          <p:nvPr>
            <p:ph type="title"/>
          </p:nvPr>
        </p:nvSpPr>
        <p:spPr bwMode="white">
          <a:xfrm>
            <a:off x="838200" y="-1"/>
            <a:ext cx="10515600" cy="1216025"/>
          </a:xfrm>
          <a:noFill/>
        </p:spPr>
        <p:txBody>
          <a:bodyPr lIns="0" rIns="0">
            <a:normAutofit/>
          </a:bodyPr>
          <a:lstStyle>
            <a:lvl1pPr algn="r">
              <a:defRPr sz="3600">
                <a:solidFill>
                  <a:schemeClr val="accent2"/>
                </a:solidFill>
              </a:defRPr>
            </a:lvl1pPr>
          </a:lstStyle>
          <a:p>
            <a:r>
              <a:rPr lang="en-US"/>
              <a:t>Click to edit Master title style</a:t>
            </a:r>
            <a:endParaRPr lang="en-US" dirty="0"/>
          </a:p>
        </p:txBody>
      </p:sp>
      <p:pic>
        <p:nvPicPr>
          <p:cNvPr id="6"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1373458" y="1264693"/>
            <a:ext cx="9387470" cy="5283060"/>
          </a:xfrm>
          <a:prstGeom prst="rect">
            <a:avLst/>
          </a:prstGeom>
          <a:ln>
            <a:noFill/>
          </a:ln>
          <a:effectLst>
            <a:outerShdw blurRad="292100" dist="139700" dir="2700000" algn="tl" rotWithShape="0">
              <a:srgbClr val="333333">
                <a:alpha val="65000"/>
              </a:srgbClr>
            </a:outerShdw>
          </a:effectLst>
        </p:spPr>
      </p:pic>
      <p:sp>
        <p:nvSpPr>
          <p:cNvPr id="7" name="Picture Placeholder 3" descr="Screenshot"/>
          <p:cNvSpPr>
            <a:spLocks noGrp="1"/>
          </p:cNvSpPr>
          <p:nvPr>
            <p:ph type="pic" sz="quarter" idx="10" hasCustomPrompt="1"/>
          </p:nvPr>
        </p:nvSpPr>
        <p:spPr bwMode="gray">
          <a:xfrm>
            <a:off x="1373459" y="1813862"/>
            <a:ext cx="9287236" cy="4733889"/>
          </a:xfrm>
        </p:spPr>
        <p:txBody>
          <a:bodyPr/>
          <a:lstStyle>
            <a:lvl1pPr>
              <a:defRPr/>
            </a:lvl1pPr>
          </a:lstStyle>
          <a:p>
            <a:r>
              <a:rPr lang="en-US" dirty="0"/>
              <a:t>Click icon to insert screenshot</a:t>
            </a:r>
          </a:p>
        </p:txBody>
      </p:sp>
    </p:spTree>
    <p:extLst>
      <p:ext uri="{BB962C8B-B14F-4D97-AF65-F5344CB8AC3E}">
        <p14:creationId xmlns:p14="http://schemas.microsoft.com/office/powerpoint/2010/main" val="5757137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p:bg bwMode="auto">
      <p:bgPr>
        <a:solidFill>
          <a:srgbClr val="E8E8E8"/>
        </a:solidFill>
        <a:effectLst/>
      </p:bgPr>
    </p:bg>
    <p:spTree>
      <p:nvGrpSpPr>
        <p:cNvPr id="1" name=""/>
        <p:cNvGrpSpPr/>
        <p:nvPr/>
      </p:nvGrpSpPr>
      <p:grpSpPr>
        <a:xfrm>
          <a:off x="0" y="0"/>
          <a:ext cx="0" cy="0"/>
          <a:chOff x="0" y="0"/>
          <a:chExt cx="0" cy="0"/>
        </a:xfrm>
      </p:grpSpPr>
      <p:sp>
        <p:nvSpPr>
          <p:cNvPr id="3" name="Rectangle 1"/>
          <p:cNvSpPr/>
          <p:nvPr userDrawn="1"/>
        </p:nvSpPr>
        <p:spPr bwMode="black">
          <a:xfrm>
            <a:off x="0" y="-128"/>
            <a:ext cx="12188952" cy="12161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10" name="Title 2"/>
          <p:cNvSpPr>
            <a:spLocks noGrp="1"/>
          </p:cNvSpPr>
          <p:nvPr>
            <p:ph type="title"/>
          </p:nvPr>
        </p:nvSpPr>
        <p:spPr bwMode="white">
          <a:xfrm>
            <a:off x="838200" y="-1"/>
            <a:ext cx="10515600" cy="1216025"/>
          </a:xfrm>
          <a:noFill/>
        </p:spPr>
        <p:txBody>
          <a:bodyPr lIns="45720" rIns="45720">
            <a:normAutofit/>
          </a:bodyPr>
          <a:lstStyle>
            <a:lvl1pPr algn="r">
              <a:defRPr sz="3600">
                <a:solidFill>
                  <a:schemeClr val="bg1"/>
                </a:solidFill>
              </a:defRPr>
            </a:lvl1pPr>
          </a:lstStyle>
          <a:p>
            <a:r>
              <a:rPr lang="en-US"/>
              <a:t>Click to edit Master title style</a:t>
            </a:r>
            <a:endParaRPr lang="en-US" dirty="0"/>
          </a:p>
        </p:txBody>
      </p:sp>
      <p:sp>
        <p:nvSpPr>
          <p:cNvPr id="12" name="Table Placeholder 3"/>
          <p:cNvSpPr>
            <a:spLocks noGrp="1"/>
          </p:cNvSpPr>
          <p:nvPr>
            <p:ph type="tbl" sz="quarter" idx="13"/>
          </p:nvPr>
        </p:nvSpPr>
        <p:spPr bwMode="gray">
          <a:xfrm>
            <a:off x="838200" y="1335088"/>
            <a:ext cx="10515600" cy="4841875"/>
          </a:xfrm>
        </p:spPr>
        <p:txBody>
          <a:bodyPr/>
          <a:lstStyle/>
          <a:p>
            <a:r>
              <a:rPr lang="en-US"/>
              <a:t>Click icon to add table</a:t>
            </a:r>
          </a:p>
        </p:txBody>
      </p:sp>
      <p:sp>
        <p:nvSpPr>
          <p:cNvPr id="9" name="Rectangle 7"/>
          <p:cNvSpPr/>
          <p:nvPr userDrawn="1"/>
        </p:nvSpPr>
        <p:spPr bwMode="auto">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13" name="Picture 12">
            <a:extLst>
              <a:ext uri="{FF2B5EF4-FFF2-40B4-BE49-F238E27FC236}">
                <a16:creationId xmlns:a16="http://schemas.microsoft.com/office/drawing/2014/main" id="{CF149A7D-ACE1-4D4F-9EDE-AFDAC9CAED7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200" y="6454763"/>
            <a:ext cx="1925917" cy="168295"/>
          </a:xfrm>
          <a:prstGeom prst="rect">
            <a:avLst/>
          </a:prstGeom>
        </p:spPr>
      </p:pic>
      <p:sp>
        <p:nvSpPr>
          <p:cNvPr id="14" name="Footer Placeholder 6"/>
          <p:cNvSpPr>
            <a:spLocks noGrp="1"/>
          </p:cNvSpPr>
          <p:nvPr>
            <p:ph type="ftr" sz="quarter" idx="3"/>
          </p:nvPr>
        </p:nvSpPr>
        <p:spPr bwMode="black">
          <a:xfrm>
            <a:off x="6324600" y="6356349"/>
            <a:ext cx="5587647" cy="365125"/>
          </a:xfrm>
          <a:prstGeom prst="rect">
            <a:avLst/>
          </a:prstGeom>
        </p:spPr>
        <p:txBody>
          <a:bodyPr anchor="ctr"/>
          <a:lstStyle>
            <a:lvl1pPr algn="r">
              <a:defRPr sz="1200">
                <a:solidFill>
                  <a:schemeClr val="tx2"/>
                </a:solidFill>
              </a:defRPr>
            </a:lvl1pPr>
          </a:lstStyle>
          <a:p>
            <a:r>
              <a:rPr lang="en-US"/>
              <a:t>mn.gov/deed</a:t>
            </a:r>
            <a:endParaRPr lang="en-US" dirty="0"/>
          </a:p>
        </p:txBody>
      </p:sp>
    </p:spTree>
    <p:extLst>
      <p:ext uri="{BB962C8B-B14F-4D97-AF65-F5344CB8AC3E}">
        <p14:creationId xmlns:p14="http://schemas.microsoft.com/office/powerpoint/2010/main" val="267996441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creenshot (Computer)">
    <p:bg bwMode="black">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13" name="Title 1"/>
          <p:cNvSpPr>
            <a:spLocks noGrp="1"/>
          </p:cNvSpPr>
          <p:nvPr>
            <p:ph type="title" hasCustomPrompt="1"/>
          </p:nvPr>
        </p:nvSpPr>
        <p:spPr bwMode="white">
          <a:xfrm>
            <a:off x="815897" y="287066"/>
            <a:ext cx="3521927" cy="2734914"/>
          </a:xfrm>
        </p:spPr>
        <p:txBody>
          <a:bodyPr/>
          <a:lstStyle>
            <a:lvl1pPr>
              <a:defRPr b="0">
                <a:solidFill>
                  <a:schemeClr val="accent2"/>
                </a:solidFill>
              </a:defRPr>
            </a:lvl1pPr>
          </a:lstStyle>
          <a:p>
            <a:r>
              <a:rPr lang="en-US" dirty="0"/>
              <a:t>Click to edit title</a:t>
            </a:r>
          </a:p>
        </p:txBody>
      </p:sp>
      <p:sp>
        <p:nvSpPr>
          <p:cNvPr id="16" name="Text Placeholder 2"/>
          <p:cNvSpPr>
            <a:spLocks noGrp="1"/>
          </p:cNvSpPr>
          <p:nvPr>
            <p:ph type="body" sz="quarter" idx="13"/>
          </p:nvPr>
        </p:nvSpPr>
        <p:spPr bwMode="white">
          <a:xfrm>
            <a:off x="815975" y="3211513"/>
            <a:ext cx="3521849" cy="2475609"/>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4" name="Picture 3" descr="Compute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4712851" y="434836"/>
            <a:ext cx="6828661" cy="6050713"/>
          </a:xfrm>
          <a:prstGeom prst="rect">
            <a:avLst/>
          </a:prstGeom>
          <a:effectLst>
            <a:outerShdw blurRad="76200" dir="18900000" sy="23000" kx="-1200000" algn="bl" rotWithShape="0">
              <a:prstClr val="black">
                <a:alpha val="20000"/>
              </a:prstClr>
            </a:outerShdw>
          </a:effectLst>
        </p:spPr>
      </p:pic>
      <p:sp>
        <p:nvSpPr>
          <p:cNvPr id="15" name="Picture Placeholder 4"/>
          <p:cNvSpPr>
            <a:spLocks noGrp="1"/>
          </p:cNvSpPr>
          <p:nvPr>
            <p:ph type="pic" sz="quarter" idx="10" hasCustomPrompt="1"/>
          </p:nvPr>
        </p:nvSpPr>
        <p:spPr bwMode="gray">
          <a:xfrm>
            <a:off x="4976787" y="691882"/>
            <a:ext cx="6300787" cy="3411537"/>
          </a:xfrm>
        </p:spPr>
        <p:txBody>
          <a:bodyPr/>
          <a:lstStyle>
            <a:lvl1pPr>
              <a:defRPr/>
            </a:lvl1pPr>
          </a:lstStyle>
          <a:p>
            <a:r>
              <a:rPr lang="en-US" dirty="0"/>
              <a:t>Click icon to insert screenshot</a:t>
            </a:r>
          </a:p>
        </p:txBody>
      </p:sp>
      <p:sp>
        <p:nvSpPr>
          <p:cNvPr id="10" name="Date Placeholder 5"/>
          <p:cNvSpPr>
            <a:spLocks noGrp="1"/>
          </p:cNvSpPr>
          <p:nvPr>
            <p:ph type="dt" sz="half" idx="11"/>
          </p:nvPr>
        </p:nvSpPr>
        <p:spPr bwMode="white">
          <a:xfrm>
            <a:off x="838200" y="6356350"/>
            <a:ext cx="1358590" cy="365125"/>
          </a:xfrm>
        </p:spPr>
        <p:txBody>
          <a:bodyPr/>
          <a:lstStyle>
            <a:lvl1pPr>
              <a:defRPr>
                <a:solidFill>
                  <a:schemeClr val="bg1"/>
                </a:solidFill>
              </a:defRPr>
            </a:lvl1pPr>
          </a:lstStyle>
          <a:p>
            <a:fld id="{276FB33B-BCEE-4E25-B97B-A564B0E1024B}" type="datetime1">
              <a:rPr lang="en-US" smtClean="0"/>
              <a:t>10/17/2022</a:t>
            </a:fld>
            <a:endParaRPr lang="en-US" dirty="0"/>
          </a:p>
        </p:txBody>
      </p:sp>
      <p:sp>
        <p:nvSpPr>
          <p:cNvPr id="12" name="Footer Placeholder 6"/>
          <p:cNvSpPr>
            <a:spLocks noGrp="1"/>
          </p:cNvSpPr>
          <p:nvPr>
            <p:ph type="ftr" sz="quarter" idx="3"/>
          </p:nvPr>
        </p:nvSpPr>
        <p:spPr bwMode="black">
          <a:xfrm>
            <a:off x="6324600" y="6356349"/>
            <a:ext cx="5587647" cy="365125"/>
          </a:xfrm>
          <a:prstGeom prst="rect">
            <a:avLst/>
          </a:prstGeom>
        </p:spPr>
        <p:txBody>
          <a:bodyPr anchor="ctr"/>
          <a:lstStyle>
            <a:lvl1pPr algn="r">
              <a:defRPr sz="1200">
                <a:solidFill>
                  <a:schemeClr val="bg1"/>
                </a:solidFill>
              </a:defRPr>
            </a:lvl1pPr>
          </a:lstStyle>
          <a:p>
            <a:r>
              <a:rPr lang="en-US" dirty="0" err="1"/>
              <a:t>mn.gov</a:t>
            </a:r>
            <a:r>
              <a:rPr lang="en-US" dirty="0"/>
              <a:t>/deed</a:t>
            </a:r>
          </a:p>
        </p:txBody>
      </p:sp>
    </p:spTree>
    <p:extLst>
      <p:ext uri="{BB962C8B-B14F-4D97-AF65-F5344CB8AC3E}">
        <p14:creationId xmlns:p14="http://schemas.microsoft.com/office/powerpoint/2010/main" val="276175235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creenshot (Computer, Tablet, Phone)">
    <p:bg bwMode="black">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8417"/>
          <a:stretch/>
        </p:blipFill>
        <p:spPr bwMode="gray">
          <a:xfrm>
            <a:off x="513807" y="300788"/>
            <a:ext cx="11412844" cy="6506515"/>
          </a:xfrm>
          <a:prstGeom prst="rect">
            <a:avLst/>
          </a:prstGeom>
        </p:spPr>
      </p:pic>
      <p:sp>
        <p:nvSpPr>
          <p:cNvPr id="13" name="Title 2"/>
          <p:cNvSpPr>
            <a:spLocks noGrp="1"/>
          </p:cNvSpPr>
          <p:nvPr>
            <p:ph type="title" hasCustomPrompt="1"/>
          </p:nvPr>
        </p:nvSpPr>
        <p:spPr bwMode="white">
          <a:xfrm>
            <a:off x="815897" y="287066"/>
            <a:ext cx="3521927" cy="2734914"/>
          </a:xfrm>
        </p:spPr>
        <p:txBody>
          <a:bodyPr/>
          <a:lstStyle>
            <a:lvl1pPr>
              <a:defRPr b="0">
                <a:solidFill>
                  <a:schemeClr val="tx1"/>
                </a:solidFill>
              </a:defRPr>
            </a:lvl1pPr>
          </a:lstStyle>
          <a:p>
            <a:r>
              <a:rPr lang="en-US" dirty="0"/>
              <a:t>Click to edit title</a:t>
            </a:r>
          </a:p>
        </p:txBody>
      </p:sp>
      <p:sp>
        <p:nvSpPr>
          <p:cNvPr id="15" name="Picture Placeholder 3"/>
          <p:cNvSpPr>
            <a:spLocks noGrp="1"/>
          </p:cNvSpPr>
          <p:nvPr>
            <p:ph type="pic" sz="quarter" idx="10" hasCustomPrompt="1"/>
          </p:nvPr>
        </p:nvSpPr>
        <p:spPr bwMode="gray">
          <a:xfrm>
            <a:off x="4976788" y="691883"/>
            <a:ext cx="6298572" cy="3369130"/>
          </a:xfrm>
        </p:spPr>
        <p:txBody>
          <a:bodyPr/>
          <a:lstStyle>
            <a:lvl1pPr>
              <a:defRPr/>
            </a:lvl1pPr>
          </a:lstStyle>
          <a:p>
            <a:r>
              <a:rPr lang="en-US" dirty="0"/>
              <a:t>Click icon to insert screenshot</a:t>
            </a:r>
          </a:p>
        </p:txBody>
      </p:sp>
      <p:sp>
        <p:nvSpPr>
          <p:cNvPr id="12" name="Picture Placeholder 4"/>
          <p:cNvSpPr>
            <a:spLocks noGrp="1"/>
          </p:cNvSpPr>
          <p:nvPr>
            <p:ph type="pic" sz="quarter" idx="13" hasCustomPrompt="1"/>
          </p:nvPr>
        </p:nvSpPr>
        <p:spPr bwMode="gray">
          <a:xfrm>
            <a:off x="2393577" y="3413074"/>
            <a:ext cx="1848970" cy="2458337"/>
          </a:xfrm>
        </p:spPr>
        <p:txBody>
          <a:bodyPr>
            <a:normAutofit/>
          </a:bodyPr>
          <a:lstStyle>
            <a:lvl1pPr>
              <a:defRPr sz="2200"/>
            </a:lvl1pPr>
          </a:lstStyle>
          <a:p>
            <a:r>
              <a:rPr lang="en-US" dirty="0"/>
              <a:t>Click icon to insert screenshot</a:t>
            </a:r>
          </a:p>
        </p:txBody>
      </p:sp>
      <p:sp>
        <p:nvSpPr>
          <p:cNvPr id="17" name="Picture Placeholder 5"/>
          <p:cNvSpPr>
            <a:spLocks noGrp="1"/>
          </p:cNvSpPr>
          <p:nvPr>
            <p:ph type="pic" sz="quarter" idx="14" hasCustomPrompt="1"/>
          </p:nvPr>
        </p:nvSpPr>
        <p:spPr bwMode="gray">
          <a:xfrm>
            <a:off x="968188" y="4352926"/>
            <a:ext cx="894231" cy="1570503"/>
          </a:xfrm>
        </p:spPr>
        <p:txBody>
          <a:bodyPr>
            <a:normAutofit/>
          </a:bodyPr>
          <a:lstStyle>
            <a:lvl1pPr marL="171450" indent="-171450">
              <a:buFont typeface="Arial" panose="020B0604020202020204" pitchFamily="34" charset="0"/>
              <a:buChar char="•"/>
              <a:defRPr sz="950"/>
            </a:lvl1pPr>
          </a:lstStyle>
          <a:p>
            <a:r>
              <a:rPr lang="en-US" dirty="0"/>
              <a:t>Click icon to insert screenshot</a:t>
            </a:r>
          </a:p>
        </p:txBody>
      </p:sp>
      <p:sp>
        <p:nvSpPr>
          <p:cNvPr id="10" name="Date Placeholder 6"/>
          <p:cNvSpPr>
            <a:spLocks noGrp="1"/>
          </p:cNvSpPr>
          <p:nvPr>
            <p:ph type="dt" sz="half" idx="11"/>
          </p:nvPr>
        </p:nvSpPr>
        <p:spPr bwMode="white">
          <a:xfrm>
            <a:off x="838200" y="6356350"/>
            <a:ext cx="1358590" cy="365125"/>
          </a:xfrm>
        </p:spPr>
        <p:txBody>
          <a:bodyPr/>
          <a:lstStyle>
            <a:lvl1pPr>
              <a:defRPr>
                <a:solidFill>
                  <a:schemeClr val="tx2"/>
                </a:solidFill>
              </a:defRPr>
            </a:lvl1pPr>
          </a:lstStyle>
          <a:p>
            <a:fld id="{276FB33B-BCEE-4E25-B97B-A564B0E1024B}" type="datetime1">
              <a:rPr lang="en-US" smtClean="0"/>
              <a:pPr/>
              <a:t>10/17/2022</a:t>
            </a:fld>
            <a:endParaRPr lang="en-US" dirty="0"/>
          </a:p>
        </p:txBody>
      </p:sp>
      <p:sp>
        <p:nvSpPr>
          <p:cNvPr id="14" name="Footer Placeholder 6"/>
          <p:cNvSpPr>
            <a:spLocks noGrp="1"/>
          </p:cNvSpPr>
          <p:nvPr>
            <p:ph type="ftr" sz="quarter" idx="3"/>
          </p:nvPr>
        </p:nvSpPr>
        <p:spPr bwMode="black">
          <a:xfrm>
            <a:off x="6324600" y="6356349"/>
            <a:ext cx="5587647" cy="365125"/>
          </a:xfrm>
          <a:prstGeom prst="rect">
            <a:avLst/>
          </a:prstGeom>
        </p:spPr>
        <p:txBody>
          <a:bodyPr anchor="ctr"/>
          <a:lstStyle>
            <a:lvl1pPr algn="r">
              <a:defRPr sz="1200">
                <a:solidFill>
                  <a:schemeClr val="tx2"/>
                </a:solidFill>
              </a:defRPr>
            </a:lvl1pPr>
          </a:lstStyle>
          <a:p>
            <a:r>
              <a:rPr lang="en-US"/>
              <a:t>mn.gov/deed</a:t>
            </a:r>
            <a:endParaRPr lang="en-US" dirty="0"/>
          </a:p>
        </p:txBody>
      </p:sp>
    </p:spTree>
    <p:extLst>
      <p:ext uri="{BB962C8B-B14F-4D97-AF65-F5344CB8AC3E}">
        <p14:creationId xmlns:p14="http://schemas.microsoft.com/office/powerpoint/2010/main" val="427636752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Quote (Blue Background)">
    <p:bg bwMode="black">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12" name="Rounded Rectangular Callout 1"/>
          <p:cNvSpPr/>
          <p:nvPr userDrawn="1"/>
        </p:nvSpPr>
        <p:spPr bwMode="white">
          <a:xfrm>
            <a:off x="866887" y="601818"/>
            <a:ext cx="10515600" cy="5450408"/>
          </a:xfrm>
          <a:custGeom>
            <a:avLst/>
            <a:gdLst>
              <a:gd name="connsiteX0" fmla="*/ 0 w 10515600"/>
              <a:gd name="connsiteY0" fmla="*/ 805890 h 4835245"/>
              <a:gd name="connsiteX1" fmla="*/ 805890 w 10515600"/>
              <a:gd name="connsiteY1" fmla="*/ 0 h 4835245"/>
              <a:gd name="connsiteX2" fmla="*/ 1752600 w 10515600"/>
              <a:gd name="connsiteY2" fmla="*/ 0 h 4835245"/>
              <a:gd name="connsiteX3" fmla="*/ 1752600 w 10515600"/>
              <a:gd name="connsiteY3" fmla="*/ 0 h 4835245"/>
              <a:gd name="connsiteX4" fmla="*/ 4381500 w 10515600"/>
              <a:gd name="connsiteY4" fmla="*/ 0 h 4835245"/>
              <a:gd name="connsiteX5" fmla="*/ 9709710 w 10515600"/>
              <a:gd name="connsiteY5" fmla="*/ 0 h 4835245"/>
              <a:gd name="connsiteX6" fmla="*/ 10515600 w 10515600"/>
              <a:gd name="connsiteY6" fmla="*/ 805890 h 4835245"/>
              <a:gd name="connsiteX7" fmla="*/ 10515600 w 10515600"/>
              <a:gd name="connsiteY7" fmla="*/ 2820560 h 4835245"/>
              <a:gd name="connsiteX8" fmla="*/ 10515600 w 10515600"/>
              <a:gd name="connsiteY8" fmla="*/ 2820560 h 4835245"/>
              <a:gd name="connsiteX9" fmla="*/ 10515600 w 10515600"/>
              <a:gd name="connsiteY9" fmla="*/ 4029371 h 4835245"/>
              <a:gd name="connsiteX10" fmla="*/ 10515600 w 10515600"/>
              <a:gd name="connsiteY10" fmla="*/ 4029355 h 4835245"/>
              <a:gd name="connsiteX11" fmla="*/ 9709710 w 10515600"/>
              <a:gd name="connsiteY11" fmla="*/ 4835245 h 4835245"/>
              <a:gd name="connsiteX12" fmla="*/ 4381500 w 10515600"/>
              <a:gd name="connsiteY12" fmla="*/ 4835245 h 4835245"/>
              <a:gd name="connsiteX13" fmla="*/ 3067085 w 10515600"/>
              <a:gd name="connsiteY13" fmla="*/ 5439651 h 4835245"/>
              <a:gd name="connsiteX14" fmla="*/ 1752600 w 10515600"/>
              <a:gd name="connsiteY14" fmla="*/ 4835245 h 4835245"/>
              <a:gd name="connsiteX15" fmla="*/ 805890 w 10515600"/>
              <a:gd name="connsiteY15" fmla="*/ 4835245 h 4835245"/>
              <a:gd name="connsiteX16" fmla="*/ 0 w 10515600"/>
              <a:gd name="connsiteY16" fmla="*/ 4029355 h 4835245"/>
              <a:gd name="connsiteX17" fmla="*/ 0 w 10515600"/>
              <a:gd name="connsiteY17" fmla="*/ 4029371 h 4835245"/>
              <a:gd name="connsiteX18" fmla="*/ 0 w 10515600"/>
              <a:gd name="connsiteY18" fmla="*/ 2820560 h 4835245"/>
              <a:gd name="connsiteX19" fmla="*/ 0 w 10515600"/>
              <a:gd name="connsiteY19" fmla="*/ 2820560 h 4835245"/>
              <a:gd name="connsiteX20" fmla="*/ 0 w 10515600"/>
              <a:gd name="connsiteY20" fmla="*/ 805890 h 4835245"/>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4381500 w 10515600"/>
              <a:gd name="connsiteY12" fmla="*/ 4835245 h 5439651"/>
              <a:gd name="connsiteX13" fmla="*/ 3067085 w 10515600"/>
              <a:gd name="connsiteY13" fmla="*/ 5439651 h 5439651"/>
              <a:gd name="connsiteX14" fmla="*/ 2279725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3725283 w 10515600"/>
              <a:gd name="connsiteY12" fmla="*/ 4846003 h 5439651"/>
              <a:gd name="connsiteX13" fmla="*/ 3067085 w 10515600"/>
              <a:gd name="connsiteY13" fmla="*/ 5439651 h 5439651"/>
              <a:gd name="connsiteX14" fmla="*/ 2279725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601015"/>
              <a:gd name="connsiteX1" fmla="*/ 805890 w 10515600"/>
              <a:gd name="connsiteY1" fmla="*/ 0 h 5601015"/>
              <a:gd name="connsiteX2" fmla="*/ 1752600 w 10515600"/>
              <a:gd name="connsiteY2" fmla="*/ 0 h 5601015"/>
              <a:gd name="connsiteX3" fmla="*/ 1752600 w 10515600"/>
              <a:gd name="connsiteY3" fmla="*/ 0 h 5601015"/>
              <a:gd name="connsiteX4" fmla="*/ 4381500 w 10515600"/>
              <a:gd name="connsiteY4" fmla="*/ 0 h 5601015"/>
              <a:gd name="connsiteX5" fmla="*/ 9709710 w 10515600"/>
              <a:gd name="connsiteY5" fmla="*/ 0 h 5601015"/>
              <a:gd name="connsiteX6" fmla="*/ 10515600 w 10515600"/>
              <a:gd name="connsiteY6" fmla="*/ 805890 h 5601015"/>
              <a:gd name="connsiteX7" fmla="*/ 10515600 w 10515600"/>
              <a:gd name="connsiteY7" fmla="*/ 2820560 h 5601015"/>
              <a:gd name="connsiteX8" fmla="*/ 10515600 w 10515600"/>
              <a:gd name="connsiteY8" fmla="*/ 2820560 h 5601015"/>
              <a:gd name="connsiteX9" fmla="*/ 10515600 w 10515600"/>
              <a:gd name="connsiteY9" fmla="*/ 4029371 h 5601015"/>
              <a:gd name="connsiteX10" fmla="*/ 10515600 w 10515600"/>
              <a:gd name="connsiteY10" fmla="*/ 4029355 h 5601015"/>
              <a:gd name="connsiteX11" fmla="*/ 9709710 w 10515600"/>
              <a:gd name="connsiteY11" fmla="*/ 4835245 h 5601015"/>
              <a:gd name="connsiteX12" fmla="*/ 3725283 w 10515600"/>
              <a:gd name="connsiteY12" fmla="*/ 4846003 h 5601015"/>
              <a:gd name="connsiteX13" fmla="*/ 3067085 w 10515600"/>
              <a:gd name="connsiteY13" fmla="*/ 5601015 h 5601015"/>
              <a:gd name="connsiteX14" fmla="*/ 2279725 w 10515600"/>
              <a:gd name="connsiteY14" fmla="*/ 4824487 h 5601015"/>
              <a:gd name="connsiteX15" fmla="*/ 805890 w 10515600"/>
              <a:gd name="connsiteY15" fmla="*/ 4835245 h 5601015"/>
              <a:gd name="connsiteX16" fmla="*/ 0 w 10515600"/>
              <a:gd name="connsiteY16" fmla="*/ 4029355 h 5601015"/>
              <a:gd name="connsiteX17" fmla="*/ 0 w 10515600"/>
              <a:gd name="connsiteY17" fmla="*/ 4029371 h 5601015"/>
              <a:gd name="connsiteX18" fmla="*/ 0 w 10515600"/>
              <a:gd name="connsiteY18" fmla="*/ 2820560 h 5601015"/>
              <a:gd name="connsiteX19" fmla="*/ 0 w 10515600"/>
              <a:gd name="connsiteY19" fmla="*/ 2820560 h 5601015"/>
              <a:gd name="connsiteX20" fmla="*/ 0 w 10515600"/>
              <a:gd name="connsiteY20" fmla="*/ 805890 h 5601015"/>
              <a:gd name="connsiteX0" fmla="*/ 0 w 10515600"/>
              <a:gd name="connsiteY0" fmla="*/ 805890 h 5601015"/>
              <a:gd name="connsiteX1" fmla="*/ 805890 w 10515600"/>
              <a:gd name="connsiteY1" fmla="*/ 0 h 5601015"/>
              <a:gd name="connsiteX2" fmla="*/ 1752600 w 10515600"/>
              <a:gd name="connsiteY2" fmla="*/ 0 h 5601015"/>
              <a:gd name="connsiteX3" fmla="*/ 1752600 w 10515600"/>
              <a:gd name="connsiteY3" fmla="*/ 0 h 5601015"/>
              <a:gd name="connsiteX4" fmla="*/ 4381500 w 10515600"/>
              <a:gd name="connsiteY4" fmla="*/ 0 h 5601015"/>
              <a:gd name="connsiteX5" fmla="*/ 9709710 w 10515600"/>
              <a:gd name="connsiteY5" fmla="*/ 0 h 5601015"/>
              <a:gd name="connsiteX6" fmla="*/ 10515600 w 10515600"/>
              <a:gd name="connsiteY6" fmla="*/ 805890 h 5601015"/>
              <a:gd name="connsiteX7" fmla="*/ 10515600 w 10515600"/>
              <a:gd name="connsiteY7" fmla="*/ 2820560 h 5601015"/>
              <a:gd name="connsiteX8" fmla="*/ 10515600 w 10515600"/>
              <a:gd name="connsiteY8" fmla="*/ 2820560 h 5601015"/>
              <a:gd name="connsiteX9" fmla="*/ 10515600 w 10515600"/>
              <a:gd name="connsiteY9" fmla="*/ 4029371 h 5601015"/>
              <a:gd name="connsiteX10" fmla="*/ 10515600 w 10515600"/>
              <a:gd name="connsiteY10" fmla="*/ 4029355 h 5601015"/>
              <a:gd name="connsiteX11" fmla="*/ 9709710 w 10515600"/>
              <a:gd name="connsiteY11" fmla="*/ 4835245 h 5601015"/>
              <a:gd name="connsiteX12" fmla="*/ 3725283 w 10515600"/>
              <a:gd name="connsiteY12" fmla="*/ 4846003 h 5601015"/>
              <a:gd name="connsiteX13" fmla="*/ 3067085 w 10515600"/>
              <a:gd name="connsiteY13" fmla="*/ 5601015 h 5601015"/>
              <a:gd name="connsiteX14" fmla="*/ 1440628 w 10515600"/>
              <a:gd name="connsiteY14" fmla="*/ 4824487 h 5601015"/>
              <a:gd name="connsiteX15" fmla="*/ 805890 w 10515600"/>
              <a:gd name="connsiteY15" fmla="*/ 4835245 h 5601015"/>
              <a:gd name="connsiteX16" fmla="*/ 0 w 10515600"/>
              <a:gd name="connsiteY16" fmla="*/ 4029355 h 5601015"/>
              <a:gd name="connsiteX17" fmla="*/ 0 w 10515600"/>
              <a:gd name="connsiteY17" fmla="*/ 4029371 h 5601015"/>
              <a:gd name="connsiteX18" fmla="*/ 0 w 10515600"/>
              <a:gd name="connsiteY18" fmla="*/ 2820560 h 5601015"/>
              <a:gd name="connsiteX19" fmla="*/ 0 w 10515600"/>
              <a:gd name="connsiteY19" fmla="*/ 2820560 h 5601015"/>
              <a:gd name="connsiteX20" fmla="*/ 0 w 10515600"/>
              <a:gd name="connsiteY20" fmla="*/ 805890 h 5601015"/>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3725283 w 10515600"/>
              <a:gd name="connsiteY12" fmla="*/ 4846003 h 5439651"/>
              <a:gd name="connsiteX13" fmla="*/ 2098897 w 10515600"/>
              <a:gd name="connsiteY13" fmla="*/ 5439651 h 5439651"/>
              <a:gd name="connsiteX14" fmla="*/ 1440628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2552700 w 10515600"/>
              <a:gd name="connsiteY12" fmla="*/ 4846003 h 5439651"/>
              <a:gd name="connsiteX13" fmla="*/ 2098897 w 10515600"/>
              <a:gd name="connsiteY13" fmla="*/ 5439651 h 5439651"/>
              <a:gd name="connsiteX14" fmla="*/ 1440628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450408"/>
              <a:gd name="connsiteX1" fmla="*/ 805890 w 10515600"/>
              <a:gd name="connsiteY1" fmla="*/ 0 h 5450408"/>
              <a:gd name="connsiteX2" fmla="*/ 1752600 w 10515600"/>
              <a:gd name="connsiteY2" fmla="*/ 0 h 5450408"/>
              <a:gd name="connsiteX3" fmla="*/ 1752600 w 10515600"/>
              <a:gd name="connsiteY3" fmla="*/ 0 h 5450408"/>
              <a:gd name="connsiteX4" fmla="*/ 4381500 w 10515600"/>
              <a:gd name="connsiteY4" fmla="*/ 0 h 5450408"/>
              <a:gd name="connsiteX5" fmla="*/ 9709710 w 10515600"/>
              <a:gd name="connsiteY5" fmla="*/ 0 h 5450408"/>
              <a:gd name="connsiteX6" fmla="*/ 10515600 w 10515600"/>
              <a:gd name="connsiteY6" fmla="*/ 805890 h 5450408"/>
              <a:gd name="connsiteX7" fmla="*/ 10515600 w 10515600"/>
              <a:gd name="connsiteY7" fmla="*/ 2820560 h 5450408"/>
              <a:gd name="connsiteX8" fmla="*/ 10515600 w 10515600"/>
              <a:gd name="connsiteY8" fmla="*/ 2820560 h 5450408"/>
              <a:gd name="connsiteX9" fmla="*/ 10515600 w 10515600"/>
              <a:gd name="connsiteY9" fmla="*/ 4029371 h 5450408"/>
              <a:gd name="connsiteX10" fmla="*/ 10515600 w 10515600"/>
              <a:gd name="connsiteY10" fmla="*/ 4029355 h 5450408"/>
              <a:gd name="connsiteX11" fmla="*/ 9709710 w 10515600"/>
              <a:gd name="connsiteY11" fmla="*/ 4835245 h 5450408"/>
              <a:gd name="connsiteX12" fmla="*/ 2552700 w 10515600"/>
              <a:gd name="connsiteY12" fmla="*/ 4846003 h 5450408"/>
              <a:gd name="connsiteX13" fmla="*/ 2034351 w 10515600"/>
              <a:gd name="connsiteY13" fmla="*/ 5450408 h 5450408"/>
              <a:gd name="connsiteX14" fmla="*/ 1440628 w 10515600"/>
              <a:gd name="connsiteY14" fmla="*/ 4824487 h 5450408"/>
              <a:gd name="connsiteX15" fmla="*/ 805890 w 10515600"/>
              <a:gd name="connsiteY15" fmla="*/ 4835245 h 5450408"/>
              <a:gd name="connsiteX16" fmla="*/ 0 w 10515600"/>
              <a:gd name="connsiteY16" fmla="*/ 4029355 h 5450408"/>
              <a:gd name="connsiteX17" fmla="*/ 0 w 10515600"/>
              <a:gd name="connsiteY17" fmla="*/ 4029371 h 5450408"/>
              <a:gd name="connsiteX18" fmla="*/ 0 w 10515600"/>
              <a:gd name="connsiteY18" fmla="*/ 2820560 h 5450408"/>
              <a:gd name="connsiteX19" fmla="*/ 0 w 10515600"/>
              <a:gd name="connsiteY19" fmla="*/ 2820560 h 5450408"/>
              <a:gd name="connsiteX20" fmla="*/ 0 w 10515600"/>
              <a:gd name="connsiteY20" fmla="*/ 805890 h 5450408"/>
              <a:gd name="connsiteX0" fmla="*/ 0 w 10515600"/>
              <a:gd name="connsiteY0" fmla="*/ 805890 h 5450408"/>
              <a:gd name="connsiteX1" fmla="*/ 805890 w 10515600"/>
              <a:gd name="connsiteY1" fmla="*/ 0 h 5450408"/>
              <a:gd name="connsiteX2" fmla="*/ 1752600 w 10515600"/>
              <a:gd name="connsiteY2" fmla="*/ 0 h 5450408"/>
              <a:gd name="connsiteX3" fmla="*/ 1752600 w 10515600"/>
              <a:gd name="connsiteY3" fmla="*/ 0 h 5450408"/>
              <a:gd name="connsiteX4" fmla="*/ 4381500 w 10515600"/>
              <a:gd name="connsiteY4" fmla="*/ 0 h 5450408"/>
              <a:gd name="connsiteX5" fmla="*/ 9709710 w 10515600"/>
              <a:gd name="connsiteY5" fmla="*/ 0 h 5450408"/>
              <a:gd name="connsiteX6" fmla="*/ 10515600 w 10515600"/>
              <a:gd name="connsiteY6" fmla="*/ 805890 h 5450408"/>
              <a:gd name="connsiteX7" fmla="*/ 10515600 w 10515600"/>
              <a:gd name="connsiteY7" fmla="*/ 2820560 h 5450408"/>
              <a:gd name="connsiteX8" fmla="*/ 10515600 w 10515600"/>
              <a:gd name="connsiteY8" fmla="*/ 2820560 h 5450408"/>
              <a:gd name="connsiteX9" fmla="*/ 10515600 w 10515600"/>
              <a:gd name="connsiteY9" fmla="*/ 4029371 h 5450408"/>
              <a:gd name="connsiteX10" fmla="*/ 10515600 w 10515600"/>
              <a:gd name="connsiteY10" fmla="*/ 4029355 h 5450408"/>
              <a:gd name="connsiteX11" fmla="*/ 9709710 w 10515600"/>
              <a:gd name="connsiteY11" fmla="*/ 4835245 h 5450408"/>
              <a:gd name="connsiteX12" fmla="*/ 2552700 w 10515600"/>
              <a:gd name="connsiteY12" fmla="*/ 4846003 h 5450408"/>
              <a:gd name="connsiteX13" fmla="*/ 2002078 w 10515600"/>
              <a:gd name="connsiteY13" fmla="*/ 5450408 h 5450408"/>
              <a:gd name="connsiteX14" fmla="*/ 1440628 w 10515600"/>
              <a:gd name="connsiteY14" fmla="*/ 4824487 h 5450408"/>
              <a:gd name="connsiteX15" fmla="*/ 805890 w 10515600"/>
              <a:gd name="connsiteY15" fmla="*/ 4835245 h 5450408"/>
              <a:gd name="connsiteX16" fmla="*/ 0 w 10515600"/>
              <a:gd name="connsiteY16" fmla="*/ 4029355 h 5450408"/>
              <a:gd name="connsiteX17" fmla="*/ 0 w 10515600"/>
              <a:gd name="connsiteY17" fmla="*/ 4029371 h 5450408"/>
              <a:gd name="connsiteX18" fmla="*/ 0 w 10515600"/>
              <a:gd name="connsiteY18" fmla="*/ 2820560 h 5450408"/>
              <a:gd name="connsiteX19" fmla="*/ 0 w 10515600"/>
              <a:gd name="connsiteY19" fmla="*/ 2820560 h 5450408"/>
              <a:gd name="connsiteX20" fmla="*/ 0 w 10515600"/>
              <a:gd name="connsiteY20" fmla="*/ 805890 h 5450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515600" h="5450408">
                <a:moveTo>
                  <a:pt x="0" y="805890"/>
                </a:moveTo>
                <a:cubicBezTo>
                  <a:pt x="0" y="360809"/>
                  <a:pt x="360809" y="0"/>
                  <a:pt x="805890" y="0"/>
                </a:cubicBezTo>
                <a:lnTo>
                  <a:pt x="1752600" y="0"/>
                </a:lnTo>
                <a:lnTo>
                  <a:pt x="1752600" y="0"/>
                </a:lnTo>
                <a:lnTo>
                  <a:pt x="4381500" y="0"/>
                </a:lnTo>
                <a:lnTo>
                  <a:pt x="9709710" y="0"/>
                </a:lnTo>
                <a:cubicBezTo>
                  <a:pt x="10154791" y="0"/>
                  <a:pt x="10515600" y="360809"/>
                  <a:pt x="10515600" y="805890"/>
                </a:cubicBezTo>
                <a:lnTo>
                  <a:pt x="10515600" y="2820560"/>
                </a:lnTo>
                <a:lnTo>
                  <a:pt x="10515600" y="2820560"/>
                </a:lnTo>
                <a:lnTo>
                  <a:pt x="10515600" y="4029371"/>
                </a:lnTo>
                <a:lnTo>
                  <a:pt x="10515600" y="4029355"/>
                </a:lnTo>
                <a:cubicBezTo>
                  <a:pt x="10515600" y="4474436"/>
                  <a:pt x="10154791" y="4835245"/>
                  <a:pt x="9709710" y="4835245"/>
                </a:cubicBezTo>
                <a:lnTo>
                  <a:pt x="2552700" y="4846003"/>
                </a:lnTo>
                <a:lnTo>
                  <a:pt x="2002078" y="5450408"/>
                </a:lnTo>
                <a:lnTo>
                  <a:pt x="1440628" y="4824487"/>
                </a:lnTo>
                <a:lnTo>
                  <a:pt x="805890" y="4835245"/>
                </a:lnTo>
                <a:cubicBezTo>
                  <a:pt x="360809" y="4835245"/>
                  <a:pt x="0" y="4474436"/>
                  <a:pt x="0" y="4029355"/>
                </a:cubicBezTo>
                <a:lnTo>
                  <a:pt x="0" y="4029371"/>
                </a:lnTo>
                <a:lnTo>
                  <a:pt x="0" y="2820560"/>
                </a:lnTo>
                <a:lnTo>
                  <a:pt x="0" y="2820560"/>
                </a:lnTo>
                <a:lnTo>
                  <a:pt x="0" y="80589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2"/>
          <p:cNvSpPr>
            <a:spLocks noGrp="1"/>
          </p:cNvSpPr>
          <p:nvPr>
            <p:ph type="title" hasCustomPrompt="1"/>
          </p:nvPr>
        </p:nvSpPr>
        <p:spPr bwMode="black">
          <a:xfrm>
            <a:off x="1387736" y="1438507"/>
            <a:ext cx="9488245" cy="2219093"/>
          </a:xfrm>
        </p:spPr>
        <p:txBody>
          <a:bodyPr>
            <a:noAutofit/>
          </a:bodyPr>
          <a:lstStyle>
            <a:lvl1pPr algn="ctr">
              <a:tabLst>
                <a:tab pos="3770313" algn="l"/>
              </a:tabLst>
              <a:defRPr sz="5000" baseline="0">
                <a:solidFill>
                  <a:schemeClr val="accent1"/>
                </a:solidFill>
              </a:defRPr>
            </a:lvl1pPr>
          </a:lstStyle>
          <a:p>
            <a:r>
              <a:rPr lang="en-US" dirty="0"/>
              <a:t>“Click to edit quote.”</a:t>
            </a:r>
          </a:p>
        </p:txBody>
      </p:sp>
      <p:sp>
        <p:nvSpPr>
          <p:cNvPr id="8" name="Text Placeholder 3"/>
          <p:cNvSpPr>
            <a:spLocks noGrp="1"/>
          </p:cNvSpPr>
          <p:nvPr>
            <p:ph type="body" sz="quarter" idx="13" hasCustomPrompt="1"/>
          </p:nvPr>
        </p:nvSpPr>
        <p:spPr bwMode="black">
          <a:xfrm>
            <a:off x="1387736" y="4126416"/>
            <a:ext cx="9488245" cy="1015739"/>
          </a:xfrm>
        </p:spPr>
        <p:txBody>
          <a:bodyPr anchor="ctr">
            <a:normAutofit/>
          </a:bodyPr>
          <a:lstStyle>
            <a:lvl1pPr marL="0" indent="0" algn="ctr">
              <a:buNone/>
              <a:defRPr sz="2400" i="1" baseline="0">
                <a:solidFill>
                  <a:schemeClr val="tx2"/>
                </a:solidFill>
              </a:defRPr>
            </a:lvl1pPr>
          </a:lstStyle>
          <a:p>
            <a:pPr lvl="0"/>
            <a:r>
              <a:rPr lang="en-US" dirty="0"/>
              <a:t>- Click to edit name or subtext</a:t>
            </a:r>
          </a:p>
        </p:txBody>
      </p:sp>
      <p:sp>
        <p:nvSpPr>
          <p:cNvPr id="10" name="Date Placeholder 4"/>
          <p:cNvSpPr>
            <a:spLocks noGrp="1"/>
          </p:cNvSpPr>
          <p:nvPr>
            <p:ph type="dt" sz="half" idx="11"/>
          </p:nvPr>
        </p:nvSpPr>
        <p:spPr bwMode="white">
          <a:xfrm>
            <a:off x="838200" y="6356350"/>
            <a:ext cx="1358590" cy="365125"/>
          </a:xfrm>
        </p:spPr>
        <p:txBody>
          <a:bodyPr/>
          <a:lstStyle>
            <a:lvl1pPr>
              <a:defRPr>
                <a:solidFill>
                  <a:schemeClr val="bg1"/>
                </a:solidFill>
              </a:defRPr>
            </a:lvl1pPr>
          </a:lstStyle>
          <a:p>
            <a:fld id="{276FB33B-BCEE-4E25-B97B-A564B0E1024B}" type="datetime1">
              <a:rPr lang="en-US" smtClean="0"/>
              <a:t>10/17/2022</a:t>
            </a:fld>
            <a:endParaRPr lang="en-US" dirty="0"/>
          </a:p>
        </p:txBody>
      </p:sp>
      <p:sp>
        <p:nvSpPr>
          <p:cNvPr id="13" name="Footer Placeholder 6"/>
          <p:cNvSpPr>
            <a:spLocks noGrp="1"/>
          </p:cNvSpPr>
          <p:nvPr>
            <p:ph type="ftr" sz="quarter" idx="3"/>
          </p:nvPr>
        </p:nvSpPr>
        <p:spPr bwMode="black">
          <a:xfrm>
            <a:off x="6324600" y="6356349"/>
            <a:ext cx="5587647" cy="365125"/>
          </a:xfrm>
          <a:prstGeom prst="rect">
            <a:avLst/>
          </a:prstGeom>
        </p:spPr>
        <p:txBody>
          <a:bodyPr anchor="ctr"/>
          <a:lstStyle>
            <a:lvl1pPr algn="r">
              <a:defRPr sz="1200">
                <a:solidFill>
                  <a:schemeClr val="bg1"/>
                </a:solidFill>
              </a:defRPr>
            </a:lvl1pPr>
          </a:lstStyle>
          <a:p>
            <a:r>
              <a:rPr lang="en-US" dirty="0" err="1"/>
              <a:t>mn.gov</a:t>
            </a:r>
            <a:r>
              <a:rPr lang="en-US" dirty="0"/>
              <a:t>/deed</a:t>
            </a:r>
          </a:p>
        </p:txBody>
      </p:sp>
    </p:spTree>
    <p:extLst>
      <p:ext uri="{BB962C8B-B14F-4D97-AF65-F5344CB8AC3E}">
        <p14:creationId xmlns:p14="http://schemas.microsoft.com/office/powerpoint/2010/main" val="325396629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Quote (Dark Background)">
    <p:bg bwMode="black">
      <p:bgPr>
        <a:gradFill>
          <a:gsLst>
            <a:gs pos="100000">
              <a:schemeClr val="tx2">
                <a:lumMod val="95000"/>
                <a:lumOff val="5000"/>
              </a:schemeClr>
            </a:gs>
            <a:gs pos="45000">
              <a:schemeClr val="tx2">
                <a:lumMod val="85000"/>
                <a:lumOff val="15000"/>
              </a:schemeClr>
            </a:gs>
            <a:gs pos="86000">
              <a:schemeClr val="tx2">
                <a:lumMod val="90000"/>
                <a:lumOff val="1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3" name="Rounded Rectangular Callout 1"/>
          <p:cNvSpPr/>
          <p:nvPr userDrawn="1"/>
        </p:nvSpPr>
        <p:spPr bwMode="white">
          <a:xfrm>
            <a:off x="866887" y="601818"/>
            <a:ext cx="10515600" cy="5450408"/>
          </a:xfrm>
          <a:custGeom>
            <a:avLst/>
            <a:gdLst>
              <a:gd name="connsiteX0" fmla="*/ 0 w 10515600"/>
              <a:gd name="connsiteY0" fmla="*/ 805890 h 4835245"/>
              <a:gd name="connsiteX1" fmla="*/ 805890 w 10515600"/>
              <a:gd name="connsiteY1" fmla="*/ 0 h 4835245"/>
              <a:gd name="connsiteX2" fmla="*/ 1752600 w 10515600"/>
              <a:gd name="connsiteY2" fmla="*/ 0 h 4835245"/>
              <a:gd name="connsiteX3" fmla="*/ 1752600 w 10515600"/>
              <a:gd name="connsiteY3" fmla="*/ 0 h 4835245"/>
              <a:gd name="connsiteX4" fmla="*/ 4381500 w 10515600"/>
              <a:gd name="connsiteY4" fmla="*/ 0 h 4835245"/>
              <a:gd name="connsiteX5" fmla="*/ 9709710 w 10515600"/>
              <a:gd name="connsiteY5" fmla="*/ 0 h 4835245"/>
              <a:gd name="connsiteX6" fmla="*/ 10515600 w 10515600"/>
              <a:gd name="connsiteY6" fmla="*/ 805890 h 4835245"/>
              <a:gd name="connsiteX7" fmla="*/ 10515600 w 10515600"/>
              <a:gd name="connsiteY7" fmla="*/ 2820560 h 4835245"/>
              <a:gd name="connsiteX8" fmla="*/ 10515600 w 10515600"/>
              <a:gd name="connsiteY8" fmla="*/ 2820560 h 4835245"/>
              <a:gd name="connsiteX9" fmla="*/ 10515600 w 10515600"/>
              <a:gd name="connsiteY9" fmla="*/ 4029371 h 4835245"/>
              <a:gd name="connsiteX10" fmla="*/ 10515600 w 10515600"/>
              <a:gd name="connsiteY10" fmla="*/ 4029355 h 4835245"/>
              <a:gd name="connsiteX11" fmla="*/ 9709710 w 10515600"/>
              <a:gd name="connsiteY11" fmla="*/ 4835245 h 4835245"/>
              <a:gd name="connsiteX12" fmla="*/ 4381500 w 10515600"/>
              <a:gd name="connsiteY12" fmla="*/ 4835245 h 4835245"/>
              <a:gd name="connsiteX13" fmla="*/ 3067085 w 10515600"/>
              <a:gd name="connsiteY13" fmla="*/ 5439651 h 4835245"/>
              <a:gd name="connsiteX14" fmla="*/ 1752600 w 10515600"/>
              <a:gd name="connsiteY14" fmla="*/ 4835245 h 4835245"/>
              <a:gd name="connsiteX15" fmla="*/ 805890 w 10515600"/>
              <a:gd name="connsiteY15" fmla="*/ 4835245 h 4835245"/>
              <a:gd name="connsiteX16" fmla="*/ 0 w 10515600"/>
              <a:gd name="connsiteY16" fmla="*/ 4029355 h 4835245"/>
              <a:gd name="connsiteX17" fmla="*/ 0 w 10515600"/>
              <a:gd name="connsiteY17" fmla="*/ 4029371 h 4835245"/>
              <a:gd name="connsiteX18" fmla="*/ 0 w 10515600"/>
              <a:gd name="connsiteY18" fmla="*/ 2820560 h 4835245"/>
              <a:gd name="connsiteX19" fmla="*/ 0 w 10515600"/>
              <a:gd name="connsiteY19" fmla="*/ 2820560 h 4835245"/>
              <a:gd name="connsiteX20" fmla="*/ 0 w 10515600"/>
              <a:gd name="connsiteY20" fmla="*/ 805890 h 4835245"/>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4381500 w 10515600"/>
              <a:gd name="connsiteY12" fmla="*/ 4835245 h 5439651"/>
              <a:gd name="connsiteX13" fmla="*/ 3067085 w 10515600"/>
              <a:gd name="connsiteY13" fmla="*/ 5439651 h 5439651"/>
              <a:gd name="connsiteX14" fmla="*/ 2279725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3725283 w 10515600"/>
              <a:gd name="connsiteY12" fmla="*/ 4846003 h 5439651"/>
              <a:gd name="connsiteX13" fmla="*/ 3067085 w 10515600"/>
              <a:gd name="connsiteY13" fmla="*/ 5439651 h 5439651"/>
              <a:gd name="connsiteX14" fmla="*/ 2279725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601015"/>
              <a:gd name="connsiteX1" fmla="*/ 805890 w 10515600"/>
              <a:gd name="connsiteY1" fmla="*/ 0 h 5601015"/>
              <a:gd name="connsiteX2" fmla="*/ 1752600 w 10515600"/>
              <a:gd name="connsiteY2" fmla="*/ 0 h 5601015"/>
              <a:gd name="connsiteX3" fmla="*/ 1752600 w 10515600"/>
              <a:gd name="connsiteY3" fmla="*/ 0 h 5601015"/>
              <a:gd name="connsiteX4" fmla="*/ 4381500 w 10515600"/>
              <a:gd name="connsiteY4" fmla="*/ 0 h 5601015"/>
              <a:gd name="connsiteX5" fmla="*/ 9709710 w 10515600"/>
              <a:gd name="connsiteY5" fmla="*/ 0 h 5601015"/>
              <a:gd name="connsiteX6" fmla="*/ 10515600 w 10515600"/>
              <a:gd name="connsiteY6" fmla="*/ 805890 h 5601015"/>
              <a:gd name="connsiteX7" fmla="*/ 10515600 w 10515600"/>
              <a:gd name="connsiteY7" fmla="*/ 2820560 h 5601015"/>
              <a:gd name="connsiteX8" fmla="*/ 10515600 w 10515600"/>
              <a:gd name="connsiteY8" fmla="*/ 2820560 h 5601015"/>
              <a:gd name="connsiteX9" fmla="*/ 10515600 w 10515600"/>
              <a:gd name="connsiteY9" fmla="*/ 4029371 h 5601015"/>
              <a:gd name="connsiteX10" fmla="*/ 10515600 w 10515600"/>
              <a:gd name="connsiteY10" fmla="*/ 4029355 h 5601015"/>
              <a:gd name="connsiteX11" fmla="*/ 9709710 w 10515600"/>
              <a:gd name="connsiteY11" fmla="*/ 4835245 h 5601015"/>
              <a:gd name="connsiteX12" fmla="*/ 3725283 w 10515600"/>
              <a:gd name="connsiteY12" fmla="*/ 4846003 h 5601015"/>
              <a:gd name="connsiteX13" fmla="*/ 3067085 w 10515600"/>
              <a:gd name="connsiteY13" fmla="*/ 5601015 h 5601015"/>
              <a:gd name="connsiteX14" fmla="*/ 2279725 w 10515600"/>
              <a:gd name="connsiteY14" fmla="*/ 4824487 h 5601015"/>
              <a:gd name="connsiteX15" fmla="*/ 805890 w 10515600"/>
              <a:gd name="connsiteY15" fmla="*/ 4835245 h 5601015"/>
              <a:gd name="connsiteX16" fmla="*/ 0 w 10515600"/>
              <a:gd name="connsiteY16" fmla="*/ 4029355 h 5601015"/>
              <a:gd name="connsiteX17" fmla="*/ 0 w 10515600"/>
              <a:gd name="connsiteY17" fmla="*/ 4029371 h 5601015"/>
              <a:gd name="connsiteX18" fmla="*/ 0 w 10515600"/>
              <a:gd name="connsiteY18" fmla="*/ 2820560 h 5601015"/>
              <a:gd name="connsiteX19" fmla="*/ 0 w 10515600"/>
              <a:gd name="connsiteY19" fmla="*/ 2820560 h 5601015"/>
              <a:gd name="connsiteX20" fmla="*/ 0 w 10515600"/>
              <a:gd name="connsiteY20" fmla="*/ 805890 h 5601015"/>
              <a:gd name="connsiteX0" fmla="*/ 0 w 10515600"/>
              <a:gd name="connsiteY0" fmla="*/ 805890 h 5601015"/>
              <a:gd name="connsiteX1" fmla="*/ 805890 w 10515600"/>
              <a:gd name="connsiteY1" fmla="*/ 0 h 5601015"/>
              <a:gd name="connsiteX2" fmla="*/ 1752600 w 10515600"/>
              <a:gd name="connsiteY2" fmla="*/ 0 h 5601015"/>
              <a:gd name="connsiteX3" fmla="*/ 1752600 w 10515600"/>
              <a:gd name="connsiteY3" fmla="*/ 0 h 5601015"/>
              <a:gd name="connsiteX4" fmla="*/ 4381500 w 10515600"/>
              <a:gd name="connsiteY4" fmla="*/ 0 h 5601015"/>
              <a:gd name="connsiteX5" fmla="*/ 9709710 w 10515600"/>
              <a:gd name="connsiteY5" fmla="*/ 0 h 5601015"/>
              <a:gd name="connsiteX6" fmla="*/ 10515600 w 10515600"/>
              <a:gd name="connsiteY6" fmla="*/ 805890 h 5601015"/>
              <a:gd name="connsiteX7" fmla="*/ 10515600 w 10515600"/>
              <a:gd name="connsiteY7" fmla="*/ 2820560 h 5601015"/>
              <a:gd name="connsiteX8" fmla="*/ 10515600 w 10515600"/>
              <a:gd name="connsiteY8" fmla="*/ 2820560 h 5601015"/>
              <a:gd name="connsiteX9" fmla="*/ 10515600 w 10515600"/>
              <a:gd name="connsiteY9" fmla="*/ 4029371 h 5601015"/>
              <a:gd name="connsiteX10" fmla="*/ 10515600 w 10515600"/>
              <a:gd name="connsiteY10" fmla="*/ 4029355 h 5601015"/>
              <a:gd name="connsiteX11" fmla="*/ 9709710 w 10515600"/>
              <a:gd name="connsiteY11" fmla="*/ 4835245 h 5601015"/>
              <a:gd name="connsiteX12" fmla="*/ 3725283 w 10515600"/>
              <a:gd name="connsiteY12" fmla="*/ 4846003 h 5601015"/>
              <a:gd name="connsiteX13" fmla="*/ 3067085 w 10515600"/>
              <a:gd name="connsiteY13" fmla="*/ 5601015 h 5601015"/>
              <a:gd name="connsiteX14" fmla="*/ 1440628 w 10515600"/>
              <a:gd name="connsiteY14" fmla="*/ 4824487 h 5601015"/>
              <a:gd name="connsiteX15" fmla="*/ 805890 w 10515600"/>
              <a:gd name="connsiteY15" fmla="*/ 4835245 h 5601015"/>
              <a:gd name="connsiteX16" fmla="*/ 0 w 10515600"/>
              <a:gd name="connsiteY16" fmla="*/ 4029355 h 5601015"/>
              <a:gd name="connsiteX17" fmla="*/ 0 w 10515600"/>
              <a:gd name="connsiteY17" fmla="*/ 4029371 h 5601015"/>
              <a:gd name="connsiteX18" fmla="*/ 0 w 10515600"/>
              <a:gd name="connsiteY18" fmla="*/ 2820560 h 5601015"/>
              <a:gd name="connsiteX19" fmla="*/ 0 w 10515600"/>
              <a:gd name="connsiteY19" fmla="*/ 2820560 h 5601015"/>
              <a:gd name="connsiteX20" fmla="*/ 0 w 10515600"/>
              <a:gd name="connsiteY20" fmla="*/ 805890 h 5601015"/>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3725283 w 10515600"/>
              <a:gd name="connsiteY12" fmla="*/ 4846003 h 5439651"/>
              <a:gd name="connsiteX13" fmla="*/ 2098897 w 10515600"/>
              <a:gd name="connsiteY13" fmla="*/ 5439651 h 5439651"/>
              <a:gd name="connsiteX14" fmla="*/ 1440628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2552700 w 10515600"/>
              <a:gd name="connsiteY12" fmla="*/ 4846003 h 5439651"/>
              <a:gd name="connsiteX13" fmla="*/ 2098897 w 10515600"/>
              <a:gd name="connsiteY13" fmla="*/ 5439651 h 5439651"/>
              <a:gd name="connsiteX14" fmla="*/ 1440628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450408"/>
              <a:gd name="connsiteX1" fmla="*/ 805890 w 10515600"/>
              <a:gd name="connsiteY1" fmla="*/ 0 h 5450408"/>
              <a:gd name="connsiteX2" fmla="*/ 1752600 w 10515600"/>
              <a:gd name="connsiteY2" fmla="*/ 0 h 5450408"/>
              <a:gd name="connsiteX3" fmla="*/ 1752600 w 10515600"/>
              <a:gd name="connsiteY3" fmla="*/ 0 h 5450408"/>
              <a:gd name="connsiteX4" fmla="*/ 4381500 w 10515600"/>
              <a:gd name="connsiteY4" fmla="*/ 0 h 5450408"/>
              <a:gd name="connsiteX5" fmla="*/ 9709710 w 10515600"/>
              <a:gd name="connsiteY5" fmla="*/ 0 h 5450408"/>
              <a:gd name="connsiteX6" fmla="*/ 10515600 w 10515600"/>
              <a:gd name="connsiteY6" fmla="*/ 805890 h 5450408"/>
              <a:gd name="connsiteX7" fmla="*/ 10515600 w 10515600"/>
              <a:gd name="connsiteY7" fmla="*/ 2820560 h 5450408"/>
              <a:gd name="connsiteX8" fmla="*/ 10515600 w 10515600"/>
              <a:gd name="connsiteY8" fmla="*/ 2820560 h 5450408"/>
              <a:gd name="connsiteX9" fmla="*/ 10515600 w 10515600"/>
              <a:gd name="connsiteY9" fmla="*/ 4029371 h 5450408"/>
              <a:gd name="connsiteX10" fmla="*/ 10515600 w 10515600"/>
              <a:gd name="connsiteY10" fmla="*/ 4029355 h 5450408"/>
              <a:gd name="connsiteX11" fmla="*/ 9709710 w 10515600"/>
              <a:gd name="connsiteY11" fmla="*/ 4835245 h 5450408"/>
              <a:gd name="connsiteX12" fmla="*/ 2552700 w 10515600"/>
              <a:gd name="connsiteY12" fmla="*/ 4846003 h 5450408"/>
              <a:gd name="connsiteX13" fmla="*/ 2034351 w 10515600"/>
              <a:gd name="connsiteY13" fmla="*/ 5450408 h 5450408"/>
              <a:gd name="connsiteX14" fmla="*/ 1440628 w 10515600"/>
              <a:gd name="connsiteY14" fmla="*/ 4824487 h 5450408"/>
              <a:gd name="connsiteX15" fmla="*/ 805890 w 10515600"/>
              <a:gd name="connsiteY15" fmla="*/ 4835245 h 5450408"/>
              <a:gd name="connsiteX16" fmla="*/ 0 w 10515600"/>
              <a:gd name="connsiteY16" fmla="*/ 4029355 h 5450408"/>
              <a:gd name="connsiteX17" fmla="*/ 0 w 10515600"/>
              <a:gd name="connsiteY17" fmla="*/ 4029371 h 5450408"/>
              <a:gd name="connsiteX18" fmla="*/ 0 w 10515600"/>
              <a:gd name="connsiteY18" fmla="*/ 2820560 h 5450408"/>
              <a:gd name="connsiteX19" fmla="*/ 0 w 10515600"/>
              <a:gd name="connsiteY19" fmla="*/ 2820560 h 5450408"/>
              <a:gd name="connsiteX20" fmla="*/ 0 w 10515600"/>
              <a:gd name="connsiteY20" fmla="*/ 805890 h 5450408"/>
              <a:gd name="connsiteX0" fmla="*/ 0 w 10515600"/>
              <a:gd name="connsiteY0" fmla="*/ 805890 h 5450408"/>
              <a:gd name="connsiteX1" fmla="*/ 805890 w 10515600"/>
              <a:gd name="connsiteY1" fmla="*/ 0 h 5450408"/>
              <a:gd name="connsiteX2" fmla="*/ 1752600 w 10515600"/>
              <a:gd name="connsiteY2" fmla="*/ 0 h 5450408"/>
              <a:gd name="connsiteX3" fmla="*/ 1752600 w 10515600"/>
              <a:gd name="connsiteY3" fmla="*/ 0 h 5450408"/>
              <a:gd name="connsiteX4" fmla="*/ 4381500 w 10515600"/>
              <a:gd name="connsiteY4" fmla="*/ 0 h 5450408"/>
              <a:gd name="connsiteX5" fmla="*/ 9709710 w 10515600"/>
              <a:gd name="connsiteY5" fmla="*/ 0 h 5450408"/>
              <a:gd name="connsiteX6" fmla="*/ 10515600 w 10515600"/>
              <a:gd name="connsiteY6" fmla="*/ 805890 h 5450408"/>
              <a:gd name="connsiteX7" fmla="*/ 10515600 w 10515600"/>
              <a:gd name="connsiteY7" fmla="*/ 2820560 h 5450408"/>
              <a:gd name="connsiteX8" fmla="*/ 10515600 w 10515600"/>
              <a:gd name="connsiteY8" fmla="*/ 2820560 h 5450408"/>
              <a:gd name="connsiteX9" fmla="*/ 10515600 w 10515600"/>
              <a:gd name="connsiteY9" fmla="*/ 4029371 h 5450408"/>
              <a:gd name="connsiteX10" fmla="*/ 10515600 w 10515600"/>
              <a:gd name="connsiteY10" fmla="*/ 4029355 h 5450408"/>
              <a:gd name="connsiteX11" fmla="*/ 9709710 w 10515600"/>
              <a:gd name="connsiteY11" fmla="*/ 4835245 h 5450408"/>
              <a:gd name="connsiteX12" fmla="*/ 2552700 w 10515600"/>
              <a:gd name="connsiteY12" fmla="*/ 4846003 h 5450408"/>
              <a:gd name="connsiteX13" fmla="*/ 2002078 w 10515600"/>
              <a:gd name="connsiteY13" fmla="*/ 5450408 h 5450408"/>
              <a:gd name="connsiteX14" fmla="*/ 1440628 w 10515600"/>
              <a:gd name="connsiteY14" fmla="*/ 4824487 h 5450408"/>
              <a:gd name="connsiteX15" fmla="*/ 805890 w 10515600"/>
              <a:gd name="connsiteY15" fmla="*/ 4835245 h 5450408"/>
              <a:gd name="connsiteX16" fmla="*/ 0 w 10515600"/>
              <a:gd name="connsiteY16" fmla="*/ 4029355 h 5450408"/>
              <a:gd name="connsiteX17" fmla="*/ 0 w 10515600"/>
              <a:gd name="connsiteY17" fmla="*/ 4029371 h 5450408"/>
              <a:gd name="connsiteX18" fmla="*/ 0 w 10515600"/>
              <a:gd name="connsiteY18" fmla="*/ 2820560 h 5450408"/>
              <a:gd name="connsiteX19" fmla="*/ 0 w 10515600"/>
              <a:gd name="connsiteY19" fmla="*/ 2820560 h 5450408"/>
              <a:gd name="connsiteX20" fmla="*/ 0 w 10515600"/>
              <a:gd name="connsiteY20" fmla="*/ 805890 h 5450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515600" h="5450408">
                <a:moveTo>
                  <a:pt x="0" y="805890"/>
                </a:moveTo>
                <a:cubicBezTo>
                  <a:pt x="0" y="360809"/>
                  <a:pt x="360809" y="0"/>
                  <a:pt x="805890" y="0"/>
                </a:cubicBezTo>
                <a:lnTo>
                  <a:pt x="1752600" y="0"/>
                </a:lnTo>
                <a:lnTo>
                  <a:pt x="1752600" y="0"/>
                </a:lnTo>
                <a:lnTo>
                  <a:pt x="4381500" y="0"/>
                </a:lnTo>
                <a:lnTo>
                  <a:pt x="9709710" y="0"/>
                </a:lnTo>
                <a:cubicBezTo>
                  <a:pt x="10154791" y="0"/>
                  <a:pt x="10515600" y="360809"/>
                  <a:pt x="10515600" y="805890"/>
                </a:cubicBezTo>
                <a:lnTo>
                  <a:pt x="10515600" y="2820560"/>
                </a:lnTo>
                <a:lnTo>
                  <a:pt x="10515600" y="2820560"/>
                </a:lnTo>
                <a:lnTo>
                  <a:pt x="10515600" y="4029371"/>
                </a:lnTo>
                <a:lnTo>
                  <a:pt x="10515600" y="4029355"/>
                </a:lnTo>
                <a:cubicBezTo>
                  <a:pt x="10515600" y="4474436"/>
                  <a:pt x="10154791" y="4835245"/>
                  <a:pt x="9709710" y="4835245"/>
                </a:cubicBezTo>
                <a:lnTo>
                  <a:pt x="2552700" y="4846003"/>
                </a:lnTo>
                <a:lnTo>
                  <a:pt x="2002078" y="5450408"/>
                </a:lnTo>
                <a:lnTo>
                  <a:pt x="1440628" y="4824487"/>
                </a:lnTo>
                <a:lnTo>
                  <a:pt x="805890" y="4835245"/>
                </a:lnTo>
                <a:cubicBezTo>
                  <a:pt x="360809" y="4835245"/>
                  <a:pt x="0" y="4474436"/>
                  <a:pt x="0" y="4029355"/>
                </a:cubicBezTo>
                <a:lnTo>
                  <a:pt x="0" y="4029371"/>
                </a:lnTo>
                <a:lnTo>
                  <a:pt x="0" y="2820560"/>
                </a:lnTo>
                <a:lnTo>
                  <a:pt x="0" y="2820560"/>
                </a:lnTo>
                <a:lnTo>
                  <a:pt x="0" y="80589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2"/>
          <p:cNvSpPr>
            <a:spLocks noGrp="1"/>
          </p:cNvSpPr>
          <p:nvPr>
            <p:ph type="title" hasCustomPrompt="1"/>
          </p:nvPr>
        </p:nvSpPr>
        <p:spPr bwMode="black">
          <a:xfrm>
            <a:off x="1387736" y="1438507"/>
            <a:ext cx="9488245" cy="2219093"/>
          </a:xfrm>
        </p:spPr>
        <p:txBody>
          <a:bodyPr>
            <a:noAutofit/>
          </a:bodyPr>
          <a:lstStyle>
            <a:lvl1pPr algn="ctr">
              <a:tabLst>
                <a:tab pos="3770313" algn="l"/>
              </a:tabLst>
              <a:defRPr sz="5000" baseline="0">
                <a:solidFill>
                  <a:schemeClr val="accent1"/>
                </a:solidFill>
              </a:defRPr>
            </a:lvl1pPr>
          </a:lstStyle>
          <a:p>
            <a:r>
              <a:rPr lang="en-US" dirty="0"/>
              <a:t>“Click to edit quote.”</a:t>
            </a:r>
          </a:p>
        </p:txBody>
      </p:sp>
      <p:sp>
        <p:nvSpPr>
          <p:cNvPr id="15" name="Text Placeholder 3"/>
          <p:cNvSpPr>
            <a:spLocks noGrp="1"/>
          </p:cNvSpPr>
          <p:nvPr>
            <p:ph type="body" sz="quarter" idx="13" hasCustomPrompt="1"/>
          </p:nvPr>
        </p:nvSpPr>
        <p:spPr bwMode="black">
          <a:xfrm>
            <a:off x="1387736" y="4126416"/>
            <a:ext cx="9488245" cy="1015739"/>
          </a:xfrm>
        </p:spPr>
        <p:txBody>
          <a:bodyPr anchor="ctr">
            <a:normAutofit/>
          </a:bodyPr>
          <a:lstStyle>
            <a:lvl1pPr marL="0" indent="0" algn="ctr">
              <a:buNone/>
              <a:defRPr sz="2400" i="1" baseline="0">
                <a:solidFill>
                  <a:schemeClr val="tx2"/>
                </a:solidFill>
              </a:defRPr>
            </a:lvl1pPr>
          </a:lstStyle>
          <a:p>
            <a:pPr lvl="0"/>
            <a:r>
              <a:rPr lang="en-US" dirty="0"/>
              <a:t>- Click to edit name or subtext</a:t>
            </a:r>
          </a:p>
        </p:txBody>
      </p:sp>
      <p:sp>
        <p:nvSpPr>
          <p:cNvPr id="16" name="Date Placeholder 4"/>
          <p:cNvSpPr>
            <a:spLocks noGrp="1"/>
          </p:cNvSpPr>
          <p:nvPr>
            <p:ph type="dt" sz="half" idx="11"/>
          </p:nvPr>
        </p:nvSpPr>
        <p:spPr bwMode="white">
          <a:xfrm>
            <a:off x="838200" y="6356350"/>
            <a:ext cx="1358590" cy="365125"/>
          </a:xfrm>
        </p:spPr>
        <p:txBody>
          <a:bodyPr/>
          <a:lstStyle>
            <a:lvl1pPr>
              <a:defRPr>
                <a:solidFill>
                  <a:schemeClr val="bg1"/>
                </a:solidFill>
              </a:defRPr>
            </a:lvl1pPr>
          </a:lstStyle>
          <a:p>
            <a:fld id="{276FB33B-BCEE-4E25-B97B-A564B0E1024B}" type="datetime1">
              <a:rPr lang="en-US" smtClean="0"/>
              <a:t>10/17/2022</a:t>
            </a:fld>
            <a:endParaRPr lang="en-US" dirty="0"/>
          </a:p>
        </p:txBody>
      </p:sp>
      <p:sp>
        <p:nvSpPr>
          <p:cNvPr id="8" name="Footer Placeholder 6"/>
          <p:cNvSpPr>
            <a:spLocks noGrp="1"/>
          </p:cNvSpPr>
          <p:nvPr>
            <p:ph type="ftr" sz="quarter" idx="3"/>
          </p:nvPr>
        </p:nvSpPr>
        <p:spPr bwMode="black">
          <a:xfrm>
            <a:off x="6324600" y="6356349"/>
            <a:ext cx="5587647" cy="365125"/>
          </a:xfrm>
          <a:prstGeom prst="rect">
            <a:avLst/>
          </a:prstGeom>
        </p:spPr>
        <p:txBody>
          <a:bodyPr anchor="ctr"/>
          <a:lstStyle>
            <a:lvl1pPr algn="r">
              <a:defRPr sz="1200">
                <a:solidFill>
                  <a:schemeClr val="bg1"/>
                </a:solidFill>
              </a:defRPr>
            </a:lvl1pPr>
          </a:lstStyle>
          <a:p>
            <a:r>
              <a:rPr lang="en-US" dirty="0" err="1"/>
              <a:t>mn.gov</a:t>
            </a:r>
            <a:r>
              <a:rPr lang="en-US" dirty="0"/>
              <a:t>/deed</a:t>
            </a:r>
          </a:p>
        </p:txBody>
      </p:sp>
    </p:spTree>
    <p:extLst>
      <p:ext uri="{BB962C8B-B14F-4D97-AF65-F5344CB8AC3E}">
        <p14:creationId xmlns:p14="http://schemas.microsoft.com/office/powerpoint/2010/main" val="14344117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Photo Background (Blue Title, Overlay)">
    <p:spTree>
      <p:nvGrpSpPr>
        <p:cNvPr id="1" name=""/>
        <p:cNvGrpSpPr/>
        <p:nvPr/>
      </p:nvGrpSpPr>
      <p:grpSpPr>
        <a:xfrm>
          <a:off x="0" y="0"/>
          <a:ext cx="0" cy="0"/>
          <a:chOff x="0" y="0"/>
          <a:chExt cx="0" cy="0"/>
        </a:xfrm>
      </p:grpSpPr>
      <p:sp>
        <p:nvSpPr>
          <p:cNvPr id="12" name="Rectangle 1"/>
          <p:cNvSpPr/>
          <p:nvPr userDrawn="1"/>
        </p:nvSpPr>
        <p:spPr bwMode="black">
          <a:xfrm>
            <a:off x="0" y="-128"/>
            <a:ext cx="12188952" cy="12161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11" name="Title 2"/>
          <p:cNvSpPr>
            <a:spLocks noGrp="1"/>
          </p:cNvSpPr>
          <p:nvPr>
            <p:ph type="title"/>
          </p:nvPr>
        </p:nvSpPr>
        <p:spPr bwMode="white">
          <a:xfrm>
            <a:off x="838200" y="-1"/>
            <a:ext cx="10515600" cy="1216025"/>
          </a:xfrm>
          <a:noFill/>
        </p:spPr>
        <p:txBody>
          <a:bodyPr lIns="0" rIns="0">
            <a:normAutofit/>
          </a:bodyPr>
          <a:lstStyle>
            <a:lvl1pPr algn="r">
              <a:defRPr sz="3600">
                <a:solidFill>
                  <a:schemeClr val="bg1"/>
                </a:solidFill>
              </a:defRPr>
            </a:lvl1pPr>
          </a:lstStyle>
          <a:p>
            <a:r>
              <a:rPr lang="en-US"/>
              <a:t>Click to edit Master title style</a:t>
            </a:r>
            <a:endParaRPr lang="en-US" dirty="0"/>
          </a:p>
        </p:txBody>
      </p:sp>
      <p:sp>
        <p:nvSpPr>
          <p:cNvPr id="9" name="Picture Placeholder 3"/>
          <p:cNvSpPr>
            <a:spLocks noGrp="1"/>
          </p:cNvSpPr>
          <p:nvPr>
            <p:ph type="pic" sz="quarter" idx="13" hasCustomPrompt="1"/>
          </p:nvPr>
        </p:nvSpPr>
        <p:spPr bwMode="gray">
          <a:xfrm>
            <a:off x="0" y="1219198"/>
            <a:ext cx="12192000" cy="5638802"/>
          </a:xfrm>
        </p:spPr>
        <p:txBody>
          <a:bodyPr/>
          <a:lstStyle/>
          <a:p>
            <a:r>
              <a:rPr lang="en-US" dirty="0"/>
              <a:t>Click Icon to add picture</a:t>
            </a:r>
          </a:p>
        </p:txBody>
      </p:sp>
      <p:sp>
        <p:nvSpPr>
          <p:cNvPr id="7" name="Content Placeholder 4"/>
          <p:cNvSpPr>
            <a:spLocks noGrp="1"/>
          </p:cNvSpPr>
          <p:nvPr>
            <p:ph idx="1"/>
          </p:nvPr>
        </p:nvSpPr>
        <p:spPr bwMode="auto">
          <a:xfrm>
            <a:off x="0" y="1921328"/>
            <a:ext cx="5683624" cy="4234542"/>
          </a:xfrm>
          <a:solidFill>
            <a:schemeClr val="tx1">
              <a:alpha val="88000"/>
            </a:schemeClr>
          </a:solidFill>
        </p:spPr>
        <p:txBody>
          <a:bodyPr rIns="274320" anchor="ctr"/>
          <a:lstStyle>
            <a:lvl1pPr marL="685800" indent="-228600">
              <a:lnSpc>
                <a:spcPct val="100000"/>
              </a:lnSpc>
              <a:spcBef>
                <a:spcPts val="0"/>
              </a:spcBef>
              <a:buClr>
                <a:schemeClr val="accent2"/>
              </a:buClr>
              <a:defRPr sz="2500">
                <a:solidFill>
                  <a:schemeClr val="bg1"/>
                </a:solidFill>
              </a:defRPr>
            </a:lvl1pPr>
            <a:lvl2pPr marL="1143000" indent="-228600">
              <a:lnSpc>
                <a:spcPct val="100000"/>
              </a:lnSpc>
              <a:buClr>
                <a:schemeClr val="accent2"/>
              </a:buClr>
              <a:defRPr sz="2100">
                <a:solidFill>
                  <a:schemeClr val="bg1"/>
                </a:solidFill>
              </a:defRPr>
            </a:lvl2pPr>
            <a:lvl3pPr marL="1600200" indent="-228600">
              <a:lnSpc>
                <a:spcPct val="100000"/>
              </a:lnSpc>
              <a:buClr>
                <a:schemeClr val="accent2"/>
              </a:buClr>
              <a:defRPr sz="1700">
                <a:solidFill>
                  <a:schemeClr val="bg1"/>
                </a:solidFill>
              </a:defRPr>
            </a:lvl3pPr>
            <a:lvl4pPr marL="2057400" indent="-228600">
              <a:lnSpc>
                <a:spcPct val="100000"/>
              </a:lnSpc>
              <a:buClr>
                <a:schemeClr val="accent2"/>
              </a:buClr>
              <a:defRPr sz="1700">
                <a:solidFill>
                  <a:schemeClr val="bg1"/>
                </a:solidFill>
              </a:defRPr>
            </a:lvl4pPr>
            <a:lvl5pPr marL="2514600" indent="-228600">
              <a:lnSpc>
                <a:spcPct val="100000"/>
              </a:lnSpc>
              <a:buClr>
                <a:schemeClr val="accent2"/>
              </a:buClr>
              <a:defRPr sz="17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76233973"/>
      </p:ext>
    </p:extLst>
  </p:cSld>
  <p:clrMapOvr>
    <a:masterClrMapping/>
  </p:clrMapOvr>
  <p:hf sldNum="0" hdr="0" ftr="0" dt="0"/>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Photo Background (White Title, Blue Overlay)">
    <p:spTree>
      <p:nvGrpSpPr>
        <p:cNvPr id="1" name=""/>
        <p:cNvGrpSpPr/>
        <p:nvPr/>
      </p:nvGrpSpPr>
      <p:grpSpPr>
        <a:xfrm>
          <a:off x="0" y="0"/>
          <a:ext cx="0" cy="0"/>
          <a:chOff x="0" y="0"/>
          <a:chExt cx="0" cy="0"/>
        </a:xfrm>
      </p:grpSpPr>
      <p:sp>
        <p:nvSpPr>
          <p:cNvPr id="8" name="Title 1"/>
          <p:cNvSpPr>
            <a:spLocks noGrp="1"/>
          </p:cNvSpPr>
          <p:nvPr>
            <p:ph type="title"/>
          </p:nvPr>
        </p:nvSpPr>
        <p:spPr bwMode="black">
          <a:xfrm>
            <a:off x="838200" y="-1"/>
            <a:ext cx="10515600" cy="1216025"/>
          </a:xfrm>
          <a:noFill/>
        </p:spPr>
        <p:txBody>
          <a:bodyPr lIns="0" rIns="0">
            <a:normAutofit/>
          </a:bodyPr>
          <a:lstStyle>
            <a:lvl1pPr algn="r">
              <a:defRPr sz="3600">
                <a:solidFill>
                  <a:schemeClr val="tx1"/>
                </a:solidFill>
              </a:defRPr>
            </a:lvl1pPr>
          </a:lstStyle>
          <a:p>
            <a:r>
              <a:rPr lang="en-US"/>
              <a:t>Click to edit Master title style</a:t>
            </a:r>
            <a:endParaRPr lang="en-US" dirty="0"/>
          </a:p>
        </p:txBody>
      </p:sp>
      <p:sp>
        <p:nvSpPr>
          <p:cNvPr id="9" name="Picture Placeholder 2"/>
          <p:cNvSpPr>
            <a:spLocks noGrp="1"/>
          </p:cNvSpPr>
          <p:nvPr>
            <p:ph type="pic" sz="quarter" idx="13" hasCustomPrompt="1"/>
          </p:nvPr>
        </p:nvSpPr>
        <p:spPr bwMode="gray">
          <a:xfrm>
            <a:off x="0" y="1219198"/>
            <a:ext cx="12192000" cy="5638802"/>
          </a:xfrm>
        </p:spPr>
        <p:txBody>
          <a:bodyPr/>
          <a:lstStyle>
            <a:lvl1pPr>
              <a:defRPr baseline="0"/>
            </a:lvl1pPr>
          </a:lstStyle>
          <a:p>
            <a:r>
              <a:rPr lang="en-US" dirty="0"/>
              <a:t>Click Icon to add picture</a:t>
            </a:r>
          </a:p>
        </p:txBody>
      </p:sp>
      <p:sp>
        <p:nvSpPr>
          <p:cNvPr id="7" name="Content Placeholder 3"/>
          <p:cNvSpPr>
            <a:spLocks noGrp="1"/>
          </p:cNvSpPr>
          <p:nvPr>
            <p:ph idx="1"/>
          </p:nvPr>
        </p:nvSpPr>
        <p:spPr bwMode="auto">
          <a:xfrm>
            <a:off x="0" y="1921328"/>
            <a:ext cx="5683624" cy="4234542"/>
          </a:xfrm>
          <a:solidFill>
            <a:schemeClr val="tx1">
              <a:alpha val="88000"/>
            </a:schemeClr>
          </a:solidFill>
        </p:spPr>
        <p:txBody>
          <a:bodyPr rIns="274320" anchor="ctr"/>
          <a:lstStyle>
            <a:lvl1pPr marL="685800" indent="-228600">
              <a:lnSpc>
                <a:spcPct val="100000"/>
              </a:lnSpc>
              <a:spcBef>
                <a:spcPts val="0"/>
              </a:spcBef>
              <a:buClr>
                <a:schemeClr val="accent2"/>
              </a:buClr>
              <a:defRPr sz="2500">
                <a:solidFill>
                  <a:schemeClr val="bg1"/>
                </a:solidFill>
              </a:defRPr>
            </a:lvl1pPr>
            <a:lvl2pPr marL="1143000" indent="-228600">
              <a:lnSpc>
                <a:spcPct val="100000"/>
              </a:lnSpc>
              <a:buClr>
                <a:schemeClr val="accent2"/>
              </a:buClr>
              <a:defRPr sz="2100">
                <a:solidFill>
                  <a:schemeClr val="bg1"/>
                </a:solidFill>
              </a:defRPr>
            </a:lvl2pPr>
            <a:lvl3pPr marL="1600200" indent="-228600">
              <a:lnSpc>
                <a:spcPct val="100000"/>
              </a:lnSpc>
              <a:buClr>
                <a:schemeClr val="accent2"/>
              </a:buClr>
              <a:defRPr sz="1700">
                <a:solidFill>
                  <a:schemeClr val="bg1"/>
                </a:solidFill>
              </a:defRPr>
            </a:lvl3pPr>
            <a:lvl4pPr marL="2057400" indent="-228600">
              <a:lnSpc>
                <a:spcPct val="100000"/>
              </a:lnSpc>
              <a:buClr>
                <a:schemeClr val="accent2"/>
              </a:buClr>
              <a:defRPr sz="1700">
                <a:solidFill>
                  <a:schemeClr val="bg1"/>
                </a:solidFill>
              </a:defRPr>
            </a:lvl4pPr>
            <a:lvl5pPr marL="2514600" indent="-228600">
              <a:lnSpc>
                <a:spcPct val="100000"/>
              </a:lnSpc>
              <a:buClr>
                <a:schemeClr val="accent2"/>
              </a:buClr>
              <a:defRPr sz="17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49488019"/>
      </p:ext>
    </p:extLst>
  </p:cSld>
  <p:clrMapOvr>
    <a:masterClrMapping/>
  </p:clrMapOvr>
  <p:hf sldNum="0" hdr="0" ftr="0" dt="0"/>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Background (Blue Circle)">
    <p:bg bwMode="gray">
      <p:bgPr>
        <a:solidFill>
          <a:schemeClr val="bg1"/>
        </a:solidFill>
        <a:effectLst/>
      </p:bgPr>
    </p:bg>
    <p:spTree>
      <p:nvGrpSpPr>
        <p:cNvPr id="1" name=""/>
        <p:cNvGrpSpPr/>
        <p:nvPr/>
      </p:nvGrpSpPr>
      <p:grpSpPr>
        <a:xfrm>
          <a:off x="0" y="0"/>
          <a:ext cx="0" cy="0"/>
          <a:chOff x="0" y="0"/>
          <a:chExt cx="0" cy="0"/>
        </a:xfrm>
      </p:grpSpPr>
      <p:sp>
        <p:nvSpPr>
          <p:cNvPr id="7" name="Picture Placeholder 1"/>
          <p:cNvSpPr>
            <a:spLocks noGrp="1"/>
          </p:cNvSpPr>
          <p:nvPr>
            <p:ph type="pic" sz="quarter" idx="13"/>
          </p:nvPr>
        </p:nvSpPr>
        <p:spPr bwMode="gray">
          <a:xfrm>
            <a:off x="0" y="0"/>
            <a:ext cx="12192000" cy="6858000"/>
          </a:xfrm>
        </p:spPr>
        <p:txBody>
          <a:bodyPr/>
          <a:lstStyle/>
          <a:p>
            <a:r>
              <a:rPr lang="en-US"/>
              <a:t>Click icon to add picture</a:t>
            </a:r>
            <a:endParaRPr lang="en-US" dirty="0"/>
          </a:p>
        </p:txBody>
      </p:sp>
      <p:sp>
        <p:nvSpPr>
          <p:cNvPr id="9" name="Title 2"/>
          <p:cNvSpPr>
            <a:spLocks noGrp="1"/>
          </p:cNvSpPr>
          <p:nvPr>
            <p:ph type="title" hasCustomPrompt="1"/>
          </p:nvPr>
        </p:nvSpPr>
        <p:spPr bwMode="auto">
          <a:xfrm>
            <a:off x="6304108" y="685800"/>
            <a:ext cx="5486400" cy="5486400"/>
          </a:xfrm>
          <a:prstGeom prst="ellipse">
            <a:avLst/>
          </a:prstGeom>
          <a:solidFill>
            <a:srgbClr val="003865">
              <a:alpha val="87843"/>
            </a:srgbClr>
          </a:solidFill>
        </p:spPr>
        <p:txBody>
          <a:bodyPr>
            <a:noAutofit/>
          </a:bodyPr>
          <a:lstStyle>
            <a:lvl1pPr algn="ctr">
              <a:tabLst>
                <a:tab pos="2341563" algn="l"/>
                <a:tab pos="3770313" algn="l"/>
              </a:tabLst>
              <a:defRPr sz="5500" baseline="0">
                <a:solidFill>
                  <a:schemeClr val="bg1"/>
                </a:solidFill>
              </a:defRPr>
            </a:lvl1pPr>
          </a:lstStyle>
          <a:p>
            <a:r>
              <a:rPr lang="en-US" dirty="0"/>
              <a:t>Click to edit title</a:t>
            </a:r>
          </a:p>
        </p:txBody>
      </p:sp>
    </p:spTree>
    <p:extLst>
      <p:ext uri="{BB962C8B-B14F-4D97-AF65-F5344CB8AC3E}">
        <p14:creationId xmlns:p14="http://schemas.microsoft.com/office/powerpoint/2010/main" val="4092258399"/>
      </p:ext>
    </p:extLst>
  </p:cSld>
  <p:clrMapOvr>
    <a:masterClrMapping/>
  </p:clrMapOvr>
  <p:hf sldNum="0" hdr="0" ftr="0" dt="0"/>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Background (Multiple Circles)">
    <p:bg>
      <p:bgPr>
        <a:solidFill>
          <a:schemeClr val="bg1"/>
        </a:solidFill>
        <a:effectLst/>
      </p:bgPr>
    </p:bg>
    <p:spTree>
      <p:nvGrpSpPr>
        <p:cNvPr id="1" name=""/>
        <p:cNvGrpSpPr/>
        <p:nvPr/>
      </p:nvGrpSpPr>
      <p:grpSpPr>
        <a:xfrm>
          <a:off x="0" y="0"/>
          <a:ext cx="0" cy="0"/>
          <a:chOff x="0" y="0"/>
          <a:chExt cx="0" cy="0"/>
        </a:xfrm>
      </p:grpSpPr>
      <p:sp>
        <p:nvSpPr>
          <p:cNvPr id="10" name="Picture Placeholder 1"/>
          <p:cNvSpPr>
            <a:spLocks noGrp="1"/>
          </p:cNvSpPr>
          <p:nvPr>
            <p:ph type="pic" sz="quarter" idx="15"/>
          </p:nvPr>
        </p:nvSpPr>
        <p:spPr bwMode="gray">
          <a:xfrm>
            <a:off x="0" y="0"/>
            <a:ext cx="12192000" cy="6858000"/>
          </a:xfrm>
        </p:spPr>
        <p:txBody>
          <a:bodyPr/>
          <a:lstStyle/>
          <a:p>
            <a:r>
              <a:rPr lang="en-US"/>
              <a:t>Click icon to add picture</a:t>
            </a:r>
            <a:endParaRPr lang="en-US" dirty="0"/>
          </a:p>
        </p:txBody>
      </p:sp>
      <p:sp>
        <p:nvSpPr>
          <p:cNvPr id="8" name="Title 2"/>
          <p:cNvSpPr>
            <a:spLocks noGrp="1"/>
          </p:cNvSpPr>
          <p:nvPr>
            <p:ph type="title" hasCustomPrompt="1"/>
          </p:nvPr>
        </p:nvSpPr>
        <p:spPr bwMode="auto">
          <a:xfrm>
            <a:off x="7289728" y="901318"/>
            <a:ext cx="4661388" cy="4661388"/>
          </a:xfrm>
          <a:prstGeom prst="ellipse">
            <a:avLst/>
          </a:prstGeom>
          <a:solidFill>
            <a:srgbClr val="003865">
              <a:alpha val="87843"/>
            </a:srgbClr>
          </a:solidFill>
        </p:spPr>
        <p:txBody>
          <a:bodyPr>
            <a:noAutofit/>
          </a:bodyPr>
          <a:lstStyle>
            <a:lvl1pPr algn="ctr">
              <a:tabLst>
                <a:tab pos="2341563" algn="l"/>
                <a:tab pos="3770313" algn="l"/>
              </a:tabLst>
              <a:defRPr sz="5500" baseline="0">
                <a:solidFill>
                  <a:schemeClr val="bg1"/>
                </a:solidFill>
              </a:defRPr>
            </a:lvl1pPr>
          </a:lstStyle>
          <a:p>
            <a:r>
              <a:rPr lang="en-US" dirty="0"/>
              <a:t>Click to edit title</a:t>
            </a:r>
          </a:p>
        </p:txBody>
      </p:sp>
      <p:sp>
        <p:nvSpPr>
          <p:cNvPr id="12" name="Text Placeholder 3"/>
          <p:cNvSpPr>
            <a:spLocks noGrp="1"/>
          </p:cNvSpPr>
          <p:nvPr>
            <p:ph type="body" sz="quarter" idx="16" hasCustomPrompt="1"/>
          </p:nvPr>
        </p:nvSpPr>
        <p:spPr bwMode="auto">
          <a:xfrm>
            <a:off x="6054753" y="398666"/>
            <a:ext cx="2155300" cy="2155300"/>
          </a:xfrm>
          <a:prstGeom prst="ellipse">
            <a:avLst/>
          </a:prstGeom>
          <a:solidFill>
            <a:srgbClr val="78BE21">
              <a:alpha val="87843"/>
            </a:srgbClr>
          </a:solidFill>
        </p:spPr>
        <p:txBody>
          <a:bodyPr anchor="ctr">
            <a:normAutofit/>
          </a:bodyPr>
          <a:lstStyle>
            <a:lvl1pPr marL="0" indent="0" algn="ctr">
              <a:buNone/>
              <a:defRPr sz="2500" baseline="0">
                <a:solidFill>
                  <a:schemeClr val="tx2"/>
                </a:solidFill>
                <a:latin typeface="+mn-lt"/>
              </a:defRPr>
            </a:lvl1pPr>
          </a:lstStyle>
          <a:p>
            <a:pPr lvl="0"/>
            <a:r>
              <a:rPr lang="en-US" dirty="0"/>
              <a:t>Second Point</a:t>
            </a:r>
          </a:p>
        </p:txBody>
      </p:sp>
      <p:sp>
        <p:nvSpPr>
          <p:cNvPr id="13" name="Text Placeholder 4"/>
          <p:cNvSpPr>
            <a:spLocks noGrp="1"/>
          </p:cNvSpPr>
          <p:nvPr>
            <p:ph type="body" sz="quarter" idx="17" hasCustomPrompt="1"/>
          </p:nvPr>
        </p:nvSpPr>
        <p:spPr bwMode="auto">
          <a:xfrm>
            <a:off x="5679058" y="3827626"/>
            <a:ext cx="2637978" cy="2637978"/>
          </a:xfrm>
          <a:prstGeom prst="ellipse">
            <a:avLst/>
          </a:prstGeom>
          <a:solidFill>
            <a:srgbClr val="000000">
              <a:alpha val="87843"/>
            </a:srgbClr>
          </a:solidFill>
        </p:spPr>
        <p:txBody>
          <a:bodyPr anchor="ctr">
            <a:normAutofit/>
          </a:bodyPr>
          <a:lstStyle>
            <a:lvl1pPr marL="0" indent="0" algn="ctr">
              <a:buNone/>
              <a:defRPr sz="2500" baseline="0">
                <a:solidFill>
                  <a:schemeClr val="bg1"/>
                </a:solidFill>
                <a:latin typeface="+mn-lt"/>
              </a:defRPr>
            </a:lvl1pPr>
          </a:lstStyle>
          <a:p>
            <a:pPr lvl="0"/>
            <a:r>
              <a:rPr lang="en-US" dirty="0"/>
              <a:t>Third Point</a:t>
            </a:r>
          </a:p>
        </p:txBody>
      </p:sp>
    </p:spTree>
    <p:extLst>
      <p:ext uri="{BB962C8B-B14F-4D97-AF65-F5344CB8AC3E}">
        <p14:creationId xmlns:p14="http://schemas.microsoft.com/office/powerpoint/2010/main" val="2911004216"/>
      </p:ext>
    </p:extLst>
  </p:cSld>
  <p:clrMapOvr>
    <a:masterClrMapping/>
  </p:clrMapOvr>
  <p:hf sldNum="0" hdr="0" ftr="0" dt="0"/>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Quote or Statement (Blue Box, Photo BG)">
    <p:bg>
      <p:bgPr>
        <a:solidFill>
          <a:schemeClr val="bg1"/>
        </a:solidFill>
        <a:effectLst/>
      </p:bgPr>
    </p:bg>
    <p:spTree>
      <p:nvGrpSpPr>
        <p:cNvPr id="1" name=""/>
        <p:cNvGrpSpPr/>
        <p:nvPr/>
      </p:nvGrpSpPr>
      <p:grpSpPr>
        <a:xfrm>
          <a:off x="0" y="0"/>
          <a:ext cx="0" cy="0"/>
          <a:chOff x="0" y="0"/>
          <a:chExt cx="0" cy="0"/>
        </a:xfrm>
      </p:grpSpPr>
      <p:sp>
        <p:nvSpPr>
          <p:cNvPr id="7" name="Picture Placeholder 1"/>
          <p:cNvSpPr>
            <a:spLocks noGrp="1"/>
          </p:cNvSpPr>
          <p:nvPr>
            <p:ph type="pic" sz="quarter" idx="13"/>
          </p:nvPr>
        </p:nvSpPr>
        <p:spPr bwMode="gray">
          <a:xfrm>
            <a:off x="0" y="0"/>
            <a:ext cx="12192000" cy="6858000"/>
          </a:xfrm>
        </p:spPr>
        <p:txBody>
          <a:bodyPr/>
          <a:lstStyle/>
          <a:p>
            <a:r>
              <a:rPr lang="en-US"/>
              <a:t>Click icon to add picture</a:t>
            </a:r>
          </a:p>
        </p:txBody>
      </p:sp>
      <p:sp>
        <p:nvSpPr>
          <p:cNvPr id="5" name="Title 2"/>
          <p:cNvSpPr>
            <a:spLocks noGrp="1"/>
          </p:cNvSpPr>
          <p:nvPr>
            <p:ph type="title" hasCustomPrompt="1"/>
          </p:nvPr>
        </p:nvSpPr>
        <p:spPr bwMode="auto">
          <a:xfrm>
            <a:off x="2299475" y="1609867"/>
            <a:ext cx="7593051" cy="3638266"/>
          </a:xfrm>
          <a:solidFill>
            <a:srgbClr val="003865">
              <a:alpha val="87843"/>
            </a:srgbClr>
          </a:solidFill>
        </p:spPr>
        <p:txBody>
          <a:bodyPr>
            <a:noAutofit/>
          </a:bodyPr>
          <a:lstStyle>
            <a:lvl1pPr algn="ctr">
              <a:spcAft>
                <a:spcPts val="1000"/>
              </a:spcAft>
              <a:tabLst>
                <a:tab pos="3770313" algn="l"/>
              </a:tabLst>
              <a:defRPr sz="7000" baseline="0">
                <a:solidFill>
                  <a:schemeClr val="bg1"/>
                </a:solidFill>
              </a:defRPr>
            </a:lvl1pPr>
          </a:lstStyle>
          <a:p>
            <a:r>
              <a:rPr lang="en-US" dirty="0"/>
              <a:t>Quote or </a:t>
            </a:r>
            <a:br>
              <a:rPr lang="en-US" dirty="0"/>
            </a:br>
            <a:r>
              <a:rPr lang="en-US" dirty="0"/>
              <a:t>Statement</a:t>
            </a:r>
          </a:p>
        </p:txBody>
      </p:sp>
    </p:spTree>
    <p:extLst>
      <p:ext uri="{BB962C8B-B14F-4D97-AF65-F5344CB8AC3E}">
        <p14:creationId xmlns:p14="http://schemas.microsoft.com/office/powerpoint/2010/main" val="206771762"/>
      </p:ext>
    </p:extLst>
  </p:cSld>
  <p:clrMapOvr>
    <a:masterClrMapping/>
  </p:clrMapOvr>
  <p:hf sldNum="0" hdr="0" ftr="0" dt="0"/>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or Statement (Blue Background)">
    <p:bg bwMode="black">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8" name="Title 1"/>
          <p:cNvSpPr>
            <a:spLocks noGrp="1"/>
          </p:cNvSpPr>
          <p:nvPr>
            <p:ph type="title" hasCustomPrompt="1"/>
          </p:nvPr>
        </p:nvSpPr>
        <p:spPr bwMode="white">
          <a:xfrm>
            <a:off x="838200" y="1389685"/>
            <a:ext cx="10515600" cy="1340989"/>
          </a:xfrm>
        </p:spPr>
        <p:txBody>
          <a:bodyPr>
            <a:noAutofit/>
          </a:bodyPr>
          <a:lstStyle>
            <a:lvl1pPr algn="ctr">
              <a:tabLst>
                <a:tab pos="3770313" algn="l"/>
              </a:tabLst>
              <a:defRPr sz="7000">
                <a:solidFill>
                  <a:schemeClr val="accent2"/>
                </a:solidFill>
              </a:defRPr>
            </a:lvl1pPr>
          </a:lstStyle>
          <a:p>
            <a:r>
              <a:rPr lang="en-US" dirty="0"/>
              <a:t>Quote or Statement</a:t>
            </a:r>
          </a:p>
        </p:txBody>
      </p:sp>
      <p:sp>
        <p:nvSpPr>
          <p:cNvPr id="10" name="Text Placeholder 2"/>
          <p:cNvSpPr>
            <a:spLocks noGrp="1"/>
          </p:cNvSpPr>
          <p:nvPr>
            <p:ph type="body" sz="quarter" idx="13" hasCustomPrompt="1"/>
          </p:nvPr>
        </p:nvSpPr>
        <p:spPr bwMode="white">
          <a:xfrm>
            <a:off x="838200" y="2925699"/>
            <a:ext cx="10515600" cy="2673435"/>
          </a:xfrm>
        </p:spPr>
        <p:txBody>
          <a:bodyPr anchor="ctr"/>
          <a:lstStyle>
            <a:lvl1pPr marL="0" indent="0" algn="ctr">
              <a:lnSpc>
                <a:spcPct val="100000"/>
              </a:lnSpc>
              <a:spcBef>
                <a:spcPts val="0"/>
              </a:spcBef>
              <a:buClr>
                <a:schemeClr val="bg1"/>
              </a:buClr>
              <a:buFont typeface="Arial" panose="020B0604020202020204" pitchFamily="34" charset="0"/>
              <a:buNone/>
              <a:defRPr>
                <a:solidFill>
                  <a:schemeClr val="bg1"/>
                </a:solidFill>
              </a:defRPr>
            </a:lvl1pPr>
          </a:lstStyle>
          <a:p>
            <a:pPr lvl="0"/>
            <a:r>
              <a:rPr lang="en-US" dirty="0"/>
              <a:t>Make a secondary statement here.</a:t>
            </a:r>
          </a:p>
        </p:txBody>
      </p:sp>
      <p:sp>
        <p:nvSpPr>
          <p:cNvPr id="3" name="Date Placeholder 3"/>
          <p:cNvSpPr>
            <a:spLocks noGrp="1"/>
          </p:cNvSpPr>
          <p:nvPr>
            <p:ph type="dt" sz="half" idx="10"/>
          </p:nvPr>
        </p:nvSpPr>
        <p:spPr bwMode="white"/>
        <p:txBody>
          <a:bodyPr/>
          <a:lstStyle>
            <a:lvl1pPr>
              <a:defRPr>
                <a:solidFill>
                  <a:schemeClr val="bg1"/>
                </a:solidFill>
              </a:defRPr>
            </a:lvl1pPr>
          </a:lstStyle>
          <a:p>
            <a:fld id="{D094F804-653A-41F1-A565-1098D9DEB37A}" type="datetime1">
              <a:rPr lang="en-US" smtClean="0"/>
              <a:t>10/17/2022</a:t>
            </a:fld>
            <a:endParaRPr lang="en-US" dirty="0"/>
          </a:p>
        </p:txBody>
      </p:sp>
      <p:sp>
        <p:nvSpPr>
          <p:cNvPr id="7" name="Footer Placeholder 6"/>
          <p:cNvSpPr>
            <a:spLocks noGrp="1"/>
          </p:cNvSpPr>
          <p:nvPr>
            <p:ph type="ftr" sz="quarter" idx="3"/>
          </p:nvPr>
        </p:nvSpPr>
        <p:spPr bwMode="black">
          <a:xfrm>
            <a:off x="6324600" y="6356349"/>
            <a:ext cx="5587647" cy="365125"/>
          </a:xfrm>
          <a:prstGeom prst="rect">
            <a:avLst/>
          </a:prstGeom>
        </p:spPr>
        <p:txBody>
          <a:bodyPr anchor="ctr"/>
          <a:lstStyle>
            <a:lvl1pPr algn="r">
              <a:defRPr sz="1200">
                <a:solidFill>
                  <a:schemeClr val="bg1"/>
                </a:solidFill>
              </a:defRPr>
            </a:lvl1pPr>
          </a:lstStyle>
          <a:p>
            <a:r>
              <a:rPr lang="en-US" dirty="0" err="1"/>
              <a:t>mn.gov</a:t>
            </a:r>
            <a:r>
              <a:rPr lang="en-US" dirty="0"/>
              <a:t>/deed</a:t>
            </a:r>
          </a:p>
        </p:txBody>
      </p:sp>
    </p:spTree>
    <p:extLst>
      <p:ext uri="{BB962C8B-B14F-4D97-AF65-F5344CB8AC3E}">
        <p14:creationId xmlns:p14="http://schemas.microsoft.com/office/powerpoint/2010/main" val="39795370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Slide">
    <p:bg>
      <p:bgPr>
        <a:solidFill>
          <a:schemeClr val="bg1"/>
        </a:solidFill>
        <a:effectLst/>
      </p:bgPr>
    </p:bg>
    <p:spTree>
      <p:nvGrpSpPr>
        <p:cNvPr id="1" name=""/>
        <p:cNvGrpSpPr/>
        <p:nvPr/>
      </p:nvGrpSpPr>
      <p:grpSpPr>
        <a:xfrm>
          <a:off x="0" y="0"/>
          <a:ext cx="0" cy="0"/>
          <a:chOff x="0" y="0"/>
          <a:chExt cx="0" cy="0"/>
        </a:xfrm>
      </p:grpSpPr>
      <p:sp>
        <p:nvSpPr>
          <p:cNvPr id="12" name="Rectangle 1"/>
          <p:cNvSpPr txBox="1">
            <a:spLocks/>
          </p:cNvSpPr>
          <p:nvPr userDrawn="1"/>
        </p:nvSpPr>
        <p:spPr bwMode="black">
          <a:xfrm>
            <a:off x="0" y="4188561"/>
            <a:ext cx="12192000" cy="1199223"/>
          </a:xfrm>
          <a:prstGeom prst="rect">
            <a:avLst/>
          </a:prstGeom>
          <a:solidFill>
            <a:schemeClr val="accent1"/>
          </a:solidFill>
        </p:spPr>
        <p:txBody>
          <a:bodyPr vert="horz" lIns="91440" tIns="45720" rIns="91440" bIns="45720" rtlCol="0" anchor="ctr">
            <a:normAutofit/>
          </a:bodyPr>
          <a:lstStyle>
            <a:lvl1pPr algn="ctr"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dirty="0"/>
          </a:p>
        </p:txBody>
      </p:sp>
      <p:sp>
        <p:nvSpPr>
          <p:cNvPr id="2" name="Title 2"/>
          <p:cNvSpPr>
            <a:spLocks noGrp="1"/>
          </p:cNvSpPr>
          <p:nvPr>
            <p:ph type="ctrTitle" hasCustomPrompt="1"/>
          </p:nvPr>
        </p:nvSpPr>
        <p:spPr bwMode="white">
          <a:xfrm>
            <a:off x="266700" y="4188564"/>
            <a:ext cx="11658600" cy="1199223"/>
          </a:xfrm>
          <a:noFill/>
        </p:spPr>
        <p:txBody>
          <a:bodyPr anchor="ctr">
            <a:normAutofit/>
          </a:bodyPr>
          <a:lstStyle>
            <a:lvl1pPr algn="ctr">
              <a:defRPr sz="3600">
                <a:solidFill>
                  <a:schemeClr val="bg1"/>
                </a:solidFill>
              </a:defRPr>
            </a:lvl1pPr>
          </a:lstStyle>
          <a:p>
            <a:r>
              <a:rPr lang="en-US" dirty="0"/>
              <a:t>Click to edit section title</a:t>
            </a:r>
          </a:p>
        </p:txBody>
      </p:sp>
      <p:sp>
        <p:nvSpPr>
          <p:cNvPr id="3" name="Rectangle 3"/>
          <p:cNvSpPr/>
          <p:nvPr userDrawn="1"/>
        </p:nvSpPr>
        <p:spPr bwMode="auto">
          <a:xfrm>
            <a:off x="0" y="5387786"/>
            <a:ext cx="12192000" cy="1470213"/>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sp>
        <p:nvSpPr>
          <p:cNvPr id="10" name="Text Placeholder 4"/>
          <p:cNvSpPr>
            <a:spLocks noGrp="1"/>
          </p:cNvSpPr>
          <p:nvPr>
            <p:ph type="body" sz="quarter" idx="18" hasCustomPrompt="1"/>
          </p:nvPr>
        </p:nvSpPr>
        <p:spPr bwMode="black">
          <a:xfrm>
            <a:off x="838200" y="5644884"/>
            <a:ext cx="10515600" cy="711464"/>
          </a:xfrm>
        </p:spPr>
        <p:txBody>
          <a:bodyPr>
            <a:normAutofit/>
          </a:bodyPr>
          <a:lstStyle>
            <a:lvl1pPr marL="0" indent="0" algn="ctr">
              <a:buNone/>
              <a:defRPr sz="2400"/>
            </a:lvl1pPr>
          </a:lstStyle>
          <a:p>
            <a:pPr lvl="0"/>
            <a:r>
              <a:rPr lang="en-US" dirty="0" err="1"/>
              <a:t>Firstname</a:t>
            </a:r>
            <a:r>
              <a:rPr lang="en-US" dirty="0"/>
              <a:t> </a:t>
            </a:r>
            <a:r>
              <a:rPr lang="en-US" dirty="0" err="1"/>
              <a:t>Lastname</a:t>
            </a:r>
            <a:r>
              <a:rPr lang="en-US" dirty="0"/>
              <a:t> | Job Title</a:t>
            </a:r>
          </a:p>
        </p:txBody>
      </p:sp>
      <p:sp>
        <p:nvSpPr>
          <p:cNvPr id="18" name="Date Placeholder 5"/>
          <p:cNvSpPr>
            <a:spLocks noGrp="1"/>
          </p:cNvSpPr>
          <p:nvPr>
            <p:ph type="dt" sz="half" idx="15"/>
          </p:nvPr>
        </p:nvSpPr>
        <p:spPr bwMode="black"/>
        <p:txBody>
          <a:bodyPr/>
          <a:lstStyle/>
          <a:p>
            <a:fld id="{A8CA1A9B-139F-4606-AD0A-F3253110DAE5}" type="datetime1">
              <a:rPr lang="en-US" smtClean="0"/>
              <a:t>10/17/2022</a:t>
            </a:fld>
            <a:endParaRPr lang="en-US" dirty="0"/>
          </a:p>
        </p:txBody>
      </p:sp>
      <p:sp>
        <p:nvSpPr>
          <p:cNvPr id="11" name="Picture Placeholder 9"/>
          <p:cNvSpPr>
            <a:spLocks noGrp="1"/>
          </p:cNvSpPr>
          <p:nvPr>
            <p:ph type="pic" sz="quarter" idx="13" hasCustomPrompt="1"/>
          </p:nvPr>
        </p:nvSpPr>
        <p:spPr bwMode="gray">
          <a:xfrm>
            <a:off x="0" y="1789113"/>
            <a:ext cx="12192000" cy="2298700"/>
          </a:xfrm>
        </p:spPr>
        <p:txBody>
          <a:bodyPr/>
          <a:lstStyle/>
          <a:p>
            <a:r>
              <a:rPr lang="en-US" dirty="0"/>
              <a:t>Click Icon to add picture</a:t>
            </a:r>
          </a:p>
        </p:txBody>
      </p:sp>
      <p:pic>
        <p:nvPicPr>
          <p:cNvPr id="13" name="Picture 12">
            <a:extLst>
              <a:ext uri="{FF2B5EF4-FFF2-40B4-BE49-F238E27FC236}">
                <a16:creationId xmlns:a16="http://schemas.microsoft.com/office/drawing/2014/main" id="{FA7AF7DA-B512-472F-BC23-F3520AA0491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14211" y="715116"/>
            <a:ext cx="3892217" cy="340119"/>
          </a:xfrm>
          <a:prstGeom prst="rect">
            <a:avLst/>
          </a:prstGeom>
        </p:spPr>
      </p:pic>
      <p:sp>
        <p:nvSpPr>
          <p:cNvPr id="14" name="Footer Placeholder 6"/>
          <p:cNvSpPr>
            <a:spLocks noGrp="1"/>
          </p:cNvSpPr>
          <p:nvPr>
            <p:ph type="ftr" sz="quarter" idx="3"/>
          </p:nvPr>
        </p:nvSpPr>
        <p:spPr bwMode="black">
          <a:xfrm>
            <a:off x="6324600" y="6356349"/>
            <a:ext cx="5587647" cy="365125"/>
          </a:xfrm>
          <a:prstGeom prst="rect">
            <a:avLst/>
          </a:prstGeom>
        </p:spPr>
        <p:txBody>
          <a:bodyPr anchor="ctr"/>
          <a:lstStyle>
            <a:lvl1pPr algn="r">
              <a:defRPr sz="1200">
                <a:solidFill>
                  <a:schemeClr val="tx2"/>
                </a:solidFill>
              </a:defRPr>
            </a:lvl1pPr>
          </a:lstStyle>
          <a:p>
            <a:r>
              <a:rPr lang="en-US"/>
              <a:t>mn.gov/deed</a:t>
            </a:r>
            <a:endParaRPr lang="en-US" dirty="0"/>
          </a:p>
        </p:txBody>
      </p:sp>
    </p:spTree>
    <p:extLst>
      <p:ext uri="{BB962C8B-B14F-4D97-AF65-F5344CB8AC3E}">
        <p14:creationId xmlns:p14="http://schemas.microsoft.com/office/powerpoint/2010/main" val="2082250229"/>
      </p:ext>
    </p:extLst>
  </p:cSld>
  <p:clrMapOvr>
    <a:masterClrMapping/>
  </p:clrMapOvr>
  <p:hf sldNum="0"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Quote or Statement (Light Gray Background)">
    <p:bg bwMode="auto">
      <p:bgPr>
        <a:gradFill>
          <a:gsLst>
            <a:gs pos="100000">
              <a:srgbClr val="BFBFBF"/>
            </a:gs>
            <a:gs pos="53000">
              <a:srgbClr val="F5F5F5"/>
            </a:gs>
            <a:gs pos="78000">
              <a:srgbClr val="E8E8E8"/>
            </a:gs>
          </a:gsLst>
          <a:path path="circle">
            <a:fillToRect l="50000" t="50000" r="50000" b="50000"/>
          </a:path>
        </a:gradFill>
        <a:effectLst/>
      </p:bgPr>
    </p:bg>
    <p:spTree>
      <p:nvGrpSpPr>
        <p:cNvPr id="1" name=""/>
        <p:cNvGrpSpPr/>
        <p:nvPr/>
      </p:nvGrpSpPr>
      <p:grpSpPr>
        <a:xfrm>
          <a:off x="0" y="0"/>
          <a:ext cx="0" cy="0"/>
          <a:chOff x="0" y="0"/>
          <a:chExt cx="0" cy="0"/>
        </a:xfrm>
      </p:grpSpPr>
      <p:sp>
        <p:nvSpPr>
          <p:cNvPr id="9" name="Rectangle 1"/>
          <p:cNvSpPr txBox="1">
            <a:spLocks/>
          </p:cNvSpPr>
          <p:nvPr userDrawn="1"/>
        </p:nvSpPr>
        <p:spPr bwMode="black">
          <a:xfrm>
            <a:off x="0" y="1389684"/>
            <a:ext cx="12192000" cy="1340989"/>
          </a:xfrm>
          <a:prstGeom prst="rect">
            <a:avLst/>
          </a:prstGeom>
          <a:solidFill>
            <a:schemeClr val="tx1"/>
          </a:solidFill>
        </p:spPr>
        <p:txBody>
          <a:bodyPr vert="horz" lIns="0" tIns="0" rIns="0" bIns="0" rtlCol="0" anchor="ctr">
            <a:noAutofit/>
          </a:bodyPr>
          <a:lstStyle>
            <a:lvl1pPr algn="ctr" defTabSz="914400" rtl="0" eaLnBrk="1" latinLnBrk="0" hangingPunct="1">
              <a:lnSpc>
                <a:spcPct val="90000"/>
              </a:lnSpc>
              <a:spcBef>
                <a:spcPct val="0"/>
              </a:spcBef>
              <a:buNone/>
              <a:tabLst>
                <a:tab pos="3770313" algn="l"/>
              </a:tabLst>
              <a:defRPr sz="7000" kern="1200">
                <a:solidFill>
                  <a:schemeClr val="accent2"/>
                </a:solidFill>
                <a:latin typeface="+mj-lt"/>
                <a:ea typeface="+mj-ea"/>
                <a:cs typeface="+mj-cs"/>
              </a:defRPr>
            </a:lvl1pPr>
          </a:lstStyle>
          <a:p>
            <a:endParaRPr lang="en-US" dirty="0"/>
          </a:p>
        </p:txBody>
      </p:sp>
      <p:sp>
        <p:nvSpPr>
          <p:cNvPr id="7" name="Title 2"/>
          <p:cNvSpPr>
            <a:spLocks noGrp="1"/>
          </p:cNvSpPr>
          <p:nvPr>
            <p:ph type="title" hasCustomPrompt="1"/>
          </p:nvPr>
        </p:nvSpPr>
        <p:spPr bwMode="white">
          <a:xfrm>
            <a:off x="266700" y="1389685"/>
            <a:ext cx="11658600" cy="1340989"/>
          </a:xfrm>
          <a:noFill/>
        </p:spPr>
        <p:txBody>
          <a:bodyPr>
            <a:noAutofit/>
          </a:bodyPr>
          <a:lstStyle>
            <a:lvl1pPr algn="ctr">
              <a:tabLst>
                <a:tab pos="3770313" algn="l"/>
              </a:tabLst>
              <a:defRPr sz="7000">
                <a:solidFill>
                  <a:schemeClr val="accent2"/>
                </a:solidFill>
              </a:defRPr>
            </a:lvl1pPr>
          </a:lstStyle>
          <a:p>
            <a:r>
              <a:rPr lang="en-US" dirty="0"/>
              <a:t>Quote or Statement</a:t>
            </a:r>
          </a:p>
        </p:txBody>
      </p:sp>
      <p:sp>
        <p:nvSpPr>
          <p:cNvPr id="8" name="Text Placeholder 3"/>
          <p:cNvSpPr>
            <a:spLocks noGrp="1"/>
          </p:cNvSpPr>
          <p:nvPr>
            <p:ph type="body" sz="quarter" idx="13" hasCustomPrompt="1"/>
          </p:nvPr>
        </p:nvSpPr>
        <p:spPr bwMode="black">
          <a:xfrm>
            <a:off x="838200" y="2925699"/>
            <a:ext cx="10515600" cy="2673435"/>
          </a:xfrm>
        </p:spPr>
        <p:txBody>
          <a:bodyPr anchor="ctr"/>
          <a:lstStyle>
            <a:lvl1pPr marL="0" indent="0" algn="ctr">
              <a:lnSpc>
                <a:spcPct val="100000"/>
              </a:lnSpc>
              <a:spcBef>
                <a:spcPts val="0"/>
              </a:spcBef>
              <a:buFont typeface="Arial" panose="020B0604020202020204" pitchFamily="34" charset="0"/>
              <a:buNone/>
              <a:defRPr>
                <a:solidFill>
                  <a:schemeClr val="tx2"/>
                </a:solidFill>
              </a:defRPr>
            </a:lvl1pPr>
          </a:lstStyle>
          <a:p>
            <a:pPr lvl="0"/>
            <a:r>
              <a:rPr lang="en-US" dirty="0"/>
              <a:t>Make a secondary statement here.</a:t>
            </a:r>
          </a:p>
        </p:txBody>
      </p:sp>
      <p:sp>
        <p:nvSpPr>
          <p:cNvPr id="5" name="Footer Placeholder 5"/>
          <p:cNvSpPr>
            <a:spLocks noGrp="1"/>
          </p:cNvSpPr>
          <p:nvPr>
            <p:ph type="ftr" sz="quarter" idx="12"/>
          </p:nvPr>
        </p:nvSpPr>
        <p:spPr bwMode="black">
          <a:xfrm>
            <a:off x="3302177" y="6356349"/>
            <a:ext cx="5587647" cy="365125"/>
          </a:xfrm>
          <a:prstGeom prst="rect">
            <a:avLst/>
          </a:prstGeom>
        </p:spPr>
        <p:txBody>
          <a:bodyPr/>
          <a:lstStyle>
            <a:lvl1pPr>
              <a:defRPr>
                <a:solidFill>
                  <a:schemeClr val="tx2"/>
                </a:solidFill>
              </a:defRPr>
            </a:lvl1pPr>
          </a:lstStyle>
          <a:p>
            <a:r>
              <a:rPr lang="en-US" dirty="0"/>
              <a:t>Optional Tagline Goes Here | mn.gov/deed</a:t>
            </a:r>
          </a:p>
        </p:txBody>
      </p:sp>
      <p:sp>
        <p:nvSpPr>
          <p:cNvPr id="4" name="Slide Number Placeholder 6"/>
          <p:cNvSpPr>
            <a:spLocks noGrp="1"/>
          </p:cNvSpPr>
          <p:nvPr>
            <p:ph type="sldNum" sz="quarter" idx="11"/>
          </p:nvPr>
        </p:nvSpPr>
        <p:spPr bwMode="black">
          <a:xfrm>
            <a:off x="9891132" y="6356350"/>
            <a:ext cx="1462668" cy="365125"/>
          </a:xfrm>
          <a:prstGeom prst="rect">
            <a:avLst/>
          </a:prstGeom>
        </p:spPr>
        <p:txBody>
          <a:bodyPr/>
          <a:lstStyle/>
          <a:p>
            <a:fld id="{48F63A3B-78C7-47BE-AE5E-E10140E04643}" type="slidenum">
              <a:rPr lang="en-US" smtClean="0"/>
              <a:pPr/>
              <a:t>‹#›</a:t>
            </a:fld>
            <a:endParaRPr lang="en-US" dirty="0"/>
          </a:p>
        </p:txBody>
      </p:sp>
      <p:pic>
        <p:nvPicPr>
          <p:cNvPr id="10" name="Picture 9">
            <a:extLst>
              <a:ext uri="{FF2B5EF4-FFF2-40B4-BE49-F238E27FC236}">
                <a16:creationId xmlns:a16="http://schemas.microsoft.com/office/drawing/2014/main" id="{4B952203-E8FB-4F5D-B5E5-77FD0A73D19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200" y="6454763"/>
            <a:ext cx="1925917" cy="168295"/>
          </a:xfrm>
          <a:prstGeom prst="rect">
            <a:avLst/>
          </a:prstGeom>
        </p:spPr>
      </p:pic>
    </p:spTree>
    <p:extLst>
      <p:ext uri="{BB962C8B-B14F-4D97-AF65-F5344CB8AC3E}">
        <p14:creationId xmlns:p14="http://schemas.microsoft.com/office/powerpoint/2010/main" val="393091558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Quote or Statement (Image Background)">
    <p:bg bwMode="ltGray">
      <p:bgPr>
        <a:solidFill>
          <a:schemeClr val="bg1"/>
        </a:solidFill>
        <a:effectLst/>
      </p:bgPr>
    </p:bg>
    <p:spTree>
      <p:nvGrpSpPr>
        <p:cNvPr id="1" name=""/>
        <p:cNvGrpSpPr/>
        <p:nvPr/>
      </p:nvGrpSpPr>
      <p:grpSpPr>
        <a:xfrm>
          <a:off x="0" y="0"/>
          <a:ext cx="0" cy="0"/>
          <a:chOff x="0" y="0"/>
          <a:chExt cx="0" cy="0"/>
        </a:xfrm>
      </p:grpSpPr>
      <p:sp>
        <p:nvSpPr>
          <p:cNvPr id="7" name="Picture Placeholder 1"/>
          <p:cNvSpPr>
            <a:spLocks noGrp="1"/>
          </p:cNvSpPr>
          <p:nvPr>
            <p:ph type="pic" sz="quarter" idx="14" hasCustomPrompt="1"/>
          </p:nvPr>
        </p:nvSpPr>
        <p:spPr bwMode="gray">
          <a:xfrm>
            <a:off x="0" y="0"/>
            <a:ext cx="12192000" cy="6858000"/>
          </a:xfrm>
        </p:spPr>
        <p:txBody>
          <a:bodyPr/>
          <a:lstStyle>
            <a:lvl1pPr>
              <a:defRPr/>
            </a:lvl1pPr>
          </a:lstStyle>
          <a:p>
            <a:r>
              <a:rPr lang="en-US" dirty="0"/>
              <a:t>Click icon to edit background picture</a:t>
            </a:r>
          </a:p>
        </p:txBody>
      </p:sp>
      <p:sp>
        <p:nvSpPr>
          <p:cNvPr id="12" name="Title 2"/>
          <p:cNvSpPr>
            <a:spLocks noGrp="1"/>
          </p:cNvSpPr>
          <p:nvPr>
            <p:ph type="title" hasCustomPrompt="1"/>
          </p:nvPr>
        </p:nvSpPr>
        <p:spPr bwMode="white">
          <a:xfrm>
            <a:off x="838200" y="1389685"/>
            <a:ext cx="10515600" cy="1340989"/>
          </a:xfrm>
        </p:spPr>
        <p:txBody>
          <a:bodyPr>
            <a:noAutofit/>
          </a:bodyPr>
          <a:lstStyle>
            <a:lvl1pPr algn="ctr">
              <a:tabLst>
                <a:tab pos="3770313" algn="l"/>
              </a:tabLst>
              <a:defRPr sz="7000">
                <a:solidFill>
                  <a:schemeClr val="bg1"/>
                </a:solidFill>
              </a:defRPr>
            </a:lvl1pPr>
          </a:lstStyle>
          <a:p>
            <a:r>
              <a:rPr lang="en-US" dirty="0"/>
              <a:t>Quote or Statement</a:t>
            </a:r>
          </a:p>
        </p:txBody>
      </p:sp>
      <p:sp>
        <p:nvSpPr>
          <p:cNvPr id="13" name="Text Placeholder 3"/>
          <p:cNvSpPr>
            <a:spLocks noGrp="1"/>
          </p:cNvSpPr>
          <p:nvPr>
            <p:ph type="body" sz="quarter" idx="13" hasCustomPrompt="1"/>
          </p:nvPr>
        </p:nvSpPr>
        <p:spPr bwMode="white">
          <a:xfrm>
            <a:off x="838200" y="2925699"/>
            <a:ext cx="10515600" cy="2673435"/>
          </a:xfrm>
        </p:spPr>
        <p:txBody>
          <a:bodyPr anchor="ctr"/>
          <a:lstStyle>
            <a:lvl1pPr marL="0" indent="0" algn="ctr">
              <a:lnSpc>
                <a:spcPct val="100000"/>
              </a:lnSpc>
              <a:spcBef>
                <a:spcPts val="0"/>
              </a:spcBef>
              <a:buNone/>
              <a:defRPr>
                <a:solidFill>
                  <a:schemeClr val="bg1"/>
                </a:solidFill>
              </a:defRPr>
            </a:lvl1pPr>
          </a:lstStyle>
          <a:p>
            <a:pPr lvl="0"/>
            <a:r>
              <a:rPr lang="en-US" dirty="0"/>
              <a:t>Make a secondary statement here.</a:t>
            </a:r>
          </a:p>
        </p:txBody>
      </p:sp>
      <p:sp>
        <p:nvSpPr>
          <p:cNvPr id="3" name="Date Placeholder 4"/>
          <p:cNvSpPr>
            <a:spLocks noGrp="1"/>
          </p:cNvSpPr>
          <p:nvPr>
            <p:ph type="dt" sz="half" idx="10"/>
          </p:nvPr>
        </p:nvSpPr>
        <p:spPr bwMode="white"/>
        <p:txBody>
          <a:bodyPr/>
          <a:lstStyle>
            <a:lvl1pPr>
              <a:defRPr>
                <a:solidFill>
                  <a:schemeClr val="bg1"/>
                </a:solidFill>
              </a:defRPr>
            </a:lvl1pPr>
          </a:lstStyle>
          <a:p>
            <a:fld id="{F8B25D9D-5365-41CD-BF43-4FFFCBF4BBDA}" type="datetime1">
              <a:rPr lang="en-US" smtClean="0"/>
              <a:t>10/17/2022</a:t>
            </a:fld>
            <a:endParaRPr lang="en-US" dirty="0"/>
          </a:p>
        </p:txBody>
      </p:sp>
      <p:sp>
        <p:nvSpPr>
          <p:cNvPr id="5" name="Footer Placeholder 5"/>
          <p:cNvSpPr>
            <a:spLocks noGrp="1"/>
          </p:cNvSpPr>
          <p:nvPr>
            <p:ph type="ftr" sz="quarter" idx="12"/>
          </p:nvPr>
        </p:nvSpPr>
        <p:spPr bwMode="white">
          <a:xfrm>
            <a:off x="3302177" y="6356349"/>
            <a:ext cx="5587647" cy="365125"/>
          </a:xfrm>
          <a:prstGeom prst="rect">
            <a:avLst/>
          </a:prstGeom>
        </p:spPr>
        <p:txBody>
          <a:bodyPr/>
          <a:lstStyle>
            <a:lvl1pPr>
              <a:defRPr>
                <a:solidFill>
                  <a:schemeClr val="bg1"/>
                </a:solidFill>
              </a:defRPr>
            </a:lvl1pPr>
          </a:lstStyle>
          <a:p>
            <a:r>
              <a:rPr lang="en-US" dirty="0"/>
              <a:t>Optional Tagline Goes Here </a:t>
            </a:r>
            <a:r>
              <a:rPr lang="en-US" dirty="0">
                <a:solidFill>
                  <a:schemeClr val="accent2"/>
                </a:solidFill>
              </a:rPr>
              <a:t>|</a:t>
            </a:r>
            <a:r>
              <a:rPr lang="en-US" dirty="0"/>
              <a:t> mn.gov/</a:t>
            </a:r>
            <a:r>
              <a:rPr lang="en-US" dirty="0" err="1"/>
              <a:t>websiteurl</a:t>
            </a:r>
            <a:endParaRPr lang="en-US" dirty="0"/>
          </a:p>
        </p:txBody>
      </p:sp>
      <p:sp>
        <p:nvSpPr>
          <p:cNvPr id="4" name="Slide Number Placeholder 6"/>
          <p:cNvSpPr>
            <a:spLocks noGrp="1"/>
          </p:cNvSpPr>
          <p:nvPr>
            <p:ph type="sldNum" sz="quarter" idx="11"/>
          </p:nvPr>
        </p:nvSpPr>
        <p:spPr bwMode="white">
          <a:xfrm>
            <a:off x="9891132" y="6356350"/>
            <a:ext cx="1462668" cy="365125"/>
          </a:xfrm>
          <a:prstGeom prst="rect">
            <a:avLst/>
          </a:prstGeo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947260539"/>
      </p:ext>
    </p:extLst>
  </p:cSld>
  <p:clrMapOvr>
    <a:masterClrMapping/>
  </p:clrMapOvr>
  <p:hf sldNum="0" hdr="0" ftr="0" dt="0"/>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Thank You">
    <p:bg bwMode="auto">
      <p:bgPr>
        <a:solidFill>
          <a:srgbClr val="E8E8E8"/>
        </a:solidFill>
        <a:effectLst/>
      </p:bgPr>
    </p:bg>
    <p:spTree>
      <p:nvGrpSpPr>
        <p:cNvPr id="1" name=""/>
        <p:cNvGrpSpPr/>
        <p:nvPr/>
      </p:nvGrpSpPr>
      <p:grpSpPr>
        <a:xfrm>
          <a:off x="0" y="0"/>
          <a:ext cx="0" cy="0"/>
          <a:chOff x="0" y="0"/>
          <a:chExt cx="0" cy="0"/>
        </a:xfrm>
      </p:grpSpPr>
      <p:sp>
        <p:nvSpPr>
          <p:cNvPr id="10" name="Rectangle 1"/>
          <p:cNvSpPr txBox="1">
            <a:spLocks/>
          </p:cNvSpPr>
          <p:nvPr userDrawn="1"/>
        </p:nvSpPr>
        <p:spPr bwMode="black">
          <a:xfrm>
            <a:off x="0" y="1651380"/>
            <a:ext cx="12192000" cy="1733266"/>
          </a:xfrm>
          <a:prstGeom prst="rect">
            <a:avLst/>
          </a:prstGeom>
          <a:solidFill>
            <a:schemeClr val="tx1"/>
          </a:solidFill>
        </p:spPr>
        <p:txBody>
          <a:bodyPr vert="horz" lIns="0" tIns="0" rIns="0" bIns="0" rtlCol="0" anchor="ctr">
            <a:noAutofit/>
          </a:bodyPr>
          <a:lstStyle>
            <a:lvl1pPr algn="ctr" defTabSz="914400" rtl="0" eaLnBrk="1" latinLnBrk="0" hangingPunct="1">
              <a:lnSpc>
                <a:spcPct val="90000"/>
              </a:lnSpc>
              <a:spcBef>
                <a:spcPct val="0"/>
              </a:spcBef>
              <a:buNone/>
              <a:tabLst>
                <a:tab pos="3770313" algn="l"/>
              </a:tabLst>
              <a:defRPr sz="7000" kern="1200">
                <a:solidFill>
                  <a:schemeClr val="bg1"/>
                </a:solidFill>
                <a:latin typeface="+mj-lt"/>
                <a:ea typeface="+mj-ea"/>
                <a:cs typeface="+mj-cs"/>
              </a:defRPr>
            </a:lvl1pPr>
          </a:lstStyle>
          <a:p>
            <a:endParaRPr lang="en-US" dirty="0"/>
          </a:p>
        </p:txBody>
      </p:sp>
      <p:sp>
        <p:nvSpPr>
          <p:cNvPr id="7" name="Title 2"/>
          <p:cNvSpPr>
            <a:spLocks noGrp="1"/>
          </p:cNvSpPr>
          <p:nvPr>
            <p:ph type="title" hasCustomPrompt="1"/>
          </p:nvPr>
        </p:nvSpPr>
        <p:spPr bwMode="white">
          <a:xfrm>
            <a:off x="266700" y="1651380"/>
            <a:ext cx="11658600" cy="1733266"/>
          </a:xfrm>
          <a:noFill/>
        </p:spPr>
        <p:txBody>
          <a:bodyPr>
            <a:noAutofit/>
          </a:bodyPr>
          <a:lstStyle>
            <a:lvl1pPr algn="ctr">
              <a:tabLst>
                <a:tab pos="3770313" algn="l"/>
              </a:tabLst>
              <a:defRPr sz="7000">
                <a:solidFill>
                  <a:schemeClr val="bg1"/>
                </a:solidFill>
              </a:defRPr>
            </a:lvl1pPr>
          </a:lstStyle>
          <a:p>
            <a:r>
              <a:rPr lang="en-US" dirty="0"/>
              <a:t>Thank you!</a:t>
            </a:r>
          </a:p>
        </p:txBody>
      </p:sp>
      <p:sp>
        <p:nvSpPr>
          <p:cNvPr id="8" name="Text Placeholder 2"/>
          <p:cNvSpPr>
            <a:spLocks noGrp="1"/>
          </p:cNvSpPr>
          <p:nvPr>
            <p:ph type="body" sz="quarter" idx="13" hasCustomPrompt="1"/>
          </p:nvPr>
        </p:nvSpPr>
        <p:spPr bwMode="black">
          <a:xfrm>
            <a:off x="838200" y="3521123"/>
            <a:ext cx="10515600" cy="2681374"/>
          </a:xfrm>
        </p:spPr>
        <p:txBody>
          <a:bodyPr anchor="ctr"/>
          <a:lstStyle>
            <a:lvl1pPr marL="0" indent="0" algn="ctr">
              <a:lnSpc>
                <a:spcPct val="100000"/>
              </a:lnSpc>
              <a:spcBef>
                <a:spcPts val="0"/>
              </a:spcBef>
              <a:buNone/>
              <a:defRPr baseline="0">
                <a:solidFill>
                  <a:schemeClr val="tx2"/>
                </a:solidFill>
              </a:defRPr>
            </a:lvl1pPr>
          </a:lstStyle>
          <a:p>
            <a:pPr lvl="0"/>
            <a:r>
              <a:rPr lang="en-US" dirty="0" err="1"/>
              <a:t>Firstname</a:t>
            </a:r>
            <a:r>
              <a:rPr lang="en-US" dirty="0"/>
              <a:t> </a:t>
            </a:r>
            <a:r>
              <a:rPr lang="en-US" dirty="0" err="1"/>
              <a:t>Lastname</a:t>
            </a:r>
            <a:endParaRPr lang="en-US" dirty="0"/>
          </a:p>
          <a:p>
            <a:pPr lvl="0"/>
            <a:r>
              <a:rPr lang="en-US" dirty="0"/>
              <a:t>firstname.lastname@state.mn.us</a:t>
            </a:r>
          </a:p>
          <a:p>
            <a:pPr lvl="0"/>
            <a:r>
              <a:rPr lang="en-US" dirty="0"/>
              <a:t>555-555-5555</a:t>
            </a:r>
          </a:p>
        </p:txBody>
      </p:sp>
      <p:sp>
        <p:nvSpPr>
          <p:cNvPr id="3" name="Date Placeholder 3"/>
          <p:cNvSpPr>
            <a:spLocks noGrp="1"/>
          </p:cNvSpPr>
          <p:nvPr>
            <p:ph type="dt" sz="half" idx="10"/>
          </p:nvPr>
        </p:nvSpPr>
        <p:spPr bwMode="black"/>
        <p:txBody>
          <a:bodyPr/>
          <a:lstStyle>
            <a:lvl1pPr>
              <a:defRPr>
                <a:solidFill>
                  <a:schemeClr val="tx2"/>
                </a:solidFill>
              </a:defRPr>
            </a:lvl1pPr>
          </a:lstStyle>
          <a:p>
            <a:fld id="{466A75E6-E45B-4C5D-981E-7C8ED0C72F5D}" type="datetime1">
              <a:rPr lang="en-US" smtClean="0"/>
              <a:pPr/>
              <a:t>10/17/2022</a:t>
            </a:fld>
            <a:endParaRPr lang="en-US" dirty="0"/>
          </a:p>
        </p:txBody>
      </p:sp>
      <p:sp>
        <p:nvSpPr>
          <p:cNvPr id="5" name="Footer Placeholder 4"/>
          <p:cNvSpPr>
            <a:spLocks noGrp="1"/>
          </p:cNvSpPr>
          <p:nvPr>
            <p:ph type="ftr" sz="quarter" idx="12"/>
          </p:nvPr>
        </p:nvSpPr>
        <p:spPr bwMode="black">
          <a:xfrm>
            <a:off x="3302177" y="6356349"/>
            <a:ext cx="5587647" cy="365125"/>
          </a:xfrm>
          <a:prstGeom prst="rect">
            <a:avLst/>
          </a:prstGeom>
        </p:spPr>
        <p:txBody>
          <a:bodyPr/>
          <a:lstStyle>
            <a:lvl1pPr>
              <a:defRPr>
                <a:solidFill>
                  <a:schemeClr val="tx1"/>
                </a:solidFill>
              </a:defRPr>
            </a:lvl1pPr>
          </a:lstStyle>
          <a:p>
            <a:r>
              <a:rPr lang="en-US" dirty="0">
                <a:solidFill>
                  <a:schemeClr val="tx2"/>
                </a:solidFill>
              </a:rPr>
              <a:t>Optional Tagline Goes Here</a:t>
            </a:r>
            <a:r>
              <a:rPr lang="en-US" dirty="0"/>
              <a:t> </a:t>
            </a:r>
            <a:r>
              <a:rPr lang="en-US" dirty="0">
                <a:solidFill>
                  <a:schemeClr val="accent1"/>
                </a:solidFill>
              </a:rPr>
              <a:t>|</a:t>
            </a:r>
            <a:r>
              <a:rPr lang="en-US" dirty="0"/>
              <a:t> </a:t>
            </a:r>
            <a:r>
              <a:rPr lang="en-US" dirty="0">
                <a:solidFill>
                  <a:schemeClr val="tx2"/>
                </a:solidFill>
              </a:rPr>
              <a:t>mn.gov/deed</a:t>
            </a:r>
          </a:p>
        </p:txBody>
      </p:sp>
      <p:sp>
        <p:nvSpPr>
          <p:cNvPr id="4" name="Slide Number Placeholder 5"/>
          <p:cNvSpPr>
            <a:spLocks noGrp="1"/>
          </p:cNvSpPr>
          <p:nvPr>
            <p:ph type="sldNum" sz="quarter" idx="11"/>
          </p:nvPr>
        </p:nvSpPr>
        <p:spPr bwMode="black">
          <a:xfrm>
            <a:off x="9891132" y="6356350"/>
            <a:ext cx="1462668" cy="365125"/>
          </a:xfrm>
          <a:prstGeom prst="rect">
            <a:avLst/>
          </a:prstGeom>
        </p:spPr>
        <p:txBody>
          <a:bodyPr/>
          <a:lstStyle>
            <a:lvl1pPr>
              <a:defRPr>
                <a:solidFill>
                  <a:schemeClr val="tx2"/>
                </a:solidFill>
              </a:defRPr>
            </a:lvl1pPr>
          </a:lstStyle>
          <a:p>
            <a:fld id="{48F63A3B-78C7-47BE-AE5E-E10140E04643}" type="slidenum">
              <a:rPr lang="en-US" smtClean="0"/>
              <a:pPr/>
              <a:t>‹#›</a:t>
            </a:fld>
            <a:endParaRPr lang="en-US" dirty="0"/>
          </a:p>
        </p:txBody>
      </p:sp>
      <p:sp>
        <p:nvSpPr>
          <p:cNvPr id="6" name="Rectangle 6"/>
          <p:cNvSpPr/>
          <p:nvPr userDrawn="1"/>
        </p:nvSpPr>
        <p:spPr bwMode="white">
          <a:xfrm>
            <a:off x="0" y="0"/>
            <a:ext cx="12192000" cy="16513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78C7BAF0-E7E3-434E-A402-8ECD4B8D5DE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06887" y="676285"/>
            <a:ext cx="4307106" cy="376373"/>
          </a:xfrm>
          <a:prstGeom prst="rect">
            <a:avLst/>
          </a:prstGeom>
        </p:spPr>
      </p:pic>
    </p:spTree>
    <p:extLst>
      <p:ext uri="{BB962C8B-B14F-4D97-AF65-F5344CB8AC3E}">
        <p14:creationId xmlns:p14="http://schemas.microsoft.com/office/powerpoint/2010/main" val="22908971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hank You (Blue Background)">
    <p:bg bwMode="black">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7" name="Title 1"/>
          <p:cNvSpPr>
            <a:spLocks noGrp="1"/>
          </p:cNvSpPr>
          <p:nvPr>
            <p:ph type="title" hasCustomPrompt="1"/>
          </p:nvPr>
        </p:nvSpPr>
        <p:spPr bwMode="white">
          <a:xfrm>
            <a:off x="838200" y="2212733"/>
            <a:ext cx="10515600" cy="1472163"/>
          </a:xfrm>
        </p:spPr>
        <p:txBody>
          <a:bodyPr>
            <a:noAutofit/>
          </a:bodyPr>
          <a:lstStyle>
            <a:lvl1pPr algn="ctr">
              <a:tabLst>
                <a:tab pos="3770313" algn="l"/>
              </a:tabLst>
              <a:defRPr sz="7000">
                <a:solidFill>
                  <a:schemeClr val="bg1"/>
                </a:solidFill>
              </a:defRPr>
            </a:lvl1pPr>
          </a:lstStyle>
          <a:p>
            <a:r>
              <a:rPr lang="en-US" dirty="0"/>
              <a:t>Thank you!</a:t>
            </a:r>
          </a:p>
        </p:txBody>
      </p:sp>
      <p:sp>
        <p:nvSpPr>
          <p:cNvPr id="11" name="Text Placeholder 6"/>
          <p:cNvSpPr>
            <a:spLocks noGrp="1"/>
          </p:cNvSpPr>
          <p:nvPr>
            <p:ph type="body" sz="quarter" idx="13" hasCustomPrompt="1"/>
          </p:nvPr>
        </p:nvSpPr>
        <p:spPr bwMode="white">
          <a:xfrm>
            <a:off x="838200" y="3684897"/>
            <a:ext cx="10515600" cy="2517600"/>
          </a:xfrm>
        </p:spPr>
        <p:txBody>
          <a:bodyPr anchor="ctr"/>
          <a:lstStyle>
            <a:lvl1pPr marL="0" indent="0" algn="ctr">
              <a:lnSpc>
                <a:spcPct val="100000"/>
              </a:lnSpc>
              <a:spcBef>
                <a:spcPts val="0"/>
              </a:spcBef>
              <a:buNone/>
              <a:defRPr baseline="0">
                <a:solidFill>
                  <a:schemeClr val="bg1"/>
                </a:solidFill>
              </a:defRPr>
            </a:lvl1pPr>
          </a:lstStyle>
          <a:p>
            <a:pPr lvl="0"/>
            <a:r>
              <a:rPr lang="en-US" dirty="0" err="1"/>
              <a:t>Firstname</a:t>
            </a:r>
            <a:r>
              <a:rPr lang="en-US" dirty="0"/>
              <a:t> </a:t>
            </a:r>
            <a:r>
              <a:rPr lang="en-US" dirty="0" err="1"/>
              <a:t>Lastname</a:t>
            </a:r>
            <a:endParaRPr lang="en-US" dirty="0"/>
          </a:p>
          <a:p>
            <a:pPr lvl="0"/>
            <a:r>
              <a:rPr lang="en-US" dirty="0"/>
              <a:t>firstname.lastname@state.mn.us</a:t>
            </a:r>
          </a:p>
          <a:p>
            <a:pPr lvl="0"/>
            <a:r>
              <a:rPr lang="en-US" dirty="0"/>
              <a:t>555-555-5555</a:t>
            </a:r>
          </a:p>
        </p:txBody>
      </p:sp>
      <p:sp>
        <p:nvSpPr>
          <p:cNvPr id="3" name="Date Placeholder 2"/>
          <p:cNvSpPr>
            <a:spLocks noGrp="1"/>
          </p:cNvSpPr>
          <p:nvPr>
            <p:ph type="dt" sz="half" idx="10"/>
          </p:nvPr>
        </p:nvSpPr>
        <p:spPr bwMode="white"/>
        <p:txBody>
          <a:bodyPr/>
          <a:lstStyle>
            <a:lvl1pPr>
              <a:defRPr>
                <a:solidFill>
                  <a:schemeClr val="bg1"/>
                </a:solidFill>
              </a:defRPr>
            </a:lvl1pPr>
          </a:lstStyle>
          <a:p>
            <a:fld id="{D094F804-653A-41F1-A565-1098D9DEB37A}" type="datetime1">
              <a:rPr lang="en-US" smtClean="0"/>
              <a:t>10/17/2022</a:t>
            </a:fld>
            <a:endParaRPr lang="en-US" dirty="0"/>
          </a:p>
        </p:txBody>
      </p:sp>
      <p:sp>
        <p:nvSpPr>
          <p:cNvPr id="5" name="Footer Placeholder 4"/>
          <p:cNvSpPr>
            <a:spLocks noGrp="1"/>
          </p:cNvSpPr>
          <p:nvPr>
            <p:ph type="ftr" sz="quarter" idx="12"/>
          </p:nvPr>
        </p:nvSpPr>
        <p:spPr bwMode="white">
          <a:xfrm>
            <a:off x="3302177" y="6356349"/>
            <a:ext cx="5587647" cy="365125"/>
          </a:xfrm>
          <a:prstGeom prst="rect">
            <a:avLst/>
          </a:prstGeom>
        </p:spPr>
        <p:txBody>
          <a:bodyPr/>
          <a:lstStyle>
            <a:lvl1pPr>
              <a:defRPr>
                <a:solidFill>
                  <a:schemeClr val="bg1"/>
                </a:solidFill>
              </a:defRPr>
            </a:lvl1pPr>
          </a:lstStyle>
          <a:p>
            <a:r>
              <a:rPr lang="en-US" dirty="0"/>
              <a:t>Optional Tagline Goes Here </a:t>
            </a:r>
            <a:r>
              <a:rPr lang="en-US" dirty="0">
                <a:solidFill>
                  <a:schemeClr val="accent2"/>
                </a:solidFill>
              </a:rPr>
              <a:t>|</a:t>
            </a:r>
            <a:r>
              <a:rPr lang="en-US" dirty="0"/>
              <a:t> mn.gov/deed</a:t>
            </a:r>
          </a:p>
        </p:txBody>
      </p:sp>
      <p:sp>
        <p:nvSpPr>
          <p:cNvPr id="4" name="Slide Number Placeholder 3"/>
          <p:cNvSpPr>
            <a:spLocks noGrp="1"/>
          </p:cNvSpPr>
          <p:nvPr>
            <p:ph type="sldNum" sz="quarter" idx="11"/>
          </p:nvPr>
        </p:nvSpPr>
        <p:spPr bwMode="white">
          <a:xfrm>
            <a:off x="9891132" y="6356350"/>
            <a:ext cx="1462668" cy="365125"/>
          </a:xfrm>
          <a:prstGeom prst="rect">
            <a:avLst/>
          </a:prstGeom>
        </p:spPr>
        <p:txBody>
          <a:bodyPr/>
          <a:lstStyle>
            <a:lvl1pPr>
              <a:defRPr>
                <a:solidFill>
                  <a:schemeClr val="bg1"/>
                </a:solidFill>
              </a:defRPr>
            </a:lvl1pPr>
          </a:lstStyle>
          <a:p>
            <a:fld id="{48F63A3B-78C7-47BE-AE5E-E10140E04643}" type="slidenum">
              <a:rPr lang="en-US" smtClean="0"/>
              <a:pPr/>
              <a:t>‹#›</a:t>
            </a:fld>
            <a:endParaRPr lang="en-US" dirty="0"/>
          </a:p>
        </p:txBody>
      </p:sp>
      <p:sp>
        <p:nvSpPr>
          <p:cNvPr id="8" name="Rectangle 7"/>
          <p:cNvSpPr/>
          <p:nvPr userDrawn="1"/>
        </p:nvSpPr>
        <p:spPr bwMode="white">
          <a:xfrm>
            <a:off x="0" y="0"/>
            <a:ext cx="12192000" cy="16513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2559CC8D-961C-48E4-83B9-1AB85637D2B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06887" y="676285"/>
            <a:ext cx="4307106" cy="376373"/>
          </a:xfrm>
          <a:prstGeom prst="rect">
            <a:avLst/>
          </a:prstGeom>
        </p:spPr>
      </p:pic>
    </p:spTree>
    <p:extLst>
      <p:ext uri="{BB962C8B-B14F-4D97-AF65-F5344CB8AC3E}">
        <p14:creationId xmlns:p14="http://schemas.microsoft.com/office/powerpoint/2010/main" val="21096085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White)">
    <p:bg bwMode="gray">
      <p:bgRef idx="1001">
        <a:schemeClr val="bg1"/>
      </p:bgRef>
    </p:bg>
    <p:spTree>
      <p:nvGrpSpPr>
        <p:cNvPr id="1" name=""/>
        <p:cNvGrpSpPr/>
        <p:nvPr/>
      </p:nvGrpSpPr>
      <p:grpSpPr>
        <a:xfrm>
          <a:off x="0" y="0"/>
          <a:ext cx="0" cy="0"/>
          <a:chOff x="0" y="0"/>
          <a:chExt cx="0" cy="0"/>
        </a:xfrm>
      </p:grpSpPr>
      <p:sp>
        <p:nvSpPr>
          <p:cNvPr id="15" name="Rectangle 1"/>
          <p:cNvSpPr/>
          <p:nvPr userDrawn="1"/>
        </p:nvSpPr>
        <p:spPr bwMode="black">
          <a:xfrm>
            <a:off x="0" y="-128"/>
            <a:ext cx="12188952" cy="12161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14" name="Title 2"/>
          <p:cNvSpPr>
            <a:spLocks noGrp="1"/>
          </p:cNvSpPr>
          <p:nvPr>
            <p:ph type="title"/>
          </p:nvPr>
        </p:nvSpPr>
        <p:spPr bwMode="white">
          <a:xfrm>
            <a:off x="838200" y="-1"/>
            <a:ext cx="10515600" cy="1216025"/>
          </a:xfrm>
          <a:noFill/>
        </p:spPr>
        <p:txBody>
          <a:bodyPr lIns="0" rIns="0">
            <a:normAutofit/>
          </a:bodyPr>
          <a:lstStyle>
            <a:lvl1pPr algn="r">
              <a:defRPr sz="3600">
                <a:solidFill>
                  <a:schemeClr val="bg1"/>
                </a:solidFill>
              </a:defRPr>
            </a:lvl1pPr>
          </a:lstStyle>
          <a:p>
            <a:r>
              <a:rPr lang="en-US"/>
              <a:t>Click to edit Master title style</a:t>
            </a:r>
            <a:endParaRPr lang="en-US" dirty="0"/>
          </a:p>
        </p:txBody>
      </p:sp>
      <p:sp>
        <p:nvSpPr>
          <p:cNvPr id="3" name="Content Placeholder 3"/>
          <p:cNvSpPr>
            <a:spLocks noGrp="1"/>
          </p:cNvSpPr>
          <p:nvPr>
            <p:ph idx="1"/>
          </p:nvPr>
        </p:nvSpPr>
        <p:spPr bwMode="gray">
          <a:xfrm>
            <a:off x="838200" y="1594624"/>
            <a:ext cx="10515600" cy="4582339"/>
          </a:xfrm>
          <a:noFill/>
        </p:spPr>
        <p:txBody>
          <a:bodyPr/>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Rectangle 7"/>
          <p:cNvSpPr/>
          <p:nvPr userDrawn="1"/>
        </p:nvSpPr>
        <p:spPr bwMode="auto">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9" name="Picture 8">
            <a:extLst>
              <a:ext uri="{FF2B5EF4-FFF2-40B4-BE49-F238E27FC236}">
                <a16:creationId xmlns:a16="http://schemas.microsoft.com/office/drawing/2014/main" id="{AE2ECF1A-EF2B-4612-A2CC-75778C9FDAE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200" y="6454763"/>
            <a:ext cx="1925917" cy="168295"/>
          </a:xfrm>
          <a:prstGeom prst="rect">
            <a:avLst/>
          </a:prstGeom>
        </p:spPr>
      </p:pic>
      <p:sp>
        <p:nvSpPr>
          <p:cNvPr id="11" name="Footer Placeholder 6"/>
          <p:cNvSpPr>
            <a:spLocks noGrp="1"/>
          </p:cNvSpPr>
          <p:nvPr>
            <p:ph type="ftr" sz="quarter" idx="3"/>
          </p:nvPr>
        </p:nvSpPr>
        <p:spPr bwMode="black">
          <a:xfrm>
            <a:off x="6324600" y="6356349"/>
            <a:ext cx="5587647" cy="365125"/>
          </a:xfrm>
          <a:prstGeom prst="rect">
            <a:avLst/>
          </a:prstGeom>
        </p:spPr>
        <p:txBody>
          <a:bodyPr anchor="ctr"/>
          <a:lstStyle>
            <a:lvl1pPr algn="r">
              <a:defRPr sz="1200">
                <a:solidFill>
                  <a:schemeClr val="tx2"/>
                </a:solidFill>
              </a:defRPr>
            </a:lvl1pPr>
          </a:lstStyle>
          <a:p>
            <a:r>
              <a:rPr lang="en-US"/>
              <a:t>mn.gov/deed</a:t>
            </a:r>
            <a:endParaRPr lang="en-US" dirty="0"/>
          </a:p>
        </p:txBody>
      </p:sp>
    </p:spTree>
    <p:extLst>
      <p:ext uri="{BB962C8B-B14F-4D97-AF65-F5344CB8AC3E}">
        <p14:creationId xmlns:p14="http://schemas.microsoft.com/office/powerpoint/2010/main" val="35324997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Split White BG)">
    <p:bg bwMode="gray">
      <p:bgPr>
        <a:solidFill>
          <a:schemeClr val="bg1"/>
        </a:solidFill>
        <a:effectLst/>
      </p:bgPr>
    </p:bg>
    <p:spTree>
      <p:nvGrpSpPr>
        <p:cNvPr id="1" name=""/>
        <p:cNvGrpSpPr/>
        <p:nvPr/>
      </p:nvGrpSpPr>
      <p:grpSpPr>
        <a:xfrm>
          <a:off x="0" y="0"/>
          <a:ext cx="0" cy="0"/>
          <a:chOff x="0" y="0"/>
          <a:chExt cx="0" cy="0"/>
        </a:xfrm>
      </p:grpSpPr>
      <p:sp>
        <p:nvSpPr>
          <p:cNvPr id="17" name="Rectangle 1"/>
          <p:cNvSpPr/>
          <p:nvPr userDrawn="1"/>
        </p:nvSpPr>
        <p:spPr bwMode="black">
          <a:xfrm>
            <a:off x="0" y="-128"/>
            <a:ext cx="12188952" cy="12161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16" name="Title 2"/>
          <p:cNvSpPr>
            <a:spLocks noGrp="1"/>
          </p:cNvSpPr>
          <p:nvPr>
            <p:ph type="title"/>
          </p:nvPr>
        </p:nvSpPr>
        <p:spPr bwMode="white">
          <a:xfrm>
            <a:off x="838200" y="-1"/>
            <a:ext cx="10515600" cy="1216025"/>
          </a:xfrm>
          <a:noFill/>
        </p:spPr>
        <p:txBody>
          <a:bodyPr lIns="0" rIns="0">
            <a:normAutofit/>
          </a:bodyPr>
          <a:lstStyle>
            <a:lvl1pPr algn="r">
              <a:defRPr sz="3600">
                <a:solidFill>
                  <a:schemeClr val="bg1"/>
                </a:solidFill>
              </a:defRPr>
            </a:lvl1pPr>
          </a:lstStyle>
          <a:p>
            <a:r>
              <a:rPr lang="en-US"/>
              <a:t>Click to edit Master title style</a:t>
            </a:r>
            <a:endParaRPr lang="en-US" dirty="0"/>
          </a:p>
        </p:txBody>
      </p:sp>
      <p:sp>
        <p:nvSpPr>
          <p:cNvPr id="3" name="Content Placeholder 3"/>
          <p:cNvSpPr>
            <a:spLocks noGrp="1"/>
          </p:cNvSpPr>
          <p:nvPr>
            <p:ph sz="half" idx="1"/>
          </p:nvPr>
        </p:nvSpPr>
        <p:spPr bwMode="gray">
          <a:xfrm>
            <a:off x="838200" y="1594624"/>
            <a:ext cx="5181600" cy="4582339"/>
          </a:xfrm>
          <a:noFill/>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4"/>
          <p:cNvSpPr>
            <a:spLocks noGrp="1"/>
          </p:cNvSpPr>
          <p:nvPr>
            <p:ph sz="half" idx="2"/>
          </p:nvPr>
        </p:nvSpPr>
        <p:spPr bwMode="gray">
          <a:xfrm>
            <a:off x="6172200" y="1594624"/>
            <a:ext cx="5181600" cy="4582339"/>
          </a:xfrm>
          <a:noFill/>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Rectangle 8"/>
          <p:cNvSpPr/>
          <p:nvPr userDrawn="1"/>
        </p:nvSpPr>
        <p:spPr bwMode="auto">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chemeClr val="accent2"/>
              </a:solidFill>
            </a:endParaRPr>
          </a:p>
        </p:txBody>
      </p:sp>
      <p:pic>
        <p:nvPicPr>
          <p:cNvPr id="12" name="Picture 11">
            <a:extLst>
              <a:ext uri="{FF2B5EF4-FFF2-40B4-BE49-F238E27FC236}">
                <a16:creationId xmlns:a16="http://schemas.microsoft.com/office/drawing/2014/main" id="{1DC680A3-C5D3-4FFD-9C4F-F36C7697462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200" y="6454763"/>
            <a:ext cx="1925917" cy="168295"/>
          </a:xfrm>
          <a:prstGeom prst="rect">
            <a:avLst/>
          </a:prstGeom>
        </p:spPr>
      </p:pic>
      <p:sp>
        <p:nvSpPr>
          <p:cNvPr id="13" name="Footer Placeholder 6"/>
          <p:cNvSpPr>
            <a:spLocks noGrp="1"/>
          </p:cNvSpPr>
          <p:nvPr>
            <p:ph type="ftr" sz="quarter" idx="3"/>
          </p:nvPr>
        </p:nvSpPr>
        <p:spPr bwMode="black">
          <a:xfrm>
            <a:off x="6324600" y="6356349"/>
            <a:ext cx="5587647" cy="365125"/>
          </a:xfrm>
          <a:prstGeom prst="rect">
            <a:avLst/>
          </a:prstGeom>
        </p:spPr>
        <p:txBody>
          <a:bodyPr anchor="ctr"/>
          <a:lstStyle>
            <a:lvl1pPr algn="r">
              <a:defRPr sz="1200">
                <a:solidFill>
                  <a:schemeClr val="tx2"/>
                </a:solidFill>
              </a:defRPr>
            </a:lvl1pPr>
          </a:lstStyle>
          <a:p>
            <a:r>
              <a:rPr lang="en-US"/>
              <a:t>mn.gov/deed</a:t>
            </a:r>
            <a:endParaRPr lang="en-US" dirty="0"/>
          </a:p>
        </p:txBody>
      </p:sp>
    </p:spTree>
    <p:extLst>
      <p:ext uri="{BB962C8B-B14F-4D97-AF65-F5344CB8AC3E}">
        <p14:creationId xmlns:p14="http://schemas.microsoft.com/office/powerpoint/2010/main" val="7166100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Boxed)">
    <p:bg bwMode="auto">
      <p:bgPr>
        <a:solidFill>
          <a:srgbClr val="E8E8E8"/>
        </a:solidFill>
        <a:effectLst/>
      </p:bgPr>
    </p:bg>
    <p:spTree>
      <p:nvGrpSpPr>
        <p:cNvPr id="1" name=""/>
        <p:cNvGrpSpPr/>
        <p:nvPr/>
      </p:nvGrpSpPr>
      <p:grpSpPr>
        <a:xfrm>
          <a:off x="0" y="0"/>
          <a:ext cx="0" cy="0"/>
          <a:chOff x="0" y="0"/>
          <a:chExt cx="0" cy="0"/>
        </a:xfrm>
      </p:grpSpPr>
      <p:sp>
        <p:nvSpPr>
          <p:cNvPr id="15" name="Rectangle 1"/>
          <p:cNvSpPr/>
          <p:nvPr userDrawn="1"/>
        </p:nvSpPr>
        <p:spPr bwMode="black">
          <a:xfrm>
            <a:off x="0" y="-128"/>
            <a:ext cx="12188952" cy="12161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14" name="Title 2"/>
          <p:cNvSpPr>
            <a:spLocks noGrp="1"/>
          </p:cNvSpPr>
          <p:nvPr>
            <p:ph type="title"/>
          </p:nvPr>
        </p:nvSpPr>
        <p:spPr bwMode="white">
          <a:xfrm>
            <a:off x="838200" y="-1"/>
            <a:ext cx="10515600" cy="1216025"/>
          </a:xfrm>
          <a:noFill/>
        </p:spPr>
        <p:txBody>
          <a:bodyPr lIns="0" rIns="0">
            <a:normAutofit/>
          </a:bodyPr>
          <a:lstStyle>
            <a:lvl1pPr algn="r">
              <a:defRPr sz="3600">
                <a:solidFill>
                  <a:schemeClr val="bg1"/>
                </a:solidFill>
              </a:defRPr>
            </a:lvl1pPr>
          </a:lstStyle>
          <a:p>
            <a:r>
              <a:rPr lang="en-US"/>
              <a:t>Click to edit Master title style</a:t>
            </a:r>
            <a:endParaRPr lang="en-US" dirty="0"/>
          </a:p>
        </p:txBody>
      </p:sp>
      <p:sp>
        <p:nvSpPr>
          <p:cNvPr id="2" name="Rectangle 1"/>
          <p:cNvSpPr/>
          <p:nvPr userDrawn="1"/>
        </p:nvSpPr>
        <p:spPr>
          <a:xfrm>
            <a:off x="838200" y="1335281"/>
            <a:ext cx="10515600" cy="48416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Content Placeholder 3"/>
          <p:cNvSpPr>
            <a:spLocks noGrp="1"/>
          </p:cNvSpPr>
          <p:nvPr>
            <p:ph idx="1"/>
          </p:nvPr>
        </p:nvSpPr>
        <p:spPr bwMode="gray">
          <a:xfrm>
            <a:off x="838200" y="1335281"/>
            <a:ext cx="10515600" cy="4841683"/>
          </a:xfrm>
          <a:noFill/>
        </p:spPr>
        <p:txBody>
          <a:bodyPr lIns="182880" tIns="301752" rIns="182880"/>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Rectangle 7"/>
          <p:cNvSpPr/>
          <p:nvPr userDrawn="1"/>
        </p:nvSpPr>
        <p:spPr bwMode="auto">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10" name="Picture 9">
            <a:extLst>
              <a:ext uri="{FF2B5EF4-FFF2-40B4-BE49-F238E27FC236}">
                <a16:creationId xmlns:a16="http://schemas.microsoft.com/office/drawing/2014/main" id="{ED2BB05C-0FE5-4B9D-9A15-CAA5A8AAB5F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200" y="6463076"/>
            <a:ext cx="1925917" cy="168295"/>
          </a:xfrm>
          <a:prstGeom prst="rect">
            <a:avLst/>
          </a:prstGeom>
        </p:spPr>
      </p:pic>
      <p:sp>
        <p:nvSpPr>
          <p:cNvPr id="12" name="Footer Placeholder 6"/>
          <p:cNvSpPr>
            <a:spLocks noGrp="1"/>
          </p:cNvSpPr>
          <p:nvPr>
            <p:ph type="ftr" sz="quarter" idx="3"/>
          </p:nvPr>
        </p:nvSpPr>
        <p:spPr bwMode="black">
          <a:xfrm>
            <a:off x="6324600" y="6356349"/>
            <a:ext cx="5587647" cy="365125"/>
          </a:xfrm>
          <a:prstGeom prst="rect">
            <a:avLst/>
          </a:prstGeom>
        </p:spPr>
        <p:txBody>
          <a:bodyPr anchor="ctr"/>
          <a:lstStyle>
            <a:lvl1pPr algn="r">
              <a:defRPr sz="1200">
                <a:solidFill>
                  <a:schemeClr val="tx2"/>
                </a:solidFill>
              </a:defRPr>
            </a:lvl1pPr>
          </a:lstStyle>
          <a:p>
            <a:r>
              <a:rPr lang="en-US"/>
              <a:t>mn.gov/deed</a:t>
            </a:r>
            <a:endParaRPr lang="en-US" dirty="0"/>
          </a:p>
        </p:txBody>
      </p:sp>
    </p:spTree>
    <p:extLst>
      <p:ext uri="{BB962C8B-B14F-4D97-AF65-F5344CB8AC3E}">
        <p14:creationId xmlns:p14="http://schemas.microsoft.com/office/powerpoint/2010/main" val="3485841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Split Boxed)">
    <p:bg bwMode="auto">
      <p:bgPr>
        <a:solidFill>
          <a:srgbClr val="E8E8E8"/>
        </a:solidFill>
        <a:effectLst/>
      </p:bgPr>
    </p:bg>
    <p:spTree>
      <p:nvGrpSpPr>
        <p:cNvPr id="1" name=""/>
        <p:cNvGrpSpPr/>
        <p:nvPr/>
      </p:nvGrpSpPr>
      <p:grpSpPr>
        <a:xfrm>
          <a:off x="0" y="0"/>
          <a:ext cx="0" cy="0"/>
          <a:chOff x="0" y="0"/>
          <a:chExt cx="0" cy="0"/>
        </a:xfrm>
      </p:grpSpPr>
      <p:sp>
        <p:nvSpPr>
          <p:cNvPr id="16" name="Rectangle 1"/>
          <p:cNvSpPr/>
          <p:nvPr userDrawn="1"/>
        </p:nvSpPr>
        <p:spPr bwMode="black">
          <a:xfrm>
            <a:off x="0" y="-128"/>
            <a:ext cx="12188952" cy="12161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15" name="Title 2"/>
          <p:cNvSpPr>
            <a:spLocks noGrp="1"/>
          </p:cNvSpPr>
          <p:nvPr>
            <p:ph type="title"/>
          </p:nvPr>
        </p:nvSpPr>
        <p:spPr bwMode="white">
          <a:xfrm>
            <a:off x="838200" y="-1"/>
            <a:ext cx="10515600" cy="1216025"/>
          </a:xfrm>
          <a:noFill/>
        </p:spPr>
        <p:txBody>
          <a:bodyPr lIns="0" rIns="0">
            <a:normAutofit/>
          </a:bodyPr>
          <a:lstStyle>
            <a:lvl1pPr algn="r">
              <a:defRPr sz="3600">
                <a:solidFill>
                  <a:schemeClr val="bg1"/>
                </a:solidFill>
              </a:defRPr>
            </a:lvl1pPr>
          </a:lstStyle>
          <a:p>
            <a:r>
              <a:rPr lang="en-US"/>
              <a:t>Click to edit Master title style</a:t>
            </a:r>
            <a:endParaRPr lang="en-US" dirty="0"/>
          </a:p>
        </p:txBody>
      </p:sp>
      <p:sp>
        <p:nvSpPr>
          <p:cNvPr id="10" name="Rectangle 9"/>
          <p:cNvSpPr/>
          <p:nvPr userDrawn="1"/>
        </p:nvSpPr>
        <p:spPr>
          <a:xfrm>
            <a:off x="838200" y="1594624"/>
            <a:ext cx="5181600" cy="45823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3"/>
          <p:cNvSpPr>
            <a:spLocks noGrp="1"/>
          </p:cNvSpPr>
          <p:nvPr>
            <p:ph sz="half" idx="1"/>
          </p:nvPr>
        </p:nvSpPr>
        <p:spPr bwMode="gray">
          <a:xfrm>
            <a:off x="838200" y="1594624"/>
            <a:ext cx="5181600" cy="4582339"/>
          </a:xfrm>
          <a:noFill/>
        </p:spPr>
        <p:txBody>
          <a:bodyPr lIns="182880" tIns="182880" rIns="18288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Rectangle 11"/>
          <p:cNvSpPr/>
          <p:nvPr userDrawn="1"/>
        </p:nvSpPr>
        <p:spPr>
          <a:xfrm>
            <a:off x="6172200" y="1594624"/>
            <a:ext cx="5181600" cy="45823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4"/>
          <p:cNvSpPr>
            <a:spLocks noGrp="1"/>
          </p:cNvSpPr>
          <p:nvPr>
            <p:ph sz="half" idx="2"/>
          </p:nvPr>
        </p:nvSpPr>
        <p:spPr bwMode="gray">
          <a:xfrm>
            <a:off x="6172200" y="1594624"/>
            <a:ext cx="5181600" cy="4582339"/>
          </a:xfrm>
          <a:noFill/>
        </p:spPr>
        <p:txBody>
          <a:bodyPr lIns="182880" tIns="182880" rIns="18288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Rectangle 8"/>
          <p:cNvSpPr/>
          <p:nvPr userDrawn="1"/>
        </p:nvSpPr>
        <p:spPr bwMode="auto">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13" name="Picture 12">
            <a:extLst>
              <a:ext uri="{FF2B5EF4-FFF2-40B4-BE49-F238E27FC236}">
                <a16:creationId xmlns:a16="http://schemas.microsoft.com/office/drawing/2014/main" id="{8E659527-B9B1-4F13-8C4F-F2223349C6A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200" y="6454763"/>
            <a:ext cx="1925917" cy="168295"/>
          </a:xfrm>
          <a:prstGeom prst="rect">
            <a:avLst/>
          </a:prstGeom>
        </p:spPr>
      </p:pic>
    </p:spTree>
    <p:extLst>
      <p:ext uri="{BB962C8B-B14F-4D97-AF65-F5344CB8AC3E}">
        <p14:creationId xmlns:p14="http://schemas.microsoft.com/office/powerpoint/2010/main" val="35538010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bwMode="black">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bwMode="black">
          <a:xfrm>
            <a:off x="838200" y="6356350"/>
            <a:ext cx="1358590" cy="365125"/>
          </a:xfrm>
          <a:prstGeom prst="rect">
            <a:avLst/>
          </a:prstGeom>
        </p:spPr>
        <p:txBody>
          <a:bodyPr vert="horz" lIns="91440" tIns="45720" rIns="91440" bIns="45720" rtlCol="0" anchor="ctr"/>
          <a:lstStyle>
            <a:lvl1pPr algn="l">
              <a:defRPr sz="1200">
                <a:solidFill>
                  <a:schemeClr val="tx2"/>
                </a:solidFill>
              </a:defRPr>
            </a:lvl1pPr>
          </a:lstStyle>
          <a:p>
            <a:fld id="{068C556E-7101-4471-A958-3911E20944AB}" type="datetime1">
              <a:rPr lang="en-US" smtClean="0"/>
              <a:t>10/17/2022</a:t>
            </a:fld>
            <a:endParaRPr lang="en-US" dirty="0"/>
          </a:p>
        </p:txBody>
      </p:sp>
      <p:sp>
        <p:nvSpPr>
          <p:cNvPr id="7" name="Footer Placeholder 6"/>
          <p:cNvSpPr>
            <a:spLocks noGrp="1"/>
          </p:cNvSpPr>
          <p:nvPr>
            <p:ph type="ftr" sz="quarter" idx="3"/>
          </p:nvPr>
        </p:nvSpPr>
        <p:spPr bwMode="black">
          <a:xfrm>
            <a:off x="6324600" y="6356349"/>
            <a:ext cx="5587647" cy="365125"/>
          </a:xfrm>
          <a:prstGeom prst="rect">
            <a:avLst/>
          </a:prstGeom>
        </p:spPr>
        <p:txBody>
          <a:bodyPr anchor="ctr"/>
          <a:lstStyle>
            <a:lvl1pPr algn="r">
              <a:defRPr sz="1200">
                <a:solidFill>
                  <a:schemeClr val="tx2"/>
                </a:solidFill>
              </a:defRPr>
            </a:lvl1pPr>
          </a:lstStyle>
          <a:p>
            <a:r>
              <a:rPr lang="en-US"/>
              <a:t>mn.gov/deed</a:t>
            </a:r>
            <a:endParaRPr lang="en-US" dirty="0"/>
          </a:p>
        </p:txBody>
      </p:sp>
    </p:spTree>
    <p:extLst>
      <p:ext uri="{BB962C8B-B14F-4D97-AF65-F5344CB8AC3E}">
        <p14:creationId xmlns:p14="http://schemas.microsoft.com/office/powerpoint/2010/main" val="377062332"/>
      </p:ext>
    </p:extLst>
  </p:cSld>
  <p:clrMap bg1="lt1" tx1="dk1" bg2="lt2" tx2="dk2" accent1="accent1" accent2="accent2" accent3="accent3" accent4="accent4" accent5="accent5" accent6="accent6" hlink="hlink" folHlink="folHlink"/>
  <p:sldLayoutIdLst>
    <p:sldLayoutId id="2147483799" r:id="rId1"/>
    <p:sldLayoutId id="2147483788" r:id="rId2"/>
    <p:sldLayoutId id="2147483787" r:id="rId3"/>
    <p:sldLayoutId id="2147483795" r:id="rId4"/>
    <p:sldLayoutId id="2147483711" r:id="rId5"/>
    <p:sldLayoutId id="2147483712" r:id="rId6"/>
    <p:sldLayoutId id="2147483790" r:id="rId7"/>
    <p:sldLayoutId id="2147483789" r:id="rId8"/>
    <p:sldLayoutId id="2147483714" r:id="rId9"/>
    <p:sldLayoutId id="2147483780" r:id="rId10"/>
    <p:sldLayoutId id="2147483773" r:id="rId11"/>
    <p:sldLayoutId id="2147483800" r:id="rId12"/>
    <p:sldLayoutId id="2147483688" r:id="rId13"/>
    <p:sldLayoutId id="2147483826" r:id="rId14"/>
    <p:sldLayoutId id="2147483801" r:id="rId15"/>
    <p:sldLayoutId id="2147483802" r:id="rId16"/>
    <p:sldLayoutId id="2147483803" r:id="rId17"/>
    <p:sldLayoutId id="2147483744" r:id="rId18"/>
    <p:sldLayoutId id="2147483793" r:id="rId19"/>
    <p:sldLayoutId id="2147483767" r:id="rId20"/>
    <p:sldLayoutId id="2147483771" r:id="rId21"/>
    <p:sldLayoutId id="2147483772" r:id="rId22"/>
    <p:sldLayoutId id="2147483820" r:id="rId23"/>
    <p:sldLayoutId id="2147483769" r:id="rId24"/>
    <p:sldLayoutId id="2147483770" r:id="rId25"/>
    <p:sldLayoutId id="2147483829" r:id="rId26"/>
    <p:sldLayoutId id="2147483732" r:id="rId27"/>
    <p:sldLayoutId id="2147483794" r:id="rId28"/>
    <p:sldLayoutId id="2147483733" r:id="rId29"/>
    <p:sldLayoutId id="2147483821" r:id="rId30"/>
    <p:sldLayoutId id="2147483805" r:id="rId31"/>
    <p:sldLayoutId id="2147483806" r:id="rId32"/>
    <p:sldLayoutId id="2147483822" r:id="rId33"/>
    <p:sldLayoutId id="2147483750" r:id="rId34"/>
    <p:sldLayoutId id="2147483765" r:id="rId35"/>
    <p:sldLayoutId id="2147483823" r:id="rId36"/>
    <p:sldLayoutId id="2147483809" r:id="rId37"/>
    <p:sldLayoutId id="2147483808" r:id="rId38"/>
    <p:sldLayoutId id="2147483824" r:id="rId39"/>
    <p:sldLayoutId id="2147483781" r:id="rId40"/>
    <p:sldLayoutId id="2147483825" r:id="rId41"/>
    <p:sldLayoutId id="2147483807" r:id="rId42"/>
    <p:sldLayoutId id="2147483819" r:id="rId43"/>
    <p:sldLayoutId id="2147483738" r:id="rId44"/>
    <p:sldLayoutId id="2147483739" r:id="rId45"/>
    <p:sldLayoutId id="2147483754" r:id="rId46"/>
    <p:sldLayoutId id="2147483755" r:id="rId47"/>
    <p:sldLayoutId id="2147483759" r:id="rId48"/>
    <p:sldLayoutId id="2147483753" r:id="rId49"/>
    <p:sldLayoutId id="2147483763" r:id="rId50"/>
    <p:sldLayoutId id="2147483762" r:id="rId51"/>
    <p:sldLayoutId id="2147483797" r:id="rId52"/>
    <p:sldLayoutId id="2147483827" r:id="rId53"/>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spcAft>
          <a:spcPts val="1000"/>
        </a:spcAft>
        <a:buClr>
          <a:schemeClr val="accent1"/>
        </a:buClr>
        <a:buFont typeface="Arial" panose="020B0604020202020204" pitchFamily="34" charset="0"/>
        <a:buChar char="•"/>
        <a:defRPr sz="2500" kern="1200">
          <a:solidFill>
            <a:schemeClr val="tx2"/>
          </a:solidFill>
          <a:latin typeface="+mn-lt"/>
          <a:ea typeface="+mn-ea"/>
          <a:cs typeface="+mn-cs"/>
        </a:defRPr>
      </a:lvl1pPr>
      <a:lvl2pPr marL="685800" indent="-228600" algn="l" defTabSz="914400" rtl="0" eaLnBrk="1" latinLnBrk="0" hangingPunct="1">
        <a:lnSpc>
          <a:spcPct val="100000"/>
        </a:lnSpc>
        <a:spcBef>
          <a:spcPts val="500"/>
        </a:spcBef>
        <a:spcAft>
          <a:spcPts val="1000"/>
        </a:spcAft>
        <a:buClr>
          <a:schemeClr val="accent1"/>
        </a:buClr>
        <a:buFont typeface="Arial" panose="020B0604020202020204" pitchFamily="34" charset="0"/>
        <a:buChar char="•"/>
        <a:defRPr sz="2100" kern="1200">
          <a:solidFill>
            <a:schemeClr val="tx2"/>
          </a:solidFill>
          <a:latin typeface="+mn-lt"/>
          <a:ea typeface="+mn-ea"/>
          <a:cs typeface="+mn-cs"/>
        </a:defRPr>
      </a:lvl2pPr>
      <a:lvl3pPr marL="1143000" indent="-228600" algn="l" defTabSz="914400" rtl="0" eaLnBrk="1" latinLnBrk="0" hangingPunct="1">
        <a:lnSpc>
          <a:spcPct val="100000"/>
        </a:lnSpc>
        <a:spcBef>
          <a:spcPts val="500"/>
        </a:spcBef>
        <a:spcAft>
          <a:spcPts val="1000"/>
        </a:spcAft>
        <a:buClr>
          <a:schemeClr val="accent1"/>
        </a:buClr>
        <a:buFont typeface="Arial" panose="020B0604020202020204" pitchFamily="34" charset="0"/>
        <a:buChar char="•"/>
        <a:defRPr sz="1700" kern="1200">
          <a:solidFill>
            <a:schemeClr val="tx2"/>
          </a:solidFill>
          <a:latin typeface="+mn-lt"/>
          <a:ea typeface="+mn-ea"/>
          <a:cs typeface="+mn-cs"/>
        </a:defRPr>
      </a:lvl3pPr>
      <a:lvl4pPr marL="1600200" indent="-228600" algn="l" defTabSz="914400" rtl="0" eaLnBrk="1" latinLnBrk="0" hangingPunct="1">
        <a:lnSpc>
          <a:spcPct val="100000"/>
        </a:lnSpc>
        <a:spcBef>
          <a:spcPts val="500"/>
        </a:spcBef>
        <a:spcAft>
          <a:spcPts val="1000"/>
        </a:spcAft>
        <a:buClr>
          <a:schemeClr val="accent1"/>
        </a:buClr>
        <a:buFont typeface="Arial" panose="020B0604020202020204" pitchFamily="34" charset="0"/>
        <a:buChar char="•"/>
        <a:defRPr sz="1700" kern="1200">
          <a:solidFill>
            <a:schemeClr val="tx2"/>
          </a:solidFill>
          <a:latin typeface="+mn-lt"/>
          <a:ea typeface="+mn-ea"/>
          <a:cs typeface="+mn-cs"/>
        </a:defRPr>
      </a:lvl4pPr>
      <a:lvl5pPr marL="2057400" indent="-228600" algn="l" defTabSz="914400" rtl="0" eaLnBrk="1" latinLnBrk="0" hangingPunct="1">
        <a:lnSpc>
          <a:spcPct val="100000"/>
        </a:lnSpc>
        <a:spcBef>
          <a:spcPts val="500"/>
        </a:spcBef>
        <a:spcAft>
          <a:spcPts val="1000"/>
        </a:spcAft>
        <a:buClr>
          <a:schemeClr val="accent1"/>
        </a:buClr>
        <a:buFont typeface="Arial" panose="020B0604020202020204" pitchFamily="34" charset="0"/>
        <a:buChar char="•"/>
        <a:defRPr sz="17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hyperlink" Target="mailto:Bridgett.Backman@co.anoka.mn.us" TargetMode="External"/><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hyperlink" Target="http://www.peakpx.com/607925/3-person-silhouette" TargetMode="External"/><Relationship Id="rId5" Type="http://schemas.openxmlformats.org/officeDocument/2006/relationships/image" Target="../media/image10.jpeg"/><Relationship Id="rId4" Type="http://schemas.openxmlformats.org/officeDocument/2006/relationships/hyperlink" Target="mailto:Darcy.Hokkanen@co.anoka.mn.us"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emf"/><Relationship Id="rId1" Type="http://schemas.openxmlformats.org/officeDocument/2006/relationships/slideLayout" Target="../slideLayouts/slideLayout6.xml"/><Relationship Id="rId5" Type="http://schemas.openxmlformats.org/officeDocument/2006/relationships/image" Target="../media/image14.jpg"/><Relationship Id="rId4" Type="http://schemas.openxmlformats.org/officeDocument/2006/relationships/image" Target="../media/image13.jpg"/></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https://www.anokacountymn.gov/3956/Money-Matters-Spending-Saving-Tips" TargetMode="Externa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hyperlink" Target="mailto:hgleason@workforcecouncil.org" TargetMode="External"/><Relationship Id="rId2" Type="http://schemas.openxmlformats.org/officeDocument/2006/relationships/notesSlide" Target="../notesSlides/notesSlide3.xml"/><Relationship Id="rId1" Type="http://schemas.openxmlformats.org/officeDocument/2006/relationships/slideLayout" Target="../slideLayouts/slideLayout5.xml"/><Relationship Id="rId5" Type="http://schemas.openxmlformats.org/officeDocument/2006/relationships/hyperlink" Target="https://www.pexels.com/photo/afternoon-friends-friendship-happiness-994208/" TargetMode="External"/><Relationship Id="rId4" Type="http://schemas.openxmlformats.org/officeDocument/2006/relationships/image" Target="../media/image18.jpeg"/></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6.xml"/><Relationship Id="rId4" Type="http://schemas.openxmlformats.org/officeDocument/2006/relationships/image" Target="../media/image21.jpeg"/></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6.xml"/><Relationship Id="rId4" Type="http://schemas.openxmlformats.org/officeDocument/2006/relationships/image" Target="../media/image24.png"/></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5.JPG"/><Relationship Id="rId1" Type="http://schemas.openxmlformats.org/officeDocument/2006/relationships/slideLayout" Target="../slideLayouts/slideLayout6.xml"/><Relationship Id="rId5" Type="http://schemas.openxmlformats.org/officeDocument/2006/relationships/image" Target="../media/image22.jpeg"/><Relationship Id="rId4" Type="http://schemas.openxmlformats.org/officeDocument/2006/relationships/image" Target="../media/image24.png"/></Relationships>
</file>

<file path=ppt/slides/_rels/slide27.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26.png"/><Relationship Id="rId7" Type="http://schemas.openxmlformats.org/officeDocument/2006/relationships/image" Target="../media/image24.png"/><Relationship Id="rId2" Type="http://schemas.openxmlformats.org/officeDocument/2006/relationships/hyperlink" Target="https://flipgrid.com/s/EqcRP75W1ujj" TargetMode="External"/><Relationship Id="rId1" Type="http://schemas.openxmlformats.org/officeDocument/2006/relationships/slideLayout" Target="../slideLayouts/slideLayout6.xml"/><Relationship Id="rId6" Type="http://schemas.openxmlformats.org/officeDocument/2006/relationships/image" Target="../media/image23.png"/><Relationship Id="rId5" Type="http://schemas.openxmlformats.org/officeDocument/2006/relationships/image" Target="../media/image28.jpeg"/><Relationship Id="rId4" Type="http://schemas.openxmlformats.org/officeDocument/2006/relationships/image" Target="../media/image27.jpeg"/></Relationships>
</file>

<file path=ppt/slides/_rels/slide28.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30.jpeg"/><Relationship Id="rId7" Type="http://schemas.openxmlformats.org/officeDocument/2006/relationships/image" Target="../media/image22.jpeg"/><Relationship Id="rId2" Type="http://schemas.openxmlformats.org/officeDocument/2006/relationships/image" Target="../media/image29.jpeg"/><Relationship Id="rId1" Type="http://schemas.openxmlformats.org/officeDocument/2006/relationships/slideLayout" Target="../slideLayouts/slideLayout6.xml"/><Relationship Id="rId6" Type="http://schemas.openxmlformats.org/officeDocument/2006/relationships/image" Target="../media/image24.png"/><Relationship Id="rId5" Type="http://schemas.openxmlformats.org/officeDocument/2006/relationships/image" Target="../media/image32.jpeg"/><Relationship Id="rId4" Type="http://schemas.openxmlformats.org/officeDocument/2006/relationships/image" Target="../media/image31.jpeg"/></Relationships>
</file>

<file path=ppt/slides/_rels/slide2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png"/><Relationship Id="rId1" Type="http://schemas.openxmlformats.org/officeDocument/2006/relationships/slideLayout" Target="../slideLayouts/slideLayout6.xml"/><Relationship Id="rId6" Type="http://schemas.openxmlformats.org/officeDocument/2006/relationships/image" Target="../media/image22.jpeg"/><Relationship Id="rId5" Type="http://schemas.openxmlformats.org/officeDocument/2006/relationships/image" Target="../media/image24.png"/><Relationship Id="rId4" Type="http://schemas.openxmlformats.org/officeDocument/2006/relationships/image" Target="../media/image2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5.png"/><Relationship Id="rId1" Type="http://schemas.openxmlformats.org/officeDocument/2006/relationships/slideLayout" Target="../slideLayouts/slideLayout6.xml"/><Relationship Id="rId5" Type="http://schemas.openxmlformats.org/officeDocument/2006/relationships/image" Target="../media/image22.jpeg"/><Relationship Id="rId4" Type="http://schemas.openxmlformats.org/officeDocument/2006/relationships/image" Target="../media/image24.png"/></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6.xml"/><Relationship Id="rId4" Type="http://schemas.openxmlformats.org/officeDocument/2006/relationships/image" Target="../media/image22.jpeg"/></Relationships>
</file>

<file path=ppt/slides/_rels/slide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6.jpeg"/><Relationship Id="rId1" Type="http://schemas.openxmlformats.org/officeDocument/2006/relationships/slideLayout" Target="../slideLayouts/slideLayout6.xml"/><Relationship Id="rId5" Type="http://schemas.openxmlformats.org/officeDocument/2006/relationships/image" Target="../media/image22.jpeg"/><Relationship Id="rId4" Type="http://schemas.openxmlformats.org/officeDocument/2006/relationships/image" Target="../media/image24.png"/></Relationships>
</file>

<file path=ppt/slides/_rels/slide33.xml.rels><?xml version="1.0" encoding="UTF-8" standalone="yes"?>
<Relationships xmlns="http://schemas.openxmlformats.org/package/2006/relationships"><Relationship Id="rId3" Type="http://schemas.openxmlformats.org/officeDocument/2006/relationships/hyperlink" Target="http://apps.deed.state.mn.us/assets/youth/services/mypproviders.shtml" TargetMode="External"/><Relationship Id="rId2" Type="http://schemas.openxmlformats.org/officeDocument/2006/relationships/hyperlink" Target="https://mn.gov/deed/programs-services/office-youth-development/" TargetMode="External"/><Relationship Id="rId1" Type="http://schemas.openxmlformats.org/officeDocument/2006/relationships/slideLayout" Target="../slideLayouts/slideLayout6.xml"/><Relationship Id="rId5" Type="http://schemas.openxmlformats.org/officeDocument/2006/relationships/hyperlink" Target="mailto:Lynn.Douma@state.mn.us" TargetMode="External"/><Relationship Id="rId4" Type="http://schemas.openxmlformats.org/officeDocument/2006/relationships/hyperlink" Target="http://apps.deed.state.mn.us/assets/youth/services/providers.shtml" TargetMode="Externa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5.xml.rels><?xml version="1.0" encoding="UTF-8" standalone="yes"?>
<Relationships xmlns="http://schemas.openxmlformats.org/package/2006/relationships"><Relationship Id="rId3" Type="http://schemas.openxmlformats.org/officeDocument/2006/relationships/hyperlink" Target="mailto:Lynn.Douma@state.mn.us" TargetMode="External"/><Relationship Id="rId2" Type="http://schemas.openxmlformats.org/officeDocument/2006/relationships/notesSlide" Target="../notesSlides/notesSlide4.xml"/><Relationship Id="rId1" Type="http://schemas.openxmlformats.org/officeDocument/2006/relationships/slideLayout" Target="../slideLayouts/slideLayout52.xml"/><Relationship Id="rId4" Type="http://schemas.openxmlformats.org/officeDocument/2006/relationships/hyperlink" Target="https://mn.gov/deed/youth" TargetMode="External"/></Relationships>
</file>

<file path=ppt/slides/_rels/slide4.xml.rels><?xml version="1.0" encoding="UTF-8" standalone="yes"?>
<Relationships xmlns="http://schemas.openxmlformats.org/package/2006/relationships"><Relationship Id="rId2" Type="http://schemas.openxmlformats.org/officeDocument/2006/relationships/hyperlink" Target="https://mawb-mn.org/workforce-development-areas" TargetMode="Externa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Partnering with Minnesota’s Youth Workforce System to Enhance Participant Success</a:t>
            </a:r>
          </a:p>
        </p:txBody>
      </p:sp>
      <p:sp>
        <p:nvSpPr>
          <p:cNvPr id="4" name="Text Placeholder 3">
            <a:extLst>
              <a:ext uri="{FF2B5EF4-FFF2-40B4-BE49-F238E27FC236}">
                <a16:creationId xmlns:a16="http://schemas.microsoft.com/office/drawing/2014/main" id="{F4631EAF-2932-4A6A-B2EB-50F230BB21A4}"/>
              </a:ext>
            </a:extLst>
          </p:cNvPr>
          <p:cNvSpPr>
            <a:spLocks noGrp="1"/>
          </p:cNvSpPr>
          <p:nvPr>
            <p:ph type="body" sz="quarter" idx="17"/>
          </p:nvPr>
        </p:nvSpPr>
        <p:spPr/>
        <p:txBody>
          <a:bodyPr>
            <a:normAutofit fontScale="40000" lnSpcReduction="20000"/>
          </a:bodyPr>
          <a:lstStyle/>
          <a:p>
            <a:r>
              <a:rPr lang="en-US" sz="3300" dirty="0"/>
              <a:t>DEED Office of Youth Development</a:t>
            </a:r>
          </a:p>
          <a:p>
            <a:r>
              <a:rPr lang="en-US" sz="3400" dirty="0"/>
              <a:t>September 29, 2022</a:t>
            </a:r>
          </a:p>
        </p:txBody>
      </p:sp>
      <p:sp>
        <p:nvSpPr>
          <p:cNvPr id="8" name="Footer Placeholder 6"/>
          <p:cNvSpPr>
            <a:spLocks noGrp="1"/>
          </p:cNvSpPr>
          <p:nvPr>
            <p:ph type="ftr" sz="quarter" idx="3"/>
          </p:nvPr>
        </p:nvSpPr>
        <p:spPr bwMode="black">
          <a:prstGeom prst="rect">
            <a:avLst/>
          </a:prstGeom>
        </p:spPr>
        <p:txBody>
          <a:bodyPr anchor="ctr"/>
          <a:lstStyle>
            <a:lvl1pPr algn="r">
              <a:defRPr sz="1200">
                <a:solidFill>
                  <a:schemeClr val="tx2"/>
                </a:solidFill>
              </a:defRPr>
            </a:lvl1pPr>
          </a:lstStyle>
          <a:p>
            <a:r>
              <a:rPr lang="en-US"/>
              <a:t>mn.gov/deed</a:t>
            </a:r>
            <a:endParaRPr lang="en-US" dirty="0"/>
          </a:p>
        </p:txBody>
      </p:sp>
    </p:spTree>
    <p:extLst>
      <p:ext uri="{BB962C8B-B14F-4D97-AF65-F5344CB8AC3E}">
        <p14:creationId xmlns:p14="http://schemas.microsoft.com/office/powerpoint/2010/main" val="16869077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285351-CEF2-4758-B66B-EE96FB95346A}"/>
              </a:ext>
            </a:extLst>
          </p:cNvPr>
          <p:cNvSpPr>
            <a:spLocks noGrp="1"/>
          </p:cNvSpPr>
          <p:nvPr>
            <p:ph type="title"/>
          </p:nvPr>
        </p:nvSpPr>
        <p:spPr/>
        <p:txBody>
          <a:bodyPr/>
          <a:lstStyle/>
          <a:p>
            <a:r>
              <a:rPr lang="en-US" dirty="0"/>
              <a:t>WIOA Young Adult Program</a:t>
            </a:r>
          </a:p>
        </p:txBody>
      </p:sp>
      <p:sp>
        <p:nvSpPr>
          <p:cNvPr id="3" name="Content Placeholder 2">
            <a:extLst>
              <a:ext uri="{FF2B5EF4-FFF2-40B4-BE49-F238E27FC236}">
                <a16:creationId xmlns:a16="http://schemas.microsoft.com/office/drawing/2014/main" id="{1ACE6660-F08F-4010-8EFE-C02EF77B1339}"/>
              </a:ext>
            </a:extLst>
          </p:cNvPr>
          <p:cNvSpPr>
            <a:spLocks noGrp="1"/>
          </p:cNvSpPr>
          <p:nvPr>
            <p:ph idx="1"/>
          </p:nvPr>
        </p:nvSpPr>
        <p:spPr/>
        <p:txBody>
          <a:bodyPr>
            <a:normAutofit fontScale="85000" lnSpcReduction="20000"/>
          </a:bodyPr>
          <a:lstStyle/>
          <a:p>
            <a:r>
              <a:rPr lang="en-US" sz="2800" b="1" dirty="0">
                <a:solidFill>
                  <a:schemeClr val="accent5">
                    <a:lumMod val="50000"/>
                  </a:schemeClr>
                </a:solidFill>
              </a:rPr>
              <a:t>PY22 Funding Level: $8.9M; allocation formula in federal statute</a:t>
            </a:r>
          </a:p>
          <a:p>
            <a:r>
              <a:rPr lang="en-US" sz="2800" b="1" dirty="0">
                <a:solidFill>
                  <a:schemeClr val="accent5">
                    <a:lumMod val="50000"/>
                  </a:schemeClr>
                </a:solidFill>
              </a:rPr>
              <a:t>Key Program Components: </a:t>
            </a:r>
          </a:p>
          <a:p>
            <a:pPr lvl="1"/>
            <a:r>
              <a:rPr lang="en-US" sz="2100" dirty="0">
                <a:solidFill>
                  <a:schemeClr val="accent5">
                    <a:lumMod val="50000"/>
                  </a:schemeClr>
                </a:solidFill>
              </a:rPr>
              <a:t>At least </a:t>
            </a:r>
            <a:r>
              <a:rPr lang="en-US" sz="2100" b="1" dirty="0">
                <a:solidFill>
                  <a:schemeClr val="accent5">
                    <a:lumMod val="50000"/>
                  </a:schemeClr>
                </a:solidFill>
              </a:rPr>
              <a:t>75% </a:t>
            </a:r>
            <a:r>
              <a:rPr lang="en-US" sz="2100" dirty="0">
                <a:solidFill>
                  <a:schemeClr val="accent5">
                    <a:lumMod val="50000"/>
                  </a:schemeClr>
                </a:solidFill>
              </a:rPr>
              <a:t>Spent on Out-of-School Youth</a:t>
            </a:r>
          </a:p>
          <a:p>
            <a:pPr lvl="1"/>
            <a:r>
              <a:rPr lang="en-US" sz="2100" dirty="0">
                <a:solidFill>
                  <a:schemeClr val="accent5">
                    <a:lumMod val="50000"/>
                  </a:schemeClr>
                </a:solidFill>
              </a:rPr>
              <a:t>At least </a:t>
            </a:r>
            <a:r>
              <a:rPr lang="en-US" sz="2100" b="1" dirty="0">
                <a:solidFill>
                  <a:schemeClr val="accent5">
                    <a:lumMod val="50000"/>
                  </a:schemeClr>
                </a:solidFill>
              </a:rPr>
              <a:t>20%</a:t>
            </a:r>
            <a:r>
              <a:rPr lang="en-US" sz="2100" dirty="0">
                <a:solidFill>
                  <a:schemeClr val="accent5">
                    <a:lumMod val="50000"/>
                  </a:schemeClr>
                </a:solidFill>
              </a:rPr>
              <a:t> Spent on Work Experience</a:t>
            </a:r>
          </a:p>
          <a:p>
            <a:pPr lvl="1"/>
            <a:r>
              <a:rPr lang="en-US" sz="2100" dirty="0">
                <a:solidFill>
                  <a:schemeClr val="accent5">
                    <a:lumMod val="50000"/>
                  </a:schemeClr>
                </a:solidFill>
              </a:rPr>
              <a:t>14 </a:t>
            </a:r>
            <a:r>
              <a:rPr lang="en-US" sz="2100" b="1" dirty="0">
                <a:solidFill>
                  <a:schemeClr val="accent5">
                    <a:lumMod val="50000"/>
                  </a:schemeClr>
                </a:solidFill>
              </a:rPr>
              <a:t>REQUIRED</a:t>
            </a:r>
            <a:r>
              <a:rPr lang="en-US" sz="2100" dirty="0">
                <a:solidFill>
                  <a:schemeClr val="accent5">
                    <a:lumMod val="50000"/>
                  </a:schemeClr>
                </a:solidFill>
              </a:rPr>
              <a:t> Program Elements</a:t>
            </a:r>
          </a:p>
          <a:p>
            <a:pPr lvl="1"/>
            <a:r>
              <a:rPr lang="en-US" sz="2100" dirty="0">
                <a:solidFill>
                  <a:schemeClr val="accent5">
                    <a:lumMod val="50000"/>
                  </a:schemeClr>
                </a:solidFill>
              </a:rPr>
              <a:t>Age Range </a:t>
            </a:r>
            <a:r>
              <a:rPr lang="en-US" sz="2100" b="1" dirty="0">
                <a:solidFill>
                  <a:schemeClr val="accent5">
                    <a:lumMod val="50000"/>
                  </a:schemeClr>
                </a:solidFill>
              </a:rPr>
              <a:t>14-24 </a:t>
            </a:r>
          </a:p>
          <a:p>
            <a:pPr marL="230188" lvl="1"/>
            <a:r>
              <a:rPr lang="en-US" sz="2800" b="1" dirty="0">
                <a:solidFill>
                  <a:schemeClr val="accent5">
                    <a:lumMod val="50000"/>
                  </a:schemeClr>
                </a:solidFill>
              </a:rPr>
              <a:t>How is Minnesota’s federal program unique:</a:t>
            </a:r>
          </a:p>
          <a:p>
            <a:pPr lvl="1"/>
            <a:r>
              <a:rPr lang="en-US" sz="2400" dirty="0">
                <a:solidFill>
                  <a:schemeClr val="accent5">
                    <a:lumMod val="50000"/>
                  </a:schemeClr>
                </a:solidFill>
              </a:rPr>
              <a:t>Minnesota consistently serves higher percentages of youth with significant barriers to employment/under-represented in workforce: homeless, foster youth, offenders, youth w/disabilities</a:t>
            </a:r>
          </a:p>
          <a:p>
            <a:pPr lvl="1"/>
            <a:r>
              <a:rPr lang="en-US" sz="2400" dirty="0">
                <a:solidFill>
                  <a:schemeClr val="accent5">
                    <a:lumMod val="50000"/>
                  </a:schemeClr>
                </a:solidFill>
              </a:rPr>
              <a:t>75 percent of WIOA Young Adults served are from BIPOC communities</a:t>
            </a:r>
          </a:p>
        </p:txBody>
      </p:sp>
      <p:sp>
        <p:nvSpPr>
          <p:cNvPr id="4" name="Footer Placeholder 3">
            <a:extLst>
              <a:ext uri="{FF2B5EF4-FFF2-40B4-BE49-F238E27FC236}">
                <a16:creationId xmlns:a16="http://schemas.microsoft.com/office/drawing/2014/main" id="{FC178234-2CBE-4AA9-87EB-EA10F17D124F}"/>
              </a:ext>
            </a:extLst>
          </p:cNvPr>
          <p:cNvSpPr>
            <a:spLocks noGrp="1"/>
          </p:cNvSpPr>
          <p:nvPr>
            <p:ph type="ftr" sz="quarter" idx="3"/>
          </p:nvPr>
        </p:nvSpPr>
        <p:spPr/>
        <p:txBody>
          <a:bodyPr/>
          <a:lstStyle/>
          <a:p>
            <a:r>
              <a:rPr lang="en-US"/>
              <a:t>mn.gov/deed</a:t>
            </a:r>
            <a:endParaRPr lang="en-US" dirty="0"/>
          </a:p>
        </p:txBody>
      </p:sp>
    </p:spTree>
    <p:extLst>
      <p:ext uri="{BB962C8B-B14F-4D97-AF65-F5344CB8AC3E}">
        <p14:creationId xmlns:p14="http://schemas.microsoft.com/office/powerpoint/2010/main" val="12026477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285351-CEF2-4758-B66B-EE96FB95346A}"/>
              </a:ext>
            </a:extLst>
          </p:cNvPr>
          <p:cNvSpPr>
            <a:spLocks noGrp="1"/>
          </p:cNvSpPr>
          <p:nvPr>
            <p:ph type="title"/>
          </p:nvPr>
        </p:nvSpPr>
        <p:spPr/>
        <p:txBody>
          <a:bodyPr/>
          <a:lstStyle/>
          <a:p>
            <a:r>
              <a:rPr lang="en-US" dirty="0"/>
              <a:t>Minnesota Youth Program</a:t>
            </a:r>
          </a:p>
        </p:txBody>
      </p:sp>
      <p:sp>
        <p:nvSpPr>
          <p:cNvPr id="3" name="Content Placeholder 2">
            <a:extLst>
              <a:ext uri="{FF2B5EF4-FFF2-40B4-BE49-F238E27FC236}">
                <a16:creationId xmlns:a16="http://schemas.microsoft.com/office/drawing/2014/main" id="{1ACE6660-F08F-4010-8EFE-C02EF77B1339}"/>
              </a:ext>
            </a:extLst>
          </p:cNvPr>
          <p:cNvSpPr>
            <a:spLocks noGrp="1"/>
          </p:cNvSpPr>
          <p:nvPr>
            <p:ph idx="1"/>
          </p:nvPr>
        </p:nvSpPr>
        <p:spPr/>
        <p:txBody>
          <a:bodyPr>
            <a:normAutofit fontScale="92500" lnSpcReduction="10000"/>
          </a:bodyPr>
          <a:lstStyle/>
          <a:p>
            <a:r>
              <a:rPr lang="en-US" sz="2400" b="1" dirty="0"/>
              <a:t>SFY 23 Funding Level: </a:t>
            </a:r>
            <a:r>
              <a:rPr lang="en-US" sz="2400" dirty="0"/>
              <a:t>$4.0M (state funds)</a:t>
            </a:r>
          </a:p>
          <a:p>
            <a:r>
              <a:rPr lang="en-US" sz="2400" b="1" dirty="0"/>
              <a:t>Allocation Method: </a:t>
            </a:r>
            <a:r>
              <a:rPr lang="en-US" sz="2400" dirty="0"/>
              <a:t>Funds allocated through a county-based allocation formula based on need – formula is in State law. This is the </a:t>
            </a:r>
            <a:r>
              <a:rPr lang="en-US" sz="2400" b="1" dirty="0"/>
              <a:t>ONLY</a:t>
            </a:r>
            <a:r>
              <a:rPr lang="en-US" sz="2400" dirty="0"/>
              <a:t> state-funded youth employment program available in all 87 counties. </a:t>
            </a:r>
          </a:p>
          <a:p>
            <a:r>
              <a:rPr lang="en-US" sz="2400" b="1" dirty="0"/>
              <a:t>How Performance is Measured: </a:t>
            </a:r>
            <a:r>
              <a:rPr lang="en-US" sz="2400" dirty="0"/>
              <a:t>Worksite supervisors/employers assess work readiness skills on the worksite </a:t>
            </a:r>
            <a:r>
              <a:rPr lang="en-US" sz="2400" b="1" dirty="0"/>
              <a:t>pre and post</a:t>
            </a:r>
            <a:r>
              <a:rPr lang="en-US" sz="2400" dirty="0"/>
              <a:t>. Academic credit and service-learning credit often granted for work-based learning opportunities. </a:t>
            </a:r>
          </a:p>
          <a:p>
            <a:r>
              <a:rPr lang="en-US" sz="2400" b="1" dirty="0"/>
              <a:t>What Makes MYP Unique: </a:t>
            </a:r>
            <a:r>
              <a:rPr lang="en-US" sz="2400" dirty="0"/>
              <a:t>Youth participants enroll in MYP for entry-level work experience and skill attainment then often move into WIOA Youth for more job specific focus. Each MYP dollar </a:t>
            </a:r>
            <a:r>
              <a:rPr lang="en-US" sz="2400" b="1" dirty="0"/>
              <a:t>leverages approximately $6.00</a:t>
            </a:r>
            <a:r>
              <a:rPr lang="en-US" sz="2400" dirty="0"/>
              <a:t> of other federal, state and local funds. </a:t>
            </a:r>
            <a:r>
              <a:rPr lang="en-US" sz="2400" b="1" dirty="0"/>
              <a:t>MYP funds allow WDAs to offer standalone summer youth employment, where WIOA Youth does not</a:t>
            </a:r>
            <a:r>
              <a:rPr lang="en-US" sz="2400" dirty="0"/>
              <a:t>.  </a:t>
            </a:r>
          </a:p>
        </p:txBody>
      </p:sp>
      <p:sp>
        <p:nvSpPr>
          <p:cNvPr id="4" name="Footer Placeholder 3">
            <a:extLst>
              <a:ext uri="{FF2B5EF4-FFF2-40B4-BE49-F238E27FC236}">
                <a16:creationId xmlns:a16="http://schemas.microsoft.com/office/drawing/2014/main" id="{FC178234-2CBE-4AA9-87EB-EA10F17D124F}"/>
              </a:ext>
            </a:extLst>
          </p:cNvPr>
          <p:cNvSpPr>
            <a:spLocks noGrp="1"/>
          </p:cNvSpPr>
          <p:nvPr>
            <p:ph type="ftr" sz="quarter" idx="3"/>
          </p:nvPr>
        </p:nvSpPr>
        <p:spPr/>
        <p:txBody>
          <a:bodyPr/>
          <a:lstStyle/>
          <a:p>
            <a:r>
              <a:rPr lang="en-US"/>
              <a:t>mn.gov/deed</a:t>
            </a:r>
            <a:endParaRPr lang="en-US" dirty="0"/>
          </a:p>
        </p:txBody>
      </p:sp>
    </p:spTree>
    <p:extLst>
      <p:ext uri="{BB962C8B-B14F-4D97-AF65-F5344CB8AC3E}">
        <p14:creationId xmlns:p14="http://schemas.microsoft.com/office/powerpoint/2010/main" val="34329306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285351-CEF2-4758-B66B-EE96FB95346A}"/>
              </a:ext>
            </a:extLst>
          </p:cNvPr>
          <p:cNvSpPr>
            <a:spLocks noGrp="1"/>
          </p:cNvSpPr>
          <p:nvPr>
            <p:ph type="title"/>
          </p:nvPr>
        </p:nvSpPr>
        <p:spPr/>
        <p:txBody>
          <a:bodyPr/>
          <a:lstStyle/>
          <a:p>
            <a:r>
              <a:rPr lang="en-US" dirty="0"/>
              <a:t>Minnesota </a:t>
            </a:r>
            <a:r>
              <a:rPr lang="en-US" dirty="0" err="1"/>
              <a:t>Youthbuild</a:t>
            </a:r>
            <a:r>
              <a:rPr lang="en-US" dirty="0"/>
              <a:t> Program</a:t>
            </a:r>
          </a:p>
        </p:txBody>
      </p:sp>
      <p:sp>
        <p:nvSpPr>
          <p:cNvPr id="3" name="Content Placeholder 2">
            <a:extLst>
              <a:ext uri="{FF2B5EF4-FFF2-40B4-BE49-F238E27FC236}">
                <a16:creationId xmlns:a16="http://schemas.microsoft.com/office/drawing/2014/main" id="{1ACE6660-F08F-4010-8EFE-C02EF77B1339}"/>
              </a:ext>
            </a:extLst>
          </p:cNvPr>
          <p:cNvSpPr>
            <a:spLocks noGrp="1"/>
          </p:cNvSpPr>
          <p:nvPr>
            <p:ph idx="1"/>
          </p:nvPr>
        </p:nvSpPr>
        <p:spPr/>
        <p:txBody>
          <a:bodyPr>
            <a:normAutofit/>
          </a:bodyPr>
          <a:lstStyle/>
          <a:p>
            <a:r>
              <a:rPr lang="en-US" sz="2400" b="1" dirty="0"/>
              <a:t>SFY 23 Funding Level: </a:t>
            </a:r>
            <a:r>
              <a:rPr lang="en-US" sz="2400" dirty="0"/>
              <a:t>$1.0M</a:t>
            </a:r>
          </a:p>
          <a:p>
            <a:r>
              <a:rPr lang="en-US" sz="2400" b="1" dirty="0"/>
              <a:t>Relationship to federal </a:t>
            </a:r>
            <a:r>
              <a:rPr lang="en-US" sz="2400" b="1" dirty="0" err="1"/>
              <a:t>YouthBuild</a:t>
            </a:r>
            <a:r>
              <a:rPr lang="en-US" sz="2400" b="1" dirty="0"/>
              <a:t> funding: </a:t>
            </a:r>
            <a:r>
              <a:rPr lang="en-US" sz="2400" dirty="0"/>
              <a:t>Minnesota’s $1M investment leverages $4M/year in federal funding</a:t>
            </a:r>
          </a:p>
          <a:p>
            <a:r>
              <a:rPr lang="en-US" sz="2400" b="1" dirty="0"/>
              <a:t>How Performance is Measured: </a:t>
            </a:r>
            <a:r>
              <a:rPr lang="en-US" sz="2400" dirty="0"/>
              <a:t>Youth enter registered apprenticeship, post-secondary education and employment while </a:t>
            </a:r>
            <a:r>
              <a:rPr lang="en-US" sz="2400" b="1" dirty="0"/>
              <a:t>earning industry recognized credentials</a:t>
            </a:r>
            <a:r>
              <a:rPr lang="en-US" sz="2400" dirty="0"/>
              <a:t>.</a:t>
            </a:r>
          </a:p>
          <a:p>
            <a:r>
              <a:rPr lang="en-US" sz="2400" b="1" dirty="0"/>
              <a:t>What Makes </a:t>
            </a:r>
            <a:r>
              <a:rPr lang="en-US" sz="2400" b="1" dirty="0" err="1"/>
              <a:t>Youthbuild</a:t>
            </a:r>
            <a:r>
              <a:rPr lang="en-US" sz="2400" b="1" dirty="0"/>
              <a:t> Unique: </a:t>
            </a:r>
            <a:r>
              <a:rPr lang="en-US" sz="2400" dirty="0" err="1"/>
              <a:t>Youthbuild</a:t>
            </a:r>
            <a:r>
              <a:rPr lang="en-US" sz="2400" dirty="0"/>
              <a:t> is recognized by DOL/federal partners as a </a:t>
            </a:r>
            <a:r>
              <a:rPr lang="en-US" sz="2400" b="1" dirty="0"/>
              <a:t>“pre-apprenticeship” training model</a:t>
            </a:r>
            <a:r>
              <a:rPr lang="en-US" sz="2400" dirty="0"/>
              <a:t>.  </a:t>
            </a:r>
          </a:p>
        </p:txBody>
      </p:sp>
      <p:sp>
        <p:nvSpPr>
          <p:cNvPr id="4" name="Footer Placeholder 3">
            <a:extLst>
              <a:ext uri="{FF2B5EF4-FFF2-40B4-BE49-F238E27FC236}">
                <a16:creationId xmlns:a16="http://schemas.microsoft.com/office/drawing/2014/main" id="{FC178234-2CBE-4AA9-87EB-EA10F17D124F}"/>
              </a:ext>
            </a:extLst>
          </p:cNvPr>
          <p:cNvSpPr>
            <a:spLocks noGrp="1"/>
          </p:cNvSpPr>
          <p:nvPr>
            <p:ph type="ftr" sz="quarter" idx="3"/>
          </p:nvPr>
        </p:nvSpPr>
        <p:spPr/>
        <p:txBody>
          <a:bodyPr/>
          <a:lstStyle/>
          <a:p>
            <a:r>
              <a:rPr lang="en-US"/>
              <a:t>mn.gov/deed</a:t>
            </a:r>
            <a:endParaRPr lang="en-US" dirty="0"/>
          </a:p>
        </p:txBody>
      </p:sp>
    </p:spTree>
    <p:extLst>
      <p:ext uri="{BB962C8B-B14F-4D97-AF65-F5344CB8AC3E}">
        <p14:creationId xmlns:p14="http://schemas.microsoft.com/office/powerpoint/2010/main" val="13067927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285351-CEF2-4758-B66B-EE96FB95346A}"/>
              </a:ext>
            </a:extLst>
          </p:cNvPr>
          <p:cNvSpPr>
            <a:spLocks noGrp="1"/>
          </p:cNvSpPr>
          <p:nvPr>
            <p:ph type="title"/>
          </p:nvPr>
        </p:nvSpPr>
        <p:spPr/>
        <p:txBody>
          <a:bodyPr/>
          <a:lstStyle/>
          <a:p>
            <a:r>
              <a:rPr lang="en-US" dirty="0"/>
              <a:t>Youth at Work Program</a:t>
            </a:r>
          </a:p>
        </p:txBody>
      </p:sp>
      <p:sp>
        <p:nvSpPr>
          <p:cNvPr id="3" name="Content Placeholder 2">
            <a:extLst>
              <a:ext uri="{FF2B5EF4-FFF2-40B4-BE49-F238E27FC236}">
                <a16:creationId xmlns:a16="http://schemas.microsoft.com/office/drawing/2014/main" id="{1ACE6660-F08F-4010-8EFE-C02EF77B1339}"/>
              </a:ext>
            </a:extLst>
          </p:cNvPr>
          <p:cNvSpPr>
            <a:spLocks noGrp="1"/>
          </p:cNvSpPr>
          <p:nvPr>
            <p:ph idx="1"/>
          </p:nvPr>
        </p:nvSpPr>
        <p:spPr/>
        <p:txBody>
          <a:bodyPr>
            <a:normAutofit lnSpcReduction="10000"/>
          </a:bodyPr>
          <a:lstStyle/>
          <a:p>
            <a:r>
              <a:rPr lang="en-US" sz="2200" b="1" dirty="0"/>
              <a:t>SFY 23 Funding Level: </a:t>
            </a:r>
            <a:r>
              <a:rPr lang="en-US" sz="2200" dirty="0"/>
              <a:t>$3.8M</a:t>
            </a:r>
          </a:p>
          <a:p>
            <a:r>
              <a:rPr lang="en-US" sz="2200" b="1" dirty="0"/>
              <a:t>How Funding is Distributed: </a:t>
            </a:r>
            <a:r>
              <a:rPr lang="en-US" sz="2200" dirty="0"/>
              <a:t>SFY22-23 Youth at Work RFP was released in January of 2021: </a:t>
            </a:r>
            <a:r>
              <a:rPr lang="en-US" sz="2200" b="1" dirty="0"/>
              <a:t>40 grantees </a:t>
            </a:r>
            <a:r>
              <a:rPr lang="en-US" sz="2200" dirty="0"/>
              <a:t>were selected for funding. Received $17.75M in funding requests; only $3.8M available to award.</a:t>
            </a:r>
          </a:p>
          <a:p>
            <a:r>
              <a:rPr lang="en-US" sz="2200" b="1" dirty="0"/>
              <a:t>Program Priorities:</a:t>
            </a:r>
          </a:p>
          <a:p>
            <a:pPr marL="800100" lvl="1" indent="-342900">
              <a:spcBef>
                <a:spcPts val="0"/>
              </a:spcBef>
              <a:spcAft>
                <a:spcPts val="0"/>
              </a:spcAft>
              <a:buFont typeface="Symbol" panose="05050102010706020507" pitchFamily="18" charset="2"/>
              <a:buChar char=""/>
            </a:pPr>
            <a:r>
              <a:rPr lang="en-US" sz="1600" dirty="0">
                <a:effectLst/>
                <a:latin typeface="Calibri" panose="020F0502020204030204" pitchFamily="34" charset="0"/>
                <a:ea typeface="Times New Roman" panose="02020603050405020304" pitchFamily="18" charset="0"/>
                <a:cs typeface="Times New Roman" panose="02020603050405020304" pitchFamily="18" charset="0"/>
              </a:rPr>
              <a:t>Serve youth from communities of color and indigenous communities who are underrepresented in the workforce;</a:t>
            </a:r>
          </a:p>
          <a:p>
            <a:pPr marL="800100" lvl="1" indent="-342900">
              <a:spcBef>
                <a:spcPts val="0"/>
              </a:spcBef>
              <a:spcAft>
                <a:spcPts val="0"/>
              </a:spcAft>
              <a:buFont typeface="Symbol" panose="05050102010706020507" pitchFamily="18" charset="2"/>
              <a:buChar char=""/>
            </a:pPr>
            <a:r>
              <a:rPr lang="en-US" sz="1600" dirty="0">
                <a:effectLst/>
                <a:latin typeface="Calibri" panose="020F0502020204030204" pitchFamily="34" charset="0"/>
                <a:ea typeface="Times New Roman" panose="02020603050405020304" pitchFamily="18" charset="0"/>
                <a:cs typeface="Times New Roman" panose="02020603050405020304" pitchFamily="18" charset="0"/>
              </a:rPr>
              <a:t>Serve youth with disabilities;</a:t>
            </a:r>
          </a:p>
          <a:p>
            <a:pPr marL="800100" lvl="1" indent="-342900">
              <a:spcBef>
                <a:spcPts val="0"/>
              </a:spcBef>
              <a:spcAft>
                <a:spcPts val="0"/>
              </a:spcAft>
              <a:buFont typeface="Symbol" panose="05050102010706020507" pitchFamily="18" charset="2"/>
              <a:buChar char=""/>
            </a:pPr>
            <a:r>
              <a:rPr lang="en-US" sz="1600" dirty="0">
                <a:effectLst/>
                <a:latin typeface="Calibri" panose="020F0502020204030204" pitchFamily="34" charset="0"/>
                <a:ea typeface="Times New Roman" panose="02020603050405020304" pitchFamily="18" charset="0"/>
                <a:cs typeface="Times New Roman" panose="02020603050405020304" pitchFamily="18" charset="0"/>
              </a:rPr>
              <a:t>Provide youth with information about education and training requirements for careers in high-growth, in-demand occupations </a:t>
            </a:r>
          </a:p>
          <a:p>
            <a:r>
              <a:rPr lang="en-US" sz="2200" b="1" dirty="0"/>
              <a:t>Accomplishments:</a:t>
            </a:r>
          </a:p>
          <a:p>
            <a:pPr lvl="1"/>
            <a:r>
              <a:rPr lang="en-US" dirty="0"/>
              <a:t>Over 7,000 youth served in SFY21</a:t>
            </a:r>
          </a:p>
          <a:p>
            <a:pPr lvl="1"/>
            <a:r>
              <a:rPr lang="en-US" dirty="0"/>
              <a:t>77% of youth served from communities of color</a:t>
            </a:r>
          </a:p>
        </p:txBody>
      </p:sp>
      <p:sp>
        <p:nvSpPr>
          <p:cNvPr id="4" name="Footer Placeholder 3">
            <a:extLst>
              <a:ext uri="{FF2B5EF4-FFF2-40B4-BE49-F238E27FC236}">
                <a16:creationId xmlns:a16="http://schemas.microsoft.com/office/drawing/2014/main" id="{FC178234-2CBE-4AA9-87EB-EA10F17D124F}"/>
              </a:ext>
            </a:extLst>
          </p:cNvPr>
          <p:cNvSpPr>
            <a:spLocks noGrp="1"/>
          </p:cNvSpPr>
          <p:nvPr>
            <p:ph type="ftr" sz="quarter" idx="3"/>
          </p:nvPr>
        </p:nvSpPr>
        <p:spPr/>
        <p:txBody>
          <a:bodyPr/>
          <a:lstStyle/>
          <a:p>
            <a:r>
              <a:rPr lang="en-US"/>
              <a:t>mn.gov/deed</a:t>
            </a:r>
            <a:endParaRPr lang="en-US" dirty="0"/>
          </a:p>
        </p:txBody>
      </p:sp>
    </p:spTree>
    <p:extLst>
      <p:ext uri="{BB962C8B-B14F-4D97-AF65-F5344CB8AC3E}">
        <p14:creationId xmlns:p14="http://schemas.microsoft.com/office/powerpoint/2010/main" val="8565860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285351-CEF2-4758-B66B-EE96FB95346A}"/>
              </a:ext>
            </a:extLst>
          </p:cNvPr>
          <p:cNvSpPr>
            <a:spLocks noGrp="1"/>
          </p:cNvSpPr>
          <p:nvPr>
            <p:ph type="title"/>
          </p:nvPr>
        </p:nvSpPr>
        <p:spPr/>
        <p:txBody>
          <a:bodyPr/>
          <a:lstStyle/>
          <a:p>
            <a:r>
              <a:rPr lang="en-US" dirty="0"/>
              <a:t>Youth Support Services Program</a:t>
            </a:r>
          </a:p>
        </p:txBody>
      </p:sp>
      <p:sp>
        <p:nvSpPr>
          <p:cNvPr id="3" name="Content Placeholder 2">
            <a:extLst>
              <a:ext uri="{FF2B5EF4-FFF2-40B4-BE49-F238E27FC236}">
                <a16:creationId xmlns:a16="http://schemas.microsoft.com/office/drawing/2014/main" id="{1ACE6660-F08F-4010-8EFE-C02EF77B1339}"/>
              </a:ext>
            </a:extLst>
          </p:cNvPr>
          <p:cNvSpPr>
            <a:spLocks noGrp="1"/>
          </p:cNvSpPr>
          <p:nvPr>
            <p:ph idx="1"/>
          </p:nvPr>
        </p:nvSpPr>
        <p:spPr/>
        <p:txBody>
          <a:bodyPr>
            <a:normAutofit fontScale="92500" lnSpcReduction="20000"/>
          </a:bodyPr>
          <a:lstStyle/>
          <a:p>
            <a:r>
              <a:rPr lang="en-US" b="1" dirty="0"/>
              <a:t>SFY 23 Funding Level: </a:t>
            </a:r>
            <a:r>
              <a:rPr lang="en-US" dirty="0"/>
              <a:t>$475,000</a:t>
            </a:r>
          </a:p>
          <a:p>
            <a:r>
              <a:rPr lang="en-US" b="1" dirty="0"/>
              <a:t>How Funding is Distributed: </a:t>
            </a:r>
            <a:r>
              <a:rPr lang="en-US" dirty="0"/>
              <a:t>SFY22-23 Youth Support Service RFP was released in August of 2021 and received 45 applications serving youth. </a:t>
            </a:r>
          </a:p>
          <a:p>
            <a:pPr lvl="1"/>
            <a:r>
              <a:rPr lang="en-US" b="1" dirty="0"/>
              <a:t>13 grantees </a:t>
            </a:r>
            <a:r>
              <a:rPr lang="en-US" dirty="0"/>
              <a:t>selected for funding </a:t>
            </a:r>
          </a:p>
          <a:p>
            <a:pPr lvl="1"/>
            <a:r>
              <a:rPr lang="en-US" dirty="0"/>
              <a:t>72% of funds allocated to the metro area, 22% allocated to Greater Minnesota, and 6% for a statewide project</a:t>
            </a:r>
          </a:p>
          <a:p>
            <a:r>
              <a:rPr lang="en-US" b="1" dirty="0"/>
              <a:t>Program Activities:</a:t>
            </a:r>
            <a:r>
              <a:rPr lang="en-US" sz="2000" b="1" dirty="0"/>
              <a:t> </a:t>
            </a:r>
            <a:r>
              <a:rPr lang="en-US" sz="2000" dirty="0"/>
              <a:t>Job training, Employment preparation, Internships, Job assistance to fathers, Financial literacy, Academic and behavioral interventions for low-performing students, and/or Youth intervention activities</a:t>
            </a:r>
          </a:p>
          <a:p>
            <a:r>
              <a:rPr lang="en-US" b="1" dirty="0"/>
              <a:t>Program Accomplishments:</a:t>
            </a:r>
          </a:p>
          <a:p>
            <a:pPr lvl="1"/>
            <a:r>
              <a:rPr lang="en-US" dirty="0"/>
              <a:t>In SFY21, 797 participants received individual services and 2,229 participants received group services</a:t>
            </a:r>
          </a:p>
        </p:txBody>
      </p:sp>
      <p:sp>
        <p:nvSpPr>
          <p:cNvPr id="4" name="Footer Placeholder 3">
            <a:extLst>
              <a:ext uri="{FF2B5EF4-FFF2-40B4-BE49-F238E27FC236}">
                <a16:creationId xmlns:a16="http://schemas.microsoft.com/office/drawing/2014/main" id="{FC178234-2CBE-4AA9-87EB-EA10F17D124F}"/>
              </a:ext>
            </a:extLst>
          </p:cNvPr>
          <p:cNvSpPr>
            <a:spLocks noGrp="1"/>
          </p:cNvSpPr>
          <p:nvPr>
            <p:ph type="ftr" sz="quarter" idx="3"/>
          </p:nvPr>
        </p:nvSpPr>
        <p:spPr/>
        <p:txBody>
          <a:bodyPr/>
          <a:lstStyle/>
          <a:p>
            <a:r>
              <a:rPr lang="en-US"/>
              <a:t>mn.gov/deed</a:t>
            </a:r>
            <a:endParaRPr lang="en-US" dirty="0"/>
          </a:p>
        </p:txBody>
      </p:sp>
    </p:spTree>
    <p:extLst>
      <p:ext uri="{BB962C8B-B14F-4D97-AF65-F5344CB8AC3E}">
        <p14:creationId xmlns:p14="http://schemas.microsoft.com/office/powerpoint/2010/main" val="35676267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285351-CEF2-4758-B66B-EE96FB95346A}"/>
              </a:ext>
            </a:extLst>
          </p:cNvPr>
          <p:cNvSpPr>
            <a:spLocks noGrp="1"/>
          </p:cNvSpPr>
          <p:nvPr>
            <p:ph type="title"/>
          </p:nvPr>
        </p:nvSpPr>
        <p:spPr/>
        <p:txBody>
          <a:bodyPr/>
          <a:lstStyle/>
          <a:p>
            <a:r>
              <a:rPr lang="en-US" dirty="0"/>
              <a:t>TANF Youth Project</a:t>
            </a:r>
          </a:p>
        </p:txBody>
      </p:sp>
      <p:sp>
        <p:nvSpPr>
          <p:cNvPr id="3" name="Content Placeholder 2">
            <a:extLst>
              <a:ext uri="{FF2B5EF4-FFF2-40B4-BE49-F238E27FC236}">
                <a16:creationId xmlns:a16="http://schemas.microsoft.com/office/drawing/2014/main" id="{1ACE6660-F08F-4010-8EFE-C02EF77B1339}"/>
              </a:ext>
            </a:extLst>
          </p:cNvPr>
          <p:cNvSpPr>
            <a:spLocks noGrp="1"/>
          </p:cNvSpPr>
          <p:nvPr>
            <p:ph idx="1"/>
          </p:nvPr>
        </p:nvSpPr>
        <p:spPr/>
        <p:txBody>
          <a:bodyPr>
            <a:normAutofit fontScale="85000" lnSpcReduction="20000"/>
          </a:bodyPr>
          <a:lstStyle/>
          <a:p>
            <a:r>
              <a:rPr lang="en-US" sz="2400" dirty="0">
                <a:solidFill>
                  <a:schemeClr val="accent5">
                    <a:lumMod val="50000"/>
                  </a:schemeClr>
                </a:solidFill>
                <a:latin typeface="+mn-lt"/>
              </a:rPr>
              <a:t>Funding level for 2022: </a:t>
            </a:r>
            <a:r>
              <a:rPr lang="en-US" sz="2400" b="1" dirty="0">
                <a:solidFill>
                  <a:schemeClr val="accent5">
                    <a:lumMod val="50000"/>
                  </a:schemeClr>
                </a:solidFill>
                <a:latin typeface="+mn-lt"/>
              </a:rPr>
              <a:t>$</a:t>
            </a:r>
            <a:r>
              <a:rPr lang="en-US" sz="2400" b="1" dirty="0">
                <a:solidFill>
                  <a:schemeClr val="accent5">
                    <a:lumMod val="50000"/>
                  </a:schemeClr>
                </a:solidFill>
              </a:rPr>
              <a:t>3</a:t>
            </a:r>
            <a:r>
              <a:rPr lang="en-US" sz="2400" b="1" dirty="0">
                <a:solidFill>
                  <a:schemeClr val="accent5">
                    <a:lumMod val="50000"/>
                  </a:schemeClr>
                </a:solidFill>
                <a:latin typeface="+mn-lt"/>
              </a:rPr>
              <a:t>00,000 </a:t>
            </a:r>
            <a:r>
              <a:rPr lang="en-US" sz="2400" dirty="0">
                <a:solidFill>
                  <a:schemeClr val="accent5">
                    <a:lumMod val="50000"/>
                  </a:schemeClr>
                </a:solidFill>
                <a:latin typeface="+mn-lt"/>
              </a:rPr>
              <a:t>through an Interagency Agreement with DHS</a:t>
            </a:r>
          </a:p>
          <a:p>
            <a:r>
              <a:rPr lang="en-US" sz="2400" dirty="0">
                <a:solidFill>
                  <a:schemeClr val="accent5">
                    <a:lumMod val="50000"/>
                  </a:schemeClr>
                </a:solidFill>
                <a:latin typeface="+mn-lt"/>
              </a:rPr>
              <a:t>Provides services to teen parents, ages 16-24, or younger youth, ages 14-18, receiving MFIP cash assistance</a:t>
            </a:r>
          </a:p>
          <a:p>
            <a:r>
              <a:rPr lang="en-US" sz="2400" dirty="0"/>
              <a:t>186 participants served in 2021; 58% teen parents and 42% younger youth receiving MFIP </a:t>
            </a:r>
          </a:p>
          <a:p>
            <a:r>
              <a:rPr lang="en-US" sz="2400" dirty="0"/>
              <a:t>Activities include: </a:t>
            </a:r>
          </a:p>
          <a:p>
            <a:pPr lvl="1">
              <a:lnSpc>
                <a:spcPct val="120000"/>
              </a:lnSpc>
              <a:spcBef>
                <a:spcPts val="0"/>
              </a:spcBef>
              <a:spcAft>
                <a:spcPts val="0"/>
              </a:spcAft>
            </a:pPr>
            <a:r>
              <a:rPr lang="en-US" sz="2400" dirty="0"/>
              <a:t>Career counseling/labor market information</a:t>
            </a:r>
          </a:p>
          <a:p>
            <a:pPr lvl="1">
              <a:lnSpc>
                <a:spcPct val="120000"/>
              </a:lnSpc>
              <a:spcBef>
                <a:spcPts val="0"/>
              </a:spcBef>
              <a:spcAft>
                <a:spcPts val="0"/>
              </a:spcAft>
            </a:pPr>
            <a:r>
              <a:rPr lang="en-US" sz="2400" dirty="0"/>
              <a:t>Work readiness training</a:t>
            </a:r>
          </a:p>
          <a:p>
            <a:pPr lvl="1">
              <a:lnSpc>
                <a:spcPct val="120000"/>
              </a:lnSpc>
              <a:spcBef>
                <a:spcPts val="0"/>
              </a:spcBef>
              <a:spcAft>
                <a:spcPts val="0"/>
              </a:spcAft>
            </a:pPr>
            <a:r>
              <a:rPr lang="en-US" sz="2400" dirty="0"/>
              <a:t>Work experience (uses employer pre- and post-assessment of work readiness skills on the work site)</a:t>
            </a:r>
          </a:p>
          <a:p>
            <a:pPr lvl="1">
              <a:lnSpc>
                <a:spcPct val="120000"/>
              </a:lnSpc>
              <a:spcBef>
                <a:spcPts val="0"/>
              </a:spcBef>
              <a:spcAft>
                <a:spcPts val="0"/>
              </a:spcAft>
            </a:pPr>
            <a:r>
              <a:rPr lang="en-US" sz="2400" dirty="0"/>
              <a:t>Introduction to career pathways</a:t>
            </a:r>
          </a:p>
          <a:p>
            <a:pPr lvl="1">
              <a:lnSpc>
                <a:spcPct val="120000"/>
              </a:lnSpc>
              <a:spcBef>
                <a:spcPts val="0"/>
              </a:spcBef>
              <a:spcAft>
                <a:spcPts val="0"/>
              </a:spcAft>
            </a:pPr>
            <a:r>
              <a:rPr lang="en-US" sz="2400" dirty="0"/>
              <a:t>Preparation for post-secondary education and long-term employment opportunities</a:t>
            </a:r>
          </a:p>
          <a:p>
            <a:pPr lvl="1">
              <a:lnSpc>
                <a:spcPct val="120000"/>
              </a:lnSpc>
              <a:spcBef>
                <a:spcPts val="0"/>
              </a:spcBef>
              <a:spcAft>
                <a:spcPts val="0"/>
              </a:spcAft>
            </a:pPr>
            <a:r>
              <a:rPr lang="en-US" sz="2400" dirty="0"/>
              <a:t>Financial literacy training</a:t>
            </a:r>
          </a:p>
        </p:txBody>
      </p:sp>
      <p:sp>
        <p:nvSpPr>
          <p:cNvPr id="4" name="Footer Placeholder 3">
            <a:extLst>
              <a:ext uri="{FF2B5EF4-FFF2-40B4-BE49-F238E27FC236}">
                <a16:creationId xmlns:a16="http://schemas.microsoft.com/office/drawing/2014/main" id="{FC178234-2CBE-4AA9-87EB-EA10F17D124F}"/>
              </a:ext>
            </a:extLst>
          </p:cNvPr>
          <p:cNvSpPr>
            <a:spLocks noGrp="1"/>
          </p:cNvSpPr>
          <p:nvPr>
            <p:ph type="ftr" sz="quarter" idx="3"/>
          </p:nvPr>
        </p:nvSpPr>
        <p:spPr/>
        <p:txBody>
          <a:bodyPr/>
          <a:lstStyle/>
          <a:p>
            <a:r>
              <a:rPr lang="en-US"/>
              <a:t>mn.gov/deed</a:t>
            </a:r>
            <a:endParaRPr lang="en-US" dirty="0"/>
          </a:p>
        </p:txBody>
      </p:sp>
    </p:spTree>
    <p:extLst>
      <p:ext uri="{BB962C8B-B14F-4D97-AF65-F5344CB8AC3E}">
        <p14:creationId xmlns:p14="http://schemas.microsoft.com/office/powerpoint/2010/main" val="32021819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285351-CEF2-4758-B66B-EE96FB95346A}"/>
              </a:ext>
            </a:extLst>
          </p:cNvPr>
          <p:cNvSpPr>
            <a:spLocks noGrp="1"/>
          </p:cNvSpPr>
          <p:nvPr>
            <p:ph type="title"/>
          </p:nvPr>
        </p:nvSpPr>
        <p:spPr/>
        <p:txBody>
          <a:bodyPr/>
          <a:lstStyle/>
          <a:p>
            <a:r>
              <a:rPr lang="en-US" dirty="0"/>
              <a:t>Co-enrollment Strategies</a:t>
            </a:r>
          </a:p>
        </p:txBody>
      </p:sp>
      <p:sp>
        <p:nvSpPr>
          <p:cNvPr id="3" name="Content Placeholder 2">
            <a:extLst>
              <a:ext uri="{FF2B5EF4-FFF2-40B4-BE49-F238E27FC236}">
                <a16:creationId xmlns:a16="http://schemas.microsoft.com/office/drawing/2014/main" id="{1ACE6660-F08F-4010-8EFE-C02EF77B1339}"/>
              </a:ext>
            </a:extLst>
          </p:cNvPr>
          <p:cNvSpPr>
            <a:spLocks noGrp="1"/>
          </p:cNvSpPr>
          <p:nvPr>
            <p:ph idx="1"/>
          </p:nvPr>
        </p:nvSpPr>
        <p:spPr/>
        <p:txBody>
          <a:bodyPr>
            <a:normAutofit/>
          </a:bodyPr>
          <a:lstStyle/>
          <a:p>
            <a:r>
              <a:rPr lang="en-US" sz="2400" dirty="0"/>
              <a:t>Co-enrollment allows limited resources to be used in the most effective way possible and serve the individual needs of participants</a:t>
            </a:r>
          </a:p>
          <a:p>
            <a:r>
              <a:rPr lang="en-US" sz="2400" dirty="0"/>
              <a:t>Example from TANF Youth in 2022 (151 served to date)</a:t>
            </a:r>
          </a:p>
          <a:p>
            <a:pPr lvl="1"/>
            <a:r>
              <a:rPr lang="en-US" sz="2000" dirty="0"/>
              <a:t>20% co-enrolled in WIOA Youth Program (either in-school or out-of-school)</a:t>
            </a:r>
          </a:p>
          <a:p>
            <a:pPr lvl="1"/>
            <a:r>
              <a:rPr lang="en-US" sz="2000" dirty="0"/>
              <a:t>40% co-enrolled in Minnesota Youth Program</a:t>
            </a:r>
          </a:p>
          <a:p>
            <a:pPr lvl="1"/>
            <a:r>
              <a:rPr lang="en-US" sz="2000" dirty="0"/>
              <a:t>12% co-enrolled in Youth at Work Program</a:t>
            </a:r>
          </a:p>
        </p:txBody>
      </p:sp>
      <p:sp>
        <p:nvSpPr>
          <p:cNvPr id="4" name="Footer Placeholder 3">
            <a:extLst>
              <a:ext uri="{FF2B5EF4-FFF2-40B4-BE49-F238E27FC236}">
                <a16:creationId xmlns:a16="http://schemas.microsoft.com/office/drawing/2014/main" id="{FC178234-2CBE-4AA9-87EB-EA10F17D124F}"/>
              </a:ext>
            </a:extLst>
          </p:cNvPr>
          <p:cNvSpPr>
            <a:spLocks noGrp="1"/>
          </p:cNvSpPr>
          <p:nvPr>
            <p:ph type="ftr" sz="quarter" idx="3"/>
          </p:nvPr>
        </p:nvSpPr>
        <p:spPr/>
        <p:txBody>
          <a:bodyPr/>
          <a:lstStyle/>
          <a:p>
            <a:r>
              <a:rPr lang="en-US"/>
              <a:t>mn.gov/deed</a:t>
            </a:r>
            <a:endParaRPr lang="en-US" dirty="0"/>
          </a:p>
        </p:txBody>
      </p:sp>
    </p:spTree>
    <p:extLst>
      <p:ext uri="{BB962C8B-B14F-4D97-AF65-F5344CB8AC3E}">
        <p14:creationId xmlns:p14="http://schemas.microsoft.com/office/powerpoint/2010/main" val="23859337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Anoka County Job Training Center</a:t>
            </a:r>
          </a:p>
        </p:txBody>
      </p:sp>
      <p:sp>
        <p:nvSpPr>
          <p:cNvPr id="9" name="Text Placeholder 8"/>
          <p:cNvSpPr>
            <a:spLocks noGrp="1"/>
          </p:cNvSpPr>
          <p:nvPr>
            <p:ph type="body" sz="quarter" idx="18"/>
          </p:nvPr>
        </p:nvSpPr>
        <p:spPr>
          <a:xfrm>
            <a:off x="838200" y="5644884"/>
            <a:ext cx="10515600" cy="968352"/>
          </a:xfrm>
        </p:spPr>
        <p:txBody>
          <a:bodyPr>
            <a:normAutofit fontScale="85000" lnSpcReduction="10000"/>
          </a:bodyPr>
          <a:lstStyle/>
          <a:p>
            <a:r>
              <a:rPr lang="en-US" dirty="0"/>
              <a:t>Bridgett Backman| Employment Services Manager and Darcy </a:t>
            </a:r>
            <a:r>
              <a:rPr lang="en-US" dirty="0" err="1"/>
              <a:t>Hokkanen</a:t>
            </a:r>
            <a:r>
              <a:rPr lang="en-US" dirty="0"/>
              <a:t> | Program Coordinator</a:t>
            </a:r>
          </a:p>
          <a:p>
            <a:r>
              <a:rPr lang="en-US" dirty="0">
                <a:hlinkClick r:id="rId3"/>
              </a:rPr>
              <a:t>Bridgett.Backman@co.anoka.mn.us</a:t>
            </a:r>
            <a:r>
              <a:rPr lang="en-US" dirty="0"/>
              <a:t> | </a:t>
            </a:r>
            <a:r>
              <a:rPr lang="en-US" dirty="0">
                <a:hlinkClick r:id="rId4"/>
              </a:rPr>
              <a:t>Darcy.Hokkanen@co.anoka.mn.us</a:t>
            </a:r>
            <a:r>
              <a:rPr lang="en-US" dirty="0"/>
              <a:t> </a:t>
            </a:r>
          </a:p>
        </p:txBody>
      </p:sp>
      <p:pic>
        <p:nvPicPr>
          <p:cNvPr id="4" name="Picture Placeholder 3" descr="Silhouette of three people with a sunset in the background&#10;&#10;">
            <a:extLst>
              <a:ext uri="{FF2B5EF4-FFF2-40B4-BE49-F238E27FC236}">
                <a16:creationId xmlns:a16="http://schemas.microsoft.com/office/drawing/2014/main" id="{5150AFAD-D4B0-4A7F-A2E9-966959E145E7}"/>
              </a:ext>
            </a:extLst>
          </p:cNvPr>
          <p:cNvPicPr>
            <a:picLocks noGrp="1" noChangeAspect="1"/>
          </p:cNvPicPr>
          <p:nvPr>
            <p:ph type="pic" sz="quarter" idx="13"/>
          </p:nvPr>
        </p:nvPicPr>
        <p:blipFill>
          <a:blip r:embed="rId5" cstate="print">
            <a:extLst>
              <a:ext uri="{28A0092B-C50C-407E-A947-70E740481C1C}">
                <a14:useLocalDpi xmlns:a14="http://schemas.microsoft.com/office/drawing/2010/main" val="0"/>
              </a:ext>
              <a:ext uri="{837473B0-CC2E-450A-ABE3-18F120FF3D39}">
                <a1611:picAttrSrcUrl xmlns:a1611="http://schemas.microsoft.com/office/drawing/2016/11/main" r:id="rId6"/>
              </a:ext>
            </a:extLst>
          </a:blip>
          <a:srcRect t="33002" b="33002"/>
          <a:stretch>
            <a:fillRect/>
          </a:stretch>
        </p:blipFill>
        <p:spPr/>
      </p:pic>
    </p:spTree>
    <p:extLst>
      <p:ext uri="{BB962C8B-B14F-4D97-AF65-F5344CB8AC3E}">
        <p14:creationId xmlns:p14="http://schemas.microsoft.com/office/powerpoint/2010/main" val="7164132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E20647-54DF-4BCB-B89F-D47DA23EBC68}"/>
              </a:ext>
              <a:ext uri="{C183D7F6-B498-43B3-948B-1728B52AA6E4}">
                <adec:decorative xmlns:adec="http://schemas.microsoft.com/office/drawing/2017/decorative" val="0"/>
              </a:ext>
            </a:extLst>
          </p:cNvPr>
          <p:cNvSpPr>
            <a:spLocks noGrp="1"/>
          </p:cNvSpPr>
          <p:nvPr>
            <p:ph type="title"/>
          </p:nvPr>
        </p:nvSpPr>
        <p:spPr/>
        <p:txBody>
          <a:bodyPr/>
          <a:lstStyle/>
          <a:p>
            <a:r>
              <a:rPr lang="en-US" dirty="0"/>
              <a:t>Anoka County Job Training Center: Empowers </a:t>
            </a:r>
          </a:p>
        </p:txBody>
      </p:sp>
      <p:sp>
        <p:nvSpPr>
          <p:cNvPr id="3" name="Content Placeholder 2">
            <a:extLst>
              <a:ext uri="{FF2B5EF4-FFF2-40B4-BE49-F238E27FC236}">
                <a16:creationId xmlns:a16="http://schemas.microsoft.com/office/drawing/2014/main" id="{9F46AD7B-E501-4BC0-9A6D-481B2EAF7EB3}"/>
              </a:ext>
              <a:ext uri="{C183D7F6-B498-43B3-948B-1728B52AA6E4}">
                <adec:decorative xmlns:adec="http://schemas.microsoft.com/office/drawing/2017/decorative" val="0"/>
              </a:ext>
            </a:extLst>
          </p:cNvPr>
          <p:cNvSpPr>
            <a:spLocks noGrp="1"/>
          </p:cNvSpPr>
          <p:nvPr>
            <p:ph idx="1"/>
          </p:nvPr>
        </p:nvSpPr>
        <p:spPr/>
        <p:txBody>
          <a:bodyPr/>
          <a:lstStyle/>
          <a:p>
            <a:r>
              <a:rPr lang="en-US" dirty="0"/>
              <a:t>Empowers Program at Anoka County serves all of Anoka County as well referrals from local Partners serving youth experiencing homelessness.</a:t>
            </a:r>
          </a:p>
          <a:p>
            <a:pPr marL="0" indent="0">
              <a:buNone/>
            </a:pPr>
            <a:endParaRPr lang="en-US" dirty="0"/>
          </a:p>
          <a:p>
            <a:r>
              <a:rPr lang="en-US" dirty="0"/>
              <a:t>Our Team is small but mighty! Manager, Program Coordinator and 2 Senior Vocational Counselors.</a:t>
            </a:r>
          </a:p>
          <a:p>
            <a:pPr marL="0" indent="0">
              <a:buNone/>
            </a:pPr>
            <a:endParaRPr lang="en-US" dirty="0"/>
          </a:p>
        </p:txBody>
      </p:sp>
      <p:pic>
        <p:nvPicPr>
          <p:cNvPr id="9" name="Picture 8" descr="Picture of group of students">
            <a:extLst>
              <a:ext uri="{FF2B5EF4-FFF2-40B4-BE49-F238E27FC236}">
                <a16:creationId xmlns:a16="http://schemas.microsoft.com/office/drawing/2014/main" id="{B457AC09-F02F-417E-98F2-05146E66FB37}"/>
              </a:ext>
              <a:ext uri="{C183D7F6-B498-43B3-948B-1728B52AA6E4}">
                <adec:decorative xmlns:adec="http://schemas.microsoft.com/office/drawing/2017/decorative" val="0"/>
              </a:ext>
            </a:extLst>
          </p:cNvPr>
          <p:cNvPicPr>
            <a:picLocks noChangeAspect="1"/>
          </p:cNvPicPr>
          <p:nvPr/>
        </p:nvPicPr>
        <p:blipFill>
          <a:blip r:embed="rId2"/>
          <a:stretch>
            <a:fillRect/>
          </a:stretch>
        </p:blipFill>
        <p:spPr>
          <a:xfrm>
            <a:off x="4074594" y="4171381"/>
            <a:ext cx="3757586" cy="2316098"/>
          </a:xfrm>
          <a:prstGeom prst="rect">
            <a:avLst/>
          </a:prstGeom>
        </p:spPr>
      </p:pic>
      <p:pic>
        <p:nvPicPr>
          <p:cNvPr id="14" name="Picture 13" descr="Logo for Hope 4 Youth: Providing Pathways to End Youth Homelessness">
            <a:extLst>
              <a:ext uri="{FF2B5EF4-FFF2-40B4-BE49-F238E27FC236}">
                <a16:creationId xmlns:a16="http://schemas.microsoft.com/office/drawing/2014/main" id="{C872D39E-8E04-4910-9F66-875415851741}"/>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9891382" y="2100103"/>
            <a:ext cx="1819650" cy="1249829"/>
          </a:xfrm>
          <a:prstGeom prst="rect">
            <a:avLst/>
          </a:prstGeom>
        </p:spPr>
      </p:pic>
      <p:pic>
        <p:nvPicPr>
          <p:cNvPr id="12" name="Picture 11" descr="Anoka County Job Training Center Logo">
            <a:extLst>
              <a:ext uri="{FF2B5EF4-FFF2-40B4-BE49-F238E27FC236}">
                <a16:creationId xmlns:a16="http://schemas.microsoft.com/office/drawing/2014/main" id="{DEA357D5-D94E-4D5C-BC0E-A77FB6A25A81}"/>
              </a:ext>
              <a:ext uri="{C183D7F6-B498-43B3-948B-1728B52AA6E4}">
                <adec:decorative xmlns:adec="http://schemas.microsoft.com/office/drawing/2017/decorative" val="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7631" y="5167618"/>
            <a:ext cx="3014246" cy="425741"/>
          </a:xfrm>
          <a:prstGeom prst="rect">
            <a:avLst/>
          </a:prstGeom>
          <a:noFill/>
          <a:ln>
            <a:noFill/>
          </a:ln>
        </p:spPr>
      </p:pic>
      <p:pic>
        <p:nvPicPr>
          <p:cNvPr id="6" name="Picture 5" descr="CareerForce logo">
            <a:extLst>
              <a:ext uri="{FF2B5EF4-FFF2-40B4-BE49-F238E27FC236}">
                <a16:creationId xmlns:a16="http://schemas.microsoft.com/office/drawing/2014/main" id="{12A16E09-1C7E-46AF-84F6-BA6E83035A16}"/>
              </a:ext>
              <a:ext uri="{C183D7F6-B498-43B3-948B-1728B52AA6E4}">
                <adec:decorative xmlns:adec="http://schemas.microsoft.com/office/drawing/2017/decorative" val="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765453" y="5329430"/>
            <a:ext cx="2211185" cy="527858"/>
          </a:xfrm>
          <a:prstGeom prst="rect">
            <a:avLst/>
          </a:prstGeom>
        </p:spPr>
      </p:pic>
      <p:sp>
        <p:nvSpPr>
          <p:cNvPr id="4" name="Footer Placeholder 3">
            <a:extLst>
              <a:ext uri="{FF2B5EF4-FFF2-40B4-BE49-F238E27FC236}">
                <a16:creationId xmlns:a16="http://schemas.microsoft.com/office/drawing/2014/main" id="{010C9AC2-33BA-4AFB-B644-CEAE30BC27EE}"/>
              </a:ext>
              <a:ext uri="{C183D7F6-B498-43B3-948B-1728B52AA6E4}">
                <adec:decorative xmlns:adec="http://schemas.microsoft.com/office/drawing/2017/decorative" val="0"/>
              </a:ext>
            </a:extLst>
          </p:cNvPr>
          <p:cNvSpPr>
            <a:spLocks noGrp="1"/>
          </p:cNvSpPr>
          <p:nvPr>
            <p:ph type="ftr" sz="quarter" idx="3"/>
          </p:nvPr>
        </p:nvSpPr>
        <p:spPr/>
        <p:txBody>
          <a:bodyPr/>
          <a:lstStyle/>
          <a:p>
            <a:r>
              <a:rPr lang="en-US" dirty="0"/>
              <a:t>mn.gov/deed</a:t>
            </a:r>
          </a:p>
        </p:txBody>
      </p:sp>
    </p:spTree>
    <p:extLst>
      <p:ext uri="{BB962C8B-B14F-4D97-AF65-F5344CB8AC3E}">
        <p14:creationId xmlns:p14="http://schemas.microsoft.com/office/powerpoint/2010/main" val="31128840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FCDB04-6515-40D9-9225-B1DA23C2E0DA}"/>
              </a:ext>
              <a:ext uri="{C183D7F6-B498-43B3-948B-1728B52AA6E4}">
                <adec:decorative xmlns:adec="http://schemas.microsoft.com/office/drawing/2017/decorative" val="0"/>
              </a:ext>
            </a:extLst>
          </p:cNvPr>
          <p:cNvSpPr>
            <a:spLocks noGrp="1"/>
          </p:cNvSpPr>
          <p:nvPr>
            <p:ph type="title"/>
          </p:nvPr>
        </p:nvSpPr>
        <p:spPr/>
        <p:txBody>
          <a:bodyPr/>
          <a:lstStyle/>
          <a:p>
            <a:r>
              <a:rPr lang="en-US" dirty="0"/>
              <a:t>Program Highlights</a:t>
            </a:r>
          </a:p>
        </p:txBody>
      </p:sp>
      <p:sp>
        <p:nvSpPr>
          <p:cNvPr id="3" name="Content Placeholder 2">
            <a:extLst>
              <a:ext uri="{FF2B5EF4-FFF2-40B4-BE49-F238E27FC236}">
                <a16:creationId xmlns:a16="http://schemas.microsoft.com/office/drawing/2014/main" id="{59E02CD4-E331-431E-A8D5-4FA50E2F00AA}"/>
              </a:ext>
              <a:ext uri="{C183D7F6-B498-43B3-948B-1728B52AA6E4}">
                <adec:decorative xmlns:adec="http://schemas.microsoft.com/office/drawing/2017/decorative" val="0"/>
              </a:ext>
            </a:extLst>
          </p:cNvPr>
          <p:cNvSpPr>
            <a:spLocks noGrp="1"/>
          </p:cNvSpPr>
          <p:nvPr>
            <p:ph idx="1"/>
          </p:nvPr>
        </p:nvSpPr>
        <p:spPr>
          <a:xfrm>
            <a:off x="838200" y="1594624"/>
            <a:ext cx="10515600" cy="4582339"/>
          </a:xfrm>
        </p:spPr>
        <p:txBody>
          <a:bodyPr>
            <a:normAutofit fontScale="92500" lnSpcReduction="20000"/>
          </a:bodyPr>
          <a:lstStyle/>
          <a:p>
            <a:pPr marL="0" indent="0">
              <a:buNone/>
            </a:pPr>
            <a:r>
              <a:rPr lang="en-US" dirty="0"/>
              <a:t>Empowers Youth:</a:t>
            </a:r>
          </a:p>
          <a:p>
            <a:pPr>
              <a:spcBef>
                <a:spcPts val="0"/>
              </a:spcBef>
            </a:pPr>
            <a:r>
              <a:rPr lang="en-US" dirty="0"/>
              <a:t>We focus on younger youth referrals from our MFIP</a:t>
            </a:r>
          </a:p>
          <a:p>
            <a:pPr marL="0" indent="0">
              <a:spcBef>
                <a:spcPts val="0"/>
              </a:spcBef>
              <a:buNone/>
            </a:pPr>
            <a:r>
              <a:rPr lang="en-US" dirty="0"/>
              <a:t>    Team– age 14+.</a:t>
            </a:r>
          </a:p>
          <a:p>
            <a:pPr>
              <a:spcBef>
                <a:spcPts val="0"/>
              </a:spcBef>
            </a:pPr>
            <a:r>
              <a:rPr lang="en-US" dirty="0"/>
              <a:t>Prepare youth with work readiness. Handbooks for the</a:t>
            </a:r>
          </a:p>
          <a:p>
            <a:pPr marL="0" indent="0">
              <a:spcBef>
                <a:spcPts val="0"/>
              </a:spcBef>
              <a:buNone/>
            </a:pPr>
            <a:r>
              <a:rPr lang="en-US" dirty="0"/>
              <a:t>    youth and their worksite to use as guides for common</a:t>
            </a:r>
          </a:p>
          <a:p>
            <a:pPr marL="0" indent="0">
              <a:spcBef>
                <a:spcPts val="0"/>
              </a:spcBef>
              <a:buNone/>
            </a:pPr>
            <a:r>
              <a:rPr lang="en-US" dirty="0"/>
              <a:t>    topics and reference.</a:t>
            </a:r>
          </a:p>
          <a:p>
            <a:r>
              <a:rPr lang="en-US" dirty="0"/>
              <a:t>First work experiences for most youth and their parent/parents.</a:t>
            </a:r>
          </a:p>
          <a:p>
            <a:r>
              <a:rPr lang="en-US" dirty="0"/>
              <a:t>Financial Literacy conversations and resources. Link to our website:  </a:t>
            </a:r>
            <a:r>
              <a:rPr lang="en-US" dirty="0">
                <a:hlinkClick r:id="rId2"/>
              </a:rPr>
              <a:t>https://www.anokacountymn.gov/3956/Money-Matters-Spending-Saving-Tips</a:t>
            </a:r>
            <a:endParaRPr lang="en-US" dirty="0"/>
          </a:p>
          <a:p>
            <a:r>
              <a:rPr lang="en-US" dirty="0"/>
              <a:t>Full family strategy with new immigrants through Project Focus.</a:t>
            </a:r>
          </a:p>
          <a:p>
            <a:endParaRPr lang="en-US" dirty="0"/>
          </a:p>
        </p:txBody>
      </p:sp>
      <p:pic>
        <p:nvPicPr>
          <p:cNvPr id="4102" name="Picture 6" descr="Free Close-up of Woman Counting Dollar Bills Stock Photo">
            <a:extLst>
              <a:ext uri="{FF2B5EF4-FFF2-40B4-BE49-F238E27FC236}">
                <a16:creationId xmlns:a16="http://schemas.microsoft.com/office/drawing/2014/main" id="{FD5E814B-60AE-4C27-868B-76FDE0F328AF}"/>
              </a:ext>
              <a:ext uri="{C183D7F6-B498-43B3-948B-1728B52AA6E4}">
                <adec:decorative xmlns:adec="http://schemas.microsoft.com/office/drawing/2017/decorative" val="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63281" y="1769104"/>
            <a:ext cx="3490519" cy="2327013"/>
          </a:xfrm>
          <a:prstGeom prst="rect">
            <a:avLst/>
          </a:prstGeom>
          <a:noFill/>
          <a:extLst>
            <a:ext uri="{909E8E84-426E-40DD-AFC4-6F175D3DCCD1}">
              <a14:hiddenFill xmlns:a14="http://schemas.microsoft.com/office/drawing/2010/main">
                <a:solidFill>
                  <a:srgbClr val="FFFFFF"/>
                </a:solidFill>
              </a14:hiddenFill>
            </a:ext>
          </a:extLst>
        </p:spPr>
      </p:pic>
      <p:sp>
        <p:nvSpPr>
          <p:cNvPr id="4" name="Footer Placeholder 3">
            <a:extLst>
              <a:ext uri="{FF2B5EF4-FFF2-40B4-BE49-F238E27FC236}">
                <a16:creationId xmlns:a16="http://schemas.microsoft.com/office/drawing/2014/main" id="{CC255B4E-BDB3-436A-9217-363F1ED2416C}"/>
              </a:ext>
              <a:ext uri="{C183D7F6-B498-43B3-948B-1728B52AA6E4}">
                <adec:decorative xmlns:adec="http://schemas.microsoft.com/office/drawing/2017/decorative" val="0"/>
              </a:ext>
            </a:extLst>
          </p:cNvPr>
          <p:cNvSpPr>
            <a:spLocks noGrp="1"/>
          </p:cNvSpPr>
          <p:nvPr>
            <p:ph type="ftr" sz="quarter" idx="3"/>
          </p:nvPr>
        </p:nvSpPr>
        <p:spPr/>
        <p:txBody>
          <a:bodyPr/>
          <a:lstStyle/>
          <a:p>
            <a:r>
              <a:rPr lang="en-US" dirty="0"/>
              <a:t>mn.gov/deed</a:t>
            </a:r>
          </a:p>
        </p:txBody>
      </p:sp>
    </p:spTree>
    <p:extLst>
      <p:ext uri="{BB962C8B-B14F-4D97-AF65-F5344CB8AC3E}">
        <p14:creationId xmlns:p14="http://schemas.microsoft.com/office/powerpoint/2010/main" val="39257051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E6BA3-AC1D-4262-BC00-0EE816EFB165}"/>
              </a:ext>
            </a:extLst>
          </p:cNvPr>
          <p:cNvSpPr>
            <a:spLocks noGrp="1"/>
          </p:cNvSpPr>
          <p:nvPr>
            <p:ph type="title"/>
          </p:nvPr>
        </p:nvSpPr>
        <p:spPr/>
        <p:txBody>
          <a:bodyPr/>
          <a:lstStyle/>
          <a:p>
            <a:r>
              <a:rPr lang="en-US" dirty="0"/>
              <a:t>Objectives of Today’s Session</a:t>
            </a:r>
          </a:p>
        </p:txBody>
      </p:sp>
      <p:sp>
        <p:nvSpPr>
          <p:cNvPr id="3" name="Content Placeholder 2">
            <a:extLst>
              <a:ext uri="{FF2B5EF4-FFF2-40B4-BE49-F238E27FC236}">
                <a16:creationId xmlns:a16="http://schemas.microsoft.com/office/drawing/2014/main" id="{274BC6EC-6C5D-497E-A07A-01D04E9F4E5F}"/>
              </a:ext>
            </a:extLst>
          </p:cNvPr>
          <p:cNvSpPr>
            <a:spLocks noGrp="1"/>
          </p:cNvSpPr>
          <p:nvPr>
            <p:ph idx="1"/>
          </p:nvPr>
        </p:nvSpPr>
        <p:spPr/>
        <p:txBody>
          <a:bodyPr/>
          <a:lstStyle/>
          <a:p>
            <a:r>
              <a:rPr lang="en-US" dirty="0"/>
              <a:t>Learn more about structure of Minnesota’s Youth Workforce System</a:t>
            </a:r>
          </a:p>
          <a:p>
            <a:r>
              <a:rPr lang="en-US" dirty="0"/>
              <a:t>Learn about the programming available for youth facing barriers to self-sufficiency</a:t>
            </a:r>
          </a:p>
          <a:p>
            <a:r>
              <a:rPr lang="en-US" dirty="0"/>
              <a:t>Learn how two local Workforce Development Areas provide opportunities for youth from families receiving public assistance to build skills and experience through their programming</a:t>
            </a:r>
          </a:p>
          <a:p>
            <a:pPr marL="0" indent="0">
              <a:buNone/>
            </a:pPr>
            <a:endParaRPr lang="en-US" dirty="0"/>
          </a:p>
          <a:p>
            <a:endParaRPr lang="en-US" dirty="0"/>
          </a:p>
        </p:txBody>
      </p:sp>
      <p:sp>
        <p:nvSpPr>
          <p:cNvPr id="4" name="Footer Placeholder 3">
            <a:extLst>
              <a:ext uri="{FF2B5EF4-FFF2-40B4-BE49-F238E27FC236}">
                <a16:creationId xmlns:a16="http://schemas.microsoft.com/office/drawing/2014/main" id="{9926A209-4387-476F-A353-BE01E1CFDD12}"/>
              </a:ext>
            </a:extLst>
          </p:cNvPr>
          <p:cNvSpPr>
            <a:spLocks noGrp="1"/>
          </p:cNvSpPr>
          <p:nvPr>
            <p:ph type="ftr" sz="quarter" idx="3"/>
          </p:nvPr>
        </p:nvSpPr>
        <p:spPr/>
        <p:txBody>
          <a:bodyPr/>
          <a:lstStyle/>
          <a:p>
            <a:r>
              <a:rPr lang="en-US"/>
              <a:t>mn.gov/deed</a:t>
            </a:r>
            <a:endParaRPr lang="en-US" dirty="0"/>
          </a:p>
        </p:txBody>
      </p:sp>
    </p:spTree>
    <p:extLst>
      <p:ext uri="{BB962C8B-B14F-4D97-AF65-F5344CB8AC3E}">
        <p14:creationId xmlns:p14="http://schemas.microsoft.com/office/powerpoint/2010/main" val="35120569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1B3C66-BF9A-4732-AF48-4FBEB68EE8C9}"/>
              </a:ext>
            </a:extLst>
          </p:cNvPr>
          <p:cNvSpPr>
            <a:spLocks noGrp="1"/>
          </p:cNvSpPr>
          <p:nvPr>
            <p:ph type="title"/>
          </p:nvPr>
        </p:nvSpPr>
        <p:spPr/>
        <p:txBody>
          <a:bodyPr/>
          <a:lstStyle/>
          <a:p>
            <a:r>
              <a:rPr lang="en-US" dirty="0"/>
              <a:t>Success Stories</a:t>
            </a:r>
          </a:p>
        </p:txBody>
      </p:sp>
      <p:sp>
        <p:nvSpPr>
          <p:cNvPr id="3" name="Content Placeholder 2">
            <a:extLst>
              <a:ext uri="{FF2B5EF4-FFF2-40B4-BE49-F238E27FC236}">
                <a16:creationId xmlns:a16="http://schemas.microsoft.com/office/drawing/2014/main" id="{69806F80-B081-4E44-A5EF-3396EA4F4796}"/>
              </a:ext>
            </a:extLst>
          </p:cNvPr>
          <p:cNvSpPr>
            <a:spLocks noGrp="1"/>
          </p:cNvSpPr>
          <p:nvPr>
            <p:ph idx="1"/>
          </p:nvPr>
        </p:nvSpPr>
        <p:spPr/>
        <p:txBody>
          <a:bodyPr>
            <a:noAutofit/>
          </a:bodyPr>
          <a:lstStyle/>
          <a:p>
            <a:pPr marL="0" indent="0">
              <a:lnSpc>
                <a:spcPct val="120000"/>
              </a:lnSpc>
              <a:buNone/>
            </a:pPr>
            <a:r>
              <a:rPr lang="en-US" dirty="0"/>
              <a:t>Individual success story:  One youth (age 18) was placed at Mercy Hospital as a Dietary Aide/Messenger. After his placement ended, he was hired by the hospital as a Dietary Aide earning $ 17 an hour.</a:t>
            </a:r>
          </a:p>
          <a:p>
            <a:endParaRPr lang="en-US" dirty="0"/>
          </a:p>
          <a:p>
            <a:pPr marL="0" indent="0">
              <a:spcBef>
                <a:spcPts val="0"/>
              </a:spcBef>
              <a:spcAft>
                <a:spcPts val="0"/>
              </a:spcAft>
              <a:buNone/>
            </a:pPr>
            <a:r>
              <a:rPr lang="en-US" dirty="0"/>
              <a:t>Siblings:  We have experienced this with families</a:t>
            </a:r>
          </a:p>
          <a:p>
            <a:pPr marL="0" indent="0">
              <a:spcBef>
                <a:spcPts val="0"/>
              </a:spcBef>
              <a:spcAft>
                <a:spcPts val="0"/>
              </a:spcAft>
              <a:buNone/>
            </a:pPr>
            <a:r>
              <a:rPr lang="en-US" dirty="0"/>
              <a:t>where we have served a youth and then the following</a:t>
            </a:r>
          </a:p>
          <a:p>
            <a:pPr marL="0" indent="0">
              <a:spcBef>
                <a:spcPts val="0"/>
              </a:spcBef>
              <a:spcAft>
                <a:spcPts val="0"/>
              </a:spcAft>
              <a:buNone/>
            </a:pPr>
            <a:r>
              <a:rPr lang="en-US" dirty="0"/>
              <a:t>summer, we are seeing applications from siblings.</a:t>
            </a:r>
          </a:p>
          <a:p>
            <a:endParaRPr lang="en-US" dirty="0"/>
          </a:p>
          <a:p>
            <a:pPr marL="0" indent="0">
              <a:buNone/>
            </a:pPr>
            <a:r>
              <a:rPr lang="en-US" dirty="0"/>
              <a:t>Project Focus</a:t>
            </a:r>
          </a:p>
        </p:txBody>
      </p:sp>
      <p:pic>
        <p:nvPicPr>
          <p:cNvPr id="1026" name="Picture 2" descr="Mercy Hospital in Coon Rapids expanding ambulance bay | Coon Rapids |  hometownsource.com">
            <a:extLst>
              <a:ext uri="{FF2B5EF4-FFF2-40B4-BE49-F238E27FC236}">
                <a16:creationId xmlns:a16="http://schemas.microsoft.com/office/drawing/2014/main" id="{E357CD33-EDAD-4A82-822B-94670A992A5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43455" y="2684305"/>
            <a:ext cx="3322885" cy="1744894"/>
          </a:xfrm>
          <a:prstGeom prst="rect">
            <a:avLst/>
          </a:prstGeom>
          <a:noFill/>
          <a:extLst>
            <a:ext uri="{909E8E84-426E-40DD-AFC4-6F175D3DCCD1}">
              <a14:hiddenFill xmlns:a14="http://schemas.microsoft.com/office/drawing/2010/main">
                <a:solidFill>
                  <a:srgbClr val="FFFFFF"/>
                </a:solidFill>
              </a14:hiddenFill>
            </a:ext>
          </a:extLst>
        </p:spPr>
      </p:pic>
      <p:sp>
        <p:nvSpPr>
          <p:cNvPr id="4" name="Footer Placeholder 3">
            <a:extLst>
              <a:ext uri="{FF2B5EF4-FFF2-40B4-BE49-F238E27FC236}">
                <a16:creationId xmlns:a16="http://schemas.microsoft.com/office/drawing/2014/main" id="{6D6FBDDA-16DB-46E7-870B-D44238B3DCCA}"/>
              </a:ext>
              <a:ext uri="{C183D7F6-B498-43B3-948B-1728B52AA6E4}">
                <adec:decorative xmlns:adec="http://schemas.microsoft.com/office/drawing/2017/decorative" val="0"/>
              </a:ext>
            </a:extLst>
          </p:cNvPr>
          <p:cNvSpPr>
            <a:spLocks noGrp="1"/>
          </p:cNvSpPr>
          <p:nvPr>
            <p:ph type="ftr" sz="quarter" idx="3"/>
          </p:nvPr>
        </p:nvSpPr>
        <p:spPr/>
        <p:txBody>
          <a:bodyPr/>
          <a:lstStyle/>
          <a:p>
            <a:r>
              <a:rPr lang="en-US"/>
              <a:t>mn.gov/deed</a:t>
            </a:r>
            <a:endParaRPr lang="en-US" dirty="0"/>
          </a:p>
        </p:txBody>
      </p:sp>
    </p:spTree>
    <p:extLst>
      <p:ext uri="{BB962C8B-B14F-4D97-AF65-F5344CB8AC3E}">
        <p14:creationId xmlns:p14="http://schemas.microsoft.com/office/powerpoint/2010/main" val="38670699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5CD8D7-B8C1-4876-B0C6-86F494AC90A1}"/>
              </a:ext>
            </a:extLst>
          </p:cNvPr>
          <p:cNvSpPr>
            <a:spLocks noGrp="1"/>
          </p:cNvSpPr>
          <p:nvPr>
            <p:ph type="title"/>
          </p:nvPr>
        </p:nvSpPr>
        <p:spPr/>
        <p:txBody>
          <a:bodyPr/>
          <a:lstStyle/>
          <a:p>
            <a:r>
              <a:rPr lang="en-US" dirty="0"/>
              <a:t>Empowers Sample Worksites</a:t>
            </a:r>
          </a:p>
        </p:txBody>
      </p:sp>
      <p:sp>
        <p:nvSpPr>
          <p:cNvPr id="3" name="Content Placeholder 2">
            <a:extLst>
              <a:ext uri="{FF2B5EF4-FFF2-40B4-BE49-F238E27FC236}">
                <a16:creationId xmlns:a16="http://schemas.microsoft.com/office/drawing/2014/main" id="{8D152F2A-B4C1-47A7-9A2F-42826D19A3D7}"/>
              </a:ext>
            </a:extLst>
          </p:cNvPr>
          <p:cNvSpPr>
            <a:spLocks noGrp="1"/>
          </p:cNvSpPr>
          <p:nvPr>
            <p:ph idx="1"/>
          </p:nvPr>
        </p:nvSpPr>
        <p:spPr>
          <a:xfrm>
            <a:off x="838200" y="1495017"/>
            <a:ext cx="10515600" cy="4582339"/>
          </a:xfrm>
        </p:spPr>
        <p:txBody>
          <a:bodyPr>
            <a:normAutofit fontScale="92500" lnSpcReduction="10000"/>
          </a:bodyPr>
          <a:lstStyle/>
          <a:p>
            <a:r>
              <a:rPr lang="en-US" dirty="0"/>
              <a:t>Sample of our worksites and tips to developing new sites:  Mercy Hospital, Urban Air, SACA Food Shelf, Haven for Heroes, YMCA, Morris Bye Elementary, Savers, Mississippi Library, Little Voyagers Daycare.  Several were hired by their site at the end of their placement.</a:t>
            </a:r>
            <a:endParaRPr lang="en-US" dirty="0">
              <a:highlight>
                <a:srgbClr val="FFFF00"/>
              </a:highlight>
            </a:endParaRPr>
          </a:p>
          <a:p>
            <a:pPr>
              <a:spcBef>
                <a:spcPts val="0"/>
              </a:spcBef>
              <a:spcAft>
                <a:spcPts val="0"/>
              </a:spcAft>
            </a:pPr>
            <a:r>
              <a:rPr lang="en-US" dirty="0"/>
              <a:t>Walk the Talk…we try to find positions within the County. We</a:t>
            </a:r>
          </a:p>
          <a:p>
            <a:pPr marL="0" indent="0">
              <a:spcBef>
                <a:spcPts val="0"/>
              </a:spcBef>
              <a:spcAft>
                <a:spcPts val="0"/>
              </a:spcAft>
              <a:buNone/>
            </a:pPr>
            <a:r>
              <a:rPr lang="en-US" dirty="0"/>
              <a:t>    have worked with the Library, Parks &amp; Recreation – including</a:t>
            </a:r>
          </a:p>
          <a:p>
            <a:pPr marL="0" indent="0">
              <a:spcBef>
                <a:spcPts val="0"/>
              </a:spcBef>
              <a:spcAft>
                <a:spcPts val="0"/>
              </a:spcAft>
              <a:buNone/>
            </a:pPr>
            <a:r>
              <a:rPr lang="en-US" dirty="0"/>
              <a:t>    Bunker Beach Water Park, the Career Lab (our office in Blaine),</a:t>
            </a:r>
          </a:p>
          <a:p>
            <a:pPr marL="0" indent="0">
              <a:spcBef>
                <a:spcPts val="0"/>
              </a:spcBef>
              <a:spcAft>
                <a:spcPts val="0"/>
              </a:spcAft>
              <a:buNone/>
            </a:pPr>
            <a:r>
              <a:rPr lang="en-US" dirty="0"/>
              <a:t>    the Medical Examiners Office, and facilities across the County.</a:t>
            </a:r>
          </a:p>
          <a:p>
            <a:r>
              <a:rPr lang="en-US" dirty="0">
                <a:effectLst/>
                <a:latin typeface="Calibri" panose="020F0502020204030204" pitchFamily="34" charset="0"/>
                <a:ea typeface="Times New Roman" panose="02020603050405020304" pitchFamily="18" charset="0"/>
                <a:cs typeface="Times New Roman" panose="02020603050405020304" pitchFamily="18" charset="0"/>
              </a:rPr>
              <a:t>We are continually working on site development.  We want to make sure the site works for the client.  Younger youth sometimes select sites based on geographics and schedules that work around school commitments. Our goal is always to help them develop work skills that includes personal responsibility, communication skills and time management skills.</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a:p>
            <a:pPr marL="0" indent="0">
              <a:buNone/>
            </a:pPr>
            <a:endParaRPr lang="en-US" dirty="0"/>
          </a:p>
        </p:txBody>
      </p:sp>
      <p:pic>
        <p:nvPicPr>
          <p:cNvPr id="2050" name="Picture 2" descr="Facilities • Anoka County, MN • CivicEngage">
            <a:extLst>
              <a:ext uri="{FF2B5EF4-FFF2-40B4-BE49-F238E27FC236}">
                <a16:creationId xmlns:a16="http://schemas.microsoft.com/office/drawing/2014/main" id="{13D91E16-88D7-4FAF-AAB7-265223BD93D4}"/>
              </a:ext>
              <a:ext uri="{C183D7F6-B498-43B3-948B-1728B52AA6E4}">
                <adec:decorative xmlns:adec="http://schemas.microsoft.com/office/drawing/2017/decorative" val="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24900" y="2483981"/>
            <a:ext cx="2628900" cy="1743075"/>
          </a:xfrm>
          <a:prstGeom prst="rect">
            <a:avLst/>
          </a:prstGeom>
          <a:noFill/>
          <a:extLst>
            <a:ext uri="{909E8E84-426E-40DD-AFC4-6F175D3DCCD1}">
              <a14:hiddenFill xmlns:a14="http://schemas.microsoft.com/office/drawing/2010/main">
                <a:solidFill>
                  <a:srgbClr val="FFFFFF"/>
                </a:solidFill>
              </a14:hiddenFill>
            </a:ext>
          </a:extLst>
        </p:spPr>
      </p:pic>
      <p:sp>
        <p:nvSpPr>
          <p:cNvPr id="4" name="Footer Placeholder 3">
            <a:extLst>
              <a:ext uri="{FF2B5EF4-FFF2-40B4-BE49-F238E27FC236}">
                <a16:creationId xmlns:a16="http://schemas.microsoft.com/office/drawing/2014/main" id="{4EA35EF3-9AC3-431B-B073-8088DD2A02C9}"/>
              </a:ext>
            </a:extLst>
          </p:cNvPr>
          <p:cNvSpPr>
            <a:spLocks noGrp="1"/>
          </p:cNvSpPr>
          <p:nvPr>
            <p:ph type="ftr" sz="quarter" idx="3"/>
          </p:nvPr>
        </p:nvSpPr>
        <p:spPr/>
        <p:txBody>
          <a:bodyPr/>
          <a:lstStyle/>
          <a:p>
            <a:r>
              <a:rPr lang="en-US"/>
              <a:t>mn.gov/deed</a:t>
            </a:r>
            <a:endParaRPr lang="en-US" dirty="0"/>
          </a:p>
        </p:txBody>
      </p:sp>
    </p:spTree>
    <p:extLst>
      <p:ext uri="{BB962C8B-B14F-4D97-AF65-F5344CB8AC3E}">
        <p14:creationId xmlns:p14="http://schemas.microsoft.com/office/powerpoint/2010/main" val="14473638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10DFB4-B0A6-4FD5-BA3A-1739EE51FBEE}"/>
              </a:ext>
            </a:extLst>
          </p:cNvPr>
          <p:cNvSpPr>
            <a:spLocks noGrp="1"/>
          </p:cNvSpPr>
          <p:nvPr>
            <p:ph type="title"/>
          </p:nvPr>
        </p:nvSpPr>
        <p:spPr/>
        <p:txBody>
          <a:bodyPr/>
          <a:lstStyle/>
          <a:p>
            <a:r>
              <a:rPr lang="en-US" dirty="0"/>
              <a:t>Challenging conversations</a:t>
            </a:r>
          </a:p>
        </p:txBody>
      </p:sp>
      <p:sp>
        <p:nvSpPr>
          <p:cNvPr id="3" name="Content Placeholder 2">
            <a:extLst>
              <a:ext uri="{FF2B5EF4-FFF2-40B4-BE49-F238E27FC236}">
                <a16:creationId xmlns:a16="http://schemas.microsoft.com/office/drawing/2014/main" id="{81EE83C5-2732-4E6D-B581-21CD03D1421F}"/>
              </a:ext>
            </a:extLst>
          </p:cNvPr>
          <p:cNvSpPr>
            <a:spLocks noGrp="1"/>
          </p:cNvSpPr>
          <p:nvPr>
            <p:ph idx="1"/>
          </p:nvPr>
        </p:nvSpPr>
        <p:spPr/>
        <p:txBody>
          <a:bodyPr/>
          <a:lstStyle/>
          <a:p>
            <a:r>
              <a:rPr lang="en-US" dirty="0"/>
              <a:t>Self advocating</a:t>
            </a:r>
          </a:p>
          <a:p>
            <a:r>
              <a:rPr lang="en-US" dirty="0"/>
              <a:t>Identifying possible conflicts (i.e. culturally appropriate considerations such as gender roles, food, and holidays).</a:t>
            </a:r>
          </a:p>
          <a:p>
            <a:r>
              <a:rPr lang="en-US" dirty="0"/>
              <a:t>Dress Code: clothing/uniform care, personal space and hygiene.</a:t>
            </a:r>
          </a:p>
          <a:p>
            <a:r>
              <a:rPr lang="en-US" dirty="0"/>
              <a:t>Job Retention: when the youth wants to quit or when the site has concerns.</a:t>
            </a:r>
          </a:p>
          <a:p>
            <a:pPr marL="0" indent="0">
              <a:buNone/>
            </a:pPr>
            <a:endParaRPr lang="en-US" dirty="0"/>
          </a:p>
          <a:p>
            <a:endParaRPr lang="en-US" dirty="0"/>
          </a:p>
        </p:txBody>
      </p:sp>
      <p:sp>
        <p:nvSpPr>
          <p:cNvPr id="5" name="TextBox 4">
            <a:extLst>
              <a:ext uri="{FF2B5EF4-FFF2-40B4-BE49-F238E27FC236}">
                <a16:creationId xmlns:a16="http://schemas.microsoft.com/office/drawing/2014/main" id="{297E6BE9-B318-4FEC-8CF6-7CCB13E61E84}"/>
              </a:ext>
            </a:extLst>
          </p:cNvPr>
          <p:cNvSpPr txBox="1"/>
          <p:nvPr/>
        </p:nvSpPr>
        <p:spPr>
          <a:xfrm>
            <a:off x="2397375" y="4848074"/>
            <a:ext cx="2318751" cy="1200329"/>
          </a:xfrm>
          <a:prstGeom prst="rect">
            <a:avLst/>
          </a:prstGeom>
          <a:noFill/>
        </p:spPr>
        <p:txBody>
          <a:bodyPr wrap="square" rtlCol="0">
            <a:spAutoFit/>
          </a:bodyPr>
          <a:lstStyle/>
          <a:p>
            <a:pPr algn="ctr"/>
            <a:r>
              <a:rPr lang="en-US" dirty="0"/>
              <a:t>Fun Fact</a:t>
            </a:r>
          </a:p>
          <a:p>
            <a:pPr algn="ctr"/>
            <a:r>
              <a:rPr lang="en-US" dirty="0"/>
              <a:t> Over 78% of the funding goes directly to youth wages</a:t>
            </a:r>
          </a:p>
        </p:txBody>
      </p:sp>
      <p:graphicFrame>
        <p:nvGraphicFramePr>
          <p:cNvPr id="8" name="Chart 7" descr="Pie chart showing how TANF Youth funds in Anoka County are used. $32,000 used for youth wages, $6,275 used for staffing, $2,125 used for administration, $1,500 used for youth stipends.">
            <a:extLst>
              <a:ext uri="{FF2B5EF4-FFF2-40B4-BE49-F238E27FC236}">
                <a16:creationId xmlns:a16="http://schemas.microsoft.com/office/drawing/2014/main" id="{8362FD6D-0259-49B7-9327-EB703CFEB900}"/>
              </a:ext>
            </a:extLst>
          </p:cNvPr>
          <p:cNvGraphicFramePr/>
          <p:nvPr>
            <p:extLst>
              <p:ext uri="{D42A27DB-BD31-4B8C-83A1-F6EECF244321}">
                <p14:modId xmlns:p14="http://schemas.microsoft.com/office/powerpoint/2010/main" val="663315076"/>
              </p:ext>
            </p:extLst>
          </p:nvPr>
        </p:nvGraphicFramePr>
        <p:xfrm>
          <a:off x="5172726" y="4412383"/>
          <a:ext cx="3927224" cy="2309091"/>
        </p:xfrm>
        <a:graphic>
          <a:graphicData uri="http://schemas.openxmlformats.org/drawingml/2006/chart">
            <c:chart xmlns:c="http://schemas.openxmlformats.org/drawingml/2006/chart" xmlns:r="http://schemas.openxmlformats.org/officeDocument/2006/relationships" r:id="rId2"/>
          </a:graphicData>
        </a:graphic>
      </p:graphicFrame>
      <p:sp>
        <p:nvSpPr>
          <p:cNvPr id="4" name="Footer Placeholder 3">
            <a:extLst>
              <a:ext uri="{FF2B5EF4-FFF2-40B4-BE49-F238E27FC236}">
                <a16:creationId xmlns:a16="http://schemas.microsoft.com/office/drawing/2014/main" id="{BE209AE1-A421-4500-85B1-312A41EC9F21}"/>
              </a:ext>
            </a:extLst>
          </p:cNvPr>
          <p:cNvSpPr>
            <a:spLocks noGrp="1"/>
          </p:cNvSpPr>
          <p:nvPr>
            <p:ph type="ftr" sz="quarter" idx="3"/>
          </p:nvPr>
        </p:nvSpPr>
        <p:spPr/>
        <p:txBody>
          <a:bodyPr/>
          <a:lstStyle/>
          <a:p>
            <a:r>
              <a:rPr lang="en-US"/>
              <a:t>mn.gov/deed</a:t>
            </a:r>
            <a:endParaRPr lang="en-US" dirty="0"/>
          </a:p>
        </p:txBody>
      </p:sp>
    </p:spTree>
    <p:extLst>
      <p:ext uri="{BB962C8B-B14F-4D97-AF65-F5344CB8AC3E}">
        <p14:creationId xmlns:p14="http://schemas.microsoft.com/office/powerpoint/2010/main" val="13963844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South Central Workforce Council</a:t>
            </a:r>
          </a:p>
        </p:txBody>
      </p:sp>
      <p:sp>
        <p:nvSpPr>
          <p:cNvPr id="9" name="Text Placeholder 8"/>
          <p:cNvSpPr>
            <a:spLocks noGrp="1"/>
          </p:cNvSpPr>
          <p:nvPr>
            <p:ph type="body" sz="quarter" idx="18"/>
          </p:nvPr>
        </p:nvSpPr>
        <p:spPr>
          <a:xfrm>
            <a:off x="838200" y="5644884"/>
            <a:ext cx="10515600" cy="986825"/>
          </a:xfrm>
        </p:spPr>
        <p:txBody>
          <a:bodyPr>
            <a:normAutofit fontScale="92500" lnSpcReduction="10000"/>
          </a:bodyPr>
          <a:lstStyle/>
          <a:p>
            <a:r>
              <a:rPr lang="en-US" dirty="0"/>
              <a:t>Sara Carrigan| Assistant Director</a:t>
            </a:r>
          </a:p>
          <a:p>
            <a:r>
              <a:rPr lang="en-US" dirty="0">
                <a:hlinkClick r:id="rId3"/>
              </a:rPr>
              <a:t>sara@workforcecouncil.org</a:t>
            </a:r>
            <a:r>
              <a:rPr lang="en-US" dirty="0"/>
              <a:t> </a:t>
            </a:r>
          </a:p>
        </p:txBody>
      </p:sp>
      <p:pic>
        <p:nvPicPr>
          <p:cNvPr id="7" name="Picture Placeholder 6" descr="A group of people on a beach&#10;&#10;">
            <a:extLst>
              <a:ext uri="{FF2B5EF4-FFF2-40B4-BE49-F238E27FC236}">
                <a16:creationId xmlns:a16="http://schemas.microsoft.com/office/drawing/2014/main" id="{A66AA70A-1CDA-4EC0-9D70-09087156ED5F}"/>
              </a:ext>
            </a:extLst>
          </p:cNvPr>
          <p:cNvPicPr>
            <a:picLocks noGrp="1" noChangeAspect="1"/>
          </p:cNvPicPr>
          <p:nvPr>
            <p:ph type="pic" sz="quarter" idx="13"/>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rcRect t="35859" b="35859"/>
          <a:stretch>
            <a:fillRect/>
          </a:stretch>
        </p:blipFill>
        <p:spPr/>
      </p:pic>
    </p:spTree>
    <p:extLst>
      <p:ext uri="{BB962C8B-B14F-4D97-AF65-F5344CB8AC3E}">
        <p14:creationId xmlns:p14="http://schemas.microsoft.com/office/powerpoint/2010/main" val="8980027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285351-CEF2-4758-B66B-EE96FB95346A}"/>
              </a:ext>
            </a:extLst>
          </p:cNvPr>
          <p:cNvSpPr>
            <a:spLocks noGrp="1"/>
          </p:cNvSpPr>
          <p:nvPr>
            <p:ph type="title"/>
          </p:nvPr>
        </p:nvSpPr>
        <p:spPr/>
        <p:txBody>
          <a:bodyPr/>
          <a:lstStyle/>
          <a:p>
            <a:r>
              <a:rPr lang="en-US" dirty="0"/>
              <a:t>South Central Young Adult Programs</a:t>
            </a:r>
          </a:p>
        </p:txBody>
      </p:sp>
      <p:sp>
        <p:nvSpPr>
          <p:cNvPr id="3" name="Content Placeholder 2">
            <a:extLst>
              <a:ext uri="{FF2B5EF4-FFF2-40B4-BE49-F238E27FC236}">
                <a16:creationId xmlns:a16="http://schemas.microsoft.com/office/drawing/2014/main" id="{1ACE6660-F08F-4010-8EFE-C02EF77B1339}"/>
              </a:ext>
            </a:extLst>
          </p:cNvPr>
          <p:cNvSpPr>
            <a:spLocks noGrp="1"/>
          </p:cNvSpPr>
          <p:nvPr>
            <p:ph idx="1"/>
          </p:nvPr>
        </p:nvSpPr>
        <p:spPr/>
        <p:txBody>
          <a:bodyPr>
            <a:normAutofit/>
          </a:bodyPr>
          <a:lstStyle/>
          <a:p>
            <a:pPr marL="342900" marR="0" lvl="0" indent="-342900">
              <a:spcBef>
                <a:spcPts val="0"/>
              </a:spcBef>
              <a:spcAft>
                <a:spcPts val="0"/>
              </a:spcAft>
              <a:buFont typeface="Symbol" panose="05050102010706020507" pitchFamily="18" charset="2"/>
              <a:buChar char=""/>
            </a:pPr>
            <a:r>
              <a:rPr lang="en-US" sz="2400" dirty="0">
                <a:effectLst/>
                <a:ea typeface="Times New Roman" panose="02020603050405020304" pitchFamily="18" charset="0"/>
              </a:rPr>
              <a:t>Minnesota Valley Action Council is the youth provider in the 9 counties of South Central MN</a:t>
            </a:r>
          </a:p>
          <a:p>
            <a:pPr marL="800100" lvl="1" indent="-342900">
              <a:buFont typeface="Symbol" panose="05050102010706020507" pitchFamily="18" charset="2"/>
              <a:buChar char=""/>
            </a:pPr>
            <a:r>
              <a:rPr lang="en-US" sz="2400" dirty="0">
                <a:effectLst/>
                <a:ea typeface="Times New Roman" panose="02020603050405020304" pitchFamily="18" charset="0"/>
              </a:rPr>
              <a:t>Blue Earth, Brown, Faribault, Le Sueur, Nicollet, Martin, Sibley, Waseca &amp; Watonwan</a:t>
            </a:r>
          </a:p>
          <a:p>
            <a:pPr marL="457200" lvl="1" indent="0">
              <a:buNone/>
            </a:pPr>
            <a:endParaRPr lang="en-US" sz="2400" dirty="0">
              <a:effectLst/>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2400" dirty="0">
                <a:effectLst/>
                <a:ea typeface="Times New Roman" panose="02020603050405020304" pitchFamily="18" charset="0"/>
              </a:rPr>
              <a:t> WIOA Youth, MYP, TANF Youth, Youth at Work, Youth Intervention Program and Martin &amp; Waseca Internship Program</a:t>
            </a:r>
          </a:p>
        </p:txBody>
      </p:sp>
      <p:pic>
        <p:nvPicPr>
          <p:cNvPr id="5" name="Picture 4" descr="South Central Workforce Council logo&#10;&#10;">
            <a:extLst>
              <a:ext uri="{FF2B5EF4-FFF2-40B4-BE49-F238E27FC236}">
                <a16:creationId xmlns:a16="http://schemas.microsoft.com/office/drawing/2014/main" id="{804007A5-45EC-8FC9-58DB-325FED41311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91176" y="5263376"/>
            <a:ext cx="3044031" cy="650204"/>
          </a:xfrm>
          <a:prstGeom prst="rect">
            <a:avLst/>
          </a:prstGeom>
        </p:spPr>
      </p:pic>
      <p:pic>
        <p:nvPicPr>
          <p:cNvPr id="6" name="Picture 5" descr="Minnesota Valley Action Council logo&#10;&#10;">
            <a:extLst>
              <a:ext uri="{FF2B5EF4-FFF2-40B4-BE49-F238E27FC236}">
                <a16:creationId xmlns:a16="http://schemas.microsoft.com/office/drawing/2014/main" id="{00B4A665-BD5D-817A-9A72-D163D7DE1FD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89503" y="4983054"/>
            <a:ext cx="1976157" cy="1283602"/>
          </a:xfrm>
          <a:prstGeom prst="rect">
            <a:avLst/>
          </a:prstGeom>
        </p:spPr>
      </p:pic>
      <p:pic>
        <p:nvPicPr>
          <p:cNvPr id="8" name="Picture 7" descr="Career Force logo&#10;&#10;">
            <a:extLst>
              <a:ext uri="{FF2B5EF4-FFF2-40B4-BE49-F238E27FC236}">
                <a16:creationId xmlns:a16="http://schemas.microsoft.com/office/drawing/2014/main" id="{6F727458-7C01-ACFA-269F-B29889B0C41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13295" y="5120812"/>
            <a:ext cx="3186970" cy="763896"/>
          </a:xfrm>
          <a:prstGeom prst="rect">
            <a:avLst/>
          </a:prstGeom>
        </p:spPr>
      </p:pic>
      <p:sp>
        <p:nvSpPr>
          <p:cNvPr id="4" name="Footer Placeholder 3">
            <a:extLst>
              <a:ext uri="{FF2B5EF4-FFF2-40B4-BE49-F238E27FC236}">
                <a16:creationId xmlns:a16="http://schemas.microsoft.com/office/drawing/2014/main" id="{FC178234-2CBE-4AA9-87EB-EA10F17D124F}"/>
              </a:ext>
              <a:ext uri="{C183D7F6-B498-43B3-948B-1728B52AA6E4}">
                <adec:decorative xmlns:adec="http://schemas.microsoft.com/office/drawing/2017/decorative" val="1"/>
              </a:ext>
            </a:extLst>
          </p:cNvPr>
          <p:cNvSpPr>
            <a:spLocks noGrp="1"/>
          </p:cNvSpPr>
          <p:nvPr>
            <p:ph type="ftr" sz="quarter" idx="3"/>
          </p:nvPr>
        </p:nvSpPr>
        <p:spPr/>
        <p:txBody>
          <a:bodyPr/>
          <a:lstStyle/>
          <a:p>
            <a:r>
              <a:rPr lang="en-US"/>
              <a:t>mn.gov/deed</a:t>
            </a:r>
            <a:endParaRPr lang="en-US" dirty="0"/>
          </a:p>
        </p:txBody>
      </p:sp>
    </p:spTree>
    <p:extLst>
      <p:ext uri="{BB962C8B-B14F-4D97-AF65-F5344CB8AC3E}">
        <p14:creationId xmlns:p14="http://schemas.microsoft.com/office/powerpoint/2010/main" val="25215147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285351-CEF2-4758-B66B-EE96FB95346A}"/>
              </a:ext>
            </a:extLst>
          </p:cNvPr>
          <p:cNvSpPr>
            <a:spLocks noGrp="1"/>
          </p:cNvSpPr>
          <p:nvPr>
            <p:ph type="title"/>
          </p:nvPr>
        </p:nvSpPr>
        <p:spPr/>
        <p:txBody>
          <a:bodyPr/>
          <a:lstStyle/>
          <a:p>
            <a:r>
              <a:rPr lang="en-US" dirty="0"/>
              <a:t>Work Experiences</a:t>
            </a:r>
          </a:p>
        </p:txBody>
      </p:sp>
      <p:sp>
        <p:nvSpPr>
          <p:cNvPr id="3" name="Content Placeholder 2">
            <a:extLst>
              <a:ext uri="{FF2B5EF4-FFF2-40B4-BE49-F238E27FC236}">
                <a16:creationId xmlns:a16="http://schemas.microsoft.com/office/drawing/2014/main" id="{1ACE6660-F08F-4010-8EFE-C02EF77B1339}"/>
              </a:ext>
            </a:extLst>
          </p:cNvPr>
          <p:cNvSpPr>
            <a:spLocks noGrp="1"/>
          </p:cNvSpPr>
          <p:nvPr>
            <p:ph idx="1"/>
          </p:nvPr>
        </p:nvSpPr>
        <p:spPr/>
        <p:txBody>
          <a:bodyPr>
            <a:normAutofit fontScale="92500" lnSpcReduction="20000"/>
          </a:bodyPr>
          <a:lstStyle/>
          <a:p>
            <a:pPr marL="285750" indent="-285750">
              <a:buFont typeface="Arial" panose="020B0604020202020204" pitchFamily="34" charset="0"/>
              <a:buChar char="•"/>
            </a:pPr>
            <a:r>
              <a:rPr lang="en-US" sz="2400" dirty="0"/>
              <a:t>Youth placed in a career interest area</a:t>
            </a:r>
          </a:p>
          <a:p>
            <a:pPr marL="285750" indent="-285750">
              <a:buFont typeface="Arial" panose="020B0604020202020204" pitchFamily="34" charset="0"/>
              <a:buChar char="•"/>
            </a:pPr>
            <a:r>
              <a:rPr lang="en-US" sz="2400" dirty="0"/>
              <a:t>Financial literacy</a:t>
            </a:r>
          </a:p>
          <a:p>
            <a:pPr marL="285750" indent="-285750">
              <a:buFont typeface="Arial" panose="020B0604020202020204" pitchFamily="34" charset="0"/>
              <a:buChar char="•"/>
            </a:pPr>
            <a:r>
              <a:rPr lang="en-US" sz="2400" dirty="0"/>
              <a:t>Focus on demand industries</a:t>
            </a:r>
          </a:p>
          <a:p>
            <a:pPr marL="285750" indent="-285750">
              <a:buFont typeface="Arial" panose="020B0604020202020204" pitchFamily="34" charset="0"/>
              <a:buChar char="•"/>
            </a:pPr>
            <a:r>
              <a:rPr lang="en-US" sz="2400" dirty="0"/>
              <a:t>Youth learn essential workplace skills (soft skills)</a:t>
            </a:r>
          </a:p>
          <a:p>
            <a:pPr marL="285750" indent="-285750">
              <a:buFont typeface="Arial" panose="020B0604020202020204" pitchFamily="34" charset="0"/>
              <a:buChar char="•"/>
            </a:pPr>
            <a:r>
              <a:rPr lang="en-US" sz="2400" dirty="0"/>
              <a:t>Career exploration, leadership skills and mentoring</a:t>
            </a:r>
          </a:p>
          <a:p>
            <a:pPr marL="285750" indent="-285750">
              <a:buFont typeface="Arial" panose="020B0604020202020204" pitchFamily="34" charset="0"/>
              <a:buChar char="•"/>
            </a:pPr>
            <a:r>
              <a:rPr lang="en-US" sz="2400" dirty="0"/>
              <a:t>Internships</a:t>
            </a:r>
          </a:p>
          <a:p>
            <a:pPr marL="285750" indent="-285750">
              <a:buFont typeface="Arial" panose="020B0604020202020204" pitchFamily="34" charset="0"/>
              <a:buChar char="•"/>
            </a:pPr>
            <a:r>
              <a:rPr lang="en-US" sz="2400" dirty="0"/>
              <a:t>131 worksites in 2021</a:t>
            </a:r>
          </a:p>
          <a:p>
            <a:pPr marL="285750" indent="-285750">
              <a:buFont typeface="Arial" panose="020B0604020202020204" pitchFamily="34" charset="0"/>
              <a:buChar char="•"/>
            </a:pPr>
            <a:r>
              <a:rPr lang="en-US" sz="2400" dirty="0"/>
              <a:t>Academic credit </a:t>
            </a:r>
          </a:p>
          <a:p>
            <a:pPr marL="285750" indent="-285750">
              <a:buFont typeface="Arial" panose="020B0604020202020204" pitchFamily="34" charset="0"/>
              <a:buChar char="•"/>
            </a:pPr>
            <a:r>
              <a:rPr lang="en-US" sz="2400" dirty="0"/>
              <a:t>Cultural awareness training for worksite supervisors</a:t>
            </a:r>
          </a:p>
        </p:txBody>
      </p:sp>
      <p:pic>
        <p:nvPicPr>
          <p:cNvPr id="8" name="Picture 7">
            <a:extLst>
              <a:ext uri="{FF2B5EF4-FFF2-40B4-BE49-F238E27FC236}">
                <a16:creationId xmlns:a16="http://schemas.microsoft.com/office/drawing/2014/main" id="{6F727458-7C01-ACFA-269F-B29889B0C410}"/>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48093" y="5718969"/>
            <a:ext cx="1523300" cy="365125"/>
          </a:xfrm>
          <a:prstGeom prst="rect">
            <a:avLst/>
          </a:prstGeom>
        </p:spPr>
      </p:pic>
      <p:pic>
        <p:nvPicPr>
          <p:cNvPr id="5" name="Picture 4">
            <a:extLst>
              <a:ext uri="{FF2B5EF4-FFF2-40B4-BE49-F238E27FC236}">
                <a16:creationId xmlns:a16="http://schemas.microsoft.com/office/drawing/2014/main" id="{804007A5-45EC-8FC9-58DB-325FED41311E}"/>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48093" y="6334263"/>
            <a:ext cx="1370330" cy="292702"/>
          </a:xfrm>
          <a:prstGeom prst="rect">
            <a:avLst/>
          </a:prstGeom>
        </p:spPr>
      </p:pic>
      <p:pic>
        <p:nvPicPr>
          <p:cNvPr id="6" name="Picture 5">
            <a:extLst>
              <a:ext uri="{FF2B5EF4-FFF2-40B4-BE49-F238E27FC236}">
                <a16:creationId xmlns:a16="http://schemas.microsoft.com/office/drawing/2014/main" id="{00B4A665-BD5D-817A-9A72-D163D7DE1FD8}"/>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81533" y="5999453"/>
            <a:ext cx="1109420" cy="720618"/>
          </a:xfrm>
          <a:prstGeom prst="rect">
            <a:avLst/>
          </a:prstGeom>
        </p:spPr>
      </p:pic>
      <p:sp>
        <p:nvSpPr>
          <p:cNvPr id="4" name="Footer Placeholder 3">
            <a:extLst>
              <a:ext uri="{FF2B5EF4-FFF2-40B4-BE49-F238E27FC236}">
                <a16:creationId xmlns:a16="http://schemas.microsoft.com/office/drawing/2014/main" id="{FC178234-2CBE-4AA9-87EB-EA10F17D124F}"/>
              </a:ext>
              <a:ext uri="{C183D7F6-B498-43B3-948B-1728B52AA6E4}">
                <adec:decorative xmlns:adec="http://schemas.microsoft.com/office/drawing/2017/decorative" val="1"/>
              </a:ext>
            </a:extLst>
          </p:cNvPr>
          <p:cNvSpPr>
            <a:spLocks noGrp="1"/>
          </p:cNvSpPr>
          <p:nvPr>
            <p:ph type="ftr" sz="quarter" idx="3"/>
          </p:nvPr>
        </p:nvSpPr>
        <p:spPr/>
        <p:txBody>
          <a:bodyPr/>
          <a:lstStyle/>
          <a:p>
            <a:r>
              <a:rPr lang="en-US"/>
              <a:t>mn.gov/deed</a:t>
            </a:r>
            <a:endParaRPr lang="en-US" dirty="0"/>
          </a:p>
        </p:txBody>
      </p:sp>
    </p:spTree>
    <p:extLst>
      <p:ext uri="{BB962C8B-B14F-4D97-AF65-F5344CB8AC3E}">
        <p14:creationId xmlns:p14="http://schemas.microsoft.com/office/powerpoint/2010/main" val="42050445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285351-CEF2-4758-B66B-EE96FB95346A}"/>
              </a:ext>
            </a:extLst>
          </p:cNvPr>
          <p:cNvSpPr>
            <a:spLocks noGrp="1"/>
          </p:cNvSpPr>
          <p:nvPr>
            <p:ph type="title"/>
          </p:nvPr>
        </p:nvSpPr>
        <p:spPr/>
        <p:txBody>
          <a:bodyPr/>
          <a:lstStyle/>
          <a:p>
            <a:r>
              <a:rPr lang="en-US" dirty="0"/>
              <a:t>Get Started</a:t>
            </a:r>
          </a:p>
        </p:txBody>
      </p:sp>
      <p:sp>
        <p:nvSpPr>
          <p:cNvPr id="3" name="Content Placeholder 2">
            <a:extLst>
              <a:ext uri="{FF2B5EF4-FFF2-40B4-BE49-F238E27FC236}">
                <a16:creationId xmlns:a16="http://schemas.microsoft.com/office/drawing/2014/main" id="{1ACE6660-F08F-4010-8EFE-C02EF77B1339}"/>
              </a:ext>
            </a:extLst>
          </p:cNvPr>
          <p:cNvSpPr>
            <a:spLocks noGrp="1"/>
          </p:cNvSpPr>
          <p:nvPr>
            <p:ph idx="1"/>
          </p:nvPr>
        </p:nvSpPr>
        <p:spPr>
          <a:xfrm>
            <a:off x="0" y="1557185"/>
            <a:ext cx="10515600" cy="4582339"/>
          </a:xfrm>
        </p:spPr>
        <p:txBody>
          <a:bodyPr>
            <a:normAutofit/>
          </a:bodyPr>
          <a:lstStyle/>
          <a:p>
            <a:r>
              <a:rPr lang="en-US" sz="2400" dirty="0">
                <a:latin typeface="Calibri" panose="020F0502020204030204" pitchFamily="34" charset="0"/>
                <a:ea typeface="Calibri" panose="020F0502020204030204" pitchFamily="34" charset="0"/>
              </a:rPr>
              <a:t>V</a:t>
            </a:r>
            <a:r>
              <a:rPr lang="en-US" sz="2400" dirty="0">
                <a:effectLst/>
                <a:latin typeface="Calibri" panose="020F0502020204030204" pitchFamily="34" charset="0"/>
                <a:ea typeface="Calibri" panose="020F0502020204030204" pitchFamily="34" charset="0"/>
              </a:rPr>
              <a:t>irtual four-week program focused on preparing youth for the world of work</a:t>
            </a:r>
          </a:p>
          <a:p>
            <a:r>
              <a:rPr lang="en-US" sz="2400" dirty="0">
                <a:latin typeface="Calibri" panose="020F0502020204030204" pitchFamily="34" charset="0"/>
                <a:ea typeface="Calibri" panose="020F0502020204030204" pitchFamily="34" charset="0"/>
              </a:rPr>
              <a:t>T</a:t>
            </a:r>
            <a:r>
              <a:rPr lang="en-US" sz="2400" dirty="0">
                <a:effectLst/>
                <a:latin typeface="Calibri" panose="020F0502020204030204" pitchFamily="34" charset="0"/>
                <a:ea typeface="Calibri" panose="020F0502020204030204" pitchFamily="34" charset="0"/>
              </a:rPr>
              <a:t>raining in communication skills, budgeting, health and wellness, and community resources</a:t>
            </a:r>
          </a:p>
          <a:p>
            <a:r>
              <a:rPr lang="en-US" sz="2400" dirty="0">
                <a:latin typeface="Calibri" panose="020F0502020204030204" pitchFamily="34" charset="0"/>
              </a:rPr>
              <a:t>Youth received a $50 stipend for each week of completed assignments, earning up to $200</a:t>
            </a:r>
          </a:p>
          <a:p>
            <a:r>
              <a:rPr lang="en-US" sz="2400" dirty="0">
                <a:latin typeface="Calibri" panose="020F0502020204030204" pitchFamily="34" charset="0"/>
              </a:rPr>
              <a:t>Youth also learn technology skills, dependability, time management skills &amp; build self-confidence</a:t>
            </a:r>
          </a:p>
        </p:txBody>
      </p:sp>
      <p:pic>
        <p:nvPicPr>
          <p:cNvPr id="7" name="Picture 6" descr="Picture of a flyer promoting the Get Started program.&#10;&#10;">
            <a:extLst>
              <a:ext uri="{FF2B5EF4-FFF2-40B4-BE49-F238E27FC236}">
                <a16:creationId xmlns:a16="http://schemas.microsoft.com/office/drawing/2014/main" id="{FF9BECDD-D9AD-F0BB-C9A9-07F7BB57096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62629" y="3796447"/>
            <a:ext cx="1626080" cy="2199593"/>
          </a:xfrm>
          <a:prstGeom prst="rect">
            <a:avLst/>
          </a:prstGeom>
        </p:spPr>
      </p:pic>
      <p:sp>
        <p:nvSpPr>
          <p:cNvPr id="4" name="Footer Placeholder 3">
            <a:extLst>
              <a:ext uri="{FF2B5EF4-FFF2-40B4-BE49-F238E27FC236}">
                <a16:creationId xmlns:a16="http://schemas.microsoft.com/office/drawing/2014/main" id="{FC178234-2CBE-4AA9-87EB-EA10F17D124F}"/>
              </a:ext>
              <a:ext uri="{C183D7F6-B498-43B3-948B-1728B52AA6E4}">
                <adec:decorative xmlns:adec="http://schemas.microsoft.com/office/drawing/2017/decorative" val="1"/>
              </a:ext>
            </a:extLst>
          </p:cNvPr>
          <p:cNvSpPr>
            <a:spLocks noGrp="1"/>
          </p:cNvSpPr>
          <p:nvPr>
            <p:ph type="ftr" sz="quarter" idx="3"/>
          </p:nvPr>
        </p:nvSpPr>
        <p:spPr/>
        <p:txBody>
          <a:bodyPr/>
          <a:lstStyle/>
          <a:p>
            <a:r>
              <a:rPr lang="en-US"/>
              <a:t>mn.gov/deed</a:t>
            </a:r>
            <a:endParaRPr lang="en-US" dirty="0"/>
          </a:p>
        </p:txBody>
      </p:sp>
      <p:pic>
        <p:nvPicPr>
          <p:cNvPr id="5" name="Picture 4">
            <a:extLst>
              <a:ext uri="{FF2B5EF4-FFF2-40B4-BE49-F238E27FC236}">
                <a16:creationId xmlns:a16="http://schemas.microsoft.com/office/drawing/2014/main" id="{804007A5-45EC-8FC9-58DB-325FED41311E}"/>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70775" y="6318969"/>
            <a:ext cx="1370330" cy="292702"/>
          </a:xfrm>
          <a:prstGeom prst="rect">
            <a:avLst/>
          </a:prstGeom>
        </p:spPr>
      </p:pic>
      <p:pic>
        <p:nvPicPr>
          <p:cNvPr id="6" name="Picture 5">
            <a:extLst>
              <a:ext uri="{FF2B5EF4-FFF2-40B4-BE49-F238E27FC236}">
                <a16:creationId xmlns:a16="http://schemas.microsoft.com/office/drawing/2014/main" id="{00B4A665-BD5D-817A-9A72-D163D7DE1FD8}"/>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17311" y="6046713"/>
            <a:ext cx="1109420" cy="720618"/>
          </a:xfrm>
          <a:prstGeom prst="rect">
            <a:avLst/>
          </a:prstGeom>
        </p:spPr>
      </p:pic>
      <p:pic>
        <p:nvPicPr>
          <p:cNvPr id="8" name="Picture 7">
            <a:extLst>
              <a:ext uri="{FF2B5EF4-FFF2-40B4-BE49-F238E27FC236}">
                <a16:creationId xmlns:a16="http://schemas.microsoft.com/office/drawing/2014/main" id="{6F727458-7C01-ACFA-269F-B29889B0C410}"/>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92560" y="6224460"/>
            <a:ext cx="1523300" cy="365125"/>
          </a:xfrm>
          <a:prstGeom prst="rect">
            <a:avLst/>
          </a:prstGeom>
        </p:spPr>
      </p:pic>
    </p:spTree>
    <p:extLst>
      <p:ext uri="{BB962C8B-B14F-4D97-AF65-F5344CB8AC3E}">
        <p14:creationId xmlns:p14="http://schemas.microsoft.com/office/powerpoint/2010/main" val="42047009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285351-CEF2-4758-B66B-EE96FB95346A}"/>
              </a:ext>
            </a:extLst>
          </p:cNvPr>
          <p:cNvSpPr>
            <a:spLocks noGrp="1"/>
          </p:cNvSpPr>
          <p:nvPr>
            <p:ph type="title"/>
          </p:nvPr>
        </p:nvSpPr>
        <p:spPr/>
        <p:txBody>
          <a:bodyPr/>
          <a:lstStyle/>
          <a:p>
            <a:r>
              <a:rPr lang="en-US" dirty="0"/>
              <a:t>Success Story - Matt</a:t>
            </a:r>
          </a:p>
        </p:txBody>
      </p:sp>
      <p:sp>
        <p:nvSpPr>
          <p:cNvPr id="3" name="Content Placeholder 2">
            <a:extLst>
              <a:ext uri="{FF2B5EF4-FFF2-40B4-BE49-F238E27FC236}">
                <a16:creationId xmlns:a16="http://schemas.microsoft.com/office/drawing/2014/main" id="{1ACE6660-F08F-4010-8EFE-C02EF77B1339}"/>
              </a:ext>
            </a:extLst>
          </p:cNvPr>
          <p:cNvSpPr>
            <a:spLocks noGrp="1"/>
          </p:cNvSpPr>
          <p:nvPr>
            <p:ph idx="1"/>
          </p:nvPr>
        </p:nvSpPr>
        <p:spPr>
          <a:xfrm>
            <a:off x="2521528" y="1445684"/>
            <a:ext cx="10515600" cy="4582339"/>
          </a:xfrm>
        </p:spPr>
        <p:txBody>
          <a:bodyPr>
            <a:normAutofit/>
          </a:bodyPr>
          <a:lstStyle/>
          <a:p>
            <a:r>
              <a:rPr lang="en-US" sz="2000" dirty="0"/>
              <a:t>Foster care starting at the age of 3</a:t>
            </a:r>
          </a:p>
          <a:p>
            <a:r>
              <a:rPr lang="en-US" sz="2000" dirty="0"/>
              <a:t>Moved around a lot</a:t>
            </a:r>
          </a:p>
          <a:p>
            <a:r>
              <a:rPr lang="en-US" sz="2000" dirty="0"/>
              <a:t>Entered a group home prior to turning 18</a:t>
            </a:r>
          </a:p>
          <a:p>
            <a:r>
              <a:rPr lang="en-US" sz="2000" dirty="0"/>
              <a:t>Young Adult Program </a:t>
            </a:r>
          </a:p>
          <a:p>
            <a:pPr lvl="1"/>
            <a:r>
              <a:rPr lang="en-US" sz="2000" dirty="0"/>
              <a:t>Employment to save money to move in with his brother</a:t>
            </a:r>
          </a:p>
          <a:p>
            <a:pPr lvl="2"/>
            <a:r>
              <a:rPr lang="en-US" sz="2000" dirty="0"/>
              <a:t>Get Started Course/Work experience</a:t>
            </a:r>
          </a:p>
          <a:p>
            <a:pPr lvl="1"/>
            <a:r>
              <a:rPr lang="en-US" sz="2000" dirty="0"/>
              <a:t>Driver’s License</a:t>
            </a:r>
          </a:p>
          <a:p>
            <a:pPr lvl="1"/>
            <a:r>
              <a:rPr lang="en-US" sz="2000" dirty="0"/>
              <a:t>GED</a:t>
            </a:r>
          </a:p>
          <a:p>
            <a:pPr marL="457200" lvl="1" indent="0">
              <a:buNone/>
            </a:pPr>
            <a:r>
              <a:rPr lang="en-US" sz="2000" u="sng" dirty="0">
                <a:solidFill>
                  <a:srgbClr val="0563C1"/>
                </a:solidFill>
                <a:effectLst/>
                <a:latin typeface="Comic Sans MS" panose="030F0702030302020204" pitchFamily="66" charset="0"/>
                <a:ea typeface="Calibri" panose="020F0502020204030204" pitchFamily="34" charset="0"/>
                <a:cs typeface="Times New Roman" panose="02020603050405020304" pitchFamily="18" charset="0"/>
                <a:hlinkClick r:id="rId2"/>
              </a:rPr>
              <a:t>https://flipgrid.com/s/EqcRP75W1ujj</a:t>
            </a:r>
            <a:endParaRPr lang="en-US" sz="2000" dirty="0">
              <a:effectLst/>
              <a:latin typeface="Comic Sans MS" panose="030F0702030302020204" pitchFamily="66" charset="0"/>
              <a:ea typeface="Calibri" panose="020F0502020204030204" pitchFamily="34" charset="0"/>
              <a:cs typeface="Times New Roman" panose="02020603050405020304" pitchFamily="18" charset="0"/>
            </a:endParaRPr>
          </a:p>
        </p:txBody>
      </p:sp>
      <p:pic>
        <p:nvPicPr>
          <p:cNvPr id="9" name="Picture 8" descr="Picture of Matt in graduation cap and gown">
            <a:extLst>
              <a:ext uri="{FF2B5EF4-FFF2-40B4-BE49-F238E27FC236}">
                <a16:creationId xmlns:a16="http://schemas.microsoft.com/office/drawing/2014/main" id="{D7429FD7-3CB7-4211-7881-082D6E6A5A7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58837" y="1445684"/>
            <a:ext cx="3153410" cy="2278380"/>
          </a:xfrm>
          <a:prstGeom prst="rect">
            <a:avLst/>
          </a:prstGeom>
        </p:spPr>
      </p:pic>
      <p:pic>
        <p:nvPicPr>
          <p:cNvPr id="10" name="Picture 9" descr="Picture of Matt and unidentified female adult">
            <a:extLst>
              <a:ext uri="{FF2B5EF4-FFF2-40B4-BE49-F238E27FC236}">
                <a16:creationId xmlns:a16="http://schemas.microsoft.com/office/drawing/2014/main" id="{6D35C7BB-3A8B-2501-1676-CAA4C00DA9C6}"/>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400000">
            <a:off x="-97955" y="1746705"/>
            <a:ext cx="2354839" cy="1765678"/>
          </a:xfrm>
          <a:prstGeom prst="rect">
            <a:avLst/>
          </a:prstGeom>
          <a:noFill/>
          <a:ln>
            <a:noFill/>
          </a:ln>
        </p:spPr>
      </p:pic>
      <p:pic>
        <p:nvPicPr>
          <p:cNvPr id="11" name="Picture 10" descr="Picture of Matt and unidentified male adult">
            <a:extLst>
              <a:ext uri="{FF2B5EF4-FFF2-40B4-BE49-F238E27FC236}">
                <a16:creationId xmlns:a16="http://schemas.microsoft.com/office/drawing/2014/main" id="{635B8291-2A18-B8C9-74BD-5C29B252E8B7}"/>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0000">
            <a:off x="488009" y="4096939"/>
            <a:ext cx="2319277" cy="1739328"/>
          </a:xfrm>
          <a:prstGeom prst="rect">
            <a:avLst/>
          </a:prstGeom>
          <a:noFill/>
          <a:ln>
            <a:noFill/>
          </a:ln>
        </p:spPr>
      </p:pic>
      <p:sp>
        <p:nvSpPr>
          <p:cNvPr id="4" name="Footer Placeholder 3">
            <a:extLst>
              <a:ext uri="{FF2B5EF4-FFF2-40B4-BE49-F238E27FC236}">
                <a16:creationId xmlns:a16="http://schemas.microsoft.com/office/drawing/2014/main" id="{FC178234-2CBE-4AA9-87EB-EA10F17D124F}"/>
              </a:ext>
              <a:ext uri="{C183D7F6-B498-43B3-948B-1728B52AA6E4}">
                <adec:decorative xmlns:adec="http://schemas.microsoft.com/office/drawing/2017/decorative" val="1"/>
              </a:ext>
            </a:extLst>
          </p:cNvPr>
          <p:cNvSpPr>
            <a:spLocks noGrp="1"/>
          </p:cNvSpPr>
          <p:nvPr>
            <p:ph type="ftr" sz="quarter" idx="3"/>
          </p:nvPr>
        </p:nvSpPr>
        <p:spPr/>
        <p:txBody>
          <a:bodyPr/>
          <a:lstStyle/>
          <a:p>
            <a:r>
              <a:rPr lang="en-US"/>
              <a:t>mn.gov/deed</a:t>
            </a:r>
            <a:endParaRPr lang="en-US" dirty="0"/>
          </a:p>
        </p:txBody>
      </p:sp>
      <p:pic>
        <p:nvPicPr>
          <p:cNvPr id="5" name="Picture 4">
            <a:extLst>
              <a:ext uri="{FF2B5EF4-FFF2-40B4-BE49-F238E27FC236}">
                <a16:creationId xmlns:a16="http://schemas.microsoft.com/office/drawing/2014/main" id="{804007A5-45EC-8FC9-58DB-325FED41311E}"/>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211648" y="6329182"/>
            <a:ext cx="1370330" cy="292702"/>
          </a:xfrm>
          <a:prstGeom prst="rect">
            <a:avLst/>
          </a:prstGeom>
        </p:spPr>
      </p:pic>
      <p:pic>
        <p:nvPicPr>
          <p:cNvPr id="6" name="Picture 5">
            <a:extLst>
              <a:ext uri="{FF2B5EF4-FFF2-40B4-BE49-F238E27FC236}">
                <a16:creationId xmlns:a16="http://schemas.microsoft.com/office/drawing/2014/main" id="{00B4A665-BD5D-817A-9A72-D163D7DE1FD8}"/>
              </a:ext>
              <a:ext uri="{C183D7F6-B498-43B3-948B-1728B52AA6E4}">
                <adec:decorative xmlns:adec="http://schemas.microsoft.com/office/drawing/2017/decorative" val="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670472" y="6028023"/>
            <a:ext cx="1109420" cy="720618"/>
          </a:xfrm>
          <a:prstGeom prst="rect">
            <a:avLst/>
          </a:prstGeom>
        </p:spPr>
      </p:pic>
      <p:pic>
        <p:nvPicPr>
          <p:cNvPr id="8" name="Picture 7">
            <a:extLst>
              <a:ext uri="{FF2B5EF4-FFF2-40B4-BE49-F238E27FC236}">
                <a16:creationId xmlns:a16="http://schemas.microsoft.com/office/drawing/2014/main" id="{6F727458-7C01-ACFA-269F-B29889B0C410}"/>
              </a:ext>
              <a:ext uri="{C183D7F6-B498-43B3-948B-1728B52AA6E4}">
                <adec:decorative xmlns:adec="http://schemas.microsoft.com/office/drawing/2017/decorative" val="1"/>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599854" y="6248365"/>
            <a:ext cx="1523300" cy="365125"/>
          </a:xfrm>
          <a:prstGeom prst="rect">
            <a:avLst/>
          </a:prstGeom>
        </p:spPr>
      </p:pic>
    </p:spTree>
    <p:extLst>
      <p:ext uri="{BB962C8B-B14F-4D97-AF65-F5344CB8AC3E}">
        <p14:creationId xmlns:p14="http://schemas.microsoft.com/office/powerpoint/2010/main" val="389226083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285351-CEF2-4758-B66B-EE96FB95346A}"/>
              </a:ext>
            </a:extLst>
          </p:cNvPr>
          <p:cNvSpPr>
            <a:spLocks noGrp="1"/>
          </p:cNvSpPr>
          <p:nvPr>
            <p:ph type="title"/>
          </p:nvPr>
        </p:nvSpPr>
        <p:spPr/>
        <p:txBody>
          <a:bodyPr/>
          <a:lstStyle/>
          <a:p>
            <a:r>
              <a:rPr lang="en-US" dirty="0"/>
              <a:t>Strategies for serving at risk youth</a:t>
            </a:r>
          </a:p>
        </p:txBody>
      </p:sp>
      <p:sp>
        <p:nvSpPr>
          <p:cNvPr id="3" name="Content Placeholder 2">
            <a:extLst>
              <a:ext uri="{FF2B5EF4-FFF2-40B4-BE49-F238E27FC236}">
                <a16:creationId xmlns:a16="http://schemas.microsoft.com/office/drawing/2014/main" id="{1ACE6660-F08F-4010-8EFE-C02EF77B1339}"/>
              </a:ext>
            </a:extLst>
          </p:cNvPr>
          <p:cNvSpPr>
            <a:spLocks noGrp="1"/>
          </p:cNvSpPr>
          <p:nvPr>
            <p:ph idx="1"/>
          </p:nvPr>
        </p:nvSpPr>
        <p:spPr>
          <a:xfrm>
            <a:off x="264292" y="1471465"/>
            <a:ext cx="10515600" cy="4582339"/>
          </a:xfrm>
        </p:spPr>
        <p:txBody>
          <a:bodyPr>
            <a:normAutofit/>
          </a:bodyPr>
          <a:lstStyle/>
          <a:p>
            <a:r>
              <a:rPr lang="en-US" sz="2400" dirty="0"/>
              <a:t>Youth at Work (BIPOC focus)</a:t>
            </a:r>
          </a:p>
          <a:p>
            <a:pPr lvl="1"/>
            <a:r>
              <a:rPr lang="en-US" sz="2400" dirty="0"/>
              <a:t>Invite families to meetings and events, importance of family involvement.  </a:t>
            </a:r>
          </a:p>
          <a:p>
            <a:pPr lvl="1"/>
            <a:r>
              <a:rPr lang="en-US" sz="2400" dirty="0"/>
              <a:t>Youth &amp; family event  -inspirational story from BIPOC presenter</a:t>
            </a:r>
          </a:p>
          <a:p>
            <a:pPr lvl="1"/>
            <a:r>
              <a:rPr lang="en-US" sz="2400" dirty="0"/>
              <a:t>Worksite – Cultural Awareness training</a:t>
            </a:r>
          </a:p>
          <a:p>
            <a:pPr lvl="1"/>
            <a:r>
              <a:rPr lang="en-US" sz="2400" dirty="0"/>
              <a:t>Social justice component</a:t>
            </a:r>
          </a:p>
          <a:p>
            <a:pPr lvl="1"/>
            <a:r>
              <a:rPr lang="en-US" sz="2400" dirty="0"/>
              <a:t>Promote leadership opportunities</a:t>
            </a:r>
          </a:p>
        </p:txBody>
      </p:sp>
      <p:pic>
        <p:nvPicPr>
          <p:cNvPr id="15" name="Picture 14" descr="A picture containing a wooden picnic table with a pizza sitting on it&#10;&#10;">
            <a:extLst>
              <a:ext uri="{FF2B5EF4-FFF2-40B4-BE49-F238E27FC236}">
                <a16:creationId xmlns:a16="http://schemas.microsoft.com/office/drawing/2014/main" id="{B85C4055-CA00-CAFA-B34D-C31C9CE12DE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4912638" y="5025097"/>
            <a:ext cx="1827110" cy="1370332"/>
          </a:xfrm>
          <a:prstGeom prst="rect">
            <a:avLst/>
          </a:prstGeom>
        </p:spPr>
      </p:pic>
      <p:pic>
        <p:nvPicPr>
          <p:cNvPr id="13" name="Picture 12" descr="People working in a farm&#10;&#10;">
            <a:extLst>
              <a:ext uri="{FF2B5EF4-FFF2-40B4-BE49-F238E27FC236}">
                <a16:creationId xmlns:a16="http://schemas.microsoft.com/office/drawing/2014/main" id="{2DBCDC65-5931-E78A-3A6A-B5435AC19F4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24600" y="3158096"/>
            <a:ext cx="2442772" cy="2895708"/>
          </a:xfrm>
          <a:prstGeom prst="rect">
            <a:avLst/>
          </a:prstGeom>
        </p:spPr>
      </p:pic>
      <p:pic>
        <p:nvPicPr>
          <p:cNvPr id="7" name="Picture 3" descr="Picture of 2 young men operating a screen printing machine">
            <a:extLst>
              <a:ext uri="{FF2B5EF4-FFF2-40B4-BE49-F238E27FC236}">
                <a16:creationId xmlns:a16="http://schemas.microsoft.com/office/drawing/2014/main" id="{C026245E-607E-4480-3845-01EC42CA6F1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218922" y="3237890"/>
            <a:ext cx="2012520" cy="2690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 descr="Picture of 4 young women displaying screen printed t-shirts">
            <a:extLst>
              <a:ext uri="{FF2B5EF4-FFF2-40B4-BE49-F238E27FC236}">
                <a16:creationId xmlns:a16="http://schemas.microsoft.com/office/drawing/2014/main" id="{78FF46D3-E820-FC89-4DC8-8EAC8DBC7472}"/>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225182" y="1452736"/>
            <a:ext cx="1733135" cy="2309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a:extLst>
              <a:ext uri="{FF2B5EF4-FFF2-40B4-BE49-F238E27FC236}">
                <a16:creationId xmlns:a16="http://schemas.microsoft.com/office/drawing/2014/main" id="{00B4A665-BD5D-817A-9A72-D163D7DE1FD8}"/>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670472" y="6028023"/>
            <a:ext cx="1109420" cy="720618"/>
          </a:xfrm>
          <a:prstGeom prst="rect">
            <a:avLst/>
          </a:prstGeom>
        </p:spPr>
      </p:pic>
      <p:pic>
        <p:nvPicPr>
          <p:cNvPr id="8" name="Picture 7">
            <a:extLst>
              <a:ext uri="{FF2B5EF4-FFF2-40B4-BE49-F238E27FC236}">
                <a16:creationId xmlns:a16="http://schemas.microsoft.com/office/drawing/2014/main" id="{6F727458-7C01-ACFA-269F-B29889B0C410}"/>
              </a:ext>
              <a:ext uri="{C183D7F6-B498-43B3-948B-1728B52AA6E4}">
                <adec:decorative xmlns:adec="http://schemas.microsoft.com/office/drawing/2017/decorative" val="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599854" y="6248365"/>
            <a:ext cx="1523300" cy="365125"/>
          </a:xfrm>
          <a:prstGeom prst="rect">
            <a:avLst/>
          </a:prstGeom>
        </p:spPr>
      </p:pic>
      <p:pic>
        <p:nvPicPr>
          <p:cNvPr id="5" name="Picture 4">
            <a:extLst>
              <a:ext uri="{FF2B5EF4-FFF2-40B4-BE49-F238E27FC236}">
                <a16:creationId xmlns:a16="http://schemas.microsoft.com/office/drawing/2014/main" id="{804007A5-45EC-8FC9-58DB-325FED41311E}"/>
              </a:ext>
              <a:ext uri="{C183D7F6-B498-43B3-948B-1728B52AA6E4}">
                <adec:decorative xmlns:adec="http://schemas.microsoft.com/office/drawing/2017/decorative" val="1"/>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211648" y="6329182"/>
            <a:ext cx="1370330" cy="292702"/>
          </a:xfrm>
          <a:prstGeom prst="rect">
            <a:avLst/>
          </a:prstGeom>
        </p:spPr>
      </p:pic>
      <p:sp>
        <p:nvSpPr>
          <p:cNvPr id="4" name="Footer Placeholder 3">
            <a:extLst>
              <a:ext uri="{FF2B5EF4-FFF2-40B4-BE49-F238E27FC236}">
                <a16:creationId xmlns:a16="http://schemas.microsoft.com/office/drawing/2014/main" id="{FC178234-2CBE-4AA9-87EB-EA10F17D124F}"/>
              </a:ext>
              <a:ext uri="{C183D7F6-B498-43B3-948B-1728B52AA6E4}">
                <adec:decorative xmlns:adec="http://schemas.microsoft.com/office/drawing/2017/decorative" val="1"/>
              </a:ext>
            </a:extLst>
          </p:cNvPr>
          <p:cNvSpPr>
            <a:spLocks noGrp="1"/>
          </p:cNvSpPr>
          <p:nvPr>
            <p:ph type="ftr" sz="quarter" idx="3"/>
          </p:nvPr>
        </p:nvSpPr>
        <p:spPr/>
        <p:txBody>
          <a:bodyPr/>
          <a:lstStyle/>
          <a:p>
            <a:r>
              <a:rPr lang="en-US"/>
              <a:t>mn.gov/deed</a:t>
            </a:r>
            <a:endParaRPr lang="en-US" dirty="0"/>
          </a:p>
        </p:txBody>
      </p:sp>
    </p:spTree>
    <p:extLst>
      <p:ext uri="{BB962C8B-B14F-4D97-AF65-F5344CB8AC3E}">
        <p14:creationId xmlns:p14="http://schemas.microsoft.com/office/powerpoint/2010/main" val="400248258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285351-CEF2-4758-B66B-EE96FB95346A}"/>
              </a:ext>
            </a:extLst>
          </p:cNvPr>
          <p:cNvSpPr>
            <a:spLocks noGrp="1"/>
          </p:cNvSpPr>
          <p:nvPr>
            <p:ph type="title"/>
          </p:nvPr>
        </p:nvSpPr>
        <p:spPr/>
        <p:txBody>
          <a:bodyPr/>
          <a:lstStyle/>
          <a:p>
            <a:r>
              <a:rPr lang="en-US" dirty="0"/>
              <a:t>Strategies for serving at risk youth</a:t>
            </a:r>
          </a:p>
        </p:txBody>
      </p:sp>
      <p:sp>
        <p:nvSpPr>
          <p:cNvPr id="3" name="Content Placeholder 2">
            <a:extLst>
              <a:ext uri="{FF2B5EF4-FFF2-40B4-BE49-F238E27FC236}">
                <a16:creationId xmlns:a16="http://schemas.microsoft.com/office/drawing/2014/main" id="{1ACE6660-F08F-4010-8EFE-C02EF77B1339}"/>
              </a:ext>
            </a:extLst>
          </p:cNvPr>
          <p:cNvSpPr>
            <a:spLocks noGrp="1"/>
          </p:cNvSpPr>
          <p:nvPr>
            <p:ph idx="1"/>
          </p:nvPr>
        </p:nvSpPr>
        <p:spPr>
          <a:xfrm>
            <a:off x="264292" y="1471465"/>
            <a:ext cx="10515600" cy="4582339"/>
          </a:xfrm>
        </p:spPr>
        <p:txBody>
          <a:bodyPr>
            <a:normAutofit/>
          </a:bodyPr>
          <a:lstStyle/>
          <a:p>
            <a:r>
              <a:rPr lang="en-US" sz="3600" dirty="0"/>
              <a:t>Foster care youth</a:t>
            </a:r>
          </a:p>
          <a:p>
            <a:pPr lvl="1"/>
            <a:r>
              <a:rPr lang="en-US" sz="3200" dirty="0"/>
              <a:t> Youth in foster care event</a:t>
            </a:r>
          </a:p>
          <a:p>
            <a:pPr lvl="2"/>
            <a:r>
              <a:rPr lang="en-US" sz="2800" dirty="0"/>
              <a:t>Connecting with other youth</a:t>
            </a:r>
          </a:p>
          <a:p>
            <a:pPr lvl="2"/>
            <a:r>
              <a:rPr lang="en-US" sz="2800" dirty="0"/>
              <a:t>Sharing experiences </a:t>
            </a:r>
          </a:p>
          <a:p>
            <a:pPr lvl="2"/>
            <a:r>
              <a:rPr lang="en-US" sz="2800" dirty="0"/>
              <a:t>Team building</a:t>
            </a:r>
          </a:p>
          <a:p>
            <a:pPr lvl="2"/>
            <a:r>
              <a:rPr lang="en-US" sz="2800" dirty="0"/>
              <a:t>Leadership skills</a:t>
            </a:r>
          </a:p>
        </p:txBody>
      </p:sp>
      <p:pic>
        <p:nvPicPr>
          <p:cNvPr id="13" name="Picture 12" descr="A group of people posing for a photo at an escape room&#10;&#10;">
            <a:extLst>
              <a:ext uri="{FF2B5EF4-FFF2-40B4-BE49-F238E27FC236}">
                <a16:creationId xmlns:a16="http://schemas.microsoft.com/office/drawing/2014/main" id="{FFA1B315-2F7F-F49E-50E8-26821D560D87}"/>
              </a:ext>
            </a:extLst>
          </p:cNvPr>
          <p:cNvPicPr>
            <a:picLocks noChangeAspect="1"/>
          </p:cNvPicPr>
          <p:nvPr/>
        </p:nvPicPr>
        <p:blipFill>
          <a:blip r:embed="rId2"/>
          <a:stretch>
            <a:fillRect/>
          </a:stretch>
        </p:blipFill>
        <p:spPr>
          <a:xfrm>
            <a:off x="5957455" y="3316044"/>
            <a:ext cx="3971925" cy="2574290"/>
          </a:xfrm>
          <a:prstGeom prst="rect">
            <a:avLst/>
          </a:prstGeom>
        </p:spPr>
      </p:pic>
      <p:pic>
        <p:nvPicPr>
          <p:cNvPr id="11" name="Picture 10" descr="Picture of 6 people at escape room activity">
            <a:extLst>
              <a:ext uri="{FF2B5EF4-FFF2-40B4-BE49-F238E27FC236}">
                <a16:creationId xmlns:a16="http://schemas.microsoft.com/office/drawing/2014/main" id="{DABB9ED8-8567-8CA9-52A7-810D949D4BB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12270" y="1544350"/>
            <a:ext cx="2408006" cy="2574290"/>
          </a:xfrm>
          <a:prstGeom prst="rect">
            <a:avLst/>
          </a:prstGeom>
        </p:spPr>
      </p:pic>
      <p:pic>
        <p:nvPicPr>
          <p:cNvPr id="5" name="Picture 4">
            <a:extLst>
              <a:ext uri="{FF2B5EF4-FFF2-40B4-BE49-F238E27FC236}">
                <a16:creationId xmlns:a16="http://schemas.microsoft.com/office/drawing/2014/main" id="{804007A5-45EC-8FC9-58DB-325FED41311E}"/>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11648" y="6329182"/>
            <a:ext cx="1370330" cy="292702"/>
          </a:xfrm>
          <a:prstGeom prst="rect">
            <a:avLst/>
          </a:prstGeom>
        </p:spPr>
      </p:pic>
      <p:pic>
        <p:nvPicPr>
          <p:cNvPr id="6" name="Picture 5">
            <a:extLst>
              <a:ext uri="{FF2B5EF4-FFF2-40B4-BE49-F238E27FC236}">
                <a16:creationId xmlns:a16="http://schemas.microsoft.com/office/drawing/2014/main" id="{00B4A665-BD5D-817A-9A72-D163D7DE1FD8}"/>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70472" y="6028023"/>
            <a:ext cx="1109420" cy="720618"/>
          </a:xfrm>
          <a:prstGeom prst="rect">
            <a:avLst/>
          </a:prstGeom>
        </p:spPr>
      </p:pic>
      <p:pic>
        <p:nvPicPr>
          <p:cNvPr id="8" name="Picture 7">
            <a:extLst>
              <a:ext uri="{FF2B5EF4-FFF2-40B4-BE49-F238E27FC236}">
                <a16:creationId xmlns:a16="http://schemas.microsoft.com/office/drawing/2014/main" id="{6F727458-7C01-ACFA-269F-B29889B0C410}"/>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99854" y="6248365"/>
            <a:ext cx="1523300" cy="365125"/>
          </a:xfrm>
          <a:prstGeom prst="rect">
            <a:avLst/>
          </a:prstGeom>
        </p:spPr>
      </p:pic>
      <p:sp>
        <p:nvSpPr>
          <p:cNvPr id="4" name="Footer Placeholder 3">
            <a:extLst>
              <a:ext uri="{FF2B5EF4-FFF2-40B4-BE49-F238E27FC236}">
                <a16:creationId xmlns:a16="http://schemas.microsoft.com/office/drawing/2014/main" id="{FC178234-2CBE-4AA9-87EB-EA10F17D124F}"/>
              </a:ext>
              <a:ext uri="{C183D7F6-B498-43B3-948B-1728B52AA6E4}">
                <adec:decorative xmlns:adec="http://schemas.microsoft.com/office/drawing/2017/decorative" val="1"/>
              </a:ext>
            </a:extLst>
          </p:cNvPr>
          <p:cNvSpPr>
            <a:spLocks noGrp="1"/>
          </p:cNvSpPr>
          <p:nvPr>
            <p:ph type="ftr" sz="quarter" idx="3"/>
          </p:nvPr>
        </p:nvSpPr>
        <p:spPr/>
        <p:txBody>
          <a:bodyPr/>
          <a:lstStyle/>
          <a:p>
            <a:r>
              <a:rPr lang="en-US"/>
              <a:t>mn.gov/deed</a:t>
            </a:r>
            <a:endParaRPr lang="en-US" dirty="0"/>
          </a:p>
        </p:txBody>
      </p:sp>
    </p:spTree>
    <p:extLst>
      <p:ext uri="{BB962C8B-B14F-4D97-AF65-F5344CB8AC3E}">
        <p14:creationId xmlns:p14="http://schemas.microsoft.com/office/powerpoint/2010/main" val="6070474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FF6E0-57DD-4569-B1A1-88936D224C8A}"/>
              </a:ext>
            </a:extLst>
          </p:cNvPr>
          <p:cNvSpPr>
            <a:spLocks noGrp="1"/>
          </p:cNvSpPr>
          <p:nvPr>
            <p:ph type="title"/>
          </p:nvPr>
        </p:nvSpPr>
        <p:spPr/>
        <p:txBody>
          <a:bodyPr/>
          <a:lstStyle/>
          <a:p>
            <a:r>
              <a:rPr lang="en-US" dirty="0"/>
              <a:t>Today’s Presenters</a:t>
            </a:r>
          </a:p>
        </p:txBody>
      </p:sp>
      <p:sp>
        <p:nvSpPr>
          <p:cNvPr id="5" name="Content Placeholder 4">
            <a:extLst>
              <a:ext uri="{FF2B5EF4-FFF2-40B4-BE49-F238E27FC236}">
                <a16:creationId xmlns:a16="http://schemas.microsoft.com/office/drawing/2014/main" id="{DB23C78C-9C31-4D86-AE0C-FC33CCAA68C5}"/>
              </a:ext>
            </a:extLst>
          </p:cNvPr>
          <p:cNvSpPr>
            <a:spLocks noGrp="1"/>
          </p:cNvSpPr>
          <p:nvPr>
            <p:ph idx="1"/>
          </p:nvPr>
        </p:nvSpPr>
        <p:spPr/>
        <p:txBody>
          <a:bodyPr/>
          <a:lstStyle/>
          <a:p>
            <a:r>
              <a:rPr lang="en-US" dirty="0"/>
              <a:t>Lynn Douma, Youth Program Coordinator, Minnesota Department of Employment and Economic Development (DEED)</a:t>
            </a:r>
          </a:p>
          <a:p>
            <a:r>
              <a:rPr lang="en-US" dirty="0"/>
              <a:t>Bridgett Backman, Employment Services Manager, Anoka County Job Training Center</a:t>
            </a:r>
          </a:p>
          <a:p>
            <a:r>
              <a:rPr lang="en-US" dirty="0"/>
              <a:t>Darcy </a:t>
            </a:r>
            <a:r>
              <a:rPr lang="en-US" dirty="0" err="1"/>
              <a:t>Hokkanen</a:t>
            </a:r>
            <a:r>
              <a:rPr lang="en-US" dirty="0"/>
              <a:t>, Program Coordinator, Anoka County Job Training Center</a:t>
            </a:r>
          </a:p>
          <a:p>
            <a:r>
              <a:rPr lang="en-US" dirty="0"/>
              <a:t>Sara Carrigan, Assistant Director, South Central Workforce Council</a:t>
            </a:r>
          </a:p>
          <a:p>
            <a:endParaRPr lang="en-US" dirty="0"/>
          </a:p>
        </p:txBody>
      </p:sp>
      <p:sp>
        <p:nvSpPr>
          <p:cNvPr id="4" name="Footer Placeholder 3">
            <a:extLst>
              <a:ext uri="{FF2B5EF4-FFF2-40B4-BE49-F238E27FC236}">
                <a16:creationId xmlns:a16="http://schemas.microsoft.com/office/drawing/2014/main" id="{F1E6886A-374A-4572-8C7D-DFBD4124058B}"/>
              </a:ext>
            </a:extLst>
          </p:cNvPr>
          <p:cNvSpPr>
            <a:spLocks noGrp="1"/>
          </p:cNvSpPr>
          <p:nvPr>
            <p:ph type="ftr" sz="quarter" idx="3"/>
          </p:nvPr>
        </p:nvSpPr>
        <p:spPr/>
        <p:txBody>
          <a:bodyPr/>
          <a:lstStyle/>
          <a:p>
            <a:r>
              <a:rPr lang="en-US"/>
              <a:t>mn.gov/deed</a:t>
            </a:r>
            <a:endParaRPr lang="en-US" dirty="0"/>
          </a:p>
        </p:txBody>
      </p:sp>
    </p:spTree>
    <p:extLst>
      <p:ext uri="{BB962C8B-B14F-4D97-AF65-F5344CB8AC3E}">
        <p14:creationId xmlns:p14="http://schemas.microsoft.com/office/powerpoint/2010/main" val="386391789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285351-CEF2-4758-B66B-EE96FB95346A}"/>
              </a:ext>
            </a:extLst>
          </p:cNvPr>
          <p:cNvSpPr>
            <a:spLocks noGrp="1"/>
          </p:cNvSpPr>
          <p:nvPr>
            <p:ph type="title"/>
          </p:nvPr>
        </p:nvSpPr>
        <p:spPr/>
        <p:txBody>
          <a:bodyPr/>
          <a:lstStyle/>
          <a:p>
            <a:r>
              <a:rPr lang="en-US" dirty="0"/>
              <a:t>Youth Services</a:t>
            </a:r>
          </a:p>
        </p:txBody>
      </p:sp>
      <p:sp>
        <p:nvSpPr>
          <p:cNvPr id="3" name="Content Placeholder 2">
            <a:extLst>
              <a:ext uri="{FF2B5EF4-FFF2-40B4-BE49-F238E27FC236}">
                <a16:creationId xmlns:a16="http://schemas.microsoft.com/office/drawing/2014/main" id="{1ACE6660-F08F-4010-8EFE-C02EF77B1339}"/>
              </a:ext>
            </a:extLst>
          </p:cNvPr>
          <p:cNvSpPr>
            <a:spLocks noGrp="1"/>
          </p:cNvSpPr>
          <p:nvPr>
            <p:ph idx="1"/>
          </p:nvPr>
        </p:nvSpPr>
        <p:spPr>
          <a:xfrm>
            <a:off x="0" y="1531449"/>
            <a:ext cx="10515600" cy="4582339"/>
          </a:xfrm>
        </p:spPr>
        <p:txBody>
          <a:bodyPr>
            <a:noAutofit/>
          </a:bodyPr>
          <a:lstStyle/>
          <a:p>
            <a:r>
              <a:rPr lang="en-US" sz="2000" dirty="0"/>
              <a:t>Assessment</a:t>
            </a:r>
          </a:p>
          <a:p>
            <a:pPr lvl="1"/>
            <a:r>
              <a:rPr lang="en-US" sz="2000" dirty="0"/>
              <a:t>Assess education, employment, transportation, childcare, health care, legal and housing  </a:t>
            </a:r>
          </a:p>
          <a:p>
            <a:r>
              <a:rPr lang="en-US" sz="2000" dirty="0"/>
              <a:t>Career Assessments: MN Careers, Vision, Dreams and Future, CAPS, COPES, COPS, MCIS/Naviance, Occupational Research Packet for post secondary training </a:t>
            </a:r>
          </a:p>
          <a:p>
            <a:r>
              <a:rPr lang="en-US" sz="2000" dirty="0"/>
              <a:t>Youth Competency System</a:t>
            </a:r>
          </a:p>
          <a:p>
            <a:pPr lvl="1"/>
            <a:r>
              <a:rPr lang="en-US" sz="2000" dirty="0"/>
              <a:t>Basic Skills</a:t>
            </a:r>
          </a:p>
          <a:p>
            <a:pPr lvl="1"/>
            <a:r>
              <a:rPr lang="en-US" sz="2000" dirty="0"/>
              <a:t>Work Readiness Skills – career exploration, job search, work habits, daily skills</a:t>
            </a:r>
          </a:p>
          <a:p>
            <a:pPr lvl="1"/>
            <a:r>
              <a:rPr lang="en-US" sz="2000" dirty="0"/>
              <a:t>Occupational Skills</a:t>
            </a:r>
          </a:p>
        </p:txBody>
      </p:sp>
      <p:sp>
        <p:nvSpPr>
          <p:cNvPr id="9" name="TextBox 8">
            <a:extLst>
              <a:ext uri="{FF2B5EF4-FFF2-40B4-BE49-F238E27FC236}">
                <a16:creationId xmlns:a16="http://schemas.microsoft.com/office/drawing/2014/main" id="{6889087A-9A41-7F5A-F5E4-2CE81B98E874}"/>
              </a:ext>
            </a:extLst>
          </p:cNvPr>
          <p:cNvSpPr txBox="1"/>
          <p:nvPr/>
        </p:nvSpPr>
        <p:spPr>
          <a:xfrm>
            <a:off x="9728500" y="4523769"/>
            <a:ext cx="2279772" cy="1754326"/>
          </a:xfrm>
          <a:prstGeom prst="rect">
            <a:avLst/>
          </a:prstGeom>
          <a:noFill/>
        </p:spPr>
        <p:txBody>
          <a:bodyPr wrap="square" rtlCol="0">
            <a:spAutoFit/>
          </a:bodyPr>
          <a:lstStyle/>
          <a:p>
            <a:r>
              <a:rPr lang="en-US" b="1" dirty="0"/>
              <a:t>Cesar</a:t>
            </a:r>
          </a:p>
          <a:p>
            <a:pPr marL="285750" indent="-285750">
              <a:buFont typeface="Arial" panose="020B0604020202020204" pitchFamily="34" charset="0"/>
              <a:buChar char="•"/>
            </a:pPr>
            <a:r>
              <a:rPr lang="en-US" dirty="0"/>
              <a:t>Work Experience</a:t>
            </a:r>
          </a:p>
          <a:p>
            <a:pPr marL="285750" indent="-285750">
              <a:buFont typeface="Arial" panose="020B0604020202020204" pitchFamily="34" charset="0"/>
              <a:buChar char="•"/>
            </a:pPr>
            <a:r>
              <a:rPr lang="en-US" dirty="0"/>
              <a:t>GED</a:t>
            </a:r>
          </a:p>
          <a:p>
            <a:pPr marL="285750" indent="-285750">
              <a:buFont typeface="Arial" panose="020B0604020202020204" pitchFamily="34" charset="0"/>
              <a:buChar char="•"/>
            </a:pPr>
            <a:r>
              <a:rPr lang="en-US" dirty="0"/>
              <a:t>Exploring post-secondary options</a:t>
            </a:r>
          </a:p>
          <a:p>
            <a:endParaRPr lang="en-US" dirty="0"/>
          </a:p>
        </p:txBody>
      </p:sp>
      <p:pic>
        <p:nvPicPr>
          <p:cNvPr id="7" name="Picture 6" descr="A picture of Cesar in a graduation cap and gown holding a sign that says &quot;I just earned my GED.&quot; &#10;&#10;">
            <a:extLst>
              <a:ext uri="{FF2B5EF4-FFF2-40B4-BE49-F238E27FC236}">
                <a16:creationId xmlns:a16="http://schemas.microsoft.com/office/drawing/2014/main" id="{0EC0463D-932D-00DE-E797-B310D9E7056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18494" y="1654574"/>
            <a:ext cx="2089778" cy="2842028"/>
          </a:xfrm>
          <a:prstGeom prst="rect">
            <a:avLst/>
          </a:prstGeom>
          <a:noFill/>
          <a:ln>
            <a:noFill/>
          </a:ln>
        </p:spPr>
      </p:pic>
      <p:pic>
        <p:nvPicPr>
          <p:cNvPr id="5" name="Picture 4">
            <a:extLst>
              <a:ext uri="{FF2B5EF4-FFF2-40B4-BE49-F238E27FC236}">
                <a16:creationId xmlns:a16="http://schemas.microsoft.com/office/drawing/2014/main" id="{804007A5-45EC-8FC9-58DB-325FED41311E}"/>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11648" y="6329182"/>
            <a:ext cx="1370330" cy="292702"/>
          </a:xfrm>
          <a:prstGeom prst="rect">
            <a:avLst/>
          </a:prstGeom>
        </p:spPr>
      </p:pic>
      <p:pic>
        <p:nvPicPr>
          <p:cNvPr id="6" name="Picture 5">
            <a:extLst>
              <a:ext uri="{FF2B5EF4-FFF2-40B4-BE49-F238E27FC236}">
                <a16:creationId xmlns:a16="http://schemas.microsoft.com/office/drawing/2014/main" id="{00B4A665-BD5D-817A-9A72-D163D7DE1FD8}"/>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70472" y="6028023"/>
            <a:ext cx="1109420" cy="720618"/>
          </a:xfrm>
          <a:prstGeom prst="rect">
            <a:avLst/>
          </a:prstGeom>
        </p:spPr>
      </p:pic>
      <p:pic>
        <p:nvPicPr>
          <p:cNvPr id="8" name="Picture 7">
            <a:extLst>
              <a:ext uri="{FF2B5EF4-FFF2-40B4-BE49-F238E27FC236}">
                <a16:creationId xmlns:a16="http://schemas.microsoft.com/office/drawing/2014/main" id="{6F727458-7C01-ACFA-269F-B29889B0C410}"/>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99854" y="6248365"/>
            <a:ext cx="1523300" cy="365125"/>
          </a:xfrm>
          <a:prstGeom prst="rect">
            <a:avLst/>
          </a:prstGeom>
        </p:spPr>
      </p:pic>
      <p:sp>
        <p:nvSpPr>
          <p:cNvPr id="4" name="Footer Placeholder 3">
            <a:extLst>
              <a:ext uri="{FF2B5EF4-FFF2-40B4-BE49-F238E27FC236}">
                <a16:creationId xmlns:a16="http://schemas.microsoft.com/office/drawing/2014/main" id="{FC178234-2CBE-4AA9-87EB-EA10F17D124F}"/>
              </a:ext>
              <a:ext uri="{C183D7F6-B498-43B3-948B-1728B52AA6E4}">
                <adec:decorative xmlns:adec="http://schemas.microsoft.com/office/drawing/2017/decorative" val="1"/>
              </a:ext>
            </a:extLst>
          </p:cNvPr>
          <p:cNvSpPr>
            <a:spLocks noGrp="1"/>
          </p:cNvSpPr>
          <p:nvPr>
            <p:ph type="ftr" sz="quarter" idx="3"/>
          </p:nvPr>
        </p:nvSpPr>
        <p:spPr/>
        <p:txBody>
          <a:bodyPr/>
          <a:lstStyle/>
          <a:p>
            <a:r>
              <a:rPr lang="en-US"/>
              <a:t>mn.gov/deed</a:t>
            </a:r>
            <a:endParaRPr lang="en-US" dirty="0"/>
          </a:p>
        </p:txBody>
      </p:sp>
    </p:spTree>
    <p:extLst>
      <p:ext uri="{BB962C8B-B14F-4D97-AF65-F5344CB8AC3E}">
        <p14:creationId xmlns:p14="http://schemas.microsoft.com/office/powerpoint/2010/main" val="398039503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285351-CEF2-4758-B66B-EE96FB95346A}"/>
              </a:ext>
            </a:extLst>
          </p:cNvPr>
          <p:cNvSpPr>
            <a:spLocks noGrp="1"/>
          </p:cNvSpPr>
          <p:nvPr>
            <p:ph type="title"/>
          </p:nvPr>
        </p:nvSpPr>
        <p:spPr/>
        <p:txBody>
          <a:bodyPr/>
          <a:lstStyle/>
          <a:p>
            <a:r>
              <a:rPr lang="en-US" dirty="0"/>
              <a:t>Partnerships</a:t>
            </a:r>
          </a:p>
        </p:txBody>
      </p:sp>
      <p:sp>
        <p:nvSpPr>
          <p:cNvPr id="3" name="Content Placeholder 2">
            <a:extLst>
              <a:ext uri="{FF2B5EF4-FFF2-40B4-BE49-F238E27FC236}">
                <a16:creationId xmlns:a16="http://schemas.microsoft.com/office/drawing/2014/main" id="{1ACE6660-F08F-4010-8EFE-C02EF77B1339}"/>
              </a:ext>
            </a:extLst>
          </p:cNvPr>
          <p:cNvSpPr>
            <a:spLocks noGrp="1"/>
          </p:cNvSpPr>
          <p:nvPr>
            <p:ph idx="1"/>
          </p:nvPr>
        </p:nvSpPr>
        <p:spPr>
          <a:xfrm>
            <a:off x="305327" y="1418517"/>
            <a:ext cx="11742981" cy="4582339"/>
          </a:xfrm>
        </p:spPr>
        <p:txBody>
          <a:bodyPr>
            <a:noAutofit/>
          </a:bodyPr>
          <a:lstStyle/>
          <a:p>
            <a:r>
              <a:rPr lang="en-US" sz="2400" dirty="0"/>
              <a:t>Cross Referrals</a:t>
            </a:r>
          </a:p>
          <a:p>
            <a:r>
              <a:rPr lang="en-US" sz="2400" dirty="0"/>
              <a:t>Developing and building relationships between agencies</a:t>
            </a:r>
          </a:p>
          <a:p>
            <a:r>
              <a:rPr lang="en-US" sz="2400" dirty="0"/>
              <a:t>CareerForce Partners Training Day</a:t>
            </a:r>
          </a:p>
          <a:p>
            <a:r>
              <a:rPr lang="en-US" sz="2400" dirty="0"/>
              <a:t>Adult Career Pathways Networking Event</a:t>
            </a:r>
          </a:p>
          <a:p>
            <a:r>
              <a:rPr lang="en-US" sz="2400" dirty="0"/>
              <a:t>Whole Family Approach </a:t>
            </a:r>
          </a:p>
          <a:p>
            <a:r>
              <a:rPr lang="en-US" sz="2400" dirty="0"/>
              <a:t>Email distribution list</a:t>
            </a:r>
          </a:p>
          <a:p>
            <a:pPr marL="0" indent="0">
              <a:buNone/>
            </a:pPr>
            <a:endParaRPr lang="en-US" sz="1800" dirty="0"/>
          </a:p>
          <a:p>
            <a:pPr marL="0" indent="0">
              <a:buNone/>
            </a:pPr>
            <a:r>
              <a:rPr lang="en-US" sz="1800" b="0" i="0" dirty="0">
                <a:solidFill>
                  <a:srgbClr val="202124"/>
                </a:solidFill>
                <a:effectLst/>
                <a:latin typeface="Roboto" panose="02000000000000000000" pitchFamily="2" charset="0"/>
              </a:rPr>
              <a:t>“</a:t>
            </a:r>
            <a:r>
              <a:rPr lang="en-US" sz="1800" b="1" i="0" dirty="0">
                <a:solidFill>
                  <a:srgbClr val="202124"/>
                </a:solidFill>
                <a:effectLst/>
                <a:latin typeface="Roboto" panose="02000000000000000000" pitchFamily="2" charset="0"/>
              </a:rPr>
              <a:t>Coming together is a beginning, staying together is progress, and working together is success</a:t>
            </a:r>
            <a:r>
              <a:rPr lang="en-US" sz="1800" b="0" i="0" dirty="0">
                <a:solidFill>
                  <a:srgbClr val="202124"/>
                </a:solidFill>
                <a:effectLst/>
                <a:latin typeface="Roboto" panose="02000000000000000000" pitchFamily="2" charset="0"/>
              </a:rPr>
              <a:t>.”  - Henry Ford</a:t>
            </a:r>
            <a:endParaRPr lang="en-US" sz="1800" dirty="0"/>
          </a:p>
        </p:txBody>
      </p:sp>
      <p:sp>
        <p:nvSpPr>
          <p:cNvPr id="4" name="Footer Placeholder 3">
            <a:extLst>
              <a:ext uri="{FF2B5EF4-FFF2-40B4-BE49-F238E27FC236}">
                <a16:creationId xmlns:a16="http://schemas.microsoft.com/office/drawing/2014/main" id="{FC178234-2CBE-4AA9-87EB-EA10F17D124F}"/>
              </a:ext>
              <a:ext uri="{C183D7F6-B498-43B3-948B-1728B52AA6E4}">
                <adec:decorative xmlns:adec="http://schemas.microsoft.com/office/drawing/2017/decorative" val="1"/>
              </a:ext>
            </a:extLst>
          </p:cNvPr>
          <p:cNvSpPr>
            <a:spLocks noGrp="1"/>
          </p:cNvSpPr>
          <p:nvPr>
            <p:ph type="ftr" sz="quarter" idx="3"/>
          </p:nvPr>
        </p:nvSpPr>
        <p:spPr/>
        <p:txBody>
          <a:bodyPr/>
          <a:lstStyle/>
          <a:p>
            <a:r>
              <a:rPr lang="en-US"/>
              <a:t>mn.gov/deed</a:t>
            </a:r>
            <a:endParaRPr lang="en-US" dirty="0"/>
          </a:p>
        </p:txBody>
      </p:sp>
      <p:pic>
        <p:nvPicPr>
          <p:cNvPr id="5" name="Picture 4">
            <a:extLst>
              <a:ext uri="{FF2B5EF4-FFF2-40B4-BE49-F238E27FC236}">
                <a16:creationId xmlns:a16="http://schemas.microsoft.com/office/drawing/2014/main" id="{804007A5-45EC-8FC9-58DB-325FED41311E}"/>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11648" y="6329182"/>
            <a:ext cx="1370330" cy="292702"/>
          </a:xfrm>
          <a:prstGeom prst="rect">
            <a:avLst/>
          </a:prstGeom>
        </p:spPr>
      </p:pic>
      <p:pic>
        <p:nvPicPr>
          <p:cNvPr id="6" name="Picture 5">
            <a:extLst>
              <a:ext uri="{FF2B5EF4-FFF2-40B4-BE49-F238E27FC236}">
                <a16:creationId xmlns:a16="http://schemas.microsoft.com/office/drawing/2014/main" id="{00B4A665-BD5D-817A-9A72-D163D7DE1FD8}"/>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70472" y="6028023"/>
            <a:ext cx="1109420" cy="720618"/>
          </a:xfrm>
          <a:prstGeom prst="rect">
            <a:avLst/>
          </a:prstGeom>
        </p:spPr>
      </p:pic>
      <p:pic>
        <p:nvPicPr>
          <p:cNvPr id="8" name="Picture 7">
            <a:extLst>
              <a:ext uri="{FF2B5EF4-FFF2-40B4-BE49-F238E27FC236}">
                <a16:creationId xmlns:a16="http://schemas.microsoft.com/office/drawing/2014/main" id="{6F727458-7C01-ACFA-269F-B29889B0C410}"/>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99854" y="6248365"/>
            <a:ext cx="1523300" cy="365125"/>
          </a:xfrm>
          <a:prstGeom prst="rect">
            <a:avLst/>
          </a:prstGeom>
        </p:spPr>
      </p:pic>
    </p:spTree>
    <p:extLst>
      <p:ext uri="{BB962C8B-B14F-4D97-AF65-F5344CB8AC3E}">
        <p14:creationId xmlns:p14="http://schemas.microsoft.com/office/powerpoint/2010/main" val="128597078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C6150-E7A1-10C6-BD5B-F8A43ACE78FE}"/>
              </a:ext>
            </a:extLst>
          </p:cNvPr>
          <p:cNvSpPr>
            <a:spLocks noGrp="1"/>
          </p:cNvSpPr>
          <p:nvPr>
            <p:ph type="title"/>
          </p:nvPr>
        </p:nvSpPr>
        <p:spPr/>
        <p:txBody>
          <a:bodyPr/>
          <a:lstStyle/>
          <a:p>
            <a:r>
              <a:rPr lang="en-US" dirty="0"/>
              <a:t>TANF Youth Success Story</a:t>
            </a:r>
          </a:p>
        </p:txBody>
      </p:sp>
      <p:sp>
        <p:nvSpPr>
          <p:cNvPr id="3" name="Content Placeholder 2">
            <a:extLst>
              <a:ext uri="{FF2B5EF4-FFF2-40B4-BE49-F238E27FC236}">
                <a16:creationId xmlns:a16="http://schemas.microsoft.com/office/drawing/2014/main" id="{825EF6A1-86A2-2A77-4DE9-D317E9349570}"/>
              </a:ext>
            </a:extLst>
          </p:cNvPr>
          <p:cNvSpPr>
            <a:spLocks noGrp="1"/>
          </p:cNvSpPr>
          <p:nvPr>
            <p:ph idx="1"/>
          </p:nvPr>
        </p:nvSpPr>
        <p:spPr>
          <a:xfrm>
            <a:off x="650009" y="1501938"/>
            <a:ext cx="10515600" cy="4582339"/>
          </a:xfrm>
        </p:spPr>
        <p:txBody>
          <a:bodyPr>
            <a:normAutofit fontScale="25000" lnSpcReduction="20000"/>
          </a:bodyPr>
          <a:lstStyle/>
          <a:p>
            <a:r>
              <a:rPr lang="en-US" sz="7200" dirty="0"/>
              <a:t>Referred from county case manager in November 2020</a:t>
            </a:r>
          </a:p>
          <a:p>
            <a:r>
              <a:rPr lang="en-US" sz="7200" dirty="0"/>
              <a:t>Mother of two daughters</a:t>
            </a:r>
          </a:p>
          <a:p>
            <a:r>
              <a:rPr lang="en-US" sz="7200" dirty="0"/>
              <a:t>High school drop out</a:t>
            </a:r>
          </a:p>
          <a:p>
            <a:r>
              <a:rPr lang="en-US" sz="7200" dirty="0"/>
              <a:t>Interest in finding employment &amp; GED</a:t>
            </a:r>
          </a:p>
          <a:p>
            <a:r>
              <a:rPr lang="en-US" sz="7200" dirty="0"/>
              <a:t>Lost custody of her daughters</a:t>
            </a:r>
          </a:p>
          <a:p>
            <a:r>
              <a:rPr lang="en-US" sz="7200" dirty="0"/>
              <a:t>Chemical dependency</a:t>
            </a:r>
          </a:p>
          <a:p>
            <a:r>
              <a:rPr lang="en-US" sz="7200" dirty="0"/>
              <a:t>Attended treatment</a:t>
            </a:r>
          </a:p>
          <a:p>
            <a:r>
              <a:rPr lang="en-US" sz="7200" dirty="0"/>
              <a:t>Work experience followed by unsubsidized employment</a:t>
            </a:r>
          </a:p>
          <a:p>
            <a:r>
              <a:rPr lang="en-US" sz="7200" dirty="0"/>
              <a:t>Reunited with daughters</a:t>
            </a:r>
          </a:p>
          <a:p>
            <a:r>
              <a:rPr lang="en-US" sz="7200" dirty="0"/>
              <a:t>Earned GED in March 2022</a:t>
            </a:r>
          </a:p>
          <a:p>
            <a:pPr marL="0" indent="0">
              <a:buNone/>
            </a:pPr>
            <a:endParaRPr lang="en-US" dirty="0"/>
          </a:p>
        </p:txBody>
      </p:sp>
      <p:pic>
        <p:nvPicPr>
          <p:cNvPr id="9" name="Picture 8" descr="Picture of a young woman in a graduation cap and gown holding a sign that says &quot;I just earned my GED.&quot;">
            <a:extLst>
              <a:ext uri="{FF2B5EF4-FFF2-40B4-BE49-F238E27FC236}">
                <a16:creationId xmlns:a16="http://schemas.microsoft.com/office/drawing/2014/main" id="{270491CD-BB3B-FF06-365F-F22BED4F7B0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58" r="31309" b="3"/>
          <a:stretch/>
        </p:blipFill>
        <p:spPr>
          <a:xfrm rot="5400000">
            <a:off x="7788308" y="1429232"/>
            <a:ext cx="3587338" cy="3920027"/>
          </a:xfrm>
          <a:prstGeom prst="rect">
            <a:avLst/>
          </a:prstGeom>
          <a:noFill/>
        </p:spPr>
      </p:pic>
      <p:sp>
        <p:nvSpPr>
          <p:cNvPr id="4" name="Footer Placeholder 3">
            <a:extLst>
              <a:ext uri="{FF2B5EF4-FFF2-40B4-BE49-F238E27FC236}">
                <a16:creationId xmlns:a16="http://schemas.microsoft.com/office/drawing/2014/main" id="{7BAAEBC6-B7E3-8B00-DAB4-F31230E0E804}"/>
              </a:ext>
              <a:ext uri="{C183D7F6-B498-43B3-948B-1728B52AA6E4}">
                <adec:decorative xmlns:adec="http://schemas.microsoft.com/office/drawing/2017/decorative" val="1"/>
              </a:ext>
            </a:extLst>
          </p:cNvPr>
          <p:cNvSpPr>
            <a:spLocks noGrp="1"/>
          </p:cNvSpPr>
          <p:nvPr>
            <p:ph type="ftr" sz="quarter" idx="3"/>
          </p:nvPr>
        </p:nvSpPr>
        <p:spPr/>
        <p:txBody>
          <a:bodyPr/>
          <a:lstStyle/>
          <a:p>
            <a:r>
              <a:rPr lang="en-US"/>
              <a:t>mn.gov/deed</a:t>
            </a:r>
            <a:endParaRPr lang="en-US" dirty="0"/>
          </a:p>
        </p:txBody>
      </p:sp>
      <p:pic>
        <p:nvPicPr>
          <p:cNvPr id="6" name="Picture 5">
            <a:extLst>
              <a:ext uri="{FF2B5EF4-FFF2-40B4-BE49-F238E27FC236}">
                <a16:creationId xmlns:a16="http://schemas.microsoft.com/office/drawing/2014/main" id="{539CDAFE-3D53-484E-F2BA-3BF2709E2225}"/>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11648" y="6329182"/>
            <a:ext cx="1370330" cy="292702"/>
          </a:xfrm>
          <a:prstGeom prst="rect">
            <a:avLst/>
          </a:prstGeom>
        </p:spPr>
      </p:pic>
      <p:pic>
        <p:nvPicPr>
          <p:cNvPr id="7" name="Picture 6">
            <a:extLst>
              <a:ext uri="{FF2B5EF4-FFF2-40B4-BE49-F238E27FC236}">
                <a16:creationId xmlns:a16="http://schemas.microsoft.com/office/drawing/2014/main" id="{8067FE3F-ACDF-0BE5-C8C4-7BDA672CC8A4}"/>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70472" y="6028023"/>
            <a:ext cx="1109420" cy="720618"/>
          </a:xfrm>
          <a:prstGeom prst="rect">
            <a:avLst/>
          </a:prstGeom>
        </p:spPr>
      </p:pic>
      <p:pic>
        <p:nvPicPr>
          <p:cNvPr id="8" name="Picture 7">
            <a:extLst>
              <a:ext uri="{FF2B5EF4-FFF2-40B4-BE49-F238E27FC236}">
                <a16:creationId xmlns:a16="http://schemas.microsoft.com/office/drawing/2014/main" id="{2BC081B4-D360-2EB1-53B1-817E70CCBAF9}"/>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99854" y="6248365"/>
            <a:ext cx="1523300" cy="365125"/>
          </a:xfrm>
          <a:prstGeom prst="rect">
            <a:avLst/>
          </a:prstGeom>
        </p:spPr>
      </p:pic>
    </p:spTree>
    <p:extLst>
      <p:ext uri="{BB962C8B-B14F-4D97-AF65-F5344CB8AC3E}">
        <p14:creationId xmlns:p14="http://schemas.microsoft.com/office/powerpoint/2010/main" val="12051437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285351-CEF2-4758-B66B-EE96FB95346A}"/>
              </a:ext>
            </a:extLst>
          </p:cNvPr>
          <p:cNvSpPr>
            <a:spLocks noGrp="1"/>
          </p:cNvSpPr>
          <p:nvPr>
            <p:ph type="title"/>
          </p:nvPr>
        </p:nvSpPr>
        <p:spPr/>
        <p:txBody>
          <a:bodyPr/>
          <a:lstStyle/>
          <a:p>
            <a:r>
              <a:rPr lang="en-US" dirty="0"/>
              <a:t>How to Get Youth Connected</a:t>
            </a:r>
          </a:p>
        </p:txBody>
      </p:sp>
      <p:sp>
        <p:nvSpPr>
          <p:cNvPr id="3" name="Content Placeholder 2">
            <a:extLst>
              <a:ext uri="{FF2B5EF4-FFF2-40B4-BE49-F238E27FC236}">
                <a16:creationId xmlns:a16="http://schemas.microsoft.com/office/drawing/2014/main" id="{1ACE6660-F08F-4010-8EFE-C02EF77B1339}"/>
              </a:ext>
            </a:extLst>
          </p:cNvPr>
          <p:cNvSpPr>
            <a:spLocks noGrp="1"/>
          </p:cNvSpPr>
          <p:nvPr>
            <p:ph idx="1"/>
          </p:nvPr>
        </p:nvSpPr>
        <p:spPr/>
        <p:txBody>
          <a:bodyPr>
            <a:normAutofit/>
          </a:bodyPr>
          <a:lstStyle/>
          <a:p>
            <a:r>
              <a:rPr lang="en-US" sz="2400" dirty="0"/>
              <a:t>Visit Office of Youth Development Website for contact information of program providers:  </a:t>
            </a:r>
            <a:r>
              <a:rPr lang="en-US" sz="2400" dirty="0">
                <a:hlinkClick r:id="rId2"/>
              </a:rPr>
              <a:t>https://mn.gov/deed/programs-services/office-youth-development/</a:t>
            </a:r>
            <a:r>
              <a:rPr lang="en-US" sz="2400" dirty="0"/>
              <a:t>  </a:t>
            </a:r>
          </a:p>
          <a:p>
            <a:r>
              <a:rPr lang="en-US" sz="2400" dirty="0"/>
              <a:t>Online directory of service providers: </a:t>
            </a:r>
            <a:r>
              <a:rPr lang="en-US" sz="2400" dirty="0">
                <a:hlinkClick r:id="rId3"/>
              </a:rPr>
              <a:t>http://apps.deed.state.mn.us/assets/youth/services/mypproviders.shtml</a:t>
            </a:r>
            <a:r>
              <a:rPr lang="en-US" sz="2400" dirty="0"/>
              <a:t> (MN Youth Program) or </a:t>
            </a:r>
            <a:r>
              <a:rPr lang="en-US" sz="2400" dirty="0">
                <a:hlinkClick r:id="rId4"/>
              </a:rPr>
              <a:t>http://apps.deed.state.mn.us/assets/youth/services/providers.shtml</a:t>
            </a:r>
            <a:r>
              <a:rPr lang="en-US" sz="2400" dirty="0"/>
              <a:t> (WIOA Young Adult)</a:t>
            </a:r>
          </a:p>
          <a:p>
            <a:r>
              <a:rPr lang="en-US" sz="2400" dirty="0"/>
              <a:t>Contact DEED for assistance in locating a service provider – Lynn Douma, Youth Program Coordinator, </a:t>
            </a:r>
            <a:r>
              <a:rPr lang="en-US" sz="2400" dirty="0">
                <a:hlinkClick r:id="rId5"/>
              </a:rPr>
              <a:t>Lynn.Douma@state.mn.us</a:t>
            </a:r>
            <a:r>
              <a:rPr lang="en-US" sz="2400" dirty="0"/>
              <a:t> </a:t>
            </a:r>
          </a:p>
        </p:txBody>
      </p:sp>
      <p:sp>
        <p:nvSpPr>
          <p:cNvPr id="4" name="Footer Placeholder 3">
            <a:extLst>
              <a:ext uri="{FF2B5EF4-FFF2-40B4-BE49-F238E27FC236}">
                <a16:creationId xmlns:a16="http://schemas.microsoft.com/office/drawing/2014/main" id="{FC178234-2CBE-4AA9-87EB-EA10F17D124F}"/>
              </a:ext>
            </a:extLst>
          </p:cNvPr>
          <p:cNvSpPr>
            <a:spLocks noGrp="1"/>
          </p:cNvSpPr>
          <p:nvPr>
            <p:ph type="ftr" sz="quarter" idx="3"/>
          </p:nvPr>
        </p:nvSpPr>
        <p:spPr/>
        <p:txBody>
          <a:bodyPr/>
          <a:lstStyle/>
          <a:p>
            <a:r>
              <a:rPr lang="en-US"/>
              <a:t>mn.gov/deed</a:t>
            </a:r>
            <a:endParaRPr lang="en-US" dirty="0"/>
          </a:p>
        </p:txBody>
      </p:sp>
    </p:spTree>
    <p:extLst>
      <p:ext uri="{BB962C8B-B14F-4D97-AF65-F5344CB8AC3E}">
        <p14:creationId xmlns:p14="http://schemas.microsoft.com/office/powerpoint/2010/main" val="6289807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07A0EF00-CD2A-4AA8-B325-42C289E35EBF}"/>
              </a:ext>
              <a:ext uri="{C183D7F6-B498-43B3-948B-1728B52AA6E4}">
                <adec:decorative xmlns:adec="http://schemas.microsoft.com/office/drawing/2017/decorative" val="1"/>
              </a:ext>
            </a:extLst>
          </p:cNvPr>
          <p:cNvSpPr>
            <a:spLocks noGrp="1"/>
          </p:cNvSpPr>
          <p:nvPr>
            <p:ph type="pic" sz="quarter" idx="13"/>
          </p:nvPr>
        </p:nvSpPr>
        <p:spPr/>
      </p:sp>
      <p:sp>
        <p:nvSpPr>
          <p:cNvPr id="3" name="Title 2" descr="Graphic inviting questions from the audience">
            <a:extLst>
              <a:ext uri="{FF2B5EF4-FFF2-40B4-BE49-F238E27FC236}">
                <a16:creationId xmlns:a16="http://schemas.microsoft.com/office/drawing/2014/main" id="{D5C5C812-75C4-4E83-BB10-25F9A3B6863A}"/>
              </a:ext>
            </a:extLst>
          </p:cNvPr>
          <p:cNvSpPr>
            <a:spLocks noGrp="1"/>
          </p:cNvSpPr>
          <p:nvPr>
            <p:ph type="title"/>
          </p:nvPr>
        </p:nvSpPr>
        <p:spPr/>
        <p:txBody>
          <a:bodyPr/>
          <a:lstStyle/>
          <a:p>
            <a:r>
              <a:rPr lang="en-US"/>
              <a:t>Questions?</a:t>
            </a:r>
          </a:p>
        </p:txBody>
      </p:sp>
    </p:spTree>
    <p:extLst>
      <p:ext uri="{BB962C8B-B14F-4D97-AF65-F5344CB8AC3E}">
        <p14:creationId xmlns:p14="http://schemas.microsoft.com/office/powerpoint/2010/main" val="323735307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Thank You!</a:t>
            </a:r>
          </a:p>
        </p:txBody>
      </p:sp>
      <p:sp>
        <p:nvSpPr>
          <p:cNvPr id="3" name="Text Placeholder 2"/>
          <p:cNvSpPr>
            <a:spLocks noGrp="1"/>
          </p:cNvSpPr>
          <p:nvPr>
            <p:ph type="body" sz="quarter" idx="13"/>
          </p:nvPr>
        </p:nvSpPr>
        <p:spPr/>
        <p:txBody>
          <a:bodyPr/>
          <a:lstStyle/>
          <a:p>
            <a:r>
              <a:rPr lang="en-US" sz="3200" b="1" dirty="0"/>
              <a:t>Lynn Douma, Program Coordinator</a:t>
            </a:r>
          </a:p>
          <a:p>
            <a:r>
              <a:rPr lang="en-US" sz="2800" dirty="0">
                <a:hlinkClick r:id="rId3"/>
              </a:rPr>
              <a:t>Lynn.Douma@state.mn.us</a:t>
            </a:r>
            <a:r>
              <a:rPr lang="en-US" sz="2800" dirty="0"/>
              <a:t> </a:t>
            </a:r>
          </a:p>
          <a:p>
            <a:r>
              <a:rPr lang="en-US" sz="2800" dirty="0"/>
              <a:t>651-259-7536</a:t>
            </a:r>
          </a:p>
          <a:p>
            <a:r>
              <a:rPr lang="en-US" sz="2800" dirty="0">
                <a:hlinkClick r:id="rId4"/>
              </a:rPr>
              <a:t>mn.gov/deed/youth</a:t>
            </a:r>
            <a:r>
              <a:rPr lang="en-US" sz="2800" dirty="0"/>
              <a:t> </a:t>
            </a:r>
          </a:p>
        </p:txBody>
      </p:sp>
    </p:spTree>
    <p:extLst>
      <p:ext uri="{BB962C8B-B14F-4D97-AF65-F5344CB8AC3E}">
        <p14:creationId xmlns:p14="http://schemas.microsoft.com/office/powerpoint/2010/main" val="2429188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285351-CEF2-4758-B66B-EE96FB95346A}"/>
              </a:ext>
            </a:extLst>
          </p:cNvPr>
          <p:cNvSpPr>
            <a:spLocks noGrp="1"/>
          </p:cNvSpPr>
          <p:nvPr>
            <p:ph type="title"/>
          </p:nvPr>
        </p:nvSpPr>
        <p:spPr/>
        <p:txBody>
          <a:bodyPr/>
          <a:lstStyle/>
          <a:p>
            <a:r>
              <a:rPr lang="en-US" dirty="0"/>
              <a:t>Minnesota’s Workforce System</a:t>
            </a:r>
          </a:p>
        </p:txBody>
      </p:sp>
      <p:sp>
        <p:nvSpPr>
          <p:cNvPr id="3" name="Content Placeholder 2">
            <a:extLst>
              <a:ext uri="{FF2B5EF4-FFF2-40B4-BE49-F238E27FC236}">
                <a16:creationId xmlns:a16="http://schemas.microsoft.com/office/drawing/2014/main" id="{1ACE6660-F08F-4010-8EFE-C02EF77B1339}"/>
              </a:ext>
            </a:extLst>
          </p:cNvPr>
          <p:cNvSpPr>
            <a:spLocks noGrp="1"/>
          </p:cNvSpPr>
          <p:nvPr>
            <p:ph idx="1"/>
          </p:nvPr>
        </p:nvSpPr>
        <p:spPr/>
        <p:txBody>
          <a:bodyPr>
            <a:normAutofit lnSpcReduction="10000"/>
          </a:bodyPr>
          <a:lstStyle/>
          <a:p>
            <a:r>
              <a:rPr lang="en-US" dirty="0"/>
              <a:t>State divided into 16 Local Workforce Development Areas (LWDAs) as directed by federal Workforce Innovation and Opportunity Act (WIOA)</a:t>
            </a:r>
          </a:p>
          <a:p>
            <a:r>
              <a:rPr lang="en-US" dirty="0"/>
              <a:t>Map of LWDAs can be viewed at: </a:t>
            </a:r>
            <a:r>
              <a:rPr lang="en-US" dirty="0">
                <a:hlinkClick r:id="rId2"/>
              </a:rPr>
              <a:t>https://mawb-mn.org/workforce-development-areas</a:t>
            </a:r>
            <a:r>
              <a:rPr lang="en-US" dirty="0"/>
              <a:t> </a:t>
            </a:r>
          </a:p>
          <a:p>
            <a:r>
              <a:rPr lang="en-US" dirty="0"/>
              <a:t>A Local Workforce Development Board (LWDB) in each area oversees programming and provides direction for meeting workforce development goals outlined in state and federal statute</a:t>
            </a:r>
          </a:p>
          <a:p>
            <a:r>
              <a:rPr lang="en-US" dirty="0"/>
              <a:t>LWDB chair and a majority of members from private sector – other members from labor, education, economic development, community-based organizations, adult or juvenile justice system, etc.</a:t>
            </a:r>
          </a:p>
          <a:p>
            <a:endParaRPr lang="en-US" dirty="0"/>
          </a:p>
        </p:txBody>
      </p:sp>
      <p:sp>
        <p:nvSpPr>
          <p:cNvPr id="4" name="Footer Placeholder 3">
            <a:extLst>
              <a:ext uri="{FF2B5EF4-FFF2-40B4-BE49-F238E27FC236}">
                <a16:creationId xmlns:a16="http://schemas.microsoft.com/office/drawing/2014/main" id="{FC178234-2CBE-4AA9-87EB-EA10F17D124F}"/>
              </a:ext>
            </a:extLst>
          </p:cNvPr>
          <p:cNvSpPr>
            <a:spLocks noGrp="1"/>
          </p:cNvSpPr>
          <p:nvPr>
            <p:ph type="ftr" sz="quarter" idx="3"/>
          </p:nvPr>
        </p:nvSpPr>
        <p:spPr/>
        <p:txBody>
          <a:bodyPr/>
          <a:lstStyle/>
          <a:p>
            <a:r>
              <a:rPr lang="en-US"/>
              <a:t>mn.gov/deed</a:t>
            </a:r>
            <a:endParaRPr lang="en-US" dirty="0"/>
          </a:p>
        </p:txBody>
      </p:sp>
    </p:spTree>
    <p:extLst>
      <p:ext uri="{BB962C8B-B14F-4D97-AF65-F5344CB8AC3E}">
        <p14:creationId xmlns:p14="http://schemas.microsoft.com/office/powerpoint/2010/main" val="35975557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9D1C5B-9ABE-41AB-A611-93F5693CC1BC}"/>
              </a:ext>
            </a:extLst>
          </p:cNvPr>
          <p:cNvSpPr>
            <a:spLocks noGrp="1"/>
          </p:cNvSpPr>
          <p:nvPr>
            <p:ph type="title"/>
          </p:nvPr>
        </p:nvSpPr>
        <p:spPr/>
        <p:txBody>
          <a:bodyPr/>
          <a:lstStyle/>
          <a:p>
            <a:r>
              <a:rPr lang="en-US" dirty="0"/>
              <a:t>Overarching Goals of Youth Programs</a:t>
            </a:r>
          </a:p>
        </p:txBody>
      </p:sp>
      <p:sp>
        <p:nvSpPr>
          <p:cNvPr id="3" name="Content Placeholder 2">
            <a:extLst>
              <a:ext uri="{FF2B5EF4-FFF2-40B4-BE49-F238E27FC236}">
                <a16:creationId xmlns:a16="http://schemas.microsoft.com/office/drawing/2014/main" id="{BBB28C77-6CE9-4B22-BE44-BD7EB00FBB86}"/>
              </a:ext>
            </a:extLst>
          </p:cNvPr>
          <p:cNvSpPr>
            <a:spLocks noGrp="1"/>
          </p:cNvSpPr>
          <p:nvPr>
            <p:ph idx="1"/>
          </p:nvPr>
        </p:nvSpPr>
        <p:spPr/>
        <p:txBody>
          <a:bodyPr/>
          <a:lstStyle/>
          <a:p>
            <a:r>
              <a:rPr lang="en-US" sz="2400" b="1" dirty="0"/>
              <a:t>Work Readiness: </a:t>
            </a:r>
            <a:r>
              <a:rPr lang="en-US" sz="2400" dirty="0"/>
              <a:t>Helping youth understand and develop “soft skills” they will need at any job</a:t>
            </a:r>
          </a:p>
          <a:p>
            <a:r>
              <a:rPr lang="en-US" sz="2400" b="1" dirty="0"/>
              <a:t>Providing Quality Work Experience Opportunities: </a:t>
            </a:r>
            <a:r>
              <a:rPr lang="en-US" sz="2400" dirty="0"/>
              <a:t>For many youth, this is their first job outside the home—especially for those with multiple barriers to employment. </a:t>
            </a:r>
          </a:p>
          <a:p>
            <a:r>
              <a:rPr lang="en-US" sz="2400" b="1" dirty="0"/>
              <a:t>Dropout Prevention: </a:t>
            </a:r>
            <a:r>
              <a:rPr lang="en-US" sz="2400" dirty="0"/>
              <a:t>Many participants learn first-hand the importance of not only finishing high school, but also realizing that virtually any career pathway requires post-secondary education.</a:t>
            </a:r>
          </a:p>
          <a:p>
            <a:r>
              <a:rPr lang="en-US" sz="2400" b="1" dirty="0"/>
              <a:t>Identifying and Pursuing a Career Pathway Towards Self-Sufficiency</a:t>
            </a:r>
          </a:p>
          <a:p>
            <a:endParaRPr lang="en-US" dirty="0"/>
          </a:p>
        </p:txBody>
      </p:sp>
      <p:sp>
        <p:nvSpPr>
          <p:cNvPr id="4" name="Footer Placeholder 3">
            <a:extLst>
              <a:ext uri="{FF2B5EF4-FFF2-40B4-BE49-F238E27FC236}">
                <a16:creationId xmlns:a16="http://schemas.microsoft.com/office/drawing/2014/main" id="{239A46A6-C9F9-45B0-8C96-2CBB8C452B0C}"/>
              </a:ext>
            </a:extLst>
          </p:cNvPr>
          <p:cNvSpPr>
            <a:spLocks noGrp="1"/>
          </p:cNvSpPr>
          <p:nvPr>
            <p:ph type="ftr" sz="quarter" idx="3"/>
          </p:nvPr>
        </p:nvSpPr>
        <p:spPr/>
        <p:txBody>
          <a:bodyPr/>
          <a:lstStyle/>
          <a:p>
            <a:r>
              <a:rPr lang="en-US"/>
              <a:t>mn.gov/deed</a:t>
            </a:r>
            <a:endParaRPr lang="en-US" dirty="0"/>
          </a:p>
        </p:txBody>
      </p:sp>
    </p:spTree>
    <p:extLst>
      <p:ext uri="{BB962C8B-B14F-4D97-AF65-F5344CB8AC3E}">
        <p14:creationId xmlns:p14="http://schemas.microsoft.com/office/powerpoint/2010/main" val="20829153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06FFA4-1BD1-4AF7-B843-82C836181BC2}"/>
              </a:ext>
            </a:extLst>
          </p:cNvPr>
          <p:cNvSpPr>
            <a:spLocks noGrp="1"/>
          </p:cNvSpPr>
          <p:nvPr>
            <p:ph type="title"/>
          </p:nvPr>
        </p:nvSpPr>
        <p:spPr/>
        <p:txBody>
          <a:bodyPr/>
          <a:lstStyle/>
          <a:p>
            <a:r>
              <a:rPr lang="en-US" dirty="0"/>
              <a:t>Barriers to Self-Sufficiency</a:t>
            </a:r>
          </a:p>
        </p:txBody>
      </p:sp>
      <p:sp>
        <p:nvSpPr>
          <p:cNvPr id="3" name="Content Placeholder 2">
            <a:extLst>
              <a:ext uri="{FF2B5EF4-FFF2-40B4-BE49-F238E27FC236}">
                <a16:creationId xmlns:a16="http://schemas.microsoft.com/office/drawing/2014/main" id="{4DD199CE-F474-4245-82B8-1DF687C91FCC}"/>
              </a:ext>
            </a:extLst>
          </p:cNvPr>
          <p:cNvSpPr>
            <a:spLocks noGrp="1"/>
          </p:cNvSpPr>
          <p:nvPr>
            <p:ph idx="1"/>
          </p:nvPr>
        </p:nvSpPr>
        <p:spPr/>
        <p:txBody>
          <a:bodyPr>
            <a:normAutofit fontScale="92500" lnSpcReduction="20000"/>
          </a:bodyPr>
          <a:lstStyle/>
          <a:p>
            <a:pPr marL="0" indent="0">
              <a:buNone/>
            </a:pPr>
            <a:r>
              <a:rPr lang="en-US" sz="2400" b="1" dirty="0"/>
              <a:t>All youth served in both Federal and State funded youth programs at DEED often face multiple barriers to self-sufficiency including: </a:t>
            </a:r>
          </a:p>
          <a:p>
            <a:r>
              <a:rPr lang="en-US" sz="2400" dirty="0"/>
              <a:t>Economically disadvantaged;</a:t>
            </a:r>
          </a:p>
          <a:p>
            <a:r>
              <a:rPr lang="en-US" sz="2400" dirty="0"/>
              <a:t>Pregnant or parenting youth;</a:t>
            </a:r>
          </a:p>
          <a:p>
            <a:r>
              <a:rPr lang="en-US" sz="2400" dirty="0"/>
              <a:t>Youth with limited English proficiency;</a:t>
            </a:r>
          </a:p>
          <a:p>
            <a:r>
              <a:rPr lang="en-US" sz="2400" dirty="0"/>
              <a:t>Potential (or actual) secondary school dropouts;</a:t>
            </a:r>
          </a:p>
          <a:p>
            <a:r>
              <a:rPr lang="en-US" sz="2400" dirty="0"/>
              <a:t>Youth offenders;</a:t>
            </a:r>
          </a:p>
          <a:p>
            <a:r>
              <a:rPr lang="en-US" sz="2400" dirty="0"/>
              <a:t>Public assistance recipients;</a:t>
            </a:r>
          </a:p>
          <a:p>
            <a:r>
              <a:rPr lang="en-US" sz="2400" dirty="0"/>
              <a:t>Youth with disabilities (including learning disabilities);</a:t>
            </a:r>
            <a:endParaRPr lang="en-US" sz="2000" b="1" dirty="0"/>
          </a:p>
          <a:p>
            <a:endParaRPr lang="en-US" dirty="0"/>
          </a:p>
        </p:txBody>
      </p:sp>
      <p:sp>
        <p:nvSpPr>
          <p:cNvPr id="4" name="Footer Placeholder 3">
            <a:extLst>
              <a:ext uri="{FF2B5EF4-FFF2-40B4-BE49-F238E27FC236}">
                <a16:creationId xmlns:a16="http://schemas.microsoft.com/office/drawing/2014/main" id="{2DE42B1E-BE5F-4F16-A208-8834CED7B699}"/>
              </a:ext>
            </a:extLst>
          </p:cNvPr>
          <p:cNvSpPr>
            <a:spLocks noGrp="1"/>
          </p:cNvSpPr>
          <p:nvPr>
            <p:ph type="ftr" sz="quarter" idx="3"/>
          </p:nvPr>
        </p:nvSpPr>
        <p:spPr/>
        <p:txBody>
          <a:bodyPr/>
          <a:lstStyle/>
          <a:p>
            <a:r>
              <a:rPr lang="en-US"/>
              <a:t>mn.gov/deed</a:t>
            </a:r>
            <a:endParaRPr lang="en-US" dirty="0"/>
          </a:p>
        </p:txBody>
      </p:sp>
    </p:spTree>
    <p:extLst>
      <p:ext uri="{BB962C8B-B14F-4D97-AF65-F5344CB8AC3E}">
        <p14:creationId xmlns:p14="http://schemas.microsoft.com/office/powerpoint/2010/main" val="21879084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06FFA4-1BD1-4AF7-B843-82C836181BC2}"/>
              </a:ext>
            </a:extLst>
          </p:cNvPr>
          <p:cNvSpPr>
            <a:spLocks noGrp="1"/>
          </p:cNvSpPr>
          <p:nvPr>
            <p:ph type="title"/>
          </p:nvPr>
        </p:nvSpPr>
        <p:spPr/>
        <p:txBody>
          <a:bodyPr/>
          <a:lstStyle/>
          <a:p>
            <a:r>
              <a:rPr lang="en-US" dirty="0"/>
              <a:t>Barriers to Self-Sufficiency, continued</a:t>
            </a:r>
          </a:p>
        </p:txBody>
      </p:sp>
      <p:sp>
        <p:nvSpPr>
          <p:cNvPr id="3" name="Content Placeholder 2">
            <a:extLst>
              <a:ext uri="{FF2B5EF4-FFF2-40B4-BE49-F238E27FC236}">
                <a16:creationId xmlns:a16="http://schemas.microsoft.com/office/drawing/2014/main" id="{4DD199CE-F474-4245-82B8-1DF687C91FCC}"/>
              </a:ext>
            </a:extLst>
          </p:cNvPr>
          <p:cNvSpPr>
            <a:spLocks noGrp="1"/>
          </p:cNvSpPr>
          <p:nvPr>
            <p:ph idx="1"/>
          </p:nvPr>
        </p:nvSpPr>
        <p:spPr/>
        <p:txBody>
          <a:bodyPr>
            <a:normAutofit/>
          </a:bodyPr>
          <a:lstStyle/>
          <a:p>
            <a:pPr marL="0" indent="0">
              <a:buNone/>
            </a:pPr>
            <a:r>
              <a:rPr lang="en-US" sz="2400" b="1" dirty="0"/>
              <a:t>All youth served in both Federal and State funded youth programs at DEED often face multiple barriers to self-sufficiency including: </a:t>
            </a:r>
          </a:p>
          <a:p>
            <a:r>
              <a:rPr lang="en-US" sz="2400" dirty="0"/>
              <a:t>Chemically dependent youth or children of drug or alcohol abusers;</a:t>
            </a:r>
          </a:p>
          <a:p>
            <a:r>
              <a:rPr lang="en-US" sz="2400" dirty="0"/>
              <a:t>Homeless or runaway youth;</a:t>
            </a:r>
          </a:p>
          <a:p>
            <a:r>
              <a:rPr lang="en-US" sz="2400" dirty="0"/>
              <a:t>Youth with basic skills deficiency;</a:t>
            </a:r>
          </a:p>
          <a:p>
            <a:r>
              <a:rPr lang="en-US" sz="2400" dirty="0"/>
              <a:t>Youth with an educational attainment of one or more levels below grade level appropriate to age; or</a:t>
            </a:r>
          </a:p>
          <a:p>
            <a:r>
              <a:rPr lang="en-US" sz="2400" dirty="0"/>
              <a:t>Foster child/aged out of foster care</a:t>
            </a:r>
          </a:p>
          <a:p>
            <a:endParaRPr lang="en-US" dirty="0"/>
          </a:p>
        </p:txBody>
      </p:sp>
      <p:sp>
        <p:nvSpPr>
          <p:cNvPr id="4" name="Footer Placeholder 3">
            <a:extLst>
              <a:ext uri="{FF2B5EF4-FFF2-40B4-BE49-F238E27FC236}">
                <a16:creationId xmlns:a16="http://schemas.microsoft.com/office/drawing/2014/main" id="{2DE42B1E-BE5F-4F16-A208-8834CED7B699}"/>
              </a:ext>
            </a:extLst>
          </p:cNvPr>
          <p:cNvSpPr>
            <a:spLocks noGrp="1"/>
          </p:cNvSpPr>
          <p:nvPr>
            <p:ph type="ftr" sz="quarter" idx="3"/>
          </p:nvPr>
        </p:nvSpPr>
        <p:spPr/>
        <p:txBody>
          <a:bodyPr/>
          <a:lstStyle/>
          <a:p>
            <a:r>
              <a:rPr lang="en-US"/>
              <a:t>mn.gov/deed</a:t>
            </a:r>
            <a:endParaRPr lang="en-US" dirty="0"/>
          </a:p>
        </p:txBody>
      </p:sp>
    </p:spTree>
    <p:extLst>
      <p:ext uri="{BB962C8B-B14F-4D97-AF65-F5344CB8AC3E}">
        <p14:creationId xmlns:p14="http://schemas.microsoft.com/office/powerpoint/2010/main" val="18015397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06FFA4-1BD1-4AF7-B843-82C836181BC2}"/>
              </a:ext>
            </a:extLst>
          </p:cNvPr>
          <p:cNvSpPr>
            <a:spLocks noGrp="1"/>
          </p:cNvSpPr>
          <p:nvPr>
            <p:ph type="title"/>
          </p:nvPr>
        </p:nvSpPr>
        <p:spPr/>
        <p:txBody>
          <a:bodyPr/>
          <a:lstStyle/>
          <a:p>
            <a:r>
              <a:rPr lang="en-US" dirty="0"/>
              <a:t>Who Is Served?</a:t>
            </a:r>
          </a:p>
        </p:txBody>
      </p:sp>
      <p:sp>
        <p:nvSpPr>
          <p:cNvPr id="3" name="Content Placeholder 2">
            <a:extLst>
              <a:ext uri="{FF2B5EF4-FFF2-40B4-BE49-F238E27FC236}">
                <a16:creationId xmlns:a16="http://schemas.microsoft.com/office/drawing/2014/main" id="{4DD199CE-F474-4245-82B8-1DF687C91FCC}"/>
              </a:ext>
            </a:extLst>
          </p:cNvPr>
          <p:cNvSpPr>
            <a:spLocks noGrp="1"/>
          </p:cNvSpPr>
          <p:nvPr>
            <p:ph idx="1"/>
          </p:nvPr>
        </p:nvSpPr>
        <p:spPr/>
        <p:txBody>
          <a:bodyPr>
            <a:normAutofit lnSpcReduction="10000"/>
          </a:bodyPr>
          <a:lstStyle/>
          <a:p>
            <a:pPr marL="0" indent="0">
              <a:buNone/>
            </a:pPr>
            <a:r>
              <a:rPr lang="en-US" sz="3200" b="1" dirty="0"/>
              <a:t>Across the major programs administered by DEED’s Youth Team:</a:t>
            </a:r>
          </a:p>
          <a:p>
            <a:r>
              <a:rPr lang="en-US" sz="2400" dirty="0"/>
              <a:t>Over 13,500 case-managed youth and young adults between the ages of 14 and 24+ served in SFY 21</a:t>
            </a:r>
          </a:p>
          <a:p>
            <a:r>
              <a:rPr lang="en-US" sz="2400" dirty="0"/>
              <a:t>7 of 10 youth served identify as BIPOC</a:t>
            </a:r>
          </a:p>
          <a:p>
            <a:r>
              <a:rPr lang="en-US" sz="2400" dirty="0"/>
              <a:t>7 of 10 youth are economically disadvantaged at enrollment</a:t>
            </a:r>
          </a:p>
          <a:p>
            <a:r>
              <a:rPr lang="en-US" sz="2400" dirty="0"/>
              <a:t>4 of 10 are basic skills deficient at enrollment</a:t>
            </a:r>
          </a:p>
          <a:p>
            <a:r>
              <a:rPr lang="en-US" sz="2400" dirty="0"/>
              <a:t>1 of 4 identify as a youth with a disability</a:t>
            </a:r>
          </a:p>
          <a:p>
            <a:endParaRPr lang="en-US" dirty="0"/>
          </a:p>
        </p:txBody>
      </p:sp>
      <p:sp>
        <p:nvSpPr>
          <p:cNvPr id="4" name="Footer Placeholder 3">
            <a:extLst>
              <a:ext uri="{FF2B5EF4-FFF2-40B4-BE49-F238E27FC236}">
                <a16:creationId xmlns:a16="http://schemas.microsoft.com/office/drawing/2014/main" id="{2DE42B1E-BE5F-4F16-A208-8834CED7B699}"/>
              </a:ext>
            </a:extLst>
          </p:cNvPr>
          <p:cNvSpPr>
            <a:spLocks noGrp="1"/>
          </p:cNvSpPr>
          <p:nvPr>
            <p:ph type="ftr" sz="quarter" idx="3"/>
          </p:nvPr>
        </p:nvSpPr>
        <p:spPr/>
        <p:txBody>
          <a:bodyPr/>
          <a:lstStyle/>
          <a:p>
            <a:r>
              <a:rPr lang="en-US"/>
              <a:t>mn.gov/deed</a:t>
            </a:r>
            <a:endParaRPr lang="en-US" dirty="0"/>
          </a:p>
        </p:txBody>
      </p:sp>
    </p:spTree>
    <p:extLst>
      <p:ext uri="{BB962C8B-B14F-4D97-AF65-F5344CB8AC3E}">
        <p14:creationId xmlns:p14="http://schemas.microsoft.com/office/powerpoint/2010/main" val="17217668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285351-CEF2-4758-B66B-EE96FB95346A}"/>
              </a:ext>
            </a:extLst>
          </p:cNvPr>
          <p:cNvSpPr>
            <a:spLocks noGrp="1"/>
          </p:cNvSpPr>
          <p:nvPr>
            <p:ph type="title"/>
          </p:nvPr>
        </p:nvSpPr>
        <p:spPr/>
        <p:txBody>
          <a:bodyPr/>
          <a:lstStyle/>
          <a:p>
            <a:r>
              <a:rPr lang="en-US" dirty="0"/>
              <a:t>Youth Workforce Programs</a:t>
            </a:r>
          </a:p>
        </p:txBody>
      </p:sp>
      <p:sp>
        <p:nvSpPr>
          <p:cNvPr id="3" name="Content Placeholder 2">
            <a:extLst>
              <a:ext uri="{FF2B5EF4-FFF2-40B4-BE49-F238E27FC236}">
                <a16:creationId xmlns:a16="http://schemas.microsoft.com/office/drawing/2014/main" id="{1ACE6660-F08F-4010-8EFE-C02EF77B1339}"/>
              </a:ext>
            </a:extLst>
          </p:cNvPr>
          <p:cNvSpPr>
            <a:spLocks noGrp="1"/>
          </p:cNvSpPr>
          <p:nvPr>
            <p:ph idx="1"/>
          </p:nvPr>
        </p:nvSpPr>
        <p:spPr/>
        <p:txBody>
          <a:bodyPr/>
          <a:lstStyle/>
          <a:p>
            <a:r>
              <a:rPr lang="en-US" dirty="0"/>
              <a:t>Workforce Innovation and Opportunity Act (WIOA)</a:t>
            </a:r>
          </a:p>
          <a:p>
            <a:r>
              <a:rPr lang="en-US" dirty="0"/>
              <a:t>Minnesota Youth Program</a:t>
            </a:r>
          </a:p>
          <a:p>
            <a:r>
              <a:rPr lang="en-US" dirty="0"/>
              <a:t>Minnesota </a:t>
            </a:r>
            <a:r>
              <a:rPr lang="en-US" dirty="0" err="1"/>
              <a:t>Youthbuild</a:t>
            </a:r>
            <a:r>
              <a:rPr lang="en-US" dirty="0"/>
              <a:t> Program</a:t>
            </a:r>
          </a:p>
          <a:p>
            <a:r>
              <a:rPr lang="en-US" dirty="0"/>
              <a:t>Youth at Work </a:t>
            </a:r>
          </a:p>
          <a:p>
            <a:r>
              <a:rPr lang="en-US" dirty="0"/>
              <a:t>Youth Support Services</a:t>
            </a:r>
          </a:p>
          <a:p>
            <a:r>
              <a:rPr lang="en-US" dirty="0"/>
              <a:t>TANF Youth Project</a:t>
            </a:r>
          </a:p>
        </p:txBody>
      </p:sp>
      <p:sp>
        <p:nvSpPr>
          <p:cNvPr id="4" name="Footer Placeholder 3">
            <a:extLst>
              <a:ext uri="{FF2B5EF4-FFF2-40B4-BE49-F238E27FC236}">
                <a16:creationId xmlns:a16="http://schemas.microsoft.com/office/drawing/2014/main" id="{FC178234-2CBE-4AA9-87EB-EA10F17D124F}"/>
              </a:ext>
            </a:extLst>
          </p:cNvPr>
          <p:cNvSpPr>
            <a:spLocks noGrp="1"/>
          </p:cNvSpPr>
          <p:nvPr>
            <p:ph type="ftr" sz="quarter" idx="3"/>
          </p:nvPr>
        </p:nvSpPr>
        <p:spPr/>
        <p:txBody>
          <a:bodyPr/>
          <a:lstStyle/>
          <a:p>
            <a:r>
              <a:rPr lang="en-US"/>
              <a:t>mn.gov/deed</a:t>
            </a:r>
            <a:endParaRPr lang="en-US" dirty="0"/>
          </a:p>
        </p:txBody>
      </p:sp>
    </p:spTree>
    <p:extLst>
      <p:ext uri="{BB962C8B-B14F-4D97-AF65-F5344CB8AC3E}">
        <p14:creationId xmlns:p14="http://schemas.microsoft.com/office/powerpoint/2010/main" val="3600258235"/>
      </p:ext>
    </p:extLst>
  </p:cSld>
  <p:clrMapOvr>
    <a:masterClrMapping/>
  </p:clrMapOvr>
</p:sld>
</file>

<file path=ppt/theme/theme1.xml><?xml version="1.0" encoding="utf-8"?>
<a:theme xmlns:a="http://schemas.openxmlformats.org/drawingml/2006/main" name="Minnesota">
  <a:themeElements>
    <a:clrScheme name="Minnesota Brand Colors">
      <a:dk1>
        <a:srgbClr val="003865"/>
      </a:dk1>
      <a:lt1>
        <a:srgbClr val="FFFFFF"/>
      </a:lt1>
      <a:dk2>
        <a:srgbClr val="000000"/>
      </a:dk2>
      <a:lt2>
        <a:srgbClr val="DDDDDA"/>
      </a:lt2>
      <a:accent1>
        <a:srgbClr val="003865"/>
      </a:accent1>
      <a:accent2>
        <a:srgbClr val="78BE21"/>
      </a:accent2>
      <a:accent3>
        <a:srgbClr val="008EAA"/>
      </a:accent3>
      <a:accent4>
        <a:srgbClr val="8D3F2B"/>
      </a:accent4>
      <a:accent5>
        <a:srgbClr val="0D5257"/>
      </a:accent5>
      <a:accent6>
        <a:srgbClr val="5D295F"/>
      </a:accent6>
      <a:hlink>
        <a:srgbClr val="0563C1"/>
      </a:hlink>
      <a:folHlink>
        <a:srgbClr val="5D295F"/>
      </a:folHlink>
    </a:clrScheme>
    <a:fontScheme name="MN Secondary Fonts">
      <a:majorFont>
        <a:latin typeface="Calibri"/>
        <a:ea typeface=""/>
        <a:cs typeface=""/>
      </a:majorFont>
      <a:minorFont>
        <a:latin typeface="Calibri"/>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19A83DAB-7D6A-4D1F-89F1-C56FD178C40E}" vid="{217DB3C4-729D-4F01-A68A-84F721C64EE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5284D9526CAB864C9DC248A6AA2C129E" ma:contentTypeVersion="12" ma:contentTypeDescription="Create a new document." ma:contentTypeScope="" ma:versionID="f898ad89bf71ced6359d71250effdaca">
  <xsd:schema xmlns:xsd="http://www.w3.org/2001/XMLSchema" xmlns:xs="http://www.w3.org/2001/XMLSchema" xmlns:p="http://schemas.microsoft.com/office/2006/metadata/properties" xmlns:ns3="ec5ffc2c-0589-4753-b34a-4c035d4e7b7e" targetNamespace="http://schemas.microsoft.com/office/2006/metadata/properties" ma:root="true" ma:fieldsID="5bc6ae547dafb556761e6af153889da5" ns3:_="">
    <xsd:import namespace="ec5ffc2c-0589-4753-b34a-4c035d4e7b7e"/>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3: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c5ffc2c-0589-4753-b34a-4c035d4e7b7e"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7F4349A-22F7-4A2D-8CA5-43DDCD679590}">
  <ds:schemaRefs>
    <ds:schemaRef ds:uri="http://schemas.microsoft.com/sharepoint/v3/contenttype/forms"/>
  </ds:schemaRefs>
</ds:datastoreItem>
</file>

<file path=customXml/itemProps2.xml><?xml version="1.0" encoding="utf-8"?>
<ds:datastoreItem xmlns:ds="http://schemas.openxmlformats.org/officeDocument/2006/customXml" ds:itemID="{9678B604-9059-4F1C-B8E2-C96A71A964D2}">
  <ds:schemaRefs>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http://purl.org/dc/elements/1.1/"/>
    <ds:schemaRef ds:uri="ec5ffc2c-0589-4753-b34a-4c035d4e7b7e"/>
    <ds:schemaRef ds:uri="http://www.w3.org/XML/1998/namespace"/>
  </ds:schemaRefs>
</ds:datastoreItem>
</file>

<file path=customXml/itemProps3.xml><?xml version="1.0" encoding="utf-8"?>
<ds:datastoreItem xmlns:ds="http://schemas.openxmlformats.org/officeDocument/2006/customXml" ds:itemID="{BEADEDB4-1B07-4BCC-80B7-52C9FA8D3EB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c5ffc2c-0589-4753-b34a-4c035d4e7b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State of Minnesota</Template>
  <TotalTime>1043</TotalTime>
  <Words>2478</Words>
  <Application>Microsoft Office PowerPoint</Application>
  <PresentationFormat>Widescreen</PresentationFormat>
  <Paragraphs>271</Paragraphs>
  <Slides>35</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35</vt:i4>
      </vt:variant>
    </vt:vector>
  </HeadingPairs>
  <TitlesOfParts>
    <vt:vector size="41" baseType="lpstr">
      <vt:lpstr>Arial</vt:lpstr>
      <vt:lpstr>Calibri</vt:lpstr>
      <vt:lpstr>Comic Sans MS</vt:lpstr>
      <vt:lpstr>Roboto</vt:lpstr>
      <vt:lpstr>Symbol</vt:lpstr>
      <vt:lpstr>Minnesota</vt:lpstr>
      <vt:lpstr>Partnering with Minnesota’s Youth Workforce System to Enhance Participant Success</vt:lpstr>
      <vt:lpstr>Objectives of Today’s Session</vt:lpstr>
      <vt:lpstr>Today’s Presenters</vt:lpstr>
      <vt:lpstr>Minnesota’s Workforce System</vt:lpstr>
      <vt:lpstr>Overarching Goals of Youth Programs</vt:lpstr>
      <vt:lpstr>Barriers to Self-Sufficiency</vt:lpstr>
      <vt:lpstr>Barriers to Self-Sufficiency, continued</vt:lpstr>
      <vt:lpstr>Who Is Served?</vt:lpstr>
      <vt:lpstr>Youth Workforce Programs</vt:lpstr>
      <vt:lpstr>WIOA Young Adult Program</vt:lpstr>
      <vt:lpstr>Minnesota Youth Program</vt:lpstr>
      <vt:lpstr>Minnesota Youthbuild Program</vt:lpstr>
      <vt:lpstr>Youth at Work Program</vt:lpstr>
      <vt:lpstr>Youth Support Services Program</vt:lpstr>
      <vt:lpstr>TANF Youth Project</vt:lpstr>
      <vt:lpstr>Co-enrollment Strategies</vt:lpstr>
      <vt:lpstr>Anoka County Job Training Center</vt:lpstr>
      <vt:lpstr>Anoka County Job Training Center: Empowers </vt:lpstr>
      <vt:lpstr>Program Highlights</vt:lpstr>
      <vt:lpstr>Success Stories</vt:lpstr>
      <vt:lpstr>Empowers Sample Worksites</vt:lpstr>
      <vt:lpstr>Challenging conversations</vt:lpstr>
      <vt:lpstr>South Central Workforce Council</vt:lpstr>
      <vt:lpstr>South Central Young Adult Programs</vt:lpstr>
      <vt:lpstr>Work Experiences</vt:lpstr>
      <vt:lpstr>Get Started</vt:lpstr>
      <vt:lpstr>Success Story - Matt</vt:lpstr>
      <vt:lpstr>Strategies for serving at risk youth</vt:lpstr>
      <vt:lpstr>Strategies for serving at risk youth</vt:lpstr>
      <vt:lpstr>Youth Services</vt:lpstr>
      <vt:lpstr>Partnerships</vt:lpstr>
      <vt:lpstr>TANF Youth Success Story</vt:lpstr>
      <vt:lpstr>How to Get Youth Connected</vt:lpstr>
      <vt:lpstr>Questions?</vt:lpstr>
      <vt:lpstr>Thank You!</vt:lpstr>
    </vt:vector>
  </TitlesOfParts>
  <Company>State of Minnesota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Partnering with Minnesota's Youth Workforce System to Enhance Participant Success</dc:title>
  <dc:subject>Workforce programs for MN youth</dc:subject>
  <dc:creator>Douma, Lynn (DEED)</dc:creator>
  <cp:keywords>youth programs, WIOA, TANF Youth, MN Youth Program, Youthbuild, Youth at Work, Youth Support Services</cp:keywords>
  <dc:description/>
  <cp:lastModifiedBy>Douma, Lynn (DEED)</cp:lastModifiedBy>
  <cp:revision>58</cp:revision>
  <cp:lastPrinted>2017-03-14T16:27:36Z</cp:lastPrinted>
  <dcterms:created xsi:type="dcterms:W3CDTF">2019-08-09T15:36:59Z</dcterms:created>
  <dcterms:modified xsi:type="dcterms:W3CDTF">2022-10-17T19:32:10Z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emplate version">
    <vt:lpwstr>1.31</vt:lpwstr>
  </property>
  <property fmtid="{D5CDD505-2E9C-101B-9397-08002B2CF9AE}" pid="3" name="ContentTypeId">
    <vt:lpwstr>0x0101005284D9526CAB864C9DC248A6AA2C129E</vt:lpwstr>
  </property>
</Properties>
</file>