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14"/>
  </p:notesMasterIdLst>
  <p:handoutMasterIdLst>
    <p:handoutMasterId r:id="rId15"/>
  </p:handoutMasterIdLst>
  <p:sldIdLst>
    <p:sldId id="640" r:id="rId5"/>
    <p:sldId id="668" r:id="rId6"/>
    <p:sldId id="670" r:id="rId7"/>
    <p:sldId id="671" r:id="rId8"/>
    <p:sldId id="672" r:id="rId9"/>
    <p:sldId id="673" r:id="rId10"/>
    <p:sldId id="669" r:id="rId11"/>
    <p:sldId id="696" r:id="rId12"/>
    <p:sldId id="674"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Neill, Timothy (DEED)" initials="OT(" lastIdx="3" clrIdx="0">
    <p:extLst>
      <p:ext uri="{19B8F6BF-5375-455C-9EA6-DF929625EA0E}">
        <p15:presenceInfo xmlns:p15="http://schemas.microsoft.com/office/powerpoint/2012/main" userId="S::Timothy.ONeill@state.mn.us::106b9da1-3d36-467c-ac14-74aab659a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0000"/>
    <a:srgbClr val="FF6600"/>
    <a:srgbClr val="CC9900"/>
    <a:srgbClr val="78BE43"/>
    <a:srgbClr val="CC3300"/>
    <a:srgbClr val="990000"/>
    <a:srgbClr val="78BE21"/>
    <a:srgbClr val="0D0D0D"/>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1" autoAdjust="0"/>
    <p:restoredTop sz="84606" autoAdjust="0"/>
  </p:normalViewPr>
  <p:slideViewPr>
    <p:cSldViewPr snapToGrid="0">
      <p:cViewPr varScale="1">
        <p:scale>
          <a:sx n="72" d="100"/>
          <a:sy n="72" d="100"/>
        </p:scale>
        <p:origin x="1123"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macht\Documents\DEED%20Presentations\021122_aalf_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1" i="0" u="none" strike="noStrike" kern="1200" spc="0" baseline="0">
                <a:solidFill>
                  <a:schemeClr val="tx1">
                    <a:lumMod val="65000"/>
                    <a:lumOff val="35000"/>
                  </a:schemeClr>
                </a:solidFill>
                <a:latin typeface="+mn-lt"/>
                <a:ea typeface="+mn-ea"/>
                <a:cs typeface="+mn-cs"/>
              </a:defRPr>
            </a:pPr>
            <a:r>
              <a:rPr lang="en-US" sz="1400" b="1"/>
              <a:t>Minnesota Labor Force Participation Rate, 12 mo. Avg., 2019-2021</a:t>
            </a:r>
          </a:p>
        </c:rich>
      </c:tx>
      <c:layout>
        <c:manualLayout>
          <c:xMode val="edge"/>
          <c:yMode val="edge"/>
          <c:x val="4.0457370574342879E-4"/>
          <c:y val="0"/>
        </c:manualLayout>
      </c:layout>
      <c:overlay val="0"/>
      <c:spPr>
        <a:noFill/>
        <a:ln>
          <a:noFill/>
        </a:ln>
        <a:effectLst/>
      </c:spPr>
      <c:txPr>
        <a:bodyPr rot="0" spcFirstLastPara="1" vertOverflow="ellipsis" vert="horz" wrap="square" anchor="ctr" anchorCtr="1"/>
        <a:lstStyle/>
        <a:p>
          <a:pPr algn="l">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1577736308972938E-2"/>
          <c:y val="0.12076514528438492"/>
          <c:w val="0.91016279034484848"/>
          <c:h val="0.72369021517307586"/>
        </c:manualLayout>
      </c:layout>
      <c:barChart>
        <c:barDir val="col"/>
        <c:grouping val="clustered"/>
        <c:varyColors val="0"/>
        <c:ser>
          <c:idx val="0"/>
          <c:order val="0"/>
          <c:tx>
            <c:strRef>
              <c:f>Sheet2!$C$3</c:f>
              <c:strCache>
                <c:ptCount val="1"/>
                <c:pt idx="0">
                  <c:v>All</c:v>
                </c:pt>
              </c:strCache>
            </c:strRef>
          </c:tx>
          <c:spPr>
            <a:solidFill>
              <a:schemeClr val="bg2"/>
            </a:solidFill>
            <a:ln>
              <a:noFill/>
            </a:ln>
            <a:effectLst/>
          </c:spPr>
          <c:invertIfNegative val="0"/>
          <c:cat>
            <c:multiLvlStrRef>
              <c:f>Sheet2!$D$1:$AM$2</c:f>
              <c:multiLvlStrCache>
                <c:ptCount val="36"/>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lvl>
                <c:lvl>
                  <c:pt idx="0">
                    <c:v>2019</c:v>
                  </c:pt>
                  <c:pt idx="12">
                    <c:v>2020</c:v>
                  </c:pt>
                  <c:pt idx="24">
                    <c:v>2021</c:v>
                  </c:pt>
                </c:lvl>
              </c:multiLvlStrCache>
            </c:multiLvlStrRef>
          </c:cat>
          <c:val>
            <c:numRef>
              <c:f>Sheet2!$D$3:$AM$3</c:f>
              <c:numCache>
                <c:formatCode>General</c:formatCode>
                <c:ptCount val="36"/>
                <c:pt idx="0">
                  <c:v>69.7</c:v>
                </c:pt>
                <c:pt idx="1">
                  <c:v>69.7</c:v>
                </c:pt>
                <c:pt idx="2">
                  <c:v>69.7</c:v>
                </c:pt>
                <c:pt idx="3">
                  <c:v>69.7</c:v>
                </c:pt>
                <c:pt idx="4">
                  <c:v>69.7</c:v>
                </c:pt>
                <c:pt idx="5">
                  <c:v>69.7</c:v>
                </c:pt>
                <c:pt idx="6">
                  <c:v>69.900000000000006</c:v>
                </c:pt>
                <c:pt idx="7">
                  <c:v>70</c:v>
                </c:pt>
                <c:pt idx="8">
                  <c:v>70.099999999999994</c:v>
                </c:pt>
                <c:pt idx="9">
                  <c:v>70.2</c:v>
                </c:pt>
                <c:pt idx="10">
                  <c:v>70.2</c:v>
                </c:pt>
                <c:pt idx="11">
                  <c:v>70.099999999999994</c:v>
                </c:pt>
                <c:pt idx="12">
                  <c:v>70</c:v>
                </c:pt>
                <c:pt idx="13">
                  <c:v>70</c:v>
                </c:pt>
                <c:pt idx="14">
                  <c:v>69.900000000000006</c:v>
                </c:pt>
                <c:pt idx="15">
                  <c:v>69.599999999999994</c:v>
                </c:pt>
                <c:pt idx="16">
                  <c:v>69.5</c:v>
                </c:pt>
                <c:pt idx="17">
                  <c:v>69.5</c:v>
                </c:pt>
                <c:pt idx="18">
                  <c:v>69.3</c:v>
                </c:pt>
                <c:pt idx="19">
                  <c:v>69.400000000000006</c:v>
                </c:pt>
                <c:pt idx="20">
                  <c:v>69.3</c:v>
                </c:pt>
                <c:pt idx="21">
                  <c:v>69.2</c:v>
                </c:pt>
                <c:pt idx="22">
                  <c:v>69.2</c:v>
                </c:pt>
                <c:pt idx="23">
                  <c:v>69.2</c:v>
                </c:pt>
                <c:pt idx="24">
                  <c:v>69</c:v>
                </c:pt>
                <c:pt idx="25">
                  <c:v>68.900000000000006</c:v>
                </c:pt>
                <c:pt idx="26">
                  <c:v>68.7</c:v>
                </c:pt>
                <c:pt idx="27">
                  <c:v>68.7</c:v>
                </c:pt>
                <c:pt idx="28">
                  <c:v>68.7</c:v>
                </c:pt>
                <c:pt idx="29">
                  <c:v>68.400000000000006</c:v>
                </c:pt>
                <c:pt idx="30">
                  <c:v>68.2</c:v>
                </c:pt>
                <c:pt idx="31">
                  <c:v>68</c:v>
                </c:pt>
                <c:pt idx="32">
                  <c:v>67.900000000000006</c:v>
                </c:pt>
                <c:pt idx="33">
                  <c:v>67.7</c:v>
                </c:pt>
                <c:pt idx="34">
                  <c:v>67.599999999999994</c:v>
                </c:pt>
                <c:pt idx="35">
                  <c:v>67.599999999999994</c:v>
                </c:pt>
              </c:numCache>
            </c:numRef>
          </c:val>
          <c:extLst>
            <c:ext xmlns:c16="http://schemas.microsoft.com/office/drawing/2014/chart" uri="{C3380CC4-5D6E-409C-BE32-E72D297353CC}">
              <c16:uniqueId val="{00000000-E2CE-4C2E-8CDF-7AA9F7FDBE6C}"/>
            </c:ext>
          </c:extLst>
        </c:ser>
        <c:dLbls>
          <c:showLegendKey val="0"/>
          <c:showVal val="0"/>
          <c:showCatName val="0"/>
          <c:showSerName val="0"/>
          <c:showPercent val="0"/>
          <c:showBubbleSize val="0"/>
        </c:dLbls>
        <c:gapWidth val="0"/>
        <c:axId val="128082855"/>
        <c:axId val="128080231"/>
      </c:barChart>
      <c:lineChart>
        <c:grouping val="standard"/>
        <c:varyColors val="0"/>
        <c:ser>
          <c:idx val="1"/>
          <c:order val="1"/>
          <c:tx>
            <c:strRef>
              <c:f>Sheet2!$C$4</c:f>
              <c:strCache>
                <c:ptCount val="1"/>
                <c:pt idx="0">
                  <c:v>Women</c:v>
                </c:pt>
              </c:strCache>
            </c:strRef>
          </c:tx>
          <c:spPr>
            <a:ln w="28575" cap="rnd">
              <a:solidFill>
                <a:srgbClr val="FF0000"/>
              </a:solidFill>
              <a:round/>
            </a:ln>
            <a:effectLst/>
          </c:spPr>
          <c:marker>
            <c:symbol val="none"/>
          </c:marker>
          <c:cat>
            <c:multiLvlStrRef>
              <c:f>Sheet2!$D$1:$AM$2</c:f>
              <c:multiLvlStrCache>
                <c:ptCount val="36"/>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lvl>
                <c:lvl>
                  <c:pt idx="0">
                    <c:v>2019</c:v>
                  </c:pt>
                  <c:pt idx="12">
                    <c:v>2020</c:v>
                  </c:pt>
                  <c:pt idx="24">
                    <c:v>2021</c:v>
                  </c:pt>
                </c:lvl>
              </c:multiLvlStrCache>
            </c:multiLvlStrRef>
          </c:cat>
          <c:val>
            <c:numRef>
              <c:f>Sheet2!$D$4:$AM$4</c:f>
              <c:numCache>
                <c:formatCode>General</c:formatCode>
                <c:ptCount val="36"/>
                <c:pt idx="0">
                  <c:v>66.3</c:v>
                </c:pt>
                <c:pt idx="1">
                  <c:v>66.5</c:v>
                </c:pt>
                <c:pt idx="2">
                  <c:v>66.7</c:v>
                </c:pt>
                <c:pt idx="3">
                  <c:v>66.7</c:v>
                </c:pt>
                <c:pt idx="4">
                  <c:v>66.900000000000006</c:v>
                </c:pt>
                <c:pt idx="5">
                  <c:v>66.8</c:v>
                </c:pt>
                <c:pt idx="6">
                  <c:v>66.900000000000006</c:v>
                </c:pt>
                <c:pt idx="7">
                  <c:v>67</c:v>
                </c:pt>
                <c:pt idx="8">
                  <c:v>67</c:v>
                </c:pt>
                <c:pt idx="9">
                  <c:v>67.099999999999994</c:v>
                </c:pt>
                <c:pt idx="10">
                  <c:v>66.900000000000006</c:v>
                </c:pt>
                <c:pt idx="11">
                  <c:v>66.7</c:v>
                </c:pt>
                <c:pt idx="12">
                  <c:v>66.400000000000006</c:v>
                </c:pt>
                <c:pt idx="13">
                  <c:v>66.2</c:v>
                </c:pt>
                <c:pt idx="14">
                  <c:v>66</c:v>
                </c:pt>
                <c:pt idx="15">
                  <c:v>65.400000000000006</c:v>
                </c:pt>
                <c:pt idx="16">
                  <c:v>65.099999999999994</c:v>
                </c:pt>
                <c:pt idx="17">
                  <c:v>65.099999999999994</c:v>
                </c:pt>
                <c:pt idx="18">
                  <c:v>65.099999999999994</c:v>
                </c:pt>
                <c:pt idx="19">
                  <c:v>65.2</c:v>
                </c:pt>
                <c:pt idx="20">
                  <c:v>65.3</c:v>
                </c:pt>
                <c:pt idx="21">
                  <c:v>65.400000000000006</c:v>
                </c:pt>
                <c:pt idx="22">
                  <c:v>65.599999999999994</c:v>
                </c:pt>
                <c:pt idx="23">
                  <c:v>65.599999999999994</c:v>
                </c:pt>
                <c:pt idx="24">
                  <c:v>65.599999999999994</c:v>
                </c:pt>
                <c:pt idx="25">
                  <c:v>65.5</c:v>
                </c:pt>
                <c:pt idx="26">
                  <c:v>65.2</c:v>
                </c:pt>
                <c:pt idx="27">
                  <c:v>65.3</c:v>
                </c:pt>
                <c:pt idx="28">
                  <c:v>65</c:v>
                </c:pt>
                <c:pt idx="29">
                  <c:v>64.400000000000006</c:v>
                </c:pt>
                <c:pt idx="30">
                  <c:v>64.3</c:v>
                </c:pt>
                <c:pt idx="31">
                  <c:v>64.2</c:v>
                </c:pt>
                <c:pt idx="32">
                  <c:v>64.2</c:v>
                </c:pt>
                <c:pt idx="33">
                  <c:v>63.9</c:v>
                </c:pt>
                <c:pt idx="34">
                  <c:v>63.7</c:v>
                </c:pt>
                <c:pt idx="35">
                  <c:v>63.6</c:v>
                </c:pt>
              </c:numCache>
            </c:numRef>
          </c:val>
          <c:smooth val="0"/>
          <c:extLst>
            <c:ext xmlns:c16="http://schemas.microsoft.com/office/drawing/2014/chart" uri="{C3380CC4-5D6E-409C-BE32-E72D297353CC}">
              <c16:uniqueId val="{00000001-E2CE-4C2E-8CDF-7AA9F7FDBE6C}"/>
            </c:ext>
          </c:extLst>
        </c:ser>
        <c:ser>
          <c:idx val="2"/>
          <c:order val="2"/>
          <c:tx>
            <c:strRef>
              <c:f>Sheet2!$C$5</c:f>
              <c:strCache>
                <c:ptCount val="1"/>
                <c:pt idx="0">
                  <c:v>Men</c:v>
                </c:pt>
              </c:strCache>
            </c:strRef>
          </c:tx>
          <c:spPr>
            <a:ln w="28575" cap="rnd">
              <a:solidFill>
                <a:schemeClr val="accent1">
                  <a:lumMod val="75000"/>
                  <a:lumOff val="25000"/>
                </a:schemeClr>
              </a:solidFill>
              <a:round/>
            </a:ln>
            <a:effectLst/>
          </c:spPr>
          <c:marker>
            <c:symbol val="none"/>
          </c:marker>
          <c:cat>
            <c:multiLvlStrRef>
              <c:f>Sheet2!$D$1:$AM$2</c:f>
              <c:multiLvlStrCache>
                <c:ptCount val="36"/>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lvl>
                <c:lvl>
                  <c:pt idx="0">
                    <c:v>2019</c:v>
                  </c:pt>
                  <c:pt idx="12">
                    <c:v>2020</c:v>
                  </c:pt>
                  <c:pt idx="24">
                    <c:v>2021</c:v>
                  </c:pt>
                </c:lvl>
              </c:multiLvlStrCache>
            </c:multiLvlStrRef>
          </c:cat>
          <c:val>
            <c:numRef>
              <c:f>Sheet2!$D$5:$AM$5</c:f>
              <c:numCache>
                <c:formatCode>General</c:formatCode>
                <c:ptCount val="36"/>
                <c:pt idx="0">
                  <c:v>73.2</c:v>
                </c:pt>
                <c:pt idx="1">
                  <c:v>72.900000000000006</c:v>
                </c:pt>
                <c:pt idx="2">
                  <c:v>72.900000000000006</c:v>
                </c:pt>
                <c:pt idx="3">
                  <c:v>72.900000000000006</c:v>
                </c:pt>
                <c:pt idx="4">
                  <c:v>72.7</c:v>
                </c:pt>
                <c:pt idx="5">
                  <c:v>72.7</c:v>
                </c:pt>
                <c:pt idx="6">
                  <c:v>72.900000000000006</c:v>
                </c:pt>
                <c:pt idx="7">
                  <c:v>73.099999999999994</c:v>
                </c:pt>
                <c:pt idx="8">
                  <c:v>73.3</c:v>
                </c:pt>
                <c:pt idx="9">
                  <c:v>73.400000000000006</c:v>
                </c:pt>
                <c:pt idx="10">
                  <c:v>73.5</c:v>
                </c:pt>
                <c:pt idx="11">
                  <c:v>73.5</c:v>
                </c:pt>
                <c:pt idx="12">
                  <c:v>73.7</c:v>
                </c:pt>
                <c:pt idx="13">
                  <c:v>73.900000000000006</c:v>
                </c:pt>
                <c:pt idx="14">
                  <c:v>73.900000000000006</c:v>
                </c:pt>
                <c:pt idx="15">
                  <c:v>74</c:v>
                </c:pt>
                <c:pt idx="16">
                  <c:v>74.099999999999994</c:v>
                </c:pt>
                <c:pt idx="17">
                  <c:v>74</c:v>
                </c:pt>
                <c:pt idx="18">
                  <c:v>73.7</c:v>
                </c:pt>
                <c:pt idx="19">
                  <c:v>73.7</c:v>
                </c:pt>
                <c:pt idx="20">
                  <c:v>73.400000000000006</c:v>
                </c:pt>
                <c:pt idx="21">
                  <c:v>72.900000000000006</c:v>
                </c:pt>
                <c:pt idx="22">
                  <c:v>72.900000000000006</c:v>
                </c:pt>
                <c:pt idx="23">
                  <c:v>72.8</c:v>
                </c:pt>
                <c:pt idx="24">
                  <c:v>72.5</c:v>
                </c:pt>
                <c:pt idx="25">
                  <c:v>72.400000000000006</c:v>
                </c:pt>
                <c:pt idx="26">
                  <c:v>72.3</c:v>
                </c:pt>
                <c:pt idx="27">
                  <c:v>72.3</c:v>
                </c:pt>
                <c:pt idx="28">
                  <c:v>72.5</c:v>
                </c:pt>
                <c:pt idx="29">
                  <c:v>72.400000000000006</c:v>
                </c:pt>
                <c:pt idx="30">
                  <c:v>72.2</c:v>
                </c:pt>
                <c:pt idx="31">
                  <c:v>71.900000000000006</c:v>
                </c:pt>
                <c:pt idx="32">
                  <c:v>71.599999999999994</c:v>
                </c:pt>
                <c:pt idx="33">
                  <c:v>71.599999999999994</c:v>
                </c:pt>
                <c:pt idx="34">
                  <c:v>71.5</c:v>
                </c:pt>
                <c:pt idx="35">
                  <c:v>71.8</c:v>
                </c:pt>
              </c:numCache>
            </c:numRef>
          </c:val>
          <c:smooth val="0"/>
          <c:extLst>
            <c:ext xmlns:c16="http://schemas.microsoft.com/office/drawing/2014/chart" uri="{C3380CC4-5D6E-409C-BE32-E72D297353CC}">
              <c16:uniqueId val="{00000002-E2CE-4C2E-8CDF-7AA9F7FDBE6C}"/>
            </c:ext>
          </c:extLst>
        </c:ser>
        <c:ser>
          <c:idx val="3"/>
          <c:order val="3"/>
          <c:tx>
            <c:strRef>
              <c:f>Sheet2!$C$6</c:f>
              <c:strCache>
                <c:ptCount val="1"/>
                <c:pt idx="0">
                  <c:v>White</c:v>
                </c:pt>
              </c:strCache>
            </c:strRef>
          </c:tx>
          <c:spPr>
            <a:ln w="28575" cap="rnd">
              <a:solidFill>
                <a:srgbClr val="FFC000"/>
              </a:solidFill>
              <a:round/>
            </a:ln>
            <a:effectLst/>
          </c:spPr>
          <c:marker>
            <c:symbol val="none"/>
          </c:marker>
          <c:cat>
            <c:multiLvlStrRef>
              <c:f>Sheet2!$D$1:$AM$2</c:f>
              <c:multiLvlStrCache>
                <c:ptCount val="36"/>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lvl>
                <c:lvl>
                  <c:pt idx="0">
                    <c:v>2019</c:v>
                  </c:pt>
                  <c:pt idx="12">
                    <c:v>2020</c:v>
                  </c:pt>
                  <c:pt idx="24">
                    <c:v>2021</c:v>
                  </c:pt>
                </c:lvl>
              </c:multiLvlStrCache>
            </c:multiLvlStrRef>
          </c:cat>
          <c:val>
            <c:numRef>
              <c:f>Sheet2!$D$6:$AM$6</c:f>
              <c:numCache>
                <c:formatCode>General</c:formatCode>
                <c:ptCount val="36"/>
                <c:pt idx="0">
                  <c:v>70.099999999999994</c:v>
                </c:pt>
                <c:pt idx="1">
                  <c:v>70.099999999999994</c:v>
                </c:pt>
                <c:pt idx="2">
                  <c:v>70.099999999999994</c:v>
                </c:pt>
                <c:pt idx="3">
                  <c:v>70.2</c:v>
                </c:pt>
                <c:pt idx="4">
                  <c:v>70.3</c:v>
                </c:pt>
                <c:pt idx="5">
                  <c:v>70.3</c:v>
                </c:pt>
                <c:pt idx="6">
                  <c:v>70.400000000000006</c:v>
                </c:pt>
                <c:pt idx="7">
                  <c:v>70.5</c:v>
                </c:pt>
                <c:pt idx="8">
                  <c:v>70.599999999999994</c:v>
                </c:pt>
                <c:pt idx="9">
                  <c:v>70.7</c:v>
                </c:pt>
                <c:pt idx="10">
                  <c:v>70.5</c:v>
                </c:pt>
                <c:pt idx="11">
                  <c:v>70.2</c:v>
                </c:pt>
                <c:pt idx="12">
                  <c:v>70</c:v>
                </c:pt>
                <c:pt idx="13">
                  <c:v>69.900000000000006</c:v>
                </c:pt>
                <c:pt idx="14">
                  <c:v>69.900000000000006</c:v>
                </c:pt>
                <c:pt idx="15">
                  <c:v>69.7</c:v>
                </c:pt>
                <c:pt idx="16">
                  <c:v>69.599999999999994</c:v>
                </c:pt>
                <c:pt idx="17">
                  <c:v>69.599999999999994</c:v>
                </c:pt>
                <c:pt idx="18">
                  <c:v>69.5</c:v>
                </c:pt>
                <c:pt idx="19">
                  <c:v>69.7</c:v>
                </c:pt>
                <c:pt idx="20">
                  <c:v>69.599999999999994</c:v>
                </c:pt>
                <c:pt idx="21">
                  <c:v>69.5</c:v>
                </c:pt>
                <c:pt idx="22">
                  <c:v>69.599999999999994</c:v>
                </c:pt>
                <c:pt idx="23">
                  <c:v>69.5</c:v>
                </c:pt>
                <c:pt idx="24">
                  <c:v>69.400000000000006</c:v>
                </c:pt>
                <c:pt idx="25">
                  <c:v>69.3</c:v>
                </c:pt>
                <c:pt idx="26">
                  <c:v>69.099999999999994</c:v>
                </c:pt>
                <c:pt idx="27">
                  <c:v>69.2</c:v>
                </c:pt>
                <c:pt idx="28">
                  <c:v>69.2</c:v>
                </c:pt>
                <c:pt idx="29">
                  <c:v>68.900000000000006</c:v>
                </c:pt>
                <c:pt idx="30">
                  <c:v>68.599999999999994</c:v>
                </c:pt>
                <c:pt idx="31">
                  <c:v>68.400000000000006</c:v>
                </c:pt>
                <c:pt idx="32">
                  <c:v>68.2</c:v>
                </c:pt>
                <c:pt idx="33">
                  <c:v>68.099999999999994</c:v>
                </c:pt>
                <c:pt idx="34">
                  <c:v>68</c:v>
                </c:pt>
                <c:pt idx="35">
                  <c:v>68.099999999999994</c:v>
                </c:pt>
              </c:numCache>
            </c:numRef>
          </c:val>
          <c:smooth val="0"/>
          <c:extLst>
            <c:ext xmlns:c16="http://schemas.microsoft.com/office/drawing/2014/chart" uri="{C3380CC4-5D6E-409C-BE32-E72D297353CC}">
              <c16:uniqueId val="{00000003-E2CE-4C2E-8CDF-7AA9F7FDBE6C}"/>
            </c:ext>
          </c:extLst>
        </c:ser>
        <c:ser>
          <c:idx val="4"/>
          <c:order val="4"/>
          <c:tx>
            <c:strRef>
              <c:f>Sheet2!$C$7</c:f>
              <c:strCache>
                <c:ptCount val="1"/>
                <c:pt idx="0">
                  <c:v>Black</c:v>
                </c:pt>
              </c:strCache>
            </c:strRef>
          </c:tx>
          <c:spPr>
            <a:ln w="28575" cap="rnd">
              <a:solidFill>
                <a:srgbClr val="7030A0"/>
              </a:solidFill>
              <a:round/>
            </a:ln>
            <a:effectLst/>
          </c:spPr>
          <c:marker>
            <c:symbol val="none"/>
          </c:marker>
          <c:cat>
            <c:multiLvlStrRef>
              <c:f>Sheet2!$D$1:$AM$2</c:f>
              <c:multiLvlStrCache>
                <c:ptCount val="36"/>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lvl>
                <c:lvl>
                  <c:pt idx="0">
                    <c:v>2019</c:v>
                  </c:pt>
                  <c:pt idx="12">
                    <c:v>2020</c:v>
                  </c:pt>
                  <c:pt idx="24">
                    <c:v>2021</c:v>
                  </c:pt>
                </c:lvl>
              </c:multiLvlStrCache>
            </c:multiLvlStrRef>
          </c:cat>
          <c:val>
            <c:numRef>
              <c:f>Sheet2!$D$7:$AM$7</c:f>
              <c:numCache>
                <c:formatCode>General</c:formatCode>
                <c:ptCount val="36"/>
                <c:pt idx="0">
                  <c:v>70.5</c:v>
                </c:pt>
                <c:pt idx="1">
                  <c:v>69.8</c:v>
                </c:pt>
                <c:pt idx="2">
                  <c:v>68.7</c:v>
                </c:pt>
                <c:pt idx="3">
                  <c:v>68</c:v>
                </c:pt>
                <c:pt idx="4">
                  <c:v>67.5</c:v>
                </c:pt>
                <c:pt idx="5">
                  <c:v>68.599999999999994</c:v>
                </c:pt>
                <c:pt idx="6">
                  <c:v>69.2</c:v>
                </c:pt>
                <c:pt idx="7">
                  <c:v>69.599999999999994</c:v>
                </c:pt>
                <c:pt idx="8">
                  <c:v>69.3</c:v>
                </c:pt>
                <c:pt idx="9">
                  <c:v>69</c:v>
                </c:pt>
                <c:pt idx="10">
                  <c:v>70.5</c:v>
                </c:pt>
                <c:pt idx="11">
                  <c:v>71.2</c:v>
                </c:pt>
                <c:pt idx="12">
                  <c:v>71.2</c:v>
                </c:pt>
                <c:pt idx="13">
                  <c:v>71.3</c:v>
                </c:pt>
                <c:pt idx="14">
                  <c:v>70.400000000000006</c:v>
                </c:pt>
                <c:pt idx="15">
                  <c:v>68.599999999999994</c:v>
                </c:pt>
                <c:pt idx="16">
                  <c:v>68.400000000000006</c:v>
                </c:pt>
                <c:pt idx="17">
                  <c:v>67.8</c:v>
                </c:pt>
                <c:pt idx="18">
                  <c:v>67</c:v>
                </c:pt>
                <c:pt idx="19">
                  <c:v>66.400000000000006</c:v>
                </c:pt>
                <c:pt idx="20">
                  <c:v>66.2</c:v>
                </c:pt>
                <c:pt idx="21">
                  <c:v>66</c:v>
                </c:pt>
                <c:pt idx="22">
                  <c:v>65.2</c:v>
                </c:pt>
                <c:pt idx="23">
                  <c:v>64.599999999999994</c:v>
                </c:pt>
                <c:pt idx="24">
                  <c:v>64.7</c:v>
                </c:pt>
                <c:pt idx="25">
                  <c:v>64.3</c:v>
                </c:pt>
                <c:pt idx="26">
                  <c:v>64.900000000000006</c:v>
                </c:pt>
                <c:pt idx="27">
                  <c:v>65.7</c:v>
                </c:pt>
                <c:pt idx="28">
                  <c:v>65.7</c:v>
                </c:pt>
                <c:pt idx="29">
                  <c:v>65.7</c:v>
                </c:pt>
                <c:pt idx="30">
                  <c:v>65.5</c:v>
                </c:pt>
                <c:pt idx="31">
                  <c:v>66.5</c:v>
                </c:pt>
                <c:pt idx="32">
                  <c:v>66.8</c:v>
                </c:pt>
                <c:pt idx="33">
                  <c:v>66.900000000000006</c:v>
                </c:pt>
                <c:pt idx="34">
                  <c:v>66.599999999999994</c:v>
                </c:pt>
                <c:pt idx="35">
                  <c:v>66.400000000000006</c:v>
                </c:pt>
              </c:numCache>
            </c:numRef>
          </c:val>
          <c:smooth val="0"/>
          <c:extLst>
            <c:ext xmlns:c16="http://schemas.microsoft.com/office/drawing/2014/chart" uri="{C3380CC4-5D6E-409C-BE32-E72D297353CC}">
              <c16:uniqueId val="{00000004-E2CE-4C2E-8CDF-7AA9F7FDBE6C}"/>
            </c:ext>
          </c:extLst>
        </c:ser>
        <c:ser>
          <c:idx val="5"/>
          <c:order val="5"/>
          <c:tx>
            <c:strRef>
              <c:f>Sheet2!$C$8</c:f>
              <c:strCache>
                <c:ptCount val="1"/>
                <c:pt idx="0">
                  <c:v>Hispanic</c:v>
                </c:pt>
              </c:strCache>
            </c:strRef>
          </c:tx>
          <c:spPr>
            <a:ln w="28575" cap="rnd">
              <a:solidFill>
                <a:schemeClr val="accent2"/>
              </a:solidFill>
              <a:round/>
            </a:ln>
            <a:effectLst/>
          </c:spPr>
          <c:marker>
            <c:symbol val="none"/>
          </c:marker>
          <c:cat>
            <c:multiLvlStrRef>
              <c:f>Sheet2!$D$1:$AM$2</c:f>
              <c:multiLvlStrCache>
                <c:ptCount val="36"/>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lvl>
                <c:lvl>
                  <c:pt idx="0">
                    <c:v>2019</c:v>
                  </c:pt>
                  <c:pt idx="12">
                    <c:v>2020</c:v>
                  </c:pt>
                  <c:pt idx="24">
                    <c:v>2021</c:v>
                  </c:pt>
                </c:lvl>
              </c:multiLvlStrCache>
            </c:multiLvlStrRef>
          </c:cat>
          <c:val>
            <c:numRef>
              <c:f>Sheet2!$D$8:$AM$8</c:f>
              <c:numCache>
                <c:formatCode>General</c:formatCode>
                <c:ptCount val="36"/>
                <c:pt idx="0">
                  <c:v>73</c:v>
                </c:pt>
                <c:pt idx="1">
                  <c:v>73.2</c:v>
                </c:pt>
                <c:pt idx="2">
                  <c:v>74.3</c:v>
                </c:pt>
                <c:pt idx="3">
                  <c:v>74.5</c:v>
                </c:pt>
                <c:pt idx="4">
                  <c:v>74.3</c:v>
                </c:pt>
                <c:pt idx="5">
                  <c:v>74.900000000000006</c:v>
                </c:pt>
                <c:pt idx="6">
                  <c:v>75.900000000000006</c:v>
                </c:pt>
                <c:pt idx="7">
                  <c:v>76.3</c:v>
                </c:pt>
                <c:pt idx="8">
                  <c:v>76.7</c:v>
                </c:pt>
                <c:pt idx="9">
                  <c:v>76.7</c:v>
                </c:pt>
                <c:pt idx="10">
                  <c:v>77.2</c:v>
                </c:pt>
                <c:pt idx="11">
                  <c:v>76.900000000000006</c:v>
                </c:pt>
                <c:pt idx="12">
                  <c:v>76.2</c:v>
                </c:pt>
                <c:pt idx="13">
                  <c:v>76.3</c:v>
                </c:pt>
                <c:pt idx="14">
                  <c:v>75.8</c:v>
                </c:pt>
                <c:pt idx="15">
                  <c:v>75.5</c:v>
                </c:pt>
                <c:pt idx="16">
                  <c:v>75.7</c:v>
                </c:pt>
                <c:pt idx="17">
                  <c:v>75.599999999999994</c:v>
                </c:pt>
                <c:pt idx="18">
                  <c:v>74.5</c:v>
                </c:pt>
                <c:pt idx="19">
                  <c:v>74.599999999999994</c:v>
                </c:pt>
                <c:pt idx="20">
                  <c:v>75.2</c:v>
                </c:pt>
                <c:pt idx="21">
                  <c:v>75.599999999999994</c:v>
                </c:pt>
                <c:pt idx="22">
                  <c:v>76</c:v>
                </c:pt>
                <c:pt idx="23">
                  <c:v>76.2</c:v>
                </c:pt>
                <c:pt idx="24">
                  <c:v>76.400000000000006</c:v>
                </c:pt>
                <c:pt idx="25">
                  <c:v>77</c:v>
                </c:pt>
                <c:pt idx="26">
                  <c:v>77.7</c:v>
                </c:pt>
                <c:pt idx="27">
                  <c:v>78.099999999999994</c:v>
                </c:pt>
                <c:pt idx="28">
                  <c:v>78.3</c:v>
                </c:pt>
                <c:pt idx="29">
                  <c:v>78</c:v>
                </c:pt>
                <c:pt idx="30">
                  <c:v>78</c:v>
                </c:pt>
                <c:pt idx="31">
                  <c:v>77.099999999999994</c:v>
                </c:pt>
                <c:pt idx="32">
                  <c:v>76.7</c:v>
                </c:pt>
                <c:pt idx="33">
                  <c:v>76.8</c:v>
                </c:pt>
                <c:pt idx="34">
                  <c:v>77.8</c:v>
                </c:pt>
                <c:pt idx="35">
                  <c:v>78.3</c:v>
                </c:pt>
              </c:numCache>
            </c:numRef>
          </c:val>
          <c:smooth val="0"/>
          <c:extLst>
            <c:ext xmlns:c16="http://schemas.microsoft.com/office/drawing/2014/chart" uri="{C3380CC4-5D6E-409C-BE32-E72D297353CC}">
              <c16:uniqueId val="{00000005-E2CE-4C2E-8CDF-7AA9F7FDBE6C}"/>
            </c:ext>
          </c:extLst>
        </c:ser>
        <c:dLbls>
          <c:showLegendKey val="0"/>
          <c:showVal val="0"/>
          <c:showCatName val="0"/>
          <c:showSerName val="0"/>
          <c:showPercent val="0"/>
          <c:showBubbleSize val="0"/>
        </c:dLbls>
        <c:marker val="1"/>
        <c:smooth val="0"/>
        <c:axId val="128082855"/>
        <c:axId val="128080231"/>
      </c:lineChart>
      <c:catAx>
        <c:axId val="128082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8080231"/>
        <c:crosses val="autoZero"/>
        <c:auto val="1"/>
        <c:lblAlgn val="ctr"/>
        <c:lblOffset val="100"/>
        <c:noMultiLvlLbl val="0"/>
      </c:catAx>
      <c:valAx>
        <c:axId val="128080231"/>
        <c:scaling>
          <c:orientation val="minMax"/>
          <c:min val="6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8082855"/>
        <c:crosses val="autoZero"/>
        <c:crossBetween val="between"/>
      </c:valAx>
      <c:spPr>
        <a:noFill/>
        <a:ln>
          <a:noFill/>
        </a:ln>
        <a:effectLst/>
      </c:spPr>
    </c:plotArea>
    <c:legend>
      <c:legendPos val="b"/>
      <c:layout>
        <c:manualLayout>
          <c:xMode val="edge"/>
          <c:yMode val="edge"/>
          <c:x val="9.1492927545906474E-2"/>
          <c:y val="0.12128584936038765"/>
          <c:w val="0.83756628687310053"/>
          <c:h val="5.4945432468962864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NeueHaasGroteskText Std" panose="020B0504020202020204" pitchFamily="34" charset="0"/>
              </a:rPr>
              <a:t>3/17/2022</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NeueHaasGroteskText Std" panose="020B0504020202020204" pitchFamily="34" charset="0"/>
              </a:defRPr>
            </a:lvl1pPr>
          </a:lstStyle>
          <a:p>
            <a:fld id="{A50CD39D-89B0-4C68-805A-35C75A7C20C8}" type="datetimeFigureOut">
              <a:rPr lang="en-US" smtClean="0"/>
              <a:pPr/>
              <a:t>3/17/2022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n.gov/deed/data/data-tools/job-vacanc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Thanks for the opportunity to present to this group – it is my pleasure. My name is Cameron Macht and I am the Regional Analysis &amp; Outreach Manager for DEED. Please note that there is a tremendous amount of information available, and in 10 minutes this presentation will only scratch the surface, but will hopefully provide a good context for your meeting. We are happy to be a resource for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1417985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2081313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Open Sans" panose="020B0606030504020204" pitchFamily="34" charset="0"/>
              </a:rPr>
              <a:t>For decades, we knew that a retirement wave was coming based on demographic shifts as baby boomers age. But the behavioral changes due to the pandemic leading to accelerated retirements weren't predictable even two years ago. Both the demographic and accelerated retirement trends are being seen around the country. This article takes a summary look at how decisions to retire early due to concerns over COVID-19, changes in life priorities, or healthier-than-expected retirement funds will impact Minnesota's labor force.</a:t>
            </a:r>
          </a:p>
          <a:p>
            <a:pPr algn="l"/>
            <a:r>
              <a:rPr lang="en-US" b="0" i="0" dirty="0">
                <a:solidFill>
                  <a:srgbClr val="333333"/>
                </a:solidFill>
                <a:effectLst/>
                <a:latin typeface="Open Sans" panose="020B0606030504020204" pitchFamily="34" charset="0"/>
              </a:rPr>
              <a:t>Unfortunately, up-to-date detailed data required to do a detailed analysis on recent retirement shifts in Minnesota, similar to the U.S. analysis provided by the Atlanta Federal Reserve Bank, is unavailable. However, by applying the 2nd quarter 2019 to 2nd quarter 2021 changes in U.S. 55 years and older aggregated labor force participation rates to Minnesota's U.S. 55 years and older aggregated labor force rates, it is estimated that Minnesota retirements increased by between 29,000 to 59,000 due to behavioral change above previously expected retirements from demographic change over the last two years.</a:t>
            </a:r>
          </a:p>
          <a:p>
            <a:pPr algn="l"/>
            <a:r>
              <a:rPr lang="en-US" b="0" i="0" dirty="0">
                <a:solidFill>
                  <a:srgbClr val="333333"/>
                </a:solidFill>
                <a:effectLst/>
                <a:latin typeface="Open Sans" panose="020B0606030504020204" pitchFamily="34" charset="0"/>
              </a:rPr>
              <a:t>The 29,000 to 59,000 range is based on Minnesota's behavioral change in labor force participation ranging from half of the U.S. change to the same as the U.S. change. Even if the lower 29,000 estimate is correct, the number of older Minnesotans who retired earlier than planned due primarily to the pandemic accounts for a substantial percentage of Minnesota's pandemic-induced labor force shortfall of 95,000 workers versus projections for August 2021.</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2024904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3787685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3617294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3578149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748514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Open Sans" panose="020B0606030504020204" pitchFamily="34" charset="0"/>
              </a:rPr>
              <a:t>Through the first 10 months of 2021, Minnesota employers added just over 190,000 jobs back onto their payrolls, climbing back above 2.9 million jobs in October. Though the state is still below pre-pandemic employment levels, this is an encouraging sign of continuing recovery from the COVID-19 recession in 2020. Minnesota's job gains are outpacing the U.S. growth rate so far this year, but much like the past five years, the state's labor market tightness has constrained even faster economic growth.</a:t>
            </a:r>
          </a:p>
          <a:p>
            <a:pPr algn="l"/>
            <a:r>
              <a:rPr lang="en-US" b="0" i="0" dirty="0">
                <a:solidFill>
                  <a:srgbClr val="333333"/>
                </a:solidFill>
                <a:effectLst/>
                <a:latin typeface="Open Sans" panose="020B0606030504020204" pitchFamily="34" charset="0"/>
              </a:rPr>
              <a:t>From the end of the Great Recession in early 2010 until March of 2020, the state's economy continued to reach new employment peaks each year in the longest-running economic expansion on record. However, the state's steady – but slowing – labor force growth constrained even more potential job growth. If we had more workers, we could have filled more jobs.</a:t>
            </a:r>
          </a:p>
          <a:p>
            <a:r>
              <a:rPr lang="en-US" b="0" i="0" dirty="0">
                <a:solidFill>
                  <a:srgbClr val="333333"/>
                </a:solidFill>
                <a:effectLst/>
                <a:latin typeface="Open Sans" panose="020B0606030504020204" pitchFamily="34" charset="0"/>
              </a:rPr>
              <a:t>In fact, DEED's semiannual </a:t>
            </a:r>
            <a:r>
              <a:rPr lang="en-US" b="0" i="0" dirty="0">
                <a:solidFill>
                  <a:srgbClr val="003865"/>
                </a:solidFill>
                <a:effectLst/>
                <a:latin typeface="Open Sans" panose="020B0606030504020204" pitchFamily="34" charset="0"/>
                <a:hlinkClick r:id="rId3"/>
              </a:rPr>
              <a:t>Job Vacancy Survey</a:t>
            </a:r>
            <a:r>
              <a:rPr lang="en-US" b="0" i="0" dirty="0">
                <a:solidFill>
                  <a:srgbClr val="333333"/>
                </a:solidFill>
                <a:effectLst/>
                <a:latin typeface="Open Sans" panose="020B0606030504020204" pitchFamily="34" charset="0"/>
              </a:rPr>
              <a:t> has revealed a progressively increasing number of vacancies each year since 2010 as employers struggled to find workers for available jobs. This trend continued all the way up to the start of the pandemic – and is even more pronounced coming out of the pandemic recession. With the state's labor force currently still down about 85,000 workers compared to February 2020, Minnesota employers posted a record high 205,700 job vacancies in the second quarter of 2021. That number was up nearly 95,000 vacancies compared to last summer, during the outset of the pandemic, and broke the previous record from the second quarter of 2019, prior to the pandemic, by almost 60,000 vacancies.</a:t>
            </a:r>
          </a:p>
          <a:p>
            <a:r>
              <a:rPr lang="en-US" b="0" i="0" dirty="0">
                <a:solidFill>
                  <a:srgbClr val="333333"/>
                </a:solidFill>
                <a:effectLst/>
                <a:latin typeface="Open Sans" panose="020B0606030504020204" pitchFamily="34" charset="0"/>
              </a:rPr>
              <a:t>Job Vacancy Survey data show that from 2017 to 2019, the state had less than one available job seeker for each vacancy as hiring demand outpaced labor force growth. There was a short reversal during the second quarter of 2020 as unemployment spiked and employers paused hiring activity due to the coronavirus, then with more than 205,000 vacancies and less than 125,000 unemployed workers in the second quarter of 2021, there were again nearly twice as many open positions as available job seekers in Minnesota.</a:t>
            </a:r>
          </a:p>
          <a:p>
            <a:r>
              <a:rPr lang="en-US" b="0" i="0" dirty="0">
                <a:solidFill>
                  <a:srgbClr val="333333"/>
                </a:solidFill>
                <a:effectLst/>
                <a:latin typeface="Open Sans" panose="020B0606030504020204" pitchFamily="34" charset="0"/>
              </a:rPr>
              <a:t>This unprecedented spike in postings translates into a job vacancy rate of 8.0%, or eight job openings per 100 filled jobs. This is the highest on record, and is double the 4.0% rate one year ago and also up from around 5.0% in 2018 and 2019. The job vacancy rate got as low as 1.0% in the fourth quarter of 2009, and had hovered between 1% and 3% from 2002 until 2014, when vacancies began outpacing worker availability. The current ratio suggests that the labor market is the tightest it's ever been, with employers in every industry finding it difficult to fill open positions.</a:t>
            </a:r>
          </a:p>
          <a:p>
            <a:r>
              <a:rPr lang="en-US" b="0" i="0" dirty="0">
                <a:solidFill>
                  <a:srgbClr val="333333"/>
                </a:solidFill>
                <a:effectLst/>
                <a:latin typeface="Open Sans" panose="020B0606030504020204" pitchFamily="34" charset="0"/>
              </a:rPr>
              <a:t>12 of 20 industries reported new record numbers of vacancies in the second quarter of 2021, reflecting intense demand for workers across the entire economic spectrum. Only two industries – Information and Public Administration – saw declines over the past year, though both were still relatively high in historic terms</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552381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333333"/>
              </a:solidFill>
              <a:effectLst/>
              <a:latin typeface="Open Sans" panose="020B0606030504020204" pitchFamily="34" charset="0"/>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3820731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t>3/17/2022</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 mn.gov/websiteurl</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black">
          <a:xfrm>
            <a:off x="838200" y="6356350"/>
            <a:ext cx="1358590" cy="365125"/>
          </a:xfrm>
        </p:spPr>
        <p:txBody>
          <a:bodyPr/>
          <a:lstStyle/>
          <a:p>
            <a:fld id="{66C283A4-7960-4BFD-B3A5-A2CC5BB2A473}" type="datetime1">
              <a:rPr lang="en-US" smtClean="0"/>
              <a:t>3/17/2022</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 mn.gov/websiteurl</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3/17/2022</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 mn.gov/websiteurl</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3/17/2022</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 mn.gov/websiteurl</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3/17/2022</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 mn.gov/websiteurl</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3/17/2022</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 mn.gov/websiteurl</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3/17/2022</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 mn.gov/websiteurl</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bwMode="black">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bwMode="gray">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3/17/2022</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 mn.gov/websiteurl</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Picture Placeholder 2"/>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bwMode="black"/>
        <p:txBody>
          <a:bodyPr/>
          <a:lstStyle/>
          <a:p>
            <a:fld id="{936DB2D6-5DF4-4264-A4A1-7D3EAF38D255}" type="datetime1">
              <a:rPr lang="en-US" smtClean="0"/>
              <a:t>3/17/2022</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 mn.gov/websiteurl</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t>3/17/2022</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 mn.gov/websiteurl</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1" name="Picture 10"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114897" y="1159173"/>
            <a:ext cx="5962206" cy="1985414"/>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Picture Placeholder 2"/>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bwMode="black"/>
        <p:txBody>
          <a:bodyPr/>
          <a:lstStyle/>
          <a:p>
            <a:fld id="{936DB2D6-5DF4-4264-A4A1-7D3EAF38D255}" type="datetime1">
              <a:rPr lang="en-US" smtClean="0"/>
              <a:t>3/17/2022</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 mn.gov/websiteurl</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bwMode="black"/>
        <p:txBody>
          <a:bodyPr/>
          <a:lstStyle/>
          <a:p>
            <a:fld id="{4B4EEDC6-36CA-4209-B482-2ED76AA0BF08}" type="datetime1">
              <a:rPr lang="en-US" smtClean="0"/>
              <a:t>3/17/2022</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 mn.gov/websiteurl</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Picture Placeholder 2"/>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bwMode="black"/>
        <p:txBody>
          <a:bodyPr/>
          <a:lstStyle/>
          <a:p>
            <a:fld id="{8DC79626-CE5A-4834-975C-E7305BA2E281}" type="datetime1">
              <a:rPr lang="en-US" smtClean="0"/>
              <a:t>3/17/2022</a:t>
            </a:fld>
            <a:endParaRPr lang="en-US" dirty="0"/>
          </a:p>
        </p:txBody>
      </p:sp>
      <p:sp>
        <p:nvSpPr>
          <p:cNvPr id="2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 mn.gov/websiteurl</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bwMode="black"/>
        <p:txBody>
          <a:bodyPr/>
          <a:lstStyle/>
          <a:p>
            <a:fld id="{1815FB38-58F3-410A-8DA4-4B706967601F}" type="datetime1">
              <a:rPr lang="en-US" smtClean="0"/>
              <a:t>3/17/2022</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 mn.gov/websiteurl</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Picture Placeholder 2"/>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bwMode="black"/>
        <p:txBody>
          <a:bodyPr/>
          <a:lstStyle/>
          <a:p>
            <a:fld id="{7F519661-29C3-4FE0-9FC3-375A85A42C46}" type="datetime1">
              <a:rPr lang="en-US" smtClean="0"/>
              <a:t>3/17/2022</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 mn.gov/websiteurl</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Picture Placeholder 2"/>
          <p:cNvSpPr>
            <a:spLocks noGrp="1"/>
          </p:cNvSpPr>
          <p:nvPr>
            <p:ph type="pic" sz="quarter" idx="13" hasCustomPrompt="1"/>
          </p:nvPr>
        </p:nvSpPr>
        <p:spPr bwMode="gray">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bwMode="gray">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bwMode="black"/>
        <p:txBody>
          <a:bodyPr/>
          <a:lstStyle/>
          <a:p>
            <a:fld id="{0366E0EA-2D80-452F-9963-33FA7A36BC09}" type="datetime1">
              <a:rPr lang="en-US" smtClean="0"/>
              <a:t>3/17/2022</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 mn.gov/websiteurl</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dirty="0"/>
              <a:t>Click icon to add picture</a:t>
            </a:r>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dirty="0"/>
              <a:t>Click icon to add picture</a:t>
            </a:r>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dirty="0"/>
              <a:t>Click icon to add picture</a:t>
            </a:r>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bwMode="gray">
          <a:xfrm>
            <a:off x="2032000" y="2233262"/>
            <a:ext cx="8128000" cy="2966751"/>
          </a:xfrm>
        </p:spPr>
        <p:txBody>
          <a:bodyPr/>
          <a:lstStyle/>
          <a:p>
            <a:endParaRPr lang="en-US" dirty="0"/>
          </a:p>
        </p:txBody>
      </p:sp>
      <p:sp>
        <p:nvSpPr>
          <p:cNvPr id="8" name="Date Placeholder 4"/>
          <p:cNvSpPr>
            <a:spLocks noGrp="1"/>
          </p:cNvSpPr>
          <p:nvPr>
            <p:ph type="dt" sz="half" idx="11"/>
          </p:nvPr>
        </p:nvSpPr>
        <p:spPr bwMode="black">
          <a:xfrm>
            <a:off x="838200" y="6356350"/>
            <a:ext cx="1358590" cy="365125"/>
          </a:xfrm>
        </p:spPr>
        <p:txBody>
          <a:bodyPr/>
          <a:lstStyle/>
          <a:p>
            <a:fld id="{06B78D62-7A3F-4136-9CF2-CB03510DA06A}" type="datetime1">
              <a:rPr lang="en-US" smtClean="0"/>
              <a:t>3/17/2022</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 mn.gov/websiteurl</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bwMode="black">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10" name="Picture 9"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7806" y="5715387"/>
            <a:ext cx="3234329" cy="1077031"/>
          </a:xfrm>
          <a:prstGeom prst="rect">
            <a:avLst/>
          </a:prstGeom>
        </p:spPr>
      </p:pic>
      <p:sp>
        <p:nvSpPr>
          <p:cNvPr id="9" name="Footer Placeholder 4"/>
          <p:cNvSpPr>
            <a:spLocks noGrp="1"/>
          </p:cNvSpPr>
          <p:nvPr>
            <p:ph type="ftr" sz="quarter" idx="3"/>
          </p:nvPr>
        </p:nvSpPr>
        <p:spPr bwMode="black">
          <a:xfrm>
            <a:off x="6253560" y="6138332"/>
            <a:ext cx="5587647" cy="365125"/>
          </a:xfrm>
          <a:prstGeom prst="rect">
            <a:avLst/>
          </a:prstGeom>
        </p:spPr>
        <p:txBody>
          <a:bodyPr anchor="b"/>
          <a:lstStyle>
            <a:lvl1pPr algn="r">
              <a:defRPr sz="1200">
                <a:solidFill>
                  <a:schemeClr val="tx2"/>
                </a:solidFill>
              </a:defRPr>
            </a:lvl1pPr>
          </a:lstStyle>
          <a:p>
            <a:r>
              <a:rPr lang="en-US" dirty="0"/>
              <a:t>Optional Tagline Goes Here </a:t>
            </a:r>
            <a:r>
              <a:rPr lang="en-US" dirty="0">
                <a:solidFill>
                  <a:schemeClr val="accent1"/>
                </a:solidFill>
              </a:rPr>
              <a:t>|</a:t>
            </a:r>
            <a:r>
              <a:rPr lang="en-US" dirty="0"/>
              <a:t> mn.gov/websiteurl</a:t>
            </a:r>
          </a:p>
        </p:txBody>
      </p:sp>
      <p:sp>
        <p:nvSpPr>
          <p:cNvPr id="6" name="Picture Placeholder 5"/>
          <p:cNvSpPr>
            <a:spLocks noGrp="1"/>
          </p:cNvSpPr>
          <p:nvPr>
            <p:ph type="pic" sz="quarter" idx="17"/>
          </p:nvPr>
        </p:nvSpPr>
        <p:spPr bwMode="gray">
          <a:xfrm>
            <a:off x="0" y="0"/>
            <a:ext cx="12192000" cy="3380732"/>
          </a:xfrm>
        </p:spPr>
        <p:txBody>
          <a:bodyPr/>
          <a:lstStyle/>
          <a:p>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bwMode="gray">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3/17/2022</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 mn.gov/websiteurl</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3/17/2022</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 mn.gov/websiteurl</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bwMode="white">
          <a:xfrm>
            <a:off x="838200" y="6356350"/>
            <a:ext cx="1358590" cy="365125"/>
          </a:xfrm>
        </p:spPr>
        <p:txBody>
          <a:bodyPr/>
          <a:lstStyle/>
          <a:p>
            <a:fld id="{5CAE31FF-A086-40D5-909F-A9E138181237}" type="datetime1">
              <a:rPr lang="en-US" smtClean="0"/>
              <a:t>3/17/2022</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 mn.gov/websiteurl</a:t>
            </a:r>
          </a:p>
        </p:txBody>
      </p:sp>
      <p:sp>
        <p:nvSpPr>
          <p:cNvPr id="8" name="Slide Number Placeholder 5"/>
          <p:cNvSpPr>
            <a:spLocks noGrp="1"/>
          </p:cNvSpPr>
          <p:nvPr>
            <p:ph type="sldNum" sz="quarter" idx="12"/>
          </p:nvPr>
        </p:nvSpPr>
        <p:spPr bwMode="white">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bwMode="black">
          <a:xfrm>
            <a:off x="838200" y="6356350"/>
            <a:ext cx="1358590" cy="365125"/>
          </a:xfrm>
        </p:spPr>
        <p:txBody>
          <a:bodyPr/>
          <a:lstStyle/>
          <a:p>
            <a:fld id="{5D76A200-3168-4D33-A718-3974884CE863}" type="datetime1">
              <a:rPr lang="en-US" smtClean="0"/>
              <a:t>3/17/2022</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 mn.gov/websiteurl</a:t>
            </a:r>
          </a:p>
        </p:txBody>
      </p:sp>
      <p:sp>
        <p:nvSpPr>
          <p:cNvPr id="11" name="Slide Number Placeholder 6"/>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bwMode="black">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3/17/2022</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 mn.gov/websiteurl</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3/17/2022</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 mn.gov/websiteurl</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3/17/2022</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 mn.gov/websiteurl</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3/17/2022</a:t>
            </a:fld>
            <a:endParaRPr lang="en-US" dirty="0"/>
          </a:p>
        </p:txBody>
      </p:sp>
      <p:sp>
        <p:nvSpPr>
          <p:cNvPr id="18"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 mn.gov/websiteurl</a:t>
            </a:r>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bwMode="gray">
          <a:xfrm>
            <a:off x="838200" y="1335088"/>
            <a:ext cx="10515600" cy="4841875"/>
          </a:xfrm>
        </p:spPr>
        <p:txBody>
          <a:bodyPr/>
          <a:lstStyle/>
          <a:p>
            <a:endParaRPr lang="en-US" dirty="0"/>
          </a:p>
        </p:txBody>
      </p:sp>
      <p:sp>
        <p:nvSpPr>
          <p:cNvPr id="4" name="Date Placeholder 3"/>
          <p:cNvSpPr>
            <a:spLocks noGrp="1"/>
          </p:cNvSpPr>
          <p:nvPr>
            <p:ph type="dt" sz="half" idx="10"/>
          </p:nvPr>
        </p:nvSpPr>
        <p:spPr bwMode="black"/>
        <p:txBody>
          <a:bodyPr/>
          <a:lstStyle/>
          <a:p>
            <a:fld id="{9A198C9B-0587-4A1E-9E03-E4C9FE222F08}" type="datetime1">
              <a:rPr lang="en-US" smtClean="0"/>
              <a:t>3/17/2022</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 mn.gov/websiteurl</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3/17/2022</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 mn.gov/websiteurl</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bwMode="black"/>
        <p:txBody>
          <a:bodyPr/>
          <a:lstStyle/>
          <a:p>
            <a:fld id="{466A75E6-E45B-4C5D-981E-7C8ED0C72F5D}" type="datetime1">
              <a:rPr lang="en-US" smtClean="0"/>
              <a:t>3/17/2022</a:t>
            </a:fld>
            <a:endParaRPr lang="en-US" dirty="0"/>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dirty="0"/>
              <a:t>Optional Tagline Goes Here | mn.gov/websiteurl</a:t>
            </a:r>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3/17/2022</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 mn.gov/websiteurl</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bwMode="blackGray">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Tree>
    <p:extLst>
      <p:ext uri="{BB962C8B-B14F-4D97-AF65-F5344CB8AC3E}">
        <p14:creationId xmlns:p14="http://schemas.microsoft.com/office/powerpoint/2010/main" val="147644732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578DBCF0-11C3-4F19-90D9-2EE7F00784FE}" type="datetime1">
              <a:rPr lang="en-US" smtClean="0"/>
              <a:t>3/17/2022</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 mn.gov/websiteurl</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3/17/2022</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 mn.gov/websiteurl</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76621" y="313480"/>
            <a:ext cx="3234329" cy="1077031"/>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3/17/2022</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mn.gov/websiteurl</a:t>
            </a: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76621" y="313480"/>
            <a:ext cx="3234329" cy="1077031"/>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bwMode="black">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bwMode="black"/>
        <p:txBody>
          <a:bodyPr/>
          <a:lstStyle/>
          <a:p>
            <a:fld id="{A8CA1A9B-139F-4606-AD0A-F3253110DAE5}" type="datetime1">
              <a:rPr lang="en-US" smtClean="0"/>
              <a:t>3/17/2022</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 mn.gov/websiteurl</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4" name="Picture 13"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76621" y="341761"/>
            <a:ext cx="3234329" cy="1077031"/>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black"/>
        <p:txBody>
          <a:bodyPr/>
          <a:lstStyle/>
          <a:p>
            <a:fld id="{824D5D47-1752-4D84-8BFB-C2F71A34C932}" type="datetime1">
              <a:rPr lang="en-US" smtClean="0"/>
              <a:t>3/17/2022</a:t>
            </a:fld>
            <a:endParaRPr lang="en-US" dirty="0"/>
          </a:p>
        </p:txBody>
      </p:sp>
      <p:sp>
        <p:nvSpPr>
          <p:cNvPr id="1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 mn.gov/websiteurl</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black"/>
        <p:txBody>
          <a:bodyPr/>
          <a:lstStyle/>
          <a:p>
            <a:fld id="{7C198DD1-C477-482D-A126-3FBDD1778E48}" type="datetime1">
              <a:rPr lang="en-US" smtClean="0"/>
              <a:t>3/17/2022</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 mn.gov/websiteurl</a:t>
            </a: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auto">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black"/>
        <p:txBody>
          <a:bodyPr/>
          <a:lstStyle/>
          <a:p>
            <a:fld id="{9A198C9B-0587-4A1E-9E03-E4C9FE222F08}" type="datetime1">
              <a:rPr lang="en-US" smtClean="0"/>
              <a:t>3/17/2022</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 mn.gov/websiteurl</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black"/>
        <p:txBody>
          <a:bodyPr/>
          <a:lstStyle/>
          <a:p>
            <a:fld id="{5485A5BA-A5F9-4138-9E4B-FFD626F6437A}" type="datetime1">
              <a:rPr lang="en-US" smtClean="0"/>
              <a:t>3/17/2022</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 mn.gov/websiteurl</a:t>
            </a: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3/17/2022</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 mn.gov/websiteurl</a:t>
            </a:r>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meron.macht@state.mn.u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mn.gov/deed/data/regional-lm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mn.gov/deed/data/" TargetMode="External"/><Relationship Id="rId4" Type="http://schemas.openxmlformats.org/officeDocument/2006/relationships/hyperlink" Target="mailto:cameron.macht@state.mn.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a:t>Minnesota’s Labor Force Trends</a:t>
            </a:r>
            <a:endParaRPr lang="en-US" sz="6000" dirty="0"/>
          </a:p>
        </p:txBody>
      </p:sp>
      <p:sp>
        <p:nvSpPr>
          <p:cNvPr id="3" name="Text Placeholder 2"/>
          <p:cNvSpPr>
            <a:spLocks noGrp="1"/>
          </p:cNvSpPr>
          <p:nvPr>
            <p:ph type="body" sz="quarter" idx="14"/>
          </p:nvPr>
        </p:nvSpPr>
        <p:spPr>
          <a:xfrm>
            <a:off x="2802467" y="5387787"/>
            <a:ext cx="8170333" cy="1160159"/>
          </a:xfrm>
        </p:spPr>
        <p:txBody>
          <a:bodyPr>
            <a:normAutofit fontScale="85000" lnSpcReduction="20000"/>
          </a:bodyPr>
          <a:lstStyle/>
          <a:p>
            <a:pPr algn="r">
              <a:lnSpc>
                <a:spcPct val="120000"/>
              </a:lnSpc>
              <a:spcAft>
                <a:spcPts val="0"/>
              </a:spcAft>
            </a:pPr>
            <a:r>
              <a:rPr lang="en-US" sz="2800" dirty="0"/>
              <a:t>Cameron Macht</a:t>
            </a:r>
          </a:p>
          <a:p>
            <a:pPr algn="r">
              <a:lnSpc>
                <a:spcPct val="120000"/>
              </a:lnSpc>
              <a:spcAft>
                <a:spcPts val="0"/>
              </a:spcAft>
            </a:pPr>
            <a:r>
              <a:rPr lang="en-US" i="1" dirty="0"/>
              <a:t>Regional Analysis &amp; Outreach Manager</a:t>
            </a:r>
          </a:p>
          <a:p>
            <a:pPr algn="r">
              <a:lnSpc>
                <a:spcPct val="120000"/>
              </a:lnSpc>
              <a:spcAft>
                <a:spcPts val="0"/>
              </a:spcAft>
            </a:pPr>
            <a:r>
              <a:rPr lang="en-US" dirty="0">
                <a:hlinkClick r:id="rId3"/>
              </a:rPr>
              <a:t>cameron.macht@state.mn.us</a:t>
            </a:r>
            <a:r>
              <a:rPr lang="en-US" dirty="0"/>
              <a:t> </a:t>
            </a:r>
          </a:p>
          <a:p>
            <a:pPr algn="r">
              <a:lnSpc>
                <a:spcPct val="120000"/>
              </a:lnSpc>
              <a:spcAft>
                <a:spcPts val="0"/>
              </a:spcAft>
            </a:pPr>
            <a:r>
              <a:rPr lang="en-US" dirty="0">
                <a:hlinkClick r:id="rId4"/>
              </a:rPr>
              <a:t>https://mn.gov/deed/data/regional-lmi/</a:t>
            </a:r>
            <a:r>
              <a:rPr lang="en-US" dirty="0"/>
              <a:t> </a:t>
            </a:r>
          </a:p>
        </p:txBody>
      </p:sp>
      <p:sp>
        <p:nvSpPr>
          <p:cNvPr id="8" name="Rectangle 7" title="Minnesota DEED"/>
          <p:cNvSpPr/>
          <p:nvPr/>
        </p:nvSpPr>
        <p:spPr>
          <a:xfrm>
            <a:off x="2962656" y="1389888"/>
            <a:ext cx="6278880" cy="1511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title="DE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8023" y="1685543"/>
            <a:ext cx="8475954" cy="740665"/>
          </a:xfrm>
          <a:prstGeom prst="rect">
            <a:avLst/>
          </a:prstGeom>
        </p:spPr>
      </p:pic>
    </p:spTree>
    <p:extLst>
      <p:ext uri="{BB962C8B-B14F-4D97-AF65-F5344CB8AC3E}">
        <p14:creationId xmlns:p14="http://schemas.microsoft.com/office/powerpoint/2010/main" val="202666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Local Area Unemployment Statistics</a:t>
            </a:r>
          </a:p>
        </p:txBody>
      </p:sp>
      <p:sp>
        <p:nvSpPr>
          <p:cNvPr id="6" name="Content Placeholder 6">
            <a:extLst>
              <a:ext uri="{FF2B5EF4-FFF2-40B4-BE49-F238E27FC236}">
                <a16:creationId xmlns:a16="http://schemas.microsoft.com/office/drawing/2014/main" id="{9A9CDCEF-51DA-40FF-8621-BF6D5DBF2019}"/>
              </a:ext>
            </a:extLst>
          </p:cNvPr>
          <p:cNvSpPr>
            <a:spLocks noGrp="1"/>
          </p:cNvSpPr>
          <p:nvPr>
            <p:ph idx="1"/>
          </p:nvPr>
        </p:nvSpPr>
        <p:spPr>
          <a:xfrm>
            <a:off x="163898" y="1341835"/>
            <a:ext cx="11614661" cy="5392339"/>
          </a:xfrm>
        </p:spPr>
        <p:txBody>
          <a:bodyPr>
            <a:normAutofit/>
          </a:bodyPr>
          <a:lstStyle/>
          <a:p>
            <a:pPr>
              <a:spcBef>
                <a:spcPts val="0"/>
              </a:spcBef>
              <a:spcAft>
                <a:spcPts val="0"/>
              </a:spcAft>
            </a:pPr>
            <a:r>
              <a:rPr lang="en-US" sz="2800" b="1" dirty="0">
                <a:solidFill>
                  <a:srgbClr val="003865"/>
                </a:solidFill>
                <a:latin typeface="Calibri" pitchFamily="34" charset="0"/>
              </a:rPr>
              <a:t>The state’s unemployment rate was back to </a:t>
            </a:r>
            <a:r>
              <a:rPr lang="en-US" sz="2800" b="1" dirty="0">
                <a:solidFill>
                  <a:srgbClr val="00B050"/>
                </a:solidFill>
                <a:latin typeface="Calibri" pitchFamily="34" charset="0"/>
              </a:rPr>
              <a:t>3.1%</a:t>
            </a:r>
            <a:r>
              <a:rPr lang="en-US" sz="2800" b="1" dirty="0">
                <a:solidFill>
                  <a:srgbClr val="003865"/>
                </a:solidFill>
                <a:latin typeface="Calibri" pitchFamily="34" charset="0"/>
              </a:rPr>
              <a:t> in December 2021</a:t>
            </a:r>
          </a:p>
          <a:p>
            <a:pPr lvl="1">
              <a:spcBef>
                <a:spcPts val="0"/>
              </a:spcBef>
              <a:spcAft>
                <a:spcPts val="0"/>
              </a:spcAft>
            </a:pPr>
            <a:r>
              <a:rPr lang="en-US" b="1" dirty="0">
                <a:solidFill>
                  <a:srgbClr val="003865"/>
                </a:solidFill>
                <a:latin typeface="Calibri" pitchFamily="34" charset="0"/>
              </a:rPr>
              <a:t>Peaked at 11.3% in May 2020 (highest on record – back to 1976)</a:t>
            </a:r>
          </a:p>
          <a:p>
            <a:pPr>
              <a:spcBef>
                <a:spcPts val="0"/>
              </a:spcBef>
              <a:spcAft>
                <a:spcPts val="0"/>
              </a:spcAft>
            </a:pPr>
            <a:r>
              <a:rPr lang="en-US" b="1" dirty="0"/>
              <a:t>Back to </a:t>
            </a:r>
            <a:r>
              <a:rPr lang="en-US" b="1" dirty="0">
                <a:solidFill>
                  <a:srgbClr val="FF0000"/>
                </a:solidFill>
              </a:rPr>
              <a:t>93,906 unemployed workers </a:t>
            </a:r>
            <a:r>
              <a:rPr lang="en-US" b="1" dirty="0"/>
              <a:t>in Dec. 2021</a:t>
            </a:r>
          </a:p>
          <a:p>
            <a:pPr lvl="1">
              <a:spcBef>
                <a:spcPts val="0"/>
              </a:spcBef>
              <a:spcAft>
                <a:spcPts val="0"/>
              </a:spcAft>
            </a:pPr>
            <a:r>
              <a:rPr lang="en-US" b="1" dirty="0"/>
              <a:t>Down from a peak of 348,262 workers in May 2020</a:t>
            </a:r>
          </a:p>
          <a:p>
            <a:pPr lvl="1">
              <a:spcBef>
                <a:spcPts val="0"/>
              </a:spcBef>
              <a:spcAft>
                <a:spcPts val="0"/>
              </a:spcAft>
            </a:pPr>
            <a:r>
              <a:rPr lang="en-US" b="1" dirty="0"/>
              <a:t>Down from 98,843 </a:t>
            </a:r>
            <a:r>
              <a:rPr lang="en-US" b="1" dirty="0" err="1"/>
              <a:t>unemp</a:t>
            </a:r>
            <a:r>
              <a:rPr lang="en-US" b="1" dirty="0"/>
              <a:t>. workers in Dec. 2019</a:t>
            </a:r>
          </a:p>
          <a:p>
            <a:pPr>
              <a:spcBef>
                <a:spcPts val="0"/>
              </a:spcBef>
              <a:spcAft>
                <a:spcPts val="0"/>
              </a:spcAft>
            </a:pPr>
            <a:r>
              <a:rPr lang="en-US" b="1" dirty="0"/>
              <a:t>Holding at </a:t>
            </a:r>
            <a:r>
              <a:rPr lang="en-US" b="1" dirty="0">
                <a:solidFill>
                  <a:srgbClr val="00B050"/>
                </a:solidFill>
              </a:rPr>
              <a:t>3,030,443 available workers </a:t>
            </a:r>
            <a:br>
              <a:rPr lang="en-US" b="1" dirty="0">
                <a:solidFill>
                  <a:srgbClr val="00B050"/>
                </a:solidFill>
              </a:rPr>
            </a:br>
            <a:r>
              <a:rPr lang="en-US" b="1" dirty="0"/>
              <a:t>in Dec. 2021</a:t>
            </a:r>
          </a:p>
          <a:p>
            <a:pPr lvl="1">
              <a:spcBef>
                <a:spcPts val="0"/>
              </a:spcBef>
              <a:spcAft>
                <a:spcPts val="0"/>
              </a:spcAft>
            </a:pPr>
            <a:r>
              <a:rPr lang="en-US" b="1" dirty="0"/>
              <a:t>Hovered around 3,030,000 workers throughout</a:t>
            </a:r>
            <a:br>
              <a:rPr lang="en-US" b="1" dirty="0"/>
            </a:br>
            <a:r>
              <a:rPr lang="en-US" b="1" dirty="0"/>
              <a:t>the entire year of 2021</a:t>
            </a:r>
          </a:p>
          <a:p>
            <a:pPr lvl="1">
              <a:spcBef>
                <a:spcPts val="0"/>
              </a:spcBef>
              <a:spcAft>
                <a:spcPts val="0"/>
              </a:spcAft>
            </a:pPr>
            <a:r>
              <a:rPr lang="en-US" b="1" dirty="0"/>
              <a:t>Down </a:t>
            </a:r>
            <a:r>
              <a:rPr lang="en-US" b="1" dirty="0">
                <a:solidFill>
                  <a:srgbClr val="FF0000"/>
                </a:solidFill>
              </a:rPr>
              <a:t>-86,638 workers </a:t>
            </a:r>
            <a:r>
              <a:rPr lang="en-US" b="1" dirty="0"/>
              <a:t>from Feb. 2020</a:t>
            </a:r>
          </a:p>
        </p:txBody>
      </p:sp>
      <p:pic>
        <p:nvPicPr>
          <p:cNvPr id="4" name="Picture 3">
            <a:extLst>
              <a:ext uri="{FF2B5EF4-FFF2-40B4-BE49-F238E27FC236}">
                <a16:creationId xmlns:a16="http://schemas.microsoft.com/office/drawing/2014/main" id="{5057A060-5A68-4FCB-A4F9-8F0A332164E7}"/>
              </a:ext>
            </a:extLst>
          </p:cNvPr>
          <p:cNvPicPr>
            <a:picLocks noChangeAspect="1"/>
          </p:cNvPicPr>
          <p:nvPr/>
        </p:nvPicPr>
        <p:blipFill rotWithShape="1">
          <a:blip r:embed="rId3"/>
          <a:srcRect l="62446" t="25444" r="13261" b="15771"/>
          <a:stretch/>
        </p:blipFill>
        <p:spPr>
          <a:xfrm>
            <a:off x="6738731" y="2521003"/>
            <a:ext cx="5453270" cy="4336997"/>
          </a:xfrm>
          <a:prstGeom prst="rect">
            <a:avLst/>
          </a:prstGeom>
        </p:spPr>
      </p:pic>
      <p:pic>
        <p:nvPicPr>
          <p:cNvPr id="9" name="Picture 8">
            <a:extLst>
              <a:ext uri="{FF2B5EF4-FFF2-40B4-BE49-F238E27FC236}">
                <a16:creationId xmlns:a16="http://schemas.microsoft.com/office/drawing/2014/main" id="{03D02938-1E00-4C75-BC56-C24BD9DF85D8}"/>
              </a:ext>
            </a:extLst>
          </p:cNvPr>
          <p:cNvPicPr>
            <a:picLocks noChangeAspect="1"/>
          </p:cNvPicPr>
          <p:nvPr/>
        </p:nvPicPr>
        <p:blipFill rotWithShape="1">
          <a:blip r:embed="rId4"/>
          <a:srcRect l="62527" t="25889" r="13261" b="15523"/>
          <a:stretch/>
        </p:blipFill>
        <p:spPr>
          <a:xfrm>
            <a:off x="6738731" y="2521003"/>
            <a:ext cx="5453269" cy="4336997"/>
          </a:xfrm>
          <a:prstGeom prst="rect">
            <a:avLst/>
          </a:prstGeom>
        </p:spPr>
      </p:pic>
      <p:pic>
        <p:nvPicPr>
          <p:cNvPr id="12" name="Picture 11">
            <a:extLst>
              <a:ext uri="{FF2B5EF4-FFF2-40B4-BE49-F238E27FC236}">
                <a16:creationId xmlns:a16="http://schemas.microsoft.com/office/drawing/2014/main" id="{ED487CBF-13C2-4CC5-B0CE-A2ACF23C74F6}"/>
              </a:ext>
            </a:extLst>
          </p:cNvPr>
          <p:cNvPicPr>
            <a:picLocks noChangeAspect="1"/>
          </p:cNvPicPr>
          <p:nvPr/>
        </p:nvPicPr>
        <p:blipFill rotWithShape="1">
          <a:blip r:embed="rId5"/>
          <a:srcRect l="62527" t="25806" r="13261" b="15771"/>
          <a:stretch/>
        </p:blipFill>
        <p:spPr>
          <a:xfrm>
            <a:off x="6738731" y="2521002"/>
            <a:ext cx="5453269" cy="4324779"/>
          </a:xfrm>
          <a:prstGeom prst="rect">
            <a:avLst/>
          </a:prstGeom>
        </p:spPr>
      </p:pic>
    </p:spTree>
    <p:extLst>
      <p:ext uri="{BB962C8B-B14F-4D97-AF65-F5344CB8AC3E}">
        <p14:creationId xmlns:p14="http://schemas.microsoft.com/office/powerpoint/2010/main" val="28134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Labor Force Participation</a:t>
            </a:r>
          </a:p>
        </p:txBody>
      </p:sp>
      <p:sp>
        <p:nvSpPr>
          <p:cNvPr id="6" name="Content Placeholder 6">
            <a:extLst>
              <a:ext uri="{FF2B5EF4-FFF2-40B4-BE49-F238E27FC236}">
                <a16:creationId xmlns:a16="http://schemas.microsoft.com/office/drawing/2014/main" id="{9A9CDCEF-51DA-40FF-8621-BF6D5DBF2019}"/>
              </a:ext>
            </a:extLst>
          </p:cNvPr>
          <p:cNvSpPr>
            <a:spLocks noGrp="1"/>
          </p:cNvSpPr>
          <p:nvPr>
            <p:ph idx="1"/>
          </p:nvPr>
        </p:nvSpPr>
        <p:spPr>
          <a:xfrm>
            <a:off x="163898" y="1341835"/>
            <a:ext cx="11614661" cy="5516165"/>
          </a:xfrm>
        </p:spPr>
        <p:txBody>
          <a:bodyPr>
            <a:normAutofit/>
          </a:bodyPr>
          <a:lstStyle/>
          <a:p>
            <a:pPr>
              <a:spcBef>
                <a:spcPts val="0"/>
              </a:spcBef>
              <a:spcAft>
                <a:spcPts val="0"/>
              </a:spcAft>
            </a:pPr>
            <a:r>
              <a:rPr lang="en-US" sz="2800" b="1" dirty="0">
                <a:solidFill>
                  <a:srgbClr val="002060"/>
                </a:solidFill>
                <a:latin typeface="Calibri" pitchFamily="34" charset="0"/>
              </a:rPr>
              <a:t>The number of workers aged 55 years &amp; over increased from 350,342 in 2000 to 734,657 in 2019 (+384,315 workers; +109.7%)</a:t>
            </a:r>
          </a:p>
          <a:p>
            <a:pPr lvl="1">
              <a:spcBef>
                <a:spcPts val="0"/>
              </a:spcBef>
              <a:spcAft>
                <a:spcPts val="0"/>
              </a:spcAft>
            </a:pPr>
            <a:r>
              <a:rPr lang="en-US" b="1" dirty="0">
                <a:solidFill>
                  <a:srgbClr val="002060"/>
                </a:solidFill>
                <a:latin typeface="Calibri" pitchFamily="34" charset="0"/>
              </a:rPr>
              <a:t>Workers 55 years &amp; over accounted for 13.0% of the total labor force in 2000</a:t>
            </a:r>
          </a:p>
          <a:p>
            <a:pPr lvl="1">
              <a:spcBef>
                <a:spcPts val="0"/>
              </a:spcBef>
              <a:spcAft>
                <a:spcPts val="0"/>
              </a:spcAft>
            </a:pPr>
            <a:r>
              <a:rPr lang="en-US" b="1" dirty="0">
                <a:solidFill>
                  <a:srgbClr val="002060"/>
                </a:solidFill>
                <a:latin typeface="Calibri" pitchFamily="34" charset="0"/>
              </a:rPr>
              <a:t>Workers 55 years &amp; over now account for 23.6% of the total labor force in 2019</a:t>
            </a:r>
          </a:p>
          <a:p>
            <a:pPr>
              <a:spcBef>
                <a:spcPts val="0"/>
              </a:spcBef>
              <a:spcAft>
                <a:spcPts val="0"/>
              </a:spcAft>
            </a:pPr>
            <a:r>
              <a:rPr lang="en-US" b="1" dirty="0"/>
              <a:t>Labor force participation</a:t>
            </a:r>
            <a:br>
              <a:rPr lang="en-US" b="1" dirty="0"/>
            </a:br>
            <a:r>
              <a:rPr lang="en-US" b="1" dirty="0"/>
              <a:t>rates </a:t>
            </a:r>
            <a:r>
              <a:rPr lang="en-US" b="1" i="1" dirty="0"/>
              <a:t>were</a:t>
            </a:r>
            <a:r>
              <a:rPr lang="en-US" b="1" dirty="0"/>
              <a:t> climbing for</a:t>
            </a:r>
            <a:br>
              <a:rPr lang="en-US" b="1" dirty="0"/>
            </a:br>
            <a:r>
              <a:rPr lang="en-US" b="1" dirty="0"/>
              <a:t>older workers</a:t>
            </a:r>
          </a:p>
          <a:p>
            <a:pPr lvl="1">
              <a:spcBef>
                <a:spcPts val="0"/>
              </a:spcBef>
              <a:spcAft>
                <a:spcPts val="0"/>
              </a:spcAft>
            </a:pPr>
            <a:r>
              <a:rPr lang="en-US" b="1" dirty="0"/>
              <a:t>From 22.7% for workers</a:t>
            </a:r>
            <a:br>
              <a:rPr lang="en-US" b="1" dirty="0"/>
            </a:br>
            <a:r>
              <a:rPr lang="en-US" b="1" dirty="0"/>
              <a:t>aged 65-74 in 2000 to</a:t>
            </a:r>
            <a:br>
              <a:rPr lang="en-US" b="1" dirty="0"/>
            </a:br>
            <a:r>
              <a:rPr lang="en-US" b="1" dirty="0"/>
              <a:t>28.1% in 2019</a:t>
            </a:r>
          </a:p>
          <a:p>
            <a:pPr lvl="1">
              <a:spcBef>
                <a:spcPts val="0"/>
              </a:spcBef>
              <a:spcAft>
                <a:spcPts val="0"/>
              </a:spcAft>
            </a:pPr>
            <a:r>
              <a:rPr lang="en-US" b="1" dirty="0"/>
              <a:t>From 6.0% for workers</a:t>
            </a:r>
            <a:br>
              <a:rPr lang="en-US" b="1" dirty="0"/>
            </a:br>
            <a:r>
              <a:rPr lang="en-US" b="1" dirty="0"/>
              <a:t>aged 75 &amp; over in 2000 </a:t>
            </a:r>
            <a:br>
              <a:rPr lang="en-US" b="1" dirty="0"/>
            </a:br>
            <a:r>
              <a:rPr lang="en-US" b="1" dirty="0"/>
              <a:t>to 7.0% in 2019</a:t>
            </a:r>
          </a:p>
          <a:p>
            <a:pPr>
              <a:spcBef>
                <a:spcPts val="0"/>
              </a:spcBef>
              <a:spcAft>
                <a:spcPts val="0"/>
              </a:spcAft>
            </a:pPr>
            <a:r>
              <a:rPr lang="en-US" sz="2000" b="1" i="1" dirty="0"/>
              <a:t>Pandemic recession may</a:t>
            </a:r>
            <a:br>
              <a:rPr lang="en-US" sz="2000" b="1" i="1" dirty="0"/>
            </a:br>
            <a:r>
              <a:rPr lang="en-US" sz="2000" b="1" i="1" dirty="0"/>
              <a:t>have changed that!</a:t>
            </a:r>
          </a:p>
        </p:txBody>
      </p:sp>
      <p:pic>
        <p:nvPicPr>
          <p:cNvPr id="8" name="Picture 7">
            <a:extLst>
              <a:ext uri="{FF2B5EF4-FFF2-40B4-BE49-F238E27FC236}">
                <a16:creationId xmlns:a16="http://schemas.microsoft.com/office/drawing/2014/main" id="{0B70CA54-5620-408A-980E-ED7C60D273F4}"/>
              </a:ext>
            </a:extLst>
          </p:cNvPr>
          <p:cNvPicPr>
            <a:picLocks noChangeAspect="1"/>
          </p:cNvPicPr>
          <p:nvPr/>
        </p:nvPicPr>
        <p:blipFill rotWithShape="1">
          <a:blip r:embed="rId3"/>
          <a:srcRect l="52584" t="25193" r="27950" b="50000"/>
          <a:stretch/>
        </p:blipFill>
        <p:spPr>
          <a:xfrm>
            <a:off x="3800650" y="3256909"/>
            <a:ext cx="8302306" cy="3477266"/>
          </a:xfrm>
          <a:prstGeom prst="rect">
            <a:avLst/>
          </a:prstGeom>
          <a:ln>
            <a:solidFill>
              <a:schemeClr val="tx1"/>
            </a:solidFill>
          </a:ln>
        </p:spPr>
      </p:pic>
      <p:pic>
        <p:nvPicPr>
          <p:cNvPr id="10" name="Picture 9">
            <a:extLst>
              <a:ext uri="{FF2B5EF4-FFF2-40B4-BE49-F238E27FC236}">
                <a16:creationId xmlns:a16="http://schemas.microsoft.com/office/drawing/2014/main" id="{51FA6876-DD1D-45B8-BB7F-30A510752850}"/>
              </a:ext>
            </a:extLst>
          </p:cNvPr>
          <p:cNvPicPr>
            <a:picLocks noChangeAspect="1"/>
          </p:cNvPicPr>
          <p:nvPr/>
        </p:nvPicPr>
        <p:blipFill rotWithShape="1">
          <a:blip r:embed="rId4"/>
          <a:srcRect l="50730" t="31347" r="32584" b="46859"/>
          <a:stretch/>
        </p:blipFill>
        <p:spPr>
          <a:xfrm>
            <a:off x="3800650" y="2981739"/>
            <a:ext cx="8302306" cy="3752436"/>
          </a:xfrm>
          <a:prstGeom prst="rect">
            <a:avLst/>
          </a:prstGeom>
          <a:ln>
            <a:solidFill>
              <a:schemeClr val="tx1"/>
            </a:solidFill>
          </a:ln>
        </p:spPr>
      </p:pic>
    </p:spTree>
    <p:extLst>
      <p:ext uri="{BB962C8B-B14F-4D97-AF65-F5344CB8AC3E}">
        <p14:creationId xmlns:p14="http://schemas.microsoft.com/office/powerpoint/2010/main" val="212767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 calcmode="lin" valueType="num">
                                      <p:cBhvr additive="base">
                                        <p:cTn id="2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58423C4-ADEC-46EA-81BB-6ADA87D43F94}"/>
              </a:ext>
            </a:extLst>
          </p:cNvPr>
          <p:cNvPicPr>
            <a:picLocks noChangeAspect="1"/>
          </p:cNvPicPr>
          <p:nvPr/>
        </p:nvPicPr>
        <p:blipFill rotWithShape="1">
          <a:blip r:embed="rId3"/>
          <a:srcRect l="42290" t="30405" r="40733" b="45039"/>
          <a:stretch/>
        </p:blipFill>
        <p:spPr>
          <a:xfrm>
            <a:off x="3886200" y="3008935"/>
            <a:ext cx="8305800" cy="3948455"/>
          </a:xfrm>
          <a:prstGeom prst="rect">
            <a:avLst/>
          </a:prstGeom>
        </p:spPr>
      </p:pic>
      <p:sp>
        <p:nvSpPr>
          <p:cNvPr id="12" name="Rectangle 11">
            <a:extLst>
              <a:ext uri="{FF2B5EF4-FFF2-40B4-BE49-F238E27FC236}">
                <a16:creationId xmlns:a16="http://schemas.microsoft.com/office/drawing/2014/main" id="{9A1947B6-8272-476E-A2DF-F5CA301D3A73}"/>
              </a:ext>
            </a:extLst>
          </p:cNvPr>
          <p:cNvSpPr/>
          <p:nvPr/>
        </p:nvSpPr>
        <p:spPr>
          <a:xfrm>
            <a:off x="413440" y="5665304"/>
            <a:ext cx="11778559" cy="11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b="1" dirty="0"/>
              <a:t>Labor Force Participation</a:t>
            </a:r>
          </a:p>
        </p:txBody>
      </p:sp>
      <p:sp>
        <p:nvSpPr>
          <p:cNvPr id="6" name="Content Placeholder 6">
            <a:extLst>
              <a:ext uri="{FF2B5EF4-FFF2-40B4-BE49-F238E27FC236}">
                <a16:creationId xmlns:a16="http://schemas.microsoft.com/office/drawing/2014/main" id="{9A9CDCEF-51DA-40FF-8621-BF6D5DBF2019}"/>
              </a:ext>
            </a:extLst>
          </p:cNvPr>
          <p:cNvSpPr>
            <a:spLocks noGrp="1"/>
          </p:cNvSpPr>
          <p:nvPr>
            <p:ph idx="1"/>
          </p:nvPr>
        </p:nvSpPr>
        <p:spPr>
          <a:xfrm>
            <a:off x="163898" y="1341835"/>
            <a:ext cx="11614661" cy="5516165"/>
          </a:xfrm>
        </p:spPr>
        <p:txBody>
          <a:bodyPr>
            <a:normAutofit lnSpcReduction="10000"/>
          </a:bodyPr>
          <a:lstStyle/>
          <a:p>
            <a:pPr>
              <a:lnSpc>
                <a:spcPct val="105000"/>
              </a:lnSpc>
              <a:spcBef>
                <a:spcPts val="0"/>
              </a:spcBef>
              <a:spcAft>
                <a:spcPts val="0"/>
              </a:spcAft>
            </a:pPr>
            <a:r>
              <a:rPr lang="en-US" sz="2800" b="1" dirty="0">
                <a:solidFill>
                  <a:srgbClr val="002060"/>
                </a:solidFill>
                <a:latin typeface="Calibri" pitchFamily="34" charset="0"/>
              </a:rPr>
              <a:t>85% of the state’s labor force is White (down from 88.7% in 2010)</a:t>
            </a:r>
          </a:p>
          <a:p>
            <a:pPr lvl="1">
              <a:lnSpc>
                <a:spcPct val="105000"/>
              </a:lnSpc>
              <a:spcBef>
                <a:spcPts val="0"/>
              </a:spcBef>
              <a:spcAft>
                <a:spcPts val="0"/>
              </a:spcAft>
            </a:pPr>
            <a:r>
              <a:rPr lang="en-US" b="1" dirty="0">
                <a:solidFill>
                  <a:srgbClr val="002060"/>
                </a:solidFill>
                <a:latin typeface="Calibri" pitchFamily="34" charset="0"/>
              </a:rPr>
              <a:t>The state’s White labor force declined by -2,000 workers from 2010 to 2019</a:t>
            </a:r>
          </a:p>
          <a:p>
            <a:pPr>
              <a:lnSpc>
                <a:spcPct val="105000"/>
              </a:lnSpc>
              <a:spcBef>
                <a:spcPts val="0"/>
              </a:spcBef>
              <a:spcAft>
                <a:spcPts val="0"/>
              </a:spcAft>
            </a:pPr>
            <a:r>
              <a:rPr lang="en-US" b="1" dirty="0"/>
              <a:t>Labor force participation rates were higher for every other race group except American Indians, and had been increasing since 2010</a:t>
            </a:r>
          </a:p>
          <a:p>
            <a:pPr lvl="1">
              <a:lnSpc>
                <a:spcPct val="105000"/>
              </a:lnSpc>
              <a:spcBef>
                <a:spcPts val="0"/>
              </a:spcBef>
              <a:spcAft>
                <a:spcPts val="0"/>
              </a:spcAft>
            </a:pPr>
            <a:r>
              <a:rPr lang="en-US" sz="2000" b="1" dirty="0"/>
              <a:t>Black or African American</a:t>
            </a:r>
            <a:br>
              <a:rPr lang="en-US" sz="2000" b="1" dirty="0"/>
            </a:br>
            <a:r>
              <a:rPr lang="en-US" sz="2000" b="1" dirty="0"/>
              <a:t>labor force increased by</a:t>
            </a:r>
            <a:br>
              <a:rPr lang="en-US" sz="2000" b="1" dirty="0"/>
            </a:br>
            <a:r>
              <a:rPr lang="en-US" sz="2000" b="1" dirty="0"/>
              <a:t>+48,100 workers</a:t>
            </a:r>
          </a:p>
          <a:p>
            <a:pPr lvl="1">
              <a:lnSpc>
                <a:spcPct val="105000"/>
              </a:lnSpc>
              <a:spcBef>
                <a:spcPts val="0"/>
              </a:spcBef>
              <a:spcAft>
                <a:spcPts val="0"/>
              </a:spcAft>
            </a:pPr>
            <a:r>
              <a:rPr lang="en-US" sz="2000" b="1" dirty="0"/>
              <a:t>Asian labor force grew</a:t>
            </a:r>
            <a:br>
              <a:rPr lang="en-US" sz="2000" b="1" dirty="0"/>
            </a:br>
            <a:r>
              <a:rPr lang="en-US" sz="2000" b="1"/>
              <a:t>by +41,200 </a:t>
            </a:r>
            <a:r>
              <a:rPr lang="en-US" sz="2000" b="1" dirty="0"/>
              <a:t>workers</a:t>
            </a:r>
          </a:p>
          <a:p>
            <a:pPr lvl="1">
              <a:lnSpc>
                <a:spcPct val="105000"/>
              </a:lnSpc>
              <a:spcBef>
                <a:spcPts val="0"/>
              </a:spcBef>
              <a:spcAft>
                <a:spcPts val="0"/>
              </a:spcAft>
            </a:pPr>
            <a:r>
              <a:rPr lang="en-US" sz="2000" b="1" dirty="0"/>
              <a:t>Labor Force of some other</a:t>
            </a:r>
            <a:br>
              <a:rPr lang="en-US" sz="2000" b="1" dirty="0"/>
            </a:br>
            <a:r>
              <a:rPr lang="en-US" sz="2000" b="1" dirty="0"/>
              <a:t>race grew +23,500</a:t>
            </a:r>
          </a:p>
          <a:p>
            <a:pPr lvl="1">
              <a:lnSpc>
                <a:spcPct val="105000"/>
              </a:lnSpc>
              <a:spcBef>
                <a:spcPts val="0"/>
              </a:spcBef>
              <a:spcAft>
                <a:spcPts val="0"/>
              </a:spcAft>
            </a:pPr>
            <a:r>
              <a:rPr lang="en-US" sz="2000" b="1" dirty="0"/>
              <a:t>Two or more races grew</a:t>
            </a:r>
            <a:br>
              <a:rPr lang="en-US" sz="2000" b="1" dirty="0"/>
            </a:br>
            <a:r>
              <a:rPr lang="en-US" sz="2000" b="1" dirty="0"/>
              <a:t>by +21,500 workers</a:t>
            </a:r>
          </a:p>
          <a:p>
            <a:pPr lvl="1">
              <a:lnSpc>
                <a:spcPct val="105000"/>
              </a:lnSpc>
              <a:spcBef>
                <a:spcPts val="0"/>
              </a:spcBef>
              <a:spcAft>
                <a:spcPts val="0"/>
              </a:spcAft>
            </a:pPr>
            <a:r>
              <a:rPr lang="en-US" sz="2000" b="1" dirty="0"/>
              <a:t>Hispanic or Latino grew</a:t>
            </a:r>
            <a:br>
              <a:rPr lang="en-US" sz="2000" b="1" dirty="0"/>
            </a:br>
            <a:r>
              <a:rPr lang="en-US" sz="2000" b="1" dirty="0"/>
              <a:t>by +32,300 workers</a:t>
            </a:r>
          </a:p>
          <a:p>
            <a:pPr>
              <a:lnSpc>
                <a:spcPct val="105000"/>
              </a:lnSpc>
              <a:spcBef>
                <a:spcPts val="0"/>
              </a:spcBef>
              <a:spcAft>
                <a:spcPts val="0"/>
              </a:spcAft>
            </a:pPr>
            <a:r>
              <a:rPr lang="en-US" sz="2400" b="1" dirty="0"/>
              <a:t>Minnesota has 325,000 Foreign-born workers – up +80,000 since 2010 (+33%)</a:t>
            </a:r>
          </a:p>
          <a:p>
            <a:pPr lvl="1">
              <a:lnSpc>
                <a:spcPct val="105000"/>
              </a:lnSpc>
              <a:spcBef>
                <a:spcPts val="0"/>
              </a:spcBef>
              <a:spcAft>
                <a:spcPts val="0"/>
              </a:spcAft>
            </a:pPr>
            <a:r>
              <a:rPr lang="en-US" sz="2000" b="1" dirty="0"/>
              <a:t>74% labor force participation rate (up from 70.4% in 2010)</a:t>
            </a:r>
          </a:p>
        </p:txBody>
      </p:sp>
    </p:spTree>
    <p:extLst>
      <p:ext uri="{BB962C8B-B14F-4D97-AF65-F5344CB8AC3E}">
        <p14:creationId xmlns:p14="http://schemas.microsoft.com/office/powerpoint/2010/main" val="209879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 calcmode="lin" valueType="num">
                                      <p:cBhvr additive="base">
                                        <p:cTn id="2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 calcmode="lin" valueType="num">
                                      <p:cBhvr additive="base">
                                        <p:cTn id="2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 calcmode="lin" valueType="num">
                                      <p:cBhvr additive="base">
                                        <p:cTn id="3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anim calcmode="lin" valueType="num">
                                      <p:cBhvr additive="base">
                                        <p:cTn id="4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Labor Force Participation</a:t>
            </a:r>
          </a:p>
        </p:txBody>
      </p:sp>
      <p:sp>
        <p:nvSpPr>
          <p:cNvPr id="6" name="Content Placeholder 6">
            <a:extLst>
              <a:ext uri="{FF2B5EF4-FFF2-40B4-BE49-F238E27FC236}">
                <a16:creationId xmlns:a16="http://schemas.microsoft.com/office/drawing/2014/main" id="{9A9CDCEF-51DA-40FF-8621-BF6D5DBF2019}"/>
              </a:ext>
            </a:extLst>
          </p:cNvPr>
          <p:cNvSpPr>
            <a:spLocks noGrp="1"/>
          </p:cNvSpPr>
          <p:nvPr>
            <p:ph idx="1"/>
          </p:nvPr>
        </p:nvSpPr>
        <p:spPr>
          <a:xfrm>
            <a:off x="163898" y="1341835"/>
            <a:ext cx="11614661" cy="5516165"/>
          </a:xfrm>
        </p:spPr>
        <p:txBody>
          <a:bodyPr>
            <a:normAutofit/>
          </a:bodyPr>
          <a:lstStyle/>
          <a:p>
            <a:pPr>
              <a:spcBef>
                <a:spcPts val="0"/>
              </a:spcBef>
              <a:spcAft>
                <a:spcPts val="0"/>
              </a:spcAft>
            </a:pPr>
            <a:r>
              <a:rPr lang="en-US" sz="2800" b="1" dirty="0">
                <a:solidFill>
                  <a:srgbClr val="002060"/>
                </a:solidFill>
                <a:latin typeface="Calibri" pitchFamily="34" charset="0"/>
              </a:rPr>
              <a:t>Labor force participation rate dropped from 70% to 68%</a:t>
            </a:r>
          </a:p>
          <a:p>
            <a:pPr lvl="1">
              <a:spcBef>
                <a:spcPts val="0"/>
              </a:spcBef>
              <a:spcAft>
                <a:spcPts val="0"/>
              </a:spcAft>
            </a:pPr>
            <a:r>
              <a:rPr lang="en-US" b="1" dirty="0">
                <a:solidFill>
                  <a:srgbClr val="002060"/>
                </a:solidFill>
                <a:latin typeface="Calibri" pitchFamily="34" charset="0"/>
              </a:rPr>
              <a:t>Female </a:t>
            </a:r>
            <a:r>
              <a:rPr lang="en-US" b="1" dirty="0" err="1">
                <a:solidFill>
                  <a:srgbClr val="002060"/>
                </a:solidFill>
                <a:latin typeface="Calibri" pitchFamily="34" charset="0"/>
              </a:rPr>
              <a:t>lfpr</a:t>
            </a:r>
            <a:r>
              <a:rPr lang="en-US" b="1" dirty="0">
                <a:solidFill>
                  <a:srgbClr val="002060"/>
                </a:solidFill>
                <a:latin typeface="Calibri" pitchFamily="34" charset="0"/>
              </a:rPr>
              <a:t> dropped from 66.2% to 63.6%</a:t>
            </a:r>
          </a:p>
          <a:p>
            <a:pPr lvl="2">
              <a:spcBef>
                <a:spcPts val="0"/>
              </a:spcBef>
              <a:spcAft>
                <a:spcPts val="0"/>
              </a:spcAft>
            </a:pPr>
            <a:r>
              <a:rPr lang="en-US" b="1" dirty="0">
                <a:solidFill>
                  <a:srgbClr val="002060"/>
                </a:solidFill>
                <a:latin typeface="Calibri" pitchFamily="34" charset="0"/>
              </a:rPr>
              <a:t>Lowest rate reported from 2000 on – previous lowest was 64.4% in Feb. 2017</a:t>
            </a:r>
          </a:p>
          <a:p>
            <a:pPr lvl="1">
              <a:spcBef>
                <a:spcPts val="0"/>
              </a:spcBef>
              <a:spcAft>
                <a:spcPts val="0"/>
              </a:spcAft>
            </a:pPr>
            <a:r>
              <a:rPr lang="en-US" b="1" dirty="0">
                <a:solidFill>
                  <a:srgbClr val="002060"/>
                </a:solidFill>
                <a:latin typeface="Calibri" pitchFamily="34" charset="0"/>
              </a:rPr>
              <a:t>Male </a:t>
            </a:r>
            <a:r>
              <a:rPr lang="en-US" b="1" dirty="0" err="1">
                <a:solidFill>
                  <a:srgbClr val="002060"/>
                </a:solidFill>
                <a:latin typeface="Calibri" pitchFamily="34" charset="0"/>
              </a:rPr>
              <a:t>lfpr</a:t>
            </a:r>
            <a:r>
              <a:rPr lang="en-US" b="1" dirty="0">
                <a:solidFill>
                  <a:srgbClr val="002060"/>
                </a:solidFill>
                <a:latin typeface="Calibri" pitchFamily="34" charset="0"/>
              </a:rPr>
              <a:t> dropped from 73.9% to 71.8%</a:t>
            </a:r>
          </a:p>
          <a:p>
            <a:pPr lvl="1">
              <a:spcBef>
                <a:spcPts val="0"/>
              </a:spcBef>
              <a:spcAft>
                <a:spcPts val="0"/>
              </a:spcAft>
            </a:pPr>
            <a:r>
              <a:rPr lang="en-US" b="1" i="1" dirty="0">
                <a:solidFill>
                  <a:srgbClr val="002060"/>
                </a:solidFill>
                <a:latin typeface="Calibri" pitchFamily="34" charset="0"/>
              </a:rPr>
              <a:t>Down about -85,000 workers total since Feb. 2020</a:t>
            </a:r>
          </a:p>
          <a:p>
            <a:pPr lvl="1">
              <a:spcBef>
                <a:spcPts val="0"/>
              </a:spcBef>
              <a:spcAft>
                <a:spcPts val="0"/>
              </a:spcAft>
            </a:pPr>
            <a:r>
              <a:rPr lang="en-US" b="1" i="1" dirty="0">
                <a:solidFill>
                  <a:srgbClr val="002060"/>
                </a:solidFill>
                <a:latin typeface="Calibri" pitchFamily="34" charset="0"/>
              </a:rPr>
              <a:t>Down about -50,200 female workers since Feb. 2020 </a:t>
            </a:r>
          </a:p>
          <a:p>
            <a:pPr lvl="1">
              <a:spcBef>
                <a:spcPts val="0"/>
              </a:spcBef>
              <a:spcAft>
                <a:spcPts val="0"/>
              </a:spcAft>
            </a:pPr>
            <a:r>
              <a:rPr lang="en-US" b="1" i="1" dirty="0">
                <a:solidFill>
                  <a:srgbClr val="002060"/>
                </a:solidFill>
                <a:latin typeface="Calibri" pitchFamily="34" charset="0"/>
              </a:rPr>
              <a:t>Down about -34,700 male workers</a:t>
            </a:r>
            <a:endParaRPr lang="en-US" sz="1600" b="1" i="1" dirty="0">
              <a:solidFill>
                <a:srgbClr val="002060"/>
              </a:solidFill>
              <a:latin typeface="Calibri" pitchFamily="34" charset="0"/>
            </a:endParaRPr>
          </a:p>
          <a:p>
            <a:pPr>
              <a:spcBef>
                <a:spcPts val="0"/>
              </a:spcBef>
              <a:spcAft>
                <a:spcPts val="0"/>
              </a:spcAft>
            </a:pPr>
            <a:r>
              <a:rPr lang="en-US" sz="2400" b="1" dirty="0">
                <a:solidFill>
                  <a:srgbClr val="002060"/>
                </a:solidFill>
                <a:latin typeface="Calibri" pitchFamily="34" charset="0"/>
              </a:rPr>
              <a:t>White labor force participation rate has </a:t>
            </a:r>
            <a:br>
              <a:rPr lang="en-US" sz="2400" b="1" dirty="0">
                <a:solidFill>
                  <a:srgbClr val="002060"/>
                </a:solidFill>
                <a:latin typeface="Calibri" pitchFamily="34" charset="0"/>
              </a:rPr>
            </a:br>
            <a:r>
              <a:rPr lang="en-US" sz="2400" b="1" dirty="0">
                <a:solidFill>
                  <a:srgbClr val="002060"/>
                </a:solidFill>
                <a:latin typeface="Calibri" pitchFamily="34" charset="0"/>
              </a:rPr>
              <a:t>dropped from 69.9% to 68.1%</a:t>
            </a:r>
          </a:p>
          <a:p>
            <a:pPr>
              <a:spcBef>
                <a:spcPts val="0"/>
              </a:spcBef>
              <a:spcAft>
                <a:spcPts val="0"/>
              </a:spcAft>
            </a:pPr>
            <a:r>
              <a:rPr lang="en-US" sz="2400" b="1" dirty="0">
                <a:solidFill>
                  <a:srgbClr val="002060"/>
                </a:solidFill>
                <a:latin typeface="Calibri" pitchFamily="34" charset="0"/>
              </a:rPr>
              <a:t>Black </a:t>
            </a:r>
            <a:r>
              <a:rPr lang="en-US" sz="2400" b="1" dirty="0" err="1">
                <a:solidFill>
                  <a:srgbClr val="002060"/>
                </a:solidFill>
                <a:latin typeface="Calibri" pitchFamily="34" charset="0"/>
              </a:rPr>
              <a:t>lfpr</a:t>
            </a:r>
            <a:r>
              <a:rPr lang="en-US" sz="2400" b="1" dirty="0">
                <a:solidFill>
                  <a:srgbClr val="002060"/>
                </a:solidFill>
                <a:latin typeface="Calibri" pitchFamily="34" charset="0"/>
              </a:rPr>
              <a:t> dropped from 71.3% to 66.4%</a:t>
            </a:r>
          </a:p>
          <a:p>
            <a:pPr lvl="1">
              <a:spcBef>
                <a:spcPts val="0"/>
              </a:spcBef>
              <a:spcAft>
                <a:spcPts val="0"/>
              </a:spcAft>
            </a:pPr>
            <a:r>
              <a:rPr lang="en-US" sz="2000" b="1" dirty="0">
                <a:solidFill>
                  <a:srgbClr val="002060"/>
                </a:solidFill>
                <a:latin typeface="Calibri" pitchFamily="34" charset="0"/>
              </a:rPr>
              <a:t>But is up from a low of 64.3% in Feb. 2021</a:t>
            </a:r>
          </a:p>
          <a:p>
            <a:pPr>
              <a:spcBef>
                <a:spcPts val="0"/>
              </a:spcBef>
              <a:spcAft>
                <a:spcPts val="0"/>
              </a:spcAft>
            </a:pPr>
            <a:r>
              <a:rPr lang="en-US" sz="2400" b="1" dirty="0">
                <a:solidFill>
                  <a:srgbClr val="002060"/>
                </a:solidFill>
                <a:latin typeface="Calibri" pitchFamily="34" charset="0"/>
              </a:rPr>
              <a:t>Hispanic </a:t>
            </a:r>
            <a:r>
              <a:rPr lang="en-US" sz="2400" b="1" dirty="0" err="1">
                <a:solidFill>
                  <a:srgbClr val="002060"/>
                </a:solidFill>
                <a:latin typeface="Calibri" pitchFamily="34" charset="0"/>
              </a:rPr>
              <a:t>lfpr</a:t>
            </a:r>
            <a:r>
              <a:rPr lang="en-US" sz="2400" b="1" dirty="0">
                <a:solidFill>
                  <a:srgbClr val="002060"/>
                </a:solidFill>
                <a:latin typeface="Calibri" pitchFamily="34" charset="0"/>
              </a:rPr>
              <a:t> rose from 76.3% to 78.3%</a:t>
            </a:r>
          </a:p>
          <a:p>
            <a:pPr lvl="1">
              <a:spcBef>
                <a:spcPts val="0"/>
              </a:spcBef>
              <a:spcAft>
                <a:spcPts val="0"/>
              </a:spcAft>
            </a:pPr>
            <a:r>
              <a:rPr lang="en-US" sz="2000" b="1" dirty="0">
                <a:solidFill>
                  <a:srgbClr val="002060"/>
                </a:solidFill>
                <a:latin typeface="Calibri" pitchFamily="34" charset="0"/>
              </a:rPr>
              <a:t>Highest </a:t>
            </a:r>
            <a:r>
              <a:rPr lang="en-US" sz="2000" b="1" dirty="0" err="1">
                <a:solidFill>
                  <a:srgbClr val="002060"/>
                </a:solidFill>
                <a:latin typeface="Calibri" pitchFamily="34" charset="0"/>
              </a:rPr>
              <a:t>lfpr</a:t>
            </a:r>
            <a:r>
              <a:rPr lang="en-US" sz="2000" b="1" dirty="0">
                <a:solidFill>
                  <a:srgbClr val="002060"/>
                </a:solidFill>
                <a:latin typeface="Calibri" pitchFamily="34" charset="0"/>
              </a:rPr>
              <a:t> on record</a:t>
            </a:r>
          </a:p>
        </p:txBody>
      </p:sp>
      <p:pic>
        <p:nvPicPr>
          <p:cNvPr id="3" name="Picture 2">
            <a:extLst>
              <a:ext uri="{FF2B5EF4-FFF2-40B4-BE49-F238E27FC236}">
                <a16:creationId xmlns:a16="http://schemas.microsoft.com/office/drawing/2014/main" id="{3C4B3102-3854-4F7C-B160-CCC8A055AEF1}"/>
              </a:ext>
            </a:extLst>
          </p:cNvPr>
          <p:cNvPicPr>
            <a:picLocks noChangeAspect="1"/>
          </p:cNvPicPr>
          <p:nvPr/>
        </p:nvPicPr>
        <p:blipFill rotWithShape="1">
          <a:blip r:embed="rId3"/>
          <a:srcRect l="62609" t="26188" r="13342" b="15771"/>
          <a:stretch/>
        </p:blipFill>
        <p:spPr>
          <a:xfrm>
            <a:off x="6778487" y="2563891"/>
            <a:ext cx="5413513" cy="4294109"/>
          </a:xfrm>
          <a:prstGeom prst="rect">
            <a:avLst/>
          </a:prstGeom>
        </p:spPr>
      </p:pic>
      <p:graphicFrame>
        <p:nvGraphicFramePr>
          <p:cNvPr id="7" name="Chart 6">
            <a:extLst>
              <a:ext uri="{FF2B5EF4-FFF2-40B4-BE49-F238E27FC236}">
                <a16:creationId xmlns:a16="http://schemas.microsoft.com/office/drawing/2014/main" id="{BB47EB69-9EB5-495D-B503-738751D2C71E}"/>
              </a:ext>
            </a:extLst>
          </p:cNvPr>
          <p:cNvGraphicFramePr>
            <a:graphicFrameLocks/>
          </p:cNvGraphicFramePr>
          <p:nvPr>
            <p:extLst>
              <p:ext uri="{D42A27DB-BD31-4B8C-83A1-F6EECF244321}">
                <p14:modId xmlns:p14="http://schemas.microsoft.com/office/powerpoint/2010/main" val="677716082"/>
              </p:ext>
            </p:extLst>
          </p:nvPr>
        </p:nvGraphicFramePr>
        <p:xfrm>
          <a:off x="6778487" y="2563890"/>
          <a:ext cx="5413513" cy="42941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6885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anim calcmode="lin" valueType="num">
                                      <p:cBhvr additive="base">
                                        <p:cTn id="1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anim calcmode="lin" valueType="num">
                                      <p:cBhvr additive="base">
                                        <p:cTn id="1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anim calcmode="lin" valueType="num">
                                      <p:cBhvr additive="base">
                                        <p:cTn id="1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anim calcmode="lin" valueType="num">
                                      <p:cBhvr additive="base">
                                        <p:cTn id="23"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anim calcmode="lin" valueType="num">
                                      <p:cBhvr additive="base">
                                        <p:cTn id="27"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Labor Force Participation</a:t>
            </a:r>
          </a:p>
        </p:txBody>
      </p:sp>
      <p:sp>
        <p:nvSpPr>
          <p:cNvPr id="6" name="Content Placeholder 6">
            <a:extLst>
              <a:ext uri="{FF2B5EF4-FFF2-40B4-BE49-F238E27FC236}">
                <a16:creationId xmlns:a16="http://schemas.microsoft.com/office/drawing/2014/main" id="{9A9CDCEF-51DA-40FF-8621-BF6D5DBF2019}"/>
              </a:ext>
            </a:extLst>
          </p:cNvPr>
          <p:cNvSpPr>
            <a:spLocks noGrp="1"/>
          </p:cNvSpPr>
          <p:nvPr>
            <p:ph idx="1"/>
          </p:nvPr>
        </p:nvSpPr>
        <p:spPr>
          <a:xfrm>
            <a:off x="163898" y="1341835"/>
            <a:ext cx="11614661" cy="5516165"/>
          </a:xfrm>
        </p:spPr>
        <p:txBody>
          <a:bodyPr>
            <a:normAutofit/>
          </a:bodyPr>
          <a:lstStyle/>
          <a:p>
            <a:pPr>
              <a:spcBef>
                <a:spcPts val="0"/>
              </a:spcBef>
              <a:spcAft>
                <a:spcPts val="0"/>
              </a:spcAft>
            </a:pPr>
            <a:r>
              <a:rPr lang="en-US" sz="2800" b="1" dirty="0">
                <a:solidFill>
                  <a:srgbClr val="002060"/>
                </a:solidFill>
                <a:latin typeface="Calibri" pitchFamily="34" charset="0"/>
              </a:rPr>
              <a:t>It’s not just us – there are similar trends across the United States</a:t>
            </a:r>
          </a:p>
          <a:p>
            <a:pPr lvl="1">
              <a:spcBef>
                <a:spcPts val="0"/>
              </a:spcBef>
              <a:spcAft>
                <a:spcPts val="0"/>
              </a:spcAft>
            </a:pPr>
            <a:r>
              <a:rPr lang="en-US" sz="2000" b="1" dirty="0">
                <a:solidFill>
                  <a:srgbClr val="002060"/>
                </a:solidFill>
                <a:latin typeface="Calibri" pitchFamily="34" charset="0"/>
              </a:rPr>
              <a:t>Rates are starting to rise again for 25-54 year </a:t>
            </a:r>
            <a:r>
              <a:rPr lang="en-US" sz="2000" b="1" dirty="0" err="1">
                <a:solidFill>
                  <a:srgbClr val="002060"/>
                </a:solidFill>
                <a:latin typeface="Calibri" pitchFamily="34" charset="0"/>
              </a:rPr>
              <a:t>olds</a:t>
            </a:r>
            <a:r>
              <a:rPr lang="en-US" sz="2000" b="1" dirty="0">
                <a:solidFill>
                  <a:srgbClr val="002060"/>
                </a:solidFill>
                <a:latin typeface="Calibri" pitchFamily="34" charset="0"/>
              </a:rPr>
              <a:t>, but are still down (83.0% vs. 82.0%)</a:t>
            </a:r>
          </a:p>
          <a:p>
            <a:pPr lvl="1">
              <a:spcBef>
                <a:spcPts val="0"/>
              </a:spcBef>
              <a:spcAft>
                <a:spcPts val="0"/>
              </a:spcAft>
            </a:pPr>
            <a:r>
              <a:rPr lang="en-US" sz="2000" b="1" dirty="0">
                <a:solidFill>
                  <a:srgbClr val="002060"/>
                </a:solidFill>
                <a:latin typeface="Calibri" pitchFamily="34" charset="0"/>
              </a:rPr>
              <a:t>Rates are also rising for 55 years &amp; older, but are still down (40.3% vs. 39.1%)</a:t>
            </a:r>
          </a:p>
          <a:p>
            <a:pPr lvl="1">
              <a:spcBef>
                <a:spcPts val="0"/>
              </a:spcBef>
              <a:spcAft>
                <a:spcPts val="0"/>
              </a:spcAft>
            </a:pPr>
            <a:r>
              <a:rPr lang="en-US" sz="2000" b="1" dirty="0">
                <a:solidFill>
                  <a:srgbClr val="002060"/>
                </a:solidFill>
                <a:latin typeface="Calibri" pitchFamily="34" charset="0"/>
              </a:rPr>
              <a:t>Male </a:t>
            </a:r>
            <a:r>
              <a:rPr lang="en-US" sz="2000" b="1" dirty="0" err="1">
                <a:solidFill>
                  <a:srgbClr val="002060"/>
                </a:solidFill>
                <a:latin typeface="Calibri" pitchFamily="34" charset="0"/>
              </a:rPr>
              <a:t>lfpr</a:t>
            </a:r>
            <a:r>
              <a:rPr lang="en-US" sz="2000" b="1" dirty="0">
                <a:solidFill>
                  <a:srgbClr val="002060"/>
                </a:solidFill>
                <a:latin typeface="Calibri" pitchFamily="34" charset="0"/>
              </a:rPr>
              <a:t> have been dropping for nearly</a:t>
            </a:r>
            <a:br>
              <a:rPr lang="en-US" sz="2000" b="1" dirty="0">
                <a:solidFill>
                  <a:srgbClr val="002060"/>
                </a:solidFill>
                <a:latin typeface="Calibri" pitchFamily="34" charset="0"/>
              </a:rPr>
            </a:br>
            <a:r>
              <a:rPr lang="en-US" sz="2000" b="1" dirty="0">
                <a:solidFill>
                  <a:srgbClr val="002060"/>
                </a:solidFill>
                <a:latin typeface="Calibri" pitchFamily="34" charset="0"/>
              </a:rPr>
              <a:t>a century! (69.0% vs. 67.4%)</a:t>
            </a:r>
          </a:p>
          <a:p>
            <a:pPr lvl="1">
              <a:spcBef>
                <a:spcPts val="0"/>
              </a:spcBef>
              <a:spcAft>
                <a:spcPts val="0"/>
              </a:spcAft>
            </a:pPr>
            <a:r>
              <a:rPr lang="en-US" sz="2000" b="1" dirty="0">
                <a:solidFill>
                  <a:srgbClr val="002060"/>
                </a:solidFill>
                <a:latin typeface="Calibri" pitchFamily="34" charset="0"/>
              </a:rPr>
              <a:t>Female </a:t>
            </a:r>
            <a:r>
              <a:rPr lang="en-US" sz="2000" b="1" dirty="0" err="1">
                <a:solidFill>
                  <a:srgbClr val="002060"/>
                </a:solidFill>
                <a:latin typeface="Calibri" pitchFamily="34" charset="0"/>
              </a:rPr>
              <a:t>lfpr</a:t>
            </a:r>
            <a:r>
              <a:rPr lang="en-US" sz="2000" b="1" dirty="0">
                <a:solidFill>
                  <a:srgbClr val="002060"/>
                </a:solidFill>
                <a:latin typeface="Calibri" pitchFamily="34" charset="0"/>
              </a:rPr>
              <a:t> has been rising for nearly a</a:t>
            </a:r>
            <a:br>
              <a:rPr lang="en-US" sz="2000" b="1" dirty="0">
                <a:solidFill>
                  <a:srgbClr val="002060"/>
                </a:solidFill>
                <a:latin typeface="Calibri" pitchFamily="34" charset="0"/>
              </a:rPr>
            </a:br>
            <a:r>
              <a:rPr lang="en-US" sz="2000" b="1" dirty="0">
                <a:solidFill>
                  <a:srgbClr val="002060"/>
                </a:solidFill>
                <a:latin typeface="Calibri" pitchFamily="34" charset="0"/>
              </a:rPr>
              <a:t>century! (57.9% vs. 56.6%)</a:t>
            </a:r>
          </a:p>
          <a:p>
            <a:pPr>
              <a:spcBef>
                <a:spcPts val="0"/>
              </a:spcBef>
              <a:spcAft>
                <a:spcPts val="0"/>
              </a:spcAft>
            </a:pPr>
            <a:r>
              <a:rPr lang="en-US" sz="2400" b="1" dirty="0">
                <a:solidFill>
                  <a:srgbClr val="002060"/>
                </a:solidFill>
                <a:latin typeface="Calibri" pitchFamily="34" charset="0"/>
              </a:rPr>
              <a:t>Black </a:t>
            </a:r>
            <a:r>
              <a:rPr lang="en-US" sz="2400" b="1" dirty="0" err="1">
                <a:solidFill>
                  <a:srgbClr val="002060"/>
                </a:solidFill>
                <a:latin typeface="Calibri" pitchFamily="34" charset="0"/>
              </a:rPr>
              <a:t>lfpr</a:t>
            </a:r>
            <a:r>
              <a:rPr lang="en-US" sz="2400" b="1" dirty="0">
                <a:solidFill>
                  <a:srgbClr val="002060"/>
                </a:solidFill>
                <a:latin typeface="Calibri" pitchFamily="34" charset="0"/>
              </a:rPr>
              <a:t> dropped across the U.S.</a:t>
            </a:r>
          </a:p>
          <a:p>
            <a:pPr lvl="1">
              <a:spcBef>
                <a:spcPts val="0"/>
              </a:spcBef>
              <a:spcAft>
                <a:spcPts val="0"/>
              </a:spcAft>
            </a:pPr>
            <a:r>
              <a:rPr lang="en-US" sz="2000" b="1" dirty="0">
                <a:solidFill>
                  <a:srgbClr val="002060"/>
                </a:solidFill>
                <a:latin typeface="Calibri" pitchFamily="34" charset="0"/>
              </a:rPr>
              <a:t>From 62.7% to 58.4% back to 61.6%</a:t>
            </a:r>
          </a:p>
          <a:p>
            <a:pPr>
              <a:spcBef>
                <a:spcPts val="0"/>
              </a:spcBef>
              <a:spcAft>
                <a:spcPts val="0"/>
              </a:spcAft>
            </a:pPr>
            <a:r>
              <a:rPr lang="en-US" sz="2400" b="1" dirty="0">
                <a:solidFill>
                  <a:srgbClr val="002060"/>
                </a:solidFill>
                <a:latin typeface="Calibri" pitchFamily="34" charset="0"/>
              </a:rPr>
              <a:t>Hispanic </a:t>
            </a:r>
            <a:r>
              <a:rPr lang="en-US" sz="2400" b="1" dirty="0" err="1">
                <a:solidFill>
                  <a:srgbClr val="002060"/>
                </a:solidFill>
                <a:latin typeface="Calibri" pitchFamily="34" charset="0"/>
              </a:rPr>
              <a:t>lfpr</a:t>
            </a:r>
            <a:r>
              <a:rPr lang="en-US" sz="2400" b="1" dirty="0">
                <a:solidFill>
                  <a:srgbClr val="002060"/>
                </a:solidFill>
                <a:latin typeface="Calibri" pitchFamily="34" charset="0"/>
              </a:rPr>
              <a:t> is down in the U.S.</a:t>
            </a:r>
          </a:p>
          <a:p>
            <a:pPr lvl="1">
              <a:spcBef>
                <a:spcPts val="0"/>
              </a:spcBef>
              <a:spcAft>
                <a:spcPts val="0"/>
              </a:spcAft>
            </a:pPr>
            <a:r>
              <a:rPr lang="en-US" sz="2000" b="1" dirty="0">
                <a:solidFill>
                  <a:srgbClr val="002060"/>
                </a:solidFill>
                <a:latin typeface="Calibri" pitchFamily="34" charset="0"/>
              </a:rPr>
              <a:t>From 67.9% to 63.1% to 66.2%</a:t>
            </a:r>
          </a:p>
          <a:p>
            <a:pPr>
              <a:spcBef>
                <a:spcPts val="0"/>
              </a:spcBef>
              <a:spcAft>
                <a:spcPts val="0"/>
              </a:spcAft>
            </a:pPr>
            <a:r>
              <a:rPr lang="en-US" sz="2400" b="1" dirty="0">
                <a:solidFill>
                  <a:srgbClr val="002060"/>
                </a:solidFill>
                <a:latin typeface="Calibri" pitchFamily="34" charset="0"/>
              </a:rPr>
              <a:t>Workers with Disabilities are up!</a:t>
            </a:r>
          </a:p>
          <a:p>
            <a:pPr lvl="1">
              <a:spcBef>
                <a:spcPts val="0"/>
              </a:spcBef>
              <a:spcAft>
                <a:spcPts val="0"/>
              </a:spcAft>
            </a:pPr>
            <a:r>
              <a:rPr lang="en-US" sz="2000" b="1" dirty="0">
                <a:solidFill>
                  <a:srgbClr val="002060"/>
                </a:solidFill>
                <a:latin typeface="Calibri" pitchFamily="34" charset="0"/>
              </a:rPr>
              <a:t>From 20.7% to 22.8%</a:t>
            </a:r>
          </a:p>
          <a:p>
            <a:pPr>
              <a:spcBef>
                <a:spcPts val="0"/>
              </a:spcBef>
              <a:spcAft>
                <a:spcPts val="0"/>
              </a:spcAft>
            </a:pPr>
            <a:r>
              <a:rPr lang="en-US" sz="2400" b="1" dirty="0">
                <a:solidFill>
                  <a:srgbClr val="002060"/>
                </a:solidFill>
                <a:latin typeface="Calibri" pitchFamily="34" charset="0"/>
              </a:rPr>
              <a:t>Foreign-born Workers are down!</a:t>
            </a:r>
          </a:p>
          <a:p>
            <a:pPr lvl="1">
              <a:spcBef>
                <a:spcPts val="0"/>
              </a:spcBef>
              <a:spcAft>
                <a:spcPts val="0"/>
              </a:spcAft>
            </a:pPr>
            <a:r>
              <a:rPr lang="en-US" sz="2000" b="1" dirty="0">
                <a:solidFill>
                  <a:srgbClr val="002060"/>
                </a:solidFill>
                <a:latin typeface="Calibri" pitchFamily="34" charset="0"/>
              </a:rPr>
              <a:t>From 66.9% to 61.8% to 65.6%</a:t>
            </a:r>
          </a:p>
        </p:txBody>
      </p:sp>
      <p:pic>
        <p:nvPicPr>
          <p:cNvPr id="4" name="Picture 3">
            <a:extLst>
              <a:ext uri="{FF2B5EF4-FFF2-40B4-BE49-F238E27FC236}">
                <a16:creationId xmlns:a16="http://schemas.microsoft.com/office/drawing/2014/main" id="{EDB888F7-8FFA-47F9-A82F-7F5E27495A8C}"/>
              </a:ext>
            </a:extLst>
          </p:cNvPr>
          <p:cNvPicPr>
            <a:picLocks noChangeAspect="1"/>
          </p:cNvPicPr>
          <p:nvPr/>
        </p:nvPicPr>
        <p:blipFill rotWithShape="1">
          <a:blip r:embed="rId3"/>
          <a:srcRect l="52745" t="6345" r="11712" b="21477"/>
          <a:stretch/>
        </p:blipFill>
        <p:spPr>
          <a:xfrm>
            <a:off x="5669470" y="2504661"/>
            <a:ext cx="6522530" cy="4353339"/>
          </a:xfrm>
          <a:prstGeom prst="rect">
            <a:avLst/>
          </a:prstGeom>
        </p:spPr>
      </p:pic>
      <p:pic>
        <p:nvPicPr>
          <p:cNvPr id="9" name="Picture 8">
            <a:extLst>
              <a:ext uri="{FF2B5EF4-FFF2-40B4-BE49-F238E27FC236}">
                <a16:creationId xmlns:a16="http://schemas.microsoft.com/office/drawing/2014/main" id="{240174DA-B98D-4329-91D0-01890884D80D}"/>
              </a:ext>
            </a:extLst>
          </p:cNvPr>
          <p:cNvPicPr>
            <a:picLocks noChangeAspect="1"/>
          </p:cNvPicPr>
          <p:nvPr/>
        </p:nvPicPr>
        <p:blipFill rotWithShape="1">
          <a:blip r:embed="rId4"/>
          <a:srcRect l="52663" t="6593" r="11875" b="20980"/>
          <a:stretch/>
        </p:blipFill>
        <p:spPr>
          <a:xfrm>
            <a:off x="5669470" y="2479658"/>
            <a:ext cx="6522530" cy="4378342"/>
          </a:xfrm>
          <a:prstGeom prst="rect">
            <a:avLst/>
          </a:prstGeom>
        </p:spPr>
      </p:pic>
      <p:pic>
        <p:nvPicPr>
          <p:cNvPr id="11" name="Picture 10">
            <a:extLst>
              <a:ext uri="{FF2B5EF4-FFF2-40B4-BE49-F238E27FC236}">
                <a16:creationId xmlns:a16="http://schemas.microsoft.com/office/drawing/2014/main" id="{D89760CD-B19C-4F86-BC3B-1727072383CD}"/>
              </a:ext>
            </a:extLst>
          </p:cNvPr>
          <p:cNvPicPr>
            <a:picLocks noChangeAspect="1"/>
          </p:cNvPicPr>
          <p:nvPr/>
        </p:nvPicPr>
        <p:blipFill rotWithShape="1">
          <a:blip r:embed="rId5"/>
          <a:srcRect l="52826" t="6346" r="11712" b="20979"/>
          <a:stretch/>
        </p:blipFill>
        <p:spPr>
          <a:xfrm>
            <a:off x="5669470" y="2464665"/>
            <a:ext cx="6522530" cy="4393336"/>
          </a:xfrm>
          <a:prstGeom prst="rect">
            <a:avLst/>
          </a:prstGeom>
        </p:spPr>
      </p:pic>
      <p:pic>
        <p:nvPicPr>
          <p:cNvPr id="13" name="Picture 12">
            <a:extLst>
              <a:ext uri="{FF2B5EF4-FFF2-40B4-BE49-F238E27FC236}">
                <a16:creationId xmlns:a16="http://schemas.microsoft.com/office/drawing/2014/main" id="{FB00D1A2-A380-45D6-8FD9-F7978A9A3757}"/>
              </a:ext>
            </a:extLst>
          </p:cNvPr>
          <p:cNvPicPr>
            <a:picLocks noChangeAspect="1"/>
          </p:cNvPicPr>
          <p:nvPr/>
        </p:nvPicPr>
        <p:blipFill rotWithShape="1">
          <a:blip r:embed="rId6"/>
          <a:srcRect l="52826" t="6842" r="11712" b="21228"/>
          <a:stretch/>
        </p:blipFill>
        <p:spPr>
          <a:xfrm>
            <a:off x="5669470" y="2499706"/>
            <a:ext cx="6522530" cy="4348355"/>
          </a:xfrm>
          <a:prstGeom prst="rect">
            <a:avLst/>
          </a:prstGeom>
        </p:spPr>
      </p:pic>
      <p:pic>
        <p:nvPicPr>
          <p:cNvPr id="15" name="Picture 14">
            <a:extLst>
              <a:ext uri="{FF2B5EF4-FFF2-40B4-BE49-F238E27FC236}">
                <a16:creationId xmlns:a16="http://schemas.microsoft.com/office/drawing/2014/main" id="{4A9F4C00-23F5-4F79-81AE-377891D49819}"/>
              </a:ext>
            </a:extLst>
          </p:cNvPr>
          <p:cNvPicPr>
            <a:picLocks noChangeAspect="1"/>
          </p:cNvPicPr>
          <p:nvPr/>
        </p:nvPicPr>
        <p:blipFill rotWithShape="1">
          <a:blip r:embed="rId7"/>
          <a:srcRect l="52745" t="6593" r="11712" b="20980"/>
          <a:stretch/>
        </p:blipFill>
        <p:spPr>
          <a:xfrm>
            <a:off x="5669470" y="2479932"/>
            <a:ext cx="6522530" cy="4368299"/>
          </a:xfrm>
          <a:prstGeom prst="rect">
            <a:avLst/>
          </a:prstGeom>
        </p:spPr>
      </p:pic>
      <p:pic>
        <p:nvPicPr>
          <p:cNvPr id="17" name="Picture 16">
            <a:extLst>
              <a:ext uri="{FF2B5EF4-FFF2-40B4-BE49-F238E27FC236}">
                <a16:creationId xmlns:a16="http://schemas.microsoft.com/office/drawing/2014/main" id="{6B255CBC-CF1E-4444-B984-DED82ABAC150}"/>
              </a:ext>
            </a:extLst>
          </p:cNvPr>
          <p:cNvPicPr>
            <a:picLocks noChangeAspect="1"/>
          </p:cNvPicPr>
          <p:nvPr/>
        </p:nvPicPr>
        <p:blipFill rotWithShape="1">
          <a:blip r:embed="rId8"/>
          <a:srcRect l="52745" t="6841" r="11712" b="20980"/>
          <a:stretch/>
        </p:blipFill>
        <p:spPr>
          <a:xfrm>
            <a:off x="5669470" y="2484783"/>
            <a:ext cx="6522530" cy="4353339"/>
          </a:xfrm>
          <a:prstGeom prst="rect">
            <a:avLst/>
          </a:prstGeom>
        </p:spPr>
      </p:pic>
      <p:pic>
        <p:nvPicPr>
          <p:cNvPr id="19" name="Picture 18">
            <a:extLst>
              <a:ext uri="{FF2B5EF4-FFF2-40B4-BE49-F238E27FC236}">
                <a16:creationId xmlns:a16="http://schemas.microsoft.com/office/drawing/2014/main" id="{D18B4651-A3D7-4156-A014-1C658E74BF5B}"/>
              </a:ext>
            </a:extLst>
          </p:cNvPr>
          <p:cNvPicPr>
            <a:picLocks noChangeAspect="1"/>
          </p:cNvPicPr>
          <p:nvPr/>
        </p:nvPicPr>
        <p:blipFill rotWithShape="1">
          <a:blip r:embed="rId9"/>
          <a:srcRect l="52907" t="6345" r="11712" b="20732"/>
          <a:stretch/>
        </p:blipFill>
        <p:spPr>
          <a:xfrm>
            <a:off x="5669470" y="2429572"/>
            <a:ext cx="6522530" cy="4418490"/>
          </a:xfrm>
          <a:prstGeom prst="rect">
            <a:avLst/>
          </a:prstGeom>
        </p:spPr>
      </p:pic>
      <p:pic>
        <p:nvPicPr>
          <p:cNvPr id="21" name="Picture 20">
            <a:extLst>
              <a:ext uri="{FF2B5EF4-FFF2-40B4-BE49-F238E27FC236}">
                <a16:creationId xmlns:a16="http://schemas.microsoft.com/office/drawing/2014/main" id="{69CE493F-69BF-4361-9558-1B4C5192CA23}"/>
              </a:ext>
            </a:extLst>
          </p:cNvPr>
          <p:cNvPicPr>
            <a:picLocks noChangeAspect="1"/>
          </p:cNvPicPr>
          <p:nvPr/>
        </p:nvPicPr>
        <p:blipFill rotWithShape="1">
          <a:blip r:embed="rId10"/>
          <a:srcRect l="52826" t="6841" r="11712" b="20980"/>
          <a:stretch/>
        </p:blipFill>
        <p:spPr>
          <a:xfrm>
            <a:off x="5669470" y="2474775"/>
            <a:ext cx="6522530" cy="4363347"/>
          </a:xfrm>
          <a:prstGeom prst="rect">
            <a:avLst/>
          </a:prstGeom>
        </p:spPr>
      </p:pic>
    </p:spTree>
    <p:extLst>
      <p:ext uri="{BB962C8B-B14F-4D97-AF65-F5344CB8AC3E}">
        <p14:creationId xmlns:p14="http://schemas.microsoft.com/office/powerpoint/2010/main" val="267878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 calcmode="lin" valueType="num">
                                      <p:cBhvr additive="base">
                                        <p:cTn id="4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 calcmode="lin" valueType="num">
                                      <p:cBhvr additive="base">
                                        <p:cTn id="4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 calcmode="lin" valueType="num">
                                      <p:cBhvr additive="base">
                                        <p:cTn id="5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
                                            <p:txEl>
                                              <p:pRg st="8" end="8"/>
                                            </p:txEl>
                                          </p:spTgt>
                                        </p:tgtEl>
                                        <p:attrNameLst>
                                          <p:attrName>style.visibility</p:attrName>
                                        </p:attrNameLst>
                                      </p:cBhvr>
                                      <p:to>
                                        <p:strVal val="visible"/>
                                      </p:to>
                                    </p:set>
                                    <p:anim calcmode="lin" valueType="num">
                                      <p:cBhvr additive="base">
                                        <p:cTn id="5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6">
                                            <p:txEl>
                                              <p:pRg st="9" end="9"/>
                                            </p:txEl>
                                          </p:spTgt>
                                        </p:tgtEl>
                                        <p:attrNameLst>
                                          <p:attrName>style.visibility</p:attrName>
                                        </p:attrNameLst>
                                      </p:cBhvr>
                                      <p:to>
                                        <p:strVal val="visible"/>
                                      </p:to>
                                    </p:set>
                                    <p:anim calcmode="lin" valueType="num">
                                      <p:cBhvr additive="base">
                                        <p:cTn id="6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9" end="9"/>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6">
                                            <p:txEl>
                                              <p:pRg st="10" end="10"/>
                                            </p:txEl>
                                          </p:spTgt>
                                        </p:tgtEl>
                                        <p:attrNameLst>
                                          <p:attrName>style.visibility</p:attrName>
                                        </p:attrNameLst>
                                      </p:cBhvr>
                                      <p:to>
                                        <p:strVal val="visible"/>
                                      </p:to>
                                    </p:set>
                                    <p:anim calcmode="lin" valueType="num">
                                      <p:cBhvr additive="base">
                                        <p:cTn id="73"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6">
                                            <p:txEl>
                                              <p:pRg st="11" end="11"/>
                                            </p:txEl>
                                          </p:spTgt>
                                        </p:tgtEl>
                                        <p:attrNameLst>
                                          <p:attrName>style.visibility</p:attrName>
                                        </p:attrNameLst>
                                      </p:cBhvr>
                                      <p:to>
                                        <p:strVal val="visible"/>
                                      </p:to>
                                    </p:set>
                                    <p:anim calcmode="lin" valueType="num">
                                      <p:cBhvr additive="base">
                                        <p:cTn id="83"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6">
                                            <p:txEl>
                                              <p:pRg st="12" end="12"/>
                                            </p:txEl>
                                          </p:spTgt>
                                        </p:tgtEl>
                                        <p:attrNameLst>
                                          <p:attrName>style.visibility</p:attrName>
                                        </p:attrNameLst>
                                      </p:cBhvr>
                                      <p:to>
                                        <p:strVal val="visible"/>
                                      </p:to>
                                    </p:set>
                                    <p:anim calcmode="lin" valueType="num">
                                      <p:cBhvr additive="base">
                                        <p:cTn id="87"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Labor Force Projections</a:t>
            </a:r>
          </a:p>
        </p:txBody>
      </p:sp>
      <p:sp>
        <p:nvSpPr>
          <p:cNvPr id="6" name="Content Placeholder 6">
            <a:extLst>
              <a:ext uri="{FF2B5EF4-FFF2-40B4-BE49-F238E27FC236}">
                <a16:creationId xmlns:a16="http://schemas.microsoft.com/office/drawing/2014/main" id="{9A9CDCEF-51DA-40FF-8621-BF6D5DBF2019}"/>
              </a:ext>
            </a:extLst>
          </p:cNvPr>
          <p:cNvSpPr>
            <a:spLocks noGrp="1"/>
          </p:cNvSpPr>
          <p:nvPr>
            <p:ph idx="1"/>
          </p:nvPr>
        </p:nvSpPr>
        <p:spPr>
          <a:xfrm>
            <a:off x="163898" y="1341835"/>
            <a:ext cx="11614661" cy="5392339"/>
          </a:xfrm>
        </p:spPr>
        <p:txBody>
          <a:bodyPr>
            <a:normAutofit/>
          </a:bodyPr>
          <a:lstStyle/>
          <a:p>
            <a:pPr>
              <a:spcBef>
                <a:spcPts val="0"/>
              </a:spcBef>
              <a:spcAft>
                <a:spcPts val="0"/>
              </a:spcAft>
            </a:pPr>
            <a:r>
              <a:rPr lang="en-US" sz="2800" b="1" dirty="0">
                <a:solidFill>
                  <a:srgbClr val="002060"/>
                </a:solidFill>
                <a:latin typeface="Calibri" pitchFamily="34" charset="0"/>
              </a:rPr>
              <a:t>The state’s labor force growth has slowed down</a:t>
            </a:r>
          </a:p>
          <a:p>
            <a:pPr lvl="1">
              <a:spcBef>
                <a:spcPts val="0"/>
              </a:spcBef>
              <a:spcAft>
                <a:spcPts val="0"/>
              </a:spcAft>
            </a:pPr>
            <a:r>
              <a:rPr lang="en-US" b="1" dirty="0">
                <a:solidFill>
                  <a:srgbClr val="002060"/>
                </a:solidFill>
                <a:latin typeface="Calibri" pitchFamily="34" charset="0"/>
              </a:rPr>
              <a:t>From an average of more than 41,000 new workers per year (1990s)</a:t>
            </a:r>
          </a:p>
          <a:p>
            <a:pPr lvl="1">
              <a:spcBef>
                <a:spcPts val="0"/>
              </a:spcBef>
              <a:spcAft>
                <a:spcPts val="0"/>
              </a:spcAft>
            </a:pPr>
            <a:r>
              <a:rPr lang="en-US" b="1" dirty="0">
                <a:solidFill>
                  <a:srgbClr val="002060"/>
                </a:solidFill>
                <a:latin typeface="Calibri" pitchFamily="34" charset="0"/>
              </a:rPr>
              <a:t>To an average of 15,500 new workers per year (2010s)</a:t>
            </a:r>
          </a:p>
          <a:p>
            <a:pPr>
              <a:spcBef>
                <a:spcPts val="0"/>
              </a:spcBef>
              <a:spcAft>
                <a:spcPts val="0"/>
              </a:spcAft>
            </a:pPr>
            <a:r>
              <a:rPr lang="en-US" b="1" dirty="0">
                <a:solidFill>
                  <a:srgbClr val="002060"/>
                </a:solidFill>
                <a:latin typeface="Calibri" pitchFamily="34" charset="0"/>
              </a:rPr>
              <a:t>Projected to slow down to about 8,600 new workers per year over the next decade</a:t>
            </a:r>
          </a:p>
          <a:p>
            <a:pPr lvl="1">
              <a:spcBef>
                <a:spcPts val="0"/>
              </a:spcBef>
              <a:spcAft>
                <a:spcPts val="0"/>
              </a:spcAft>
            </a:pPr>
            <a:r>
              <a:rPr lang="en-US" b="1" dirty="0">
                <a:solidFill>
                  <a:srgbClr val="002060"/>
                </a:solidFill>
                <a:latin typeface="Calibri" pitchFamily="34" charset="0"/>
              </a:rPr>
              <a:t>Immigrants accounted for nearly half of labor force </a:t>
            </a:r>
            <a:br>
              <a:rPr lang="en-US" b="1" dirty="0">
                <a:solidFill>
                  <a:srgbClr val="002060"/>
                </a:solidFill>
                <a:latin typeface="Calibri" pitchFamily="34" charset="0"/>
              </a:rPr>
            </a:br>
            <a:r>
              <a:rPr lang="en-US" b="1" dirty="0">
                <a:solidFill>
                  <a:srgbClr val="002060"/>
                </a:solidFill>
                <a:latin typeface="Calibri" pitchFamily="34" charset="0"/>
              </a:rPr>
              <a:t>growth from 2010-2019</a:t>
            </a:r>
          </a:p>
          <a:p>
            <a:pPr lvl="1">
              <a:spcBef>
                <a:spcPts val="0"/>
              </a:spcBef>
              <a:spcAft>
                <a:spcPts val="0"/>
              </a:spcAft>
            </a:pPr>
            <a:r>
              <a:rPr lang="en-US" b="1" dirty="0">
                <a:solidFill>
                  <a:srgbClr val="002060"/>
                </a:solidFill>
                <a:latin typeface="Calibri" pitchFamily="34" charset="0"/>
              </a:rPr>
              <a:t>Almost all of the state’s labor force</a:t>
            </a:r>
            <a:br>
              <a:rPr lang="en-US" b="1" dirty="0">
                <a:solidFill>
                  <a:srgbClr val="002060"/>
                </a:solidFill>
                <a:latin typeface="Calibri" pitchFamily="34" charset="0"/>
              </a:rPr>
            </a:br>
            <a:r>
              <a:rPr lang="en-US" b="1" dirty="0">
                <a:solidFill>
                  <a:srgbClr val="002060"/>
                </a:solidFill>
                <a:latin typeface="Calibri" pitchFamily="34" charset="0"/>
              </a:rPr>
              <a:t>growth is projected to occur in the</a:t>
            </a:r>
            <a:br>
              <a:rPr lang="en-US" b="1" dirty="0">
                <a:solidFill>
                  <a:srgbClr val="002060"/>
                </a:solidFill>
                <a:latin typeface="Calibri" pitchFamily="34" charset="0"/>
              </a:rPr>
            </a:br>
            <a:r>
              <a:rPr lang="en-US" b="1" dirty="0">
                <a:solidFill>
                  <a:srgbClr val="002060"/>
                </a:solidFill>
                <a:latin typeface="Calibri" pitchFamily="34" charset="0"/>
              </a:rPr>
              <a:t>Twin Cities metro area (+6.0%)</a:t>
            </a:r>
          </a:p>
          <a:p>
            <a:pPr lvl="1">
              <a:spcBef>
                <a:spcPts val="0"/>
              </a:spcBef>
              <a:spcAft>
                <a:spcPts val="0"/>
              </a:spcAft>
            </a:pPr>
            <a:r>
              <a:rPr lang="en-US" b="1" dirty="0">
                <a:solidFill>
                  <a:srgbClr val="002060"/>
                </a:solidFill>
                <a:latin typeface="Calibri" pitchFamily="34" charset="0"/>
              </a:rPr>
              <a:t>Central = +0.6%</a:t>
            </a:r>
          </a:p>
          <a:p>
            <a:pPr lvl="1">
              <a:spcBef>
                <a:spcPts val="0"/>
              </a:spcBef>
              <a:spcAft>
                <a:spcPts val="0"/>
              </a:spcAft>
            </a:pPr>
            <a:r>
              <a:rPr lang="en-US" b="1" dirty="0">
                <a:solidFill>
                  <a:srgbClr val="002060"/>
                </a:solidFill>
                <a:latin typeface="Calibri" pitchFamily="34" charset="0"/>
              </a:rPr>
              <a:t>Southeast = -0.9%</a:t>
            </a:r>
          </a:p>
          <a:p>
            <a:pPr lvl="1">
              <a:spcBef>
                <a:spcPts val="0"/>
              </a:spcBef>
              <a:spcAft>
                <a:spcPts val="0"/>
              </a:spcAft>
            </a:pPr>
            <a:r>
              <a:rPr lang="en-US" b="1" dirty="0">
                <a:solidFill>
                  <a:srgbClr val="002060"/>
                </a:solidFill>
                <a:latin typeface="Calibri" pitchFamily="34" charset="0"/>
              </a:rPr>
              <a:t>Northwest = -1.0%</a:t>
            </a:r>
          </a:p>
          <a:p>
            <a:pPr lvl="1">
              <a:spcBef>
                <a:spcPts val="0"/>
              </a:spcBef>
              <a:spcAft>
                <a:spcPts val="0"/>
              </a:spcAft>
            </a:pPr>
            <a:r>
              <a:rPr lang="en-US" b="1" dirty="0">
                <a:solidFill>
                  <a:srgbClr val="002060"/>
                </a:solidFill>
                <a:latin typeface="Calibri" pitchFamily="34" charset="0"/>
              </a:rPr>
              <a:t>Northeast = -4.9%</a:t>
            </a:r>
          </a:p>
          <a:p>
            <a:pPr lvl="1">
              <a:spcBef>
                <a:spcPts val="0"/>
              </a:spcBef>
              <a:spcAft>
                <a:spcPts val="0"/>
              </a:spcAft>
            </a:pPr>
            <a:r>
              <a:rPr lang="en-US" b="1" dirty="0">
                <a:solidFill>
                  <a:srgbClr val="002060"/>
                </a:solidFill>
                <a:latin typeface="Calibri" pitchFamily="34" charset="0"/>
              </a:rPr>
              <a:t>Southwest = -5.2%</a:t>
            </a:r>
          </a:p>
          <a:p>
            <a:pPr lvl="1">
              <a:spcBef>
                <a:spcPts val="0"/>
              </a:spcBef>
              <a:spcAft>
                <a:spcPts val="0"/>
              </a:spcAft>
            </a:pPr>
            <a:endParaRPr lang="en-US" b="1" dirty="0"/>
          </a:p>
        </p:txBody>
      </p:sp>
      <p:pic>
        <p:nvPicPr>
          <p:cNvPr id="2" name="Picture 1">
            <a:extLst>
              <a:ext uri="{FF2B5EF4-FFF2-40B4-BE49-F238E27FC236}">
                <a16:creationId xmlns:a16="http://schemas.microsoft.com/office/drawing/2014/main" id="{E067F952-7EB6-4778-AD3A-1096F344B83B}"/>
              </a:ext>
            </a:extLst>
          </p:cNvPr>
          <p:cNvPicPr>
            <a:picLocks noChangeAspect="1"/>
          </p:cNvPicPr>
          <p:nvPr/>
        </p:nvPicPr>
        <p:blipFill rotWithShape="1">
          <a:blip r:embed="rId3"/>
          <a:srcRect l="42266" t="47860" r="35625" b="21238"/>
          <a:stretch/>
        </p:blipFill>
        <p:spPr>
          <a:xfrm>
            <a:off x="5051885" y="3200401"/>
            <a:ext cx="7140115" cy="3657600"/>
          </a:xfrm>
          <a:prstGeom prst="rect">
            <a:avLst/>
          </a:prstGeom>
        </p:spPr>
      </p:pic>
      <p:pic>
        <p:nvPicPr>
          <p:cNvPr id="4" name="Picture 3">
            <a:extLst>
              <a:ext uri="{FF2B5EF4-FFF2-40B4-BE49-F238E27FC236}">
                <a16:creationId xmlns:a16="http://schemas.microsoft.com/office/drawing/2014/main" id="{9C5F2B08-5D0C-493F-B647-1914BCCDBFEA}"/>
              </a:ext>
            </a:extLst>
          </p:cNvPr>
          <p:cNvPicPr>
            <a:picLocks noChangeAspect="1"/>
          </p:cNvPicPr>
          <p:nvPr/>
        </p:nvPicPr>
        <p:blipFill rotWithShape="1">
          <a:blip r:embed="rId4"/>
          <a:srcRect l="52753" t="48567" r="35449" b="25835"/>
          <a:stretch/>
        </p:blipFill>
        <p:spPr>
          <a:xfrm>
            <a:off x="6626463" y="2882349"/>
            <a:ext cx="5565538" cy="3969052"/>
          </a:xfrm>
          <a:prstGeom prst="rect">
            <a:avLst/>
          </a:prstGeom>
        </p:spPr>
      </p:pic>
    </p:spTree>
    <p:extLst>
      <p:ext uri="{BB962C8B-B14F-4D97-AF65-F5344CB8AC3E}">
        <p14:creationId xmlns:p14="http://schemas.microsoft.com/office/powerpoint/2010/main" val="320024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xit" presetSubtype="4" fill="hold" nodeType="withEffect">
                                  <p:stCondLst>
                                    <p:cond delay="0"/>
                                  </p:stCondLst>
                                  <p:childTnLst>
                                    <p:anim calcmode="lin" valueType="num">
                                      <p:cBhvr additive="base">
                                        <p:cTn id="14" dur="500"/>
                                        <p:tgtEl>
                                          <p:spTgt spid="2"/>
                                        </p:tgtEl>
                                        <p:attrNameLst>
                                          <p:attrName>ppt_x</p:attrName>
                                        </p:attrNameLst>
                                      </p:cBhvr>
                                      <p:tavLst>
                                        <p:tav tm="0">
                                          <p:val>
                                            <p:strVal val="ppt_x"/>
                                          </p:val>
                                        </p:tav>
                                        <p:tav tm="100000">
                                          <p:val>
                                            <p:strVal val="ppt_x"/>
                                          </p:val>
                                        </p:tav>
                                      </p:tavLst>
                                    </p:anim>
                                    <p:anim calcmode="lin" valueType="num">
                                      <p:cBhvr additive="base">
                                        <p:cTn id="15" dur="500"/>
                                        <p:tgtEl>
                                          <p:spTgt spid="2"/>
                                        </p:tgtEl>
                                        <p:attrNameLst>
                                          <p:attrName>ppt_y</p:attrName>
                                        </p:attrNameLst>
                                      </p:cBhvr>
                                      <p:tavLst>
                                        <p:tav tm="0">
                                          <p:val>
                                            <p:strVal val="ppt_y"/>
                                          </p:val>
                                        </p:tav>
                                        <p:tav tm="100000">
                                          <p:val>
                                            <p:strVal val="1+ppt_h/2"/>
                                          </p:val>
                                        </p:tav>
                                      </p:tavLst>
                                    </p:anim>
                                    <p:set>
                                      <p:cBhvr>
                                        <p:cTn id="16" dur="1" fill="hold">
                                          <p:stCondLst>
                                            <p:cond delay="499"/>
                                          </p:stCondLst>
                                        </p:cTn>
                                        <p:tgtEl>
                                          <p:spTgt spid="2"/>
                                        </p:tgtEl>
                                        <p:attrNameLst>
                                          <p:attrName>style.visibility</p:attrName>
                                        </p:attrNameLst>
                                      </p:cBhvr>
                                      <p:to>
                                        <p:strVal val="hidden"/>
                                      </p:to>
                                    </p:set>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 calcmode="lin" valueType="num">
                                      <p:cBhvr additive="base">
                                        <p:cTn id="2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calcmode="lin" valueType="num">
                                      <p:cBhvr additive="base">
                                        <p:cTn id="3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 calcmode="lin" valueType="num">
                                      <p:cBhvr additive="base">
                                        <p:cTn id="3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additive="base">
                                        <p:cTn id="3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 calcmode="lin" valueType="num">
                                      <p:cBhvr additive="base">
                                        <p:cTn id="43"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Minnesota Vacancies Surge in 2021</a:t>
            </a:r>
          </a:p>
        </p:txBody>
      </p:sp>
      <p:pic>
        <p:nvPicPr>
          <p:cNvPr id="3074" name="Picture 2" descr="Minnesota Job Vacancies and Unemployed">
            <a:extLst>
              <a:ext uri="{FF2B5EF4-FFF2-40B4-BE49-F238E27FC236}">
                <a16:creationId xmlns:a16="http://schemas.microsoft.com/office/drawing/2014/main" id="{E0427EE9-EF41-4A1D-9443-BECD89F5D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580" y="1923428"/>
            <a:ext cx="6450419" cy="49345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umber of Unemployed Job Seekers per Vacancy in Minnesota">
            <a:extLst>
              <a:ext uri="{FF2B5EF4-FFF2-40B4-BE49-F238E27FC236}">
                <a16:creationId xmlns:a16="http://schemas.microsoft.com/office/drawing/2014/main" id="{BBBE5DEC-6C5B-4727-A3C1-FAD1C34A02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1579" y="1923428"/>
            <a:ext cx="6450420" cy="493457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6">
            <a:extLst>
              <a:ext uri="{FF2B5EF4-FFF2-40B4-BE49-F238E27FC236}">
                <a16:creationId xmlns:a16="http://schemas.microsoft.com/office/drawing/2014/main" id="{9A9CDCEF-51DA-40FF-8621-BF6D5DBF2019}"/>
              </a:ext>
            </a:extLst>
          </p:cNvPr>
          <p:cNvSpPr>
            <a:spLocks noGrp="1"/>
          </p:cNvSpPr>
          <p:nvPr>
            <p:ph idx="1"/>
          </p:nvPr>
        </p:nvSpPr>
        <p:spPr>
          <a:xfrm>
            <a:off x="163898" y="1341835"/>
            <a:ext cx="11614661" cy="5416773"/>
          </a:xfrm>
        </p:spPr>
        <p:txBody>
          <a:bodyPr>
            <a:normAutofit lnSpcReduction="10000"/>
          </a:bodyPr>
          <a:lstStyle/>
          <a:p>
            <a:pPr>
              <a:lnSpc>
                <a:spcPct val="120000"/>
              </a:lnSpc>
              <a:spcBef>
                <a:spcPts val="0"/>
              </a:spcBef>
              <a:spcAft>
                <a:spcPts val="0"/>
              </a:spcAft>
            </a:pPr>
            <a:r>
              <a:rPr lang="en-US" sz="2800" b="1" dirty="0"/>
              <a:t>Record vacancy levels in 2</a:t>
            </a:r>
            <a:r>
              <a:rPr lang="en-US" sz="2800" b="1" baseline="30000" dirty="0"/>
              <a:t>nd</a:t>
            </a:r>
            <a:r>
              <a:rPr lang="en-US" sz="2800" b="1" dirty="0"/>
              <a:t> Qtr. 2021 – 205,714 vacancies!</a:t>
            </a:r>
          </a:p>
          <a:p>
            <a:pPr lvl="1">
              <a:lnSpc>
                <a:spcPct val="120000"/>
              </a:lnSpc>
              <a:spcBef>
                <a:spcPts val="0"/>
              </a:spcBef>
              <a:spcAft>
                <a:spcPts val="0"/>
              </a:spcAft>
            </a:pPr>
            <a:r>
              <a:rPr lang="en-US" sz="2400" b="1" dirty="0">
                <a:solidFill>
                  <a:srgbClr val="0070C0"/>
                </a:solidFill>
              </a:rPr>
              <a:t>+95,000 from 2</a:t>
            </a:r>
            <a:r>
              <a:rPr lang="en-US" sz="2400" b="1" baseline="30000" dirty="0">
                <a:solidFill>
                  <a:srgbClr val="0070C0"/>
                </a:solidFill>
              </a:rPr>
              <a:t>nd</a:t>
            </a:r>
            <a:r>
              <a:rPr lang="en-US" sz="2400" b="1" dirty="0">
                <a:solidFill>
                  <a:srgbClr val="0070C0"/>
                </a:solidFill>
              </a:rPr>
              <a:t> Qtr. 2020</a:t>
            </a:r>
          </a:p>
          <a:p>
            <a:pPr lvl="1">
              <a:lnSpc>
                <a:spcPct val="120000"/>
              </a:lnSpc>
              <a:spcBef>
                <a:spcPts val="0"/>
              </a:spcBef>
              <a:spcAft>
                <a:spcPts val="0"/>
              </a:spcAft>
            </a:pPr>
            <a:r>
              <a:rPr lang="en-US" sz="2400" b="1" dirty="0">
                <a:solidFill>
                  <a:srgbClr val="0070C0"/>
                </a:solidFill>
              </a:rPr>
              <a:t>+60,000 from 2</a:t>
            </a:r>
            <a:r>
              <a:rPr lang="en-US" sz="2400" b="1" baseline="30000" dirty="0">
                <a:solidFill>
                  <a:srgbClr val="0070C0"/>
                </a:solidFill>
              </a:rPr>
              <a:t>nd</a:t>
            </a:r>
            <a:r>
              <a:rPr lang="en-US" sz="2400" b="1" dirty="0">
                <a:solidFill>
                  <a:srgbClr val="0070C0"/>
                </a:solidFill>
              </a:rPr>
              <a:t> Qtr. 2019</a:t>
            </a:r>
          </a:p>
          <a:p>
            <a:pPr>
              <a:lnSpc>
                <a:spcPct val="120000"/>
              </a:lnSpc>
              <a:spcBef>
                <a:spcPts val="0"/>
              </a:spcBef>
              <a:spcAft>
                <a:spcPts val="0"/>
              </a:spcAft>
            </a:pPr>
            <a:r>
              <a:rPr lang="en-US" sz="2800" b="1" dirty="0"/>
              <a:t>Job Vacancy Rate of 8.0%</a:t>
            </a:r>
          </a:p>
          <a:p>
            <a:pPr lvl="1">
              <a:lnSpc>
                <a:spcPct val="120000"/>
              </a:lnSpc>
              <a:spcBef>
                <a:spcPts val="0"/>
              </a:spcBef>
              <a:spcAft>
                <a:spcPts val="0"/>
              </a:spcAft>
            </a:pPr>
            <a:r>
              <a:rPr lang="en-US" sz="2000" b="1" dirty="0">
                <a:solidFill>
                  <a:srgbClr val="0070C0"/>
                </a:solidFill>
              </a:rPr>
              <a:t>Double 4.0% in 2</a:t>
            </a:r>
            <a:r>
              <a:rPr lang="en-US" sz="2000" b="1" baseline="30000" dirty="0">
                <a:solidFill>
                  <a:srgbClr val="0070C0"/>
                </a:solidFill>
              </a:rPr>
              <a:t>nd</a:t>
            </a:r>
            <a:r>
              <a:rPr lang="en-US" sz="2000" b="1" dirty="0">
                <a:solidFill>
                  <a:srgbClr val="0070C0"/>
                </a:solidFill>
              </a:rPr>
              <a:t> Qtr. 2020</a:t>
            </a:r>
          </a:p>
          <a:p>
            <a:pPr>
              <a:lnSpc>
                <a:spcPct val="120000"/>
              </a:lnSpc>
              <a:spcBef>
                <a:spcPts val="0"/>
              </a:spcBef>
              <a:spcAft>
                <a:spcPts val="0"/>
              </a:spcAft>
            </a:pPr>
            <a:r>
              <a:rPr lang="en-US" sz="2800" b="1" dirty="0">
                <a:solidFill>
                  <a:srgbClr val="002060"/>
                </a:solidFill>
              </a:rPr>
              <a:t>12 of 20 industries set new records</a:t>
            </a:r>
          </a:p>
          <a:p>
            <a:pPr lvl="1">
              <a:lnSpc>
                <a:spcPct val="120000"/>
              </a:lnSpc>
              <a:spcBef>
                <a:spcPts val="0"/>
              </a:spcBef>
              <a:spcAft>
                <a:spcPts val="0"/>
              </a:spcAft>
            </a:pPr>
            <a:r>
              <a:rPr lang="en-US" sz="2400" b="1" dirty="0">
                <a:solidFill>
                  <a:srgbClr val="0070C0"/>
                </a:solidFill>
              </a:rPr>
              <a:t>Health Care &amp; Social Assistance</a:t>
            </a:r>
            <a:br>
              <a:rPr lang="en-US" sz="2400" b="1" dirty="0">
                <a:solidFill>
                  <a:srgbClr val="0070C0"/>
                </a:solidFill>
              </a:rPr>
            </a:br>
            <a:r>
              <a:rPr lang="en-US" sz="2400" b="1" dirty="0">
                <a:solidFill>
                  <a:srgbClr val="0070C0"/>
                </a:solidFill>
              </a:rPr>
              <a:t>had 39,727 vacancies (1 in 5)</a:t>
            </a:r>
          </a:p>
          <a:p>
            <a:pPr lvl="1">
              <a:lnSpc>
                <a:spcPct val="120000"/>
              </a:lnSpc>
              <a:spcBef>
                <a:spcPts val="0"/>
              </a:spcBef>
              <a:spcAft>
                <a:spcPts val="0"/>
              </a:spcAft>
            </a:pPr>
            <a:r>
              <a:rPr lang="en-US" sz="2400" b="1" dirty="0">
                <a:solidFill>
                  <a:srgbClr val="0070C0"/>
                </a:solidFill>
              </a:rPr>
              <a:t>Accommodation &amp; Food </a:t>
            </a:r>
            <a:r>
              <a:rPr lang="en-US" sz="2400" b="1" dirty="0" err="1">
                <a:solidFill>
                  <a:srgbClr val="0070C0"/>
                </a:solidFill>
              </a:rPr>
              <a:t>Svcs</a:t>
            </a:r>
            <a:r>
              <a:rPr lang="en-US" sz="2400" b="1" dirty="0">
                <a:solidFill>
                  <a:srgbClr val="0070C0"/>
                </a:solidFill>
              </a:rPr>
              <a:t>. had</a:t>
            </a:r>
            <a:br>
              <a:rPr lang="en-US" sz="2400" b="1" dirty="0">
                <a:solidFill>
                  <a:srgbClr val="0070C0"/>
                </a:solidFill>
              </a:rPr>
            </a:br>
            <a:r>
              <a:rPr lang="en-US" sz="2400" b="1" dirty="0">
                <a:solidFill>
                  <a:srgbClr val="0070C0"/>
                </a:solidFill>
              </a:rPr>
              <a:t>37,363 vacs. (+150%)</a:t>
            </a:r>
          </a:p>
          <a:p>
            <a:pPr lvl="1">
              <a:lnSpc>
                <a:spcPct val="120000"/>
              </a:lnSpc>
              <a:spcBef>
                <a:spcPts val="0"/>
              </a:spcBef>
              <a:spcAft>
                <a:spcPts val="0"/>
              </a:spcAft>
            </a:pPr>
            <a:r>
              <a:rPr lang="en-US" sz="2400" b="1" dirty="0">
                <a:solidFill>
                  <a:srgbClr val="0070C0"/>
                </a:solidFill>
              </a:rPr>
              <a:t>Retail Trade had 36,174 vacs.</a:t>
            </a:r>
          </a:p>
          <a:p>
            <a:pPr lvl="2">
              <a:lnSpc>
                <a:spcPct val="120000"/>
              </a:lnSpc>
              <a:spcBef>
                <a:spcPts val="0"/>
              </a:spcBef>
              <a:spcAft>
                <a:spcPts val="0"/>
              </a:spcAft>
            </a:pPr>
            <a:r>
              <a:rPr lang="en-US" sz="2000" b="1" dirty="0">
                <a:solidFill>
                  <a:srgbClr val="0070C0"/>
                </a:solidFill>
              </a:rPr>
              <a:t>Unlike the Great Recession</a:t>
            </a:r>
          </a:p>
          <a:p>
            <a:pPr lvl="1">
              <a:lnSpc>
                <a:spcPct val="120000"/>
              </a:lnSpc>
              <a:spcBef>
                <a:spcPts val="0"/>
              </a:spcBef>
              <a:spcAft>
                <a:spcPts val="0"/>
              </a:spcAft>
            </a:pPr>
            <a:r>
              <a:rPr lang="en-US" sz="2400" b="1" dirty="0">
                <a:solidFill>
                  <a:srgbClr val="0070C0"/>
                </a:solidFill>
              </a:rPr>
              <a:t>Manufacturing had 14,621 vacs. (+347%)</a:t>
            </a:r>
          </a:p>
        </p:txBody>
      </p:sp>
    </p:spTree>
    <p:extLst>
      <p:ext uri="{BB962C8B-B14F-4D97-AF65-F5344CB8AC3E}">
        <p14:creationId xmlns:p14="http://schemas.microsoft.com/office/powerpoint/2010/main" val="29160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ppt_x"/>
                                          </p:val>
                                        </p:tav>
                                        <p:tav tm="100000">
                                          <p:val>
                                            <p:strVal val="#ppt_x"/>
                                          </p:val>
                                        </p:tav>
                                      </p:tavLst>
                                    </p:anim>
                                    <p:anim calcmode="lin" valueType="num">
                                      <p:cBhvr additive="base">
                                        <p:cTn id="8" dur="500" fill="hold"/>
                                        <p:tgtEl>
                                          <p:spTgt spid="307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anim calcmode="lin" valueType="num">
                                      <p:cBhvr additive="base">
                                        <p:cTn id="1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 calcmode="lin" valueType="num">
                                      <p:cBhvr additive="base">
                                        <p:cTn id="1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 calcmode="lin" valueType="num">
                                      <p:cBhvr additive="base">
                                        <p:cTn id="1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anim calcmode="lin" valueType="num">
                                      <p:cBhvr additive="base">
                                        <p:cTn id="2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 calcmode="lin" valueType="num">
                                      <p:cBhvr additive="base">
                                        <p:cTn id="2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 calcmode="lin" valueType="num">
                                      <p:cBhvr additive="base">
                                        <p:cTn id="3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Job Vacancy Survey</a:t>
            </a:r>
          </a:p>
        </p:txBody>
      </p:sp>
      <p:pic>
        <p:nvPicPr>
          <p:cNvPr id="3" name="Picture 2">
            <a:extLst>
              <a:ext uri="{FF2B5EF4-FFF2-40B4-BE49-F238E27FC236}">
                <a16:creationId xmlns:a16="http://schemas.microsoft.com/office/drawing/2014/main" id="{13DCD601-CC01-41EA-AE04-272A75178000}"/>
              </a:ext>
            </a:extLst>
          </p:cNvPr>
          <p:cNvPicPr>
            <a:picLocks noChangeAspect="1"/>
          </p:cNvPicPr>
          <p:nvPr/>
        </p:nvPicPr>
        <p:blipFill rotWithShape="1">
          <a:blip r:embed="rId3"/>
          <a:srcRect l="56087" t="16681" r="14239" b="7585"/>
          <a:stretch/>
        </p:blipFill>
        <p:spPr>
          <a:xfrm>
            <a:off x="3949148" y="-39757"/>
            <a:ext cx="8242853" cy="6914335"/>
          </a:xfrm>
          <a:prstGeom prst="rect">
            <a:avLst/>
          </a:prstGeom>
        </p:spPr>
      </p:pic>
      <p:sp>
        <p:nvSpPr>
          <p:cNvPr id="8" name="TextBox 7">
            <a:extLst>
              <a:ext uri="{FF2B5EF4-FFF2-40B4-BE49-F238E27FC236}">
                <a16:creationId xmlns:a16="http://schemas.microsoft.com/office/drawing/2014/main" id="{E621D3C5-D55D-4C3A-876E-E7FD931ED05F}"/>
              </a:ext>
            </a:extLst>
          </p:cNvPr>
          <p:cNvSpPr txBox="1"/>
          <p:nvPr/>
        </p:nvSpPr>
        <p:spPr>
          <a:xfrm>
            <a:off x="106017" y="1255780"/>
            <a:ext cx="6705600" cy="4216539"/>
          </a:xfrm>
          <a:prstGeom prst="rect">
            <a:avLst/>
          </a:prstGeom>
          <a:noFill/>
        </p:spPr>
        <p:txBody>
          <a:bodyPr wrap="square">
            <a:spAutoFit/>
          </a:bodyPr>
          <a:lstStyle/>
          <a:p>
            <a:r>
              <a:rPr lang="en-US" sz="4400" b="1" dirty="0"/>
              <a:t>Questions?</a:t>
            </a:r>
          </a:p>
          <a:p>
            <a:endParaRPr lang="en-US" sz="2800" b="1" dirty="0"/>
          </a:p>
          <a:p>
            <a:r>
              <a:rPr lang="en-US" sz="2800" b="1" dirty="0"/>
              <a:t>Cameron Macht</a:t>
            </a:r>
          </a:p>
          <a:p>
            <a:r>
              <a:rPr lang="en-US" sz="2400" b="1" dirty="0"/>
              <a:t>Regional Analysis &amp; Outreach Manager</a:t>
            </a:r>
          </a:p>
          <a:p>
            <a:r>
              <a:rPr lang="en-US" sz="2400" b="1" dirty="0">
                <a:hlinkClick r:id="rId4"/>
              </a:rPr>
              <a:t>cameron.macht@state.mn.us</a:t>
            </a:r>
            <a:r>
              <a:rPr lang="en-US" sz="2400" b="1" dirty="0"/>
              <a:t> </a:t>
            </a:r>
          </a:p>
          <a:p>
            <a:r>
              <a:rPr lang="en-US" sz="2400" b="1" dirty="0"/>
              <a:t>Labor Market Information Office</a:t>
            </a:r>
          </a:p>
          <a:p>
            <a:r>
              <a:rPr lang="en-US" sz="2400" b="1" dirty="0">
                <a:hlinkClick r:id="rId5"/>
              </a:rPr>
              <a:t>http://mn.gov/deed/data/</a:t>
            </a:r>
            <a:r>
              <a:rPr lang="en-US" sz="2400" dirty="0"/>
              <a:t> </a:t>
            </a:r>
          </a:p>
          <a:p>
            <a:endParaRPr lang="en-US" sz="2400" dirty="0"/>
          </a:p>
          <a:p>
            <a:r>
              <a:rPr lang="en-US" sz="2400" b="1" i="1" dirty="0"/>
              <a:t>Please let us know how we </a:t>
            </a:r>
            <a:br>
              <a:rPr lang="en-US" sz="2400" b="1" i="1" dirty="0"/>
            </a:br>
            <a:r>
              <a:rPr lang="en-US" sz="2400" b="1" i="1" dirty="0"/>
              <a:t>can help!</a:t>
            </a:r>
          </a:p>
        </p:txBody>
      </p:sp>
    </p:spTree>
    <p:extLst>
      <p:ext uri="{BB962C8B-B14F-4D97-AF65-F5344CB8AC3E}">
        <p14:creationId xmlns:p14="http://schemas.microsoft.com/office/powerpoint/2010/main" val="103014286"/>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78B604-9059-4F1C-B8E2-C96A71A964D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D73A0F7-7423-48D4-A966-8AC17BB444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7F4349A-22F7-4A2D-8CA5-43DDCD6795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MN.IT</Template>
  <TotalTime>64477</TotalTime>
  <Words>1825</Words>
  <Application>Microsoft Office PowerPoint</Application>
  <PresentationFormat>Widescreen</PresentationFormat>
  <Paragraphs>114</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NeueHaasGroteskText Std</vt:lpstr>
      <vt:lpstr>Open Sans</vt:lpstr>
      <vt:lpstr>MN.IT</vt:lpstr>
      <vt:lpstr>Minnesota’s Labor Force Trends</vt:lpstr>
      <vt:lpstr>Local Area Unemployment Statistics</vt:lpstr>
      <vt:lpstr>Labor Force Participation</vt:lpstr>
      <vt:lpstr>Labor Force Participation</vt:lpstr>
      <vt:lpstr>Labor Force Participation</vt:lpstr>
      <vt:lpstr>Labor Force Participation</vt:lpstr>
      <vt:lpstr>Labor Force Projections</vt:lpstr>
      <vt:lpstr>Minnesota Vacancies Surge in 2021</vt:lpstr>
      <vt:lpstr>Job Vacancy Survey</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Kammen, Kay (DEED)</cp:lastModifiedBy>
  <cp:revision>1580</cp:revision>
  <cp:lastPrinted>2017-03-14T16:27:36Z</cp:lastPrinted>
  <dcterms:created xsi:type="dcterms:W3CDTF">2016-01-06T16:54:03Z</dcterms:created>
  <dcterms:modified xsi:type="dcterms:W3CDTF">2022-03-17T18:11:53Z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