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6.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4.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5.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 id="2147483660" r:id="rId5"/>
    <p:sldMasterId id="2147483701" r:id="rId6"/>
    <p:sldMasterId id="2147483721" r:id="rId7"/>
    <p:sldMasterId id="2147483743" r:id="rId8"/>
    <p:sldMasterId id="2147483809" r:id="rId9"/>
    <p:sldMasterId id="2147483884" r:id="rId10"/>
  </p:sldMasterIdLst>
  <p:notesMasterIdLst>
    <p:notesMasterId r:id="rId108"/>
  </p:notesMasterIdLst>
  <p:sldIdLst>
    <p:sldId id="2134806447" r:id="rId11"/>
    <p:sldId id="2147474770" r:id="rId12"/>
    <p:sldId id="2147474773" r:id="rId13"/>
    <p:sldId id="2147473997" r:id="rId14"/>
    <p:sldId id="2147474757" r:id="rId15"/>
    <p:sldId id="2147474684" r:id="rId16"/>
    <p:sldId id="2147474745" r:id="rId17"/>
    <p:sldId id="2147474670" r:id="rId18"/>
    <p:sldId id="2134806458" r:id="rId19"/>
    <p:sldId id="2147474713" r:id="rId20"/>
    <p:sldId id="2147474711" r:id="rId21"/>
    <p:sldId id="2147474712" r:id="rId22"/>
    <p:sldId id="2147474717" r:id="rId23"/>
    <p:sldId id="2147474716" r:id="rId24"/>
    <p:sldId id="2147474709" r:id="rId25"/>
    <p:sldId id="2147474676" r:id="rId26"/>
    <p:sldId id="2147474632" r:id="rId27"/>
    <p:sldId id="2147474680" r:id="rId28"/>
    <p:sldId id="2147474805" r:id="rId29"/>
    <p:sldId id="2134806439" r:id="rId30"/>
    <p:sldId id="2147474765" r:id="rId31"/>
    <p:sldId id="2147474690" r:id="rId32"/>
    <p:sldId id="2147474679" r:id="rId33"/>
    <p:sldId id="2134806501" r:id="rId34"/>
    <p:sldId id="2147474789" r:id="rId35"/>
    <p:sldId id="735" r:id="rId36"/>
    <p:sldId id="362" r:id="rId37"/>
    <p:sldId id="370" r:id="rId38"/>
    <p:sldId id="356" r:id="rId39"/>
    <p:sldId id="368" r:id="rId40"/>
    <p:sldId id="371" r:id="rId41"/>
    <p:sldId id="367" r:id="rId42"/>
    <p:sldId id="736" r:id="rId43"/>
    <p:sldId id="331" r:id="rId44"/>
    <p:sldId id="363" r:id="rId45"/>
    <p:sldId id="364" r:id="rId46"/>
    <p:sldId id="2147474790" r:id="rId47"/>
    <p:sldId id="2147474776" r:id="rId48"/>
    <p:sldId id="2147474797" r:id="rId49"/>
    <p:sldId id="2147474793" r:id="rId50"/>
    <p:sldId id="2147474788" r:id="rId51"/>
    <p:sldId id="2147474806" r:id="rId52"/>
    <p:sldId id="2147474794" r:id="rId53"/>
    <p:sldId id="2147474732" r:id="rId54"/>
    <p:sldId id="2147474733" r:id="rId55"/>
    <p:sldId id="2147474734" r:id="rId56"/>
    <p:sldId id="2147474735" r:id="rId57"/>
    <p:sldId id="2147473939" r:id="rId58"/>
    <p:sldId id="2134806450" r:id="rId59"/>
    <p:sldId id="2517" r:id="rId60"/>
    <p:sldId id="2527" r:id="rId61"/>
    <p:sldId id="2147474777" r:id="rId62"/>
    <p:sldId id="2147474779" r:id="rId63"/>
    <p:sldId id="2147474781" r:id="rId64"/>
    <p:sldId id="2147474782" r:id="rId65"/>
    <p:sldId id="2147474783" r:id="rId66"/>
    <p:sldId id="2147473998" r:id="rId67"/>
    <p:sldId id="2147473999" r:id="rId68"/>
    <p:sldId id="2147474000" r:id="rId69"/>
    <p:sldId id="2134806502" r:id="rId70"/>
    <p:sldId id="2147474666" r:id="rId71"/>
    <p:sldId id="2147473992" r:id="rId72"/>
    <p:sldId id="2147474766" r:id="rId73"/>
    <p:sldId id="2147474751" r:id="rId74"/>
    <p:sldId id="2147474750" r:id="rId75"/>
    <p:sldId id="2147474775" r:id="rId76"/>
    <p:sldId id="2147474762" r:id="rId77"/>
    <p:sldId id="2147474761" r:id="rId78"/>
    <p:sldId id="2147474755" r:id="rId79"/>
    <p:sldId id="2147474753" r:id="rId80"/>
    <p:sldId id="2147474798" r:id="rId81"/>
    <p:sldId id="2147474799" r:id="rId82"/>
    <p:sldId id="2147474801" r:id="rId83"/>
    <p:sldId id="2147474767" r:id="rId84"/>
    <p:sldId id="2147474819" r:id="rId85"/>
    <p:sldId id="2147474820" r:id="rId86"/>
    <p:sldId id="2147474821" r:id="rId87"/>
    <p:sldId id="2147474822" r:id="rId88"/>
    <p:sldId id="2147474823" r:id="rId89"/>
    <p:sldId id="262" r:id="rId90"/>
    <p:sldId id="2147474774" r:id="rId91"/>
    <p:sldId id="2147474803" r:id="rId92"/>
    <p:sldId id="2147474804" r:id="rId93"/>
    <p:sldId id="2147474723" r:id="rId94"/>
    <p:sldId id="2147474699" r:id="rId95"/>
    <p:sldId id="2147474736" r:id="rId96"/>
    <p:sldId id="2147474795" r:id="rId97"/>
    <p:sldId id="2147474769" r:id="rId98"/>
    <p:sldId id="2134806505" r:id="rId99"/>
    <p:sldId id="2147474824" r:id="rId100"/>
    <p:sldId id="2147474006" r:id="rId101"/>
    <p:sldId id="2147474744" r:id="rId102"/>
    <p:sldId id="2147474758" r:id="rId103"/>
    <p:sldId id="2134806507" r:id="rId104"/>
    <p:sldId id="2134806508" r:id="rId105"/>
    <p:sldId id="2147474786" r:id="rId106"/>
    <p:sldId id="2147474787" r:id="rId10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B6ABDA1E-91D9-4EB2-AA86-8F5C64CFD00F}">
          <p14:sldIdLst>
            <p14:sldId id="2134806447"/>
            <p14:sldId id="2147474770"/>
            <p14:sldId id="2147474773"/>
            <p14:sldId id="2147473997"/>
            <p14:sldId id="2147474757"/>
          </p14:sldIdLst>
        </p14:section>
        <p14:section name="Business Meeting" id="{BA6CE873-8B1D-4661-BFA8-A19CC7AED03B}">
          <p14:sldIdLst>
            <p14:sldId id="2147474684"/>
            <p14:sldId id="2147474745"/>
          </p14:sldIdLst>
        </p14:section>
        <p14:section name="Interagency Workforce Alignment Quarterly Report" id="{EF979F9B-4A40-430B-AF37-CD16BB212B8C}">
          <p14:sldIdLst>
            <p14:sldId id="2147474670"/>
            <p14:sldId id="2134806458"/>
            <p14:sldId id="2147474713"/>
            <p14:sldId id="2147474711"/>
            <p14:sldId id="2147474712"/>
            <p14:sldId id="2147474717"/>
            <p14:sldId id="2147474716"/>
            <p14:sldId id="2147474709"/>
            <p14:sldId id="2147474676"/>
            <p14:sldId id="2147474632"/>
            <p14:sldId id="2147474680"/>
            <p14:sldId id="2147474805"/>
            <p14:sldId id="2134806439"/>
            <p14:sldId id="2147474765"/>
            <p14:sldId id="2147474690"/>
            <p14:sldId id="2147474679"/>
          </p14:sldIdLst>
        </p14:section>
        <p14:section name="Legislative Update" id="{A932F6F1-83A4-45C7-A115-44A6ECF9913C}">
          <p14:sldIdLst>
            <p14:sldId id="2134806501"/>
            <p14:sldId id="2147474789"/>
            <p14:sldId id="735"/>
            <p14:sldId id="362"/>
            <p14:sldId id="370"/>
            <p14:sldId id="356"/>
            <p14:sldId id="368"/>
            <p14:sldId id="371"/>
            <p14:sldId id="367"/>
            <p14:sldId id="736"/>
            <p14:sldId id="331"/>
            <p14:sldId id="363"/>
            <p14:sldId id="364"/>
            <p14:sldId id="2147474790"/>
            <p14:sldId id="2147474776"/>
            <p14:sldId id="2147474797"/>
            <p14:sldId id="2147474793"/>
            <p14:sldId id="2147474788"/>
            <p14:sldId id="2147474806"/>
            <p14:sldId id="2147474794"/>
            <p14:sldId id="2147474732"/>
            <p14:sldId id="2147474733"/>
            <p14:sldId id="2147474734"/>
            <p14:sldId id="2147474735"/>
          </p14:sldIdLst>
        </p14:section>
        <p14:section name="Break" id="{65CD136C-81A8-4D51-8242-EE6BCC3BFB40}">
          <p14:sldIdLst>
            <p14:sldId id="2147473939"/>
          </p14:sldIdLst>
        </p14:section>
        <p14:section name="Board Operations Updates" id="{CB83A8C5-0E3F-483D-AA3A-380B540C2829}">
          <p14:sldIdLst>
            <p14:sldId id="2134806450"/>
            <p14:sldId id="2517"/>
            <p14:sldId id="2527"/>
            <p14:sldId id="2147474777"/>
            <p14:sldId id="2147474779"/>
            <p14:sldId id="2147474781"/>
            <p14:sldId id="2147474782"/>
            <p14:sldId id="2147474783"/>
            <p14:sldId id="2147473998"/>
            <p14:sldId id="2147473999"/>
            <p14:sldId id="2147474000"/>
          </p14:sldIdLst>
        </p14:section>
        <p14:section name="Workforce Development System Overview" id="{36826064-4B26-491B-A105-8682DCF09748}">
          <p14:sldIdLst>
            <p14:sldId id="2134806502"/>
            <p14:sldId id="2147474666"/>
            <p14:sldId id="2147473992"/>
            <p14:sldId id="2147474766"/>
            <p14:sldId id="2147474751"/>
            <p14:sldId id="2147474750"/>
            <p14:sldId id="2147474775"/>
            <p14:sldId id="2147474762"/>
            <p14:sldId id="2147474761"/>
            <p14:sldId id="2147474755"/>
            <p14:sldId id="2147474753"/>
            <p14:sldId id="2147474798"/>
            <p14:sldId id="2147474799"/>
            <p14:sldId id="2147474801"/>
            <p14:sldId id="2147474767"/>
            <p14:sldId id="2147474819"/>
            <p14:sldId id="2147474820"/>
            <p14:sldId id="2147474821"/>
            <p14:sldId id="2147474822"/>
            <p14:sldId id="2147474823"/>
            <p14:sldId id="262"/>
            <p14:sldId id="2147474774"/>
            <p14:sldId id="2147474803"/>
            <p14:sldId id="2147474804"/>
            <p14:sldId id="2147474723"/>
            <p14:sldId id="2147474699"/>
            <p14:sldId id="2147474736"/>
            <p14:sldId id="2147474795"/>
            <p14:sldId id="2147474769"/>
          </p14:sldIdLst>
        </p14:section>
        <p14:section name="Task Force on Workforce Development System Reform Discussion" id="{5B74F682-DFE9-464E-8CF1-ABB68C8884BA}">
          <p14:sldIdLst>
            <p14:sldId id="2134806505"/>
            <p14:sldId id="2147474824"/>
            <p14:sldId id="2147474006"/>
            <p14:sldId id="2147474744"/>
            <p14:sldId id="2147474758"/>
          </p14:sldIdLst>
        </p14:section>
        <p14:section name="Wrap-up and Next Steps" id="{6A5B92C8-0D55-48A5-8F4B-5A4262883DFB}">
          <p14:sldIdLst>
            <p14:sldId id="2134806507"/>
            <p14:sldId id="2134806508"/>
            <p14:sldId id="2147474786"/>
            <p14:sldId id="214747478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214730A-9E3C-FB45-67E4-CFC1C12C234A}" name="McClelland, Katie (She/Her/Hers) (DEED)" initials="M(" userId="S::katie.mcclelland@state.mn.us::b02855ce-4663-4a65-b405-593f1970a11a" providerId="AD"/>
  <p188:author id="{2EB2AA41-98C6-43AF-3525-10C97A158A56}" name="Corey, Leah (She/Her/Hers) (MMB)" initials="C(" userId="S::leah.corey@state.mn.us::cf614f45-a13b-472c-9798-d3ca6a62852e" providerId="AD"/>
  <p188:author id="{A963DF5B-2E98-2FD0-38F4-AF161F2DA6CA}" name="Thomas, Nolan (DEED)" initials="NT" userId="S::Nolan.Thomas@state.mn.us::6a9b36f8-bbfd-4a1d-9e27-229c1d5d98ae" providerId="AD"/>
  <p188:author id="{56F5C9FE-5CFC-5C2A-117D-98058615F73F}" name="McClelland, Katie (She/Her/Hers) (DEED)" initials="KM" userId="S::Katie.McClelland@state.mn.us::b02855ce-4663-4a65-b405-593f1970a11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2020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4ED1EB-FA23-418E-BC31-2D7747F9D297}" v="11" dt="2025-11-04T17:00:54.344"/>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2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tableStyles" Target="tableStyles.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5" Type="http://schemas.openxmlformats.org/officeDocument/2006/relationships/slideMaster" Target="slideMasters/slideMaster2.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microsoft.com/office/2015/10/relationships/revisionInfo" Target="revisionInfo.xml"/><Relationship Id="rId80" Type="http://schemas.openxmlformats.org/officeDocument/2006/relationships/slide" Target="slides/slide70.xml"/><Relationship Id="rId85" Type="http://schemas.openxmlformats.org/officeDocument/2006/relationships/slide" Target="slides/slide75.xml"/><Relationship Id="rId12" Type="http://schemas.openxmlformats.org/officeDocument/2006/relationships/slide" Target="slides/slide2.xml"/><Relationship Id="rId17" Type="http://schemas.openxmlformats.org/officeDocument/2006/relationships/slide" Target="slides/slide7.xml"/><Relationship Id="rId33" Type="http://schemas.openxmlformats.org/officeDocument/2006/relationships/slide" Target="slides/slide23.xml"/><Relationship Id="rId38" Type="http://schemas.openxmlformats.org/officeDocument/2006/relationships/slide" Target="slides/slide28.xml"/><Relationship Id="rId59" Type="http://schemas.openxmlformats.org/officeDocument/2006/relationships/slide" Target="slides/slide49.xml"/><Relationship Id="rId103" Type="http://schemas.openxmlformats.org/officeDocument/2006/relationships/slide" Target="slides/slide93.xml"/><Relationship Id="rId108" Type="http://schemas.openxmlformats.org/officeDocument/2006/relationships/notesMaster" Target="notesMasters/notesMaster1.xml"/><Relationship Id="rId54" Type="http://schemas.openxmlformats.org/officeDocument/2006/relationships/slide" Target="slides/slide44.xml"/><Relationship Id="rId70" Type="http://schemas.openxmlformats.org/officeDocument/2006/relationships/slide" Target="slides/slide60.xml"/><Relationship Id="rId75" Type="http://schemas.openxmlformats.org/officeDocument/2006/relationships/slide" Target="slides/slide65.xml"/><Relationship Id="rId91" Type="http://schemas.openxmlformats.org/officeDocument/2006/relationships/slide" Target="slides/slide81.xml"/><Relationship Id="rId96" Type="http://schemas.openxmlformats.org/officeDocument/2006/relationships/slide" Target="slides/slide8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microsoft.com/office/2018/10/relationships/authors" Target="authors.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presProps" Target="presProps.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4.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viewProps" Target="viewProps.xml"/><Relationship Id="rId61" Type="http://schemas.openxmlformats.org/officeDocument/2006/relationships/slide" Target="slides/slide51.xml"/><Relationship Id="rId82" Type="http://schemas.openxmlformats.org/officeDocument/2006/relationships/slide" Target="slides/slide72.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customXml" Target="../customXml/item3.xml"/><Relationship Id="rId25" Type="http://schemas.openxmlformats.org/officeDocument/2006/relationships/slide" Target="slides/slide15.xml"/><Relationship Id="rId46" Type="http://schemas.openxmlformats.org/officeDocument/2006/relationships/slide" Target="slides/slide36.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62" Type="http://schemas.openxmlformats.org/officeDocument/2006/relationships/slide" Target="slides/slide52.xml"/><Relationship Id="rId83" Type="http://schemas.openxmlformats.org/officeDocument/2006/relationships/slide" Target="slides/slide73.xml"/><Relationship Id="rId88" Type="http://schemas.openxmlformats.org/officeDocument/2006/relationships/slide" Target="slides/slide78.xml"/><Relationship Id="rId111"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https://mn365-my.sharepoint.com/personal/mike_lang_state_mn_us/Documents/CareerForce%20System%20Funding%20Histor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mn365-my.sharepoint.com/personal/mike_lang_state_mn_us/Documents/CareerForce%20System%20Funding%20History.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CareerForce System Funding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WIOA Title I Adult</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Sheet1!$A$2:$A$6</c:f>
              <c:strCache>
                <c:ptCount val="5"/>
                <c:pt idx="0">
                  <c:v>SFY22</c:v>
                </c:pt>
                <c:pt idx="1">
                  <c:v>SFY23</c:v>
                </c:pt>
                <c:pt idx="2">
                  <c:v>SFY24</c:v>
                </c:pt>
                <c:pt idx="3">
                  <c:v>SFY25</c:v>
                </c:pt>
                <c:pt idx="4">
                  <c:v>SFY26</c:v>
                </c:pt>
              </c:strCache>
            </c:strRef>
          </c:cat>
          <c:val>
            <c:numRef>
              <c:f>Sheet1!$B$2:$B$6</c:f>
              <c:numCache>
                <c:formatCode>"$"#,##0_);[Red]\("$"#,##0\)</c:formatCode>
                <c:ptCount val="5"/>
                <c:pt idx="0">
                  <c:v>9113373</c:v>
                </c:pt>
                <c:pt idx="1">
                  <c:v>8866650</c:v>
                </c:pt>
                <c:pt idx="2">
                  <c:v>8120707</c:v>
                </c:pt>
                <c:pt idx="3">
                  <c:v>7311724</c:v>
                </c:pt>
                <c:pt idx="4">
                  <c:v>6580946</c:v>
                </c:pt>
              </c:numCache>
            </c:numRef>
          </c:val>
          <c:smooth val="0"/>
          <c:extLst>
            <c:ext xmlns:c16="http://schemas.microsoft.com/office/drawing/2014/chart" uri="{C3380CC4-5D6E-409C-BE32-E72D297353CC}">
              <c16:uniqueId val="{00000000-E84E-4F8D-B4FD-508EBF1540B2}"/>
            </c:ext>
          </c:extLst>
        </c:ser>
        <c:ser>
          <c:idx val="1"/>
          <c:order val="1"/>
          <c:tx>
            <c:strRef>
              <c:f>Sheet1!$C$1</c:f>
              <c:strCache>
                <c:ptCount val="1"/>
                <c:pt idx="0">
                  <c:v> WIOA Title I DW</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Sheet1!$A$2:$A$6</c:f>
              <c:strCache>
                <c:ptCount val="5"/>
                <c:pt idx="0">
                  <c:v>SFY22</c:v>
                </c:pt>
                <c:pt idx="1">
                  <c:v>SFY23</c:v>
                </c:pt>
                <c:pt idx="2">
                  <c:v>SFY24</c:v>
                </c:pt>
                <c:pt idx="3">
                  <c:v>SFY25</c:v>
                </c:pt>
                <c:pt idx="4">
                  <c:v>SFY26</c:v>
                </c:pt>
              </c:strCache>
            </c:strRef>
          </c:cat>
          <c:val>
            <c:numRef>
              <c:f>Sheet1!$C$2:$C$6</c:f>
              <c:numCache>
                <c:formatCode>"$"#,##0_);[Red]\("$"#,##0\)</c:formatCode>
                <c:ptCount val="5"/>
                <c:pt idx="0">
                  <c:v>10349177</c:v>
                </c:pt>
                <c:pt idx="1">
                  <c:v>9426224</c:v>
                </c:pt>
                <c:pt idx="2">
                  <c:v>8644757</c:v>
                </c:pt>
                <c:pt idx="3">
                  <c:v>8545279</c:v>
                </c:pt>
                <c:pt idx="4">
                  <c:v>7689386</c:v>
                </c:pt>
              </c:numCache>
            </c:numRef>
          </c:val>
          <c:smooth val="0"/>
          <c:extLst>
            <c:ext xmlns:c16="http://schemas.microsoft.com/office/drawing/2014/chart" uri="{C3380CC4-5D6E-409C-BE32-E72D297353CC}">
              <c16:uniqueId val="{00000001-E84E-4F8D-B4FD-508EBF1540B2}"/>
            </c:ext>
          </c:extLst>
        </c:ser>
        <c:ser>
          <c:idx val="2"/>
          <c:order val="2"/>
          <c:tx>
            <c:strRef>
              <c:f>Sheet1!$D$1</c:f>
              <c:strCache>
                <c:ptCount val="1"/>
                <c:pt idx="0">
                  <c:v> WIOA Title I Youth</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Sheet1!$A$2:$A$6</c:f>
              <c:strCache>
                <c:ptCount val="5"/>
                <c:pt idx="0">
                  <c:v>SFY22</c:v>
                </c:pt>
                <c:pt idx="1">
                  <c:v>SFY23</c:v>
                </c:pt>
                <c:pt idx="2">
                  <c:v>SFY24</c:v>
                </c:pt>
                <c:pt idx="3">
                  <c:v>SFY25</c:v>
                </c:pt>
                <c:pt idx="4">
                  <c:v>SFY26</c:v>
                </c:pt>
              </c:strCache>
            </c:strRef>
          </c:cat>
          <c:val>
            <c:numRef>
              <c:f>Sheet1!$D$2:$D$6</c:f>
              <c:numCache>
                <c:formatCode>"$"#,##0_);[Red]\("$"#,##0\)</c:formatCode>
                <c:ptCount val="5"/>
                <c:pt idx="0">
                  <c:v>10854308</c:v>
                </c:pt>
                <c:pt idx="1">
                  <c:v>10497536</c:v>
                </c:pt>
                <c:pt idx="2">
                  <c:v>9597650</c:v>
                </c:pt>
                <c:pt idx="3">
                  <c:v>8642444</c:v>
                </c:pt>
                <c:pt idx="4">
                  <c:v>7719711</c:v>
                </c:pt>
              </c:numCache>
            </c:numRef>
          </c:val>
          <c:smooth val="0"/>
          <c:extLst>
            <c:ext xmlns:c16="http://schemas.microsoft.com/office/drawing/2014/chart" uri="{C3380CC4-5D6E-409C-BE32-E72D297353CC}">
              <c16:uniqueId val="{00000002-E84E-4F8D-B4FD-508EBF1540B2}"/>
            </c:ext>
          </c:extLst>
        </c:ser>
        <c:ser>
          <c:idx val="3"/>
          <c:order val="3"/>
          <c:tx>
            <c:strRef>
              <c:f>Sheet1!$E$1</c:f>
              <c:strCache>
                <c:ptCount val="1"/>
                <c:pt idx="0">
                  <c:v>WIOA Title III WP-ES  </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Sheet1!$A$2:$A$6</c:f>
              <c:strCache>
                <c:ptCount val="5"/>
                <c:pt idx="0">
                  <c:v>SFY22</c:v>
                </c:pt>
                <c:pt idx="1">
                  <c:v>SFY23</c:v>
                </c:pt>
                <c:pt idx="2">
                  <c:v>SFY24</c:v>
                </c:pt>
                <c:pt idx="3">
                  <c:v>SFY25</c:v>
                </c:pt>
                <c:pt idx="4">
                  <c:v>SFY26</c:v>
                </c:pt>
              </c:strCache>
            </c:strRef>
          </c:cat>
          <c:val>
            <c:numRef>
              <c:f>Sheet1!$E$2:$E$6</c:f>
              <c:numCache>
                <c:formatCode>"$"#,##0_);[Red]\("$"#,##0\)</c:formatCode>
                <c:ptCount val="5"/>
                <c:pt idx="0">
                  <c:v>11205122</c:v>
                </c:pt>
                <c:pt idx="1">
                  <c:v>10949342</c:v>
                </c:pt>
                <c:pt idx="2">
                  <c:v>10868056</c:v>
                </c:pt>
                <c:pt idx="3">
                  <c:v>10827663</c:v>
                </c:pt>
                <c:pt idx="4">
                  <c:v>10724779</c:v>
                </c:pt>
              </c:numCache>
            </c:numRef>
          </c:val>
          <c:smooth val="0"/>
          <c:extLst>
            <c:ext xmlns:c16="http://schemas.microsoft.com/office/drawing/2014/chart" uri="{C3380CC4-5D6E-409C-BE32-E72D297353CC}">
              <c16:uniqueId val="{00000003-E84E-4F8D-B4FD-508EBF1540B2}"/>
            </c:ext>
          </c:extLst>
        </c:ser>
        <c:ser>
          <c:idx val="4"/>
          <c:order val="4"/>
          <c:tx>
            <c:strRef>
              <c:f>Sheet1!$F$1</c:f>
              <c:strCache>
                <c:ptCount val="1"/>
                <c:pt idx="0">
                  <c:v>State DW</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Sheet1!$A$2:$A$6</c:f>
              <c:strCache>
                <c:ptCount val="5"/>
                <c:pt idx="0">
                  <c:v>SFY22</c:v>
                </c:pt>
                <c:pt idx="1">
                  <c:v>SFY23</c:v>
                </c:pt>
                <c:pt idx="2">
                  <c:v>SFY24</c:v>
                </c:pt>
                <c:pt idx="3">
                  <c:v>SFY25</c:v>
                </c:pt>
                <c:pt idx="4">
                  <c:v>SFY26</c:v>
                </c:pt>
              </c:strCache>
            </c:strRef>
          </c:cat>
          <c:val>
            <c:numRef>
              <c:f>Sheet1!$F$2:$F$6</c:f>
              <c:numCache>
                <c:formatCode>"$"#,##0_);[Red]\("$"#,##0\)</c:formatCode>
                <c:ptCount val="5"/>
                <c:pt idx="0">
                  <c:v>10913263</c:v>
                </c:pt>
                <c:pt idx="1">
                  <c:v>11476800</c:v>
                </c:pt>
                <c:pt idx="2">
                  <c:v>15546275</c:v>
                </c:pt>
                <c:pt idx="3">
                  <c:v>14930415</c:v>
                </c:pt>
                <c:pt idx="4">
                  <c:v>6983431</c:v>
                </c:pt>
              </c:numCache>
            </c:numRef>
          </c:val>
          <c:smooth val="0"/>
          <c:extLst>
            <c:ext xmlns:c16="http://schemas.microsoft.com/office/drawing/2014/chart" uri="{C3380CC4-5D6E-409C-BE32-E72D297353CC}">
              <c16:uniqueId val="{00000004-E84E-4F8D-B4FD-508EBF1540B2}"/>
            </c:ext>
          </c:extLst>
        </c:ser>
        <c:dLbls>
          <c:showLegendKey val="0"/>
          <c:showVal val="0"/>
          <c:showCatName val="0"/>
          <c:showSerName val="0"/>
          <c:showPercent val="0"/>
          <c:showBubbleSize val="0"/>
        </c:dLbls>
        <c:marker val="1"/>
        <c:smooth val="0"/>
        <c:axId val="804337800"/>
        <c:axId val="804332760"/>
      </c:lineChart>
      <c:catAx>
        <c:axId val="804337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04332760"/>
        <c:crosses val="autoZero"/>
        <c:auto val="1"/>
        <c:lblAlgn val="ctr"/>
        <c:lblOffset val="100"/>
        <c:noMultiLvlLbl val="0"/>
      </c:catAx>
      <c:valAx>
        <c:axId val="804332760"/>
        <c:scaling>
          <c:orientation val="minMax"/>
          <c:max val="1600000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043378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Total WIOA Title I, Title III</a:t>
            </a:r>
            <a:r>
              <a:rPr lang="en-US" baseline="0"/>
              <a:t> and State DW </a:t>
            </a:r>
            <a:r>
              <a:rPr lang="en-US"/>
              <a:t>Funding</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Sheet1!$B$10</c:f>
              <c:strCache>
                <c:ptCount val="1"/>
                <c:pt idx="0">
                  <c:v>Total Funding Level</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Sheet1!$A$11:$A$15</c:f>
              <c:strCache>
                <c:ptCount val="5"/>
                <c:pt idx="0">
                  <c:v>SFY22</c:v>
                </c:pt>
                <c:pt idx="1">
                  <c:v>SFY23</c:v>
                </c:pt>
                <c:pt idx="2">
                  <c:v>SFY24</c:v>
                </c:pt>
                <c:pt idx="3">
                  <c:v>SFY25</c:v>
                </c:pt>
                <c:pt idx="4">
                  <c:v>SFY26</c:v>
                </c:pt>
              </c:strCache>
            </c:strRef>
          </c:cat>
          <c:val>
            <c:numRef>
              <c:f>Sheet1!$B$11:$B$15</c:f>
              <c:numCache>
                <c:formatCode>"$"#,##0_);[Red]\("$"#,##0\)</c:formatCode>
                <c:ptCount val="5"/>
                <c:pt idx="0">
                  <c:v>52435243</c:v>
                </c:pt>
                <c:pt idx="1">
                  <c:v>51216552</c:v>
                </c:pt>
                <c:pt idx="2">
                  <c:v>52777445</c:v>
                </c:pt>
                <c:pt idx="3">
                  <c:v>50257525</c:v>
                </c:pt>
                <c:pt idx="4">
                  <c:v>39698253</c:v>
                </c:pt>
              </c:numCache>
            </c:numRef>
          </c:val>
          <c:smooth val="0"/>
          <c:extLst>
            <c:ext xmlns:c16="http://schemas.microsoft.com/office/drawing/2014/chart" uri="{C3380CC4-5D6E-409C-BE32-E72D297353CC}">
              <c16:uniqueId val="{00000000-3688-41FE-811A-50203FD9A6BD}"/>
            </c:ext>
          </c:extLst>
        </c:ser>
        <c:dLbls>
          <c:showLegendKey val="0"/>
          <c:showVal val="0"/>
          <c:showCatName val="0"/>
          <c:showSerName val="0"/>
          <c:showPercent val="0"/>
          <c:showBubbleSize val="0"/>
        </c:dLbls>
        <c:marker val="1"/>
        <c:smooth val="0"/>
        <c:axId val="1037548032"/>
        <c:axId val="1037550912"/>
      </c:lineChart>
      <c:catAx>
        <c:axId val="10375480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037550912"/>
        <c:crosses val="autoZero"/>
        <c:auto val="1"/>
        <c:lblAlgn val="ctr"/>
        <c:lblOffset val="100"/>
        <c:noMultiLvlLbl val="0"/>
      </c:catAx>
      <c:valAx>
        <c:axId val="1037550912"/>
        <c:scaling>
          <c:orientation val="minMax"/>
          <c:min val="0"/>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03754803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ata10.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diagrams/_rels/data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7.svg"/><Relationship Id="rId1" Type="http://schemas.openxmlformats.org/officeDocument/2006/relationships/image" Target="../media/image86.png"/><Relationship Id="rId4" Type="http://schemas.openxmlformats.org/officeDocument/2006/relationships/image" Target="../media/image99.svg"/></Relationships>
</file>

<file path=ppt/diagrams/_rels/data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ata8.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7.svg"/><Relationship Id="rId1" Type="http://schemas.openxmlformats.org/officeDocument/2006/relationships/image" Target="../media/image86.png"/><Relationship Id="rId4" Type="http://schemas.openxmlformats.org/officeDocument/2006/relationships/image" Target="../media/image99.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svg"/><Relationship Id="rId1" Type="http://schemas.openxmlformats.org/officeDocument/2006/relationships/image" Target="../media/image105.png"/><Relationship Id="rId6" Type="http://schemas.openxmlformats.org/officeDocument/2006/relationships/image" Target="../media/image110.svg"/><Relationship Id="rId5" Type="http://schemas.openxmlformats.org/officeDocument/2006/relationships/image" Target="../media/image109.png"/><Relationship Id="rId4" Type="http://schemas.openxmlformats.org/officeDocument/2006/relationships/image" Target="../media/image108.svg"/></Relationships>
</file>

<file path=ppt/diagrams/_rels/drawing8.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svg"/><Relationship Id="rId1" Type="http://schemas.openxmlformats.org/officeDocument/2006/relationships/image" Target="../media/image76.png"/><Relationship Id="rId6" Type="http://schemas.openxmlformats.org/officeDocument/2006/relationships/image" Target="../media/image81.sv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79.svg"/><Relationship Id="rId9" Type="http://schemas.openxmlformats.org/officeDocument/2006/relationships/image" Target="../media/image8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8E98FD-5358-46BA-8DFF-671914A79B4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E0D08BC-76D4-438C-9FA7-AD3C927DA9C3}">
      <dgm:prSet/>
      <dgm:spPr/>
      <dgm:t>
        <a:bodyPr/>
        <a:lstStyle/>
        <a:p>
          <a:pPr>
            <a:lnSpc>
              <a:spcPct val="100000"/>
            </a:lnSpc>
          </a:pPr>
          <a:r>
            <a:rPr lang="en-US" dirty="0"/>
            <a:t>Approval of Q2 GWDB Meeting Minutes* </a:t>
          </a:r>
        </a:p>
      </dgm:t>
      <dgm:extLst>
        <a:ext uri="{E40237B7-FDA0-4F09-8148-C483321AD2D9}">
          <dgm14:cNvPr xmlns:dgm14="http://schemas.microsoft.com/office/drawing/2010/diagram" id="0" name="" descr="Business Items with Vote Required:&#10;Approval of Q2 GWDB Meeting Minutes&#10;GWDB Quarterly Report&#10;Upcoming GWDB Business Preview"/>
        </a:ext>
      </dgm:extLst>
    </dgm:pt>
    <dgm:pt modelId="{E04E4F4E-1F4C-4F84-9114-0B4AC20860BB}" type="parTrans" cxnId="{0053CDE5-53CE-43B8-8387-C8A936D2279B}">
      <dgm:prSet/>
      <dgm:spPr/>
      <dgm:t>
        <a:bodyPr/>
        <a:lstStyle/>
        <a:p>
          <a:endParaRPr lang="en-US"/>
        </a:p>
      </dgm:t>
    </dgm:pt>
    <dgm:pt modelId="{CFA5B2AF-F665-430D-A80E-7CC1EF990CCA}" type="sibTrans" cxnId="{0053CDE5-53CE-43B8-8387-C8A936D2279B}">
      <dgm:prSet/>
      <dgm:spPr/>
      <dgm:t>
        <a:bodyPr/>
        <a:lstStyle/>
        <a:p>
          <a:endParaRPr lang="en-US"/>
        </a:p>
      </dgm:t>
    </dgm:pt>
    <dgm:pt modelId="{35C1D1CA-7BDE-4B22-9792-79A3BC6D95D0}">
      <dgm:prSet/>
      <dgm:spPr/>
      <dgm:t>
        <a:bodyPr/>
        <a:lstStyle/>
        <a:p>
          <a:pPr>
            <a:lnSpc>
              <a:spcPct val="100000"/>
            </a:lnSpc>
          </a:pPr>
          <a:r>
            <a:rPr lang="en-US" dirty="0"/>
            <a:t>GWDB Quarterly Report*  </a:t>
          </a:r>
        </a:p>
      </dgm:t>
      <dgm:extLst>
        <a:ext uri="{E40237B7-FDA0-4F09-8148-C483321AD2D9}">
          <dgm14:cNvPr xmlns:dgm14="http://schemas.microsoft.com/office/drawing/2010/diagram" id="0" name="" descr="Business Items with Vote Required:&#10;Approval of Q2 GWDB Meeting Minutes&#10;GWDB Quarterly Report&#10;Upcoming GWDB Business Preview"/>
        </a:ext>
      </dgm:extLst>
    </dgm:pt>
    <dgm:pt modelId="{9FA0761F-CEBA-421D-9863-0DD7904947C5}" type="parTrans" cxnId="{C74BBF30-2798-4510-BC27-67245CD1B06B}">
      <dgm:prSet/>
      <dgm:spPr/>
      <dgm:t>
        <a:bodyPr/>
        <a:lstStyle/>
        <a:p>
          <a:endParaRPr lang="en-US"/>
        </a:p>
      </dgm:t>
    </dgm:pt>
    <dgm:pt modelId="{4EECD7FA-DA40-463C-A57D-46B1398E2544}" type="sibTrans" cxnId="{C74BBF30-2798-4510-BC27-67245CD1B06B}">
      <dgm:prSet/>
      <dgm:spPr/>
      <dgm:t>
        <a:bodyPr/>
        <a:lstStyle/>
        <a:p>
          <a:endParaRPr lang="en-US"/>
        </a:p>
      </dgm:t>
    </dgm:pt>
    <dgm:pt modelId="{918494F8-FBC2-46DF-B3DE-46B2333059E5}">
      <dgm:prSet/>
      <dgm:spPr/>
      <dgm:t>
        <a:bodyPr/>
        <a:lstStyle/>
        <a:p>
          <a:pPr>
            <a:lnSpc>
              <a:spcPct val="100000"/>
            </a:lnSpc>
          </a:pPr>
          <a:r>
            <a:rPr lang="en-US" dirty="0"/>
            <a:t>Upcoming GWDB Business Preview </a:t>
          </a:r>
        </a:p>
      </dgm:t>
      <dgm:extLst>
        <a:ext uri="{E40237B7-FDA0-4F09-8148-C483321AD2D9}">
          <dgm14:cNvPr xmlns:dgm14="http://schemas.microsoft.com/office/drawing/2010/diagram" id="0" name="" descr="Business Items with Vote Required:&#10;Approval of Q2 GWDB Meeting Minutes&#10;GWDB Quarterly Report&#10;Upcoming GWDB Business Preview"/>
        </a:ext>
      </dgm:extLst>
    </dgm:pt>
    <dgm:pt modelId="{FC9A6D3C-FCC1-4823-8C9A-A8695E81FDC9}" type="parTrans" cxnId="{5E978EE2-D5A4-4C6A-A6E2-3805372BAD66}">
      <dgm:prSet/>
      <dgm:spPr/>
      <dgm:t>
        <a:bodyPr/>
        <a:lstStyle/>
        <a:p>
          <a:endParaRPr lang="en-US"/>
        </a:p>
      </dgm:t>
    </dgm:pt>
    <dgm:pt modelId="{DB4BBAA6-91DE-47D0-95A6-823817ABF10C}" type="sibTrans" cxnId="{5E978EE2-D5A4-4C6A-A6E2-3805372BAD66}">
      <dgm:prSet/>
      <dgm:spPr/>
      <dgm:t>
        <a:bodyPr/>
        <a:lstStyle/>
        <a:p>
          <a:endParaRPr lang="en-US"/>
        </a:p>
      </dgm:t>
    </dgm:pt>
    <dgm:pt modelId="{C7AF1133-9DB8-4B4C-B46E-F828E9274859}" type="pres">
      <dgm:prSet presAssocID="{C38E98FD-5358-46BA-8DFF-671914A79B43}" presName="root" presStyleCnt="0">
        <dgm:presLayoutVars>
          <dgm:dir/>
          <dgm:resizeHandles val="exact"/>
        </dgm:presLayoutVars>
      </dgm:prSet>
      <dgm:spPr/>
    </dgm:pt>
    <dgm:pt modelId="{CB1933FC-13CF-4FE6-8594-5F10BA986F40}" type="pres">
      <dgm:prSet presAssocID="{EE0D08BC-76D4-438C-9FA7-AD3C927DA9C3}" presName="compNode" presStyleCnt="0"/>
      <dgm:spPr/>
    </dgm:pt>
    <dgm:pt modelId="{2EA44C65-0923-412A-9662-11036CDB1606}" type="pres">
      <dgm:prSet presAssocID="{EE0D08BC-76D4-438C-9FA7-AD3C927DA9C3}" presName="bgRect" presStyleLbl="bgShp" presStyleIdx="0" presStyleCnt="3"/>
      <dgm:spPr/>
    </dgm:pt>
    <dgm:pt modelId="{4723FF56-3175-48E7-A37A-7485DBAFB771}" type="pres">
      <dgm:prSet presAssocID="{EE0D08BC-76D4-438C-9FA7-AD3C927DA9C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3BB7735D-2B15-46A6-9A50-8B6EAF8C3893}" type="pres">
      <dgm:prSet presAssocID="{EE0D08BC-76D4-438C-9FA7-AD3C927DA9C3}" presName="spaceRect" presStyleCnt="0"/>
      <dgm:spPr/>
    </dgm:pt>
    <dgm:pt modelId="{994774A3-CB1F-435C-9BC7-4C94054492B9}" type="pres">
      <dgm:prSet presAssocID="{EE0D08BC-76D4-438C-9FA7-AD3C927DA9C3}" presName="parTx" presStyleLbl="revTx" presStyleIdx="0" presStyleCnt="3">
        <dgm:presLayoutVars>
          <dgm:chMax val="0"/>
          <dgm:chPref val="0"/>
        </dgm:presLayoutVars>
      </dgm:prSet>
      <dgm:spPr/>
    </dgm:pt>
    <dgm:pt modelId="{B8778F48-3B13-4AB4-9168-EAE7E3C097BB}" type="pres">
      <dgm:prSet presAssocID="{CFA5B2AF-F665-430D-A80E-7CC1EF990CCA}" presName="sibTrans" presStyleCnt="0"/>
      <dgm:spPr/>
    </dgm:pt>
    <dgm:pt modelId="{F6301C90-3EA9-409A-913C-4439AF44957F}" type="pres">
      <dgm:prSet presAssocID="{35C1D1CA-7BDE-4B22-9792-79A3BC6D95D0}" presName="compNode" presStyleCnt="0"/>
      <dgm:spPr/>
    </dgm:pt>
    <dgm:pt modelId="{8FCECAE4-9B1B-4CD1-A48D-443042B3F9D6}" type="pres">
      <dgm:prSet presAssocID="{35C1D1CA-7BDE-4B22-9792-79A3BC6D95D0}" presName="bgRect" presStyleLbl="bgShp" presStyleIdx="1" presStyleCnt="3"/>
      <dgm:spPr/>
    </dgm:pt>
    <dgm:pt modelId="{82BDAC9D-7B4C-422C-9064-8DCE22E1B00E}" type="pres">
      <dgm:prSet presAssocID="{35C1D1CA-7BDE-4B22-9792-79A3BC6D95D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aily Calendar"/>
        </a:ext>
      </dgm:extLst>
    </dgm:pt>
    <dgm:pt modelId="{2A0C0D3D-8A6F-464E-87CE-B2C08B4C3D17}" type="pres">
      <dgm:prSet presAssocID="{35C1D1CA-7BDE-4B22-9792-79A3BC6D95D0}" presName="spaceRect" presStyleCnt="0"/>
      <dgm:spPr/>
    </dgm:pt>
    <dgm:pt modelId="{5528252A-700F-4047-BD02-C7A4F2CD6AFB}" type="pres">
      <dgm:prSet presAssocID="{35C1D1CA-7BDE-4B22-9792-79A3BC6D95D0}" presName="parTx" presStyleLbl="revTx" presStyleIdx="1" presStyleCnt="3">
        <dgm:presLayoutVars>
          <dgm:chMax val="0"/>
          <dgm:chPref val="0"/>
        </dgm:presLayoutVars>
      </dgm:prSet>
      <dgm:spPr/>
    </dgm:pt>
    <dgm:pt modelId="{B4D015B5-522D-4382-90FF-51188196D6B4}" type="pres">
      <dgm:prSet presAssocID="{4EECD7FA-DA40-463C-A57D-46B1398E2544}" presName="sibTrans" presStyleCnt="0"/>
      <dgm:spPr/>
    </dgm:pt>
    <dgm:pt modelId="{1AE7D049-F6B0-49F2-A7D0-BDF9BA58F217}" type="pres">
      <dgm:prSet presAssocID="{918494F8-FBC2-46DF-B3DE-46B2333059E5}" presName="compNode" presStyleCnt="0"/>
      <dgm:spPr/>
    </dgm:pt>
    <dgm:pt modelId="{E6C00F1E-5076-40F6-A02E-5D02D7C9C7FF}" type="pres">
      <dgm:prSet presAssocID="{918494F8-FBC2-46DF-B3DE-46B2333059E5}" presName="bgRect" presStyleLbl="bgShp" presStyleIdx="2" presStyleCnt="3"/>
      <dgm:spPr/>
    </dgm:pt>
    <dgm:pt modelId="{7E658F3B-F039-46F3-9484-EB2DE4BAE760}" type="pres">
      <dgm:prSet presAssocID="{918494F8-FBC2-46DF-B3DE-46B2333059E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EF77A09B-0084-4091-8875-76031878042E}" type="pres">
      <dgm:prSet presAssocID="{918494F8-FBC2-46DF-B3DE-46B2333059E5}" presName="spaceRect" presStyleCnt="0"/>
      <dgm:spPr/>
    </dgm:pt>
    <dgm:pt modelId="{35BA3948-B8BC-4BCB-9B61-9F73E1CD0C19}" type="pres">
      <dgm:prSet presAssocID="{918494F8-FBC2-46DF-B3DE-46B2333059E5}" presName="parTx" presStyleLbl="revTx" presStyleIdx="2" presStyleCnt="3">
        <dgm:presLayoutVars>
          <dgm:chMax val="0"/>
          <dgm:chPref val="0"/>
        </dgm:presLayoutVars>
      </dgm:prSet>
      <dgm:spPr/>
    </dgm:pt>
  </dgm:ptLst>
  <dgm:cxnLst>
    <dgm:cxn modelId="{C74BBF30-2798-4510-BC27-67245CD1B06B}" srcId="{C38E98FD-5358-46BA-8DFF-671914A79B43}" destId="{35C1D1CA-7BDE-4B22-9792-79A3BC6D95D0}" srcOrd="1" destOrd="0" parTransId="{9FA0761F-CEBA-421D-9863-0DD7904947C5}" sibTransId="{4EECD7FA-DA40-463C-A57D-46B1398E2544}"/>
    <dgm:cxn modelId="{D382CD6C-D8AD-4398-9EB9-496BD3560CC1}" type="presOf" srcId="{918494F8-FBC2-46DF-B3DE-46B2333059E5}" destId="{35BA3948-B8BC-4BCB-9B61-9F73E1CD0C19}" srcOrd="0" destOrd="0" presId="urn:microsoft.com/office/officeart/2018/2/layout/IconVerticalSolidList"/>
    <dgm:cxn modelId="{7269B198-4D7C-43CD-8E95-DC61AB2716CB}" type="presOf" srcId="{35C1D1CA-7BDE-4B22-9792-79A3BC6D95D0}" destId="{5528252A-700F-4047-BD02-C7A4F2CD6AFB}" srcOrd="0" destOrd="0" presId="urn:microsoft.com/office/officeart/2018/2/layout/IconVerticalSolidList"/>
    <dgm:cxn modelId="{9296DBAB-D0AB-4FC6-BEAB-9DFCECB12ADF}" type="presOf" srcId="{EE0D08BC-76D4-438C-9FA7-AD3C927DA9C3}" destId="{994774A3-CB1F-435C-9BC7-4C94054492B9}" srcOrd="0" destOrd="0" presId="urn:microsoft.com/office/officeart/2018/2/layout/IconVerticalSolidList"/>
    <dgm:cxn modelId="{5E978EE2-D5A4-4C6A-A6E2-3805372BAD66}" srcId="{C38E98FD-5358-46BA-8DFF-671914A79B43}" destId="{918494F8-FBC2-46DF-B3DE-46B2333059E5}" srcOrd="2" destOrd="0" parTransId="{FC9A6D3C-FCC1-4823-8C9A-A8695E81FDC9}" sibTransId="{DB4BBAA6-91DE-47D0-95A6-823817ABF10C}"/>
    <dgm:cxn modelId="{0053CDE5-53CE-43B8-8387-C8A936D2279B}" srcId="{C38E98FD-5358-46BA-8DFF-671914A79B43}" destId="{EE0D08BC-76D4-438C-9FA7-AD3C927DA9C3}" srcOrd="0" destOrd="0" parTransId="{E04E4F4E-1F4C-4F84-9114-0B4AC20860BB}" sibTransId="{CFA5B2AF-F665-430D-A80E-7CC1EF990CCA}"/>
    <dgm:cxn modelId="{233115F0-EB18-4F41-86BA-351D09ADD94F}" type="presOf" srcId="{C38E98FD-5358-46BA-8DFF-671914A79B43}" destId="{C7AF1133-9DB8-4B4C-B46E-F828E9274859}" srcOrd="0" destOrd="0" presId="urn:microsoft.com/office/officeart/2018/2/layout/IconVerticalSolidList"/>
    <dgm:cxn modelId="{1C2DD007-A406-4554-A658-7BB643A020E1}" type="presParOf" srcId="{C7AF1133-9DB8-4B4C-B46E-F828E9274859}" destId="{CB1933FC-13CF-4FE6-8594-5F10BA986F40}" srcOrd="0" destOrd="0" presId="urn:microsoft.com/office/officeart/2018/2/layout/IconVerticalSolidList"/>
    <dgm:cxn modelId="{175079B0-4915-4312-98F2-F12674D14FED}" type="presParOf" srcId="{CB1933FC-13CF-4FE6-8594-5F10BA986F40}" destId="{2EA44C65-0923-412A-9662-11036CDB1606}" srcOrd="0" destOrd="0" presId="urn:microsoft.com/office/officeart/2018/2/layout/IconVerticalSolidList"/>
    <dgm:cxn modelId="{974639B8-358A-401C-8710-EAB02692C75E}" type="presParOf" srcId="{CB1933FC-13CF-4FE6-8594-5F10BA986F40}" destId="{4723FF56-3175-48E7-A37A-7485DBAFB771}" srcOrd="1" destOrd="0" presId="urn:microsoft.com/office/officeart/2018/2/layout/IconVerticalSolidList"/>
    <dgm:cxn modelId="{DD935A24-2559-41DE-882B-BE266231B957}" type="presParOf" srcId="{CB1933FC-13CF-4FE6-8594-5F10BA986F40}" destId="{3BB7735D-2B15-46A6-9A50-8B6EAF8C3893}" srcOrd="2" destOrd="0" presId="urn:microsoft.com/office/officeart/2018/2/layout/IconVerticalSolidList"/>
    <dgm:cxn modelId="{8F295D7B-4B01-4D14-AE56-51DDB90D7A56}" type="presParOf" srcId="{CB1933FC-13CF-4FE6-8594-5F10BA986F40}" destId="{994774A3-CB1F-435C-9BC7-4C94054492B9}" srcOrd="3" destOrd="0" presId="urn:microsoft.com/office/officeart/2018/2/layout/IconVerticalSolidList"/>
    <dgm:cxn modelId="{CFFC0F1B-195F-4F84-8453-A440582AB008}" type="presParOf" srcId="{C7AF1133-9DB8-4B4C-B46E-F828E9274859}" destId="{B8778F48-3B13-4AB4-9168-EAE7E3C097BB}" srcOrd="1" destOrd="0" presId="urn:microsoft.com/office/officeart/2018/2/layout/IconVerticalSolidList"/>
    <dgm:cxn modelId="{FEEE9BA4-133C-4596-9A6A-C3F3A56FDD57}" type="presParOf" srcId="{C7AF1133-9DB8-4B4C-B46E-F828E9274859}" destId="{F6301C90-3EA9-409A-913C-4439AF44957F}" srcOrd="2" destOrd="0" presId="urn:microsoft.com/office/officeart/2018/2/layout/IconVerticalSolidList"/>
    <dgm:cxn modelId="{046CE829-0DFD-4BB2-8E8F-71539CA61D75}" type="presParOf" srcId="{F6301C90-3EA9-409A-913C-4439AF44957F}" destId="{8FCECAE4-9B1B-4CD1-A48D-443042B3F9D6}" srcOrd="0" destOrd="0" presId="urn:microsoft.com/office/officeart/2018/2/layout/IconVerticalSolidList"/>
    <dgm:cxn modelId="{D7D1E1D2-93D0-4C6B-A4BF-440BA8AC9EB6}" type="presParOf" srcId="{F6301C90-3EA9-409A-913C-4439AF44957F}" destId="{82BDAC9D-7B4C-422C-9064-8DCE22E1B00E}" srcOrd="1" destOrd="0" presId="urn:microsoft.com/office/officeart/2018/2/layout/IconVerticalSolidList"/>
    <dgm:cxn modelId="{100CA900-3339-4674-8C03-F396B9734688}" type="presParOf" srcId="{F6301C90-3EA9-409A-913C-4439AF44957F}" destId="{2A0C0D3D-8A6F-464E-87CE-B2C08B4C3D17}" srcOrd="2" destOrd="0" presId="urn:microsoft.com/office/officeart/2018/2/layout/IconVerticalSolidList"/>
    <dgm:cxn modelId="{BCE395E3-156F-4806-82D0-DE12B0ACC771}" type="presParOf" srcId="{F6301C90-3EA9-409A-913C-4439AF44957F}" destId="{5528252A-700F-4047-BD02-C7A4F2CD6AFB}" srcOrd="3" destOrd="0" presId="urn:microsoft.com/office/officeart/2018/2/layout/IconVerticalSolidList"/>
    <dgm:cxn modelId="{85544B47-6A0D-4919-947E-EACA59980F61}" type="presParOf" srcId="{C7AF1133-9DB8-4B4C-B46E-F828E9274859}" destId="{B4D015B5-522D-4382-90FF-51188196D6B4}" srcOrd="3" destOrd="0" presId="urn:microsoft.com/office/officeart/2018/2/layout/IconVerticalSolidList"/>
    <dgm:cxn modelId="{C4741F5C-24A2-44E1-8A38-5A865E630F76}" type="presParOf" srcId="{C7AF1133-9DB8-4B4C-B46E-F828E9274859}" destId="{1AE7D049-F6B0-49F2-A7D0-BDF9BA58F217}" srcOrd="4" destOrd="0" presId="urn:microsoft.com/office/officeart/2018/2/layout/IconVerticalSolidList"/>
    <dgm:cxn modelId="{D42BCA6E-371B-46AE-A4E0-683EA9E65A57}" type="presParOf" srcId="{1AE7D049-F6B0-49F2-A7D0-BDF9BA58F217}" destId="{E6C00F1E-5076-40F6-A02E-5D02D7C9C7FF}" srcOrd="0" destOrd="0" presId="urn:microsoft.com/office/officeart/2018/2/layout/IconVerticalSolidList"/>
    <dgm:cxn modelId="{614F17D0-B8D0-4C79-8169-F064972862E5}" type="presParOf" srcId="{1AE7D049-F6B0-49F2-A7D0-BDF9BA58F217}" destId="{7E658F3B-F039-46F3-9484-EB2DE4BAE760}" srcOrd="1" destOrd="0" presId="urn:microsoft.com/office/officeart/2018/2/layout/IconVerticalSolidList"/>
    <dgm:cxn modelId="{84D9FEEA-0F4A-4C24-8237-7F954C2A32F4}" type="presParOf" srcId="{1AE7D049-F6B0-49F2-A7D0-BDF9BA58F217}" destId="{EF77A09B-0084-4091-8875-76031878042E}" srcOrd="2" destOrd="0" presId="urn:microsoft.com/office/officeart/2018/2/layout/IconVerticalSolidList"/>
    <dgm:cxn modelId="{3B280800-1E0F-4470-A264-6AF3B5FE7B1B}" type="presParOf" srcId="{1AE7D049-F6B0-49F2-A7D0-BDF9BA58F217}" destId="{35BA3948-B8BC-4BCB-9B61-9F73E1CD0C1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1B73712-805D-4D16-8B4F-DD4864319B13}"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002BE6C7-C7EF-423D-BADE-FA8DC8D0CAD2}">
      <dgm:prSet/>
      <dgm:spPr/>
      <dgm:t>
        <a:bodyPr/>
        <a:lstStyle/>
        <a:p>
          <a:pPr>
            <a:lnSpc>
              <a:spcPct val="100000"/>
            </a:lnSpc>
          </a:pPr>
          <a:r>
            <a:rPr lang="en-US" b="0"/>
            <a:t>Local Boards &amp; Practitioners</a:t>
          </a:r>
        </a:p>
      </dgm:t>
    </dgm:pt>
    <dgm:pt modelId="{603D0AD2-CF28-472B-B841-EC2CF5F68281}" type="parTrans" cxnId="{A8724CBB-B2BF-4E5C-BE44-A8256BA84819}">
      <dgm:prSet/>
      <dgm:spPr/>
      <dgm:t>
        <a:bodyPr/>
        <a:lstStyle/>
        <a:p>
          <a:endParaRPr lang="en-US"/>
        </a:p>
      </dgm:t>
    </dgm:pt>
    <dgm:pt modelId="{3EE88518-A607-4840-A156-3F453734D7B8}" type="sibTrans" cxnId="{A8724CBB-B2BF-4E5C-BE44-A8256BA84819}">
      <dgm:prSet/>
      <dgm:spPr/>
      <dgm:t>
        <a:bodyPr/>
        <a:lstStyle/>
        <a:p>
          <a:pPr>
            <a:lnSpc>
              <a:spcPct val="100000"/>
            </a:lnSpc>
          </a:pPr>
          <a:endParaRPr lang="en-US"/>
        </a:p>
      </dgm:t>
    </dgm:pt>
    <dgm:pt modelId="{0E0E5DD4-7DA3-48D4-AB83-904063226789}">
      <dgm:prSet/>
      <dgm:spPr/>
      <dgm:t>
        <a:bodyPr/>
        <a:lstStyle/>
        <a:p>
          <a:pPr>
            <a:lnSpc>
              <a:spcPct val="100000"/>
            </a:lnSpc>
          </a:pPr>
          <a:r>
            <a:rPr lang="en-US"/>
            <a:t>Employers &amp; Industry</a:t>
          </a:r>
        </a:p>
      </dgm:t>
    </dgm:pt>
    <dgm:pt modelId="{07B3151B-BE6F-4C4D-A04D-30C65A657449}" type="parTrans" cxnId="{8D3C4B7C-F918-4808-8120-05894263C98D}">
      <dgm:prSet/>
      <dgm:spPr/>
      <dgm:t>
        <a:bodyPr/>
        <a:lstStyle/>
        <a:p>
          <a:endParaRPr lang="en-US"/>
        </a:p>
      </dgm:t>
    </dgm:pt>
    <dgm:pt modelId="{3D08018B-A849-4E68-87BD-2D938806C938}" type="sibTrans" cxnId="{8D3C4B7C-F918-4808-8120-05894263C98D}">
      <dgm:prSet/>
      <dgm:spPr/>
      <dgm:t>
        <a:bodyPr/>
        <a:lstStyle/>
        <a:p>
          <a:pPr>
            <a:lnSpc>
              <a:spcPct val="100000"/>
            </a:lnSpc>
          </a:pPr>
          <a:endParaRPr lang="en-US"/>
        </a:p>
      </dgm:t>
    </dgm:pt>
    <dgm:pt modelId="{F4F7DED0-FD3B-40AE-B79D-2DDDF2C783A6}">
      <dgm:prSet/>
      <dgm:spPr/>
      <dgm:t>
        <a:bodyPr/>
        <a:lstStyle/>
        <a:p>
          <a:pPr>
            <a:lnSpc>
              <a:spcPct val="100000"/>
            </a:lnSpc>
          </a:pPr>
          <a:r>
            <a:rPr lang="en-US"/>
            <a:t>Community Partners</a:t>
          </a:r>
        </a:p>
      </dgm:t>
    </dgm:pt>
    <dgm:pt modelId="{86059964-E241-4E9C-B80A-FD471F58F5FE}" type="parTrans" cxnId="{AE512E0D-83D8-4978-BB9A-43AFF792C9E6}">
      <dgm:prSet/>
      <dgm:spPr/>
      <dgm:t>
        <a:bodyPr/>
        <a:lstStyle/>
        <a:p>
          <a:endParaRPr lang="en-US"/>
        </a:p>
      </dgm:t>
    </dgm:pt>
    <dgm:pt modelId="{0773235E-74B7-4885-962D-228365721951}" type="sibTrans" cxnId="{AE512E0D-83D8-4978-BB9A-43AFF792C9E6}">
      <dgm:prSet/>
      <dgm:spPr/>
      <dgm:t>
        <a:bodyPr/>
        <a:lstStyle/>
        <a:p>
          <a:pPr>
            <a:lnSpc>
              <a:spcPct val="100000"/>
            </a:lnSpc>
          </a:pPr>
          <a:endParaRPr lang="en-US"/>
        </a:p>
      </dgm:t>
    </dgm:pt>
    <dgm:pt modelId="{34195344-60BE-4C4E-AF7E-2F159EFDE947}">
      <dgm:prSet/>
      <dgm:spPr/>
      <dgm:t>
        <a:bodyPr/>
        <a:lstStyle/>
        <a:p>
          <a:pPr>
            <a:lnSpc>
              <a:spcPct val="100000"/>
            </a:lnSpc>
          </a:pPr>
          <a:r>
            <a:rPr lang="en-US"/>
            <a:t>Cross-Agency Partners</a:t>
          </a:r>
        </a:p>
      </dgm:t>
    </dgm:pt>
    <dgm:pt modelId="{3EA62FD7-033B-4045-8035-784295AE558C}" type="parTrans" cxnId="{B79A9079-29C9-4FFA-8284-FB27952CE0B7}">
      <dgm:prSet/>
      <dgm:spPr/>
      <dgm:t>
        <a:bodyPr/>
        <a:lstStyle/>
        <a:p>
          <a:endParaRPr lang="en-US"/>
        </a:p>
      </dgm:t>
    </dgm:pt>
    <dgm:pt modelId="{37BDC9BC-3913-4F0B-B175-7BBC499E078F}" type="sibTrans" cxnId="{B79A9079-29C9-4FFA-8284-FB27952CE0B7}">
      <dgm:prSet/>
      <dgm:spPr/>
      <dgm:t>
        <a:bodyPr/>
        <a:lstStyle/>
        <a:p>
          <a:pPr>
            <a:lnSpc>
              <a:spcPct val="100000"/>
            </a:lnSpc>
          </a:pPr>
          <a:endParaRPr lang="en-US"/>
        </a:p>
      </dgm:t>
    </dgm:pt>
    <dgm:pt modelId="{387E908B-750C-402B-ACE5-9A727063A8D3}">
      <dgm:prSet/>
      <dgm:spPr/>
      <dgm:t>
        <a:bodyPr/>
        <a:lstStyle/>
        <a:p>
          <a:pPr>
            <a:lnSpc>
              <a:spcPct val="100000"/>
            </a:lnSpc>
          </a:pPr>
          <a:r>
            <a:rPr lang="en-US"/>
            <a:t>Data &amp; Systems Experts</a:t>
          </a:r>
        </a:p>
      </dgm:t>
    </dgm:pt>
    <dgm:pt modelId="{3995FDBE-6435-4384-AD9F-971326744FAB}" type="parTrans" cxnId="{B4447DAB-9DDF-4DD4-9C1D-CC3A50C1A2A5}">
      <dgm:prSet/>
      <dgm:spPr/>
      <dgm:t>
        <a:bodyPr/>
        <a:lstStyle/>
        <a:p>
          <a:endParaRPr lang="en-US"/>
        </a:p>
      </dgm:t>
    </dgm:pt>
    <dgm:pt modelId="{B2A18990-81E0-4FBF-8EB0-5B84FB688A01}" type="sibTrans" cxnId="{B4447DAB-9DDF-4DD4-9C1D-CC3A50C1A2A5}">
      <dgm:prSet/>
      <dgm:spPr/>
      <dgm:t>
        <a:bodyPr/>
        <a:lstStyle/>
        <a:p>
          <a:pPr>
            <a:lnSpc>
              <a:spcPct val="100000"/>
            </a:lnSpc>
          </a:pPr>
          <a:endParaRPr lang="en-US"/>
        </a:p>
      </dgm:t>
    </dgm:pt>
    <dgm:pt modelId="{9F27BB4D-DCC1-4DA0-9BCD-46A1104A3BA3}">
      <dgm:prSet/>
      <dgm:spPr/>
      <dgm:t>
        <a:bodyPr/>
        <a:lstStyle/>
        <a:p>
          <a:pPr>
            <a:lnSpc>
              <a:spcPct val="100000"/>
            </a:lnSpc>
          </a:pPr>
          <a:r>
            <a:rPr lang="en-US" i="1"/>
            <a:t>Contact Nolan Thomas if you are interested: </a:t>
          </a:r>
          <a:r>
            <a:rPr lang="en-US" i="1" u="sng"/>
            <a:t>nthomas@state.mn.us</a:t>
          </a:r>
          <a:endParaRPr lang="en-US" u="sng"/>
        </a:p>
      </dgm:t>
    </dgm:pt>
    <dgm:pt modelId="{7F2B6729-1C5F-4E5B-BDF5-5320EA3544F3}" type="parTrans" cxnId="{2572F41A-D076-4FD7-9699-43E73984C241}">
      <dgm:prSet/>
      <dgm:spPr/>
      <dgm:t>
        <a:bodyPr/>
        <a:lstStyle/>
        <a:p>
          <a:endParaRPr lang="en-US"/>
        </a:p>
      </dgm:t>
    </dgm:pt>
    <dgm:pt modelId="{4F605008-D688-40E4-A3AE-F78F2CBE3866}" type="sibTrans" cxnId="{2572F41A-D076-4FD7-9699-43E73984C241}">
      <dgm:prSet/>
      <dgm:spPr/>
      <dgm:t>
        <a:bodyPr/>
        <a:lstStyle/>
        <a:p>
          <a:endParaRPr lang="en-US"/>
        </a:p>
      </dgm:t>
    </dgm:pt>
    <dgm:pt modelId="{71DE34F1-A95E-4FDF-98CC-92C8284FDA5A}" type="pres">
      <dgm:prSet presAssocID="{E1B73712-805D-4D16-8B4F-DD4864319B13}" presName="root" presStyleCnt="0">
        <dgm:presLayoutVars>
          <dgm:dir/>
          <dgm:resizeHandles val="exact"/>
        </dgm:presLayoutVars>
      </dgm:prSet>
      <dgm:spPr/>
    </dgm:pt>
    <dgm:pt modelId="{54FA9447-8C24-4431-8DF6-1F1093520926}" type="pres">
      <dgm:prSet presAssocID="{E1B73712-805D-4D16-8B4F-DD4864319B13}" presName="container" presStyleCnt="0">
        <dgm:presLayoutVars>
          <dgm:dir/>
          <dgm:resizeHandles val="exact"/>
        </dgm:presLayoutVars>
      </dgm:prSet>
      <dgm:spPr/>
    </dgm:pt>
    <dgm:pt modelId="{B4552835-A7F4-4339-AAD0-C6AB19EAA976}" type="pres">
      <dgm:prSet presAssocID="{002BE6C7-C7EF-423D-BADE-FA8DC8D0CAD2}" presName="compNode" presStyleCnt="0"/>
      <dgm:spPr/>
    </dgm:pt>
    <dgm:pt modelId="{58166BA4-AF5D-4606-B975-FC055EA99B30}" type="pres">
      <dgm:prSet presAssocID="{002BE6C7-C7EF-423D-BADE-FA8DC8D0CAD2}" presName="iconBgRect" presStyleLbl="bgShp" presStyleIdx="0" presStyleCnt="6"/>
      <dgm:spPr/>
    </dgm:pt>
    <dgm:pt modelId="{D104ADE3-D552-40AD-BF0C-8AE7C62F11A3}" type="pres">
      <dgm:prSet presAssocID="{002BE6C7-C7EF-423D-BADE-FA8DC8D0CAD2}"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8BC20D41-B4BD-480E-9F6C-5C3B6683380D}" type="pres">
      <dgm:prSet presAssocID="{002BE6C7-C7EF-423D-BADE-FA8DC8D0CAD2}" presName="spaceRect" presStyleCnt="0"/>
      <dgm:spPr/>
    </dgm:pt>
    <dgm:pt modelId="{88C0EC64-2C8A-431D-97A7-5D70FB289EC0}" type="pres">
      <dgm:prSet presAssocID="{002BE6C7-C7EF-423D-BADE-FA8DC8D0CAD2}" presName="textRect" presStyleLbl="revTx" presStyleIdx="0" presStyleCnt="6">
        <dgm:presLayoutVars>
          <dgm:chMax val="1"/>
          <dgm:chPref val="1"/>
        </dgm:presLayoutVars>
      </dgm:prSet>
      <dgm:spPr/>
    </dgm:pt>
    <dgm:pt modelId="{69C95ECF-0BDC-41AF-B5F0-A847D130BC10}" type="pres">
      <dgm:prSet presAssocID="{3EE88518-A607-4840-A156-3F453734D7B8}" presName="sibTrans" presStyleLbl="sibTrans2D1" presStyleIdx="0" presStyleCnt="0"/>
      <dgm:spPr/>
    </dgm:pt>
    <dgm:pt modelId="{103E7F04-AD1F-4B50-9428-DA0B063BD872}" type="pres">
      <dgm:prSet presAssocID="{0E0E5DD4-7DA3-48D4-AB83-904063226789}" presName="compNode" presStyleCnt="0"/>
      <dgm:spPr/>
    </dgm:pt>
    <dgm:pt modelId="{C3BF0E7E-55BD-453C-9B5C-019A9883A4DC}" type="pres">
      <dgm:prSet presAssocID="{0E0E5DD4-7DA3-48D4-AB83-904063226789}" presName="iconBgRect" presStyleLbl="bgShp" presStyleIdx="1" presStyleCnt="6"/>
      <dgm:spPr/>
    </dgm:pt>
    <dgm:pt modelId="{49FA4FED-2068-434C-ADB0-DA0F2D768640}" type="pres">
      <dgm:prSet presAssocID="{0E0E5DD4-7DA3-48D4-AB83-904063226789}"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Office Worker"/>
        </a:ext>
      </dgm:extLst>
    </dgm:pt>
    <dgm:pt modelId="{EB1DEF89-7B7E-4E1F-8CC3-B0F06232C996}" type="pres">
      <dgm:prSet presAssocID="{0E0E5DD4-7DA3-48D4-AB83-904063226789}" presName="spaceRect" presStyleCnt="0"/>
      <dgm:spPr/>
    </dgm:pt>
    <dgm:pt modelId="{BA65904B-54D7-4B82-BB60-C2A7696E250C}" type="pres">
      <dgm:prSet presAssocID="{0E0E5DD4-7DA3-48D4-AB83-904063226789}" presName="textRect" presStyleLbl="revTx" presStyleIdx="1" presStyleCnt="6">
        <dgm:presLayoutVars>
          <dgm:chMax val="1"/>
          <dgm:chPref val="1"/>
        </dgm:presLayoutVars>
      </dgm:prSet>
      <dgm:spPr/>
    </dgm:pt>
    <dgm:pt modelId="{1FA3165A-7464-448A-8B4F-42F8C10D9017}" type="pres">
      <dgm:prSet presAssocID="{3D08018B-A849-4E68-87BD-2D938806C938}" presName="sibTrans" presStyleLbl="sibTrans2D1" presStyleIdx="0" presStyleCnt="0"/>
      <dgm:spPr/>
    </dgm:pt>
    <dgm:pt modelId="{A48E972C-8AE9-4120-81A8-D64CB9A017D4}" type="pres">
      <dgm:prSet presAssocID="{F4F7DED0-FD3B-40AE-B79D-2DDDF2C783A6}" presName="compNode" presStyleCnt="0"/>
      <dgm:spPr/>
    </dgm:pt>
    <dgm:pt modelId="{3CC51721-00DC-4AE3-B31C-D5D21B2C209D}" type="pres">
      <dgm:prSet presAssocID="{F4F7DED0-FD3B-40AE-B79D-2DDDF2C783A6}" presName="iconBgRect" presStyleLbl="bgShp" presStyleIdx="2" presStyleCnt="6"/>
      <dgm:spPr/>
    </dgm:pt>
    <dgm:pt modelId="{88048E6F-FDF3-4E09-910A-578CCF3CF0D3}" type="pres">
      <dgm:prSet presAssocID="{F4F7DED0-FD3B-40AE-B79D-2DDDF2C783A6}"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a:ext>
      </dgm:extLst>
    </dgm:pt>
    <dgm:pt modelId="{137E5407-8303-470C-A8EB-831E1BF8F50C}" type="pres">
      <dgm:prSet presAssocID="{F4F7DED0-FD3B-40AE-B79D-2DDDF2C783A6}" presName="spaceRect" presStyleCnt="0"/>
      <dgm:spPr/>
    </dgm:pt>
    <dgm:pt modelId="{062C2E35-ECCD-4CC3-A4B8-67A5AE4441EC}" type="pres">
      <dgm:prSet presAssocID="{F4F7DED0-FD3B-40AE-B79D-2DDDF2C783A6}" presName="textRect" presStyleLbl="revTx" presStyleIdx="2" presStyleCnt="6">
        <dgm:presLayoutVars>
          <dgm:chMax val="1"/>
          <dgm:chPref val="1"/>
        </dgm:presLayoutVars>
      </dgm:prSet>
      <dgm:spPr/>
    </dgm:pt>
    <dgm:pt modelId="{0E4C3535-E529-44AE-9C3A-1DA85DE5721E}" type="pres">
      <dgm:prSet presAssocID="{0773235E-74B7-4885-962D-228365721951}" presName="sibTrans" presStyleLbl="sibTrans2D1" presStyleIdx="0" presStyleCnt="0"/>
      <dgm:spPr/>
    </dgm:pt>
    <dgm:pt modelId="{56DF2F79-FC75-4BCE-BFC1-FF805386285F}" type="pres">
      <dgm:prSet presAssocID="{34195344-60BE-4C4E-AF7E-2F159EFDE947}" presName="compNode" presStyleCnt="0"/>
      <dgm:spPr/>
    </dgm:pt>
    <dgm:pt modelId="{A66A281C-E3AE-4BFA-92C8-43F93E57E835}" type="pres">
      <dgm:prSet presAssocID="{34195344-60BE-4C4E-AF7E-2F159EFDE947}" presName="iconBgRect" presStyleLbl="bgShp" presStyleIdx="3" presStyleCnt="6"/>
      <dgm:spPr/>
    </dgm:pt>
    <dgm:pt modelId="{24BD722E-FDEC-4551-B9C8-74657B38FDBF}" type="pres">
      <dgm:prSet presAssocID="{34195344-60BE-4C4E-AF7E-2F159EFDE947}"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ontract"/>
        </a:ext>
      </dgm:extLst>
    </dgm:pt>
    <dgm:pt modelId="{4582D3D0-C904-4D3C-ADFC-A6E1BB08A8AB}" type="pres">
      <dgm:prSet presAssocID="{34195344-60BE-4C4E-AF7E-2F159EFDE947}" presName="spaceRect" presStyleCnt="0"/>
      <dgm:spPr/>
    </dgm:pt>
    <dgm:pt modelId="{44D711FC-1A8C-4F4F-A954-5FB776A4C41D}" type="pres">
      <dgm:prSet presAssocID="{34195344-60BE-4C4E-AF7E-2F159EFDE947}" presName="textRect" presStyleLbl="revTx" presStyleIdx="3" presStyleCnt="6">
        <dgm:presLayoutVars>
          <dgm:chMax val="1"/>
          <dgm:chPref val="1"/>
        </dgm:presLayoutVars>
      </dgm:prSet>
      <dgm:spPr/>
    </dgm:pt>
    <dgm:pt modelId="{1F615674-5A81-4FE9-B1FE-F373B33042EB}" type="pres">
      <dgm:prSet presAssocID="{37BDC9BC-3913-4F0B-B175-7BBC499E078F}" presName="sibTrans" presStyleLbl="sibTrans2D1" presStyleIdx="0" presStyleCnt="0"/>
      <dgm:spPr/>
    </dgm:pt>
    <dgm:pt modelId="{DFBE9BCF-9CA6-40C0-B992-6409B0702E02}" type="pres">
      <dgm:prSet presAssocID="{387E908B-750C-402B-ACE5-9A727063A8D3}" presName="compNode" presStyleCnt="0"/>
      <dgm:spPr/>
    </dgm:pt>
    <dgm:pt modelId="{1412B9DE-E81F-478E-9F48-FF18306E48D3}" type="pres">
      <dgm:prSet presAssocID="{387E908B-750C-402B-ACE5-9A727063A8D3}" presName="iconBgRect" presStyleLbl="bgShp" presStyleIdx="4" presStyleCnt="6"/>
      <dgm:spPr/>
    </dgm:pt>
    <dgm:pt modelId="{B4D93AC5-9567-4820-94F0-4A644DF0DB5D}" type="pres">
      <dgm:prSet presAssocID="{387E908B-750C-402B-ACE5-9A727063A8D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s"/>
        </a:ext>
      </dgm:extLst>
    </dgm:pt>
    <dgm:pt modelId="{8FA64CD0-543E-493A-A159-FF18C1BEC3B7}" type="pres">
      <dgm:prSet presAssocID="{387E908B-750C-402B-ACE5-9A727063A8D3}" presName="spaceRect" presStyleCnt="0"/>
      <dgm:spPr/>
    </dgm:pt>
    <dgm:pt modelId="{F8DBCBBF-4771-4731-8573-5274755CF6BF}" type="pres">
      <dgm:prSet presAssocID="{387E908B-750C-402B-ACE5-9A727063A8D3}" presName="textRect" presStyleLbl="revTx" presStyleIdx="4" presStyleCnt="6">
        <dgm:presLayoutVars>
          <dgm:chMax val="1"/>
          <dgm:chPref val="1"/>
        </dgm:presLayoutVars>
      </dgm:prSet>
      <dgm:spPr/>
    </dgm:pt>
    <dgm:pt modelId="{CD5B52BB-390B-442B-B151-73AAA1A6A8F9}" type="pres">
      <dgm:prSet presAssocID="{B2A18990-81E0-4FBF-8EB0-5B84FB688A01}" presName="sibTrans" presStyleLbl="sibTrans2D1" presStyleIdx="0" presStyleCnt="0"/>
      <dgm:spPr/>
    </dgm:pt>
    <dgm:pt modelId="{EA62108B-BDF7-4806-83FB-D9AEF45C987A}" type="pres">
      <dgm:prSet presAssocID="{9F27BB4D-DCC1-4DA0-9BCD-46A1104A3BA3}" presName="compNode" presStyleCnt="0"/>
      <dgm:spPr/>
    </dgm:pt>
    <dgm:pt modelId="{D3DA56BE-72CE-4D87-85CC-B9B775C34963}" type="pres">
      <dgm:prSet presAssocID="{9F27BB4D-DCC1-4DA0-9BCD-46A1104A3BA3}" presName="iconBgRect" presStyleLbl="bgShp" presStyleIdx="5" presStyleCnt="6"/>
      <dgm:spPr/>
    </dgm:pt>
    <dgm:pt modelId="{B0229A90-2EAD-43AC-B739-3F6434E3A1A3}" type="pres">
      <dgm:prSet presAssocID="{9F27BB4D-DCC1-4DA0-9BCD-46A1104A3BA3}"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peaker Phone"/>
        </a:ext>
      </dgm:extLst>
    </dgm:pt>
    <dgm:pt modelId="{E932A34C-8B87-455D-866F-F5E9D17C13EC}" type="pres">
      <dgm:prSet presAssocID="{9F27BB4D-DCC1-4DA0-9BCD-46A1104A3BA3}" presName="spaceRect" presStyleCnt="0"/>
      <dgm:spPr/>
    </dgm:pt>
    <dgm:pt modelId="{CB9F8D85-0511-4096-8414-31A6358942C6}" type="pres">
      <dgm:prSet presAssocID="{9F27BB4D-DCC1-4DA0-9BCD-46A1104A3BA3}" presName="textRect" presStyleLbl="revTx" presStyleIdx="5" presStyleCnt="6">
        <dgm:presLayoutVars>
          <dgm:chMax val="1"/>
          <dgm:chPref val="1"/>
        </dgm:presLayoutVars>
      </dgm:prSet>
      <dgm:spPr/>
    </dgm:pt>
  </dgm:ptLst>
  <dgm:cxnLst>
    <dgm:cxn modelId="{AE512E0D-83D8-4978-BB9A-43AFF792C9E6}" srcId="{E1B73712-805D-4D16-8B4F-DD4864319B13}" destId="{F4F7DED0-FD3B-40AE-B79D-2DDDF2C783A6}" srcOrd="2" destOrd="0" parTransId="{86059964-E241-4E9C-B80A-FD471F58F5FE}" sibTransId="{0773235E-74B7-4885-962D-228365721951}"/>
    <dgm:cxn modelId="{2572F41A-D076-4FD7-9699-43E73984C241}" srcId="{E1B73712-805D-4D16-8B4F-DD4864319B13}" destId="{9F27BB4D-DCC1-4DA0-9BCD-46A1104A3BA3}" srcOrd="5" destOrd="0" parTransId="{7F2B6729-1C5F-4E5B-BDF5-5320EA3544F3}" sibTransId="{4F605008-D688-40E4-A3AE-F78F2CBE3866}"/>
    <dgm:cxn modelId="{1EE31E1C-76A3-4741-9756-CD91222697DA}" type="presOf" srcId="{F4F7DED0-FD3B-40AE-B79D-2DDDF2C783A6}" destId="{062C2E35-ECCD-4CC3-A4B8-67A5AE4441EC}" srcOrd="0" destOrd="0" presId="urn:microsoft.com/office/officeart/2018/2/layout/IconCircleList"/>
    <dgm:cxn modelId="{57DE0E40-979E-4DE2-8B93-2AF62E655F75}" type="presOf" srcId="{34195344-60BE-4C4E-AF7E-2F159EFDE947}" destId="{44D711FC-1A8C-4F4F-A954-5FB776A4C41D}" srcOrd="0" destOrd="0" presId="urn:microsoft.com/office/officeart/2018/2/layout/IconCircleList"/>
    <dgm:cxn modelId="{683D8E5F-2965-4CD2-AA88-6853D820BFE7}" type="presOf" srcId="{3EE88518-A607-4840-A156-3F453734D7B8}" destId="{69C95ECF-0BDC-41AF-B5F0-A847D130BC10}" srcOrd="0" destOrd="0" presId="urn:microsoft.com/office/officeart/2018/2/layout/IconCircleList"/>
    <dgm:cxn modelId="{29801041-AA60-433E-8B59-02D5404BFBC2}" type="presOf" srcId="{0773235E-74B7-4885-962D-228365721951}" destId="{0E4C3535-E529-44AE-9C3A-1DA85DE5721E}" srcOrd="0" destOrd="0" presId="urn:microsoft.com/office/officeart/2018/2/layout/IconCircleList"/>
    <dgm:cxn modelId="{B79A9079-29C9-4FFA-8284-FB27952CE0B7}" srcId="{E1B73712-805D-4D16-8B4F-DD4864319B13}" destId="{34195344-60BE-4C4E-AF7E-2F159EFDE947}" srcOrd="3" destOrd="0" parTransId="{3EA62FD7-033B-4045-8035-784295AE558C}" sibTransId="{37BDC9BC-3913-4F0B-B175-7BBC499E078F}"/>
    <dgm:cxn modelId="{8D3C4B7C-F918-4808-8120-05894263C98D}" srcId="{E1B73712-805D-4D16-8B4F-DD4864319B13}" destId="{0E0E5DD4-7DA3-48D4-AB83-904063226789}" srcOrd="1" destOrd="0" parTransId="{07B3151B-BE6F-4C4D-A04D-30C65A657449}" sibTransId="{3D08018B-A849-4E68-87BD-2D938806C938}"/>
    <dgm:cxn modelId="{AF78B384-1E5A-4D44-8541-14D76276AB6C}" type="presOf" srcId="{37BDC9BC-3913-4F0B-B175-7BBC499E078F}" destId="{1F615674-5A81-4FE9-B1FE-F373B33042EB}" srcOrd="0" destOrd="0" presId="urn:microsoft.com/office/officeart/2018/2/layout/IconCircleList"/>
    <dgm:cxn modelId="{32389A86-FE9A-4A30-ACC0-187B6B76F841}" type="presOf" srcId="{3D08018B-A849-4E68-87BD-2D938806C938}" destId="{1FA3165A-7464-448A-8B4F-42F8C10D9017}" srcOrd="0" destOrd="0" presId="urn:microsoft.com/office/officeart/2018/2/layout/IconCircleList"/>
    <dgm:cxn modelId="{C324288B-5CE7-4F7E-9EA2-B4B39840EC97}" type="presOf" srcId="{9F27BB4D-DCC1-4DA0-9BCD-46A1104A3BA3}" destId="{CB9F8D85-0511-4096-8414-31A6358942C6}" srcOrd="0" destOrd="0" presId="urn:microsoft.com/office/officeart/2018/2/layout/IconCircleList"/>
    <dgm:cxn modelId="{49848C91-2A8C-406B-8873-C69B6FED1DDC}" type="presOf" srcId="{0E0E5DD4-7DA3-48D4-AB83-904063226789}" destId="{BA65904B-54D7-4B82-BB60-C2A7696E250C}" srcOrd="0" destOrd="0" presId="urn:microsoft.com/office/officeart/2018/2/layout/IconCircleList"/>
    <dgm:cxn modelId="{B4447DAB-9DDF-4DD4-9C1D-CC3A50C1A2A5}" srcId="{E1B73712-805D-4D16-8B4F-DD4864319B13}" destId="{387E908B-750C-402B-ACE5-9A727063A8D3}" srcOrd="4" destOrd="0" parTransId="{3995FDBE-6435-4384-AD9F-971326744FAB}" sibTransId="{B2A18990-81E0-4FBF-8EB0-5B84FB688A01}"/>
    <dgm:cxn modelId="{26F384B3-D486-4CAB-B137-9FE671176DA5}" type="presOf" srcId="{002BE6C7-C7EF-423D-BADE-FA8DC8D0CAD2}" destId="{88C0EC64-2C8A-431D-97A7-5D70FB289EC0}" srcOrd="0" destOrd="0" presId="urn:microsoft.com/office/officeart/2018/2/layout/IconCircleList"/>
    <dgm:cxn modelId="{A8724CBB-B2BF-4E5C-BE44-A8256BA84819}" srcId="{E1B73712-805D-4D16-8B4F-DD4864319B13}" destId="{002BE6C7-C7EF-423D-BADE-FA8DC8D0CAD2}" srcOrd="0" destOrd="0" parTransId="{603D0AD2-CF28-472B-B841-EC2CF5F68281}" sibTransId="{3EE88518-A607-4840-A156-3F453734D7B8}"/>
    <dgm:cxn modelId="{541A93C5-7126-44DB-969B-7B98F0BFA3BA}" type="presOf" srcId="{E1B73712-805D-4D16-8B4F-DD4864319B13}" destId="{71DE34F1-A95E-4FDF-98CC-92C8284FDA5A}" srcOrd="0" destOrd="0" presId="urn:microsoft.com/office/officeart/2018/2/layout/IconCircleList"/>
    <dgm:cxn modelId="{16D821F1-2CC9-4293-AD33-37FC1488E0C4}" type="presOf" srcId="{B2A18990-81E0-4FBF-8EB0-5B84FB688A01}" destId="{CD5B52BB-390B-442B-B151-73AAA1A6A8F9}" srcOrd="0" destOrd="0" presId="urn:microsoft.com/office/officeart/2018/2/layout/IconCircleList"/>
    <dgm:cxn modelId="{1D2D81F3-B4BF-439B-8998-CA2CE44C414E}" type="presOf" srcId="{387E908B-750C-402B-ACE5-9A727063A8D3}" destId="{F8DBCBBF-4771-4731-8573-5274755CF6BF}" srcOrd="0" destOrd="0" presId="urn:microsoft.com/office/officeart/2018/2/layout/IconCircleList"/>
    <dgm:cxn modelId="{27498141-A8CF-4E82-BF77-899453677553}" type="presParOf" srcId="{71DE34F1-A95E-4FDF-98CC-92C8284FDA5A}" destId="{54FA9447-8C24-4431-8DF6-1F1093520926}" srcOrd="0" destOrd="0" presId="urn:microsoft.com/office/officeart/2018/2/layout/IconCircleList"/>
    <dgm:cxn modelId="{4D4DDA7F-37FC-4495-867E-CAC6A51BF60E}" type="presParOf" srcId="{54FA9447-8C24-4431-8DF6-1F1093520926}" destId="{B4552835-A7F4-4339-AAD0-C6AB19EAA976}" srcOrd="0" destOrd="0" presId="urn:microsoft.com/office/officeart/2018/2/layout/IconCircleList"/>
    <dgm:cxn modelId="{E0913D13-1884-42CF-8E2B-80CE93AF4354}" type="presParOf" srcId="{B4552835-A7F4-4339-AAD0-C6AB19EAA976}" destId="{58166BA4-AF5D-4606-B975-FC055EA99B30}" srcOrd="0" destOrd="0" presId="urn:microsoft.com/office/officeart/2018/2/layout/IconCircleList"/>
    <dgm:cxn modelId="{7917A721-3D2E-4138-9E8E-0D1A28AF9018}" type="presParOf" srcId="{B4552835-A7F4-4339-AAD0-C6AB19EAA976}" destId="{D104ADE3-D552-40AD-BF0C-8AE7C62F11A3}" srcOrd="1" destOrd="0" presId="urn:microsoft.com/office/officeart/2018/2/layout/IconCircleList"/>
    <dgm:cxn modelId="{FCE5E69D-C47B-4B32-8E5B-7101267CD873}" type="presParOf" srcId="{B4552835-A7F4-4339-AAD0-C6AB19EAA976}" destId="{8BC20D41-B4BD-480E-9F6C-5C3B6683380D}" srcOrd="2" destOrd="0" presId="urn:microsoft.com/office/officeart/2018/2/layout/IconCircleList"/>
    <dgm:cxn modelId="{A1E7CDF7-B63A-4D21-8C6A-0C0B72055CB0}" type="presParOf" srcId="{B4552835-A7F4-4339-AAD0-C6AB19EAA976}" destId="{88C0EC64-2C8A-431D-97A7-5D70FB289EC0}" srcOrd="3" destOrd="0" presId="urn:microsoft.com/office/officeart/2018/2/layout/IconCircleList"/>
    <dgm:cxn modelId="{1AACCC8E-61EE-4E5B-82B2-E92CD61D0FD8}" type="presParOf" srcId="{54FA9447-8C24-4431-8DF6-1F1093520926}" destId="{69C95ECF-0BDC-41AF-B5F0-A847D130BC10}" srcOrd="1" destOrd="0" presId="urn:microsoft.com/office/officeart/2018/2/layout/IconCircleList"/>
    <dgm:cxn modelId="{A1404745-1653-42A4-AF9A-D3E4614A37FF}" type="presParOf" srcId="{54FA9447-8C24-4431-8DF6-1F1093520926}" destId="{103E7F04-AD1F-4B50-9428-DA0B063BD872}" srcOrd="2" destOrd="0" presId="urn:microsoft.com/office/officeart/2018/2/layout/IconCircleList"/>
    <dgm:cxn modelId="{DA966428-E745-4B45-9251-9F2D5CC7ECDE}" type="presParOf" srcId="{103E7F04-AD1F-4B50-9428-DA0B063BD872}" destId="{C3BF0E7E-55BD-453C-9B5C-019A9883A4DC}" srcOrd="0" destOrd="0" presId="urn:microsoft.com/office/officeart/2018/2/layout/IconCircleList"/>
    <dgm:cxn modelId="{59FA3AE5-9486-482E-81C8-FCF0928CF790}" type="presParOf" srcId="{103E7F04-AD1F-4B50-9428-DA0B063BD872}" destId="{49FA4FED-2068-434C-ADB0-DA0F2D768640}" srcOrd="1" destOrd="0" presId="urn:microsoft.com/office/officeart/2018/2/layout/IconCircleList"/>
    <dgm:cxn modelId="{A4F70507-6BDC-4CF6-9C87-D6297AD15AB8}" type="presParOf" srcId="{103E7F04-AD1F-4B50-9428-DA0B063BD872}" destId="{EB1DEF89-7B7E-4E1F-8CC3-B0F06232C996}" srcOrd="2" destOrd="0" presId="urn:microsoft.com/office/officeart/2018/2/layout/IconCircleList"/>
    <dgm:cxn modelId="{D7407FD5-F42A-4486-9822-465F0E1B13B6}" type="presParOf" srcId="{103E7F04-AD1F-4B50-9428-DA0B063BD872}" destId="{BA65904B-54D7-4B82-BB60-C2A7696E250C}" srcOrd="3" destOrd="0" presId="urn:microsoft.com/office/officeart/2018/2/layout/IconCircleList"/>
    <dgm:cxn modelId="{07A2D210-662F-4A9C-A6B6-90A54765EDA9}" type="presParOf" srcId="{54FA9447-8C24-4431-8DF6-1F1093520926}" destId="{1FA3165A-7464-448A-8B4F-42F8C10D9017}" srcOrd="3" destOrd="0" presId="urn:microsoft.com/office/officeart/2018/2/layout/IconCircleList"/>
    <dgm:cxn modelId="{13307F5E-9EA1-404D-BA7B-FA701C0EF023}" type="presParOf" srcId="{54FA9447-8C24-4431-8DF6-1F1093520926}" destId="{A48E972C-8AE9-4120-81A8-D64CB9A017D4}" srcOrd="4" destOrd="0" presId="urn:microsoft.com/office/officeart/2018/2/layout/IconCircleList"/>
    <dgm:cxn modelId="{96E1E006-BC4A-4030-B69A-56B3BB5491DE}" type="presParOf" srcId="{A48E972C-8AE9-4120-81A8-D64CB9A017D4}" destId="{3CC51721-00DC-4AE3-B31C-D5D21B2C209D}" srcOrd="0" destOrd="0" presId="urn:microsoft.com/office/officeart/2018/2/layout/IconCircleList"/>
    <dgm:cxn modelId="{416D2CEF-A255-4761-9D04-2FAC07623778}" type="presParOf" srcId="{A48E972C-8AE9-4120-81A8-D64CB9A017D4}" destId="{88048E6F-FDF3-4E09-910A-578CCF3CF0D3}" srcOrd="1" destOrd="0" presId="urn:microsoft.com/office/officeart/2018/2/layout/IconCircleList"/>
    <dgm:cxn modelId="{6BAE4CEF-B9FC-4BF5-AA6A-8FF755D351B7}" type="presParOf" srcId="{A48E972C-8AE9-4120-81A8-D64CB9A017D4}" destId="{137E5407-8303-470C-A8EB-831E1BF8F50C}" srcOrd="2" destOrd="0" presId="urn:microsoft.com/office/officeart/2018/2/layout/IconCircleList"/>
    <dgm:cxn modelId="{D99D4172-EEBB-4648-B5F8-F8ACD86ABAD6}" type="presParOf" srcId="{A48E972C-8AE9-4120-81A8-D64CB9A017D4}" destId="{062C2E35-ECCD-4CC3-A4B8-67A5AE4441EC}" srcOrd="3" destOrd="0" presId="urn:microsoft.com/office/officeart/2018/2/layout/IconCircleList"/>
    <dgm:cxn modelId="{5A7F87DA-9593-4CCA-B50B-DA2EC4C45923}" type="presParOf" srcId="{54FA9447-8C24-4431-8DF6-1F1093520926}" destId="{0E4C3535-E529-44AE-9C3A-1DA85DE5721E}" srcOrd="5" destOrd="0" presId="urn:microsoft.com/office/officeart/2018/2/layout/IconCircleList"/>
    <dgm:cxn modelId="{77969706-99F6-4D8F-9BFB-41580365A5EE}" type="presParOf" srcId="{54FA9447-8C24-4431-8DF6-1F1093520926}" destId="{56DF2F79-FC75-4BCE-BFC1-FF805386285F}" srcOrd="6" destOrd="0" presId="urn:microsoft.com/office/officeart/2018/2/layout/IconCircleList"/>
    <dgm:cxn modelId="{A6546324-8AFA-4BEC-94B1-8A615C7E9B88}" type="presParOf" srcId="{56DF2F79-FC75-4BCE-BFC1-FF805386285F}" destId="{A66A281C-E3AE-4BFA-92C8-43F93E57E835}" srcOrd="0" destOrd="0" presId="urn:microsoft.com/office/officeart/2018/2/layout/IconCircleList"/>
    <dgm:cxn modelId="{1A6AD630-EB83-4E0D-86DB-B3EE07F44415}" type="presParOf" srcId="{56DF2F79-FC75-4BCE-BFC1-FF805386285F}" destId="{24BD722E-FDEC-4551-B9C8-74657B38FDBF}" srcOrd="1" destOrd="0" presId="urn:microsoft.com/office/officeart/2018/2/layout/IconCircleList"/>
    <dgm:cxn modelId="{8584FDAD-7A2D-406C-AEC4-3BF18FFA3092}" type="presParOf" srcId="{56DF2F79-FC75-4BCE-BFC1-FF805386285F}" destId="{4582D3D0-C904-4D3C-ADFC-A6E1BB08A8AB}" srcOrd="2" destOrd="0" presId="urn:microsoft.com/office/officeart/2018/2/layout/IconCircleList"/>
    <dgm:cxn modelId="{040CD9F2-9E8A-4BAB-97A0-56100893070C}" type="presParOf" srcId="{56DF2F79-FC75-4BCE-BFC1-FF805386285F}" destId="{44D711FC-1A8C-4F4F-A954-5FB776A4C41D}" srcOrd="3" destOrd="0" presId="urn:microsoft.com/office/officeart/2018/2/layout/IconCircleList"/>
    <dgm:cxn modelId="{F11A706D-5D95-4DAB-9B43-6A0DFE6DA864}" type="presParOf" srcId="{54FA9447-8C24-4431-8DF6-1F1093520926}" destId="{1F615674-5A81-4FE9-B1FE-F373B33042EB}" srcOrd="7" destOrd="0" presId="urn:microsoft.com/office/officeart/2018/2/layout/IconCircleList"/>
    <dgm:cxn modelId="{CC5DF34A-B845-4DA5-9F75-F6AC3C0A0B80}" type="presParOf" srcId="{54FA9447-8C24-4431-8DF6-1F1093520926}" destId="{DFBE9BCF-9CA6-40C0-B992-6409B0702E02}" srcOrd="8" destOrd="0" presId="urn:microsoft.com/office/officeart/2018/2/layout/IconCircleList"/>
    <dgm:cxn modelId="{F8BE933B-9E57-4CE7-95C8-3E46888A727A}" type="presParOf" srcId="{DFBE9BCF-9CA6-40C0-B992-6409B0702E02}" destId="{1412B9DE-E81F-478E-9F48-FF18306E48D3}" srcOrd="0" destOrd="0" presId="urn:microsoft.com/office/officeart/2018/2/layout/IconCircleList"/>
    <dgm:cxn modelId="{4669DB62-9D35-40EC-B2B8-FCEF18540909}" type="presParOf" srcId="{DFBE9BCF-9CA6-40C0-B992-6409B0702E02}" destId="{B4D93AC5-9567-4820-94F0-4A644DF0DB5D}" srcOrd="1" destOrd="0" presId="urn:microsoft.com/office/officeart/2018/2/layout/IconCircleList"/>
    <dgm:cxn modelId="{FB4238FA-70B9-4637-A821-2CECBB533410}" type="presParOf" srcId="{DFBE9BCF-9CA6-40C0-B992-6409B0702E02}" destId="{8FA64CD0-543E-493A-A159-FF18C1BEC3B7}" srcOrd="2" destOrd="0" presId="urn:microsoft.com/office/officeart/2018/2/layout/IconCircleList"/>
    <dgm:cxn modelId="{291F5447-F99D-45CA-9EE8-9EF3202CAD92}" type="presParOf" srcId="{DFBE9BCF-9CA6-40C0-B992-6409B0702E02}" destId="{F8DBCBBF-4771-4731-8573-5274755CF6BF}" srcOrd="3" destOrd="0" presId="urn:microsoft.com/office/officeart/2018/2/layout/IconCircleList"/>
    <dgm:cxn modelId="{ECB05A9F-F955-415E-8279-C37761719893}" type="presParOf" srcId="{54FA9447-8C24-4431-8DF6-1F1093520926}" destId="{CD5B52BB-390B-442B-B151-73AAA1A6A8F9}" srcOrd="9" destOrd="0" presId="urn:microsoft.com/office/officeart/2018/2/layout/IconCircleList"/>
    <dgm:cxn modelId="{BDB9695C-FC39-41ED-97D1-00B9190AF1BF}" type="presParOf" srcId="{54FA9447-8C24-4431-8DF6-1F1093520926}" destId="{EA62108B-BDF7-4806-83FB-D9AEF45C987A}" srcOrd="10" destOrd="0" presId="urn:microsoft.com/office/officeart/2018/2/layout/IconCircleList"/>
    <dgm:cxn modelId="{BE62B797-0C1D-49AD-8CD5-7E41D907A4EF}" type="presParOf" srcId="{EA62108B-BDF7-4806-83FB-D9AEF45C987A}" destId="{D3DA56BE-72CE-4D87-85CC-B9B775C34963}" srcOrd="0" destOrd="0" presId="urn:microsoft.com/office/officeart/2018/2/layout/IconCircleList"/>
    <dgm:cxn modelId="{1ED23CB5-CC86-4968-A949-0CC1A9345355}" type="presParOf" srcId="{EA62108B-BDF7-4806-83FB-D9AEF45C987A}" destId="{B0229A90-2EAD-43AC-B739-3F6434E3A1A3}" srcOrd="1" destOrd="0" presId="urn:microsoft.com/office/officeart/2018/2/layout/IconCircleList"/>
    <dgm:cxn modelId="{40790841-6BC2-44A2-A965-B7B7465C36C6}" type="presParOf" srcId="{EA62108B-BDF7-4806-83FB-D9AEF45C987A}" destId="{E932A34C-8B87-455D-866F-F5E9D17C13EC}" srcOrd="2" destOrd="0" presId="urn:microsoft.com/office/officeart/2018/2/layout/IconCircleList"/>
    <dgm:cxn modelId="{9173C15D-286F-4FE6-B56E-9FDD1BE3D7D9}" type="presParOf" srcId="{EA62108B-BDF7-4806-83FB-D9AEF45C987A}" destId="{CB9F8D85-0511-4096-8414-31A6358942C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03635E1-07A8-4CF0-AD03-331B6A13C407}"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3427F0D6-66A0-4E98-B904-6A77DE2B535A}">
      <dgm:prSet/>
      <dgm:spPr/>
      <dgm:t>
        <a:bodyPr/>
        <a:lstStyle/>
        <a:p>
          <a:r>
            <a:rPr lang="en-US" b="1"/>
            <a:t>Acknowledgement</a:t>
          </a:r>
          <a:endParaRPr lang="en-US"/>
        </a:p>
      </dgm:t>
    </dgm:pt>
    <dgm:pt modelId="{7354B8E4-FE8C-4A3F-8990-B69607D5B94E}" type="parTrans" cxnId="{43330BCB-9D40-4D8E-96B5-C970383B7D3C}">
      <dgm:prSet/>
      <dgm:spPr/>
      <dgm:t>
        <a:bodyPr/>
        <a:lstStyle/>
        <a:p>
          <a:endParaRPr lang="en-US"/>
        </a:p>
      </dgm:t>
    </dgm:pt>
    <dgm:pt modelId="{E6574A7E-76EE-4DBE-AB0E-5185955762B1}" type="sibTrans" cxnId="{43330BCB-9D40-4D8E-96B5-C970383B7D3C}">
      <dgm:prSet/>
      <dgm:spPr/>
      <dgm:t>
        <a:bodyPr/>
        <a:lstStyle/>
        <a:p>
          <a:endParaRPr lang="en-US"/>
        </a:p>
      </dgm:t>
    </dgm:pt>
    <dgm:pt modelId="{E6C65388-FE12-407F-862E-3A17F2A452A4}">
      <dgm:prSet/>
      <dgm:spPr/>
      <dgm:t>
        <a:bodyPr/>
        <a:lstStyle/>
        <a:p>
          <a:r>
            <a:rPr lang="en-US"/>
            <a:t>Thank you to the Board for your input during the </a:t>
          </a:r>
          <a:r>
            <a:rPr lang="en-US" b="1"/>
            <a:t>Q2 brainstorming session</a:t>
          </a:r>
          <a:r>
            <a:rPr lang="en-US"/>
            <a:t> — this shaped our early direction.</a:t>
          </a:r>
        </a:p>
      </dgm:t>
    </dgm:pt>
    <dgm:pt modelId="{B1592A36-905E-4E20-B9E7-F0D760E2F4B8}" type="parTrans" cxnId="{B35A7E1D-70CF-44E8-8D65-9E7464D4ABEE}">
      <dgm:prSet/>
      <dgm:spPr/>
      <dgm:t>
        <a:bodyPr/>
        <a:lstStyle/>
        <a:p>
          <a:endParaRPr lang="en-US"/>
        </a:p>
      </dgm:t>
    </dgm:pt>
    <dgm:pt modelId="{7347A237-C0DF-4A02-B243-3FCC2ABF5304}" type="sibTrans" cxnId="{B35A7E1D-70CF-44E8-8D65-9E7464D4ABEE}">
      <dgm:prSet/>
      <dgm:spPr/>
      <dgm:t>
        <a:bodyPr/>
        <a:lstStyle/>
        <a:p>
          <a:endParaRPr lang="en-US"/>
        </a:p>
      </dgm:t>
    </dgm:pt>
    <dgm:pt modelId="{71C2F54A-1780-4B97-BC06-667637DDF33E}">
      <dgm:prSet/>
      <dgm:spPr/>
      <dgm:t>
        <a:bodyPr/>
        <a:lstStyle/>
        <a:p>
          <a:r>
            <a:rPr lang="en-US" b="1"/>
            <a:t>Key Themes from Brainstorming</a:t>
          </a:r>
          <a:endParaRPr lang="en-US"/>
        </a:p>
      </dgm:t>
    </dgm:pt>
    <dgm:pt modelId="{EABF160B-A8F0-4566-9395-B5825A915DBD}" type="parTrans" cxnId="{09307727-AC57-4F5A-8F30-BBDCC3FFB9FD}">
      <dgm:prSet/>
      <dgm:spPr/>
      <dgm:t>
        <a:bodyPr/>
        <a:lstStyle/>
        <a:p>
          <a:endParaRPr lang="en-US"/>
        </a:p>
      </dgm:t>
    </dgm:pt>
    <dgm:pt modelId="{5483EA68-F234-4DF7-A24B-32470CCFB63F}" type="sibTrans" cxnId="{09307727-AC57-4F5A-8F30-BBDCC3FFB9FD}">
      <dgm:prSet/>
      <dgm:spPr/>
      <dgm:t>
        <a:bodyPr/>
        <a:lstStyle/>
        <a:p>
          <a:endParaRPr lang="en-US"/>
        </a:p>
      </dgm:t>
    </dgm:pt>
    <dgm:pt modelId="{3804FF5D-2CBE-487D-B61D-3BB63B414465}">
      <dgm:prSet/>
      <dgm:spPr/>
      <dgm:t>
        <a:bodyPr/>
        <a:lstStyle/>
        <a:p>
          <a:r>
            <a:rPr lang="en-US"/>
            <a:t>Enhance use of workforce data (demographics, dashboards, forecasting)</a:t>
          </a:r>
        </a:p>
      </dgm:t>
    </dgm:pt>
    <dgm:pt modelId="{02609952-9DD0-4134-B083-84A6CBCEA304}" type="parTrans" cxnId="{823A63B5-92F7-4E4D-8DCE-62CBC2B8AEF1}">
      <dgm:prSet/>
      <dgm:spPr/>
      <dgm:t>
        <a:bodyPr/>
        <a:lstStyle/>
        <a:p>
          <a:endParaRPr lang="en-US"/>
        </a:p>
      </dgm:t>
    </dgm:pt>
    <dgm:pt modelId="{CDA2F73D-8E6E-412F-BC7F-0D5193251D04}" type="sibTrans" cxnId="{823A63B5-92F7-4E4D-8DCE-62CBC2B8AEF1}">
      <dgm:prSet/>
      <dgm:spPr/>
      <dgm:t>
        <a:bodyPr/>
        <a:lstStyle/>
        <a:p>
          <a:endParaRPr lang="en-US"/>
        </a:p>
      </dgm:t>
    </dgm:pt>
    <dgm:pt modelId="{8CB0D8D7-E069-485B-854C-B25AB063C694}">
      <dgm:prSet/>
      <dgm:spPr/>
      <dgm:t>
        <a:bodyPr/>
        <a:lstStyle/>
        <a:p>
          <a:r>
            <a:rPr lang="en-US"/>
            <a:t>Improve employer readiness &amp; service accessibility</a:t>
          </a:r>
        </a:p>
      </dgm:t>
    </dgm:pt>
    <dgm:pt modelId="{43CDBD0C-E334-4158-9B9B-F74D37B86398}" type="parTrans" cxnId="{438DBFCA-2C90-47FF-9C6C-1BE3CA092F47}">
      <dgm:prSet/>
      <dgm:spPr/>
      <dgm:t>
        <a:bodyPr/>
        <a:lstStyle/>
        <a:p>
          <a:endParaRPr lang="en-US"/>
        </a:p>
      </dgm:t>
    </dgm:pt>
    <dgm:pt modelId="{6F118E54-386A-4E2B-9F52-29090C8290F8}" type="sibTrans" cxnId="{438DBFCA-2C90-47FF-9C6C-1BE3CA092F47}">
      <dgm:prSet/>
      <dgm:spPr/>
      <dgm:t>
        <a:bodyPr/>
        <a:lstStyle/>
        <a:p>
          <a:endParaRPr lang="en-US"/>
        </a:p>
      </dgm:t>
    </dgm:pt>
    <dgm:pt modelId="{6163CD35-86CC-4D96-8EF7-ED08941D221F}">
      <dgm:prSet/>
      <dgm:spPr/>
      <dgm:t>
        <a:bodyPr/>
        <a:lstStyle/>
        <a:p>
          <a:r>
            <a:rPr lang="en-US"/>
            <a:t>Leverage technology to connect employers, educators, and workers</a:t>
          </a:r>
        </a:p>
      </dgm:t>
    </dgm:pt>
    <dgm:pt modelId="{3F79A870-A7E1-40C2-921C-E3E184FD0980}" type="parTrans" cxnId="{98769E7F-AECB-4FD8-BD8C-455651970832}">
      <dgm:prSet/>
      <dgm:spPr/>
      <dgm:t>
        <a:bodyPr/>
        <a:lstStyle/>
        <a:p>
          <a:endParaRPr lang="en-US"/>
        </a:p>
      </dgm:t>
    </dgm:pt>
    <dgm:pt modelId="{7F77D3B8-AF02-4F0E-B5F2-9E4A3B54C880}" type="sibTrans" cxnId="{98769E7F-AECB-4FD8-BD8C-455651970832}">
      <dgm:prSet/>
      <dgm:spPr/>
      <dgm:t>
        <a:bodyPr/>
        <a:lstStyle/>
        <a:p>
          <a:endParaRPr lang="en-US"/>
        </a:p>
      </dgm:t>
    </dgm:pt>
    <dgm:pt modelId="{E9110BBE-76AD-4931-9952-7A750B29AD9F}">
      <dgm:prSet/>
      <dgm:spPr/>
      <dgm:t>
        <a:bodyPr/>
        <a:lstStyle/>
        <a:p>
          <a:r>
            <a:rPr lang="en-US"/>
            <a:t>Increase inclusion for underrepresented populations</a:t>
          </a:r>
        </a:p>
      </dgm:t>
    </dgm:pt>
    <dgm:pt modelId="{96E33C3C-A059-42EA-AA34-A701B4B3281F}" type="parTrans" cxnId="{D14D21AD-581A-4192-AEF4-3A5A920DC984}">
      <dgm:prSet/>
      <dgm:spPr/>
      <dgm:t>
        <a:bodyPr/>
        <a:lstStyle/>
        <a:p>
          <a:endParaRPr lang="en-US"/>
        </a:p>
      </dgm:t>
    </dgm:pt>
    <dgm:pt modelId="{63D61037-E705-4DD4-A8AB-12D37709E843}" type="sibTrans" cxnId="{D14D21AD-581A-4192-AEF4-3A5A920DC984}">
      <dgm:prSet/>
      <dgm:spPr/>
      <dgm:t>
        <a:bodyPr/>
        <a:lstStyle/>
        <a:p>
          <a:endParaRPr lang="en-US"/>
        </a:p>
      </dgm:t>
    </dgm:pt>
    <dgm:pt modelId="{E5D23844-1A78-487D-AAF1-1EEDBA2AC333}">
      <dgm:prSet/>
      <dgm:spPr/>
      <dgm:t>
        <a:bodyPr/>
        <a:lstStyle/>
        <a:p>
          <a:r>
            <a:rPr lang="en-US" b="1"/>
            <a:t>Next Steps</a:t>
          </a:r>
          <a:endParaRPr lang="en-US"/>
        </a:p>
      </dgm:t>
    </dgm:pt>
    <dgm:pt modelId="{ACE5E12A-4E73-4C9D-A430-9F01F63DAE0A}" type="parTrans" cxnId="{A2E33D24-ABAC-4F03-82EA-207C9C75CCDE}">
      <dgm:prSet/>
      <dgm:spPr/>
      <dgm:t>
        <a:bodyPr/>
        <a:lstStyle/>
        <a:p>
          <a:endParaRPr lang="en-US"/>
        </a:p>
      </dgm:t>
    </dgm:pt>
    <dgm:pt modelId="{7409DDDB-EA29-411D-B0CD-6D3D47B3BBDF}" type="sibTrans" cxnId="{A2E33D24-ABAC-4F03-82EA-207C9C75CCDE}">
      <dgm:prSet/>
      <dgm:spPr/>
      <dgm:t>
        <a:bodyPr/>
        <a:lstStyle/>
        <a:p>
          <a:endParaRPr lang="en-US"/>
        </a:p>
      </dgm:t>
    </dgm:pt>
    <dgm:pt modelId="{4F0E44D5-224F-4ECA-85F8-B818E9BE73E0}">
      <dgm:prSet/>
      <dgm:spPr/>
      <dgm:t>
        <a:bodyPr/>
        <a:lstStyle/>
        <a:p>
          <a:r>
            <a:rPr lang="en-US" b="1"/>
            <a:t>September 19</a:t>
          </a:r>
          <a:r>
            <a:rPr lang="en-US" b="1" baseline="30000"/>
            <a:t>th </a:t>
          </a:r>
          <a:r>
            <a:rPr lang="en-US" b="1"/>
            <a:t> 9:00-11:00am:</a:t>
          </a:r>
          <a:r>
            <a:rPr lang="en-US"/>
            <a:t> Convene first committee meeting</a:t>
          </a:r>
        </a:p>
      </dgm:t>
    </dgm:pt>
    <dgm:pt modelId="{7F40C52D-C241-41E4-BA4C-79D4C105A4CD}" type="parTrans" cxnId="{F97B38D3-2420-4D50-AE37-449FFB74A746}">
      <dgm:prSet/>
      <dgm:spPr/>
      <dgm:t>
        <a:bodyPr/>
        <a:lstStyle/>
        <a:p>
          <a:endParaRPr lang="en-US"/>
        </a:p>
      </dgm:t>
    </dgm:pt>
    <dgm:pt modelId="{F524AD55-3290-47FB-8EAD-B6CBFE803D49}" type="sibTrans" cxnId="{F97B38D3-2420-4D50-AE37-449FFB74A746}">
      <dgm:prSet/>
      <dgm:spPr/>
      <dgm:t>
        <a:bodyPr/>
        <a:lstStyle/>
        <a:p>
          <a:endParaRPr lang="en-US"/>
        </a:p>
      </dgm:t>
    </dgm:pt>
    <dgm:pt modelId="{F5080474-F38C-4BB7-8EC9-996838BB9EB1}">
      <dgm:prSet/>
      <dgm:spPr/>
      <dgm:t>
        <a:bodyPr/>
        <a:lstStyle/>
        <a:p>
          <a:r>
            <a:rPr lang="en-US"/>
            <a:t>Review purpose &amp; charge; confirm focus areas/goals</a:t>
          </a:r>
        </a:p>
      </dgm:t>
    </dgm:pt>
    <dgm:pt modelId="{3EF48002-6851-43FE-B130-2EA67D8B7D9D}" type="parTrans" cxnId="{EDF50FD7-93A6-4ADF-B189-18455DB8C0E1}">
      <dgm:prSet/>
      <dgm:spPr/>
      <dgm:t>
        <a:bodyPr/>
        <a:lstStyle/>
        <a:p>
          <a:endParaRPr lang="en-US"/>
        </a:p>
      </dgm:t>
    </dgm:pt>
    <dgm:pt modelId="{13464800-B03F-4993-8560-FF486DA9EA41}" type="sibTrans" cxnId="{EDF50FD7-93A6-4ADF-B189-18455DB8C0E1}">
      <dgm:prSet/>
      <dgm:spPr/>
      <dgm:t>
        <a:bodyPr/>
        <a:lstStyle/>
        <a:p>
          <a:endParaRPr lang="en-US"/>
        </a:p>
      </dgm:t>
    </dgm:pt>
    <dgm:pt modelId="{F0D553D8-4BC0-4B92-A7B8-EBAF143D66D1}">
      <dgm:prSet/>
      <dgm:spPr/>
      <dgm:t>
        <a:bodyPr/>
        <a:lstStyle/>
        <a:p>
          <a:r>
            <a:rPr lang="en-US"/>
            <a:t>Begin drafting KPIs based on Board input</a:t>
          </a:r>
        </a:p>
      </dgm:t>
    </dgm:pt>
    <dgm:pt modelId="{FC88F02F-0903-4DE8-A84F-C641CE29C1CA}" type="parTrans" cxnId="{FFCEE78C-4959-4E65-9EFF-C3F2E2B989B1}">
      <dgm:prSet/>
      <dgm:spPr/>
      <dgm:t>
        <a:bodyPr/>
        <a:lstStyle/>
        <a:p>
          <a:endParaRPr lang="en-US"/>
        </a:p>
      </dgm:t>
    </dgm:pt>
    <dgm:pt modelId="{D9AEBC4E-E881-4A1F-B414-B4B00BB0EA69}" type="sibTrans" cxnId="{FFCEE78C-4959-4E65-9EFF-C3F2E2B989B1}">
      <dgm:prSet/>
      <dgm:spPr/>
      <dgm:t>
        <a:bodyPr/>
        <a:lstStyle/>
        <a:p>
          <a:endParaRPr lang="en-US"/>
        </a:p>
      </dgm:t>
    </dgm:pt>
    <dgm:pt modelId="{6DFC63F9-F952-4DAF-B476-60A9CDE2B9FA}">
      <dgm:prSet/>
      <dgm:spPr/>
      <dgm:t>
        <a:bodyPr/>
        <a:lstStyle/>
        <a:p>
          <a:r>
            <a:rPr lang="en-US"/>
            <a:t>Return to Board for endorsement before detailed plan development</a:t>
          </a:r>
        </a:p>
      </dgm:t>
    </dgm:pt>
    <dgm:pt modelId="{DA10B481-32CC-461D-8248-6565C8EE7544}" type="parTrans" cxnId="{066FBBA4-0344-45C7-844C-FB93A9E5D3AD}">
      <dgm:prSet/>
      <dgm:spPr/>
      <dgm:t>
        <a:bodyPr/>
        <a:lstStyle/>
        <a:p>
          <a:endParaRPr lang="en-US"/>
        </a:p>
      </dgm:t>
    </dgm:pt>
    <dgm:pt modelId="{AA667441-9137-4351-9DE4-520F530B6690}" type="sibTrans" cxnId="{066FBBA4-0344-45C7-844C-FB93A9E5D3AD}">
      <dgm:prSet/>
      <dgm:spPr/>
      <dgm:t>
        <a:bodyPr/>
        <a:lstStyle/>
        <a:p>
          <a:endParaRPr lang="en-US"/>
        </a:p>
      </dgm:t>
    </dgm:pt>
    <dgm:pt modelId="{038D0763-2031-49B2-91C6-C660CBAF5489}" type="pres">
      <dgm:prSet presAssocID="{603635E1-07A8-4CF0-AD03-331B6A13C407}" presName="linear" presStyleCnt="0">
        <dgm:presLayoutVars>
          <dgm:dir/>
          <dgm:animLvl val="lvl"/>
          <dgm:resizeHandles val="exact"/>
        </dgm:presLayoutVars>
      </dgm:prSet>
      <dgm:spPr/>
    </dgm:pt>
    <dgm:pt modelId="{80B1F6F5-299E-4370-8BDC-02342E358987}" type="pres">
      <dgm:prSet presAssocID="{3427F0D6-66A0-4E98-B904-6A77DE2B535A}" presName="parentLin" presStyleCnt="0"/>
      <dgm:spPr/>
    </dgm:pt>
    <dgm:pt modelId="{043F832B-3D3B-4475-AEB4-AD804C3B77F8}" type="pres">
      <dgm:prSet presAssocID="{3427F0D6-66A0-4E98-B904-6A77DE2B535A}" presName="parentLeftMargin" presStyleLbl="node1" presStyleIdx="0" presStyleCnt="3"/>
      <dgm:spPr/>
    </dgm:pt>
    <dgm:pt modelId="{D1320014-6E87-47BC-8CA7-18BF9093FFD9}" type="pres">
      <dgm:prSet presAssocID="{3427F0D6-66A0-4E98-B904-6A77DE2B535A}" presName="parentText" presStyleLbl="node1" presStyleIdx="0" presStyleCnt="3">
        <dgm:presLayoutVars>
          <dgm:chMax val="0"/>
          <dgm:bulletEnabled val="1"/>
        </dgm:presLayoutVars>
      </dgm:prSet>
      <dgm:spPr/>
    </dgm:pt>
    <dgm:pt modelId="{06880AE9-D2A8-408F-A122-DC40902DEFF3}" type="pres">
      <dgm:prSet presAssocID="{3427F0D6-66A0-4E98-B904-6A77DE2B535A}" presName="negativeSpace" presStyleCnt="0"/>
      <dgm:spPr/>
    </dgm:pt>
    <dgm:pt modelId="{10A92583-08B1-4104-9648-C947222F765A}" type="pres">
      <dgm:prSet presAssocID="{3427F0D6-66A0-4E98-B904-6A77DE2B535A}" presName="childText" presStyleLbl="conFgAcc1" presStyleIdx="0" presStyleCnt="3">
        <dgm:presLayoutVars>
          <dgm:bulletEnabled val="1"/>
        </dgm:presLayoutVars>
      </dgm:prSet>
      <dgm:spPr/>
    </dgm:pt>
    <dgm:pt modelId="{26DF7551-B8B7-4ECE-A370-FE847801FC51}" type="pres">
      <dgm:prSet presAssocID="{E6574A7E-76EE-4DBE-AB0E-5185955762B1}" presName="spaceBetweenRectangles" presStyleCnt="0"/>
      <dgm:spPr/>
    </dgm:pt>
    <dgm:pt modelId="{06C36C36-91AB-470C-A546-788184F5EB94}" type="pres">
      <dgm:prSet presAssocID="{71C2F54A-1780-4B97-BC06-667637DDF33E}" presName="parentLin" presStyleCnt="0"/>
      <dgm:spPr/>
    </dgm:pt>
    <dgm:pt modelId="{F405B1CC-8D7D-4447-BA8C-689D194A63B0}" type="pres">
      <dgm:prSet presAssocID="{71C2F54A-1780-4B97-BC06-667637DDF33E}" presName="parentLeftMargin" presStyleLbl="node1" presStyleIdx="0" presStyleCnt="3"/>
      <dgm:spPr/>
    </dgm:pt>
    <dgm:pt modelId="{799D3257-1BEA-4E71-956A-DE668B8602E9}" type="pres">
      <dgm:prSet presAssocID="{71C2F54A-1780-4B97-BC06-667637DDF33E}" presName="parentText" presStyleLbl="node1" presStyleIdx="1" presStyleCnt="3">
        <dgm:presLayoutVars>
          <dgm:chMax val="0"/>
          <dgm:bulletEnabled val="1"/>
        </dgm:presLayoutVars>
      </dgm:prSet>
      <dgm:spPr/>
    </dgm:pt>
    <dgm:pt modelId="{2348A387-6657-46D1-BCBB-9F83847BE9D3}" type="pres">
      <dgm:prSet presAssocID="{71C2F54A-1780-4B97-BC06-667637DDF33E}" presName="negativeSpace" presStyleCnt="0"/>
      <dgm:spPr/>
    </dgm:pt>
    <dgm:pt modelId="{9A86E792-0CB8-48C2-8D0E-9A41A49028B7}" type="pres">
      <dgm:prSet presAssocID="{71C2F54A-1780-4B97-BC06-667637DDF33E}" presName="childText" presStyleLbl="conFgAcc1" presStyleIdx="1" presStyleCnt="3">
        <dgm:presLayoutVars>
          <dgm:bulletEnabled val="1"/>
        </dgm:presLayoutVars>
      </dgm:prSet>
      <dgm:spPr/>
    </dgm:pt>
    <dgm:pt modelId="{B86D27B9-74A7-4400-887F-199AEFB28693}" type="pres">
      <dgm:prSet presAssocID="{5483EA68-F234-4DF7-A24B-32470CCFB63F}" presName="spaceBetweenRectangles" presStyleCnt="0"/>
      <dgm:spPr/>
    </dgm:pt>
    <dgm:pt modelId="{1372F7F7-E122-44DD-8364-262BB9619DAD}" type="pres">
      <dgm:prSet presAssocID="{E5D23844-1A78-487D-AAF1-1EEDBA2AC333}" presName="parentLin" presStyleCnt="0"/>
      <dgm:spPr/>
    </dgm:pt>
    <dgm:pt modelId="{D4BDEE45-6122-4C96-9DE8-FB431580E6B2}" type="pres">
      <dgm:prSet presAssocID="{E5D23844-1A78-487D-AAF1-1EEDBA2AC333}" presName="parentLeftMargin" presStyleLbl="node1" presStyleIdx="1" presStyleCnt="3"/>
      <dgm:spPr/>
    </dgm:pt>
    <dgm:pt modelId="{E9984F40-BD4E-4A92-B625-395B2BFE7A70}" type="pres">
      <dgm:prSet presAssocID="{E5D23844-1A78-487D-AAF1-1EEDBA2AC333}" presName="parentText" presStyleLbl="node1" presStyleIdx="2" presStyleCnt="3">
        <dgm:presLayoutVars>
          <dgm:chMax val="0"/>
          <dgm:bulletEnabled val="1"/>
        </dgm:presLayoutVars>
      </dgm:prSet>
      <dgm:spPr/>
    </dgm:pt>
    <dgm:pt modelId="{D8CDB5AA-51EB-48CB-B071-C2537BA771F4}" type="pres">
      <dgm:prSet presAssocID="{E5D23844-1A78-487D-AAF1-1EEDBA2AC333}" presName="negativeSpace" presStyleCnt="0"/>
      <dgm:spPr/>
    </dgm:pt>
    <dgm:pt modelId="{2F4E66D2-1051-474D-802F-7BDED04B7C2E}" type="pres">
      <dgm:prSet presAssocID="{E5D23844-1A78-487D-AAF1-1EEDBA2AC333}" presName="childText" presStyleLbl="conFgAcc1" presStyleIdx="2" presStyleCnt="3">
        <dgm:presLayoutVars>
          <dgm:bulletEnabled val="1"/>
        </dgm:presLayoutVars>
      </dgm:prSet>
      <dgm:spPr/>
    </dgm:pt>
  </dgm:ptLst>
  <dgm:cxnLst>
    <dgm:cxn modelId="{7186B116-D98C-446A-AFA2-9FD8F26AF708}" type="presOf" srcId="{603635E1-07A8-4CF0-AD03-331B6A13C407}" destId="{038D0763-2031-49B2-91C6-C660CBAF5489}" srcOrd="0" destOrd="0" presId="urn:microsoft.com/office/officeart/2005/8/layout/list1"/>
    <dgm:cxn modelId="{B35A7E1D-70CF-44E8-8D65-9E7464D4ABEE}" srcId="{3427F0D6-66A0-4E98-B904-6A77DE2B535A}" destId="{E6C65388-FE12-407F-862E-3A17F2A452A4}" srcOrd="0" destOrd="0" parTransId="{B1592A36-905E-4E20-B9E7-F0D760E2F4B8}" sibTransId="{7347A237-C0DF-4A02-B243-3FCC2ABF5304}"/>
    <dgm:cxn modelId="{A2E33D24-ABAC-4F03-82EA-207C9C75CCDE}" srcId="{603635E1-07A8-4CF0-AD03-331B6A13C407}" destId="{E5D23844-1A78-487D-AAF1-1EEDBA2AC333}" srcOrd="2" destOrd="0" parTransId="{ACE5E12A-4E73-4C9D-A430-9F01F63DAE0A}" sibTransId="{7409DDDB-EA29-411D-B0CD-6D3D47B3BBDF}"/>
    <dgm:cxn modelId="{EE0BBD25-2765-4875-9FD2-F60A437A3CE5}" type="presOf" srcId="{E9110BBE-76AD-4931-9952-7A750B29AD9F}" destId="{9A86E792-0CB8-48C2-8D0E-9A41A49028B7}" srcOrd="0" destOrd="3" presId="urn:microsoft.com/office/officeart/2005/8/layout/list1"/>
    <dgm:cxn modelId="{09307727-AC57-4F5A-8F30-BBDCC3FFB9FD}" srcId="{603635E1-07A8-4CF0-AD03-331B6A13C407}" destId="{71C2F54A-1780-4B97-BC06-667637DDF33E}" srcOrd="1" destOrd="0" parTransId="{EABF160B-A8F0-4566-9395-B5825A915DBD}" sibTransId="{5483EA68-F234-4DF7-A24B-32470CCFB63F}"/>
    <dgm:cxn modelId="{0C57742F-D1CB-4D8A-BF0A-99CC6FE5D254}" type="presOf" srcId="{71C2F54A-1780-4B97-BC06-667637DDF33E}" destId="{F405B1CC-8D7D-4447-BA8C-689D194A63B0}" srcOrd="0" destOrd="0" presId="urn:microsoft.com/office/officeart/2005/8/layout/list1"/>
    <dgm:cxn modelId="{6B262C3C-4F8C-4437-A75D-73DAD9AF4A0A}" type="presOf" srcId="{71C2F54A-1780-4B97-BC06-667637DDF33E}" destId="{799D3257-1BEA-4E71-956A-DE668B8602E9}" srcOrd="1" destOrd="0" presId="urn:microsoft.com/office/officeart/2005/8/layout/list1"/>
    <dgm:cxn modelId="{B7412C3D-2AF3-49ED-B271-423BABB9B4C3}" type="presOf" srcId="{4F0E44D5-224F-4ECA-85F8-B818E9BE73E0}" destId="{2F4E66D2-1051-474D-802F-7BDED04B7C2E}" srcOrd="0" destOrd="0" presId="urn:microsoft.com/office/officeart/2005/8/layout/list1"/>
    <dgm:cxn modelId="{A885B541-9BD5-4D3D-B372-93C596181B1B}" type="presOf" srcId="{6163CD35-86CC-4D96-8EF7-ED08941D221F}" destId="{9A86E792-0CB8-48C2-8D0E-9A41A49028B7}" srcOrd="0" destOrd="2" presId="urn:microsoft.com/office/officeart/2005/8/layout/list1"/>
    <dgm:cxn modelId="{083C1165-444E-43F4-BD5F-2A0088BDD082}" type="presOf" srcId="{F0D553D8-4BC0-4B92-A7B8-EBAF143D66D1}" destId="{2F4E66D2-1051-474D-802F-7BDED04B7C2E}" srcOrd="0" destOrd="2" presId="urn:microsoft.com/office/officeart/2005/8/layout/list1"/>
    <dgm:cxn modelId="{50D2A866-8D4C-4096-BF97-AE6EEF90F09D}" type="presOf" srcId="{F5080474-F38C-4BB7-8EC9-996838BB9EB1}" destId="{2F4E66D2-1051-474D-802F-7BDED04B7C2E}" srcOrd="0" destOrd="1" presId="urn:microsoft.com/office/officeart/2005/8/layout/list1"/>
    <dgm:cxn modelId="{7612FF48-0B6C-4D84-A9FA-D5ABB80E050F}" type="presOf" srcId="{6DFC63F9-F952-4DAF-B476-60A9CDE2B9FA}" destId="{2F4E66D2-1051-474D-802F-7BDED04B7C2E}" srcOrd="0" destOrd="3" presId="urn:microsoft.com/office/officeart/2005/8/layout/list1"/>
    <dgm:cxn modelId="{8B9A614B-58FD-486F-96EA-8D084161527E}" type="presOf" srcId="{8CB0D8D7-E069-485B-854C-B25AB063C694}" destId="{9A86E792-0CB8-48C2-8D0E-9A41A49028B7}" srcOrd="0" destOrd="1" presId="urn:microsoft.com/office/officeart/2005/8/layout/list1"/>
    <dgm:cxn modelId="{396DB67C-87C7-4C52-9EC1-A7DB7A2F380B}" type="presOf" srcId="{E5D23844-1A78-487D-AAF1-1EEDBA2AC333}" destId="{D4BDEE45-6122-4C96-9DE8-FB431580E6B2}" srcOrd="0" destOrd="0" presId="urn:microsoft.com/office/officeart/2005/8/layout/list1"/>
    <dgm:cxn modelId="{98769E7F-AECB-4FD8-BD8C-455651970832}" srcId="{71C2F54A-1780-4B97-BC06-667637DDF33E}" destId="{6163CD35-86CC-4D96-8EF7-ED08941D221F}" srcOrd="2" destOrd="0" parTransId="{3F79A870-A7E1-40C2-921C-E3E184FD0980}" sibTransId="{7F77D3B8-AF02-4F0E-B5F2-9E4A3B54C880}"/>
    <dgm:cxn modelId="{87EAAE81-7AB3-4E73-A533-CF5C66F67712}" type="presOf" srcId="{3804FF5D-2CBE-487D-B61D-3BB63B414465}" destId="{9A86E792-0CB8-48C2-8D0E-9A41A49028B7}" srcOrd="0" destOrd="0" presId="urn:microsoft.com/office/officeart/2005/8/layout/list1"/>
    <dgm:cxn modelId="{6CEE1989-F1F3-445A-9787-AB0F32C9EFBD}" type="presOf" srcId="{3427F0D6-66A0-4E98-B904-6A77DE2B535A}" destId="{043F832B-3D3B-4475-AEB4-AD804C3B77F8}" srcOrd="0" destOrd="0" presId="urn:microsoft.com/office/officeart/2005/8/layout/list1"/>
    <dgm:cxn modelId="{FFCEE78C-4959-4E65-9EFF-C3F2E2B989B1}" srcId="{E5D23844-1A78-487D-AAF1-1EEDBA2AC333}" destId="{F0D553D8-4BC0-4B92-A7B8-EBAF143D66D1}" srcOrd="2" destOrd="0" parTransId="{FC88F02F-0903-4DE8-A84F-C641CE29C1CA}" sibTransId="{D9AEBC4E-E881-4A1F-B414-B4B00BB0EA69}"/>
    <dgm:cxn modelId="{03EF4E92-FD7A-46E4-A654-926F08269B8D}" type="presOf" srcId="{E6C65388-FE12-407F-862E-3A17F2A452A4}" destId="{10A92583-08B1-4104-9648-C947222F765A}" srcOrd="0" destOrd="0" presId="urn:microsoft.com/office/officeart/2005/8/layout/list1"/>
    <dgm:cxn modelId="{066FBBA4-0344-45C7-844C-FB93A9E5D3AD}" srcId="{E5D23844-1A78-487D-AAF1-1EEDBA2AC333}" destId="{6DFC63F9-F952-4DAF-B476-60A9CDE2B9FA}" srcOrd="3" destOrd="0" parTransId="{DA10B481-32CC-461D-8248-6565C8EE7544}" sibTransId="{AA667441-9137-4351-9DE4-520F530B6690}"/>
    <dgm:cxn modelId="{D14D21AD-581A-4192-AEF4-3A5A920DC984}" srcId="{71C2F54A-1780-4B97-BC06-667637DDF33E}" destId="{E9110BBE-76AD-4931-9952-7A750B29AD9F}" srcOrd="3" destOrd="0" parTransId="{96E33C3C-A059-42EA-AA34-A701B4B3281F}" sibTransId="{63D61037-E705-4DD4-A8AB-12D37709E843}"/>
    <dgm:cxn modelId="{823A63B5-92F7-4E4D-8DCE-62CBC2B8AEF1}" srcId="{71C2F54A-1780-4B97-BC06-667637DDF33E}" destId="{3804FF5D-2CBE-487D-B61D-3BB63B414465}" srcOrd="0" destOrd="0" parTransId="{02609952-9DD0-4134-B083-84A6CBCEA304}" sibTransId="{CDA2F73D-8E6E-412F-BC7F-0D5193251D04}"/>
    <dgm:cxn modelId="{438DBFCA-2C90-47FF-9C6C-1BE3CA092F47}" srcId="{71C2F54A-1780-4B97-BC06-667637DDF33E}" destId="{8CB0D8D7-E069-485B-854C-B25AB063C694}" srcOrd="1" destOrd="0" parTransId="{43CDBD0C-E334-4158-9B9B-F74D37B86398}" sibTransId="{6F118E54-386A-4E2B-9F52-29090C8290F8}"/>
    <dgm:cxn modelId="{43330BCB-9D40-4D8E-96B5-C970383B7D3C}" srcId="{603635E1-07A8-4CF0-AD03-331B6A13C407}" destId="{3427F0D6-66A0-4E98-B904-6A77DE2B535A}" srcOrd="0" destOrd="0" parTransId="{7354B8E4-FE8C-4A3F-8990-B69607D5B94E}" sibTransId="{E6574A7E-76EE-4DBE-AB0E-5185955762B1}"/>
    <dgm:cxn modelId="{F97B38D3-2420-4D50-AE37-449FFB74A746}" srcId="{E5D23844-1A78-487D-AAF1-1EEDBA2AC333}" destId="{4F0E44D5-224F-4ECA-85F8-B818E9BE73E0}" srcOrd="0" destOrd="0" parTransId="{7F40C52D-C241-41E4-BA4C-79D4C105A4CD}" sibTransId="{F524AD55-3290-47FB-8EAD-B6CBFE803D49}"/>
    <dgm:cxn modelId="{EDF50FD7-93A6-4ADF-B189-18455DB8C0E1}" srcId="{E5D23844-1A78-487D-AAF1-1EEDBA2AC333}" destId="{F5080474-F38C-4BB7-8EC9-996838BB9EB1}" srcOrd="1" destOrd="0" parTransId="{3EF48002-6851-43FE-B130-2EA67D8B7D9D}" sibTransId="{13464800-B03F-4993-8560-FF486DA9EA41}"/>
    <dgm:cxn modelId="{C1B09DE6-7DE7-404F-B9D7-5F1CEA538A32}" type="presOf" srcId="{3427F0D6-66A0-4E98-B904-6A77DE2B535A}" destId="{D1320014-6E87-47BC-8CA7-18BF9093FFD9}" srcOrd="1" destOrd="0" presId="urn:microsoft.com/office/officeart/2005/8/layout/list1"/>
    <dgm:cxn modelId="{20D767EE-2880-49CB-8B02-9FA036485521}" type="presOf" srcId="{E5D23844-1A78-487D-AAF1-1EEDBA2AC333}" destId="{E9984F40-BD4E-4A92-B625-395B2BFE7A70}" srcOrd="1" destOrd="0" presId="urn:microsoft.com/office/officeart/2005/8/layout/list1"/>
    <dgm:cxn modelId="{5B7AA13A-B6A1-4FC4-AE63-D4895E6C8D75}" type="presParOf" srcId="{038D0763-2031-49B2-91C6-C660CBAF5489}" destId="{80B1F6F5-299E-4370-8BDC-02342E358987}" srcOrd="0" destOrd="0" presId="urn:microsoft.com/office/officeart/2005/8/layout/list1"/>
    <dgm:cxn modelId="{264530AA-5B39-44E3-B22A-AEB0E39459D4}" type="presParOf" srcId="{80B1F6F5-299E-4370-8BDC-02342E358987}" destId="{043F832B-3D3B-4475-AEB4-AD804C3B77F8}" srcOrd="0" destOrd="0" presId="urn:microsoft.com/office/officeart/2005/8/layout/list1"/>
    <dgm:cxn modelId="{A5CFE1DD-1B12-46A1-AD2E-4A9137B63ABC}" type="presParOf" srcId="{80B1F6F5-299E-4370-8BDC-02342E358987}" destId="{D1320014-6E87-47BC-8CA7-18BF9093FFD9}" srcOrd="1" destOrd="0" presId="urn:microsoft.com/office/officeart/2005/8/layout/list1"/>
    <dgm:cxn modelId="{F40A3AD3-6852-4CA1-A135-B15D501E574C}" type="presParOf" srcId="{038D0763-2031-49B2-91C6-C660CBAF5489}" destId="{06880AE9-D2A8-408F-A122-DC40902DEFF3}" srcOrd="1" destOrd="0" presId="urn:microsoft.com/office/officeart/2005/8/layout/list1"/>
    <dgm:cxn modelId="{532171E5-96DC-43AB-8298-AE2E53554031}" type="presParOf" srcId="{038D0763-2031-49B2-91C6-C660CBAF5489}" destId="{10A92583-08B1-4104-9648-C947222F765A}" srcOrd="2" destOrd="0" presId="urn:microsoft.com/office/officeart/2005/8/layout/list1"/>
    <dgm:cxn modelId="{E18FE992-46D5-41F3-BC92-9C1605D41658}" type="presParOf" srcId="{038D0763-2031-49B2-91C6-C660CBAF5489}" destId="{26DF7551-B8B7-4ECE-A370-FE847801FC51}" srcOrd="3" destOrd="0" presId="urn:microsoft.com/office/officeart/2005/8/layout/list1"/>
    <dgm:cxn modelId="{6660310F-C67D-44D0-AE0C-5357DAB926F2}" type="presParOf" srcId="{038D0763-2031-49B2-91C6-C660CBAF5489}" destId="{06C36C36-91AB-470C-A546-788184F5EB94}" srcOrd="4" destOrd="0" presId="urn:microsoft.com/office/officeart/2005/8/layout/list1"/>
    <dgm:cxn modelId="{D715CF47-60F2-4943-8908-AE500DD73CDB}" type="presParOf" srcId="{06C36C36-91AB-470C-A546-788184F5EB94}" destId="{F405B1CC-8D7D-4447-BA8C-689D194A63B0}" srcOrd="0" destOrd="0" presId="urn:microsoft.com/office/officeart/2005/8/layout/list1"/>
    <dgm:cxn modelId="{6A10623A-6DFC-4404-9A14-225657AE0746}" type="presParOf" srcId="{06C36C36-91AB-470C-A546-788184F5EB94}" destId="{799D3257-1BEA-4E71-956A-DE668B8602E9}" srcOrd="1" destOrd="0" presId="urn:microsoft.com/office/officeart/2005/8/layout/list1"/>
    <dgm:cxn modelId="{FF3457CC-EAEE-4BF9-B77D-072EE0708D56}" type="presParOf" srcId="{038D0763-2031-49B2-91C6-C660CBAF5489}" destId="{2348A387-6657-46D1-BCBB-9F83847BE9D3}" srcOrd="5" destOrd="0" presId="urn:microsoft.com/office/officeart/2005/8/layout/list1"/>
    <dgm:cxn modelId="{039C891E-1232-4791-8E63-C9846BB18434}" type="presParOf" srcId="{038D0763-2031-49B2-91C6-C660CBAF5489}" destId="{9A86E792-0CB8-48C2-8D0E-9A41A49028B7}" srcOrd="6" destOrd="0" presId="urn:microsoft.com/office/officeart/2005/8/layout/list1"/>
    <dgm:cxn modelId="{E18F94F8-6F30-4FCC-B00F-0DF9FE4C6623}" type="presParOf" srcId="{038D0763-2031-49B2-91C6-C660CBAF5489}" destId="{B86D27B9-74A7-4400-887F-199AEFB28693}" srcOrd="7" destOrd="0" presId="urn:microsoft.com/office/officeart/2005/8/layout/list1"/>
    <dgm:cxn modelId="{2E3EE0EE-8AB6-47EB-950C-E0C40492E952}" type="presParOf" srcId="{038D0763-2031-49B2-91C6-C660CBAF5489}" destId="{1372F7F7-E122-44DD-8364-262BB9619DAD}" srcOrd="8" destOrd="0" presId="urn:microsoft.com/office/officeart/2005/8/layout/list1"/>
    <dgm:cxn modelId="{B4BD3C3F-B42F-45B3-B5E0-B9C61607D924}" type="presParOf" srcId="{1372F7F7-E122-44DD-8364-262BB9619DAD}" destId="{D4BDEE45-6122-4C96-9DE8-FB431580E6B2}" srcOrd="0" destOrd="0" presId="urn:microsoft.com/office/officeart/2005/8/layout/list1"/>
    <dgm:cxn modelId="{C10AD412-47C1-4074-A4A1-3B23F5FA1D17}" type="presParOf" srcId="{1372F7F7-E122-44DD-8364-262BB9619DAD}" destId="{E9984F40-BD4E-4A92-B625-395B2BFE7A70}" srcOrd="1" destOrd="0" presId="urn:microsoft.com/office/officeart/2005/8/layout/list1"/>
    <dgm:cxn modelId="{CF8DA010-5A4A-4510-9F27-C2562D23283C}" type="presParOf" srcId="{038D0763-2031-49B2-91C6-C660CBAF5489}" destId="{D8CDB5AA-51EB-48CB-B071-C2537BA771F4}" srcOrd="9" destOrd="0" presId="urn:microsoft.com/office/officeart/2005/8/layout/list1"/>
    <dgm:cxn modelId="{49DB17D6-1639-4980-BF8B-F3B58B133EDD}" type="presParOf" srcId="{038D0763-2031-49B2-91C6-C660CBAF5489}" destId="{2F4E66D2-1051-474D-802F-7BDED04B7C2E}"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E5A27A49-4DA6-42C5-B761-FB88CA262783}" type="doc">
      <dgm:prSet loTypeId="urn:microsoft.com/office/officeart/2005/8/layout/list1" loCatId="list" qsTypeId="urn:microsoft.com/office/officeart/2005/8/quickstyle/simple2" qsCatId="simple" csTypeId="urn:microsoft.com/office/officeart/2005/8/colors/accent1_2" csCatId="accent1" phldr="1"/>
      <dgm:spPr/>
      <dgm:t>
        <a:bodyPr/>
        <a:lstStyle/>
        <a:p>
          <a:endParaRPr lang="en-US"/>
        </a:p>
      </dgm:t>
    </dgm:pt>
    <dgm:pt modelId="{F46A295D-6BE9-462A-9696-30460A27D78F}">
      <dgm:prSet/>
      <dgm:spPr/>
      <dgm:t>
        <a:bodyPr/>
        <a:lstStyle/>
        <a:p>
          <a:r>
            <a:rPr lang="en-US" b="1">
              <a:latin typeface="Calibri"/>
            </a:rPr>
            <a:t>About</a:t>
          </a:r>
          <a:r>
            <a:rPr lang="en-US" b="1"/>
            <a:t> the GWDB:</a:t>
          </a:r>
          <a:endParaRPr lang="en-US"/>
        </a:p>
      </dgm:t>
    </dgm:pt>
    <dgm:pt modelId="{C4C364D3-A8E2-4133-8806-355D0C886AAA}" type="parTrans" cxnId="{6FFD556A-BB45-44AD-B186-9F4EF8ECF172}">
      <dgm:prSet/>
      <dgm:spPr/>
      <dgm:t>
        <a:bodyPr/>
        <a:lstStyle/>
        <a:p>
          <a:endParaRPr lang="en-US"/>
        </a:p>
      </dgm:t>
    </dgm:pt>
    <dgm:pt modelId="{681C3C21-9A32-43E1-A3FC-1E27C1F98E44}" type="sibTrans" cxnId="{6FFD556A-BB45-44AD-B186-9F4EF8ECF172}">
      <dgm:prSet/>
      <dgm:spPr/>
      <dgm:t>
        <a:bodyPr/>
        <a:lstStyle/>
        <a:p>
          <a:endParaRPr lang="en-US"/>
        </a:p>
      </dgm:t>
    </dgm:pt>
    <dgm:pt modelId="{AEA26016-D624-4D00-BC66-0D87DFBA51B0}">
      <dgm:prSet/>
      <dgm:spPr/>
      <dgm:t>
        <a:bodyPr/>
        <a:lstStyle/>
        <a:p>
          <a:pPr rtl="0"/>
          <a:r>
            <a:rPr lang="en-US" b="1">
              <a:latin typeface="Calibri"/>
            </a:rPr>
            <a:t>Employer-led board </a:t>
          </a:r>
          <a:r>
            <a:rPr lang="en-US" b="0">
              <a:latin typeface="Calibri"/>
            </a:rPr>
            <a:t>created out of federal and state statute</a:t>
          </a:r>
          <a:endParaRPr lang="en-US" b="0"/>
        </a:p>
      </dgm:t>
    </dgm:pt>
    <dgm:pt modelId="{2C8598A6-DB26-4450-A76D-176CF059F61A}" type="parTrans" cxnId="{03C355B2-F9AB-4431-AD31-8147129C8169}">
      <dgm:prSet/>
      <dgm:spPr/>
      <dgm:t>
        <a:bodyPr/>
        <a:lstStyle/>
        <a:p>
          <a:endParaRPr lang="en-US"/>
        </a:p>
      </dgm:t>
    </dgm:pt>
    <dgm:pt modelId="{299507CC-29D6-4CEE-BA7B-2ED498EEDA7C}" type="sibTrans" cxnId="{03C355B2-F9AB-4431-AD31-8147129C8169}">
      <dgm:prSet/>
      <dgm:spPr/>
      <dgm:t>
        <a:bodyPr/>
        <a:lstStyle/>
        <a:p>
          <a:endParaRPr lang="en-US"/>
        </a:p>
      </dgm:t>
    </dgm:pt>
    <dgm:pt modelId="{92DA1D48-E0C7-4A76-A3E8-F3BFEFE4F947}">
      <dgm:prSet/>
      <dgm:spPr/>
      <dgm:t>
        <a:bodyPr/>
        <a:lstStyle/>
        <a:p>
          <a:r>
            <a:rPr lang="en-US" b="1"/>
            <a:t>Who We Serve:</a:t>
          </a:r>
          <a:endParaRPr lang="en-US"/>
        </a:p>
      </dgm:t>
    </dgm:pt>
    <dgm:pt modelId="{C6E0BE5C-9E59-4881-BDBF-2101DF065CF4}" type="parTrans" cxnId="{8CD7ED67-0D1D-426C-92B8-936B9EF717B2}">
      <dgm:prSet/>
      <dgm:spPr/>
      <dgm:t>
        <a:bodyPr/>
        <a:lstStyle/>
        <a:p>
          <a:endParaRPr lang="en-US"/>
        </a:p>
      </dgm:t>
    </dgm:pt>
    <dgm:pt modelId="{C904DA7B-5B8F-48D3-818A-F4581269A559}" type="sibTrans" cxnId="{8CD7ED67-0D1D-426C-92B8-936B9EF717B2}">
      <dgm:prSet/>
      <dgm:spPr/>
      <dgm:t>
        <a:bodyPr/>
        <a:lstStyle/>
        <a:p>
          <a:endParaRPr lang="en-US"/>
        </a:p>
      </dgm:t>
    </dgm:pt>
    <dgm:pt modelId="{5F616C1F-79FC-429C-A4EA-6808C14435E7}">
      <dgm:prSet/>
      <dgm:spPr/>
      <dgm:t>
        <a:bodyPr/>
        <a:lstStyle/>
        <a:p>
          <a:r>
            <a:rPr lang="en-US"/>
            <a:t>State agencies and local workforce boards</a:t>
          </a:r>
        </a:p>
      </dgm:t>
    </dgm:pt>
    <dgm:pt modelId="{624D0A10-4662-495E-92DC-7F797A91A7F7}" type="parTrans" cxnId="{76BF99B2-1A77-40D3-A2EB-1BFCBED57199}">
      <dgm:prSet/>
      <dgm:spPr/>
      <dgm:t>
        <a:bodyPr/>
        <a:lstStyle/>
        <a:p>
          <a:endParaRPr lang="en-US"/>
        </a:p>
      </dgm:t>
    </dgm:pt>
    <dgm:pt modelId="{64A8BDE2-5800-4B1E-BAF1-D569194A7C13}" type="sibTrans" cxnId="{76BF99B2-1A77-40D3-A2EB-1BFCBED57199}">
      <dgm:prSet/>
      <dgm:spPr/>
      <dgm:t>
        <a:bodyPr/>
        <a:lstStyle/>
        <a:p>
          <a:endParaRPr lang="en-US"/>
        </a:p>
      </dgm:t>
    </dgm:pt>
    <dgm:pt modelId="{2F545043-2C68-45A2-B6B0-3311B714BC81}">
      <dgm:prSet/>
      <dgm:spPr/>
      <dgm:t>
        <a:bodyPr/>
        <a:lstStyle/>
        <a:p>
          <a:r>
            <a:rPr lang="en-US"/>
            <a:t>Workforce professionals</a:t>
          </a:r>
        </a:p>
      </dgm:t>
    </dgm:pt>
    <dgm:pt modelId="{A019EDBD-BF05-489F-932B-CE2EB46CFDBD}" type="parTrans" cxnId="{3EA7B18C-0B6A-410D-8FD6-CC0030D9D1FC}">
      <dgm:prSet/>
      <dgm:spPr/>
      <dgm:t>
        <a:bodyPr/>
        <a:lstStyle/>
        <a:p>
          <a:endParaRPr lang="en-US"/>
        </a:p>
      </dgm:t>
    </dgm:pt>
    <dgm:pt modelId="{10205D8A-5447-4457-BAF7-41784494ABFB}" type="sibTrans" cxnId="{3EA7B18C-0B6A-410D-8FD6-CC0030D9D1FC}">
      <dgm:prSet/>
      <dgm:spPr/>
      <dgm:t>
        <a:bodyPr/>
        <a:lstStyle/>
        <a:p>
          <a:endParaRPr lang="en-US"/>
        </a:p>
      </dgm:t>
    </dgm:pt>
    <dgm:pt modelId="{4B0AD531-2664-4532-A2D1-E2399D673CBA}">
      <dgm:prSet/>
      <dgm:spPr/>
      <dgm:t>
        <a:bodyPr/>
        <a:lstStyle/>
        <a:p>
          <a:r>
            <a:rPr lang="en-US"/>
            <a:t>Employers and job seekers</a:t>
          </a:r>
        </a:p>
      </dgm:t>
    </dgm:pt>
    <dgm:pt modelId="{A6158C62-8C05-4152-B211-25184ABC732C}" type="parTrans" cxnId="{E5F9AA0E-1FEE-4B5B-9E4C-B891196EC824}">
      <dgm:prSet/>
      <dgm:spPr/>
      <dgm:t>
        <a:bodyPr/>
        <a:lstStyle/>
        <a:p>
          <a:endParaRPr lang="en-US"/>
        </a:p>
      </dgm:t>
    </dgm:pt>
    <dgm:pt modelId="{E0C8D19A-BD8F-4450-9086-F74C4430FE0C}" type="sibTrans" cxnId="{E5F9AA0E-1FEE-4B5B-9E4C-B891196EC824}">
      <dgm:prSet/>
      <dgm:spPr/>
      <dgm:t>
        <a:bodyPr/>
        <a:lstStyle/>
        <a:p>
          <a:endParaRPr lang="en-US"/>
        </a:p>
      </dgm:t>
    </dgm:pt>
    <dgm:pt modelId="{9616315C-710A-4424-8CB7-81A4B8F9EAA2}">
      <dgm:prSet phldr="0"/>
      <dgm:spPr/>
      <dgm:t>
        <a:bodyPr/>
        <a:lstStyle/>
        <a:p>
          <a:pPr rtl="0"/>
          <a:r>
            <a:rPr lang="en-US" b="0">
              <a:latin typeface="Calibri"/>
            </a:rPr>
            <a:t>~60 voting and non-voting members, 50% business voting  members</a:t>
          </a:r>
        </a:p>
      </dgm:t>
    </dgm:pt>
    <dgm:pt modelId="{6593FAD7-CF8B-4F22-B3DD-54A84FA3B892}" type="parTrans" cxnId="{DACC0B6A-C691-472B-B6CD-A81BD15C995D}">
      <dgm:prSet/>
      <dgm:spPr/>
      <dgm:t>
        <a:bodyPr/>
        <a:lstStyle/>
        <a:p>
          <a:endParaRPr lang="en-US"/>
        </a:p>
      </dgm:t>
    </dgm:pt>
    <dgm:pt modelId="{BA757E49-BB0B-46AC-B6EA-0F1FA5173E78}" type="sibTrans" cxnId="{DACC0B6A-C691-472B-B6CD-A81BD15C995D}">
      <dgm:prSet/>
      <dgm:spPr/>
      <dgm:t>
        <a:bodyPr/>
        <a:lstStyle/>
        <a:p>
          <a:endParaRPr lang="en-US"/>
        </a:p>
      </dgm:t>
    </dgm:pt>
    <dgm:pt modelId="{FDB3D755-2033-4C6E-A692-79E62974D851}">
      <dgm:prSet phldr="0"/>
      <dgm:spPr/>
      <dgm:t>
        <a:bodyPr/>
        <a:lstStyle/>
        <a:p>
          <a:pPr rtl="0"/>
          <a:r>
            <a:rPr lang="en-US" b="0">
              <a:latin typeface="Calibri"/>
            </a:rPr>
            <a:t>Enterprise leadership, state&amp; local elected officials,  unions, education, and community-based organizations members</a:t>
          </a:r>
        </a:p>
      </dgm:t>
    </dgm:pt>
    <dgm:pt modelId="{ED3B38E4-0D4A-49EF-B009-ADB704445D1D}" type="parTrans" cxnId="{448B0B42-B91F-425B-9CC9-CDA2E774D282}">
      <dgm:prSet/>
      <dgm:spPr/>
      <dgm:t>
        <a:bodyPr/>
        <a:lstStyle/>
        <a:p>
          <a:endParaRPr lang="en-US"/>
        </a:p>
      </dgm:t>
    </dgm:pt>
    <dgm:pt modelId="{0421B7F7-0E9A-4F84-9466-E5F30B78B22E}" type="sibTrans" cxnId="{448B0B42-B91F-425B-9CC9-CDA2E774D282}">
      <dgm:prSet/>
      <dgm:spPr/>
      <dgm:t>
        <a:bodyPr/>
        <a:lstStyle/>
        <a:p>
          <a:endParaRPr lang="en-US"/>
        </a:p>
      </dgm:t>
    </dgm:pt>
    <dgm:pt modelId="{DE583120-E88C-463E-86D2-03B36816BA73}">
      <dgm:prSet phldr="0"/>
      <dgm:spPr/>
      <dgm:t>
        <a:bodyPr/>
        <a:lstStyle/>
        <a:p>
          <a:pPr rtl="0"/>
          <a:r>
            <a:rPr lang="en-US" b="0">
              <a:latin typeface="Calibri"/>
            </a:rPr>
            <a:t>Continuing to "reimagine" the role and work of the GWDB</a:t>
          </a:r>
        </a:p>
      </dgm:t>
    </dgm:pt>
    <dgm:pt modelId="{6241D813-FC5C-4F68-8135-C562C94EF35F}" type="parTrans" cxnId="{B9E05668-46B1-4E67-8E41-D3BAC50EEA70}">
      <dgm:prSet/>
      <dgm:spPr/>
      <dgm:t>
        <a:bodyPr/>
        <a:lstStyle/>
        <a:p>
          <a:endParaRPr lang="en-US"/>
        </a:p>
      </dgm:t>
    </dgm:pt>
    <dgm:pt modelId="{10BA6988-FD10-4541-8895-99FBB4CF41DB}" type="sibTrans" cxnId="{B9E05668-46B1-4E67-8E41-D3BAC50EEA70}">
      <dgm:prSet/>
      <dgm:spPr/>
      <dgm:t>
        <a:bodyPr/>
        <a:lstStyle/>
        <a:p>
          <a:endParaRPr lang="en-US"/>
        </a:p>
      </dgm:t>
    </dgm:pt>
    <dgm:pt modelId="{B109697C-A6E8-4253-B6E2-A6D64A5F88E8}">
      <dgm:prSet/>
      <dgm:spPr/>
      <dgm:t>
        <a:bodyPr/>
        <a:lstStyle/>
        <a:p>
          <a:r>
            <a:rPr lang="en-US"/>
            <a:t>The Governor and State Legislature</a:t>
          </a:r>
        </a:p>
      </dgm:t>
    </dgm:pt>
    <dgm:pt modelId="{923E079A-0C00-4A58-8C39-5AF746D05439}" type="parTrans" cxnId="{274728CA-AF65-4575-BFB8-D6F7074286D2}">
      <dgm:prSet/>
      <dgm:spPr/>
      <dgm:t>
        <a:bodyPr/>
        <a:lstStyle/>
        <a:p>
          <a:endParaRPr lang="en-US"/>
        </a:p>
      </dgm:t>
    </dgm:pt>
    <dgm:pt modelId="{91F748F2-FBE7-4C39-B82F-FDA5CAA9610A}" type="sibTrans" cxnId="{274728CA-AF65-4575-BFB8-D6F7074286D2}">
      <dgm:prSet/>
      <dgm:spPr/>
      <dgm:t>
        <a:bodyPr/>
        <a:lstStyle/>
        <a:p>
          <a:endParaRPr lang="en-US"/>
        </a:p>
      </dgm:t>
    </dgm:pt>
    <dgm:pt modelId="{D2B73452-FD3E-45D8-A1A3-6425D141583F}" type="pres">
      <dgm:prSet presAssocID="{E5A27A49-4DA6-42C5-B761-FB88CA262783}" presName="linear" presStyleCnt="0">
        <dgm:presLayoutVars>
          <dgm:dir/>
          <dgm:animLvl val="lvl"/>
          <dgm:resizeHandles val="exact"/>
        </dgm:presLayoutVars>
      </dgm:prSet>
      <dgm:spPr/>
    </dgm:pt>
    <dgm:pt modelId="{A7FFC3FC-CDEC-4EEC-9FCA-654D6120C448}" type="pres">
      <dgm:prSet presAssocID="{F46A295D-6BE9-462A-9696-30460A27D78F}" presName="parentLin" presStyleCnt="0"/>
      <dgm:spPr/>
    </dgm:pt>
    <dgm:pt modelId="{545EDBBF-ABF7-4103-8D4C-5BFB5314FB2E}" type="pres">
      <dgm:prSet presAssocID="{F46A295D-6BE9-462A-9696-30460A27D78F}" presName="parentLeftMargin" presStyleLbl="node1" presStyleIdx="0" presStyleCnt="2"/>
      <dgm:spPr/>
    </dgm:pt>
    <dgm:pt modelId="{20EC4426-AD7F-4562-8B81-9A94E6D9DFD9}" type="pres">
      <dgm:prSet presAssocID="{F46A295D-6BE9-462A-9696-30460A27D78F}" presName="parentText" presStyleLbl="node1" presStyleIdx="0" presStyleCnt="2">
        <dgm:presLayoutVars>
          <dgm:chMax val="0"/>
          <dgm:bulletEnabled val="1"/>
        </dgm:presLayoutVars>
      </dgm:prSet>
      <dgm:spPr/>
    </dgm:pt>
    <dgm:pt modelId="{8183421B-48D4-4D24-807C-A9DB3FAC39F7}" type="pres">
      <dgm:prSet presAssocID="{F46A295D-6BE9-462A-9696-30460A27D78F}" presName="negativeSpace" presStyleCnt="0"/>
      <dgm:spPr/>
    </dgm:pt>
    <dgm:pt modelId="{CC1B1FEE-8ED9-43D6-86A9-2A33F19EA926}" type="pres">
      <dgm:prSet presAssocID="{F46A295D-6BE9-462A-9696-30460A27D78F}" presName="childText" presStyleLbl="conFgAcc1" presStyleIdx="0" presStyleCnt="2">
        <dgm:presLayoutVars>
          <dgm:bulletEnabled val="1"/>
        </dgm:presLayoutVars>
      </dgm:prSet>
      <dgm:spPr/>
    </dgm:pt>
    <dgm:pt modelId="{6257797D-2933-439C-A053-C6CA389213AA}" type="pres">
      <dgm:prSet presAssocID="{681C3C21-9A32-43E1-A3FC-1E27C1F98E44}" presName="spaceBetweenRectangles" presStyleCnt="0"/>
      <dgm:spPr/>
    </dgm:pt>
    <dgm:pt modelId="{3967248E-455C-44D6-80C6-C8EA518ADF03}" type="pres">
      <dgm:prSet presAssocID="{92DA1D48-E0C7-4A76-A3E8-F3BFEFE4F947}" presName="parentLin" presStyleCnt="0"/>
      <dgm:spPr/>
    </dgm:pt>
    <dgm:pt modelId="{804F8771-DBE9-4645-9099-1C3539C424E2}" type="pres">
      <dgm:prSet presAssocID="{92DA1D48-E0C7-4A76-A3E8-F3BFEFE4F947}" presName="parentLeftMargin" presStyleLbl="node1" presStyleIdx="0" presStyleCnt="2"/>
      <dgm:spPr/>
    </dgm:pt>
    <dgm:pt modelId="{5805AFFF-888D-4F09-BF4C-555F2D8389B2}" type="pres">
      <dgm:prSet presAssocID="{92DA1D48-E0C7-4A76-A3E8-F3BFEFE4F947}" presName="parentText" presStyleLbl="node1" presStyleIdx="1" presStyleCnt="2">
        <dgm:presLayoutVars>
          <dgm:chMax val="0"/>
          <dgm:bulletEnabled val="1"/>
        </dgm:presLayoutVars>
      </dgm:prSet>
      <dgm:spPr/>
    </dgm:pt>
    <dgm:pt modelId="{46532662-6269-4801-93DD-F1AAF544DE1A}" type="pres">
      <dgm:prSet presAssocID="{92DA1D48-E0C7-4A76-A3E8-F3BFEFE4F947}" presName="negativeSpace" presStyleCnt="0"/>
      <dgm:spPr/>
    </dgm:pt>
    <dgm:pt modelId="{CFD87CD9-A681-4584-AE1D-0D19635BD19C}" type="pres">
      <dgm:prSet presAssocID="{92DA1D48-E0C7-4A76-A3E8-F3BFEFE4F947}" presName="childText" presStyleLbl="conFgAcc1" presStyleIdx="1" presStyleCnt="2">
        <dgm:presLayoutVars>
          <dgm:bulletEnabled val="1"/>
        </dgm:presLayoutVars>
      </dgm:prSet>
      <dgm:spPr/>
    </dgm:pt>
  </dgm:ptLst>
  <dgm:cxnLst>
    <dgm:cxn modelId="{7E59120D-7177-4CF4-8AAC-F6F21C39747D}" type="presOf" srcId="{92DA1D48-E0C7-4A76-A3E8-F3BFEFE4F947}" destId="{804F8771-DBE9-4645-9099-1C3539C424E2}" srcOrd="0" destOrd="0" presId="urn:microsoft.com/office/officeart/2005/8/layout/list1"/>
    <dgm:cxn modelId="{E5F9AA0E-1FEE-4B5B-9E4C-B891196EC824}" srcId="{92DA1D48-E0C7-4A76-A3E8-F3BFEFE4F947}" destId="{4B0AD531-2664-4532-A2D1-E2399D673CBA}" srcOrd="3" destOrd="0" parTransId="{A6158C62-8C05-4152-B211-25184ABC732C}" sibTransId="{E0C8D19A-BD8F-4450-9086-F74C4430FE0C}"/>
    <dgm:cxn modelId="{6217D111-4053-4522-9577-907E5C7DBA40}" type="presOf" srcId="{2F545043-2C68-45A2-B6B0-3311B714BC81}" destId="{CFD87CD9-A681-4584-AE1D-0D19635BD19C}" srcOrd="0" destOrd="2" presId="urn:microsoft.com/office/officeart/2005/8/layout/list1"/>
    <dgm:cxn modelId="{721BF911-EB9A-47C1-AC9D-B43ED2DCF7FF}" type="presOf" srcId="{B109697C-A6E8-4253-B6E2-A6D64A5F88E8}" destId="{CFD87CD9-A681-4584-AE1D-0D19635BD19C}" srcOrd="0" destOrd="0" presId="urn:microsoft.com/office/officeart/2005/8/layout/list1"/>
    <dgm:cxn modelId="{1727B416-47A9-4835-87E3-8E31667C4295}" type="presOf" srcId="{E5A27A49-4DA6-42C5-B761-FB88CA262783}" destId="{D2B73452-FD3E-45D8-A1A3-6425D141583F}" srcOrd="0" destOrd="0" presId="urn:microsoft.com/office/officeart/2005/8/layout/list1"/>
    <dgm:cxn modelId="{11782732-302C-4996-B14E-9B7236CE76E4}" type="presOf" srcId="{F46A295D-6BE9-462A-9696-30460A27D78F}" destId="{20EC4426-AD7F-4562-8B81-9A94E6D9DFD9}" srcOrd="1" destOrd="0" presId="urn:microsoft.com/office/officeart/2005/8/layout/list1"/>
    <dgm:cxn modelId="{83A20535-D1AB-4E86-8F5B-A7448413C518}" type="presOf" srcId="{5F616C1F-79FC-429C-A4EA-6808C14435E7}" destId="{CFD87CD9-A681-4584-AE1D-0D19635BD19C}" srcOrd="0" destOrd="1" presId="urn:microsoft.com/office/officeart/2005/8/layout/list1"/>
    <dgm:cxn modelId="{9BE6F661-E1DC-4394-AE38-B8CC959FC59A}" type="presOf" srcId="{9616315C-710A-4424-8CB7-81A4B8F9EAA2}" destId="{CC1B1FEE-8ED9-43D6-86A9-2A33F19EA926}" srcOrd="0" destOrd="1" presId="urn:microsoft.com/office/officeart/2005/8/layout/list1"/>
    <dgm:cxn modelId="{448B0B42-B91F-425B-9CC9-CDA2E774D282}" srcId="{AEA26016-D624-4D00-BC66-0D87DFBA51B0}" destId="{FDB3D755-2033-4C6E-A692-79E62974D851}" srcOrd="1" destOrd="0" parTransId="{ED3B38E4-0D4A-49EF-B009-ADB704445D1D}" sibTransId="{0421B7F7-0E9A-4F84-9466-E5F30B78B22E}"/>
    <dgm:cxn modelId="{8CD7ED67-0D1D-426C-92B8-936B9EF717B2}" srcId="{E5A27A49-4DA6-42C5-B761-FB88CA262783}" destId="{92DA1D48-E0C7-4A76-A3E8-F3BFEFE4F947}" srcOrd="1" destOrd="0" parTransId="{C6E0BE5C-9E59-4881-BDBF-2101DF065CF4}" sibTransId="{C904DA7B-5B8F-48D3-818A-F4581269A559}"/>
    <dgm:cxn modelId="{B9E05668-46B1-4E67-8E41-D3BAC50EEA70}" srcId="{F46A295D-6BE9-462A-9696-30460A27D78F}" destId="{DE583120-E88C-463E-86D2-03B36816BA73}" srcOrd="1" destOrd="0" parTransId="{6241D813-FC5C-4F68-8135-C562C94EF35F}" sibTransId="{10BA6988-FD10-4541-8895-99FBB4CF41DB}"/>
    <dgm:cxn modelId="{DACC0B6A-C691-472B-B6CD-A81BD15C995D}" srcId="{AEA26016-D624-4D00-BC66-0D87DFBA51B0}" destId="{9616315C-710A-4424-8CB7-81A4B8F9EAA2}" srcOrd="0" destOrd="0" parTransId="{6593FAD7-CF8B-4F22-B3DD-54A84FA3B892}" sibTransId="{BA757E49-BB0B-46AC-B6EA-0F1FA5173E78}"/>
    <dgm:cxn modelId="{6FFD556A-BB45-44AD-B186-9F4EF8ECF172}" srcId="{E5A27A49-4DA6-42C5-B761-FB88CA262783}" destId="{F46A295D-6BE9-462A-9696-30460A27D78F}" srcOrd="0" destOrd="0" parTransId="{C4C364D3-A8E2-4133-8806-355D0C886AAA}" sibTransId="{681C3C21-9A32-43E1-A3FC-1E27C1F98E44}"/>
    <dgm:cxn modelId="{773AEE7C-D903-4B09-AD8D-D552FF5AADF7}" type="presOf" srcId="{92DA1D48-E0C7-4A76-A3E8-F3BFEFE4F947}" destId="{5805AFFF-888D-4F09-BF4C-555F2D8389B2}" srcOrd="1" destOrd="0" presId="urn:microsoft.com/office/officeart/2005/8/layout/list1"/>
    <dgm:cxn modelId="{E3CE7285-C05D-49A6-BF26-5A95DAFF756B}" type="presOf" srcId="{4B0AD531-2664-4532-A2D1-E2399D673CBA}" destId="{CFD87CD9-A681-4584-AE1D-0D19635BD19C}" srcOrd="0" destOrd="3" presId="urn:microsoft.com/office/officeart/2005/8/layout/list1"/>
    <dgm:cxn modelId="{3EA7B18C-0B6A-410D-8FD6-CC0030D9D1FC}" srcId="{92DA1D48-E0C7-4A76-A3E8-F3BFEFE4F947}" destId="{2F545043-2C68-45A2-B6B0-3311B714BC81}" srcOrd="2" destOrd="0" parTransId="{A019EDBD-BF05-489F-932B-CE2EB46CFDBD}" sibTransId="{10205D8A-5447-4457-BAF7-41784494ABFB}"/>
    <dgm:cxn modelId="{AAEBB5AB-C938-4F78-AAAD-1F28C83A6395}" type="presOf" srcId="{AEA26016-D624-4D00-BC66-0D87DFBA51B0}" destId="{CC1B1FEE-8ED9-43D6-86A9-2A33F19EA926}" srcOrd="0" destOrd="0" presId="urn:microsoft.com/office/officeart/2005/8/layout/list1"/>
    <dgm:cxn modelId="{03C355B2-F9AB-4431-AD31-8147129C8169}" srcId="{F46A295D-6BE9-462A-9696-30460A27D78F}" destId="{AEA26016-D624-4D00-BC66-0D87DFBA51B0}" srcOrd="0" destOrd="0" parTransId="{2C8598A6-DB26-4450-A76D-176CF059F61A}" sibTransId="{299507CC-29D6-4CEE-BA7B-2ED498EEDA7C}"/>
    <dgm:cxn modelId="{76BF99B2-1A77-40D3-A2EB-1BFCBED57199}" srcId="{92DA1D48-E0C7-4A76-A3E8-F3BFEFE4F947}" destId="{5F616C1F-79FC-429C-A4EA-6808C14435E7}" srcOrd="1" destOrd="0" parTransId="{624D0A10-4662-495E-92DC-7F797A91A7F7}" sibTransId="{64A8BDE2-5800-4B1E-BAF1-D569194A7C13}"/>
    <dgm:cxn modelId="{274728CA-AF65-4575-BFB8-D6F7074286D2}" srcId="{92DA1D48-E0C7-4A76-A3E8-F3BFEFE4F947}" destId="{B109697C-A6E8-4253-B6E2-A6D64A5F88E8}" srcOrd="0" destOrd="0" parTransId="{923E079A-0C00-4A58-8C39-5AF746D05439}" sibTransId="{91F748F2-FBE7-4C39-B82F-FDA5CAA9610A}"/>
    <dgm:cxn modelId="{37B2BFD8-DC45-412B-85AD-8C83B1A1673B}" type="presOf" srcId="{FDB3D755-2033-4C6E-A692-79E62974D851}" destId="{CC1B1FEE-8ED9-43D6-86A9-2A33F19EA926}" srcOrd="0" destOrd="2" presId="urn:microsoft.com/office/officeart/2005/8/layout/list1"/>
    <dgm:cxn modelId="{019ABBE1-DC20-4967-B5E3-88F5D7898018}" type="presOf" srcId="{DE583120-E88C-463E-86D2-03B36816BA73}" destId="{CC1B1FEE-8ED9-43D6-86A9-2A33F19EA926}" srcOrd="0" destOrd="3" presId="urn:microsoft.com/office/officeart/2005/8/layout/list1"/>
    <dgm:cxn modelId="{F8A9FCF9-B450-4CB2-AD76-C12C2D586219}" type="presOf" srcId="{F46A295D-6BE9-462A-9696-30460A27D78F}" destId="{545EDBBF-ABF7-4103-8D4C-5BFB5314FB2E}" srcOrd="0" destOrd="0" presId="urn:microsoft.com/office/officeart/2005/8/layout/list1"/>
    <dgm:cxn modelId="{533E49A2-C0E0-46CD-8866-3F54648BFB48}" type="presParOf" srcId="{D2B73452-FD3E-45D8-A1A3-6425D141583F}" destId="{A7FFC3FC-CDEC-4EEC-9FCA-654D6120C448}" srcOrd="0" destOrd="0" presId="urn:microsoft.com/office/officeart/2005/8/layout/list1"/>
    <dgm:cxn modelId="{543671C0-15C5-4DD3-ACE8-0FDAABB42CAB}" type="presParOf" srcId="{A7FFC3FC-CDEC-4EEC-9FCA-654D6120C448}" destId="{545EDBBF-ABF7-4103-8D4C-5BFB5314FB2E}" srcOrd="0" destOrd="0" presId="urn:microsoft.com/office/officeart/2005/8/layout/list1"/>
    <dgm:cxn modelId="{5A35250C-16EC-4CA7-99FA-CD9C6BF0A59D}" type="presParOf" srcId="{A7FFC3FC-CDEC-4EEC-9FCA-654D6120C448}" destId="{20EC4426-AD7F-4562-8B81-9A94E6D9DFD9}" srcOrd="1" destOrd="0" presId="urn:microsoft.com/office/officeart/2005/8/layout/list1"/>
    <dgm:cxn modelId="{D0E4912D-EE60-4713-A0E4-F9A3962D6815}" type="presParOf" srcId="{D2B73452-FD3E-45D8-A1A3-6425D141583F}" destId="{8183421B-48D4-4D24-807C-A9DB3FAC39F7}" srcOrd="1" destOrd="0" presId="urn:microsoft.com/office/officeart/2005/8/layout/list1"/>
    <dgm:cxn modelId="{08EA9B0E-8C71-4BF8-9204-21E4BA6943B8}" type="presParOf" srcId="{D2B73452-FD3E-45D8-A1A3-6425D141583F}" destId="{CC1B1FEE-8ED9-43D6-86A9-2A33F19EA926}" srcOrd="2" destOrd="0" presId="urn:microsoft.com/office/officeart/2005/8/layout/list1"/>
    <dgm:cxn modelId="{CB82A128-E252-4A46-9E6B-620412CDDD12}" type="presParOf" srcId="{D2B73452-FD3E-45D8-A1A3-6425D141583F}" destId="{6257797D-2933-439C-A053-C6CA389213AA}" srcOrd="3" destOrd="0" presId="urn:microsoft.com/office/officeart/2005/8/layout/list1"/>
    <dgm:cxn modelId="{DEB66356-5A7F-48F1-BB6D-5889D9B116D4}" type="presParOf" srcId="{D2B73452-FD3E-45D8-A1A3-6425D141583F}" destId="{3967248E-455C-44D6-80C6-C8EA518ADF03}" srcOrd="4" destOrd="0" presId="urn:microsoft.com/office/officeart/2005/8/layout/list1"/>
    <dgm:cxn modelId="{E5528DB9-5FFC-4900-9A31-9A0F4996E75A}" type="presParOf" srcId="{3967248E-455C-44D6-80C6-C8EA518ADF03}" destId="{804F8771-DBE9-4645-9099-1C3539C424E2}" srcOrd="0" destOrd="0" presId="urn:microsoft.com/office/officeart/2005/8/layout/list1"/>
    <dgm:cxn modelId="{D50CC694-5C17-4F81-ABFB-F890E39E18C2}" type="presParOf" srcId="{3967248E-455C-44D6-80C6-C8EA518ADF03}" destId="{5805AFFF-888D-4F09-BF4C-555F2D8389B2}" srcOrd="1" destOrd="0" presId="urn:microsoft.com/office/officeart/2005/8/layout/list1"/>
    <dgm:cxn modelId="{63F16C8E-A57F-4B66-8666-3622B3F3539C}" type="presParOf" srcId="{D2B73452-FD3E-45D8-A1A3-6425D141583F}" destId="{46532662-6269-4801-93DD-F1AAF544DE1A}" srcOrd="5" destOrd="0" presId="urn:microsoft.com/office/officeart/2005/8/layout/list1"/>
    <dgm:cxn modelId="{4AC9DAD8-1099-4785-AB16-CE48BE56BA20}" type="presParOf" srcId="{D2B73452-FD3E-45D8-A1A3-6425D141583F}" destId="{CFD87CD9-A681-4584-AE1D-0D19635BD19C}"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B6C627F0-5101-4B49-9606-59D0827D5AF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C9E13C7-A719-49CE-96AA-F8A486B8561F}">
      <dgm:prSet/>
      <dgm:spPr/>
      <dgm:t>
        <a:bodyPr/>
        <a:lstStyle/>
        <a:p>
          <a:pPr>
            <a:lnSpc>
              <a:spcPct val="100000"/>
            </a:lnSpc>
          </a:pPr>
          <a:r>
            <a:rPr lang="en-US" b="1"/>
            <a:t>Subd. 2a. Board meetings; chair. </a:t>
          </a:r>
          <a:endParaRPr lang="en-US"/>
        </a:p>
      </dgm:t>
    </dgm:pt>
    <dgm:pt modelId="{B655CD37-504A-4787-975B-33AC1CC6FB98}" type="parTrans" cxnId="{43CAE7A6-6F6B-4C51-BC9E-2572B0939352}">
      <dgm:prSet/>
      <dgm:spPr/>
      <dgm:t>
        <a:bodyPr/>
        <a:lstStyle/>
        <a:p>
          <a:endParaRPr lang="en-US"/>
        </a:p>
      </dgm:t>
    </dgm:pt>
    <dgm:pt modelId="{4E32C8B3-DDF2-4C22-9FF0-8587BA6D835C}" type="sibTrans" cxnId="{43CAE7A6-6F6B-4C51-BC9E-2572B0939352}">
      <dgm:prSet/>
      <dgm:spPr/>
      <dgm:t>
        <a:bodyPr/>
        <a:lstStyle/>
        <a:p>
          <a:endParaRPr lang="en-US"/>
        </a:p>
      </dgm:t>
    </dgm:pt>
    <dgm:pt modelId="{47A09700-3C50-44BB-9BAA-8CF501AB2DE3}">
      <dgm:prSet/>
      <dgm:spPr/>
      <dgm:t>
        <a:bodyPr/>
        <a:lstStyle/>
        <a:p>
          <a:pPr>
            <a:lnSpc>
              <a:spcPct val="100000"/>
            </a:lnSpc>
          </a:pPr>
          <a:r>
            <a:rPr lang="en-US" b="1"/>
            <a:t>Subd. 4. Executive committee duties. </a:t>
          </a:r>
          <a:endParaRPr lang="en-US"/>
        </a:p>
      </dgm:t>
    </dgm:pt>
    <dgm:pt modelId="{551EE0D4-17FA-439A-837E-F4ECC22CEEF1}" type="parTrans" cxnId="{55716334-F3AE-42A5-8BF1-A0D370BD0389}">
      <dgm:prSet/>
      <dgm:spPr/>
      <dgm:t>
        <a:bodyPr/>
        <a:lstStyle/>
        <a:p>
          <a:endParaRPr lang="en-US"/>
        </a:p>
      </dgm:t>
    </dgm:pt>
    <dgm:pt modelId="{61227B2D-426C-43DE-830D-4B5A58C5679F}" type="sibTrans" cxnId="{55716334-F3AE-42A5-8BF1-A0D370BD0389}">
      <dgm:prSet/>
      <dgm:spPr/>
      <dgm:t>
        <a:bodyPr/>
        <a:lstStyle/>
        <a:p>
          <a:endParaRPr lang="en-US"/>
        </a:p>
      </dgm:t>
    </dgm:pt>
    <dgm:pt modelId="{6D09A8F8-15C2-4EE3-9778-260E272710FC}">
      <dgm:prSet/>
      <dgm:spPr/>
      <dgm:t>
        <a:bodyPr/>
        <a:lstStyle/>
        <a:p>
          <a:pPr>
            <a:lnSpc>
              <a:spcPct val="100000"/>
            </a:lnSpc>
          </a:pPr>
          <a:r>
            <a:rPr lang="en-US"/>
            <a:t>The board shall hold regular in-person meetings at least quarterly and as often as necessary to </a:t>
          </a:r>
          <a:r>
            <a:rPr lang="en-US" b="1" u="sng"/>
            <a:t>perform the duties outlined in the statement of authority and the board's bylaws</a:t>
          </a:r>
          <a:r>
            <a:rPr lang="en-US"/>
            <a:t>. </a:t>
          </a:r>
        </a:p>
      </dgm:t>
    </dgm:pt>
    <dgm:pt modelId="{201C73B7-4F45-4D6A-99BB-A0C1A973F198}" type="parTrans" cxnId="{4DA071C9-21F1-4F4B-BAD3-6748EEADEF74}">
      <dgm:prSet/>
      <dgm:spPr/>
      <dgm:t>
        <a:bodyPr/>
        <a:lstStyle/>
        <a:p>
          <a:endParaRPr lang="en-US"/>
        </a:p>
      </dgm:t>
    </dgm:pt>
    <dgm:pt modelId="{78521CB7-A984-467C-AFED-88BB40B880AB}" type="sibTrans" cxnId="{4DA071C9-21F1-4F4B-BAD3-6748EEADEF74}">
      <dgm:prSet/>
      <dgm:spPr/>
      <dgm:t>
        <a:bodyPr/>
        <a:lstStyle/>
        <a:p>
          <a:endParaRPr lang="en-US"/>
        </a:p>
      </dgm:t>
    </dgm:pt>
    <dgm:pt modelId="{8BC0CFD0-EB5C-4A41-B1E9-93B810ECDD00}">
      <dgm:prSet custT="1"/>
      <dgm:spPr/>
      <dgm:t>
        <a:bodyPr/>
        <a:lstStyle/>
        <a:p>
          <a:pPr>
            <a:lnSpc>
              <a:spcPct val="100000"/>
            </a:lnSpc>
          </a:pPr>
          <a:r>
            <a:rPr lang="en-US" sz="1400"/>
            <a:t>The executive committee must, with advice and input of local workforce boards and other stakeholders as appropriate, </a:t>
          </a:r>
          <a:r>
            <a:rPr lang="en-US" sz="1400" b="1" i="0" u="sng"/>
            <a:t>develop performance standards for the state workforce centers</a:t>
          </a:r>
          <a:r>
            <a:rPr lang="en-US" sz="1400"/>
            <a:t>. </a:t>
          </a:r>
        </a:p>
      </dgm:t>
    </dgm:pt>
    <dgm:pt modelId="{AC517960-C2CE-489C-A9B9-9D92E6686C02}" type="parTrans" cxnId="{0D6EAB12-A6ED-4972-8845-DB1F9C889A62}">
      <dgm:prSet/>
      <dgm:spPr/>
      <dgm:t>
        <a:bodyPr/>
        <a:lstStyle/>
        <a:p>
          <a:endParaRPr lang="en-US"/>
        </a:p>
      </dgm:t>
    </dgm:pt>
    <dgm:pt modelId="{4E3F50DB-6F3D-49DD-B52E-45A3B498AF62}" type="sibTrans" cxnId="{0D6EAB12-A6ED-4972-8845-DB1F9C889A62}">
      <dgm:prSet/>
      <dgm:spPr/>
      <dgm:t>
        <a:bodyPr/>
        <a:lstStyle/>
        <a:p>
          <a:endParaRPr lang="en-US"/>
        </a:p>
      </dgm:t>
    </dgm:pt>
    <dgm:pt modelId="{85A2CC8B-703A-4C35-BBA3-64BF1E84D6E1}">
      <dgm:prSet custT="1"/>
      <dgm:spPr/>
      <dgm:t>
        <a:bodyPr/>
        <a:lstStyle/>
        <a:p>
          <a:pPr>
            <a:lnSpc>
              <a:spcPct val="100000"/>
            </a:lnSpc>
          </a:pPr>
          <a:r>
            <a:rPr lang="en-US" sz="1400"/>
            <a:t>By January 15, 2019, and each odd-numbered year thereafter, the executive committee shall submit a report to the senate and house of representatives committees with jurisdiction over workforce development programs regarding </a:t>
          </a:r>
          <a:r>
            <a:rPr lang="en-US" sz="1400" b="1" u="sng"/>
            <a:t>the performance and outcomes of the workforce centers</a:t>
          </a:r>
          <a:r>
            <a:rPr lang="en-US" sz="1400"/>
            <a:t>. The report must </a:t>
          </a:r>
          <a:r>
            <a:rPr lang="en-US" sz="1400" b="1" u="sng"/>
            <a:t>provide recommendations regarding workforce center funding levels and sources, program changes, and administrative changes</a:t>
          </a:r>
          <a:r>
            <a:rPr lang="en-US" sz="1400"/>
            <a:t>.</a:t>
          </a:r>
        </a:p>
      </dgm:t>
    </dgm:pt>
    <dgm:pt modelId="{97A39AF1-7CFC-4FB6-BCBC-248487DEEB59}" type="parTrans" cxnId="{8E591E4D-883C-402D-B75C-6F4AF01C4B3D}">
      <dgm:prSet/>
      <dgm:spPr/>
      <dgm:t>
        <a:bodyPr/>
        <a:lstStyle/>
        <a:p>
          <a:endParaRPr lang="en-US"/>
        </a:p>
      </dgm:t>
    </dgm:pt>
    <dgm:pt modelId="{695E31DC-A989-49A1-B466-7CDAEA9B5C9B}" type="sibTrans" cxnId="{8E591E4D-883C-402D-B75C-6F4AF01C4B3D}">
      <dgm:prSet/>
      <dgm:spPr/>
      <dgm:t>
        <a:bodyPr/>
        <a:lstStyle/>
        <a:p>
          <a:endParaRPr lang="en-US"/>
        </a:p>
      </dgm:t>
    </dgm:pt>
    <dgm:pt modelId="{464CA494-CE7B-42C7-A1DE-DC5BA5536723}" type="pres">
      <dgm:prSet presAssocID="{B6C627F0-5101-4B49-9606-59D0827D5AF5}" presName="root" presStyleCnt="0">
        <dgm:presLayoutVars>
          <dgm:dir/>
          <dgm:resizeHandles val="exact"/>
        </dgm:presLayoutVars>
      </dgm:prSet>
      <dgm:spPr/>
    </dgm:pt>
    <dgm:pt modelId="{2D87D327-1B08-45D9-BCB9-55E123488C98}" type="pres">
      <dgm:prSet presAssocID="{1C9E13C7-A719-49CE-96AA-F8A486B8561F}" presName="compNode" presStyleCnt="0"/>
      <dgm:spPr/>
    </dgm:pt>
    <dgm:pt modelId="{AC710210-BD4B-471A-AA6B-4FE00D0F8A1A}" type="pres">
      <dgm:prSet presAssocID="{1C9E13C7-A719-49CE-96AA-F8A486B8561F}" presName="bgRect" presStyleLbl="bgShp" presStyleIdx="0" presStyleCnt="2" custLinFactNeighborX="-7971" custLinFactNeighborY="5262"/>
      <dgm:spPr/>
    </dgm:pt>
    <dgm:pt modelId="{34073C4A-96A7-4523-BD2B-BBA9D88B3D35}" type="pres">
      <dgm:prSet presAssocID="{1C9E13C7-A719-49CE-96AA-F8A486B8561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52E73EB5-961E-4571-B9E9-6734FE063223}" type="pres">
      <dgm:prSet presAssocID="{1C9E13C7-A719-49CE-96AA-F8A486B8561F}" presName="spaceRect" presStyleCnt="0"/>
      <dgm:spPr/>
    </dgm:pt>
    <dgm:pt modelId="{57AC90AD-8600-4C93-8A0F-D98D7D2469F6}" type="pres">
      <dgm:prSet presAssocID="{1C9E13C7-A719-49CE-96AA-F8A486B8561F}" presName="parTx" presStyleLbl="revTx" presStyleIdx="0" presStyleCnt="4" custScaleX="80359" custScaleY="94431" custLinFactNeighborX="-18035" custLinFactNeighborY="1329">
        <dgm:presLayoutVars>
          <dgm:chMax val="0"/>
          <dgm:chPref val="0"/>
        </dgm:presLayoutVars>
      </dgm:prSet>
      <dgm:spPr/>
    </dgm:pt>
    <dgm:pt modelId="{6F7684A4-614B-4A04-B785-F3818A71C4DB}" type="pres">
      <dgm:prSet presAssocID="{1C9E13C7-A719-49CE-96AA-F8A486B8561F}" presName="desTx" presStyleLbl="revTx" presStyleIdx="1" presStyleCnt="4" custScaleX="116140" custScaleY="101510" custLinFactNeighborX="-13467" custLinFactNeighborY="2636">
        <dgm:presLayoutVars/>
      </dgm:prSet>
      <dgm:spPr/>
    </dgm:pt>
    <dgm:pt modelId="{4721DB21-1636-4DC7-9653-64B2C10ACFFC}" type="pres">
      <dgm:prSet presAssocID="{4E32C8B3-DDF2-4C22-9FF0-8587BA6D835C}" presName="sibTrans" presStyleCnt="0"/>
      <dgm:spPr/>
    </dgm:pt>
    <dgm:pt modelId="{35E2D994-623E-4E16-80D2-B0DB82E902C3}" type="pres">
      <dgm:prSet presAssocID="{47A09700-3C50-44BB-9BAA-8CF501AB2DE3}" presName="compNode" presStyleCnt="0"/>
      <dgm:spPr/>
    </dgm:pt>
    <dgm:pt modelId="{663197A3-AB2E-48A6-970D-71D44452C66B}" type="pres">
      <dgm:prSet presAssocID="{47A09700-3C50-44BB-9BAA-8CF501AB2DE3}" presName="bgRect" presStyleLbl="bgShp" presStyleIdx="1" presStyleCnt="2" custScaleY="169468" custLinFactNeighborY="21232"/>
      <dgm:spPr/>
    </dgm:pt>
    <dgm:pt modelId="{06194CBF-9F8D-40F1-A473-995CCD3E7B4A}" type="pres">
      <dgm:prSet presAssocID="{47A09700-3C50-44BB-9BAA-8CF501AB2DE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ierarchy"/>
        </a:ext>
      </dgm:extLst>
    </dgm:pt>
    <dgm:pt modelId="{9C520024-5785-48A0-8FBC-CB8ACB10BE82}" type="pres">
      <dgm:prSet presAssocID="{47A09700-3C50-44BB-9BAA-8CF501AB2DE3}" presName="spaceRect" presStyleCnt="0"/>
      <dgm:spPr/>
    </dgm:pt>
    <dgm:pt modelId="{49C1D68C-ACA8-43FC-981D-6C4C9E882B74}" type="pres">
      <dgm:prSet presAssocID="{47A09700-3C50-44BB-9BAA-8CF501AB2DE3}" presName="parTx" presStyleLbl="revTx" presStyleIdx="2" presStyleCnt="4" custScaleX="66733" custLinFactNeighborX="-23623" custLinFactNeighborY="-879">
        <dgm:presLayoutVars>
          <dgm:chMax val="0"/>
          <dgm:chPref val="0"/>
        </dgm:presLayoutVars>
      </dgm:prSet>
      <dgm:spPr/>
    </dgm:pt>
    <dgm:pt modelId="{8C1280AA-5A18-48BC-809E-9166AC3AA149}" type="pres">
      <dgm:prSet presAssocID="{47A09700-3C50-44BB-9BAA-8CF501AB2DE3}" presName="desTx" presStyleLbl="revTx" presStyleIdx="3" presStyleCnt="4" custScaleX="121891" custScaleY="132536" custLinFactNeighborX="3725" custLinFactNeighborY="18451">
        <dgm:presLayoutVars/>
      </dgm:prSet>
      <dgm:spPr/>
    </dgm:pt>
  </dgm:ptLst>
  <dgm:cxnLst>
    <dgm:cxn modelId="{61020A0C-D55C-4CF8-94C9-A1AABB169341}" type="presOf" srcId="{1C9E13C7-A719-49CE-96AA-F8A486B8561F}" destId="{57AC90AD-8600-4C93-8A0F-D98D7D2469F6}" srcOrd="0" destOrd="0" presId="urn:microsoft.com/office/officeart/2018/2/layout/IconVerticalSolidList"/>
    <dgm:cxn modelId="{0D6EAB12-A6ED-4972-8845-DB1F9C889A62}" srcId="{47A09700-3C50-44BB-9BAA-8CF501AB2DE3}" destId="{8BC0CFD0-EB5C-4A41-B1E9-93B810ECDD00}" srcOrd="0" destOrd="0" parTransId="{AC517960-C2CE-489C-A9B9-9D92E6686C02}" sibTransId="{4E3F50DB-6F3D-49DD-B52E-45A3B498AF62}"/>
    <dgm:cxn modelId="{55716334-F3AE-42A5-8BF1-A0D370BD0389}" srcId="{B6C627F0-5101-4B49-9606-59D0827D5AF5}" destId="{47A09700-3C50-44BB-9BAA-8CF501AB2DE3}" srcOrd="1" destOrd="0" parTransId="{551EE0D4-17FA-439A-837E-F4ECC22CEEF1}" sibTransId="{61227B2D-426C-43DE-830D-4B5A58C5679F}"/>
    <dgm:cxn modelId="{CEE6CD60-7B14-4914-9F24-877DD731D320}" type="presOf" srcId="{85A2CC8B-703A-4C35-BBA3-64BF1E84D6E1}" destId="{8C1280AA-5A18-48BC-809E-9166AC3AA149}" srcOrd="0" destOrd="1" presId="urn:microsoft.com/office/officeart/2018/2/layout/IconVerticalSolidList"/>
    <dgm:cxn modelId="{859B3768-FAEF-481D-9D1C-D8F223EDFB3E}" type="presOf" srcId="{6D09A8F8-15C2-4EE3-9778-260E272710FC}" destId="{6F7684A4-614B-4A04-B785-F3818A71C4DB}" srcOrd="0" destOrd="0" presId="urn:microsoft.com/office/officeart/2018/2/layout/IconVerticalSolidList"/>
    <dgm:cxn modelId="{8E591E4D-883C-402D-B75C-6F4AF01C4B3D}" srcId="{47A09700-3C50-44BB-9BAA-8CF501AB2DE3}" destId="{85A2CC8B-703A-4C35-BBA3-64BF1E84D6E1}" srcOrd="1" destOrd="0" parTransId="{97A39AF1-7CFC-4FB6-BCBC-248487DEEB59}" sibTransId="{695E31DC-A989-49A1-B466-7CDAEA9B5C9B}"/>
    <dgm:cxn modelId="{3BFAB06D-BCCB-4BEA-8BDD-6B72F101B554}" type="presOf" srcId="{47A09700-3C50-44BB-9BAA-8CF501AB2DE3}" destId="{49C1D68C-ACA8-43FC-981D-6C4C9E882B74}" srcOrd="0" destOrd="0" presId="urn:microsoft.com/office/officeart/2018/2/layout/IconVerticalSolidList"/>
    <dgm:cxn modelId="{43CAE7A6-6F6B-4C51-BC9E-2572B0939352}" srcId="{B6C627F0-5101-4B49-9606-59D0827D5AF5}" destId="{1C9E13C7-A719-49CE-96AA-F8A486B8561F}" srcOrd="0" destOrd="0" parTransId="{B655CD37-504A-4787-975B-33AC1CC6FB98}" sibTransId="{4E32C8B3-DDF2-4C22-9FF0-8587BA6D835C}"/>
    <dgm:cxn modelId="{3ACE6EB8-9D7A-4D1B-8122-35B346775F9B}" type="presOf" srcId="{8BC0CFD0-EB5C-4A41-B1E9-93B810ECDD00}" destId="{8C1280AA-5A18-48BC-809E-9166AC3AA149}" srcOrd="0" destOrd="0" presId="urn:microsoft.com/office/officeart/2018/2/layout/IconVerticalSolidList"/>
    <dgm:cxn modelId="{4DA071C9-21F1-4F4B-BAD3-6748EEADEF74}" srcId="{1C9E13C7-A719-49CE-96AA-F8A486B8561F}" destId="{6D09A8F8-15C2-4EE3-9778-260E272710FC}" srcOrd="0" destOrd="0" parTransId="{201C73B7-4F45-4D6A-99BB-A0C1A973F198}" sibTransId="{78521CB7-A984-467C-AFED-88BB40B880AB}"/>
    <dgm:cxn modelId="{A0B171FB-A0F2-4D2B-AC41-19033B76BAD8}" type="presOf" srcId="{B6C627F0-5101-4B49-9606-59D0827D5AF5}" destId="{464CA494-CE7B-42C7-A1DE-DC5BA5536723}" srcOrd="0" destOrd="0" presId="urn:microsoft.com/office/officeart/2018/2/layout/IconVerticalSolidList"/>
    <dgm:cxn modelId="{F6D04E18-2C7A-4284-9115-E125CA264D57}" type="presParOf" srcId="{464CA494-CE7B-42C7-A1DE-DC5BA5536723}" destId="{2D87D327-1B08-45D9-BCB9-55E123488C98}" srcOrd="0" destOrd="0" presId="urn:microsoft.com/office/officeart/2018/2/layout/IconVerticalSolidList"/>
    <dgm:cxn modelId="{83328811-59F7-4139-8DA9-7508C89D96C2}" type="presParOf" srcId="{2D87D327-1B08-45D9-BCB9-55E123488C98}" destId="{AC710210-BD4B-471A-AA6B-4FE00D0F8A1A}" srcOrd="0" destOrd="0" presId="urn:microsoft.com/office/officeart/2018/2/layout/IconVerticalSolidList"/>
    <dgm:cxn modelId="{F899D72E-839E-4B01-959B-D81EFA837420}" type="presParOf" srcId="{2D87D327-1B08-45D9-BCB9-55E123488C98}" destId="{34073C4A-96A7-4523-BD2B-BBA9D88B3D35}" srcOrd="1" destOrd="0" presId="urn:microsoft.com/office/officeart/2018/2/layout/IconVerticalSolidList"/>
    <dgm:cxn modelId="{8046B59C-844F-4706-B21E-D8DD7311E30B}" type="presParOf" srcId="{2D87D327-1B08-45D9-BCB9-55E123488C98}" destId="{52E73EB5-961E-4571-B9E9-6734FE063223}" srcOrd="2" destOrd="0" presId="urn:microsoft.com/office/officeart/2018/2/layout/IconVerticalSolidList"/>
    <dgm:cxn modelId="{863164FA-6C71-424C-8F4B-73B1756624C3}" type="presParOf" srcId="{2D87D327-1B08-45D9-BCB9-55E123488C98}" destId="{57AC90AD-8600-4C93-8A0F-D98D7D2469F6}" srcOrd="3" destOrd="0" presId="urn:microsoft.com/office/officeart/2018/2/layout/IconVerticalSolidList"/>
    <dgm:cxn modelId="{529981F6-DD7A-4530-8333-AD5A372D6CD1}" type="presParOf" srcId="{2D87D327-1B08-45D9-BCB9-55E123488C98}" destId="{6F7684A4-614B-4A04-B785-F3818A71C4DB}" srcOrd="4" destOrd="0" presId="urn:microsoft.com/office/officeart/2018/2/layout/IconVerticalSolidList"/>
    <dgm:cxn modelId="{5A28ACE8-0432-4CB3-AFBF-190EA5206705}" type="presParOf" srcId="{464CA494-CE7B-42C7-A1DE-DC5BA5536723}" destId="{4721DB21-1636-4DC7-9653-64B2C10ACFFC}" srcOrd="1" destOrd="0" presId="urn:microsoft.com/office/officeart/2018/2/layout/IconVerticalSolidList"/>
    <dgm:cxn modelId="{B5A8ABF3-E49E-4021-B67C-FE2A77C194C0}" type="presParOf" srcId="{464CA494-CE7B-42C7-A1DE-DC5BA5536723}" destId="{35E2D994-623E-4E16-80D2-B0DB82E902C3}" srcOrd="2" destOrd="0" presId="urn:microsoft.com/office/officeart/2018/2/layout/IconVerticalSolidList"/>
    <dgm:cxn modelId="{E8FFD2E8-FF47-4AF3-8061-1AF04BEE52C2}" type="presParOf" srcId="{35E2D994-623E-4E16-80D2-B0DB82E902C3}" destId="{663197A3-AB2E-48A6-970D-71D44452C66B}" srcOrd="0" destOrd="0" presId="urn:microsoft.com/office/officeart/2018/2/layout/IconVerticalSolidList"/>
    <dgm:cxn modelId="{65E95483-08F5-4D3C-838A-05C410E1BB4A}" type="presParOf" srcId="{35E2D994-623E-4E16-80D2-B0DB82E902C3}" destId="{06194CBF-9F8D-40F1-A473-995CCD3E7B4A}" srcOrd="1" destOrd="0" presId="urn:microsoft.com/office/officeart/2018/2/layout/IconVerticalSolidList"/>
    <dgm:cxn modelId="{57A241F3-E97A-4CC7-8D57-16959AB7ABA2}" type="presParOf" srcId="{35E2D994-623E-4E16-80D2-B0DB82E902C3}" destId="{9C520024-5785-48A0-8FBC-CB8ACB10BE82}" srcOrd="2" destOrd="0" presId="urn:microsoft.com/office/officeart/2018/2/layout/IconVerticalSolidList"/>
    <dgm:cxn modelId="{1DD56863-047D-439B-95B3-E1668E2C7C5A}" type="presParOf" srcId="{35E2D994-623E-4E16-80D2-B0DB82E902C3}" destId="{49C1D68C-ACA8-43FC-981D-6C4C9E882B74}" srcOrd="3" destOrd="0" presId="urn:microsoft.com/office/officeart/2018/2/layout/IconVerticalSolidList"/>
    <dgm:cxn modelId="{DCAA0CB6-9210-4B56-A2AF-8D19CDE7949E}" type="presParOf" srcId="{35E2D994-623E-4E16-80D2-B0DB82E902C3}" destId="{8C1280AA-5A18-48BC-809E-9166AC3AA149}"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D04EF3A-9F46-4462-828C-D5280FD1826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AF150C63-F4A9-427A-B0EE-EC72E48F6AB1}">
      <dgm:prSet/>
      <dgm:spPr/>
      <dgm:t>
        <a:bodyPr/>
        <a:lstStyle/>
        <a:p>
          <a:pPr algn="l"/>
          <a:r>
            <a:rPr lang="en-US" b="1"/>
            <a:t>State Workforce Development Boards</a:t>
          </a:r>
          <a:endParaRPr lang="en-US"/>
        </a:p>
      </dgm:t>
    </dgm:pt>
    <dgm:pt modelId="{97EBAE31-3C71-42EB-AB33-EA58C82F1078}" type="parTrans" cxnId="{1DAE0BDE-B67C-4C7C-A4D3-7032C4E03372}">
      <dgm:prSet/>
      <dgm:spPr/>
      <dgm:t>
        <a:bodyPr/>
        <a:lstStyle/>
        <a:p>
          <a:endParaRPr lang="en-US"/>
        </a:p>
      </dgm:t>
    </dgm:pt>
    <dgm:pt modelId="{6C705E2F-A7F3-4DB9-87D0-A37D323F221A}" type="sibTrans" cxnId="{1DAE0BDE-B67C-4C7C-A4D3-7032C4E03372}">
      <dgm:prSet/>
      <dgm:spPr/>
      <dgm:t>
        <a:bodyPr/>
        <a:lstStyle/>
        <a:p>
          <a:endParaRPr lang="en-US"/>
        </a:p>
      </dgm:t>
    </dgm:pt>
    <dgm:pt modelId="{2DF9C4EF-0ADB-42BE-8D47-DA868A06DD30}">
      <dgm:prSet/>
      <dgm:spPr>
        <a:solidFill>
          <a:schemeClr val="bg1">
            <a:lumMod val="95000"/>
            <a:alpha val="90000"/>
          </a:schemeClr>
        </a:solidFill>
      </dgm:spPr>
      <dgm:t>
        <a:bodyPr/>
        <a:lstStyle/>
        <a:p>
          <a:r>
            <a:rPr lang="en-US" b="1"/>
            <a:t>Operate programs day to day: </a:t>
          </a:r>
          <a:r>
            <a:rPr lang="en-US" b="0"/>
            <a:t>Program execution is the responsibility of state agencies, local workforce boards, education and training providers, CBOs, etc.</a:t>
          </a:r>
        </a:p>
      </dgm:t>
    </dgm:pt>
    <dgm:pt modelId="{B1965A05-BF85-4E57-B067-6BE807CEF0EA}" type="parTrans" cxnId="{2B6D331D-C68F-4015-A29D-00C7569759D8}">
      <dgm:prSet/>
      <dgm:spPr/>
      <dgm:t>
        <a:bodyPr/>
        <a:lstStyle/>
        <a:p>
          <a:endParaRPr lang="en-US"/>
        </a:p>
      </dgm:t>
    </dgm:pt>
    <dgm:pt modelId="{41EA8A34-1B9F-4D26-8A80-FC5317F70AE0}" type="sibTrans" cxnId="{2B6D331D-C68F-4015-A29D-00C7569759D8}">
      <dgm:prSet/>
      <dgm:spPr/>
      <dgm:t>
        <a:bodyPr/>
        <a:lstStyle/>
        <a:p>
          <a:endParaRPr lang="en-US"/>
        </a:p>
      </dgm:t>
    </dgm:pt>
    <dgm:pt modelId="{F8DDE84A-3AD1-4BF3-B66C-BEC7130EB878}">
      <dgm:prSet/>
      <dgm:spPr>
        <a:solidFill>
          <a:schemeClr val="bg1">
            <a:lumMod val="95000"/>
            <a:alpha val="90000"/>
          </a:schemeClr>
        </a:solidFill>
      </dgm:spPr>
      <dgm:t>
        <a:bodyPr/>
        <a:lstStyle/>
        <a:p>
          <a:r>
            <a:rPr lang="en-US" b="1"/>
            <a:t>Serve individual jobseekers or businesses directly: </a:t>
          </a:r>
          <a:r>
            <a:rPr lang="en-US" b="0"/>
            <a:t>GWDB creates recommendations for system implementation; local boards and providers handle customer-facing delivery.</a:t>
          </a:r>
        </a:p>
      </dgm:t>
    </dgm:pt>
    <dgm:pt modelId="{A22D8709-ECEA-4E02-A943-A8CF6D64565F}" type="parTrans" cxnId="{1408AB0F-A117-483B-BCCB-45A5086ED6DB}">
      <dgm:prSet/>
      <dgm:spPr/>
      <dgm:t>
        <a:bodyPr/>
        <a:lstStyle/>
        <a:p>
          <a:endParaRPr lang="en-US"/>
        </a:p>
      </dgm:t>
    </dgm:pt>
    <dgm:pt modelId="{8691C9E0-801C-4EF6-A0DD-EC45380BA7FC}" type="sibTrans" cxnId="{1408AB0F-A117-483B-BCCB-45A5086ED6DB}">
      <dgm:prSet/>
      <dgm:spPr/>
      <dgm:t>
        <a:bodyPr/>
        <a:lstStyle/>
        <a:p>
          <a:endParaRPr lang="en-US"/>
        </a:p>
      </dgm:t>
    </dgm:pt>
    <dgm:pt modelId="{0EC3EAD4-051D-413C-8E5C-3A2B968AA53C}">
      <dgm:prSet/>
      <dgm:spPr>
        <a:solidFill>
          <a:schemeClr val="bg1">
            <a:lumMod val="95000"/>
            <a:alpha val="90000"/>
          </a:schemeClr>
        </a:solidFill>
      </dgm:spPr>
      <dgm:t>
        <a:bodyPr/>
        <a:lstStyle/>
        <a:p>
          <a:r>
            <a:rPr lang="en-US" b="1"/>
            <a:t>Conflict with statutory requirements: </a:t>
          </a:r>
          <a:r>
            <a:rPr lang="en-US" b="0"/>
            <a:t>Each agency and program remains accountable to statutory requirements.</a:t>
          </a:r>
        </a:p>
      </dgm:t>
    </dgm:pt>
    <dgm:pt modelId="{A91B2641-AE7E-4752-B040-F05934524980}" type="parTrans" cxnId="{A9F23512-426E-46E0-BD16-860E1DCBC1E5}">
      <dgm:prSet/>
      <dgm:spPr/>
      <dgm:t>
        <a:bodyPr/>
        <a:lstStyle/>
        <a:p>
          <a:endParaRPr lang="en-US"/>
        </a:p>
      </dgm:t>
    </dgm:pt>
    <dgm:pt modelId="{8A4156CD-05A6-49B8-B2A3-F3308FD42FFA}" type="sibTrans" cxnId="{A9F23512-426E-46E0-BD16-860E1DCBC1E5}">
      <dgm:prSet/>
      <dgm:spPr/>
      <dgm:t>
        <a:bodyPr/>
        <a:lstStyle/>
        <a:p>
          <a:endParaRPr lang="en-US"/>
        </a:p>
      </dgm:t>
    </dgm:pt>
    <dgm:pt modelId="{F7C21889-388F-4A27-9513-99A06DDA1AFF}" type="pres">
      <dgm:prSet presAssocID="{9D04EF3A-9F46-4462-828C-D5280FD1826E}" presName="Name0" presStyleCnt="0">
        <dgm:presLayoutVars>
          <dgm:dir/>
          <dgm:animLvl val="lvl"/>
          <dgm:resizeHandles val="exact"/>
        </dgm:presLayoutVars>
      </dgm:prSet>
      <dgm:spPr/>
    </dgm:pt>
    <dgm:pt modelId="{8DC631AF-CE13-4C16-8675-85C93D2D461D}" type="pres">
      <dgm:prSet presAssocID="{AF150C63-F4A9-427A-B0EE-EC72E48F6AB1}" presName="composite" presStyleCnt="0"/>
      <dgm:spPr/>
    </dgm:pt>
    <dgm:pt modelId="{C1EC48E1-6DAD-4D1B-854C-91FCD8CE1F0F}" type="pres">
      <dgm:prSet presAssocID="{AF150C63-F4A9-427A-B0EE-EC72E48F6AB1}" presName="parTx" presStyleLbl="alignNode1" presStyleIdx="0" presStyleCnt="1">
        <dgm:presLayoutVars>
          <dgm:chMax val="0"/>
          <dgm:chPref val="0"/>
          <dgm:bulletEnabled val="1"/>
        </dgm:presLayoutVars>
      </dgm:prSet>
      <dgm:spPr/>
    </dgm:pt>
    <dgm:pt modelId="{C8D53730-D0F8-4A91-AB14-B85C3775CBD8}" type="pres">
      <dgm:prSet presAssocID="{AF150C63-F4A9-427A-B0EE-EC72E48F6AB1}" presName="desTx" presStyleLbl="alignAccFollowNode1" presStyleIdx="0" presStyleCnt="1">
        <dgm:presLayoutVars>
          <dgm:bulletEnabled val="1"/>
        </dgm:presLayoutVars>
      </dgm:prSet>
      <dgm:spPr/>
    </dgm:pt>
  </dgm:ptLst>
  <dgm:cxnLst>
    <dgm:cxn modelId="{795E0702-29B6-4B73-8888-0328707CB623}" type="presOf" srcId="{2DF9C4EF-0ADB-42BE-8D47-DA868A06DD30}" destId="{C8D53730-D0F8-4A91-AB14-B85C3775CBD8}" srcOrd="0" destOrd="0" presId="urn:microsoft.com/office/officeart/2005/8/layout/hList1"/>
    <dgm:cxn modelId="{1408AB0F-A117-483B-BCCB-45A5086ED6DB}" srcId="{AF150C63-F4A9-427A-B0EE-EC72E48F6AB1}" destId="{F8DDE84A-3AD1-4BF3-B66C-BEC7130EB878}" srcOrd="1" destOrd="0" parTransId="{A22D8709-ECEA-4E02-A943-A8CF6D64565F}" sibTransId="{8691C9E0-801C-4EF6-A0DD-EC45380BA7FC}"/>
    <dgm:cxn modelId="{A9F23512-426E-46E0-BD16-860E1DCBC1E5}" srcId="{AF150C63-F4A9-427A-B0EE-EC72E48F6AB1}" destId="{0EC3EAD4-051D-413C-8E5C-3A2B968AA53C}" srcOrd="2" destOrd="0" parTransId="{A91B2641-AE7E-4752-B040-F05934524980}" sibTransId="{8A4156CD-05A6-49B8-B2A3-F3308FD42FFA}"/>
    <dgm:cxn modelId="{D2B1B41C-1070-4206-9C72-3B01A4AA2A96}" type="presOf" srcId="{0EC3EAD4-051D-413C-8E5C-3A2B968AA53C}" destId="{C8D53730-D0F8-4A91-AB14-B85C3775CBD8}" srcOrd="0" destOrd="2" presId="urn:microsoft.com/office/officeart/2005/8/layout/hList1"/>
    <dgm:cxn modelId="{2B6D331D-C68F-4015-A29D-00C7569759D8}" srcId="{AF150C63-F4A9-427A-B0EE-EC72E48F6AB1}" destId="{2DF9C4EF-0ADB-42BE-8D47-DA868A06DD30}" srcOrd="0" destOrd="0" parTransId="{B1965A05-BF85-4E57-B067-6BE807CEF0EA}" sibTransId="{41EA8A34-1B9F-4D26-8A80-FC5317F70AE0}"/>
    <dgm:cxn modelId="{9DF71836-13A1-4123-BCB3-5A438DC8E22F}" type="presOf" srcId="{9D04EF3A-9F46-4462-828C-D5280FD1826E}" destId="{F7C21889-388F-4A27-9513-99A06DDA1AFF}" srcOrd="0" destOrd="0" presId="urn:microsoft.com/office/officeart/2005/8/layout/hList1"/>
    <dgm:cxn modelId="{CEDC5388-7653-4DF6-9B0A-D0A812B24524}" type="presOf" srcId="{AF150C63-F4A9-427A-B0EE-EC72E48F6AB1}" destId="{C1EC48E1-6DAD-4D1B-854C-91FCD8CE1F0F}" srcOrd="0" destOrd="0" presId="urn:microsoft.com/office/officeart/2005/8/layout/hList1"/>
    <dgm:cxn modelId="{1DAE0BDE-B67C-4C7C-A4D3-7032C4E03372}" srcId="{9D04EF3A-9F46-4462-828C-D5280FD1826E}" destId="{AF150C63-F4A9-427A-B0EE-EC72E48F6AB1}" srcOrd="0" destOrd="0" parTransId="{97EBAE31-3C71-42EB-AB33-EA58C82F1078}" sibTransId="{6C705E2F-A7F3-4DB9-87D0-A37D323F221A}"/>
    <dgm:cxn modelId="{E1AFFAE3-7359-4354-8685-752A25A2055F}" type="presOf" srcId="{F8DDE84A-3AD1-4BF3-B66C-BEC7130EB878}" destId="{C8D53730-D0F8-4A91-AB14-B85C3775CBD8}" srcOrd="0" destOrd="1" presId="urn:microsoft.com/office/officeart/2005/8/layout/hList1"/>
    <dgm:cxn modelId="{04CBDDD9-E7FD-460A-B921-AD95FF83A442}" type="presParOf" srcId="{F7C21889-388F-4A27-9513-99A06DDA1AFF}" destId="{8DC631AF-CE13-4C16-8675-85C93D2D461D}" srcOrd="0" destOrd="0" presId="urn:microsoft.com/office/officeart/2005/8/layout/hList1"/>
    <dgm:cxn modelId="{A46D6503-A9A0-4F35-8650-EBE285379E08}" type="presParOf" srcId="{8DC631AF-CE13-4C16-8675-85C93D2D461D}" destId="{C1EC48E1-6DAD-4D1B-854C-91FCD8CE1F0F}" srcOrd="0" destOrd="0" presId="urn:microsoft.com/office/officeart/2005/8/layout/hList1"/>
    <dgm:cxn modelId="{8ABC8146-3D28-4699-8526-AE9084F0D2CB}" type="presParOf" srcId="{8DC631AF-CE13-4C16-8675-85C93D2D461D}" destId="{C8D53730-D0F8-4A91-AB14-B85C3775CBD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5D3C525-735D-4904-82A3-FD90B74523CD}" type="doc">
      <dgm:prSet loTypeId="urn:microsoft.com/office/officeart/2005/8/layout/lProcess3" loCatId="process" qsTypeId="urn:microsoft.com/office/officeart/2005/8/quickstyle/simple5" qsCatId="simple" csTypeId="urn:microsoft.com/office/officeart/2005/8/colors/accent1_2" csCatId="accent1" phldr="1"/>
      <dgm:spPr/>
      <dgm:t>
        <a:bodyPr/>
        <a:lstStyle/>
        <a:p>
          <a:endParaRPr lang="en-US"/>
        </a:p>
      </dgm:t>
    </dgm:pt>
    <dgm:pt modelId="{667E9116-8CC1-4DDB-8A24-B383BB04B62B}">
      <dgm:prSet/>
      <dgm:spPr>
        <a:effectLst>
          <a:outerShdw blurRad="63500" sx="102000" sy="102000" algn="ctr" rotWithShape="0">
            <a:prstClr val="black">
              <a:alpha val="40000"/>
            </a:prstClr>
          </a:outerShdw>
        </a:effectLst>
      </dgm:spPr>
      <dgm:t>
        <a:bodyPr/>
        <a:lstStyle/>
        <a:p>
          <a:r>
            <a:rPr lang="en-US" b="0"/>
            <a:t>Title I: WIOA Adult, Dislocated Worker (DW), and Youth </a:t>
          </a:r>
        </a:p>
      </dgm:t>
    </dgm:pt>
    <dgm:pt modelId="{D39216E8-D576-4510-A15F-1DDC410458E1}" type="parTrans" cxnId="{4F8EE7C7-0D7C-4C0D-8915-99D4A30C26B8}">
      <dgm:prSet/>
      <dgm:spPr/>
      <dgm:t>
        <a:bodyPr/>
        <a:lstStyle/>
        <a:p>
          <a:endParaRPr lang="en-US" sz="1800" b="0"/>
        </a:p>
      </dgm:t>
    </dgm:pt>
    <dgm:pt modelId="{C3A08C0D-062E-44C0-8CF4-928B4587C85E}" type="sibTrans" cxnId="{4F8EE7C7-0D7C-4C0D-8915-99D4A30C26B8}">
      <dgm:prSet/>
      <dgm:spPr/>
      <dgm:t>
        <a:bodyPr/>
        <a:lstStyle/>
        <a:p>
          <a:endParaRPr lang="en-US" b="0"/>
        </a:p>
      </dgm:t>
    </dgm:pt>
    <dgm:pt modelId="{AF26465B-596E-4377-BC00-8BB325655AB4}">
      <dgm:prSet custT="1"/>
      <dgm:spPr>
        <a:effectLst>
          <a:outerShdw blurRad="63500" sx="102000" sy="102000" algn="ctr" rotWithShape="0">
            <a:prstClr val="black">
              <a:alpha val="40000"/>
            </a:prstClr>
          </a:outerShdw>
        </a:effectLst>
      </dgm:spPr>
      <dgm:t>
        <a:bodyPr/>
        <a:lstStyle/>
        <a:p>
          <a:r>
            <a:rPr lang="en-US" sz="1400" b="0"/>
            <a:t>U.S. DOL</a:t>
          </a:r>
        </a:p>
      </dgm:t>
    </dgm:pt>
    <dgm:pt modelId="{F103A855-3FCA-4563-A9AF-52A7FE3C835D}" type="parTrans" cxnId="{01164200-360D-41D7-8F51-C85049F88045}">
      <dgm:prSet/>
      <dgm:spPr/>
      <dgm:t>
        <a:bodyPr/>
        <a:lstStyle/>
        <a:p>
          <a:endParaRPr lang="en-US" sz="1800" b="0"/>
        </a:p>
      </dgm:t>
    </dgm:pt>
    <dgm:pt modelId="{6B0B8E16-A92B-40AA-8D82-41BC7E21BF42}" type="sibTrans" cxnId="{01164200-360D-41D7-8F51-C85049F88045}">
      <dgm:prSet/>
      <dgm:spPr/>
      <dgm:t>
        <a:bodyPr/>
        <a:lstStyle/>
        <a:p>
          <a:endParaRPr lang="en-US" b="0"/>
        </a:p>
      </dgm:t>
    </dgm:pt>
    <dgm:pt modelId="{91509412-2675-42A4-8794-98B88BD32B4D}">
      <dgm:prSet custT="1"/>
      <dgm:spPr>
        <a:effectLst>
          <a:outerShdw blurRad="63500" sx="102000" sy="102000" algn="ctr" rotWithShape="0">
            <a:prstClr val="black">
              <a:alpha val="40000"/>
            </a:prstClr>
          </a:outerShdw>
        </a:effectLst>
      </dgm:spPr>
      <dgm:t>
        <a:bodyPr/>
        <a:lstStyle/>
        <a:p>
          <a:r>
            <a:rPr lang="en-US" sz="1400" b="0"/>
            <a:t>DEED</a:t>
          </a:r>
        </a:p>
      </dgm:t>
    </dgm:pt>
    <dgm:pt modelId="{3BD33495-0178-4F8A-8847-13EC43C9C515}" type="parTrans" cxnId="{215762DD-ED6C-4121-982B-15B431257CEF}">
      <dgm:prSet/>
      <dgm:spPr/>
      <dgm:t>
        <a:bodyPr/>
        <a:lstStyle/>
        <a:p>
          <a:endParaRPr lang="en-US" sz="1800" b="0"/>
        </a:p>
      </dgm:t>
    </dgm:pt>
    <dgm:pt modelId="{9A11F759-E701-4E83-81E8-2A8F7E9B1F2C}" type="sibTrans" cxnId="{215762DD-ED6C-4121-982B-15B431257CEF}">
      <dgm:prSet/>
      <dgm:spPr/>
      <dgm:t>
        <a:bodyPr/>
        <a:lstStyle/>
        <a:p>
          <a:endParaRPr lang="en-US" b="0"/>
        </a:p>
      </dgm:t>
    </dgm:pt>
    <dgm:pt modelId="{8094675E-DADF-4CFF-9739-F95DF4AB0C7E}">
      <dgm:prSet custT="1"/>
      <dgm:spPr>
        <a:effectLst>
          <a:outerShdw blurRad="63500" sx="102000" sy="102000" algn="ctr" rotWithShape="0">
            <a:prstClr val="black">
              <a:alpha val="40000"/>
            </a:prstClr>
          </a:outerShdw>
        </a:effectLst>
      </dgm:spPr>
      <dgm:t>
        <a:bodyPr/>
        <a:lstStyle/>
        <a:p>
          <a:r>
            <a:rPr lang="en-US" sz="1400" b="0"/>
            <a:t>Local Workforce Boards </a:t>
          </a:r>
        </a:p>
      </dgm:t>
    </dgm:pt>
    <dgm:pt modelId="{C1A2BB25-1B8D-4BF7-B0FC-405F41B47F27}" type="parTrans" cxnId="{B51BB944-E3F1-474B-A6D5-5778737C8C17}">
      <dgm:prSet/>
      <dgm:spPr/>
      <dgm:t>
        <a:bodyPr/>
        <a:lstStyle/>
        <a:p>
          <a:endParaRPr lang="en-US" sz="1800" b="0"/>
        </a:p>
      </dgm:t>
    </dgm:pt>
    <dgm:pt modelId="{F45C143F-665B-4073-B757-958E6F667A25}" type="sibTrans" cxnId="{B51BB944-E3F1-474B-A6D5-5778737C8C17}">
      <dgm:prSet/>
      <dgm:spPr/>
      <dgm:t>
        <a:bodyPr/>
        <a:lstStyle/>
        <a:p>
          <a:endParaRPr lang="en-US" b="0"/>
        </a:p>
      </dgm:t>
    </dgm:pt>
    <dgm:pt modelId="{D8D5631C-E593-4F3C-AF8F-BC02AB5A006F}">
      <dgm:prSet custT="1"/>
      <dgm:spPr>
        <a:effectLst>
          <a:outerShdw blurRad="63500" sx="102000" sy="102000" algn="ctr" rotWithShape="0">
            <a:prstClr val="black">
              <a:alpha val="40000"/>
            </a:prstClr>
          </a:outerShdw>
        </a:effectLst>
      </dgm:spPr>
      <dgm:t>
        <a:bodyPr/>
        <a:lstStyle/>
        <a:p>
          <a:r>
            <a:rPr lang="en-US" sz="1400" b="0" err="1"/>
            <a:t>CareerForce</a:t>
          </a:r>
          <a:r>
            <a:rPr lang="en-US" sz="1400" b="0"/>
            <a:t> providers &amp; partners</a:t>
          </a:r>
        </a:p>
      </dgm:t>
    </dgm:pt>
    <dgm:pt modelId="{F1F9C1A7-FD05-4B2C-99EB-7B65FC607B6E}" type="parTrans" cxnId="{16937782-8B02-45A1-9D17-BEB2952D8B3A}">
      <dgm:prSet/>
      <dgm:spPr/>
      <dgm:t>
        <a:bodyPr/>
        <a:lstStyle/>
        <a:p>
          <a:endParaRPr lang="en-US" sz="1800" b="0"/>
        </a:p>
      </dgm:t>
    </dgm:pt>
    <dgm:pt modelId="{42D007A5-2EBF-4D64-9A8C-D4EB9212886B}" type="sibTrans" cxnId="{16937782-8B02-45A1-9D17-BEB2952D8B3A}">
      <dgm:prSet/>
      <dgm:spPr/>
      <dgm:t>
        <a:bodyPr/>
        <a:lstStyle/>
        <a:p>
          <a:endParaRPr lang="en-US" b="0"/>
        </a:p>
      </dgm:t>
    </dgm:pt>
    <dgm:pt modelId="{F6279813-0C65-45D8-8AC2-7E058CA883D5}">
      <dgm:prSet/>
      <dgm:spPr>
        <a:effectLst>
          <a:outerShdw blurRad="63500" sx="102000" sy="102000" algn="ctr" rotWithShape="0">
            <a:prstClr val="black">
              <a:alpha val="40000"/>
            </a:prstClr>
          </a:outerShdw>
        </a:effectLst>
      </dgm:spPr>
      <dgm:t>
        <a:bodyPr/>
        <a:lstStyle/>
        <a:p>
          <a:r>
            <a:rPr lang="en-US" b="0"/>
            <a:t>Title II: Adult Basic Education (ABE)</a:t>
          </a:r>
        </a:p>
      </dgm:t>
    </dgm:pt>
    <dgm:pt modelId="{3663A89C-CD3E-4440-8BD0-A8BE4666B58F}" type="parTrans" cxnId="{2D8B3C92-8FFB-41C9-8349-B8D4EA7C42CD}">
      <dgm:prSet/>
      <dgm:spPr/>
      <dgm:t>
        <a:bodyPr/>
        <a:lstStyle/>
        <a:p>
          <a:endParaRPr lang="en-US" sz="1800" b="0"/>
        </a:p>
      </dgm:t>
    </dgm:pt>
    <dgm:pt modelId="{F724432A-2B24-46AC-991E-657BB4E3CAB3}" type="sibTrans" cxnId="{2D8B3C92-8FFB-41C9-8349-B8D4EA7C42CD}">
      <dgm:prSet/>
      <dgm:spPr/>
      <dgm:t>
        <a:bodyPr/>
        <a:lstStyle/>
        <a:p>
          <a:endParaRPr lang="en-US" b="0"/>
        </a:p>
      </dgm:t>
    </dgm:pt>
    <dgm:pt modelId="{5EC144CE-C91D-4EF9-81BA-12A3DEE8EC2E}">
      <dgm:prSet custT="1"/>
      <dgm:spPr>
        <a:effectLst>
          <a:outerShdw blurRad="63500" sx="102000" sy="102000" algn="ctr" rotWithShape="0">
            <a:prstClr val="black">
              <a:alpha val="40000"/>
            </a:prstClr>
          </a:outerShdw>
        </a:effectLst>
      </dgm:spPr>
      <dgm:t>
        <a:bodyPr/>
        <a:lstStyle/>
        <a:p>
          <a:r>
            <a:rPr lang="en-US" sz="1400" b="0"/>
            <a:t>U.S. ED</a:t>
          </a:r>
        </a:p>
      </dgm:t>
    </dgm:pt>
    <dgm:pt modelId="{41B58274-7F40-4014-ABEE-5BBD6AE2CE30}" type="parTrans" cxnId="{B953EB70-033A-4972-81A8-9FC38656FD04}">
      <dgm:prSet/>
      <dgm:spPr/>
      <dgm:t>
        <a:bodyPr/>
        <a:lstStyle/>
        <a:p>
          <a:endParaRPr lang="en-US" sz="1800" b="0"/>
        </a:p>
      </dgm:t>
    </dgm:pt>
    <dgm:pt modelId="{8BB24AB8-3FFB-4EA5-8F2D-4F454CC70E00}" type="sibTrans" cxnId="{B953EB70-033A-4972-81A8-9FC38656FD04}">
      <dgm:prSet/>
      <dgm:spPr/>
      <dgm:t>
        <a:bodyPr/>
        <a:lstStyle/>
        <a:p>
          <a:endParaRPr lang="en-US" b="0"/>
        </a:p>
      </dgm:t>
    </dgm:pt>
    <dgm:pt modelId="{2D0547DD-D0BA-4F92-A147-8BB0167BE940}">
      <dgm:prSet custT="1"/>
      <dgm:spPr>
        <a:effectLst>
          <a:outerShdw blurRad="63500" sx="102000" sy="102000" algn="ctr" rotWithShape="0">
            <a:prstClr val="black">
              <a:alpha val="40000"/>
            </a:prstClr>
          </a:outerShdw>
        </a:effectLst>
      </dgm:spPr>
      <dgm:t>
        <a:bodyPr/>
        <a:lstStyle/>
        <a:p>
          <a:r>
            <a:rPr lang="en-US" sz="1400" b="0"/>
            <a:t>MDE</a:t>
          </a:r>
        </a:p>
      </dgm:t>
    </dgm:pt>
    <dgm:pt modelId="{E8A4DB32-19FF-4CBF-A546-43B4B5CEEFCA}" type="parTrans" cxnId="{2C6F6E40-FDC6-4E29-B361-05FAA1B1B385}">
      <dgm:prSet/>
      <dgm:spPr/>
      <dgm:t>
        <a:bodyPr/>
        <a:lstStyle/>
        <a:p>
          <a:endParaRPr lang="en-US" sz="1800" b="0"/>
        </a:p>
      </dgm:t>
    </dgm:pt>
    <dgm:pt modelId="{F015F30A-C6F3-440C-A619-2DF67F0BD8F6}" type="sibTrans" cxnId="{2C6F6E40-FDC6-4E29-B361-05FAA1B1B385}">
      <dgm:prSet/>
      <dgm:spPr/>
      <dgm:t>
        <a:bodyPr/>
        <a:lstStyle/>
        <a:p>
          <a:endParaRPr lang="en-US" b="0"/>
        </a:p>
      </dgm:t>
    </dgm:pt>
    <dgm:pt modelId="{97A4F4AC-0D79-4B8A-8296-09EFCDA0CDB1}">
      <dgm:prSet custT="1"/>
      <dgm:spPr>
        <a:effectLst>
          <a:outerShdw blurRad="63500" sx="102000" sy="102000" algn="ctr" rotWithShape="0">
            <a:prstClr val="black">
              <a:alpha val="40000"/>
            </a:prstClr>
          </a:outerShdw>
        </a:effectLst>
      </dgm:spPr>
      <dgm:t>
        <a:bodyPr/>
        <a:lstStyle/>
        <a:p>
          <a:r>
            <a:rPr lang="en-US" sz="1400" b="0"/>
            <a:t>Local ABE Consortia (districts, nonprofits)</a:t>
          </a:r>
        </a:p>
      </dgm:t>
    </dgm:pt>
    <dgm:pt modelId="{085CDBB4-0172-49B8-A012-093892588CED}" type="parTrans" cxnId="{C8868CD4-50DB-404D-BA42-D2C698E1CA88}">
      <dgm:prSet/>
      <dgm:spPr/>
      <dgm:t>
        <a:bodyPr/>
        <a:lstStyle/>
        <a:p>
          <a:endParaRPr lang="en-US" sz="1800" b="0"/>
        </a:p>
      </dgm:t>
    </dgm:pt>
    <dgm:pt modelId="{C6BCA5F8-CE46-4144-847D-1B9491D07021}" type="sibTrans" cxnId="{C8868CD4-50DB-404D-BA42-D2C698E1CA88}">
      <dgm:prSet/>
      <dgm:spPr/>
      <dgm:t>
        <a:bodyPr/>
        <a:lstStyle/>
        <a:p>
          <a:endParaRPr lang="en-US" b="0"/>
        </a:p>
      </dgm:t>
    </dgm:pt>
    <dgm:pt modelId="{27FBB256-3399-4B6B-BB2A-522CA500206B}">
      <dgm:prSet/>
      <dgm:spPr>
        <a:effectLst>
          <a:outerShdw blurRad="63500" sx="102000" sy="102000" algn="ctr" rotWithShape="0">
            <a:prstClr val="black">
              <a:alpha val="40000"/>
            </a:prstClr>
          </a:outerShdw>
        </a:effectLst>
      </dgm:spPr>
      <dgm:t>
        <a:bodyPr/>
        <a:lstStyle/>
        <a:p>
          <a:r>
            <a:rPr lang="en-US" b="0"/>
            <a:t>Title III: Wagner-Peyser Employment Services</a:t>
          </a:r>
        </a:p>
      </dgm:t>
    </dgm:pt>
    <dgm:pt modelId="{8053AF19-CD86-469E-82B2-875F84D33A6D}" type="parTrans" cxnId="{F72F4B14-3743-49F5-818C-B4A5B465CD25}">
      <dgm:prSet/>
      <dgm:spPr/>
      <dgm:t>
        <a:bodyPr/>
        <a:lstStyle/>
        <a:p>
          <a:endParaRPr lang="en-US" sz="1800" b="0"/>
        </a:p>
      </dgm:t>
    </dgm:pt>
    <dgm:pt modelId="{7CACB369-EE23-4787-B26B-F939A75A571C}" type="sibTrans" cxnId="{F72F4B14-3743-49F5-818C-B4A5B465CD25}">
      <dgm:prSet/>
      <dgm:spPr/>
      <dgm:t>
        <a:bodyPr/>
        <a:lstStyle/>
        <a:p>
          <a:endParaRPr lang="en-US" b="0"/>
        </a:p>
      </dgm:t>
    </dgm:pt>
    <dgm:pt modelId="{EF1205CC-ED67-45B5-BF76-C3FD8DC83C59}">
      <dgm:prSet custT="1"/>
      <dgm:spPr>
        <a:effectLst>
          <a:outerShdw blurRad="63500" sx="102000" sy="102000" algn="ctr" rotWithShape="0">
            <a:prstClr val="black">
              <a:alpha val="40000"/>
            </a:prstClr>
          </a:outerShdw>
        </a:effectLst>
      </dgm:spPr>
      <dgm:t>
        <a:bodyPr/>
        <a:lstStyle/>
        <a:p>
          <a:r>
            <a:rPr lang="en-US" sz="1400" b="0"/>
            <a:t>U.S. DOL</a:t>
          </a:r>
        </a:p>
      </dgm:t>
    </dgm:pt>
    <dgm:pt modelId="{D0681441-09CD-48E5-B824-C572499E2540}" type="parTrans" cxnId="{ECB9C6BC-D23C-4395-A4B5-3CC11C7F93CF}">
      <dgm:prSet/>
      <dgm:spPr/>
      <dgm:t>
        <a:bodyPr/>
        <a:lstStyle/>
        <a:p>
          <a:endParaRPr lang="en-US" sz="1800" b="0"/>
        </a:p>
      </dgm:t>
    </dgm:pt>
    <dgm:pt modelId="{71A412FF-FFF0-4BE9-9580-28C735DD09C5}" type="sibTrans" cxnId="{ECB9C6BC-D23C-4395-A4B5-3CC11C7F93CF}">
      <dgm:prSet/>
      <dgm:spPr/>
      <dgm:t>
        <a:bodyPr/>
        <a:lstStyle/>
        <a:p>
          <a:endParaRPr lang="en-US" b="0"/>
        </a:p>
      </dgm:t>
    </dgm:pt>
    <dgm:pt modelId="{C6DF8147-09DF-42A1-AE73-C9BB217C9C5B}">
      <dgm:prSet custT="1"/>
      <dgm:spPr>
        <a:effectLst>
          <a:outerShdw blurRad="63500" sx="102000" sy="102000" algn="ctr" rotWithShape="0">
            <a:prstClr val="black">
              <a:alpha val="40000"/>
            </a:prstClr>
          </a:outerShdw>
        </a:effectLst>
      </dgm:spPr>
      <dgm:t>
        <a:bodyPr/>
        <a:lstStyle/>
        <a:p>
          <a:r>
            <a:rPr lang="en-US" sz="1400" b="0"/>
            <a:t>DEED</a:t>
          </a:r>
        </a:p>
      </dgm:t>
    </dgm:pt>
    <dgm:pt modelId="{D0D1A065-20D8-4436-9925-4FE0CDFCF486}" type="parTrans" cxnId="{4B15B453-F015-4C67-9AA7-8A85AF59F647}">
      <dgm:prSet/>
      <dgm:spPr/>
      <dgm:t>
        <a:bodyPr/>
        <a:lstStyle/>
        <a:p>
          <a:endParaRPr lang="en-US" sz="1800" b="0"/>
        </a:p>
      </dgm:t>
    </dgm:pt>
    <dgm:pt modelId="{E8569883-0D42-4A81-A54D-A4916DB9762F}" type="sibTrans" cxnId="{4B15B453-F015-4C67-9AA7-8A85AF59F647}">
      <dgm:prSet/>
      <dgm:spPr/>
      <dgm:t>
        <a:bodyPr/>
        <a:lstStyle/>
        <a:p>
          <a:endParaRPr lang="en-US" b="0"/>
        </a:p>
      </dgm:t>
    </dgm:pt>
    <dgm:pt modelId="{5C217B2D-A159-44D5-9B73-114265812DC7}">
      <dgm:prSet custT="1"/>
      <dgm:spPr>
        <a:effectLst>
          <a:outerShdw blurRad="63500" sx="102000" sy="102000" algn="ctr" rotWithShape="0">
            <a:prstClr val="black">
              <a:alpha val="40000"/>
            </a:prstClr>
          </a:outerShdw>
        </a:effectLst>
      </dgm:spPr>
      <dgm:t>
        <a:bodyPr/>
        <a:lstStyle/>
        <a:p>
          <a:r>
            <a:rPr lang="en-US" sz="1400" b="0"/>
            <a:t>CareerForce employment service staff</a:t>
          </a:r>
        </a:p>
      </dgm:t>
    </dgm:pt>
    <dgm:pt modelId="{C428746C-980E-4FF3-AE9B-C37F60109C60}" type="parTrans" cxnId="{1D3FD02C-3A48-4C1A-ACB6-8F92E4AB55E2}">
      <dgm:prSet/>
      <dgm:spPr/>
      <dgm:t>
        <a:bodyPr/>
        <a:lstStyle/>
        <a:p>
          <a:endParaRPr lang="en-US" sz="1800" b="0"/>
        </a:p>
      </dgm:t>
    </dgm:pt>
    <dgm:pt modelId="{4480ACA4-D726-4C68-954C-E9976CB48D09}" type="sibTrans" cxnId="{1D3FD02C-3A48-4C1A-ACB6-8F92E4AB55E2}">
      <dgm:prSet/>
      <dgm:spPr/>
      <dgm:t>
        <a:bodyPr/>
        <a:lstStyle/>
        <a:p>
          <a:endParaRPr lang="en-US" b="0"/>
        </a:p>
      </dgm:t>
    </dgm:pt>
    <dgm:pt modelId="{7633B989-51C0-45C2-BA70-C71E5F980BF4}">
      <dgm:prSet/>
      <dgm:spPr>
        <a:effectLst>
          <a:outerShdw blurRad="63500" sx="102000" sy="102000" algn="ctr" rotWithShape="0">
            <a:prstClr val="black">
              <a:alpha val="40000"/>
            </a:prstClr>
          </a:outerShdw>
        </a:effectLst>
      </dgm:spPr>
      <dgm:t>
        <a:bodyPr/>
        <a:lstStyle/>
        <a:p>
          <a:r>
            <a:rPr lang="en-US" b="0"/>
            <a:t>Title IV: Vocational Rehabilitation Services</a:t>
          </a:r>
        </a:p>
      </dgm:t>
    </dgm:pt>
    <dgm:pt modelId="{BF7D63F4-3AEF-4752-8471-D1D73BDE1315}" type="parTrans" cxnId="{56A439D0-FCFE-4706-BA2B-1EBAF610E016}">
      <dgm:prSet/>
      <dgm:spPr/>
      <dgm:t>
        <a:bodyPr/>
        <a:lstStyle/>
        <a:p>
          <a:endParaRPr lang="en-US" sz="1800" b="0"/>
        </a:p>
      </dgm:t>
    </dgm:pt>
    <dgm:pt modelId="{63ABE823-462D-48AB-986F-FF40530D2D6B}" type="sibTrans" cxnId="{56A439D0-FCFE-4706-BA2B-1EBAF610E016}">
      <dgm:prSet/>
      <dgm:spPr/>
      <dgm:t>
        <a:bodyPr/>
        <a:lstStyle/>
        <a:p>
          <a:endParaRPr lang="en-US" b="0"/>
        </a:p>
      </dgm:t>
    </dgm:pt>
    <dgm:pt modelId="{E60ACAAD-24A8-42ED-B1D7-68A6A09AFC13}">
      <dgm:prSet custT="1"/>
      <dgm:spPr>
        <a:effectLst>
          <a:outerShdw blurRad="63500" sx="102000" sy="102000" algn="ctr" rotWithShape="0">
            <a:prstClr val="black">
              <a:alpha val="40000"/>
            </a:prstClr>
          </a:outerShdw>
        </a:effectLst>
      </dgm:spPr>
      <dgm:t>
        <a:bodyPr/>
        <a:lstStyle/>
        <a:p>
          <a:r>
            <a:rPr lang="en-US" sz="1400" b="0"/>
            <a:t>U.S. ED (RSA)</a:t>
          </a:r>
        </a:p>
      </dgm:t>
    </dgm:pt>
    <dgm:pt modelId="{D0C6A693-CC50-414A-8639-198C89180766}" type="parTrans" cxnId="{D367AF85-95CB-41D5-82E4-C6ABC91AF4E9}">
      <dgm:prSet/>
      <dgm:spPr/>
      <dgm:t>
        <a:bodyPr/>
        <a:lstStyle/>
        <a:p>
          <a:endParaRPr lang="en-US" sz="1800" b="0"/>
        </a:p>
      </dgm:t>
    </dgm:pt>
    <dgm:pt modelId="{31181BFE-1456-4715-B255-D446B1FCF107}" type="sibTrans" cxnId="{D367AF85-95CB-41D5-82E4-C6ABC91AF4E9}">
      <dgm:prSet/>
      <dgm:spPr/>
      <dgm:t>
        <a:bodyPr/>
        <a:lstStyle/>
        <a:p>
          <a:endParaRPr lang="en-US" b="0"/>
        </a:p>
      </dgm:t>
    </dgm:pt>
    <dgm:pt modelId="{3DF354C9-CF99-465D-AD51-A004A0FA7D83}">
      <dgm:prSet custT="1"/>
      <dgm:spPr>
        <a:effectLst>
          <a:outerShdw blurRad="63500" sx="102000" sy="102000" algn="ctr" rotWithShape="0">
            <a:prstClr val="black">
              <a:alpha val="40000"/>
            </a:prstClr>
          </a:outerShdw>
        </a:effectLst>
      </dgm:spPr>
      <dgm:t>
        <a:bodyPr/>
        <a:lstStyle/>
        <a:p>
          <a:r>
            <a:rPr lang="en-US" sz="1400" b="0"/>
            <a:t>DEED (VRS/SSB)</a:t>
          </a:r>
        </a:p>
      </dgm:t>
    </dgm:pt>
    <dgm:pt modelId="{B340B56C-7F40-4DFA-809C-9D1C8A30FCA4}" type="parTrans" cxnId="{6CA5ADD2-787C-4200-ADBF-949E5CCEB7BF}">
      <dgm:prSet/>
      <dgm:spPr/>
      <dgm:t>
        <a:bodyPr/>
        <a:lstStyle/>
        <a:p>
          <a:endParaRPr lang="en-US" sz="1800" b="0"/>
        </a:p>
      </dgm:t>
    </dgm:pt>
    <dgm:pt modelId="{E0E457A0-34B4-4A1F-BBBA-5BE02C907269}" type="sibTrans" cxnId="{6CA5ADD2-787C-4200-ADBF-949E5CCEB7BF}">
      <dgm:prSet/>
      <dgm:spPr/>
      <dgm:t>
        <a:bodyPr/>
        <a:lstStyle/>
        <a:p>
          <a:endParaRPr lang="en-US" b="0"/>
        </a:p>
      </dgm:t>
    </dgm:pt>
    <dgm:pt modelId="{1283FDAC-F860-438D-9594-3C1C1D47D689}">
      <dgm:prSet custT="1"/>
      <dgm:spPr>
        <a:effectLst>
          <a:outerShdw blurRad="63500" sx="102000" sy="102000" algn="ctr" rotWithShape="0">
            <a:prstClr val="black">
              <a:alpha val="40000"/>
            </a:prstClr>
          </a:outerShdw>
        </a:effectLst>
      </dgm:spPr>
      <dgm:t>
        <a:bodyPr/>
        <a:lstStyle/>
        <a:p>
          <a:r>
            <a:rPr lang="en-US" sz="1400" b="0"/>
            <a:t>Direct services + partnerships</a:t>
          </a:r>
        </a:p>
      </dgm:t>
    </dgm:pt>
    <dgm:pt modelId="{9EC771E2-91CD-4751-A51E-C73D989269C3}" type="parTrans" cxnId="{45AD98F7-DE6E-4C8D-B0EA-3269B1D88098}">
      <dgm:prSet/>
      <dgm:spPr/>
      <dgm:t>
        <a:bodyPr/>
        <a:lstStyle/>
        <a:p>
          <a:endParaRPr lang="en-US" sz="1800" b="0"/>
        </a:p>
      </dgm:t>
    </dgm:pt>
    <dgm:pt modelId="{52C96E1A-4291-4460-9EC7-84F87A735527}" type="sibTrans" cxnId="{45AD98F7-DE6E-4C8D-B0EA-3269B1D88098}">
      <dgm:prSet/>
      <dgm:spPr/>
      <dgm:t>
        <a:bodyPr/>
        <a:lstStyle/>
        <a:p>
          <a:endParaRPr lang="en-US" b="0"/>
        </a:p>
      </dgm:t>
    </dgm:pt>
    <dgm:pt modelId="{968FA906-99A1-4187-B7B2-50D98BB11EE8}">
      <dgm:prSet/>
      <dgm:spPr>
        <a:effectLst>
          <a:outerShdw blurRad="63500" sx="102000" sy="102000" algn="ctr" rotWithShape="0">
            <a:prstClr val="black">
              <a:alpha val="40000"/>
            </a:prstClr>
          </a:outerShdw>
        </a:effectLst>
      </dgm:spPr>
      <dgm:t>
        <a:bodyPr/>
        <a:lstStyle/>
        <a:p>
          <a:r>
            <a:rPr lang="en-US" b="0"/>
            <a:t>Perkins V (CTE)</a:t>
          </a:r>
        </a:p>
      </dgm:t>
    </dgm:pt>
    <dgm:pt modelId="{83BE2901-DCCB-46AA-8E34-BB077168433F}" type="parTrans" cxnId="{D563B692-02A8-46DB-9ACC-6BFFB9D5AAEB}">
      <dgm:prSet/>
      <dgm:spPr/>
      <dgm:t>
        <a:bodyPr/>
        <a:lstStyle/>
        <a:p>
          <a:endParaRPr lang="en-US" sz="1800" b="0"/>
        </a:p>
      </dgm:t>
    </dgm:pt>
    <dgm:pt modelId="{A73A9CBD-B7D9-4ED4-9BE8-F647DB389633}" type="sibTrans" cxnId="{D563B692-02A8-46DB-9ACC-6BFFB9D5AAEB}">
      <dgm:prSet/>
      <dgm:spPr/>
      <dgm:t>
        <a:bodyPr/>
        <a:lstStyle/>
        <a:p>
          <a:endParaRPr lang="en-US" b="0"/>
        </a:p>
      </dgm:t>
    </dgm:pt>
    <dgm:pt modelId="{F3CCB0E9-42C7-4559-BD2F-8CE355A71225}">
      <dgm:prSet custT="1"/>
      <dgm:spPr>
        <a:effectLst>
          <a:outerShdw blurRad="63500" sx="102000" sy="102000" algn="ctr" rotWithShape="0">
            <a:prstClr val="black">
              <a:alpha val="40000"/>
            </a:prstClr>
          </a:outerShdw>
        </a:effectLst>
      </dgm:spPr>
      <dgm:t>
        <a:bodyPr/>
        <a:lstStyle/>
        <a:p>
          <a:r>
            <a:rPr lang="en-US" sz="1400" b="0"/>
            <a:t>U.S. ED</a:t>
          </a:r>
        </a:p>
      </dgm:t>
    </dgm:pt>
    <dgm:pt modelId="{95498627-758C-4622-9B7C-CA2C4D6E36F0}" type="parTrans" cxnId="{A4F2D43E-C241-41B6-92AF-7A4E2DF99709}">
      <dgm:prSet/>
      <dgm:spPr/>
      <dgm:t>
        <a:bodyPr/>
        <a:lstStyle/>
        <a:p>
          <a:endParaRPr lang="en-US" sz="1800" b="0"/>
        </a:p>
      </dgm:t>
    </dgm:pt>
    <dgm:pt modelId="{994CFE05-280B-49CE-B0D7-EA664D8CE984}" type="sibTrans" cxnId="{A4F2D43E-C241-41B6-92AF-7A4E2DF99709}">
      <dgm:prSet/>
      <dgm:spPr/>
      <dgm:t>
        <a:bodyPr/>
        <a:lstStyle/>
        <a:p>
          <a:endParaRPr lang="en-US" b="0"/>
        </a:p>
      </dgm:t>
    </dgm:pt>
    <dgm:pt modelId="{C1F08EDD-DF72-43F4-BBAA-4483F3FD9297}">
      <dgm:prSet custT="1"/>
      <dgm:spPr>
        <a:effectLst>
          <a:outerShdw blurRad="63500" sx="102000" sy="102000" algn="ctr" rotWithShape="0">
            <a:prstClr val="black">
              <a:alpha val="40000"/>
            </a:prstClr>
          </a:outerShdw>
        </a:effectLst>
      </dgm:spPr>
      <dgm:t>
        <a:bodyPr/>
        <a:lstStyle/>
        <a:p>
          <a:r>
            <a:rPr lang="en-US" sz="1400" b="0"/>
            <a:t>Minnesota State + MDE</a:t>
          </a:r>
        </a:p>
      </dgm:t>
    </dgm:pt>
    <dgm:pt modelId="{1C204E06-3D26-44E2-8492-E4A986DE4CD1}" type="parTrans" cxnId="{F76C3FA6-6733-4241-A6B8-B6034CCD2156}">
      <dgm:prSet/>
      <dgm:spPr/>
      <dgm:t>
        <a:bodyPr/>
        <a:lstStyle/>
        <a:p>
          <a:endParaRPr lang="en-US" sz="1800" b="0"/>
        </a:p>
      </dgm:t>
    </dgm:pt>
    <dgm:pt modelId="{3297DE07-1A92-426B-9B95-1FEAC56719A4}" type="sibTrans" cxnId="{F76C3FA6-6733-4241-A6B8-B6034CCD2156}">
      <dgm:prSet/>
      <dgm:spPr/>
      <dgm:t>
        <a:bodyPr/>
        <a:lstStyle/>
        <a:p>
          <a:endParaRPr lang="en-US" b="0"/>
        </a:p>
      </dgm:t>
    </dgm:pt>
    <dgm:pt modelId="{8A94BD74-81A7-4B2A-A9F5-3C57C7F3C838}">
      <dgm:prSet custT="1"/>
      <dgm:spPr>
        <a:effectLst>
          <a:outerShdw blurRad="63500" sx="102000" sy="102000" algn="ctr" rotWithShape="0">
            <a:prstClr val="black">
              <a:alpha val="40000"/>
            </a:prstClr>
          </a:outerShdw>
        </a:effectLst>
      </dgm:spPr>
      <dgm:t>
        <a:bodyPr/>
        <a:lstStyle/>
        <a:p>
          <a:r>
            <a:rPr lang="en-US" sz="1400" b="0"/>
            <a:t>Secondary/ postsecondary CTE programs</a:t>
          </a:r>
        </a:p>
      </dgm:t>
    </dgm:pt>
    <dgm:pt modelId="{BA43AEE1-CFE5-46A7-AB86-10FFB2A200B8}" type="parTrans" cxnId="{8771605A-7F03-4F0A-857E-678EC58B4033}">
      <dgm:prSet/>
      <dgm:spPr/>
      <dgm:t>
        <a:bodyPr/>
        <a:lstStyle/>
        <a:p>
          <a:endParaRPr lang="en-US" sz="1800" b="0"/>
        </a:p>
      </dgm:t>
    </dgm:pt>
    <dgm:pt modelId="{8BB0E3A1-72C5-4208-9887-6F1906C3ADD2}" type="sibTrans" cxnId="{8771605A-7F03-4F0A-857E-678EC58B4033}">
      <dgm:prSet/>
      <dgm:spPr/>
      <dgm:t>
        <a:bodyPr/>
        <a:lstStyle/>
        <a:p>
          <a:endParaRPr lang="en-US" b="0"/>
        </a:p>
      </dgm:t>
    </dgm:pt>
    <dgm:pt modelId="{911902F7-EEE1-4213-A982-3EBAEF298060}">
      <dgm:prSet/>
      <dgm:spPr>
        <a:effectLst>
          <a:outerShdw blurRad="63500" sx="102000" sy="102000" algn="ctr" rotWithShape="0">
            <a:prstClr val="black">
              <a:alpha val="40000"/>
            </a:prstClr>
          </a:outerShdw>
        </a:effectLst>
      </dgm:spPr>
      <dgm:t>
        <a:bodyPr/>
        <a:lstStyle/>
        <a:p>
          <a:r>
            <a:rPr lang="en-US" b="0"/>
            <a:t>TANF &amp; SNAP E&amp;T (Work Supports)</a:t>
          </a:r>
        </a:p>
      </dgm:t>
    </dgm:pt>
    <dgm:pt modelId="{B1D8C961-E5F8-4EAA-946F-B518A352E438}" type="parTrans" cxnId="{63D31A23-826C-43DB-A51B-C063923A9282}">
      <dgm:prSet/>
      <dgm:spPr/>
      <dgm:t>
        <a:bodyPr/>
        <a:lstStyle/>
        <a:p>
          <a:endParaRPr lang="en-US" sz="1800" b="0"/>
        </a:p>
      </dgm:t>
    </dgm:pt>
    <dgm:pt modelId="{DD2901C1-B62A-45AA-9D33-2B362F949147}" type="sibTrans" cxnId="{63D31A23-826C-43DB-A51B-C063923A9282}">
      <dgm:prSet/>
      <dgm:spPr/>
      <dgm:t>
        <a:bodyPr/>
        <a:lstStyle/>
        <a:p>
          <a:endParaRPr lang="en-US" b="0"/>
        </a:p>
      </dgm:t>
    </dgm:pt>
    <dgm:pt modelId="{D777AF56-A326-4944-B0DF-205F56384F8A}">
      <dgm:prSet custT="1"/>
      <dgm:spPr>
        <a:effectLst>
          <a:outerShdw blurRad="63500" sx="102000" sy="102000" algn="ctr" rotWithShape="0">
            <a:prstClr val="black">
              <a:alpha val="40000"/>
            </a:prstClr>
          </a:outerShdw>
        </a:effectLst>
      </dgm:spPr>
      <dgm:t>
        <a:bodyPr/>
        <a:lstStyle/>
        <a:p>
          <a:r>
            <a:rPr lang="en-US" sz="1400" b="0"/>
            <a:t>HHS &amp; USDA</a:t>
          </a:r>
        </a:p>
      </dgm:t>
    </dgm:pt>
    <dgm:pt modelId="{477D9344-97B9-41A2-8F0C-824C0CE7BB04}" type="parTrans" cxnId="{5C2ECC37-13EE-4D20-BDFA-0923636E2DE3}">
      <dgm:prSet/>
      <dgm:spPr/>
      <dgm:t>
        <a:bodyPr/>
        <a:lstStyle/>
        <a:p>
          <a:endParaRPr lang="en-US" sz="1800" b="0"/>
        </a:p>
      </dgm:t>
    </dgm:pt>
    <dgm:pt modelId="{B3F9B0C8-2A20-4A72-9425-2D41580B3A52}" type="sibTrans" cxnId="{5C2ECC37-13EE-4D20-BDFA-0923636E2DE3}">
      <dgm:prSet/>
      <dgm:spPr/>
      <dgm:t>
        <a:bodyPr/>
        <a:lstStyle/>
        <a:p>
          <a:endParaRPr lang="en-US" b="0"/>
        </a:p>
      </dgm:t>
    </dgm:pt>
    <dgm:pt modelId="{B13DE3D3-0CCC-400A-8468-A4501331D20F}">
      <dgm:prSet custT="1"/>
      <dgm:spPr>
        <a:effectLst>
          <a:outerShdw blurRad="63500" sx="102000" sy="102000" algn="ctr" rotWithShape="0">
            <a:prstClr val="black">
              <a:alpha val="40000"/>
            </a:prstClr>
          </a:outerShdw>
        </a:effectLst>
      </dgm:spPr>
      <dgm:t>
        <a:bodyPr/>
        <a:lstStyle/>
        <a:p>
          <a:r>
            <a:rPr lang="en-US" sz="1400" b="0"/>
            <a:t>DCYF</a:t>
          </a:r>
        </a:p>
      </dgm:t>
    </dgm:pt>
    <dgm:pt modelId="{E8819165-248C-4C7B-8FF4-96A264139E30}" type="parTrans" cxnId="{BCAFE593-7455-4123-BF62-D1E804757A66}">
      <dgm:prSet/>
      <dgm:spPr/>
      <dgm:t>
        <a:bodyPr/>
        <a:lstStyle/>
        <a:p>
          <a:endParaRPr lang="en-US" sz="1800" b="0"/>
        </a:p>
      </dgm:t>
    </dgm:pt>
    <dgm:pt modelId="{0363F4C0-66B3-4551-BA8C-893A270866B3}" type="sibTrans" cxnId="{BCAFE593-7455-4123-BF62-D1E804757A66}">
      <dgm:prSet/>
      <dgm:spPr/>
      <dgm:t>
        <a:bodyPr/>
        <a:lstStyle/>
        <a:p>
          <a:endParaRPr lang="en-US" b="0"/>
        </a:p>
      </dgm:t>
    </dgm:pt>
    <dgm:pt modelId="{EA6AC9E5-EB61-499D-9D84-4A5D51A78E54}">
      <dgm:prSet custT="1"/>
      <dgm:spPr>
        <a:effectLst>
          <a:outerShdw blurRad="63500" sx="102000" sy="102000" algn="ctr" rotWithShape="0">
            <a:prstClr val="black">
              <a:alpha val="40000"/>
            </a:prstClr>
          </a:outerShdw>
        </a:effectLst>
      </dgm:spPr>
      <dgm:t>
        <a:bodyPr/>
        <a:lstStyle/>
        <a:p>
          <a:r>
            <a:rPr lang="en-US" sz="1400" b="0"/>
            <a:t>County/local employment service providers</a:t>
          </a:r>
        </a:p>
      </dgm:t>
    </dgm:pt>
    <dgm:pt modelId="{D5730AC1-C5BD-49D2-9C6A-BB9E4F1B5982}" type="parTrans" cxnId="{E4129F64-D3A1-43CE-BC5A-BB68F68618AB}">
      <dgm:prSet/>
      <dgm:spPr/>
      <dgm:t>
        <a:bodyPr/>
        <a:lstStyle/>
        <a:p>
          <a:endParaRPr lang="en-US" sz="1800" b="0"/>
        </a:p>
      </dgm:t>
    </dgm:pt>
    <dgm:pt modelId="{DA6B5F40-0BD6-4CAD-9791-214C41CAD8A3}" type="sibTrans" cxnId="{E4129F64-D3A1-43CE-BC5A-BB68F68618AB}">
      <dgm:prSet/>
      <dgm:spPr/>
      <dgm:t>
        <a:bodyPr/>
        <a:lstStyle/>
        <a:p>
          <a:endParaRPr lang="en-US" b="0"/>
        </a:p>
      </dgm:t>
    </dgm:pt>
    <dgm:pt modelId="{7ECFDBFD-3C95-4F84-9BC1-974C67DCA8D4}" type="pres">
      <dgm:prSet presAssocID="{45D3C525-735D-4904-82A3-FD90B74523CD}" presName="Name0" presStyleCnt="0">
        <dgm:presLayoutVars>
          <dgm:chPref val="3"/>
          <dgm:dir/>
          <dgm:animLvl val="lvl"/>
          <dgm:resizeHandles/>
        </dgm:presLayoutVars>
      </dgm:prSet>
      <dgm:spPr/>
    </dgm:pt>
    <dgm:pt modelId="{7615DA41-ACF2-4B06-9665-B4D54280BE3A}" type="pres">
      <dgm:prSet presAssocID="{667E9116-8CC1-4DDB-8A24-B383BB04B62B}" presName="horFlow" presStyleCnt="0"/>
      <dgm:spPr/>
    </dgm:pt>
    <dgm:pt modelId="{27826ECE-8617-41E1-980F-CA91C299DB83}" type="pres">
      <dgm:prSet presAssocID="{667E9116-8CC1-4DDB-8A24-B383BB04B62B}" presName="bigChev" presStyleLbl="node1" presStyleIdx="0" presStyleCnt="6" custScaleX="212135"/>
      <dgm:spPr/>
    </dgm:pt>
    <dgm:pt modelId="{B5AF67A1-3DB6-4813-9272-5805DDD3558F}" type="pres">
      <dgm:prSet presAssocID="{F103A855-3FCA-4563-A9AF-52A7FE3C835D}" presName="parTrans" presStyleCnt="0"/>
      <dgm:spPr/>
    </dgm:pt>
    <dgm:pt modelId="{B735735E-0BDF-4CEC-8949-CAC39B77CC34}" type="pres">
      <dgm:prSet presAssocID="{AF26465B-596E-4377-BC00-8BB325655AB4}" presName="node" presStyleLbl="alignAccFollowNode1" presStyleIdx="0" presStyleCnt="19" custScaleX="150848">
        <dgm:presLayoutVars>
          <dgm:bulletEnabled val="1"/>
        </dgm:presLayoutVars>
      </dgm:prSet>
      <dgm:spPr/>
    </dgm:pt>
    <dgm:pt modelId="{0D2C3CD9-465A-4CF1-A377-F3A08D23F1C1}" type="pres">
      <dgm:prSet presAssocID="{6B0B8E16-A92B-40AA-8D82-41BC7E21BF42}" presName="sibTrans" presStyleCnt="0"/>
      <dgm:spPr/>
    </dgm:pt>
    <dgm:pt modelId="{ECD8280A-782C-4BC3-BC6E-FA92048CB1CD}" type="pres">
      <dgm:prSet presAssocID="{91509412-2675-42A4-8794-98B88BD32B4D}" presName="node" presStyleLbl="alignAccFollowNode1" presStyleIdx="1" presStyleCnt="19" custScaleX="150848">
        <dgm:presLayoutVars>
          <dgm:bulletEnabled val="1"/>
        </dgm:presLayoutVars>
      </dgm:prSet>
      <dgm:spPr/>
    </dgm:pt>
    <dgm:pt modelId="{FB1B62F6-A908-4E57-B583-2B3ADCFCDCCA}" type="pres">
      <dgm:prSet presAssocID="{9A11F759-E701-4E83-81E8-2A8F7E9B1F2C}" presName="sibTrans" presStyleCnt="0"/>
      <dgm:spPr/>
    </dgm:pt>
    <dgm:pt modelId="{3B815F1B-0158-47D8-9DCF-AACBF3AD3276}" type="pres">
      <dgm:prSet presAssocID="{8094675E-DADF-4CFF-9739-F95DF4AB0C7E}" presName="node" presStyleLbl="alignAccFollowNode1" presStyleIdx="2" presStyleCnt="19" custScaleX="150848">
        <dgm:presLayoutVars>
          <dgm:bulletEnabled val="1"/>
        </dgm:presLayoutVars>
      </dgm:prSet>
      <dgm:spPr/>
    </dgm:pt>
    <dgm:pt modelId="{24A07F05-8E47-4769-BA92-2F5EE2B42E89}" type="pres">
      <dgm:prSet presAssocID="{F45C143F-665B-4073-B757-958E6F667A25}" presName="sibTrans" presStyleCnt="0"/>
      <dgm:spPr/>
    </dgm:pt>
    <dgm:pt modelId="{5BDB943E-8CA3-48D0-980C-48A26681F7ED}" type="pres">
      <dgm:prSet presAssocID="{D8D5631C-E593-4F3C-AF8F-BC02AB5A006F}" presName="node" presStyleLbl="alignAccFollowNode1" presStyleIdx="3" presStyleCnt="19" custScaleX="150848">
        <dgm:presLayoutVars>
          <dgm:bulletEnabled val="1"/>
        </dgm:presLayoutVars>
      </dgm:prSet>
      <dgm:spPr/>
    </dgm:pt>
    <dgm:pt modelId="{7B2905D4-7F64-45F8-B0FB-6770753D75ED}" type="pres">
      <dgm:prSet presAssocID="{667E9116-8CC1-4DDB-8A24-B383BB04B62B}" presName="vSp" presStyleCnt="0"/>
      <dgm:spPr/>
    </dgm:pt>
    <dgm:pt modelId="{BB9976C5-DB55-4459-90DE-879F8EB18CF1}" type="pres">
      <dgm:prSet presAssocID="{F6279813-0C65-45D8-8AC2-7E058CA883D5}" presName="horFlow" presStyleCnt="0"/>
      <dgm:spPr/>
    </dgm:pt>
    <dgm:pt modelId="{99DAF807-0ECD-4D94-9CB1-582D92C01AC2}" type="pres">
      <dgm:prSet presAssocID="{F6279813-0C65-45D8-8AC2-7E058CA883D5}" presName="bigChev" presStyleLbl="node1" presStyleIdx="1" presStyleCnt="6" custScaleX="212135"/>
      <dgm:spPr/>
    </dgm:pt>
    <dgm:pt modelId="{D7574306-1C6E-450E-961D-A47A42542903}" type="pres">
      <dgm:prSet presAssocID="{41B58274-7F40-4014-ABEE-5BBD6AE2CE30}" presName="parTrans" presStyleCnt="0"/>
      <dgm:spPr/>
    </dgm:pt>
    <dgm:pt modelId="{FEDB552A-18BB-41C5-9634-10FC0DF74C33}" type="pres">
      <dgm:prSet presAssocID="{5EC144CE-C91D-4EF9-81BA-12A3DEE8EC2E}" presName="node" presStyleLbl="alignAccFollowNode1" presStyleIdx="4" presStyleCnt="19" custScaleX="150848">
        <dgm:presLayoutVars>
          <dgm:bulletEnabled val="1"/>
        </dgm:presLayoutVars>
      </dgm:prSet>
      <dgm:spPr/>
    </dgm:pt>
    <dgm:pt modelId="{D2DAE480-DF6B-4049-BD89-BAAD75969CF7}" type="pres">
      <dgm:prSet presAssocID="{8BB24AB8-3FFB-4EA5-8F2D-4F454CC70E00}" presName="sibTrans" presStyleCnt="0"/>
      <dgm:spPr/>
    </dgm:pt>
    <dgm:pt modelId="{E83BA47B-1FE8-42F9-A085-E8715F935778}" type="pres">
      <dgm:prSet presAssocID="{2D0547DD-D0BA-4F92-A147-8BB0167BE940}" presName="node" presStyleLbl="alignAccFollowNode1" presStyleIdx="5" presStyleCnt="19" custScaleX="150848">
        <dgm:presLayoutVars>
          <dgm:bulletEnabled val="1"/>
        </dgm:presLayoutVars>
      </dgm:prSet>
      <dgm:spPr/>
    </dgm:pt>
    <dgm:pt modelId="{DF0C26D1-3856-4C62-A4B6-19E2BDA3148E}" type="pres">
      <dgm:prSet presAssocID="{F015F30A-C6F3-440C-A619-2DF67F0BD8F6}" presName="sibTrans" presStyleCnt="0"/>
      <dgm:spPr/>
    </dgm:pt>
    <dgm:pt modelId="{E572FD4F-67C9-4225-933A-C3D7DECDF923}" type="pres">
      <dgm:prSet presAssocID="{97A4F4AC-0D79-4B8A-8296-09EFCDA0CDB1}" presName="node" presStyleLbl="alignAccFollowNode1" presStyleIdx="6" presStyleCnt="19" custScaleX="150848">
        <dgm:presLayoutVars>
          <dgm:bulletEnabled val="1"/>
        </dgm:presLayoutVars>
      </dgm:prSet>
      <dgm:spPr/>
    </dgm:pt>
    <dgm:pt modelId="{CE293367-FEC7-4904-9D0C-57A1DD48EE4F}" type="pres">
      <dgm:prSet presAssocID="{F6279813-0C65-45D8-8AC2-7E058CA883D5}" presName="vSp" presStyleCnt="0"/>
      <dgm:spPr/>
    </dgm:pt>
    <dgm:pt modelId="{1F7FFC69-1A00-4403-8737-9560DF70CBB3}" type="pres">
      <dgm:prSet presAssocID="{27FBB256-3399-4B6B-BB2A-522CA500206B}" presName="horFlow" presStyleCnt="0"/>
      <dgm:spPr/>
    </dgm:pt>
    <dgm:pt modelId="{72A941D8-E32E-4433-877F-198D32103922}" type="pres">
      <dgm:prSet presAssocID="{27FBB256-3399-4B6B-BB2A-522CA500206B}" presName="bigChev" presStyleLbl="node1" presStyleIdx="2" presStyleCnt="6" custScaleX="212135"/>
      <dgm:spPr/>
    </dgm:pt>
    <dgm:pt modelId="{21608F7E-C695-4AE7-99F7-B373E221143A}" type="pres">
      <dgm:prSet presAssocID="{D0681441-09CD-48E5-B824-C572499E2540}" presName="parTrans" presStyleCnt="0"/>
      <dgm:spPr/>
    </dgm:pt>
    <dgm:pt modelId="{6868B498-D81F-4B89-9C10-330F00C2DF0F}" type="pres">
      <dgm:prSet presAssocID="{EF1205CC-ED67-45B5-BF76-C3FD8DC83C59}" presName="node" presStyleLbl="alignAccFollowNode1" presStyleIdx="7" presStyleCnt="19" custScaleX="150848">
        <dgm:presLayoutVars>
          <dgm:bulletEnabled val="1"/>
        </dgm:presLayoutVars>
      </dgm:prSet>
      <dgm:spPr/>
    </dgm:pt>
    <dgm:pt modelId="{0FCFB335-8C90-4E58-931B-555250BDF75B}" type="pres">
      <dgm:prSet presAssocID="{71A412FF-FFF0-4BE9-9580-28C735DD09C5}" presName="sibTrans" presStyleCnt="0"/>
      <dgm:spPr/>
    </dgm:pt>
    <dgm:pt modelId="{0D51A915-FAF9-449C-97CC-FFF61BFD827F}" type="pres">
      <dgm:prSet presAssocID="{C6DF8147-09DF-42A1-AE73-C9BB217C9C5B}" presName="node" presStyleLbl="alignAccFollowNode1" presStyleIdx="8" presStyleCnt="19" custScaleX="150848">
        <dgm:presLayoutVars>
          <dgm:bulletEnabled val="1"/>
        </dgm:presLayoutVars>
      </dgm:prSet>
      <dgm:spPr/>
    </dgm:pt>
    <dgm:pt modelId="{0F11E858-DCE5-4A01-BAE3-208288C81AB2}" type="pres">
      <dgm:prSet presAssocID="{E8569883-0D42-4A81-A54D-A4916DB9762F}" presName="sibTrans" presStyleCnt="0"/>
      <dgm:spPr/>
    </dgm:pt>
    <dgm:pt modelId="{B1E9CC37-8DD8-4CAB-BC3B-A7E6861E67B2}" type="pres">
      <dgm:prSet presAssocID="{5C217B2D-A159-44D5-9B73-114265812DC7}" presName="node" presStyleLbl="alignAccFollowNode1" presStyleIdx="9" presStyleCnt="19" custScaleX="150848">
        <dgm:presLayoutVars>
          <dgm:bulletEnabled val="1"/>
        </dgm:presLayoutVars>
      </dgm:prSet>
      <dgm:spPr/>
    </dgm:pt>
    <dgm:pt modelId="{0752A0D0-BE34-4926-8AA2-1A2AC978B704}" type="pres">
      <dgm:prSet presAssocID="{27FBB256-3399-4B6B-BB2A-522CA500206B}" presName="vSp" presStyleCnt="0"/>
      <dgm:spPr/>
    </dgm:pt>
    <dgm:pt modelId="{E18DD09C-4334-4752-ACE9-65DE1FE280E5}" type="pres">
      <dgm:prSet presAssocID="{7633B989-51C0-45C2-BA70-C71E5F980BF4}" presName="horFlow" presStyleCnt="0"/>
      <dgm:spPr/>
    </dgm:pt>
    <dgm:pt modelId="{D1D2D734-75EB-4507-98CC-2B6D40627AF2}" type="pres">
      <dgm:prSet presAssocID="{7633B989-51C0-45C2-BA70-C71E5F980BF4}" presName="bigChev" presStyleLbl="node1" presStyleIdx="3" presStyleCnt="6" custScaleX="212135"/>
      <dgm:spPr/>
    </dgm:pt>
    <dgm:pt modelId="{2BA68E00-AE84-464E-ACCD-4BE4A5819A6B}" type="pres">
      <dgm:prSet presAssocID="{D0C6A693-CC50-414A-8639-198C89180766}" presName="parTrans" presStyleCnt="0"/>
      <dgm:spPr/>
    </dgm:pt>
    <dgm:pt modelId="{607C6ADB-FEB4-4E41-9981-1F50FB95DB7C}" type="pres">
      <dgm:prSet presAssocID="{E60ACAAD-24A8-42ED-B1D7-68A6A09AFC13}" presName="node" presStyleLbl="alignAccFollowNode1" presStyleIdx="10" presStyleCnt="19" custScaleX="150848">
        <dgm:presLayoutVars>
          <dgm:bulletEnabled val="1"/>
        </dgm:presLayoutVars>
      </dgm:prSet>
      <dgm:spPr/>
    </dgm:pt>
    <dgm:pt modelId="{42A8A07E-54F8-4019-8410-DE6A3738C81A}" type="pres">
      <dgm:prSet presAssocID="{31181BFE-1456-4715-B255-D446B1FCF107}" presName="sibTrans" presStyleCnt="0"/>
      <dgm:spPr/>
    </dgm:pt>
    <dgm:pt modelId="{C0721F4B-FEC2-4DB4-9088-0966A22F7888}" type="pres">
      <dgm:prSet presAssocID="{3DF354C9-CF99-465D-AD51-A004A0FA7D83}" presName="node" presStyleLbl="alignAccFollowNode1" presStyleIdx="11" presStyleCnt="19" custScaleX="150848">
        <dgm:presLayoutVars>
          <dgm:bulletEnabled val="1"/>
        </dgm:presLayoutVars>
      </dgm:prSet>
      <dgm:spPr/>
    </dgm:pt>
    <dgm:pt modelId="{222B03BF-424F-4911-86EE-8DFE1CD181D3}" type="pres">
      <dgm:prSet presAssocID="{E0E457A0-34B4-4A1F-BBBA-5BE02C907269}" presName="sibTrans" presStyleCnt="0"/>
      <dgm:spPr/>
    </dgm:pt>
    <dgm:pt modelId="{E3DE4C65-7F41-4D81-8CB9-7D269DD3F6B8}" type="pres">
      <dgm:prSet presAssocID="{1283FDAC-F860-438D-9594-3C1C1D47D689}" presName="node" presStyleLbl="alignAccFollowNode1" presStyleIdx="12" presStyleCnt="19" custScaleX="150848">
        <dgm:presLayoutVars>
          <dgm:bulletEnabled val="1"/>
        </dgm:presLayoutVars>
      </dgm:prSet>
      <dgm:spPr/>
    </dgm:pt>
    <dgm:pt modelId="{8378E759-E16A-4AD3-A1FE-A934F05065C3}" type="pres">
      <dgm:prSet presAssocID="{7633B989-51C0-45C2-BA70-C71E5F980BF4}" presName="vSp" presStyleCnt="0"/>
      <dgm:spPr/>
    </dgm:pt>
    <dgm:pt modelId="{6D7A9853-2EDB-4395-A22A-D2B928260F1C}" type="pres">
      <dgm:prSet presAssocID="{968FA906-99A1-4187-B7B2-50D98BB11EE8}" presName="horFlow" presStyleCnt="0"/>
      <dgm:spPr/>
    </dgm:pt>
    <dgm:pt modelId="{5AB0ACBA-D31F-4373-9858-1EAF8EDD56C0}" type="pres">
      <dgm:prSet presAssocID="{968FA906-99A1-4187-B7B2-50D98BB11EE8}" presName="bigChev" presStyleLbl="node1" presStyleIdx="4" presStyleCnt="6" custScaleX="212135"/>
      <dgm:spPr/>
    </dgm:pt>
    <dgm:pt modelId="{9118BAC7-A223-4644-B6C2-C7E007AA4C1E}" type="pres">
      <dgm:prSet presAssocID="{95498627-758C-4622-9B7C-CA2C4D6E36F0}" presName="parTrans" presStyleCnt="0"/>
      <dgm:spPr/>
    </dgm:pt>
    <dgm:pt modelId="{99CF11A0-9B7B-46CB-82C2-AD4DB72F5E50}" type="pres">
      <dgm:prSet presAssocID="{F3CCB0E9-42C7-4559-BD2F-8CE355A71225}" presName="node" presStyleLbl="alignAccFollowNode1" presStyleIdx="13" presStyleCnt="19" custScaleX="150848">
        <dgm:presLayoutVars>
          <dgm:bulletEnabled val="1"/>
        </dgm:presLayoutVars>
      </dgm:prSet>
      <dgm:spPr/>
    </dgm:pt>
    <dgm:pt modelId="{9FF284D2-FA43-484A-973E-AEADB0AC738C}" type="pres">
      <dgm:prSet presAssocID="{994CFE05-280B-49CE-B0D7-EA664D8CE984}" presName="sibTrans" presStyleCnt="0"/>
      <dgm:spPr/>
    </dgm:pt>
    <dgm:pt modelId="{86A6FCC9-EC63-4E56-823F-71E56C9A2183}" type="pres">
      <dgm:prSet presAssocID="{C1F08EDD-DF72-43F4-BBAA-4483F3FD9297}" presName="node" presStyleLbl="alignAccFollowNode1" presStyleIdx="14" presStyleCnt="19" custScaleX="150848">
        <dgm:presLayoutVars>
          <dgm:bulletEnabled val="1"/>
        </dgm:presLayoutVars>
      </dgm:prSet>
      <dgm:spPr/>
    </dgm:pt>
    <dgm:pt modelId="{1CD804F1-BB4C-4F78-ADAF-539DB2821929}" type="pres">
      <dgm:prSet presAssocID="{3297DE07-1A92-426B-9B95-1FEAC56719A4}" presName="sibTrans" presStyleCnt="0"/>
      <dgm:spPr/>
    </dgm:pt>
    <dgm:pt modelId="{5508DEBB-E83D-4E49-BCC4-796DB5BC2313}" type="pres">
      <dgm:prSet presAssocID="{8A94BD74-81A7-4B2A-A9F5-3C57C7F3C838}" presName="node" presStyleLbl="alignAccFollowNode1" presStyleIdx="15" presStyleCnt="19" custScaleX="150848">
        <dgm:presLayoutVars>
          <dgm:bulletEnabled val="1"/>
        </dgm:presLayoutVars>
      </dgm:prSet>
      <dgm:spPr/>
    </dgm:pt>
    <dgm:pt modelId="{CD1AC509-4956-42A5-8F04-18470DCE763B}" type="pres">
      <dgm:prSet presAssocID="{968FA906-99A1-4187-B7B2-50D98BB11EE8}" presName="vSp" presStyleCnt="0"/>
      <dgm:spPr/>
    </dgm:pt>
    <dgm:pt modelId="{CA253FF0-C943-4F10-BC3E-94E1273E0AC1}" type="pres">
      <dgm:prSet presAssocID="{911902F7-EEE1-4213-A982-3EBAEF298060}" presName="horFlow" presStyleCnt="0"/>
      <dgm:spPr/>
    </dgm:pt>
    <dgm:pt modelId="{5259EF04-8A8E-47A7-AA1F-401778B54C14}" type="pres">
      <dgm:prSet presAssocID="{911902F7-EEE1-4213-A982-3EBAEF298060}" presName="bigChev" presStyleLbl="node1" presStyleIdx="5" presStyleCnt="6" custScaleX="212135"/>
      <dgm:spPr/>
    </dgm:pt>
    <dgm:pt modelId="{7529DB4C-A8C6-479A-B60D-10081A6A7F4B}" type="pres">
      <dgm:prSet presAssocID="{477D9344-97B9-41A2-8F0C-824C0CE7BB04}" presName="parTrans" presStyleCnt="0"/>
      <dgm:spPr/>
    </dgm:pt>
    <dgm:pt modelId="{A99EA186-52CE-4039-99AA-7DE2D4B19907}" type="pres">
      <dgm:prSet presAssocID="{D777AF56-A326-4944-B0DF-205F56384F8A}" presName="node" presStyleLbl="alignAccFollowNode1" presStyleIdx="16" presStyleCnt="19" custScaleX="150848">
        <dgm:presLayoutVars>
          <dgm:bulletEnabled val="1"/>
        </dgm:presLayoutVars>
      </dgm:prSet>
      <dgm:spPr/>
    </dgm:pt>
    <dgm:pt modelId="{EDFC6183-EAF5-44F8-9989-CC322AB43BD2}" type="pres">
      <dgm:prSet presAssocID="{B3F9B0C8-2A20-4A72-9425-2D41580B3A52}" presName="sibTrans" presStyleCnt="0"/>
      <dgm:spPr/>
    </dgm:pt>
    <dgm:pt modelId="{1AC4F388-1268-46ED-A0CC-1CCC0383B93D}" type="pres">
      <dgm:prSet presAssocID="{B13DE3D3-0CCC-400A-8468-A4501331D20F}" presName="node" presStyleLbl="alignAccFollowNode1" presStyleIdx="17" presStyleCnt="19" custScaleX="150848">
        <dgm:presLayoutVars>
          <dgm:bulletEnabled val="1"/>
        </dgm:presLayoutVars>
      </dgm:prSet>
      <dgm:spPr/>
    </dgm:pt>
    <dgm:pt modelId="{B3E4D57C-C337-4E7F-B6E6-355BCAE748E3}" type="pres">
      <dgm:prSet presAssocID="{0363F4C0-66B3-4551-BA8C-893A270866B3}" presName="sibTrans" presStyleCnt="0"/>
      <dgm:spPr/>
    </dgm:pt>
    <dgm:pt modelId="{2865C271-0EEE-42CE-958A-9B8AD8027E00}" type="pres">
      <dgm:prSet presAssocID="{EA6AC9E5-EB61-499D-9D84-4A5D51A78E54}" presName="node" presStyleLbl="alignAccFollowNode1" presStyleIdx="18" presStyleCnt="19" custScaleX="150848">
        <dgm:presLayoutVars>
          <dgm:bulletEnabled val="1"/>
        </dgm:presLayoutVars>
      </dgm:prSet>
      <dgm:spPr/>
    </dgm:pt>
  </dgm:ptLst>
  <dgm:cxnLst>
    <dgm:cxn modelId="{01164200-360D-41D7-8F51-C85049F88045}" srcId="{667E9116-8CC1-4DDB-8A24-B383BB04B62B}" destId="{AF26465B-596E-4377-BC00-8BB325655AB4}" srcOrd="0" destOrd="0" parTransId="{F103A855-3FCA-4563-A9AF-52A7FE3C835D}" sibTransId="{6B0B8E16-A92B-40AA-8D82-41BC7E21BF42}"/>
    <dgm:cxn modelId="{83902A09-0871-44D7-BFCE-F87D5615177F}" type="presOf" srcId="{C6DF8147-09DF-42A1-AE73-C9BB217C9C5B}" destId="{0D51A915-FAF9-449C-97CC-FFF61BFD827F}" srcOrd="0" destOrd="0" presId="urn:microsoft.com/office/officeart/2005/8/layout/lProcess3"/>
    <dgm:cxn modelId="{F72F4B14-3743-49F5-818C-B4A5B465CD25}" srcId="{45D3C525-735D-4904-82A3-FD90B74523CD}" destId="{27FBB256-3399-4B6B-BB2A-522CA500206B}" srcOrd="2" destOrd="0" parTransId="{8053AF19-CD86-469E-82B2-875F84D33A6D}" sibTransId="{7CACB369-EE23-4787-B26B-F939A75A571C}"/>
    <dgm:cxn modelId="{C1B7121F-E273-4B79-AC4F-962871E03A39}" type="presOf" srcId="{8094675E-DADF-4CFF-9739-F95DF4AB0C7E}" destId="{3B815F1B-0158-47D8-9DCF-AACBF3AD3276}" srcOrd="0" destOrd="0" presId="urn:microsoft.com/office/officeart/2005/8/layout/lProcess3"/>
    <dgm:cxn modelId="{63D31A23-826C-43DB-A51B-C063923A9282}" srcId="{45D3C525-735D-4904-82A3-FD90B74523CD}" destId="{911902F7-EEE1-4213-A982-3EBAEF298060}" srcOrd="5" destOrd="0" parTransId="{B1D8C961-E5F8-4EAA-946F-B518A352E438}" sibTransId="{DD2901C1-B62A-45AA-9D33-2B362F949147}"/>
    <dgm:cxn modelId="{7C78552A-C94C-4AC2-B8D8-51E87D641510}" type="presOf" srcId="{3DF354C9-CF99-465D-AD51-A004A0FA7D83}" destId="{C0721F4B-FEC2-4DB4-9088-0966A22F7888}" srcOrd="0" destOrd="0" presId="urn:microsoft.com/office/officeart/2005/8/layout/lProcess3"/>
    <dgm:cxn modelId="{1D3FD02C-3A48-4C1A-ACB6-8F92E4AB55E2}" srcId="{27FBB256-3399-4B6B-BB2A-522CA500206B}" destId="{5C217B2D-A159-44D5-9B73-114265812DC7}" srcOrd="2" destOrd="0" parTransId="{C428746C-980E-4FF3-AE9B-C37F60109C60}" sibTransId="{4480ACA4-D726-4C68-954C-E9976CB48D09}"/>
    <dgm:cxn modelId="{B187C731-7323-457F-BA80-F05E975A19E3}" type="presOf" srcId="{AF26465B-596E-4377-BC00-8BB325655AB4}" destId="{B735735E-0BDF-4CEC-8949-CAC39B77CC34}" srcOrd="0" destOrd="0" presId="urn:microsoft.com/office/officeart/2005/8/layout/lProcess3"/>
    <dgm:cxn modelId="{2AF3D134-801D-43D2-9881-9EF8D3F7D681}" type="presOf" srcId="{45D3C525-735D-4904-82A3-FD90B74523CD}" destId="{7ECFDBFD-3C95-4F84-9BC1-974C67DCA8D4}" srcOrd="0" destOrd="0" presId="urn:microsoft.com/office/officeart/2005/8/layout/lProcess3"/>
    <dgm:cxn modelId="{C0FA6D35-CCEA-4284-B325-B098EA5C7785}" type="presOf" srcId="{EF1205CC-ED67-45B5-BF76-C3FD8DC83C59}" destId="{6868B498-D81F-4B89-9C10-330F00C2DF0F}" srcOrd="0" destOrd="0" presId="urn:microsoft.com/office/officeart/2005/8/layout/lProcess3"/>
    <dgm:cxn modelId="{5C2ECC37-13EE-4D20-BDFA-0923636E2DE3}" srcId="{911902F7-EEE1-4213-A982-3EBAEF298060}" destId="{D777AF56-A326-4944-B0DF-205F56384F8A}" srcOrd="0" destOrd="0" parTransId="{477D9344-97B9-41A2-8F0C-824C0CE7BB04}" sibTransId="{B3F9B0C8-2A20-4A72-9425-2D41580B3A52}"/>
    <dgm:cxn modelId="{6B0D8639-5DAA-4047-80A8-CE607589B496}" type="presOf" srcId="{D777AF56-A326-4944-B0DF-205F56384F8A}" destId="{A99EA186-52CE-4039-99AA-7DE2D4B19907}" srcOrd="0" destOrd="0" presId="urn:microsoft.com/office/officeart/2005/8/layout/lProcess3"/>
    <dgm:cxn modelId="{898F6B3D-B0AA-44AB-A03C-38F541B02859}" type="presOf" srcId="{EA6AC9E5-EB61-499D-9D84-4A5D51A78E54}" destId="{2865C271-0EEE-42CE-958A-9B8AD8027E00}" srcOrd="0" destOrd="0" presId="urn:microsoft.com/office/officeart/2005/8/layout/lProcess3"/>
    <dgm:cxn modelId="{A4F2D43E-C241-41B6-92AF-7A4E2DF99709}" srcId="{968FA906-99A1-4187-B7B2-50D98BB11EE8}" destId="{F3CCB0E9-42C7-4559-BD2F-8CE355A71225}" srcOrd="0" destOrd="0" parTransId="{95498627-758C-4622-9B7C-CA2C4D6E36F0}" sibTransId="{994CFE05-280B-49CE-B0D7-EA664D8CE984}"/>
    <dgm:cxn modelId="{2C6F6E40-FDC6-4E29-B361-05FAA1B1B385}" srcId="{F6279813-0C65-45D8-8AC2-7E058CA883D5}" destId="{2D0547DD-D0BA-4F92-A147-8BB0167BE940}" srcOrd="1" destOrd="0" parTransId="{E8A4DB32-19FF-4CBF-A546-43B4B5CEEFCA}" sibTransId="{F015F30A-C6F3-440C-A619-2DF67F0BD8F6}"/>
    <dgm:cxn modelId="{32143F62-2F98-4D00-9088-F6341F935C36}" type="presOf" srcId="{5C217B2D-A159-44D5-9B73-114265812DC7}" destId="{B1E9CC37-8DD8-4CAB-BC3B-A7E6861E67B2}" srcOrd="0" destOrd="0" presId="urn:microsoft.com/office/officeart/2005/8/layout/lProcess3"/>
    <dgm:cxn modelId="{E4129F64-D3A1-43CE-BC5A-BB68F68618AB}" srcId="{911902F7-EEE1-4213-A982-3EBAEF298060}" destId="{EA6AC9E5-EB61-499D-9D84-4A5D51A78E54}" srcOrd="2" destOrd="0" parTransId="{D5730AC1-C5BD-49D2-9C6A-BB9E4F1B5982}" sibTransId="{DA6B5F40-0BD6-4CAD-9791-214C41CAD8A3}"/>
    <dgm:cxn modelId="{B51BB944-E3F1-474B-A6D5-5778737C8C17}" srcId="{667E9116-8CC1-4DDB-8A24-B383BB04B62B}" destId="{8094675E-DADF-4CFF-9739-F95DF4AB0C7E}" srcOrd="2" destOrd="0" parTransId="{C1A2BB25-1B8D-4BF7-B0FC-405F41B47F27}" sibTransId="{F45C143F-665B-4073-B757-958E6F667A25}"/>
    <dgm:cxn modelId="{06D72D69-22A1-465F-8D86-3210EB912590}" type="presOf" srcId="{E60ACAAD-24A8-42ED-B1D7-68A6A09AFC13}" destId="{607C6ADB-FEB4-4E41-9981-1F50FB95DB7C}" srcOrd="0" destOrd="0" presId="urn:microsoft.com/office/officeart/2005/8/layout/lProcess3"/>
    <dgm:cxn modelId="{310AD249-863A-4502-9273-ACB2A64D20D1}" type="presOf" srcId="{1283FDAC-F860-438D-9594-3C1C1D47D689}" destId="{E3DE4C65-7F41-4D81-8CB9-7D269DD3F6B8}" srcOrd="0" destOrd="0" presId="urn:microsoft.com/office/officeart/2005/8/layout/lProcess3"/>
    <dgm:cxn modelId="{B953EB70-033A-4972-81A8-9FC38656FD04}" srcId="{F6279813-0C65-45D8-8AC2-7E058CA883D5}" destId="{5EC144CE-C91D-4EF9-81BA-12A3DEE8EC2E}" srcOrd="0" destOrd="0" parTransId="{41B58274-7F40-4014-ABEE-5BBD6AE2CE30}" sibTransId="{8BB24AB8-3FFB-4EA5-8F2D-4F454CC70E00}"/>
    <dgm:cxn modelId="{4B15B453-F015-4C67-9AA7-8A85AF59F647}" srcId="{27FBB256-3399-4B6B-BB2A-522CA500206B}" destId="{C6DF8147-09DF-42A1-AE73-C9BB217C9C5B}" srcOrd="1" destOrd="0" parTransId="{D0D1A065-20D8-4436-9925-4FE0CDFCF486}" sibTransId="{E8569883-0D42-4A81-A54D-A4916DB9762F}"/>
    <dgm:cxn modelId="{8771605A-7F03-4F0A-857E-678EC58B4033}" srcId="{968FA906-99A1-4187-B7B2-50D98BB11EE8}" destId="{8A94BD74-81A7-4B2A-A9F5-3C57C7F3C838}" srcOrd="2" destOrd="0" parTransId="{BA43AEE1-CFE5-46A7-AB86-10FFB2A200B8}" sibTransId="{8BB0E3A1-72C5-4208-9887-6F1906C3ADD2}"/>
    <dgm:cxn modelId="{C4DA555A-1B0F-407C-8774-5135B597BDC9}" type="presOf" srcId="{667E9116-8CC1-4DDB-8A24-B383BB04B62B}" destId="{27826ECE-8617-41E1-980F-CA91C299DB83}" srcOrd="0" destOrd="0" presId="urn:microsoft.com/office/officeart/2005/8/layout/lProcess3"/>
    <dgm:cxn modelId="{34BF8480-CA38-4ACE-9679-89542272CDBC}" type="presOf" srcId="{91509412-2675-42A4-8794-98B88BD32B4D}" destId="{ECD8280A-782C-4BC3-BC6E-FA92048CB1CD}" srcOrd="0" destOrd="0" presId="urn:microsoft.com/office/officeart/2005/8/layout/lProcess3"/>
    <dgm:cxn modelId="{16937782-8B02-45A1-9D17-BEB2952D8B3A}" srcId="{667E9116-8CC1-4DDB-8A24-B383BB04B62B}" destId="{D8D5631C-E593-4F3C-AF8F-BC02AB5A006F}" srcOrd="3" destOrd="0" parTransId="{F1F9C1A7-FD05-4B2C-99EB-7B65FC607B6E}" sibTransId="{42D007A5-2EBF-4D64-9A8C-D4EB9212886B}"/>
    <dgm:cxn modelId="{D367AF85-95CB-41D5-82E4-C6ABC91AF4E9}" srcId="{7633B989-51C0-45C2-BA70-C71E5F980BF4}" destId="{E60ACAAD-24A8-42ED-B1D7-68A6A09AFC13}" srcOrd="0" destOrd="0" parTransId="{D0C6A693-CC50-414A-8639-198C89180766}" sibTransId="{31181BFE-1456-4715-B255-D446B1FCF107}"/>
    <dgm:cxn modelId="{2D8B3C92-8FFB-41C9-8349-B8D4EA7C42CD}" srcId="{45D3C525-735D-4904-82A3-FD90B74523CD}" destId="{F6279813-0C65-45D8-8AC2-7E058CA883D5}" srcOrd="1" destOrd="0" parTransId="{3663A89C-CD3E-4440-8BD0-A8BE4666B58F}" sibTransId="{F724432A-2B24-46AC-991E-657BB4E3CAB3}"/>
    <dgm:cxn modelId="{D563B692-02A8-46DB-9ACC-6BFFB9D5AAEB}" srcId="{45D3C525-735D-4904-82A3-FD90B74523CD}" destId="{968FA906-99A1-4187-B7B2-50D98BB11EE8}" srcOrd="4" destOrd="0" parTransId="{83BE2901-DCCB-46AA-8E34-BB077168433F}" sibTransId="{A73A9CBD-B7D9-4ED4-9BE8-F647DB389633}"/>
    <dgm:cxn modelId="{BCAFE593-7455-4123-BF62-D1E804757A66}" srcId="{911902F7-EEE1-4213-A982-3EBAEF298060}" destId="{B13DE3D3-0CCC-400A-8468-A4501331D20F}" srcOrd="1" destOrd="0" parTransId="{E8819165-248C-4C7B-8FF4-96A264139E30}" sibTransId="{0363F4C0-66B3-4551-BA8C-893A270866B3}"/>
    <dgm:cxn modelId="{F76C3FA6-6733-4241-A6B8-B6034CCD2156}" srcId="{968FA906-99A1-4187-B7B2-50D98BB11EE8}" destId="{C1F08EDD-DF72-43F4-BBAA-4483F3FD9297}" srcOrd="1" destOrd="0" parTransId="{1C204E06-3D26-44E2-8492-E4A986DE4CD1}" sibTransId="{3297DE07-1A92-426B-9B95-1FEAC56719A4}"/>
    <dgm:cxn modelId="{84303BAC-A64C-4079-9B32-050735F2498C}" type="presOf" srcId="{7633B989-51C0-45C2-BA70-C71E5F980BF4}" destId="{D1D2D734-75EB-4507-98CC-2B6D40627AF2}" srcOrd="0" destOrd="0" presId="urn:microsoft.com/office/officeart/2005/8/layout/lProcess3"/>
    <dgm:cxn modelId="{15EC41AD-5D5C-4374-8992-C49AFEED1562}" type="presOf" srcId="{27FBB256-3399-4B6B-BB2A-522CA500206B}" destId="{72A941D8-E32E-4433-877F-198D32103922}" srcOrd="0" destOrd="0" presId="urn:microsoft.com/office/officeart/2005/8/layout/lProcess3"/>
    <dgm:cxn modelId="{725F03AE-FA74-4391-8A88-96658ED723CA}" type="presOf" srcId="{C1F08EDD-DF72-43F4-BBAA-4483F3FD9297}" destId="{86A6FCC9-EC63-4E56-823F-71E56C9A2183}" srcOrd="0" destOrd="0" presId="urn:microsoft.com/office/officeart/2005/8/layout/lProcess3"/>
    <dgm:cxn modelId="{47A0FEAE-3691-4CC8-BD14-BFE94CD77357}" type="presOf" srcId="{968FA906-99A1-4187-B7B2-50D98BB11EE8}" destId="{5AB0ACBA-D31F-4373-9858-1EAF8EDD56C0}" srcOrd="0" destOrd="0" presId="urn:microsoft.com/office/officeart/2005/8/layout/lProcess3"/>
    <dgm:cxn modelId="{A57B3FBC-209A-400E-96A8-091F55492C8D}" type="presOf" srcId="{2D0547DD-D0BA-4F92-A147-8BB0167BE940}" destId="{E83BA47B-1FE8-42F9-A085-E8715F935778}" srcOrd="0" destOrd="0" presId="urn:microsoft.com/office/officeart/2005/8/layout/lProcess3"/>
    <dgm:cxn modelId="{ECB9C6BC-D23C-4395-A4B5-3CC11C7F93CF}" srcId="{27FBB256-3399-4B6B-BB2A-522CA500206B}" destId="{EF1205CC-ED67-45B5-BF76-C3FD8DC83C59}" srcOrd="0" destOrd="0" parTransId="{D0681441-09CD-48E5-B824-C572499E2540}" sibTransId="{71A412FF-FFF0-4BE9-9580-28C735DD09C5}"/>
    <dgm:cxn modelId="{129699C3-2111-46ED-BA8A-42E9B1AD1140}" type="presOf" srcId="{97A4F4AC-0D79-4B8A-8296-09EFCDA0CDB1}" destId="{E572FD4F-67C9-4225-933A-C3D7DECDF923}" srcOrd="0" destOrd="0" presId="urn:microsoft.com/office/officeart/2005/8/layout/lProcess3"/>
    <dgm:cxn modelId="{C7323CC5-D4A6-4FD1-885E-23D31A50AC2F}" type="presOf" srcId="{911902F7-EEE1-4213-A982-3EBAEF298060}" destId="{5259EF04-8A8E-47A7-AA1F-401778B54C14}" srcOrd="0" destOrd="0" presId="urn:microsoft.com/office/officeart/2005/8/layout/lProcess3"/>
    <dgm:cxn modelId="{4F8EE7C7-0D7C-4C0D-8915-99D4A30C26B8}" srcId="{45D3C525-735D-4904-82A3-FD90B74523CD}" destId="{667E9116-8CC1-4DDB-8A24-B383BB04B62B}" srcOrd="0" destOrd="0" parTransId="{D39216E8-D576-4510-A15F-1DDC410458E1}" sibTransId="{C3A08C0D-062E-44C0-8CF4-928B4587C85E}"/>
    <dgm:cxn modelId="{317EEACD-030B-464D-9559-4BE7D7DA598C}" type="presOf" srcId="{F6279813-0C65-45D8-8AC2-7E058CA883D5}" destId="{99DAF807-0ECD-4D94-9CB1-582D92C01AC2}" srcOrd="0" destOrd="0" presId="urn:microsoft.com/office/officeart/2005/8/layout/lProcess3"/>
    <dgm:cxn modelId="{EB3F76CF-BB40-4791-B628-27CC9B611174}" type="presOf" srcId="{5EC144CE-C91D-4EF9-81BA-12A3DEE8EC2E}" destId="{FEDB552A-18BB-41C5-9634-10FC0DF74C33}" srcOrd="0" destOrd="0" presId="urn:microsoft.com/office/officeart/2005/8/layout/lProcess3"/>
    <dgm:cxn modelId="{E3F429D0-B9D5-4232-8BF8-CD945773594B}" type="presOf" srcId="{D8D5631C-E593-4F3C-AF8F-BC02AB5A006F}" destId="{5BDB943E-8CA3-48D0-980C-48A26681F7ED}" srcOrd="0" destOrd="0" presId="urn:microsoft.com/office/officeart/2005/8/layout/lProcess3"/>
    <dgm:cxn modelId="{56A439D0-FCFE-4706-BA2B-1EBAF610E016}" srcId="{45D3C525-735D-4904-82A3-FD90B74523CD}" destId="{7633B989-51C0-45C2-BA70-C71E5F980BF4}" srcOrd="3" destOrd="0" parTransId="{BF7D63F4-3AEF-4752-8471-D1D73BDE1315}" sibTransId="{63ABE823-462D-48AB-986F-FF40530D2D6B}"/>
    <dgm:cxn modelId="{6CA5ADD2-787C-4200-ADBF-949E5CCEB7BF}" srcId="{7633B989-51C0-45C2-BA70-C71E5F980BF4}" destId="{3DF354C9-CF99-465D-AD51-A004A0FA7D83}" srcOrd="1" destOrd="0" parTransId="{B340B56C-7F40-4DFA-809C-9D1C8A30FCA4}" sibTransId="{E0E457A0-34B4-4A1F-BBBA-5BE02C907269}"/>
    <dgm:cxn modelId="{C8868CD4-50DB-404D-BA42-D2C698E1CA88}" srcId="{F6279813-0C65-45D8-8AC2-7E058CA883D5}" destId="{97A4F4AC-0D79-4B8A-8296-09EFCDA0CDB1}" srcOrd="2" destOrd="0" parTransId="{085CDBB4-0172-49B8-A012-093892588CED}" sibTransId="{C6BCA5F8-CE46-4144-847D-1B9491D07021}"/>
    <dgm:cxn modelId="{215762DD-ED6C-4121-982B-15B431257CEF}" srcId="{667E9116-8CC1-4DDB-8A24-B383BB04B62B}" destId="{91509412-2675-42A4-8794-98B88BD32B4D}" srcOrd="1" destOrd="0" parTransId="{3BD33495-0178-4F8A-8847-13EC43C9C515}" sibTransId="{9A11F759-E701-4E83-81E8-2A8F7E9B1F2C}"/>
    <dgm:cxn modelId="{1BE382DF-898C-4DA5-AFB4-6BB047FD22AF}" type="presOf" srcId="{8A94BD74-81A7-4B2A-A9F5-3C57C7F3C838}" destId="{5508DEBB-E83D-4E49-BCC4-796DB5BC2313}" srcOrd="0" destOrd="0" presId="urn:microsoft.com/office/officeart/2005/8/layout/lProcess3"/>
    <dgm:cxn modelId="{45AD98F7-DE6E-4C8D-B0EA-3269B1D88098}" srcId="{7633B989-51C0-45C2-BA70-C71E5F980BF4}" destId="{1283FDAC-F860-438D-9594-3C1C1D47D689}" srcOrd="2" destOrd="0" parTransId="{9EC771E2-91CD-4751-A51E-C73D989269C3}" sibTransId="{52C96E1A-4291-4460-9EC7-84F87A735527}"/>
    <dgm:cxn modelId="{57D077F8-11DB-48A0-B4A3-6368728625B6}" type="presOf" srcId="{F3CCB0E9-42C7-4559-BD2F-8CE355A71225}" destId="{99CF11A0-9B7B-46CB-82C2-AD4DB72F5E50}" srcOrd="0" destOrd="0" presId="urn:microsoft.com/office/officeart/2005/8/layout/lProcess3"/>
    <dgm:cxn modelId="{6B90C0FD-1C60-431A-A1A8-4FAE2CF6332A}" type="presOf" srcId="{B13DE3D3-0CCC-400A-8468-A4501331D20F}" destId="{1AC4F388-1268-46ED-A0CC-1CCC0383B93D}" srcOrd="0" destOrd="0" presId="urn:microsoft.com/office/officeart/2005/8/layout/lProcess3"/>
    <dgm:cxn modelId="{D36B0EAB-CBAE-4748-9DD5-BEB6DC9C4727}" type="presParOf" srcId="{7ECFDBFD-3C95-4F84-9BC1-974C67DCA8D4}" destId="{7615DA41-ACF2-4B06-9665-B4D54280BE3A}" srcOrd="0" destOrd="0" presId="urn:microsoft.com/office/officeart/2005/8/layout/lProcess3"/>
    <dgm:cxn modelId="{915BCAB9-6D14-4EB2-B558-1180FD1E81B3}" type="presParOf" srcId="{7615DA41-ACF2-4B06-9665-B4D54280BE3A}" destId="{27826ECE-8617-41E1-980F-CA91C299DB83}" srcOrd="0" destOrd="0" presId="urn:microsoft.com/office/officeart/2005/8/layout/lProcess3"/>
    <dgm:cxn modelId="{BAC49CAD-4803-4D5D-B696-923F887E0500}" type="presParOf" srcId="{7615DA41-ACF2-4B06-9665-B4D54280BE3A}" destId="{B5AF67A1-3DB6-4813-9272-5805DDD3558F}" srcOrd="1" destOrd="0" presId="urn:microsoft.com/office/officeart/2005/8/layout/lProcess3"/>
    <dgm:cxn modelId="{ABDD3FFF-47FF-40C1-B34F-E850B9C7F565}" type="presParOf" srcId="{7615DA41-ACF2-4B06-9665-B4D54280BE3A}" destId="{B735735E-0BDF-4CEC-8949-CAC39B77CC34}" srcOrd="2" destOrd="0" presId="urn:microsoft.com/office/officeart/2005/8/layout/lProcess3"/>
    <dgm:cxn modelId="{23813236-F746-4728-9F80-DCEE7C059DDA}" type="presParOf" srcId="{7615DA41-ACF2-4B06-9665-B4D54280BE3A}" destId="{0D2C3CD9-465A-4CF1-A377-F3A08D23F1C1}" srcOrd="3" destOrd="0" presId="urn:microsoft.com/office/officeart/2005/8/layout/lProcess3"/>
    <dgm:cxn modelId="{C818A27D-357F-41FD-BB72-3859D12BBE61}" type="presParOf" srcId="{7615DA41-ACF2-4B06-9665-B4D54280BE3A}" destId="{ECD8280A-782C-4BC3-BC6E-FA92048CB1CD}" srcOrd="4" destOrd="0" presId="urn:microsoft.com/office/officeart/2005/8/layout/lProcess3"/>
    <dgm:cxn modelId="{EFD1EEF8-E7F5-416F-AE78-5FBCD062738B}" type="presParOf" srcId="{7615DA41-ACF2-4B06-9665-B4D54280BE3A}" destId="{FB1B62F6-A908-4E57-B583-2B3ADCFCDCCA}" srcOrd="5" destOrd="0" presId="urn:microsoft.com/office/officeart/2005/8/layout/lProcess3"/>
    <dgm:cxn modelId="{35153F93-41E6-4779-8C56-B64BA4948CDB}" type="presParOf" srcId="{7615DA41-ACF2-4B06-9665-B4D54280BE3A}" destId="{3B815F1B-0158-47D8-9DCF-AACBF3AD3276}" srcOrd="6" destOrd="0" presId="urn:microsoft.com/office/officeart/2005/8/layout/lProcess3"/>
    <dgm:cxn modelId="{CC5A72AE-D8A4-4349-ACA3-3FD10DAF1641}" type="presParOf" srcId="{7615DA41-ACF2-4B06-9665-B4D54280BE3A}" destId="{24A07F05-8E47-4769-BA92-2F5EE2B42E89}" srcOrd="7" destOrd="0" presId="urn:microsoft.com/office/officeart/2005/8/layout/lProcess3"/>
    <dgm:cxn modelId="{D4603144-EB7D-4BBC-B51A-790A6380C41E}" type="presParOf" srcId="{7615DA41-ACF2-4B06-9665-B4D54280BE3A}" destId="{5BDB943E-8CA3-48D0-980C-48A26681F7ED}" srcOrd="8" destOrd="0" presId="urn:microsoft.com/office/officeart/2005/8/layout/lProcess3"/>
    <dgm:cxn modelId="{3566DFFF-4EC3-45D6-A6C1-47A06C18E199}" type="presParOf" srcId="{7ECFDBFD-3C95-4F84-9BC1-974C67DCA8D4}" destId="{7B2905D4-7F64-45F8-B0FB-6770753D75ED}" srcOrd="1" destOrd="0" presId="urn:microsoft.com/office/officeart/2005/8/layout/lProcess3"/>
    <dgm:cxn modelId="{BB5A3949-62FF-4063-AC6B-25CD97D531F7}" type="presParOf" srcId="{7ECFDBFD-3C95-4F84-9BC1-974C67DCA8D4}" destId="{BB9976C5-DB55-4459-90DE-879F8EB18CF1}" srcOrd="2" destOrd="0" presId="urn:microsoft.com/office/officeart/2005/8/layout/lProcess3"/>
    <dgm:cxn modelId="{521F122A-6996-4ABA-B0BB-C5341BFA7750}" type="presParOf" srcId="{BB9976C5-DB55-4459-90DE-879F8EB18CF1}" destId="{99DAF807-0ECD-4D94-9CB1-582D92C01AC2}" srcOrd="0" destOrd="0" presId="urn:microsoft.com/office/officeart/2005/8/layout/lProcess3"/>
    <dgm:cxn modelId="{5C8BF633-E9E7-4803-B95B-A2C99B347222}" type="presParOf" srcId="{BB9976C5-DB55-4459-90DE-879F8EB18CF1}" destId="{D7574306-1C6E-450E-961D-A47A42542903}" srcOrd="1" destOrd="0" presId="urn:microsoft.com/office/officeart/2005/8/layout/lProcess3"/>
    <dgm:cxn modelId="{0EA33C5C-3764-40EA-8422-DF8286084E1A}" type="presParOf" srcId="{BB9976C5-DB55-4459-90DE-879F8EB18CF1}" destId="{FEDB552A-18BB-41C5-9634-10FC0DF74C33}" srcOrd="2" destOrd="0" presId="urn:microsoft.com/office/officeart/2005/8/layout/lProcess3"/>
    <dgm:cxn modelId="{62B9E7AD-D00F-448B-A98A-0A2BBD7134FD}" type="presParOf" srcId="{BB9976C5-DB55-4459-90DE-879F8EB18CF1}" destId="{D2DAE480-DF6B-4049-BD89-BAAD75969CF7}" srcOrd="3" destOrd="0" presId="urn:microsoft.com/office/officeart/2005/8/layout/lProcess3"/>
    <dgm:cxn modelId="{F4073A57-C60F-4AD5-9052-E1F30AC6D738}" type="presParOf" srcId="{BB9976C5-DB55-4459-90DE-879F8EB18CF1}" destId="{E83BA47B-1FE8-42F9-A085-E8715F935778}" srcOrd="4" destOrd="0" presId="urn:microsoft.com/office/officeart/2005/8/layout/lProcess3"/>
    <dgm:cxn modelId="{29BFE491-4CEA-4A42-BAF5-018171278FCB}" type="presParOf" srcId="{BB9976C5-DB55-4459-90DE-879F8EB18CF1}" destId="{DF0C26D1-3856-4C62-A4B6-19E2BDA3148E}" srcOrd="5" destOrd="0" presId="urn:microsoft.com/office/officeart/2005/8/layout/lProcess3"/>
    <dgm:cxn modelId="{B16A8C80-3A74-4A0E-B811-B271DE15436D}" type="presParOf" srcId="{BB9976C5-DB55-4459-90DE-879F8EB18CF1}" destId="{E572FD4F-67C9-4225-933A-C3D7DECDF923}" srcOrd="6" destOrd="0" presId="urn:microsoft.com/office/officeart/2005/8/layout/lProcess3"/>
    <dgm:cxn modelId="{EE8A0657-A3CE-4158-BF38-6676B440FD92}" type="presParOf" srcId="{7ECFDBFD-3C95-4F84-9BC1-974C67DCA8D4}" destId="{CE293367-FEC7-4904-9D0C-57A1DD48EE4F}" srcOrd="3" destOrd="0" presId="urn:microsoft.com/office/officeart/2005/8/layout/lProcess3"/>
    <dgm:cxn modelId="{580E7723-E39A-4463-ACB1-0358066D2F07}" type="presParOf" srcId="{7ECFDBFD-3C95-4F84-9BC1-974C67DCA8D4}" destId="{1F7FFC69-1A00-4403-8737-9560DF70CBB3}" srcOrd="4" destOrd="0" presId="urn:microsoft.com/office/officeart/2005/8/layout/lProcess3"/>
    <dgm:cxn modelId="{9C8CFF54-4DBB-4C71-B32A-5D9FC93309AB}" type="presParOf" srcId="{1F7FFC69-1A00-4403-8737-9560DF70CBB3}" destId="{72A941D8-E32E-4433-877F-198D32103922}" srcOrd="0" destOrd="0" presId="urn:microsoft.com/office/officeart/2005/8/layout/lProcess3"/>
    <dgm:cxn modelId="{7335FDA3-3ABD-440E-A7EE-468AFA1B52E3}" type="presParOf" srcId="{1F7FFC69-1A00-4403-8737-9560DF70CBB3}" destId="{21608F7E-C695-4AE7-99F7-B373E221143A}" srcOrd="1" destOrd="0" presId="urn:microsoft.com/office/officeart/2005/8/layout/lProcess3"/>
    <dgm:cxn modelId="{1CDC90A2-6805-4061-86DC-F443BFF93D22}" type="presParOf" srcId="{1F7FFC69-1A00-4403-8737-9560DF70CBB3}" destId="{6868B498-D81F-4B89-9C10-330F00C2DF0F}" srcOrd="2" destOrd="0" presId="urn:microsoft.com/office/officeart/2005/8/layout/lProcess3"/>
    <dgm:cxn modelId="{B3DAFA82-0384-402A-9D33-104796F1329F}" type="presParOf" srcId="{1F7FFC69-1A00-4403-8737-9560DF70CBB3}" destId="{0FCFB335-8C90-4E58-931B-555250BDF75B}" srcOrd="3" destOrd="0" presId="urn:microsoft.com/office/officeart/2005/8/layout/lProcess3"/>
    <dgm:cxn modelId="{834DC25A-1ED4-4C0E-AA42-4708940D8E9B}" type="presParOf" srcId="{1F7FFC69-1A00-4403-8737-9560DF70CBB3}" destId="{0D51A915-FAF9-449C-97CC-FFF61BFD827F}" srcOrd="4" destOrd="0" presId="urn:microsoft.com/office/officeart/2005/8/layout/lProcess3"/>
    <dgm:cxn modelId="{BDB5DA20-AED8-4C03-99AE-BEF8BE5EE005}" type="presParOf" srcId="{1F7FFC69-1A00-4403-8737-9560DF70CBB3}" destId="{0F11E858-DCE5-4A01-BAE3-208288C81AB2}" srcOrd="5" destOrd="0" presId="urn:microsoft.com/office/officeart/2005/8/layout/lProcess3"/>
    <dgm:cxn modelId="{EA42148C-849F-428B-B355-F9EAF721D037}" type="presParOf" srcId="{1F7FFC69-1A00-4403-8737-9560DF70CBB3}" destId="{B1E9CC37-8DD8-4CAB-BC3B-A7E6861E67B2}" srcOrd="6" destOrd="0" presId="urn:microsoft.com/office/officeart/2005/8/layout/lProcess3"/>
    <dgm:cxn modelId="{696EAF5A-4295-4C9C-9FE5-17258856532D}" type="presParOf" srcId="{7ECFDBFD-3C95-4F84-9BC1-974C67DCA8D4}" destId="{0752A0D0-BE34-4926-8AA2-1A2AC978B704}" srcOrd="5" destOrd="0" presId="urn:microsoft.com/office/officeart/2005/8/layout/lProcess3"/>
    <dgm:cxn modelId="{8F8D2578-6E85-4DEF-A773-7B0DCBF64D09}" type="presParOf" srcId="{7ECFDBFD-3C95-4F84-9BC1-974C67DCA8D4}" destId="{E18DD09C-4334-4752-ACE9-65DE1FE280E5}" srcOrd="6" destOrd="0" presId="urn:microsoft.com/office/officeart/2005/8/layout/lProcess3"/>
    <dgm:cxn modelId="{227092D2-61D4-479A-B580-AC8DBC4C640D}" type="presParOf" srcId="{E18DD09C-4334-4752-ACE9-65DE1FE280E5}" destId="{D1D2D734-75EB-4507-98CC-2B6D40627AF2}" srcOrd="0" destOrd="0" presId="urn:microsoft.com/office/officeart/2005/8/layout/lProcess3"/>
    <dgm:cxn modelId="{CAE0B29D-8101-44B8-8197-137994763906}" type="presParOf" srcId="{E18DD09C-4334-4752-ACE9-65DE1FE280E5}" destId="{2BA68E00-AE84-464E-ACCD-4BE4A5819A6B}" srcOrd="1" destOrd="0" presId="urn:microsoft.com/office/officeart/2005/8/layout/lProcess3"/>
    <dgm:cxn modelId="{8B603985-3A1B-4B73-A9AB-41AF73B1FEE7}" type="presParOf" srcId="{E18DD09C-4334-4752-ACE9-65DE1FE280E5}" destId="{607C6ADB-FEB4-4E41-9981-1F50FB95DB7C}" srcOrd="2" destOrd="0" presId="urn:microsoft.com/office/officeart/2005/8/layout/lProcess3"/>
    <dgm:cxn modelId="{147EB964-E178-4C1D-826B-13775BB8D317}" type="presParOf" srcId="{E18DD09C-4334-4752-ACE9-65DE1FE280E5}" destId="{42A8A07E-54F8-4019-8410-DE6A3738C81A}" srcOrd="3" destOrd="0" presId="urn:microsoft.com/office/officeart/2005/8/layout/lProcess3"/>
    <dgm:cxn modelId="{9C23BBC3-9B04-4ADD-A9FB-31AAE4D428CB}" type="presParOf" srcId="{E18DD09C-4334-4752-ACE9-65DE1FE280E5}" destId="{C0721F4B-FEC2-4DB4-9088-0966A22F7888}" srcOrd="4" destOrd="0" presId="urn:microsoft.com/office/officeart/2005/8/layout/lProcess3"/>
    <dgm:cxn modelId="{8E66E256-B637-44BF-A1B6-0FEFA6ADC228}" type="presParOf" srcId="{E18DD09C-4334-4752-ACE9-65DE1FE280E5}" destId="{222B03BF-424F-4911-86EE-8DFE1CD181D3}" srcOrd="5" destOrd="0" presId="urn:microsoft.com/office/officeart/2005/8/layout/lProcess3"/>
    <dgm:cxn modelId="{B6BCA351-6C33-4F29-A762-C243A5EEEF06}" type="presParOf" srcId="{E18DD09C-4334-4752-ACE9-65DE1FE280E5}" destId="{E3DE4C65-7F41-4D81-8CB9-7D269DD3F6B8}" srcOrd="6" destOrd="0" presId="urn:microsoft.com/office/officeart/2005/8/layout/lProcess3"/>
    <dgm:cxn modelId="{D2B45489-7CCC-49AD-82B4-B28C26DFF409}" type="presParOf" srcId="{7ECFDBFD-3C95-4F84-9BC1-974C67DCA8D4}" destId="{8378E759-E16A-4AD3-A1FE-A934F05065C3}" srcOrd="7" destOrd="0" presId="urn:microsoft.com/office/officeart/2005/8/layout/lProcess3"/>
    <dgm:cxn modelId="{D7AE6EAD-3984-4BB5-9900-CFB49ABA3997}" type="presParOf" srcId="{7ECFDBFD-3C95-4F84-9BC1-974C67DCA8D4}" destId="{6D7A9853-2EDB-4395-A22A-D2B928260F1C}" srcOrd="8" destOrd="0" presId="urn:microsoft.com/office/officeart/2005/8/layout/lProcess3"/>
    <dgm:cxn modelId="{65972AC2-900E-4E14-A84C-3E6678A1671C}" type="presParOf" srcId="{6D7A9853-2EDB-4395-A22A-D2B928260F1C}" destId="{5AB0ACBA-D31F-4373-9858-1EAF8EDD56C0}" srcOrd="0" destOrd="0" presId="urn:microsoft.com/office/officeart/2005/8/layout/lProcess3"/>
    <dgm:cxn modelId="{E737644E-B542-4586-A8E8-5A522529C4B5}" type="presParOf" srcId="{6D7A9853-2EDB-4395-A22A-D2B928260F1C}" destId="{9118BAC7-A223-4644-B6C2-C7E007AA4C1E}" srcOrd="1" destOrd="0" presId="urn:microsoft.com/office/officeart/2005/8/layout/lProcess3"/>
    <dgm:cxn modelId="{6AE56AB6-B276-49D0-8E77-9F08C6F3B3A7}" type="presParOf" srcId="{6D7A9853-2EDB-4395-A22A-D2B928260F1C}" destId="{99CF11A0-9B7B-46CB-82C2-AD4DB72F5E50}" srcOrd="2" destOrd="0" presId="urn:microsoft.com/office/officeart/2005/8/layout/lProcess3"/>
    <dgm:cxn modelId="{8AE3C514-1A8F-4C01-BF36-1DD582ABC209}" type="presParOf" srcId="{6D7A9853-2EDB-4395-A22A-D2B928260F1C}" destId="{9FF284D2-FA43-484A-973E-AEADB0AC738C}" srcOrd="3" destOrd="0" presId="urn:microsoft.com/office/officeart/2005/8/layout/lProcess3"/>
    <dgm:cxn modelId="{663795D5-73CD-4EFA-9AD5-FE1FF0A77009}" type="presParOf" srcId="{6D7A9853-2EDB-4395-A22A-D2B928260F1C}" destId="{86A6FCC9-EC63-4E56-823F-71E56C9A2183}" srcOrd="4" destOrd="0" presId="urn:microsoft.com/office/officeart/2005/8/layout/lProcess3"/>
    <dgm:cxn modelId="{7961AC67-C4BB-43A7-8A1B-075E8D711659}" type="presParOf" srcId="{6D7A9853-2EDB-4395-A22A-D2B928260F1C}" destId="{1CD804F1-BB4C-4F78-ADAF-539DB2821929}" srcOrd="5" destOrd="0" presId="urn:microsoft.com/office/officeart/2005/8/layout/lProcess3"/>
    <dgm:cxn modelId="{A1DCB864-F1D1-4F92-92D0-5E4E7DCFE03F}" type="presParOf" srcId="{6D7A9853-2EDB-4395-A22A-D2B928260F1C}" destId="{5508DEBB-E83D-4E49-BCC4-796DB5BC2313}" srcOrd="6" destOrd="0" presId="urn:microsoft.com/office/officeart/2005/8/layout/lProcess3"/>
    <dgm:cxn modelId="{6B4D55FF-9B47-4C53-A739-302916A98C4A}" type="presParOf" srcId="{7ECFDBFD-3C95-4F84-9BC1-974C67DCA8D4}" destId="{CD1AC509-4956-42A5-8F04-18470DCE763B}" srcOrd="9" destOrd="0" presId="urn:microsoft.com/office/officeart/2005/8/layout/lProcess3"/>
    <dgm:cxn modelId="{858C0114-7263-4143-8D08-35EE6D658246}" type="presParOf" srcId="{7ECFDBFD-3C95-4F84-9BC1-974C67DCA8D4}" destId="{CA253FF0-C943-4F10-BC3E-94E1273E0AC1}" srcOrd="10" destOrd="0" presId="urn:microsoft.com/office/officeart/2005/8/layout/lProcess3"/>
    <dgm:cxn modelId="{523AA2AF-4D74-4EFF-BFD5-4B718B01FB7E}" type="presParOf" srcId="{CA253FF0-C943-4F10-BC3E-94E1273E0AC1}" destId="{5259EF04-8A8E-47A7-AA1F-401778B54C14}" srcOrd="0" destOrd="0" presId="urn:microsoft.com/office/officeart/2005/8/layout/lProcess3"/>
    <dgm:cxn modelId="{8D7B90C5-2828-4BB0-946F-53A69551E703}" type="presParOf" srcId="{CA253FF0-C943-4F10-BC3E-94E1273E0AC1}" destId="{7529DB4C-A8C6-479A-B60D-10081A6A7F4B}" srcOrd="1" destOrd="0" presId="urn:microsoft.com/office/officeart/2005/8/layout/lProcess3"/>
    <dgm:cxn modelId="{36D79460-A31D-4D86-8B2A-348A38C5323D}" type="presParOf" srcId="{CA253FF0-C943-4F10-BC3E-94E1273E0AC1}" destId="{A99EA186-52CE-4039-99AA-7DE2D4B19907}" srcOrd="2" destOrd="0" presId="urn:microsoft.com/office/officeart/2005/8/layout/lProcess3"/>
    <dgm:cxn modelId="{BB2426ED-88EE-47B3-B9C5-F9C45D125352}" type="presParOf" srcId="{CA253FF0-C943-4F10-BC3E-94E1273E0AC1}" destId="{EDFC6183-EAF5-44F8-9989-CC322AB43BD2}" srcOrd="3" destOrd="0" presId="urn:microsoft.com/office/officeart/2005/8/layout/lProcess3"/>
    <dgm:cxn modelId="{ECEE52B3-ABCB-42B7-A9BC-50B9E205DCB9}" type="presParOf" srcId="{CA253FF0-C943-4F10-BC3E-94E1273E0AC1}" destId="{1AC4F388-1268-46ED-A0CC-1CCC0383B93D}" srcOrd="4" destOrd="0" presId="urn:microsoft.com/office/officeart/2005/8/layout/lProcess3"/>
    <dgm:cxn modelId="{32D620A7-C75E-40BF-96C4-4B56803A7326}" type="presParOf" srcId="{CA253FF0-C943-4F10-BC3E-94E1273E0AC1}" destId="{B3E4D57C-C337-4E7F-B6E6-355BCAE748E3}" srcOrd="5" destOrd="0" presId="urn:microsoft.com/office/officeart/2005/8/layout/lProcess3"/>
    <dgm:cxn modelId="{757F783F-3455-410C-9256-86C7FBA3F7C7}" type="presParOf" srcId="{CA253FF0-C943-4F10-BC3E-94E1273E0AC1}" destId="{2865C271-0EEE-42CE-958A-9B8AD8027E00}" srcOrd="6" destOrd="0" presId="urn:microsoft.com/office/officeart/2005/8/layout/lProcess3"/>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114A4282-ABF9-49EE-AF73-369D99B20F9D}" type="doc">
      <dgm:prSet loTypeId="urn:microsoft.com/office/officeart/2005/8/layout/lProcess1" loCatId="process" qsTypeId="urn:microsoft.com/office/officeart/2005/8/quickstyle/simple5" qsCatId="simple" csTypeId="urn:microsoft.com/office/officeart/2005/8/colors/accent1_2" csCatId="accent1" phldr="1"/>
      <dgm:spPr/>
      <dgm:t>
        <a:bodyPr/>
        <a:lstStyle/>
        <a:p>
          <a:endParaRPr lang="en-US"/>
        </a:p>
      </dgm:t>
    </dgm:pt>
    <dgm:pt modelId="{C23111E3-C730-49B8-A276-A2045B29A216}">
      <dgm:prSet custT="1"/>
      <dgm:spPr>
        <a:effectLst>
          <a:outerShdw blurRad="63500" sx="102000" sy="102000" algn="ctr" rotWithShape="0">
            <a:prstClr val="black">
              <a:alpha val="40000"/>
            </a:prstClr>
          </a:outerShdw>
        </a:effectLst>
      </dgm:spPr>
      <dgm:t>
        <a:bodyPr/>
        <a:lstStyle/>
        <a:p>
          <a:pPr>
            <a:spcAft>
              <a:spcPts val="0"/>
            </a:spcAft>
          </a:pPr>
          <a:r>
            <a:rPr lang="en-US" sz="1800" b="1" u="sng"/>
            <a:t>Federal </a:t>
          </a:r>
        </a:p>
        <a:p>
          <a:pPr>
            <a:spcAft>
              <a:spcPts val="0"/>
            </a:spcAft>
          </a:pPr>
          <a:r>
            <a:rPr lang="en-US" sz="1400" b="0"/>
            <a:t>(funding + guardrails)</a:t>
          </a:r>
        </a:p>
      </dgm:t>
    </dgm:pt>
    <dgm:pt modelId="{F956162F-B663-4362-91D0-1BA235E42EA5}" type="parTrans" cxnId="{43063596-196E-4D2F-B090-0870BFE2C241}">
      <dgm:prSet/>
      <dgm:spPr/>
      <dgm:t>
        <a:bodyPr/>
        <a:lstStyle/>
        <a:p>
          <a:endParaRPr lang="en-US" sz="2000"/>
        </a:p>
      </dgm:t>
    </dgm:pt>
    <dgm:pt modelId="{7F501228-48FA-4413-8BFF-30D87E66A617}" type="sibTrans" cxnId="{43063596-196E-4D2F-B090-0870BFE2C241}">
      <dgm:prSet/>
      <dgm:spPr/>
      <dgm:t>
        <a:bodyPr/>
        <a:lstStyle/>
        <a:p>
          <a:endParaRPr lang="en-US" sz="2000"/>
        </a:p>
      </dgm:t>
    </dgm:pt>
    <dgm:pt modelId="{30C4788E-075D-41B0-8DCC-19CADFA070D9}">
      <dgm:prSet custT="1"/>
      <dgm:spPr>
        <a:effectLst/>
      </dgm:spPr>
      <dgm:t>
        <a:bodyPr/>
        <a:lstStyle/>
        <a:p>
          <a:r>
            <a:rPr lang="en-US" sz="1000" b="1"/>
            <a:t>U.S. DOL</a:t>
          </a:r>
          <a:r>
            <a:rPr lang="en-US" sz="1000"/>
            <a:t> – WIOA Titles I &amp; III; Veterans (VETS)</a:t>
          </a:r>
        </a:p>
      </dgm:t>
    </dgm:pt>
    <dgm:pt modelId="{2839FBBB-A0D6-438A-A25E-9BE7EE8B75F7}" type="parTrans" cxnId="{6CF2DAD2-9A53-4B63-A1FD-A61CCADE2661}">
      <dgm:prSet/>
      <dgm:spPr>
        <a:effectLst/>
      </dgm:spPr>
      <dgm:t>
        <a:bodyPr/>
        <a:lstStyle/>
        <a:p>
          <a:endParaRPr lang="en-US" sz="2000"/>
        </a:p>
      </dgm:t>
    </dgm:pt>
    <dgm:pt modelId="{4FF6B7AA-3588-4B8F-927C-698F3D21B961}" type="sibTrans" cxnId="{6CF2DAD2-9A53-4B63-A1FD-A61CCADE2661}">
      <dgm:prSet/>
      <dgm:spPr>
        <a:effectLst/>
      </dgm:spPr>
      <dgm:t>
        <a:bodyPr/>
        <a:lstStyle/>
        <a:p>
          <a:endParaRPr lang="en-US" sz="2000"/>
        </a:p>
      </dgm:t>
    </dgm:pt>
    <dgm:pt modelId="{BBCF4399-A4EF-44DC-9036-13FDD5DDEB3C}">
      <dgm:prSet custT="1"/>
      <dgm:spPr>
        <a:effectLst/>
      </dgm:spPr>
      <dgm:t>
        <a:bodyPr/>
        <a:lstStyle/>
        <a:p>
          <a:r>
            <a:rPr lang="en-US" sz="1000" b="1"/>
            <a:t>U.S. ED</a:t>
          </a:r>
          <a:r>
            <a:rPr lang="en-US" sz="1000"/>
            <a:t> – Perkins V (CTE) &amp; Adult Ed oversight</a:t>
          </a:r>
        </a:p>
      </dgm:t>
    </dgm:pt>
    <dgm:pt modelId="{20A915C9-679B-4992-9377-67CC396AB9C8}" type="parTrans" cxnId="{2DE05A65-C724-4F3C-BEC1-A492A6A245D0}">
      <dgm:prSet/>
      <dgm:spPr/>
      <dgm:t>
        <a:bodyPr/>
        <a:lstStyle/>
        <a:p>
          <a:endParaRPr lang="en-US" sz="2000"/>
        </a:p>
      </dgm:t>
    </dgm:pt>
    <dgm:pt modelId="{47E43D65-0620-4691-BCD9-39B83E9E64C4}" type="sibTrans" cxnId="{2DE05A65-C724-4F3C-BEC1-A492A6A245D0}">
      <dgm:prSet/>
      <dgm:spPr>
        <a:effectLst/>
      </dgm:spPr>
      <dgm:t>
        <a:bodyPr/>
        <a:lstStyle/>
        <a:p>
          <a:endParaRPr lang="en-US" sz="2000"/>
        </a:p>
      </dgm:t>
    </dgm:pt>
    <dgm:pt modelId="{45F2FDEC-B6B5-41BB-AE0B-78FB9FF70A7C}">
      <dgm:prSet custT="1"/>
      <dgm:spPr>
        <a:effectLst/>
      </dgm:spPr>
      <dgm:t>
        <a:bodyPr/>
        <a:lstStyle/>
        <a:p>
          <a:r>
            <a:rPr lang="en-US" sz="1000" b="1"/>
            <a:t>HHS</a:t>
          </a:r>
          <a:r>
            <a:rPr lang="en-US" sz="1000"/>
            <a:t> – TANF work programs</a:t>
          </a:r>
        </a:p>
      </dgm:t>
    </dgm:pt>
    <dgm:pt modelId="{931DC514-B5AD-4ACE-9688-8C0C52193F43}" type="parTrans" cxnId="{639A402F-F656-4335-9EFD-67D36A10DB7E}">
      <dgm:prSet/>
      <dgm:spPr/>
      <dgm:t>
        <a:bodyPr/>
        <a:lstStyle/>
        <a:p>
          <a:endParaRPr lang="en-US" sz="2000"/>
        </a:p>
      </dgm:t>
    </dgm:pt>
    <dgm:pt modelId="{60D9D92D-A8F9-4531-B88B-A437D1B2F15A}" type="sibTrans" cxnId="{639A402F-F656-4335-9EFD-67D36A10DB7E}">
      <dgm:prSet/>
      <dgm:spPr>
        <a:effectLst/>
      </dgm:spPr>
      <dgm:t>
        <a:bodyPr/>
        <a:lstStyle/>
        <a:p>
          <a:endParaRPr lang="en-US" sz="2000"/>
        </a:p>
      </dgm:t>
    </dgm:pt>
    <dgm:pt modelId="{77CCA65F-6309-4AF5-8BDE-1F77425E9F36}">
      <dgm:prSet custT="1"/>
      <dgm:spPr>
        <a:effectLst/>
      </dgm:spPr>
      <dgm:t>
        <a:bodyPr/>
        <a:lstStyle/>
        <a:p>
          <a:r>
            <a:rPr lang="en-US" sz="1000" b="1"/>
            <a:t>USDA</a:t>
          </a:r>
          <a:r>
            <a:rPr lang="en-US" sz="1000"/>
            <a:t> – SNAP Employment &amp; Training (E&amp;T)</a:t>
          </a:r>
        </a:p>
      </dgm:t>
    </dgm:pt>
    <dgm:pt modelId="{FDF20FFC-7419-4CAA-8E02-43CCF71A36FE}" type="parTrans" cxnId="{3EECD10F-E2A1-4331-A8B0-FA0C9D98D629}">
      <dgm:prSet/>
      <dgm:spPr/>
      <dgm:t>
        <a:bodyPr/>
        <a:lstStyle/>
        <a:p>
          <a:endParaRPr lang="en-US" sz="2000"/>
        </a:p>
      </dgm:t>
    </dgm:pt>
    <dgm:pt modelId="{F83D2BE1-7A78-439E-9170-15C810ACED9A}" type="sibTrans" cxnId="{3EECD10F-E2A1-4331-A8B0-FA0C9D98D629}">
      <dgm:prSet/>
      <dgm:spPr/>
      <dgm:t>
        <a:bodyPr/>
        <a:lstStyle/>
        <a:p>
          <a:endParaRPr lang="en-US" sz="2000"/>
        </a:p>
      </dgm:t>
    </dgm:pt>
    <dgm:pt modelId="{0882DC2D-D3EC-41AA-ACCC-E7BFF4892C1A}">
      <dgm:prSet custT="1"/>
      <dgm:spPr>
        <a:effectLst>
          <a:outerShdw blurRad="63500" sx="102000" sy="102000" algn="ctr" rotWithShape="0">
            <a:prstClr val="black">
              <a:alpha val="40000"/>
            </a:prstClr>
          </a:outerShdw>
        </a:effectLst>
      </dgm:spPr>
      <dgm:t>
        <a:bodyPr/>
        <a:lstStyle/>
        <a:p>
          <a:pPr>
            <a:spcAft>
              <a:spcPts val="0"/>
            </a:spcAft>
          </a:pPr>
          <a:r>
            <a:rPr lang="en-US" sz="1800" b="1" u="sng"/>
            <a:t>State </a:t>
          </a:r>
        </a:p>
        <a:p>
          <a:pPr>
            <a:spcAft>
              <a:spcPts val="0"/>
            </a:spcAft>
          </a:pPr>
          <a:r>
            <a:rPr lang="en-US" sz="1400"/>
            <a:t>(strategy + program operations)</a:t>
          </a:r>
        </a:p>
      </dgm:t>
    </dgm:pt>
    <dgm:pt modelId="{A46FA324-5D44-483C-8633-1D500660BE01}" type="parTrans" cxnId="{4B3BBAD0-87DC-4945-BC08-24A580380B26}">
      <dgm:prSet/>
      <dgm:spPr/>
      <dgm:t>
        <a:bodyPr/>
        <a:lstStyle/>
        <a:p>
          <a:endParaRPr lang="en-US" sz="2000"/>
        </a:p>
      </dgm:t>
    </dgm:pt>
    <dgm:pt modelId="{DD4FE8D3-C372-472F-ACA1-83D905999E0D}" type="sibTrans" cxnId="{4B3BBAD0-87DC-4945-BC08-24A580380B26}">
      <dgm:prSet/>
      <dgm:spPr/>
      <dgm:t>
        <a:bodyPr/>
        <a:lstStyle/>
        <a:p>
          <a:endParaRPr lang="en-US" sz="2000"/>
        </a:p>
      </dgm:t>
    </dgm:pt>
    <dgm:pt modelId="{76D4F67A-0049-402B-A4D1-1EDAF249801C}">
      <dgm:prSet custT="1"/>
      <dgm:spPr>
        <a:effectLst/>
      </dgm:spPr>
      <dgm:t>
        <a:bodyPr/>
        <a:lstStyle/>
        <a:p>
          <a:r>
            <a:rPr lang="en-US" sz="1200" b="1"/>
            <a:t>Governor / GWDB </a:t>
          </a:r>
          <a:r>
            <a:rPr lang="en-US" sz="1200"/>
            <a:t>– statewide strategy, planning, coordination,  Interagency Alignment </a:t>
          </a:r>
        </a:p>
      </dgm:t>
    </dgm:pt>
    <dgm:pt modelId="{48B98B2C-7A0C-4D4F-9F59-09AEB1D7F68B}" type="parTrans" cxnId="{8E5013C0-F0FE-44D7-87D2-271A438C82E8}">
      <dgm:prSet/>
      <dgm:spPr>
        <a:effectLst/>
      </dgm:spPr>
      <dgm:t>
        <a:bodyPr/>
        <a:lstStyle/>
        <a:p>
          <a:endParaRPr lang="en-US" sz="2000"/>
        </a:p>
      </dgm:t>
    </dgm:pt>
    <dgm:pt modelId="{BF78DCDE-61CC-44EE-9F0F-7B9F2712D4BB}" type="sibTrans" cxnId="{8E5013C0-F0FE-44D7-87D2-271A438C82E8}">
      <dgm:prSet/>
      <dgm:spPr>
        <a:effectLst/>
      </dgm:spPr>
      <dgm:t>
        <a:bodyPr/>
        <a:lstStyle/>
        <a:p>
          <a:endParaRPr lang="en-US" sz="2000"/>
        </a:p>
      </dgm:t>
    </dgm:pt>
    <dgm:pt modelId="{2C337E87-E439-4E27-9630-0A168991BC74}">
      <dgm:prSet custT="1"/>
      <dgm:spPr>
        <a:effectLst/>
      </dgm:spPr>
      <dgm:t>
        <a:bodyPr/>
        <a:lstStyle/>
        <a:p>
          <a:pPr>
            <a:buNone/>
          </a:pPr>
          <a:r>
            <a:rPr lang="en-US" sz="1200" b="1"/>
            <a:t>DEED:</a:t>
          </a:r>
          <a:endParaRPr lang="en-US" sz="1200"/>
        </a:p>
      </dgm:t>
    </dgm:pt>
    <dgm:pt modelId="{7F694639-0748-4AFB-BD5D-F1E922B3C5DE}" type="parTrans" cxnId="{1E890C8E-6740-4B6C-9728-6FA294FDC62E}">
      <dgm:prSet/>
      <dgm:spPr/>
      <dgm:t>
        <a:bodyPr/>
        <a:lstStyle/>
        <a:p>
          <a:endParaRPr lang="en-US" sz="2000"/>
        </a:p>
      </dgm:t>
    </dgm:pt>
    <dgm:pt modelId="{EDF68688-8EA3-4A8F-B187-B6C2738D827D}" type="sibTrans" cxnId="{1E890C8E-6740-4B6C-9728-6FA294FDC62E}">
      <dgm:prSet/>
      <dgm:spPr>
        <a:effectLst/>
      </dgm:spPr>
      <dgm:t>
        <a:bodyPr/>
        <a:lstStyle/>
        <a:p>
          <a:endParaRPr lang="en-US" sz="2000"/>
        </a:p>
      </dgm:t>
    </dgm:pt>
    <dgm:pt modelId="{43985DA2-5974-49C6-BEF1-B910952964A8}">
      <dgm:prSet custT="1"/>
      <dgm:spPr>
        <a:effectLst/>
      </dgm:spPr>
      <dgm:t>
        <a:bodyPr/>
        <a:lstStyle/>
        <a:p>
          <a:r>
            <a:rPr lang="en-US" sz="1200" b="1"/>
            <a:t>DLI </a:t>
          </a:r>
          <a:r>
            <a:rPr lang="en-US" sz="1200"/>
            <a:t>– Registered Apprenticeship (RAPs), workforce standards</a:t>
          </a:r>
        </a:p>
      </dgm:t>
    </dgm:pt>
    <dgm:pt modelId="{FB964847-D90F-489A-A306-9F8BA8CF155E}" type="parTrans" cxnId="{9FD1C490-A247-41A3-8405-C0F0F29F4C40}">
      <dgm:prSet/>
      <dgm:spPr/>
      <dgm:t>
        <a:bodyPr/>
        <a:lstStyle/>
        <a:p>
          <a:endParaRPr lang="en-US" sz="2000"/>
        </a:p>
      </dgm:t>
    </dgm:pt>
    <dgm:pt modelId="{46CBCBA6-405C-4DBD-B9D2-1D4700D3199F}" type="sibTrans" cxnId="{9FD1C490-A247-41A3-8405-C0F0F29F4C40}">
      <dgm:prSet/>
      <dgm:spPr>
        <a:effectLst/>
      </dgm:spPr>
      <dgm:t>
        <a:bodyPr/>
        <a:lstStyle/>
        <a:p>
          <a:endParaRPr lang="en-US" sz="2000"/>
        </a:p>
      </dgm:t>
    </dgm:pt>
    <dgm:pt modelId="{0264D353-49C0-4BDF-A9EA-08701943241C}">
      <dgm:prSet custT="1"/>
      <dgm:spPr>
        <a:effectLst/>
      </dgm:spPr>
      <dgm:t>
        <a:bodyPr/>
        <a:lstStyle/>
        <a:p>
          <a:r>
            <a:rPr lang="en-US" sz="1200" b="1"/>
            <a:t>MDE – </a:t>
          </a:r>
          <a:r>
            <a:rPr lang="en-US" sz="1200" b="0"/>
            <a:t>K‑12 CTE</a:t>
          </a:r>
          <a:r>
            <a:rPr lang="en-US" sz="1200"/>
            <a:t>; Adult Basic Education (ABE) policy &amp; funding oversight</a:t>
          </a:r>
        </a:p>
      </dgm:t>
    </dgm:pt>
    <dgm:pt modelId="{06CBD4E1-8700-4FB7-AE37-271A0B3EEC77}" type="parTrans" cxnId="{A3A5CC2A-B4E4-477E-9D5C-66322D7DCAB8}">
      <dgm:prSet/>
      <dgm:spPr/>
      <dgm:t>
        <a:bodyPr/>
        <a:lstStyle/>
        <a:p>
          <a:endParaRPr lang="en-US" sz="2000"/>
        </a:p>
      </dgm:t>
    </dgm:pt>
    <dgm:pt modelId="{AB365DDE-4331-4D39-B3ED-0DB3C99DF083}" type="sibTrans" cxnId="{A3A5CC2A-B4E4-477E-9D5C-66322D7DCAB8}">
      <dgm:prSet/>
      <dgm:spPr>
        <a:effectLst/>
      </dgm:spPr>
      <dgm:t>
        <a:bodyPr/>
        <a:lstStyle/>
        <a:p>
          <a:endParaRPr lang="en-US" sz="2000"/>
        </a:p>
      </dgm:t>
    </dgm:pt>
    <dgm:pt modelId="{A83F25A5-364F-41CA-AC9A-2FFD221C21E9}">
      <dgm:prSet custT="1"/>
      <dgm:spPr>
        <a:effectLst/>
      </dgm:spPr>
      <dgm:t>
        <a:bodyPr/>
        <a:lstStyle/>
        <a:p>
          <a:r>
            <a:rPr lang="en-US" sz="1200" b="1"/>
            <a:t>Minnesota State + OHE </a:t>
          </a:r>
          <a:r>
            <a:rPr lang="en-US" sz="1200"/>
            <a:t>– postsecondary CTE, community/technical colleges; training &amp; credentials</a:t>
          </a:r>
        </a:p>
      </dgm:t>
    </dgm:pt>
    <dgm:pt modelId="{EEB4BC76-88DE-43EE-B409-7E3EEFD6F38C}" type="parTrans" cxnId="{B02EC3F8-F8AC-4279-AA12-9493B2025991}">
      <dgm:prSet/>
      <dgm:spPr/>
      <dgm:t>
        <a:bodyPr/>
        <a:lstStyle/>
        <a:p>
          <a:endParaRPr lang="en-US" sz="2000"/>
        </a:p>
      </dgm:t>
    </dgm:pt>
    <dgm:pt modelId="{45F9F12C-F4C0-443C-B0C7-D7D41B6B1670}" type="sibTrans" cxnId="{B02EC3F8-F8AC-4279-AA12-9493B2025991}">
      <dgm:prSet/>
      <dgm:spPr>
        <a:effectLst/>
      </dgm:spPr>
      <dgm:t>
        <a:bodyPr/>
        <a:lstStyle/>
        <a:p>
          <a:endParaRPr lang="en-US" sz="2000"/>
        </a:p>
      </dgm:t>
    </dgm:pt>
    <dgm:pt modelId="{93D426A2-63B5-49C1-9D0E-82168FE394BF}">
      <dgm:prSet custT="1"/>
      <dgm:spPr>
        <a:effectLst/>
      </dgm:spPr>
      <dgm:t>
        <a:bodyPr/>
        <a:lstStyle/>
        <a:p>
          <a:r>
            <a:rPr lang="en-US" sz="1200" b="1"/>
            <a:t>DHS – TANF/SNAP E&amp;T </a:t>
          </a:r>
          <a:r>
            <a:rPr lang="en-US" sz="1200"/>
            <a:t>alignment; wraparound services</a:t>
          </a:r>
        </a:p>
      </dgm:t>
    </dgm:pt>
    <dgm:pt modelId="{4AC8F6A3-41A3-4D1B-B619-F33F40DE9C80}" type="parTrans" cxnId="{1C5A957C-5B11-4F25-B308-624C1C9FC739}">
      <dgm:prSet/>
      <dgm:spPr/>
      <dgm:t>
        <a:bodyPr/>
        <a:lstStyle/>
        <a:p>
          <a:endParaRPr lang="en-US" sz="2000"/>
        </a:p>
      </dgm:t>
    </dgm:pt>
    <dgm:pt modelId="{0B5AB473-B114-4136-A6E7-7707F6CB554A}" type="sibTrans" cxnId="{1C5A957C-5B11-4F25-B308-624C1C9FC739}">
      <dgm:prSet/>
      <dgm:spPr>
        <a:effectLst/>
      </dgm:spPr>
      <dgm:t>
        <a:bodyPr/>
        <a:lstStyle/>
        <a:p>
          <a:endParaRPr lang="en-US" sz="2000"/>
        </a:p>
      </dgm:t>
    </dgm:pt>
    <dgm:pt modelId="{25C90C1B-A6D2-488B-8D78-9BCF5B9EB755}">
      <dgm:prSet custT="1"/>
      <dgm:spPr>
        <a:effectLst/>
      </dgm:spPr>
      <dgm:t>
        <a:bodyPr/>
        <a:lstStyle/>
        <a:p>
          <a:r>
            <a:rPr lang="en-US" sz="1200" b="1"/>
            <a:t>DOC</a:t>
          </a:r>
          <a:r>
            <a:rPr lang="en-US" sz="1200"/>
            <a:t> – reentry, work release, employer partnerships</a:t>
          </a:r>
        </a:p>
      </dgm:t>
    </dgm:pt>
    <dgm:pt modelId="{794FDEBE-9BB3-4CD7-9975-3DA69B81E0BF}" type="parTrans" cxnId="{E878A4A6-232A-45CC-ABB7-D49F835619A3}">
      <dgm:prSet/>
      <dgm:spPr/>
      <dgm:t>
        <a:bodyPr/>
        <a:lstStyle/>
        <a:p>
          <a:endParaRPr lang="en-US" sz="2000"/>
        </a:p>
      </dgm:t>
    </dgm:pt>
    <dgm:pt modelId="{4DD52B37-4B88-4684-90EF-101859F1F005}" type="sibTrans" cxnId="{E878A4A6-232A-45CC-ABB7-D49F835619A3}">
      <dgm:prSet/>
      <dgm:spPr>
        <a:effectLst/>
      </dgm:spPr>
      <dgm:t>
        <a:bodyPr/>
        <a:lstStyle/>
        <a:p>
          <a:endParaRPr lang="en-US" sz="2000"/>
        </a:p>
      </dgm:t>
    </dgm:pt>
    <dgm:pt modelId="{DE3A290F-CF4E-4769-B324-41C1D0AFD1F7}">
      <dgm:prSet custT="1"/>
      <dgm:spPr>
        <a:effectLst/>
      </dgm:spPr>
      <dgm:t>
        <a:bodyPr/>
        <a:lstStyle/>
        <a:p>
          <a:r>
            <a:rPr lang="en-US" sz="1200" b="1"/>
            <a:t>DHS, MDH, MMB </a:t>
          </a:r>
          <a:r>
            <a:rPr lang="en-US" sz="1200" b="0"/>
            <a:t>– workforce program partners</a:t>
          </a:r>
        </a:p>
      </dgm:t>
    </dgm:pt>
    <dgm:pt modelId="{7BD43C2E-0DC1-4747-8922-B82203DC9812}" type="parTrans" cxnId="{CB253C6C-5197-479F-A882-EAD263D51EB0}">
      <dgm:prSet/>
      <dgm:spPr/>
      <dgm:t>
        <a:bodyPr/>
        <a:lstStyle/>
        <a:p>
          <a:endParaRPr lang="en-US" sz="2000"/>
        </a:p>
      </dgm:t>
    </dgm:pt>
    <dgm:pt modelId="{AA5A4DA4-E5D6-4441-82E5-8A4ED951C19B}" type="sibTrans" cxnId="{CB253C6C-5197-479F-A882-EAD263D51EB0}">
      <dgm:prSet/>
      <dgm:spPr/>
      <dgm:t>
        <a:bodyPr/>
        <a:lstStyle/>
        <a:p>
          <a:endParaRPr lang="en-US" sz="2000"/>
        </a:p>
      </dgm:t>
    </dgm:pt>
    <dgm:pt modelId="{74BFB929-DB97-426A-9EA1-A64746F4FFDE}">
      <dgm:prSet custT="1"/>
      <dgm:spPr>
        <a:effectLst>
          <a:outerShdw blurRad="63500" sx="102000" sy="102000" algn="ctr" rotWithShape="0">
            <a:prstClr val="black">
              <a:alpha val="40000"/>
            </a:prstClr>
          </a:outerShdw>
        </a:effectLst>
      </dgm:spPr>
      <dgm:t>
        <a:bodyPr/>
        <a:lstStyle/>
        <a:p>
          <a:pPr>
            <a:lnSpc>
              <a:spcPct val="100000"/>
            </a:lnSpc>
            <a:spcAft>
              <a:spcPts val="0"/>
            </a:spcAft>
          </a:pPr>
          <a:r>
            <a:rPr lang="en-US" sz="1800" b="1" u="sng"/>
            <a:t>Regional &amp; Local </a:t>
          </a:r>
        </a:p>
        <a:p>
          <a:pPr>
            <a:lnSpc>
              <a:spcPct val="100000"/>
            </a:lnSpc>
            <a:spcAft>
              <a:spcPts val="0"/>
            </a:spcAft>
          </a:pPr>
          <a:r>
            <a:rPr lang="en-US" sz="1400" b="0"/>
            <a:t>(delivery + tailoring)</a:t>
          </a:r>
        </a:p>
      </dgm:t>
    </dgm:pt>
    <dgm:pt modelId="{4AE6B7B9-8AD8-40AF-910C-DD0E0281EA68}" type="parTrans" cxnId="{42AA9B44-25EE-4114-B106-9BBF6ACDF665}">
      <dgm:prSet/>
      <dgm:spPr/>
      <dgm:t>
        <a:bodyPr/>
        <a:lstStyle/>
        <a:p>
          <a:endParaRPr lang="en-US" sz="2000"/>
        </a:p>
      </dgm:t>
    </dgm:pt>
    <dgm:pt modelId="{4F599297-E49E-4F81-885C-57E9EA0A3D11}" type="sibTrans" cxnId="{42AA9B44-25EE-4114-B106-9BBF6ACDF665}">
      <dgm:prSet/>
      <dgm:spPr/>
      <dgm:t>
        <a:bodyPr/>
        <a:lstStyle/>
        <a:p>
          <a:endParaRPr lang="en-US" sz="2000"/>
        </a:p>
      </dgm:t>
    </dgm:pt>
    <dgm:pt modelId="{ECB19D68-C127-4B12-B0F5-C004586C4DD2}">
      <dgm:prSet custT="1"/>
      <dgm:spPr>
        <a:effectLst/>
      </dgm:spPr>
      <dgm:t>
        <a:bodyPr/>
        <a:lstStyle/>
        <a:p>
          <a:r>
            <a:rPr lang="en-US" sz="1000" b="1"/>
            <a:t>16 Local Workforce Development Boards (via MAWB)</a:t>
          </a:r>
          <a:r>
            <a:rPr lang="en-US" sz="1000"/>
            <a:t> – strategy &amp; oversight locally</a:t>
          </a:r>
        </a:p>
      </dgm:t>
    </dgm:pt>
    <dgm:pt modelId="{B9D7C50E-619A-4A4D-8A6C-EBB7221F410D}" type="parTrans" cxnId="{37F9DE44-3568-4B8A-B8C4-FDD99AC24619}">
      <dgm:prSet/>
      <dgm:spPr>
        <a:effectLst/>
      </dgm:spPr>
      <dgm:t>
        <a:bodyPr/>
        <a:lstStyle/>
        <a:p>
          <a:endParaRPr lang="en-US" sz="2000"/>
        </a:p>
      </dgm:t>
    </dgm:pt>
    <dgm:pt modelId="{E042E61E-F0B1-4FE0-A8F2-ACC229C1393A}" type="sibTrans" cxnId="{37F9DE44-3568-4B8A-B8C4-FDD99AC24619}">
      <dgm:prSet/>
      <dgm:spPr>
        <a:effectLst/>
      </dgm:spPr>
      <dgm:t>
        <a:bodyPr/>
        <a:lstStyle/>
        <a:p>
          <a:endParaRPr lang="en-US" sz="2000"/>
        </a:p>
      </dgm:t>
    </dgm:pt>
    <dgm:pt modelId="{B576D4FB-5E42-4771-AD58-9748A5F6243C}">
      <dgm:prSet custT="1"/>
      <dgm:spPr>
        <a:effectLst/>
      </dgm:spPr>
      <dgm:t>
        <a:bodyPr/>
        <a:lstStyle/>
        <a:p>
          <a:r>
            <a:rPr lang="en-US" sz="1000" b="1"/>
            <a:t>Career Force locations &amp; providers</a:t>
          </a:r>
          <a:r>
            <a:rPr lang="en-US" sz="1000"/>
            <a:t> – day‑to‑day service delivery</a:t>
          </a:r>
        </a:p>
      </dgm:t>
    </dgm:pt>
    <dgm:pt modelId="{B3C2C8C4-C4B4-4E2A-AC79-1C93A846189F}" type="parTrans" cxnId="{FB1D7ED7-8C0E-435F-84D0-88639CAD9144}">
      <dgm:prSet/>
      <dgm:spPr/>
      <dgm:t>
        <a:bodyPr/>
        <a:lstStyle/>
        <a:p>
          <a:endParaRPr lang="en-US" sz="2000"/>
        </a:p>
      </dgm:t>
    </dgm:pt>
    <dgm:pt modelId="{A5FC54A0-72D1-4042-AB4C-918C5AEB2FFF}" type="sibTrans" cxnId="{FB1D7ED7-8C0E-435F-84D0-88639CAD9144}">
      <dgm:prSet/>
      <dgm:spPr>
        <a:effectLst/>
      </dgm:spPr>
      <dgm:t>
        <a:bodyPr/>
        <a:lstStyle/>
        <a:p>
          <a:endParaRPr lang="en-US" sz="2000"/>
        </a:p>
      </dgm:t>
    </dgm:pt>
    <dgm:pt modelId="{8984AA79-0E2A-40C9-A89D-AAB71C5B04F8}">
      <dgm:prSet custT="1"/>
      <dgm:spPr>
        <a:effectLst/>
      </dgm:spPr>
      <dgm:t>
        <a:bodyPr/>
        <a:lstStyle/>
        <a:p>
          <a:r>
            <a:rPr lang="en-US" sz="1000" b="1"/>
            <a:t>Adult Basic Education consortia</a:t>
          </a:r>
          <a:r>
            <a:rPr lang="en-US" sz="1000"/>
            <a:t> – foundational skills</a:t>
          </a:r>
        </a:p>
      </dgm:t>
    </dgm:pt>
    <dgm:pt modelId="{C1DF9187-9ECB-40F9-AB9E-81AD51CBDE34}" type="parTrans" cxnId="{5C7F7905-B363-4FAC-A5CC-630132B54BB4}">
      <dgm:prSet/>
      <dgm:spPr/>
      <dgm:t>
        <a:bodyPr/>
        <a:lstStyle/>
        <a:p>
          <a:endParaRPr lang="en-US" sz="2000"/>
        </a:p>
      </dgm:t>
    </dgm:pt>
    <dgm:pt modelId="{81D6B34C-F07E-41F7-BFE4-3764B93677D8}" type="sibTrans" cxnId="{5C7F7905-B363-4FAC-A5CC-630132B54BB4}">
      <dgm:prSet/>
      <dgm:spPr>
        <a:effectLst/>
      </dgm:spPr>
      <dgm:t>
        <a:bodyPr/>
        <a:lstStyle/>
        <a:p>
          <a:endParaRPr lang="en-US" sz="2000"/>
        </a:p>
      </dgm:t>
    </dgm:pt>
    <dgm:pt modelId="{0B43DC1C-B93B-48BA-9D7F-CFC39C642DA9}">
      <dgm:prSet custT="1"/>
      <dgm:spPr>
        <a:effectLst/>
      </dgm:spPr>
      <dgm:t>
        <a:bodyPr/>
        <a:lstStyle/>
        <a:p>
          <a:r>
            <a:rPr lang="en-US" sz="1000" b="1"/>
            <a:t>County human services &amp; city programs</a:t>
          </a:r>
          <a:r>
            <a:rPr lang="en-US" sz="1000"/>
            <a:t> – case management, supports</a:t>
          </a:r>
        </a:p>
      </dgm:t>
    </dgm:pt>
    <dgm:pt modelId="{A5D367DC-24AE-4D47-BB17-03C05A8996B1}" type="parTrans" cxnId="{296C8D2C-F3CF-4165-9850-CDBE4F8B4FEC}">
      <dgm:prSet/>
      <dgm:spPr/>
      <dgm:t>
        <a:bodyPr/>
        <a:lstStyle/>
        <a:p>
          <a:endParaRPr lang="en-US" sz="2000"/>
        </a:p>
      </dgm:t>
    </dgm:pt>
    <dgm:pt modelId="{47AE8A2D-A570-4F75-A126-61B747EFE7D7}" type="sibTrans" cxnId="{296C8D2C-F3CF-4165-9850-CDBE4F8B4FEC}">
      <dgm:prSet/>
      <dgm:spPr>
        <a:effectLst/>
      </dgm:spPr>
      <dgm:t>
        <a:bodyPr/>
        <a:lstStyle/>
        <a:p>
          <a:endParaRPr lang="en-US" sz="2000"/>
        </a:p>
      </dgm:t>
    </dgm:pt>
    <dgm:pt modelId="{53326FEA-83ED-4243-8CBA-028819EB40EB}">
      <dgm:prSet custT="1"/>
      <dgm:spPr>
        <a:effectLst/>
      </dgm:spPr>
      <dgm:t>
        <a:bodyPr/>
        <a:lstStyle/>
        <a:p>
          <a:r>
            <a:rPr lang="en-US" sz="1000" b="1"/>
            <a:t>Tribal governments &amp; urban Indian orgs</a:t>
          </a:r>
          <a:r>
            <a:rPr lang="en-US" sz="1000"/>
            <a:t> – sovereign and community‑based delivery</a:t>
          </a:r>
        </a:p>
      </dgm:t>
    </dgm:pt>
    <dgm:pt modelId="{05E398BF-3740-4A54-B99E-C49457A55495}" type="parTrans" cxnId="{D4683C89-B5FB-4565-B89F-B61008FFEB28}">
      <dgm:prSet/>
      <dgm:spPr/>
      <dgm:t>
        <a:bodyPr/>
        <a:lstStyle/>
        <a:p>
          <a:endParaRPr lang="en-US" sz="2000"/>
        </a:p>
      </dgm:t>
    </dgm:pt>
    <dgm:pt modelId="{8BCFFCF9-A225-4AED-994F-8648010792AA}" type="sibTrans" cxnId="{D4683C89-B5FB-4565-B89F-B61008FFEB28}">
      <dgm:prSet/>
      <dgm:spPr/>
      <dgm:t>
        <a:bodyPr/>
        <a:lstStyle/>
        <a:p>
          <a:endParaRPr lang="en-US" sz="2000"/>
        </a:p>
      </dgm:t>
    </dgm:pt>
    <dgm:pt modelId="{8CB9ACFE-1324-487C-BA6F-E53BA7C6A254}">
      <dgm:prSet custT="1"/>
      <dgm:spPr>
        <a:effectLst>
          <a:outerShdw blurRad="63500" sx="102000" sy="102000" algn="ctr" rotWithShape="0">
            <a:prstClr val="black">
              <a:alpha val="40000"/>
            </a:prstClr>
          </a:outerShdw>
        </a:effectLst>
      </dgm:spPr>
      <dgm:t>
        <a:bodyPr/>
        <a:lstStyle/>
        <a:p>
          <a:r>
            <a:rPr lang="en-US" sz="1800" b="1" u="sng"/>
            <a:t>Employer &amp; Community </a:t>
          </a:r>
          <a:r>
            <a:rPr lang="en-US" sz="1400" b="0"/>
            <a:t>(demand + wraparound)</a:t>
          </a:r>
        </a:p>
      </dgm:t>
    </dgm:pt>
    <dgm:pt modelId="{F34DA26A-33E1-48A2-B385-C021F8EE4463}" type="parTrans" cxnId="{653ADC54-E611-41EA-A9F8-27227B321FA3}">
      <dgm:prSet/>
      <dgm:spPr/>
      <dgm:t>
        <a:bodyPr/>
        <a:lstStyle/>
        <a:p>
          <a:endParaRPr lang="en-US" sz="2000"/>
        </a:p>
      </dgm:t>
    </dgm:pt>
    <dgm:pt modelId="{1E372B1E-FA08-430B-B570-52AD13D6B818}" type="sibTrans" cxnId="{653ADC54-E611-41EA-A9F8-27227B321FA3}">
      <dgm:prSet/>
      <dgm:spPr/>
      <dgm:t>
        <a:bodyPr/>
        <a:lstStyle/>
        <a:p>
          <a:endParaRPr lang="en-US" sz="2000"/>
        </a:p>
      </dgm:t>
    </dgm:pt>
    <dgm:pt modelId="{2AC18DC6-B15C-4457-B586-D151A75F221A}">
      <dgm:prSet custT="1"/>
      <dgm:spPr>
        <a:effectLst/>
      </dgm:spPr>
      <dgm:t>
        <a:bodyPr/>
        <a:lstStyle/>
        <a:p>
          <a:r>
            <a:rPr lang="en-US" sz="1000" b="1"/>
            <a:t>Employers &amp; associations</a:t>
          </a:r>
          <a:r>
            <a:rPr lang="en-US" sz="1000"/>
            <a:t> – sector partnerships (Drive‑for‑5, CHIPS coalition, </a:t>
          </a:r>
          <a:r>
            <a:rPr lang="en-US" sz="1000" b="0" i="1"/>
            <a:t>local chambers, </a:t>
          </a:r>
          <a:r>
            <a:rPr lang="en-US" sz="1000"/>
            <a:t>etc.)</a:t>
          </a:r>
        </a:p>
      </dgm:t>
    </dgm:pt>
    <dgm:pt modelId="{0C780CDB-AB2E-4EE5-86FB-719F871131E7}" type="parTrans" cxnId="{8810293C-4BDD-4823-9878-9188B3BF5986}">
      <dgm:prSet/>
      <dgm:spPr>
        <a:effectLst/>
      </dgm:spPr>
      <dgm:t>
        <a:bodyPr/>
        <a:lstStyle/>
        <a:p>
          <a:endParaRPr lang="en-US" sz="2000"/>
        </a:p>
      </dgm:t>
    </dgm:pt>
    <dgm:pt modelId="{705AA788-C24B-41A5-9581-EB1010614D00}" type="sibTrans" cxnId="{8810293C-4BDD-4823-9878-9188B3BF5986}">
      <dgm:prSet/>
      <dgm:spPr>
        <a:effectLst/>
      </dgm:spPr>
      <dgm:t>
        <a:bodyPr/>
        <a:lstStyle/>
        <a:p>
          <a:endParaRPr lang="en-US" sz="2000"/>
        </a:p>
      </dgm:t>
    </dgm:pt>
    <dgm:pt modelId="{3C44E980-1D5B-4436-8E1E-A72C6BC8FF12}">
      <dgm:prSet custT="1"/>
      <dgm:spPr>
        <a:effectLst/>
      </dgm:spPr>
      <dgm:t>
        <a:bodyPr/>
        <a:lstStyle/>
        <a:p>
          <a:r>
            <a:rPr lang="en-US" sz="1000" b="1"/>
            <a:t>Unions/JATCs</a:t>
          </a:r>
          <a:r>
            <a:rPr lang="en-US" sz="1000"/>
            <a:t> – apprenticeship pathways</a:t>
          </a:r>
        </a:p>
      </dgm:t>
    </dgm:pt>
    <dgm:pt modelId="{D74156DF-AE66-4C7B-AD54-C2C51025E2DB}" type="parTrans" cxnId="{65E810E2-D6D6-4265-8A6E-D9719C3788BC}">
      <dgm:prSet/>
      <dgm:spPr/>
      <dgm:t>
        <a:bodyPr/>
        <a:lstStyle/>
        <a:p>
          <a:endParaRPr lang="en-US" sz="2000"/>
        </a:p>
      </dgm:t>
    </dgm:pt>
    <dgm:pt modelId="{83DA95B6-DF85-4C02-B72E-1357F9019F22}" type="sibTrans" cxnId="{65E810E2-D6D6-4265-8A6E-D9719C3788BC}">
      <dgm:prSet/>
      <dgm:spPr>
        <a:effectLst/>
      </dgm:spPr>
      <dgm:t>
        <a:bodyPr/>
        <a:lstStyle/>
        <a:p>
          <a:endParaRPr lang="en-US" sz="2000"/>
        </a:p>
      </dgm:t>
    </dgm:pt>
    <dgm:pt modelId="{EFABB1A3-266C-40AC-AC63-E36334CA1E0B}">
      <dgm:prSet custT="1"/>
      <dgm:spPr>
        <a:effectLst/>
      </dgm:spPr>
      <dgm:t>
        <a:bodyPr/>
        <a:lstStyle/>
        <a:p>
          <a:r>
            <a:rPr lang="en-US" sz="1000" b="1"/>
            <a:t>Nonprofits &amp; intermediaries</a:t>
          </a:r>
          <a:r>
            <a:rPr lang="en-US" sz="1000"/>
            <a:t> – job readiness, training, placement, retention</a:t>
          </a:r>
        </a:p>
      </dgm:t>
    </dgm:pt>
    <dgm:pt modelId="{8D2CD9B6-A1AA-40AC-83EB-31DF26D87E2D}" type="parTrans" cxnId="{0F88A154-50FA-40D4-9649-0BCAC6D1B048}">
      <dgm:prSet/>
      <dgm:spPr/>
      <dgm:t>
        <a:bodyPr/>
        <a:lstStyle/>
        <a:p>
          <a:endParaRPr lang="en-US" sz="2000"/>
        </a:p>
      </dgm:t>
    </dgm:pt>
    <dgm:pt modelId="{F6F9F4FB-1E9E-43D9-A2D7-C7AA4E40487E}" type="sibTrans" cxnId="{0F88A154-50FA-40D4-9649-0BCAC6D1B048}">
      <dgm:prSet/>
      <dgm:spPr>
        <a:effectLst/>
      </dgm:spPr>
      <dgm:t>
        <a:bodyPr/>
        <a:lstStyle/>
        <a:p>
          <a:endParaRPr lang="en-US" sz="2000"/>
        </a:p>
      </dgm:t>
    </dgm:pt>
    <dgm:pt modelId="{17EC4A3B-E471-491A-9F1C-A379D27C2293}">
      <dgm:prSet custT="1"/>
      <dgm:spPr>
        <a:effectLst/>
      </dgm:spPr>
      <dgm:t>
        <a:bodyPr/>
        <a:lstStyle/>
        <a:p>
          <a:r>
            <a:rPr lang="en-US" sz="1000" b="1"/>
            <a:t>Economic development </a:t>
          </a:r>
          <a:r>
            <a:rPr lang="en-US" sz="1000" b="0" i="1"/>
            <a:t>(Greater MSP, Great St. Cloud, Greater Mankato, APEX</a:t>
          </a:r>
          <a:r>
            <a:rPr lang="en-US" sz="1000" b="0"/>
            <a:t>) </a:t>
          </a:r>
          <a:r>
            <a:rPr lang="en-US" sz="1000"/>
            <a:t>– growth alignment, industry connections</a:t>
          </a:r>
        </a:p>
      </dgm:t>
    </dgm:pt>
    <dgm:pt modelId="{DC757F48-324B-4387-892F-F59317A8B93D}" type="parTrans" cxnId="{D7034557-B681-4062-9CB2-31862594B0BE}">
      <dgm:prSet/>
      <dgm:spPr/>
      <dgm:t>
        <a:bodyPr/>
        <a:lstStyle/>
        <a:p>
          <a:endParaRPr lang="en-US" sz="2000"/>
        </a:p>
      </dgm:t>
    </dgm:pt>
    <dgm:pt modelId="{C437863F-8D63-4E13-82C0-7B54C7FF75F5}" type="sibTrans" cxnId="{D7034557-B681-4062-9CB2-31862594B0BE}">
      <dgm:prSet/>
      <dgm:spPr>
        <a:effectLst/>
      </dgm:spPr>
      <dgm:t>
        <a:bodyPr/>
        <a:lstStyle/>
        <a:p>
          <a:endParaRPr lang="en-US" sz="2000"/>
        </a:p>
      </dgm:t>
    </dgm:pt>
    <dgm:pt modelId="{21554508-956E-4C5F-A80C-977AE2C601E4}">
      <dgm:prSet custT="1"/>
      <dgm:spPr>
        <a:effectLst/>
      </dgm:spPr>
      <dgm:t>
        <a:bodyPr/>
        <a:lstStyle/>
        <a:p>
          <a:r>
            <a:rPr lang="en-US" sz="1000" b="1"/>
            <a:t>Philanthropy</a:t>
          </a:r>
          <a:r>
            <a:rPr lang="en-US" sz="1000"/>
            <a:t> – innovation pilots and gap funding</a:t>
          </a:r>
        </a:p>
      </dgm:t>
    </dgm:pt>
    <dgm:pt modelId="{67A42A81-97C5-4010-A60E-175B076E2902}" type="parTrans" cxnId="{9E4C222F-A5F3-44A5-9E93-30F84B4DC8A3}">
      <dgm:prSet/>
      <dgm:spPr/>
      <dgm:t>
        <a:bodyPr/>
        <a:lstStyle/>
        <a:p>
          <a:endParaRPr lang="en-US" sz="2000"/>
        </a:p>
      </dgm:t>
    </dgm:pt>
    <dgm:pt modelId="{9D4C5F3F-96D1-416E-B766-E58498E1F8A7}" type="sibTrans" cxnId="{9E4C222F-A5F3-44A5-9E93-30F84B4DC8A3}">
      <dgm:prSet/>
      <dgm:spPr>
        <a:effectLst/>
      </dgm:spPr>
      <dgm:t>
        <a:bodyPr/>
        <a:lstStyle/>
        <a:p>
          <a:endParaRPr lang="en-US" sz="2000"/>
        </a:p>
      </dgm:t>
    </dgm:pt>
    <dgm:pt modelId="{BE4FFAE3-8043-4B12-A905-CA70587A9566}">
      <dgm:prSet custT="1"/>
      <dgm:spPr>
        <a:effectLst/>
      </dgm:spPr>
      <dgm:t>
        <a:bodyPr/>
        <a:lstStyle/>
        <a:p>
          <a:r>
            <a:rPr lang="en-US" sz="1000" b="1"/>
            <a:t>Transportation, housing, childcare, libraries</a:t>
          </a:r>
          <a:r>
            <a:rPr lang="en-US" sz="1000"/>
            <a:t> – barrier removal &amp; access</a:t>
          </a:r>
        </a:p>
      </dgm:t>
    </dgm:pt>
    <dgm:pt modelId="{24880454-C192-4275-B7C1-F72A3E7A24E7}" type="parTrans" cxnId="{0CCB2597-BB19-42F2-A4D8-817EEC7253E9}">
      <dgm:prSet/>
      <dgm:spPr/>
      <dgm:t>
        <a:bodyPr/>
        <a:lstStyle/>
        <a:p>
          <a:endParaRPr lang="en-US" sz="2000"/>
        </a:p>
      </dgm:t>
    </dgm:pt>
    <dgm:pt modelId="{1B93C97B-4583-400B-ABD5-5BDDD91C4E30}" type="sibTrans" cxnId="{0CCB2597-BB19-42F2-A4D8-817EEC7253E9}">
      <dgm:prSet/>
      <dgm:spPr/>
      <dgm:t>
        <a:bodyPr/>
        <a:lstStyle/>
        <a:p>
          <a:endParaRPr lang="en-US" sz="2000"/>
        </a:p>
      </dgm:t>
    </dgm:pt>
    <dgm:pt modelId="{F41F059D-BD50-4104-B770-343E818AF8E3}">
      <dgm:prSet custT="1"/>
      <dgm:spPr>
        <a:effectLst/>
      </dgm:spPr>
      <dgm:t>
        <a:bodyPr/>
        <a:lstStyle/>
        <a:p>
          <a:r>
            <a:rPr lang="en-US" sz="1000"/>
            <a:t>WIOA Titles I &amp; III: </a:t>
          </a:r>
          <a:r>
            <a:rPr lang="en-US" sz="1000" b="0"/>
            <a:t>Career Force system; </a:t>
          </a:r>
          <a:endParaRPr lang="en-US" sz="1000"/>
        </a:p>
      </dgm:t>
    </dgm:pt>
    <dgm:pt modelId="{AD9D97C9-7168-4783-9871-F2738D0C9DE0}" type="parTrans" cxnId="{996B5718-5DA3-4AC7-88AD-7595543445C1}">
      <dgm:prSet/>
      <dgm:spPr/>
      <dgm:t>
        <a:bodyPr/>
        <a:lstStyle/>
        <a:p>
          <a:endParaRPr lang="en-US" sz="2000"/>
        </a:p>
      </dgm:t>
    </dgm:pt>
    <dgm:pt modelId="{E64C0525-9BB1-4202-9145-9A119D13063A}" type="sibTrans" cxnId="{996B5718-5DA3-4AC7-88AD-7595543445C1}">
      <dgm:prSet/>
      <dgm:spPr/>
      <dgm:t>
        <a:bodyPr/>
        <a:lstStyle/>
        <a:p>
          <a:endParaRPr lang="en-US" sz="2000"/>
        </a:p>
      </dgm:t>
    </dgm:pt>
    <dgm:pt modelId="{2C14E50A-1CD3-49C9-847D-96572FEC40B0}">
      <dgm:prSet custT="1"/>
      <dgm:spPr>
        <a:effectLst/>
      </dgm:spPr>
      <dgm:t>
        <a:bodyPr/>
        <a:lstStyle/>
        <a:p>
          <a:r>
            <a:rPr lang="en-US" sz="1000"/>
            <a:t>Labor Market Info;</a:t>
          </a:r>
        </a:p>
      </dgm:t>
    </dgm:pt>
    <dgm:pt modelId="{7C015286-4DCD-46C3-B705-D7FF870C0DAC}" type="parTrans" cxnId="{54CC9062-49EE-4B94-B34D-683592F667FB}">
      <dgm:prSet/>
      <dgm:spPr/>
      <dgm:t>
        <a:bodyPr/>
        <a:lstStyle/>
        <a:p>
          <a:endParaRPr lang="en-US" sz="2000"/>
        </a:p>
      </dgm:t>
    </dgm:pt>
    <dgm:pt modelId="{9F4E34F3-EB25-4881-A5CE-B6402CEACEC0}" type="sibTrans" cxnId="{54CC9062-49EE-4B94-B34D-683592F667FB}">
      <dgm:prSet/>
      <dgm:spPr/>
      <dgm:t>
        <a:bodyPr/>
        <a:lstStyle/>
        <a:p>
          <a:endParaRPr lang="en-US" sz="2000"/>
        </a:p>
      </dgm:t>
    </dgm:pt>
    <dgm:pt modelId="{5C2CD258-6116-4904-A768-98F37B1862A1}">
      <dgm:prSet custT="1"/>
      <dgm:spPr>
        <a:effectLst/>
      </dgm:spPr>
      <dgm:t>
        <a:bodyPr/>
        <a:lstStyle/>
        <a:p>
          <a:r>
            <a:rPr lang="en-US" sz="1000" err="1"/>
            <a:t>Voc</a:t>
          </a:r>
          <a:r>
            <a:rPr lang="en-US" sz="1000"/>
            <a:t> Rehab (VRS/SSB)</a:t>
          </a:r>
        </a:p>
      </dgm:t>
    </dgm:pt>
    <dgm:pt modelId="{3F544766-DBD5-4E79-AA76-4195F78B566C}" type="parTrans" cxnId="{2145447F-F4BC-4CA4-A049-694027333E22}">
      <dgm:prSet/>
      <dgm:spPr/>
      <dgm:t>
        <a:bodyPr/>
        <a:lstStyle/>
        <a:p>
          <a:endParaRPr lang="en-US" sz="2000"/>
        </a:p>
      </dgm:t>
    </dgm:pt>
    <dgm:pt modelId="{871FC193-61E8-4180-A0A9-DB270B75FE84}" type="sibTrans" cxnId="{2145447F-F4BC-4CA4-A049-694027333E22}">
      <dgm:prSet/>
      <dgm:spPr/>
      <dgm:t>
        <a:bodyPr/>
        <a:lstStyle/>
        <a:p>
          <a:endParaRPr lang="en-US" sz="2000"/>
        </a:p>
      </dgm:t>
    </dgm:pt>
    <dgm:pt modelId="{B2F47A5A-6046-4666-846C-9C1C6C019ECA}">
      <dgm:prSet custT="1"/>
      <dgm:spPr>
        <a:effectLst/>
      </dgm:spPr>
      <dgm:t>
        <a:bodyPr/>
        <a:lstStyle/>
        <a:p>
          <a:r>
            <a:rPr lang="en-US" sz="1000"/>
            <a:t>Veteran employment &amp; training</a:t>
          </a:r>
        </a:p>
      </dgm:t>
    </dgm:pt>
    <dgm:pt modelId="{FFB88B0B-3197-42A1-BFDD-6A1458BA7351}" type="parTrans" cxnId="{6BF6327D-642F-4D87-B0FE-B751F5B9D6C8}">
      <dgm:prSet/>
      <dgm:spPr/>
      <dgm:t>
        <a:bodyPr/>
        <a:lstStyle/>
        <a:p>
          <a:endParaRPr lang="en-US"/>
        </a:p>
      </dgm:t>
    </dgm:pt>
    <dgm:pt modelId="{223D13A6-B311-4B00-99DB-E5D6913A784D}" type="sibTrans" cxnId="{6BF6327D-642F-4D87-B0FE-B751F5B9D6C8}">
      <dgm:prSet/>
      <dgm:spPr/>
      <dgm:t>
        <a:bodyPr/>
        <a:lstStyle/>
        <a:p>
          <a:endParaRPr lang="en-US"/>
        </a:p>
      </dgm:t>
    </dgm:pt>
    <dgm:pt modelId="{8DFCB62F-835F-4C3D-A6B0-3F8640067F73}">
      <dgm:prSet custT="1"/>
      <dgm:spPr>
        <a:effectLst/>
      </dgm:spPr>
      <dgm:t>
        <a:bodyPr/>
        <a:lstStyle/>
        <a:p>
          <a:r>
            <a:rPr lang="en-US" sz="1000" b="1"/>
            <a:t>CTE – </a:t>
          </a:r>
          <a:r>
            <a:rPr lang="en-US" sz="1000" b="0"/>
            <a:t>middle &amp; high school coursework &amp; experiential learning, community college credentials</a:t>
          </a:r>
        </a:p>
      </dgm:t>
    </dgm:pt>
    <dgm:pt modelId="{071B19EA-F69E-49EA-8601-9729CB550D09}" type="parTrans" cxnId="{6B3640B3-D154-46B8-B4EB-A4C42996073E}">
      <dgm:prSet/>
      <dgm:spPr/>
      <dgm:t>
        <a:bodyPr/>
        <a:lstStyle/>
        <a:p>
          <a:endParaRPr lang="en-US"/>
        </a:p>
      </dgm:t>
    </dgm:pt>
    <dgm:pt modelId="{16D32251-DA78-4932-8D4B-5704D47BC3EF}" type="sibTrans" cxnId="{6B3640B3-D154-46B8-B4EB-A4C42996073E}">
      <dgm:prSet/>
      <dgm:spPr/>
      <dgm:t>
        <a:bodyPr/>
        <a:lstStyle/>
        <a:p>
          <a:endParaRPr lang="en-US"/>
        </a:p>
      </dgm:t>
    </dgm:pt>
    <dgm:pt modelId="{EF8DBBB2-0B8E-409C-B310-3826EF33075B}">
      <dgm:prSet custT="1"/>
      <dgm:spPr>
        <a:effectLst/>
      </dgm:spPr>
      <dgm:t>
        <a:bodyPr/>
        <a:lstStyle/>
        <a:p>
          <a:r>
            <a:rPr lang="en-US" sz="1000" b="1"/>
            <a:t>Higher ed </a:t>
          </a:r>
          <a:r>
            <a:rPr lang="en-US" sz="1000" b="0"/>
            <a:t>– degrees and credentials through community and technical colleges and four-year institutions</a:t>
          </a:r>
        </a:p>
      </dgm:t>
    </dgm:pt>
    <dgm:pt modelId="{4F845B40-C4DD-4AD9-9228-33BE280D61E3}" type="parTrans" cxnId="{34266DD4-379E-4CAB-9C70-9ADDBEF75B3D}">
      <dgm:prSet/>
      <dgm:spPr/>
      <dgm:t>
        <a:bodyPr/>
        <a:lstStyle/>
        <a:p>
          <a:endParaRPr lang="en-US"/>
        </a:p>
      </dgm:t>
    </dgm:pt>
    <dgm:pt modelId="{2DF6311B-36C2-4B00-B3BA-217A21510025}" type="sibTrans" cxnId="{34266DD4-379E-4CAB-9C70-9ADDBEF75B3D}">
      <dgm:prSet/>
      <dgm:spPr/>
      <dgm:t>
        <a:bodyPr/>
        <a:lstStyle/>
        <a:p>
          <a:endParaRPr lang="en-US"/>
        </a:p>
      </dgm:t>
    </dgm:pt>
    <dgm:pt modelId="{EEE91D8F-AF53-4C6E-94DF-1F4CA00D865A}" type="pres">
      <dgm:prSet presAssocID="{114A4282-ABF9-49EE-AF73-369D99B20F9D}" presName="Name0" presStyleCnt="0">
        <dgm:presLayoutVars>
          <dgm:dir/>
          <dgm:animLvl val="lvl"/>
          <dgm:resizeHandles val="exact"/>
        </dgm:presLayoutVars>
      </dgm:prSet>
      <dgm:spPr/>
    </dgm:pt>
    <dgm:pt modelId="{2E2C9813-79DA-4F03-8FB6-CC41A3A498A7}" type="pres">
      <dgm:prSet presAssocID="{C23111E3-C730-49B8-A276-A2045B29A216}" presName="vertFlow" presStyleCnt="0"/>
      <dgm:spPr/>
    </dgm:pt>
    <dgm:pt modelId="{DC4F7CF0-0A41-4B86-BFB7-759C1D7989FB}" type="pres">
      <dgm:prSet presAssocID="{C23111E3-C730-49B8-A276-A2045B29A216}" presName="header" presStyleLbl="node1" presStyleIdx="0" presStyleCnt="4" custScaleX="151051" custScaleY="155080"/>
      <dgm:spPr/>
    </dgm:pt>
    <dgm:pt modelId="{960892B7-10AF-4447-A2ED-D315A2D25A78}" type="pres">
      <dgm:prSet presAssocID="{2839FBBB-A0D6-438A-A25E-9BE7EE8B75F7}" presName="parTrans" presStyleLbl="sibTrans2D1" presStyleIdx="0" presStyleCnt="25"/>
      <dgm:spPr/>
    </dgm:pt>
    <dgm:pt modelId="{8C06943F-75AF-4B3C-B2F9-CBAD082440E8}" type="pres">
      <dgm:prSet presAssocID="{30C4788E-075D-41B0-8DCC-19CADFA070D9}" presName="child" presStyleLbl="alignAccFollowNode1" presStyleIdx="0" presStyleCnt="25" custScaleX="151879">
        <dgm:presLayoutVars>
          <dgm:chMax val="0"/>
          <dgm:bulletEnabled val="1"/>
        </dgm:presLayoutVars>
      </dgm:prSet>
      <dgm:spPr/>
    </dgm:pt>
    <dgm:pt modelId="{7D6EBD58-8512-43C4-B3BF-963AB661DE68}" type="pres">
      <dgm:prSet presAssocID="{4FF6B7AA-3588-4B8F-927C-698F3D21B961}" presName="sibTrans" presStyleLbl="sibTrans2D1" presStyleIdx="1" presStyleCnt="25"/>
      <dgm:spPr/>
    </dgm:pt>
    <dgm:pt modelId="{9692ADE3-B014-4001-B27D-572EEFCAC1B7}" type="pres">
      <dgm:prSet presAssocID="{BBCF4399-A4EF-44DC-9036-13FDD5DDEB3C}" presName="child" presStyleLbl="alignAccFollowNode1" presStyleIdx="1" presStyleCnt="25" custScaleX="151879">
        <dgm:presLayoutVars>
          <dgm:chMax val="0"/>
          <dgm:bulletEnabled val="1"/>
        </dgm:presLayoutVars>
      </dgm:prSet>
      <dgm:spPr/>
    </dgm:pt>
    <dgm:pt modelId="{0A401674-B12E-4489-89D7-A452A9E9C73B}" type="pres">
      <dgm:prSet presAssocID="{47E43D65-0620-4691-BCD9-39B83E9E64C4}" presName="sibTrans" presStyleLbl="sibTrans2D1" presStyleIdx="2" presStyleCnt="25"/>
      <dgm:spPr/>
    </dgm:pt>
    <dgm:pt modelId="{FDB46FD3-292C-47FF-A8E0-52DECAFFA34B}" type="pres">
      <dgm:prSet presAssocID="{45F2FDEC-B6B5-41BB-AE0B-78FB9FF70A7C}" presName="child" presStyleLbl="alignAccFollowNode1" presStyleIdx="2" presStyleCnt="25" custScaleX="151879">
        <dgm:presLayoutVars>
          <dgm:chMax val="0"/>
          <dgm:bulletEnabled val="1"/>
        </dgm:presLayoutVars>
      </dgm:prSet>
      <dgm:spPr/>
    </dgm:pt>
    <dgm:pt modelId="{A846DC8A-1BE2-4BC2-9B85-29D2D2F0CBB8}" type="pres">
      <dgm:prSet presAssocID="{60D9D92D-A8F9-4531-B88B-A437D1B2F15A}" presName="sibTrans" presStyleLbl="sibTrans2D1" presStyleIdx="3" presStyleCnt="25"/>
      <dgm:spPr/>
    </dgm:pt>
    <dgm:pt modelId="{91042FBC-83D6-43EC-8DBB-CA7C2B1FF53B}" type="pres">
      <dgm:prSet presAssocID="{77CCA65F-6309-4AF5-8BDE-1F77425E9F36}" presName="child" presStyleLbl="alignAccFollowNode1" presStyleIdx="3" presStyleCnt="25" custScaleX="151879">
        <dgm:presLayoutVars>
          <dgm:chMax val="0"/>
          <dgm:bulletEnabled val="1"/>
        </dgm:presLayoutVars>
      </dgm:prSet>
      <dgm:spPr/>
    </dgm:pt>
    <dgm:pt modelId="{4823C1CE-2E5C-4D61-B9CE-2F59D73FAE3C}" type="pres">
      <dgm:prSet presAssocID="{C23111E3-C730-49B8-A276-A2045B29A216}" presName="hSp" presStyleCnt="0"/>
      <dgm:spPr/>
    </dgm:pt>
    <dgm:pt modelId="{60C3D586-F8E1-4A90-8E31-AC32A12CBA84}" type="pres">
      <dgm:prSet presAssocID="{0882DC2D-D3EC-41AA-ACCC-E7BFF4892C1A}" presName="vertFlow" presStyleCnt="0"/>
      <dgm:spPr/>
    </dgm:pt>
    <dgm:pt modelId="{DA9503C5-9C56-4B82-B854-3A97E9D56E1D}" type="pres">
      <dgm:prSet presAssocID="{0882DC2D-D3EC-41AA-ACCC-E7BFF4892C1A}" presName="header" presStyleLbl="node1" presStyleIdx="1" presStyleCnt="4" custScaleX="151051" custScaleY="155080"/>
      <dgm:spPr/>
    </dgm:pt>
    <dgm:pt modelId="{D53067EE-74A0-499C-9515-AD27E0383717}" type="pres">
      <dgm:prSet presAssocID="{48B98B2C-7A0C-4D4F-9F59-09AEB1D7F68B}" presName="parTrans" presStyleLbl="sibTrans2D1" presStyleIdx="4" presStyleCnt="25"/>
      <dgm:spPr/>
    </dgm:pt>
    <dgm:pt modelId="{A5D98714-F54E-4205-AA93-F4D450113879}" type="pres">
      <dgm:prSet presAssocID="{76D4F67A-0049-402B-A4D1-1EDAF249801C}" presName="child" presStyleLbl="alignAccFollowNode1" presStyleIdx="4" presStyleCnt="25" custScaleX="151879" custScaleY="165071">
        <dgm:presLayoutVars>
          <dgm:chMax val="0"/>
          <dgm:bulletEnabled val="1"/>
        </dgm:presLayoutVars>
      </dgm:prSet>
      <dgm:spPr/>
    </dgm:pt>
    <dgm:pt modelId="{D459122F-163F-44FF-AA6A-5129160D6A58}" type="pres">
      <dgm:prSet presAssocID="{BF78DCDE-61CC-44EE-9F0F-7B9F2712D4BB}" presName="sibTrans" presStyleLbl="sibTrans2D1" presStyleIdx="5" presStyleCnt="25"/>
      <dgm:spPr/>
    </dgm:pt>
    <dgm:pt modelId="{89421536-6D64-4133-BAAD-49338F912072}" type="pres">
      <dgm:prSet presAssocID="{2C337E87-E439-4E27-9630-0A168991BC74}" presName="child" presStyleLbl="alignAccFollowNode1" presStyleIdx="5" presStyleCnt="25" custScaleX="151879" custScaleY="241341">
        <dgm:presLayoutVars>
          <dgm:chMax val="0"/>
          <dgm:bulletEnabled val="1"/>
        </dgm:presLayoutVars>
      </dgm:prSet>
      <dgm:spPr/>
    </dgm:pt>
    <dgm:pt modelId="{48239C6E-6A42-49CE-AAC1-800E6D617396}" type="pres">
      <dgm:prSet presAssocID="{EDF68688-8EA3-4A8F-B187-B6C2738D827D}" presName="sibTrans" presStyleLbl="sibTrans2D1" presStyleIdx="6" presStyleCnt="25"/>
      <dgm:spPr/>
    </dgm:pt>
    <dgm:pt modelId="{D99BE8D0-1BA4-4A0B-B9DA-933F6A6C53BC}" type="pres">
      <dgm:prSet presAssocID="{43985DA2-5974-49C6-BEF1-B910952964A8}" presName="child" presStyleLbl="alignAccFollowNode1" presStyleIdx="6" presStyleCnt="25" custScaleX="151879">
        <dgm:presLayoutVars>
          <dgm:chMax val="0"/>
          <dgm:bulletEnabled val="1"/>
        </dgm:presLayoutVars>
      </dgm:prSet>
      <dgm:spPr/>
    </dgm:pt>
    <dgm:pt modelId="{818B386F-B5DB-457C-8CA5-33B4D0A831DA}" type="pres">
      <dgm:prSet presAssocID="{46CBCBA6-405C-4DBD-B9D2-1D4700D3199F}" presName="sibTrans" presStyleLbl="sibTrans2D1" presStyleIdx="7" presStyleCnt="25"/>
      <dgm:spPr/>
    </dgm:pt>
    <dgm:pt modelId="{5269EA34-5374-4B50-A9FE-D4098C3F26A8}" type="pres">
      <dgm:prSet presAssocID="{0264D353-49C0-4BDF-A9EA-08701943241C}" presName="child" presStyleLbl="alignAccFollowNode1" presStyleIdx="7" presStyleCnt="25" custScaleX="151879" custScaleY="137712">
        <dgm:presLayoutVars>
          <dgm:chMax val="0"/>
          <dgm:bulletEnabled val="1"/>
        </dgm:presLayoutVars>
      </dgm:prSet>
      <dgm:spPr/>
    </dgm:pt>
    <dgm:pt modelId="{24C98279-CCC8-4B86-83D1-258D44EE0084}" type="pres">
      <dgm:prSet presAssocID="{AB365DDE-4331-4D39-B3ED-0DB3C99DF083}" presName="sibTrans" presStyleLbl="sibTrans2D1" presStyleIdx="8" presStyleCnt="25"/>
      <dgm:spPr/>
    </dgm:pt>
    <dgm:pt modelId="{1E83E025-4AB1-49C3-A6C7-62DC78A255A3}" type="pres">
      <dgm:prSet presAssocID="{A83F25A5-364F-41CA-AC9A-2FFD221C21E9}" presName="child" presStyleLbl="alignAccFollowNode1" presStyleIdx="8" presStyleCnt="25" custScaleX="151879" custScaleY="163349">
        <dgm:presLayoutVars>
          <dgm:chMax val="0"/>
          <dgm:bulletEnabled val="1"/>
        </dgm:presLayoutVars>
      </dgm:prSet>
      <dgm:spPr/>
    </dgm:pt>
    <dgm:pt modelId="{F2096393-3534-46D6-8033-AFB42A3B7128}" type="pres">
      <dgm:prSet presAssocID="{45F9F12C-F4C0-443C-B0C7-D7D41B6B1670}" presName="sibTrans" presStyleLbl="sibTrans2D1" presStyleIdx="9" presStyleCnt="25"/>
      <dgm:spPr/>
    </dgm:pt>
    <dgm:pt modelId="{7B567834-FD0D-4BE9-9FB2-C787F7E293AA}" type="pres">
      <dgm:prSet presAssocID="{93D426A2-63B5-49C1-9D0E-82168FE394BF}" presName="child" presStyleLbl="alignAccFollowNode1" presStyleIdx="9" presStyleCnt="25" custScaleX="151879">
        <dgm:presLayoutVars>
          <dgm:chMax val="0"/>
          <dgm:bulletEnabled val="1"/>
        </dgm:presLayoutVars>
      </dgm:prSet>
      <dgm:spPr/>
    </dgm:pt>
    <dgm:pt modelId="{CBB722FB-0F74-4697-A7CC-E05163022B04}" type="pres">
      <dgm:prSet presAssocID="{0B5AB473-B114-4136-A6E7-7707F6CB554A}" presName="sibTrans" presStyleLbl="sibTrans2D1" presStyleIdx="10" presStyleCnt="25"/>
      <dgm:spPr/>
    </dgm:pt>
    <dgm:pt modelId="{F9CBBCA0-6540-47B9-9573-551D7792EEEE}" type="pres">
      <dgm:prSet presAssocID="{25C90C1B-A6D2-488B-8D78-9BCF5B9EB755}" presName="child" presStyleLbl="alignAccFollowNode1" presStyleIdx="10" presStyleCnt="25" custScaleX="151879">
        <dgm:presLayoutVars>
          <dgm:chMax val="0"/>
          <dgm:bulletEnabled val="1"/>
        </dgm:presLayoutVars>
      </dgm:prSet>
      <dgm:spPr/>
    </dgm:pt>
    <dgm:pt modelId="{462A32C6-B5A7-4AC8-A303-269A6B80458A}" type="pres">
      <dgm:prSet presAssocID="{4DD52B37-4B88-4684-90EF-101859F1F005}" presName="sibTrans" presStyleLbl="sibTrans2D1" presStyleIdx="11" presStyleCnt="25"/>
      <dgm:spPr/>
    </dgm:pt>
    <dgm:pt modelId="{1F946C03-EFC4-48D3-9416-58AC822D6076}" type="pres">
      <dgm:prSet presAssocID="{DE3A290F-CF4E-4769-B324-41C1D0AFD1F7}" presName="child" presStyleLbl="alignAccFollowNode1" presStyleIdx="11" presStyleCnt="25" custScaleX="151879">
        <dgm:presLayoutVars>
          <dgm:chMax val="0"/>
          <dgm:bulletEnabled val="1"/>
        </dgm:presLayoutVars>
      </dgm:prSet>
      <dgm:spPr/>
    </dgm:pt>
    <dgm:pt modelId="{936FF5C5-B8DC-4A46-9384-CE8593A85453}" type="pres">
      <dgm:prSet presAssocID="{0882DC2D-D3EC-41AA-ACCC-E7BFF4892C1A}" presName="hSp" presStyleCnt="0"/>
      <dgm:spPr/>
    </dgm:pt>
    <dgm:pt modelId="{3F4B557B-CBDB-4857-9CB7-0F21F358FA05}" type="pres">
      <dgm:prSet presAssocID="{74BFB929-DB97-426A-9EA1-A64746F4FFDE}" presName="vertFlow" presStyleCnt="0"/>
      <dgm:spPr/>
    </dgm:pt>
    <dgm:pt modelId="{E0035DFA-65C1-4ED7-9690-D38E58C08CAE}" type="pres">
      <dgm:prSet presAssocID="{74BFB929-DB97-426A-9EA1-A64746F4FFDE}" presName="header" presStyleLbl="node1" presStyleIdx="2" presStyleCnt="4" custScaleX="151051" custScaleY="155080"/>
      <dgm:spPr/>
    </dgm:pt>
    <dgm:pt modelId="{35DA5581-33AA-4AA7-8168-89AD10968DCD}" type="pres">
      <dgm:prSet presAssocID="{B9D7C50E-619A-4A4D-8A6C-EBB7221F410D}" presName="parTrans" presStyleLbl="sibTrans2D1" presStyleIdx="12" presStyleCnt="25"/>
      <dgm:spPr/>
    </dgm:pt>
    <dgm:pt modelId="{AD457977-1886-43C4-B120-B226221A9469}" type="pres">
      <dgm:prSet presAssocID="{ECB19D68-C127-4B12-B0F5-C004586C4DD2}" presName="child" presStyleLbl="alignAccFollowNode1" presStyleIdx="12" presStyleCnt="25" custScaleX="151879">
        <dgm:presLayoutVars>
          <dgm:chMax val="0"/>
          <dgm:bulletEnabled val="1"/>
        </dgm:presLayoutVars>
      </dgm:prSet>
      <dgm:spPr/>
    </dgm:pt>
    <dgm:pt modelId="{EBF9EEAF-0B60-4AB5-B6F2-71F86FFA6FA5}" type="pres">
      <dgm:prSet presAssocID="{E042E61E-F0B1-4FE0-A8F2-ACC229C1393A}" presName="sibTrans" presStyleLbl="sibTrans2D1" presStyleIdx="13" presStyleCnt="25"/>
      <dgm:spPr/>
    </dgm:pt>
    <dgm:pt modelId="{B2557570-6837-4BC8-9762-0457F528D357}" type="pres">
      <dgm:prSet presAssocID="{B576D4FB-5E42-4771-AD58-9748A5F6243C}" presName="child" presStyleLbl="alignAccFollowNode1" presStyleIdx="13" presStyleCnt="25" custScaleX="151879">
        <dgm:presLayoutVars>
          <dgm:chMax val="0"/>
          <dgm:bulletEnabled val="1"/>
        </dgm:presLayoutVars>
      </dgm:prSet>
      <dgm:spPr/>
    </dgm:pt>
    <dgm:pt modelId="{A5A444BC-4713-4B92-8155-5CF400F0C599}" type="pres">
      <dgm:prSet presAssocID="{A5FC54A0-72D1-4042-AB4C-918C5AEB2FFF}" presName="sibTrans" presStyleLbl="sibTrans2D1" presStyleIdx="14" presStyleCnt="25"/>
      <dgm:spPr/>
    </dgm:pt>
    <dgm:pt modelId="{7BD969A9-A05A-40FF-B109-9ECC51A6655A}" type="pres">
      <dgm:prSet presAssocID="{8984AA79-0E2A-40C9-A89D-AAB71C5B04F8}" presName="child" presStyleLbl="alignAccFollowNode1" presStyleIdx="14" presStyleCnt="25" custScaleX="151879">
        <dgm:presLayoutVars>
          <dgm:chMax val="0"/>
          <dgm:bulletEnabled val="1"/>
        </dgm:presLayoutVars>
      </dgm:prSet>
      <dgm:spPr/>
    </dgm:pt>
    <dgm:pt modelId="{2363A203-74C3-4F5C-97B4-3ADCF36B616E}" type="pres">
      <dgm:prSet presAssocID="{81D6B34C-F07E-41F7-BFE4-3764B93677D8}" presName="sibTrans" presStyleLbl="sibTrans2D1" presStyleIdx="15" presStyleCnt="25"/>
      <dgm:spPr/>
    </dgm:pt>
    <dgm:pt modelId="{73E84BEE-F971-4BAA-9A9F-11548E8ADB86}" type="pres">
      <dgm:prSet presAssocID="{8DFCB62F-835F-4C3D-A6B0-3F8640067F73}" presName="child" presStyleLbl="alignAccFollowNode1" presStyleIdx="15" presStyleCnt="25" custScaleX="151729">
        <dgm:presLayoutVars>
          <dgm:chMax val="0"/>
          <dgm:bulletEnabled val="1"/>
        </dgm:presLayoutVars>
      </dgm:prSet>
      <dgm:spPr/>
    </dgm:pt>
    <dgm:pt modelId="{5094BF31-B3E5-4773-B44D-A32C2B6DFC23}" type="pres">
      <dgm:prSet presAssocID="{16D32251-DA78-4932-8D4B-5704D47BC3EF}" presName="sibTrans" presStyleLbl="sibTrans2D1" presStyleIdx="16" presStyleCnt="25"/>
      <dgm:spPr/>
    </dgm:pt>
    <dgm:pt modelId="{D0DFDAF7-D81C-4E6C-97E7-CF00C64F82A2}" type="pres">
      <dgm:prSet presAssocID="{EF8DBBB2-0B8E-409C-B310-3826EF33075B}" presName="child" presStyleLbl="alignAccFollowNode1" presStyleIdx="16" presStyleCnt="25" custScaleX="153163">
        <dgm:presLayoutVars>
          <dgm:chMax val="0"/>
          <dgm:bulletEnabled val="1"/>
        </dgm:presLayoutVars>
      </dgm:prSet>
      <dgm:spPr/>
    </dgm:pt>
    <dgm:pt modelId="{0A2011C5-A131-444F-94FA-7AD631A1A414}" type="pres">
      <dgm:prSet presAssocID="{2DF6311B-36C2-4B00-B3BA-217A21510025}" presName="sibTrans" presStyleLbl="sibTrans2D1" presStyleIdx="17" presStyleCnt="25"/>
      <dgm:spPr/>
    </dgm:pt>
    <dgm:pt modelId="{C1F04231-9113-42AE-A0B7-258E45C79544}" type="pres">
      <dgm:prSet presAssocID="{0B43DC1C-B93B-48BA-9D7F-CFC39C642DA9}" presName="child" presStyleLbl="alignAccFollowNode1" presStyleIdx="17" presStyleCnt="25" custScaleX="151879">
        <dgm:presLayoutVars>
          <dgm:chMax val="0"/>
          <dgm:bulletEnabled val="1"/>
        </dgm:presLayoutVars>
      </dgm:prSet>
      <dgm:spPr/>
    </dgm:pt>
    <dgm:pt modelId="{7FFF9411-D154-4BE0-911C-DED735D96054}" type="pres">
      <dgm:prSet presAssocID="{47AE8A2D-A570-4F75-A126-61B747EFE7D7}" presName="sibTrans" presStyleLbl="sibTrans2D1" presStyleIdx="18" presStyleCnt="25"/>
      <dgm:spPr/>
    </dgm:pt>
    <dgm:pt modelId="{1B5BE1B3-94F1-487A-969D-1D7C3648E138}" type="pres">
      <dgm:prSet presAssocID="{53326FEA-83ED-4243-8CBA-028819EB40EB}" presName="child" presStyleLbl="alignAccFollowNode1" presStyleIdx="18" presStyleCnt="25" custScaleX="151879">
        <dgm:presLayoutVars>
          <dgm:chMax val="0"/>
          <dgm:bulletEnabled val="1"/>
        </dgm:presLayoutVars>
      </dgm:prSet>
      <dgm:spPr/>
    </dgm:pt>
    <dgm:pt modelId="{4E49B7A9-0A69-4769-8BB4-A57BD69EBBC4}" type="pres">
      <dgm:prSet presAssocID="{74BFB929-DB97-426A-9EA1-A64746F4FFDE}" presName="hSp" presStyleCnt="0"/>
      <dgm:spPr/>
    </dgm:pt>
    <dgm:pt modelId="{7B33037A-E475-4790-9B8B-0A7FEB963ABB}" type="pres">
      <dgm:prSet presAssocID="{8CB9ACFE-1324-487C-BA6F-E53BA7C6A254}" presName="vertFlow" presStyleCnt="0"/>
      <dgm:spPr/>
    </dgm:pt>
    <dgm:pt modelId="{05D58269-3E54-43AF-82C4-02B76AD466CF}" type="pres">
      <dgm:prSet presAssocID="{8CB9ACFE-1324-487C-BA6F-E53BA7C6A254}" presName="header" presStyleLbl="node1" presStyleIdx="3" presStyleCnt="4" custScaleX="151051" custScaleY="155080"/>
      <dgm:spPr/>
    </dgm:pt>
    <dgm:pt modelId="{A3806980-6C77-46FD-B58D-B0773CBD6F90}" type="pres">
      <dgm:prSet presAssocID="{0C780CDB-AB2E-4EE5-86FB-719F871131E7}" presName="parTrans" presStyleLbl="sibTrans2D1" presStyleIdx="19" presStyleCnt="25"/>
      <dgm:spPr/>
    </dgm:pt>
    <dgm:pt modelId="{8BA8B86C-F4EC-4CBE-AEEE-5C705C8F888A}" type="pres">
      <dgm:prSet presAssocID="{2AC18DC6-B15C-4457-B586-D151A75F221A}" presName="child" presStyleLbl="alignAccFollowNode1" presStyleIdx="19" presStyleCnt="25" custScaleX="151879">
        <dgm:presLayoutVars>
          <dgm:chMax val="0"/>
          <dgm:bulletEnabled val="1"/>
        </dgm:presLayoutVars>
      </dgm:prSet>
      <dgm:spPr/>
    </dgm:pt>
    <dgm:pt modelId="{770BD567-F226-4DCC-B0DB-E918BF75072D}" type="pres">
      <dgm:prSet presAssocID="{705AA788-C24B-41A5-9581-EB1010614D00}" presName="sibTrans" presStyleLbl="sibTrans2D1" presStyleIdx="20" presStyleCnt="25"/>
      <dgm:spPr/>
    </dgm:pt>
    <dgm:pt modelId="{D520BFAA-791E-4E7C-8422-E30F996F1268}" type="pres">
      <dgm:prSet presAssocID="{3C44E980-1D5B-4436-8E1E-A72C6BC8FF12}" presName="child" presStyleLbl="alignAccFollowNode1" presStyleIdx="20" presStyleCnt="25" custScaleX="151879">
        <dgm:presLayoutVars>
          <dgm:chMax val="0"/>
          <dgm:bulletEnabled val="1"/>
        </dgm:presLayoutVars>
      </dgm:prSet>
      <dgm:spPr/>
    </dgm:pt>
    <dgm:pt modelId="{D5567BC2-28E6-4064-AFA1-BA34CE3521C4}" type="pres">
      <dgm:prSet presAssocID="{83DA95B6-DF85-4C02-B72E-1357F9019F22}" presName="sibTrans" presStyleLbl="sibTrans2D1" presStyleIdx="21" presStyleCnt="25"/>
      <dgm:spPr/>
    </dgm:pt>
    <dgm:pt modelId="{0B3B0328-281E-4514-A566-D560C9F06446}" type="pres">
      <dgm:prSet presAssocID="{EFABB1A3-266C-40AC-AC63-E36334CA1E0B}" presName="child" presStyleLbl="alignAccFollowNode1" presStyleIdx="21" presStyleCnt="25" custScaleX="151879">
        <dgm:presLayoutVars>
          <dgm:chMax val="0"/>
          <dgm:bulletEnabled val="1"/>
        </dgm:presLayoutVars>
      </dgm:prSet>
      <dgm:spPr/>
    </dgm:pt>
    <dgm:pt modelId="{C9B28842-9C13-4E39-A564-E99BFCEDFFB9}" type="pres">
      <dgm:prSet presAssocID="{F6F9F4FB-1E9E-43D9-A2D7-C7AA4E40487E}" presName="sibTrans" presStyleLbl="sibTrans2D1" presStyleIdx="22" presStyleCnt="25"/>
      <dgm:spPr/>
    </dgm:pt>
    <dgm:pt modelId="{A061D31D-9D45-4CDA-A3D0-51F8B83570BC}" type="pres">
      <dgm:prSet presAssocID="{17EC4A3B-E471-491A-9F1C-A379D27C2293}" presName="child" presStyleLbl="alignAccFollowNode1" presStyleIdx="22" presStyleCnt="25" custScaleX="151879" custScaleY="153960">
        <dgm:presLayoutVars>
          <dgm:chMax val="0"/>
          <dgm:bulletEnabled val="1"/>
        </dgm:presLayoutVars>
      </dgm:prSet>
      <dgm:spPr/>
    </dgm:pt>
    <dgm:pt modelId="{4972AFED-9ECC-4905-9C8A-E152819A8239}" type="pres">
      <dgm:prSet presAssocID="{C437863F-8D63-4E13-82C0-7B54C7FF75F5}" presName="sibTrans" presStyleLbl="sibTrans2D1" presStyleIdx="23" presStyleCnt="25"/>
      <dgm:spPr/>
    </dgm:pt>
    <dgm:pt modelId="{2E4D1BBA-8231-40A9-A2BE-69F905358F14}" type="pres">
      <dgm:prSet presAssocID="{21554508-956E-4C5F-A80C-977AE2C601E4}" presName="child" presStyleLbl="alignAccFollowNode1" presStyleIdx="23" presStyleCnt="25" custScaleX="151879">
        <dgm:presLayoutVars>
          <dgm:chMax val="0"/>
          <dgm:bulletEnabled val="1"/>
        </dgm:presLayoutVars>
      </dgm:prSet>
      <dgm:spPr/>
    </dgm:pt>
    <dgm:pt modelId="{82F83494-EDBA-4A27-B393-8B9DF9A3C937}" type="pres">
      <dgm:prSet presAssocID="{9D4C5F3F-96D1-416E-B766-E58498E1F8A7}" presName="sibTrans" presStyleLbl="sibTrans2D1" presStyleIdx="24" presStyleCnt="25"/>
      <dgm:spPr/>
    </dgm:pt>
    <dgm:pt modelId="{9927F03F-9378-4A4E-BD49-7F0842BFB1CE}" type="pres">
      <dgm:prSet presAssocID="{BE4FFAE3-8043-4B12-A905-CA70587A9566}" presName="child" presStyleLbl="alignAccFollowNode1" presStyleIdx="24" presStyleCnt="25" custScaleX="151879">
        <dgm:presLayoutVars>
          <dgm:chMax val="0"/>
          <dgm:bulletEnabled val="1"/>
        </dgm:presLayoutVars>
      </dgm:prSet>
      <dgm:spPr/>
    </dgm:pt>
  </dgm:ptLst>
  <dgm:cxnLst>
    <dgm:cxn modelId="{5C7F7905-B363-4FAC-A5CC-630132B54BB4}" srcId="{74BFB929-DB97-426A-9EA1-A64746F4FFDE}" destId="{8984AA79-0E2A-40C9-A89D-AAB71C5B04F8}" srcOrd="2" destOrd="0" parTransId="{C1DF9187-9ECB-40F9-AB9E-81AD51CBDE34}" sibTransId="{81D6B34C-F07E-41F7-BFE4-3764B93677D8}"/>
    <dgm:cxn modelId="{D98DF20B-6E09-4B64-8C57-0C5105E286D5}" type="presOf" srcId="{AB365DDE-4331-4D39-B3ED-0DB3C99DF083}" destId="{24C98279-CCC8-4B86-83D1-258D44EE0084}" srcOrd="0" destOrd="0" presId="urn:microsoft.com/office/officeart/2005/8/layout/lProcess1"/>
    <dgm:cxn modelId="{D189090F-702C-474B-8EE7-C6717BA90D4E}" type="presOf" srcId="{8CB9ACFE-1324-487C-BA6F-E53BA7C6A254}" destId="{05D58269-3E54-43AF-82C4-02B76AD466CF}" srcOrd="0" destOrd="0" presId="urn:microsoft.com/office/officeart/2005/8/layout/lProcess1"/>
    <dgm:cxn modelId="{3EECD10F-E2A1-4331-A8B0-FA0C9D98D629}" srcId="{C23111E3-C730-49B8-A276-A2045B29A216}" destId="{77CCA65F-6309-4AF5-8BDE-1F77425E9F36}" srcOrd="3" destOrd="0" parTransId="{FDF20FFC-7419-4CAA-8E02-43CCF71A36FE}" sibTransId="{F83D2BE1-7A78-439E-9170-15C810ACED9A}"/>
    <dgm:cxn modelId="{3793F90F-20A4-45B4-8DD1-1B74D756AE7E}" type="presOf" srcId="{DE3A290F-CF4E-4769-B324-41C1D0AFD1F7}" destId="{1F946C03-EFC4-48D3-9416-58AC822D6076}" srcOrd="0" destOrd="0" presId="urn:microsoft.com/office/officeart/2005/8/layout/lProcess1"/>
    <dgm:cxn modelId="{A3D88A13-406A-4808-AE11-5233A4CCB63D}" type="presOf" srcId="{B2F47A5A-6046-4666-846C-9C1C6C019ECA}" destId="{89421536-6D64-4133-BAAD-49338F912072}" srcOrd="0" destOrd="4" presId="urn:microsoft.com/office/officeart/2005/8/layout/lProcess1"/>
    <dgm:cxn modelId="{C3308E14-AE2F-4D0F-901A-C396E33A86C9}" type="presOf" srcId="{EF8DBBB2-0B8E-409C-B310-3826EF33075B}" destId="{D0DFDAF7-D81C-4E6C-97E7-CF00C64F82A2}" srcOrd="0" destOrd="0" presId="urn:microsoft.com/office/officeart/2005/8/layout/lProcess1"/>
    <dgm:cxn modelId="{C1D34918-8EFD-47DA-825F-519338BA3CA8}" type="presOf" srcId="{BE4FFAE3-8043-4B12-A905-CA70587A9566}" destId="{9927F03F-9378-4A4E-BD49-7F0842BFB1CE}" srcOrd="0" destOrd="0" presId="urn:microsoft.com/office/officeart/2005/8/layout/lProcess1"/>
    <dgm:cxn modelId="{996B5718-5DA3-4AC7-88AD-7595543445C1}" srcId="{2C337E87-E439-4E27-9630-0A168991BC74}" destId="{F41F059D-BD50-4104-B770-343E818AF8E3}" srcOrd="0" destOrd="0" parTransId="{AD9D97C9-7168-4783-9871-F2738D0C9DE0}" sibTransId="{E64C0525-9BB1-4202-9145-9A119D13063A}"/>
    <dgm:cxn modelId="{1C9C731D-17CB-4288-A166-010734A14950}" type="presOf" srcId="{ECB19D68-C127-4B12-B0F5-C004586C4DD2}" destId="{AD457977-1886-43C4-B120-B226221A9469}" srcOrd="0" destOrd="0" presId="urn:microsoft.com/office/officeart/2005/8/layout/lProcess1"/>
    <dgm:cxn modelId="{AA5C0423-63BF-4186-84AD-7C7E7EAC975E}" type="presOf" srcId="{47AE8A2D-A570-4F75-A126-61B747EFE7D7}" destId="{7FFF9411-D154-4BE0-911C-DED735D96054}" srcOrd="0" destOrd="0" presId="urn:microsoft.com/office/officeart/2005/8/layout/lProcess1"/>
    <dgm:cxn modelId="{76E45126-5DB2-4537-8DF9-A11D6AC77A8A}" type="presOf" srcId="{0B5AB473-B114-4136-A6E7-7707F6CB554A}" destId="{CBB722FB-0F74-4697-A7CC-E05163022B04}" srcOrd="0" destOrd="0" presId="urn:microsoft.com/office/officeart/2005/8/layout/lProcess1"/>
    <dgm:cxn modelId="{CB1E7D2A-6AF7-4080-BDF4-0F9387326A85}" type="presOf" srcId="{17EC4A3B-E471-491A-9F1C-A379D27C2293}" destId="{A061D31D-9D45-4CDA-A3D0-51F8B83570BC}" srcOrd="0" destOrd="0" presId="urn:microsoft.com/office/officeart/2005/8/layout/lProcess1"/>
    <dgm:cxn modelId="{A3A5CC2A-B4E4-477E-9D5C-66322D7DCAB8}" srcId="{0882DC2D-D3EC-41AA-ACCC-E7BFF4892C1A}" destId="{0264D353-49C0-4BDF-A9EA-08701943241C}" srcOrd="3" destOrd="0" parTransId="{06CBD4E1-8700-4FB7-AE37-271A0B3EEC77}" sibTransId="{AB365DDE-4331-4D39-B3ED-0DB3C99DF083}"/>
    <dgm:cxn modelId="{296C8D2C-F3CF-4165-9850-CDBE4F8B4FEC}" srcId="{74BFB929-DB97-426A-9EA1-A64746F4FFDE}" destId="{0B43DC1C-B93B-48BA-9D7F-CFC39C642DA9}" srcOrd="5" destOrd="0" parTransId="{A5D367DC-24AE-4D47-BB17-03C05A8996B1}" sibTransId="{47AE8A2D-A570-4F75-A126-61B747EFE7D7}"/>
    <dgm:cxn modelId="{60BACC2D-E969-4741-8D8E-25BB61D66F64}" type="presOf" srcId="{46CBCBA6-405C-4DBD-B9D2-1D4700D3199F}" destId="{818B386F-B5DB-457C-8CA5-33B4D0A831DA}" srcOrd="0" destOrd="0" presId="urn:microsoft.com/office/officeart/2005/8/layout/lProcess1"/>
    <dgm:cxn modelId="{460C1C2E-77BB-4354-B126-25F591B8ED66}" type="presOf" srcId="{E042E61E-F0B1-4FE0-A8F2-ACC229C1393A}" destId="{EBF9EEAF-0B60-4AB5-B6F2-71F86FFA6FA5}" srcOrd="0" destOrd="0" presId="urn:microsoft.com/office/officeart/2005/8/layout/lProcess1"/>
    <dgm:cxn modelId="{927DF22E-D1CF-41C6-BF9B-73B18EC049A6}" type="presOf" srcId="{A5FC54A0-72D1-4042-AB4C-918C5AEB2FFF}" destId="{A5A444BC-4713-4B92-8155-5CF400F0C599}" srcOrd="0" destOrd="0" presId="urn:microsoft.com/office/officeart/2005/8/layout/lProcess1"/>
    <dgm:cxn modelId="{9E4C222F-A5F3-44A5-9E93-30F84B4DC8A3}" srcId="{8CB9ACFE-1324-487C-BA6F-E53BA7C6A254}" destId="{21554508-956E-4C5F-A80C-977AE2C601E4}" srcOrd="4" destOrd="0" parTransId="{67A42A81-97C5-4010-A60E-175B076E2902}" sibTransId="{9D4C5F3F-96D1-416E-B766-E58498E1F8A7}"/>
    <dgm:cxn modelId="{639A402F-F656-4335-9EFD-67D36A10DB7E}" srcId="{C23111E3-C730-49B8-A276-A2045B29A216}" destId="{45F2FDEC-B6B5-41BB-AE0B-78FB9FF70A7C}" srcOrd="2" destOrd="0" parTransId="{931DC514-B5AD-4ACE-9688-8C0C52193F43}" sibTransId="{60D9D92D-A8F9-4531-B88B-A437D1B2F15A}"/>
    <dgm:cxn modelId="{7F712338-6383-4AB4-A627-9B0D7E6AF66A}" type="presOf" srcId="{60D9D92D-A8F9-4531-B88B-A437D1B2F15A}" destId="{A846DC8A-1BE2-4BC2-9B85-29D2D2F0CBB8}" srcOrd="0" destOrd="0" presId="urn:microsoft.com/office/officeart/2005/8/layout/lProcess1"/>
    <dgm:cxn modelId="{8810293C-4BDD-4823-9878-9188B3BF5986}" srcId="{8CB9ACFE-1324-487C-BA6F-E53BA7C6A254}" destId="{2AC18DC6-B15C-4457-B586-D151A75F221A}" srcOrd="0" destOrd="0" parTransId="{0C780CDB-AB2E-4EE5-86FB-719F871131E7}" sibTransId="{705AA788-C24B-41A5-9581-EB1010614D00}"/>
    <dgm:cxn modelId="{80F8133D-EE94-454A-B735-42DEB19895E7}" type="presOf" srcId="{43985DA2-5974-49C6-BEF1-B910952964A8}" destId="{D99BE8D0-1BA4-4A0B-B9DA-933F6A6C53BC}" srcOrd="0" destOrd="0" presId="urn:microsoft.com/office/officeart/2005/8/layout/lProcess1"/>
    <dgm:cxn modelId="{A4892E5B-4803-4932-B0C0-0C8469C7778B}" type="presOf" srcId="{2C14E50A-1CD3-49C9-847D-96572FEC40B0}" destId="{89421536-6D64-4133-BAAD-49338F912072}" srcOrd="0" destOrd="2" presId="urn:microsoft.com/office/officeart/2005/8/layout/lProcess1"/>
    <dgm:cxn modelId="{E819B661-F542-420B-B34E-D22843FBC02E}" type="presOf" srcId="{76D4F67A-0049-402B-A4D1-1EDAF249801C}" destId="{A5D98714-F54E-4205-AA93-F4D450113879}" srcOrd="0" destOrd="0" presId="urn:microsoft.com/office/officeart/2005/8/layout/lProcess1"/>
    <dgm:cxn modelId="{0D6BCA61-6DAA-48CD-8413-ADBD24FA4ED3}" type="presOf" srcId="{0B43DC1C-B93B-48BA-9D7F-CFC39C642DA9}" destId="{C1F04231-9113-42AE-A0B7-258E45C79544}" srcOrd="0" destOrd="0" presId="urn:microsoft.com/office/officeart/2005/8/layout/lProcess1"/>
    <dgm:cxn modelId="{54CC9062-49EE-4B94-B34D-683592F667FB}" srcId="{2C337E87-E439-4E27-9630-0A168991BC74}" destId="{2C14E50A-1CD3-49C9-847D-96572FEC40B0}" srcOrd="1" destOrd="0" parTransId="{7C015286-4DCD-46C3-B705-D7FF870C0DAC}" sibTransId="{9F4E34F3-EB25-4881-A5CE-B6402CEACEC0}"/>
    <dgm:cxn modelId="{18EEDB62-4381-405C-A715-0746D9958956}" type="presOf" srcId="{74BFB929-DB97-426A-9EA1-A64746F4FFDE}" destId="{E0035DFA-65C1-4ED7-9690-D38E58C08CAE}" srcOrd="0" destOrd="0" presId="urn:microsoft.com/office/officeart/2005/8/layout/lProcess1"/>
    <dgm:cxn modelId="{751BF262-E064-46CD-990D-12A07A47FE99}" type="presOf" srcId="{83DA95B6-DF85-4C02-B72E-1357F9019F22}" destId="{D5567BC2-28E6-4064-AFA1-BA34CE3521C4}" srcOrd="0" destOrd="0" presId="urn:microsoft.com/office/officeart/2005/8/layout/lProcess1"/>
    <dgm:cxn modelId="{42AA9B44-25EE-4114-B106-9BBF6ACDF665}" srcId="{114A4282-ABF9-49EE-AF73-369D99B20F9D}" destId="{74BFB929-DB97-426A-9EA1-A64746F4FFDE}" srcOrd="2" destOrd="0" parTransId="{4AE6B7B9-8AD8-40AF-910C-DD0E0281EA68}" sibTransId="{4F599297-E49E-4F81-885C-57E9EA0A3D11}"/>
    <dgm:cxn modelId="{949FCA64-D979-4546-BD34-314F25A4C075}" type="presOf" srcId="{8DFCB62F-835F-4C3D-A6B0-3F8640067F73}" destId="{73E84BEE-F971-4BAA-9A9F-11548E8ADB86}" srcOrd="0" destOrd="0" presId="urn:microsoft.com/office/officeart/2005/8/layout/lProcess1"/>
    <dgm:cxn modelId="{37F9DE44-3568-4B8A-B8C4-FDD99AC24619}" srcId="{74BFB929-DB97-426A-9EA1-A64746F4FFDE}" destId="{ECB19D68-C127-4B12-B0F5-C004586C4DD2}" srcOrd="0" destOrd="0" parTransId="{B9D7C50E-619A-4A4D-8A6C-EBB7221F410D}" sibTransId="{E042E61E-F0B1-4FE0-A8F2-ACC229C1393A}"/>
    <dgm:cxn modelId="{2DE05A65-C724-4F3C-BEC1-A492A6A245D0}" srcId="{C23111E3-C730-49B8-A276-A2045B29A216}" destId="{BBCF4399-A4EF-44DC-9036-13FDD5DDEB3C}" srcOrd="1" destOrd="0" parTransId="{20A915C9-679B-4992-9377-67CC396AB9C8}" sibTransId="{47E43D65-0620-4691-BCD9-39B83E9E64C4}"/>
    <dgm:cxn modelId="{51C74347-D602-45F0-B227-1627C4934A0D}" type="presOf" srcId="{48B98B2C-7A0C-4D4F-9F59-09AEB1D7F68B}" destId="{D53067EE-74A0-499C-9515-AD27E0383717}" srcOrd="0" destOrd="0" presId="urn:microsoft.com/office/officeart/2005/8/layout/lProcess1"/>
    <dgm:cxn modelId="{D07D8267-90C0-4A7B-BCF2-C9A7D1B071D5}" type="presOf" srcId="{2C337E87-E439-4E27-9630-0A168991BC74}" destId="{89421536-6D64-4133-BAAD-49338F912072}" srcOrd="0" destOrd="0" presId="urn:microsoft.com/office/officeart/2005/8/layout/lProcess1"/>
    <dgm:cxn modelId="{F9870F69-B792-45DC-AE19-4BB005B490EE}" type="presOf" srcId="{53326FEA-83ED-4243-8CBA-028819EB40EB}" destId="{1B5BE1B3-94F1-487A-969D-1D7C3648E138}" srcOrd="0" destOrd="0" presId="urn:microsoft.com/office/officeart/2005/8/layout/lProcess1"/>
    <dgm:cxn modelId="{FC2AEA4B-415A-4302-8609-3F650E7CABBA}" type="presOf" srcId="{EFABB1A3-266C-40AC-AC63-E36334CA1E0B}" destId="{0B3B0328-281E-4514-A566-D560C9F06446}" srcOrd="0" destOrd="0" presId="urn:microsoft.com/office/officeart/2005/8/layout/lProcess1"/>
    <dgm:cxn modelId="{CB253C6C-5197-479F-A882-EAD263D51EB0}" srcId="{0882DC2D-D3EC-41AA-ACCC-E7BFF4892C1A}" destId="{DE3A290F-CF4E-4769-B324-41C1D0AFD1F7}" srcOrd="7" destOrd="0" parTransId="{7BD43C2E-0DC1-4747-8922-B82203DC9812}" sibTransId="{AA5A4DA4-E5D6-4441-82E5-8A4ED951C19B}"/>
    <dgm:cxn modelId="{1E8D4C4D-77D7-46E4-9C8F-D4D99EF0DDF2}" type="presOf" srcId="{BBCF4399-A4EF-44DC-9036-13FDD5DDEB3C}" destId="{9692ADE3-B014-4001-B27D-572EEFCAC1B7}" srcOrd="0" destOrd="0" presId="urn:microsoft.com/office/officeart/2005/8/layout/lProcess1"/>
    <dgm:cxn modelId="{E18F5B74-70EC-4E33-AF36-DC5EE8FC52E8}" type="presOf" srcId="{705AA788-C24B-41A5-9581-EB1010614D00}" destId="{770BD567-F226-4DCC-B0DB-E918BF75072D}" srcOrd="0" destOrd="0" presId="urn:microsoft.com/office/officeart/2005/8/layout/lProcess1"/>
    <dgm:cxn modelId="{0F88A154-50FA-40D4-9649-0BCAC6D1B048}" srcId="{8CB9ACFE-1324-487C-BA6F-E53BA7C6A254}" destId="{EFABB1A3-266C-40AC-AC63-E36334CA1E0B}" srcOrd="2" destOrd="0" parTransId="{8D2CD9B6-A1AA-40AC-83EB-31DF26D87E2D}" sibTransId="{F6F9F4FB-1E9E-43D9-A2D7-C7AA4E40487E}"/>
    <dgm:cxn modelId="{653ADC54-E611-41EA-A9F8-27227B321FA3}" srcId="{114A4282-ABF9-49EE-AF73-369D99B20F9D}" destId="{8CB9ACFE-1324-487C-BA6F-E53BA7C6A254}" srcOrd="3" destOrd="0" parTransId="{F34DA26A-33E1-48A2-B385-C021F8EE4463}" sibTransId="{1E372B1E-FA08-430B-B570-52AD13D6B818}"/>
    <dgm:cxn modelId="{5F902177-0023-40E3-A6F4-9A50BEE1DC8F}" type="presOf" srcId="{0264D353-49C0-4BDF-A9EA-08701943241C}" destId="{5269EA34-5374-4B50-A9FE-D4098C3F26A8}" srcOrd="0" destOrd="0" presId="urn:microsoft.com/office/officeart/2005/8/layout/lProcess1"/>
    <dgm:cxn modelId="{D7034557-B681-4062-9CB2-31862594B0BE}" srcId="{8CB9ACFE-1324-487C-BA6F-E53BA7C6A254}" destId="{17EC4A3B-E471-491A-9F1C-A379D27C2293}" srcOrd="3" destOrd="0" parTransId="{DC757F48-324B-4387-892F-F59317A8B93D}" sibTransId="{C437863F-8D63-4E13-82C0-7B54C7FF75F5}"/>
    <dgm:cxn modelId="{F577705A-3D5B-496A-A32C-808634C30916}" type="presOf" srcId="{B576D4FB-5E42-4771-AD58-9748A5F6243C}" destId="{B2557570-6837-4BC8-9762-0457F528D357}" srcOrd="0" destOrd="0" presId="urn:microsoft.com/office/officeart/2005/8/layout/lProcess1"/>
    <dgm:cxn modelId="{1C5A957C-5B11-4F25-B308-624C1C9FC739}" srcId="{0882DC2D-D3EC-41AA-ACCC-E7BFF4892C1A}" destId="{93D426A2-63B5-49C1-9D0E-82168FE394BF}" srcOrd="5" destOrd="0" parTransId="{4AC8F6A3-41A3-4D1B-B619-F33F40DE9C80}" sibTransId="{0B5AB473-B114-4136-A6E7-7707F6CB554A}"/>
    <dgm:cxn modelId="{6BF6327D-642F-4D87-B0FE-B751F5B9D6C8}" srcId="{2C337E87-E439-4E27-9630-0A168991BC74}" destId="{B2F47A5A-6046-4666-846C-9C1C6C019ECA}" srcOrd="3" destOrd="0" parTransId="{FFB88B0B-3197-42A1-BFDD-6A1458BA7351}" sibTransId="{223D13A6-B311-4B00-99DB-E5D6913A784D}"/>
    <dgm:cxn modelId="{2145447F-F4BC-4CA4-A049-694027333E22}" srcId="{2C337E87-E439-4E27-9630-0A168991BC74}" destId="{5C2CD258-6116-4904-A768-98F37B1862A1}" srcOrd="2" destOrd="0" parTransId="{3F544766-DBD5-4E79-AA76-4195F78B566C}" sibTransId="{871FC193-61E8-4180-A0A9-DB270B75FE84}"/>
    <dgm:cxn modelId="{08EC8080-7B18-48CA-9B77-7E0E0C5219EF}" type="presOf" srcId="{47E43D65-0620-4691-BCD9-39B83E9E64C4}" destId="{0A401674-B12E-4489-89D7-A452A9E9C73B}" srcOrd="0" destOrd="0" presId="urn:microsoft.com/office/officeart/2005/8/layout/lProcess1"/>
    <dgm:cxn modelId="{27F6EC86-8788-4E6C-934E-277BA5904F29}" type="presOf" srcId="{B9D7C50E-619A-4A4D-8A6C-EBB7221F410D}" destId="{35DA5581-33AA-4AA7-8168-89AD10968DCD}" srcOrd="0" destOrd="0" presId="urn:microsoft.com/office/officeart/2005/8/layout/lProcess1"/>
    <dgm:cxn modelId="{5FB68388-FE5E-406C-9500-1823D9B39C58}" type="presOf" srcId="{77CCA65F-6309-4AF5-8BDE-1F77425E9F36}" destId="{91042FBC-83D6-43EC-8DBB-CA7C2B1FF53B}" srcOrd="0" destOrd="0" presId="urn:microsoft.com/office/officeart/2005/8/layout/lProcess1"/>
    <dgm:cxn modelId="{2B961189-7F29-4F08-A3D1-26A9E3CCB2F9}" type="presOf" srcId="{BF78DCDE-61CC-44EE-9F0F-7B9F2712D4BB}" destId="{D459122F-163F-44FF-AA6A-5129160D6A58}" srcOrd="0" destOrd="0" presId="urn:microsoft.com/office/officeart/2005/8/layout/lProcess1"/>
    <dgm:cxn modelId="{D4683C89-B5FB-4565-B89F-B61008FFEB28}" srcId="{74BFB929-DB97-426A-9EA1-A64746F4FFDE}" destId="{53326FEA-83ED-4243-8CBA-028819EB40EB}" srcOrd="6" destOrd="0" parTransId="{05E398BF-3740-4A54-B99E-C49457A55495}" sibTransId="{8BCFFCF9-A225-4AED-994F-8648010792AA}"/>
    <dgm:cxn modelId="{116FBA8D-0C00-4947-9FD4-38EBFC4C667A}" type="presOf" srcId="{30C4788E-075D-41B0-8DCC-19CADFA070D9}" destId="{8C06943F-75AF-4B3C-B2F9-CBAD082440E8}" srcOrd="0" destOrd="0" presId="urn:microsoft.com/office/officeart/2005/8/layout/lProcess1"/>
    <dgm:cxn modelId="{1E890C8E-6740-4B6C-9728-6FA294FDC62E}" srcId="{0882DC2D-D3EC-41AA-ACCC-E7BFF4892C1A}" destId="{2C337E87-E439-4E27-9630-0A168991BC74}" srcOrd="1" destOrd="0" parTransId="{7F694639-0748-4AFB-BD5D-F1E922B3C5DE}" sibTransId="{EDF68688-8EA3-4A8F-B187-B6C2738D827D}"/>
    <dgm:cxn modelId="{6EE2068F-19AD-4CE4-BDCE-9693EBEB5C89}" type="presOf" srcId="{9D4C5F3F-96D1-416E-B766-E58498E1F8A7}" destId="{82F83494-EDBA-4A27-B393-8B9DF9A3C937}" srcOrd="0" destOrd="0" presId="urn:microsoft.com/office/officeart/2005/8/layout/lProcess1"/>
    <dgm:cxn modelId="{F303D78F-56EB-40BA-8332-D59FE2112E58}" type="presOf" srcId="{21554508-956E-4C5F-A80C-977AE2C601E4}" destId="{2E4D1BBA-8231-40A9-A2BE-69F905358F14}" srcOrd="0" destOrd="0" presId="urn:microsoft.com/office/officeart/2005/8/layout/lProcess1"/>
    <dgm:cxn modelId="{9FD1C490-A247-41A3-8405-C0F0F29F4C40}" srcId="{0882DC2D-D3EC-41AA-ACCC-E7BFF4892C1A}" destId="{43985DA2-5974-49C6-BEF1-B910952964A8}" srcOrd="2" destOrd="0" parTransId="{FB964847-D90F-489A-A306-9F8BA8CF155E}" sibTransId="{46CBCBA6-405C-4DBD-B9D2-1D4700D3199F}"/>
    <dgm:cxn modelId="{43063596-196E-4D2F-B090-0870BFE2C241}" srcId="{114A4282-ABF9-49EE-AF73-369D99B20F9D}" destId="{C23111E3-C730-49B8-A276-A2045B29A216}" srcOrd="0" destOrd="0" parTransId="{F956162F-B663-4362-91D0-1BA235E42EA5}" sibTransId="{7F501228-48FA-4413-8BFF-30D87E66A617}"/>
    <dgm:cxn modelId="{0CCB2597-BB19-42F2-A4D8-817EEC7253E9}" srcId="{8CB9ACFE-1324-487C-BA6F-E53BA7C6A254}" destId="{BE4FFAE3-8043-4B12-A905-CA70587A9566}" srcOrd="5" destOrd="0" parTransId="{24880454-C192-4275-B7C1-F72A3E7A24E7}" sibTransId="{1B93C97B-4583-400B-ABD5-5BDDD91C4E30}"/>
    <dgm:cxn modelId="{37FF899E-D2D4-4201-B1CE-2BD6CD34F92A}" type="presOf" srcId="{45F2FDEC-B6B5-41BB-AE0B-78FB9FF70A7C}" destId="{FDB46FD3-292C-47FF-A8E0-52DECAFFA34B}" srcOrd="0" destOrd="0" presId="urn:microsoft.com/office/officeart/2005/8/layout/lProcess1"/>
    <dgm:cxn modelId="{24500DA1-6789-4423-87E1-6C4A70609DD1}" type="presOf" srcId="{16D32251-DA78-4932-8D4B-5704D47BC3EF}" destId="{5094BF31-B3E5-4773-B44D-A32C2B6DFC23}" srcOrd="0" destOrd="0" presId="urn:microsoft.com/office/officeart/2005/8/layout/lProcess1"/>
    <dgm:cxn modelId="{6FE579A6-CCD8-481C-B2B6-B507A16C6A61}" type="presOf" srcId="{93D426A2-63B5-49C1-9D0E-82168FE394BF}" destId="{7B567834-FD0D-4BE9-9FB2-C787F7E293AA}" srcOrd="0" destOrd="0" presId="urn:microsoft.com/office/officeart/2005/8/layout/lProcess1"/>
    <dgm:cxn modelId="{26AD81A6-5B51-455C-9FD9-09DFCB64C88A}" type="presOf" srcId="{EDF68688-8EA3-4A8F-B187-B6C2738D827D}" destId="{48239C6E-6A42-49CE-AAC1-800E6D617396}" srcOrd="0" destOrd="0" presId="urn:microsoft.com/office/officeart/2005/8/layout/lProcess1"/>
    <dgm:cxn modelId="{E878A4A6-232A-45CC-ABB7-D49F835619A3}" srcId="{0882DC2D-D3EC-41AA-ACCC-E7BFF4892C1A}" destId="{25C90C1B-A6D2-488B-8D78-9BCF5B9EB755}" srcOrd="6" destOrd="0" parTransId="{794FDEBE-9BB3-4CD7-9975-3DA69B81E0BF}" sibTransId="{4DD52B37-4B88-4684-90EF-101859F1F005}"/>
    <dgm:cxn modelId="{69BBC8A8-7A38-4E81-AA82-2C8B6D51A317}" type="presOf" srcId="{4FF6B7AA-3588-4B8F-927C-698F3D21B961}" destId="{7D6EBD58-8512-43C4-B3BF-963AB661DE68}" srcOrd="0" destOrd="0" presId="urn:microsoft.com/office/officeart/2005/8/layout/lProcess1"/>
    <dgm:cxn modelId="{FBACE1B1-997B-406E-96E6-18CB2BC9B3FF}" type="presOf" srcId="{F41F059D-BD50-4104-B770-343E818AF8E3}" destId="{89421536-6D64-4133-BAAD-49338F912072}" srcOrd="0" destOrd="1" presId="urn:microsoft.com/office/officeart/2005/8/layout/lProcess1"/>
    <dgm:cxn modelId="{AB2AE0B2-0BD6-473A-AADD-489FCFF4EA62}" type="presOf" srcId="{81D6B34C-F07E-41F7-BFE4-3764B93677D8}" destId="{2363A203-74C3-4F5C-97B4-3ADCF36B616E}" srcOrd="0" destOrd="0" presId="urn:microsoft.com/office/officeart/2005/8/layout/lProcess1"/>
    <dgm:cxn modelId="{6B3640B3-D154-46B8-B4EB-A4C42996073E}" srcId="{74BFB929-DB97-426A-9EA1-A64746F4FFDE}" destId="{8DFCB62F-835F-4C3D-A6B0-3F8640067F73}" srcOrd="3" destOrd="0" parTransId="{071B19EA-F69E-49EA-8601-9729CB550D09}" sibTransId="{16D32251-DA78-4932-8D4B-5704D47BC3EF}"/>
    <dgm:cxn modelId="{230A23B5-31E5-4DCC-AF6F-1CFE38185847}" type="presOf" srcId="{25C90C1B-A6D2-488B-8D78-9BCF5B9EB755}" destId="{F9CBBCA0-6540-47B9-9573-551D7792EEEE}" srcOrd="0" destOrd="0" presId="urn:microsoft.com/office/officeart/2005/8/layout/lProcess1"/>
    <dgm:cxn modelId="{467884BA-1242-4512-B5E1-50AB757CB8D1}" type="presOf" srcId="{2839FBBB-A0D6-438A-A25E-9BE7EE8B75F7}" destId="{960892B7-10AF-4447-A2ED-D315A2D25A78}" srcOrd="0" destOrd="0" presId="urn:microsoft.com/office/officeart/2005/8/layout/lProcess1"/>
    <dgm:cxn modelId="{8E5013C0-F0FE-44D7-87D2-271A438C82E8}" srcId="{0882DC2D-D3EC-41AA-ACCC-E7BFF4892C1A}" destId="{76D4F67A-0049-402B-A4D1-1EDAF249801C}" srcOrd="0" destOrd="0" parTransId="{48B98B2C-7A0C-4D4F-9F59-09AEB1D7F68B}" sibTransId="{BF78DCDE-61CC-44EE-9F0F-7B9F2712D4BB}"/>
    <dgm:cxn modelId="{C055D0C4-7450-4C9F-80DF-1FD7F3759488}" type="presOf" srcId="{114A4282-ABF9-49EE-AF73-369D99B20F9D}" destId="{EEE91D8F-AF53-4C6E-94DF-1F4CA00D865A}" srcOrd="0" destOrd="0" presId="urn:microsoft.com/office/officeart/2005/8/layout/lProcess1"/>
    <dgm:cxn modelId="{CD7946C9-E197-4A26-8864-A1B5551DECE1}" type="presOf" srcId="{2DF6311B-36C2-4B00-B3BA-217A21510025}" destId="{0A2011C5-A131-444F-94FA-7AD631A1A414}" srcOrd="0" destOrd="0" presId="urn:microsoft.com/office/officeart/2005/8/layout/lProcess1"/>
    <dgm:cxn modelId="{3D8E3ACD-11ED-4E4B-B313-8B5FECD05E3C}" type="presOf" srcId="{0C780CDB-AB2E-4EE5-86FB-719F871131E7}" destId="{A3806980-6C77-46FD-B58D-B0773CBD6F90}" srcOrd="0" destOrd="0" presId="urn:microsoft.com/office/officeart/2005/8/layout/lProcess1"/>
    <dgm:cxn modelId="{4B3BBAD0-87DC-4945-BC08-24A580380B26}" srcId="{114A4282-ABF9-49EE-AF73-369D99B20F9D}" destId="{0882DC2D-D3EC-41AA-ACCC-E7BFF4892C1A}" srcOrd="1" destOrd="0" parTransId="{A46FA324-5D44-483C-8633-1D500660BE01}" sibTransId="{DD4FE8D3-C372-472F-ACA1-83D905999E0D}"/>
    <dgm:cxn modelId="{6CF2DAD2-9A53-4B63-A1FD-A61CCADE2661}" srcId="{C23111E3-C730-49B8-A276-A2045B29A216}" destId="{30C4788E-075D-41B0-8DCC-19CADFA070D9}" srcOrd="0" destOrd="0" parTransId="{2839FBBB-A0D6-438A-A25E-9BE7EE8B75F7}" sibTransId="{4FF6B7AA-3588-4B8F-927C-698F3D21B961}"/>
    <dgm:cxn modelId="{F868F5D2-AF0A-4413-95F0-C927EF0AF323}" type="presOf" srcId="{45F9F12C-F4C0-443C-B0C7-D7D41B6B1670}" destId="{F2096393-3534-46D6-8033-AFB42A3B7128}" srcOrd="0" destOrd="0" presId="urn:microsoft.com/office/officeart/2005/8/layout/lProcess1"/>
    <dgm:cxn modelId="{EE6BC4D3-17D2-455E-B706-F4E09BBFB6DC}" type="presOf" srcId="{C437863F-8D63-4E13-82C0-7B54C7FF75F5}" destId="{4972AFED-9ECC-4905-9C8A-E152819A8239}" srcOrd="0" destOrd="0" presId="urn:microsoft.com/office/officeart/2005/8/layout/lProcess1"/>
    <dgm:cxn modelId="{34266DD4-379E-4CAB-9C70-9ADDBEF75B3D}" srcId="{74BFB929-DB97-426A-9EA1-A64746F4FFDE}" destId="{EF8DBBB2-0B8E-409C-B310-3826EF33075B}" srcOrd="4" destOrd="0" parTransId="{4F845B40-C4DD-4AD9-9228-33BE280D61E3}" sibTransId="{2DF6311B-36C2-4B00-B3BA-217A21510025}"/>
    <dgm:cxn modelId="{FB1D7ED7-8C0E-435F-84D0-88639CAD9144}" srcId="{74BFB929-DB97-426A-9EA1-A64746F4FFDE}" destId="{B576D4FB-5E42-4771-AD58-9748A5F6243C}" srcOrd="1" destOrd="0" parTransId="{B3C2C8C4-C4B4-4E2A-AC79-1C93A846189F}" sibTransId="{A5FC54A0-72D1-4042-AB4C-918C5AEB2FFF}"/>
    <dgm:cxn modelId="{9D356DD8-8A07-44BA-A59A-E588BCA09683}" type="presOf" srcId="{0882DC2D-D3EC-41AA-ACCC-E7BFF4892C1A}" destId="{DA9503C5-9C56-4B82-B854-3A97E9D56E1D}" srcOrd="0" destOrd="0" presId="urn:microsoft.com/office/officeart/2005/8/layout/lProcess1"/>
    <dgm:cxn modelId="{AE5D1BDB-074E-476E-9863-7BAB2B976153}" type="presOf" srcId="{2AC18DC6-B15C-4457-B586-D151A75F221A}" destId="{8BA8B86C-F4EC-4CBE-AEEE-5C705C8F888A}" srcOrd="0" destOrd="0" presId="urn:microsoft.com/office/officeart/2005/8/layout/lProcess1"/>
    <dgm:cxn modelId="{65E810E2-D6D6-4265-8A6E-D9719C3788BC}" srcId="{8CB9ACFE-1324-487C-BA6F-E53BA7C6A254}" destId="{3C44E980-1D5B-4436-8E1E-A72C6BC8FF12}" srcOrd="1" destOrd="0" parTransId="{D74156DF-AE66-4C7B-AD54-C2C51025E2DB}" sibTransId="{83DA95B6-DF85-4C02-B72E-1357F9019F22}"/>
    <dgm:cxn modelId="{BBD9B1E4-1D9C-44D1-A00B-0A03444A4243}" type="presOf" srcId="{4DD52B37-4B88-4684-90EF-101859F1F005}" destId="{462A32C6-B5A7-4AC8-A303-269A6B80458A}" srcOrd="0" destOrd="0" presId="urn:microsoft.com/office/officeart/2005/8/layout/lProcess1"/>
    <dgm:cxn modelId="{795AA4E8-60E1-43C4-AFC8-1A7AD5BE7680}" type="presOf" srcId="{A83F25A5-364F-41CA-AC9A-2FFD221C21E9}" destId="{1E83E025-4AB1-49C3-A6C7-62DC78A255A3}" srcOrd="0" destOrd="0" presId="urn:microsoft.com/office/officeart/2005/8/layout/lProcess1"/>
    <dgm:cxn modelId="{A4F2ABED-D201-4180-BE87-07C1B5FFDC4B}" type="presOf" srcId="{F6F9F4FB-1E9E-43D9-A2D7-C7AA4E40487E}" destId="{C9B28842-9C13-4E39-A564-E99BFCEDFFB9}" srcOrd="0" destOrd="0" presId="urn:microsoft.com/office/officeart/2005/8/layout/lProcess1"/>
    <dgm:cxn modelId="{2296E4F0-B275-48C5-9E5B-733728A31335}" type="presOf" srcId="{5C2CD258-6116-4904-A768-98F37B1862A1}" destId="{89421536-6D64-4133-BAAD-49338F912072}" srcOrd="0" destOrd="3" presId="urn:microsoft.com/office/officeart/2005/8/layout/lProcess1"/>
    <dgm:cxn modelId="{AAEBB9F4-B268-4F96-9485-5A7910368897}" type="presOf" srcId="{8984AA79-0E2A-40C9-A89D-AAB71C5B04F8}" destId="{7BD969A9-A05A-40FF-B109-9ECC51A6655A}" srcOrd="0" destOrd="0" presId="urn:microsoft.com/office/officeart/2005/8/layout/lProcess1"/>
    <dgm:cxn modelId="{759070F6-4CB4-4CE9-8F3C-3C7220546958}" type="presOf" srcId="{3C44E980-1D5B-4436-8E1E-A72C6BC8FF12}" destId="{D520BFAA-791E-4E7C-8422-E30F996F1268}" srcOrd="0" destOrd="0" presId="urn:microsoft.com/office/officeart/2005/8/layout/lProcess1"/>
    <dgm:cxn modelId="{B02EC3F8-F8AC-4279-AA12-9493B2025991}" srcId="{0882DC2D-D3EC-41AA-ACCC-E7BFF4892C1A}" destId="{A83F25A5-364F-41CA-AC9A-2FFD221C21E9}" srcOrd="4" destOrd="0" parTransId="{EEB4BC76-88DE-43EE-B409-7E3EEFD6F38C}" sibTransId="{45F9F12C-F4C0-443C-B0C7-D7D41B6B1670}"/>
    <dgm:cxn modelId="{0273A3F9-B02B-4374-983D-007307CDBB61}" type="presOf" srcId="{C23111E3-C730-49B8-A276-A2045B29A216}" destId="{DC4F7CF0-0A41-4B86-BFB7-759C1D7989FB}" srcOrd="0" destOrd="0" presId="urn:microsoft.com/office/officeart/2005/8/layout/lProcess1"/>
    <dgm:cxn modelId="{3995B9CE-BC18-4789-BFA6-B2CB9C4A7791}" type="presParOf" srcId="{EEE91D8F-AF53-4C6E-94DF-1F4CA00D865A}" destId="{2E2C9813-79DA-4F03-8FB6-CC41A3A498A7}" srcOrd="0" destOrd="0" presId="urn:microsoft.com/office/officeart/2005/8/layout/lProcess1"/>
    <dgm:cxn modelId="{2E0214A8-AC82-4F19-BCA4-0245E6BA02EB}" type="presParOf" srcId="{2E2C9813-79DA-4F03-8FB6-CC41A3A498A7}" destId="{DC4F7CF0-0A41-4B86-BFB7-759C1D7989FB}" srcOrd="0" destOrd="0" presId="urn:microsoft.com/office/officeart/2005/8/layout/lProcess1"/>
    <dgm:cxn modelId="{5C034144-7C09-4D11-A28D-00E047ACD810}" type="presParOf" srcId="{2E2C9813-79DA-4F03-8FB6-CC41A3A498A7}" destId="{960892B7-10AF-4447-A2ED-D315A2D25A78}" srcOrd="1" destOrd="0" presId="urn:microsoft.com/office/officeart/2005/8/layout/lProcess1"/>
    <dgm:cxn modelId="{E4BE15D3-F7EB-4223-9AC5-A09C375D1AE4}" type="presParOf" srcId="{2E2C9813-79DA-4F03-8FB6-CC41A3A498A7}" destId="{8C06943F-75AF-4B3C-B2F9-CBAD082440E8}" srcOrd="2" destOrd="0" presId="urn:microsoft.com/office/officeart/2005/8/layout/lProcess1"/>
    <dgm:cxn modelId="{74073379-F578-4F87-879F-525D89C2E27C}" type="presParOf" srcId="{2E2C9813-79DA-4F03-8FB6-CC41A3A498A7}" destId="{7D6EBD58-8512-43C4-B3BF-963AB661DE68}" srcOrd="3" destOrd="0" presId="urn:microsoft.com/office/officeart/2005/8/layout/lProcess1"/>
    <dgm:cxn modelId="{D92C6055-8EA1-4DFD-BB1D-229B8102EAB9}" type="presParOf" srcId="{2E2C9813-79DA-4F03-8FB6-CC41A3A498A7}" destId="{9692ADE3-B014-4001-B27D-572EEFCAC1B7}" srcOrd="4" destOrd="0" presId="urn:microsoft.com/office/officeart/2005/8/layout/lProcess1"/>
    <dgm:cxn modelId="{F4C77BD2-A107-4CCE-A0C9-2F4940DDD223}" type="presParOf" srcId="{2E2C9813-79DA-4F03-8FB6-CC41A3A498A7}" destId="{0A401674-B12E-4489-89D7-A452A9E9C73B}" srcOrd="5" destOrd="0" presId="urn:microsoft.com/office/officeart/2005/8/layout/lProcess1"/>
    <dgm:cxn modelId="{C19864D2-351B-4964-8095-F1A0FD11A738}" type="presParOf" srcId="{2E2C9813-79DA-4F03-8FB6-CC41A3A498A7}" destId="{FDB46FD3-292C-47FF-A8E0-52DECAFFA34B}" srcOrd="6" destOrd="0" presId="urn:microsoft.com/office/officeart/2005/8/layout/lProcess1"/>
    <dgm:cxn modelId="{ECED24DC-3BCB-46B1-ADB1-C1FD87D03802}" type="presParOf" srcId="{2E2C9813-79DA-4F03-8FB6-CC41A3A498A7}" destId="{A846DC8A-1BE2-4BC2-9B85-29D2D2F0CBB8}" srcOrd="7" destOrd="0" presId="urn:microsoft.com/office/officeart/2005/8/layout/lProcess1"/>
    <dgm:cxn modelId="{C7322E4D-EF23-45F8-8795-D0CDF2F8751C}" type="presParOf" srcId="{2E2C9813-79DA-4F03-8FB6-CC41A3A498A7}" destId="{91042FBC-83D6-43EC-8DBB-CA7C2B1FF53B}" srcOrd="8" destOrd="0" presId="urn:microsoft.com/office/officeart/2005/8/layout/lProcess1"/>
    <dgm:cxn modelId="{DAA729DA-55AC-400B-88A4-9C5385B22C40}" type="presParOf" srcId="{EEE91D8F-AF53-4C6E-94DF-1F4CA00D865A}" destId="{4823C1CE-2E5C-4D61-B9CE-2F59D73FAE3C}" srcOrd="1" destOrd="0" presId="urn:microsoft.com/office/officeart/2005/8/layout/lProcess1"/>
    <dgm:cxn modelId="{D1A39060-EAD9-4D34-9693-9F26A15F7AF7}" type="presParOf" srcId="{EEE91D8F-AF53-4C6E-94DF-1F4CA00D865A}" destId="{60C3D586-F8E1-4A90-8E31-AC32A12CBA84}" srcOrd="2" destOrd="0" presId="urn:microsoft.com/office/officeart/2005/8/layout/lProcess1"/>
    <dgm:cxn modelId="{C091AE81-C015-4C89-96CA-FBABF91D54A9}" type="presParOf" srcId="{60C3D586-F8E1-4A90-8E31-AC32A12CBA84}" destId="{DA9503C5-9C56-4B82-B854-3A97E9D56E1D}" srcOrd="0" destOrd="0" presId="urn:microsoft.com/office/officeart/2005/8/layout/lProcess1"/>
    <dgm:cxn modelId="{97499C33-679E-4343-816C-318EB082BAB0}" type="presParOf" srcId="{60C3D586-F8E1-4A90-8E31-AC32A12CBA84}" destId="{D53067EE-74A0-499C-9515-AD27E0383717}" srcOrd="1" destOrd="0" presId="urn:microsoft.com/office/officeart/2005/8/layout/lProcess1"/>
    <dgm:cxn modelId="{4665B75C-CED5-42D0-98B3-71369F86AE4D}" type="presParOf" srcId="{60C3D586-F8E1-4A90-8E31-AC32A12CBA84}" destId="{A5D98714-F54E-4205-AA93-F4D450113879}" srcOrd="2" destOrd="0" presId="urn:microsoft.com/office/officeart/2005/8/layout/lProcess1"/>
    <dgm:cxn modelId="{FFBDEECB-622C-4E94-9904-9D08C6396CF9}" type="presParOf" srcId="{60C3D586-F8E1-4A90-8E31-AC32A12CBA84}" destId="{D459122F-163F-44FF-AA6A-5129160D6A58}" srcOrd="3" destOrd="0" presId="urn:microsoft.com/office/officeart/2005/8/layout/lProcess1"/>
    <dgm:cxn modelId="{9814BC90-4E5B-4F16-BA18-59FC41E61A3C}" type="presParOf" srcId="{60C3D586-F8E1-4A90-8E31-AC32A12CBA84}" destId="{89421536-6D64-4133-BAAD-49338F912072}" srcOrd="4" destOrd="0" presId="urn:microsoft.com/office/officeart/2005/8/layout/lProcess1"/>
    <dgm:cxn modelId="{8007139F-25D4-44B1-8AFF-365CD56147A8}" type="presParOf" srcId="{60C3D586-F8E1-4A90-8E31-AC32A12CBA84}" destId="{48239C6E-6A42-49CE-AAC1-800E6D617396}" srcOrd="5" destOrd="0" presId="urn:microsoft.com/office/officeart/2005/8/layout/lProcess1"/>
    <dgm:cxn modelId="{02D741B2-D54D-470E-A077-539DB750D1BD}" type="presParOf" srcId="{60C3D586-F8E1-4A90-8E31-AC32A12CBA84}" destId="{D99BE8D0-1BA4-4A0B-B9DA-933F6A6C53BC}" srcOrd="6" destOrd="0" presId="urn:microsoft.com/office/officeart/2005/8/layout/lProcess1"/>
    <dgm:cxn modelId="{A35AA244-806B-4DD6-8B17-088AB4E6C39D}" type="presParOf" srcId="{60C3D586-F8E1-4A90-8E31-AC32A12CBA84}" destId="{818B386F-B5DB-457C-8CA5-33B4D0A831DA}" srcOrd="7" destOrd="0" presId="urn:microsoft.com/office/officeart/2005/8/layout/lProcess1"/>
    <dgm:cxn modelId="{44F7B245-2B3F-4C52-A3C1-13422A103FE5}" type="presParOf" srcId="{60C3D586-F8E1-4A90-8E31-AC32A12CBA84}" destId="{5269EA34-5374-4B50-A9FE-D4098C3F26A8}" srcOrd="8" destOrd="0" presId="urn:microsoft.com/office/officeart/2005/8/layout/lProcess1"/>
    <dgm:cxn modelId="{2D8B8044-A27B-42E9-85B4-D6074629662B}" type="presParOf" srcId="{60C3D586-F8E1-4A90-8E31-AC32A12CBA84}" destId="{24C98279-CCC8-4B86-83D1-258D44EE0084}" srcOrd="9" destOrd="0" presId="urn:microsoft.com/office/officeart/2005/8/layout/lProcess1"/>
    <dgm:cxn modelId="{91284FA2-9C01-4C00-BB53-EE949DF7964C}" type="presParOf" srcId="{60C3D586-F8E1-4A90-8E31-AC32A12CBA84}" destId="{1E83E025-4AB1-49C3-A6C7-62DC78A255A3}" srcOrd="10" destOrd="0" presId="urn:microsoft.com/office/officeart/2005/8/layout/lProcess1"/>
    <dgm:cxn modelId="{7B76CC8D-75F7-47B1-AAD7-8F80F81D5999}" type="presParOf" srcId="{60C3D586-F8E1-4A90-8E31-AC32A12CBA84}" destId="{F2096393-3534-46D6-8033-AFB42A3B7128}" srcOrd="11" destOrd="0" presId="urn:microsoft.com/office/officeart/2005/8/layout/lProcess1"/>
    <dgm:cxn modelId="{40BFBC97-3BE5-4F4C-9BF2-40B6A78AC4FD}" type="presParOf" srcId="{60C3D586-F8E1-4A90-8E31-AC32A12CBA84}" destId="{7B567834-FD0D-4BE9-9FB2-C787F7E293AA}" srcOrd="12" destOrd="0" presId="urn:microsoft.com/office/officeart/2005/8/layout/lProcess1"/>
    <dgm:cxn modelId="{14534055-BA5D-4346-9388-DEA4BBC2A925}" type="presParOf" srcId="{60C3D586-F8E1-4A90-8E31-AC32A12CBA84}" destId="{CBB722FB-0F74-4697-A7CC-E05163022B04}" srcOrd="13" destOrd="0" presId="urn:microsoft.com/office/officeart/2005/8/layout/lProcess1"/>
    <dgm:cxn modelId="{CCC89682-C850-4DA9-9333-56E98733867A}" type="presParOf" srcId="{60C3D586-F8E1-4A90-8E31-AC32A12CBA84}" destId="{F9CBBCA0-6540-47B9-9573-551D7792EEEE}" srcOrd="14" destOrd="0" presId="urn:microsoft.com/office/officeart/2005/8/layout/lProcess1"/>
    <dgm:cxn modelId="{C5F0955D-CDF7-4843-9455-F5019335A0D2}" type="presParOf" srcId="{60C3D586-F8E1-4A90-8E31-AC32A12CBA84}" destId="{462A32C6-B5A7-4AC8-A303-269A6B80458A}" srcOrd="15" destOrd="0" presId="urn:microsoft.com/office/officeart/2005/8/layout/lProcess1"/>
    <dgm:cxn modelId="{25C29BF7-A611-4B89-9039-51F06C66318C}" type="presParOf" srcId="{60C3D586-F8E1-4A90-8E31-AC32A12CBA84}" destId="{1F946C03-EFC4-48D3-9416-58AC822D6076}" srcOrd="16" destOrd="0" presId="urn:microsoft.com/office/officeart/2005/8/layout/lProcess1"/>
    <dgm:cxn modelId="{3B1DE295-A146-4BCB-AB3E-8ACB7257C1F1}" type="presParOf" srcId="{EEE91D8F-AF53-4C6E-94DF-1F4CA00D865A}" destId="{936FF5C5-B8DC-4A46-9384-CE8593A85453}" srcOrd="3" destOrd="0" presId="urn:microsoft.com/office/officeart/2005/8/layout/lProcess1"/>
    <dgm:cxn modelId="{1D383576-4447-49E7-B9A6-15A5D812CDFC}" type="presParOf" srcId="{EEE91D8F-AF53-4C6E-94DF-1F4CA00D865A}" destId="{3F4B557B-CBDB-4857-9CB7-0F21F358FA05}" srcOrd="4" destOrd="0" presId="urn:microsoft.com/office/officeart/2005/8/layout/lProcess1"/>
    <dgm:cxn modelId="{8DA55670-21F2-46EF-ABC4-A453FB2A8882}" type="presParOf" srcId="{3F4B557B-CBDB-4857-9CB7-0F21F358FA05}" destId="{E0035DFA-65C1-4ED7-9690-D38E58C08CAE}" srcOrd="0" destOrd="0" presId="urn:microsoft.com/office/officeart/2005/8/layout/lProcess1"/>
    <dgm:cxn modelId="{11A78145-E7EA-4B08-9841-D9D499E86A21}" type="presParOf" srcId="{3F4B557B-CBDB-4857-9CB7-0F21F358FA05}" destId="{35DA5581-33AA-4AA7-8168-89AD10968DCD}" srcOrd="1" destOrd="0" presId="urn:microsoft.com/office/officeart/2005/8/layout/lProcess1"/>
    <dgm:cxn modelId="{C7820FAF-772A-4A1A-AA22-BC236AAC9886}" type="presParOf" srcId="{3F4B557B-CBDB-4857-9CB7-0F21F358FA05}" destId="{AD457977-1886-43C4-B120-B226221A9469}" srcOrd="2" destOrd="0" presId="urn:microsoft.com/office/officeart/2005/8/layout/lProcess1"/>
    <dgm:cxn modelId="{0BB1708B-5CDB-43D9-B00F-14E8FFA997A4}" type="presParOf" srcId="{3F4B557B-CBDB-4857-9CB7-0F21F358FA05}" destId="{EBF9EEAF-0B60-4AB5-B6F2-71F86FFA6FA5}" srcOrd="3" destOrd="0" presId="urn:microsoft.com/office/officeart/2005/8/layout/lProcess1"/>
    <dgm:cxn modelId="{1AA25B79-0D17-4A20-9D0E-C2E6EBAC4CA3}" type="presParOf" srcId="{3F4B557B-CBDB-4857-9CB7-0F21F358FA05}" destId="{B2557570-6837-4BC8-9762-0457F528D357}" srcOrd="4" destOrd="0" presId="urn:microsoft.com/office/officeart/2005/8/layout/lProcess1"/>
    <dgm:cxn modelId="{117F0837-4C17-44F5-A391-3748EEA37642}" type="presParOf" srcId="{3F4B557B-CBDB-4857-9CB7-0F21F358FA05}" destId="{A5A444BC-4713-4B92-8155-5CF400F0C599}" srcOrd="5" destOrd="0" presId="urn:microsoft.com/office/officeart/2005/8/layout/lProcess1"/>
    <dgm:cxn modelId="{1C101D13-15FE-46BD-9298-A30C2C03161B}" type="presParOf" srcId="{3F4B557B-CBDB-4857-9CB7-0F21F358FA05}" destId="{7BD969A9-A05A-40FF-B109-9ECC51A6655A}" srcOrd="6" destOrd="0" presId="urn:microsoft.com/office/officeart/2005/8/layout/lProcess1"/>
    <dgm:cxn modelId="{ECA57723-A918-4517-9886-E4FBC8B56420}" type="presParOf" srcId="{3F4B557B-CBDB-4857-9CB7-0F21F358FA05}" destId="{2363A203-74C3-4F5C-97B4-3ADCF36B616E}" srcOrd="7" destOrd="0" presId="urn:microsoft.com/office/officeart/2005/8/layout/lProcess1"/>
    <dgm:cxn modelId="{0A591D29-D0E2-44F2-9B97-658D1E399E42}" type="presParOf" srcId="{3F4B557B-CBDB-4857-9CB7-0F21F358FA05}" destId="{73E84BEE-F971-4BAA-9A9F-11548E8ADB86}" srcOrd="8" destOrd="0" presId="urn:microsoft.com/office/officeart/2005/8/layout/lProcess1"/>
    <dgm:cxn modelId="{895C4D69-B8E4-44ED-B41F-206E59022D98}" type="presParOf" srcId="{3F4B557B-CBDB-4857-9CB7-0F21F358FA05}" destId="{5094BF31-B3E5-4773-B44D-A32C2B6DFC23}" srcOrd="9" destOrd="0" presId="urn:microsoft.com/office/officeart/2005/8/layout/lProcess1"/>
    <dgm:cxn modelId="{BD1579F4-BB10-4565-9932-CB6EAB038A17}" type="presParOf" srcId="{3F4B557B-CBDB-4857-9CB7-0F21F358FA05}" destId="{D0DFDAF7-D81C-4E6C-97E7-CF00C64F82A2}" srcOrd="10" destOrd="0" presId="urn:microsoft.com/office/officeart/2005/8/layout/lProcess1"/>
    <dgm:cxn modelId="{0CCE1214-7D67-4BA3-90D3-D47515C2B8BA}" type="presParOf" srcId="{3F4B557B-CBDB-4857-9CB7-0F21F358FA05}" destId="{0A2011C5-A131-444F-94FA-7AD631A1A414}" srcOrd="11" destOrd="0" presId="urn:microsoft.com/office/officeart/2005/8/layout/lProcess1"/>
    <dgm:cxn modelId="{38BB3481-F09C-4B9C-BE13-A16D1F668368}" type="presParOf" srcId="{3F4B557B-CBDB-4857-9CB7-0F21F358FA05}" destId="{C1F04231-9113-42AE-A0B7-258E45C79544}" srcOrd="12" destOrd="0" presId="urn:microsoft.com/office/officeart/2005/8/layout/lProcess1"/>
    <dgm:cxn modelId="{D3CD9F4D-FEC8-44F6-89B7-63D9A52E3081}" type="presParOf" srcId="{3F4B557B-CBDB-4857-9CB7-0F21F358FA05}" destId="{7FFF9411-D154-4BE0-911C-DED735D96054}" srcOrd="13" destOrd="0" presId="urn:microsoft.com/office/officeart/2005/8/layout/lProcess1"/>
    <dgm:cxn modelId="{5D451C5B-B36B-4EE5-9C1B-7F7C1BED61DE}" type="presParOf" srcId="{3F4B557B-CBDB-4857-9CB7-0F21F358FA05}" destId="{1B5BE1B3-94F1-487A-969D-1D7C3648E138}" srcOrd="14" destOrd="0" presId="urn:microsoft.com/office/officeart/2005/8/layout/lProcess1"/>
    <dgm:cxn modelId="{9FD46893-1F67-4D93-BB2C-06FFDF017E65}" type="presParOf" srcId="{EEE91D8F-AF53-4C6E-94DF-1F4CA00D865A}" destId="{4E49B7A9-0A69-4769-8BB4-A57BD69EBBC4}" srcOrd="5" destOrd="0" presId="urn:microsoft.com/office/officeart/2005/8/layout/lProcess1"/>
    <dgm:cxn modelId="{9D3D59FB-9E84-4066-B3F2-D9245E339DA3}" type="presParOf" srcId="{EEE91D8F-AF53-4C6E-94DF-1F4CA00D865A}" destId="{7B33037A-E475-4790-9B8B-0A7FEB963ABB}" srcOrd="6" destOrd="0" presId="urn:microsoft.com/office/officeart/2005/8/layout/lProcess1"/>
    <dgm:cxn modelId="{C55AF892-74D6-4F14-BBFA-BB410B525107}" type="presParOf" srcId="{7B33037A-E475-4790-9B8B-0A7FEB963ABB}" destId="{05D58269-3E54-43AF-82C4-02B76AD466CF}" srcOrd="0" destOrd="0" presId="urn:microsoft.com/office/officeart/2005/8/layout/lProcess1"/>
    <dgm:cxn modelId="{07C2DCE1-233A-4A28-9858-465B9CA959C6}" type="presParOf" srcId="{7B33037A-E475-4790-9B8B-0A7FEB963ABB}" destId="{A3806980-6C77-46FD-B58D-B0773CBD6F90}" srcOrd="1" destOrd="0" presId="urn:microsoft.com/office/officeart/2005/8/layout/lProcess1"/>
    <dgm:cxn modelId="{40142DF5-3375-4D91-B11A-FE1DD997718B}" type="presParOf" srcId="{7B33037A-E475-4790-9B8B-0A7FEB963ABB}" destId="{8BA8B86C-F4EC-4CBE-AEEE-5C705C8F888A}" srcOrd="2" destOrd="0" presId="urn:microsoft.com/office/officeart/2005/8/layout/lProcess1"/>
    <dgm:cxn modelId="{FBF328AD-A877-4378-9A44-0ED4DBFD48B2}" type="presParOf" srcId="{7B33037A-E475-4790-9B8B-0A7FEB963ABB}" destId="{770BD567-F226-4DCC-B0DB-E918BF75072D}" srcOrd="3" destOrd="0" presId="urn:microsoft.com/office/officeart/2005/8/layout/lProcess1"/>
    <dgm:cxn modelId="{3DF59162-4BCC-4EBB-B65C-37C8FE54DDCE}" type="presParOf" srcId="{7B33037A-E475-4790-9B8B-0A7FEB963ABB}" destId="{D520BFAA-791E-4E7C-8422-E30F996F1268}" srcOrd="4" destOrd="0" presId="urn:microsoft.com/office/officeart/2005/8/layout/lProcess1"/>
    <dgm:cxn modelId="{72B05284-63C6-4642-B2DB-70117CECEE2C}" type="presParOf" srcId="{7B33037A-E475-4790-9B8B-0A7FEB963ABB}" destId="{D5567BC2-28E6-4064-AFA1-BA34CE3521C4}" srcOrd="5" destOrd="0" presId="urn:microsoft.com/office/officeart/2005/8/layout/lProcess1"/>
    <dgm:cxn modelId="{40619ADE-A80C-4A6D-A4AB-96FFF0F6AFE4}" type="presParOf" srcId="{7B33037A-E475-4790-9B8B-0A7FEB963ABB}" destId="{0B3B0328-281E-4514-A566-D560C9F06446}" srcOrd="6" destOrd="0" presId="urn:microsoft.com/office/officeart/2005/8/layout/lProcess1"/>
    <dgm:cxn modelId="{4FED94B6-5F5E-4892-B87D-C9A8086DDC7C}" type="presParOf" srcId="{7B33037A-E475-4790-9B8B-0A7FEB963ABB}" destId="{C9B28842-9C13-4E39-A564-E99BFCEDFFB9}" srcOrd="7" destOrd="0" presId="urn:microsoft.com/office/officeart/2005/8/layout/lProcess1"/>
    <dgm:cxn modelId="{D7496ED0-EEB9-4F84-A34E-B633ECD091D8}" type="presParOf" srcId="{7B33037A-E475-4790-9B8B-0A7FEB963ABB}" destId="{A061D31D-9D45-4CDA-A3D0-51F8B83570BC}" srcOrd="8" destOrd="0" presId="urn:microsoft.com/office/officeart/2005/8/layout/lProcess1"/>
    <dgm:cxn modelId="{0B126A07-14B1-4049-AFE8-02E820A15D0D}" type="presParOf" srcId="{7B33037A-E475-4790-9B8B-0A7FEB963ABB}" destId="{4972AFED-9ECC-4905-9C8A-E152819A8239}" srcOrd="9" destOrd="0" presId="urn:microsoft.com/office/officeart/2005/8/layout/lProcess1"/>
    <dgm:cxn modelId="{E61748D7-7487-4AD4-A094-38682782F386}" type="presParOf" srcId="{7B33037A-E475-4790-9B8B-0A7FEB963ABB}" destId="{2E4D1BBA-8231-40A9-A2BE-69F905358F14}" srcOrd="10" destOrd="0" presId="urn:microsoft.com/office/officeart/2005/8/layout/lProcess1"/>
    <dgm:cxn modelId="{5197D8B6-578D-4D02-BCAF-F33ED532C037}" type="presParOf" srcId="{7B33037A-E475-4790-9B8B-0A7FEB963ABB}" destId="{82F83494-EDBA-4A27-B393-8B9DF9A3C937}" srcOrd="11" destOrd="0" presId="urn:microsoft.com/office/officeart/2005/8/layout/lProcess1"/>
    <dgm:cxn modelId="{3624452B-87DB-4A06-9460-B63BFF19D57E}" type="presParOf" srcId="{7B33037A-E475-4790-9B8B-0A7FEB963ABB}" destId="{9927F03F-9378-4A4E-BD49-7F0842BFB1CE}" srcOrd="12" destOrd="0" presId="urn:microsoft.com/office/officeart/2005/8/layout/lProcess1"/>
  </dgm:cxnLst>
  <dgm:bg>
    <a:noFill/>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A82361A-B168-45EA-8EB8-BB611CDE941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B332D249-CDA4-4734-901E-13E0EC581BCF}">
      <dgm:prSet/>
      <dgm:spPr/>
      <dgm:t>
        <a:bodyPr/>
        <a:lstStyle/>
        <a:p>
          <a:pPr>
            <a:lnSpc>
              <a:spcPct val="100000"/>
            </a:lnSpc>
          </a:pPr>
          <a:r>
            <a:rPr lang="en-US"/>
            <a:t>WIOA requires local areas to meet or exceed federal and state performance targets</a:t>
          </a:r>
        </a:p>
      </dgm:t>
    </dgm:pt>
    <dgm:pt modelId="{1855CB38-F831-4777-8E36-20B99A369088}" type="parTrans" cxnId="{2F819E00-505E-469C-B9EC-A7E405EA4AAD}">
      <dgm:prSet/>
      <dgm:spPr/>
      <dgm:t>
        <a:bodyPr/>
        <a:lstStyle/>
        <a:p>
          <a:endParaRPr lang="en-US"/>
        </a:p>
      </dgm:t>
    </dgm:pt>
    <dgm:pt modelId="{B7BAC62D-64BF-4AA4-86C8-F325DAD4E2A9}" type="sibTrans" cxnId="{2F819E00-505E-469C-B9EC-A7E405EA4AAD}">
      <dgm:prSet/>
      <dgm:spPr/>
      <dgm:t>
        <a:bodyPr/>
        <a:lstStyle/>
        <a:p>
          <a:endParaRPr lang="en-US"/>
        </a:p>
      </dgm:t>
    </dgm:pt>
    <dgm:pt modelId="{2EB65B2F-443A-42C3-BF7F-87DBAE163515}">
      <dgm:prSet/>
      <dgm:spPr/>
      <dgm:t>
        <a:bodyPr/>
        <a:lstStyle/>
        <a:p>
          <a:pPr>
            <a:lnSpc>
              <a:spcPct val="100000"/>
            </a:lnSpc>
          </a:pPr>
          <a:r>
            <a:rPr lang="en-US"/>
            <a:t>Metrics include employment rates, median earnings, credential attainment, skill gains</a:t>
          </a:r>
        </a:p>
      </dgm:t>
    </dgm:pt>
    <dgm:pt modelId="{3321E1FC-57E3-4526-9B0C-5FDB2167EF65}" type="parTrans" cxnId="{02947AD7-1D39-4ED9-BC1D-A6967AB418EB}">
      <dgm:prSet/>
      <dgm:spPr/>
      <dgm:t>
        <a:bodyPr/>
        <a:lstStyle/>
        <a:p>
          <a:endParaRPr lang="en-US"/>
        </a:p>
      </dgm:t>
    </dgm:pt>
    <dgm:pt modelId="{F225895A-50CD-43F2-AA27-A298DD0DE03F}" type="sibTrans" cxnId="{02947AD7-1D39-4ED9-BC1D-A6967AB418EB}">
      <dgm:prSet/>
      <dgm:spPr/>
      <dgm:t>
        <a:bodyPr/>
        <a:lstStyle/>
        <a:p>
          <a:endParaRPr lang="en-US"/>
        </a:p>
      </dgm:t>
    </dgm:pt>
    <dgm:pt modelId="{F9DEA2A8-6683-46DD-809F-3DFBEE4BDC9A}">
      <dgm:prSet/>
      <dgm:spPr/>
      <dgm:t>
        <a:bodyPr/>
        <a:lstStyle/>
        <a:p>
          <a:pPr>
            <a:lnSpc>
              <a:spcPct val="100000"/>
            </a:lnSpc>
          </a:pPr>
          <a:r>
            <a:rPr lang="en-US"/>
            <a:t>Effectiveness in serving employers also measured</a:t>
          </a:r>
        </a:p>
      </dgm:t>
    </dgm:pt>
    <dgm:pt modelId="{D494B62C-5F82-4664-A5BF-1DCAB3BDA811}" type="parTrans" cxnId="{19F9CECC-7BB1-4710-86D6-62D5F479BDCF}">
      <dgm:prSet/>
      <dgm:spPr/>
      <dgm:t>
        <a:bodyPr/>
        <a:lstStyle/>
        <a:p>
          <a:endParaRPr lang="en-US"/>
        </a:p>
      </dgm:t>
    </dgm:pt>
    <dgm:pt modelId="{D1968496-1FDA-45B9-827E-632C9C266ED5}" type="sibTrans" cxnId="{19F9CECC-7BB1-4710-86D6-62D5F479BDCF}">
      <dgm:prSet/>
      <dgm:spPr/>
      <dgm:t>
        <a:bodyPr/>
        <a:lstStyle/>
        <a:p>
          <a:endParaRPr lang="en-US"/>
        </a:p>
      </dgm:t>
    </dgm:pt>
    <dgm:pt modelId="{25768F0E-6C0E-4915-968A-EACF0ECF3EE7}" type="pres">
      <dgm:prSet presAssocID="{BA82361A-B168-45EA-8EB8-BB611CDE9411}" presName="root" presStyleCnt="0">
        <dgm:presLayoutVars>
          <dgm:dir/>
          <dgm:resizeHandles val="exact"/>
        </dgm:presLayoutVars>
      </dgm:prSet>
      <dgm:spPr/>
    </dgm:pt>
    <dgm:pt modelId="{2AC71A28-F538-4C3C-A218-217D28D980F7}" type="pres">
      <dgm:prSet presAssocID="{B332D249-CDA4-4734-901E-13E0EC581BCF}" presName="compNode" presStyleCnt="0"/>
      <dgm:spPr/>
    </dgm:pt>
    <dgm:pt modelId="{05094BFE-C18E-410C-930D-8DBF7E770089}" type="pres">
      <dgm:prSet presAssocID="{B332D249-CDA4-4734-901E-13E0EC581BCF}" presName="bgRect" presStyleLbl="bgShp" presStyleIdx="0" presStyleCnt="3"/>
      <dgm:spPr/>
    </dgm:pt>
    <dgm:pt modelId="{0B42BB60-1335-45EB-AA66-FF37A8C64B1E}" type="pres">
      <dgm:prSet presAssocID="{B332D249-CDA4-4734-901E-13E0EC581BC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9704D63-E7F6-4A8B-9677-6AAE46B14ACB}" type="pres">
      <dgm:prSet presAssocID="{B332D249-CDA4-4734-901E-13E0EC581BCF}" presName="spaceRect" presStyleCnt="0"/>
      <dgm:spPr/>
    </dgm:pt>
    <dgm:pt modelId="{F96D3538-CDA4-4691-9780-545877238F06}" type="pres">
      <dgm:prSet presAssocID="{B332D249-CDA4-4734-901E-13E0EC581BCF}" presName="parTx" presStyleLbl="revTx" presStyleIdx="0" presStyleCnt="3">
        <dgm:presLayoutVars>
          <dgm:chMax val="0"/>
          <dgm:chPref val="0"/>
        </dgm:presLayoutVars>
      </dgm:prSet>
      <dgm:spPr/>
    </dgm:pt>
    <dgm:pt modelId="{E9F13A37-4388-40B3-B109-12DD1DD6B662}" type="pres">
      <dgm:prSet presAssocID="{B7BAC62D-64BF-4AA4-86C8-F325DAD4E2A9}" presName="sibTrans" presStyleCnt="0"/>
      <dgm:spPr/>
    </dgm:pt>
    <dgm:pt modelId="{79483586-11ED-4E25-89B1-160F70EA752B}" type="pres">
      <dgm:prSet presAssocID="{2EB65B2F-443A-42C3-BF7F-87DBAE163515}" presName="compNode" presStyleCnt="0"/>
      <dgm:spPr/>
    </dgm:pt>
    <dgm:pt modelId="{C26D41A1-7DD8-448E-B776-533196291F29}" type="pres">
      <dgm:prSet presAssocID="{2EB65B2F-443A-42C3-BF7F-87DBAE163515}" presName="bgRect" presStyleLbl="bgShp" presStyleIdx="1" presStyleCnt="3"/>
      <dgm:spPr/>
    </dgm:pt>
    <dgm:pt modelId="{8819CAD5-0C1B-429A-B0D1-3A48B5F19F56}" type="pres">
      <dgm:prSet presAssocID="{2EB65B2F-443A-42C3-BF7F-87DBAE16351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78658975-3BE3-4C21-BE5D-8AD37BF05E0E}" type="pres">
      <dgm:prSet presAssocID="{2EB65B2F-443A-42C3-BF7F-87DBAE163515}" presName="spaceRect" presStyleCnt="0"/>
      <dgm:spPr/>
    </dgm:pt>
    <dgm:pt modelId="{56EC3BFF-783C-4DF4-8BA9-2F39A492A7FA}" type="pres">
      <dgm:prSet presAssocID="{2EB65B2F-443A-42C3-BF7F-87DBAE163515}" presName="parTx" presStyleLbl="revTx" presStyleIdx="1" presStyleCnt="3">
        <dgm:presLayoutVars>
          <dgm:chMax val="0"/>
          <dgm:chPref val="0"/>
        </dgm:presLayoutVars>
      </dgm:prSet>
      <dgm:spPr/>
    </dgm:pt>
    <dgm:pt modelId="{0218D24D-1952-4D98-9243-D1547ECB1D64}" type="pres">
      <dgm:prSet presAssocID="{F225895A-50CD-43F2-AA27-A298DD0DE03F}" presName="sibTrans" presStyleCnt="0"/>
      <dgm:spPr/>
    </dgm:pt>
    <dgm:pt modelId="{94CD1D2D-D7C9-48CA-BD59-C0DFCA2E0623}" type="pres">
      <dgm:prSet presAssocID="{F9DEA2A8-6683-46DD-809F-3DFBEE4BDC9A}" presName="compNode" presStyleCnt="0"/>
      <dgm:spPr/>
    </dgm:pt>
    <dgm:pt modelId="{AFFFD7B2-DF1C-4FBD-896C-E144800D2E9B}" type="pres">
      <dgm:prSet presAssocID="{F9DEA2A8-6683-46DD-809F-3DFBEE4BDC9A}" presName="bgRect" presStyleLbl="bgShp" presStyleIdx="2" presStyleCnt="3"/>
      <dgm:spPr/>
    </dgm:pt>
    <dgm:pt modelId="{4B4C70DC-E149-4416-8040-80B36293E9FF}" type="pres">
      <dgm:prSet presAssocID="{F9DEA2A8-6683-46DD-809F-3DFBEE4BDC9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Upward trend"/>
        </a:ext>
      </dgm:extLst>
    </dgm:pt>
    <dgm:pt modelId="{9B30003C-74C2-42DA-8265-E04DF7906C81}" type="pres">
      <dgm:prSet presAssocID="{F9DEA2A8-6683-46DD-809F-3DFBEE4BDC9A}" presName="spaceRect" presStyleCnt="0"/>
      <dgm:spPr/>
    </dgm:pt>
    <dgm:pt modelId="{92CCD1AA-4FD9-445E-8A8C-B4DDC3A8B0A1}" type="pres">
      <dgm:prSet presAssocID="{F9DEA2A8-6683-46DD-809F-3DFBEE4BDC9A}" presName="parTx" presStyleLbl="revTx" presStyleIdx="2" presStyleCnt="3">
        <dgm:presLayoutVars>
          <dgm:chMax val="0"/>
          <dgm:chPref val="0"/>
        </dgm:presLayoutVars>
      </dgm:prSet>
      <dgm:spPr/>
    </dgm:pt>
  </dgm:ptLst>
  <dgm:cxnLst>
    <dgm:cxn modelId="{2F819E00-505E-469C-B9EC-A7E405EA4AAD}" srcId="{BA82361A-B168-45EA-8EB8-BB611CDE9411}" destId="{B332D249-CDA4-4734-901E-13E0EC581BCF}" srcOrd="0" destOrd="0" parTransId="{1855CB38-F831-4777-8E36-20B99A369088}" sibTransId="{B7BAC62D-64BF-4AA4-86C8-F325DAD4E2A9}"/>
    <dgm:cxn modelId="{F4DA370B-B21A-4DE9-8539-7E66066F39BD}" type="presOf" srcId="{B332D249-CDA4-4734-901E-13E0EC581BCF}" destId="{F96D3538-CDA4-4691-9780-545877238F06}" srcOrd="0" destOrd="0" presId="urn:microsoft.com/office/officeart/2018/2/layout/IconVerticalSolidList"/>
    <dgm:cxn modelId="{3C689E2A-A21B-4E02-812D-DB9E69426DDC}" type="presOf" srcId="{F9DEA2A8-6683-46DD-809F-3DFBEE4BDC9A}" destId="{92CCD1AA-4FD9-445E-8A8C-B4DDC3A8B0A1}" srcOrd="0" destOrd="0" presId="urn:microsoft.com/office/officeart/2018/2/layout/IconVerticalSolidList"/>
    <dgm:cxn modelId="{11FD2B37-93D2-4018-AF47-B7B6E3B0A49C}" type="presOf" srcId="{BA82361A-B168-45EA-8EB8-BB611CDE9411}" destId="{25768F0E-6C0E-4915-968A-EACF0ECF3EE7}" srcOrd="0" destOrd="0" presId="urn:microsoft.com/office/officeart/2018/2/layout/IconVerticalSolidList"/>
    <dgm:cxn modelId="{61A0853B-CC3F-430B-82A6-8D2418DF942A}" type="presOf" srcId="{2EB65B2F-443A-42C3-BF7F-87DBAE163515}" destId="{56EC3BFF-783C-4DF4-8BA9-2F39A492A7FA}" srcOrd="0" destOrd="0" presId="urn:microsoft.com/office/officeart/2018/2/layout/IconVerticalSolidList"/>
    <dgm:cxn modelId="{19F9CECC-7BB1-4710-86D6-62D5F479BDCF}" srcId="{BA82361A-B168-45EA-8EB8-BB611CDE9411}" destId="{F9DEA2A8-6683-46DD-809F-3DFBEE4BDC9A}" srcOrd="2" destOrd="0" parTransId="{D494B62C-5F82-4664-A5BF-1DCAB3BDA811}" sibTransId="{D1968496-1FDA-45B9-827E-632C9C266ED5}"/>
    <dgm:cxn modelId="{02947AD7-1D39-4ED9-BC1D-A6967AB418EB}" srcId="{BA82361A-B168-45EA-8EB8-BB611CDE9411}" destId="{2EB65B2F-443A-42C3-BF7F-87DBAE163515}" srcOrd="1" destOrd="0" parTransId="{3321E1FC-57E3-4526-9B0C-5FDB2167EF65}" sibTransId="{F225895A-50CD-43F2-AA27-A298DD0DE03F}"/>
    <dgm:cxn modelId="{76440602-65F8-427C-88EE-B285B3D2AE5B}" type="presParOf" srcId="{25768F0E-6C0E-4915-968A-EACF0ECF3EE7}" destId="{2AC71A28-F538-4C3C-A218-217D28D980F7}" srcOrd="0" destOrd="0" presId="urn:microsoft.com/office/officeart/2018/2/layout/IconVerticalSolidList"/>
    <dgm:cxn modelId="{EBA08355-845A-4EEE-A319-20005CAF592A}" type="presParOf" srcId="{2AC71A28-F538-4C3C-A218-217D28D980F7}" destId="{05094BFE-C18E-410C-930D-8DBF7E770089}" srcOrd="0" destOrd="0" presId="urn:microsoft.com/office/officeart/2018/2/layout/IconVerticalSolidList"/>
    <dgm:cxn modelId="{FBA210CE-6694-414B-B934-5BBB53727414}" type="presParOf" srcId="{2AC71A28-F538-4C3C-A218-217D28D980F7}" destId="{0B42BB60-1335-45EB-AA66-FF37A8C64B1E}" srcOrd="1" destOrd="0" presId="urn:microsoft.com/office/officeart/2018/2/layout/IconVerticalSolidList"/>
    <dgm:cxn modelId="{7949BAA7-20AD-464D-AFF6-E62BDCA146CE}" type="presParOf" srcId="{2AC71A28-F538-4C3C-A218-217D28D980F7}" destId="{E9704D63-E7F6-4A8B-9677-6AAE46B14ACB}" srcOrd="2" destOrd="0" presId="urn:microsoft.com/office/officeart/2018/2/layout/IconVerticalSolidList"/>
    <dgm:cxn modelId="{52D6EB71-60E7-420C-B0C4-428EDB0C3DA4}" type="presParOf" srcId="{2AC71A28-F538-4C3C-A218-217D28D980F7}" destId="{F96D3538-CDA4-4691-9780-545877238F06}" srcOrd="3" destOrd="0" presId="urn:microsoft.com/office/officeart/2018/2/layout/IconVerticalSolidList"/>
    <dgm:cxn modelId="{41137A68-29F4-44B0-9710-F4136ABEEDAA}" type="presParOf" srcId="{25768F0E-6C0E-4915-968A-EACF0ECF3EE7}" destId="{E9F13A37-4388-40B3-B109-12DD1DD6B662}" srcOrd="1" destOrd="0" presId="urn:microsoft.com/office/officeart/2018/2/layout/IconVerticalSolidList"/>
    <dgm:cxn modelId="{79C8AB73-1E62-4FC7-83A5-C67203256E05}" type="presParOf" srcId="{25768F0E-6C0E-4915-968A-EACF0ECF3EE7}" destId="{79483586-11ED-4E25-89B1-160F70EA752B}" srcOrd="2" destOrd="0" presId="urn:microsoft.com/office/officeart/2018/2/layout/IconVerticalSolidList"/>
    <dgm:cxn modelId="{600158B7-A712-4EE1-A5AE-F14864413BC0}" type="presParOf" srcId="{79483586-11ED-4E25-89B1-160F70EA752B}" destId="{C26D41A1-7DD8-448E-B776-533196291F29}" srcOrd="0" destOrd="0" presId="urn:microsoft.com/office/officeart/2018/2/layout/IconVerticalSolidList"/>
    <dgm:cxn modelId="{969F947F-D1C0-4FB4-92EA-A1EB8F3EA807}" type="presParOf" srcId="{79483586-11ED-4E25-89B1-160F70EA752B}" destId="{8819CAD5-0C1B-429A-B0D1-3A48B5F19F56}" srcOrd="1" destOrd="0" presId="urn:microsoft.com/office/officeart/2018/2/layout/IconVerticalSolidList"/>
    <dgm:cxn modelId="{2E4481F8-006C-4C7B-A681-EABD3BAE9CFD}" type="presParOf" srcId="{79483586-11ED-4E25-89B1-160F70EA752B}" destId="{78658975-3BE3-4C21-BE5D-8AD37BF05E0E}" srcOrd="2" destOrd="0" presId="urn:microsoft.com/office/officeart/2018/2/layout/IconVerticalSolidList"/>
    <dgm:cxn modelId="{CE53018A-A3C3-4E2E-A0F8-65B85A8693E3}" type="presParOf" srcId="{79483586-11ED-4E25-89B1-160F70EA752B}" destId="{56EC3BFF-783C-4DF4-8BA9-2F39A492A7FA}" srcOrd="3" destOrd="0" presId="urn:microsoft.com/office/officeart/2018/2/layout/IconVerticalSolidList"/>
    <dgm:cxn modelId="{A7E75CDF-700C-427F-8160-2945F3DB9963}" type="presParOf" srcId="{25768F0E-6C0E-4915-968A-EACF0ECF3EE7}" destId="{0218D24D-1952-4D98-9243-D1547ECB1D64}" srcOrd="3" destOrd="0" presId="urn:microsoft.com/office/officeart/2018/2/layout/IconVerticalSolidList"/>
    <dgm:cxn modelId="{E1A60AB5-A022-40EC-83F3-19A373504552}" type="presParOf" srcId="{25768F0E-6C0E-4915-968A-EACF0ECF3EE7}" destId="{94CD1D2D-D7C9-48CA-BD59-C0DFCA2E0623}" srcOrd="4" destOrd="0" presId="urn:microsoft.com/office/officeart/2018/2/layout/IconVerticalSolidList"/>
    <dgm:cxn modelId="{F2476E86-DBD2-41DE-AB53-E9E317DFF45D}" type="presParOf" srcId="{94CD1D2D-D7C9-48CA-BD59-C0DFCA2E0623}" destId="{AFFFD7B2-DF1C-4FBD-896C-E144800D2E9B}" srcOrd="0" destOrd="0" presId="urn:microsoft.com/office/officeart/2018/2/layout/IconVerticalSolidList"/>
    <dgm:cxn modelId="{CC223A95-B3F4-4A5C-976C-09211C1DC404}" type="presParOf" srcId="{94CD1D2D-D7C9-48CA-BD59-C0DFCA2E0623}" destId="{4B4C70DC-E149-4416-8040-80B36293E9FF}" srcOrd="1" destOrd="0" presId="urn:microsoft.com/office/officeart/2018/2/layout/IconVerticalSolidList"/>
    <dgm:cxn modelId="{8F28F052-FE63-42CD-B0C0-BE667E59C506}" type="presParOf" srcId="{94CD1D2D-D7C9-48CA-BD59-C0DFCA2E0623}" destId="{9B30003C-74C2-42DA-8265-E04DF7906C81}" srcOrd="2" destOrd="0" presId="urn:microsoft.com/office/officeart/2018/2/layout/IconVerticalSolidList"/>
    <dgm:cxn modelId="{5F53C70F-6793-4C75-9A3B-2F891AC442DF}" type="presParOf" srcId="{94CD1D2D-D7C9-48CA-BD59-C0DFCA2E0623}" destId="{92CCD1AA-4FD9-445E-8A8C-B4DDC3A8B0A1}"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B9E2AB2-B974-4CE0-8442-54B1D8C10E7E}"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A6F25A64-ED93-4658-89F2-BEE91286C471}">
      <dgm:prSet custT="1"/>
      <dgm:spPr>
        <a:ln w="57150">
          <a:solidFill>
            <a:schemeClr val="bg2"/>
          </a:solidFill>
        </a:ln>
      </dgm:spPr>
      <dgm:t>
        <a:bodyPr/>
        <a:lstStyle/>
        <a:p>
          <a:r>
            <a:rPr lang="en-US" sz="2000" b="1" u="sng"/>
            <a:t>GWDB</a:t>
          </a:r>
        </a:p>
      </dgm:t>
    </dgm:pt>
    <dgm:pt modelId="{C4767853-8A58-4714-8F4A-3622B90BDA7C}" type="parTrans" cxnId="{58F1C52E-754D-42EA-9409-B38344516797}">
      <dgm:prSet/>
      <dgm:spPr/>
      <dgm:t>
        <a:bodyPr/>
        <a:lstStyle/>
        <a:p>
          <a:endParaRPr lang="en-US"/>
        </a:p>
      </dgm:t>
    </dgm:pt>
    <dgm:pt modelId="{39C3B389-3CD3-45E9-BCE5-32F04F6B1F40}" type="sibTrans" cxnId="{58F1C52E-754D-42EA-9409-B38344516797}">
      <dgm:prSet/>
      <dgm:spPr/>
      <dgm:t>
        <a:bodyPr/>
        <a:lstStyle/>
        <a:p>
          <a:endParaRPr lang="en-US"/>
        </a:p>
      </dgm:t>
    </dgm:pt>
    <dgm:pt modelId="{641CC925-8A07-4789-904E-AAC8B248AF85}">
      <dgm:prSet custT="1"/>
      <dgm:spPr>
        <a:ln w="57150">
          <a:solidFill>
            <a:schemeClr val="bg2"/>
          </a:solidFill>
        </a:ln>
      </dgm:spPr>
      <dgm:t>
        <a:bodyPr/>
        <a:lstStyle/>
        <a:p>
          <a:r>
            <a:rPr lang="en-US" sz="2000" b="1"/>
            <a:t>Misun Bormann </a:t>
          </a:r>
          <a:r>
            <a:rPr lang="en-US" sz="2000"/>
            <a:t>–Southeast Minnesota Workforce Development Board</a:t>
          </a:r>
        </a:p>
      </dgm:t>
    </dgm:pt>
    <dgm:pt modelId="{6F936E0B-9A00-416C-B397-D0522486D70C}" type="parTrans" cxnId="{C8668B43-1F31-410A-A9FE-C1E8CA1EEB8F}">
      <dgm:prSet/>
      <dgm:spPr/>
      <dgm:t>
        <a:bodyPr/>
        <a:lstStyle/>
        <a:p>
          <a:endParaRPr lang="en-US"/>
        </a:p>
      </dgm:t>
    </dgm:pt>
    <dgm:pt modelId="{9CD11AB6-485B-4D5E-93A8-0C83B988EECD}" type="sibTrans" cxnId="{C8668B43-1F31-410A-A9FE-C1E8CA1EEB8F}">
      <dgm:prSet/>
      <dgm:spPr/>
      <dgm:t>
        <a:bodyPr/>
        <a:lstStyle/>
        <a:p>
          <a:endParaRPr lang="en-US"/>
        </a:p>
      </dgm:t>
    </dgm:pt>
    <dgm:pt modelId="{EECC0F8A-F45C-41C9-9DF4-2CD70F523E64}">
      <dgm:prSet custT="1"/>
      <dgm:spPr>
        <a:ln w="57150">
          <a:solidFill>
            <a:schemeClr val="bg2"/>
          </a:solidFill>
        </a:ln>
      </dgm:spPr>
      <dgm:t>
        <a:bodyPr/>
        <a:lstStyle/>
        <a:p>
          <a:r>
            <a:rPr lang="en-US" sz="2000" b="1"/>
            <a:t>Carol Anderson </a:t>
          </a:r>
          <a:r>
            <a:rPr lang="en-US" sz="2000"/>
            <a:t>–Rural Minnesota Concentrated Employment Program (RMCEP) Workforce Development Board </a:t>
          </a:r>
        </a:p>
      </dgm:t>
    </dgm:pt>
    <dgm:pt modelId="{E349ABF9-4B8F-4FFC-BA73-DF27BD9FC6EA}" type="parTrans" cxnId="{3BA7DD35-2655-47BE-9357-F2D176B1355B}">
      <dgm:prSet/>
      <dgm:spPr/>
      <dgm:t>
        <a:bodyPr/>
        <a:lstStyle/>
        <a:p>
          <a:endParaRPr lang="en-US"/>
        </a:p>
      </dgm:t>
    </dgm:pt>
    <dgm:pt modelId="{0AF84B08-F8BF-4472-9EE9-28AB86A7A639}" type="sibTrans" cxnId="{3BA7DD35-2655-47BE-9357-F2D176B1355B}">
      <dgm:prSet/>
      <dgm:spPr/>
      <dgm:t>
        <a:bodyPr/>
        <a:lstStyle/>
        <a:p>
          <a:endParaRPr lang="en-US"/>
        </a:p>
      </dgm:t>
    </dgm:pt>
    <dgm:pt modelId="{C2E49279-C0BC-4E6F-B642-06AE753419E9}">
      <dgm:prSet custT="1"/>
      <dgm:spPr>
        <a:ln w="57150">
          <a:solidFill>
            <a:schemeClr val="bg2"/>
          </a:solidFill>
        </a:ln>
      </dgm:spPr>
      <dgm:t>
        <a:bodyPr/>
        <a:lstStyle/>
        <a:p>
          <a:r>
            <a:rPr lang="en-US" sz="2000" b="1"/>
            <a:t>Michael Berndt </a:t>
          </a:r>
          <a:r>
            <a:rPr lang="en-US" sz="2000"/>
            <a:t>–Dakota-Scott Workforce Development Board</a:t>
          </a:r>
        </a:p>
      </dgm:t>
    </dgm:pt>
    <dgm:pt modelId="{24DED77C-E4F4-43F6-94ED-AB71165E312D}" type="parTrans" cxnId="{A27B13EB-1A7A-4BE4-8010-93311637F092}">
      <dgm:prSet/>
      <dgm:spPr/>
      <dgm:t>
        <a:bodyPr/>
        <a:lstStyle/>
        <a:p>
          <a:endParaRPr lang="en-US"/>
        </a:p>
      </dgm:t>
    </dgm:pt>
    <dgm:pt modelId="{97BC406B-28B7-4B76-AF79-00C752BEE6E1}" type="sibTrans" cxnId="{A27B13EB-1A7A-4BE4-8010-93311637F092}">
      <dgm:prSet/>
      <dgm:spPr/>
      <dgm:t>
        <a:bodyPr/>
        <a:lstStyle/>
        <a:p>
          <a:endParaRPr lang="en-US"/>
        </a:p>
      </dgm:t>
    </dgm:pt>
    <dgm:pt modelId="{3362231D-36DB-4E22-8997-5E86869A5FB6}">
      <dgm:prSet custT="1"/>
      <dgm:spPr>
        <a:effectLst>
          <a:outerShdw blurRad="63500" sx="102000" sy="102000" algn="ctr" rotWithShape="0">
            <a:prstClr val="black">
              <a:alpha val="40000"/>
            </a:prstClr>
          </a:outerShdw>
        </a:effectLst>
      </dgm:spPr>
      <dgm:t>
        <a:bodyPr/>
        <a:lstStyle/>
        <a:p>
          <a:r>
            <a:rPr lang="en-US" sz="4000"/>
            <a:t>Task Force Membership</a:t>
          </a:r>
          <a:endParaRPr lang="en-US" sz="4000" b="1"/>
        </a:p>
      </dgm:t>
    </dgm:pt>
    <dgm:pt modelId="{445C600C-880C-4296-89EE-22CC6A88B702}" type="parTrans" cxnId="{820DC0F0-6367-4278-8DB7-3E4135421E15}">
      <dgm:prSet/>
      <dgm:spPr/>
      <dgm:t>
        <a:bodyPr/>
        <a:lstStyle/>
        <a:p>
          <a:endParaRPr lang="en-US"/>
        </a:p>
      </dgm:t>
    </dgm:pt>
    <dgm:pt modelId="{8311E3E3-9D78-46D4-8558-4DC9D48C7842}" type="sibTrans" cxnId="{820DC0F0-6367-4278-8DB7-3E4135421E15}">
      <dgm:prSet/>
      <dgm:spPr/>
      <dgm:t>
        <a:bodyPr/>
        <a:lstStyle/>
        <a:p>
          <a:endParaRPr lang="en-US"/>
        </a:p>
      </dgm:t>
    </dgm:pt>
    <dgm:pt modelId="{A9234CF1-15F8-486C-9CF9-C5718480EEEA}">
      <dgm:prSet custT="1"/>
      <dgm:spPr>
        <a:ln w="57150">
          <a:solidFill>
            <a:schemeClr val="bg2"/>
          </a:solidFill>
        </a:ln>
      </dgm:spPr>
      <dgm:t>
        <a:bodyPr/>
        <a:lstStyle/>
        <a:p>
          <a:r>
            <a:rPr lang="en-US" sz="2000" b="1"/>
            <a:t>Nicole Mattson </a:t>
          </a:r>
          <a:r>
            <a:rPr lang="en-US" sz="2000"/>
            <a:t>–Hennepin-Carver Workforce Development Board</a:t>
          </a:r>
          <a:endParaRPr lang="en-US" sz="2000" b="1"/>
        </a:p>
      </dgm:t>
    </dgm:pt>
    <dgm:pt modelId="{81403711-6069-4E20-934A-D05C76D35208}" type="parTrans" cxnId="{1C5211F1-AAB5-4109-BFFC-59958EF60080}">
      <dgm:prSet/>
      <dgm:spPr/>
      <dgm:t>
        <a:bodyPr/>
        <a:lstStyle/>
        <a:p>
          <a:endParaRPr lang="en-US"/>
        </a:p>
      </dgm:t>
    </dgm:pt>
    <dgm:pt modelId="{50C7AC18-A61D-40D2-8398-A0840A14A24A}" type="sibTrans" cxnId="{1C5211F1-AAB5-4109-BFFC-59958EF60080}">
      <dgm:prSet/>
      <dgm:spPr/>
      <dgm:t>
        <a:bodyPr/>
        <a:lstStyle/>
        <a:p>
          <a:endParaRPr lang="en-US"/>
        </a:p>
      </dgm:t>
    </dgm:pt>
    <dgm:pt modelId="{9BDB669A-FEEF-40F4-B2C6-1C61D156C442}">
      <dgm:prSet custT="1"/>
      <dgm:spPr>
        <a:ln w="57150">
          <a:solidFill>
            <a:schemeClr val="bg2"/>
          </a:solidFill>
        </a:ln>
      </dgm:spPr>
      <dgm:t>
        <a:bodyPr/>
        <a:lstStyle/>
        <a:p>
          <a:r>
            <a:rPr lang="en-US" sz="2000" b="1" u="sng"/>
            <a:t>Legislators</a:t>
          </a:r>
        </a:p>
      </dgm:t>
    </dgm:pt>
    <dgm:pt modelId="{780B3415-9B88-4BF0-86E5-992E2544830E}" type="parTrans" cxnId="{03ACF540-16F4-4521-AC9F-4FA3D511F593}">
      <dgm:prSet/>
      <dgm:spPr/>
      <dgm:t>
        <a:bodyPr/>
        <a:lstStyle/>
        <a:p>
          <a:endParaRPr lang="en-US"/>
        </a:p>
      </dgm:t>
    </dgm:pt>
    <dgm:pt modelId="{1CEC2C84-8F1C-42FE-98DB-48422D8518A2}" type="sibTrans" cxnId="{03ACF540-16F4-4521-AC9F-4FA3D511F593}">
      <dgm:prSet/>
      <dgm:spPr/>
      <dgm:t>
        <a:bodyPr/>
        <a:lstStyle/>
        <a:p>
          <a:endParaRPr lang="en-US"/>
        </a:p>
      </dgm:t>
    </dgm:pt>
    <dgm:pt modelId="{EED2939A-B8F7-42DC-ACC4-BD7E1C3CE047}">
      <dgm:prSet custT="1"/>
      <dgm:spPr>
        <a:ln w="57150">
          <a:solidFill>
            <a:schemeClr val="bg2"/>
          </a:solidFill>
        </a:ln>
      </dgm:spPr>
      <dgm:t>
        <a:bodyPr/>
        <a:lstStyle/>
        <a:p>
          <a:r>
            <a:rPr lang="it-IT" sz="2000" b="1"/>
            <a:t>Sen. Carla Nelson</a:t>
          </a:r>
          <a:r>
            <a:rPr lang="it-IT" sz="2000"/>
            <a:t> (R – Rochester, GWDB Member)</a:t>
          </a:r>
          <a:endParaRPr lang="en-US" sz="2000" b="1"/>
        </a:p>
      </dgm:t>
    </dgm:pt>
    <dgm:pt modelId="{180FBC98-3D9E-4EF9-967F-E3CBD1E2DD2B}" type="parTrans" cxnId="{D85C8C27-1C0E-4E0B-9338-050341D8F759}">
      <dgm:prSet/>
      <dgm:spPr/>
      <dgm:t>
        <a:bodyPr/>
        <a:lstStyle/>
        <a:p>
          <a:endParaRPr lang="en-US"/>
        </a:p>
      </dgm:t>
    </dgm:pt>
    <dgm:pt modelId="{AF7B6500-C84A-4498-ACF2-B3D38B285CB1}" type="sibTrans" cxnId="{D85C8C27-1C0E-4E0B-9338-050341D8F759}">
      <dgm:prSet/>
      <dgm:spPr/>
      <dgm:t>
        <a:bodyPr/>
        <a:lstStyle/>
        <a:p>
          <a:endParaRPr lang="en-US"/>
        </a:p>
      </dgm:t>
    </dgm:pt>
    <dgm:pt modelId="{6E68BC66-AC7C-4A94-86C1-74AA5E145D85}">
      <dgm:prSet custT="1"/>
      <dgm:spPr>
        <a:ln w="57150">
          <a:solidFill>
            <a:schemeClr val="bg2"/>
          </a:solidFill>
        </a:ln>
      </dgm:spPr>
      <dgm:t>
        <a:bodyPr/>
        <a:lstStyle/>
        <a:p>
          <a:r>
            <a:rPr lang="en-US" sz="2000" b="1"/>
            <a:t>Sen. Bobby Joe Champion</a:t>
          </a:r>
          <a:r>
            <a:rPr lang="en-US" sz="2000"/>
            <a:t> (DFL – Minneapolis, Jobs Committee Chair)</a:t>
          </a:r>
          <a:endParaRPr lang="en-US" sz="2000" b="1"/>
        </a:p>
      </dgm:t>
    </dgm:pt>
    <dgm:pt modelId="{D31D10B3-14C2-4495-8DFA-DF3C51EC39AD}" type="parTrans" cxnId="{5AC46C21-3E82-4C4F-AD92-B6637CFD16F9}">
      <dgm:prSet/>
      <dgm:spPr/>
      <dgm:t>
        <a:bodyPr/>
        <a:lstStyle/>
        <a:p>
          <a:endParaRPr lang="en-US"/>
        </a:p>
      </dgm:t>
    </dgm:pt>
    <dgm:pt modelId="{7AD6CE29-293D-44D2-92CB-7BCE93D155FD}" type="sibTrans" cxnId="{5AC46C21-3E82-4C4F-AD92-B6637CFD16F9}">
      <dgm:prSet/>
      <dgm:spPr/>
      <dgm:t>
        <a:bodyPr/>
        <a:lstStyle/>
        <a:p>
          <a:endParaRPr lang="en-US"/>
        </a:p>
      </dgm:t>
    </dgm:pt>
    <dgm:pt modelId="{2C656F49-BD50-40C1-B7D3-0DCB796D75AF}">
      <dgm:prSet custT="1"/>
      <dgm:spPr>
        <a:ln w="57150">
          <a:solidFill>
            <a:schemeClr val="bg2"/>
          </a:solidFill>
        </a:ln>
      </dgm:spPr>
      <dgm:t>
        <a:bodyPr/>
        <a:lstStyle/>
        <a:p>
          <a:r>
            <a:rPr lang="en-US" sz="2000" b="1"/>
            <a:t>Rep. Dave Baker</a:t>
          </a:r>
          <a:r>
            <a:rPr lang="en-US" sz="2000"/>
            <a:t> (R – Willmar, Jobs Committee Co-Chair)</a:t>
          </a:r>
          <a:endParaRPr lang="en-US" sz="2000" b="1"/>
        </a:p>
      </dgm:t>
    </dgm:pt>
    <dgm:pt modelId="{6C40F04A-00B5-42E5-BEE2-5AA61FA79A7E}" type="parTrans" cxnId="{2C647812-A110-4AB0-8BD0-AC3E6072E318}">
      <dgm:prSet/>
      <dgm:spPr/>
      <dgm:t>
        <a:bodyPr/>
        <a:lstStyle/>
        <a:p>
          <a:endParaRPr lang="en-US"/>
        </a:p>
      </dgm:t>
    </dgm:pt>
    <dgm:pt modelId="{8DD10E85-FDB8-4B47-816A-01D33023D71A}" type="sibTrans" cxnId="{2C647812-A110-4AB0-8BD0-AC3E6072E318}">
      <dgm:prSet/>
      <dgm:spPr/>
      <dgm:t>
        <a:bodyPr/>
        <a:lstStyle/>
        <a:p>
          <a:endParaRPr lang="en-US"/>
        </a:p>
      </dgm:t>
    </dgm:pt>
    <dgm:pt modelId="{E58D3BFB-2E79-4FD0-A17C-51E424F19D13}">
      <dgm:prSet custT="1"/>
      <dgm:spPr>
        <a:ln w="57150">
          <a:solidFill>
            <a:schemeClr val="bg2"/>
          </a:solidFill>
        </a:ln>
      </dgm:spPr>
      <dgm:t>
        <a:bodyPr/>
        <a:lstStyle/>
        <a:p>
          <a:r>
            <a:rPr lang="en-US" sz="2000" b="1"/>
            <a:t>Rep. Dave Pinto</a:t>
          </a:r>
          <a:r>
            <a:rPr lang="en-US" sz="2000"/>
            <a:t> (DFL – Saint Paul, Jobs Committee Co-Chair)</a:t>
          </a:r>
          <a:endParaRPr lang="en-US" sz="2000" b="1"/>
        </a:p>
      </dgm:t>
    </dgm:pt>
    <dgm:pt modelId="{AA6D18DF-3C57-4A74-8CBC-04C43D4BD475}" type="parTrans" cxnId="{C72E38CD-3610-45D5-8BD2-BC7E8B47FE11}">
      <dgm:prSet/>
      <dgm:spPr/>
      <dgm:t>
        <a:bodyPr/>
        <a:lstStyle/>
        <a:p>
          <a:endParaRPr lang="en-US"/>
        </a:p>
      </dgm:t>
    </dgm:pt>
    <dgm:pt modelId="{D681E7D4-622C-4570-9FD6-7C37F25F3104}" type="sibTrans" cxnId="{C72E38CD-3610-45D5-8BD2-BC7E8B47FE11}">
      <dgm:prSet/>
      <dgm:spPr/>
      <dgm:t>
        <a:bodyPr/>
        <a:lstStyle/>
        <a:p>
          <a:endParaRPr lang="en-US"/>
        </a:p>
      </dgm:t>
    </dgm:pt>
    <dgm:pt modelId="{7E399950-203D-4FF7-BC74-A10304146218}">
      <dgm:prSet custT="1"/>
      <dgm:spPr>
        <a:ln w="57150">
          <a:solidFill>
            <a:schemeClr val="bg2"/>
          </a:solidFill>
        </a:ln>
      </dgm:spPr>
      <dgm:t>
        <a:bodyPr/>
        <a:lstStyle/>
        <a:p>
          <a:endParaRPr lang="en-US" sz="2000"/>
        </a:p>
      </dgm:t>
    </dgm:pt>
    <dgm:pt modelId="{205ED0DC-213A-44DF-B128-758AD35A38CD}" type="parTrans" cxnId="{80D88829-12FD-41F4-A4CF-9FFAA8B8EF1C}">
      <dgm:prSet/>
      <dgm:spPr/>
      <dgm:t>
        <a:bodyPr/>
        <a:lstStyle/>
        <a:p>
          <a:endParaRPr lang="en-US"/>
        </a:p>
      </dgm:t>
    </dgm:pt>
    <dgm:pt modelId="{86C83EEC-7A56-471D-B3CE-BB9FE30CF1AA}" type="sibTrans" cxnId="{80D88829-12FD-41F4-A4CF-9FFAA8B8EF1C}">
      <dgm:prSet/>
      <dgm:spPr/>
      <dgm:t>
        <a:bodyPr/>
        <a:lstStyle/>
        <a:p>
          <a:endParaRPr lang="en-US"/>
        </a:p>
      </dgm:t>
    </dgm:pt>
    <dgm:pt modelId="{DD09E28F-7685-4EC5-AEBA-2B02C200EF92}">
      <dgm:prSet custT="1"/>
      <dgm:spPr>
        <a:ln w="57150">
          <a:solidFill>
            <a:schemeClr val="bg2"/>
          </a:solidFill>
        </a:ln>
      </dgm:spPr>
      <dgm:t>
        <a:bodyPr/>
        <a:lstStyle/>
        <a:p>
          <a:r>
            <a:rPr lang="en-US" sz="2000" b="1" u="sng"/>
            <a:t>DEED Commissioner</a:t>
          </a:r>
          <a:r>
            <a:rPr lang="en-US" sz="2000" b="0" u="none"/>
            <a:t> Matt Varilek </a:t>
          </a:r>
        </a:p>
      </dgm:t>
    </dgm:pt>
    <dgm:pt modelId="{CD27AC2D-7D60-4AC4-BA5A-586A6D3DA231}" type="parTrans" cxnId="{AC8CFE09-3A86-461E-8399-BE6787340179}">
      <dgm:prSet/>
      <dgm:spPr/>
      <dgm:t>
        <a:bodyPr/>
        <a:lstStyle/>
        <a:p>
          <a:endParaRPr lang="en-US"/>
        </a:p>
      </dgm:t>
    </dgm:pt>
    <dgm:pt modelId="{67D5596F-47F0-4FCF-8832-67400BE2D230}" type="sibTrans" cxnId="{AC8CFE09-3A86-461E-8399-BE6787340179}">
      <dgm:prSet/>
      <dgm:spPr/>
      <dgm:t>
        <a:bodyPr/>
        <a:lstStyle/>
        <a:p>
          <a:endParaRPr lang="en-US"/>
        </a:p>
      </dgm:t>
    </dgm:pt>
    <dgm:pt modelId="{CB6F54B5-7B64-4F16-A068-A729B5BF087C}">
      <dgm:prSet custT="1"/>
      <dgm:spPr>
        <a:ln w="57150">
          <a:solidFill>
            <a:schemeClr val="bg2"/>
          </a:solidFill>
        </a:ln>
      </dgm:spPr>
      <dgm:t>
        <a:bodyPr/>
        <a:lstStyle/>
        <a:p>
          <a:endParaRPr lang="en-US" sz="2000" b="1" u="sng"/>
        </a:p>
      </dgm:t>
    </dgm:pt>
    <dgm:pt modelId="{930D2DCE-AB65-45C1-802C-600AE81BF71F}" type="parTrans" cxnId="{FF59DE76-7C01-40D2-A520-CA4F03851797}">
      <dgm:prSet/>
      <dgm:spPr/>
      <dgm:t>
        <a:bodyPr/>
        <a:lstStyle/>
        <a:p>
          <a:endParaRPr lang="en-US"/>
        </a:p>
      </dgm:t>
    </dgm:pt>
    <dgm:pt modelId="{324E9CA6-C5B7-40A6-87A5-EE8C90894C94}" type="sibTrans" cxnId="{FF59DE76-7C01-40D2-A520-CA4F03851797}">
      <dgm:prSet/>
      <dgm:spPr/>
      <dgm:t>
        <a:bodyPr/>
        <a:lstStyle/>
        <a:p>
          <a:endParaRPr lang="en-US"/>
        </a:p>
      </dgm:t>
    </dgm:pt>
    <dgm:pt modelId="{1E2D66B6-1C40-4EE1-9CEA-5F81E09959D8}" type="pres">
      <dgm:prSet presAssocID="{8B9E2AB2-B974-4CE0-8442-54B1D8C10E7E}" presName="linear" presStyleCnt="0">
        <dgm:presLayoutVars>
          <dgm:dir/>
          <dgm:animLvl val="lvl"/>
          <dgm:resizeHandles val="exact"/>
        </dgm:presLayoutVars>
      </dgm:prSet>
      <dgm:spPr/>
    </dgm:pt>
    <dgm:pt modelId="{060B1F48-1002-4DB5-875A-94BFDFDDBC1B}" type="pres">
      <dgm:prSet presAssocID="{3362231D-36DB-4E22-8997-5E86869A5FB6}" presName="parentLin" presStyleCnt="0"/>
      <dgm:spPr/>
    </dgm:pt>
    <dgm:pt modelId="{B1EB9E44-B9C5-4CB0-928C-638911751810}" type="pres">
      <dgm:prSet presAssocID="{3362231D-36DB-4E22-8997-5E86869A5FB6}" presName="parentLeftMargin" presStyleLbl="node1" presStyleIdx="0" presStyleCnt="1"/>
      <dgm:spPr/>
    </dgm:pt>
    <dgm:pt modelId="{C3BEC261-7B96-4650-A4A3-D2770661CD4A}" type="pres">
      <dgm:prSet presAssocID="{3362231D-36DB-4E22-8997-5E86869A5FB6}" presName="parentText" presStyleLbl="node1" presStyleIdx="0" presStyleCnt="1">
        <dgm:presLayoutVars>
          <dgm:chMax val="0"/>
          <dgm:bulletEnabled val="1"/>
        </dgm:presLayoutVars>
      </dgm:prSet>
      <dgm:spPr/>
    </dgm:pt>
    <dgm:pt modelId="{7B7668C8-7A25-429D-813E-1E535FBE7F77}" type="pres">
      <dgm:prSet presAssocID="{3362231D-36DB-4E22-8997-5E86869A5FB6}" presName="negativeSpace" presStyleCnt="0"/>
      <dgm:spPr/>
    </dgm:pt>
    <dgm:pt modelId="{02E860A3-AA85-4D18-BCAA-B5A6004AE45F}" type="pres">
      <dgm:prSet presAssocID="{3362231D-36DB-4E22-8997-5E86869A5FB6}" presName="childText" presStyleLbl="conFgAcc1" presStyleIdx="0" presStyleCnt="1" custLinFactY="20013" custLinFactNeighborX="757" custLinFactNeighborY="100000">
        <dgm:presLayoutVars>
          <dgm:bulletEnabled val="1"/>
        </dgm:presLayoutVars>
      </dgm:prSet>
      <dgm:spPr>
        <a:prstGeom prst="roundRect">
          <a:avLst/>
        </a:prstGeom>
      </dgm:spPr>
    </dgm:pt>
  </dgm:ptLst>
  <dgm:cxnLst>
    <dgm:cxn modelId="{AC8CFE09-3A86-461E-8399-BE6787340179}" srcId="{3362231D-36DB-4E22-8997-5E86869A5FB6}" destId="{DD09E28F-7685-4EC5-AEBA-2B02C200EF92}" srcOrd="0" destOrd="0" parTransId="{CD27AC2D-7D60-4AC4-BA5A-586A6D3DA231}" sibTransId="{67D5596F-47F0-4FCF-8832-67400BE2D230}"/>
    <dgm:cxn modelId="{2C647812-A110-4AB0-8BD0-AC3E6072E318}" srcId="{9BDB669A-FEEF-40F4-B2C6-1C61D156C442}" destId="{2C656F49-BD50-40C1-B7D3-0DCB796D75AF}" srcOrd="2" destOrd="0" parTransId="{6C40F04A-00B5-42E5-BEE2-5AA61FA79A7E}" sibTransId="{8DD10E85-FDB8-4B47-816A-01D33023D71A}"/>
    <dgm:cxn modelId="{5AC46C21-3E82-4C4F-AD92-B6637CFD16F9}" srcId="{9BDB669A-FEEF-40F4-B2C6-1C61D156C442}" destId="{6E68BC66-AC7C-4A94-86C1-74AA5E145D85}" srcOrd="1" destOrd="0" parTransId="{D31D10B3-14C2-4495-8DFA-DF3C51EC39AD}" sibTransId="{7AD6CE29-293D-44D2-92CB-7BCE93D155FD}"/>
    <dgm:cxn modelId="{D85C8C27-1C0E-4E0B-9338-050341D8F759}" srcId="{9BDB669A-FEEF-40F4-B2C6-1C61D156C442}" destId="{EED2939A-B8F7-42DC-ACC4-BD7E1C3CE047}" srcOrd="0" destOrd="0" parTransId="{180FBC98-3D9E-4EF9-967F-E3CBD1E2DD2B}" sibTransId="{AF7B6500-C84A-4498-ACF2-B3D38B285CB1}"/>
    <dgm:cxn modelId="{80D88829-12FD-41F4-A4CF-9FFAA8B8EF1C}" srcId="{A6F25A64-ED93-4658-89F2-BEE91286C471}" destId="{7E399950-203D-4FF7-BC74-A10304146218}" srcOrd="4" destOrd="0" parTransId="{205ED0DC-213A-44DF-B128-758AD35A38CD}" sibTransId="{86C83EEC-7A56-471D-B3CE-BB9FE30CF1AA}"/>
    <dgm:cxn modelId="{58F1C52E-754D-42EA-9409-B38344516797}" srcId="{3362231D-36DB-4E22-8997-5E86869A5FB6}" destId="{A6F25A64-ED93-4658-89F2-BEE91286C471}" srcOrd="2" destOrd="0" parTransId="{C4767853-8A58-4714-8F4A-3622B90BDA7C}" sibTransId="{39C3B389-3CD3-45E9-BCE5-32F04F6B1F40}"/>
    <dgm:cxn modelId="{3BA7DD35-2655-47BE-9357-F2D176B1355B}" srcId="{A6F25A64-ED93-4658-89F2-BEE91286C471}" destId="{EECC0F8A-F45C-41C9-9DF4-2CD70F523E64}" srcOrd="2" destOrd="0" parTransId="{E349ABF9-4B8F-4FFC-BA73-DF27BD9FC6EA}" sibTransId="{0AF84B08-F8BF-4472-9EE9-28AB86A7A639}"/>
    <dgm:cxn modelId="{AD18D83C-7061-478A-A0EB-7895AE7211A9}" type="presOf" srcId="{EECC0F8A-F45C-41C9-9DF4-2CD70F523E64}" destId="{02E860A3-AA85-4D18-BCAA-B5A6004AE45F}" srcOrd="0" destOrd="5" presId="urn:microsoft.com/office/officeart/2005/8/layout/list1"/>
    <dgm:cxn modelId="{03ACF540-16F4-4521-AC9F-4FA3D511F593}" srcId="{3362231D-36DB-4E22-8997-5E86869A5FB6}" destId="{9BDB669A-FEEF-40F4-B2C6-1C61D156C442}" srcOrd="3" destOrd="0" parTransId="{780B3415-9B88-4BF0-86E5-992E2544830E}" sibTransId="{1CEC2C84-8F1C-42FE-98DB-48422D8518A2}"/>
    <dgm:cxn modelId="{C8668B43-1F31-410A-A9FE-C1E8CA1EEB8F}" srcId="{A6F25A64-ED93-4658-89F2-BEE91286C471}" destId="{641CC925-8A07-4789-904E-AAC8B248AF85}" srcOrd="1" destOrd="0" parTransId="{6F936E0B-9A00-416C-B397-D0522486D70C}" sibTransId="{9CD11AB6-485B-4D5E-93A8-0C83B988EECD}"/>
    <dgm:cxn modelId="{CC901549-8933-4500-A456-53C7847E7C5F}" type="presOf" srcId="{2C656F49-BD50-40C1-B7D3-0DCB796D75AF}" destId="{02E860A3-AA85-4D18-BCAA-B5A6004AE45F}" srcOrd="0" destOrd="11" presId="urn:microsoft.com/office/officeart/2005/8/layout/list1"/>
    <dgm:cxn modelId="{DEFD1A51-2EE4-4E41-8E5E-3A7E7F980ED6}" type="presOf" srcId="{DD09E28F-7685-4EC5-AEBA-2B02C200EF92}" destId="{02E860A3-AA85-4D18-BCAA-B5A6004AE45F}" srcOrd="0" destOrd="0" presId="urn:microsoft.com/office/officeart/2005/8/layout/list1"/>
    <dgm:cxn modelId="{20B54273-DE2A-42C7-8C39-3C5A9544D2C1}" type="presOf" srcId="{A6F25A64-ED93-4658-89F2-BEE91286C471}" destId="{02E860A3-AA85-4D18-BCAA-B5A6004AE45F}" srcOrd="0" destOrd="2" presId="urn:microsoft.com/office/officeart/2005/8/layout/list1"/>
    <dgm:cxn modelId="{5F574076-FE06-44D0-BC0F-CA31E7318051}" type="presOf" srcId="{641CC925-8A07-4789-904E-AAC8B248AF85}" destId="{02E860A3-AA85-4D18-BCAA-B5A6004AE45F}" srcOrd="0" destOrd="4" presId="urn:microsoft.com/office/officeart/2005/8/layout/list1"/>
    <dgm:cxn modelId="{FF59DE76-7C01-40D2-A520-CA4F03851797}" srcId="{3362231D-36DB-4E22-8997-5E86869A5FB6}" destId="{CB6F54B5-7B64-4F16-A068-A729B5BF087C}" srcOrd="1" destOrd="0" parTransId="{930D2DCE-AB65-45C1-802C-600AE81BF71F}" sibTransId="{324E9CA6-C5B7-40A6-87A5-EE8C90894C94}"/>
    <dgm:cxn modelId="{44CD697A-D8BC-4194-A60A-F251A2997252}" type="presOf" srcId="{E58D3BFB-2E79-4FD0-A17C-51E424F19D13}" destId="{02E860A3-AA85-4D18-BCAA-B5A6004AE45F}" srcOrd="0" destOrd="12" presId="urn:microsoft.com/office/officeart/2005/8/layout/list1"/>
    <dgm:cxn modelId="{B7B2C77C-8AF4-45F7-B996-D2AF3F8D7BF4}" type="presOf" srcId="{C2E49279-C0BC-4E6F-B642-06AE753419E9}" destId="{02E860A3-AA85-4D18-BCAA-B5A6004AE45F}" srcOrd="0" destOrd="6" presId="urn:microsoft.com/office/officeart/2005/8/layout/list1"/>
    <dgm:cxn modelId="{3AB6CF82-3C7E-4697-AD0F-E4C1E91D4F71}" type="presOf" srcId="{7E399950-203D-4FF7-BC74-A10304146218}" destId="{02E860A3-AA85-4D18-BCAA-B5A6004AE45F}" srcOrd="0" destOrd="7" presId="urn:microsoft.com/office/officeart/2005/8/layout/list1"/>
    <dgm:cxn modelId="{328AB49A-5CA9-41DF-82E8-DC39D2D62E83}" type="presOf" srcId="{CB6F54B5-7B64-4F16-A068-A729B5BF087C}" destId="{02E860A3-AA85-4D18-BCAA-B5A6004AE45F}" srcOrd="0" destOrd="1" presId="urn:microsoft.com/office/officeart/2005/8/layout/list1"/>
    <dgm:cxn modelId="{FBCAAEA8-831D-488D-B599-BEFC91DA3F2F}" type="presOf" srcId="{6E68BC66-AC7C-4A94-86C1-74AA5E145D85}" destId="{02E860A3-AA85-4D18-BCAA-B5A6004AE45F}" srcOrd="0" destOrd="10" presId="urn:microsoft.com/office/officeart/2005/8/layout/list1"/>
    <dgm:cxn modelId="{E0C3D2AE-255E-4A25-B556-CDA425DCA8E6}" type="presOf" srcId="{A9234CF1-15F8-486C-9CF9-C5718480EEEA}" destId="{02E860A3-AA85-4D18-BCAA-B5A6004AE45F}" srcOrd="0" destOrd="3" presId="urn:microsoft.com/office/officeart/2005/8/layout/list1"/>
    <dgm:cxn modelId="{C396C0BC-62EE-4FCD-8B2D-25B5031C7D8F}" type="presOf" srcId="{9BDB669A-FEEF-40F4-B2C6-1C61D156C442}" destId="{02E860A3-AA85-4D18-BCAA-B5A6004AE45F}" srcOrd="0" destOrd="8" presId="urn:microsoft.com/office/officeart/2005/8/layout/list1"/>
    <dgm:cxn modelId="{C72E38CD-3610-45D5-8BD2-BC7E8B47FE11}" srcId="{9BDB669A-FEEF-40F4-B2C6-1C61D156C442}" destId="{E58D3BFB-2E79-4FD0-A17C-51E424F19D13}" srcOrd="3" destOrd="0" parTransId="{AA6D18DF-3C57-4A74-8CBC-04C43D4BD475}" sibTransId="{D681E7D4-622C-4570-9FD6-7C37F25F3104}"/>
    <dgm:cxn modelId="{0B7D18DC-C3F9-4244-AC2F-A2B37F1DE98F}" type="presOf" srcId="{EED2939A-B8F7-42DC-ACC4-BD7E1C3CE047}" destId="{02E860A3-AA85-4D18-BCAA-B5A6004AE45F}" srcOrd="0" destOrd="9" presId="urn:microsoft.com/office/officeart/2005/8/layout/list1"/>
    <dgm:cxn modelId="{7F1478DE-4DEB-4D8F-85CF-A812617A0FE2}" type="presOf" srcId="{3362231D-36DB-4E22-8997-5E86869A5FB6}" destId="{C3BEC261-7B96-4650-A4A3-D2770661CD4A}" srcOrd="1" destOrd="0" presId="urn:microsoft.com/office/officeart/2005/8/layout/list1"/>
    <dgm:cxn modelId="{0B65F7E0-51A7-4577-88C9-25C6D388D9E7}" type="presOf" srcId="{3362231D-36DB-4E22-8997-5E86869A5FB6}" destId="{B1EB9E44-B9C5-4CB0-928C-638911751810}" srcOrd="0" destOrd="0" presId="urn:microsoft.com/office/officeart/2005/8/layout/list1"/>
    <dgm:cxn modelId="{A27B13EB-1A7A-4BE4-8010-93311637F092}" srcId="{A6F25A64-ED93-4658-89F2-BEE91286C471}" destId="{C2E49279-C0BC-4E6F-B642-06AE753419E9}" srcOrd="3" destOrd="0" parTransId="{24DED77C-E4F4-43F6-94ED-AB71165E312D}" sibTransId="{97BC406B-28B7-4B76-AF79-00C752BEE6E1}"/>
    <dgm:cxn modelId="{9FB112ED-3807-4F3B-A602-4582C05C63CF}" type="presOf" srcId="{8B9E2AB2-B974-4CE0-8442-54B1D8C10E7E}" destId="{1E2D66B6-1C40-4EE1-9CEA-5F81E09959D8}" srcOrd="0" destOrd="0" presId="urn:microsoft.com/office/officeart/2005/8/layout/list1"/>
    <dgm:cxn modelId="{820DC0F0-6367-4278-8DB7-3E4135421E15}" srcId="{8B9E2AB2-B974-4CE0-8442-54B1D8C10E7E}" destId="{3362231D-36DB-4E22-8997-5E86869A5FB6}" srcOrd="0" destOrd="0" parTransId="{445C600C-880C-4296-89EE-22CC6A88B702}" sibTransId="{8311E3E3-9D78-46D4-8558-4DC9D48C7842}"/>
    <dgm:cxn modelId="{1C5211F1-AAB5-4109-BFFC-59958EF60080}" srcId="{A6F25A64-ED93-4658-89F2-BEE91286C471}" destId="{A9234CF1-15F8-486C-9CF9-C5718480EEEA}" srcOrd="0" destOrd="0" parTransId="{81403711-6069-4E20-934A-D05C76D35208}" sibTransId="{50C7AC18-A61D-40D2-8398-A0840A14A24A}"/>
    <dgm:cxn modelId="{1F9DF3AD-1DD5-451E-86FE-ACFE1898AFCD}" type="presParOf" srcId="{1E2D66B6-1C40-4EE1-9CEA-5F81E09959D8}" destId="{060B1F48-1002-4DB5-875A-94BFDFDDBC1B}" srcOrd="0" destOrd="0" presId="urn:microsoft.com/office/officeart/2005/8/layout/list1"/>
    <dgm:cxn modelId="{49A2B26F-56A8-4348-91F7-2983A9EC1690}" type="presParOf" srcId="{060B1F48-1002-4DB5-875A-94BFDFDDBC1B}" destId="{B1EB9E44-B9C5-4CB0-928C-638911751810}" srcOrd="0" destOrd="0" presId="urn:microsoft.com/office/officeart/2005/8/layout/list1"/>
    <dgm:cxn modelId="{74CD03F0-516E-4D06-96DF-F336CEEAEB9C}" type="presParOf" srcId="{060B1F48-1002-4DB5-875A-94BFDFDDBC1B}" destId="{C3BEC261-7B96-4650-A4A3-D2770661CD4A}" srcOrd="1" destOrd="0" presId="urn:microsoft.com/office/officeart/2005/8/layout/list1"/>
    <dgm:cxn modelId="{D99F54D1-B7F5-4CCD-AD2E-D20271FFF5E9}" type="presParOf" srcId="{1E2D66B6-1C40-4EE1-9CEA-5F81E09959D8}" destId="{7B7668C8-7A25-429D-813E-1E535FBE7F77}" srcOrd="1" destOrd="0" presId="urn:microsoft.com/office/officeart/2005/8/layout/list1"/>
    <dgm:cxn modelId="{75814D21-ABC8-4C36-B0B5-E715FD1466E5}" type="presParOf" srcId="{1E2D66B6-1C40-4EE1-9CEA-5F81E09959D8}" destId="{02E860A3-AA85-4D18-BCAA-B5A6004AE45F}"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92FB961A-6CC1-4A75-936C-79368DBF8BED}" type="doc">
      <dgm:prSet loTypeId="urn:microsoft.com/office/officeart/2017/3/layout/HorizontalLabelsTimeline" loCatId="process" qsTypeId="urn:microsoft.com/office/officeart/2005/8/quickstyle/simple5" qsCatId="simple" csTypeId="urn:microsoft.com/office/officeart/2005/8/colors/accent1_2" csCatId="accent1" phldr="1"/>
      <dgm:spPr/>
      <dgm:t>
        <a:bodyPr/>
        <a:lstStyle/>
        <a:p>
          <a:endParaRPr lang="en-US"/>
        </a:p>
      </dgm:t>
    </dgm:pt>
    <dgm:pt modelId="{CA5C89E9-EE3A-457E-87D6-3965E47D80E8}">
      <dgm:prSet/>
      <dgm:spPr/>
      <dgm:t>
        <a:bodyPr/>
        <a:lstStyle/>
        <a:p>
          <a:pPr>
            <a:defRPr b="1"/>
          </a:pPr>
          <a:r>
            <a:rPr lang="en-US"/>
            <a:t>14 June 2025</a:t>
          </a:r>
        </a:p>
      </dgm:t>
    </dgm:pt>
    <dgm:pt modelId="{EC27CC19-C5A0-4365-A88E-0AC3DD40B8C7}" type="parTrans" cxnId="{4C4E4B00-64DE-4A75-91FD-7EAADA502236}">
      <dgm:prSet/>
      <dgm:spPr/>
      <dgm:t>
        <a:bodyPr/>
        <a:lstStyle/>
        <a:p>
          <a:endParaRPr lang="en-US"/>
        </a:p>
      </dgm:t>
    </dgm:pt>
    <dgm:pt modelId="{7469B71C-904B-4991-ADBF-6F5573426C9E}" type="sibTrans" cxnId="{4C4E4B00-64DE-4A75-91FD-7EAADA502236}">
      <dgm:prSet/>
      <dgm:spPr/>
      <dgm:t>
        <a:bodyPr/>
        <a:lstStyle/>
        <a:p>
          <a:endParaRPr lang="en-US"/>
        </a:p>
      </dgm:t>
    </dgm:pt>
    <dgm:pt modelId="{D7DE7BCE-32E0-45BA-B52C-D46BA26FC506}">
      <dgm:prSet/>
      <dgm:spPr/>
      <dgm:t>
        <a:bodyPr/>
        <a:lstStyle/>
        <a:p>
          <a:r>
            <a:rPr lang="en-US"/>
            <a:t>Task Force effective date</a:t>
          </a:r>
        </a:p>
      </dgm:t>
    </dgm:pt>
    <dgm:pt modelId="{AB384543-CBE1-4585-9153-6CB2F4BC5657}" type="parTrans" cxnId="{7899C2BA-B792-47E1-B4FA-41CF059FE7E2}">
      <dgm:prSet/>
      <dgm:spPr/>
      <dgm:t>
        <a:bodyPr/>
        <a:lstStyle/>
        <a:p>
          <a:endParaRPr lang="en-US"/>
        </a:p>
      </dgm:t>
    </dgm:pt>
    <dgm:pt modelId="{2728B530-5C14-4B91-B9D4-C4BC5B9D8482}" type="sibTrans" cxnId="{7899C2BA-B792-47E1-B4FA-41CF059FE7E2}">
      <dgm:prSet/>
      <dgm:spPr/>
      <dgm:t>
        <a:bodyPr/>
        <a:lstStyle/>
        <a:p>
          <a:endParaRPr lang="en-US"/>
        </a:p>
      </dgm:t>
    </dgm:pt>
    <dgm:pt modelId="{6CCDAD87-08C2-4A1D-9679-8044E1C561E1}">
      <dgm:prSet/>
      <dgm:spPr/>
      <dgm:t>
        <a:bodyPr/>
        <a:lstStyle/>
        <a:p>
          <a:pPr>
            <a:defRPr b="1"/>
          </a:pPr>
          <a:r>
            <a:rPr lang="en-US"/>
            <a:t>July 2025</a:t>
          </a:r>
        </a:p>
      </dgm:t>
    </dgm:pt>
    <dgm:pt modelId="{0A5AA36B-7FB4-4E98-B51B-F2070743E49F}" type="parTrans" cxnId="{DDEA3EF7-9845-48F5-BC47-9BE8DE9DBCF4}">
      <dgm:prSet/>
      <dgm:spPr/>
      <dgm:t>
        <a:bodyPr/>
        <a:lstStyle/>
        <a:p>
          <a:endParaRPr lang="en-US"/>
        </a:p>
      </dgm:t>
    </dgm:pt>
    <dgm:pt modelId="{3E1AC83B-88AD-47FB-9D7F-2D0D3617C256}" type="sibTrans" cxnId="{DDEA3EF7-9845-48F5-BC47-9BE8DE9DBCF4}">
      <dgm:prSet/>
      <dgm:spPr/>
      <dgm:t>
        <a:bodyPr/>
        <a:lstStyle/>
        <a:p>
          <a:endParaRPr lang="en-US"/>
        </a:p>
      </dgm:t>
    </dgm:pt>
    <dgm:pt modelId="{71F3B1CE-E854-4E31-929D-410B0D6468FE}">
      <dgm:prSet/>
      <dgm:spPr/>
      <dgm:t>
        <a:bodyPr/>
        <a:lstStyle/>
        <a:p>
          <a:r>
            <a:rPr lang="en-US"/>
            <a:t>Appointment deadline (30 days)</a:t>
          </a:r>
        </a:p>
      </dgm:t>
    </dgm:pt>
    <dgm:pt modelId="{CACC9848-18F8-497D-A236-F703CBD7CCBC}" type="parTrans" cxnId="{756A3508-6D7D-4B75-AE69-C3FE58905865}">
      <dgm:prSet/>
      <dgm:spPr/>
      <dgm:t>
        <a:bodyPr/>
        <a:lstStyle/>
        <a:p>
          <a:endParaRPr lang="en-US"/>
        </a:p>
      </dgm:t>
    </dgm:pt>
    <dgm:pt modelId="{4178242F-0035-4E81-8C84-986A8E0E9DE5}" type="sibTrans" cxnId="{756A3508-6D7D-4B75-AE69-C3FE58905865}">
      <dgm:prSet/>
      <dgm:spPr/>
      <dgm:t>
        <a:bodyPr/>
        <a:lstStyle/>
        <a:p>
          <a:endParaRPr lang="en-US"/>
        </a:p>
      </dgm:t>
    </dgm:pt>
    <dgm:pt modelId="{4D371739-FA66-44AF-A93E-477C45EAC2E0}">
      <dgm:prSet/>
      <dgm:spPr/>
      <dgm:t>
        <a:bodyPr/>
        <a:lstStyle/>
        <a:p>
          <a:pPr>
            <a:defRPr b="1"/>
          </a:pPr>
          <a:r>
            <a:rPr lang="en-US"/>
            <a:t>Aug. 13, 2025</a:t>
          </a:r>
        </a:p>
      </dgm:t>
    </dgm:pt>
    <dgm:pt modelId="{838FBDB1-1167-4C2C-947E-FC4E1A6B1F81}" type="parTrans" cxnId="{4A729643-E69B-4305-8849-FDD22C1B8F4C}">
      <dgm:prSet/>
      <dgm:spPr/>
      <dgm:t>
        <a:bodyPr/>
        <a:lstStyle/>
        <a:p>
          <a:endParaRPr lang="en-US"/>
        </a:p>
      </dgm:t>
    </dgm:pt>
    <dgm:pt modelId="{69034F81-1E9A-4E0F-ACA6-67D3DABDB8FE}" type="sibTrans" cxnId="{4A729643-E69B-4305-8849-FDD22C1B8F4C}">
      <dgm:prSet/>
      <dgm:spPr/>
      <dgm:t>
        <a:bodyPr/>
        <a:lstStyle/>
        <a:p>
          <a:endParaRPr lang="en-US"/>
        </a:p>
      </dgm:t>
    </dgm:pt>
    <dgm:pt modelId="{B55FE08A-C0C1-4BFC-AC38-6B29922A33E7}">
      <dgm:prSet/>
      <dgm:spPr/>
      <dgm:t>
        <a:bodyPr/>
        <a:lstStyle/>
        <a:p>
          <a:r>
            <a:rPr lang="en-US"/>
            <a:t>First meeting held; co-chairs elected</a:t>
          </a:r>
        </a:p>
      </dgm:t>
    </dgm:pt>
    <dgm:pt modelId="{C0AAD05D-ADA5-4E7B-AD5D-1B0CAADB1288}" type="parTrans" cxnId="{3DA65951-1D8B-422F-8475-BACD54D2844E}">
      <dgm:prSet/>
      <dgm:spPr/>
      <dgm:t>
        <a:bodyPr/>
        <a:lstStyle/>
        <a:p>
          <a:endParaRPr lang="en-US"/>
        </a:p>
      </dgm:t>
    </dgm:pt>
    <dgm:pt modelId="{FF59C339-58BA-460B-935D-28F145AF5D08}" type="sibTrans" cxnId="{3DA65951-1D8B-422F-8475-BACD54D2844E}">
      <dgm:prSet/>
      <dgm:spPr/>
      <dgm:t>
        <a:bodyPr/>
        <a:lstStyle/>
        <a:p>
          <a:endParaRPr lang="en-US"/>
        </a:p>
      </dgm:t>
    </dgm:pt>
    <dgm:pt modelId="{A50DD931-A424-4F80-9FD6-11C48E608A19}">
      <dgm:prSet/>
      <dgm:spPr/>
      <dgm:t>
        <a:bodyPr/>
        <a:lstStyle/>
        <a:p>
          <a:pPr>
            <a:defRPr b="1"/>
          </a:pPr>
          <a:r>
            <a:rPr lang="en-US"/>
            <a:t>Feb. 2026</a:t>
          </a:r>
        </a:p>
      </dgm:t>
    </dgm:pt>
    <dgm:pt modelId="{8441CB32-0E93-4328-87A7-DCC28764697E}" type="parTrans" cxnId="{E9291C34-B7A2-4314-9047-178D81AC5DEE}">
      <dgm:prSet/>
      <dgm:spPr/>
      <dgm:t>
        <a:bodyPr/>
        <a:lstStyle/>
        <a:p>
          <a:endParaRPr lang="en-US"/>
        </a:p>
      </dgm:t>
    </dgm:pt>
    <dgm:pt modelId="{01F3284F-DBF6-42BC-AB02-68968A270BE7}" type="sibTrans" cxnId="{E9291C34-B7A2-4314-9047-178D81AC5DEE}">
      <dgm:prSet/>
      <dgm:spPr/>
      <dgm:t>
        <a:bodyPr/>
        <a:lstStyle/>
        <a:p>
          <a:endParaRPr lang="en-US"/>
        </a:p>
      </dgm:t>
    </dgm:pt>
    <dgm:pt modelId="{E809B309-6BD5-4272-A789-4A616FF8C875}">
      <dgm:prSet/>
      <dgm:spPr/>
      <dgm:t>
        <a:bodyPr/>
        <a:lstStyle/>
        <a:p>
          <a:r>
            <a:rPr lang="en-US"/>
            <a:t>Preliminary Report due</a:t>
          </a:r>
        </a:p>
      </dgm:t>
    </dgm:pt>
    <dgm:pt modelId="{3DD44CF6-DD0D-40E2-933B-A133F6DEB7B3}" type="parTrans" cxnId="{B4FDADBC-08A5-409A-81D6-095C67EC3A28}">
      <dgm:prSet/>
      <dgm:spPr/>
      <dgm:t>
        <a:bodyPr/>
        <a:lstStyle/>
        <a:p>
          <a:endParaRPr lang="en-US"/>
        </a:p>
      </dgm:t>
    </dgm:pt>
    <dgm:pt modelId="{BB4449CC-5F1B-4D33-9E14-AAFA18D0858B}" type="sibTrans" cxnId="{B4FDADBC-08A5-409A-81D6-095C67EC3A28}">
      <dgm:prSet/>
      <dgm:spPr/>
      <dgm:t>
        <a:bodyPr/>
        <a:lstStyle/>
        <a:p>
          <a:endParaRPr lang="en-US"/>
        </a:p>
      </dgm:t>
    </dgm:pt>
    <dgm:pt modelId="{DA57A448-3F24-499C-87BE-AB6D4BA8F33D}">
      <dgm:prSet/>
      <dgm:spPr/>
      <dgm:t>
        <a:bodyPr/>
        <a:lstStyle/>
        <a:p>
          <a:pPr>
            <a:defRPr b="1"/>
          </a:pPr>
          <a:r>
            <a:rPr lang="en-US"/>
            <a:t>Jan. 2027</a:t>
          </a:r>
        </a:p>
      </dgm:t>
    </dgm:pt>
    <dgm:pt modelId="{12771981-E6D6-4D0E-98E1-5FBE6839B1B1}" type="parTrans" cxnId="{92D46543-1C6A-4997-829C-60F48CDD7BA9}">
      <dgm:prSet/>
      <dgm:spPr/>
      <dgm:t>
        <a:bodyPr/>
        <a:lstStyle/>
        <a:p>
          <a:endParaRPr lang="en-US"/>
        </a:p>
      </dgm:t>
    </dgm:pt>
    <dgm:pt modelId="{2F9D82E2-3417-4BCF-BB70-AE842C4F038B}" type="sibTrans" cxnId="{92D46543-1C6A-4997-829C-60F48CDD7BA9}">
      <dgm:prSet/>
      <dgm:spPr/>
      <dgm:t>
        <a:bodyPr/>
        <a:lstStyle/>
        <a:p>
          <a:endParaRPr lang="en-US"/>
        </a:p>
      </dgm:t>
    </dgm:pt>
    <dgm:pt modelId="{D142B2A1-84F8-4878-97E5-11AD64110D2F}">
      <dgm:prSet/>
      <dgm:spPr/>
      <dgm:t>
        <a:bodyPr/>
        <a:lstStyle/>
        <a:p>
          <a:r>
            <a:rPr lang="en-US"/>
            <a:t>Task Force sunsets</a:t>
          </a:r>
        </a:p>
      </dgm:t>
    </dgm:pt>
    <dgm:pt modelId="{B6D9F460-B3F4-4E25-8928-55505FF8EBE8}" type="parTrans" cxnId="{EEB4C7B9-78EB-4C0E-978C-794FB12D1EF3}">
      <dgm:prSet/>
      <dgm:spPr/>
      <dgm:t>
        <a:bodyPr/>
        <a:lstStyle/>
        <a:p>
          <a:endParaRPr lang="en-US"/>
        </a:p>
      </dgm:t>
    </dgm:pt>
    <dgm:pt modelId="{25315672-66DF-4870-AFE4-DE75AD6A5CBC}" type="sibTrans" cxnId="{EEB4C7B9-78EB-4C0E-978C-794FB12D1EF3}">
      <dgm:prSet/>
      <dgm:spPr/>
      <dgm:t>
        <a:bodyPr/>
        <a:lstStyle/>
        <a:p>
          <a:endParaRPr lang="en-US"/>
        </a:p>
      </dgm:t>
    </dgm:pt>
    <dgm:pt modelId="{C945769B-DB77-4A7D-9125-4C0CDA670A09}">
      <dgm:prSet/>
      <dgm:spPr/>
      <dgm:t>
        <a:bodyPr/>
        <a:lstStyle/>
        <a:p>
          <a:r>
            <a:rPr lang="en-US" i="1"/>
            <a:t>*WIOA State Plan Modifications Due</a:t>
          </a:r>
        </a:p>
      </dgm:t>
    </dgm:pt>
    <dgm:pt modelId="{F662E9FB-77E2-4F90-AC5E-993F57160616}" type="parTrans" cxnId="{4E03A34B-4562-44BB-9C58-91020CBCC5D9}">
      <dgm:prSet/>
      <dgm:spPr/>
      <dgm:t>
        <a:bodyPr/>
        <a:lstStyle/>
        <a:p>
          <a:endParaRPr lang="en-US"/>
        </a:p>
      </dgm:t>
    </dgm:pt>
    <dgm:pt modelId="{63AFE8DE-521E-49BD-8E15-53319BE446D4}" type="sibTrans" cxnId="{4E03A34B-4562-44BB-9C58-91020CBCC5D9}">
      <dgm:prSet/>
      <dgm:spPr/>
      <dgm:t>
        <a:bodyPr/>
        <a:lstStyle/>
        <a:p>
          <a:endParaRPr lang="en-US"/>
        </a:p>
      </dgm:t>
    </dgm:pt>
    <dgm:pt modelId="{8825DC43-2EA9-4508-A43B-D3688676FDD2}">
      <dgm:prSet/>
      <dgm:spPr/>
      <dgm:t>
        <a:bodyPr/>
        <a:lstStyle/>
        <a:p>
          <a:r>
            <a:rPr lang="en-US"/>
            <a:t>Task Force Report &amp; Legislation Due</a:t>
          </a:r>
        </a:p>
      </dgm:t>
    </dgm:pt>
    <dgm:pt modelId="{27218033-6D40-4726-A01C-51237FE22CA5}" type="parTrans" cxnId="{FBF41DB3-F270-486F-B35E-7E59EED5EADA}">
      <dgm:prSet/>
      <dgm:spPr/>
      <dgm:t>
        <a:bodyPr/>
        <a:lstStyle/>
        <a:p>
          <a:endParaRPr lang="en-US"/>
        </a:p>
      </dgm:t>
    </dgm:pt>
    <dgm:pt modelId="{E68814B3-CAF7-43D4-A974-07C196B34C42}" type="sibTrans" cxnId="{FBF41DB3-F270-486F-B35E-7E59EED5EADA}">
      <dgm:prSet/>
      <dgm:spPr/>
      <dgm:t>
        <a:bodyPr/>
        <a:lstStyle/>
        <a:p>
          <a:endParaRPr lang="en-US"/>
        </a:p>
      </dgm:t>
    </dgm:pt>
    <dgm:pt modelId="{934186C9-B032-4E4C-B136-BD4456E107B0}" type="pres">
      <dgm:prSet presAssocID="{92FB961A-6CC1-4A75-936C-79368DBF8BED}" presName="root" presStyleCnt="0">
        <dgm:presLayoutVars>
          <dgm:chMax/>
          <dgm:chPref/>
          <dgm:animLvl val="lvl"/>
        </dgm:presLayoutVars>
      </dgm:prSet>
      <dgm:spPr/>
    </dgm:pt>
    <dgm:pt modelId="{69A0DF8C-7358-46BB-96D0-13AF4EE9BB24}" type="pres">
      <dgm:prSet presAssocID="{92FB961A-6CC1-4A75-936C-79368DBF8BED}" presName="divider" presStyleLbl="fgAcc1" presStyleIdx="0" presStyleCnt="1"/>
      <dgm:spPr/>
    </dgm:pt>
    <dgm:pt modelId="{2E41B253-5EB9-411D-9439-27B174894BF8}" type="pres">
      <dgm:prSet presAssocID="{92FB961A-6CC1-4A75-936C-79368DBF8BED}" presName="nodes" presStyleCnt="0">
        <dgm:presLayoutVars>
          <dgm:chMax/>
          <dgm:chPref/>
          <dgm:animLvl val="lvl"/>
        </dgm:presLayoutVars>
      </dgm:prSet>
      <dgm:spPr/>
    </dgm:pt>
    <dgm:pt modelId="{77C2F4C3-0C30-411C-80E4-8D60DE60C570}" type="pres">
      <dgm:prSet presAssocID="{CA5C89E9-EE3A-457E-87D6-3965E47D80E8}" presName="composite" presStyleCnt="0"/>
      <dgm:spPr/>
    </dgm:pt>
    <dgm:pt modelId="{9EC2EF3F-9AD4-4675-9CDB-4729F05A7625}" type="pres">
      <dgm:prSet presAssocID="{CA5C89E9-EE3A-457E-87D6-3965E47D80E8}" presName="L1TextContainer" presStyleLbl="alignNode1" presStyleIdx="0" presStyleCnt="5">
        <dgm:presLayoutVars>
          <dgm:chMax val="1"/>
          <dgm:chPref val="1"/>
          <dgm:bulletEnabled val="1"/>
        </dgm:presLayoutVars>
      </dgm:prSet>
      <dgm:spPr/>
    </dgm:pt>
    <dgm:pt modelId="{3FF10A5B-CBAB-4B51-8B72-BFBFE2D51150}" type="pres">
      <dgm:prSet presAssocID="{CA5C89E9-EE3A-457E-87D6-3965E47D80E8}" presName="L2TextContainerWrapper" presStyleCnt="0">
        <dgm:presLayoutVars>
          <dgm:bulletEnabled val="1"/>
        </dgm:presLayoutVars>
      </dgm:prSet>
      <dgm:spPr/>
    </dgm:pt>
    <dgm:pt modelId="{A2725396-1EF5-4C66-94A1-B21671BEF8EE}" type="pres">
      <dgm:prSet presAssocID="{CA5C89E9-EE3A-457E-87D6-3965E47D80E8}" presName="L2TextContainer" presStyleLbl="bgAccFollowNode1" presStyleIdx="0" presStyleCnt="5"/>
      <dgm:spPr/>
    </dgm:pt>
    <dgm:pt modelId="{6B3002A5-886A-494D-AC86-5108B299C888}" type="pres">
      <dgm:prSet presAssocID="{CA5C89E9-EE3A-457E-87D6-3965E47D80E8}" presName="FlexibleEmptyPlaceHolder" presStyleCnt="0"/>
      <dgm:spPr/>
    </dgm:pt>
    <dgm:pt modelId="{676DBB94-2797-43E0-A4CC-8EB738503C06}" type="pres">
      <dgm:prSet presAssocID="{CA5C89E9-EE3A-457E-87D6-3965E47D80E8}" presName="ConnectLine" presStyleLbl="sibTrans1D1" presStyleIdx="0" presStyleCnt="5"/>
      <dgm:spPr/>
    </dgm:pt>
    <dgm:pt modelId="{66E85C6C-8AA8-4623-9137-D727C9BAB5B3}" type="pres">
      <dgm:prSet presAssocID="{CA5C89E9-EE3A-457E-87D6-3965E47D80E8}" presName="ConnectorPoint" presStyleLbl="node1" presStyleIdx="0" presStyleCnt="5"/>
      <dgm:spPr>
        <a:solidFill>
          <a:schemeClr val="accent1">
            <a:hueOff val="0"/>
            <a:satOff val="0"/>
            <a:lumOff val="0"/>
            <a:alphaOff val="0"/>
          </a:schemeClr>
        </a:solidFill>
        <a:ln w="6350">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gm:spPr>
    </dgm:pt>
    <dgm:pt modelId="{57E0151F-760C-43E3-9426-1A35145F7475}" type="pres">
      <dgm:prSet presAssocID="{CA5C89E9-EE3A-457E-87D6-3965E47D80E8}" presName="EmptyPlaceHolder" presStyleCnt="0"/>
      <dgm:spPr/>
    </dgm:pt>
    <dgm:pt modelId="{EC76D0D8-E81B-4874-A657-D8E3DB7C2304}" type="pres">
      <dgm:prSet presAssocID="{7469B71C-904B-4991-ADBF-6F5573426C9E}" presName="spaceBetweenRectangles" presStyleCnt="0"/>
      <dgm:spPr/>
    </dgm:pt>
    <dgm:pt modelId="{3A5E501E-1662-4FCF-B868-8AF756BF17A0}" type="pres">
      <dgm:prSet presAssocID="{6CCDAD87-08C2-4A1D-9679-8044E1C561E1}" presName="composite" presStyleCnt="0"/>
      <dgm:spPr/>
    </dgm:pt>
    <dgm:pt modelId="{7CDDE470-259E-4DD6-AF42-BC329EE2EBB8}" type="pres">
      <dgm:prSet presAssocID="{6CCDAD87-08C2-4A1D-9679-8044E1C561E1}" presName="L1TextContainer" presStyleLbl="alignNode1" presStyleIdx="1" presStyleCnt="5">
        <dgm:presLayoutVars>
          <dgm:chMax val="1"/>
          <dgm:chPref val="1"/>
          <dgm:bulletEnabled val="1"/>
        </dgm:presLayoutVars>
      </dgm:prSet>
      <dgm:spPr/>
    </dgm:pt>
    <dgm:pt modelId="{4617683B-D9E3-476A-9D18-DB2EE871DECA}" type="pres">
      <dgm:prSet presAssocID="{6CCDAD87-08C2-4A1D-9679-8044E1C561E1}" presName="L2TextContainerWrapper" presStyleCnt="0">
        <dgm:presLayoutVars>
          <dgm:bulletEnabled val="1"/>
        </dgm:presLayoutVars>
      </dgm:prSet>
      <dgm:spPr/>
    </dgm:pt>
    <dgm:pt modelId="{B76C3AEE-0442-454C-B9DD-89C18742E71C}" type="pres">
      <dgm:prSet presAssocID="{6CCDAD87-08C2-4A1D-9679-8044E1C561E1}" presName="L2TextContainer" presStyleLbl="bgAccFollowNode1" presStyleIdx="1" presStyleCnt="5"/>
      <dgm:spPr/>
    </dgm:pt>
    <dgm:pt modelId="{4780BD60-485B-4665-B7E7-8AB479CCAAE5}" type="pres">
      <dgm:prSet presAssocID="{6CCDAD87-08C2-4A1D-9679-8044E1C561E1}" presName="FlexibleEmptyPlaceHolder" presStyleCnt="0"/>
      <dgm:spPr/>
    </dgm:pt>
    <dgm:pt modelId="{BE802D67-1BCD-4F07-B49C-415E98EBD9DC}" type="pres">
      <dgm:prSet presAssocID="{6CCDAD87-08C2-4A1D-9679-8044E1C561E1}" presName="ConnectLine" presStyleLbl="sibTrans1D1" presStyleIdx="1" presStyleCnt="5"/>
      <dgm:spPr/>
    </dgm:pt>
    <dgm:pt modelId="{27888CB4-84FA-4C9C-92CB-A00E17B8F7DC}" type="pres">
      <dgm:prSet presAssocID="{6CCDAD87-08C2-4A1D-9679-8044E1C561E1}" presName="ConnectorPoint" presStyleLbl="node1" presStyleIdx="1" presStyleCnt="5"/>
      <dgm:spPr>
        <a:solidFill>
          <a:schemeClr val="accent1">
            <a:hueOff val="0"/>
            <a:satOff val="0"/>
            <a:lumOff val="0"/>
            <a:alphaOff val="0"/>
          </a:schemeClr>
        </a:solidFill>
        <a:ln w="6350">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gm:spPr>
    </dgm:pt>
    <dgm:pt modelId="{23A86C10-EF6E-488B-978E-F39C00983636}" type="pres">
      <dgm:prSet presAssocID="{6CCDAD87-08C2-4A1D-9679-8044E1C561E1}" presName="EmptyPlaceHolder" presStyleCnt="0"/>
      <dgm:spPr/>
    </dgm:pt>
    <dgm:pt modelId="{303A4392-1DE6-48A9-83E9-B8CB2E6589A3}" type="pres">
      <dgm:prSet presAssocID="{3E1AC83B-88AD-47FB-9D7F-2D0D3617C256}" presName="spaceBetweenRectangles" presStyleCnt="0"/>
      <dgm:spPr/>
    </dgm:pt>
    <dgm:pt modelId="{F9820840-BDB7-4AAC-A1D6-1B9D92368E90}" type="pres">
      <dgm:prSet presAssocID="{4D371739-FA66-44AF-A93E-477C45EAC2E0}" presName="composite" presStyleCnt="0"/>
      <dgm:spPr/>
    </dgm:pt>
    <dgm:pt modelId="{8884A809-C392-4945-BDEA-5E9D1FDD883D}" type="pres">
      <dgm:prSet presAssocID="{4D371739-FA66-44AF-A93E-477C45EAC2E0}" presName="L1TextContainer" presStyleLbl="alignNode1" presStyleIdx="2" presStyleCnt="5">
        <dgm:presLayoutVars>
          <dgm:chMax val="1"/>
          <dgm:chPref val="1"/>
          <dgm:bulletEnabled val="1"/>
        </dgm:presLayoutVars>
      </dgm:prSet>
      <dgm:spPr/>
    </dgm:pt>
    <dgm:pt modelId="{820E71BC-156B-4A7E-8D1A-899DA74B2336}" type="pres">
      <dgm:prSet presAssocID="{4D371739-FA66-44AF-A93E-477C45EAC2E0}" presName="L2TextContainerWrapper" presStyleCnt="0">
        <dgm:presLayoutVars>
          <dgm:bulletEnabled val="1"/>
        </dgm:presLayoutVars>
      </dgm:prSet>
      <dgm:spPr/>
    </dgm:pt>
    <dgm:pt modelId="{DA731F4A-1B57-4496-966B-367DDA4AEF45}" type="pres">
      <dgm:prSet presAssocID="{4D371739-FA66-44AF-A93E-477C45EAC2E0}" presName="L2TextContainer" presStyleLbl="bgAccFollowNode1" presStyleIdx="2" presStyleCnt="5"/>
      <dgm:spPr/>
    </dgm:pt>
    <dgm:pt modelId="{0CC534BB-05AB-4D89-A0ED-F288E30A4219}" type="pres">
      <dgm:prSet presAssocID="{4D371739-FA66-44AF-A93E-477C45EAC2E0}" presName="FlexibleEmptyPlaceHolder" presStyleCnt="0"/>
      <dgm:spPr/>
    </dgm:pt>
    <dgm:pt modelId="{2F301FDA-4EE0-4DCD-B7A3-0093BC397D27}" type="pres">
      <dgm:prSet presAssocID="{4D371739-FA66-44AF-A93E-477C45EAC2E0}" presName="ConnectLine" presStyleLbl="sibTrans1D1" presStyleIdx="2" presStyleCnt="5"/>
      <dgm:spPr/>
    </dgm:pt>
    <dgm:pt modelId="{F8A1AF53-A8D8-4ABE-8189-8D68A86474CE}" type="pres">
      <dgm:prSet presAssocID="{4D371739-FA66-44AF-A93E-477C45EAC2E0}" presName="ConnectorPoint" presStyleLbl="node1" presStyleIdx="2" presStyleCnt="5"/>
      <dgm:spPr>
        <a:solidFill>
          <a:schemeClr val="accent1">
            <a:hueOff val="0"/>
            <a:satOff val="0"/>
            <a:lumOff val="0"/>
            <a:alphaOff val="0"/>
          </a:schemeClr>
        </a:solidFill>
        <a:ln w="6350">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gm:spPr>
    </dgm:pt>
    <dgm:pt modelId="{4AF3BF02-59F4-42B5-915C-34446D80A00B}" type="pres">
      <dgm:prSet presAssocID="{4D371739-FA66-44AF-A93E-477C45EAC2E0}" presName="EmptyPlaceHolder" presStyleCnt="0"/>
      <dgm:spPr/>
    </dgm:pt>
    <dgm:pt modelId="{D591C34E-1607-4C9C-BDAA-3088167614B2}" type="pres">
      <dgm:prSet presAssocID="{69034F81-1E9A-4E0F-ACA6-67D3DABDB8FE}" presName="spaceBetweenRectangles" presStyleCnt="0"/>
      <dgm:spPr/>
    </dgm:pt>
    <dgm:pt modelId="{FAD5FD8C-B40C-4FD8-BBA9-A68C07B53101}" type="pres">
      <dgm:prSet presAssocID="{A50DD931-A424-4F80-9FD6-11C48E608A19}" presName="composite" presStyleCnt="0"/>
      <dgm:spPr/>
    </dgm:pt>
    <dgm:pt modelId="{7E73A6EE-A658-4AC3-A9BE-50207989628B}" type="pres">
      <dgm:prSet presAssocID="{A50DD931-A424-4F80-9FD6-11C48E608A19}" presName="L1TextContainer" presStyleLbl="alignNode1" presStyleIdx="3" presStyleCnt="5">
        <dgm:presLayoutVars>
          <dgm:chMax val="1"/>
          <dgm:chPref val="1"/>
          <dgm:bulletEnabled val="1"/>
        </dgm:presLayoutVars>
      </dgm:prSet>
      <dgm:spPr/>
    </dgm:pt>
    <dgm:pt modelId="{0C4CD83F-9143-4D4A-A546-09B763CFBE27}" type="pres">
      <dgm:prSet presAssocID="{A50DD931-A424-4F80-9FD6-11C48E608A19}" presName="L2TextContainerWrapper" presStyleCnt="0">
        <dgm:presLayoutVars>
          <dgm:bulletEnabled val="1"/>
        </dgm:presLayoutVars>
      </dgm:prSet>
      <dgm:spPr/>
    </dgm:pt>
    <dgm:pt modelId="{AA82C47C-B928-4691-AD9F-56D4FBDBDB2E}" type="pres">
      <dgm:prSet presAssocID="{A50DD931-A424-4F80-9FD6-11C48E608A19}" presName="L2TextContainer" presStyleLbl="bgAccFollowNode1" presStyleIdx="3" presStyleCnt="5"/>
      <dgm:spPr/>
    </dgm:pt>
    <dgm:pt modelId="{8886B47E-8A07-4B29-9349-E16DF90F60DF}" type="pres">
      <dgm:prSet presAssocID="{A50DD931-A424-4F80-9FD6-11C48E608A19}" presName="FlexibleEmptyPlaceHolder" presStyleCnt="0"/>
      <dgm:spPr/>
    </dgm:pt>
    <dgm:pt modelId="{703CB8C4-08BD-486D-BD3C-15CBE2DD5368}" type="pres">
      <dgm:prSet presAssocID="{A50DD931-A424-4F80-9FD6-11C48E608A19}" presName="ConnectLine" presStyleLbl="sibTrans1D1" presStyleIdx="3" presStyleCnt="5"/>
      <dgm:spPr/>
    </dgm:pt>
    <dgm:pt modelId="{3D0684D9-ADA3-44A7-95C3-158338424358}" type="pres">
      <dgm:prSet presAssocID="{A50DD931-A424-4F80-9FD6-11C48E608A19}" presName="ConnectorPoint" presStyleLbl="node1" presStyleIdx="3" presStyleCnt="5"/>
      <dgm:spPr>
        <a:solidFill>
          <a:schemeClr val="accent1">
            <a:hueOff val="0"/>
            <a:satOff val="0"/>
            <a:lumOff val="0"/>
            <a:alphaOff val="0"/>
          </a:schemeClr>
        </a:solidFill>
        <a:ln w="6350">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gm:spPr>
    </dgm:pt>
    <dgm:pt modelId="{61CC40C3-AF0C-4DEE-8DA4-F87C55B39202}" type="pres">
      <dgm:prSet presAssocID="{A50DD931-A424-4F80-9FD6-11C48E608A19}" presName="EmptyPlaceHolder" presStyleCnt="0"/>
      <dgm:spPr/>
    </dgm:pt>
    <dgm:pt modelId="{A01CEC04-1398-4BEA-8127-02AA057C01BF}" type="pres">
      <dgm:prSet presAssocID="{01F3284F-DBF6-42BC-AB02-68968A270BE7}" presName="spaceBetweenRectangles" presStyleCnt="0"/>
      <dgm:spPr/>
    </dgm:pt>
    <dgm:pt modelId="{0F2EFC34-50AA-4BD9-8B8C-94477B75EB0A}" type="pres">
      <dgm:prSet presAssocID="{DA57A448-3F24-499C-87BE-AB6D4BA8F33D}" presName="composite" presStyleCnt="0"/>
      <dgm:spPr/>
    </dgm:pt>
    <dgm:pt modelId="{7581A6E0-4E28-402B-B0B7-3C28AB11C359}" type="pres">
      <dgm:prSet presAssocID="{DA57A448-3F24-499C-87BE-AB6D4BA8F33D}" presName="L1TextContainer" presStyleLbl="alignNode1" presStyleIdx="4" presStyleCnt="5">
        <dgm:presLayoutVars>
          <dgm:chMax val="1"/>
          <dgm:chPref val="1"/>
          <dgm:bulletEnabled val="1"/>
        </dgm:presLayoutVars>
      </dgm:prSet>
      <dgm:spPr/>
    </dgm:pt>
    <dgm:pt modelId="{20ED4827-A62B-4278-B169-14EC93548573}" type="pres">
      <dgm:prSet presAssocID="{DA57A448-3F24-499C-87BE-AB6D4BA8F33D}" presName="L2TextContainerWrapper" presStyleCnt="0">
        <dgm:presLayoutVars>
          <dgm:bulletEnabled val="1"/>
        </dgm:presLayoutVars>
      </dgm:prSet>
      <dgm:spPr/>
    </dgm:pt>
    <dgm:pt modelId="{8B214C7A-11DE-4E0B-9DD9-41F49638C5D8}" type="pres">
      <dgm:prSet presAssocID="{DA57A448-3F24-499C-87BE-AB6D4BA8F33D}" presName="L2TextContainer" presStyleLbl="bgAccFollowNode1" presStyleIdx="4" presStyleCnt="5"/>
      <dgm:spPr/>
    </dgm:pt>
    <dgm:pt modelId="{6C49624D-7C7C-40E1-B33E-13A221C97D7C}" type="pres">
      <dgm:prSet presAssocID="{DA57A448-3F24-499C-87BE-AB6D4BA8F33D}" presName="FlexibleEmptyPlaceHolder" presStyleCnt="0"/>
      <dgm:spPr/>
    </dgm:pt>
    <dgm:pt modelId="{0DF62910-C280-4BD9-BB5D-5124E8CFD3D3}" type="pres">
      <dgm:prSet presAssocID="{DA57A448-3F24-499C-87BE-AB6D4BA8F33D}" presName="ConnectLine" presStyleLbl="sibTrans1D1" presStyleIdx="4" presStyleCnt="5"/>
      <dgm:spPr/>
    </dgm:pt>
    <dgm:pt modelId="{FA6B0541-0EFD-4869-B6A0-D1B1CFADAA41}" type="pres">
      <dgm:prSet presAssocID="{DA57A448-3F24-499C-87BE-AB6D4BA8F33D}" presName="ConnectorPoint" presStyleLbl="node1" presStyleIdx="4" presStyleCnt="5"/>
      <dgm:spPr>
        <a:solidFill>
          <a:schemeClr val="accent1">
            <a:hueOff val="0"/>
            <a:satOff val="0"/>
            <a:lumOff val="0"/>
            <a:alphaOff val="0"/>
          </a:schemeClr>
        </a:solidFill>
        <a:ln w="6350">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gm:spPr>
    </dgm:pt>
    <dgm:pt modelId="{D45A1B36-B288-4ACC-BA9D-94078B93C15C}" type="pres">
      <dgm:prSet presAssocID="{DA57A448-3F24-499C-87BE-AB6D4BA8F33D}" presName="EmptyPlaceHolder" presStyleCnt="0"/>
      <dgm:spPr/>
    </dgm:pt>
  </dgm:ptLst>
  <dgm:cxnLst>
    <dgm:cxn modelId="{4C4E4B00-64DE-4A75-91FD-7EAADA502236}" srcId="{92FB961A-6CC1-4A75-936C-79368DBF8BED}" destId="{CA5C89E9-EE3A-457E-87D6-3965E47D80E8}" srcOrd="0" destOrd="0" parTransId="{EC27CC19-C5A0-4365-A88E-0AC3DD40B8C7}" sibTransId="{7469B71C-904B-4991-ADBF-6F5573426C9E}"/>
    <dgm:cxn modelId="{756A3508-6D7D-4B75-AE69-C3FE58905865}" srcId="{6CCDAD87-08C2-4A1D-9679-8044E1C561E1}" destId="{71F3B1CE-E854-4E31-929D-410B0D6468FE}" srcOrd="0" destOrd="0" parTransId="{CACC9848-18F8-497D-A236-F703CBD7CCBC}" sibTransId="{4178242F-0035-4E81-8C84-986A8E0E9DE5}"/>
    <dgm:cxn modelId="{3DD7DD28-46B7-4C35-A750-257E1A3689F1}" type="presOf" srcId="{B55FE08A-C0C1-4BFC-AC38-6B29922A33E7}" destId="{DA731F4A-1B57-4496-966B-367DDA4AEF45}" srcOrd="0" destOrd="0" presId="urn:microsoft.com/office/officeart/2017/3/layout/HorizontalLabelsTimeline"/>
    <dgm:cxn modelId="{C6C0EA28-22FC-48B2-A261-F928E45B2498}" type="presOf" srcId="{92FB961A-6CC1-4A75-936C-79368DBF8BED}" destId="{934186C9-B032-4E4C-B136-BD4456E107B0}" srcOrd="0" destOrd="0" presId="urn:microsoft.com/office/officeart/2017/3/layout/HorizontalLabelsTimeline"/>
    <dgm:cxn modelId="{E9291C34-B7A2-4314-9047-178D81AC5DEE}" srcId="{92FB961A-6CC1-4A75-936C-79368DBF8BED}" destId="{A50DD931-A424-4F80-9FD6-11C48E608A19}" srcOrd="3" destOrd="0" parTransId="{8441CB32-0E93-4328-87A7-DCC28764697E}" sibTransId="{01F3284F-DBF6-42BC-AB02-68968A270BE7}"/>
    <dgm:cxn modelId="{92D46543-1C6A-4997-829C-60F48CDD7BA9}" srcId="{92FB961A-6CC1-4A75-936C-79368DBF8BED}" destId="{DA57A448-3F24-499C-87BE-AB6D4BA8F33D}" srcOrd="4" destOrd="0" parTransId="{12771981-E6D6-4D0E-98E1-5FBE6839B1B1}" sibTransId="{2F9D82E2-3417-4BCF-BB70-AE842C4F038B}"/>
    <dgm:cxn modelId="{4A729643-E69B-4305-8849-FDD22C1B8F4C}" srcId="{92FB961A-6CC1-4A75-936C-79368DBF8BED}" destId="{4D371739-FA66-44AF-A93E-477C45EAC2E0}" srcOrd="2" destOrd="0" parTransId="{838FBDB1-1167-4C2C-947E-FC4E1A6B1F81}" sibTransId="{69034F81-1E9A-4E0F-ACA6-67D3DABDB8FE}"/>
    <dgm:cxn modelId="{ACC4FD67-D8C5-4AC5-BE63-9D0B2FFDDD51}" type="presOf" srcId="{D142B2A1-84F8-4878-97E5-11AD64110D2F}" destId="{8B214C7A-11DE-4E0B-9DD9-41F49638C5D8}" srcOrd="0" destOrd="1" presId="urn:microsoft.com/office/officeart/2017/3/layout/HorizontalLabelsTimeline"/>
    <dgm:cxn modelId="{4E03A34B-4562-44BB-9C58-91020CBCC5D9}" srcId="{A50DD931-A424-4F80-9FD6-11C48E608A19}" destId="{C945769B-DB77-4A7D-9125-4C0CDA670A09}" srcOrd="1" destOrd="0" parTransId="{F662E9FB-77E2-4F90-AC5E-993F57160616}" sibTransId="{63AFE8DE-521E-49BD-8E15-53319BE446D4}"/>
    <dgm:cxn modelId="{BD00BE4B-7C7E-4E37-A762-C62631353048}" type="presOf" srcId="{CA5C89E9-EE3A-457E-87D6-3965E47D80E8}" destId="{9EC2EF3F-9AD4-4675-9CDB-4729F05A7625}" srcOrd="0" destOrd="0" presId="urn:microsoft.com/office/officeart/2017/3/layout/HorizontalLabelsTimeline"/>
    <dgm:cxn modelId="{3DA65951-1D8B-422F-8475-BACD54D2844E}" srcId="{4D371739-FA66-44AF-A93E-477C45EAC2E0}" destId="{B55FE08A-C0C1-4BFC-AC38-6B29922A33E7}" srcOrd="0" destOrd="0" parTransId="{C0AAD05D-ADA5-4E7B-AD5D-1B0CAADB1288}" sibTransId="{FF59C339-58BA-460B-935D-28F145AF5D08}"/>
    <dgm:cxn modelId="{6814E680-F91D-4225-9A54-4D9AFA685C08}" type="presOf" srcId="{E809B309-6BD5-4272-A789-4A616FF8C875}" destId="{AA82C47C-B928-4691-AD9F-56D4FBDBDB2E}" srcOrd="0" destOrd="0" presId="urn:microsoft.com/office/officeart/2017/3/layout/HorizontalLabelsTimeline"/>
    <dgm:cxn modelId="{BBD85E85-9BB1-449F-9D94-A0B51A0C0437}" type="presOf" srcId="{C945769B-DB77-4A7D-9125-4C0CDA670A09}" destId="{AA82C47C-B928-4691-AD9F-56D4FBDBDB2E}" srcOrd="0" destOrd="1" presId="urn:microsoft.com/office/officeart/2017/3/layout/HorizontalLabelsTimeline"/>
    <dgm:cxn modelId="{FBF41DB3-F270-486F-B35E-7E59EED5EADA}" srcId="{DA57A448-3F24-499C-87BE-AB6D4BA8F33D}" destId="{8825DC43-2EA9-4508-A43B-D3688676FDD2}" srcOrd="0" destOrd="0" parTransId="{27218033-6D40-4726-A01C-51237FE22CA5}" sibTransId="{E68814B3-CAF7-43D4-A974-07C196B34C42}"/>
    <dgm:cxn modelId="{EEB4C7B9-78EB-4C0E-978C-794FB12D1EF3}" srcId="{DA57A448-3F24-499C-87BE-AB6D4BA8F33D}" destId="{D142B2A1-84F8-4878-97E5-11AD64110D2F}" srcOrd="1" destOrd="0" parTransId="{B6D9F460-B3F4-4E25-8928-55505FF8EBE8}" sibTransId="{25315672-66DF-4870-AFE4-DE75AD6A5CBC}"/>
    <dgm:cxn modelId="{7899C2BA-B792-47E1-B4FA-41CF059FE7E2}" srcId="{CA5C89E9-EE3A-457E-87D6-3965E47D80E8}" destId="{D7DE7BCE-32E0-45BA-B52C-D46BA26FC506}" srcOrd="0" destOrd="0" parTransId="{AB384543-CBE1-4585-9153-6CB2F4BC5657}" sibTransId="{2728B530-5C14-4B91-B9D4-C4BC5B9D8482}"/>
    <dgm:cxn modelId="{B4FDADBC-08A5-409A-81D6-095C67EC3A28}" srcId="{A50DD931-A424-4F80-9FD6-11C48E608A19}" destId="{E809B309-6BD5-4272-A789-4A616FF8C875}" srcOrd="0" destOrd="0" parTransId="{3DD44CF6-DD0D-40E2-933B-A133F6DEB7B3}" sibTransId="{BB4449CC-5F1B-4D33-9E14-AAFA18D0858B}"/>
    <dgm:cxn modelId="{7FB5FDC0-AF5E-40A6-9250-C0F5030B8FA5}" type="presOf" srcId="{D7DE7BCE-32E0-45BA-B52C-D46BA26FC506}" destId="{A2725396-1EF5-4C66-94A1-B21671BEF8EE}" srcOrd="0" destOrd="0" presId="urn:microsoft.com/office/officeart/2017/3/layout/HorizontalLabelsTimeline"/>
    <dgm:cxn modelId="{341C4FC1-6AB6-4571-9D77-F582B9D2034B}" type="presOf" srcId="{A50DD931-A424-4F80-9FD6-11C48E608A19}" destId="{7E73A6EE-A658-4AC3-A9BE-50207989628B}" srcOrd="0" destOrd="0" presId="urn:microsoft.com/office/officeart/2017/3/layout/HorizontalLabelsTimeline"/>
    <dgm:cxn modelId="{E6EE1CDA-D18F-4C26-A001-E92BC06643C1}" type="presOf" srcId="{6CCDAD87-08C2-4A1D-9679-8044E1C561E1}" destId="{7CDDE470-259E-4DD6-AF42-BC329EE2EBB8}" srcOrd="0" destOrd="0" presId="urn:microsoft.com/office/officeart/2017/3/layout/HorizontalLabelsTimeline"/>
    <dgm:cxn modelId="{A713DCE7-9C63-4736-98AD-992C2FF5EDAC}" type="presOf" srcId="{4D371739-FA66-44AF-A93E-477C45EAC2E0}" destId="{8884A809-C392-4945-BDEA-5E9D1FDD883D}" srcOrd="0" destOrd="0" presId="urn:microsoft.com/office/officeart/2017/3/layout/HorizontalLabelsTimeline"/>
    <dgm:cxn modelId="{F859BDEA-D333-48F3-A826-0DFCD589A415}" type="presOf" srcId="{DA57A448-3F24-499C-87BE-AB6D4BA8F33D}" destId="{7581A6E0-4E28-402B-B0B7-3C28AB11C359}" srcOrd="0" destOrd="0" presId="urn:microsoft.com/office/officeart/2017/3/layout/HorizontalLabelsTimeline"/>
    <dgm:cxn modelId="{20532CF5-17B6-448E-855D-3CD2F98F3B1F}" type="presOf" srcId="{8825DC43-2EA9-4508-A43B-D3688676FDD2}" destId="{8B214C7A-11DE-4E0B-9DD9-41F49638C5D8}" srcOrd="0" destOrd="0" presId="urn:microsoft.com/office/officeart/2017/3/layout/HorizontalLabelsTimeline"/>
    <dgm:cxn modelId="{DDEA3EF7-9845-48F5-BC47-9BE8DE9DBCF4}" srcId="{92FB961A-6CC1-4A75-936C-79368DBF8BED}" destId="{6CCDAD87-08C2-4A1D-9679-8044E1C561E1}" srcOrd="1" destOrd="0" parTransId="{0A5AA36B-7FB4-4E98-B51B-F2070743E49F}" sibTransId="{3E1AC83B-88AD-47FB-9D7F-2D0D3617C256}"/>
    <dgm:cxn modelId="{254D66FB-F501-4C79-BC1C-0B9198E5CF3B}" type="presOf" srcId="{71F3B1CE-E854-4E31-929D-410B0D6468FE}" destId="{B76C3AEE-0442-454C-B9DD-89C18742E71C}" srcOrd="0" destOrd="0" presId="urn:microsoft.com/office/officeart/2017/3/layout/HorizontalLabelsTimeline"/>
    <dgm:cxn modelId="{95F2582D-462C-489F-AE04-A87671CEE89F}" type="presParOf" srcId="{934186C9-B032-4E4C-B136-BD4456E107B0}" destId="{69A0DF8C-7358-46BB-96D0-13AF4EE9BB24}" srcOrd="0" destOrd="0" presId="urn:microsoft.com/office/officeart/2017/3/layout/HorizontalLabelsTimeline"/>
    <dgm:cxn modelId="{536ECE23-5110-4E17-A976-24797E40492C}" type="presParOf" srcId="{934186C9-B032-4E4C-B136-BD4456E107B0}" destId="{2E41B253-5EB9-411D-9439-27B174894BF8}" srcOrd="1" destOrd="0" presId="urn:microsoft.com/office/officeart/2017/3/layout/HorizontalLabelsTimeline"/>
    <dgm:cxn modelId="{FBA16F7B-2FB2-437C-B618-4ABD3A569AFA}" type="presParOf" srcId="{2E41B253-5EB9-411D-9439-27B174894BF8}" destId="{77C2F4C3-0C30-411C-80E4-8D60DE60C570}" srcOrd="0" destOrd="0" presId="urn:microsoft.com/office/officeart/2017/3/layout/HorizontalLabelsTimeline"/>
    <dgm:cxn modelId="{8A16004B-1D54-4184-9E88-6EEA86F987FA}" type="presParOf" srcId="{77C2F4C3-0C30-411C-80E4-8D60DE60C570}" destId="{9EC2EF3F-9AD4-4675-9CDB-4729F05A7625}" srcOrd="0" destOrd="0" presId="urn:microsoft.com/office/officeart/2017/3/layout/HorizontalLabelsTimeline"/>
    <dgm:cxn modelId="{8DCD5B83-A1D3-48BC-B0D9-25C768559899}" type="presParOf" srcId="{77C2F4C3-0C30-411C-80E4-8D60DE60C570}" destId="{3FF10A5B-CBAB-4B51-8B72-BFBFE2D51150}" srcOrd="1" destOrd="0" presId="urn:microsoft.com/office/officeart/2017/3/layout/HorizontalLabelsTimeline"/>
    <dgm:cxn modelId="{C94F9CAA-FDDB-47A5-BE5D-B8F5E6B93FD5}" type="presParOf" srcId="{3FF10A5B-CBAB-4B51-8B72-BFBFE2D51150}" destId="{A2725396-1EF5-4C66-94A1-B21671BEF8EE}" srcOrd="0" destOrd="0" presId="urn:microsoft.com/office/officeart/2017/3/layout/HorizontalLabelsTimeline"/>
    <dgm:cxn modelId="{F8A75574-E99A-4F8F-AA2F-378F69D5555B}" type="presParOf" srcId="{3FF10A5B-CBAB-4B51-8B72-BFBFE2D51150}" destId="{6B3002A5-886A-494D-AC86-5108B299C888}" srcOrd="1" destOrd="0" presId="urn:microsoft.com/office/officeart/2017/3/layout/HorizontalLabelsTimeline"/>
    <dgm:cxn modelId="{C6999029-776E-4625-854F-F01C4A11B23C}" type="presParOf" srcId="{77C2F4C3-0C30-411C-80E4-8D60DE60C570}" destId="{676DBB94-2797-43E0-A4CC-8EB738503C06}" srcOrd="2" destOrd="0" presId="urn:microsoft.com/office/officeart/2017/3/layout/HorizontalLabelsTimeline"/>
    <dgm:cxn modelId="{BE75E4BC-3AD3-4ABD-A9F9-DCDFACD43138}" type="presParOf" srcId="{77C2F4C3-0C30-411C-80E4-8D60DE60C570}" destId="{66E85C6C-8AA8-4623-9137-D727C9BAB5B3}" srcOrd="3" destOrd="0" presId="urn:microsoft.com/office/officeart/2017/3/layout/HorizontalLabelsTimeline"/>
    <dgm:cxn modelId="{3D2F65CF-D0C7-42EE-A00B-CAF625F36069}" type="presParOf" srcId="{77C2F4C3-0C30-411C-80E4-8D60DE60C570}" destId="{57E0151F-760C-43E3-9426-1A35145F7475}" srcOrd="4" destOrd="0" presId="urn:microsoft.com/office/officeart/2017/3/layout/HorizontalLabelsTimeline"/>
    <dgm:cxn modelId="{858C466A-E50F-4A42-A445-20EB7E92B261}" type="presParOf" srcId="{2E41B253-5EB9-411D-9439-27B174894BF8}" destId="{EC76D0D8-E81B-4874-A657-D8E3DB7C2304}" srcOrd="1" destOrd="0" presId="urn:microsoft.com/office/officeart/2017/3/layout/HorizontalLabelsTimeline"/>
    <dgm:cxn modelId="{BBF70393-8E92-486C-8B8A-F08ACDA17EC6}" type="presParOf" srcId="{2E41B253-5EB9-411D-9439-27B174894BF8}" destId="{3A5E501E-1662-4FCF-B868-8AF756BF17A0}" srcOrd="2" destOrd="0" presId="urn:microsoft.com/office/officeart/2017/3/layout/HorizontalLabelsTimeline"/>
    <dgm:cxn modelId="{8A5BB103-9AA1-41D8-BAF9-CAE4D39C1C2A}" type="presParOf" srcId="{3A5E501E-1662-4FCF-B868-8AF756BF17A0}" destId="{7CDDE470-259E-4DD6-AF42-BC329EE2EBB8}" srcOrd="0" destOrd="0" presId="urn:microsoft.com/office/officeart/2017/3/layout/HorizontalLabelsTimeline"/>
    <dgm:cxn modelId="{7FC06DD8-764A-469C-87EB-8D56E64FADDC}" type="presParOf" srcId="{3A5E501E-1662-4FCF-B868-8AF756BF17A0}" destId="{4617683B-D9E3-476A-9D18-DB2EE871DECA}" srcOrd="1" destOrd="0" presId="urn:microsoft.com/office/officeart/2017/3/layout/HorizontalLabelsTimeline"/>
    <dgm:cxn modelId="{F05A0ADD-1E28-4EBC-9FE7-86122C05EABA}" type="presParOf" srcId="{4617683B-D9E3-476A-9D18-DB2EE871DECA}" destId="{B76C3AEE-0442-454C-B9DD-89C18742E71C}" srcOrd="0" destOrd="0" presId="urn:microsoft.com/office/officeart/2017/3/layout/HorizontalLabelsTimeline"/>
    <dgm:cxn modelId="{274DA92A-263D-41FA-8E54-3C46EE3BEC32}" type="presParOf" srcId="{4617683B-D9E3-476A-9D18-DB2EE871DECA}" destId="{4780BD60-485B-4665-B7E7-8AB479CCAAE5}" srcOrd="1" destOrd="0" presId="urn:microsoft.com/office/officeart/2017/3/layout/HorizontalLabelsTimeline"/>
    <dgm:cxn modelId="{90A88FEC-D1BB-4DDE-AFFE-6ABC2BCE4B28}" type="presParOf" srcId="{3A5E501E-1662-4FCF-B868-8AF756BF17A0}" destId="{BE802D67-1BCD-4F07-B49C-415E98EBD9DC}" srcOrd="2" destOrd="0" presId="urn:microsoft.com/office/officeart/2017/3/layout/HorizontalLabelsTimeline"/>
    <dgm:cxn modelId="{C631DF7B-013E-4A81-85F2-1F23B66F7115}" type="presParOf" srcId="{3A5E501E-1662-4FCF-B868-8AF756BF17A0}" destId="{27888CB4-84FA-4C9C-92CB-A00E17B8F7DC}" srcOrd="3" destOrd="0" presId="urn:microsoft.com/office/officeart/2017/3/layout/HorizontalLabelsTimeline"/>
    <dgm:cxn modelId="{4D2FFBE6-C87E-48C4-B1F4-B488DD20C0F2}" type="presParOf" srcId="{3A5E501E-1662-4FCF-B868-8AF756BF17A0}" destId="{23A86C10-EF6E-488B-978E-F39C00983636}" srcOrd="4" destOrd="0" presId="urn:microsoft.com/office/officeart/2017/3/layout/HorizontalLabelsTimeline"/>
    <dgm:cxn modelId="{1CC83F7D-C135-4C25-A4EA-C88D6FF7E076}" type="presParOf" srcId="{2E41B253-5EB9-411D-9439-27B174894BF8}" destId="{303A4392-1DE6-48A9-83E9-B8CB2E6589A3}" srcOrd="3" destOrd="0" presId="urn:microsoft.com/office/officeart/2017/3/layout/HorizontalLabelsTimeline"/>
    <dgm:cxn modelId="{3539BCBF-1CCE-4445-819D-FCD08F201D91}" type="presParOf" srcId="{2E41B253-5EB9-411D-9439-27B174894BF8}" destId="{F9820840-BDB7-4AAC-A1D6-1B9D92368E90}" srcOrd="4" destOrd="0" presId="urn:microsoft.com/office/officeart/2017/3/layout/HorizontalLabelsTimeline"/>
    <dgm:cxn modelId="{8BA4C2AB-50D1-456D-B502-525691D3E3EA}" type="presParOf" srcId="{F9820840-BDB7-4AAC-A1D6-1B9D92368E90}" destId="{8884A809-C392-4945-BDEA-5E9D1FDD883D}" srcOrd="0" destOrd="0" presId="urn:microsoft.com/office/officeart/2017/3/layout/HorizontalLabelsTimeline"/>
    <dgm:cxn modelId="{7933C454-D7AD-4DF7-AF13-7B056B4E6F74}" type="presParOf" srcId="{F9820840-BDB7-4AAC-A1D6-1B9D92368E90}" destId="{820E71BC-156B-4A7E-8D1A-899DA74B2336}" srcOrd="1" destOrd="0" presId="urn:microsoft.com/office/officeart/2017/3/layout/HorizontalLabelsTimeline"/>
    <dgm:cxn modelId="{627100CB-2A21-452B-B1BF-7AD7DCD7DE27}" type="presParOf" srcId="{820E71BC-156B-4A7E-8D1A-899DA74B2336}" destId="{DA731F4A-1B57-4496-966B-367DDA4AEF45}" srcOrd="0" destOrd="0" presId="urn:microsoft.com/office/officeart/2017/3/layout/HorizontalLabelsTimeline"/>
    <dgm:cxn modelId="{1BA1DB72-451E-4D59-9CF7-C117119739AA}" type="presParOf" srcId="{820E71BC-156B-4A7E-8D1A-899DA74B2336}" destId="{0CC534BB-05AB-4D89-A0ED-F288E30A4219}" srcOrd="1" destOrd="0" presId="urn:microsoft.com/office/officeart/2017/3/layout/HorizontalLabelsTimeline"/>
    <dgm:cxn modelId="{B826776E-E713-4079-984A-7A5C35128874}" type="presParOf" srcId="{F9820840-BDB7-4AAC-A1D6-1B9D92368E90}" destId="{2F301FDA-4EE0-4DCD-B7A3-0093BC397D27}" srcOrd="2" destOrd="0" presId="urn:microsoft.com/office/officeart/2017/3/layout/HorizontalLabelsTimeline"/>
    <dgm:cxn modelId="{0BB52989-CD8E-4EC5-8315-BDB24B63D10C}" type="presParOf" srcId="{F9820840-BDB7-4AAC-A1D6-1B9D92368E90}" destId="{F8A1AF53-A8D8-4ABE-8189-8D68A86474CE}" srcOrd="3" destOrd="0" presId="urn:microsoft.com/office/officeart/2017/3/layout/HorizontalLabelsTimeline"/>
    <dgm:cxn modelId="{F2D11951-7861-4B4E-AD2B-68DF0C8038F4}" type="presParOf" srcId="{F9820840-BDB7-4AAC-A1D6-1B9D92368E90}" destId="{4AF3BF02-59F4-42B5-915C-34446D80A00B}" srcOrd="4" destOrd="0" presId="urn:microsoft.com/office/officeart/2017/3/layout/HorizontalLabelsTimeline"/>
    <dgm:cxn modelId="{DDD55749-C06B-43E3-AE60-70D529960809}" type="presParOf" srcId="{2E41B253-5EB9-411D-9439-27B174894BF8}" destId="{D591C34E-1607-4C9C-BDAA-3088167614B2}" srcOrd="5" destOrd="0" presId="urn:microsoft.com/office/officeart/2017/3/layout/HorizontalLabelsTimeline"/>
    <dgm:cxn modelId="{962F0A37-D324-4852-B5B0-1668B913705D}" type="presParOf" srcId="{2E41B253-5EB9-411D-9439-27B174894BF8}" destId="{FAD5FD8C-B40C-4FD8-BBA9-A68C07B53101}" srcOrd="6" destOrd="0" presId="urn:microsoft.com/office/officeart/2017/3/layout/HorizontalLabelsTimeline"/>
    <dgm:cxn modelId="{D628AC5A-B00F-4E3D-8373-2A9D05C463EC}" type="presParOf" srcId="{FAD5FD8C-B40C-4FD8-BBA9-A68C07B53101}" destId="{7E73A6EE-A658-4AC3-A9BE-50207989628B}" srcOrd="0" destOrd="0" presId="urn:microsoft.com/office/officeart/2017/3/layout/HorizontalLabelsTimeline"/>
    <dgm:cxn modelId="{2CAF8ED9-478B-441D-B870-2329308F57FC}" type="presParOf" srcId="{FAD5FD8C-B40C-4FD8-BBA9-A68C07B53101}" destId="{0C4CD83F-9143-4D4A-A546-09B763CFBE27}" srcOrd="1" destOrd="0" presId="urn:microsoft.com/office/officeart/2017/3/layout/HorizontalLabelsTimeline"/>
    <dgm:cxn modelId="{DB898BDC-279F-46DA-9AE5-465CD73DA4B5}" type="presParOf" srcId="{0C4CD83F-9143-4D4A-A546-09B763CFBE27}" destId="{AA82C47C-B928-4691-AD9F-56D4FBDBDB2E}" srcOrd="0" destOrd="0" presId="urn:microsoft.com/office/officeart/2017/3/layout/HorizontalLabelsTimeline"/>
    <dgm:cxn modelId="{9924FF3B-D879-4E6F-8F14-0F9DF81F13AE}" type="presParOf" srcId="{0C4CD83F-9143-4D4A-A546-09B763CFBE27}" destId="{8886B47E-8A07-4B29-9349-E16DF90F60DF}" srcOrd="1" destOrd="0" presId="urn:microsoft.com/office/officeart/2017/3/layout/HorizontalLabelsTimeline"/>
    <dgm:cxn modelId="{1A765F92-C85E-439D-85D7-A18BDCC4D1D4}" type="presParOf" srcId="{FAD5FD8C-B40C-4FD8-BBA9-A68C07B53101}" destId="{703CB8C4-08BD-486D-BD3C-15CBE2DD5368}" srcOrd="2" destOrd="0" presId="urn:microsoft.com/office/officeart/2017/3/layout/HorizontalLabelsTimeline"/>
    <dgm:cxn modelId="{C597BA83-9280-4653-9F6F-2A817C9A74C7}" type="presParOf" srcId="{FAD5FD8C-B40C-4FD8-BBA9-A68C07B53101}" destId="{3D0684D9-ADA3-44A7-95C3-158338424358}" srcOrd="3" destOrd="0" presId="urn:microsoft.com/office/officeart/2017/3/layout/HorizontalLabelsTimeline"/>
    <dgm:cxn modelId="{6FB8AFE3-32DD-4C6E-802E-D9275D5B0DBD}" type="presParOf" srcId="{FAD5FD8C-B40C-4FD8-BBA9-A68C07B53101}" destId="{61CC40C3-AF0C-4DEE-8DA4-F87C55B39202}" srcOrd="4" destOrd="0" presId="urn:microsoft.com/office/officeart/2017/3/layout/HorizontalLabelsTimeline"/>
    <dgm:cxn modelId="{635C7336-6B9D-42DD-9B41-8ED7FFED6025}" type="presParOf" srcId="{2E41B253-5EB9-411D-9439-27B174894BF8}" destId="{A01CEC04-1398-4BEA-8127-02AA057C01BF}" srcOrd="7" destOrd="0" presId="urn:microsoft.com/office/officeart/2017/3/layout/HorizontalLabelsTimeline"/>
    <dgm:cxn modelId="{28C52E00-2A75-449D-B62D-7D6EAB775739}" type="presParOf" srcId="{2E41B253-5EB9-411D-9439-27B174894BF8}" destId="{0F2EFC34-50AA-4BD9-8B8C-94477B75EB0A}" srcOrd="8" destOrd="0" presId="urn:microsoft.com/office/officeart/2017/3/layout/HorizontalLabelsTimeline"/>
    <dgm:cxn modelId="{10D0CDBA-A3E3-4096-AC5B-E63CB406F2AC}" type="presParOf" srcId="{0F2EFC34-50AA-4BD9-8B8C-94477B75EB0A}" destId="{7581A6E0-4E28-402B-B0B7-3C28AB11C359}" srcOrd="0" destOrd="0" presId="urn:microsoft.com/office/officeart/2017/3/layout/HorizontalLabelsTimeline"/>
    <dgm:cxn modelId="{917728CE-AEB2-44F5-BA02-6904946A9EC0}" type="presParOf" srcId="{0F2EFC34-50AA-4BD9-8B8C-94477B75EB0A}" destId="{20ED4827-A62B-4278-B169-14EC93548573}" srcOrd="1" destOrd="0" presId="urn:microsoft.com/office/officeart/2017/3/layout/HorizontalLabelsTimeline"/>
    <dgm:cxn modelId="{070798FD-A29A-4D3C-B741-E940D8073167}" type="presParOf" srcId="{20ED4827-A62B-4278-B169-14EC93548573}" destId="{8B214C7A-11DE-4E0B-9DD9-41F49638C5D8}" srcOrd="0" destOrd="0" presId="urn:microsoft.com/office/officeart/2017/3/layout/HorizontalLabelsTimeline"/>
    <dgm:cxn modelId="{B6F6AAE1-F013-482C-85AC-4CD34437C776}" type="presParOf" srcId="{20ED4827-A62B-4278-B169-14EC93548573}" destId="{6C49624D-7C7C-40E1-B33E-13A221C97D7C}" srcOrd="1" destOrd="0" presId="urn:microsoft.com/office/officeart/2017/3/layout/HorizontalLabelsTimeline"/>
    <dgm:cxn modelId="{3353AA5F-C1BE-48F7-932A-EAA908447A9F}" type="presParOf" srcId="{0F2EFC34-50AA-4BD9-8B8C-94477B75EB0A}" destId="{0DF62910-C280-4BD9-BB5D-5124E8CFD3D3}" srcOrd="2" destOrd="0" presId="urn:microsoft.com/office/officeart/2017/3/layout/HorizontalLabelsTimeline"/>
    <dgm:cxn modelId="{1F0DD13B-80BD-4C06-A2F5-5CF9E26EE935}" type="presParOf" srcId="{0F2EFC34-50AA-4BD9-8B8C-94477B75EB0A}" destId="{FA6B0541-0EFD-4869-B6A0-D1B1CFADAA41}" srcOrd="3" destOrd="0" presId="urn:microsoft.com/office/officeart/2017/3/layout/HorizontalLabelsTimeline"/>
    <dgm:cxn modelId="{92FF808F-C4F0-404A-B847-105ECEE6A5BE}" type="presParOf" srcId="{0F2EFC34-50AA-4BD9-8B8C-94477B75EB0A}" destId="{D45A1B36-B288-4ACC-BA9D-94078B93C15C}"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932398-0FCB-444F-A0D7-0EE70935BB7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884136E-92C2-478E-AAC5-28C0E000B93D}">
      <dgm:prSet phldrT="[Text]" custT="1"/>
      <dgm:spPr/>
      <dgm:t>
        <a:bodyPr/>
        <a:lstStyle/>
        <a:p>
          <a:r>
            <a:rPr lang="en-US" sz="1600" b="1"/>
            <a:t>Goal: Enable thoughtful, strategic, aligned, and proactive interagency decision-making and collaboration </a:t>
          </a:r>
          <a:r>
            <a:rPr kumimoji="0" lang="en-US" sz="1600" b="1" i="0" u="none" strike="noStrike" cap="none" spc="0" normalizeH="0" baseline="0" noProof="0">
              <a:ln>
                <a:noFill/>
              </a:ln>
              <a:solidFill>
                <a:srgbClr val="003865"/>
              </a:solidFill>
              <a:effectLst/>
              <a:uLnTx/>
              <a:uFillTx/>
              <a:latin typeface="Calibri"/>
              <a:ea typeface="+mn-ea"/>
              <a:cs typeface="+mn-cs"/>
            </a:rPr>
            <a:t>and hold ourselves accountable for reaching a 4.4% vacancy rate overall and in the Drive for Five sectors. </a:t>
          </a:r>
          <a:endParaRPr lang="en-US" sz="1600" b="1">
            <a:latin typeface="Calibri"/>
          </a:endParaRPr>
        </a:p>
      </dgm:t>
    </dgm:pt>
    <dgm:pt modelId="{E322A5AE-287F-4B24-AC8F-58DBA323770A}" type="parTrans" cxnId="{953E2584-FA65-4E98-BD4D-B15A251292E5}">
      <dgm:prSet/>
      <dgm:spPr/>
      <dgm:t>
        <a:bodyPr/>
        <a:lstStyle/>
        <a:p>
          <a:endParaRPr lang="en-US"/>
        </a:p>
      </dgm:t>
    </dgm:pt>
    <dgm:pt modelId="{B13F5400-8985-4D2D-A503-D687B0BA5498}" type="sibTrans" cxnId="{953E2584-FA65-4E98-BD4D-B15A251292E5}">
      <dgm:prSet/>
      <dgm:spPr/>
      <dgm:t>
        <a:bodyPr/>
        <a:lstStyle/>
        <a:p>
          <a:endParaRPr lang="en-US"/>
        </a:p>
      </dgm:t>
    </dgm:pt>
    <dgm:pt modelId="{9E72B035-8966-4F4F-AFEC-FAFC5AA6BC95}">
      <dgm:prSet phldrT="[Text]" custT="1"/>
      <dgm:spPr>
        <a:ln>
          <a:solidFill>
            <a:schemeClr val="accent3"/>
          </a:solidFill>
        </a:ln>
      </dgm:spPr>
      <dgm:t>
        <a:bodyPr/>
        <a:lstStyle/>
        <a:p>
          <a:r>
            <a:rPr lang="en-US" sz="1200" b="0">
              <a:solidFill>
                <a:schemeClr val="accent3">
                  <a:lumMod val="75000"/>
                </a:schemeClr>
              </a:solidFill>
            </a:rPr>
            <a:t>Create alignment among Enterprise workforce supports in the Healthcare sector</a:t>
          </a:r>
        </a:p>
      </dgm:t>
    </dgm:pt>
    <dgm:pt modelId="{1999BF84-867C-4222-98C9-B076115A7276}" type="parTrans" cxnId="{7D5AB459-40F8-4C0D-8793-1056ED4AB9AB}">
      <dgm:prSet/>
      <dgm:spPr/>
      <dgm:t>
        <a:bodyPr/>
        <a:lstStyle/>
        <a:p>
          <a:endParaRPr lang="en-US"/>
        </a:p>
      </dgm:t>
    </dgm:pt>
    <dgm:pt modelId="{CDE2282B-B0BA-4A14-A0CB-6609CF5DD8C3}" type="sibTrans" cxnId="{7D5AB459-40F8-4C0D-8793-1056ED4AB9AB}">
      <dgm:prSet/>
      <dgm:spPr/>
      <dgm:t>
        <a:bodyPr/>
        <a:lstStyle/>
        <a:p>
          <a:endParaRPr lang="en-US"/>
        </a:p>
      </dgm:t>
    </dgm:pt>
    <dgm:pt modelId="{225EF6A3-3C01-4431-8E46-37AED512D411}">
      <dgm:prSet phldrT="[Text]" custT="1"/>
      <dgm:spPr>
        <a:ln>
          <a:solidFill>
            <a:schemeClr val="accent2">
              <a:lumMod val="50000"/>
            </a:schemeClr>
          </a:solidFill>
        </a:ln>
      </dgm:spPr>
      <dgm:t>
        <a:bodyPr/>
        <a:lstStyle/>
        <a:p>
          <a:r>
            <a:rPr lang="en-US" sz="1200">
              <a:solidFill>
                <a:schemeClr val="accent2">
                  <a:lumMod val="50000"/>
                </a:schemeClr>
              </a:solidFill>
              <a:latin typeface="Calibri"/>
            </a:rPr>
            <a:t>Align</a:t>
          </a:r>
          <a:r>
            <a:rPr lang="en-US" sz="1200">
              <a:solidFill>
                <a:schemeClr val="accent2">
                  <a:lumMod val="50000"/>
                </a:schemeClr>
              </a:solidFill>
            </a:rPr>
            <a:t> internal and external educator pipeline initiatives</a:t>
          </a:r>
        </a:p>
      </dgm:t>
    </dgm:pt>
    <dgm:pt modelId="{ED9694FD-BB4C-45D5-B8B9-EB03E83D4089}" type="parTrans" cxnId="{8DBF1CF4-3006-43FC-A41B-D66325CE38FC}">
      <dgm:prSet/>
      <dgm:spPr/>
      <dgm:t>
        <a:bodyPr/>
        <a:lstStyle/>
        <a:p>
          <a:endParaRPr lang="en-US"/>
        </a:p>
      </dgm:t>
    </dgm:pt>
    <dgm:pt modelId="{AF5CDF42-4764-44C7-BDF3-A7274D4A9559}" type="sibTrans" cxnId="{8DBF1CF4-3006-43FC-A41B-D66325CE38FC}">
      <dgm:prSet/>
      <dgm:spPr/>
      <dgm:t>
        <a:bodyPr/>
        <a:lstStyle/>
        <a:p>
          <a:endParaRPr lang="en-US"/>
        </a:p>
      </dgm:t>
    </dgm:pt>
    <dgm:pt modelId="{1D17281B-DFC4-40E3-A15C-6BD08F437BF5}">
      <dgm:prSet phldrT="[Text]" custT="1"/>
      <dgm:spPr/>
      <dgm:t>
        <a:bodyPr/>
        <a:lstStyle/>
        <a:p>
          <a:r>
            <a:rPr lang="en-US" sz="1200"/>
            <a:t>Evaluate the cumulative impact of workforce programs to ensure alignment</a:t>
          </a:r>
        </a:p>
      </dgm:t>
    </dgm:pt>
    <dgm:pt modelId="{455E7C85-6CEC-4F39-8754-34BC3879DBA1}" type="parTrans" cxnId="{95AF3616-4C87-4924-8EFF-84C1F4DE5804}">
      <dgm:prSet/>
      <dgm:spPr/>
      <dgm:t>
        <a:bodyPr/>
        <a:lstStyle/>
        <a:p>
          <a:endParaRPr lang="en-US"/>
        </a:p>
      </dgm:t>
    </dgm:pt>
    <dgm:pt modelId="{279AF908-468F-4305-A4DF-BCD838F7C997}" type="sibTrans" cxnId="{95AF3616-4C87-4924-8EFF-84C1F4DE5804}">
      <dgm:prSet/>
      <dgm:spPr/>
      <dgm:t>
        <a:bodyPr/>
        <a:lstStyle/>
        <a:p>
          <a:endParaRPr lang="en-US"/>
        </a:p>
      </dgm:t>
    </dgm:pt>
    <dgm:pt modelId="{98D93A1C-BF4B-45FD-99B2-E725E1C0110E}">
      <dgm:prSet phldrT="[Text]" custT="1"/>
      <dgm:spPr>
        <a:ln>
          <a:solidFill>
            <a:schemeClr val="accent6"/>
          </a:solidFill>
        </a:ln>
      </dgm:spPr>
      <dgm:t>
        <a:bodyPr/>
        <a:lstStyle/>
        <a:p>
          <a:pPr>
            <a:buNone/>
          </a:pPr>
          <a:r>
            <a:rPr lang="en-US" sz="1200" b="0">
              <a:solidFill>
                <a:schemeClr val="accent6"/>
              </a:solidFill>
            </a:rPr>
            <a:t>Improve understanding of workforce outcomes</a:t>
          </a:r>
        </a:p>
      </dgm:t>
    </dgm:pt>
    <dgm:pt modelId="{875B23C3-FC70-4D07-8256-5EEA6824505B}" type="parTrans" cxnId="{A019EB67-CB8D-41E4-9CD8-A6CE3125ECC3}">
      <dgm:prSet/>
      <dgm:spPr/>
      <dgm:t>
        <a:bodyPr/>
        <a:lstStyle/>
        <a:p>
          <a:endParaRPr lang="en-US"/>
        </a:p>
      </dgm:t>
    </dgm:pt>
    <dgm:pt modelId="{B21ADB3E-4737-4FB3-A15F-64E35CC8E72D}" type="sibTrans" cxnId="{A019EB67-CB8D-41E4-9CD8-A6CE3125ECC3}">
      <dgm:prSet/>
      <dgm:spPr/>
      <dgm:t>
        <a:bodyPr/>
        <a:lstStyle/>
        <a:p>
          <a:endParaRPr lang="en-US"/>
        </a:p>
      </dgm:t>
    </dgm:pt>
    <dgm:pt modelId="{953F5B5C-36F7-4E69-B975-5812EEE4A538}">
      <dgm:prSet phldrT="[Text]" custT="1"/>
      <dgm:spPr/>
      <dgm:t>
        <a:bodyPr/>
        <a:lstStyle/>
        <a:p>
          <a:r>
            <a:rPr lang="en-US" sz="1200"/>
            <a:t>Develop a framework to inventory and assess the alignment and reach of workforce programs across the Enterprise</a:t>
          </a:r>
        </a:p>
      </dgm:t>
    </dgm:pt>
    <dgm:pt modelId="{A4FE0CF8-91AE-4C01-9190-225A1953F40B}" type="parTrans" cxnId="{4A9A2ADC-21BA-48B6-A4C9-A46BCC79553E}">
      <dgm:prSet/>
      <dgm:spPr/>
      <dgm:t>
        <a:bodyPr/>
        <a:lstStyle/>
        <a:p>
          <a:endParaRPr lang="en-US"/>
        </a:p>
      </dgm:t>
    </dgm:pt>
    <dgm:pt modelId="{5AC76E47-577D-4256-A457-61FB867E2BA9}" type="sibTrans" cxnId="{4A9A2ADC-21BA-48B6-A4C9-A46BCC79553E}">
      <dgm:prSet/>
      <dgm:spPr/>
      <dgm:t>
        <a:bodyPr/>
        <a:lstStyle/>
        <a:p>
          <a:endParaRPr lang="en-US"/>
        </a:p>
      </dgm:t>
    </dgm:pt>
    <dgm:pt modelId="{FE57191B-3490-41F1-93D7-F3D9A8E05A39}">
      <dgm:prSet phldrT="[Text]" custT="1"/>
      <dgm:spPr>
        <a:ln>
          <a:solidFill>
            <a:schemeClr val="tx1"/>
          </a:solidFill>
        </a:ln>
      </dgm:spPr>
      <dgm:t>
        <a:bodyPr/>
        <a:lstStyle/>
        <a:p>
          <a:r>
            <a:rPr lang="en-US" sz="1200" b="0">
              <a:solidFill>
                <a:schemeClr val="tx1"/>
              </a:solidFill>
            </a:rPr>
            <a:t>Address the high vacancy rate in the healthcare sector</a:t>
          </a:r>
        </a:p>
      </dgm:t>
    </dgm:pt>
    <dgm:pt modelId="{53120D75-68E2-4097-B36F-FDC51A479F9A}" type="parTrans" cxnId="{50314BD1-809F-4321-96E8-7E68082F36D4}">
      <dgm:prSet/>
      <dgm:spPr/>
      <dgm:t>
        <a:bodyPr/>
        <a:lstStyle/>
        <a:p>
          <a:endParaRPr lang="en-US"/>
        </a:p>
      </dgm:t>
    </dgm:pt>
    <dgm:pt modelId="{BE650DBE-53CF-4D7D-9A4B-4C2FC480AC1C}" type="sibTrans" cxnId="{50314BD1-809F-4321-96E8-7E68082F36D4}">
      <dgm:prSet/>
      <dgm:spPr/>
      <dgm:t>
        <a:bodyPr/>
        <a:lstStyle/>
        <a:p>
          <a:endParaRPr lang="en-US"/>
        </a:p>
      </dgm:t>
    </dgm:pt>
    <dgm:pt modelId="{E10B1EAF-3DF3-494F-9462-18678CAF57E7}">
      <dgm:prSet phldrT="[Text]" custT="1"/>
      <dgm:spPr>
        <a:ln>
          <a:solidFill>
            <a:schemeClr val="accent2">
              <a:lumMod val="50000"/>
            </a:schemeClr>
          </a:solidFill>
        </a:ln>
      </dgm:spPr>
      <dgm:t>
        <a:bodyPr/>
        <a:lstStyle/>
        <a:p>
          <a:r>
            <a:rPr lang="en-US" sz="1200" b="0">
              <a:solidFill>
                <a:schemeClr val="accent2">
                  <a:lumMod val="50000"/>
                </a:schemeClr>
              </a:solidFill>
            </a:rPr>
            <a:t>Work with industry stakeholders to improve job quality and retention among healthcare workers</a:t>
          </a:r>
        </a:p>
      </dgm:t>
    </dgm:pt>
    <dgm:pt modelId="{F188D1EF-C575-4C97-BBE9-4F1575C92590}" type="parTrans" cxnId="{D42F5091-9F01-45F6-864F-E18238C440AE}">
      <dgm:prSet/>
      <dgm:spPr/>
      <dgm:t>
        <a:bodyPr/>
        <a:lstStyle/>
        <a:p>
          <a:endParaRPr lang="en-US"/>
        </a:p>
      </dgm:t>
    </dgm:pt>
    <dgm:pt modelId="{919F1A0E-CA5C-4180-897E-289F440C6137}" type="sibTrans" cxnId="{D42F5091-9F01-45F6-864F-E18238C440AE}">
      <dgm:prSet/>
      <dgm:spPr/>
      <dgm:t>
        <a:bodyPr/>
        <a:lstStyle/>
        <a:p>
          <a:endParaRPr lang="en-US"/>
        </a:p>
      </dgm:t>
    </dgm:pt>
    <dgm:pt modelId="{4B353194-A170-4759-9A38-31C99A7814C7}">
      <dgm:prSet phldrT="[Text]" custT="1"/>
      <dgm:spPr>
        <a:ln>
          <a:solidFill>
            <a:schemeClr val="tx1"/>
          </a:solidFill>
        </a:ln>
      </dgm:spPr>
      <dgm:t>
        <a:bodyPr/>
        <a:lstStyle/>
        <a:p>
          <a:pPr>
            <a:buNone/>
          </a:pPr>
          <a:r>
            <a:rPr lang="en-US" sz="1200" b="0">
              <a:solidFill>
                <a:schemeClr val="tx1"/>
              </a:solidFill>
            </a:rPr>
            <a:t>Establish strategies for effective communication of Enterprise workforce efforts </a:t>
          </a:r>
        </a:p>
      </dgm:t>
    </dgm:pt>
    <dgm:pt modelId="{DC3777A7-02D3-4E2E-B1A0-7B9C4EB1F947}" type="parTrans" cxnId="{BBF3610F-4F2F-4899-ACBB-97F743F8F003}">
      <dgm:prSet/>
      <dgm:spPr/>
      <dgm:t>
        <a:bodyPr/>
        <a:lstStyle/>
        <a:p>
          <a:endParaRPr lang="en-US"/>
        </a:p>
      </dgm:t>
    </dgm:pt>
    <dgm:pt modelId="{CCF26D59-E08A-4E4F-9BD2-982763CDBD55}" type="sibTrans" cxnId="{BBF3610F-4F2F-4899-ACBB-97F743F8F003}">
      <dgm:prSet/>
      <dgm:spPr/>
      <dgm:t>
        <a:bodyPr/>
        <a:lstStyle/>
        <a:p>
          <a:endParaRPr lang="en-US"/>
        </a:p>
      </dgm:t>
    </dgm:pt>
    <dgm:pt modelId="{AFD87F8B-CD7D-4D13-9F2A-0787104A0800}">
      <dgm:prSet phldrT="[Text]" custT="1"/>
      <dgm:spPr>
        <a:ln>
          <a:solidFill>
            <a:schemeClr val="accent3"/>
          </a:solidFill>
        </a:ln>
      </dgm:spPr>
      <dgm:t>
        <a:bodyPr/>
        <a:lstStyle/>
        <a:p>
          <a:pPr>
            <a:buNone/>
          </a:pPr>
          <a:r>
            <a:rPr lang="en-US" sz="1200" b="0">
              <a:solidFill>
                <a:schemeClr val="accent3"/>
              </a:solidFill>
            </a:rPr>
            <a:t>Develop policies and practices for interagency communication of efforts</a:t>
          </a:r>
        </a:p>
      </dgm:t>
    </dgm:pt>
    <dgm:pt modelId="{6649CCB3-E3EF-41BA-840F-2C658D9BD147}" type="parTrans" cxnId="{61F16238-D408-4872-AC4C-1B63D0E034D8}">
      <dgm:prSet/>
      <dgm:spPr/>
      <dgm:t>
        <a:bodyPr/>
        <a:lstStyle/>
        <a:p>
          <a:endParaRPr lang="en-US"/>
        </a:p>
      </dgm:t>
    </dgm:pt>
    <dgm:pt modelId="{B53585D2-0C58-4EF5-984F-E92029E2DA1D}" type="sibTrans" cxnId="{61F16238-D408-4872-AC4C-1B63D0E034D8}">
      <dgm:prSet/>
      <dgm:spPr/>
      <dgm:t>
        <a:bodyPr/>
        <a:lstStyle/>
        <a:p>
          <a:endParaRPr lang="en-US"/>
        </a:p>
      </dgm:t>
    </dgm:pt>
    <dgm:pt modelId="{3EC47A78-BB44-461E-9B56-7BA69AF1E042}">
      <dgm:prSet phldrT="[Text]" custT="1"/>
      <dgm:spPr>
        <a:ln>
          <a:solidFill>
            <a:schemeClr val="accent3"/>
          </a:solidFill>
        </a:ln>
      </dgm:spPr>
      <dgm:t>
        <a:bodyPr/>
        <a:lstStyle/>
        <a:p>
          <a:pPr>
            <a:buNone/>
          </a:pPr>
          <a:r>
            <a:rPr lang="en-US" sz="1200" b="0">
              <a:solidFill>
                <a:schemeClr val="accent3"/>
              </a:solidFill>
            </a:rPr>
            <a:t>Build strong external communications to improve customer experience</a:t>
          </a:r>
        </a:p>
      </dgm:t>
    </dgm:pt>
    <dgm:pt modelId="{063B42E8-9900-4A63-9F19-493952E8CFD2}" type="parTrans" cxnId="{BC37B7C1-5F4E-4D87-AE29-88F5DF681F10}">
      <dgm:prSet/>
      <dgm:spPr/>
      <dgm:t>
        <a:bodyPr/>
        <a:lstStyle/>
        <a:p>
          <a:endParaRPr lang="en-US"/>
        </a:p>
      </dgm:t>
    </dgm:pt>
    <dgm:pt modelId="{BB0CB8DF-53E7-48D7-AFAC-489CC2E60070}" type="sibTrans" cxnId="{BC37B7C1-5F4E-4D87-AE29-88F5DF681F10}">
      <dgm:prSet/>
      <dgm:spPr/>
      <dgm:t>
        <a:bodyPr/>
        <a:lstStyle/>
        <a:p>
          <a:endParaRPr lang="en-US"/>
        </a:p>
      </dgm:t>
    </dgm:pt>
    <dgm:pt modelId="{AD5C69AA-14A8-4949-BE99-5BB85A135E8B}" type="pres">
      <dgm:prSet presAssocID="{98932398-0FCB-444F-A0D7-0EE70935BB7B}" presName="hierChild1" presStyleCnt="0">
        <dgm:presLayoutVars>
          <dgm:chPref val="1"/>
          <dgm:dir/>
          <dgm:animOne val="branch"/>
          <dgm:animLvl val="lvl"/>
          <dgm:resizeHandles/>
        </dgm:presLayoutVars>
      </dgm:prSet>
      <dgm:spPr/>
    </dgm:pt>
    <dgm:pt modelId="{A338A917-A68B-4130-BA15-598D2C57D7CD}" type="pres">
      <dgm:prSet presAssocID="{3884136E-92C2-478E-AAC5-28C0E000B93D}" presName="hierRoot1" presStyleCnt="0"/>
      <dgm:spPr/>
    </dgm:pt>
    <dgm:pt modelId="{23670F3B-74E4-4E8A-9633-BEB9706554BC}" type="pres">
      <dgm:prSet presAssocID="{3884136E-92C2-478E-AAC5-28C0E000B93D}" presName="composite" presStyleCnt="0"/>
      <dgm:spPr/>
    </dgm:pt>
    <dgm:pt modelId="{4427DCA2-D283-4E48-8F2E-3B48C02DE3D5}" type="pres">
      <dgm:prSet presAssocID="{3884136E-92C2-478E-AAC5-28C0E000B93D}" presName="background" presStyleLbl="node0" presStyleIdx="0" presStyleCnt="1"/>
      <dgm:spPr/>
    </dgm:pt>
    <dgm:pt modelId="{1EE393DF-F18B-45F2-A6AE-3BF7F0DFB6B9}" type="pres">
      <dgm:prSet presAssocID="{3884136E-92C2-478E-AAC5-28C0E000B93D}" presName="text" presStyleLbl="fgAcc0" presStyleIdx="0" presStyleCnt="1" custScaleX="290015" custScaleY="141610">
        <dgm:presLayoutVars>
          <dgm:chPref val="3"/>
        </dgm:presLayoutVars>
      </dgm:prSet>
      <dgm:spPr/>
    </dgm:pt>
    <dgm:pt modelId="{B212003B-3D28-47E1-8316-2D82088BBDFF}" type="pres">
      <dgm:prSet presAssocID="{3884136E-92C2-478E-AAC5-28C0E000B93D}" presName="hierChild2" presStyleCnt="0"/>
      <dgm:spPr/>
    </dgm:pt>
    <dgm:pt modelId="{B49999EE-C7F2-4C0E-8C94-40564B5B5B05}" type="pres">
      <dgm:prSet presAssocID="{A4FE0CF8-91AE-4C01-9190-225A1953F40B}" presName="Name10" presStyleLbl="parChTrans1D2" presStyleIdx="0" presStyleCnt="3"/>
      <dgm:spPr/>
    </dgm:pt>
    <dgm:pt modelId="{939680FA-04AD-46B4-A4A1-341474C1AD0C}" type="pres">
      <dgm:prSet presAssocID="{953F5B5C-36F7-4E69-B975-5812EEE4A538}" presName="hierRoot2" presStyleCnt="0"/>
      <dgm:spPr/>
    </dgm:pt>
    <dgm:pt modelId="{51605BD8-F4F3-4E0D-80C9-CC2D89BD245A}" type="pres">
      <dgm:prSet presAssocID="{953F5B5C-36F7-4E69-B975-5812EEE4A538}" presName="composite2" presStyleCnt="0"/>
      <dgm:spPr/>
    </dgm:pt>
    <dgm:pt modelId="{78E2774F-23D8-4A23-A3EF-32828B64E55E}" type="pres">
      <dgm:prSet presAssocID="{953F5B5C-36F7-4E69-B975-5812EEE4A538}" presName="background2" presStyleLbl="node2" presStyleIdx="0" presStyleCnt="3"/>
      <dgm:spPr/>
    </dgm:pt>
    <dgm:pt modelId="{4CD742D3-1517-4D65-85EC-BB955EB9883D}" type="pres">
      <dgm:prSet presAssocID="{953F5B5C-36F7-4E69-B975-5812EEE4A538}" presName="text2" presStyleLbl="fgAcc2" presStyleIdx="0" presStyleCnt="3" custScaleX="172846" custLinFactNeighborX="3494" custLinFactNeighborY="59091">
        <dgm:presLayoutVars>
          <dgm:chPref val="3"/>
        </dgm:presLayoutVars>
      </dgm:prSet>
      <dgm:spPr/>
    </dgm:pt>
    <dgm:pt modelId="{1028EBE7-B7DB-4B0C-8400-7A5AE7A1E00E}" type="pres">
      <dgm:prSet presAssocID="{953F5B5C-36F7-4E69-B975-5812EEE4A538}" presName="hierChild3" presStyleCnt="0"/>
      <dgm:spPr/>
    </dgm:pt>
    <dgm:pt modelId="{722996D0-74D2-49B0-B97C-6B3AB9F2AD42}" type="pres">
      <dgm:prSet presAssocID="{53120D75-68E2-4097-B36F-FDC51A479F9A}" presName="Name17" presStyleLbl="parChTrans1D3" presStyleIdx="0" presStyleCnt="5"/>
      <dgm:spPr/>
    </dgm:pt>
    <dgm:pt modelId="{DE73CABA-0B44-41AB-B3BD-BB47C52D7283}" type="pres">
      <dgm:prSet presAssocID="{FE57191B-3490-41F1-93D7-F3D9A8E05A39}" presName="hierRoot3" presStyleCnt="0"/>
      <dgm:spPr/>
    </dgm:pt>
    <dgm:pt modelId="{81ACF204-7115-4F5B-A14D-2BAAF830301B}" type="pres">
      <dgm:prSet presAssocID="{FE57191B-3490-41F1-93D7-F3D9A8E05A39}" presName="composite3" presStyleCnt="0"/>
      <dgm:spPr/>
    </dgm:pt>
    <dgm:pt modelId="{8A3085BD-31E4-4E76-8AF0-57241ECB9AD7}" type="pres">
      <dgm:prSet presAssocID="{FE57191B-3490-41F1-93D7-F3D9A8E05A39}" presName="background3" presStyleLbl="node3" presStyleIdx="0" presStyleCnt="5"/>
      <dgm:spPr/>
    </dgm:pt>
    <dgm:pt modelId="{37F6DA49-A901-45E9-8E37-63AB1A8D7E44}" type="pres">
      <dgm:prSet presAssocID="{FE57191B-3490-41F1-93D7-F3D9A8E05A39}" presName="text3" presStyleLbl="fgAcc3" presStyleIdx="0" presStyleCnt="5" custLinFactNeighborX="3494" custLinFactNeighborY="59091">
        <dgm:presLayoutVars>
          <dgm:chPref val="3"/>
        </dgm:presLayoutVars>
      </dgm:prSet>
      <dgm:spPr/>
    </dgm:pt>
    <dgm:pt modelId="{EF016C26-EA7A-4155-B2FE-339371CA3301}" type="pres">
      <dgm:prSet presAssocID="{FE57191B-3490-41F1-93D7-F3D9A8E05A39}" presName="hierChild4" presStyleCnt="0"/>
      <dgm:spPr/>
    </dgm:pt>
    <dgm:pt modelId="{DA592DFC-FF59-4E9E-9CC1-01BC1E6B9BE1}" type="pres">
      <dgm:prSet presAssocID="{1999BF84-867C-4222-98C9-B076115A7276}" presName="Name23" presStyleLbl="parChTrans1D4" presStyleIdx="0" presStyleCnt="2"/>
      <dgm:spPr/>
    </dgm:pt>
    <dgm:pt modelId="{C006EE93-CAC3-4912-9BF0-18A4F9C60052}" type="pres">
      <dgm:prSet presAssocID="{9E72B035-8966-4F4F-AFEC-FAFC5AA6BC95}" presName="hierRoot4" presStyleCnt="0"/>
      <dgm:spPr/>
    </dgm:pt>
    <dgm:pt modelId="{747DB721-C812-48AC-947D-499C95C25861}" type="pres">
      <dgm:prSet presAssocID="{9E72B035-8966-4F4F-AFEC-FAFC5AA6BC95}" presName="composite4" presStyleCnt="0"/>
      <dgm:spPr/>
    </dgm:pt>
    <dgm:pt modelId="{CAF7F390-6085-4D4F-8589-F8B1C9428DC4}" type="pres">
      <dgm:prSet presAssocID="{9E72B035-8966-4F4F-AFEC-FAFC5AA6BC95}" presName="background4" presStyleLbl="node4" presStyleIdx="0" presStyleCnt="2"/>
      <dgm:spPr>
        <a:solidFill>
          <a:schemeClr val="accent3">
            <a:lumMod val="75000"/>
          </a:schemeClr>
        </a:solidFill>
        <a:ln>
          <a:solidFill>
            <a:schemeClr val="accent3">
              <a:lumMod val="75000"/>
            </a:schemeClr>
          </a:solidFill>
        </a:ln>
      </dgm:spPr>
    </dgm:pt>
    <dgm:pt modelId="{81720B50-87EA-46B8-A6B4-3BA629F54D89}" type="pres">
      <dgm:prSet presAssocID="{9E72B035-8966-4F4F-AFEC-FAFC5AA6BC95}" presName="text4" presStyleLbl="fgAcc4" presStyleIdx="0" presStyleCnt="2" custLinFactNeighborX="797" custLinFactNeighborY="52237">
        <dgm:presLayoutVars>
          <dgm:chPref val="3"/>
        </dgm:presLayoutVars>
      </dgm:prSet>
      <dgm:spPr/>
    </dgm:pt>
    <dgm:pt modelId="{56F7B672-F737-439F-B52D-0F6DBE330BF2}" type="pres">
      <dgm:prSet presAssocID="{9E72B035-8966-4F4F-AFEC-FAFC5AA6BC95}" presName="hierChild5" presStyleCnt="0"/>
      <dgm:spPr/>
    </dgm:pt>
    <dgm:pt modelId="{68F56B88-A91B-4090-97F9-CCD0F3240F25}" type="pres">
      <dgm:prSet presAssocID="{F188D1EF-C575-4C97-BBE9-4F1575C92590}" presName="Name23" presStyleLbl="parChTrans1D4" presStyleIdx="1" presStyleCnt="2"/>
      <dgm:spPr/>
    </dgm:pt>
    <dgm:pt modelId="{0EA553D2-DB78-4091-B99D-74BD30A676CA}" type="pres">
      <dgm:prSet presAssocID="{E10B1EAF-3DF3-494F-9462-18678CAF57E7}" presName="hierRoot4" presStyleCnt="0"/>
      <dgm:spPr/>
    </dgm:pt>
    <dgm:pt modelId="{9C33D51C-AB1D-4300-83D6-E777478E733B}" type="pres">
      <dgm:prSet presAssocID="{E10B1EAF-3DF3-494F-9462-18678CAF57E7}" presName="composite4" presStyleCnt="0"/>
      <dgm:spPr/>
    </dgm:pt>
    <dgm:pt modelId="{E685C482-82C6-4806-A302-ABFB17331D87}" type="pres">
      <dgm:prSet presAssocID="{E10B1EAF-3DF3-494F-9462-18678CAF57E7}" presName="background4" presStyleLbl="node4" presStyleIdx="1" presStyleCnt="2"/>
      <dgm:spPr>
        <a:solidFill>
          <a:schemeClr val="accent2">
            <a:lumMod val="50000"/>
          </a:schemeClr>
        </a:solidFill>
      </dgm:spPr>
    </dgm:pt>
    <dgm:pt modelId="{701F49D1-9E68-42CB-9418-ACC9041FF26B}" type="pres">
      <dgm:prSet presAssocID="{E10B1EAF-3DF3-494F-9462-18678CAF57E7}" presName="text4" presStyleLbl="fgAcc4" presStyleIdx="1" presStyleCnt="2" custLinFactNeighborX="7311" custLinFactNeighborY="53869">
        <dgm:presLayoutVars>
          <dgm:chPref val="3"/>
        </dgm:presLayoutVars>
      </dgm:prSet>
      <dgm:spPr/>
    </dgm:pt>
    <dgm:pt modelId="{6F2B5803-4393-4344-A774-A9499CF35AF9}" type="pres">
      <dgm:prSet presAssocID="{E10B1EAF-3DF3-494F-9462-18678CAF57E7}" presName="hierChild5" presStyleCnt="0"/>
      <dgm:spPr/>
    </dgm:pt>
    <dgm:pt modelId="{C23B0327-509D-4985-B808-DA422E91DA31}" type="pres">
      <dgm:prSet presAssocID="{ED9694FD-BB4C-45D5-B8B9-EB03E83D4089}" presName="Name17" presStyleLbl="parChTrans1D3" presStyleIdx="1" presStyleCnt="5"/>
      <dgm:spPr/>
    </dgm:pt>
    <dgm:pt modelId="{ECC22BF4-405D-4025-8095-CDA94FFBA3F8}" type="pres">
      <dgm:prSet presAssocID="{225EF6A3-3C01-4431-8E46-37AED512D411}" presName="hierRoot3" presStyleCnt="0"/>
      <dgm:spPr/>
    </dgm:pt>
    <dgm:pt modelId="{C57A5B2D-3CF8-4EB6-A58E-697FDA7AE5C9}" type="pres">
      <dgm:prSet presAssocID="{225EF6A3-3C01-4431-8E46-37AED512D411}" presName="composite3" presStyleCnt="0"/>
      <dgm:spPr/>
    </dgm:pt>
    <dgm:pt modelId="{87E22FD3-C603-45B6-8CCD-165E95996CA2}" type="pres">
      <dgm:prSet presAssocID="{225EF6A3-3C01-4431-8E46-37AED512D411}" presName="background3" presStyleLbl="node3" presStyleIdx="1" presStyleCnt="5"/>
      <dgm:spPr>
        <a:solidFill>
          <a:schemeClr val="accent2">
            <a:lumMod val="50000"/>
          </a:schemeClr>
        </a:solidFill>
      </dgm:spPr>
    </dgm:pt>
    <dgm:pt modelId="{293C914D-48B9-4151-91F1-90966C3C2F5A}" type="pres">
      <dgm:prSet presAssocID="{225EF6A3-3C01-4431-8E46-37AED512D411}" presName="text3" presStyleLbl="fgAcc3" presStyleIdx="1" presStyleCnt="5" custLinFactNeighborX="3494" custLinFactNeighborY="59091">
        <dgm:presLayoutVars>
          <dgm:chPref val="3"/>
        </dgm:presLayoutVars>
      </dgm:prSet>
      <dgm:spPr/>
    </dgm:pt>
    <dgm:pt modelId="{1A9738C3-CBAB-465B-8A8D-A38E5D4F6E3E}" type="pres">
      <dgm:prSet presAssocID="{225EF6A3-3C01-4431-8E46-37AED512D411}" presName="hierChild4" presStyleCnt="0"/>
      <dgm:spPr/>
    </dgm:pt>
    <dgm:pt modelId="{86119D08-1E9E-4EE2-A1D6-524FC258BC3C}" type="pres">
      <dgm:prSet presAssocID="{455E7C85-6CEC-4F39-8754-34BC3879DBA1}" presName="Name10" presStyleLbl="parChTrans1D2" presStyleIdx="1" presStyleCnt="3"/>
      <dgm:spPr/>
    </dgm:pt>
    <dgm:pt modelId="{A2AD5580-CD8F-4C18-9DFB-4AF44247FE10}" type="pres">
      <dgm:prSet presAssocID="{1D17281B-DFC4-40E3-A15C-6BD08F437BF5}" presName="hierRoot2" presStyleCnt="0"/>
      <dgm:spPr/>
    </dgm:pt>
    <dgm:pt modelId="{4BE39013-FCBD-42A8-98DD-2FB7B60C3EED}" type="pres">
      <dgm:prSet presAssocID="{1D17281B-DFC4-40E3-A15C-6BD08F437BF5}" presName="composite2" presStyleCnt="0"/>
      <dgm:spPr/>
    </dgm:pt>
    <dgm:pt modelId="{BF5939A2-6E69-4718-86E5-5FBB2AE62EAC}" type="pres">
      <dgm:prSet presAssocID="{1D17281B-DFC4-40E3-A15C-6BD08F437BF5}" presName="background2" presStyleLbl="node2" presStyleIdx="1" presStyleCnt="3"/>
      <dgm:spPr/>
    </dgm:pt>
    <dgm:pt modelId="{126C95E7-AA8E-40B1-B268-7E11C1E9ECB6}" type="pres">
      <dgm:prSet presAssocID="{1D17281B-DFC4-40E3-A15C-6BD08F437BF5}" presName="text2" presStyleLbl="fgAcc2" presStyleIdx="1" presStyleCnt="3" custLinFactNeighborX="3494" custLinFactNeighborY="59091">
        <dgm:presLayoutVars>
          <dgm:chPref val="3"/>
        </dgm:presLayoutVars>
      </dgm:prSet>
      <dgm:spPr/>
    </dgm:pt>
    <dgm:pt modelId="{F2741BE2-5CF8-4DFA-A641-3B1C0EAE4AF4}" type="pres">
      <dgm:prSet presAssocID="{1D17281B-DFC4-40E3-A15C-6BD08F437BF5}" presName="hierChild3" presStyleCnt="0"/>
      <dgm:spPr/>
    </dgm:pt>
    <dgm:pt modelId="{D9EB3035-76D1-45B2-8B74-BA3FB99A9C6D}" type="pres">
      <dgm:prSet presAssocID="{875B23C3-FC70-4D07-8256-5EEA6824505B}" presName="Name17" presStyleLbl="parChTrans1D3" presStyleIdx="2" presStyleCnt="5"/>
      <dgm:spPr/>
    </dgm:pt>
    <dgm:pt modelId="{A0714471-1E84-4462-A32B-372DC5F09837}" type="pres">
      <dgm:prSet presAssocID="{98D93A1C-BF4B-45FD-99B2-E725E1C0110E}" presName="hierRoot3" presStyleCnt="0"/>
      <dgm:spPr/>
    </dgm:pt>
    <dgm:pt modelId="{FB959028-379D-41BC-9E16-5CDC43EE41F3}" type="pres">
      <dgm:prSet presAssocID="{98D93A1C-BF4B-45FD-99B2-E725E1C0110E}" presName="composite3" presStyleCnt="0"/>
      <dgm:spPr/>
    </dgm:pt>
    <dgm:pt modelId="{481B98B4-8B33-472B-9266-80432B136435}" type="pres">
      <dgm:prSet presAssocID="{98D93A1C-BF4B-45FD-99B2-E725E1C0110E}" presName="background3" presStyleLbl="node3" presStyleIdx="2" presStyleCnt="5"/>
      <dgm:spPr>
        <a:solidFill>
          <a:schemeClr val="accent6"/>
        </a:solidFill>
      </dgm:spPr>
    </dgm:pt>
    <dgm:pt modelId="{D6C37348-88FF-4108-A8AC-325BAEB3F9F6}" type="pres">
      <dgm:prSet presAssocID="{98D93A1C-BF4B-45FD-99B2-E725E1C0110E}" presName="text3" presStyleLbl="fgAcc3" presStyleIdx="2" presStyleCnt="5" custLinFactNeighborX="3494" custLinFactNeighborY="59091">
        <dgm:presLayoutVars>
          <dgm:chPref val="3"/>
        </dgm:presLayoutVars>
      </dgm:prSet>
      <dgm:spPr/>
    </dgm:pt>
    <dgm:pt modelId="{EA83B243-B22C-45A5-A22D-0CE17C941427}" type="pres">
      <dgm:prSet presAssocID="{98D93A1C-BF4B-45FD-99B2-E725E1C0110E}" presName="hierChild4" presStyleCnt="0"/>
      <dgm:spPr/>
    </dgm:pt>
    <dgm:pt modelId="{F6861ADF-F0AE-4EEA-868A-12A2FC396F90}" type="pres">
      <dgm:prSet presAssocID="{DC3777A7-02D3-4E2E-B1A0-7B9C4EB1F947}" presName="Name10" presStyleLbl="parChTrans1D2" presStyleIdx="2" presStyleCnt="3"/>
      <dgm:spPr/>
    </dgm:pt>
    <dgm:pt modelId="{9FF1990E-0292-401D-93F8-47B2DDFF03F1}" type="pres">
      <dgm:prSet presAssocID="{4B353194-A170-4759-9A38-31C99A7814C7}" presName="hierRoot2" presStyleCnt="0"/>
      <dgm:spPr/>
    </dgm:pt>
    <dgm:pt modelId="{67EA49E4-21CD-463E-81B8-F44326F6A164}" type="pres">
      <dgm:prSet presAssocID="{4B353194-A170-4759-9A38-31C99A7814C7}" presName="composite2" presStyleCnt="0"/>
      <dgm:spPr/>
    </dgm:pt>
    <dgm:pt modelId="{0FF6F414-6340-45AD-97A4-419F6AC6C165}" type="pres">
      <dgm:prSet presAssocID="{4B353194-A170-4759-9A38-31C99A7814C7}" presName="background2" presStyleLbl="node2" presStyleIdx="2" presStyleCnt="3"/>
      <dgm:spPr/>
    </dgm:pt>
    <dgm:pt modelId="{12E332D0-132E-4574-AC06-BBB3661681B1}" type="pres">
      <dgm:prSet presAssocID="{4B353194-A170-4759-9A38-31C99A7814C7}" presName="text2" presStyleLbl="fgAcc2" presStyleIdx="2" presStyleCnt="3" custScaleX="161427" custLinFactNeighborX="3494" custLinFactNeighborY="59091">
        <dgm:presLayoutVars>
          <dgm:chPref val="3"/>
        </dgm:presLayoutVars>
      </dgm:prSet>
      <dgm:spPr/>
    </dgm:pt>
    <dgm:pt modelId="{F43E7635-3EC4-40B4-A570-7C1CF727C8E5}" type="pres">
      <dgm:prSet presAssocID="{4B353194-A170-4759-9A38-31C99A7814C7}" presName="hierChild3" presStyleCnt="0"/>
      <dgm:spPr/>
    </dgm:pt>
    <dgm:pt modelId="{5BEF4260-FE31-45F9-A4B0-EB271B5CA716}" type="pres">
      <dgm:prSet presAssocID="{6649CCB3-E3EF-41BA-840F-2C658D9BD147}" presName="Name17" presStyleLbl="parChTrans1D3" presStyleIdx="3" presStyleCnt="5"/>
      <dgm:spPr/>
    </dgm:pt>
    <dgm:pt modelId="{D28B0BC8-FA7D-456A-AE03-D3167EDCC564}" type="pres">
      <dgm:prSet presAssocID="{AFD87F8B-CD7D-4D13-9F2A-0787104A0800}" presName="hierRoot3" presStyleCnt="0"/>
      <dgm:spPr/>
    </dgm:pt>
    <dgm:pt modelId="{98912A10-134C-4E39-9414-56836FFA28A9}" type="pres">
      <dgm:prSet presAssocID="{AFD87F8B-CD7D-4D13-9F2A-0787104A0800}" presName="composite3" presStyleCnt="0"/>
      <dgm:spPr/>
    </dgm:pt>
    <dgm:pt modelId="{C317E3D3-67CB-4EF5-B0F3-9883A438C92A}" type="pres">
      <dgm:prSet presAssocID="{AFD87F8B-CD7D-4D13-9F2A-0787104A0800}" presName="background3" presStyleLbl="node3" presStyleIdx="3" presStyleCnt="5"/>
      <dgm:spPr>
        <a:solidFill>
          <a:schemeClr val="accent3"/>
        </a:solidFill>
      </dgm:spPr>
    </dgm:pt>
    <dgm:pt modelId="{60DA3758-03C4-42A8-AC03-F36C237839B0}" type="pres">
      <dgm:prSet presAssocID="{AFD87F8B-CD7D-4D13-9F2A-0787104A0800}" presName="text3" presStyleLbl="fgAcc3" presStyleIdx="3" presStyleCnt="5" custLinFactNeighborX="3494" custLinFactNeighborY="59091">
        <dgm:presLayoutVars>
          <dgm:chPref val="3"/>
        </dgm:presLayoutVars>
      </dgm:prSet>
      <dgm:spPr/>
    </dgm:pt>
    <dgm:pt modelId="{3973799E-4114-43AF-BC09-885B90DDC1B4}" type="pres">
      <dgm:prSet presAssocID="{AFD87F8B-CD7D-4D13-9F2A-0787104A0800}" presName="hierChild4" presStyleCnt="0"/>
      <dgm:spPr/>
    </dgm:pt>
    <dgm:pt modelId="{1EC4F2D3-3B53-4E4F-AC2C-6DACE8C8275C}" type="pres">
      <dgm:prSet presAssocID="{063B42E8-9900-4A63-9F19-493952E8CFD2}" presName="Name17" presStyleLbl="parChTrans1D3" presStyleIdx="4" presStyleCnt="5"/>
      <dgm:spPr/>
    </dgm:pt>
    <dgm:pt modelId="{5DE1E5EB-BBD0-4BDC-8350-FCEAFC03F03E}" type="pres">
      <dgm:prSet presAssocID="{3EC47A78-BB44-461E-9B56-7BA69AF1E042}" presName="hierRoot3" presStyleCnt="0"/>
      <dgm:spPr/>
    </dgm:pt>
    <dgm:pt modelId="{14CC7722-F542-4BFA-8BA8-DA00D34CB688}" type="pres">
      <dgm:prSet presAssocID="{3EC47A78-BB44-461E-9B56-7BA69AF1E042}" presName="composite3" presStyleCnt="0"/>
      <dgm:spPr/>
    </dgm:pt>
    <dgm:pt modelId="{999C5816-1094-4B5B-8334-FC7BFD870F71}" type="pres">
      <dgm:prSet presAssocID="{3EC47A78-BB44-461E-9B56-7BA69AF1E042}" presName="background3" presStyleLbl="node3" presStyleIdx="4" presStyleCnt="5"/>
      <dgm:spPr>
        <a:solidFill>
          <a:schemeClr val="accent3"/>
        </a:solidFill>
      </dgm:spPr>
    </dgm:pt>
    <dgm:pt modelId="{21A3F3D9-F99A-44FA-BCB5-9F970632AF7D}" type="pres">
      <dgm:prSet presAssocID="{3EC47A78-BB44-461E-9B56-7BA69AF1E042}" presName="text3" presStyleLbl="fgAcc3" presStyleIdx="4" presStyleCnt="5" custLinFactNeighborX="194" custLinFactNeighborY="59091">
        <dgm:presLayoutVars>
          <dgm:chPref val="3"/>
        </dgm:presLayoutVars>
      </dgm:prSet>
      <dgm:spPr/>
    </dgm:pt>
    <dgm:pt modelId="{94F46B04-B90E-448C-9C07-A3D451BF9DBB}" type="pres">
      <dgm:prSet presAssocID="{3EC47A78-BB44-461E-9B56-7BA69AF1E042}" presName="hierChild4" presStyleCnt="0"/>
      <dgm:spPr/>
    </dgm:pt>
  </dgm:ptLst>
  <dgm:cxnLst>
    <dgm:cxn modelId="{39510E06-893E-411F-B61C-93EA25F43AF3}" type="presOf" srcId="{225EF6A3-3C01-4431-8E46-37AED512D411}" destId="{293C914D-48B9-4151-91F1-90966C3C2F5A}" srcOrd="0" destOrd="0" presId="urn:microsoft.com/office/officeart/2005/8/layout/hierarchy1"/>
    <dgm:cxn modelId="{BBF3610F-4F2F-4899-ACBB-97F743F8F003}" srcId="{3884136E-92C2-478E-AAC5-28C0E000B93D}" destId="{4B353194-A170-4759-9A38-31C99A7814C7}" srcOrd="2" destOrd="0" parTransId="{DC3777A7-02D3-4E2E-B1A0-7B9C4EB1F947}" sibTransId="{CCF26D59-E08A-4E4F-9BD2-982763CDBD55}"/>
    <dgm:cxn modelId="{95AF3616-4C87-4924-8EFF-84C1F4DE5804}" srcId="{3884136E-92C2-478E-AAC5-28C0E000B93D}" destId="{1D17281B-DFC4-40E3-A15C-6BD08F437BF5}" srcOrd="1" destOrd="0" parTransId="{455E7C85-6CEC-4F39-8754-34BC3879DBA1}" sibTransId="{279AF908-468F-4305-A4DF-BCD838F7C997}"/>
    <dgm:cxn modelId="{832DCD2B-3BF1-42A7-A854-D0A54B575582}" type="presOf" srcId="{A4FE0CF8-91AE-4C01-9190-225A1953F40B}" destId="{B49999EE-C7F2-4C0E-8C94-40564B5B5B05}" srcOrd="0" destOrd="0" presId="urn:microsoft.com/office/officeart/2005/8/layout/hierarchy1"/>
    <dgm:cxn modelId="{61F16238-D408-4872-AC4C-1B63D0E034D8}" srcId="{4B353194-A170-4759-9A38-31C99A7814C7}" destId="{AFD87F8B-CD7D-4D13-9F2A-0787104A0800}" srcOrd="0" destOrd="0" parTransId="{6649CCB3-E3EF-41BA-840F-2C658D9BD147}" sibTransId="{B53585D2-0C58-4EF5-984F-E92029E2DA1D}"/>
    <dgm:cxn modelId="{46973366-321D-4B7F-A848-4BA29DE14C3F}" type="presOf" srcId="{F188D1EF-C575-4C97-BBE9-4F1575C92590}" destId="{68F56B88-A91B-4090-97F9-CCD0F3240F25}" srcOrd="0" destOrd="0" presId="urn:microsoft.com/office/officeart/2005/8/layout/hierarchy1"/>
    <dgm:cxn modelId="{01AEF446-D764-4326-B51A-9BE27B3A219B}" type="presOf" srcId="{FE57191B-3490-41F1-93D7-F3D9A8E05A39}" destId="{37F6DA49-A901-45E9-8E37-63AB1A8D7E44}" srcOrd="0" destOrd="0" presId="urn:microsoft.com/office/officeart/2005/8/layout/hierarchy1"/>
    <dgm:cxn modelId="{E10CC647-B275-4D78-821A-D87FD6C14DDA}" type="presOf" srcId="{1999BF84-867C-4222-98C9-B076115A7276}" destId="{DA592DFC-FF59-4E9E-9CC1-01BC1E6B9BE1}" srcOrd="0" destOrd="0" presId="urn:microsoft.com/office/officeart/2005/8/layout/hierarchy1"/>
    <dgm:cxn modelId="{A019EB67-CB8D-41E4-9CD8-A6CE3125ECC3}" srcId="{1D17281B-DFC4-40E3-A15C-6BD08F437BF5}" destId="{98D93A1C-BF4B-45FD-99B2-E725E1C0110E}" srcOrd="0" destOrd="0" parTransId="{875B23C3-FC70-4D07-8256-5EEA6824505B}" sibTransId="{B21ADB3E-4737-4FB3-A15F-64E35CC8E72D}"/>
    <dgm:cxn modelId="{5D560851-0C27-4AD5-B8D6-E6B6434DC895}" type="presOf" srcId="{063B42E8-9900-4A63-9F19-493952E8CFD2}" destId="{1EC4F2D3-3B53-4E4F-AC2C-6DACE8C8275C}" srcOrd="0" destOrd="0" presId="urn:microsoft.com/office/officeart/2005/8/layout/hierarchy1"/>
    <dgm:cxn modelId="{F03B7672-0249-4C06-9616-5BE1A21C8AD7}" type="presOf" srcId="{4B353194-A170-4759-9A38-31C99A7814C7}" destId="{12E332D0-132E-4574-AC06-BBB3661681B1}" srcOrd="0" destOrd="0" presId="urn:microsoft.com/office/officeart/2005/8/layout/hierarchy1"/>
    <dgm:cxn modelId="{1AD04875-9705-4C42-BB68-02E7945B39B2}" type="presOf" srcId="{1D17281B-DFC4-40E3-A15C-6BD08F437BF5}" destId="{126C95E7-AA8E-40B1-B268-7E11C1E9ECB6}" srcOrd="0" destOrd="0" presId="urn:microsoft.com/office/officeart/2005/8/layout/hierarchy1"/>
    <dgm:cxn modelId="{737D9777-EC42-402C-B108-832B56547CCC}" type="presOf" srcId="{ED9694FD-BB4C-45D5-B8B9-EB03E83D4089}" destId="{C23B0327-509D-4985-B808-DA422E91DA31}" srcOrd="0" destOrd="0" presId="urn:microsoft.com/office/officeart/2005/8/layout/hierarchy1"/>
    <dgm:cxn modelId="{032C9D59-638F-4E8C-A644-16CA50CE5A79}" type="presOf" srcId="{AFD87F8B-CD7D-4D13-9F2A-0787104A0800}" destId="{60DA3758-03C4-42A8-AC03-F36C237839B0}" srcOrd="0" destOrd="0" presId="urn:microsoft.com/office/officeart/2005/8/layout/hierarchy1"/>
    <dgm:cxn modelId="{7D5AB459-40F8-4C0D-8793-1056ED4AB9AB}" srcId="{FE57191B-3490-41F1-93D7-F3D9A8E05A39}" destId="{9E72B035-8966-4F4F-AFEC-FAFC5AA6BC95}" srcOrd="0" destOrd="0" parTransId="{1999BF84-867C-4222-98C9-B076115A7276}" sibTransId="{CDE2282B-B0BA-4A14-A0CB-6609CF5DD8C3}"/>
    <dgm:cxn modelId="{953E2584-FA65-4E98-BD4D-B15A251292E5}" srcId="{98932398-0FCB-444F-A0D7-0EE70935BB7B}" destId="{3884136E-92C2-478E-AAC5-28C0E000B93D}" srcOrd="0" destOrd="0" parTransId="{E322A5AE-287F-4B24-AC8F-58DBA323770A}" sibTransId="{B13F5400-8985-4D2D-A503-D687B0BA5498}"/>
    <dgm:cxn modelId="{2B10D38F-6475-45DD-BFAB-88FFD2965CB6}" type="presOf" srcId="{E10B1EAF-3DF3-494F-9462-18678CAF57E7}" destId="{701F49D1-9E68-42CB-9418-ACC9041FF26B}" srcOrd="0" destOrd="0" presId="urn:microsoft.com/office/officeart/2005/8/layout/hierarchy1"/>
    <dgm:cxn modelId="{D42F5091-9F01-45F6-864F-E18238C440AE}" srcId="{FE57191B-3490-41F1-93D7-F3D9A8E05A39}" destId="{E10B1EAF-3DF3-494F-9462-18678CAF57E7}" srcOrd="1" destOrd="0" parTransId="{F188D1EF-C575-4C97-BBE9-4F1575C92590}" sibTransId="{919F1A0E-CA5C-4180-897E-289F440C6137}"/>
    <dgm:cxn modelId="{996D8598-8C24-4AE2-9AF7-5C918F596664}" type="presOf" srcId="{98932398-0FCB-444F-A0D7-0EE70935BB7B}" destId="{AD5C69AA-14A8-4949-BE99-5BB85A135E8B}" srcOrd="0" destOrd="0" presId="urn:microsoft.com/office/officeart/2005/8/layout/hierarchy1"/>
    <dgm:cxn modelId="{C7571AA9-F1F6-4353-99A0-E111BD7EDBE3}" type="presOf" srcId="{53120D75-68E2-4097-B36F-FDC51A479F9A}" destId="{722996D0-74D2-49B0-B97C-6B3AB9F2AD42}" srcOrd="0" destOrd="0" presId="urn:microsoft.com/office/officeart/2005/8/layout/hierarchy1"/>
    <dgm:cxn modelId="{80F5BFAD-05A4-4E84-B38A-AEE56F2F2BA5}" type="presOf" srcId="{98D93A1C-BF4B-45FD-99B2-E725E1C0110E}" destId="{D6C37348-88FF-4108-A8AC-325BAEB3F9F6}" srcOrd="0" destOrd="0" presId="urn:microsoft.com/office/officeart/2005/8/layout/hierarchy1"/>
    <dgm:cxn modelId="{379324B3-CD2B-49BA-9AD0-6EA4586D3D09}" type="presOf" srcId="{6649CCB3-E3EF-41BA-840F-2C658D9BD147}" destId="{5BEF4260-FE31-45F9-A4B0-EB271B5CA716}" srcOrd="0" destOrd="0" presId="urn:microsoft.com/office/officeart/2005/8/layout/hierarchy1"/>
    <dgm:cxn modelId="{C910D2BE-1C3F-4679-8925-31C20A2A3FC4}" type="presOf" srcId="{9E72B035-8966-4F4F-AFEC-FAFC5AA6BC95}" destId="{81720B50-87EA-46B8-A6B4-3BA629F54D89}" srcOrd="0" destOrd="0" presId="urn:microsoft.com/office/officeart/2005/8/layout/hierarchy1"/>
    <dgm:cxn modelId="{BC37B7C1-5F4E-4D87-AE29-88F5DF681F10}" srcId="{4B353194-A170-4759-9A38-31C99A7814C7}" destId="{3EC47A78-BB44-461E-9B56-7BA69AF1E042}" srcOrd="1" destOrd="0" parTransId="{063B42E8-9900-4A63-9F19-493952E8CFD2}" sibTransId="{BB0CB8DF-53E7-48D7-AFAC-489CC2E60070}"/>
    <dgm:cxn modelId="{A77D99C9-AE9A-4713-AEAA-0971EB879A92}" type="presOf" srcId="{3EC47A78-BB44-461E-9B56-7BA69AF1E042}" destId="{21A3F3D9-F99A-44FA-BCB5-9F970632AF7D}" srcOrd="0" destOrd="0" presId="urn:microsoft.com/office/officeart/2005/8/layout/hierarchy1"/>
    <dgm:cxn modelId="{50314BD1-809F-4321-96E8-7E68082F36D4}" srcId="{953F5B5C-36F7-4E69-B975-5812EEE4A538}" destId="{FE57191B-3490-41F1-93D7-F3D9A8E05A39}" srcOrd="0" destOrd="0" parTransId="{53120D75-68E2-4097-B36F-FDC51A479F9A}" sibTransId="{BE650DBE-53CF-4D7D-9A4B-4C2FC480AC1C}"/>
    <dgm:cxn modelId="{7E7410D3-4D44-463D-B4D5-49BDD5B2D90D}" type="presOf" srcId="{875B23C3-FC70-4D07-8256-5EEA6824505B}" destId="{D9EB3035-76D1-45B2-8B74-BA3FB99A9C6D}" srcOrd="0" destOrd="0" presId="urn:microsoft.com/office/officeart/2005/8/layout/hierarchy1"/>
    <dgm:cxn modelId="{DB93DCDB-0B5C-4776-B486-A9FED8E142FF}" type="presOf" srcId="{455E7C85-6CEC-4F39-8754-34BC3879DBA1}" destId="{86119D08-1E9E-4EE2-A1D6-524FC258BC3C}" srcOrd="0" destOrd="0" presId="urn:microsoft.com/office/officeart/2005/8/layout/hierarchy1"/>
    <dgm:cxn modelId="{4A9A2ADC-21BA-48B6-A4C9-A46BCC79553E}" srcId="{3884136E-92C2-478E-AAC5-28C0E000B93D}" destId="{953F5B5C-36F7-4E69-B975-5812EEE4A538}" srcOrd="0" destOrd="0" parTransId="{A4FE0CF8-91AE-4C01-9190-225A1953F40B}" sibTransId="{5AC76E47-577D-4256-A457-61FB867E2BA9}"/>
    <dgm:cxn modelId="{D81473E4-B49D-4378-816B-347E32F06198}" type="presOf" srcId="{3884136E-92C2-478E-AAC5-28C0E000B93D}" destId="{1EE393DF-F18B-45F2-A6AE-3BF7F0DFB6B9}" srcOrd="0" destOrd="0" presId="urn:microsoft.com/office/officeart/2005/8/layout/hierarchy1"/>
    <dgm:cxn modelId="{C47EB4E9-87E8-432C-8FDC-7EE0F1804E07}" type="presOf" srcId="{953F5B5C-36F7-4E69-B975-5812EEE4A538}" destId="{4CD742D3-1517-4D65-85EC-BB955EB9883D}" srcOrd="0" destOrd="0" presId="urn:microsoft.com/office/officeart/2005/8/layout/hierarchy1"/>
    <dgm:cxn modelId="{54B88AF2-F7B1-4FC1-94A7-4343632B1E55}" type="presOf" srcId="{DC3777A7-02D3-4E2E-B1A0-7B9C4EB1F947}" destId="{F6861ADF-F0AE-4EEA-868A-12A2FC396F90}" srcOrd="0" destOrd="0" presId="urn:microsoft.com/office/officeart/2005/8/layout/hierarchy1"/>
    <dgm:cxn modelId="{8DBF1CF4-3006-43FC-A41B-D66325CE38FC}" srcId="{953F5B5C-36F7-4E69-B975-5812EEE4A538}" destId="{225EF6A3-3C01-4431-8E46-37AED512D411}" srcOrd="1" destOrd="0" parTransId="{ED9694FD-BB4C-45D5-B8B9-EB03E83D4089}" sibTransId="{AF5CDF42-4764-44C7-BDF3-A7274D4A9559}"/>
    <dgm:cxn modelId="{5AFB5D56-094C-46F7-91AB-D0CDA526677F}" type="presParOf" srcId="{AD5C69AA-14A8-4949-BE99-5BB85A135E8B}" destId="{A338A917-A68B-4130-BA15-598D2C57D7CD}" srcOrd="0" destOrd="0" presId="urn:microsoft.com/office/officeart/2005/8/layout/hierarchy1"/>
    <dgm:cxn modelId="{A681BCD0-BFC0-4E2C-9005-89F8B20EAD20}" type="presParOf" srcId="{A338A917-A68B-4130-BA15-598D2C57D7CD}" destId="{23670F3B-74E4-4E8A-9633-BEB9706554BC}" srcOrd="0" destOrd="0" presId="urn:microsoft.com/office/officeart/2005/8/layout/hierarchy1"/>
    <dgm:cxn modelId="{C436DDE3-93D4-437F-9A16-4496E9E3D6FC}" type="presParOf" srcId="{23670F3B-74E4-4E8A-9633-BEB9706554BC}" destId="{4427DCA2-D283-4E48-8F2E-3B48C02DE3D5}" srcOrd="0" destOrd="0" presId="urn:microsoft.com/office/officeart/2005/8/layout/hierarchy1"/>
    <dgm:cxn modelId="{6DAB5F10-0708-498C-8089-0D8661529F8C}" type="presParOf" srcId="{23670F3B-74E4-4E8A-9633-BEB9706554BC}" destId="{1EE393DF-F18B-45F2-A6AE-3BF7F0DFB6B9}" srcOrd="1" destOrd="0" presId="urn:microsoft.com/office/officeart/2005/8/layout/hierarchy1"/>
    <dgm:cxn modelId="{C2F486AB-8AFF-4FE2-92A0-931B3628936C}" type="presParOf" srcId="{A338A917-A68B-4130-BA15-598D2C57D7CD}" destId="{B212003B-3D28-47E1-8316-2D82088BBDFF}" srcOrd="1" destOrd="0" presId="urn:microsoft.com/office/officeart/2005/8/layout/hierarchy1"/>
    <dgm:cxn modelId="{B8BB1AD3-B718-413F-96E3-95C8AF92DBB4}" type="presParOf" srcId="{B212003B-3D28-47E1-8316-2D82088BBDFF}" destId="{B49999EE-C7F2-4C0E-8C94-40564B5B5B05}" srcOrd="0" destOrd="0" presId="urn:microsoft.com/office/officeart/2005/8/layout/hierarchy1"/>
    <dgm:cxn modelId="{7D7BC0D4-8763-4017-A9EF-6759F0451C88}" type="presParOf" srcId="{B212003B-3D28-47E1-8316-2D82088BBDFF}" destId="{939680FA-04AD-46B4-A4A1-341474C1AD0C}" srcOrd="1" destOrd="0" presId="urn:microsoft.com/office/officeart/2005/8/layout/hierarchy1"/>
    <dgm:cxn modelId="{0647D2E1-84A9-4726-952C-8335B0EA9865}" type="presParOf" srcId="{939680FA-04AD-46B4-A4A1-341474C1AD0C}" destId="{51605BD8-F4F3-4E0D-80C9-CC2D89BD245A}" srcOrd="0" destOrd="0" presId="urn:microsoft.com/office/officeart/2005/8/layout/hierarchy1"/>
    <dgm:cxn modelId="{5EF0F669-D53D-4B60-A3E2-3CDEE914A3B3}" type="presParOf" srcId="{51605BD8-F4F3-4E0D-80C9-CC2D89BD245A}" destId="{78E2774F-23D8-4A23-A3EF-32828B64E55E}" srcOrd="0" destOrd="0" presId="urn:microsoft.com/office/officeart/2005/8/layout/hierarchy1"/>
    <dgm:cxn modelId="{CDAED968-2318-4350-A85A-EC71FDE5C566}" type="presParOf" srcId="{51605BD8-F4F3-4E0D-80C9-CC2D89BD245A}" destId="{4CD742D3-1517-4D65-85EC-BB955EB9883D}" srcOrd="1" destOrd="0" presId="urn:microsoft.com/office/officeart/2005/8/layout/hierarchy1"/>
    <dgm:cxn modelId="{1C15B6DF-79AB-4DA7-9CB6-585736F59612}" type="presParOf" srcId="{939680FA-04AD-46B4-A4A1-341474C1AD0C}" destId="{1028EBE7-B7DB-4B0C-8400-7A5AE7A1E00E}" srcOrd="1" destOrd="0" presId="urn:microsoft.com/office/officeart/2005/8/layout/hierarchy1"/>
    <dgm:cxn modelId="{879BAC05-F8BB-49C6-9E6C-7385BC90FF30}" type="presParOf" srcId="{1028EBE7-B7DB-4B0C-8400-7A5AE7A1E00E}" destId="{722996D0-74D2-49B0-B97C-6B3AB9F2AD42}" srcOrd="0" destOrd="0" presId="urn:microsoft.com/office/officeart/2005/8/layout/hierarchy1"/>
    <dgm:cxn modelId="{3E146EEE-DE92-45E9-B3AA-657E04B14878}" type="presParOf" srcId="{1028EBE7-B7DB-4B0C-8400-7A5AE7A1E00E}" destId="{DE73CABA-0B44-41AB-B3BD-BB47C52D7283}" srcOrd="1" destOrd="0" presId="urn:microsoft.com/office/officeart/2005/8/layout/hierarchy1"/>
    <dgm:cxn modelId="{1476B8D1-501E-4C98-9D91-E6519681CD34}" type="presParOf" srcId="{DE73CABA-0B44-41AB-B3BD-BB47C52D7283}" destId="{81ACF204-7115-4F5B-A14D-2BAAF830301B}" srcOrd="0" destOrd="0" presId="urn:microsoft.com/office/officeart/2005/8/layout/hierarchy1"/>
    <dgm:cxn modelId="{B6FD3BD8-171D-4441-A28F-F22F392A29FA}" type="presParOf" srcId="{81ACF204-7115-4F5B-A14D-2BAAF830301B}" destId="{8A3085BD-31E4-4E76-8AF0-57241ECB9AD7}" srcOrd="0" destOrd="0" presId="urn:microsoft.com/office/officeart/2005/8/layout/hierarchy1"/>
    <dgm:cxn modelId="{A53DB69C-7ED7-4BC7-97D3-BE1E4CB953DE}" type="presParOf" srcId="{81ACF204-7115-4F5B-A14D-2BAAF830301B}" destId="{37F6DA49-A901-45E9-8E37-63AB1A8D7E44}" srcOrd="1" destOrd="0" presId="urn:microsoft.com/office/officeart/2005/8/layout/hierarchy1"/>
    <dgm:cxn modelId="{E91AE3A0-D1A9-43F0-8B50-44C9973ECBCF}" type="presParOf" srcId="{DE73CABA-0B44-41AB-B3BD-BB47C52D7283}" destId="{EF016C26-EA7A-4155-B2FE-339371CA3301}" srcOrd="1" destOrd="0" presId="urn:microsoft.com/office/officeart/2005/8/layout/hierarchy1"/>
    <dgm:cxn modelId="{D872D77F-1116-4EE6-B484-4D9E3355D65B}" type="presParOf" srcId="{EF016C26-EA7A-4155-B2FE-339371CA3301}" destId="{DA592DFC-FF59-4E9E-9CC1-01BC1E6B9BE1}" srcOrd="0" destOrd="0" presId="urn:microsoft.com/office/officeart/2005/8/layout/hierarchy1"/>
    <dgm:cxn modelId="{471A98FB-28AF-4B23-AB27-B782CF158CC7}" type="presParOf" srcId="{EF016C26-EA7A-4155-B2FE-339371CA3301}" destId="{C006EE93-CAC3-4912-9BF0-18A4F9C60052}" srcOrd="1" destOrd="0" presId="urn:microsoft.com/office/officeart/2005/8/layout/hierarchy1"/>
    <dgm:cxn modelId="{EFE3212C-5795-499A-8986-E4ADB9E8EAEA}" type="presParOf" srcId="{C006EE93-CAC3-4912-9BF0-18A4F9C60052}" destId="{747DB721-C812-48AC-947D-499C95C25861}" srcOrd="0" destOrd="0" presId="urn:microsoft.com/office/officeart/2005/8/layout/hierarchy1"/>
    <dgm:cxn modelId="{1747B1AD-A0F5-4E7A-9A20-736DE4C59AF7}" type="presParOf" srcId="{747DB721-C812-48AC-947D-499C95C25861}" destId="{CAF7F390-6085-4D4F-8589-F8B1C9428DC4}" srcOrd="0" destOrd="0" presId="urn:microsoft.com/office/officeart/2005/8/layout/hierarchy1"/>
    <dgm:cxn modelId="{93254159-468C-4511-B951-36F5BEB6CE88}" type="presParOf" srcId="{747DB721-C812-48AC-947D-499C95C25861}" destId="{81720B50-87EA-46B8-A6B4-3BA629F54D89}" srcOrd="1" destOrd="0" presId="urn:microsoft.com/office/officeart/2005/8/layout/hierarchy1"/>
    <dgm:cxn modelId="{D41C66C7-E8E7-41D1-A752-19CC49490B81}" type="presParOf" srcId="{C006EE93-CAC3-4912-9BF0-18A4F9C60052}" destId="{56F7B672-F737-439F-B52D-0F6DBE330BF2}" srcOrd="1" destOrd="0" presId="urn:microsoft.com/office/officeart/2005/8/layout/hierarchy1"/>
    <dgm:cxn modelId="{A7A659E0-0872-467C-858C-555EEEC58137}" type="presParOf" srcId="{EF016C26-EA7A-4155-B2FE-339371CA3301}" destId="{68F56B88-A91B-4090-97F9-CCD0F3240F25}" srcOrd="2" destOrd="0" presId="urn:microsoft.com/office/officeart/2005/8/layout/hierarchy1"/>
    <dgm:cxn modelId="{5CA6EB73-4F26-445F-82A7-146F1FF32A4C}" type="presParOf" srcId="{EF016C26-EA7A-4155-B2FE-339371CA3301}" destId="{0EA553D2-DB78-4091-B99D-74BD30A676CA}" srcOrd="3" destOrd="0" presId="urn:microsoft.com/office/officeart/2005/8/layout/hierarchy1"/>
    <dgm:cxn modelId="{AE646B51-A18D-4235-A533-C6A03CCDA527}" type="presParOf" srcId="{0EA553D2-DB78-4091-B99D-74BD30A676CA}" destId="{9C33D51C-AB1D-4300-83D6-E777478E733B}" srcOrd="0" destOrd="0" presId="urn:microsoft.com/office/officeart/2005/8/layout/hierarchy1"/>
    <dgm:cxn modelId="{CCA7FA07-9B2A-414D-A864-31FFA90E0DF8}" type="presParOf" srcId="{9C33D51C-AB1D-4300-83D6-E777478E733B}" destId="{E685C482-82C6-4806-A302-ABFB17331D87}" srcOrd="0" destOrd="0" presId="urn:microsoft.com/office/officeart/2005/8/layout/hierarchy1"/>
    <dgm:cxn modelId="{9DCCD708-2F80-4BAF-9272-BE64A6BA2783}" type="presParOf" srcId="{9C33D51C-AB1D-4300-83D6-E777478E733B}" destId="{701F49D1-9E68-42CB-9418-ACC9041FF26B}" srcOrd="1" destOrd="0" presId="urn:microsoft.com/office/officeart/2005/8/layout/hierarchy1"/>
    <dgm:cxn modelId="{4451E7CB-2B0A-49D6-8E90-A247889FB936}" type="presParOf" srcId="{0EA553D2-DB78-4091-B99D-74BD30A676CA}" destId="{6F2B5803-4393-4344-A774-A9499CF35AF9}" srcOrd="1" destOrd="0" presId="urn:microsoft.com/office/officeart/2005/8/layout/hierarchy1"/>
    <dgm:cxn modelId="{50E7E056-35F8-495E-8178-2E6DBB753DEE}" type="presParOf" srcId="{1028EBE7-B7DB-4B0C-8400-7A5AE7A1E00E}" destId="{C23B0327-509D-4985-B808-DA422E91DA31}" srcOrd="2" destOrd="0" presId="urn:microsoft.com/office/officeart/2005/8/layout/hierarchy1"/>
    <dgm:cxn modelId="{62767EB3-B8E9-43D2-9362-ECAF4200D1DE}" type="presParOf" srcId="{1028EBE7-B7DB-4B0C-8400-7A5AE7A1E00E}" destId="{ECC22BF4-405D-4025-8095-CDA94FFBA3F8}" srcOrd="3" destOrd="0" presId="urn:microsoft.com/office/officeart/2005/8/layout/hierarchy1"/>
    <dgm:cxn modelId="{C251973A-CF93-48F1-AE2E-3E1D5EA7D696}" type="presParOf" srcId="{ECC22BF4-405D-4025-8095-CDA94FFBA3F8}" destId="{C57A5B2D-3CF8-4EB6-A58E-697FDA7AE5C9}" srcOrd="0" destOrd="0" presId="urn:microsoft.com/office/officeart/2005/8/layout/hierarchy1"/>
    <dgm:cxn modelId="{753B44A7-92C9-4D7F-ABB4-E6312740B664}" type="presParOf" srcId="{C57A5B2D-3CF8-4EB6-A58E-697FDA7AE5C9}" destId="{87E22FD3-C603-45B6-8CCD-165E95996CA2}" srcOrd="0" destOrd="0" presId="urn:microsoft.com/office/officeart/2005/8/layout/hierarchy1"/>
    <dgm:cxn modelId="{60DE0418-8BE9-41A1-91DA-7DF7A20B4C85}" type="presParOf" srcId="{C57A5B2D-3CF8-4EB6-A58E-697FDA7AE5C9}" destId="{293C914D-48B9-4151-91F1-90966C3C2F5A}" srcOrd="1" destOrd="0" presId="urn:microsoft.com/office/officeart/2005/8/layout/hierarchy1"/>
    <dgm:cxn modelId="{9C29A02D-47F5-4F88-84DE-393FFD5F0EDB}" type="presParOf" srcId="{ECC22BF4-405D-4025-8095-CDA94FFBA3F8}" destId="{1A9738C3-CBAB-465B-8A8D-A38E5D4F6E3E}" srcOrd="1" destOrd="0" presId="urn:microsoft.com/office/officeart/2005/8/layout/hierarchy1"/>
    <dgm:cxn modelId="{8436BF20-6E74-4E9C-85CC-89E4AC6AB8A5}" type="presParOf" srcId="{B212003B-3D28-47E1-8316-2D82088BBDFF}" destId="{86119D08-1E9E-4EE2-A1D6-524FC258BC3C}" srcOrd="2" destOrd="0" presId="urn:microsoft.com/office/officeart/2005/8/layout/hierarchy1"/>
    <dgm:cxn modelId="{870573CC-BA2A-4939-BF72-ED54ED8C47CE}" type="presParOf" srcId="{B212003B-3D28-47E1-8316-2D82088BBDFF}" destId="{A2AD5580-CD8F-4C18-9DFB-4AF44247FE10}" srcOrd="3" destOrd="0" presId="urn:microsoft.com/office/officeart/2005/8/layout/hierarchy1"/>
    <dgm:cxn modelId="{D9FC6EB1-62C0-43CA-B84D-CBC8B0DCB722}" type="presParOf" srcId="{A2AD5580-CD8F-4C18-9DFB-4AF44247FE10}" destId="{4BE39013-FCBD-42A8-98DD-2FB7B60C3EED}" srcOrd="0" destOrd="0" presId="urn:microsoft.com/office/officeart/2005/8/layout/hierarchy1"/>
    <dgm:cxn modelId="{C22A0A6A-06C3-42E2-B777-7A8AB73E0237}" type="presParOf" srcId="{4BE39013-FCBD-42A8-98DD-2FB7B60C3EED}" destId="{BF5939A2-6E69-4718-86E5-5FBB2AE62EAC}" srcOrd="0" destOrd="0" presId="urn:microsoft.com/office/officeart/2005/8/layout/hierarchy1"/>
    <dgm:cxn modelId="{862FCF2E-98A2-4D06-B550-4FAEC5195C75}" type="presParOf" srcId="{4BE39013-FCBD-42A8-98DD-2FB7B60C3EED}" destId="{126C95E7-AA8E-40B1-B268-7E11C1E9ECB6}" srcOrd="1" destOrd="0" presId="urn:microsoft.com/office/officeart/2005/8/layout/hierarchy1"/>
    <dgm:cxn modelId="{71946C46-D014-4E80-A8C7-9551819862AE}" type="presParOf" srcId="{A2AD5580-CD8F-4C18-9DFB-4AF44247FE10}" destId="{F2741BE2-5CF8-4DFA-A641-3B1C0EAE4AF4}" srcOrd="1" destOrd="0" presId="urn:microsoft.com/office/officeart/2005/8/layout/hierarchy1"/>
    <dgm:cxn modelId="{001F7322-165B-44F9-BB66-777F8561B037}" type="presParOf" srcId="{F2741BE2-5CF8-4DFA-A641-3B1C0EAE4AF4}" destId="{D9EB3035-76D1-45B2-8B74-BA3FB99A9C6D}" srcOrd="0" destOrd="0" presId="urn:microsoft.com/office/officeart/2005/8/layout/hierarchy1"/>
    <dgm:cxn modelId="{CF63E422-848E-4A95-B3F5-7765718137CD}" type="presParOf" srcId="{F2741BE2-5CF8-4DFA-A641-3B1C0EAE4AF4}" destId="{A0714471-1E84-4462-A32B-372DC5F09837}" srcOrd="1" destOrd="0" presId="urn:microsoft.com/office/officeart/2005/8/layout/hierarchy1"/>
    <dgm:cxn modelId="{A233A916-6667-4BAF-B929-6906097A8463}" type="presParOf" srcId="{A0714471-1E84-4462-A32B-372DC5F09837}" destId="{FB959028-379D-41BC-9E16-5CDC43EE41F3}" srcOrd="0" destOrd="0" presId="urn:microsoft.com/office/officeart/2005/8/layout/hierarchy1"/>
    <dgm:cxn modelId="{A6330584-379A-427E-ABD2-731EFE9F5035}" type="presParOf" srcId="{FB959028-379D-41BC-9E16-5CDC43EE41F3}" destId="{481B98B4-8B33-472B-9266-80432B136435}" srcOrd="0" destOrd="0" presId="urn:microsoft.com/office/officeart/2005/8/layout/hierarchy1"/>
    <dgm:cxn modelId="{4DFF0884-C529-421F-B2D8-5113A72BD8BC}" type="presParOf" srcId="{FB959028-379D-41BC-9E16-5CDC43EE41F3}" destId="{D6C37348-88FF-4108-A8AC-325BAEB3F9F6}" srcOrd="1" destOrd="0" presId="urn:microsoft.com/office/officeart/2005/8/layout/hierarchy1"/>
    <dgm:cxn modelId="{4E664C80-E488-4F58-A077-D0A71B45B803}" type="presParOf" srcId="{A0714471-1E84-4462-A32B-372DC5F09837}" destId="{EA83B243-B22C-45A5-A22D-0CE17C941427}" srcOrd="1" destOrd="0" presId="urn:microsoft.com/office/officeart/2005/8/layout/hierarchy1"/>
    <dgm:cxn modelId="{8FCEEFC8-C8F1-42ED-961C-B4F858FCE433}" type="presParOf" srcId="{B212003B-3D28-47E1-8316-2D82088BBDFF}" destId="{F6861ADF-F0AE-4EEA-868A-12A2FC396F90}" srcOrd="4" destOrd="0" presId="urn:microsoft.com/office/officeart/2005/8/layout/hierarchy1"/>
    <dgm:cxn modelId="{E1B06D24-80AF-4146-8FBE-AF0DFBE88723}" type="presParOf" srcId="{B212003B-3D28-47E1-8316-2D82088BBDFF}" destId="{9FF1990E-0292-401D-93F8-47B2DDFF03F1}" srcOrd="5" destOrd="0" presId="urn:microsoft.com/office/officeart/2005/8/layout/hierarchy1"/>
    <dgm:cxn modelId="{B96AC5D3-B0AD-4EFD-ADE0-0CF9C0C1243E}" type="presParOf" srcId="{9FF1990E-0292-401D-93F8-47B2DDFF03F1}" destId="{67EA49E4-21CD-463E-81B8-F44326F6A164}" srcOrd="0" destOrd="0" presId="urn:microsoft.com/office/officeart/2005/8/layout/hierarchy1"/>
    <dgm:cxn modelId="{810C9579-E933-468E-9460-AE470CFEE5C8}" type="presParOf" srcId="{67EA49E4-21CD-463E-81B8-F44326F6A164}" destId="{0FF6F414-6340-45AD-97A4-419F6AC6C165}" srcOrd="0" destOrd="0" presId="urn:microsoft.com/office/officeart/2005/8/layout/hierarchy1"/>
    <dgm:cxn modelId="{45C33DD0-E90C-4938-A8B7-59540823E15D}" type="presParOf" srcId="{67EA49E4-21CD-463E-81B8-F44326F6A164}" destId="{12E332D0-132E-4574-AC06-BBB3661681B1}" srcOrd="1" destOrd="0" presId="urn:microsoft.com/office/officeart/2005/8/layout/hierarchy1"/>
    <dgm:cxn modelId="{9243ACF8-F92B-42E1-972C-5A231A2E12AD}" type="presParOf" srcId="{9FF1990E-0292-401D-93F8-47B2DDFF03F1}" destId="{F43E7635-3EC4-40B4-A570-7C1CF727C8E5}" srcOrd="1" destOrd="0" presId="urn:microsoft.com/office/officeart/2005/8/layout/hierarchy1"/>
    <dgm:cxn modelId="{02612D43-B6A2-42DD-86AA-43580BDB1DBC}" type="presParOf" srcId="{F43E7635-3EC4-40B4-A570-7C1CF727C8E5}" destId="{5BEF4260-FE31-45F9-A4B0-EB271B5CA716}" srcOrd="0" destOrd="0" presId="urn:microsoft.com/office/officeart/2005/8/layout/hierarchy1"/>
    <dgm:cxn modelId="{51234BD3-7B3C-460B-A567-A8F291A79906}" type="presParOf" srcId="{F43E7635-3EC4-40B4-A570-7C1CF727C8E5}" destId="{D28B0BC8-FA7D-456A-AE03-D3167EDCC564}" srcOrd="1" destOrd="0" presId="urn:microsoft.com/office/officeart/2005/8/layout/hierarchy1"/>
    <dgm:cxn modelId="{D8711B58-0372-483C-977F-50B43044A5F5}" type="presParOf" srcId="{D28B0BC8-FA7D-456A-AE03-D3167EDCC564}" destId="{98912A10-134C-4E39-9414-56836FFA28A9}" srcOrd="0" destOrd="0" presId="urn:microsoft.com/office/officeart/2005/8/layout/hierarchy1"/>
    <dgm:cxn modelId="{7D0E519A-7FA9-4F86-9AE5-1CE7004ABC49}" type="presParOf" srcId="{98912A10-134C-4E39-9414-56836FFA28A9}" destId="{C317E3D3-67CB-4EF5-B0F3-9883A438C92A}" srcOrd="0" destOrd="0" presId="urn:microsoft.com/office/officeart/2005/8/layout/hierarchy1"/>
    <dgm:cxn modelId="{0B657CFD-DA16-4657-9609-8179F921E76B}" type="presParOf" srcId="{98912A10-134C-4E39-9414-56836FFA28A9}" destId="{60DA3758-03C4-42A8-AC03-F36C237839B0}" srcOrd="1" destOrd="0" presId="urn:microsoft.com/office/officeart/2005/8/layout/hierarchy1"/>
    <dgm:cxn modelId="{B1CD80BB-8707-44AB-99CD-4232444D8C3B}" type="presParOf" srcId="{D28B0BC8-FA7D-456A-AE03-D3167EDCC564}" destId="{3973799E-4114-43AF-BC09-885B90DDC1B4}" srcOrd="1" destOrd="0" presId="urn:microsoft.com/office/officeart/2005/8/layout/hierarchy1"/>
    <dgm:cxn modelId="{ABDEBB0C-1E76-4E4E-A742-0DAF743390A3}" type="presParOf" srcId="{F43E7635-3EC4-40B4-A570-7C1CF727C8E5}" destId="{1EC4F2D3-3B53-4E4F-AC2C-6DACE8C8275C}" srcOrd="2" destOrd="0" presId="urn:microsoft.com/office/officeart/2005/8/layout/hierarchy1"/>
    <dgm:cxn modelId="{9DDD90EE-6720-4E02-84B9-00B033B4E25B}" type="presParOf" srcId="{F43E7635-3EC4-40B4-A570-7C1CF727C8E5}" destId="{5DE1E5EB-BBD0-4BDC-8350-FCEAFC03F03E}" srcOrd="3" destOrd="0" presId="urn:microsoft.com/office/officeart/2005/8/layout/hierarchy1"/>
    <dgm:cxn modelId="{22B8D794-6ED9-472C-9DFE-A0FA05DF5E1C}" type="presParOf" srcId="{5DE1E5EB-BBD0-4BDC-8350-FCEAFC03F03E}" destId="{14CC7722-F542-4BFA-8BA8-DA00D34CB688}" srcOrd="0" destOrd="0" presId="urn:microsoft.com/office/officeart/2005/8/layout/hierarchy1"/>
    <dgm:cxn modelId="{7D6C85DD-8726-4E4E-A905-04E8B274F03B}" type="presParOf" srcId="{14CC7722-F542-4BFA-8BA8-DA00D34CB688}" destId="{999C5816-1094-4B5B-8334-FC7BFD870F71}" srcOrd="0" destOrd="0" presId="urn:microsoft.com/office/officeart/2005/8/layout/hierarchy1"/>
    <dgm:cxn modelId="{51F1340D-4FBE-41EC-8AFC-6327D6396B85}" type="presParOf" srcId="{14CC7722-F542-4BFA-8BA8-DA00D34CB688}" destId="{21A3F3D9-F99A-44FA-BCB5-9F970632AF7D}" srcOrd="1" destOrd="0" presId="urn:microsoft.com/office/officeart/2005/8/layout/hierarchy1"/>
    <dgm:cxn modelId="{F1505DE7-6C9E-4AB8-9632-0B534627FA43}" type="presParOf" srcId="{5DE1E5EB-BBD0-4BDC-8350-FCEAFC03F03E}" destId="{94F46B04-B90E-448C-9C07-A3D451BF9DBB}"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91EA2E4-4A56-44FD-A3D9-48232E58B71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12DEFE3-4AF7-48B8-9EFD-F32E8A0E1034}">
      <dgm:prSet custT="1"/>
      <dgm:spPr>
        <a:solidFill>
          <a:schemeClr val="bg1">
            <a:lumMod val="95000"/>
          </a:schemeClr>
        </a:solidFill>
        <a:effectLst>
          <a:outerShdw blurRad="50800" dist="50800" dir="5400000" sx="105000" sy="105000" algn="ctr" rotWithShape="0">
            <a:srgbClr val="000000">
              <a:alpha val="43137"/>
            </a:srgbClr>
          </a:outerShdw>
        </a:effectLst>
      </dgm:spPr>
      <dgm:t>
        <a:bodyPr/>
        <a:lstStyle/>
        <a:p>
          <a:r>
            <a:rPr lang="en-US" sz="1800"/>
            <a:t>Pick one of the four groups (will rotate 1 time)</a:t>
          </a:r>
        </a:p>
      </dgm:t>
    </dgm:pt>
    <dgm:pt modelId="{882F5846-810E-40A6-A722-915C6A094617}" type="parTrans" cxnId="{3570A201-EB7B-4491-B089-2484B7AF5815}">
      <dgm:prSet/>
      <dgm:spPr/>
      <dgm:t>
        <a:bodyPr/>
        <a:lstStyle/>
        <a:p>
          <a:endParaRPr lang="en-US"/>
        </a:p>
      </dgm:t>
    </dgm:pt>
    <dgm:pt modelId="{97045C7C-63EB-4D4A-BFA9-E16815D52218}" type="sibTrans" cxnId="{3570A201-EB7B-4491-B089-2484B7AF5815}">
      <dgm:prSet/>
      <dgm:spPr/>
      <dgm:t>
        <a:bodyPr/>
        <a:lstStyle/>
        <a:p>
          <a:endParaRPr lang="en-US"/>
        </a:p>
      </dgm:t>
    </dgm:pt>
    <dgm:pt modelId="{F13D055E-4BD4-47F9-8347-42ABA2C3D42E}">
      <dgm:prSet custT="1"/>
      <dgm:spPr>
        <a:solidFill>
          <a:schemeClr val="bg1">
            <a:lumMod val="95000"/>
          </a:schemeClr>
        </a:solidFill>
        <a:effectLst>
          <a:outerShdw blurRad="50800" dist="50800" dir="5400000" sx="105000" sy="105000" algn="ctr" rotWithShape="0">
            <a:srgbClr val="000000">
              <a:alpha val="43137"/>
            </a:srgbClr>
          </a:outerShdw>
        </a:effectLst>
      </dgm:spPr>
      <dgm:t>
        <a:bodyPr/>
        <a:lstStyle/>
        <a:p>
          <a:r>
            <a:rPr lang="en-US" sz="1800"/>
            <a:t>Use guiding questions and slides as reference points</a:t>
          </a:r>
        </a:p>
      </dgm:t>
    </dgm:pt>
    <dgm:pt modelId="{B96F4553-E4A1-476F-8477-91319A56E4A5}" type="parTrans" cxnId="{E4FFC6B4-E679-4E0F-9062-5F4B612F2A0B}">
      <dgm:prSet/>
      <dgm:spPr/>
      <dgm:t>
        <a:bodyPr/>
        <a:lstStyle/>
        <a:p>
          <a:endParaRPr lang="en-US"/>
        </a:p>
      </dgm:t>
    </dgm:pt>
    <dgm:pt modelId="{E0595397-3846-4D71-9149-B81572B9EDC3}" type="sibTrans" cxnId="{E4FFC6B4-E679-4E0F-9062-5F4B612F2A0B}">
      <dgm:prSet/>
      <dgm:spPr/>
      <dgm:t>
        <a:bodyPr/>
        <a:lstStyle/>
        <a:p>
          <a:endParaRPr lang="en-US"/>
        </a:p>
      </dgm:t>
    </dgm:pt>
    <dgm:pt modelId="{4B2ECC80-6C54-4F8F-8426-C763CCF7B7C5}">
      <dgm:prSet custT="1"/>
      <dgm:spPr>
        <a:solidFill>
          <a:schemeClr val="bg1">
            <a:lumMod val="95000"/>
          </a:schemeClr>
        </a:solidFill>
        <a:effectLst>
          <a:outerShdw blurRad="50800" dist="50800" dir="5400000" sx="105000" sy="105000" algn="ctr" rotWithShape="0">
            <a:srgbClr val="000000">
              <a:alpha val="43137"/>
            </a:srgbClr>
          </a:outerShdw>
        </a:effectLst>
      </dgm:spPr>
      <dgm:t>
        <a:bodyPr/>
        <a:lstStyle/>
        <a:p>
          <a:r>
            <a:rPr lang="en-US" sz="1800"/>
            <a:t>Discuss what’s working, what’s missing, and what needs to change</a:t>
          </a:r>
        </a:p>
      </dgm:t>
    </dgm:pt>
    <dgm:pt modelId="{675EEBA7-C1E3-4DCA-ABF0-3247455B6FBA}" type="parTrans" cxnId="{F031DABF-425E-48C7-AB72-8358D31E9B92}">
      <dgm:prSet/>
      <dgm:spPr/>
      <dgm:t>
        <a:bodyPr/>
        <a:lstStyle/>
        <a:p>
          <a:endParaRPr lang="en-US"/>
        </a:p>
      </dgm:t>
    </dgm:pt>
    <dgm:pt modelId="{57E1F4AE-9F88-42CB-A5A1-D3C26CF03A2A}" type="sibTrans" cxnId="{F031DABF-425E-48C7-AB72-8358D31E9B92}">
      <dgm:prSet/>
      <dgm:spPr/>
      <dgm:t>
        <a:bodyPr/>
        <a:lstStyle/>
        <a:p>
          <a:endParaRPr lang="en-US"/>
        </a:p>
      </dgm:t>
    </dgm:pt>
    <dgm:pt modelId="{82D25DC0-3CB2-434D-B75C-95A7008A4AE6}">
      <dgm:prSet custT="1"/>
      <dgm:spPr>
        <a:solidFill>
          <a:schemeClr val="bg1">
            <a:lumMod val="95000"/>
          </a:schemeClr>
        </a:solidFill>
        <a:effectLst>
          <a:outerShdw blurRad="50800" dist="50800" dir="5400000" sx="105000" sy="105000" algn="ctr" rotWithShape="0">
            <a:srgbClr val="000000">
              <a:alpha val="43137"/>
            </a:srgbClr>
          </a:outerShdw>
        </a:effectLst>
      </dgm:spPr>
      <dgm:t>
        <a:bodyPr/>
        <a:lstStyle/>
        <a:p>
          <a:r>
            <a:rPr lang="en-US" sz="1800"/>
            <a:t>Identify practical solutions and bold ideas</a:t>
          </a:r>
        </a:p>
      </dgm:t>
    </dgm:pt>
    <dgm:pt modelId="{CA6BFB48-DF09-439B-B47F-0EFFDE95B577}" type="parTrans" cxnId="{FE63A526-3D52-46A6-A565-B44DF5AEC951}">
      <dgm:prSet/>
      <dgm:spPr/>
      <dgm:t>
        <a:bodyPr/>
        <a:lstStyle/>
        <a:p>
          <a:endParaRPr lang="en-US"/>
        </a:p>
      </dgm:t>
    </dgm:pt>
    <dgm:pt modelId="{EF90F63B-DE44-4385-8DD4-E8DEACB13F3D}" type="sibTrans" cxnId="{FE63A526-3D52-46A6-A565-B44DF5AEC951}">
      <dgm:prSet/>
      <dgm:spPr/>
      <dgm:t>
        <a:bodyPr/>
        <a:lstStyle/>
        <a:p>
          <a:endParaRPr lang="en-US"/>
        </a:p>
      </dgm:t>
    </dgm:pt>
    <dgm:pt modelId="{5BCDBD13-152D-495D-AA0D-C526C2566080}">
      <dgm:prSet custT="1"/>
      <dgm:spPr>
        <a:solidFill>
          <a:schemeClr val="accent3"/>
        </a:solidFill>
        <a:effectLst>
          <a:outerShdw blurRad="50800" dist="50800" dir="5400000" sx="105000" sy="105000" algn="ctr" rotWithShape="0">
            <a:srgbClr val="000000">
              <a:alpha val="43137"/>
            </a:srgbClr>
          </a:outerShdw>
        </a:effectLst>
      </dgm:spPr>
      <dgm:t>
        <a:bodyPr/>
        <a:lstStyle/>
        <a:p>
          <a:pPr algn="ctr"/>
          <a:r>
            <a:rPr lang="en-US" sz="2000" b="1" u="sng"/>
            <a:t>Instructions</a:t>
          </a:r>
          <a:endParaRPr lang="en-US" sz="2000"/>
        </a:p>
      </dgm:t>
    </dgm:pt>
    <dgm:pt modelId="{20AEBA36-85EC-466B-AFA8-635152B20E1F}" type="sibTrans" cxnId="{77397C45-24B9-4287-8F80-FBA0A0E509D4}">
      <dgm:prSet/>
      <dgm:spPr/>
      <dgm:t>
        <a:bodyPr/>
        <a:lstStyle/>
        <a:p>
          <a:endParaRPr lang="en-US"/>
        </a:p>
      </dgm:t>
    </dgm:pt>
    <dgm:pt modelId="{AF70A181-26EE-41E2-9963-572EB1B0BC07}" type="parTrans" cxnId="{77397C45-24B9-4287-8F80-FBA0A0E509D4}">
      <dgm:prSet/>
      <dgm:spPr/>
      <dgm:t>
        <a:bodyPr/>
        <a:lstStyle/>
        <a:p>
          <a:endParaRPr lang="en-US"/>
        </a:p>
      </dgm:t>
    </dgm:pt>
    <dgm:pt modelId="{8248921F-318C-455A-B204-7D572EFFD431}">
      <dgm:prSet custT="1"/>
      <dgm:spPr>
        <a:solidFill>
          <a:schemeClr val="bg1">
            <a:lumMod val="95000"/>
          </a:schemeClr>
        </a:solidFill>
        <a:effectLst>
          <a:outerShdw blurRad="50800" dist="50800" dir="5400000" sx="105000" sy="105000" algn="ctr" rotWithShape="0">
            <a:srgbClr val="000000">
              <a:alpha val="43137"/>
            </a:srgbClr>
          </a:outerShdw>
        </a:effectLst>
      </dgm:spPr>
      <dgm:t>
        <a:bodyPr/>
        <a:lstStyle/>
        <a:p>
          <a:endParaRPr lang="en-US" sz="1800"/>
        </a:p>
      </dgm:t>
    </dgm:pt>
    <dgm:pt modelId="{0802DE28-6554-4BF9-AEF1-458B43C57A4F}" type="parTrans" cxnId="{753FC47C-6A7E-49D9-AB40-D1EBCD7EC400}">
      <dgm:prSet/>
      <dgm:spPr/>
      <dgm:t>
        <a:bodyPr/>
        <a:lstStyle/>
        <a:p>
          <a:endParaRPr lang="en-US"/>
        </a:p>
      </dgm:t>
    </dgm:pt>
    <dgm:pt modelId="{DF15700D-1A73-4645-B132-36B71A98F538}" type="sibTrans" cxnId="{753FC47C-6A7E-49D9-AB40-D1EBCD7EC400}">
      <dgm:prSet/>
      <dgm:spPr/>
      <dgm:t>
        <a:bodyPr/>
        <a:lstStyle/>
        <a:p>
          <a:endParaRPr lang="en-US"/>
        </a:p>
      </dgm:t>
    </dgm:pt>
    <dgm:pt modelId="{0D431C53-BB4D-4F43-B863-797B5D9F1E8B}">
      <dgm:prSet custT="1"/>
      <dgm:spPr>
        <a:solidFill>
          <a:schemeClr val="bg1">
            <a:lumMod val="95000"/>
          </a:schemeClr>
        </a:solidFill>
        <a:effectLst>
          <a:outerShdw blurRad="50800" dist="50800" dir="5400000" sx="105000" sy="105000" algn="ctr" rotWithShape="0">
            <a:srgbClr val="000000">
              <a:alpha val="43137"/>
            </a:srgbClr>
          </a:outerShdw>
        </a:effectLst>
      </dgm:spPr>
      <dgm:t>
        <a:bodyPr/>
        <a:lstStyle/>
        <a:p>
          <a:r>
            <a:rPr lang="en-US" sz="1800"/>
            <a:t>GWDB Staff will record feedback and share it with the Task Force </a:t>
          </a:r>
        </a:p>
      </dgm:t>
    </dgm:pt>
    <dgm:pt modelId="{786A0FE0-CC70-42A8-955C-3AFC1F4D6FC5}" type="parTrans" cxnId="{AFE0E144-3D28-470A-8EA2-DB1E2131BBFE}">
      <dgm:prSet/>
      <dgm:spPr/>
      <dgm:t>
        <a:bodyPr/>
        <a:lstStyle/>
        <a:p>
          <a:endParaRPr lang="en-US"/>
        </a:p>
      </dgm:t>
    </dgm:pt>
    <dgm:pt modelId="{DC7BC26D-FD05-4BBC-AF98-EF7164323370}" type="sibTrans" cxnId="{AFE0E144-3D28-470A-8EA2-DB1E2131BBFE}">
      <dgm:prSet/>
      <dgm:spPr/>
      <dgm:t>
        <a:bodyPr/>
        <a:lstStyle/>
        <a:p>
          <a:endParaRPr lang="en-US"/>
        </a:p>
      </dgm:t>
    </dgm:pt>
    <dgm:pt modelId="{73757389-C641-43FA-94B4-023FEFFD4DEF}" type="pres">
      <dgm:prSet presAssocID="{E91EA2E4-4A56-44FD-A3D9-48232E58B71F}" presName="linear" presStyleCnt="0">
        <dgm:presLayoutVars>
          <dgm:animLvl val="lvl"/>
          <dgm:resizeHandles val="exact"/>
        </dgm:presLayoutVars>
      </dgm:prSet>
      <dgm:spPr/>
    </dgm:pt>
    <dgm:pt modelId="{64095D3D-8453-4486-B372-87125A9A5AA6}" type="pres">
      <dgm:prSet presAssocID="{5BCDBD13-152D-495D-AA0D-C526C2566080}" presName="parentText" presStyleLbl="node1" presStyleIdx="0" presStyleCnt="1" custScaleY="143424" custLinFactNeighborX="0" custLinFactNeighborY="31">
        <dgm:presLayoutVars>
          <dgm:chMax val="0"/>
          <dgm:bulletEnabled val="1"/>
        </dgm:presLayoutVars>
      </dgm:prSet>
      <dgm:spPr/>
    </dgm:pt>
    <dgm:pt modelId="{56763AA8-9618-4728-A57C-D59D471DE0B5}" type="pres">
      <dgm:prSet presAssocID="{5BCDBD13-152D-495D-AA0D-C526C2566080}" presName="childText" presStyleLbl="revTx" presStyleIdx="0" presStyleCnt="1">
        <dgm:presLayoutVars>
          <dgm:bulletEnabled val="1"/>
        </dgm:presLayoutVars>
      </dgm:prSet>
      <dgm:spPr/>
    </dgm:pt>
  </dgm:ptLst>
  <dgm:cxnLst>
    <dgm:cxn modelId="{3570A201-EB7B-4491-B089-2484B7AF5815}" srcId="{5BCDBD13-152D-495D-AA0D-C526C2566080}" destId="{812DEFE3-4AF7-48B8-9EFD-F32E8A0E1034}" srcOrd="1" destOrd="0" parTransId="{882F5846-810E-40A6-A722-915C6A094617}" sibTransId="{97045C7C-63EB-4D4A-BFA9-E16815D52218}"/>
    <dgm:cxn modelId="{4DB9011C-68DD-4BBE-AB6B-D863E3E26CB3}" type="presOf" srcId="{812DEFE3-4AF7-48B8-9EFD-F32E8A0E1034}" destId="{56763AA8-9618-4728-A57C-D59D471DE0B5}" srcOrd="0" destOrd="1" presId="urn:microsoft.com/office/officeart/2005/8/layout/vList2"/>
    <dgm:cxn modelId="{FE63A526-3D52-46A6-A565-B44DF5AEC951}" srcId="{5BCDBD13-152D-495D-AA0D-C526C2566080}" destId="{82D25DC0-3CB2-434D-B75C-95A7008A4AE6}" srcOrd="4" destOrd="0" parTransId="{CA6BFB48-DF09-439B-B47F-0EFFDE95B577}" sibTransId="{EF90F63B-DE44-4385-8DD4-E8DEACB13F3D}"/>
    <dgm:cxn modelId="{6F257361-9DF0-4992-9211-71A619D97818}" type="presOf" srcId="{E91EA2E4-4A56-44FD-A3D9-48232E58B71F}" destId="{73757389-C641-43FA-94B4-023FEFFD4DEF}" srcOrd="0" destOrd="0" presId="urn:microsoft.com/office/officeart/2005/8/layout/vList2"/>
    <dgm:cxn modelId="{AFE0E144-3D28-470A-8EA2-DB1E2131BBFE}" srcId="{5BCDBD13-152D-495D-AA0D-C526C2566080}" destId="{0D431C53-BB4D-4F43-B863-797B5D9F1E8B}" srcOrd="5" destOrd="0" parTransId="{786A0FE0-CC70-42A8-955C-3AFC1F4D6FC5}" sibTransId="{DC7BC26D-FD05-4BBC-AF98-EF7164323370}"/>
    <dgm:cxn modelId="{77397C45-24B9-4287-8F80-FBA0A0E509D4}" srcId="{E91EA2E4-4A56-44FD-A3D9-48232E58B71F}" destId="{5BCDBD13-152D-495D-AA0D-C526C2566080}" srcOrd="0" destOrd="0" parTransId="{AF70A181-26EE-41E2-9963-572EB1B0BC07}" sibTransId="{20AEBA36-85EC-466B-AFA8-635152B20E1F}"/>
    <dgm:cxn modelId="{A58C7B4A-7F3F-4CB2-A5C8-8E3C36A2FDB1}" type="presOf" srcId="{F13D055E-4BD4-47F9-8347-42ABA2C3D42E}" destId="{56763AA8-9618-4728-A57C-D59D471DE0B5}" srcOrd="0" destOrd="2" presId="urn:microsoft.com/office/officeart/2005/8/layout/vList2"/>
    <dgm:cxn modelId="{18C22D59-CD2F-40F3-845E-B84B44FA4F2A}" type="presOf" srcId="{82D25DC0-3CB2-434D-B75C-95A7008A4AE6}" destId="{56763AA8-9618-4728-A57C-D59D471DE0B5}" srcOrd="0" destOrd="4" presId="urn:microsoft.com/office/officeart/2005/8/layout/vList2"/>
    <dgm:cxn modelId="{753FC47C-6A7E-49D9-AB40-D1EBCD7EC400}" srcId="{5BCDBD13-152D-495D-AA0D-C526C2566080}" destId="{8248921F-318C-455A-B204-7D572EFFD431}" srcOrd="0" destOrd="0" parTransId="{0802DE28-6554-4BF9-AEF1-458B43C57A4F}" sibTransId="{DF15700D-1A73-4645-B132-36B71A98F538}"/>
    <dgm:cxn modelId="{06BEF785-5C70-4CB5-A425-F27D917C2D37}" type="presOf" srcId="{8248921F-318C-455A-B204-7D572EFFD431}" destId="{56763AA8-9618-4728-A57C-D59D471DE0B5}" srcOrd="0" destOrd="0" presId="urn:microsoft.com/office/officeart/2005/8/layout/vList2"/>
    <dgm:cxn modelId="{F8A08E95-A6AB-42E9-B2C8-BCFB3E095279}" type="presOf" srcId="{5BCDBD13-152D-495D-AA0D-C526C2566080}" destId="{64095D3D-8453-4486-B372-87125A9A5AA6}" srcOrd="0" destOrd="0" presId="urn:microsoft.com/office/officeart/2005/8/layout/vList2"/>
    <dgm:cxn modelId="{98944597-3EF7-4DC6-A681-2862F7510565}" type="presOf" srcId="{0D431C53-BB4D-4F43-B863-797B5D9F1E8B}" destId="{56763AA8-9618-4728-A57C-D59D471DE0B5}" srcOrd="0" destOrd="5" presId="urn:microsoft.com/office/officeart/2005/8/layout/vList2"/>
    <dgm:cxn modelId="{E4FFC6B4-E679-4E0F-9062-5F4B612F2A0B}" srcId="{5BCDBD13-152D-495D-AA0D-C526C2566080}" destId="{F13D055E-4BD4-47F9-8347-42ABA2C3D42E}" srcOrd="2" destOrd="0" parTransId="{B96F4553-E4A1-476F-8477-91319A56E4A5}" sibTransId="{E0595397-3846-4D71-9149-B81572B9EDC3}"/>
    <dgm:cxn modelId="{F031DABF-425E-48C7-AB72-8358D31E9B92}" srcId="{5BCDBD13-152D-495D-AA0D-C526C2566080}" destId="{4B2ECC80-6C54-4F8F-8426-C763CCF7B7C5}" srcOrd="3" destOrd="0" parTransId="{675EEBA7-C1E3-4DCA-ABF0-3247455B6FBA}" sibTransId="{57E1F4AE-9F88-42CB-A5A1-D3C26CF03A2A}"/>
    <dgm:cxn modelId="{F863F4D2-EC39-41B9-A012-BAC3BCB366A5}" type="presOf" srcId="{4B2ECC80-6C54-4F8F-8426-C763CCF7B7C5}" destId="{56763AA8-9618-4728-A57C-D59D471DE0B5}" srcOrd="0" destOrd="3" presId="urn:microsoft.com/office/officeart/2005/8/layout/vList2"/>
    <dgm:cxn modelId="{EEA80A00-F1AF-4926-BCC9-FD6F8B287140}" type="presParOf" srcId="{73757389-C641-43FA-94B4-023FEFFD4DEF}" destId="{64095D3D-8453-4486-B372-87125A9A5AA6}" srcOrd="0" destOrd="0" presId="urn:microsoft.com/office/officeart/2005/8/layout/vList2"/>
    <dgm:cxn modelId="{D7ABE556-68AD-4D9B-B99B-6ED74C3E104A}" type="presParOf" srcId="{73757389-C641-43FA-94B4-023FEFFD4DEF}" destId="{56763AA8-9618-4728-A57C-D59D471DE0B5}"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671743C-B1FF-42CA-AFEA-9A4D63B27F2E}" type="doc">
      <dgm:prSet loTypeId="urn:microsoft.com/office/officeart/2016/7/layout/LinearBlockProcessNumbered" loCatId="process" qsTypeId="urn:microsoft.com/office/officeart/2005/8/quickstyle/simple5" qsCatId="simple" csTypeId="urn:microsoft.com/office/officeart/2005/8/colors/accent3_2" csCatId="accent3" phldr="1"/>
      <dgm:spPr/>
      <dgm:t>
        <a:bodyPr/>
        <a:lstStyle/>
        <a:p>
          <a:endParaRPr lang="en-US"/>
        </a:p>
      </dgm:t>
    </dgm:pt>
    <dgm:pt modelId="{FD9A9729-3043-491B-B649-6241E6AB09C5}">
      <dgm:prSet/>
      <dgm:spPr/>
      <dgm:t>
        <a:bodyPr/>
        <a:lstStyle/>
        <a:p>
          <a:r>
            <a:rPr lang="en-US" b="1" i="0" baseline="0"/>
            <a:t>Reviewed Legislative Updates Impacting the GWDB &amp; State Workforce System</a:t>
          </a:r>
          <a:endParaRPr lang="en-US"/>
        </a:p>
      </dgm:t>
    </dgm:pt>
    <dgm:pt modelId="{5A324DC0-2FB2-41D4-829E-47B3D72570E2}" type="parTrans" cxnId="{13501129-F079-4FCC-B0D7-7B00D76B1045}">
      <dgm:prSet/>
      <dgm:spPr/>
      <dgm:t>
        <a:bodyPr/>
        <a:lstStyle/>
        <a:p>
          <a:endParaRPr lang="en-US"/>
        </a:p>
      </dgm:t>
    </dgm:pt>
    <dgm:pt modelId="{66C61FDE-CB15-4294-BDCA-24A9C95E055E}" type="sibTrans" cxnId="{13501129-F079-4FCC-B0D7-7B00D76B1045}">
      <dgm:prSet phldrT="01" phldr="0"/>
      <dgm:spPr/>
      <dgm:t>
        <a:bodyPr/>
        <a:lstStyle/>
        <a:p>
          <a:r>
            <a:rPr lang="en-US"/>
            <a:t>01</a:t>
          </a:r>
        </a:p>
      </dgm:t>
    </dgm:pt>
    <dgm:pt modelId="{1E187B9C-B08B-4572-9887-2DB356A4F44D}">
      <dgm:prSet/>
      <dgm:spPr/>
      <dgm:t>
        <a:bodyPr/>
        <a:lstStyle/>
        <a:p>
          <a:r>
            <a:rPr lang="en-US" b="1"/>
            <a:t>Deepened Workforce Development System Understanding &amp; Begin to Chart Future</a:t>
          </a:r>
          <a:endParaRPr lang="en-US"/>
        </a:p>
      </dgm:t>
    </dgm:pt>
    <dgm:pt modelId="{72302FF9-42FE-46D0-9E25-3C7F6A0403C6}" type="parTrans" cxnId="{E204E551-1533-4CA3-AAE5-60CA4DF23550}">
      <dgm:prSet/>
      <dgm:spPr/>
      <dgm:t>
        <a:bodyPr/>
        <a:lstStyle/>
        <a:p>
          <a:endParaRPr lang="en-US"/>
        </a:p>
      </dgm:t>
    </dgm:pt>
    <dgm:pt modelId="{4FCF16CD-8F24-4B24-A3F9-1036BE669BD9}" type="sibTrans" cxnId="{E204E551-1533-4CA3-AAE5-60CA4DF23550}">
      <dgm:prSet phldrT="02" phldr="0"/>
      <dgm:spPr/>
      <dgm:t>
        <a:bodyPr/>
        <a:lstStyle/>
        <a:p>
          <a:r>
            <a:rPr lang="en-US"/>
            <a:t>02</a:t>
          </a:r>
        </a:p>
      </dgm:t>
    </dgm:pt>
    <dgm:pt modelId="{F4DEF74A-1876-43F6-9DC5-6E6744B69287}">
      <dgm:prSet/>
      <dgm:spPr/>
      <dgm:t>
        <a:bodyPr/>
        <a:lstStyle/>
        <a:p>
          <a:r>
            <a:rPr lang="en-US" b="1"/>
            <a:t>Provided feedback to the Task Force on Workforce Development System Reform</a:t>
          </a:r>
          <a:endParaRPr lang="en-US"/>
        </a:p>
      </dgm:t>
    </dgm:pt>
    <dgm:pt modelId="{4D64581A-C6B2-405F-B11E-704537FF19A5}" type="parTrans" cxnId="{34E75836-0C61-4CCD-B24D-9E37F4A2EB74}">
      <dgm:prSet/>
      <dgm:spPr/>
      <dgm:t>
        <a:bodyPr/>
        <a:lstStyle/>
        <a:p>
          <a:endParaRPr lang="en-US"/>
        </a:p>
      </dgm:t>
    </dgm:pt>
    <dgm:pt modelId="{39101299-1368-42EF-A599-3AF8E443143B}" type="sibTrans" cxnId="{34E75836-0C61-4CCD-B24D-9E37F4A2EB74}">
      <dgm:prSet phldrT="03" phldr="0"/>
      <dgm:spPr/>
      <dgm:t>
        <a:bodyPr/>
        <a:lstStyle/>
        <a:p>
          <a:r>
            <a:rPr lang="en-US"/>
            <a:t>03</a:t>
          </a:r>
        </a:p>
      </dgm:t>
    </dgm:pt>
    <dgm:pt modelId="{7EDFD149-87B6-4871-A330-BCD25B7C9E94}">
      <dgm:prSet/>
      <dgm:spPr/>
      <dgm:t>
        <a:bodyPr/>
        <a:lstStyle/>
        <a:p>
          <a:r>
            <a:rPr lang="en-US" b="1" i="0" baseline="0"/>
            <a:t>Deepen Relationships between GWDB &amp; MAWB</a:t>
          </a:r>
          <a:br>
            <a:rPr lang="en-US" b="0" i="0" baseline="0"/>
          </a:br>
          <a:endParaRPr lang="en-US"/>
        </a:p>
      </dgm:t>
    </dgm:pt>
    <dgm:pt modelId="{F8DBC453-BF29-47DB-9B7E-F639A0617C12}" type="parTrans" cxnId="{640C177B-2577-4D74-B732-C5F27AF4C01B}">
      <dgm:prSet/>
      <dgm:spPr/>
      <dgm:t>
        <a:bodyPr/>
        <a:lstStyle/>
        <a:p>
          <a:endParaRPr lang="en-US"/>
        </a:p>
      </dgm:t>
    </dgm:pt>
    <dgm:pt modelId="{970BE3D5-751C-4C3C-8426-F94162C5DCF3}" type="sibTrans" cxnId="{640C177B-2577-4D74-B732-C5F27AF4C01B}">
      <dgm:prSet phldrT="04" phldr="0"/>
      <dgm:spPr/>
      <dgm:t>
        <a:bodyPr/>
        <a:lstStyle/>
        <a:p>
          <a:r>
            <a:rPr lang="en-US"/>
            <a:t>04</a:t>
          </a:r>
        </a:p>
      </dgm:t>
    </dgm:pt>
    <dgm:pt modelId="{ADD59B35-9C5A-46E9-AD05-5FA87C0C1D12}" type="pres">
      <dgm:prSet presAssocID="{F671743C-B1FF-42CA-AFEA-9A4D63B27F2E}" presName="Name0" presStyleCnt="0">
        <dgm:presLayoutVars>
          <dgm:animLvl val="lvl"/>
          <dgm:resizeHandles val="exact"/>
        </dgm:presLayoutVars>
      </dgm:prSet>
      <dgm:spPr/>
    </dgm:pt>
    <dgm:pt modelId="{954C27E3-76A9-4C99-86D2-9B27068A7611}" type="pres">
      <dgm:prSet presAssocID="{FD9A9729-3043-491B-B649-6241E6AB09C5}" presName="compositeNode" presStyleCnt="0">
        <dgm:presLayoutVars>
          <dgm:bulletEnabled val="1"/>
        </dgm:presLayoutVars>
      </dgm:prSet>
      <dgm:spPr/>
    </dgm:pt>
    <dgm:pt modelId="{DC86D7C2-B89F-4B91-B6F0-295E47E7BC26}" type="pres">
      <dgm:prSet presAssocID="{FD9A9729-3043-491B-B649-6241E6AB09C5}" presName="bgRect" presStyleLbl="alignNode1" presStyleIdx="0" presStyleCnt="4"/>
      <dgm:spPr/>
    </dgm:pt>
    <dgm:pt modelId="{B2963194-428F-4F99-ACAC-7B1E405FA274}" type="pres">
      <dgm:prSet presAssocID="{66C61FDE-CB15-4294-BDCA-24A9C95E055E}" presName="sibTransNodeRect" presStyleLbl="alignNode1" presStyleIdx="0" presStyleCnt="4">
        <dgm:presLayoutVars>
          <dgm:chMax val="0"/>
          <dgm:bulletEnabled val="1"/>
        </dgm:presLayoutVars>
      </dgm:prSet>
      <dgm:spPr/>
    </dgm:pt>
    <dgm:pt modelId="{6D1D9071-C0C5-4608-927B-B20AF86D7EFF}" type="pres">
      <dgm:prSet presAssocID="{FD9A9729-3043-491B-B649-6241E6AB09C5}" presName="nodeRect" presStyleLbl="alignNode1" presStyleIdx="0" presStyleCnt="4">
        <dgm:presLayoutVars>
          <dgm:bulletEnabled val="1"/>
        </dgm:presLayoutVars>
      </dgm:prSet>
      <dgm:spPr/>
    </dgm:pt>
    <dgm:pt modelId="{3553FABF-01F6-4ABE-8A4A-DB8C2EEA9819}" type="pres">
      <dgm:prSet presAssocID="{66C61FDE-CB15-4294-BDCA-24A9C95E055E}" presName="sibTrans" presStyleCnt="0"/>
      <dgm:spPr/>
    </dgm:pt>
    <dgm:pt modelId="{75127F81-B134-4F25-A402-CA57BC9040FA}" type="pres">
      <dgm:prSet presAssocID="{1E187B9C-B08B-4572-9887-2DB356A4F44D}" presName="compositeNode" presStyleCnt="0">
        <dgm:presLayoutVars>
          <dgm:bulletEnabled val="1"/>
        </dgm:presLayoutVars>
      </dgm:prSet>
      <dgm:spPr/>
    </dgm:pt>
    <dgm:pt modelId="{6843534E-B50A-4C43-8A7A-22A7B73357B7}" type="pres">
      <dgm:prSet presAssocID="{1E187B9C-B08B-4572-9887-2DB356A4F44D}" presName="bgRect" presStyleLbl="alignNode1" presStyleIdx="1" presStyleCnt="4"/>
      <dgm:spPr/>
    </dgm:pt>
    <dgm:pt modelId="{87329A62-911C-4792-ABF1-151476F1A698}" type="pres">
      <dgm:prSet presAssocID="{4FCF16CD-8F24-4B24-A3F9-1036BE669BD9}" presName="sibTransNodeRect" presStyleLbl="alignNode1" presStyleIdx="1" presStyleCnt="4">
        <dgm:presLayoutVars>
          <dgm:chMax val="0"/>
          <dgm:bulletEnabled val="1"/>
        </dgm:presLayoutVars>
      </dgm:prSet>
      <dgm:spPr/>
    </dgm:pt>
    <dgm:pt modelId="{8B01775D-44DD-4941-A6B3-305C8E08CA73}" type="pres">
      <dgm:prSet presAssocID="{1E187B9C-B08B-4572-9887-2DB356A4F44D}" presName="nodeRect" presStyleLbl="alignNode1" presStyleIdx="1" presStyleCnt="4">
        <dgm:presLayoutVars>
          <dgm:bulletEnabled val="1"/>
        </dgm:presLayoutVars>
      </dgm:prSet>
      <dgm:spPr/>
    </dgm:pt>
    <dgm:pt modelId="{61B169A6-CB4F-499A-B08C-0B6307BDA6A0}" type="pres">
      <dgm:prSet presAssocID="{4FCF16CD-8F24-4B24-A3F9-1036BE669BD9}" presName="sibTrans" presStyleCnt="0"/>
      <dgm:spPr/>
    </dgm:pt>
    <dgm:pt modelId="{04F3F55D-E434-449E-98DF-56CFDEEA2829}" type="pres">
      <dgm:prSet presAssocID="{F4DEF74A-1876-43F6-9DC5-6E6744B69287}" presName="compositeNode" presStyleCnt="0">
        <dgm:presLayoutVars>
          <dgm:bulletEnabled val="1"/>
        </dgm:presLayoutVars>
      </dgm:prSet>
      <dgm:spPr/>
    </dgm:pt>
    <dgm:pt modelId="{E36E2839-72E6-4AC5-8648-64528F8246FB}" type="pres">
      <dgm:prSet presAssocID="{F4DEF74A-1876-43F6-9DC5-6E6744B69287}" presName="bgRect" presStyleLbl="alignNode1" presStyleIdx="2" presStyleCnt="4"/>
      <dgm:spPr/>
    </dgm:pt>
    <dgm:pt modelId="{74E7812B-5183-4590-82C2-5E6BC03B3375}" type="pres">
      <dgm:prSet presAssocID="{39101299-1368-42EF-A599-3AF8E443143B}" presName="sibTransNodeRect" presStyleLbl="alignNode1" presStyleIdx="2" presStyleCnt="4">
        <dgm:presLayoutVars>
          <dgm:chMax val="0"/>
          <dgm:bulletEnabled val="1"/>
        </dgm:presLayoutVars>
      </dgm:prSet>
      <dgm:spPr/>
    </dgm:pt>
    <dgm:pt modelId="{A1E80270-BB50-4FF6-B856-08A35979BAA4}" type="pres">
      <dgm:prSet presAssocID="{F4DEF74A-1876-43F6-9DC5-6E6744B69287}" presName="nodeRect" presStyleLbl="alignNode1" presStyleIdx="2" presStyleCnt="4">
        <dgm:presLayoutVars>
          <dgm:bulletEnabled val="1"/>
        </dgm:presLayoutVars>
      </dgm:prSet>
      <dgm:spPr/>
    </dgm:pt>
    <dgm:pt modelId="{1E4E77E0-E33F-4712-88E2-BBE1B609DB7A}" type="pres">
      <dgm:prSet presAssocID="{39101299-1368-42EF-A599-3AF8E443143B}" presName="sibTrans" presStyleCnt="0"/>
      <dgm:spPr/>
    </dgm:pt>
    <dgm:pt modelId="{EA6541AB-75F9-482F-AE2A-54D33A04094C}" type="pres">
      <dgm:prSet presAssocID="{7EDFD149-87B6-4871-A330-BCD25B7C9E94}" presName="compositeNode" presStyleCnt="0">
        <dgm:presLayoutVars>
          <dgm:bulletEnabled val="1"/>
        </dgm:presLayoutVars>
      </dgm:prSet>
      <dgm:spPr/>
    </dgm:pt>
    <dgm:pt modelId="{7DC40FBA-6AEF-4715-8E76-00AB3219E4B9}" type="pres">
      <dgm:prSet presAssocID="{7EDFD149-87B6-4871-A330-BCD25B7C9E94}" presName="bgRect" presStyleLbl="alignNode1" presStyleIdx="3" presStyleCnt="4"/>
      <dgm:spPr/>
    </dgm:pt>
    <dgm:pt modelId="{51555D36-AE6D-4997-8ADF-CA742A028B4C}" type="pres">
      <dgm:prSet presAssocID="{970BE3D5-751C-4C3C-8426-F94162C5DCF3}" presName="sibTransNodeRect" presStyleLbl="alignNode1" presStyleIdx="3" presStyleCnt="4">
        <dgm:presLayoutVars>
          <dgm:chMax val="0"/>
          <dgm:bulletEnabled val="1"/>
        </dgm:presLayoutVars>
      </dgm:prSet>
      <dgm:spPr/>
    </dgm:pt>
    <dgm:pt modelId="{C3DB2186-4349-4CDF-88AC-964736F44F8D}" type="pres">
      <dgm:prSet presAssocID="{7EDFD149-87B6-4871-A330-BCD25B7C9E94}" presName="nodeRect" presStyleLbl="alignNode1" presStyleIdx="3" presStyleCnt="4">
        <dgm:presLayoutVars>
          <dgm:bulletEnabled val="1"/>
        </dgm:presLayoutVars>
      </dgm:prSet>
      <dgm:spPr/>
    </dgm:pt>
  </dgm:ptLst>
  <dgm:cxnLst>
    <dgm:cxn modelId="{1F718520-3907-438E-B380-DBE06738C5CA}" type="presOf" srcId="{7EDFD149-87B6-4871-A330-BCD25B7C9E94}" destId="{C3DB2186-4349-4CDF-88AC-964736F44F8D}" srcOrd="1" destOrd="0" presId="urn:microsoft.com/office/officeart/2016/7/layout/LinearBlockProcessNumbered"/>
    <dgm:cxn modelId="{F53BA522-8396-4BE9-8956-B81C7F89DBD1}" type="presOf" srcId="{39101299-1368-42EF-A599-3AF8E443143B}" destId="{74E7812B-5183-4590-82C2-5E6BC03B3375}" srcOrd="0" destOrd="0" presId="urn:microsoft.com/office/officeart/2016/7/layout/LinearBlockProcessNumbered"/>
    <dgm:cxn modelId="{13501129-F079-4FCC-B0D7-7B00D76B1045}" srcId="{F671743C-B1FF-42CA-AFEA-9A4D63B27F2E}" destId="{FD9A9729-3043-491B-B649-6241E6AB09C5}" srcOrd="0" destOrd="0" parTransId="{5A324DC0-2FB2-41D4-829E-47B3D72570E2}" sibTransId="{66C61FDE-CB15-4294-BDCA-24A9C95E055E}"/>
    <dgm:cxn modelId="{34E75836-0C61-4CCD-B24D-9E37F4A2EB74}" srcId="{F671743C-B1FF-42CA-AFEA-9A4D63B27F2E}" destId="{F4DEF74A-1876-43F6-9DC5-6E6744B69287}" srcOrd="2" destOrd="0" parTransId="{4D64581A-C6B2-405F-B11E-704537FF19A5}" sibTransId="{39101299-1368-42EF-A599-3AF8E443143B}"/>
    <dgm:cxn modelId="{16344D43-6847-48C2-8D3E-91C3FF729EE7}" type="presOf" srcId="{F4DEF74A-1876-43F6-9DC5-6E6744B69287}" destId="{A1E80270-BB50-4FF6-B856-08A35979BAA4}" srcOrd="1" destOrd="0" presId="urn:microsoft.com/office/officeart/2016/7/layout/LinearBlockProcessNumbered"/>
    <dgm:cxn modelId="{E204E551-1533-4CA3-AAE5-60CA4DF23550}" srcId="{F671743C-B1FF-42CA-AFEA-9A4D63B27F2E}" destId="{1E187B9C-B08B-4572-9887-2DB356A4F44D}" srcOrd="1" destOrd="0" parTransId="{72302FF9-42FE-46D0-9E25-3C7F6A0403C6}" sibTransId="{4FCF16CD-8F24-4B24-A3F9-1036BE669BD9}"/>
    <dgm:cxn modelId="{81144772-503C-48E6-8A0E-E9CA158974D3}" type="presOf" srcId="{FD9A9729-3043-491B-B649-6241E6AB09C5}" destId="{6D1D9071-C0C5-4608-927B-B20AF86D7EFF}" srcOrd="1" destOrd="0" presId="urn:microsoft.com/office/officeart/2016/7/layout/LinearBlockProcessNumbered"/>
    <dgm:cxn modelId="{640C177B-2577-4D74-B732-C5F27AF4C01B}" srcId="{F671743C-B1FF-42CA-AFEA-9A4D63B27F2E}" destId="{7EDFD149-87B6-4871-A330-BCD25B7C9E94}" srcOrd="3" destOrd="0" parTransId="{F8DBC453-BF29-47DB-9B7E-F639A0617C12}" sibTransId="{970BE3D5-751C-4C3C-8426-F94162C5DCF3}"/>
    <dgm:cxn modelId="{2FDCE68D-4153-4412-A956-EE275B54809B}" type="presOf" srcId="{F671743C-B1FF-42CA-AFEA-9A4D63B27F2E}" destId="{ADD59B35-9C5A-46E9-AD05-5FA87C0C1D12}" srcOrd="0" destOrd="0" presId="urn:microsoft.com/office/officeart/2016/7/layout/LinearBlockProcessNumbered"/>
    <dgm:cxn modelId="{710BED93-1D4F-421B-8EE1-142B6EE64137}" type="presOf" srcId="{1E187B9C-B08B-4572-9887-2DB356A4F44D}" destId="{6843534E-B50A-4C43-8A7A-22A7B73357B7}" srcOrd="0" destOrd="0" presId="urn:microsoft.com/office/officeart/2016/7/layout/LinearBlockProcessNumbered"/>
    <dgm:cxn modelId="{85CE6FB1-DBA4-4DFC-BADD-CFD32015D65F}" type="presOf" srcId="{970BE3D5-751C-4C3C-8426-F94162C5DCF3}" destId="{51555D36-AE6D-4997-8ADF-CA742A028B4C}" srcOrd="0" destOrd="0" presId="urn:microsoft.com/office/officeart/2016/7/layout/LinearBlockProcessNumbered"/>
    <dgm:cxn modelId="{F292C8BF-F196-4305-86AD-1F03B997FC69}" type="presOf" srcId="{4FCF16CD-8F24-4B24-A3F9-1036BE669BD9}" destId="{87329A62-911C-4792-ABF1-151476F1A698}" srcOrd="0" destOrd="0" presId="urn:microsoft.com/office/officeart/2016/7/layout/LinearBlockProcessNumbered"/>
    <dgm:cxn modelId="{1AA944C7-63D0-42DD-9345-685F078055BE}" type="presOf" srcId="{FD9A9729-3043-491B-B649-6241E6AB09C5}" destId="{DC86D7C2-B89F-4B91-B6F0-295E47E7BC26}" srcOrd="0" destOrd="0" presId="urn:microsoft.com/office/officeart/2016/7/layout/LinearBlockProcessNumbered"/>
    <dgm:cxn modelId="{8818B1CD-E53E-49ED-91A0-C96404994868}" type="presOf" srcId="{F4DEF74A-1876-43F6-9DC5-6E6744B69287}" destId="{E36E2839-72E6-4AC5-8648-64528F8246FB}" srcOrd="0" destOrd="0" presId="urn:microsoft.com/office/officeart/2016/7/layout/LinearBlockProcessNumbered"/>
    <dgm:cxn modelId="{05810AE8-3871-40F4-AEEF-42790325C94A}" type="presOf" srcId="{66C61FDE-CB15-4294-BDCA-24A9C95E055E}" destId="{B2963194-428F-4F99-ACAC-7B1E405FA274}" srcOrd="0" destOrd="0" presId="urn:microsoft.com/office/officeart/2016/7/layout/LinearBlockProcessNumbered"/>
    <dgm:cxn modelId="{333667EA-938A-4040-AA38-50B43486FD12}" type="presOf" srcId="{7EDFD149-87B6-4871-A330-BCD25B7C9E94}" destId="{7DC40FBA-6AEF-4715-8E76-00AB3219E4B9}" srcOrd="0" destOrd="0" presId="urn:microsoft.com/office/officeart/2016/7/layout/LinearBlockProcessNumbered"/>
    <dgm:cxn modelId="{57D469F0-32A4-499E-B9BF-C15E0EFDF274}" type="presOf" srcId="{1E187B9C-B08B-4572-9887-2DB356A4F44D}" destId="{8B01775D-44DD-4941-A6B3-305C8E08CA73}" srcOrd="1" destOrd="0" presId="urn:microsoft.com/office/officeart/2016/7/layout/LinearBlockProcessNumbered"/>
    <dgm:cxn modelId="{F517D5D1-B3DB-4279-95BF-75FD1BED65BE}" type="presParOf" srcId="{ADD59B35-9C5A-46E9-AD05-5FA87C0C1D12}" destId="{954C27E3-76A9-4C99-86D2-9B27068A7611}" srcOrd="0" destOrd="0" presId="urn:microsoft.com/office/officeart/2016/7/layout/LinearBlockProcessNumbered"/>
    <dgm:cxn modelId="{7E29D1AE-6AE2-48B8-B8B8-6536168220D8}" type="presParOf" srcId="{954C27E3-76A9-4C99-86D2-9B27068A7611}" destId="{DC86D7C2-B89F-4B91-B6F0-295E47E7BC26}" srcOrd="0" destOrd="0" presId="urn:microsoft.com/office/officeart/2016/7/layout/LinearBlockProcessNumbered"/>
    <dgm:cxn modelId="{756805B0-6F4B-43F8-8A9F-F1FA0FA4F2C5}" type="presParOf" srcId="{954C27E3-76A9-4C99-86D2-9B27068A7611}" destId="{B2963194-428F-4F99-ACAC-7B1E405FA274}" srcOrd="1" destOrd="0" presId="urn:microsoft.com/office/officeart/2016/7/layout/LinearBlockProcessNumbered"/>
    <dgm:cxn modelId="{7A2C3D98-BD2E-4871-AAF7-A090E690591B}" type="presParOf" srcId="{954C27E3-76A9-4C99-86D2-9B27068A7611}" destId="{6D1D9071-C0C5-4608-927B-B20AF86D7EFF}" srcOrd="2" destOrd="0" presId="urn:microsoft.com/office/officeart/2016/7/layout/LinearBlockProcessNumbered"/>
    <dgm:cxn modelId="{CB3F92F5-1735-46DB-A988-9C370F6425E8}" type="presParOf" srcId="{ADD59B35-9C5A-46E9-AD05-5FA87C0C1D12}" destId="{3553FABF-01F6-4ABE-8A4A-DB8C2EEA9819}" srcOrd="1" destOrd="0" presId="urn:microsoft.com/office/officeart/2016/7/layout/LinearBlockProcessNumbered"/>
    <dgm:cxn modelId="{C399E063-B00A-4B9F-B872-D75B3AA74207}" type="presParOf" srcId="{ADD59B35-9C5A-46E9-AD05-5FA87C0C1D12}" destId="{75127F81-B134-4F25-A402-CA57BC9040FA}" srcOrd="2" destOrd="0" presId="urn:microsoft.com/office/officeart/2016/7/layout/LinearBlockProcessNumbered"/>
    <dgm:cxn modelId="{9BAFF649-CFC4-4EBA-B1D9-996D027D54CA}" type="presParOf" srcId="{75127F81-B134-4F25-A402-CA57BC9040FA}" destId="{6843534E-B50A-4C43-8A7A-22A7B73357B7}" srcOrd="0" destOrd="0" presId="urn:microsoft.com/office/officeart/2016/7/layout/LinearBlockProcessNumbered"/>
    <dgm:cxn modelId="{AD7823DE-0F7F-4B38-B36F-0BA27A894345}" type="presParOf" srcId="{75127F81-B134-4F25-A402-CA57BC9040FA}" destId="{87329A62-911C-4792-ABF1-151476F1A698}" srcOrd="1" destOrd="0" presId="urn:microsoft.com/office/officeart/2016/7/layout/LinearBlockProcessNumbered"/>
    <dgm:cxn modelId="{10BC995F-94CA-4152-9551-5F37CE48DD75}" type="presParOf" srcId="{75127F81-B134-4F25-A402-CA57BC9040FA}" destId="{8B01775D-44DD-4941-A6B3-305C8E08CA73}" srcOrd="2" destOrd="0" presId="urn:microsoft.com/office/officeart/2016/7/layout/LinearBlockProcessNumbered"/>
    <dgm:cxn modelId="{FE30398C-4995-4A59-8BEF-6C8EB3E57CE4}" type="presParOf" srcId="{ADD59B35-9C5A-46E9-AD05-5FA87C0C1D12}" destId="{61B169A6-CB4F-499A-B08C-0B6307BDA6A0}" srcOrd="3" destOrd="0" presId="urn:microsoft.com/office/officeart/2016/7/layout/LinearBlockProcessNumbered"/>
    <dgm:cxn modelId="{1BB8696A-3352-456C-88B3-032A63CE9A17}" type="presParOf" srcId="{ADD59B35-9C5A-46E9-AD05-5FA87C0C1D12}" destId="{04F3F55D-E434-449E-98DF-56CFDEEA2829}" srcOrd="4" destOrd="0" presId="urn:microsoft.com/office/officeart/2016/7/layout/LinearBlockProcessNumbered"/>
    <dgm:cxn modelId="{2F4AADD8-58F4-40BF-8466-45453167B85C}" type="presParOf" srcId="{04F3F55D-E434-449E-98DF-56CFDEEA2829}" destId="{E36E2839-72E6-4AC5-8648-64528F8246FB}" srcOrd="0" destOrd="0" presId="urn:microsoft.com/office/officeart/2016/7/layout/LinearBlockProcessNumbered"/>
    <dgm:cxn modelId="{35A19A15-A7EC-4EDF-A4B4-0B5E7E2B287B}" type="presParOf" srcId="{04F3F55D-E434-449E-98DF-56CFDEEA2829}" destId="{74E7812B-5183-4590-82C2-5E6BC03B3375}" srcOrd="1" destOrd="0" presId="urn:microsoft.com/office/officeart/2016/7/layout/LinearBlockProcessNumbered"/>
    <dgm:cxn modelId="{1D38C60D-BD8B-4B03-A69A-76539C59E9A9}" type="presParOf" srcId="{04F3F55D-E434-449E-98DF-56CFDEEA2829}" destId="{A1E80270-BB50-4FF6-B856-08A35979BAA4}" srcOrd="2" destOrd="0" presId="urn:microsoft.com/office/officeart/2016/7/layout/LinearBlockProcessNumbered"/>
    <dgm:cxn modelId="{29013294-A5EE-44C2-B35B-168BAEDD1D3E}" type="presParOf" srcId="{ADD59B35-9C5A-46E9-AD05-5FA87C0C1D12}" destId="{1E4E77E0-E33F-4712-88E2-BBE1B609DB7A}" srcOrd="5" destOrd="0" presId="urn:microsoft.com/office/officeart/2016/7/layout/LinearBlockProcessNumbered"/>
    <dgm:cxn modelId="{E3F09D6B-DCF8-43EA-861C-02B897EEAEFD}" type="presParOf" srcId="{ADD59B35-9C5A-46E9-AD05-5FA87C0C1D12}" destId="{EA6541AB-75F9-482F-AE2A-54D33A04094C}" srcOrd="6" destOrd="0" presId="urn:microsoft.com/office/officeart/2016/7/layout/LinearBlockProcessNumbered"/>
    <dgm:cxn modelId="{7FC6285A-4FB0-4D8B-8B39-06AF6DBB6FC8}" type="presParOf" srcId="{EA6541AB-75F9-482F-AE2A-54D33A04094C}" destId="{7DC40FBA-6AEF-4715-8E76-00AB3219E4B9}" srcOrd="0" destOrd="0" presId="urn:microsoft.com/office/officeart/2016/7/layout/LinearBlockProcessNumbered"/>
    <dgm:cxn modelId="{E8892A4E-BAD7-4283-9BA2-9415A7361871}" type="presParOf" srcId="{EA6541AB-75F9-482F-AE2A-54D33A04094C}" destId="{51555D36-AE6D-4997-8ADF-CA742A028B4C}" srcOrd="1" destOrd="0" presId="urn:microsoft.com/office/officeart/2016/7/layout/LinearBlockProcessNumbered"/>
    <dgm:cxn modelId="{100748B5-3D77-4C90-8CA6-E498D0CA58CD}" type="presParOf" srcId="{EA6541AB-75F9-482F-AE2A-54D33A04094C}" destId="{C3DB2186-4349-4CDF-88AC-964736F44F8D}" srcOrd="2" destOrd="0" presId="urn:microsoft.com/office/officeart/2016/7/layout/LinearBlockProcessNumbered"/>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AB22A6E-CE17-4F79-90C6-40AF89604120}"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380EFB34-5AC9-4186-848F-E8DE358E9B79}">
      <dgm:prSet/>
      <dgm:spPr/>
      <dgm:t>
        <a:bodyPr/>
        <a:lstStyle/>
        <a:p>
          <a:r>
            <a:rPr lang="en-US" b="1"/>
            <a:t>Next committee meeting dates</a:t>
          </a:r>
          <a:endParaRPr lang="en-US"/>
        </a:p>
      </dgm:t>
    </dgm:pt>
    <dgm:pt modelId="{C3BF1F06-0489-41E6-A85C-349AACB812B2}" type="parTrans" cxnId="{BCA699AB-3DC9-4F3D-BF28-B2416E91EE7A}">
      <dgm:prSet/>
      <dgm:spPr/>
      <dgm:t>
        <a:bodyPr/>
        <a:lstStyle/>
        <a:p>
          <a:endParaRPr lang="en-US"/>
        </a:p>
      </dgm:t>
    </dgm:pt>
    <dgm:pt modelId="{0034C294-5D07-4F45-BF04-22AE00FDBF06}" type="sibTrans" cxnId="{BCA699AB-3DC9-4F3D-BF28-B2416E91EE7A}">
      <dgm:prSet/>
      <dgm:spPr/>
      <dgm:t>
        <a:bodyPr/>
        <a:lstStyle/>
        <a:p>
          <a:endParaRPr lang="en-US"/>
        </a:p>
      </dgm:t>
    </dgm:pt>
    <dgm:pt modelId="{44A533C0-FAD4-4BFD-93F1-F249A607800F}">
      <dgm:prSet/>
      <dgm:spPr/>
      <dgm:t>
        <a:bodyPr/>
        <a:lstStyle/>
        <a:p>
          <a:r>
            <a:rPr lang="en-US"/>
            <a:t>Sector Partnerships Stakeholder Convening on Tuesday, September 16</a:t>
          </a:r>
        </a:p>
      </dgm:t>
    </dgm:pt>
    <dgm:pt modelId="{A37767EF-924C-4F76-98B4-0B759A02F019}" type="parTrans" cxnId="{754F877C-84B9-4040-8468-8DC93960D38A}">
      <dgm:prSet/>
      <dgm:spPr/>
      <dgm:t>
        <a:bodyPr/>
        <a:lstStyle/>
        <a:p>
          <a:endParaRPr lang="en-US"/>
        </a:p>
      </dgm:t>
    </dgm:pt>
    <dgm:pt modelId="{4E38DA4A-2A68-47DE-857F-6F2F6DC1ED15}" type="sibTrans" cxnId="{754F877C-84B9-4040-8468-8DC93960D38A}">
      <dgm:prSet/>
      <dgm:spPr/>
      <dgm:t>
        <a:bodyPr/>
        <a:lstStyle/>
        <a:p>
          <a:endParaRPr lang="en-US"/>
        </a:p>
      </dgm:t>
    </dgm:pt>
    <dgm:pt modelId="{81DA3001-4285-475D-B829-4EE8C505DDC6}">
      <dgm:prSet/>
      <dgm:spPr/>
      <dgm:t>
        <a:bodyPr/>
        <a:lstStyle/>
        <a:p>
          <a:r>
            <a:rPr lang="en-US"/>
            <a:t>Sub Committee on Trades – Monday, August 18</a:t>
          </a:r>
          <a:r>
            <a:rPr lang="en-US" baseline="30000"/>
            <a:t>th</a:t>
          </a:r>
          <a:endParaRPr lang="en-US"/>
        </a:p>
      </dgm:t>
    </dgm:pt>
    <dgm:pt modelId="{AB5441A5-BB5D-4C9A-96E7-E936126F371E}" type="parTrans" cxnId="{DAAEE1FE-6E9D-4ED4-A7F1-37BC9AE860EF}">
      <dgm:prSet/>
      <dgm:spPr/>
      <dgm:t>
        <a:bodyPr/>
        <a:lstStyle/>
        <a:p>
          <a:endParaRPr lang="en-US"/>
        </a:p>
      </dgm:t>
    </dgm:pt>
    <dgm:pt modelId="{A7A1C083-C574-4065-943F-FD77DA8C78B7}" type="sibTrans" cxnId="{DAAEE1FE-6E9D-4ED4-A7F1-37BC9AE860EF}">
      <dgm:prSet/>
      <dgm:spPr/>
      <dgm:t>
        <a:bodyPr/>
        <a:lstStyle/>
        <a:p>
          <a:endParaRPr lang="en-US"/>
        </a:p>
      </dgm:t>
    </dgm:pt>
    <dgm:pt modelId="{A635B241-278F-4C8C-B07E-1D89AFA85DF2}">
      <dgm:prSet/>
      <dgm:spPr/>
      <dgm:t>
        <a:bodyPr/>
        <a:lstStyle/>
        <a:p>
          <a:r>
            <a:rPr lang="en-US"/>
            <a:t>IWA/GWDB/MNP20 Education Committee – Monday, August 18</a:t>
          </a:r>
          <a:r>
            <a:rPr lang="en-US" baseline="30000"/>
            <a:t>th</a:t>
          </a:r>
          <a:endParaRPr lang="en-US"/>
        </a:p>
      </dgm:t>
    </dgm:pt>
    <dgm:pt modelId="{10858390-0844-475A-9726-89B44B7DAE1B}" type="parTrans" cxnId="{6C12E910-4B47-4B7A-8DAE-6E1D8EA62F3A}">
      <dgm:prSet/>
      <dgm:spPr/>
      <dgm:t>
        <a:bodyPr/>
        <a:lstStyle/>
        <a:p>
          <a:endParaRPr lang="en-US"/>
        </a:p>
      </dgm:t>
    </dgm:pt>
    <dgm:pt modelId="{1E3066CA-35DA-498C-BA48-6C73479E99A8}" type="sibTrans" cxnId="{6C12E910-4B47-4B7A-8DAE-6E1D8EA62F3A}">
      <dgm:prSet/>
      <dgm:spPr/>
      <dgm:t>
        <a:bodyPr/>
        <a:lstStyle/>
        <a:p>
          <a:endParaRPr lang="en-US"/>
        </a:p>
      </dgm:t>
    </dgm:pt>
    <dgm:pt modelId="{25B8267F-A1EE-4AC4-A15A-F57097F9701A}">
      <dgm:prSet/>
      <dgm:spPr/>
      <dgm:t>
        <a:bodyPr/>
        <a:lstStyle/>
        <a:p>
          <a:r>
            <a:rPr lang="en-US"/>
            <a:t>Sub-committee meetings are ongoing</a:t>
          </a:r>
        </a:p>
      </dgm:t>
    </dgm:pt>
    <dgm:pt modelId="{74F03A26-2A3D-40F2-8AE3-120420D236EA}" type="parTrans" cxnId="{391BCF8C-8D8F-4FDA-9FE1-ABC5FA4FE61E}">
      <dgm:prSet/>
      <dgm:spPr/>
      <dgm:t>
        <a:bodyPr/>
        <a:lstStyle/>
        <a:p>
          <a:endParaRPr lang="en-US"/>
        </a:p>
      </dgm:t>
    </dgm:pt>
    <dgm:pt modelId="{83B0E9EC-8DB8-4E5A-AFD5-58ED21187B60}" type="sibTrans" cxnId="{391BCF8C-8D8F-4FDA-9FE1-ABC5FA4FE61E}">
      <dgm:prSet/>
      <dgm:spPr/>
      <dgm:t>
        <a:bodyPr/>
        <a:lstStyle/>
        <a:p>
          <a:endParaRPr lang="en-US"/>
        </a:p>
      </dgm:t>
    </dgm:pt>
    <dgm:pt modelId="{C80F551E-0D05-4098-AE53-432694CFB0F1}">
      <dgm:prSet/>
      <dgm:spPr/>
      <dgm:t>
        <a:bodyPr/>
        <a:lstStyle/>
        <a:p>
          <a:r>
            <a:rPr lang="en-US"/>
            <a:t>IWA/GWDB Caring Professions Committee Meeting – Thursday, September 4, 2025</a:t>
          </a:r>
        </a:p>
      </dgm:t>
    </dgm:pt>
    <dgm:pt modelId="{87D21BFB-B65B-423E-9B1F-42D1CA3F598E}" type="parTrans" cxnId="{FACD5E68-3DCC-46F8-BB4F-89CDA47E97C0}">
      <dgm:prSet/>
      <dgm:spPr/>
      <dgm:t>
        <a:bodyPr/>
        <a:lstStyle/>
        <a:p>
          <a:endParaRPr lang="en-US"/>
        </a:p>
      </dgm:t>
    </dgm:pt>
    <dgm:pt modelId="{375B278B-15A8-46A2-B13E-0874654E5AE6}" type="sibTrans" cxnId="{FACD5E68-3DCC-46F8-BB4F-89CDA47E97C0}">
      <dgm:prSet/>
      <dgm:spPr/>
      <dgm:t>
        <a:bodyPr/>
        <a:lstStyle/>
        <a:p>
          <a:endParaRPr lang="en-US"/>
        </a:p>
      </dgm:t>
    </dgm:pt>
    <dgm:pt modelId="{3CCF9287-EDB0-4B8B-B035-AB46AC560506}">
      <dgm:prSet/>
      <dgm:spPr/>
      <dgm:t>
        <a:bodyPr/>
        <a:lstStyle/>
        <a:p>
          <a:r>
            <a:rPr lang="en-US"/>
            <a:t>Sub-Committee meetings are ongoing</a:t>
          </a:r>
        </a:p>
      </dgm:t>
    </dgm:pt>
    <dgm:pt modelId="{BC69F64A-9934-4327-B566-C15D7506983B}" type="parTrans" cxnId="{DA9073DC-8BB9-4BF9-8E26-39D4E6661E4D}">
      <dgm:prSet/>
      <dgm:spPr/>
      <dgm:t>
        <a:bodyPr/>
        <a:lstStyle/>
        <a:p>
          <a:endParaRPr lang="en-US"/>
        </a:p>
      </dgm:t>
    </dgm:pt>
    <dgm:pt modelId="{2D3F326B-66EE-423D-BAC9-E1B2229EE53F}" type="sibTrans" cxnId="{DA9073DC-8BB9-4BF9-8E26-39D4E6661E4D}">
      <dgm:prSet/>
      <dgm:spPr/>
      <dgm:t>
        <a:bodyPr/>
        <a:lstStyle/>
        <a:p>
          <a:endParaRPr lang="en-US"/>
        </a:p>
      </dgm:t>
    </dgm:pt>
    <dgm:pt modelId="{A9ADD527-A8F5-4E24-85AA-72153E0DB62D}">
      <dgm:prSet/>
      <dgm:spPr/>
      <dgm:t>
        <a:bodyPr/>
        <a:lstStyle/>
        <a:p>
          <a:r>
            <a:rPr lang="en-US"/>
            <a:t>Innovative Service Delivery – September, TBD</a:t>
          </a:r>
        </a:p>
      </dgm:t>
    </dgm:pt>
    <dgm:pt modelId="{E6CDB6D2-4DC2-43FD-B840-676B8EA335C3}" type="parTrans" cxnId="{4A0CEE0B-3F62-41AC-8322-78511F853852}">
      <dgm:prSet/>
      <dgm:spPr/>
      <dgm:t>
        <a:bodyPr/>
        <a:lstStyle/>
        <a:p>
          <a:endParaRPr lang="en-US"/>
        </a:p>
      </dgm:t>
    </dgm:pt>
    <dgm:pt modelId="{961136E5-8711-4E69-9B60-A9C7E372F54B}" type="sibTrans" cxnId="{4A0CEE0B-3F62-41AC-8322-78511F853852}">
      <dgm:prSet/>
      <dgm:spPr/>
      <dgm:t>
        <a:bodyPr/>
        <a:lstStyle/>
        <a:p>
          <a:endParaRPr lang="en-US"/>
        </a:p>
      </dgm:t>
    </dgm:pt>
    <dgm:pt modelId="{BBEF4449-BAF5-4D28-ABE5-4D5A760D21E0}">
      <dgm:prSet/>
      <dgm:spPr/>
      <dgm:t>
        <a:bodyPr/>
        <a:lstStyle/>
        <a:p>
          <a:r>
            <a:rPr lang="en-US"/>
            <a:t>State &amp; Local Coordination – September, TBD</a:t>
          </a:r>
        </a:p>
      </dgm:t>
    </dgm:pt>
    <dgm:pt modelId="{8BDCFFE2-6667-4F95-B6CC-0267C1C45635}" type="parTrans" cxnId="{4A9876A3-8A14-49D8-9BA3-A4DD3091B982}">
      <dgm:prSet/>
      <dgm:spPr/>
      <dgm:t>
        <a:bodyPr/>
        <a:lstStyle/>
        <a:p>
          <a:endParaRPr lang="en-US"/>
        </a:p>
      </dgm:t>
    </dgm:pt>
    <dgm:pt modelId="{A349CA69-5F60-4D90-B01B-4C53BF03E2C7}" type="sibTrans" cxnId="{4A9876A3-8A14-49D8-9BA3-A4DD3091B982}">
      <dgm:prSet/>
      <dgm:spPr/>
      <dgm:t>
        <a:bodyPr/>
        <a:lstStyle/>
        <a:p>
          <a:endParaRPr lang="en-US"/>
        </a:p>
      </dgm:t>
    </dgm:pt>
    <dgm:pt modelId="{927AA809-C056-41EF-9CE0-786DCA2DF3AE}">
      <dgm:prSet/>
      <dgm:spPr/>
      <dgm:t>
        <a:bodyPr/>
        <a:lstStyle/>
        <a:p>
          <a:r>
            <a:rPr lang="en-US" b="1"/>
            <a:t>Nov 12 at Edinburgh </a:t>
          </a:r>
          <a:r>
            <a:rPr lang="en-US" b="1">
              <a:sym typeface="Wingdings" panose="05000000000000000000" pitchFamily="2" charset="2"/>
            </a:rPr>
            <a:t> GWDB</a:t>
          </a:r>
          <a:r>
            <a:rPr lang="en-US" b="1"/>
            <a:t> Q4 meeting</a:t>
          </a:r>
          <a:endParaRPr lang="en-US"/>
        </a:p>
      </dgm:t>
    </dgm:pt>
    <dgm:pt modelId="{8229C351-7F76-4385-8421-4B2984143715}" type="parTrans" cxnId="{12E57038-3917-47A4-B00C-FD2EFFC12CDE}">
      <dgm:prSet/>
      <dgm:spPr/>
      <dgm:t>
        <a:bodyPr/>
        <a:lstStyle/>
        <a:p>
          <a:endParaRPr lang="en-US"/>
        </a:p>
      </dgm:t>
    </dgm:pt>
    <dgm:pt modelId="{2252FDDB-9FC8-43C4-B6B2-CC8D1766672D}" type="sibTrans" cxnId="{12E57038-3917-47A4-B00C-FD2EFFC12CDE}">
      <dgm:prSet/>
      <dgm:spPr/>
      <dgm:t>
        <a:bodyPr/>
        <a:lstStyle/>
        <a:p>
          <a:endParaRPr lang="en-US"/>
        </a:p>
      </dgm:t>
    </dgm:pt>
    <dgm:pt modelId="{3F9744A8-FFBD-423D-98BF-02FA97826F83}" type="pres">
      <dgm:prSet presAssocID="{FAB22A6E-CE17-4F79-90C6-40AF89604120}" presName="linear" presStyleCnt="0">
        <dgm:presLayoutVars>
          <dgm:dir/>
          <dgm:animLvl val="lvl"/>
          <dgm:resizeHandles val="exact"/>
        </dgm:presLayoutVars>
      </dgm:prSet>
      <dgm:spPr/>
    </dgm:pt>
    <dgm:pt modelId="{B55AAB64-00A4-434D-886B-5E9FBA892402}" type="pres">
      <dgm:prSet presAssocID="{380EFB34-5AC9-4186-848F-E8DE358E9B79}" presName="parentLin" presStyleCnt="0"/>
      <dgm:spPr/>
    </dgm:pt>
    <dgm:pt modelId="{24FB6109-6717-439E-B294-50BC9015816A}" type="pres">
      <dgm:prSet presAssocID="{380EFB34-5AC9-4186-848F-E8DE358E9B79}" presName="parentLeftMargin" presStyleLbl="node1" presStyleIdx="0" presStyleCnt="2"/>
      <dgm:spPr/>
    </dgm:pt>
    <dgm:pt modelId="{CEDFC7B3-34F1-4F0D-BE8D-F48190704915}" type="pres">
      <dgm:prSet presAssocID="{380EFB34-5AC9-4186-848F-E8DE358E9B79}" presName="parentText" presStyleLbl="node1" presStyleIdx="0" presStyleCnt="2">
        <dgm:presLayoutVars>
          <dgm:chMax val="0"/>
          <dgm:bulletEnabled val="1"/>
        </dgm:presLayoutVars>
      </dgm:prSet>
      <dgm:spPr/>
    </dgm:pt>
    <dgm:pt modelId="{69799118-4D05-4087-84BE-16A27AC7EECA}" type="pres">
      <dgm:prSet presAssocID="{380EFB34-5AC9-4186-848F-E8DE358E9B79}" presName="negativeSpace" presStyleCnt="0"/>
      <dgm:spPr/>
    </dgm:pt>
    <dgm:pt modelId="{EF5A768F-4F32-4B85-81BE-8F507C378116}" type="pres">
      <dgm:prSet presAssocID="{380EFB34-5AC9-4186-848F-E8DE358E9B79}" presName="childText" presStyleLbl="conFgAcc1" presStyleIdx="0" presStyleCnt="2">
        <dgm:presLayoutVars>
          <dgm:bulletEnabled val="1"/>
        </dgm:presLayoutVars>
      </dgm:prSet>
      <dgm:spPr/>
    </dgm:pt>
    <dgm:pt modelId="{06EFF8D4-B705-4DF0-A0F5-E6A91102B958}" type="pres">
      <dgm:prSet presAssocID="{0034C294-5D07-4F45-BF04-22AE00FDBF06}" presName="spaceBetweenRectangles" presStyleCnt="0"/>
      <dgm:spPr/>
    </dgm:pt>
    <dgm:pt modelId="{901E6BA4-90ED-4D7D-84DE-B964C225E1F3}" type="pres">
      <dgm:prSet presAssocID="{927AA809-C056-41EF-9CE0-786DCA2DF3AE}" presName="parentLin" presStyleCnt="0"/>
      <dgm:spPr/>
    </dgm:pt>
    <dgm:pt modelId="{9532631A-DC10-4200-B953-0319391E6CC3}" type="pres">
      <dgm:prSet presAssocID="{927AA809-C056-41EF-9CE0-786DCA2DF3AE}" presName="parentLeftMargin" presStyleLbl="node1" presStyleIdx="0" presStyleCnt="2"/>
      <dgm:spPr/>
    </dgm:pt>
    <dgm:pt modelId="{659FD6DB-75AC-4322-85EA-ED85358B3810}" type="pres">
      <dgm:prSet presAssocID="{927AA809-C056-41EF-9CE0-786DCA2DF3AE}" presName="parentText" presStyleLbl="node1" presStyleIdx="1" presStyleCnt="2">
        <dgm:presLayoutVars>
          <dgm:chMax val="0"/>
          <dgm:bulletEnabled val="1"/>
        </dgm:presLayoutVars>
      </dgm:prSet>
      <dgm:spPr/>
    </dgm:pt>
    <dgm:pt modelId="{4311288F-74FF-449D-B261-DC6C14608E3D}" type="pres">
      <dgm:prSet presAssocID="{927AA809-C056-41EF-9CE0-786DCA2DF3AE}" presName="negativeSpace" presStyleCnt="0"/>
      <dgm:spPr/>
    </dgm:pt>
    <dgm:pt modelId="{680F361E-02A8-4AD8-A13C-0A0BDCCBB352}" type="pres">
      <dgm:prSet presAssocID="{927AA809-C056-41EF-9CE0-786DCA2DF3AE}" presName="childText" presStyleLbl="conFgAcc1" presStyleIdx="1" presStyleCnt="2" custLinFactNeighborY="-33188">
        <dgm:presLayoutVars>
          <dgm:bulletEnabled val="1"/>
        </dgm:presLayoutVars>
      </dgm:prSet>
      <dgm:spPr/>
    </dgm:pt>
  </dgm:ptLst>
  <dgm:cxnLst>
    <dgm:cxn modelId="{4A0CEE0B-3F62-41AC-8322-78511F853852}" srcId="{380EFB34-5AC9-4186-848F-E8DE358E9B79}" destId="{A9ADD527-A8F5-4E24-85AA-72153E0DB62D}" srcOrd="4" destOrd="0" parTransId="{E6CDB6D2-4DC2-43FD-B840-676B8EA335C3}" sibTransId="{961136E5-8711-4E69-9B60-A9C7E372F54B}"/>
    <dgm:cxn modelId="{5A0D8E0F-905A-4687-AC78-3E309646CA26}" type="presOf" srcId="{44A533C0-FAD4-4BFD-93F1-F249A607800F}" destId="{EF5A768F-4F32-4B85-81BE-8F507C378116}" srcOrd="0" destOrd="0" presId="urn:microsoft.com/office/officeart/2005/8/layout/list1"/>
    <dgm:cxn modelId="{6C12E910-4B47-4B7A-8DAE-6E1D8EA62F3A}" srcId="{380EFB34-5AC9-4186-848F-E8DE358E9B79}" destId="{A635B241-278F-4C8C-B07E-1D89AFA85DF2}" srcOrd="2" destOrd="0" parTransId="{10858390-0844-475A-9726-89B44B7DAE1B}" sibTransId="{1E3066CA-35DA-498C-BA48-6C73479E99A8}"/>
    <dgm:cxn modelId="{012D0C2D-C1A0-461D-878E-069F3066225F}" type="presOf" srcId="{C80F551E-0D05-4098-AE53-432694CFB0F1}" destId="{EF5A768F-4F32-4B85-81BE-8F507C378116}" srcOrd="0" destOrd="4" presId="urn:microsoft.com/office/officeart/2005/8/layout/list1"/>
    <dgm:cxn modelId="{4D1B8F36-15B8-4E66-8F4E-FB917FCB686A}" type="presOf" srcId="{A635B241-278F-4C8C-B07E-1D89AFA85DF2}" destId="{EF5A768F-4F32-4B85-81BE-8F507C378116}" srcOrd="0" destOrd="2" presId="urn:microsoft.com/office/officeart/2005/8/layout/list1"/>
    <dgm:cxn modelId="{4473DD36-05DB-498E-8C34-33FE8210B37B}" type="presOf" srcId="{380EFB34-5AC9-4186-848F-E8DE358E9B79}" destId="{24FB6109-6717-439E-B294-50BC9015816A}" srcOrd="0" destOrd="0" presId="urn:microsoft.com/office/officeart/2005/8/layout/list1"/>
    <dgm:cxn modelId="{12E57038-3917-47A4-B00C-FD2EFFC12CDE}" srcId="{FAB22A6E-CE17-4F79-90C6-40AF89604120}" destId="{927AA809-C056-41EF-9CE0-786DCA2DF3AE}" srcOrd="1" destOrd="0" parTransId="{8229C351-7F76-4385-8421-4B2984143715}" sibTransId="{2252FDDB-9FC8-43C4-B6B2-CC8D1766672D}"/>
    <dgm:cxn modelId="{86E83A3A-93C4-4064-B276-84499ACC072E}" type="presOf" srcId="{FAB22A6E-CE17-4F79-90C6-40AF89604120}" destId="{3F9744A8-FFBD-423D-98BF-02FA97826F83}" srcOrd="0" destOrd="0" presId="urn:microsoft.com/office/officeart/2005/8/layout/list1"/>
    <dgm:cxn modelId="{C700603F-C49F-480B-90E6-CA77AF703407}" type="presOf" srcId="{25B8267F-A1EE-4AC4-A15A-F57097F9701A}" destId="{EF5A768F-4F32-4B85-81BE-8F507C378116}" srcOrd="0" destOrd="3" presId="urn:microsoft.com/office/officeart/2005/8/layout/list1"/>
    <dgm:cxn modelId="{FACD5E68-3DCC-46F8-BB4F-89CDA47E97C0}" srcId="{380EFB34-5AC9-4186-848F-E8DE358E9B79}" destId="{C80F551E-0D05-4098-AE53-432694CFB0F1}" srcOrd="3" destOrd="0" parTransId="{87D21BFB-B65B-423E-9B1F-42D1CA3F598E}" sibTransId="{375B278B-15A8-46A2-B13E-0874654E5AE6}"/>
    <dgm:cxn modelId="{754F877C-84B9-4040-8468-8DC93960D38A}" srcId="{380EFB34-5AC9-4186-848F-E8DE358E9B79}" destId="{44A533C0-FAD4-4BFD-93F1-F249A607800F}" srcOrd="0" destOrd="0" parTransId="{A37767EF-924C-4F76-98B4-0B759A02F019}" sibTransId="{4E38DA4A-2A68-47DE-857F-6F2F6DC1ED15}"/>
    <dgm:cxn modelId="{7A00EA83-4792-4A3F-94DF-A0612050AE9C}" type="presOf" srcId="{A9ADD527-A8F5-4E24-85AA-72153E0DB62D}" destId="{EF5A768F-4F32-4B85-81BE-8F507C378116}" srcOrd="0" destOrd="6" presId="urn:microsoft.com/office/officeart/2005/8/layout/list1"/>
    <dgm:cxn modelId="{391BCF8C-8D8F-4FDA-9FE1-ABC5FA4FE61E}" srcId="{A635B241-278F-4C8C-B07E-1D89AFA85DF2}" destId="{25B8267F-A1EE-4AC4-A15A-F57097F9701A}" srcOrd="0" destOrd="0" parTransId="{74F03A26-2A3D-40F2-8AE3-120420D236EA}" sibTransId="{83B0E9EC-8DB8-4E5A-AFD5-58ED21187B60}"/>
    <dgm:cxn modelId="{4A9876A3-8A14-49D8-9BA3-A4DD3091B982}" srcId="{380EFB34-5AC9-4186-848F-E8DE358E9B79}" destId="{BBEF4449-BAF5-4D28-ABE5-4D5A760D21E0}" srcOrd="5" destOrd="0" parTransId="{8BDCFFE2-6667-4F95-B6CC-0267C1C45635}" sibTransId="{A349CA69-5F60-4D90-B01B-4C53BF03E2C7}"/>
    <dgm:cxn modelId="{BCA699AB-3DC9-4F3D-BF28-B2416E91EE7A}" srcId="{FAB22A6E-CE17-4F79-90C6-40AF89604120}" destId="{380EFB34-5AC9-4186-848F-E8DE358E9B79}" srcOrd="0" destOrd="0" parTransId="{C3BF1F06-0489-41E6-A85C-349AACB812B2}" sibTransId="{0034C294-5D07-4F45-BF04-22AE00FDBF06}"/>
    <dgm:cxn modelId="{234B30B6-5D4A-430C-8126-E5DFCC7F1589}" type="presOf" srcId="{927AA809-C056-41EF-9CE0-786DCA2DF3AE}" destId="{9532631A-DC10-4200-B953-0319391E6CC3}" srcOrd="0" destOrd="0" presId="urn:microsoft.com/office/officeart/2005/8/layout/list1"/>
    <dgm:cxn modelId="{3F774BBC-E077-4454-9D17-E73086136780}" type="presOf" srcId="{380EFB34-5AC9-4186-848F-E8DE358E9B79}" destId="{CEDFC7B3-34F1-4F0D-BE8D-F48190704915}" srcOrd="1" destOrd="0" presId="urn:microsoft.com/office/officeart/2005/8/layout/list1"/>
    <dgm:cxn modelId="{5FA035CE-28C1-4E79-B73C-8BF1C95EAA79}" type="presOf" srcId="{BBEF4449-BAF5-4D28-ABE5-4D5A760D21E0}" destId="{EF5A768F-4F32-4B85-81BE-8F507C378116}" srcOrd="0" destOrd="7" presId="urn:microsoft.com/office/officeart/2005/8/layout/list1"/>
    <dgm:cxn modelId="{798694D7-37AC-443A-97A3-ECFBDD1CB72E}" type="presOf" srcId="{927AA809-C056-41EF-9CE0-786DCA2DF3AE}" destId="{659FD6DB-75AC-4322-85EA-ED85358B3810}" srcOrd="1" destOrd="0" presId="urn:microsoft.com/office/officeart/2005/8/layout/list1"/>
    <dgm:cxn modelId="{DA9073DC-8BB9-4BF9-8E26-39D4E6661E4D}" srcId="{C80F551E-0D05-4098-AE53-432694CFB0F1}" destId="{3CCF9287-EDB0-4B8B-B035-AB46AC560506}" srcOrd="0" destOrd="0" parTransId="{BC69F64A-9934-4327-B566-C15D7506983B}" sibTransId="{2D3F326B-66EE-423D-BAC9-E1B2229EE53F}"/>
    <dgm:cxn modelId="{990D04E2-4B2F-4058-AEDA-2B28934A8455}" type="presOf" srcId="{81DA3001-4285-475D-B829-4EE8C505DDC6}" destId="{EF5A768F-4F32-4B85-81BE-8F507C378116}" srcOrd="0" destOrd="1" presId="urn:microsoft.com/office/officeart/2005/8/layout/list1"/>
    <dgm:cxn modelId="{3F11CCE2-204A-474E-96B0-613247A1502E}" type="presOf" srcId="{3CCF9287-EDB0-4B8B-B035-AB46AC560506}" destId="{EF5A768F-4F32-4B85-81BE-8F507C378116}" srcOrd="0" destOrd="5" presId="urn:microsoft.com/office/officeart/2005/8/layout/list1"/>
    <dgm:cxn modelId="{DAAEE1FE-6E9D-4ED4-A7F1-37BC9AE860EF}" srcId="{380EFB34-5AC9-4186-848F-E8DE358E9B79}" destId="{81DA3001-4285-475D-B829-4EE8C505DDC6}" srcOrd="1" destOrd="0" parTransId="{AB5441A5-BB5D-4C9A-96E7-E936126F371E}" sibTransId="{A7A1C083-C574-4065-943F-FD77DA8C78B7}"/>
    <dgm:cxn modelId="{9C6E4079-D6BB-45F8-98A5-C44A9EE4C0C8}" type="presParOf" srcId="{3F9744A8-FFBD-423D-98BF-02FA97826F83}" destId="{B55AAB64-00A4-434D-886B-5E9FBA892402}" srcOrd="0" destOrd="0" presId="urn:microsoft.com/office/officeart/2005/8/layout/list1"/>
    <dgm:cxn modelId="{2BA6DE1B-2378-4788-B57C-61AD6C23B355}" type="presParOf" srcId="{B55AAB64-00A4-434D-886B-5E9FBA892402}" destId="{24FB6109-6717-439E-B294-50BC9015816A}" srcOrd="0" destOrd="0" presId="urn:microsoft.com/office/officeart/2005/8/layout/list1"/>
    <dgm:cxn modelId="{7EAAD585-CB35-4FD0-B753-58703CFAF506}" type="presParOf" srcId="{B55AAB64-00A4-434D-886B-5E9FBA892402}" destId="{CEDFC7B3-34F1-4F0D-BE8D-F48190704915}" srcOrd="1" destOrd="0" presId="urn:microsoft.com/office/officeart/2005/8/layout/list1"/>
    <dgm:cxn modelId="{F7C5115F-C4AD-471A-A075-1E60534F1ACA}" type="presParOf" srcId="{3F9744A8-FFBD-423D-98BF-02FA97826F83}" destId="{69799118-4D05-4087-84BE-16A27AC7EECA}" srcOrd="1" destOrd="0" presId="urn:microsoft.com/office/officeart/2005/8/layout/list1"/>
    <dgm:cxn modelId="{0E8ED7C7-88A7-4888-89D2-31FAE5785CBD}" type="presParOf" srcId="{3F9744A8-FFBD-423D-98BF-02FA97826F83}" destId="{EF5A768F-4F32-4B85-81BE-8F507C378116}" srcOrd="2" destOrd="0" presId="urn:microsoft.com/office/officeart/2005/8/layout/list1"/>
    <dgm:cxn modelId="{38063DA4-BED1-4613-A55E-96B762CA63CE}" type="presParOf" srcId="{3F9744A8-FFBD-423D-98BF-02FA97826F83}" destId="{06EFF8D4-B705-4DF0-A0F5-E6A91102B958}" srcOrd="3" destOrd="0" presId="urn:microsoft.com/office/officeart/2005/8/layout/list1"/>
    <dgm:cxn modelId="{800766B1-A3F2-4622-96A3-8363FCB672A6}" type="presParOf" srcId="{3F9744A8-FFBD-423D-98BF-02FA97826F83}" destId="{901E6BA4-90ED-4D7D-84DE-B964C225E1F3}" srcOrd="4" destOrd="0" presId="urn:microsoft.com/office/officeart/2005/8/layout/list1"/>
    <dgm:cxn modelId="{4BADC208-5DB1-44A3-A50B-C841150DCD77}" type="presParOf" srcId="{901E6BA4-90ED-4D7D-84DE-B964C225E1F3}" destId="{9532631A-DC10-4200-B953-0319391E6CC3}" srcOrd="0" destOrd="0" presId="urn:microsoft.com/office/officeart/2005/8/layout/list1"/>
    <dgm:cxn modelId="{A0C2626C-60A4-48F9-86D6-2D4CFFEAE1D9}" type="presParOf" srcId="{901E6BA4-90ED-4D7D-84DE-B964C225E1F3}" destId="{659FD6DB-75AC-4322-85EA-ED85358B3810}" srcOrd="1" destOrd="0" presId="urn:microsoft.com/office/officeart/2005/8/layout/list1"/>
    <dgm:cxn modelId="{A45F1D38-391B-450E-94FC-1A5C222CC031}" type="presParOf" srcId="{3F9744A8-FFBD-423D-98BF-02FA97826F83}" destId="{4311288F-74FF-449D-B261-DC6C14608E3D}" srcOrd="5" destOrd="0" presId="urn:microsoft.com/office/officeart/2005/8/layout/list1"/>
    <dgm:cxn modelId="{270CCA81-AD83-407B-849F-BF5F6FDBAE46}" type="presParOf" srcId="{3F9744A8-FFBD-423D-98BF-02FA97826F83}" destId="{680F361E-02A8-4AD8-A13C-0A0BDCCBB352}" srcOrd="6"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F068882F-F48B-4023-BF9A-689EDCEFB373}" type="doc">
      <dgm:prSet loTypeId="urn:microsoft.com/office/officeart/2008/layout/LinedList" loCatId="list" qsTypeId="urn:microsoft.com/office/officeart/2005/8/quickstyle/simple1" qsCatId="simple" csTypeId="urn:microsoft.com/office/officeart/2005/8/colors/accent2_2" csCatId="accent2"/>
      <dgm:spPr/>
      <dgm:t>
        <a:bodyPr/>
        <a:lstStyle/>
        <a:p>
          <a:endParaRPr lang="en-US"/>
        </a:p>
      </dgm:t>
    </dgm:pt>
    <dgm:pt modelId="{78416D0D-02E9-43B2-9788-916FDFE4E273}">
      <dgm:prSet/>
      <dgm:spPr/>
      <dgm:t>
        <a:bodyPr/>
        <a:lstStyle/>
        <a:p>
          <a:r>
            <a:rPr lang="en-US" b="1"/>
            <a:t>Katie McClelland</a:t>
          </a:r>
          <a:r>
            <a:rPr lang="en-US"/>
            <a:t>: Katie.McClelland@state.mn.us</a:t>
          </a:r>
        </a:p>
      </dgm:t>
    </dgm:pt>
    <dgm:pt modelId="{819CCC03-E28E-464C-86C9-55BF7C316F5D}" type="parTrans" cxnId="{6FE58DE0-D0BF-40BF-B2EE-94C1283179B3}">
      <dgm:prSet/>
      <dgm:spPr/>
      <dgm:t>
        <a:bodyPr/>
        <a:lstStyle/>
        <a:p>
          <a:endParaRPr lang="en-US"/>
        </a:p>
      </dgm:t>
    </dgm:pt>
    <dgm:pt modelId="{E5169B78-9517-4BEE-9137-F08BB23CADFA}" type="sibTrans" cxnId="{6FE58DE0-D0BF-40BF-B2EE-94C1283179B3}">
      <dgm:prSet/>
      <dgm:spPr/>
      <dgm:t>
        <a:bodyPr/>
        <a:lstStyle/>
        <a:p>
          <a:endParaRPr lang="en-US"/>
        </a:p>
      </dgm:t>
    </dgm:pt>
    <dgm:pt modelId="{2D64AE62-300B-4A30-9727-CECDCCD83B70}">
      <dgm:prSet/>
      <dgm:spPr/>
      <dgm:t>
        <a:bodyPr/>
        <a:lstStyle/>
        <a:p>
          <a:r>
            <a:rPr lang="en-US" b="1"/>
            <a:t>Nolan Thomas</a:t>
          </a:r>
          <a:r>
            <a:rPr lang="en-US"/>
            <a:t>: nolan.thomas@state.mn.us</a:t>
          </a:r>
        </a:p>
      </dgm:t>
    </dgm:pt>
    <dgm:pt modelId="{628474CF-BB5C-459A-9609-A2E3782C768B}" type="parTrans" cxnId="{3AED72AB-3FB8-4159-B9ED-90B364248DD4}">
      <dgm:prSet/>
      <dgm:spPr/>
      <dgm:t>
        <a:bodyPr/>
        <a:lstStyle/>
        <a:p>
          <a:endParaRPr lang="en-US"/>
        </a:p>
      </dgm:t>
    </dgm:pt>
    <dgm:pt modelId="{798F91DB-6164-4060-9494-F12A6D69BDED}" type="sibTrans" cxnId="{3AED72AB-3FB8-4159-B9ED-90B364248DD4}">
      <dgm:prSet/>
      <dgm:spPr/>
      <dgm:t>
        <a:bodyPr/>
        <a:lstStyle/>
        <a:p>
          <a:endParaRPr lang="en-US"/>
        </a:p>
      </dgm:t>
    </dgm:pt>
    <dgm:pt modelId="{C8AA7185-4604-4EDC-8445-09217056F12F}">
      <dgm:prSet/>
      <dgm:spPr/>
      <dgm:t>
        <a:bodyPr/>
        <a:lstStyle/>
        <a:p>
          <a:r>
            <a:rPr lang="en-US" b="1"/>
            <a:t>Kevion Ellis</a:t>
          </a:r>
          <a:r>
            <a:rPr lang="en-US"/>
            <a:t>: Kevion.Ellis@state.mn.us</a:t>
          </a:r>
        </a:p>
      </dgm:t>
    </dgm:pt>
    <dgm:pt modelId="{26D17200-4A9F-454A-AF02-3861B54FE83F}" type="parTrans" cxnId="{FC6C310D-8E63-4DAE-9081-A1B7CBD81C37}">
      <dgm:prSet/>
      <dgm:spPr/>
      <dgm:t>
        <a:bodyPr/>
        <a:lstStyle/>
        <a:p>
          <a:endParaRPr lang="en-US"/>
        </a:p>
      </dgm:t>
    </dgm:pt>
    <dgm:pt modelId="{6899F4BC-2096-4890-9C4F-58B6D1D6EBB1}" type="sibTrans" cxnId="{FC6C310D-8E63-4DAE-9081-A1B7CBD81C37}">
      <dgm:prSet/>
      <dgm:spPr/>
      <dgm:t>
        <a:bodyPr/>
        <a:lstStyle/>
        <a:p>
          <a:endParaRPr lang="en-US"/>
        </a:p>
      </dgm:t>
    </dgm:pt>
    <dgm:pt modelId="{2AA11CCD-CCED-438E-9148-AEFA445DA1F7}">
      <dgm:prSet/>
      <dgm:spPr/>
      <dgm:t>
        <a:bodyPr/>
        <a:lstStyle/>
        <a:p>
          <a:r>
            <a:rPr lang="en-US" b="1"/>
            <a:t>Patti Balacek</a:t>
          </a:r>
          <a:r>
            <a:rPr lang="en-US"/>
            <a:t>: Patti.Balacek@state.mn.us</a:t>
          </a:r>
        </a:p>
      </dgm:t>
    </dgm:pt>
    <dgm:pt modelId="{56EA6DF8-49C0-45BD-8562-0B68BDB27F8E}" type="parTrans" cxnId="{027E5B68-B5D5-43D7-82A9-078C83A7E862}">
      <dgm:prSet/>
      <dgm:spPr/>
      <dgm:t>
        <a:bodyPr/>
        <a:lstStyle/>
        <a:p>
          <a:endParaRPr lang="en-US"/>
        </a:p>
      </dgm:t>
    </dgm:pt>
    <dgm:pt modelId="{FD65E989-EC7C-4A65-A2C6-4162C3263E42}" type="sibTrans" cxnId="{027E5B68-B5D5-43D7-82A9-078C83A7E862}">
      <dgm:prSet/>
      <dgm:spPr/>
      <dgm:t>
        <a:bodyPr/>
        <a:lstStyle/>
        <a:p>
          <a:endParaRPr lang="en-US"/>
        </a:p>
      </dgm:t>
    </dgm:pt>
    <dgm:pt modelId="{A7AB586E-14FB-4FF5-A81F-BD0E6CDB86FA}">
      <dgm:prSet/>
      <dgm:spPr/>
      <dgm:t>
        <a:bodyPr/>
        <a:lstStyle/>
        <a:p>
          <a:r>
            <a:rPr lang="en-US" b="1"/>
            <a:t>Sarah Arentson</a:t>
          </a:r>
          <a:r>
            <a:rPr lang="en-US"/>
            <a:t>: Sarah.Arentson@state.mn.us</a:t>
          </a:r>
        </a:p>
      </dgm:t>
    </dgm:pt>
    <dgm:pt modelId="{6D516071-BCF9-4941-B9CC-373F459877B6}" type="parTrans" cxnId="{60DD3220-65BC-441D-98C7-CEB2268AA360}">
      <dgm:prSet/>
      <dgm:spPr/>
      <dgm:t>
        <a:bodyPr/>
        <a:lstStyle/>
        <a:p>
          <a:endParaRPr lang="en-US"/>
        </a:p>
      </dgm:t>
    </dgm:pt>
    <dgm:pt modelId="{8B7482C2-E16B-4656-9BF8-56CFBF1BB07D}" type="sibTrans" cxnId="{60DD3220-65BC-441D-98C7-CEB2268AA360}">
      <dgm:prSet/>
      <dgm:spPr/>
      <dgm:t>
        <a:bodyPr/>
        <a:lstStyle/>
        <a:p>
          <a:endParaRPr lang="en-US"/>
        </a:p>
      </dgm:t>
    </dgm:pt>
    <dgm:pt modelId="{C0092D53-0C31-487B-8A57-3EF290F400B6}">
      <dgm:prSet/>
      <dgm:spPr/>
      <dgm:t>
        <a:bodyPr/>
        <a:lstStyle/>
        <a:p>
          <a:r>
            <a:rPr lang="en-US" b="1"/>
            <a:t>Colleen Harris: </a:t>
          </a:r>
          <a:r>
            <a:rPr lang="en-US"/>
            <a:t>Colleen.Harris@state.mn.us</a:t>
          </a:r>
        </a:p>
      </dgm:t>
    </dgm:pt>
    <dgm:pt modelId="{69DEE308-4931-4FFA-B112-70E1BD4E1946}" type="parTrans" cxnId="{5099B699-826C-4E17-B508-3EB81D8CF9A7}">
      <dgm:prSet/>
      <dgm:spPr/>
      <dgm:t>
        <a:bodyPr/>
        <a:lstStyle/>
        <a:p>
          <a:endParaRPr lang="en-US"/>
        </a:p>
      </dgm:t>
    </dgm:pt>
    <dgm:pt modelId="{B449FF6E-2D06-478B-A132-212903BFB459}" type="sibTrans" cxnId="{5099B699-826C-4E17-B508-3EB81D8CF9A7}">
      <dgm:prSet/>
      <dgm:spPr/>
      <dgm:t>
        <a:bodyPr/>
        <a:lstStyle/>
        <a:p>
          <a:endParaRPr lang="en-US"/>
        </a:p>
      </dgm:t>
    </dgm:pt>
    <dgm:pt modelId="{11F0EEE3-4ABF-4705-A4B9-9140FAC6E757}" type="pres">
      <dgm:prSet presAssocID="{F068882F-F48B-4023-BF9A-689EDCEFB373}" presName="vert0" presStyleCnt="0">
        <dgm:presLayoutVars>
          <dgm:dir/>
          <dgm:animOne val="branch"/>
          <dgm:animLvl val="lvl"/>
        </dgm:presLayoutVars>
      </dgm:prSet>
      <dgm:spPr/>
    </dgm:pt>
    <dgm:pt modelId="{203B5958-E484-464C-ACC4-9804E4502A11}" type="pres">
      <dgm:prSet presAssocID="{78416D0D-02E9-43B2-9788-916FDFE4E273}" presName="thickLine" presStyleLbl="alignNode1" presStyleIdx="0" presStyleCnt="6"/>
      <dgm:spPr/>
    </dgm:pt>
    <dgm:pt modelId="{AB62A813-D33B-4186-8B62-BF253776D872}" type="pres">
      <dgm:prSet presAssocID="{78416D0D-02E9-43B2-9788-916FDFE4E273}" presName="horz1" presStyleCnt="0"/>
      <dgm:spPr/>
    </dgm:pt>
    <dgm:pt modelId="{99B04611-AE5D-4F57-B1BC-0C76955F019F}" type="pres">
      <dgm:prSet presAssocID="{78416D0D-02E9-43B2-9788-916FDFE4E273}" presName="tx1" presStyleLbl="revTx" presStyleIdx="0" presStyleCnt="6"/>
      <dgm:spPr/>
    </dgm:pt>
    <dgm:pt modelId="{3FEE46C0-2965-4E17-B7A7-E918F26C49F8}" type="pres">
      <dgm:prSet presAssocID="{78416D0D-02E9-43B2-9788-916FDFE4E273}" presName="vert1" presStyleCnt="0"/>
      <dgm:spPr/>
    </dgm:pt>
    <dgm:pt modelId="{3FE57C96-679D-4865-9505-D7D6F6E15C18}" type="pres">
      <dgm:prSet presAssocID="{2D64AE62-300B-4A30-9727-CECDCCD83B70}" presName="thickLine" presStyleLbl="alignNode1" presStyleIdx="1" presStyleCnt="6"/>
      <dgm:spPr/>
    </dgm:pt>
    <dgm:pt modelId="{D1504EE3-2609-472F-B379-3750FD63F482}" type="pres">
      <dgm:prSet presAssocID="{2D64AE62-300B-4A30-9727-CECDCCD83B70}" presName="horz1" presStyleCnt="0"/>
      <dgm:spPr/>
    </dgm:pt>
    <dgm:pt modelId="{B2F178F9-A0A2-4508-84D5-81CE2761033A}" type="pres">
      <dgm:prSet presAssocID="{2D64AE62-300B-4A30-9727-CECDCCD83B70}" presName="tx1" presStyleLbl="revTx" presStyleIdx="1" presStyleCnt="6"/>
      <dgm:spPr/>
    </dgm:pt>
    <dgm:pt modelId="{F248F3F8-9B47-4C21-82A3-C7BE132395DD}" type="pres">
      <dgm:prSet presAssocID="{2D64AE62-300B-4A30-9727-CECDCCD83B70}" presName="vert1" presStyleCnt="0"/>
      <dgm:spPr/>
    </dgm:pt>
    <dgm:pt modelId="{D76E44B3-D963-4B89-A9D9-1B71E3D8F017}" type="pres">
      <dgm:prSet presAssocID="{C8AA7185-4604-4EDC-8445-09217056F12F}" presName="thickLine" presStyleLbl="alignNode1" presStyleIdx="2" presStyleCnt="6"/>
      <dgm:spPr/>
    </dgm:pt>
    <dgm:pt modelId="{0CDC9484-3650-466A-BE69-E17CCAD3E7CC}" type="pres">
      <dgm:prSet presAssocID="{C8AA7185-4604-4EDC-8445-09217056F12F}" presName="horz1" presStyleCnt="0"/>
      <dgm:spPr/>
    </dgm:pt>
    <dgm:pt modelId="{D02394E4-BD2D-4AB0-A07A-55AA37175E7A}" type="pres">
      <dgm:prSet presAssocID="{C8AA7185-4604-4EDC-8445-09217056F12F}" presName="tx1" presStyleLbl="revTx" presStyleIdx="2" presStyleCnt="6"/>
      <dgm:spPr/>
    </dgm:pt>
    <dgm:pt modelId="{C9B28C61-3E44-48AC-A25D-257286A2CED1}" type="pres">
      <dgm:prSet presAssocID="{C8AA7185-4604-4EDC-8445-09217056F12F}" presName="vert1" presStyleCnt="0"/>
      <dgm:spPr/>
    </dgm:pt>
    <dgm:pt modelId="{859421E9-23BC-4927-A15E-99842CF89189}" type="pres">
      <dgm:prSet presAssocID="{2AA11CCD-CCED-438E-9148-AEFA445DA1F7}" presName="thickLine" presStyleLbl="alignNode1" presStyleIdx="3" presStyleCnt="6"/>
      <dgm:spPr/>
    </dgm:pt>
    <dgm:pt modelId="{C40EE84F-485A-4483-AA8E-F46D046D056C}" type="pres">
      <dgm:prSet presAssocID="{2AA11CCD-CCED-438E-9148-AEFA445DA1F7}" presName="horz1" presStyleCnt="0"/>
      <dgm:spPr/>
    </dgm:pt>
    <dgm:pt modelId="{AFC21C43-8E98-4411-9069-A2021B40818F}" type="pres">
      <dgm:prSet presAssocID="{2AA11CCD-CCED-438E-9148-AEFA445DA1F7}" presName="tx1" presStyleLbl="revTx" presStyleIdx="3" presStyleCnt="6"/>
      <dgm:spPr/>
    </dgm:pt>
    <dgm:pt modelId="{17192C14-BBFC-4B7F-9224-33BD006644BF}" type="pres">
      <dgm:prSet presAssocID="{2AA11CCD-CCED-438E-9148-AEFA445DA1F7}" presName="vert1" presStyleCnt="0"/>
      <dgm:spPr/>
    </dgm:pt>
    <dgm:pt modelId="{C8D0B392-BDF5-4DC3-81FE-F964EDD27C5B}" type="pres">
      <dgm:prSet presAssocID="{A7AB586E-14FB-4FF5-A81F-BD0E6CDB86FA}" presName="thickLine" presStyleLbl="alignNode1" presStyleIdx="4" presStyleCnt="6"/>
      <dgm:spPr/>
    </dgm:pt>
    <dgm:pt modelId="{BF9DAF0F-35E5-428A-ADC6-A990CB691483}" type="pres">
      <dgm:prSet presAssocID="{A7AB586E-14FB-4FF5-A81F-BD0E6CDB86FA}" presName="horz1" presStyleCnt="0"/>
      <dgm:spPr/>
    </dgm:pt>
    <dgm:pt modelId="{32DD9DD6-3ACF-42D2-85D8-A5C81C5D8A56}" type="pres">
      <dgm:prSet presAssocID="{A7AB586E-14FB-4FF5-A81F-BD0E6CDB86FA}" presName="tx1" presStyleLbl="revTx" presStyleIdx="4" presStyleCnt="6"/>
      <dgm:spPr/>
    </dgm:pt>
    <dgm:pt modelId="{51D33DF3-4F21-48E5-B015-04C18F15FA27}" type="pres">
      <dgm:prSet presAssocID="{A7AB586E-14FB-4FF5-A81F-BD0E6CDB86FA}" presName="vert1" presStyleCnt="0"/>
      <dgm:spPr/>
    </dgm:pt>
    <dgm:pt modelId="{55676A42-2989-4B37-A190-BCA0D9E63F56}" type="pres">
      <dgm:prSet presAssocID="{C0092D53-0C31-487B-8A57-3EF290F400B6}" presName="thickLine" presStyleLbl="alignNode1" presStyleIdx="5" presStyleCnt="6"/>
      <dgm:spPr/>
    </dgm:pt>
    <dgm:pt modelId="{C315F7A7-B384-43FC-B3E1-A91C2E142484}" type="pres">
      <dgm:prSet presAssocID="{C0092D53-0C31-487B-8A57-3EF290F400B6}" presName="horz1" presStyleCnt="0"/>
      <dgm:spPr/>
    </dgm:pt>
    <dgm:pt modelId="{E5BA9F0C-AA0B-4A1F-8E4F-2C0CD20BE8E3}" type="pres">
      <dgm:prSet presAssocID="{C0092D53-0C31-487B-8A57-3EF290F400B6}" presName="tx1" presStyleLbl="revTx" presStyleIdx="5" presStyleCnt="6"/>
      <dgm:spPr/>
    </dgm:pt>
    <dgm:pt modelId="{0E28F2F0-23EA-4E6E-9288-6255E1949883}" type="pres">
      <dgm:prSet presAssocID="{C0092D53-0C31-487B-8A57-3EF290F400B6}" presName="vert1" presStyleCnt="0"/>
      <dgm:spPr/>
    </dgm:pt>
  </dgm:ptLst>
  <dgm:cxnLst>
    <dgm:cxn modelId="{FC6C310D-8E63-4DAE-9081-A1B7CBD81C37}" srcId="{F068882F-F48B-4023-BF9A-689EDCEFB373}" destId="{C8AA7185-4604-4EDC-8445-09217056F12F}" srcOrd="2" destOrd="0" parTransId="{26D17200-4A9F-454A-AF02-3861B54FE83F}" sibTransId="{6899F4BC-2096-4890-9C4F-58B6D1D6EBB1}"/>
    <dgm:cxn modelId="{FCA04216-4503-43DE-9D5D-A43B9753200B}" type="presOf" srcId="{2AA11CCD-CCED-438E-9148-AEFA445DA1F7}" destId="{AFC21C43-8E98-4411-9069-A2021B40818F}" srcOrd="0" destOrd="0" presId="urn:microsoft.com/office/officeart/2008/layout/LinedList"/>
    <dgm:cxn modelId="{60DD3220-65BC-441D-98C7-CEB2268AA360}" srcId="{F068882F-F48B-4023-BF9A-689EDCEFB373}" destId="{A7AB586E-14FB-4FF5-A81F-BD0E6CDB86FA}" srcOrd="4" destOrd="0" parTransId="{6D516071-BCF9-4941-B9CC-373F459877B6}" sibTransId="{8B7482C2-E16B-4656-9BF8-56CFBF1BB07D}"/>
    <dgm:cxn modelId="{5BB5FA42-8276-4A6F-BC5E-44DA9A0133FC}" type="presOf" srcId="{A7AB586E-14FB-4FF5-A81F-BD0E6CDB86FA}" destId="{32DD9DD6-3ACF-42D2-85D8-A5C81C5D8A56}" srcOrd="0" destOrd="0" presId="urn:microsoft.com/office/officeart/2008/layout/LinedList"/>
    <dgm:cxn modelId="{A4DFEF44-D973-4B18-A275-715FAEB1EB00}" type="presOf" srcId="{C8AA7185-4604-4EDC-8445-09217056F12F}" destId="{D02394E4-BD2D-4AB0-A07A-55AA37175E7A}" srcOrd="0" destOrd="0" presId="urn:microsoft.com/office/officeart/2008/layout/LinedList"/>
    <dgm:cxn modelId="{027E5B68-B5D5-43D7-82A9-078C83A7E862}" srcId="{F068882F-F48B-4023-BF9A-689EDCEFB373}" destId="{2AA11CCD-CCED-438E-9148-AEFA445DA1F7}" srcOrd="3" destOrd="0" parTransId="{56EA6DF8-49C0-45BD-8562-0B68BDB27F8E}" sibTransId="{FD65E989-EC7C-4A65-A2C6-4162C3263E42}"/>
    <dgm:cxn modelId="{DEAC5774-2A84-42E1-8F91-2E635976AE0E}" type="presOf" srcId="{78416D0D-02E9-43B2-9788-916FDFE4E273}" destId="{99B04611-AE5D-4F57-B1BC-0C76955F019F}" srcOrd="0" destOrd="0" presId="urn:microsoft.com/office/officeart/2008/layout/LinedList"/>
    <dgm:cxn modelId="{5099B699-826C-4E17-B508-3EB81D8CF9A7}" srcId="{F068882F-F48B-4023-BF9A-689EDCEFB373}" destId="{C0092D53-0C31-487B-8A57-3EF290F400B6}" srcOrd="5" destOrd="0" parTransId="{69DEE308-4931-4FFA-B112-70E1BD4E1946}" sibTransId="{B449FF6E-2D06-478B-A132-212903BFB459}"/>
    <dgm:cxn modelId="{3AED72AB-3FB8-4159-B9ED-90B364248DD4}" srcId="{F068882F-F48B-4023-BF9A-689EDCEFB373}" destId="{2D64AE62-300B-4A30-9727-CECDCCD83B70}" srcOrd="1" destOrd="0" parTransId="{628474CF-BB5C-459A-9609-A2E3782C768B}" sibTransId="{798F91DB-6164-4060-9494-F12A6D69BDED}"/>
    <dgm:cxn modelId="{3DB88DB4-D12D-4CB1-9D90-3021D79CA21B}" type="presOf" srcId="{F068882F-F48B-4023-BF9A-689EDCEFB373}" destId="{11F0EEE3-4ABF-4705-A4B9-9140FAC6E757}" srcOrd="0" destOrd="0" presId="urn:microsoft.com/office/officeart/2008/layout/LinedList"/>
    <dgm:cxn modelId="{6FE58DE0-D0BF-40BF-B2EE-94C1283179B3}" srcId="{F068882F-F48B-4023-BF9A-689EDCEFB373}" destId="{78416D0D-02E9-43B2-9788-916FDFE4E273}" srcOrd="0" destOrd="0" parTransId="{819CCC03-E28E-464C-86C9-55BF7C316F5D}" sibTransId="{E5169B78-9517-4BEE-9137-F08BB23CADFA}"/>
    <dgm:cxn modelId="{D0463FE2-390D-497E-B513-9E85048A670A}" type="presOf" srcId="{C0092D53-0C31-487B-8A57-3EF290F400B6}" destId="{E5BA9F0C-AA0B-4A1F-8E4F-2C0CD20BE8E3}" srcOrd="0" destOrd="0" presId="urn:microsoft.com/office/officeart/2008/layout/LinedList"/>
    <dgm:cxn modelId="{34988AF4-0BFC-4F49-A9A9-289B92BDCA38}" type="presOf" srcId="{2D64AE62-300B-4A30-9727-CECDCCD83B70}" destId="{B2F178F9-A0A2-4508-84D5-81CE2761033A}" srcOrd="0" destOrd="0" presId="urn:microsoft.com/office/officeart/2008/layout/LinedList"/>
    <dgm:cxn modelId="{8F247BEB-639D-4603-917D-C9D3EEC4D3C7}" type="presParOf" srcId="{11F0EEE3-4ABF-4705-A4B9-9140FAC6E757}" destId="{203B5958-E484-464C-ACC4-9804E4502A11}" srcOrd="0" destOrd="0" presId="urn:microsoft.com/office/officeart/2008/layout/LinedList"/>
    <dgm:cxn modelId="{2A451DBC-2B71-409C-819F-F7EAAC4D727E}" type="presParOf" srcId="{11F0EEE3-4ABF-4705-A4B9-9140FAC6E757}" destId="{AB62A813-D33B-4186-8B62-BF253776D872}" srcOrd="1" destOrd="0" presId="urn:microsoft.com/office/officeart/2008/layout/LinedList"/>
    <dgm:cxn modelId="{A390E280-99B2-49B0-BA3D-2F97D296DB37}" type="presParOf" srcId="{AB62A813-D33B-4186-8B62-BF253776D872}" destId="{99B04611-AE5D-4F57-B1BC-0C76955F019F}" srcOrd="0" destOrd="0" presId="urn:microsoft.com/office/officeart/2008/layout/LinedList"/>
    <dgm:cxn modelId="{F6D2805B-65AA-4816-BC35-A0283D5FFEA2}" type="presParOf" srcId="{AB62A813-D33B-4186-8B62-BF253776D872}" destId="{3FEE46C0-2965-4E17-B7A7-E918F26C49F8}" srcOrd="1" destOrd="0" presId="urn:microsoft.com/office/officeart/2008/layout/LinedList"/>
    <dgm:cxn modelId="{32B4E9CA-98C4-47CA-94AE-F4545032E8C0}" type="presParOf" srcId="{11F0EEE3-4ABF-4705-A4B9-9140FAC6E757}" destId="{3FE57C96-679D-4865-9505-D7D6F6E15C18}" srcOrd="2" destOrd="0" presId="urn:microsoft.com/office/officeart/2008/layout/LinedList"/>
    <dgm:cxn modelId="{DE13AA15-0011-4498-8177-694E02D06809}" type="presParOf" srcId="{11F0EEE3-4ABF-4705-A4B9-9140FAC6E757}" destId="{D1504EE3-2609-472F-B379-3750FD63F482}" srcOrd="3" destOrd="0" presId="urn:microsoft.com/office/officeart/2008/layout/LinedList"/>
    <dgm:cxn modelId="{68E52A68-A72A-488B-9090-2EC912E97F81}" type="presParOf" srcId="{D1504EE3-2609-472F-B379-3750FD63F482}" destId="{B2F178F9-A0A2-4508-84D5-81CE2761033A}" srcOrd="0" destOrd="0" presId="urn:microsoft.com/office/officeart/2008/layout/LinedList"/>
    <dgm:cxn modelId="{DB89E2F7-6D69-4AA6-B96E-0A6AA3CEBC03}" type="presParOf" srcId="{D1504EE3-2609-472F-B379-3750FD63F482}" destId="{F248F3F8-9B47-4C21-82A3-C7BE132395DD}" srcOrd="1" destOrd="0" presId="urn:microsoft.com/office/officeart/2008/layout/LinedList"/>
    <dgm:cxn modelId="{07C03FB7-03B4-427A-855B-30FDDA98F95C}" type="presParOf" srcId="{11F0EEE3-4ABF-4705-A4B9-9140FAC6E757}" destId="{D76E44B3-D963-4B89-A9D9-1B71E3D8F017}" srcOrd="4" destOrd="0" presId="urn:microsoft.com/office/officeart/2008/layout/LinedList"/>
    <dgm:cxn modelId="{EC59E615-5D95-4441-A34A-98A57EEB81BD}" type="presParOf" srcId="{11F0EEE3-4ABF-4705-A4B9-9140FAC6E757}" destId="{0CDC9484-3650-466A-BE69-E17CCAD3E7CC}" srcOrd="5" destOrd="0" presId="urn:microsoft.com/office/officeart/2008/layout/LinedList"/>
    <dgm:cxn modelId="{656CE7DC-420B-4090-81A5-31CFD9E92936}" type="presParOf" srcId="{0CDC9484-3650-466A-BE69-E17CCAD3E7CC}" destId="{D02394E4-BD2D-4AB0-A07A-55AA37175E7A}" srcOrd="0" destOrd="0" presId="urn:microsoft.com/office/officeart/2008/layout/LinedList"/>
    <dgm:cxn modelId="{BECEA660-39BE-4967-B7AB-8B8AD303FA46}" type="presParOf" srcId="{0CDC9484-3650-466A-BE69-E17CCAD3E7CC}" destId="{C9B28C61-3E44-48AC-A25D-257286A2CED1}" srcOrd="1" destOrd="0" presId="urn:microsoft.com/office/officeart/2008/layout/LinedList"/>
    <dgm:cxn modelId="{85688AD4-3672-4C7E-887F-01D6F854460D}" type="presParOf" srcId="{11F0EEE3-4ABF-4705-A4B9-9140FAC6E757}" destId="{859421E9-23BC-4927-A15E-99842CF89189}" srcOrd="6" destOrd="0" presId="urn:microsoft.com/office/officeart/2008/layout/LinedList"/>
    <dgm:cxn modelId="{FF59CDD4-38CF-44D4-8AB8-BA08270D0812}" type="presParOf" srcId="{11F0EEE3-4ABF-4705-A4B9-9140FAC6E757}" destId="{C40EE84F-485A-4483-AA8E-F46D046D056C}" srcOrd="7" destOrd="0" presId="urn:microsoft.com/office/officeart/2008/layout/LinedList"/>
    <dgm:cxn modelId="{A3AA2FD4-D785-4E7F-A3DD-598DBD115398}" type="presParOf" srcId="{C40EE84F-485A-4483-AA8E-F46D046D056C}" destId="{AFC21C43-8E98-4411-9069-A2021B40818F}" srcOrd="0" destOrd="0" presId="urn:microsoft.com/office/officeart/2008/layout/LinedList"/>
    <dgm:cxn modelId="{6AC739B7-707F-4BF0-BB2A-1EB957C8BB1C}" type="presParOf" srcId="{C40EE84F-485A-4483-AA8E-F46D046D056C}" destId="{17192C14-BBFC-4B7F-9224-33BD006644BF}" srcOrd="1" destOrd="0" presId="urn:microsoft.com/office/officeart/2008/layout/LinedList"/>
    <dgm:cxn modelId="{7DB5CE1F-01A9-4F7D-A8B5-AF31E07361DF}" type="presParOf" srcId="{11F0EEE3-4ABF-4705-A4B9-9140FAC6E757}" destId="{C8D0B392-BDF5-4DC3-81FE-F964EDD27C5B}" srcOrd="8" destOrd="0" presId="urn:microsoft.com/office/officeart/2008/layout/LinedList"/>
    <dgm:cxn modelId="{D5B19B14-47E8-4691-BEE9-A18F2B56E5DF}" type="presParOf" srcId="{11F0EEE3-4ABF-4705-A4B9-9140FAC6E757}" destId="{BF9DAF0F-35E5-428A-ADC6-A990CB691483}" srcOrd="9" destOrd="0" presId="urn:microsoft.com/office/officeart/2008/layout/LinedList"/>
    <dgm:cxn modelId="{F5F9292A-A155-413D-A47D-5E6296664EEE}" type="presParOf" srcId="{BF9DAF0F-35E5-428A-ADC6-A990CB691483}" destId="{32DD9DD6-3ACF-42D2-85D8-A5C81C5D8A56}" srcOrd="0" destOrd="0" presId="urn:microsoft.com/office/officeart/2008/layout/LinedList"/>
    <dgm:cxn modelId="{C2D9E32F-03B5-49F3-992C-B7C1E27D8DF4}" type="presParOf" srcId="{BF9DAF0F-35E5-428A-ADC6-A990CB691483}" destId="{51D33DF3-4F21-48E5-B015-04C18F15FA27}" srcOrd="1" destOrd="0" presId="urn:microsoft.com/office/officeart/2008/layout/LinedList"/>
    <dgm:cxn modelId="{A40738BA-1755-4642-A621-FF8C5F6029E5}" type="presParOf" srcId="{11F0EEE3-4ABF-4705-A4B9-9140FAC6E757}" destId="{55676A42-2989-4B37-A190-BCA0D9E63F56}" srcOrd="10" destOrd="0" presId="urn:microsoft.com/office/officeart/2008/layout/LinedList"/>
    <dgm:cxn modelId="{34B1C4FB-DE07-4B47-810D-3C97BCE0F1B9}" type="presParOf" srcId="{11F0EEE3-4ABF-4705-A4B9-9140FAC6E757}" destId="{C315F7A7-B384-43FC-B3E1-A91C2E142484}" srcOrd="11" destOrd="0" presId="urn:microsoft.com/office/officeart/2008/layout/LinedList"/>
    <dgm:cxn modelId="{CAD1B190-D23A-4530-AEF2-0E85BC499374}" type="presParOf" srcId="{C315F7A7-B384-43FC-B3E1-A91C2E142484}" destId="{E5BA9F0C-AA0B-4A1F-8E4F-2C0CD20BE8E3}" srcOrd="0" destOrd="0" presId="urn:microsoft.com/office/officeart/2008/layout/LinedList"/>
    <dgm:cxn modelId="{C9FB342E-B76D-47DA-8B03-DB4042786C29}" type="presParOf" srcId="{C315F7A7-B384-43FC-B3E1-A91C2E142484}" destId="{0E28F2F0-23EA-4E6E-9288-6255E19498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8AAEEC1-55EC-44DE-A2D8-84233CE69B18}" type="doc">
      <dgm:prSet loTypeId="urn:microsoft.com/office/officeart/2005/8/layout/default" loCatId="list" qsTypeId="urn:microsoft.com/office/officeart/2005/8/quickstyle/simple1" qsCatId="simple" csTypeId="urn:microsoft.com/office/officeart/2005/8/colors/accent1_1" csCatId="accent1" phldr="1"/>
      <dgm:spPr/>
      <dgm:t>
        <a:bodyPr/>
        <a:lstStyle/>
        <a:p>
          <a:endParaRPr lang="en-US"/>
        </a:p>
      </dgm:t>
    </dgm:pt>
    <dgm:pt modelId="{E3134A3F-EE11-444F-B687-67E79015E44D}">
      <dgm:prSet phldrT="[Text]"/>
      <dgm:spPr/>
      <dgm:t>
        <a:bodyPr anchor="ctr"/>
        <a:lstStyle/>
        <a:p>
          <a:pPr algn="ctr">
            <a:buNone/>
          </a:pPr>
          <a:r>
            <a:rPr lang="en-US" sz="3600"/>
            <a:t>Reconciliation Package</a:t>
          </a:r>
        </a:p>
      </dgm:t>
    </dgm:pt>
    <dgm:pt modelId="{0D5271AE-4184-424D-97AA-61683E0AEF0B}" type="parTrans" cxnId="{53682685-24EA-4C23-8541-1D3BC814A232}">
      <dgm:prSet/>
      <dgm:spPr/>
      <dgm:t>
        <a:bodyPr/>
        <a:lstStyle/>
        <a:p>
          <a:endParaRPr lang="en-US"/>
        </a:p>
      </dgm:t>
    </dgm:pt>
    <dgm:pt modelId="{9A86B736-59A3-495C-A43A-5FC3B36FC761}" type="sibTrans" cxnId="{53682685-24EA-4C23-8541-1D3BC814A232}">
      <dgm:prSet/>
      <dgm:spPr/>
      <dgm:t>
        <a:bodyPr/>
        <a:lstStyle/>
        <a:p>
          <a:endParaRPr lang="en-US"/>
        </a:p>
      </dgm:t>
    </dgm:pt>
    <dgm:pt modelId="{E61CFA2F-D873-4726-B738-467965D29F6F}">
      <dgm:prSet phldrT="[Text]"/>
      <dgm:spPr/>
      <dgm:t>
        <a:bodyPr anchor="ctr"/>
        <a:lstStyle/>
        <a:p>
          <a:pPr algn="ctr">
            <a:buNone/>
          </a:pPr>
          <a:r>
            <a:rPr lang="en-US" sz="3500"/>
            <a:t>Recissions Package</a:t>
          </a:r>
        </a:p>
      </dgm:t>
    </dgm:pt>
    <dgm:pt modelId="{47CDBBDD-B7A8-4825-A549-43033B5B9775}" type="parTrans" cxnId="{98D01F84-74ED-4F59-A24D-2C2C8B35CC56}">
      <dgm:prSet/>
      <dgm:spPr/>
      <dgm:t>
        <a:bodyPr/>
        <a:lstStyle/>
        <a:p>
          <a:endParaRPr lang="en-US"/>
        </a:p>
      </dgm:t>
    </dgm:pt>
    <dgm:pt modelId="{8D84FB13-17C9-4D33-8FE2-F77F96153C2B}" type="sibTrans" cxnId="{98D01F84-74ED-4F59-A24D-2C2C8B35CC56}">
      <dgm:prSet/>
      <dgm:spPr/>
      <dgm:t>
        <a:bodyPr/>
        <a:lstStyle/>
        <a:p>
          <a:endParaRPr lang="en-US"/>
        </a:p>
      </dgm:t>
    </dgm:pt>
    <dgm:pt modelId="{6300F850-7502-4A2F-845F-F821F12C240B}">
      <dgm:prSet phldrT="[Text]"/>
      <dgm:spPr/>
      <dgm:t>
        <a:bodyPr/>
        <a:lstStyle/>
        <a:p>
          <a:r>
            <a:rPr lang="en-US"/>
            <a:t>2025 Continuing  Appropriations&amp; Extensions Act</a:t>
          </a:r>
        </a:p>
      </dgm:t>
    </dgm:pt>
    <dgm:pt modelId="{CFE9EE0A-EC63-460F-942A-EB3A4C2EE473}" type="parTrans" cxnId="{C9040CB9-B6A9-40BA-A733-84D94D2CA2C2}">
      <dgm:prSet/>
      <dgm:spPr/>
      <dgm:t>
        <a:bodyPr/>
        <a:lstStyle/>
        <a:p>
          <a:endParaRPr lang="en-US"/>
        </a:p>
      </dgm:t>
    </dgm:pt>
    <dgm:pt modelId="{D8E0F257-0E39-46D2-8A63-03E4050391D0}" type="sibTrans" cxnId="{C9040CB9-B6A9-40BA-A733-84D94D2CA2C2}">
      <dgm:prSet/>
      <dgm:spPr/>
      <dgm:t>
        <a:bodyPr/>
        <a:lstStyle/>
        <a:p>
          <a:endParaRPr lang="en-US"/>
        </a:p>
      </dgm:t>
    </dgm:pt>
    <dgm:pt modelId="{9C82CE47-4891-42C9-9323-AF6196D470BE}">
      <dgm:prSet phldrT="[Text]"/>
      <dgm:spPr/>
      <dgm:t>
        <a:bodyPr anchor="ctr"/>
        <a:lstStyle/>
        <a:p>
          <a:pPr algn="ctr">
            <a:buNone/>
          </a:pPr>
          <a:r>
            <a:rPr lang="en-US" sz="2700" i="1"/>
            <a:t>Make America Skilled Again (MASA) Proposal</a:t>
          </a:r>
        </a:p>
      </dgm:t>
    </dgm:pt>
    <dgm:pt modelId="{B0A70919-BB2D-43B1-BED7-CCAFE415E6C5}" type="parTrans" cxnId="{B6A2EAAF-9C8D-41E6-BEF5-0B66D634CF3E}">
      <dgm:prSet/>
      <dgm:spPr/>
      <dgm:t>
        <a:bodyPr/>
        <a:lstStyle/>
        <a:p>
          <a:endParaRPr lang="en-US"/>
        </a:p>
      </dgm:t>
    </dgm:pt>
    <dgm:pt modelId="{CE0A84AD-70FA-4BF2-80CB-6293BF73D790}" type="sibTrans" cxnId="{B6A2EAAF-9C8D-41E6-BEF5-0B66D634CF3E}">
      <dgm:prSet/>
      <dgm:spPr/>
      <dgm:t>
        <a:bodyPr/>
        <a:lstStyle/>
        <a:p>
          <a:endParaRPr lang="en-US"/>
        </a:p>
      </dgm:t>
    </dgm:pt>
    <dgm:pt modelId="{9C89C928-C0FE-4D8D-8762-D4C5A2A2F726}">
      <dgm:prSet phldrT="[Text]" custT="1"/>
      <dgm:spPr/>
      <dgm:t>
        <a:bodyPr anchor="ctr"/>
        <a:lstStyle/>
        <a:p>
          <a:pPr algn="ctr">
            <a:buFontTx/>
            <a:buNone/>
          </a:pPr>
          <a:r>
            <a:rPr lang="en-US" sz="1800" i="0"/>
            <a:t>WIOA Reauthorization Proposal</a:t>
          </a:r>
        </a:p>
      </dgm:t>
    </dgm:pt>
    <dgm:pt modelId="{6D84331A-B346-4D86-9270-083301B3F6ED}" type="parTrans" cxnId="{D7E5421E-EF34-4559-99F9-0885D4E27DBE}">
      <dgm:prSet/>
      <dgm:spPr/>
      <dgm:t>
        <a:bodyPr/>
        <a:lstStyle/>
        <a:p>
          <a:endParaRPr lang="en-US"/>
        </a:p>
      </dgm:t>
    </dgm:pt>
    <dgm:pt modelId="{C5C82BE3-4408-4F50-8720-89D161AF7A9D}" type="sibTrans" cxnId="{D7E5421E-EF34-4559-99F9-0885D4E27DBE}">
      <dgm:prSet/>
      <dgm:spPr/>
      <dgm:t>
        <a:bodyPr/>
        <a:lstStyle/>
        <a:p>
          <a:endParaRPr lang="en-US"/>
        </a:p>
      </dgm:t>
    </dgm:pt>
    <dgm:pt modelId="{79B1B551-3E77-4206-9BC2-1D585AE788F0}">
      <dgm:prSet phldrT="[Text]"/>
      <dgm:spPr/>
      <dgm:t>
        <a:bodyPr/>
        <a:lstStyle/>
        <a:p>
          <a:r>
            <a:rPr lang="en-US" i="1"/>
            <a:t>Fiscal Year 2026 Appropriations Acts</a:t>
          </a:r>
        </a:p>
      </dgm:t>
    </dgm:pt>
    <dgm:pt modelId="{5D82727F-4505-40B3-B59D-16DADCBC916D}" type="parTrans" cxnId="{4D97647C-0F9A-42AE-B705-AA6DD7576312}">
      <dgm:prSet/>
      <dgm:spPr/>
      <dgm:t>
        <a:bodyPr/>
        <a:lstStyle/>
        <a:p>
          <a:endParaRPr lang="en-US"/>
        </a:p>
      </dgm:t>
    </dgm:pt>
    <dgm:pt modelId="{2409BA6C-F785-47E8-B019-E78EF19D58B6}" type="sibTrans" cxnId="{4D97647C-0F9A-42AE-B705-AA6DD7576312}">
      <dgm:prSet/>
      <dgm:spPr/>
      <dgm:t>
        <a:bodyPr/>
        <a:lstStyle/>
        <a:p>
          <a:endParaRPr lang="en-US"/>
        </a:p>
      </dgm:t>
    </dgm:pt>
    <dgm:pt modelId="{7DC1FD3D-54B8-44A9-A51E-1DC163F84C0C}">
      <dgm:prSet phldrT="[Text]" custT="1"/>
      <dgm:spPr/>
      <dgm:t>
        <a:bodyPr anchor="ctr"/>
        <a:lstStyle/>
        <a:p>
          <a:pPr algn="ctr">
            <a:buFontTx/>
            <a:buNone/>
          </a:pPr>
          <a:r>
            <a:rPr lang="en-US" sz="1800" i="1"/>
            <a:t>H.R. 1</a:t>
          </a:r>
        </a:p>
      </dgm:t>
    </dgm:pt>
    <dgm:pt modelId="{74507EBB-7746-4825-8C09-12517426C9FC}" type="parTrans" cxnId="{322672B1-BF51-488D-AA37-55097880189C}">
      <dgm:prSet/>
      <dgm:spPr/>
      <dgm:t>
        <a:bodyPr/>
        <a:lstStyle/>
        <a:p>
          <a:endParaRPr lang="en-US"/>
        </a:p>
      </dgm:t>
    </dgm:pt>
    <dgm:pt modelId="{BA0005E0-00C7-4EC9-A80F-1AA5DB656C17}" type="sibTrans" cxnId="{322672B1-BF51-488D-AA37-55097880189C}">
      <dgm:prSet/>
      <dgm:spPr/>
      <dgm:t>
        <a:bodyPr/>
        <a:lstStyle/>
        <a:p>
          <a:endParaRPr lang="en-US"/>
        </a:p>
      </dgm:t>
    </dgm:pt>
    <dgm:pt modelId="{D6A98C10-526F-4241-AAA8-434F1D91B86E}">
      <dgm:prSet phldrT="[Text]" custT="1"/>
      <dgm:spPr/>
      <dgm:t>
        <a:bodyPr anchor="ctr"/>
        <a:lstStyle/>
        <a:p>
          <a:pPr algn="ctr">
            <a:buFontTx/>
            <a:buNone/>
          </a:pPr>
          <a:r>
            <a:rPr lang="en-US" sz="1800" i="0"/>
            <a:t>President’s FY 2026 US DOL Budget </a:t>
          </a:r>
          <a:r>
            <a:rPr lang="en-US" sz="1800" b="1" i="0"/>
            <a:t>Proposal</a:t>
          </a:r>
        </a:p>
      </dgm:t>
    </dgm:pt>
    <dgm:pt modelId="{199E4202-38BF-4FC3-84A2-6FB4D83AD3FD}" type="parTrans" cxnId="{0168513D-A048-4748-BE25-B12F423CA62A}">
      <dgm:prSet/>
      <dgm:spPr/>
      <dgm:t>
        <a:bodyPr/>
        <a:lstStyle/>
        <a:p>
          <a:endParaRPr lang="en-US"/>
        </a:p>
      </dgm:t>
    </dgm:pt>
    <dgm:pt modelId="{B3F739B8-DDDE-4FFE-BEBB-8AFF8462567D}" type="sibTrans" cxnId="{0168513D-A048-4748-BE25-B12F423CA62A}">
      <dgm:prSet/>
      <dgm:spPr/>
      <dgm:t>
        <a:bodyPr/>
        <a:lstStyle/>
        <a:p>
          <a:endParaRPr lang="en-US"/>
        </a:p>
      </dgm:t>
    </dgm:pt>
    <dgm:pt modelId="{B9D6E8DB-F97E-4F3A-89D4-FD34D25961D2}">
      <dgm:prSet phldrT="[Text]"/>
      <dgm:spPr/>
      <dgm:t>
        <a:bodyPr anchor="ctr"/>
        <a:lstStyle/>
        <a:p>
          <a:pPr algn="ctr">
            <a:buNone/>
          </a:pPr>
          <a:r>
            <a:rPr lang="en-US" sz="2700" i="1"/>
            <a:t>A Stronger Workforce For America Act </a:t>
          </a:r>
        </a:p>
      </dgm:t>
    </dgm:pt>
    <dgm:pt modelId="{0C99941E-4C8E-4083-B8B7-D99B82F0E212}" type="parTrans" cxnId="{A2F85A34-8223-4F81-83C4-6F59C488E386}">
      <dgm:prSet/>
      <dgm:spPr/>
      <dgm:t>
        <a:bodyPr/>
        <a:lstStyle/>
        <a:p>
          <a:endParaRPr lang="en-US"/>
        </a:p>
      </dgm:t>
    </dgm:pt>
    <dgm:pt modelId="{08D0CBEE-C0E7-4D1F-BE97-121F053368B2}" type="sibTrans" cxnId="{A2F85A34-8223-4F81-83C4-6F59C488E386}">
      <dgm:prSet/>
      <dgm:spPr/>
      <dgm:t>
        <a:bodyPr/>
        <a:lstStyle/>
        <a:p>
          <a:endParaRPr lang="en-US"/>
        </a:p>
      </dgm:t>
    </dgm:pt>
    <dgm:pt modelId="{2AA2D2BF-2A76-4A9F-9434-B310E8E7565C}">
      <dgm:prSet phldrT="[Text]" custT="1"/>
      <dgm:spPr/>
      <dgm:t>
        <a:bodyPr anchor="ctr"/>
        <a:lstStyle/>
        <a:p>
          <a:pPr algn="ctr">
            <a:buFontTx/>
            <a:buNone/>
          </a:pPr>
          <a:r>
            <a:rPr lang="en-US" sz="1800" i="1"/>
            <a:t>H.R. 4</a:t>
          </a:r>
        </a:p>
      </dgm:t>
    </dgm:pt>
    <dgm:pt modelId="{36506FF0-8B1A-4751-B16B-7B5BD0C4C973}" type="parTrans" cxnId="{8F308E0D-29C1-48FD-9FA1-70CBFD2400A5}">
      <dgm:prSet/>
      <dgm:spPr/>
      <dgm:t>
        <a:bodyPr/>
        <a:lstStyle/>
        <a:p>
          <a:endParaRPr lang="en-US"/>
        </a:p>
      </dgm:t>
    </dgm:pt>
    <dgm:pt modelId="{E53C70A7-94C0-4469-B1E4-97FC8A9B667D}" type="sibTrans" cxnId="{8F308E0D-29C1-48FD-9FA1-70CBFD2400A5}">
      <dgm:prSet/>
      <dgm:spPr/>
      <dgm:t>
        <a:bodyPr/>
        <a:lstStyle/>
        <a:p>
          <a:endParaRPr lang="en-US"/>
        </a:p>
      </dgm:t>
    </dgm:pt>
    <dgm:pt modelId="{AFB06FCE-7AF7-406A-B70B-EF2B763B7F1D}" type="pres">
      <dgm:prSet presAssocID="{88AAEEC1-55EC-44DE-A2D8-84233CE69B18}" presName="diagram" presStyleCnt="0">
        <dgm:presLayoutVars>
          <dgm:dir/>
          <dgm:resizeHandles val="exact"/>
        </dgm:presLayoutVars>
      </dgm:prSet>
      <dgm:spPr/>
    </dgm:pt>
    <dgm:pt modelId="{14060102-4690-488F-9A12-A97967FED9E6}" type="pres">
      <dgm:prSet presAssocID="{E3134A3F-EE11-444F-B687-67E79015E44D}" presName="node" presStyleLbl="node1" presStyleIdx="0" presStyleCnt="6">
        <dgm:presLayoutVars>
          <dgm:bulletEnabled val="1"/>
        </dgm:presLayoutVars>
      </dgm:prSet>
      <dgm:spPr/>
    </dgm:pt>
    <dgm:pt modelId="{C1C978F3-A588-42FD-9F6E-BEEE30A97FD2}" type="pres">
      <dgm:prSet presAssocID="{9A86B736-59A3-495C-A43A-5FC3B36FC761}" presName="sibTrans" presStyleCnt="0"/>
      <dgm:spPr/>
    </dgm:pt>
    <dgm:pt modelId="{3455C2C5-797E-4AD9-A2F5-B6FBD68B6E2F}" type="pres">
      <dgm:prSet presAssocID="{E61CFA2F-D873-4726-B738-467965D29F6F}" presName="node" presStyleLbl="node1" presStyleIdx="1" presStyleCnt="6">
        <dgm:presLayoutVars>
          <dgm:bulletEnabled val="1"/>
        </dgm:presLayoutVars>
      </dgm:prSet>
      <dgm:spPr/>
    </dgm:pt>
    <dgm:pt modelId="{95F66A71-4171-40A1-B7DC-445FF31CB077}" type="pres">
      <dgm:prSet presAssocID="{8D84FB13-17C9-4D33-8FE2-F77F96153C2B}" presName="sibTrans" presStyleCnt="0"/>
      <dgm:spPr/>
    </dgm:pt>
    <dgm:pt modelId="{422C3E6F-69D2-42CD-BA26-7E2226B4DC67}" type="pres">
      <dgm:prSet presAssocID="{6300F850-7502-4A2F-845F-F821F12C240B}" presName="node" presStyleLbl="node1" presStyleIdx="2" presStyleCnt="6">
        <dgm:presLayoutVars>
          <dgm:bulletEnabled val="1"/>
        </dgm:presLayoutVars>
      </dgm:prSet>
      <dgm:spPr/>
    </dgm:pt>
    <dgm:pt modelId="{83251DDF-EC76-41C5-A7CF-EBA857B721FF}" type="pres">
      <dgm:prSet presAssocID="{D8E0F257-0E39-46D2-8A63-03E4050391D0}" presName="sibTrans" presStyleCnt="0"/>
      <dgm:spPr/>
    </dgm:pt>
    <dgm:pt modelId="{C8DE0713-F471-4B60-A60F-AB5DCE1CC08C}" type="pres">
      <dgm:prSet presAssocID="{B9D6E8DB-F97E-4F3A-89D4-FD34D25961D2}" presName="node" presStyleLbl="node1" presStyleIdx="3" presStyleCnt="6">
        <dgm:presLayoutVars>
          <dgm:bulletEnabled val="1"/>
        </dgm:presLayoutVars>
      </dgm:prSet>
      <dgm:spPr/>
    </dgm:pt>
    <dgm:pt modelId="{A0B0CB2D-947D-4E4C-AF32-1D528F2E2AFB}" type="pres">
      <dgm:prSet presAssocID="{08D0CBEE-C0E7-4D1F-BE97-121F053368B2}" presName="sibTrans" presStyleCnt="0"/>
      <dgm:spPr/>
    </dgm:pt>
    <dgm:pt modelId="{0F83BC90-3472-4DE9-98EE-F39BBF3ED978}" type="pres">
      <dgm:prSet presAssocID="{9C82CE47-4891-42C9-9323-AF6196D470BE}" presName="node" presStyleLbl="node1" presStyleIdx="4" presStyleCnt="6">
        <dgm:presLayoutVars>
          <dgm:bulletEnabled val="1"/>
        </dgm:presLayoutVars>
      </dgm:prSet>
      <dgm:spPr/>
    </dgm:pt>
    <dgm:pt modelId="{49BBF2D3-340A-4D43-B771-16A0D0793FF5}" type="pres">
      <dgm:prSet presAssocID="{CE0A84AD-70FA-4BF2-80CB-6293BF73D790}" presName="sibTrans" presStyleCnt="0"/>
      <dgm:spPr/>
    </dgm:pt>
    <dgm:pt modelId="{57A6DF06-918B-4484-B5AA-8507F2318CB0}" type="pres">
      <dgm:prSet presAssocID="{79B1B551-3E77-4206-9BC2-1D585AE788F0}" presName="node" presStyleLbl="node1" presStyleIdx="5" presStyleCnt="6">
        <dgm:presLayoutVars>
          <dgm:bulletEnabled val="1"/>
        </dgm:presLayoutVars>
      </dgm:prSet>
      <dgm:spPr/>
    </dgm:pt>
  </dgm:ptLst>
  <dgm:cxnLst>
    <dgm:cxn modelId="{A4CCD909-520A-4B5F-A962-921C8F4AE205}" type="presOf" srcId="{2AA2D2BF-2A76-4A9F-9434-B310E8E7565C}" destId="{3455C2C5-797E-4AD9-A2F5-B6FBD68B6E2F}" srcOrd="0" destOrd="1" presId="urn:microsoft.com/office/officeart/2005/8/layout/default"/>
    <dgm:cxn modelId="{11A9230A-27C0-4D97-818E-76A7CBA79882}" type="presOf" srcId="{88AAEEC1-55EC-44DE-A2D8-84233CE69B18}" destId="{AFB06FCE-7AF7-406A-B70B-EF2B763B7F1D}" srcOrd="0" destOrd="0" presId="urn:microsoft.com/office/officeart/2005/8/layout/default"/>
    <dgm:cxn modelId="{8F308E0D-29C1-48FD-9FA1-70CBFD2400A5}" srcId="{E61CFA2F-D873-4726-B738-467965D29F6F}" destId="{2AA2D2BF-2A76-4A9F-9434-B310E8E7565C}" srcOrd="0" destOrd="0" parTransId="{36506FF0-8B1A-4751-B16B-7B5BD0C4C973}" sibTransId="{E53C70A7-94C0-4469-B1E4-97FC8A9B667D}"/>
    <dgm:cxn modelId="{D7E5421E-EF34-4559-99F9-0885D4E27DBE}" srcId="{B9D6E8DB-F97E-4F3A-89D4-FD34D25961D2}" destId="{9C89C928-C0FE-4D8D-8762-D4C5A2A2F726}" srcOrd="0" destOrd="0" parTransId="{6D84331A-B346-4D86-9270-083301B3F6ED}" sibTransId="{C5C82BE3-4408-4F50-8720-89D161AF7A9D}"/>
    <dgm:cxn modelId="{A2F85A34-8223-4F81-83C4-6F59C488E386}" srcId="{88AAEEC1-55EC-44DE-A2D8-84233CE69B18}" destId="{B9D6E8DB-F97E-4F3A-89D4-FD34D25961D2}" srcOrd="3" destOrd="0" parTransId="{0C99941E-4C8E-4083-B8B7-D99B82F0E212}" sibTransId="{08D0CBEE-C0E7-4D1F-BE97-121F053368B2}"/>
    <dgm:cxn modelId="{0168513D-A048-4748-BE25-B12F423CA62A}" srcId="{9C82CE47-4891-42C9-9323-AF6196D470BE}" destId="{D6A98C10-526F-4241-AAA8-434F1D91B86E}" srcOrd="0" destOrd="0" parTransId="{199E4202-38BF-4FC3-84A2-6FB4D83AD3FD}" sibTransId="{B3F739B8-DDDE-4FFE-BEBB-8AFF8462567D}"/>
    <dgm:cxn modelId="{818B9964-D3B7-49EC-9B2C-05D439CCEB90}" type="presOf" srcId="{E61CFA2F-D873-4726-B738-467965D29F6F}" destId="{3455C2C5-797E-4AD9-A2F5-B6FBD68B6E2F}" srcOrd="0" destOrd="0" presId="urn:microsoft.com/office/officeart/2005/8/layout/default"/>
    <dgm:cxn modelId="{67426148-6014-46EA-BB29-2A8AAB97C2AA}" type="presOf" srcId="{7DC1FD3D-54B8-44A9-A51E-1DC163F84C0C}" destId="{14060102-4690-488F-9A12-A97967FED9E6}" srcOrd="0" destOrd="1" presId="urn:microsoft.com/office/officeart/2005/8/layout/default"/>
    <dgm:cxn modelId="{C276DD6E-06F7-4FC5-81CF-ECFDD14D98E2}" type="presOf" srcId="{9C89C928-C0FE-4D8D-8762-D4C5A2A2F726}" destId="{C8DE0713-F471-4B60-A60F-AB5DCE1CC08C}" srcOrd="0" destOrd="1" presId="urn:microsoft.com/office/officeart/2005/8/layout/default"/>
    <dgm:cxn modelId="{94752250-9D82-4CCB-AE60-8EBE8DC389D2}" type="presOf" srcId="{D6A98C10-526F-4241-AAA8-434F1D91B86E}" destId="{0F83BC90-3472-4DE9-98EE-F39BBF3ED978}" srcOrd="0" destOrd="1" presId="urn:microsoft.com/office/officeart/2005/8/layout/default"/>
    <dgm:cxn modelId="{F867A752-6A39-43D4-9950-9FB5114497E6}" type="presOf" srcId="{B9D6E8DB-F97E-4F3A-89D4-FD34D25961D2}" destId="{C8DE0713-F471-4B60-A60F-AB5DCE1CC08C}" srcOrd="0" destOrd="0" presId="urn:microsoft.com/office/officeart/2005/8/layout/default"/>
    <dgm:cxn modelId="{6B4A3F78-6801-4121-9690-C8CDA5BB8A36}" type="presOf" srcId="{E3134A3F-EE11-444F-B687-67E79015E44D}" destId="{14060102-4690-488F-9A12-A97967FED9E6}" srcOrd="0" destOrd="0" presId="urn:microsoft.com/office/officeart/2005/8/layout/default"/>
    <dgm:cxn modelId="{4D97647C-0F9A-42AE-B705-AA6DD7576312}" srcId="{88AAEEC1-55EC-44DE-A2D8-84233CE69B18}" destId="{79B1B551-3E77-4206-9BC2-1D585AE788F0}" srcOrd="5" destOrd="0" parTransId="{5D82727F-4505-40B3-B59D-16DADCBC916D}" sibTransId="{2409BA6C-F785-47E8-B019-E78EF19D58B6}"/>
    <dgm:cxn modelId="{98D01F84-74ED-4F59-A24D-2C2C8B35CC56}" srcId="{88AAEEC1-55EC-44DE-A2D8-84233CE69B18}" destId="{E61CFA2F-D873-4726-B738-467965D29F6F}" srcOrd="1" destOrd="0" parTransId="{47CDBBDD-B7A8-4825-A549-43033B5B9775}" sibTransId="{8D84FB13-17C9-4D33-8FE2-F77F96153C2B}"/>
    <dgm:cxn modelId="{53682685-24EA-4C23-8541-1D3BC814A232}" srcId="{88AAEEC1-55EC-44DE-A2D8-84233CE69B18}" destId="{E3134A3F-EE11-444F-B687-67E79015E44D}" srcOrd="0" destOrd="0" parTransId="{0D5271AE-4184-424D-97AA-61683E0AEF0B}" sibTransId="{9A86B736-59A3-495C-A43A-5FC3B36FC761}"/>
    <dgm:cxn modelId="{B6A2EAAF-9C8D-41E6-BEF5-0B66D634CF3E}" srcId="{88AAEEC1-55EC-44DE-A2D8-84233CE69B18}" destId="{9C82CE47-4891-42C9-9323-AF6196D470BE}" srcOrd="4" destOrd="0" parTransId="{B0A70919-BB2D-43B1-BED7-CCAFE415E6C5}" sibTransId="{CE0A84AD-70FA-4BF2-80CB-6293BF73D790}"/>
    <dgm:cxn modelId="{322672B1-BF51-488D-AA37-55097880189C}" srcId="{E3134A3F-EE11-444F-B687-67E79015E44D}" destId="{7DC1FD3D-54B8-44A9-A51E-1DC163F84C0C}" srcOrd="0" destOrd="0" parTransId="{74507EBB-7746-4825-8C09-12517426C9FC}" sibTransId="{BA0005E0-00C7-4EC9-A80F-1AA5DB656C17}"/>
    <dgm:cxn modelId="{C9040CB9-B6A9-40BA-A733-84D94D2CA2C2}" srcId="{88AAEEC1-55EC-44DE-A2D8-84233CE69B18}" destId="{6300F850-7502-4A2F-845F-F821F12C240B}" srcOrd="2" destOrd="0" parTransId="{CFE9EE0A-EC63-460F-942A-EB3A4C2EE473}" sibTransId="{D8E0F257-0E39-46D2-8A63-03E4050391D0}"/>
    <dgm:cxn modelId="{059173BA-7890-486D-8780-BE2AA621BE4D}" type="presOf" srcId="{9C82CE47-4891-42C9-9323-AF6196D470BE}" destId="{0F83BC90-3472-4DE9-98EE-F39BBF3ED978}" srcOrd="0" destOrd="0" presId="urn:microsoft.com/office/officeart/2005/8/layout/default"/>
    <dgm:cxn modelId="{1D36C5C9-B30C-4319-8D60-AB1CE40C3454}" type="presOf" srcId="{6300F850-7502-4A2F-845F-F821F12C240B}" destId="{422C3E6F-69D2-42CD-BA26-7E2226B4DC67}" srcOrd="0" destOrd="0" presId="urn:microsoft.com/office/officeart/2005/8/layout/default"/>
    <dgm:cxn modelId="{9BB696DE-C3D8-4061-BE37-98BD61C89AAC}" type="presOf" srcId="{79B1B551-3E77-4206-9BC2-1D585AE788F0}" destId="{57A6DF06-918B-4484-B5AA-8507F2318CB0}" srcOrd="0" destOrd="0" presId="urn:microsoft.com/office/officeart/2005/8/layout/default"/>
    <dgm:cxn modelId="{4524CB71-F8DC-4AC3-8D89-FAD93B0AB0DB}" type="presParOf" srcId="{AFB06FCE-7AF7-406A-B70B-EF2B763B7F1D}" destId="{14060102-4690-488F-9A12-A97967FED9E6}" srcOrd="0" destOrd="0" presId="urn:microsoft.com/office/officeart/2005/8/layout/default"/>
    <dgm:cxn modelId="{3A61CAEE-F8BE-461B-8519-B6370A67B194}" type="presParOf" srcId="{AFB06FCE-7AF7-406A-B70B-EF2B763B7F1D}" destId="{C1C978F3-A588-42FD-9F6E-BEEE30A97FD2}" srcOrd="1" destOrd="0" presId="urn:microsoft.com/office/officeart/2005/8/layout/default"/>
    <dgm:cxn modelId="{0927EBEE-5215-4D8C-A78B-ADBFC6E9B0AB}" type="presParOf" srcId="{AFB06FCE-7AF7-406A-B70B-EF2B763B7F1D}" destId="{3455C2C5-797E-4AD9-A2F5-B6FBD68B6E2F}" srcOrd="2" destOrd="0" presId="urn:microsoft.com/office/officeart/2005/8/layout/default"/>
    <dgm:cxn modelId="{A3745330-53E2-454C-82C1-F466E259071E}" type="presParOf" srcId="{AFB06FCE-7AF7-406A-B70B-EF2B763B7F1D}" destId="{95F66A71-4171-40A1-B7DC-445FF31CB077}" srcOrd="3" destOrd="0" presId="urn:microsoft.com/office/officeart/2005/8/layout/default"/>
    <dgm:cxn modelId="{3E287E66-35E7-4A43-A1FE-BDE74702B94D}" type="presParOf" srcId="{AFB06FCE-7AF7-406A-B70B-EF2B763B7F1D}" destId="{422C3E6F-69D2-42CD-BA26-7E2226B4DC67}" srcOrd="4" destOrd="0" presId="urn:microsoft.com/office/officeart/2005/8/layout/default"/>
    <dgm:cxn modelId="{545A1410-B126-48B4-83EC-0A5AC6FBFB5E}" type="presParOf" srcId="{AFB06FCE-7AF7-406A-B70B-EF2B763B7F1D}" destId="{83251DDF-EC76-41C5-A7CF-EBA857B721FF}" srcOrd="5" destOrd="0" presId="urn:microsoft.com/office/officeart/2005/8/layout/default"/>
    <dgm:cxn modelId="{058F6444-9E8C-401B-8193-9FAB8D85E228}" type="presParOf" srcId="{AFB06FCE-7AF7-406A-B70B-EF2B763B7F1D}" destId="{C8DE0713-F471-4B60-A60F-AB5DCE1CC08C}" srcOrd="6" destOrd="0" presId="urn:microsoft.com/office/officeart/2005/8/layout/default"/>
    <dgm:cxn modelId="{D2ED470B-6473-49E5-98B7-CE41A395C403}" type="presParOf" srcId="{AFB06FCE-7AF7-406A-B70B-EF2B763B7F1D}" destId="{A0B0CB2D-947D-4E4C-AF32-1D528F2E2AFB}" srcOrd="7" destOrd="0" presId="urn:microsoft.com/office/officeart/2005/8/layout/default"/>
    <dgm:cxn modelId="{ABFF147C-FDB2-4240-B153-7E9B7974AAFC}" type="presParOf" srcId="{AFB06FCE-7AF7-406A-B70B-EF2B763B7F1D}" destId="{0F83BC90-3472-4DE9-98EE-F39BBF3ED978}" srcOrd="8" destOrd="0" presId="urn:microsoft.com/office/officeart/2005/8/layout/default"/>
    <dgm:cxn modelId="{AA8F74AF-978C-400C-B6D7-72BEEC76A6A0}" type="presParOf" srcId="{AFB06FCE-7AF7-406A-B70B-EF2B763B7F1D}" destId="{49BBF2D3-340A-4D43-B771-16A0D0793FF5}" srcOrd="9" destOrd="0" presId="urn:microsoft.com/office/officeart/2005/8/layout/default"/>
    <dgm:cxn modelId="{F19FFA88-0DC2-4649-8A89-965AFE0A9158}" type="presParOf" srcId="{AFB06FCE-7AF7-406A-B70B-EF2B763B7F1D}" destId="{57A6DF06-918B-4484-B5AA-8507F2318CB0}"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C90D3D0-5D97-4B86-A4BF-2EA9352A9708}" type="doc">
      <dgm:prSet loTypeId="urn:microsoft.com/office/officeart/2005/8/layout/hList1" loCatId="list" qsTypeId="urn:microsoft.com/office/officeart/2005/8/quickstyle/simple1" qsCatId="simple" csTypeId="urn:microsoft.com/office/officeart/2005/8/colors/accent1_1" csCatId="accent1" phldr="1"/>
      <dgm:spPr/>
      <dgm:t>
        <a:bodyPr/>
        <a:lstStyle/>
        <a:p>
          <a:endParaRPr lang="en-US"/>
        </a:p>
      </dgm:t>
    </dgm:pt>
    <dgm:pt modelId="{F755C9FC-409F-48E1-9BFC-92BCB2C7087E}">
      <dgm:prSet phldrT="[Text]"/>
      <dgm:spPr/>
      <dgm:t>
        <a:bodyPr/>
        <a:lstStyle/>
        <a:p>
          <a:r>
            <a:rPr lang="en-US"/>
            <a:t>Reconciliation Package</a:t>
          </a:r>
        </a:p>
      </dgm:t>
    </dgm:pt>
    <dgm:pt modelId="{C40210C7-808A-438C-882C-3DBD79DAD624}" type="parTrans" cxnId="{92ACEF0D-0F9B-470B-B0CB-968C5CE0B04A}">
      <dgm:prSet/>
      <dgm:spPr/>
      <dgm:t>
        <a:bodyPr/>
        <a:lstStyle/>
        <a:p>
          <a:endParaRPr lang="en-US"/>
        </a:p>
      </dgm:t>
    </dgm:pt>
    <dgm:pt modelId="{6242E174-45DF-490B-B3D2-30A0DA2A9262}" type="sibTrans" cxnId="{92ACEF0D-0F9B-470B-B0CB-968C5CE0B04A}">
      <dgm:prSet/>
      <dgm:spPr/>
      <dgm:t>
        <a:bodyPr/>
        <a:lstStyle/>
        <a:p>
          <a:endParaRPr lang="en-US"/>
        </a:p>
      </dgm:t>
    </dgm:pt>
    <dgm:pt modelId="{5D954D68-C55E-4CE8-ABD8-90C590D86625}">
      <dgm:prSet phldrT="[Text]"/>
      <dgm:spPr/>
      <dgm:t>
        <a:bodyPr/>
        <a:lstStyle/>
        <a:p>
          <a:r>
            <a:rPr lang="en-US"/>
            <a:t>Workforce Pell Grants</a:t>
          </a:r>
        </a:p>
      </dgm:t>
    </dgm:pt>
    <dgm:pt modelId="{B9AE77EF-0C7D-4C65-B92F-1F3631F56737}" type="parTrans" cxnId="{81236D0B-94DC-49D2-9DF7-E251A40D0C3F}">
      <dgm:prSet/>
      <dgm:spPr/>
      <dgm:t>
        <a:bodyPr/>
        <a:lstStyle/>
        <a:p>
          <a:endParaRPr lang="en-US"/>
        </a:p>
      </dgm:t>
    </dgm:pt>
    <dgm:pt modelId="{2CABD89A-D7C1-4278-91BE-A7FAA7518C57}" type="sibTrans" cxnId="{81236D0B-94DC-49D2-9DF7-E251A40D0C3F}">
      <dgm:prSet/>
      <dgm:spPr/>
      <dgm:t>
        <a:bodyPr/>
        <a:lstStyle/>
        <a:p>
          <a:endParaRPr lang="en-US"/>
        </a:p>
      </dgm:t>
    </dgm:pt>
    <dgm:pt modelId="{7910039D-F56B-4414-8B99-B397BF4A775B}">
      <dgm:prSet phldrT="[Text]"/>
      <dgm:spPr/>
      <dgm:t>
        <a:bodyPr/>
        <a:lstStyle/>
        <a:p>
          <a:r>
            <a:rPr lang="en-US"/>
            <a:t>Recissions Package</a:t>
          </a:r>
        </a:p>
      </dgm:t>
    </dgm:pt>
    <dgm:pt modelId="{51C6CCF8-BD32-4088-B44C-4FBD5BC5F412}" type="parTrans" cxnId="{63522CE5-F190-4F64-99CA-053DD20EDE0F}">
      <dgm:prSet/>
      <dgm:spPr/>
      <dgm:t>
        <a:bodyPr/>
        <a:lstStyle/>
        <a:p>
          <a:endParaRPr lang="en-US"/>
        </a:p>
      </dgm:t>
    </dgm:pt>
    <dgm:pt modelId="{8F0E2BE8-E6DF-484A-A622-9FA68FA9CD2E}" type="sibTrans" cxnId="{63522CE5-F190-4F64-99CA-053DD20EDE0F}">
      <dgm:prSet/>
      <dgm:spPr/>
      <dgm:t>
        <a:bodyPr/>
        <a:lstStyle/>
        <a:p>
          <a:endParaRPr lang="en-US"/>
        </a:p>
      </dgm:t>
    </dgm:pt>
    <dgm:pt modelId="{4AD4432F-2C87-451C-BEB3-52C34BC279CC}">
      <dgm:prSet phldrT="[Text]"/>
      <dgm:spPr/>
      <dgm:t>
        <a:bodyPr/>
        <a:lstStyle/>
        <a:p>
          <a:r>
            <a:rPr lang="en-US" i="0"/>
            <a:t>No direct impact to workforce system </a:t>
          </a:r>
          <a:endParaRPr lang="en-US"/>
        </a:p>
      </dgm:t>
    </dgm:pt>
    <dgm:pt modelId="{21BFBF2F-2B25-4F61-B9F6-45D9E60F5BB2}" type="parTrans" cxnId="{36BF8811-2D06-4B82-A46D-B4B1DBA77657}">
      <dgm:prSet/>
      <dgm:spPr/>
      <dgm:t>
        <a:bodyPr/>
        <a:lstStyle/>
        <a:p>
          <a:endParaRPr lang="en-US"/>
        </a:p>
      </dgm:t>
    </dgm:pt>
    <dgm:pt modelId="{79E6B1B8-1AE1-4ADD-BC05-5D61D1B2BBC7}" type="sibTrans" cxnId="{36BF8811-2D06-4B82-A46D-B4B1DBA77657}">
      <dgm:prSet/>
      <dgm:spPr/>
      <dgm:t>
        <a:bodyPr/>
        <a:lstStyle/>
        <a:p>
          <a:endParaRPr lang="en-US"/>
        </a:p>
      </dgm:t>
    </dgm:pt>
    <dgm:pt modelId="{7365BC8E-2BB4-49FE-B91E-63A2B8FBD140}">
      <dgm:prSet phldrT="[Text]"/>
      <dgm:spPr/>
      <dgm:t>
        <a:bodyPr/>
        <a:lstStyle/>
        <a:p>
          <a:r>
            <a:rPr lang="en-US"/>
            <a:t>Cuts impacted public television, radio and foreign aid</a:t>
          </a:r>
        </a:p>
      </dgm:t>
    </dgm:pt>
    <dgm:pt modelId="{7E01D6A2-7F42-48A7-B795-EC853A27EB17}" type="parTrans" cxnId="{8EE79D78-8C18-4134-A900-4D17BB61B9B9}">
      <dgm:prSet/>
      <dgm:spPr/>
      <dgm:t>
        <a:bodyPr/>
        <a:lstStyle/>
        <a:p>
          <a:endParaRPr lang="en-US"/>
        </a:p>
      </dgm:t>
    </dgm:pt>
    <dgm:pt modelId="{8995C39B-1821-43E8-A5E3-932C04B5C607}" type="sibTrans" cxnId="{8EE79D78-8C18-4134-A900-4D17BB61B9B9}">
      <dgm:prSet/>
      <dgm:spPr/>
      <dgm:t>
        <a:bodyPr/>
        <a:lstStyle/>
        <a:p>
          <a:endParaRPr lang="en-US"/>
        </a:p>
      </dgm:t>
    </dgm:pt>
    <dgm:pt modelId="{24E139F4-DFF4-475F-8284-4BF8697A0A4D}">
      <dgm:prSet phldrT="[Text]"/>
      <dgm:spPr/>
      <dgm:t>
        <a:bodyPr/>
        <a:lstStyle/>
        <a:p>
          <a:r>
            <a:rPr lang="en-US"/>
            <a:t>Indirect impact through SNAP and Medicaid Work Requirements</a:t>
          </a:r>
        </a:p>
      </dgm:t>
    </dgm:pt>
    <dgm:pt modelId="{90F8BE25-00CE-4576-9A4F-98B9E3F64F11}" type="parTrans" cxnId="{22A5BD25-3995-4B3D-AF58-137BE2B8AC76}">
      <dgm:prSet/>
      <dgm:spPr/>
      <dgm:t>
        <a:bodyPr/>
        <a:lstStyle/>
        <a:p>
          <a:endParaRPr lang="en-US"/>
        </a:p>
      </dgm:t>
    </dgm:pt>
    <dgm:pt modelId="{6B503612-21BC-48A0-8AF4-8AFF30D2DA58}" type="sibTrans" cxnId="{22A5BD25-3995-4B3D-AF58-137BE2B8AC76}">
      <dgm:prSet/>
      <dgm:spPr/>
      <dgm:t>
        <a:bodyPr/>
        <a:lstStyle/>
        <a:p>
          <a:endParaRPr lang="en-US"/>
        </a:p>
      </dgm:t>
    </dgm:pt>
    <dgm:pt modelId="{361F8BA0-26B4-4652-982D-ADFE8C55D48F}" type="pres">
      <dgm:prSet presAssocID="{1C90D3D0-5D97-4B86-A4BF-2EA9352A9708}" presName="Name0" presStyleCnt="0">
        <dgm:presLayoutVars>
          <dgm:dir/>
          <dgm:animLvl val="lvl"/>
          <dgm:resizeHandles val="exact"/>
        </dgm:presLayoutVars>
      </dgm:prSet>
      <dgm:spPr/>
    </dgm:pt>
    <dgm:pt modelId="{81F0B394-E541-47C4-B168-AF5290B9943D}" type="pres">
      <dgm:prSet presAssocID="{F755C9FC-409F-48E1-9BFC-92BCB2C7087E}" presName="composite" presStyleCnt="0"/>
      <dgm:spPr/>
    </dgm:pt>
    <dgm:pt modelId="{C1EF6B24-34C5-44D3-8DEA-9E1438FAB6EE}" type="pres">
      <dgm:prSet presAssocID="{F755C9FC-409F-48E1-9BFC-92BCB2C7087E}" presName="parTx" presStyleLbl="alignNode1" presStyleIdx="0" presStyleCnt="2">
        <dgm:presLayoutVars>
          <dgm:chMax val="0"/>
          <dgm:chPref val="0"/>
          <dgm:bulletEnabled val="1"/>
        </dgm:presLayoutVars>
      </dgm:prSet>
      <dgm:spPr/>
    </dgm:pt>
    <dgm:pt modelId="{FEC98B8E-B4EB-4CB5-A12C-6990724E35DF}" type="pres">
      <dgm:prSet presAssocID="{F755C9FC-409F-48E1-9BFC-92BCB2C7087E}" presName="desTx" presStyleLbl="alignAccFollowNode1" presStyleIdx="0" presStyleCnt="2">
        <dgm:presLayoutVars>
          <dgm:bulletEnabled val="1"/>
        </dgm:presLayoutVars>
      </dgm:prSet>
      <dgm:spPr/>
    </dgm:pt>
    <dgm:pt modelId="{5F29568C-0B7D-4748-9879-3A6048D280F5}" type="pres">
      <dgm:prSet presAssocID="{6242E174-45DF-490B-B3D2-30A0DA2A9262}" presName="space" presStyleCnt="0"/>
      <dgm:spPr/>
    </dgm:pt>
    <dgm:pt modelId="{01CD9D52-A609-4CD1-BF7A-D5C3962885DC}" type="pres">
      <dgm:prSet presAssocID="{7910039D-F56B-4414-8B99-B397BF4A775B}" presName="composite" presStyleCnt="0"/>
      <dgm:spPr/>
    </dgm:pt>
    <dgm:pt modelId="{458ED820-EDAF-4336-B8F1-1FECB27CEE11}" type="pres">
      <dgm:prSet presAssocID="{7910039D-F56B-4414-8B99-B397BF4A775B}" presName="parTx" presStyleLbl="alignNode1" presStyleIdx="1" presStyleCnt="2">
        <dgm:presLayoutVars>
          <dgm:chMax val="0"/>
          <dgm:chPref val="0"/>
          <dgm:bulletEnabled val="1"/>
        </dgm:presLayoutVars>
      </dgm:prSet>
      <dgm:spPr/>
    </dgm:pt>
    <dgm:pt modelId="{1C936F02-AD8A-42C7-AA43-7336D219AB12}" type="pres">
      <dgm:prSet presAssocID="{7910039D-F56B-4414-8B99-B397BF4A775B}" presName="desTx" presStyleLbl="alignAccFollowNode1" presStyleIdx="1" presStyleCnt="2">
        <dgm:presLayoutVars>
          <dgm:bulletEnabled val="1"/>
        </dgm:presLayoutVars>
      </dgm:prSet>
      <dgm:spPr/>
    </dgm:pt>
  </dgm:ptLst>
  <dgm:cxnLst>
    <dgm:cxn modelId="{81236D0B-94DC-49D2-9DF7-E251A40D0C3F}" srcId="{F755C9FC-409F-48E1-9BFC-92BCB2C7087E}" destId="{5D954D68-C55E-4CE8-ABD8-90C590D86625}" srcOrd="0" destOrd="0" parTransId="{B9AE77EF-0C7D-4C65-B92F-1F3631F56737}" sibTransId="{2CABD89A-D7C1-4278-91BE-A7FAA7518C57}"/>
    <dgm:cxn modelId="{92ACEF0D-0F9B-470B-B0CB-968C5CE0B04A}" srcId="{1C90D3D0-5D97-4B86-A4BF-2EA9352A9708}" destId="{F755C9FC-409F-48E1-9BFC-92BCB2C7087E}" srcOrd="0" destOrd="0" parTransId="{C40210C7-808A-438C-882C-3DBD79DAD624}" sibTransId="{6242E174-45DF-490B-B3D2-30A0DA2A9262}"/>
    <dgm:cxn modelId="{36BF8811-2D06-4B82-A46D-B4B1DBA77657}" srcId="{7910039D-F56B-4414-8B99-B397BF4A775B}" destId="{4AD4432F-2C87-451C-BEB3-52C34BC279CC}" srcOrd="0" destOrd="0" parTransId="{21BFBF2F-2B25-4F61-B9F6-45D9E60F5BB2}" sibTransId="{79E6B1B8-1AE1-4ADD-BC05-5D61D1B2BBC7}"/>
    <dgm:cxn modelId="{D0C5551D-1476-47AE-B5B2-3EC4DC9DBD40}" type="presOf" srcId="{24E139F4-DFF4-475F-8284-4BF8697A0A4D}" destId="{FEC98B8E-B4EB-4CB5-A12C-6990724E35DF}" srcOrd="0" destOrd="1" presId="urn:microsoft.com/office/officeart/2005/8/layout/hList1"/>
    <dgm:cxn modelId="{22A5BD25-3995-4B3D-AF58-137BE2B8AC76}" srcId="{F755C9FC-409F-48E1-9BFC-92BCB2C7087E}" destId="{24E139F4-DFF4-475F-8284-4BF8697A0A4D}" srcOrd="1" destOrd="0" parTransId="{90F8BE25-00CE-4576-9A4F-98B9E3F64F11}" sibTransId="{6B503612-21BC-48A0-8AF4-8AFF30D2DA58}"/>
    <dgm:cxn modelId="{FCD67E2F-3291-48AF-816F-E1ED3F3542D2}" type="presOf" srcId="{7365BC8E-2BB4-49FE-B91E-63A2B8FBD140}" destId="{1C936F02-AD8A-42C7-AA43-7336D219AB12}" srcOrd="0" destOrd="1" presId="urn:microsoft.com/office/officeart/2005/8/layout/hList1"/>
    <dgm:cxn modelId="{A5FBC242-B0F0-485C-9121-E940DE7D55C7}" type="presOf" srcId="{4AD4432F-2C87-451C-BEB3-52C34BC279CC}" destId="{1C936F02-AD8A-42C7-AA43-7336D219AB12}" srcOrd="0" destOrd="0" presId="urn:microsoft.com/office/officeart/2005/8/layout/hList1"/>
    <dgm:cxn modelId="{8EE79D78-8C18-4134-A900-4D17BB61B9B9}" srcId="{7910039D-F56B-4414-8B99-B397BF4A775B}" destId="{7365BC8E-2BB4-49FE-B91E-63A2B8FBD140}" srcOrd="1" destOrd="0" parTransId="{7E01D6A2-7F42-48A7-B795-EC853A27EB17}" sibTransId="{8995C39B-1821-43E8-A5E3-932C04B5C607}"/>
    <dgm:cxn modelId="{63E43F82-3CFA-4E71-AABD-ECF07FCAE73B}" type="presOf" srcId="{F755C9FC-409F-48E1-9BFC-92BCB2C7087E}" destId="{C1EF6B24-34C5-44D3-8DEA-9E1438FAB6EE}" srcOrd="0" destOrd="0" presId="urn:microsoft.com/office/officeart/2005/8/layout/hList1"/>
    <dgm:cxn modelId="{98ECF18F-2B24-4A10-A5F4-4FF72447C5FA}" type="presOf" srcId="{5D954D68-C55E-4CE8-ABD8-90C590D86625}" destId="{FEC98B8E-B4EB-4CB5-A12C-6990724E35DF}" srcOrd="0" destOrd="0" presId="urn:microsoft.com/office/officeart/2005/8/layout/hList1"/>
    <dgm:cxn modelId="{7C75C9DC-65C2-4126-B8BB-9D3E23C494CB}" type="presOf" srcId="{1C90D3D0-5D97-4B86-A4BF-2EA9352A9708}" destId="{361F8BA0-26B4-4652-982D-ADFE8C55D48F}" srcOrd="0" destOrd="0" presId="urn:microsoft.com/office/officeart/2005/8/layout/hList1"/>
    <dgm:cxn modelId="{63522CE5-F190-4F64-99CA-053DD20EDE0F}" srcId="{1C90D3D0-5D97-4B86-A4BF-2EA9352A9708}" destId="{7910039D-F56B-4414-8B99-B397BF4A775B}" srcOrd="1" destOrd="0" parTransId="{51C6CCF8-BD32-4088-B44C-4FBD5BC5F412}" sibTransId="{8F0E2BE8-E6DF-484A-A622-9FA68FA9CD2E}"/>
    <dgm:cxn modelId="{BACED1FF-4E7C-4C84-98A6-961DC84B3C92}" type="presOf" srcId="{7910039D-F56B-4414-8B99-B397BF4A775B}" destId="{458ED820-EDAF-4336-B8F1-1FECB27CEE11}" srcOrd="0" destOrd="0" presId="urn:microsoft.com/office/officeart/2005/8/layout/hList1"/>
    <dgm:cxn modelId="{46A81E0A-3E49-4C60-8F92-3BA8916123EC}" type="presParOf" srcId="{361F8BA0-26B4-4652-982D-ADFE8C55D48F}" destId="{81F0B394-E541-47C4-B168-AF5290B9943D}" srcOrd="0" destOrd="0" presId="urn:microsoft.com/office/officeart/2005/8/layout/hList1"/>
    <dgm:cxn modelId="{855BAC91-4076-4A67-8839-6B21D975216D}" type="presParOf" srcId="{81F0B394-E541-47C4-B168-AF5290B9943D}" destId="{C1EF6B24-34C5-44D3-8DEA-9E1438FAB6EE}" srcOrd="0" destOrd="0" presId="urn:microsoft.com/office/officeart/2005/8/layout/hList1"/>
    <dgm:cxn modelId="{C46C4E7B-2B6F-454B-9A79-026396029E3C}" type="presParOf" srcId="{81F0B394-E541-47C4-B168-AF5290B9943D}" destId="{FEC98B8E-B4EB-4CB5-A12C-6990724E35DF}" srcOrd="1" destOrd="0" presId="urn:microsoft.com/office/officeart/2005/8/layout/hList1"/>
    <dgm:cxn modelId="{8CA6B319-CF21-4622-8514-EA55E9411D1B}" type="presParOf" srcId="{361F8BA0-26B4-4652-982D-ADFE8C55D48F}" destId="{5F29568C-0B7D-4748-9879-3A6048D280F5}" srcOrd="1" destOrd="0" presId="urn:microsoft.com/office/officeart/2005/8/layout/hList1"/>
    <dgm:cxn modelId="{D020222A-C1A2-46F1-B356-1B86C434D2C0}" type="presParOf" srcId="{361F8BA0-26B4-4652-982D-ADFE8C55D48F}" destId="{01CD9D52-A609-4CD1-BF7A-D5C3962885DC}" srcOrd="2" destOrd="0" presId="urn:microsoft.com/office/officeart/2005/8/layout/hList1"/>
    <dgm:cxn modelId="{175F1E8A-F803-4855-8498-AE4972C3E12A}" type="presParOf" srcId="{01CD9D52-A609-4CD1-BF7A-D5C3962885DC}" destId="{458ED820-EDAF-4336-B8F1-1FECB27CEE11}" srcOrd="0" destOrd="0" presId="urn:microsoft.com/office/officeart/2005/8/layout/hList1"/>
    <dgm:cxn modelId="{84F9E266-61CD-4464-B1EE-F8CD8CC3872F}" type="presParOf" srcId="{01CD9D52-A609-4CD1-BF7A-D5C3962885DC}" destId="{1C936F02-AD8A-42C7-AA43-7336D219AB1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C90D3D0-5D97-4B86-A4BF-2EA9352A970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755C9FC-409F-48E1-9BFC-92BCB2C7087E}">
      <dgm:prSet phldrT="[Text]"/>
      <dgm:spPr/>
      <dgm:t>
        <a:bodyPr/>
        <a:lstStyle/>
        <a:p>
          <a:r>
            <a:rPr lang="en-US"/>
            <a:t>Federally Authorized Legislation</a:t>
          </a:r>
        </a:p>
      </dgm:t>
    </dgm:pt>
    <dgm:pt modelId="{C40210C7-808A-438C-882C-3DBD79DAD624}" type="parTrans" cxnId="{92ACEF0D-0F9B-470B-B0CB-968C5CE0B04A}">
      <dgm:prSet/>
      <dgm:spPr/>
      <dgm:t>
        <a:bodyPr/>
        <a:lstStyle/>
        <a:p>
          <a:endParaRPr lang="en-US"/>
        </a:p>
      </dgm:t>
    </dgm:pt>
    <dgm:pt modelId="{6242E174-45DF-490B-B3D2-30A0DA2A9262}" type="sibTrans" cxnId="{92ACEF0D-0F9B-470B-B0CB-968C5CE0B04A}">
      <dgm:prSet/>
      <dgm:spPr/>
      <dgm:t>
        <a:bodyPr/>
        <a:lstStyle/>
        <a:p>
          <a:endParaRPr lang="en-US"/>
        </a:p>
      </dgm:t>
    </dgm:pt>
    <dgm:pt modelId="{5D954D68-C55E-4CE8-ABD8-90C590D86625}">
      <dgm:prSet phldrT="[Text]"/>
      <dgm:spPr/>
      <dgm:t>
        <a:bodyPr/>
        <a:lstStyle/>
        <a:p>
          <a:r>
            <a:rPr lang="en-US"/>
            <a:t>FY 2025 Appropriations Act</a:t>
          </a:r>
        </a:p>
      </dgm:t>
    </dgm:pt>
    <dgm:pt modelId="{B9AE77EF-0C7D-4C65-B92F-1F3631F56737}" type="parTrans" cxnId="{81236D0B-94DC-49D2-9DF7-E251A40D0C3F}">
      <dgm:prSet/>
      <dgm:spPr/>
      <dgm:t>
        <a:bodyPr/>
        <a:lstStyle/>
        <a:p>
          <a:endParaRPr lang="en-US"/>
        </a:p>
      </dgm:t>
    </dgm:pt>
    <dgm:pt modelId="{2CABD89A-D7C1-4278-91BE-A7FAA7518C57}" type="sibTrans" cxnId="{81236D0B-94DC-49D2-9DF7-E251A40D0C3F}">
      <dgm:prSet/>
      <dgm:spPr/>
      <dgm:t>
        <a:bodyPr/>
        <a:lstStyle/>
        <a:p>
          <a:endParaRPr lang="en-US"/>
        </a:p>
      </dgm:t>
    </dgm:pt>
    <dgm:pt modelId="{12C0EC21-21D1-486C-8FD9-B0169CAD7C4D}">
      <dgm:prSet phldrT="[Text]"/>
      <dgm:spPr/>
      <dgm:t>
        <a:bodyPr/>
        <a:lstStyle/>
        <a:p>
          <a:r>
            <a:rPr lang="en-US"/>
            <a:t>Job Corps Program</a:t>
          </a:r>
        </a:p>
      </dgm:t>
    </dgm:pt>
    <dgm:pt modelId="{20184817-48E0-4298-8E5F-2E195314E927}" type="parTrans" cxnId="{5F86FD0A-0EC9-4B6F-A869-9CCE3C998EE0}">
      <dgm:prSet/>
      <dgm:spPr/>
      <dgm:t>
        <a:bodyPr/>
        <a:lstStyle/>
        <a:p>
          <a:endParaRPr lang="en-US"/>
        </a:p>
      </dgm:t>
    </dgm:pt>
    <dgm:pt modelId="{C41AF627-F33C-4C84-BFA9-015B776F43DB}" type="sibTrans" cxnId="{5F86FD0A-0EC9-4B6F-A869-9CCE3C998EE0}">
      <dgm:prSet/>
      <dgm:spPr/>
      <dgm:t>
        <a:bodyPr/>
        <a:lstStyle/>
        <a:p>
          <a:endParaRPr lang="en-US"/>
        </a:p>
      </dgm:t>
    </dgm:pt>
    <dgm:pt modelId="{7910039D-F56B-4414-8B99-B397BF4A775B}">
      <dgm:prSet phldrT="[Text]"/>
      <dgm:spPr>
        <a:solidFill>
          <a:schemeClr val="accent1"/>
        </a:solidFill>
      </dgm:spPr>
      <dgm:t>
        <a:bodyPr/>
        <a:lstStyle/>
        <a:p>
          <a:r>
            <a:rPr lang="en-US"/>
            <a:t>Federal Guidance/Notices</a:t>
          </a:r>
        </a:p>
      </dgm:t>
    </dgm:pt>
    <dgm:pt modelId="{51C6CCF8-BD32-4088-B44C-4FBD5BC5F412}" type="parTrans" cxnId="{63522CE5-F190-4F64-99CA-053DD20EDE0F}">
      <dgm:prSet/>
      <dgm:spPr/>
      <dgm:t>
        <a:bodyPr/>
        <a:lstStyle/>
        <a:p>
          <a:endParaRPr lang="en-US"/>
        </a:p>
      </dgm:t>
    </dgm:pt>
    <dgm:pt modelId="{8F0E2BE8-E6DF-484A-A622-9FA68FA9CD2E}" type="sibTrans" cxnId="{63522CE5-F190-4F64-99CA-053DD20EDE0F}">
      <dgm:prSet/>
      <dgm:spPr/>
      <dgm:t>
        <a:bodyPr/>
        <a:lstStyle/>
        <a:p>
          <a:endParaRPr lang="en-US"/>
        </a:p>
      </dgm:t>
    </dgm:pt>
    <dgm:pt modelId="{4AD4432F-2C87-451C-BEB3-52C34BC279CC}">
      <dgm:prSet phldrT="[Text]"/>
      <dgm:spPr/>
      <dgm:t>
        <a:bodyPr/>
        <a:lstStyle/>
        <a:p>
          <a:r>
            <a:rPr lang="en-US" i="0"/>
            <a:t>DOJ, HHS, ED: </a:t>
          </a:r>
          <a:r>
            <a:rPr lang="en-US" i="1"/>
            <a:t>Personal Responsibility &amp; Work Opportunity Reconciliation Act</a:t>
          </a:r>
          <a:r>
            <a:rPr lang="en-US"/>
            <a:t>, 90 Fed. Reg. 32,023</a:t>
          </a:r>
        </a:p>
      </dgm:t>
    </dgm:pt>
    <dgm:pt modelId="{21BFBF2F-2B25-4F61-B9F6-45D9E60F5BB2}" type="parTrans" cxnId="{36BF8811-2D06-4B82-A46D-B4B1DBA77657}">
      <dgm:prSet/>
      <dgm:spPr/>
      <dgm:t>
        <a:bodyPr/>
        <a:lstStyle/>
        <a:p>
          <a:endParaRPr lang="en-US"/>
        </a:p>
      </dgm:t>
    </dgm:pt>
    <dgm:pt modelId="{79E6B1B8-1AE1-4ADD-BC05-5D61D1B2BBC7}" type="sibTrans" cxnId="{36BF8811-2D06-4B82-A46D-B4B1DBA77657}">
      <dgm:prSet/>
      <dgm:spPr/>
      <dgm:t>
        <a:bodyPr/>
        <a:lstStyle/>
        <a:p>
          <a:endParaRPr lang="en-US"/>
        </a:p>
      </dgm:t>
    </dgm:pt>
    <dgm:pt modelId="{7365BC8E-2BB4-49FE-B91E-63A2B8FBD140}">
      <dgm:prSet phldrT="[Text]"/>
      <dgm:spPr/>
      <dgm:t>
        <a:bodyPr/>
        <a:lstStyle/>
        <a:p>
          <a:r>
            <a:rPr lang="en-US"/>
            <a:t>DOL: Training and Employment Guidance Letter (TEGL) No. 10-23, Change 2; TEGL 08-21</a:t>
          </a:r>
        </a:p>
      </dgm:t>
    </dgm:pt>
    <dgm:pt modelId="{7E01D6A2-7F42-48A7-B795-EC853A27EB17}" type="parTrans" cxnId="{8EE79D78-8C18-4134-A900-4D17BB61B9B9}">
      <dgm:prSet/>
      <dgm:spPr/>
      <dgm:t>
        <a:bodyPr/>
        <a:lstStyle/>
        <a:p>
          <a:endParaRPr lang="en-US"/>
        </a:p>
      </dgm:t>
    </dgm:pt>
    <dgm:pt modelId="{8995C39B-1821-43E8-A5E3-932C04B5C607}" type="sibTrans" cxnId="{8EE79D78-8C18-4134-A900-4D17BB61B9B9}">
      <dgm:prSet/>
      <dgm:spPr/>
      <dgm:t>
        <a:bodyPr/>
        <a:lstStyle/>
        <a:p>
          <a:endParaRPr lang="en-US"/>
        </a:p>
      </dgm:t>
    </dgm:pt>
    <dgm:pt modelId="{48B89CE9-879D-4DFA-8D9E-DD61A52E101C}">
      <dgm:prSet phldrT="[Text]"/>
      <dgm:spPr/>
      <dgm:t>
        <a:bodyPr/>
        <a:lstStyle/>
        <a:p>
          <a:r>
            <a:rPr lang="en-US"/>
            <a:t>IAA Between DOL and ED on Perkins CTE and Adult Ed Oversight</a:t>
          </a:r>
        </a:p>
      </dgm:t>
    </dgm:pt>
    <dgm:pt modelId="{DA737870-5907-41B5-BC76-D18CC9A85217}" type="parTrans" cxnId="{9449D542-00F2-43BC-9C17-0D3E2D23DEA9}">
      <dgm:prSet/>
      <dgm:spPr/>
      <dgm:t>
        <a:bodyPr/>
        <a:lstStyle/>
        <a:p>
          <a:endParaRPr lang="en-US"/>
        </a:p>
      </dgm:t>
    </dgm:pt>
    <dgm:pt modelId="{95174CAD-89B1-4992-AE87-7DCC356E01A1}" type="sibTrans" cxnId="{9449D542-00F2-43BC-9C17-0D3E2D23DEA9}">
      <dgm:prSet/>
      <dgm:spPr/>
      <dgm:t>
        <a:bodyPr/>
        <a:lstStyle/>
        <a:p>
          <a:endParaRPr lang="en-US"/>
        </a:p>
      </dgm:t>
    </dgm:pt>
    <dgm:pt modelId="{361F8BA0-26B4-4652-982D-ADFE8C55D48F}" type="pres">
      <dgm:prSet presAssocID="{1C90D3D0-5D97-4B86-A4BF-2EA9352A9708}" presName="Name0" presStyleCnt="0">
        <dgm:presLayoutVars>
          <dgm:dir/>
          <dgm:animLvl val="lvl"/>
          <dgm:resizeHandles val="exact"/>
        </dgm:presLayoutVars>
      </dgm:prSet>
      <dgm:spPr/>
    </dgm:pt>
    <dgm:pt modelId="{81F0B394-E541-47C4-B168-AF5290B9943D}" type="pres">
      <dgm:prSet presAssocID="{F755C9FC-409F-48E1-9BFC-92BCB2C7087E}" presName="composite" presStyleCnt="0"/>
      <dgm:spPr/>
    </dgm:pt>
    <dgm:pt modelId="{C1EF6B24-34C5-44D3-8DEA-9E1438FAB6EE}" type="pres">
      <dgm:prSet presAssocID="{F755C9FC-409F-48E1-9BFC-92BCB2C7087E}" presName="parTx" presStyleLbl="alignNode1" presStyleIdx="0" presStyleCnt="2">
        <dgm:presLayoutVars>
          <dgm:chMax val="0"/>
          <dgm:chPref val="0"/>
          <dgm:bulletEnabled val="1"/>
        </dgm:presLayoutVars>
      </dgm:prSet>
      <dgm:spPr/>
    </dgm:pt>
    <dgm:pt modelId="{FEC98B8E-B4EB-4CB5-A12C-6990724E35DF}" type="pres">
      <dgm:prSet presAssocID="{F755C9FC-409F-48E1-9BFC-92BCB2C7087E}" presName="desTx" presStyleLbl="alignAccFollowNode1" presStyleIdx="0" presStyleCnt="2">
        <dgm:presLayoutVars>
          <dgm:bulletEnabled val="1"/>
        </dgm:presLayoutVars>
      </dgm:prSet>
      <dgm:spPr/>
    </dgm:pt>
    <dgm:pt modelId="{5F29568C-0B7D-4748-9879-3A6048D280F5}" type="pres">
      <dgm:prSet presAssocID="{6242E174-45DF-490B-B3D2-30A0DA2A9262}" presName="space" presStyleCnt="0"/>
      <dgm:spPr/>
    </dgm:pt>
    <dgm:pt modelId="{01CD9D52-A609-4CD1-BF7A-D5C3962885DC}" type="pres">
      <dgm:prSet presAssocID="{7910039D-F56B-4414-8B99-B397BF4A775B}" presName="composite" presStyleCnt="0"/>
      <dgm:spPr/>
    </dgm:pt>
    <dgm:pt modelId="{458ED820-EDAF-4336-B8F1-1FECB27CEE11}" type="pres">
      <dgm:prSet presAssocID="{7910039D-F56B-4414-8B99-B397BF4A775B}" presName="parTx" presStyleLbl="alignNode1" presStyleIdx="1" presStyleCnt="2">
        <dgm:presLayoutVars>
          <dgm:chMax val="0"/>
          <dgm:chPref val="0"/>
          <dgm:bulletEnabled val="1"/>
        </dgm:presLayoutVars>
      </dgm:prSet>
      <dgm:spPr/>
    </dgm:pt>
    <dgm:pt modelId="{1C936F02-AD8A-42C7-AA43-7336D219AB12}" type="pres">
      <dgm:prSet presAssocID="{7910039D-F56B-4414-8B99-B397BF4A775B}" presName="desTx" presStyleLbl="alignAccFollowNode1" presStyleIdx="1" presStyleCnt="2">
        <dgm:presLayoutVars>
          <dgm:bulletEnabled val="1"/>
        </dgm:presLayoutVars>
      </dgm:prSet>
      <dgm:spPr/>
    </dgm:pt>
  </dgm:ptLst>
  <dgm:cxnLst>
    <dgm:cxn modelId="{5F86FD0A-0EC9-4B6F-A869-9CCE3C998EE0}" srcId="{F755C9FC-409F-48E1-9BFC-92BCB2C7087E}" destId="{12C0EC21-21D1-486C-8FD9-B0169CAD7C4D}" srcOrd="1" destOrd="0" parTransId="{20184817-48E0-4298-8E5F-2E195314E927}" sibTransId="{C41AF627-F33C-4C84-BFA9-015B776F43DB}"/>
    <dgm:cxn modelId="{81236D0B-94DC-49D2-9DF7-E251A40D0C3F}" srcId="{F755C9FC-409F-48E1-9BFC-92BCB2C7087E}" destId="{5D954D68-C55E-4CE8-ABD8-90C590D86625}" srcOrd="0" destOrd="0" parTransId="{B9AE77EF-0C7D-4C65-B92F-1F3631F56737}" sibTransId="{2CABD89A-D7C1-4278-91BE-A7FAA7518C57}"/>
    <dgm:cxn modelId="{92ACEF0D-0F9B-470B-B0CB-968C5CE0B04A}" srcId="{1C90D3D0-5D97-4B86-A4BF-2EA9352A9708}" destId="{F755C9FC-409F-48E1-9BFC-92BCB2C7087E}" srcOrd="0" destOrd="0" parTransId="{C40210C7-808A-438C-882C-3DBD79DAD624}" sibTransId="{6242E174-45DF-490B-B3D2-30A0DA2A9262}"/>
    <dgm:cxn modelId="{36BF8811-2D06-4B82-A46D-B4B1DBA77657}" srcId="{7910039D-F56B-4414-8B99-B397BF4A775B}" destId="{4AD4432F-2C87-451C-BEB3-52C34BC279CC}" srcOrd="0" destOrd="0" parTransId="{21BFBF2F-2B25-4F61-B9F6-45D9E60F5BB2}" sibTransId="{79E6B1B8-1AE1-4ADD-BC05-5D61D1B2BBC7}"/>
    <dgm:cxn modelId="{FCD67E2F-3291-48AF-816F-E1ED3F3542D2}" type="presOf" srcId="{7365BC8E-2BB4-49FE-B91E-63A2B8FBD140}" destId="{1C936F02-AD8A-42C7-AA43-7336D219AB12}" srcOrd="0" destOrd="1" presId="urn:microsoft.com/office/officeart/2005/8/layout/hList1"/>
    <dgm:cxn modelId="{A5FBC242-B0F0-485C-9121-E940DE7D55C7}" type="presOf" srcId="{4AD4432F-2C87-451C-BEB3-52C34BC279CC}" destId="{1C936F02-AD8A-42C7-AA43-7336D219AB12}" srcOrd="0" destOrd="0" presId="urn:microsoft.com/office/officeart/2005/8/layout/hList1"/>
    <dgm:cxn modelId="{9449D542-00F2-43BC-9C17-0D3E2D23DEA9}" srcId="{F755C9FC-409F-48E1-9BFC-92BCB2C7087E}" destId="{48B89CE9-879D-4DFA-8D9E-DD61A52E101C}" srcOrd="2" destOrd="0" parTransId="{DA737870-5907-41B5-BC76-D18CC9A85217}" sibTransId="{95174CAD-89B1-4992-AE87-7DCC356E01A1}"/>
    <dgm:cxn modelId="{533D6F74-0D67-4868-BF1E-995965AB9230}" type="presOf" srcId="{48B89CE9-879D-4DFA-8D9E-DD61A52E101C}" destId="{FEC98B8E-B4EB-4CB5-A12C-6990724E35DF}" srcOrd="0" destOrd="2" presId="urn:microsoft.com/office/officeart/2005/8/layout/hList1"/>
    <dgm:cxn modelId="{8EE79D78-8C18-4134-A900-4D17BB61B9B9}" srcId="{7910039D-F56B-4414-8B99-B397BF4A775B}" destId="{7365BC8E-2BB4-49FE-B91E-63A2B8FBD140}" srcOrd="1" destOrd="0" parTransId="{7E01D6A2-7F42-48A7-B795-EC853A27EB17}" sibTransId="{8995C39B-1821-43E8-A5E3-932C04B5C607}"/>
    <dgm:cxn modelId="{63E43F82-3CFA-4E71-AABD-ECF07FCAE73B}" type="presOf" srcId="{F755C9FC-409F-48E1-9BFC-92BCB2C7087E}" destId="{C1EF6B24-34C5-44D3-8DEA-9E1438FAB6EE}" srcOrd="0" destOrd="0" presId="urn:microsoft.com/office/officeart/2005/8/layout/hList1"/>
    <dgm:cxn modelId="{586E088F-D526-483A-9A06-AB1CC42CF8D8}" type="presOf" srcId="{12C0EC21-21D1-486C-8FD9-B0169CAD7C4D}" destId="{FEC98B8E-B4EB-4CB5-A12C-6990724E35DF}" srcOrd="0" destOrd="1" presId="urn:microsoft.com/office/officeart/2005/8/layout/hList1"/>
    <dgm:cxn modelId="{98ECF18F-2B24-4A10-A5F4-4FF72447C5FA}" type="presOf" srcId="{5D954D68-C55E-4CE8-ABD8-90C590D86625}" destId="{FEC98B8E-B4EB-4CB5-A12C-6990724E35DF}" srcOrd="0" destOrd="0" presId="urn:microsoft.com/office/officeart/2005/8/layout/hList1"/>
    <dgm:cxn modelId="{7C75C9DC-65C2-4126-B8BB-9D3E23C494CB}" type="presOf" srcId="{1C90D3D0-5D97-4B86-A4BF-2EA9352A9708}" destId="{361F8BA0-26B4-4652-982D-ADFE8C55D48F}" srcOrd="0" destOrd="0" presId="urn:microsoft.com/office/officeart/2005/8/layout/hList1"/>
    <dgm:cxn modelId="{63522CE5-F190-4F64-99CA-053DD20EDE0F}" srcId="{1C90D3D0-5D97-4B86-A4BF-2EA9352A9708}" destId="{7910039D-F56B-4414-8B99-B397BF4A775B}" srcOrd="1" destOrd="0" parTransId="{51C6CCF8-BD32-4088-B44C-4FBD5BC5F412}" sibTransId="{8F0E2BE8-E6DF-484A-A622-9FA68FA9CD2E}"/>
    <dgm:cxn modelId="{BACED1FF-4E7C-4C84-98A6-961DC84B3C92}" type="presOf" srcId="{7910039D-F56B-4414-8B99-B397BF4A775B}" destId="{458ED820-EDAF-4336-B8F1-1FECB27CEE11}" srcOrd="0" destOrd="0" presId="urn:microsoft.com/office/officeart/2005/8/layout/hList1"/>
    <dgm:cxn modelId="{46A81E0A-3E49-4C60-8F92-3BA8916123EC}" type="presParOf" srcId="{361F8BA0-26B4-4652-982D-ADFE8C55D48F}" destId="{81F0B394-E541-47C4-B168-AF5290B9943D}" srcOrd="0" destOrd="0" presId="urn:microsoft.com/office/officeart/2005/8/layout/hList1"/>
    <dgm:cxn modelId="{855BAC91-4076-4A67-8839-6B21D975216D}" type="presParOf" srcId="{81F0B394-E541-47C4-B168-AF5290B9943D}" destId="{C1EF6B24-34C5-44D3-8DEA-9E1438FAB6EE}" srcOrd="0" destOrd="0" presId="urn:microsoft.com/office/officeart/2005/8/layout/hList1"/>
    <dgm:cxn modelId="{C46C4E7B-2B6F-454B-9A79-026396029E3C}" type="presParOf" srcId="{81F0B394-E541-47C4-B168-AF5290B9943D}" destId="{FEC98B8E-B4EB-4CB5-A12C-6990724E35DF}" srcOrd="1" destOrd="0" presId="urn:microsoft.com/office/officeart/2005/8/layout/hList1"/>
    <dgm:cxn modelId="{8CA6B319-CF21-4622-8514-EA55E9411D1B}" type="presParOf" srcId="{361F8BA0-26B4-4652-982D-ADFE8C55D48F}" destId="{5F29568C-0B7D-4748-9879-3A6048D280F5}" srcOrd="1" destOrd="0" presId="urn:microsoft.com/office/officeart/2005/8/layout/hList1"/>
    <dgm:cxn modelId="{D020222A-C1A2-46F1-B356-1B86C434D2C0}" type="presParOf" srcId="{361F8BA0-26B4-4652-982D-ADFE8C55D48F}" destId="{01CD9D52-A609-4CD1-BF7A-D5C3962885DC}" srcOrd="2" destOrd="0" presId="urn:microsoft.com/office/officeart/2005/8/layout/hList1"/>
    <dgm:cxn modelId="{175F1E8A-F803-4855-8498-AE4972C3E12A}" type="presParOf" srcId="{01CD9D52-A609-4CD1-BF7A-D5C3962885DC}" destId="{458ED820-EDAF-4336-B8F1-1FECB27CEE11}" srcOrd="0" destOrd="0" presId="urn:microsoft.com/office/officeart/2005/8/layout/hList1"/>
    <dgm:cxn modelId="{84F9E266-61CD-4464-B1EE-F8CD8CC3872F}" type="presParOf" srcId="{01CD9D52-A609-4CD1-BF7A-D5C3962885DC}" destId="{1C936F02-AD8A-42C7-AA43-7336D219AB1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C90D3D0-5D97-4B86-A4BF-2EA9352A9708}"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F755C9FC-409F-48E1-9BFC-92BCB2C7087E}">
      <dgm:prSet phldrT="[Text]"/>
      <dgm:spPr/>
      <dgm:t>
        <a:bodyPr/>
        <a:lstStyle/>
        <a:p>
          <a:r>
            <a:rPr lang="en-US"/>
            <a:t>A Stronger Workforce for America Act (ASWAA)</a:t>
          </a:r>
        </a:p>
      </dgm:t>
    </dgm:pt>
    <dgm:pt modelId="{C40210C7-808A-438C-882C-3DBD79DAD624}" type="parTrans" cxnId="{92ACEF0D-0F9B-470B-B0CB-968C5CE0B04A}">
      <dgm:prSet/>
      <dgm:spPr/>
      <dgm:t>
        <a:bodyPr/>
        <a:lstStyle/>
        <a:p>
          <a:endParaRPr lang="en-US"/>
        </a:p>
      </dgm:t>
    </dgm:pt>
    <dgm:pt modelId="{6242E174-45DF-490B-B3D2-30A0DA2A9262}" type="sibTrans" cxnId="{92ACEF0D-0F9B-470B-B0CB-968C5CE0B04A}">
      <dgm:prSet/>
      <dgm:spPr/>
      <dgm:t>
        <a:bodyPr/>
        <a:lstStyle/>
        <a:p>
          <a:endParaRPr lang="en-US"/>
        </a:p>
      </dgm:t>
    </dgm:pt>
    <dgm:pt modelId="{5D954D68-C55E-4CE8-ABD8-90C590D86625}">
      <dgm:prSet phldrT="[Text]"/>
      <dgm:spPr/>
      <dgm:t>
        <a:bodyPr/>
        <a:lstStyle/>
        <a:p>
          <a:r>
            <a:rPr lang="en-US"/>
            <a:t>Required review of LWDAs</a:t>
          </a:r>
        </a:p>
      </dgm:t>
    </dgm:pt>
    <dgm:pt modelId="{B9AE77EF-0C7D-4C65-B92F-1F3631F56737}" type="parTrans" cxnId="{81236D0B-94DC-49D2-9DF7-E251A40D0C3F}">
      <dgm:prSet/>
      <dgm:spPr/>
      <dgm:t>
        <a:bodyPr/>
        <a:lstStyle/>
        <a:p>
          <a:endParaRPr lang="en-US"/>
        </a:p>
      </dgm:t>
    </dgm:pt>
    <dgm:pt modelId="{2CABD89A-D7C1-4278-91BE-A7FAA7518C57}" type="sibTrans" cxnId="{81236D0B-94DC-49D2-9DF7-E251A40D0C3F}">
      <dgm:prSet/>
      <dgm:spPr/>
      <dgm:t>
        <a:bodyPr/>
        <a:lstStyle/>
        <a:p>
          <a:endParaRPr lang="en-US"/>
        </a:p>
      </dgm:t>
    </dgm:pt>
    <dgm:pt modelId="{12C0EC21-21D1-486C-8FD9-B0169CAD7C4D}">
      <dgm:prSet phldrT="[Text]"/>
      <dgm:spPr/>
      <dgm:t>
        <a:bodyPr/>
        <a:lstStyle/>
        <a:p>
          <a:r>
            <a:rPr lang="en-US"/>
            <a:t>50% Training Requirement, with 8% for supportive services</a:t>
          </a:r>
        </a:p>
      </dgm:t>
    </dgm:pt>
    <dgm:pt modelId="{20184817-48E0-4298-8E5F-2E195314E927}" type="parTrans" cxnId="{5F86FD0A-0EC9-4B6F-A869-9CCE3C998EE0}">
      <dgm:prSet/>
      <dgm:spPr/>
      <dgm:t>
        <a:bodyPr/>
        <a:lstStyle/>
        <a:p>
          <a:endParaRPr lang="en-US"/>
        </a:p>
      </dgm:t>
    </dgm:pt>
    <dgm:pt modelId="{C41AF627-F33C-4C84-BFA9-015B776F43DB}" type="sibTrans" cxnId="{5F86FD0A-0EC9-4B6F-A869-9CCE3C998EE0}">
      <dgm:prSet/>
      <dgm:spPr/>
      <dgm:t>
        <a:bodyPr/>
        <a:lstStyle/>
        <a:p>
          <a:endParaRPr lang="en-US"/>
        </a:p>
      </dgm:t>
    </dgm:pt>
    <dgm:pt modelId="{7910039D-F56B-4414-8B99-B397BF4A775B}">
      <dgm:prSet phldrT="[Text]"/>
      <dgm:spPr>
        <a:solidFill>
          <a:schemeClr val="accent1"/>
        </a:solidFill>
      </dgm:spPr>
      <dgm:t>
        <a:bodyPr/>
        <a:lstStyle/>
        <a:p>
          <a:r>
            <a:rPr lang="en-US"/>
            <a:t>Make America Skilled Again (MASA) Budget Proposal</a:t>
          </a:r>
        </a:p>
      </dgm:t>
    </dgm:pt>
    <dgm:pt modelId="{51C6CCF8-BD32-4088-B44C-4FBD5BC5F412}" type="parTrans" cxnId="{63522CE5-F190-4F64-99CA-053DD20EDE0F}">
      <dgm:prSet/>
      <dgm:spPr/>
      <dgm:t>
        <a:bodyPr/>
        <a:lstStyle/>
        <a:p>
          <a:endParaRPr lang="en-US"/>
        </a:p>
      </dgm:t>
    </dgm:pt>
    <dgm:pt modelId="{8F0E2BE8-E6DF-484A-A622-9FA68FA9CD2E}" type="sibTrans" cxnId="{63522CE5-F190-4F64-99CA-053DD20EDE0F}">
      <dgm:prSet/>
      <dgm:spPr/>
      <dgm:t>
        <a:bodyPr/>
        <a:lstStyle/>
        <a:p>
          <a:endParaRPr lang="en-US"/>
        </a:p>
      </dgm:t>
    </dgm:pt>
    <dgm:pt modelId="{4AD4432F-2C87-451C-BEB3-52C34BC279CC}">
      <dgm:prSet phldrT="[Text]"/>
      <dgm:spPr/>
      <dgm:t>
        <a:bodyPr/>
        <a:lstStyle/>
        <a:p>
          <a:r>
            <a:rPr lang="en-US" i="0"/>
            <a:t>Shifts decision making authority at all levels of the workforce system</a:t>
          </a:r>
          <a:endParaRPr lang="en-US"/>
        </a:p>
      </dgm:t>
    </dgm:pt>
    <dgm:pt modelId="{21BFBF2F-2B25-4F61-B9F6-45D9E60F5BB2}" type="parTrans" cxnId="{36BF8811-2D06-4B82-A46D-B4B1DBA77657}">
      <dgm:prSet/>
      <dgm:spPr/>
      <dgm:t>
        <a:bodyPr/>
        <a:lstStyle/>
        <a:p>
          <a:endParaRPr lang="en-US"/>
        </a:p>
      </dgm:t>
    </dgm:pt>
    <dgm:pt modelId="{79E6B1B8-1AE1-4ADD-BC05-5D61D1B2BBC7}" type="sibTrans" cxnId="{36BF8811-2D06-4B82-A46D-B4B1DBA77657}">
      <dgm:prSet/>
      <dgm:spPr/>
      <dgm:t>
        <a:bodyPr/>
        <a:lstStyle/>
        <a:p>
          <a:endParaRPr lang="en-US"/>
        </a:p>
      </dgm:t>
    </dgm:pt>
    <dgm:pt modelId="{6F97DA1C-2C9C-4681-AA3E-AC58C335FA40}">
      <dgm:prSet phldrT="[Text]"/>
      <dgm:spPr/>
      <dgm:t>
        <a:bodyPr/>
        <a:lstStyle/>
        <a:p>
          <a:r>
            <a:rPr lang="en-US"/>
            <a:t>~24% budget cut to workforce programs, shifting to state block grant by streamlining or eliminates federal workforce programs</a:t>
          </a:r>
        </a:p>
      </dgm:t>
    </dgm:pt>
    <dgm:pt modelId="{2B9CF17E-650C-49E3-99F3-F01384A8667E}" type="parTrans" cxnId="{A885F3D2-B541-47E8-8F04-532DD32A9F4A}">
      <dgm:prSet/>
      <dgm:spPr/>
    </dgm:pt>
    <dgm:pt modelId="{5EA9D78E-E778-43D8-8447-56EC9AABE024}" type="sibTrans" cxnId="{A885F3D2-B541-47E8-8F04-532DD32A9F4A}">
      <dgm:prSet/>
      <dgm:spPr/>
    </dgm:pt>
    <dgm:pt modelId="{B55E24AA-1A12-4AD8-BBEC-DB5CA54C7A27}">
      <dgm:prSet/>
      <dgm:spPr/>
      <dgm:t>
        <a:bodyPr/>
        <a:lstStyle/>
        <a:p>
          <a:r>
            <a:rPr lang="en-US"/>
            <a:t>Simplifies IFAs, Expands One Stop Operators</a:t>
          </a:r>
        </a:p>
      </dgm:t>
    </dgm:pt>
    <dgm:pt modelId="{5D3870BC-B803-4AA9-A9D9-7D698D7CFA32}" type="parTrans" cxnId="{92602562-5C00-495E-8E73-7CF27D19E0BC}">
      <dgm:prSet/>
      <dgm:spPr/>
      <dgm:t>
        <a:bodyPr/>
        <a:lstStyle/>
        <a:p>
          <a:endParaRPr lang="en-US"/>
        </a:p>
      </dgm:t>
    </dgm:pt>
    <dgm:pt modelId="{F0A3BABF-8C1A-4F31-A412-E26CCE1AE717}" type="sibTrans" cxnId="{92602562-5C00-495E-8E73-7CF27D19E0BC}">
      <dgm:prSet/>
      <dgm:spPr/>
      <dgm:t>
        <a:bodyPr/>
        <a:lstStyle/>
        <a:p>
          <a:endParaRPr lang="en-US"/>
        </a:p>
      </dgm:t>
    </dgm:pt>
    <dgm:pt modelId="{AAA16A23-749A-445E-B0C1-7E83A8F943A6}">
      <dgm:prSet/>
      <dgm:spPr/>
      <dgm:t>
        <a:bodyPr/>
        <a:lstStyle/>
        <a:p>
          <a:r>
            <a:rPr lang="en-US"/>
            <a:t>Changes to accountability - for local outcomes</a:t>
          </a:r>
        </a:p>
      </dgm:t>
    </dgm:pt>
    <dgm:pt modelId="{63C68B28-16E3-4ECC-9692-9A423D9DDA30}" type="parTrans" cxnId="{0BAE2E1D-AFCA-4E22-9101-B3A7FDAFDA65}">
      <dgm:prSet/>
      <dgm:spPr/>
      <dgm:t>
        <a:bodyPr/>
        <a:lstStyle/>
        <a:p>
          <a:endParaRPr lang="en-US"/>
        </a:p>
      </dgm:t>
    </dgm:pt>
    <dgm:pt modelId="{C594E45E-119B-4F17-BD78-695F4463C10A}" type="sibTrans" cxnId="{0BAE2E1D-AFCA-4E22-9101-B3A7FDAFDA65}">
      <dgm:prSet/>
      <dgm:spPr/>
      <dgm:t>
        <a:bodyPr/>
        <a:lstStyle/>
        <a:p>
          <a:endParaRPr lang="en-US"/>
        </a:p>
      </dgm:t>
    </dgm:pt>
    <dgm:pt modelId="{E7BAE26D-20AA-4B05-8D51-ABCAFBC9881E}">
      <dgm:prSet/>
      <dgm:spPr/>
      <dgm:t>
        <a:bodyPr/>
        <a:lstStyle/>
        <a:p>
          <a:r>
            <a:rPr lang="en-US"/>
            <a:t>Increased state reservation/set-aside for “Critical Industry Skills Fund” or “Industry/Sector Partnership/Career Pathways Development Fund”</a:t>
          </a:r>
        </a:p>
      </dgm:t>
    </dgm:pt>
    <dgm:pt modelId="{60CB9C35-A3D9-4C13-B9B3-857BB998AD4F}" type="parTrans" cxnId="{DF77B555-6CD0-4F31-B292-29AC0CD7F6E6}">
      <dgm:prSet/>
      <dgm:spPr/>
      <dgm:t>
        <a:bodyPr/>
        <a:lstStyle/>
        <a:p>
          <a:endParaRPr lang="en-US"/>
        </a:p>
      </dgm:t>
    </dgm:pt>
    <dgm:pt modelId="{2C42F2B9-7418-4173-A7EB-059FE5779608}" type="sibTrans" cxnId="{DF77B555-6CD0-4F31-B292-29AC0CD7F6E6}">
      <dgm:prSet/>
      <dgm:spPr/>
      <dgm:t>
        <a:bodyPr/>
        <a:lstStyle/>
        <a:p>
          <a:endParaRPr lang="en-US"/>
        </a:p>
      </dgm:t>
    </dgm:pt>
    <dgm:pt modelId="{07379F8A-4EEF-4DB8-A704-3BFEAEDC074A}">
      <dgm:prSet phldrT="[Text]"/>
      <dgm:spPr/>
      <dgm:t>
        <a:bodyPr/>
        <a:lstStyle/>
        <a:p>
          <a:r>
            <a:rPr lang="en-US"/>
            <a:t>Focuses narrowly on short-term employment outcomes</a:t>
          </a:r>
        </a:p>
      </dgm:t>
    </dgm:pt>
    <dgm:pt modelId="{93E2126A-0650-4A83-A40F-FF787A1A254C}" type="parTrans" cxnId="{C98AD162-EEC4-437D-BA0B-E9C010E9F7B3}">
      <dgm:prSet/>
      <dgm:spPr/>
    </dgm:pt>
    <dgm:pt modelId="{2771948F-6662-423F-ABA0-CFFE276D8941}" type="sibTrans" cxnId="{C98AD162-EEC4-437D-BA0B-E9C010E9F7B3}">
      <dgm:prSet/>
      <dgm:spPr/>
    </dgm:pt>
    <dgm:pt modelId="{361F8BA0-26B4-4652-982D-ADFE8C55D48F}" type="pres">
      <dgm:prSet presAssocID="{1C90D3D0-5D97-4B86-A4BF-2EA9352A9708}" presName="Name0" presStyleCnt="0">
        <dgm:presLayoutVars>
          <dgm:dir/>
          <dgm:animLvl val="lvl"/>
          <dgm:resizeHandles val="exact"/>
        </dgm:presLayoutVars>
      </dgm:prSet>
      <dgm:spPr/>
    </dgm:pt>
    <dgm:pt modelId="{81F0B394-E541-47C4-B168-AF5290B9943D}" type="pres">
      <dgm:prSet presAssocID="{F755C9FC-409F-48E1-9BFC-92BCB2C7087E}" presName="composite" presStyleCnt="0"/>
      <dgm:spPr/>
    </dgm:pt>
    <dgm:pt modelId="{C1EF6B24-34C5-44D3-8DEA-9E1438FAB6EE}" type="pres">
      <dgm:prSet presAssocID="{F755C9FC-409F-48E1-9BFC-92BCB2C7087E}" presName="parTx" presStyleLbl="alignNode1" presStyleIdx="0" presStyleCnt="2">
        <dgm:presLayoutVars>
          <dgm:chMax val="0"/>
          <dgm:chPref val="0"/>
          <dgm:bulletEnabled val="1"/>
        </dgm:presLayoutVars>
      </dgm:prSet>
      <dgm:spPr/>
    </dgm:pt>
    <dgm:pt modelId="{FEC98B8E-B4EB-4CB5-A12C-6990724E35DF}" type="pres">
      <dgm:prSet presAssocID="{F755C9FC-409F-48E1-9BFC-92BCB2C7087E}" presName="desTx" presStyleLbl="alignAccFollowNode1" presStyleIdx="0" presStyleCnt="2">
        <dgm:presLayoutVars>
          <dgm:bulletEnabled val="1"/>
        </dgm:presLayoutVars>
      </dgm:prSet>
      <dgm:spPr/>
    </dgm:pt>
    <dgm:pt modelId="{5F29568C-0B7D-4748-9879-3A6048D280F5}" type="pres">
      <dgm:prSet presAssocID="{6242E174-45DF-490B-B3D2-30A0DA2A9262}" presName="space" presStyleCnt="0"/>
      <dgm:spPr/>
    </dgm:pt>
    <dgm:pt modelId="{01CD9D52-A609-4CD1-BF7A-D5C3962885DC}" type="pres">
      <dgm:prSet presAssocID="{7910039D-F56B-4414-8B99-B397BF4A775B}" presName="composite" presStyleCnt="0"/>
      <dgm:spPr/>
    </dgm:pt>
    <dgm:pt modelId="{458ED820-EDAF-4336-B8F1-1FECB27CEE11}" type="pres">
      <dgm:prSet presAssocID="{7910039D-F56B-4414-8B99-B397BF4A775B}" presName="parTx" presStyleLbl="alignNode1" presStyleIdx="1" presStyleCnt="2">
        <dgm:presLayoutVars>
          <dgm:chMax val="0"/>
          <dgm:chPref val="0"/>
          <dgm:bulletEnabled val="1"/>
        </dgm:presLayoutVars>
      </dgm:prSet>
      <dgm:spPr/>
    </dgm:pt>
    <dgm:pt modelId="{1C936F02-AD8A-42C7-AA43-7336D219AB12}" type="pres">
      <dgm:prSet presAssocID="{7910039D-F56B-4414-8B99-B397BF4A775B}" presName="desTx" presStyleLbl="alignAccFollowNode1" presStyleIdx="1" presStyleCnt="2">
        <dgm:presLayoutVars>
          <dgm:bulletEnabled val="1"/>
        </dgm:presLayoutVars>
      </dgm:prSet>
      <dgm:spPr/>
    </dgm:pt>
  </dgm:ptLst>
  <dgm:cxnLst>
    <dgm:cxn modelId="{5F86FD0A-0EC9-4B6F-A869-9CCE3C998EE0}" srcId="{F755C9FC-409F-48E1-9BFC-92BCB2C7087E}" destId="{12C0EC21-21D1-486C-8FD9-B0169CAD7C4D}" srcOrd="1" destOrd="0" parTransId="{20184817-48E0-4298-8E5F-2E195314E927}" sibTransId="{C41AF627-F33C-4C84-BFA9-015B776F43DB}"/>
    <dgm:cxn modelId="{81236D0B-94DC-49D2-9DF7-E251A40D0C3F}" srcId="{F755C9FC-409F-48E1-9BFC-92BCB2C7087E}" destId="{5D954D68-C55E-4CE8-ABD8-90C590D86625}" srcOrd="0" destOrd="0" parTransId="{B9AE77EF-0C7D-4C65-B92F-1F3631F56737}" sibTransId="{2CABD89A-D7C1-4278-91BE-A7FAA7518C57}"/>
    <dgm:cxn modelId="{92ACEF0D-0F9B-470B-B0CB-968C5CE0B04A}" srcId="{1C90D3D0-5D97-4B86-A4BF-2EA9352A9708}" destId="{F755C9FC-409F-48E1-9BFC-92BCB2C7087E}" srcOrd="0" destOrd="0" parTransId="{C40210C7-808A-438C-882C-3DBD79DAD624}" sibTransId="{6242E174-45DF-490B-B3D2-30A0DA2A9262}"/>
    <dgm:cxn modelId="{36BF8811-2D06-4B82-A46D-B4B1DBA77657}" srcId="{7910039D-F56B-4414-8B99-B397BF4A775B}" destId="{4AD4432F-2C87-451C-BEB3-52C34BC279CC}" srcOrd="1" destOrd="0" parTransId="{21BFBF2F-2B25-4F61-B9F6-45D9E60F5BB2}" sibTransId="{79E6B1B8-1AE1-4ADD-BC05-5D61D1B2BBC7}"/>
    <dgm:cxn modelId="{DA0D0316-67F4-458B-AE78-46FF52CB253C}" type="presOf" srcId="{07379F8A-4EEF-4DB8-A704-3BFEAEDC074A}" destId="{1C936F02-AD8A-42C7-AA43-7336D219AB12}" srcOrd="0" destOrd="2" presId="urn:microsoft.com/office/officeart/2005/8/layout/hList1"/>
    <dgm:cxn modelId="{B9D0A21C-4A02-4951-9111-395858ABD991}" type="presOf" srcId="{E7BAE26D-20AA-4B05-8D51-ABCAFBC9881E}" destId="{FEC98B8E-B4EB-4CB5-A12C-6990724E35DF}" srcOrd="0" destOrd="4" presId="urn:microsoft.com/office/officeart/2005/8/layout/hList1"/>
    <dgm:cxn modelId="{0BAE2E1D-AFCA-4E22-9101-B3A7FDAFDA65}" srcId="{F755C9FC-409F-48E1-9BFC-92BCB2C7087E}" destId="{AAA16A23-749A-445E-B0C1-7E83A8F943A6}" srcOrd="3" destOrd="0" parTransId="{63C68B28-16E3-4ECC-9692-9A423D9DDA30}" sibTransId="{C594E45E-119B-4F17-BD78-695F4463C10A}"/>
    <dgm:cxn modelId="{E4B5A638-4FEC-4B54-8299-9EBC96734E74}" type="presOf" srcId="{4AD4432F-2C87-451C-BEB3-52C34BC279CC}" destId="{1C936F02-AD8A-42C7-AA43-7336D219AB12}" srcOrd="0" destOrd="1" presId="urn:microsoft.com/office/officeart/2005/8/layout/hList1"/>
    <dgm:cxn modelId="{9BAA8B5D-0A37-45CA-98EB-C9EABD8147B9}" type="presOf" srcId="{B55E24AA-1A12-4AD8-BBEC-DB5CA54C7A27}" destId="{FEC98B8E-B4EB-4CB5-A12C-6990724E35DF}" srcOrd="0" destOrd="2" presId="urn:microsoft.com/office/officeart/2005/8/layout/hList1"/>
    <dgm:cxn modelId="{92602562-5C00-495E-8E73-7CF27D19E0BC}" srcId="{F755C9FC-409F-48E1-9BFC-92BCB2C7087E}" destId="{B55E24AA-1A12-4AD8-BBEC-DB5CA54C7A27}" srcOrd="2" destOrd="0" parTransId="{5D3870BC-B803-4AA9-A9D9-7D698D7CFA32}" sibTransId="{F0A3BABF-8C1A-4F31-A412-E26CCE1AE717}"/>
    <dgm:cxn modelId="{C98AD162-EEC4-437D-BA0B-E9C010E9F7B3}" srcId="{7910039D-F56B-4414-8B99-B397BF4A775B}" destId="{07379F8A-4EEF-4DB8-A704-3BFEAEDC074A}" srcOrd="2" destOrd="0" parTransId="{93E2126A-0650-4A83-A40F-FF787A1A254C}" sibTransId="{2771948F-6662-423F-ABA0-CFFE276D8941}"/>
    <dgm:cxn modelId="{DF77B555-6CD0-4F31-B292-29AC0CD7F6E6}" srcId="{F755C9FC-409F-48E1-9BFC-92BCB2C7087E}" destId="{E7BAE26D-20AA-4B05-8D51-ABCAFBC9881E}" srcOrd="4" destOrd="0" parTransId="{60CB9C35-A3D9-4C13-B9B3-857BB998AD4F}" sibTransId="{2C42F2B9-7418-4173-A7EB-059FE5779608}"/>
    <dgm:cxn modelId="{63E43F82-3CFA-4E71-AABD-ECF07FCAE73B}" type="presOf" srcId="{F755C9FC-409F-48E1-9BFC-92BCB2C7087E}" destId="{C1EF6B24-34C5-44D3-8DEA-9E1438FAB6EE}" srcOrd="0" destOrd="0" presId="urn:microsoft.com/office/officeart/2005/8/layout/hList1"/>
    <dgm:cxn modelId="{586E088F-D526-483A-9A06-AB1CC42CF8D8}" type="presOf" srcId="{12C0EC21-21D1-486C-8FD9-B0169CAD7C4D}" destId="{FEC98B8E-B4EB-4CB5-A12C-6990724E35DF}" srcOrd="0" destOrd="1" presId="urn:microsoft.com/office/officeart/2005/8/layout/hList1"/>
    <dgm:cxn modelId="{98ECF18F-2B24-4A10-A5F4-4FF72447C5FA}" type="presOf" srcId="{5D954D68-C55E-4CE8-ABD8-90C590D86625}" destId="{FEC98B8E-B4EB-4CB5-A12C-6990724E35DF}" srcOrd="0" destOrd="0" presId="urn:microsoft.com/office/officeart/2005/8/layout/hList1"/>
    <dgm:cxn modelId="{A885F3D2-B541-47E8-8F04-532DD32A9F4A}" srcId="{7910039D-F56B-4414-8B99-B397BF4A775B}" destId="{6F97DA1C-2C9C-4681-AA3E-AC58C335FA40}" srcOrd="0" destOrd="0" parTransId="{2B9CF17E-650C-49E3-99F3-F01384A8667E}" sibTransId="{5EA9D78E-E778-43D8-8447-56EC9AABE024}"/>
    <dgm:cxn modelId="{7C75C9DC-65C2-4126-B8BB-9D3E23C494CB}" type="presOf" srcId="{1C90D3D0-5D97-4B86-A4BF-2EA9352A9708}" destId="{361F8BA0-26B4-4652-982D-ADFE8C55D48F}" srcOrd="0" destOrd="0" presId="urn:microsoft.com/office/officeart/2005/8/layout/hList1"/>
    <dgm:cxn modelId="{63522CE5-F190-4F64-99CA-053DD20EDE0F}" srcId="{1C90D3D0-5D97-4B86-A4BF-2EA9352A9708}" destId="{7910039D-F56B-4414-8B99-B397BF4A775B}" srcOrd="1" destOrd="0" parTransId="{51C6CCF8-BD32-4088-B44C-4FBD5BC5F412}" sibTransId="{8F0E2BE8-E6DF-484A-A622-9FA68FA9CD2E}"/>
    <dgm:cxn modelId="{FFB5F5E6-8162-439F-BDA3-8ACBC46057D6}" type="presOf" srcId="{6F97DA1C-2C9C-4681-AA3E-AC58C335FA40}" destId="{1C936F02-AD8A-42C7-AA43-7336D219AB12}" srcOrd="0" destOrd="0" presId="urn:microsoft.com/office/officeart/2005/8/layout/hList1"/>
    <dgm:cxn modelId="{A89D5CF5-5565-47EE-8896-4B29872857D5}" type="presOf" srcId="{AAA16A23-749A-445E-B0C1-7E83A8F943A6}" destId="{FEC98B8E-B4EB-4CB5-A12C-6990724E35DF}" srcOrd="0" destOrd="3" presId="urn:microsoft.com/office/officeart/2005/8/layout/hList1"/>
    <dgm:cxn modelId="{BACED1FF-4E7C-4C84-98A6-961DC84B3C92}" type="presOf" srcId="{7910039D-F56B-4414-8B99-B397BF4A775B}" destId="{458ED820-EDAF-4336-B8F1-1FECB27CEE11}" srcOrd="0" destOrd="0" presId="urn:microsoft.com/office/officeart/2005/8/layout/hList1"/>
    <dgm:cxn modelId="{46A81E0A-3E49-4C60-8F92-3BA8916123EC}" type="presParOf" srcId="{361F8BA0-26B4-4652-982D-ADFE8C55D48F}" destId="{81F0B394-E541-47C4-B168-AF5290B9943D}" srcOrd="0" destOrd="0" presId="urn:microsoft.com/office/officeart/2005/8/layout/hList1"/>
    <dgm:cxn modelId="{855BAC91-4076-4A67-8839-6B21D975216D}" type="presParOf" srcId="{81F0B394-E541-47C4-B168-AF5290B9943D}" destId="{C1EF6B24-34C5-44D3-8DEA-9E1438FAB6EE}" srcOrd="0" destOrd="0" presId="urn:microsoft.com/office/officeart/2005/8/layout/hList1"/>
    <dgm:cxn modelId="{C46C4E7B-2B6F-454B-9A79-026396029E3C}" type="presParOf" srcId="{81F0B394-E541-47C4-B168-AF5290B9943D}" destId="{FEC98B8E-B4EB-4CB5-A12C-6990724E35DF}" srcOrd="1" destOrd="0" presId="urn:microsoft.com/office/officeart/2005/8/layout/hList1"/>
    <dgm:cxn modelId="{8CA6B319-CF21-4622-8514-EA55E9411D1B}" type="presParOf" srcId="{361F8BA0-26B4-4652-982D-ADFE8C55D48F}" destId="{5F29568C-0B7D-4748-9879-3A6048D280F5}" srcOrd="1" destOrd="0" presId="urn:microsoft.com/office/officeart/2005/8/layout/hList1"/>
    <dgm:cxn modelId="{D020222A-C1A2-46F1-B356-1B86C434D2C0}" type="presParOf" srcId="{361F8BA0-26B4-4652-982D-ADFE8C55D48F}" destId="{01CD9D52-A609-4CD1-BF7A-D5C3962885DC}" srcOrd="2" destOrd="0" presId="urn:microsoft.com/office/officeart/2005/8/layout/hList1"/>
    <dgm:cxn modelId="{175F1E8A-F803-4855-8498-AE4972C3E12A}" type="presParOf" srcId="{01CD9D52-A609-4CD1-BF7A-D5C3962885DC}" destId="{458ED820-EDAF-4336-B8F1-1FECB27CEE11}" srcOrd="0" destOrd="0" presId="urn:microsoft.com/office/officeart/2005/8/layout/hList1"/>
    <dgm:cxn modelId="{84F9E266-61CD-4464-B1EE-F8CD8CC3872F}" type="presParOf" srcId="{01CD9D52-A609-4CD1-BF7A-D5C3962885DC}" destId="{1C936F02-AD8A-42C7-AA43-7336D219AB1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EC0D6F-11BB-4820-B6FE-FCCB27AEA01F}" type="doc">
      <dgm:prSet loTypeId="urn:microsoft.com/office/officeart/2017/3/layout/HorizontalPathTimeline" loCatId="process" qsTypeId="urn:microsoft.com/office/officeart/2005/8/quickstyle/simple4" qsCatId="simple" csTypeId="urn:microsoft.com/office/officeart/2005/8/colors/accent3_2" csCatId="accent3" phldr="1"/>
      <dgm:spPr/>
      <dgm:t>
        <a:bodyPr/>
        <a:lstStyle/>
        <a:p>
          <a:endParaRPr lang="en-US"/>
        </a:p>
      </dgm:t>
    </dgm:pt>
    <dgm:pt modelId="{A4DC16DB-3AE8-4883-BBA8-2B62D2D03368}">
      <dgm:prSet/>
      <dgm:spPr>
        <a:effectLst>
          <a:outerShdw blurRad="63500" sx="102000" sy="102000" algn="ctr" rotWithShape="0">
            <a:prstClr val="black">
              <a:alpha val="40000"/>
            </a:prstClr>
          </a:outerShdw>
        </a:effectLst>
      </dgm:spPr>
      <dgm:t>
        <a:bodyPr/>
        <a:lstStyle/>
        <a:p>
          <a:pPr>
            <a:defRPr b="1"/>
          </a:pPr>
          <a:r>
            <a:rPr lang="en-US"/>
            <a:t>Thurs. 31 July</a:t>
          </a:r>
        </a:p>
      </dgm:t>
    </dgm:pt>
    <dgm:pt modelId="{899B07A7-563A-4738-BD9E-37F5DD82CC87}" type="parTrans" cxnId="{3783D8C6-8B5B-4C3E-9DE0-E33A0114A791}">
      <dgm:prSet/>
      <dgm:spPr/>
      <dgm:t>
        <a:bodyPr/>
        <a:lstStyle/>
        <a:p>
          <a:pPr algn="ctr"/>
          <a:endParaRPr lang="en-US"/>
        </a:p>
      </dgm:t>
    </dgm:pt>
    <dgm:pt modelId="{29591C05-3048-4219-8E47-661C30AAE11A}" type="sibTrans" cxnId="{3783D8C6-8B5B-4C3E-9DE0-E33A0114A791}">
      <dgm:prSet/>
      <dgm:spPr/>
      <dgm:t>
        <a:bodyPr/>
        <a:lstStyle/>
        <a:p>
          <a:pPr algn="ctr"/>
          <a:endParaRPr lang="en-US"/>
        </a:p>
      </dgm:t>
    </dgm:pt>
    <dgm:pt modelId="{952CEA52-C7F5-4E8C-BAE4-BAC6DCAEBFC6}">
      <dgm:prSet/>
      <dgm:spPr>
        <a:effectLst>
          <a:outerShdw blurRad="63500" sx="102000" sy="102000" algn="ctr" rotWithShape="0">
            <a:prstClr val="black">
              <a:alpha val="40000"/>
            </a:prstClr>
          </a:outerShdw>
        </a:effectLst>
      </dgm:spPr>
      <dgm:t>
        <a:bodyPr/>
        <a:lstStyle/>
        <a:p>
          <a:pPr>
            <a:defRPr b="1"/>
          </a:pPr>
          <a:r>
            <a:rPr lang="en-US"/>
            <a:t>Wed. 15 Oct.</a:t>
          </a:r>
        </a:p>
      </dgm:t>
    </dgm:pt>
    <dgm:pt modelId="{DB76DF67-AF95-42A3-B302-BE17A90AB951}" type="parTrans" cxnId="{702596DA-BBAE-4E06-98BE-EA3292757ADB}">
      <dgm:prSet/>
      <dgm:spPr/>
      <dgm:t>
        <a:bodyPr/>
        <a:lstStyle/>
        <a:p>
          <a:pPr algn="ctr"/>
          <a:endParaRPr lang="en-US"/>
        </a:p>
      </dgm:t>
    </dgm:pt>
    <dgm:pt modelId="{0A8876EC-6FAC-42A8-BFEB-B8D386949277}" type="sibTrans" cxnId="{702596DA-BBAE-4E06-98BE-EA3292757ADB}">
      <dgm:prSet/>
      <dgm:spPr/>
      <dgm:t>
        <a:bodyPr/>
        <a:lstStyle/>
        <a:p>
          <a:pPr algn="ctr"/>
          <a:endParaRPr lang="en-US"/>
        </a:p>
      </dgm:t>
    </dgm:pt>
    <dgm:pt modelId="{4477FCE6-CA8A-4BDC-9632-AF970025392C}">
      <dgm:prSet/>
      <dgm:spPr>
        <a:effectLst>
          <a:outerShdw blurRad="63500" sx="102000" sy="102000" algn="ctr" rotWithShape="0">
            <a:prstClr val="black">
              <a:alpha val="40000"/>
            </a:prstClr>
          </a:outerShdw>
        </a:effectLst>
      </dgm:spPr>
      <dgm:t>
        <a:bodyPr/>
        <a:lstStyle/>
        <a:p>
          <a:r>
            <a:rPr lang="en-US" b="0"/>
            <a:t>Full Task Force Wrap-Up </a:t>
          </a:r>
          <a:r>
            <a:rPr lang="en-US"/>
            <a:t>Meeting</a:t>
          </a:r>
        </a:p>
      </dgm:t>
    </dgm:pt>
    <dgm:pt modelId="{26010BC3-26B8-47B2-AF3F-5E08BC2A20FE}" type="parTrans" cxnId="{354E1519-9363-44D7-8176-ECBB144D98C0}">
      <dgm:prSet/>
      <dgm:spPr/>
      <dgm:t>
        <a:bodyPr/>
        <a:lstStyle/>
        <a:p>
          <a:pPr algn="ctr"/>
          <a:endParaRPr lang="en-US"/>
        </a:p>
      </dgm:t>
    </dgm:pt>
    <dgm:pt modelId="{C9096495-D1C7-4970-8981-9CED96F8D32E}" type="sibTrans" cxnId="{354E1519-9363-44D7-8176-ECBB144D98C0}">
      <dgm:prSet/>
      <dgm:spPr/>
      <dgm:t>
        <a:bodyPr/>
        <a:lstStyle/>
        <a:p>
          <a:pPr algn="ctr"/>
          <a:endParaRPr lang="en-US"/>
        </a:p>
      </dgm:t>
    </dgm:pt>
    <dgm:pt modelId="{B6E94014-8DD8-4905-846B-605415E30E07}">
      <dgm:prSet/>
      <dgm:spPr>
        <a:effectLst>
          <a:outerShdw blurRad="63500" sx="102000" sy="102000" algn="ctr" rotWithShape="0">
            <a:prstClr val="black">
              <a:alpha val="40000"/>
            </a:prstClr>
          </a:outerShdw>
        </a:effectLst>
      </dgm:spPr>
      <dgm:t>
        <a:bodyPr/>
        <a:lstStyle/>
        <a:p>
          <a:r>
            <a:rPr lang="en-US" strike="sngStrike"/>
            <a:t>Full Taskforce Group Discussion</a:t>
          </a:r>
        </a:p>
      </dgm:t>
    </dgm:pt>
    <dgm:pt modelId="{AFAB301E-D216-42DA-B9A9-9486A0B88A6C}" type="sibTrans" cxnId="{1026E460-645F-46F2-A371-00562E4D4485}">
      <dgm:prSet/>
      <dgm:spPr/>
      <dgm:t>
        <a:bodyPr/>
        <a:lstStyle/>
        <a:p>
          <a:pPr algn="ctr"/>
          <a:endParaRPr lang="en-US"/>
        </a:p>
      </dgm:t>
    </dgm:pt>
    <dgm:pt modelId="{D4624A21-7E48-4EA7-B27A-4B53103A403D}" type="parTrans" cxnId="{1026E460-645F-46F2-A371-00562E4D4485}">
      <dgm:prSet/>
      <dgm:spPr/>
      <dgm:t>
        <a:bodyPr/>
        <a:lstStyle/>
        <a:p>
          <a:pPr algn="ctr"/>
          <a:endParaRPr lang="en-US"/>
        </a:p>
      </dgm:t>
    </dgm:pt>
    <dgm:pt modelId="{B0FDCBA2-0EC8-44CE-9176-EB091350C41B}">
      <dgm:prSet/>
      <dgm:spPr>
        <a:effectLst>
          <a:outerShdw blurRad="63500" sx="102000" sy="102000" algn="ctr" rotWithShape="0">
            <a:prstClr val="black">
              <a:alpha val="40000"/>
            </a:prstClr>
          </a:outerShdw>
        </a:effectLst>
      </dgm:spPr>
      <dgm:t>
        <a:bodyPr/>
        <a:lstStyle/>
        <a:p>
          <a:pPr>
            <a:defRPr b="1"/>
          </a:pPr>
          <a:r>
            <a:rPr lang="en-US"/>
            <a:t>Tue. 24 July</a:t>
          </a:r>
        </a:p>
      </dgm:t>
    </dgm:pt>
    <dgm:pt modelId="{FDF63187-6EFC-4E69-8675-7BCF3AC0954E}" type="parTrans" cxnId="{320520AA-82B1-4942-B1C1-324A10B6376D}">
      <dgm:prSet/>
      <dgm:spPr/>
      <dgm:t>
        <a:bodyPr/>
        <a:lstStyle/>
        <a:p>
          <a:pPr algn="ctr"/>
          <a:endParaRPr lang="en-US"/>
        </a:p>
      </dgm:t>
    </dgm:pt>
    <dgm:pt modelId="{1B846C0E-7A11-4D4C-94CC-16DC911E48FD}" type="sibTrans" cxnId="{320520AA-82B1-4942-B1C1-324A10B6376D}">
      <dgm:prSet/>
      <dgm:spPr/>
      <dgm:t>
        <a:bodyPr/>
        <a:lstStyle/>
        <a:p>
          <a:pPr algn="ctr"/>
          <a:endParaRPr lang="en-US"/>
        </a:p>
      </dgm:t>
    </dgm:pt>
    <dgm:pt modelId="{CD7FA38F-5319-4181-9C91-FB1602DC5778}">
      <dgm:prSet/>
      <dgm:spPr>
        <a:effectLst>
          <a:outerShdw blurRad="63500" sx="102000" sy="102000" algn="ctr" rotWithShape="0">
            <a:prstClr val="black">
              <a:alpha val="40000"/>
            </a:prstClr>
          </a:outerShdw>
        </a:effectLst>
      </dgm:spPr>
      <dgm:t>
        <a:bodyPr/>
        <a:lstStyle/>
        <a:p>
          <a:r>
            <a:rPr lang="en-US" strike="sngStrike"/>
            <a:t>Initial Edits Due</a:t>
          </a:r>
        </a:p>
      </dgm:t>
    </dgm:pt>
    <dgm:pt modelId="{496BB127-BBE0-484E-8706-066991D3CEA5}" type="parTrans" cxnId="{9E788239-757B-4347-9A81-42181B8EE3D4}">
      <dgm:prSet/>
      <dgm:spPr/>
      <dgm:t>
        <a:bodyPr/>
        <a:lstStyle/>
        <a:p>
          <a:pPr algn="ctr"/>
          <a:endParaRPr lang="en-US"/>
        </a:p>
      </dgm:t>
    </dgm:pt>
    <dgm:pt modelId="{FC3D0AA2-7C0F-4370-9BF0-F8136B3A2DCF}" type="sibTrans" cxnId="{9E788239-757B-4347-9A81-42181B8EE3D4}">
      <dgm:prSet/>
      <dgm:spPr/>
      <dgm:t>
        <a:bodyPr/>
        <a:lstStyle/>
        <a:p>
          <a:pPr algn="ctr"/>
          <a:endParaRPr lang="en-US"/>
        </a:p>
      </dgm:t>
    </dgm:pt>
    <dgm:pt modelId="{B282046E-2E52-404D-901D-7CEFEE76EE6D}">
      <dgm:prSet/>
      <dgm:spPr>
        <a:effectLst>
          <a:outerShdw blurRad="63500" sx="102000" sy="102000" algn="ctr" rotWithShape="0">
            <a:prstClr val="black">
              <a:alpha val="40000"/>
            </a:prstClr>
          </a:outerShdw>
        </a:effectLst>
      </dgm:spPr>
      <dgm:t>
        <a:bodyPr/>
        <a:lstStyle/>
        <a:p>
          <a:pPr>
            <a:defRPr b="1"/>
          </a:pPr>
          <a:r>
            <a:rPr lang="en-US"/>
            <a:t>Wed. 2 Jul</a:t>
          </a:r>
        </a:p>
      </dgm:t>
    </dgm:pt>
    <dgm:pt modelId="{7B1FF2A2-28B0-4062-880E-72593D0F69FB}" type="parTrans" cxnId="{903174E7-A749-45B3-8219-CA98D827418E}">
      <dgm:prSet/>
      <dgm:spPr/>
      <dgm:t>
        <a:bodyPr/>
        <a:lstStyle/>
        <a:p>
          <a:pPr algn="ctr"/>
          <a:endParaRPr lang="en-US"/>
        </a:p>
      </dgm:t>
    </dgm:pt>
    <dgm:pt modelId="{9B175429-4E15-4DF5-9371-0AD6D8948625}" type="sibTrans" cxnId="{903174E7-A749-45B3-8219-CA98D827418E}">
      <dgm:prSet/>
      <dgm:spPr/>
      <dgm:t>
        <a:bodyPr/>
        <a:lstStyle/>
        <a:p>
          <a:pPr algn="ctr"/>
          <a:endParaRPr lang="en-US"/>
        </a:p>
      </dgm:t>
    </dgm:pt>
    <dgm:pt modelId="{14F87DC1-A02E-4AA1-84AA-75C9AD567EFC}">
      <dgm:prSet/>
      <dgm:spPr>
        <a:effectLst>
          <a:outerShdw blurRad="63500" sx="102000" sy="102000" algn="ctr" rotWithShape="0">
            <a:prstClr val="black">
              <a:alpha val="40000"/>
            </a:prstClr>
          </a:outerShdw>
        </a:effectLst>
      </dgm:spPr>
      <dgm:t>
        <a:bodyPr/>
        <a:lstStyle/>
        <a:p>
          <a:r>
            <a:rPr lang="en-US" strike="sngStrike"/>
            <a:t>Form submission due and initial language from GWDB Staff</a:t>
          </a:r>
        </a:p>
      </dgm:t>
    </dgm:pt>
    <dgm:pt modelId="{DFA83D40-75A2-4A22-A1CA-0908D3DC5BA5}" type="parTrans" cxnId="{CD0740A7-2D3B-4D14-A22E-815C9FB6ADE0}">
      <dgm:prSet/>
      <dgm:spPr/>
      <dgm:t>
        <a:bodyPr/>
        <a:lstStyle/>
        <a:p>
          <a:pPr algn="ctr"/>
          <a:endParaRPr lang="en-US"/>
        </a:p>
      </dgm:t>
    </dgm:pt>
    <dgm:pt modelId="{AA3B766C-2915-467C-AFD9-12E565FE15A7}" type="sibTrans" cxnId="{CD0740A7-2D3B-4D14-A22E-815C9FB6ADE0}">
      <dgm:prSet/>
      <dgm:spPr/>
      <dgm:t>
        <a:bodyPr/>
        <a:lstStyle/>
        <a:p>
          <a:pPr algn="ctr"/>
          <a:endParaRPr lang="en-US"/>
        </a:p>
      </dgm:t>
    </dgm:pt>
    <dgm:pt modelId="{70FF8AE1-4078-44B1-9A43-092BB1F70153}">
      <dgm:prSet/>
      <dgm:spPr>
        <a:effectLst>
          <a:outerShdw blurRad="63500" sx="102000" sy="102000" algn="ctr" rotWithShape="0">
            <a:prstClr val="black">
              <a:alpha val="40000"/>
            </a:prstClr>
          </a:outerShdw>
        </a:effectLst>
      </dgm:spPr>
      <dgm:t>
        <a:bodyPr/>
        <a:lstStyle/>
        <a:p>
          <a:pPr>
            <a:defRPr b="1"/>
          </a:pPr>
          <a:r>
            <a:rPr lang="en-US"/>
            <a:t>Wed. 13 Aug.</a:t>
          </a:r>
        </a:p>
      </dgm:t>
    </dgm:pt>
    <dgm:pt modelId="{9B9A077D-C182-46C4-95BE-74D7964A6265}" type="parTrans" cxnId="{1A23B90B-368A-4D94-8544-E606C7535922}">
      <dgm:prSet/>
      <dgm:spPr/>
      <dgm:t>
        <a:bodyPr/>
        <a:lstStyle/>
        <a:p>
          <a:pPr algn="ctr"/>
          <a:endParaRPr lang="en-US"/>
        </a:p>
      </dgm:t>
    </dgm:pt>
    <dgm:pt modelId="{3C50A2AA-36C4-4516-B5F0-384495B547D7}" type="sibTrans" cxnId="{1A23B90B-368A-4D94-8544-E606C7535922}">
      <dgm:prSet/>
      <dgm:spPr/>
      <dgm:t>
        <a:bodyPr/>
        <a:lstStyle/>
        <a:p>
          <a:pPr algn="ctr"/>
          <a:endParaRPr lang="en-US"/>
        </a:p>
      </dgm:t>
    </dgm:pt>
    <dgm:pt modelId="{836CE842-DEB3-4AA8-8AB4-359ECCBFB8BB}">
      <dgm:prSet custT="1"/>
      <dgm:spPr>
        <a:ln w="76200">
          <a:solidFill>
            <a:schemeClr val="accent5">
              <a:lumMod val="75000"/>
              <a:lumOff val="25000"/>
            </a:schemeClr>
          </a:solidFill>
        </a:ln>
        <a:effectLst>
          <a:outerShdw blurRad="63500" sx="102000" sy="102000" algn="ctr" rotWithShape="0">
            <a:prstClr val="black">
              <a:alpha val="40000"/>
            </a:prstClr>
          </a:outerShdw>
        </a:effectLst>
      </dgm:spPr>
      <dgm:t>
        <a:bodyPr/>
        <a:lstStyle/>
        <a:p>
          <a:r>
            <a:rPr lang="en-US" sz="1600" b="1"/>
            <a:t>Discussion at Full GWDB Meeting</a:t>
          </a:r>
        </a:p>
      </dgm:t>
    </dgm:pt>
    <dgm:pt modelId="{22FFB351-983B-49C3-8E8C-4203972EB02B}" type="parTrans" cxnId="{93403C08-8294-43D1-B4AD-026DE49D28BF}">
      <dgm:prSet/>
      <dgm:spPr/>
      <dgm:t>
        <a:bodyPr/>
        <a:lstStyle/>
        <a:p>
          <a:pPr algn="ctr"/>
          <a:endParaRPr lang="en-US"/>
        </a:p>
      </dgm:t>
    </dgm:pt>
    <dgm:pt modelId="{47E3D1AA-B8D0-4120-8120-56BB72247C2A}" type="sibTrans" cxnId="{93403C08-8294-43D1-B4AD-026DE49D28BF}">
      <dgm:prSet/>
      <dgm:spPr/>
      <dgm:t>
        <a:bodyPr/>
        <a:lstStyle/>
        <a:p>
          <a:pPr algn="ctr"/>
          <a:endParaRPr lang="en-US"/>
        </a:p>
      </dgm:t>
    </dgm:pt>
    <dgm:pt modelId="{F507EA24-5ABC-4B2B-9256-7BE76ACCED0A}">
      <dgm:prSet/>
      <dgm:spPr>
        <a:effectLst>
          <a:outerShdw blurRad="63500" sx="102000" sy="102000" algn="ctr" rotWithShape="0">
            <a:prstClr val="black">
              <a:alpha val="40000"/>
            </a:prstClr>
          </a:outerShdw>
        </a:effectLst>
      </dgm:spPr>
      <dgm:t>
        <a:bodyPr/>
        <a:lstStyle/>
        <a:p>
          <a:pPr>
            <a:defRPr b="1"/>
          </a:pPr>
          <a:r>
            <a:rPr lang="en-US"/>
            <a:t>Wed. 12 Nov.</a:t>
          </a:r>
        </a:p>
      </dgm:t>
    </dgm:pt>
    <dgm:pt modelId="{C2E52D97-3CF4-4283-8F65-1DBED0B1389D}" type="parTrans" cxnId="{04580689-2633-4CCF-8667-DF2B8C821154}">
      <dgm:prSet/>
      <dgm:spPr/>
      <dgm:t>
        <a:bodyPr/>
        <a:lstStyle/>
        <a:p>
          <a:pPr algn="ctr"/>
          <a:endParaRPr lang="en-US"/>
        </a:p>
      </dgm:t>
    </dgm:pt>
    <dgm:pt modelId="{3556EA04-1633-40B4-BB4A-CDC7988F75F7}" type="sibTrans" cxnId="{04580689-2633-4CCF-8667-DF2B8C821154}">
      <dgm:prSet/>
      <dgm:spPr/>
      <dgm:t>
        <a:bodyPr/>
        <a:lstStyle/>
        <a:p>
          <a:pPr algn="ctr"/>
          <a:endParaRPr lang="en-US"/>
        </a:p>
      </dgm:t>
    </dgm:pt>
    <dgm:pt modelId="{FEBE8585-71EF-4E39-85D0-E4CE2A7DAB88}">
      <dgm:prSet/>
      <dgm:spPr>
        <a:effectLst>
          <a:outerShdw blurRad="63500" sx="102000" sy="102000" algn="ctr" rotWithShape="0">
            <a:prstClr val="black">
              <a:alpha val="40000"/>
            </a:prstClr>
          </a:outerShdw>
        </a:effectLst>
      </dgm:spPr>
      <dgm:t>
        <a:bodyPr/>
        <a:lstStyle/>
        <a:p>
          <a:r>
            <a:rPr lang="en-US"/>
            <a:t>Present Final Draft to Full Board</a:t>
          </a:r>
        </a:p>
      </dgm:t>
    </dgm:pt>
    <dgm:pt modelId="{C03929EC-6682-4855-B1C8-9350C13DC3B3}" type="parTrans" cxnId="{B37B04B7-4583-4986-AF0C-397B17810BE0}">
      <dgm:prSet/>
      <dgm:spPr/>
      <dgm:t>
        <a:bodyPr/>
        <a:lstStyle/>
        <a:p>
          <a:pPr algn="ctr"/>
          <a:endParaRPr lang="en-US"/>
        </a:p>
      </dgm:t>
    </dgm:pt>
    <dgm:pt modelId="{AFE2AAC3-9D52-4390-B1CE-B1F6141132FA}" type="sibTrans" cxnId="{B37B04B7-4583-4986-AF0C-397B17810BE0}">
      <dgm:prSet/>
      <dgm:spPr/>
      <dgm:t>
        <a:bodyPr/>
        <a:lstStyle/>
        <a:p>
          <a:pPr algn="ctr"/>
          <a:endParaRPr lang="en-US"/>
        </a:p>
      </dgm:t>
    </dgm:pt>
    <dgm:pt modelId="{149501BC-7D71-4758-8684-76EA09EF7982}">
      <dgm:prSet/>
      <dgm:spPr>
        <a:effectLst>
          <a:outerShdw blurRad="63500" sx="102000" sy="102000" algn="ctr" rotWithShape="0">
            <a:prstClr val="black">
              <a:alpha val="40000"/>
            </a:prstClr>
          </a:outerShdw>
        </a:effectLst>
      </dgm:spPr>
      <dgm:t>
        <a:bodyPr/>
        <a:lstStyle/>
        <a:p>
          <a:r>
            <a:rPr lang="en-US"/>
            <a:t>Present bylaws revisions to the Governor's Office for approval</a:t>
          </a:r>
        </a:p>
      </dgm:t>
    </dgm:pt>
    <dgm:pt modelId="{718F0382-8908-45D3-9C9D-DEFCD989A269}" type="parTrans" cxnId="{08FEBF51-8483-450C-8DDE-54B1CE09A9C4}">
      <dgm:prSet/>
      <dgm:spPr/>
      <dgm:t>
        <a:bodyPr/>
        <a:lstStyle/>
        <a:p>
          <a:endParaRPr lang="en-US"/>
        </a:p>
      </dgm:t>
    </dgm:pt>
    <dgm:pt modelId="{AC138A9C-28C5-4886-B67E-E06F44369938}" type="sibTrans" cxnId="{08FEBF51-8483-450C-8DDE-54B1CE09A9C4}">
      <dgm:prSet/>
      <dgm:spPr/>
      <dgm:t>
        <a:bodyPr/>
        <a:lstStyle/>
        <a:p>
          <a:endParaRPr lang="en-US"/>
        </a:p>
      </dgm:t>
    </dgm:pt>
    <dgm:pt modelId="{0FD5FC03-E1D4-4862-98BD-CC9370600345}">
      <dgm:prSet/>
      <dgm:spPr>
        <a:effectLst>
          <a:outerShdw blurRad="63500" sx="102000" sy="102000" algn="ctr" rotWithShape="0">
            <a:prstClr val="black">
              <a:alpha val="40000"/>
            </a:prstClr>
          </a:outerShdw>
        </a:effectLst>
      </dgm:spPr>
      <dgm:t>
        <a:bodyPr/>
        <a:lstStyle/>
        <a:p>
          <a:pPr>
            <a:defRPr b="1"/>
          </a:pPr>
          <a:r>
            <a:rPr lang="en-US"/>
            <a:t>November</a:t>
          </a:r>
        </a:p>
      </dgm:t>
    </dgm:pt>
    <dgm:pt modelId="{FD30E19B-8D98-4EF2-8C88-DCC4267199BB}" type="parTrans" cxnId="{4696F81F-F075-431E-A0D4-F5A9A77CF066}">
      <dgm:prSet/>
      <dgm:spPr/>
      <dgm:t>
        <a:bodyPr/>
        <a:lstStyle/>
        <a:p>
          <a:endParaRPr lang="en-US"/>
        </a:p>
      </dgm:t>
    </dgm:pt>
    <dgm:pt modelId="{0CA5525A-593A-4A3F-8E54-B75185417987}" type="sibTrans" cxnId="{4696F81F-F075-431E-A0D4-F5A9A77CF066}">
      <dgm:prSet/>
      <dgm:spPr/>
      <dgm:t>
        <a:bodyPr/>
        <a:lstStyle/>
        <a:p>
          <a:endParaRPr lang="en-US"/>
        </a:p>
      </dgm:t>
    </dgm:pt>
    <dgm:pt modelId="{CAC2A004-7068-40F3-8F05-B540596EF69E}" type="pres">
      <dgm:prSet presAssocID="{05EC0D6F-11BB-4820-B6FE-FCCB27AEA01F}" presName="root" presStyleCnt="0">
        <dgm:presLayoutVars>
          <dgm:chMax/>
          <dgm:chPref/>
          <dgm:animLvl val="lvl"/>
        </dgm:presLayoutVars>
      </dgm:prSet>
      <dgm:spPr/>
    </dgm:pt>
    <dgm:pt modelId="{4B066D9F-EBEB-4A07-A92E-7BDC2EA97FE3}" type="pres">
      <dgm:prSet presAssocID="{05EC0D6F-11BB-4820-B6FE-FCCB27AEA01F}" presName="divider" presStyleLbl="node1" presStyleIdx="0" presStyleCnt="1"/>
      <dgm:spPr>
        <a:effectLst/>
      </dgm:spPr>
    </dgm:pt>
    <dgm:pt modelId="{948A2139-E983-411C-B495-C747FEEE0389}" type="pres">
      <dgm:prSet presAssocID="{05EC0D6F-11BB-4820-B6FE-FCCB27AEA01F}" presName="nodes" presStyleCnt="0">
        <dgm:presLayoutVars>
          <dgm:chMax/>
          <dgm:chPref/>
          <dgm:animLvl val="lvl"/>
        </dgm:presLayoutVars>
      </dgm:prSet>
      <dgm:spPr/>
    </dgm:pt>
    <dgm:pt modelId="{626C3CEE-7371-4647-8194-17383ADA5447}" type="pres">
      <dgm:prSet presAssocID="{B282046E-2E52-404D-901D-7CEFEE76EE6D}" presName="composite" presStyleCnt="0"/>
      <dgm:spPr/>
    </dgm:pt>
    <dgm:pt modelId="{D95A0B07-C792-4427-A017-3CDB6CB9202E}" type="pres">
      <dgm:prSet presAssocID="{B282046E-2E52-404D-901D-7CEFEE76EE6D}" presName="L1TextContainer" presStyleLbl="revTx" presStyleIdx="0" presStyleCnt="7">
        <dgm:presLayoutVars>
          <dgm:chMax val="1"/>
          <dgm:chPref val="1"/>
          <dgm:bulletEnabled val="1"/>
        </dgm:presLayoutVars>
      </dgm:prSet>
      <dgm:spPr/>
    </dgm:pt>
    <dgm:pt modelId="{DD00AA5B-6F53-4090-99F0-272F14A42BD7}" type="pres">
      <dgm:prSet presAssocID="{B282046E-2E52-404D-901D-7CEFEE76EE6D}" presName="L2TextContainerWrapper" presStyleCnt="0">
        <dgm:presLayoutVars>
          <dgm:chMax val="0"/>
          <dgm:chPref val="0"/>
          <dgm:bulletEnabled val="1"/>
        </dgm:presLayoutVars>
      </dgm:prSet>
      <dgm:spPr/>
    </dgm:pt>
    <dgm:pt modelId="{48DA7FD8-5CA9-4F78-B662-72970F7ADE72}" type="pres">
      <dgm:prSet presAssocID="{B282046E-2E52-404D-901D-7CEFEE76EE6D}" presName="L2TextContainer" presStyleLbl="bgAccFollowNode1" presStyleIdx="0" presStyleCnt="7"/>
      <dgm:spPr/>
    </dgm:pt>
    <dgm:pt modelId="{74640A1C-C673-4B39-8C1B-3965254419EE}" type="pres">
      <dgm:prSet presAssocID="{B282046E-2E52-404D-901D-7CEFEE76EE6D}" presName="FlexibleEmptyPlaceHolder" presStyleCnt="0"/>
      <dgm:spPr/>
    </dgm:pt>
    <dgm:pt modelId="{1CEDF4D3-F8BB-48FD-B1ED-4BEFC432D014}" type="pres">
      <dgm:prSet presAssocID="{B282046E-2E52-404D-901D-7CEFEE76EE6D}" presName="ConnectLine" presStyleLbl="alignNode1" presStyleIdx="0"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a:outerShdw blurRad="63500" sx="102000" sy="102000" algn="ctr" rotWithShape="0">
            <a:prstClr val="black">
              <a:alpha val="40000"/>
            </a:prstClr>
          </a:outerShdw>
        </a:effectLst>
      </dgm:spPr>
    </dgm:pt>
    <dgm:pt modelId="{E6758B08-DB18-4244-B156-3B61B844987B}" type="pres">
      <dgm:prSet presAssocID="{B282046E-2E52-404D-901D-7CEFEE76EE6D}" presName="ConnectorPoint" presStyleLbl="fgAcc1" presStyleIdx="0" presStyleCnt="7"/>
      <dgm:spPr>
        <a:solidFill>
          <a:schemeClr val="lt1">
            <a:alpha val="90000"/>
            <a:hueOff val="0"/>
            <a:satOff val="0"/>
            <a:lumOff val="0"/>
            <a:alphaOff val="0"/>
          </a:schemeClr>
        </a:solidFill>
        <a:ln w="9525" cap="flat" cmpd="sng" algn="ctr">
          <a:noFill/>
          <a:prstDash val="solid"/>
        </a:ln>
        <a:effectLst>
          <a:outerShdw blurRad="63500" sx="102000" sy="102000" algn="ctr" rotWithShape="0">
            <a:prstClr val="black">
              <a:alpha val="40000"/>
            </a:prstClr>
          </a:outerShdw>
        </a:effectLst>
      </dgm:spPr>
    </dgm:pt>
    <dgm:pt modelId="{975BD0E6-0CFC-42BB-B38B-23B4B02DFEF6}" type="pres">
      <dgm:prSet presAssocID="{B282046E-2E52-404D-901D-7CEFEE76EE6D}" presName="EmptyPlaceHolder" presStyleCnt="0"/>
      <dgm:spPr/>
    </dgm:pt>
    <dgm:pt modelId="{CCDF7B03-A94E-4DD7-BBFD-885E927AEAED}" type="pres">
      <dgm:prSet presAssocID="{9B175429-4E15-4DF5-9371-0AD6D8948625}" presName="spaceBetweenRectangles" presStyleCnt="0"/>
      <dgm:spPr/>
    </dgm:pt>
    <dgm:pt modelId="{ED125767-B12A-42FA-AF60-3E1F47814315}" type="pres">
      <dgm:prSet presAssocID="{B0FDCBA2-0EC8-44CE-9176-EB091350C41B}" presName="composite" presStyleCnt="0"/>
      <dgm:spPr/>
    </dgm:pt>
    <dgm:pt modelId="{6E7C61A3-79FE-4C4B-B10A-2D9F05AC1E3B}" type="pres">
      <dgm:prSet presAssocID="{B0FDCBA2-0EC8-44CE-9176-EB091350C41B}" presName="L1TextContainer" presStyleLbl="revTx" presStyleIdx="1" presStyleCnt="7">
        <dgm:presLayoutVars>
          <dgm:chMax val="1"/>
          <dgm:chPref val="1"/>
          <dgm:bulletEnabled val="1"/>
        </dgm:presLayoutVars>
      </dgm:prSet>
      <dgm:spPr/>
    </dgm:pt>
    <dgm:pt modelId="{4755B5BA-4CE4-4AF3-92A0-1BAF975FB16A}" type="pres">
      <dgm:prSet presAssocID="{B0FDCBA2-0EC8-44CE-9176-EB091350C41B}" presName="L2TextContainerWrapper" presStyleCnt="0">
        <dgm:presLayoutVars>
          <dgm:chMax val="0"/>
          <dgm:chPref val="0"/>
          <dgm:bulletEnabled val="1"/>
        </dgm:presLayoutVars>
      </dgm:prSet>
      <dgm:spPr/>
    </dgm:pt>
    <dgm:pt modelId="{0B95025D-E9F5-4193-9376-C15C4C05D30C}" type="pres">
      <dgm:prSet presAssocID="{B0FDCBA2-0EC8-44CE-9176-EB091350C41B}" presName="L2TextContainer" presStyleLbl="bgAccFollowNode1" presStyleIdx="1" presStyleCnt="7"/>
      <dgm:spPr/>
    </dgm:pt>
    <dgm:pt modelId="{8E866CBC-1E8F-454C-85B3-57AA993AA2E2}" type="pres">
      <dgm:prSet presAssocID="{B0FDCBA2-0EC8-44CE-9176-EB091350C41B}" presName="FlexibleEmptyPlaceHolder" presStyleCnt="0"/>
      <dgm:spPr/>
    </dgm:pt>
    <dgm:pt modelId="{2D6C265E-D035-4EA9-8B76-4523A821DF49}" type="pres">
      <dgm:prSet presAssocID="{B0FDCBA2-0EC8-44CE-9176-EB091350C41B}" presName="ConnectLine" presStyleLbl="alignNode1" presStyleIdx="1"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a:outerShdw blurRad="63500" sx="102000" sy="102000" algn="ctr" rotWithShape="0">
            <a:prstClr val="black">
              <a:alpha val="40000"/>
            </a:prstClr>
          </a:outerShdw>
        </a:effectLst>
      </dgm:spPr>
    </dgm:pt>
    <dgm:pt modelId="{D18341C9-075B-4F41-9E9E-84A31A28BBA9}" type="pres">
      <dgm:prSet presAssocID="{B0FDCBA2-0EC8-44CE-9176-EB091350C41B}" presName="ConnectorPoint" presStyleLbl="fgAcc1" presStyleIdx="1" presStyleCnt="7"/>
      <dgm:spPr>
        <a:solidFill>
          <a:schemeClr val="lt1">
            <a:alpha val="90000"/>
            <a:hueOff val="0"/>
            <a:satOff val="0"/>
            <a:lumOff val="0"/>
            <a:alphaOff val="0"/>
          </a:schemeClr>
        </a:solidFill>
        <a:ln w="9525" cap="flat" cmpd="sng" algn="ctr">
          <a:noFill/>
          <a:prstDash val="solid"/>
        </a:ln>
        <a:effectLst>
          <a:outerShdw blurRad="63500" sx="102000" sy="102000" algn="ctr" rotWithShape="0">
            <a:prstClr val="black">
              <a:alpha val="40000"/>
            </a:prstClr>
          </a:outerShdw>
        </a:effectLst>
      </dgm:spPr>
    </dgm:pt>
    <dgm:pt modelId="{76CE8500-595E-490B-B8B8-017D9CE41575}" type="pres">
      <dgm:prSet presAssocID="{B0FDCBA2-0EC8-44CE-9176-EB091350C41B}" presName="EmptyPlaceHolder" presStyleCnt="0"/>
      <dgm:spPr/>
    </dgm:pt>
    <dgm:pt modelId="{C01621FC-8B17-46E3-9BC6-3BD92569BF13}" type="pres">
      <dgm:prSet presAssocID="{1B846C0E-7A11-4D4C-94CC-16DC911E48FD}" presName="spaceBetweenRectangles" presStyleCnt="0"/>
      <dgm:spPr/>
    </dgm:pt>
    <dgm:pt modelId="{4B98373B-F891-4F42-8C89-E1E787D16E09}" type="pres">
      <dgm:prSet presAssocID="{A4DC16DB-3AE8-4883-BBA8-2B62D2D03368}" presName="composite" presStyleCnt="0"/>
      <dgm:spPr/>
    </dgm:pt>
    <dgm:pt modelId="{C71A1F04-3A41-4E1B-9D72-B8806ACE704A}" type="pres">
      <dgm:prSet presAssocID="{A4DC16DB-3AE8-4883-BBA8-2B62D2D03368}" presName="L1TextContainer" presStyleLbl="revTx" presStyleIdx="2" presStyleCnt="7">
        <dgm:presLayoutVars>
          <dgm:chMax val="1"/>
          <dgm:chPref val="1"/>
          <dgm:bulletEnabled val="1"/>
        </dgm:presLayoutVars>
      </dgm:prSet>
      <dgm:spPr/>
    </dgm:pt>
    <dgm:pt modelId="{8D796110-63ED-407D-B05F-BBD65546F832}" type="pres">
      <dgm:prSet presAssocID="{A4DC16DB-3AE8-4883-BBA8-2B62D2D03368}" presName="L2TextContainerWrapper" presStyleCnt="0">
        <dgm:presLayoutVars>
          <dgm:chMax val="0"/>
          <dgm:chPref val="0"/>
          <dgm:bulletEnabled val="1"/>
        </dgm:presLayoutVars>
      </dgm:prSet>
      <dgm:spPr/>
    </dgm:pt>
    <dgm:pt modelId="{F274D988-9142-44AC-A854-5FB3641442B4}" type="pres">
      <dgm:prSet presAssocID="{A4DC16DB-3AE8-4883-BBA8-2B62D2D03368}" presName="L2TextContainer" presStyleLbl="bgAccFollowNode1" presStyleIdx="2" presStyleCnt="7"/>
      <dgm:spPr/>
    </dgm:pt>
    <dgm:pt modelId="{E3EA1E11-602D-4320-8996-C8617E053E5F}" type="pres">
      <dgm:prSet presAssocID="{A4DC16DB-3AE8-4883-BBA8-2B62D2D03368}" presName="FlexibleEmptyPlaceHolder" presStyleCnt="0"/>
      <dgm:spPr/>
    </dgm:pt>
    <dgm:pt modelId="{E85B6326-9B7E-4741-8022-FF4B4C726673}" type="pres">
      <dgm:prSet presAssocID="{A4DC16DB-3AE8-4883-BBA8-2B62D2D03368}" presName="ConnectLine" presStyleLbl="alignNode1" presStyleIdx="2"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a:outerShdw blurRad="63500" sx="102000" sy="102000" algn="ctr" rotWithShape="0">
            <a:prstClr val="black">
              <a:alpha val="40000"/>
            </a:prstClr>
          </a:outerShdw>
        </a:effectLst>
      </dgm:spPr>
    </dgm:pt>
    <dgm:pt modelId="{0AB870BD-AE7A-4808-A586-5CFB6452C14F}" type="pres">
      <dgm:prSet presAssocID="{A4DC16DB-3AE8-4883-BBA8-2B62D2D03368}" presName="ConnectorPoint" presStyleLbl="fgAcc1" presStyleIdx="2" presStyleCnt="7"/>
      <dgm:spPr>
        <a:solidFill>
          <a:schemeClr val="lt1">
            <a:alpha val="90000"/>
            <a:hueOff val="0"/>
            <a:satOff val="0"/>
            <a:lumOff val="0"/>
            <a:alphaOff val="0"/>
          </a:schemeClr>
        </a:solidFill>
        <a:ln w="9525" cap="flat" cmpd="sng" algn="ctr">
          <a:noFill/>
          <a:prstDash val="solid"/>
        </a:ln>
        <a:effectLst>
          <a:outerShdw blurRad="63500" sx="102000" sy="102000" algn="ctr" rotWithShape="0">
            <a:prstClr val="black">
              <a:alpha val="40000"/>
            </a:prstClr>
          </a:outerShdw>
        </a:effectLst>
      </dgm:spPr>
    </dgm:pt>
    <dgm:pt modelId="{3F9E5BF0-8CCE-4B56-AB16-4D8B212086F5}" type="pres">
      <dgm:prSet presAssocID="{A4DC16DB-3AE8-4883-BBA8-2B62D2D03368}" presName="EmptyPlaceHolder" presStyleCnt="0"/>
      <dgm:spPr/>
    </dgm:pt>
    <dgm:pt modelId="{78C33143-E9EF-4FC0-9354-7755836DCBC0}" type="pres">
      <dgm:prSet presAssocID="{29591C05-3048-4219-8E47-661C30AAE11A}" presName="spaceBetweenRectangles" presStyleCnt="0"/>
      <dgm:spPr/>
    </dgm:pt>
    <dgm:pt modelId="{16322C4B-ADDE-4870-A1BD-EBE07EBD8FD2}" type="pres">
      <dgm:prSet presAssocID="{70FF8AE1-4078-44B1-9A43-092BB1F70153}" presName="composite" presStyleCnt="0"/>
      <dgm:spPr/>
    </dgm:pt>
    <dgm:pt modelId="{50254D6C-960E-4A68-B181-3D66B36EE1A6}" type="pres">
      <dgm:prSet presAssocID="{70FF8AE1-4078-44B1-9A43-092BB1F70153}" presName="L1TextContainer" presStyleLbl="revTx" presStyleIdx="3" presStyleCnt="7">
        <dgm:presLayoutVars>
          <dgm:chMax val="1"/>
          <dgm:chPref val="1"/>
          <dgm:bulletEnabled val="1"/>
        </dgm:presLayoutVars>
      </dgm:prSet>
      <dgm:spPr/>
    </dgm:pt>
    <dgm:pt modelId="{EA2D53F0-C22C-4B70-AA83-C8233BAFF5C5}" type="pres">
      <dgm:prSet presAssocID="{70FF8AE1-4078-44B1-9A43-092BB1F70153}" presName="L2TextContainerWrapper" presStyleCnt="0">
        <dgm:presLayoutVars>
          <dgm:chMax val="0"/>
          <dgm:chPref val="0"/>
          <dgm:bulletEnabled val="1"/>
        </dgm:presLayoutVars>
      </dgm:prSet>
      <dgm:spPr/>
    </dgm:pt>
    <dgm:pt modelId="{C7D618BD-A262-4FDE-9A40-5C9CA185742B}" type="pres">
      <dgm:prSet presAssocID="{70FF8AE1-4078-44B1-9A43-092BB1F70153}" presName="L2TextContainer" presStyleLbl="bgAccFollowNode1" presStyleIdx="3" presStyleCnt="7"/>
      <dgm:spPr/>
    </dgm:pt>
    <dgm:pt modelId="{C846C72A-77B5-474B-A450-4DEE8683D689}" type="pres">
      <dgm:prSet presAssocID="{70FF8AE1-4078-44B1-9A43-092BB1F70153}" presName="FlexibleEmptyPlaceHolder" presStyleCnt="0"/>
      <dgm:spPr/>
    </dgm:pt>
    <dgm:pt modelId="{A7B24338-B548-487E-B126-B389EE5F360B}" type="pres">
      <dgm:prSet presAssocID="{70FF8AE1-4078-44B1-9A43-092BB1F70153}" presName="ConnectLine" presStyleLbl="alignNode1" presStyleIdx="3"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a:outerShdw blurRad="63500" sx="102000" sy="102000" algn="ctr" rotWithShape="0">
            <a:prstClr val="black">
              <a:alpha val="40000"/>
            </a:prstClr>
          </a:outerShdw>
        </a:effectLst>
      </dgm:spPr>
    </dgm:pt>
    <dgm:pt modelId="{EEE29DBE-E069-4701-B5DD-2F2213EB3244}" type="pres">
      <dgm:prSet presAssocID="{70FF8AE1-4078-44B1-9A43-092BB1F70153}" presName="ConnectorPoint" presStyleLbl="fgAcc1" presStyleIdx="3" presStyleCnt="7"/>
      <dgm:spPr>
        <a:solidFill>
          <a:schemeClr val="lt1">
            <a:alpha val="90000"/>
            <a:hueOff val="0"/>
            <a:satOff val="0"/>
            <a:lumOff val="0"/>
            <a:alphaOff val="0"/>
          </a:schemeClr>
        </a:solidFill>
        <a:ln w="9525" cap="flat" cmpd="sng" algn="ctr">
          <a:noFill/>
          <a:prstDash val="solid"/>
        </a:ln>
        <a:effectLst>
          <a:outerShdw blurRad="63500" sx="102000" sy="102000" algn="ctr" rotWithShape="0">
            <a:prstClr val="black">
              <a:alpha val="40000"/>
            </a:prstClr>
          </a:outerShdw>
        </a:effectLst>
      </dgm:spPr>
    </dgm:pt>
    <dgm:pt modelId="{C0626EF8-C957-41F8-912A-87CB53E0E1AD}" type="pres">
      <dgm:prSet presAssocID="{70FF8AE1-4078-44B1-9A43-092BB1F70153}" presName="EmptyPlaceHolder" presStyleCnt="0"/>
      <dgm:spPr/>
    </dgm:pt>
    <dgm:pt modelId="{27D8AB35-2033-4DED-B701-B484AED8A34C}" type="pres">
      <dgm:prSet presAssocID="{3C50A2AA-36C4-4516-B5F0-384495B547D7}" presName="spaceBetweenRectangles" presStyleCnt="0"/>
      <dgm:spPr/>
    </dgm:pt>
    <dgm:pt modelId="{BA9E79E6-6BBA-453D-B6CB-484A83DD18CF}" type="pres">
      <dgm:prSet presAssocID="{952CEA52-C7F5-4E8C-BAE4-BAC6DCAEBFC6}" presName="composite" presStyleCnt="0"/>
      <dgm:spPr/>
    </dgm:pt>
    <dgm:pt modelId="{9CEAFBE8-EC07-4A9B-A251-41142D6BEA15}" type="pres">
      <dgm:prSet presAssocID="{952CEA52-C7F5-4E8C-BAE4-BAC6DCAEBFC6}" presName="L1TextContainer" presStyleLbl="revTx" presStyleIdx="4" presStyleCnt="7">
        <dgm:presLayoutVars>
          <dgm:chMax val="1"/>
          <dgm:chPref val="1"/>
          <dgm:bulletEnabled val="1"/>
        </dgm:presLayoutVars>
      </dgm:prSet>
      <dgm:spPr/>
    </dgm:pt>
    <dgm:pt modelId="{FA2C1C82-2E83-4CE5-BB1F-6491A72A5869}" type="pres">
      <dgm:prSet presAssocID="{952CEA52-C7F5-4E8C-BAE4-BAC6DCAEBFC6}" presName="L2TextContainerWrapper" presStyleCnt="0">
        <dgm:presLayoutVars>
          <dgm:chMax val="0"/>
          <dgm:chPref val="0"/>
          <dgm:bulletEnabled val="1"/>
        </dgm:presLayoutVars>
      </dgm:prSet>
      <dgm:spPr/>
    </dgm:pt>
    <dgm:pt modelId="{BA69ECE6-6D3E-4EED-A390-1A157C3CADF5}" type="pres">
      <dgm:prSet presAssocID="{952CEA52-C7F5-4E8C-BAE4-BAC6DCAEBFC6}" presName="L2TextContainer" presStyleLbl="bgAccFollowNode1" presStyleIdx="4" presStyleCnt="7"/>
      <dgm:spPr/>
    </dgm:pt>
    <dgm:pt modelId="{6D0198C5-7F5E-49E7-A3C0-8537725B9477}" type="pres">
      <dgm:prSet presAssocID="{952CEA52-C7F5-4E8C-BAE4-BAC6DCAEBFC6}" presName="FlexibleEmptyPlaceHolder" presStyleCnt="0"/>
      <dgm:spPr/>
    </dgm:pt>
    <dgm:pt modelId="{7D60A386-C276-4293-AF5F-66A4AD7E2FB1}" type="pres">
      <dgm:prSet presAssocID="{952CEA52-C7F5-4E8C-BAE4-BAC6DCAEBFC6}" presName="ConnectLine" presStyleLbl="alignNode1" presStyleIdx="4"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a:outerShdw blurRad="63500" sx="102000" sy="102000" algn="ctr" rotWithShape="0">
            <a:prstClr val="black">
              <a:alpha val="40000"/>
            </a:prstClr>
          </a:outerShdw>
        </a:effectLst>
      </dgm:spPr>
    </dgm:pt>
    <dgm:pt modelId="{8606DB95-C7EF-4836-9F49-13E81F5CAA27}" type="pres">
      <dgm:prSet presAssocID="{952CEA52-C7F5-4E8C-BAE4-BAC6DCAEBFC6}" presName="ConnectorPoint" presStyleLbl="fgAcc1" presStyleIdx="4" presStyleCnt="7"/>
      <dgm:spPr>
        <a:solidFill>
          <a:schemeClr val="lt1">
            <a:alpha val="90000"/>
            <a:hueOff val="0"/>
            <a:satOff val="0"/>
            <a:lumOff val="0"/>
            <a:alphaOff val="0"/>
          </a:schemeClr>
        </a:solidFill>
        <a:ln w="9525" cap="flat" cmpd="sng" algn="ctr">
          <a:noFill/>
          <a:prstDash val="solid"/>
        </a:ln>
        <a:effectLst>
          <a:outerShdw blurRad="63500" sx="102000" sy="102000" algn="ctr" rotWithShape="0">
            <a:prstClr val="black">
              <a:alpha val="40000"/>
            </a:prstClr>
          </a:outerShdw>
        </a:effectLst>
      </dgm:spPr>
    </dgm:pt>
    <dgm:pt modelId="{E33C7AE5-C1C0-4E9A-B09C-AE2D3C110B70}" type="pres">
      <dgm:prSet presAssocID="{952CEA52-C7F5-4E8C-BAE4-BAC6DCAEBFC6}" presName="EmptyPlaceHolder" presStyleCnt="0"/>
      <dgm:spPr/>
    </dgm:pt>
    <dgm:pt modelId="{C32ACFCF-1D43-4931-AF9F-5021EF5A94FA}" type="pres">
      <dgm:prSet presAssocID="{0A8876EC-6FAC-42A8-BFEB-B8D386949277}" presName="spaceBetweenRectangles" presStyleCnt="0"/>
      <dgm:spPr/>
    </dgm:pt>
    <dgm:pt modelId="{4B746F25-F1F8-435B-96C2-235B631E5586}" type="pres">
      <dgm:prSet presAssocID="{F507EA24-5ABC-4B2B-9256-7BE76ACCED0A}" presName="composite" presStyleCnt="0"/>
      <dgm:spPr/>
    </dgm:pt>
    <dgm:pt modelId="{0CD3D354-736A-4F77-9407-8143148F2B3D}" type="pres">
      <dgm:prSet presAssocID="{F507EA24-5ABC-4B2B-9256-7BE76ACCED0A}" presName="L1TextContainer" presStyleLbl="revTx" presStyleIdx="5" presStyleCnt="7">
        <dgm:presLayoutVars>
          <dgm:chMax val="1"/>
          <dgm:chPref val="1"/>
          <dgm:bulletEnabled val="1"/>
        </dgm:presLayoutVars>
      </dgm:prSet>
      <dgm:spPr/>
    </dgm:pt>
    <dgm:pt modelId="{357A343B-D06A-4512-960E-B6A07808B28A}" type="pres">
      <dgm:prSet presAssocID="{F507EA24-5ABC-4B2B-9256-7BE76ACCED0A}" presName="L2TextContainerWrapper" presStyleCnt="0">
        <dgm:presLayoutVars>
          <dgm:chMax val="0"/>
          <dgm:chPref val="0"/>
          <dgm:bulletEnabled val="1"/>
        </dgm:presLayoutVars>
      </dgm:prSet>
      <dgm:spPr/>
    </dgm:pt>
    <dgm:pt modelId="{F4EC47A6-4FAB-4FA9-8A16-03960155B608}" type="pres">
      <dgm:prSet presAssocID="{F507EA24-5ABC-4B2B-9256-7BE76ACCED0A}" presName="L2TextContainer" presStyleLbl="bgAccFollowNode1" presStyleIdx="5" presStyleCnt="7"/>
      <dgm:spPr/>
    </dgm:pt>
    <dgm:pt modelId="{96371E86-EC51-4FE6-9512-78CD8BDB953B}" type="pres">
      <dgm:prSet presAssocID="{F507EA24-5ABC-4B2B-9256-7BE76ACCED0A}" presName="FlexibleEmptyPlaceHolder" presStyleCnt="0"/>
      <dgm:spPr/>
    </dgm:pt>
    <dgm:pt modelId="{6EFE1600-F672-42DE-BA95-D10455810F73}" type="pres">
      <dgm:prSet presAssocID="{F507EA24-5ABC-4B2B-9256-7BE76ACCED0A}" presName="ConnectLine" presStyleLbl="alignNode1" presStyleIdx="5"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a:outerShdw blurRad="63500" sx="102000" sy="102000" algn="ctr" rotWithShape="0">
            <a:prstClr val="black">
              <a:alpha val="40000"/>
            </a:prstClr>
          </a:outerShdw>
        </a:effectLst>
      </dgm:spPr>
    </dgm:pt>
    <dgm:pt modelId="{D09DF860-438E-4D2E-89B0-5E7781A756FA}" type="pres">
      <dgm:prSet presAssocID="{F507EA24-5ABC-4B2B-9256-7BE76ACCED0A}" presName="ConnectorPoint" presStyleLbl="fgAcc1" presStyleIdx="5" presStyleCnt="7"/>
      <dgm:spPr>
        <a:solidFill>
          <a:schemeClr val="lt1">
            <a:alpha val="90000"/>
            <a:hueOff val="0"/>
            <a:satOff val="0"/>
            <a:lumOff val="0"/>
            <a:alphaOff val="0"/>
          </a:schemeClr>
        </a:solidFill>
        <a:ln w="9525" cap="flat" cmpd="sng" algn="ctr">
          <a:noFill/>
          <a:prstDash val="solid"/>
        </a:ln>
        <a:effectLst>
          <a:outerShdw blurRad="63500" sx="102000" sy="102000" algn="ctr" rotWithShape="0">
            <a:prstClr val="black">
              <a:alpha val="40000"/>
            </a:prstClr>
          </a:outerShdw>
        </a:effectLst>
      </dgm:spPr>
    </dgm:pt>
    <dgm:pt modelId="{B4B1D40D-7147-4C12-9C50-A12EED59016D}" type="pres">
      <dgm:prSet presAssocID="{F507EA24-5ABC-4B2B-9256-7BE76ACCED0A}" presName="EmptyPlaceHolder" presStyleCnt="0"/>
      <dgm:spPr/>
    </dgm:pt>
    <dgm:pt modelId="{7FE992C3-29D8-401A-A9F4-79D6CC7FDF80}" type="pres">
      <dgm:prSet presAssocID="{3556EA04-1633-40B4-BB4A-CDC7988F75F7}" presName="spaceBetweenRectangles" presStyleCnt="0"/>
      <dgm:spPr/>
    </dgm:pt>
    <dgm:pt modelId="{FE107F14-46DB-4FE4-BB77-3148DBB54E09}" type="pres">
      <dgm:prSet presAssocID="{0FD5FC03-E1D4-4862-98BD-CC9370600345}" presName="composite" presStyleCnt="0"/>
      <dgm:spPr/>
    </dgm:pt>
    <dgm:pt modelId="{95868265-315C-425E-9FAD-9F83884C5E1C}" type="pres">
      <dgm:prSet presAssocID="{0FD5FC03-E1D4-4862-98BD-CC9370600345}" presName="L1TextContainer" presStyleLbl="revTx" presStyleIdx="6" presStyleCnt="7">
        <dgm:presLayoutVars>
          <dgm:chMax val="1"/>
          <dgm:chPref val="1"/>
          <dgm:bulletEnabled val="1"/>
        </dgm:presLayoutVars>
      </dgm:prSet>
      <dgm:spPr/>
    </dgm:pt>
    <dgm:pt modelId="{A52C8219-D2A7-404D-A3D3-87F4F2954F6D}" type="pres">
      <dgm:prSet presAssocID="{0FD5FC03-E1D4-4862-98BD-CC9370600345}" presName="L2TextContainerWrapper" presStyleCnt="0">
        <dgm:presLayoutVars>
          <dgm:chMax val="0"/>
          <dgm:chPref val="0"/>
          <dgm:bulletEnabled val="1"/>
        </dgm:presLayoutVars>
      </dgm:prSet>
      <dgm:spPr/>
    </dgm:pt>
    <dgm:pt modelId="{1115065A-A173-4E7B-8F74-2283E24220FA}" type="pres">
      <dgm:prSet presAssocID="{0FD5FC03-E1D4-4862-98BD-CC9370600345}" presName="L2TextContainer" presStyleLbl="bgAccFollowNode1" presStyleIdx="6" presStyleCnt="7"/>
      <dgm:spPr/>
    </dgm:pt>
    <dgm:pt modelId="{1A7FEDA6-A4FF-439A-993B-4A72AF0C372E}" type="pres">
      <dgm:prSet presAssocID="{0FD5FC03-E1D4-4862-98BD-CC9370600345}" presName="FlexibleEmptyPlaceHolder" presStyleCnt="0"/>
      <dgm:spPr/>
    </dgm:pt>
    <dgm:pt modelId="{9C5E0E5A-91D5-48B9-8FAA-1F9001FAA759}" type="pres">
      <dgm:prSet presAssocID="{0FD5FC03-E1D4-4862-98BD-CC9370600345}" presName="ConnectLine" presStyleLbl="alignNode1" presStyleIdx="6" presStyleCnt="7"/>
      <dgm:spPr>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dgm:spPr>
    </dgm:pt>
    <dgm:pt modelId="{530DA774-72B0-4944-84DA-F6F3294578C8}" type="pres">
      <dgm:prSet presAssocID="{0FD5FC03-E1D4-4862-98BD-CC9370600345}" presName="ConnectorPoint" presStyleLbl="fgAcc1" presStyleIdx="6" presStyleCnt="7"/>
      <dgm:spPr>
        <a:solidFill>
          <a:schemeClr val="lt1">
            <a:alpha val="90000"/>
            <a:hueOff val="0"/>
            <a:satOff val="0"/>
            <a:lumOff val="0"/>
            <a:alphaOff val="0"/>
          </a:schemeClr>
        </a:solidFill>
        <a:ln w="9525" cap="flat" cmpd="sng" algn="ctr">
          <a:noFill/>
          <a:prstDash val="solid"/>
        </a:ln>
        <a:effectLst/>
      </dgm:spPr>
    </dgm:pt>
    <dgm:pt modelId="{C1D7B5E7-63BA-4C05-9ACF-F59325D7B79F}" type="pres">
      <dgm:prSet presAssocID="{0FD5FC03-E1D4-4862-98BD-CC9370600345}" presName="EmptyPlaceHolder" presStyleCnt="0"/>
      <dgm:spPr/>
    </dgm:pt>
  </dgm:ptLst>
  <dgm:cxnLst>
    <dgm:cxn modelId="{93403C08-8294-43D1-B4AD-026DE49D28BF}" srcId="{70FF8AE1-4078-44B1-9A43-092BB1F70153}" destId="{836CE842-DEB3-4AA8-8AB4-359ECCBFB8BB}" srcOrd="0" destOrd="0" parTransId="{22FFB351-983B-49C3-8E8C-4203972EB02B}" sibTransId="{47E3D1AA-B8D0-4120-8120-56BB72247C2A}"/>
    <dgm:cxn modelId="{1A23B90B-368A-4D94-8544-E606C7535922}" srcId="{05EC0D6F-11BB-4820-B6FE-FCCB27AEA01F}" destId="{70FF8AE1-4078-44B1-9A43-092BB1F70153}" srcOrd="3" destOrd="0" parTransId="{9B9A077D-C182-46C4-95BE-74D7964A6265}" sibTransId="{3C50A2AA-36C4-4516-B5F0-384495B547D7}"/>
    <dgm:cxn modelId="{DCE1DE0B-61E1-4E1C-9415-C190B82A2345}" type="presOf" srcId="{B282046E-2E52-404D-901D-7CEFEE76EE6D}" destId="{D95A0B07-C792-4427-A017-3CDB6CB9202E}" srcOrd="0" destOrd="0" presId="urn:microsoft.com/office/officeart/2017/3/layout/HorizontalPathTimeline"/>
    <dgm:cxn modelId="{354E1519-9363-44D7-8176-ECBB144D98C0}" srcId="{952CEA52-C7F5-4E8C-BAE4-BAC6DCAEBFC6}" destId="{4477FCE6-CA8A-4BDC-9632-AF970025392C}" srcOrd="0" destOrd="0" parTransId="{26010BC3-26B8-47B2-AF3F-5E08BC2A20FE}" sibTransId="{C9096495-D1C7-4970-8981-9CED96F8D32E}"/>
    <dgm:cxn modelId="{4696F81F-F075-431E-A0D4-F5A9A77CF066}" srcId="{05EC0D6F-11BB-4820-B6FE-FCCB27AEA01F}" destId="{0FD5FC03-E1D4-4862-98BD-CC9370600345}" srcOrd="6" destOrd="0" parTransId="{FD30E19B-8D98-4EF2-8C88-DCC4267199BB}" sibTransId="{0CA5525A-593A-4A3F-8E54-B75185417987}"/>
    <dgm:cxn modelId="{9E788239-757B-4347-9A81-42181B8EE3D4}" srcId="{B0FDCBA2-0EC8-44CE-9176-EB091350C41B}" destId="{CD7FA38F-5319-4181-9C91-FB1602DC5778}" srcOrd="0" destOrd="0" parTransId="{496BB127-BBE0-484E-8706-066991D3CEA5}" sibTransId="{FC3D0AA2-7C0F-4370-9BF0-F8136B3A2DCF}"/>
    <dgm:cxn modelId="{8746A63A-0B7C-40B9-92AD-27219F66F18A}" type="presOf" srcId="{0FD5FC03-E1D4-4862-98BD-CC9370600345}" destId="{95868265-315C-425E-9FAD-9F83884C5E1C}" srcOrd="0" destOrd="0" presId="urn:microsoft.com/office/officeart/2017/3/layout/HorizontalPathTimeline"/>
    <dgm:cxn modelId="{1026E460-645F-46F2-A371-00562E4D4485}" srcId="{A4DC16DB-3AE8-4883-BBA8-2B62D2D03368}" destId="{B6E94014-8DD8-4905-846B-605415E30E07}" srcOrd="0" destOrd="0" parTransId="{D4624A21-7E48-4EA7-B27A-4B53103A403D}" sibTransId="{AFAB301E-D216-42DA-B9A9-9486A0B88A6C}"/>
    <dgm:cxn modelId="{52CE0E6E-1C76-41F8-A134-E15025F7DFE6}" type="presOf" srcId="{05EC0D6F-11BB-4820-B6FE-FCCB27AEA01F}" destId="{CAC2A004-7068-40F3-8F05-B540596EF69E}" srcOrd="0" destOrd="0" presId="urn:microsoft.com/office/officeart/2017/3/layout/HorizontalPathTimeline"/>
    <dgm:cxn modelId="{08FEBF51-8483-450C-8DDE-54B1CE09A9C4}" srcId="{0FD5FC03-E1D4-4862-98BD-CC9370600345}" destId="{149501BC-7D71-4758-8684-76EA09EF7982}" srcOrd="0" destOrd="0" parTransId="{718F0382-8908-45D3-9C9D-DEFCD989A269}" sibTransId="{AC138A9C-28C5-4886-B67E-E06F44369938}"/>
    <dgm:cxn modelId="{B7927C56-40B8-4488-9F14-8F7329A20395}" type="presOf" srcId="{B6E94014-8DD8-4905-846B-605415E30E07}" destId="{F274D988-9142-44AC-A854-5FB3641442B4}" srcOrd="0" destOrd="0" presId="urn:microsoft.com/office/officeart/2017/3/layout/HorizontalPathTimeline"/>
    <dgm:cxn modelId="{7BFE3B84-A325-4E3C-AB5E-9480142AF617}" type="presOf" srcId="{14F87DC1-A02E-4AA1-84AA-75C9AD567EFC}" destId="{48DA7FD8-5CA9-4F78-B662-72970F7ADE72}" srcOrd="0" destOrd="0" presId="urn:microsoft.com/office/officeart/2017/3/layout/HorizontalPathTimeline"/>
    <dgm:cxn modelId="{04580689-2633-4CCF-8667-DF2B8C821154}" srcId="{05EC0D6F-11BB-4820-B6FE-FCCB27AEA01F}" destId="{F507EA24-5ABC-4B2B-9256-7BE76ACCED0A}" srcOrd="5" destOrd="0" parTransId="{C2E52D97-3CF4-4283-8F65-1DBED0B1389D}" sibTransId="{3556EA04-1633-40B4-BB4A-CDC7988F75F7}"/>
    <dgm:cxn modelId="{95B6608E-B6A2-425D-A7CC-CF9AACB5DBE4}" type="presOf" srcId="{A4DC16DB-3AE8-4883-BBA8-2B62D2D03368}" destId="{C71A1F04-3A41-4E1B-9D72-B8806ACE704A}" srcOrd="0" destOrd="0" presId="urn:microsoft.com/office/officeart/2017/3/layout/HorizontalPathTimeline"/>
    <dgm:cxn modelId="{C824249D-4266-4E12-9BAE-09D3ED87460D}" type="presOf" srcId="{836CE842-DEB3-4AA8-8AB4-359ECCBFB8BB}" destId="{C7D618BD-A262-4FDE-9A40-5C9CA185742B}" srcOrd="0" destOrd="0" presId="urn:microsoft.com/office/officeart/2017/3/layout/HorizontalPathTimeline"/>
    <dgm:cxn modelId="{CD0740A7-2D3B-4D14-A22E-815C9FB6ADE0}" srcId="{B282046E-2E52-404D-901D-7CEFEE76EE6D}" destId="{14F87DC1-A02E-4AA1-84AA-75C9AD567EFC}" srcOrd="0" destOrd="0" parTransId="{DFA83D40-75A2-4A22-A1CA-0908D3DC5BA5}" sibTransId="{AA3B766C-2915-467C-AFD9-12E565FE15A7}"/>
    <dgm:cxn modelId="{888F36A8-E67E-4387-ABBC-493DEBD144C7}" type="presOf" srcId="{FEBE8585-71EF-4E39-85D0-E4CE2A7DAB88}" destId="{F4EC47A6-4FAB-4FA9-8A16-03960155B608}" srcOrd="0" destOrd="0" presId="urn:microsoft.com/office/officeart/2017/3/layout/HorizontalPathTimeline"/>
    <dgm:cxn modelId="{320520AA-82B1-4942-B1C1-324A10B6376D}" srcId="{05EC0D6F-11BB-4820-B6FE-FCCB27AEA01F}" destId="{B0FDCBA2-0EC8-44CE-9176-EB091350C41B}" srcOrd="1" destOrd="0" parTransId="{FDF63187-6EFC-4E69-8675-7BCF3AC0954E}" sibTransId="{1B846C0E-7A11-4D4C-94CC-16DC911E48FD}"/>
    <dgm:cxn modelId="{1A1AC4AF-13D9-4758-A2DF-A60C00C2CD6B}" type="presOf" srcId="{952CEA52-C7F5-4E8C-BAE4-BAC6DCAEBFC6}" destId="{9CEAFBE8-EC07-4A9B-A251-41142D6BEA15}" srcOrd="0" destOrd="0" presId="urn:microsoft.com/office/officeart/2017/3/layout/HorizontalPathTimeline"/>
    <dgm:cxn modelId="{CFA557B5-D035-4D0D-9DB5-5CFD4730FD88}" type="presOf" srcId="{70FF8AE1-4078-44B1-9A43-092BB1F70153}" destId="{50254D6C-960E-4A68-B181-3D66B36EE1A6}" srcOrd="0" destOrd="0" presId="urn:microsoft.com/office/officeart/2017/3/layout/HorizontalPathTimeline"/>
    <dgm:cxn modelId="{B37B04B7-4583-4986-AF0C-397B17810BE0}" srcId="{F507EA24-5ABC-4B2B-9256-7BE76ACCED0A}" destId="{FEBE8585-71EF-4E39-85D0-E4CE2A7DAB88}" srcOrd="0" destOrd="0" parTransId="{C03929EC-6682-4855-B1C8-9350C13DC3B3}" sibTransId="{AFE2AAC3-9D52-4390-B1CE-B1F6141132FA}"/>
    <dgm:cxn modelId="{0FFB91BA-459B-4CF4-ADFA-450907A80F26}" type="presOf" srcId="{F507EA24-5ABC-4B2B-9256-7BE76ACCED0A}" destId="{0CD3D354-736A-4F77-9407-8143148F2B3D}" srcOrd="0" destOrd="0" presId="urn:microsoft.com/office/officeart/2017/3/layout/HorizontalPathTimeline"/>
    <dgm:cxn modelId="{BECC08C3-A69A-4A86-BE46-CFB57D10BC77}" type="presOf" srcId="{4477FCE6-CA8A-4BDC-9632-AF970025392C}" destId="{BA69ECE6-6D3E-4EED-A390-1A157C3CADF5}" srcOrd="0" destOrd="0" presId="urn:microsoft.com/office/officeart/2017/3/layout/HorizontalPathTimeline"/>
    <dgm:cxn modelId="{3783D8C6-8B5B-4C3E-9DE0-E33A0114A791}" srcId="{05EC0D6F-11BB-4820-B6FE-FCCB27AEA01F}" destId="{A4DC16DB-3AE8-4883-BBA8-2B62D2D03368}" srcOrd="2" destOrd="0" parTransId="{899B07A7-563A-4738-BD9E-37F5DD82CC87}" sibTransId="{29591C05-3048-4219-8E47-661C30AAE11A}"/>
    <dgm:cxn modelId="{6FBC6BD7-3CD7-49B8-97FD-99BA915425C3}" type="presOf" srcId="{B0FDCBA2-0EC8-44CE-9176-EB091350C41B}" destId="{6E7C61A3-79FE-4C4B-B10A-2D9F05AC1E3B}" srcOrd="0" destOrd="0" presId="urn:microsoft.com/office/officeart/2017/3/layout/HorizontalPathTimeline"/>
    <dgm:cxn modelId="{702596DA-BBAE-4E06-98BE-EA3292757ADB}" srcId="{05EC0D6F-11BB-4820-B6FE-FCCB27AEA01F}" destId="{952CEA52-C7F5-4E8C-BAE4-BAC6DCAEBFC6}" srcOrd="4" destOrd="0" parTransId="{DB76DF67-AF95-42A3-B302-BE17A90AB951}" sibTransId="{0A8876EC-6FAC-42A8-BFEB-B8D386949277}"/>
    <dgm:cxn modelId="{B80916E6-A5D5-44C8-B941-C7C63FD97923}" type="presOf" srcId="{CD7FA38F-5319-4181-9C91-FB1602DC5778}" destId="{0B95025D-E9F5-4193-9376-C15C4C05D30C}" srcOrd="0" destOrd="0" presId="urn:microsoft.com/office/officeart/2017/3/layout/HorizontalPathTimeline"/>
    <dgm:cxn modelId="{903174E7-A749-45B3-8219-CA98D827418E}" srcId="{05EC0D6F-11BB-4820-B6FE-FCCB27AEA01F}" destId="{B282046E-2E52-404D-901D-7CEFEE76EE6D}" srcOrd="0" destOrd="0" parTransId="{7B1FF2A2-28B0-4062-880E-72593D0F69FB}" sibTransId="{9B175429-4E15-4DF5-9371-0AD6D8948625}"/>
    <dgm:cxn modelId="{D359CAEA-1578-411D-8101-FC96741A668D}" type="presOf" srcId="{149501BC-7D71-4758-8684-76EA09EF7982}" destId="{1115065A-A173-4E7B-8F74-2283E24220FA}" srcOrd="0" destOrd="0" presId="urn:microsoft.com/office/officeart/2017/3/layout/HorizontalPathTimeline"/>
    <dgm:cxn modelId="{5360F812-1B79-4FAD-AE91-CD89F3A4CB8D}" type="presParOf" srcId="{CAC2A004-7068-40F3-8F05-B540596EF69E}" destId="{4B066D9F-EBEB-4A07-A92E-7BDC2EA97FE3}" srcOrd="0" destOrd="0" presId="urn:microsoft.com/office/officeart/2017/3/layout/HorizontalPathTimeline"/>
    <dgm:cxn modelId="{2B5401A8-A04A-44B0-BB71-A1308649BDB6}" type="presParOf" srcId="{CAC2A004-7068-40F3-8F05-B540596EF69E}" destId="{948A2139-E983-411C-B495-C747FEEE0389}" srcOrd="1" destOrd="0" presId="urn:microsoft.com/office/officeart/2017/3/layout/HorizontalPathTimeline"/>
    <dgm:cxn modelId="{F78B35E3-BE39-43B3-9176-796732780ADF}" type="presParOf" srcId="{948A2139-E983-411C-B495-C747FEEE0389}" destId="{626C3CEE-7371-4647-8194-17383ADA5447}" srcOrd="0" destOrd="0" presId="urn:microsoft.com/office/officeart/2017/3/layout/HorizontalPathTimeline"/>
    <dgm:cxn modelId="{776852B7-F2FD-4C55-8100-79279EA53629}" type="presParOf" srcId="{626C3CEE-7371-4647-8194-17383ADA5447}" destId="{D95A0B07-C792-4427-A017-3CDB6CB9202E}" srcOrd="0" destOrd="0" presId="urn:microsoft.com/office/officeart/2017/3/layout/HorizontalPathTimeline"/>
    <dgm:cxn modelId="{FF5E056B-FD51-488D-9A45-B637B7DCA687}" type="presParOf" srcId="{626C3CEE-7371-4647-8194-17383ADA5447}" destId="{DD00AA5B-6F53-4090-99F0-272F14A42BD7}" srcOrd="1" destOrd="0" presId="urn:microsoft.com/office/officeart/2017/3/layout/HorizontalPathTimeline"/>
    <dgm:cxn modelId="{0BA5686C-D4AC-42C1-A08C-56A212E651FD}" type="presParOf" srcId="{DD00AA5B-6F53-4090-99F0-272F14A42BD7}" destId="{48DA7FD8-5CA9-4F78-B662-72970F7ADE72}" srcOrd="0" destOrd="0" presId="urn:microsoft.com/office/officeart/2017/3/layout/HorizontalPathTimeline"/>
    <dgm:cxn modelId="{CDDDCA41-AF66-466B-8454-B0743477EA9A}" type="presParOf" srcId="{DD00AA5B-6F53-4090-99F0-272F14A42BD7}" destId="{74640A1C-C673-4B39-8C1B-3965254419EE}" srcOrd="1" destOrd="0" presId="urn:microsoft.com/office/officeart/2017/3/layout/HorizontalPathTimeline"/>
    <dgm:cxn modelId="{EB917A20-9DF8-4F39-9A65-48012041E0B3}" type="presParOf" srcId="{626C3CEE-7371-4647-8194-17383ADA5447}" destId="{1CEDF4D3-F8BB-48FD-B1ED-4BEFC432D014}" srcOrd="2" destOrd="0" presId="urn:microsoft.com/office/officeart/2017/3/layout/HorizontalPathTimeline"/>
    <dgm:cxn modelId="{D6BE1180-89DD-4BE4-94D5-377F79B0609C}" type="presParOf" srcId="{626C3CEE-7371-4647-8194-17383ADA5447}" destId="{E6758B08-DB18-4244-B156-3B61B844987B}" srcOrd="3" destOrd="0" presId="urn:microsoft.com/office/officeart/2017/3/layout/HorizontalPathTimeline"/>
    <dgm:cxn modelId="{1DAE9F29-CDB1-445E-915A-1130B5F4322E}" type="presParOf" srcId="{626C3CEE-7371-4647-8194-17383ADA5447}" destId="{975BD0E6-0CFC-42BB-B38B-23B4B02DFEF6}" srcOrd="4" destOrd="0" presId="urn:microsoft.com/office/officeart/2017/3/layout/HorizontalPathTimeline"/>
    <dgm:cxn modelId="{11E02922-6029-4FEF-B3F5-FF292DB22183}" type="presParOf" srcId="{948A2139-E983-411C-B495-C747FEEE0389}" destId="{CCDF7B03-A94E-4DD7-BBFD-885E927AEAED}" srcOrd="1" destOrd="0" presId="urn:microsoft.com/office/officeart/2017/3/layout/HorizontalPathTimeline"/>
    <dgm:cxn modelId="{02D534F2-E07A-456E-9E65-7D55B58C6748}" type="presParOf" srcId="{948A2139-E983-411C-B495-C747FEEE0389}" destId="{ED125767-B12A-42FA-AF60-3E1F47814315}" srcOrd="2" destOrd="0" presId="urn:microsoft.com/office/officeart/2017/3/layout/HorizontalPathTimeline"/>
    <dgm:cxn modelId="{8DCB7C20-2802-4389-B303-5A758FC618A8}" type="presParOf" srcId="{ED125767-B12A-42FA-AF60-3E1F47814315}" destId="{6E7C61A3-79FE-4C4B-B10A-2D9F05AC1E3B}" srcOrd="0" destOrd="0" presId="urn:microsoft.com/office/officeart/2017/3/layout/HorizontalPathTimeline"/>
    <dgm:cxn modelId="{B2147217-961B-4814-A0CD-3AF2ABB0F464}" type="presParOf" srcId="{ED125767-B12A-42FA-AF60-3E1F47814315}" destId="{4755B5BA-4CE4-4AF3-92A0-1BAF975FB16A}" srcOrd="1" destOrd="0" presId="urn:microsoft.com/office/officeart/2017/3/layout/HorizontalPathTimeline"/>
    <dgm:cxn modelId="{B7A0C4F4-D6EA-41B0-9555-9658B83EFF7E}" type="presParOf" srcId="{4755B5BA-4CE4-4AF3-92A0-1BAF975FB16A}" destId="{0B95025D-E9F5-4193-9376-C15C4C05D30C}" srcOrd="0" destOrd="0" presId="urn:microsoft.com/office/officeart/2017/3/layout/HorizontalPathTimeline"/>
    <dgm:cxn modelId="{A706FF66-EDC5-43C7-8F09-E29826F7D277}" type="presParOf" srcId="{4755B5BA-4CE4-4AF3-92A0-1BAF975FB16A}" destId="{8E866CBC-1E8F-454C-85B3-57AA993AA2E2}" srcOrd="1" destOrd="0" presId="urn:microsoft.com/office/officeart/2017/3/layout/HorizontalPathTimeline"/>
    <dgm:cxn modelId="{E55AADDE-96E2-4758-80A5-9F7F4120FBBF}" type="presParOf" srcId="{ED125767-B12A-42FA-AF60-3E1F47814315}" destId="{2D6C265E-D035-4EA9-8B76-4523A821DF49}" srcOrd="2" destOrd="0" presId="urn:microsoft.com/office/officeart/2017/3/layout/HorizontalPathTimeline"/>
    <dgm:cxn modelId="{29697412-1142-4B6B-A754-3EE745A2B6BD}" type="presParOf" srcId="{ED125767-B12A-42FA-AF60-3E1F47814315}" destId="{D18341C9-075B-4F41-9E9E-84A31A28BBA9}" srcOrd="3" destOrd="0" presId="urn:microsoft.com/office/officeart/2017/3/layout/HorizontalPathTimeline"/>
    <dgm:cxn modelId="{7D64E1AF-6218-4B41-9656-D9F066879865}" type="presParOf" srcId="{ED125767-B12A-42FA-AF60-3E1F47814315}" destId="{76CE8500-595E-490B-B8B8-017D9CE41575}" srcOrd="4" destOrd="0" presId="urn:microsoft.com/office/officeart/2017/3/layout/HorizontalPathTimeline"/>
    <dgm:cxn modelId="{1E79EA1E-2056-4E82-92C0-489DC76F8927}" type="presParOf" srcId="{948A2139-E983-411C-B495-C747FEEE0389}" destId="{C01621FC-8B17-46E3-9BC6-3BD92569BF13}" srcOrd="3" destOrd="0" presId="urn:microsoft.com/office/officeart/2017/3/layout/HorizontalPathTimeline"/>
    <dgm:cxn modelId="{33F87421-6443-4144-835D-0567706CA8B9}" type="presParOf" srcId="{948A2139-E983-411C-B495-C747FEEE0389}" destId="{4B98373B-F891-4F42-8C89-E1E787D16E09}" srcOrd="4" destOrd="0" presId="urn:microsoft.com/office/officeart/2017/3/layout/HorizontalPathTimeline"/>
    <dgm:cxn modelId="{D811D486-6C42-44F7-8EA4-D04526743BEC}" type="presParOf" srcId="{4B98373B-F891-4F42-8C89-E1E787D16E09}" destId="{C71A1F04-3A41-4E1B-9D72-B8806ACE704A}" srcOrd="0" destOrd="0" presId="urn:microsoft.com/office/officeart/2017/3/layout/HorizontalPathTimeline"/>
    <dgm:cxn modelId="{47314065-DF80-4351-AEED-6B9E5257967C}" type="presParOf" srcId="{4B98373B-F891-4F42-8C89-E1E787D16E09}" destId="{8D796110-63ED-407D-B05F-BBD65546F832}" srcOrd="1" destOrd="0" presId="urn:microsoft.com/office/officeart/2017/3/layout/HorizontalPathTimeline"/>
    <dgm:cxn modelId="{BA70A7AA-6526-4258-B9B4-6FE68A152BFE}" type="presParOf" srcId="{8D796110-63ED-407D-B05F-BBD65546F832}" destId="{F274D988-9142-44AC-A854-5FB3641442B4}" srcOrd="0" destOrd="0" presId="urn:microsoft.com/office/officeart/2017/3/layout/HorizontalPathTimeline"/>
    <dgm:cxn modelId="{38BF401B-D962-4E94-A52B-1641D8F7A2F9}" type="presParOf" srcId="{8D796110-63ED-407D-B05F-BBD65546F832}" destId="{E3EA1E11-602D-4320-8996-C8617E053E5F}" srcOrd="1" destOrd="0" presId="urn:microsoft.com/office/officeart/2017/3/layout/HorizontalPathTimeline"/>
    <dgm:cxn modelId="{A22B36CC-D07D-495C-91D0-F1FA8A245529}" type="presParOf" srcId="{4B98373B-F891-4F42-8C89-E1E787D16E09}" destId="{E85B6326-9B7E-4741-8022-FF4B4C726673}" srcOrd="2" destOrd="0" presId="urn:microsoft.com/office/officeart/2017/3/layout/HorizontalPathTimeline"/>
    <dgm:cxn modelId="{EE0FD769-14A8-4997-8996-0F8090FC7DBB}" type="presParOf" srcId="{4B98373B-F891-4F42-8C89-E1E787D16E09}" destId="{0AB870BD-AE7A-4808-A586-5CFB6452C14F}" srcOrd="3" destOrd="0" presId="urn:microsoft.com/office/officeart/2017/3/layout/HorizontalPathTimeline"/>
    <dgm:cxn modelId="{ADADB2DC-5FB8-4446-AF3B-C8F6D7E4C6B3}" type="presParOf" srcId="{4B98373B-F891-4F42-8C89-E1E787D16E09}" destId="{3F9E5BF0-8CCE-4B56-AB16-4D8B212086F5}" srcOrd="4" destOrd="0" presId="urn:microsoft.com/office/officeart/2017/3/layout/HorizontalPathTimeline"/>
    <dgm:cxn modelId="{6FB896B4-909D-4EEF-A3C5-AE2DAD1EC2D8}" type="presParOf" srcId="{948A2139-E983-411C-B495-C747FEEE0389}" destId="{78C33143-E9EF-4FC0-9354-7755836DCBC0}" srcOrd="5" destOrd="0" presId="urn:microsoft.com/office/officeart/2017/3/layout/HorizontalPathTimeline"/>
    <dgm:cxn modelId="{86DC21E2-504F-4D16-AD44-D0E341158A38}" type="presParOf" srcId="{948A2139-E983-411C-B495-C747FEEE0389}" destId="{16322C4B-ADDE-4870-A1BD-EBE07EBD8FD2}" srcOrd="6" destOrd="0" presId="urn:microsoft.com/office/officeart/2017/3/layout/HorizontalPathTimeline"/>
    <dgm:cxn modelId="{3B0D035F-AC4E-4102-A868-69D398EDDFC0}" type="presParOf" srcId="{16322C4B-ADDE-4870-A1BD-EBE07EBD8FD2}" destId="{50254D6C-960E-4A68-B181-3D66B36EE1A6}" srcOrd="0" destOrd="0" presId="urn:microsoft.com/office/officeart/2017/3/layout/HorizontalPathTimeline"/>
    <dgm:cxn modelId="{526EA6CF-82A8-4025-84D9-5E272E966CE9}" type="presParOf" srcId="{16322C4B-ADDE-4870-A1BD-EBE07EBD8FD2}" destId="{EA2D53F0-C22C-4B70-AA83-C8233BAFF5C5}" srcOrd="1" destOrd="0" presId="urn:microsoft.com/office/officeart/2017/3/layout/HorizontalPathTimeline"/>
    <dgm:cxn modelId="{012FF1EF-A644-42E4-BAAE-0A664F1A6ADD}" type="presParOf" srcId="{EA2D53F0-C22C-4B70-AA83-C8233BAFF5C5}" destId="{C7D618BD-A262-4FDE-9A40-5C9CA185742B}" srcOrd="0" destOrd="0" presId="urn:microsoft.com/office/officeart/2017/3/layout/HorizontalPathTimeline"/>
    <dgm:cxn modelId="{ABBBD1E6-CF17-451A-96D1-2DA3DEBE6FC5}" type="presParOf" srcId="{EA2D53F0-C22C-4B70-AA83-C8233BAFF5C5}" destId="{C846C72A-77B5-474B-A450-4DEE8683D689}" srcOrd="1" destOrd="0" presId="urn:microsoft.com/office/officeart/2017/3/layout/HorizontalPathTimeline"/>
    <dgm:cxn modelId="{30FA73A9-E935-4492-B62B-1D18B27C504E}" type="presParOf" srcId="{16322C4B-ADDE-4870-A1BD-EBE07EBD8FD2}" destId="{A7B24338-B548-487E-B126-B389EE5F360B}" srcOrd="2" destOrd="0" presId="urn:microsoft.com/office/officeart/2017/3/layout/HorizontalPathTimeline"/>
    <dgm:cxn modelId="{70924065-F083-4C57-ABFE-301329924488}" type="presParOf" srcId="{16322C4B-ADDE-4870-A1BD-EBE07EBD8FD2}" destId="{EEE29DBE-E069-4701-B5DD-2F2213EB3244}" srcOrd="3" destOrd="0" presId="urn:microsoft.com/office/officeart/2017/3/layout/HorizontalPathTimeline"/>
    <dgm:cxn modelId="{23FB7DE9-E296-4463-A1EE-6ABCC9E30E46}" type="presParOf" srcId="{16322C4B-ADDE-4870-A1BD-EBE07EBD8FD2}" destId="{C0626EF8-C957-41F8-912A-87CB53E0E1AD}" srcOrd="4" destOrd="0" presId="urn:microsoft.com/office/officeart/2017/3/layout/HorizontalPathTimeline"/>
    <dgm:cxn modelId="{7188D52C-D029-4CEE-8530-316798495EBA}" type="presParOf" srcId="{948A2139-E983-411C-B495-C747FEEE0389}" destId="{27D8AB35-2033-4DED-B701-B484AED8A34C}" srcOrd="7" destOrd="0" presId="urn:microsoft.com/office/officeart/2017/3/layout/HorizontalPathTimeline"/>
    <dgm:cxn modelId="{2EEFEF9A-F03F-42A1-B5E1-28837D571785}" type="presParOf" srcId="{948A2139-E983-411C-B495-C747FEEE0389}" destId="{BA9E79E6-6BBA-453D-B6CB-484A83DD18CF}" srcOrd="8" destOrd="0" presId="urn:microsoft.com/office/officeart/2017/3/layout/HorizontalPathTimeline"/>
    <dgm:cxn modelId="{909CC398-F4C7-49C1-BC5F-B620BF92C4C3}" type="presParOf" srcId="{BA9E79E6-6BBA-453D-B6CB-484A83DD18CF}" destId="{9CEAFBE8-EC07-4A9B-A251-41142D6BEA15}" srcOrd="0" destOrd="0" presId="urn:microsoft.com/office/officeart/2017/3/layout/HorizontalPathTimeline"/>
    <dgm:cxn modelId="{D9EA400C-6213-417D-9ACF-AFF27CE6257F}" type="presParOf" srcId="{BA9E79E6-6BBA-453D-B6CB-484A83DD18CF}" destId="{FA2C1C82-2E83-4CE5-BB1F-6491A72A5869}" srcOrd="1" destOrd="0" presId="urn:microsoft.com/office/officeart/2017/3/layout/HorizontalPathTimeline"/>
    <dgm:cxn modelId="{F7A57B66-3278-48E7-82DC-00029E3213FB}" type="presParOf" srcId="{FA2C1C82-2E83-4CE5-BB1F-6491A72A5869}" destId="{BA69ECE6-6D3E-4EED-A390-1A157C3CADF5}" srcOrd="0" destOrd="0" presId="urn:microsoft.com/office/officeart/2017/3/layout/HorizontalPathTimeline"/>
    <dgm:cxn modelId="{79490DF0-9F74-4BEC-A602-16B034305553}" type="presParOf" srcId="{FA2C1C82-2E83-4CE5-BB1F-6491A72A5869}" destId="{6D0198C5-7F5E-49E7-A3C0-8537725B9477}" srcOrd="1" destOrd="0" presId="urn:microsoft.com/office/officeart/2017/3/layout/HorizontalPathTimeline"/>
    <dgm:cxn modelId="{B4134131-F9DB-4BA6-A2E8-30963284FF84}" type="presParOf" srcId="{BA9E79E6-6BBA-453D-B6CB-484A83DD18CF}" destId="{7D60A386-C276-4293-AF5F-66A4AD7E2FB1}" srcOrd="2" destOrd="0" presId="urn:microsoft.com/office/officeart/2017/3/layout/HorizontalPathTimeline"/>
    <dgm:cxn modelId="{F94E1304-1F66-4DBF-9581-862A41A65A94}" type="presParOf" srcId="{BA9E79E6-6BBA-453D-B6CB-484A83DD18CF}" destId="{8606DB95-C7EF-4836-9F49-13E81F5CAA27}" srcOrd="3" destOrd="0" presId="urn:microsoft.com/office/officeart/2017/3/layout/HorizontalPathTimeline"/>
    <dgm:cxn modelId="{D4529A53-C8B4-4860-9B46-653BCE7BB9B2}" type="presParOf" srcId="{BA9E79E6-6BBA-453D-B6CB-484A83DD18CF}" destId="{E33C7AE5-C1C0-4E9A-B09C-AE2D3C110B70}" srcOrd="4" destOrd="0" presId="urn:microsoft.com/office/officeart/2017/3/layout/HorizontalPathTimeline"/>
    <dgm:cxn modelId="{5397A7B0-601A-4798-A38E-6B1F0A4B4DB0}" type="presParOf" srcId="{948A2139-E983-411C-B495-C747FEEE0389}" destId="{C32ACFCF-1D43-4931-AF9F-5021EF5A94FA}" srcOrd="9" destOrd="0" presId="urn:microsoft.com/office/officeart/2017/3/layout/HorizontalPathTimeline"/>
    <dgm:cxn modelId="{0122177C-3DB9-4576-BA61-155BF17FD988}" type="presParOf" srcId="{948A2139-E983-411C-B495-C747FEEE0389}" destId="{4B746F25-F1F8-435B-96C2-235B631E5586}" srcOrd="10" destOrd="0" presId="urn:microsoft.com/office/officeart/2017/3/layout/HorizontalPathTimeline"/>
    <dgm:cxn modelId="{0C7D6F2F-5352-4210-A755-1AB88AB0F8EE}" type="presParOf" srcId="{4B746F25-F1F8-435B-96C2-235B631E5586}" destId="{0CD3D354-736A-4F77-9407-8143148F2B3D}" srcOrd="0" destOrd="0" presId="urn:microsoft.com/office/officeart/2017/3/layout/HorizontalPathTimeline"/>
    <dgm:cxn modelId="{A37F95AD-F309-4472-935E-EF60B6C7B109}" type="presParOf" srcId="{4B746F25-F1F8-435B-96C2-235B631E5586}" destId="{357A343B-D06A-4512-960E-B6A07808B28A}" srcOrd="1" destOrd="0" presId="urn:microsoft.com/office/officeart/2017/3/layout/HorizontalPathTimeline"/>
    <dgm:cxn modelId="{54DB5088-DC2E-49DD-8732-C1CE5296F243}" type="presParOf" srcId="{357A343B-D06A-4512-960E-B6A07808B28A}" destId="{F4EC47A6-4FAB-4FA9-8A16-03960155B608}" srcOrd="0" destOrd="0" presId="urn:microsoft.com/office/officeart/2017/3/layout/HorizontalPathTimeline"/>
    <dgm:cxn modelId="{C0B6E156-8CE2-43D8-AD6F-31E9BA7E3371}" type="presParOf" srcId="{357A343B-D06A-4512-960E-B6A07808B28A}" destId="{96371E86-EC51-4FE6-9512-78CD8BDB953B}" srcOrd="1" destOrd="0" presId="urn:microsoft.com/office/officeart/2017/3/layout/HorizontalPathTimeline"/>
    <dgm:cxn modelId="{60F01FB8-D1D8-48DF-A7E9-DE6F9AC8A4B2}" type="presParOf" srcId="{4B746F25-F1F8-435B-96C2-235B631E5586}" destId="{6EFE1600-F672-42DE-BA95-D10455810F73}" srcOrd="2" destOrd="0" presId="urn:microsoft.com/office/officeart/2017/3/layout/HorizontalPathTimeline"/>
    <dgm:cxn modelId="{335F3A90-A6E4-4999-867A-6068B43251EB}" type="presParOf" srcId="{4B746F25-F1F8-435B-96C2-235B631E5586}" destId="{D09DF860-438E-4D2E-89B0-5E7781A756FA}" srcOrd="3" destOrd="0" presId="urn:microsoft.com/office/officeart/2017/3/layout/HorizontalPathTimeline"/>
    <dgm:cxn modelId="{DCAA7D36-4DBF-44BB-978B-04BFF174AB24}" type="presParOf" srcId="{4B746F25-F1F8-435B-96C2-235B631E5586}" destId="{B4B1D40D-7147-4C12-9C50-A12EED59016D}" srcOrd="4" destOrd="0" presId="urn:microsoft.com/office/officeart/2017/3/layout/HorizontalPathTimeline"/>
    <dgm:cxn modelId="{D5324DBF-48DD-4610-9EA5-110BFB41855A}" type="presParOf" srcId="{948A2139-E983-411C-B495-C747FEEE0389}" destId="{7FE992C3-29D8-401A-A9F4-79D6CC7FDF80}" srcOrd="11" destOrd="0" presId="urn:microsoft.com/office/officeart/2017/3/layout/HorizontalPathTimeline"/>
    <dgm:cxn modelId="{CEEC6A27-E34C-4823-8A60-210BB81800A5}" type="presParOf" srcId="{948A2139-E983-411C-B495-C747FEEE0389}" destId="{FE107F14-46DB-4FE4-BB77-3148DBB54E09}" srcOrd="12" destOrd="0" presId="urn:microsoft.com/office/officeart/2017/3/layout/HorizontalPathTimeline"/>
    <dgm:cxn modelId="{AC6DA41D-202C-48F0-9BF3-21887185A0DD}" type="presParOf" srcId="{FE107F14-46DB-4FE4-BB77-3148DBB54E09}" destId="{95868265-315C-425E-9FAD-9F83884C5E1C}" srcOrd="0" destOrd="0" presId="urn:microsoft.com/office/officeart/2017/3/layout/HorizontalPathTimeline"/>
    <dgm:cxn modelId="{5E2A89D6-8B2D-4E46-9FBE-7FDDC14AD872}" type="presParOf" srcId="{FE107F14-46DB-4FE4-BB77-3148DBB54E09}" destId="{A52C8219-D2A7-404D-A3D3-87F4F2954F6D}" srcOrd="1" destOrd="0" presId="urn:microsoft.com/office/officeart/2017/3/layout/HorizontalPathTimeline"/>
    <dgm:cxn modelId="{A0FDFF7F-EAEB-437C-9CAC-3FA14D0EE00F}" type="presParOf" srcId="{A52C8219-D2A7-404D-A3D3-87F4F2954F6D}" destId="{1115065A-A173-4E7B-8F74-2283E24220FA}" srcOrd="0" destOrd="0" presId="urn:microsoft.com/office/officeart/2017/3/layout/HorizontalPathTimeline"/>
    <dgm:cxn modelId="{88715DF1-D586-4598-B92A-1601CAA52D2A}" type="presParOf" srcId="{A52C8219-D2A7-404D-A3D3-87F4F2954F6D}" destId="{1A7FEDA6-A4FF-439A-993B-4A72AF0C372E}" srcOrd="1" destOrd="0" presId="urn:microsoft.com/office/officeart/2017/3/layout/HorizontalPathTimeline"/>
    <dgm:cxn modelId="{1A55ED31-A4EE-4E59-8878-719EF17D9316}" type="presParOf" srcId="{FE107F14-46DB-4FE4-BB77-3148DBB54E09}" destId="{9C5E0E5A-91D5-48B9-8FAA-1F9001FAA759}" srcOrd="2" destOrd="0" presId="urn:microsoft.com/office/officeart/2017/3/layout/HorizontalPathTimeline"/>
    <dgm:cxn modelId="{014AB1F3-5928-4387-8595-176F17749B29}" type="presParOf" srcId="{FE107F14-46DB-4FE4-BB77-3148DBB54E09}" destId="{530DA774-72B0-4944-84DA-F6F3294578C8}" srcOrd="3" destOrd="0" presId="urn:microsoft.com/office/officeart/2017/3/layout/HorizontalPathTimeline"/>
    <dgm:cxn modelId="{9642E0A1-069B-4E18-8E05-3CEAB77664E7}" type="presParOf" srcId="{FE107F14-46DB-4FE4-BB77-3148DBB54E09}" destId="{C1D7B5E7-63BA-4C05-9ACF-F59325D7B79F}" srcOrd="4" destOrd="0" presId="urn:microsoft.com/office/officeart/2017/3/layout/HorizontalPath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161375-EA38-45B7-BC01-77288095C08E}" type="doc">
      <dgm:prSet loTypeId="urn:microsoft.com/office/officeart/2018/5/layout/IconLeafLabelList" loCatId="icon" qsTypeId="urn:microsoft.com/office/officeart/2005/8/quickstyle/simple1" qsCatId="simple" csTypeId="urn:microsoft.com/office/officeart/2005/8/colors/accent1_2" csCatId="accent1" phldr="1"/>
      <dgm:spPr/>
      <dgm:t>
        <a:bodyPr/>
        <a:lstStyle/>
        <a:p>
          <a:endParaRPr lang="en-US"/>
        </a:p>
      </dgm:t>
    </dgm:pt>
    <dgm:pt modelId="{4615D541-363E-4640-A5AC-656B189CA2C6}">
      <dgm:prSet custT="1"/>
      <dgm:spPr>
        <a:effectLst>
          <a:outerShdw blurRad="63500" sx="102000" sy="102000" algn="ctr" rotWithShape="0">
            <a:prstClr val="black">
              <a:alpha val="40000"/>
            </a:prstClr>
          </a:outerShdw>
        </a:effectLst>
      </dgm:spPr>
      <dgm:t>
        <a:bodyPr/>
        <a:lstStyle/>
        <a:p>
          <a:pPr>
            <a:lnSpc>
              <a:spcPct val="100000"/>
            </a:lnSpc>
            <a:defRPr cap="all"/>
          </a:pPr>
          <a:r>
            <a:rPr lang="en-US" sz="2000" b="1" cap="none"/>
            <a:t>We must ensure compliance </a:t>
          </a:r>
          <a:r>
            <a:rPr lang="en-US" sz="2000" cap="none"/>
            <a:t>– must be reviewed every 5 years. </a:t>
          </a:r>
        </a:p>
      </dgm:t>
    </dgm:pt>
    <dgm:pt modelId="{D2C28A15-BE5B-466F-B7B7-2F7BC6AB6AAD}" type="parTrans" cxnId="{92D517C8-92AF-4369-912F-8E47FB580CA9}">
      <dgm:prSet/>
      <dgm:spPr/>
      <dgm:t>
        <a:bodyPr/>
        <a:lstStyle/>
        <a:p>
          <a:endParaRPr lang="en-US" sz="3600"/>
        </a:p>
      </dgm:t>
    </dgm:pt>
    <dgm:pt modelId="{D5B47E39-414F-4F98-B315-2E9229C8570B}" type="sibTrans" cxnId="{92D517C8-92AF-4369-912F-8E47FB580CA9}">
      <dgm:prSet/>
      <dgm:spPr/>
      <dgm:t>
        <a:bodyPr/>
        <a:lstStyle/>
        <a:p>
          <a:endParaRPr lang="en-US" sz="3600"/>
        </a:p>
      </dgm:t>
    </dgm:pt>
    <dgm:pt modelId="{2A568F33-91C2-4D09-AFC8-08D6FBF49E7E}">
      <dgm:prSet custT="1"/>
      <dgm:spPr>
        <a:effectLst>
          <a:outerShdw blurRad="63500" sx="102000" sy="102000" algn="ctr" rotWithShape="0">
            <a:prstClr val="black">
              <a:alpha val="40000"/>
            </a:prstClr>
          </a:outerShdw>
        </a:effectLst>
      </dgm:spPr>
      <dgm:t>
        <a:bodyPr/>
        <a:lstStyle/>
        <a:p>
          <a:pPr>
            <a:lnSpc>
              <a:spcPct val="100000"/>
            </a:lnSpc>
            <a:defRPr cap="all"/>
          </a:pPr>
          <a:r>
            <a:rPr lang="en-US" sz="2000" b="1" cap="none"/>
            <a:t>Changes have been made </a:t>
          </a:r>
          <a:r>
            <a:rPr lang="en-US" sz="2000" cap="none"/>
            <a:t>to the board's structure and strategies.</a:t>
          </a:r>
        </a:p>
      </dgm:t>
    </dgm:pt>
    <dgm:pt modelId="{144001F0-B80B-4ED7-81A6-BF4D97C8EF98}" type="parTrans" cxnId="{51279A6F-7F36-4671-AD55-7C9E59065B17}">
      <dgm:prSet/>
      <dgm:spPr/>
      <dgm:t>
        <a:bodyPr/>
        <a:lstStyle/>
        <a:p>
          <a:endParaRPr lang="en-US" sz="3600"/>
        </a:p>
      </dgm:t>
    </dgm:pt>
    <dgm:pt modelId="{8B2DA364-BB88-4440-B0E7-7AA627716687}" type="sibTrans" cxnId="{51279A6F-7F36-4671-AD55-7C9E59065B17}">
      <dgm:prSet/>
      <dgm:spPr/>
      <dgm:t>
        <a:bodyPr/>
        <a:lstStyle/>
        <a:p>
          <a:endParaRPr lang="en-US" sz="3600"/>
        </a:p>
      </dgm:t>
    </dgm:pt>
    <dgm:pt modelId="{2A3845AE-EF6C-4E9E-BE64-BB12EF7891D7}">
      <dgm:prSet custT="1"/>
      <dgm:spPr>
        <a:effectLst>
          <a:outerShdw blurRad="63500" sx="102000" sy="102000" algn="ctr" rotWithShape="0">
            <a:prstClr val="black">
              <a:alpha val="40000"/>
            </a:prstClr>
          </a:outerShdw>
        </a:effectLst>
      </dgm:spPr>
      <dgm:t>
        <a:bodyPr/>
        <a:lstStyle/>
        <a:p>
          <a:pPr>
            <a:lnSpc>
              <a:spcPct val="100000"/>
            </a:lnSpc>
            <a:defRPr cap="all"/>
          </a:pPr>
          <a:r>
            <a:rPr lang="en-US" sz="2000" b="1" cap="none"/>
            <a:t>The Minnesota statutes § 116L.665</a:t>
          </a:r>
          <a:r>
            <a:rPr lang="en-US" sz="2000" cap="none"/>
            <a:t>, governing the GWDB, has been updated. </a:t>
          </a:r>
        </a:p>
      </dgm:t>
    </dgm:pt>
    <dgm:pt modelId="{FB131A49-DAAA-4EBA-9CF9-F542473BBD05}" type="parTrans" cxnId="{F5333FE1-9223-43B0-B9AF-54BB6E4E6D32}">
      <dgm:prSet/>
      <dgm:spPr/>
      <dgm:t>
        <a:bodyPr/>
        <a:lstStyle/>
        <a:p>
          <a:endParaRPr lang="en-US" sz="3600"/>
        </a:p>
      </dgm:t>
    </dgm:pt>
    <dgm:pt modelId="{B5476030-8C16-4654-9CD3-3CB825BF9B86}" type="sibTrans" cxnId="{F5333FE1-9223-43B0-B9AF-54BB6E4E6D32}">
      <dgm:prSet/>
      <dgm:spPr/>
      <dgm:t>
        <a:bodyPr/>
        <a:lstStyle/>
        <a:p>
          <a:endParaRPr lang="en-US" sz="3600"/>
        </a:p>
      </dgm:t>
    </dgm:pt>
    <dgm:pt modelId="{D5EC3629-63FA-4EEF-B3F5-5B9384B2C319}">
      <dgm:prSet custT="1"/>
      <dgm:spPr>
        <a:effectLst>
          <a:outerShdw blurRad="63500" sx="102000" sy="102000" algn="ctr" rotWithShape="0">
            <a:prstClr val="black">
              <a:alpha val="40000"/>
            </a:prstClr>
          </a:outerShdw>
        </a:effectLst>
      </dgm:spPr>
      <dgm:t>
        <a:bodyPr/>
        <a:lstStyle/>
        <a:p>
          <a:pPr>
            <a:lnSpc>
              <a:spcPct val="100000"/>
            </a:lnSpc>
            <a:defRPr cap="all"/>
          </a:pPr>
          <a:r>
            <a:rPr lang="en-US" sz="2000" b="1" cap="none"/>
            <a:t>The economic and legislative landscape </a:t>
          </a:r>
          <a:r>
            <a:rPr lang="en-US" sz="2000" cap="none"/>
            <a:t>is quickly evolving. </a:t>
          </a:r>
        </a:p>
      </dgm:t>
    </dgm:pt>
    <dgm:pt modelId="{6B8EDAF9-EEB4-4490-905C-87CF3E618895}" type="parTrans" cxnId="{46E837E0-F583-402D-985F-3E0FE5577D94}">
      <dgm:prSet/>
      <dgm:spPr/>
      <dgm:t>
        <a:bodyPr/>
        <a:lstStyle/>
        <a:p>
          <a:endParaRPr lang="en-US" sz="3600"/>
        </a:p>
      </dgm:t>
    </dgm:pt>
    <dgm:pt modelId="{FAFBFFE9-8E11-4DB1-A799-1CFF2E604384}" type="sibTrans" cxnId="{46E837E0-F583-402D-985F-3E0FE5577D94}">
      <dgm:prSet/>
      <dgm:spPr/>
      <dgm:t>
        <a:bodyPr/>
        <a:lstStyle/>
        <a:p>
          <a:endParaRPr lang="en-US" sz="3600"/>
        </a:p>
      </dgm:t>
    </dgm:pt>
    <dgm:pt modelId="{40BFD24B-DB92-4E45-BA79-A6421C63EBA1}">
      <dgm:prSet custT="1"/>
      <dgm:spPr>
        <a:effectLst>
          <a:outerShdw blurRad="63500" sx="102000" sy="102000" algn="ctr" rotWithShape="0">
            <a:prstClr val="black">
              <a:alpha val="40000"/>
            </a:prstClr>
          </a:outerShdw>
        </a:effectLst>
      </dgm:spPr>
      <dgm:t>
        <a:bodyPr/>
        <a:lstStyle/>
        <a:p>
          <a:pPr>
            <a:lnSpc>
              <a:spcPct val="100000"/>
            </a:lnSpc>
            <a:defRPr cap="all"/>
          </a:pPr>
          <a:r>
            <a:rPr lang="en-US" sz="2000" cap="none"/>
            <a:t>There are opportunities to </a:t>
          </a:r>
          <a:r>
            <a:rPr lang="en-US" sz="2000" b="1" cap="none"/>
            <a:t>streamline and modernize </a:t>
          </a:r>
          <a:r>
            <a:rPr lang="en-US" sz="2000" cap="none"/>
            <a:t>board operations.</a:t>
          </a:r>
        </a:p>
      </dgm:t>
    </dgm:pt>
    <dgm:pt modelId="{C22FF875-08C6-40B1-A250-690B437803FF}" type="parTrans" cxnId="{8EAC68C2-B02C-44D6-BE16-B7780DA72819}">
      <dgm:prSet/>
      <dgm:spPr/>
      <dgm:t>
        <a:bodyPr/>
        <a:lstStyle/>
        <a:p>
          <a:endParaRPr lang="en-US" sz="3600"/>
        </a:p>
      </dgm:t>
    </dgm:pt>
    <dgm:pt modelId="{92496CF0-682C-4149-8E5C-9DE76ED0E365}" type="sibTrans" cxnId="{8EAC68C2-B02C-44D6-BE16-B7780DA72819}">
      <dgm:prSet/>
      <dgm:spPr/>
      <dgm:t>
        <a:bodyPr/>
        <a:lstStyle/>
        <a:p>
          <a:endParaRPr lang="en-US" sz="3600"/>
        </a:p>
      </dgm:t>
    </dgm:pt>
    <dgm:pt modelId="{E101F3FC-51AD-4387-BE22-6600A0AA2585}" type="pres">
      <dgm:prSet presAssocID="{B1161375-EA38-45B7-BC01-77288095C08E}" presName="root" presStyleCnt="0">
        <dgm:presLayoutVars>
          <dgm:dir/>
          <dgm:resizeHandles val="exact"/>
        </dgm:presLayoutVars>
      </dgm:prSet>
      <dgm:spPr/>
    </dgm:pt>
    <dgm:pt modelId="{2111AA3B-6D59-4C5A-A4B0-1948E34DF960}" type="pres">
      <dgm:prSet presAssocID="{4615D541-363E-4640-A5AC-656B189CA2C6}" presName="compNode" presStyleCnt="0"/>
      <dgm:spPr/>
    </dgm:pt>
    <dgm:pt modelId="{DA4591F6-DC09-4BE2-8586-7A8E39179B3C}" type="pres">
      <dgm:prSet presAssocID="{4615D541-363E-4640-A5AC-656B189CA2C6}" presName="iconBgRect" presStyleLbl="bgShp" presStyleIdx="0" presStyleCnt="5"/>
      <dgm:spPr>
        <a:prstGeom prst="round2DiagRect">
          <a:avLst>
            <a:gd name="adj1" fmla="val 29727"/>
            <a:gd name="adj2" fmla="val 0"/>
          </a:avLst>
        </a:prstGeom>
        <a:effectLst>
          <a:outerShdw blurRad="63500" sx="102000" sy="102000" algn="ctr" rotWithShape="0">
            <a:prstClr val="black">
              <a:alpha val="40000"/>
            </a:prstClr>
          </a:outerShdw>
        </a:effectLst>
      </dgm:spPr>
    </dgm:pt>
    <dgm:pt modelId="{867D55FA-D1C0-4609-ACBE-E031DE87356E}" type="pres">
      <dgm:prSet presAssocID="{4615D541-363E-4640-A5AC-656B189CA2C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63500" sx="102000" sy="102000" algn="ctr" rotWithShape="0">
            <a:prstClr val="black">
              <a:alpha val="40000"/>
            </a:prstClr>
          </a:outerShdw>
        </a:effectLst>
      </dgm:spPr>
      <dgm:extLst>
        <a:ext uri="{E40237B7-FDA0-4F09-8148-C483321AD2D9}">
          <dgm14:cNvPr xmlns:dgm14="http://schemas.microsoft.com/office/drawing/2010/diagram" id="0" name="" descr="Judge"/>
        </a:ext>
      </dgm:extLst>
    </dgm:pt>
    <dgm:pt modelId="{9C24A02D-CA41-43B2-9DA3-929D649C13BB}" type="pres">
      <dgm:prSet presAssocID="{4615D541-363E-4640-A5AC-656B189CA2C6}" presName="spaceRect" presStyleCnt="0"/>
      <dgm:spPr/>
    </dgm:pt>
    <dgm:pt modelId="{8A10C8D7-3D15-43A8-8319-7EAB4C0D64CA}" type="pres">
      <dgm:prSet presAssocID="{4615D541-363E-4640-A5AC-656B189CA2C6}" presName="textRect" presStyleLbl="revTx" presStyleIdx="0" presStyleCnt="5">
        <dgm:presLayoutVars>
          <dgm:chMax val="1"/>
          <dgm:chPref val="1"/>
        </dgm:presLayoutVars>
      </dgm:prSet>
      <dgm:spPr/>
    </dgm:pt>
    <dgm:pt modelId="{3B5B3D9D-9495-41C7-A48C-4ED88C887931}" type="pres">
      <dgm:prSet presAssocID="{D5B47E39-414F-4F98-B315-2E9229C8570B}" presName="sibTrans" presStyleCnt="0"/>
      <dgm:spPr/>
    </dgm:pt>
    <dgm:pt modelId="{E5AFB384-7291-4BDF-8A67-76B32B5BCF22}" type="pres">
      <dgm:prSet presAssocID="{2A568F33-91C2-4D09-AFC8-08D6FBF49E7E}" presName="compNode" presStyleCnt="0"/>
      <dgm:spPr/>
    </dgm:pt>
    <dgm:pt modelId="{1326815D-A775-4E46-8634-2CD876217C85}" type="pres">
      <dgm:prSet presAssocID="{2A568F33-91C2-4D09-AFC8-08D6FBF49E7E}" presName="iconBgRect" presStyleLbl="bgShp" presStyleIdx="1" presStyleCnt="5"/>
      <dgm:spPr>
        <a:prstGeom prst="round2DiagRect">
          <a:avLst>
            <a:gd name="adj1" fmla="val 29727"/>
            <a:gd name="adj2" fmla="val 0"/>
          </a:avLst>
        </a:prstGeom>
        <a:effectLst>
          <a:outerShdw blurRad="63500" sx="102000" sy="102000" algn="ctr" rotWithShape="0">
            <a:prstClr val="black">
              <a:alpha val="40000"/>
            </a:prstClr>
          </a:outerShdw>
        </a:effectLst>
      </dgm:spPr>
    </dgm:pt>
    <dgm:pt modelId="{4275EABE-98E1-422C-A546-815F585B6304}" type="pres">
      <dgm:prSet presAssocID="{2A568F33-91C2-4D09-AFC8-08D6FBF49E7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63500" sx="102000" sy="102000" algn="ctr" rotWithShape="0">
            <a:prstClr val="black">
              <a:alpha val="40000"/>
            </a:prstClr>
          </a:outerShdw>
        </a:effectLst>
      </dgm:spPr>
      <dgm:extLst>
        <a:ext uri="{E40237B7-FDA0-4F09-8148-C483321AD2D9}">
          <dgm14:cNvPr xmlns:dgm14="http://schemas.microsoft.com/office/drawing/2010/diagram" id="0" name="" descr="Hierarchy"/>
        </a:ext>
      </dgm:extLst>
    </dgm:pt>
    <dgm:pt modelId="{CE700C82-9102-44E9-9713-22AA645E8F23}" type="pres">
      <dgm:prSet presAssocID="{2A568F33-91C2-4D09-AFC8-08D6FBF49E7E}" presName="spaceRect" presStyleCnt="0"/>
      <dgm:spPr/>
    </dgm:pt>
    <dgm:pt modelId="{3E7176EB-5009-4661-9D02-858F33AF28B8}" type="pres">
      <dgm:prSet presAssocID="{2A568F33-91C2-4D09-AFC8-08D6FBF49E7E}" presName="textRect" presStyleLbl="revTx" presStyleIdx="1" presStyleCnt="5">
        <dgm:presLayoutVars>
          <dgm:chMax val="1"/>
          <dgm:chPref val="1"/>
        </dgm:presLayoutVars>
      </dgm:prSet>
      <dgm:spPr/>
    </dgm:pt>
    <dgm:pt modelId="{A729796F-2963-4D0C-AE3A-A9A0B25468FB}" type="pres">
      <dgm:prSet presAssocID="{8B2DA364-BB88-4440-B0E7-7AA627716687}" presName="sibTrans" presStyleCnt="0"/>
      <dgm:spPr/>
    </dgm:pt>
    <dgm:pt modelId="{4B81A191-4E8A-4D6F-ADA7-2265557DF2A6}" type="pres">
      <dgm:prSet presAssocID="{2A3845AE-EF6C-4E9E-BE64-BB12EF7891D7}" presName="compNode" presStyleCnt="0"/>
      <dgm:spPr/>
    </dgm:pt>
    <dgm:pt modelId="{F9AE606F-F6FD-41AC-8548-19441E503DD0}" type="pres">
      <dgm:prSet presAssocID="{2A3845AE-EF6C-4E9E-BE64-BB12EF7891D7}" presName="iconBgRect" presStyleLbl="bgShp" presStyleIdx="2" presStyleCnt="5"/>
      <dgm:spPr>
        <a:prstGeom prst="round2DiagRect">
          <a:avLst>
            <a:gd name="adj1" fmla="val 29727"/>
            <a:gd name="adj2" fmla="val 0"/>
          </a:avLst>
        </a:prstGeom>
        <a:effectLst>
          <a:outerShdw blurRad="63500" sx="102000" sy="102000" algn="ctr" rotWithShape="0">
            <a:prstClr val="black">
              <a:alpha val="40000"/>
            </a:prstClr>
          </a:outerShdw>
        </a:effectLst>
      </dgm:spPr>
    </dgm:pt>
    <dgm:pt modelId="{A46EE899-7E40-4BB6-9B10-F8ABA0F84F51}" type="pres">
      <dgm:prSet presAssocID="{2A3845AE-EF6C-4E9E-BE64-BB12EF7891D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63500" sx="102000" sy="102000" algn="ctr" rotWithShape="0">
            <a:prstClr val="black">
              <a:alpha val="40000"/>
            </a:prstClr>
          </a:outerShdw>
        </a:effectLst>
      </dgm:spPr>
      <dgm:extLst>
        <a:ext uri="{E40237B7-FDA0-4F09-8148-C483321AD2D9}">
          <dgm14:cNvPr xmlns:dgm14="http://schemas.microsoft.com/office/drawing/2010/diagram" id="0" name="" descr="Closed Quotation Mark"/>
        </a:ext>
      </dgm:extLst>
    </dgm:pt>
    <dgm:pt modelId="{90D19B0C-2909-4A96-8ECE-0ACC54A18D01}" type="pres">
      <dgm:prSet presAssocID="{2A3845AE-EF6C-4E9E-BE64-BB12EF7891D7}" presName="spaceRect" presStyleCnt="0"/>
      <dgm:spPr/>
    </dgm:pt>
    <dgm:pt modelId="{D2880829-FCD2-40AB-97A9-33B88A32DF42}" type="pres">
      <dgm:prSet presAssocID="{2A3845AE-EF6C-4E9E-BE64-BB12EF7891D7}" presName="textRect" presStyleLbl="revTx" presStyleIdx="2" presStyleCnt="5">
        <dgm:presLayoutVars>
          <dgm:chMax val="1"/>
          <dgm:chPref val="1"/>
        </dgm:presLayoutVars>
      </dgm:prSet>
      <dgm:spPr/>
    </dgm:pt>
    <dgm:pt modelId="{435902E4-FA02-44D6-B766-C9488AFD43FD}" type="pres">
      <dgm:prSet presAssocID="{B5476030-8C16-4654-9CD3-3CB825BF9B86}" presName="sibTrans" presStyleCnt="0"/>
      <dgm:spPr/>
    </dgm:pt>
    <dgm:pt modelId="{0BDF2C43-6D89-4AE2-9196-5EB3D3E5F7B8}" type="pres">
      <dgm:prSet presAssocID="{D5EC3629-63FA-4EEF-B3F5-5B9384B2C319}" presName="compNode" presStyleCnt="0"/>
      <dgm:spPr/>
    </dgm:pt>
    <dgm:pt modelId="{9874ECD7-DF9E-44EC-BF15-0FF4F59CF5AC}" type="pres">
      <dgm:prSet presAssocID="{D5EC3629-63FA-4EEF-B3F5-5B9384B2C319}" presName="iconBgRect" presStyleLbl="bgShp" presStyleIdx="3" presStyleCnt="5"/>
      <dgm:spPr>
        <a:prstGeom prst="round2DiagRect">
          <a:avLst>
            <a:gd name="adj1" fmla="val 29727"/>
            <a:gd name="adj2" fmla="val 0"/>
          </a:avLst>
        </a:prstGeom>
        <a:effectLst>
          <a:outerShdw blurRad="63500" sx="102000" sy="102000" algn="ctr" rotWithShape="0">
            <a:prstClr val="black">
              <a:alpha val="40000"/>
            </a:prstClr>
          </a:outerShdw>
        </a:effectLst>
      </dgm:spPr>
    </dgm:pt>
    <dgm:pt modelId="{C6B57C08-64DF-4A0B-AD39-510AB3BFC576}" type="pres">
      <dgm:prSet presAssocID="{D5EC3629-63FA-4EEF-B3F5-5B9384B2C31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a:outerShdw blurRad="63500" sx="102000" sy="102000" algn="ctr" rotWithShape="0">
            <a:prstClr val="black">
              <a:alpha val="40000"/>
            </a:prstClr>
          </a:outerShdw>
        </a:effectLst>
      </dgm:spPr>
      <dgm:extLst>
        <a:ext uri="{E40237B7-FDA0-4F09-8148-C483321AD2D9}">
          <dgm14:cNvPr xmlns:dgm14="http://schemas.microsoft.com/office/drawing/2010/diagram" id="0" name="" descr="Bank"/>
        </a:ext>
      </dgm:extLst>
    </dgm:pt>
    <dgm:pt modelId="{159E8464-FF55-4773-9CDB-9B796A4C5D7A}" type="pres">
      <dgm:prSet presAssocID="{D5EC3629-63FA-4EEF-B3F5-5B9384B2C319}" presName="spaceRect" presStyleCnt="0"/>
      <dgm:spPr/>
    </dgm:pt>
    <dgm:pt modelId="{47EB8B5C-990C-4362-898C-9C33BC9358F8}" type="pres">
      <dgm:prSet presAssocID="{D5EC3629-63FA-4EEF-B3F5-5B9384B2C319}" presName="textRect" presStyleLbl="revTx" presStyleIdx="3" presStyleCnt="5">
        <dgm:presLayoutVars>
          <dgm:chMax val="1"/>
          <dgm:chPref val="1"/>
        </dgm:presLayoutVars>
      </dgm:prSet>
      <dgm:spPr/>
    </dgm:pt>
    <dgm:pt modelId="{8CC0452B-9EAE-4816-98CD-F67ECC7DD4D3}" type="pres">
      <dgm:prSet presAssocID="{FAFBFFE9-8E11-4DB1-A799-1CFF2E604384}" presName="sibTrans" presStyleCnt="0"/>
      <dgm:spPr/>
    </dgm:pt>
    <dgm:pt modelId="{FFAE50B7-A049-43B5-8A0D-F3B7C61DB943}" type="pres">
      <dgm:prSet presAssocID="{40BFD24B-DB92-4E45-BA79-A6421C63EBA1}" presName="compNode" presStyleCnt="0"/>
      <dgm:spPr/>
    </dgm:pt>
    <dgm:pt modelId="{6FB9329A-B599-44E4-A3CE-9F3E05D36BF9}" type="pres">
      <dgm:prSet presAssocID="{40BFD24B-DB92-4E45-BA79-A6421C63EBA1}" presName="iconBgRect" presStyleLbl="bgShp" presStyleIdx="4" presStyleCnt="5"/>
      <dgm:spPr>
        <a:prstGeom prst="round2DiagRect">
          <a:avLst>
            <a:gd name="adj1" fmla="val 29727"/>
            <a:gd name="adj2" fmla="val 0"/>
          </a:avLst>
        </a:prstGeom>
        <a:effectLst>
          <a:outerShdw blurRad="63500" sx="102000" sy="102000" algn="ctr" rotWithShape="0">
            <a:prstClr val="black">
              <a:alpha val="40000"/>
            </a:prstClr>
          </a:outerShdw>
        </a:effectLst>
      </dgm:spPr>
    </dgm:pt>
    <dgm:pt modelId="{BAA276A0-5B7A-4BE8-A42B-872920C91326}" type="pres">
      <dgm:prSet presAssocID="{40BFD24B-DB92-4E45-BA79-A6421C63EBA1}"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a:effectLst>
          <a:outerShdw blurRad="63500" sx="102000" sy="102000" algn="ctr" rotWithShape="0">
            <a:prstClr val="black">
              <a:alpha val="40000"/>
            </a:prstClr>
          </a:outerShdw>
        </a:effectLst>
      </dgm:spPr>
      <dgm:extLst>
        <a:ext uri="{E40237B7-FDA0-4F09-8148-C483321AD2D9}">
          <dgm14:cNvPr xmlns:dgm14="http://schemas.microsoft.com/office/drawing/2010/diagram" id="0" name="" descr="Network"/>
        </a:ext>
      </dgm:extLst>
    </dgm:pt>
    <dgm:pt modelId="{3B97A3FE-C4E3-48D6-A633-C331EA777DC2}" type="pres">
      <dgm:prSet presAssocID="{40BFD24B-DB92-4E45-BA79-A6421C63EBA1}" presName="spaceRect" presStyleCnt="0"/>
      <dgm:spPr/>
    </dgm:pt>
    <dgm:pt modelId="{89C64D42-D52D-465F-8E2D-B91883C265D2}" type="pres">
      <dgm:prSet presAssocID="{40BFD24B-DB92-4E45-BA79-A6421C63EBA1}" presName="textRect" presStyleLbl="revTx" presStyleIdx="4" presStyleCnt="5">
        <dgm:presLayoutVars>
          <dgm:chMax val="1"/>
          <dgm:chPref val="1"/>
        </dgm:presLayoutVars>
      </dgm:prSet>
      <dgm:spPr/>
    </dgm:pt>
  </dgm:ptLst>
  <dgm:cxnLst>
    <dgm:cxn modelId="{6B70C640-4FEC-4F75-B96B-B4DFCEF14542}" type="presOf" srcId="{D5EC3629-63FA-4EEF-B3F5-5B9384B2C319}" destId="{47EB8B5C-990C-4362-898C-9C33BC9358F8}" srcOrd="0" destOrd="0" presId="urn:microsoft.com/office/officeart/2018/5/layout/IconLeafLabelList"/>
    <dgm:cxn modelId="{1C4A085C-10DC-4B9F-AAAC-232EF4765DBC}" type="presOf" srcId="{2A3845AE-EF6C-4E9E-BE64-BB12EF7891D7}" destId="{D2880829-FCD2-40AB-97A9-33B88A32DF42}" srcOrd="0" destOrd="0" presId="urn:microsoft.com/office/officeart/2018/5/layout/IconLeafLabelList"/>
    <dgm:cxn modelId="{51279A6F-7F36-4671-AD55-7C9E59065B17}" srcId="{B1161375-EA38-45B7-BC01-77288095C08E}" destId="{2A568F33-91C2-4D09-AFC8-08D6FBF49E7E}" srcOrd="1" destOrd="0" parTransId="{144001F0-B80B-4ED7-81A6-BF4D97C8EF98}" sibTransId="{8B2DA364-BB88-4440-B0E7-7AA627716687}"/>
    <dgm:cxn modelId="{1FD0B375-DAD2-4FB0-AF46-B35B7730C937}" type="presOf" srcId="{40BFD24B-DB92-4E45-BA79-A6421C63EBA1}" destId="{89C64D42-D52D-465F-8E2D-B91883C265D2}" srcOrd="0" destOrd="0" presId="urn:microsoft.com/office/officeart/2018/5/layout/IconLeafLabelList"/>
    <dgm:cxn modelId="{C65E02B6-0EE8-446D-A5D5-72731B38FC30}" type="presOf" srcId="{2A568F33-91C2-4D09-AFC8-08D6FBF49E7E}" destId="{3E7176EB-5009-4661-9D02-858F33AF28B8}" srcOrd="0" destOrd="0" presId="urn:microsoft.com/office/officeart/2018/5/layout/IconLeafLabelList"/>
    <dgm:cxn modelId="{5135C8C1-809E-4F45-A404-C0FD98C1C677}" type="presOf" srcId="{4615D541-363E-4640-A5AC-656B189CA2C6}" destId="{8A10C8D7-3D15-43A8-8319-7EAB4C0D64CA}" srcOrd="0" destOrd="0" presId="urn:microsoft.com/office/officeart/2018/5/layout/IconLeafLabelList"/>
    <dgm:cxn modelId="{8EAC68C2-B02C-44D6-BE16-B7780DA72819}" srcId="{B1161375-EA38-45B7-BC01-77288095C08E}" destId="{40BFD24B-DB92-4E45-BA79-A6421C63EBA1}" srcOrd="4" destOrd="0" parTransId="{C22FF875-08C6-40B1-A250-690B437803FF}" sibTransId="{92496CF0-682C-4149-8E5C-9DE76ED0E365}"/>
    <dgm:cxn modelId="{92D517C8-92AF-4369-912F-8E47FB580CA9}" srcId="{B1161375-EA38-45B7-BC01-77288095C08E}" destId="{4615D541-363E-4640-A5AC-656B189CA2C6}" srcOrd="0" destOrd="0" parTransId="{D2C28A15-BE5B-466F-B7B7-2F7BC6AB6AAD}" sibTransId="{D5B47E39-414F-4F98-B315-2E9229C8570B}"/>
    <dgm:cxn modelId="{3D0F3BDA-D20C-4D31-8342-A0CEE24E0837}" type="presOf" srcId="{B1161375-EA38-45B7-BC01-77288095C08E}" destId="{E101F3FC-51AD-4387-BE22-6600A0AA2585}" srcOrd="0" destOrd="0" presId="urn:microsoft.com/office/officeart/2018/5/layout/IconLeafLabelList"/>
    <dgm:cxn modelId="{46E837E0-F583-402D-985F-3E0FE5577D94}" srcId="{B1161375-EA38-45B7-BC01-77288095C08E}" destId="{D5EC3629-63FA-4EEF-B3F5-5B9384B2C319}" srcOrd="3" destOrd="0" parTransId="{6B8EDAF9-EEB4-4490-905C-87CF3E618895}" sibTransId="{FAFBFFE9-8E11-4DB1-A799-1CFF2E604384}"/>
    <dgm:cxn modelId="{F5333FE1-9223-43B0-B9AF-54BB6E4E6D32}" srcId="{B1161375-EA38-45B7-BC01-77288095C08E}" destId="{2A3845AE-EF6C-4E9E-BE64-BB12EF7891D7}" srcOrd="2" destOrd="0" parTransId="{FB131A49-DAAA-4EBA-9CF9-F542473BBD05}" sibTransId="{B5476030-8C16-4654-9CD3-3CB825BF9B86}"/>
    <dgm:cxn modelId="{582962AD-FC7D-436E-A328-BD14FA40CE38}" type="presParOf" srcId="{E101F3FC-51AD-4387-BE22-6600A0AA2585}" destId="{2111AA3B-6D59-4C5A-A4B0-1948E34DF960}" srcOrd="0" destOrd="0" presId="urn:microsoft.com/office/officeart/2018/5/layout/IconLeafLabelList"/>
    <dgm:cxn modelId="{FCB572F6-8E7C-4A84-ADF7-6AFCBD57566A}" type="presParOf" srcId="{2111AA3B-6D59-4C5A-A4B0-1948E34DF960}" destId="{DA4591F6-DC09-4BE2-8586-7A8E39179B3C}" srcOrd="0" destOrd="0" presId="urn:microsoft.com/office/officeart/2018/5/layout/IconLeafLabelList"/>
    <dgm:cxn modelId="{10A247F4-F0A6-47F3-B2D2-869F56C4196A}" type="presParOf" srcId="{2111AA3B-6D59-4C5A-A4B0-1948E34DF960}" destId="{867D55FA-D1C0-4609-ACBE-E031DE87356E}" srcOrd="1" destOrd="0" presId="urn:microsoft.com/office/officeart/2018/5/layout/IconLeafLabelList"/>
    <dgm:cxn modelId="{C1D92B8F-8DBE-4557-A5D6-BA26F9FFA554}" type="presParOf" srcId="{2111AA3B-6D59-4C5A-A4B0-1948E34DF960}" destId="{9C24A02D-CA41-43B2-9DA3-929D649C13BB}" srcOrd="2" destOrd="0" presId="urn:microsoft.com/office/officeart/2018/5/layout/IconLeafLabelList"/>
    <dgm:cxn modelId="{BAFB989D-624E-42D9-9DAE-19964B21D7A0}" type="presParOf" srcId="{2111AA3B-6D59-4C5A-A4B0-1948E34DF960}" destId="{8A10C8D7-3D15-43A8-8319-7EAB4C0D64CA}" srcOrd="3" destOrd="0" presId="urn:microsoft.com/office/officeart/2018/5/layout/IconLeafLabelList"/>
    <dgm:cxn modelId="{28E4B194-17F8-4EB9-B43F-95FE287A8192}" type="presParOf" srcId="{E101F3FC-51AD-4387-BE22-6600A0AA2585}" destId="{3B5B3D9D-9495-41C7-A48C-4ED88C887931}" srcOrd="1" destOrd="0" presId="urn:microsoft.com/office/officeart/2018/5/layout/IconLeafLabelList"/>
    <dgm:cxn modelId="{B7D38B84-FB76-4346-AC59-14D1D4C6DDA4}" type="presParOf" srcId="{E101F3FC-51AD-4387-BE22-6600A0AA2585}" destId="{E5AFB384-7291-4BDF-8A67-76B32B5BCF22}" srcOrd="2" destOrd="0" presId="urn:microsoft.com/office/officeart/2018/5/layout/IconLeafLabelList"/>
    <dgm:cxn modelId="{4248D49F-C2DE-4679-9F9C-881EA33DAACC}" type="presParOf" srcId="{E5AFB384-7291-4BDF-8A67-76B32B5BCF22}" destId="{1326815D-A775-4E46-8634-2CD876217C85}" srcOrd="0" destOrd="0" presId="urn:microsoft.com/office/officeart/2018/5/layout/IconLeafLabelList"/>
    <dgm:cxn modelId="{A8334D94-7A16-466D-A56B-DE743D6BFDF4}" type="presParOf" srcId="{E5AFB384-7291-4BDF-8A67-76B32B5BCF22}" destId="{4275EABE-98E1-422C-A546-815F585B6304}" srcOrd="1" destOrd="0" presId="urn:microsoft.com/office/officeart/2018/5/layout/IconLeafLabelList"/>
    <dgm:cxn modelId="{0A0E6C12-AA79-47DA-84ED-A9019E53B00D}" type="presParOf" srcId="{E5AFB384-7291-4BDF-8A67-76B32B5BCF22}" destId="{CE700C82-9102-44E9-9713-22AA645E8F23}" srcOrd="2" destOrd="0" presId="urn:microsoft.com/office/officeart/2018/5/layout/IconLeafLabelList"/>
    <dgm:cxn modelId="{4A19A10D-1898-4C75-A52D-00691165E926}" type="presParOf" srcId="{E5AFB384-7291-4BDF-8A67-76B32B5BCF22}" destId="{3E7176EB-5009-4661-9D02-858F33AF28B8}" srcOrd="3" destOrd="0" presId="urn:microsoft.com/office/officeart/2018/5/layout/IconLeafLabelList"/>
    <dgm:cxn modelId="{1CB23B1A-38AB-420E-B2B1-331373F83771}" type="presParOf" srcId="{E101F3FC-51AD-4387-BE22-6600A0AA2585}" destId="{A729796F-2963-4D0C-AE3A-A9A0B25468FB}" srcOrd="3" destOrd="0" presId="urn:microsoft.com/office/officeart/2018/5/layout/IconLeafLabelList"/>
    <dgm:cxn modelId="{89F084BB-2C25-4AC3-B06E-967188C66A4B}" type="presParOf" srcId="{E101F3FC-51AD-4387-BE22-6600A0AA2585}" destId="{4B81A191-4E8A-4D6F-ADA7-2265557DF2A6}" srcOrd="4" destOrd="0" presId="urn:microsoft.com/office/officeart/2018/5/layout/IconLeafLabelList"/>
    <dgm:cxn modelId="{06E7BA33-8D4C-479E-87AF-A619981A3EBD}" type="presParOf" srcId="{4B81A191-4E8A-4D6F-ADA7-2265557DF2A6}" destId="{F9AE606F-F6FD-41AC-8548-19441E503DD0}" srcOrd="0" destOrd="0" presId="urn:microsoft.com/office/officeart/2018/5/layout/IconLeafLabelList"/>
    <dgm:cxn modelId="{3DE4D098-775B-48AB-9E6F-BA441E2E4122}" type="presParOf" srcId="{4B81A191-4E8A-4D6F-ADA7-2265557DF2A6}" destId="{A46EE899-7E40-4BB6-9B10-F8ABA0F84F51}" srcOrd="1" destOrd="0" presId="urn:microsoft.com/office/officeart/2018/5/layout/IconLeafLabelList"/>
    <dgm:cxn modelId="{3BB67F28-4271-4C1F-A5F1-51BEAF7A4D4F}" type="presParOf" srcId="{4B81A191-4E8A-4D6F-ADA7-2265557DF2A6}" destId="{90D19B0C-2909-4A96-8ECE-0ACC54A18D01}" srcOrd="2" destOrd="0" presId="urn:microsoft.com/office/officeart/2018/5/layout/IconLeafLabelList"/>
    <dgm:cxn modelId="{01E4C63B-D56E-4602-A00E-D026B18A14B1}" type="presParOf" srcId="{4B81A191-4E8A-4D6F-ADA7-2265557DF2A6}" destId="{D2880829-FCD2-40AB-97A9-33B88A32DF42}" srcOrd="3" destOrd="0" presId="urn:microsoft.com/office/officeart/2018/5/layout/IconLeafLabelList"/>
    <dgm:cxn modelId="{C1C140C0-460C-46E9-A986-0B2DBD4A080E}" type="presParOf" srcId="{E101F3FC-51AD-4387-BE22-6600A0AA2585}" destId="{435902E4-FA02-44D6-B766-C9488AFD43FD}" srcOrd="5" destOrd="0" presId="urn:microsoft.com/office/officeart/2018/5/layout/IconLeafLabelList"/>
    <dgm:cxn modelId="{E04E395A-3184-42D7-A2A1-ED18CDFAB5FD}" type="presParOf" srcId="{E101F3FC-51AD-4387-BE22-6600A0AA2585}" destId="{0BDF2C43-6D89-4AE2-9196-5EB3D3E5F7B8}" srcOrd="6" destOrd="0" presId="urn:microsoft.com/office/officeart/2018/5/layout/IconLeafLabelList"/>
    <dgm:cxn modelId="{1A700A82-7E72-4315-BF1D-64F084073F54}" type="presParOf" srcId="{0BDF2C43-6D89-4AE2-9196-5EB3D3E5F7B8}" destId="{9874ECD7-DF9E-44EC-BF15-0FF4F59CF5AC}" srcOrd="0" destOrd="0" presId="urn:microsoft.com/office/officeart/2018/5/layout/IconLeafLabelList"/>
    <dgm:cxn modelId="{C1985B72-1C84-4066-B085-4C8F48465B03}" type="presParOf" srcId="{0BDF2C43-6D89-4AE2-9196-5EB3D3E5F7B8}" destId="{C6B57C08-64DF-4A0B-AD39-510AB3BFC576}" srcOrd="1" destOrd="0" presId="urn:microsoft.com/office/officeart/2018/5/layout/IconLeafLabelList"/>
    <dgm:cxn modelId="{452BABE0-E678-4EF4-AAFB-F812BD9A3F86}" type="presParOf" srcId="{0BDF2C43-6D89-4AE2-9196-5EB3D3E5F7B8}" destId="{159E8464-FF55-4773-9CDB-9B796A4C5D7A}" srcOrd="2" destOrd="0" presId="urn:microsoft.com/office/officeart/2018/5/layout/IconLeafLabelList"/>
    <dgm:cxn modelId="{EEF1620C-CCE3-4DA7-8681-CAB770C603E9}" type="presParOf" srcId="{0BDF2C43-6D89-4AE2-9196-5EB3D3E5F7B8}" destId="{47EB8B5C-990C-4362-898C-9C33BC9358F8}" srcOrd="3" destOrd="0" presId="urn:microsoft.com/office/officeart/2018/5/layout/IconLeafLabelList"/>
    <dgm:cxn modelId="{E6A3DD0D-CB80-41AA-8AD9-A277B9011EA4}" type="presParOf" srcId="{E101F3FC-51AD-4387-BE22-6600A0AA2585}" destId="{8CC0452B-9EAE-4816-98CD-F67ECC7DD4D3}" srcOrd="7" destOrd="0" presId="urn:microsoft.com/office/officeart/2018/5/layout/IconLeafLabelList"/>
    <dgm:cxn modelId="{3017A713-821C-4509-AFF2-698DE00CFD7C}" type="presParOf" srcId="{E101F3FC-51AD-4387-BE22-6600A0AA2585}" destId="{FFAE50B7-A049-43B5-8A0D-F3B7C61DB943}" srcOrd="8" destOrd="0" presId="urn:microsoft.com/office/officeart/2018/5/layout/IconLeafLabelList"/>
    <dgm:cxn modelId="{3DBE93FD-8EFA-48A3-9D24-FEAC56F118CD}" type="presParOf" srcId="{FFAE50B7-A049-43B5-8A0D-F3B7C61DB943}" destId="{6FB9329A-B599-44E4-A3CE-9F3E05D36BF9}" srcOrd="0" destOrd="0" presId="urn:microsoft.com/office/officeart/2018/5/layout/IconLeafLabelList"/>
    <dgm:cxn modelId="{EC7F7243-0F91-42F4-B0CA-EF80A554A3C2}" type="presParOf" srcId="{FFAE50B7-A049-43B5-8A0D-F3B7C61DB943}" destId="{BAA276A0-5B7A-4BE8-A42B-872920C91326}" srcOrd="1" destOrd="0" presId="urn:microsoft.com/office/officeart/2018/5/layout/IconLeafLabelList"/>
    <dgm:cxn modelId="{C9724466-0DF5-426E-82D9-6AD034E208A1}" type="presParOf" srcId="{FFAE50B7-A049-43B5-8A0D-F3B7C61DB943}" destId="{3B97A3FE-C4E3-48D6-A633-C331EA777DC2}" srcOrd="2" destOrd="0" presId="urn:microsoft.com/office/officeart/2018/5/layout/IconLeafLabelList"/>
    <dgm:cxn modelId="{322FA0A5-C877-4AF9-816E-061240F3DA80}" type="presParOf" srcId="{FFAE50B7-A049-43B5-8A0D-F3B7C61DB943}" destId="{89C64D42-D52D-465F-8E2D-B91883C265D2}"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0778798-79FE-4FE2-8C71-B7BE1DFD0EFE}"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US"/>
        </a:p>
      </dgm:t>
    </dgm:pt>
    <dgm:pt modelId="{F4D791B6-4451-4105-BA18-B9D63348C7A7}">
      <dgm:prSet/>
      <dgm:spPr/>
      <dgm:t>
        <a:bodyPr/>
        <a:lstStyle/>
        <a:p>
          <a:r>
            <a:rPr lang="en-US" b="1" i="0" baseline="0"/>
            <a:t>Sector Partnerships</a:t>
          </a:r>
          <a:endParaRPr lang="en-US" b="0" i="0" baseline="0"/>
        </a:p>
      </dgm:t>
    </dgm:pt>
    <dgm:pt modelId="{D202A36B-078C-41F8-B4F3-3DB729B6E321}" type="parTrans" cxnId="{30DCCFC9-50EC-487B-A8DC-A210EC909489}">
      <dgm:prSet/>
      <dgm:spPr/>
      <dgm:t>
        <a:bodyPr/>
        <a:lstStyle/>
        <a:p>
          <a:endParaRPr lang="en-US"/>
        </a:p>
      </dgm:t>
    </dgm:pt>
    <dgm:pt modelId="{DE0DFB7F-D647-4433-847B-816CB73F310B}" type="sibTrans" cxnId="{30DCCFC9-50EC-487B-A8DC-A210EC909489}">
      <dgm:prSet/>
      <dgm:spPr/>
      <dgm:t>
        <a:bodyPr/>
        <a:lstStyle/>
        <a:p>
          <a:endParaRPr lang="en-US"/>
        </a:p>
      </dgm:t>
    </dgm:pt>
    <dgm:pt modelId="{E596482E-57E2-4427-BCA5-9B92FA5EDF59}">
      <dgm:prSet/>
      <dgm:spPr/>
      <dgm:t>
        <a:bodyPr/>
        <a:lstStyle/>
        <a:p>
          <a:r>
            <a:rPr lang="en-US" b="1" i="0" baseline="0"/>
            <a:t>State &amp; Local Coordination</a:t>
          </a:r>
          <a:endParaRPr lang="en-US"/>
        </a:p>
      </dgm:t>
    </dgm:pt>
    <dgm:pt modelId="{3D50EA43-2BB9-47DF-BF8A-406870CCB8B9}" type="parTrans" cxnId="{A801E9E8-3E6C-4E44-9825-3803367E05A1}">
      <dgm:prSet/>
      <dgm:spPr/>
      <dgm:t>
        <a:bodyPr/>
        <a:lstStyle/>
        <a:p>
          <a:endParaRPr lang="en-US"/>
        </a:p>
      </dgm:t>
    </dgm:pt>
    <dgm:pt modelId="{5C117E63-1006-4876-8CF3-5ED4E4A590AF}" type="sibTrans" cxnId="{A801E9E8-3E6C-4E44-9825-3803367E05A1}">
      <dgm:prSet/>
      <dgm:spPr/>
      <dgm:t>
        <a:bodyPr/>
        <a:lstStyle/>
        <a:p>
          <a:endParaRPr lang="en-US"/>
        </a:p>
      </dgm:t>
    </dgm:pt>
    <dgm:pt modelId="{5D11103D-55B2-4819-9846-22910A8406D5}">
      <dgm:prSet/>
      <dgm:spPr/>
      <dgm:t>
        <a:bodyPr/>
        <a:lstStyle/>
        <a:p>
          <a:r>
            <a:rPr lang="en-US" b="1" i="0" baseline="0"/>
            <a:t>Innovative Service Delivery</a:t>
          </a:r>
          <a:endParaRPr lang="en-US"/>
        </a:p>
      </dgm:t>
    </dgm:pt>
    <dgm:pt modelId="{88233F2D-C2E5-4D2F-8ED9-4231776FDCA9}" type="parTrans" cxnId="{037A05DE-1B74-4675-9537-8A5E4207DA34}">
      <dgm:prSet/>
      <dgm:spPr/>
      <dgm:t>
        <a:bodyPr/>
        <a:lstStyle/>
        <a:p>
          <a:endParaRPr lang="en-US"/>
        </a:p>
      </dgm:t>
    </dgm:pt>
    <dgm:pt modelId="{7C0FBE74-4964-49AF-B8D0-68BF155BFF2A}" type="sibTrans" cxnId="{037A05DE-1B74-4675-9537-8A5E4207DA34}">
      <dgm:prSet/>
      <dgm:spPr/>
      <dgm:t>
        <a:bodyPr/>
        <a:lstStyle/>
        <a:p>
          <a:endParaRPr lang="en-US"/>
        </a:p>
      </dgm:t>
    </dgm:pt>
    <dgm:pt modelId="{2F7ED569-07DB-4303-A528-4E7C04CDE3DC}">
      <dgm:prSet/>
      <dgm:spPr/>
      <dgm:t>
        <a:bodyPr/>
        <a:lstStyle/>
        <a:p>
          <a:r>
            <a:rPr lang="en-US">
              <a:ea typeface="Calibri"/>
              <a:cs typeface="Calibri"/>
            </a:rPr>
            <a:t>Committee Chair: Misun Bormann (Mayo)</a:t>
          </a:r>
          <a:endParaRPr lang="en-US"/>
        </a:p>
      </dgm:t>
    </dgm:pt>
    <dgm:pt modelId="{BEE975C4-E280-4F22-A99F-1462ADE308C7}" type="parTrans" cxnId="{3FE3A52C-C647-4735-8490-C7B7CDD5CE73}">
      <dgm:prSet/>
      <dgm:spPr/>
      <dgm:t>
        <a:bodyPr/>
        <a:lstStyle/>
        <a:p>
          <a:endParaRPr lang="en-US"/>
        </a:p>
      </dgm:t>
    </dgm:pt>
    <dgm:pt modelId="{5541CCC5-5732-4D92-B035-52AAADBFDFA8}" type="sibTrans" cxnId="{3FE3A52C-C647-4735-8490-C7B7CDD5CE73}">
      <dgm:prSet/>
      <dgm:spPr/>
      <dgm:t>
        <a:bodyPr/>
        <a:lstStyle/>
        <a:p>
          <a:endParaRPr lang="en-US"/>
        </a:p>
      </dgm:t>
    </dgm:pt>
    <dgm:pt modelId="{4901A5C1-3A1C-490D-A175-D50E7744CEB6}">
      <dgm:prSet/>
      <dgm:spPr/>
      <dgm:t>
        <a:bodyPr/>
        <a:lstStyle/>
        <a:p>
          <a:r>
            <a:rPr lang="en-US" b="0">
              <a:solidFill>
                <a:schemeClr val="tx1"/>
              </a:solidFill>
            </a:rPr>
            <a:t>Sector Partnerships Stakeholder Convening on </a:t>
          </a:r>
          <a:r>
            <a:rPr lang="en-US" b="1">
              <a:solidFill>
                <a:schemeClr val="tx1"/>
              </a:solidFill>
            </a:rPr>
            <a:t>Tuesday, September 16, from 9:00 AM to 1:00 PM</a:t>
          </a:r>
          <a:r>
            <a:rPr lang="en-US">
              <a:solidFill>
                <a:schemeClr val="tx1"/>
              </a:solidFill>
            </a:rPr>
            <a:t>. </a:t>
          </a:r>
          <a:endParaRPr lang="en-US" b="0" i="0" baseline="0">
            <a:solidFill>
              <a:schemeClr val="tx1"/>
            </a:solidFill>
          </a:endParaRPr>
        </a:p>
      </dgm:t>
    </dgm:pt>
    <dgm:pt modelId="{A1B11A23-38FC-49E6-8AED-1CB39264D5BE}" type="parTrans" cxnId="{DAA0CB2C-7029-45AD-8F36-288DA655BC18}">
      <dgm:prSet/>
      <dgm:spPr/>
      <dgm:t>
        <a:bodyPr/>
        <a:lstStyle/>
        <a:p>
          <a:endParaRPr lang="en-US"/>
        </a:p>
      </dgm:t>
    </dgm:pt>
    <dgm:pt modelId="{B7FF2B78-6934-44B2-87ED-8950144B9984}" type="sibTrans" cxnId="{DAA0CB2C-7029-45AD-8F36-288DA655BC18}">
      <dgm:prSet/>
      <dgm:spPr/>
      <dgm:t>
        <a:bodyPr/>
        <a:lstStyle/>
        <a:p>
          <a:endParaRPr lang="en-US"/>
        </a:p>
      </dgm:t>
    </dgm:pt>
    <dgm:pt modelId="{381B4A85-91AB-449E-B604-C74E92992DDD}">
      <dgm:prSet/>
      <dgm:spPr/>
      <dgm:t>
        <a:bodyPr/>
        <a:lstStyle/>
        <a:p>
          <a:r>
            <a:rPr lang="en-US"/>
            <a:t>First Committee Meeting </a:t>
          </a:r>
          <a:r>
            <a:rPr lang="en-US" b="1"/>
            <a:t>September 23, 1:30 – 2:30 pm</a:t>
          </a:r>
        </a:p>
      </dgm:t>
    </dgm:pt>
    <dgm:pt modelId="{039FAE23-0410-4BA2-8388-0DE6AC2B2E1F}" type="parTrans" cxnId="{2EF2816F-DC6B-42E7-AEA7-90D09756742A}">
      <dgm:prSet/>
      <dgm:spPr/>
      <dgm:t>
        <a:bodyPr/>
        <a:lstStyle/>
        <a:p>
          <a:endParaRPr lang="en-US"/>
        </a:p>
      </dgm:t>
    </dgm:pt>
    <dgm:pt modelId="{74FBC5D8-9D9C-40DE-9D91-4B1786E12E28}" type="sibTrans" cxnId="{2EF2816F-DC6B-42E7-AEA7-90D09756742A}">
      <dgm:prSet/>
      <dgm:spPr/>
      <dgm:t>
        <a:bodyPr/>
        <a:lstStyle/>
        <a:p>
          <a:endParaRPr lang="en-US"/>
        </a:p>
      </dgm:t>
    </dgm:pt>
    <dgm:pt modelId="{2EB8E7FE-BF40-41F9-9546-F2EB97DCBFB3}">
      <dgm:prSet/>
      <dgm:spPr/>
      <dgm:t>
        <a:bodyPr/>
        <a:lstStyle/>
        <a:p>
          <a:r>
            <a:rPr lang="en-US"/>
            <a:t>First Committee Meeting on September 19</a:t>
          </a:r>
          <a:r>
            <a:rPr lang="en-US" baseline="30000"/>
            <a:t>th</a:t>
          </a:r>
          <a:endParaRPr lang="en-US"/>
        </a:p>
      </dgm:t>
    </dgm:pt>
    <dgm:pt modelId="{898662E1-847C-4F66-9C57-86839DDC9D7B}" type="parTrans" cxnId="{5E2D5731-E036-4A8C-8364-6CD067FAFA5E}">
      <dgm:prSet/>
      <dgm:spPr/>
      <dgm:t>
        <a:bodyPr/>
        <a:lstStyle/>
        <a:p>
          <a:endParaRPr lang="en-US"/>
        </a:p>
      </dgm:t>
    </dgm:pt>
    <dgm:pt modelId="{7FAE806E-E1E0-4C4E-8DB3-D3EAA48B6BFC}" type="sibTrans" cxnId="{5E2D5731-E036-4A8C-8364-6CD067FAFA5E}">
      <dgm:prSet/>
      <dgm:spPr/>
      <dgm:t>
        <a:bodyPr/>
        <a:lstStyle/>
        <a:p>
          <a:endParaRPr lang="en-US"/>
        </a:p>
      </dgm:t>
    </dgm:pt>
    <dgm:pt modelId="{12CE17D9-06A3-48A8-8E78-0B4A438BF702}">
      <dgm:prSet/>
      <dgm:spPr/>
      <dgm:t>
        <a:bodyPr/>
        <a:lstStyle/>
        <a:p>
          <a:r>
            <a:rPr lang="en-US" b="0" i="0" baseline="0">
              <a:solidFill>
                <a:schemeClr val="tx1"/>
              </a:solidFill>
            </a:rPr>
            <a:t>Standing Committee launched on July 23rd. </a:t>
          </a:r>
        </a:p>
      </dgm:t>
    </dgm:pt>
    <dgm:pt modelId="{4DC335A6-2BB7-4BBB-85E8-54F9C893827E}" type="parTrans" cxnId="{90A56170-FD8B-4A1B-A3F4-B02C66228517}">
      <dgm:prSet/>
      <dgm:spPr/>
      <dgm:t>
        <a:bodyPr/>
        <a:lstStyle/>
        <a:p>
          <a:endParaRPr lang="en-US"/>
        </a:p>
      </dgm:t>
    </dgm:pt>
    <dgm:pt modelId="{81C05D66-06BA-4C91-A400-0395A63EC346}" type="sibTrans" cxnId="{90A56170-FD8B-4A1B-A3F4-B02C66228517}">
      <dgm:prSet/>
      <dgm:spPr/>
      <dgm:t>
        <a:bodyPr/>
        <a:lstStyle/>
        <a:p>
          <a:endParaRPr lang="en-US"/>
        </a:p>
      </dgm:t>
    </dgm:pt>
    <dgm:pt modelId="{B6822609-A71C-423E-862A-40DA74C6C51F}">
      <dgm:prSet/>
      <dgm:spPr/>
      <dgm:t>
        <a:bodyPr/>
        <a:lstStyle/>
        <a:p>
          <a:r>
            <a:rPr lang="en-US" b="0" i="0" baseline="0">
              <a:solidFill>
                <a:schemeClr val="tx1"/>
              </a:solidFill>
            </a:rPr>
            <a:t>Currently developing recommendations on statewide sector strategies, job quality standards, and eligibility guidance for Workforce Pell grants.</a:t>
          </a:r>
        </a:p>
      </dgm:t>
    </dgm:pt>
    <dgm:pt modelId="{642006F3-0A00-4307-A8E3-73CC7D4D80C5}" type="parTrans" cxnId="{993BAE9B-5B2D-4206-BA88-768004E69FC7}">
      <dgm:prSet/>
      <dgm:spPr/>
      <dgm:t>
        <a:bodyPr/>
        <a:lstStyle/>
        <a:p>
          <a:endParaRPr lang="en-US"/>
        </a:p>
      </dgm:t>
    </dgm:pt>
    <dgm:pt modelId="{5E22745A-4D65-4CF5-9124-FC65C527100A}" type="sibTrans" cxnId="{993BAE9B-5B2D-4206-BA88-768004E69FC7}">
      <dgm:prSet/>
      <dgm:spPr/>
      <dgm:t>
        <a:bodyPr/>
        <a:lstStyle/>
        <a:p>
          <a:endParaRPr lang="en-US"/>
        </a:p>
      </dgm:t>
    </dgm:pt>
    <dgm:pt modelId="{785DD4E9-2C72-48B8-BAC8-A6F4252F45C8}">
      <dgm:prSet/>
      <dgm:spPr/>
      <dgm:t>
        <a:bodyPr/>
        <a:lstStyle/>
        <a:p>
          <a:r>
            <a:rPr lang="en-US"/>
            <a:t>Committee Chair: Rob Stark (Edward Jones); Committee Vice Chair: Cate Duin (MAWB)</a:t>
          </a:r>
        </a:p>
      </dgm:t>
    </dgm:pt>
    <dgm:pt modelId="{9E363C3B-DF8E-48B5-8E07-7282BFCF34CF}" type="parTrans" cxnId="{4A6D4C76-1C07-4E44-8B97-7687B3BFFB92}">
      <dgm:prSet/>
      <dgm:spPr/>
      <dgm:t>
        <a:bodyPr/>
        <a:lstStyle/>
        <a:p>
          <a:endParaRPr lang="en-US"/>
        </a:p>
      </dgm:t>
    </dgm:pt>
    <dgm:pt modelId="{29AF1F55-8184-4262-8F89-9316D73F607E}" type="sibTrans" cxnId="{4A6D4C76-1C07-4E44-8B97-7687B3BFFB92}">
      <dgm:prSet/>
      <dgm:spPr/>
      <dgm:t>
        <a:bodyPr/>
        <a:lstStyle/>
        <a:p>
          <a:endParaRPr lang="en-US"/>
        </a:p>
      </dgm:t>
    </dgm:pt>
    <dgm:pt modelId="{1F4B0A76-2820-4C02-A2D8-28805791A80D}" type="pres">
      <dgm:prSet presAssocID="{40778798-79FE-4FE2-8C71-B7BE1DFD0EFE}" presName="Name0" presStyleCnt="0">
        <dgm:presLayoutVars>
          <dgm:dir/>
          <dgm:animLvl val="lvl"/>
          <dgm:resizeHandles val="exact"/>
        </dgm:presLayoutVars>
      </dgm:prSet>
      <dgm:spPr/>
    </dgm:pt>
    <dgm:pt modelId="{14C25D0C-339E-4970-9B61-5DBB035D4640}" type="pres">
      <dgm:prSet presAssocID="{F4D791B6-4451-4105-BA18-B9D63348C7A7}" presName="composite" presStyleCnt="0"/>
      <dgm:spPr/>
    </dgm:pt>
    <dgm:pt modelId="{1C1800A1-7AD4-4631-A204-59AA2EBEB257}" type="pres">
      <dgm:prSet presAssocID="{F4D791B6-4451-4105-BA18-B9D63348C7A7}" presName="parTx" presStyleLbl="alignNode1" presStyleIdx="0" presStyleCnt="3">
        <dgm:presLayoutVars>
          <dgm:chMax val="0"/>
          <dgm:chPref val="0"/>
          <dgm:bulletEnabled val="1"/>
        </dgm:presLayoutVars>
      </dgm:prSet>
      <dgm:spPr/>
    </dgm:pt>
    <dgm:pt modelId="{5EA8DA2D-5B09-44C3-8E44-CDB6905F578C}" type="pres">
      <dgm:prSet presAssocID="{F4D791B6-4451-4105-BA18-B9D63348C7A7}" presName="desTx" presStyleLbl="alignAccFollowNode1" presStyleIdx="0" presStyleCnt="3">
        <dgm:presLayoutVars>
          <dgm:bulletEnabled val="1"/>
        </dgm:presLayoutVars>
      </dgm:prSet>
      <dgm:spPr/>
    </dgm:pt>
    <dgm:pt modelId="{2B22492E-83DE-474B-A396-DC49E666F71F}" type="pres">
      <dgm:prSet presAssocID="{DE0DFB7F-D647-4433-847B-816CB73F310B}" presName="space" presStyleCnt="0"/>
      <dgm:spPr/>
    </dgm:pt>
    <dgm:pt modelId="{D484A648-5AD4-4633-B428-9E20EB24B888}" type="pres">
      <dgm:prSet presAssocID="{E596482E-57E2-4427-BCA5-9B92FA5EDF59}" presName="composite" presStyleCnt="0"/>
      <dgm:spPr/>
    </dgm:pt>
    <dgm:pt modelId="{0942EBB5-C11D-401F-A6F6-CB4F487B8DF8}" type="pres">
      <dgm:prSet presAssocID="{E596482E-57E2-4427-BCA5-9B92FA5EDF59}" presName="parTx" presStyleLbl="alignNode1" presStyleIdx="1" presStyleCnt="3">
        <dgm:presLayoutVars>
          <dgm:chMax val="0"/>
          <dgm:chPref val="0"/>
          <dgm:bulletEnabled val="1"/>
        </dgm:presLayoutVars>
      </dgm:prSet>
      <dgm:spPr/>
    </dgm:pt>
    <dgm:pt modelId="{C4069A81-A3D3-4F13-BDEA-4AEED4F4D995}" type="pres">
      <dgm:prSet presAssocID="{E596482E-57E2-4427-BCA5-9B92FA5EDF59}" presName="desTx" presStyleLbl="alignAccFollowNode1" presStyleIdx="1" presStyleCnt="3">
        <dgm:presLayoutVars>
          <dgm:bulletEnabled val="1"/>
        </dgm:presLayoutVars>
      </dgm:prSet>
      <dgm:spPr/>
    </dgm:pt>
    <dgm:pt modelId="{BDAA1559-8414-4BE1-A7CF-B5A521A92DE0}" type="pres">
      <dgm:prSet presAssocID="{5C117E63-1006-4876-8CF3-5ED4E4A590AF}" presName="space" presStyleCnt="0"/>
      <dgm:spPr/>
    </dgm:pt>
    <dgm:pt modelId="{1873C133-A6E5-49A0-BF44-4837B9644C1C}" type="pres">
      <dgm:prSet presAssocID="{5D11103D-55B2-4819-9846-22910A8406D5}" presName="composite" presStyleCnt="0"/>
      <dgm:spPr/>
    </dgm:pt>
    <dgm:pt modelId="{59121A94-F9C5-4D0E-B0CC-BE4CF2BE99E2}" type="pres">
      <dgm:prSet presAssocID="{5D11103D-55B2-4819-9846-22910A8406D5}" presName="parTx" presStyleLbl="alignNode1" presStyleIdx="2" presStyleCnt="3">
        <dgm:presLayoutVars>
          <dgm:chMax val="0"/>
          <dgm:chPref val="0"/>
          <dgm:bulletEnabled val="1"/>
        </dgm:presLayoutVars>
      </dgm:prSet>
      <dgm:spPr/>
    </dgm:pt>
    <dgm:pt modelId="{5C233700-B3F1-4FEF-B5B4-F3A54D614B92}" type="pres">
      <dgm:prSet presAssocID="{5D11103D-55B2-4819-9846-22910A8406D5}" presName="desTx" presStyleLbl="alignAccFollowNode1" presStyleIdx="2" presStyleCnt="3">
        <dgm:presLayoutVars>
          <dgm:bulletEnabled val="1"/>
        </dgm:presLayoutVars>
      </dgm:prSet>
      <dgm:spPr/>
    </dgm:pt>
  </dgm:ptLst>
  <dgm:cxnLst>
    <dgm:cxn modelId="{C055A41A-9010-4253-9C2A-93454FA4282A}" type="presOf" srcId="{F4D791B6-4451-4105-BA18-B9D63348C7A7}" destId="{1C1800A1-7AD4-4631-A204-59AA2EBEB257}" srcOrd="0" destOrd="0" presId="urn:microsoft.com/office/officeart/2005/8/layout/hList1"/>
    <dgm:cxn modelId="{3DC57123-A3B9-4C22-A1C1-23D377F9997F}" type="presOf" srcId="{2F7ED569-07DB-4303-A528-4E7C04CDE3DC}" destId="{5C233700-B3F1-4FEF-B5B4-F3A54D614B92}" srcOrd="0" destOrd="0" presId="urn:microsoft.com/office/officeart/2005/8/layout/hList1"/>
    <dgm:cxn modelId="{53603A24-6DC5-43CC-88F6-A22344D60B59}" type="presOf" srcId="{40778798-79FE-4FE2-8C71-B7BE1DFD0EFE}" destId="{1F4B0A76-2820-4C02-A2D8-28805791A80D}" srcOrd="0" destOrd="0" presId="urn:microsoft.com/office/officeart/2005/8/layout/hList1"/>
    <dgm:cxn modelId="{3FE3A52C-C647-4735-8490-C7B7CDD5CE73}" srcId="{5D11103D-55B2-4819-9846-22910A8406D5}" destId="{2F7ED569-07DB-4303-A528-4E7C04CDE3DC}" srcOrd="0" destOrd="0" parTransId="{BEE975C4-E280-4F22-A99F-1462ADE308C7}" sibTransId="{5541CCC5-5732-4D92-B035-52AAADBFDFA8}"/>
    <dgm:cxn modelId="{DAA0CB2C-7029-45AD-8F36-288DA655BC18}" srcId="{F4D791B6-4451-4105-BA18-B9D63348C7A7}" destId="{4901A5C1-3A1C-490D-A175-D50E7744CEB6}" srcOrd="2" destOrd="0" parTransId="{A1B11A23-38FC-49E6-8AED-1CB39264D5BE}" sibTransId="{B7FF2B78-6934-44B2-87ED-8950144B9984}"/>
    <dgm:cxn modelId="{5E2D5731-E036-4A8C-8364-6CD067FAFA5E}" srcId="{5D11103D-55B2-4819-9846-22910A8406D5}" destId="{2EB8E7FE-BF40-41F9-9546-F2EB97DCBFB3}" srcOrd="1" destOrd="0" parTransId="{898662E1-847C-4F66-9C57-86839DDC9D7B}" sibTransId="{7FAE806E-E1E0-4C4E-8DB3-D3EAA48B6BFC}"/>
    <dgm:cxn modelId="{4D161E65-2BAF-4A20-ACBE-E8F3A7666574}" type="presOf" srcId="{2EB8E7FE-BF40-41F9-9546-F2EB97DCBFB3}" destId="{5C233700-B3F1-4FEF-B5B4-F3A54D614B92}" srcOrd="0" destOrd="1" presId="urn:microsoft.com/office/officeart/2005/8/layout/hList1"/>
    <dgm:cxn modelId="{2EF2816F-DC6B-42E7-AEA7-90D09756742A}" srcId="{E596482E-57E2-4427-BCA5-9B92FA5EDF59}" destId="{381B4A85-91AB-449E-B604-C74E92992DDD}" srcOrd="1" destOrd="0" parTransId="{039FAE23-0410-4BA2-8388-0DE6AC2B2E1F}" sibTransId="{74FBC5D8-9D9C-40DE-9D91-4B1786E12E28}"/>
    <dgm:cxn modelId="{90A56170-FD8B-4A1B-A3F4-B02C66228517}" srcId="{F4D791B6-4451-4105-BA18-B9D63348C7A7}" destId="{12CE17D9-06A3-48A8-8E78-0B4A438BF702}" srcOrd="0" destOrd="0" parTransId="{4DC335A6-2BB7-4BBB-85E8-54F9C893827E}" sibTransId="{81C05D66-06BA-4C91-A400-0395A63EC346}"/>
    <dgm:cxn modelId="{4A6D4C76-1C07-4E44-8B97-7687B3BFFB92}" srcId="{E596482E-57E2-4427-BCA5-9B92FA5EDF59}" destId="{785DD4E9-2C72-48B8-BAC8-A6F4252F45C8}" srcOrd="0" destOrd="0" parTransId="{9E363C3B-DF8E-48B5-8E07-7282BFCF34CF}" sibTransId="{29AF1F55-8184-4262-8F89-9316D73F607E}"/>
    <dgm:cxn modelId="{E3711680-A1C2-4961-96E6-47C26DFF519D}" type="presOf" srcId="{4901A5C1-3A1C-490D-A175-D50E7744CEB6}" destId="{5EA8DA2D-5B09-44C3-8E44-CDB6905F578C}" srcOrd="0" destOrd="2" presId="urn:microsoft.com/office/officeart/2005/8/layout/hList1"/>
    <dgm:cxn modelId="{A3B35980-C9BA-43AF-9F03-A3843B66F589}" type="presOf" srcId="{E596482E-57E2-4427-BCA5-9B92FA5EDF59}" destId="{0942EBB5-C11D-401F-A6F6-CB4F487B8DF8}" srcOrd="0" destOrd="0" presId="urn:microsoft.com/office/officeart/2005/8/layout/hList1"/>
    <dgm:cxn modelId="{C4440684-28FB-4AEB-940F-B98A31557064}" type="presOf" srcId="{12CE17D9-06A3-48A8-8E78-0B4A438BF702}" destId="{5EA8DA2D-5B09-44C3-8E44-CDB6905F578C}" srcOrd="0" destOrd="0" presId="urn:microsoft.com/office/officeart/2005/8/layout/hList1"/>
    <dgm:cxn modelId="{993BAE9B-5B2D-4206-BA88-768004E69FC7}" srcId="{F4D791B6-4451-4105-BA18-B9D63348C7A7}" destId="{B6822609-A71C-423E-862A-40DA74C6C51F}" srcOrd="1" destOrd="0" parTransId="{642006F3-0A00-4307-A8E3-73CC7D4D80C5}" sibTransId="{5E22745A-4D65-4CF5-9124-FC65C527100A}"/>
    <dgm:cxn modelId="{30DCCFC9-50EC-487B-A8DC-A210EC909489}" srcId="{40778798-79FE-4FE2-8C71-B7BE1DFD0EFE}" destId="{F4D791B6-4451-4105-BA18-B9D63348C7A7}" srcOrd="0" destOrd="0" parTransId="{D202A36B-078C-41F8-B4F3-3DB729B6E321}" sibTransId="{DE0DFB7F-D647-4433-847B-816CB73F310B}"/>
    <dgm:cxn modelId="{DBC08BD7-AF34-44F6-B6EC-10D70509F2AF}" type="presOf" srcId="{381B4A85-91AB-449E-B604-C74E92992DDD}" destId="{C4069A81-A3D3-4F13-BDEA-4AEED4F4D995}" srcOrd="0" destOrd="1" presId="urn:microsoft.com/office/officeart/2005/8/layout/hList1"/>
    <dgm:cxn modelId="{0D784FDA-621D-4576-BD8F-AE900FBFC1DD}" type="presOf" srcId="{B6822609-A71C-423E-862A-40DA74C6C51F}" destId="{5EA8DA2D-5B09-44C3-8E44-CDB6905F578C}" srcOrd="0" destOrd="1" presId="urn:microsoft.com/office/officeart/2005/8/layout/hList1"/>
    <dgm:cxn modelId="{037A05DE-1B74-4675-9537-8A5E4207DA34}" srcId="{40778798-79FE-4FE2-8C71-B7BE1DFD0EFE}" destId="{5D11103D-55B2-4819-9846-22910A8406D5}" srcOrd="2" destOrd="0" parTransId="{88233F2D-C2E5-4D2F-8ED9-4231776FDCA9}" sibTransId="{7C0FBE74-4964-49AF-B8D0-68BF155BFF2A}"/>
    <dgm:cxn modelId="{A801E9E8-3E6C-4E44-9825-3803367E05A1}" srcId="{40778798-79FE-4FE2-8C71-B7BE1DFD0EFE}" destId="{E596482E-57E2-4427-BCA5-9B92FA5EDF59}" srcOrd="1" destOrd="0" parTransId="{3D50EA43-2BB9-47DF-BF8A-406870CCB8B9}" sibTransId="{5C117E63-1006-4876-8CF3-5ED4E4A590AF}"/>
    <dgm:cxn modelId="{2A1107F8-F466-4D1C-9784-7030B17D6F2D}" type="presOf" srcId="{785DD4E9-2C72-48B8-BAC8-A6F4252F45C8}" destId="{C4069A81-A3D3-4F13-BDEA-4AEED4F4D995}" srcOrd="0" destOrd="0" presId="urn:microsoft.com/office/officeart/2005/8/layout/hList1"/>
    <dgm:cxn modelId="{01CB4EF9-870F-4DD5-B1BC-EC38F81B2A10}" type="presOf" srcId="{5D11103D-55B2-4819-9846-22910A8406D5}" destId="{59121A94-F9C5-4D0E-B0CC-BE4CF2BE99E2}" srcOrd="0" destOrd="0" presId="urn:microsoft.com/office/officeart/2005/8/layout/hList1"/>
    <dgm:cxn modelId="{1BBD1FE4-D933-4D0C-8859-8D31FDD61119}" type="presParOf" srcId="{1F4B0A76-2820-4C02-A2D8-28805791A80D}" destId="{14C25D0C-339E-4970-9B61-5DBB035D4640}" srcOrd="0" destOrd="0" presId="urn:microsoft.com/office/officeart/2005/8/layout/hList1"/>
    <dgm:cxn modelId="{0D86CF2E-56D8-4CB4-BB20-ECB0B7663C6E}" type="presParOf" srcId="{14C25D0C-339E-4970-9B61-5DBB035D4640}" destId="{1C1800A1-7AD4-4631-A204-59AA2EBEB257}" srcOrd="0" destOrd="0" presId="urn:microsoft.com/office/officeart/2005/8/layout/hList1"/>
    <dgm:cxn modelId="{8E01D23F-8887-4EA2-9D75-38368A0400D6}" type="presParOf" srcId="{14C25D0C-339E-4970-9B61-5DBB035D4640}" destId="{5EA8DA2D-5B09-44C3-8E44-CDB6905F578C}" srcOrd="1" destOrd="0" presId="urn:microsoft.com/office/officeart/2005/8/layout/hList1"/>
    <dgm:cxn modelId="{95C7E676-9D1B-4F75-932E-732223FFF06D}" type="presParOf" srcId="{1F4B0A76-2820-4C02-A2D8-28805791A80D}" destId="{2B22492E-83DE-474B-A396-DC49E666F71F}" srcOrd="1" destOrd="0" presId="urn:microsoft.com/office/officeart/2005/8/layout/hList1"/>
    <dgm:cxn modelId="{252AD286-BD80-4DD0-AD80-42C84B5616BB}" type="presParOf" srcId="{1F4B0A76-2820-4C02-A2D8-28805791A80D}" destId="{D484A648-5AD4-4633-B428-9E20EB24B888}" srcOrd="2" destOrd="0" presId="urn:microsoft.com/office/officeart/2005/8/layout/hList1"/>
    <dgm:cxn modelId="{90166F5D-D0BD-4106-8ECA-9EBAC2061FD0}" type="presParOf" srcId="{D484A648-5AD4-4633-B428-9E20EB24B888}" destId="{0942EBB5-C11D-401F-A6F6-CB4F487B8DF8}" srcOrd="0" destOrd="0" presId="urn:microsoft.com/office/officeart/2005/8/layout/hList1"/>
    <dgm:cxn modelId="{4B1661BE-E83A-4358-95A1-6152E1EC9440}" type="presParOf" srcId="{D484A648-5AD4-4633-B428-9E20EB24B888}" destId="{C4069A81-A3D3-4F13-BDEA-4AEED4F4D995}" srcOrd="1" destOrd="0" presId="urn:microsoft.com/office/officeart/2005/8/layout/hList1"/>
    <dgm:cxn modelId="{B45B679E-7BC2-4059-A0FD-A52139F2DC85}" type="presParOf" srcId="{1F4B0A76-2820-4C02-A2D8-28805791A80D}" destId="{BDAA1559-8414-4BE1-A7CF-B5A521A92DE0}" srcOrd="3" destOrd="0" presId="urn:microsoft.com/office/officeart/2005/8/layout/hList1"/>
    <dgm:cxn modelId="{7719DC99-854B-4971-9E1E-CA314125AA3B}" type="presParOf" srcId="{1F4B0A76-2820-4C02-A2D8-28805791A80D}" destId="{1873C133-A6E5-49A0-BF44-4837B9644C1C}" srcOrd="4" destOrd="0" presId="urn:microsoft.com/office/officeart/2005/8/layout/hList1"/>
    <dgm:cxn modelId="{E81AF13D-6B10-4FF1-922A-90E20437C50A}" type="presParOf" srcId="{1873C133-A6E5-49A0-BF44-4837B9644C1C}" destId="{59121A94-F9C5-4D0E-B0CC-BE4CF2BE99E2}" srcOrd="0" destOrd="0" presId="urn:microsoft.com/office/officeart/2005/8/layout/hList1"/>
    <dgm:cxn modelId="{911360FD-FF39-42A8-BF89-7100D17E8847}" type="presParOf" srcId="{1873C133-A6E5-49A0-BF44-4837B9644C1C}" destId="{5C233700-B3F1-4FEF-B5B4-F3A54D614B9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A44C65-0923-412A-9662-11036CDB1606}">
      <dsp:nvSpPr>
        <dsp:cNvPr id="0" name=""/>
        <dsp:cNvSpPr/>
      </dsp:nvSpPr>
      <dsp:spPr>
        <a:xfrm>
          <a:off x="0" y="559"/>
          <a:ext cx="10515600" cy="1308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23FF56-3175-48E7-A37A-7485DBAFB771}">
      <dsp:nvSpPr>
        <dsp:cNvPr id="0" name=""/>
        <dsp:cNvSpPr/>
      </dsp:nvSpPr>
      <dsp:spPr>
        <a:xfrm>
          <a:off x="395948" y="295066"/>
          <a:ext cx="719906" cy="71990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94774A3-CB1F-435C-9BC7-4C94054492B9}">
      <dsp:nvSpPr>
        <dsp:cNvPr id="0" name=""/>
        <dsp:cNvSpPr/>
      </dsp:nvSpPr>
      <dsp:spPr>
        <a:xfrm>
          <a:off x="1511802" y="559"/>
          <a:ext cx="9003797" cy="1308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527" tIns="138527" rIns="138527" bIns="138527" numCol="1" spcCol="1270" anchor="ctr" anchorCtr="0">
          <a:noAutofit/>
        </a:bodyPr>
        <a:lstStyle/>
        <a:p>
          <a:pPr marL="0" lvl="0" indent="0" algn="l" defTabSz="1111250">
            <a:lnSpc>
              <a:spcPct val="100000"/>
            </a:lnSpc>
            <a:spcBef>
              <a:spcPct val="0"/>
            </a:spcBef>
            <a:spcAft>
              <a:spcPct val="35000"/>
            </a:spcAft>
            <a:buNone/>
          </a:pPr>
          <a:r>
            <a:rPr lang="en-US" sz="2500" kern="1200" dirty="0"/>
            <a:t>Approval of Q2 GWDB Meeting Minutes* </a:t>
          </a:r>
        </a:p>
      </dsp:txBody>
      <dsp:txXfrm>
        <a:off x="1511802" y="559"/>
        <a:ext cx="9003797" cy="1308920"/>
      </dsp:txXfrm>
    </dsp:sp>
    <dsp:sp modelId="{8FCECAE4-9B1B-4CD1-A48D-443042B3F9D6}">
      <dsp:nvSpPr>
        <dsp:cNvPr id="0" name=""/>
        <dsp:cNvSpPr/>
      </dsp:nvSpPr>
      <dsp:spPr>
        <a:xfrm>
          <a:off x="0" y="1636709"/>
          <a:ext cx="10515600" cy="1308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BDAC9D-7B4C-422C-9064-8DCE22E1B00E}">
      <dsp:nvSpPr>
        <dsp:cNvPr id="0" name=""/>
        <dsp:cNvSpPr/>
      </dsp:nvSpPr>
      <dsp:spPr>
        <a:xfrm>
          <a:off x="395948" y="1931216"/>
          <a:ext cx="719906" cy="71990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528252A-700F-4047-BD02-C7A4F2CD6AFB}">
      <dsp:nvSpPr>
        <dsp:cNvPr id="0" name=""/>
        <dsp:cNvSpPr/>
      </dsp:nvSpPr>
      <dsp:spPr>
        <a:xfrm>
          <a:off x="1511802" y="1636709"/>
          <a:ext cx="9003797" cy="1308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527" tIns="138527" rIns="138527" bIns="138527" numCol="1" spcCol="1270" anchor="ctr" anchorCtr="0">
          <a:noAutofit/>
        </a:bodyPr>
        <a:lstStyle/>
        <a:p>
          <a:pPr marL="0" lvl="0" indent="0" algn="l" defTabSz="1111250">
            <a:lnSpc>
              <a:spcPct val="100000"/>
            </a:lnSpc>
            <a:spcBef>
              <a:spcPct val="0"/>
            </a:spcBef>
            <a:spcAft>
              <a:spcPct val="35000"/>
            </a:spcAft>
            <a:buNone/>
          </a:pPr>
          <a:r>
            <a:rPr lang="en-US" sz="2500" kern="1200" dirty="0"/>
            <a:t>GWDB Quarterly Report*  </a:t>
          </a:r>
        </a:p>
      </dsp:txBody>
      <dsp:txXfrm>
        <a:off x="1511802" y="1636709"/>
        <a:ext cx="9003797" cy="1308920"/>
      </dsp:txXfrm>
    </dsp:sp>
    <dsp:sp modelId="{E6C00F1E-5076-40F6-A02E-5D02D7C9C7FF}">
      <dsp:nvSpPr>
        <dsp:cNvPr id="0" name=""/>
        <dsp:cNvSpPr/>
      </dsp:nvSpPr>
      <dsp:spPr>
        <a:xfrm>
          <a:off x="0" y="3272859"/>
          <a:ext cx="10515600" cy="130892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658F3B-F039-46F3-9484-EB2DE4BAE760}">
      <dsp:nvSpPr>
        <dsp:cNvPr id="0" name=""/>
        <dsp:cNvSpPr/>
      </dsp:nvSpPr>
      <dsp:spPr>
        <a:xfrm>
          <a:off x="395948" y="3567366"/>
          <a:ext cx="719906" cy="71990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5BA3948-B8BC-4BCB-9B61-9F73E1CD0C19}">
      <dsp:nvSpPr>
        <dsp:cNvPr id="0" name=""/>
        <dsp:cNvSpPr/>
      </dsp:nvSpPr>
      <dsp:spPr>
        <a:xfrm>
          <a:off x="1511802" y="3272859"/>
          <a:ext cx="9003797" cy="1308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527" tIns="138527" rIns="138527" bIns="138527" numCol="1" spcCol="1270" anchor="ctr" anchorCtr="0">
          <a:noAutofit/>
        </a:bodyPr>
        <a:lstStyle/>
        <a:p>
          <a:pPr marL="0" lvl="0" indent="0" algn="l" defTabSz="1111250">
            <a:lnSpc>
              <a:spcPct val="100000"/>
            </a:lnSpc>
            <a:spcBef>
              <a:spcPct val="0"/>
            </a:spcBef>
            <a:spcAft>
              <a:spcPct val="35000"/>
            </a:spcAft>
            <a:buNone/>
          </a:pPr>
          <a:r>
            <a:rPr lang="en-US" sz="2500" kern="1200" dirty="0"/>
            <a:t>Upcoming GWDB Business Preview </a:t>
          </a:r>
        </a:p>
      </dsp:txBody>
      <dsp:txXfrm>
        <a:off x="1511802" y="3272859"/>
        <a:ext cx="9003797" cy="13089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166BA4-AF5D-4606-B975-FC055EA99B30}">
      <dsp:nvSpPr>
        <dsp:cNvPr id="0" name=""/>
        <dsp:cNvSpPr/>
      </dsp:nvSpPr>
      <dsp:spPr>
        <a:xfrm>
          <a:off x="1592967" y="56635"/>
          <a:ext cx="970357" cy="9703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04ADE3-D552-40AD-BF0C-8AE7C62F11A3}">
      <dsp:nvSpPr>
        <dsp:cNvPr id="0" name=""/>
        <dsp:cNvSpPr/>
      </dsp:nvSpPr>
      <dsp:spPr>
        <a:xfrm>
          <a:off x="1796742" y="260410"/>
          <a:ext cx="562807" cy="56280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8C0EC64-2C8A-431D-97A7-5D70FB289EC0}">
      <dsp:nvSpPr>
        <dsp:cNvPr id="0" name=""/>
        <dsp:cNvSpPr/>
      </dsp:nvSpPr>
      <dsp:spPr>
        <a:xfrm>
          <a:off x="2771258" y="56635"/>
          <a:ext cx="2287271" cy="97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b="0" kern="1200"/>
            <a:t>Local Boards &amp; Practitioners</a:t>
          </a:r>
        </a:p>
      </dsp:txBody>
      <dsp:txXfrm>
        <a:off x="2771258" y="56635"/>
        <a:ext cx="2287271" cy="970357"/>
      </dsp:txXfrm>
    </dsp:sp>
    <dsp:sp modelId="{C3BF0E7E-55BD-453C-9B5C-019A9883A4DC}">
      <dsp:nvSpPr>
        <dsp:cNvPr id="0" name=""/>
        <dsp:cNvSpPr/>
      </dsp:nvSpPr>
      <dsp:spPr>
        <a:xfrm>
          <a:off x="5457069" y="56635"/>
          <a:ext cx="970357" cy="9703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9FA4FED-2068-434C-ADB0-DA0F2D768640}">
      <dsp:nvSpPr>
        <dsp:cNvPr id="0" name=""/>
        <dsp:cNvSpPr/>
      </dsp:nvSpPr>
      <dsp:spPr>
        <a:xfrm>
          <a:off x="5660844" y="260410"/>
          <a:ext cx="562807" cy="56280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A65904B-54D7-4B82-BB60-C2A7696E250C}">
      <dsp:nvSpPr>
        <dsp:cNvPr id="0" name=""/>
        <dsp:cNvSpPr/>
      </dsp:nvSpPr>
      <dsp:spPr>
        <a:xfrm>
          <a:off x="6635361" y="56635"/>
          <a:ext cx="2287271" cy="97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Employers &amp; Industry</a:t>
          </a:r>
        </a:p>
      </dsp:txBody>
      <dsp:txXfrm>
        <a:off x="6635361" y="56635"/>
        <a:ext cx="2287271" cy="970357"/>
      </dsp:txXfrm>
    </dsp:sp>
    <dsp:sp modelId="{3CC51721-00DC-4AE3-B31C-D5D21B2C209D}">
      <dsp:nvSpPr>
        <dsp:cNvPr id="0" name=""/>
        <dsp:cNvSpPr/>
      </dsp:nvSpPr>
      <dsp:spPr>
        <a:xfrm>
          <a:off x="1592967" y="1805990"/>
          <a:ext cx="970357" cy="9703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048E6F-FDF3-4E09-910A-578CCF3CF0D3}">
      <dsp:nvSpPr>
        <dsp:cNvPr id="0" name=""/>
        <dsp:cNvSpPr/>
      </dsp:nvSpPr>
      <dsp:spPr>
        <a:xfrm>
          <a:off x="1796742" y="2009765"/>
          <a:ext cx="562807" cy="56280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62C2E35-ECCD-4CC3-A4B8-67A5AE4441EC}">
      <dsp:nvSpPr>
        <dsp:cNvPr id="0" name=""/>
        <dsp:cNvSpPr/>
      </dsp:nvSpPr>
      <dsp:spPr>
        <a:xfrm>
          <a:off x="2771258" y="1805990"/>
          <a:ext cx="2287271" cy="97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Community Partners</a:t>
          </a:r>
        </a:p>
      </dsp:txBody>
      <dsp:txXfrm>
        <a:off x="2771258" y="1805990"/>
        <a:ext cx="2287271" cy="970357"/>
      </dsp:txXfrm>
    </dsp:sp>
    <dsp:sp modelId="{A66A281C-E3AE-4BFA-92C8-43F93E57E835}">
      <dsp:nvSpPr>
        <dsp:cNvPr id="0" name=""/>
        <dsp:cNvSpPr/>
      </dsp:nvSpPr>
      <dsp:spPr>
        <a:xfrm>
          <a:off x="5457069" y="1805990"/>
          <a:ext cx="970357" cy="9703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BD722E-FDEC-4551-B9C8-74657B38FDBF}">
      <dsp:nvSpPr>
        <dsp:cNvPr id="0" name=""/>
        <dsp:cNvSpPr/>
      </dsp:nvSpPr>
      <dsp:spPr>
        <a:xfrm>
          <a:off x="5660844" y="2009765"/>
          <a:ext cx="562807" cy="56280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4D711FC-1A8C-4F4F-A954-5FB776A4C41D}">
      <dsp:nvSpPr>
        <dsp:cNvPr id="0" name=""/>
        <dsp:cNvSpPr/>
      </dsp:nvSpPr>
      <dsp:spPr>
        <a:xfrm>
          <a:off x="6635361" y="1805990"/>
          <a:ext cx="2287271" cy="97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Cross-Agency Partners</a:t>
          </a:r>
        </a:p>
      </dsp:txBody>
      <dsp:txXfrm>
        <a:off x="6635361" y="1805990"/>
        <a:ext cx="2287271" cy="970357"/>
      </dsp:txXfrm>
    </dsp:sp>
    <dsp:sp modelId="{1412B9DE-E81F-478E-9F48-FF18306E48D3}">
      <dsp:nvSpPr>
        <dsp:cNvPr id="0" name=""/>
        <dsp:cNvSpPr/>
      </dsp:nvSpPr>
      <dsp:spPr>
        <a:xfrm>
          <a:off x="1592967" y="3555345"/>
          <a:ext cx="970357" cy="9703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D93AC5-9567-4820-94F0-4A644DF0DB5D}">
      <dsp:nvSpPr>
        <dsp:cNvPr id="0" name=""/>
        <dsp:cNvSpPr/>
      </dsp:nvSpPr>
      <dsp:spPr>
        <a:xfrm>
          <a:off x="1796742" y="3759120"/>
          <a:ext cx="562807" cy="56280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8DBCBBF-4771-4731-8573-5274755CF6BF}">
      <dsp:nvSpPr>
        <dsp:cNvPr id="0" name=""/>
        <dsp:cNvSpPr/>
      </dsp:nvSpPr>
      <dsp:spPr>
        <a:xfrm>
          <a:off x="2771258" y="3555345"/>
          <a:ext cx="2287271" cy="97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kern="1200"/>
            <a:t>Data &amp; Systems Experts</a:t>
          </a:r>
        </a:p>
      </dsp:txBody>
      <dsp:txXfrm>
        <a:off x="2771258" y="3555345"/>
        <a:ext cx="2287271" cy="970357"/>
      </dsp:txXfrm>
    </dsp:sp>
    <dsp:sp modelId="{D3DA56BE-72CE-4D87-85CC-B9B775C34963}">
      <dsp:nvSpPr>
        <dsp:cNvPr id="0" name=""/>
        <dsp:cNvSpPr/>
      </dsp:nvSpPr>
      <dsp:spPr>
        <a:xfrm>
          <a:off x="5457069" y="3555345"/>
          <a:ext cx="970357" cy="97035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229A90-2EAD-43AC-B739-3F6434E3A1A3}">
      <dsp:nvSpPr>
        <dsp:cNvPr id="0" name=""/>
        <dsp:cNvSpPr/>
      </dsp:nvSpPr>
      <dsp:spPr>
        <a:xfrm>
          <a:off x="5660844" y="3759120"/>
          <a:ext cx="562807" cy="562807"/>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9F8D85-0511-4096-8414-31A6358942C6}">
      <dsp:nvSpPr>
        <dsp:cNvPr id="0" name=""/>
        <dsp:cNvSpPr/>
      </dsp:nvSpPr>
      <dsp:spPr>
        <a:xfrm>
          <a:off x="6635361" y="3555345"/>
          <a:ext cx="2287271" cy="9703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44550">
            <a:lnSpc>
              <a:spcPct val="100000"/>
            </a:lnSpc>
            <a:spcBef>
              <a:spcPct val="0"/>
            </a:spcBef>
            <a:spcAft>
              <a:spcPct val="35000"/>
            </a:spcAft>
            <a:buNone/>
          </a:pPr>
          <a:r>
            <a:rPr lang="en-US" sz="1900" i="1" kern="1200"/>
            <a:t>Contact Nolan Thomas if you are interested: </a:t>
          </a:r>
          <a:r>
            <a:rPr lang="en-US" sz="1900" i="1" u="sng" kern="1200"/>
            <a:t>nthomas@state.mn.us</a:t>
          </a:r>
          <a:endParaRPr lang="en-US" sz="1900" u="sng" kern="1200"/>
        </a:p>
      </dsp:txBody>
      <dsp:txXfrm>
        <a:off x="6635361" y="3555345"/>
        <a:ext cx="2287271" cy="9703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92583-08B1-4104-9648-C947222F765A}">
      <dsp:nvSpPr>
        <dsp:cNvPr id="0" name=""/>
        <dsp:cNvSpPr/>
      </dsp:nvSpPr>
      <dsp:spPr>
        <a:xfrm>
          <a:off x="0" y="349525"/>
          <a:ext cx="10635343" cy="9639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5421" tIns="354076" rIns="82542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Thank you to the Board for your input during the </a:t>
          </a:r>
          <a:r>
            <a:rPr lang="en-US" sz="1700" b="1" kern="1200"/>
            <a:t>Q2 brainstorming session</a:t>
          </a:r>
          <a:r>
            <a:rPr lang="en-US" sz="1700" kern="1200"/>
            <a:t> — this shaped our early direction.</a:t>
          </a:r>
        </a:p>
      </dsp:txBody>
      <dsp:txXfrm>
        <a:off x="0" y="349525"/>
        <a:ext cx="10635343" cy="963900"/>
      </dsp:txXfrm>
    </dsp:sp>
    <dsp:sp modelId="{D1320014-6E87-47BC-8CA7-18BF9093FFD9}">
      <dsp:nvSpPr>
        <dsp:cNvPr id="0" name=""/>
        <dsp:cNvSpPr/>
      </dsp:nvSpPr>
      <dsp:spPr>
        <a:xfrm>
          <a:off x="531767" y="98605"/>
          <a:ext cx="7444740" cy="501840"/>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1393" tIns="0" rIns="281393" bIns="0" numCol="1" spcCol="1270" anchor="ctr" anchorCtr="0">
          <a:noAutofit/>
        </a:bodyPr>
        <a:lstStyle/>
        <a:p>
          <a:pPr marL="0" lvl="0" indent="0" algn="l" defTabSz="755650">
            <a:lnSpc>
              <a:spcPct val="90000"/>
            </a:lnSpc>
            <a:spcBef>
              <a:spcPct val="0"/>
            </a:spcBef>
            <a:spcAft>
              <a:spcPct val="35000"/>
            </a:spcAft>
            <a:buNone/>
          </a:pPr>
          <a:r>
            <a:rPr lang="en-US" sz="1700" b="1" kern="1200"/>
            <a:t>Acknowledgement</a:t>
          </a:r>
          <a:endParaRPr lang="en-US" sz="1700" kern="1200"/>
        </a:p>
      </dsp:txBody>
      <dsp:txXfrm>
        <a:off x="556265" y="123103"/>
        <a:ext cx="7395744" cy="452844"/>
      </dsp:txXfrm>
    </dsp:sp>
    <dsp:sp modelId="{9A86E792-0CB8-48C2-8D0E-9A41A49028B7}">
      <dsp:nvSpPr>
        <dsp:cNvPr id="0" name=""/>
        <dsp:cNvSpPr/>
      </dsp:nvSpPr>
      <dsp:spPr>
        <a:xfrm>
          <a:off x="0" y="1656145"/>
          <a:ext cx="10635343" cy="15529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5421" tIns="354076" rIns="825421" bIns="120904" numCol="1" spcCol="1270" anchor="t" anchorCtr="0">
          <a:noAutofit/>
        </a:bodyPr>
        <a:lstStyle/>
        <a:p>
          <a:pPr marL="171450" lvl="1" indent="-171450" algn="l" defTabSz="755650">
            <a:lnSpc>
              <a:spcPct val="90000"/>
            </a:lnSpc>
            <a:spcBef>
              <a:spcPct val="0"/>
            </a:spcBef>
            <a:spcAft>
              <a:spcPct val="15000"/>
            </a:spcAft>
            <a:buChar char="•"/>
          </a:pPr>
          <a:r>
            <a:rPr lang="en-US" sz="1700" kern="1200"/>
            <a:t>Enhance use of workforce data (demographics, dashboards, forecasting)</a:t>
          </a:r>
        </a:p>
        <a:p>
          <a:pPr marL="171450" lvl="1" indent="-171450" algn="l" defTabSz="755650">
            <a:lnSpc>
              <a:spcPct val="90000"/>
            </a:lnSpc>
            <a:spcBef>
              <a:spcPct val="0"/>
            </a:spcBef>
            <a:spcAft>
              <a:spcPct val="15000"/>
            </a:spcAft>
            <a:buChar char="•"/>
          </a:pPr>
          <a:r>
            <a:rPr lang="en-US" sz="1700" kern="1200"/>
            <a:t>Improve employer readiness &amp; service accessibility</a:t>
          </a:r>
        </a:p>
        <a:p>
          <a:pPr marL="171450" lvl="1" indent="-171450" algn="l" defTabSz="755650">
            <a:lnSpc>
              <a:spcPct val="90000"/>
            </a:lnSpc>
            <a:spcBef>
              <a:spcPct val="0"/>
            </a:spcBef>
            <a:spcAft>
              <a:spcPct val="15000"/>
            </a:spcAft>
            <a:buChar char="•"/>
          </a:pPr>
          <a:r>
            <a:rPr lang="en-US" sz="1700" kern="1200"/>
            <a:t>Leverage technology to connect employers, educators, and workers</a:t>
          </a:r>
        </a:p>
        <a:p>
          <a:pPr marL="171450" lvl="1" indent="-171450" algn="l" defTabSz="755650">
            <a:lnSpc>
              <a:spcPct val="90000"/>
            </a:lnSpc>
            <a:spcBef>
              <a:spcPct val="0"/>
            </a:spcBef>
            <a:spcAft>
              <a:spcPct val="15000"/>
            </a:spcAft>
            <a:buChar char="•"/>
          </a:pPr>
          <a:r>
            <a:rPr lang="en-US" sz="1700" kern="1200"/>
            <a:t>Increase inclusion for underrepresented populations</a:t>
          </a:r>
        </a:p>
      </dsp:txBody>
      <dsp:txXfrm>
        <a:off x="0" y="1656145"/>
        <a:ext cx="10635343" cy="1552950"/>
      </dsp:txXfrm>
    </dsp:sp>
    <dsp:sp modelId="{799D3257-1BEA-4E71-956A-DE668B8602E9}">
      <dsp:nvSpPr>
        <dsp:cNvPr id="0" name=""/>
        <dsp:cNvSpPr/>
      </dsp:nvSpPr>
      <dsp:spPr>
        <a:xfrm>
          <a:off x="531767" y="1405226"/>
          <a:ext cx="7444740" cy="501840"/>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1393" tIns="0" rIns="281393" bIns="0" numCol="1" spcCol="1270" anchor="ctr" anchorCtr="0">
          <a:noAutofit/>
        </a:bodyPr>
        <a:lstStyle/>
        <a:p>
          <a:pPr marL="0" lvl="0" indent="0" algn="l" defTabSz="755650">
            <a:lnSpc>
              <a:spcPct val="90000"/>
            </a:lnSpc>
            <a:spcBef>
              <a:spcPct val="0"/>
            </a:spcBef>
            <a:spcAft>
              <a:spcPct val="35000"/>
            </a:spcAft>
            <a:buNone/>
          </a:pPr>
          <a:r>
            <a:rPr lang="en-US" sz="1700" b="1" kern="1200"/>
            <a:t>Key Themes from Brainstorming</a:t>
          </a:r>
          <a:endParaRPr lang="en-US" sz="1700" kern="1200"/>
        </a:p>
      </dsp:txBody>
      <dsp:txXfrm>
        <a:off x="556265" y="1429724"/>
        <a:ext cx="7395744" cy="452844"/>
      </dsp:txXfrm>
    </dsp:sp>
    <dsp:sp modelId="{2F4E66D2-1051-474D-802F-7BDED04B7C2E}">
      <dsp:nvSpPr>
        <dsp:cNvPr id="0" name=""/>
        <dsp:cNvSpPr/>
      </dsp:nvSpPr>
      <dsp:spPr>
        <a:xfrm>
          <a:off x="0" y="3551816"/>
          <a:ext cx="10635343" cy="15529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5421" tIns="354076" rIns="825421" bIns="120904" numCol="1" spcCol="1270" anchor="t" anchorCtr="0">
          <a:noAutofit/>
        </a:bodyPr>
        <a:lstStyle/>
        <a:p>
          <a:pPr marL="171450" lvl="1" indent="-171450" algn="l" defTabSz="755650">
            <a:lnSpc>
              <a:spcPct val="90000"/>
            </a:lnSpc>
            <a:spcBef>
              <a:spcPct val="0"/>
            </a:spcBef>
            <a:spcAft>
              <a:spcPct val="15000"/>
            </a:spcAft>
            <a:buChar char="•"/>
          </a:pPr>
          <a:r>
            <a:rPr lang="en-US" sz="1700" b="1" kern="1200"/>
            <a:t>September 19</a:t>
          </a:r>
          <a:r>
            <a:rPr lang="en-US" sz="1700" b="1" kern="1200" baseline="30000"/>
            <a:t>th </a:t>
          </a:r>
          <a:r>
            <a:rPr lang="en-US" sz="1700" b="1" kern="1200"/>
            <a:t> 9:00-11:00am:</a:t>
          </a:r>
          <a:r>
            <a:rPr lang="en-US" sz="1700" kern="1200"/>
            <a:t> Convene first committee meeting</a:t>
          </a:r>
        </a:p>
        <a:p>
          <a:pPr marL="171450" lvl="1" indent="-171450" algn="l" defTabSz="755650">
            <a:lnSpc>
              <a:spcPct val="90000"/>
            </a:lnSpc>
            <a:spcBef>
              <a:spcPct val="0"/>
            </a:spcBef>
            <a:spcAft>
              <a:spcPct val="15000"/>
            </a:spcAft>
            <a:buChar char="•"/>
          </a:pPr>
          <a:r>
            <a:rPr lang="en-US" sz="1700" kern="1200"/>
            <a:t>Review purpose &amp; charge; confirm focus areas/goals</a:t>
          </a:r>
        </a:p>
        <a:p>
          <a:pPr marL="171450" lvl="1" indent="-171450" algn="l" defTabSz="755650">
            <a:lnSpc>
              <a:spcPct val="90000"/>
            </a:lnSpc>
            <a:spcBef>
              <a:spcPct val="0"/>
            </a:spcBef>
            <a:spcAft>
              <a:spcPct val="15000"/>
            </a:spcAft>
            <a:buChar char="•"/>
          </a:pPr>
          <a:r>
            <a:rPr lang="en-US" sz="1700" kern="1200"/>
            <a:t>Begin drafting KPIs based on Board input</a:t>
          </a:r>
        </a:p>
        <a:p>
          <a:pPr marL="171450" lvl="1" indent="-171450" algn="l" defTabSz="755650">
            <a:lnSpc>
              <a:spcPct val="90000"/>
            </a:lnSpc>
            <a:spcBef>
              <a:spcPct val="0"/>
            </a:spcBef>
            <a:spcAft>
              <a:spcPct val="15000"/>
            </a:spcAft>
            <a:buChar char="•"/>
          </a:pPr>
          <a:r>
            <a:rPr lang="en-US" sz="1700" kern="1200"/>
            <a:t>Return to Board for endorsement before detailed plan development</a:t>
          </a:r>
        </a:p>
      </dsp:txBody>
      <dsp:txXfrm>
        <a:off x="0" y="3551816"/>
        <a:ext cx="10635343" cy="1552950"/>
      </dsp:txXfrm>
    </dsp:sp>
    <dsp:sp modelId="{E9984F40-BD4E-4A92-B625-395B2BFE7A70}">
      <dsp:nvSpPr>
        <dsp:cNvPr id="0" name=""/>
        <dsp:cNvSpPr/>
      </dsp:nvSpPr>
      <dsp:spPr>
        <a:xfrm>
          <a:off x="531767" y="3300896"/>
          <a:ext cx="7444740" cy="501840"/>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81393" tIns="0" rIns="281393" bIns="0" numCol="1" spcCol="1270" anchor="ctr" anchorCtr="0">
          <a:noAutofit/>
        </a:bodyPr>
        <a:lstStyle/>
        <a:p>
          <a:pPr marL="0" lvl="0" indent="0" algn="l" defTabSz="755650">
            <a:lnSpc>
              <a:spcPct val="90000"/>
            </a:lnSpc>
            <a:spcBef>
              <a:spcPct val="0"/>
            </a:spcBef>
            <a:spcAft>
              <a:spcPct val="35000"/>
            </a:spcAft>
            <a:buNone/>
          </a:pPr>
          <a:r>
            <a:rPr lang="en-US" sz="1700" b="1" kern="1200"/>
            <a:t>Next Steps</a:t>
          </a:r>
          <a:endParaRPr lang="en-US" sz="1700" kern="1200"/>
        </a:p>
      </dsp:txBody>
      <dsp:txXfrm>
        <a:off x="556265" y="3325394"/>
        <a:ext cx="7395744" cy="4528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B1FEE-8ED9-43D6-86A9-2A33F19EA926}">
      <dsp:nvSpPr>
        <dsp:cNvPr id="0" name=""/>
        <dsp:cNvSpPr/>
      </dsp:nvSpPr>
      <dsp:spPr>
        <a:xfrm>
          <a:off x="0" y="293381"/>
          <a:ext cx="7007652" cy="281295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3872" tIns="395732" rIns="543872" bIns="135128" numCol="1" spcCol="1270" anchor="t" anchorCtr="0">
          <a:noAutofit/>
        </a:bodyPr>
        <a:lstStyle/>
        <a:p>
          <a:pPr marL="171450" lvl="1" indent="-171450" algn="l" defTabSz="844550" rtl="0">
            <a:lnSpc>
              <a:spcPct val="90000"/>
            </a:lnSpc>
            <a:spcBef>
              <a:spcPct val="0"/>
            </a:spcBef>
            <a:spcAft>
              <a:spcPct val="15000"/>
            </a:spcAft>
            <a:buChar char="•"/>
          </a:pPr>
          <a:r>
            <a:rPr lang="en-US" sz="1900" b="1" kern="1200">
              <a:latin typeface="Calibri"/>
            </a:rPr>
            <a:t>Employer-led board </a:t>
          </a:r>
          <a:r>
            <a:rPr lang="en-US" sz="1900" b="0" kern="1200">
              <a:latin typeface="Calibri"/>
            </a:rPr>
            <a:t>created out of federal and state statute</a:t>
          </a:r>
          <a:endParaRPr lang="en-US" sz="1900" b="0" kern="1200"/>
        </a:p>
        <a:p>
          <a:pPr marL="342900" lvl="2" indent="-171450" algn="l" defTabSz="844550" rtl="0">
            <a:lnSpc>
              <a:spcPct val="90000"/>
            </a:lnSpc>
            <a:spcBef>
              <a:spcPct val="0"/>
            </a:spcBef>
            <a:spcAft>
              <a:spcPct val="15000"/>
            </a:spcAft>
            <a:buChar char="•"/>
          </a:pPr>
          <a:r>
            <a:rPr lang="en-US" sz="1900" b="0" kern="1200">
              <a:latin typeface="Calibri"/>
            </a:rPr>
            <a:t>~60 voting and non-voting members, 50% business voting  members</a:t>
          </a:r>
        </a:p>
        <a:p>
          <a:pPr marL="342900" lvl="2" indent="-171450" algn="l" defTabSz="844550" rtl="0">
            <a:lnSpc>
              <a:spcPct val="90000"/>
            </a:lnSpc>
            <a:spcBef>
              <a:spcPct val="0"/>
            </a:spcBef>
            <a:spcAft>
              <a:spcPct val="15000"/>
            </a:spcAft>
            <a:buChar char="•"/>
          </a:pPr>
          <a:r>
            <a:rPr lang="en-US" sz="1900" b="0" kern="1200">
              <a:latin typeface="Calibri"/>
            </a:rPr>
            <a:t>Enterprise leadership, state&amp; local elected officials,  unions, education, and community-based organizations members</a:t>
          </a:r>
        </a:p>
        <a:p>
          <a:pPr marL="171450" lvl="1" indent="-171450" algn="l" defTabSz="844550" rtl="0">
            <a:lnSpc>
              <a:spcPct val="90000"/>
            </a:lnSpc>
            <a:spcBef>
              <a:spcPct val="0"/>
            </a:spcBef>
            <a:spcAft>
              <a:spcPct val="15000"/>
            </a:spcAft>
            <a:buChar char="•"/>
          </a:pPr>
          <a:r>
            <a:rPr lang="en-US" sz="1900" b="0" kern="1200">
              <a:latin typeface="Calibri"/>
            </a:rPr>
            <a:t>Continuing to "reimagine" the role and work of the GWDB</a:t>
          </a:r>
        </a:p>
      </dsp:txBody>
      <dsp:txXfrm>
        <a:off x="0" y="293381"/>
        <a:ext cx="7007652" cy="2812950"/>
      </dsp:txXfrm>
    </dsp:sp>
    <dsp:sp modelId="{20EC4426-AD7F-4562-8B81-9A94E6D9DFD9}">
      <dsp:nvSpPr>
        <dsp:cNvPr id="0" name=""/>
        <dsp:cNvSpPr/>
      </dsp:nvSpPr>
      <dsp:spPr>
        <a:xfrm>
          <a:off x="350382" y="12941"/>
          <a:ext cx="4905356" cy="560880"/>
        </a:xfrm>
        <a:prstGeom prst="roundRect">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5411" tIns="0" rIns="185411" bIns="0" numCol="1" spcCol="1270" anchor="ctr" anchorCtr="0">
          <a:noAutofit/>
        </a:bodyPr>
        <a:lstStyle/>
        <a:p>
          <a:pPr marL="0" lvl="0" indent="0" algn="l" defTabSz="844550">
            <a:lnSpc>
              <a:spcPct val="90000"/>
            </a:lnSpc>
            <a:spcBef>
              <a:spcPct val="0"/>
            </a:spcBef>
            <a:spcAft>
              <a:spcPct val="35000"/>
            </a:spcAft>
            <a:buNone/>
          </a:pPr>
          <a:r>
            <a:rPr lang="en-US" sz="1900" b="1" kern="1200">
              <a:latin typeface="Calibri"/>
            </a:rPr>
            <a:t>About</a:t>
          </a:r>
          <a:r>
            <a:rPr lang="en-US" sz="1900" b="1" kern="1200"/>
            <a:t> the GWDB:</a:t>
          </a:r>
          <a:endParaRPr lang="en-US" sz="1900" kern="1200"/>
        </a:p>
      </dsp:txBody>
      <dsp:txXfrm>
        <a:off x="377762" y="40321"/>
        <a:ext cx="4850596" cy="506120"/>
      </dsp:txXfrm>
    </dsp:sp>
    <dsp:sp modelId="{CFD87CD9-A681-4584-AE1D-0D19635BD19C}">
      <dsp:nvSpPr>
        <dsp:cNvPr id="0" name=""/>
        <dsp:cNvSpPr/>
      </dsp:nvSpPr>
      <dsp:spPr>
        <a:xfrm>
          <a:off x="0" y="3489371"/>
          <a:ext cx="7007652" cy="1735650"/>
        </a:xfrm>
        <a:prstGeom prst="rect">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43872" tIns="395732" rIns="543872"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The Governor and State Legislature</a:t>
          </a:r>
        </a:p>
        <a:p>
          <a:pPr marL="171450" lvl="1" indent="-171450" algn="l" defTabSz="844550">
            <a:lnSpc>
              <a:spcPct val="90000"/>
            </a:lnSpc>
            <a:spcBef>
              <a:spcPct val="0"/>
            </a:spcBef>
            <a:spcAft>
              <a:spcPct val="15000"/>
            </a:spcAft>
            <a:buChar char="•"/>
          </a:pPr>
          <a:r>
            <a:rPr lang="en-US" sz="1900" kern="1200"/>
            <a:t>State agencies and local workforce boards</a:t>
          </a:r>
        </a:p>
        <a:p>
          <a:pPr marL="171450" lvl="1" indent="-171450" algn="l" defTabSz="844550">
            <a:lnSpc>
              <a:spcPct val="90000"/>
            </a:lnSpc>
            <a:spcBef>
              <a:spcPct val="0"/>
            </a:spcBef>
            <a:spcAft>
              <a:spcPct val="15000"/>
            </a:spcAft>
            <a:buChar char="•"/>
          </a:pPr>
          <a:r>
            <a:rPr lang="en-US" sz="1900" kern="1200"/>
            <a:t>Workforce professionals</a:t>
          </a:r>
        </a:p>
        <a:p>
          <a:pPr marL="171450" lvl="1" indent="-171450" algn="l" defTabSz="844550">
            <a:lnSpc>
              <a:spcPct val="90000"/>
            </a:lnSpc>
            <a:spcBef>
              <a:spcPct val="0"/>
            </a:spcBef>
            <a:spcAft>
              <a:spcPct val="15000"/>
            </a:spcAft>
            <a:buChar char="•"/>
          </a:pPr>
          <a:r>
            <a:rPr lang="en-US" sz="1900" kern="1200"/>
            <a:t>Employers and job seekers</a:t>
          </a:r>
        </a:p>
      </dsp:txBody>
      <dsp:txXfrm>
        <a:off x="0" y="3489371"/>
        <a:ext cx="7007652" cy="1735650"/>
      </dsp:txXfrm>
    </dsp:sp>
    <dsp:sp modelId="{5805AFFF-888D-4F09-BF4C-555F2D8389B2}">
      <dsp:nvSpPr>
        <dsp:cNvPr id="0" name=""/>
        <dsp:cNvSpPr/>
      </dsp:nvSpPr>
      <dsp:spPr>
        <a:xfrm>
          <a:off x="350382" y="3208931"/>
          <a:ext cx="4905356" cy="560880"/>
        </a:xfrm>
        <a:prstGeom prst="roundRect">
          <a:avLst/>
        </a:prstGeom>
        <a:solidFill>
          <a:schemeClr val="accent1">
            <a:hueOff val="0"/>
            <a:satOff val="0"/>
            <a:lumOff val="0"/>
            <a:alphaOff val="0"/>
          </a:schemeClr>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85411" tIns="0" rIns="185411" bIns="0" numCol="1" spcCol="1270" anchor="ctr" anchorCtr="0">
          <a:noAutofit/>
        </a:bodyPr>
        <a:lstStyle/>
        <a:p>
          <a:pPr marL="0" lvl="0" indent="0" algn="l" defTabSz="844550">
            <a:lnSpc>
              <a:spcPct val="90000"/>
            </a:lnSpc>
            <a:spcBef>
              <a:spcPct val="0"/>
            </a:spcBef>
            <a:spcAft>
              <a:spcPct val="35000"/>
            </a:spcAft>
            <a:buNone/>
          </a:pPr>
          <a:r>
            <a:rPr lang="en-US" sz="1900" b="1" kern="1200"/>
            <a:t>Who We Serve:</a:t>
          </a:r>
          <a:endParaRPr lang="en-US" sz="1900" kern="1200"/>
        </a:p>
      </dsp:txBody>
      <dsp:txXfrm>
        <a:off x="377762" y="3236311"/>
        <a:ext cx="4850596" cy="50612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10210-BD4B-471A-AA6B-4FE00D0F8A1A}">
      <dsp:nvSpPr>
        <dsp:cNvPr id="0" name=""/>
        <dsp:cNvSpPr/>
      </dsp:nvSpPr>
      <dsp:spPr>
        <a:xfrm>
          <a:off x="0" y="357880"/>
          <a:ext cx="10673219" cy="141190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073C4A-96A7-4523-BD2B-BBA9D88B3D35}">
      <dsp:nvSpPr>
        <dsp:cNvPr id="0" name=""/>
        <dsp:cNvSpPr/>
      </dsp:nvSpPr>
      <dsp:spPr>
        <a:xfrm>
          <a:off x="427101" y="601264"/>
          <a:ext cx="776548" cy="7765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7AC90AD-8600-4C93-8A0F-D98D7D2469F6}">
      <dsp:nvSpPr>
        <dsp:cNvPr id="0" name=""/>
        <dsp:cNvSpPr/>
      </dsp:nvSpPr>
      <dsp:spPr>
        <a:xfrm>
          <a:off x="1313705" y="338537"/>
          <a:ext cx="3101537" cy="1261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381" tIns="141381" rIns="141381" bIns="141381" numCol="1" spcCol="1270" anchor="ctr" anchorCtr="0">
          <a:noAutofit/>
        </a:bodyPr>
        <a:lstStyle/>
        <a:p>
          <a:pPr marL="0" lvl="0" indent="0" algn="l" defTabSz="844550">
            <a:lnSpc>
              <a:spcPct val="100000"/>
            </a:lnSpc>
            <a:spcBef>
              <a:spcPct val="0"/>
            </a:spcBef>
            <a:spcAft>
              <a:spcPct val="35000"/>
            </a:spcAft>
            <a:buNone/>
          </a:pPr>
          <a:r>
            <a:rPr lang="en-US" sz="1900" b="1" kern="1200"/>
            <a:t>Subd. 2a. Board meetings; chair. </a:t>
          </a:r>
          <a:endParaRPr lang="en-US" sz="1900" kern="1200"/>
        </a:p>
      </dsp:txBody>
      <dsp:txXfrm>
        <a:off x="1313705" y="338537"/>
        <a:ext cx="3101537" cy="1261490"/>
      </dsp:txXfrm>
    </dsp:sp>
    <dsp:sp modelId="{6F7684A4-614B-4A04-B785-F3818A71C4DB}">
      <dsp:nvSpPr>
        <dsp:cNvPr id="0" name=""/>
        <dsp:cNvSpPr/>
      </dsp:nvSpPr>
      <dsp:spPr>
        <a:xfrm>
          <a:off x="4577976" y="310143"/>
          <a:ext cx="4920071" cy="1433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427" tIns="149427" rIns="149427" bIns="149427" numCol="1" spcCol="1270" anchor="ctr" anchorCtr="0">
          <a:noAutofit/>
        </a:bodyPr>
        <a:lstStyle/>
        <a:p>
          <a:pPr marL="0" lvl="0" indent="0" algn="l" defTabSz="622300">
            <a:lnSpc>
              <a:spcPct val="100000"/>
            </a:lnSpc>
            <a:spcBef>
              <a:spcPct val="0"/>
            </a:spcBef>
            <a:spcAft>
              <a:spcPct val="35000"/>
            </a:spcAft>
            <a:buNone/>
          </a:pPr>
          <a:r>
            <a:rPr lang="en-US" sz="1400" kern="1200"/>
            <a:t>The board shall hold regular in-person meetings at least quarterly and as often as necessary to </a:t>
          </a:r>
          <a:r>
            <a:rPr lang="en-US" sz="1400" b="1" u="sng" kern="1200"/>
            <a:t>perform the duties outlined in the statement of authority and the board's bylaws</a:t>
          </a:r>
          <a:r>
            <a:rPr lang="en-US" sz="1400" kern="1200"/>
            <a:t>. </a:t>
          </a:r>
        </a:p>
      </dsp:txBody>
      <dsp:txXfrm>
        <a:off x="4577976" y="310143"/>
        <a:ext cx="4920071" cy="1433226"/>
      </dsp:txXfrm>
    </dsp:sp>
    <dsp:sp modelId="{663197A3-AB2E-48A6-970D-71D44452C66B}">
      <dsp:nvSpPr>
        <dsp:cNvPr id="0" name=""/>
        <dsp:cNvSpPr/>
      </dsp:nvSpPr>
      <dsp:spPr>
        <a:xfrm>
          <a:off x="0" y="2332055"/>
          <a:ext cx="10673219" cy="239273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194CBF-9F8D-40F1-A473-995CCD3E7B4A}">
      <dsp:nvSpPr>
        <dsp:cNvPr id="0" name=""/>
        <dsp:cNvSpPr/>
      </dsp:nvSpPr>
      <dsp:spPr>
        <a:xfrm>
          <a:off x="427101" y="2867220"/>
          <a:ext cx="776548" cy="7765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9C1D68C-ACA8-43FC-981D-6C4C9E882B74}">
      <dsp:nvSpPr>
        <dsp:cNvPr id="0" name=""/>
        <dsp:cNvSpPr/>
      </dsp:nvSpPr>
      <dsp:spPr>
        <a:xfrm>
          <a:off x="1406728" y="2537130"/>
          <a:ext cx="2138893" cy="14119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427" tIns="149427" rIns="149427" bIns="149427" numCol="1" spcCol="1270" anchor="ctr" anchorCtr="0">
          <a:noAutofit/>
        </a:bodyPr>
        <a:lstStyle/>
        <a:p>
          <a:pPr marL="0" lvl="0" indent="0" algn="l" defTabSz="844550">
            <a:lnSpc>
              <a:spcPct val="100000"/>
            </a:lnSpc>
            <a:spcBef>
              <a:spcPct val="0"/>
            </a:spcBef>
            <a:spcAft>
              <a:spcPct val="35000"/>
            </a:spcAft>
            <a:buNone/>
          </a:pPr>
          <a:r>
            <a:rPr lang="en-US" sz="1900" b="1" kern="1200"/>
            <a:t>Subd. 4. Executive committee duties. </a:t>
          </a:r>
          <a:endParaRPr lang="en-US" sz="1900" kern="1200"/>
        </a:p>
      </dsp:txBody>
      <dsp:txXfrm>
        <a:off x="1406728" y="2537130"/>
        <a:ext cx="2138893" cy="1411907"/>
      </dsp:txXfrm>
    </dsp:sp>
    <dsp:sp modelId="{8C1280AA-5A18-48BC-809E-9166AC3AA149}">
      <dsp:nvSpPr>
        <dsp:cNvPr id="0" name=""/>
        <dsp:cNvSpPr/>
      </dsp:nvSpPr>
      <dsp:spPr>
        <a:xfrm>
          <a:off x="4530020" y="2580363"/>
          <a:ext cx="5163702" cy="1871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427" tIns="149427" rIns="149427" bIns="149427" numCol="1" spcCol="1270" anchor="ctr" anchorCtr="0">
          <a:noAutofit/>
        </a:bodyPr>
        <a:lstStyle/>
        <a:p>
          <a:pPr marL="0" lvl="0" indent="0" algn="l" defTabSz="622300">
            <a:lnSpc>
              <a:spcPct val="100000"/>
            </a:lnSpc>
            <a:spcBef>
              <a:spcPct val="0"/>
            </a:spcBef>
            <a:spcAft>
              <a:spcPct val="35000"/>
            </a:spcAft>
            <a:buNone/>
          </a:pPr>
          <a:r>
            <a:rPr lang="en-US" sz="1400" kern="1200"/>
            <a:t>The executive committee must, with advice and input of local workforce boards and other stakeholders as appropriate, </a:t>
          </a:r>
          <a:r>
            <a:rPr lang="en-US" sz="1400" b="1" i="0" u="sng" kern="1200"/>
            <a:t>develop performance standards for the state workforce centers</a:t>
          </a:r>
          <a:r>
            <a:rPr lang="en-US" sz="1400" kern="1200"/>
            <a:t>. </a:t>
          </a:r>
        </a:p>
        <a:p>
          <a:pPr marL="0" lvl="0" indent="0" algn="l" defTabSz="622300">
            <a:lnSpc>
              <a:spcPct val="100000"/>
            </a:lnSpc>
            <a:spcBef>
              <a:spcPct val="0"/>
            </a:spcBef>
            <a:spcAft>
              <a:spcPct val="35000"/>
            </a:spcAft>
            <a:buNone/>
          </a:pPr>
          <a:r>
            <a:rPr lang="en-US" sz="1400" kern="1200"/>
            <a:t>By January 15, 2019, and each odd-numbered year thereafter, the executive committee shall submit a report to the senate and house of representatives committees with jurisdiction over workforce development programs regarding </a:t>
          </a:r>
          <a:r>
            <a:rPr lang="en-US" sz="1400" b="1" u="sng" kern="1200"/>
            <a:t>the performance and outcomes of the workforce centers</a:t>
          </a:r>
          <a:r>
            <a:rPr lang="en-US" sz="1400" kern="1200"/>
            <a:t>. The report must </a:t>
          </a:r>
          <a:r>
            <a:rPr lang="en-US" sz="1400" b="1" u="sng" kern="1200"/>
            <a:t>provide recommendations regarding workforce center funding levels and sources, program changes, and administrative changes</a:t>
          </a:r>
          <a:r>
            <a:rPr lang="en-US" sz="1400" kern="1200"/>
            <a:t>.</a:t>
          </a:r>
        </a:p>
      </dsp:txBody>
      <dsp:txXfrm>
        <a:off x="4530020" y="2580363"/>
        <a:ext cx="5163702" cy="187128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C48E1-6DAD-4D1B-854C-91FCD8CE1F0F}">
      <dsp:nvSpPr>
        <dsp:cNvPr id="0" name=""/>
        <dsp:cNvSpPr/>
      </dsp:nvSpPr>
      <dsp:spPr>
        <a:xfrm>
          <a:off x="0" y="43329"/>
          <a:ext cx="10515600" cy="8064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l" defTabSz="1244600">
            <a:lnSpc>
              <a:spcPct val="90000"/>
            </a:lnSpc>
            <a:spcBef>
              <a:spcPct val="0"/>
            </a:spcBef>
            <a:spcAft>
              <a:spcPct val="35000"/>
            </a:spcAft>
            <a:buNone/>
          </a:pPr>
          <a:r>
            <a:rPr lang="en-US" sz="2800" b="1" kern="1200"/>
            <a:t>State Workforce Development Boards</a:t>
          </a:r>
          <a:endParaRPr lang="en-US" sz="2800" kern="1200"/>
        </a:p>
      </dsp:txBody>
      <dsp:txXfrm>
        <a:off x="0" y="43329"/>
        <a:ext cx="10515600" cy="806400"/>
      </dsp:txXfrm>
    </dsp:sp>
    <dsp:sp modelId="{C8D53730-D0F8-4A91-AB14-B85C3775CBD8}">
      <dsp:nvSpPr>
        <dsp:cNvPr id="0" name=""/>
        <dsp:cNvSpPr/>
      </dsp:nvSpPr>
      <dsp:spPr>
        <a:xfrm>
          <a:off x="0" y="849729"/>
          <a:ext cx="10515600" cy="3689280"/>
        </a:xfrm>
        <a:prstGeom prst="rect">
          <a:avLst/>
        </a:prstGeom>
        <a:solidFill>
          <a:schemeClr val="bg1">
            <a:lumMod val="95000"/>
            <a:alpha val="9000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b="1" kern="1200"/>
            <a:t>Operate programs day to day: </a:t>
          </a:r>
          <a:r>
            <a:rPr lang="en-US" sz="2800" b="0" kern="1200"/>
            <a:t>Program execution is the responsibility of state agencies, local workforce boards, education and training providers, CBOs, etc.</a:t>
          </a:r>
        </a:p>
        <a:p>
          <a:pPr marL="285750" lvl="1" indent="-285750" algn="l" defTabSz="1244600">
            <a:lnSpc>
              <a:spcPct val="90000"/>
            </a:lnSpc>
            <a:spcBef>
              <a:spcPct val="0"/>
            </a:spcBef>
            <a:spcAft>
              <a:spcPct val="15000"/>
            </a:spcAft>
            <a:buChar char="•"/>
          </a:pPr>
          <a:r>
            <a:rPr lang="en-US" sz="2800" b="1" kern="1200"/>
            <a:t>Serve individual jobseekers or businesses directly: </a:t>
          </a:r>
          <a:r>
            <a:rPr lang="en-US" sz="2800" b="0" kern="1200"/>
            <a:t>GWDB creates recommendations for system implementation; local boards and providers handle customer-facing delivery.</a:t>
          </a:r>
        </a:p>
        <a:p>
          <a:pPr marL="285750" lvl="1" indent="-285750" algn="l" defTabSz="1244600">
            <a:lnSpc>
              <a:spcPct val="90000"/>
            </a:lnSpc>
            <a:spcBef>
              <a:spcPct val="0"/>
            </a:spcBef>
            <a:spcAft>
              <a:spcPct val="15000"/>
            </a:spcAft>
            <a:buChar char="•"/>
          </a:pPr>
          <a:r>
            <a:rPr lang="en-US" sz="2800" b="1" kern="1200"/>
            <a:t>Conflict with statutory requirements: </a:t>
          </a:r>
          <a:r>
            <a:rPr lang="en-US" sz="2800" b="0" kern="1200"/>
            <a:t>Each agency and program remains accountable to statutory requirements.</a:t>
          </a:r>
        </a:p>
      </dsp:txBody>
      <dsp:txXfrm>
        <a:off x="0" y="849729"/>
        <a:ext cx="10515600" cy="368928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26ECE-8617-41E1-980F-CA91C299DB83}">
      <dsp:nvSpPr>
        <dsp:cNvPr id="0" name=""/>
        <dsp:cNvSpPr/>
      </dsp:nvSpPr>
      <dsp:spPr>
        <a:xfrm>
          <a:off x="8229" y="297057"/>
          <a:ext cx="3771035" cy="711063"/>
        </a:xfrm>
        <a:prstGeom prst="chevron">
          <a:avLst/>
        </a:prstGeom>
        <a:solidFill>
          <a:schemeClr val="accent1">
            <a:hueOff val="0"/>
            <a:satOff val="0"/>
            <a:lumOff val="0"/>
            <a:alphaOff val="0"/>
          </a:schemeClr>
        </a:solidFill>
        <a:ln>
          <a:noFill/>
        </a:ln>
        <a:effectLst>
          <a:outerShdw blurRad="63500" sx="102000" sy="102000" algn="ctr" rotWithShape="0">
            <a:prstClr val="black">
              <a:alpha val="40000"/>
            </a:prst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b="0" kern="1200"/>
            <a:t>Title I: WIOA Adult, Dislocated Worker (DW), and Youth </a:t>
          </a:r>
        </a:p>
      </dsp:txBody>
      <dsp:txXfrm>
        <a:off x="363761" y="297057"/>
        <a:ext cx="3059972" cy="711063"/>
      </dsp:txXfrm>
    </dsp:sp>
    <dsp:sp modelId="{B735735E-0BDF-4CEC-8949-CAC39B77CC34}">
      <dsp:nvSpPr>
        <dsp:cNvPr id="0" name=""/>
        <dsp:cNvSpPr/>
      </dsp:nvSpPr>
      <dsp:spPr>
        <a:xfrm>
          <a:off x="3548169" y="357497"/>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U.S. DOL</a:t>
          </a:r>
        </a:p>
      </dsp:txBody>
      <dsp:txXfrm>
        <a:off x="3843260" y="357497"/>
        <a:ext cx="1635514" cy="590182"/>
      </dsp:txXfrm>
    </dsp:sp>
    <dsp:sp modelId="{ECD8280A-782C-4BC3-BC6E-FA92048CB1CD}">
      <dsp:nvSpPr>
        <dsp:cNvPr id="0" name=""/>
        <dsp:cNvSpPr/>
      </dsp:nvSpPr>
      <dsp:spPr>
        <a:xfrm>
          <a:off x="5567301" y="357497"/>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DEED</a:t>
          </a:r>
        </a:p>
      </dsp:txBody>
      <dsp:txXfrm>
        <a:off x="5862392" y="357497"/>
        <a:ext cx="1635514" cy="590182"/>
      </dsp:txXfrm>
    </dsp:sp>
    <dsp:sp modelId="{3B815F1B-0158-47D8-9DCF-AACBF3AD3276}">
      <dsp:nvSpPr>
        <dsp:cNvPr id="0" name=""/>
        <dsp:cNvSpPr/>
      </dsp:nvSpPr>
      <dsp:spPr>
        <a:xfrm>
          <a:off x="7586433" y="357497"/>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Local Workforce Boards </a:t>
          </a:r>
        </a:p>
      </dsp:txBody>
      <dsp:txXfrm>
        <a:off x="7881524" y="357497"/>
        <a:ext cx="1635514" cy="590182"/>
      </dsp:txXfrm>
    </dsp:sp>
    <dsp:sp modelId="{5BDB943E-8CA3-48D0-980C-48A26681F7ED}">
      <dsp:nvSpPr>
        <dsp:cNvPr id="0" name=""/>
        <dsp:cNvSpPr/>
      </dsp:nvSpPr>
      <dsp:spPr>
        <a:xfrm>
          <a:off x="9605566" y="357497"/>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err="1"/>
            <a:t>CareerForce</a:t>
          </a:r>
          <a:r>
            <a:rPr lang="en-US" sz="1400" b="0" kern="1200"/>
            <a:t> providers &amp; partners</a:t>
          </a:r>
        </a:p>
      </dsp:txBody>
      <dsp:txXfrm>
        <a:off x="9900657" y="357497"/>
        <a:ext cx="1635514" cy="590182"/>
      </dsp:txXfrm>
    </dsp:sp>
    <dsp:sp modelId="{99DAF807-0ECD-4D94-9CB1-582D92C01AC2}">
      <dsp:nvSpPr>
        <dsp:cNvPr id="0" name=""/>
        <dsp:cNvSpPr/>
      </dsp:nvSpPr>
      <dsp:spPr>
        <a:xfrm>
          <a:off x="8229" y="1107669"/>
          <a:ext cx="3771035" cy="711063"/>
        </a:xfrm>
        <a:prstGeom prst="chevron">
          <a:avLst/>
        </a:prstGeom>
        <a:solidFill>
          <a:schemeClr val="accent1">
            <a:hueOff val="0"/>
            <a:satOff val="0"/>
            <a:lumOff val="0"/>
            <a:alphaOff val="0"/>
          </a:schemeClr>
        </a:solidFill>
        <a:ln>
          <a:noFill/>
        </a:ln>
        <a:effectLst>
          <a:outerShdw blurRad="63500" sx="102000" sy="102000" algn="ctr" rotWithShape="0">
            <a:prstClr val="black">
              <a:alpha val="40000"/>
            </a:prst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b="0" kern="1200"/>
            <a:t>Title II: Adult Basic Education (ABE)</a:t>
          </a:r>
        </a:p>
      </dsp:txBody>
      <dsp:txXfrm>
        <a:off x="363761" y="1107669"/>
        <a:ext cx="3059972" cy="711063"/>
      </dsp:txXfrm>
    </dsp:sp>
    <dsp:sp modelId="{FEDB552A-18BB-41C5-9634-10FC0DF74C33}">
      <dsp:nvSpPr>
        <dsp:cNvPr id="0" name=""/>
        <dsp:cNvSpPr/>
      </dsp:nvSpPr>
      <dsp:spPr>
        <a:xfrm>
          <a:off x="3548169" y="1168109"/>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U.S. ED</a:t>
          </a:r>
        </a:p>
      </dsp:txBody>
      <dsp:txXfrm>
        <a:off x="3843260" y="1168109"/>
        <a:ext cx="1635514" cy="590182"/>
      </dsp:txXfrm>
    </dsp:sp>
    <dsp:sp modelId="{E83BA47B-1FE8-42F9-A085-E8715F935778}">
      <dsp:nvSpPr>
        <dsp:cNvPr id="0" name=""/>
        <dsp:cNvSpPr/>
      </dsp:nvSpPr>
      <dsp:spPr>
        <a:xfrm>
          <a:off x="5567301" y="1168109"/>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MDE</a:t>
          </a:r>
        </a:p>
      </dsp:txBody>
      <dsp:txXfrm>
        <a:off x="5862392" y="1168109"/>
        <a:ext cx="1635514" cy="590182"/>
      </dsp:txXfrm>
    </dsp:sp>
    <dsp:sp modelId="{E572FD4F-67C9-4225-933A-C3D7DECDF923}">
      <dsp:nvSpPr>
        <dsp:cNvPr id="0" name=""/>
        <dsp:cNvSpPr/>
      </dsp:nvSpPr>
      <dsp:spPr>
        <a:xfrm>
          <a:off x="7586433" y="1168109"/>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Local ABE Consortia (districts, nonprofits)</a:t>
          </a:r>
        </a:p>
      </dsp:txBody>
      <dsp:txXfrm>
        <a:off x="7881524" y="1168109"/>
        <a:ext cx="1635514" cy="590182"/>
      </dsp:txXfrm>
    </dsp:sp>
    <dsp:sp modelId="{72A941D8-E32E-4433-877F-198D32103922}">
      <dsp:nvSpPr>
        <dsp:cNvPr id="0" name=""/>
        <dsp:cNvSpPr/>
      </dsp:nvSpPr>
      <dsp:spPr>
        <a:xfrm>
          <a:off x="8229" y="1918281"/>
          <a:ext cx="3771035" cy="711063"/>
        </a:xfrm>
        <a:prstGeom prst="chevron">
          <a:avLst/>
        </a:prstGeom>
        <a:solidFill>
          <a:schemeClr val="accent1">
            <a:hueOff val="0"/>
            <a:satOff val="0"/>
            <a:lumOff val="0"/>
            <a:alphaOff val="0"/>
          </a:schemeClr>
        </a:solidFill>
        <a:ln>
          <a:noFill/>
        </a:ln>
        <a:effectLst>
          <a:outerShdw blurRad="63500" sx="102000" sy="102000" algn="ctr" rotWithShape="0">
            <a:prstClr val="black">
              <a:alpha val="40000"/>
            </a:prst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b="0" kern="1200"/>
            <a:t>Title III: Wagner-Peyser Employment Services</a:t>
          </a:r>
        </a:p>
      </dsp:txBody>
      <dsp:txXfrm>
        <a:off x="363761" y="1918281"/>
        <a:ext cx="3059972" cy="711063"/>
      </dsp:txXfrm>
    </dsp:sp>
    <dsp:sp modelId="{6868B498-D81F-4B89-9C10-330F00C2DF0F}">
      <dsp:nvSpPr>
        <dsp:cNvPr id="0" name=""/>
        <dsp:cNvSpPr/>
      </dsp:nvSpPr>
      <dsp:spPr>
        <a:xfrm>
          <a:off x="3548169" y="1978721"/>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U.S. DOL</a:t>
          </a:r>
        </a:p>
      </dsp:txBody>
      <dsp:txXfrm>
        <a:off x="3843260" y="1978721"/>
        <a:ext cx="1635514" cy="590182"/>
      </dsp:txXfrm>
    </dsp:sp>
    <dsp:sp modelId="{0D51A915-FAF9-449C-97CC-FFF61BFD827F}">
      <dsp:nvSpPr>
        <dsp:cNvPr id="0" name=""/>
        <dsp:cNvSpPr/>
      </dsp:nvSpPr>
      <dsp:spPr>
        <a:xfrm>
          <a:off x="5567301" y="1978721"/>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DEED</a:t>
          </a:r>
        </a:p>
      </dsp:txBody>
      <dsp:txXfrm>
        <a:off x="5862392" y="1978721"/>
        <a:ext cx="1635514" cy="590182"/>
      </dsp:txXfrm>
    </dsp:sp>
    <dsp:sp modelId="{B1E9CC37-8DD8-4CAB-BC3B-A7E6861E67B2}">
      <dsp:nvSpPr>
        <dsp:cNvPr id="0" name=""/>
        <dsp:cNvSpPr/>
      </dsp:nvSpPr>
      <dsp:spPr>
        <a:xfrm>
          <a:off x="7586433" y="1978721"/>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CareerForce employment service staff</a:t>
          </a:r>
        </a:p>
      </dsp:txBody>
      <dsp:txXfrm>
        <a:off x="7881524" y="1978721"/>
        <a:ext cx="1635514" cy="590182"/>
      </dsp:txXfrm>
    </dsp:sp>
    <dsp:sp modelId="{D1D2D734-75EB-4507-98CC-2B6D40627AF2}">
      <dsp:nvSpPr>
        <dsp:cNvPr id="0" name=""/>
        <dsp:cNvSpPr/>
      </dsp:nvSpPr>
      <dsp:spPr>
        <a:xfrm>
          <a:off x="8229" y="2728893"/>
          <a:ext cx="3771035" cy="711063"/>
        </a:xfrm>
        <a:prstGeom prst="chevron">
          <a:avLst/>
        </a:prstGeom>
        <a:solidFill>
          <a:schemeClr val="accent1">
            <a:hueOff val="0"/>
            <a:satOff val="0"/>
            <a:lumOff val="0"/>
            <a:alphaOff val="0"/>
          </a:schemeClr>
        </a:solidFill>
        <a:ln>
          <a:noFill/>
        </a:ln>
        <a:effectLst>
          <a:outerShdw blurRad="63500" sx="102000" sy="102000" algn="ctr" rotWithShape="0">
            <a:prstClr val="black">
              <a:alpha val="40000"/>
            </a:prst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b="0" kern="1200"/>
            <a:t>Title IV: Vocational Rehabilitation Services</a:t>
          </a:r>
        </a:p>
      </dsp:txBody>
      <dsp:txXfrm>
        <a:off x="363761" y="2728893"/>
        <a:ext cx="3059972" cy="711063"/>
      </dsp:txXfrm>
    </dsp:sp>
    <dsp:sp modelId="{607C6ADB-FEB4-4E41-9981-1F50FB95DB7C}">
      <dsp:nvSpPr>
        <dsp:cNvPr id="0" name=""/>
        <dsp:cNvSpPr/>
      </dsp:nvSpPr>
      <dsp:spPr>
        <a:xfrm>
          <a:off x="3548169" y="2789333"/>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U.S. ED (RSA)</a:t>
          </a:r>
        </a:p>
      </dsp:txBody>
      <dsp:txXfrm>
        <a:off x="3843260" y="2789333"/>
        <a:ext cx="1635514" cy="590182"/>
      </dsp:txXfrm>
    </dsp:sp>
    <dsp:sp modelId="{C0721F4B-FEC2-4DB4-9088-0966A22F7888}">
      <dsp:nvSpPr>
        <dsp:cNvPr id="0" name=""/>
        <dsp:cNvSpPr/>
      </dsp:nvSpPr>
      <dsp:spPr>
        <a:xfrm>
          <a:off x="5567301" y="2789333"/>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DEED (VRS/SSB)</a:t>
          </a:r>
        </a:p>
      </dsp:txBody>
      <dsp:txXfrm>
        <a:off x="5862392" y="2789333"/>
        <a:ext cx="1635514" cy="590182"/>
      </dsp:txXfrm>
    </dsp:sp>
    <dsp:sp modelId="{E3DE4C65-7F41-4D81-8CB9-7D269DD3F6B8}">
      <dsp:nvSpPr>
        <dsp:cNvPr id="0" name=""/>
        <dsp:cNvSpPr/>
      </dsp:nvSpPr>
      <dsp:spPr>
        <a:xfrm>
          <a:off x="7586433" y="2789333"/>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Direct services + partnerships</a:t>
          </a:r>
        </a:p>
      </dsp:txBody>
      <dsp:txXfrm>
        <a:off x="7881524" y="2789333"/>
        <a:ext cx="1635514" cy="590182"/>
      </dsp:txXfrm>
    </dsp:sp>
    <dsp:sp modelId="{5AB0ACBA-D31F-4373-9858-1EAF8EDD56C0}">
      <dsp:nvSpPr>
        <dsp:cNvPr id="0" name=""/>
        <dsp:cNvSpPr/>
      </dsp:nvSpPr>
      <dsp:spPr>
        <a:xfrm>
          <a:off x="8229" y="3539505"/>
          <a:ext cx="3771035" cy="711063"/>
        </a:xfrm>
        <a:prstGeom prst="chevron">
          <a:avLst/>
        </a:prstGeom>
        <a:solidFill>
          <a:schemeClr val="accent1">
            <a:hueOff val="0"/>
            <a:satOff val="0"/>
            <a:lumOff val="0"/>
            <a:alphaOff val="0"/>
          </a:schemeClr>
        </a:solidFill>
        <a:ln>
          <a:noFill/>
        </a:ln>
        <a:effectLst>
          <a:outerShdw blurRad="63500" sx="102000" sy="102000" algn="ctr" rotWithShape="0">
            <a:prstClr val="black">
              <a:alpha val="40000"/>
            </a:prst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b="0" kern="1200"/>
            <a:t>Perkins V (CTE)</a:t>
          </a:r>
        </a:p>
      </dsp:txBody>
      <dsp:txXfrm>
        <a:off x="363761" y="3539505"/>
        <a:ext cx="3059972" cy="711063"/>
      </dsp:txXfrm>
    </dsp:sp>
    <dsp:sp modelId="{99CF11A0-9B7B-46CB-82C2-AD4DB72F5E50}">
      <dsp:nvSpPr>
        <dsp:cNvPr id="0" name=""/>
        <dsp:cNvSpPr/>
      </dsp:nvSpPr>
      <dsp:spPr>
        <a:xfrm>
          <a:off x="3548169" y="3599945"/>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U.S. ED</a:t>
          </a:r>
        </a:p>
      </dsp:txBody>
      <dsp:txXfrm>
        <a:off x="3843260" y="3599945"/>
        <a:ext cx="1635514" cy="590182"/>
      </dsp:txXfrm>
    </dsp:sp>
    <dsp:sp modelId="{86A6FCC9-EC63-4E56-823F-71E56C9A2183}">
      <dsp:nvSpPr>
        <dsp:cNvPr id="0" name=""/>
        <dsp:cNvSpPr/>
      </dsp:nvSpPr>
      <dsp:spPr>
        <a:xfrm>
          <a:off x="5567301" y="3599945"/>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Minnesota State + MDE</a:t>
          </a:r>
        </a:p>
      </dsp:txBody>
      <dsp:txXfrm>
        <a:off x="5862392" y="3599945"/>
        <a:ext cx="1635514" cy="590182"/>
      </dsp:txXfrm>
    </dsp:sp>
    <dsp:sp modelId="{5508DEBB-E83D-4E49-BCC4-796DB5BC2313}">
      <dsp:nvSpPr>
        <dsp:cNvPr id="0" name=""/>
        <dsp:cNvSpPr/>
      </dsp:nvSpPr>
      <dsp:spPr>
        <a:xfrm>
          <a:off x="7586433" y="3599945"/>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Secondary/ postsecondary CTE programs</a:t>
          </a:r>
        </a:p>
      </dsp:txBody>
      <dsp:txXfrm>
        <a:off x="7881524" y="3599945"/>
        <a:ext cx="1635514" cy="590182"/>
      </dsp:txXfrm>
    </dsp:sp>
    <dsp:sp modelId="{5259EF04-8A8E-47A7-AA1F-401778B54C14}">
      <dsp:nvSpPr>
        <dsp:cNvPr id="0" name=""/>
        <dsp:cNvSpPr/>
      </dsp:nvSpPr>
      <dsp:spPr>
        <a:xfrm>
          <a:off x="8229" y="4350117"/>
          <a:ext cx="3771035" cy="711063"/>
        </a:xfrm>
        <a:prstGeom prst="chevron">
          <a:avLst/>
        </a:prstGeom>
        <a:solidFill>
          <a:schemeClr val="accent1">
            <a:hueOff val="0"/>
            <a:satOff val="0"/>
            <a:lumOff val="0"/>
            <a:alphaOff val="0"/>
          </a:schemeClr>
        </a:solidFill>
        <a:ln>
          <a:noFill/>
        </a:ln>
        <a:effectLst>
          <a:outerShdw blurRad="63500" sx="102000" sy="102000" algn="ctr" rotWithShape="0">
            <a:prstClr val="black">
              <a:alpha val="40000"/>
            </a:prst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24130" tIns="12065" rIns="0" bIns="12065" numCol="1" spcCol="1270" anchor="ctr" anchorCtr="0">
          <a:noAutofit/>
        </a:bodyPr>
        <a:lstStyle/>
        <a:p>
          <a:pPr marL="0" lvl="0" indent="0" algn="ctr" defTabSz="844550">
            <a:lnSpc>
              <a:spcPct val="90000"/>
            </a:lnSpc>
            <a:spcBef>
              <a:spcPct val="0"/>
            </a:spcBef>
            <a:spcAft>
              <a:spcPct val="35000"/>
            </a:spcAft>
            <a:buNone/>
          </a:pPr>
          <a:r>
            <a:rPr lang="en-US" sz="1900" b="0" kern="1200"/>
            <a:t>TANF &amp; SNAP E&amp;T (Work Supports)</a:t>
          </a:r>
        </a:p>
      </dsp:txBody>
      <dsp:txXfrm>
        <a:off x="363761" y="4350117"/>
        <a:ext cx="3059972" cy="711063"/>
      </dsp:txXfrm>
    </dsp:sp>
    <dsp:sp modelId="{A99EA186-52CE-4039-99AA-7DE2D4B19907}">
      <dsp:nvSpPr>
        <dsp:cNvPr id="0" name=""/>
        <dsp:cNvSpPr/>
      </dsp:nvSpPr>
      <dsp:spPr>
        <a:xfrm>
          <a:off x="3548169" y="4410557"/>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HHS &amp; USDA</a:t>
          </a:r>
        </a:p>
      </dsp:txBody>
      <dsp:txXfrm>
        <a:off x="3843260" y="4410557"/>
        <a:ext cx="1635514" cy="590182"/>
      </dsp:txXfrm>
    </dsp:sp>
    <dsp:sp modelId="{1AC4F388-1268-46ED-A0CC-1CCC0383B93D}">
      <dsp:nvSpPr>
        <dsp:cNvPr id="0" name=""/>
        <dsp:cNvSpPr/>
      </dsp:nvSpPr>
      <dsp:spPr>
        <a:xfrm>
          <a:off x="5567301" y="4410557"/>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DCYF</a:t>
          </a:r>
        </a:p>
      </dsp:txBody>
      <dsp:txXfrm>
        <a:off x="5862392" y="4410557"/>
        <a:ext cx="1635514" cy="590182"/>
      </dsp:txXfrm>
    </dsp:sp>
    <dsp:sp modelId="{2865C271-0EEE-42CE-958A-9B8AD8027E00}">
      <dsp:nvSpPr>
        <dsp:cNvPr id="0" name=""/>
        <dsp:cNvSpPr/>
      </dsp:nvSpPr>
      <dsp:spPr>
        <a:xfrm>
          <a:off x="7586433" y="4410557"/>
          <a:ext cx="2225696" cy="590182"/>
        </a:xfrm>
        <a:prstGeom prst="chevron">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17780" tIns="8890" rIns="0" bIns="8890" numCol="1" spcCol="1270" anchor="ctr" anchorCtr="0">
          <a:noAutofit/>
        </a:bodyPr>
        <a:lstStyle/>
        <a:p>
          <a:pPr marL="0" lvl="0" indent="0" algn="ctr" defTabSz="622300">
            <a:lnSpc>
              <a:spcPct val="90000"/>
            </a:lnSpc>
            <a:spcBef>
              <a:spcPct val="0"/>
            </a:spcBef>
            <a:spcAft>
              <a:spcPct val="35000"/>
            </a:spcAft>
            <a:buNone/>
          </a:pPr>
          <a:r>
            <a:rPr lang="en-US" sz="1400" b="0" kern="1200"/>
            <a:t>County/local employment service providers</a:t>
          </a:r>
        </a:p>
      </dsp:txBody>
      <dsp:txXfrm>
        <a:off x="7881524" y="4410557"/>
        <a:ext cx="1635514" cy="590182"/>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4F7CF0-0A41-4B86-BFB7-759C1D7989FB}">
      <dsp:nvSpPr>
        <dsp:cNvPr id="0" name=""/>
        <dsp:cNvSpPr/>
      </dsp:nvSpPr>
      <dsp:spPr>
        <a:xfrm>
          <a:off x="1303500" y="412"/>
          <a:ext cx="2533451" cy="650256"/>
        </a:xfrm>
        <a:prstGeom prst="roundRect">
          <a:avLst>
            <a:gd name="adj" fmla="val 10000"/>
          </a:avLst>
        </a:prstGeom>
        <a:solidFill>
          <a:schemeClr val="accent1">
            <a:hueOff val="0"/>
            <a:satOff val="0"/>
            <a:lumOff val="0"/>
            <a:alphaOff val="0"/>
          </a:schemeClr>
        </a:solidFill>
        <a:ln>
          <a:noFill/>
        </a:ln>
        <a:effectLst>
          <a:outerShdw blurRad="63500" sx="102000" sy="102000" algn="ctr" rotWithShape="0">
            <a:prstClr val="black">
              <a:alpha val="40000"/>
            </a:prst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US" sz="1800" b="1" u="sng" kern="1200"/>
            <a:t>Federal </a:t>
          </a:r>
        </a:p>
        <a:p>
          <a:pPr marL="0" lvl="0" indent="0" algn="ctr" defTabSz="800100">
            <a:lnSpc>
              <a:spcPct val="90000"/>
            </a:lnSpc>
            <a:spcBef>
              <a:spcPct val="0"/>
            </a:spcBef>
            <a:spcAft>
              <a:spcPts val="0"/>
            </a:spcAft>
            <a:buNone/>
          </a:pPr>
          <a:r>
            <a:rPr lang="en-US" sz="1400" b="0" kern="1200"/>
            <a:t>(funding + guardrails)</a:t>
          </a:r>
        </a:p>
      </dsp:txBody>
      <dsp:txXfrm>
        <a:off x="1322545" y="19457"/>
        <a:ext cx="2495361" cy="612166"/>
      </dsp:txXfrm>
    </dsp:sp>
    <dsp:sp modelId="{960892B7-10AF-4447-A2ED-D315A2D25A78}">
      <dsp:nvSpPr>
        <dsp:cNvPr id="0" name=""/>
        <dsp:cNvSpPr/>
      </dsp:nvSpPr>
      <dsp:spPr>
        <a:xfrm rot="5400000">
          <a:off x="2533537" y="687357"/>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8C06943F-75AF-4B3C-B2F9-CBAD082440E8}">
      <dsp:nvSpPr>
        <dsp:cNvPr id="0" name=""/>
        <dsp:cNvSpPr/>
      </dsp:nvSpPr>
      <dsp:spPr>
        <a:xfrm>
          <a:off x="1296556" y="797425"/>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U.S. DOL</a:t>
          </a:r>
          <a:r>
            <a:rPr lang="en-US" sz="1000" kern="1200"/>
            <a:t> – WIOA Titles I &amp; III; Veterans (VETS)</a:t>
          </a:r>
        </a:p>
      </dsp:txBody>
      <dsp:txXfrm>
        <a:off x="1308837" y="809706"/>
        <a:ext cx="2522777" cy="394742"/>
      </dsp:txXfrm>
    </dsp:sp>
    <dsp:sp modelId="{7D6EBD58-8512-43C4-B3BF-963AB661DE68}">
      <dsp:nvSpPr>
        <dsp:cNvPr id="0" name=""/>
        <dsp:cNvSpPr/>
      </dsp:nvSpPr>
      <dsp:spPr>
        <a:xfrm rot="5400000">
          <a:off x="2533537" y="1253418"/>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9692ADE3-B014-4001-B27D-572EEFCAC1B7}">
      <dsp:nvSpPr>
        <dsp:cNvPr id="0" name=""/>
        <dsp:cNvSpPr/>
      </dsp:nvSpPr>
      <dsp:spPr>
        <a:xfrm>
          <a:off x="1296556" y="1363485"/>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U.S. ED</a:t>
          </a:r>
          <a:r>
            <a:rPr lang="en-US" sz="1000" kern="1200"/>
            <a:t> – Perkins V (CTE) &amp; Adult Ed oversight</a:t>
          </a:r>
        </a:p>
      </dsp:txBody>
      <dsp:txXfrm>
        <a:off x="1308837" y="1375766"/>
        <a:ext cx="2522777" cy="394742"/>
      </dsp:txXfrm>
    </dsp:sp>
    <dsp:sp modelId="{0A401674-B12E-4489-89D7-A452A9E9C73B}">
      <dsp:nvSpPr>
        <dsp:cNvPr id="0" name=""/>
        <dsp:cNvSpPr/>
      </dsp:nvSpPr>
      <dsp:spPr>
        <a:xfrm rot="5400000">
          <a:off x="2533537" y="1819478"/>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FDB46FD3-292C-47FF-A8E0-52DECAFFA34B}">
      <dsp:nvSpPr>
        <dsp:cNvPr id="0" name=""/>
        <dsp:cNvSpPr/>
      </dsp:nvSpPr>
      <dsp:spPr>
        <a:xfrm>
          <a:off x="1296556" y="1929546"/>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HHS</a:t>
          </a:r>
          <a:r>
            <a:rPr lang="en-US" sz="1000" kern="1200"/>
            <a:t> – TANF work programs</a:t>
          </a:r>
        </a:p>
      </dsp:txBody>
      <dsp:txXfrm>
        <a:off x="1308837" y="1941827"/>
        <a:ext cx="2522777" cy="394742"/>
      </dsp:txXfrm>
    </dsp:sp>
    <dsp:sp modelId="{A846DC8A-1BE2-4BC2-9B85-29D2D2F0CBB8}">
      <dsp:nvSpPr>
        <dsp:cNvPr id="0" name=""/>
        <dsp:cNvSpPr/>
      </dsp:nvSpPr>
      <dsp:spPr>
        <a:xfrm rot="5400000">
          <a:off x="2533537" y="2385539"/>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91042FBC-83D6-43EC-8DBB-CA7C2B1FF53B}">
      <dsp:nvSpPr>
        <dsp:cNvPr id="0" name=""/>
        <dsp:cNvSpPr/>
      </dsp:nvSpPr>
      <dsp:spPr>
        <a:xfrm>
          <a:off x="1296556" y="2495606"/>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USDA</a:t>
          </a:r>
          <a:r>
            <a:rPr lang="en-US" sz="1000" kern="1200"/>
            <a:t> – SNAP Employment &amp; Training (E&amp;T)</a:t>
          </a:r>
        </a:p>
      </dsp:txBody>
      <dsp:txXfrm>
        <a:off x="1308837" y="2507887"/>
        <a:ext cx="2522777" cy="394742"/>
      </dsp:txXfrm>
    </dsp:sp>
    <dsp:sp modelId="{DA9503C5-9C56-4B82-B854-3A97E9D56E1D}">
      <dsp:nvSpPr>
        <dsp:cNvPr id="0" name=""/>
        <dsp:cNvSpPr/>
      </dsp:nvSpPr>
      <dsp:spPr>
        <a:xfrm>
          <a:off x="4085649" y="412"/>
          <a:ext cx="2533451" cy="650256"/>
        </a:xfrm>
        <a:prstGeom prst="roundRect">
          <a:avLst>
            <a:gd name="adj" fmla="val 10000"/>
          </a:avLst>
        </a:prstGeom>
        <a:solidFill>
          <a:schemeClr val="accent1">
            <a:hueOff val="0"/>
            <a:satOff val="0"/>
            <a:lumOff val="0"/>
            <a:alphaOff val="0"/>
          </a:schemeClr>
        </a:solidFill>
        <a:ln>
          <a:noFill/>
        </a:ln>
        <a:effectLst>
          <a:outerShdw blurRad="63500" sx="102000" sy="102000" algn="ctr" rotWithShape="0">
            <a:prstClr val="black">
              <a:alpha val="40000"/>
            </a:prst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US" sz="1800" b="1" u="sng" kern="1200"/>
            <a:t>State </a:t>
          </a:r>
        </a:p>
        <a:p>
          <a:pPr marL="0" lvl="0" indent="0" algn="ctr" defTabSz="800100">
            <a:lnSpc>
              <a:spcPct val="90000"/>
            </a:lnSpc>
            <a:spcBef>
              <a:spcPct val="0"/>
            </a:spcBef>
            <a:spcAft>
              <a:spcPts val="0"/>
            </a:spcAft>
            <a:buNone/>
          </a:pPr>
          <a:r>
            <a:rPr lang="en-US" sz="1400" kern="1200"/>
            <a:t>(strategy + program operations)</a:t>
          </a:r>
        </a:p>
      </dsp:txBody>
      <dsp:txXfrm>
        <a:off x="4104694" y="19457"/>
        <a:ext cx="2495361" cy="612166"/>
      </dsp:txXfrm>
    </dsp:sp>
    <dsp:sp modelId="{D53067EE-74A0-499C-9515-AD27E0383717}">
      <dsp:nvSpPr>
        <dsp:cNvPr id="0" name=""/>
        <dsp:cNvSpPr/>
      </dsp:nvSpPr>
      <dsp:spPr>
        <a:xfrm rot="5400000">
          <a:off x="5315686" y="687357"/>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A5D98714-F54E-4205-AA93-F4D450113879}">
      <dsp:nvSpPr>
        <dsp:cNvPr id="0" name=""/>
        <dsp:cNvSpPr/>
      </dsp:nvSpPr>
      <dsp:spPr>
        <a:xfrm>
          <a:off x="4078706" y="797425"/>
          <a:ext cx="2547339" cy="692149"/>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Governor / GWDB </a:t>
          </a:r>
          <a:r>
            <a:rPr lang="en-US" sz="1200" kern="1200"/>
            <a:t>– statewide strategy, planning, coordination,  Interagency Alignment </a:t>
          </a:r>
        </a:p>
      </dsp:txBody>
      <dsp:txXfrm>
        <a:off x="4098978" y="817697"/>
        <a:ext cx="2506795" cy="651605"/>
      </dsp:txXfrm>
    </dsp:sp>
    <dsp:sp modelId="{D459122F-163F-44FF-AA6A-5129160D6A58}">
      <dsp:nvSpPr>
        <dsp:cNvPr id="0" name=""/>
        <dsp:cNvSpPr/>
      </dsp:nvSpPr>
      <dsp:spPr>
        <a:xfrm rot="5400000">
          <a:off x="5315686" y="1526263"/>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89421536-6D64-4133-BAAD-49338F912072}">
      <dsp:nvSpPr>
        <dsp:cNvPr id="0" name=""/>
        <dsp:cNvSpPr/>
      </dsp:nvSpPr>
      <dsp:spPr>
        <a:xfrm>
          <a:off x="4078706" y="1636330"/>
          <a:ext cx="2547339" cy="1011952"/>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t" anchorCtr="0">
          <a:noAutofit/>
        </a:bodyPr>
        <a:lstStyle/>
        <a:p>
          <a:pPr marL="0" lvl="0" indent="0" algn="l" defTabSz="533400">
            <a:lnSpc>
              <a:spcPct val="90000"/>
            </a:lnSpc>
            <a:spcBef>
              <a:spcPct val="0"/>
            </a:spcBef>
            <a:spcAft>
              <a:spcPct val="35000"/>
            </a:spcAft>
            <a:buNone/>
          </a:pPr>
          <a:r>
            <a:rPr lang="en-US" sz="1200" b="1" kern="1200"/>
            <a:t>DEED:</a:t>
          </a:r>
          <a:endParaRPr lang="en-US" sz="1200" kern="1200"/>
        </a:p>
        <a:p>
          <a:pPr marL="57150" lvl="1" indent="-57150" algn="l" defTabSz="444500">
            <a:lnSpc>
              <a:spcPct val="90000"/>
            </a:lnSpc>
            <a:spcBef>
              <a:spcPct val="0"/>
            </a:spcBef>
            <a:spcAft>
              <a:spcPct val="15000"/>
            </a:spcAft>
            <a:buChar char="•"/>
          </a:pPr>
          <a:r>
            <a:rPr lang="en-US" sz="1000" kern="1200"/>
            <a:t>WIOA Titles I &amp; III: </a:t>
          </a:r>
          <a:r>
            <a:rPr lang="en-US" sz="1000" b="0" kern="1200"/>
            <a:t>Career Force system; </a:t>
          </a:r>
          <a:endParaRPr lang="en-US" sz="1000" kern="1200"/>
        </a:p>
        <a:p>
          <a:pPr marL="57150" lvl="1" indent="-57150" algn="l" defTabSz="444500">
            <a:lnSpc>
              <a:spcPct val="90000"/>
            </a:lnSpc>
            <a:spcBef>
              <a:spcPct val="0"/>
            </a:spcBef>
            <a:spcAft>
              <a:spcPct val="15000"/>
            </a:spcAft>
            <a:buChar char="•"/>
          </a:pPr>
          <a:r>
            <a:rPr lang="en-US" sz="1000" kern="1200"/>
            <a:t>Labor Market Info;</a:t>
          </a:r>
        </a:p>
        <a:p>
          <a:pPr marL="57150" lvl="1" indent="-57150" algn="l" defTabSz="444500">
            <a:lnSpc>
              <a:spcPct val="90000"/>
            </a:lnSpc>
            <a:spcBef>
              <a:spcPct val="0"/>
            </a:spcBef>
            <a:spcAft>
              <a:spcPct val="15000"/>
            </a:spcAft>
            <a:buChar char="•"/>
          </a:pPr>
          <a:r>
            <a:rPr lang="en-US" sz="1000" kern="1200" err="1"/>
            <a:t>Voc</a:t>
          </a:r>
          <a:r>
            <a:rPr lang="en-US" sz="1000" kern="1200"/>
            <a:t> Rehab (VRS/SSB)</a:t>
          </a:r>
        </a:p>
        <a:p>
          <a:pPr marL="57150" lvl="1" indent="-57150" algn="l" defTabSz="444500">
            <a:lnSpc>
              <a:spcPct val="90000"/>
            </a:lnSpc>
            <a:spcBef>
              <a:spcPct val="0"/>
            </a:spcBef>
            <a:spcAft>
              <a:spcPct val="15000"/>
            </a:spcAft>
            <a:buChar char="•"/>
          </a:pPr>
          <a:r>
            <a:rPr lang="en-US" sz="1000" kern="1200"/>
            <a:t>Veteran employment &amp; training</a:t>
          </a:r>
        </a:p>
      </dsp:txBody>
      <dsp:txXfrm>
        <a:off x="4108345" y="1665969"/>
        <a:ext cx="2488061" cy="952674"/>
      </dsp:txXfrm>
    </dsp:sp>
    <dsp:sp modelId="{48239C6E-6A42-49CE-AAC1-800E6D617396}">
      <dsp:nvSpPr>
        <dsp:cNvPr id="0" name=""/>
        <dsp:cNvSpPr/>
      </dsp:nvSpPr>
      <dsp:spPr>
        <a:xfrm rot="5400000">
          <a:off x="5315686" y="2684972"/>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D99BE8D0-1BA4-4A0B-B9DA-933F6A6C53BC}">
      <dsp:nvSpPr>
        <dsp:cNvPr id="0" name=""/>
        <dsp:cNvSpPr/>
      </dsp:nvSpPr>
      <dsp:spPr>
        <a:xfrm>
          <a:off x="4078706" y="2795039"/>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DLI </a:t>
          </a:r>
          <a:r>
            <a:rPr lang="en-US" sz="1200" kern="1200"/>
            <a:t>– Registered Apprenticeship (RAPs), workforce standards</a:t>
          </a:r>
        </a:p>
      </dsp:txBody>
      <dsp:txXfrm>
        <a:off x="4090987" y="2807320"/>
        <a:ext cx="2522777" cy="394742"/>
      </dsp:txXfrm>
    </dsp:sp>
    <dsp:sp modelId="{818B386F-B5DB-457C-8CA5-33B4D0A831DA}">
      <dsp:nvSpPr>
        <dsp:cNvPr id="0" name=""/>
        <dsp:cNvSpPr/>
      </dsp:nvSpPr>
      <dsp:spPr>
        <a:xfrm rot="5400000">
          <a:off x="5315686" y="3251033"/>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5269EA34-5374-4B50-A9FE-D4098C3F26A8}">
      <dsp:nvSpPr>
        <dsp:cNvPr id="0" name=""/>
        <dsp:cNvSpPr/>
      </dsp:nvSpPr>
      <dsp:spPr>
        <a:xfrm>
          <a:off x="4078706" y="3361100"/>
          <a:ext cx="2547339" cy="577431"/>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MDE – </a:t>
          </a:r>
          <a:r>
            <a:rPr lang="en-US" sz="1200" b="0" kern="1200"/>
            <a:t>K‑12 CTE</a:t>
          </a:r>
          <a:r>
            <a:rPr lang="en-US" sz="1200" kern="1200"/>
            <a:t>; Adult Basic Education (ABE) policy &amp; funding oversight</a:t>
          </a:r>
        </a:p>
      </dsp:txBody>
      <dsp:txXfrm>
        <a:off x="4095618" y="3378012"/>
        <a:ext cx="2513515" cy="543607"/>
      </dsp:txXfrm>
    </dsp:sp>
    <dsp:sp modelId="{24C98279-CCC8-4B86-83D1-258D44EE0084}">
      <dsp:nvSpPr>
        <dsp:cNvPr id="0" name=""/>
        <dsp:cNvSpPr/>
      </dsp:nvSpPr>
      <dsp:spPr>
        <a:xfrm rot="5400000">
          <a:off x="5315686" y="3975221"/>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1E83E025-4AB1-49C3-A6C7-62DC78A255A3}">
      <dsp:nvSpPr>
        <dsp:cNvPr id="0" name=""/>
        <dsp:cNvSpPr/>
      </dsp:nvSpPr>
      <dsp:spPr>
        <a:xfrm>
          <a:off x="4078706" y="4085288"/>
          <a:ext cx="2547339" cy="684928"/>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Minnesota State + OHE </a:t>
          </a:r>
          <a:r>
            <a:rPr lang="en-US" sz="1200" kern="1200"/>
            <a:t>– postsecondary CTE, community/technical colleges; training &amp; credentials</a:t>
          </a:r>
        </a:p>
      </dsp:txBody>
      <dsp:txXfrm>
        <a:off x="4098767" y="4105349"/>
        <a:ext cx="2507217" cy="644806"/>
      </dsp:txXfrm>
    </dsp:sp>
    <dsp:sp modelId="{F2096393-3534-46D6-8033-AFB42A3B7128}">
      <dsp:nvSpPr>
        <dsp:cNvPr id="0" name=""/>
        <dsp:cNvSpPr/>
      </dsp:nvSpPr>
      <dsp:spPr>
        <a:xfrm rot="5400000">
          <a:off x="5315686" y="4806906"/>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7B567834-FD0D-4BE9-9FB2-C787F7E293AA}">
      <dsp:nvSpPr>
        <dsp:cNvPr id="0" name=""/>
        <dsp:cNvSpPr/>
      </dsp:nvSpPr>
      <dsp:spPr>
        <a:xfrm>
          <a:off x="4078706" y="4916974"/>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DHS – TANF/SNAP E&amp;T </a:t>
          </a:r>
          <a:r>
            <a:rPr lang="en-US" sz="1200" kern="1200"/>
            <a:t>alignment; wraparound services</a:t>
          </a:r>
        </a:p>
      </dsp:txBody>
      <dsp:txXfrm>
        <a:off x="4090987" y="4929255"/>
        <a:ext cx="2522777" cy="394742"/>
      </dsp:txXfrm>
    </dsp:sp>
    <dsp:sp modelId="{CBB722FB-0F74-4697-A7CC-E05163022B04}">
      <dsp:nvSpPr>
        <dsp:cNvPr id="0" name=""/>
        <dsp:cNvSpPr/>
      </dsp:nvSpPr>
      <dsp:spPr>
        <a:xfrm rot="5400000">
          <a:off x="5315686" y="5372967"/>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F9CBBCA0-6540-47B9-9573-551D7792EEEE}">
      <dsp:nvSpPr>
        <dsp:cNvPr id="0" name=""/>
        <dsp:cNvSpPr/>
      </dsp:nvSpPr>
      <dsp:spPr>
        <a:xfrm>
          <a:off x="4078706" y="5483034"/>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DOC</a:t>
          </a:r>
          <a:r>
            <a:rPr lang="en-US" sz="1200" kern="1200"/>
            <a:t> – reentry, work release, employer partnerships</a:t>
          </a:r>
        </a:p>
      </dsp:txBody>
      <dsp:txXfrm>
        <a:off x="4090987" y="5495315"/>
        <a:ext cx="2522777" cy="394742"/>
      </dsp:txXfrm>
    </dsp:sp>
    <dsp:sp modelId="{462A32C6-B5A7-4AC8-A303-269A6B80458A}">
      <dsp:nvSpPr>
        <dsp:cNvPr id="0" name=""/>
        <dsp:cNvSpPr/>
      </dsp:nvSpPr>
      <dsp:spPr>
        <a:xfrm rot="5400000">
          <a:off x="5315686" y="5939027"/>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1F946C03-EFC4-48D3-9416-58AC822D6076}">
      <dsp:nvSpPr>
        <dsp:cNvPr id="0" name=""/>
        <dsp:cNvSpPr/>
      </dsp:nvSpPr>
      <dsp:spPr>
        <a:xfrm>
          <a:off x="4078706" y="6049094"/>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t>DHS, MDH, MMB </a:t>
          </a:r>
          <a:r>
            <a:rPr lang="en-US" sz="1200" b="0" kern="1200"/>
            <a:t>– workforce program partners</a:t>
          </a:r>
        </a:p>
      </dsp:txBody>
      <dsp:txXfrm>
        <a:off x="4090987" y="6061375"/>
        <a:ext cx="2522777" cy="394742"/>
      </dsp:txXfrm>
    </dsp:sp>
    <dsp:sp modelId="{E0035DFA-65C1-4ED7-9690-D38E58C08CAE}">
      <dsp:nvSpPr>
        <dsp:cNvPr id="0" name=""/>
        <dsp:cNvSpPr/>
      </dsp:nvSpPr>
      <dsp:spPr>
        <a:xfrm>
          <a:off x="6878566" y="412"/>
          <a:ext cx="2533451" cy="650256"/>
        </a:xfrm>
        <a:prstGeom prst="roundRect">
          <a:avLst>
            <a:gd name="adj" fmla="val 10000"/>
          </a:avLst>
        </a:prstGeom>
        <a:solidFill>
          <a:schemeClr val="accent1">
            <a:hueOff val="0"/>
            <a:satOff val="0"/>
            <a:lumOff val="0"/>
            <a:alphaOff val="0"/>
          </a:schemeClr>
        </a:solidFill>
        <a:ln>
          <a:noFill/>
        </a:ln>
        <a:effectLst>
          <a:outerShdw blurRad="63500" sx="102000" sy="102000" algn="ctr" rotWithShape="0">
            <a:prstClr val="black">
              <a:alpha val="40000"/>
            </a:prst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100000"/>
            </a:lnSpc>
            <a:spcBef>
              <a:spcPct val="0"/>
            </a:spcBef>
            <a:spcAft>
              <a:spcPts val="0"/>
            </a:spcAft>
            <a:buNone/>
          </a:pPr>
          <a:r>
            <a:rPr lang="en-US" sz="1800" b="1" u="sng" kern="1200"/>
            <a:t>Regional &amp; Local </a:t>
          </a:r>
        </a:p>
        <a:p>
          <a:pPr marL="0" lvl="0" indent="0" algn="ctr" defTabSz="800100">
            <a:lnSpc>
              <a:spcPct val="100000"/>
            </a:lnSpc>
            <a:spcBef>
              <a:spcPct val="0"/>
            </a:spcBef>
            <a:spcAft>
              <a:spcPts val="0"/>
            </a:spcAft>
            <a:buNone/>
          </a:pPr>
          <a:r>
            <a:rPr lang="en-US" sz="1400" b="0" kern="1200"/>
            <a:t>(delivery + tailoring)</a:t>
          </a:r>
        </a:p>
      </dsp:txBody>
      <dsp:txXfrm>
        <a:off x="6897611" y="19457"/>
        <a:ext cx="2495361" cy="612166"/>
      </dsp:txXfrm>
    </dsp:sp>
    <dsp:sp modelId="{35DA5581-33AA-4AA7-8168-89AD10968DCD}">
      <dsp:nvSpPr>
        <dsp:cNvPr id="0" name=""/>
        <dsp:cNvSpPr/>
      </dsp:nvSpPr>
      <dsp:spPr>
        <a:xfrm rot="5400000">
          <a:off x="8108603" y="687357"/>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AD457977-1886-43C4-B120-B226221A9469}">
      <dsp:nvSpPr>
        <dsp:cNvPr id="0" name=""/>
        <dsp:cNvSpPr/>
      </dsp:nvSpPr>
      <dsp:spPr>
        <a:xfrm>
          <a:off x="6871623" y="797425"/>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16 Local Workforce Development Boards (via MAWB)</a:t>
          </a:r>
          <a:r>
            <a:rPr lang="en-US" sz="1000" kern="1200"/>
            <a:t> – strategy &amp; oversight locally</a:t>
          </a:r>
        </a:p>
      </dsp:txBody>
      <dsp:txXfrm>
        <a:off x="6883904" y="809706"/>
        <a:ext cx="2522777" cy="394742"/>
      </dsp:txXfrm>
    </dsp:sp>
    <dsp:sp modelId="{EBF9EEAF-0B60-4AB5-B6F2-71F86FFA6FA5}">
      <dsp:nvSpPr>
        <dsp:cNvPr id="0" name=""/>
        <dsp:cNvSpPr/>
      </dsp:nvSpPr>
      <dsp:spPr>
        <a:xfrm rot="5400000">
          <a:off x="8108603" y="1253418"/>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B2557570-6837-4BC8-9762-0457F528D357}">
      <dsp:nvSpPr>
        <dsp:cNvPr id="0" name=""/>
        <dsp:cNvSpPr/>
      </dsp:nvSpPr>
      <dsp:spPr>
        <a:xfrm>
          <a:off x="6871623" y="1363485"/>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Career Force locations &amp; providers</a:t>
          </a:r>
          <a:r>
            <a:rPr lang="en-US" sz="1000" kern="1200"/>
            <a:t> – day‑to‑day service delivery</a:t>
          </a:r>
        </a:p>
      </dsp:txBody>
      <dsp:txXfrm>
        <a:off x="6883904" y="1375766"/>
        <a:ext cx="2522777" cy="394742"/>
      </dsp:txXfrm>
    </dsp:sp>
    <dsp:sp modelId="{A5A444BC-4713-4B92-8155-5CF400F0C599}">
      <dsp:nvSpPr>
        <dsp:cNvPr id="0" name=""/>
        <dsp:cNvSpPr/>
      </dsp:nvSpPr>
      <dsp:spPr>
        <a:xfrm rot="5400000">
          <a:off x="8108603" y="1819478"/>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7BD969A9-A05A-40FF-B109-9ECC51A6655A}">
      <dsp:nvSpPr>
        <dsp:cNvPr id="0" name=""/>
        <dsp:cNvSpPr/>
      </dsp:nvSpPr>
      <dsp:spPr>
        <a:xfrm>
          <a:off x="6871623" y="1929546"/>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Adult Basic Education consortia</a:t>
          </a:r>
          <a:r>
            <a:rPr lang="en-US" sz="1000" kern="1200"/>
            <a:t> – foundational skills</a:t>
          </a:r>
        </a:p>
      </dsp:txBody>
      <dsp:txXfrm>
        <a:off x="6883904" y="1941827"/>
        <a:ext cx="2522777" cy="394742"/>
      </dsp:txXfrm>
    </dsp:sp>
    <dsp:sp modelId="{2363A203-74C3-4F5C-97B4-3ADCF36B616E}">
      <dsp:nvSpPr>
        <dsp:cNvPr id="0" name=""/>
        <dsp:cNvSpPr/>
      </dsp:nvSpPr>
      <dsp:spPr>
        <a:xfrm rot="5400000">
          <a:off x="8108603" y="2385539"/>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73E84BEE-F971-4BAA-9A9F-11548E8ADB86}">
      <dsp:nvSpPr>
        <dsp:cNvPr id="0" name=""/>
        <dsp:cNvSpPr/>
      </dsp:nvSpPr>
      <dsp:spPr>
        <a:xfrm>
          <a:off x="6872881" y="2495606"/>
          <a:ext cx="2544823"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CTE – </a:t>
          </a:r>
          <a:r>
            <a:rPr lang="en-US" sz="1000" b="0" kern="1200"/>
            <a:t>middle &amp; high school coursework &amp; experiential learning, community college credentials</a:t>
          </a:r>
        </a:p>
      </dsp:txBody>
      <dsp:txXfrm>
        <a:off x="6885162" y="2507887"/>
        <a:ext cx="2520261" cy="394742"/>
      </dsp:txXfrm>
    </dsp:sp>
    <dsp:sp modelId="{5094BF31-B3E5-4773-B44D-A32C2B6DFC23}">
      <dsp:nvSpPr>
        <dsp:cNvPr id="0" name=""/>
        <dsp:cNvSpPr/>
      </dsp:nvSpPr>
      <dsp:spPr>
        <a:xfrm rot="5400000">
          <a:off x="8108603" y="2951599"/>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D0DFDAF7-D81C-4E6C-97E7-CF00C64F82A2}">
      <dsp:nvSpPr>
        <dsp:cNvPr id="0" name=""/>
        <dsp:cNvSpPr/>
      </dsp:nvSpPr>
      <dsp:spPr>
        <a:xfrm>
          <a:off x="6860855" y="3061666"/>
          <a:ext cx="2568874"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Higher ed </a:t>
          </a:r>
          <a:r>
            <a:rPr lang="en-US" sz="1000" b="0" kern="1200"/>
            <a:t>– degrees and credentials through community and technical colleges and four-year institutions</a:t>
          </a:r>
        </a:p>
      </dsp:txBody>
      <dsp:txXfrm>
        <a:off x="6873136" y="3073947"/>
        <a:ext cx="2544312" cy="394742"/>
      </dsp:txXfrm>
    </dsp:sp>
    <dsp:sp modelId="{0A2011C5-A131-444F-94FA-7AD631A1A414}">
      <dsp:nvSpPr>
        <dsp:cNvPr id="0" name=""/>
        <dsp:cNvSpPr/>
      </dsp:nvSpPr>
      <dsp:spPr>
        <a:xfrm rot="5400000">
          <a:off x="8108603" y="3517660"/>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C1F04231-9113-42AE-A0B7-258E45C79544}">
      <dsp:nvSpPr>
        <dsp:cNvPr id="0" name=""/>
        <dsp:cNvSpPr/>
      </dsp:nvSpPr>
      <dsp:spPr>
        <a:xfrm>
          <a:off x="6871623" y="3627727"/>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County human services &amp; city programs</a:t>
          </a:r>
          <a:r>
            <a:rPr lang="en-US" sz="1000" kern="1200"/>
            <a:t> – case management, supports</a:t>
          </a:r>
        </a:p>
      </dsp:txBody>
      <dsp:txXfrm>
        <a:off x="6883904" y="3640008"/>
        <a:ext cx="2522777" cy="394742"/>
      </dsp:txXfrm>
    </dsp:sp>
    <dsp:sp modelId="{7FFF9411-D154-4BE0-911C-DED735D96054}">
      <dsp:nvSpPr>
        <dsp:cNvPr id="0" name=""/>
        <dsp:cNvSpPr/>
      </dsp:nvSpPr>
      <dsp:spPr>
        <a:xfrm rot="5400000">
          <a:off x="8108603" y="4083720"/>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1B5BE1B3-94F1-487A-969D-1D7C3648E138}">
      <dsp:nvSpPr>
        <dsp:cNvPr id="0" name=""/>
        <dsp:cNvSpPr/>
      </dsp:nvSpPr>
      <dsp:spPr>
        <a:xfrm>
          <a:off x="6871623" y="4193787"/>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Tribal governments &amp; urban Indian orgs</a:t>
          </a:r>
          <a:r>
            <a:rPr lang="en-US" sz="1000" kern="1200"/>
            <a:t> – sovereign and community‑based delivery</a:t>
          </a:r>
        </a:p>
      </dsp:txBody>
      <dsp:txXfrm>
        <a:off x="6883904" y="4206068"/>
        <a:ext cx="2522777" cy="394742"/>
      </dsp:txXfrm>
    </dsp:sp>
    <dsp:sp modelId="{05D58269-3E54-43AF-82C4-02B76AD466CF}">
      <dsp:nvSpPr>
        <dsp:cNvPr id="0" name=""/>
        <dsp:cNvSpPr/>
      </dsp:nvSpPr>
      <dsp:spPr>
        <a:xfrm>
          <a:off x="9671483" y="412"/>
          <a:ext cx="2533451" cy="650256"/>
        </a:xfrm>
        <a:prstGeom prst="roundRect">
          <a:avLst>
            <a:gd name="adj" fmla="val 10000"/>
          </a:avLst>
        </a:prstGeom>
        <a:solidFill>
          <a:schemeClr val="accent1">
            <a:hueOff val="0"/>
            <a:satOff val="0"/>
            <a:lumOff val="0"/>
            <a:alphaOff val="0"/>
          </a:schemeClr>
        </a:solidFill>
        <a:ln>
          <a:noFill/>
        </a:ln>
        <a:effectLst>
          <a:outerShdw blurRad="63500" sx="102000" sy="102000" algn="ctr" rotWithShape="0">
            <a:prstClr val="black">
              <a:alpha val="40000"/>
            </a:prst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u="sng" kern="1200"/>
            <a:t>Employer &amp; Community </a:t>
          </a:r>
          <a:r>
            <a:rPr lang="en-US" sz="1400" b="0" kern="1200"/>
            <a:t>(demand + wraparound)</a:t>
          </a:r>
        </a:p>
      </dsp:txBody>
      <dsp:txXfrm>
        <a:off x="9690528" y="19457"/>
        <a:ext cx="2495361" cy="612166"/>
      </dsp:txXfrm>
    </dsp:sp>
    <dsp:sp modelId="{A3806980-6C77-46FD-B58D-B0773CBD6F90}">
      <dsp:nvSpPr>
        <dsp:cNvPr id="0" name=""/>
        <dsp:cNvSpPr/>
      </dsp:nvSpPr>
      <dsp:spPr>
        <a:xfrm rot="5400000">
          <a:off x="10901520" y="687357"/>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8BA8B86C-F4EC-4CBE-AEEE-5C705C8F888A}">
      <dsp:nvSpPr>
        <dsp:cNvPr id="0" name=""/>
        <dsp:cNvSpPr/>
      </dsp:nvSpPr>
      <dsp:spPr>
        <a:xfrm>
          <a:off x="9664540" y="797425"/>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Employers &amp; associations</a:t>
          </a:r>
          <a:r>
            <a:rPr lang="en-US" sz="1000" kern="1200"/>
            <a:t> – sector partnerships (Drive‑for‑5, CHIPS coalition, </a:t>
          </a:r>
          <a:r>
            <a:rPr lang="en-US" sz="1000" b="0" i="1" kern="1200"/>
            <a:t>local chambers, </a:t>
          </a:r>
          <a:r>
            <a:rPr lang="en-US" sz="1000" kern="1200"/>
            <a:t>etc.)</a:t>
          </a:r>
        </a:p>
      </dsp:txBody>
      <dsp:txXfrm>
        <a:off x="9676821" y="809706"/>
        <a:ext cx="2522777" cy="394742"/>
      </dsp:txXfrm>
    </dsp:sp>
    <dsp:sp modelId="{770BD567-F226-4DCC-B0DB-E918BF75072D}">
      <dsp:nvSpPr>
        <dsp:cNvPr id="0" name=""/>
        <dsp:cNvSpPr/>
      </dsp:nvSpPr>
      <dsp:spPr>
        <a:xfrm rot="5400000">
          <a:off x="10901520" y="1253418"/>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D520BFAA-791E-4E7C-8422-E30F996F1268}">
      <dsp:nvSpPr>
        <dsp:cNvPr id="0" name=""/>
        <dsp:cNvSpPr/>
      </dsp:nvSpPr>
      <dsp:spPr>
        <a:xfrm>
          <a:off x="9664540" y="1363485"/>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Unions/JATCs</a:t>
          </a:r>
          <a:r>
            <a:rPr lang="en-US" sz="1000" kern="1200"/>
            <a:t> – apprenticeship pathways</a:t>
          </a:r>
        </a:p>
      </dsp:txBody>
      <dsp:txXfrm>
        <a:off x="9676821" y="1375766"/>
        <a:ext cx="2522777" cy="394742"/>
      </dsp:txXfrm>
    </dsp:sp>
    <dsp:sp modelId="{D5567BC2-28E6-4064-AFA1-BA34CE3521C4}">
      <dsp:nvSpPr>
        <dsp:cNvPr id="0" name=""/>
        <dsp:cNvSpPr/>
      </dsp:nvSpPr>
      <dsp:spPr>
        <a:xfrm rot="5400000">
          <a:off x="10901520" y="1819478"/>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0B3B0328-281E-4514-A566-D560C9F06446}">
      <dsp:nvSpPr>
        <dsp:cNvPr id="0" name=""/>
        <dsp:cNvSpPr/>
      </dsp:nvSpPr>
      <dsp:spPr>
        <a:xfrm>
          <a:off x="9664540" y="1929546"/>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Nonprofits &amp; intermediaries</a:t>
          </a:r>
          <a:r>
            <a:rPr lang="en-US" sz="1000" kern="1200"/>
            <a:t> – job readiness, training, placement, retention</a:t>
          </a:r>
        </a:p>
      </dsp:txBody>
      <dsp:txXfrm>
        <a:off x="9676821" y="1941827"/>
        <a:ext cx="2522777" cy="394742"/>
      </dsp:txXfrm>
    </dsp:sp>
    <dsp:sp modelId="{C9B28842-9C13-4E39-A564-E99BFCEDFFB9}">
      <dsp:nvSpPr>
        <dsp:cNvPr id="0" name=""/>
        <dsp:cNvSpPr/>
      </dsp:nvSpPr>
      <dsp:spPr>
        <a:xfrm rot="5400000">
          <a:off x="10901520" y="2385539"/>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A061D31D-9D45-4CDA-A3D0-51F8B83570BC}">
      <dsp:nvSpPr>
        <dsp:cNvPr id="0" name=""/>
        <dsp:cNvSpPr/>
      </dsp:nvSpPr>
      <dsp:spPr>
        <a:xfrm>
          <a:off x="9664540" y="2495606"/>
          <a:ext cx="2547339" cy="645560"/>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Economic development </a:t>
          </a:r>
          <a:r>
            <a:rPr lang="en-US" sz="1000" b="0" i="1" kern="1200"/>
            <a:t>(Greater MSP, Great St. Cloud, Greater Mankato, APEX</a:t>
          </a:r>
          <a:r>
            <a:rPr lang="en-US" sz="1000" b="0" kern="1200"/>
            <a:t>) </a:t>
          </a:r>
          <a:r>
            <a:rPr lang="en-US" sz="1000" kern="1200"/>
            <a:t>– growth alignment, industry connections</a:t>
          </a:r>
        </a:p>
      </dsp:txBody>
      <dsp:txXfrm>
        <a:off x="9683448" y="2514514"/>
        <a:ext cx="2509523" cy="607744"/>
      </dsp:txXfrm>
    </dsp:sp>
    <dsp:sp modelId="{4972AFED-9ECC-4905-9C8A-E152819A8239}">
      <dsp:nvSpPr>
        <dsp:cNvPr id="0" name=""/>
        <dsp:cNvSpPr/>
      </dsp:nvSpPr>
      <dsp:spPr>
        <a:xfrm rot="5400000">
          <a:off x="10901520" y="3177856"/>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2E4D1BBA-8231-40A9-A2BE-69F905358F14}">
      <dsp:nvSpPr>
        <dsp:cNvPr id="0" name=""/>
        <dsp:cNvSpPr/>
      </dsp:nvSpPr>
      <dsp:spPr>
        <a:xfrm>
          <a:off x="9664540" y="3287923"/>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Philanthropy</a:t>
          </a:r>
          <a:r>
            <a:rPr lang="en-US" sz="1000" kern="1200"/>
            <a:t> – innovation pilots and gap funding</a:t>
          </a:r>
        </a:p>
      </dsp:txBody>
      <dsp:txXfrm>
        <a:off x="9676821" y="3300204"/>
        <a:ext cx="2522777" cy="394742"/>
      </dsp:txXfrm>
    </dsp:sp>
    <dsp:sp modelId="{82F83494-EDBA-4A27-B393-8B9DF9A3C937}">
      <dsp:nvSpPr>
        <dsp:cNvPr id="0" name=""/>
        <dsp:cNvSpPr/>
      </dsp:nvSpPr>
      <dsp:spPr>
        <a:xfrm rot="5400000">
          <a:off x="10901520" y="3743916"/>
          <a:ext cx="73378" cy="73378"/>
        </a:xfrm>
        <a:prstGeom prst="rightArrow">
          <a:avLst>
            <a:gd name="adj1" fmla="val 66700"/>
            <a:gd name="adj2" fmla="val 50000"/>
          </a:avLst>
        </a:prstGeom>
        <a:solidFill>
          <a:schemeClr val="accent1">
            <a:tint val="60000"/>
            <a:hueOff val="0"/>
            <a:satOff val="0"/>
            <a:lumOff val="0"/>
            <a:alphaOff val="0"/>
          </a:schemeClr>
        </a:solidFill>
        <a:ln>
          <a:noFill/>
        </a:ln>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9927F03F-9378-4A4E-BD49-7F0842BFB1CE}">
      <dsp:nvSpPr>
        <dsp:cNvPr id="0" name=""/>
        <dsp:cNvSpPr/>
      </dsp:nvSpPr>
      <dsp:spPr>
        <a:xfrm>
          <a:off x="9664540" y="3853983"/>
          <a:ext cx="2547339" cy="419304"/>
        </a:xfrm>
        <a:prstGeom prst="roundRect">
          <a:avLst>
            <a:gd name="adj" fmla="val 10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t>Transportation, housing, childcare, libraries</a:t>
          </a:r>
          <a:r>
            <a:rPr lang="en-US" sz="1000" kern="1200"/>
            <a:t> – barrier removal &amp; access</a:t>
          </a:r>
        </a:p>
      </dsp:txBody>
      <dsp:txXfrm>
        <a:off x="9676821" y="3866264"/>
        <a:ext cx="2522777" cy="39474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094BFE-C18E-410C-930D-8DBF7E770089}">
      <dsp:nvSpPr>
        <dsp:cNvPr id="0" name=""/>
        <dsp:cNvSpPr/>
      </dsp:nvSpPr>
      <dsp:spPr>
        <a:xfrm>
          <a:off x="0" y="545"/>
          <a:ext cx="10350910" cy="12763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B42BB60-1335-45EB-AA66-FF37A8C64B1E}">
      <dsp:nvSpPr>
        <dsp:cNvPr id="0" name=""/>
        <dsp:cNvSpPr/>
      </dsp:nvSpPr>
      <dsp:spPr>
        <a:xfrm>
          <a:off x="386088" y="287718"/>
          <a:ext cx="701979" cy="7019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96D3538-CDA4-4691-9780-545877238F06}">
      <dsp:nvSpPr>
        <dsp:cNvPr id="0" name=""/>
        <dsp:cNvSpPr/>
      </dsp:nvSpPr>
      <dsp:spPr>
        <a:xfrm>
          <a:off x="1474155" y="545"/>
          <a:ext cx="8876754" cy="127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78" tIns="135078" rIns="135078" bIns="135078" numCol="1" spcCol="1270" anchor="ctr" anchorCtr="0">
          <a:noAutofit/>
        </a:bodyPr>
        <a:lstStyle/>
        <a:p>
          <a:pPr marL="0" lvl="0" indent="0" algn="l" defTabSz="1111250">
            <a:lnSpc>
              <a:spcPct val="100000"/>
            </a:lnSpc>
            <a:spcBef>
              <a:spcPct val="0"/>
            </a:spcBef>
            <a:spcAft>
              <a:spcPct val="35000"/>
            </a:spcAft>
            <a:buNone/>
          </a:pPr>
          <a:r>
            <a:rPr lang="en-US" sz="2500" kern="1200"/>
            <a:t>WIOA requires local areas to meet or exceed federal and state performance targets</a:t>
          </a:r>
        </a:p>
      </dsp:txBody>
      <dsp:txXfrm>
        <a:off x="1474155" y="545"/>
        <a:ext cx="8876754" cy="1276325"/>
      </dsp:txXfrm>
    </dsp:sp>
    <dsp:sp modelId="{C26D41A1-7DD8-448E-B776-533196291F29}">
      <dsp:nvSpPr>
        <dsp:cNvPr id="0" name=""/>
        <dsp:cNvSpPr/>
      </dsp:nvSpPr>
      <dsp:spPr>
        <a:xfrm>
          <a:off x="0" y="1595952"/>
          <a:ext cx="10350910" cy="12763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19CAD5-0C1B-429A-B0D1-3A48B5F19F56}">
      <dsp:nvSpPr>
        <dsp:cNvPr id="0" name=""/>
        <dsp:cNvSpPr/>
      </dsp:nvSpPr>
      <dsp:spPr>
        <a:xfrm>
          <a:off x="386088" y="1883125"/>
          <a:ext cx="701979" cy="7019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6EC3BFF-783C-4DF4-8BA9-2F39A492A7FA}">
      <dsp:nvSpPr>
        <dsp:cNvPr id="0" name=""/>
        <dsp:cNvSpPr/>
      </dsp:nvSpPr>
      <dsp:spPr>
        <a:xfrm>
          <a:off x="1474155" y="1595952"/>
          <a:ext cx="8876754" cy="127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78" tIns="135078" rIns="135078" bIns="135078" numCol="1" spcCol="1270" anchor="ctr" anchorCtr="0">
          <a:noAutofit/>
        </a:bodyPr>
        <a:lstStyle/>
        <a:p>
          <a:pPr marL="0" lvl="0" indent="0" algn="l" defTabSz="1111250">
            <a:lnSpc>
              <a:spcPct val="100000"/>
            </a:lnSpc>
            <a:spcBef>
              <a:spcPct val="0"/>
            </a:spcBef>
            <a:spcAft>
              <a:spcPct val="35000"/>
            </a:spcAft>
            <a:buNone/>
          </a:pPr>
          <a:r>
            <a:rPr lang="en-US" sz="2500" kern="1200"/>
            <a:t>Metrics include employment rates, median earnings, credential attainment, skill gains</a:t>
          </a:r>
        </a:p>
      </dsp:txBody>
      <dsp:txXfrm>
        <a:off x="1474155" y="1595952"/>
        <a:ext cx="8876754" cy="1276325"/>
      </dsp:txXfrm>
    </dsp:sp>
    <dsp:sp modelId="{AFFFD7B2-DF1C-4FBD-896C-E144800D2E9B}">
      <dsp:nvSpPr>
        <dsp:cNvPr id="0" name=""/>
        <dsp:cNvSpPr/>
      </dsp:nvSpPr>
      <dsp:spPr>
        <a:xfrm>
          <a:off x="0" y="3191359"/>
          <a:ext cx="10350910" cy="12763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4C70DC-E149-4416-8040-80B36293E9FF}">
      <dsp:nvSpPr>
        <dsp:cNvPr id="0" name=""/>
        <dsp:cNvSpPr/>
      </dsp:nvSpPr>
      <dsp:spPr>
        <a:xfrm>
          <a:off x="386088" y="3478532"/>
          <a:ext cx="701979" cy="7019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2CCD1AA-4FD9-445E-8A8C-B4DDC3A8B0A1}">
      <dsp:nvSpPr>
        <dsp:cNvPr id="0" name=""/>
        <dsp:cNvSpPr/>
      </dsp:nvSpPr>
      <dsp:spPr>
        <a:xfrm>
          <a:off x="1474155" y="3191359"/>
          <a:ext cx="8876754" cy="12763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078" tIns="135078" rIns="135078" bIns="135078" numCol="1" spcCol="1270" anchor="ctr" anchorCtr="0">
          <a:noAutofit/>
        </a:bodyPr>
        <a:lstStyle/>
        <a:p>
          <a:pPr marL="0" lvl="0" indent="0" algn="l" defTabSz="1111250">
            <a:lnSpc>
              <a:spcPct val="100000"/>
            </a:lnSpc>
            <a:spcBef>
              <a:spcPct val="0"/>
            </a:spcBef>
            <a:spcAft>
              <a:spcPct val="35000"/>
            </a:spcAft>
            <a:buNone/>
          </a:pPr>
          <a:r>
            <a:rPr lang="en-US" sz="2500" kern="1200"/>
            <a:t>Effectiveness in serving employers also measured</a:t>
          </a:r>
        </a:p>
      </dsp:txBody>
      <dsp:txXfrm>
        <a:off x="1474155" y="3191359"/>
        <a:ext cx="8876754" cy="1276325"/>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E860A3-AA85-4D18-BCAA-B5A6004AE45F}">
      <dsp:nvSpPr>
        <dsp:cNvPr id="0" name=""/>
        <dsp:cNvSpPr/>
      </dsp:nvSpPr>
      <dsp:spPr>
        <a:xfrm>
          <a:off x="0" y="395460"/>
          <a:ext cx="11738291" cy="5651100"/>
        </a:xfrm>
        <a:prstGeom prst="roundRect">
          <a:avLst/>
        </a:prstGeom>
        <a:solidFill>
          <a:schemeClr val="lt1">
            <a:alpha val="90000"/>
            <a:hueOff val="0"/>
            <a:satOff val="0"/>
            <a:lumOff val="0"/>
            <a:alphaOff val="0"/>
          </a:schemeClr>
        </a:solidFill>
        <a:ln w="57150" cap="flat" cmpd="sng" algn="ctr">
          <a:solidFill>
            <a:schemeClr val="bg2"/>
          </a:solidFill>
          <a:prstDash val="solid"/>
        </a:ln>
        <a:effectLst/>
      </dsp:spPr>
      <dsp:style>
        <a:lnRef idx="1">
          <a:scrgbClr r="0" g="0" b="0"/>
        </a:lnRef>
        <a:fillRef idx="1">
          <a:scrgbClr r="0" g="0" b="0"/>
        </a:fillRef>
        <a:effectRef idx="0">
          <a:scrgbClr r="0" g="0" b="0"/>
        </a:effectRef>
        <a:fontRef idx="minor"/>
      </dsp:style>
      <dsp:txBody>
        <a:bodyPr spcFirstLastPara="0" vert="horz" wrap="square" lIns="911022" tIns="479044" rIns="911022" bIns="142240" numCol="1" spcCol="1270" anchor="t" anchorCtr="0">
          <a:noAutofit/>
        </a:bodyPr>
        <a:lstStyle/>
        <a:p>
          <a:pPr marL="228600" lvl="1" indent="-228600" algn="l" defTabSz="889000">
            <a:lnSpc>
              <a:spcPct val="90000"/>
            </a:lnSpc>
            <a:spcBef>
              <a:spcPct val="0"/>
            </a:spcBef>
            <a:spcAft>
              <a:spcPct val="15000"/>
            </a:spcAft>
            <a:buChar char="•"/>
          </a:pPr>
          <a:r>
            <a:rPr lang="en-US" sz="2000" b="1" u="sng" kern="1200"/>
            <a:t>DEED Commissioner</a:t>
          </a:r>
          <a:r>
            <a:rPr lang="en-US" sz="2000" b="0" u="none" kern="1200"/>
            <a:t> Matt Varilek </a:t>
          </a:r>
        </a:p>
        <a:p>
          <a:pPr marL="228600" lvl="1" indent="-228600" algn="l" defTabSz="889000">
            <a:lnSpc>
              <a:spcPct val="90000"/>
            </a:lnSpc>
            <a:spcBef>
              <a:spcPct val="0"/>
            </a:spcBef>
            <a:spcAft>
              <a:spcPct val="15000"/>
            </a:spcAft>
            <a:buChar char="•"/>
          </a:pPr>
          <a:endParaRPr lang="en-US" sz="2000" b="1" u="sng" kern="1200"/>
        </a:p>
        <a:p>
          <a:pPr marL="228600" lvl="1" indent="-228600" algn="l" defTabSz="889000">
            <a:lnSpc>
              <a:spcPct val="90000"/>
            </a:lnSpc>
            <a:spcBef>
              <a:spcPct val="0"/>
            </a:spcBef>
            <a:spcAft>
              <a:spcPct val="15000"/>
            </a:spcAft>
            <a:buChar char="•"/>
          </a:pPr>
          <a:r>
            <a:rPr lang="en-US" sz="2000" b="1" u="sng" kern="1200"/>
            <a:t>GWDB</a:t>
          </a:r>
        </a:p>
        <a:p>
          <a:pPr marL="457200" lvl="2" indent="-228600" algn="l" defTabSz="889000">
            <a:lnSpc>
              <a:spcPct val="90000"/>
            </a:lnSpc>
            <a:spcBef>
              <a:spcPct val="0"/>
            </a:spcBef>
            <a:spcAft>
              <a:spcPct val="15000"/>
            </a:spcAft>
            <a:buChar char="•"/>
          </a:pPr>
          <a:r>
            <a:rPr lang="en-US" sz="2000" b="1" kern="1200"/>
            <a:t>Nicole Mattson </a:t>
          </a:r>
          <a:r>
            <a:rPr lang="en-US" sz="2000" kern="1200"/>
            <a:t>–Hennepin-Carver Workforce Development Board</a:t>
          </a:r>
          <a:endParaRPr lang="en-US" sz="2000" b="1" kern="1200"/>
        </a:p>
        <a:p>
          <a:pPr marL="457200" lvl="2" indent="-228600" algn="l" defTabSz="889000">
            <a:lnSpc>
              <a:spcPct val="90000"/>
            </a:lnSpc>
            <a:spcBef>
              <a:spcPct val="0"/>
            </a:spcBef>
            <a:spcAft>
              <a:spcPct val="15000"/>
            </a:spcAft>
            <a:buChar char="•"/>
          </a:pPr>
          <a:r>
            <a:rPr lang="en-US" sz="2000" b="1" kern="1200"/>
            <a:t>Misun Bormann </a:t>
          </a:r>
          <a:r>
            <a:rPr lang="en-US" sz="2000" kern="1200"/>
            <a:t>–Southeast Minnesota Workforce Development Board</a:t>
          </a:r>
        </a:p>
        <a:p>
          <a:pPr marL="457200" lvl="2" indent="-228600" algn="l" defTabSz="889000">
            <a:lnSpc>
              <a:spcPct val="90000"/>
            </a:lnSpc>
            <a:spcBef>
              <a:spcPct val="0"/>
            </a:spcBef>
            <a:spcAft>
              <a:spcPct val="15000"/>
            </a:spcAft>
            <a:buChar char="•"/>
          </a:pPr>
          <a:r>
            <a:rPr lang="en-US" sz="2000" b="1" kern="1200"/>
            <a:t>Carol Anderson </a:t>
          </a:r>
          <a:r>
            <a:rPr lang="en-US" sz="2000" kern="1200"/>
            <a:t>–Rural Minnesota Concentrated Employment Program (RMCEP) Workforce Development Board </a:t>
          </a:r>
        </a:p>
        <a:p>
          <a:pPr marL="457200" lvl="2" indent="-228600" algn="l" defTabSz="889000">
            <a:lnSpc>
              <a:spcPct val="90000"/>
            </a:lnSpc>
            <a:spcBef>
              <a:spcPct val="0"/>
            </a:spcBef>
            <a:spcAft>
              <a:spcPct val="15000"/>
            </a:spcAft>
            <a:buChar char="•"/>
          </a:pPr>
          <a:r>
            <a:rPr lang="en-US" sz="2000" b="1" kern="1200"/>
            <a:t>Michael Berndt </a:t>
          </a:r>
          <a:r>
            <a:rPr lang="en-US" sz="2000" kern="1200"/>
            <a:t>–Dakota-Scott Workforce Development Board</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b="1" u="sng" kern="1200"/>
            <a:t>Legislators</a:t>
          </a:r>
        </a:p>
        <a:p>
          <a:pPr marL="457200" lvl="2" indent="-228600" algn="l" defTabSz="889000">
            <a:lnSpc>
              <a:spcPct val="90000"/>
            </a:lnSpc>
            <a:spcBef>
              <a:spcPct val="0"/>
            </a:spcBef>
            <a:spcAft>
              <a:spcPct val="15000"/>
            </a:spcAft>
            <a:buChar char="•"/>
          </a:pPr>
          <a:r>
            <a:rPr lang="it-IT" sz="2000" b="1" kern="1200"/>
            <a:t>Sen. Carla Nelson</a:t>
          </a:r>
          <a:r>
            <a:rPr lang="it-IT" sz="2000" kern="1200"/>
            <a:t> (R – Rochester, GWDB Member)</a:t>
          </a:r>
          <a:endParaRPr lang="en-US" sz="2000" b="1" kern="1200"/>
        </a:p>
        <a:p>
          <a:pPr marL="457200" lvl="2" indent="-228600" algn="l" defTabSz="889000">
            <a:lnSpc>
              <a:spcPct val="90000"/>
            </a:lnSpc>
            <a:spcBef>
              <a:spcPct val="0"/>
            </a:spcBef>
            <a:spcAft>
              <a:spcPct val="15000"/>
            </a:spcAft>
            <a:buChar char="•"/>
          </a:pPr>
          <a:r>
            <a:rPr lang="en-US" sz="2000" b="1" kern="1200"/>
            <a:t>Sen. Bobby Joe Champion</a:t>
          </a:r>
          <a:r>
            <a:rPr lang="en-US" sz="2000" kern="1200"/>
            <a:t> (DFL – Minneapolis, Jobs Committee Chair)</a:t>
          </a:r>
          <a:endParaRPr lang="en-US" sz="2000" b="1" kern="1200"/>
        </a:p>
        <a:p>
          <a:pPr marL="457200" lvl="2" indent="-228600" algn="l" defTabSz="889000">
            <a:lnSpc>
              <a:spcPct val="90000"/>
            </a:lnSpc>
            <a:spcBef>
              <a:spcPct val="0"/>
            </a:spcBef>
            <a:spcAft>
              <a:spcPct val="15000"/>
            </a:spcAft>
            <a:buChar char="•"/>
          </a:pPr>
          <a:r>
            <a:rPr lang="en-US" sz="2000" b="1" kern="1200"/>
            <a:t>Rep. Dave Baker</a:t>
          </a:r>
          <a:r>
            <a:rPr lang="en-US" sz="2000" kern="1200"/>
            <a:t> (R – Willmar, Jobs Committee Co-Chair)</a:t>
          </a:r>
          <a:endParaRPr lang="en-US" sz="2000" b="1" kern="1200"/>
        </a:p>
        <a:p>
          <a:pPr marL="457200" lvl="2" indent="-228600" algn="l" defTabSz="889000">
            <a:lnSpc>
              <a:spcPct val="90000"/>
            </a:lnSpc>
            <a:spcBef>
              <a:spcPct val="0"/>
            </a:spcBef>
            <a:spcAft>
              <a:spcPct val="15000"/>
            </a:spcAft>
            <a:buChar char="•"/>
          </a:pPr>
          <a:r>
            <a:rPr lang="en-US" sz="2000" b="1" kern="1200"/>
            <a:t>Rep. Dave Pinto</a:t>
          </a:r>
          <a:r>
            <a:rPr lang="en-US" sz="2000" kern="1200"/>
            <a:t> (DFL – Saint Paul, Jobs Committee Co-Chair)</a:t>
          </a:r>
          <a:endParaRPr lang="en-US" sz="2000" b="1" kern="1200"/>
        </a:p>
      </dsp:txBody>
      <dsp:txXfrm>
        <a:off x="275864" y="671324"/>
        <a:ext cx="11186563" cy="5099372"/>
      </dsp:txXfrm>
    </dsp:sp>
    <dsp:sp modelId="{C3BEC261-7B96-4650-A4A3-D2770661CD4A}">
      <dsp:nvSpPr>
        <dsp:cNvPr id="0" name=""/>
        <dsp:cNvSpPr/>
      </dsp:nvSpPr>
      <dsp:spPr>
        <a:xfrm>
          <a:off x="586914" y="27990"/>
          <a:ext cx="8216803" cy="678960"/>
        </a:xfrm>
        <a:prstGeom prst="roundRect">
          <a:avLst/>
        </a:prstGeom>
        <a:solidFill>
          <a:schemeClr val="accent1">
            <a:hueOff val="0"/>
            <a:satOff val="0"/>
            <a:lumOff val="0"/>
            <a:alphaOff val="0"/>
          </a:schemeClr>
        </a:solidFill>
        <a:ln>
          <a:noFill/>
        </a:ln>
        <a:effectLst>
          <a:outerShdw blurRad="63500" sx="102000" sy="102000" algn="ctr" rotWithShape="0">
            <a:prstClr val="black">
              <a:alpha val="40000"/>
            </a:prst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310576" tIns="0" rIns="310576" bIns="0" numCol="1" spcCol="1270" anchor="ctr" anchorCtr="0">
          <a:noAutofit/>
        </a:bodyPr>
        <a:lstStyle/>
        <a:p>
          <a:pPr marL="0" lvl="0" indent="0" algn="l" defTabSz="1778000">
            <a:lnSpc>
              <a:spcPct val="90000"/>
            </a:lnSpc>
            <a:spcBef>
              <a:spcPct val="0"/>
            </a:spcBef>
            <a:spcAft>
              <a:spcPct val="35000"/>
            </a:spcAft>
            <a:buNone/>
          </a:pPr>
          <a:r>
            <a:rPr lang="en-US" sz="4000" kern="1200"/>
            <a:t>Task Force Membership</a:t>
          </a:r>
          <a:endParaRPr lang="en-US" sz="4000" b="1" kern="1200"/>
        </a:p>
      </dsp:txBody>
      <dsp:txXfrm>
        <a:off x="620058" y="61134"/>
        <a:ext cx="8150515" cy="61267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0DF8C-7358-46BB-96D0-13AF4EE9BB24}">
      <dsp:nvSpPr>
        <dsp:cNvPr id="0" name=""/>
        <dsp:cNvSpPr/>
      </dsp:nvSpPr>
      <dsp:spPr>
        <a:xfrm>
          <a:off x="0" y="2291169"/>
          <a:ext cx="10515600" cy="0"/>
        </a:xfrm>
        <a:prstGeom prst="line">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sp>
    <dsp:sp modelId="{9EC2EF3F-9AD4-4675-9CDB-4729F05A7625}">
      <dsp:nvSpPr>
        <dsp:cNvPr id="0" name=""/>
        <dsp:cNvSpPr/>
      </dsp:nvSpPr>
      <dsp:spPr>
        <a:xfrm>
          <a:off x="215241" y="1420525"/>
          <a:ext cx="3081563" cy="549880"/>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14 June 2025</a:t>
          </a:r>
        </a:p>
      </dsp:txBody>
      <dsp:txXfrm>
        <a:off x="215241" y="1420525"/>
        <a:ext cx="3081563" cy="549880"/>
      </dsp:txXfrm>
    </dsp:sp>
    <dsp:sp modelId="{A2725396-1EF5-4C66-94A1-B21671BEF8EE}">
      <dsp:nvSpPr>
        <dsp:cNvPr id="0" name=""/>
        <dsp:cNvSpPr/>
      </dsp:nvSpPr>
      <dsp:spPr>
        <a:xfrm>
          <a:off x="215241" y="849207"/>
          <a:ext cx="3081563" cy="571317"/>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Task Force effective date</a:t>
          </a:r>
        </a:p>
      </dsp:txBody>
      <dsp:txXfrm>
        <a:off x="215241" y="849207"/>
        <a:ext cx="3081563" cy="571317"/>
      </dsp:txXfrm>
    </dsp:sp>
    <dsp:sp modelId="{676DBB94-2797-43E0-A4CC-8EB738503C06}">
      <dsp:nvSpPr>
        <dsp:cNvPr id="0" name=""/>
        <dsp:cNvSpPr/>
      </dsp:nvSpPr>
      <dsp:spPr>
        <a:xfrm>
          <a:off x="1756023" y="1970405"/>
          <a:ext cx="0" cy="320763"/>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CDDE470-259E-4DD6-AF42-BC329EE2EBB8}">
      <dsp:nvSpPr>
        <dsp:cNvPr id="0" name=""/>
        <dsp:cNvSpPr/>
      </dsp:nvSpPr>
      <dsp:spPr>
        <a:xfrm>
          <a:off x="1966129" y="2611933"/>
          <a:ext cx="3081563" cy="549880"/>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July 2025</a:t>
          </a:r>
        </a:p>
      </dsp:txBody>
      <dsp:txXfrm>
        <a:off x="1966129" y="2611933"/>
        <a:ext cx="3081563" cy="549880"/>
      </dsp:txXfrm>
    </dsp:sp>
    <dsp:sp modelId="{B76C3AEE-0442-454C-B9DD-89C18742E71C}">
      <dsp:nvSpPr>
        <dsp:cNvPr id="0" name=""/>
        <dsp:cNvSpPr/>
      </dsp:nvSpPr>
      <dsp:spPr>
        <a:xfrm>
          <a:off x="1966129" y="3161813"/>
          <a:ext cx="3081563" cy="81369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Appointment deadline (30 days)</a:t>
          </a:r>
        </a:p>
      </dsp:txBody>
      <dsp:txXfrm>
        <a:off x="1966129" y="3161813"/>
        <a:ext cx="3081563" cy="813694"/>
      </dsp:txXfrm>
    </dsp:sp>
    <dsp:sp modelId="{BE802D67-1BCD-4F07-B49C-415E98EBD9DC}">
      <dsp:nvSpPr>
        <dsp:cNvPr id="0" name=""/>
        <dsp:cNvSpPr/>
      </dsp:nvSpPr>
      <dsp:spPr>
        <a:xfrm>
          <a:off x="3506911" y="2291169"/>
          <a:ext cx="0" cy="320763"/>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6E85C6C-8AA8-4623-9137-D727C9BAB5B3}">
      <dsp:nvSpPr>
        <dsp:cNvPr id="0" name=""/>
        <dsp:cNvSpPr/>
      </dsp:nvSpPr>
      <dsp:spPr>
        <a:xfrm rot="2700000">
          <a:off x="1720380" y="2255527"/>
          <a:ext cx="71284" cy="71284"/>
        </a:xfrm>
        <a:prstGeom prst="rect">
          <a:avLst/>
        </a:prstGeom>
        <a:solidFill>
          <a:schemeClr val="accent1">
            <a:hueOff val="0"/>
            <a:satOff val="0"/>
            <a:lumOff val="0"/>
            <a:alphaOff val="0"/>
          </a:schemeClr>
        </a:solidFill>
        <a:ln w="6350">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27888CB4-84FA-4C9C-92CB-A00E17B8F7DC}">
      <dsp:nvSpPr>
        <dsp:cNvPr id="0" name=""/>
        <dsp:cNvSpPr/>
      </dsp:nvSpPr>
      <dsp:spPr>
        <a:xfrm rot="2700000">
          <a:off x="3471269" y="2255527"/>
          <a:ext cx="71284" cy="71284"/>
        </a:xfrm>
        <a:prstGeom prst="rect">
          <a:avLst/>
        </a:prstGeom>
        <a:solidFill>
          <a:schemeClr val="accent1">
            <a:hueOff val="0"/>
            <a:satOff val="0"/>
            <a:lumOff val="0"/>
            <a:alphaOff val="0"/>
          </a:schemeClr>
        </a:solidFill>
        <a:ln w="6350">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8884A809-C392-4945-BDEA-5E9D1FDD883D}">
      <dsp:nvSpPr>
        <dsp:cNvPr id="0" name=""/>
        <dsp:cNvSpPr/>
      </dsp:nvSpPr>
      <dsp:spPr>
        <a:xfrm>
          <a:off x="3717018" y="1420525"/>
          <a:ext cx="3081563" cy="549880"/>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Aug. 13, 2025</a:t>
          </a:r>
        </a:p>
      </dsp:txBody>
      <dsp:txXfrm>
        <a:off x="3717018" y="1420525"/>
        <a:ext cx="3081563" cy="549880"/>
      </dsp:txXfrm>
    </dsp:sp>
    <dsp:sp modelId="{DA731F4A-1B57-4496-966B-367DDA4AEF45}">
      <dsp:nvSpPr>
        <dsp:cNvPr id="0" name=""/>
        <dsp:cNvSpPr/>
      </dsp:nvSpPr>
      <dsp:spPr>
        <a:xfrm>
          <a:off x="3717018" y="606830"/>
          <a:ext cx="3081563" cy="81369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First meeting held; co-chairs elected</a:t>
          </a:r>
        </a:p>
      </dsp:txBody>
      <dsp:txXfrm>
        <a:off x="3717018" y="606830"/>
        <a:ext cx="3081563" cy="813694"/>
      </dsp:txXfrm>
    </dsp:sp>
    <dsp:sp modelId="{2F301FDA-4EE0-4DCD-B7A3-0093BC397D27}">
      <dsp:nvSpPr>
        <dsp:cNvPr id="0" name=""/>
        <dsp:cNvSpPr/>
      </dsp:nvSpPr>
      <dsp:spPr>
        <a:xfrm>
          <a:off x="5257800" y="1970405"/>
          <a:ext cx="0" cy="320763"/>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E73A6EE-A658-4AC3-A9BE-50207989628B}">
      <dsp:nvSpPr>
        <dsp:cNvPr id="0" name=""/>
        <dsp:cNvSpPr/>
      </dsp:nvSpPr>
      <dsp:spPr>
        <a:xfrm>
          <a:off x="5467906" y="2611933"/>
          <a:ext cx="3081563" cy="549880"/>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Feb. 2026</a:t>
          </a:r>
        </a:p>
      </dsp:txBody>
      <dsp:txXfrm>
        <a:off x="5467906" y="2611933"/>
        <a:ext cx="3081563" cy="549880"/>
      </dsp:txXfrm>
    </dsp:sp>
    <dsp:sp modelId="{AA82C47C-B928-4691-AD9F-56D4FBDBDB2E}">
      <dsp:nvSpPr>
        <dsp:cNvPr id="0" name=""/>
        <dsp:cNvSpPr/>
      </dsp:nvSpPr>
      <dsp:spPr>
        <a:xfrm>
          <a:off x="5467906" y="3161813"/>
          <a:ext cx="3081563" cy="114263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Preliminary Report due</a:t>
          </a:r>
        </a:p>
        <a:p>
          <a:pPr marL="0" lvl="0" indent="0" algn="l" defTabSz="755650">
            <a:lnSpc>
              <a:spcPct val="90000"/>
            </a:lnSpc>
            <a:spcBef>
              <a:spcPct val="0"/>
            </a:spcBef>
            <a:spcAft>
              <a:spcPct val="35000"/>
            </a:spcAft>
            <a:buNone/>
          </a:pPr>
          <a:r>
            <a:rPr lang="en-US" sz="1700" i="1" kern="1200"/>
            <a:t>*WIOA State Plan Modifications Due</a:t>
          </a:r>
        </a:p>
      </dsp:txBody>
      <dsp:txXfrm>
        <a:off x="5467906" y="3161813"/>
        <a:ext cx="3081563" cy="1142634"/>
      </dsp:txXfrm>
    </dsp:sp>
    <dsp:sp modelId="{703CB8C4-08BD-486D-BD3C-15CBE2DD5368}">
      <dsp:nvSpPr>
        <dsp:cNvPr id="0" name=""/>
        <dsp:cNvSpPr/>
      </dsp:nvSpPr>
      <dsp:spPr>
        <a:xfrm>
          <a:off x="7008688" y="2291169"/>
          <a:ext cx="0" cy="320763"/>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8A1AF53-A8D8-4ABE-8189-8D68A86474CE}">
      <dsp:nvSpPr>
        <dsp:cNvPr id="0" name=""/>
        <dsp:cNvSpPr/>
      </dsp:nvSpPr>
      <dsp:spPr>
        <a:xfrm rot="2700000">
          <a:off x="5222157" y="2255527"/>
          <a:ext cx="71284" cy="71284"/>
        </a:xfrm>
        <a:prstGeom prst="rect">
          <a:avLst/>
        </a:prstGeom>
        <a:solidFill>
          <a:schemeClr val="accent1">
            <a:hueOff val="0"/>
            <a:satOff val="0"/>
            <a:lumOff val="0"/>
            <a:alphaOff val="0"/>
          </a:schemeClr>
        </a:solidFill>
        <a:ln w="6350">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3D0684D9-ADA3-44A7-95C3-158338424358}">
      <dsp:nvSpPr>
        <dsp:cNvPr id="0" name=""/>
        <dsp:cNvSpPr/>
      </dsp:nvSpPr>
      <dsp:spPr>
        <a:xfrm rot="2700000">
          <a:off x="6973046" y="2255527"/>
          <a:ext cx="71284" cy="71284"/>
        </a:xfrm>
        <a:prstGeom prst="rect">
          <a:avLst/>
        </a:prstGeom>
        <a:solidFill>
          <a:schemeClr val="accent1">
            <a:hueOff val="0"/>
            <a:satOff val="0"/>
            <a:lumOff val="0"/>
            <a:alphaOff val="0"/>
          </a:schemeClr>
        </a:solidFill>
        <a:ln w="6350">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 modelId="{7581A6E0-4E28-402B-B0B7-3C28AB11C359}">
      <dsp:nvSpPr>
        <dsp:cNvPr id="0" name=""/>
        <dsp:cNvSpPr/>
      </dsp:nvSpPr>
      <dsp:spPr>
        <a:xfrm>
          <a:off x="7218795" y="1420525"/>
          <a:ext cx="3081563" cy="549880"/>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Jan. 2027</a:t>
          </a:r>
        </a:p>
      </dsp:txBody>
      <dsp:txXfrm>
        <a:off x="7218795" y="1420525"/>
        <a:ext cx="3081563" cy="549880"/>
      </dsp:txXfrm>
    </dsp:sp>
    <dsp:sp modelId="{8B214C7A-11DE-4E0B-9DD9-41F49638C5D8}">
      <dsp:nvSpPr>
        <dsp:cNvPr id="0" name=""/>
        <dsp:cNvSpPr/>
      </dsp:nvSpPr>
      <dsp:spPr>
        <a:xfrm>
          <a:off x="7218795" y="277890"/>
          <a:ext cx="3081563" cy="1142634"/>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Task Force Report &amp; Legislation Due</a:t>
          </a:r>
        </a:p>
        <a:p>
          <a:pPr marL="0" lvl="0" indent="0" algn="l" defTabSz="755650">
            <a:lnSpc>
              <a:spcPct val="90000"/>
            </a:lnSpc>
            <a:spcBef>
              <a:spcPct val="0"/>
            </a:spcBef>
            <a:spcAft>
              <a:spcPct val="35000"/>
            </a:spcAft>
            <a:buNone/>
          </a:pPr>
          <a:r>
            <a:rPr lang="en-US" sz="1700" kern="1200"/>
            <a:t>Task Force sunsets</a:t>
          </a:r>
        </a:p>
      </dsp:txBody>
      <dsp:txXfrm>
        <a:off x="7218795" y="277890"/>
        <a:ext cx="3081563" cy="1142634"/>
      </dsp:txXfrm>
    </dsp:sp>
    <dsp:sp modelId="{0DF62910-C280-4BD9-BB5D-5124E8CFD3D3}">
      <dsp:nvSpPr>
        <dsp:cNvPr id="0" name=""/>
        <dsp:cNvSpPr/>
      </dsp:nvSpPr>
      <dsp:spPr>
        <a:xfrm>
          <a:off x="8759576" y="1970405"/>
          <a:ext cx="0" cy="320763"/>
        </a:xfrm>
        <a:prstGeom prst="line">
          <a:avLst/>
        </a:pr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A6B0541-0EFD-4869-B6A0-D1B1CFADAA41}">
      <dsp:nvSpPr>
        <dsp:cNvPr id="0" name=""/>
        <dsp:cNvSpPr/>
      </dsp:nvSpPr>
      <dsp:spPr>
        <a:xfrm rot="2700000">
          <a:off x="8723934" y="2255527"/>
          <a:ext cx="71284" cy="71284"/>
        </a:xfrm>
        <a:prstGeom prst="rect">
          <a:avLst/>
        </a:prstGeom>
        <a:solidFill>
          <a:schemeClr val="accent1">
            <a:hueOff val="0"/>
            <a:satOff val="0"/>
            <a:lumOff val="0"/>
            <a:alphaOff val="0"/>
          </a:schemeClr>
        </a:solidFill>
        <a:ln w="6350">
          <a:noFill/>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0">
          <a:scrgbClr r="0" g="0" b="0"/>
        </a:lnRef>
        <a:fillRef idx="3">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C4F2D3-3B53-4E4F-AC2C-6DACE8C8275C}">
      <dsp:nvSpPr>
        <dsp:cNvPr id="0" name=""/>
        <dsp:cNvSpPr/>
      </dsp:nvSpPr>
      <dsp:spPr>
        <a:xfrm>
          <a:off x="7878176" y="3877876"/>
          <a:ext cx="839410" cy="422288"/>
        </a:xfrm>
        <a:custGeom>
          <a:avLst/>
          <a:gdLst/>
          <a:ahLst/>
          <a:cxnLst/>
          <a:rect l="0" t="0" r="0" b="0"/>
          <a:pathLst>
            <a:path>
              <a:moveTo>
                <a:pt x="0" y="0"/>
              </a:moveTo>
              <a:lnTo>
                <a:pt x="0" y="287776"/>
              </a:lnTo>
              <a:lnTo>
                <a:pt x="839410" y="287776"/>
              </a:lnTo>
              <a:lnTo>
                <a:pt x="839410" y="42228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EF4260-FE31-45F9-A4B0-EB271B5CA716}">
      <dsp:nvSpPr>
        <dsp:cNvPr id="0" name=""/>
        <dsp:cNvSpPr/>
      </dsp:nvSpPr>
      <dsp:spPr>
        <a:xfrm>
          <a:off x="6990847" y="3877876"/>
          <a:ext cx="887329" cy="422288"/>
        </a:xfrm>
        <a:custGeom>
          <a:avLst/>
          <a:gdLst/>
          <a:ahLst/>
          <a:cxnLst/>
          <a:rect l="0" t="0" r="0" b="0"/>
          <a:pathLst>
            <a:path>
              <a:moveTo>
                <a:pt x="887329" y="0"/>
              </a:moveTo>
              <a:lnTo>
                <a:pt x="887329" y="287776"/>
              </a:lnTo>
              <a:lnTo>
                <a:pt x="0" y="287776"/>
              </a:lnTo>
              <a:lnTo>
                <a:pt x="0" y="42228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861ADF-F0AE-4EEA-868A-12A2FC396F90}">
      <dsp:nvSpPr>
        <dsp:cNvPr id="0" name=""/>
        <dsp:cNvSpPr/>
      </dsp:nvSpPr>
      <dsp:spPr>
        <a:xfrm>
          <a:off x="5124005" y="1988744"/>
          <a:ext cx="2754170" cy="967116"/>
        </a:xfrm>
        <a:custGeom>
          <a:avLst/>
          <a:gdLst/>
          <a:ahLst/>
          <a:cxnLst/>
          <a:rect l="0" t="0" r="0" b="0"/>
          <a:pathLst>
            <a:path>
              <a:moveTo>
                <a:pt x="0" y="0"/>
              </a:moveTo>
              <a:lnTo>
                <a:pt x="0" y="832605"/>
              </a:lnTo>
              <a:lnTo>
                <a:pt x="2754170" y="832605"/>
              </a:lnTo>
              <a:lnTo>
                <a:pt x="2754170" y="967116"/>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9EB3035-76D1-45B2-8B74-BA3FB99A9C6D}">
      <dsp:nvSpPr>
        <dsp:cNvPr id="0" name=""/>
        <dsp:cNvSpPr/>
      </dsp:nvSpPr>
      <dsp:spPr>
        <a:xfrm>
          <a:off x="5170468" y="3877876"/>
          <a:ext cx="91440" cy="422288"/>
        </a:xfrm>
        <a:custGeom>
          <a:avLst/>
          <a:gdLst/>
          <a:ahLst/>
          <a:cxnLst/>
          <a:rect l="0" t="0" r="0" b="0"/>
          <a:pathLst>
            <a:path>
              <a:moveTo>
                <a:pt x="45720" y="0"/>
              </a:moveTo>
              <a:lnTo>
                <a:pt x="45720" y="42228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6119D08-1E9E-4EE2-A1D6-524FC258BC3C}">
      <dsp:nvSpPr>
        <dsp:cNvPr id="0" name=""/>
        <dsp:cNvSpPr/>
      </dsp:nvSpPr>
      <dsp:spPr>
        <a:xfrm>
          <a:off x="5124005" y="1988744"/>
          <a:ext cx="92183" cy="967116"/>
        </a:xfrm>
        <a:custGeom>
          <a:avLst/>
          <a:gdLst/>
          <a:ahLst/>
          <a:cxnLst/>
          <a:rect l="0" t="0" r="0" b="0"/>
          <a:pathLst>
            <a:path>
              <a:moveTo>
                <a:pt x="0" y="0"/>
              </a:moveTo>
              <a:lnTo>
                <a:pt x="0" y="832605"/>
              </a:lnTo>
              <a:lnTo>
                <a:pt x="92183" y="832605"/>
              </a:lnTo>
              <a:lnTo>
                <a:pt x="92183" y="967116"/>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3B0327-509D-4985-B808-DA422E91DA31}">
      <dsp:nvSpPr>
        <dsp:cNvPr id="0" name=""/>
        <dsp:cNvSpPr/>
      </dsp:nvSpPr>
      <dsp:spPr>
        <a:xfrm>
          <a:off x="2554201" y="3877876"/>
          <a:ext cx="887329" cy="422288"/>
        </a:xfrm>
        <a:custGeom>
          <a:avLst/>
          <a:gdLst/>
          <a:ahLst/>
          <a:cxnLst/>
          <a:rect l="0" t="0" r="0" b="0"/>
          <a:pathLst>
            <a:path>
              <a:moveTo>
                <a:pt x="0" y="0"/>
              </a:moveTo>
              <a:lnTo>
                <a:pt x="0" y="287776"/>
              </a:lnTo>
              <a:lnTo>
                <a:pt x="887329" y="287776"/>
              </a:lnTo>
              <a:lnTo>
                <a:pt x="887329" y="42228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F56B88-A91B-4090-97F9-CCD0F3240F25}">
      <dsp:nvSpPr>
        <dsp:cNvPr id="0" name=""/>
        <dsp:cNvSpPr/>
      </dsp:nvSpPr>
      <dsp:spPr>
        <a:xfrm>
          <a:off x="1666872" y="5222180"/>
          <a:ext cx="942751" cy="374140"/>
        </a:xfrm>
        <a:custGeom>
          <a:avLst/>
          <a:gdLst/>
          <a:ahLst/>
          <a:cxnLst/>
          <a:rect l="0" t="0" r="0" b="0"/>
          <a:pathLst>
            <a:path>
              <a:moveTo>
                <a:pt x="0" y="0"/>
              </a:moveTo>
              <a:lnTo>
                <a:pt x="0" y="239629"/>
              </a:lnTo>
              <a:lnTo>
                <a:pt x="942751" y="239629"/>
              </a:lnTo>
              <a:lnTo>
                <a:pt x="942751" y="374140"/>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592DFC-FF59-4E9E-9CC1-01BC1E6B9BE1}">
      <dsp:nvSpPr>
        <dsp:cNvPr id="0" name=""/>
        <dsp:cNvSpPr/>
      </dsp:nvSpPr>
      <dsp:spPr>
        <a:xfrm>
          <a:off x="740382" y="5222180"/>
          <a:ext cx="926489" cy="359093"/>
        </a:xfrm>
        <a:custGeom>
          <a:avLst/>
          <a:gdLst/>
          <a:ahLst/>
          <a:cxnLst/>
          <a:rect l="0" t="0" r="0" b="0"/>
          <a:pathLst>
            <a:path>
              <a:moveTo>
                <a:pt x="926489" y="0"/>
              </a:moveTo>
              <a:lnTo>
                <a:pt x="926489" y="224582"/>
              </a:lnTo>
              <a:lnTo>
                <a:pt x="0" y="224582"/>
              </a:lnTo>
              <a:lnTo>
                <a:pt x="0" y="359093"/>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22996D0-74D2-49B0-B97C-6B3AB9F2AD42}">
      <dsp:nvSpPr>
        <dsp:cNvPr id="0" name=""/>
        <dsp:cNvSpPr/>
      </dsp:nvSpPr>
      <dsp:spPr>
        <a:xfrm>
          <a:off x="1666872" y="3877876"/>
          <a:ext cx="887329" cy="422288"/>
        </a:xfrm>
        <a:custGeom>
          <a:avLst/>
          <a:gdLst/>
          <a:ahLst/>
          <a:cxnLst/>
          <a:rect l="0" t="0" r="0" b="0"/>
          <a:pathLst>
            <a:path>
              <a:moveTo>
                <a:pt x="887329" y="0"/>
              </a:moveTo>
              <a:lnTo>
                <a:pt x="887329" y="287776"/>
              </a:lnTo>
              <a:lnTo>
                <a:pt x="0" y="287776"/>
              </a:lnTo>
              <a:lnTo>
                <a:pt x="0" y="422288"/>
              </a:lnTo>
            </a:path>
          </a:pathLst>
        </a:custGeom>
        <a:noFill/>
        <a:ln w="10795"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49999EE-C7F2-4C0E-8C94-40564B5B5B05}">
      <dsp:nvSpPr>
        <dsp:cNvPr id="0" name=""/>
        <dsp:cNvSpPr/>
      </dsp:nvSpPr>
      <dsp:spPr>
        <a:xfrm>
          <a:off x="2554201" y="1988744"/>
          <a:ext cx="2569804" cy="967116"/>
        </a:xfrm>
        <a:custGeom>
          <a:avLst/>
          <a:gdLst/>
          <a:ahLst/>
          <a:cxnLst/>
          <a:rect l="0" t="0" r="0" b="0"/>
          <a:pathLst>
            <a:path>
              <a:moveTo>
                <a:pt x="2569804" y="0"/>
              </a:moveTo>
              <a:lnTo>
                <a:pt x="2569804" y="832605"/>
              </a:lnTo>
              <a:lnTo>
                <a:pt x="0" y="832605"/>
              </a:lnTo>
              <a:lnTo>
                <a:pt x="0" y="967116"/>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27DCA2-D283-4E48-8F2E-3B48C02DE3D5}">
      <dsp:nvSpPr>
        <dsp:cNvPr id="0" name=""/>
        <dsp:cNvSpPr/>
      </dsp:nvSpPr>
      <dsp:spPr>
        <a:xfrm>
          <a:off x="3018506" y="683078"/>
          <a:ext cx="4210997" cy="1305666"/>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E393DF-F18B-45F2-A6AE-3BF7F0DFB6B9}">
      <dsp:nvSpPr>
        <dsp:cNvPr id="0" name=""/>
        <dsp:cNvSpPr/>
      </dsp:nvSpPr>
      <dsp:spPr>
        <a:xfrm>
          <a:off x="3179839" y="836344"/>
          <a:ext cx="4210997" cy="1305666"/>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a:t>Goal: Enable thoughtful, strategic, aligned, and proactive interagency decision-making and collaboration </a:t>
          </a:r>
          <a:r>
            <a:rPr kumimoji="0" lang="en-US" sz="1600" b="1" i="0" u="none" strike="noStrike" kern="1200" cap="none" spc="0" normalizeH="0" baseline="0" noProof="0">
              <a:ln>
                <a:noFill/>
              </a:ln>
              <a:solidFill>
                <a:srgbClr val="003865"/>
              </a:solidFill>
              <a:effectLst/>
              <a:uLnTx/>
              <a:uFillTx/>
              <a:latin typeface="Calibri"/>
              <a:ea typeface="+mn-ea"/>
              <a:cs typeface="+mn-cs"/>
            </a:rPr>
            <a:t>and hold ourselves accountable for reaching a 4.4% vacancy rate overall and in the Drive for Five sectors. </a:t>
          </a:r>
          <a:endParaRPr lang="en-US" sz="1600" b="1" kern="1200">
            <a:latin typeface="Calibri"/>
          </a:endParaRPr>
        </a:p>
      </dsp:txBody>
      <dsp:txXfrm>
        <a:off x="3218081" y="874586"/>
        <a:ext cx="4134513" cy="1229182"/>
      </dsp:txXfrm>
    </dsp:sp>
    <dsp:sp modelId="{78E2774F-23D8-4A23-A3EF-32828B64E55E}">
      <dsp:nvSpPr>
        <dsp:cNvPr id="0" name=""/>
        <dsp:cNvSpPr/>
      </dsp:nvSpPr>
      <dsp:spPr>
        <a:xfrm>
          <a:off x="1299345" y="2955860"/>
          <a:ext cx="2509712" cy="92201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D742D3-1517-4D65-85EC-BB955EB9883D}">
      <dsp:nvSpPr>
        <dsp:cNvPr id="0" name=""/>
        <dsp:cNvSpPr/>
      </dsp:nvSpPr>
      <dsp:spPr>
        <a:xfrm>
          <a:off x="1460677" y="3109126"/>
          <a:ext cx="2509712" cy="922015"/>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Develop a framework to inventory and assess the alignment and reach of workforce programs across the Enterprise</a:t>
          </a:r>
        </a:p>
      </dsp:txBody>
      <dsp:txXfrm>
        <a:off x="1487682" y="3136131"/>
        <a:ext cx="2455702" cy="868005"/>
      </dsp:txXfrm>
    </dsp:sp>
    <dsp:sp modelId="{8A3085BD-31E4-4E76-8AF0-57241ECB9AD7}">
      <dsp:nvSpPr>
        <dsp:cNvPr id="0" name=""/>
        <dsp:cNvSpPr/>
      </dsp:nvSpPr>
      <dsp:spPr>
        <a:xfrm>
          <a:off x="940875" y="4300164"/>
          <a:ext cx="1451993" cy="92201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7F6DA49-A901-45E9-8E37-63AB1A8D7E44}">
      <dsp:nvSpPr>
        <dsp:cNvPr id="0" name=""/>
        <dsp:cNvSpPr/>
      </dsp:nvSpPr>
      <dsp:spPr>
        <a:xfrm>
          <a:off x="1102208" y="4453430"/>
          <a:ext cx="1451993" cy="922015"/>
        </a:xfrm>
        <a:prstGeom prst="roundRect">
          <a:avLst>
            <a:gd name="adj" fmla="val 10000"/>
          </a:avLst>
        </a:prstGeom>
        <a:solidFill>
          <a:schemeClr val="lt1">
            <a:alpha val="90000"/>
            <a:hueOff val="0"/>
            <a:satOff val="0"/>
            <a:lumOff val="0"/>
            <a:alphaOff val="0"/>
          </a:schemeClr>
        </a:solidFill>
        <a:ln w="10795"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rPr>
            <a:t>Address the high vacancy rate in the healthcare sector</a:t>
          </a:r>
        </a:p>
      </dsp:txBody>
      <dsp:txXfrm>
        <a:off x="1129213" y="4480435"/>
        <a:ext cx="1397983" cy="868005"/>
      </dsp:txXfrm>
    </dsp:sp>
    <dsp:sp modelId="{CAF7F390-6085-4D4F-8589-F8B1C9428DC4}">
      <dsp:nvSpPr>
        <dsp:cNvPr id="0" name=""/>
        <dsp:cNvSpPr/>
      </dsp:nvSpPr>
      <dsp:spPr>
        <a:xfrm>
          <a:off x="14386" y="5581273"/>
          <a:ext cx="1451993" cy="922015"/>
        </a:xfrm>
        <a:prstGeom prst="roundRect">
          <a:avLst>
            <a:gd name="adj" fmla="val 10000"/>
          </a:avLst>
        </a:prstGeom>
        <a:solidFill>
          <a:schemeClr val="accent3">
            <a:lumMod val="75000"/>
          </a:schemeClr>
        </a:solidFill>
        <a:ln w="10795" cap="flat" cmpd="sng" algn="ctr">
          <a:solidFill>
            <a:schemeClr val="accent3">
              <a:lumMod val="75000"/>
            </a:schemeClr>
          </a:solidFill>
          <a:prstDash val="solid"/>
        </a:ln>
        <a:effectLst/>
      </dsp:spPr>
      <dsp:style>
        <a:lnRef idx="2">
          <a:scrgbClr r="0" g="0" b="0"/>
        </a:lnRef>
        <a:fillRef idx="1">
          <a:scrgbClr r="0" g="0" b="0"/>
        </a:fillRef>
        <a:effectRef idx="0">
          <a:scrgbClr r="0" g="0" b="0"/>
        </a:effectRef>
        <a:fontRef idx="minor">
          <a:schemeClr val="lt1"/>
        </a:fontRef>
      </dsp:style>
    </dsp:sp>
    <dsp:sp modelId="{81720B50-87EA-46B8-A6B4-3BA629F54D89}">
      <dsp:nvSpPr>
        <dsp:cNvPr id="0" name=""/>
        <dsp:cNvSpPr/>
      </dsp:nvSpPr>
      <dsp:spPr>
        <a:xfrm>
          <a:off x="175718" y="5734539"/>
          <a:ext cx="1451993" cy="922015"/>
        </a:xfrm>
        <a:prstGeom prst="roundRect">
          <a:avLst>
            <a:gd name="adj" fmla="val 10000"/>
          </a:avLst>
        </a:prstGeom>
        <a:solidFill>
          <a:schemeClr val="lt1">
            <a:alpha val="90000"/>
            <a:hueOff val="0"/>
            <a:satOff val="0"/>
            <a:lumOff val="0"/>
            <a:alphaOff val="0"/>
          </a:schemeClr>
        </a:solidFill>
        <a:ln w="10795"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accent3">
                  <a:lumMod val="75000"/>
                </a:schemeClr>
              </a:solidFill>
            </a:rPr>
            <a:t>Create alignment among Enterprise workforce supports in the Healthcare sector</a:t>
          </a:r>
        </a:p>
      </dsp:txBody>
      <dsp:txXfrm>
        <a:off x="202723" y="5761544"/>
        <a:ext cx="1397983" cy="868005"/>
      </dsp:txXfrm>
    </dsp:sp>
    <dsp:sp modelId="{E685C482-82C6-4806-A302-ABFB17331D87}">
      <dsp:nvSpPr>
        <dsp:cNvPr id="0" name=""/>
        <dsp:cNvSpPr/>
      </dsp:nvSpPr>
      <dsp:spPr>
        <a:xfrm>
          <a:off x="1883627" y="5596320"/>
          <a:ext cx="1451993" cy="922015"/>
        </a:xfrm>
        <a:prstGeom prst="roundRect">
          <a:avLst>
            <a:gd name="adj" fmla="val 10000"/>
          </a:avLst>
        </a:prstGeom>
        <a:solidFill>
          <a:schemeClr val="accent2">
            <a:lumMod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1F49D1-9E68-42CB-9418-ACC9041FF26B}">
      <dsp:nvSpPr>
        <dsp:cNvPr id="0" name=""/>
        <dsp:cNvSpPr/>
      </dsp:nvSpPr>
      <dsp:spPr>
        <a:xfrm>
          <a:off x="2044960" y="5749586"/>
          <a:ext cx="1451993" cy="922015"/>
        </a:xfrm>
        <a:prstGeom prst="roundRect">
          <a:avLst>
            <a:gd name="adj" fmla="val 10000"/>
          </a:avLst>
        </a:prstGeom>
        <a:solidFill>
          <a:schemeClr val="lt1">
            <a:alpha val="90000"/>
            <a:hueOff val="0"/>
            <a:satOff val="0"/>
            <a:lumOff val="0"/>
            <a:alphaOff val="0"/>
          </a:schemeClr>
        </a:solidFill>
        <a:ln w="10795" cap="flat" cmpd="sng" algn="ctr">
          <a:solidFill>
            <a:schemeClr val="accent2">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accent2">
                  <a:lumMod val="50000"/>
                </a:schemeClr>
              </a:solidFill>
            </a:rPr>
            <a:t>Work with industry stakeholders to improve job quality and retention among healthcare workers</a:t>
          </a:r>
        </a:p>
      </dsp:txBody>
      <dsp:txXfrm>
        <a:off x="2071965" y="5776591"/>
        <a:ext cx="1397983" cy="868005"/>
      </dsp:txXfrm>
    </dsp:sp>
    <dsp:sp modelId="{87E22FD3-C603-45B6-8CCD-165E95996CA2}">
      <dsp:nvSpPr>
        <dsp:cNvPr id="0" name=""/>
        <dsp:cNvSpPr/>
      </dsp:nvSpPr>
      <dsp:spPr>
        <a:xfrm>
          <a:off x="2715534" y="4300164"/>
          <a:ext cx="1451993" cy="922015"/>
        </a:xfrm>
        <a:prstGeom prst="roundRect">
          <a:avLst>
            <a:gd name="adj" fmla="val 10000"/>
          </a:avLst>
        </a:prstGeom>
        <a:solidFill>
          <a:schemeClr val="accent2">
            <a:lumMod val="50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93C914D-48B9-4151-91F1-90966C3C2F5A}">
      <dsp:nvSpPr>
        <dsp:cNvPr id="0" name=""/>
        <dsp:cNvSpPr/>
      </dsp:nvSpPr>
      <dsp:spPr>
        <a:xfrm>
          <a:off x="2876866" y="4453430"/>
          <a:ext cx="1451993" cy="922015"/>
        </a:xfrm>
        <a:prstGeom prst="roundRect">
          <a:avLst>
            <a:gd name="adj" fmla="val 10000"/>
          </a:avLst>
        </a:prstGeom>
        <a:solidFill>
          <a:schemeClr val="lt1">
            <a:alpha val="90000"/>
            <a:hueOff val="0"/>
            <a:satOff val="0"/>
            <a:lumOff val="0"/>
            <a:alphaOff val="0"/>
          </a:schemeClr>
        </a:solidFill>
        <a:ln w="10795" cap="flat" cmpd="sng" algn="ctr">
          <a:solidFill>
            <a:schemeClr val="accent2">
              <a:lumMod val="5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accent2">
                  <a:lumMod val="50000"/>
                </a:schemeClr>
              </a:solidFill>
              <a:latin typeface="Calibri"/>
            </a:rPr>
            <a:t>Align</a:t>
          </a:r>
          <a:r>
            <a:rPr lang="en-US" sz="1200" kern="1200">
              <a:solidFill>
                <a:schemeClr val="accent2">
                  <a:lumMod val="50000"/>
                </a:schemeClr>
              </a:solidFill>
            </a:rPr>
            <a:t> internal and external educator pipeline initiatives</a:t>
          </a:r>
        </a:p>
      </dsp:txBody>
      <dsp:txXfrm>
        <a:off x="2903871" y="4480435"/>
        <a:ext cx="1397983" cy="868005"/>
      </dsp:txXfrm>
    </dsp:sp>
    <dsp:sp modelId="{BF5939A2-6E69-4718-86E5-5FBB2AE62EAC}">
      <dsp:nvSpPr>
        <dsp:cNvPr id="0" name=""/>
        <dsp:cNvSpPr/>
      </dsp:nvSpPr>
      <dsp:spPr>
        <a:xfrm>
          <a:off x="4490192" y="2955860"/>
          <a:ext cx="1451993" cy="92201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6C95E7-AA8E-40B1-B268-7E11C1E9ECB6}">
      <dsp:nvSpPr>
        <dsp:cNvPr id="0" name=""/>
        <dsp:cNvSpPr/>
      </dsp:nvSpPr>
      <dsp:spPr>
        <a:xfrm>
          <a:off x="4651524" y="3109126"/>
          <a:ext cx="1451993" cy="922015"/>
        </a:xfrm>
        <a:prstGeom prst="roundRect">
          <a:avLst>
            <a:gd name="adj" fmla="val 10000"/>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Evaluate the cumulative impact of workforce programs to ensure alignment</a:t>
          </a:r>
        </a:p>
      </dsp:txBody>
      <dsp:txXfrm>
        <a:off x="4678529" y="3136131"/>
        <a:ext cx="1397983" cy="868005"/>
      </dsp:txXfrm>
    </dsp:sp>
    <dsp:sp modelId="{481B98B4-8B33-472B-9266-80432B136435}">
      <dsp:nvSpPr>
        <dsp:cNvPr id="0" name=""/>
        <dsp:cNvSpPr/>
      </dsp:nvSpPr>
      <dsp:spPr>
        <a:xfrm>
          <a:off x="4490192" y="4300164"/>
          <a:ext cx="1451993" cy="922015"/>
        </a:xfrm>
        <a:prstGeom prst="roundRect">
          <a:avLst>
            <a:gd name="adj" fmla="val 10000"/>
          </a:avLst>
        </a:prstGeom>
        <a:solidFill>
          <a:schemeClr val="accent6"/>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6C37348-88FF-4108-A8AC-325BAEB3F9F6}">
      <dsp:nvSpPr>
        <dsp:cNvPr id="0" name=""/>
        <dsp:cNvSpPr/>
      </dsp:nvSpPr>
      <dsp:spPr>
        <a:xfrm>
          <a:off x="4651524" y="4453430"/>
          <a:ext cx="1451993" cy="922015"/>
        </a:xfrm>
        <a:prstGeom prst="roundRect">
          <a:avLst>
            <a:gd name="adj" fmla="val 10000"/>
          </a:avLst>
        </a:prstGeom>
        <a:solidFill>
          <a:schemeClr val="lt1">
            <a:alpha val="90000"/>
            <a:hueOff val="0"/>
            <a:satOff val="0"/>
            <a:lumOff val="0"/>
            <a:alphaOff val="0"/>
          </a:schemeClr>
        </a:solidFill>
        <a:ln w="10795" cap="flat"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accent6"/>
              </a:solidFill>
            </a:rPr>
            <a:t>Improve understanding of workforce outcomes</a:t>
          </a:r>
        </a:p>
      </dsp:txBody>
      <dsp:txXfrm>
        <a:off x="4678529" y="4480435"/>
        <a:ext cx="1397983" cy="868005"/>
      </dsp:txXfrm>
    </dsp:sp>
    <dsp:sp modelId="{0FF6F414-6340-45AD-97A4-419F6AC6C165}">
      <dsp:nvSpPr>
        <dsp:cNvPr id="0" name=""/>
        <dsp:cNvSpPr/>
      </dsp:nvSpPr>
      <dsp:spPr>
        <a:xfrm>
          <a:off x="6706221" y="2955860"/>
          <a:ext cx="2343908" cy="922015"/>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2E332D0-132E-4574-AC06-BBB3661681B1}">
      <dsp:nvSpPr>
        <dsp:cNvPr id="0" name=""/>
        <dsp:cNvSpPr/>
      </dsp:nvSpPr>
      <dsp:spPr>
        <a:xfrm>
          <a:off x="6867554" y="3109126"/>
          <a:ext cx="2343908" cy="922015"/>
        </a:xfrm>
        <a:prstGeom prst="roundRect">
          <a:avLst>
            <a:gd name="adj" fmla="val 10000"/>
          </a:avLst>
        </a:prstGeom>
        <a:solidFill>
          <a:schemeClr val="lt1">
            <a:alpha val="90000"/>
            <a:hueOff val="0"/>
            <a:satOff val="0"/>
            <a:lumOff val="0"/>
            <a:alphaOff val="0"/>
          </a:schemeClr>
        </a:solidFill>
        <a:ln w="10795"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tx1"/>
              </a:solidFill>
            </a:rPr>
            <a:t>Establish strategies for effective communication of Enterprise workforce efforts </a:t>
          </a:r>
        </a:p>
      </dsp:txBody>
      <dsp:txXfrm>
        <a:off x="6894559" y="3136131"/>
        <a:ext cx="2289898" cy="868005"/>
      </dsp:txXfrm>
    </dsp:sp>
    <dsp:sp modelId="{C317E3D3-67CB-4EF5-B0F3-9883A438C92A}">
      <dsp:nvSpPr>
        <dsp:cNvPr id="0" name=""/>
        <dsp:cNvSpPr/>
      </dsp:nvSpPr>
      <dsp:spPr>
        <a:xfrm>
          <a:off x="6264850" y="4300164"/>
          <a:ext cx="1451993" cy="922015"/>
        </a:xfrm>
        <a:prstGeom prst="roundRect">
          <a:avLst>
            <a:gd name="adj" fmla="val 10000"/>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0DA3758-03C4-42A8-AC03-F36C237839B0}">
      <dsp:nvSpPr>
        <dsp:cNvPr id="0" name=""/>
        <dsp:cNvSpPr/>
      </dsp:nvSpPr>
      <dsp:spPr>
        <a:xfrm>
          <a:off x="6426183" y="4453430"/>
          <a:ext cx="1451993" cy="922015"/>
        </a:xfrm>
        <a:prstGeom prst="roundRect">
          <a:avLst>
            <a:gd name="adj" fmla="val 10000"/>
          </a:avLst>
        </a:prstGeom>
        <a:solidFill>
          <a:schemeClr val="lt1">
            <a:alpha val="90000"/>
            <a:hueOff val="0"/>
            <a:satOff val="0"/>
            <a:lumOff val="0"/>
            <a:alphaOff val="0"/>
          </a:schemeClr>
        </a:solidFill>
        <a:ln w="10795"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accent3"/>
              </a:solidFill>
            </a:rPr>
            <a:t>Develop policies and practices for interagency communication of efforts</a:t>
          </a:r>
        </a:p>
      </dsp:txBody>
      <dsp:txXfrm>
        <a:off x="6453188" y="4480435"/>
        <a:ext cx="1397983" cy="868005"/>
      </dsp:txXfrm>
    </dsp:sp>
    <dsp:sp modelId="{999C5816-1094-4B5B-8334-FC7BFD870F71}">
      <dsp:nvSpPr>
        <dsp:cNvPr id="0" name=""/>
        <dsp:cNvSpPr/>
      </dsp:nvSpPr>
      <dsp:spPr>
        <a:xfrm>
          <a:off x="7991590" y="4300164"/>
          <a:ext cx="1451993" cy="922015"/>
        </a:xfrm>
        <a:prstGeom prst="roundRect">
          <a:avLst>
            <a:gd name="adj" fmla="val 10000"/>
          </a:avLst>
        </a:prstGeom>
        <a:solidFill>
          <a:schemeClr val="accent3"/>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1A3F3D9-F99A-44FA-BCB5-9F970632AF7D}">
      <dsp:nvSpPr>
        <dsp:cNvPr id="0" name=""/>
        <dsp:cNvSpPr/>
      </dsp:nvSpPr>
      <dsp:spPr>
        <a:xfrm>
          <a:off x="8152922" y="4453430"/>
          <a:ext cx="1451993" cy="922015"/>
        </a:xfrm>
        <a:prstGeom prst="roundRect">
          <a:avLst>
            <a:gd name="adj" fmla="val 10000"/>
          </a:avLst>
        </a:prstGeom>
        <a:solidFill>
          <a:schemeClr val="lt1">
            <a:alpha val="90000"/>
            <a:hueOff val="0"/>
            <a:satOff val="0"/>
            <a:lumOff val="0"/>
            <a:alphaOff val="0"/>
          </a:schemeClr>
        </a:solidFill>
        <a:ln w="10795" cap="flat" cmpd="sng" algn="ctr">
          <a:solidFill>
            <a:schemeClr val="accent3"/>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kern="1200">
              <a:solidFill>
                <a:schemeClr val="accent3"/>
              </a:solidFill>
            </a:rPr>
            <a:t>Build strong external communications to improve customer experience</a:t>
          </a:r>
        </a:p>
      </dsp:txBody>
      <dsp:txXfrm>
        <a:off x="8179927" y="4480435"/>
        <a:ext cx="1397983" cy="86800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095D3D-8453-4486-B372-87125A9A5AA6}">
      <dsp:nvSpPr>
        <dsp:cNvPr id="0" name=""/>
        <dsp:cNvSpPr/>
      </dsp:nvSpPr>
      <dsp:spPr>
        <a:xfrm>
          <a:off x="0" y="3484"/>
          <a:ext cx="4222806" cy="1020260"/>
        </a:xfrm>
        <a:prstGeom prst="roundRect">
          <a:avLst/>
        </a:prstGeom>
        <a:solidFill>
          <a:schemeClr val="accent3"/>
        </a:solidFill>
        <a:ln w="10795" cap="flat" cmpd="sng" algn="ctr">
          <a:solidFill>
            <a:schemeClr val="lt1">
              <a:hueOff val="0"/>
              <a:satOff val="0"/>
              <a:lumOff val="0"/>
              <a:alphaOff val="0"/>
            </a:schemeClr>
          </a:solidFill>
          <a:prstDash val="solid"/>
        </a:ln>
        <a:effectLst>
          <a:outerShdw blurRad="50800" dist="50800" dir="5400000" sx="105000" sy="105000" algn="ctr" rotWithShape="0">
            <a:srgbClr val="000000">
              <a:alpha val="43137"/>
            </a:srgb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u="sng" kern="1200"/>
            <a:t>Instructions</a:t>
          </a:r>
          <a:endParaRPr lang="en-US" sz="2000" kern="1200"/>
        </a:p>
      </dsp:txBody>
      <dsp:txXfrm>
        <a:off x="49805" y="53289"/>
        <a:ext cx="4123196" cy="920650"/>
      </dsp:txXfrm>
    </dsp:sp>
    <dsp:sp modelId="{56763AA8-9618-4728-A57C-D59D471DE0B5}">
      <dsp:nvSpPr>
        <dsp:cNvPr id="0" name=""/>
        <dsp:cNvSpPr/>
      </dsp:nvSpPr>
      <dsp:spPr>
        <a:xfrm>
          <a:off x="0" y="1022769"/>
          <a:ext cx="4222806" cy="3146399"/>
        </a:xfrm>
        <a:prstGeom prst="rect">
          <a:avLst/>
        </a:prstGeom>
        <a:solidFill>
          <a:schemeClr val="bg1">
            <a:lumMod val="95000"/>
          </a:schemeClr>
        </a:solidFill>
        <a:ln>
          <a:noFill/>
        </a:ln>
        <a:effectLst>
          <a:outerShdw blurRad="50800" dist="50800" dir="5400000" sx="105000" sy="105000" algn="ctr" rotWithShape="0">
            <a:srgbClr val="000000">
              <a:alpha val="43137"/>
            </a:srgbClr>
          </a:outerShdw>
        </a:effectLst>
      </dsp:spPr>
      <dsp:style>
        <a:lnRef idx="0">
          <a:scrgbClr r="0" g="0" b="0"/>
        </a:lnRef>
        <a:fillRef idx="0">
          <a:scrgbClr r="0" g="0" b="0"/>
        </a:fillRef>
        <a:effectRef idx="0">
          <a:scrgbClr r="0" g="0" b="0"/>
        </a:effectRef>
        <a:fontRef idx="minor"/>
      </dsp:style>
      <dsp:txBody>
        <a:bodyPr spcFirstLastPara="0" vert="horz" wrap="square" lIns="134074" tIns="22860" rIns="128016" bIns="22860" numCol="1" spcCol="1270" anchor="t" anchorCtr="0">
          <a:noAutofit/>
        </a:bodyPr>
        <a:lstStyle/>
        <a:p>
          <a:pPr marL="171450" lvl="1" indent="-171450" algn="l" defTabSz="800100">
            <a:lnSpc>
              <a:spcPct val="90000"/>
            </a:lnSpc>
            <a:spcBef>
              <a:spcPct val="0"/>
            </a:spcBef>
            <a:spcAft>
              <a:spcPct val="20000"/>
            </a:spcAft>
            <a:buChar char="•"/>
          </a:pPr>
          <a:endParaRPr lang="en-US" sz="1800" kern="1200"/>
        </a:p>
        <a:p>
          <a:pPr marL="171450" lvl="1" indent="-171450" algn="l" defTabSz="800100">
            <a:lnSpc>
              <a:spcPct val="90000"/>
            </a:lnSpc>
            <a:spcBef>
              <a:spcPct val="0"/>
            </a:spcBef>
            <a:spcAft>
              <a:spcPct val="20000"/>
            </a:spcAft>
            <a:buChar char="•"/>
          </a:pPr>
          <a:r>
            <a:rPr lang="en-US" sz="1800" kern="1200"/>
            <a:t>Pick one of the four groups (will rotate 1 time)</a:t>
          </a:r>
        </a:p>
        <a:p>
          <a:pPr marL="171450" lvl="1" indent="-171450" algn="l" defTabSz="800100">
            <a:lnSpc>
              <a:spcPct val="90000"/>
            </a:lnSpc>
            <a:spcBef>
              <a:spcPct val="0"/>
            </a:spcBef>
            <a:spcAft>
              <a:spcPct val="20000"/>
            </a:spcAft>
            <a:buChar char="•"/>
          </a:pPr>
          <a:r>
            <a:rPr lang="en-US" sz="1800" kern="1200"/>
            <a:t>Use guiding questions and slides as reference points</a:t>
          </a:r>
        </a:p>
        <a:p>
          <a:pPr marL="171450" lvl="1" indent="-171450" algn="l" defTabSz="800100">
            <a:lnSpc>
              <a:spcPct val="90000"/>
            </a:lnSpc>
            <a:spcBef>
              <a:spcPct val="0"/>
            </a:spcBef>
            <a:spcAft>
              <a:spcPct val="20000"/>
            </a:spcAft>
            <a:buChar char="•"/>
          </a:pPr>
          <a:r>
            <a:rPr lang="en-US" sz="1800" kern="1200"/>
            <a:t>Discuss what’s working, what’s missing, and what needs to change</a:t>
          </a:r>
        </a:p>
        <a:p>
          <a:pPr marL="171450" lvl="1" indent="-171450" algn="l" defTabSz="800100">
            <a:lnSpc>
              <a:spcPct val="90000"/>
            </a:lnSpc>
            <a:spcBef>
              <a:spcPct val="0"/>
            </a:spcBef>
            <a:spcAft>
              <a:spcPct val="20000"/>
            </a:spcAft>
            <a:buChar char="•"/>
          </a:pPr>
          <a:r>
            <a:rPr lang="en-US" sz="1800" kern="1200"/>
            <a:t>Identify practical solutions and bold ideas</a:t>
          </a:r>
        </a:p>
        <a:p>
          <a:pPr marL="171450" lvl="1" indent="-171450" algn="l" defTabSz="800100">
            <a:lnSpc>
              <a:spcPct val="90000"/>
            </a:lnSpc>
            <a:spcBef>
              <a:spcPct val="0"/>
            </a:spcBef>
            <a:spcAft>
              <a:spcPct val="20000"/>
            </a:spcAft>
            <a:buChar char="•"/>
          </a:pPr>
          <a:r>
            <a:rPr lang="en-US" sz="1800" kern="1200"/>
            <a:t>GWDB Staff will record feedback and share it with the Task Force </a:t>
          </a:r>
        </a:p>
      </dsp:txBody>
      <dsp:txXfrm>
        <a:off x="0" y="1022769"/>
        <a:ext cx="4222806" cy="314639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86D7C2-B89F-4B91-B6F0-295E47E7BC26}">
      <dsp:nvSpPr>
        <dsp:cNvPr id="0" name=""/>
        <dsp:cNvSpPr/>
      </dsp:nvSpPr>
      <dsp:spPr>
        <a:xfrm>
          <a:off x="219" y="1122619"/>
          <a:ext cx="2656420" cy="3187704"/>
        </a:xfrm>
        <a:prstGeom prst="rect">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txBody>
        <a:bodyPr spcFirstLastPara="0" vert="horz" wrap="square" lIns="262395" tIns="0" rIns="262395" bIns="330200" numCol="1" spcCol="1270" anchor="t" anchorCtr="0">
          <a:noAutofit/>
        </a:bodyPr>
        <a:lstStyle/>
        <a:p>
          <a:pPr marL="0" lvl="0" indent="0" algn="l" defTabSz="844550">
            <a:lnSpc>
              <a:spcPct val="90000"/>
            </a:lnSpc>
            <a:spcBef>
              <a:spcPct val="0"/>
            </a:spcBef>
            <a:spcAft>
              <a:spcPct val="35000"/>
            </a:spcAft>
            <a:buNone/>
          </a:pPr>
          <a:r>
            <a:rPr lang="en-US" sz="1900" b="1" i="0" kern="1200" baseline="0"/>
            <a:t>Reviewed Legislative Updates Impacting the GWDB &amp; State Workforce System</a:t>
          </a:r>
          <a:endParaRPr lang="en-US" sz="1900" kern="1200"/>
        </a:p>
      </dsp:txBody>
      <dsp:txXfrm>
        <a:off x="219" y="2397701"/>
        <a:ext cx="2656420" cy="1912622"/>
      </dsp:txXfrm>
    </dsp:sp>
    <dsp:sp modelId="{B2963194-428F-4F99-ACAC-7B1E405FA274}">
      <dsp:nvSpPr>
        <dsp:cNvPr id="0" name=""/>
        <dsp:cNvSpPr/>
      </dsp:nvSpPr>
      <dsp:spPr>
        <a:xfrm>
          <a:off x="219" y="1122619"/>
          <a:ext cx="2656420" cy="1275081"/>
        </a:xfrm>
        <a:prstGeom prst="rect">
          <a:avLst/>
        </a:prstGeom>
        <a:noFill/>
        <a:ln w="9525" cap="flat" cmpd="sng" algn="ctr">
          <a:noFill/>
          <a:prstDash val="solid"/>
        </a:ln>
        <a:effectLst>
          <a:outerShdw blurRad="44450" dist="13970" dir="5400000" algn="ctr" rotWithShape="0">
            <a:srgbClr val="000000">
              <a:alpha val="45000"/>
            </a:srgbClr>
          </a:outerShdw>
        </a:effectLst>
        <a:scene3d>
          <a:camera prst="orthographicFront">
            <a:rot lat="0" lon="0" rev="0"/>
          </a:camera>
          <a:lightRig rig="twoPt" dir="tl"/>
        </a:scene3d>
        <a:sp3d/>
      </dsp:spPr>
      <dsp:style>
        <a:lnRef idx="1">
          <a:scrgbClr r="0" g="0" b="0"/>
        </a:lnRef>
        <a:fillRef idx="3">
          <a:scrgbClr r="0" g="0" b="0"/>
        </a:fillRef>
        <a:effectRef idx="3">
          <a:scrgbClr r="0" g="0" b="0"/>
        </a:effectRef>
        <a:fontRef idx="minor">
          <a:schemeClr val="lt1"/>
        </a:fontRef>
      </dsp:style>
      <dsp:txBody>
        <a:bodyPr spcFirstLastPara="0" vert="horz" wrap="square" lIns="262395" tIns="165100" rIns="262395" bIns="165100" numCol="1" spcCol="1270" anchor="ctr" anchorCtr="0">
          <a:noAutofit/>
        </a:bodyPr>
        <a:lstStyle/>
        <a:p>
          <a:pPr marL="0" lvl="0" indent="0" algn="l" defTabSz="2933700">
            <a:lnSpc>
              <a:spcPct val="90000"/>
            </a:lnSpc>
            <a:spcBef>
              <a:spcPct val="0"/>
            </a:spcBef>
            <a:spcAft>
              <a:spcPct val="35000"/>
            </a:spcAft>
            <a:buNone/>
          </a:pPr>
          <a:r>
            <a:rPr lang="en-US" sz="6600" kern="1200"/>
            <a:t>01</a:t>
          </a:r>
        </a:p>
      </dsp:txBody>
      <dsp:txXfrm>
        <a:off x="219" y="1122619"/>
        <a:ext cx="2656420" cy="1275081"/>
      </dsp:txXfrm>
    </dsp:sp>
    <dsp:sp modelId="{6843534E-B50A-4C43-8A7A-22A7B73357B7}">
      <dsp:nvSpPr>
        <dsp:cNvPr id="0" name=""/>
        <dsp:cNvSpPr/>
      </dsp:nvSpPr>
      <dsp:spPr>
        <a:xfrm>
          <a:off x="2869153" y="1122619"/>
          <a:ext cx="2656420" cy="3187704"/>
        </a:xfrm>
        <a:prstGeom prst="rect">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txBody>
        <a:bodyPr spcFirstLastPara="0" vert="horz" wrap="square" lIns="262395" tIns="0" rIns="262395" bIns="330200" numCol="1" spcCol="1270" anchor="t" anchorCtr="0">
          <a:noAutofit/>
        </a:bodyPr>
        <a:lstStyle/>
        <a:p>
          <a:pPr marL="0" lvl="0" indent="0" algn="l" defTabSz="844550">
            <a:lnSpc>
              <a:spcPct val="90000"/>
            </a:lnSpc>
            <a:spcBef>
              <a:spcPct val="0"/>
            </a:spcBef>
            <a:spcAft>
              <a:spcPct val="35000"/>
            </a:spcAft>
            <a:buNone/>
          </a:pPr>
          <a:r>
            <a:rPr lang="en-US" sz="1900" b="1" kern="1200"/>
            <a:t>Deepened Workforce Development System Understanding &amp; Begin to Chart Future</a:t>
          </a:r>
          <a:endParaRPr lang="en-US" sz="1900" kern="1200"/>
        </a:p>
      </dsp:txBody>
      <dsp:txXfrm>
        <a:off x="2869153" y="2397701"/>
        <a:ext cx="2656420" cy="1912622"/>
      </dsp:txXfrm>
    </dsp:sp>
    <dsp:sp modelId="{87329A62-911C-4792-ABF1-151476F1A698}">
      <dsp:nvSpPr>
        <dsp:cNvPr id="0" name=""/>
        <dsp:cNvSpPr/>
      </dsp:nvSpPr>
      <dsp:spPr>
        <a:xfrm>
          <a:off x="2869153" y="1122619"/>
          <a:ext cx="2656420" cy="1275081"/>
        </a:xfrm>
        <a:prstGeom prst="rect">
          <a:avLst/>
        </a:prstGeom>
        <a:noFill/>
        <a:ln w="9525" cap="flat" cmpd="sng" algn="ctr">
          <a:noFill/>
          <a:prstDash val="solid"/>
        </a:ln>
        <a:effectLst>
          <a:outerShdw blurRad="44450" dist="13970" dir="5400000" algn="ctr" rotWithShape="0">
            <a:srgbClr val="000000">
              <a:alpha val="45000"/>
            </a:srgbClr>
          </a:outerShdw>
        </a:effectLst>
        <a:scene3d>
          <a:camera prst="orthographicFront">
            <a:rot lat="0" lon="0" rev="0"/>
          </a:camera>
          <a:lightRig rig="twoPt" dir="tl"/>
        </a:scene3d>
        <a:sp3d/>
      </dsp:spPr>
      <dsp:style>
        <a:lnRef idx="1">
          <a:scrgbClr r="0" g="0" b="0"/>
        </a:lnRef>
        <a:fillRef idx="3">
          <a:scrgbClr r="0" g="0" b="0"/>
        </a:fillRef>
        <a:effectRef idx="3">
          <a:scrgbClr r="0" g="0" b="0"/>
        </a:effectRef>
        <a:fontRef idx="minor">
          <a:schemeClr val="lt1"/>
        </a:fontRef>
      </dsp:style>
      <dsp:txBody>
        <a:bodyPr spcFirstLastPara="0" vert="horz" wrap="square" lIns="262395" tIns="165100" rIns="262395" bIns="165100" numCol="1" spcCol="1270" anchor="ctr" anchorCtr="0">
          <a:noAutofit/>
        </a:bodyPr>
        <a:lstStyle/>
        <a:p>
          <a:pPr marL="0" lvl="0" indent="0" algn="l" defTabSz="2933700">
            <a:lnSpc>
              <a:spcPct val="90000"/>
            </a:lnSpc>
            <a:spcBef>
              <a:spcPct val="0"/>
            </a:spcBef>
            <a:spcAft>
              <a:spcPct val="35000"/>
            </a:spcAft>
            <a:buNone/>
          </a:pPr>
          <a:r>
            <a:rPr lang="en-US" sz="6600" kern="1200"/>
            <a:t>02</a:t>
          </a:r>
        </a:p>
      </dsp:txBody>
      <dsp:txXfrm>
        <a:off x="2869153" y="1122619"/>
        <a:ext cx="2656420" cy="1275081"/>
      </dsp:txXfrm>
    </dsp:sp>
    <dsp:sp modelId="{E36E2839-72E6-4AC5-8648-64528F8246FB}">
      <dsp:nvSpPr>
        <dsp:cNvPr id="0" name=""/>
        <dsp:cNvSpPr/>
      </dsp:nvSpPr>
      <dsp:spPr>
        <a:xfrm>
          <a:off x="5738087" y="1122619"/>
          <a:ext cx="2656420" cy="3187704"/>
        </a:xfrm>
        <a:prstGeom prst="rect">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txBody>
        <a:bodyPr spcFirstLastPara="0" vert="horz" wrap="square" lIns="262395" tIns="0" rIns="262395" bIns="330200" numCol="1" spcCol="1270" anchor="t" anchorCtr="0">
          <a:noAutofit/>
        </a:bodyPr>
        <a:lstStyle/>
        <a:p>
          <a:pPr marL="0" lvl="0" indent="0" algn="l" defTabSz="844550">
            <a:lnSpc>
              <a:spcPct val="90000"/>
            </a:lnSpc>
            <a:spcBef>
              <a:spcPct val="0"/>
            </a:spcBef>
            <a:spcAft>
              <a:spcPct val="35000"/>
            </a:spcAft>
            <a:buNone/>
          </a:pPr>
          <a:r>
            <a:rPr lang="en-US" sz="1900" b="1" kern="1200"/>
            <a:t>Provided feedback to the Task Force on Workforce Development System Reform</a:t>
          </a:r>
          <a:endParaRPr lang="en-US" sz="1900" kern="1200"/>
        </a:p>
      </dsp:txBody>
      <dsp:txXfrm>
        <a:off x="5738087" y="2397701"/>
        <a:ext cx="2656420" cy="1912622"/>
      </dsp:txXfrm>
    </dsp:sp>
    <dsp:sp modelId="{74E7812B-5183-4590-82C2-5E6BC03B3375}">
      <dsp:nvSpPr>
        <dsp:cNvPr id="0" name=""/>
        <dsp:cNvSpPr/>
      </dsp:nvSpPr>
      <dsp:spPr>
        <a:xfrm>
          <a:off x="5738087" y="1122619"/>
          <a:ext cx="2656420" cy="1275081"/>
        </a:xfrm>
        <a:prstGeom prst="rect">
          <a:avLst/>
        </a:prstGeom>
        <a:noFill/>
        <a:ln w="9525" cap="flat" cmpd="sng" algn="ctr">
          <a:noFill/>
          <a:prstDash val="solid"/>
        </a:ln>
        <a:effectLst>
          <a:outerShdw blurRad="44450" dist="13970" dir="5400000" algn="ctr" rotWithShape="0">
            <a:srgbClr val="000000">
              <a:alpha val="45000"/>
            </a:srgbClr>
          </a:outerShdw>
        </a:effectLst>
        <a:scene3d>
          <a:camera prst="orthographicFront">
            <a:rot lat="0" lon="0" rev="0"/>
          </a:camera>
          <a:lightRig rig="twoPt" dir="tl"/>
        </a:scene3d>
        <a:sp3d/>
      </dsp:spPr>
      <dsp:style>
        <a:lnRef idx="1">
          <a:scrgbClr r="0" g="0" b="0"/>
        </a:lnRef>
        <a:fillRef idx="3">
          <a:scrgbClr r="0" g="0" b="0"/>
        </a:fillRef>
        <a:effectRef idx="3">
          <a:scrgbClr r="0" g="0" b="0"/>
        </a:effectRef>
        <a:fontRef idx="minor">
          <a:schemeClr val="lt1"/>
        </a:fontRef>
      </dsp:style>
      <dsp:txBody>
        <a:bodyPr spcFirstLastPara="0" vert="horz" wrap="square" lIns="262395" tIns="165100" rIns="262395" bIns="165100" numCol="1" spcCol="1270" anchor="ctr" anchorCtr="0">
          <a:noAutofit/>
        </a:bodyPr>
        <a:lstStyle/>
        <a:p>
          <a:pPr marL="0" lvl="0" indent="0" algn="l" defTabSz="2933700">
            <a:lnSpc>
              <a:spcPct val="90000"/>
            </a:lnSpc>
            <a:spcBef>
              <a:spcPct val="0"/>
            </a:spcBef>
            <a:spcAft>
              <a:spcPct val="35000"/>
            </a:spcAft>
            <a:buNone/>
          </a:pPr>
          <a:r>
            <a:rPr lang="en-US" sz="6600" kern="1200"/>
            <a:t>03</a:t>
          </a:r>
        </a:p>
      </dsp:txBody>
      <dsp:txXfrm>
        <a:off x="5738087" y="1122619"/>
        <a:ext cx="2656420" cy="1275081"/>
      </dsp:txXfrm>
    </dsp:sp>
    <dsp:sp modelId="{7DC40FBA-6AEF-4715-8E76-00AB3219E4B9}">
      <dsp:nvSpPr>
        <dsp:cNvPr id="0" name=""/>
        <dsp:cNvSpPr/>
      </dsp:nvSpPr>
      <dsp:spPr>
        <a:xfrm>
          <a:off x="8607020" y="1122619"/>
          <a:ext cx="2656420" cy="3187704"/>
        </a:xfrm>
        <a:prstGeom prst="rect">
          <a:avLst/>
        </a:prstGeom>
        <a:solidFill>
          <a:schemeClr val="accent3">
            <a:hueOff val="0"/>
            <a:satOff val="0"/>
            <a:lumOff val="0"/>
            <a:alphaOff val="0"/>
          </a:schemeClr>
        </a:solidFill>
        <a:ln w="9525" cap="flat" cmpd="sng" algn="ctr">
          <a:solidFill>
            <a:schemeClr val="accent3">
              <a:hueOff val="0"/>
              <a:satOff val="0"/>
              <a:lumOff val="0"/>
              <a:alphaOff val="0"/>
            </a:schemeClr>
          </a:solidFill>
          <a:prstDash val="solid"/>
        </a:ln>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dsp:spPr>
      <dsp:style>
        <a:lnRef idx="1">
          <a:scrgbClr r="0" g="0" b="0"/>
        </a:lnRef>
        <a:fillRef idx="3">
          <a:scrgbClr r="0" g="0" b="0"/>
        </a:fillRef>
        <a:effectRef idx="3">
          <a:scrgbClr r="0" g="0" b="0"/>
        </a:effectRef>
        <a:fontRef idx="minor">
          <a:schemeClr val="lt1"/>
        </a:fontRef>
      </dsp:style>
      <dsp:txBody>
        <a:bodyPr spcFirstLastPara="0" vert="horz" wrap="square" lIns="262395" tIns="0" rIns="262395" bIns="330200" numCol="1" spcCol="1270" anchor="t" anchorCtr="0">
          <a:noAutofit/>
        </a:bodyPr>
        <a:lstStyle/>
        <a:p>
          <a:pPr marL="0" lvl="0" indent="0" algn="l" defTabSz="844550">
            <a:lnSpc>
              <a:spcPct val="90000"/>
            </a:lnSpc>
            <a:spcBef>
              <a:spcPct val="0"/>
            </a:spcBef>
            <a:spcAft>
              <a:spcPct val="35000"/>
            </a:spcAft>
            <a:buNone/>
          </a:pPr>
          <a:r>
            <a:rPr lang="en-US" sz="1900" b="1" i="0" kern="1200" baseline="0"/>
            <a:t>Deepen Relationships between GWDB &amp; MAWB</a:t>
          </a:r>
          <a:br>
            <a:rPr lang="en-US" sz="1900" b="0" i="0" kern="1200" baseline="0"/>
          </a:br>
          <a:endParaRPr lang="en-US" sz="1900" kern="1200"/>
        </a:p>
      </dsp:txBody>
      <dsp:txXfrm>
        <a:off x="8607020" y="2397701"/>
        <a:ext cx="2656420" cy="1912622"/>
      </dsp:txXfrm>
    </dsp:sp>
    <dsp:sp modelId="{51555D36-AE6D-4997-8ADF-CA742A028B4C}">
      <dsp:nvSpPr>
        <dsp:cNvPr id="0" name=""/>
        <dsp:cNvSpPr/>
      </dsp:nvSpPr>
      <dsp:spPr>
        <a:xfrm>
          <a:off x="8607020" y="1122619"/>
          <a:ext cx="2656420" cy="1275081"/>
        </a:xfrm>
        <a:prstGeom prst="rect">
          <a:avLst/>
        </a:prstGeom>
        <a:noFill/>
        <a:ln w="9525" cap="flat" cmpd="sng" algn="ctr">
          <a:noFill/>
          <a:prstDash val="solid"/>
        </a:ln>
        <a:effectLst>
          <a:outerShdw blurRad="44450" dist="13970" dir="5400000" algn="ctr" rotWithShape="0">
            <a:srgbClr val="000000">
              <a:alpha val="45000"/>
            </a:srgbClr>
          </a:outerShdw>
        </a:effectLst>
        <a:scene3d>
          <a:camera prst="orthographicFront">
            <a:rot lat="0" lon="0" rev="0"/>
          </a:camera>
          <a:lightRig rig="twoPt" dir="tl"/>
        </a:scene3d>
        <a:sp3d/>
      </dsp:spPr>
      <dsp:style>
        <a:lnRef idx="1">
          <a:scrgbClr r="0" g="0" b="0"/>
        </a:lnRef>
        <a:fillRef idx="3">
          <a:scrgbClr r="0" g="0" b="0"/>
        </a:fillRef>
        <a:effectRef idx="3">
          <a:scrgbClr r="0" g="0" b="0"/>
        </a:effectRef>
        <a:fontRef idx="minor">
          <a:schemeClr val="lt1"/>
        </a:fontRef>
      </dsp:style>
      <dsp:txBody>
        <a:bodyPr spcFirstLastPara="0" vert="horz" wrap="square" lIns="262395" tIns="165100" rIns="262395" bIns="165100" numCol="1" spcCol="1270" anchor="ctr" anchorCtr="0">
          <a:noAutofit/>
        </a:bodyPr>
        <a:lstStyle/>
        <a:p>
          <a:pPr marL="0" lvl="0" indent="0" algn="l" defTabSz="2933700">
            <a:lnSpc>
              <a:spcPct val="90000"/>
            </a:lnSpc>
            <a:spcBef>
              <a:spcPct val="0"/>
            </a:spcBef>
            <a:spcAft>
              <a:spcPct val="35000"/>
            </a:spcAft>
            <a:buNone/>
          </a:pPr>
          <a:r>
            <a:rPr lang="en-US" sz="6600" kern="1200"/>
            <a:t>04</a:t>
          </a:r>
        </a:p>
      </dsp:txBody>
      <dsp:txXfrm>
        <a:off x="8607020" y="1122619"/>
        <a:ext cx="2656420" cy="127508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A768F-4F32-4B85-81BE-8F507C378116}">
      <dsp:nvSpPr>
        <dsp:cNvPr id="0" name=""/>
        <dsp:cNvSpPr/>
      </dsp:nvSpPr>
      <dsp:spPr>
        <a:xfrm>
          <a:off x="0" y="472254"/>
          <a:ext cx="10515600" cy="3150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16127" tIns="416560" rIns="816127"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a:t>Sector Partnerships Stakeholder Convening on Tuesday, September 16</a:t>
          </a:r>
        </a:p>
        <a:p>
          <a:pPr marL="228600" lvl="1" indent="-228600" algn="l" defTabSz="889000">
            <a:lnSpc>
              <a:spcPct val="90000"/>
            </a:lnSpc>
            <a:spcBef>
              <a:spcPct val="0"/>
            </a:spcBef>
            <a:spcAft>
              <a:spcPct val="15000"/>
            </a:spcAft>
            <a:buChar char="•"/>
          </a:pPr>
          <a:r>
            <a:rPr lang="en-US" sz="2000" kern="1200"/>
            <a:t>Sub Committee on Trades – Monday, August 18</a:t>
          </a:r>
          <a:r>
            <a:rPr lang="en-US" sz="2000" kern="1200" baseline="30000"/>
            <a:t>th</a:t>
          </a:r>
          <a:endParaRPr lang="en-US" sz="2000" kern="1200"/>
        </a:p>
        <a:p>
          <a:pPr marL="228600" lvl="1" indent="-228600" algn="l" defTabSz="889000">
            <a:lnSpc>
              <a:spcPct val="90000"/>
            </a:lnSpc>
            <a:spcBef>
              <a:spcPct val="0"/>
            </a:spcBef>
            <a:spcAft>
              <a:spcPct val="15000"/>
            </a:spcAft>
            <a:buChar char="•"/>
          </a:pPr>
          <a:r>
            <a:rPr lang="en-US" sz="2000" kern="1200"/>
            <a:t>IWA/GWDB/MNP20 Education Committee – Monday, August 18</a:t>
          </a:r>
          <a:r>
            <a:rPr lang="en-US" sz="2000" kern="1200" baseline="30000"/>
            <a:t>th</a:t>
          </a:r>
          <a:endParaRPr lang="en-US" sz="2000" kern="1200"/>
        </a:p>
        <a:p>
          <a:pPr marL="457200" lvl="2" indent="-228600" algn="l" defTabSz="889000">
            <a:lnSpc>
              <a:spcPct val="90000"/>
            </a:lnSpc>
            <a:spcBef>
              <a:spcPct val="0"/>
            </a:spcBef>
            <a:spcAft>
              <a:spcPct val="15000"/>
            </a:spcAft>
            <a:buChar char="•"/>
          </a:pPr>
          <a:r>
            <a:rPr lang="en-US" sz="2000" kern="1200"/>
            <a:t>Sub-committee meetings are ongoing</a:t>
          </a:r>
        </a:p>
        <a:p>
          <a:pPr marL="228600" lvl="1" indent="-228600" algn="l" defTabSz="889000">
            <a:lnSpc>
              <a:spcPct val="90000"/>
            </a:lnSpc>
            <a:spcBef>
              <a:spcPct val="0"/>
            </a:spcBef>
            <a:spcAft>
              <a:spcPct val="15000"/>
            </a:spcAft>
            <a:buChar char="•"/>
          </a:pPr>
          <a:r>
            <a:rPr lang="en-US" sz="2000" kern="1200"/>
            <a:t>IWA/GWDB Caring Professions Committee Meeting – Thursday, September 4, 2025</a:t>
          </a:r>
        </a:p>
        <a:p>
          <a:pPr marL="457200" lvl="2" indent="-228600" algn="l" defTabSz="889000">
            <a:lnSpc>
              <a:spcPct val="90000"/>
            </a:lnSpc>
            <a:spcBef>
              <a:spcPct val="0"/>
            </a:spcBef>
            <a:spcAft>
              <a:spcPct val="15000"/>
            </a:spcAft>
            <a:buChar char="•"/>
          </a:pPr>
          <a:r>
            <a:rPr lang="en-US" sz="2000" kern="1200"/>
            <a:t>Sub-Committee meetings are ongoing</a:t>
          </a:r>
        </a:p>
        <a:p>
          <a:pPr marL="228600" lvl="1" indent="-228600" algn="l" defTabSz="889000">
            <a:lnSpc>
              <a:spcPct val="90000"/>
            </a:lnSpc>
            <a:spcBef>
              <a:spcPct val="0"/>
            </a:spcBef>
            <a:spcAft>
              <a:spcPct val="15000"/>
            </a:spcAft>
            <a:buChar char="•"/>
          </a:pPr>
          <a:r>
            <a:rPr lang="en-US" sz="2000" kern="1200"/>
            <a:t>Innovative Service Delivery – September, TBD</a:t>
          </a:r>
        </a:p>
        <a:p>
          <a:pPr marL="228600" lvl="1" indent="-228600" algn="l" defTabSz="889000">
            <a:lnSpc>
              <a:spcPct val="90000"/>
            </a:lnSpc>
            <a:spcBef>
              <a:spcPct val="0"/>
            </a:spcBef>
            <a:spcAft>
              <a:spcPct val="15000"/>
            </a:spcAft>
            <a:buChar char="•"/>
          </a:pPr>
          <a:r>
            <a:rPr lang="en-US" sz="2000" kern="1200"/>
            <a:t>State &amp; Local Coordination – September, TBD</a:t>
          </a:r>
        </a:p>
      </dsp:txBody>
      <dsp:txXfrm>
        <a:off x="0" y="472254"/>
        <a:ext cx="10515600" cy="3150000"/>
      </dsp:txXfrm>
    </dsp:sp>
    <dsp:sp modelId="{CEDFC7B3-34F1-4F0D-BE8D-F48190704915}">
      <dsp:nvSpPr>
        <dsp:cNvPr id="0" name=""/>
        <dsp:cNvSpPr/>
      </dsp:nvSpPr>
      <dsp:spPr>
        <a:xfrm>
          <a:off x="525780" y="177054"/>
          <a:ext cx="7360920" cy="590400"/>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b="1" kern="1200"/>
            <a:t>Next committee meeting dates</a:t>
          </a:r>
          <a:endParaRPr lang="en-US" sz="2000" kern="1200"/>
        </a:p>
      </dsp:txBody>
      <dsp:txXfrm>
        <a:off x="554601" y="205875"/>
        <a:ext cx="7303278" cy="532758"/>
      </dsp:txXfrm>
    </dsp:sp>
    <dsp:sp modelId="{680F361E-02A8-4AD8-A13C-0A0BDCCBB352}">
      <dsp:nvSpPr>
        <dsp:cNvPr id="0" name=""/>
        <dsp:cNvSpPr/>
      </dsp:nvSpPr>
      <dsp:spPr>
        <a:xfrm>
          <a:off x="0" y="3927483"/>
          <a:ext cx="10515600" cy="5040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659FD6DB-75AC-4322-85EA-ED85358B3810}">
      <dsp:nvSpPr>
        <dsp:cNvPr id="0" name=""/>
        <dsp:cNvSpPr/>
      </dsp:nvSpPr>
      <dsp:spPr>
        <a:xfrm>
          <a:off x="525780" y="3730254"/>
          <a:ext cx="7360920" cy="590400"/>
        </a:xfrm>
        <a:prstGeom prst="roundRect">
          <a:avLst/>
        </a:prstGeom>
        <a:solidFill>
          <a:schemeClr val="accent1">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889000">
            <a:lnSpc>
              <a:spcPct val="90000"/>
            </a:lnSpc>
            <a:spcBef>
              <a:spcPct val="0"/>
            </a:spcBef>
            <a:spcAft>
              <a:spcPct val="35000"/>
            </a:spcAft>
            <a:buNone/>
          </a:pPr>
          <a:r>
            <a:rPr lang="en-US" sz="2000" b="1" kern="1200"/>
            <a:t>Nov 12 at Edinburgh </a:t>
          </a:r>
          <a:r>
            <a:rPr lang="en-US" sz="2000" b="1" kern="1200">
              <a:sym typeface="Wingdings" panose="05000000000000000000" pitchFamily="2" charset="2"/>
            </a:rPr>
            <a:t> GWDB</a:t>
          </a:r>
          <a:r>
            <a:rPr lang="en-US" sz="2000" b="1" kern="1200"/>
            <a:t> Q4 meeting</a:t>
          </a:r>
          <a:endParaRPr lang="en-US" sz="2000" kern="1200"/>
        </a:p>
      </dsp:txBody>
      <dsp:txXfrm>
        <a:off x="554601" y="3759075"/>
        <a:ext cx="7303278" cy="53275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B5958-E484-464C-ACC4-9804E4502A11}">
      <dsp:nvSpPr>
        <dsp:cNvPr id="0" name=""/>
        <dsp:cNvSpPr/>
      </dsp:nvSpPr>
      <dsp:spPr>
        <a:xfrm>
          <a:off x="0" y="2128"/>
          <a:ext cx="9993086"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9B04611-AE5D-4F57-B1BC-0C76955F019F}">
      <dsp:nvSpPr>
        <dsp:cNvPr id="0" name=""/>
        <dsp:cNvSpPr/>
      </dsp:nvSpPr>
      <dsp:spPr>
        <a:xfrm>
          <a:off x="0" y="2128"/>
          <a:ext cx="9993086" cy="72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Katie McClelland</a:t>
          </a:r>
          <a:r>
            <a:rPr lang="en-US" sz="3300" kern="1200"/>
            <a:t>: Katie.McClelland@state.mn.us</a:t>
          </a:r>
        </a:p>
      </dsp:txBody>
      <dsp:txXfrm>
        <a:off x="0" y="2128"/>
        <a:ext cx="9993086" cy="725798"/>
      </dsp:txXfrm>
    </dsp:sp>
    <dsp:sp modelId="{3FE57C96-679D-4865-9505-D7D6F6E15C18}">
      <dsp:nvSpPr>
        <dsp:cNvPr id="0" name=""/>
        <dsp:cNvSpPr/>
      </dsp:nvSpPr>
      <dsp:spPr>
        <a:xfrm>
          <a:off x="0" y="727927"/>
          <a:ext cx="9993086"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F178F9-A0A2-4508-84D5-81CE2761033A}">
      <dsp:nvSpPr>
        <dsp:cNvPr id="0" name=""/>
        <dsp:cNvSpPr/>
      </dsp:nvSpPr>
      <dsp:spPr>
        <a:xfrm>
          <a:off x="0" y="727927"/>
          <a:ext cx="9993086" cy="72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Nolan Thomas</a:t>
          </a:r>
          <a:r>
            <a:rPr lang="en-US" sz="3300" kern="1200"/>
            <a:t>: nolan.thomas@state.mn.us</a:t>
          </a:r>
        </a:p>
      </dsp:txBody>
      <dsp:txXfrm>
        <a:off x="0" y="727927"/>
        <a:ext cx="9993086" cy="725798"/>
      </dsp:txXfrm>
    </dsp:sp>
    <dsp:sp modelId="{D76E44B3-D963-4B89-A9D9-1B71E3D8F017}">
      <dsp:nvSpPr>
        <dsp:cNvPr id="0" name=""/>
        <dsp:cNvSpPr/>
      </dsp:nvSpPr>
      <dsp:spPr>
        <a:xfrm>
          <a:off x="0" y="1453725"/>
          <a:ext cx="9993086"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02394E4-BD2D-4AB0-A07A-55AA37175E7A}">
      <dsp:nvSpPr>
        <dsp:cNvPr id="0" name=""/>
        <dsp:cNvSpPr/>
      </dsp:nvSpPr>
      <dsp:spPr>
        <a:xfrm>
          <a:off x="0" y="1453725"/>
          <a:ext cx="9993086" cy="72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Kevion Ellis</a:t>
          </a:r>
          <a:r>
            <a:rPr lang="en-US" sz="3300" kern="1200"/>
            <a:t>: Kevion.Ellis@state.mn.us</a:t>
          </a:r>
        </a:p>
      </dsp:txBody>
      <dsp:txXfrm>
        <a:off x="0" y="1453725"/>
        <a:ext cx="9993086" cy="725798"/>
      </dsp:txXfrm>
    </dsp:sp>
    <dsp:sp modelId="{859421E9-23BC-4927-A15E-99842CF89189}">
      <dsp:nvSpPr>
        <dsp:cNvPr id="0" name=""/>
        <dsp:cNvSpPr/>
      </dsp:nvSpPr>
      <dsp:spPr>
        <a:xfrm>
          <a:off x="0" y="2179524"/>
          <a:ext cx="9993086"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C21C43-8E98-4411-9069-A2021B40818F}">
      <dsp:nvSpPr>
        <dsp:cNvPr id="0" name=""/>
        <dsp:cNvSpPr/>
      </dsp:nvSpPr>
      <dsp:spPr>
        <a:xfrm>
          <a:off x="0" y="2179524"/>
          <a:ext cx="9993086" cy="72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Patti Balacek</a:t>
          </a:r>
          <a:r>
            <a:rPr lang="en-US" sz="3300" kern="1200"/>
            <a:t>: Patti.Balacek@state.mn.us</a:t>
          </a:r>
        </a:p>
      </dsp:txBody>
      <dsp:txXfrm>
        <a:off x="0" y="2179524"/>
        <a:ext cx="9993086" cy="725798"/>
      </dsp:txXfrm>
    </dsp:sp>
    <dsp:sp modelId="{C8D0B392-BDF5-4DC3-81FE-F964EDD27C5B}">
      <dsp:nvSpPr>
        <dsp:cNvPr id="0" name=""/>
        <dsp:cNvSpPr/>
      </dsp:nvSpPr>
      <dsp:spPr>
        <a:xfrm>
          <a:off x="0" y="2905323"/>
          <a:ext cx="9993086"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DD9DD6-3ACF-42D2-85D8-A5C81C5D8A56}">
      <dsp:nvSpPr>
        <dsp:cNvPr id="0" name=""/>
        <dsp:cNvSpPr/>
      </dsp:nvSpPr>
      <dsp:spPr>
        <a:xfrm>
          <a:off x="0" y="2905323"/>
          <a:ext cx="9993086" cy="72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Sarah Arentson</a:t>
          </a:r>
          <a:r>
            <a:rPr lang="en-US" sz="3300" kern="1200"/>
            <a:t>: Sarah.Arentson@state.mn.us</a:t>
          </a:r>
        </a:p>
      </dsp:txBody>
      <dsp:txXfrm>
        <a:off x="0" y="2905323"/>
        <a:ext cx="9993086" cy="725798"/>
      </dsp:txXfrm>
    </dsp:sp>
    <dsp:sp modelId="{55676A42-2989-4B37-A190-BCA0D9E63F56}">
      <dsp:nvSpPr>
        <dsp:cNvPr id="0" name=""/>
        <dsp:cNvSpPr/>
      </dsp:nvSpPr>
      <dsp:spPr>
        <a:xfrm>
          <a:off x="0" y="3631121"/>
          <a:ext cx="9993086"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5BA9F0C-AA0B-4A1F-8E4F-2C0CD20BE8E3}">
      <dsp:nvSpPr>
        <dsp:cNvPr id="0" name=""/>
        <dsp:cNvSpPr/>
      </dsp:nvSpPr>
      <dsp:spPr>
        <a:xfrm>
          <a:off x="0" y="3631121"/>
          <a:ext cx="9993086" cy="7257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en-US" sz="3300" b="1" kern="1200"/>
            <a:t>Colleen Harris: </a:t>
          </a:r>
          <a:r>
            <a:rPr lang="en-US" sz="3300" kern="1200"/>
            <a:t>Colleen.Harris@state.mn.us</a:t>
          </a:r>
        </a:p>
      </dsp:txBody>
      <dsp:txXfrm>
        <a:off x="0" y="3631121"/>
        <a:ext cx="9993086" cy="7257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060102-4690-488F-9A12-A97967FED9E6}">
      <dsp:nvSpPr>
        <dsp:cNvPr id="0" name=""/>
        <dsp:cNvSpPr/>
      </dsp:nvSpPr>
      <dsp:spPr>
        <a:xfrm>
          <a:off x="0" y="155575"/>
          <a:ext cx="3286125" cy="1971675"/>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a:t>Reconciliation Package</a:t>
          </a:r>
        </a:p>
        <a:p>
          <a:pPr marL="171450" lvl="1" indent="-171450" algn="ctr" defTabSz="800100">
            <a:lnSpc>
              <a:spcPct val="90000"/>
            </a:lnSpc>
            <a:spcBef>
              <a:spcPct val="0"/>
            </a:spcBef>
            <a:spcAft>
              <a:spcPct val="15000"/>
            </a:spcAft>
            <a:buFontTx/>
            <a:buNone/>
          </a:pPr>
          <a:r>
            <a:rPr lang="en-US" sz="1800" i="1" kern="1200"/>
            <a:t>H.R. 1</a:t>
          </a:r>
        </a:p>
      </dsp:txBody>
      <dsp:txXfrm>
        <a:off x="0" y="155575"/>
        <a:ext cx="3286125" cy="1971675"/>
      </dsp:txXfrm>
    </dsp:sp>
    <dsp:sp modelId="{3455C2C5-797E-4AD9-A2F5-B6FBD68B6E2F}">
      <dsp:nvSpPr>
        <dsp:cNvPr id="0" name=""/>
        <dsp:cNvSpPr/>
      </dsp:nvSpPr>
      <dsp:spPr>
        <a:xfrm>
          <a:off x="3614737" y="155575"/>
          <a:ext cx="3286125" cy="1971675"/>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555750">
            <a:lnSpc>
              <a:spcPct val="90000"/>
            </a:lnSpc>
            <a:spcBef>
              <a:spcPct val="0"/>
            </a:spcBef>
            <a:spcAft>
              <a:spcPct val="35000"/>
            </a:spcAft>
            <a:buNone/>
          </a:pPr>
          <a:r>
            <a:rPr lang="en-US" sz="3500" kern="1200"/>
            <a:t>Recissions Package</a:t>
          </a:r>
        </a:p>
        <a:p>
          <a:pPr marL="171450" lvl="1" indent="-171450" algn="ctr" defTabSz="800100">
            <a:lnSpc>
              <a:spcPct val="90000"/>
            </a:lnSpc>
            <a:spcBef>
              <a:spcPct val="0"/>
            </a:spcBef>
            <a:spcAft>
              <a:spcPct val="15000"/>
            </a:spcAft>
            <a:buFontTx/>
            <a:buNone/>
          </a:pPr>
          <a:r>
            <a:rPr lang="en-US" sz="1800" i="1" kern="1200"/>
            <a:t>H.R. 4</a:t>
          </a:r>
        </a:p>
      </dsp:txBody>
      <dsp:txXfrm>
        <a:off x="3614737" y="155575"/>
        <a:ext cx="3286125" cy="1971675"/>
      </dsp:txXfrm>
    </dsp:sp>
    <dsp:sp modelId="{422C3E6F-69D2-42CD-BA26-7E2226B4DC67}">
      <dsp:nvSpPr>
        <dsp:cNvPr id="0" name=""/>
        <dsp:cNvSpPr/>
      </dsp:nvSpPr>
      <dsp:spPr>
        <a:xfrm>
          <a:off x="7229475" y="155575"/>
          <a:ext cx="3286125" cy="1971675"/>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kern="1200"/>
            <a:t>2025 Continuing  Appropriations&amp; Extensions Act</a:t>
          </a:r>
        </a:p>
      </dsp:txBody>
      <dsp:txXfrm>
        <a:off x="7229475" y="155575"/>
        <a:ext cx="3286125" cy="1971675"/>
      </dsp:txXfrm>
    </dsp:sp>
    <dsp:sp modelId="{C8DE0713-F471-4B60-A60F-AB5DCE1CC08C}">
      <dsp:nvSpPr>
        <dsp:cNvPr id="0" name=""/>
        <dsp:cNvSpPr/>
      </dsp:nvSpPr>
      <dsp:spPr>
        <a:xfrm>
          <a:off x="0" y="2455862"/>
          <a:ext cx="3286125" cy="1971675"/>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US" sz="2700" i="1" kern="1200"/>
            <a:t>A Stronger Workforce For America Act </a:t>
          </a:r>
        </a:p>
        <a:p>
          <a:pPr marL="171450" lvl="1" indent="-171450" algn="ctr" defTabSz="800100">
            <a:lnSpc>
              <a:spcPct val="90000"/>
            </a:lnSpc>
            <a:spcBef>
              <a:spcPct val="0"/>
            </a:spcBef>
            <a:spcAft>
              <a:spcPct val="15000"/>
            </a:spcAft>
            <a:buFontTx/>
            <a:buNone/>
          </a:pPr>
          <a:r>
            <a:rPr lang="en-US" sz="1800" i="0" kern="1200"/>
            <a:t>WIOA Reauthorization Proposal</a:t>
          </a:r>
        </a:p>
      </dsp:txBody>
      <dsp:txXfrm>
        <a:off x="0" y="2455862"/>
        <a:ext cx="3286125" cy="1971675"/>
      </dsp:txXfrm>
    </dsp:sp>
    <dsp:sp modelId="{0F83BC90-3472-4DE9-98EE-F39BBF3ED978}">
      <dsp:nvSpPr>
        <dsp:cNvPr id="0" name=""/>
        <dsp:cNvSpPr/>
      </dsp:nvSpPr>
      <dsp:spPr>
        <a:xfrm>
          <a:off x="3614737" y="2455862"/>
          <a:ext cx="3286125" cy="1971675"/>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200150">
            <a:lnSpc>
              <a:spcPct val="90000"/>
            </a:lnSpc>
            <a:spcBef>
              <a:spcPct val="0"/>
            </a:spcBef>
            <a:spcAft>
              <a:spcPct val="35000"/>
            </a:spcAft>
            <a:buNone/>
          </a:pPr>
          <a:r>
            <a:rPr lang="en-US" sz="2700" i="1" kern="1200"/>
            <a:t>Make America Skilled Again (MASA) Proposal</a:t>
          </a:r>
        </a:p>
        <a:p>
          <a:pPr marL="171450" lvl="1" indent="-171450" algn="ctr" defTabSz="800100">
            <a:lnSpc>
              <a:spcPct val="90000"/>
            </a:lnSpc>
            <a:spcBef>
              <a:spcPct val="0"/>
            </a:spcBef>
            <a:spcAft>
              <a:spcPct val="15000"/>
            </a:spcAft>
            <a:buFontTx/>
            <a:buNone/>
          </a:pPr>
          <a:r>
            <a:rPr lang="en-US" sz="1800" i="0" kern="1200"/>
            <a:t>President’s FY 2026 US DOL Budget </a:t>
          </a:r>
          <a:r>
            <a:rPr lang="en-US" sz="1800" b="1" i="0" kern="1200"/>
            <a:t>Proposal</a:t>
          </a:r>
        </a:p>
      </dsp:txBody>
      <dsp:txXfrm>
        <a:off x="3614737" y="2455862"/>
        <a:ext cx="3286125" cy="1971675"/>
      </dsp:txXfrm>
    </dsp:sp>
    <dsp:sp modelId="{57A6DF06-918B-4484-B5AA-8507F2318CB0}">
      <dsp:nvSpPr>
        <dsp:cNvPr id="0" name=""/>
        <dsp:cNvSpPr/>
      </dsp:nvSpPr>
      <dsp:spPr>
        <a:xfrm>
          <a:off x="7229475" y="2455862"/>
          <a:ext cx="3286125" cy="1971675"/>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i="1" kern="1200"/>
            <a:t>Fiscal Year 2026 Appropriations Acts</a:t>
          </a:r>
        </a:p>
      </dsp:txBody>
      <dsp:txXfrm>
        <a:off x="7229475" y="2455862"/>
        <a:ext cx="3286125" cy="19716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F6B24-34C5-44D3-8DEA-9E1438FAB6EE}">
      <dsp:nvSpPr>
        <dsp:cNvPr id="0" name=""/>
        <dsp:cNvSpPr/>
      </dsp:nvSpPr>
      <dsp:spPr>
        <a:xfrm>
          <a:off x="51" y="49800"/>
          <a:ext cx="4913783" cy="106560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US" sz="3700" kern="1200"/>
            <a:t>Reconciliation Package</a:t>
          </a:r>
        </a:p>
      </dsp:txBody>
      <dsp:txXfrm>
        <a:off x="51" y="49800"/>
        <a:ext cx="4913783" cy="1065600"/>
      </dsp:txXfrm>
    </dsp:sp>
    <dsp:sp modelId="{FEC98B8E-B4EB-4CB5-A12C-6990724E35DF}">
      <dsp:nvSpPr>
        <dsp:cNvPr id="0" name=""/>
        <dsp:cNvSpPr/>
      </dsp:nvSpPr>
      <dsp:spPr>
        <a:xfrm>
          <a:off x="51" y="1115400"/>
          <a:ext cx="4913783" cy="3199297"/>
        </a:xfrm>
        <a:prstGeom prst="rect">
          <a:avLst/>
        </a:prstGeom>
        <a:solidFill>
          <a:schemeClr val="lt1">
            <a:alpha val="90000"/>
            <a:tint val="40000"/>
            <a:hueOff val="0"/>
            <a:satOff val="0"/>
            <a:lumOff val="0"/>
            <a:alphaOff val="0"/>
          </a:schemeClr>
        </a:solidFill>
        <a:ln w="1079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358" tIns="197358" rIns="263144" bIns="296037" numCol="1" spcCol="1270" anchor="t" anchorCtr="0">
          <a:noAutofit/>
        </a:bodyPr>
        <a:lstStyle/>
        <a:p>
          <a:pPr marL="285750" lvl="1" indent="-285750" algn="l" defTabSz="1644650">
            <a:lnSpc>
              <a:spcPct val="90000"/>
            </a:lnSpc>
            <a:spcBef>
              <a:spcPct val="0"/>
            </a:spcBef>
            <a:spcAft>
              <a:spcPct val="15000"/>
            </a:spcAft>
            <a:buChar char="•"/>
          </a:pPr>
          <a:r>
            <a:rPr lang="en-US" sz="3700" kern="1200"/>
            <a:t>Workforce Pell Grants</a:t>
          </a:r>
        </a:p>
        <a:p>
          <a:pPr marL="285750" lvl="1" indent="-285750" algn="l" defTabSz="1644650">
            <a:lnSpc>
              <a:spcPct val="90000"/>
            </a:lnSpc>
            <a:spcBef>
              <a:spcPct val="0"/>
            </a:spcBef>
            <a:spcAft>
              <a:spcPct val="15000"/>
            </a:spcAft>
            <a:buChar char="•"/>
          </a:pPr>
          <a:r>
            <a:rPr lang="en-US" sz="3700" kern="1200"/>
            <a:t>Indirect impact through SNAP and Medicaid Work Requirements</a:t>
          </a:r>
        </a:p>
      </dsp:txBody>
      <dsp:txXfrm>
        <a:off x="51" y="1115400"/>
        <a:ext cx="4913783" cy="3199297"/>
      </dsp:txXfrm>
    </dsp:sp>
    <dsp:sp modelId="{458ED820-EDAF-4336-B8F1-1FECB27CEE11}">
      <dsp:nvSpPr>
        <dsp:cNvPr id="0" name=""/>
        <dsp:cNvSpPr/>
      </dsp:nvSpPr>
      <dsp:spPr>
        <a:xfrm>
          <a:off x="5601764" y="49800"/>
          <a:ext cx="4913783" cy="1065600"/>
        </a:xfrm>
        <a:prstGeom prst="rect">
          <a:avLst/>
        </a:prstGeom>
        <a:solidFill>
          <a:schemeClr val="lt1">
            <a:hueOff val="0"/>
            <a:satOff val="0"/>
            <a:lumOff val="0"/>
            <a:alphaOff val="0"/>
          </a:schemeClr>
        </a:solidFill>
        <a:ln w="10795"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3144" tIns="150368" rIns="263144" bIns="150368" numCol="1" spcCol="1270" anchor="ctr" anchorCtr="0">
          <a:noAutofit/>
        </a:bodyPr>
        <a:lstStyle/>
        <a:p>
          <a:pPr marL="0" lvl="0" indent="0" algn="ctr" defTabSz="1644650">
            <a:lnSpc>
              <a:spcPct val="90000"/>
            </a:lnSpc>
            <a:spcBef>
              <a:spcPct val="0"/>
            </a:spcBef>
            <a:spcAft>
              <a:spcPct val="35000"/>
            </a:spcAft>
            <a:buNone/>
          </a:pPr>
          <a:r>
            <a:rPr lang="en-US" sz="3700" kern="1200"/>
            <a:t>Recissions Package</a:t>
          </a:r>
        </a:p>
      </dsp:txBody>
      <dsp:txXfrm>
        <a:off x="5601764" y="49800"/>
        <a:ext cx="4913783" cy="1065600"/>
      </dsp:txXfrm>
    </dsp:sp>
    <dsp:sp modelId="{1C936F02-AD8A-42C7-AA43-7336D219AB12}">
      <dsp:nvSpPr>
        <dsp:cNvPr id="0" name=""/>
        <dsp:cNvSpPr/>
      </dsp:nvSpPr>
      <dsp:spPr>
        <a:xfrm>
          <a:off x="5601764" y="1115400"/>
          <a:ext cx="4913783" cy="3199297"/>
        </a:xfrm>
        <a:prstGeom prst="rect">
          <a:avLst/>
        </a:prstGeom>
        <a:solidFill>
          <a:schemeClr val="lt1">
            <a:alpha val="90000"/>
            <a:tint val="40000"/>
            <a:hueOff val="0"/>
            <a:satOff val="0"/>
            <a:lumOff val="0"/>
            <a:alphaOff val="0"/>
          </a:schemeClr>
        </a:solidFill>
        <a:ln w="10795"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7358" tIns="197358" rIns="263144" bIns="296037" numCol="1" spcCol="1270" anchor="t" anchorCtr="0">
          <a:noAutofit/>
        </a:bodyPr>
        <a:lstStyle/>
        <a:p>
          <a:pPr marL="285750" lvl="1" indent="-285750" algn="l" defTabSz="1644650">
            <a:lnSpc>
              <a:spcPct val="90000"/>
            </a:lnSpc>
            <a:spcBef>
              <a:spcPct val="0"/>
            </a:spcBef>
            <a:spcAft>
              <a:spcPct val="15000"/>
            </a:spcAft>
            <a:buChar char="•"/>
          </a:pPr>
          <a:r>
            <a:rPr lang="en-US" sz="3700" i="0" kern="1200"/>
            <a:t>No direct impact to workforce system </a:t>
          </a:r>
          <a:endParaRPr lang="en-US" sz="3700" kern="1200"/>
        </a:p>
        <a:p>
          <a:pPr marL="285750" lvl="1" indent="-285750" algn="l" defTabSz="1644650">
            <a:lnSpc>
              <a:spcPct val="90000"/>
            </a:lnSpc>
            <a:spcBef>
              <a:spcPct val="0"/>
            </a:spcBef>
            <a:spcAft>
              <a:spcPct val="15000"/>
            </a:spcAft>
            <a:buChar char="•"/>
          </a:pPr>
          <a:r>
            <a:rPr lang="en-US" sz="3700" kern="1200"/>
            <a:t>Cuts impacted public television, radio and foreign aid</a:t>
          </a:r>
        </a:p>
      </dsp:txBody>
      <dsp:txXfrm>
        <a:off x="5601764" y="1115400"/>
        <a:ext cx="4913783" cy="31992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F6B24-34C5-44D3-8DEA-9E1438FAB6EE}">
      <dsp:nvSpPr>
        <dsp:cNvPr id="0" name=""/>
        <dsp:cNvSpPr/>
      </dsp:nvSpPr>
      <dsp:spPr>
        <a:xfrm>
          <a:off x="51" y="237034"/>
          <a:ext cx="4913783" cy="777600"/>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a:t>Federally Authorized Legislation</a:t>
          </a:r>
        </a:p>
      </dsp:txBody>
      <dsp:txXfrm>
        <a:off x="51" y="237034"/>
        <a:ext cx="4913783" cy="777600"/>
      </dsp:txXfrm>
    </dsp:sp>
    <dsp:sp modelId="{FEC98B8E-B4EB-4CB5-A12C-6990724E35DF}">
      <dsp:nvSpPr>
        <dsp:cNvPr id="0" name=""/>
        <dsp:cNvSpPr/>
      </dsp:nvSpPr>
      <dsp:spPr>
        <a:xfrm>
          <a:off x="51" y="1014634"/>
          <a:ext cx="4913783" cy="311283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a:t>FY 2025 Appropriations Act</a:t>
          </a:r>
        </a:p>
        <a:p>
          <a:pPr marL="228600" lvl="1" indent="-228600" algn="l" defTabSz="1200150">
            <a:lnSpc>
              <a:spcPct val="90000"/>
            </a:lnSpc>
            <a:spcBef>
              <a:spcPct val="0"/>
            </a:spcBef>
            <a:spcAft>
              <a:spcPct val="15000"/>
            </a:spcAft>
            <a:buChar char="•"/>
          </a:pPr>
          <a:r>
            <a:rPr lang="en-US" sz="2700" kern="1200"/>
            <a:t>Job Corps Program</a:t>
          </a:r>
        </a:p>
        <a:p>
          <a:pPr marL="228600" lvl="1" indent="-228600" algn="l" defTabSz="1200150">
            <a:lnSpc>
              <a:spcPct val="90000"/>
            </a:lnSpc>
            <a:spcBef>
              <a:spcPct val="0"/>
            </a:spcBef>
            <a:spcAft>
              <a:spcPct val="15000"/>
            </a:spcAft>
            <a:buChar char="•"/>
          </a:pPr>
          <a:r>
            <a:rPr lang="en-US" sz="2700" kern="1200"/>
            <a:t>IAA Between DOL and ED on Perkins CTE and Adult Ed Oversight</a:t>
          </a:r>
        </a:p>
      </dsp:txBody>
      <dsp:txXfrm>
        <a:off x="51" y="1014634"/>
        <a:ext cx="4913783" cy="3112830"/>
      </dsp:txXfrm>
    </dsp:sp>
    <dsp:sp modelId="{458ED820-EDAF-4336-B8F1-1FECB27CEE11}">
      <dsp:nvSpPr>
        <dsp:cNvPr id="0" name=""/>
        <dsp:cNvSpPr/>
      </dsp:nvSpPr>
      <dsp:spPr>
        <a:xfrm>
          <a:off x="5601764" y="237034"/>
          <a:ext cx="4913783" cy="777600"/>
        </a:xfrm>
        <a:prstGeom prst="rect">
          <a:avLst/>
        </a:prstGeom>
        <a:solidFill>
          <a:schemeClr val="accent1"/>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a:t>Federal Guidance/Notices</a:t>
          </a:r>
        </a:p>
      </dsp:txBody>
      <dsp:txXfrm>
        <a:off x="5601764" y="237034"/>
        <a:ext cx="4913783" cy="777600"/>
      </dsp:txXfrm>
    </dsp:sp>
    <dsp:sp modelId="{1C936F02-AD8A-42C7-AA43-7336D219AB12}">
      <dsp:nvSpPr>
        <dsp:cNvPr id="0" name=""/>
        <dsp:cNvSpPr/>
      </dsp:nvSpPr>
      <dsp:spPr>
        <a:xfrm>
          <a:off x="5601764" y="1014634"/>
          <a:ext cx="4913783" cy="3112830"/>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i="0" kern="1200"/>
            <a:t>DOJ, HHS, ED: </a:t>
          </a:r>
          <a:r>
            <a:rPr lang="en-US" sz="2700" i="1" kern="1200"/>
            <a:t>Personal Responsibility &amp; Work Opportunity Reconciliation Act</a:t>
          </a:r>
          <a:r>
            <a:rPr lang="en-US" sz="2700" kern="1200"/>
            <a:t>, 90 Fed. Reg. 32,023</a:t>
          </a:r>
        </a:p>
        <a:p>
          <a:pPr marL="228600" lvl="1" indent="-228600" algn="l" defTabSz="1200150">
            <a:lnSpc>
              <a:spcPct val="90000"/>
            </a:lnSpc>
            <a:spcBef>
              <a:spcPct val="0"/>
            </a:spcBef>
            <a:spcAft>
              <a:spcPct val="15000"/>
            </a:spcAft>
            <a:buChar char="•"/>
          </a:pPr>
          <a:r>
            <a:rPr lang="en-US" sz="2700" kern="1200"/>
            <a:t>DOL: Training and Employment Guidance Letter (TEGL) No. 10-23, Change 2; TEGL 08-21</a:t>
          </a:r>
        </a:p>
      </dsp:txBody>
      <dsp:txXfrm>
        <a:off x="5601764" y="1014634"/>
        <a:ext cx="4913783" cy="31128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EF6B24-34C5-44D3-8DEA-9E1438FAB6EE}">
      <dsp:nvSpPr>
        <dsp:cNvPr id="0" name=""/>
        <dsp:cNvSpPr/>
      </dsp:nvSpPr>
      <dsp:spPr>
        <a:xfrm>
          <a:off x="51" y="411819"/>
          <a:ext cx="4913783" cy="724489"/>
        </a:xfrm>
        <a:prstGeom prst="rect">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A Stronger Workforce for America Act (ASWAA)</a:t>
          </a:r>
        </a:p>
      </dsp:txBody>
      <dsp:txXfrm>
        <a:off x="51" y="411819"/>
        <a:ext cx="4913783" cy="724489"/>
      </dsp:txXfrm>
    </dsp:sp>
    <dsp:sp modelId="{FEC98B8E-B4EB-4CB5-A12C-6990724E35DF}">
      <dsp:nvSpPr>
        <dsp:cNvPr id="0" name=""/>
        <dsp:cNvSpPr/>
      </dsp:nvSpPr>
      <dsp:spPr>
        <a:xfrm>
          <a:off x="51" y="1136308"/>
          <a:ext cx="4913783" cy="281636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Required review of LWDAs</a:t>
          </a:r>
        </a:p>
        <a:p>
          <a:pPr marL="171450" lvl="1" indent="-171450" algn="l" defTabSz="844550">
            <a:lnSpc>
              <a:spcPct val="90000"/>
            </a:lnSpc>
            <a:spcBef>
              <a:spcPct val="0"/>
            </a:spcBef>
            <a:spcAft>
              <a:spcPct val="15000"/>
            </a:spcAft>
            <a:buChar char="•"/>
          </a:pPr>
          <a:r>
            <a:rPr lang="en-US" sz="1900" kern="1200"/>
            <a:t>50% Training Requirement, with 8% for supportive services</a:t>
          </a:r>
        </a:p>
        <a:p>
          <a:pPr marL="171450" lvl="1" indent="-171450" algn="l" defTabSz="844550">
            <a:lnSpc>
              <a:spcPct val="90000"/>
            </a:lnSpc>
            <a:spcBef>
              <a:spcPct val="0"/>
            </a:spcBef>
            <a:spcAft>
              <a:spcPct val="15000"/>
            </a:spcAft>
            <a:buChar char="•"/>
          </a:pPr>
          <a:r>
            <a:rPr lang="en-US" sz="1900" kern="1200"/>
            <a:t>Simplifies IFAs, Expands One Stop Operators</a:t>
          </a:r>
        </a:p>
        <a:p>
          <a:pPr marL="171450" lvl="1" indent="-171450" algn="l" defTabSz="844550">
            <a:lnSpc>
              <a:spcPct val="90000"/>
            </a:lnSpc>
            <a:spcBef>
              <a:spcPct val="0"/>
            </a:spcBef>
            <a:spcAft>
              <a:spcPct val="15000"/>
            </a:spcAft>
            <a:buChar char="•"/>
          </a:pPr>
          <a:r>
            <a:rPr lang="en-US" sz="1900" kern="1200"/>
            <a:t>Changes to accountability - for local outcomes</a:t>
          </a:r>
        </a:p>
        <a:p>
          <a:pPr marL="171450" lvl="1" indent="-171450" algn="l" defTabSz="844550">
            <a:lnSpc>
              <a:spcPct val="90000"/>
            </a:lnSpc>
            <a:spcBef>
              <a:spcPct val="0"/>
            </a:spcBef>
            <a:spcAft>
              <a:spcPct val="15000"/>
            </a:spcAft>
            <a:buChar char="•"/>
          </a:pPr>
          <a:r>
            <a:rPr lang="en-US" sz="1900" kern="1200"/>
            <a:t>Increased state reservation/set-aside for “Critical Industry Skills Fund” or “Industry/Sector Partnership/Career Pathways Development Fund”</a:t>
          </a:r>
        </a:p>
      </dsp:txBody>
      <dsp:txXfrm>
        <a:off x="51" y="1136308"/>
        <a:ext cx="4913783" cy="2816369"/>
      </dsp:txXfrm>
    </dsp:sp>
    <dsp:sp modelId="{458ED820-EDAF-4336-B8F1-1FECB27CEE11}">
      <dsp:nvSpPr>
        <dsp:cNvPr id="0" name=""/>
        <dsp:cNvSpPr/>
      </dsp:nvSpPr>
      <dsp:spPr>
        <a:xfrm>
          <a:off x="5601764" y="411819"/>
          <a:ext cx="4913783" cy="724489"/>
        </a:xfrm>
        <a:prstGeom prst="rect">
          <a:avLst/>
        </a:prstGeom>
        <a:solidFill>
          <a:schemeClr val="accent1"/>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kern="1200"/>
            <a:t>Make America Skilled Again (MASA) Budget Proposal</a:t>
          </a:r>
        </a:p>
      </dsp:txBody>
      <dsp:txXfrm>
        <a:off x="5601764" y="411819"/>
        <a:ext cx="4913783" cy="724489"/>
      </dsp:txXfrm>
    </dsp:sp>
    <dsp:sp modelId="{1C936F02-AD8A-42C7-AA43-7336D219AB12}">
      <dsp:nvSpPr>
        <dsp:cNvPr id="0" name=""/>
        <dsp:cNvSpPr/>
      </dsp:nvSpPr>
      <dsp:spPr>
        <a:xfrm>
          <a:off x="5601764" y="1136308"/>
          <a:ext cx="4913783" cy="2816369"/>
        </a:xfrm>
        <a:prstGeom prst="rect">
          <a:avLst/>
        </a:prstGeom>
        <a:solidFill>
          <a:schemeClr val="accent1">
            <a:alpha val="90000"/>
            <a:tint val="40000"/>
            <a:hueOff val="0"/>
            <a:satOff val="0"/>
            <a:lumOff val="0"/>
            <a:alphaOff val="0"/>
          </a:schemeClr>
        </a:solidFill>
        <a:ln w="10795"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~24% budget cut to workforce programs, shifting to state block grant by streamlining or eliminates federal workforce programs</a:t>
          </a:r>
        </a:p>
        <a:p>
          <a:pPr marL="171450" lvl="1" indent="-171450" algn="l" defTabSz="844550">
            <a:lnSpc>
              <a:spcPct val="90000"/>
            </a:lnSpc>
            <a:spcBef>
              <a:spcPct val="0"/>
            </a:spcBef>
            <a:spcAft>
              <a:spcPct val="15000"/>
            </a:spcAft>
            <a:buChar char="•"/>
          </a:pPr>
          <a:r>
            <a:rPr lang="en-US" sz="1900" i="0" kern="1200"/>
            <a:t>Shifts decision making authority at all levels of the workforce system</a:t>
          </a:r>
          <a:endParaRPr lang="en-US" sz="1900" kern="1200"/>
        </a:p>
        <a:p>
          <a:pPr marL="171450" lvl="1" indent="-171450" algn="l" defTabSz="844550">
            <a:lnSpc>
              <a:spcPct val="90000"/>
            </a:lnSpc>
            <a:spcBef>
              <a:spcPct val="0"/>
            </a:spcBef>
            <a:spcAft>
              <a:spcPct val="15000"/>
            </a:spcAft>
            <a:buChar char="•"/>
          </a:pPr>
          <a:r>
            <a:rPr lang="en-US" sz="1900" kern="1200"/>
            <a:t>Focuses narrowly on short-term employment outcomes</a:t>
          </a:r>
        </a:p>
      </dsp:txBody>
      <dsp:txXfrm>
        <a:off x="5601764" y="1136308"/>
        <a:ext cx="4913783" cy="28163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5A0B07-C792-4427-A017-3CDB6CB9202E}">
      <dsp:nvSpPr>
        <dsp:cNvPr id="0" name=""/>
        <dsp:cNvSpPr/>
      </dsp:nvSpPr>
      <dsp:spPr>
        <a:xfrm>
          <a:off x="276571" y="2696623"/>
          <a:ext cx="2212570" cy="567445"/>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Wed. 2 Jul</a:t>
          </a:r>
        </a:p>
      </dsp:txBody>
      <dsp:txXfrm>
        <a:off x="276571" y="2696623"/>
        <a:ext cx="2212570" cy="567445"/>
      </dsp:txXfrm>
    </dsp:sp>
    <dsp:sp modelId="{4B066D9F-EBEB-4A07-A92E-7BDC2EA97FE3}">
      <dsp:nvSpPr>
        <dsp:cNvPr id="0" name=""/>
        <dsp:cNvSpPr/>
      </dsp:nvSpPr>
      <dsp:spPr>
        <a:xfrm>
          <a:off x="0" y="2410389"/>
          <a:ext cx="11062855" cy="200865"/>
        </a:xfrm>
        <a:prstGeom prst="rect">
          <a:avLst/>
        </a:prstGeom>
        <a:solidFill>
          <a:schemeClr val="accent3">
            <a:hueOff val="0"/>
            <a:satOff val="0"/>
            <a:lumOff val="0"/>
            <a:alphaOff val="0"/>
          </a:schemeClr>
        </a:solidFill>
        <a:ln>
          <a:noFill/>
        </a:ln>
        <a:effectLst/>
      </dsp:spPr>
      <dsp:style>
        <a:lnRef idx="0">
          <a:scrgbClr r="0" g="0" b="0"/>
        </a:lnRef>
        <a:fillRef idx="3">
          <a:scrgbClr r="0" g="0" b="0"/>
        </a:fillRef>
        <a:effectRef idx="2">
          <a:scrgbClr r="0" g="0" b="0"/>
        </a:effectRef>
        <a:fontRef idx="minor">
          <a:schemeClr val="lt1"/>
        </a:fontRef>
      </dsp:style>
    </dsp:sp>
    <dsp:sp modelId="{48DA7FD8-5CA9-4F78-B662-72970F7ADE72}">
      <dsp:nvSpPr>
        <dsp:cNvPr id="0" name=""/>
        <dsp:cNvSpPr/>
      </dsp:nvSpPr>
      <dsp:spPr>
        <a:xfrm>
          <a:off x="165942" y="637278"/>
          <a:ext cx="2433828" cy="919431"/>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strike="sngStrike" kern="1200"/>
            <a:t>Form submission due and initial language from GWDB Staff</a:t>
          </a:r>
        </a:p>
      </dsp:txBody>
      <dsp:txXfrm>
        <a:off x="165942" y="637278"/>
        <a:ext cx="2433828" cy="919431"/>
      </dsp:txXfrm>
    </dsp:sp>
    <dsp:sp modelId="{1CEDF4D3-F8BB-48FD-B1ED-4BEFC432D014}">
      <dsp:nvSpPr>
        <dsp:cNvPr id="0" name=""/>
        <dsp:cNvSpPr/>
      </dsp:nvSpPr>
      <dsp:spPr>
        <a:xfrm>
          <a:off x="1382856" y="1556709"/>
          <a:ext cx="0" cy="853679"/>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a:outerShdw blurRad="63500" sx="102000" sy="102000" algn="ctr"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sp>
    <dsp:sp modelId="{6E7C61A3-79FE-4C4B-B10A-2D9F05AC1E3B}">
      <dsp:nvSpPr>
        <dsp:cNvPr id="0" name=""/>
        <dsp:cNvSpPr/>
      </dsp:nvSpPr>
      <dsp:spPr>
        <a:xfrm>
          <a:off x="1659428" y="1757575"/>
          <a:ext cx="2212570" cy="567445"/>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Tue. 24 July</a:t>
          </a:r>
        </a:p>
      </dsp:txBody>
      <dsp:txXfrm>
        <a:off x="1659428" y="1757575"/>
        <a:ext cx="2212570" cy="567445"/>
      </dsp:txXfrm>
    </dsp:sp>
    <dsp:sp modelId="{0B95025D-E9F5-4193-9376-C15C4C05D30C}">
      <dsp:nvSpPr>
        <dsp:cNvPr id="0" name=""/>
        <dsp:cNvSpPr/>
      </dsp:nvSpPr>
      <dsp:spPr>
        <a:xfrm>
          <a:off x="1548799" y="3464935"/>
          <a:ext cx="2433828" cy="700519"/>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strike="sngStrike" kern="1200"/>
            <a:t>Initial Edits Due</a:t>
          </a:r>
        </a:p>
      </dsp:txBody>
      <dsp:txXfrm>
        <a:off x="1548799" y="3464935"/>
        <a:ext cx="2433828" cy="700519"/>
      </dsp:txXfrm>
    </dsp:sp>
    <dsp:sp modelId="{2D6C265E-D035-4EA9-8B76-4523A821DF49}">
      <dsp:nvSpPr>
        <dsp:cNvPr id="0" name=""/>
        <dsp:cNvSpPr/>
      </dsp:nvSpPr>
      <dsp:spPr>
        <a:xfrm>
          <a:off x="2765713" y="2611255"/>
          <a:ext cx="0" cy="853679"/>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a:outerShdw blurRad="63500" sx="102000" sy="102000" algn="ctr"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sp>
    <dsp:sp modelId="{E6758B08-DB18-4244-B156-3B61B844987B}">
      <dsp:nvSpPr>
        <dsp:cNvPr id="0" name=""/>
        <dsp:cNvSpPr/>
      </dsp:nvSpPr>
      <dsp:spPr>
        <a:xfrm>
          <a:off x="1320086" y="2448051"/>
          <a:ext cx="125541" cy="125541"/>
        </a:xfrm>
        <a:prstGeom prst="ellipse">
          <a:avLst/>
        </a:prstGeom>
        <a:solidFill>
          <a:schemeClr val="lt1">
            <a:alpha val="90000"/>
            <a:hueOff val="0"/>
            <a:satOff val="0"/>
            <a:lumOff val="0"/>
            <a:alphaOff val="0"/>
          </a:schemeClr>
        </a:solidFill>
        <a:ln w="9525" cap="flat" cmpd="sng" algn="ctr">
          <a:noFill/>
          <a:prstDash val="solid"/>
        </a:ln>
        <a:effectLst>
          <a:outerShdw blurRad="63500" sx="102000" sy="102000" algn="ctr" rotWithShape="0">
            <a:prstClr val="black">
              <a:alpha val="40000"/>
            </a:prstClr>
          </a:outerShdw>
        </a:effectLst>
      </dsp:spPr>
      <dsp:style>
        <a:lnRef idx="1">
          <a:scrgbClr r="0" g="0" b="0"/>
        </a:lnRef>
        <a:fillRef idx="1">
          <a:scrgbClr r="0" g="0" b="0"/>
        </a:fillRef>
        <a:effectRef idx="0">
          <a:scrgbClr r="0" g="0" b="0"/>
        </a:effectRef>
        <a:fontRef idx="minor"/>
      </dsp:style>
    </dsp:sp>
    <dsp:sp modelId="{D18341C9-075B-4F41-9E9E-84A31A28BBA9}">
      <dsp:nvSpPr>
        <dsp:cNvPr id="0" name=""/>
        <dsp:cNvSpPr/>
      </dsp:nvSpPr>
      <dsp:spPr>
        <a:xfrm>
          <a:off x="2702943" y="2448051"/>
          <a:ext cx="125541" cy="125541"/>
        </a:xfrm>
        <a:prstGeom prst="ellipse">
          <a:avLst/>
        </a:prstGeom>
        <a:solidFill>
          <a:schemeClr val="lt1">
            <a:alpha val="90000"/>
            <a:hueOff val="0"/>
            <a:satOff val="0"/>
            <a:lumOff val="0"/>
            <a:alphaOff val="0"/>
          </a:schemeClr>
        </a:solidFill>
        <a:ln w="9525" cap="flat" cmpd="sng" algn="ctr">
          <a:noFill/>
          <a:prstDash val="solid"/>
        </a:ln>
        <a:effectLst>
          <a:outerShdw blurRad="63500" sx="102000" sy="102000" algn="ctr" rotWithShape="0">
            <a:prstClr val="black">
              <a:alpha val="40000"/>
            </a:prstClr>
          </a:outerShdw>
        </a:effectLst>
      </dsp:spPr>
      <dsp:style>
        <a:lnRef idx="1">
          <a:scrgbClr r="0" g="0" b="0"/>
        </a:lnRef>
        <a:fillRef idx="1">
          <a:scrgbClr r="0" g="0" b="0"/>
        </a:fillRef>
        <a:effectRef idx="0">
          <a:scrgbClr r="0" g="0" b="0"/>
        </a:effectRef>
        <a:fontRef idx="minor"/>
      </dsp:style>
    </dsp:sp>
    <dsp:sp modelId="{C71A1F04-3A41-4E1B-9D72-B8806ACE704A}">
      <dsp:nvSpPr>
        <dsp:cNvPr id="0" name=""/>
        <dsp:cNvSpPr/>
      </dsp:nvSpPr>
      <dsp:spPr>
        <a:xfrm>
          <a:off x="3042285" y="2696623"/>
          <a:ext cx="2212570" cy="567445"/>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Thurs. 31 July</a:t>
          </a:r>
        </a:p>
      </dsp:txBody>
      <dsp:txXfrm>
        <a:off x="3042285" y="2696623"/>
        <a:ext cx="2212570" cy="567445"/>
      </dsp:txXfrm>
    </dsp:sp>
    <dsp:sp modelId="{F274D988-9142-44AC-A854-5FB3641442B4}">
      <dsp:nvSpPr>
        <dsp:cNvPr id="0" name=""/>
        <dsp:cNvSpPr/>
      </dsp:nvSpPr>
      <dsp:spPr>
        <a:xfrm>
          <a:off x="2931656" y="834299"/>
          <a:ext cx="2433828" cy="722410"/>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strike="sngStrike" kern="1200"/>
            <a:t>Full Taskforce Group Discussion</a:t>
          </a:r>
        </a:p>
      </dsp:txBody>
      <dsp:txXfrm>
        <a:off x="2931656" y="834299"/>
        <a:ext cx="2433828" cy="722410"/>
      </dsp:txXfrm>
    </dsp:sp>
    <dsp:sp modelId="{E85B6326-9B7E-4741-8022-FF4B4C726673}">
      <dsp:nvSpPr>
        <dsp:cNvPr id="0" name=""/>
        <dsp:cNvSpPr/>
      </dsp:nvSpPr>
      <dsp:spPr>
        <a:xfrm>
          <a:off x="4148570" y="1556709"/>
          <a:ext cx="0" cy="853679"/>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a:outerShdw blurRad="63500" sx="102000" sy="102000" algn="ctr"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sp>
    <dsp:sp modelId="{50254D6C-960E-4A68-B181-3D66B36EE1A6}">
      <dsp:nvSpPr>
        <dsp:cNvPr id="0" name=""/>
        <dsp:cNvSpPr/>
      </dsp:nvSpPr>
      <dsp:spPr>
        <a:xfrm>
          <a:off x="4425142" y="1757575"/>
          <a:ext cx="2212570" cy="567445"/>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Wed. 13 Aug.</a:t>
          </a:r>
        </a:p>
      </dsp:txBody>
      <dsp:txXfrm>
        <a:off x="4425142" y="1757575"/>
        <a:ext cx="2212570" cy="567445"/>
      </dsp:txXfrm>
    </dsp:sp>
    <dsp:sp modelId="{C7D618BD-A262-4FDE-9A40-5C9CA185742B}">
      <dsp:nvSpPr>
        <dsp:cNvPr id="0" name=""/>
        <dsp:cNvSpPr/>
      </dsp:nvSpPr>
      <dsp:spPr>
        <a:xfrm>
          <a:off x="4314513" y="3464935"/>
          <a:ext cx="2433828" cy="766193"/>
        </a:xfrm>
        <a:prstGeom prst="rect">
          <a:avLst/>
        </a:prstGeom>
        <a:solidFill>
          <a:schemeClr val="accent3">
            <a:alpha val="90000"/>
            <a:tint val="40000"/>
            <a:hueOff val="0"/>
            <a:satOff val="0"/>
            <a:lumOff val="0"/>
            <a:alphaOff val="0"/>
          </a:schemeClr>
        </a:solidFill>
        <a:ln w="76200" cap="flat" cmpd="sng" algn="ctr">
          <a:solidFill>
            <a:schemeClr val="accent5">
              <a:lumMod val="75000"/>
              <a:lumOff val="2500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l" defTabSz="711200">
            <a:lnSpc>
              <a:spcPct val="90000"/>
            </a:lnSpc>
            <a:spcBef>
              <a:spcPct val="0"/>
            </a:spcBef>
            <a:spcAft>
              <a:spcPct val="35000"/>
            </a:spcAft>
            <a:buNone/>
          </a:pPr>
          <a:r>
            <a:rPr lang="en-US" sz="1600" b="1" kern="1200"/>
            <a:t>Discussion at Full GWDB Meeting</a:t>
          </a:r>
        </a:p>
      </dsp:txBody>
      <dsp:txXfrm>
        <a:off x="4314513" y="3464935"/>
        <a:ext cx="2433828" cy="766193"/>
      </dsp:txXfrm>
    </dsp:sp>
    <dsp:sp modelId="{A7B24338-B548-487E-B126-B389EE5F360B}">
      <dsp:nvSpPr>
        <dsp:cNvPr id="0" name=""/>
        <dsp:cNvSpPr/>
      </dsp:nvSpPr>
      <dsp:spPr>
        <a:xfrm>
          <a:off x="5531427" y="2611255"/>
          <a:ext cx="0" cy="853679"/>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a:outerShdw blurRad="63500" sx="102000" sy="102000" algn="ctr"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sp>
    <dsp:sp modelId="{0AB870BD-AE7A-4808-A586-5CFB6452C14F}">
      <dsp:nvSpPr>
        <dsp:cNvPr id="0" name=""/>
        <dsp:cNvSpPr/>
      </dsp:nvSpPr>
      <dsp:spPr>
        <a:xfrm>
          <a:off x="4085800" y="2448051"/>
          <a:ext cx="125541" cy="125541"/>
        </a:xfrm>
        <a:prstGeom prst="ellipse">
          <a:avLst/>
        </a:prstGeom>
        <a:solidFill>
          <a:schemeClr val="lt1">
            <a:alpha val="90000"/>
            <a:hueOff val="0"/>
            <a:satOff val="0"/>
            <a:lumOff val="0"/>
            <a:alphaOff val="0"/>
          </a:schemeClr>
        </a:solidFill>
        <a:ln w="9525" cap="flat" cmpd="sng" algn="ctr">
          <a:noFill/>
          <a:prstDash val="solid"/>
        </a:ln>
        <a:effectLst>
          <a:outerShdw blurRad="63500" sx="102000" sy="102000" algn="ctr" rotWithShape="0">
            <a:prstClr val="black">
              <a:alpha val="40000"/>
            </a:prstClr>
          </a:outerShdw>
        </a:effectLst>
      </dsp:spPr>
      <dsp:style>
        <a:lnRef idx="1">
          <a:scrgbClr r="0" g="0" b="0"/>
        </a:lnRef>
        <a:fillRef idx="1">
          <a:scrgbClr r="0" g="0" b="0"/>
        </a:fillRef>
        <a:effectRef idx="0">
          <a:scrgbClr r="0" g="0" b="0"/>
        </a:effectRef>
        <a:fontRef idx="minor"/>
      </dsp:style>
    </dsp:sp>
    <dsp:sp modelId="{EEE29DBE-E069-4701-B5DD-2F2213EB3244}">
      <dsp:nvSpPr>
        <dsp:cNvPr id="0" name=""/>
        <dsp:cNvSpPr/>
      </dsp:nvSpPr>
      <dsp:spPr>
        <a:xfrm>
          <a:off x="5468656" y="2448051"/>
          <a:ext cx="125541" cy="125541"/>
        </a:xfrm>
        <a:prstGeom prst="ellipse">
          <a:avLst/>
        </a:prstGeom>
        <a:solidFill>
          <a:schemeClr val="lt1">
            <a:alpha val="90000"/>
            <a:hueOff val="0"/>
            <a:satOff val="0"/>
            <a:lumOff val="0"/>
            <a:alphaOff val="0"/>
          </a:schemeClr>
        </a:solidFill>
        <a:ln w="9525" cap="flat" cmpd="sng" algn="ctr">
          <a:noFill/>
          <a:prstDash val="solid"/>
        </a:ln>
        <a:effectLst>
          <a:outerShdw blurRad="63500" sx="102000" sy="102000" algn="ctr" rotWithShape="0">
            <a:prstClr val="black">
              <a:alpha val="40000"/>
            </a:prstClr>
          </a:outerShdw>
        </a:effectLst>
      </dsp:spPr>
      <dsp:style>
        <a:lnRef idx="1">
          <a:scrgbClr r="0" g="0" b="0"/>
        </a:lnRef>
        <a:fillRef idx="1">
          <a:scrgbClr r="0" g="0" b="0"/>
        </a:fillRef>
        <a:effectRef idx="0">
          <a:scrgbClr r="0" g="0" b="0"/>
        </a:effectRef>
        <a:fontRef idx="minor"/>
      </dsp:style>
    </dsp:sp>
    <dsp:sp modelId="{9CEAFBE8-EC07-4A9B-A251-41142D6BEA15}">
      <dsp:nvSpPr>
        <dsp:cNvPr id="0" name=""/>
        <dsp:cNvSpPr/>
      </dsp:nvSpPr>
      <dsp:spPr>
        <a:xfrm>
          <a:off x="5807998" y="2696623"/>
          <a:ext cx="2212570" cy="567445"/>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Wed. 15 Oct.</a:t>
          </a:r>
        </a:p>
      </dsp:txBody>
      <dsp:txXfrm>
        <a:off x="5807998" y="2696623"/>
        <a:ext cx="2212570" cy="567445"/>
      </dsp:txXfrm>
    </dsp:sp>
    <dsp:sp modelId="{BA69ECE6-6D3E-4EED-A390-1A157C3CADF5}">
      <dsp:nvSpPr>
        <dsp:cNvPr id="0" name=""/>
        <dsp:cNvSpPr/>
      </dsp:nvSpPr>
      <dsp:spPr>
        <a:xfrm>
          <a:off x="5697370" y="834299"/>
          <a:ext cx="2433828" cy="722410"/>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b="0" kern="1200"/>
            <a:t>Full Task Force Wrap-Up </a:t>
          </a:r>
          <a:r>
            <a:rPr lang="en-US" sz="1500" kern="1200"/>
            <a:t>Meeting</a:t>
          </a:r>
        </a:p>
      </dsp:txBody>
      <dsp:txXfrm>
        <a:off x="5697370" y="834299"/>
        <a:ext cx="2433828" cy="722410"/>
      </dsp:txXfrm>
    </dsp:sp>
    <dsp:sp modelId="{7D60A386-C276-4293-AF5F-66A4AD7E2FB1}">
      <dsp:nvSpPr>
        <dsp:cNvPr id="0" name=""/>
        <dsp:cNvSpPr/>
      </dsp:nvSpPr>
      <dsp:spPr>
        <a:xfrm>
          <a:off x="6914284" y="1556709"/>
          <a:ext cx="0" cy="853679"/>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a:outerShdw blurRad="63500" sx="102000" sy="102000" algn="ctr"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sp>
    <dsp:sp modelId="{0CD3D354-736A-4F77-9407-8143148F2B3D}">
      <dsp:nvSpPr>
        <dsp:cNvPr id="0" name=""/>
        <dsp:cNvSpPr/>
      </dsp:nvSpPr>
      <dsp:spPr>
        <a:xfrm>
          <a:off x="7190855" y="1757575"/>
          <a:ext cx="2212570" cy="567445"/>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a:t>Wed. 12 Nov.</a:t>
          </a:r>
        </a:p>
      </dsp:txBody>
      <dsp:txXfrm>
        <a:off x="7190855" y="1757575"/>
        <a:ext cx="2212570" cy="567445"/>
      </dsp:txXfrm>
    </dsp:sp>
    <dsp:sp modelId="{F4EC47A6-4FAB-4FA9-8A16-03960155B608}">
      <dsp:nvSpPr>
        <dsp:cNvPr id="0" name=""/>
        <dsp:cNvSpPr/>
      </dsp:nvSpPr>
      <dsp:spPr>
        <a:xfrm>
          <a:off x="7080227" y="3464935"/>
          <a:ext cx="2433828" cy="722410"/>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Present Final Draft to Full Board</a:t>
          </a:r>
        </a:p>
      </dsp:txBody>
      <dsp:txXfrm>
        <a:off x="7080227" y="3464935"/>
        <a:ext cx="2433828" cy="722410"/>
      </dsp:txXfrm>
    </dsp:sp>
    <dsp:sp modelId="{6EFE1600-F672-42DE-BA95-D10455810F73}">
      <dsp:nvSpPr>
        <dsp:cNvPr id="0" name=""/>
        <dsp:cNvSpPr/>
      </dsp:nvSpPr>
      <dsp:spPr>
        <a:xfrm>
          <a:off x="8297141" y="2611255"/>
          <a:ext cx="0" cy="853679"/>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a:outerShdw blurRad="63500" sx="102000" sy="102000" algn="ctr"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sp>
    <dsp:sp modelId="{8606DB95-C7EF-4836-9F49-13E81F5CAA27}">
      <dsp:nvSpPr>
        <dsp:cNvPr id="0" name=""/>
        <dsp:cNvSpPr/>
      </dsp:nvSpPr>
      <dsp:spPr>
        <a:xfrm>
          <a:off x="6851513" y="2448051"/>
          <a:ext cx="125541" cy="125541"/>
        </a:xfrm>
        <a:prstGeom prst="ellipse">
          <a:avLst/>
        </a:prstGeom>
        <a:solidFill>
          <a:schemeClr val="lt1">
            <a:alpha val="90000"/>
            <a:hueOff val="0"/>
            <a:satOff val="0"/>
            <a:lumOff val="0"/>
            <a:alphaOff val="0"/>
          </a:schemeClr>
        </a:solidFill>
        <a:ln w="9525" cap="flat" cmpd="sng" algn="ctr">
          <a:noFill/>
          <a:prstDash val="solid"/>
        </a:ln>
        <a:effectLst>
          <a:outerShdw blurRad="63500" sx="102000" sy="102000" algn="ctr" rotWithShape="0">
            <a:prstClr val="black">
              <a:alpha val="40000"/>
            </a:prstClr>
          </a:outerShdw>
        </a:effectLst>
      </dsp:spPr>
      <dsp:style>
        <a:lnRef idx="1">
          <a:scrgbClr r="0" g="0" b="0"/>
        </a:lnRef>
        <a:fillRef idx="1">
          <a:scrgbClr r="0" g="0" b="0"/>
        </a:fillRef>
        <a:effectRef idx="0">
          <a:scrgbClr r="0" g="0" b="0"/>
        </a:effectRef>
        <a:fontRef idx="minor"/>
      </dsp:style>
    </dsp:sp>
    <dsp:sp modelId="{D09DF860-438E-4D2E-89B0-5E7781A756FA}">
      <dsp:nvSpPr>
        <dsp:cNvPr id="0" name=""/>
        <dsp:cNvSpPr/>
      </dsp:nvSpPr>
      <dsp:spPr>
        <a:xfrm>
          <a:off x="8234370" y="2448051"/>
          <a:ext cx="125541" cy="125541"/>
        </a:xfrm>
        <a:prstGeom prst="ellipse">
          <a:avLst/>
        </a:prstGeom>
        <a:solidFill>
          <a:schemeClr val="lt1">
            <a:alpha val="90000"/>
            <a:hueOff val="0"/>
            <a:satOff val="0"/>
            <a:lumOff val="0"/>
            <a:alphaOff val="0"/>
          </a:schemeClr>
        </a:solidFill>
        <a:ln w="9525" cap="flat" cmpd="sng" algn="ctr">
          <a:noFill/>
          <a:prstDash val="solid"/>
        </a:ln>
        <a:effectLst>
          <a:outerShdw blurRad="63500" sx="102000" sy="102000" algn="ctr" rotWithShape="0">
            <a:prstClr val="black">
              <a:alpha val="40000"/>
            </a:prstClr>
          </a:outerShdw>
        </a:effectLst>
      </dsp:spPr>
      <dsp:style>
        <a:lnRef idx="1">
          <a:scrgbClr r="0" g="0" b="0"/>
        </a:lnRef>
        <a:fillRef idx="1">
          <a:scrgbClr r="0" g="0" b="0"/>
        </a:fillRef>
        <a:effectRef idx="0">
          <a:scrgbClr r="0" g="0" b="0"/>
        </a:effectRef>
        <a:fontRef idx="minor"/>
      </dsp:style>
    </dsp:sp>
    <dsp:sp modelId="{95868265-315C-425E-9FAD-9F83884C5E1C}">
      <dsp:nvSpPr>
        <dsp:cNvPr id="0" name=""/>
        <dsp:cNvSpPr/>
      </dsp:nvSpPr>
      <dsp:spPr>
        <a:xfrm>
          <a:off x="8573712" y="2696623"/>
          <a:ext cx="2212570" cy="567445"/>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a:t>November</a:t>
          </a:r>
        </a:p>
      </dsp:txBody>
      <dsp:txXfrm>
        <a:off x="8573712" y="2696623"/>
        <a:ext cx="2212570" cy="567445"/>
      </dsp:txXfrm>
    </dsp:sp>
    <dsp:sp modelId="{1115065A-A173-4E7B-8F74-2283E24220FA}">
      <dsp:nvSpPr>
        <dsp:cNvPr id="0" name=""/>
        <dsp:cNvSpPr/>
      </dsp:nvSpPr>
      <dsp:spPr>
        <a:xfrm>
          <a:off x="8463084" y="637278"/>
          <a:ext cx="2433828" cy="919431"/>
        </a:xfrm>
        <a:prstGeom prst="rect">
          <a:avLst/>
        </a:prstGeom>
        <a:solidFill>
          <a:schemeClr val="accent3">
            <a:alpha val="90000"/>
            <a:tint val="40000"/>
            <a:hueOff val="0"/>
            <a:satOff val="0"/>
            <a:lumOff val="0"/>
            <a:alphaOff val="0"/>
          </a:schemeClr>
        </a:solidFill>
        <a:ln w="9525" cap="flat" cmpd="sng" algn="ctr">
          <a:solidFill>
            <a:schemeClr val="accent3">
              <a:alpha val="90000"/>
              <a:tint val="40000"/>
              <a:hueOff val="0"/>
              <a:satOff val="0"/>
              <a:lumOff val="0"/>
              <a:alphaOff val="0"/>
            </a:schemeClr>
          </a:solidFill>
          <a:prstDash val="solid"/>
        </a:ln>
        <a:effectLst>
          <a:outerShdw blurRad="63500" sx="102000" sy="102000" algn="ctr"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l" defTabSz="666750">
            <a:lnSpc>
              <a:spcPct val="90000"/>
            </a:lnSpc>
            <a:spcBef>
              <a:spcPct val="0"/>
            </a:spcBef>
            <a:spcAft>
              <a:spcPct val="35000"/>
            </a:spcAft>
            <a:buNone/>
          </a:pPr>
          <a:r>
            <a:rPr lang="en-US" sz="1500" kern="1200"/>
            <a:t>Present bylaws revisions to the Governor's Office for approval</a:t>
          </a:r>
        </a:p>
      </dsp:txBody>
      <dsp:txXfrm>
        <a:off x="8463084" y="637278"/>
        <a:ext cx="2433828" cy="919431"/>
      </dsp:txXfrm>
    </dsp:sp>
    <dsp:sp modelId="{9C5E0E5A-91D5-48B9-8FAA-1F9001FAA759}">
      <dsp:nvSpPr>
        <dsp:cNvPr id="0" name=""/>
        <dsp:cNvSpPr/>
      </dsp:nvSpPr>
      <dsp:spPr>
        <a:xfrm>
          <a:off x="9679998" y="1556709"/>
          <a:ext cx="0" cy="853679"/>
        </a:xfrm>
        <a:prstGeom prst="line">
          <a:avLst/>
        </a:prstGeom>
        <a:solidFill>
          <a:schemeClr val="accent3">
            <a:hueOff val="0"/>
            <a:satOff val="0"/>
            <a:lumOff val="0"/>
            <a:alphaOff val="0"/>
          </a:schemeClr>
        </a:solidFill>
        <a:ln w="6350" cap="flat" cmpd="sng" algn="ctr">
          <a:solidFill>
            <a:schemeClr val="accent3">
              <a:hueOff val="0"/>
              <a:satOff val="0"/>
              <a:lumOff val="0"/>
              <a:alphaOff val="0"/>
            </a:schemeClr>
          </a:solidFill>
          <a:prstDash val="dash"/>
        </a:ln>
        <a:effectLst/>
      </dsp:spPr>
      <dsp:style>
        <a:lnRef idx="1">
          <a:scrgbClr r="0" g="0" b="0"/>
        </a:lnRef>
        <a:fillRef idx="3">
          <a:scrgbClr r="0" g="0" b="0"/>
        </a:fillRef>
        <a:effectRef idx="2">
          <a:scrgbClr r="0" g="0" b="0"/>
        </a:effectRef>
        <a:fontRef idx="minor">
          <a:schemeClr val="lt1"/>
        </a:fontRef>
      </dsp:style>
    </dsp:sp>
    <dsp:sp modelId="{530DA774-72B0-4944-84DA-F6F3294578C8}">
      <dsp:nvSpPr>
        <dsp:cNvPr id="0" name=""/>
        <dsp:cNvSpPr/>
      </dsp:nvSpPr>
      <dsp:spPr>
        <a:xfrm>
          <a:off x="9617227" y="2448051"/>
          <a:ext cx="125541" cy="125541"/>
        </a:xfrm>
        <a:prstGeom prst="ellipse">
          <a:avLst/>
        </a:prstGeom>
        <a:solidFill>
          <a:schemeClr val="lt1">
            <a:alpha val="90000"/>
            <a:hueOff val="0"/>
            <a:satOff val="0"/>
            <a:lumOff val="0"/>
            <a:alphaOff val="0"/>
          </a:schemeClr>
        </a:solidFill>
        <a:ln w="9525" cap="flat" cmpd="sng" algn="ctr">
          <a:noFill/>
          <a:prstDash val="solid"/>
        </a:ln>
        <a:effectLst/>
      </dsp:spPr>
      <dsp:style>
        <a:lnRef idx="1">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591F6-DC09-4BE2-8586-7A8E39179B3C}">
      <dsp:nvSpPr>
        <dsp:cNvPr id="0" name=""/>
        <dsp:cNvSpPr/>
      </dsp:nvSpPr>
      <dsp:spPr>
        <a:xfrm>
          <a:off x="478800" y="523540"/>
          <a:ext cx="1098000" cy="1098000"/>
        </a:xfrm>
        <a:prstGeom prst="round2DiagRect">
          <a:avLst>
            <a:gd name="adj1" fmla="val 29727"/>
            <a:gd name="adj2" fmla="val 0"/>
          </a:avLst>
        </a:prstGeom>
        <a:solidFill>
          <a:schemeClr val="accent1">
            <a:tint val="40000"/>
            <a:hueOff val="0"/>
            <a:satOff val="0"/>
            <a:lumOff val="0"/>
            <a:alphaOff val="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867D55FA-D1C0-4609-ACBE-E031DE87356E}">
      <dsp:nvSpPr>
        <dsp:cNvPr id="0" name=""/>
        <dsp:cNvSpPr/>
      </dsp:nvSpPr>
      <dsp:spPr>
        <a:xfrm>
          <a:off x="712800" y="757540"/>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8A10C8D7-3D15-43A8-8319-7EAB4C0D64CA}">
      <dsp:nvSpPr>
        <dsp:cNvPr id="0" name=""/>
        <dsp:cNvSpPr/>
      </dsp:nvSpPr>
      <dsp:spPr>
        <a:xfrm>
          <a:off x="127800" y="1963540"/>
          <a:ext cx="1800000" cy="1861083"/>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cap="none"/>
            <a:t>We must ensure compliance </a:t>
          </a:r>
          <a:r>
            <a:rPr lang="en-US" sz="2000" kern="1200" cap="none"/>
            <a:t>– must be reviewed every 5 years. </a:t>
          </a:r>
        </a:p>
      </dsp:txBody>
      <dsp:txXfrm>
        <a:off x="127800" y="1963540"/>
        <a:ext cx="1800000" cy="1861083"/>
      </dsp:txXfrm>
    </dsp:sp>
    <dsp:sp modelId="{1326815D-A775-4E46-8634-2CD876217C85}">
      <dsp:nvSpPr>
        <dsp:cNvPr id="0" name=""/>
        <dsp:cNvSpPr/>
      </dsp:nvSpPr>
      <dsp:spPr>
        <a:xfrm>
          <a:off x="2593800" y="523540"/>
          <a:ext cx="1098000" cy="1098000"/>
        </a:xfrm>
        <a:prstGeom prst="round2DiagRect">
          <a:avLst>
            <a:gd name="adj1" fmla="val 29727"/>
            <a:gd name="adj2" fmla="val 0"/>
          </a:avLst>
        </a:prstGeom>
        <a:solidFill>
          <a:schemeClr val="accent1">
            <a:tint val="40000"/>
            <a:hueOff val="0"/>
            <a:satOff val="0"/>
            <a:lumOff val="0"/>
            <a:alphaOff val="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4275EABE-98E1-422C-A546-815F585B6304}">
      <dsp:nvSpPr>
        <dsp:cNvPr id="0" name=""/>
        <dsp:cNvSpPr/>
      </dsp:nvSpPr>
      <dsp:spPr>
        <a:xfrm>
          <a:off x="2827800" y="757540"/>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3E7176EB-5009-4661-9D02-858F33AF28B8}">
      <dsp:nvSpPr>
        <dsp:cNvPr id="0" name=""/>
        <dsp:cNvSpPr/>
      </dsp:nvSpPr>
      <dsp:spPr>
        <a:xfrm>
          <a:off x="2242800" y="1963540"/>
          <a:ext cx="1800000" cy="1861083"/>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cap="none"/>
            <a:t>Changes have been made </a:t>
          </a:r>
          <a:r>
            <a:rPr lang="en-US" sz="2000" kern="1200" cap="none"/>
            <a:t>to the board's structure and strategies.</a:t>
          </a:r>
        </a:p>
      </dsp:txBody>
      <dsp:txXfrm>
        <a:off x="2242800" y="1963540"/>
        <a:ext cx="1800000" cy="1861083"/>
      </dsp:txXfrm>
    </dsp:sp>
    <dsp:sp modelId="{F9AE606F-F6FD-41AC-8548-19441E503DD0}">
      <dsp:nvSpPr>
        <dsp:cNvPr id="0" name=""/>
        <dsp:cNvSpPr/>
      </dsp:nvSpPr>
      <dsp:spPr>
        <a:xfrm>
          <a:off x="4708800" y="523540"/>
          <a:ext cx="1098000" cy="1098000"/>
        </a:xfrm>
        <a:prstGeom prst="round2DiagRect">
          <a:avLst>
            <a:gd name="adj1" fmla="val 29727"/>
            <a:gd name="adj2" fmla="val 0"/>
          </a:avLst>
        </a:prstGeom>
        <a:solidFill>
          <a:schemeClr val="accent1">
            <a:tint val="40000"/>
            <a:hueOff val="0"/>
            <a:satOff val="0"/>
            <a:lumOff val="0"/>
            <a:alphaOff val="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A46EE899-7E40-4BB6-9B10-F8ABA0F84F51}">
      <dsp:nvSpPr>
        <dsp:cNvPr id="0" name=""/>
        <dsp:cNvSpPr/>
      </dsp:nvSpPr>
      <dsp:spPr>
        <a:xfrm>
          <a:off x="4942800" y="757540"/>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D2880829-FCD2-40AB-97A9-33B88A32DF42}">
      <dsp:nvSpPr>
        <dsp:cNvPr id="0" name=""/>
        <dsp:cNvSpPr/>
      </dsp:nvSpPr>
      <dsp:spPr>
        <a:xfrm>
          <a:off x="4357800" y="1963540"/>
          <a:ext cx="1800000" cy="1861083"/>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cap="none"/>
            <a:t>The Minnesota statutes § 116L.665</a:t>
          </a:r>
          <a:r>
            <a:rPr lang="en-US" sz="2000" kern="1200" cap="none"/>
            <a:t>, governing the GWDB, has been updated. </a:t>
          </a:r>
        </a:p>
      </dsp:txBody>
      <dsp:txXfrm>
        <a:off x="4357800" y="1963540"/>
        <a:ext cx="1800000" cy="1861083"/>
      </dsp:txXfrm>
    </dsp:sp>
    <dsp:sp modelId="{9874ECD7-DF9E-44EC-BF15-0FF4F59CF5AC}">
      <dsp:nvSpPr>
        <dsp:cNvPr id="0" name=""/>
        <dsp:cNvSpPr/>
      </dsp:nvSpPr>
      <dsp:spPr>
        <a:xfrm>
          <a:off x="6823800" y="523540"/>
          <a:ext cx="1098000" cy="1098000"/>
        </a:xfrm>
        <a:prstGeom prst="round2DiagRect">
          <a:avLst>
            <a:gd name="adj1" fmla="val 29727"/>
            <a:gd name="adj2" fmla="val 0"/>
          </a:avLst>
        </a:prstGeom>
        <a:solidFill>
          <a:schemeClr val="accent1">
            <a:tint val="40000"/>
            <a:hueOff val="0"/>
            <a:satOff val="0"/>
            <a:lumOff val="0"/>
            <a:alphaOff val="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C6B57C08-64DF-4A0B-AD39-510AB3BFC576}">
      <dsp:nvSpPr>
        <dsp:cNvPr id="0" name=""/>
        <dsp:cNvSpPr/>
      </dsp:nvSpPr>
      <dsp:spPr>
        <a:xfrm>
          <a:off x="7057800" y="757540"/>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47EB8B5C-990C-4362-898C-9C33BC9358F8}">
      <dsp:nvSpPr>
        <dsp:cNvPr id="0" name=""/>
        <dsp:cNvSpPr/>
      </dsp:nvSpPr>
      <dsp:spPr>
        <a:xfrm>
          <a:off x="6472800" y="1963540"/>
          <a:ext cx="1800000" cy="1861083"/>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b="1" kern="1200" cap="none"/>
            <a:t>The economic and legislative landscape </a:t>
          </a:r>
          <a:r>
            <a:rPr lang="en-US" sz="2000" kern="1200" cap="none"/>
            <a:t>is quickly evolving. </a:t>
          </a:r>
        </a:p>
      </dsp:txBody>
      <dsp:txXfrm>
        <a:off x="6472800" y="1963540"/>
        <a:ext cx="1800000" cy="1861083"/>
      </dsp:txXfrm>
    </dsp:sp>
    <dsp:sp modelId="{6FB9329A-B599-44E4-A3CE-9F3E05D36BF9}">
      <dsp:nvSpPr>
        <dsp:cNvPr id="0" name=""/>
        <dsp:cNvSpPr/>
      </dsp:nvSpPr>
      <dsp:spPr>
        <a:xfrm>
          <a:off x="8938800" y="523540"/>
          <a:ext cx="1098000" cy="1098000"/>
        </a:xfrm>
        <a:prstGeom prst="round2DiagRect">
          <a:avLst>
            <a:gd name="adj1" fmla="val 29727"/>
            <a:gd name="adj2" fmla="val 0"/>
          </a:avLst>
        </a:prstGeom>
        <a:solidFill>
          <a:schemeClr val="accent1">
            <a:tint val="40000"/>
            <a:hueOff val="0"/>
            <a:satOff val="0"/>
            <a:lumOff val="0"/>
            <a:alphaOff val="0"/>
          </a:schemeClr>
        </a:solidFill>
        <a:ln>
          <a:noFill/>
        </a:ln>
        <a:effectLst>
          <a:outerShdw blurRad="63500" sx="102000" sy="102000" algn="ctr" rotWithShape="0">
            <a:prstClr val="black">
              <a:alpha val="40000"/>
            </a:prstClr>
          </a:outerShdw>
        </a:effectLst>
      </dsp:spPr>
      <dsp:style>
        <a:lnRef idx="0">
          <a:scrgbClr r="0" g="0" b="0"/>
        </a:lnRef>
        <a:fillRef idx="1">
          <a:scrgbClr r="0" g="0" b="0"/>
        </a:fillRef>
        <a:effectRef idx="0">
          <a:scrgbClr r="0" g="0" b="0"/>
        </a:effectRef>
        <a:fontRef idx="minor"/>
      </dsp:style>
    </dsp:sp>
    <dsp:sp modelId="{BAA276A0-5B7A-4BE8-A42B-872920C91326}">
      <dsp:nvSpPr>
        <dsp:cNvPr id="0" name=""/>
        <dsp:cNvSpPr/>
      </dsp:nvSpPr>
      <dsp:spPr>
        <a:xfrm>
          <a:off x="9172800" y="757540"/>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sp>
    <dsp:sp modelId="{89C64D42-D52D-465F-8E2D-B91883C265D2}">
      <dsp:nvSpPr>
        <dsp:cNvPr id="0" name=""/>
        <dsp:cNvSpPr/>
      </dsp:nvSpPr>
      <dsp:spPr>
        <a:xfrm>
          <a:off x="8587800" y="1963540"/>
          <a:ext cx="1800000" cy="1861083"/>
        </a:xfrm>
        <a:prstGeom prst="rect">
          <a:avLst/>
        </a:prstGeom>
        <a:noFill/>
        <a:ln>
          <a:noFill/>
        </a:ln>
        <a:effectLst>
          <a:outerShdw blurRad="63500" sx="102000" sy="102000" algn="ctr" rotWithShape="0">
            <a:prstClr val="black">
              <a:alpha val="40000"/>
            </a:prstClr>
          </a:outerShdw>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defRPr cap="all"/>
          </a:pPr>
          <a:r>
            <a:rPr lang="en-US" sz="2000" kern="1200" cap="none"/>
            <a:t>There are opportunities to </a:t>
          </a:r>
          <a:r>
            <a:rPr lang="en-US" sz="2000" b="1" kern="1200" cap="none"/>
            <a:t>streamline and modernize </a:t>
          </a:r>
          <a:r>
            <a:rPr lang="en-US" sz="2000" kern="1200" cap="none"/>
            <a:t>board operations.</a:t>
          </a:r>
        </a:p>
      </dsp:txBody>
      <dsp:txXfrm>
        <a:off x="8587800" y="1963540"/>
        <a:ext cx="1800000" cy="186108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800A1-7AD4-4631-A204-59AA2EBEB257}">
      <dsp:nvSpPr>
        <dsp:cNvPr id="0" name=""/>
        <dsp:cNvSpPr/>
      </dsp:nvSpPr>
      <dsp:spPr>
        <a:xfrm>
          <a:off x="3286" y="306384"/>
          <a:ext cx="3203971" cy="547200"/>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i="0" kern="1200" baseline="0"/>
            <a:t>Sector Partnerships</a:t>
          </a:r>
          <a:endParaRPr lang="en-US" sz="1900" b="0" i="0" kern="1200" baseline="0"/>
        </a:p>
      </dsp:txBody>
      <dsp:txXfrm>
        <a:off x="3286" y="306384"/>
        <a:ext cx="3203971" cy="547200"/>
      </dsp:txXfrm>
    </dsp:sp>
    <dsp:sp modelId="{5EA8DA2D-5B09-44C3-8E44-CDB6905F578C}">
      <dsp:nvSpPr>
        <dsp:cNvPr id="0" name=""/>
        <dsp:cNvSpPr/>
      </dsp:nvSpPr>
      <dsp:spPr>
        <a:xfrm>
          <a:off x="3286" y="853584"/>
          <a:ext cx="3203971" cy="354653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i="0" kern="1200" baseline="0">
              <a:solidFill>
                <a:schemeClr val="tx1"/>
              </a:solidFill>
            </a:rPr>
            <a:t>Standing Committee launched on July 23rd. </a:t>
          </a:r>
        </a:p>
        <a:p>
          <a:pPr marL="171450" lvl="1" indent="-171450" algn="l" defTabSz="844550">
            <a:lnSpc>
              <a:spcPct val="90000"/>
            </a:lnSpc>
            <a:spcBef>
              <a:spcPct val="0"/>
            </a:spcBef>
            <a:spcAft>
              <a:spcPct val="15000"/>
            </a:spcAft>
            <a:buChar char="•"/>
          </a:pPr>
          <a:r>
            <a:rPr lang="en-US" sz="1900" b="0" i="0" kern="1200" baseline="0">
              <a:solidFill>
                <a:schemeClr val="tx1"/>
              </a:solidFill>
            </a:rPr>
            <a:t>Currently developing recommendations on statewide sector strategies, job quality standards, and eligibility guidance for Workforce Pell grants.</a:t>
          </a:r>
        </a:p>
        <a:p>
          <a:pPr marL="171450" lvl="1" indent="-171450" algn="l" defTabSz="844550">
            <a:lnSpc>
              <a:spcPct val="90000"/>
            </a:lnSpc>
            <a:spcBef>
              <a:spcPct val="0"/>
            </a:spcBef>
            <a:spcAft>
              <a:spcPct val="15000"/>
            </a:spcAft>
            <a:buChar char="•"/>
          </a:pPr>
          <a:r>
            <a:rPr lang="en-US" sz="1900" b="0" kern="1200">
              <a:solidFill>
                <a:schemeClr val="tx1"/>
              </a:solidFill>
            </a:rPr>
            <a:t>Sector Partnerships Stakeholder Convening on </a:t>
          </a:r>
          <a:r>
            <a:rPr lang="en-US" sz="1900" b="1" kern="1200">
              <a:solidFill>
                <a:schemeClr val="tx1"/>
              </a:solidFill>
            </a:rPr>
            <a:t>Tuesday, September 16, from 9:00 AM to 1:00 PM</a:t>
          </a:r>
          <a:r>
            <a:rPr lang="en-US" sz="1900" kern="1200">
              <a:solidFill>
                <a:schemeClr val="tx1"/>
              </a:solidFill>
            </a:rPr>
            <a:t>. </a:t>
          </a:r>
          <a:endParaRPr lang="en-US" sz="1900" b="0" i="0" kern="1200" baseline="0">
            <a:solidFill>
              <a:schemeClr val="tx1"/>
            </a:solidFill>
          </a:endParaRPr>
        </a:p>
      </dsp:txBody>
      <dsp:txXfrm>
        <a:off x="3286" y="853584"/>
        <a:ext cx="3203971" cy="3546539"/>
      </dsp:txXfrm>
    </dsp:sp>
    <dsp:sp modelId="{0942EBB5-C11D-401F-A6F6-CB4F487B8DF8}">
      <dsp:nvSpPr>
        <dsp:cNvPr id="0" name=""/>
        <dsp:cNvSpPr/>
      </dsp:nvSpPr>
      <dsp:spPr>
        <a:xfrm>
          <a:off x="3655814" y="306384"/>
          <a:ext cx="3203971" cy="547200"/>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i="0" kern="1200" baseline="0"/>
            <a:t>State &amp; Local Coordination</a:t>
          </a:r>
          <a:endParaRPr lang="en-US" sz="1900" kern="1200"/>
        </a:p>
      </dsp:txBody>
      <dsp:txXfrm>
        <a:off x="3655814" y="306384"/>
        <a:ext cx="3203971" cy="547200"/>
      </dsp:txXfrm>
    </dsp:sp>
    <dsp:sp modelId="{C4069A81-A3D3-4F13-BDEA-4AEED4F4D995}">
      <dsp:nvSpPr>
        <dsp:cNvPr id="0" name=""/>
        <dsp:cNvSpPr/>
      </dsp:nvSpPr>
      <dsp:spPr>
        <a:xfrm>
          <a:off x="3655814" y="853584"/>
          <a:ext cx="3203971" cy="354653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t>Committee Chair: Rob Stark (Edward Jones); Committee Vice Chair: Cate Duin (MAWB)</a:t>
          </a:r>
        </a:p>
        <a:p>
          <a:pPr marL="171450" lvl="1" indent="-171450" algn="l" defTabSz="844550">
            <a:lnSpc>
              <a:spcPct val="90000"/>
            </a:lnSpc>
            <a:spcBef>
              <a:spcPct val="0"/>
            </a:spcBef>
            <a:spcAft>
              <a:spcPct val="15000"/>
            </a:spcAft>
            <a:buChar char="•"/>
          </a:pPr>
          <a:r>
            <a:rPr lang="en-US" sz="1900" kern="1200"/>
            <a:t>First Committee Meeting </a:t>
          </a:r>
          <a:r>
            <a:rPr lang="en-US" sz="1900" b="1" kern="1200"/>
            <a:t>September 23, 1:30 – 2:30 pm</a:t>
          </a:r>
        </a:p>
      </dsp:txBody>
      <dsp:txXfrm>
        <a:off x="3655814" y="853584"/>
        <a:ext cx="3203971" cy="3546539"/>
      </dsp:txXfrm>
    </dsp:sp>
    <dsp:sp modelId="{59121A94-F9C5-4D0E-B0CC-BE4CF2BE99E2}">
      <dsp:nvSpPr>
        <dsp:cNvPr id="0" name=""/>
        <dsp:cNvSpPr/>
      </dsp:nvSpPr>
      <dsp:spPr>
        <a:xfrm>
          <a:off x="7308342" y="306384"/>
          <a:ext cx="3203971" cy="547200"/>
        </a:xfrm>
        <a:prstGeom prst="rect">
          <a:avLst/>
        </a:prstGeom>
        <a:solidFill>
          <a:schemeClr val="accent1">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US" sz="1900" b="1" i="0" kern="1200" baseline="0"/>
            <a:t>Innovative Service Delivery</a:t>
          </a:r>
          <a:endParaRPr lang="en-US" sz="1900" kern="1200"/>
        </a:p>
      </dsp:txBody>
      <dsp:txXfrm>
        <a:off x="7308342" y="306384"/>
        <a:ext cx="3203971" cy="547200"/>
      </dsp:txXfrm>
    </dsp:sp>
    <dsp:sp modelId="{5C233700-B3F1-4FEF-B5B4-F3A54D614B92}">
      <dsp:nvSpPr>
        <dsp:cNvPr id="0" name=""/>
        <dsp:cNvSpPr/>
      </dsp:nvSpPr>
      <dsp:spPr>
        <a:xfrm>
          <a:off x="7308342" y="853584"/>
          <a:ext cx="3203971" cy="354653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a:ea typeface="Calibri"/>
              <a:cs typeface="Calibri"/>
            </a:rPr>
            <a:t>Committee Chair: Misun Bormann (Mayo)</a:t>
          </a:r>
          <a:endParaRPr lang="en-US" sz="1900" kern="1200"/>
        </a:p>
        <a:p>
          <a:pPr marL="171450" lvl="1" indent="-171450" algn="l" defTabSz="844550">
            <a:lnSpc>
              <a:spcPct val="90000"/>
            </a:lnSpc>
            <a:spcBef>
              <a:spcPct val="0"/>
            </a:spcBef>
            <a:spcAft>
              <a:spcPct val="15000"/>
            </a:spcAft>
            <a:buChar char="•"/>
          </a:pPr>
          <a:r>
            <a:rPr lang="en-US" sz="1900" kern="1200"/>
            <a:t>First Committee Meeting on September 19</a:t>
          </a:r>
          <a:r>
            <a:rPr lang="en-US" sz="1900" kern="1200" baseline="30000"/>
            <a:t>th</a:t>
          </a:r>
          <a:endParaRPr lang="en-US" sz="1900" kern="1200"/>
        </a:p>
      </dsp:txBody>
      <dsp:txXfrm>
        <a:off x="7308342" y="853584"/>
        <a:ext cx="3203971" cy="354653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1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CDCFC-9429-43C6-BE74-7E23B199BB5C}"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B177E7-4D2F-4126-BAF3-7B22873093BE}" type="slidenum">
              <a:rPr lang="en-US" smtClean="0"/>
              <a:t>‹#›</a:t>
            </a:fld>
            <a:endParaRPr lang="en-US"/>
          </a:p>
        </p:txBody>
      </p:sp>
    </p:spTree>
    <p:extLst>
      <p:ext uri="{BB962C8B-B14F-4D97-AF65-F5344CB8AC3E}">
        <p14:creationId xmlns:p14="http://schemas.microsoft.com/office/powerpoint/2010/main" val="57709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en-US" sz="12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9C7E07-3C67-C64C-8DA0-0404F63039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486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latin typeface="Calibri"/>
                <a:cs typeface="Calibri"/>
              </a:rPr>
              <a:t>Matt speaks – provides an overview </a:t>
            </a:r>
          </a:p>
          <a:p>
            <a:endParaRPr lang="en-US" sz="1100">
              <a:latin typeface="Calibri"/>
              <a:cs typeface="Calibri"/>
            </a:endParaRPr>
          </a:p>
          <a:p>
            <a:r>
              <a:rPr lang="en-US" sz="1100">
                <a:latin typeface="Calibri"/>
                <a:cs typeface="Calibri"/>
              </a:rPr>
              <a:t>Good morning and thank you for this opportunity to present DEED’s capital budget requests today. </a:t>
            </a:r>
            <a:endParaRPr lang="en-US">
              <a:cs typeface="Calibri"/>
            </a:endParaRPr>
          </a:p>
          <a:p>
            <a:endParaRPr lang="en-US" sz="1100">
              <a:cs typeface="Calibri"/>
            </a:endParaRPr>
          </a:p>
          <a:p>
            <a:r>
              <a:rPr lang="en-US" sz="1100">
                <a:latin typeface="Calibri"/>
                <a:cs typeface="Calibri"/>
              </a:rPr>
              <a:t>These request represent what we believe will be required to meet the current pipeline of demand for these programs until FY26 (the next regular bonding year).  </a:t>
            </a:r>
            <a:endParaRPr lang="en-US" sz="1100">
              <a:cs typeface="Calibri"/>
            </a:endParaRPr>
          </a:p>
          <a:p>
            <a:pPr defTabSz="907633">
              <a:defRPr/>
            </a:pPr>
            <a:endParaRPr lang="en-US" sz="1100"/>
          </a:p>
          <a:p>
            <a:pPr defTabSz="907633">
              <a:defRPr/>
            </a:pPr>
            <a:r>
              <a:rPr lang="en-US" sz="1100" b="1">
                <a:latin typeface="Calibri"/>
                <a:cs typeface="Calibri"/>
              </a:rPr>
              <a:t>Summary</a:t>
            </a:r>
          </a:p>
          <a:p>
            <a:pPr marL="170180" indent="-170180" defTabSz="907633">
              <a:buFont typeface="Arial" panose="020B0604020202020204" pitchFamily="34" charset="0"/>
              <a:buChar char="•"/>
              <a:defRPr/>
            </a:pPr>
            <a:r>
              <a:rPr lang="en-US" sz="1100">
                <a:latin typeface="Calibri"/>
                <a:cs typeface="Calibri"/>
              </a:rPr>
              <a:t>DEED’s Capital Budget requests are focused on ensuring Minnesota communities have the resources they need to support economic development, business growth, and job creation and retention. </a:t>
            </a:r>
          </a:p>
          <a:p>
            <a:pPr defTabSz="907633">
              <a:defRPr/>
            </a:pPr>
            <a:endParaRPr lang="en-US" sz="1100">
              <a:cs typeface="Calibri" panose="020F0502020204030204" pitchFamily="34" charset="0"/>
            </a:endParaRPr>
          </a:p>
          <a:p>
            <a:pPr marL="170180" indent="-170180" defTabSz="907633">
              <a:buFont typeface="Arial" panose="020B0604020202020204" pitchFamily="34" charset="0"/>
              <a:buChar char="•"/>
              <a:defRPr/>
            </a:pPr>
            <a:r>
              <a:rPr lang="en-US" sz="1100">
                <a:latin typeface="Calibri"/>
                <a:cs typeface="Calibri"/>
              </a:rPr>
              <a:t>DEED’s capital budget request includes:  </a:t>
            </a:r>
            <a:endParaRPr lang="en-US" sz="1100">
              <a:cs typeface="Calibri"/>
            </a:endParaRPr>
          </a:p>
          <a:p>
            <a:pPr marL="680720" lvl="1" indent="-226695">
              <a:buFont typeface="+mj-lt"/>
              <a:buAutoNum type="arabicPeriod"/>
            </a:pPr>
            <a:r>
              <a:rPr lang="en-US" sz="1100" b="1">
                <a:latin typeface="Calibri"/>
                <a:cs typeface="Calibri"/>
              </a:rPr>
              <a:t>Business Development Public Infrastructure </a:t>
            </a:r>
            <a:r>
              <a:rPr lang="en-US" sz="1100">
                <a:latin typeface="Calibri"/>
                <a:cs typeface="Calibri"/>
              </a:rPr>
              <a:t>grant program (BDPI) - $8 million</a:t>
            </a:r>
            <a:endParaRPr lang="en-US" sz="1100" b="1">
              <a:cs typeface="Calibri" panose="020F0502020204030204" pitchFamily="34" charset="0"/>
            </a:endParaRPr>
          </a:p>
          <a:p>
            <a:pPr marL="680720" lvl="1" indent="-226695" defTabSz="907633">
              <a:buFont typeface="+mj-lt"/>
              <a:buAutoNum type="arabicPeriod"/>
              <a:defRPr/>
            </a:pPr>
            <a:r>
              <a:rPr lang="en-US" sz="1100" b="1">
                <a:latin typeface="Calibri"/>
                <a:cs typeface="Calibri"/>
              </a:rPr>
              <a:t>Transportation Economic Development Infrastructure </a:t>
            </a:r>
            <a:r>
              <a:rPr lang="en-US" sz="1100">
                <a:latin typeface="Calibri"/>
                <a:cs typeface="Calibri"/>
              </a:rPr>
              <a:t>grant program (TEDI) - $5 million</a:t>
            </a:r>
            <a:endParaRPr lang="en-US" sz="1100">
              <a:cs typeface="Calibri"/>
            </a:endParaRPr>
          </a:p>
          <a:p>
            <a:pPr marL="680720" lvl="1" indent="-226695">
              <a:buFont typeface="+mj-lt"/>
              <a:buAutoNum type="arabicPeriod"/>
            </a:pPr>
            <a:r>
              <a:rPr lang="en-US" sz="1100" b="1">
                <a:latin typeface="Calibri"/>
                <a:cs typeface="Calibri"/>
              </a:rPr>
              <a:t>Innovative Business Development Public Infrastructure </a:t>
            </a:r>
            <a:r>
              <a:rPr lang="en-US" sz="1100">
                <a:latin typeface="Calibri"/>
                <a:cs typeface="Calibri"/>
              </a:rPr>
              <a:t>grant program (IBDPI) - $2 million</a:t>
            </a:r>
          </a:p>
          <a:p>
            <a:pPr marL="680720" lvl="1" indent="-226695">
              <a:buFont typeface="+mj-lt"/>
              <a:buAutoNum type="arabicPeriod"/>
            </a:pPr>
            <a:r>
              <a:rPr lang="en-US" sz="1100" b="1">
                <a:latin typeface="Calibri"/>
                <a:cs typeface="Calibri"/>
              </a:rPr>
              <a:t>Funding for the Administration of Local Grants </a:t>
            </a:r>
            <a:r>
              <a:rPr lang="en-US" sz="1100">
                <a:latin typeface="Calibri"/>
                <a:cs typeface="Calibri"/>
              </a:rPr>
              <a:t>- formula</a:t>
            </a:r>
            <a:endParaRPr lang="en-US" sz="1100">
              <a:cs typeface="Calibri"/>
            </a:endParaRPr>
          </a:p>
          <a:p>
            <a:pPr defTabSz="907633">
              <a:defRPr/>
            </a:pPr>
            <a:endParaRPr lang="en-US" sz="1100"/>
          </a:p>
          <a:p>
            <a:pPr marL="170180" indent="-170180" defTabSz="907633">
              <a:buFont typeface="Arial" panose="020B0604020202020204" pitchFamily="34" charset="0"/>
              <a:buChar char="•"/>
              <a:defRPr/>
            </a:pPr>
            <a:r>
              <a:rPr lang="en-US" sz="1100">
                <a:latin typeface="Calibri"/>
                <a:cs typeface="Calibri"/>
              </a:rPr>
              <a:t>Together, the three grant programs – [Greater Minnesota] Business Development Public Infrastructure (BDPI), Innovative Business Development Public Infrastructure (IBDPI) and Transportation Economic Development Infrastructure (TEDI) – provide communities with financial assistance for public infrastructure and transportation needed to support business development, expansions, or relocations, and economic development more broadly. </a:t>
            </a:r>
            <a:endParaRPr lang="en-US" sz="1100">
              <a:cs typeface="Calibri"/>
            </a:endParaRPr>
          </a:p>
          <a:p>
            <a:pPr marL="170181" indent="-170181" defTabSz="907633">
              <a:buFont typeface="Arial" panose="020B0604020202020204" pitchFamily="34" charset="0"/>
              <a:buChar char="•"/>
              <a:defRPr/>
            </a:pPr>
            <a:endParaRPr lang="en-US" sz="1100"/>
          </a:p>
          <a:p>
            <a:pPr marL="170180" indent="-170180" defTabSz="907633">
              <a:buFont typeface="Arial" panose="020B0604020202020204" pitchFamily="34" charset="0"/>
              <a:buChar char="•"/>
              <a:defRPr/>
            </a:pPr>
            <a:r>
              <a:rPr lang="en-US" sz="1100">
                <a:latin typeface="Calibri"/>
                <a:cs typeface="Calibri"/>
              </a:rPr>
              <a:t>These programs assist communities by lowering development costs, resulting in opportunities to create or retain jobs, leverage private investment, and expand their local tax base. </a:t>
            </a:r>
            <a:endParaRPr lang="en-US" sz="1100">
              <a:cs typeface="Calibri"/>
            </a:endParaRPr>
          </a:p>
          <a:p>
            <a:pPr marL="170180" indent="-170180" defTabSz="907633">
              <a:buFont typeface="Arial" panose="020B0604020202020204" pitchFamily="34" charset="0"/>
              <a:buChar char="•"/>
              <a:defRPr/>
            </a:pPr>
            <a:endParaRPr lang="en-US" sz="1100">
              <a:cs typeface="Calibri"/>
            </a:endParaRPr>
          </a:p>
          <a:p>
            <a:pPr defTabSz="907633">
              <a:defRPr/>
            </a:pPr>
            <a:r>
              <a:rPr lang="en-US" b="1"/>
              <a:t>How DEED arrived at these amounts:</a:t>
            </a:r>
            <a:endParaRPr lang="en-US">
              <a:cs typeface="Calibri" panose="020F0502020204030204" pitchFamily="34" charset="0"/>
            </a:endParaRPr>
          </a:p>
          <a:p>
            <a:pPr marL="170180" indent="-170180" defTabSz="907633">
              <a:buFont typeface="Arial,Sans-Serif" panose="020B0604020202020204" pitchFamily="34" charset="0"/>
              <a:buChar char="•"/>
              <a:defRPr/>
            </a:pPr>
            <a:r>
              <a:rPr lang="en-US">
                <a:latin typeface="Calibri"/>
                <a:cs typeface="Calibri"/>
              </a:rPr>
              <a:t>Past demand and projected future needs informed these budget requests. Our requests were developed based the expected demand for these programs and discussions with our local government partners to determine the right amount of funding to advance DEED’s goal of ensuring businesses are globally competitive and locally engaged in their communities. </a:t>
            </a:r>
          </a:p>
          <a:p>
            <a:pPr marL="170180" indent="-170180" defTabSz="907633">
              <a:buFont typeface="Arial" panose="020B0604020202020204" pitchFamily="34" charset="0"/>
              <a:buChar char="•"/>
              <a:defRPr/>
            </a:pPr>
            <a:endParaRPr lang="en-US" sz="1100">
              <a:cs typeface="Calibri" panose="020F0502020204030204" pitchFamily="34" charset="0"/>
            </a:endParaRPr>
          </a:p>
          <a:p>
            <a:pPr defTabSz="907633">
              <a:defRPr/>
            </a:pPr>
            <a:r>
              <a:rPr lang="en-US" sz="1100" b="1">
                <a:latin typeface="Calibri"/>
                <a:cs typeface="Calibri"/>
              </a:rPr>
              <a:t>Turn the next slides over to Meredith</a:t>
            </a:r>
            <a:endParaRPr lang="en-US" sz="1100" b="1">
              <a:cs typeface="Calibri" panose="020F0502020204030204" pitchFamily="34" charset="0"/>
            </a:endParaRPr>
          </a:p>
          <a:p>
            <a:pPr defTabSz="907633">
              <a:defRPr/>
            </a:pPr>
            <a:endParaRPr lang="en-US" sz="1100">
              <a:cs typeface="Calibri" panose="020F0502020204030204" pitchFamily="34" charset="0"/>
            </a:endParaRPr>
          </a:p>
          <a:p>
            <a:pPr defTabSz="907633">
              <a:defRPr/>
            </a:pPr>
            <a:endParaRPr lang="en-US" sz="1100">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42571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latin typeface="Calibri"/>
                <a:cs typeface="Calibri"/>
              </a:rPr>
              <a:t>Matt speaks – provides an overview </a:t>
            </a:r>
          </a:p>
          <a:p>
            <a:endParaRPr lang="en-US" sz="1100">
              <a:latin typeface="Calibri"/>
              <a:cs typeface="Calibri"/>
            </a:endParaRPr>
          </a:p>
          <a:p>
            <a:r>
              <a:rPr lang="en-US" sz="1100">
                <a:latin typeface="Calibri"/>
                <a:cs typeface="Calibri"/>
              </a:rPr>
              <a:t>Good morning and thank you for this opportunity to present DEED’s capital budget requests today. </a:t>
            </a:r>
            <a:endParaRPr lang="en-US">
              <a:cs typeface="Calibri"/>
            </a:endParaRPr>
          </a:p>
          <a:p>
            <a:endParaRPr lang="en-US" sz="1100">
              <a:cs typeface="Calibri"/>
            </a:endParaRPr>
          </a:p>
          <a:p>
            <a:r>
              <a:rPr lang="en-US" sz="1100">
                <a:latin typeface="Calibri"/>
                <a:cs typeface="Calibri"/>
              </a:rPr>
              <a:t>These request represent what we believe will be required to meet the current pipeline of demand for these programs until FY26 (the next regular bonding year).  </a:t>
            </a:r>
            <a:endParaRPr lang="en-US" sz="1100">
              <a:cs typeface="Calibri"/>
            </a:endParaRPr>
          </a:p>
          <a:p>
            <a:pPr defTabSz="907633">
              <a:defRPr/>
            </a:pPr>
            <a:endParaRPr lang="en-US" sz="1100"/>
          </a:p>
          <a:p>
            <a:pPr defTabSz="907633">
              <a:defRPr/>
            </a:pPr>
            <a:r>
              <a:rPr lang="en-US" sz="1100" b="1">
                <a:latin typeface="Calibri"/>
                <a:cs typeface="Calibri"/>
              </a:rPr>
              <a:t>Summary</a:t>
            </a:r>
          </a:p>
          <a:p>
            <a:pPr marL="170180" indent="-170180" defTabSz="907633">
              <a:buFont typeface="Arial" panose="020B0604020202020204" pitchFamily="34" charset="0"/>
              <a:buChar char="•"/>
              <a:defRPr/>
            </a:pPr>
            <a:r>
              <a:rPr lang="en-US" sz="1100">
                <a:latin typeface="Calibri"/>
                <a:cs typeface="Calibri"/>
              </a:rPr>
              <a:t>DEED’s Capital Budget requests are focused on ensuring Minnesota communities have the resources they need to support economic development, business growth, and job creation and retention. </a:t>
            </a:r>
          </a:p>
          <a:p>
            <a:pPr defTabSz="907633">
              <a:defRPr/>
            </a:pPr>
            <a:endParaRPr lang="en-US" sz="1100">
              <a:cs typeface="Calibri" panose="020F0502020204030204" pitchFamily="34" charset="0"/>
            </a:endParaRPr>
          </a:p>
          <a:p>
            <a:pPr marL="170180" indent="-170180" defTabSz="907633">
              <a:buFont typeface="Arial" panose="020B0604020202020204" pitchFamily="34" charset="0"/>
              <a:buChar char="•"/>
              <a:defRPr/>
            </a:pPr>
            <a:r>
              <a:rPr lang="en-US" sz="1100">
                <a:latin typeface="Calibri"/>
                <a:cs typeface="Calibri"/>
              </a:rPr>
              <a:t>DEED’s capital budget request includes:  </a:t>
            </a:r>
            <a:endParaRPr lang="en-US" sz="1100">
              <a:cs typeface="Calibri"/>
            </a:endParaRPr>
          </a:p>
          <a:p>
            <a:pPr marL="680720" lvl="1" indent="-226695">
              <a:buFont typeface="+mj-lt"/>
              <a:buAutoNum type="arabicPeriod"/>
            </a:pPr>
            <a:r>
              <a:rPr lang="en-US" sz="1100" b="1">
                <a:latin typeface="Calibri"/>
                <a:cs typeface="Calibri"/>
              </a:rPr>
              <a:t>Business Development Public Infrastructure </a:t>
            </a:r>
            <a:r>
              <a:rPr lang="en-US" sz="1100">
                <a:latin typeface="Calibri"/>
                <a:cs typeface="Calibri"/>
              </a:rPr>
              <a:t>grant program (BDPI) - $8 million</a:t>
            </a:r>
            <a:endParaRPr lang="en-US" sz="1100" b="1">
              <a:cs typeface="Calibri" panose="020F0502020204030204" pitchFamily="34" charset="0"/>
            </a:endParaRPr>
          </a:p>
          <a:p>
            <a:pPr marL="680720" lvl="1" indent="-226695" defTabSz="907633">
              <a:buFont typeface="+mj-lt"/>
              <a:buAutoNum type="arabicPeriod"/>
              <a:defRPr/>
            </a:pPr>
            <a:r>
              <a:rPr lang="en-US" sz="1100" b="1">
                <a:latin typeface="Calibri"/>
                <a:cs typeface="Calibri"/>
              </a:rPr>
              <a:t>Transportation Economic Development Infrastructure </a:t>
            </a:r>
            <a:r>
              <a:rPr lang="en-US" sz="1100">
                <a:latin typeface="Calibri"/>
                <a:cs typeface="Calibri"/>
              </a:rPr>
              <a:t>grant program (TEDI) - $5 million</a:t>
            </a:r>
            <a:endParaRPr lang="en-US" sz="1100">
              <a:cs typeface="Calibri"/>
            </a:endParaRPr>
          </a:p>
          <a:p>
            <a:pPr marL="680720" lvl="1" indent="-226695">
              <a:buFont typeface="+mj-lt"/>
              <a:buAutoNum type="arabicPeriod"/>
            </a:pPr>
            <a:r>
              <a:rPr lang="en-US" sz="1100" b="1">
                <a:latin typeface="Calibri"/>
                <a:cs typeface="Calibri"/>
              </a:rPr>
              <a:t>Innovative Business Development Public Infrastructure </a:t>
            </a:r>
            <a:r>
              <a:rPr lang="en-US" sz="1100">
                <a:latin typeface="Calibri"/>
                <a:cs typeface="Calibri"/>
              </a:rPr>
              <a:t>grant program (IBDPI) - $2 million</a:t>
            </a:r>
          </a:p>
          <a:p>
            <a:pPr marL="680720" lvl="1" indent="-226695">
              <a:buFont typeface="+mj-lt"/>
              <a:buAutoNum type="arabicPeriod"/>
            </a:pPr>
            <a:r>
              <a:rPr lang="en-US" sz="1100" b="1">
                <a:latin typeface="Calibri"/>
                <a:cs typeface="Calibri"/>
              </a:rPr>
              <a:t>Funding for the Administration of Local Grants </a:t>
            </a:r>
            <a:r>
              <a:rPr lang="en-US" sz="1100">
                <a:latin typeface="Calibri"/>
                <a:cs typeface="Calibri"/>
              </a:rPr>
              <a:t>- formula</a:t>
            </a:r>
            <a:endParaRPr lang="en-US" sz="1100">
              <a:cs typeface="Calibri"/>
            </a:endParaRPr>
          </a:p>
          <a:p>
            <a:pPr defTabSz="907633">
              <a:defRPr/>
            </a:pPr>
            <a:endParaRPr lang="en-US" sz="1100"/>
          </a:p>
          <a:p>
            <a:pPr marL="170180" indent="-170180" defTabSz="907633">
              <a:buFont typeface="Arial" panose="020B0604020202020204" pitchFamily="34" charset="0"/>
              <a:buChar char="•"/>
              <a:defRPr/>
            </a:pPr>
            <a:r>
              <a:rPr lang="en-US" sz="1100">
                <a:latin typeface="Calibri"/>
                <a:cs typeface="Calibri"/>
              </a:rPr>
              <a:t>Together, the three grant programs – [Greater Minnesota] Business Development Public Infrastructure (BDPI), Innovative Business Development Public Infrastructure (IBDPI) and Transportation Economic Development Infrastructure (TEDI) – provide communities with financial assistance for public infrastructure and transportation needed to support business development, expansions, or relocations, and economic development more broadly. </a:t>
            </a:r>
            <a:endParaRPr lang="en-US" sz="1100">
              <a:cs typeface="Calibri"/>
            </a:endParaRPr>
          </a:p>
          <a:p>
            <a:pPr marL="170181" indent="-170181" defTabSz="907633">
              <a:buFont typeface="Arial" panose="020B0604020202020204" pitchFamily="34" charset="0"/>
              <a:buChar char="•"/>
              <a:defRPr/>
            </a:pPr>
            <a:endParaRPr lang="en-US" sz="1100"/>
          </a:p>
          <a:p>
            <a:pPr marL="170180" indent="-170180" defTabSz="907633">
              <a:buFont typeface="Arial" panose="020B0604020202020204" pitchFamily="34" charset="0"/>
              <a:buChar char="•"/>
              <a:defRPr/>
            </a:pPr>
            <a:r>
              <a:rPr lang="en-US" sz="1100">
                <a:latin typeface="Calibri"/>
                <a:cs typeface="Calibri"/>
              </a:rPr>
              <a:t>These programs assist communities by lowering development costs, resulting in opportunities to create or retain jobs, leverage private investment, and expand their local tax base. </a:t>
            </a:r>
            <a:endParaRPr lang="en-US" sz="1100">
              <a:cs typeface="Calibri"/>
            </a:endParaRPr>
          </a:p>
          <a:p>
            <a:pPr marL="170180" indent="-170180" defTabSz="907633">
              <a:buFont typeface="Arial" panose="020B0604020202020204" pitchFamily="34" charset="0"/>
              <a:buChar char="•"/>
              <a:defRPr/>
            </a:pPr>
            <a:endParaRPr lang="en-US" sz="1100">
              <a:cs typeface="Calibri"/>
            </a:endParaRPr>
          </a:p>
          <a:p>
            <a:pPr defTabSz="907633">
              <a:defRPr/>
            </a:pPr>
            <a:r>
              <a:rPr lang="en-US" b="1"/>
              <a:t>How DEED arrived at these amounts:</a:t>
            </a:r>
            <a:endParaRPr lang="en-US">
              <a:cs typeface="Calibri" panose="020F0502020204030204" pitchFamily="34" charset="0"/>
            </a:endParaRPr>
          </a:p>
          <a:p>
            <a:pPr marL="170180" indent="-170180" defTabSz="907633">
              <a:buFont typeface="Arial,Sans-Serif" panose="020B0604020202020204" pitchFamily="34" charset="0"/>
              <a:buChar char="•"/>
              <a:defRPr/>
            </a:pPr>
            <a:r>
              <a:rPr lang="en-US">
                <a:latin typeface="Calibri"/>
                <a:cs typeface="Calibri"/>
              </a:rPr>
              <a:t>Past demand and projected future needs informed these budget requests. Our requests were developed based the expected demand for these programs and discussions with our local government partners to determine the right amount of funding to advance DEED’s goal of ensuring businesses are globally competitive and locally engaged in their communities. </a:t>
            </a:r>
          </a:p>
          <a:p>
            <a:pPr marL="170180" indent="-170180" defTabSz="907633">
              <a:buFont typeface="Arial" panose="020B0604020202020204" pitchFamily="34" charset="0"/>
              <a:buChar char="•"/>
              <a:defRPr/>
            </a:pPr>
            <a:endParaRPr lang="en-US" sz="1100">
              <a:cs typeface="Calibri" panose="020F0502020204030204" pitchFamily="34" charset="0"/>
            </a:endParaRPr>
          </a:p>
          <a:p>
            <a:pPr defTabSz="907633">
              <a:defRPr/>
            </a:pPr>
            <a:r>
              <a:rPr lang="en-US" sz="1100" b="1">
                <a:latin typeface="Calibri"/>
                <a:cs typeface="Calibri"/>
              </a:rPr>
              <a:t>Turn the next slides over to Meredith</a:t>
            </a:r>
            <a:endParaRPr lang="en-US" sz="1100" b="1">
              <a:cs typeface="Calibri" panose="020F0502020204030204" pitchFamily="34" charset="0"/>
            </a:endParaRPr>
          </a:p>
          <a:p>
            <a:pPr defTabSz="907633">
              <a:defRPr/>
            </a:pPr>
            <a:endParaRPr lang="en-US" sz="1100">
              <a:cs typeface="Calibri" panose="020F0502020204030204" pitchFamily="34" charset="0"/>
            </a:endParaRPr>
          </a:p>
          <a:p>
            <a:pPr defTabSz="907633">
              <a:defRPr/>
            </a:pPr>
            <a:endParaRPr lang="en-US" sz="1100">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676653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a:latin typeface="Calibri"/>
                <a:cs typeface="Calibri"/>
              </a:rPr>
              <a:t>Matt speaks – provides an overview </a:t>
            </a:r>
          </a:p>
          <a:p>
            <a:endParaRPr lang="en-US" sz="1100">
              <a:latin typeface="Calibri"/>
              <a:cs typeface="Calibri"/>
            </a:endParaRPr>
          </a:p>
          <a:p>
            <a:r>
              <a:rPr lang="en-US" sz="1100">
                <a:latin typeface="Calibri"/>
                <a:cs typeface="Calibri"/>
              </a:rPr>
              <a:t>Good morning and thank you for this opportunity to present DEED’s capital budget requests today. </a:t>
            </a:r>
            <a:endParaRPr lang="en-US">
              <a:cs typeface="Calibri"/>
            </a:endParaRPr>
          </a:p>
          <a:p>
            <a:endParaRPr lang="en-US" sz="1100">
              <a:cs typeface="Calibri"/>
            </a:endParaRPr>
          </a:p>
          <a:p>
            <a:r>
              <a:rPr lang="en-US" sz="1100">
                <a:latin typeface="Calibri"/>
                <a:cs typeface="Calibri"/>
              </a:rPr>
              <a:t>These request represent what we believe will be required to meet the current pipeline of demand for these programs until FY26 (the next regular bonding year).  </a:t>
            </a:r>
            <a:endParaRPr lang="en-US" sz="1100">
              <a:cs typeface="Calibri"/>
            </a:endParaRPr>
          </a:p>
          <a:p>
            <a:pPr defTabSz="907633">
              <a:defRPr/>
            </a:pPr>
            <a:endParaRPr lang="en-US" sz="1100"/>
          </a:p>
          <a:p>
            <a:pPr defTabSz="907633">
              <a:defRPr/>
            </a:pPr>
            <a:r>
              <a:rPr lang="en-US" sz="1100" b="1">
                <a:latin typeface="Calibri"/>
                <a:cs typeface="Calibri"/>
              </a:rPr>
              <a:t>Summary</a:t>
            </a:r>
          </a:p>
          <a:p>
            <a:pPr marL="170180" indent="-170180" defTabSz="907633">
              <a:buFont typeface="Arial" panose="020B0604020202020204" pitchFamily="34" charset="0"/>
              <a:buChar char="•"/>
              <a:defRPr/>
            </a:pPr>
            <a:r>
              <a:rPr lang="en-US" sz="1100">
                <a:latin typeface="Calibri"/>
                <a:cs typeface="Calibri"/>
              </a:rPr>
              <a:t>DEED’s Capital Budget requests are focused on ensuring Minnesota communities have the resources they need to support economic development, business growth, and job creation and retention. </a:t>
            </a:r>
          </a:p>
          <a:p>
            <a:pPr defTabSz="907633">
              <a:defRPr/>
            </a:pPr>
            <a:endParaRPr lang="en-US" sz="1100">
              <a:cs typeface="Calibri" panose="020F0502020204030204" pitchFamily="34" charset="0"/>
            </a:endParaRPr>
          </a:p>
          <a:p>
            <a:pPr marL="170180" indent="-170180" defTabSz="907633">
              <a:buFont typeface="Arial" panose="020B0604020202020204" pitchFamily="34" charset="0"/>
              <a:buChar char="•"/>
              <a:defRPr/>
            </a:pPr>
            <a:r>
              <a:rPr lang="en-US" sz="1100">
                <a:latin typeface="Calibri"/>
                <a:cs typeface="Calibri"/>
              </a:rPr>
              <a:t>DEED’s capital budget request includes:  </a:t>
            </a:r>
            <a:endParaRPr lang="en-US" sz="1100">
              <a:cs typeface="Calibri"/>
            </a:endParaRPr>
          </a:p>
          <a:p>
            <a:pPr marL="680720" lvl="1" indent="-226695">
              <a:buFont typeface="+mj-lt"/>
              <a:buAutoNum type="arabicPeriod"/>
            </a:pPr>
            <a:r>
              <a:rPr lang="en-US" sz="1100" b="1">
                <a:latin typeface="Calibri"/>
                <a:cs typeface="Calibri"/>
              </a:rPr>
              <a:t>Business Development Public Infrastructure </a:t>
            </a:r>
            <a:r>
              <a:rPr lang="en-US" sz="1100">
                <a:latin typeface="Calibri"/>
                <a:cs typeface="Calibri"/>
              </a:rPr>
              <a:t>grant program (BDPI) - $8 million</a:t>
            </a:r>
            <a:endParaRPr lang="en-US" sz="1100" b="1">
              <a:cs typeface="Calibri" panose="020F0502020204030204" pitchFamily="34" charset="0"/>
            </a:endParaRPr>
          </a:p>
          <a:p>
            <a:pPr marL="680720" lvl="1" indent="-226695" defTabSz="907633">
              <a:buFont typeface="+mj-lt"/>
              <a:buAutoNum type="arabicPeriod"/>
              <a:defRPr/>
            </a:pPr>
            <a:r>
              <a:rPr lang="en-US" sz="1100" b="1">
                <a:latin typeface="Calibri"/>
                <a:cs typeface="Calibri"/>
              </a:rPr>
              <a:t>Transportation Economic Development Infrastructure </a:t>
            </a:r>
            <a:r>
              <a:rPr lang="en-US" sz="1100">
                <a:latin typeface="Calibri"/>
                <a:cs typeface="Calibri"/>
              </a:rPr>
              <a:t>grant program (TEDI) - $5 million</a:t>
            </a:r>
            <a:endParaRPr lang="en-US" sz="1100">
              <a:cs typeface="Calibri"/>
            </a:endParaRPr>
          </a:p>
          <a:p>
            <a:pPr marL="680720" lvl="1" indent="-226695">
              <a:buFont typeface="+mj-lt"/>
              <a:buAutoNum type="arabicPeriod"/>
            </a:pPr>
            <a:r>
              <a:rPr lang="en-US" sz="1100" b="1">
                <a:latin typeface="Calibri"/>
                <a:cs typeface="Calibri"/>
              </a:rPr>
              <a:t>Innovative Business Development Public Infrastructure </a:t>
            </a:r>
            <a:r>
              <a:rPr lang="en-US" sz="1100">
                <a:latin typeface="Calibri"/>
                <a:cs typeface="Calibri"/>
              </a:rPr>
              <a:t>grant program (IBDPI) - $2 million</a:t>
            </a:r>
          </a:p>
          <a:p>
            <a:pPr marL="680720" lvl="1" indent="-226695">
              <a:buFont typeface="+mj-lt"/>
              <a:buAutoNum type="arabicPeriod"/>
            </a:pPr>
            <a:r>
              <a:rPr lang="en-US" sz="1100" b="1">
                <a:latin typeface="Calibri"/>
                <a:cs typeface="Calibri"/>
              </a:rPr>
              <a:t>Funding for the Administration of Local Grants </a:t>
            </a:r>
            <a:r>
              <a:rPr lang="en-US" sz="1100">
                <a:latin typeface="Calibri"/>
                <a:cs typeface="Calibri"/>
              </a:rPr>
              <a:t>- formula</a:t>
            </a:r>
            <a:endParaRPr lang="en-US" sz="1100">
              <a:cs typeface="Calibri"/>
            </a:endParaRPr>
          </a:p>
          <a:p>
            <a:pPr defTabSz="907633">
              <a:defRPr/>
            </a:pPr>
            <a:endParaRPr lang="en-US" sz="1100"/>
          </a:p>
          <a:p>
            <a:pPr marL="170180" indent="-170180" defTabSz="907633">
              <a:buFont typeface="Arial" panose="020B0604020202020204" pitchFamily="34" charset="0"/>
              <a:buChar char="•"/>
              <a:defRPr/>
            </a:pPr>
            <a:r>
              <a:rPr lang="en-US" sz="1100">
                <a:latin typeface="Calibri"/>
                <a:cs typeface="Calibri"/>
              </a:rPr>
              <a:t>Together, the three grant programs – [Greater Minnesota] Business Development Public Infrastructure (BDPI), Innovative Business Development Public Infrastructure (IBDPI) and Transportation Economic Development Infrastructure (TEDI) – provide communities with financial assistance for public infrastructure and transportation needed to support business development, expansions, or relocations, and economic development more broadly. </a:t>
            </a:r>
            <a:endParaRPr lang="en-US" sz="1100">
              <a:cs typeface="Calibri"/>
            </a:endParaRPr>
          </a:p>
          <a:p>
            <a:pPr marL="170181" indent="-170181" defTabSz="907633">
              <a:buFont typeface="Arial" panose="020B0604020202020204" pitchFamily="34" charset="0"/>
              <a:buChar char="•"/>
              <a:defRPr/>
            </a:pPr>
            <a:endParaRPr lang="en-US" sz="1100"/>
          </a:p>
          <a:p>
            <a:pPr marL="170180" indent="-170180" defTabSz="907633">
              <a:buFont typeface="Arial" panose="020B0604020202020204" pitchFamily="34" charset="0"/>
              <a:buChar char="•"/>
              <a:defRPr/>
            </a:pPr>
            <a:r>
              <a:rPr lang="en-US" sz="1100">
                <a:latin typeface="Calibri"/>
                <a:cs typeface="Calibri"/>
              </a:rPr>
              <a:t>These programs assist communities by lowering development costs, resulting in opportunities to create or retain jobs, leverage private investment, and expand their local tax base. </a:t>
            </a:r>
            <a:endParaRPr lang="en-US" sz="1100">
              <a:cs typeface="Calibri"/>
            </a:endParaRPr>
          </a:p>
          <a:p>
            <a:pPr marL="170180" indent="-170180" defTabSz="907633">
              <a:buFont typeface="Arial" panose="020B0604020202020204" pitchFamily="34" charset="0"/>
              <a:buChar char="•"/>
              <a:defRPr/>
            </a:pPr>
            <a:endParaRPr lang="en-US" sz="1100">
              <a:cs typeface="Calibri"/>
            </a:endParaRPr>
          </a:p>
          <a:p>
            <a:pPr defTabSz="907633">
              <a:defRPr/>
            </a:pPr>
            <a:r>
              <a:rPr lang="en-US" b="1"/>
              <a:t>How DEED arrived at these amounts:</a:t>
            </a:r>
            <a:endParaRPr lang="en-US">
              <a:cs typeface="Calibri" panose="020F0502020204030204" pitchFamily="34" charset="0"/>
            </a:endParaRPr>
          </a:p>
          <a:p>
            <a:pPr marL="170180" indent="-170180" defTabSz="907633">
              <a:buFont typeface="Arial,Sans-Serif" panose="020B0604020202020204" pitchFamily="34" charset="0"/>
              <a:buChar char="•"/>
              <a:defRPr/>
            </a:pPr>
            <a:r>
              <a:rPr lang="en-US">
                <a:latin typeface="Calibri"/>
                <a:cs typeface="Calibri"/>
              </a:rPr>
              <a:t>Past demand and projected future needs informed these budget requests. Our requests were developed based the expected demand for these programs and discussions with our local government partners to determine the right amount of funding to advance DEED’s goal of ensuring businesses are globally competitive and locally engaged in their communities. </a:t>
            </a:r>
          </a:p>
          <a:p>
            <a:pPr marL="170180" indent="-170180" defTabSz="907633">
              <a:buFont typeface="Arial" panose="020B0604020202020204" pitchFamily="34" charset="0"/>
              <a:buChar char="•"/>
              <a:defRPr/>
            </a:pPr>
            <a:endParaRPr lang="en-US" sz="1100">
              <a:cs typeface="Calibri" panose="020F0502020204030204" pitchFamily="34" charset="0"/>
            </a:endParaRPr>
          </a:p>
          <a:p>
            <a:pPr defTabSz="907633">
              <a:defRPr/>
            </a:pPr>
            <a:r>
              <a:rPr lang="en-US" sz="1100" b="1">
                <a:latin typeface="Calibri"/>
                <a:cs typeface="Calibri"/>
              </a:rPr>
              <a:t>Turn the next slides over to Meredith</a:t>
            </a:r>
            <a:endParaRPr lang="en-US" sz="1100" b="1">
              <a:cs typeface="Calibri" panose="020F0502020204030204" pitchFamily="34" charset="0"/>
            </a:endParaRPr>
          </a:p>
          <a:p>
            <a:pPr defTabSz="907633">
              <a:defRPr/>
            </a:pPr>
            <a:endParaRPr lang="en-US" sz="1100">
              <a:cs typeface="Calibri" panose="020F0502020204030204" pitchFamily="34" charset="0"/>
            </a:endParaRPr>
          </a:p>
          <a:p>
            <a:pPr defTabSz="907633">
              <a:defRPr/>
            </a:pPr>
            <a:endParaRPr lang="en-US" sz="1100">
              <a:latin typeface="Calibri"/>
              <a:cs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F08466-AEA7-4FC0-9459-6A32F61DA297}"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75026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Shifts power away from WDBs toward individuals and employers</a:t>
            </a:r>
            <a:r>
              <a:rPr lang="en-US"/>
              <a:t>: Proposes training vouchers that reduce the role of boards in determining service delivery models and provider eligibility.</a:t>
            </a:r>
          </a:p>
          <a:p>
            <a:r>
              <a:rPr lang="en-US" b="1"/>
              <a:t>Streamlines or eliminates federal workforce programs</a:t>
            </a:r>
            <a:r>
              <a:rPr lang="en-US"/>
              <a:t>: Would consolidate programs, reducing administrative burden but also potentially shrinking resources for board-led planning and oversight.</a:t>
            </a:r>
          </a:p>
          <a:p>
            <a:r>
              <a:rPr lang="en-US" b="1"/>
              <a:t>Reduces federal oversight and mandates</a:t>
            </a:r>
            <a:r>
              <a:rPr lang="en-US"/>
              <a:t>: Gives states more leeway to design workforce systems without required local board structures or planning processes — possibly diminishing WDB influence.</a:t>
            </a:r>
          </a:p>
          <a:p>
            <a:r>
              <a:rPr lang="en-US" b="1"/>
              <a:t>Focuses narrowly on short-term employment outcomes</a:t>
            </a:r>
            <a:r>
              <a:rPr lang="en-US"/>
              <a:t>: Moves away from broader measures like skills gains or training completion, which may deprioritize local board strategies focused on long-term career pathways.</a:t>
            </a:r>
          </a:p>
        </p:txBody>
      </p:sp>
      <p:sp>
        <p:nvSpPr>
          <p:cNvPr id="4" name="Slide Number Placeholder 3"/>
          <p:cNvSpPr>
            <a:spLocks noGrp="1"/>
          </p:cNvSpPr>
          <p:nvPr>
            <p:ph type="sldNum" sz="quarter" idx="5"/>
          </p:nvPr>
        </p:nvSpPr>
        <p:spPr/>
        <p:txBody>
          <a:bodyPr/>
          <a:lstStyle/>
          <a:p>
            <a:fld id="{2AB177E7-4D2F-4126-BAF3-7B22873093BE}" type="slidenum">
              <a:rPr lang="en-US" smtClean="0"/>
              <a:t>42</a:t>
            </a:fld>
            <a:endParaRPr lang="en-US"/>
          </a:p>
        </p:txBody>
      </p:sp>
    </p:spTree>
    <p:extLst>
      <p:ext uri="{BB962C8B-B14F-4D97-AF65-F5344CB8AC3E}">
        <p14:creationId xmlns:p14="http://schemas.microsoft.com/office/powerpoint/2010/main" val="4067180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a:t>
            </a:r>
          </a:p>
        </p:txBody>
      </p:sp>
      <p:sp>
        <p:nvSpPr>
          <p:cNvPr id="4" name="Slide Number Placeholder 3"/>
          <p:cNvSpPr>
            <a:spLocks noGrp="1"/>
          </p:cNvSpPr>
          <p:nvPr>
            <p:ph type="sldNum" sz="quarter" idx="5"/>
          </p:nvPr>
        </p:nvSpPr>
        <p:spPr/>
        <p:txBody>
          <a:bodyPr/>
          <a:lstStyle/>
          <a:p>
            <a:fld id="{760410E1-B83B-4F3D-A912-B1B82477003A}" type="slidenum">
              <a:rPr lang="en-US" smtClean="0"/>
              <a:t>44</a:t>
            </a:fld>
            <a:endParaRPr lang="en-US"/>
          </a:p>
        </p:txBody>
      </p:sp>
    </p:spTree>
    <p:extLst>
      <p:ext uri="{BB962C8B-B14F-4D97-AF65-F5344CB8AC3E}">
        <p14:creationId xmlns:p14="http://schemas.microsoft.com/office/powerpoint/2010/main" val="3404265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Katie</a:t>
            </a:r>
          </a:p>
        </p:txBody>
      </p:sp>
      <p:sp>
        <p:nvSpPr>
          <p:cNvPr id="4" name="Slide Number Placeholder 3"/>
          <p:cNvSpPr>
            <a:spLocks noGrp="1"/>
          </p:cNvSpPr>
          <p:nvPr>
            <p:ph type="sldNum" sz="quarter" idx="5"/>
          </p:nvPr>
        </p:nvSpPr>
        <p:spPr/>
        <p:txBody>
          <a:bodyPr/>
          <a:lstStyle/>
          <a:p>
            <a:fld id="{760410E1-B83B-4F3D-A912-B1B82477003A}" type="slidenum">
              <a:rPr lang="en-US" smtClean="0"/>
              <a:t>45</a:t>
            </a:fld>
            <a:endParaRPr lang="en-US"/>
          </a:p>
        </p:txBody>
      </p:sp>
    </p:spTree>
    <p:extLst>
      <p:ext uri="{BB962C8B-B14F-4D97-AF65-F5344CB8AC3E}">
        <p14:creationId xmlns:p14="http://schemas.microsoft.com/office/powerpoint/2010/main" val="2394753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Kevion</a:t>
            </a:r>
          </a:p>
        </p:txBody>
      </p:sp>
      <p:sp>
        <p:nvSpPr>
          <p:cNvPr id="4" name="Slide Number Placeholder 3"/>
          <p:cNvSpPr>
            <a:spLocks noGrp="1"/>
          </p:cNvSpPr>
          <p:nvPr>
            <p:ph type="sldNum" sz="quarter" idx="5"/>
          </p:nvPr>
        </p:nvSpPr>
        <p:spPr/>
        <p:txBody>
          <a:bodyPr/>
          <a:lstStyle/>
          <a:p>
            <a:fld id="{760410E1-B83B-4F3D-A912-B1B82477003A}" type="slidenum">
              <a:rPr lang="en-US" smtClean="0"/>
              <a:t>46</a:t>
            </a:fld>
            <a:endParaRPr lang="en-US"/>
          </a:p>
        </p:txBody>
      </p:sp>
    </p:spTree>
    <p:extLst>
      <p:ext uri="{BB962C8B-B14F-4D97-AF65-F5344CB8AC3E}">
        <p14:creationId xmlns:p14="http://schemas.microsoft.com/office/powerpoint/2010/main" val="1550594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Kevion</a:t>
            </a:r>
          </a:p>
        </p:txBody>
      </p:sp>
      <p:sp>
        <p:nvSpPr>
          <p:cNvPr id="4" name="Slide Number Placeholder 3"/>
          <p:cNvSpPr>
            <a:spLocks noGrp="1"/>
          </p:cNvSpPr>
          <p:nvPr>
            <p:ph type="sldNum" sz="quarter" idx="5"/>
          </p:nvPr>
        </p:nvSpPr>
        <p:spPr/>
        <p:txBody>
          <a:bodyPr/>
          <a:lstStyle/>
          <a:p>
            <a:fld id="{760410E1-B83B-4F3D-A912-B1B82477003A}" type="slidenum">
              <a:rPr lang="en-US" smtClean="0"/>
              <a:t>47</a:t>
            </a:fld>
            <a:endParaRPr lang="en-US"/>
          </a:p>
        </p:txBody>
      </p:sp>
    </p:spTree>
    <p:extLst>
      <p:ext uri="{BB962C8B-B14F-4D97-AF65-F5344CB8AC3E}">
        <p14:creationId xmlns:p14="http://schemas.microsoft.com/office/powerpoint/2010/main" val="3269622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5507">
              <a:defRPr/>
            </a:pPr>
            <a:fld id="{D2EF8065-61AD-4D0D-A8C0-5BE7C86B06B0}" type="slidenum">
              <a:rPr lang="en-US">
                <a:solidFill>
                  <a:prstClr val="black"/>
                </a:solidFill>
                <a:latin typeface="Calibri" panose="020F0502020204030204"/>
              </a:rPr>
              <a:pPr defTabSz="935507">
                <a:defRPr/>
              </a:pPr>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2920537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27A1593-B833-4815-B47C-E0E8C11DAA1A}" type="slidenum">
              <a:rPr lang="en-US" smtClean="0"/>
              <a:t>50</a:t>
            </a:fld>
            <a:endParaRPr lang="en-US"/>
          </a:p>
        </p:txBody>
      </p:sp>
    </p:spTree>
    <p:extLst>
      <p:ext uri="{BB962C8B-B14F-4D97-AF65-F5344CB8AC3E}">
        <p14:creationId xmlns:p14="http://schemas.microsoft.com/office/powerpoint/2010/main" val="1072507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3 primary pieces of the framework. </a:t>
            </a:r>
          </a:p>
          <a:p>
            <a:r>
              <a:rPr lang="en-US"/>
              <a:t>•	The ALIGNMENT VISION provides the context and inspiration for the work.  What is the long-term, golden castle on the hill we are building.  It is what we would use as a definition if asked what we mean by alignment. </a:t>
            </a:r>
          </a:p>
          <a:p>
            <a:r>
              <a:rPr lang="en-US"/>
              <a:t>•	The ALIGNMENT GOALS are the high-level outcomes all the workgroups are working towards.   This is beyond the vacancy rate of course.   There must be other goals. Other ways we are looking at success in this work. </a:t>
            </a:r>
          </a:p>
          <a:p>
            <a:r>
              <a:rPr lang="en-US"/>
              <a:t>•	ALIGNMENT COMPONENTS are the individual items the workgroups will analyze when looking at the workforce programs.   These may change, but we want to give them some guidance on those that are most important.  What are the ones you want to prioritize?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D36A91-BFAB-41B8-95B2-D0BF81C5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4417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B177E7-4D2F-4126-BAF3-7B22873093BE}" type="slidenum">
              <a:rPr lang="en-US" smtClean="0"/>
              <a:t>52</a:t>
            </a:fld>
            <a:endParaRPr lang="en-US"/>
          </a:p>
        </p:txBody>
      </p:sp>
    </p:spTree>
    <p:extLst>
      <p:ext uri="{BB962C8B-B14F-4D97-AF65-F5344CB8AC3E}">
        <p14:creationId xmlns:p14="http://schemas.microsoft.com/office/powerpoint/2010/main" val="1111722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B177E7-4D2F-4126-BAF3-7B22873093BE}" type="slidenum">
              <a:rPr lang="en-US" smtClean="0"/>
              <a:t>68</a:t>
            </a:fld>
            <a:endParaRPr lang="en-US"/>
          </a:p>
        </p:txBody>
      </p:sp>
    </p:spTree>
    <p:extLst>
      <p:ext uri="{BB962C8B-B14F-4D97-AF65-F5344CB8AC3E}">
        <p14:creationId xmlns:p14="http://schemas.microsoft.com/office/powerpoint/2010/main" val="3013072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034E4-4660-7546-8DA6-B0EFA9B878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750C2E-99DC-AECD-568D-B384083EE6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AB39C-38AB-C4BE-A093-C183D6983A88}"/>
              </a:ext>
            </a:extLst>
          </p:cNvPr>
          <p:cNvSpPr>
            <a:spLocks noGrp="1"/>
          </p:cNvSpPr>
          <p:nvPr>
            <p:ph type="body" idx="1"/>
          </p:nvPr>
        </p:nvSpPr>
        <p:spPr/>
        <p:txBody>
          <a:bodyPr/>
          <a:lstStyle/>
          <a:p>
            <a:endParaRPr lang="en-IN"/>
          </a:p>
        </p:txBody>
      </p:sp>
      <p:sp>
        <p:nvSpPr>
          <p:cNvPr id="4" name="Slide Number Placeholder 3">
            <a:extLst>
              <a:ext uri="{FF2B5EF4-FFF2-40B4-BE49-F238E27FC236}">
                <a16:creationId xmlns:a16="http://schemas.microsoft.com/office/drawing/2014/main" id="{28AAF406-E544-28E8-6413-94066CE1EC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2D21D1-52E2-420B-B491-CFF6D7BB79F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06081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8A3AA-8749-8DA4-C4A8-AED2EE9095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94A7B8-FAB1-09A5-EB21-637375445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0EAF4-645F-7B0F-00E5-A67811B0BDD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2D9EB3A-04EF-5B41-4AB6-83CDF94604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D36A91-BFAB-41B8-95B2-D0BF81C5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8455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4C35F6-D8D0-4DB8-A6CF-619545CB5E62}" type="slidenum">
              <a:rPr lang="en-US" smtClean="0"/>
              <a:t>92</a:t>
            </a:fld>
            <a:endParaRPr lang="en-US"/>
          </a:p>
        </p:txBody>
      </p:sp>
    </p:spTree>
    <p:extLst>
      <p:ext uri="{BB962C8B-B14F-4D97-AF65-F5344CB8AC3E}">
        <p14:creationId xmlns:p14="http://schemas.microsoft.com/office/powerpoint/2010/main" val="33427286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AB177E7-4D2F-4126-BAF3-7B22873093BE}" type="slidenum">
              <a:rPr lang="en-US" smtClean="0"/>
              <a:t>93</a:t>
            </a:fld>
            <a:endParaRPr lang="en-US"/>
          </a:p>
        </p:txBody>
      </p:sp>
    </p:spTree>
    <p:extLst>
      <p:ext uri="{BB962C8B-B14F-4D97-AF65-F5344CB8AC3E}">
        <p14:creationId xmlns:p14="http://schemas.microsoft.com/office/powerpoint/2010/main" val="2506527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D36A91-BFAB-41B8-95B2-D0BF81C5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4707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of the committees will be using a </a:t>
            </a:r>
            <a:r>
              <a:rPr lang="en-US" err="1"/>
              <a:t>KanBan</a:t>
            </a:r>
            <a:r>
              <a:rPr lang="en-US"/>
              <a:t> technique for planning called Now, Near, Far (sometimes also called Now, Next, Later).  This prioritizes items more easily and allows groups to quickly move to action planning.  </a:t>
            </a:r>
          </a:p>
          <a:p>
            <a:r>
              <a:rPr lang="en-US"/>
              <a:t>For the IWA committees and workgroups, the timeframes refer to when actions/goals are happening or when  the recommendations will be completed and submitted to the appropriate board and/or taskforce for action. </a:t>
            </a:r>
          </a:p>
          <a:p>
            <a:r>
              <a:rPr lang="en-US"/>
              <a:t>So for the Caring Professions and Education committees, when would the recommendations come to the GWDB to be considered.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D36A91-BFAB-41B8-95B2-D0BF81C5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2428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IWA/GWDB Caring Professions Area of Focus and Charge has been edited and adopted by the group.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D36A91-BFAB-41B8-95B2-D0BF81C5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77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graphic representation of the sub-committee committee structure showing the 3 different groups and their primary focus. </a:t>
            </a:r>
          </a:p>
          <a:p>
            <a:r>
              <a:rPr lang="en-US"/>
              <a:t>A survey was sent out to committee members after the meeting asking them to rank their sub-committee preferences.  It also allowed them to indicate if they were interested in a leadership role on any of the sub-committees.  </a:t>
            </a:r>
          </a:p>
          <a:p>
            <a:r>
              <a:rPr lang="en-US"/>
              <a:t>There is a one-day in person intensive scheduled for August 5</a:t>
            </a:r>
            <a:r>
              <a:rPr lang="en-US" baseline="30000"/>
              <a:t>th</a:t>
            </a:r>
            <a:r>
              <a:rPr lang="en-US"/>
              <a:t> with all members of the committee to establish action plans for all of the sub-committees.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D36A91-BFAB-41B8-95B2-D0BF81C5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277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D36A91-BFAB-41B8-95B2-D0BF81C5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0577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1">
                <a:solidFill>
                  <a:srgbClr val="91A226"/>
                </a:solidFill>
              </a:rPr>
              <a:t>The Educator’s Journey was used as the basis for the sub-committee structure with one small change.  The sub-committees will be EXPLORE, BECOME and a combined GROW AND THRIVE.  The Educator’s Journey is described as follows: </a:t>
            </a:r>
          </a:p>
          <a:p>
            <a:pPr marL="0" indent="0">
              <a:buNone/>
            </a:pPr>
            <a:endParaRPr lang="en-US" sz="1200" b="1">
              <a:solidFill>
                <a:srgbClr val="91A226"/>
              </a:solidFill>
            </a:endParaRPr>
          </a:p>
          <a:p>
            <a:pPr marL="0" indent="0">
              <a:buNone/>
            </a:pPr>
            <a:r>
              <a:rPr lang="en-US" sz="1200" b="1">
                <a:solidFill>
                  <a:srgbClr val="91A226"/>
                </a:solidFill>
              </a:rPr>
              <a:t>Explore</a:t>
            </a:r>
            <a:r>
              <a:rPr lang="en-US" sz="1200">
                <a:solidFill>
                  <a:srgbClr val="91A226"/>
                </a:solidFill>
              </a:rPr>
              <a:t> </a:t>
            </a:r>
            <a:r>
              <a:rPr lang="en-US" sz="1200"/>
              <a:t>-  Increase awareness and interest in education careers among a diverse range of individuals through recruitment initiatives such as marketing campaigns. Providing clear messaging to help individuals see teaching as a viable and meaningful career path, especially for underrepresented groups.</a:t>
            </a:r>
          </a:p>
          <a:p>
            <a:pPr marL="0" indent="0">
              <a:buNone/>
            </a:pPr>
            <a:r>
              <a:rPr lang="en-US" sz="1200" b="1">
                <a:solidFill>
                  <a:schemeClr val="accent5"/>
                </a:solidFill>
              </a:rPr>
              <a:t>Become </a:t>
            </a:r>
            <a:r>
              <a:rPr lang="en-US" sz="1200"/>
              <a:t>- Preparing teachers through diverse and accessible pathways, ensuring that all teachers are equipped to serve a broad range of students. Emphasizing the importance of multiple quality licensure pathways, and eliminating barriers such as financial and institutional obstacles to becoming a licensed teacher.</a:t>
            </a:r>
          </a:p>
          <a:p>
            <a:pPr marL="0" indent="0">
              <a:buNone/>
            </a:pPr>
            <a:r>
              <a:rPr lang="en-US" sz="1200" b="1">
                <a:solidFill>
                  <a:schemeClr val="accent3"/>
                </a:solidFill>
              </a:rPr>
              <a:t>Grow </a:t>
            </a:r>
            <a:r>
              <a:rPr lang="en-US" sz="1200"/>
              <a:t>- Supporting the successful early years of teaching by providing comprehensive induction programs, offering mentorship at all schools, facilitating professional development for new licensure fields, and ensuring a seamless transition from “Become” with the ultimate goals of increasing new teachers' preparedness and reducing attrition rates.</a:t>
            </a:r>
          </a:p>
          <a:p>
            <a:pPr marL="0" indent="0">
              <a:buNone/>
            </a:pPr>
            <a:r>
              <a:rPr lang="en-US" sz="1200" b="1">
                <a:solidFill>
                  <a:schemeClr val="accent6"/>
                </a:solidFill>
              </a:rPr>
              <a:t>Thrive</a:t>
            </a:r>
            <a:r>
              <a:rPr lang="en-US" sz="1200">
                <a:solidFill>
                  <a:schemeClr val="accent6"/>
                </a:solidFill>
              </a:rPr>
              <a:t> </a:t>
            </a:r>
            <a:r>
              <a:rPr lang="en-US" sz="1200"/>
              <a:t>- Creating a supportive and equitable learning and working environment for educators, where they are valued, have what they need to succeed, and are empowered through teacher leadership opportunities to support the growth of other teachers.</a:t>
            </a:r>
          </a:p>
          <a:p>
            <a:endParaRPr lang="en-US"/>
          </a:p>
          <a:p>
            <a:r>
              <a:rPr lang="en-US"/>
              <a:t>Each sub-committee will concentrate on the workforce programs in their part of the educator’s journey.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D36A91-BFAB-41B8-95B2-D0BF81C5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3949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each sub-committee must also: </a:t>
            </a:r>
          </a:p>
          <a:p>
            <a:pPr marL="171450" indent="-171450">
              <a:buFont typeface="Arial" panose="020B0604020202020204" pitchFamily="34" charset="0"/>
              <a:buChar char="•"/>
            </a:pPr>
            <a:r>
              <a:rPr lang="en-US"/>
              <a:t>Include DEI in their thinking </a:t>
            </a:r>
          </a:p>
          <a:p>
            <a:pPr marL="171450" indent="-171450">
              <a:buFont typeface="Arial" panose="020B0604020202020204" pitchFamily="34" charset="0"/>
              <a:buChar char="•"/>
            </a:pPr>
            <a:r>
              <a:rPr lang="en-US"/>
              <a:t>Look at retention both in terms of who do they lose along the way and who do they retain</a:t>
            </a:r>
          </a:p>
          <a:p>
            <a:pPr marL="171450" indent="-171450">
              <a:buFont typeface="Arial" panose="020B0604020202020204" pitchFamily="34" charset="0"/>
              <a:buChar char="•"/>
            </a:pPr>
            <a:r>
              <a:rPr lang="en-US"/>
              <a:t>Implications for all levels of P-20 from Early Childhood and K-12 as well as the role Post-Secondary plays and </a:t>
            </a:r>
          </a:p>
          <a:p>
            <a:pPr marL="0" lvl="0" indent="0">
              <a:buFont typeface="Arial" panose="020B0604020202020204" pitchFamily="34" charset="0"/>
              <a:buNone/>
            </a:pPr>
            <a:r>
              <a:rPr lang="en-US"/>
              <a:t>The sub-committees have been formed and are up and running.  Additional members have been added to a few of the groups in order to round out the membership and add different perspectives.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D36A91-BFAB-41B8-95B2-D0BF81C510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8858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6DAC4486-E758-1774-3DF8-00B5F87AEF4D}"/>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362233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86499884-18A3-895C-4E85-55E92DE0531E}"/>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1463080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606D9CF7-56A5-E0F3-3C89-0B73FFE196F4}"/>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5777627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DA28B336-9138-EA80-C191-EA987872E0D3}"/>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2062876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21D6AF14-B327-5C96-DD0D-331F1CB7CA60}"/>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3337995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6545DE8C-3768-F7B1-D73B-9F54533682D2}"/>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4017374035"/>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2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256673934"/>
      </p:ext>
    </p:extLst>
  </p:cSld>
  <p:clrMapOvr>
    <a:masterClrMapping/>
  </p:clrMapOvr>
  <p:hf sldNum="0" hdr="0" ftr="0" dt="0"/>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2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2692339594"/>
      </p:ext>
    </p:extLst>
  </p:cSld>
  <p:clrMapOvr>
    <a:masterClrMapping/>
  </p:clrMapOvr>
  <p:hf sldNum="0" hdr="0" ftr="0" dt="0"/>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2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3074319603"/>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200">
                <a:solidFill>
                  <a:schemeClr val="tx2"/>
                </a:solidFill>
              </a:defRPr>
            </a:lvl1pPr>
          </a:lstStyle>
          <a:p>
            <a:r>
              <a:rPr lang="en-US"/>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222767153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2" name="Slide Number Placeholder 3">
            <a:extLst>
              <a:ext uri="{FF2B5EF4-FFF2-40B4-BE49-F238E27FC236}">
                <a16:creationId xmlns:a16="http://schemas.microsoft.com/office/drawing/2014/main" id="{894B70E9-E121-8A92-7BCD-686E63AEE9C3}"/>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94633244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2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
        <p:nvSpPr>
          <p:cNvPr id="2" name="Slide Number Placeholder 3">
            <a:extLst>
              <a:ext uri="{FF2B5EF4-FFF2-40B4-BE49-F238E27FC236}">
                <a16:creationId xmlns:a16="http://schemas.microsoft.com/office/drawing/2014/main" id="{45EB8678-39F6-D191-A09F-E0AEFBB65F37}"/>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78106856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200">
                <a:solidFill>
                  <a:schemeClr val="accent2"/>
                </a:solidFill>
              </a:defRPr>
            </a:lvl1pPr>
          </a:lstStyle>
          <a:p>
            <a:r>
              <a:rPr lang="en-US"/>
              <a:t>Click to edit Master title style</a:t>
            </a:r>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
        <p:nvSpPr>
          <p:cNvPr id="2" name="Slide Number Placeholder 3">
            <a:extLst>
              <a:ext uri="{FF2B5EF4-FFF2-40B4-BE49-F238E27FC236}">
                <a16:creationId xmlns:a16="http://schemas.microsoft.com/office/drawing/2014/main" id="{C33237FA-B512-A508-FDE3-85E1BD32BCF4}"/>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3952980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2" name="Slide Number Placeholder 3">
            <a:extLst>
              <a:ext uri="{FF2B5EF4-FFF2-40B4-BE49-F238E27FC236}">
                <a16:creationId xmlns:a16="http://schemas.microsoft.com/office/drawing/2014/main" id="{31911EAD-B27D-C8F0-5734-38E59578B9C8}"/>
              </a:ext>
            </a:extLst>
          </p:cNvPr>
          <p:cNvSpPr txBox="1">
            <a:spLocks/>
          </p:cNvSpPr>
          <p:nvPr userDrawn="1"/>
        </p:nvSpPr>
        <p:spPr>
          <a:xfrm>
            <a:off x="10729332" y="6492875"/>
            <a:ext cx="1462668" cy="365125"/>
          </a:xfrm>
          <a:prstGeom prst="rect">
            <a:avLst/>
          </a:prstGeom>
        </p:spPr>
        <p:txBody>
          <a:bodyP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2643316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2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
        <p:nvSpPr>
          <p:cNvPr id="2" name="Slide Number Placeholder 3">
            <a:extLst>
              <a:ext uri="{FF2B5EF4-FFF2-40B4-BE49-F238E27FC236}">
                <a16:creationId xmlns:a16="http://schemas.microsoft.com/office/drawing/2014/main" id="{B8989B41-CD4F-86CB-8964-5EF78CAA1226}"/>
              </a:ext>
            </a:extLst>
          </p:cNvPr>
          <p:cNvSpPr>
            <a:spLocks noGrp="1"/>
          </p:cNvSpPr>
          <p:nvPr>
            <p:ph type="sldNum" sz="quarter" idx="12"/>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236488447"/>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200">
                <a:solidFill>
                  <a:schemeClr val="tx1"/>
                </a:solidFill>
              </a:defRPr>
            </a:lvl1pPr>
          </a:lstStyle>
          <a:p>
            <a:r>
              <a:rPr lang="en-US"/>
              <a:t>Click to edit Master title style</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
        <p:nvSpPr>
          <p:cNvPr id="2" name="Slide Number Placeholder 3">
            <a:extLst>
              <a:ext uri="{FF2B5EF4-FFF2-40B4-BE49-F238E27FC236}">
                <a16:creationId xmlns:a16="http://schemas.microsoft.com/office/drawing/2014/main" id="{7FDB95A5-D2ED-99F0-8742-B5A6FABB7525}"/>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1060853018"/>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2" name="Slide Number Placeholder 3">
            <a:extLst>
              <a:ext uri="{FF2B5EF4-FFF2-40B4-BE49-F238E27FC236}">
                <a16:creationId xmlns:a16="http://schemas.microsoft.com/office/drawing/2014/main" id="{B5819655-435C-7E77-8AE1-4871E5BAB9CA}"/>
              </a:ext>
            </a:extLst>
          </p:cNvPr>
          <p:cNvSpPr txBox="1">
            <a:spLocks/>
          </p:cNvSpPr>
          <p:nvPr userDrawn="1"/>
        </p:nvSpPr>
        <p:spPr>
          <a:xfrm>
            <a:off x="10729332" y="6492875"/>
            <a:ext cx="1462668" cy="365125"/>
          </a:xfrm>
          <a:prstGeom prst="rect">
            <a:avLst/>
          </a:prstGeom>
        </p:spPr>
        <p:txBody>
          <a:bodyP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mtClean="0">
                <a:solidFill>
                  <a:schemeClr val="bg1"/>
                </a:solidFill>
              </a:rPr>
              <a:pPr>
                <a:defRPr/>
              </a:pPr>
              <a:t>‹#›</a:t>
            </a:fld>
            <a:endParaRPr lang="en-US">
              <a:solidFill>
                <a:schemeClr val="bg1"/>
              </a:solidFill>
            </a:endParaRPr>
          </a:p>
        </p:txBody>
      </p:sp>
    </p:spTree>
    <p:extLst>
      <p:ext uri="{BB962C8B-B14F-4D97-AF65-F5344CB8AC3E}">
        <p14:creationId xmlns:p14="http://schemas.microsoft.com/office/powerpoint/2010/main" val="36091322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2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
        <p:nvSpPr>
          <p:cNvPr id="2" name="Slide Number Placeholder 3">
            <a:extLst>
              <a:ext uri="{FF2B5EF4-FFF2-40B4-BE49-F238E27FC236}">
                <a16:creationId xmlns:a16="http://schemas.microsoft.com/office/drawing/2014/main" id="{8F7BA98D-72A0-8EE5-4F1F-90769B0AB0B9}"/>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182566563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200">
                <a:solidFill>
                  <a:schemeClr val="accent2"/>
                </a:solidFill>
              </a:defRPr>
            </a:lvl1pPr>
          </a:lstStyle>
          <a:p>
            <a:r>
              <a:rPr lang="en-US"/>
              <a:t>Click to edit Master title style</a:t>
            </a:r>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
        <p:nvSpPr>
          <p:cNvPr id="2" name="Slide Number Placeholder 3">
            <a:extLst>
              <a:ext uri="{FF2B5EF4-FFF2-40B4-BE49-F238E27FC236}">
                <a16:creationId xmlns:a16="http://schemas.microsoft.com/office/drawing/2014/main" id="{AB9EAA74-C716-BA55-26DF-AE769673472A}"/>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36380172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2" name="Slide Number Placeholder 3">
            <a:extLst>
              <a:ext uri="{FF2B5EF4-FFF2-40B4-BE49-F238E27FC236}">
                <a16:creationId xmlns:a16="http://schemas.microsoft.com/office/drawing/2014/main" id="{27714D0D-46A6-9C6F-D146-340E5D6CFD9E}"/>
              </a:ext>
            </a:extLst>
          </p:cNvPr>
          <p:cNvSpPr txBox="1">
            <a:spLocks/>
          </p:cNvSpPr>
          <p:nvPr userDrawn="1"/>
        </p:nvSpPr>
        <p:spPr>
          <a:xfrm>
            <a:off x="10729332" y="6492875"/>
            <a:ext cx="1462668" cy="365125"/>
          </a:xfrm>
          <a:prstGeom prst="rect">
            <a:avLst/>
          </a:prstGeom>
        </p:spPr>
        <p:txBody>
          <a:bodyP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mtClean="0">
                <a:solidFill>
                  <a:schemeClr val="bg1"/>
                </a:solidFill>
              </a:rPr>
              <a:pPr>
                <a:defRPr/>
              </a:pPr>
              <a:t>‹#›</a:t>
            </a:fld>
            <a:endParaRPr lang="en-US">
              <a:solidFill>
                <a:schemeClr val="bg1"/>
              </a:solidFill>
            </a:endParaRPr>
          </a:p>
        </p:txBody>
      </p:sp>
    </p:spTree>
    <p:extLst>
      <p:ext uri="{BB962C8B-B14F-4D97-AF65-F5344CB8AC3E}">
        <p14:creationId xmlns:p14="http://schemas.microsoft.com/office/powerpoint/2010/main" val="2113636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FE16F-631F-B896-F74F-59FE06C2CFC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2"/>
          <p:cNvSpPr>
            <a:spLocks noGrp="1"/>
          </p:cNvSpPr>
          <p:nvPr>
            <p:ph type="ctrTitle" hasCustomPrompt="1"/>
          </p:nvPr>
        </p:nvSpPr>
        <p:spPr bwMode="white">
          <a:xfrm>
            <a:off x="266700" y="2953758"/>
            <a:ext cx="11658600" cy="1295182"/>
          </a:xfrm>
          <a:noFill/>
        </p:spPr>
        <p:txBody>
          <a:bodyPr wrap="square" lIns="182880" tIns="91440" rIns="182880" bIns="91440" anchor="ctr">
            <a:normAutofit/>
          </a:bodyPr>
          <a:lstStyle>
            <a:lvl1pPr algn="ctr">
              <a:defRPr sz="3600">
                <a:solidFill>
                  <a:srgbClr val="003865"/>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406286"/>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pic>
        <p:nvPicPr>
          <p:cNvPr id="7" name="Picture 6" descr="Minnesota Governor's Workforce Development Board">
            <a:extLst>
              <a:ext uri="{FF2B5EF4-FFF2-40B4-BE49-F238E27FC236}">
                <a16:creationId xmlns:a16="http://schemas.microsoft.com/office/drawing/2014/main" id="{35946A0E-7B37-8FE9-B9C4-C54255D2A7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6950" y="846348"/>
            <a:ext cx="5118100" cy="1231900"/>
          </a:xfrm>
          <a:prstGeom prst="rect">
            <a:avLst/>
          </a:prstGeom>
        </p:spPr>
      </p:pic>
      <p:sp>
        <p:nvSpPr>
          <p:cNvPr id="2" name="Date Placeholder 5">
            <a:extLst>
              <a:ext uri="{FF2B5EF4-FFF2-40B4-BE49-F238E27FC236}">
                <a16:creationId xmlns:a16="http://schemas.microsoft.com/office/drawing/2014/main" id="{52F2A57F-0E71-9498-3781-91F500205D79}"/>
              </a:ext>
            </a:extLst>
          </p:cNvPr>
          <p:cNvSpPr>
            <a:spLocks noGrp="1"/>
          </p:cNvSpPr>
          <p:nvPr>
            <p:ph type="dt" sz="half" idx="15"/>
          </p:nvPr>
        </p:nvSpPr>
        <p:spPr bwMode="black">
          <a:xfrm>
            <a:off x="279753" y="6356350"/>
            <a:ext cx="1358590" cy="365125"/>
          </a:xfrm>
        </p:spPr>
        <p:txBody>
          <a:bodyPr/>
          <a:lstStyle/>
          <a:p>
            <a:fld id="{D7ED242C-24FB-43A0-BCB6-43756FC812F6}" type="datetime1">
              <a:rPr lang="en-US" smtClean="0"/>
              <a:t>11/6/2025</a:t>
            </a:fld>
            <a:endParaRPr lang="en-US"/>
          </a:p>
        </p:txBody>
      </p:sp>
      <p:sp>
        <p:nvSpPr>
          <p:cNvPr id="4" name="Footer Placeholder 6">
            <a:extLst>
              <a:ext uri="{FF2B5EF4-FFF2-40B4-BE49-F238E27FC236}">
                <a16:creationId xmlns:a16="http://schemas.microsoft.com/office/drawing/2014/main" id="{B3CF57A9-4417-E5FA-77C8-AE647BDBF8F8}"/>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20714879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3" name="Slide Number Placeholder 3">
            <a:extLst>
              <a:ext uri="{FF2B5EF4-FFF2-40B4-BE49-F238E27FC236}">
                <a16:creationId xmlns:a16="http://schemas.microsoft.com/office/drawing/2014/main" id="{015D9CCA-F64F-7D64-702D-09B0835D5930}"/>
              </a:ext>
            </a:extLst>
          </p:cNvPr>
          <p:cNvSpPr txBox="1">
            <a:spLocks/>
          </p:cNvSpPr>
          <p:nvPr userDrawn="1"/>
        </p:nvSpPr>
        <p:spPr>
          <a:xfrm>
            <a:off x="10729332" y="6492875"/>
            <a:ext cx="1462668" cy="365125"/>
          </a:xfrm>
          <a:prstGeom prst="rect">
            <a:avLst/>
          </a:prstGeom>
        </p:spPr>
        <p:txBody>
          <a:bodyP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81753617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2" name="Slide Number Placeholder 3">
            <a:extLst>
              <a:ext uri="{FF2B5EF4-FFF2-40B4-BE49-F238E27FC236}">
                <a16:creationId xmlns:a16="http://schemas.microsoft.com/office/drawing/2014/main" id="{4DC7D0F1-068D-C9AB-2423-A003757CFFB2}"/>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138683170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2" name="Slide Number Placeholder 3">
            <a:extLst>
              <a:ext uri="{FF2B5EF4-FFF2-40B4-BE49-F238E27FC236}">
                <a16:creationId xmlns:a16="http://schemas.microsoft.com/office/drawing/2014/main" id="{4C784729-9F2A-1014-0531-89445F6E47B1}"/>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9800095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2" name="Slide Number Placeholder 3">
            <a:extLst>
              <a:ext uri="{FF2B5EF4-FFF2-40B4-BE49-F238E27FC236}">
                <a16:creationId xmlns:a16="http://schemas.microsoft.com/office/drawing/2014/main" id="{836CEC24-6409-F8E5-6FAA-BB23B582ABA0}"/>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13542836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a:t>- Click to add name or subtext</a:t>
            </a:r>
          </a:p>
        </p:txBody>
      </p:sp>
      <p:sp>
        <p:nvSpPr>
          <p:cNvPr id="2" name="Slide Number Placeholder 3">
            <a:extLst>
              <a:ext uri="{FF2B5EF4-FFF2-40B4-BE49-F238E27FC236}">
                <a16:creationId xmlns:a16="http://schemas.microsoft.com/office/drawing/2014/main" id="{49EFAC2E-50DF-46A7-47F2-BC1AAB3507B1}"/>
              </a:ext>
            </a:extLst>
          </p:cNvPr>
          <p:cNvSpPr txBox="1">
            <a:spLocks/>
          </p:cNvSpPr>
          <p:nvPr userDrawn="1"/>
        </p:nvSpPr>
        <p:spPr>
          <a:xfrm>
            <a:off x="10729332" y="6492875"/>
            <a:ext cx="1462668" cy="365125"/>
          </a:xfrm>
          <a:prstGeom prst="rect">
            <a:avLst/>
          </a:prstGeom>
        </p:spPr>
        <p:txBody>
          <a:bodyP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mtClean="0">
                <a:solidFill>
                  <a:schemeClr val="bg1"/>
                </a:solidFill>
              </a:rPr>
              <a:pPr>
                <a:defRPr/>
              </a:pPr>
              <a:t>‹#›</a:t>
            </a:fld>
            <a:endParaRPr lang="en-US">
              <a:solidFill>
                <a:schemeClr val="bg1"/>
              </a:solidFill>
            </a:endParaRPr>
          </a:p>
        </p:txBody>
      </p:sp>
    </p:spTree>
    <p:extLst>
      <p:ext uri="{BB962C8B-B14F-4D97-AF65-F5344CB8AC3E}">
        <p14:creationId xmlns:p14="http://schemas.microsoft.com/office/powerpoint/2010/main" val="193916135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a:t>Click to add title</a:t>
            </a:r>
            <a:endParaRPr kumimoji="0" lang="en-US" sz="3000" b="1" i="0" u="none" strike="noStrike" kern="1200" cap="none" spc="0" normalizeH="0" baseline="0" noProof="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BB577142-4F7D-E8F6-FB8A-B80DF58CCE68}"/>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9797801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200">
                <a:solidFill>
                  <a:schemeClr val="bg1"/>
                </a:solidFill>
              </a:defRPr>
            </a:lvl1pPr>
          </a:lstStyle>
          <a:p>
            <a:r>
              <a:rPr lang="en-US"/>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add text</a:t>
            </a:r>
          </a:p>
        </p:txBody>
      </p:sp>
      <p:sp>
        <p:nvSpPr>
          <p:cNvPr id="4" name="Slide Number Placeholder 3">
            <a:extLst>
              <a:ext uri="{FF2B5EF4-FFF2-40B4-BE49-F238E27FC236}">
                <a16:creationId xmlns:a16="http://schemas.microsoft.com/office/drawing/2014/main" id="{D669598D-AC0B-D416-A414-5CF8DF29649A}"/>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6951758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text</a:t>
            </a:r>
          </a:p>
        </p:txBody>
      </p:sp>
      <p:sp>
        <p:nvSpPr>
          <p:cNvPr id="2" name="Slide Number Placeholder 3">
            <a:extLst>
              <a:ext uri="{FF2B5EF4-FFF2-40B4-BE49-F238E27FC236}">
                <a16:creationId xmlns:a16="http://schemas.microsoft.com/office/drawing/2014/main" id="{FF2A6D40-D063-0154-E994-358BD1387982}"/>
              </a:ext>
            </a:extLst>
          </p:cNvPr>
          <p:cNvSpPr>
            <a:spLocks noGrp="1"/>
          </p:cNvSpPr>
          <p:nvPr>
            <p:ph type="sldNum" sz="quarter" idx="19"/>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8753347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a:t>Icon</a:t>
            </a:r>
          </a:p>
        </p:txBody>
      </p:sp>
      <p:sp>
        <p:nvSpPr>
          <p:cNvPr id="2" name="Slide Number Placeholder 3">
            <a:extLst>
              <a:ext uri="{FF2B5EF4-FFF2-40B4-BE49-F238E27FC236}">
                <a16:creationId xmlns:a16="http://schemas.microsoft.com/office/drawing/2014/main" id="{0D581058-02CC-34F1-5116-E891532E2423}"/>
              </a:ext>
            </a:extLst>
          </p:cNvPr>
          <p:cNvSpPr txBox="1">
            <a:spLocks/>
          </p:cNvSpPr>
          <p:nvPr userDrawn="1"/>
        </p:nvSpPr>
        <p:spPr>
          <a:xfrm>
            <a:off x="10729332" y="6492875"/>
            <a:ext cx="1462668" cy="365125"/>
          </a:xfrm>
          <a:prstGeom prst="rect">
            <a:avLst/>
          </a:prstGeom>
        </p:spPr>
        <p:txBody>
          <a:bodyP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424515586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200">
                <a:solidFill>
                  <a:schemeClr val="tx1"/>
                </a:solidFill>
              </a:defRPr>
            </a:lvl1pPr>
          </a:lstStyle>
          <a:p>
            <a:r>
              <a:rPr lang="en-US"/>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a:t>Click to add text</a:t>
            </a:r>
          </a:p>
          <a:p>
            <a:pPr lvl="1"/>
            <a:r>
              <a:rPr lang="en-US"/>
              <a:t>Item one</a:t>
            </a:r>
          </a:p>
          <a:p>
            <a:pPr lvl="1"/>
            <a:r>
              <a:rPr lang="en-US"/>
              <a:t>Item two</a:t>
            </a:r>
          </a:p>
          <a:p>
            <a:pPr lvl="1"/>
            <a:r>
              <a:rPr lang="en-US"/>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a:t>Click to add text</a:t>
            </a:r>
          </a:p>
          <a:p>
            <a:pPr lvl="1"/>
            <a:r>
              <a:rPr lang="en-US"/>
              <a:t>Item one</a:t>
            </a:r>
          </a:p>
          <a:p>
            <a:pPr lvl="1"/>
            <a:r>
              <a:rPr lang="en-US"/>
              <a:t>Item two</a:t>
            </a:r>
          </a:p>
          <a:p>
            <a:pPr lvl="1"/>
            <a:r>
              <a:rPr lang="en-US"/>
              <a:t>Item three</a:t>
            </a:r>
          </a:p>
        </p:txBody>
      </p:sp>
      <p:sp>
        <p:nvSpPr>
          <p:cNvPr id="2" name="Slide Number Placeholder 3">
            <a:extLst>
              <a:ext uri="{FF2B5EF4-FFF2-40B4-BE49-F238E27FC236}">
                <a16:creationId xmlns:a16="http://schemas.microsoft.com/office/drawing/2014/main" id="{3FE666FC-0B5C-DC0C-7470-8C8927FA0C25}"/>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802997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2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2021E249-968E-F413-C567-CA9ABDB4C256}"/>
              </a:ext>
            </a:extLst>
          </p:cNvPr>
          <p:cNvSpPr txBox="1">
            <a:spLocks/>
          </p:cNvSpPr>
          <p:nvPr userDrawn="1"/>
        </p:nvSpPr>
        <p:spPr>
          <a:xfrm>
            <a:off x="10729332" y="6492875"/>
            <a:ext cx="1462668" cy="365125"/>
          </a:xfrm>
          <a:prstGeom prst="rect">
            <a:avLst/>
          </a:prstGeom>
        </p:spPr>
        <p:txBody>
          <a:bodyP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171207144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200">
                <a:solidFill>
                  <a:schemeClr val="bg1"/>
                </a:solidFill>
              </a:defRPr>
            </a:lvl1pPr>
          </a:lstStyle>
          <a:p>
            <a:r>
              <a:rPr lang="en-US"/>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a:t>Click to add text</a:t>
            </a:r>
          </a:p>
        </p:txBody>
      </p:sp>
      <p:sp>
        <p:nvSpPr>
          <p:cNvPr id="3" name="Slide Number Placeholder 3">
            <a:extLst>
              <a:ext uri="{FF2B5EF4-FFF2-40B4-BE49-F238E27FC236}">
                <a16:creationId xmlns:a16="http://schemas.microsoft.com/office/drawing/2014/main" id="{E4147BA9-933A-ECCD-C861-18D9CB84BAC0}"/>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9158375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2EE0D7FE-FAC1-0910-A6A4-3E162046EF03}"/>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188316531"/>
      </p:ext>
    </p:extLst>
  </p:cSld>
  <p:clrMapOvr>
    <a:masterClrMapping/>
  </p:clrMapOvr>
  <p:hf sldNum="0"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2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a:t>Click to edit Master text styles. Note that blue overlay slide types require extra accessibility remediation when exported to PDF.</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7AB9702C-4089-D622-62DA-A3CC6C39E2FA}"/>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071608335"/>
      </p:ext>
    </p:extLst>
  </p:cSld>
  <p:clrMapOvr>
    <a:masterClrMapping/>
  </p:clrMapOvr>
  <p:hf sldNum="0"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2" name="Slide Number Placeholder 3">
            <a:extLst>
              <a:ext uri="{FF2B5EF4-FFF2-40B4-BE49-F238E27FC236}">
                <a16:creationId xmlns:a16="http://schemas.microsoft.com/office/drawing/2014/main" id="{92FF9FF5-6F11-7651-7601-4A8E3032120E}"/>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709518218"/>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
        <p:nvSpPr>
          <p:cNvPr id="2" name="Slide Number Placeholder 3">
            <a:extLst>
              <a:ext uri="{FF2B5EF4-FFF2-40B4-BE49-F238E27FC236}">
                <a16:creationId xmlns:a16="http://schemas.microsoft.com/office/drawing/2014/main" id="{479FC216-6CA8-DF8D-560C-F07EBF7C0183}"/>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1562480169"/>
      </p:ext>
    </p:extLst>
  </p:cSld>
  <p:clrMapOvr>
    <a:masterClrMapping/>
  </p:clrMapOvr>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2" name="Slide Number Placeholder 3">
            <a:extLst>
              <a:ext uri="{FF2B5EF4-FFF2-40B4-BE49-F238E27FC236}">
                <a16:creationId xmlns:a16="http://schemas.microsoft.com/office/drawing/2014/main" id="{A1CC8947-E701-E6D8-5A86-8759DA5BB975}"/>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672911862"/>
      </p:ext>
    </p:extLst>
  </p:cSld>
  <p:clrMapOvr>
    <a:masterClrMapping/>
  </p:clrMapOvr>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2" name="Slide Number Placeholder 3">
            <a:extLst>
              <a:ext uri="{FF2B5EF4-FFF2-40B4-BE49-F238E27FC236}">
                <a16:creationId xmlns:a16="http://schemas.microsoft.com/office/drawing/2014/main" id="{BC96CC70-E1C1-3A0C-A343-1FAE7AA65882}"/>
              </a:ext>
            </a:extLst>
          </p:cNvPr>
          <p:cNvSpPr txBox="1">
            <a:spLocks/>
          </p:cNvSpPr>
          <p:nvPr userDrawn="1"/>
        </p:nvSpPr>
        <p:spPr>
          <a:xfrm>
            <a:off x="10729332" y="6492875"/>
            <a:ext cx="1462668" cy="365125"/>
          </a:xfrm>
          <a:prstGeom prst="rect">
            <a:avLst/>
          </a:prstGeom>
        </p:spPr>
        <p:txBody>
          <a:bodyP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mtClean="0">
                <a:solidFill>
                  <a:schemeClr val="bg1"/>
                </a:solidFill>
              </a:rPr>
              <a:pPr>
                <a:defRPr/>
              </a:pPr>
              <a:t>‹#›</a:t>
            </a:fld>
            <a:endParaRPr lang="en-US">
              <a:solidFill>
                <a:schemeClr val="bg1"/>
              </a:solidFill>
            </a:endParaRPr>
          </a:p>
        </p:txBody>
      </p:sp>
    </p:spTree>
    <p:extLst>
      <p:ext uri="{BB962C8B-B14F-4D97-AF65-F5344CB8AC3E}">
        <p14:creationId xmlns:p14="http://schemas.microsoft.com/office/powerpoint/2010/main" val="187971102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2" name="Slide Number Placeholder 3">
            <a:extLst>
              <a:ext uri="{FF2B5EF4-FFF2-40B4-BE49-F238E27FC236}">
                <a16:creationId xmlns:a16="http://schemas.microsoft.com/office/drawing/2014/main" id="{668462C9-DCA6-B964-1E7C-6401BE11B6BF}"/>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6081489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2" name="Slide Number Placeholder 3">
            <a:extLst>
              <a:ext uri="{FF2B5EF4-FFF2-40B4-BE49-F238E27FC236}">
                <a16:creationId xmlns:a16="http://schemas.microsoft.com/office/drawing/2014/main" id="{A0CF4993-8D9E-786A-0632-0A43030FBBCF}"/>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520909913"/>
      </p:ext>
    </p:extLst>
  </p:cSld>
  <p:clrMapOvr>
    <a:masterClrMapping/>
  </p:clrMapOvr>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innesota Management and Budget logo">
            <a:extLst>
              <a:ext uri="{FF2B5EF4-FFF2-40B4-BE49-F238E27FC236}">
                <a16:creationId xmlns:a16="http://schemas.microsoft.com/office/drawing/2014/main" id="{49504634-FB9F-4597-8502-8C2D8CB06E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9824" y="464746"/>
            <a:ext cx="2645508" cy="632987"/>
          </a:xfrm>
          <a:prstGeom prst="rect">
            <a:avLst/>
          </a:prstGeom>
        </p:spPr>
      </p:pic>
      <p:sp>
        <p:nvSpPr>
          <p:cNvPr id="2" name="Slide Number Placeholder 3">
            <a:extLst>
              <a:ext uri="{FF2B5EF4-FFF2-40B4-BE49-F238E27FC236}">
                <a16:creationId xmlns:a16="http://schemas.microsoft.com/office/drawing/2014/main" id="{90C15259-AAD2-3B29-E260-9CF206DDC73A}"/>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0870294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BFE16F-631F-B896-F74F-59FE06C2CFCA}"/>
              </a:ex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2"/>
          <p:cNvSpPr>
            <a:spLocks noGrp="1"/>
          </p:cNvSpPr>
          <p:nvPr>
            <p:ph type="ctrTitle" hasCustomPrompt="1"/>
          </p:nvPr>
        </p:nvSpPr>
        <p:spPr bwMode="white">
          <a:xfrm>
            <a:off x="266700" y="2953758"/>
            <a:ext cx="11658600" cy="1295182"/>
          </a:xfrm>
          <a:noFill/>
        </p:spPr>
        <p:txBody>
          <a:bodyPr wrap="square" lIns="182880" tIns="91440" rIns="182880" bIns="91440" anchor="ctr">
            <a:normAutofit/>
          </a:bodyPr>
          <a:lstStyle>
            <a:lvl1pPr algn="ctr">
              <a:defRPr sz="3600">
                <a:solidFill>
                  <a:srgbClr val="003865"/>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406286"/>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pic>
        <p:nvPicPr>
          <p:cNvPr id="7" name="Picture 6" descr="Minnesota Governor's Workforce Development Board">
            <a:extLst>
              <a:ext uri="{FF2B5EF4-FFF2-40B4-BE49-F238E27FC236}">
                <a16:creationId xmlns:a16="http://schemas.microsoft.com/office/drawing/2014/main" id="{35946A0E-7B37-8FE9-B9C4-C54255D2A73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36950" y="846348"/>
            <a:ext cx="5118100" cy="1231900"/>
          </a:xfrm>
          <a:prstGeom prst="rect">
            <a:avLst/>
          </a:prstGeom>
        </p:spPr>
      </p:pic>
      <p:sp>
        <p:nvSpPr>
          <p:cNvPr id="2" name="Date Placeholder 5">
            <a:extLst>
              <a:ext uri="{FF2B5EF4-FFF2-40B4-BE49-F238E27FC236}">
                <a16:creationId xmlns:a16="http://schemas.microsoft.com/office/drawing/2014/main" id="{52F2A57F-0E71-9498-3781-91F500205D79}"/>
              </a:ext>
            </a:extLst>
          </p:cNvPr>
          <p:cNvSpPr>
            <a:spLocks noGrp="1"/>
          </p:cNvSpPr>
          <p:nvPr>
            <p:ph type="dt" sz="half" idx="15"/>
          </p:nvPr>
        </p:nvSpPr>
        <p:spPr bwMode="black">
          <a:xfrm>
            <a:off x="279753" y="6356350"/>
            <a:ext cx="1358590" cy="365125"/>
          </a:xfrm>
        </p:spPr>
        <p:txBody>
          <a:bodyPr/>
          <a:lstStyle/>
          <a:p>
            <a:fld id="{D7ED242C-24FB-43A0-BCB6-43756FC812F6}" type="datetime1">
              <a:rPr lang="en-US" smtClean="0"/>
              <a:t>11/6/2025</a:t>
            </a:fld>
            <a:endParaRPr lang="en-US"/>
          </a:p>
        </p:txBody>
      </p:sp>
      <p:sp>
        <p:nvSpPr>
          <p:cNvPr id="4" name="Footer Placeholder 6">
            <a:extLst>
              <a:ext uri="{FF2B5EF4-FFF2-40B4-BE49-F238E27FC236}">
                <a16:creationId xmlns:a16="http://schemas.microsoft.com/office/drawing/2014/main" id="{B3CF57A9-4417-E5FA-77C8-AE647BDBF8F8}"/>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57409433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Management and Budget logo">
            <a:extLst>
              <a:ext uri="{FF2B5EF4-FFF2-40B4-BE49-F238E27FC236}">
                <a16:creationId xmlns:a16="http://schemas.microsoft.com/office/drawing/2014/main" id="{DAD9D6CA-910A-48CB-AF5F-0B5BF91F22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1854" y="509196"/>
            <a:ext cx="2645508" cy="632987"/>
          </a:xfrm>
          <a:prstGeom prst="rect">
            <a:avLst/>
          </a:prstGeom>
        </p:spPr>
      </p:pic>
      <p:sp>
        <p:nvSpPr>
          <p:cNvPr id="2" name="Slide Number Placeholder 3">
            <a:extLst>
              <a:ext uri="{FF2B5EF4-FFF2-40B4-BE49-F238E27FC236}">
                <a16:creationId xmlns:a16="http://schemas.microsoft.com/office/drawing/2014/main" id="{E18ED6F4-1C70-E542-CAA3-89A185299483}"/>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10444513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12192000" cy="6858000"/>
          </a:xfrm>
        </p:spPr>
        <p:txBody>
          <a:bodyPr/>
          <a:lstStyle/>
          <a:p>
            <a:endParaRPr lang="en-US"/>
          </a:p>
        </p:txBody>
      </p:sp>
      <p:sp>
        <p:nvSpPr>
          <p:cNvPr id="2" name="Title 1"/>
          <p:cNvSpPr>
            <a:spLocks noGrp="1"/>
          </p:cNvSpPr>
          <p:nvPr>
            <p:ph type="title" hasCustomPrompt="1"/>
          </p:nvPr>
        </p:nvSpPr>
        <p:spPr>
          <a:xfrm>
            <a:off x="2299475" y="1609867"/>
            <a:ext cx="7593051" cy="3638266"/>
          </a:xfrm>
          <a:solidFill>
            <a:srgbClr val="003865"/>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
        <p:nvSpPr>
          <p:cNvPr id="3" name="Slide Number Placeholder 3">
            <a:extLst>
              <a:ext uri="{FF2B5EF4-FFF2-40B4-BE49-F238E27FC236}">
                <a16:creationId xmlns:a16="http://schemas.microsoft.com/office/drawing/2014/main" id="{DA6F1858-7FD5-87B0-5E26-5B713386B6F0}"/>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15382450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1_Quote Solid Red Background">
    <p:bg>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8" name="Rectangle 7"/>
          <p:cNvSpPr/>
          <p:nvPr userDrawn="1"/>
        </p:nvSpPr>
        <p:spPr>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9" name="MN.IT Services Logo" descr="Minnesota Management and Budget"/>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92018" y="212391"/>
            <a:ext cx="3398228" cy="1226598"/>
          </a:xfrm>
          <a:prstGeom prst="rect">
            <a:avLst/>
          </a:prstGeom>
        </p:spPr>
      </p:pic>
      <p:sp>
        <p:nvSpPr>
          <p:cNvPr id="2" name="Slide Number Placeholder 3">
            <a:extLst>
              <a:ext uri="{FF2B5EF4-FFF2-40B4-BE49-F238E27FC236}">
                <a16:creationId xmlns:a16="http://schemas.microsoft.com/office/drawing/2014/main" id="{D3DBDC04-96F8-1A6A-862A-1BCC95EB7048}"/>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60867317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3701378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 Slide (Logo)">
    <p:bg bwMode="gray">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E5E0E8-0788-4797-9983-C2C2D26038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2" name="Title 2"/>
          <p:cNvSpPr>
            <a:spLocks noGrp="1"/>
          </p:cNvSpPr>
          <p:nvPr>
            <p:ph type="ctrTitle" hasCustomPrompt="1"/>
          </p:nvPr>
        </p:nvSpPr>
        <p:spPr bwMode="white">
          <a:xfrm>
            <a:off x="266700" y="2953758"/>
            <a:ext cx="11658600" cy="1295182"/>
          </a:xfrm>
          <a:noFill/>
        </p:spPr>
        <p:txBody>
          <a:bodyPr wrap="square" lIns="182880" tIns="91440" rIns="182880" bIns="91440" anchor="ctr">
            <a:normAutofit/>
          </a:bodyPr>
          <a:lstStyle>
            <a:lvl1pPr algn="ctr">
              <a:defRPr sz="3600">
                <a:solidFill>
                  <a:srgbClr val="003865"/>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406286"/>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6E9BEBEA-F13C-4655-8E10-0CE21FEFD7C5}" type="datetime1">
              <a:rPr lang="en-US" smtClean="0"/>
              <a:t>11/6/2025</a:t>
            </a:fld>
            <a:endParaRPr lang="en-US"/>
          </a:p>
        </p:txBody>
      </p:sp>
      <p:sp>
        <p:nvSpPr>
          <p:cNvPr id="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3291157771"/>
      </p:ext>
    </p:extLst>
  </p:cSld>
  <p:clrMapOvr>
    <a:masterClrMapping/>
  </p:clrMapOvr>
  <p:hf hdr="0"/>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6E9BEBEA-F13C-4655-8E10-0CE21FEFD7C5}" type="datetime1">
              <a:rPr lang="en-US" smtClean="0"/>
              <a:t>11/6/2025</a:t>
            </a:fld>
            <a:endParaRPr lang="en-US"/>
          </a:p>
        </p:txBody>
      </p:sp>
      <p:pic>
        <p:nvPicPr>
          <p:cNvPr id="4" name="Picture 3">
            <a:extLst>
              <a:ext uri="{FF2B5EF4-FFF2-40B4-BE49-F238E27FC236}">
                <a16:creationId xmlns:a16="http://schemas.microsoft.com/office/drawing/2014/main" id="{1647DF31-696F-4736-906B-17BCCF02A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653" y="2022348"/>
            <a:ext cx="6866694" cy="600041"/>
          </a:xfrm>
          <a:prstGeom prst="rect">
            <a:avLst/>
          </a:prstGeom>
        </p:spPr>
      </p:pic>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981919197"/>
      </p:ext>
    </p:extLst>
  </p:cSld>
  <p:clrMapOvr>
    <a:masterClrMapping/>
  </p:clrMapOvr>
  <p:hf hdr="0"/>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One Minnesota </a:t>
            </a:r>
            <a:r>
              <a:rPr lang="en-US">
                <a:solidFill>
                  <a:schemeClr val="accent1"/>
                </a:solidFill>
              </a:rPr>
              <a:t>|</a:t>
            </a:r>
            <a:r>
              <a:rPr lang="en-US"/>
              <a:t> mn.gov/URL</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pic>
        <p:nvPicPr>
          <p:cNvPr id="5" name="Picture 4">
            <a:extLst>
              <a:ext uri="{FF2B5EF4-FFF2-40B4-BE49-F238E27FC236}">
                <a16:creationId xmlns:a16="http://schemas.microsoft.com/office/drawing/2014/main" id="{C4B6782A-63E0-42F6-B8F1-B482061085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127" y="6182418"/>
            <a:ext cx="3613316" cy="315747"/>
          </a:xfrm>
          <a:prstGeom prst="rect">
            <a:avLst/>
          </a:prstGeom>
        </p:spPr>
      </p:pic>
    </p:spTree>
    <p:extLst>
      <p:ext uri="{BB962C8B-B14F-4D97-AF65-F5344CB8AC3E}">
        <p14:creationId xmlns:p14="http://schemas.microsoft.com/office/powerpoint/2010/main" val="1525442914"/>
      </p:ext>
    </p:extLst>
  </p:cSld>
  <p:clrMapOvr>
    <a:masterClrMapping/>
  </p:clrMapOvr>
  <p:hf hdr="0"/>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9" name="Rectangle 7"/>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CF149A7D-ACE1-4D4F-9EDE-AFDAC9CAE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4"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1930739150"/>
      </p:ext>
    </p:extLst>
  </p:cSld>
  <p:clrMapOvr>
    <a:masterClrMapping/>
  </p:clrMapOvr>
  <p:hf hdr="0"/>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6E9BEBEA-F13C-4655-8E10-0CE21FEFD7C5}" type="datetime1">
              <a:rPr lang="en-US" smtClean="0"/>
              <a:t>11/6/2025</a:t>
            </a:fld>
            <a:endParaRPr lang="en-US"/>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3" name="Picture 12">
            <a:extLst>
              <a:ext uri="{FF2B5EF4-FFF2-40B4-BE49-F238E27FC236}">
                <a16:creationId xmlns:a16="http://schemas.microsoft.com/office/drawing/2014/main" id="{FA7AF7DA-B512-472F-BC23-F3520AA04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4211" y="715116"/>
            <a:ext cx="3892217" cy="340119"/>
          </a:xfrm>
          <a:prstGeom prst="rect">
            <a:avLst/>
          </a:prstGeom>
        </p:spPr>
      </p:pic>
      <p:sp>
        <p:nvSpPr>
          <p:cNvPr id="14"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2714719052"/>
      </p:ext>
    </p:extLst>
  </p:cSld>
  <p:clrMapOvr>
    <a:masterClrMapping/>
  </p:clrMapOvr>
  <p:hf hdr="0"/>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AE2ECF1A-EF2B-4612-A2CC-75778C9FDA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
        <p:nvSpPr>
          <p:cNvPr id="2" name="Rectangle 1">
            <a:extLst>
              <a:ext uri="{FF2B5EF4-FFF2-40B4-BE49-F238E27FC236}">
                <a16:creationId xmlns:a16="http://schemas.microsoft.com/office/drawing/2014/main" id="{9D60A71D-DB5B-9892-049D-58620A3B198C}"/>
              </a:ext>
            </a:extLst>
          </p:cNvPr>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4" name="Rectangle 3">
            <a:extLst>
              <a:ext uri="{FF2B5EF4-FFF2-40B4-BE49-F238E27FC236}">
                <a16:creationId xmlns:a16="http://schemas.microsoft.com/office/drawing/2014/main" id="{4F13286E-89F6-8BC8-485C-946BFCB5DD35}"/>
              </a:ext>
            </a:extLst>
          </p:cNvPr>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5" name="Picture 4">
            <a:extLst>
              <a:ext uri="{FF2B5EF4-FFF2-40B4-BE49-F238E27FC236}">
                <a16:creationId xmlns:a16="http://schemas.microsoft.com/office/drawing/2014/main" id="{40E864B9-D1C9-C107-5265-53DA0A2613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4777487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Logo)">
    <p:bg bwMode="gray">
      <p:bgPr>
        <a:solidFill>
          <a:schemeClr val="bg1"/>
        </a:solidFill>
        <a:effectLst/>
      </p:bgPr>
    </p:bg>
    <p:spTree>
      <p:nvGrpSpPr>
        <p:cNvPr id="1" name=""/>
        <p:cNvGrpSpPr/>
        <p:nvPr/>
      </p:nvGrpSpPr>
      <p:grpSpPr>
        <a:xfrm>
          <a:off x="0" y="0"/>
          <a:ext cx="0" cy="0"/>
          <a:chOff x="0" y="0"/>
          <a:chExt cx="0" cy="0"/>
        </a:xfrm>
      </p:grpSpPr>
      <p:sp>
        <p:nvSpPr>
          <p:cNvPr id="11" name="Rectangle 1">
            <a:extLst>
              <a:ext uri="{FF2B5EF4-FFF2-40B4-BE49-F238E27FC236}">
                <a16:creationId xmlns:a16="http://schemas.microsoft.com/office/drawing/2014/main" id="{8E2B67D6-C465-4A4E-C54F-DCF2AD4553FB}"/>
              </a:ext>
            </a:extLst>
          </p:cNvPr>
          <p:cNvSpPr txBox="1">
            <a:spLocks/>
          </p:cNvSpPr>
          <p:nvPr userDrawn="1"/>
        </p:nvSpPr>
        <p:spPr bwMode="black">
          <a:xfrm>
            <a:off x="0" y="431944"/>
            <a:ext cx="12192000" cy="1928195"/>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2953758"/>
            <a:ext cx="11658600" cy="1295182"/>
          </a:xfrm>
          <a:noFill/>
        </p:spPr>
        <p:txBody>
          <a:bodyPr wrap="square" lIns="182880" tIns="91440" rIns="182880" bIns="91440" anchor="ctr">
            <a:normAutofit/>
          </a:bodyPr>
          <a:lstStyle>
            <a:lvl1pPr algn="ctr">
              <a:defRPr sz="3600">
                <a:solidFill>
                  <a:srgbClr val="003865"/>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406286"/>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a:xfrm>
            <a:off x="279753" y="6356350"/>
            <a:ext cx="1358590" cy="365125"/>
          </a:xfrm>
        </p:spPr>
        <p:txBody>
          <a:bodyPr/>
          <a:lstStyle/>
          <a:p>
            <a:fld id="{D7ED242C-24FB-43A0-BCB6-43756FC812F6}" type="datetime1">
              <a:rPr lang="en-US" smtClean="0"/>
              <a:t>11/6/2025</a:t>
            </a:fld>
            <a:endParaRPr lang="en-US"/>
          </a:p>
        </p:txBody>
      </p:sp>
      <p:pic>
        <p:nvPicPr>
          <p:cNvPr id="2" name="Picture 1" descr="Minnesota Governor's Workforce Development Board">
            <a:extLst>
              <a:ext uri="{FF2B5EF4-FFF2-40B4-BE49-F238E27FC236}">
                <a16:creationId xmlns:a16="http://schemas.microsoft.com/office/drawing/2014/main" id="{DB2B0FCE-E752-0AF1-9135-2B0803171A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846348"/>
            <a:ext cx="5118100" cy="1231900"/>
          </a:xfrm>
          <a:prstGeom prst="rect">
            <a:avLst/>
          </a:prstGeom>
        </p:spPr>
      </p:pic>
      <p:pic>
        <p:nvPicPr>
          <p:cNvPr id="5" name="Picture 4" descr="Leading CareerForce">
            <a:extLst>
              <a:ext uri="{FF2B5EF4-FFF2-40B4-BE49-F238E27FC236}">
                <a16:creationId xmlns:a16="http://schemas.microsoft.com/office/drawing/2014/main" id="{887F1E91-739B-4E83-75B0-D6EE41A1B73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95796" y="1051531"/>
            <a:ext cx="3458004" cy="759324"/>
          </a:xfrm>
          <a:prstGeom prst="rect">
            <a:avLst/>
          </a:prstGeom>
        </p:spPr>
      </p:pic>
      <p:sp>
        <p:nvSpPr>
          <p:cNvPr id="10" name="Footer Placeholder 6">
            <a:extLst>
              <a:ext uri="{FF2B5EF4-FFF2-40B4-BE49-F238E27FC236}">
                <a16:creationId xmlns:a16="http://schemas.microsoft.com/office/drawing/2014/main" id="{536821B3-CA67-D4E2-D6B6-FFA6D3C28AAC}"/>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45697038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8"/>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pic>
        <p:nvPicPr>
          <p:cNvPr id="12" name="Picture 11">
            <a:extLst>
              <a:ext uri="{FF2B5EF4-FFF2-40B4-BE49-F238E27FC236}">
                <a16:creationId xmlns:a16="http://schemas.microsoft.com/office/drawing/2014/main" id="{1DC680A3-C5D3-4FFD-9C4F-F36C769746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3896669779"/>
      </p:ext>
    </p:extLst>
  </p:cSld>
  <p:clrMapOvr>
    <a:masterClrMapping/>
  </p:clrMapOvr>
  <p:hf hdr="0"/>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ED2BB05C-0FE5-4B9D-9A15-CAA5A8AAB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63076"/>
            <a:ext cx="1925917" cy="168295"/>
          </a:xfrm>
          <a:prstGeom prst="rect">
            <a:avLst/>
          </a:prstGeom>
        </p:spPr>
      </p:pic>
      <p:sp>
        <p:nvSpPr>
          <p:cNvPr id="1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2192593090"/>
      </p:ext>
    </p:extLst>
  </p:cSld>
  <p:clrMapOvr>
    <a:masterClrMapping/>
  </p:clrMapOvr>
  <p:hf hdr="0"/>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8E659527-B9B1-4F13-8C4F-F2223349C6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3984068517"/>
      </p:ext>
    </p:extLst>
  </p:cSld>
  <p:clrMapOvr>
    <a:masterClrMapping/>
  </p:clrMapOvr>
  <p:hf hdr="0"/>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5A0960E9-F618-4D3C-A13D-633B9C5E32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2868151824"/>
      </p:ext>
    </p:extLst>
  </p:cSld>
  <p:clrMapOvr>
    <a:masterClrMapping/>
  </p:clrMapOvr>
  <p:hf hdr="0"/>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6E9BEBEA-F13C-4655-8E10-0CE21FEFD7C5}" type="datetime1">
              <a:rPr lang="en-US" smtClean="0"/>
              <a:t>11/6/2025</a:t>
            </a:fld>
            <a:endParaRPr lang="en-US"/>
          </a:p>
        </p:txBody>
      </p:sp>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427450118"/>
      </p:ext>
    </p:extLst>
  </p:cSld>
  <p:clrMapOvr>
    <a:masterClrMapping/>
  </p:clrMapOvr>
  <p:hf hdr="0"/>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6E9BEBEA-F13C-4655-8E10-0CE21FEFD7C5}" type="datetime1">
              <a:rPr lang="en-US" smtClean="0"/>
              <a:t>11/6/2025</a:t>
            </a:fld>
            <a:endParaRPr lang="en-US"/>
          </a:p>
        </p:txBody>
      </p:sp>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3432302542"/>
      </p:ext>
    </p:extLst>
  </p:cSld>
  <p:clrMapOvr>
    <a:masterClrMapping/>
  </p:clrMapOvr>
  <p:hf hdr="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E86B23F-38FC-49BD-83FB-47515709C2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2989954036"/>
      </p:ext>
    </p:extLst>
  </p:cSld>
  <p:clrMapOvr>
    <a:masterClrMapping/>
  </p:clrMapOvr>
  <p:hf hdr="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6E9BEBEA-F13C-4655-8E10-0CE21FEFD7C5}" type="datetime1">
              <a:rPr lang="en-US" smtClean="0"/>
              <a:t>11/6/2025</a:t>
            </a:fld>
            <a:endParaRPr lang="en-US"/>
          </a:p>
        </p:txBody>
      </p:sp>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3596143130"/>
      </p:ext>
    </p:extLst>
  </p:cSld>
  <p:clrMapOvr>
    <a:masterClrMapping/>
  </p:clrMapOvr>
  <p:hf hdr="0"/>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6E9BEBEA-F13C-4655-8E10-0CE21FEFD7C5}" type="datetime1">
              <a:rPr lang="en-US" smtClean="0"/>
              <a:t>11/6/2025</a:t>
            </a:fld>
            <a:endParaRPr lang="en-US"/>
          </a:p>
        </p:txBody>
      </p:sp>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4104085601"/>
      </p:ext>
    </p:extLst>
  </p:cSld>
  <p:clrMapOvr>
    <a:masterClrMapping/>
  </p:clrMapOvr>
  <p:hf hdr="0"/>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6E9BEBEA-F13C-4655-8E10-0CE21FEFD7C5}" type="datetime1">
              <a:rPr lang="en-US" smtClean="0"/>
              <a:t>11/6/2025</a:t>
            </a:fld>
            <a:endParaRPr lang="en-US"/>
          </a:p>
        </p:txBody>
      </p:sp>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639161335"/>
      </p:ext>
    </p:extLst>
  </p:cSld>
  <p:clrMapOvr>
    <a:masterClrMapping/>
  </p:clrMapOvr>
  <p:hf hdr="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85CA72DB-52D3-4107-FE7C-4B9152DAB72F}"/>
              </a:ext>
            </a:extLst>
          </p:cNvPr>
          <p:cNvSpPr txBox="1">
            <a:spLocks/>
          </p:cNvSpPr>
          <p:nvPr userDrawn="1"/>
        </p:nvSpPr>
        <p:spPr bwMode="black">
          <a:xfrm>
            <a:off x="0" y="2310714"/>
            <a:ext cx="12192000" cy="2462305"/>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2394534"/>
            <a:ext cx="11658600" cy="1508918"/>
          </a:xfrm>
          <a:noFill/>
        </p:spPr>
        <p:txBody>
          <a:bodyPr wrap="square" lIns="182880" tIns="91440" rIns="182880" bIns="91440" anchor="ctr">
            <a:normAutofit/>
          </a:bodyPr>
          <a:lstStyle>
            <a:lvl1pPr algn="ctr">
              <a:defRPr sz="3600" baseline="0">
                <a:solidFill>
                  <a:schemeClr val="bg1"/>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3940233"/>
            <a:ext cx="10515600" cy="711465"/>
          </a:xfrm>
        </p:spPr>
        <p:txBody>
          <a:bodyPr>
            <a:normAutofit/>
          </a:bodyPr>
          <a:lstStyle>
            <a:lvl1pPr marL="0" indent="0" algn="ctr">
              <a:buNone/>
              <a:defRPr sz="2400">
                <a:solidFill>
                  <a:schemeClr val="bg1"/>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11/6/2025</a:t>
            </a:fld>
            <a:endParaRPr lang="en-US"/>
          </a:p>
        </p:txBody>
      </p:sp>
      <p:pic>
        <p:nvPicPr>
          <p:cNvPr id="7" name="Picture 6" descr="Leading CareerForce">
            <a:extLst>
              <a:ext uri="{FF2B5EF4-FFF2-40B4-BE49-F238E27FC236}">
                <a16:creationId xmlns:a16="http://schemas.microsoft.com/office/drawing/2014/main" id="{7FBA088B-3B6A-729F-2EBE-5379E706D6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9400" y="642754"/>
            <a:ext cx="3429000" cy="754380"/>
          </a:xfrm>
          <a:prstGeom prst="rect">
            <a:avLst/>
          </a:prstGeom>
        </p:spPr>
      </p:pic>
      <p:pic>
        <p:nvPicPr>
          <p:cNvPr id="8" name="Picture 7" descr="Minnesota Governor's Workforce Development Board">
            <a:extLst>
              <a:ext uri="{FF2B5EF4-FFF2-40B4-BE49-F238E27FC236}">
                <a16:creationId xmlns:a16="http://schemas.microsoft.com/office/drawing/2014/main" id="{F53D2BD2-011C-69B1-4497-703E9E6A13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72496" y="555976"/>
            <a:ext cx="3842951" cy="924978"/>
          </a:xfrm>
          <a:prstGeom prst="rect">
            <a:avLst/>
          </a:prstGeom>
        </p:spPr>
      </p:pic>
      <p:sp>
        <p:nvSpPr>
          <p:cNvPr id="11" name="Footer Placeholder 6">
            <a:extLst>
              <a:ext uri="{FF2B5EF4-FFF2-40B4-BE49-F238E27FC236}">
                <a16:creationId xmlns:a16="http://schemas.microsoft.com/office/drawing/2014/main" id="{085EF120-B0A3-9E50-51E6-E2C0A4585EEF}"/>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373973691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pic>
        <p:nvPicPr>
          <p:cNvPr id="13" name="Picture 12">
            <a:extLst>
              <a:ext uri="{FF2B5EF4-FFF2-40B4-BE49-F238E27FC236}">
                <a16:creationId xmlns:a16="http://schemas.microsoft.com/office/drawing/2014/main" id="{A3889DEE-3C1B-4241-958E-773D926E4D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2468584173"/>
      </p:ext>
    </p:extLst>
  </p:cSld>
  <p:clrMapOvr>
    <a:masterClrMapping/>
  </p:clrMapOvr>
  <p:hf hdr="0"/>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4"/>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DDD21366-A0C8-424F-AB52-92ADBFEF7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
        <p:nvSpPr>
          <p:cNvPr id="2" name="Rectangle 1">
            <a:extLst>
              <a:ext uri="{FF2B5EF4-FFF2-40B4-BE49-F238E27FC236}">
                <a16:creationId xmlns:a16="http://schemas.microsoft.com/office/drawing/2014/main" id="{64DCD6DF-DE0F-6DAE-06FE-DB3F8EC740A6}"/>
              </a:ext>
            </a:extLst>
          </p:cNvPr>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14">
            <a:extLst>
              <a:ext uri="{FF2B5EF4-FFF2-40B4-BE49-F238E27FC236}">
                <a16:creationId xmlns:a16="http://schemas.microsoft.com/office/drawing/2014/main" id="{DD8D19BD-D6B1-2CA6-3D88-7814C6E53BF3}"/>
              </a:ext>
            </a:extLst>
          </p:cNvPr>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640133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2"/>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F2051B85-B470-414F-BB13-30B30A76CD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5"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
        <p:nvSpPr>
          <p:cNvPr id="2" name="Rectangle 1">
            <a:extLst>
              <a:ext uri="{FF2B5EF4-FFF2-40B4-BE49-F238E27FC236}">
                <a16:creationId xmlns:a16="http://schemas.microsoft.com/office/drawing/2014/main" id="{BDFBE035-421B-90DB-3AFE-A99B9CF32C57}"/>
              </a:ext>
            </a:extLst>
          </p:cNvPr>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12">
            <a:extLst>
              <a:ext uri="{FF2B5EF4-FFF2-40B4-BE49-F238E27FC236}">
                <a16:creationId xmlns:a16="http://schemas.microsoft.com/office/drawing/2014/main" id="{3E3AA1C1-0749-FF50-FA7C-7064BCC2919F}"/>
              </a:ext>
            </a:extLst>
          </p:cNvPr>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156069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4"/>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ED17029C-146D-40A9-9DD0-040E835DC9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
        <p:nvSpPr>
          <p:cNvPr id="2" name="Rectangle 1">
            <a:extLst>
              <a:ext uri="{FF2B5EF4-FFF2-40B4-BE49-F238E27FC236}">
                <a16:creationId xmlns:a16="http://schemas.microsoft.com/office/drawing/2014/main" id="{FC1A0649-71A6-6A8B-7465-3A9D35340813}"/>
              </a:ext>
            </a:extLst>
          </p:cNvPr>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14">
            <a:extLst>
              <a:ext uri="{FF2B5EF4-FFF2-40B4-BE49-F238E27FC236}">
                <a16:creationId xmlns:a16="http://schemas.microsoft.com/office/drawing/2014/main" id="{3A23C892-EA73-052D-7B99-DE2B250DD012}"/>
              </a:ext>
            </a:extLst>
          </p:cNvPr>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047875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0"/>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CA5941EE-6E7E-489C-8CC4-0F2A9370E9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
        <p:nvSpPr>
          <p:cNvPr id="2" name="Rectangle 1">
            <a:extLst>
              <a:ext uri="{FF2B5EF4-FFF2-40B4-BE49-F238E27FC236}">
                <a16:creationId xmlns:a16="http://schemas.microsoft.com/office/drawing/2014/main" id="{4C4F988B-A0FD-5095-2274-768222F70530}"/>
              </a:ext>
            </a:extLst>
          </p:cNvPr>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10">
            <a:extLst>
              <a:ext uri="{FF2B5EF4-FFF2-40B4-BE49-F238E27FC236}">
                <a16:creationId xmlns:a16="http://schemas.microsoft.com/office/drawing/2014/main" id="{5E65BAB8-47BC-5AF6-E974-33CB13AC4010}"/>
              </a:ext>
            </a:extLst>
          </p:cNvPr>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9700634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4"/>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1D69CF5A-C6CF-486C-9B14-C9954E49C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007" y="6454763"/>
            <a:ext cx="1925917" cy="168295"/>
          </a:xfrm>
          <a:prstGeom prst="rect">
            <a:avLst/>
          </a:prstGeom>
        </p:spPr>
      </p:pic>
      <p:sp>
        <p:nvSpPr>
          <p:cNvPr id="1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
        <p:nvSpPr>
          <p:cNvPr id="2" name="Rectangle 1">
            <a:extLst>
              <a:ext uri="{FF2B5EF4-FFF2-40B4-BE49-F238E27FC236}">
                <a16:creationId xmlns:a16="http://schemas.microsoft.com/office/drawing/2014/main" id="{C8444FC7-74EB-49ED-7E03-FCEE0BB32E03}"/>
              </a:ext>
            </a:extLst>
          </p:cNvPr>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14">
            <a:extLst>
              <a:ext uri="{FF2B5EF4-FFF2-40B4-BE49-F238E27FC236}">
                <a16:creationId xmlns:a16="http://schemas.microsoft.com/office/drawing/2014/main" id="{E2753851-BD32-042E-4A77-4D2EB650694C}"/>
              </a:ext>
            </a:extLst>
          </p:cNvPr>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21516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2"/>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5EA4A8DD-D0F5-44C1-B499-38111C8E4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896" y="6454763"/>
            <a:ext cx="1925917" cy="168295"/>
          </a:xfrm>
          <a:prstGeom prst="rect">
            <a:avLst/>
          </a:prstGeom>
        </p:spPr>
      </p:pic>
      <p:sp>
        <p:nvSpPr>
          <p:cNvPr id="15"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
        <p:nvSpPr>
          <p:cNvPr id="2" name="Rectangle 1">
            <a:extLst>
              <a:ext uri="{FF2B5EF4-FFF2-40B4-BE49-F238E27FC236}">
                <a16:creationId xmlns:a16="http://schemas.microsoft.com/office/drawing/2014/main" id="{5FCC0531-322C-9E61-4FF9-6C3D81ADA46B}"/>
              </a:ext>
            </a:extLst>
          </p:cNvPr>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12">
            <a:extLst>
              <a:ext uri="{FF2B5EF4-FFF2-40B4-BE49-F238E27FC236}">
                <a16:creationId xmlns:a16="http://schemas.microsoft.com/office/drawing/2014/main" id="{44664789-7CC8-E3F6-213B-374A227F4708}"/>
              </a:ext>
            </a:extLst>
          </p:cNvPr>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5009494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4"/>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a:extLst>
              <a:ext uri="{FF2B5EF4-FFF2-40B4-BE49-F238E27FC236}">
                <a16:creationId xmlns:a16="http://schemas.microsoft.com/office/drawing/2014/main" id="{130ECE39-2EDE-4E36-B5CD-24B36FDEAA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2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3057214822"/>
      </p:ext>
    </p:extLst>
  </p:cSld>
  <p:clrMapOvr>
    <a:masterClrMapping/>
  </p:clrMapOvr>
  <p:hf hdr="0"/>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0"/>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0A539A61-E863-4510-A868-5207F12F0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3716633632"/>
      </p:ext>
    </p:extLst>
  </p:cSld>
  <p:clrMapOvr>
    <a:masterClrMapping/>
  </p:clrMapOvr>
  <p:hf hdr="0"/>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Icons or Objects (10-Up)">
    <p:spTree>
      <p:nvGrpSpPr>
        <p:cNvPr id="1" name=""/>
        <p:cNvGrpSpPr/>
        <p:nvPr/>
      </p:nvGrpSpPr>
      <p:grpSpPr>
        <a:xfrm>
          <a:off x="0" y="0"/>
          <a:ext cx="0" cy="0"/>
          <a:chOff x="0" y="0"/>
          <a:chExt cx="0" cy="0"/>
        </a:xfrm>
      </p:grpSpPr>
      <p:sp>
        <p:nvSpPr>
          <p:cNvPr id="23"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5" name="Rectangle 16"/>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Picture 25">
            <a:extLst>
              <a:ext uri="{FF2B5EF4-FFF2-40B4-BE49-F238E27FC236}">
                <a16:creationId xmlns:a16="http://schemas.microsoft.com/office/drawing/2014/main" id="{B8FCB8B6-B793-4699-BFED-9089DEE2D6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2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
        <p:nvSpPr>
          <p:cNvPr id="2" name="Rectangle 1">
            <a:extLst>
              <a:ext uri="{FF2B5EF4-FFF2-40B4-BE49-F238E27FC236}">
                <a16:creationId xmlns:a16="http://schemas.microsoft.com/office/drawing/2014/main" id="{53D3E14C-4E23-2A58-4603-002E661222ED}"/>
              </a:ext>
            </a:extLst>
          </p:cNvPr>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3" name="Rectangle 16">
            <a:extLst>
              <a:ext uri="{FF2B5EF4-FFF2-40B4-BE49-F238E27FC236}">
                <a16:creationId xmlns:a16="http://schemas.microsoft.com/office/drawing/2014/main" id="{C854ED7E-089C-F981-2CA9-5840B8BEF78A}"/>
              </a:ext>
            </a:extLst>
          </p:cNvPr>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76643579"/>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a:extLst>
              <a:ext uri="{FF2B5EF4-FFF2-40B4-BE49-F238E27FC236}">
                <a16:creationId xmlns:a16="http://schemas.microsoft.com/office/drawing/2014/main" id="{85CA72DB-52D3-4107-FE7C-4B9152DAB72F}"/>
              </a:ext>
            </a:extLst>
          </p:cNvPr>
          <p:cNvSpPr txBox="1">
            <a:spLocks/>
          </p:cNvSpPr>
          <p:nvPr userDrawn="1"/>
        </p:nvSpPr>
        <p:spPr bwMode="black">
          <a:xfrm>
            <a:off x="0" y="2150390"/>
            <a:ext cx="12192000" cy="2462305"/>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2150389"/>
            <a:ext cx="11658600" cy="2462305"/>
          </a:xfrm>
          <a:noFill/>
        </p:spPr>
        <p:txBody>
          <a:bodyPr wrap="square" lIns="182880" tIns="91440" rIns="182880" bIns="91440" anchor="ctr">
            <a:normAutofit/>
          </a:bodyPr>
          <a:lstStyle>
            <a:lvl1pPr algn="ctr">
              <a:defRPr sz="3600" baseline="0">
                <a:solidFill>
                  <a:schemeClr val="bg1"/>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891628"/>
            <a:ext cx="10515600" cy="711465"/>
          </a:xfrm>
        </p:spPr>
        <p:txBody>
          <a:bodyPr>
            <a:normAutofit/>
          </a:bodyPr>
          <a:lstStyle>
            <a:lvl1pPr marL="0" indent="0" algn="ctr">
              <a:buNone/>
              <a:defRPr sz="2400">
                <a:solidFill>
                  <a:srgbClr val="003865"/>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a:xfrm>
            <a:off x="279753" y="6356350"/>
            <a:ext cx="1358590" cy="365125"/>
          </a:xfrm>
        </p:spPr>
        <p:txBody>
          <a:bodyPr/>
          <a:lstStyle/>
          <a:p>
            <a:fld id="{D7ED242C-24FB-43A0-BCB6-43756FC812F6}" type="datetime1">
              <a:rPr lang="en-US" smtClean="0"/>
              <a:t>11/6/2025</a:t>
            </a:fld>
            <a:endParaRPr lang="en-US"/>
          </a:p>
        </p:txBody>
      </p:sp>
      <p:pic>
        <p:nvPicPr>
          <p:cNvPr id="7" name="Picture 6" descr="Leading CareerForce">
            <a:extLst>
              <a:ext uri="{FF2B5EF4-FFF2-40B4-BE49-F238E27FC236}">
                <a16:creationId xmlns:a16="http://schemas.microsoft.com/office/drawing/2014/main" id="{7FBA088B-3B6A-729F-2EBE-5379E706D6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29400" y="642754"/>
            <a:ext cx="3429000" cy="754380"/>
          </a:xfrm>
          <a:prstGeom prst="rect">
            <a:avLst/>
          </a:prstGeom>
        </p:spPr>
      </p:pic>
      <p:pic>
        <p:nvPicPr>
          <p:cNvPr id="8" name="Picture 7" descr="Minnesota Governor's Workforce Development Board">
            <a:extLst>
              <a:ext uri="{FF2B5EF4-FFF2-40B4-BE49-F238E27FC236}">
                <a16:creationId xmlns:a16="http://schemas.microsoft.com/office/drawing/2014/main" id="{F53D2BD2-011C-69B1-4497-703E9E6A137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72496" y="555976"/>
            <a:ext cx="3842951" cy="924978"/>
          </a:xfrm>
          <a:prstGeom prst="rect">
            <a:avLst/>
          </a:prstGeom>
        </p:spPr>
      </p:pic>
      <p:sp>
        <p:nvSpPr>
          <p:cNvPr id="2" name="Footer Placeholder 6">
            <a:extLst>
              <a:ext uri="{FF2B5EF4-FFF2-40B4-BE49-F238E27FC236}">
                <a16:creationId xmlns:a16="http://schemas.microsoft.com/office/drawing/2014/main" id="{640BA2D9-98E2-002D-E2EA-D16DFBF19E27}"/>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4360210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
        <p:nvSpPr>
          <p:cNvPr id="2" name="Rectangle 2">
            <a:extLst>
              <a:ext uri="{FF2B5EF4-FFF2-40B4-BE49-F238E27FC236}">
                <a16:creationId xmlns:a16="http://schemas.microsoft.com/office/drawing/2014/main" id="{B810CF63-91A3-3D90-40FA-74D5EFDCA86F}"/>
              </a:ext>
            </a:extLst>
          </p:cNvPr>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Tree>
    <p:extLst>
      <p:ext uri="{BB962C8B-B14F-4D97-AF65-F5344CB8AC3E}">
        <p14:creationId xmlns:p14="http://schemas.microsoft.com/office/powerpoint/2010/main" val="276171869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91908458"/>
      </p:ext>
    </p:extLst>
  </p:cSld>
  <p:clrMapOvr>
    <a:masterClrMapping/>
  </p:clrMapOvr>
  <p:hf hdr="0"/>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
        <p:nvSpPr>
          <p:cNvPr id="2" name="Rectangle 2">
            <a:extLst>
              <a:ext uri="{FF2B5EF4-FFF2-40B4-BE49-F238E27FC236}">
                <a16:creationId xmlns:a16="http://schemas.microsoft.com/office/drawing/2014/main" id="{39A71757-45AB-F3AB-C912-EF3648D18FB6}"/>
              </a:ext>
            </a:extLst>
          </p:cNvPr>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Tree>
    <p:extLst>
      <p:ext uri="{BB962C8B-B14F-4D97-AF65-F5344CB8AC3E}">
        <p14:creationId xmlns:p14="http://schemas.microsoft.com/office/powerpoint/2010/main" val="312064707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2218508047"/>
      </p:ext>
    </p:extLst>
  </p:cSld>
  <p:clrMapOvr>
    <a:masterClrMapping/>
  </p:clrMapOvr>
  <p:hf hdr="0"/>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6E9BEBEA-F13C-4655-8E10-0CE21FEFD7C5}" type="datetime1">
              <a:rPr lang="en-US" smtClean="0"/>
              <a:t>11/6/2025</a:t>
            </a:fld>
            <a:endParaRPr lang="en-US"/>
          </a:p>
        </p:txBody>
      </p:sp>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2391584292"/>
      </p:ext>
    </p:extLst>
  </p:cSld>
  <p:clrMapOvr>
    <a:masterClrMapping/>
  </p:clrMapOvr>
  <p:hf hdr="0"/>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856432224"/>
      </p:ext>
    </p:extLst>
  </p:cSld>
  <p:clrMapOvr>
    <a:masterClrMapping/>
  </p:clrMapOvr>
  <p:hf hdr="0"/>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210430402"/>
      </p:ext>
    </p:extLst>
  </p:cSld>
  <p:clrMapOvr>
    <a:masterClrMapping/>
  </p:clrMapOvr>
  <p:hf hdr="0"/>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pic>
        <p:nvPicPr>
          <p:cNvPr id="9" name="Picture 8">
            <a:extLst>
              <a:ext uri="{FF2B5EF4-FFF2-40B4-BE49-F238E27FC236}">
                <a16:creationId xmlns:a16="http://schemas.microsoft.com/office/drawing/2014/main" id="{D00F9A58-DD4F-4269-9BA6-03203467A5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2273249046"/>
      </p:ext>
    </p:extLst>
  </p:cSld>
  <p:clrMapOvr>
    <a:masterClrMapping/>
  </p:clrMapOvr>
  <p:hf hdr="0"/>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1861485378"/>
      </p:ext>
    </p:extLst>
  </p:cSld>
  <p:clrMapOvr>
    <a:masterClrMapping/>
  </p:clrMapOvr>
  <p:hf hdr="0"/>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123423652"/>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11/6/2025</a:t>
            </a:fld>
            <a:endParaRPr lang="en-US"/>
          </a:p>
        </p:txBody>
      </p:sp>
      <p:pic>
        <p:nvPicPr>
          <p:cNvPr id="2" name="Picture 1" descr="Minnesota Governor's Workforce Development Board">
            <a:extLst>
              <a:ext uri="{FF2B5EF4-FFF2-40B4-BE49-F238E27FC236}">
                <a16:creationId xmlns:a16="http://schemas.microsoft.com/office/drawing/2014/main" id="{F6B2D2A2-97D1-141C-8C08-1B67A7B627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44203" y="1470214"/>
            <a:ext cx="6560794" cy="1579149"/>
          </a:xfrm>
          <a:prstGeom prst="rect">
            <a:avLst/>
          </a:prstGeom>
        </p:spPr>
      </p:pic>
      <p:sp>
        <p:nvSpPr>
          <p:cNvPr id="5" name="Footer Placeholder 6">
            <a:extLst>
              <a:ext uri="{FF2B5EF4-FFF2-40B4-BE49-F238E27FC236}">
                <a16:creationId xmlns:a16="http://schemas.microsoft.com/office/drawing/2014/main" id="{E4AF8A52-C81F-D7E3-E5D6-5BF497795A27}"/>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72857544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6E9BEBEA-F13C-4655-8E10-0CE21FEFD7C5}" type="datetime1">
              <a:rPr lang="en-US" smtClean="0"/>
              <a:t>11/6/2025</a:t>
            </a:fld>
            <a:endParaRPr lang="en-US"/>
          </a:p>
        </p:txBody>
      </p:sp>
      <p:sp>
        <p:nvSpPr>
          <p:cNvPr id="1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748741603"/>
      </p:ext>
    </p:extLst>
  </p:cSld>
  <p:clrMapOvr>
    <a:masterClrMapping/>
  </p:clrMapOvr>
  <p:hf hdr="0"/>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717833958"/>
      </p:ext>
    </p:extLst>
  </p:cSld>
  <p:clrMapOvr>
    <a:masterClrMapping/>
  </p:clrMapOvr>
  <p:hf hdr="0"/>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165690759"/>
      </p:ext>
    </p:extLst>
  </p:cSld>
  <p:clrMapOvr>
    <a:masterClrMapping/>
  </p:clrMapOvr>
  <p:hf hdr="0"/>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6E9BEBEA-F13C-4655-8E10-0CE21FEFD7C5}" type="datetime1">
              <a:rPr lang="en-US" smtClean="0"/>
              <a:t>11/6/2025</a:t>
            </a:fld>
            <a:endParaRPr lang="en-US"/>
          </a:p>
        </p:txBody>
      </p:sp>
      <p:sp>
        <p:nvSpPr>
          <p:cNvPr id="1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2401909881"/>
      </p:ext>
    </p:extLst>
  </p:cSld>
  <p:clrMapOvr>
    <a:masterClrMapping/>
  </p:clrMapOvr>
  <p:hf hdr="0"/>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89E008AE-D428-454F-97DF-A63EE5EAB3D5}" type="datetime1">
              <a:rPr lang="en-US" smtClean="0"/>
              <a:t>11/6/2025</a:t>
            </a:fld>
            <a:endParaRPr lang="en-US"/>
          </a:p>
        </p:txBody>
      </p:sp>
      <p:sp>
        <p:nvSpPr>
          <p:cNvPr id="14"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pic>
        <p:nvPicPr>
          <p:cNvPr id="3" name="Picture 2">
            <a:extLst>
              <a:ext uri="{FF2B5EF4-FFF2-40B4-BE49-F238E27FC236}">
                <a16:creationId xmlns:a16="http://schemas.microsoft.com/office/drawing/2014/main" id="{95FBB163-0911-24A3-38A1-62034ADBCF3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Tree>
    <p:extLst>
      <p:ext uri="{BB962C8B-B14F-4D97-AF65-F5344CB8AC3E}">
        <p14:creationId xmlns:p14="http://schemas.microsoft.com/office/powerpoint/2010/main" val="294968725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Quote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
          <p:cNvSpPr/>
          <p:nvPr/>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6E9BEBEA-F13C-4655-8E10-0CE21FEFD7C5}" type="datetime1">
              <a:rPr lang="en-US" smtClean="0"/>
              <a:t>11/6/2025</a:t>
            </a:fld>
            <a:endParaRPr lang="en-US"/>
          </a:p>
        </p:txBody>
      </p:sp>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219526049"/>
      </p:ext>
    </p:extLst>
  </p:cSld>
  <p:clrMapOvr>
    <a:masterClrMapping/>
  </p:clrMapOvr>
  <p:hf hdr="0"/>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Quote (Dark Background)">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
          <p:cNvSpPr/>
          <p:nvPr/>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6E9BEBEA-F13C-4655-8E10-0CE21FEFD7C5}" type="datetime1">
              <a:rPr lang="en-US" smtClean="0"/>
              <a:t>11/6/2025</a:t>
            </a:fld>
            <a:endParaRPr lang="en-US"/>
          </a:p>
        </p:txBody>
      </p:sp>
      <p:sp>
        <p:nvSpPr>
          <p:cNvPr id="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3565646093"/>
      </p:ext>
    </p:extLst>
  </p:cSld>
  <p:clrMapOvr>
    <a:masterClrMapping/>
  </p:clrMapOvr>
  <p:hf hdr="0"/>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Photo Background (Blue Title, Overlay)">
    <p:spTree>
      <p:nvGrpSpPr>
        <p:cNvPr id="1" name=""/>
        <p:cNvGrpSpPr/>
        <p:nvPr/>
      </p:nvGrpSpPr>
      <p:grpSpPr>
        <a:xfrm>
          <a:off x="0" y="0"/>
          <a:ext cx="0" cy="0"/>
          <a:chOff x="0" y="0"/>
          <a:chExt cx="0" cy="0"/>
        </a:xfrm>
      </p:grpSpPr>
      <p:sp>
        <p:nvSpPr>
          <p:cNvPr id="12"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2439986"/>
      </p:ext>
    </p:extLst>
  </p:cSld>
  <p:clrMapOvr>
    <a:masterClrMapping/>
  </p:clrMapOvr>
  <p:hf hdr="0"/>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8059912"/>
      </p:ext>
    </p:extLst>
  </p:cSld>
  <p:clrMapOvr>
    <a:masterClrMapping/>
  </p:clrMapOvr>
  <p:hf hdr="0"/>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1296575680"/>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pic>
        <p:nvPicPr>
          <p:cNvPr id="7" name="Picture 6" descr="Minnesota Governor's Workforce Development Board">
            <a:extLst>
              <a:ext uri="{FF2B5EF4-FFF2-40B4-BE49-F238E27FC236}">
                <a16:creationId xmlns:a16="http://schemas.microsoft.com/office/drawing/2014/main" id="{9D4DAE53-471C-9CF4-9571-E272C5BAB96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8984" y="5774986"/>
            <a:ext cx="3385752" cy="814933"/>
          </a:xfrm>
          <a:prstGeom prst="rect">
            <a:avLst/>
          </a:prstGeom>
        </p:spPr>
      </p:pic>
      <p:sp>
        <p:nvSpPr>
          <p:cNvPr id="10" name="Footer Placeholder 6">
            <a:extLst>
              <a:ext uri="{FF2B5EF4-FFF2-40B4-BE49-F238E27FC236}">
                <a16:creationId xmlns:a16="http://schemas.microsoft.com/office/drawing/2014/main" id="{D3B45DBF-2E3D-76CF-3BF3-3C2FA8AD742A}"/>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73444879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821383570"/>
      </p:ext>
    </p:extLst>
  </p:cSld>
  <p:clrMapOvr>
    <a:masterClrMapping/>
  </p:clrMapOvr>
  <p:hf hdr="0"/>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2699573659"/>
      </p:ext>
    </p:extLst>
  </p:cSld>
  <p:clrMapOvr>
    <a:masterClrMapping/>
  </p:clrMapOvr>
  <p:hf hdr="0"/>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6E9BEBEA-F13C-4655-8E10-0CE21FEFD7C5}" type="datetime1">
              <a:rPr lang="en-US" smtClean="0"/>
              <a:t>11/6/2025</a:t>
            </a:fld>
            <a:endParaRPr lang="en-US"/>
          </a:p>
        </p:txBody>
      </p:sp>
      <p:sp>
        <p:nvSpPr>
          <p:cNvPr id="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a:t>One Minnesota </a:t>
            </a:r>
            <a:r>
              <a:rPr lang="en-US">
                <a:solidFill>
                  <a:schemeClr val="accent1"/>
                </a:solidFill>
              </a:rPr>
              <a:t>|</a:t>
            </a:r>
            <a:r>
              <a:rPr lang="en-US"/>
              <a:t> mn.gov/URL</a:t>
            </a:r>
          </a:p>
        </p:txBody>
      </p:sp>
    </p:spTree>
    <p:extLst>
      <p:ext uri="{BB962C8B-B14F-4D97-AF65-F5344CB8AC3E}">
        <p14:creationId xmlns:p14="http://schemas.microsoft.com/office/powerpoint/2010/main" val="200518449"/>
      </p:ext>
    </p:extLst>
  </p:cSld>
  <p:clrMapOvr>
    <a:masterClrMapping/>
  </p:clrMapOvr>
  <p:hf hdr="0"/>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5" name="Footer Placeholder 5"/>
          <p:cNvSpPr>
            <a:spLocks noGrp="1"/>
          </p:cNvSpPr>
          <p:nvPr>
            <p:ph type="ftr" sz="quarter" idx="12"/>
          </p:nvPr>
        </p:nvSpPr>
        <p:spPr bwMode="black">
          <a:xfrm>
            <a:off x="3302177" y="6356349"/>
            <a:ext cx="5587647" cy="365125"/>
          </a:xfrm>
          <a:prstGeom prst="rect">
            <a:avLst/>
          </a:prstGeom>
        </p:spPr>
        <p:txBody>
          <a:bodyPr/>
          <a:lstStyle>
            <a:lvl1pPr>
              <a:defRPr>
                <a:solidFill>
                  <a:schemeClr val="tx2"/>
                </a:solidFill>
              </a:defRPr>
            </a:lvl1pPr>
          </a:lstStyle>
          <a:p>
            <a:r>
              <a:rPr lang="en-US"/>
              <a:t>One Minnesota </a:t>
            </a:r>
            <a:r>
              <a:rPr lang="en-US">
                <a:solidFill>
                  <a:schemeClr val="accent1"/>
                </a:solidFill>
              </a:rPr>
              <a:t>|</a:t>
            </a:r>
            <a:r>
              <a:rPr lang="en-US"/>
              <a:t> mn.gov/URL</a:t>
            </a:r>
          </a:p>
        </p:txBody>
      </p:sp>
      <p:sp>
        <p:nvSpPr>
          <p:cNvPr id="4" name="Slide Number Placeholder 6"/>
          <p:cNvSpPr>
            <a:spLocks noGrp="1"/>
          </p:cNvSpPr>
          <p:nvPr>
            <p:ph type="sldNum" sz="quarter" idx="11"/>
          </p:nvPr>
        </p:nvSpPr>
        <p:spPr bwMode="black">
          <a:xfrm>
            <a:off x="9891132" y="6356350"/>
            <a:ext cx="1462668" cy="365125"/>
          </a:xfrm>
          <a:prstGeom prst="rect">
            <a:avLst/>
          </a:prstGeom>
        </p:spPr>
        <p:txBody>
          <a:bodyPr/>
          <a:lstStyle/>
          <a:p>
            <a:fld id="{48F63A3B-78C7-47BE-AE5E-E10140E04643}" type="slidenum">
              <a:rPr lang="en-US" smtClean="0"/>
              <a:pPr/>
              <a:t>‹#›</a:t>
            </a:fld>
            <a:endParaRPr lang="en-US"/>
          </a:p>
        </p:txBody>
      </p:sp>
      <p:pic>
        <p:nvPicPr>
          <p:cNvPr id="10" name="Picture 9">
            <a:extLst>
              <a:ext uri="{FF2B5EF4-FFF2-40B4-BE49-F238E27FC236}">
                <a16:creationId xmlns:a16="http://schemas.microsoft.com/office/drawing/2014/main" id="{4B952203-E8FB-4F5D-B5E5-77FD0A73D1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2969547230"/>
      </p:ext>
    </p:extLst>
  </p:cSld>
  <p:clrMapOvr>
    <a:masterClrMapping/>
  </p:clrMapOvr>
  <p:hf hdr="0"/>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6E9BEBEA-F13C-4655-8E10-0CE21FEFD7C5}" type="datetime1">
              <a:rPr lang="en-US" smtClean="0"/>
              <a:t>11/6/2025</a:t>
            </a:fld>
            <a:endParaRPr lang="en-US"/>
          </a:p>
        </p:txBody>
      </p:sp>
      <p:sp>
        <p:nvSpPr>
          <p:cNvPr id="5" name="Footer Placeholder 5"/>
          <p:cNvSpPr>
            <a:spLocks noGrp="1"/>
          </p:cNvSpPr>
          <p:nvPr>
            <p:ph type="ftr" sz="quarter" idx="12"/>
          </p:nvPr>
        </p:nvSpPr>
        <p:spPr bwMode="white">
          <a:xfrm>
            <a:off x="3302177" y="6356349"/>
            <a:ext cx="5587647" cy="365125"/>
          </a:xfrm>
          <a:prstGeom prst="rect">
            <a:avLst/>
          </a:prstGeom>
        </p:spPr>
        <p:txBody>
          <a:bodyPr/>
          <a:lstStyle>
            <a:lvl1pPr>
              <a:defRPr>
                <a:solidFill>
                  <a:schemeClr val="bg1"/>
                </a:solidFill>
              </a:defRPr>
            </a:lvl1pPr>
          </a:lstStyle>
          <a:p>
            <a:r>
              <a:rPr lang="en-US"/>
              <a:t>One Minnesota </a:t>
            </a:r>
            <a:r>
              <a:rPr lang="en-US">
                <a:solidFill>
                  <a:schemeClr val="accent1"/>
                </a:solidFill>
              </a:rPr>
              <a:t>|</a:t>
            </a:r>
            <a:r>
              <a:rPr lang="en-US"/>
              <a:t> mn.gov/URL</a:t>
            </a:r>
          </a:p>
        </p:txBody>
      </p:sp>
      <p:sp>
        <p:nvSpPr>
          <p:cNvPr id="4" name="Slide Number Placeholder 6"/>
          <p:cNvSpPr>
            <a:spLocks noGrp="1"/>
          </p:cNvSpPr>
          <p:nvPr>
            <p:ph type="sldNum" sz="quarter" idx="11"/>
          </p:nvPr>
        </p:nvSpPr>
        <p:spPr bwMode="white">
          <a:xfrm>
            <a:off x="9891132" y="6356350"/>
            <a:ext cx="1462668" cy="365125"/>
          </a:xfrm>
          <a:prstGeom prst="rect">
            <a:avLst/>
          </a:prstGeo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953970351"/>
      </p:ext>
    </p:extLst>
  </p:cSld>
  <p:clrMapOvr>
    <a:masterClrMapping/>
  </p:clrMapOvr>
  <p:hf hdr="0"/>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6E9BEBEA-F13C-4655-8E10-0CE21FEFD7C5}" type="datetime1">
              <a:rPr lang="en-US" smtClean="0"/>
              <a:t>11/6/2025</a:t>
            </a:fld>
            <a:endParaRPr lang="en-US"/>
          </a:p>
        </p:txBody>
      </p:sp>
      <p:sp>
        <p:nvSpPr>
          <p:cNvPr id="5" name="Footer Placeholder 4"/>
          <p:cNvSpPr>
            <a:spLocks noGrp="1"/>
          </p:cNvSpPr>
          <p:nvPr>
            <p:ph type="ftr" sz="quarter" idx="12"/>
          </p:nvPr>
        </p:nvSpPr>
        <p:spPr bwMode="black">
          <a:xfrm>
            <a:off x="3302177" y="6356349"/>
            <a:ext cx="5587647" cy="365125"/>
          </a:xfrm>
          <a:prstGeom prst="rect">
            <a:avLst/>
          </a:prstGeom>
        </p:spPr>
        <p:txBody>
          <a:bodyPr/>
          <a:lstStyle>
            <a:lvl1pPr>
              <a:defRPr>
                <a:solidFill>
                  <a:schemeClr val="tx1"/>
                </a:solidFill>
              </a:defRPr>
            </a:lvl1pPr>
          </a:lstStyle>
          <a:p>
            <a:r>
              <a:rPr lang="en-US"/>
              <a:t>One Minnesota </a:t>
            </a:r>
            <a:r>
              <a:rPr lang="en-US">
                <a:solidFill>
                  <a:schemeClr val="accent1"/>
                </a:solidFill>
              </a:rPr>
              <a:t>|</a:t>
            </a:r>
            <a:r>
              <a:rPr lang="en-US"/>
              <a:t> mn.gov/URL</a:t>
            </a:r>
          </a:p>
        </p:txBody>
      </p:sp>
      <p:sp>
        <p:nvSpPr>
          <p:cNvPr id="4" name="Slide Number Placeholder 5"/>
          <p:cNvSpPr>
            <a:spLocks noGrp="1"/>
          </p:cNvSpPr>
          <p:nvPr>
            <p:ph type="sldNum" sz="quarter" idx="11"/>
          </p:nvPr>
        </p:nvSpPr>
        <p:spPr bwMode="black">
          <a:xfrm>
            <a:off x="9891132" y="6356350"/>
            <a:ext cx="1462668" cy="365125"/>
          </a:xfrm>
          <a:prstGeom prst="rect">
            <a:avLst/>
          </a:prstGeom>
        </p:spPr>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C7BAF0-E7E3-434E-A402-8ECD4B8D5D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6887" y="676285"/>
            <a:ext cx="4307106" cy="376373"/>
          </a:xfrm>
          <a:prstGeom prst="rect">
            <a:avLst/>
          </a:prstGeom>
        </p:spPr>
      </p:pic>
    </p:spTree>
    <p:extLst>
      <p:ext uri="{BB962C8B-B14F-4D97-AF65-F5344CB8AC3E}">
        <p14:creationId xmlns:p14="http://schemas.microsoft.com/office/powerpoint/2010/main" val="1608794911"/>
      </p:ext>
    </p:extLst>
  </p:cSld>
  <p:clrMapOvr>
    <a:masterClrMapping/>
  </p:clrMapOvr>
  <p:hf hdr="0"/>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6E9BEBEA-F13C-4655-8E10-0CE21FEFD7C5}" type="datetime1">
              <a:rPr lang="en-US" smtClean="0"/>
              <a:t>11/6/2025</a:t>
            </a:fld>
            <a:endParaRPr lang="en-US"/>
          </a:p>
        </p:txBody>
      </p:sp>
      <p:sp>
        <p:nvSpPr>
          <p:cNvPr id="5" name="Footer Placeholder 4"/>
          <p:cNvSpPr>
            <a:spLocks noGrp="1"/>
          </p:cNvSpPr>
          <p:nvPr>
            <p:ph type="ftr" sz="quarter" idx="12"/>
          </p:nvPr>
        </p:nvSpPr>
        <p:spPr bwMode="white">
          <a:xfrm>
            <a:off x="3302177" y="6356349"/>
            <a:ext cx="5587647" cy="365125"/>
          </a:xfrm>
          <a:prstGeom prst="rect">
            <a:avLst/>
          </a:prstGeom>
        </p:spPr>
        <p:txBody>
          <a:bodyPr/>
          <a:lstStyle>
            <a:lvl1pPr>
              <a:defRPr>
                <a:solidFill>
                  <a:schemeClr val="bg1"/>
                </a:solidFill>
              </a:defRPr>
            </a:lvl1pPr>
          </a:lstStyle>
          <a:p>
            <a:r>
              <a:rPr lang="en-US"/>
              <a:t>One Minnesota </a:t>
            </a:r>
            <a:r>
              <a:rPr lang="en-US">
                <a:solidFill>
                  <a:schemeClr val="accent1"/>
                </a:solidFill>
              </a:rPr>
              <a:t>|</a:t>
            </a:r>
            <a:r>
              <a:rPr lang="en-US"/>
              <a:t> mn.gov/URL</a:t>
            </a:r>
          </a:p>
        </p:txBody>
      </p:sp>
      <p:sp>
        <p:nvSpPr>
          <p:cNvPr id="4" name="Slide Number Placeholder 3"/>
          <p:cNvSpPr>
            <a:spLocks noGrp="1"/>
          </p:cNvSpPr>
          <p:nvPr>
            <p:ph type="sldNum" sz="quarter" idx="11"/>
          </p:nvPr>
        </p:nvSpPr>
        <p:spPr bwMode="white">
          <a:xfrm>
            <a:off x="9891132" y="6356350"/>
            <a:ext cx="1462668" cy="365125"/>
          </a:xfrm>
          <a:prstGeom prst="rect">
            <a:avLst/>
          </a:prstGeom>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559CC8D-961C-48E4-83B9-1AB85637D2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6887" y="676285"/>
            <a:ext cx="4307106" cy="376373"/>
          </a:xfrm>
          <a:prstGeom prst="rect">
            <a:avLst/>
          </a:prstGeom>
        </p:spPr>
      </p:pic>
    </p:spTree>
    <p:extLst>
      <p:ext uri="{BB962C8B-B14F-4D97-AF65-F5344CB8AC3E}">
        <p14:creationId xmlns:p14="http://schemas.microsoft.com/office/powerpoint/2010/main" val="2256388243"/>
      </p:ext>
    </p:extLst>
  </p:cSld>
  <p:clrMapOvr>
    <a:masterClrMapping/>
  </p:clrMapOvr>
  <p:hf hdr="0"/>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2_Title and Content (Solid White)">
    <p:bg bwMode="gray">
      <p:bgPr>
        <a:solidFill>
          <a:schemeClr val="bg1"/>
        </a:solidFill>
        <a:effectLst/>
      </p:bgPr>
    </p:bg>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93CAE370-A86B-45F3-8A58-6A7B1D676C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1" name="Title 1"/>
          <p:cNvSpPr>
            <a:spLocks noGrp="1"/>
          </p:cNvSpPr>
          <p:nvPr>
            <p:ph type="title"/>
          </p:nvPr>
        </p:nvSpPr>
        <p:spPr bwMode="black">
          <a:xfrm>
            <a:off x="838200" y="2820987"/>
            <a:ext cx="10515600" cy="1216025"/>
          </a:xfrm>
          <a:noFill/>
        </p:spPr>
        <p:txBody>
          <a:bodyPr lIns="0" rIns="0">
            <a:normAutofit/>
          </a:bodyPr>
          <a:lstStyle>
            <a:lvl1pPr algn="ctr">
              <a:defRPr sz="3200" b="1">
                <a:solidFill>
                  <a:schemeClr val="tx1"/>
                </a:solidFill>
              </a:defRPr>
            </a:lvl1pPr>
          </a:lstStyle>
          <a:p>
            <a:r>
              <a:rPr lang="en-US"/>
              <a:t>Click to edit Master title style</a:t>
            </a:r>
          </a:p>
        </p:txBody>
      </p:sp>
    </p:spTree>
    <p:extLst>
      <p:ext uri="{BB962C8B-B14F-4D97-AF65-F5344CB8AC3E}">
        <p14:creationId xmlns:p14="http://schemas.microsoft.com/office/powerpoint/2010/main" val="3434533998"/>
      </p:ext>
    </p:extLst>
  </p:cSld>
  <p:clrMapOvr>
    <a:masterClrMapping/>
  </p:clrMapOvr>
  <p:hf hdr="0"/>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itle and Content (Split)">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header</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5"/>
          <p:cNvSpPr>
            <a:spLocks noGrp="1"/>
          </p:cNvSpPr>
          <p:nvPr>
            <p:ph type="dt" sz="half" idx="10"/>
          </p:nvPr>
        </p:nvSpPr>
        <p:spPr bwMode="black"/>
        <p:txBody>
          <a:bodyPr/>
          <a:lstStyle/>
          <a:p>
            <a:fld id="{90565EBE-5451-4251-A681-4941740E7E47}" type="datetime1">
              <a:rPr lang="en-US" smtClean="0"/>
              <a:t>11/6/2025</a:t>
            </a:fld>
            <a:endParaRPr lang="en-US"/>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a:t>
            </a:r>
            <a:r>
              <a:rPr lang="en-US">
                <a:solidFill>
                  <a:schemeClr val="accent1"/>
                </a:solidFill>
              </a:rPr>
              <a:t>|</a:t>
            </a:r>
            <a:r>
              <a:rPr lang="en-US"/>
              <a:t> mn.gov/URL</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60845204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Slide - Option 1">
    <p:bg bwMode="gray">
      <p:bgPr>
        <a:solidFill>
          <a:schemeClr val="bg1"/>
        </a:solidFill>
        <a:effectLst/>
      </p:bgPr>
    </p:bg>
    <p:spTree>
      <p:nvGrpSpPr>
        <p:cNvPr id="1" name=""/>
        <p:cNvGrpSpPr/>
        <p:nvPr/>
      </p:nvGrpSpPr>
      <p:grpSpPr>
        <a:xfrm>
          <a:off x="0" y="0"/>
          <a:ext cx="0" cy="0"/>
          <a:chOff x="0" y="0"/>
          <a:chExt cx="0" cy="0"/>
        </a:xfrm>
      </p:grpSpPr>
      <p:sp>
        <p:nvSpPr>
          <p:cNvPr id="15" name="Rectangle 1">
            <a:extLst>
              <a:ext uri="{FF2B5EF4-FFF2-40B4-BE49-F238E27FC236}">
                <a16:creationId xmlns:a16="http://schemas.microsoft.com/office/drawing/2014/main" id="{FE159C7A-934A-43C0-A854-A63D489A4D5E}"/>
              </a:ext>
            </a:extLst>
          </p:cNvPr>
          <p:cNvSpPr txBox="1">
            <a:spLocks/>
          </p:cNvSpPr>
          <p:nvPr userDrawn="1"/>
        </p:nvSpPr>
        <p:spPr bwMode="black">
          <a:xfrm>
            <a:off x="0" y="1"/>
            <a:ext cx="12192000" cy="2020186"/>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2781409"/>
            <a:ext cx="11658600" cy="1295182"/>
          </a:xfrm>
          <a:noFill/>
        </p:spPr>
        <p:txBody>
          <a:bodyPr wrap="square" lIns="182880" tIns="91440" rIns="182880" bIns="91440" anchor="ctr">
            <a:normAutofit/>
          </a:bodyPr>
          <a:lstStyle>
            <a:lvl1pPr algn="ctr">
              <a:defRPr sz="4400" b="1">
                <a:solidFill>
                  <a:srgbClr val="003865"/>
                </a:solidFill>
              </a:defRPr>
            </a:lvl1pPr>
          </a:lstStyle>
          <a:p>
            <a:r>
              <a:rPr lang="en-US"/>
              <a:t>Click to edit slideshow title</a:t>
            </a:r>
          </a:p>
        </p:txBody>
      </p:sp>
      <p:pic>
        <p:nvPicPr>
          <p:cNvPr id="14" name="Picture 8" descr="State of Minnesota logo">
            <a:extLst>
              <a:ext uri="{FF2B5EF4-FFF2-40B4-BE49-F238E27FC236}">
                <a16:creationId xmlns:a16="http://schemas.microsoft.com/office/drawing/2014/main" id="{A8F862EB-8A05-4F8A-A66C-AD0451B2A62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2570" r="74517" b="32694"/>
          <a:stretch/>
        </p:blipFill>
        <p:spPr bwMode="gray">
          <a:xfrm>
            <a:off x="11557588" y="6424928"/>
            <a:ext cx="517451" cy="227966"/>
          </a:xfrm>
          <a:prstGeom prst="rect">
            <a:avLst/>
          </a:prstGeom>
        </p:spPr>
      </p:pic>
      <p:sp>
        <p:nvSpPr>
          <p:cNvPr id="16" name="Rectangle 7">
            <a:extLst>
              <a:ext uri="{FF2B5EF4-FFF2-40B4-BE49-F238E27FC236}">
                <a16:creationId xmlns:a16="http://schemas.microsoft.com/office/drawing/2014/main" id="{3C00897E-6AD5-4A11-8892-AAF6408B2786}"/>
              </a:ext>
            </a:extLst>
          </p:cNvPr>
          <p:cNvSpPr/>
          <p:nvPr userDrawn="1"/>
        </p:nvSpPr>
        <p:spPr bwMode="auto">
          <a:xfrm>
            <a:off x="0" y="2020187"/>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a:extLst>
              <a:ext uri="{FF2B5EF4-FFF2-40B4-BE49-F238E27FC236}">
                <a16:creationId xmlns:a16="http://schemas.microsoft.com/office/drawing/2014/main" id="{3D50EBEF-9661-401D-8EF2-E45D119D51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105910" y="261979"/>
            <a:ext cx="7980180" cy="1481813"/>
          </a:xfrm>
          <a:prstGeom prst="rect">
            <a:avLst/>
          </a:prstGeom>
        </p:spPr>
      </p:pic>
      <p:sp>
        <p:nvSpPr>
          <p:cNvPr id="10" name="Date Placeholder 9">
            <a:extLst>
              <a:ext uri="{FF2B5EF4-FFF2-40B4-BE49-F238E27FC236}">
                <a16:creationId xmlns:a16="http://schemas.microsoft.com/office/drawing/2014/main" id="{B7ACC247-860D-4B41-8CB8-AD4869217FFF}"/>
              </a:ext>
            </a:extLst>
          </p:cNvPr>
          <p:cNvSpPr>
            <a:spLocks noGrp="1"/>
          </p:cNvSpPr>
          <p:nvPr>
            <p:ph type="dt" sz="half" idx="10"/>
          </p:nvPr>
        </p:nvSpPr>
        <p:spPr/>
        <p:txBody>
          <a:bodyPr/>
          <a:lstStyle/>
          <a:p>
            <a:fld id="{8D98C1FC-E160-44F2-9DC5-2C2D49586429}" type="datetime1">
              <a:rPr lang="en-US" smtClean="0"/>
              <a:t>11/6/2025</a:t>
            </a:fld>
            <a:endParaRPr lang="en-US"/>
          </a:p>
        </p:txBody>
      </p:sp>
      <p:sp>
        <p:nvSpPr>
          <p:cNvPr id="11" name="Footer Placeholder 10">
            <a:extLst>
              <a:ext uri="{FF2B5EF4-FFF2-40B4-BE49-F238E27FC236}">
                <a16:creationId xmlns:a16="http://schemas.microsoft.com/office/drawing/2014/main" id="{48018173-23AA-4C7A-9843-BD99BE2A8781}"/>
              </a:ext>
            </a:extLst>
          </p:cNvPr>
          <p:cNvSpPr>
            <a:spLocks noGrp="1"/>
          </p:cNvSpPr>
          <p:nvPr>
            <p:ph type="ftr" sz="quarter" idx="11"/>
          </p:nvPr>
        </p:nvSpPr>
        <p:spPr/>
        <p:txBody>
          <a:bodyPr/>
          <a:lstStyle/>
          <a:p>
            <a:r>
              <a:rPr lang="en-US"/>
              <a:t>One Minnesota </a:t>
            </a:r>
            <a:r>
              <a:rPr lang="en-US">
                <a:solidFill>
                  <a:schemeClr val="accent1"/>
                </a:solidFill>
              </a:rPr>
              <a:t>|</a:t>
            </a:r>
            <a:r>
              <a:rPr lang="en-US"/>
              <a:t> mn.gov/URL</a:t>
            </a:r>
          </a:p>
        </p:txBody>
      </p:sp>
      <p:sp>
        <p:nvSpPr>
          <p:cNvPr id="13" name="Slide Number Placeholder 12">
            <a:extLst>
              <a:ext uri="{FF2B5EF4-FFF2-40B4-BE49-F238E27FC236}">
                <a16:creationId xmlns:a16="http://schemas.microsoft.com/office/drawing/2014/main" id="{AA2E876F-AD4C-4ABC-A2B4-16C502BAEB90}"/>
              </a:ext>
            </a:extLst>
          </p:cNvPr>
          <p:cNvSpPr>
            <a:spLocks noGrp="1"/>
          </p:cNvSpPr>
          <p:nvPr>
            <p:ph type="sldNum" sz="quarter" idx="12"/>
          </p:nvPr>
        </p:nvSpPr>
        <p:spPr>
          <a:xfrm>
            <a:off x="9891132" y="6356350"/>
            <a:ext cx="1462668" cy="365125"/>
          </a:xfrm>
          <a:prstGeom prst="rect">
            <a:avLst/>
          </a:prstGeom>
        </p:spPr>
        <p:txBody>
          <a:bodyPr/>
          <a:lstStyle/>
          <a:p>
            <a:fld id="{48F63A3B-78C7-47BE-AE5E-E10140E04643}" type="slidenum">
              <a:rPr lang="en-US" smtClean="0"/>
              <a:pPr/>
              <a:t>‹#›</a:t>
            </a:fld>
            <a:endParaRPr lang="en-US"/>
          </a:p>
        </p:txBody>
      </p:sp>
    </p:spTree>
    <p:extLst>
      <p:ext uri="{BB962C8B-B14F-4D97-AF65-F5344CB8AC3E}">
        <p14:creationId xmlns:p14="http://schemas.microsoft.com/office/powerpoint/2010/main" val="397095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470454"/>
            <a:ext cx="10515600" cy="4706509"/>
          </a:xfrm>
        </p:spPr>
        <p:txBody>
          <a:bodyPr/>
          <a:lstStyle/>
          <a:p>
            <a:r>
              <a:rPr lang="en-US"/>
              <a:t>Click icon to add table</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descr="Minnesota Governor's Workforce Development Board">
            <a:extLst>
              <a:ext uri="{FF2B5EF4-FFF2-40B4-BE49-F238E27FC236}">
                <a16:creationId xmlns:a16="http://schemas.microsoft.com/office/drawing/2014/main" id="{23896D11-82BF-276E-1B77-848A6EDFF1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090157"/>
            <a:ext cx="2211860" cy="532383"/>
          </a:xfrm>
          <a:prstGeom prst="rect">
            <a:avLst/>
          </a:prstGeom>
        </p:spPr>
      </p:pic>
      <p:sp>
        <p:nvSpPr>
          <p:cNvPr id="4" name="Footer Placeholder 6">
            <a:extLst>
              <a:ext uri="{FF2B5EF4-FFF2-40B4-BE49-F238E27FC236}">
                <a16:creationId xmlns:a16="http://schemas.microsoft.com/office/drawing/2014/main" id="{41594ED1-FD14-5FFB-A546-2C9EC169675B}"/>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304365641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Photo Title Slide">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l">
              <a:defRPr sz="3600">
                <a:solidFill>
                  <a:schemeClr val="bg1"/>
                </a:solidFill>
              </a:defRPr>
            </a:lvl1pPr>
          </a:lstStyle>
          <a:p>
            <a:r>
              <a:rPr lang="en-US"/>
              <a:t>Click to edit slideshow title</a:t>
            </a: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a:t>One Minnesota </a:t>
            </a:r>
            <a:r>
              <a:rPr lang="en-US">
                <a:solidFill>
                  <a:schemeClr val="accent1"/>
                </a:solidFill>
              </a:rPr>
              <a:t>|</a:t>
            </a:r>
            <a:r>
              <a:rPr lang="en-US"/>
              <a:t> mn.gov/URL</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pic>
        <p:nvPicPr>
          <p:cNvPr id="4" name="Picture 3">
            <a:extLst>
              <a:ext uri="{FF2B5EF4-FFF2-40B4-BE49-F238E27FC236}">
                <a16:creationId xmlns:a16="http://schemas.microsoft.com/office/drawing/2014/main" id="{D84D5471-51DB-49B2-9E52-7BAF45BF89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62" y="6018322"/>
            <a:ext cx="4181181" cy="776389"/>
          </a:xfrm>
          <a:prstGeom prst="rect">
            <a:avLst/>
          </a:prstGeom>
        </p:spPr>
      </p:pic>
    </p:spTree>
    <p:extLst>
      <p:ext uri="{BB962C8B-B14F-4D97-AF65-F5344CB8AC3E}">
        <p14:creationId xmlns:p14="http://schemas.microsoft.com/office/powerpoint/2010/main" val="37334826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Header - Option 1">
    <p:bg>
      <p:bgPr>
        <a:solidFill>
          <a:schemeClr val="bg1"/>
        </a:solidFill>
        <a:effectLst/>
      </p:bgPr>
    </p:bg>
    <p:spTree>
      <p:nvGrpSpPr>
        <p:cNvPr id="1" name=""/>
        <p:cNvGrpSpPr/>
        <p:nvPr/>
      </p:nvGrpSpPr>
      <p:grpSpPr>
        <a:xfrm>
          <a:off x="0" y="0"/>
          <a:ext cx="0" cy="0"/>
          <a:chOff x="0" y="0"/>
          <a:chExt cx="0" cy="0"/>
        </a:xfrm>
      </p:grpSpPr>
      <p:sp>
        <p:nvSpPr>
          <p:cNvPr id="2" name="Title 2"/>
          <p:cNvSpPr>
            <a:spLocks noGrp="1"/>
          </p:cNvSpPr>
          <p:nvPr>
            <p:ph type="ctrTitle" hasCustomPrompt="1"/>
          </p:nvPr>
        </p:nvSpPr>
        <p:spPr bwMode="white">
          <a:xfrm>
            <a:off x="266700" y="3466514"/>
            <a:ext cx="11658600" cy="1295182"/>
          </a:xfrm>
          <a:noFill/>
        </p:spPr>
        <p:txBody>
          <a:bodyPr wrap="square" lIns="182880" tIns="91440" rIns="182880" bIns="91440" anchor="ctr">
            <a:normAutofit/>
          </a:bodyPr>
          <a:lstStyle>
            <a:lvl1pPr algn="l">
              <a:defRPr sz="6000">
                <a:solidFill>
                  <a:srgbClr val="003865"/>
                </a:solidFill>
              </a:defRPr>
            </a:lvl1pPr>
          </a:lstStyle>
          <a:p>
            <a:r>
              <a:rPr lang="en-US"/>
              <a:t>Click to edit section header</a:t>
            </a:r>
          </a:p>
        </p:txBody>
      </p:sp>
      <p:sp>
        <p:nvSpPr>
          <p:cNvPr id="9" name="Footer Placeholder 6"/>
          <p:cNvSpPr>
            <a:spLocks noGrp="1"/>
          </p:cNvSpPr>
          <p:nvPr>
            <p:ph type="ftr" sz="quarter" idx="3"/>
          </p:nvPr>
        </p:nvSpPr>
        <p:spPr bwMode="black">
          <a:xfrm>
            <a:off x="5838342" y="6320209"/>
            <a:ext cx="5587647" cy="365125"/>
          </a:xfrm>
          <a:prstGeom prst="rect">
            <a:avLst/>
          </a:prstGeom>
        </p:spPr>
        <p:txBody>
          <a:bodyPr anchor="b"/>
          <a:lstStyle>
            <a:lvl1pPr algn="r">
              <a:defRPr sz="1200">
                <a:solidFill>
                  <a:schemeClr val="tx2"/>
                </a:solidFill>
              </a:defRPr>
            </a:lvl1pPr>
          </a:lstStyle>
          <a:p>
            <a:r>
              <a:rPr lang="en-US"/>
              <a:t>One Minnesota </a:t>
            </a:r>
            <a:r>
              <a:rPr lang="en-US">
                <a:solidFill>
                  <a:schemeClr val="accent1"/>
                </a:solidFill>
              </a:rPr>
              <a:t>|</a:t>
            </a:r>
            <a:r>
              <a:rPr lang="en-US"/>
              <a:t> mn.gov/URL</a:t>
            </a:r>
          </a:p>
        </p:txBody>
      </p:sp>
      <p:pic>
        <p:nvPicPr>
          <p:cNvPr id="4" name="Picture 3">
            <a:extLst>
              <a:ext uri="{FF2B5EF4-FFF2-40B4-BE49-F238E27FC236}">
                <a16:creationId xmlns:a16="http://schemas.microsoft.com/office/drawing/2014/main" id="{D84D5471-51DB-49B2-9E52-7BAF45BF89A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7594" y="172666"/>
            <a:ext cx="4577705" cy="850018"/>
          </a:xfrm>
          <a:prstGeom prst="rect">
            <a:avLst/>
          </a:prstGeom>
        </p:spPr>
      </p:pic>
      <p:sp>
        <p:nvSpPr>
          <p:cNvPr id="10" name="Title 2">
            <a:extLst>
              <a:ext uri="{FF2B5EF4-FFF2-40B4-BE49-F238E27FC236}">
                <a16:creationId xmlns:a16="http://schemas.microsoft.com/office/drawing/2014/main" id="{B7A1DB17-50B7-4110-8AC2-B5FA5A2DEDA0}"/>
              </a:ext>
            </a:extLst>
          </p:cNvPr>
          <p:cNvSpPr txBox="1">
            <a:spLocks/>
          </p:cNvSpPr>
          <p:nvPr userDrawn="1"/>
        </p:nvSpPr>
        <p:spPr bwMode="white">
          <a:xfrm>
            <a:off x="266699" y="4761696"/>
            <a:ext cx="11658600" cy="1295182"/>
          </a:xfrm>
          <a:prstGeom prst="rect">
            <a:avLst/>
          </a:prstGeom>
          <a:noFill/>
        </p:spPr>
        <p:txBody>
          <a:bodyPr vert="horz" wrap="square" lIns="182880" tIns="91440" rIns="182880" bIns="91440" rtlCol="0" anchor="ctr">
            <a:normAutofit/>
          </a:bodyPr>
          <a:lstStyle>
            <a:lvl1pPr algn="l" defTabSz="914400" rtl="0" eaLnBrk="1" latinLnBrk="0" hangingPunct="1">
              <a:lnSpc>
                <a:spcPct val="90000"/>
              </a:lnSpc>
              <a:spcBef>
                <a:spcPct val="0"/>
              </a:spcBef>
              <a:buNone/>
              <a:defRPr sz="4600" b="1" kern="1200">
                <a:solidFill>
                  <a:srgbClr val="003865"/>
                </a:solidFill>
                <a:latin typeface="+mj-lt"/>
                <a:ea typeface="+mj-ea"/>
                <a:cs typeface="+mj-cs"/>
              </a:defRPr>
            </a:lvl1pPr>
          </a:lstStyle>
          <a:p>
            <a:r>
              <a:rPr lang="en-US" sz="3600" b="0"/>
              <a:t>Click to edit subtitle text</a:t>
            </a:r>
          </a:p>
        </p:txBody>
      </p:sp>
      <p:sp>
        <p:nvSpPr>
          <p:cNvPr id="12" name="Rectangle 7">
            <a:extLst>
              <a:ext uri="{FF2B5EF4-FFF2-40B4-BE49-F238E27FC236}">
                <a16:creationId xmlns:a16="http://schemas.microsoft.com/office/drawing/2014/main" id="{2EFCB81E-CBAD-4667-BB09-0C205FC26DFD}"/>
              </a:ext>
            </a:extLst>
          </p:cNvPr>
          <p:cNvSpPr/>
          <p:nvPr userDrawn="1"/>
        </p:nvSpPr>
        <p:spPr bwMode="auto">
          <a:xfrm>
            <a:off x="0" y="4761696"/>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2244697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Title and Conten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header</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4"/>
          <p:cNvSpPr>
            <a:spLocks noGrp="1"/>
          </p:cNvSpPr>
          <p:nvPr>
            <p:ph type="dt" sz="half" idx="10"/>
          </p:nvPr>
        </p:nvSpPr>
        <p:spPr bwMode="black"/>
        <p:txBody>
          <a:bodyPr/>
          <a:lstStyle/>
          <a:p>
            <a:fld id="{AD6BDE56-F3C9-4FAF-9315-F8909B73384C}" type="datetime1">
              <a:rPr lang="en-US" smtClean="0"/>
              <a:t>11/6/2025</a:t>
            </a:fld>
            <a:endParaRPr lang="en-US"/>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a:t>
            </a:r>
            <a:r>
              <a:rPr lang="en-US">
                <a:solidFill>
                  <a:schemeClr val="accent1"/>
                </a:solidFill>
              </a:rPr>
              <a:t>|</a:t>
            </a:r>
            <a:r>
              <a:rPr lang="en-US"/>
              <a:t> mn.gov/URL</a:t>
            </a:r>
          </a:p>
        </p:txBody>
      </p:sp>
      <p:sp>
        <p:nvSpPr>
          <p:cNvPr id="6" name="Slide Number Placeholder 6"/>
          <p:cNvSpPr>
            <a:spLocks noGrp="1"/>
          </p:cNvSpPr>
          <p:nvPr>
            <p:ph type="sldNum" sz="quarter" idx="12"/>
          </p:nvPr>
        </p:nvSpPr>
        <p:spPr bwMode="black">
          <a:xfrm>
            <a:off x="9891132" y="6356350"/>
            <a:ext cx="1462668" cy="365125"/>
          </a:xfrm>
          <a:prstGeom prst="rect">
            <a:avLst/>
          </a:prstGeom>
        </p:spPr>
        <p:txBody>
          <a:bodyPr/>
          <a:lstStyle/>
          <a:p>
            <a:fld id="{48F63A3B-78C7-47BE-AE5E-E10140E04643}" type="slidenum">
              <a:rPr lang="en-US" smtClean="0"/>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1517247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Title and Table">
    <p:bg bwMode="auto">
      <p:bgRef idx="1001">
        <a:schemeClr val="bg1"/>
      </p:bgRef>
    </p:bg>
    <p:spTree>
      <p:nvGrpSpPr>
        <p:cNvPr id="1" name=""/>
        <p:cNvGrpSpPr/>
        <p:nvPr/>
      </p:nvGrpSpPr>
      <p:grpSpPr>
        <a:xfrm>
          <a:off x="0" y="0"/>
          <a:ext cx="0" cy="0"/>
          <a:chOff x="0" y="0"/>
          <a:chExt cx="0" cy="0"/>
        </a:xfrm>
      </p:grpSpPr>
      <p:sp>
        <p:nvSpPr>
          <p:cNvPr id="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hasCustomPrompt="1"/>
          </p:nvPr>
        </p:nvSpPr>
        <p:spPr bwMode="white">
          <a:xfrm>
            <a:off x="838200" y="-1"/>
            <a:ext cx="10515600" cy="1216025"/>
          </a:xfrm>
          <a:noFill/>
        </p:spPr>
        <p:txBody>
          <a:bodyPr lIns="45720" rIns="45720">
            <a:normAutofit/>
          </a:bodyPr>
          <a:lstStyle>
            <a:lvl1pPr algn="l">
              <a:defRPr sz="3600">
                <a:solidFill>
                  <a:schemeClr val="bg1"/>
                </a:solidFill>
              </a:defRPr>
            </a:lvl1pPr>
          </a:lstStyle>
          <a:p>
            <a:r>
              <a:rPr lang="en-US"/>
              <a:t>Click to edit header</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4" name="Date Placeholder 4"/>
          <p:cNvSpPr>
            <a:spLocks noGrp="1"/>
          </p:cNvSpPr>
          <p:nvPr>
            <p:ph type="dt" sz="half" idx="10"/>
          </p:nvPr>
        </p:nvSpPr>
        <p:spPr bwMode="black"/>
        <p:txBody>
          <a:bodyPr/>
          <a:lstStyle/>
          <a:p>
            <a:fld id="{9F23E9B0-935C-4DDE-BF90-7BE95CBAE09C}" type="datetime1">
              <a:rPr lang="en-US" smtClean="0"/>
              <a:t>11/6/2025</a:t>
            </a:fld>
            <a:endParaRPr lang="en-US"/>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a:t>
            </a:r>
            <a:r>
              <a:rPr lang="en-US">
                <a:solidFill>
                  <a:schemeClr val="accent1"/>
                </a:solidFill>
              </a:rPr>
              <a:t>|</a:t>
            </a:r>
            <a:r>
              <a:rPr lang="en-US"/>
              <a:t> mn.gov/URL</a:t>
            </a:r>
          </a:p>
        </p:txBody>
      </p:sp>
      <p:sp>
        <p:nvSpPr>
          <p:cNvPr id="6" name="Slide Number Placeholder 6"/>
          <p:cNvSpPr>
            <a:spLocks noGrp="1"/>
          </p:cNvSpPr>
          <p:nvPr>
            <p:ph type="sldNum" sz="quarter" idx="12"/>
          </p:nvPr>
        </p:nvSpPr>
        <p:spPr bwMode="black">
          <a:xfrm>
            <a:off x="9891132" y="6356350"/>
            <a:ext cx="1462668" cy="365125"/>
          </a:xfrm>
          <a:prstGeom prst="rect">
            <a:avLst/>
          </a:prstGeom>
        </p:spPr>
        <p:txBody>
          <a:bodyPr/>
          <a:lstStyle/>
          <a:p>
            <a:fld id="{48F63A3B-78C7-47BE-AE5E-E10140E04643}" type="slidenum">
              <a:rPr lang="en-US" smtClean="0"/>
              <a:t>‹#›</a:t>
            </a:fld>
            <a:endParaRPr lang="en-US"/>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68522486"/>
      </p:ext>
    </p:extLst>
  </p:cSld>
  <p:clrMapOvr>
    <a:overrideClrMapping bg1="lt1" tx1="dk1" bg2="lt2" tx2="dk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1_Title and Content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bwMode="black">
          <a:xfrm>
            <a:off x="838200" y="-1"/>
            <a:ext cx="10515600" cy="1216025"/>
          </a:xfrm>
          <a:noFill/>
        </p:spPr>
        <p:txBody>
          <a:bodyPr lIns="0" rIns="0">
            <a:normAutofit/>
          </a:bodyPr>
          <a:lstStyle>
            <a:lvl1pPr algn="l">
              <a:defRPr sz="3600">
                <a:solidFill>
                  <a:schemeClr val="tx1"/>
                </a:solidFill>
              </a:defRPr>
            </a:lvl1pPr>
          </a:lstStyle>
          <a:p>
            <a:r>
              <a:rPr lang="en-US"/>
              <a:t>Click to edit header</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black">
          <a:xfrm>
            <a:off x="838200" y="6356350"/>
            <a:ext cx="1358590" cy="365125"/>
          </a:xfrm>
        </p:spPr>
        <p:txBody>
          <a:bodyPr/>
          <a:lstStyle/>
          <a:p>
            <a:fld id="{51A16BCA-6A1B-4EF6-A35A-B8E162ED6407}" type="datetime1">
              <a:rPr lang="en-US" smtClean="0"/>
              <a:t>11/6/2025</a:t>
            </a:fld>
            <a:endParaRPr lang="en-US"/>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a:t>
            </a:r>
            <a:r>
              <a:rPr lang="en-US">
                <a:solidFill>
                  <a:schemeClr val="accent1"/>
                </a:solidFill>
              </a:rPr>
              <a:t>|</a:t>
            </a:r>
            <a:r>
              <a:rPr lang="en-US"/>
              <a:t> mn.gov/URL</a:t>
            </a:r>
          </a:p>
        </p:txBody>
      </p:sp>
      <p:sp>
        <p:nvSpPr>
          <p:cNvPr id="9" name="Slide Number Placeholder 5"/>
          <p:cNvSpPr>
            <a:spLocks noGrp="1"/>
          </p:cNvSpPr>
          <p:nvPr>
            <p:ph type="sldNum" sz="quarter" idx="12"/>
          </p:nvPr>
        </p:nvSpPr>
        <p:spPr bwMode="black">
          <a:xfrm>
            <a:off x="9891132" y="6356350"/>
            <a:ext cx="1462668"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94156546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ustom Layou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574363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_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header</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a:t>Text</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a:t>Text</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a:t>Text</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a:t>Text</a:t>
            </a:r>
          </a:p>
        </p:txBody>
      </p:sp>
      <p:sp>
        <p:nvSpPr>
          <p:cNvPr id="3" name="Date Placeholder 11"/>
          <p:cNvSpPr>
            <a:spLocks noGrp="1"/>
          </p:cNvSpPr>
          <p:nvPr>
            <p:ph type="dt" sz="half" idx="10"/>
          </p:nvPr>
        </p:nvSpPr>
        <p:spPr bwMode="black"/>
        <p:txBody>
          <a:bodyPr/>
          <a:lstStyle/>
          <a:p>
            <a:fld id="{A5DD9F47-9B21-4E88-8914-510628150184}" type="datetime1">
              <a:rPr lang="en-US" smtClean="0"/>
              <a:t>11/6/2025</a:t>
            </a:fld>
            <a:endParaRPr lang="en-US"/>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a:t>
            </a:r>
            <a:r>
              <a:rPr lang="en-US">
                <a:solidFill>
                  <a:schemeClr val="accent1"/>
                </a:solidFill>
              </a:rPr>
              <a:t>|</a:t>
            </a:r>
            <a:r>
              <a:rPr lang="en-US"/>
              <a:t> mn.gov/URL</a:t>
            </a:r>
          </a:p>
        </p:txBody>
      </p:sp>
      <p:sp>
        <p:nvSpPr>
          <p:cNvPr id="5" name="Slide Number Placeholder 13"/>
          <p:cNvSpPr>
            <a:spLocks noGrp="1"/>
          </p:cNvSpPr>
          <p:nvPr>
            <p:ph type="sldNum" sz="quarter" idx="12"/>
          </p:nvPr>
        </p:nvSpPr>
        <p:spPr bwMode="black">
          <a:xfrm>
            <a:off x="9891132" y="6356350"/>
            <a:ext cx="1462668" cy="365125"/>
          </a:xfrm>
          <a:prstGeom prst="rect">
            <a:avLst/>
          </a:prstGeom>
        </p:spPr>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3106818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_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header</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a:t>Text</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a:t>Text</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a:t>Text</a:t>
            </a:r>
          </a:p>
        </p:txBody>
      </p:sp>
      <p:sp>
        <p:nvSpPr>
          <p:cNvPr id="3" name="Date Placeholder 9"/>
          <p:cNvSpPr>
            <a:spLocks noGrp="1"/>
          </p:cNvSpPr>
          <p:nvPr>
            <p:ph type="dt" sz="half" idx="10"/>
          </p:nvPr>
        </p:nvSpPr>
        <p:spPr bwMode="black"/>
        <p:txBody>
          <a:bodyPr/>
          <a:lstStyle/>
          <a:p>
            <a:fld id="{E91AC478-BEBB-4EF6-85D3-559EDD7B4FE6}" type="datetime1">
              <a:rPr lang="en-US" smtClean="0"/>
              <a:t>11/6/2025</a:t>
            </a:fld>
            <a:endParaRPr lang="en-US"/>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a:t>
            </a:r>
            <a:r>
              <a:rPr lang="en-US">
                <a:solidFill>
                  <a:schemeClr val="accent1"/>
                </a:solidFill>
              </a:rPr>
              <a:t>|</a:t>
            </a:r>
            <a:r>
              <a:rPr lang="en-US"/>
              <a:t> mn.gov/URL</a:t>
            </a:r>
          </a:p>
        </p:txBody>
      </p:sp>
      <p:sp>
        <p:nvSpPr>
          <p:cNvPr id="5" name="Slide Number Placeholder 11"/>
          <p:cNvSpPr>
            <a:spLocks noGrp="1"/>
          </p:cNvSpPr>
          <p:nvPr>
            <p:ph type="sldNum" sz="quarter" idx="12"/>
          </p:nvPr>
        </p:nvSpPr>
        <p:spPr bwMode="black">
          <a:xfrm>
            <a:off x="9891132" y="6356350"/>
            <a:ext cx="1462668" cy="365125"/>
          </a:xfrm>
          <a:prstGeom prst="rect">
            <a:avLst/>
          </a:prstGeom>
        </p:spPr>
        <p:txBody>
          <a:bodyPr/>
          <a:lstStyle/>
          <a:p>
            <a:fld id="{48F63A3B-78C7-47BE-AE5E-E10140E04643}" type="slidenum">
              <a:rPr lang="en-US" smtClean="0"/>
              <a:t>‹#›</a:t>
            </a:fld>
            <a:endParaRPr lang="en-US"/>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9909936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1_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header</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11"/>
          <p:cNvSpPr>
            <a:spLocks noGrp="1"/>
          </p:cNvSpPr>
          <p:nvPr>
            <p:ph type="dt" sz="half" idx="10"/>
          </p:nvPr>
        </p:nvSpPr>
        <p:spPr bwMode="black"/>
        <p:txBody>
          <a:bodyPr/>
          <a:lstStyle/>
          <a:p>
            <a:fld id="{8C2DC442-5904-4B26-9E05-E724521CD3E2}" type="datetime1">
              <a:rPr lang="en-US" smtClean="0"/>
              <a:t>11/6/2025</a:t>
            </a:fld>
            <a:endParaRPr lang="en-US"/>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a:t>
            </a:r>
            <a:r>
              <a:rPr lang="en-US">
                <a:solidFill>
                  <a:schemeClr val="accent1"/>
                </a:solidFill>
              </a:rPr>
              <a:t>|</a:t>
            </a:r>
            <a:r>
              <a:rPr lang="en-US"/>
              <a:t> mn.gov/URL</a:t>
            </a:r>
          </a:p>
        </p:txBody>
      </p:sp>
      <p:sp>
        <p:nvSpPr>
          <p:cNvPr id="5" name="Slide Number Placeholder 13"/>
          <p:cNvSpPr>
            <a:spLocks noGrp="1"/>
          </p:cNvSpPr>
          <p:nvPr>
            <p:ph type="sldNum" sz="quarter" idx="12"/>
          </p:nvPr>
        </p:nvSpPr>
        <p:spPr bwMode="black">
          <a:xfrm>
            <a:off x="9891132" y="6356350"/>
            <a:ext cx="1462668" cy="365125"/>
          </a:xfrm>
          <a:prstGeom prst="rect">
            <a:avLst/>
          </a:prstGeom>
        </p:spPr>
        <p:txBody>
          <a:bodyPr/>
          <a:lstStyle/>
          <a:p>
            <a:fld id="{48F63A3B-78C7-47BE-AE5E-E10140E04643}" type="slidenum">
              <a:rPr lang="en-US" smtClean="0"/>
              <a:t>‹#›</a:t>
            </a:fld>
            <a:endParaRPr lang="en-US"/>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9469814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1_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header</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Edit Master text styles</a:t>
            </a:r>
          </a:p>
        </p:txBody>
      </p:sp>
      <p:sp>
        <p:nvSpPr>
          <p:cNvPr id="3" name="Date Placeholder 7"/>
          <p:cNvSpPr>
            <a:spLocks noGrp="1"/>
          </p:cNvSpPr>
          <p:nvPr>
            <p:ph type="dt" sz="half" idx="10"/>
          </p:nvPr>
        </p:nvSpPr>
        <p:spPr bwMode="black"/>
        <p:txBody>
          <a:bodyPr/>
          <a:lstStyle/>
          <a:p>
            <a:fld id="{589BF437-7092-4A8E-88A3-EC785811FAE1}" type="datetime1">
              <a:rPr lang="en-US" smtClean="0"/>
              <a:t>11/6/2025</a:t>
            </a:fld>
            <a:endParaRPr lang="en-US"/>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a:t>
            </a:r>
            <a:r>
              <a:rPr lang="en-US">
                <a:solidFill>
                  <a:schemeClr val="accent1"/>
                </a:solidFill>
              </a:rPr>
              <a:t>|</a:t>
            </a:r>
            <a:r>
              <a:rPr lang="en-US"/>
              <a:t> mn.gov/URL</a:t>
            </a:r>
          </a:p>
        </p:txBody>
      </p:sp>
      <p:sp>
        <p:nvSpPr>
          <p:cNvPr id="5" name="Slide Number Placeholder 9"/>
          <p:cNvSpPr>
            <a:spLocks noGrp="1"/>
          </p:cNvSpPr>
          <p:nvPr>
            <p:ph type="sldNum" sz="quarter" idx="12"/>
          </p:nvPr>
        </p:nvSpPr>
        <p:spPr bwMode="black">
          <a:xfrm>
            <a:off x="9891132" y="6356350"/>
            <a:ext cx="1462668" cy="365125"/>
          </a:xfrm>
          <a:prstGeom prst="rect">
            <a:avLst/>
          </a:prstGeom>
        </p:spPr>
        <p:txBody>
          <a:bodyPr/>
          <a:lstStyle/>
          <a:p>
            <a:fld id="{48F63A3B-78C7-47BE-AE5E-E10140E04643}" type="slidenum">
              <a:rPr lang="en-US" smtClean="0"/>
              <a:t>‹#›</a:t>
            </a:fld>
            <a:endParaRPr lang="en-US"/>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613466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a:xfrm>
            <a:off x="279753" y="6356350"/>
            <a:ext cx="1358590" cy="365125"/>
          </a:xfrm>
        </p:spPr>
        <p:txBody>
          <a:bodyPr/>
          <a:lstStyle/>
          <a:p>
            <a:fld id="{A8CA1A9B-139F-4606-AD0A-F3253110DAE5}" type="datetime1">
              <a:rPr lang="en-US" smtClean="0"/>
              <a:t>11/6/2025</a:t>
            </a:fld>
            <a:endParaRPr lang="en-US"/>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4" name="Picture 3" descr="Minnesota Governor's Workforce Development Board">
            <a:extLst>
              <a:ext uri="{FF2B5EF4-FFF2-40B4-BE49-F238E27FC236}">
                <a16:creationId xmlns:a16="http://schemas.microsoft.com/office/drawing/2014/main" id="{BB97B2FB-B456-C989-B780-17A13FFC5EB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36825" y="554358"/>
            <a:ext cx="2727954" cy="656604"/>
          </a:xfrm>
          <a:prstGeom prst="rect">
            <a:avLst/>
          </a:prstGeom>
        </p:spPr>
      </p:pic>
      <p:sp>
        <p:nvSpPr>
          <p:cNvPr id="6" name="Footer Placeholder 6">
            <a:extLst>
              <a:ext uri="{FF2B5EF4-FFF2-40B4-BE49-F238E27FC236}">
                <a16:creationId xmlns:a16="http://schemas.microsoft.com/office/drawing/2014/main" id="{28851EFD-76D9-AC45-A661-5F5563C645F8}"/>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448742668"/>
      </p:ext>
    </p:extLst>
  </p:cSld>
  <p:clrMapOvr>
    <a:masterClrMapping/>
  </p:clrMapOvr>
  <p:hf sldNum="0" hdr="0" ftr="0" dt="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_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header</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11"/>
          <p:cNvSpPr>
            <a:spLocks noGrp="1"/>
          </p:cNvSpPr>
          <p:nvPr>
            <p:ph type="dt" sz="half" idx="10"/>
          </p:nvPr>
        </p:nvSpPr>
        <p:spPr bwMode="black"/>
        <p:txBody>
          <a:bodyPr/>
          <a:lstStyle/>
          <a:p>
            <a:fld id="{D5D2DDAA-2DAE-4326-AA26-2F17BCC3AC4C}" type="datetime1">
              <a:rPr lang="en-US" smtClean="0"/>
              <a:t>11/6/2025</a:t>
            </a:fld>
            <a:endParaRPr lang="en-US"/>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a:t>
            </a:r>
            <a:r>
              <a:rPr lang="en-US">
                <a:solidFill>
                  <a:schemeClr val="accent1"/>
                </a:solidFill>
              </a:rPr>
              <a:t>|</a:t>
            </a:r>
            <a:r>
              <a:rPr lang="en-US"/>
              <a:t> mn.gov/URL</a:t>
            </a:r>
          </a:p>
        </p:txBody>
      </p:sp>
      <p:sp>
        <p:nvSpPr>
          <p:cNvPr id="5" name="Slide Number Placeholder 13"/>
          <p:cNvSpPr>
            <a:spLocks noGrp="1"/>
          </p:cNvSpPr>
          <p:nvPr>
            <p:ph type="sldNum" sz="quarter" idx="12"/>
          </p:nvPr>
        </p:nvSpPr>
        <p:spPr bwMode="black">
          <a:xfrm>
            <a:off x="9891132" y="6356350"/>
            <a:ext cx="1462668" cy="365125"/>
          </a:xfrm>
          <a:prstGeom prst="rect">
            <a:avLst/>
          </a:prstGeom>
        </p:spPr>
        <p:txBody>
          <a:bodyPr/>
          <a:lstStyle/>
          <a:p>
            <a:fld id="{48F63A3B-78C7-47BE-AE5E-E10140E04643}" type="slidenum">
              <a:rPr lang="en-US" smtClean="0"/>
              <a:t>‹#›</a:t>
            </a:fld>
            <a:endParaRPr lang="en-US"/>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1179506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header</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3" name="Date Placeholder 9"/>
          <p:cNvSpPr>
            <a:spLocks noGrp="1"/>
          </p:cNvSpPr>
          <p:nvPr>
            <p:ph type="dt" sz="half" idx="10"/>
          </p:nvPr>
        </p:nvSpPr>
        <p:spPr bwMode="black"/>
        <p:txBody>
          <a:bodyPr/>
          <a:lstStyle/>
          <a:p>
            <a:fld id="{69844093-5242-411F-ADA1-5232E2952478}" type="datetime1">
              <a:rPr lang="en-US" smtClean="0"/>
              <a:t>11/6/2025</a:t>
            </a:fld>
            <a:endParaRPr lang="en-US"/>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a:t>
            </a:r>
            <a:r>
              <a:rPr lang="en-US">
                <a:solidFill>
                  <a:schemeClr val="accent1"/>
                </a:solidFill>
              </a:rPr>
              <a:t>|</a:t>
            </a:r>
            <a:r>
              <a:rPr lang="en-US"/>
              <a:t> mn.gov/URL</a:t>
            </a:r>
          </a:p>
        </p:txBody>
      </p:sp>
      <p:sp>
        <p:nvSpPr>
          <p:cNvPr id="5" name="Slide Number Placeholder 11"/>
          <p:cNvSpPr>
            <a:spLocks noGrp="1"/>
          </p:cNvSpPr>
          <p:nvPr>
            <p:ph type="sldNum" sz="quarter" idx="12"/>
          </p:nvPr>
        </p:nvSpPr>
        <p:spPr bwMode="black">
          <a:xfrm>
            <a:off x="9891132" y="6356350"/>
            <a:ext cx="1462668" cy="365125"/>
          </a:xfrm>
          <a:prstGeom prst="rect">
            <a:avLst/>
          </a:prstGeom>
        </p:spPr>
        <p:txBody>
          <a:bodyPr/>
          <a:lstStyle/>
          <a:p>
            <a:fld id="{48F63A3B-78C7-47BE-AE5E-E10140E04643}" type="slidenum">
              <a:rPr lang="en-US" smtClean="0"/>
              <a:t>‹#›</a:t>
            </a:fld>
            <a:endParaRPr lang="en-US"/>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5784664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_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hasCustomPrompt="1"/>
          </p:nvPr>
        </p:nvSpPr>
        <p:spPr bwMode="white">
          <a:xfrm>
            <a:off x="838200" y="-1"/>
            <a:ext cx="10515600" cy="1216025"/>
          </a:xfrm>
          <a:noFill/>
        </p:spPr>
        <p:txBody>
          <a:bodyPr lIns="0" rIns="0">
            <a:normAutofit/>
          </a:bodyPr>
          <a:lstStyle>
            <a:lvl1pPr algn="l">
              <a:defRPr sz="3600">
                <a:solidFill>
                  <a:schemeClr val="bg1"/>
                </a:solidFill>
              </a:defRPr>
            </a:lvl1pPr>
          </a:lstStyle>
          <a:p>
            <a:r>
              <a:rPr lang="en-US"/>
              <a:t>Click to edit header</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2152B305-DF5E-42B4-9DD4-4E845286AD1E}" type="datetime1">
              <a:rPr lang="en-US" smtClean="0"/>
              <a:t>11/6/2025</a:t>
            </a:fld>
            <a:endParaRPr lang="en-US"/>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a:t>
            </a:r>
            <a:r>
              <a:rPr lang="en-US">
                <a:solidFill>
                  <a:schemeClr val="accent1"/>
                </a:solidFill>
              </a:rPr>
              <a:t>|</a:t>
            </a:r>
            <a:r>
              <a:rPr lang="en-US"/>
              <a:t> mn.gov/URL</a:t>
            </a:r>
          </a:p>
        </p:txBody>
      </p:sp>
      <p:sp>
        <p:nvSpPr>
          <p:cNvPr id="22" name="Slide Number Placeholder 15"/>
          <p:cNvSpPr>
            <a:spLocks noGrp="1"/>
          </p:cNvSpPr>
          <p:nvPr>
            <p:ph type="sldNum" sz="quarter" idx="12"/>
          </p:nvPr>
        </p:nvSpPr>
        <p:spPr bwMode="black">
          <a:xfrm>
            <a:off x="9891132" y="6356350"/>
            <a:ext cx="1462668" cy="365125"/>
          </a:xfrm>
          <a:prstGeom prst="rect">
            <a:avLst/>
          </a:prstGeom>
        </p:spPr>
        <p:txBody>
          <a:bodyPr/>
          <a:lstStyle/>
          <a:p>
            <a:fld id="{48F63A3B-78C7-47BE-AE5E-E10140E04643}" type="slidenum">
              <a:rPr lang="en-US" smtClean="0"/>
              <a:t>‹#›</a:t>
            </a:fld>
            <a:endParaRPr lang="en-US"/>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30089640"/>
      </p:ext>
    </p:extLst>
  </p:cSld>
  <p:clrMapOvr>
    <a:masterClrMapping/>
  </p:clrMapOvr>
  <p:extLst>
    <p:ext uri="{DCECCB84-F9BA-43D5-87BE-67443E8EF086}">
      <p15:sldGuideLst xmlns:p15="http://schemas.microsoft.com/office/powerpoint/2012/main"/>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creenshot">
    <p:bg bwMode="auto">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9E88FF-E18A-48C6-B95E-F209F9277FAA}"/>
              </a:ext>
            </a:extLst>
          </p:cNvPr>
          <p:cNvSpPr/>
          <p:nvPr userDrawn="1"/>
        </p:nvSpPr>
        <p:spPr>
          <a:xfrm>
            <a:off x="4337825" y="0"/>
            <a:ext cx="7854176" cy="63531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52723" y="432663"/>
            <a:ext cx="9618920" cy="5413315"/>
          </a:xfrm>
          <a:prstGeom prst="rect">
            <a:avLst/>
          </a:prstGeom>
          <a:ln>
            <a:noFill/>
          </a:ln>
          <a:effectLst/>
        </p:spPr>
      </p:pic>
      <p:sp>
        <p:nvSpPr>
          <p:cNvPr id="13" name="Picture Placeholder 4" descr="Screenshot"/>
          <p:cNvSpPr>
            <a:spLocks noGrp="1"/>
          </p:cNvSpPr>
          <p:nvPr>
            <p:ph type="pic" sz="quarter" idx="10" hasCustomPrompt="1"/>
          </p:nvPr>
        </p:nvSpPr>
        <p:spPr bwMode="gray">
          <a:xfrm>
            <a:off x="4952723" y="995373"/>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FBBEA9DD-8071-425F-AC4B-AF545069A18A}" type="datetime1">
              <a:rPr lang="en-US" smtClean="0"/>
              <a:t>11/6/2025</a:t>
            </a:fld>
            <a:endParaRPr lang="en-US"/>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a:t>One Minnesota | mn.gov/URL</a:t>
            </a:r>
          </a:p>
        </p:txBody>
      </p:sp>
      <p:sp>
        <p:nvSpPr>
          <p:cNvPr id="11" name="Slide Number Placeholder 7"/>
          <p:cNvSpPr>
            <a:spLocks noGrp="1"/>
          </p:cNvSpPr>
          <p:nvPr>
            <p:ph type="sldNum" sz="quarter" idx="13"/>
          </p:nvPr>
        </p:nvSpPr>
        <p:spPr bwMode="black">
          <a:xfrm>
            <a:off x="9891132" y="6356350"/>
            <a:ext cx="1462668" cy="365125"/>
          </a:xfrm>
          <a:prstGeom prst="rect">
            <a:avLst/>
          </a:prstGeo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074487896"/>
      </p:ext>
    </p:extLst>
  </p:cSld>
  <p:clrMapOvr>
    <a:overrideClrMapping bg1="lt1" tx1="dk1" bg2="lt2" tx2="dk2" accent1="accent1" accent2="accent2" accent3="accent3" accent4="accent4" accent5="accent5" accent6="accent6" hlink="hlink" folHlink="folHlink"/>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creenshot (Blue)">
    <p:bg bwMode="auto">
      <p:bgRef idx="1001">
        <a:schemeClr val="bg1"/>
      </p:bgRef>
    </p:bg>
    <p:spTree>
      <p:nvGrpSpPr>
        <p:cNvPr id="1" name=""/>
        <p:cNvGrpSpPr/>
        <p:nvPr/>
      </p:nvGrpSpPr>
      <p:grpSpPr>
        <a:xfrm>
          <a:off x="0" y="0"/>
          <a:ext cx="0" cy="0"/>
          <a:chOff x="0" y="0"/>
          <a:chExt cx="0" cy="0"/>
        </a:xfrm>
      </p:grpSpPr>
      <p:sp>
        <p:nvSpPr>
          <p:cNvPr id="5" name="Title 1"/>
          <p:cNvSpPr>
            <a:spLocks noGrp="1"/>
          </p:cNvSpPr>
          <p:nvPr>
            <p:ph type="title" hasCustomPrompt="1"/>
          </p:nvPr>
        </p:nvSpPr>
        <p:spPr bwMode="black">
          <a:xfrm>
            <a:off x="838200" y="-1"/>
            <a:ext cx="10515600" cy="1216025"/>
          </a:xfrm>
          <a:noFill/>
        </p:spPr>
        <p:txBody>
          <a:bodyPr lIns="0" rIns="0">
            <a:normAutofit/>
          </a:bodyPr>
          <a:lstStyle>
            <a:lvl1pPr algn="l">
              <a:defRPr sz="3600">
                <a:solidFill>
                  <a:schemeClr val="tx1"/>
                </a:solidFill>
              </a:defRPr>
            </a:lvl1pPr>
          </a:lstStyle>
          <a:p>
            <a:r>
              <a:rPr lang="en-US"/>
              <a:t>Click to edit header</a:t>
            </a:r>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solidFill>
                  <a:schemeClr val="bg1"/>
                </a:solidFill>
              </a:defRPr>
            </a:lvl1pPr>
          </a:lstStyle>
          <a:p>
            <a:r>
              <a:rPr lang="en-US"/>
              <a:t>Click icon to insert screenshot</a:t>
            </a:r>
          </a:p>
        </p:txBody>
      </p:sp>
      <p:pic>
        <p:nvPicPr>
          <p:cNvPr id="3" name="Picture 2">
            <a:extLst>
              <a:ext uri="{FF2B5EF4-FFF2-40B4-BE49-F238E27FC236}">
                <a16:creationId xmlns:a16="http://schemas.microsoft.com/office/drawing/2014/main" id="{78EAD353-D2C5-47D7-982C-8D5BF1F668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534273" y="6425716"/>
            <a:ext cx="569495" cy="244069"/>
          </a:xfrm>
          <a:prstGeom prst="rect">
            <a:avLst/>
          </a:prstGeom>
        </p:spPr>
      </p:pic>
    </p:spTree>
    <p:extLst>
      <p:ext uri="{BB962C8B-B14F-4D97-AF65-F5344CB8AC3E}">
        <p14:creationId xmlns:p14="http://schemas.microsoft.com/office/powerpoint/2010/main" val="1392319537"/>
      </p:ext>
    </p:extLst>
  </p:cSld>
  <p:clrMapOvr>
    <a:overrideClrMapping bg1="dk1" tx1="lt1" bg2="dk2" tx2="lt2" accent1="accent1" accent2="accent2" accent3="accent3" accent4="accent4" accent5="accent5" accent6="accent6" hlink="hlink" folHlink="folHlink"/>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1_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1">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89E008AE-D428-454F-97DF-A63EE5EAB3D5}" type="datetime1">
              <a:rPr lang="en-US" smtClean="0"/>
              <a:t>11/6/2025</a:t>
            </a:fld>
            <a:endParaRPr lang="en-US"/>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a:t>One Minnesota </a:t>
            </a:r>
            <a:r>
              <a:rPr lang="en-US">
                <a:solidFill>
                  <a:schemeClr val="accent1"/>
                </a:solidFill>
              </a:rPr>
              <a:t>|</a:t>
            </a:r>
            <a:r>
              <a:rPr lang="en-US"/>
              <a:t> mn.gov/URL</a:t>
            </a:r>
          </a:p>
        </p:txBody>
      </p:sp>
      <p:sp>
        <p:nvSpPr>
          <p:cNvPr id="11" name="Slide Number Placeholder 8"/>
          <p:cNvSpPr>
            <a:spLocks noGrp="1"/>
          </p:cNvSpPr>
          <p:nvPr>
            <p:ph type="sldNum" sz="quarter" idx="12"/>
          </p:nvPr>
        </p:nvSpPr>
        <p:spPr bwMode="white">
          <a:xfrm>
            <a:off x="9891132" y="6356350"/>
            <a:ext cx="1462668" cy="365125"/>
          </a:xfrm>
          <a:prstGeom prst="rect">
            <a:avLst/>
          </a:prstGeom>
        </p:spPr>
        <p:txBody>
          <a:bodyPr/>
          <a:lstStyle>
            <a:lvl1pPr>
              <a:defRPr>
                <a:solidFill>
                  <a:schemeClr val="tx2"/>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22826956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2_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AE2ECF1A-EF2B-4612-A2CC-75778C9FDA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67459106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itle Slide (Logo)">
    <p:bg bwMode="gray">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E5E0E8-0788-4797-9983-C2C2D26038B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12" name="Title 2"/>
          <p:cNvSpPr>
            <a:spLocks noGrp="1"/>
          </p:cNvSpPr>
          <p:nvPr>
            <p:ph type="ctrTitle" hasCustomPrompt="1"/>
          </p:nvPr>
        </p:nvSpPr>
        <p:spPr bwMode="white">
          <a:xfrm>
            <a:off x="266700" y="2953758"/>
            <a:ext cx="11658600" cy="1295182"/>
          </a:xfrm>
          <a:noFill/>
        </p:spPr>
        <p:txBody>
          <a:bodyPr wrap="square" lIns="182880" tIns="91440" rIns="182880" bIns="91440" anchor="ctr">
            <a:normAutofit/>
          </a:bodyPr>
          <a:lstStyle>
            <a:lvl1pPr algn="ctr">
              <a:defRPr sz="3600">
                <a:solidFill>
                  <a:srgbClr val="003865"/>
                </a:solidFill>
              </a:defRPr>
            </a:lvl1pPr>
          </a:lstStyle>
          <a:p>
            <a:r>
              <a:rPr lang="en-US"/>
              <a:t>Click to enter the slideshow title</a:t>
            </a:r>
          </a:p>
        </p:txBody>
      </p:sp>
      <p:sp>
        <p:nvSpPr>
          <p:cNvPr id="6" name="Text Placeholder 4"/>
          <p:cNvSpPr>
            <a:spLocks noGrp="1"/>
          </p:cNvSpPr>
          <p:nvPr>
            <p:ph type="body" sz="quarter" idx="17" hasCustomPrompt="1"/>
          </p:nvPr>
        </p:nvSpPr>
        <p:spPr bwMode="black">
          <a:xfrm>
            <a:off x="838200" y="4406286"/>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11/6/2025</a:t>
            </a:fld>
            <a:endParaRPr lang="en-US"/>
          </a:p>
        </p:txBody>
      </p:sp>
      <p:sp>
        <p:nvSpPr>
          <p:cNvPr id="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102262553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11/6/2025</a:t>
            </a:fld>
            <a:endParaRPr lang="en-US"/>
          </a:p>
        </p:txBody>
      </p:sp>
      <p:pic>
        <p:nvPicPr>
          <p:cNvPr id="4" name="Picture 3">
            <a:extLst>
              <a:ext uri="{FF2B5EF4-FFF2-40B4-BE49-F238E27FC236}">
                <a16:creationId xmlns:a16="http://schemas.microsoft.com/office/drawing/2014/main" id="{1647DF31-696F-4736-906B-17BCCF02A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62653" y="2022348"/>
            <a:ext cx="6866694" cy="600041"/>
          </a:xfrm>
          <a:prstGeom prst="rect">
            <a:avLst/>
          </a:prstGeom>
        </p:spPr>
      </p:pic>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9071088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err="1"/>
              <a:t>mn.gov</a:t>
            </a:r>
            <a:r>
              <a:rPr lang="en-US"/>
              <a:t>/deed</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pic>
        <p:nvPicPr>
          <p:cNvPr id="5" name="Picture 4">
            <a:extLst>
              <a:ext uri="{FF2B5EF4-FFF2-40B4-BE49-F238E27FC236}">
                <a16:creationId xmlns:a16="http://schemas.microsoft.com/office/drawing/2014/main" id="{C4B6782A-63E0-42F6-B8F1-B482061085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127" y="6182418"/>
            <a:ext cx="3613316" cy="315747"/>
          </a:xfrm>
          <a:prstGeom prst="rect">
            <a:avLst/>
          </a:prstGeom>
        </p:spPr>
      </p:pic>
    </p:spTree>
    <p:extLst>
      <p:ext uri="{BB962C8B-B14F-4D97-AF65-F5344CB8AC3E}">
        <p14:creationId xmlns:p14="http://schemas.microsoft.com/office/powerpoint/2010/main" val="39883165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 name="Picture 1" descr="Minnesota Governor's Workforce Development Board">
            <a:extLst>
              <a:ext uri="{FF2B5EF4-FFF2-40B4-BE49-F238E27FC236}">
                <a16:creationId xmlns:a16="http://schemas.microsoft.com/office/drawing/2014/main" id="{6559E34E-B741-E562-9F9C-FEF7471F91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090157"/>
            <a:ext cx="2211860" cy="532383"/>
          </a:xfrm>
          <a:prstGeom prst="rect">
            <a:avLst/>
          </a:prstGeom>
        </p:spPr>
      </p:pic>
      <p:sp>
        <p:nvSpPr>
          <p:cNvPr id="5" name="Footer Placeholder 6">
            <a:extLst>
              <a:ext uri="{FF2B5EF4-FFF2-40B4-BE49-F238E27FC236}">
                <a16:creationId xmlns:a16="http://schemas.microsoft.com/office/drawing/2014/main" id="{4071EFA7-6565-6EAB-CF2E-4C89E3465D48}"/>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29698603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Agenda">
    <p:bg bwMode="auto">
      <p:bgPr>
        <a:solidFill>
          <a:srgbClr val="E8E8E8"/>
        </a:solidFill>
        <a:effectLst/>
      </p:bgPr>
    </p:bg>
    <p:spTree>
      <p:nvGrpSpPr>
        <p:cNvPr id="1" name=""/>
        <p:cNvGrpSpPr/>
        <p:nvPr/>
      </p:nvGrpSpPr>
      <p:grpSpPr>
        <a:xfrm>
          <a:off x="0" y="0"/>
          <a:ext cx="0" cy="0"/>
          <a:chOff x="0" y="0"/>
          <a:chExt cx="0" cy="0"/>
        </a:xfrm>
      </p:grpSpPr>
      <p:sp>
        <p:nvSpPr>
          <p:cNvPr id="3"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Title 2"/>
          <p:cNvSpPr>
            <a:spLocks noGrp="1"/>
          </p:cNvSpPr>
          <p:nvPr>
            <p:ph type="title"/>
          </p:nvPr>
        </p:nvSpPr>
        <p:spPr bwMode="white">
          <a:xfrm>
            <a:off x="838200" y="-1"/>
            <a:ext cx="10515600" cy="1216025"/>
          </a:xfrm>
          <a:noFill/>
        </p:spPr>
        <p:txBody>
          <a:bodyPr lIns="45720" rIns="45720">
            <a:normAutofit/>
          </a:bodyPr>
          <a:lstStyle>
            <a:lvl1pPr algn="r">
              <a:defRPr sz="3600">
                <a:solidFill>
                  <a:schemeClr val="bg1"/>
                </a:solidFill>
              </a:defRPr>
            </a:lvl1pPr>
          </a:lstStyle>
          <a:p>
            <a:r>
              <a:rPr lang="en-US"/>
              <a:t>Click to edit Master title style</a:t>
            </a:r>
          </a:p>
        </p:txBody>
      </p:sp>
      <p:sp>
        <p:nvSpPr>
          <p:cNvPr id="12" name="Table Placeholder 3"/>
          <p:cNvSpPr>
            <a:spLocks noGrp="1"/>
          </p:cNvSpPr>
          <p:nvPr>
            <p:ph type="tbl" sz="quarter" idx="13"/>
          </p:nvPr>
        </p:nvSpPr>
        <p:spPr bwMode="gray">
          <a:xfrm>
            <a:off x="838200" y="1335088"/>
            <a:ext cx="10515600" cy="4841875"/>
          </a:xfrm>
        </p:spPr>
        <p:txBody>
          <a:bodyPr/>
          <a:lstStyle/>
          <a:p>
            <a:r>
              <a:rPr lang="en-US"/>
              <a:t>Click icon to add table</a:t>
            </a:r>
          </a:p>
        </p:txBody>
      </p:sp>
      <p:sp>
        <p:nvSpPr>
          <p:cNvPr id="9" name="Rectangle 7"/>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CF149A7D-ACE1-4D4F-9EDE-AFDAC9CAED7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4"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406208261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11/6/2025</a:t>
            </a:fld>
            <a:endParaRPr lang="en-US"/>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3" name="Picture 12">
            <a:extLst>
              <a:ext uri="{FF2B5EF4-FFF2-40B4-BE49-F238E27FC236}">
                <a16:creationId xmlns:a16="http://schemas.microsoft.com/office/drawing/2014/main" id="{FA7AF7DA-B512-472F-BC23-F3520AA04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14211" y="715116"/>
            <a:ext cx="3892217" cy="340119"/>
          </a:xfrm>
          <a:prstGeom prst="rect">
            <a:avLst/>
          </a:prstGeom>
        </p:spPr>
      </p:pic>
      <p:sp>
        <p:nvSpPr>
          <p:cNvPr id="14"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689070064"/>
      </p:ext>
    </p:extLst>
  </p:cSld>
  <p:clrMapOvr>
    <a:masterClrMapping/>
  </p:clrMapOvr>
  <p:hf sldNum="0" hdr="0" ftr="0" dt="0"/>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9" name="Picture 8">
            <a:extLst>
              <a:ext uri="{FF2B5EF4-FFF2-40B4-BE49-F238E27FC236}">
                <a16:creationId xmlns:a16="http://schemas.microsoft.com/office/drawing/2014/main" id="{AE2ECF1A-EF2B-4612-A2CC-75778C9FDA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93670739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8"/>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pic>
        <p:nvPicPr>
          <p:cNvPr id="12" name="Picture 11">
            <a:extLst>
              <a:ext uri="{FF2B5EF4-FFF2-40B4-BE49-F238E27FC236}">
                <a16:creationId xmlns:a16="http://schemas.microsoft.com/office/drawing/2014/main" id="{1DC680A3-C5D3-4FFD-9C4F-F36C769746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36839946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0" name="Picture 9">
            <a:extLst>
              <a:ext uri="{FF2B5EF4-FFF2-40B4-BE49-F238E27FC236}">
                <a16:creationId xmlns:a16="http://schemas.microsoft.com/office/drawing/2014/main" id="{ED2BB05C-0FE5-4B9D-9A15-CAA5A8AAB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63076"/>
            <a:ext cx="1925917" cy="168295"/>
          </a:xfrm>
          <a:prstGeom prst="rect">
            <a:avLst/>
          </a:prstGeom>
        </p:spPr>
      </p:pic>
      <p:sp>
        <p:nvSpPr>
          <p:cNvPr id="1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406443197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8E659527-B9B1-4F13-8C4F-F2223349C6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426761320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5A0960E9-F618-4D3C-A13D-633B9C5E32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71075609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11/6/2025</a:t>
            </a:fld>
            <a:endParaRPr lang="en-US"/>
          </a:p>
        </p:txBody>
      </p:sp>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201116669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11/6/2025</a:t>
            </a:fld>
            <a:endParaRPr lang="en-US"/>
          </a:p>
        </p:txBody>
      </p:sp>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95573382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3E86B23F-38FC-49BD-83FB-47515709C2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467950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pic>
        <p:nvPicPr>
          <p:cNvPr id="2" name="Picture 1" descr="Minnesota Governor's Workforce Development Board">
            <a:extLst>
              <a:ext uri="{FF2B5EF4-FFF2-40B4-BE49-F238E27FC236}">
                <a16:creationId xmlns:a16="http://schemas.microsoft.com/office/drawing/2014/main" id="{B98A0A0F-2C85-D320-036A-4AE1B33DB09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090157"/>
            <a:ext cx="2211860" cy="532383"/>
          </a:xfrm>
          <a:prstGeom prst="rect">
            <a:avLst/>
          </a:prstGeom>
        </p:spPr>
      </p:pic>
      <p:sp>
        <p:nvSpPr>
          <p:cNvPr id="6" name="Footer Placeholder 6">
            <a:extLst>
              <a:ext uri="{FF2B5EF4-FFF2-40B4-BE49-F238E27FC236}">
                <a16:creationId xmlns:a16="http://schemas.microsoft.com/office/drawing/2014/main" id="{9CDF9085-04B6-B84D-8070-E4F9A9BE377A}"/>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87043442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pPr/>
              <a:t>11/6/2025</a:t>
            </a:fld>
            <a:endParaRPr lang="en-US"/>
          </a:p>
        </p:txBody>
      </p:sp>
      <p:sp>
        <p:nvSpPr>
          <p:cNvPr id="11"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73929834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11/6/2025</a:t>
            </a:fld>
            <a:endParaRPr lang="en-US"/>
          </a:p>
        </p:txBody>
      </p:sp>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131978033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11/6/2025</a:t>
            </a:fld>
            <a:endParaRPr lang="en-US"/>
          </a:p>
        </p:txBody>
      </p:sp>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19155486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pic>
        <p:nvPicPr>
          <p:cNvPr id="13" name="Picture 12">
            <a:extLst>
              <a:ext uri="{FF2B5EF4-FFF2-40B4-BE49-F238E27FC236}">
                <a16:creationId xmlns:a16="http://schemas.microsoft.com/office/drawing/2014/main" id="{A3889DEE-3C1B-4241-958E-773D926E4D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8764958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3646176"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6486020"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4" name="Picture Placeholder 9"/>
          <p:cNvSpPr>
            <a:spLocks noGrp="1"/>
          </p:cNvSpPr>
          <p:nvPr>
            <p:ph type="pic" sz="quarter" idx="20" hasCustomPrompt="1"/>
          </p:nvPr>
        </p:nvSpPr>
        <p:spPr bwMode="gray">
          <a:xfrm>
            <a:off x="9325864" y="1967573"/>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4"/>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DDD21366-A0C8-424F-AB52-92ADBFEF7A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41793519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572814" y="1964392"/>
            <a:ext cx="2332190" cy="2332190"/>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0" name="Picture Placeholder 5"/>
          <p:cNvSpPr>
            <a:spLocks noGrp="1"/>
          </p:cNvSpPr>
          <p:nvPr>
            <p:ph type="pic" sz="quarter" idx="16" hasCustomPrompt="1"/>
          </p:nvPr>
        </p:nvSpPr>
        <p:spPr bwMode="gray">
          <a:xfrm>
            <a:off x="482454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2" name="Picture Placeholder 7"/>
          <p:cNvSpPr>
            <a:spLocks noGrp="1"/>
          </p:cNvSpPr>
          <p:nvPr>
            <p:ph type="pic" sz="quarter" idx="18" hasCustomPrompt="1"/>
          </p:nvPr>
        </p:nvSpPr>
        <p:spPr bwMode="gray">
          <a:xfrm>
            <a:off x="8067551" y="1964392"/>
            <a:ext cx="2317864" cy="2317864"/>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2"/>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F2051B85-B470-414F-BB13-30B30A76CD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5"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1884294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3" name="Picture Placeholder 5"/>
          <p:cNvSpPr>
            <a:spLocks noGrp="1"/>
          </p:cNvSpPr>
          <p:nvPr>
            <p:ph type="pic" sz="quarter" idx="14" hasCustomPrompt="1"/>
          </p:nvPr>
        </p:nvSpPr>
        <p:spPr bwMode="gray">
          <a:xfrm>
            <a:off x="806331"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6"/>
          <p:cNvSpPr>
            <a:spLocks noGrp="1"/>
          </p:cNvSpPr>
          <p:nvPr>
            <p:ph type="body" sz="quarter" idx="15"/>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4"/>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7" name="Picture 16">
            <a:extLst>
              <a:ext uri="{FF2B5EF4-FFF2-40B4-BE49-F238E27FC236}">
                <a16:creationId xmlns:a16="http://schemas.microsoft.com/office/drawing/2014/main" id="{ED17029C-146D-40A9-9DD0-040E835DC9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161208824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0"/>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CA5941EE-6E7E-489C-8CC4-0F2A9370E9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01939047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4"/>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6" name="Picture 15">
            <a:extLst>
              <a:ext uri="{FF2B5EF4-FFF2-40B4-BE49-F238E27FC236}">
                <a16:creationId xmlns:a16="http://schemas.microsoft.com/office/drawing/2014/main" id="{1D69CF5A-C6CF-486C-9B14-C9954E49C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007" y="6454763"/>
            <a:ext cx="1925917" cy="168295"/>
          </a:xfrm>
          <a:prstGeom prst="rect">
            <a:avLst/>
          </a:prstGeom>
        </p:spPr>
      </p:pic>
      <p:sp>
        <p:nvSpPr>
          <p:cNvPr id="1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6597402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a:t>Click to edit text</a:t>
            </a:r>
          </a:p>
        </p:txBody>
      </p:sp>
      <p:sp>
        <p:nvSpPr>
          <p:cNvPr id="19" name="Rectangle 12"/>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4" name="Picture 13">
            <a:extLst>
              <a:ext uri="{FF2B5EF4-FFF2-40B4-BE49-F238E27FC236}">
                <a16:creationId xmlns:a16="http://schemas.microsoft.com/office/drawing/2014/main" id="{5EA4A8DD-D0F5-44C1-B499-38111C8E48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4896" y="6454763"/>
            <a:ext cx="1925917" cy="168295"/>
          </a:xfrm>
          <a:prstGeom prst="rect">
            <a:avLst/>
          </a:prstGeom>
        </p:spPr>
      </p:pic>
      <p:sp>
        <p:nvSpPr>
          <p:cNvPr id="15"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287098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 name="Rectangle 1"/>
          <p:cNvSpPr/>
          <p:nvPr userDrawn="1"/>
        </p:nvSpPr>
        <p:spPr>
          <a:xfrm>
            <a:off x="838200" y="1335281"/>
            <a:ext cx="10515600" cy="4608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608319"/>
          </a:xfrm>
          <a:noFill/>
        </p:spPr>
        <p:txBody>
          <a:bodyPr lIns="182880" tIns="301752" r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3" name="Picture 2" descr="Minnesota Governor's Workforce Development Board">
            <a:extLst>
              <a:ext uri="{FF2B5EF4-FFF2-40B4-BE49-F238E27FC236}">
                <a16:creationId xmlns:a16="http://schemas.microsoft.com/office/drawing/2014/main" id="{2866D1AE-9BE4-0562-5040-BDAF1F0FBD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5" y="6186742"/>
            <a:ext cx="1980343" cy="476658"/>
          </a:xfrm>
          <a:prstGeom prst="rect">
            <a:avLst/>
          </a:prstGeom>
        </p:spPr>
      </p:pic>
      <p:sp>
        <p:nvSpPr>
          <p:cNvPr id="5" name="Footer Placeholder 6">
            <a:extLst>
              <a:ext uri="{FF2B5EF4-FFF2-40B4-BE49-F238E27FC236}">
                <a16:creationId xmlns:a16="http://schemas.microsoft.com/office/drawing/2014/main" id="{1BC953D4-1D10-3A48-8464-B4AC90681BD1}"/>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370078645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4"/>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1" name="Picture 20">
            <a:extLst>
              <a:ext uri="{FF2B5EF4-FFF2-40B4-BE49-F238E27FC236}">
                <a16:creationId xmlns:a16="http://schemas.microsoft.com/office/drawing/2014/main" id="{130ECE39-2EDE-4E36-B5CD-24B36FDEAA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2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67396224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0"/>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3" name="Picture 12">
            <a:extLst>
              <a:ext uri="{FF2B5EF4-FFF2-40B4-BE49-F238E27FC236}">
                <a16:creationId xmlns:a16="http://schemas.microsoft.com/office/drawing/2014/main" id="{0A539A61-E863-4510-A868-5207F12F0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9"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5344613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p:cSld name="Icons or Objects (10-Up)">
    <p:spTree>
      <p:nvGrpSpPr>
        <p:cNvPr id="1" name=""/>
        <p:cNvGrpSpPr/>
        <p:nvPr/>
      </p:nvGrpSpPr>
      <p:grpSpPr>
        <a:xfrm>
          <a:off x="0" y="0"/>
          <a:ext cx="0" cy="0"/>
          <a:chOff x="0" y="0"/>
          <a:chExt cx="0" cy="0"/>
        </a:xfrm>
      </p:grpSpPr>
      <p:sp>
        <p:nvSpPr>
          <p:cNvPr id="23"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5" name="Rectangle 16"/>
          <p:cNvSpPr/>
          <p:nvPr/>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26" name="Picture 25">
            <a:extLst>
              <a:ext uri="{FF2B5EF4-FFF2-40B4-BE49-F238E27FC236}">
                <a16:creationId xmlns:a16="http://schemas.microsoft.com/office/drawing/2014/main" id="{B8FCB8B6-B793-4699-BFED-9089DEE2D6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2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3822054208"/>
      </p:ext>
    </p:extLst>
  </p:cSld>
  <p:clrMapOvr>
    <a:masterClrMapping/>
  </p:clrMapOvr>
  <p:extLst>
    <p:ext uri="{DCECCB84-F9BA-43D5-87BE-67443E8EF086}">
      <p15:sldGuideLst xmlns:p15="http://schemas.microsoft.com/office/powerpoint/2012/main"/>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2834938932"/>
      </p:ext>
    </p:extLst>
  </p:cSld>
  <p:clrMapOvr>
    <a:masterClrMapping/>
  </p:clrMapOvr>
  <p:hf sldNum="0" hdr="0" ftr="0" dt="0"/>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1367131999"/>
      </p:ext>
    </p:extLst>
  </p:cSld>
  <p:clrMapOvr>
    <a:masterClrMapping/>
  </p:clrMapOvr>
  <p:hf sldNum="0" hdr="0" ftr="0" dt="0"/>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4200412447"/>
      </p:ext>
    </p:extLst>
  </p:cSld>
  <p:clrMapOvr>
    <a:masterClrMapping/>
  </p:clrMapOvr>
  <p:hf sldNum="0" hdr="0" ftr="0" dt="0"/>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660333102"/>
      </p:ext>
    </p:extLst>
  </p:cSld>
  <p:clrMapOvr>
    <a:masterClrMapping/>
  </p:clrMapOvr>
  <p:hf sldNum="0" hdr="0" ftr="0" dt="0"/>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11/6/2025</a:t>
            </a:fld>
            <a:endParaRPr lang="en-US"/>
          </a:p>
        </p:txBody>
      </p:sp>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107923580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42948872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12"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03127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Footer Placeholder 6">
            <a:extLst>
              <a:ext uri="{FF2B5EF4-FFF2-40B4-BE49-F238E27FC236}">
                <a16:creationId xmlns:a16="http://schemas.microsoft.com/office/drawing/2014/main" id="{5213F044-9219-C3E4-94DF-F904EC57B2E3}"/>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79230817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pic>
        <p:nvPicPr>
          <p:cNvPr id="9" name="Picture 8">
            <a:extLst>
              <a:ext uri="{FF2B5EF4-FFF2-40B4-BE49-F238E27FC236}">
                <a16:creationId xmlns:a16="http://schemas.microsoft.com/office/drawing/2014/main" id="{D00F9A58-DD4F-4269-9BA6-03203467A5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
        <p:nvSpPr>
          <p:cNvPr id="10"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24853037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2328794498"/>
      </p:ext>
    </p:extLst>
  </p:cSld>
  <p:clrMapOvr>
    <a:masterClrMapping/>
  </p:clrMapOvr>
  <p:hf sldNum="0" hdr="0" ftr="0" dt="0"/>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pic>
        <p:nvPicPr>
          <p:cNvPr id="9"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655673696"/>
      </p:ext>
    </p:extLst>
  </p:cSld>
  <p:clrMapOvr>
    <a:masterClrMapping/>
  </p:clrMapOvr>
  <p:hf sldNum="0" hdr="0" ftr="0" dt="0"/>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11/6/2025</a:t>
            </a:fld>
            <a:endParaRPr lang="en-US"/>
          </a:p>
        </p:txBody>
      </p:sp>
      <p:sp>
        <p:nvSpPr>
          <p:cNvPr id="1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28384654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313388530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pic>
        <p:nvPicPr>
          <p:cNvPr id="6"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7885926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3" descr="Compute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11/6/2025</a:t>
            </a:fld>
            <a:endParaRPr lang="en-US"/>
          </a:p>
        </p:txBody>
      </p:sp>
      <p:sp>
        <p:nvSpPr>
          <p:cNvPr id="12"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360248972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a:t>Click to edit title</a:t>
            </a:r>
          </a:p>
        </p:txBody>
      </p:sp>
      <p:sp>
        <p:nvSpPr>
          <p:cNvPr id="15" name="Picture Placeholder 3"/>
          <p:cNvSpPr>
            <a:spLocks noGrp="1"/>
          </p:cNvSpPr>
          <p:nvPr>
            <p:ph type="pic" sz="quarter" idx="10" hasCustomPrompt="1"/>
          </p:nvPr>
        </p:nvSpPr>
        <p:spPr bwMode="gray">
          <a:xfrm>
            <a:off x="4976788" y="691883"/>
            <a:ext cx="6298572" cy="3369130"/>
          </a:xfrm>
        </p:spPr>
        <p:txBody>
          <a:bodyPr/>
          <a:lstStyle>
            <a:lvl1pPr>
              <a:defRPr/>
            </a:lvl1pPr>
          </a:lstStyle>
          <a:p>
            <a:r>
              <a:rPr lang="en-US"/>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a:t>Click icon to insert screenshot</a:t>
            </a:r>
          </a:p>
        </p:txBody>
      </p:sp>
      <p:sp>
        <p:nvSpPr>
          <p:cNvPr id="17" name="Picture Placeholder 5"/>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11/6/2025</a:t>
            </a:fld>
            <a:endParaRPr lang="en-US"/>
          </a:p>
        </p:txBody>
      </p:sp>
      <p:sp>
        <p:nvSpPr>
          <p:cNvPr id="14"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34776347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Quote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Rounded Rectangular Callout 1"/>
          <p:cNvSpPr/>
          <p:nvPr/>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8"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0"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11/6/2025</a:t>
            </a:fld>
            <a:endParaRPr lang="en-US"/>
          </a:p>
        </p:txBody>
      </p:sp>
      <p:sp>
        <p:nvSpPr>
          <p:cNvPr id="13"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303045803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Quote (Dark Background)">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Rounded Rectangular Callout 1"/>
          <p:cNvSpPr/>
          <p:nvPr/>
        </p:nvSpPr>
        <p:spPr bwMode="white">
          <a:xfrm>
            <a:off x="866887" y="601818"/>
            <a:ext cx="10515600" cy="5450408"/>
          </a:xfrm>
          <a:custGeom>
            <a:avLst/>
            <a:gdLst>
              <a:gd name="connsiteX0" fmla="*/ 0 w 10515600"/>
              <a:gd name="connsiteY0" fmla="*/ 805890 h 4835245"/>
              <a:gd name="connsiteX1" fmla="*/ 805890 w 10515600"/>
              <a:gd name="connsiteY1" fmla="*/ 0 h 4835245"/>
              <a:gd name="connsiteX2" fmla="*/ 1752600 w 10515600"/>
              <a:gd name="connsiteY2" fmla="*/ 0 h 4835245"/>
              <a:gd name="connsiteX3" fmla="*/ 1752600 w 10515600"/>
              <a:gd name="connsiteY3" fmla="*/ 0 h 4835245"/>
              <a:gd name="connsiteX4" fmla="*/ 4381500 w 10515600"/>
              <a:gd name="connsiteY4" fmla="*/ 0 h 4835245"/>
              <a:gd name="connsiteX5" fmla="*/ 9709710 w 10515600"/>
              <a:gd name="connsiteY5" fmla="*/ 0 h 4835245"/>
              <a:gd name="connsiteX6" fmla="*/ 10515600 w 10515600"/>
              <a:gd name="connsiteY6" fmla="*/ 805890 h 4835245"/>
              <a:gd name="connsiteX7" fmla="*/ 10515600 w 10515600"/>
              <a:gd name="connsiteY7" fmla="*/ 2820560 h 4835245"/>
              <a:gd name="connsiteX8" fmla="*/ 10515600 w 10515600"/>
              <a:gd name="connsiteY8" fmla="*/ 2820560 h 4835245"/>
              <a:gd name="connsiteX9" fmla="*/ 10515600 w 10515600"/>
              <a:gd name="connsiteY9" fmla="*/ 4029371 h 4835245"/>
              <a:gd name="connsiteX10" fmla="*/ 10515600 w 10515600"/>
              <a:gd name="connsiteY10" fmla="*/ 4029355 h 4835245"/>
              <a:gd name="connsiteX11" fmla="*/ 9709710 w 10515600"/>
              <a:gd name="connsiteY11" fmla="*/ 4835245 h 4835245"/>
              <a:gd name="connsiteX12" fmla="*/ 4381500 w 10515600"/>
              <a:gd name="connsiteY12" fmla="*/ 4835245 h 4835245"/>
              <a:gd name="connsiteX13" fmla="*/ 3067085 w 10515600"/>
              <a:gd name="connsiteY13" fmla="*/ 5439651 h 4835245"/>
              <a:gd name="connsiteX14" fmla="*/ 1752600 w 10515600"/>
              <a:gd name="connsiteY14" fmla="*/ 4835245 h 4835245"/>
              <a:gd name="connsiteX15" fmla="*/ 805890 w 10515600"/>
              <a:gd name="connsiteY15" fmla="*/ 4835245 h 4835245"/>
              <a:gd name="connsiteX16" fmla="*/ 0 w 10515600"/>
              <a:gd name="connsiteY16" fmla="*/ 4029355 h 4835245"/>
              <a:gd name="connsiteX17" fmla="*/ 0 w 10515600"/>
              <a:gd name="connsiteY17" fmla="*/ 4029371 h 4835245"/>
              <a:gd name="connsiteX18" fmla="*/ 0 w 10515600"/>
              <a:gd name="connsiteY18" fmla="*/ 2820560 h 4835245"/>
              <a:gd name="connsiteX19" fmla="*/ 0 w 10515600"/>
              <a:gd name="connsiteY19" fmla="*/ 2820560 h 4835245"/>
              <a:gd name="connsiteX20" fmla="*/ 0 w 10515600"/>
              <a:gd name="connsiteY20" fmla="*/ 805890 h 483524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4381500 w 10515600"/>
              <a:gd name="connsiteY12" fmla="*/ 4835245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3067085 w 10515600"/>
              <a:gd name="connsiteY13" fmla="*/ 5439651 h 5439651"/>
              <a:gd name="connsiteX14" fmla="*/ 2279725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2279725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601015"/>
              <a:gd name="connsiteX1" fmla="*/ 805890 w 10515600"/>
              <a:gd name="connsiteY1" fmla="*/ 0 h 5601015"/>
              <a:gd name="connsiteX2" fmla="*/ 1752600 w 10515600"/>
              <a:gd name="connsiteY2" fmla="*/ 0 h 5601015"/>
              <a:gd name="connsiteX3" fmla="*/ 1752600 w 10515600"/>
              <a:gd name="connsiteY3" fmla="*/ 0 h 5601015"/>
              <a:gd name="connsiteX4" fmla="*/ 4381500 w 10515600"/>
              <a:gd name="connsiteY4" fmla="*/ 0 h 5601015"/>
              <a:gd name="connsiteX5" fmla="*/ 9709710 w 10515600"/>
              <a:gd name="connsiteY5" fmla="*/ 0 h 5601015"/>
              <a:gd name="connsiteX6" fmla="*/ 10515600 w 10515600"/>
              <a:gd name="connsiteY6" fmla="*/ 805890 h 5601015"/>
              <a:gd name="connsiteX7" fmla="*/ 10515600 w 10515600"/>
              <a:gd name="connsiteY7" fmla="*/ 2820560 h 5601015"/>
              <a:gd name="connsiteX8" fmla="*/ 10515600 w 10515600"/>
              <a:gd name="connsiteY8" fmla="*/ 2820560 h 5601015"/>
              <a:gd name="connsiteX9" fmla="*/ 10515600 w 10515600"/>
              <a:gd name="connsiteY9" fmla="*/ 4029371 h 5601015"/>
              <a:gd name="connsiteX10" fmla="*/ 10515600 w 10515600"/>
              <a:gd name="connsiteY10" fmla="*/ 4029355 h 5601015"/>
              <a:gd name="connsiteX11" fmla="*/ 9709710 w 10515600"/>
              <a:gd name="connsiteY11" fmla="*/ 4835245 h 5601015"/>
              <a:gd name="connsiteX12" fmla="*/ 3725283 w 10515600"/>
              <a:gd name="connsiteY12" fmla="*/ 4846003 h 5601015"/>
              <a:gd name="connsiteX13" fmla="*/ 3067085 w 10515600"/>
              <a:gd name="connsiteY13" fmla="*/ 5601015 h 5601015"/>
              <a:gd name="connsiteX14" fmla="*/ 1440628 w 10515600"/>
              <a:gd name="connsiteY14" fmla="*/ 4824487 h 5601015"/>
              <a:gd name="connsiteX15" fmla="*/ 805890 w 10515600"/>
              <a:gd name="connsiteY15" fmla="*/ 4835245 h 5601015"/>
              <a:gd name="connsiteX16" fmla="*/ 0 w 10515600"/>
              <a:gd name="connsiteY16" fmla="*/ 4029355 h 5601015"/>
              <a:gd name="connsiteX17" fmla="*/ 0 w 10515600"/>
              <a:gd name="connsiteY17" fmla="*/ 4029371 h 5601015"/>
              <a:gd name="connsiteX18" fmla="*/ 0 w 10515600"/>
              <a:gd name="connsiteY18" fmla="*/ 2820560 h 5601015"/>
              <a:gd name="connsiteX19" fmla="*/ 0 w 10515600"/>
              <a:gd name="connsiteY19" fmla="*/ 2820560 h 5601015"/>
              <a:gd name="connsiteX20" fmla="*/ 0 w 10515600"/>
              <a:gd name="connsiteY20" fmla="*/ 805890 h 5601015"/>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3725283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39651"/>
              <a:gd name="connsiteX1" fmla="*/ 805890 w 10515600"/>
              <a:gd name="connsiteY1" fmla="*/ 0 h 5439651"/>
              <a:gd name="connsiteX2" fmla="*/ 1752600 w 10515600"/>
              <a:gd name="connsiteY2" fmla="*/ 0 h 5439651"/>
              <a:gd name="connsiteX3" fmla="*/ 1752600 w 10515600"/>
              <a:gd name="connsiteY3" fmla="*/ 0 h 5439651"/>
              <a:gd name="connsiteX4" fmla="*/ 4381500 w 10515600"/>
              <a:gd name="connsiteY4" fmla="*/ 0 h 5439651"/>
              <a:gd name="connsiteX5" fmla="*/ 9709710 w 10515600"/>
              <a:gd name="connsiteY5" fmla="*/ 0 h 5439651"/>
              <a:gd name="connsiteX6" fmla="*/ 10515600 w 10515600"/>
              <a:gd name="connsiteY6" fmla="*/ 805890 h 5439651"/>
              <a:gd name="connsiteX7" fmla="*/ 10515600 w 10515600"/>
              <a:gd name="connsiteY7" fmla="*/ 2820560 h 5439651"/>
              <a:gd name="connsiteX8" fmla="*/ 10515600 w 10515600"/>
              <a:gd name="connsiteY8" fmla="*/ 2820560 h 5439651"/>
              <a:gd name="connsiteX9" fmla="*/ 10515600 w 10515600"/>
              <a:gd name="connsiteY9" fmla="*/ 4029371 h 5439651"/>
              <a:gd name="connsiteX10" fmla="*/ 10515600 w 10515600"/>
              <a:gd name="connsiteY10" fmla="*/ 4029355 h 5439651"/>
              <a:gd name="connsiteX11" fmla="*/ 9709710 w 10515600"/>
              <a:gd name="connsiteY11" fmla="*/ 4835245 h 5439651"/>
              <a:gd name="connsiteX12" fmla="*/ 2552700 w 10515600"/>
              <a:gd name="connsiteY12" fmla="*/ 4846003 h 5439651"/>
              <a:gd name="connsiteX13" fmla="*/ 2098897 w 10515600"/>
              <a:gd name="connsiteY13" fmla="*/ 5439651 h 5439651"/>
              <a:gd name="connsiteX14" fmla="*/ 1440628 w 10515600"/>
              <a:gd name="connsiteY14" fmla="*/ 4824487 h 5439651"/>
              <a:gd name="connsiteX15" fmla="*/ 805890 w 10515600"/>
              <a:gd name="connsiteY15" fmla="*/ 4835245 h 5439651"/>
              <a:gd name="connsiteX16" fmla="*/ 0 w 10515600"/>
              <a:gd name="connsiteY16" fmla="*/ 4029355 h 5439651"/>
              <a:gd name="connsiteX17" fmla="*/ 0 w 10515600"/>
              <a:gd name="connsiteY17" fmla="*/ 4029371 h 5439651"/>
              <a:gd name="connsiteX18" fmla="*/ 0 w 10515600"/>
              <a:gd name="connsiteY18" fmla="*/ 2820560 h 5439651"/>
              <a:gd name="connsiteX19" fmla="*/ 0 w 10515600"/>
              <a:gd name="connsiteY19" fmla="*/ 2820560 h 5439651"/>
              <a:gd name="connsiteX20" fmla="*/ 0 w 10515600"/>
              <a:gd name="connsiteY20" fmla="*/ 805890 h 5439651"/>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34351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 name="connsiteX0" fmla="*/ 0 w 10515600"/>
              <a:gd name="connsiteY0" fmla="*/ 805890 h 5450408"/>
              <a:gd name="connsiteX1" fmla="*/ 805890 w 10515600"/>
              <a:gd name="connsiteY1" fmla="*/ 0 h 5450408"/>
              <a:gd name="connsiteX2" fmla="*/ 1752600 w 10515600"/>
              <a:gd name="connsiteY2" fmla="*/ 0 h 5450408"/>
              <a:gd name="connsiteX3" fmla="*/ 1752600 w 10515600"/>
              <a:gd name="connsiteY3" fmla="*/ 0 h 5450408"/>
              <a:gd name="connsiteX4" fmla="*/ 4381500 w 10515600"/>
              <a:gd name="connsiteY4" fmla="*/ 0 h 5450408"/>
              <a:gd name="connsiteX5" fmla="*/ 9709710 w 10515600"/>
              <a:gd name="connsiteY5" fmla="*/ 0 h 5450408"/>
              <a:gd name="connsiteX6" fmla="*/ 10515600 w 10515600"/>
              <a:gd name="connsiteY6" fmla="*/ 805890 h 5450408"/>
              <a:gd name="connsiteX7" fmla="*/ 10515600 w 10515600"/>
              <a:gd name="connsiteY7" fmla="*/ 2820560 h 5450408"/>
              <a:gd name="connsiteX8" fmla="*/ 10515600 w 10515600"/>
              <a:gd name="connsiteY8" fmla="*/ 2820560 h 5450408"/>
              <a:gd name="connsiteX9" fmla="*/ 10515600 w 10515600"/>
              <a:gd name="connsiteY9" fmla="*/ 4029371 h 5450408"/>
              <a:gd name="connsiteX10" fmla="*/ 10515600 w 10515600"/>
              <a:gd name="connsiteY10" fmla="*/ 4029355 h 5450408"/>
              <a:gd name="connsiteX11" fmla="*/ 9709710 w 10515600"/>
              <a:gd name="connsiteY11" fmla="*/ 4835245 h 5450408"/>
              <a:gd name="connsiteX12" fmla="*/ 2552700 w 10515600"/>
              <a:gd name="connsiteY12" fmla="*/ 4846003 h 5450408"/>
              <a:gd name="connsiteX13" fmla="*/ 2002078 w 10515600"/>
              <a:gd name="connsiteY13" fmla="*/ 5450408 h 5450408"/>
              <a:gd name="connsiteX14" fmla="*/ 1440628 w 10515600"/>
              <a:gd name="connsiteY14" fmla="*/ 4824487 h 5450408"/>
              <a:gd name="connsiteX15" fmla="*/ 805890 w 10515600"/>
              <a:gd name="connsiteY15" fmla="*/ 4835245 h 5450408"/>
              <a:gd name="connsiteX16" fmla="*/ 0 w 10515600"/>
              <a:gd name="connsiteY16" fmla="*/ 4029355 h 5450408"/>
              <a:gd name="connsiteX17" fmla="*/ 0 w 10515600"/>
              <a:gd name="connsiteY17" fmla="*/ 4029371 h 5450408"/>
              <a:gd name="connsiteX18" fmla="*/ 0 w 10515600"/>
              <a:gd name="connsiteY18" fmla="*/ 2820560 h 5450408"/>
              <a:gd name="connsiteX19" fmla="*/ 0 w 10515600"/>
              <a:gd name="connsiteY19" fmla="*/ 2820560 h 5450408"/>
              <a:gd name="connsiteX20" fmla="*/ 0 w 10515600"/>
              <a:gd name="connsiteY20" fmla="*/ 805890 h 5450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515600" h="5450408">
                <a:moveTo>
                  <a:pt x="0" y="805890"/>
                </a:moveTo>
                <a:cubicBezTo>
                  <a:pt x="0" y="360809"/>
                  <a:pt x="360809" y="0"/>
                  <a:pt x="805890" y="0"/>
                </a:cubicBezTo>
                <a:lnTo>
                  <a:pt x="1752600" y="0"/>
                </a:lnTo>
                <a:lnTo>
                  <a:pt x="1752600" y="0"/>
                </a:lnTo>
                <a:lnTo>
                  <a:pt x="4381500" y="0"/>
                </a:lnTo>
                <a:lnTo>
                  <a:pt x="9709710" y="0"/>
                </a:lnTo>
                <a:cubicBezTo>
                  <a:pt x="10154791" y="0"/>
                  <a:pt x="10515600" y="360809"/>
                  <a:pt x="10515600" y="805890"/>
                </a:cubicBezTo>
                <a:lnTo>
                  <a:pt x="10515600" y="2820560"/>
                </a:lnTo>
                <a:lnTo>
                  <a:pt x="10515600" y="2820560"/>
                </a:lnTo>
                <a:lnTo>
                  <a:pt x="10515600" y="4029371"/>
                </a:lnTo>
                <a:lnTo>
                  <a:pt x="10515600" y="4029355"/>
                </a:lnTo>
                <a:cubicBezTo>
                  <a:pt x="10515600" y="4474436"/>
                  <a:pt x="10154791" y="4835245"/>
                  <a:pt x="9709710" y="4835245"/>
                </a:cubicBezTo>
                <a:lnTo>
                  <a:pt x="2552700" y="4846003"/>
                </a:lnTo>
                <a:lnTo>
                  <a:pt x="2002078" y="5450408"/>
                </a:lnTo>
                <a:lnTo>
                  <a:pt x="1440628" y="4824487"/>
                </a:lnTo>
                <a:lnTo>
                  <a:pt x="805890" y="4835245"/>
                </a:lnTo>
                <a:cubicBezTo>
                  <a:pt x="360809" y="4835245"/>
                  <a:pt x="0" y="4474436"/>
                  <a:pt x="0" y="4029355"/>
                </a:cubicBezTo>
                <a:lnTo>
                  <a:pt x="0" y="4029371"/>
                </a:lnTo>
                <a:lnTo>
                  <a:pt x="0" y="2820560"/>
                </a:lnTo>
                <a:lnTo>
                  <a:pt x="0" y="2820560"/>
                </a:lnTo>
                <a:lnTo>
                  <a:pt x="0" y="80589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p:ph type="title" hasCustomPrompt="1"/>
          </p:nvPr>
        </p:nvSpPr>
        <p:spPr bwMode="black">
          <a:xfrm>
            <a:off x="1387736" y="1438507"/>
            <a:ext cx="9488245" cy="2219093"/>
          </a:xfrm>
        </p:spPr>
        <p:txBody>
          <a:bodyPr>
            <a:noAutofit/>
          </a:bodyPr>
          <a:lstStyle>
            <a:lvl1pPr algn="ctr">
              <a:tabLst>
                <a:tab pos="3770313" algn="l"/>
              </a:tabLst>
              <a:defRPr sz="5000" baseline="0">
                <a:solidFill>
                  <a:schemeClr val="accent1"/>
                </a:solidFill>
              </a:defRPr>
            </a:lvl1pPr>
          </a:lstStyle>
          <a:p>
            <a:r>
              <a:rPr lang="en-US"/>
              <a:t>“Click to edit quote.”</a:t>
            </a:r>
          </a:p>
        </p:txBody>
      </p:sp>
      <p:sp>
        <p:nvSpPr>
          <p:cNvPr id="15" name="Text Placeholder 3"/>
          <p:cNvSpPr>
            <a:spLocks noGrp="1"/>
          </p:cNvSpPr>
          <p:nvPr>
            <p:ph type="body" sz="quarter" idx="13" hasCustomPrompt="1"/>
          </p:nvPr>
        </p:nvSpPr>
        <p:spPr bwMode="black">
          <a:xfrm>
            <a:off x="1387736" y="4126416"/>
            <a:ext cx="9488245" cy="1015739"/>
          </a:xfrm>
        </p:spPr>
        <p:txBody>
          <a:bodyPr anchor="ctr">
            <a:normAutofit/>
          </a:bodyPr>
          <a:lstStyle>
            <a:lvl1pPr marL="0" indent="0" algn="ctr">
              <a:buNone/>
              <a:defRPr sz="2400" i="1" baseline="0">
                <a:solidFill>
                  <a:schemeClr val="tx2"/>
                </a:solidFill>
              </a:defRPr>
            </a:lvl1pPr>
          </a:lstStyle>
          <a:p>
            <a:pPr lvl="0"/>
            <a:r>
              <a:rPr lang="en-US"/>
              <a:t>- Click to edit name or subtext</a:t>
            </a:r>
          </a:p>
        </p:txBody>
      </p:sp>
      <p:sp>
        <p:nvSpPr>
          <p:cNvPr id="16"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11/6/2025</a:t>
            </a:fld>
            <a:endParaRPr lang="en-US"/>
          </a:p>
        </p:txBody>
      </p:sp>
      <p:sp>
        <p:nvSpPr>
          <p:cNvPr id="8"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12815244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Minnesota Governor's Workforce Development Board">
            <a:extLst>
              <a:ext uri="{FF2B5EF4-FFF2-40B4-BE49-F238E27FC236}">
                <a16:creationId xmlns:a16="http://schemas.microsoft.com/office/drawing/2014/main" id="{C81F35F5-8AFC-D5CF-517B-EE030347AC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244816"/>
            <a:ext cx="1569308" cy="377724"/>
          </a:xfrm>
          <a:prstGeom prst="rect">
            <a:avLst/>
          </a:prstGeom>
        </p:spPr>
      </p:pic>
      <p:sp>
        <p:nvSpPr>
          <p:cNvPr id="4" name="Footer Placeholder 6">
            <a:extLst>
              <a:ext uri="{FF2B5EF4-FFF2-40B4-BE49-F238E27FC236}">
                <a16:creationId xmlns:a16="http://schemas.microsoft.com/office/drawing/2014/main" id="{ECC05815-C097-2BD0-D393-0402AC358E6B}"/>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345119140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Photo Background (Blue Title, Overlay)">
    <p:spTree>
      <p:nvGrpSpPr>
        <p:cNvPr id="1" name=""/>
        <p:cNvGrpSpPr/>
        <p:nvPr/>
      </p:nvGrpSpPr>
      <p:grpSpPr>
        <a:xfrm>
          <a:off x="0" y="0"/>
          <a:ext cx="0" cy="0"/>
          <a:chOff x="0" y="0"/>
          <a:chExt cx="0" cy="0"/>
        </a:xfrm>
      </p:grpSpPr>
      <p:sp>
        <p:nvSpPr>
          <p:cNvPr id="12" name="Rectangle 1"/>
          <p:cNvSpPr/>
          <p:nvPr/>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a:t>Click Icon to add picture</a:t>
            </a:r>
          </a:p>
        </p:txBody>
      </p:sp>
      <p:sp>
        <p:nvSpPr>
          <p:cNvPr id="7" name="Content Placeholder 4"/>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8028309"/>
      </p:ext>
    </p:extLst>
  </p:cSld>
  <p:clrMapOvr>
    <a:masterClrMapping/>
  </p:clrMapOvr>
  <p:hf sldNum="0" hdr="0" ftr="0" dt="0"/>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0249617"/>
      </p:ext>
    </p:extLst>
  </p:cSld>
  <p:clrMapOvr>
    <a:masterClrMapping/>
  </p:clrMapOvr>
  <p:hf sldNum="0" hdr="0" ftr="0" dt="0"/>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Tree>
    <p:extLst>
      <p:ext uri="{BB962C8B-B14F-4D97-AF65-F5344CB8AC3E}">
        <p14:creationId xmlns:p14="http://schemas.microsoft.com/office/powerpoint/2010/main" val="3618236471"/>
      </p:ext>
    </p:extLst>
  </p:cSld>
  <p:clrMapOvr>
    <a:masterClrMapping/>
  </p:clrMapOvr>
  <p:hf sldNum="0" hdr="0" ftr="0" dt="0"/>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a:t>Third Point</a:t>
            </a:r>
          </a:p>
        </p:txBody>
      </p:sp>
    </p:spTree>
    <p:extLst>
      <p:ext uri="{BB962C8B-B14F-4D97-AF65-F5344CB8AC3E}">
        <p14:creationId xmlns:p14="http://schemas.microsoft.com/office/powerpoint/2010/main" val="1768472913"/>
      </p:ext>
    </p:extLst>
  </p:cSld>
  <p:clrMapOvr>
    <a:masterClrMapping/>
  </p:clrMapOvr>
  <p:hf sldNum="0" hdr="0" ftr="0" dt="0"/>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4119794338"/>
      </p:ext>
    </p:extLst>
  </p:cSld>
  <p:clrMapOvr>
    <a:masterClrMapping/>
  </p:clrMapOvr>
  <p:hf sldNum="0" hdr="0" ftr="0" dt="0"/>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11/6/2025</a:t>
            </a:fld>
            <a:endParaRPr lang="en-US"/>
          </a:p>
        </p:txBody>
      </p:sp>
      <p:sp>
        <p:nvSpPr>
          <p:cNvPr id="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bg1"/>
                </a:solidFill>
              </a:defRPr>
            </a:lvl1pPr>
          </a:lstStyle>
          <a:p>
            <a:r>
              <a:rPr lang="en-US" err="1"/>
              <a:t>mn.gov</a:t>
            </a:r>
            <a:r>
              <a:rPr lang="en-US"/>
              <a:t>/deed</a:t>
            </a:r>
          </a:p>
        </p:txBody>
      </p:sp>
    </p:spTree>
    <p:extLst>
      <p:ext uri="{BB962C8B-B14F-4D97-AF65-F5344CB8AC3E}">
        <p14:creationId xmlns:p14="http://schemas.microsoft.com/office/powerpoint/2010/main" val="3688087789"/>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5" name="Footer Placeholder 5"/>
          <p:cNvSpPr>
            <a:spLocks noGrp="1"/>
          </p:cNvSpPr>
          <p:nvPr>
            <p:ph type="ftr" sz="quarter" idx="12"/>
          </p:nvPr>
        </p:nvSpPr>
        <p:spPr bwMode="black">
          <a:xfrm>
            <a:off x="3302177" y="6356349"/>
            <a:ext cx="5587647" cy="365125"/>
          </a:xfrm>
          <a:prstGeom prst="rect">
            <a:avLst/>
          </a:prstGeom>
        </p:spPr>
        <p:txBody>
          <a:bodyPr/>
          <a:lstStyle>
            <a:lvl1pPr>
              <a:defRPr>
                <a:solidFill>
                  <a:schemeClr val="tx2"/>
                </a:solidFill>
              </a:defRPr>
            </a:lvl1pPr>
          </a:lstStyle>
          <a:p>
            <a:r>
              <a:rPr lang="en-US"/>
              <a:t>Optional Tagline Goes Here | mn.gov/deed</a:t>
            </a:r>
          </a:p>
        </p:txBody>
      </p:sp>
      <p:sp>
        <p:nvSpPr>
          <p:cNvPr id="4" name="Slide Number Placeholder 6"/>
          <p:cNvSpPr>
            <a:spLocks noGrp="1"/>
          </p:cNvSpPr>
          <p:nvPr>
            <p:ph type="sldNum" sz="quarter" idx="11"/>
          </p:nvPr>
        </p:nvSpPr>
        <p:spPr bwMode="black">
          <a:xfrm>
            <a:off x="9891132" y="6356350"/>
            <a:ext cx="1462668" cy="365125"/>
          </a:xfrm>
          <a:prstGeom prst="rect">
            <a:avLst/>
          </a:prstGeom>
        </p:spPr>
        <p:txBody>
          <a:bodyPr/>
          <a:lstStyle/>
          <a:p>
            <a:fld id="{48F63A3B-78C7-47BE-AE5E-E10140E04643}" type="slidenum">
              <a:rPr lang="en-US" smtClean="0"/>
              <a:pPr/>
              <a:t>‹#›</a:t>
            </a:fld>
            <a:endParaRPr lang="en-US"/>
          </a:p>
        </p:txBody>
      </p:sp>
      <p:pic>
        <p:nvPicPr>
          <p:cNvPr id="10" name="Picture 9">
            <a:extLst>
              <a:ext uri="{FF2B5EF4-FFF2-40B4-BE49-F238E27FC236}">
                <a16:creationId xmlns:a16="http://schemas.microsoft.com/office/drawing/2014/main" id="{4B952203-E8FB-4F5D-B5E5-77FD0A73D1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6454763"/>
            <a:ext cx="1925917" cy="168295"/>
          </a:xfrm>
          <a:prstGeom prst="rect">
            <a:avLst/>
          </a:prstGeom>
        </p:spPr>
      </p:pic>
    </p:spTree>
    <p:extLst>
      <p:ext uri="{BB962C8B-B14F-4D97-AF65-F5344CB8AC3E}">
        <p14:creationId xmlns:p14="http://schemas.microsoft.com/office/powerpoint/2010/main" val="2369624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p:spPr>
        <p:txBody>
          <a:bodyPr/>
          <a:lstStyle>
            <a:lvl1pPr>
              <a:defRPr/>
            </a:lvl1pPr>
          </a:lstStyle>
          <a:p>
            <a:r>
              <a:rPr lang="en-US"/>
              <a:t>Click icon to edit background picture</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11/6/2025</a:t>
            </a:fld>
            <a:endParaRPr lang="en-US"/>
          </a:p>
        </p:txBody>
      </p:sp>
      <p:sp>
        <p:nvSpPr>
          <p:cNvPr id="5" name="Footer Placeholder 5"/>
          <p:cNvSpPr>
            <a:spLocks noGrp="1"/>
          </p:cNvSpPr>
          <p:nvPr>
            <p:ph type="ftr" sz="quarter" idx="12"/>
          </p:nvPr>
        </p:nvSpPr>
        <p:spPr bwMode="white">
          <a:xfrm>
            <a:off x="3302177" y="6356349"/>
            <a:ext cx="5587647" cy="365125"/>
          </a:xfrm>
          <a:prstGeom prst="rect">
            <a:avLst/>
          </a:prstGeom>
        </p:spPr>
        <p:txBody>
          <a:bodyPr/>
          <a:lstStyle>
            <a:lvl1pPr>
              <a:defRPr>
                <a:solidFill>
                  <a:schemeClr val="bg1"/>
                </a:solidFill>
              </a:defRPr>
            </a:lvl1pPr>
          </a:lstStyle>
          <a:p>
            <a:r>
              <a:rPr lang="en-US"/>
              <a:t>Optional Tagline Goes Here </a:t>
            </a:r>
            <a:r>
              <a:rPr lang="en-US">
                <a:solidFill>
                  <a:schemeClr val="accent2"/>
                </a:solidFill>
              </a:rPr>
              <a:t>|</a:t>
            </a:r>
            <a:r>
              <a:rPr lang="en-US"/>
              <a:t> mn.gov/</a:t>
            </a:r>
            <a:r>
              <a:rPr lang="en-US" err="1"/>
              <a:t>websiteurl</a:t>
            </a:r>
            <a:endParaRPr lang="en-US"/>
          </a:p>
        </p:txBody>
      </p:sp>
      <p:sp>
        <p:nvSpPr>
          <p:cNvPr id="4" name="Slide Number Placeholder 6"/>
          <p:cNvSpPr>
            <a:spLocks noGrp="1"/>
          </p:cNvSpPr>
          <p:nvPr>
            <p:ph type="sldNum" sz="quarter" idx="11"/>
          </p:nvPr>
        </p:nvSpPr>
        <p:spPr bwMode="white">
          <a:xfrm>
            <a:off x="9891132" y="6356350"/>
            <a:ext cx="1462668" cy="365125"/>
          </a:xfrm>
          <a:prstGeom prst="rect">
            <a:avLst/>
          </a:prstGeo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327415483"/>
      </p:ext>
    </p:extLst>
  </p:cSld>
  <p:clrMapOvr>
    <a:masterClrMapping/>
  </p:clrMapOvr>
  <p:hf sldNum="0" hdr="0" ftr="0" dt="0"/>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11/6/2025</a:t>
            </a:fld>
            <a:endParaRPr lang="en-US"/>
          </a:p>
        </p:txBody>
      </p:sp>
      <p:sp>
        <p:nvSpPr>
          <p:cNvPr id="5" name="Footer Placeholder 4"/>
          <p:cNvSpPr>
            <a:spLocks noGrp="1"/>
          </p:cNvSpPr>
          <p:nvPr>
            <p:ph type="ftr" sz="quarter" idx="12"/>
          </p:nvPr>
        </p:nvSpPr>
        <p:spPr bwMode="black">
          <a:xfrm>
            <a:off x="3302177" y="6356349"/>
            <a:ext cx="5587647" cy="365125"/>
          </a:xfrm>
          <a:prstGeom prst="rect">
            <a:avLst/>
          </a:prstGeom>
        </p:spPr>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mn.gov/deed</a:t>
            </a:r>
          </a:p>
        </p:txBody>
      </p:sp>
      <p:sp>
        <p:nvSpPr>
          <p:cNvPr id="4" name="Slide Number Placeholder 5"/>
          <p:cNvSpPr>
            <a:spLocks noGrp="1"/>
          </p:cNvSpPr>
          <p:nvPr>
            <p:ph type="sldNum" sz="quarter" idx="11"/>
          </p:nvPr>
        </p:nvSpPr>
        <p:spPr bwMode="black">
          <a:xfrm>
            <a:off x="9891132" y="6356350"/>
            <a:ext cx="1462668" cy="365125"/>
          </a:xfrm>
          <a:prstGeom prst="rect">
            <a:avLst/>
          </a:prstGeom>
        </p:spPr>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C7BAF0-E7E3-434E-A402-8ECD4B8D5DE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6887" y="676285"/>
            <a:ext cx="4307106" cy="376373"/>
          </a:xfrm>
          <a:prstGeom prst="rect">
            <a:avLst/>
          </a:prstGeom>
        </p:spPr>
      </p:pic>
    </p:spTree>
    <p:extLst>
      <p:ext uri="{BB962C8B-B14F-4D97-AF65-F5344CB8AC3E}">
        <p14:creationId xmlns:p14="http://schemas.microsoft.com/office/powerpoint/2010/main" val="54636909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11/6/2025</a:t>
            </a:fld>
            <a:endParaRPr lang="en-US"/>
          </a:p>
        </p:txBody>
      </p:sp>
      <p:sp>
        <p:nvSpPr>
          <p:cNvPr id="5" name="Footer Placeholder 4"/>
          <p:cNvSpPr>
            <a:spLocks noGrp="1"/>
          </p:cNvSpPr>
          <p:nvPr>
            <p:ph type="ftr" sz="quarter" idx="12"/>
          </p:nvPr>
        </p:nvSpPr>
        <p:spPr bwMode="white">
          <a:xfrm>
            <a:off x="3302177" y="6356349"/>
            <a:ext cx="5587647" cy="365125"/>
          </a:xfrm>
          <a:prstGeom prst="rect">
            <a:avLst/>
          </a:prstGeom>
        </p:spPr>
        <p:txBody>
          <a:bodyPr/>
          <a:lstStyle>
            <a:lvl1pPr>
              <a:defRPr>
                <a:solidFill>
                  <a:schemeClr val="bg1"/>
                </a:solidFill>
              </a:defRPr>
            </a:lvl1pPr>
          </a:lstStyle>
          <a:p>
            <a:r>
              <a:rPr lang="en-US"/>
              <a:t>Optional Tagline Goes Here </a:t>
            </a:r>
            <a:r>
              <a:rPr lang="en-US">
                <a:solidFill>
                  <a:schemeClr val="accent2"/>
                </a:solidFill>
              </a:rPr>
              <a:t>|</a:t>
            </a:r>
            <a:r>
              <a:rPr lang="en-US"/>
              <a:t> mn.gov/deed</a:t>
            </a:r>
          </a:p>
        </p:txBody>
      </p:sp>
      <p:sp>
        <p:nvSpPr>
          <p:cNvPr id="4" name="Slide Number Placeholder 3"/>
          <p:cNvSpPr>
            <a:spLocks noGrp="1"/>
          </p:cNvSpPr>
          <p:nvPr>
            <p:ph type="sldNum" sz="quarter" idx="11"/>
          </p:nvPr>
        </p:nvSpPr>
        <p:spPr bwMode="white">
          <a:xfrm>
            <a:off x="9891132" y="6356350"/>
            <a:ext cx="1462668" cy="365125"/>
          </a:xfrm>
          <a:prstGeom prst="rect">
            <a:avLst/>
          </a:prstGeom>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559CC8D-961C-48E4-83B9-1AB85637D2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06887" y="676285"/>
            <a:ext cx="4307106" cy="376373"/>
          </a:xfrm>
          <a:prstGeom prst="rect">
            <a:avLst/>
          </a:prstGeom>
        </p:spPr>
      </p:pic>
    </p:spTree>
    <p:extLst>
      <p:ext uri="{BB962C8B-B14F-4D97-AF65-F5344CB8AC3E}">
        <p14:creationId xmlns:p14="http://schemas.microsoft.com/office/powerpoint/2010/main" val="2554555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51547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 name="Picture 1" descr="Minnesota Governor's Workforce Development Board">
            <a:extLst>
              <a:ext uri="{FF2B5EF4-FFF2-40B4-BE49-F238E27FC236}">
                <a16:creationId xmlns:a16="http://schemas.microsoft.com/office/drawing/2014/main" id="{2E2B5C92-AA51-D365-81B4-0C7E0A7DE1D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154738"/>
            <a:ext cx="1943550" cy="467802"/>
          </a:xfrm>
          <a:prstGeom prst="rect">
            <a:avLst/>
          </a:prstGeom>
        </p:spPr>
      </p:pic>
      <p:sp>
        <p:nvSpPr>
          <p:cNvPr id="4" name="Footer Placeholder 6">
            <a:extLst>
              <a:ext uri="{FF2B5EF4-FFF2-40B4-BE49-F238E27FC236}">
                <a16:creationId xmlns:a16="http://schemas.microsoft.com/office/drawing/2014/main" id="{674B64D6-A955-E9D0-F4EC-9E8FD6B8FE62}"/>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194630119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cSld name="2_Title and Content (Solid White)">
    <p:bg bwMode="gray">
      <p:bgPr>
        <a:solidFill>
          <a:schemeClr val="bg1"/>
        </a:solidFill>
        <a:effectLst/>
      </p:bgPr>
    </p:bg>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93CAE370-A86B-45F3-8A58-6A7B1D676C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 y="0"/>
            <a:ext cx="12190815" cy="6858000"/>
          </a:xfrm>
          <a:prstGeom prst="rect">
            <a:avLst/>
          </a:prstGeom>
        </p:spPr>
      </p:pic>
      <p:sp>
        <p:nvSpPr>
          <p:cNvPr id="11" name="Title 1"/>
          <p:cNvSpPr>
            <a:spLocks noGrp="1"/>
          </p:cNvSpPr>
          <p:nvPr>
            <p:ph type="title"/>
          </p:nvPr>
        </p:nvSpPr>
        <p:spPr bwMode="black">
          <a:xfrm>
            <a:off x="838200" y="2820987"/>
            <a:ext cx="10515600" cy="1216025"/>
          </a:xfrm>
          <a:noFill/>
        </p:spPr>
        <p:txBody>
          <a:bodyPr lIns="0" rIns="0">
            <a:normAutofit/>
          </a:bodyPr>
          <a:lstStyle>
            <a:lvl1pPr algn="ctr">
              <a:defRPr sz="3200" b="1">
                <a:solidFill>
                  <a:schemeClr val="tx1"/>
                </a:solidFill>
              </a:defRPr>
            </a:lvl1pPr>
          </a:lstStyle>
          <a:p>
            <a:r>
              <a:rPr lang="en-US"/>
              <a:t>Click to edit Master title style</a:t>
            </a:r>
          </a:p>
        </p:txBody>
      </p:sp>
    </p:spTree>
    <p:extLst>
      <p:ext uri="{BB962C8B-B14F-4D97-AF65-F5344CB8AC3E}">
        <p14:creationId xmlns:p14="http://schemas.microsoft.com/office/powerpoint/2010/main" val="1626073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8" name="Date Placeholder 4"/>
          <p:cNvSpPr>
            <a:spLocks noGrp="1"/>
          </p:cNvSpPr>
          <p:nvPr>
            <p:ph type="dt" sz="half" idx="11"/>
          </p:nvPr>
        </p:nvSpPr>
        <p:spPr bwMode="white">
          <a:xfrm>
            <a:off x="279753" y="6356350"/>
            <a:ext cx="1358590" cy="365125"/>
          </a:xfrm>
        </p:spPr>
        <p:txBody>
          <a:bodyPr/>
          <a:lstStyle>
            <a:lvl1pPr>
              <a:defRPr>
                <a:solidFill>
                  <a:schemeClr val="tx2"/>
                </a:solidFill>
              </a:defRPr>
            </a:lvl1pPr>
          </a:lstStyle>
          <a:p>
            <a:fld id="{F4B91AA0-3BA7-4036-A3DA-317C6C4FFA29}" type="datetime1">
              <a:rPr lang="en-US" smtClean="0"/>
              <a:pPr/>
              <a:t>11/6/2025</a:t>
            </a:fld>
            <a:endParaRPr lang="en-US"/>
          </a:p>
        </p:txBody>
      </p:sp>
      <p:sp>
        <p:nvSpPr>
          <p:cNvPr id="2" name="Footer Placeholder 6">
            <a:extLst>
              <a:ext uri="{FF2B5EF4-FFF2-40B4-BE49-F238E27FC236}">
                <a16:creationId xmlns:a16="http://schemas.microsoft.com/office/drawing/2014/main" id="{063C62EE-665C-CB43-3331-E1A50C9FA4EB}"/>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spTree>
    <p:extLst>
      <p:ext uri="{BB962C8B-B14F-4D97-AF65-F5344CB8AC3E}">
        <p14:creationId xmlns:p14="http://schemas.microsoft.com/office/powerpoint/2010/main" val="3664978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11/6/2025</a:t>
            </a:fld>
            <a:endParaRPr lang="en-US"/>
          </a:p>
        </p:txBody>
      </p:sp>
      <p:sp>
        <p:nvSpPr>
          <p:cNvPr id="2" name="Footer Placeholder 6">
            <a:extLst>
              <a:ext uri="{FF2B5EF4-FFF2-40B4-BE49-F238E27FC236}">
                <a16:creationId xmlns:a16="http://schemas.microsoft.com/office/drawing/2014/main" id="{92304AC8-FAB1-43A9-4F1D-A853366F625D}"/>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baseline="0">
                <a:solidFill>
                  <a:schemeClr val="bg1"/>
                </a:solidFill>
              </a:defRPr>
            </a:lvl1pPr>
          </a:lstStyle>
          <a:p>
            <a:r>
              <a:rPr lang="en-US"/>
              <a:t>mn.gov/deed/gwdb</a:t>
            </a:r>
          </a:p>
        </p:txBody>
      </p:sp>
    </p:spTree>
    <p:extLst>
      <p:ext uri="{BB962C8B-B14F-4D97-AF65-F5344CB8AC3E}">
        <p14:creationId xmlns:p14="http://schemas.microsoft.com/office/powerpoint/2010/main" val="10701838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2" name="Footer Placeholder 6">
            <a:extLst>
              <a:ext uri="{FF2B5EF4-FFF2-40B4-BE49-F238E27FC236}">
                <a16:creationId xmlns:a16="http://schemas.microsoft.com/office/drawing/2014/main" id="{27F2BE10-3C67-4451-E82D-5D2E1B54DAAB}"/>
              </a:ext>
            </a:extLst>
          </p:cNvPr>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mn.gov/deed/gwdb</a:t>
            </a:r>
          </a:p>
        </p:txBody>
      </p:sp>
      <p:pic>
        <p:nvPicPr>
          <p:cNvPr id="3" name="Picture 2" descr="Minnesota Governor's Workforce Development Board">
            <a:extLst>
              <a:ext uri="{FF2B5EF4-FFF2-40B4-BE49-F238E27FC236}">
                <a16:creationId xmlns:a16="http://schemas.microsoft.com/office/drawing/2014/main" id="{40132C28-CD18-898A-0CC3-EC2D8AB3387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95416" y="6244816"/>
            <a:ext cx="1569308" cy="377724"/>
          </a:xfrm>
          <a:prstGeom prst="rect">
            <a:avLst/>
          </a:prstGeom>
        </p:spPr>
      </p:pic>
    </p:spTree>
    <p:extLst>
      <p:ext uri="{BB962C8B-B14F-4D97-AF65-F5344CB8AC3E}">
        <p14:creationId xmlns:p14="http://schemas.microsoft.com/office/powerpoint/2010/main" val="31099564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7"/>
          </a:xfrm>
        </p:spPr>
        <p:txBody>
          <a:bodyPr/>
          <a:lstStyle/>
          <a:p>
            <a:r>
              <a:rPr lang="en-US"/>
              <a:t>Click icon to add picture</a:t>
            </a:r>
          </a:p>
        </p:txBody>
      </p:sp>
      <p:sp>
        <p:nvSpPr>
          <p:cNvPr id="5" name="Rectangle 2"/>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1840324109"/>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2"/>
            <a:ext cx="12192000" cy="5638799"/>
          </a:xfrm>
        </p:spPr>
        <p:txBody>
          <a:bodyPr/>
          <a:lstStyle/>
          <a:p>
            <a:r>
              <a:rPr lang="en-US"/>
              <a:t>Click icon to add picture</a:t>
            </a:r>
          </a:p>
        </p:txBody>
      </p:sp>
      <p:sp>
        <p:nvSpPr>
          <p:cNvPr id="5" name="Rectangle 2"/>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3"/>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a:t>Click to edit title</a:t>
            </a:r>
          </a:p>
        </p:txBody>
      </p:sp>
    </p:spTree>
    <p:extLst>
      <p:ext uri="{BB962C8B-B14F-4D97-AF65-F5344CB8AC3E}">
        <p14:creationId xmlns:p14="http://schemas.microsoft.com/office/powerpoint/2010/main" val="3557313321"/>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4" name="Picture Placeholder 1"/>
          <p:cNvSpPr>
            <a:spLocks noGrp="1"/>
          </p:cNvSpPr>
          <p:nvPr>
            <p:ph type="pic" sz="quarter" idx="10"/>
          </p:nvPr>
        </p:nvSpPr>
        <p:spPr bwMode="gray">
          <a:xfrm>
            <a:off x="0" y="3"/>
            <a:ext cx="12192000" cy="5638798"/>
          </a:xfrm>
        </p:spPr>
        <p:txBody>
          <a:bodyPr/>
          <a:lstStyle/>
          <a:p>
            <a:r>
              <a:rPr lang="en-US"/>
              <a:t>Click icon to add picture</a:t>
            </a:r>
          </a:p>
        </p:txBody>
      </p:sp>
      <p:sp>
        <p:nvSpPr>
          <p:cNvPr id="5" name="Rectangle 2"/>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a:p>
        </p:txBody>
      </p:sp>
      <p:sp>
        <p:nvSpPr>
          <p:cNvPr id="9" name="Title 3"/>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a:t>Click to edit title</a:t>
            </a:r>
          </a:p>
        </p:txBody>
      </p:sp>
    </p:spTree>
    <p:extLst>
      <p:ext uri="{BB962C8B-B14F-4D97-AF65-F5344CB8AC3E}">
        <p14:creationId xmlns:p14="http://schemas.microsoft.com/office/powerpoint/2010/main" val="1665894142"/>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a:t>Click icon to insert screenshot</a:t>
            </a:r>
          </a:p>
        </p:txBody>
      </p:sp>
    </p:spTree>
    <p:extLst>
      <p:ext uri="{BB962C8B-B14F-4D97-AF65-F5344CB8AC3E}">
        <p14:creationId xmlns:p14="http://schemas.microsoft.com/office/powerpoint/2010/main" val="577270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a:t>Click Icon to add picture</a:t>
            </a:r>
          </a:p>
        </p:txBody>
      </p:sp>
      <p:sp>
        <p:nvSpPr>
          <p:cNvPr id="7" name="Content Placeholder 3"/>
          <p:cNvSpPr>
            <a:spLocks noGrp="1"/>
          </p:cNvSpPr>
          <p:nvPr>
            <p:ph idx="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59099621"/>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a:t>Make a secondary statement here.</a:t>
            </a:r>
          </a:p>
        </p:txBody>
      </p:sp>
      <p:sp>
        <p:nvSpPr>
          <p:cNvPr id="5" name="Footer Placeholder 5"/>
          <p:cNvSpPr>
            <a:spLocks noGrp="1"/>
          </p:cNvSpPr>
          <p:nvPr>
            <p:ph type="ftr" sz="quarter" idx="12"/>
          </p:nvPr>
        </p:nvSpPr>
        <p:spPr bwMode="black">
          <a:xfrm>
            <a:off x="3302177" y="6356349"/>
            <a:ext cx="5587647" cy="365125"/>
          </a:xfrm>
          <a:prstGeom prst="rect">
            <a:avLst/>
          </a:prstGeom>
        </p:spPr>
        <p:txBody>
          <a:bodyPr/>
          <a:lstStyle>
            <a:lvl1pPr>
              <a:defRPr>
                <a:solidFill>
                  <a:schemeClr val="tx2"/>
                </a:solidFill>
              </a:defRPr>
            </a:lvl1pPr>
          </a:lstStyle>
          <a:p>
            <a:r>
              <a:rPr lang="en-US"/>
              <a:t>Optional Tagline Goes Here | mn.gov/deed/gwdb</a:t>
            </a:r>
          </a:p>
        </p:txBody>
      </p:sp>
      <p:sp>
        <p:nvSpPr>
          <p:cNvPr id="4" name="Slide Number Placeholder 6"/>
          <p:cNvSpPr>
            <a:spLocks noGrp="1"/>
          </p:cNvSpPr>
          <p:nvPr>
            <p:ph type="sldNum" sz="quarter" idx="11"/>
          </p:nvPr>
        </p:nvSpPr>
        <p:spPr bwMode="black">
          <a:xfrm>
            <a:off x="9891132" y="6356350"/>
            <a:ext cx="2034168" cy="365125"/>
          </a:xfrm>
          <a:prstGeom prst="rect">
            <a:avLst/>
          </a:prstGeom>
        </p:spPr>
        <p:txBody>
          <a:bodyPr/>
          <a:lstStyle/>
          <a:p>
            <a:fld id="{48F63A3B-78C7-47BE-AE5E-E10140E04643}" type="slidenum">
              <a:rPr lang="en-US" smtClean="0"/>
              <a:pPr/>
              <a:t>‹#›</a:t>
            </a:fld>
            <a:endParaRPr lang="en-US"/>
          </a:p>
        </p:txBody>
      </p:sp>
      <p:pic>
        <p:nvPicPr>
          <p:cNvPr id="2" name="Picture 1" descr="Minnesota Governor's Workforce Development Board">
            <a:extLst>
              <a:ext uri="{FF2B5EF4-FFF2-40B4-BE49-F238E27FC236}">
                <a16:creationId xmlns:a16="http://schemas.microsoft.com/office/drawing/2014/main" id="{C1EE4391-30DE-6978-743D-3E5DA9A99B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0129" y="6052980"/>
            <a:ext cx="2520779" cy="606738"/>
          </a:xfrm>
          <a:prstGeom prst="rect">
            <a:avLst/>
          </a:prstGeom>
        </p:spPr>
      </p:pic>
    </p:spTree>
    <p:extLst>
      <p:ext uri="{BB962C8B-B14F-4D97-AF65-F5344CB8AC3E}">
        <p14:creationId xmlns:p14="http://schemas.microsoft.com/office/powerpoint/2010/main" val="32064186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Thank you!</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11/6/2025</a:t>
            </a:fld>
            <a:endParaRPr lang="en-US"/>
          </a:p>
        </p:txBody>
      </p:sp>
      <p:sp>
        <p:nvSpPr>
          <p:cNvPr id="5" name="Footer Placeholder 4"/>
          <p:cNvSpPr>
            <a:spLocks noGrp="1"/>
          </p:cNvSpPr>
          <p:nvPr>
            <p:ph type="ftr" sz="quarter" idx="12"/>
          </p:nvPr>
        </p:nvSpPr>
        <p:spPr bwMode="black">
          <a:xfrm>
            <a:off x="3302177" y="6356349"/>
            <a:ext cx="5587647" cy="365125"/>
          </a:xfrm>
          <a:prstGeom prst="rect">
            <a:avLst/>
          </a:prstGeom>
        </p:spPr>
        <p:txBody>
          <a:bodyPr/>
          <a:lstStyle>
            <a:lvl1pPr>
              <a:defRPr>
                <a:solidFill>
                  <a:schemeClr val="tx1"/>
                </a:solidFill>
              </a:defRPr>
            </a:lvl1pPr>
          </a:lstStyle>
          <a:p>
            <a:r>
              <a:rPr lang="en-US">
                <a:solidFill>
                  <a:schemeClr val="tx2"/>
                </a:solidFill>
              </a:rPr>
              <a:t>Optional Tagline Goes Here</a:t>
            </a:r>
            <a:r>
              <a:rPr lang="en-US"/>
              <a:t> </a:t>
            </a:r>
            <a:r>
              <a:rPr lang="en-US">
                <a:solidFill>
                  <a:schemeClr val="accent1"/>
                </a:solidFill>
              </a:rPr>
              <a:t>|</a:t>
            </a:r>
            <a:r>
              <a:rPr lang="en-US"/>
              <a:t> </a:t>
            </a:r>
            <a:r>
              <a:rPr lang="en-US">
                <a:solidFill>
                  <a:schemeClr val="tx2"/>
                </a:solidFill>
              </a:rPr>
              <a:t>mn.gov/deed</a:t>
            </a:r>
          </a:p>
        </p:txBody>
      </p:sp>
      <p:sp>
        <p:nvSpPr>
          <p:cNvPr id="4" name="Slide Number Placeholder 5"/>
          <p:cNvSpPr>
            <a:spLocks noGrp="1"/>
          </p:cNvSpPr>
          <p:nvPr>
            <p:ph type="sldNum" sz="quarter" idx="11"/>
          </p:nvPr>
        </p:nvSpPr>
        <p:spPr bwMode="black">
          <a:xfrm>
            <a:off x="9891132" y="6356350"/>
            <a:ext cx="1462668" cy="365125"/>
          </a:xfrm>
          <a:prstGeom prst="rect">
            <a:avLst/>
          </a:prstGeom>
        </p:spPr>
        <p:txBody>
          <a:bodyPr/>
          <a:lstStyle>
            <a:lvl1pPr>
              <a:defRPr>
                <a:solidFill>
                  <a:schemeClr val="tx2"/>
                </a:solidFill>
              </a:defRPr>
            </a:lvl1pPr>
          </a:lstStyle>
          <a:p>
            <a:fld id="{48F63A3B-78C7-47BE-AE5E-E10140E04643}" type="slidenum">
              <a:rPr lang="en-US" smtClean="0"/>
              <a:pPr/>
              <a:t>‹#›</a:t>
            </a:fld>
            <a:endParaRPr lang="en-US"/>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innesota Governor's Workforce Development Board">
            <a:extLst>
              <a:ext uri="{FF2B5EF4-FFF2-40B4-BE49-F238E27FC236}">
                <a16:creationId xmlns:a16="http://schemas.microsoft.com/office/drawing/2014/main" id="{BD2D7D73-E8B1-AB8C-96AA-CC96BDB1F9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6605" y="470449"/>
            <a:ext cx="3842951" cy="924978"/>
          </a:xfrm>
          <a:prstGeom prst="rect">
            <a:avLst/>
          </a:prstGeom>
        </p:spPr>
      </p:pic>
    </p:spTree>
    <p:extLst>
      <p:ext uri="{BB962C8B-B14F-4D97-AF65-F5344CB8AC3E}">
        <p14:creationId xmlns:p14="http://schemas.microsoft.com/office/powerpoint/2010/main" val="14422442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Thank you!</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11/6/2025</a:t>
            </a:fld>
            <a:endParaRPr lang="en-US"/>
          </a:p>
        </p:txBody>
      </p:sp>
      <p:sp>
        <p:nvSpPr>
          <p:cNvPr id="5" name="Footer Placeholder 4"/>
          <p:cNvSpPr>
            <a:spLocks noGrp="1"/>
          </p:cNvSpPr>
          <p:nvPr>
            <p:ph type="ftr" sz="quarter" idx="12"/>
          </p:nvPr>
        </p:nvSpPr>
        <p:spPr bwMode="white">
          <a:xfrm>
            <a:off x="3302177" y="6356349"/>
            <a:ext cx="5587647" cy="365125"/>
          </a:xfrm>
          <a:prstGeom prst="rect">
            <a:avLst/>
          </a:prstGeom>
        </p:spPr>
        <p:txBody>
          <a:bodyPr/>
          <a:lstStyle>
            <a:lvl1pPr>
              <a:defRPr>
                <a:solidFill>
                  <a:schemeClr val="bg1"/>
                </a:solidFill>
              </a:defRPr>
            </a:lvl1pPr>
          </a:lstStyle>
          <a:p>
            <a:r>
              <a:rPr lang="en-US"/>
              <a:t>Optional Tagline Goes Here </a:t>
            </a:r>
            <a:r>
              <a:rPr lang="en-US">
                <a:solidFill>
                  <a:schemeClr val="accent2"/>
                </a:solidFill>
              </a:rPr>
              <a:t>|</a:t>
            </a:r>
            <a:r>
              <a:rPr lang="en-US"/>
              <a:t> mn.gov/deed</a:t>
            </a:r>
          </a:p>
        </p:txBody>
      </p:sp>
      <p:sp>
        <p:nvSpPr>
          <p:cNvPr id="4" name="Slide Number Placeholder 3"/>
          <p:cNvSpPr>
            <a:spLocks noGrp="1"/>
          </p:cNvSpPr>
          <p:nvPr>
            <p:ph type="sldNum" sz="quarter" idx="11"/>
          </p:nvPr>
        </p:nvSpPr>
        <p:spPr bwMode="white">
          <a:xfrm>
            <a:off x="9891132" y="6356350"/>
            <a:ext cx="1462668" cy="365125"/>
          </a:xfrm>
          <a:prstGeom prst="rect">
            <a:avLst/>
          </a:prstGeom>
        </p:spPr>
        <p:txBody>
          <a:bodyPr/>
          <a:lstStyle>
            <a:lvl1pPr>
              <a:defRPr>
                <a:solidFill>
                  <a:schemeClr val="bg1"/>
                </a:solidFill>
              </a:defRPr>
            </a:lvl1pPr>
          </a:lstStyle>
          <a:p>
            <a:fld id="{48F63A3B-78C7-47BE-AE5E-E10140E04643}" type="slidenum">
              <a:rPr lang="en-US" smtClean="0"/>
              <a:pPr/>
              <a:t>‹#›</a:t>
            </a:fld>
            <a:endParaRPr lang="en-US"/>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Minnesota Governor's Workforce Development Board">
            <a:extLst>
              <a:ext uri="{FF2B5EF4-FFF2-40B4-BE49-F238E27FC236}">
                <a16:creationId xmlns:a16="http://schemas.microsoft.com/office/drawing/2014/main" id="{3F1F74F7-0512-1BA2-358C-72AB4A3F57A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56605" y="544590"/>
            <a:ext cx="3842951" cy="924978"/>
          </a:xfrm>
          <a:prstGeom prst="rect">
            <a:avLst/>
          </a:prstGeom>
        </p:spPr>
      </p:pic>
    </p:spTree>
    <p:extLst>
      <p:ext uri="{BB962C8B-B14F-4D97-AF65-F5344CB8AC3E}">
        <p14:creationId xmlns:p14="http://schemas.microsoft.com/office/powerpoint/2010/main" val="33466033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IWA GWDB Section 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211A06-31B7-6938-4C8C-6C9300359C0B}"/>
              </a:ext>
            </a:extLst>
          </p:cNvPr>
          <p:cNvSpPr/>
          <p:nvPr userDrawn="1"/>
        </p:nvSpPr>
        <p:spPr>
          <a:xfrm>
            <a:off x="0" y="2137532"/>
            <a:ext cx="12192000" cy="2582935"/>
          </a:xfrm>
          <a:prstGeom prst="rect">
            <a:avLst/>
          </a:prstGeom>
          <a:solidFill>
            <a:srgbClr val="0038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4"/>
          <p:cNvSpPr>
            <a:spLocks noGrp="1"/>
          </p:cNvSpPr>
          <p:nvPr>
            <p:ph type="body" sz="quarter" idx="17"/>
          </p:nvPr>
        </p:nvSpPr>
        <p:spPr bwMode="black">
          <a:xfrm>
            <a:off x="0" y="3388368"/>
            <a:ext cx="12192000" cy="662139"/>
          </a:xfrm>
        </p:spPr>
        <p:txBody>
          <a:bodyPr>
            <a:normAutofit/>
          </a:bodyPr>
          <a:lstStyle>
            <a:lvl1pPr marL="0" indent="0" algn="ctr">
              <a:buNone/>
              <a:defRPr sz="2400">
                <a:solidFill>
                  <a:schemeClr val="bg1"/>
                </a:solidFill>
                <a:latin typeface="Arial"/>
              </a:defRPr>
            </a:lvl1pPr>
          </a:lstStyle>
          <a:p>
            <a:pPr lvl="0"/>
            <a:r>
              <a:rPr lang="en-US"/>
              <a:t>Click to edit Master text styles</a:t>
            </a:r>
          </a:p>
        </p:txBody>
      </p:sp>
      <p:sp>
        <p:nvSpPr>
          <p:cNvPr id="17" name="Title 2"/>
          <p:cNvSpPr>
            <a:spLocks noGrp="1"/>
          </p:cNvSpPr>
          <p:nvPr>
            <p:ph type="ctrTitle"/>
          </p:nvPr>
        </p:nvSpPr>
        <p:spPr bwMode="black">
          <a:xfrm>
            <a:off x="0" y="2499504"/>
            <a:ext cx="12192000" cy="795517"/>
          </a:xfrm>
          <a:noFill/>
        </p:spPr>
        <p:txBody>
          <a:bodyPr lIns="182870" tIns="91436" rIns="182870" bIns="91436">
            <a:normAutofit/>
          </a:bodyPr>
          <a:lstStyle>
            <a:lvl1pPr algn="ctr">
              <a:defRPr sz="4800" b="0" baseline="0">
                <a:solidFill>
                  <a:schemeClr val="bg1"/>
                </a:solidFill>
                <a:latin typeface="Arial"/>
              </a:defRPr>
            </a:lvl1pPr>
          </a:lstStyle>
          <a:p>
            <a:r>
              <a:rPr lang="en-US"/>
              <a:t>Click to edit Master title style</a:t>
            </a:r>
          </a:p>
        </p:txBody>
      </p:sp>
      <p:pic>
        <p:nvPicPr>
          <p:cNvPr id="4" name="Picture 3" descr="A screenshot of a computer&#10;&#10;AI-generated content may be incorrect.">
            <a:extLst>
              <a:ext uri="{FF2B5EF4-FFF2-40B4-BE49-F238E27FC236}">
                <a16:creationId xmlns:a16="http://schemas.microsoft.com/office/drawing/2014/main" id="{FA7D1932-C45C-37C1-77F9-BB1E1F16E6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2084" y="5934970"/>
            <a:ext cx="2706859" cy="652329"/>
          </a:xfrm>
          <a:prstGeom prst="rect">
            <a:avLst/>
          </a:prstGeom>
        </p:spPr>
      </p:pic>
    </p:spTree>
    <p:extLst>
      <p:ext uri="{BB962C8B-B14F-4D97-AF65-F5344CB8AC3E}">
        <p14:creationId xmlns:p14="http://schemas.microsoft.com/office/powerpoint/2010/main" val="282872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21079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[Goal Area Name] Quarterly Review Session</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a:t>Goal Lead </a:t>
            </a:r>
            <a:r>
              <a:rPr lang="en-US" err="1"/>
              <a:t>Firstname</a:t>
            </a:r>
            <a:r>
              <a:rPr lang="en-US"/>
              <a:t> </a:t>
            </a:r>
            <a:r>
              <a:rPr lang="en-US" err="1"/>
              <a:t>Lastname</a:t>
            </a:r>
            <a:r>
              <a:rPr lang="en-US"/>
              <a:t> | Job Title</a:t>
            </a:r>
          </a:p>
        </p:txBody>
      </p:sp>
      <p:pic>
        <p:nvPicPr>
          <p:cNvPr id="4" name="Picture 3" descr="Logo&#10;&#10;Description automatically generated">
            <a:extLst>
              <a:ext uri="{FF2B5EF4-FFF2-40B4-BE49-F238E27FC236}">
                <a16:creationId xmlns:a16="http://schemas.microsoft.com/office/drawing/2014/main" id="{CF70C02C-83D6-42BD-8B3F-94CFD9DD0D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245" y="1586760"/>
            <a:ext cx="7397509" cy="1109627"/>
          </a:xfrm>
          <a:prstGeom prst="rect">
            <a:avLst/>
          </a:prstGeom>
        </p:spPr>
      </p:pic>
    </p:spTree>
    <p:extLst>
      <p:ext uri="{BB962C8B-B14F-4D97-AF65-F5344CB8AC3E}">
        <p14:creationId xmlns:p14="http://schemas.microsoft.com/office/powerpoint/2010/main" val="10947705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81646"/>
            <a:ext cx="12192000" cy="2084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6" name="Picture Placeholder 7"/>
          <p:cNvSpPr>
            <a:spLocks noGrp="1"/>
          </p:cNvSpPr>
          <p:nvPr>
            <p:ph type="pic" sz="quarter" idx="17"/>
          </p:nvPr>
        </p:nvSpPr>
        <p:spPr bwMode="gray">
          <a:xfrm>
            <a:off x="8626" y="-569"/>
            <a:ext cx="12192000" cy="3380732"/>
          </a:xfrm>
        </p:spPr>
        <p:txBody>
          <a:bodyPr/>
          <a:lstStyle/>
          <a:p>
            <a:r>
              <a:rPr lang="en-US"/>
              <a:t>Click icon to add picture</a:t>
            </a:r>
          </a:p>
        </p:txBody>
      </p:sp>
      <p:pic>
        <p:nvPicPr>
          <p:cNvPr id="5" name="Picture 4" descr="Logo&#10;&#10;Description automatically generated">
            <a:extLst>
              <a:ext uri="{FF2B5EF4-FFF2-40B4-BE49-F238E27FC236}">
                <a16:creationId xmlns:a16="http://schemas.microsoft.com/office/drawing/2014/main" id="{AEFD3280-BEE1-4BB1-ABF2-941635021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948" y="6122399"/>
            <a:ext cx="2989756" cy="448463"/>
          </a:xfrm>
          <a:prstGeom prst="rect">
            <a:avLst/>
          </a:prstGeom>
        </p:spPr>
      </p:pic>
    </p:spTree>
    <p:extLst>
      <p:ext uri="{BB962C8B-B14F-4D97-AF65-F5344CB8AC3E}">
        <p14:creationId xmlns:p14="http://schemas.microsoft.com/office/powerpoint/2010/main" val="3522656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3" name="Picture 12" descr="Minnesota Management and Budget logo">
            <a:extLst>
              <a:ext uri="{FF2B5EF4-FFF2-40B4-BE49-F238E27FC236}">
                <a16:creationId xmlns:a16="http://schemas.microsoft.com/office/drawing/2014/main" id="{1AB4AAFE-B9D7-4852-BDE3-CE22BF80A4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9824" y="535124"/>
            <a:ext cx="2645508" cy="632987"/>
          </a:xfrm>
          <a:prstGeom prst="rect">
            <a:avLst/>
          </a:prstGeom>
        </p:spPr>
      </p:pic>
    </p:spTree>
    <p:extLst>
      <p:ext uri="{BB962C8B-B14F-4D97-AF65-F5344CB8AC3E}">
        <p14:creationId xmlns:p14="http://schemas.microsoft.com/office/powerpoint/2010/main" val="3108495542"/>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828800"/>
            <a:ext cx="10515600" cy="4582339"/>
          </a:xfrm>
          <a:noFill/>
        </p:spPr>
        <p:txBody>
          <a:bodyPr/>
          <a:lstStyle>
            <a:lvl1pPr>
              <a:buClr>
                <a:schemeClr val="accent1"/>
              </a:buClr>
              <a:defRPr sz="1800">
                <a:solidFill>
                  <a:schemeClr val="accent1"/>
                </a:solidFill>
              </a:defRPr>
            </a:lvl1pPr>
            <a:lvl2pPr>
              <a:buClr>
                <a:schemeClr val="accent1"/>
              </a:buClr>
              <a:defRPr sz="1800">
                <a:solidFill>
                  <a:schemeClr val="accent1"/>
                </a:solidFill>
              </a:defRPr>
            </a:lvl2pPr>
            <a:lvl3pPr>
              <a:buClr>
                <a:schemeClr val="accent1"/>
              </a:buClr>
              <a:defRPr sz="1800">
                <a:solidFill>
                  <a:schemeClr val="accent1"/>
                </a:solidFill>
              </a:defRPr>
            </a:lvl3pPr>
            <a:lvl4pPr>
              <a:buClr>
                <a:schemeClr val="accent1"/>
              </a:buClr>
              <a:defRPr sz="1800">
                <a:solidFill>
                  <a:schemeClr val="accent1"/>
                </a:solidFill>
              </a:defRPr>
            </a:lvl4pPr>
            <a:lvl5pPr>
              <a:buClr>
                <a:schemeClr val="accent1"/>
              </a:buCl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p:cNvSpPr>
            <a:spLocks noGrp="1"/>
          </p:cNvSpPr>
          <p:nvPr>
            <p:ph type="sldNum" sz="quarter" idx="12"/>
          </p:nvPr>
        </p:nvSpPr>
        <p:spPr bwMode="black">
          <a:xfrm>
            <a:off x="10729332" y="6492875"/>
            <a:ext cx="1462668" cy="365125"/>
          </a:xfrm>
          <a:prstGeom prst="rect">
            <a:avLst/>
          </a:prstGeom>
        </p:spPr>
        <p:txBody>
          <a:bodyPr/>
          <a:lstStyle>
            <a:lvl1pPr>
              <a:defRPr sz="1600"/>
            </a:lvl1pPr>
          </a:lstStyle>
          <a:p>
            <a:fld id="{48F63A3B-78C7-47BE-AE5E-E10140E04643}" type="slidenum">
              <a:rPr lang="en-US" smtClean="0"/>
              <a:pPr/>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5279557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828800"/>
            <a:ext cx="5181600" cy="4582339"/>
          </a:xfrm>
          <a:noFill/>
        </p:spPr>
        <p:txBody>
          <a:bodyPr>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828800"/>
            <a:ext cx="5181600" cy="4582339"/>
          </a:xfrm>
          <a:noFill/>
        </p:spPr>
        <p:txBody>
          <a:bodyPr>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bwMode="black">
          <a:xfrm>
            <a:off x="10726284" y="6492875"/>
            <a:ext cx="1462668" cy="365125"/>
          </a:xfrm>
          <a:prstGeom prst="rect">
            <a:avLst/>
          </a:prstGeom>
        </p:spPr>
        <p:txBody>
          <a:bodyPr/>
          <a:lstStyle>
            <a:lvl1pPr>
              <a:defRPr sz="1600">
                <a:solidFill>
                  <a:schemeClr val="accent1"/>
                </a:solidFill>
              </a:defRPr>
            </a:lvl1pPr>
          </a:lstStyle>
          <a:p>
            <a:fld id="{48F63A3B-78C7-47BE-AE5E-E10140E04643}" type="slidenum">
              <a:rPr lang="en-US" smtClean="0"/>
              <a:pPr/>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3416516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bwMode="black">
          <a:xfrm>
            <a:off x="10729332" y="6492875"/>
            <a:ext cx="1462668" cy="365125"/>
          </a:xfrm>
          <a:prstGeom prst="rect">
            <a:avLst/>
          </a:prstGeom>
        </p:spPr>
        <p:txBody>
          <a:bodyPr/>
          <a:lstStyle>
            <a:lvl1pPr>
              <a:defRPr sz="1600"/>
            </a:lvl1pPr>
          </a:lstStyle>
          <a:p>
            <a:fld id="{48F63A3B-78C7-47BE-AE5E-E10140E04643}" type="slidenum">
              <a:rPr lang="en-US" smtClean="0"/>
              <a:pPr/>
              <a:t>‹#›</a:t>
            </a:fld>
            <a:endParaRPr lang="en-US"/>
          </a:p>
        </p:txBody>
      </p:sp>
      <p:sp>
        <p:nvSpPr>
          <p:cNvPr id="3" name="Content Placeholder 3"/>
          <p:cNvSpPr>
            <a:spLocks noGrp="1"/>
          </p:cNvSpPr>
          <p:nvPr>
            <p:ph sz="half" idx="1"/>
          </p:nvPr>
        </p:nvSpPr>
        <p:spPr bwMode="gray">
          <a:xfrm>
            <a:off x="838200" y="1828800"/>
            <a:ext cx="5181600" cy="4582339"/>
          </a:xfrm>
          <a:noFill/>
        </p:spPr>
        <p:txBody>
          <a:bodyPr>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828801"/>
            <a:ext cx="5181600" cy="2895406"/>
          </a:xfrm>
          <a:noFill/>
        </p:spPr>
        <p:txBody>
          <a:bodyPr>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
            <a:extLst>
              <a:ext uri="{C183D7F6-B498-43B3-948B-1728B52AA6E4}">
                <adec:decorative xmlns:adec="http://schemas.microsoft.com/office/drawing/2017/decorative" val="1"/>
              </a:ext>
            </a:extLst>
          </p:cNvPr>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8">
            <a:extLst>
              <a:ext uri="{C183D7F6-B498-43B3-948B-1728B52AA6E4}">
                <adec:decorative xmlns:adec="http://schemas.microsoft.com/office/drawing/2017/decorative" val="1"/>
              </a:ext>
            </a:extLst>
          </p:cNvPr>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2" name="Content Placeholder 4">
            <a:extLst>
              <a:ext uri="{FF2B5EF4-FFF2-40B4-BE49-F238E27FC236}">
                <a16:creationId xmlns:a16="http://schemas.microsoft.com/office/drawing/2014/main" id="{F84693BA-8897-4D71-8459-0B57A1591A28}"/>
              </a:ext>
            </a:extLst>
          </p:cNvPr>
          <p:cNvSpPr>
            <a:spLocks noGrp="1"/>
          </p:cNvSpPr>
          <p:nvPr>
            <p:ph sz="half" idx="13"/>
          </p:nvPr>
        </p:nvSpPr>
        <p:spPr bwMode="gray">
          <a:xfrm>
            <a:off x="6172200" y="4843463"/>
            <a:ext cx="5181600" cy="1491456"/>
          </a:xfrm>
          <a:noFill/>
        </p:spPr>
        <p:txBody>
          <a:bodyPr>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2">
            <a:extLst>
              <a:ext uri="{FF2B5EF4-FFF2-40B4-BE49-F238E27FC236}">
                <a16:creationId xmlns:a16="http://schemas.microsoft.com/office/drawing/2014/main" id="{E35BB5AC-CEBF-E15E-2BF8-5E7126C5F370}"/>
              </a:ext>
            </a:extLst>
          </p:cNvPr>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9170922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2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828800"/>
            <a:ext cx="10515600" cy="4788393"/>
          </a:xfrm>
          <a:noFill/>
        </p:spPr>
        <p:txBody>
          <a:bodyPr lIns="91440" tIns="45720" rIns="91440" bIns="45720">
            <a:noAutofit/>
          </a:bodyPr>
          <a:lstStyle>
            <a:lvl1pPr>
              <a:defRPr sz="2000">
                <a:solidFill>
                  <a:schemeClr val="accent1"/>
                </a:solidFill>
              </a:defRPr>
            </a:lvl1pPr>
            <a:lvl2pPr>
              <a:defRPr sz="2000">
                <a:solidFill>
                  <a:schemeClr val="accent1"/>
                </a:solidFill>
              </a:defRPr>
            </a:lvl2pPr>
            <a:lvl3pPr>
              <a:defRPr sz="2000">
                <a:solidFill>
                  <a:schemeClr val="accent1"/>
                </a:solidFill>
              </a:defRPr>
            </a:lvl3pPr>
            <a:lvl4pPr>
              <a:defRPr sz="2000">
                <a:solidFill>
                  <a:schemeClr val="accent1"/>
                </a:solidFill>
              </a:defRPr>
            </a:lvl4pPr>
            <a:lvl5pPr>
              <a:defRPr sz="20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FE86A9E4-DB75-425A-C55C-79566CB3363D}"/>
              </a:ext>
            </a:extLst>
          </p:cNvPr>
          <p:cNvSpPr>
            <a:spLocks noGrp="1"/>
          </p:cNvSpPr>
          <p:nvPr>
            <p:ph type="sldNum" sz="quarter" idx="11"/>
          </p:nvPr>
        </p:nvSpPr>
        <p:spPr>
          <a:xfrm>
            <a:off x="10729332" y="6492875"/>
            <a:ext cx="1462668" cy="365125"/>
          </a:xfrm>
          <a:prstGeom prst="rect">
            <a:avLst/>
          </a:prstGeom>
        </p:spPr>
        <p:txBody>
          <a:bodyPr/>
          <a:lstStyle>
            <a:lvl1pPr>
              <a:defRPr sz="1600">
                <a:solidFill>
                  <a:schemeClr val="accent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2429940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Autofit/>
          </a:bodyPr>
          <a:lstStyle>
            <a:lvl1pPr algn="r">
              <a:defRPr sz="32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828800"/>
            <a:ext cx="6234953" cy="4788393"/>
          </a:xfrm>
        </p:spPr>
        <p:txBody>
          <a:bodyPr>
            <a:noAutofit/>
          </a:bodyPr>
          <a:lstStyle>
            <a:lvl1pPr>
              <a:buClr>
                <a:schemeClr val="tx1"/>
              </a:buClr>
              <a:defRPr sz="1800">
                <a:solidFill>
                  <a:schemeClr val="accent1"/>
                </a:solidFill>
              </a:defRPr>
            </a:lvl1pPr>
            <a:lvl2pPr>
              <a:buClr>
                <a:schemeClr val="tx1"/>
              </a:buClr>
              <a:defRPr sz="1800">
                <a:solidFill>
                  <a:schemeClr val="accent1"/>
                </a:solidFill>
              </a:defRPr>
            </a:lvl2pPr>
            <a:lvl3pPr>
              <a:buClr>
                <a:schemeClr val="tx1"/>
              </a:buClr>
              <a:defRPr sz="1800">
                <a:solidFill>
                  <a:schemeClr val="accent1"/>
                </a:solidFill>
              </a:defRPr>
            </a:lvl3pPr>
            <a:lvl4pPr>
              <a:buClr>
                <a:schemeClr val="tx1"/>
              </a:buClr>
              <a:defRPr sz="1800">
                <a:solidFill>
                  <a:schemeClr val="accent1"/>
                </a:solidFill>
              </a:defRPr>
            </a:lvl4pPr>
            <a:lvl5pPr>
              <a:buClr>
                <a:schemeClr val="tx1"/>
              </a:buCl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828800"/>
            <a:ext cx="4538434" cy="4538434"/>
          </a:xfrm>
        </p:spPr>
        <p:txBody>
          <a:bodyPr>
            <a:noAutofit/>
          </a:bodyPr>
          <a:lstStyle>
            <a:lvl1pPr>
              <a:buClr>
                <a:schemeClr val="tx1"/>
              </a:buClr>
              <a:defRPr sz="1800">
                <a:solidFill>
                  <a:schemeClr val="accent1"/>
                </a:solidFill>
              </a:defRPr>
            </a:lvl1pPr>
          </a:lstStyle>
          <a:p>
            <a:r>
              <a:rPr lang="en-US"/>
              <a:t>Click icon to add picture</a:t>
            </a:r>
          </a:p>
        </p:txBody>
      </p:sp>
      <p:sp>
        <p:nvSpPr>
          <p:cNvPr id="2" name="Slide Number Placeholder 3">
            <a:extLst>
              <a:ext uri="{FF2B5EF4-FFF2-40B4-BE49-F238E27FC236}">
                <a16:creationId xmlns:a16="http://schemas.microsoft.com/office/drawing/2014/main" id="{1A064104-7E24-45F4-733E-8C38A3CEAA4A}"/>
              </a:ext>
            </a:extLst>
          </p:cNvPr>
          <p:cNvSpPr>
            <a:spLocks noGrp="1"/>
          </p:cNvSpPr>
          <p:nvPr>
            <p:ph type="sldNum" sz="quarter" idx="11"/>
          </p:nvPr>
        </p:nvSpPr>
        <p:spPr>
          <a:xfrm>
            <a:off x="10729332" y="6492875"/>
            <a:ext cx="1462668" cy="365125"/>
          </a:xfrm>
          <a:prstGeom prst="rect">
            <a:avLst/>
          </a:prstGeom>
        </p:spPr>
        <p:txBody>
          <a:bodyPr/>
          <a:lstStyle>
            <a:lvl1pPr>
              <a:defRPr sz="1600">
                <a:solidFill>
                  <a:schemeClr val="accent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8248060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C45339F4-3F85-8A46-E149-3A88CB7BB268}"/>
              </a:ext>
            </a:extLst>
          </p:cNvPr>
          <p:cNvSpPr>
            <a:spLocks noGrp="1"/>
          </p:cNvSpPr>
          <p:nvPr>
            <p:ph type="sldNum" sz="quarter" idx="11"/>
          </p:nvPr>
        </p:nvSpPr>
        <p:spPr>
          <a:xfrm>
            <a:off x="10729332" y="6492875"/>
            <a:ext cx="1462668" cy="365125"/>
          </a:xfrm>
          <a:prstGeom prst="rect">
            <a:avLst/>
          </a:prstGeom>
        </p:spPr>
        <p:txBody>
          <a:bodyPr/>
          <a:lstStyle>
            <a:lvl1pPr>
              <a:defRPr sz="1600">
                <a:solidFill>
                  <a:schemeClr val="accent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021258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FA658A19-D7FB-2447-E111-5F9E40D95180}"/>
              </a:ext>
            </a:extLst>
          </p:cNvPr>
          <p:cNvSpPr>
            <a:spLocks noGrp="1"/>
          </p:cNvSpPr>
          <p:nvPr>
            <p:ph type="sldNum" sz="quarter" idx="11"/>
          </p:nvPr>
        </p:nvSpPr>
        <p:spPr>
          <a:xfrm>
            <a:off x="10729332" y="6492875"/>
            <a:ext cx="1462668" cy="365125"/>
          </a:xfrm>
          <a:prstGeom prst="rect">
            <a:avLst/>
          </a:prstGeom>
        </p:spPr>
        <p:txBody>
          <a:bodyPr/>
          <a:lstStyle>
            <a:lvl1pPr>
              <a:defRPr sz="1600">
                <a:solidFill>
                  <a:schemeClr val="accent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11003696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6ECABF8B-071C-5BDC-1D49-225BFB474BB8}"/>
              </a:ext>
            </a:extLst>
          </p:cNvPr>
          <p:cNvSpPr txBox="1">
            <a:spLocks/>
          </p:cNvSpPr>
          <p:nvPr userDrawn="1"/>
        </p:nvSpPr>
        <p:spPr bwMode="black">
          <a:xfrm>
            <a:off x="10726284" y="6492875"/>
            <a:ext cx="1462668" cy="365125"/>
          </a:xfrm>
          <a:prstGeom prst="rect">
            <a:avLst/>
          </a:prstGeom>
        </p:spPr>
        <p:txBody>
          <a:bodyPr vert="horz" lIns="91440" tIns="45720" rIns="91440" bIns="45720" rtlCol="0" anchor="t"/>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z="1600" smtClean="0">
                <a:solidFill>
                  <a:schemeClr val="accent1"/>
                </a:solidFill>
              </a:rPr>
              <a:pPr>
                <a:defRPr/>
              </a:pPr>
              <a:t>‹#›</a:t>
            </a:fld>
            <a:endParaRPr lang="en-US" sz="1600">
              <a:solidFill>
                <a:schemeClr val="accent1"/>
              </a:solidFill>
            </a:endParaRPr>
          </a:p>
        </p:txBody>
      </p:sp>
    </p:spTree>
    <p:extLst>
      <p:ext uri="{BB962C8B-B14F-4D97-AF65-F5344CB8AC3E}">
        <p14:creationId xmlns:p14="http://schemas.microsoft.com/office/powerpoint/2010/main" val="10345970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E464873C-1BF9-A534-5ACC-B4D2B78BED34}"/>
              </a:ext>
            </a:extLst>
          </p:cNvPr>
          <p:cNvSpPr txBox="1">
            <a:spLocks/>
          </p:cNvSpPr>
          <p:nvPr userDrawn="1"/>
        </p:nvSpPr>
        <p:spPr bwMode="black">
          <a:xfrm>
            <a:off x="10729332" y="6492875"/>
            <a:ext cx="1462668" cy="365125"/>
          </a:xfrm>
          <a:prstGeom prst="rect">
            <a:avLst/>
          </a:prstGeom>
        </p:spPr>
        <p:txBody>
          <a:bodyPr vert="horz" lIns="91440" tIns="45720" rIns="91440" bIns="45720" rtlCol="0" anchor="t"/>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z="1600" smtClean="0">
                <a:solidFill>
                  <a:schemeClr val="accent1"/>
                </a:solidFill>
              </a:rPr>
              <a:pPr>
                <a:defRPr/>
              </a:pPr>
              <a:t>‹#›</a:t>
            </a:fld>
            <a:endParaRPr lang="en-US" sz="1600">
              <a:solidFill>
                <a:schemeClr val="accent1"/>
              </a:solidFill>
            </a:endParaRPr>
          </a:p>
        </p:txBody>
      </p:sp>
    </p:spTree>
    <p:extLst>
      <p:ext uri="{BB962C8B-B14F-4D97-AF65-F5344CB8AC3E}">
        <p14:creationId xmlns:p14="http://schemas.microsoft.com/office/powerpoint/2010/main" val="9938076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66EF5CF6-90D0-3B48-7931-CD04AB2B7B80}"/>
              </a:ext>
            </a:extLst>
          </p:cNvPr>
          <p:cNvSpPr txBox="1">
            <a:spLocks/>
          </p:cNvSpPr>
          <p:nvPr userDrawn="1"/>
        </p:nvSpPr>
        <p:spPr bwMode="black">
          <a:xfrm>
            <a:off x="10729332" y="6492875"/>
            <a:ext cx="1462668" cy="365125"/>
          </a:xfrm>
          <a:prstGeom prst="rect">
            <a:avLst/>
          </a:prstGeom>
        </p:spPr>
        <p:txBody>
          <a:bodyPr vert="horz" lIns="91440" tIns="45720" rIns="91440" bIns="45720" rtlCol="0" anchor="t"/>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z="1600" smtClean="0">
                <a:solidFill>
                  <a:schemeClr val="accent1"/>
                </a:solidFill>
              </a:rPr>
              <a:pPr>
                <a:defRPr/>
              </a:pPr>
              <a:t>‹#›</a:t>
            </a:fld>
            <a:endParaRPr lang="en-US" sz="1600">
              <a:solidFill>
                <a:schemeClr val="accent1"/>
              </a:solidFill>
            </a:endParaRPr>
          </a:p>
        </p:txBody>
      </p:sp>
    </p:spTree>
    <p:extLst>
      <p:ext uri="{BB962C8B-B14F-4D97-AF65-F5344CB8AC3E}">
        <p14:creationId xmlns:p14="http://schemas.microsoft.com/office/powerpoint/2010/main" val="761369133"/>
      </p:ext>
    </p:extLst>
  </p:cSld>
  <p:clrMapOvr>
    <a:masterClrMapping/>
  </p:clrMapOvr>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2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
        <p:nvSpPr>
          <p:cNvPr id="2" name="Slide Number Placeholder 3">
            <a:extLst>
              <a:ext uri="{FF2B5EF4-FFF2-40B4-BE49-F238E27FC236}">
                <a16:creationId xmlns:a16="http://schemas.microsoft.com/office/drawing/2014/main" id="{0A8E728E-6341-95F7-2831-B2E9BA472B35}"/>
              </a:ext>
            </a:extLst>
          </p:cNvPr>
          <p:cNvSpPr>
            <a:spLocks noGrp="1"/>
          </p:cNvSpPr>
          <p:nvPr>
            <p:ph type="sldNum" sz="quarter" idx="11"/>
          </p:nvPr>
        </p:nvSpPr>
        <p:spPr>
          <a:xfrm>
            <a:off x="10729332" y="6492875"/>
            <a:ext cx="1462668" cy="365125"/>
          </a:xfrm>
          <a:prstGeom prst="rect">
            <a:avLst/>
          </a:prstGeom>
        </p:spPr>
        <p:txBody>
          <a:bodyPr/>
          <a:lstStyle>
            <a:lvl1pPr>
              <a:defRPr sz="16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623942624"/>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E007-9EEE-F632-07EB-62F95B03577A}"/>
              </a:ext>
            </a:extLst>
          </p:cNvPr>
          <p:cNvSpPr>
            <a:spLocks noGrp="1"/>
          </p:cNvSpPr>
          <p:nvPr>
            <p:ph type="title" hasCustomPrompt="1"/>
          </p:nvPr>
        </p:nvSpPr>
        <p:spPr>
          <a:xfrm>
            <a:off x="2299475" y="1609867"/>
            <a:ext cx="7593051" cy="3638266"/>
          </a:xfrm>
          <a:solidFill>
            <a:srgbClr val="003865"/>
          </a:solidFill>
        </p:spPr>
        <p:txBody>
          <a:bodyPr>
            <a:noAutofit/>
          </a:bodyPr>
          <a:lstStyle>
            <a:lvl1pPr algn="ctr">
              <a:spcAft>
                <a:spcPts val="1000"/>
              </a:spcAft>
              <a:tabLst>
                <a:tab pos="3770313" algn="l"/>
              </a:tabLst>
              <a:defRPr sz="48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584713438"/>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innesota Management and Budget logo">
            <a:extLst>
              <a:ext uri="{FF2B5EF4-FFF2-40B4-BE49-F238E27FC236}">
                <a16:creationId xmlns:a16="http://schemas.microsoft.com/office/drawing/2014/main" id="{49504634-FB9F-4597-8502-8C2D8CB06E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9824" y="464746"/>
            <a:ext cx="2645508" cy="632987"/>
          </a:xfrm>
          <a:prstGeom prst="rect">
            <a:avLst/>
          </a:prstGeom>
        </p:spPr>
      </p:pic>
    </p:spTree>
    <p:extLst>
      <p:ext uri="{BB962C8B-B14F-4D97-AF65-F5344CB8AC3E}">
        <p14:creationId xmlns:p14="http://schemas.microsoft.com/office/powerpoint/2010/main" val="28359024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Management and Budget logo">
            <a:extLst>
              <a:ext uri="{FF2B5EF4-FFF2-40B4-BE49-F238E27FC236}">
                <a16:creationId xmlns:a16="http://schemas.microsoft.com/office/drawing/2014/main" id="{DAD9D6CA-910A-48CB-AF5F-0B5BF91F22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1854" y="509196"/>
            <a:ext cx="2645508" cy="632987"/>
          </a:xfrm>
          <a:prstGeom prst="rect">
            <a:avLst/>
          </a:prstGeom>
        </p:spPr>
      </p:pic>
    </p:spTree>
    <p:extLst>
      <p:ext uri="{BB962C8B-B14F-4D97-AF65-F5344CB8AC3E}">
        <p14:creationId xmlns:p14="http://schemas.microsoft.com/office/powerpoint/2010/main" val="324726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157357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9475" y="1609867"/>
            <a:ext cx="7593051" cy="3638266"/>
          </a:xfrm>
          <a:solidFill>
            <a:srgbClr val="003865"/>
          </a:solidFill>
        </p:spPr>
        <p:txBody>
          <a:bodyPr>
            <a:noAutofit/>
          </a:bodyPr>
          <a:lstStyle>
            <a:lvl1pPr algn="ctr">
              <a:spcAft>
                <a:spcPts val="1000"/>
              </a:spcAft>
              <a:tabLst>
                <a:tab pos="3770313" algn="l"/>
              </a:tabLst>
              <a:defRPr sz="48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3197615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[Goal Area Name] Quarterly Review Session</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a:t>Goal Lead </a:t>
            </a:r>
            <a:r>
              <a:rPr lang="en-US" err="1"/>
              <a:t>Firstname</a:t>
            </a:r>
            <a:r>
              <a:rPr lang="en-US"/>
              <a:t> </a:t>
            </a:r>
            <a:r>
              <a:rPr lang="en-US" err="1"/>
              <a:t>Lastname</a:t>
            </a:r>
            <a:r>
              <a:rPr lang="en-US"/>
              <a:t> | Job Title</a:t>
            </a:r>
          </a:p>
        </p:txBody>
      </p:sp>
      <p:pic>
        <p:nvPicPr>
          <p:cNvPr id="4" name="Picture 3" descr="Logo&#10;&#10;Description automatically generated">
            <a:extLst>
              <a:ext uri="{FF2B5EF4-FFF2-40B4-BE49-F238E27FC236}">
                <a16:creationId xmlns:a16="http://schemas.microsoft.com/office/drawing/2014/main" id="{CF70C02C-83D6-42BD-8B3F-94CFD9DD0D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97245" y="1586760"/>
            <a:ext cx="7397509" cy="1109627"/>
          </a:xfrm>
          <a:prstGeom prst="rect">
            <a:avLst/>
          </a:prstGeom>
        </p:spPr>
      </p:pic>
    </p:spTree>
    <p:extLst>
      <p:ext uri="{BB962C8B-B14F-4D97-AF65-F5344CB8AC3E}">
        <p14:creationId xmlns:p14="http://schemas.microsoft.com/office/powerpoint/2010/main" val="1535437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81646"/>
            <a:ext cx="12192000" cy="20849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6" name="Picture Placeholder 7"/>
          <p:cNvSpPr>
            <a:spLocks noGrp="1"/>
          </p:cNvSpPr>
          <p:nvPr>
            <p:ph type="pic" sz="quarter" idx="17"/>
          </p:nvPr>
        </p:nvSpPr>
        <p:spPr bwMode="gray">
          <a:xfrm>
            <a:off x="8626" y="-569"/>
            <a:ext cx="12192000" cy="3380732"/>
          </a:xfrm>
        </p:spPr>
        <p:txBody>
          <a:bodyPr/>
          <a:lstStyle/>
          <a:p>
            <a:r>
              <a:rPr lang="en-US"/>
              <a:t>Click icon to add picture</a:t>
            </a:r>
          </a:p>
        </p:txBody>
      </p:sp>
      <p:pic>
        <p:nvPicPr>
          <p:cNvPr id="5" name="Picture 4" descr="Logo&#10;&#10;Description automatically generated">
            <a:extLst>
              <a:ext uri="{FF2B5EF4-FFF2-40B4-BE49-F238E27FC236}">
                <a16:creationId xmlns:a16="http://schemas.microsoft.com/office/drawing/2014/main" id="{AEFD3280-BEE1-4BB1-ABF2-941635021D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20948" y="6122399"/>
            <a:ext cx="2989756" cy="448463"/>
          </a:xfrm>
          <a:prstGeom prst="rect">
            <a:avLst/>
          </a:prstGeom>
        </p:spPr>
      </p:pic>
    </p:spTree>
    <p:extLst>
      <p:ext uri="{BB962C8B-B14F-4D97-AF65-F5344CB8AC3E}">
        <p14:creationId xmlns:p14="http://schemas.microsoft.com/office/powerpoint/2010/main" val="19434058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3" name="Picture 12" descr="Minnesota Management and Budget logo">
            <a:extLst>
              <a:ext uri="{FF2B5EF4-FFF2-40B4-BE49-F238E27FC236}">
                <a16:creationId xmlns:a16="http://schemas.microsoft.com/office/drawing/2014/main" id="{1AB4AAFE-B9D7-4852-BDE3-CE22BF80A4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9824" y="535124"/>
            <a:ext cx="2645508" cy="632987"/>
          </a:xfrm>
          <a:prstGeom prst="rect">
            <a:avLst/>
          </a:prstGeom>
        </p:spPr>
      </p:pic>
    </p:spTree>
    <p:extLst>
      <p:ext uri="{BB962C8B-B14F-4D97-AF65-F5344CB8AC3E}">
        <p14:creationId xmlns:p14="http://schemas.microsoft.com/office/powerpoint/2010/main" val="2598200409"/>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828800"/>
            <a:ext cx="10515600" cy="4582339"/>
          </a:xfrm>
          <a:noFill/>
        </p:spPr>
        <p:txBody>
          <a:bodyPr/>
          <a:lstStyle>
            <a:lvl1pPr>
              <a:buClr>
                <a:schemeClr val="accent1"/>
              </a:buClr>
              <a:defRPr sz="1800">
                <a:solidFill>
                  <a:schemeClr val="accent1"/>
                </a:solidFill>
              </a:defRPr>
            </a:lvl1pPr>
            <a:lvl2pPr>
              <a:buClr>
                <a:schemeClr val="accent1"/>
              </a:buClr>
              <a:defRPr sz="1800">
                <a:solidFill>
                  <a:schemeClr val="accent1"/>
                </a:solidFill>
              </a:defRPr>
            </a:lvl2pPr>
            <a:lvl3pPr>
              <a:buClr>
                <a:schemeClr val="accent1"/>
              </a:buClr>
              <a:defRPr sz="1800">
                <a:solidFill>
                  <a:schemeClr val="accent1"/>
                </a:solidFill>
              </a:defRPr>
            </a:lvl3pPr>
            <a:lvl4pPr>
              <a:buClr>
                <a:schemeClr val="accent1"/>
              </a:buClr>
              <a:defRPr sz="1800">
                <a:solidFill>
                  <a:schemeClr val="accent1"/>
                </a:solidFill>
              </a:defRPr>
            </a:lvl4pPr>
            <a:lvl5pPr>
              <a:buClr>
                <a:schemeClr val="accent1"/>
              </a:buCl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p:cNvSpPr>
            <a:spLocks noGrp="1"/>
          </p:cNvSpPr>
          <p:nvPr>
            <p:ph type="sldNum" sz="quarter" idx="12"/>
          </p:nvPr>
        </p:nvSpPr>
        <p:spPr bwMode="black">
          <a:xfrm>
            <a:off x="10729332" y="6492875"/>
            <a:ext cx="1462668" cy="365125"/>
          </a:xfrm>
          <a:prstGeom prst="rect">
            <a:avLst/>
          </a:prstGeom>
        </p:spPr>
        <p:txBody>
          <a:bodyPr/>
          <a:lstStyle>
            <a:lvl1pPr>
              <a:defRPr sz="1600"/>
            </a:lvl1pPr>
          </a:lstStyle>
          <a:p>
            <a:fld id="{48F63A3B-78C7-47BE-AE5E-E10140E04643}" type="slidenum">
              <a:rPr lang="en-US" smtClean="0"/>
              <a:pPr/>
              <a:t>‹#›</a:t>
            </a:fld>
            <a:endParaRPr lang="en-US"/>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112268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828800"/>
            <a:ext cx="5181600" cy="4582339"/>
          </a:xfrm>
          <a:noFill/>
        </p:spPr>
        <p:txBody>
          <a:bodyPr>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828800"/>
            <a:ext cx="5181600" cy="4582339"/>
          </a:xfrm>
          <a:noFill/>
        </p:spPr>
        <p:txBody>
          <a:bodyPr>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7"/>
          <p:cNvSpPr>
            <a:spLocks noGrp="1"/>
          </p:cNvSpPr>
          <p:nvPr>
            <p:ph type="sldNum" sz="quarter" idx="12"/>
          </p:nvPr>
        </p:nvSpPr>
        <p:spPr bwMode="black">
          <a:xfrm>
            <a:off x="10726284" y="6492875"/>
            <a:ext cx="1462668" cy="365125"/>
          </a:xfrm>
          <a:prstGeom prst="rect">
            <a:avLst/>
          </a:prstGeom>
        </p:spPr>
        <p:txBody>
          <a:bodyPr/>
          <a:lstStyle>
            <a:lvl1pPr>
              <a:defRPr sz="1600">
                <a:solidFill>
                  <a:schemeClr val="accent1"/>
                </a:solidFill>
              </a:defRPr>
            </a:lvl1pPr>
          </a:lstStyle>
          <a:p>
            <a:fld id="{48F63A3B-78C7-47BE-AE5E-E10140E04643}" type="slidenum">
              <a:rPr lang="en-US" smtClean="0"/>
              <a:pPr/>
              <a:t>‹#›</a:t>
            </a:fld>
            <a:endParaRPr lang="en-US"/>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26577423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7" name="Slide Number Placeholder 7"/>
          <p:cNvSpPr>
            <a:spLocks noGrp="1"/>
          </p:cNvSpPr>
          <p:nvPr>
            <p:ph type="sldNum" sz="quarter" idx="12"/>
          </p:nvPr>
        </p:nvSpPr>
        <p:spPr bwMode="black">
          <a:xfrm>
            <a:off x="10729332" y="6492875"/>
            <a:ext cx="1462668" cy="365125"/>
          </a:xfrm>
          <a:prstGeom prst="rect">
            <a:avLst/>
          </a:prstGeom>
        </p:spPr>
        <p:txBody>
          <a:bodyPr/>
          <a:lstStyle>
            <a:lvl1pPr>
              <a:defRPr sz="1600"/>
            </a:lvl1pPr>
          </a:lstStyle>
          <a:p>
            <a:fld id="{48F63A3B-78C7-47BE-AE5E-E10140E04643}" type="slidenum">
              <a:rPr lang="en-US" smtClean="0"/>
              <a:pPr/>
              <a:t>‹#›</a:t>
            </a:fld>
            <a:endParaRPr lang="en-US"/>
          </a:p>
        </p:txBody>
      </p:sp>
      <p:sp>
        <p:nvSpPr>
          <p:cNvPr id="3" name="Content Placeholder 3"/>
          <p:cNvSpPr>
            <a:spLocks noGrp="1"/>
          </p:cNvSpPr>
          <p:nvPr>
            <p:ph sz="half" idx="1"/>
          </p:nvPr>
        </p:nvSpPr>
        <p:spPr bwMode="gray">
          <a:xfrm>
            <a:off x="838200" y="1828800"/>
            <a:ext cx="5181600" cy="4582339"/>
          </a:xfrm>
          <a:noFill/>
        </p:spPr>
        <p:txBody>
          <a:bodyPr>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828801"/>
            <a:ext cx="5181600" cy="2895406"/>
          </a:xfrm>
          <a:noFill/>
        </p:spPr>
        <p:txBody>
          <a:bodyPr>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
            <a:extLst>
              <a:ext uri="{C183D7F6-B498-43B3-948B-1728B52AA6E4}">
                <adec:decorative xmlns:adec="http://schemas.microsoft.com/office/drawing/2017/decorative" val="1"/>
              </a:ext>
            </a:extLst>
          </p:cNvPr>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0" name="Rectangle 8">
            <a:extLst>
              <a:ext uri="{C183D7F6-B498-43B3-948B-1728B52AA6E4}">
                <adec:decorative xmlns:adec="http://schemas.microsoft.com/office/drawing/2017/decorative" val="1"/>
              </a:ext>
            </a:extLst>
          </p:cNvPr>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2" name="Content Placeholder 4">
            <a:extLst>
              <a:ext uri="{FF2B5EF4-FFF2-40B4-BE49-F238E27FC236}">
                <a16:creationId xmlns:a16="http://schemas.microsoft.com/office/drawing/2014/main" id="{F84693BA-8897-4D71-8459-0B57A1591A28}"/>
              </a:ext>
            </a:extLst>
          </p:cNvPr>
          <p:cNvSpPr>
            <a:spLocks noGrp="1"/>
          </p:cNvSpPr>
          <p:nvPr>
            <p:ph sz="half" idx="13"/>
          </p:nvPr>
        </p:nvSpPr>
        <p:spPr bwMode="gray">
          <a:xfrm>
            <a:off x="6172200" y="4843463"/>
            <a:ext cx="5181600" cy="1491456"/>
          </a:xfrm>
          <a:noFill/>
        </p:spPr>
        <p:txBody>
          <a:bodyPr>
            <a:noAutofit/>
          </a:bodyPr>
          <a:lstStyle>
            <a:lvl1pPr>
              <a:defRPr sz="1800">
                <a:solidFill>
                  <a:schemeClr val="accent1"/>
                </a:solidFill>
              </a:defRPr>
            </a:lvl1pPr>
            <a:lvl2pPr>
              <a:defRPr sz="1800">
                <a:solidFill>
                  <a:schemeClr val="accent1"/>
                </a:solidFill>
              </a:defRPr>
            </a:lvl2pPr>
            <a:lvl3pPr>
              <a:defRPr sz="1800">
                <a:solidFill>
                  <a:schemeClr val="accent1"/>
                </a:solidFill>
              </a:defRPr>
            </a:lvl3pPr>
            <a:lvl4pPr>
              <a:defRPr sz="1800">
                <a:solidFill>
                  <a:schemeClr val="accent1"/>
                </a:solidFill>
              </a:defRPr>
            </a:lvl4pPr>
            <a:lvl5pP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2">
            <a:extLst>
              <a:ext uri="{FF2B5EF4-FFF2-40B4-BE49-F238E27FC236}">
                <a16:creationId xmlns:a16="http://schemas.microsoft.com/office/drawing/2014/main" id="{E35BB5AC-CEBF-E15E-2BF8-5E7126C5F370}"/>
              </a:ext>
            </a:extLst>
          </p:cNvPr>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14434406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2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828800"/>
            <a:ext cx="10515600" cy="4788393"/>
          </a:xfrm>
          <a:noFill/>
        </p:spPr>
        <p:txBody>
          <a:bodyPr lIns="91440" tIns="45720" rIns="91440" bIns="45720">
            <a:noAutofit/>
          </a:bodyPr>
          <a:lstStyle>
            <a:lvl1pPr>
              <a:defRPr sz="2000">
                <a:solidFill>
                  <a:schemeClr val="accent1"/>
                </a:solidFill>
              </a:defRPr>
            </a:lvl1pPr>
            <a:lvl2pPr>
              <a:defRPr sz="2000">
                <a:solidFill>
                  <a:schemeClr val="accent1"/>
                </a:solidFill>
              </a:defRPr>
            </a:lvl2pPr>
            <a:lvl3pPr>
              <a:defRPr sz="2000">
                <a:solidFill>
                  <a:schemeClr val="accent1"/>
                </a:solidFill>
              </a:defRPr>
            </a:lvl3pPr>
            <a:lvl4pPr>
              <a:defRPr sz="2000">
                <a:solidFill>
                  <a:schemeClr val="accent1"/>
                </a:solidFill>
              </a:defRPr>
            </a:lvl4pPr>
            <a:lvl5pPr>
              <a:defRPr sz="20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FE86A9E4-DB75-425A-C55C-79566CB3363D}"/>
              </a:ext>
            </a:extLst>
          </p:cNvPr>
          <p:cNvSpPr>
            <a:spLocks noGrp="1"/>
          </p:cNvSpPr>
          <p:nvPr>
            <p:ph type="sldNum" sz="quarter" idx="11"/>
          </p:nvPr>
        </p:nvSpPr>
        <p:spPr>
          <a:xfrm>
            <a:off x="10729332" y="6492875"/>
            <a:ext cx="1462668" cy="365125"/>
          </a:xfrm>
          <a:prstGeom prst="rect">
            <a:avLst/>
          </a:prstGeom>
        </p:spPr>
        <p:txBody>
          <a:bodyPr/>
          <a:lstStyle>
            <a:lvl1pPr>
              <a:defRPr sz="1600">
                <a:solidFill>
                  <a:schemeClr val="accent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9137466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Autofit/>
          </a:bodyPr>
          <a:lstStyle>
            <a:lvl1pPr algn="r">
              <a:defRPr sz="32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828800"/>
            <a:ext cx="6234953" cy="4788393"/>
          </a:xfrm>
        </p:spPr>
        <p:txBody>
          <a:bodyPr>
            <a:noAutofit/>
          </a:bodyPr>
          <a:lstStyle>
            <a:lvl1pPr>
              <a:buClr>
                <a:schemeClr val="tx1"/>
              </a:buClr>
              <a:defRPr sz="1800">
                <a:solidFill>
                  <a:schemeClr val="accent1"/>
                </a:solidFill>
              </a:defRPr>
            </a:lvl1pPr>
            <a:lvl2pPr>
              <a:buClr>
                <a:schemeClr val="tx1"/>
              </a:buClr>
              <a:defRPr sz="1800">
                <a:solidFill>
                  <a:schemeClr val="accent1"/>
                </a:solidFill>
              </a:defRPr>
            </a:lvl2pPr>
            <a:lvl3pPr>
              <a:buClr>
                <a:schemeClr val="tx1"/>
              </a:buClr>
              <a:defRPr sz="1800">
                <a:solidFill>
                  <a:schemeClr val="accent1"/>
                </a:solidFill>
              </a:defRPr>
            </a:lvl3pPr>
            <a:lvl4pPr>
              <a:buClr>
                <a:schemeClr val="tx1"/>
              </a:buClr>
              <a:defRPr sz="1800">
                <a:solidFill>
                  <a:schemeClr val="accent1"/>
                </a:solidFill>
              </a:defRPr>
            </a:lvl4pPr>
            <a:lvl5pPr>
              <a:buClr>
                <a:schemeClr val="tx1"/>
              </a:buClr>
              <a:defRPr sz="1800">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828800"/>
            <a:ext cx="4538434" cy="4538434"/>
          </a:xfrm>
        </p:spPr>
        <p:txBody>
          <a:bodyPr>
            <a:noAutofit/>
          </a:bodyPr>
          <a:lstStyle>
            <a:lvl1pPr>
              <a:buClr>
                <a:schemeClr val="tx1"/>
              </a:buClr>
              <a:defRPr sz="1800">
                <a:solidFill>
                  <a:schemeClr val="accent1"/>
                </a:solidFill>
              </a:defRPr>
            </a:lvl1pPr>
          </a:lstStyle>
          <a:p>
            <a:r>
              <a:rPr lang="en-US"/>
              <a:t>Click icon to add picture</a:t>
            </a:r>
          </a:p>
        </p:txBody>
      </p:sp>
      <p:sp>
        <p:nvSpPr>
          <p:cNvPr id="2" name="Slide Number Placeholder 3">
            <a:extLst>
              <a:ext uri="{FF2B5EF4-FFF2-40B4-BE49-F238E27FC236}">
                <a16:creationId xmlns:a16="http://schemas.microsoft.com/office/drawing/2014/main" id="{1A064104-7E24-45F4-733E-8C38A3CEAA4A}"/>
              </a:ext>
            </a:extLst>
          </p:cNvPr>
          <p:cNvSpPr>
            <a:spLocks noGrp="1"/>
          </p:cNvSpPr>
          <p:nvPr>
            <p:ph type="sldNum" sz="quarter" idx="11"/>
          </p:nvPr>
        </p:nvSpPr>
        <p:spPr>
          <a:xfrm>
            <a:off x="10729332" y="6492875"/>
            <a:ext cx="1462668" cy="365125"/>
          </a:xfrm>
          <a:prstGeom prst="rect">
            <a:avLst/>
          </a:prstGeom>
        </p:spPr>
        <p:txBody>
          <a:bodyPr/>
          <a:lstStyle>
            <a:lvl1pPr>
              <a:defRPr sz="1600">
                <a:solidFill>
                  <a:schemeClr val="accent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9534864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C45339F4-3F85-8A46-E149-3A88CB7BB268}"/>
              </a:ext>
            </a:extLst>
          </p:cNvPr>
          <p:cNvSpPr>
            <a:spLocks noGrp="1"/>
          </p:cNvSpPr>
          <p:nvPr>
            <p:ph type="sldNum" sz="quarter" idx="11"/>
          </p:nvPr>
        </p:nvSpPr>
        <p:spPr>
          <a:xfrm>
            <a:off x="10729332" y="6492875"/>
            <a:ext cx="1462668" cy="365125"/>
          </a:xfrm>
          <a:prstGeom prst="rect">
            <a:avLst/>
          </a:prstGeom>
        </p:spPr>
        <p:txBody>
          <a:bodyPr/>
          <a:lstStyle>
            <a:lvl1pPr>
              <a:defRPr sz="1600">
                <a:solidFill>
                  <a:schemeClr val="accent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4596478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Autofit/>
          </a:bodyPr>
          <a:lstStyle>
            <a:lvl1pPr marL="0" indent="0" algn="ctr">
              <a:lnSpc>
                <a:spcPct val="100000"/>
              </a:lnSpc>
              <a:spcBef>
                <a:spcPts val="0"/>
              </a:spcBef>
              <a:buNone/>
              <a:defRPr sz="1800" b="0">
                <a:solidFill>
                  <a:schemeClr val="accent1"/>
                </a:solidFill>
              </a:defRPr>
            </a:lvl1pPr>
          </a:lstStyle>
          <a:p>
            <a:pPr lvl="0"/>
            <a:r>
              <a:rPr lang="en-US"/>
              <a:t>Click to edit text</a:t>
            </a:r>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FA658A19-D7FB-2447-E111-5F9E40D95180}"/>
              </a:ext>
            </a:extLst>
          </p:cNvPr>
          <p:cNvSpPr>
            <a:spLocks noGrp="1"/>
          </p:cNvSpPr>
          <p:nvPr>
            <p:ph type="sldNum" sz="quarter" idx="11"/>
          </p:nvPr>
        </p:nvSpPr>
        <p:spPr>
          <a:xfrm>
            <a:off x="10729332" y="6492875"/>
            <a:ext cx="1462668" cy="365125"/>
          </a:xfrm>
          <a:prstGeom prst="rect">
            <a:avLst/>
          </a:prstGeom>
        </p:spPr>
        <p:txBody>
          <a:bodyPr/>
          <a:lstStyle>
            <a:lvl1pPr>
              <a:defRPr sz="1600">
                <a:solidFill>
                  <a:schemeClr val="accent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4101213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6ECABF8B-071C-5BDC-1D49-225BFB474BB8}"/>
              </a:ext>
            </a:extLst>
          </p:cNvPr>
          <p:cNvSpPr txBox="1">
            <a:spLocks/>
          </p:cNvSpPr>
          <p:nvPr userDrawn="1"/>
        </p:nvSpPr>
        <p:spPr bwMode="black">
          <a:xfrm>
            <a:off x="10726284" y="6492875"/>
            <a:ext cx="1462668" cy="365125"/>
          </a:xfrm>
          <a:prstGeom prst="rect">
            <a:avLst/>
          </a:prstGeom>
        </p:spPr>
        <p:txBody>
          <a:bodyPr vert="horz" lIns="91440" tIns="45720" rIns="91440" bIns="45720" rtlCol="0" anchor="t"/>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z="1600" smtClean="0">
                <a:solidFill>
                  <a:schemeClr val="accent1"/>
                </a:solidFill>
              </a:rPr>
              <a:pPr>
                <a:defRPr/>
              </a:pPr>
              <a:t>‹#›</a:t>
            </a:fld>
            <a:endParaRPr lang="en-US" sz="1600">
              <a:solidFill>
                <a:schemeClr val="accent1"/>
              </a:solidFill>
            </a:endParaRPr>
          </a:p>
        </p:txBody>
      </p:sp>
    </p:spTree>
    <p:extLst>
      <p:ext uri="{BB962C8B-B14F-4D97-AF65-F5344CB8AC3E}">
        <p14:creationId xmlns:p14="http://schemas.microsoft.com/office/powerpoint/2010/main" val="537493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E464873C-1BF9-A534-5ACC-B4D2B78BED34}"/>
              </a:ext>
            </a:extLst>
          </p:cNvPr>
          <p:cNvSpPr txBox="1">
            <a:spLocks/>
          </p:cNvSpPr>
          <p:nvPr userDrawn="1"/>
        </p:nvSpPr>
        <p:spPr bwMode="black">
          <a:xfrm>
            <a:off x="10729332" y="6492875"/>
            <a:ext cx="1462668" cy="365125"/>
          </a:xfrm>
          <a:prstGeom prst="rect">
            <a:avLst/>
          </a:prstGeom>
        </p:spPr>
        <p:txBody>
          <a:bodyPr vert="horz" lIns="91440" tIns="45720" rIns="91440" bIns="45720" rtlCol="0" anchor="t"/>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z="1600" smtClean="0">
                <a:solidFill>
                  <a:schemeClr val="accent1"/>
                </a:solidFill>
              </a:rPr>
              <a:pPr>
                <a:defRPr/>
              </a:pPr>
              <a:t>‹#›</a:t>
            </a:fld>
            <a:endParaRPr lang="en-US" sz="1600">
              <a:solidFill>
                <a:schemeClr val="accent1"/>
              </a:solidFill>
            </a:endParaRPr>
          </a:p>
        </p:txBody>
      </p:sp>
    </p:spTree>
    <p:extLst>
      <p:ext uri="{BB962C8B-B14F-4D97-AF65-F5344CB8AC3E}">
        <p14:creationId xmlns:p14="http://schemas.microsoft.com/office/powerpoint/2010/main" val="18689967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a:t>Click icon to add object</a:t>
            </a:r>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66EF5CF6-90D0-3B48-7931-CD04AB2B7B80}"/>
              </a:ext>
            </a:extLst>
          </p:cNvPr>
          <p:cNvSpPr txBox="1">
            <a:spLocks/>
          </p:cNvSpPr>
          <p:nvPr userDrawn="1"/>
        </p:nvSpPr>
        <p:spPr bwMode="black">
          <a:xfrm>
            <a:off x="10729332" y="6492875"/>
            <a:ext cx="1462668" cy="365125"/>
          </a:xfrm>
          <a:prstGeom prst="rect">
            <a:avLst/>
          </a:prstGeom>
        </p:spPr>
        <p:txBody>
          <a:bodyPr vert="horz" lIns="91440" tIns="45720" rIns="91440" bIns="45720" rtlCol="0" anchor="t"/>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z="1600" smtClean="0">
                <a:solidFill>
                  <a:schemeClr val="accent1"/>
                </a:solidFill>
              </a:rPr>
              <a:pPr>
                <a:defRPr/>
              </a:pPr>
              <a:t>‹#›</a:t>
            </a:fld>
            <a:endParaRPr lang="en-US" sz="1600">
              <a:solidFill>
                <a:schemeClr val="accent1"/>
              </a:solidFill>
            </a:endParaRPr>
          </a:p>
        </p:txBody>
      </p:sp>
    </p:spTree>
    <p:extLst>
      <p:ext uri="{BB962C8B-B14F-4D97-AF65-F5344CB8AC3E}">
        <p14:creationId xmlns:p14="http://schemas.microsoft.com/office/powerpoint/2010/main" val="3373394628"/>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200">
                <a:solidFill>
                  <a:schemeClr val="bg1"/>
                </a:solidFill>
              </a:defRPr>
            </a:lvl1pPr>
          </a:lstStyle>
          <a:p>
            <a:r>
              <a:rPr lang="en-US"/>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
        <p:nvSpPr>
          <p:cNvPr id="2" name="Slide Number Placeholder 3">
            <a:extLst>
              <a:ext uri="{FF2B5EF4-FFF2-40B4-BE49-F238E27FC236}">
                <a16:creationId xmlns:a16="http://schemas.microsoft.com/office/drawing/2014/main" id="{0A8E728E-6341-95F7-2831-B2E9BA472B35}"/>
              </a:ext>
            </a:extLst>
          </p:cNvPr>
          <p:cNvSpPr>
            <a:spLocks noGrp="1"/>
          </p:cNvSpPr>
          <p:nvPr>
            <p:ph type="sldNum" sz="quarter" idx="11"/>
          </p:nvPr>
        </p:nvSpPr>
        <p:spPr>
          <a:xfrm>
            <a:off x="10729332" y="6492875"/>
            <a:ext cx="1462668" cy="365125"/>
          </a:xfrm>
          <a:prstGeom prst="rect">
            <a:avLst/>
          </a:prstGeom>
        </p:spPr>
        <p:txBody>
          <a:bodyPr/>
          <a:lstStyle>
            <a:lvl1pPr>
              <a:defRPr sz="16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536905305"/>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7E007-9EEE-F632-07EB-62F95B03577A}"/>
              </a:ext>
            </a:extLst>
          </p:cNvPr>
          <p:cNvSpPr>
            <a:spLocks noGrp="1"/>
          </p:cNvSpPr>
          <p:nvPr>
            <p:ph type="title" hasCustomPrompt="1"/>
          </p:nvPr>
        </p:nvSpPr>
        <p:spPr>
          <a:xfrm>
            <a:off x="2299475" y="1609867"/>
            <a:ext cx="7593051" cy="3638266"/>
          </a:xfrm>
          <a:solidFill>
            <a:srgbClr val="003865"/>
          </a:solidFill>
        </p:spPr>
        <p:txBody>
          <a:bodyPr>
            <a:noAutofit/>
          </a:bodyPr>
          <a:lstStyle>
            <a:lvl1pPr algn="ctr">
              <a:spcAft>
                <a:spcPts val="1000"/>
              </a:spcAft>
              <a:tabLst>
                <a:tab pos="3770313" algn="l"/>
              </a:tabLst>
              <a:defRPr sz="48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195072711"/>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innesota Management and Budget logo">
            <a:extLst>
              <a:ext uri="{FF2B5EF4-FFF2-40B4-BE49-F238E27FC236}">
                <a16:creationId xmlns:a16="http://schemas.microsoft.com/office/drawing/2014/main" id="{49504634-FB9F-4597-8502-8C2D8CB06E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9824" y="464746"/>
            <a:ext cx="2645508" cy="632987"/>
          </a:xfrm>
          <a:prstGeom prst="rect">
            <a:avLst/>
          </a:prstGeom>
        </p:spPr>
      </p:pic>
    </p:spTree>
    <p:extLst>
      <p:ext uri="{BB962C8B-B14F-4D97-AF65-F5344CB8AC3E}">
        <p14:creationId xmlns:p14="http://schemas.microsoft.com/office/powerpoint/2010/main" val="9390901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err="1"/>
              <a:t>Firstname</a:t>
            </a:r>
            <a:r>
              <a:rPr lang="en-US"/>
              <a:t> </a:t>
            </a:r>
            <a:r>
              <a:rPr lang="en-US" err="1"/>
              <a:t>Lastname</a:t>
            </a:r>
            <a:endParaRPr lang="en-US"/>
          </a:p>
          <a:p>
            <a:pPr lvl="0"/>
            <a:r>
              <a:rPr lang="en-US"/>
              <a:t>firstname.lastname@state.mn.us</a:t>
            </a:r>
          </a:p>
          <a:p>
            <a:pPr lvl="0"/>
            <a:r>
              <a:rPr lang="en-US"/>
              <a:t>555-555-5555</a:t>
            </a:r>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Management and Budget logo">
            <a:extLst>
              <a:ext uri="{FF2B5EF4-FFF2-40B4-BE49-F238E27FC236}">
                <a16:creationId xmlns:a16="http://schemas.microsoft.com/office/drawing/2014/main" id="{DAD9D6CA-910A-48CB-AF5F-0B5BF91F22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01854" y="509196"/>
            <a:ext cx="2645508" cy="632987"/>
          </a:xfrm>
          <a:prstGeom prst="rect">
            <a:avLst/>
          </a:prstGeom>
        </p:spPr>
      </p:pic>
    </p:spTree>
    <p:extLst>
      <p:ext uri="{BB962C8B-B14F-4D97-AF65-F5344CB8AC3E}">
        <p14:creationId xmlns:p14="http://schemas.microsoft.com/office/powerpoint/2010/main" val="171267542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Quote Black Box Overlay">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99475" y="1609867"/>
            <a:ext cx="7593051" cy="3638266"/>
          </a:xfrm>
          <a:solidFill>
            <a:srgbClr val="003865"/>
          </a:solidFill>
        </p:spPr>
        <p:txBody>
          <a:bodyPr>
            <a:noAutofit/>
          </a:bodyPr>
          <a:lstStyle>
            <a:lvl1pPr algn="ctr">
              <a:spcAft>
                <a:spcPts val="1000"/>
              </a:spcAft>
              <a:tabLst>
                <a:tab pos="3770313" algn="l"/>
              </a:tabLst>
              <a:defRPr sz="4800" baseline="0">
                <a:solidFill>
                  <a:schemeClr val="bg1"/>
                </a:solidFill>
              </a:defRPr>
            </a:lvl1pPr>
          </a:lstStyle>
          <a:p>
            <a:r>
              <a:rPr lang="en-US"/>
              <a:t>Quote or </a:t>
            </a:r>
            <a:br>
              <a:rPr lang="en-US"/>
            </a:br>
            <a:r>
              <a:rPr lang="en-US"/>
              <a:t>Statement</a:t>
            </a:r>
          </a:p>
        </p:txBody>
      </p:sp>
    </p:spTree>
    <p:extLst>
      <p:ext uri="{BB962C8B-B14F-4D97-AF65-F5344CB8AC3E}">
        <p14:creationId xmlns:p14="http://schemas.microsoft.com/office/powerpoint/2010/main" val="31327280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3441857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fld id="{425404F2-BE9A-4460-8815-8F645183555F}" type="datetimeFigureOut">
              <a:rPr lang="en-US" smtClean="0"/>
              <a:pPr/>
              <a:t>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E69268-9C8B-4EBF-A9EE-DC5DC2D48DC3}" type="slidenum">
              <a:rPr lang="en-US" smtClean="0"/>
              <a:pPr/>
              <a:t>‹#›</a:t>
            </a:fld>
            <a:endParaRPr lang="en-US"/>
          </a:p>
        </p:txBody>
      </p:sp>
    </p:spTree>
    <p:extLst>
      <p:ext uri="{BB962C8B-B14F-4D97-AF65-F5344CB8AC3E}">
        <p14:creationId xmlns:p14="http://schemas.microsoft.com/office/powerpoint/2010/main" val="1375533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Side by Side (Blue Box)">
    <p:bg bwMode="gray">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3A0D15-3F5C-39B3-6395-49E2D9A9CF3E}"/>
              </a:ext>
              <a:ext uri="{C183D7F6-B498-43B3-948B-1728B52AA6E4}">
                <adec:decorative xmlns:adec="http://schemas.microsoft.com/office/drawing/2017/decorative" val="1"/>
              </a:ext>
            </a:extLst>
          </p:cNvPr>
          <p:cNvSpPr/>
          <p:nvPr userDrawn="1"/>
        </p:nvSpPr>
        <p:spPr bwMode="gray">
          <a:xfrm>
            <a:off x="-49619"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
          <p:cNvSpPr>
            <a:spLocks noGrp="1"/>
          </p:cNvSpPr>
          <p:nvPr>
            <p:ph type="title" hasCustomPrompt="1"/>
          </p:nvPr>
        </p:nvSpPr>
        <p:spPr bwMode="white">
          <a:xfrm>
            <a:off x="449224" y="811964"/>
            <a:ext cx="3698160" cy="5234072"/>
          </a:xfrm>
          <a:noFill/>
        </p:spPr>
        <p:txBody>
          <a:bodyPr lIns="0" tIns="91440" rIns="0" bIns="91440" anchor="ctr">
            <a:normAutofit/>
          </a:bodyPr>
          <a:lstStyle>
            <a:lvl1pPr algn="l">
              <a:defRPr sz="5500">
                <a:solidFill>
                  <a:schemeClr val="bg1"/>
                </a:solidFill>
              </a:defRPr>
            </a:lvl1pPr>
          </a:lstStyle>
          <a:p>
            <a:r>
              <a:rPr lang="en-US"/>
              <a:t>Click to edit slide title</a:t>
            </a:r>
          </a:p>
        </p:txBody>
      </p:sp>
      <p:sp>
        <p:nvSpPr>
          <p:cNvPr id="5" name="Content Placeholder 3"/>
          <p:cNvSpPr>
            <a:spLocks noGrp="1"/>
          </p:cNvSpPr>
          <p:nvPr>
            <p:ph sz="quarter" idx="10" hasCustomPrompt="1"/>
          </p:nvPr>
        </p:nvSpPr>
        <p:spPr bwMode="gray">
          <a:xfrm>
            <a:off x="5207350" y="808073"/>
            <a:ext cx="6067425" cy="5237963"/>
          </a:xfrm>
          <a:noFill/>
        </p:spPr>
        <p:txBody>
          <a:bodyPr lIns="0" tIns="91440" rIns="0" bIns="91440" anchor="ct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4"/>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73259894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err="1"/>
              <a:t>Firstname</a:t>
            </a:r>
            <a:r>
              <a:rPr lang="en-US"/>
              <a:t> </a:t>
            </a:r>
            <a:r>
              <a:rPr lang="en-US" err="1"/>
              <a:t>Lastname</a:t>
            </a:r>
            <a:r>
              <a:rPr lang="en-US"/>
              <a:t> | Job Title</a:t>
            </a:r>
          </a:p>
        </p:txBody>
      </p:sp>
      <p:pic>
        <p:nvPicPr>
          <p:cNvPr id="11" name="Picture 10" descr="Minnesota Management and Budget logo">
            <a:extLst>
              <a:ext uri="{FF2B5EF4-FFF2-40B4-BE49-F238E27FC236}">
                <a16:creationId xmlns:a16="http://schemas.microsoft.com/office/drawing/2014/main" id="{F55C05C4-2447-4FC2-84F9-440AAD3CC6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98643" y="1280702"/>
            <a:ext cx="6607421" cy="1580949"/>
          </a:xfrm>
          <a:prstGeom prst="rect">
            <a:avLst/>
          </a:prstGeom>
        </p:spPr>
      </p:pic>
    </p:spTree>
    <p:extLst>
      <p:ext uri="{BB962C8B-B14F-4D97-AF65-F5344CB8AC3E}">
        <p14:creationId xmlns:p14="http://schemas.microsoft.com/office/powerpoint/2010/main" val="33673274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pic>
        <p:nvPicPr>
          <p:cNvPr id="12" name="Graphic 8">
            <a:extLst>
              <a:ext uri="{FF2B5EF4-FFF2-40B4-BE49-F238E27FC236}">
                <a16:creationId xmlns:a16="http://schemas.microsoft.com/office/drawing/2014/main" id="{E8CC904E-32AE-4C9C-B9CA-A01E1294C2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507651" y="1337534"/>
            <a:ext cx="6672859" cy="1592568"/>
          </a:xfrm>
          <a:prstGeom prst="rect">
            <a:avLst/>
          </a:prstGeom>
        </p:spPr>
      </p:pic>
    </p:spTree>
    <p:extLst>
      <p:ext uri="{BB962C8B-B14F-4D97-AF65-F5344CB8AC3E}">
        <p14:creationId xmlns:p14="http://schemas.microsoft.com/office/powerpoint/2010/main" val="6157022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p>
        </p:txBody>
      </p:sp>
      <p:pic>
        <p:nvPicPr>
          <p:cNvPr id="10" name="Picture 9" descr="Minnesota Management and Budget logo">
            <a:extLst>
              <a:ext uri="{FF2B5EF4-FFF2-40B4-BE49-F238E27FC236}">
                <a16:creationId xmlns:a16="http://schemas.microsoft.com/office/drawing/2014/main" id="{7581FFEA-C04F-4B4B-8121-17BDC8BB890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4852" y="6030138"/>
            <a:ext cx="2645508" cy="632987"/>
          </a:xfrm>
          <a:prstGeom prst="rect">
            <a:avLst/>
          </a:prstGeom>
        </p:spPr>
      </p:pic>
    </p:spTree>
    <p:extLst>
      <p:ext uri="{BB962C8B-B14F-4D97-AF65-F5344CB8AC3E}">
        <p14:creationId xmlns:p14="http://schemas.microsoft.com/office/powerpoint/2010/main" val="403276354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err="1"/>
              <a:t>Firstname</a:t>
            </a:r>
            <a:r>
              <a:rPr lang="en-US"/>
              <a:t> </a:t>
            </a:r>
            <a:r>
              <a:rPr lang="en-US" err="1"/>
              <a:t>Lastname</a:t>
            </a:r>
            <a:r>
              <a:rPr lang="en-US"/>
              <a:t> | Job Title</a:t>
            </a:r>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a:t>Click Icon to add picture</a:t>
            </a:r>
          </a:p>
        </p:txBody>
      </p:sp>
      <p:pic>
        <p:nvPicPr>
          <p:cNvPr id="13" name="Picture 12" descr="Minnesota Management and Budget logo">
            <a:extLst>
              <a:ext uri="{FF2B5EF4-FFF2-40B4-BE49-F238E27FC236}">
                <a16:creationId xmlns:a16="http://schemas.microsoft.com/office/drawing/2014/main" id="{1AB4AAFE-B9D7-4852-BDE3-CE22BF80A4D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9824" y="535124"/>
            <a:ext cx="2645508" cy="632987"/>
          </a:xfrm>
          <a:prstGeom prst="rect">
            <a:avLst/>
          </a:prstGeom>
        </p:spPr>
      </p:pic>
    </p:spTree>
    <p:extLst>
      <p:ext uri="{BB962C8B-B14F-4D97-AF65-F5344CB8AC3E}">
        <p14:creationId xmlns:p14="http://schemas.microsoft.com/office/powerpoint/2010/main" val="3142840328"/>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3" name="Content Placeholder 3"/>
          <p:cNvSpPr>
            <a:spLocks noGrp="1"/>
          </p:cNvSpPr>
          <p:nvPr>
            <p:ph idx="1"/>
          </p:nvPr>
        </p:nvSpPr>
        <p:spPr bwMode="gray">
          <a:xfrm>
            <a:off x="838200" y="1828800"/>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B8B25669-C0D4-30FB-D4B5-872CE6AD4EFE}"/>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22757969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3" name="Content Placeholder 3"/>
          <p:cNvSpPr>
            <a:spLocks noGrp="1"/>
          </p:cNvSpPr>
          <p:nvPr>
            <p:ph sz="half" idx="1"/>
          </p:nvPr>
        </p:nvSpPr>
        <p:spPr bwMode="gray">
          <a:xfrm>
            <a:off x="838200" y="1828800"/>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4"/>
          <p:cNvSpPr>
            <a:spLocks noGrp="1"/>
          </p:cNvSpPr>
          <p:nvPr>
            <p:ph sz="half" idx="2"/>
          </p:nvPr>
        </p:nvSpPr>
        <p:spPr bwMode="gray">
          <a:xfrm>
            <a:off x="6172200" y="1828800"/>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
        <p:nvSpPr>
          <p:cNvPr id="2" name="Slide Number Placeholder 3">
            <a:extLst>
              <a:ext uri="{FF2B5EF4-FFF2-40B4-BE49-F238E27FC236}">
                <a16:creationId xmlns:a16="http://schemas.microsoft.com/office/drawing/2014/main" id="{FB38873B-FD21-7498-50B5-2065399BA5FE}"/>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8526640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828801"/>
            <a:ext cx="10515600" cy="4348164"/>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lide Number Placeholder 3">
            <a:extLst>
              <a:ext uri="{FF2B5EF4-FFF2-40B4-BE49-F238E27FC236}">
                <a16:creationId xmlns:a16="http://schemas.microsoft.com/office/drawing/2014/main" id="{BF4F515C-3382-20B7-73C3-3641F9F5EB47}"/>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5172975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10" name="Rectangle 9"/>
          <p:cNvSpPr/>
          <p:nvPr userDrawn="1"/>
        </p:nvSpPr>
        <p:spPr>
          <a:xfrm>
            <a:off x="838200" y="1828800"/>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828800"/>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Rectangle 11"/>
          <p:cNvSpPr/>
          <p:nvPr userDrawn="1"/>
        </p:nvSpPr>
        <p:spPr>
          <a:xfrm>
            <a:off x="6172200" y="1828800"/>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828800"/>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Slide Number Placeholder 3">
            <a:extLst>
              <a:ext uri="{FF2B5EF4-FFF2-40B4-BE49-F238E27FC236}">
                <a16:creationId xmlns:a16="http://schemas.microsoft.com/office/drawing/2014/main" id="{91DD1330-A2FD-452F-518F-D4ACA12E725B}"/>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16362903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2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2021E249-968E-F413-C567-CA9ABDB4C256}"/>
              </a:ext>
            </a:extLst>
          </p:cNvPr>
          <p:cNvSpPr txBox="1">
            <a:spLocks/>
          </p:cNvSpPr>
          <p:nvPr userDrawn="1"/>
        </p:nvSpPr>
        <p:spPr>
          <a:xfrm>
            <a:off x="10729332" y="6492875"/>
            <a:ext cx="1462668" cy="365125"/>
          </a:xfrm>
          <a:prstGeom prst="rect">
            <a:avLst/>
          </a:prstGeom>
        </p:spPr>
        <p:txBody>
          <a:bodyP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65821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2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27CEE499-A8F7-9C09-2F9C-CB4721E6C0C6}"/>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137934702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200">
                <a:solidFill>
                  <a:schemeClr val="accent2"/>
                </a:solidFill>
              </a:defRPr>
            </a:lvl1pPr>
          </a:lstStyle>
          <a:p>
            <a:r>
              <a:rPr lang="en-US"/>
              <a:t>Click to edit Master title style</a:t>
            </a:r>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8FCDB82A-16BE-ADA1-149E-23AB7DAF9861}"/>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4156672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200">
                <a:solidFill>
                  <a:schemeClr val="tx1"/>
                </a:solidFill>
              </a:defRPr>
            </a:lvl1pPr>
          </a:lstStyle>
          <a:p>
            <a:r>
              <a:rPr lang="en-US"/>
              <a:t>Click to edit Master title style</a:t>
            </a:r>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3">
            <a:extLst>
              <a:ext uri="{FF2B5EF4-FFF2-40B4-BE49-F238E27FC236}">
                <a16:creationId xmlns:a16="http://schemas.microsoft.com/office/drawing/2014/main" id="{D6ED0243-3C34-A613-E077-10077268D999}"/>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687746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200">
                <a:solidFill>
                  <a:schemeClr val="tx1"/>
                </a:solidFill>
              </a:defRPr>
            </a:lvl1pPr>
          </a:lstStyle>
          <a:p>
            <a:r>
              <a:rPr lang="en-US"/>
              <a:t>Click to edit Master title style</a:t>
            </a:r>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2" name="Slide Number Placeholder 3">
            <a:extLst>
              <a:ext uri="{FF2B5EF4-FFF2-40B4-BE49-F238E27FC236}">
                <a16:creationId xmlns:a16="http://schemas.microsoft.com/office/drawing/2014/main" id="{C2E86BB5-80DB-9792-7CC8-1F21EFC8FD71}"/>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0253897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200">
                <a:solidFill>
                  <a:schemeClr val="accent2"/>
                </a:solidFill>
              </a:defRPr>
            </a:lvl1pPr>
          </a:lstStyle>
          <a:p>
            <a:r>
              <a:rPr lang="en-US"/>
              <a:t>Click to edit Master title style</a:t>
            </a:r>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2" name="Slide Number Placeholder 3">
            <a:extLst>
              <a:ext uri="{FF2B5EF4-FFF2-40B4-BE49-F238E27FC236}">
                <a16:creationId xmlns:a16="http://schemas.microsoft.com/office/drawing/2014/main" id="{1C1631A2-1516-5B74-0F35-49913D68524A}"/>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4328069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200">
                <a:solidFill>
                  <a:schemeClr val="accent2"/>
                </a:solidFill>
              </a:defRPr>
            </a:lvl1pPr>
          </a:lstStyle>
          <a:p>
            <a:r>
              <a:rPr lang="en-US"/>
              <a:t>Click to edit Master title style</a:t>
            </a:r>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p>
        </p:txBody>
      </p:sp>
      <p:sp>
        <p:nvSpPr>
          <p:cNvPr id="2" name="Slide Number Placeholder 3">
            <a:extLst>
              <a:ext uri="{FF2B5EF4-FFF2-40B4-BE49-F238E27FC236}">
                <a16:creationId xmlns:a16="http://schemas.microsoft.com/office/drawing/2014/main" id="{197ED319-4D3C-9C50-54A2-2A6A01CE4328}"/>
              </a:ext>
            </a:extLst>
          </p:cNvPr>
          <p:cNvSpPr>
            <a:spLocks noGrp="1"/>
          </p:cNvSpPr>
          <p:nvPr>
            <p:ph type="sldNum" sz="quarter" idx="11"/>
          </p:nvPr>
        </p:nvSpPr>
        <p:spPr>
          <a:xfrm>
            <a:off x="10729332" y="6492875"/>
            <a:ext cx="1462668" cy="365125"/>
          </a:xfrm>
        </p:spPr>
        <p:txBody>
          <a:bodyPr/>
          <a:lstStyle>
            <a:lvl1pPr>
              <a:defRPr sz="1800">
                <a:solidFill>
                  <a:schemeClr val="bg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7767624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200">
                <a:solidFill>
                  <a:schemeClr val="tx1"/>
                </a:solidFill>
              </a:defRPr>
            </a:lvl1pPr>
          </a:lstStyle>
          <a:p>
            <a:r>
              <a:rPr lang="en-US"/>
              <a:t>Click to edit Master title style</a:t>
            </a:r>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p>
        </p:txBody>
      </p:sp>
      <p:sp>
        <p:nvSpPr>
          <p:cNvPr id="2" name="Slide Number Placeholder 3">
            <a:extLst>
              <a:ext uri="{FF2B5EF4-FFF2-40B4-BE49-F238E27FC236}">
                <a16:creationId xmlns:a16="http://schemas.microsoft.com/office/drawing/2014/main" id="{3B52D6F0-5A3F-3A56-A5DB-BF60322BE4CD}"/>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95684013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C3F8BCE4-6E3D-18CA-BDC0-CF1208D2B2BD}"/>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40863622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err="1"/>
              <a:t>Firstname</a:t>
            </a:r>
            <a:r>
              <a:rPr lang="en-US"/>
              <a:t> </a:t>
            </a:r>
            <a:r>
              <a:rPr lang="en-US" err="1"/>
              <a:t>Lastname</a:t>
            </a:r>
            <a:endParaRPr lang="en-US"/>
          </a:p>
          <a:p>
            <a:pPr lvl="0"/>
            <a:r>
              <a:rPr lang="en-US"/>
              <a:t>Job Title</a:t>
            </a:r>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71D4378D-A270-F083-49E8-E34C400C29A4}"/>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10291230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200">
                <a:solidFill>
                  <a:schemeClr val="bg1"/>
                </a:solidFill>
              </a:defRPr>
            </a:lvl1pPr>
          </a:lstStyle>
          <a:p>
            <a:r>
              <a:rPr lang="en-US"/>
              <a:t>Click to edit Master title style</a:t>
            </a:r>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3">
            <a:extLst>
              <a:ext uri="{FF2B5EF4-FFF2-40B4-BE49-F238E27FC236}">
                <a16:creationId xmlns:a16="http://schemas.microsoft.com/office/drawing/2014/main" id="{97DB136B-0274-51C9-2364-CD26764E850C}"/>
              </a:ext>
            </a:extLst>
          </p:cNvPr>
          <p:cNvSpPr>
            <a:spLocks noGrp="1"/>
          </p:cNvSpPr>
          <p:nvPr>
            <p:ph type="sldNum" sz="quarter" idx="11"/>
          </p:nvPr>
        </p:nvSpPr>
        <p:spPr>
          <a:xfrm>
            <a:off x="10729332" y="6492875"/>
            <a:ext cx="1462668" cy="365125"/>
          </a:xfrm>
        </p:spPr>
        <p:txBody>
          <a:bodyPr/>
          <a:lstStyle>
            <a:lvl1pP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699840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theme" Target="../theme/theme3.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50" Type="http://schemas.openxmlformats.org/officeDocument/2006/relationships/slideLayout" Target="../slideLayouts/slideLayout130.xml"/><Relationship Id="rId55" Type="http://schemas.openxmlformats.org/officeDocument/2006/relationships/slideLayout" Target="../slideLayouts/slideLayout135.xml"/><Relationship Id="rId63" Type="http://schemas.openxmlformats.org/officeDocument/2006/relationships/slideLayout" Target="../slideLayouts/slideLayout143.xml"/><Relationship Id="rId7" Type="http://schemas.openxmlformats.org/officeDocument/2006/relationships/slideLayout" Target="../slideLayouts/slideLayout8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9" Type="http://schemas.openxmlformats.org/officeDocument/2006/relationships/slideLayout" Target="../slideLayouts/slideLayout109.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3" Type="http://schemas.openxmlformats.org/officeDocument/2006/relationships/slideLayout" Target="../slideLayouts/slideLayout133.xml"/><Relationship Id="rId58" Type="http://schemas.openxmlformats.org/officeDocument/2006/relationships/slideLayout" Target="../slideLayouts/slideLayout138.xml"/><Relationship Id="rId5" Type="http://schemas.openxmlformats.org/officeDocument/2006/relationships/slideLayout" Target="../slideLayouts/slideLayout85.xml"/><Relationship Id="rId61" Type="http://schemas.openxmlformats.org/officeDocument/2006/relationships/slideLayout" Target="../slideLayouts/slideLayout141.xml"/><Relationship Id="rId19" Type="http://schemas.openxmlformats.org/officeDocument/2006/relationships/slideLayout" Target="../slideLayouts/slideLayout9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slideLayout" Target="../slideLayouts/slideLayout128.xml"/><Relationship Id="rId56" Type="http://schemas.openxmlformats.org/officeDocument/2006/relationships/slideLayout" Target="../slideLayouts/slideLayout136.xml"/><Relationship Id="rId64" Type="http://schemas.openxmlformats.org/officeDocument/2006/relationships/theme" Target="../theme/theme5.xml"/><Relationship Id="rId8" Type="http://schemas.openxmlformats.org/officeDocument/2006/relationships/slideLayout" Target="../slideLayouts/slideLayout88.xml"/><Relationship Id="rId51" Type="http://schemas.openxmlformats.org/officeDocument/2006/relationships/slideLayout" Target="../slideLayouts/slideLayout131.xml"/><Relationship Id="rId3" Type="http://schemas.openxmlformats.org/officeDocument/2006/relationships/slideLayout" Target="../slideLayouts/slideLayout83.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59" Type="http://schemas.openxmlformats.org/officeDocument/2006/relationships/slideLayout" Target="../slideLayouts/slideLayout139.xml"/><Relationship Id="rId20" Type="http://schemas.openxmlformats.org/officeDocument/2006/relationships/slideLayout" Target="../slideLayouts/slideLayout100.xml"/><Relationship Id="rId41" Type="http://schemas.openxmlformats.org/officeDocument/2006/relationships/slideLayout" Target="../slideLayouts/slideLayout121.xml"/><Relationship Id="rId54" Type="http://schemas.openxmlformats.org/officeDocument/2006/relationships/slideLayout" Target="../slideLayouts/slideLayout134.xml"/><Relationship Id="rId62" Type="http://schemas.openxmlformats.org/officeDocument/2006/relationships/slideLayout" Target="../slideLayouts/slideLayout14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slideLayout" Target="../slideLayouts/slideLayout129.xml"/><Relationship Id="rId57" Type="http://schemas.openxmlformats.org/officeDocument/2006/relationships/slideLayout" Target="../slideLayouts/slideLayout137.xml"/><Relationship Id="rId10" Type="http://schemas.openxmlformats.org/officeDocument/2006/relationships/slideLayout" Target="../slideLayouts/slideLayout90.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52" Type="http://schemas.openxmlformats.org/officeDocument/2006/relationships/slideLayout" Target="../slideLayouts/slideLayout132.xml"/><Relationship Id="rId60" Type="http://schemas.openxmlformats.org/officeDocument/2006/relationships/slideLayout" Target="../slideLayouts/slideLayout14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169.xml"/><Relationship Id="rId21" Type="http://schemas.openxmlformats.org/officeDocument/2006/relationships/slideLayout" Target="../slideLayouts/slideLayout164.xml"/><Relationship Id="rId42" Type="http://schemas.openxmlformats.org/officeDocument/2006/relationships/slideLayout" Target="../slideLayouts/slideLayout185.xml"/><Relationship Id="rId47" Type="http://schemas.openxmlformats.org/officeDocument/2006/relationships/slideLayout" Target="../slideLayouts/slideLayout190.xml"/><Relationship Id="rId63" Type="http://schemas.openxmlformats.org/officeDocument/2006/relationships/slideLayout" Target="../slideLayouts/slideLayout206.xml"/><Relationship Id="rId68" Type="http://schemas.openxmlformats.org/officeDocument/2006/relationships/slideLayout" Target="../slideLayouts/slideLayout211.xml"/><Relationship Id="rId2" Type="http://schemas.openxmlformats.org/officeDocument/2006/relationships/slideLayout" Target="../slideLayouts/slideLayout145.xml"/><Relationship Id="rId16" Type="http://schemas.openxmlformats.org/officeDocument/2006/relationships/slideLayout" Target="../slideLayouts/slideLayout159.xml"/><Relationship Id="rId29" Type="http://schemas.openxmlformats.org/officeDocument/2006/relationships/slideLayout" Target="../slideLayouts/slideLayout172.xml"/><Relationship Id="rId11" Type="http://schemas.openxmlformats.org/officeDocument/2006/relationships/slideLayout" Target="../slideLayouts/slideLayout154.xml"/><Relationship Id="rId24" Type="http://schemas.openxmlformats.org/officeDocument/2006/relationships/slideLayout" Target="../slideLayouts/slideLayout167.xml"/><Relationship Id="rId32" Type="http://schemas.openxmlformats.org/officeDocument/2006/relationships/slideLayout" Target="../slideLayouts/slideLayout175.xml"/><Relationship Id="rId37" Type="http://schemas.openxmlformats.org/officeDocument/2006/relationships/slideLayout" Target="../slideLayouts/slideLayout180.xml"/><Relationship Id="rId40" Type="http://schemas.openxmlformats.org/officeDocument/2006/relationships/slideLayout" Target="../slideLayouts/slideLayout183.xml"/><Relationship Id="rId45" Type="http://schemas.openxmlformats.org/officeDocument/2006/relationships/slideLayout" Target="../slideLayouts/slideLayout188.xml"/><Relationship Id="rId53" Type="http://schemas.openxmlformats.org/officeDocument/2006/relationships/slideLayout" Target="../slideLayouts/slideLayout196.xml"/><Relationship Id="rId58" Type="http://schemas.openxmlformats.org/officeDocument/2006/relationships/slideLayout" Target="../slideLayouts/slideLayout201.xml"/><Relationship Id="rId66" Type="http://schemas.openxmlformats.org/officeDocument/2006/relationships/slideLayout" Target="../slideLayouts/slideLayout209.xml"/><Relationship Id="rId74" Type="http://schemas.openxmlformats.org/officeDocument/2006/relationships/theme" Target="../theme/theme6.xml"/><Relationship Id="rId5" Type="http://schemas.openxmlformats.org/officeDocument/2006/relationships/slideLayout" Target="../slideLayouts/slideLayout148.xml"/><Relationship Id="rId61" Type="http://schemas.openxmlformats.org/officeDocument/2006/relationships/slideLayout" Target="../slideLayouts/slideLayout204.xml"/><Relationship Id="rId19" Type="http://schemas.openxmlformats.org/officeDocument/2006/relationships/slideLayout" Target="../slideLayouts/slideLayout162.xml"/><Relationship Id="rId14" Type="http://schemas.openxmlformats.org/officeDocument/2006/relationships/slideLayout" Target="../slideLayouts/slideLayout157.xml"/><Relationship Id="rId22" Type="http://schemas.openxmlformats.org/officeDocument/2006/relationships/slideLayout" Target="../slideLayouts/slideLayout165.xml"/><Relationship Id="rId27" Type="http://schemas.openxmlformats.org/officeDocument/2006/relationships/slideLayout" Target="../slideLayouts/slideLayout170.xml"/><Relationship Id="rId30" Type="http://schemas.openxmlformats.org/officeDocument/2006/relationships/slideLayout" Target="../slideLayouts/slideLayout173.xml"/><Relationship Id="rId35" Type="http://schemas.openxmlformats.org/officeDocument/2006/relationships/slideLayout" Target="../slideLayouts/slideLayout178.xml"/><Relationship Id="rId43" Type="http://schemas.openxmlformats.org/officeDocument/2006/relationships/slideLayout" Target="../slideLayouts/slideLayout186.xml"/><Relationship Id="rId48" Type="http://schemas.openxmlformats.org/officeDocument/2006/relationships/slideLayout" Target="../slideLayouts/slideLayout191.xml"/><Relationship Id="rId56" Type="http://schemas.openxmlformats.org/officeDocument/2006/relationships/slideLayout" Target="../slideLayouts/slideLayout199.xml"/><Relationship Id="rId64" Type="http://schemas.openxmlformats.org/officeDocument/2006/relationships/slideLayout" Target="../slideLayouts/slideLayout207.xml"/><Relationship Id="rId69" Type="http://schemas.openxmlformats.org/officeDocument/2006/relationships/slideLayout" Target="../slideLayouts/slideLayout212.xml"/><Relationship Id="rId8" Type="http://schemas.openxmlformats.org/officeDocument/2006/relationships/slideLayout" Target="../slideLayouts/slideLayout151.xml"/><Relationship Id="rId51" Type="http://schemas.openxmlformats.org/officeDocument/2006/relationships/slideLayout" Target="../slideLayouts/slideLayout194.xml"/><Relationship Id="rId72" Type="http://schemas.openxmlformats.org/officeDocument/2006/relationships/slideLayout" Target="../slideLayouts/slideLayout215.xml"/><Relationship Id="rId3" Type="http://schemas.openxmlformats.org/officeDocument/2006/relationships/slideLayout" Target="../slideLayouts/slideLayout146.xml"/><Relationship Id="rId12" Type="http://schemas.openxmlformats.org/officeDocument/2006/relationships/slideLayout" Target="../slideLayouts/slideLayout155.xml"/><Relationship Id="rId17" Type="http://schemas.openxmlformats.org/officeDocument/2006/relationships/slideLayout" Target="../slideLayouts/slideLayout160.xml"/><Relationship Id="rId25" Type="http://schemas.openxmlformats.org/officeDocument/2006/relationships/slideLayout" Target="../slideLayouts/slideLayout168.xml"/><Relationship Id="rId33" Type="http://schemas.openxmlformats.org/officeDocument/2006/relationships/slideLayout" Target="../slideLayouts/slideLayout176.xml"/><Relationship Id="rId38" Type="http://schemas.openxmlformats.org/officeDocument/2006/relationships/slideLayout" Target="../slideLayouts/slideLayout181.xml"/><Relationship Id="rId46" Type="http://schemas.openxmlformats.org/officeDocument/2006/relationships/slideLayout" Target="../slideLayouts/slideLayout189.xml"/><Relationship Id="rId59" Type="http://schemas.openxmlformats.org/officeDocument/2006/relationships/slideLayout" Target="../slideLayouts/slideLayout202.xml"/><Relationship Id="rId67" Type="http://schemas.openxmlformats.org/officeDocument/2006/relationships/slideLayout" Target="../slideLayouts/slideLayout210.xml"/><Relationship Id="rId20" Type="http://schemas.openxmlformats.org/officeDocument/2006/relationships/slideLayout" Target="../slideLayouts/slideLayout163.xml"/><Relationship Id="rId41" Type="http://schemas.openxmlformats.org/officeDocument/2006/relationships/slideLayout" Target="../slideLayouts/slideLayout184.xml"/><Relationship Id="rId54" Type="http://schemas.openxmlformats.org/officeDocument/2006/relationships/slideLayout" Target="../slideLayouts/slideLayout197.xml"/><Relationship Id="rId62" Type="http://schemas.openxmlformats.org/officeDocument/2006/relationships/slideLayout" Target="../slideLayouts/slideLayout205.xml"/><Relationship Id="rId70" Type="http://schemas.openxmlformats.org/officeDocument/2006/relationships/slideLayout" Target="../slideLayouts/slideLayout213.xml"/><Relationship Id="rId75" Type="http://schemas.openxmlformats.org/officeDocument/2006/relationships/image" Target="../media/image29.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5" Type="http://schemas.openxmlformats.org/officeDocument/2006/relationships/slideLayout" Target="../slideLayouts/slideLayout158.xml"/><Relationship Id="rId23" Type="http://schemas.openxmlformats.org/officeDocument/2006/relationships/slideLayout" Target="../slideLayouts/slideLayout166.xml"/><Relationship Id="rId28" Type="http://schemas.openxmlformats.org/officeDocument/2006/relationships/slideLayout" Target="../slideLayouts/slideLayout171.xml"/><Relationship Id="rId36" Type="http://schemas.openxmlformats.org/officeDocument/2006/relationships/slideLayout" Target="../slideLayouts/slideLayout179.xml"/><Relationship Id="rId49" Type="http://schemas.openxmlformats.org/officeDocument/2006/relationships/slideLayout" Target="../slideLayouts/slideLayout192.xml"/><Relationship Id="rId57" Type="http://schemas.openxmlformats.org/officeDocument/2006/relationships/slideLayout" Target="../slideLayouts/slideLayout200.xml"/><Relationship Id="rId10" Type="http://schemas.openxmlformats.org/officeDocument/2006/relationships/slideLayout" Target="../slideLayouts/slideLayout153.xml"/><Relationship Id="rId31" Type="http://schemas.openxmlformats.org/officeDocument/2006/relationships/slideLayout" Target="../slideLayouts/slideLayout174.xml"/><Relationship Id="rId44" Type="http://schemas.openxmlformats.org/officeDocument/2006/relationships/slideLayout" Target="../slideLayouts/slideLayout187.xml"/><Relationship Id="rId52" Type="http://schemas.openxmlformats.org/officeDocument/2006/relationships/slideLayout" Target="../slideLayouts/slideLayout195.xml"/><Relationship Id="rId60" Type="http://schemas.openxmlformats.org/officeDocument/2006/relationships/slideLayout" Target="../slideLayouts/slideLayout203.xml"/><Relationship Id="rId65" Type="http://schemas.openxmlformats.org/officeDocument/2006/relationships/slideLayout" Target="../slideLayouts/slideLayout208.xml"/><Relationship Id="rId73" Type="http://schemas.openxmlformats.org/officeDocument/2006/relationships/slideLayout" Target="../slideLayouts/slideLayout216.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3" Type="http://schemas.openxmlformats.org/officeDocument/2006/relationships/slideLayout" Target="../slideLayouts/slideLayout156.xml"/><Relationship Id="rId18" Type="http://schemas.openxmlformats.org/officeDocument/2006/relationships/slideLayout" Target="../slideLayouts/slideLayout161.xml"/><Relationship Id="rId39" Type="http://schemas.openxmlformats.org/officeDocument/2006/relationships/slideLayout" Target="../slideLayouts/slideLayout182.xml"/><Relationship Id="rId34" Type="http://schemas.openxmlformats.org/officeDocument/2006/relationships/slideLayout" Target="../slideLayouts/slideLayout177.xml"/><Relationship Id="rId50" Type="http://schemas.openxmlformats.org/officeDocument/2006/relationships/slideLayout" Target="../slideLayouts/slideLayout193.xml"/><Relationship Id="rId55" Type="http://schemas.openxmlformats.org/officeDocument/2006/relationships/slideLayout" Target="../slideLayouts/slideLayout198.xml"/><Relationship Id="rId7" Type="http://schemas.openxmlformats.org/officeDocument/2006/relationships/slideLayout" Target="../slideLayouts/slideLayout150.xml"/><Relationship Id="rId71" Type="http://schemas.openxmlformats.org/officeDocument/2006/relationships/slideLayout" Target="../slideLayouts/slideLayout214.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26" Type="http://schemas.openxmlformats.org/officeDocument/2006/relationships/slideLayout" Target="../slideLayouts/slideLayout242.xml"/><Relationship Id="rId39" Type="http://schemas.openxmlformats.org/officeDocument/2006/relationships/slideLayout" Target="../slideLayouts/slideLayout255.xml"/><Relationship Id="rId21" Type="http://schemas.openxmlformats.org/officeDocument/2006/relationships/slideLayout" Target="../slideLayouts/slideLayout237.xml"/><Relationship Id="rId34" Type="http://schemas.openxmlformats.org/officeDocument/2006/relationships/slideLayout" Target="../slideLayouts/slideLayout250.xml"/><Relationship Id="rId42" Type="http://schemas.openxmlformats.org/officeDocument/2006/relationships/slideLayout" Target="../slideLayouts/slideLayout258.xml"/><Relationship Id="rId47" Type="http://schemas.openxmlformats.org/officeDocument/2006/relationships/slideLayout" Target="../slideLayouts/slideLayout263.xml"/><Relationship Id="rId50" Type="http://schemas.openxmlformats.org/officeDocument/2006/relationships/slideLayout" Target="../slideLayouts/slideLayout266.xml"/><Relationship Id="rId55" Type="http://schemas.openxmlformats.org/officeDocument/2006/relationships/theme" Target="../theme/theme7.xml"/><Relationship Id="rId7" Type="http://schemas.openxmlformats.org/officeDocument/2006/relationships/slideLayout" Target="../slideLayouts/slideLayout22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9" Type="http://schemas.openxmlformats.org/officeDocument/2006/relationships/slideLayout" Target="../slideLayouts/slideLayout245.xml"/><Relationship Id="rId11" Type="http://schemas.openxmlformats.org/officeDocument/2006/relationships/slideLayout" Target="../slideLayouts/slideLayout227.xml"/><Relationship Id="rId24" Type="http://schemas.openxmlformats.org/officeDocument/2006/relationships/slideLayout" Target="../slideLayouts/slideLayout240.xml"/><Relationship Id="rId32" Type="http://schemas.openxmlformats.org/officeDocument/2006/relationships/slideLayout" Target="../slideLayouts/slideLayout248.xml"/><Relationship Id="rId37" Type="http://schemas.openxmlformats.org/officeDocument/2006/relationships/slideLayout" Target="../slideLayouts/slideLayout253.xml"/><Relationship Id="rId40" Type="http://schemas.openxmlformats.org/officeDocument/2006/relationships/slideLayout" Target="../slideLayouts/slideLayout256.xml"/><Relationship Id="rId45" Type="http://schemas.openxmlformats.org/officeDocument/2006/relationships/slideLayout" Target="../slideLayouts/slideLayout261.xml"/><Relationship Id="rId53" Type="http://schemas.openxmlformats.org/officeDocument/2006/relationships/slideLayout" Target="../slideLayouts/slideLayout269.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31" Type="http://schemas.openxmlformats.org/officeDocument/2006/relationships/slideLayout" Target="../slideLayouts/slideLayout247.xml"/><Relationship Id="rId44" Type="http://schemas.openxmlformats.org/officeDocument/2006/relationships/slideLayout" Target="../slideLayouts/slideLayout260.xml"/><Relationship Id="rId52" Type="http://schemas.openxmlformats.org/officeDocument/2006/relationships/slideLayout" Target="../slideLayouts/slideLayout268.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 Id="rId22" Type="http://schemas.openxmlformats.org/officeDocument/2006/relationships/slideLayout" Target="../slideLayouts/slideLayout238.xml"/><Relationship Id="rId27" Type="http://schemas.openxmlformats.org/officeDocument/2006/relationships/slideLayout" Target="../slideLayouts/slideLayout243.xml"/><Relationship Id="rId30" Type="http://schemas.openxmlformats.org/officeDocument/2006/relationships/slideLayout" Target="../slideLayouts/slideLayout246.xml"/><Relationship Id="rId35" Type="http://schemas.openxmlformats.org/officeDocument/2006/relationships/slideLayout" Target="../slideLayouts/slideLayout251.xml"/><Relationship Id="rId43" Type="http://schemas.openxmlformats.org/officeDocument/2006/relationships/slideLayout" Target="../slideLayouts/slideLayout259.xml"/><Relationship Id="rId48" Type="http://schemas.openxmlformats.org/officeDocument/2006/relationships/slideLayout" Target="../slideLayouts/slideLayout264.xml"/><Relationship Id="rId8" Type="http://schemas.openxmlformats.org/officeDocument/2006/relationships/slideLayout" Target="../slideLayouts/slideLayout224.xml"/><Relationship Id="rId51" Type="http://schemas.openxmlformats.org/officeDocument/2006/relationships/slideLayout" Target="../slideLayouts/slideLayout267.xml"/><Relationship Id="rId3" Type="http://schemas.openxmlformats.org/officeDocument/2006/relationships/slideLayout" Target="../slideLayouts/slideLayout219.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5" Type="http://schemas.openxmlformats.org/officeDocument/2006/relationships/slideLayout" Target="../slideLayouts/slideLayout241.xml"/><Relationship Id="rId33" Type="http://schemas.openxmlformats.org/officeDocument/2006/relationships/slideLayout" Target="../slideLayouts/slideLayout249.xml"/><Relationship Id="rId38" Type="http://schemas.openxmlformats.org/officeDocument/2006/relationships/slideLayout" Target="../slideLayouts/slideLayout254.xml"/><Relationship Id="rId46" Type="http://schemas.openxmlformats.org/officeDocument/2006/relationships/slideLayout" Target="../slideLayouts/slideLayout262.xml"/><Relationship Id="rId20" Type="http://schemas.openxmlformats.org/officeDocument/2006/relationships/slideLayout" Target="../slideLayouts/slideLayout236.xml"/><Relationship Id="rId41" Type="http://schemas.openxmlformats.org/officeDocument/2006/relationships/slideLayout" Target="../slideLayouts/slideLayout257.xml"/><Relationship Id="rId54" Type="http://schemas.openxmlformats.org/officeDocument/2006/relationships/slideLayout" Target="../slideLayouts/slideLayout270.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5" Type="http://schemas.openxmlformats.org/officeDocument/2006/relationships/slideLayout" Target="../slideLayouts/slideLayout231.xml"/><Relationship Id="rId23" Type="http://schemas.openxmlformats.org/officeDocument/2006/relationships/slideLayout" Target="../slideLayouts/slideLayout239.xml"/><Relationship Id="rId28" Type="http://schemas.openxmlformats.org/officeDocument/2006/relationships/slideLayout" Target="../slideLayouts/slideLayout244.xml"/><Relationship Id="rId36" Type="http://schemas.openxmlformats.org/officeDocument/2006/relationships/slideLayout" Target="../slideLayouts/slideLayout252.xml"/><Relationship Id="rId49" Type="http://schemas.openxmlformats.org/officeDocument/2006/relationships/slideLayout" Target="../slideLayouts/slideLayout2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11/6/2025</a:t>
            </a:fld>
            <a:endParaRPr lang="en-US"/>
          </a:p>
        </p:txBody>
      </p:sp>
      <p:sp>
        <p:nvSpPr>
          <p:cNvPr id="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7859977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700" r:id="rId26"/>
    <p:sldLayoutId id="2147483883" r:id="rId27"/>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BC9B169C-408A-5CD3-A990-DE67E3C2E0F8}"/>
              </a:ext>
            </a:extLst>
          </p:cNvPr>
          <p:cNvSpPr>
            <a:spLocks noGrp="1"/>
          </p:cNvSpPr>
          <p:nvPr>
            <p:ph type="sldNum" sz="quarter" idx="4"/>
          </p:nvPr>
        </p:nvSpPr>
        <p:spPr>
          <a:xfrm>
            <a:off x="10729332" y="6492875"/>
            <a:ext cx="1462668" cy="365125"/>
          </a:xfrm>
          <a:prstGeom prst="rect">
            <a:avLst/>
          </a:prstGeom>
        </p:spPr>
        <p:txBody>
          <a:bodyPr/>
          <a:lstStyle>
            <a:lvl1pPr algn="r">
              <a:defRPr sz="1600">
                <a:solidFill>
                  <a:schemeClr val="accent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3622313955"/>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a:extLst>
              <a:ext uri="{FF2B5EF4-FFF2-40B4-BE49-F238E27FC236}">
                <a16:creationId xmlns:a16="http://schemas.microsoft.com/office/drawing/2014/main" id="{BC9B169C-408A-5CD3-A990-DE67E3C2E0F8}"/>
              </a:ext>
            </a:extLst>
          </p:cNvPr>
          <p:cNvSpPr>
            <a:spLocks noGrp="1"/>
          </p:cNvSpPr>
          <p:nvPr>
            <p:ph type="sldNum" sz="quarter" idx="4"/>
          </p:nvPr>
        </p:nvSpPr>
        <p:spPr>
          <a:xfrm>
            <a:off x="10729332" y="6492875"/>
            <a:ext cx="1462668" cy="365125"/>
          </a:xfrm>
          <a:prstGeom prst="rect">
            <a:avLst/>
          </a:prstGeom>
        </p:spPr>
        <p:txBody>
          <a:bodyPr/>
          <a:lstStyle>
            <a:lvl1pPr algn="r">
              <a:defRPr sz="1600">
                <a:solidFill>
                  <a:schemeClr val="accent1"/>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204073146"/>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 id="2147483737" r:id="rId16"/>
    <p:sldLayoutId id="2147483738" r:id="rId17"/>
    <p:sldLayoutId id="2147483739" r:id="rId18"/>
    <p:sldLayoutId id="2147483740" r:id="rId19"/>
    <p:sldLayoutId id="2147483741" r:id="rId20"/>
    <p:sldLayoutId id="2147483742" r:id="rId21"/>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4F118FA6-6699-32F3-5F28-021AB911D567}"/>
              </a:ext>
            </a:extLst>
          </p:cNvPr>
          <p:cNvSpPr>
            <a:spLocks noGrp="1"/>
          </p:cNvSpPr>
          <p:nvPr>
            <p:ph type="sldNum" sz="quarter" idx="4"/>
          </p:nvPr>
        </p:nvSpPr>
        <p:spPr>
          <a:xfrm>
            <a:off x="10729332" y="6492875"/>
            <a:ext cx="1462668" cy="365125"/>
          </a:xfrm>
          <a:prstGeom prst="rect">
            <a:avLst/>
          </a:prstGeom>
        </p:spPr>
        <p:txBody>
          <a:bodyPr/>
          <a:lstStyle>
            <a:lvl1pPr algn="r">
              <a:defRPr sz="1800">
                <a:solidFill>
                  <a:schemeClr val="tx2"/>
                </a:solidFill>
              </a:defRPr>
            </a:lvl1pPr>
          </a:lstStyle>
          <a:p>
            <a:pPr>
              <a:defRPr/>
            </a:pPr>
            <a:fld id="{48F63A3B-78C7-47BE-AE5E-E10140E04643}" type="slidenum">
              <a:rPr lang="en-US" smtClean="0"/>
              <a:pPr>
                <a:defRPr/>
              </a:pPr>
              <a:t>‹#›</a:t>
            </a:fld>
            <a:endParaRPr lang="en-US"/>
          </a:p>
        </p:txBody>
      </p:sp>
    </p:spTree>
    <p:extLst>
      <p:ext uri="{BB962C8B-B14F-4D97-AF65-F5344CB8AC3E}">
        <p14:creationId xmlns:p14="http://schemas.microsoft.com/office/powerpoint/2010/main" val="45367187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769" r:id="rId26"/>
    <p:sldLayoutId id="2147483770" r:id="rId27"/>
    <p:sldLayoutId id="2147483771" r:id="rId28"/>
    <p:sldLayoutId id="2147483772" r:id="rId29"/>
    <p:sldLayoutId id="2147483773" r:id="rId30"/>
    <p:sldLayoutId id="2147483774" r:id="rId31"/>
    <p:sldLayoutId id="2147483775" r:id="rId32"/>
    <p:sldLayoutId id="2147483776" r:id="rId33"/>
    <p:sldLayoutId id="2147483777" r:id="rId34"/>
    <p:sldLayoutId id="2147483778" r:id="rId35"/>
    <p:sldLayoutId id="2147483779" r:id="rId36"/>
    <p:sldLayoutId id="2147483780" r:id="rId37"/>
    <p:sldLayoutId id="2147483781" r:id="rId38"/>
    <p:sldLayoutId id="2147483782" r:id="rId39"/>
    <p:sldLayoutId id="2147483783" r:id="rId40"/>
    <p:sldLayoutId id="2147483784" r:id="rId41"/>
    <p:sldLayoutId id="2147483785" r:id="rId42"/>
    <p:sldLayoutId id="2147483786" r:id="rId43"/>
    <p:sldLayoutId id="2147483787" r:id="rId44"/>
    <p:sldLayoutId id="2147483788" r:id="rId45"/>
    <p:sldLayoutId id="2147483789" r:id="rId46"/>
    <p:sldLayoutId id="2147483790" r:id="rId47"/>
    <p:sldLayoutId id="2147483791" r:id="rId48"/>
    <p:sldLayoutId id="2147483792" r:id="rId49"/>
    <p:sldLayoutId id="2147483793" r:id="rId50"/>
    <p:sldLayoutId id="2147483794" r:id="rId51"/>
    <p:sldLayoutId id="2147483795" r:id="rId52"/>
    <p:sldLayoutId id="2147483796" r:id="rId53"/>
    <p:sldLayoutId id="2147483797" r:id="rId54"/>
    <p:sldLayoutId id="2147483798" r:id="rId55"/>
    <p:sldLayoutId id="2147483799" r:id="rId56"/>
    <p:sldLayoutId id="2147483800" r:id="rId57"/>
    <p:sldLayoutId id="2147483801" r:id="rId58"/>
    <p:sldLayoutId id="2147483802" r:id="rId59"/>
    <p:sldLayoutId id="2147483803" r:id="rId60"/>
    <p:sldLayoutId id="2147483804" r:id="rId61"/>
    <p:sldLayoutId id="2147483805" r:id="rId62"/>
    <p:sldLayoutId id="2147483807" r:id="rId6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000" kern="1200">
          <a:solidFill>
            <a:schemeClr val="accent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kern="1200">
          <a:solidFill>
            <a:schemeClr val="accent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kern="1200">
          <a:solidFill>
            <a:schemeClr val="accent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6E9BEBEA-F13C-4655-8E10-0CE21FEFD7C5}" type="datetime1">
              <a:rPr lang="en-US" smtClean="0"/>
              <a:t>11/6/2025</a:t>
            </a:fld>
            <a:endParaRPr lang="en-US"/>
          </a:p>
        </p:txBody>
      </p:sp>
      <p:sp>
        <p:nvSpPr>
          <p:cNvPr id="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One Minnesota </a:t>
            </a:r>
            <a:r>
              <a:rPr lang="en-US">
                <a:solidFill>
                  <a:schemeClr val="accent1"/>
                </a:solidFill>
              </a:rPr>
              <a:t>|</a:t>
            </a:r>
            <a:r>
              <a:rPr lang="en-US"/>
              <a:t> mn.gov/URL</a:t>
            </a:r>
          </a:p>
        </p:txBody>
      </p:sp>
      <p:pic>
        <p:nvPicPr>
          <p:cNvPr id="5" name="Picture 8" descr="State of Minnesota logo">
            <a:extLst>
              <a:ext uri="{FF2B5EF4-FFF2-40B4-BE49-F238E27FC236}">
                <a16:creationId xmlns:a16="http://schemas.microsoft.com/office/drawing/2014/main" id="{1B694FCE-6075-31EF-0150-D08CD5E9A867}"/>
              </a:ext>
            </a:extLst>
          </p:cNvPr>
          <p:cNvPicPr>
            <a:picLocks noChangeAspect="1"/>
          </p:cNvPicPr>
          <p:nvPr userDrawn="1"/>
        </p:nvPicPr>
        <p:blipFill rotWithShape="1">
          <a:blip r:embed="rId75" cstate="print">
            <a:extLst>
              <a:ext uri="{28A0092B-C50C-407E-A947-70E740481C1C}">
                <a14:useLocalDpi xmlns:a14="http://schemas.microsoft.com/office/drawing/2010/main" val="0"/>
              </a:ext>
            </a:extLst>
          </a:blip>
          <a:srcRect t="32570" r="74517" b="32694"/>
          <a:stretch/>
        </p:blipFill>
        <p:spPr bwMode="gray">
          <a:xfrm>
            <a:off x="11557588" y="6424928"/>
            <a:ext cx="517451" cy="227966"/>
          </a:xfrm>
          <a:prstGeom prst="rect">
            <a:avLst/>
          </a:prstGeom>
        </p:spPr>
      </p:pic>
    </p:spTree>
    <p:extLst>
      <p:ext uri="{BB962C8B-B14F-4D97-AF65-F5344CB8AC3E}">
        <p14:creationId xmlns:p14="http://schemas.microsoft.com/office/powerpoint/2010/main" val="3418134880"/>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 id="2147483821" r:id="rId12"/>
    <p:sldLayoutId id="2147483822" r:id="rId13"/>
    <p:sldLayoutId id="2147483823" r:id="rId14"/>
    <p:sldLayoutId id="2147483824" r:id="rId15"/>
    <p:sldLayoutId id="2147483825" r:id="rId16"/>
    <p:sldLayoutId id="2147483826" r:id="rId17"/>
    <p:sldLayoutId id="2147483827" r:id="rId18"/>
    <p:sldLayoutId id="2147483828" r:id="rId19"/>
    <p:sldLayoutId id="2147483829" r:id="rId20"/>
    <p:sldLayoutId id="2147483830" r:id="rId21"/>
    <p:sldLayoutId id="2147483831" r:id="rId22"/>
    <p:sldLayoutId id="2147483832" r:id="rId23"/>
    <p:sldLayoutId id="2147483833" r:id="rId24"/>
    <p:sldLayoutId id="2147483834" r:id="rId25"/>
    <p:sldLayoutId id="2147483835" r:id="rId26"/>
    <p:sldLayoutId id="2147483836" r:id="rId27"/>
    <p:sldLayoutId id="2147483837" r:id="rId28"/>
    <p:sldLayoutId id="2147483838" r:id="rId29"/>
    <p:sldLayoutId id="2147483839" r:id="rId30"/>
    <p:sldLayoutId id="2147483840" r:id="rId31"/>
    <p:sldLayoutId id="2147483841" r:id="rId32"/>
    <p:sldLayoutId id="2147483842" r:id="rId33"/>
    <p:sldLayoutId id="2147483843" r:id="rId34"/>
    <p:sldLayoutId id="2147483844" r:id="rId35"/>
    <p:sldLayoutId id="2147483845" r:id="rId36"/>
    <p:sldLayoutId id="2147483846" r:id="rId37"/>
    <p:sldLayoutId id="2147483847" r:id="rId38"/>
    <p:sldLayoutId id="2147483848" r:id="rId39"/>
    <p:sldLayoutId id="2147483849" r:id="rId40"/>
    <p:sldLayoutId id="2147483850" r:id="rId41"/>
    <p:sldLayoutId id="2147483851" r:id="rId42"/>
    <p:sldLayoutId id="2147483852" r:id="rId43"/>
    <p:sldLayoutId id="2147483853" r:id="rId44"/>
    <p:sldLayoutId id="2147483854" r:id="rId45"/>
    <p:sldLayoutId id="2147483855" r:id="rId46"/>
    <p:sldLayoutId id="2147483856" r:id="rId47"/>
    <p:sldLayoutId id="2147483857" r:id="rId48"/>
    <p:sldLayoutId id="2147483858" r:id="rId49"/>
    <p:sldLayoutId id="2147483859" r:id="rId50"/>
    <p:sldLayoutId id="2147483860" r:id="rId51"/>
    <p:sldLayoutId id="2147483861" r:id="rId52"/>
    <p:sldLayoutId id="2147483862" r:id="rId53"/>
    <p:sldLayoutId id="2147483863" r:id="rId54"/>
    <p:sldLayoutId id="2147483864" r:id="rId55"/>
    <p:sldLayoutId id="2147483865" r:id="rId56"/>
    <p:sldLayoutId id="2147483866" r:id="rId57"/>
    <p:sldLayoutId id="2147483867" r:id="rId58"/>
    <p:sldLayoutId id="2147483868" r:id="rId59"/>
    <p:sldLayoutId id="2147483869" r:id="rId60"/>
    <p:sldLayoutId id="2147483870" r:id="rId61"/>
    <p:sldLayoutId id="2147483871" r:id="rId62"/>
    <p:sldLayoutId id="2147483872" r:id="rId63"/>
    <p:sldLayoutId id="2147483873" r:id="rId64"/>
    <p:sldLayoutId id="2147483874" r:id="rId65"/>
    <p:sldLayoutId id="2147483875" r:id="rId66"/>
    <p:sldLayoutId id="2147483876" r:id="rId67"/>
    <p:sldLayoutId id="2147483877" r:id="rId68"/>
    <p:sldLayoutId id="2147483878" r:id="rId69"/>
    <p:sldLayoutId id="2147483879" r:id="rId70"/>
    <p:sldLayoutId id="2147483880" r:id="rId71"/>
    <p:sldLayoutId id="2147483881" r:id="rId72"/>
    <p:sldLayoutId id="2147483882" r:id="rId7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11/6/2025</a:t>
            </a:fld>
            <a:endParaRPr lang="en-US"/>
          </a:p>
        </p:txBody>
      </p:sp>
      <p:sp>
        <p:nvSpPr>
          <p:cNvPr id="7" name="Footer Placeholder 6"/>
          <p:cNvSpPr>
            <a:spLocks noGrp="1"/>
          </p:cNvSpPr>
          <p:nvPr>
            <p:ph type="ftr" sz="quarter" idx="3"/>
          </p:nvPr>
        </p:nvSpPr>
        <p:spPr bwMode="black">
          <a:xfrm>
            <a:off x="6324600" y="6356349"/>
            <a:ext cx="5587647" cy="365125"/>
          </a:xfrm>
          <a:prstGeom prst="rect">
            <a:avLst/>
          </a:prstGeom>
        </p:spPr>
        <p:txBody>
          <a:bodyPr anchor="ctr"/>
          <a:lstStyle>
            <a:lvl1pPr algn="r">
              <a:defRPr sz="1200">
                <a:solidFill>
                  <a:schemeClr val="tx2"/>
                </a:solidFill>
              </a:defRPr>
            </a:lvl1pPr>
          </a:lstStyle>
          <a:p>
            <a:r>
              <a:rPr lang="en-US"/>
              <a:t>mn.gov/deed</a:t>
            </a:r>
          </a:p>
        </p:txBody>
      </p:sp>
    </p:spTree>
    <p:extLst>
      <p:ext uri="{BB962C8B-B14F-4D97-AF65-F5344CB8AC3E}">
        <p14:creationId xmlns:p14="http://schemas.microsoft.com/office/powerpoint/2010/main" val="2920872046"/>
      </p:ext>
    </p:extLst>
  </p:cSld>
  <p:clrMap bg1="lt1" tx1="dk1" bg2="lt2" tx2="dk2" accent1="accent1" accent2="accent2" accent3="accent3" accent4="accent4" accent5="accent5" accent6="accent6" hlink="hlink" folHlink="folHlink"/>
  <p:sldLayoutIdLst>
    <p:sldLayoutId id="2147483885" r:id="rId1"/>
    <p:sldLayoutId id="2147483886" r:id="rId2"/>
    <p:sldLayoutId id="2147483887" r:id="rId3"/>
    <p:sldLayoutId id="2147483888" r:id="rId4"/>
    <p:sldLayoutId id="2147483889" r:id="rId5"/>
    <p:sldLayoutId id="2147483890" r:id="rId6"/>
    <p:sldLayoutId id="2147483891" r:id="rId7"/>
    <p:sldLayoutId id="2147483892" r:id="rId8"/>
    <p:sldLayoutId id="2147483893" r:id="rId9"/>
    <p:sldLayoutId id="2147483894" r:id="rId10"/>
    <p:sldLayoutId id="2147483895" r:id="rId11"/>
    <p:sldLayoutId id="2147483896" r:id="rId12"/>
    <p:sldLayoutId id="2147483897" r:id="rId13"/>
    <p:sldLayoutId id="2147483898" r:id="rId14"/>
    <p:sldLayoutId id="2147483899" r:id="rId15"/>
    <p:sldLayoutId id="2147483900" r:id="rId16"/>
    <p:sldLayoutId id="2147483901" r:id="rId17"/>
    <p:sldLayoutId id="2147483902" r:id="rId18"/>
    <p:sldLayoutId id="2147483903" r:id="rId19"/>
    <p:sldLayoutId id="2147483904" r:id="rId20"/>
    <p:sldLayoutId id="2147483905" r:id="rId21"/>
    <p:sldLayoutId id="2147483906" r:id="rId22"/>
    <p:sldLayoutId id="2147483907" r:id="rId23"/>
    <p:sldLayoutId id="2147483908" r:id="rId24"/>
    <p:sldLayoutId id="2147483909" r:id="rId25"/>
    <p:sldLayoutId id="2147483910" r:id="rId26"/>
    <p:sldLayoutId id="2147483911" r:id="rId27"/>
    <p:sldLayoutId id="2147483912" r:id="rId28"/>
    <p:sldLayoutId id="2147483913" r:id="rId29"/>
    <p:sldLayoutId id="2147483914" r:id="rId30"/>
    <p:sldLayoutId id="2147483915" r:id="rId31"/>
    <p:sldLayoutId id="2147483916" r:id="rId32"/>
    <p:sldLayoutId id="2147483917" r:id="rId33"/>
    <p:sldLayoutId id="2147483918" r:id="rId34"/>
    <p:sldLayoutId id="2147483919" r:id="rId35"/>
    <p:sldLayoutId id="2147483920" r:id="rId36"/>
    <p:sldLayoutId id="2147483921" r:id="rId37"/>
    <p:sldLayoutId id="2147483922" r:id="rId38"/>
    <p:sldLayoutId id="2147483923" r:id="rId39"/>
    <p:sldLayoutId id="2147483924" r:id="rId40"/>
    <p:sldLayoutId id="2147483925" r:id="rId41"/>
    <p:sldLayoutId id="2147483926" r:id="rId42"/>
    <p:sldLayoutId id="2147483927" r:id="rId43"/>
    <p:sldLayoutId id="2147483928" r:id="rId44"/>
    <p:sldLayoutId id="2147483929" r:id="rId45"/>
    <p:sldLayoutId id="2147483930" r:id="rId46"/>
    <p:sldLayoutId id="2147483931" r:id="rId47"/>
    <p:sldLayoutId id="2147483932" r:id="rId48"/>
    <p:sldLayoutId id="2147483933" r:id="rId49"/>
    <p:sldLayoutId id="2147483934" r:id="rId50"/>
    <p:sldLayoutId id="2147483935" r:id="rId51"/>
    <p:sldLayoutId id="2147483936" r:id="rId52"/>
    <p:sldLayoutId id="2147483937" r:id="rId53"/>
    <p:sldLayoutId id="2147483938" r:id="rId5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8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png"/><Relationship Id="rId1" Type="http://schemas.openxmlformats.org/officeDocument/2006/relationships/slideLayout" Target="../slideLayouts/slideLayout5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5.xml"/></Relationships>
</file>

<file path=ppt/slides/_rels/slide18.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48.png"/><Relationship Id="rId7"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44.xml"/><Relationship Id="rId6" Type="http://schemas.openxmlformats.org/officeDocument/2006/relationships/image" Target="../media/image50.svg"/><Relationship Id="rId5" Type="http://schemas.openxmlformats.org/officeDocument/2006/relationships/image" Target="../media/image49.png"/><Relationship Id="rId10" Type="http://schemas.openxmlformats.org/officeDocument/2006/relationships/image" Target="../media/image54.svg"/><Relationship Id="rId4" Type="http://schemas.microsoft.com/office/2007/relationships/hdphoto" Target="../media/hdphoto1.wdp"/><Relationship Id="rId9"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4.xml"/><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4.png"/><Relationship Id="rId1" Type="http://schemas.openxmlformats.org/officeDocument/2006/relationships/slideLayout" Target="../slideLayouts/slideLayout59.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5.xml"/></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xml"/><Relationship Id="rId1" Type="http://schemas.openxmlformats.org/officeDocument/2006/relationships/slideLayout" Target="../slideLayouts/slideLayout85.xml"/><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9.xml"/><Relationship Id="rId1" Type="http://schemas.openxmlformats.org/officeDocument/2006/relationships/slideLayout" Target="../slideLayouts/slideLayout85.xml"/><Relationship Id="rId5" Type="http://schemas.microsoft.com/office/2007/relationships/hdphoto" Target="../media/hdphoto2.wdp"/><Relationship Id="rId4" Type="http://schemas.openxmlformats.org/officeDocument/2006/relationships/image" Target="../media/image6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2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2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49.xml"/></Relationships>
</file>

<file path=ppt/slides/_rels/slide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9.xml"/></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9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8.xml"/></Relationships>
</file>

<file path=ppt/slides/_rels/slide3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3" Type="http://schemas.openxmlformats.org/officeDocument/2006/relationships/hyperlink" Target="https://mn.gov/mmb/budget/federal-investments/data-and-reporting/" TargetMode="External"/><Relationship Id="rId2" Type="http://schemas.openxmlformats.org/officeDocument/2006/relationships/image" Target="../media/image69.png"/><Relationship Id="rId1" Type="http://schemas.openxmlformats.org/officeDocument/2006/relationships/slideLayout" Target="../slideLayouts/slideLayout22.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2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0.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hyperlink" Target="https://www.ecfr.gov/current/title-20/section-679.100" TargetMode="External"/><Relationship Id="rId2" Type="http://schemas.openxmlformats.org/officeDocument/2006/relationships/diagramData" Target="../diagrams/data12.xml"/><Relationship Id="rId1" Type="http://schemas.openxmlformats.org/officeDocument/2006/relationships/slideLayout" Target="../slideLayouts/slideLayout80.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2.xml.rels><?xml version="1.0" encoding="UTF-8" standalone="yes"?>
<Relationships xmlns="http://schemas.openxmlformats.org/package/2006/relationships"><Relationship Id="rId2" Type="http://schemas.openxmlformats.org/officeDocument/2006/relationships/hyperlink" Target="https://www.law.cornell.edu/uscode/text/29/3111" TargetMode="External"/><Relationship Id="rId1" Type="http://schemas.openxmlformats.org/officeDocument/2006/relationships/slideLayout" Target="../slideLayouts/slideLayout63.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hyperlink" Target="https://www.revisor.mn.gov/statutes/cite/116L.665" TargetMode="External"/><Relationship Id="rId2" Type="http://schemas.openxmlformats.org/officeDocument/2006/relationships/diagramData" Target="../diagrams/data13.xml"/><Relationship Id="rId1" Type="http://schemas.openxmlformats.org/officeDocument/2006/relationships/slideLayout" Target="../slideLayouts/slideLayout6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2.xml"/><Relationship Id="rId4" Type="http://schemas.openxmlformats.org/officeDocument/2006/relationships/hyperlink" Target="https://nexightgroup.com/wp-content/uploads/2023/03/GuidetotheAmericanWorkforceSystem.pdf?utm_source=chatgpt.com" TargetMode="Externa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1.xml"/><Relationship Id="rId1" Type="http://schemas.openxmlformats.org/officeDocument/2006/relationships/slideLayout" Target="../slideLayouts/slideLayout26.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3.xml"/></Relationships>
</file>

<file path=ppt/slides/_rels/slide7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0.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8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8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8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2.png"/><Relationship Id="rId1" Type="http://schemas.openxmlformats.org/officeDocument/2006/relationships/slideLayout" Target="../slideLayouts/slideLayout4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85.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44.xml"/><Relationship Id="rId5" Type="http://schemas.openxmlformats.org/officeDocument/2006/relationships/image" Target="../media/image116.svg"/><Relationship Id="rId4" Type="http://schemas.openxmlformats.org/officeDocument/2006/relationships/image" Target="../media/image115.png"/></Relationships>
</file>

<file path=ppt/slides/_rels/slide86.xml.rels><?xml version="1.0" encoding="UTF-8" standalone="yes"?>
<Relationships xmlns="http://schemas.openxmlformats.org/package/2006/relationships"><Relationship Id="rId3" Type="http://schemas.openxmlformats.org/officeDocument/2006/relationships/hyperlink" Target="https://dashboard.colorado.gov/key-priorities/workforce" TargetMode="External"/><Relationship Id="rId7" Type="http://schemas.openxmlformats.org/officeDocument/2006/relationships/image" Target="../media/image119.png"/><Relationship Id="rId2" Type="http://schemas.openxmlformats.org/officeDocument/2006/relationships/image" Target="../media/image117.png"/><Relationship Id="rId1" Type="http://schemas.openxmlformats.org/officeDocument/2006/relationships/slideLayout" Target="../slideLayouts/slideLayout50.xml"/><Relationship Id="rId6" Type="http://schemas.openxmlformats.org/officeDocument/2006/relationships/hyperlink" Target="https://cwi.wisconsin.gov/dashboard/" TargetMode="External"/><Relationship Id="rId5" Type="http://schemas.openxmlformats.org/officeDocument/2006/relationships/hyperlink" Target="https://www.commerce.nc.gov/reports-policymakers/other-reports/report-workforce-development-goals-governors-council-workforce-and-apprenticeships-june-2025/open" TargetMode="External"/><Relationship Id="rId4" Type="http://schemas.openxmlformats.org/officeDocument/2006/relationships/image" Target="../media/image118.pn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90.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svg"/><Relationship Id="rId7" Type="http://schemas.openxmlformats.org/officeDocument/2006/relationships/image" Target="../media/image125.svg"/><Relationship Id="rId2" Type="http://schemas.openxmlformats.org/officeDocument/2006/relationships/image" Target="../media/image120.png"/><Relationship Id="rId1" Type="http://schemas.openxmlformats.org/officeDocument/2006/relationships/slideLayout" Target="../slideLayouts/slideLayout44.xml"/><Relationship Id="rId6" Type="http://schemas.openxmlformats.org/officeDocument/2006/relationships/image" Target="../media/image124.png"/><Relationship Id="rId5" Type="http://schemas.openxmlformats.org/officeDocument/2006/relationships/image" Target="../media/image123.svg"/><Relationship Id="rId4" Type="http://schemas.openxmlformats.org/officeDocument/2006/relationships/image" Target="../media/image122.png"/></Relationships>
</file>

<file path=ppt/slides/_rels/slide91.xml.rels><?xml version="1.0" encoding="UTF-8" standalone="yes"?>
<Relationships xmlns="http://schemas.openxmlformats.org/package/2006/relationships"><Relationship Id="rId8" Type="http://schemas.openxmlformats.org/officeDocument/2006/relationships/image" Target="../media/image128.svg"/><Relationship Id="rId3" Type="http://schemas.openxmlformats.org/officeDocument/2006/relationships/diagramLayout" Target="../diagrams/layout18.xml"/><Relationship Id="rId7" Type="http://schemas.openxmlformats.org/officeDocument/2006/relationships/image" Target="../media/image127.png"/><Relationship Id="rId2" Type="http://schemas.openxmlformats.org/officeDocument/2006/relationships/diagramData" Target="../diagrams/data18.xml"/><Relationship Id="rId1" Type="http://schemas.openxmlformats.org/officeDocument/2006/relationships/slideLayout" Target="../slideLayouts/slideLayout26.xml"/><Relationship Id="rId6" Type="http://schemas.microsoft.com/office/2007/relationships/diagramDrawing" Target="../diagrams/drawing18.xml"/><Relationship Id="rId5" Type="http://schemas.openxmlformats.org/officeDocument/2006/relationships/diagramColors" Target="../diagrams/colors18.xml"/><Relationship Id="rId10" Type="http://schemas.openxmlformats.org/officeDocument/2006/relationships/image" Target="../media/image130.svg"/><Relationship Id="rId4" Type="http://schemas.openxmlformats.org/officeDocument/2006/relationships/diagramQuickStyle" Target="../diagrams/quickStyle18.xml"/><Relationship Id="rId9" Type="http://schemas.openxmlformats.org/officeDocument/2006/relationships/image" Target="../media/image129.png"/></Relationships>
</file>

<file path=ppt/slides/_rels/slide92.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24.xml"/><Relationship Id="rId1" Type="http://schemas.openxmlformats.org/officeDocument/2006/relationships/slideLayout" Target="../slideLayouts/slideLayout2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5.xml"/><Relationship Id="rId1" Type="http://schemas.openxmlformats.org/officeDocument/2006/relationships/slideLayout" Target="../slideLayouts/slideLayout2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0.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0.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099FB-9055-DA26-5ED6-85E47661D103}"/>
              </a:ext>
            </a:extLst>
          </p:cNvPr>
          <p:cNvSpPr>
            <a:spLocks noGrp="1"/>
          </p:cNvSpPr>
          <p:nvPr>
            <p:ph type="ctrTitle"/>
          </p:nvPr>
        </p:nvSpPr>
        <p:spPr>
          <a:xfrm>
            <a:off x="266700" y="3346864"/>
            <a:ext cx="11658600" cy="2277187"/>
          </a:xfrm>
        </p:spPr>
        <p:txBody>
          <a:bodyPr>
            <a:normAutofit fontScale="90000"/>
          </a:bodyPr>
          <a:lstStyle/>
          <a:p>
            <a:r>
              <a:rPr lang="en-US" sz="4400"/>
              <a:t>GWDB Q3 Board Meeting</a:t>
            </a:r>
            <a:br>
              <a:rPr lang="en-US" sz="4400"/>
            </a:br>
            <a:br>
              <a:rPr lang="en-US" sz="4400"/>
            </a:br>
            <a:r>
              <a:rPr lang="en-US" sz="3200"/>
              <a:t>The Inn on Lake Superior, Duluth Minnesota</a:t>
            </a:r>
            <a:br>
              <a:rPr lang="en-US" sz="3200"/>
            </a:br>
            <a:br>
              <a:rPr lang="en-US" sz="3200"/>
            </a:br>
            <a:r>
              <a:rPr lang="en-US" sz="3200"/>
              <a:t>11:00 am – 3:30 pm</a:t>
            </a:r>
            <a:endParaRPr lang="en-US" sz="4000"/>
          </a:p>
        </p:txBody>
      </p:sp>
    </p:spTree>
    <p:extLst>
      <p:ext uri="{BB962C8B-B14F-4D97-AF65-F5344CB8AC3E}">
        <p14:creationId xmlns:p14="http://schemas.microsoft.com/office/powerpoint/2010/main" val="3109670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0CCB4E3-3545-9DAF-DD92-9E797F3F2624}"/>
              </a:ext>
              <a:ext uri="{C183D7F6-B498-43B3-948B-1728B52AA6E4}">
                <adec:decorative xmlns:adec="http://schemas.microsoft.com/office/drawing/2017/decorative" val="1"/>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cxnSp>
        <p:nvCxnSpPr>
          <p:cNvPr id="10" name="Straight Connector 9">
            <a:extLst>
              <a:ext uri="{FF2B5EF4-FFF2-40B4-BE49-F238E27FC236}">
                <a16:creationId xmlns:a16="http://schemas.microsoft.com/office/drawing/2014/main" id="{33B92A50-28F2-689F-5B70-8D2694DD82FA}"/>
              </a:ext>
              <a:ext uri="{C183D7F6-B498-43B3-948B-1728B52AA6E4}">
                <adec:decorative xmlns:adec="http://schemas.microsoft.com/office/drawing/2017/decorative" val="1"/>
              </a:ext>
            </a:extLst>
          </p:cNvPr>
          <p:cNvCxnSpPr>
            <a:cxnSpLocks/>
          </p:cNvCxnSpPr>
          <p:nvPr/>
        </p:nvCxnSpPr>
        <p:spPr>
          <a:xfrm>
            <a:off x="517236" y="1551709"/>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8" name="Content Placeholder 17">
            <a:extLst>
              <a:ext uri="{FF2B5EF4-FFF2-40B4-BE49-F238E27FC236}">
                <a16:creationId xmlns:a16="http://schemas.microsoft.com/office/drawing/2014/main" id="{68BF4DDD-D1D5-9011-1065-1550C188F231}"/>
              </a:ext>
            </a:extLst>
          </p:cNvPr>
          <p:cNvGraphicFramePr>
            <a:graphicFrameLocks noGrp="1"/>
          </p:cNvGraphicFramePr>
          <p:nvPr>
            <p:ph idx="1"/>
          </p:nvPr>
        </p:nvGraphicFramePr>
        <p:xfrm>
          <a:off x="2313878" y="-184720"/>
          <a:ext cx="9604916"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itle 15">
            <a:extLst>
              <a:ext uri="{FF2B5EF4-FFF2-40B4-BE49-F238E27FC236}">
                <a16:creationId xmlns:a16="http://schemas.microsoft.com/office/drawing/2014/main" id="{5571D607-5CF8-EAC4-5542-6552E67F965F}"/>
              </a:ext>
            </a:extLst>
          </p:cNvPr>
          <p:cNvSpPr>
            <a:spLocks noGrp="1"/>
          </p:cNvSpPr>
          <p:nvPr>
            <p:ph type="title"/>
          </p:nvPr>
        </p:nvSpPr>
        <p:spPr>
          <a:xfrm>
            <a:off x="0" y="0"/>
            <a:ext cx="2040673" cy="6858000"/>
          </a:xfrm>
          <a:solidFill>
            <a:schemeClr val="tx1"/>
          </a:solidFill>
        </p:spPr>
        <p:txBody>
          <a:bodyPr/>
          <a:lstStyle/>
          <a:p>
            <a:pPr algn="ctr"/>
            <a:br>
              <a:rPr lang="en-US"/>
            </a:br>
            <a:r>
              <a:rPr lang="en-US"/>
              <a:t>Overall Priorities of the IWA Taskforce</a:t>
            </a:r>
          </a:p>
        </p:txBody>
      </p:sp>
      <p:sp>
        <p:nvSpPr>
          <p:cNvPr id="2" name="TextBox 1">
            <a:extLst>
              <a:ext uri="{FF2B5EF4-FFF2-40B4-BE49-F238E27FC236}">
                <a16:creationId xmlns:a16="http://schemas.microsoft.com/office/drawing/2014/main" id="{F67C7760-A046-78B3-23AC-BD315E3727A2}"/>
              </a:ext>
            </a:extLst>
          </p:cNvPr>
          <p:cNvSpPr txBox="1"/>
          <p:nvPr/>
        </p:nvSpPr>
        <p:spPr>
          <a:xfrm>
            <a:off x="4091707" y="2258361"/>
            <a:ext cx="1828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Aim 1: Alignment</a:t>
            </a:r>
          </a:p>
        </p:txBody>
      </p:sp>
      <p:sp>
        <p:nvSpPr>
          <p:cNvPr id="3" name="TextBox 2">
            <a:extLst>
              <a:ext uri="{FF2B5EF4-FFF2-40B4-BE49-F238E27FC236}">
                <a16:creationId xmlns:a16="http://schemas.microsoft.com/office/drawing/2014/main" id="{8DED5961-8EF7-939B-65B0-CFB31C0DDB00}"/>
              </a:ext>
            </a:extLst>
          </p:cNvPr>
          <p:cNvSpPr txBox="1"/>
          <p:nvPr/>
        </p:nvSpPr>
        <p:spPr>
          <a:xfrm>
            <a:off x="9104812" y="2258361"/>
            <a:ext cx="24004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Aim 3: Communication</a:t>
            </a:r>
          </a:p>
        </p:txBody>
      </p:sp>
      <p:sp>
        <p:nvSpPr>
          <p:cNvPr id="4" name="TextBox 3">
            <a:extLst>
              <a:ext uri="{FF2B5EF4-FFF2-40B4-BE49-F238E27FC236}">
                <a16:creationId xmlns:a16="http://schemas.microsoft.com/office/drawing/2014/main" id="{3C34D184-972D-8520-3474-DA06535003B5}"/>
              </a:ext>
            </a:extLst>
          </p:cNvPr>
          <p:cNvSpPr txBox="1"/>
          <p:nvPr/>
        </p:nvSpPr>
        <p:spPr>
          <a:xfrm>
            <a:off x="6730657" y="2258361"/>
            <a:ext cx="182880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Aim 2: Metrics</a:t>
            </a:r>
          </a:p>
        </p:txBody>
      </p:sp>
      <p:sp>
        <p:nvSpPr>
          <p:cNvPr id="6" name="TextBox 5">
            <a:extLst>
              <a:ext uri="{FF2B5EF4-FFF2-40B4-BE49-F238E27FC236}">
                <a16:creationId xmlns:a16="http://schemas.microsoft.com/office/drawing/2014/main" id="{CAEEDBFC-9A71-EE17-ECBE-46EFA8965A2B}"/>
              </a:ext>
            </a:extLst>
          </p:cNvPr>
          <p:cNvSpPr txBox="1"/>
          <p:nvPr/>
        </p:nvSpPr>
        <p:spPr>
          <a:xfrm>
            <a:off x="8892458" y="5938104"/>
            <a:ext cx="139269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3865"/>
                </a:solidFill>
                <a:effectLst/>
                <a:uLnTx/>
                <a:uFillTx/>
                <a:latin typeface="Calibri"/>
                <a:ea typeface="+mn-ea"/>
                <a:cs typeface="Arial" panose="020B0604020202020204" pitchFamily="34" charset="0"/>
              </a:rPr>
              <a:t>Responsible Party</a:t>
            </a:r>
            <a:r>
              <a:rPr kumimoji="0" lang="en-US" sz="1100" b="1" i="0" u="none" strike="noStrike" kern="1200" cap="none" spc="0" normalizeH="0" baseline="0" noProof="0">
                <a:ln>
                  <a:noFill/>
                </a:ln>
                <a:solidFill>
                  <a:srgbClr val="003865"/>
                </a:solidFill>
                <a:effectLst/>
                <a:uLnTx/>
                <a:uFillTx/>
                <a:latin typeface="Calibri"/>
                <a:ea typeface="+mn-ea"/>
                <a:cs typeface="Arial" panose="020B0604020202020204" pitchFamily="34" charset="0"/>
              </a:rPr>
              <a:t>:</a:t>
            </a:r>
            <a:endParaRPr kumimoji="0" lang="en-US" sz="1200" b="1" i="0" u="none" strike="noStrike" kern="1200" cap="none" spc="0" normalizeH="0" baseline="0" noProof="0">
              <a:ln>
                <a:noFill/>
              </a:ln>
              <a:solidFill>
                <a:srgbClr val="003865"/>
              </a:solidFill>
              <a:effectLst/>
              <a:uLnTx/>
              <a:uFillTx/>
              <a:latin typeface="Calibri"/>
              <a:ea typeface="+mn-ea"/>
              <a:cs typeface="Arial" panose="020B0604020202020204" pitchFamily="34" charset="0"/>
            </a:endParaRPr>
          </a:p>
        </p:txBody>
      </p:sp>
      <p:sp>
        <p:nvSpPr>
          <p:cNvPr id="7" name="TextBox 6">
            <a:extLst>
              <a:ext uri="{FF2B5EF4-FFF2-40B4-BE49-F238E27FC236}">
                <a16:creationId xmlns:a16="http://schemas.microsoft.com/office/drawing/2014/main" id="{CF485998-F6E1-DD4A-161A-540C4115F476}"/>
              </a:ext>
            </a:extLst>
          </p:cNvPr>
          <p:cNvSpPr txBox="1"/>
          <p:nvPr/>
        </p:nvSpPr>
        <p:spPr>
          <a:xfrm>
            <a:off x="7208127" y="6261324"/>
            <a:ext cx="1157147" cy="253916"/>
          </a:xfrm>
          <a:prstGeom prst="rect">
            <a:avLst/>
          </a:prstGeom>
          <a:solidFill>
            <a:srgbClr val="00386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a:ea typeface="+mn-ea"/>
                <a:cs typeface="Arial" panose="020B0604020202020204" pitchFamily="34" charset="0"/>
              </a:rPr>
              <a:t>IWA Taskforce</a:t>
            </a:r>
          </a:p>
        </p:txBody>
      </p:sp>
      <p:sp>
        <p:nvSpPr>
          <p:cNvPr id="8" name="TextBox 7">
            <a:extLst>
              <a:ext uri="{FF2B5EF4-FFF2-40B4-BE49-F238E27FC236}">
                <a16:creationId xmlns:a16="http://schemas.microsoft.com/office/drawing/2014/main" id="{21C6982C-8B92-46CF-A801-E8402711AD7E}"/>
              </a:ext>
            </a:extLst>
          </p:cNvPr>
          <p:cNvSpPr txBox="1"/>
          <p:nvPr/>
        </p:nvSpPr>
        <p:spPr>
          <a:xfrm>
            <a:off x="8435260" y="6261324"/>
            <a:ext cx="1153543" cy="253916"/>
          </a:xfrm>
          <a:prstGeom prst="rect">
            <a:avLst/>
          </a:prstGeom>
          <a:solidFill>
            <a:srgbClr val="008EAA"/>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020202"/>
                </a:solidFill>
                <a:effectLst/>
                <a:uLnTx/>
                <a:uFillTx/>
                <a:latin typeface="Calibri"/>
                <a:ea typeface="+mn-ea"/>
                <a:cs typeface="Arial" panose="020B0604020202020204" pitchFamily="34" charset="0"/>
              </a:rPr>
              <a:t>IWA Workgroup</a:t>
            </a:r>
          </a:p>
        </p:txBody>
      </p:sp>
      <p:sp>
        <p:nvSpPr>
          <p:cNvPr id="9" name="TextBox 8">
            <a:extLst>
              <a:ext uri="{FF2B5EF4-FFF2-40B4-BE49-F238E27FC236}">
                <a16:creationId xmlns:a16="http://schemas.microsoft.com/office/drawing/2014/main" id="{05096DCE-DB91-FD2C-B67A-0B73BB344892}"/>
              </a:ext>
            </a:extLst>
          </p:cNvPr>
          <p:cNvSpPr txBox="1"/>
          <p:nvPr/>
        </p:nvSpPr>
        <p:spPr>
          <a:xfrm>
            <a:off x="9658789" y="6261324"/>
            <a:ext cx="947938" cy="415498"/>
          </a:xfrm>
          <a:prstGeom prst="rect">
            <a:avLst/>
          </a:prstGeom>
          <a:solidFill>
            <a:srgbClr val="44841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a:ea typeface="+mn-ea"/>
                <a:cs typeface="Arial" panose="020B0604020202020204" pitchFamily="34" charset="0"/>
              </a:rPr>
              <a:t>GWDB Committee</a:t>
            </a:r>
          </a:p>
        </p:txBody>
      </p:sp>
      <p:sp>
        <p:nvSpPr>
          <p:cNvPr id="11" name="TextBox 10">
            <a:extLst>
              <a:ext uri="{FF2B5EF4-FFF2-40B4-BE49-F238E27FC236}">
                <a16:creationId xmlns:a16="http://schemas.microsoft.com/office/drawing/2014/main" id="{4A239E21-7AC9-7EAE-3C44-A26A7D4106F0}"/>
              </a:ext>
            </a:extLst>
          </p:cNvPr>
          <p:cNvSpPr txBox="1"/>
          <p:nvPr/>
        </p:nvSpPr>
        <p:spPr>
          <a:xfrm>
            <a:off x="10676713" y="6261324"/>
            <a:ext cx="1364686" cy="415498"/>
          </a:xfrm>
          <a:prstGeom prst="rect">
            <a:avLst/>
          </a:prstGeom>
          <a:solidFill>
            <a:schemeClr val="accent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Calibri"/>
                <a:ea typeface="+mn-ea"/>
                <a:cs typeface="Arial" panose="020B0604020202020204" pitchFamily="34" charset="0"/>
              </a:rPr>
              <a:t>Results Management (MMB)</a:t>
            </a:r>
          </a:p>
        </p:txBody>
      </p:sp>
    </p:spTree>
    <p:extLst>
      <p:ext uri="{BB962C8B-B14F-4D97-AF65-F5344CB8AC3E}">
        <p14:creationId xmlns:p14="http://schemas.microsoft.com/office/powerpoint/2010/main" val="2321684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B0D11C-9F21-ACB9-3101-809726AC8477}"/>
              </a:ext>
            </a:extLst>
          </p:cNvPr>
          <p:cNvSpPr>
            <a:spLocks noGrp="1"/>
          </p:cNvSpPr>
          <p:nvPr>
            <p:ph type="title"/>
          </p:nvPr>
        </p:nvSpPr>
        <p:spPr/>
        <p:txBody>
          <a:bodyPr/>
          <a:lstStyle/>
          <a:p>
            <a:r>
              <a:rPr lang="en-US"/>
              <a:t>Definition: Alignment Strategy Framework</a:t>
            </a:r>
          </a:p>
        </p:txBody>
      </p:sp>
      <p:sp>
        <p:nvSpPr>
          <p:cNvPr id="6" name="Oval 5">
            <a:extLst>
              <a:ext uri="{FF2B5EF4-FFF2-40B4-BE49-F238E27FC236}">
                <a16:creationId xmlns:a16="http://schemas.microsoft.com/office/drawing/2014/main" id="{AAB237A5-E9C2-0065-3501-0C6AE8DE6141}"/>
              </a:ext>
              <a:ext uri="{C183D7F6-B498-43B3-948B-1728B52AA6E4}">
                <adec:decorative xmlns:adec="http://schemas.microsoft.com/office/drawing/2017/decorative" val="1"/>
              </a:ext>
            </a:extLst>
          </p:cNvPr>
          <p:cNvSpPr/>
          <p:nvPr/>
        </p:nvSpPr>
        <p:spPr>
          <a:xfrm>
            <a:off x="3516775" y="1514944"/>
            <a:ext cx="5158448" cy="5158448"/>
          </a:xfrm>
          <a:prstGeom prst="ellipse">
            <a:avLst/>
          </a:prstGeom>
          <a:solidFill>
            <a:srgbClr val="1F497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90268C5E-ECBA-7A65-4F40-3EB613500069}"/>
              </a:ext>
              <a:ext uri="{C183D7F6-B498-43B3-948B-1728B52AA6E4}">
                <adec:decorative xmlns:adec="http://schemas.microsoft.com/office/drawing/2017/decorative" val="1"/>
              </a:ext>
            </a:extLst>
          </p:cNvPr>
          <p:cNvSpPr/>
          <p:nvPr/>
        </p:nvSpPr>
        <p:spPr>
          <a:xfrm>
            <a:off x="4023951" y="2529295"/>
            <a:ext cx="4144097" cy="4144097"/>
          </a:xfrm>
          <a:prstGeom prst="ellipse">
            <a:avLst/>
          </a:prstGeom>
          <a:solidFill>
            <a:srgbClr val="0779B7"/>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09433051-7B11-A34A-C86D-950F7A480004}"/>
              </a:ext>
              <a:ext uri="{C183D7F6-B498-43B3-948B-1728B52AA6E4}">
                <adec:decorative xmlns:adec="http://schemas.microsoft.com/office/drawing/2017/decorative" val="1"/>
              </a:ext>
            </a:extLst>
          </p:cNvPr>
          <p:cNvSpPr/>
          <p:nvPr/>
        </p:nvSpPr>
        <p:spPr>
          <a:xfrm>
            <a:off x="4819687" y="4120767"/>
            <a:ext cx="2552625" cy="2552625"/>
          </a:xfrm>
          <a:prstGeom prst="ellipse">
            <a:avLst/>
          </a:prstGeom>
          <a:solidFill>
            <a:srgbClr val="019ADD"/>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2B78AEC5-5203-DB74-F669-6535BB15B71F}"/>
              </a:ext>
            </a:extLst>
          </p:cNvPr>
          <p:cNvSpPr/>
          <p:nvPr/>
        </p:nvSpPr>
        <p:spPr>
          <a:xfrm>
            <a:off x="5189863" y="4768392"/>
            <a:ext cx="1805905" cy="1416025"/>
          </a:xfrm>
          <a:prstGeom prst="rect">
            <a:avLst/>
          </a:prstGeom>
          <a:noFill/>
          <a:ln w="12700" cap="flat" cmpd="sng" algn="ctr">
            <a:noFill/>
            <a:prstDash val="solid"/>
          </a:ln>
          <a:effectLst/>
        </p:spPr>
        <p:txBody>
          <a:bodyPr lIns="91440" tIns="0" rIns="91440" bIns="0" rtlCol="0" anchor="ct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Alignment Components</a:t>
            </a:r>
          </a:p>
        </p:txBody>
      </p:sp>
      <p:sp>
        <p:nvSpPr>
          <p:cNvPr id="10" name="Rectangle 9">
            <a:extLst>
              <a:ext uri="{FF2B5EF4-FFF2-40B4-BE49-F238E27FC236}">
                <a16:creationId xmlns:a16="http://schemas.microsoft.com/office/drawing/2014/main" id="{1AE9BC97-1D05-18FD-72CE-11E222749F39}"/>
              </a:ext>
            </a:extLst>
          </p:cNvPr>
          <p:cNvSpPr/>
          <p:nvPr/>
        </p:nvSpPr>
        <p:spPr>
          <a:xfrm>
            <a:off x="4946244" y="3396792"/>
            <a:ext cx="2253988" cy="457200"/>
          </a:xfrm>
          <a:prstGeom prst="rect">
            <a:avLst/>
          </a:prstGeom>
          <a:noFill/>
          <a:ln w="12700" cap="flat" cmpd="sng" algn="ctr">
            <a:noFill/>
            <a:prstDash val="solid"/>
          </a:ln>
          <a:effectLst/>
        </p:spPr>
        <p:txBody>
          <a:bodyPr lIns="91440" tIns="0" rIns="91440" bIns="0" rtlCol="0" anchor="t"/>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Alignment Goals</a:t>
            </a:r>
          </a:p>
        </p:txBody>
      </p:sp>
      <p:sp>
        <p:nvSpPr>
          <p:cNvPr id="11" name="Rectangle 10">
            <a:extLst>
              <a:ext uri="{FF2B5EF4-FFF2-40B4-BE49-F238E27FC236}">
                <a16:creationId xmlns:a16="http://schemas.microsoft.com/office/drawing/2014/main" id="{94548957-31AE-A635-E202-1BA4ABE8A181}"/>
              </a:ext>
            </a:extLst>
          </p:cNvPr>
          <p:cNvSpPr/>
          <p:nvPr/>
        </p:nvSpPr>
        <p:spPr>
          <a:xfrm>
            <a:off x="4929446" y="1948640"/>
            <a:ext cx="2287583" cy="457200"/>
          </a:xfrm>
          <a:prstGeom prst="rect">
            <a:avLst/>
          </a:prstGeom>
          <a:noFill/>
          <a:ln w="12700" cap="flat" cmpd="sng" algn="ctr">
            <a:noFill/>
            <a:prstDash val="solid"/>
          </a:ln>
          <a:effectLst/>
        </p:spPr>
        <p:txBody>
          <a:bodyPr lIns="91440" tIns="0" rIns="91440" bIns="0" rtlCol="0" anchor="t"/>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a:ln>
                  <a:noFill/>
                </a:ln>
                <a:solidFill>
                  <a:prstClr val="white"/>
                </a:solidFill>
                <a:effectLst>
                  <a:outerShdw blurRad="38100" dist="38100" dir="2700000" algn="tl">
                    <a:srgbClr val="000000">
                      <a:alpha val="43137"/>
                    </a:srgbClr>
                  </a:outerShdw>
                </a:effectLst>
                <a:uLnTx/>
                <a:uFillTx/>
                <a:latin typeface="Arial" pitchFamily="34" charset="0"/>
                <a:ea typeface="+mn-ea"/>
                <a:cs typeface="Arial" pitchFamily="34" charset="0"/>
              </a:rPr>
              <a:t>Alignment Vision</a:t>
            </a:r>
          </a:p>
        </p:txBody>
      </p:sp>
      <p:sp>
        <p:nvSpPr>
          <p:cNvPr id="12" name="Rectangle 11">
            <a:extLst>
              <a:ext uri="{FF2B5EF4-FFF2-40B4-BE49-F238E27FC236}">
                <a16:creationId xmlns:a16="http://schemas.microsoft.com/office/drawing/2014/main" id="{85CA570B-D8B5-A4BD-B0C5-8C222D3E5A89}"/>
              </a:ext>
            </a:extLst>
          </p:cNvPr>
          <p:cNvSpPr/>
          <p:nvPr/>
        </p:nvSpPr>
        <p:spPr>
          <a:xfrm>
            <a:off x="367371" y="3332168"/>
            <a:ext cx="2514600" cy="762000"/>
          </a:xfrm>
          <a:prstGeom prst="rect">
            <a:avLst/>
          </a:prstGeom>
          <a:noFill/>
          <a:ln w="12700" cap="flat" cmpd="sng" algn="ctr">
            <a:noFill/>
            <a:prstDash val="solid"/>
          </a:ln>
          <a:effectLst/>
        </p:spPr>
        <p:txBody>
          <a:bodyPr lIns="91440" tIns="0" rIns="91440" bIns="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lumMod val="65000"/>
                    <a:lumOff val="35000"/>
                  </a:sysClr>
                </a:solidFill>
                <a:effectLst/>
                <a:uLnTx/>
                <a:uFillTx/>
                <a:latin typeface="Calibri"/>
                <a:ea typeface="+mn-ea"/>
                <a:cs typeface="Arial" pitchFamily="34" charset="0"/>
              </a:rPr>
              <a:t>High level outcomes all workgroups are working towards</a:t>
            </a:r>
          </a:p>
        </p:txBody>
      </p:sp>
      <p:sp>
        <p:nvSpPr>
          <p:cNvPr id="13" name="Rectangle 12">
            <a:extLst>
              <a:ext uri="{FF2B5EF4-FFF2-40B4-BE49-F238E27FC236}">
                <a16:creationId xmlns:a16="http://schemas.microsoft.com/office/drawing/2014/main" id="{F41015D2-D2CA-26FD-0047-E80CB20BA1A1}"/>
              </a:ext>
            </a:extLst>
          </p:cNvPr>
          <p:cNvSpPr/>
          <p:nvPr/>
        </p:nvSpPr>
        <p:spPr>
          <a:xfrm>
            <a:off x="367371" y="1789170"/>
            <a:ext cx="2514600" cy="762000"/>
          </a:xfrm>
          <a:prstGeom prst="rect">
            <a:avLst/>
          </a:prstGeom>
          <a:noFill/>
          <a:ln w="12700" cap="flat" cmpd="sng" algn="ctr">
            <a:noFill/>
            <a:prstDash val="solid"/>
          </a:ln>
          <a:effectLst/>
        </p:spPr>
        <p:txBody>
          <a:bodyPr lIns="91440" tIns="0" rIns="91440" bIns="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lumMod val="65000"/>
                    <a:lumOff val="35000"/>
                  </a:sysClr>
                </a:solidFill>
                <a:effectLst/>
                <a:uLnTx/>
                <a:uFillTx/>
                <a:latin typeface="Arial" pitchFamily="34" charset="0"/>
                <a:ea typeface="+mn-ea"/>
                <a:cs typeface="Arial" pitchFamily="34" charset="0"/>
              </a:rPr>
              <a:t>Overall vision for the alignment work providing </a:t>
            </a:r>
            <a:r>
              <a:rPr kumimoji="0" lang="en-US" sz="2000" b="0" i="0" u="none" strike="noStrike" kern="0" cap="none" spc="0" normalizeH="0" baseline="0" noProof="0">
                <a:ln>
                  <a:noFill/>
                </a:ln>
                <a:solidFill>
                  <a:sysClr val="windowText" lastClr="000000">
                    <a:lumMod val="65000"/>
                    <a:lumOff val="35000"/>
                  </a:sysClr>
                </a:solidFill>
                <a:effectLst/>
                <a:uLnTx/>
                <a:uFillTx/>
                <a:latin typeface="Calibri"/>
                <a:ea typeface="+mn-ea"/>
                <a:cs typeface="Arial" pitchFamily="34" charset="0"/>
              </a:rPr>
              <a:t>context</a:t>
            </a:r>
            <a:r>
              <a:rPr kumimoji="0" lang="en-US" sz="1800" b="0" i="0" u="none" strike="noStrike" kern="0" cap="none" spc="0" normalizeH="0" baseline="0" noProof="0">
                <a:ln>
                  <a:noFill/>
                </a:ln>
                <a:solidFill>
                  <a:sysClr val="windowText" lastClr="000000">
                    <a:lumMod val="65000"/>
                    <a:lumOff val="35000"/>
                  </a:sysClr>
                </a:solidFill>
                <a:effectLst/>
                <a:uLnTx/>
                <a:uFillTx/>
                <a:latin typeface="Arial" pitchFamily="34" charset="0"/>
                <a:ea typeface="+mn-ea"/>
                <a:cs typeface="Arial" pitchFamily="34" charset="0"/>
              </a:rPr>
              <a:t> and inspiration</a:t>
            </a:r>
          </a:p>
        </p:txBody>
      </p:sp>
      <p:sp>
        <p:nvSpPr>
          <p:cNvPr id="14" name="Rectangle 13">
            <a:extLst>
              <a:ext uri="{FF2B5EF4-FFF2-40B4-BE49-F238E27FC236}">
                <a16:creationId xmlns:a16="http://schemas.microsoft.com/office/drawing/2014/main" id="{70EE5D46-376C-3792-1AC4-BFD3483FF7D5}"/>
              </a:ext>
            </a:extLst>
          </p:cNvPr>
          <p:cNvSpPr/>
          <p:nvPr/>
        </p:nvSpPr>
        <p:spPr>
          <a:xfrm>
            <a:off x="264271" y="5053229"/>
            <a:ext cx="3160336" cy="762000"/>
          </a:xfrm>
          <a:prstGeom prst="rect">
            <a:avLst/>
          </a:prstGeom>
          <a:noFill/>
          <a:ln w="12700" cap="flat" cmpd="sng" algn="ctr">
            <a:noFill/>
            <a:prstDash val="solid"/>
          </a:ln>
          <a:effectLst/>
        </p:spPr>
        <p:txBody>
          <a:bodyPr lIns="91440" tIns="0" rIns="91440" bIns="0" rtlCol="0" anchor="t"/>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ysClr val="windowText" lastClr="000000">
                    <a:lumMod val="65000"/>
                    <a:lumOff val="35000"/>
                  </a:sysClr>
                </a:solidFill>
                <a:effectLst/>
                <a:uLnTx/>
                <a:uFillTx/>
                <a:latin typeface="Calibri"/>
                <a:ea typeface="+mn-ea"/>
                <a:cs typeface="Arial" pitchFamily="34" charset="0"/>
              </a:rPr>
              <a:t>Individual items the workgroups consider when analyzing the workforce programs across agencies </a:t>
            </a:r>
          </a:p>
        </p:txBody>
      </p:sp>
      <p:cxnSp>
        <p:nvCxnSpPr>
          <p:cNvPr id="16" name="Straight Arrow Connector 15">
            <a:extLst>
              <a:ext uri="{FF2B5EF4-FFF2-40B4-BE49-F238E27FC236}">
                <a16:creationId xmlns:a16="http://schemas.microsoft.com/office/drawing/2014/main" id="{7EC59FBF-655E-AD24-97A3-ACBC3A70710D}"/>
              </a:ext>
              <a:ext uri="{C183D7F6-B498-43B3-948B-1728B52AA6E4}">
                <adec:decorative xmlns:adec="http://schemas.microsoft.com/office/drawing/2017/decorative" val="1"/>
              </a:ext>
            </a:extLst>
          </p:cNvPr>
          <p:cNvCxnSpPr>
            <a:cxnSpLocks/>
            <a:endCxn id="14" idx="3"/>
          </p:cNvCxnSpPr>
          <p:nvPr/>
        </p:nvCxnSpPr>
        <p:spPr>
          <a:xfrm flipH="1">
            <a:off x="3424607" y="5434229"/>
            <a:ext cx="1789011" cy="0"/>
          </a:xfrm>
          <a:prstGeom prst="straightConnector1">
            <a:avLst/>
          </a:prstGeom>
          <a:noFill/>
          <a:ln w="9525" cap="flat" cmpd="sng" algn="ctr">
            <a:solidFill>
              <a:sysClr val="window" lastClr="FFFFFF">
                <a:lumMod val="75000"/>
              </a:sysClr>
            </a:solidFill>
            <a:prstDash val="dash"/>
            <a:tailEnd type="arrow"/>
          </a:ln>
          <a:effectLst/>
        </p:spPr>
      </p:cxnSp>
      <p:cxnSp>
        <p:nvCxnSpPr>
          <p:cNvPr id="18" name="Straight Arrow Connector 17">
            <a:extLst>
              <a:ext uri="{FF2B5EF4-FFF2-40B4-BE49-F238E27FC236}">
                <a16:creationId xmlns:a16="http://schemas.microsoft.com/office/drawing/2014/main" id="{D52ECA8B-B34F-DF9F-A8B2-6A9036081337}"/>
              </a:ext>
              <a:ext uri="{C183D7F6-B498-43B3-948B-1728B52AA6E4}">
                <adec:decorative xmlns:adec="http://schemas.microsoft.com/office/drawing/2017/decorative" val="1"/>
              </a:ext>
            </a:extLst>
          </p:cNvPr>
          <p:cNvCxnSpPr>
            <a:cxnSpLocks/>
          </p:cNvCxnSpPr>
          <p:nvPr/>
        </p:nvCxnSpPr>
        <p:spPr>
          <a:xfrm flipH="1">
            <a:off x="3396118" y="2133980"/>
            <a:ext cx="1140752" cy="0"/>
          </a:xfrm>
          <a:prstGeom prst="straightConnector1">
            <a:avLst/>
          </a:prstGeom>
          <a:noFill/>
          <a:ln w="9525" cap="flat" cmpd="sng" algn="ctr">
            <a:solidFill>
              <a:sysClr val="window" lastClr="FFFFFF">
                <a:lumMod val="75000"/>
              </a:sysClr>
            </a:solidFill>
            <a:prstDash val="dash"/>
            <a:tailEnd type="arrow"/>
          </a:ln>
          <a:effectLst/>
        </p:spPr>
      </p:cxnSp>
      <p:cxnSp>
        <p:nvCxnSpPr>
          <p:cNvPr id="19" name="Straight Arrow Connector 18">
            <a:extLst>
              <a:ext uri="{FF2B5EF4-FFF2-40B4-BE49-F238E27FC236}">
                <a16:creationId xmlns:a16="http://schemas.microsoft.com/office/drawing/2014/main" id="{83CCA203-282B-457C-8646-4FB9EF0F64E8}"/>
              </a:ext>
              <a:ext uri="{C183D7F6-B498-43B3-948B-1728B52AA6E4}">
                <adec:decorative xmlns:adec="http://schemas.microsoft.com/office/drawing/2017/decorative" val="1"/>
              </a:ext>
            </a:extLst>
          </p:cNvPr>
          <p:cNvCxnSpPr>
            <a:cxnSpLocks/>
          </p:cNvCxnSpPr>
          <p:nvPr/>
        </p:nvCxnSpPr>
        <p:spPr>
          <a:xfrm flipH="1" flipV="1">
            <a:off x="3244856" y="3511092"/>
            <a:ext cx="1574831" cy="9069"/>
          </a:xfrm>
          <a:prstGeom prst="straightConnector1">
            <a:avLst/>
          </a:prstGeom>
          <a:noFill/>
          <a:ln w="9525" cap="flat" cmpd="sng" algn="ctr">
            <a:solidFill>
              <a:sysClr val="window" lastClr="FFFFFF">
                <a:lumMod val="75000"/>
              </a:sysClr>
            </a:solidFill>
            <a:prstDash val="dash"/>
            <a:tailEnd type="arrow"/>
          </a:ln>
          <a:effectLst/>
        </p:spPr>
      </p:cxnSp>
      <p:pic>
        <p:nvPicPr>
          <p:cNvPr id="2" name="Picture 1" descr="Minnesota Interagency Workforce Alignment logo">
            <a:extLst>
              <a:ext uri="{FF2B5EF4-FFF2-40B4-BE49-F238E27FC236}">
                <a16:creationId xmlns:a16="http://schemas.microsoft.com/office/drawing/2014/main" id="{5503CE07-C161-20E2-3081-704B8111A6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9796" y="5561662"/>
            <a:ext cx="2579071" cy="1296338"/>
          </a:xfrm>
          <a:prstGeom prst="rect">
            <a:avLst/>
          </a:prstGeom>
        </p:spPr>
      </p:pic>
    </p:spTree>
    <p:extLst>
      <p:ext uri="{BB962C8B-B14F-4D97-AF65-F5344CB8AC3E}">
        <p14:creationId xmlns:p14="http://schemas.microsoft.com/office/powerpoint/2010/main" val="653029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B0D11C-9F21-ACB9-3101-809726AC8477}"/>
              </a:ext>
            </a:extLst>
          </p:cNvPr>
          <p:cNvSpPr>
            <a:spLocks noGrp="1"/>
          </p:cNvSpPr>
          <p:nvPr>
            <p:ph type="title"/>
          </p:nvPr>
        </p:nvSpPr>
        <p:spPr/>
        <p:txBody>
          <a:bodyPr/>
          <a:lstStyle/>
          <a:p>
            <a:r>
              <a:rPr lang="en-US"/>
              <a:t>Alignment Strategy Framework</a:t>
            </a:r>
          </a:p>
        </p:txBody>
      </p:sp>
      <p:sp>
        <p:nvSpPr>
          <p:cNvPr id="4" name="Content Placeholder 3">
            <a:extLst>
              <a:ext uri="{FF2B5EF4-FFF2-40B4-BE49-F238E27FC236}">
                <a16:creationId xmlns:a16="http://schemas.microsoft.com/office/drawing/2014/main" id="{0E7DEC02-11B0-036D-7456-72270AC47ED4}"/>
              </a:ext>
            </a:extLst>
          </p:cNvPr>
          <p:cNvSpPr>
            <a:spLocks noGrp="1"/>
          </p:cNvSpPr>
          <p:nvPr>
            <p:ph sz="half" idx="1"/>
          </p:nvPr>
        </p:nvSpPr>
        <p:spPr>
          <a:xfrm>
            <a:off x="838200" y="2674675"/>
            <a:ext cx="5181600" cy="3471996"/>
          </a:xfrm>
        </p:spPr>
        <p:txBody>
          <a:bodyPr vert="horz" lIns="91440" tIns="45720" rIns="91440" bIns="45720" rtlCol="0" anchor="t">
            <a:noAutofit/>
          </a:bodyPr>
          <a:lstStyle/>
          <a:p>
            <a:pPr marL="0" lvl="2" indent="0">
              <a:spcAft>
                <a:spcPts val="0"/>
              </a:spcAft>
              <a:buNone/>
            </a:pPr>
            <a:r>
              <a:rPr lang="en-US" sz="2000" b="1"/>
              <a:t>Alignment Goals - </a:t>
            </a:r>
            <a:r>
              <a:rPr lang="en-US" sz="2000"/>
              <a:t>These are the high-level outcomes (beyond the vacancy rate) all workgroups are working toward:</a:t>
            </a:r>
          </a:p>
          <a:p>
            <a:pPr marL="342900" lvl="2" indent="-342900">
              <a:spcAft>
                <a:spcPts val="0"/>
              </a:spcAft>
            </a:pPr>
            <a:r>
              <a:rPr lang="en-US" sz="2000"/>
              <a:t>Mutual awareness of workforce development programs and resources between agencies</a:t>
            </a:r>
          </a:p>
          <a:p>
            <a:pPr marL="342900" lvl="2" indent="-342900">
              <a:spcAft>
                <a:spcPts val="0"/>
              </a:spcAft>
            </a:pPr>
            <a:r>
              <a:rPr lang="en-US" sz="2000"/>
              <a:t>Minimize redundancies between workforce development programs and resources</a:t>
            </a:r>
          </a:p>
          <a:p>
            <a:pPr marL="342900" lvl="2" indent="-342900">
              <a:spcAft>
                <a:spcPts val="0"/>
              </a:spcAft>
            </a:pPr>
            <a:r>
              <a:rPr lang="en-US" sz="2000"/>
              <a:t>Common metrics and tracking of objectives</a:t>
            </a:r>
          </a:p>
          <a:p>
            <a:pPr marL="342900" lvl="2" indent="-342900">
              <a:spcAft>
                <a:spcPts val="0"/>
              </a:spcAft>
            </a:pPr>
            <a:r>
              <a:rPr lang="en-US" sz="2000"/>
              <a:t>Aligned messaging around workforce development goals</a:t>
            </a:r>
          </a:p>
        </p:txBody>
      </p:sp>
      <p:sp>
        <p:nvSpPr>
          <p:cNvPr id="2" name="Content Placeholder 1">
            <a:extLst>
              <a:ext uri="{FF2B5EF4-FFF2-40B4-BE49-F238E27FC236}">
                <a16:creationId xmlns:a16="http://schemas.microsoft.com/office/drawing/2014/main" id="{EB4CBD8C-C8F2-91C5-5862-2E9A30DD25B4}"/>
              </a:ext>
            </a:extLst>
          </p:cNvPr>
          <p:cNvSpPr>
            <a:spLocks noGrp="1"/>
          </p:cNvSpPr>
          <p:nvPr>
            <p:ph sz="half" idx="2"/>
          </p:nvPr>
        </p:nvSpPr>
        <p:spPr>
          <a:xfrm>
            <a:off x="6172201" y="2652446"/>
            <a:ext cx="5649686" cy="3471996"/>
          </a:xfrm>
        </p:spPr>
        <p:txBody>
          <a:bodyPr/>
          <a:lstStyle/>
          <a:p>
            <a:pPr marL="0" lvl="2" indent="0">
              <a:spcAft>
                <a:spcPts val="0"/>
              </a:spcAft>
              <a:buNone/>
            </a:pPr>
            <a:r>
              <a:rPr lang="en-US" sz="2000" b="1"/>
              <a:t>Alignment Components– </a:t>
            </a:r>
            <a:r>
              <a:rPr lang="en-US" sz="2000"/>
              <a:t>These are what the workgroups will look at when analyzing the workforce programs across agencies. They may look at other areas, but at a minimum they must consider these in their work:</a:t>
            </a:r>
          </a:p>
          <a:p>
            <a:pPr marL="342900" lvl="2" indent="-342900">
              <a:spcAft>
                <a:spcPts val="0"/>
              </a:spcAft>
              <a:buFont typeface="Arial" panose="020B0604020202020204" pitchFamily="34" charset="0"/>
              <a:buChar char="•"/>
            </a:pPr>
            <a:r>
              <a:rPr lang="en-US" sz="2000"/>
              <a:t>Reporting Requirements </a:t>
            </a:r>
          </a:p>
          <a:p>
            <a:pPr marL="342900" lvl="2" indent="-342900">
              <a:spcAft>
                <a:spcPts val="0"/>
              </a:spcAft>
              <a:buFont typeface="Arial" panose="020B0604020202020204" pitchFamily="34" charset="0"/>
              <a:buChar char="•"/>
            </a:pPr>
            <a:r>
              <a:rPr lang="en-US" sz="2000"/>
              <a:t>External Communications</a:t>
            </a:r>
          </a:p>
          <a:p>
            <a:pPr marL="342900" lvl="2" indent="-342900">
              <a:spcAft>
                <a:spcPts val="0"/>
              </a:spcAft>
              <a:buFont typeface="Arial" panose="020B0604020202020204" pitchFamily="34" charset="0"/>
              <a:buChar char="•"/>
            </a:pPr>
            <a:r>
              <a:rPr lang="en-US" sz="2000"/>
              <a:t>Grant application processes</a:t>
            </a:r>
          </a:p>
          <a:p>
            <a:pPr marL="342900" lvl="2" indent="-342900">
              <a:spcAft>
                <a:spcPts val="0"/>
              </a:spcAft>
              <a:buFont typeface="Arial" panose="020B0604020202020204" pitchFamily="34" charset="0"/>
              <a:buChar char="•"/>
            </a:pPr>
            <a:r>
              <a:rPr lang="en-US" sz="2000"/>
              <a:t>Internal Communications</a:t>
            </a:r>
          </a:p>
          <a:p>
            <a:pPr marL="342900" lvl="2" indent="-342900">
              <a:spcAft>
                <a:spcPts val="0"/>
              </a:spcAft>
              <a:buFont typeface="Arial" panose="020B0604020202020204" pitchFamily="34" charset="0"/>
              <a:buChar char="•"/>
            </a:pPr>
            <a:r>
              <a:rPr lang="en-US" sz="2000"/>
              <a:t>Policy alignment</a:t>
            </a:r>
          </a:p>
          <a:p>
            <a:pPr marL="342900" lvl="2" indent="-342900">
              <a:spcAft>
                <a:spcPts val="0"/>
              </a:spcAft>
              <a:buFont typeface="Arial" panose="020B0604020202020204" pitchFamily="34" charset="0"/>
              <a:buChar char="•"/>
            </a:pPr>
            <a:r>
              <a:rPr lang="en-US" sz="2000"/>
              <a:t>Tools and Resources (databases, forms, calendars etc. utilized to operate the programs)</a:t>
            </a:r>
          </a:p>
          <a:p>
            <a:pPr marL="0" indent="0">
              <a:buNone/>
            </a:pPr>
            <a:endParaRPr lang="en-US"/>
          </a:p>
        </p:txBody>
      </p:sp>
      <p:sp>
        <p:nvSpPr>
          <p:cNvPr id="5" name="TextBox 4">
            <a:extLst>
              <a:ext uri="{FF2B5EF4-FFF2-40B4-BE49-F238E27FC236}">
                <a16:creationId xmlns:a16="http://schemas.microsoft.com/office/drawing/2014/main" id="{2534C212-0DE4-EAD2-1502-0A3555E07472}"/>
              </a:ext>
            </a:extLst>
          </p:cNvPr>
          <p:cNvSpPr txBox="1"/>
          <p:nvPr/>
        </p:nvSpPr>
        <p:spPr>
          <a:xfrm>
            <a:off x="758734" y="1348671"/>
            <a:ext cx="10674531" cy="1323439"/>
          </a:xfrm>
          <a:prstGeom prst="rect">
            <a:avLst/>
          </a:prstGeom>
          <a:noFill/>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865"/>
                </a:solidFill>
                <a:effectLst/>
                <a:uLnTx/>
                <a:uFillTx/>
                <a:latin typeface="Calibri"/>
                <a:ea typeface="+mn-ea"/>
                <a:cs typeface="+mn-cs"/>
              </a:rPr>
              <a:t>Vision for Alignment </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3865"/>
                </a:solidFill>
                <a:effectLst/>
                <a:uLnTx/>
                <a:uFillTx/>
                <a:latin typeface="Calibri"/>
                <a:ea typeface="+mn-ea"/>
                <a:cs typeface="+mn-cs"/>
              </a:rPr>
              <a:t>Alignment means that while state agencies operate independently, our efforts are intentionally moving in the same direction: building a more </a:t>
            </a:r>
            <a:r>
              <a:rPr kumimoji="0" lang="en-US" sz="2000" b="1" i="0" u="none" strike="noStrike" kern="1200" cap="none" spc="0" normalizeH="0" baseline="0" noProof="0">
                <a:ln>
                  <a:noFill/>
                </a:ln>
                <a:solidFill>
                  <a:srgbClr val="003865"/>
                </a:solidFill>
                <a:effectLst/>
                <a:uLnTx/>
                <a:uFillTx/>
                <a:latin typeface="Calibri"/>
                <a:ea typeface="+mn-ea"/>
                <a:cs typeface="+mn-cs"/>
              </a:rPr>
              <a:t>coordinated, effective</a:t>
            </a:r>
            <a:r>
              <a:rPr kumimoji="0" lang="en-US" sz="2000" b="0" i="0" u="none" strike="noStrike" kern="1200" cap="none" spc="0" normalizeH="0" baseline="0" noProof="0">
                <a:ln>
                  <a:noFill/>
                </a:ln>
                <a:solidFill>
                  <a:srgbClr val="003865"/>
                </a:solidFill>
                <a:effectLst/>
                <a:uLnTx/>
                <a:uFillTx/>
                <a:latin typeface="Calibri"/>
                <a:ea typeface="+mn-ea"/>
                <a:cs typeface="+mn-cs"/>
              </a:rPr>
              <a:t>, and </a:t>
            </a:r>
            <a:r>
              <a:rPr kumimoji="0" lang="en-US" sz="2000" b="1" i="0" u="none" strike="noStrike" kern="1200" cap="none" spc="0" normalizeH="0" baseline="0" noProof="0">
                <a:ln>
                  <a:noFill/>
                </a:ln>
                <a:solidFill>
                  <a:srgbClr val="003865"/>
                </a:solidFill>
                <a:effectLst/>
                <a:uLnTx/>
                <a:uFillTx/>
                <a:latin typeface="Calibri"/>
                <a:ea typeface="+mn-ea"/>
                <a:cs typeface="+mn-cs"/>
              </a:rPr>
              <a:t>equitable </a:t>
            </a:r>
            <a:r>
              <a:rPr kumimoji="0" lang="en-US" sz="2000" b="0" i="0" u="none" strike="noStrike" kern="1200" cap="none" spc="0" normalizeH="0" baseline="0" noProof="0">
                <a:ln>
                  <a:noFill/>
                </a:ln>
                <a:solidFill>
                  <a:srgbClr val="003865"/>
                </a:solidFill>
                <a:effectLst/>
                <a:uLnTx/>
                <a:uFillTx/>
                <a:latin typeface="Calibri"/>
                <a:ea typeface="+mn-ea"/>
                <a:cs typeface="+mn-cs"/>
              </a:rPr>
              <a:t>workforce development and support systems that meet the needs of all Minnesotans.</a:t>
            </a:r>
          </a:p>
        </p:txBody>
      </p:sp>
    </p:spTree>
    <p:extLst>
      <p:ext uri="{BB962C8B-B14F-4D97-AF65-F5344CB8AC3E}">
        <p14:creationId xmlns:p14="http://schemas.microsoft.com/office/powerpoint/2010/main" val="275925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BA88A-D645-13D6-5BD5-30C102F69BD2}"/>
              </a:ext>
            </a:extLst>
          </p:cNvPr>
          <p:cNvSpPr>
            <a:spLocks noGrp="1"/>
          </p:cNvSpPr>
          <p:nvPr>
            <p:ph type="title"/>
          </p:nvPr>
        </p:nvSpPr>
        <p:spPr/>
        <p:txBody>
          <a:bodyPr/>
          <a:lstStyle/>
          <a:p>
            <a:r>
              <a:rPr lang="en-US"/>
              <a:t>Update on the MN Inventory of Workforce Supports and Shared Outcomes pilot</a:t>
            </a:r>
          </a:p>
        </p:txBody>
      </p:sp>
      <p:sp>
        <p:nvSpPr>
          <p:cNvPr id="3" name="Content Placeholder 2">
            <a:extLst>
              <a:ext uri="{FF2B5EF4-FFF2-40B4-BE49-F238E27FC236}">
                <a16:creationId xmlns:a16="http://schemas.microsoft.com/office/drawing/2014/main" id="{BCAA6B6B-C160-F8EC-68AA-C7EF7A4AF8E6}"/>
              </a:ext>
            </a:extLst>
          </p:cNvPr>
          <p:cNvSpPr>
            <a:spLocks noGrp="1"/>
          </p:cNvSpPr>
          <p:nvPr>
            <p:ph sz="half" idx="1"/>
          </p:nvPr>
        </p:nvSpPr>
        <p:spPr/>
        <p:txBody>
          <a:bodyPr/>
          <a:lstStyle/>
          <a:p>
            <a:pPr marL="0" indent="0">
              <a:buNone/>
            </a:pPr>
            <a:r>
              <a:rPr lang="en-US" sz="2000" b="1"/>
              <a:t>MN Inventory of Workforce Supports</a:t>
            </a:r>
          </a:p>
          <a:p>
            <a:r>
              <a:rPr lang="en-US" sz="2000"/>
              <a:t>Added additional agencies, so currently includes 8 agencies (MDE, DEED, DHS, DLI, OHE, DCYF, MDH, PELSB) </a:t>
            </a:r>
          </a:p>
          <a:p>
            <a:r>
              <a:rPr lang="en-US" sz="2000"/>
              <a:t>Beginning piloting of the MIWS within the Enterprise to support use of tool</a:t>
            </a:r>
          </a:p>
          <a:p>
            <a:r>
              <a:rPr lang="en-US" sz="2000"/>
              <a:t>Planning for continued expansion,  maintenance, and identifying a permanent home for the inventory </a:t>
            </a:r>
          </a:p>
        </p:txBody>
      </p:sp>
      <p:sp>
        <p:nvSpPr>
          <p:cNvPr id="4" name="Content Placeholder 3">
            <a:extLst>
              <a:ext uri="{FF2B5EF4-FFF2-40B4-BE49-F238E27FC236}">
                <a16:creationId xmlns:a16="http://schemas.microsoft.com/office/drawing/2014/main" id="{2DD18F90-3A26-C248-35EB-BCBB4B22CA95}"/>
              </a:ext>
            </a:extLst>
          </p:cNvPr>
          <p:cNvSpPr>
            <a:spLocks noGrp="1"/>
          </p:cNvSpPr>
          <p:nvPr>
            <p:ph sz="half" idx="2"/>
          </p:nvPr>
        </p:nvSpPr>
        <p:spPr/>
        <p:txBody>
          <a:bodyPr/>
          <a:lstStyle/>
          <a:p>
            <a:pPr marL="0" indent="0">
              <a:buNone/>
            </a:pPr>
            <a:r>
              <a:rPr lang="en-US" sz="2000" b="1"/>
              <a:t>Shared Outcomes Pilot</a:t>
            </a:r>
          </a:p>
          <a:p>
            <a:r>
              <a:rPr lang="en-US" sz="2000"/>
              <a:t>Purpose is to explore the feasibility of developing shared outcomes metrics across participating pilot programs</a:t>
            </a:r>
          </a:p>
          <a:p>
            <a:r>
              <a:rPr lang="en-US" sz="2000"/>
              <a:t>Pilot is focused on workforce development programs that support overlooked workers</a:t>
            </a:r>
          </a:p>
          <a:p>
            <a:pPr lvl="1"/>
            <a:r>
              <a:rPr lang="en-US"/>
              <a:t>Overlooked workers are those from groups with high unemployment and low labor force participation as compared to state averages</a:t>
            </a:r>
          </a:p>
          <a:p>
            <a:r>
              <a:rPr lang="en-US" sz="2000"/>
              <a:t>Includes 6 programs from 4 agencies (DEED, OHE, DLI, MDE)</a:t>
            </a:r>
          </a:p>
          <a:p>
            <a:endParaRPr lang="en-US" sz="2000"/>
          </a:p>
          <a:p>
            <a:endParaRPr lang="en-US"/>
          </a:p>
        </p:txBody>
      </p:sp>
    </p:spTree>
    <p:extLst>
      <p:ext uri="{BB962C8B-B14F-4D97-AF65-F5344CB8AC3E}">
        <p14:creationId xmlns:p14="http://schemas.microsoft.com/office/powerpoint/2010/main" val="881193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D134A-3609-4ED1-9901-2D2E2E2919D7}"/>
              </a:ext>
            </a:extLst>
          </p:cNvPr>
          <p:cNvSpPr>
            <a:spLocks noGrp="1"/>
          </p:cNvSpPr>
          <p:nvPr>
            <p:ph type="title"/>
          </p:nvPr>
        </p:nvSpPr>
        <p:spPr>
          <a:xfrm>
            <a:off x="0" y="1609867"/>
            <a:ext cx="12191999" cy="3638266"/>
          </a:xfrm>
          <a:solidFill>
            <a:srgbClr val="003865"/>
          </a:solidFill>
        </p:spPr>
        <p:txBody>
          <a:bodyPr/>
          <a:lstStyle/>
          <a:p>
            <a:r>
              <a:rPr lang="en-US" sz="6000"/>
              <a:t>IWA/GWDB Committee Updates</a:t>
            </a:r>
          </a:p>
        </p:txBody>
      </p:sp>
      <p:sp>
        <p:nvSpPr>
          <p:cNvPr id="2" name="Slide Number Placeholder 1">
            <a:extLst>
              <a:ext uri="{FF2B5EF4-FFF2-40B4-BE49-F238E27FC236}">
                <a16:creationId xmlns:a16="http://schemas.microsoft.com/office/drawing/2014/main" id="{34E599FF-AF10-4774-AAD7-8A0447F766F9}"/>
              </a:ext>
            </a:extLst>
          </p:cNvPr>
          <p:cNvSpPr>
            <a:spLocks noGrp="1"/>
          </p:cNvSpPr>
          <p:nvPr>
            <p:ph type="sldNum" sz="quarter" idx="4294967295"/>
          </p:nvPr>
        </p:nvSpPr>
        <p:spPr>
          <a:xfrm>
            <a:off x="10729332" y="6492875"/>
            <a:ext cx="146266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descr="A screenshot of a computer&#10;&#10;AI-generated content may be incorrect.">
            <a:extLst>
              <a:ext uri="{FF2B5EF4-FFF2-40B4-BE49-F238E27FC236}">
                <a16:creationId xmlns:a16="http://schemas.microsoft.com/office/drawing/2014/main" id="{6650E601-6143-7343-0D16-4C974E539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91" y="6001898"/>
            <a:ext cx="2706859" cy="652329"/>
          </a:xfrm>
          <a:prstGeom prst="rect">
            <a:avLst/>
          </a:prstGeom>
        </p:spPr>
      </p:pic>
      <p:pic>
        <p:nvPicPr>
          <p:cNvPr id="7" name="Picture 6" descr="Logo&#10;&#10;AI-generated content may be incorrect.">
            <a:extLst>
              <a:ext uri="{FF2B5EF4-FFF2-40B4-BE49-F238E27FC236}">
                <a16:creationId xmlns:a16="http://schemas.microsoft.com/office/drawing/2014/main" id="{5D1D5359-F2C3-97EF-43E9-76A002FB7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9796" y="5561662"/>
            <a:ext cx="2579071" cy="1296338"/>
          </a:xfrm>
          <a:prstGeom prst="rect">
            <a:avLst/>
          </a:prstGeom>
        </p:spPr>
      </p:pic>
    </p:spTree>
    <p:extLst>
      <p:ext uri="{BB962C8B-B14F-4D97-AF65-F5344CB8AC3E}">
        <p14:creationId xmlns:p14="http://schemas.microsoft.com/office/powerpoint/2010/main" val="3425480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64531-CF71-A9AE-856B-A486B146B7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6C064A-C835-6076-15D0-7D4C5B0F5B6D}"/>
              </a:ext>
            </a:extLst>
          </p:cNvPr>
          <p:cNvSpPr>
            <a:spLocks noGrp="1"/>
          </p:cNvSpPr>
          <p:nvPr>
            <p:ph type="title"/>
          </p:nvPr>
        </p:nvSpPr>
        <p:spPr/>
        <p:txBody>
          <a:bodyPr/>
          <a:lstStyle/>
          <a:p>
            <a:r>
              <a:rPr lang="en-US"/>
              <a:t>NOW, NEAR, FAR</a:t>
            </a:r>
          </a:p>
        </p:txBody>
      </p:sp>
      <p:sp>
        <p:nvSpPr>
          <p:cNvPr id="5" name="Freeform 5">
            <a:extLst>
              <a:ext uri="{FF2B5EF4-FFF2-40B4-BE49-F238E27FC236}">
                <a16:creationId xmlns:a16="http://schemas.microsoft.com/office/drawing/2014/main" id="{408F2499-1D2F-9F17-A69B-627E1EDE333A}"/>
              </a:ext>
              <a:ext uri="{C183D7F6-B498-43B3-948B-1728B52AA6E4}">
                <adec:decorative xmlns:adec="http://schemas.microsoft.com/office/drawing/2017/decorative" val="1"/>
              </a:ext>
            </a:extLst>
          </p:cNvPr>
          <p:cNvSpPr>
            <a:spLocks/>
          </p:cNvSpPr>
          <p:nvPr/>
        </p:nvSpPr>
        <p:spPr bwMode="auto">
          <a:xfrm>
            <a:off x="1003321" y="2318530"/>
            <a:ext cx="10212652" cy="2495184"/>
          </a:xfrm>
          <a:custGeom>
            <a:avLst/>
            <a:gdLst>
              <a:gd name="T0" fmla="*/ 5244 w 6033"/>
              <a:gd name="T1" fmla="*/ 0 h 1474"/>
              <a:gd name="T2" fmla="*/ 6033 w 6033"/>
              <a:gd name="T3" fmla="*/ 739 h 1474"/>
              <a:gd name="T4" fmla="*/ 5514 w 6033"/>
              <a:gd name="T5" fmla="*/ 1474 h 1474"/>
              <a:gd name="T6" fmla="*/ 274 w 6033"/>
              <a:gd name="T7" fmla="*/ 1474 h 1474"/>
              <a:gd name="T8" fmla="*/ 779 w 6033"/>
              <a:gd name="T9" fmla="*/ 739 h 1474"/>
              <a:gd name="T10" fmla="*/ 0 w 6033"/>
              <a:gd name="T11" fmla="*/ 0 h 1474"/>
              <a:gd name="T12" fmla="*/ 5244 w 6033"/>
              <a:gd name="T13" fmla="*/ 0 h 1474"/>
            </a:gdLst>
            <a:ahLst/>
            <a:cxnLst>
              <a:cxn ang="0">
                <a:pos x="T0" y="T1"/>
              </a:cxn>
              <a:cxn ang="0">
                <a:pos x="T2" y="T3"/>
              </a:cxn>
              <a:cxn ang="0">
                <a:pos x="T4" y="T5"/>
              </a:cxn>
              <a:cxn ang="0">
                <a:pos x="T6" y="T7"/>
              </a:cxn>
              <a:cxn ang="0">
                <a:pos x="T8" y="T9"/>
              </a:cxn>
              <a:cxn ang="0">
                <a:pos x="T10" y="T11"/>
              </a:cxn>
              <a:cxn ang="0">
                <a:pos x="T12" y="T13"/>
              </a:cxn>
            </a:cxnLst>
            <a:rect l="0" t="0" r="r" b="b"/>
            <a:pathLst>
              <a:path w="6033" h="1474">
                <a:moveTo>
                  <a:pt x="5244" y="0"/>
                </a:moveTo>
                <a:lnTo>
                  <a:pt x="6033" y="739"/>
                </a:lnTo>
                <a:lnTo>
                  <a:pt x="5514" y="1474"/>
                </a:lnTo>
                <a:lnTo>
                  <a:pt x="274" y="1474"/>
                </a:lnTo>
                <a:lnTo>
                  <a:pt x="779" y="739"/>
                </a:lnTo>
                <a:lnTo>
                  <a:pt x="0" y="0"/>
                </a:lnTo>
                <a:lnTo>
                  <a:pt x="5244" y="0"/>
                </a:lnTo>
                <a:close/>
              </a:path>
            </a:pathLst>
          </a:custGeom>
          <a:solidFill>
            <a:schemeClr val="bg1"/>
          </a:solidFill>
          <a:ln>
            <a:noFill/>
          </a:ln>
          <a:effectLst>
            <a:outerShdw blurRad="711200" dist="749300" dir="7740000" algn="tr" rotWithShape="0">
              <a:prstClr val="black">
                <a:alpha val="14000"/>
              </a:prstClr>
            </a:outerShdw>
          </a:effec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0000"/>
              </a:solidFill>
              <a:effectLst/>
              <a:uLnTx/>
              <a:uFillTx/>
              <a:latin typeface="Segoe UI"/>
              <a:ea typeface="+mn-ea"/>
              <a:cs typeface="+mn-cs"/>
            </a:endParaRPr>
          </a:p>
        </p:txBody>
      </p:sp>
      <p:grpSp>
        <p:nvGrpSpPr>
          <p:cNvPr id="6" name="Group 5">
            <a:extLst>
              <a:ext uri="{FF2B5EF4-FFF2-40B4-BE49-F238E27FC236}">
                <a16:creationId xmlns:a16="http://schemas.microsoft.com/office/drawing/2014/main" id="{62CD3658-5E8D-0440-2D03-BBA57C38E506}"/>
              </a:ext>
            </a:extLst>
          </p:cNvPr>
          <p:cNvGrpSpPr/>
          <p:nvPr/>
        </p:nvGrpSpPr>
        <p:grpSpPr>
          <a:xfrm>
            <a:off x="898368" y="2232197"/>
            <a:ext cx="10392088" cy="2679700"/>
            <a:chOff x="898368" y="2209800"/>
            <a:chExt cx="10392088" cy="2679700"/>
          </a:xfrm>
          <a:gradFill flip="none" rotWithShape="1">
            <a:gsLst>
              <a:gs pos="55000">
                <a:schemeClr val="accent2"/>
              </a:gs>
              <a:gs pos="0">
                <a:schemeClr val="accent1"/>
              </a:gs>
              <a:gs pos="100000">
                <a:schemeClr val="accent3"/>
              </a:gs>
            </a:gsLst>
            <a:lin ang="0" scaled="1"/>
            <a:tileRect/>
          </a:gradFill>
        </p:grpSpPr>
        <p:sp>
          <p:nvSpPr>
            <p:cNvPr id="7" name="Freeform 6">
              <a:extLst>
                <a:ext uri="{FF2B5EF4-FFF2-40B4-BE49-F238E27FC236}">
                  <a16:creationId xmlns:a16="http://schemas.microsoft.com/office/drawing/2014/main" id="{0BA87D1D-6CF3-F165-5141-EB2A7968E014}"/>
                </a:ext>
              </a:extLst>
            </p:cNvPr>
            <p:cNvSpPr>
              <a:spLocks/>
            </p:cNvSpPr>
            <p:nvPr/>
          </p:nvSpPr>
          <p:spPr bwMode="auto">
            <a:xfrm>
              <a:off x="898368" y="2209800"/>
              <a:ext cx="7126681" cy="2649230"/>
            </a:xfrm>
            <a:custGeom>
              <a:avLst/>
              <a:gdLst>
                <a:gd name="T0" fmla="*/ 1139 w 1152"/>
                <a:gd name="T1" fmla="*/ 406 h 426"/>
                <a:gd name="T2" fmla="*/ 846 w 1152"/>
                <a:gd name="T3" fmla="*/ 406 h 426"/>
                <a:gd name="T4" fmla="*/ 709 w 1152"/>
                <a:gd name="T5" fmla="*/ 377 h 426"/>
                <a:gd name="T6" fmla="*/ 635 w 1152"/>
                <a:gd name="T7" fmla="*/ 149 h 426"/>
                <a:gd name="T8" fmla="*/ 425 w 1152"/>
                <a:gd name="T9" fmla="*/ 1 h 426"/>
                <a:gd name="T10" fmla="*/ 145 w 1152"/>
                <a:gd name="T11" fmla="*/ 1 h 426"/>
                <a:gd name="T12" fmla="*/ 14 w 1152"/>
                <a:gd name="T13" fmla="*/ 1 h 426"/>
                <a:gd name="T14" fmla="*/ 7 w 1152"/>
                <a:gd name="T15" fmla="*/ 18 h 426"/>
                <a:gd name="T16" fmla="*/ 220 w 1152"/>
                <a:gd name="T17" fmla="*/ 215 h 426"/>
                <a:gd name="T18" fmla="*/ 83 w 1152"/>
                <a:gd name="T19" fmla="*/ 411 h 426"/>
                <a:gd name="T20" fmla="*/ 92 w 1152"/>
                <a:gd name="T21" fmla="*/ 426 h 426"/>
                <a:gd name="T22" fmla="*/ 662 w 1152"/>
                <a:gd name="T23" fmla="*/ 426 h 426"/>
                <a:gd name="T24" fmla="*/ 674 w 1152"/>
                <a:gd name="T25" fmla="*/ 426 h 426"/>
                <a:gd name="T26" fmla="*/ 674 w 1152"/>
                <a:gd name="T27" fmla="*/ 406 h 426"/>
                <a:gd name="T28" fmla="*/ 111 w 1152"/>
                <a:gd name="T29" fmla="*/ 406 h 426"/>
                <a:gd name="T30" fmla="*/ 242 w 1152"/>
                <a:gd name="T31" fmla="*/ 218 h 426"/>
                <a:gd name="T32" fmla="*/ 240 w 1152"/>
                <a:gd name="T33" fmla="*/ 206 h 426"/>
                <a:gd name="T34" fmla="*/ 40 w 1152"/>
                <a:gd name="T35" fmla="*/ 21 h 426"/>
                <a:gd name="T36" fmla="*/ 308 w 1152"/>
                <a:gd name="T37" fmla="*/ 21 h 426"/>
                <a:gd name="T38" fmla="*/ 499 w 1152"/>
                <a:gd name="T39" fmla="*/ 36 h 426"/>
                <a:gd name="T40" fmla="*/ 618 w 1152"/>
                <a:gd name="T41" fmla="*/ 163 h 426"/>
                <a:gd name="T42" fmla="*/ 634 w 1152"/>
                <a:gd name="T43" fmla="*/ 298 h 426"/>
                <a:gd name="T44" fmla="*/ 687 w 1152"/>
                <a:gd name="T45" fmla="*/ 386 h 426"/>
                <a:gd name="T46" fmla="*/ 833 w 1152"/>
                <a:gd name="T47" fmla="*/ 426 h 426"/>
                <a:gd name="T48" fmla="*/ 985 w 1152"/>
                <a:gd name="T49" fmla="*/ 426 h 426"/>
                <a:gd name="T50" fmla="*/ 1139 w 1152"/>
                <a:gd name="T51" fmla="*/ 426 h 426"/>
                <a:gd name="T52" fmla="*/ 1139 w 1152"/>
                <a:gd name="T53" fmla="*/ 406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52" h="426">
                  <a:moveTo>
                    <a:pt x="1139" y="406"/>
                  </a:moveTo>
                  <a:cubicBezTo>
                    <a:pt x="1041" y="406"/>
                    <a:pt x="944" y="406"/>
                    <a:pt x="846" y="406"/>
                  </a:cubicBezTo>
                  <a:cubicBezTo>
                    <a:pt x="798" y="406"/>
                    <a:pt x="750" y="403"/>
                    <a:pt x="709" y="377"/>
                  </a:cubicBezTo>
                  <a:cubicBezTo>
                    <a:pt x="630" y="325"/>
                    <a:pt x="658" y="226"/>
                    <a:pt x="635" y="149"/>
                  </a:cubicBezTo>
                  <a:cubicBezTo>
                    <a:pt x="608" y="58"/>
                    <a:pt x="517" y="3"/>
                    <a:pt x="425" y="1"/>
                  </a:cubicBezTo>
                  <a:cubicBezTo>
                    <a:pt x="331" y="0"/>
                    <a:pt x="238" y="1"/>
                    <a:pt x="145" y="1"/>
                  </a:cubicBezTo>
                  <a:cubicBezTo>
                    <a:pt x="101" y="1"/>
                    <a:pt x="58" y="1"/>
                    <a:pt x="14" y="1"/>
                  </a:cubicBezTo>
                  <a:cubicBezTo>
                    <a:pt x="6" y="1"/>
                    <a:pt x="0" y="12"/>
                    <a:pt x="7" y="18"/>
                  </a:cubicBezTo>
                  <a:cubicBezTo>
                    <a:pt x="78" y="84"/>
                    <a:pt x="149" y="149"/>
                    <a:pt x="220" y="215"/>
                  </a:cubicBezTo>
                  <a:cubicBezTo>
                    <a:pt x="174" y="280"/>
                    <a:pt x="129" y="346"/>
                    <a:pt x="83" y="411"/>
                  </a:cubicBezTo>
                  <a:cubicBezTo>
                    <a:pt x="79" y="418"/>
                    <a:pt x="85" y="426"/>
                    <a:pt x="92" y="426"/>
                  </a:cubicBezTo>
                  <a:cubicBezTo>
                    <a:pt x="282" y="426"/>
                    <a:pt x="472" y="426"/>
                    <a:pt x="662" y="426"/>
                  </a:cubicBezTo>
                  <a:cubicBezTo>
                    <a:pt x="666" y="426"/>
                    <a:pt x="670" y="426"/>
                    <a:pt x="674" y="426"/>
                  </a:cubicBezTo>
                  <a:cubicBezTo>
                    <a:pt x="687" y="426"/>
                    <a:pt x="687" y="406"/>
                    <a:pt x="674" y="406"/>
                  </a:cubicBezTo>
                  <a:cubicBezTo>
                    <a:pt x="486" y="406"/>
                    <a:pt x="299" y="406"/>
                    <a:pt x="111" y="406"/>
                  </a:cubicBezTo>
                  <a:cubicBezTo>
                    <a:pt x="155" y="344"/>
                    <a:pt x="198" y="281"/>
                    <a:pt x="242" y="218"/>
                  </a:cubicBezTo>
                  <a:cubicBezTo>
                    <a:pt x="244" y="215"/>
                    <a:pt x="243" y="209"/>
                    <a:pt x="240" y="206"/>
                  </a:cubicBezTo>
                  <a:cubicBezTo>
                    <a:pt x="173" y="145"/>
                    <a:pt x="106" y="83"/>
                    <a:pt x="40" y="21"/>
                  </a:cubicBezTo>
                  <a:cubicBezTo>
                    <a:pt x="129" y="21"/>
                    <a:pt x="219" y="21"/>
                    <a:pt x="308" y="21"/>
                  </a:cubicBezTo>
                  <a:cubicBezTo>
                    <a:pt x="372" y="21"/>
                    <a:pt x="438" y="15"/>
                    <a:pt x="499" y="36"/>
                  </a:cubicBezTo>
                  <a:cubicBezTo>
                    <a:pt x="558" y="57"/>
                    <a:pt x="601" y="102"/>
                    <a:pt x="618" y="163"/>
                  </a:cubicBezTo>
                  <a:cubicBezTo>
                    <a:pt x="630" y="207"/>
                    <a:pt x="623" y="253"/>
                    <a:pt x="634" y="298"/>
                  </a:cubicBezTo>
                  <a:cubicBezTo>
                    <a:pt x="642" y="332"/>
                    <a:pt x="660" y="363"/>
                    <a:pt x="687" y="386"/>
                  </a:cubicBezTo>
                  <a:cubicBezTo>
                    <a:pt x="728" y="419"/>
                    <a:pt x="782" y="426"/>
                    <a:pt x="833" y="426"/>
                  </a:cubicBezTo>
                  <a:cubicBezTo>
                    <a:pt x="884" y="426"/>
                    <a:pt x="935" y="426"/>
                    <a:pt x="985" y="426"/>
                  </a:cubicBezTo>
                  <a:cubicBezTo>
                    <a:pt x="1037" y="426"/>
                    <a:pt x="1088" y="426"/>
                    <a:pt x="1139" y="426"/>
                  </a:cubicBezTo>
                  <a:cubicBezTo>
                    <a:pt x="1152" y="426"/>
                    <a:pt x="1152" y="406"/>
                    <a:pt x="1139" y="4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0000"/>
                </a:solidFill>
                <a:effectLst/>
                <a:uLnTx/>
                <a:uFillTx/>
                <a:latin typeface="Segoe UI"/>
                <a:ea typeface="+mn-ea"/>
                <a:cs typeface="+mn-cs"/>
              </a:endParaRPr>
            </a:p>
          </p:txBody>
        </p:sp>
        <p:sp>
          <p:nvSpPr>
            <p:cNvPr id="8" name="Freeform 7">
              <a:extLst>
                <a:ext uri="{FF2B5EF4-FFF2-40B4-BE49-F238E27FC236}">
                  <a16:creationId xmlns:a16="http://schemas.microsoft.com/office/drawing/2014/main" id="{6C08460C-7209-532B-B8BF-2451FC79CDBC}"/>
                </a:ext>
              </a:extLst>
            </p:cNvPr>
            <p:cNvSpPr>
              <a:spLocks/>
            </p:cNvSpPr>
            <p:nvPr/>
          </p:nvSpPr>
          <p:spPr bwMode="auto">
            <a:xfrm>
              <a:off x="4387225" y="2216571"/>
              <a:ext cx="6903231" cy="2672929"/>
            </a:xfrm>
            <a:custGeom>
              <a:avLst/>
              <a:gdLst>
                <a:gd name="T0" fmla="*/ 1112 w 1116"/>
                <a:gd name="T1" fmla="*/ 206 h 430"/>
                <a:gd name="T2" fmla="*/ 901 w 1116"/>
                <a:gd name="T3" fmla="*/ 10 h 430"/>
                <a:gd name="T4" fmla="*/ 882 w 1116"/>
                <a:gd name="T5" fmla="*/ 0 h 430"/>
                <a:gd name="T6" fmla="*/ 830 w 1116"/>
                <a:gd name="T7" fmla="*/ 0 h 430"/>
                <a:gd name="T8" fmla="*/ 644 w 1116"/>
                <a:gd name="T9" fmla="*/ 0 h 430"/>
                <a:gd name="T10" fmla="*/ 507 w 1116"/>
                <a:gd name="T11" fmla="*/ 0 h 430"/>
                <a:gd name="T12" fmla="*/ 507 w 1116"/>
                <a:gd name="T13" fmla="*/ 20 h 430"/>
                <a:gd name="T14" fmla="*/ 805 w 1116"/>
                <a:gd name="T15" fmla="*/ 20 h 430"/>
                <a:gd name="T16" fmla="*/ 870 w 1116"/>
                <a:gd name="T17" fmla="*/ 20 h 430"/>
                <a:gd name="T18" fmla="*/ 883 w 1116"/>
                <a:gd name="T19" fmla="*/ 20 h 430"/>
                <a:gd name="T20" fmla="*/ 883 w 1116"/>
                <a:gd name="T21" fmla="*/ 20 h 430"/>
                <a:gd name="T22" fmla="*/ 995 w 1116"/>
                <a:gd name="T23" fmla="*/ 124 h 430"/>
                <a:gd name="T24" fmla="*/ 1092 w 1116"/>
                <a:gd name="T25" fmla="*/ 214 h 430"/>
                <a:gd name="T26" fmla="*/ 958 w 1116"/>
                <a:gd name="T27" fmla="*/ 405 h 430"/>
                <a:gd name="T28" fmla="*/ 819 w 1116"/>
                <a:gd name="T29" fmla="*/ 405 h 430"/>
                <a:gd name="T30" fmla="*/ 679 w 1116"/>
                <a:gd name="T31" fmla="*/ 399 h 430"/>
                <a:gd name="T32" fmla="*/ 596 w 1116"/>
                <a:gd name="T33" fmla="*/ 351 h 430"/>
                <a:gd name="T34" fmla="*/ 560 w 1116"/>
                <a:gd name="T35" fmla="*/ 225 h 430"/>
                <a:gd name="T36" fmla="*/ 481 w 1116"/>
                <a:gd name="T37" fmla="*/ 46 h 430"/>
                <a:gd name="T38" fmla="*/ 303 w 1116"/>
                <a:gd name="T39" fmla="*/ 0 h 430"/>
                <a:gd name="T40" fmla="*/ 13 w 1116"/>
                <a:gd name="T41" fmla="*/ 0 h 430"/>
                <a:gd name="T42" fmla="*/ 13 w 1116"/>
                <a:gd name="T43" fmla="*/ 20 h 430"/>
                <a:gd name="T44" fmla="*/ 308 w 1116"/>
                <a:gd name="T45" fmla="*/ 20 h 430"/>
                <a:gd name="T46" fmla="*/ 491 w 1116"/>
                <a:gd name="T47" fmla="*/ 82 h 430"/>
                <a:gd name="T48" fmla="*/ 535 w 1116"/>
                <a:gd name="T49" fmla="*/ 175 h 430"/>
                <a:gd name="T50" fmla="*/ 552 w 1116"/>
                <a:gd name="T51" fmla="*/ 311 h 430"/>
                <a:gd name="T52" fmla="*/ 696 w 1116"/>
                <a:gd name="T53" fmla="*/ 422 h 430"/>
                <a:gd name="T54" fmla="*/ 835 w 1116"/>
                <a:gd name="T55" fmla="*/ 425 h 430"/>
                <a:gd name="T56" fmla="*/ 928 w 1116"/>
                <a:gd name="T57" fmla="*/ 425 h 430"/>
                <a:gd name="T58" fmla="*/ 972 w 1116"/>
                <a:gd name="T59" fmla="*/ 420 h 430"/>
                <a:gd name="T60" fmla="*/ 1114 w 1116"/>
                <a:gd name="T61" fmla="*/ 218 h 430"/>
                <a:gd name="T62" fmla="*/ 1112 w 1116"/>
                <a:gd name="T63" fmla="*/ 20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16" h="430">
                  <a:moveTo>
                    <a:pt x="1112" y="206"/>
                  </a:moveTo>
                  <a:cubicBezTo>
                    <a:pt x="1042" y="140"/>
                    <a:pt x="971" y="75"/>
                    <a:pt x="901" y="10"/>
                  </a:cubicBezTo>
                  <a:cubicBezTo>
                    <a:pt x="895" y="4"/>
                    <a:pt x="891" y="0"/>
                    <a:pt x="882" y="0"/>
                  </a:cubicBezTo>
                  <a:cubicBezTo>
                    <a:pt x="864" y="0"/>
                    <a:pt x="847" y="0"/>
                    <a:pt x="830" y="0"/>
                  </a:cubicBezTo>
                  <a:cubicBezTo>
                    <a:pt x="768" y="0"/>
                    <a:pt x="706" y="0"/>
                    <a:pt x="644" y="0"/>
                  </a:cubicBezTo>
                  <a:cubicBezTo>
                    <a:pt x="598" y="0"/>
                    <a:pt x="553" y="0"/>
                    <a:pt x="507" y="0"/>
                  </a:cubicBezTo>
                  <a:cubicBezTo>
                    <a:pt x="494" y="0"/>
                    <a:pt x="494" y="20"/>
                    <a:pt x="507" y="20"/>
                  </a:cubicBezTo>
                  <a:cubicBezTo>
                    <a:pt x="606" y="20"/>
                    <a:pt x="705" y="20"/>
                    <a:pt x="805" y="20"/>
                  </a:cubicBezTo>
                  <a:cubicBezTo>
                    <a:pt x="827" y="20"/>
                    <a:pt x="848" y="20"/>
                    <a:pt x="870" y="20"/>
                  </a:cubicBezTo>
                  <a:cubicBezTo>
                    <a:pt x="875" y="20"/>
                    <a:pt x="879" y="20"/>
                    <a:pt x="883" y="20"/>
                  </a:cubicBezTo>
                  <a:cubicBezTo>
                    <a:pt x="883" y="20"/>
                    <a:pt x="883" y="20"/>
                    <a:pt x="883" y="20"/>
                  </a:cubicBezTo>
                  <a:cubicBezTo>
                    <a:pt x="920" y="55"/>
                    <a:pt x="958" y="90"/>
                    <a:pt x="995" y="124"/>
                  </a:cubicBezTo>
                  <a:cubicBezTo>
                    <a:pt x="1027" y="154"/>
                    <a:pt x="1059" y="184"/>
                    <a:pt x="1092" y="214"/>
                  </a:cubicBezTo>
                  <a:cubicBezTo>
                    <a:pt x="1047" y="278"/>
                    <a:pt x="1003" y="342"/>
                    <a:pt x="958" y="405"/>
                  </a:cubicBezTo>
                  <a:cubicBezTo>
                    <a:pt x="912" y="405"/>
                    <a:pt x="865" y="405"/>
                    <a:pt x="819" y="405"/>
                  </a:cubicBezTo>
                  <a:cubicBezTo>
                    <a:pt x="773" y="405"/>
                    <a:pt x="724" y="409"/>
                    <a:pt x="679" y="399"/>
                  </a:cubicBezTo>
                  <a:cubicBezTo>
                    <a:pt x="647" y="392"/>
                    <a:pt x="618" y="376"/>
                    <a:pt x="596" y="351"/>
                  </a:cubicBezTo>
                  <a:cubicBezTo>
                    <a:pt x="566" y="317"/>
                    <a:pt x="560" y="268"/>
                    <a:pt x="560" y="225"/>
                  </a:cubicBezTo>
                  <a:cubicBezTo>
                    <a:pt x="560" y="157"/>
                    <a:pt x="537" y="88"/>
                    <a:pt x="481" y="46"/>
                  </a:cubicBezTo>
                  <a:cubicBezTo>
                    <a:pt x="428" y="6"/>
                    <a:pt x="367" y="0"/>
                    <a:pt x="303" y="0"/>
                  </a:cubicBezTo>
                  <a:cubicBezTo>
                    <a:pt x="206" y="0"/>
                    <a:pt x="109" y="0"/>
                    <a:pt x="13" y="0"/>
                  </a:cubicBezTo>
                  <a:cubicBezTo>
                    <a:pt x="0" y="0"/>
                    <a:pt x="0" y="20"/>
                    <a:pt x="13" y="20"/>
                  </a:cubicBezTo>
                  <a:cubicBezTo>
                    <a:pt x="111" y="20"/>
                    <a:pt x="209" y="20"/>
                    <a:pt x="308" y="20"/>
                  </a:cubicBezTo>
                  <a:cubicBezTo>
                    <a:pt x="376" y="20"/>
                    <a:pt x="442" y="29"/>
                    <a:pt x="491" y="82"/>
                  </a:cubicBezTo>
                  <a:cubicBezTo>
                    <a:pt x="515" y="108"/>
                    <a:pt x="528" y="141"/>
                    <a:pt x="535" y="175"/>
                  </a:cubicBezTo>
                  <a:cubicBezTo>
                    <a:pt x="545" y="220"/>
                    <a:pt x="538" y="266"/>
                    <a:pt x="552" y="311"/>
                  </a:cubicBezTo>
                  <a:cubicBezTo>
                    <a:pt x="573" y="377"/>
                    <a:pt x="630" y="413"/>
                    <a:pt x="696" y="422"/>
                  </a:cubicBezTo>
                  <a:cubicBezTo>
                    <a:pt x="741" y="429"/>
                    <a:pt x="789" y="425"/>
                    <a:pt x="835" y="425"/>
                  </a:cubicBezTo>
                  <a:cubicBezTo>
                    <a:pt x="866" y="425"/>
                    <a:pt x="897" y="425"/>
                    <a:pt x="928" y="425"/>
                  </a:cubicBezTo>
                  <a:cubicBezTo>
                    <a:pt x="938" y="425"/>
                    <a:pt x="965" y="430"/>
                    <a:pt x="972" y="420"/>
                  </a:cubicBezTo>
                  <a:cubicBezTo>
                    <a:pt x="1019" y="353"/>
                    <a:pt x="1066" y="285"/>
                    <a:pt x="1114" y="218"/>
                  </a:cubicBezTo>
                  <a:cubicBezTo>
                    <a:pt x="1116" y="214"/>
                    <a:pt x="1115" y="209"/>
                    <a:pt x="1112" y="20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srgbClr val="000000"/>
                </a:solidFill>
                <a:effectLst/>
                <a:uLnTx/>
                <a:uFillTx/>
                <a:latin typeface="Segoe UI"/>
                <a:ea typeface="+mn-ea"/>
                <a:cs typeface="+mn-cs"/>
              </a:endParaRPr>
            </a:p>
          </p:txBody>
        </p:sp>
      </p:grpSp>
      <p:sp>
        <p:nvSpPr>
          <p:cNvPr id="9" name="TextBox 8">
            <a:extLst>
              <a:ext uri="{FF2B5EF4-FFF2-40B4-BE49-F238E27FC236}">
                <a16:creationId xmlns:a16="http://schemas.microsoft.com/office/drawing/2014/main" id="{091852C2-415F-D6E6-CFEB-7FF0F4BC5B6B}"/>
              </a:ext>
            </a:extLst>
          </p:cNvPr>
          <p:cNvSpPr txBox="1"/>
          <p:nvPr/>
        </p:nvSpPr>
        <p:spPr>
          <a:xfrm>
            <a:off x="7879258" y="2466956"/>
            <a:ext cx="2379936" cy="430887"/>
          </a:xfrm>
          <a:prstGeom prst="rect">
            <a:avLst/>
          </a:prstGeom>
          <a:noFill/>
        </p:spPr>
        <p:txBody>
          <a:bodyPr wrap="square" lIns="0" tIns="0" rIns="0" bIns="0" rtlCol="0" anchor="ctr">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306786"/>
                </a:solidFill>
                <a:effectLst/>
                <a:uLnTx/>
                <a:uFillTx/>
                <a:latin typeface="Arial Black" panose="020B0A04020102020204" pitchFamily="34" charset="0"/>
                <a:ea typeface="Calibri Light" charset="0"/>
                <a:cs typeface="Segoe UI" panose="020B0502040204020203" pitchFamily="34" charset="0"/>
              </a:rPr>
              <a:t>Far</a:t>
            </a:r>
            <a:endParaRPr kumimoji="0" lang="en-US" sz="2800" b="0" i="0" u="none" strike="noStrike" kern="1200" cap="none" spc="0" normalizeH="0" baseline="0" noProof="0">
              <a:ln>
                <a:noFill/>
              </a:ln>
              <a:solidFill>
                <a:srgbClr val="306786"/>
              </a:solidFill>
              <a:effectLst/>
              <a:uLnTx/>
              <a:uFillTx/>
              <a:latin typeface="Arial Black" panose="020B0A04020102020204" pitchFamily="34" charset="0"/>
              <a:ea typeface="Calibri Light" charset="0"/>
              <a:cs typeface="Segoe UI" panose="020B0502040204020203" pitchFamily="34" charset="0"/>
            </a:endParaRPr>
          </a:p>
        </p:txBody>
      </p:sp>
      <p:sp>
        <p:nvSpPr>
          <p:cNvPr id="10" name="TextBox 9">
            <a:extLst>
              <a:ext uri="{FF2B5EF4-FFF2-40B4-BE49-F238E27FC236}">
                <a16:creationId xmlns:a16="http://schemas.microsoft.com/office/drawing/2014/main" id="{22AEACA9-2CFD-D946-4EBE-5B089854F0E6}"/>
              </a:ext>
            </a:extLst>
          </p:cNvPr>
          <p:cNvSpPr txBox="1"/>
          <p:nvPr/>
        </p:nvSpPr>
        <p:spPr>
          <a:xfrm>
            <a:off x="4892550" y="2466957"/>
            <a:ext cx="2379936" cy="430887"/>
          </a:xfrm>
          <a:prstGeom prst="rect">
            <a:avLst/>
          </a:prstGeom>
          <a:noFill/>
        </p:spPr>
        <p:txBody>
          <a:bodyPr wrap="square" lIns="0" tIns="0" rIns="0" bIns="0" rtlCol="0" anchor="ctr">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78BE21">
                    <a:lumMod val="75000"/>
                  </a:srgbClr>
                </a:solidFill>
                <a:effectLst/>
                <a:uLnTx/>
                <a:uFillTx/>
                <a:latin typeface="Arial Black" panose="020B0A04020102020204" pitchFamily="34" charset="0"/>
                <a:ea typeface="Calibri Light" charset="0"/>
                <a:cs typeface="Segoe UI" panose="020B0502040204020203" pitchFamily="34" charset="0"/>
              </a:rPr>
              <a:t>Near</a:t>
            </a:r>
            <a:endParaRPr kumimoji="0" lang="en-US" sz="2800" b="0" i="0" u="none" strike="noStrike" kern="1200" cap="none" spc="0" normalizeH="0" baseline="0" noProof="0">
              <a:ln>
                <a:noFill/>
              </a:ln>
              <a:solidFill>
                <a:srgbClr val="78BE21">
                  <a:lumMod val="75000"/>
                </a:srgbClr>
              </a:solidFill>
              <a:effectLst/>
              <a:uLnTx/>
              <a:uFillTx/>
              <a:latin typeface="Arial Black" panose="020B0A04020102020204" pitchFamily="34" charset="0"/>
              <a:ea typeface="Calibri Light" charset="0"/>
              <a:cs typeface="Segoe UI" panose="020B0502040204020203" pitchFamily="34" charset="0"/>
            </a:endParaRPr>
          </a:p>
        </p:txBody>
      </p:sp>
      <p:sp>
        <p:nvSpPr>
          <p:cNvPr id="11" name="TextBox 10">
            <a:extLst>
              <a:ext uri="{FF2B5EF4-FFF2-40B4-BE49-F238E27FC236}">
                <a16:creationId xmlns:a16="http://schemas.microsoft.com/office/drawing/2014/main" id="{55AF8631-73E1-34F9-67DB-197F1F3DA581}"/>
              </a:ext>
            </a:extLst>
          </p:cNvPr>
          <p:cNvSpPr txBox="1"/>
          <p:nvPr/>
        </p:nvSpPr>
        <p:spPr>
          <a:xfrm>
            <a:off x="1932806" y="2473261"/>
            <a:ext cx="2379936" cy="430887"/>
          </a:xfrm>
          <a:prstGeom prst="rect">
            <a:avLst/>
          </a:prstGeom>
          <a:noFill/>
        </p:spPr>
        <p:txBody>
          <a:bodyPr wrap="square" lIns="0" tIns="0" rIns="0" bIns="0" rtlCol="0" anchor="ctr">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a:ln>
                  <a:noFill/>
                </a:ln>
                <a:solidFill>
                  <a:srgbClr val="008EAA">
                    <a:lumMod val="50000"/>
                  </a:srgbClr>
                </a:solidFill>
                <a:effectLst/>
                <a:uLnTx/>
                <a:uFillTx/>
                <a:latin typeface="Arial Black" panose="020B0A04020102020204" pitchFamily="34" charset="0"/>
                <a:ea typeface="Calibri Light" charset="0"/>
                <a:cs typeface="Segoe UI" panose="020B0502040204020203" pitchFamily="34" charset="0"/>
              </a:rPr>
              <a:t>Now</a:t>
            </a:r>
            <a:endParaRPr kumimoji="0" lang="en-US" sz="2800" b="0" i="0" u="none" strike="noStrike" kern="1200" cap="none" spc="0" normalizeH="0" baseline="0" noProof="0">
              <a:ln>
                <a:noFill/>
              </a:ln>
              <a:solidFill>
                <a:srgbClr val="008EAA">
                  <a:lumMod val="50000"/>
                </a:srgbClr>
              </a:solidFill>
              <a:effectLst/>
              <a:uLnTx/>
              <a:uFillTx/>
              <a:latin typeface="Arial Black" panose="020B0A04020102020204" pitchFamily="34" charset="0"/>
              <a:ea typeface="Calibri Light" charset="0"/>
              <a:cs typeface="Segoe UI" panose="020B0502040204020203" pitchFamily="34" charset="0"/>
            </a:endParaRPr>
          </a:p>
        </p:txBody>
      </p:sp>
      <p:sp>
        <p:nvSpPr>
          <p:cNvPr id="12" name="TextBox 11">
            <a:extLst>
              <a:ext uri="{FF2B5EF4-FFF2-40B4-BE49-F238E27FC236}">
                <a16:creationId xmlns:a16="http://schemas.microsoft.com/office/drawing/2014/main" id="{9DF773D4-E032-8C0F-650C-B5A88EBCCA41}"/>
              </a:ext>
            </a:extLst>
          </p:cNvPr>
          <p:cNvSpPr txBox="1"/>
          <p:nvPr/>
        </p:nvSpPr>
        <p:spPr>
          <a:xfrm>
            <a:off x="2944544" y="3196791"/>
            <a:ext cx="1481205" cy="738664"/>
          </a:xfrm>
          <a:prstGeom prst="rect">
            <a:avLst/>
          </a:prstGeom>
          <a:noFill/>
        </p:spPr>
        <p:txBody>
          <a:bodyPr wrap="square" lIns="0" tIns="0" rIns="0" bIns="0" rtlCol="0" anchor="ctr">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n-US" sz="1600" b="1" kern="0">
                <a:solidFill>
                  <a:srgbClr val="000000"/>
                </a:solidFill>
                <a:latin typeface="Segoe UI"/>
                <a:ea typeface="Calibri Light"/>
                <a:cs typeface="Segoe UI"/>
              </a:rPr>
              <a:t>0-6</a:t>
            </a:r>
            <a:r>
              <a:rPr kumimoji="0" lang="en-US" sz="1600" b="1" i="0" u="none" strike="noStrike" kern="0" cap="none" spc="0" normalizeH="0" baseline="0" noProof="0">
                <a:ln>
                  <a:noFill/>
                </a:ln>
                <a:solidFill>
                  <a:srgbClr val="000000"/>
                </a:solidFill>
                <a:effectLst/>
                <a:uLnTx/>
                <a:uFillTx/>
                <a:latin typeface="Segoe UI"/>
                <a:ea typeface="Calibri Light"/>
                <a:cs typeface="Segoe UI"/>
              </a:rPr>
              <a:t> MONTHS</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a:ea typeface="Calibri Light"/>
                <a:cs typeface="Segoe UI"/>
              </a:rPr>
              <a:t>July 1, 2025 – Dec. 31, 2025</a:t>
            </a:r>
            <a:endParaRPr kumimoji="0" lang="en-US" sz="1600" b="0" i="0" u="none" strike="noStrike" kern="1200" cap="none" spc="0" normalizeH="0" baseline="0" noProof="0">
              <a:ln>
                <a:noFill/>
              </a:ln>
              <a:solidFill>
                <a:srgbClr val="000000"/>
              </a:solidFill>
              <a:effectLst/>
              <a:uLnTx/>
              <a:uFillTx/>
              <a:latin typeface="Segoe UI"/>
              <a:ea typeface="Calibri Light"/>
              <a:cs typeface="Segoe UI"/>
            </a:endParaRPr>
          </a:p>
        </p:txBody>
      </p:sp>
      <p:sp>
        <p:nvSpPr>
          <p:cNvPr id="13" name="TextBox 12">
            <a:extLst>
              <a:ext uri="{FF2B5EF4-FFF2-40B4-BE49-F238E27FC236}">
                <a16:creationId xmlns:a16="http://schemas.microsoft.com/office/drawing/2014/main" id="{344B5467-2B76-4123-342C-EEEFFCBEC240}"/>
              </a:ext>
            </a:extLst>
          </p:cNvPr>
          <p:cNvSpPr txBox="1"/>
          <p:nvPr/>
        </p:nvSpPr>
        <p:spPr>
          <a:xfrm>
            <a:off x="5865544" y="3196791"/>
            <a:ext cx="1481205" cy="738664"/>
          </a:xfrm>
          <a:prstGeom prst="rect">
            <a:avLst/>
          </a:prstGeom>
          <a:noFill/>
        </p:spPr>
        <p:txBody>
          <a:bodyPr wrap="square" lIns="0" tIns="0" rIns="0" bIns="0" rtlCol="0" anchor="ctr">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solidFill>
                <a:effectLst/>
                <a:uLnTx/>
                <a:uFillTx/>
                <a:latin typeface="Segoe UI"/>
                <a:ea typeface="Calibri Light"/>
                <a:cs typeface="Segoe UI"/>
              </a:rPr>
              <a:t>6 </a:t>
            </a:r>
            <a:r>
              <a:rPr lang="en-US" sz="1600" b="1" kern="0">
                <a:solidFill>
                  <a:srgbClr val="000000"/>
                </a:solidFill>
                <a:latin typeface="Segoe UI"/>
                <a:ea typeface="Calibri Light"/>
                <a:cs typeface="Segoe UI"/>
              </a:rPr>
              <a:t>Mos</a:t>
            </a:r>
            <a:r>
              <a:rPr kumimoji="0" lang="en-US" sz="1600" b="1" i="0" u="none" strike="noStrike" kern="0" cap="none" spc="0" normalizeH="0" baseline="0" noProof="0">
                <a:ln>
                  <a:noFill/>
                </a:ln>
                <a:solidFill>
                  <a:srgbClr val="000000"/>
                </a:solidFill>
                <a:effectLst/>
                <a:uLnTx/>
                <a:uFillTx/>
                <a:latin typeface="Segoe UI"/>
                <a:ea typeface="Calibri Light"/>
                <a:cs typeface="Segoe UI"/>
              </a:rPr>
              <a:t> – 1 Yr</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000000"/>
                </a:solidFill>
                <a:effectLst/>
                <a:uLnTx/>
                <a:uFillTx/>
                <a:latin typeface="Segoe UI"/>
                <a:ea typeface="Calibri Light"/>
                <a:cs typeface="Segoe UI"/>
              </a:rPr>
              <a:t>Jan. 1, 2026 – June 30, 2026</a:t>
            </a:r>
            <a:endParaRPr kumimoji="0" lang="en-US" sz="1600" b="0" i="0" u="none" strike="noStrike" kern="1200" cap="none" spc="0" normalizeH="0" baseline="0" noProof="0">
              <a:ln>
                <a:noFill/>
              </a:ln>
              <a:solidFill>
                <a:srgbClr val="000000"/>
              </a:solidFill>
              <a:effectLst/>
              <a:uLnTx/>
              <a:uFillTx/>
              <a:latin typeface="Segoe UI"/>
              <a:ea typeface="Calibri Light"/>
              <a:cs typeface="Segoe UI"/>
            </a:endParaRPr>
          </a:p>
        </p:txBody>
      </p:sp>
      <p:sp>
        <p:nvSpPr>
          <p:cNvPr id="14" name="TextBox 13">
            <a:extLst>
              <a:ext uri="{FF2B5EF4-FFF2-40B4-BE49-F238E27FC236}">
                <a16:creationId xmlns:a16="http://schemas.microsoft.com/office/drawing/2014/main" id="{75DA6FDD-E8DD-4DDD-3224-A00AC35BFB61}"/>
              </a:ext>
            </a:extLst>
          </p:cNvPr>
          <p:cNvSpPr txBox="1"/>
          <p:nvPr/>
        </p:nvSpPr>
        <p:spPr>
          <a:xfrm>
            <a:off x="8672244" y="3196791"/>
            <a:ext cx="1481205" cy="738664"/>
          </a:xfrm>
          <a:prstGeom prst="rect">
            <a:avLst/>
          </a:prstGeom>
          <a:noFill/>
        </p:spPr>
        <p:txBody>
          <a:bodyPr wrap="square" lIns="0" tIns="0" rIns="0" bIns="0" rtlCol="0" anchor="ctr">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a:ln>
                  <a:noFill/>
                </a:ln>
                <a:solidFill>
                  <a:srgbClr val="000000">
                    <a:lumMod val="75000"/>
                    <a:lumOff val="25000"/>
                  </a:srgbClr>
                </a:solidFill>
                <a:effectLst/>
                <a:uLnTx/>
                <a:uFillTx/>
                <a:latin typeface="Segoe UI"/>
                <a:ea typeface="Calibri Light" charset="0"/>
                <a:cs typeface="Segoe UI" panose="020B0502040204020203" pitchFamily="34" charset="0"/>
              </a:rPr>
              <a:t>1 YEAR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lumMod val="75000"/>
                    <a:lumOff val="25000"/>
                  </a:srgbClr>
                </a:solidFill>
                <a:effectLst/>
                <a:uLnTx/>
                <a:uFillTx/>
                <a:latin typeface="Segoe UI"/>
                <a:ea typeface="Calibri Light" charset="0"/>
                <a:cs typeface="Segoe UI" panose="020B0502040204020203" pitchFamily="34" charset="0"/>
              </a:rPr>
              <a:t>July 1, 2026, &amp; Beyond</a:t>
            </a:r>
          </a:p>
        </p:txBody>
      </p:sp>
      <p:sp>
        <p:nvSpPr>
          <p:cNvPr id="15" name="TextBox 14">
            <a:extLst>
              <a:ext uri="{FF2B5EF4-FFF2-40B4-BE49-F238E27FC236}">
                <a16:creationId xmlns:a16="http://schemas.microsoft.com/office/drawing/2014/main" id="{737E8808-608F-EB33-27D6-46F92B908C00}"/>
              </a:ext>
            </a:extLst>
          </p:cNvPr>
          <p:cNvSpPr txBox="1"/>
          <p:nvPr/>
        </p:nvSpPr>
        <p:spPr>
          <a:xfrm>
            <a:off x="1969598" y="5373216"/>
            <a:ext cx="2922952" cy="523220"/>
          </a:xfrm>
          <a:prstGeom prst="rect">
            <a:avLst/>
          </a:prstGeom>
          <a:noFill/>
        </p:spPr>
        <p:txBody>
          <a:bodyPr wrap="square" rtlCol="0" anchor="ctr">
            <a:spAutoFit/>
          </a:bodyPr>
          <a:lstStyle/>
          <a:p>
            <a:pPr marL="0" marR="0" lvl="0" indent="0" algn="r" defTabSz="121898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lumMod val="75000"/>
                    <a:lumOff val="25000"/>
                  </a:srgbClr>
                </a:solidFill>
                <a:effectLst/>
                <a:uLnTx/>
                <a:uFillTx/>
                <a:latin typeface="Segoe UI"/>
                <a:ea typeface="+mn-ea"/>
                <a:cs typeface="+mn-cs"/>
              </a:rPr>
              <a:t>Description:</a:t>
            </a:r>
            <a:endParaRPr kumimoji="0" lang="en-IN" sz="2800" b="1" i="0" u="none" strike="noStrike" kern="1200" cap="none" spc="0" normalizeH="0" baseline="0" noProof="0">
              <a:ln>
                <a:noFill/>
              </a:ln>
              <a:solidFill>
                <a:srgbClr val="000000">
                  <a:lumMod val="75000"/>
                  <a:lumOff val="25000"/>
                </a:srgbClr>
              </a:solidFill>
              <a:effectLst/>
              <a:uLnTx/>
              <a:uFillTx/>
              <a:latin typeface="Segoe UI"/>
              <a:ea typeface="+mn-ea"/>
              <a:cs typeface="+mn-cs"/>
            </a:endParaRPr>
          </a:p>
        </p:txBody>
      </p:sp>
      <p:sp>
        <p:nvSpPr>
          <p:cNvPr id="16" name="TextBox 15">
            <a:extLst>
              <a:ext uri="{FF2B5EF4-FFF2-40B4-BE49-F238E27FC236}">
                <a16:creationId xmlns:a16="http://schemas.microsoft.com/office/drawing/2014/main" id="{A43DF3D3-9E98-1DB2-DD52-6AF93EA26FAC}"/>
              </a:ext>
            </a:extLst>
          </p:cNvPr>
          <p:cNvSpPr txBox="1"/>
          <p:nvPr/>
        </p:nvSpPr>
        <p:spPr>
          <a:xfrm>
            <a:off x="5221254" y="5303394"/>
            <a:ext cx="4997972" cy="646331"/>
          </a:xfrm>
          <a:prstGeom prst="rect">
            <a:avLst/>
          </a:prstGeom>
          <a:noFill/>
        </p:spPr>
        <p:txBody>
          <a:bodyPr wrap="square" lIns="0" tIns="0" rIns="0" bIns="0" rtlCol="0" anchor="ctr">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rgbClr val="000000">
                    <a:lumMod val="75000"/>
                    <a:lumOff val="25000"/>
                  </a:srgbClr>
                </a:solidFill>
                <a:effectLst/>
                <a:uLnTx/>
                <a:uFillTx/>
                <a:latin typeface="Segoe UI"/>
                <a:ea typeface="Calibri Light" charset="0"/>
                <a:cs typeface="Segoe UI" panose="020B0502040204020203" pitchFamily="34" charset="0"/>
              </a:rPr>
              <a:t>The timeframes refer to when the recommendations would be completed by the committees and submitted to the appropriate board and/or taskforce for action. </a:t>
            </a:r>
            <a:endParaRPr kumimoji="0" lang="en-US" sz="1400" b="0" i="0" u="none" strike="noStrike" kern="1200" cap="none" spc="0" normalizeH="0" baseline="0" noProof="0">
              <a:ln>
                <a:noFill/>
              </a:ln>
              <a:solidFill>
                <a:srgbClr val="000000">
                  <a:lumMod val="75000"/>
                  <a:lumOff val="25000"/>
                </a:srgbClr>
              </a:solidFill>
              <a:effectLst/>
              <a:uLnTx/>
              <a:uFillTx/>
              <a:latin typeface="Segoe UI"/>
              <a:ea typeface="Calibri Light" charset="0"/>
              <a:cs typeface="Segoe UI" panose="020B0502040204020203" pitchFamily="34" charset="0"/>
            </a:endParaRPr>
          </a:p>
        </p:txBody>
      </p:sp>
    </p:spTree>
    <p:extLst>
      <p:ext uri="{BB962C8B-B14F-4D97-AF65-F5344CB8AC3E}">
        <p14:creationId xmlns:p14="http://schemas.microsoft.com/office/powerpoint/2010/main" val="28348854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D134A-3609-4ED1-9901-2D2E2E2919D7}"/>
              </a:ext>
            </a:extLst>
          </p:cNvPr>
          <p:cNvSpPr>
            <a:spLocks noGrp="1"/>
          </p:cNvSpPr>
          <p:nvPr>
            <p:ph type="title"/>
          </p:nvPr>
        </p:nvSpPr>
        <p:spPr>
          <a:xfrm>
            <a:off x="0" y="1609867"/>
            <a:ext cx="12191999" cy="3638266"/>
          </a:xfrm>
          <a:solidFill>
            <a:srgbClr val="003865"/>
          </a:solidFill>
        </p:spPr>
        <p:txBody>
          <a:bodyPr/>
          <a:lstStyle/>
          <a:p>
            <a:r>
              <a:rPr lang="en-US" sz="6000"/>
              <a:t>IWA/GWDB Caring Professions</a:t>
            </a:r>
          </a:p>
        </p:txBody>
      </p:sp>
      <p:sp>
        <p:nvSpPr>
          <p:cNvPr id="2" name="Slide Number Placeholder 1">
            <a:extLst>
              <a:ext uri="{FF2B5EF4-FFF2-40B4-BE49-F238E27FC236}">
                <a16:creationId xmlns:a16="http://schemas.microsoft.com/office/drawing/2014/main" id="{34E599FF-AF10-4774-AAD7-8A0447F766F9}"/>
              </a:ext>
            </a:extLst>
          </p:cNvPr>
          <p:cNvSpPr>
            <a:spLocks noGrp="1"/>
          </p:cNvSpPr>
          <p:nvPr>
            <p:ph type="sldNum" sz="quarter" idx="4294967295"/>
          </p:nvPr>
        </p:nvSpPr>
        <p:spPr>
          <a:xfrm>
            <a:off x="10729332" y="6492875"/>
            <a:ext cx="146266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descr="A screenshot of a computer&#10;&#10;AI-generated content may be incorrect.">
            <a:extLst>
              <a:ext uri="{FF2B5EF4-FFF2-40B4-BE49-F238E27FC236}">
                <a16:creationId xmlns:a16="http://schemas.microsoft.com/office/drawing/2014/main" id="{6650E601-6143-7343-0D16-4C974E539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691" y="6001898"/>
            <a:ext cx="2706859" cy="652329"/>
          </a:xfrm>
          <a:prstGeom prst="rect">
            <a:avLst/>
          </a:prstGeom>
        </p:spPr>
      </p:pic>
      <p:pic>
        <p:nvPicPr>
          <p:cNvPr id="7" name="Picture 6" descr="Logo&#10;&#10;AI-generated content may be incorrect.">
            <a:extLst>
              <a:ext uri="{FF2B5EF4-FFF2-40B4-BE49-F238E27FC236}">
                <a16:creationId xmlns:a16="http://schemas.microsoft.com/office/drawing/2014/main" id="{5D1D5359-F2C3-97EF-43E9-76A002FB7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9796" y="5561662"/>
            <a:ext cx="2579071" cy="1296338"/>
          </a:xfrm>
          <a:prstGeom prst="rect">
            <a:avLst/>
          </a:prstGeom>
        </p:spPr>
      </p:pic>
    </p:spTree>
    <p:extLst>
      <p:ext uri="{BB962C8B-B14F-4D97-AF65-F5344CB8AC3E}">
        <p14:creationId xmlns:p14="http://schemas.microsoft.com/office/powerpoint/2010/main" val="2543379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062A-8B73-C22B-7EE7-73AB63D72D5A}"/>
              </a:ext>
            </a:extLst>
          </p:cNvPr>
          <p:cNvSpPr>
            <a:spLocks noGrp="1"/>
          </p:cNvSpPr>
          <p:nvPr>
            <p:ph type="title"/>
          </p:nvPr>
        </p:nvSpPr>
        <p:spPr/>
        <p:txBody>
          <a:bodyPr/>
          <a:lstStyle/>
          <a:p>
            <a:r>
              <a:rPr lang="en-US"/>
              <a:t>Areas of Focus and Charge </a:t>
            </a:r>
            <a:br>
              <a:rPr lang="en-US"/>
            </a:br>
            <a:r>
              <a:rPr lang="en-US"/>
              <a:t>IWA/GWDB Caring Professions Committee</a:t>
            </a:r>
          </a:p>
        </p:txBody>
      </p:sp>
      <p:sp>
        <p:nvSpPr>
          <p:cNvPr id="8" name="Content Placeholder 7">
            <a:extLst>
              <a:ext uri="{FF2B5EF4-FFF2-40B4-BE49-F238E27FC236}">
                <a16:creationId xmlns:a16="http://schemas.microsoft.com/office/drawing/2014/main" id="{358D4F7B-CF41-EBB4-7F1D-0DC5FAF1FC34}"/>
              </a:ext>
            </a:extLst>
          </p:cNvPr>
          <p:cNvSpPr>
            <a:spLocks noGrp="1"/>
          </p:cNvSpPr>
          <p:nvPr>
            <p:ph sz="half" idx="1"/>
          </p:nvPr>
        </p:nvSpPr>
        <p:spPr>
          <a:xfrm>
            <a:off x="501209" y="1548903"/>
            <a:ext cx="11286406" cy="5114300"/>
          </a:xfrm>
          <a:noFill/>
        </p:spPr>
        <p:txBody>
          <a:bodyPr vert="horz" lIns="91440" tIns="45720" rIns="91440" bIns="45720" rtlCol="0" anchor="t">
            <a:noAutofit/>
          </a:bodyPr>
          <a:lstStyle/>
          <a:p>
            <a:pPr marL="57150" lvl="1" indent="0">
              <a:spcBef>
                <a:spcPts val="0"/>
              </a:spcBef>
              <a:spcAft>
                <a:spcPts val="0"/>
              </a:spcAft>
              <a:buClr>
                <a:srgbClr val="003865"/>
              </a:buClr>
              <a:buNone/>
              <a:defRPr/>
            </a:pPr>
            <a:r>
              <a:rPr lang="en-US" sz="1600" b="1"/>
              <a:t>IWA/GWDB Caring Professions Committee Area of Focus: </a:t>
            </a:r>
            <a:endParaRPr lang="en-US" sz="1600"/>
          </a:p>
          <a:p>
            <a:pPr marL="457200" marR="0" lvl="1" indent="0" algn="l" defTabSz="914400">
              <a:lnSpc>
                <a:spcPct val="100000"/>
              </a:lnSpc>
              <a:spcBef>
                <a:spcPts val="0"/>
              </a:spcBef>
              <a:spcAft>
                <a:spcPts val="0"/>
              </a:spcAft>
              <a:buSzTx/>
              <a:buNone/>
              <a:tabLst/>
              <a:defRPr/>
            </a:pPr>
            <a:r>
              <a:rPr lang="en-US" sz="1600"/>
              <a:t>Public and private programs in the long-term care profession focused on retention efforts, decreasing turnover, and increasing the recruitment of new talent (specifically from populations previously underutilized in the industry). </a:t>
            </a:r>
            <a:endParaRPr lang="en-US" sz="1600">
              <a:effectLst/>
              <a:ea typeface="Times New Roman" panose="02020603050405020304" pitchFamily="18" charset="0"/>
              <a:cs typeface="Times New Roman" panose="02020603050405020304" pitchFamily="18" charset="0"/>
            </a:endParaRPr>
          </a:p>
          <a:p>
            <a:pPr marL="0" indent="0">
              <a:buNone/>
            </a:pPr>
            <a:r>
              <a:rPr lang="en-US" sz="1600" b="1"/>
              <a:t>The charge </a:t>
            </a:r>
            <a:r>
              <a:rPr lang="en-US" sz="1600"/>
              <a:t>is to:</a:t>
            </a:r>
          </a:p>
          <a:p>
            <a:pPr marL="457200" indent="-457200">
              <a:spcBef>
                <a:spcPts val="0"/>
              </a:spcBef>
              <a:buFont typeface="+mj-lt"/>
              <a:buAutoNum type="arabicPeriod"/>
            </a:pPr>
            <a:r>
              <a:rPr lang="en-US" sz="1600"/>
              <a:t>Identify and recommend strategies for strengthening alignment across the state between public and private programs in the long-term care profession which focus on retaining staff, decreasing turnover and increasing the recruitment of new talent from populations previously underutilized in the industry.</a:t>
            </a:r>
          </a:p>
          <a:p>
            <a:pPr marL="457200" indent="-457200">
              <a:buFont typeface="+mj-lt"/>
              <a:buAutoNum type="arabicPeriod"/>
            </a:pPr>
            <a:r>
              <a:rPr lang="en-US" sz="1600"/>
              <a:t>Develop a process to identify successful emerging practices and programs to accelerate and scale.</a:t>
            </a:r>
          </a:p>
          <a:p>
            <a:pPr marL="457200" indent="-457200">
              <a:buFont typeface="+mj-lt"/>
              <a:buAutoNum type="arabicPeriod"/>
            </a:pPr>
            <a:r>
              <a:rPr lang="en-US" sz="1600"/>
              <a:t>Identify and recommend communication strategies to:</a:t>
            </a:r>
          </a:p>
          <a:p>
            <a:pPr marL="914400" lvl="1" indent="-457200">
              <a:spcBef>
                <a:spcPts val="0"/>
              </a:spcBef>
              <a:spcAft>
                <a:spcPts val="600"/>
              </a:spcAft>
              <a:buFont typeface="+mj-lt"/>
              <a:buAutoNum type="alphaUcPeriod"/>
            </a:pPr>
            <a:r>
              <a:rPr lang="en-US" sz="1600"/>
              <a:t>Elevate the importance of the industry and professions to stakeholders, policy makers and the general public. </a:t>
            </a:r>
          </a:p>
          <a:p>
            <a:pPr marL="914400" lvl="1" indent="-457200">
              <a:spcBef>
                <a:spcPts val="0"/>
              </a:spcBef>
              <a:spcAft>
                <a:spcPts val="600"/>
              </a:spcAft>
              <a:buFont typeface="+mj-lt"/>
              <a:buAutoNum type="alphaUcPeriod"/>
            </a:pPr>
            <a:r>
              <a:rPr lang="en-US" sz="1600"/>
              <a:t>Inform students and families about workforce initiatives which support the long-term care industry, its funding, and programs.</a:t>
            </a:r>
          </a:p>
          <a:p>
            <a:pPr marL="914400" lvl="1" indent="-457200">
              <a:spcBef>
                <a:spcPts val="0"/>
              </a:spcBef>
              <a:spcAft>
                <a:spcPts val="600"/>
              </a:spcAft>
              <a:buFont typeface="+mj-lt"/>
              <a:buAutoNum type="alphaUcPeriod"/>
            </a:pPr>
            <a:r>
              <a:rPr lang="en-US" sz="1600"/>
              <a:t>Relevant organizations about long-term care workforce initiatives, funding, and programs.</a:t>
            </a:r>
          </a:p>
          <a:p>
            <a:pPr marL="0" indent="0">
              <a:buNone/>
            </a:pPr>
            <a:r>
              <a:rPr lang="en-US" sz="1600"/>
              <a:t>Recommendations of this Committee will be forwarded for further action to the IWA Taskforce, and the full Governor’s Workforce Development Board.</a:t>
            </a:r>
            <a:endParaRPr lang="en-US"/>
          </a:p>
        </p:txBody>
      </p:sp>
      <p:cxnSp>
        <p:nvCxnSpPr>
          <p:cNvPr id="10" name="Straight Connector 9">
            <a:extLst>
              <a:ext uri="{FF2B5EF4-FFF2-40B4-BE49-F238E27FC236}">
                <a16:creationId xmlns:a16="http://schemas.microsoft.com/office/drawing/2014/main" id="{C3B3881D-10A3-FAB4-C787-EF96B182D0E0}"/>
              </a:ext>
              <a:ext uri="{C183D7F6-B498-43B3-948B-1728B52AA6E4}">
                <adec:decorative xmlns:adec="http://schemas.microsoft.com/office/drawing/2017/decorative" val="1"/>
              </a:ext>
            </a:extLst>
          </p:cNvPr>
          <p:cNvCxnSpPr>
            <a:cxnSpLocks/>
          </p:cNvCxnSpPr>
          <p:nvPr/>
        </p:nvCxnSpPr>
        <p:spPr>
          <a:xfrm>
            <a:off x="517236" y="1551709"/>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88708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1C0D4-EFF6-23F3-209E-BCA5E4E1AE21}"/>
              </a:ext>
            </a:extLst>
          </p:cNvPr>
          <p:cNvSpPr>
            <a:spLocks noGrp="1"/>
          </p:cNvSpPr>
          <p:nvPr>
            <p:ph type="title"/>
          </p:nvPr>
        </p:nvSpPr>
        <p:spPr/>
        <p:txBody>
          <a:bodyPr/>
          <a:lstStyle/>
          <a:p>
            <a:r>
              <a:rPr lang="en-US"/>
              <a:t>IWA/GWDB Caring Profession Sub-Committee Structure</a:t>
            </a:r>
          </a:p>
        </p:txBody>
      </p:sp>
      <p:grpSp>
        <p:nvGrpSpPr>
          <p:cNvPr id="5" name="Group 4">
            <a:extLst>
              <a:ext uri="{FF2B5EF4-FFF2-40B4-BE49-F238E27FC236}">
                <a16:creationId xmlns:a16="http://schemas.microsoft.com/office/drawing/2014/main" id="{54F0AAB3-867C-1605-5D5C-D2CEF571AB5F}"/>
              </a:ext>
            </a:extLst>
          </p:cNvPr>
          <p:cNvGrpSpPr/>
          <p:nvPr/>
        </p:nvGrpSpPr>
        <p:grpSpPr>
          <a:xfrm>
            <a:off x="2266959" y="1537747"/>
            <a:ext cx="7296141" cy="2986386"/>
            <a:chOff x="1202267" y="514350"/>
            <a:chExt cx="6612467" cy="2667000"/>
          </a:xfrm>
          <a:effectLst>
            <a:outerShdw blurRad="50800" dist="38100" dir="13500000" algn="br" rotWithShape="0">
              <a:prstClr val="black">
                <a:alpha val="40000"/>
              </a:prstClr>
            </a:outerShdw>
          </a:effectLst>
        </p:grpSpPr>
        <p:sp>
          <p:nvSpPr>
            <p:cNvPr id="6" name="AutoShape 24">
              <a:extLst>
                <a:ext uri="{FF2B5EF4-FFF2-40B4-BE49-F238E27FC236}">
                  <a16:creationId xmlns:a16="http://schemas.microsoft.com/office/drawing/2014/main" id="{0A64FC0B-3DAC-4CA2-2A69-5FDE5711A8A7}"/>
                </a:ext>
              </a:extLst>
            </p:cNvPr>
            <p:cNvSpPr>
              <a:spLocks noChangeArrowheads="1"/>
            </p:cNvSpPr>
            <p:nvPr/>
          </p:nvSpPr>
          <p:spPr bwMode="auto">
            <a:xfrm>
              <a:off x="3200400" y="514350"/>
              <a:ext cx="2531533" cy="1187657"/>
            </a:xfrm>
            <a:prstGeom prst="roundRect">
              <a:avLst>
                <a:gd name="adj" fmla="val 7282"/>
              </a:avLst>
            </a:prstGeom>
            <a:gradFill flip="none" rotWithShape="1">
              <a:gsLst>
                <a:gs pos="0">
                  <a:srgbClr val="D2A000">
                    <a:shade val="30000"/>
                    <a:satMod val="115000"/>
                  </a:srgbClr>
                </a:gs>
                <a:gs pos="50000">
                  <a:srgbClr val="D2A000">
                    <a:shade val="67500"/>
                    <a:satMod val="115000"/>
                  </a:srgbClr>
                </a:gs>
                <a:gs pos="100000">
                  <a:srgbClr val="D2A000">
                    <a:shade val="100000"/>
                    <a:satMod val="115000"/>
                  </a:srgbClr>
                </a:gs>
              </a:gsLst>
              <a:lin ang="16200000" scaled="1"/>
              <a:tileRect/>
            </a:gradFill>
            <a:ln w="9525">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icrosoft YaHei" pitchFamily="34" charset="-122"/>
                <a:cs typeface="+mn-cs"/>
                <a:sym typeface="Arial" pitchFamily="34" charset="0"/>
              </a:endParaRPr>
            </a:p>
          </p:txBody>
        </p:sp>
        <p:sp>
          <p:nvSpPr>
            <p:cNvPr id="7" name="AutoShape 24">
              <a:extLst>
                <a:ext uri="{FF2B5EF4-FFF2-40B4-BE49-F238E27FC236}">
                  <a16:creationId xmlns:a16="http://schemas.microsoft.com/office/drawing/2014/main" id="{E86216E3-3A77-77BA-7666-0B72F9EF84C1}"/>
                </a:ext>
              </a:extLst>
            </p:cNvPr>
            <p:cNvSpPr>
              <a:spLocks noChangeArrowheads="1"/>
            </p:cNvSpPr>
            <p:nvPr/>
          </p:nvSpPr>
          <p:spPr bwMode="auto">
            <a:xfrm>
              <a:off x="3429000" y="2239963"/>
              <a:ext cx="2006600" cy="941387"/>
            </a:xfrm>
            <a:prstGeom prst="roundRect">
              <a:avLst>
                <a:gd name="adj" fmla="val 7282"/>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w="9525">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icrosoft YaHei" pitchFamily="34" charset="-122"/>
                <a:cs typeface="+mn-cs"/>
                <a:sym typeface="Arial" pitchFamily="34" charset="0"/>
              </a:endParaRPr>
            </a:p>
          </p:txBody>
        </p:sp>
        <p:sp>
          <p:nvSpPr>
            <p:cNvPr id="8" name="AutoShape 24">
              <a:extLst>
                <a:ext uri="{FF2B5EF4-FFF2-40B4-BE49-F238E27FC236}">
                  <a16:creationId xmlns:a16="http://schemas.microsoft.com/office/drawing/2014/main" id="{5D925404-F583-B6CF-2861-0B86AE3E651F}"/>
                </a:ext>
              </a:extLst>
            </p:cNvPr>
            <p:cNvSpPr>
              <a:spLocks noChangeArrowheads="1"/>
            </p:cNvSpPr>
            <p:nvPr/>
          </p:nvSpPr>
          <p:spPr bwMode="auto">
            <a:xfrm>
              <a:off x="1202267" y="2239963"/>
              <a:ext cx="2006600" cy="941387"/>
            </a:xfrm>
            <a:prstGeom prst="roundRect">
              <a:avLst>
                <a:gd name="adj" fmla="val 7282"/>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w="9525">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icrosoft YaHei" pitchFamily="34" charset="-122"/>
                <a:cs typeface="+mn-cs"/>
                <a:sym typeface="Arial" pitchFamily="34" charset="0"/>
              </a:endParaRPr>
            </a:p>
          </p:txBody>
        </p:sp>
        <p:sp>
          <p:nvSpPr>
            <p:cNvPr id="9" name="AutoShape 24">
              <a:extLst>
                <a:ext uri="{FF2B5EF4-FFF2-40B4-BE49-F238E27FC236}">
                  <a16:creationId xmlns:a16="http://schemas.microsoft.com/office/drawing/2014/main" id="{9133209A-584B-11ED-FCEB-1853D6373F42}"/>
                </a:ext>
              </a:extLst>
            </p:cNvPr>
            <p:cNvSpPr>
              <a:spLocks noChangeArrowheads="1"/>
            </p:cNvSpPr>
            <p:nvPr/>
          </p:nvSpPr>
          <p:spPr bwMode="auto">
            <a:xfrm>
              <a:off x="5808134" y="2239963"/>
              <a:ext cx="2006600" cy="941387"/>
            </a:xfrm>
            <a:prstGeom prst="roundRect">
              <a:avLst>
                <a:gd name="adj" fmla="val 7282"/>
              </a:avLst>
            </a:pr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8900000" scaled="1"/>
              <a:tileRect/>
            </a:gradFill>
            <a:ln w="9525">
              <a:no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FFFFFF"/>
                </a:solidFill>
                <a:effectLst/>
                <a:uLnTx/>
                <a:uFillTx/>
                <a:latin typeface="Calibri"/>
                <a:ea typeface="Microsoft YaHei" pitchFamily="34" charset="-122"/>
                <a:cs typeface="+mn-cs"/>
                <a:sym typeface="Arial" pitchFamily="34" charset="0"/>
              </a:endParaRPr>
            </a:p>
          </p:txBody>
        </p:sp>
        <p:sp>
          <p:nvSpPr>
            <p:cNvPr id="10" name="TextBox 9">
              <a:extLst>
                <a:ext uri="{FF2B5EF4-FFF2-40B4-BE49-F238E27FC236}">
                  <a16:creationId xmlns:a16="http://schemas.microsoft.com/office/drawing/2014/main" id="{A728C6E8-2633-E99D-B925-9E596911F01A}"/>
                </a:ext>
              </a:extLst>
            </p:cNvPr>
            <p:cNvSpPr txBox="1"/>
            <p:nvPr/>
          </p:nvSpPr>
          <p:spPr>
            <a:xfrm flipH="1">
              <a:off x="4317518" y="703128"/>
              <a:ext cx="1219200" cy="78778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itchFamily="34" charset="0"/>
                  <a:ea typeface="+mn-ea"/>
                  <a:cs typeface="Arial" pitchFamily="34" charset="0"/>
                </a:rPr>
                <a:t>IWA/GWDB Caring Professions Committee</a:t>
              </a:r>
            </a:p>
          </p:txBody>
        </p:sp>
        <p:grpSp>
          <p:nvGrpSpPr>
            <p:cNvPr id="11" name="Group 37">
              <a:extLst>
                <a:ext uri="{FF2B5EF4-FFF2-40B4-BE49-F238E27FC236}">
                  <a16:creationId xmlns:a16="http://schemas.microsoft.com/office/drawing/2014/main" id="{415DD5F0-B897-0CC5-10D2-578CAC46A95B}"/>
                </a:ext>
              </a:extLst>
            </p:cNvPr>
            <p:cNvGrpSpPr/>
            <p:nvPr/>
          </p:nvGrpSpPr>
          <p:grpSpPr>
            <a:xfrm>
              <a:off x="2132806" y="1750487"/>
              <a:ext cx="4725988" cy="457200"/>
              <a:chOff x="2132806" y="1750487"/>
              <a:chExt cx="4725988" cy="457200"/>
            </a:xfrm>
          </p:grpSpPr>
          <p:cxnSp>
            <p:nvCxnSpPr>
              <p:cNvPr id="15" name="Straight Connector 14">
                <a:extLst>
                  <a:ext uri="{FF2B5EF4-FFF2-40B4-BE49-F238E27FC236}">
                    <a16:creationId xmlns:a16="http://schemas.microsoft.com/office/drawing/2014/main" id="{E03B99CD-3E51-2151-C457-A06C51CA4D24}"/>
                  </a:ext>
                </a:extLst>
              </p:cNvPr>
              <p:cNvCxnSpPr/>
              <p:nvPr/>
            </p:nvCxnSpPr>
            <p:spPr>
              <a:xfrm>
                <a:off x="2133600" y="1962150"/>
                <a:ext cx="4724400" cy="1588"/>
              </a:xfrm>
              <a:prstGeom prst="line">
                <a:avLst/>
              </a:prstGeom>
              <a:ln>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4850EA3-EFD1-780B-6635-0C8B411CB27B}"/>
                  </a:ext>
                </a:extLst>
              </p:cNvPr>
              <p:cNvCxnSpPr/>
              <p:nvPr/>
            </p:nvCxnSpPr>
            <p:spPr>
              <a:xfrm rot="5400000">
                <a:off x="2019300" y="2076450"/>
                <a:ext cx="228600" cy="1588"/>
              </a:xfrm>
              <a:prstGeom prst="straightConnector1">
                <a:avLst/>
              </a:prstGeom>
              <a:ln>
                <a:solidFill>
                  <a:schemeClr val="accent6"/>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89A4D02-37AE-FFA2-E1E3-0C2F448AEA1E}"/>
                  </a:ext>
                </a:extLst>
              </p:cNvPr>
              <p:cNvCxnSpPr/>
              <p:nvPr/>
            </p:nvCxnSpPr>
            <p:spPr>
              <a:xfrm rot="5400000">
                <a:off x="6743700" y="2076450"/>
                <a:ext cx="228600" cy="1588"/>
              </a:xfrm>
              <a:prstGeom prst="straightConnector1">
                <a:avLst/>
              </a:prstGeom>
              <a:ln>
                <a:solidFill>
                  <a:schemeClr val="accent6"/>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9107E92-40CB-B551-3231-4E0A5B1AE6AC}"/>
                  </a:ext>
                </a:extLst>
              </p:cNvPr>
              <p:cNvCxnSpPr/>
              <p:nvPr/>
            </p:nvCxnSpPr>
            <p:spPr>
              <a:xfrm rot="5400000">
                <a:off x="4267994" y="1978293"/>
                <a:ext cx="457200" cy="1588"/>
              </a:xfrm>
              <a:prstGeom prst="straightConnector1">
                <a:avLst/>
              </a:prstGeom>
              <a:ln>
                <a:solidFill>
                  <a:schemeClr val="accent6"/>
                </a:solidFill>
                <a:prstDash val="dash"/>
                <a:tailEnd type="arrow"/>
              </a:ln>
            </p:spPr>
            <p:style>
              <a:lnRef idx="1">
                <a:schemeClr val="accent1"/>
              </a:lnRef>
              <a:fillRef idx="0">
                <a:schemeClr val="accent1"/>
              </a:fillRef>
              <a:effectRef idx="0">
                <a:schemeClr val="accent1"/>
              </a:effectRef>
              <a:fontRef idx="minor">
                <a:schemeClr val="tx1"/>
              </a:fontRef>
            </p:style>
          </p:cxnSp>
        </p:grpSp>
        <p:sp>
          <p:nvSpPr>
            <p:cNvPr id="12" name="TextBox 11">
              <a:extLst>
                <a:ext uri="{FF2B5EF4-FFF2-40B4-BE49-F238E27FC236}">
                  <a16:creationId xmlns:a16="http://schemas.microsoft.com/office/drawing/2014/main" id="{C74C0050-4412-FFD7-57AB-6582C9EADF61}"/>
                </a:ext>
              </a:extLst>
            </p:cNvPr>
            <p:cNvSpPr txBox="1"/>
            <p:nvPr/>
          </p:nvSpPr>
          <p:spPr>
            <a:xfrm flipH="1">
              <a:off x="1949666" y="2321273"/>
              <a:ext cx="1297692" cy="6321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itchFamily="34" charset="0"/>
                  <a:ea typeface="+mn-ea"/>
                  <a:cs typeface="Arial" pitchFamily="34" charset="0"/>
                </a:rPr>
                <a:t>Programming: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pitchFamily="34" charset="0"/>
                  <a:ea typeface="+mn-ea"/>
                  <a:cs typeface="Arial" pitchFamily="34" charset="0"/>
                </a:rPr>
                <a:t>Collection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pitchFamily="34" charset="0"/>
                  <a:ea typeface="+mn-ea"/>
                  <a:cs typeface="Arial" pitchFamily="34" charset="0"/>
                </a:rPr>
                <a:t>Evaluation/Metrics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pitchFamily="34" charset="0"/>
                  <a:ea typeface="+mn-ea"/>
                  <a:cs typeface="Arial" pitchFamily="34" charset="0"/>
                </a:rPr>
                <a:t>Best Practices</a:t>
              </a:r>
            </a:p>
          </p:txBody>
        </p:sp>
      </p:grpSp>
      <p:pic>
        <p:nvPicPr>
          <p:cNvPr id="19" name="Picture 18">
            <a:extLst>
              <a:ext uri="{FF2B5EF4-FFF2-40B4-BE49-F238E27FC236}">
                <a16:creationId xmlns:a16="http://schemas.microsoft.com/office/drawing/2014/main" id="{113DC76E-DAEE-BC1D-D2DF-590613C6AB6D}"/>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4369521" y="1694233"/>
            <a:ext cx="1528512" cy="1040844"/>
          </a:xfrm>
          <a:prstGeom prst="rect">
            <a:avLst/>
          </a:prstGeom>
        </p:spPr>
      </p:pic>
      <p:sp>
        <p:nvSpPr>
          <p:cNvPr id="20" name="TextBox 19">
            <a:extLst>
              <a:ext uri="{FF2B5EF4-FFF2-40B4-BE49-F238E27FC236}">
                <a16:creationId xmlns:a16="http://schemas.microsoft.com/office/drawing/2014/main" id="{5FF47E52-FDE3-9E0B-B73B-192653379C60}"/>
              </a:ext>
            </a:extLst>
          </p:cNvPr>
          <p:cNvSpPr txBox="1"/>
          <p:nvPr/>
        </p:nvSpPr>
        <p:spPr>
          <a:xfrm flipH="1">
            <a:off x="5487874" y="3582449"/>
            <a:ext cx="1458225" cy="861774"/>
          </a:xfrm>
          <a:prstGeom prst="rect">
            <a:avLst/>
          </a:prstGeom>
          <a:noFill/>
          <a:effectLst>
            <a:reflection blurRad="6350" stA="52000" endA="300" endPos="35000" dir="5400000" sy="-100000" algn="bl" rotWithShape="0"/>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itchFamily="34" charset="0"/>
                <a:ea typeface="+mn-ea"/>
                <a:cs typeface="Arial" pitchFamily="34" charset="0"/>
              </a:rPr>
              <a:t>Systems: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pitchFamily="34" charset="0"/>
                <a:ea typeface="+mn-ea"/>
                <a:cs typeface="Arial" pitchFamily="34" charset="0"/>
              </a:rPr>
              <a:t>Identify Issues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pitchFamily="34" charset="0"/>
                <a:ea typeface="+mn-ea"/>
                <a:cs typeface="Arial" pitchFamily="34" charset="0"/>
              </a:rPr>
              <a:t>Recommendations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pitchFamily="34" charset="0"/>
                <a:ea typeface="+mn-ea"/>
                <a:cs typeface="Arial" pitchFamily="34" charset="0"/>
              </a:rPr>
              <a:t>Prioritization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sp>
        <p:nvSpPr>
          <p:cNvPr id="21" name="TextBox 20">
            <a:extLst>
              <a:ext uri="{FF2B5EF4-FFF2-40B4-BE49-F238E27FC236}">
                <a16:creationId xmlns:a16="http://schemas.microsoft.com/office/drawing/2014/main" id="{22012A7C-3E8A-D9FE-67BB-85F67CFF591E}"/>
              </a:ext>
            </a:extLst>
          </p:cNvPr>
          <p:cNvSpPr txBox="1"/>
          <p:nvPr/>
        </p:nvSpPr>
        <p:spPr>
          <a:xfrm flipH="1">
            <a:off x="8107822" y="3629970"/>
            <a:ext cx="1533356"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itchFamily="34" charset="0"/>
                <a:ea typeface="+mn-ea"/>
                <a:cs typeface="Arial" pitchFamily="34" charset="0"/>
              </a:rPr>
              <a:t>Communication: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pitchFamily="34" charset="0"/>
                <a:ea typeface="+mn-ea"/>
                <a:cs typeface="Arial" pitchFamily="34" charset="0"/>
              </a:rPr>
              <a:t>Elevate Profession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FFFFFF"/>
                </a:solidFill>
                <a:effectLst/>
                <a:uLnTx/>
                <a:uFillTx/>
                <a:latin typeface="Arial" pitchFamily="34" charset="0"/>
                <a:ea typeface="+mn-ea"/>
                <a:cs typeface="Arial" pitchFamily="34" charset="0"/>
              </a:rPr>
              <a:t>Inform on Workforce Initiatives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srgbClr val="FFFFFF"/>
              </a:solidFill>
              <a:effectLst/>
              <a:uLnTx/>
              <a:uFillTx/>
              <a:latin typeface="Arial" pitchFamily="34" charset="0"/>
              <a:ea typeface="+mn-ea"/>
              <a:cs typeface="Arial" pitchFamily="34" charset="0"/>
            </a:endParaRPr>
          </a:p>
        </p:txBody>
      </p:sp>
      <p:pic>
        <p:nvPicPr>
          <p:cNvPr id="23" name="Graphic 22" descr="Marketing with solid fill">
            <a:extLst>
              <a:ext uri="{FF2B5EF4-FFF2-40B4-BE49-F238E27FC236}">
                <a16:creationId xmlns:a16="http://schemas.microsoft.com/office/drawing/2014/main" id="{B247A41C-FF60-042F-6D10-145E75658C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51701" y="3629971"/>
            <a:ext cx="734199" cy="734199"/>
          </a:xfrm>
          <a:prstGeom prst="rect">
            <a:avLst/>
          </a:prstGeom>
        </p:spPr>
      </p:pic>
      <p:pic>
        <p:nvPicPr>
          <p:cNvPr id="26" name="Graphic 25" descr="Clipboard Checked with solid fill">
            <a:extLst>
              <a:ext uri="{FF2B5EF4-FFF2-40B4-BE49-F238E27FC236}">
                <a16:creationId xmlns:a16="http://schemas.microsoft.com/office/drawing/2014/main" id="{20273D87-9E56-8FCF-376E-B9A9682B4B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38796" y="3629970"/>
            <a:ext cx="734200" cy="734200"/>
          </a:xfrm>
          <a:prstGeom prst="rect">
            <a:avLst/>
          </a:prstGeom>
        </p:spPr>
      </p:pic>
      <p:pic>
        <p:nvPicPr>
          <p:cNvPr id="28" name="Graphic 27" descr="Head with gears with solid fill">
            <a:extLst>
              <a:ext uri="{FF2B5EF4-FFF2-40B4-BE49-F238E27FC236}">
                <a16:creationId xmlns:a16="http://schemas.microsoft.com/office/drawing/2014/main" id="{D077F7E9-AFAC-F7D8-B4EB-698FDCBAF18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37354" y="3582033"/>
            <a:ext cx="782137" cy="782137"/>
          </a:xfrm>
          <a:prstGeom prst="rect">
            <a:avLst/>
          </a:prstGeom>
        </p:spPr>
      </p:pic>
      <p:sp>
        <p:nvSpPr>
          <p:cNvPr id="14" name="TextBox 13">
            <a:extLst>
              <a:ext uri="{FF2B5EF4-FFF2-40B4-BE49-F238E27FC236}">
                <a16:creationId xmlns:a16="http://schemas.microsoft.com/office/drawing/2014/main" id="{E9766678-3D8F-DEC9-DF77-3362CEBF1977}"/>
              </a:ext>
            </a:extLst>
          </p:cNvPr>
          <p:cNvSpPr txBox="1"/>
          <p:nvPr/>
        </p:nvSpPr>
        <p:spPr>
          <a:xfrm>
            <a:off x="295275" y="4839965"/>
            <a:ext cx="11763375" cy="1877437"/>
          </a:xfrm>
          <a:prstGeom prst="rect">
            <a:avLst/>
          </a:prstGeom>
          <a:noFill/>
        </p:spPr>
        <p:txBody>
          <a:bodyPr wrap="square">
            <a:spAutoFit/>
          </a:bodyPr>
          <a:lstStyle/>
          <a:p>
            <a:pPr marL="685800" marR="0" lvl="2" indent="-4000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3865"/>
                </a:solidFill>
                <a:effectLst/>
                <a:uLnTx/>
                <a:uFillTx/>
                <a:latin typeface="Calibri"/>
                <a:ea typeface="+mn-ea"/>
                <a:cs typeface="+mn-cs"/>
              </a:rPr>
              <a:t>Programming: </a:t>
            </a:r>
            <a:r>
              <a:rPr kumimoji="0" lang="en-US" sz="1600" b="0" i="0" u="none" strike="noStrike" kern="1200" cap="none" spc="0" normalizeH="0" baseline="0" noProof="0">
                <a:ln>
                  <a:noFill/>
                </a:ln>
                <a:solidFill>
                  <a:srgbClr val="003865"/>
                </a:solidFill>
                <a:effectLst/>
                <a:uLnTx/>
                <a:uFillTx/>
                <a:latin typeface="Calibri"/>
                <a:ea typeface="+mn-ea"/>
                <a:cs typeface="+mn-cs"/>
              </a:rPr>
              <a:t>Review private and public workforce development programming, identify and elevate best practices (metrics </a:t>
            </a:r>
            <a:r>
              <a:rPr kumimoji="0" lang="en-US" sz="1600" b="0" i="0" u="none" strike="noStrike" kern="1200" cap="none" spc="0" normalizeH="0" baseline="0" noProof="0" err="1">
                <a:ln>
                  <a:noFill/>
                </a:ln>
                <a:solidFill>
                  <a:srgbClr val="003865"/>
                </a:solidFill>
                <a:effectLst/>
                <a:uLnTx/>
                <a:uFillTx/>
                <a:latin typeface="Calibri"/>
                <a:ea typeface="+mn-ea"/>
                <a:cs typeface="+mn-cs"/>
              </a:rPr>
              <a:t>etc</a:t>
            </a:r>
            <a:r>
              <a:rPr kumimoji="0" lang="en-US" sz="1600" b="0" i="0" u="none" strike="noStrike" kern="1200" cap="none" spc="0" normalizeH="0" baseline="0" noProof="0">
                <a:ln>
                  <a:noFill/>
                </a:ln>
                <a:solidFill>
                  <a:srgbClr val="003865"/>
                </a:solidFill>
                <a:effectLst/>
                <a:uLnTx/>
                <a:uFillTx/>
                <a:latin typeface="Calibri"/>
                <a:ea typeface="+mn-ea"/>
                <a:cs typeface="+mn-cs"/>
              </a:rPr>
              <a:t>), address duplication etc.</a:t>
            </a:r>
          </a:p>
          <a:p>
            <a:pPr marL="685800" marR="0" lvl="2" indent="-4000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3865"/>
                </a:solidFill>
                <a:effectLst/>
                <a:uLnTx/>
                <a:uFillTx/>
                <a:latin typeface="Calibri"/>
                <a:ea typeface="+mn-ea"/>
                <a:cs typeface="+mn-cs"/>
              </a:rPr>
              <a:t>Systems: </a:t>
            </a:r>
            <a:r>
              <a:rPr kumimoji="0" lang="en-US" sz="1600" b="0" i="0" u="none" strike="noStrike" kern="1200" cap="none" spc="0" normalizeH="0" baseline="0" noProof="0">
                <a:ln>
                  <a:noFill/>
                </a:ln>
                <a:solidFill>
                  <a:srgbClr val="003865"/>
                </a:solidFill>
                <a:effectLst/>
                <a:uLnTx/>
                <a:uFillTx/>
                <a:latin typeface="Calibri"/>
                <a:ea typeface="+mn-ea"/>
                <a:cs typeface="+mn-cs"/>
              </a:rPr>
              <a:t>Determine the policy and systemic issues within LTC workforce, create recommendations for changes, prioritize short term and long-term, impact-effort</a:t>
            </a:r>
          </a:p>
          <a:p>
            <a:pPr marL="685800" marR="0" lvl="2" indent="-4000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600" b="1" i="0" u="none" strike="noStrike" kern="1200" cap="none" spc="0" normalizeH="0" baseline="0" noProof="0">
                <a:ln>
                  <a:noFill/>
                </a:ln>
                <a:solidFill>
                  <a:srgbClr val="003865"/>
                </a:solidFill>
                <a:effectLst/>
                <a:uLnTx/>
                <a:uFillTx/>
                <a:latin typeface="Calibri"/>
                <a:ea typeface="+mn-ea"/>
                <a:cs typeface="+mn-cs"/>
              </a:rPr>
              <a:t>Communication:  </a:t>
            </a:r>
            <a:r>
              <a:rPr kumimoji="0" lang="en-US" sz="1600" b="0" i="0" u="none" strike="noStrike" kern="1200" cap="none" spc="0" normalizeH="0" baseline="0" noProof="0">
                <a:ln>
                  <a:noFill/>
                </a:ln>
                <a:solidFill>
                  <a:srgbClr val="003865"/>
                </a:solidFill>
                <a:effectLst/>
                <a:uLnTx/>
                <a:uFillTx/>
                <a:latin typeface="Calibri"/>
                <a:ea typeface="+mn-ea"/>
                <a:cs typeface="+mn-cs"/>
              </a:rPr>
              <a:t>Recommend opportunities to elevate the industry, inform students, parents, communities, elected officials and relevant organizations about workforce initiatives and career pathways. </a:t>
            </a:r>
          </a:p>
        </p:txBody>
      </p:sp>
    </p:spTree>
    <p:extLst>
      <p:ext uri="{BB962C8B-B14F-4D97-AF65-F5344CB8AC3E}">
        <p14:creationId xmlns:p14="http://schemas.microsoft.com/office/powerpoint/2010/main" val="3815175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DBC2B-B565-A5BD-C218-46DE5DAB6512}"/>
              </a:ext>
            </a:extLst>
          </p:cNvPr>
          <p:cNvSpPr>
            <a:spLocks noGrp="1"/>
          </p:cNvSpPr>
          <p:nvPr>
            <p:ph type="title"/>
          </p:nvPr>
        </p:nvSpPr>
        <p:spPr/>
        <p:txBody>
          <a:bodyPr/>
          <a:lstStyle/>
          <a:p>
            <a:r>
              <a:rPr lang="en-US"/>
              <a:t>August 5</a:t>
            </a:r>
            <a:r>
              <a:rPr lang="en-US" baseline="30000"/>
              <a:t>th</a:t>
            </a:r>
            <a:r>
              <a:rPr lang="en-US"/>
              <a:t> Caring Professions Intensive</a:t>
            </a:r>
          </a:p>
        </p:txBody>
      </p:sp>
      <p:sp>
        <p:nvSpPr>
          <p:cNvPr id="4" name="Slide Number Placeholder 3">
            <a:extLst>
              <a:ext uri="{FF2B5EF4-FFF2-40B4-BE49-F238E27FC236}">
                <a16:creationId xmlns:a16="http://schemas.microsoft.com/office/drawing/2014/main" id="{1F210057-6B59-1104-47EA-3A2BD7BFAC7C}"/>
              </a:ext>
            </a:extLst>
          </p:cNvPr>
          <p:cNvSpPr>
            <a:spLocks noGrp="1"/>
          </p:cNvSpPr>
          <p:nvPr>
            <p:ph type="sldNum" sz="quarter" idx="12"/>
          </p:nvPr>
        </p:nvSpPr>
        <p:spPr/>
        <p:txBody>
          <a:bodyPr/>
          <a:lstStyle/>
          <a:p>
            <a:fld id="{48F63A3B-78C7-47BE-AE5E-E10140E04643}" type="slidenum">
              <a:rPr lang="en-US" smtClean="0"/>
              <a:pPr/>
              <a:t>19</a:t>
            </a:fld>
            <a:endParaRPr lang="en-US"/>
          </a:p>
        </p:txBody>
      </p:sp>
      <p:pic>
        <p:nvPicPr>
          <p:cNvPr id="8" name="Picture 7" descr="Text&#10;&#10;AI-generated content may be incorrect.">
            <a:extLst>
              <a:ext uri="{FF2B5EF4-FFF2-40B4-BE49-F238E27FC236}">
                <a16:creationId xmlns:a16="http://schemas.microsoft.com/office/drawing/2014/main" id="{BAA740EF-8217-24E1-034B-E3FA6D4EE0B4}"/>
              </a:ext>
            </a:extLst>
          </p:cNvPr>
          <p:cNvPicPr>
            <a:picLocks noChangeAspect="1"/>
          </p:cNvPicPr>
          <p:nvPr/>
        </p:nvPicPr>
        <p:blipFill>
          <a:blip r:embed="rId2">
            <a:extLst>
              <a:ext uri="{28A0092B-C50C-407E-A947-70E740481C1C}">
                <a14:useLocalDpi xmlns:a14="http://schemas.microsoft.com/office/drawing/2010/main" val="0"/>
              </a:ext>
            </a:extLst>
          </a:blip>
          <a:srcRect r="20811"/>
          <a:stretch/>
        </p:blipFill>
        <p:spPr>
          <a:xfrm rot="5400000">
            <a:off x="9171671" y="4042493"/>
            <a:ext cx="2790827" cy="2643191"/>
          </a:xfrm>
          <a:prstGeom prst="rect">
            <a:avLst/>
          </a:prstGeom>
          <a:ln>
            <a:noFill/>
          </a:ln>
          <a:effectLst>
            <a:outerShdw blurRad="292100" dist="139700" dir="2700000" algn="tl" rotWithShape="0">
              <a:srgbClr val="333333">
                <a:alpha val="65000"/>
              </a:srgbClr>
            </a:outerShdw>
          </a:effectLst>
        </p:spPr>
      </p:pic>
      <p:pic>
        <p:nvPicPr>
          <p:cNvPr id="10" name="Picture 9" descr="A group of people in a meeting&#10;&#10;AI-generated content may be incorrect.">
            <a:extLst>
              <a:ext uri="{FF2B5EF4-FFF2-40B4-BE49-F238E27FC236}">
                <a16:creationId xmlns:a16="http://schemas.microsoft.com/office/drawing/2014/main" id="{32FF57BE-2396-A175-2114-5BB71C7311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7795" y="1363513"/>
            <a:ext cx="3829050" cy="2871788"/>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7AF170C1-3DD4-A687-3DBB-EC972A97E87F}"/>
              </a:ext>
            </a:extLst>
          </p:cNvPr>
          <p:cNvPicPr>
            <a:picLocks noChangeAspect="1"/>
          </p:cNvPicPr>
          <p:nvPr/>
        </p:nvPicPr>
        <p:blipFill>
          <a:blip r:embed="rId4">
            <a:extLst>
              <a:ext uri="{28A0092B-C50C-407E-A947-70E740481C1C}">
                <a14:useLocalDpi xmlns:a14="http://schemas.microsoft.com/office/drawing/2010/main" val="0"/>
              </a:ext>
            </a:extLst>
          </a:blip>
          <a:srcRect r="27408"/>
          <a:stretch/>
        </p:blipFill>
        <p:spPr>
          <a:xfrm rot="5400000">
            <a:off x="4833596" y="1330372"/>
            <a:ext cx="2871790" cy="2938067"/>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D75B93AF-AA90-9974-CD06-CDFC9A138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796" y="3968677"/>
            <a:ext cx="3721100" cy="279082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ADB264A-C6A9-68D0-1A34-B8728B7FC4D7}"/>
              </a:ext>
            </a:extLst>
          </p:cNvPr>
          <p:cNvSpPr txBox="1"/>
          <p:nvPr/>
        </p:nvSpPr>
        <p:spPr>
          <a:xfrm>
            <a:off x="579796" y="1814239"/>
            <a:ext cx="3849329" cy="3877985"/>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a:t>Committee members first </a:t>
            </a:r>
            <a:r>
              <a:rPr lang="en-US" b="1"/>
              <a:t>sorted the brainstormed ideas</a:t>
            </a:r>
            <a:r>
              <a:rPr lang="en-US"/>
              <a:t> sent in for each sub-committee.</a:t>
            </a:r>
          </a:p>
          <a:p>
            <a:pPr marL="285750" indent="-285750">
              <a:spcBef>
                <a:spcPts val="1200"/>
              </a:spcBef>
              <a:buFont typeface="Arial" panose="020B0604020202020204" pitchFamily="34" charset="0"/>
              <a:buChar char="•"/>
            </a:pPr>
            <a:r>
              <a:rPr lang="en-US"/>
              <a:t>Then they </a:t>
            </a:r>
            <a:r>
              <a:rPr lang="en-US" b="1"/>
              <a:t>used the Impact-Effort Matrix to prioritize </a:t>
            </a:r>
            <a:r>
              <a:rPr lang="en-US"/>
              <a:t>them.</a:t>
            </a:r>
          </a:p>
          <a:p>
            <a:pPr marL="285750" indent="-285750">
              <a:spcBef>
                <a:spcPts val="1200"/>
              </a:spcBef>
              <a:buFont typeface="Arial" panose="020B0604020202020204" pitchFamily="34" charset="0"/>
              <a:buChar char="•"/>
            </a:pPr>
            <a:r>
              <a:rPr lang="en-US"/>
              <a:t>They then </a:t>
            </a:r>
            <a:r>
              <a:rPr lang="en-US" b="1"/>
              <a:t>created their workplan</a:t>
            </a:r>
            <a:r>
              <a:rPr lang="en-US"/>
              <a:t> using the </a:t>
            </a:r>
            <a:r>
              <a:rPr lang="en-US" b="1"/>
              <a:t>Now, Near, Far </a:t>
            </a:r>
            <a:r>
              <a:rPr lang="en-US"/>
              <a:t>methodology. </a:t>
            </a:r>
          </a:p>
          <a:p>
            <a:pPr marL="285750" indent="-285750">
              <a:spcBef>
                <a:spcPts val="1200"/>
              </a:spcBef>
              <a:buFont typeface="Arial" panose="020B0604020202020204" pitchFamily="34" charset="0"/>
              <a:buChar char="•"/>
            </a:pPr>
            <a:r>
              <a:rPr lang="en-US"/>
              <a:t>Finally, they </a:t>
            </a:r>
            <a:r>
              <a:rPr lang="en-US" b="1"/>
              <a:t>created an Action Plan for their highest priority item</a:t>
            </a:r>
            <a:r>
              <a:rPr lang="en-US"/>
              <a:t>, as voted on by the full committee. </a:t>
            </a:r>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2564656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18AFB-6308-B492-4220-54FC4DE89C91}"/>
              </a:ext>
            </a:extLst>
          </p:cNvPr>
          <p:cNvSpPr>
            <a:spLocks noGrp="1"/>
          </p:cNvSpPr>
          <p:nvPr>
            <p:ph type="ctrTitle"/>
          </p:nvPr>
        </p:nvSpPr>
        <p:spPr/>
        <p:txBody>
          <a:bodyPr/>
          <a:lstStyle/>
          <a:p>
            <a:r>
              <a:rPr lang="en-US"/>
              <a:t>Call to Order &amp; Introductions</a:t>
            </a:r>
          </a:p>
        </p:txBody>
      </p:sp>
      <p:sp>
        <p:nvSpPr>
          <p:cNvPr id="3" name="Text Placeholder 2">
            <a:extLst>
              <a:ext uri="{FF2B5EF4-FFF2-40B4-BE49-F238E27FC236}">
                <a16:creationId xmlns:a16="http://schemas.microsoft.com/office/drawing/2014/main" id="{EC41774C-56B1-C1FF-9AC8-45A2217E37A2}"/>
              </a:ext>
            </a:extLst>
          </p:cNvPr>
          <p:cNvSpPr>
            <a:spLocks noGrp="1"/>
          </p:cNvSpPr>
          <p:nvPr>
            <p:ph type="body" sz="quarter" idx="17"/>
          </p:nvPr>
        </p:nvSpPr>
        <p:spPr/>
        <p:txBody>
          <a:bodyPr/>
          <a:lstStyle/>
          <a:p>
            <a:r>
              <a:rPr lang="en-US"/>
              <a:t>Surya Iyer, GWDB Chair | DeLinda Washington, GWDB Vice Chair </a:t>
            </a:r>
          </a:p>
        </p:txBody>
      </p:sp>
    </p:spTree>
    <p:extLst>
      <p:ext uri="{BB962C8B-B14F-4D97-AF65-F5344CB8AC3E}">
        <p14:creationId xmlns:p14="http://schemas.microsoft.com/office/powerpoint/2010/main" val="288199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6D134A-3609-4ED1-9901-2D2E2E2919D7}"/>
              </a:ext>
            </a:extLst>
          </p:cNvPr>
          <p:cNvSpPr>
            <a:spLocks noGrp="1"/>
          </p:cNvSpPr>
          <p:nvPr>
            <p:ph type="title"/>
          </p:nvPr>
        </p:nvSpPr>
        <p:spPr>
          <a:xfrm>
            <a:off x="0" y="1609867"/>
            <a:ext cx="12191999" cy="3638266"/>
          </a:xfrm>
          <a:solidFill>
            <a:srgbClr val="003865"/>
          </a:solidFill>
        </p:spPr>
        <p:txBody>
          <a:bodyPr/>
          <a:lstStyle/>
          <a:p>
            <a:r>
              <a:rPr lang="en-US" sz="6000"/>
              <a:t>IWA / GWDB/ MNP20 Education</a:t>
            </a:r>
            <a:br>
              <a:rPr lang="en-US" sz="6000"/>
            </a:br>
            <a:r>
              <a:rPr lang="en-US" sz="6000"/>
              <a:t>Committee</a:t>
            </a:r>
          </a:p>
        </p:txBody>
      </p:sp>
      <p:sp>
        <p:nvSpPr>
          <p:cNvPr id="2" name="Slide Number Placeholder 1">
            <a:extLst>
              <a:ext uri="{FF2B5EF4-FFF2-40B4-BE49-F238E27FC236}">
                <a16:creationId xmlns:a16="http://schemas.microsoft.com/office/drawing/2014/main" id="{34E599FF-AF10-4774-AAD7-8A0447F766F9}"/>
              </a:ext>
            </a:extLst>
          </p:cNvPr>
          <p:cNvSpPr>
            <a:spLocks noGrp="1"/>
          </p:cNvSpPr>
          <p:nvPr>
            <p:ph type="sldNum" sz="quarter" idx="4294967295"/>
          </p:nvPr>
        </p:nvSpPr>
        <p:spPr>
          <a:xfrm>
            <a:off x="10729332" y="6492875"/>
            <a:ext cx="146266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0" i="0" u="none" strike="noStrike" kern="1200" cap="none" spc="0" normalizeH="0" baseline="0" noProof="0" smtClean="0">
                <a:ln>
                  <a:noFill/>
                </a:ln>
                <a:solidFill>
                  <a:srgbClr val="FFFFFF"/>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Picture 4" descr="A screenshot of a computer&#10;&#10;AI-generated content may be incorrect.">
            <a:extLst>
              <a:ext uri="{FF2B5EF4-FFF2-40B4-BE49-F238E27FC236}">
                <a16:creationId xmlns:a16="http://schemas.microsoft.com/office/drawing/2014/main" id="{D224E5D3-5B90-B991-A48C-17723A3957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955" y="6023108"/>
            <a:ext cx="2706859" cy="652329"/>
          </a:xfrm>
          <a:prstGeom prst="rect">
            <a:avLst/>
          </a:prstGeom>
        </p:spPr>
      </p:pic>
      <p:pic>
        <p:nvPicPr>
          <p:cNvPr id="7" name="Picture 6" descr="Logo&#10;&#10;AI-generated content may be incorrect.">
            <a:extLst>
              <a:ext uri="{FF2B5EF4-FFF2-40B4-BE49-F238E27FC236}">
                <a16:creationId xmlns:a16="http://schemas.microsoft.com/office/drawing/2014/main" id="{BEE54F78-7793-C871-08C0-C08B7B3A9A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22259" y="5626095"/>
            <a:ext cx="2498137" cy="1255657"/>
          </a:xfrm>
          <a:prstGeom prst="rect">
            <a:avLst/>
          </a:prstGeom>
        </p:spPr>
      </p:pic>
      <p:pic>
        <p:nvPicPr>
          <p:cNvPr id="11" name="Picture 10" descr="Logo&#10;&#10;AI-generated content may be incorrect.">
            <a:extLst>
              <a:ext uri="{FF2B5EF4-FFF2-40B4-BE49-F238E27FC236}">
                <a16:creationId xmlns:a16="http://schemas.microsoft.com/office/drawing/2014/main" id="{86511C7A-CFBA-545D-6339-F658D0AAD6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41841" y="5564298"/>
            <a:ext cx="1499809" cy="1111139"/>
          </a:xfrm>
          <a:prstGeom prst="rect">
            <a:avLst/>
          </a:prstGeom>
        </p:spPr>
      </p:pic>
    </p:spTree>
    <p:extLst>
      <p:ext uri="{BB962C8B-B14F-4D97-AF65-F5344CB8AC3E}">
        <p14:creationId xmlns:p14="http://schemas.microsoft.com/office/powerpoint/2010/main" val="26203704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A062A-8B73-C22B-7EE7-73AB63D72D5A}"/>
              </a:ext>
            </a:extLst>
          </p:cNvPr>
          <p:cNvSpPr>
            <a:spLocks noGrp="1"/>
          </p:cNvSpPr>
          <p:nvPr>
            <p:ph type="title"/>
          </p:nvPr>
        </p:nvSpPr>
        <p:spPr/>
        <p:txBody>
          <a:bodyPr/>
          <a:lstStyle/>
          <a:p>
            <a:r>
              <a:rPr lang="en-US"/>
              <a:t>Areas of Focus and Committee Charge</a:t>
            </a:r>
          </a:p>
        </p:txBody>
      </p:sp>
      <p:sp>
        <p:nvSpPr>
          <p:cNvPr id="8" name="Content Placeholder 7">
            <a:extLst>
              <a:ext uri="{FF2B5EF4-FFF2-40B4-BE49-F238E27FC236}">
                <a16:creationId xmlns:a16="http://schemas.microsoft.com/office/drawing/2014/main" id="{358D4F7B-CF41-EBB4-7F1D-0DC5FAF1FC34}"/>
              </a:ext>
            </a:extLst>
          </p:cNvPr>
          <p:cNvSpPr>
            <a:spLocks noGrp="1"/>
          </p:cNvSpPr>
          <p:nvPr>
            <p:ph sz="half" idx="1"/>
          </p:nvPr>
        </p:nvSpPr>
        <p:spPr>
          <a:xfrm>
            <a:off x="526773" y="1385740"/>
            <a:ext cx="11215461" cy="4759879"/>
          </a:xfrm>
          <a:noFill/>
        </p:spPr>
        <p:txBody>
          <a:bodyPr vert="horz" lIns="91440" tIns="45720" rIns="91440" bIns="45720" rtlCol="0" anchor="t">
            <a:normAutofit fontScale="92500" lnSpcReduction="10000"/>
          </a:bodyPr>
          <a:lstStyle/>
          <a:p>
            <a:pPr marL="0" marR="0" lvl="0" indent="0">
              <a:spcBef>
                <a:spcPts val="0"/>
              </a:spcBef>
              <a:spcAft>
                <a:spcPts val="0"/>
              </a:spcAft>
              <a:buNone/>
            </a:pPr>
            <a:r>
              <a:rPr lang="en-US" sz="2400" b="1">
                <a:latin typeface="Aptos" panose="020B0004020202020204" pitchFamily="34" charset="0"/>
                <a:ea typeface="Times New Roman" panose="02020603050405020304" pitchFamily="18" charset="0"/>
                <a:cs typeface="Times New Roman" panose="02020603050405020304" pitchFamily="18" charset="0"/>
              </a:rPr>
              <a:t>IWA/</a:t>
            </a:r>
            <a:r>
              <a:rPr lang="en-US" sz="2400" b="1">
                <a:effectLst/>
                <a:latin typeface="Aptos" panose="020B0004020202020204" pitchFamily="34" charset="0"/>
                <a:ea typeface="Times New Roman" panose="02020603050405020304" pitchFamily="18" charset="0"/>
                <a:cs typeface="Times New Roman" panose="02020603050405020304" pitchFamily="18" charset="0"/>
              </a:rPr>
              <a:t>GWDB/MNP20 Committee on Educator Workforce</a:t>
            </a:r>
          </a:p>
          <a:p>
            <a:pPr marL="0" marR="0" lvl="0" indent="0">
              <a:spcBef>
                <a:spcPts val="0"/>
              </a:spcBef>
              <a:spcAft>
                <a:spcPts val="0"/>
              </a:spcAft>
              <a:buNone/>
            </a:pPr>
            <a:endParaRPr lang="en-US" sz="1100" b="1">
              <a:latin typeface="Aptos" panose="020B0004020202020204" pitchFamily="34" charset="0"/>
              <a:ea typeface="Times New Roman" panose="02020603050405020304" pitchFamily="18" charset="0"/>
              <a:cs typeface="Times New Roman" panose="02020603050405020304" pitchFamily="18" charset="0"/>
            </a:endParaRPr>
          </a:p>
          <a:p>
            <a:pPr marL="457200" lvl="1" indent="0">
              <a:spcBef>
                <a:spcPts val="0"/>
              </a:spcBef>
              <a:spcAft>
                <a:spcPts val="0"/>
              </a:spcAft>
              <a:buNone/>
            </a:pPr>
            <a:r>
              <a:rPr lang="en-US" sz="2100"/>
              <a:t>Align internal and external educator workforce initiatives</a:t>
            </a:r>
          </a:p>
          <a:p>
            <a:pPr marL="0" indent="0">
              <a:buNone/>
            </a:pPr>
            <a:r>
              <a:rPr lang="en-US" sz="2000"/>
              <a:t>The charge of the GWDB-MNP20 Committee on Educator Workforce is to:</a:t>
            </a:r>
          </a:p>
          <a:p>
            <a:pPr marL="457200" indent="-457200">
              <a:buFont typeface="+mj-lt"/>
              <a:buAutoNum type="arabicPeriod"/>
            </a:pPr>
            <a:r>
              <a:rPr lang="en-US" sz="2000"/>
              <a:t>Identify and recommend strategies for strengthening alignment between educator workforce efforts and across the state</a:t>
            </a:r>
          </a:p>
          <a:p>
            <a:pPr marL="457200" indent="-457200">
              <a:buFont typeface="+mj-lt"/>
              <a:buAutoNum type="arabicPeriod"/>
            </a:pPr>
            <a:r>
              <a:rPr lang="en-US" sz="2000"/>
              <a:t>Identify and recommend metrics to be used in determining successful emerging practices and programs to accelerate and scale</a:t>
            </a:r>
          </a:p>
          <a:p>
            <a:pPr marL="457200" indent="-457200">
              <a:buFont typeface="+mj-lt"/>
              <a:buAutoNum type="arabicPeriod"/>
            </a:pPr>
            <a:r>
              <a:rPr lang="en-US" sz="2000"/>
              <a:t>Identify and recommend strategies to increase communication:</a:t>
            </a:r>
            <a:br>
              <a:rPr lang="en-US" sz="2000"/>
            </a:br>
            <a:r>
              <a:rPr lang="en-US" sz="2000"/>
              <a:t>  A. To students and families about educator workforce initiatives, funding, and programs</a:t>
            </a:r>
            <a:br>
              <a:rPr lang="en-US" sz="2000"/>
            </a:br>
            <a:r>
              <a:rPr lang="en-US" sz="2000"/>
              <a:t>  B. To and between relevant organizations about educator workforce initiatives, funding, and programs</a:t>
            </a:r>
          </a:p>
          <a:p>
            <a:pPr marL="0" indent="0">
              <a:buNone/>
            </a:pPr>
            <a:r>
              <a:rPr lang="en-US" sz="2000"/>
              <a:t>Recommendations of this Committee will be forwarded for further action to the IWA Taskforce, full Governor’s Workforce Development Board and to the Minnesota P-20 Education Partnership. </a:t>
            </a:r>
          </a:p>
          <a:p>
            <a:pPr marL="0" indent="0">
              <a:spcBef>
                <a:spcPts val="0"/>
              </a:spcBef>
              <a:spcAft>
                <a:spcPts val="0"/>
              </a:spcAft>
              <a:buNone/>
            </a:pPr>
            <a:endParaRPr lang="en-US" sz="2400">
              <a:effectLst/>
              <a:latin typeface="Aptos" panose="020B0004020202020204" pitchFamily="34" charset="0"/>
              <a:ea typeface="Times New Roman" panose="02020603050405020304" pitchFamily="18" charset="0"/>
              <a:cs typeface="Times New Roman" panose="02020603050405020304" pitchFamily="18" charset="0"/>
            </a:endParaRPr>
          </a:p>
          <a:p>
            <a:pPr marL="0" indent="0">
              <a:buNone/>
            </a:pPr>
            <a:endParaRPr lang="en-US"/>
          </a:p>
        </p:txBody>
      </p:sp>
      <p:cxnSp>
        <p:nvCxnSpPr>
          <p:cNvPr id="10" name="Straight Connector 9">
            <a:extLst>
              <a:ext uri="{FF2B5EF4-FFF2-40B4-BE49-F238E27FC236}">
                <a16:creationId xmlns:a16="http://schemas.microsoft.com/office/drawing/2014/main" id="{C3B3881D-10A3-FAB4-C787-EF96B182D0E0}"/>
              </a:ext>
              <a:ext uri="{C183D7F6-B498-43B3-948B-1728B52AA6E4}">
                <adec:decorative xmlns:adec="http://schemas.microsoft.com/office/drawing/2017/decorative" val="1"/>
              </a:ext>
            </a:extLst>
          </p:cNvPr>
          <p:cNvCxnSpPr>
            <a:cxnSpLocks/>
          </p:cNvCxnSpPr>
          <p:nvPr/>
        </p:nvCxnSpPr>
        <p:spPr>
          <a:xfrm>
            <a:off x="517236" y="1551709"/>
            <a:ext cx="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122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3B3881D-10A3-FAB4-C787-EF96B182D0E0}"/>
              </a:ext>
              <a:ext uri="{C183D7F6-B498-43B3-948B-1728B52AA6E4}">
                <adec:decorative xmlns:adec="http://schemas.microsoft.com/office/drawing/2017/decorative" val="1"/>
              </a:ext>
            </a:extLst>
          </p:cNvPr>
          <p:cNvCxnSpPr>
            <a:cxnSpLocks/>
          </p:cNvCxnSpPr>
          <p:nvPr/>
        </p:nvCxnSpPr>
        <p:spPr>
          <a:xfrm>
            <a:off x="517236" y="155170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13">
            <a:extLst>
              <a:ext uri="{FF2B5EF4-FFF2-40B4-BE49-F238E27FC236}">
                <a16:creationId xmlns:a16="http://schemas.microsoft.com/office/drawing/2014/main" id="{D512A078-F694-BF05-DB05-F64361600A5C}"/>
              </a:ext>
            </a:extLst>
          </p:cNvPr>
          <p:cNvSpPr>
            <a:spLocks noGrp="1"/>
          </p:cNvSpPr>
          <p:nvPr>
            <p:ph type="title"/>
          </p:nvPr>
        </p:nvSpPr>
        <p:spPr>
          <a:xfrm>
            <a:off x="838200" y="-1"/>
            <a:ext cx="10515600" cy="1216025"/>
          </a:xfrm>
        </p:spPr>
        <p:txBody>
          <a:bodyPr/>
          <a:lstStyle/>
          <a:p>
            <a:r>
              <a:rPr lang="en-US"/>
              <a:t>Sub-Committee Structure</a:t>
            </a:r>
          </a:p>
        </p:txBody>
      </p:sp>
      <p:pic>
        <p:nvPicPr>
          <p:cNvPr id="11" name="Picture 10" descr="A visual depicting icons that seek to describe the teacher's journey. Four icons read: Explore, Become, Grow and Thrive. " title="Teacher Journey">
            <a:extLst>
              <a:ext uri="{FF2B5EF4-FFF2-40B4-BE49-F238E27FC236}">
                <a16:creationId xmlns:a16="http://schemas.microsoft.com/office/drawing/2014/main" id="{06B76012-F645-7655-7C7A-C5F876737106}"/>
              </a:ext>
            </a:extLst>
          </p:cNvPr>
          <p:cNvPicPr>
            <a:picLocks noChangeAspect="1"/>
          </p:cNvPicPr>
          <p:nvPr/>
        </p:nvPicPr>
        <p:blipFill>
          <a:blip r:embed="rId3"/>
          <a:stretch>
            <a:fillRect/>
          </a:stretch>
        </p:blipFill>
        <p:spPr>
          <a:xfrm>
            <a:off x="1786285" y="4449277"/>
            <a:ext cx="8619429" cy="1385002"/>
          </a:xfrm>
          <a:prstGeom prst="rect">
            <a:avLst/>
          </a:prstGeom>
        </p:spPr>
      </p:pic>
      <p:pic>
        <p:nvPicPr>
          <p:cNvPr id="16" name="Picture 15" descr="Diagram&#10;&#10;AI-generated content may be incorrect.">
            <a:extLst>
              <a:ext uri="{FF2B5EF4-FFF2-40B4-BE49-F238E27FC236}">
                <a16:creationId xmlns:a16="http://schemas.microsoft.com/office/drawing/2014/main" id="{1A321AAD-C097-40FB-FF01-B362FF9F5D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86037" y="1523631"/>
            <a:ext cx="2290882" cy="2231140"/>
          </a:xfrm>
          <a:prstGeom prst="rect">
            <a:avLst/>
          </a:prstGeom>
          <a:noFill/>
        </p:spPr>
      </p:pic>
      <p:sp>
        <p:nvSpPr>
          <p:cNvPr id="22" name="Right Bracket 21">
            <a:extLst>
              <a:ext uri="{FF2B5EF4-FFF2-40B4-BE49-F238E27FC236}">
                <a16:creationId xmlns:a16="http://schemas.microsoft.com/office/drawing/2014/main" id="{E1A8701B-8469-F3F9-DE81-E7ABB9ECF6E7}"/>
              </a:ext>
              <a:ext uri="{C183D7F6-B498-43B3-948B-1728B52AA6E4}">
                <adec:decorative xmlns:adec="http://schemas.microsoft.com/office/drawing/2017/decorative" val="1"/>
              </a:ext>
            </a:extLst>
          </p:cNvPr>
          <p:cNvSpPr/>
          <p:nvPr/>
        </p:nvSpPr>
        <p:spPr>
          <a:xfrm rot="16200000">
            <a:off x="3446831" y="3069475"/>
            <a:ext cx="510139" cy="2497318"/>
          </a:xfrm>
          <a:prstGeom prst="rightBracket">
            <a:avLst>
              <a:gd name="adj"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
        <p:nvSpPr>
          <p:cNvPr id="24" name="Right Bracket 23">
            <a:extLst>
              <a:ext uri="{FF2B5EF4-FFF2-40B4-BE49-F238E27FC236}">
                <a16:creationId xmlns:a16="http://schemas.microsoft.com/office/drawing/2014/main" id="{DC06FB18-0E57-F84D-DF61-600301FD88F1}"/>
              </a:ext>
              <a:ext uri="{C183D7F6-B498-43B3-948B-1728B52AA6E4}">
                <adec:decorative xmlns:adec="http://schemas.microsoft.com/office/drawing/2017/decorative" val="1"/>
              </a:ext>
            </a:extLst>
          </p:cNvPr>
          <p:cNvSpPr/>
          <p:nvPr/>
        </p:nvSpPr>
        <p:spPr>
          <a:xfrm rot="16200000">
            <a:off x="6494754" y="2518184"/>
            <a:ext cx="510139" cy="3598530"/>
          </a:xfrm>
          <a:prstGeom prst="rightBracket">
            <a:avLst>
              <a:gd name="adj"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cxnSp>
        <p:nvCxnSpPr>
          <p:cNvPr id="26" name="Straight Connector 25">
            <a:extLst>
              <a:ext uri="{FF2B5EF4-FFF2-40B4-BE49-F238E27FC236}">
                <a16:creationId xmlns:a16="http://schemas.microsoft.com/office/drawing/2014/main" id="{095E9C78-654D-9918-5860-B9C79108332C}"/>
              </a:ext>
              <a:ext uri="{C183D7F6-B498-43B3-948B-1728B52AA6E4}">
                <adec:decorative xmlns:adec="http://schemas.microsoft.com/office/drawing/2017/decorative" val="1"/>
              </a:ext>
            </a:extLst>
          </p:cNvPr>
          <p:cNvCxnSpPr>
            <a:cxnSpLocks/>
            <a:stCxn id="16" idx="2"/>
          </p:cNvCxnSpPr>
          <p:nvPr/>
        </p:nvCxnSpPr>
        <p:spPr>
          <a:xfrm>
            <a:off x="6131478" y="3754771"/>
            <a:ext cx="0" cy="293471"/>
          </a:xfrm>
          <a:prstGeom prst="line">
            <a:avLst/>
          </a:prstGeom>
        </p:spPr>
        <p:style>
          <a:lnRef idx="1">
            <a:schemeClr val="accent1"/>
          </a:lnRef>
          <a:fillRef idx="0">
            <a:schemeClr val="accent1"/>
          </a:fillRef>
          <a:effectRef idx="0">
            <a:schemeClr val="accent1"/>
          </a:effectRef>
          <a:fontRef idx="minor">
            <a:schemeClr val="tx1"/>
          </a:fontRef>
        </p:style>
      </p:cxnSp>
      <p:sp>
        <p:nvSpPr>
          <p:cNvPr id="2" name="Arrow: Left-Right 1">
            <a:extLst>
              <a:ext uri="{FF2B5EF4-FFF2-40B4-BE49-F238E27FC236}">
                <a16:creationId xmlns:a16="http://schemas.microsoft.com/office/drawing/2014/main" id="{6E6CB623-E08B-9D6E-3855-55CE467A2F11}"/>
              </a:ext>
            </a:extLst>
          </p:cNvPr>
          <p:cNvSpPr/>
          <p:nvPr/>
        </p:nvSpPr>
        <p:spPr>
          <a:xfrm>
            <a:off x="1970958" y="6127750"/>
            <a:ext cx="8321040" cy="365125"/>
          </a:xfrm>
          <a:prstGeom prst="lef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a:ea typeface="+mn-ea"/>
                <a:cs typeface="+mn-cs"/>
              </a:rPr>
              <a:t>Diversity, Equity and Inclusion and Retention</a:t>
            </a:r>
          </a:p>
        </p:txBody>
      </p:sp>
      <p:cxnSp>
        <p:nvCxnSpPr>
          <p:cNvPr id="3" name="Straight Arrow Connector 2">
            <a:extLst>
              <a:ext uri="{FF2B5EF4-FFF2-40B4-BE49-F238E27FC236}">
                <a16:creationId xmlns:a16="http://schemas.microsoft.com/office/drawing/2014/main" id="{20057285-3E69-90C4-35FC-39C4846DCDB4}"/>
              </a:ext>
              <a:ext uri="{C183D7F6-B498-43B3-948B-1728B52AA6E4}">
                <adec:decorative xmlns:adec="http://schemas.microsoft.com/office/drawing/2017/decorative" val="1"/>
              </a:ext>
            </a:extLst>
          </p:cNvPr>
          <p:cNvCxnSpPr>
            <a:cxnSpLocks/>
          </p:cNvCxnSpPr>
          <p:nvPr/>
        </p:nvCxnSpPr>
        <p:spPr>
          <a:xfrm flipV="1">
            <a:off x="7864568" y="4572519"/>
            <a:ext cx="1322024" cy="20652"/>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FFD9D7C-34B6-FA3B-F214-F1A6BB923063}"/>
              </a:ext>
            </a:extLst>
          </p:cNvPr>
          <p:cNvSpPr txBox="1"/>
          <p:nvPr/>
        </p:nvSpPr>
        <p:spPr>
          <a:xfrm>
            <a:off x="8002279" y="4657939"/>
            <a:ext cx="109066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solidFill>
                <a:effectLst/>
                <a:uLnTx/>
                <a:uFillTx/>
                <a:latin typeface="Calibri"/>
                <a:ea typeface="+mn-ea"/>
                <a:cs typeface="+mn-cs"/>
              </a:rPr>
              <a:t>Grow &amp; Thrive Sub-Committee</a:t>
            </a:r>
          </a:p>
        </p:txBody>
      </p:sp>
    </p:spTree>
    <p:extLst>
      <p:ext uri="{BB962C8B-B14F-4D97-AF65-F5344CB8AC3E}">
        <p14:creationId xmlns:p14="http://schemas.microsoft.com/office/powerpoint/2010/main" val="168817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3B3881D-10A3-FAB4-C787-EF96B182D0E0}"/>
              </a:ext>
              <a:ext uri="{C183D7F6-B498-43B3-948B-1728B52AA6E4}">
                <adec:decorative xmlns:adec="http://schemas.microsoft.com/office/drawing/2017/decorative" val="1"/>
              </a:ext>
            </a:extLst>
          </p:cNvPr>
          <p:cNvCxnSpPr>
            <a:cxnSpLocks/>
          </p:cNvCxnSpPr>
          <p:nvPr/>
        </p:nvCxnSpPr>
        <p:spPr>
          <a:xfrm>
            <a:off x="517236" y="1551709"/>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itle 13">
            <a:extLst>
              <a:ext uri="{FF2B5EF4-FFF2-40B4-BE49-F238E27FC236}">
                <a16:creationId xmlns:a16="http://schemas.microsoft.com/office/drawing/2014/main" id="{D512A078-F694-BF05-DB05-F64361600A5C}"/>
              </a:ext>
            </a:extLst>
          </p:cNvPr>
          <p:cNvSpPr>
            <a:spLocks noGrp="1"/>
          </p:cNvSpPr>
          <p:nvPr>
            <p:ph type="title"/>
          </p:nvPr>
        </p:nvSpPr>
        <p:spPr>
          <a:xfrm>
            <a:off x="838200" y="-1"/>
            <a:ext cx="10515600" cy="1216025"/>
          </a:xfrm>
        </p:spPr>
        <p:txBody>
          <a:bodyPr/>
          <a:lstStyle/>
          <a:p>
            <a:r>
              <a:rPr lang="en-US"/>
              <a:t>Sub-Committee Structure</a:t>
            </a:r>
          </a:p>
        </p:txBody>
      </p:sp>
      <p:pic>
        <p:nvPicPr>
          <p:cNvPr id="11" name="Picture 10" descr="A visual depicting icons that seek to describe the teacher's journey. Four icons read: Explore, Become, Grow and Thrive. " title="Teacher Journey">
            <a:extLst>
              <a:ext uri="{FF2B5EF4-FFF2-40B4-BE49-F238E27FC236}">
                <a16:creationId xmlns:a16="http://schemas.microsoft.com/office/drawing/2014/main" id="{06B76012-F645-7655-7C7A-C5F876737106}"/>
              </a:ext>
            </a:extLst>
          </p:cNvPr>
          <p:cNvPicPr>
            <a:picLocks noChangeAspect="1"/>
          </p:cNvPicPr>
          <p:nvPr/>
        </p:nvPicPr>
        <p:blipFill>
          <a:blip r:embed="rId3"/>
          <a:srcRect r="83782"/>
          <a:stretch/>
        </p:blipFill>
        <p:spPr>
          <a:xfrm>
            <a:off x="838200" y="1524000"/>
            <a:ext cx="903684" cy="895350"/>
          </a:xfrm>
          <a:prstGeom prst="rect">
            <a:avLst/>
          </a:prstGeom>
        </p:spPr>
      </p:pic>
      <p:pic>
        <p:nvPicPr>
          <p:cNvPr id="12" name="Picture 11" descr="A visual depicting icons that seek to describe the teacher's journey. Four icons read: Explore, Become, Grow and Thrive. " title="Teacher Journey">
            <a:extLst>
              <a:ext uri="{FF2B5EF4-FFF2-40B4-BE49-F238E27FC236}">
                <a16:creationId xmlns:a16="http://schemas.microsoft.com/office/drawing/2014/main" id="{1E57F1F3-8336-443C-F76D-70B06A12FAD2}"/>
              </a:ext>
            </a:extLst>
          </p:cNvPr>
          <p:cNvPicPr>
            <a:picLocks noChangeAspect="1"/>
          </p:cNvPicPr>
          <p:nvPr/>
        </p:nvPicPr>
        <p:blipFill>
          <a:blip r:embed="rId3"/>
          <a:srcRect l="27861" r="55563"/>
          <a:stretch/>
        </p:blipFill>
        <p:spPr>
          <a:xfrm>
            <a:off x="818253" y="2419350"/>
            <a:ext cx="923631" cy="895350"/>
          </a:xfrm>
          <a:prstGeom prst="rect">
            <a:avLst/>
          </a:prstGeom>
        </p:spPr>
      </p:pic>
      <p:pic>
        <p:nvPicPr>
          <p:cNvPr id="13" name="Picture 12" descr="A visual depicting icons that seek to describe the teacher's journey. Four icons read: Explore, Become, Grow and Thrive. " title="Teacher Journey">
            <a:extLst>
              <a:ext uri="{FF2B5EF4-FFF2-40B4-BE49-F238E27FC236}">
                <a16:creationId xmlns:a16="http://schemas.microsoft.com/office/drawing/2014/main" id="{C06AC850-6427-EEF4-D026-EC97F4A82943}"/>
              </a:ext>
            </a:extLst>
          </p:cNvPr>
          <p:cNvPicPr>
            <a:picLocks noChangeAspect="1"/>
          </p:cNvPicPr>
          <p:nvPr/>
        </p:nvPicPr>
        <p:blipFill>
          <a:blip r:embed="rId3"/>
          <a:srcRect l="56437" r="28211" b="5334"/>
          <a:stretch/>
        </p:blipFill>
        <p:spPr>
          <a:xfrm>
            <a:off x="204485" y="3279150"/>
            <a:ext cx="903685" cy="895350"/>
          </a:xfrm>
          <a:prstGeom prst="rect">
            <a:avLst/>
          </a:prstGeom>
        </p:spPr>
      </p:pic>
      <p:pic>
        <p:nvPicPr>
          <p:cNvPr id="5" name="Picture 4" descr="A visual depicting icons that seek to describe the teacher's journey. Four icons read: Explore, Become, Grow and Thrive. " title="Teacher Journey">
            <a:extLst>
              <a:ext uri="{FF2B5EF4-FFF2-40B4-BE49-F238E27FC236}">
                <a16:creationId xmlns:a16="http://schemas.microsoft.com/office/drawing/2014/main" id="{D32B1DFB-A093-20AA-D658-C7940A37BC0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6137" r="98460">
                        <a14:foregroundMark x1="86068" y1="12234" x2="95299" y2="14894"/>
                        <a14:foregroundMark x1="95299" y1="14894" x2="97863" y2="72340"/>
                        <a14:foregroundMark x1="97863" y1="72340" x2="88803" y2="86170"/>
                        <a14:foregroundMark x1="88803" y1="86170" x2="86068" y2="34574"/>
                        <a14:foregroundMark x1="86068" y1="34574" x2="93846" y2="17553"/>
                        <a14:foregroundMark x1="93846" y1="17553" x2="96496" y2="68085"/>
                        <a14:foregroundMark x1="96496" y1="68085" x2="88120" y2="81915"/>
                        <a14:foregroundMark x1="88120" y1="81915" x2="96496" y2="76064"/>
                        <a14:foregroundMark x1="96496" y1="76064" x2="92991" y2="29787"/>
                        <a14:foregroundMark x1="92991" y1="29787" x2="88376" y2="71809"/>
                        <a14:foregroundMark x1="88376" y1="71809" x2="96496" y2="51596"/>
                        <a14:foregroundMark x1="96496" y1="51596" x2="91282" y2="48404"/>
                      </a14:backgroundRemoval>
                    </a14:imgEffect>
                  </a14:imgLayer>
                </a14:imgProps>
              </a:ext>
            </a:extLst>
          </a:blip>
          <a:srcRect l="84597"/>
          <a:stretch/>
        </p:blipFill>
        <p:spPr>
          <a:xfrm>
            <a:off x="858147" y="3887671"/>
            <a:ext cx="903684" cy="942664"/>
          </a:xfrm>
          <a:prstGeom prst="rect">
            <a:avLst/>
          </a:prstGeom>
        </p:spPr>
      </p:pic>
      <p:sp>
        <p:nvSpPr>
          <p:cNvPr id="15" name="TextBox 14">
            <a:extLst>
              <a:ext uri="{FF2B5EF4-FFF2-40B4-BE49-F238E27FC236}">
                <a16:creationId xmlns:a16="http://schemas.microsoft.com/office/drawing/2014/main" id="{41A5D02C-0F02-E3E2-F6BC-0ADEA7375D65}"/>
              </a:ext>
            </a:extLst>
          </p:cNvPr>
          <p:cNvSpPr txBox="1"/>
          <p:nvPr/>
        </p:nvSpPr>
        <p:spPr>
          <a:xfrm>
            <a:off x="1761831" y="1648509"/>
            <a:ext cx="726786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solidFill>
                <a:effectLst/>
                <a:uLnTx/>
                <a:uFillTx/>
                <a:latin typeface="Calibri"/>
                <a:ea typeface="+mn-ea"/>
                <a:cs typeface="+mn-cs"/>
              </a:rPr>
              <a:t>Explore: </a:t>
            </a:r>
            <a:r>
              <a:rPr kumimoji="0" lang="en-US" sz="1800" b="0" i="0" u="none" strike="noStrike" kern="1200" cap="none" spc="0" normalizeH="0" baseline="0" noProof="0">
                <a:ln>
                  <a:noFill/>
                </a:ln>
                <a:solidFill>
                  <a:srgbClr val="003865"/>
                </a:solidFill>
                <a:effectLst/>
                <a:uLnTx/>
                <a:uFillTx/>
                <a:latin typeface="Calibri"/>
                <a:ea typeface="+mn-ea"/>
                <a:cs typeface="+mn-cs"/>
              </a:rPr>
              <a:t>F</a:t>
            </a:r>
            <a:r>
              <a:rPr kumimoji="0" lang="en-US" sz="1800" b="0" i="0" u="none" strike="noStrike" kern="1200" cap="none" spc="0" normalizeH="0" baseline="0" noProof="0" err="1">
                <a:ln>
                  <a:noFill/>
                </a:ln>
                <a:solidFill>
                  <a:srgbClr val="003865"/>
                </a:solidFill>
                <a:effectLst/>
                <a:uLnTx/>
                <a:uFillTx/>
                <a:latin typeface="Calibri"/>
                <a:ea typeface="+mn-ea"/>
                <a:cs typeface="+mn-cs"/>
              </a:rPr>
              <a:t>ocused</a:t>
            </a:r>
            <a:r>
              <a:rPr kumimoji="0" lang="en-US" sz="1800" b="0" i="0" u="none" strike="noStrike" kern="1200" cap="none" spc="0" normalizeH="0" baseline="0" noProof="0">
                <a:ln>
                  <a:noFill/>
                </a:ln>
                <a:solidFill>
                  <a:srgbClr val="003865"/>
                </a:solidFill>
                <a:effectLst/>
                <a:uLnTx/>
                <a:uFillTx/>
                <a:latin typeface="Calibri"/>
                <a:ea typeface="+mn-ea"/>
                <a:cs typeface="+mn-cs"/>
              </a:rPr>
              <a:t> on how we recruit to the teaching profession and all that entails (not just young people but all ages). </a:t>
            </a:r>
          </a:p>
        </p:txBody>
      </p:sp>
      <p:sp>
        <p:nvSpPr>
          <p:cNvPr id="16" name="TextBox 15">
            <a:extLst>
              <a:ext uri="{FF2B5EF4-FFF2-40B4-BE49-F238E27FC236}">
                <a16:creationId xmlns:a16="http://schemas.microsoft.com/office/drawing/2014/main" id="{5AAEDE7F-77D5-0BF8-B899-B96FAF0F4334}"/>
              </a:ext>
            </a:extLst>
          </p:cNvPr>
          <p:cNvSpPr txBox="1"/>
          <p:nvPr/>
        </p:nvSpPr>
        <p:spPr>
          <a:xfrm>
            <a:off x="1761831" y="2543859"/>
            <a:ext cx="85156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solidFill>
                <a:effectLst/>
                <a:uLnTx/>
                <a:uFillTx/>
                <a:latin typeface="Calibri"/>
                <a:ea typeface="+mn-ea"/>
                <a:cs typeface="+mn-cs"/>
              </a:rPr>
              <a:t>Become: </a:t>
            </a:r>
            <a:r>
              <a:rPr kumimoji="0" lang="en-US" sz="1800" b="0" i="0" u="none" strike="noStrike" kern="1200" cap="none" spc="0" normalizeH="0" baseline="0" noProof="0">
                <a:ln>
                  <a:noFill/>
                </a:ln>
                <a:solidFill>
                  <a:srgbClr val="003865"/>
                </a:solidFill>
                <a:effectLst/>
                <a:uLnTx/>
                <a:uFillTx/>
                <a:latin typeface="Calibri"/>
                <a:ea typeface="+mn-ea"/>
                <a:cs typeface="+mn-cs"/>
              </a:rPr>
              <a:t>L</a:t>
            </a:r>
            <a:r>
              <a:rPr kumimoji="0" lang="en-US" sz="1800" b="0" i="0" u="none" strike="noStrike" kern="1200" cap="none" spc="0" normalizeH="0" baseline="0" noProof="0" err="1">
                <a:ln>
                  <a:noFill/>
                </a:ln>
                <a:solidFill>
                  <a:srgbClr val="003865"/>
                </a:solidFill>
                <a:effectLst/>
                <a:uLnTx/>
                <a:uFillTx/>
                <a:latin typeface="Calibri"/>
                <a:ea typeface="+mn-ea"/>
                <a:cs typeface="+mn-cs"/>
              </a:rPr>
              <a:t>ooking</a:t>
            </a:r>
            <a:r>
              <a:rPr kumimoji="0" lang="en-US" sz="1800" b="0" i="0" u="none" strike="noStrike" kern="1200" cap="none" spc="0" normalizeH="0" baseline="0" noProof="0">
                <a:ln>
                  <a:noFill/>
                </a:ln>
                <a:solidFill>
                  <a:srgbClr val="003865"/>
                </a:solidFill>
                <a:effectLst/>
                <a:uLnTx/>
                <a:uFillTx/>
                <a:latin typeface="Calibri"/>
                <a:ea typeface="+mn-ea"/>
                <a:cs typeface="+mn-cs"/>
              </a:rPr>
              <a:t> at the variety of ways to prepare teachers, the best practices and the leakages from the programs, the Big P and little p policy issues around licensure. </a:t>
            </a:r>
          </a:p>
        </p:txBody>
      </p:sp>
      <p:sp>
        <p:nvSpPr>
          <p:cNvPr id="17" name="TextBox 16">
            <a:extLst>
              <a:ext uri="{FF2B5EF4-FFF2-40B4-BE49-F238E27FC236}">
                <a16:creationId xmlns:a16="http://schemas.microsoft.com/office/drawing/2014/main" id="{1C7B0BF9-24A4-A6DE-B892-16FC64365B99}"/>
              </a:ext>
            </a:extLst>
          </p:cNvPr>
          <p:cNvSpPr txBox="1"/>
          <p:nvPr/>
        </p:nvSpPr>
        <p:spPr>
          <a:xfrm>
            <a:off x="1761831" y="3564506"/>
            <a:ext cx="851564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solidFill>
                <a:effectLst/>
                <a:uLnTx/>
                <a:uFillTx/>
                <a:latin typeface="Calibri"/>
                <a:ea typeface="+mn-ea"/>
                <a:cs typeface="+mn-cs"/>
              </a:rPr>
              <a:t>Grow &amp; Thrive: </a:t>
            </a:r>
            <a:r>
              <a:rPr kumimoji="0" lang="en-US" sz="1800" b="0" i="0" u="none" strike="noStrike" kern="1200" cap="none" spc="0" normalizeH="0" baseline="0" noProof="0">
                <a:ln>
                  <a:noFill/>
                </a:ln>
                <a:solidFill>
                  <a:srgbClr val="003865"/>
                </a:solidFill>
                <a:effectLst/>
                <a:uLnTx/>
                <a:uFillTx/>
                <a:latin typeface="Calibri"/>
                <a:ea typeface="+mn-ea"/>
                <a:cs typeface="+mn-cs"/>
              </a:rPr>
              <a:t>Concerned with keeping teachers during those first few years and beyond. Will look into what is done for those who stay in the profession to address burnout, professional development, leadership growth etc. </a:t>
            </a:r>
          </a:p>
        </p:txBody>
      </p:sp>
      <p:sp>
        <p:nvSpPr>
          <p:cNvPr id="18" name="TextBox 17">
            <a:extLst>
              <a:ext uri="{FF2B5EF4-FFF2-40B4-BE49-F238E27FC236}">
                <a16:creationId xmlns:a16="http://schemas.microsoft.com/office/drawing/2014/main" id="{CD685AAD-34A2-B816-EFAA-562C484FFC32}"/>
              </a:ext>
            </a:extLst>
          </p:cNvPr>
          <p:cNvSpPr txBox="1"/>
          <p:nvPr/>
        </p:nvSpPr>
        <p:spPr>
          <a:xfrm>
            <a:off x="5395765" y="5237382"/>
            <a:ext cx="3832091"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Early Childhood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K-12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Post-Secondary</a:t>
            </a:r>
          </a:p>
        </p:txBody>
      </p:sp>
      <p:sp>
        <p:nvSpPr>
          <p:cNvPr id="19" name="TextBox 18">
            <a:extLst>
              <a:ext uri="{FF2B5EF4-FFF2-40B4-BE49-F238E27FC236}">
                <a16:creationId xmlns:a16="http://schemas.microsoft.com/office/drawing/2014/main" id="{A1F934FA-5CC5-E129-5773-AAC98F5CA9E8}"/>
              </a:ext>
            </a:extLst>
          </p:cNvPr>
          <p:cNvSpPr txBox="1"/>
          <p:nvPr/>
        </p:nvSpPr>
        <p:spPr>
          <a:xfrm>
            <a:off x="1893974" y="4840159"/>
            <a:ext cx="895084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solidFill>
                <a:effectLst/>
                <a:uLnTx/>
                <a:uFillTx/>
                <a:latin typeface="Calibri"/>
                <a:ea typeface="+mn-ea"/>
                <a:cs typeface="+mn-cs"/>
              </a:rPr>
              <a:t>All Sub-Committees Must Consider Implications for All Levels of P-20: </a:t>
            </a:r>
          </a:p>
        </p:txBody>
      </p:sp>
    </p:spTree>
    <p:extLst>
      <p:ext uri="{BB962C8B-B14F-4D97-AF65-F5344CB8AC3E}">
        <p14:creationId xmlns:p14="http://schemas.microsoft.com/office/powerpoint/2010/main" val="1871921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D1735-33DA-2D28-57AE-E4AD145251BA}"/>
              </a:ext>
            </a:extLst>
          </p:cNvPr>
          <p:cNvSpPr>
            <a:spLocks noGrp="1"/>
          </p:cNvSpPr>
          <p:nvPr>
            <p:ph type="ctrTitle"/>
          </p:nvPr>
        </p:nvSpPr>
        <p:spPr/>
        <p:txBody>
          <a:bodyPr>
            <a:normAutofit/>
          </a:bodyPr>
          <a:lstStyle/>
          <a:p>
            <a:r>
              <a:rPr lang="en-US"/>
              <a:t>State and Federal Legislative Update</a:t>
            </a:r>
          </a:p>
        </p:txBody>
      </p:sp>
      <p:sp>
        <p:nvSpPr>
          <p:cNvPr id="3" name="Text Placeholder 2">
            <a:extLst>
              <a:ext uri="{FF2B5EF4-FFF2-40B4-BE49-F238E27FC236}">
                <a16:creationId xmlns:a16="http://schemas.microsoft.com/office/drawing/2014/main" id="{874EC4E6-7003-6926-B77A-83A71BF2B980}"/>
              </a:ext>
            </a:extLst>
          </p:cNvPr>
          <p:cNvSpPr>
            <a:spLocks noGrp="1"/>
          </p:cNvSpPr>
          <p:nvPr>
            <p:ph type="body" sz="quarter" idx="17"/>
          </p:nvPr>
        </p:nvSpPr>
        <p:spPr>
          <a:xfrm>
            <a:off x="838200" y="5644883"/>
            <a:ext cx="10515600" cy="1060717"/>
          </a:xfrm>
        </p:spPr>
        <p:txBody>
          <a:bodyPr>
            <a:normAutofit lnSpcReduction="10000"/>
          </a:bodyPr>
          <a:lstStyle/>
          <a:p>
            <a:r>
              <a:rPr lang="en-US"/>
              <a:t>Nathan Ratner | DEED Government Relations</a:t>
            </a:r>
          </a:p>
          <a:p>
            <a:r>
              <a:rPr lang="en-US"/>
              <a:t>Katie McClelland | GWDB Executive Director</a:t>
            </a:r>
          </a:p>
        </p:txBody>
      </p:sp>
    </p:spTree>
    <p:extLst>
      <p:ext uri="{BB962C8B-B14F-4D97-AF65-F5344CB8AC3E}">
        <p14:creationId xmlns:p14="http://schemas.microsoft.com/office/powerpoint/2010/main" val="20015035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B56419-8EA4-2B2F-E257-4DD8746180A1}"/>
              </a:ext>
            </a:extLst>
          </p:cNvPr>
          <p:cNvSpPr>
            <a:spLocks noGrp="1"/>
          </p:cNvSpPr>
          <p:nvPr>
            <p:ph type="ctrTitle"/>
          </p:nvPr>
        </p:nvSpPr>
        <p:spPr/>
        <p:txBody>
          <a:bodyPr>
            <a:normAutofit fontScale="90000"/>
          </a:bodyPr>
          <a:lstStyle/>
          <a:p>
            <a:r>
              <a:rPr lang="en-US"/>
              <a:t>State Legislative Updates </a:t>
            </a:r>
            <a:br>
              <a:rPr lang="en-US"/>
            </a:br>
            <a:r>
              <a:rPr lang="en-US"/>
              <a:t>Department of Employment &amp; Economic Development (DEED)</a:t>
            </a:r>
          </a:p>
        </p:txBody>
      </p:sp>
      <p:sp>
        <p:nvSpPr>
          <p:cNvPr id="8" name="Text Placeholder 7">
            <a:extLst>
              <a:ext uri="{FF2B5EF4-FFF2-40B4-BE49-F238E27FC236}">
                <a16:creationId xmlns:a16="http://schemas.microsoft.com/office/drawing/2014/main" id="{C83D45F5-66F2-0402-7FF7-D29A5C20DAA2}"/>
              </a:ext>
            </a:extLst>
          </p:cNvPr>
          <p:cNvSpPr>
            <a:spLocks noGrp="1"/>
          </p:cNvSpPr>
          <p:nvPr>
            <p:ph type="body" sz="quarter" idx="18"/>
          </p:nvPr>
        </p:nvSpPr>
        <p:spPr/>
        <p:txBody>
          <a:bodyPr/>
          <a:lstStyle/>
          <a:p>
            <a:r>
              <a:rPr lang="en-US"/>
              <a:t>Nathan Ratner | DEED Government Affairs</a:t>
            </a:r>
          </a:p>
        </p:txBody>
      </p:sp>
      <p:pic>
        <p:nvPicPr>
          <p:cNvPr id="2" name="Picture 2" descr="Minnesota state capitol building, a large white building with a dome&#10;">
            <a:extLst>
              <a:ext uri="{FF2B5EF4-FFF2-40B4-BE49-F238E27FC236}">
                <a16:creationId xmlns:a16="http://schemas.microsoft.com/office/drawing/2014/main" id="{A78C8FAB-7B31-9D7D-077E-F58FB0469DD7}"/>
              </a:ext>
            </a:extLst>
          </p:cNvPr>
          <p:cNvPicPr>
            <a:picLocks noGrp="1" noChangeAspect="1" noChangeArrowheads="1"/>
          </p:cNvPicPr>
          <p:nvPr>
            <p:ph type="pic" sz="quarter" idx="17"/>
          </p:nvPr>
        </p:nvPicPr>
        <p:blipFill>
          <a:blip r:embed="rId2">
            <a:extLst>
              <a:ext uri="{28A0092B-C50C-407E-A947-70E740481C1C}">
                <a14:useLocalDpi xmlns:a14="http://schemas.microsoft.com/office/drawing/2010/main" val="0"/>
              </a:ext>
            </a:extLst>
          </a:blip>
          <a:srcRect t="9659" b="9659"/>
          <a:stretch>
            <a:fillRect/>
          </a:stretch>
        </p:blipFill>
        <p:spPr bwMode="auto">
          <a:xfrm>
            <a:off x="0" y="0"/>
            <a:ext cx="121920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234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2B2856-2482-1D54-7BB4-3D6A26DE0C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FF3D91-7014-C02D-79E9-88BBE8B0A887}"/>
              </a:ext>
            </a:extLst>
          </p:cNvPr>
          <p:cNvSpPr>
            <a:spLocks noGrp="1"/>
          </p:cNvSpPr>
          <p:nvPr>
            <p:ph type="title"/>
          </p:nvPr>
        </p:nvSpPr>
        <p:spPr/>
        <p:txBody>
          <a:bodyPr/>
          <a:lstStyle/>
          <a:p>
            <a:r>
              <a:rPr lang="en-US"/>
              <a:t>DEED End of 2025 Session Overview	</a:t>
            </a:r>
          </a:p>
        </p:txBody>
      </p:sp>
      <p:sp>
        <p:nvSpPr>
          <p:cNvPr id="3" name="Content Placeholder 2">
            <a:extLst>
              <a:ext uri="{FF2B5EF4-FFF2-40B4-BE49-F238E27FC236}">
                <a16:creationId xmlns:a16="http://schemas.microsoft.com/office/drawing/2014/main" id="{48F1DFCF-1FD1-7E9F-AA17-3132E8D7495C}"/>
              </a:ext>
            </a:extLst>
          </p:cNvPr>
          <p:cNvSpPr>
            <a:spLocks noGrp="1"/>
          </p:cNvSpPr>
          <p:nvPr>
            <p:ph idx="1"/>
          </p:nvPr>
        </p:nvSpPr>
        <p:spPr/>
        <p:txBody>
          <a:bodyPr>
            <a:normAutofit lnSpcReduction="10000"/>
          </a:bodyPr>
          <a:lstStyle/>
          <a:p>
            <a:r>
              <a:rPr lang="en-US">
                <a:solidFill>
                  <a:schemeClr val="tx1"/>
                </a:solidFill>
              </a:rPr>
              <a:t>The Jobs and Economic Development omnibus bill was negotiated after the end of the regular session and passed in special session</a:t>
            </a:r>
          </a:p>
          <a:p>
            <a:r>
              <a:rPr lang="en-US">
                <a:solidFill>
                  <a:schemeClr val="tx1"/>
                </a:solidFill>
              </a:rPr>
              <a:t>The final global target for Jobs and Economic Development set out a $30 million reduction in FY26-27 and a $40 million reduction in FY28-29 for DEED</a:t>
            </a:r>
          </a:p>
          <a:p>
            <a:r>
              <a:rPr lang="en-US">
                <a:solidFill>
                  <a:schemeClr val="tx1"/>
                </a:solidFill>
              </a:rPr>
              <a:t>Despite these limitations, several critical programs were appropriated funding for the 26-27 biennium. Drive for 5 was appropriated $6M each year </a:t>
            </a:r>
          </a:p>
          <a:p>
            <a:r>
              <a:rPr lang="en-US">
                <a:solidFill>
                  <a:schemeClr val="tx1"/>
                </a:solidFill>
              </a:rPr>
              <a:t>There were also several policy provisions included in the omnibus bill. </a:t>
            </a:r>
          </a:p>
          <a:p>
            <a:r>
              <a:rPr lang="en-US">
                <a:solidFill>
                  <a:schemeClr val="tx1"/>
                </a:solidFill>
              </a:rPr>
              <a:t>The Jobs bill passed in the Senate 40-27. The Jobs bill passed in the House 96-37</a:t>
            </a:r>
          </a:p>
          <a:p>
            <a:endParaRPr lang="en-US"/>
          </a:p>
          <a:p>
            <a:endParaRPr lang="en-US"/>
          </a:p>
        </p:txBody>
      </p:sp>
    </p:spTree>
    <p:extLst>
      <p:ext uri="{BB962C8B-B14F-4D97-AF65-F5344CB8AC3E}">
        <p14:creationId xmlns:p14="http://schemas.microsoft.com/office/powerpoint/2010/main" val="15193371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8033F-85A0-BB01-9AD9-3E7D41803E26}"/>
              </a:ext>
            </a:extLst>
          </p:cNvPr>
          <p:cNvSpPr>
            <a:spLocks noGrp="1"/>
          </p:cNvSpPr>
          <p:nvPr>
            <p:ph type="title"/>
          </p:nvPr>
        </p:nvSpPr>
        <p:spPr>
          <a:xfrm>
            <a:off x="838200" y="-1"/>
            <a:ext cx="10515600" cy="1216025"/>
          </a:xfrm>
        </p:spPr>
        <p:txBody>
          <a:bodyPr anchor="ctr">
            <a:normAutofit/>
          </a:bodyPr>
          <a:lstStyle/>
          <a:p>
            <a:r>
              <a:rPr lang="en-US"/>
              <a:t>Drive for 5 Initiative</a:t>
            </a:r>
          </a:p>
        </p:txBody>
      </p:sp>
      <p:sp>
        <p:nvSpPr>
          <p:cNvPr id="3" name="Content Placeholder 2">
            <a:extLst>
              <a:ext uri="{FF2B5EF4-FFF2-40B4-BE49-F238E27FC236}">
                <a16:creationId xmlns:a16="http://schemas.microsoft.com/office/drawing/2014/main" id="{09F7C2BE-7B59-CC02-6EE0-7D274C862518}"/>
              </a:ext>
            </a:extLst>
          </p:cNvPr>
          <p:cNvSpPr>
            <a:spLocks noGrp="1" noRot="1" noMove="1" noResize="1" noEditPoints="1" noAdjustHandles="1" noChangeArrowheads="1" noChangeShapeType="1"/>
          </p:cNvSpPr>
          <p:nvPr>
            <p:ph sz="half" idx="1"/>
          </p:nvPr>
        </p:nvSpPr>
        <p:spPr>
          <a:xfrm>
            <a:off x="838200" y="1594624"/>
            <a:ext cx="5181600" cy="4582339"/>
          </a:xfrm>
        </p:spPr>
        <p:txBody>
          <a:bodyPr>
            <a:normAutofit/>
          </a:bodyPr>
          <a:lstStyle/>
          <a:p>
            <a:pPr fontAlgn="base">
              <a:lnSpc>
                <a:spcPct val="90000"/>
              </a:lnSpc>
            </a:pPr>
            <a:r>
              <a:rPr lang="en-US" sz="1600">
                <a:solidFill>
                  <a:srgbClr val="003865"/>
                </a:solidFill>
              </a:rPr>
              <a:t>The Legislature approved $6,000,000 annually in FY 2026-27 from the Workforce Development Fund for the </a:t>
            </a:r>
            <a:r>
              <a:rPr lang="en-US" sz="1600" b="1">
                <a:solidFill>
                  <a:srgbClr val="003865"/>
                </a:solidFill>
              </a:rPr>
              <a:t>Drive for 5 Initiative. </a:t>
            </a:r>
          </a:p>
          <a:p>
            <a:pPr fontAlgn="base">
              <a:lnSpc>
                <a:spcPct val="90000"/>
              </a:lnSpc>
            </a:pPr>
            <a:r>
              <a:rPr lang="en-US" sz="1600" b="1">
                <a:solidFill>
                  <a:srgbClr val="003865"/>
                </a:solidFill>
              </a:rPr>
              <a:t>Drive for 5 </a:t>
            </a:r>
            <a:r>
              <a:rPr lang="en-US" sz="1600">
                <a:solidFill>
                  <a:srgbClr val="003865"/>
                </a:solidFill>
              </a:rPr>
              <a:t>addresses the state’s job vacancy challenge and prepares a workforce for high-growth careers with family-sustaining wages in five key sectors: (1) technology, (2) trades, (3) caring professions, (4) manufacturing, and (5) educational and professional services.</a:t>
            </a:r>
          </a:p>
          <a:p>
            <a:pPr fontAlgn="base">
              <a:lnSpc>
                <a:spcPct val="90000"/>
              </a:lnSpc>
            </a:pPr>
            <a:r>
              <a:rPr lang="en-US" sz="1600">
                <a:solidFill>
                  <a:srgbClr val="003865"/>
                </a:solidFill>
              </a:rPr>
              <a:t>Funding will be used for:</a:t>
            </a:r>
          </a:p>
          <a:p>
            <a:pPr lvl="1" fontAlgn="base">
              <a:lnSpc>
                <a:spcPct val="90000"/>
              </a:lnSpc>
            </a:pPr>
            <a:r>
              <a:rPr lang="en-US" sz="1600">
                <a:solidFill>
                  <a:srgbClr val="003865"/>
                </a:solidFill>
              </a:rPr>
              <a:t>Competitive Grants for Workforce Development Organizations ($3.375 million/yr).</a:t>
            </a:r>
          </a:p>
          <a:p>
            <a:pPr lvl="1" fontAlgn="base">
              <a:lnSpc>
                <a:spcPct val="90000"/>
              </a:lnSpc>
            </a:pPr>
            <a:r>
              <a:rPr lang="en-US" sz="1600">
                <a:solidFill>
                  <a:srgbClr val="003865"/>
                </a:solidFill>
              </a:rPr>
              <a:t>Competitive Grants for Trade Associations for Job Placement ($1.5 million/yr).</a:t>
            </a:r>
          </a:p>
          <a:p>
            <a:pPr lvl="1" fontAlgn="base">
              <a:lnSpc>
                <a:spcPct val="90000"/>
              </a:lnSpc>
            </a:pPr>
            <a:r>
              <a:rPr lang="en-US" sz="1600">
                <a:solidFill>
                  <a:srgbClr val="003865"/>
                </a:solidFill>
              </a:rPr>
              <a:t>Employer Engagement Team ($1.125 million/yr). </a:t>
            </a:r>
          </a:p>
        </p:txBody>
      </p:sp>
      <p:pic>
        <p:nvPicPr>
          <p:cNvPr id="8" name="Picture 7" descr="DEED employee shaking hands with an entrepreneur">
            <a:extLst>
              <a:ext uri="{FF2B5EF4-FFF2-40B4-BE49-F238E27FC236}">
                <a16:creationId xmlns:a16="http://schemas.microsoft.com/office/drawing/2014/main" id="{642D3CF2-1022-A65C-7809-735C9DB8F30E}"/>
              </a:ext>
            </a:extLst>
          </p:cNvPr>
          <p:cNvPicPr>
            <a:picLocks noChangeAspect="1"/>
          </p:cNvPicPr>
          <p:nvPr/>
        </p:nvPicPr>
        <p:blipFill>
          <a:blip r:embed="rId2"/>
          <a:srcRect t="1190"/>
          <a:stretch/>
        </p:blipFill>
        <p:spPr>
          <a:xfrm>
            <a:off x="6172200" y="1594624"/>
            <a:ext cx="5181600" cy="4582339"/>
          </a:xfrm>
          <a:prstGeom prst="rect">
            <a:avLst/>
          </a:prstGeom>
          <a:no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30337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9BC4E-737E-220B-7C6B-F5CE6047DD9D}"/>
              </a:ext>
            </a:extLst>
          </p:cNvPr>
          <p:cNvSpPr>
            <a:spLocks noGrp="1"/>
          </p:cNvSpPr>
          <p:nvPr>
            <p:ph type="title"/>
          </p:nvPr>
        </p:nvSpPr>
        <p:spPr/>
        <p:txBody>
          <a:bodyPr/>
          <a:lstStyle/>
          <a:p>
            <a:r>
              <a:rPr lang="en-US"/>
              <a:t>Drive for 5 Workforce Initiative</a:t>
            </a:r>
          </a:p>
        </p:txBody>
      </p:sp>
      <p:sp>
        <p:nvSpPr>
          <p:cNvPr id="3" name="Content Placeholder 2">
            <a:extLst>
              <a:ext uri="{FF2B5EF4-FFF2-40B4-BE49-F238E27FC236}">
                <a16:creationId xmlns:a16="http://schemas.microsoft.com/office/drawing/2014/main" id="{459DCEAC-436D-4862-6CD7-60AD36741A48}"/>
              </a:ext>
            </a:extLst>
          </p:cNvPr>
          <p:cNvSpPr>
            <a:spLocks noGrp="1"/>
          </p:cNvSpPr>
          <p:nvPr>
            <p:ph idx="1"/>
          </p:nvPr>
        </p:nvSpPr>
        <p:spPr/>
        <p:txBody>
          <a:bodyPr/>
          <a:lstStyle/>
          <a:p>
            <a:r>
              <a:rPr lang="en-US" b="1">
                <a:solidFill>
                  <a:srgbClr val="003865"/>
                </a:solidFill>
              </a:rPr>
              <a:t>Drive for 5 competitive grants for workforce development organizations </a:t>
            </a:r>
            <a:r>
              <a:rPr lang="en-US">
                <a:solidFill>
                  <a:srgbClr val="003865"/>
                </a:solidFill>
              </a:rPr>
              <a:t>have established and innovative approaches to training, reskilling, and building career pathways for key industry sectors.</a:t>
            </a:r>
          </a:p>
          <a:p>
            <a:r>
              <a:rPr lang="en-US" b="1">
                <a:solidFill>
                  <a:srgbClr val="003865"/>
                </a:solidFill>
              </a:rPr>
              <a:t>Drive for 5 competitive grants for Trade Associations </a:t>
            </a:r>
            <a:r>
              <a:rPr lang="en-US">
                <a:solidFill>
                  <a:srgbClr val="003865"/>
                </a:solidFill>
              </a:rPr>
              <a:t>have ensured that workforce training efforts are aligned with employer demands and connect graduates with businesses looking to hire.</a:t>
            </a:r>
          </a:p>
          <a:p>
            <a:r>
              <a:rPr lang="en-US" b="1">
                <a:solidFill>
                  <a:srgbClr val="003865"/>
                </a:solidFill>
              </a:rPr>
              <a:t>The Drive for 5 Employer Engagement Team </a:t>
            </a:r>
            <a:r>
              <a:rPr lang="en-US">
                <a:solidFill>
                  <a:srgbClr val="003865"/>
                </a:solidFill>
              </a:rPr>
              <a:t>works throughout local workforce development areas to assist with addressing the hiring needs of Minnesota’s businesses through direct connection to job seekers and program participants in the CareerForce system. </a:t>
            </a:r>
          </a:p>
        </p:txBody>
      </p:sp>
    </p:spTree>
    <p:extLst>
      <p:ext uri="{BB962C8B-B14F-4D97-AF65-F5344CB8AC3E}">
        <p14:creationId xmlns:p14="http://schemas.microsoft.com/office/powerpoint/2010/main" val="77723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89F16-69BF-257E-407B-68A6C4B91E2A}"/>
              </a:ext>
            </a:extLst>
          </p:cNvPr>
          <p:cNvSpPr>
            <a:spLocks noGrp="1"/>
          </p:cNvSpPr>
          <p:nvPr>
            <p:ph type="title"/>
          </p:nvPr>
        </p:nvSpPr>
        <p:spPr/>
        <p:txBody>
          <a:bodyPr/>
          <a:lstStyle/>
          <a:p>
            <a:r>
              <a:rPr lang="en-US"/>
              <a:t>Service to Success Initiative</a:t>
            </a:r>
          </a:p>
        </p:txBody>
      </p:sp>
      <p:sp>
        <p:nvSpPr>
          <p:cNvPr id="3" name="Content Placeholder 2">
            <a:extLst>
              <a:ext uri="{FF2B5EF4-FFF2-40B4-BE49-F238E27FC236}">
                <a16:creationId xmlns:a16="http://schemas.microsoft.com/office/drawing/2014/main" id="{8EB418FE-3C24-84E2-F82E-7C080C45C560}"/>
              </a:ext>
            </a:extLst>
          </p:cNvPr>
          <p:cNvSpPr>
            <a:spLocks noGrp="1"/>
          </p:cNvSpPr>
          <p:nvPr>
            <p:ph idx="1"/>
          </p:nvPr>
        </p:nvSpPr>
        <p:spPr>
          <a:xfrm>
            <a:off x="838200" y="1856206"/>
            <a:ext cx="7273872" cy="4320757"/>
          </a:xfrm>
        </p:spPr>
        <p:txBody>
          <a:bodyPr vert="horz" lIns="91440" tIns="45720" rIns="91440" bIns="45720" numCol="1" rtlCol="0" anchor="t">
            <a:normAutofit fontScale="92500" lnSpcReduction="10000"/>
          </a:bodyPr>
          <a:lstStyle/>
          <a:p>
            <a:r>
              <a:rPr lang="en-US">
                <a:solidFill>
                  <a:srgbClr val="003865"/>
                </a:solidFill>
                <a:cs typeface="Calibri"/>
              </a:rPr>
              <a:t>The Legislature approved $1,000,000/yr in FY 2026-27 and $500,000/yr ongoing from the General Fund for the </a:t>
            </a:r>
            <a:r>
              <a:rPr lang="en-US" b="1">
                <a:solidFill>
                  <a:srgbClr val="003865"/>
                </a:solidFill>
                <a:cs typeface="Calibri"/>
              </a:rPr>
              <a:t>Service to Success Initiative</a:t>
            </a:r>
            <a:r>
              <a:rPr lang="en-US">
                <a:solidFill>
                  <a:srgbClr val="003865"/>
                </a:solidFill>
                <a:cs typeface="Calibri"/>
              </a:rPr>
              <a:t>.</a:t>
            </a:r>
            <a:endParaRPr lang="en-US">
              <a:solidFill>
                <a:srgbClr val="003865"/>
              </a:solidFill>
              <a:latin typeface="Calibri" panose="020F0502020204030204" pitchFamily="34" charset="0"/>
              <a:cs typeface="Calibri"/>
            </a:endParaRPr>
          </a:p>
          <a:p>
            <a:r>
              <a:rPr lang="en-US">
                <a:solidFill>
                  <a:srgbClr val="003865"/>
                </a:solidFill>
                <a:cs typeface="Calibri"/>
              </a:rPr>
              <a:t>Funding for the </a:t>
            </a:r>
            <a:r>
              <a:rPr lang="en-US" b="1">
                <a:solidFill>
                  <a:srgbClr val="003865"/>
                </a:solidFill>
                <a:cs typeface="Calibri"/>
              </a:rPr>
              <a:t>Service to Success Initiative </a:t>
            </a:r>
            <a:r>
              <a:rPr lang="en-US">
                <a:solidFill>
                  <a:srgbClr val="003865"/>
                </a:solidFill>
                <a:cs typeface="Calibri"/>
              </a:rPr>
              <a:t>will be used in three ways:</a:t>
            </a:r>
          </a:p>
          <a:p>
            <a:pPr lvl="1"/>
            <a:r>
              <a:rPr lang="en-US" sz="2000">
                <a:solidFill>
                  <a:srgbClr val="003865"/>
                </a:solidFill>
                <a:cs typeface="Calibri"/>
              </a:rPr>
              <a:t>$200,000 each year to establish the Office of Public Service to lead the Service to Success Initiative.</a:t>
            </a:r>
          </a:p>
          <a:p>
            <a:pPr lvl="1"/>
            <a:r>
              <a:rPr lang="en-US" sz="2000">
                <a:solidFill>
                  <a:srgbClr val="003865"/>
                </a:solidFill>
                <a:cs typeface="Calibri"/>
              </a:rPr>
              <a:t>$50,000 each year is to support career pathways development in partnership with the Minnesota Department of Education (MDE).</a:t>
            </a:r>
          </a:p>
          <a:p>
            <a:pPr lvl="1"/>
            <a:r>
              <a:rPr lang="en-US" sz="2000">
                <a:solidFill>
                  <a:srgbClr val="003865"/>
                </a:solidFill>
                <a:cs typeface="Calibri"/>
              </a:rPr>
              <a:t>$750,000 each year for grants to expand recruitment, retention, and completion of public service opportunities.</a:t>
            </a:r>
          </a:p>
          <a:p>
            <a:pPr lvl="1"/>
            <a:endParaRPr lang="en-US" sz="2000" b="1">
              <a:solidFill>
                <a:srgbClr val="003865"/>
              </a:solidFill>
              <a:cs typeface="Calibri"/>
            </a:endParaRPr>
          </a:p>
          <a:p>
            <a:pPr marL="0" indent="0" fontAlgn="base">
              <a:buNone/>
            </a:pPr>
            <a:endParaRPr lang="en-US">
              <a:solidFill>
                <a:srgbClr val="003865"/>
              </a:solidFill>
              <a:cs typeface="Calibri"/>
            </a:endParaRPr>
          </a:p>
          <a:p>
            <a:endParaRPr lang="en-US">
              <a:solidFill>
                <a:srgbClr val="003865"/>
              </a:solidFill>
              <a:cs typeface="Calibri"/>
            </a:endParaRPr>
          </a:p>
          <a:p>
            <a:pPr lvl="1"/>
            <a:endParaRPr lang="en-US">
              <a:solidFill>
                <a:srgbClr val="003865"/>
              </a:solidFill>
              <a:cs typeface="Calibri"/>
            </a:endParaRPr>
          </a:p>
          <a:p>
            <a:endParaRPr lang="en-US">
              <a:solidFill>
                <a:srgbClr val="003865"/>
              </a:solidFill>
              <a:cs typeface="Calibri"/>
            </a:endParaRPr>
          </a:p>
        </p:txBody>
      </p:sp>
      <p:pic>
        <p:nvPicPr>
          <p:cNvPr id="4" name="Picture 2" descr="Photo">
            <a:extLst>
              <a:ext uri="{FF2B5EF4-FFF2-40B4-BE49-F238E27FC236}">
                <a16:creationId xmlns:a16="http://schemas.microsoft.com/office/drawing/2014/main" id="{86484DD2-467A-443A-783E-BD620F6B8F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414" r="31837" b="-3"/>
          <a:stretch/>
        </p:blipFill>
        <p:spPr bwMode="auto">
          <a:xfrm>
            <a:off x="8104792" y="1967024"/>
            <a:ext cx="3847374" cy="3402418"/>
          </a:xfrm>
          <a:prstGeom prst="rect">
            <a:avLst/>
          </a:prstGeom>
          <a:solidFill>
            <a:srgbClr val="FFFFFF"/>
          </a:solidFill>
        </p:spPr>
      </p:pic>
    </p:spTree>
    <p:extLst>
      <p:ext uri="{BB962C8B-B14F-4D97-AF65-F5344CB8AC3E}">
        <p14:creationId xmlns:p14="http://schemas.microsoft.com/office/powerpoint/2010/main" val="3796285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BB99-CE97-42A7-B02A-4B8018CC7DD9}"/>
              </a:ext>
            </a:extLst>
          </p:cNvPr>
          <p:cNvSpPr>
            <a:spLocks noGrp="1"/>
          </p:cNvSpPr>
          <p:nvPr>
            <p:ph type="ctrTitle"/>
          </p:nvPr>
        </p:nvSpPr>
        <p:spPr>
          <a:xfrm>
            <a:off x="266700" y="3477837"/>
            <a:ext cx="11658600" cy="1295182"/>
          </a:xfrm>
        </p:spPr>
        <p:txBody>
          <a:bodyPr wrap="square" anchor="ctr">
            <a:normAutofit/>
          </a:bodyPr>
          <a:lstStyle/>
          <a:p>
            <a:r>
              <a:rPr lang="en-US"/>
              <a:t>Table Introductions</a:t>
            </a:r>
          </a:p>
        </p:txBody>
      </p:sp>
      <p:pic>
        <p:nvPicPr>
          <p:cNvPr id="8" name="Content Placeholder 7" descr="Business handshake">
            <a:extLst>
              <a:ext uri="{FF2B5EF4-FFF2-40B4-BE49-F238E27FC236}">
                <a16:creationId xmlns:a16="http://schemas.microsoft.com/office/drawing/2014/main" id="{816FC223-2BA9-9358-12F9-8BABDEEB3670}"/>
              </a:ext>
            </a:extLst>
          </p:cNvPr>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36716" b="21743"/>
          <a:stretch>
            <a:fillRect/>
          </a:stretch>
        </p:blipFill>
        <p:spPr>
          <a:xfrm>
            <a:off x="20" y="10"/>
            <a:ext cx="12191980" cy="3380722"/>
          </a:xfrm>
          <a:noFill/>
        </p:spPr>
      </p:pic>
      <p:sp>
        <p:nvSpPr>
          <p:cNvPr id="11" name="Date Placeholder 3" hidden="1">
            <a:extLst>
              <a:ext uri="{FF2B5EF4-FFF2-40B4-BE49-F238E27FC236}">
                <a16:creationId xmlns:a16="http://schemas.microsoft.com/office/drawing/2014/main" id="{87A1FAD2-E6EE-F652-B484-50B77BA3FA4B}"/>
              </a:ext>
            </a:extLst>
          </p:cNvPr>
          <p:cNvSpPr>
            <a:spLocks noGrp="1"/>
          </p:cNvSpPr>
          <p:nvPr>
            <p:ph type="dt" sz="half" idx="4294967295"/>
          </p:nvPr>
        </p:nvSpPr>
        <p:spPr>
          <a:xfrm>
            <a:off x="838200" y="6356350"/>
            <a:ext cx="1358590" cy="365125"/>
          </a:xfrm>
        </p:spPr>
        <p:txBody>
          <a:bodyPr/>
          <a:lstStyle/>
          <a:p>
            <a:pPr>
              <a:spcAft>
                <a:spcPts val="600"/>
              </a:spcAft>
            </a:pPr>
            <a:fld id="{466A75E6-E45B-4C5D-981E-7C8ED0C72F5D}" type="datetime1">
              <a:rPr lang="en-US" smtClean="0"/>
              <a:pPr>
                <a:spcAft>
                  <a:spcPts val="600"/>
                </a:spcAft>
              </a:pPr>
              <a:t>11/6/2025</a:t>
            </a:fld>
            <a:endParaRPr lang="en-US"/>
          </a:p>
        </p:txBody>
      </p:sp>
      <p:sp>
        <p:nvSpPr>
          <p:cNvPr id="13" name="Slide Number Placeholder 5" hidden="1">
            <a:extLst>
              <a:ext uri="{FF2B5EF4-FFF2-40B4-BE49-F238E27FC236}">
                <a16:creationId xmlns:a16="http://schemas.microsoft.com/office/drawing/2014/main" id="{EFE43B87-5086-255B-9296-10C2A22BDE69}"/>
              </a:ext>
            </a:extLst>
          </p:cNvPr>
          <p:cNvSpPr>
            <a:spLocks noGrp="1"/>
          </p:cNvSpPr>
          <p:nvPr>
            <p:ph type="sldNum" sz="quarter" idx="4294967295"/>
          </p:nvPr>
        </p:nvSpPr>
        <p:spPr>
          <a:xfrm>
            <a:off x="9891132" y="6356350"/>
            <a:ext cx="1462668" cy="365125"/>
          </a:xfrm>
          <a:prstGeom prst="rect">
            <a:avLst/>
          </a:prstGeom>
        </p:spPr>
        <p:txBody>
          <a:bodyPr/>
          <a:lstStyle/>
          <a:p>
            <a:pPr>
              <a:spcAft>
                <a:spcPts val="600"/>
              </a:spcAft>
            </a:pPr>
            <a:fld id="{48F63A3B-78C7-47BE-AE5E-E10140E04643}" type="slidenum">
              <a:rPr lang="en-US" dirty="0" smtClean="0"/>
              <a:pPr>
                <a:spcAft>
                  <a:spcPts val="600"/>
                </a:spcAft>
              </a:pPr>
              <a:t>3</a:t>
            </a:fld>
            <a:endParaRPr lang="en-US"/>
          </a:p>
        </p:txBody>
      </p:sp>
    </p:spTree>
    <p:extLst>
      <p:ext uri="{BB962C8B-B14F-4D97-AF65-F5344CB8AC3E}">
        <p14:creationId xmlns:p14="http://schemas.microsoft.com/office/powerpoint/2010/main" val="761048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1FE39-4D4E-0E44-A283-7A551F80D0A5}"/>
              </a:ext>
            </a:extLst>
          </p:cNvPr>
          <p:cNvSpPr>
            <a:spLocks noGrp="1"/>
          </p:cNvSpPr>
          <p:nvPr>
            <p:ph type="title"/>
          </p:nvPr>
        </p:nvSpPr>
        <p:spPr/>
        <p:txBody>
          <a:bodyPr/>
          <a:lstStyle/>
          <a:p>
            <a:r>
              <a:rPr lang="en-US"/>
              <a:t>Service to Success Initiative</a:t>
            </a:r>
          </a:p>
        </p:txBody>
      </p:sp>
      <p:sp>
        <p:nvSpPr>
          <p:cNvPr id="3" name="Content Placeholder 2">
            <a:extLst>
              <a:ext uri="{FF2B5EF4-FFF2-40B4-BE49-F238E27FC236}">
                <a16:creationId xmlns:a16="http://schemas.microsoft.com/office/drawing/2014/main" id="{91F53A1C-271C-5465-0A32-FCF702C9842B}"/>
              </a:ext>
            </a:extLst>
          </p:cNvPr>
          <p:cNvSpPr>
            <a:spLocks noGrp="1"/>
          </p:cNvSpPr>
          <p:nvPr>
            <p:ph idx="1"/>
          </p:nvPr>
        </p:nvSpPr>
        <p:spPr/>
        <p:txBody>
          <a:bodyPr>
            <a:normAutofit lnSpcReduction="10000"/>
          </a:bodyPr>
          <a:lstStyle/>
          <a:p>
            <a:r>
              <a:rPr lang="en-US">
                <a:solidFill>
                  <a:srgbClr val="003865"/>
                </a:solidFill>
              </a:rPr>
              <a:t>There are thousands of public service opportunities available to Minnesotans every year, yet the wide variety of programs and positions lack coordination and awareness.</a:t>
            </a:r>
          </a:p>
          <a:p>
            <a:r>
              <a:rPr lang="en-US" b="1">
                <a:solidFill>
                  <a:srgbClr val="003865"/>
                </a:solidFill>
              </a:rPr>
              <a:t>Service to Success </a:t>
            </a:r>
            <a:r>
              <a:rPr lang="en-US">
                <a:solidFill>
                  <a:srgbClr val="003865"/>
                </a:solidFill>
              </a:rPr>
              <a:t>targets existing gaps in public service, including:</a:t>
            </a:r>
          </a:p>
          <a:p>
            <a:pPr lvl="1"/>
            <a:r>
              <a:rPr lang="en-US">
                <a:solidFill>
                  <a:srgbClr val="003865"/>
                </a:solidFill>
              </a:rPr>
              <a:t>Lack of career pathways for individuals leaving public service programs into relevant careers, including public service careers, and alignment to further educational opportunities;</a:t>
            </a:r>
          </a:p>
          <a:p>
            <a:pPr lvl="1"/>
            <a:r>
              <a:rPr lang="en-US">
                <a:solidFill>
                  <a:srgbClr val="003865"/>
                </a:solidFill>
              </a:rPr>
              <a:t>Lack of overall strategy for state investments across agencies into public service programs;</a:t>
            </a:r>
          </a:p>
          <a:p>
            <a:pPr lvl="1"/>
            <a:r>
              <a:rPr lang="en-US">
                <a:solidFill>
                  <a:srgbClr val="003865"/>
                </a:solidFill>
              </a:rPr>
              <a:t>Lack of alignment across agencies in how to best use public service programs to align with education and workforce development initiatives in key areas of focus.</a:t>
            </a:r>
          </a:p>
        </p:txBody>
      </p:sp>
    </p:spTree>
    <p:extLst>
      <p:ext uri="{BB962C8B-B14F-4D97-AF65-F5344CB8AC3E}">
        <p14:creationId xmlns:p14="http://schemas.microsoft.com/office/powerpoint/2010/main" val="2055388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52BA4-4F31-24A6-5DB7-756138913FEC}"/>
              </a:ext>
            </a:extLst>
          </p:cNvPr>
          <p:cNvSpPr>
            <a:spLocks noGrp="1"/>
          </p:cNvSpPr>
          <p:nvPr>
            <p:ph type="title"/>
          </p:nvPr>
        </p:nvSpPr>
        <p:spPr/>
        <p:txBody>
          <a:bodyPr/>
          <a:lstStyle/>
          <a:p>
            <a:r>
              <a:rPr lang="en-US"/>
              <a:t>Office of Public Service</a:t>
            </a:r>
          </a:p>
        </p:txBody>
      </p:sp>
      <p:sp>
        <p:nvSpPr>
          <p:cNvPr id="3" name="Content Placeholder 2">
            <a:extLst>
              <a:ext uri="{FF2B5EF4-FFF2-40B4-BE49-F238E27FC236}">
                <a16:creationId xmlns:a16="http://schemas.microsoft.com/office/drawing/2014/main" id="{BD0898F9-8547-E4F9-1A42-3C16B45C70B6}"/>
              </a:ext>
            </a:extLst>
          </p:cNvPr>
          <p:cNvSpPr>
            <a:spLocks noGrp="1"/>
          </p:cNvSpPr>
          <p:nvPr>
            <p:ph idx="1"/>
          </p:nvPr>
        </p:nvSpPr>
        <p:spPr/>
        <p:txBody>
          <a:bodyPr/>
          <a:lstStyle/>
          <a:p>
            <a:r>
              <a:rPr lang="en-US" sz="3200">
                <a:solidFill>
                  <a:schemeClr val="tx1"/>
                </a:solidFill>
                <a:cs typeface="Calibri"/>
              </a:rPr>
              <a:t>The </a:t>
            </a:r>
            <a:r>
              <a:rPr lang="en-US" sz="3200" b="1">
                <a:solidFill>
                  <a:schemeClr val="tx1"/>
                </a:solidFill>
                <a:cs typeface="Calibri"/>
              </a:rPr>
              <a:t>Office of Public Service </a:t>
            </a:r>
            <a:r>
              <a:rPr lang="en-US" sz="3200">
                <a:solidFill>
                  <a:schemeClr val="tx1"/>
                </a:solidFill>
                <a:cs typeface="Calibri"/>
              </a:rPr>
              <a:t>will:</a:t>
            </a:r>
          </a:p>
          <a:p>
            <a:pPr lvl="1"/>
            <a:r>
              <a:rPr lang="en-US" sz="2800">
                <a:solidFill>
                  <a:schemeClr val="tx1"/>
                </a:solidFill>
                <a:cs typeface="Calibri"/>
              </a:rPr>
              <a:t>Support the development of career pathways for individuals leaving public service programs into relevant careers; </a:t>
            </a:r>
          </a:p>
          <a:p>
            <a:pPr lvl="1"/>
            <a:r>
              <a:rPr lang="en-US" sz="2800">
                <a:solidFill>
                  <a:schemeClr val="tx1"/>
                </a:solidFill>
                <a:cs typeface="Calibri"/>
              </a:rPr>
              <a:t>Develop an overarching strategy for state investments across agencies into public service programs; and</a:t>
            </a:r>
          </a:p>
          <a:p>
            <a:pPr lvl="1"/>
            <a:r>
              <a:rPr lang="en-US" sz="2800">
                <a:solidFill>
                  <a:schemeClr val="tx1"/>
                </a:solidFill>
                <a:cs typeface="Calibri"/>
              </a:rPr>
              <a:t>Coordinate across agencies in how to best use public service and align to education and workforce development initiatives for key areas of focus (health care, education, etc.).</a:t>
            </a:r>
            <a:endParaRPr lang="en-US" sz="2800" b="1">
              <a:solidFill>
                <a:schemeClr val="tx1"/>
              </a:solidFill>
              <a:cs typeface="Calibri"/>
            </a:endParaRPr>
          </a:p>
          <a:p>
            <a:endParaRPr lang="en-US"/>
          </a:p>
        </p:txBody>
      </p:sp>
    </p:spTree>
    <p:extLst>
      <p:ext uri="{BB962C8B-B14F-4D97-AF65-F5344CB8AC3E}">
        <p14:creationId xmlns:p14="http://schemas.microsoft.com/office/powerpoint/2010/main" val="1703864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6AA9C-2DAD-9942-F63B-94F7A08572FC}"/>
              </a:ext>
            </a:extLst>
          </p:cNvPr>
          <p:cNvSpPr>
            <a:spLocks noGrp="1"/>
          </p:cNvSpPr>
          <p:nvPr>
            <p:ph type="ctrTitle"/>
          </p:nvPr>
        </p:nvSpPr>
        <p:spPr/>
        <p:txBody>
          <a:bodyPr/>
          <a:lstStyle/>
          <a:p>
            <a:r>
              <a:rPr lang="en-US"/>
              <a:t>Budget Neutral Recommendations</a:t>
            </a:r>
          </a:p>
        </p:txBody>
      </p:sp>
    </p:spTree>
    <p:extLst>
      <p:ext uri="{BB962C8B-B14F-4D97-AF65-F5344CB8AC3E}">
        <p14:creationId xmlns:p14="http://schemas.microsoft.com/office/powerpoint/2010/main" val="1609763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1E1C4-0F58-1182-831C-7A94F40FFFC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C47B31-436F-C5F7-B4D1-7F5C1547DE6B}"/>
              </a:ext>
            </a:extLst>
          </p:cNvPr>
          <p:cNvSpPr>
            <a:spLocks noGrp="1"/>
          </p:cNvSpPr>
          <p:nvPr>
            <p:ph type="title"/>
          </p:nvPr>
        </p:nvSpPr>
        <p:spPr/>
        <p:txBody>
          <a:bodyPr/>
          <a:lstStyle/>
          <a:p>
            <a:r>
              <a:rPr lang="en-US"/>
              <a:t>GWDB Board Membership Policy Changes	</a:t>
            </a:r>
          </a:p>
        </p:txBody>
      </p:sp>
      <p:sp>
        <p:nvSpPr>
          <p:cNvPr id="6" name="TextBox 5">
            <a:extLst>
              <a:ext uri="{FF2B5EF4-FFF2-40B4-BE49-F238E27FC236}">
                <a16:creationId xmlns:a16="http://schemas.microsoft.com/office/drawing/2014/main" id="{F1FEC72A-C4E8-DE82-803C-4C100784EEDD}"/>
              </a:ext>
            </a:extLst>
          </p:cNvPr>
          <p:cNvSpPr txBox="1"/>
          <p:nvPr/>
        </p:nvSpPr>
        <p:spPr>
          <a:xfrm>
            <a:off x="457200" y="1730829"/>
            <a:ext cx="11277600" cy="3277820"/>
          </a:xfrm>
          <a:prstGeom prst="rect">
            <a:avLst/>
          </a:prstGeom>
          <a:noFill/>
        </p:spPr>
        <p:txBody>
          <a:bodyPr wrap="square" lIns="91440" tIns="45720" rIns="91440" bIns="45720" anchor="t">
            <a:spAutoFit/>
          </a:bodyPr>
          <a:lstStyle/>
          <a:p>
            <a:pPr fontAlgn="base"/>
            <a:r>
              <a:rPr lang="en-US" sz="2300" b="1" i="0">
                <a:effectLst/>
              </a:rPr>
              <a:t>Section 13 of the bill</a:t>
            </a:r>
            <a:r>
              <a:rPr lang="en-US" sz="2300" b="0" i="0">
                <a:effectLst/>
              </a:rPr>
              <a:t> – </a:t>
            </a:r>
            <a:r>
              <a:rPr lang="en-US" sz="2300"/>
              <a:t>Modifies membership language to ensure compliance with underlying federal legislation and WIOA Combined State Plan goals, including: </a:t>
            </a:r>
          </a:p>
          <a:p>
            <a:pPr fontAlgn="base"/>
            <a:endParaRPr lang="en-US" sz="2300" b="0" i="0">
              <a:effectLst/>
            </a:endParaRPr>
          </a:p>
          <a:p>
            <a:pPr marL="342900" indent="-342900" algn="l" rtl="0" fontAlgn="base">
              <a:buFont typeface="Arial" panose="020B0604020202020204" pitchFamily="34" charset="0"/>
              <a:buChar char="•"/>
            </a:pPr>
            <a:r>
              <a:rPr lang="en-US" sz="2300" b="0" i="0">
                <a:effectLst/>
              </a:rPr>
              <a:t>Moves Department of Human Services to be a non-voting member</a:t>
            </a:r>
            <a:r>
              <a:rPr lang="en-US" sz="2300"/>
              <a:t>.</a:t>
            </a:r>
            <a:r>
              <a:rPr lang="en-US" sz="2300" b="0" i="0">
                <a:effectLst/>
              </a:rPr>
              <a:t> Change resulting from WIOA Combined Plan programs moving to Department of Children, Families and Youth (DCYF) – DCYF’s Commissioner became a voting member last legislative session</a:t>
            </a:r>
            <a:endParaRPr lang="en-US" sz="2300" b="0" i="0">
              <a:effectLst/>
              <a:ea typeface="Calibri"/>
              <a:cs typeface="Calibri"/>
            </a:endParaRPr>
          </a:p>
          <a:p>
            <a:pPr marL="342900" indent="-342900" algn="l" rtl="0" fontAlgn="base">
              <a:buFont typeface="Arial" panose="020B0604020202020204" pitchFamily="34" charset="0"/>
              <a:buChar char="•"/>
            </a:pPr>
            <a:endParaRPr lang="en-US" sz="2300" b="0" i="0">
              <a:effectLst/>
            </a:endParaRPr>
          </a:p>
          <a:p>
            <a:pPr marL="342900" indent="-342900" algn="l" rtl="0" fontAlgn="base">
              <a:buFont typeface="Arial" panose="020B0604020202020204" pitchFamily="34" charset="0"/>
              <a:buChar char="•"/>
            </a:pPr>
            <a:r>
              <a:rPr lang="en-US" sz="2300" b="0" i="0">
                <a:effectLst/>
              </a:rPr>
              <a:t>Moves the Minnesota Association of Workforce Boards to a voting member </a:t>
            </a:r>
            <a:endParaRPr lang="en-US" sz="2300" b="0" i="0">
              <a:effectLst/>
              <a:ea typeface="Calibri"/>
              <a:cs typeface="Calibri"/>
            </a:endParaRPr>
          </a:p>
          <a:p>
            <a:pPr marL="342900" indent="-342900" algn="l" rtl="0" fontAlgn="base">
              <a:buFont typeface="Arial" panose="020B0604020202020204" pitchFamily="34" charset="0"/>
              <a:buChar char="•"/>
            </a:pPr>
            <a:endParaRPr lang="en-US" sz="2300" b="0" i="0">
              <a:effectLst/>
            </a:endParaRPr>
          </a:p>
        </p:txBody>
      </p:sp>
    </p:spTree>
    <p:extLst>
      <p:ext uri="{BB962C8B-B14F-4D97-AF65-F5344CB8AC3E}">
        <p14:creationId xmlns:p14="http://schemas.microsoft.com/office/powerpoint/2010/main" val="42635710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a:t>Minnesota Forward Fund Modifications</a:t>
            </a:r>
          </a:p>
        </p:txBody>
      </p:sp>
      <p:sp>
        <p:nvSpPr>
          <p:cNvPr id="8" name="Content Placeholder 7"/>
          <p:cNvSpPr>
            <a:spLocks noGrp="1"/>
          </p:cNvSpPr>
          <p:nvPr>
            <p:ph sz="half" idx="1"/>
          </p:nvPr>
        </p:nvSpPr>
        <p:spPr>
          <a:xfrm>
            <a:off x="838200" y="1594625"/>
            <a:ext cx="7136219" cy="4989055"/>
          </a:xfrm>
        </p:spPr>
        <p:txBody>
          <a:bodyPr vert="horz" lIns="91440" tIns="45720" rIns="91440" bIns="45720" rtlCol="0" anchor="t">
            <a:noAutofit/>
          </a:bodyPr>
          <a:lstStyle/>
          <a:p>
            <a:pPr marL="0" indent="0">
              <a:buNone/>
            </a:pPr>
            <a:r>
              <a:rPr lang="en-US" sz="2000">
                <a:solidFill>
                  <a:schemeClr val="tx1"/>
                </a:solidFill>
                <a:latin typeface="Calibri" panose="020F0502020204030204" pitchFamily="34" charset="0"/>
              </a:rPr>
              <a:t>The </a:t>
            </a:r>
            <a:r>
              <a:rPr lang="en-US" sz="2000" b="1">
                <a:solidFill>
                  <a:schemeClr val="tx1"/>
                </a:solidFill>
                <a:latin typeface="Calibri" panose="020F0502020204030204" pitchFamily="34" charset="0"/>
              </a:rPr>
              <a:t>Minnesota Forward Fund </a:t>
            </a:r>
            <a:r>
              <a:rPr lang="en-US" sz="2000">
                <a:solidFill>
                  <a:schemeClr val="tx1"/>
                </a:solidFill>
                <a:latin typeface="Calibri" panose="020F0502020204030204" pitchFamily="34" charset="0"/>
              </a:rPr>
              <a:t>FY 2024 appropriation was amended to: (1) be available until spent and (2) remove the requirement that funds must be used as matching funds required by federal programs.</a:t>
            </a:r>
          </a:p>
          <a:p>
            <a:pPr algn="l"/>
            <a:r>
              <a:rPr lang="en-US" sz="2000" b="0" i="0" u="none" strike="noStrike" baseline="0">
                <a:solidFill>
                  <a:schemeClr val="tx1"/>
                </a:solidFill>
                <a:latin typeface="Calibri" panose="020F0502020204030204" pitchFamily="34" charset="0"/>
              </a:rPr>
              <a:t>The </a:t>
            </a:r>
            <a:r>
              <a:rPr lang="en-US" sz="2000" i="0" u="none" strike="noStrike" baseline="0">
                <a:solidFill>
                  <a:schemeClr val="tx1"/>
                </a:solidFill>
                <a:latin typeface="Calibri" panose="020F0502020204030204" pitchFamily="34" charset="0"/>
              </a:rPr>
              <a:t>Minnesota Forward Fund </a:t>
            </a:r>
            <a:r>
              <a:rPr lang="en-US" sz="2000" b="1" i="0" u="none" strike="noStrike" baseline="0">
                <a:solidFill>
                  <a:schemeClr val="tx1"/>
                </a:solidFill>
                <a:latin typeface="Calibri" panose="020F0502020204030204" pitchFamily="34" charset="0"/>
              </a:rPr>
              <a:t>has positioned Minnesota to compete for and win large investments </a:t>
            </a:r>
            <a:r>
              <a:rPr lang="en-US" sz="2000" b="0" i="0" u="none" strike="noStrike" baseline="0">
                <a:solidFill>
                  <a:schemeClr val="tx1"/>
                </a:solidFill>
                <a:latin typeface="Calibri" panose="020F0502020204030204" pitchFamily="34" charset="0"/>
              </a:rPr>
              <a:t>that are occurring as the United States works to create domestic production and supply chains that are resilient for economic security and economic enhancement opportunities. </a:t>
            </a:r>
          </a:p>
          <a:p>
            <a:pPr algn="l"/>
            <a:r>
              <a:rPr lang="en-US" sz="2000">
                <a:solidFill>
                  <a:schemeClr val="tx1"/>
                </a:solidFill>
                <a:cs typeface="Calibri"/>
              </a:rPr>
              <a:t>With the change, the Minnesota Forward Fund will be </a:t>
            </a:r>
            <a:r>
              <a:rPr lang="en-US" sz="2000" b="1">
                <a:solidFill>
                  <a:schemeClr val="tx1"/>
                </a:solidFill>
                <a:cs typeface="Calibri"/>
              </a:rPr>
              <a:t>better situated to help Minnesota compete </a:t>
            </a:r>
            <a:r>
              <a:rPr lang="en-US" sz="2000">
                <a:solidFill>
                  <a:schemeClr val="tx1"/>
                </a:solidFill>
                <a:cs typeface="Calibri"/>
              </a:rPr>
              <a:t>for business expansion and attraction projects in response to a changing economic development and federal funding landscape.</a:t>
            </a:r>
          </a:p>
          <a:p>
            <a:pPr algn="l"/>
            <a:endParaRPr lang="en-US" sz="2000">
              <a:solidFill>
                <a:schemeClr val="tx1"/>
              </a:solidFill>
              <a:cs typeface="Calibri"/>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0" i="0" u="none" strike="noStrike" kern="1200" cap="none" spc="0" normalizeH="0" baseline="0" noProof="0" smtClean="0">
                <a:ln>
                  <a:noFill/>
                </a:ln>
                <a:solidFill>
                  <a:srgbClr val="00386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31CB48D-1076-8518-4C33-FFBCF83B9B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60350" y="1812401"/>
            <a:ext cx="3792310" cy="2837089"/>
          </a:xfrm>
          <a:prstGeom prst="rect">
            <a:avLst/>
          </a:prstGeom>
        </p:spPr>
      </p:pic>
    </p:spTree>
    <p:extLst>
      <p:ext uri="{BB962C8B-B14F-4D97-AF65-F5344CB8AC3E}">
        <p14:creationId xmlns:p14="http://schemas.microsoft.com/office/powerpoint/2010/main" val="9307196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a:t>Minnesota Job Skills Partnership Modifications</a:t>
            </a:r>
          </a:p>
        </p:txBody>
      </p:sp>
      <p:sp>
        <p:nvSpPr>
          <p:cNvPr id="8" name="Content Placeholder 7"/>
          <p:cNvSpPr>
            <a:spLocks noGrp="1"/>
          </p:cNvSpPr>
          <p:nvPr>
            <p:ph sz="half" idx="1"/>
          </p:nvPr>
        </p:nvSpPr>
        <p:spPr>
          <a:xfrm>
            <a:off x="838200" y="1594625"/>
            <a:ext cx="10081437" cy="4989055"/>
          </a:xfrm>
        </p:spPr>
        <p:txBody>
          <a:bodyPr vert="horz" lIns="91440" tIns="45720" rIns="91440" bIns="45720" rtlCol="0" anchor="t">
            <a:noAutofit/>
          </a:bodyPr>
          <a:lstStyle/>
          <a:p>
            <a:pPr marL="0" indent="0">
              <a:buNone/>
            </a:pPr>
            <a:r>
              <a:rPr lang="en-US" sz="2400">
                <a:solidFill>
                  <a:schemeClr val="tx1"/>
                </a:solidFill>
              </a:rPr>
              <a:t>The Legislature modified to the </a:t>
            </a:r>
            <a:r>
              <a:rPr lang="en-US" sz="2400" b="1">
                <a:solidFill>
                  <a:schemeClr val="tx1"/>
                </a:solidFill>
              </a:rPr>
              <a:t>Minnesota Job Skills Partnership (MJSP)</a:t>
            </a:r>
            <a:r>
              <a:rPr lang="en-US" sz="2400">
                <a:solidFill>
                  <a:schemeClr val="tx1"/>
                </a:solidFill>
              </a:rPr>
              <a:t> </a:t>
            </a:r>
            <a:r>
              <a:rPr lang="en-US" sz="2400" b="1">
                <a:solidFill>
                  <a:schemeClr val="tx1"/>
                </a:solidFill>
              </a:rPr>
              <a:t>Pathways and Partnership Programs </a:t>
            </a:r>
            <a:r>
              <a:rPr lang="en-US" sz="2400">
                <a:solidFill>
                  <a:schemeClr val="tx1"/>
                </a:solidFill>
              </a:rPr>
              <a:t>to allow larger maximum grant awards and to allow training providers to request market rates for training.</a:t>
            </a:r>
          </a:p>
          <a:p>
            <a:pPr algn="l"/>
            <a:r>
              <a:rPr lang="en-US" sz="2400" b="0" i="0" u="none" strike="noStrike" baseline="0">
                <a:solidFill>
                  <a:schemeClr val="tx1"/>
                </a:solidFill>
              </a:rPr>
              <a:t>The </a:t>
            </a:r>
            <a:r>
              <a:rPr lang="en-US" sz="2400" i="0" u="none" strike="noStrike" baseline="0">
                <a:solidFill>
                  <a:schemeClr val="tx1"/>
                </a:solidFill>
              </a:rPr>
              <a:t>MJSP Pathways and Partnership Programs </a:t>
            </a:r>
            <a:r>
              <a:rPr lang="en-US" sz="2400" b="0" i="0" u="none" strike="noStrike" baseline="0">
                <a:solidFill>
                  <a:schemeClr val="tx1"/>
                </a:solidFill>
              </a:rPr>
              <a:t>help promote economic development by providing businesses with the training they need to remain competitive, develop capacity at our Minnesota educational institutions, and provide workers with economic opportunity by training them in in-demand skills.</a:t>
            </a:r>
          </a:p>
          <a:p>
            <a:pPr algn="l"/>
            <a:r>
              <a:rPr lang="en-US" sz="2400">
                <a:solidFill>
                  <a:schemeClr val="tx1"/>
                </a:solidFill>
                <a:cs typeface="Calibri"/>
              </a:rPr>
              <a:t>The change will result in </a:t>
            </a:r>
            <a:r>
              <a:rPr lang="en-US" sz="2400" b="1">
                <a:solidFill>
                  <a:schemeClr val="tx1"/>
                </a:solidFill>
                <a:cs typeface="Calibri"/>
              </a:rPr>
              <a:t>higher quality project proposals as well as greater demand </a:t>
            </a:r>
            <a:r>
              <a:rPr lang="en-US" sz="2400">
                <a:solidFill>
                  <a:schemeClr val="tx1"/>
                </a:solidFill>
                <a:cs typeface="Calibri"/>
              </a:rPr>
              <a:t>for MJSP programs.</a:t>
            </a: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0" i="0" u="none" strike="noStrike" kern="1200" cap="none" spc="0" normalizeH="0" baseline="0" noProof="0" smtClean="0">
                <a:ln>
                  <a:noFill/>
                </a:ln>
                <a:solidFill>
                  <a:srgbClr val="00386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3455482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a:t>Updating Workforce Program Outcomes Measures</a:t>
            </a:r>
          </a:p>
        </p:txBody>
      </p:sp>
      <p:sp>
        <p:nvSpPr>
          <p:cNvPr id="8" name="Content Placeholder 7"/>
          <p:cNvSpPr>
            <a:spLocks noGrp="1"/>
          </p:cNvSpPr>
          <p:nvPr>
            <p:ph sz="half" idx="1"/>
          </p:nvPr>
        </p:nvSpPr>
        <p:spPr>
          <a:xfrm>
            <a:off x="838200" y="1594625"/>
            <a:ext cx="10515600" cy="4989055"/>
          </a:xfrm>
        </p:spPr>
        <p:txBody>
          <a:bodyPr vert="horz" lIns="91440" tIns="45720" rIns="91440" bIns="45720" rtlCol="0" anchor="t">
            <a:noAutofit/>
          </a:bodyPr>
          <a:lstStyle/>
          <a:p>
            <a:pPr marL="0" indent="0" algn="l">
              <a:buNone/>
            </a:pPr>
            <a:r>
              <a:rPr lang="en-US" sz="2400" b="0" i="0" u="none" strike="noStrike" baseline="0">
                <a:solidFill>
                  <a:schemeClr val="tx1"/>
                </a:solidFill>
                <a:latin typeface="Calibri" panose="020F0502020204030204" pitchFamily="34" charset="0"/>
              </a:rPr>
              <a:t>The </a:t>
            </a:r>
            <a:r>
              <a:rPr lang="en-US" sz="2400">
                <a:solidFill>
                  <a:schemeClr val="tx1"/>
                </a:solidFill>
                <a:latin typeface="Calibri" panose="020F0502020204030204" pitchFamily="34" charset="0"/>
              </a:rPr>
              <a:t>Legislature modified </a:t>
            </a:r>
            <a:r>
              <a:rPr lang="en-US" sz="2400" b="0" i="0" u="none" strike="noStrike" baseline="0">
                <a:solidFill>
                  <a:schemeClr val="tx1"/>
                </a:solidFill>
                <a:latin typeface="Calibri" panose="020F0502020204030204" pitchFamily="34" charset="0"/>
              </a:rPr>
              <a:t>the definition of credential to allow for non-postsecondary credentials under Minn. Stat. § 116L.98</a:t>
            </a:r>
            <a:r>
              <a:rPr lang="en-US" sz="2400">
                <a:solidFill>
                  <a:schemeClr val="tx1"/>
                </a:solidFill>
                <a:latin typeface="Calibri" panose="020F0502020204030204" pitchFamily="34" charset="0"/>
              </a:rPr>
              <a:t>, subd. 2.</a:t>
            </a:r>
            <a:endParaRPr lang="en-US" sz="2400" b="0" i="0" u="none" strike="noStrike" baseline="0">
              <a:solidFill>
                <a:schemeClr val="tx1"/>
              </a:solidFill>
              <a:latin typeface="Calibri" panose="020F0502020204030204" pitchFamily="34" charset="0"/>
            </a:endParaRPr>
          </a:p>
          <a:p>
            <a:r>
              <a:rPr lang="en-US" sz="2400" b="0" i="0" u="none" strike="noStrike" baseline="0">
                <a:solidFill>
                  <a:schemeClr val="tx1"/>
                </a:solidFill>
                <a:latin typeface="Calibri" panose="020F0502020204030204" pitchFamily="34" charset="0"/>
              </a:rPr>
              <a:t>Certificates offered from private training providers, such as welding and Commercial Driver’s License training, coding boot camps,</a:t>
            </a:r>
            <a:r>
              <a:rPr lang="en-US" sz="2400" b="1">
                <a:solidFill>
                  <a:schemeClr val="tx1"/>
                </a:solidFill>
                <a:latin typeface="Calibri" panose="020F0502020204030204" pitchFamily="34" charset="0"/>
              </a:rPr>
              <a:t> provide accessible pathways to high wage, in-demand careers</a:t>
            </a:r>
            <a:r>
              <a:rPr lang="en-US" sz="2400" b="0" i="0" u="none" strike="noStrike" baseline="0">
                <a:solidFill>
                  <a:schemeClr val="tx1"/>
                </a:solidFill>
                <a:latin typeface="Calibri" panose="020F0502020204030204" pitchFamily="34" charset="0"/>
              </a:rPr>
              <a:t> do not get counted as credentials under the current definition. The proposal refines evaluation of workforce development programs to accurately reflect their impact.</a:t>
            </a:r>
            <a:endParaRPr lang="en-US" sz="2400">
              <a:solidFill>
                <a:schemeClr val="tx1"/>
              </a:solidFill>
              <a:cs typeface="Calibri"/>
            </a:endParaRPr>
          </a:p>
        </p:txBody>
      </p:sp>
      <p:sp>
        <p:nvSpPr>
          <p:cNvPr id="7" name="Slide Number Placeholder 6"/>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800" b="0" i="0" u="none" strike="noStrike" kern="1200" cap="none" spc="0" normalizeH="0" baseline="0" noProof="0" smtClean="0">
                <a:ln>
                  <a:noFill/>
                </a:ln>
                <a:solidFill>
                  <a:srgbClr val="003865"/>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32577396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C879E-F7BD-478A-F9B9-F05211998944}"/>
              </a:ext>
            </a:extLst>
          </p:cNvPr>
          <p:cNvSpPr>
            <a:spLocks noGrp="1"/>
          </p:cNvSpPr>
          <p:nvPr>
            <p:ph type="ctrTitle"/>
          </p:nvPr>
        </p:nvSpPr>
        <p:spPr/>
        <p:txBody>
          <a:bodyPr/>
          <a:lstStyle/>
          <a:p>
            <a:r>
              <a:rPr lang="en-US"/>
              <a:t>Federal Workforce Development Updates</a:t>
            </a:r>
          </a:p>
        </p:txBody>
      </p:sp>
      <p:sp>
        <p:nvSpPr>
          <p:cNvPr id="3" name="Text Placeholder 2">
            <a:extLst>
              <a:ext uri="{FF2B5EF4-FFF2-40B4-BE49-F238E27FC236}">
                <a16:creationId xmlns:a16="http://schemas.microsoft.com/office/drawing/2014/main" id="{98D21A3E-A865-987E-63E9-7D075F9FD127}"/>
              </a:ext>
            </a:extLst>
          </p:cNvPr>
          <p:cNvSpPr>
            <a:spLocks noGrp="1"/>
          </p:cNvSpPr>
          <p:nvPr>
            <p:ph type="body" sz="quarter" idx="18"/>
          </p:nvPr>
        </p:nvSpPr>
        <p:spPr/>
        <p:txBody>
          <a:bodyPr/>
          <a:lstStyle/>
          <a:p>
            <a:r>
              <a:rPr lang="en-US"/>
              <a:t>Katie McClelland | GWDB Executive Director</a:t>
            </a:r>
          </a:p>
        </p:txBody>
      </p:sp>
      <p:pic>
        <p:nvPicPr>
          <p:cNvPr id="1030" name="Picture 6" descr="United States Capitol Wallpapers - Top Free United States Capitol ...">
            <a:extLst>
              <a:ext uri="{FF2B5EF4-FFF2-40B4-BE49-F238E27FC236}">
                <a16:creationId xmlns:a16="http://schemas.microsoft.com/office/drawing/2014/main" id="{5D0523C9-97F2-2D89-85DA-22FA255C5F07}"/>
              </a:ext>
            </a:extLst>
          </p:cNvPr>
          <p:cNvPicPr>
            <a:picLocks noGrp="1" noChangeAspect="1" noChangeArrowheads="1"/>
          </p:cNvPicPr>
          <p:nvPr>
            <p:ph type="pic" sz="quarter" idx="17"/>
          </p:nvPr>
        </p:nvPicPr>
        <p:blipFill>
          <a:blip r:embed="rId2">
            <a:extLst>
              <a:ext uri="{28A0092B-C50C-407E-A947-70E740481C1C}">
                <a14:useLocalDpi xmlns:a14="http://schemas.microsoft.com/office/drawing/2010/main" val="0"/>
              </a:ext>
            </a:extLst>
          </a:blip>
          <a:srcRect t="28269" b="28269"/>
          <a:stretch>
            <a:fillRect/>
          </a:stretch>
        </p:blipFill>
        <p:spPr bwMode="auto">
          <a:xfrm>
            <a:off x="0" y="0"/>
            <a:ext cx="12192000" cy="3477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87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66F04-1BF4-3474-BE2D-E4D777EC9371}"/>
              </a:ext>
            </a:extLst>
          </p:cNvPr>
          <p:cNvSpPr>
            <a:spLocks noGrp="1"/>
          </p:cNvSpPr>
          <p:nvPr>
            <p:ph type="title"/>
          </p:nvPr>
        </p:nvSpPr>
        <p:spPr/>
        <p:txBody>
          <a:bodyPr/>
          <a:lstStyle/>
          <a:p>
            <a:r>
              <a:rPr lang="en-US"/>
              <a:t>Workforce Development Federal Funding Land</a:t>
            </a:r>
          </a:p>
        </p:txBody>
      </p:sp>
      <p:graphicFrame>
        <p:nvGraphicFramePr>
          <p:cNvPr id="5" name="Content Placeholder 4">
            <a:extLst>
              <a:ext uri="{FF2B5EF4-FFF2-40B4-BE49-F238E27FC236}">
                <a16:creationId xmlns:a16="http://schemas.microsoft.com/office/drawing/2014/main" id="{9879864C-A614-539D-4754-EB525913D2BC}"/>
              </a:ext>
            </a:extLst>
          </p:cNvPr>
          <p:cNvGraphicFramePr>
            <a:graphicFrameLocks noGrp="1"/>
          </p:cNvGraphicFramePr>
          <p:nvPr>
            <p:ph idx="1"/>
            <p:extLst>
              <p:ext uri="{D42A27DB-BD31-4B8C-83A1-F6EECF244321}">
                <p14:modId xmlns:p14="http://schemas.microsoft.com/office/powerpoint/2010/main" val="594646583"/>
              </p:ext>
            </p:extLst>
          </p:nvPr>
        </p:nvGraphicFramePr>
        <p:xfrm>
          <a:off x="838200" y="1593850"/>
          <a:ext cx="10515600" cy="45831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08C8D70A-E8E5-1232-CD16-E5A466082376}"/>
              </a:ext>
            </a:extLst>
          </p:cNvPr>
          <p:cNvSpPr txBox="1"/>
          <p:nvPr/>
        </p:nvSpPr>
        <p:spPr>
          <a:xfrm>
            <a:off x="506361" y="1414464"/>
            <a:ext cx="3165988" cy="400110"/>
          </a:xfrm>
          <a:prstGeom prst="rect">
            <a:avLst/>
          </a:prstGeom>
          <a:noFill/>
        </p:spPr>
        <p:txBody>
          <a:bodyPr wrap="square" rtlCol="0">
            <a:spAutoFit/>
          </a:bodyPr>
          <a:lstStyle/>
          <a:p>
            <a:r>
              <a:rPr lang="en-US" sz="2000" b="1"/>
              <a:t>Passed Into Law:</a:t>
            </a:r>
          </a:p>
        </p:txBody>
      </p:sp>
      <p:sp>
        <p:nvSpPr>
          <p:cNvPr id="7" name="TextBox 6">
            <a:extLst>
              <a:ext uri="{FF2B5EF4-FFF2-40B4-BE49-F238E27FC236}">
                <a16:creationId xmlns:a16="http://schemas.microsoft.com/office/drawing/2014/main" id="{406ABA30-11E4-6A18-3A39-D6337E5759FA}"/>
              </a:ext>
            </a:extLst>
          </p:cNvPr>
          <p:cNvSpPr txBox="1"/>
          <p:nvPr/>
        </p:nvSpPr>
        <p:spPr>
          <a:xfrm>
            <a:off x="506361" y="3700740"/>
            <a:ext cx="4419600" cy="369332"/>
          </a:xfrm>
          <a:prstGeom prst="rect">
            <a:avLst/>
          </a:prstGeom>
          <a:noFill/>
        </p:spPr>
        <p:txBody>
          <a:bodyPr wrap="square" rtlCol="0">
            <a:spAutoFit/>
          </a:bodyPr>
          <a:lstStyle/>
          <a:p>
            <a:r>
              <a:rPr lang="en-US" b="1" i="1"/>
              <a:t>Proposals Not Yet Passed Into Law:</a:t>
            </a:r>
          </a:p>
        </p:txBody>
      </p:sp>
    </p:spTree>
    <p:extLst>
      <p:ext uri="{BB962C8B-B14F-4D97-AF65-F5344CB8AC3E}">
        <p14:creationId xmlns:p14="http://schemas.microsoft.com/office/powerpoint/2010/main" val="2846946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25FCD-A3EB-5BA5-07A0-6CC3BB9B1D24}"/>
              </a:ext>
            </a:extLst>
          </p:cNvPr>
          <p:cNvSpPr>
            <a:spLocks noGrp="1"/>
          </p:cNvSpPr>
          <p:nvPr>
            <p:ph type="title"/>
          </p:nvPr>
        </p:nvSpPr>
        <p:spPr/>
        <p:txBody>
          <a:bodyPr/>
          <a:lstStyle/>
          <a:p>
            <a:r>
              <a:rPr lang="en-US"/>
              <a:t>Federal Actions Moving Forward</a:t>
            </a:r>
          </a:p>
        </p:txBody>
      </p:sp>
      <p:graphicFrame>
        <p:nvGraphicFramePr>
          <p:cNvPr id="5" name="Content Placeholder 4">
            <a:extLst>
              <a:ext uri="{FF2B5EF4-FFF2-40B4-BE49-F238E27FC236}">
                <a16:creationId xmlns:a16="http://schemas.microsoft.com/office/drawing/2014/main" id="{3366C761-B54D-4052-F802-00B5A46B8CB9}"/>
              </a:ext>
            </a:extLst>
          </p:cNvPr>
          <p:cNvGraphicFramePr>
            <a:graphicFrameLocks/>
          </p:cNvGraphicFramePr>
          <p:nvPr>
            <p:extLst>
              <p:ext uri="{D42A27DB-BD31-4B8C-83A1-F6EECF244321}">
                <p14:modId xmlns:p14="http://schemas.microsoft.com/office/powerpoint/2010/main" val="4234007752"/>
              </p:ext>
            </p:extLst>
          </p:nvPr>
        </p:nvGraphicFramePr>
        <p:xfrm>
          <a:off x="838200" y="1593851"/>
          <a:ext cx="10515600" cy="4364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43533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id="{67934A09-E299-AB3C-D291-1ED7D47956AD}"/>
              </a:ext>
            </a:extLst>
          </p:cNvPr>
          <p:cNvSpPr>
            <a:spLocks noGrp="1"/>
          </p:cNvSpPr>
          <p:nvPr>
            <p:ph type="sldNum" sz="quarter" idx="4294967295"/>
          </p:nvPr>
        </p:nvSpPr>
        <p:spPr>
          <a:xfrm>
            <a:off x="10729332" y="6492875"/>
            <a:ext cx="1462668" cy="365125"/>
          </a:xfrm>
        </p:spPr>
        <p:txBody>
          <a:bodyPr>
            <a:normAutofit/>
          </a:bodyPr>
          <a:lstStyle/>
          <a:p>
            <a:pPr>
              <a:lnSpc>
                <a:spcPct val="90000"/>
              </a:lnSpc>
              <a:spcAft>
                <a:spcPts val="600"/>
              </a:spcAft>
              <a:defRPr/>
            </a:pPr>
            <a:fld id="{48F63A3B-78C7-47BE-AE5E-E10140E04643}" type="slidenum">
              <a:rPr lang="en-US" smtClean="0"/>
              <a:pPr>
                <a:lnSpc>
                  <a:spcPct val="90000"/>
                </a:lnSpc>
                <a:spcAft>
                  <a:spcPts val="600"/>
                </a:spcAft>
                <a:defRPr/>
              </a:pPr>
              <a:t>4</a:t>
            </a:fld>
            <a:endParaRPr lang="en-US"/>
          </a:p>
        </p:txBody>
      </p:sp>
      <p:graphicFrame>
        <p:nvGraphicFramePr>
          <p:cNvPr id="3" name="Table 2">
            <a:extLst>
              <a:ext uri="{FF2B5EF4-FFF2-40B4-BE49-F238E27FC236}">
                <a16:creationId xmlns:a16="http://schemas.microsoft.com/office/drawing/2014/main" id="{1694571F-FAD1-AE03-B569-7423FBA55087}"/>
              </a:ext>
            </a:extLst>
          </p:cNvPr>
          <p:cNvGraphicFramePr>
            <a:graphicFrameLocks noGrp="1"/>
          </p:cNvGraphicFramePr>
          <p:nvPr>
            <p:extLst>
              <p:ext uri="{D42A27DB-BD31-4B8C-83A1-F6EECF244321}">
                <p14:modId xmlns:p14="http://schemas.microsoft.com/office/powerpoint/2010/main" val="3936370586"/>
              </p:ext>
            </p:extLst>
          </p:nvPr>
        </p:nvGraphicFramePr>
        <p:xfrm>
          <a:off x="460102" y="297921"/>
          <a:ext cx="11271796" cy="6262158"/>
        </p:xfrm>
        <a:graphic>
          <a:graphicData uri="http://schemas.openxmlformats.org/drawingml/2006/table">
            <a:tbl>
              <a:tblPr firstRow="1" bandRow="1">
                <a:noFill/>
              </a:tblPr>
              <a:tblGrid>
                <a:gridCol w="1331175">
                  <a:extLst>
                    <a:ext uri="{9D8B030D-6E8A-4147-A177-3AD203B41FA5}">
                      <a16:colId xmlns:a16="http://schemas.microsoft.com/office/drawing/2014/main" val="2923508261"/>
                    </a:ext>
                  </a:extLst>
                </a:gridCol>
                <a:gridCol w="5411160">
                  <a:extLst>
                    <a:ext uri="{9D8B030D-6E8A-4147-A177-3AD203B41FA5}">
                      <a16:colId xmlns:a16="http://schemas.microsoft.com/office/drawing/2014/main" val="2776765715"/>
                    </a:ext>
                  </a:extLst>
                </a:gridCol>
                <a:gridCol w="4529461">
                  <a:extLst>
                    <a:ext uri="{9D8B030D-6E8A-4147-A177-3AD203B41FA5}">
                      <a16:colId xmlns:a16="http://schemas.microsoft.com/office/drawing/2014/main" val="2389748077"/>
                    </a:ext>
                  </a:extLst>
                </a:gridCol>
              </a:tblGrid>
              <a:tr h="400372">
                <a:tc>
                  <a:txBody>
                    <a:bodyPr/>
                    <a:lstStyle/>
                    <a:p>
                      <a:pPr algn="l" rtl="0" fontAlgn="base">
                        <a:lnSpc>
                          <a:spcPts val="1275"/>
                        </a:lnSpc>
                        <a:buNone/>
                      </a:pPr>
                      <a:r>
                        <a:rPr lang="en-US" sz="1700" b="0" i="0" cap="none" spc="60">
                          <a:solidFill>
                            <a:schemeClr val="bg1"/>
                          </a:solidFill>
                          <a:effectLst/>
                          <a:latin typeface="Aptos"/>
                        </a:rPr>
                        <a:t>Time </a:t>
                      </a:r>
                    </a:p>
                  </a:txBody>
                  <a:tcPr marL="72731" marR="72731" marT="95588" marB="36366" anchor="ctr">
                    <a:lnL w="12700" cmpd="sng">
                      <a:noFill/>
                    </a:lnL>
                    <a:lnR w="12700" cmpd="sng">
                      <a:noFill/>
                    </a:lnR>
                    <a:lnT w="19050" cap="flat" cmpd="sng" algn="ctr">
                      <a:noFill/>
                      <a:prstDash val="solid"/>
                    </a:lnT>
                    <a:lnB w="38100" cmpd="sng">
                      <a:noFill/>
                    </a:lnB>
                    <a:solidFill>
                      <a:schemeClr val="accent1"/>
                    </a:solidFill>
                  </a:tcPr>
                </a:tc>
                <a:tc>
                  <a:txBody>
                    <a:bodyPr/>
                    <a:lstStyle/>
                    <a:p>
                      <a:pPr algn="l" rtl="0" fontAlgn="base">
                        <a:lnSpc>
                          <a:spcPts val="1275"/>
                        </a:lnSpc>
                        <a:buNone/>
                      </a:pPr>
                      <a:r>
                        <a:rPr lang="en-US" sz="1700" b="0" i="0" cap="none" spc="60">
                          <a:solidFill>
                            <a:schemeClr val="bg1"/>
                          </a:solidFill>
                          <a:effectLst/>
                          <a:latin typeface="Aptos"/>
                        </a:rPr>
                        <a:t>Topic </a:t>
                      </a:r>
                    </a:p>
                  </a:txBody>
                  <a:tcPr marL="72731" marR="72731" marT="95588" marB="36366" anchor="ctr">
                    <a:lnL w="12700" cmpd="sng">
                      <a:noFill/>
                    </a:lnL>
                    <a:lnR w="12700" cmpd="sng">
                      <a:noFill/>
                    </a:lnR>
                    <a:lnT w="19050" cap="flat" cmpd="sng" algn="ctr">
                      <a:noFill/>
                      <a:prstDash val="solid"/>
                    </a:lnT>
                    <a:lnB w="38100" cmpd="sng">
                      <a:noFill/>
                    </a:lnB>
                    <a:solidFill>
                      <a:schemeClr val="accent1"/>
                    </a:solidFill>
                  </a:tcPr>
                </a:tc>
                <a:tc>
                  <a:txBody>
                    <a:bodyPr/>
                    <a:lstStyle/>
                    <a:p>
                      <a:pPr algn="l" rtl="0" fontAlgn="base">
                        <a:lnSpc>
                          <a:spcPts val="1275"/>
                        </a:lnSpc>
                        <a:buNone/>
                      </a:pPr>
                      <a:r>
                        <a:rPr lang="en-US" sz="1700" b="0" i="0" cap="none" spc="60">
                          <a:solidFill>
                            <a:schemeClr val="bg1"/>
                          </a:solidFill>
                          <a:effectLst/>
                          <a:latin typeface="Aptos"/>
                        </a:rPr>
                        <a:t>Presenter/Facilitator </a:t>
                      </a:r>
                    </a:p>
                  </a:txBody>
                  <a:tcPr marL="72731" marR="72731" marT="95588" marB="36366" anchor="ctr">
                    <a:lnL w="12700" cmpd="sng">
                      <a:noFill/>
                    </a:lnL>
                    <a:lnR w="12700" cmpd="sng">
                      <a:noFill/>
                    </a:lnR>
                    <a:lnT w="19050" cap="flat" cmpd="sng" algn="ctr">
                      <a:noFill/>
                      <a:prstDash val="solid"/>
                    </a:lnT>
                    <a:lnB w="38100" cmpd="sng">
                      <a:noFill/>
                    </a:lnB>
                    <a:solidFill>
                      <a:schemeClr val="accent1"/>
                    </a:solidFill>
                  </a:tcPr>
                </a:tc>
                <a:extLst>
                  <a:ext uri="{0D108BD9-81ED-4DB2-BD59-A6C34878D82A}">
                    <a16:rowId xmlns:a16="http://schemas.microsoft.com/office/drawing/2014/main" val="1098890398"/>
                  </a:ext>
                </a:extLst>
              </a:tr>
              <a:tr h="780385">
                <a:tc>
                  <a:txBody>
                    <a:bodyPr/>
                    <a:lstStyle/>
                    <a:p>
                      <a:pPr algn="l" rtl="0" fontAlgn="base">
                        <a:lnSpc>
                          <a:spcPts val="1275"/>
                        </a:lnSpc>
                        <a:buNone/>
                      </a:pPr>
                      <a:r>
                        <a:rPr lang="en-US" sz="1500" b="0" i="0" cap="none" spc="0">
                          <a:solidFill>
                            <a:schemeClr val="tx1"/>
                          </a:solidFill>
                          <a:effectLst/>
                          <a:latin typeface="Aptos"/>
                        </a:rPr>
                        <a:t>11:00 A.M. </a:t>
                      </a:r>
                    </a:p>
                  </a:txBody>
                  <a:tcPr marL="72731" marR="72731" marT="95588" marB="36366">
                    <a:lnL w="12700" cmpd="sng">
                      <a:noFill/>
                      <a:prstDash val="solid"/>
                    </a:lnL>
                    <a:lnR w="12700" cmpd="sng">
                      <a:noFill/>
                      <a:prstDash val="solid"/>
                    </a:lnR>
                    <a:lnT w="38100" cmpd="sng">
                      <a:noFill/>
                    </a:lnT>
                    <a:lnB w="12700" cap="flat" cmpd="sng" algn="ctr">
                      <a:noFill/>
                      <a:prstDash val="solid"/>
                    </a:lnB>
                    <a:noFill/>
                  </a:tcPr>
                </a:tc>
                <a:tc>
                  <a:txBody>
                    <a:bodyPr/>
                    <a:lstStyle/>
                    <a:p>
                      <a:pPr algn="l" rtl="0" fontAlgn="base">
                        <a:lnSpc>
                          <a:spcPts val="1275"/>
                        </a:lnSpc>
                        <a:buNone/>
                      </a:pPr>
                      <a:r>
                        <a:rPr lang="en-US" sz="1500" b="1" i="0" cap="none" spc="0">
                          <a:solidFill>
                            <a:schemeClr val="tx1"/>
                          </a:solidFill>
                          <a:effectLst/>
                          <a:latin typeface="Aptos"/>
                        </a:rPr>
                        <a:t>Call to Order and Opening Remarks</a:t>
                      </a:r>
                      <a:r>
                        <a:rPr lang="en-US" sz="1500" b="0" i="0" cap="none" spc="0">
                          <a:solidFill>
                            <a:schemeClr val="tx1"/>
                          </a:solidFill>
                          <a:effectLst/>
                          <a:latin typeface="Aptos"/>
                        </a:rPr>
                        <a:t> </a:t>
                      </a:r>
                    </a:p>
                    <a:p>
                      <a:pPr algn="l" rtl="0" fontAlgn="base">
                        <a:lnSpc>
                          <a:spcPts val="1275"/>
                        </a:lnSpc>
                        <a:buNone/>
                      </a:pPr>
                      <a:r>
                        <a:rPr lang="en-US" sz="1500" b="0" i="0" cap="none" spc="0">
                          <a:solidFill>
                            <a:schemeClr val="tx1"/>
                          </a:solidFill>
                          <a:effectLst/>
                          <a:latin typeface="Aptos"/>
                        </a:rPr>
                        <a:t>New Board Member Introductions </a:t>
                      </a:r>
                    </a:p>
                    <a:p>
                      <a:pPr algn="l" rtl="0" fontAlgn="base">
                        <a:lnSpc>
                          <a:spcPts val="1275"/>
                        </a:lnSpc>
                        <a:buNone/>
                      </a:pPr>
                      <a:endParaRPr lang="en-US" sz="1500" b="0" i="0" cap="none" spc="0">
                        <a:solidFill>
                          <a:schemeClr val="tx1"/>
                        </a:solidFill>
                        <a:effectLst/>
                        <a:latin typeface="Aptos"/>
                      </a:endParaRPr>
                    </a:p>
                  </a:txBody>
                  <a:tcPr marL="72731" marR="72731" marT="95588" marB="36366">
                    <a:lnL w="12700" cmpd="sng">
                      <a:noFill/>
                      <a:prstDash val="solid"/>
                    </a:lnL>
                    <a:lnR w="12700" cmpd="sng">
                      <a:noFill/>
                      <a:prstDash val="solid"/>
                    </a:lnR>
                    <a:lnT w="38100" cmpd="sng">
                      <a:noFill/>
                    </a:lnT>
                    <a:lnB w="12700" cap="flat" cmpd="sng" algn="ctr">
                      <a:noFill/>
                      <a:prstDash val="solid"/>
                    </a:lnB>
                    <a:noFill/>
                  </a:tcPr>
                </a:tc>
                <a:tc>
                  <a:txBody>
                    <a:bodyPr/>
                    <a:lstStyle/>
                    <a:p>
                      <a:pPr algn="l" rtl="0" fontAlgn="base">
                        <a:lnSpc>
                          <a:spcPts val="1275"/>
                        </a:lnSpc>
                        <a:buNone/>
                      </a:pPr>
                      <a:r>
                        <a:rPr lang="en-US" sz="1500" b="0" i="0" cap="none" spc="0">
                          <a:solidFill>
                            <a:schemeClr val="tx1"/>
                          </a:solidFill>
                          <a:effectLst/>
                          <a:latin typeface="Aptos"/>
                        </a:rPr>
                        <a:t>Surya Iyer, GWDB Chair </a:t>
                      </a:r>
                    </a:p>
                    <a:p>
                      <a:pPr algn="l" rtl="0" fontAlgn="base">
                        <a:lnSpc>
                          <a:spcPts val="1275"/>
                        </a:lnSpc>
                        <a:buNone/>
                      </a:pPr>
                      <a:r>
                        <a:rPr lang="en-US" sz="1500" b="0" i="0" cap="none" spc="0">
                          <a:solidFill>
                            <a:schemeClr val="tx1"/>
                          </a:solidFill>
                          <a:effectLst/>
                          <a:latin typeface="Aptos"/>
                        </a:rPr>
                        <a:t>DeLinda Washington, GWDB Vice Chair </a:t>
                      </a:r>
                    </a:p>
                    <a:p>
                      <a:pPr algn="l" rtl="0" fontAlgn="base">
                        <a:lnSpc>
                          <a:spcPts val="1275"/>
                        </a:lnSpc>
                        <a:buNone/>
                      </a:pPr>
                      <a:endParaRPr lang="en-US" sz="1500" b="0" i="0" cap="none" spc="0">
                        <a:solidFill>
                          <a:schemeClr val="tx1"/>
                        </a:solidFill>
                        <a:effectLst/>
                        <a:latin typeface="Aptos"/>
                      </a:endParaRPr>
                    </a:p>
                  </a:txBody>
                  <a:tcPr marL="72731" marR="72731" marT="95588" marB="36366">
                    <a:lnL w="12700" cmpd="sng">
                      <a:noFill/>
                      <a:prstDash val="solid"/>
                    </a:lnL>
                    <a:lnR w="12700" cmpd="sng">
                      <a:noFill/>
                      <a:prstDash val="solid"/>
                    </a:lnR>
                    <a:lnT w="38100" cmpd="sng">
                      <a:noFill/>
                    </a:lnT>
                    <a:lnB w="12700" cap="flat" cmpd="sng" algn="ctr">
                      <a:noFill/>
                      <a:prstDash val="solid"/>
                    </a:lnB>
                    <a:noFill/>
                  </a:tcPr>
                </a:tc>
                <a:extLst>
                  <a:ext uri="{0D108BD9-81ED-4DB2-BD59-A6C34878D82A}">
                    <a16:rowId xmlns:a16="http://schemas.microsoft.com/office/drawing/2014/main" val="41868970"/>
                  </a:ext>
                </a:extLst>
              </a:tr>
              <a:tr h="1168382">
                <a:tc>
                  <a:txBody>
                    <a:bodyPr/>
                    <a:lstStyle/>
                    <a:p>
                      <a:pPr algn="l" rtl="0" fontAlgn="base">
                        <a:lnSpc>
                          <a:spcPts val="1275"/>
                        </a:lnSpc>
                        <a:buNone/>
                      </a:pPr>
                      <a:r>
                        <a:rPr lang="en-US" sz="1500" b="0" i="0" cap="none" spc="0">
                          <a:solidFill>
                            <a:schemeClr val="tx1"/>
                          </a:solidFill>
                          <a:effectLst/>
                          <a:latin typeface="Aptos"/>
                        </a:rPr>
                        <a:t>11:15 A.M. </a:t>
                      </a:r>
                    </a:p>
                  </a:txBody>
                  <a:tcPr marL="72731" marR="72731" marT="95588" marB="3636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rtl="0" fontAlgn="base">
                        <a:lnSpc>
                          <a:spcPts val="1275"/>
                        </a:lnSpc>
                        <a:buNone/>
                      </a:pPr>
                      <a:r>
                        <a:rPr lang="en-US" sz="1500" b="1" i="0" cap="none" spc="0">
                          <a:solidFill>
                            <a:schemeClr val="tx1"/>
                          </a:solidFill>
                          <a:effectLst/>
                          <a:latin typeface="Aptos"/>
                        </a:rPr>
                        <a:t>GWDB Business Meeting</a:t>
                      </a:r>
                      <a:r>
                        <a:rPr lang="en-US" sz="1500" b="0" i="0" cap="none" spc="0">
                          <a:solidFill>
                            <a:schemeClr val="tx1"/>
                          </a:solidFill>
                          <a:effectLst/>
                          <a:latin typeface="Aptos"/>
                        </a:rPr>
                        <a:t> </a:t>
                      </a:r>
                    </a:p>
                    <a:p>
                      <a:pPr algn="l" rtl="0" fontAlgn="base">
                        <a:lnSpc>
                          <a:spcPts val="1275"/>
                        </a:lnSpc>
                        <a:buNone/>
                      </a:pPr>
                      <a:r>
                        <a:rPr lang="en-US" sz="1500" b="0" i="0" cap="none" spc="0">
                          <a:solidFill>
                            <a:schemeClr val="tx1"/>
                          </a:solidFill>
                          <a:effectLst/>
                          <a:latin typeface="Aptos"/>
                        </a:rPr>
                        <a:t>Approval of Q2 GWDB Meeting Minutes* </a:t>
                      </a:r>
                    </a:p>
                    <a:p>
                      <a:pPr algn="l" rtl="0" fontAlgn="base">
                        <a:lnSpc>
                          <a:spcPts val="1275"/>
                        </a:lnSpc>
                        <a:buNone/>
                      </a:pPr>
                      <a:r>
                        <a:rPr lang="en-US" sz="1500" b="0" i="0" cap="none" spc="0">
                          <a:solidFill>
                            <a:schemeClr val="tx1"/>
                          </a:solidFill>
                          <a:effectLst/>
                          <a:latin typeface="Aptos"/>
                        </a:rPr>
                        <a:t>GWDB Quarterly Report*  </a:t>
                      </a:r>
                    </a:p>
                    <a:p>
                      <a:pPr algn="l" rtl="0" fontAlgn="base">
                        <a:lnSpc>
                          <a:spcPts val="1275"/>
                        </a:lnSpc>
                        <a:buNone/>
                      </a:pPr>
                      <a:r>
                        <a:rPr lang="en-US" sz="1500" b="0" i="0" cap="none" spc="0">
                          <a:solidFill>
                            <a:schemeClr val="tx1"/>
                          </a:solidFill>
                          <a:effectLst/>
                          <a:latin typeface="Aptos"/>
                        </a:rPr>
                        <a:t>Upcoming GWDB Business Preview </a:t>
                      </a:r>
                    </a:p>
                    <a:p>
                      <a:pPr algn="l" rtl="0" fontAlgn="base">
                        <a:lnSpc>
                          <a:spcPts val="1275"/>
                        </a:lnSpc>
                        <a:buNone/>
                      </a:pPr>
                      <a:endParaRPr lang="en-US" sz="1500" b="0" i="0" cap="none" spc="0">
                        <a:solidFill>
                          <a:schemeClr val="tx1"/>
                        </a:solidFill>
                        <a:effectLst/>
                        <a:latin typeface="Aptos"/>
                      </a:endParaRPr>
                    </a:p>
                  </a:txBody>
                  <a:tcPr marL="72731" marR="72731" marT="95588" marB="3636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rtl="0" fontAlgn="base">
                        <a:lnSpc>
                          <a:spcPts val="1275"/>
                        </a:lnSpc>
                        <a:buNone/>
                      </a:pPr>
                      <a:r>
                        <a:rPr lang="en-US" sz="1500" b="0" i="0" cap="none" spc="0">
                          <a:solidFill>
                            <a:schemeClr val="tx1"/>
                          </a:solidFill>
                          <a:effectLst/>
                          <a:latin typeface="Aptos"/>
                        </a:rPr>
                        <a:t>Surya Iyer, GWDB Chair </a:t>
                      </a:r>
                    </a:p>
                    <a:p>
                      <a:pPr algn="l" rtl="0" fontAlgn="base">
                        <a:lnSpc>
                          <a:spcPts val="1275"/>
                        </a:lnSpc>
                        <a:buNone/>
                      </a:pPr>
                      <a:endParaRPr lang="en-US" sz="1500" b="0" i="0" cap="none" spc="0">
                        <a:solidFill>
                          <a:schemeClr val="tx1"/>
                        </a:solidFill>
                        <a:effectLst/>
                        <a:latin typeface="Aptos"/>
                      </a:endParaRPr>
                    </a:p>
                  </a:txBody>
                  <a:tcPr marL="72731" marR="72731" marT="95588" marB="3636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643331326"/>
                  </a:ext>
                </a:extLst>
              </a:tr>
              <a:tr h="392389">
                <a:tc>
                  <a:txBody>
                    <a:bodyPr/>
                    <a:lstStyle/>
                    <a:p>
                      <a:pPr algn="l" rtl="0" fontAlgn="base">
                        <a:lnSpc>
                          <a:spcPts val="1275"/>
                        </a:lnSpc>
                        <a:buNone/>
                      </a:pPr>
                      <a:r>
                        <a:rPr lang="en-US" sz="1500" b="0" i="0" cap="none" spc="0">
                          <a:solidFill>
                            <a:schemeClr val="tx1"/>
                          </a:solidFill>
                          <a:effectLst/>
                          <a:latin typeface="Aptos"/>
                        </a:rPr>
                        <a:t>11:25 A.M.  </a:t>
                      </a:r>
                    </a:p>
                  </a:txBody>
                  <a:tcPr marL="72731" marR="72731" marT="95588" marB="36366">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lnSpc>
                          <a:spcPts val="1275"/>
                        </a:lnSpc>
                        <a:buNone/>
                      </a:pPr>
                      <a:r>
                        <a:rPr lang="en-US" sz="1500" b="1" i="0" cap="none" spc="0">
                          <a:solidFill>
                            <a:schemeClr val="tx1"/>
                          </a:solidFill>
                          <a:effectLst/>
                          <a:latin typeface="Aptos"/>
                        </a:rPr>
                        <a:t>Interagency Workforce Alignment Quarterly Report</a:t>
                      </a:r>
                      <a:r>
                        <a:rPr lang="en-US" sz="1500" b="0" i="0" cap="none" spc="0">
                          <a:solidFill>
                            <a:schemeClr val="tx1"/>
                          </a:solidFill>
                          <a:effectLst/>
                          <a:latin typeface="Aptos"/>
                        </a:rPr>
                        <a:t> </a:t>
                      </a:r>
                    </a:p>
                  </a:txBody>
                  <a:tcPr marL="72731" marR="72731" marT="95588" marB="36366">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lnSpc>
                          <a:spcPts val="1275"/>
                        </a:lnSpc>
                        <a:buNone/>
                      </a:pPr>
                      <a:r>
                        <a:rPr lang="en-US" sz="1500" b="0" i="0" cap="none" spc="0">
                          <a:solidFill>
                            <a:schemeClr val="tx1"/>
                          </a:solidFill>
                          <a:effectLst/>
                          <a:latin typeface="Aptos"/>
                        </a:rPr>
                        <a:t>Commissioner Matt Varilek, DEED </a:t>
                      </a:r>
                    </a:p>
                  </a:txBody>
                  <a:tcPr marL="72731" marR="72731" marT="95588" marB="36366">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946077571"/>
                  </a:ext>
                </a:extLst>
              </a:tr>
              <a:tr h="586386">
                <a:tc>
                  <a:txBody>
                    <a:bodyPr/>
                    <a:lstStyle/>
                    <a:p>
                      <a:pPr algn="l" rtl="0" fontAlgn="base">
                        <a:lnSpc>
                          <a:spcPts val="1275"/>
                        </a:lnSpc>
                        <a:buNone/>
                      </a:pPr>
                      <a:r>
                        <a:rPr lang="en-US" sz="1500" b="0" i="0" cap="none" spc="0">
                          <a:solidFill>
                            <a:schemeClr val="tx1"/>
                          </a:solidFill>
                          <a:effectLst/>
                          <a:latin typeface="Aptos"/>
                        </a:rPr>
                        <a:t>11:55 A.M. </a:t>
                      </a:r>
                    </a:p>
                  </a:txBody>
                  <a:tcPr marL="72731" marR="72731" marT="95588" marB="3636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rtl="0" fontAlgn="base">
                        <a:lnSpc>
                          <a:spcPts val="1275"/>
                        </a:lnSpc>
                        <a:buNone/>
                      </a:pPr>
                      <a:r>
                        <a:rPr lang="en-US" sz="1500" b="1" i="0" cap="none" spc="0">
                          <a:solidFill>
                            <a:schemeClr val="tx1"/>
                          </a:solidFill>
                          <a:effectLst/>
                          <a:latin typeface="Aptos"/>
                        </a:rPr>
                        <a:t>State and Federal Legislative Updates</a:t>
                      </a:r>
                      <a:endParaRPr lang="en-US" sz="1500" b="0" i="0" cap="none" spc="0">
                        <a:solidFill>
                          <a:schemeClr val="tx1"/>
                        </a:solidFill>
                        <a:effectLst/>
                        <a:latin typeface="Aptos"/>
                      </a:endParaRPr>
                    </a:p>
                  </a:txBody>
                  <a:tcPr marL="72731" marR="72731" marT="95588" marB="3636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rtl="0" fontAlgn="base">
                        <a:lnSpc>
                          <a:spcPts val="1275"/>
                        </a:lnSpc>
                        <a:buNone/>
                      </a:pPr>
                      <a:r>
                        <a:rPr lang="en-US" sz="1500" b="0" i="0" cap="none" spc="0">
                          <a:solidFill>
                            <a:schemeClr val="tx1"/>
                          </a:solidFill>
                          <a:effectLst/>
                          <a:latin typeface="Aptos"/>
                        </a:rPr>
                        <a:t>Nathan Ratner, DEED Government Relations   </a:t>
                      </a:r>
                    </a:p>
                    <a:p>
                      <a:pPr algn="l" rtl="0" fontAlgn="base">
                        <a:lnSpc>
                          <a:spcPts val="1275"/>
                        </a:lnSpc>
                        <a:buNone/>
                      </a:pPr>
                      <a:r>
                        <a:rPr lang="en-US" sz="1500" b="0" i="0" cap="none" spc="0">
                          <a:solidFill>
                            <a:schemeClr val="tx1"/>
                          </a:solidFill>
                          <a:effectLst/>
                          <a:latin typeface="Aptos"/>
                        </a:rPr>
                        <a:t>Katie McClelland, GWDB Director </a:t>
                      </a:r>
                    </a:p>
                  </a:txBody>
                  <a:tcPr marL="72731" marR="72731" marT="95588" marB="3636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3945137435"/>
                  </a:ext>
                </a:extLst>
              </a:tr>
              <a:tr h="394701">
                <a:tc>
                  <a:txBody>
                    <a:bodyPr/>
                    <a:lstStyle/>
                    <a:p>
                      <a:pPr algn="l" rtl="0" fontAlgn="base">
                        <a:lnSpc>
                          <a:spcPts val="1275"/>
                        </a:lnSpc>
                        <a:buNone/>
                      </a:pPr>
                      <a:r>
                        <a:rPr lang="en-US" sz="1500" b="0" i="0" cap="none" spc="0">
                          <a:solidFill>
                            <a:schemeClr val="tx1"/>
                          </a:solidFill>
                          <a:effectLst/>
                          <a:latin typeface="Aptos"/>
                        </a:rPr>
                        <a:t>12:45 P.M. </a:t>
                      </a:r>
                    </a:p>
                  </a:txBody>
                  <a:tcPr marL="72731" marR="72731" marT="95588" marB="36366">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lnSpc>
                          <a:spcPts val="1275"/>
                        </a:lnSpc>
                        <a:buNone/>
                      </a:pPr>
                      <a:r>
                        <a:rPr lang="en-US" sz="1500" b="1" i="0" cap="none" spc="0">
                          <a:solidFill>
                            <a:schemeClr val="tx1"/>
                          </a:solidFill>
                          <a:effectLst/>
                          <a:latin typeface="Aptos"/>
                        </a:rPr>
                        <a:t>Lunch</a:t>
                      </a:r>
                      <a:r>
                        <a:rPr lang="en-US" sz="1500" b="0" i="0" cap="none" spc="0">
                          <a:solidFill>
                            <a:schemeClr val="tx1"/>
                          </a:solidFill>
                          <a:effectLst/>
                          <a:latin typeface="Aptos"/>
                        </a:rPr>
                        <a:t> </a:t>
                      </a:r>
                    </a:p>
                  </a:txBody>
                  <a:tcPr marL="72731" marR="72731" marT="95588" marB="36366">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lnSpc>
                          <a:spcPts val="1275"/>
                        </a:lnSpc>
                        <a:buNone/>
                      </a:pPr>
                      <a:endParaRPr lang="en-US" sz="1500" b="0" i="0" cap="none" spc="0">
                        <a:solidFill>
                          <a:schemeClr val="tx1"/>
                        </a:solidFill>
                        <a:effectLst/>
                        <a:latin typeface="Aptos"/>
                      </a:endParaRPr>
                    </a:p>
                  </a:txBody>
                  <a:tcPr marL="72731" marR="72731" marT="95588" marB="36366">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4063852065"/>
                  </a:ext>
                </a:extLst>
              </a:tr>
              <a:tr h="780385">
                <a:tc>
                  <a:txBody>
                    <a:bodyPr/>
                    <a:lstStyle/>
                    <a:p>
                      <a:pPr algn="l" rtl="0" fontAlgn="base">
                        <a:lnSpc>
                          <a:spcPts val="1275"/>
                        </a:lnSpc>
                        <a:buNone/>
                      </a:pPr>
                      <a:r>
                        <a:rPr lang="en-US" sz="1500" b="0" i="0" cap="none" spc="0">
                          <a:solidFill>
                            <a:schemeClr val="tx1"/>
                          </a:solidFill>
                          <a:effectLst/>
                          <a:latin typeface="Aptos"/>
                        </a:rPr>
                        <a:t>1:15 P.M. </a:t>
                      </a:r>
                    </a:p>
                  </a:txBody>
                  <a:tcPr marL="72731" marR="72731" marT="95588" marB="3636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rtl="0" fontAlgn="base">
                        <a:lnSpc>
                          <a:spcPts val="1275"/>
                        </a:lnSpc>
                        <a:buNone/>
                      </a:pPr>
                      <a:r>
                        <a:rPr lang="en-US" sz="1500" b="1" i="0" cap="none" spc="0">
                          <a:solidFill>
                            <a:schemeClr val="tx1"/>
                          </a:solidFill>
                          <a:effectLst/>
                          <a:latin typeface="Aptos"/>
                        </a:rPr>
                        <a:t>Board Operations Updates</a:t>
                      </a:r>
                      <a:r>
                        <a:rPr lang="en-US" sz="1500" b="0" i="0" cap="none" spc="0">
                          <a:solidFill>
                            <a:schemeClr val="tx1"/>
                          </a:solidFill>
                          <a:effectLst/>
                          <a:latin typeface="Aptos"/>
                        </a:rPr>
                        <a:t> </a:t>
                      </a:r>
                    </a:p>
                    <a:p>
                      <a:pPr algn="l" rtl="0" fontAlgn="base">
                        <a:lnSpc>
                          <a:spcPts val="1275"/>
                        </a:lnSpc>
                        <a:buNone/>
                      </a:pPr>
                      <a:r>
                        <a:rPr lang="en-US" sz="1500" b="0" i="0" cap="none" spc="0">
                          <a:solidFill>
                            <a:schemeClr val="tx1"/>
                          </a:solidFill>
                          <a:effectLst/>
                          <a:latin typeface="Aptos"/>
                        </a:rPr>
                        <a:t>Bylaws Review and Update </a:t>
                      </a:r>
                    </a:p>
                    <a:p>
                      <a:pPr algn="l" rtl="0" fontAlgn="base">
                        <a:lnSpc>
                          <a:spcPts val="1275"/>
                        </a:lnSpc>
                        <a:buNone/>
                      </a:pPr>
                      <a:r>
                        <a:rPr lang="en-US" sz="1500" b="0" i="0" cap="none" spc="0">
                          <a:solidFill>
                            <a:schemeClr val="tx1"/>
                          </a:solidFill>
                          <a:effectLst/>
                          <a:latin typeface="Aptos"/>
                        </a:rPr>
                        <a:t>Introduce Chairs, Rosters and Next Steps </a:t>
                      </a:r>
                    </a:p>
                  </a:txBody>
                  <a:tcPr marL="72731" marR="72731" marT="95588" marB="3636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rtl="0" fontAlgn="base">
                        <a:lnSpc>
                          <a:spcPts val="1275"/>
                        </a:lnSpc>
                        <a:buNone/>
                      </a:pPr>
                      <a:r>
                        <a:rPr lang="en-US" sz="1500" b="0" i="0" cap="none" spc="0">
                          <a:solidFill>
                            <a:schemeClr val="tx1"/>
                          </a:solidFill>
                          <a:effectLst/>
                          <a:latin typeface="Aptos"/>
                        </a:rPr>
                        <a:t>Nolan Thomas, GWDB Engagement Specialist </a:t>
                      </a:r>
                    </a:p>
                  </a:txBody>
                  <a:tcPr marL="72731" marR="72731" marT="95588" marB="3636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1277307988"/>
                  </a:ext>
                </a:extLst>
              </a:tr>
              <a:tr h="586386">
                <a:tc>
                  <a:txBody>
                    <a:bodyPr/>
                    <a:lstStyle/>
                    <a:p>
                      <a:pPr algn="l" rtl="0" fontAlgn="base">
                        <a:lnSpc>
                          <a:spcPts val="1275"/>
                        </a:lnSpc>
                        <a:buNone/>
                      </a:pPr>
                      <a:r>
                        <a:rPr lang="en-US" sz="1500" b="0" i="0" cap="none" spc="0">
                          <a:solidFill>
                            <a:schemeClr val="tx1"/>
                          </a:solidFill>
                          <a:effectLst/>
                          <a:latin typeface="Aptos"/>
                        </a:rPr>
                        <a:t>1:45 P.M. </a:t>
                      </a:r>
                    </a:p>
                  </a:txBody>
                  <a:tcPr marL="72731" marR="72731" marT="95588" marB="36366">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lnSpc>
                          <a:spcPts val="1275"/>
                        </a:lnSpc>
                        <a:buNone/>
                      </a:pPr>
                      <a:r>
                        <a:rPr lang="en-US" sz="1500" b="1" i="0" cap="none" spc="0">
                          <a:solidFill>
                            <a:schemeClr val="tx1"/>
                          </a:solidFill>
                          <a:effectLst/>
                          <a:latin typeface="Aptos"/>
                        </a:rPr>
                        <a:t>Workforce Development System Overview, Goals and Priorities: Understanding GWDB’s Role in the System</a:t>
                      </a:r>
                      <a:r>
                        <a:rPr lang="en-US" sz="1500" b="0" i="0" cap="none" spc="0">
                          <a:solidFill>
                            <a:schemeClr val="tx1"/>
                          </a:solidFill>
                          <a:effectLst/>
                          <a:latin typeface="Aptos"/>
                        </a:rPr>
                        <a:t> </a:t>
                      </a:r>
                    </a:p>
                  </a:txBody>
                  <a:tcPr marL="72731" marR="72731" marT="95588" marB="36366">
                    <a:lnL w="12700" cmpd="sng">
                      <a:noFill/>
                      <a:prstDash val="solid"/>
                    </a:lnL>
                    <a:lnR w="12700" cmpd="sng">
                      <a:noFill/>
                      <a:prstDash val="solid"/>
                    </a:lnR>
                    <a:lnT w="12700" cmpd="sng">
                      <a:noFill/>
                      <a:prstDash val="solid"/>
                    </a:lnT>
                    <a:lnB w="12700" cap="flat" cmpd="sng" algn="ctr">
                      <a:noFill/>
                      <a:prstDash val="solid"/>
                    </a:lnB>
                    <a:noFill/>
                  </a:tcPr>
                </a:tc>
                <a:tc>
                  <a:txBody>
                    <a:bodyPr/>
                    <a:lstStyle/>
                    <a:p>
                      <a:pPr algn="l" rtl="0" fontAlgn="base">
                        <a:lnSpc>
                          <a:spcPts val="1275"/>
                        </a:lnSpc>
                        <a:buNone/>
                      </a:pPr>
                      <a:r>
                        <a:rPr lang="en-US" sz="1500" b="0" i="0" cap="none" spc="0">
                          <a:solidFill>
                            <a:schemeClr val="tx1"/>
                          </a:solidFill>
                          <a:effectLst/>
                          <a:latin typeface="Aptos"/>
                        </a:rPr>
                        <a:t>Katie McClelland, GWDB Director </a:t>
                      </a:r>
                    </a:p>
                  </a:txBody>
                  <a:tcPr marL="72731" marR="72731" marT="95588" marB="36366">
                    <a:lnL w="12700" cmpd="sng">
                      <a:noFill/>
                      <a:prstDash val="solid"/>
                    </a:lnL>
                    <a:lnR w="12700" cmpd="sng">
                      <a:noFill/>
                      <a:prstDash val="solid"/>
                    </a:lnR>
                    <a:lnT w="12700" cmpd="sng">
                      <a:noFill/>
                      <a:prstDash val="solid"/>
                    </a:lnT>
                    <a:lnB w="12700" cap="flat" cmpd="sng" algn="ctr">
                      <a:noFill/>
                      <a:prstDash val="solid"/>
                    </a:lnB>
                    <a:noFill/>
                  </a:tcPr>
                </a:tc>
                <a:extLst>
                  <a:ext uri="{0D108BD9-81ED-4DB2-BD59-A6C34878D82A}">
                    <a16:rowId xmlns:a16="http://schemas.microsoft.com/office/drawing/2014/main" val="872025349"/>
                  </a:ext>
                </a:extLst>
              </a:tr>
              <a:tr h="586386">
                <a:tc>
                  <a:txBody>
                    <a:bodyPr/>
                    <a:lstStyle/>
                    <a:p>
                      <a:pPr algn="l" rtl="0" fontAlgn="base">
                        <a:lnSpc>
                          <a:spcPts val="1275"/>
                        </a:lnSpc>
                        <a:buNone/>
                      </a:pPr>
                      <a:r>
                        <a:rPr lang="en-US" sz="1500" b="0" i="0" cap="none" spc="0">
                          <a:solidFill>
                            <a:schemeClr val="tx1"/>
                          </a:solidFill>
                          <a:effectLst/>
                          <a:latin typeface="Aptos"/>
                        </a:rPr>
                        <a:t>2:45 P.M. </a:t>
                      </a:r>
                    </a:p>
                  </a:txBody>
                  <a:tcPr marL="72731" marR="72731" marT="95588" marB="3636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rtl="0" fontAlgn="base">
                        <a:lnSpc>
                          <a:spcPts val="1275"/>
                        </a:lnSpc>
                        <a:buNone/>
                      </a:pPr>
                      <a:r>
                        <a:rPr lang="en-US" sz="1500" b="1" i="0" cap="none" spc="0">
                          <a:solidFill>
                            <a:schemeClr val="tx1"/>
                          </a:solidFill>
                          <a:effectLst/>
                          <a:latin typeface="Aptos"/>
                        </a:rPr>
                        <a:t>Task Force on Workforce Development System Reform Discussion</a:t>
                      </a:r>
                      <a:r>
                        <a:rPr lang="en-US" sz="1500" b="0" i="0" cap="none" spc="0">
                          <a:solidFill>
                            <a:schemeClr val="tx1"/>
                          </a:solidFill>
                          <a:effectLst/>
                          <a:latin typeface="Aptos"/>
                        </a:rPr>
                        <a:t> </a:t>
                      </a:r>
                    </a:p>
                  </a:txBody>
                  <a:tcPr marL="72731" marR="72731" marT="95588" marB="3636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tc>
                  <a:txBody>
                    <a:bodyPr/>
                    <a:lstStyle/>
                    <a:p>
                      <a:pPr algn="l" rtl="0" fontAlgn="base">
                        <a:lnSpc>
                          <a:spcPts val="1275"/>
                        </a:lnSpc>
                        <a:buNone/>
                      </a:pPr>
                      <a:r>
                        <a:rPr lang="en-US" sz="1500" b="0" i="0" cap="none" spc="0">
                          <a:solidFill>
                            <a:schemeClr val="tx1"/>
                          </a:solidFill>
                          <a:effectLst/>
                          <a:latin typeface="Aptos"/>
                        </a:rPr>
                        <a:t>Facilitated by GWDB staff </a:t>
                      </a:r>
                    </a:p>
                  </a:txBody>
                  <a:tcPr marL="72731" marR="72731" marT="95588" marB="36366">
                    <a:lnL w="12700" cmpd="sng">
                      <a:noFill/>
                      <a:prstDash val="solid"/>
                    </a:lnL>
                    <a:lnR w="12700" cmpd="sng">
                      <a:noFill/>
                      <a:prstDash val="solid"/>
                    </a:lnR>
                    <a:lnT w="12700" cap="flat" cmpd="sng" algn="ctr">
                      <a:noFill/>
                      <a:prstDash val="solid"/>
                    </a:lnT>
                    <a:lnB w="12700" cmpd="sng">
                      <a:noFill/>
                      <a:prstDash val="solid"/>
                    </a:lnB>
                    <a:solidFill>
                      <a:schemeClr val="bg1">
                        <a:lumMod val="95000"/>
                      </a:schemeClr>
                    </a:solidFill>
                  </a:tcPr>
                </a:tc>
                <a:extLst>
                  <a:ext uri="{0D108BD9-81ED-4DB2-BD59-A6C34878D82A}">
                    <a16:rowId xmlns:a16="http://schemas.microsoft.com/office/drawing/2014/main" val="2809574670"/>
                  </a:ext>
                </a:extLst>
              </a:tr>
              <a:tr h="586386">
                <a:tc>
                  <a:txBody>
                    <a:bodyPr/>
                    <a:lstStyle/>
                    <a:p>
                      <a:pPr algn="l" rtl="0" fontAlgn="base">
                        <a:lnSpc>
                          <a:spcPts val="1275"/>
                        </a:lnSpc>
                        <a:buNone/>
                      </a:pPr>
                      <a:r>
                        <a:rPr lang="en-US" sz="1500" b="0" i="0" cap="none" spc="0">
                          <a:solidFill>
                            <a:schemeClr val="tx1"/>
                          </a:solidFill>
                          <a:effectLst/>
                          <a:latin typeface="Aptos"/>
                        </a:rPr>
                        <a:t>3:25 P.M. </a:t>
                      </a:r>
                    </a:p>
                  </a:txBody>
                  <a:tcPr marL="72731" marR="72731" marT="95588" marB="36366">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lnSpc>
                          <a:spcPts val="1275"/>
                        </a:lnSpc>
                        <a:buNone/>
                      </a:pPr>
                      <a:r>
                        <a:rPr lang="en-US" sz="1500" b="1" i="0" cap="none" spc="0">
                          <a:solidFill>
                            <a:schemeClr val="tx1"/>
                          </a:solidFill>
                          <a:effectLst/>
                          <a:latin typeface="Aptos"/>
                        </a:rPr>
                        <a:t>Wrap-up and Next Steps</a:t>
                      </a:r>
                      <a:r>
                        <a:rPr lang="en-US" sz="1500" b="0" i="0" cap="none" spc="0">
                          <a:solidFill>
                            <a:schemeClr val="tx1"/>
                          </a:solidFill>
                          <a:effectLst/>
                          <a:latin typeface="Aptos"/>
                        </a:rPr>
                        <a:t> </a:t>
                      </a:r>
                    </a:p>
                  </a:txBody>
                  <a:tcPr marL="72731" marR="72731" marT="95588" marB="36366">
                    <a:lnL w="12700" cmpd="sng">
                      <a:noFill/>
                      <a:prstDash val="solid"/>
                    </a:lnL>
                    <a:lnR w="12700" cmpd="sng">
                      <a:noFill/>
                      <a:prstDash val="solid"/>
                    </a:lnR>
                    <a:lnT w="12700" cmpd="sng">
                      <a:noFill/>
                      <a:prstDash val="solid"/>
                    </a:lnT>
                    <a:lnB w="12700" cmpd="sng">
                      <a:noFill/>
                      <a:prstDash val="solid"/>
                    </a:lnB>
                    <a:noFill/>
                  </a:tcPr>
                </a:tc>
                <a:tc>
                  <a:txBody>
                    <a:bodyPr/>
                    <a:lstStyle/>
                    <a:p>
                      <a:pPr algn="l" rtl="0" fontAlgn="base">
                        <a:lnSpc>
                          <a:spcPts val="1275"/>
                        </a:lnSpc>
                        <a:buNone/>
                      </a:pPr>
                      <a:r>
                        <a:rPr lang="en-US" sz="1500" b="0" i="0" cap="none" spc="0">
                          <a:solidFill>
                            <a:schemeClr val="tx1"/>
                          </a:solidFill>
                          <a:effectLst/>
                          <a:latin typeface="Aptos"/>
                        </a:rPr>
                        <a:t>Surya Iyer, GWDB Chair </a:t>
                      </a:r>
                      <a:r>
                        <a:rPr lang="en-US" sz="1500" b="0" i="0" cap="none" spc="0">
                          <a:solidFill>
                            <a:schemeClr val="tx1"/>
                          </a:solidFill>
                          <a:effectLst/>
                          <a:latin typeface="WordVisiCarriageReturn_MSFontService"/>
                        </a:rPr>
                        <a:t> </a:t>
                      </a:r>
                      <a:br>
                        <a:rPr lang="en-US" sz="1500" b="0" i="0" cap="none" spc="0">
                          <a:solidFill>
                            <a:srgbClr val="000000"/>
                          </a:solidFill>
                          <a:effectLst/>
                          <a:latin typeface="WordVisiCarriageReturn_MSFontService"/>
                        </a:rPr>
                      </a:br>
                      <a:r>
                        <a:rPr lang="en-US" sz="1500" b="0" i="0" cap="none" spc="0">
                          <a:solidFill>
                            <a:schemeClr val="tx1"/>
                          </a:solidFill>
                          <a:effectLst/>
                          <a:latin typeface="Aptos"/>
                        </a:rPr>
                        <a:t>DeLinda Washington, GWDB Vice Chair </a:t>
                      </a:r>
                    </a:p>
                  </a:txBody>
                  <a:tcPr marL="72731" marR="72731" marT="95588" marB="36366">
                    <a:lnL w="12700" cmpd="sng">
                      <a:noFill/>
                      <a:prstDash val="solid"/>
                    </a:lnL>
                    <a:lnR w="12700" cmpd="sng">
                      <a:noFill/>
                      <a:prstDash val="solid"/>
                    </a:lnR>
                    <a:lnT w="12700" cmpd="sng">
                      <a:noFill/>
                      <a:prstDash val="solid"/>
                    </a:lnT>
                    <a:lnB w="12700" cmpd="sng">
                      <a:noFill/>
                      <a:prstDash val="solid"/>
                    </a:lnB>
                    <a:noFill/>
                  </a:tcPr>
                </a:tc>
                <a:extLst>
                  <a:ext uri="{0D108BD9-81ED-4DB2-BD59-A6C34878D82A}">
                    <a16:rowId xmlns:a16="http://schemas.microsoft.com/office/drawing/2014/main" val="2065725107"/>
                  </a:ext>
                </a:extLst>
              </a:tr>
            </a:tbl>
          </a:graphicData>
        </a:graphic>
      </p:graphicFrame>
    </p:spTree>
    <p:extLst>
      <p:ext uri="{BB962C8B-B14F-4D97-AF65-F5344CB8AC3E}">
        <p14:creationId xmlns:p14="http://schemas.microsoft.com/office/powerpoint/2010/main" val="4572301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499A-DC77-8950-4A38-D8D69C743135}"/>
              </a:ext>
            </a:extLst>
          </p:cNvPr>
          <p:cNvSpPr>
            <a:spLocks noGrp="1"/>
          </p:cNvSpPr>
          <p:nvPr>
            <p:ph type="title"/>
          </p:nvPr>
        </p:nvSpPr>
        <p:spPr/>
        <p:txBody>
          <a:bodyPr/>
          <a:lstStyle/>
          <a:p>
            <a:r>
              <a:rPr lang="en-US"/>
              <a:t>Federal Actions on Hold</a:t>
            </a:r>
          </a:p>
        </p:txBody>
      </p:sp>
      <p:graphicFrame>
        <p:nvGraphicFramePr>
          <p:cNvPr id="5" name="Content Placeholder 4">
            <a:extLst>
              <a:ext uri="{FF2B5EF4-FFF2-40B4-BE49-F238E27FC236}">
                <a16:creationId xmlns:a16="http://schemas.microsoft.com/office/drawing/2014/main" id="{4EDFD7FB-E77E-E7E1-4132-99F94FAB6A98}"/>
              </a:ext>
            </a:extLst>
          </p:cNvPr>
          <p:cNvGraphicFramePr>
            <a:graphicFrameLocks noGrp="1"/>
          </p:cNvGraphicFramePr>
          <p:nvPr>
            <p:ph idx="1"/>
            <p:extLst>
              <p:ext uri="{D42A27DB-BD31-4B8C-83A1-F6EECF244321}">
                <p14:modId xmlns:p14="http://schemas.microsoft.com/office/powerpoint/2010/main" val="1760435195"/>
              </p:ext>
            </p:extLst>
          </p:nvPr>
        </p:nvGraphicFramePr>
        <p:xfrm>
          <a:off x="838200" y="1593851"/>
          <a:ext cx="10515600" cy="4364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51953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89375-945F-9301-05B8-B65AC5006D65}"/>
              </a:ext>
            </a:extLst>
          </p:cNvPr>
          <p:cNvSpPr>
            <a:spLocks noGrp="1"/>
          </p:cNvSpPr>
          <p:nvPr>
            <p:ph type="title"/>
          </p:nvPr>
        </p:nvSpPr>
        <p:spPr/>
        <p:txBody>
          <a:bodyPr/>
          <a:lstStyle/>
          <a:p>
            <a:r>
              <a:rPr lang="en-US"/>
              <a:t>Tracking Federal Funding Uncertainty in Minnesota</a:t>
            </a:r>
          </a:p>
        </p:txBody>
      </p:sp>
      <p:pic>
        <p:nvPicPr>
          <p:cNvPr id="10" name="Picture 9">
            <a:extLst>
              <a:ext uri="{FF2B5EF4-FFF2-40B4-BE49-F238E27FC236}">
                <a16:creationId xmlns:a16="http://schemas.microsoft.com/office/drawing/2014/main" id="{146B0353-EA26-12A3-5D71-458C0DC1444C}"/>
              </a:ext>
            </a:extLst>
          </p:cNvPr>
          <p:cNvPicPr>
            <a:picLocks noChangeAspect="1"/>
          </p:cNvPicPr>
          <p:nvPr/>
        </p:nvPicPr>
        <p:blipFill>
          <a:blip r:embed="rId2"/>
          <a:stretch>
            <a:fillRect/>
          </a:stretch>
        </p:blipFill>
        <p:spPr>
          <a:xfrm>
            <a:off x="746760" y="1400760"/>
            <a:ext cx="10867062" cy="1150720"/>
          </a:xfrm>
          <a:prstGeom prst="rect">
            <a:avLst/>
          </a:prstGeom>
        </p:spPr>
      </p:pic>
      <p:sp>
        <p:nvSpPr>
          <p:cNvPr id="11" name="TextBox 10">
            <a:extLst>
              <a:ext uri="{FF2B5EF4-FFF2-40B4-BE49-F238E27FC236}">
                <a16:creationId xmlns:a16="http://schemas.microsoft.com/office/drawing/2014/main" id="{D057E2E4-8764-4D4B-E21F-0C18F8B59C0A}"/>
              </a:ext>
            </a:extLst>
          </p:cNvPr>
          <p:cNvSpPr txBox="1"/>
          <p:nvPr/>
        </p:nvSpPr>
        <p:spPr>
          <a:xfrm>
            <a:off x="10607040" y="6550223"/>
            <a:ext cx="1676400" cy="307777"/>
          </a:xfrm>
          <a:prstGeom prst="rect">
            <a:avLst/>
          </a:prstGeom>
          <a:noFill/>
        </p:spPr>
        <p:txBody>
          <a:bodyPr wrap="square" rtlCol="0">
            <a:spAutoFit/>
          </a:bodyPr>
          <a:lstStyle/>
          <a:p>
            <a:r>
              <a:rPr lang="en-US" sz="1400"/>
              <a:t>Data as of 8/5/25</a:t>
            </a:r>
          </a:p>
        </p:txBody>
      </p:sp>
      <p:sp>
        <p:nvSpPr>
          <p:cNvPr id="12" name="TextBox 11">
            <a:extLst>
              <a:ext uri="{FF2B5EF4-FFF2-40B4-BE49-F238E27FC236}">
                <a16:creationId xmlns:a16="http://schemas.microsoft.com/office/drawing/2014/main" id="{9F874E39-7BEA-BDAA-93CE-2D7D7063D74A}"/>
              </a:ext>
            </a:extLst>
          </p:cNvPr>
          <p:cNvSpPr txBox="1"/>
          <p:nvPr/>
        </p:nvSpPr>
        <p:spPr>
          <a:xfrm>
            <a:off x="1337187" y="6550223"/>
            <a:ext cx="7590503" cy="369332"/>
          </a:xfrm>
          <a:prstGeom prst="rect">
            <a:avLst/>
          </a:prstGeom>
          <a:noFill/>
        </p:spPr>
        <p:txBody>
          <a:bodyPr wrap="square" rtlCol="0">
            <a:spAutoFit/>
          </a:bodyPr>
          <a:lstStyle/>
          <a:p>
            <a:r>
              <a:rPr lang="en-US"/>
              <a:t>Source: </a:t>
            </a:r>
            <a:r>
              <a:rPr lang="en-US">
                <a:hlinkClick r:id="rId3"/>
              </a:rPr>
              <a:t>Federal Funds Implementation/Data and Reporting</a:t>
            </a:r>
            <a:endParaRPr lang="en-US"/>
          </a:p>
        </p:txBody>
      </p:sp>
      <p:pic>
        <p:nvPicPr>
          <p:cNvPr id="14" name="Picture 13">
            <a:extLst>
              <a:ext uri="{FF2B5EF4-FFF2-40B4-BE49-F238E27FC236}">
                <a16:creationId xmlns:a16="http://schemas.microsoft.com/office/drawing/2014/main" id="{9CE9B55B-1626-0921-B178-A7C5A4644C62}"/>
              </a:ext>
            </a:extLst>
          </p:cNvPr>
          <p:cNvPicPr>
            <a:picLocks noChangeAspect="1"/>
          </p:cNvPicPr>
          <p:nvPr/>
        </p:nvPicPr>
        <p:blipFill>
          <a:blip r:embed="rId4"/>
          <a:stretch>
            <a:fillRect/>
          </a:stretch>
        </p:blipFill>
        <p:spPr>
          <a:xfrm>
            <a:off x="939982" y="2503784"/>
            <a:ext cx="10135487" cy="4076456"/>
          </a:xfrm>
          <a:prstGeom prst="rect">
            <a:avLst/>
          </a:prstGeom>
        </p:spPr>
      </p:pic>
    </p:spTree>
    <p:extLst>
      <p:ext uri="{BB962C8B-B14F-4D97-AF65-F5344CB8AC3E}">
        <p14:creationId xmlns:p14="http://schemas.microsoft.com/office/powerpoint/2010/main" val="450284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26C90-FD9C-1CBF-3F9A-92ECFCE587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6979F1-0D22-D207-BA8D-504E0EA9B716}"/>
              </a:ext>
            </a:extLst>
          </p:cNvPr>
          <p:cNvSpPr>
            <a:spLocks noGrp="1"/>
          </p:cNvSpPr>
          <p:nvPr>
            <p:ph type="title"/>
          </p:nvPr>
        </p:nvSpPr>
        <p:spPr/>
        <p:txBody>
          <a:bodyPr/>
          <a:lstStyle/>
          <a:p>
            <a:r>
              <a:rPr lang="en-US"/>
              <a:t>Workforce Development Proposals</a:t>
            </a:r>
          </a:p>
        </p:txBody>
      </p:sp>
      <p:graphicFrame>
        <p:nvGraphicFramePr>
          <p:cNvPr id="5" name="Content Placeholder 4">
            <a:extLst>
              <a:ext uri="{FF2B5EF4-FFF2-40B4-BE49-F238E27FC236}">
                <a16:creationId xmlns:a16="http://schemas.microsoft.com/office/drawing/2014/main" id="{F24AD525-441E-EA69-6886-B023D42B7B13}"/>
              </a:ext>
            </a:extLst>
          </p:cNvPr>
          <p:cNvGraphicFramePr>
            <a:graphicFrameLocks noGrp="1"/>
          </p:cNvGraphicFramePr>
          <p:nvPr>
            <p:ph idx="1"/>
            <p:extLst>
              <p:ext uri="{D42A27DB-BD31-4B8C-83A1-F6EECF244321}">
                <p14:modId xmlns:p14="http://schemas.microsoft.com/office/powerpoint/2010/main" val="3315405994"/>
              </p:ext>
            </p:extLst>
          </p:nvPr>
        </p:nvGraphicFramePr>
        <p:xfrm>
          <a:off x="838200" y="1593851"/>
          <a:ext cx="10515600" cy="43644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83651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61EFE-C350-2DC5-5E2E-DC83EEF9650D}"/>
              </a:ext>
            </a:extLst>
          </p:cNvPr>
          <p:cNvSpPr>
            <a:spLocks noGrp="1"/>
          </p:cNvSpPr>
          <p:nvPr>
            <p:ph type="title"/>
          </p:nvPr>
        </p:nvSpPr>
        <p:spPr/>
        <p:txBody>
          <a:bodyPr/>
          <a:lstStyle/>
          <a:p>
            <a:r>
              <a:rPr lang="en-US"/>
              <a:t>Expanded SNAP Work Requirements</a:t>
            </a:r>
          </a:p>
        </p:txBody>
      </p:sp>
      <p:sp>
        <p:nvSpPr>
          <p:cNvPr id="3" name="Content Placeholder 2">
            <a:extLst>
              <a:ext uri="{FF2B5EF4-FFF2-40B4-BE49-F238E27FC236}">
                <a16:creationId xmlns:a16="http://schemas.microsoft.com/office/drawing/2014/main" id="{26535EBA-875A-386D-05EA-B96FF0EB10C7}"/>
              </a:ext>
            </a:extLst>
          </p:cNvPr>
          <p:cNvSpPr>
            <a:spLocks noGrp="1"/>
          </p:cNvSpPr>
          <p:nvPr>
            <p:ph idx="1"/>
          </p:nvPr>
        </p:nvSpPr>
        <p:spPr/>
        <p:txBody>
          <a:bodyPr>
            <a:normAutofit fontScale="92500" lnSpcReduction="20000"/>
          </a:bodyPr>
          <a:lstStyle/>
          <a:p>
            <a:r>
              <a:rPr lang="en-US"/>
              <a:t>Expands work requirements for adults without dependents from age 18 to 54 to age 18 to 64, and applies these requirements to families with children, exempting only adults with children under age 14. </a:t>
            </a:r>
          </a:p>
          <a:p>
            <a:r>
              <a:rPr lang="en-US"/>
              <a:t>Roughly 29,000 Minnesota adults currently in SNAP could be newly-subject to the SNAP work requirements.</a:t>
            </a:r>
          </a:p>
          <a:p>
            <a:r>
              <a:rPr lang="en-US"/>
              <a:t>Impacted adults will only qualify for 3 months of SNAP if they don’t comply with the work requirements or meet an exemption.</a:t>
            </a:r>
          </a:p>
          <a:p>
            <a:r>
              <a:rPr lang="en-US"/>
              <a:t>Removes current exemptions for veterans, people experiencing homelessness, and youth aging out of foster care.</a:t>
            </a:r>
          </a:p>
          <a:p>
            <a:r>
              <a:rPr lang="en-US"/>
              <a:t>Adds new exemptions for American Indians, Alaska Natives, Urban Indians, and California Indians. </a:t>
            </a:r>
          </a:p>
          <a:p>
            <a:endParaRPr lang="en-US"/>
          </a:p>
        </p:txBody>
      </p:sp>
      <p:sp>
        <p:nvSpPr>
          <p:cNvPr id="4" name="Footer Placeholder 3">
            <a:extLst>
              <a:ext uri="{FF2B5EF4-FFF2-40B4-BE49-F238E27FC236}">
                <a16:creationId xmlns:a16="http://schemas.microsoft.com/office/drawing/2014/main" id="{D4CAFCB0-320A-597B-503E-FFB3809D3FD7}"/>
              </a:ext>
            </a:extLst>
          </p:cNvPr>
          <p:cNvSpPr>
            <a:spLocks noGrp="1"/>
          </p:cNvSpPr>
          <p:nvPr>
            <p:ph type="ftr" sz="quarter" idx="3"/>
          </p:nvPr>
        </p:nvSpPr>
        <p:spPr>
          <a:xfrm>
            <a:off x="5451677" y="6088284"/>
            <a:ext cx="6431074" cy="467279"/>
          </a:xfrm>
        </p:spPr>
        <p:txBody>
          <a:bodyPr/>
          <a:lstStyle/>
          <a:p>
            <a:r>
              <a:rPr lang="en-US" sz="1400"/>
              <a:t>*Implementation dates to be determined, pending USDA guidance. </a:t>
            </a:r>
          </a:p>
        </p:txBody>
      </p:sp>
    </p:spTree>
    <p:extLst>
      <p:ext uri="{BB962C8B-B14F-4D97-AF65-F5344CB8AC3E}">
        <p14:creationId xmlns:p14="http://schemas.microsoft.com/office/powerpoint/2010/main" val="32153405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F2101-9398-7000-50B9-B572A6ED8700}"/>
            </a:ext>
          </a:extLst>
        </p:cNvPr>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4B622961-436B-0C0A-C395-0D2465AA4177}"/>
              </a:ext>
            </a:extLst>
          </p:cNvPr>
          <p:cNvSpPr>
            <a:spLocks noGrp="1"/>
          </p:cNvSpPr>
          <p:nvPr>
            <p:ph sz="half" idx="1"/>
          </p:nvPr>
        </p:nvSpPr>
        <p:spPr>
          <a:xfrm>
            <a:off x="499533" y="1541707"/>
            <a:ext cx="10515600" cy="4582339"/>
          </a:xfrm>
        </p:spPr>
        <p:txBody>
          <a:bodyPr vert="horz" lIns="91440" tIns="45720" rIns="91440" bIns="45720" rtlCol="0" anchor="t">
            <a:normAutofit fontScale="85000" lnSpcReduction="10000"/>
          </a:bodyPr>
          <a:lstStyle/>
          <a:p>
            <a:pPr marL="0" indent="0">
              <a:buNone/>
            </a:pPr>
            <a:r>
              <a:rPr lang="en-US">
                <a:ea typeface="+mn-lt"/>
                <a:cs typeface="+mn-lt"/>
              </a:rPr>
              <a:t>*As enacted through the Congressional Reconciliation Package signed into law on July 4, 2025</a:t>
            </a:r>
          </a:p>
          <a:p>
            <a:pPr marL="0" indent="0">
              <a:buNone/>
            </a:pPr>
            <a:r>
              <a:rPr lang="en-US" b="1">
                <a:ea typeface="Calibri"/>
                <a:cs typeface="Calibri"/>
              </a:rPr>
              <a:t>Purpose:</a:t>
            </a:r>
            <a:r>
              <a:rPr lang="en-US">
                <a:ea typeface="Calibri"/>
                <a:cs typeface="Calibri"/>
              </a:rPr>
              <a:t> </a:t>
            </a:r>
          </a:p>
          <a:p>
            <a:pPr lvl="1"/>
            <a:r>
              <a:rPr lang="en-US">
                <a:ea typeface="Calibri"/>
                <a:cs typeface="Calibri"/>
              </a:rPr>
              <a:t>Increase access to in-demand, career-aligned education and training</a:t>
            </a:r>
          </a:p>
          <a:p>
            <a:pPr lvl="1"/>
            <a:r>
              <a:rPr lang="en-US">
                <a:ea typeface="Calibri"/>
                <a:cs typeface="Calibri"/>
              </a:rPr>
              <a:t>Support learners pursuing credentials that lead to good-paying jobs without requiring a traditional 2- or 4-year degree</a:t>
            </a:r>
          </a:p>
          <a:p>
            <a:pPr marL="0" indent="0">
              <a:buNone/>
            </a:pPr>
            <a:r>
              <a:rPr lang="en-US" b="1">
                <a:ea typeface="Calibri"/>
                <a:cs typeface="Calibri"/>
              </a:rPr>
              <a:t>Eligible Programs Must:</a:t>
            </a:r>
          </a:p>
          <a:p>
            <a:pPr lvl="1"/>
            <a:r>
              <a:rPr lang="en-US">
                <a:ea typeface="Calibri"/>
                <a:cs typeface="Calibri"/>
              </a:rPr>
              <a:t>Be between 150-599 clock hours and 8-15 weeks in length </a:t>
            </a:r>
          </a:p>
          <a:p>
            <a:pPr lvl="1"/>
            <a:r>
              <a:rPr lang="en-US">
                <a:ea typeface="Calibri"/>
                <a:cs typeface="Calibri"/>
              </a:rPr>
              <a:t>Be title IV-eligible and accredited </a:t>
            </a:r>
          </a:p>
          <a:p>
            <a:pPr lvl="1"/>
            <a:r>
              <a:rPr lang="en-US">
                <a:ea typeface="Calibri"/>
                <a:cs typeface="Calibri"/>
              </a:rPr>
              <a:t>Have been offered for at least 1 year by the institution </a:t>
            </a:r>
          </a:p>
          <a:p>
            <a:pPr lvl="1"/>
            <a:r>
              <a:rPr lang="en-US">
                <a:ea typeface="Calibri"/>
                <a:cs typeface="Calibri"/>
              </a:rPr>
              <a:t>Submit and meet annual accountability metrics to stay eligible </a:t>
            </a:r>
          </a:p>
          <a:p>
            <a:pPr marL="457200" lvl="1" indent="0">
              <a:buNone/>
            </a:pPr>
            <a:endParaRPr lang="en-US">
              <a:ea typeface="Calibri"/>
              <a:cs typeface="Calibri"/>
            </a:endParaRPr>
          </a:p>
        </p:txBody>
      </p:sp>
      <p:sp>
        <p:nvSpPr>
          <p:cNvPr id="8" name="Title 1">
            <a:extLst>
              <a:ext uri="{FF2B5EF4-FFF2-40B4-BE49-F238E27FC236}">
                <a16:creationId xmlns:a16="http://schemas.microsoft.com/office/drawing/2014/main" id="{CE3F13CF-AA04-E4B1-CAF4-E47E339B3F11}"/>
              </a:ext>
            </a:extLst>
          </p:cNvPr>
          <p:cNvSpPr>
            <a:spLocks noGrp="1"/>
          </p:cNvSpPr>
          <p:nvPr>
            <p:ph type="title"/>
          </p:nvPr>
        </p:nvSpPr>
        <p:spPr>
          <a:xfrm>
            <a:off x="838200" y="-1"/>
            <a:ext cx="10515600" cy="1216025"/>
          </a:xfrm>
        </p:spPr>
        <p:txBody>
          <a:bodyPr/>
          <a:lstStyle/>
          <a:p>
            <a:r>
              <a:rPr lang="en-US">
                <a:ea typeface="Calibri"/>
                <a:cs typeface="Calibri"/>
              </a:rPr>
              <a:t>Workforce Pell Grants – Purpose &amp; Program Basics</a:t>
            </a:r>
            <a:endParaRPr lang="en-US"/>
          </a:p>
        </p:txBody>
      </p:sp>
    </p:spTree>
    <p:extLst>
      <p:ext uri="{BB962C8B-B14F-4D97-AF65-F5344CB8AC3E}">
        <p14:creationId xmlns:p14="http://schemas.microsoft.com/office/powerpoint/2010/main" val="21527350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D7ABB-9DE1-8B40-55B8-F498B7B589AE}"/>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3A3AAF19-6E33-1765-3AA1-176CC8682446}"/>
              </a:ext>
            </a:extLst>
          </p:cNvPr>
          <p:cNvSpPr>
            <a:spLocks noGrp="1"/>
          </p:cNvSpPr>
          <p:nvPr>
            <p:ph type="title"/>
          </p:nvPr>
        </p:nvSpPr>
        <p:spPr>
          <a:xfrm>
            <a:off x="838200" y="-1"/>
            <a:ext cx="10515600" cy="1216025"/>
          </a:xfrm>
        </p:spPr>
        <p:txBody>
          <a:bodyPr/>
          <a:lstStyle/>
          <a:p>
            <a:r>
              <a:rPr lang="en-US">
                <a:ea typeface="Calibri"/>
                <a:cs typeface="Calibri"/>
              </a:rPr>
              <a:t>Workforce Pell Grants – Purpose &amp; Program Basics</a:t>
            </a:r>
            <a:endParaRPr lang="en-US"/>
          </a:p>
        </p:txBody>
      </p:sp>
      <p:sp>
        <p:nvSpPr>
          <p:cNvPr id="7" name="Content Placeholder 2">
            <a:extLst>
              <a:ext uri="{FF2B5EF4-FFF2-40B4-BE49-F238E27FC236}">
                <a16:creationId xmlns:a16="http://schemas.microsoft.com/office/drawing/2014/main" id="{DA243B25-5318-5309-0CA4-D914D506CF45}"/>
              </a:ext>
            </a:extLst>
          </p:cNvPr>
          <p:cNvSpPr>
            <a:spLocks noGrp="1"/>
          </p:cNvSpPr>
          <p:nvPr>
            <p:ph sz="half" idx="1"/>
          </p:nvPr>
        </p:nvSpPr>
        <p:spPr>
          <a:xfrm>
            <a:off x="605367" y="1594624"/>
            <a:ext cx="10515600" cy="4582339"/>
          </a:xfrm>
        </p:spPr>
        <p:txBody>
          <a:bodyPr vert="horz" lIns="91440" tIns="45720" rIns="91440" bIns="45720" rtlCol="0" anchor="t">
            <a:normAutofit/>
          </a:bodyPr>
          <a:lstStyle/>
          <a:p>
            <a:pPr marL="0" indent="0">
              <a:buNone/>
            </a:pPr>
            <a:r>
              <a:rPr lang="en-US">
                <a:ea typeface="Calibri"/>
                <a:cs typeface="Calibri"/>
              </a:rPr>
              <a:t>Governors, in consultation with state workforce boards, will determine program eligibility using this criteria:</a:t>
            </a:r>
            <a:endParaRPr lang="en-US"/>
          </a:p>
          <a:p>
            <a:pPr marL="914400" lvl="1" indent="-457200">
              <a:buAutoNum type="arabicPeriod"/>
            </a:pPr>
            <a:r>
              <a:rPr lang="en-US">
                <a:ea typeface="Calibri"/>
                <a:cs typeface="Calibri"/>
              </a:rPr>
              <a:t>Aligned with high-skill, high-wage, or in-demand sectors</a:t>
            </a:r>
          </a:p>
          <a:p>
            <a:pPr marL="914400" lvl="1" indent="-457200">
              <a:buAutoNum type="arabicPeriod"/>
            </a:pPr>
            <a:r>
              <a:rPr lang="en-US">
                <a:ea typeface="Calibri"/>
                <a:cs typeface="Calibri"/>
              </a:rPr>
              <a:t>Meets employer hiring needs</a:t>
            </a:r>
          </a:p>
          <a:p>
            <a:pPr marL="914400" lvl="1" indent="-457200">
              <a:buAutoNum type="arabicPeriod"/>
            </a:pPr>
            <a:r>
              <a:rPr lang="en-US">
                <a:ea typeface="Calibri"/>
                <a:cs typeface="Calibri"/>
              </a:rPr>
              <a:t>Leads to either:</a:t>
            </a:r>
          </a:p>
          <a:p>
            <a:pPr lvl="2"/>
            <a:r>
              <a:rPr lang="en-US">
                <a:ea typeface="Calibri"/>
                <a:cs typeface="Calibri"/>
              </a:rPr>
              <a:t>A stackable, portable credential, OR</a:t>
            </a:r>
          </a:p>
          <a:p>
            <a:pPr lvl="2"/>
            <a:r>
              <a:rPr lang="en-US">
                <a:ea typeface="Calibri"/>
                <a:cs typeface="Calibri"/>
              </a:rPr>
              <a:t>A single recognized credential that prepares students for direct employer</a:t>
            </a:r>
          </a:p>
          <a:p>
            <a:pPr marL="914400" lvl="1" indent="-457200">
              <a:buAutoNum type="arabicPeriod"/>
            </a:pPr>
            <a:r>
              <a:rPr lang="en-US">
                <a:ea typeface="Calibri"/>
                <a:cs typeface="Calibri"/>
              </a:rPr>
              <a:t>Provides clear pathways to further education, including:</a:t>
            </a:r>
          </a:p>
          <a:p>
            <a:pPr lvl="2"/>
            <a:r>
              <a:rPr lang="en-US">
                <a:ea typeface="Calibri"/>
                <a:cs typeface="Calibri"/>
              </a:rPr>
              <a:t>Academic credit transferability toward a certificate or degree </a:t>
            </a:r>
          </a:p>
        </p:txBody>
      </p:sp>
    </p:spTree>
    <p:extLst>
      <p:ext uri="{BB962C8B-B14F-4D97-AF65-F5344CB8AC3E}">
        <p14:creationId xmlns:p14="http://schemas.microsoft.com/office/powerpoint/2010/main" val="675304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6461F-4F63-755A-D166-63A2B1C3EFA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A9CC38A-96A3-8FB0-7A6F-FACA0D2DFAB2}"/>
              </a:ext>
            </a:extLst>
          </p:cNvPr>
          <p:cNvSpPr>
            <a:spLocks noGrp="1"/>
          </p:cNvSpPr>
          <p:nvPr>
            <p:ph type="title"/>
          </p:nvPr>
        </p:nvSpPr>
        <p:spPr>
          <a:xfrm>
            <a:off x="838200" y="-1"/>
            <a:ext cx="10515600" cy="1216025"/>
          </a:xfrm>
        </p:spPr>
        <p:txBody>
          <a:bodyPr/>
          <a:lstStyle/>
          <a:p>
            <a:r>
              <a:rPr lang="en-US">
                <a:ea typeface="Calibri"/>
                <a:cs typeface="Calibri"/>
              </a:rPr>
              <a:t>Workforce Pell Grants – Implementation Timeline</a:t>
            </a:r>
            <a:endParaRPr lang="en-US"/>
          </a:p>
        </p:txBody>
      </p:sp>
      <p:sp>
        <p:nvSpPr>
          <p:cNvPr id="9" name="Content Placeholder 2">
            <a:extLst>
              <a:ext uri="{FF2B5EF4-FFF2-40B4-BE49-F238E27FC236}">
                <a16:creationId xmlns:a16="http://schemas.microsoft.com/office/drawing/2014/main" id="{E1882D15-03DD-B2A8-4D8C-0EB31AA41DA1}"/>
              </a:ext>
            </a:extLst>
          </p:cNvPr>
          <p:cNvSpPr>
            <a:spLocks noGrp="1"/>
          </p:cNvSpPr>
          <p:nvPr>
            <p:ph sz="half" idx="1"/>
          </p:nvPr>
        </p:nvSpPr>
        <p:spPr>
          <a:xfrm>
            <a:off x="617331" y="1716102"/>
            <a:ext cx="10515600" cy="4582339"/>
          </a:xfrm>
        </p:spPr>
        <p:txBody>
          <a:bodyPr vert="horz" lIns="91440" tIns="45720" rIns="91440" bIns="45720" rtlCol="0" anchor="t">
            <a:normAutofit/>
          </a:bodyPr>
          <a:lstStyle/>
          <a:p>
            <a:r>
              <a:rPr lang="en-US">
                <a:ea typeface="Calibri"/>
                <a:cs typeface="Calibri"/>
              </a:rPr>
              <a:t>Goes into effect July 1, 2026, for the 2026-27 academic year </a:t>
            </a:r>
          </a:p>
          <a:p>
            <a:r>
              <a:rPr lang="en-US">
                <a:ea typeface="Calibri"/>
                <a:cs typeface="Calibri"/>
              </a:rPr>
              <a:t>U.S. Department of Education will likely hold negotiated rulemaking on further specifics and implementation of Workforce Pell</a:t>
            </a:r>
            <a:endParaRPr lang="en-US"/>
          </a:p>
          <a:p>
            <a:r>
              <a:rPr lang="en-US">
                <a:ea typeface="Calibri"/>
                <a:cs typeface="Calibri"/>
              </a:rPr>
              <a:t>In the meantime, Minnesota will need to:</a:t>
            </a:r>
          </a:p>
          <a:p>
            <a:pPr lvl="1"/>
            <a:r>
              <a:rPr lang="en-US">
                <a:ea typeface="Calibri"/>
                <a:cs typeface="Calibri"/>
              </a:rPr>
              <a:t>Identify in-demand occupations and align with short-term programs </a:t>
            </a:r>
          </a:p>
          <a:p>
            <a:pPr lvl="1"/>
            <a:r>
              <a:rPr lang="en-US">
                <a:ea typeface="Calibri"/>
                <a:cs typeface="Calibri"/>
              </a:rPr>
              <a:t>Develop process for Governor and GWDB to determine eligibility</a:t>
            </a:r>
          </a:p>
          <a:p>
            <a:pPr lvl="1"/>
            <a:r>
              <a:rPr lang="en-US">
                <a:ea typeface="Calibri"/>
                <a:cs typeface="Calibri"/>
              </a:rPr>
              <a:t>Identify approved programs and work with local workforce development boards and higher education partners for implementation</a:t>
            </a:r>
          </a:p>
        </p:txBody>
      </p:sp>
    </p:spTree>
    <p:extLst>
      <p:ext uri="{BB962C8B-B14F-4D97-AF65-F5344CB8AC3E}">
        <p14:creationId xmlns:p14="http://schemas.microsoft.com/office/powerpoint/2010/main" val="2711149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4B876-15E2-28D2-FDF2-CE618A71ECF8}"/>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0EDF3FD3-E116-88BD-06B7-AA4479001894}"/>
              </a:ext>
            </a:extLst>
          </p:cNvPr>
          <p:cNvSpPr>
            <a:spLocks noGrp="1"/>
          </p:cNvSpPr>
          <p:nvPr>
            <p:ph type="title"/>
          </p:nvPr>
        </p:nvSpPr>
        <p:spPr>
          <a:xfrm>
            <a:off x="838200" y="-1"/>
            <a:ext cx="10515600" cy="1216025"/>
          </a:xfrm>
        </p:spPr>
        <p:txBody>
          <a:bodyPr/>
          <a:lstStyle/>
          <a:p>
            <a:r>
              <a:rPr lang="en-US">
                <a:ea typeface="Calibri"/>
                <a:cs typeface="Calibri"/>
              </a:rPr>
              <a:t>Workforce Pell Grants – Implementation Timeline</a:t>
            </a:r>
            <a:endParaRPr lang="en-US"/>
          </a:p>
        </p:txBody>
      </p:sp>
      <p:sp>
        <p:nvSpPr>
          <p:cNvPr id="35" name="TextBox 34">
            <a:extLst>
              <a:ext uri="{FF2B5EF4-FFF2-40B4-BE49-F238E27FC236}">
                <a16:creationId xmlns:a16="http://schemas.microsoft.com/office/drawing/2014/main" id="{7D835AFA-0A4D-E0D6-1135-65D289448B34}"/>
              </a:ext>
            </a:extLst>
          </p:cNvPr>
          <p:cNvSpPr txBox="1"/>
          <p:nvPr/>
        </p:nvSpPr>
        <p:spPr>
          <a:xfrm>
            <a:off x="6648632" y="2551043"/>
            <a:ext cx="18773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ea typeface="Calibri"/>
                <a:cs typeface="Calibri"/>
              </a:rPr>
              <a:t>Now – Mid 2026</a:t>
            </a:r>
            <a:endParaRPr lang="en-US"/>
          </a:p>
        </p:txBody>
      </p:sp>
      <p:sp>
        <p:nvSpPr>
          <p:cNvPr id="37" name="TextBox 36">
            <a:extLst>
              <a:ext uri="{FF2B5EF4-FFF2-40B4-BE49-F238E27FC236}">
                <a16:creationId xmlns:a16="http://schemas.microsoft.com/office/drawing/2014/main" id="{5ECA0DDD-E709-8B6D-2FF1-8F508D51D118}"/>
              </a:ext>
            </a:extLst>
          </p:cNvPr>
          <p:cNvSpPr txBox="1"/>
          <p:nvPr/>
        </p:nvSpPr>
        <p:spPr>
          <a:xfrm>
            <a:off x="6638049" y="3739596"/>
            <a:ext cx="18773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ea typeface="Calibri"/>
                <a:cs typeface="Calibri"/>
              </a:rPr>
              <a:t>Mid 2026 </a:t>
            </a:r>
            <a:endParaRPr lang="en-US">
              <a:solidFill>
                <a:schemeClr val="tx2"/>
              </a:solidFill>
            </a:endParaRPr>
          </a:p>
        </p:txBody>
      </p:sp>
      <p:sp>
        <p:nvSpPr>
          <p:cNvPr id="39" name="TextBox 38">
            <a:extLst>
              <a:ext uri="{FF2B5EF4-FFF2-40B4-BE49-F238E27FC236}">
                <a16:creationId xmlns:a16="http://schemas.microsoft.com/office/drawing/2014/main" id="{383C8C59-3D53-5A64-EC8D-33754A26B06D}"/>
              </a:ext>
            </a:extLst>
          </p:cNvPr>
          <p:cNvSpPr txBox="1"/>
          <p:nvPr/>
        </p:nvSpPr>
        <p:spPr>
          <a:xfrm>
            <a:off x="6638049" y="4987511"/>
            <a:ext cx="18773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ea typeface="Calibri"/>
                <a:cs typeface="Calibri"/>
              </a:rPr>
              <a:t>By July 1, 2026 </a:t>
            </a:r>
          </a:p>
        </p:txBody>
      </p:sp>
      <p:sp>
        <p:nvSpPr>
          <p:cNvPr id="41" name="TextBox 40">
            <a:extLst>
              <a:ext uri="{FF2B5EF4-FFF2-40B4-BE49-F238E27FC236}">
                <a16:creationId xmlns:a16="http://schemas.microsoft.com/office/drawing/2014/main" id="{2686BC25-F6BF-0B93-8A3D-0D7B518EA282}"/>
              </a:ext>
            </a:extLst>
          </p:cNvPr>
          <p:cNvSpPr txBox="1"/>
          <p:nvPr/>
        </p:nvSpPr>
        <p:spPr>
          <a:xfrm>
            <a:off x="8635078" y="2551043"/>
            <a:ext cx="2528955" cy="8771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chemeClr val="tx2"/>
                </a:solidFill>
                <a:ea typeface="Calibri"/>
                <a:cs typeface="Calibri"/>
              </a:rPr>
              <a:t>Identify in-demand occupations and align short-term programs </a:t>
            </a:r>
            <a:endParaRPr lang="en-US">
              <a:solidFill>
                <a:schemeClr val="tx2"/>
              </a:solidFill>
            </a:endParaRPr>
          </a:p>
        </p:txBody>
      </p:sp>
      <p:sp>
        <p:nvSpPr>
          <p:cNvPr id="43" name="TextBox 42">
            <a:extLst>
              <a:ext uri="{FF2B5EF4-FFF2-40B4-BE49-F238E27FC236}">
                <a16:creationId xmlns:a16="http://schemas.microsoft.com/office/drawing/2014/main" id="{73017760-8B65-FA94-C0A2-EB6FCF71523F}"/>
              </a:ext>
            </a:extLst>
          </p:cNvPr>
          <p:cNvSpPr txBox="1"/>
          <p:nvPr/>
        </p:nvSpPr>
        <p:spPr>
          <a:xfrm>
            <a:off x="8634617" y="3648825"/>
            <a:ext cx="3158432" cy="11387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chemeClr val="tx2"/>
                </a:solidFill>
                <a:ea typeface="Calibri"/>
                <a:cs typeface="Calibri"/>
              </a:rPr>
              <a:t>Develop process for Governor and State Board program eligibility &amp; agency program approvals </a:t>
            </a:r>
          </a:p>
        </p:txBody>
      </p:sp>
      <p:sp>
        <p:nvSpPr>
          <p:cNvPr id="45" name="TextBox 44">
            <a:extLst>
              <a:ext uri="{FF2B5EF4-FFF2-40B4-BE49-F238E27FC236}">
                <a16:creationId xmlns:a16="http://schemas.microsoft.com/office/drawing/2014/main" id="{07BE2DC9-DFEF-53B9-9110-2DC0F0CD4179}"/>
              </a:ext>
            </a:extLst>
          </p:cNvPr>
          <p:cNvSpPr txBox="1"/>
          <p:nvPr/>
        </p:nvSpPr>
        <p:spPr>
          <a:xfrm>
            <a:off x="8635077" y="4881677"/>
            <a:ext cx="3020389"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chemeClr val="tx2"/>
                </a:solidFill>
                <a:ea typeface="Calibri"/>
                <a:cs typeface="Calibri"/>
              </a:rPr>
              <a:t>Submit approved programs and prepared for program launch</a:t>
            </a:r>
            <a:endParaRPr lang="en-US"/>
          </a:p>
        </p:txBody>
      </p:sp>
      <p:cxnSp>
        <p:nvCxnSpPr>
          <p:cNvPr id="47" name="Straight Arrow Connector 46">
            <a:extLst>
              <a:ext uri="{FF2B5EF4-FFF2-40B4-BE49-F238E27FC236}">
                <a16:creationId xmlns:a16="http://schemas.microsoft.com/office/drawing/2014/main" id="{A03C8E9A-BBF5-93E3-FD3B-AD5195136414}"/>
              </a:ext>
              <a:ext uri="{C183D7F6-B498-43B3-948B-1728B52AA6E4}">
                <adec:decorative xmlns:adec="http://schemas.microsoft.com/office/drawing/2017/decorative" val="1"/>
              </a:ext>
            </a:extLst>
          </p:cNvPr>
          <p:cNvCxnSpPr>
            <a:cxnSpLocks/>
          </p:cNvCxnSpPr>
          <p:nvPr/>
        </p:nvCxnSpPr>
        <p:spPr>
          <a:xfrm flipV="1">
            <a:off x="6636207" y="2462694"/>
            <a:ext cx="5146259" cy="1"/>
          </a:xfrm>
          <a:prstGeom prst="straightConnector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1BE17AFB-D171-E36C-80C6-36CDC75BB8A6}"/>
              </a:ext>
              <a:ext uri="{C183D7F6-B498-43B3-948B-1728B52AA6E4}">
                <adec:decorative xmlns:adec="http://schemas.microsoft.com/office/drawing/2017/decorative" val="1"/>
              </a:ext>
            </a:extLst>
          </p:cNvPr>
          <p:cNvCxnSpPr>
            <a:cxnSpLocks/>
          </p:cNvCxnSpPr>
          <p:nvPr/>
        </p:nvCxnSpPr>
        <p:spPr>
          <a:xfrm flipV="1">
            <a:off x="6646790" y="4759277"/>
            <a:ext cx="5146259" cy="1"/>
          </a:xfrm>
          <a:prstGeom prst="straightConnector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743C7A7-73D1-71B6-9B8B-99DA3543247D}"/>
              </a:ext>
              <a:ext uri="{C183D7F6-B498-43B3-948B-1728B52AA6E4}">
                <adec:decorative xmlns:adec="http://schemas.microsoft.com/office/drawing/2017/decorative" val="1"/>
              </a:ext>
            </a:extLst>
          </p:cNvPr>
          <p:cNvCxnSpPr>
            <a:cxnSpLocks/>
          </p:cNvCxnSpPr>
          <p:nvPr/>
        </p:nvCxnSpPr>
        <p:spPr>
          <a:xfrm flipV="1">
            <a:off x="6636207" y="3550476"/>
            <a:ext cx="5146259" cy="1"/>
          </a:xfrm>
          <a:prstGeom prst="straightConnector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A4EB176C-1EDB-1522-039F-4B153BF19EA4}"/>
              </a:ext>
              <a:ext uri="{C183D7F6-B498-43B3-948B-1728B52AA6E4}">
                <adec:decorative xmlns:adec="http://schemas.microsoft.com/office/drawing/2017/decorative" val="1"/>
              </a:ext>
            </a:extLst>
          </p:cNvPr>
          <p:cNvCxnSpPr>
            <a:cxnSpLocks/>
          </p:cNvCxnSpPr>
          <p:nvPr/>
        </p:nvCxnSpPr>
        <p:spPr>
          <a:xfrm>
            <a:off x="8490132" y="2453492"/>
            <a:ext cx="10583" cy="3757083"/>
          </a:xfrm>
          <a:prstGeom prst="straightConnector1">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7" name="Graphic 56" descr="Court with solid fill">
            <a:extLst>
              <a:ext uri="{FF2B5EF4-FFF2-40B4-BE49-F238E27FC236}">
                <a16:creationId xmlns:a16="http://schemas.microsoft.com/office/drawing/2014/main" id="{0B77032D-D2FC-E9FC-41FC-279BB3113A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35934" y="1668209"/>
            <a:ext cx="680382" cy="680889"/>
          </a:xfrm>
          <a:prstGeom prst="rect">
            <a:avLst/>
          </a:prstGeom>
        </p:spPr>
      </p:pic>
      <p:sp>
        <p:nvSpPr>
          <p:cNvPr id="59" name="Content Placeholder 2">
            <a:extLst>
              <a:ext uri="{FF2B5EF4-FFF2-40B4-BE49-F238E27FC236}">
                <a16:creationId xmlns:a16="http://schemas.microsoft.com/office/drawing/2014/main" id="{5794B281-12C0-DE5D-80C5-569F8A02DC59}"/>
              </a:ext>
            </a:extLst>
          </p:cNvPr>
          <p:cNvSpPr txBox="1">
            <a:spLocks/>
          </p:cNvSpPr>
          <p:nvPr/>
        </p:nvSpPr>
        <p:spPr bwMode="gray">
          <a:xfrm>
            <a:off x="6979386" y="1684444"/>
            <a:ext cx="3972339" cy="786145"/>
          </a:xfrm>
          <a:prstGeom prst="rect">
            <a:avLst/>
          </a:prstGeom>
          <a:noFill/>
        </p:spPr>
        <p:txBody>
          <a:bodyPr vert="horz" lIns="91440" tIns="45720" rIns="91440" bIns="45720" rtlCol="0" anchor="t">
            <a:normAutofit fontScale="92500"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00"/>
              </a:spcBef>
              <a:spcAft>
                <a:spcPts val="0"/>
              </a:spcAft>
              <a:buNone/>
            </a:pPr>
            <a:r>
              <a:rPr lang="en-US">
                <a:ea typeface="Calibri"/>
                <a:cs typeface="Calibri"/>
              </a:rPr>
              <a:t>State Responsibilities</a:t>
            </a:r>
            <a:endParaRPr lang="en-US"/>
          </a:p>
          <a:p>
            <a:pPr marL="0" indent="0" algn="ctr">
              <a:spcBef>
                <a:spcPts val="500"/>
              </a:spcBef>
              <a:buNone/>
            </a:pPr>
            <a:r>
              <a:rPr lang="en-US" sz="1200">
                <a:ea typeface="Calibri"/>
                <a:cs typeface="Calibri"/>
              </a:rPr>
              <a:t>(Governor/GWDB)</a:t>
            </a:r>
            <a:endParaRPr lang="en-US">
              <a:ea typeface="Calibri"/>
              <a:cs typeface="Calibri"/>
            </a:endParaRPr>
          </a:p>
          <a:p>
            <a:pPr marL="0" indent="0">
              <a:buFont typeface="Arial" panose="020B0604020202020204" pitchFamily="34" charset="0"/>
              <a:buNone/>
            </a:pPr>
            <a:endParaRPr lang="en-US">
              <a:ea typeface="Calibri"/>
              <a:cs typeface="Calibri"/>
            </a:endParaRPr>
          </a:p>
        </p:txBody>
      </p:sp>
      <p:sp>
        <p:nvSpPr>
          <p:cNvPr id="63" name="TextBox 62">
            <a:extLst>
              <a:ext uri="{FF2B5EF4-FFF2-40B4-BE49-F238E27FC236}">
                <a16:creationId xmlns:a16="http://schemas.microsoft.com/office/drawing/2014/main" id="{46CC8A7F-1116-8FC2-ACDF-A51CEE2B0FEC}"/>
              </a:ext>
            </a:extLst>
          </p:cNvPr>
          <p:cNvSpPr txBox="1"/>
          <p:nvPr/>
        </p:nvSpPr>
        <p:spPr>
          <a:xfrm>
            <a:off x="817676" y="2606260"/>
            <a:ext cx="187739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ea typeface="Calibri"/>
                <a:cs typeface="Calibri"/>
              </a:rPr>
              <a:t>Now until Nov. 1, 2025</a:t>
            </a:r>
            <a:endParaRPr lang="en-US">
              <a:solidFill>
                <a:schemeClr val="tx2"/>
              </a:solidFill>
            </a:endParaRPr>
          </a:p>
        </p:txBody>
      </p:sp>
      <p:sp>
        <p:nvSpPr>
          <p:cNvPr id="65" name="TextBox 64">
            <a:extLst>
              <a:ext uri="{FF2B5EF4-FFF2-40B4-BE49-F238E27FC236}">
                <a16:creationId xmlns:a16="http://schemas.microsoft.com/office/drawing/2014/main" id="{9520CB89-3E65-61DA-56A4-42809ABF74AC}"/>
              </a:ext>
            </a:extLst>
          </p:cNvPr>
          <p:cNvSpPr txBox="1"/>
          <p:nvPr/>
        </p:nvSpPr>
        <p:spPr>
          <a:xfrm>
            <a:off x="838015" y="3748431"/>
            <a:ext cx="18773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ea typeface="Calibri"/>
                <a:cs typeface="Calibri"/>
              </a:rPr>
              <a:t>Late 2025 </a:t>
            </a:r>
            <a:endParaRPr lang="en-US"/>
          </a:p>
        </p:txBody>
      </p:sp>
      <p:sp>
        <p:nvSpPr>
          <p:cNvPr id="67" name="TextBox 66">
            <a:extLst>
              <a:ext uri="{FF2B5EF4-FFF2-40B4-BE49-F238E27FC236}">
                <a16:creationId xmlns:a16="http://schemas.microsoft.com/office/drawing/2014/main" id="{C5DAD17C-9476-C70F-4841-ECC4BCC66D4C}"/>
              </a:ext>
            </a:extLst>
          </p:cNvPr>
          <p:cNvSpPr txBox="1"/>
          <p:nvPr/>
        </p:nvSpPr>
        <p:spPr>
          <a:xfrm>
            <a:off x="838015" y="4885911"/>
            <a:ext cx="18773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ea typeface="Calibri"/>
                <a:cs typeface="Calibri"/>
              </a:rPr>
              <a:t>By July 1, 2026 </a:t>
            </a:r>
          </a:p>
        </p:txBody>
      </p:sp>
      <p:sp>
        <p:nvSpPr>
          <p:cNvPr id="69" name="TextBox 68">
            <a:extLst>
              <a:ext uri="{FF2B5EF4-FFF2-40B4-BE49-F238E27FC236}">
                <a16:creationId xmlns:a16="http://schemas.microsoft.com/office/drawing/2014/main" id="{E71A6FD9-3A76-DEFD-4B35-F1FB422E365F}"/>
              </a:ext>
            </a:extLst>
          </p:cNvPr>
          <p:cNvSpPr txBox="1"/>
          <p:nvPr/>
        </p:nvSpPr>
        <p:spPr>
          <a:xfrm>
            <a:off x="2815165" y="2606261"/>
            <a:ext cx="2528955"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chemeClr val="tx2"/>
                </a:solidFill>
                <a:ea typeface="Calibri"/>
                <a:cs typeface="Calibri"/>
              </a:rPr>
              <a:t>Conduct Negotiated rulemaking </a:t>
            </a:r>
            <a:endParaRPr lang="en-US">
              <a:solidFill>
                <a:schemeClr val="tx2"/>
              </a:solidFill>
            </a:endParaRPr>
          </a:p>
        </p:txBody>
      </p:sp>
      <p:sp>
        <p:nvSpPr>
          <p:cNvPr id="71" name="TextBox 70">
            <a:extLst>
              <a:ext uri="{FF2B5EF4-FFF2-40B4-BE49-F238E27FC236}">
                <a16:creationId xmlns:a16="http://schemas.microsoft.com/office/drawing/2014/main" id="{77B4DB21-4529-5E01-FB8F-B6DEA8C894C4}"/>
              </a:ext>
            </a:extLst>
          </p:cNvPr>
          <p:cNvSpPr txBox="1"/>
          <p:nvPr/>
        </p:nvSpPr>
        <p:spPr>
          <a:xfrm>
            <a:off x="2815165" y="3752020"/>
            <a:ext cx="3158432"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chemeClr val="tx2"/>
                </a:solidFill>
                <a:ea typeface="Calibri"/>
                <a:cs typeface="Calibri"/>
              </a:rPr>
              <a:t>Issue final rule and provide implementation guidance </a:t>
            </a:r>
            <a:endParaRPr lang="en-US"/>
          </a:p>
        </p:txBody>
      </p:sp>
      <p:sp>
        <p:nvSpPr>
          <p:cNvPr id="73" name="TextBox 72">
            <a:extLst>
              <a:ext uri="{FF2B5EF4-FFF2-40B4-BE49-F238E27FC236}">
                <a16:creationId xmlns:a16="http://schemas.microsoft.com/office/drawing/2014/main" id="{38380DF4-83C8-8492-8B5C-3A38E6EEEDDF}"/>
              </a:ext>
            </a:extLst>
          </p:cNvPr>
          <p:cNvSpPr txBox="1"/>
          <p:nvPr/>
        </p:nvSpPr>
        <p:spPr>
          <a:xfrm>
            <a:off x="2812956" y="4879469"/>
            <a:ext cx="3020389"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solidFill>
                  <a:schemeClr val="tx2"/>
                </a:solidFill>
                <a:ea typeface="Calibri"/>
                <a:cs typeface="Calibri"/>
              </a:rPr>
              <a:t>Workforce Pell program launch for award year 2026-2027 </a:t>
            </a:r>
            <a:endParaRPr lang="en-US">
              <a:solidFill>
                <a:schemeClr val="tx2"/>
              </a:solidFill>
            </a:endParaRPr>
          </a:p>
        </p:txBody>
      </p:sp>
      <p:cxnSp>
        <p:nvCxnSpPr>
          <p:cNvPr id="75" name="Straight Arrow Connector 74">
            <a:extLst>
              <a:ext uri="{FF2B5EF4-FFF2-40B4-BE49-F238E27FC236}">
                <a16:creationId xmlns:a16="http://schemas.microsoft.com/office/drawing/2014/main" id="{CD36778C-81CC-6511-A4EF-E848BB847BE6}"/>
              </a:ext>
              <a:ext uri="{C183D7F6-B498-43B3-948B-1728B52AA6E4}">
                <adec:decorative xmlns:adec="http://schemas.microsoft.com/office/drawing/2017/decorative" val="1"/>
              </a:ext>
            </a:extLst>
          </p:cNvPr>
          <p:cNvCxnSpPr>
            <a:cxnSpLocks/>
          </p:cNvCxnSpPr>
          <p:nvPr/>
        </p:nvCxnSpPr>
        <p:spPr>
          <a:xfrm flipV="1">
            <a:off x="891390" y="2471529"/>
            <a:ext cx="5146259" cy="1"/>
          </a:xfrm>
          <a:prstGeom prst="straightConnector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FB876D6-354E-4759-18AC-B1174772FE56}"/>
              </a:ext>
              <a:ext uri="{C183D7F6-B498-43B3-948B-1728B52AA6E4}">
                <adec:decorative xmlns:adec="http://schemas.microsoft.com/office/drawing/2017/decorative" val="1"/>
              </a:ext>
            </a:extLst>
          </p:cNvPr>
          <p:cNvCxnSpPr>
            <a:cxnSpLocks/>
          </p:cNvCxnSpPr>
          <p:nvPr/>
        </p:nvCxnSpPr>
        <p:spPr>
          <a:xfrm flipV="1">
            <a:off x="901973" y="4768112"/>
            <a:ext cx="5146259" cy="1"/>
          </a:xfrm>
          <a:prstGeom prst="straightConnector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D2A8C587-8FAD-29C9-1C91-37E49BAA7090}"/>
              </a:ext>
              <a:ext uri="{C183D7F6-B498-43B3-948B-1728B52AA6E4}">
                <adec:decorative xmlns:adec="http://schemas.microsoft.com/office/drawing/2017/decorative" val="1"/>
              </a:ext>
            </a:extLst>
          </p:cNvPr>
          <p:cNvCxnSpPr>
            <a:cxnSpLocks/>
          </p:cNvCxnSpPr>
          <p:nvPr/>
        </p:nvCxnSpPr>
        <p:spPr>
          <a:xfrm flipV="1">
            <a:off x="891390" y="3559311"/>
            <a:ext cx="5146259" cy="1"/>
          </a:xfrm>
          <a:prstGeom prst="straightConnector1">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15637E61-3C44-16DB-B5CB-0DDFF48EC491}"/>
              </a:ext>
              <a:ext uri="{C183D7F6-B498-43B3-948B-1728B52AA6E4}">
                <adec:decorative xmlns:adec="http://schemas.microsoft.com/office/drawing/2017/decorative" val="1"/>
              </a:ext>
            </a:extLst>
          </p:cNvPr>
          <p:cNvCxnSpPr>
            <a:cxnSpLocks/>
          </p:cNvCxnSpPr>
          <p:nvPr/>
        </p:nvCxnSpPr>
        <p:spPr>
          <a:xfrm>
            <a:off x="2745315" y="2462327"/>
            <a:ext cx="10583" cy="3757083"/>
          </a:xfrm>
          <a:prstGeom prst="straightConnector1">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3" name="Content Placeholder 2">
            <a:extLst>
              <a:ext uri="{FF2B5EF4-FFF2-40B4-BE49-F238E27FC236}">
                <a16:creationId xmlns:a16="http://schemas.microsoft.com/office/drawing/2014/main" id="{917F1FDC-EC6C-67CF-17D1-111831D1F927}"/>
              </a:ext>
            </a:extLst>
          </p:cNvPr>
          <p:cNvSpPr txBox="1">
            <a:spLocks/>
          </p:cNvSpPr>
          <p:nvPr/>
        </p:nvSpPr>
        <p:spPr bwMode="gray">
          <a:xfrm>
            <a:off x="1234569" y="1693279"/>
            <a:ext cx="3972339" cy="786145"/>
          </a:xfrm>
          <a:prstGeom prst="rect">
            <a:avLst/>
          </a:prstGeom>
          <a:noFill/>
        </p:spPr>
        <p:txBody>
          <a:bodyPr vert="horz" lIns="91440" tIns="45720" rIns="91440" bIns="45720" rtlCol="0" anchor="t">
            <a:normAutofit fontScale="92500" lnSpcReduction="10000"/>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300"/>
              </a:spcBef>
              <a:spcAft>
                <a:spcPts val="0"/>
              </a:spcAft>
              <a:buNone/>
            </a:pPr>
            <a:r>
              <a:rPr lang="en-US">
                <a:ea typeface="Calibri"/>
                <a:cs typeface="Calibri"/>
              </a:rPr>
              <a:t>Fed Responsibilities</a:t>
            </a:r>
            <a:endParaRPr lang="en-US"/>
          </a:p>
          <a:p>
            <a:pPr marL="0" indent="0" algn="ctr">
              <a:spcBef>
                <a:spcPts val="500"/>
              </a:spcBef>
              <a:buNone/>
            </a:pPr>
            <a:r>
              <a:rPr lang="en-US" sz="1200">
                <a:ea typeface="Calibri"/>
                <a:cs typeface="Calibri"/>
              </a:rPr>
              <a:t>(U.S. Department of Education)</a:t>
            </a:r>
            <a:endParaRPr lang="en-US">
              <a:ea typeface="Calibri"/>
              <a:cs typeface="Calibri"/>
            </a:endParaRPr>
          </a:p>
          <a:p>
            <a:pPr marL="0" indent="0">
              <a:buFont typeface="Arial" panose="020B0604020202020204" pitchFamily="34" charset="0"/>
              <a:buNone/>
            </a:pPr>
            <a:endParaRPr lang="en-US">
              <a:ea typeface="Calibri"/>
              <a:cs typeface="Calibri"/>
            </a:endParaRPr>
          </a:p>
        </p:txBody>
      </p:sp>
      <p:pic>
        <p:nvPicPr>
          <p:cNvPr id="85" name="Graphic 1" descr="Court outline">
            <a:extLst>
              <a:ext uri="{FF2B5EF4-FFF2-40B4-BE49-F238E27FC236}">
                <a16:creationId xmlns:a16="http://schemas.microsoft.com/office/drawing/2014/main" id="{6808542C-C64A-EFF5-D960-BFBA57532A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02070" y="1668670"/>
            <a:ext cx="616227" cy="682487"/>
          </a:xfrm>
          <a:prstGeom prst="rect">
            <a:avLst/>
          </a:prstGeom>
        </p:spPr>
      </p:pic>
    </p:spTree>
    <p:extLst>
      <p:ext uri="{BB962C8B-B14F-4D97-AF65-F5344CB8AC3E}">
        <p14:creationId xmlns:p14="http://schemas.microsoft.com/office/powerpoint/2010/main" val="2467869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E8CFE-CBE9-421F-AD3B-F9EBC7689DCB}"/>
              </a:ext>
            </a:extLst>
          </p:cNvPr>
          <p:cNvSpPr>
            <a:spLocks noGrp="1"/>
          </p:cNvSpPr>
          <p:nvPr>
            <p:ph type="title"/>
          </p:nvPr>
        </p:nvSpPr>
        <p:spPr/>
        <p:txBody>
          <a:bodyPr>
            <a:normAutofit/>
          </a:bodyPr>
          <a:lstStyle/>
          <a:p>
            <a:r>
              <a:rPr lang="en-US" sz="4400" b="1">
                <a:solidFill>
                  <a:schemeClr val="bg2"/>
                </a:solidFill>
              </a:rPr>
              <a:t>Time for Lunch!</a:t>
            </a:r>
            <a:endParaRPr lang="en-US" sz="4400">
              <a:solidFill>
                <a:schemeClr val="bg2"/>
              </a:solidFill>
            </a:endParaRPr>
          </a:p>
        </p:txBody>
      </p:sp>
      <p:sp>
        <p:nvSpPr>
          <p:cNvPr id="20" name="TextBox 19">
            <a:extLst>
              <a:ext uri="{FF2B5EF4-FFF2-40B4-BE49-F238E27FC236}">
                <a16:creationId xmlns:a16="http://schemas.microsoft.com/office/drawing/2014/main" id="{B36D2DED-21B5-4978-0E3B-69593B2DFCC4}"/>
              </a:ext>
              <a:ext uri="{C183D7F6-B498-43B3-948B-1728B52AA6E4}">
                <adec:decorative xmlns:adec="http://schemas.microsoft.com/office/drawing/2017/decorative" val="1"/>
              </a:ext>
            </a:extLst>
          </p:cNvPr>
          <p:cNvSpPr txBox="1"/>
          <p:nvPr/>
        </p:nvSpPr>
        <p:spPr>
          <a:xfrm>
            <a:off x="7459579" y="1407171"/>
            <a:ext cx="4429225" cy="4473409"/>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60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Lunch convos, Part 1 • Notes from the Trail">
            <a:extLst>
              <a:ext uri="{FF2B5EF4-FFF2-40B4-BE49-F238E27FC236}">
                <a16:creationId xmlns:a16="http://schemas.microsoft.com/office/drawing/2014/main" id="{BA6F7990-EF6D-5841-50CA-71180BEF7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389" y="1578740"/>
            <a:ext cx="5735787" cy="4301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585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F0D13-9778-8005-2036-977BEE1CD2A6}"/>
              </a:ext>
            </a:extLst>
          </p:cNvPr>
          <p:cNvSpPr>
            <a:spLocks noGrp="1"/>
          </p:cNvSpPr>
          <p:nvPr>
            <p:ph type="ctrTitle"/>
          </p:nvPr>
        </p:nvSpPr>
        <p:spPr/>
        <p:txBody>
          <a:bodyPr/>
          <a:lstStyle/>
          <a:p>
            <a:r>
              <a:rPr lang="en-US">
                <a:ea typeface="Calibri"/>
                <a:cs typeface="Calibri"/>
              </a:rPr>
              <a:t>Board Operations Updates </a:t>
            </a:r>
          </a:p>
        </p:txBody>
      </p:sp>
      <p:sp>
        <p:nvSpPr>
          <p:cNvPr id="3" name="Text Placeholder 2">
            <a:extLst>
              <a:ext uri="{FF2B5EF4-FFF2-40B4-BE49-F238E27FC236}">
                <a16:creationId xmlns:a16="http://schemas.microsoft.com/office/drawing/2014/main" id="{F53F70C9-60CE-E8A7-53D9-F22930D7588E}"/>
              </a:ext>
            </a:extLst>
          </p:cNvPr>
          <p:cNvSpPr>
            <a:spLocks noGrp="1"/>
          </p:cNvSpPr>
          <p:nvPr>
            <p:ph type="body" sz="quarter" idx="17"/>
          </p:nvPr>
        </p:nvSpPr>
        <p:spPr>
          <a:xfrm>
            <a:off x="838200" y="5644883"/>
            <a:ext cx="10515600" cy="711465"/>
          </a:xfrm>
        </p:spPr>
        <p:txBody>
          <a:bodyPr>
            <a:normAutofit/>
          </a:bodyPr>
          <a:lstStyle/>
          <a:p>
            <a:r>
              <a:rPr lang="nl-NL"/>
              <a:t>Nolan Thomas, GWDB Engagement Specialist</a:t>
            </a:r>
          </a:p>
        </p:txBody>
      </p:sp>
    </p:spTree>
    <p:extLst>
      <p:ext uri="{BB962C8B-B14F-4D97-AF65-F5344CB8AC3E}">
        <p14:creationId xmlns:p14="http://schemas.microsoft.com/office/powerpoint/2010/main" val="544957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8DBE9-9D42-9AA0-2E2B-F777E1CAAC3D}"/>
              </a:ext>
            </a:extLst>
          </p:cNvPr>
          <p:cNvSpPr>
            <a:spLocks noGrp="1"/>
          </p:cNvSpPr>
          <p:nvPr>
            <p:ph type="title"/>
          </p:nvPr>
        </p:nvSpPr>
        <p:spPr>
          <a:xfrm>
            <a:off x="838200" y="-1"/>
            <a:ext cx="10515600" cy="1216025"/>
          </a:xfrm>
        </p:spPr>
        <p:txBody>
          <a:bodyPr anchor="ctr">
            <a:normAutofit/>
          </a:bodyPr>
          <a:lstStyle/>
          <a:p>
            <a:r>
              <a:rPr lang="en-US"/>
              <a:t>GWDB Q3 Meeting Goals</a:t>
            </a:r>
          </a:p>
        </p:txBody>
      </p:sp>
      <p:sp>
        <p:nvSpPr>
          <p:cNvPr id="11" name="Rectangle 4">
            <a:extLst>
              <a:ext uri="{FF2B5EF4-FFF2-40B4-BE49-F238E27FC236}">
                <a16:creationId xmlns:a16="http://schemas.microsoft.com/office/drawing/2014/main" id="{B921C0DA-8867-32AE-636C-FA24C4FB9191}"/>
              </a:ext>
            </a:extLst>
          </p:cNvPr>
          <p:cNvSpPr>
            <a:spLocks noGrp="1" noChangeArrowheads="1"/>
          </p:cNvSpPr>
          <p:nvPr>
            <p:ph idx="1"/>
          </p:nvPr>
        </p:nvSpPr>
        <p:spPr bwMode="auto">
          <a:xfrm>
            <a:off x="838200" y="1335281"/>
            <a:ext cx="10515600" cy="4608319"/>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a:bodyPr>
          <a:lstStyle/>
          <a:p>
            <a:pPr marL="457200" indent="-457200" eaLnBrk="0" fontAlgn="base" hangingPunct="0">
              <a:lnSpc>
                <a:spcPct val="90000"/>
              </a:lnSpc>
              <a:spcBef>
                <a:spcPts val="600"/>
              </a:spcBef>
              <a:spcAft>
                <a:spcPts val="1200"/>
              </a:spcAft>
              <a:buClrTx/>
              <a:buFont typeface="+mj-lt"/>
              <a:buAutoNum type="arabicPeriod"/>
            </a:pPr>
            <a:r>
              <a:rPr kumimoji="0" lang="en-US" altLang="en-US" sz="2300" b="1" i="0" u="none" strike="noStrike" cap="none" normalizeH="0" baseline="0">
                <a:ln>
                  <a:noFill/>
                </a:ln>
                <a:effectLst/>
              </a:rPr>
              <a:t>Review Legislative Updates Impacting the GWDB &amp; State Workforce System</a:t>
            </a:r>
            <a:br>
              <a:rPr kumimoji="0" lang="en-US" altLang="en-US" sz="2300" b="0" i="0" u="none" strike="noStrike" cap="none" normalizeH="0" baseline="0">
                <a:ln>
                  <a:noFill/>
                </a:ln>
                <a:effectLst/>
              </a:rPr>
            </a:br>
            <a:r>
              <a:rPr kumimoji="0" lang="en-US" altLang="en-US" sz="2300" b="0" i="0" u="none" strike="noStrike" cap="none" normalizeH="0" baseline="0">
                <a:ln>
                  <a:noFill/>
                </a:ln>
                <a:effectLst/>
              </a:rPr>
              <a:t>Brief the board on workforce-related legislation at the state and federal level.</a:t>
            </a:r>
          </a:p>
          <a:p>
            <a:pPr marL="457200" lvl="0" indent="-457200" eaLnBrk="0" fontAlgn="base" hangingPunct="0">
              <a:lnSpc>
                <a:spcPct val="90000"/>
              </a:lnSpc>
              <a:spcBef>
                <a:spcPts val="600"/>
              </a:spcBef>
              <a:spcAft>
                <a:spcPts val="1200"/>
              </a:spcAft>
              <a:buClrTx/>
              <a:buFont typeface="+mj-lt"/>
              <a:buAutoNum type="arabicPeriod"/>
            </a:pPr>
            <a:r>
              <a:rPr lang="en-US" altLang="en-US" sz="2300" b="1"/>
              <a:t>Deepen Workforce Development System Understanding &amp; Begin to Chart Future</a:t>
            </a:r>
            <a:br>
              <a:rPr lang="en-US" altLang="en-US" sz="2300"/>
            </a:br>
            <a:r>
              <a:rPr lang="en-US" altLang="en-US" sz="2300"/>
              <a:t>Develop a deeper understanding of Minnesota’s workforce system and GWDB’s role within it and begin to identify goals and priorities for Minnesota’s workforce system of the future.</a:t>
            </a:r>
          </a:p>
          <a:p>
            <a:pPr marL="457200" indent="-457200" eaLnBrk="0" fontAlgn="base" hangingPunct="0">
              <a:lnSpc>
                <a:spcPct val="90000"/>
              </a:lnSpc>
              <a:spcBef>
                <a:spcPts val="600"/>
              </a:spcBef>
              <a:spcAft>
                <a:spcPts val="1200"/>
              </a:spcAft>
              <a:buClrTx/>
              <a:buFont typeface="+mj-lt"/>
              <a:buAutoNum type="arabicPeriod"/>
            </a:pPr>
            <a:r>
              <a:rPr lang="en-US" altLang="en-US" sz="2300" b="1"/>
              <a:t>Provide feedback to the Task Force on Workforce Development System Reform</a:t>
            </a:r>
            <a:br>
              <a:rPr lang="en-US" altLang="en-US" sz="2300"/>
            </a:br>
            <a:r>
              <a:rPr lang="en-US" altLang="en-US" sz="2300"/>
              <a:t>Identify GWDB priorities for Task Force review regarding federal and state program scope, funding mechanisms and evaluation.</a:t>
            </a:r>
            <a:endParaRPr kumimoji="0" lang="en-US" altLang="en-US" sz="2300" b="0" i="0" u="none" strike="noStrike" cap="none" normalizeH="0" baseline="0">
              <a:ln>
                <a:noFill/>
              </a:ln>
              <a:effectLst/>
            </a:endParaRPr>
          </a:p>
          <a:p>
            <a:pPr marL="457200" marR="0" lvl="0" indent="-457200" defTabSz="914400" rtl="0" eaLnBrk="0" fontAlgn="base" latinLnBrk="0" hangingPunct="0">
              <a:lnSpc>
                <a:spcPct val="90000"/>
              </a:lnSpc>
              <a:spcBef>
                <a:spcPts val="600"/>
              </a:spcBef>
              <a:spcAft>
                <a:spcPts val="1200"/>
              </a:spcAft>
              <a:buClrTx/>
              <a:buSzTx/>
              <a:buFont typeface="+mj-lt"/>
              <a:buAutoNum type="arabicPeriod"/>
              <a:tabLst/>
            </a:pPr>
            <a:r>
              <a:rPr kumimoji="0" lang="en-US" altLang="en-US" sz="2300" b="1" i="0" u="none" strike="noStrike" cap="none" normalizeH="0" baseline="0">
                <a:ln>
                  <a:noFill/>
                </a:ln>
                <a:effectLst/>
              </a:rPr>
              <a:t>Build Relationships</a:t>
            </a:r>
            <a:br>
              <a:rPr kumimoji="0" lang="en-US" altLang="en-US" sz="2300" b="0" i="0" u="none" strike="noStrike" cap="none" normalizeH="0" baseline="0">
                <a:ln>
                  <a:noFill/>
                </a:ln>
                <a:effectLst/>
              </a:rPr>
            </a:br>
            <a:r>
              <a:rPr kumimoji="0" lang="en-US" altLang="en-US" sz="2300" b="0" i="0" u="none" strike="noStrike" cap="none" normalizeH="0" baseline="0">
                <a:ln>
                  <a:noFill/>
                </a:ln>
                <a:effectLst/>
              </a:rPr>
              <a:t>Connect with fellow board members and local partners attending the MAWB conference.</a:t>
            </a:r>
          </a:p>
        </p:txBody>
      </p:sp>
    </p:spTree>
    <p:extLst>
      <p:ext uri="{BB962C8B-B14F-4D97-AF65-F5344CB8AC3E}">
        <p14:creationId xmlns:p14="http://schemas.microsoft.com/office/powerpoint/2010/main" val="2661110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93502-DAFE-F842-AB2B-1A9DDA1AD72F}"/>
              </a:ext>
            </a:extLst>
          </p:cNvPr>
          <p:cNvSpPr>
            <a:spLocks noGrp="1"/>
          </p:cNvSpPr>
          <p:nvPr>
            <p:ph type="title"/>
          </p:nvPr>
        </p:nvSpPr>
        <p:spPr>
          <a:xfrm>
            <a:off x="838200" y="-1"/>
            <a:ext cx="10515600" cy="1216025"/>
          </a:xfrm>
        </p:spPr>
        <p:txBody>
          <a:bodyPr anchor="ctr">
            <a:normAutofit/>
          </a:bodyPr>
          <a:lstStyle/>
          <a:p>
            <a:r>
              <a:rPr lang="en-US"/>
              <a:t>Bylaws Update Full Timeline</a:t>
            </a:r>
          </a:p>
        </p:txBody>
      </p:sp>
      <p:graphicFrame>
        <p:nvGraphicFramePr>
          <p:cNvPr id="8" name="Content Placeholder 5">
            <a:extLst>
              <a:ext uri="{FF2B5EF4-FFF2-40B4-BE49-F238E27FC236}">
                <a16:creationId xmlns:a16="http://schemas.microsoft.com/office/drawing/2014/main" id="{3374E47B-4251-7DB7-B0DD-93A9BF369743}"/>
              </a:ext>
            </a:extLst>
          </p:cNvPr>
          <p:cNvGraphicFramePr>
            <a:graphicFrameLocks noGrp="1"/>
          </p:cNvGraphicFramePr>
          <p:nvPr>
            <p:ph idx="1"/>
            <p:extLst>
              <p:ext uri="{D42A27DB-BD31-4B8C-83A1-F6EECF244321}">
                <p14:modId xmlns:p14="http://schemas.microsoft.com/office/powerpoint/2010/main" val="3792091968"/>
              </p:ext>
            </p:extLst>
          </p:nvPr>
        </p:nvGraphicFramePr>
        <p:xfrm>
          <a:off x="564572" y="1471203"/>
          <a:ext cx="11062855" cy="5021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1">
            <a:extLst>
              <a:ext uri="{FF2B5EF4-FFF2-40B4-BE49-F238E27FC236}">
                <a16:creationId xmlns:a16="http://schemas.microsoft.com/office/drawing/2014/main" id="{18D3C64A-0A40-1A7D-9D28-8ED2BFD7F3AF}"/>
              </a:ext>
              <a:ext uri="{C183D7F6-B498-43B3-948B-1728B52AA6E4}">
                <adec:decorative xmlns:adec="http://schemas.microsoft.com/office/drawing/2017/decorative" val="1"/>
              </a:ext>
            </a:extLst>
          </p:cNvPr>
          <p:cNvSpPr>
            <a:spLocks noChangeArrowheads="1"/>
          </p:cNvSpPr>
          <p:nvPr/>
        </p:nvSpPr>
        <p:spPr bwMode="auto">
          <a:xfrm>
            <a:off x="2254102" y="-25518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14037749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4050D-8FA2-7D7F-38C3-9F9C66CFF1F8}"/>
              </a:ext>
            </a:extLst>
          </p:cNvPr>
          <p:cNvSpPr>
            <a:spLocks noGrp="1"/>
          </p:cNvSpPr>
          <p:nvPr>
            <p:ph type="title"/>
          </p:nvPr>
        </p:nvSpPr>
        <p:spPr>
          <a:xfrm>
            <a:off x="838200" y="-1"/>
            <a:ext cx="10515600" cy="1216025"/>
          </a:xfrm>
        </p:spPr>
        <p:txBody>
          <a:bodyPr anchor="ctr">
            <a:normAutofit/>
          </a:bodyPr>
          <a:lstStyle/>
          <a:p>
            <a:r>
              <a:rPr lang="en-US"/>
              <a:t>Why are we making changes now?</a:t>
            </a:r>
          </a:p>
        </p:txBody>
      </p:sp>
      <p:graphicFrame>
        <p:nvGraphicFramePr>
          <p:cNvPr id="4" name="Content Placeholder 3">
            <a:extLst>
              <a:ext uri="{FF2B5EF4-FFF2-40B4-BE49-F238E27FC236}">
                <a16:creationId xmlns:a16="http://schemas.microsoft.com/office/drawing/2014/main" id="{F13D5C31-E21E-58E2-0EFA-7EB33E6F1E35}"/>
              </a:ext>
            </a:extLst>
          </p:cNvPr>
          <p:cNvGraphicFramePr>
            <a:graphicFrameLocks noGrp="1"/>
          </p:cNvGraphicFramePr>
          <p:nvPr>
            <p:ph idx="1"/>
          </p:nvPr>
        </p:nvGraphicFramePr>
        <p:xfrm>
          <a:off x="838200" y="1828801"/>
          <a:ext cx="10515600" cy="4348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480503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01C5F-68FD-5ACA-B1A2-749B30AE61AF}"/>
              </a:ext>
            </a:extLst>
          </p:cNvPr>
          <p:cNvSpPr>
            <a:spLocks noGrp="1"/>
          </p:cNvSpPr>
          <p:nvPr>
            <p:ph type="title"/>
          </p:nvPr>
        </p:nvSpPr>
        <p:spPr/>
        <p:txBody>
          <a:bodyPr>
            <a:normAutofit/>
          </a:bodyPr>
          <a:lstStyle/>
          <a:p>
            <a:r>
              <a:rPr lang="en-US" u="sng"/>
              <a:t>Section 1: Pre-Articles</a:t>
            </a:r>
            <a:br>
              <a:rPr lang="en-US"/>
            </a:br>
            <a:r>
              <a:rPr lang="en-US" sz="2800"/>
              <a:t>Authority, Vision &amp; Mission, Membership, Meetings, Funding</a:t>
            </a:r>
            <a:endParaRPr lang="en-US"/>
          </a:p>
        </p:txBody>
      </p:sp>
      <p:sp>
        <p:nvSpPr>
          <p:cNvPr id="4" name="Footer Placeholder 3">
            <a:extLst>
              <a:ext uri="{FF2B5EF4-FFF2-40B4-BE49-F238E27FC236}">
                <a16:creationId xmlns:a16="http://schemas.microsoft.com/office/drawing/2014/main" id="{1C9B1F46-FB8D-A377-E420-1B7BC839E9DC}"/>
              </a:ext>
            </a:extLst>
          </p:cNvPr>
          <p:cNvSpPr>
            <a:spLocks noGrp="1"/>
          </p:cNvSpPr>
          <p:nvPr>
            <p:ph type="ftr" sz="quarter" idx="3"/>
          </p:nvPr>
        </p:nvSpPr>
        <p:spPr/>
        <p:txBody>
          <a:bodyPr/>
          <a:lstStyle/>
          <a:p>
            <a:r>
              <a:rPr lang="en-US"/>
              <a:t>*Indicates Legislative Change </a:t>
            </a:r>
          </a:p>
        </p:txBody>
      </p:sp>
      <p:sp>
        <p:nvSpPr>
          <p:cNvPr id="9" name="Content Placeholder 8">
            <a:extLst>
              <a:ext uri="{FF2B5EF4-FFF2-40B4-BE49-F238E27FC236}">
                <a16:creationId xmlns:a16="http://schemas.microsoft.com/office/drawing/2014/main" id="{65703B08-0181-E66B-A67B-D4D4018FE515}"/>
              </a:ext>
            </a:extLst>
          </p:cNvPr>
          <p:cNvSpPr>
            <a:spLocks noGrp="1"/>
          </p:cNvSpPr>
          <p:nvPr>
            <p:ph idx="1"/>
          </p:nvPr>
        </p:nvSpPr>
        <p:spPr/>
        <p:txBody>
          <a:bodyPr>
            <a:normAutofit fontScale="92500" lnSpcReduction="10000"/>
          </a:bodyPr>
          <a:lstStyle/>
          <a:p>
            <a:pPr marL="0" indent="0">
              <a:buNone/>
            </a:pPr>
            <a:r>
              <a:rPr lang="en-US" sz="2600" b="1"/>
              <a:t>Proposed Updates to Bylaws:</a:t>
            </a:r>
          </a:p>
          <a:p>
            <a:pPr marL="457200" indent="-457200">
              <a:buFont typeface="+mj-lt"/>
              <a:buAutoNum type="arabicPeriod"/>
            </a:pPr>
            <a:r>
              <a:rPr lang="en-US" b="1"/>
              <a:t>Meeting Cadence</a:t>
            </a:r>
            <a:br>
              <a:rPr lang="en-US"/>
            </a:br>
            <a:r>
              <a:rPr lang="en-US"/>
              <a:t>Clarifying that quarterly meetings are the statutory minimum. The board may meet more frequently if desired, through policy rather than changing the bylaws.</a:t>
            </a:r>
          </a:p>
          <a:p>
            <a:pPr marL="457200" indent="-457200">
              <a:buFont typeface="+mj-lt"/>
              <a:buAutoNum type="arabicPeriod"/>
            </a:pPr>
            <a:r>
              <a:rPr lang="en-US" b="1"/>
              <a:t>Funding Section*</a:t>
            </a:r>
            <a:br>
              <a:rPr lang="en-US"/>
            </a:br>
            <a:r>
              <a:rPr lang="en-US"/>
              <a:t>Proposing clarifying statutory language that the existing state statutory $350,000 GWDB funding requirement refers to existing agency funds and new legislative language authorizing the GWDB to pursue discretionary grants.</a:t>
            </a:r>
          </a:p>
          <a:p>
            <a:pPr marL="457200" indent="-457200">
              <a:buFont typeface="+mj-lt"/>
              <a:buAutoNum type="arabicPeriod"/>
            </a:pPr>
            <a:r>
              <a:rPr lang="en-US" b="1"/>
              <a:t>Executive Committee Oversight</a:t>
            </a:r>
            <a:br>
              <a:rPr lang="en-US"/>
            </a:br>
            <a:r>
              <a:rPr lang="en-US"/>
              <a:t>Adds a requirement for quarterly budget updates to the Executive Committee.</a:t>
            </a:r>
          </a:p>
          <a:p>
            <a:pPr marL="0" indent="0">
              <a:buNone/>
            </a:pPr>
            <a:endParaRPr lang="en-US"/>
          </a:p>
          <a:p>
            <a:pPr marL="0" indent="0">
              <a:buNone/>
            </a:pPr>
            <a:endParaRPr lang="en-US"/>
          </a:p>
        </p:txBody>
      </p:sp>
    </p:spTree>
    <p:extLst>
      <p:ext uri="{BB962C8B-B14F-4D97-AF65-F5344CB8AC3E}">
        <p14:creationId xmlns:p14="http://schemas.microsoft.com/office/powerpoint/2010/main" val="16860324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FF803-0D82-CAE5-F6AD-B6ED00DE9B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6ABDC-534D-E627-10F1-1BBDF1216D33}"/>
              </a:ext>
            </a:extLst>
          </p:cNvPr>
          <p:cNvSpPr>
            <a:spLocks noGrp="1"/>
          </p:cNvSpPr>
          <p:nvPr>
            <p:ph type="title"/>
          </p:nvPr>
        </p:nvSpPr>
        <p:spPr/>
        <p:txBody>
          <a:bodyPr>
            <a:normAutofit/>
          </a:bodyPr>
          <a:lstStyle/>
          <a:p>
            <a:r>
              <a:rPr lang="en-US" u="sng"/>
              <a:t>Section 2: Articles I–IV</a:t>
            </a:r>
            <a:br>
              <a:rPr lang="en-US" u="sng"/>
            </a:br>
            <a:r>
              <a:rPr lang="en-US" sz="2800"/>
              <a:t>Board Name, Purpose, Legal Authority, Four Core Functions</a:t>
            </a:r>
            <a:endParaRPr lang="en-US"/>
          </a:p>
        </p:txBody>
      </p:sp>
      <p:sp>
        <p:nvSpPr>
          <p:cNvPr id="9" name="Content Placeholder 8">
            <a:extLst>
              <a:ext uri="{FF2B5EF4-FFF2-40B4-BE49-F238E27FC236}">
                <a16:creationId xmlns:a16="http://schemas.microsoft.com/office/drawing/2014/main" id="{24BEC07F-8DDD-421B-CDA5-40CC4116C582}"/>
              </a:ext>
            </a:extLst>
          </p:cNvPr>
          <p:cNvSpPr>
            <a:spLocks noGrp="1"/>
          </p:cNvSpPr>
          <p:nvPr>
            <p:ph idx="1"/>
          </p:nvPr>
        </p:nvSpPr>
        <p:spPr/>
        <p:txBody>
          <a:bodyPr>
            <a:normAutofit fontScale="92500" lnSpcReduction="10000"/>
          </a:bodyPr>
          <a:lstStyle/>
          <a:p>
            <a:pPr marL="0" indent="0">
              <a:buNone/>
            </a:pPr>
            <a:r>
              <a:rPr lang="en-US" sz="2600" b="1"/>
              <a:t>Proposed Updates to Bylaws:</a:t>
            </a:r>
          </a:p>
          <a:p>
            <a:pPr marL="457200" indent="-457200">
              <a:buFont typeface="+mj-lt"/>
              <a:buAutoNum type="arabicPeriod"/>
            </a:pPr>
            <a:r>
              <a:rPr lang="en-US" b="1"/>
              <a:t>Discretionary Functions</a:t>
            </a:r>
            <a:br>
              <a:rPr lang="en-US"/>
            </a:br>
            <a:r>
              <a:rPr lang="en-US"/>
              <a:t>A new paragraph allows the board to consult external experts, seek non-formula grants, and coordinate with state and regional economic development efforts.</a:t>
            </a:r>
          </a:p>
          <a:p>
            <a:pPr marL="457200" indent="-457200">
              <a:buFont typeface="+mj-lt"/>
              <a:buAutoNum type="arabicPeriod"/>
            </a:pPr>
            <a:r>
              <a:rPr lang="en-US" b="1"/>
              <a:t>Sector Strategies</a:t>
            </a:r>
            <a:br>
              <a:rPr lang="en-US"/>
            </a:br>
            <a:r>
              <a:rPr lang="en-US"/>
              <a:t>The language now prioritizes “identified sector partnerships” to reflect current statewide strategy, while leaving flexibility for future shifts.</a:t>
            </a:r>
          </a:p>
          <a:p>
            <a:pPr marL="457200" indent="-457200">
              <a:buFont typeface="+mj-lt"/>
              <a:buAutoNum type="arabicPeriod"/>
            </a:pPr>
            <a:r>
              <a:rPr lang="en-US" b="1"/>
              <a:t>Local Board Feedback Loop</a:t>
            </a:r>
            <a:br>
              <a:rPr lang="en-US"/>
            </a:br>
            <a:r>
              <a:rPr lang="en-US"/>
              <a:t>Added a sentence committing to regular two-way communication between the state board and local workforce boards to support better alignment.</a:t>
            </a:r>
          </a:p>
          <a:p>
            <a:pPr marL="0" indent="0">
              <a:buNone/>
            </a:pPr>
            <a:endParaRPr lang="en-US"/>
          </a:p>
        </p:txBody>
      </p:sp>
    </p:spTree>
    <p:extLst>
      <p:ext uri="{BB962C8B-B14F-4D97-AF65-F5344CB8AC3E}">
        <p14:creationId xmlns:p14="http://schemas.microsoft.com/office/powerpoint/2010/main" val="7179627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470222-6861-AA49-95FE-205FBA6C7B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78683F-5FD9-24A4-8983-752A0C2FA7DA}"/>
              </a:ext>
            </a:extLst>
          </p:cNvPr>
          <p:cNvSpPr>
            <a:spLocks noGrp="1"/>
          </p:cNvSpPr>
          <p:nvPr>
            <p:ph type="title"/>
          </p:nvPr>
        </p:nvSpPr>
        <p:spPr/>
        <p:txBody>
          <a:bodyPr>
            <a:normAutofit/>
          </a:bodyPr>
          <a:lstStyle/>
          <a:p>
            <a:r>
              <a:rPr lang="en-US" u="sng"/>
              <a:t>Section 3: Articles V–VI</a:t>
            </a:r>
            <a:br>
              <a:rPr lang="en-US" u="sng"/>
            </a:br>
            <a:r>
              <a:rPr lang="en-US" sz="2800"/>
              <a:t>Membership Terms, Attendance, Officer Roles, Reimbursement</a:t>
            </a:r>
            <a:endParaRPr lang="en-US"/>
          </a:p>
        </p:txBody>
      </p:sp>
      <p:sp>
        <p:nvSpPr>
          <p:cNvPr id="9" name="Content Placeholder 8">
            <a:extLst>
              <a:ext uri="{FF2B5EF4-FFF2-40B4-BE49-F238E27FC236}">
                <a16:creationId xmlns:a16="http://schemas.microsoft.com/office/drawing/2014/main" id="{6059C867-62DD-6A39-3288-E3C894087025}"/>
              </a:ext>
            </a:extLst>
          </p:cNvPr>
          <p:cNvSpPr>
            <a:spLocks noGrp="1"/>
          </p:cNvSpPr>
          <p:nvPr>
            <p:ph idx="1"/>
          </p:nvPr>
        </p:nvSpPr>
        <p:spPr/>
        <p:txBody>
          <a:bodyPr>
            <a:normAutofit fontScale="85000" lnSpcReduction="20000"/>
          </a:bodyPr>
          <a:lstStyle/>
          <a:p>
            <a:pPr marL="0" indent="0">
              <a:buNone/>
            </a:pPr>
            <a:r>
              <a:rPr lang="en-US" sz="2600" b="1"/>
              <a:t>Proposed Updates to Bylaws:</a:t>
            </a:r>
          </a:p>
          <a:p>
            <a:pPr marL="457200" indent="-457200">
              <a:buFont typeface="+mj-lt"/>
              <a:buAutoNum type="arabicPeriod"/>
            </a:pPr>
            <a:r>
              <a:rPr lang="en-US" b="1"/>
              <a:t>Removal Criteria</a:t>
            </a:r>
            <a:br>
              <a:rPr lang="en-US"/>
            </a:br>
            <a:r>
              <a:rPr lang="en-US"/>
              <a:t>Replacing the “miss one meeting” rule with a more practical attendance threshold—such as 75% participation—with a clause for conduct unbecoming. The new approach allows for discretion around emergencies and virtual participation.</a:t>
            </a:r>
          </a:p>
          <a:p>
            <a:pPr marL="457200" indent="-457200">
              <a:buFont typeface="+mj-lt"/>
              <a:buAutoNum type="arabicPeriod"/>
            </a:pPr>
            <a:r>
              <a:rPr lang="en-US" b="1"/>
              <a:t>Board Size</a:t>
            </a:r>
            <a:br>
              <a:rPr lang="en-US"/>
            </a:br>
            <a:r>
              <a:rPr lang="en-US"/>
              <a:t>Reviewing membership categories while ensuring the board meets federal representation requirements (largest board in the country with ~60 members as compared to an average of 33).</a:t>
            </a:r>
          </a:p>
          <a:p>
            <a:pPr marL="457200" indent="-457200">
              <a:buFont typeface="+mj-lt"/>
              <a:buAutoNum type="arabicPeriod"/>
            </a:pPr>
            <a:r>
              <a:rPr lang="en-US" b="1"/>
              <a:t>Reimbursement Policy</a:t>
            </a:r>
            <a:br>
              <a:rPr lang="en-US"/>
            </a:br>
            <a:r>
              <a:rPr lang="en-US"/>
              <a:t>Clarifying that virtual participation qualifies for the standard per diem, but not for mileage or lodging reimbursement.</a:t>
            </a:r>
          </a:p>
          <a:p>
            <a:pPr marL="0" indent="0">
              <a:buNone/>
            </a:pPr>
            <a:endParaRPr lang="en-US"/>
          </a:p>
        </p:txBody>
      </p:sp>
    </p:spTree>
    <p:extLst>
      <p:ext uri="{BB962C8B-B14F-4D97-AF65-F5344CB8AC3E}">
        <p14:creationId xmlns:p14="http://schemas.microsoft.com/office/powerpoint/2010/main" val="40863072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86B90-DC9A-4B0F-D002-0EBD079C62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77733C-FB75-4AB9-BCA2-B060C5D45A14}"/>
              </a:ext>
            </a:extLst>
          </p:cNvPr>
          <p:cNvSpPr>
            <a:spLocks noGrp="1"/>
          </p:cNvSpPr>
          <p:nvPr>
            <p:ph type="title"/>
          </p:nvPr>
        </p:nvSpPr>
        <p:spPr/>
        <p:txBody>
          <a:bodyPr>
            <a:normAutofit/>
          </a:bodyPr>
          <a:lstStyle/>
          <a:p>
            <a:r>
              <a:rPr lang="en-US" u="sng"/>
              <a:t>Section 4: Articles VII–IX</a:t>
            </a:r>
            <a:br>
              <a:rPr lang="en-US"/>
            </a:br>
            <a:r>
              <a:rPr lang="en-US" sz="2800"/>
              <a:t>Meetings, Public Access, Quorum, Voting, Commissioner Designees</a:t>
            </a:r>
            <a:endParaRPr lang="en-US"/>
          </a:p>
        </p:txBody>
      </p:sp>
      <p:sp>
        <p:nvSpPr>
          <p:cNvPr id="9" name="Content Placeholder 8">
            <a:extLst>
              <a:ext uri="{FF2B5EF4-FFF2-40B4-BE49-F238E27FC236}">
                <a16:creationId xmlns:a16="http://schemas.microsoft.com/office/drawing/2014/main" id="{EF626BAA-DDE2-98E6-636F-D600E2313738}"/>
              </a:ext>
            </a:extLst>
          </p:cNvPr>
          <p:cNvSpPr>
            <a:spLocks noGrp="1"/>
          </p:cNvSpPr>
          <p:nvPr>
            <p:ph idx="1"/>
          </p:nvPr>
        </p:nvSpPr>
        <p:spPr/>
        <p:txBody>
          <a:bodyPr>
            <a:normAutofit/>
          </a:bodyPr>
          <a:lstStyle/>
          <a:p>
            <a:pPr marL="0" indent="0">
              <a:buNone/>
            </a:pPr>
            <a:r>
              <a:rPr lang="en-US" sz="2400" b="1"/>
              <a:t>Proposed Updates to Bylaws:</a:t>
            </a:r>
            <a:endParaRPr lang="en-US" b="1"/>
          </a:p>
          <a:p>
            <a:pPr marL="457200" indent="-457200">
              <a:buFont typeface="+mj-lt"/>
              <a:buAutoNum type="arabicPeriod"/>
            </a:pPr>
            <a:r>
              <a:rPr lang="en-US" b="1"/>
              <a:t>Meeting Modality</a:t>
            </a:r>
            <a:br>
              <a:rPr lang="en-US"/>
            </a:br>
            <a:r>
              <a:rPr lang="en-US"/>
              <a:t>Allow hybrid or virtual meetings in accordance with Minnesota Open Meeting Law. This ensures compliance and makes it easier for rural members to participate fully.</a:t>
            </a:r>
          </a:p>
          <a:p>
            <a:pPr marL="457200" indent="-457200">
              <a:buFont typeface="+mj-lt"/>
              <a:buAutoNum type="arabicPeriod"/>
            </a:pPr>
            <a:r>
              <a:rPr lang="en-US" b="1"/>
              <a:t>Commissioner Designees</a:t>
            </a:r>
            <a:br>
              <a:rPr lang="en-US"/>
            </a:br>
            <a:r>
              <a:rPr lang="en-US"/>
              <a:t>Clarifying that only deputy or assistant commissioners listed in writing may vote on a commissioner’s behalf. Other attendees may join as observers but will not have voting rights.</a:t>
            </a:r>
          </a:p>
        </p:txBody>
      </p:sp>
    </p:spTree>
    <p:extLst>
      <p:ext uri="{BB962C8B-B14F-4D97-AF65-F5344CB8AC3E}">
        <p14:creationId xmlns:p14="http://schemas.microsoft.com/office/powerpoint/2010/main" val="11297677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D7ADA6-2AEC-CEEF-24D0-86C146C089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841889-1FAD-E63F-E1FC-E0DD6045CA81}"/>
              </a:ext>
            </a:extLst>
          </p:cNvPr>
          <p:cNvSpPr>
            <a:spLocks noGrp="1"/>
          </p:cNvSpPr>
          <p:nvPr>
            <p:ph type="title"/>
          </p:nvPr>
        </p:nvSpPr>
        <p:spPr/>
        <p:txBody>
          <a:bodyPr>
            <a:normAutofit fontScale="90000"/>
          </a:bodyPr>
          <a:lstStyle/>
          <a:p>
            <a:r>
              <a:rPr lang="en-US" u="sng"/>
              <a:t>Section 5: Articles X–XIII</a:t>
            </a:r>
            <a:br>
              <a:rPr lang="en-US" u="sng"/>
            </a:br>
            <a:r>
              <a:rPr lang="en-US" sz="2800"/>
              <a:t>Committee Structure, Executive Committee, Amendments, Robert’s Rules</a:t>
            </a:r>
            <a:endParaRPr lang="en-US"/>
          </a:p>
        </p:txBody>
      </p:sp>
      <p:sp>
        <p:nvSpPr>
          <p:cNvPr id="9" name="Content Placeholder 8">
            <a:extLst>
              <a:ext uri="{FF2B5EF4-FFF2-40B4-BE49-F238E27FC236}">
                <a16:creationId xmlns:a16="http://schemas.microsoft.com/office/drawing/2014/main" id="{B3647375-BFC2-BFAF-E402-6E8C4D9410D4}"/>
              </a:ext>
            </a:extLst>
          </p:cNvPr>
          <p:cNvSpPr>
            <a:spLocks noGrp="1"/>
          </p:cNvSpPr>
          <p:nvPr>
            <p:ph idx="1"/>
          </p:nvPr>
        </p:nvSpPr>
        <p:spPr/>
        <p:txBody>
          <a:bodyPr>
            <a:normAutofit fontScale="77500" lnSpcReduction="20000"/>
          </a:bodyPr>
          <a:lstStyle/>
          <a:p>
            <a:pPr marL="0" indent="0">
              <a:buNone/>
            </a:pPr>
            <a:r>
              <a:rPr lang="en-US" sz="2900" b="1"/>
              <a:t>Proposed Updates to Bylaws:</a:t>
            </a:r>
            <a:endParaRPr lang="en-US" sz="3200" b="1"/>
          </a:p>
          <a:p>
            <a:pPr marL="457200" indent="-457200">
              <a:buFont typeface="+mj-lt"/>
              <a:buAutoNum type="arabicPeriod"/>
            </a:pPr>
            <a:r>
              <a:rPr lang="en-US" b="1"/>
              <a:t>Standing Committee Cap</a:t>
            </a:r>
            <a:br>
              <a:rPr lang="en-US"/>
            </a:br>
            <a:r>
              <a:rPr lang="en-US"/>
              <a:t>A cap of five standing committees is proposed. Task forces or ad hoc groups would handle any additional work to keep things focused and manageable.</a:t>
            </a:r>
          </a:p>
          <a:p>
            <a:pPr marL="457200" indent="-457200">
              <a:buFont typeface="+mj-lt"/>
              <a:buAutoNum type="arabicPeriod"/>
            </a:pPr>
            <a:r>
              <a:rPr lang="en-US" b="1"/>
              <a:t>Committee Charters</a:t>
            </a:r>
            <a:br>
              <a:rPr lang="en-US"/>
            </a:br>
            <a:r>
              <a:rPr lang="en-US"/>
              <a:t>Each standing committee would be required to have a board-approved charter, including its purpose, membership, and a sunset review every two years.</a:t>
            </a:r>
          </a:p>
          <a:p>
            <a:pPr marL="457200" indent="-457200">
              <a:buFont typeface="+mj-lt"/>
              <a:buAutoNum type="arabicPeriod"/>
            </a:pPr>
            <a:r>
              <a:rPr lang="en-US" b="1"/>
              <a:t>Committee Chair Selection</a:t>
            </a:r>
            <a:br>
              <a:rPr lang="en-US"/>
            </a:br>
            <a:r>
              <a:rPr lang="en-US"/>
              <a:t>Committee members would elect their own chair and vice chair, with final ratification by the full board. This change is meant to increase engagement and leadership development.</a:t>
            </a:r>
          </a:p>
          <a:p>
            <a:pPr marL="457200" indent="-457200">
              <a:buFont typeface="+mj-lt"/>
              <a:buAutoNum type="arabicPeriod"/>
            </a:pPr>
            <a:r>
              <a:rPr lang="en-US" b="1"/>
              <a:t>Executive Committee Composition</a:t>
            </a:r>
            <a:br>
              <a:rPr lang="en-US"/>
            </a:br>
            <a:r>
              <a:rPr lang="en-US"/>
              <a:t>Designating the at-large representative on the Executive Committee to formally become the MAWB representative, to strengthen ties with local boards.</a:t>
            </a:r>
          </a:p>
        </p:txBody>
      </p:sp>
    </p:spTree>
    <p:extLst>
      <p:ext uri="{BB962C8B-B14F-4D97-AF65-F5344CB8AC3E}">
        <p14:creationId xmlns:p14="http://schemas.microsoft.com/office/powerpoint/2010/main" val="13685496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46F41-8C65-1C10-C226-CED0BF71ABFD}"/>
              </a:ext>
            </a:extLst>
          </p:cNvPr>
          <p:cNvSpPr>
            <a:spLocks noGrp="1"/>
          </p:cNvSpPr>
          <p:nvPr>
            <p:ph type="title"/>
          </p:nvPr>
        </p:nvSpPr>
        <p:spPr>
          <a:xfrm>
            <a:off x="838200" y="-1"/>
            <a:ext cx="10515600" cy="1216025"/>
          </a:xfrm>
        </p:spPr>
        <p:txBody>
          <a:bodyPr anchor="ctr">
            <a:normAutofit/>
          </a:bodyPr>
          <a:lstStyle/>
          <a:p>
            <a:r>
              <a:rPr lang="en-US"/>
              <a:t>Standing Committee Status Update</a:t>
            </a:r>
          </a:p>
        </p:txBody>
      </p:sp>
      <p:sp>
        <p:nvSpPr>
          <p:cNvPr id="4" name="Slide Number Placeholder 3" hidden="1">
            <a:extLst>
              <a:ext uri="{FF2B5EF4-FFF2-40B4-BE49-F238E27FC236}">
                <a16:creationId xmlns:a16="http://schemas.microsoft.com/office/drawing/2014/main" id="{67077FB1-D808-AD40-1E9D-248E7372BB36}"/>
              </a:ext>
            </a:extLst>
          </p:cNvPr>
          <p:cNvSpPr>
            <a:spLocks noGrp="1"/>
          </p:cNvSpPr>
          <p:nvPr>
            <p:ph type="sldNum" sz="quarter" idx="4294967295"/>
          </p:nvPr>
        </p:nvSpPr>
        <p:spPr>
          <a:xfrm>
            <a:off x="10729332" y="6492875"/>
            <a:ext cx="1462668" cy="365125"/>
          </a:xfrm>
          <a:prstGeom prst="rect">
            <a:avLst/>
          </a:prstGeom>
        </p:spPr>
        <p:txBody>
          <a:bodyPr>
            <a:normAutofit/>
          </a:bodyPr>
          <a:lstStyle>
            <a:defPPr>
              <a:defRPr lang="en-US"/>
            </a:defPPr>
            <a:lvl1pPr marL="0" algn="r" defTabSz="914400" rtl="0" eaLnBrk="1" latinLnBrk="0" hangingPunct="1">
              <a:defRPr sz="18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defRPr/>
            </a:pPr>
            <a:fld id="{48F63A3B-78C7-47BE-AE5E-E10140E04643}" type="slidenum">
              <a:rPr lang="en-US" smtClean="0"/>
              <a:pPr>
                <a:lnSpc>
                  <a:spcPct val="90000"/>
                </a:lnSpc>
                <a:spcAft>
                  <a:spcPts val="600"/>
                </a:spcAft>
                <a:defRPr/>
              </a:pPr>
              <a:t>57</a:t>
            </a:fld>
            <a:endParaRPr lang="en-US"/>
          </a:p>
        </p:txBody>
      </p:sp>
      <p:graphicFrame>
        <p:nvGraphicFramePr>
          <p:cNvPr id="8" name="Rectangle 2">
            <a:extLst>
              <a:ext uri="{FF2B5EF4-FFF2-40B4-BE49-F238E27FC236}">
                <a16:creationId xmlns:a16="http://schemas.microsoft.com/office/drawing/2014/main" id="{51DEF285-78CB-7533-0079-BA160E162DB4}"/>
              </a:ext>
            </a:extLst>
          </p:cNvPr>
          <p:cNvGraphicFramePr>
            <a:graphicFrameLocks noGrp="1"/>
          </p:cNvGraphicFramePr>
          <p:nvPr>
            <p:ph type="tbl" sz="quarter" idx="13"/>
            <p:extLst>
              <p:ext uri="{D42A27DB-BD31-4B8C-83A1-F6EECF244321}">
                <p14:modId xmlns:p14="http://schemas.microsoft.com/office/powerpoint/2010/main" val="2104849054"/>
              </p:ext>
            </p:extLst>
          </p:nvPr>
        </p:nvGraphicFramePr>
        <p:xfrm>
          <a:off x="838200" y="1470454"/>
          <a:ext cx="10515600" cy="4706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70154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4331F-AC79-6309-CFD1-7EEEF3DF6C49}"/>
              </a:ext>
            </a:extLst>
          </p:cNvPr>
          <p:cNvSpPr>
            <a:spLocks noGrp="1"/>
          </p:cNvSpPr>
          <p:nvPr>
            <p:ph type="title"/>
          </p:nvPr>
        </p:nvSpPr>
        <p:spPr>
          <a:xfrm>
            <a:off x="838200" y="-1"/>
            <a:ext cx="10515600" cy="1216025"/>
          </a:xfrm>
        </p:spPr>
        <p:txBody>
          <a:bodyPr vert="horz" lIns="0" tIns="45720" rIns="0" bIns="45720" rtlCol="0" anchor="ctr">
            <a:normAutofit/>
          </a:bodyPr>
          <a:lstStyle/>
          <a:p>
            <a:r>
              <a:rPr lang="en-US" kern="1200">
                <a:latin typeface="+mj-lt"/>
                <a:ea typeface="+mj-ea"/>
                <a:cs typeface="+mj-cs"/>
              </a:rPr>
              <a:t>Innovative Service Delivery: Stakeholders we are recruiting</a:t>
            </a:r>
          </a:p>
        </p:txBody>
      </p:sp>
      <p:graphicFrame>
        <p:nvGraphicFramePr>
          <p:cNvPr id="17" name="TextBox 14">
            <a:extLst>
              <a:ext uri="{FF2B5EF4-FFF2-40B4-BE49-F238E27FC236}">
                <a16:creationId xmlns:a16="http://schemas.microsoft.com/office/drawing/2014/main" id="{643DD071-FB04-A572-7629-918DAEEB4A0A}"/>
              </a:ext>
            </a:extLst>
          </p:cNvPr>
          <p:cNvGraphicFramePr/>
          <p:nvPr/>
        </p:nvGraphicFramePr>
        <p:xfrm>
          <a:off x="838200" y="1828800"/>
          <a:ext cx="10515600" cy="4582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211148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7FECF-3155-C83C-248E-4075A2474707}"/>
              </a:ext>
            </a:extLst>
          </p:cNvPr>
          <p:cNvSpPr>
            <a:spLocks noGrp="1"/>
          </p:cNvSpPr>
          <p:nvPr>
            <p:ph type="title"/>
          </p:nvPr>
        </p:nvSpPr>
        <p:spPr>
          <a:xfrm>
            <a:off x="838200" y="-1"/>
            <a:ext cx="10515600" cy="1216025"/>
          </a:xfrm>
        </p:spPr>
        <p:txBody>
          <a:bodyPr anchor="ctr">
            <a:normAutofit/>
          </a:bodyPr>
          <a:lstStyle/>
          <a:p>
            <a:r>
              <a:rPr lang="en-US"/>
              <a:t>Innovative Service Delivery: Key Updates &amp; Next Steps</a:t>
            </a:r>
          </a:p>
        </p:txBody>
      </p:sp>
      <p:graphicFrame>
        <p:nvGraphicFramePr>
          <p:cNvPr id="20" name="Content Placeholder 2">
            <a:extLst>
              <a:ext uri="{FF2B5EF4-FFF2-40B4-BE49-F238E27FC236}">
                <a16:creationId xmlns:a16="http://schemas.microsoft.com/office/drawing/2014/main" id="{A7293C9C-DBBE-DC19-60C1-7D9C8234131F}"/>
              </a:ext>
            </a:extLst>
          </p:cNvPr>
          <p:cNvGraphicFramePr>
            <a:graphicFrameLocks noGrp="1"/>
          </p:cNvGraphicFramePr>
          <p:nvPr>
            <p:ph idx="1"/>
            <p:extLst>
              <p:ext uri="{D42A27DB-BD31-4B8C-83A1-F6EECF244321}">
                <p14:modId xmlns:p14="http://schemas.microsoft.com/office/powerpoint/2010/main" val="712826441"/>
              </p:ext>
            </p:extLst>
          </p:nvPr>
        </p:nvGraphicFramePr>
        <p:xfrm>
          <a:off x="838199" y="1513114"/>
          <a:ext cx="10635343" cy="52033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54054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4A62C7-4DD9-C512-5450-BC8C3B72ECDC}"/>
              </a:ext>
            </a:extLst>
          </p:cNvPr>
          <p:cNvSpPr>
            <a:spLocks noGrp="1"/>
          </p:cNvSpPr>
          <p:nvPr>
            <p:ph type="ctrTitle"/>
          </p:nvPr>
        </p:nvSpPr>
        <p:spPr/>
        <p:txBody>
          <a:bodyPr/>
          <a:lstStyle/>
          <a:p>
            <a:r>
              <a:rPr lang="en-US"/>
              <a:t>GWDB Business Meeting</a:t>
            </a:r>
          </a:p>
        </p:txBody>
      </p:sp>
      <p:sp>
        <p:nvSpPr>
          <p:cNvPr id="3" name="Text Placeholder 2">
            <a:extLst>
              <a:ext uri="{FF2B5EF4-FFF2-40B4-BE49-F238E27FC236}">
                <a16:creationId xmlns:a16="http://schemas.microsoft.com/office/drawing/2014/main" id="{F7EF83E0-28AF-C159-EA37-B3A8FA6FD22D}"/>
              </a:ext>
            </a:extLst>
          </p:cNvPr>
          <p:cNvSpPr>
            <a:spLocks noGrp="1"/>
          </p:cNvSpPr>
          <p:nvPr>
            <p:ph type="body" sz="quarter" idx="17"/>
          </p:nvPr>
        </p:nvSpPr>
        <p:spPr/>
        <p:txBody>
          <a:bodyPr/>
          <a:lstStyle/>
          <a:p>
            <a:r>
              <a:rPr lang="en-US"/>
              <a:t>Surya Iyer | GWDB Chair</a:t>
            </a:r>
          </a:p>
        </p:txBody>
      </p:sp>
    </p:spTree>
    <p:extLst>
      <p:ext uri="{BB962C8B-B14F-4D97-AF65-F5344CB8AC3E}">
        <p14:creationId xmlns:p14="http://schemas.microsoft.com/office/powerpoint/2010/main" val="3663851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4A7F-D9A0-0F13-A57A-E6477ACBCD12}"/>
              </a:ext>
            </a:extLst>
          </p:cNvPr>
          <p:cNvSpPr>
            <a:spLocks noGrp="1"/>
          </p:cNvSpPr>
          <p:nvPr>
            <p:ph type="ctrTitle"/>
          </p:nvPr>
        </p:nvSpPr>
        <p:spPr/>
        <p:txBody>
          <a:bodyPr>
            <a:normAutofit/>
          </a:bodyPr>
          <a:lstStyle/>
          <a:p>
            <a:r>
              <a:rPr lang="en-US"/>
              <a:t>Workforce Development System Overview, Goals and Priorities</a:t>
            </a:r>
          </a:p>
        </p:txBody>
      </p:sp>
      <p:sp>
        <p:nvSpPr>
          <p:cNvPr id="3" name="Text Placeholder 2">
            <a:extLst>
              <a:ext uri="{FF2B5EF4-FFF2-40B4-BE49-F238E27FC236}">
                <a16:creationId xmlns:a16="http://schemas.microsoft.com/office/drawing/2014/main" id="{A87EF1BD-907D-CD77-9EB6-6D878E0EAE79}"/>
              </a:ext>
            </a:extLst>
          </p:cNvPr>
          <p:cNvSpPr>
            <a:spLocks noGrp="1"/>
          </p:cNvSpPr>
          <p:nvPr>
            <p:ph type="body" sz="quarter" idx="17"/>
          </p:nvPr>
        </p:nvSpPr>
        <p:spPr/>
        <p:txBody>
          <a:bodyPr/>
          <a:lstStyle/>
          <a:p>
            <a:r>
              <a:rPr lang="en-US"/>
              <a:t>Katie McClelland | GWDB Executive Director </a:t>
            </a:r>
          </a:p>
          <a:p>
            <a:endParaRPr lang="en-US"/>
          </a:p>
        </p:txBody>
      </p:sp>
    </p:spTree>
    <p:extLst>
      <p:ext uri="{BB962C8B-B14F-4D97-AF65-F5344CB8AC3E}">
        <p14:creationId xmlns:p14="http://schemas.microsoft.com/office/powerpoint/2010/main" val="2408785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FA07C-A60B-36AE-B412-236DBCB83AB4}"/>
              </a:ext>
            </a:extLst>
          </p:cNvPr>
          <p:cNvSpPr>
            <a:spLocks noGrp="1"/>
          </p:cNvSpPr>
          <p:nvPr>
            <p:ph type="title"/>
          </p:nvPr>
        </p:nvSpPr>
        <p:spPr>
          <a:xfrm>
            <a:off x="295542" y="136525"/>
            <a:ext cx="3766095" cy="821094"/>
          </a:xfrm>
        </p:spPr>
        <p:txBody>
          <a:bodyPr anchor="ctr">
            <a:normAutofit fontScale="90000"/>
          </a:bodyPr>
          <a:lstStyle/>
          <a:p>
            <a:pPr algn="ctr"/>
            <a:r>
              <a:rPr lang="en-US" sz="4800" u="sng"/>
              <a:t>GWDB Purpose</a:t>
            </a:r>
          </a:p>
        </p:txBody>
      </p:sp>
      <p:graphicFrame>
        <p:nvGraphicFramePr>
          <p:cNvPr id="18" name="Content Placeholder 2">
            <a:extLst>
              <a:ext uri="{FF2B5EF4-FFF2-40B4-BE49-F238E27FC236}">
                <a16:creationId xmlns:a16="http://schemas.microsoft.com/office/drawing/2014/main" id="{26F76419-A07C-F046-459B-4AA17592DCAF}"/>
              </a:ext>
            </a:extLst>
          </p:cNvPr>
          <p:cNvGraphicFramePr>
            <a:graphicFrameLocks noGrp="1"/>
          </p:cNvGraphicFramePr>
          <p:nvPr>
            <p:ph sz="quarter" idx="10"/>
            <p:extLst>
              <p:ext uri="{D42A27DB-BD31-4B8C-83A1-F6EECF244321}">
                <p14:modId xmlns:p14="http://schemas.microsoft.com/office/powerpoint/2010/main" val="1235841997"/>
              </p:ext>
            </p:extLst>
          </p:nvPr>
        </p:nvGraphicFramePr>
        <p:xfrm>
          <a:off x="4888806" y="547072"/>
          <a:ext cx="7007652" cy="5237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Date Placeholder 4" hidden="1">
            <a:extLst>
              <a:ext uri="{FF2B5EF4-FFF2-40B4-BE49-F238E27FC236}">
                <a16:creationId xmlns:a16="http://schemas.microsoft.com/office/drawing/2014/main" id="{DB98CCF1-4514-F022-C598-DD6266C5DCA6}"/>
              </a:ext>
            </a:extLst>
          </p:cNvPr>
          <p:cNvSpPr>
            <a:spLocks noGrp="1"/>
          </p:cNvSpPr>
          <p:nvPr>
            <p:ph type="dt" sz="half" idx="4294967295"/>
          </p:nvPr>
        </p:nvSpPr>
        <p:spPr bwMode="black">
          <a:xfrm>
            <a:off x="838200" y="6356350"/>
            <a:ext cx="135859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068C556E-7101-4471-A958-3911E20944AB}" type="datetime1">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11/6/2025</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E2DBD6B5-3B71-8905-B3AF-2162B806268C}"/>
              </a:ext>
            </a:extLst>
          </p:cNvPr>
          <p:cNvSpPr txBox="1"/>
          <p:nvPr/>
        </p:nvSpPr>
        <p:spPr>
          <a:xfrm>
            <a:off x="0" y="843319"/>
            <a:ext cx="4582885" cy="66325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The purpose of the State Workforce Development Board (WDB) is to convene State, regional, and local workforce system and partners, to—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Enhance the capacity and performance of the workforce development system;</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Align and improve the outcomes and effectiveness of Federally-funded and other workforce programs and investments; and </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Through these efforts, promote economic growth.</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Engage public workforce system representatives, including businesses, education providers, economic development, labor representatives, and other stakeholders to help the workforce development system achieve the purpose of the Workforce Innovation and Opportunity Act (WIOA); and</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Assist to achieve the State's strategic and operational vision and goals as outlined in the State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lumMod val="95000"/>
                </a:srgb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25D1DFFB-80A1-7E21-907D-CDB1F1D7B49F}"/>
              </a:ext>
            </a:extLst>
          </p:cNvPr>
          <p:cNvSpPr txBox="1"/>
          <p:nvPr/>
        </p:nvSpPr>
        <p:spPr>
          <a:xfrm>
            <a:off x="2696497" y="6532913"/>
            <a:ext cx="6120580" cy="369332"/>
          </a:xfrm>
          <a:prstGeom prst="rect">
            <a:avLst/>
          </a:prstGeom>
          <a:noFill/>
        </p:spPr>
        <p:txBody>
          <a:bodyPr wrap="square">
            <a:spAutoFit/>
          </a:bodyPr>
          <a:lstStyle/>
          <a:p>
            <a:r>
              <a:rPr lang="en-US" b="0" i="0">
                <a:solidFill>
                  <a:schemeClr val="bg1"/>
                </a:solidFill>
                <a:effectLst/>
                <a:latin typeface="Roboto" panose="02000000000000000000" pitchFamily="2" charset="0"/>
                <a:hlinkClick r:id="rId7"/>
              </a:rPr>
              <a:t>20 CFR 679.100</a:t>
            </a:r>
            <a:endParaRPr lang="en-US">
              <a:solidFill>
                <a:schemeClr val="bg1"/>
              </a:solidFill>
            </a:endParaRPr>
          </a:p>
        </p:txBody>
      </p:sp>
    </p:spTree>
    <p:extLst>
      <p:ext uri="{BB962C8B-B14F-4D97-AF65-F5344CB8AC3E}">
        <p14:creationId xmlns:p14="http://schemas.microsoft.com/office/powerpoint/2010/main" val="7062253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ABD6C-95F3-C762-70DA-FD761EFA20E0}"/>
              </a:ext>
            </a:extLst>
          </p:cNvPr>
          <p:cNvSpPr>
            <a:spLocks noGrp="1"/>
          </p:cNvSpPr>
          <p:nvPr>
            <p:ph type="title"/>
          </p:nvPr>
        </p:nvSpPr>
        <p:spPr/>
        <p:txBody>
          <a:bodyPr/>
          <a:lstStyle/>
          <a:p>
            <a:r>
              <a:rPr lang="en-US"/>
              <a:t>WIOA’s Charge for the State Board</a:t>
            </a:r>
          </a:p>
        </p:txBody>
      </p:sp>
      <p:sp>
        <p:nvSpPr>
          <p:cNvPr id="7" name="Content Placeholder 2">
            <a:extLst>
              <a:ext uri="{FF2B5EF4-FFF2-40B4-BE49-F238E27FC236}">
                <a16:creationId xmlns:a16="http://schemas.microsoft.com/office/drawing/2014/main" id="{2D92238B-27A4-6FF4-7F1C-9701AD8F742E}"/>
              </a:ext>
            </a:extLst>
          </p:cNvPr>
          <p:cNvSpPr>
            <a:spLocks noGrp="1"/>
          </p:cNvSpPr>
          <p:nvPr>
            <p:ph idx="1"/>
          </p:nvPr>
        </p:nvSpPr>
        <p:spPr>
          <a:xfrm>
            <a:off x="274864" y="2225792"/>
            <a:ext cx="11755211" cy="3806708"/>
          </a:xfrm>
        </p:spPr>
        <p:txBody>
          <a:bodyPr numCol="2" anchor="ctr">
            <a:noAutofit/>
          </a:bodyPr>
          <a:lstStyle/>
          <a:p>
            <a:pPr marL="342900" indent="-342900">
              <a:spcBef>
                <a:spcPts val="0"/>
              </a:spcBef>
              <a:spcAft>
                <a:spcPts val="600"/>
              </a:spcAft>
              <a:buFont typeface="+mj-lt"/>
              <a:buAutoNum type="arabicPeriod"/>
            </a:pPr>
            <a:r>
              <a:rPr lang="en-US" sz="1700">
                <a:solidFill>
                  <a:schemeClr val="accent1"/>
                </a:solidFill>
                <a:latin typeface="Campton Book"/>
              </a:rPr>
              <a:t>The development, implementation, and modification of the WIOA State Plan</a:t>
            </a:r>
          </a:p>
          <a:p>
            <a:pPr marL="342900" indent="-342900">
              <a:spcBef>
                <a:spcPts val="0"/>
              </a:spcBef>
              <a:spcAft>
                <a:spcPts val="600"/>
              </a:spcAft>
              <a:buFont typeface="+mj-lt"/>
              <a:buAutoNum type="arabicPeriod"/>
            </a:pPr>
            <a:r>
              <a:rPr lang="en-US" sz="1700">
                <a:solidFill>
                  <a:schemeClr val="accent1"/>
                </a:solidFill>
                <a:latin typeface="Campton Book"/>
              </a:rPr>
              <a:t>Review of statewide policies, programs, and development of recommendations on actions that should be taken by the state to align workforce development programs</a:t>
            </a:r>
          </a:p>
          <a:p>
            <a:pPr marL="342900" indent="-342900">
              <a:spcBef>
                <a:spcPts val="0"/>
              </a:spcBef>
              <a:spcAft>
                <a:spcPts val="600"/>
              </a:spcAft>
              <a:buFont typeface="+mj-lt"/>
              <a:buAutoNum type="arabicPeriod"/>
            </a:pPr>
            <a:r>
              <a:rPr lang="en-US" sz="1700">
                <a:solidFill>
                  <a:schemeClr val="accent1"/>
                </a:solidFill>
                <a:latin typeface="Campton Book"/>
              </a:rPr>
              <a:t>Development and continuous improvement of the workforce development system, including review of local areas and regions</a:t>
            </a:r>
          </a:p>
          <a:p>
            <a:pPr marL="342900" indent="-342900">
              <a:spcBef>
                <a:spcPts val="0"/>
              </a:spcBef>
              <a:spcAft>
                <a:spcPts val="600"/>
              </a:spcAft>
              <a:buFont typeface="+mj-lt"/>
              <a:buAutoNum type="arabicPeriod"/>
            </a:pPr>
            <a:r>
              <a:rPr lang="en-US" sz="1700">
                <a:solidFill>
                  <a:schemeClr val="accent1"/>
                </a:solidFill>
                <a:latin typeface="Campton Book"/>
              </a:rPr>
              <a:t>Development and updating of comprehensive state performance accountability measures</a:t>
            </a:r>
          </a:p>
          <a:p>
            <a:pPr marL="342900" indent="-342900">
              <a:spcBef>
                <a:spcPts val="0"/>
              </a:spcBef>
              <a:spcAft>
                <a:spcPts val="600"/>
              </a:spcAft>
              <a:buFont typeface="+mj-lt"/>
              <a:buAutoNum type="arabicPeriod"/>
            </a:pPr>
            <a:r>
              <a:rPr lang="en-US" sz="1700">
                <a:solidFill>
                  <a:schemeClr val="accent1"/>
                </a:solidFill>
                <a:latin typeface="Campton Book"/>
              </a:rPr>
              <a:t>Identification and dissemination of information on best practices</a:t>
            </a:r>
          </a:p>
          <a:p>
            <a:pPr marL="342900" indent="-342900">
              <a:spcBef>
                <a:spcPts val="0"/>
              </a:spcBef>
              <a:spcAft>
                <a:spcPts val="600"/>
              </a:spcAft>
              <a:buFont typeface="+mj-lt"/>
              <a:buAutoNum type="arabicPeriod"/>
            </a:pPr>
            <a:r>
              <a:rPr lang="en-US" sz="1700">
                <a:solidFill>
                  <a:schemeClr val="accent1"/>
                </a:solidFill>
                <a:latin typeface="Campton Book"/>
              </a:rPr>
              <a:t>Development and review of statewide policies affecting the coordinated provision of services through the one-stop delivery system</a:t>
            </a:r>
          </a:p>
          <a:p>
            <a:pPr marL="342900" indent="-342900">
              <a:spcBef>
                <a:spcPts val="0"/>
              </a:spcBef>
              <a:spcAft>
                <a:spcPts val="600"/>
              </a:spcAft>
              <a:buFont typeface="+mj-lt"/>
              <a:buAutoNum type="arabicPeriod"/>
            </a:pPr>
            <a:r>
              <a:rPr lang="en-US" sz="1700">
                <a:solidFill>
                  <a:schemeClr val="accent1"/>
                </a:solidFill>
                <a:latin typeface="Campton Book"/>
              </a:rPr>
              <a:t>Development of strategies for technological improvements to facilitate access to, and improve the quality of, services and activities provided through the one-stop delivery system,</a:t>
            </a:r>
          </a:p>
          <a:p>
            <a:pPr marL="342900" indent="-342900">
              <a:spcBef>
                <a:spcPts val="0"/>
              </a:spcBef>
              <a:spcAft>
                <a:spcPts val="600"/>
              </a:spcAft>
              <a:buFont typeface="+mj-lt"/>
              <a:buAutoNum type="arabicPeriod"/>
            </a:pPr>
            <a:r>
              <a:rPr lang="en-US" sz="1700">
                <a:solidFill>
                  <a:schemeClr val="accent1"/>
                </a:solidFill>
                <a:latin typeface="Campton Book"/>
              </a:rPr>
              <a:t>Development of strategies for aligning technology and data systems across one-stop partner programs to enhance service delivery</a:t>
            </a:r>
          </a:p>
          <a:p>
            <a:pPr marL="342900" indent="-342900">
              <a:spcBef>
                <a:spcPts val="0"/>
              </a:spcBef>
              <a:spcAft>
                <a:spcPts val="600"/>
              </a:spcAft>
              <a:buFont typeface="+mj-lt"/>
              <a:buAutoNum type="arabicPeriod"/>
            </a:pPr>
            <a:r>
              <a:rPr lang="en-US" sz="1700">
                <a:solidFill>
                  <a:schemeClr val="accent1"/>
                </a:solidFill>
                <a:latin typeface="Campton Book"/>
              </a:rPr>
              <a:t>The development of allocation formulas for the distribution of funds to local areas</a:t>
            </a:r>
          </a:p>
          <a:p>
            <a:pPr marL="342900" indent="-342900">
              <a:spcBef>
                <a:spcPts val="0"/>
              </a:spcBef>
              <a:spcAft>
                <a:spcPts val="600"/>
              </a:spcAft>
              <a:buFont typeface="+mj-lt"/>
              <a:buAutoNum type="arabicPeriod"/>
            </a:pPr>
            <a:r>
              <a:rPr lang="en-US" sz="1700">
                <a:solidFill>
                  <a:schemeClr val="accent1"/>
                </a:solidFill>
                <a:latin typeface="Campton Book"/>
              </a:rPr>
              <a:t>The preparation of the annual performance reports</a:t>
            </a:r>
          </a:p>
          <a:p>
            <a:pPr marL="342900" indent="-342900">
              <a:spcBef>
                <a:spcPts val="0"/>
              </a:spcBef>
              <a:spcAft>
                <a:spcPts val="600"/>
              </a:spcAft>
              <a:buFont typeface="+mj-lt"/>
              <a:buAutoNum type="arabicPeriod"/>
            </a:pPr>
            <a:r>
              <a:rPr lang="en-US" sz="1700">
                <a:solidFill>
                  <a:schemeClr val="accent1"/>
                </a:solidFill>
                <a:latin typeface="Campton Book"/>
              </a:rPr>
              <a:t>Development of the statewide workforce and labor market information</a:t>
            </a:r>
          </a:p>
          <a:p>
            <a:pPr marL="342900" indent="-342900">
              <a:spcBef>
                <a:spcPts val="0"/>
              </a:spcBef>
              <a:spcAft>
                <a:spcPts val="600"/>
              </a:spcAft>
              <a:buFont typeface="+mj-lt"/>
              <a:buAutoNum type="arabicPeriod"/>
            </a:pPr>
            <a:r>
              <a:rPr lang="en-US" sz="1700">
                <a:solidFill>
                  <a:schemeClr val="accent1"/>
                </a:solidFill>
                <a:latin typeface="Campton Book"/>
              </a:rPr>
              <a:t>The development of such other policies as may promote statewide objectives for, and enhance the performance of, the workforce development system</a:t>
            </a:r>
          </a:p>
        </p:txBody>
      </p:sp>
      <p:sp>
        <p:nvSpPr>
          <p:cNvPr id="3" name="TextBox 2">
            <a:extLst>
              <a:ext uri="{FF2B5EF4-FFF2-40B4-BE49-F238E27FC236}">
                <a16:creationId xmlns:a16="http://schemas.microsoft.com/office/drawing/2014/main" id="{CB692189-C9DF-149E-C74C-A0A10089D870}"/>
              </a:ext>
            </a:extLst>
          </p:cNvPr>
          <p:cNvSpPr txBox="1"/>
          <p:nvPr/>
        </p:nvSpPr>
        <p:spPr>
          <a:xfrm>
            <a:off x="6096000" y="6078666"/>
            <a:ext cx="59708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solidFill>
                <a:effectLst/>
                <a:uLnTx/>
                <a:uFillTx/>
                <a:latin typeface="Calibri"/>
                <a:ea typeface="+mn-lt"/>
                <a:cs typeface="Calibri"/>
              </a:rPr>
              <a:t>Sec. 101(d): State Workforce Development Board Functions</a:t>
            </a:r>
            <a:endParaRPr kumimoji="0" lang="en-US" sz="1800" b="0" i="0" u="none" strike="noStrike" kern="1200" cap="none" spc="0" normalizeH="0" baseline="0" noProof="0">
              <a:ln>
                <a:noFill/>
              </a:ln>
              <a:solidFill>
                <a:srgbClr val="003865"/>
              </a:solidFill>
              <a:effectLst/>
              <a:uLnTx/>
              <a:uFillTx/>
              <a:latin typeface="Calibri"/>
              <a:ea typeface="+mn-lt"/>
              <a:cs typeface="Calibri"/>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a:ea typeface="+mn-lt"/>
                <a:cs typeface="Calibri"/>
                <a:hlinkClick r:id="rId2"/>
              </a:rPr>
              <a:t>29 U.S. Code § 3111</a:t>
            </a:r>
            <a:endParaRPr kumimoji="0" lang="en-US" sz="1800" b="0" i="0" u="none" strike="noStrike" kern="1200" cap="none" spc="0" normalizeH="0" baseline="0" noProof="0">
              <a:ln>
                <a:noFill/>
              </a:ln>
              <a:solidFill>
                <a:srgbClr val="000000"/>
              </a:solidFill>
              <a:effectLst/>
              <a:uLnTx/>
              <a:uFillTx/>
              <a:latin typeface="Calibri"/>
              <a:ea typeface="+mn-lt"/>
              <a:cs typeface="Calibri"/>
            </a:endParaRPr>
          </a:p>
        </p:txBody>
      </p:sp>
      <p:sp>
        <p:nvSpPr>
          <p:cNvPr id="4" name="TextBox 3">
            <a:extLst>
              <a:ext uri="{FF2B5EF4-FFF2-40B4-BE49-F238E27FC236}">
                <a16:creationId xmlns:a16="http://schemas.microsoft.com/office/drawing/2014/main" id="{7463FC04-AD2C-1BB1-CC32-98CC62BDF030}"/>
              </a:ext>
            </a:extLst>
          </p:cNvPr>
          <p:cNvSpPr txBox="1"/>
          <p:nvPr/>
        </p:nvSpPr>
        <p:spPr>
          <a:xfrm>
            <a:off x="274864" y="1536242"/>
            <a:ext cx="5257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865"/>
                </a:solidFill>
                <a:effectLst/>
                <a:uLnTx/>
                <a:uFillTx/>
                <a:latin typeface="Calibri"/>
                <a:ea typeface="+mn-ea"/>
                <a:cs typeface="+mn-cs"/>
              </a:rPr>
              <a:t>The State board shall assist the Governor in—</a:t>
            </a:r>
          </a:p>
        </p:txBody>
      </p:sp>
    </p:spTree>
    <p:extLst>
      <p:ext uri="{BB962C8B-B14F-4D97-AF65-F5344CB8AC3E}">
        <p14:creationId xmlns:p14="http://schemas.microsoft.com/office/powerpoint/2010/main" val="6889236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6E4B3-FAD3-9325-CF09-B62A3A317A14}"/>
              </a:ext>
            </a:extLst>
          </p:cNvPr>
          <p:cNvSpPr>
            <a:spLocks noGrp="1"/>
          </p:cNvSpPr>
          <p:nvPr>
            <p:ph type="title"/>
          </p:nvPr>
        </p:nvSpPr>
        <p:spPr>
          <a:xfrm>
            <a:off x="838200" y="-1"/>
            <a:ext cx="10515600" cy="1216025"/>
          </a:xfrm>
        </p:spPr>
        <p:txBody>
          <a:bodyPr anchor="ctr">
            <a:normAutofit/>
          </a:bodyPr>
          <a:lstStyle/>
          <a:p>
            <a:r>
              <a:rPr lang="en-US"/>
              <a:t>Minnesota GWDB State Statute</a:t>
            </a:r>
          </a:p>
        </p:txBody>
      </p:sp>
      <p:graphicFrame>
        <p:nvGraphicFramePr>
          <p:cNvPr id="8" name="Content Placeholder 2">
            <a:extLst>
              <a:ext uri="{FF2B5EF4-FFF2-40B4-BE49-F238E27FC236}">
                <a16:creationId xmlns:a16="http://schemas.microsoft.com/office/drawing/2014/main" id="{7A7EE863-3D33-983D-F025-6F26790464FC}"/>
              </a:ext>
            </a:extLst>
          </p:cNvPr>
          <p:cNvGraphicFramePr>
            <a:graphicFrameLocks noGrp="1"/>
          </p:cNvGraphicFramePr>
          <p:nvPr>
            <p:ph idx="1"/>
            <p:extLst>
              <p:ext uri="{D42A27DB-BD31-4B8C-83A1-F6EECF244321}">
                <p14:modId xmlns:p14="http://schemas.microsoft.com/office/powerpoint/2010/main" val="1459551694"/>
              </p:ext>
            </p:extLst>
          </p:nvPr>
        </p:nvGraphicFramePr>
        <p:xfrm>
          <a:off x="838199" y="1563280"/>
          <a:ext cx="10673219" cy="47247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extBox 8">
            <a:extLst>
              <a:ext uri="{FF2B5EF4-FFF2-40B4-BE49-F238E27FC236}">
                <a16:creationId xmlns:a16="http://schemas.microsoft.com/office/drawing/2014/main" id="{BDB9964E-054E-2911-D796-1CB7F699D62C}"/>
              </a:ext>
            </a:extLst>
          </p:cNvPr>
          <p:cNvSpPr txBox="1"/>
          <p:nvPr/>
        </p:nvSpPr>
        <p:spPr>
          <a:xfrm>
            <a:off x="7443408" y="6492875"/>
            <a:ext cx="4403558" cy="307777"/>
          </a:xfrm>
          <a:prstGeom prst="rect">
            <a:avLst/>
          </a:prstGeom>
          <a:noFill/>
        </p:spPr>
        <p:txBody>
          <a:bodyPr wrap="square" rtlCol="0">
            <a:spAutoFit/>
          </a:bodyPr>
          <a:lstStyle/>
          <a:p>
            <a:r>
              <a:rPr lang="en-US" sz="1400">
                <a:hlinkClick r:id="rId7"/>
              </a:rPr>
              <a:t>116L.665 WORKFORCE DEVELOPMENT BOARD</a:t>
            </a:r>
            <a:r>
              <a:rPr lang="en-US" sz="1400"/>
              <a:t>.</a:t>
            </a:r>
          </a:p>
        </p:txBody>
      </p:sp>
    </p:spTree>
    <p:extLst>
      <p:ext uri="{BB962C8B-B14F-4D97-AF65-F5344CB8AC3E}">
        <p14:creationId xmlns:p14="http://schemas.microsoft.com/office/powerpoint/2010/main" val="28921610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A09EB-9B16-F55A-935E-3E3689F965E3}"/>
              </a:ext>
            </a:extLst>
          </p:cNvPr>
          <p:cNvSpPr>
            <a:spLocks noGrp="1"/>
          </p:cNvSpPr>
          <p:nvPr>
            <p:ph type="title"/>
          </p:nvPr>
        </p:nvSpPr>
        <p:spPr/>
        <p:txBody>
          <a:bodyPr>
            <a:normAutofit/>
          </a:bodyPr>
          <a:lstStyle/>
          <a:p>
            <a:r>
              <a:rPr lang="en-US"/>
              <a:t>GWDB Statutory Charge &amp; Committee Alignment</a:t>
            </a:r>
          </a:p>
        </p:txBody>
      </p:sp>
      <p:graphicFrame>
        <p:nvGraphicFramePr>
          <p:cNvPr id="5" name="Content Placeholder 4">
            <a:extLst>
              <a:ext uri="{FF2B5EF4-FFF2-40B4-BE49-F238E27FC236}">
                <a16:creationId xmlns:a16="http://schemas.microsoft.com/office/drawing/2014/main" id="{A92945F0-D267-946C-E580-3632ADEE9569}"/>
              </a:ext>
            </a:extLst>
          </p:cNvPr>
          <p:cNvGraphicFramePr>
            <a:graphicFrameLocks noGrp="1"/>
          </p:cNvGraphicFramePr>
          <p:nvPr>
            <p:ph idx="1"/>
            <p:extLst>
              <p:ext uri="{D42A27DB-BD31-4B8C-83A1-F6EECF244321}">
                <p14:modId xmlns:p14="http://schemas.microsoft.com/office/powerpoint/2010/main" val="3943456557"/>
              </p:ext>
            </p:extLst>
          </p:nvPr>
        </p:nvGraphicFramePr>
        <p:xfrm>
          <a:off x="838200" y="1394045"/>
          <a:ext cx="10515600" cy="4713762"/>
        </p:xfrm>
        <a:graphic>
          <a:graphicData uri="http://schemas.openxmlformats.org/drawingml/2006/table">
            <a:tbl>
              <a:tblPr firstRow="1">
                <a:tableStyleId>{5C22544A-7EE6-4342-B048-85BDC9FD1C3A}</a:tableStyleId>
              </a:tblPr>
              <a:tblGrid>
                <a:gridCol w="3168316">
                  <a:extLst>
                    <a:ext uri="{9D8B030D-6E8A-4147-A177-3AD203B41FA5}">
                      <a16:colId xmlns:a16="http://schemas.microsoft.com/office/drawing/2014/main" val="1417380723"/>
                    </a:ext>
                  </a:extLst>
                </a:gridCol>
                <a:gridCol w="7347284">
                  <a:extLst>
                    <a:ext uri="{9D8B030D-6E8A-4147-A177-3AD203B41FA5}">
                      <a16:colId xmlns:a16="http://schemas.microsoft.com/office/drawing/2014/main" val="2640095532"/>
                    </a:ext>
                  </a:extLst>
                </a:gridCol>
              </a:tblGrid>
              <a:tr h="446562">
                <a:tc>
                  <a:txBody>
                    <a:bodyPr/>
                    <a:lstStyle/>
                    <a:p>
                      <a:r>
                        <a:rPr lang="en-US" b="1"/>
                        <a:t>GWDB Committee</a:t>
                      </a:r>
                      <a:endParaRPr lang="en-US"/>
                    </a:p>
                  </a:txBody>
                  <a:tcPr anchor="ctr"/>
                </a:tc>
                <a:tc>
                  <a:txBody>
                    <a:bodyPr/>
                    <a:lstStyle/>
                    <a:p>
                      <a:r>
                        <a:rPr lang="en-US" b="1"/>
                        <a:t>Statutory Charge</a:t>
                      </a:r>
                      <a:endParaRPr lang="en-US"/>
                    </a:p>
                  </a:txBody>
                  <a:tcPr anchor="ctr"/>
                </a:tc>
                <a:extLst>
                  <a:ext uri="{0D108BD9-81ED-4DB2-BD59-A6C34878D82A}">
                    <a16:rowId xmlns:a16="http://schemas.microsoft.com/office/drawing/2014/main" val="3178204056"/>
                  </a:ext>
                </a:extLst>
              </a:tr>
              <a:tr h="781484">
                <a:tc>
                  <a:txBody>
                    <a:bodyPr/>
                    <a:lstStyle/>
                    <a:p>
                      <a:r>
                        <a:rPr lang="en-US"/>
                        <a:t>Executive Committee</a:t>
                      </a:r>
                    </a:p>
                  </a:txBody>
                  <a:tcPr anchor="ctr"/>
                </a:tc>
                <a:tc>
                  <a:txBody>
                    <a:bodyPr/>
                    <a:lstStyle/>
                    <a:p>
                      <a:pPr marL="285750" indent="-285750">
                        <a:buFont typeface="Arial" panose="020B0604020202020204" pitchFamily="34" charset="0"/>
                        <a:buChar char="•"/>
                      </a:pPr>
                      <a:r>
                        <a:rPr lang="en-US" sz="1600"/>
                        <a:t>Full Board strategic direction through agenda setting</a:t>
                      </a:r>
                    </a:p>
                    <a:p>
                      <a:pPr marL="285750" indent="-285750">
                        <a:buFont typeface="Arial" panose="020B0604020202020204" pitchFamily="34" charset="0"/>
                        <a:buChar char="•"/>
                      </a:pPr>
                      <a:r>
                        <a:rPr lang="en-US" sz="1600"/>
                        <a:t>Bi-annual state legislative reports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Funding levels, program changes, admin changes</a:t>
                      </a:r>
                    </a:p>
                    <a:p>
                      <a:pPr marL="285750" indent="-285750">
                        <a:buFont typeface="Arial" panose="020B0604020202020204" pitchFamily="34" charset="0"/>
                        <a:buChar char="•"/>
                      </a:pPr>
                      <a:r>
                        <a:rPr lang="en-US" sz="1600"/>
                        <a:t>Performance standards for WF centers</a:t>
                      </a:r>
                    </a:p>
                  </a:txBody>
                  <a:tcPr anchor="ctr"/>
                </a:tc>
                <a:extLst>
                  <a:ext uri="{0D108BD9-81ED-4DB2-BD59-A6C34878D82A}">
                    <a16:rowId xmlns:a16="http://schemas.microsoft.com/office/drawing/2014/main" val="2475546269"/>
                  </a:ext>
                </a:extLst>
              </a:tr>
              <a:tr h="781484">
                <a:tc>
                  <a:txBody>
                    <a:bodyPr/>
                    <a:lstStyle/>
                    <a:p>
                      <a:r>
                        <a:rPr lang="en-US"/>
                        <a:t>Sector Partnerships Committee</a:t>
                      </a:r>
                    </a:p>
                  </a:txBody>
                  <a:tcPr anchor="ctr"/>
                </a:tc>
                <a:tc>
                  <a:txBody>
                    <a:bodyPr/>
                    <a:lstStyle/>
                    <a:p>
                      <a:pPr marL="285750" indent="-285750">
                        <a:buFont typeface="Arial" panose="020B0604020202020204" pitchFamily="34" charset="0"/>
                        <a:buChar char="•"/>
                      </a:pPr>
                      <a:r>
                        <a:rPr lang="en-US" sz="1600"/>
                        <a:t>Defining in-demand industry sectors &amp; occupations, </a:t>
                      </a:r>
                    </a:p>
                    <a:p>
                      <a:pPr marL="285750" indent="-285750">
                        <a:buFont typeface="Arial" panose="020B0604020202020204" pitchFamily="34" charset="0"/>
                        <a:buChar char="•"/>
                      </a:pPr>
                      <a:r>
                        <a:rPr lang="en-US" sz="1600"/>
                        <a:t>Defining and developing strategies for sector partnerships</a:t>
                      </a:r>
                    </a:p>
                    <a:p>
                      <a:pPr marL="285750" indent="-285750">
                        <a:buFont typeface="Arial" panose="020B0604020202020204" pitchFamily="34" charset="0"/>
                        <a:buChar char="•"/>
                      </a:pPr>
                      <a:r>
                        <a:rPr lang="en-US" sz="1600"/>
                        <a:t>Strategies for effective outreach to individuals &amp; employers</a:t>
                      </a:r>
                    </a:p>
                    <a:p>
                      <a:pPr marL="285750" indent="-285750">
                        <a:buFont typeface="Arial" panose="020B0604020202020204" pitchFamily="34" charset="0"/>
                        <a:buChar char="•"/>
                      </a:pPr>
                      <a:r>
                        <a:rPr lang="en-US" sz="1600"/>
                        <a:t>Strategies for career pathway development and use</a:t>
                      </a:r>
                    </a:p>
                  </a:txBody>
                  <a:tcPr anchor="ctr"/>
                </a:tc>
                <a:extLst>
                  <a:ext uri="{0D108BD9-81ED-4DB2-BD59-A6C34878D82A}">
                    <a16:rowId xmlns:a16="http://schemas.microsoft.com/office/drawing/2014/main" val="1653270902"/>
                  </a:ext>
                </a:extLst>
              </a:tr>
              <a:tr h="446562">
                <a:tc>
                  <a:txBody>
                    <a:bodyPr/>
                    <a:lstStyle/>
                    <a:p>
                      <a:r>
                        <a:rPr lang="en-US"/>
                        <a:t>State &amp; Local Coordination Committee</a:t>
                      </a:r>
                    </a:p>
                  </a:txBody>
                  <a:tcPr anchor="ctr"/>
                </a:tc>
                <a:tc>
                  <a:txBody>
                    <a:bodyPr/>
                    <a:lstStyle/>
                    <a:p>
                      <a:pPr marL="285750" indent="-285750">
                        <a:buFont typeface="Arial" panose="020B0604020202020204" pitchFamily="34" charset="0"/>
                        <a:buChar char="•"/>
                      </a:pPr>
                      <a:r>
                        <a:rPr lang="en-US" sz="1600"/>
                        <a:t>Review statewide policies &amp; programs for system alignment &amp; coordinated service delivery – including of CareerForce Centers</a:t>
                      </a:r>
                    </a:p>
                    <a:p>
                      <a:pPr marL="285750" indent="-285750">
                        <a:buFont typeface="Arial" panose="020B0604020202020204" pitchFamily="34" charset="0"/>
                        <a:buChar char="•"/>
                      </a:pPr>
                      <a:r>
                        <a:rPr lang="en-US" sz="1600"/>
                        <a:t>State performance accountability measures</a:t>
                      </a:r>
                    </a:p>
                    <a:p>
                      <a:pPr marL="285750" indent="-285750">
                        <a:buFont typeface="Arial" panose="020B0604020202020204" pitchFamily="34" charset="0"/>
                        <a:buChar char="•"/>
                      </a:pPr>
                      <a:r>
                        <a:rPr lang="en-US" sz="1600"/>
                        <a:t>Identification and review of regions and local areas</a:t>
                      </a:r>
                    </a:p>
                  </a:txBody>
                  <a:tcPr anchor="ctr"/>
                </a:tc>
                <a:extLst>
                  <a:ext uri="{0D108BD9-81ED-4DB2-BD59-A6C34878D82A}">
                    <a16:rowId xmlns:a16="http://schemas.microsoft.com/office/drawing/2014/main" val="3131238740"/>
                  </a:ext>
                </a:extLst>
              </a:tr>
              <a:tr h="781484">
                <a:tc>
                  <a:txBody>
                    <a:bodyPr/>
                    <a:lstStyle/>
                    <a:p>
                      <a:r>
                        <a:rPr lang="en-US"/>
                        <a:t>Innovative Service Delivery Committee </a:t>
                      </a:r>
                    </a:p>
                  </a:txBody>
                  <a:tcPr anchor="ctr"/>
                </a:tc>
                <a:tc>
                  <a:txBody>
                    <a:bodyPr/>
                    <a:lstStyle/>
                    <a:p>
                      <a:pPr marL="285750" indent="-285750">
                        <a:buFont typeface="Arial" panose="020B0604020202020204" pitchFamily="34" charset="0"/>
                        <a:buChar char="•"/>
                      </a:pPr>
                      <a:r>
                        <a:rPr lang="en-US" sz="1600"/>
                        <a:t>Technological improvements for access to &amp; quality of </a:t>
                      </a:r>
                      <a:r>
                        <a:rPr lang="en-US" sz="1600" err="1"/>
                        <a:t>CareerForce</a:t>
                      </a:r>
                      <a:r>
                        <a:rPr lang="en-US" sz="1600"/>
                        <a:t> System</a:t>
                      </a:r>
                    </a:p>
                    <a:p>
                      <a:pPr marL="285750" indent="-285750">
                        <a:buFont typeface="Arial" panose="020B0604020202020204" pitchFamily="34" charset="0"/>
                        <a:buChar char="•"/>
                      </a:pPr>
                      <a:r>
                        <a:rPr lang="en-US" sz="1600"/>
                        <a:t>Strategies to align technology and data across </a:t>
                      </a:r>
                      <a:r>
                        <a:rPr lang="en-US" sz="1600" err="1"/>
                        <a:t>CareerForce</a:t>
                      </a:r>
                      <a:r>
                        <a:rPr lang="en-US" sz="1600"/>
                        <a:t> partners to enhance service delivery</a:t>
                      </a:r>
                    </a:p>
                    <a:p>
                      <a:pPr marL="285750" indent="-285750">
                        <a:buFont typeface="Arial" panose="020B0604020202020204" pitchFamily="34" charset="0"/>
                        <a:buChar char="•"/>
                      </a:pPr>
                      <a:r>
                        <a:rPr lang="en-US" sz="1600"/>
                        <a:t>Policies for coordination of services through </a:t>
                      </a:r>
                      <a:r>
                        <a:rPr lang="en-US" sz="1600" err="1"/>
                        <a:t>CareerForce</a:t>
                      </a:r>
                      <a:endParaRPr lang="en-US" sz="1600"/>
                    </a:p>
                  </a:txBody>
                  <a:tcPr anchor="ctr"/>
                </a:tc>
                <a:extLst>
                  <a:ext uri="{0D108BD9-81ED-4DB2-BD59-A6C34878D82A}">
                    <a16:rowId xmlns:a16="http://schemas.microsoft.com/office/drawing/2014/main" val="1690506641"/>
                  </a:ext>
                </a:extLst>
              </a:tr>
            </a:tbl>
          </a:graphicData>
        </a:graphic>
      </p:graphicFrame>
    </p:spTree>
    <p:extLst>
      <p:ext uri="{BB962C8B-B14F-4D97-AF65-F5344CB8AC3E}">
        <p14:creationId xmlns:p14="http://schemas.microsoft.com/office/powerpoint/2010/main" val="33630863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DE83-0B91-62F4-2761-A391930EB224}"/>
              </a:ext>
            </a:extLst>
          </p:cNvPr>
          <p:cNvSpPr>
            <a:spLocks noGrp="1"/>
          </p:cNvSpPr>
          <p:nvPr>
            <p:ph type="title"/>
          </p:nvPr>
        </p:nvSpPr>
        <p:spPr/>
        <p:txBody>
          <a:bodyPr>
            <a:noAutofit/>
          </a:bodyPr>
          <a:lstStyle/>
          <a:p>
            <a:r>
              <a:rPr lang="en-US"/>
              <a:t>What GWDB Doesn’t Do</a:t>
            </a:r>
            <a:br>
              <a:rPr lang="en-US"/>
            </a:br>
            <a:r>
              <a:rPr lang="en-US" sz="2400">
                <a:solidFill>
                  <a:schemeClr val="bg1">
                    <a:lumMod val="85000"/>
                  </a:schemeClr>
                </a:solidFill>
              </a:rPr>
              <a:t>Important guardrails to keep us strategic—not operational</a:t>
            </a:r>
            <a:endParaRPr lang="en-US">
              <a:solidFill>
                <a:schemeClr val="bg1">
                  <a:lumMod val="85000"/>
                </a:schemeClr>
              </a:solidFill>
            </a:endParaRPr>
          </a:p>
        </p:txBody>
      </p:sp>
      <p:graphicFrame>
        <p:nvGraphicFramePr>
          <p:cNvPr id="6" name="Content Placeholder 5">
            <a:extLst>
              <a:ext uri="{FF2B5EF4-FFF2-40B4-BE49-F238E27FC236}">
                <a16:creationId xmlns:a16="http://schemas.microsoft.com/office/drawing/2014/main" id="{84C2B1B1-310D-A4A7-883F-7D35A2E0AB5B}"/>
              </a:ext>
            </a:extLst>
          </p:cNvPr>
          <p:cNvGraphicFramePr>
            <a:graphicFrameLocks noGrp="1"/>
          </p:cNvGraphicFramePr>
          <p:nvPr>
            <p:ph idx="1"/>
            <p:extLst>
              <p:ext uri="{D42A27DB-BD31-4B8C-83A1-F6EECF244321}">
                <p14:modId xmlns:p14="http://schemas.microsoft.com/office/powerpoint/2010/main" val="1325484607"/>
              </p:ext>
            </p:extLst>
          </p:nvPr>
        </p:nvGraphicFramePr>
        <p:xfrm>
          <a:off x="838200" y="1495017"/>
          <a:ext cx="10515600" cy="4582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796933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8AD02A-FE17-2AE9-9F1C-361C62C3217B}"/>
              </a:ext>
            </a:extLst>
          </p:cNvPr>
          <p:cNvSpPr>
            <a:spLocks noGrp="1"/>
          </p:cNvSpPr>
          <p:nvPr>
            <p:ph type="title"/>
          </p:nvPr>
        </p:nvSpPr>
        <p:spPr/>
        <p:txBody>
          <a:bodyPr/>
          <a:lstStyle/>
          <a:p>
            <a:r>
              <a:rPr lang="en-US"/>
              <a:t>WIOA Combined Plan Funding Streams</a:t>
            </a:r>
          </a:p>
        </p:txBody>
      </p:sp>
      <p:pic>
        <p:nvPicPr>
          <p:cNvPr id="10" name="Picture 9">
            <a:extLst>
              <a:ext uri="{FF2B5EF4-FFF2-40B4-BE49-F238E27FC236}">
                <a16:creationId xmlns:a16="http://schemas.microsoft.com/office/drawing/2014/main" id="{E439E029-AA07-52CD-A2E2-6C51B71833BA}"/>
              </a:ext>
            </a:extLst>
          </p:cNvPr>
          <p:cNvPicPr>
            <a:picLocks noChangeAspect="1"/>
          </p:cNvPicPr>
          <p:nvPr/>
        </p:nvPicPr>
        <p:blipFill>
          <a:blip r:embed="rId2"/>
          <a:srcRect l="3471"/>
          <a:stretch/>
        </p:blipFill>
        <p:spPr>
          <a:xfrm>
            <a:off x="6243485" y="1767493"/>
            <a:ext cx="5948516" cy="4468394"/>
          </a:xfrm>
          <a:prstGeom prst="rect">
            <a:avLst/>
          </a:prstGeom>
        </p:spPr>
      </p:pic>
      <p:pic>
        <p:nvPicPr>
          <p:cNvPr id="6" name="Picture 5">
            <a:extLst>
              <a:ext uri="{FF2B5EF4-FFF2-40B4-BE49-F238E27FC236}">
                <a16:creationId xmlns:a16="http://schemas.microsoft.com/office/drawing/2014/main" id="{6615B93A-E4B0-F7CA-C020-9095204C8102}"/>
              </a:ext>
            </a:extLst>
          </p:cNvPr>
          <p:cNvPicPr>
            <a:picLocks noChangeAspect="1"/>
          </p:cNvPicPr>
          <p:nvPr/>
        </p:nvPicPr>
        <p:blipFill>
          <a:blip r:embed="rId3"/>
          <a:srcRect l="5451" t="19373" r="4629"/>
          <a:stretch/>
        </p:blipFill>
        <p:spPr>
          <a:xfrm>
            <a:off x="161904" y="1646009"/>
            <a:ext cx="6081581" cy="4313294"/>
          </a:xfrm>
          <a:prstGeom prst="rect">
            <a:avLst/>
          </a:prstGeom>
        </p:spPr>
      </p:pic>
      <p:sp>
        <p:nvSpPr>
          <p:cNvPr id="11" name="TextBox 10">
            <a:extLst>
              <a:ext uri="{FF2B5EF4-FFF2-40B4-BE49-F238E27FC236}">
                <a16:creationId xmlns:a16="http://schemas.microsoft.com/office/drawing/2014/main" id="{F60639C0-1198-9DA3-F29B-8FF940E1794C}"/>
              </a:ext>
            </a:extLst>
          </p:cNvPr>
          <p:cNvSpPr txBox="1"/>
          <p:nvPr/>
        </p:nvSpPr>
        <p:spPr>
          <a:xfrm>
            <a:off x="8121445" y="6550223"/>
            <a:ext cx="4896463" cy="307777"/>
          </a:xfrm>
          <a:prstGeom prst="rect">
            <a:avLst/>
          </a:prstGeom>
          <a:noFill/>
        </p:spPr>
        <p:txBody>
          <a:bodyPr wrap="square" rtlCol="0">
            <a:spAutoFit/>
          </a:bodyPr>
          <a:lstStyle/>
          <a:p>
            <a:r>
              <a:rPr lang="en-US" sz="1400"/>
              <a:t>Source: </a:t>
            </a:r>
            <a:r>
              <a:rPr lang="en-US" sz="1400">
                <a:hlinkClick r:id="rId4"/>
              </a:rPr>
              <a:t>A Guide to the American Workforce System </a:t>
            </a:r>
            <a:endParaRPr lang="en-US" sz="1400"/>
          </a:p>
        </p:txBody>
      </p:sp>
    </p:spTree>
    <p:extLst>
      <p:ext uri="{BB962C8B-B14F-4D97-AF65-F5344CB8AC3E}">
        <p14:creationId xmlns:p14="http://schemas.microsoft.com/office/powerpoint/2010/main" val="29355561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8D82CA-F8F1-B25A-2323-D689A84E2AC0}"/>
              </a:ext>
            </a:extLst>
          </p:cNvPr>
          <p:cNvSpPr>
            <a:spLocks noGrp="1"/>
          </p:cNvSpPr>
          <p:nvPr>
            <p:ph type="title"/>
          </p:nvPr>
        </p:nvSpPr>
        <p:spPr>
          <a:xfrm>
            <a:off x="452284" y="-1"/>
            <a:ext cx="10901516" cy="1216025"/>
          </a:xfrm>
        </p:spPr>
        <p:txBody>
          <a:bodyPr>
            <a:noAutofit/>
          </a:bodyPr>
          <a:lstStyle/>
          <a:p>
            <a:r>
              <a:rPr lang="en-US" sz="4000">
                <a:ln w="0"/>
                <a:effectLst>
                  <a:outerShdw blurRad="38100" dist="19050" dir="2700000" algn="tl" rotWithShape="0">
                    <a:schemeClr val="dk1">
                      <a:alpha val="40000"/>
                    </a:schemeClr>
                  </a:outerShdw>
                </a:effectLst>
              </a:rPr>
              <a:t>From Federal to State: Flow of Funds</a:t>
            </a:r>
            <a:br>
              <a:rPr lang="en-US" sz="2800"/>
            </a:br>
            <a:r>
              <a:rPr lang="en-US" sz="2800"/>
              <a:t>How WIOA Combined Plan Programs Move Through Minnesota</a:t>
            </a:r>
          </a:p>
        </p:txBody>
      </p:sp>
      <p:sp>
        <p:nvSpPr>
          <p:cNvPr id="4" name="Content Placeholder 3">
            <a:extLst>
              <a:ext uri="{FF2B5EF4-FFF2-40B4-BE49-F238E27FC236}">
                <a16:creationId xmlns:a16="http://schemas.microsoft.com/office/drawing/2014/main" id="{DB39E496-6D03-F39E-51FE-CF419D93C2E6}"/>
              </a:ext>
            </a:extLst>
          </p:cNvPr>
          <p:cNvSpPr>
            <a:spLocks noGrp="1"/>
          </p:cNvSpPr>
          <p:nvPr>
            <p:ph idx="1"/>
          </p:nvPr>
        </p:nvSpPr>
        <p:spPr/>
        <p:txBody>
          <a:bodyPr/>
          <a:lstStyle/>
          <a:p>
            <a:endParaRPr lang="en-US"/>
          </a:p>
        </p:txBody>
      </p:sp>
      <p:graphicFrame>
        <p:nvGraphicFramePr>
          <p:cNvPr id="7" name="Content Placeholder 5">
            <a:extLst>
              <a:ext uri="{FF2B5EF4-FFF2-40B4-BE49-F238E27FC236}">
                <a16:creationId xmlns:a16="http://schemas.microsoft.com/office/drawing/2014/main" id="{1EB50AAF-765A-9AE1-C8AA-5C28B558A101}"/>
              </a:ext>
            </a:extLst>
          </p:cNvPr>
          <p:cNvGraphicFramePr>
            <a:graphicFrameLocks/>
          </p:cNvGraphicFramePr>
          <p:nvPr>
            <p:extLst>
              <p:ext uri="{D42A27DB-BD31-4B8C-83A1-F6EECF244321}">
                <p14:modId xmlns:p14="http://schemas.microsoft.com/office/powerpoint/2010/main" val="2181098853"/>
              </p:ext>
            </p:extLst>
          </p:nvPr>
        </p:nvGraphicFramePr>
        <p:xfrm>
          <a:off x="176254" y="1259130"/>
          <a:ext cx="11839492" cy="53582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91061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9">
            <a:extLst>
              <a:ext uri="{FF2B5EF4-FFF2-40B4-BE49-F238E27FC236}">
                <a16:creationId xmlns:a16="http://schemas.microsoft.com/office/drawing/2014/main" id="{5B5C3289-CE85-AA13-0259-003868C855F7}"/>
              </a:ext>
            </a:extLst>
          </p:cNvPr>
          <p:cNvGraphicFramePr>
            <a:graphicFrameLocks/>
          </p:cNvGraphicFramePr>
          <p:nvPr>
            <p:extLst>
              <p:ext uri="{D42A27DB-BD31-4B8C-83A1-F6EECF244321}">
                <p14:modId xmlns:p14="http://schemas.microsoft.com/office/powerpoint/2010/main" val="2943014122"/>
              </p:ext>
            </p:extLst>
          </p:nvPr>
        </p:nvGraphicFramePr>
        <p:xfrm>
          <a:off x="-779026" y="194594"/>
          <a:ext cx="13508436" cy="64688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575CDF18-EB2F-C954-6DAE-5CF1D27B2624}"/>
              </a:ext>
            </a:extLst>
          </p:cNvPr>
          <p:cNvSpPr txBox="1"/>
          <p:nvPr/>
        </p:nvSpPr>
        <p:spPr>
          <a:xfrm>
            <a:off x="140742" y="3652283"/>
            <a:ext cx="2995862" cy="2000548"/>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2700000" scaled="1"/>
            <a:tileRect/>
          </a:gradFill>
          <a:effectLst>
            <a:outerShdw blurRad="50800" dist="50800" dir="5400000" sx="105000" sy="105000" algn="ctr" rotWithShape="0">
              <a:srgbClr val="000000">
                <a:alpha val="43137"/>
              </a:srgbClr>
            </a:outerShd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b="1" u="sng"/>
              <a:t>System Map</a:t>
            </a:r>
            <a:br>
              <a:rPr lang="en-US" sz="2800"/>
            </a:br>
            <a:r>
              <a:rPr lang="en-US" sz="2400">
                <a:solidFill>
                  <a:schemeClr val="tx1"/>
                </a:solidFill>
              </a:rPr>
              <a:t>Minnesota’s Workforce Development Network  from 30,000 ft</a:t>
            </a:r>
            <a:endParaRPr lang="en-US" sz="2800">
              <a:solidFill>
                <a:schemeClr val="tx1"/>
              </a:solidFill>
            </a:endParaRPr>
          </a:p>
        </p:txBody>
      </p:sp>
    </p:spTree>
    <p:extLst>
      <p:ext uri="{BB962C8B-B14F-4D97-AF65-F5344CB8AC3E}">
        <p14:creationId xmlns:p14="http://schemas.microsoft.com/office/powerpoint/2010/main" val="1972961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CF4FE-1E95-D644-5A57-6D365C2B802D}"/>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1E2D3B8C-1CB5-C9C0-CB3B-636ADB374B17}"/>
              </a:ext>
            </a:extLst>
          </p:cNvPr>
          <p:cNvSpPr>
            <a:spLocks noGrp="1"/>
          </p:cNvSpPr>
          <p:nvPr>
            <p:ph type="title"/>
          </p:nvPr>
        </p:nvSpPr>
        <p:spPr>
          <a:xfrm>
            <a:off x="838200" y="-1"/>
            <a:ext cx="10515600" cy="1216025"/>
          </a:xfrm>
        </p:spPr>
        <p:txBody>
          <a:bodyPr>
            <a:normAutofit/>
          </a:bodyPr>
          <a:lstStyle/>
          <a:p>
            <a:r>
              <a:rPr lang="en-US"/>
              <a:t>DEED State‑Funded Supplemental Workforce Programs</a:t>
            </a:r>
            <a:br>
              <a:rPr lang="en-US"/>
            </a:br>
            <a:r>
              <a:rPr lang="en-US" sz="2400"/>
              <a:t> </a:t>
            </a:r>
            <a:r>
              <a:rPr lang="en-US" sz="2400">
                <a:solidFill>
                  <a:schemeClr val="bg1">
                    <a:lumMod val="85000"/>
                  </a:schemeClr>
                </a:solidFill>
              </a:rPr>
              <a:t>Minnesota Legislature Base‑Funded Programs (How the State Fills WIOA’s Gaps)</a:t>
            </a:r>
            <a:endParaRPr lang="en-US">
              <a:solidFill>
                <a:schemeClr val="bg1">
                  <a:lumMod val="85000"/>
                </a:schemeClr>
              </a:solidFill>
            </a:endParaRPr>
          </a:p>
        </p:txBody>
      </p:sp>
      <p:graphicFrame>
        <p:nvGraphicFramePr>
          <p:cNvPr id="5" name="Table 4">
            <a:extLst>
              <a:ext uri="{FF2B5EF4-FFF2-40B4-BE49-F238E27FC236}">
                <a16:creationId xmlns:a16="http://schemas.microsoft.com/office/drawing/2014/main" id="{BCFD1B7A-9180-27C9-E424-212F9E06B737}"/>
              </a:ext>
            </a:extLst>
          </p:cNvPr>
          <p:cNvGraphicFramePr>
            <a:graphicFrameLocks noGrp="1"/>
          </p:cNvGraphicFramePr>
          <p:nvPr>
            <p:extLst>
              <p:ext uri="{D42A27DB-BD31-4B8C-83A1-F6EECF244321}">
                <p14:modId xmlns:p14="http://schemas.microsoft.com/office/powerpoint/2010/main" val="455032882"/>
              </p:ext>
            </p:extLst>
          </p:nvPr>
        </p:nvGraphicFramePr>
        <p:xfrm>
          <a:off x="149249" y="2036401"/>
          <a:ext cx="7581876" cy="3499570"/>
        </p:xfrm>
        <a:graphic>
          <a:graphicData uri="http://schemas.openxmlformats.org/drawingml/2006/table">
            <a:tbl>
              <a:tblPr firstRow="1">
                <a:tableStyleId>{B301B821-A1FF-4177-AEE7-76D212191A09}</a:tableStyleId>
              </a:tblPr>
              <a:tblGrid>
                <a:gridCol w="3790938">
                  <a:extLst>
                    <a:ext uri="{9D8B030D-6E8A-4147-A177-3AD203B41FA5}">
                      <a16:colId xmlns:a16="http://schemas.microsoft.com/office/drawing/2014/main" val="1690096652"/>
                    </a:ext>
                  </a:extLst>
                </a:gridCol>
                <a:gridCol w="3790938">
                  <a:extLst>
                    <a:ext uri="{9D8B030D-6E8A-4147-A177-3AD203B41FA5}">
                      <a16:colId xmlns:a16="http://schemas.microsoft.com/office/drawing/2014/main" val="2610235516"/>
                    </a:ext>
                  </a:extLst>
                </a:gridCol>
              </a:tblGrid>
              <a:tr h="263717">
                <a:tc>
                  <a:txBody>
                    <a:bodyPr/>
                    <a:lstStyle/>
                    <a:p>
                      <a:r>
                        <a:rPr lang="en-US" sz="1300"/>
                        <a:t>Program</a:t>
                      </a:r>
                    </a:p>
                  </a:txBody>
                  <a:tcPr marL="65929" marR="65929" marT="32965" marB="32965" anchor="ctr"/>
                </a:tc>
                <a:tc>
                  <a:txBody>
                    <a:bodyPr/>
                    <a:lstStyle/>
                    <a:p>
                      <a:r>
                        <a:rPr lang="en-US" sz="1300"/>
                        <a:t>What Gap It Fills</a:t>
                      </a:r>
                    </a:p>
                  </a:txBody>
                  <a:tcPr marL="65929" marR="65929" marT="32965" marB="32965" anchor="ctr"/>
                </a:tc>
                <a:extLst>
                  <a:ext uri="{0D108BD9-81ED-4DB2-BD59-A6C34878D82A}">
                    <a16:rowId xmlns:a16="http://schemas.microsoft.com/office/drawing/2014/main" val="305418761"/>
                  </a:ext>
                </a:extLst>
              </a:tr>
              <a:tr h="857082">
                <a:tc>
                  <a:txBody>
                    <a:bodyPr/>
                    <a:lstStyle/>
                    <a:p>
                      <a:r>
                        <a:rPr lang="en-US" sz="1300" b="1"/>
                        <a:t>State Dislocated Worker Program</a:t>
                      </a:r>
                      <a:endParaRPr lang="en-US" sz="1300"/>
                    </a:p>
                  </a:txBody>
                  <a:tcPr marL="65929" marR="65929" marT="32965" marB="32965" anchor="ctr"/>
                </a:tc>
                <a:tc>
                  <a:txBody>
                    <a:bodyPr/>
                    <a:lstStyle/>
                    <a:p>
                      <a:r>
                        <a:rPr lang="en-US" sz="1300"/>
                        <a:t>Supports laid-off workers who </a:t>
                      </a:r>
                      <a:r>
                        <a:rPr lang="en-US" sz="1300" b="1"/>
                        <a:t>don’t qualify for WIOA</a:t>
                      </a:r>
                      <a:r>
                        <a:rPr lang="en-US" sz="1300"/>
                        <a:t> (e.g., short-tenure workers, certain industry layoffs, undocumented status) and allows </a:t>
                      </a:r>
                      <a:r>
                        <a:rPr lang="en-US" sz="1300" b="1"/>
                        <a:t>faster response</a:t>
                      </a:r>
                      <a:r>
                        <a:rPr lang="en-US" sz="1300"/>
                        <a:t> to mass layoffs</a:t>
                      </a:r>
                    </a:p>
                  </a:txBody>
                  <a:tcPr marL="65929" marR="65929" marT="32965" marB="32965" anchor="ctr"/>
                </a:tc>
                <a:extLst>
                  <a:ext uri="{0D108BD9-81ED-4DB2-BD59-A6C34878D82A}">
                    <a16:rowId xmlns:a16="http://schemas.microsoft.com/office/drawing/2014/main" val="3470616418"/>
                  </a:ext>
                </a:extLst>
              </a:tr>
              <a:tr h="857082">
                <a:tc>
                  <a:txBody>
                    <a:bodyPr/>
                    <a:lstStyle/>
                    <a:p>
                      <a:r>
                        <a:rPr lang="en-US" sz="1300" b="1"/>
                        <a:t>Youth at Work</a:t>
                      </a:r>
                      <a:endParaRPr lang="en-US" sz="1300"/>
                    </a:p>
                  </a:txBody>
                  <a:tcPr marL="65929" marR="65929" marT="32965" marB="32965" anchor="ctr"/>
                </a:tc>
                <a:tc>
                  <a:txBody>
                    <a:bodyPr/>
                    <a:lstStyle/>
                    <a:p>
                      <a:r>
                        <a:rPr lang="en-US" sz="1300"/>
                        <a:t>Offers employment, career exposure, and wraparound supports for </a:t>
                      </a:r>
                      <a:r>
                        <a:rPr lang="en-US" sz="1300" b="1"/>
                        <a:t>at-risk youth</a:t>
                      </a:r>
                      <a:r>
                        <a:rPr lang="en-US" sz="1300"/>
                        <a:t> who may not meet WIOA youth eligibility or are ineligible due to documentation or family income</a:t>
                      </a:r>
                    </a:p>
                  </a:txBody>
                  <a:tcPr marL="65929" marR="65929" marT="32965" marB="32965" anchor="ctr"/>
                </a:tc>
                <a:extLst>
                  <a:ext uri="{0D108BD9-81ED-4DB2-BD59-A6C34878D82A}">
                    <a16:rowId xmlns:a16="http://schemas.microsoft.com/office/drawing/2014/main" val="4226846138"/>
                  </a:ext>
                </a:extLst>
              </a:tr>
              <a:tr h="857082">
                <a:tc>
                  <a:txBody>
                    <a:bodyPr/>
                    <a:lstStyle/>
                    <a:p>
                      <a:r>
                        <a:rPr lang="en-US" sz="1300" b="1"/>
                        <a:t>YouthBuild</a:t>
                      </a:r>
                      <a:endParaRPr lang="en-US" sz="1300"/>
                    </a:p>
                  </a:txBody>
                  <a:tcPr marL="65929" marR="65929" marT="32965" marB="32965" anchor="ctr"/>
                </a:tc>
                <a:tc>
                  <a:txBody>
                    <a:bodyPr/>
                    <a:lstStyle/>
                    <a:p>
                      <a:r>
                        <a:rPr lang="en-US" sz="1300"/>
                        <a:t>Blends construction training, education, and support for </a:t>
                      </a:r>
                      <a:r>
                        <a:rPr lang="en-US" sz="1300" b="1"/>
                        <a:t>out-of-school youth</a:t>
                      </a:r>
                      <a:r>
                        <a:rPr lang="en-US" sz="1300"/>
                        <a:t>, often justice-involved or parenting—especially in </a:t>
                      </a:r>
                      <a:r>
                        <a:rPr lang="en-US" sz="1300" b="1"/>
                        <a:t>communities of color and rural areas</a:t>
                      </a:r>
                      <a:endParaRPr lang="en-US" sz="1300"/>
                    </a:p>
                  </a:txBody>
                  <a:tcPr marL="65929" marR="65929" marT="32965" marB="32965" anchor="ctr"/>
                </a:tc>
                <a:extLst>
                  <a:ext uri="{0D108BD9-81ED-4DB2-BD59-A6C34878D82A}">
                    <a16:rowId xmlns:a16="http://schemas.microsoft.com/office/drawing/2014/main" val="568651087"/>
                  </a:ext>
                </a:extLst>
              </a:tr>
              <a:tr h="659294">
                <a:tc>
                  <a:txBody>
                    <a:bodyPr/>
                    <a:lstStyle/>
                    <a:p>
                      <a:r>
                        <a:rPr lang="en-US" sz="1300" b="1"/>
                        <a:t>Rural Career Counseling Coordination (RCCC)</a:t>
                      </a:r>
                      <a:endParaRPr lang="en-US" sz="1300"/>
                    </a:p>
                  </a:txBody>
                  <a:tcPr marL="65929" marR="65929" marT="32965" marB="32965" anchor="ctr"/>
                </a:tc>
                <a:tc>
                  <a:txBody>
                    <a:bodyPr/>
                    <a:lstStyle/>
                    <a:p>
                      <a:r>
                        <a:rPr lang="en-US" sz="1300"/>
                        <a:t>Funds </a:t>
                      </a:r>
                      <a:r>
                        <a:rPr lang="en-US" sz="1300" b="1"/>
                        <a:t>career counselors embedded in rural workforce areas</a:t>
                      </a:r>
                      <a:r>
                        <a:rPr lang="en-US" sz="1300"/>
                        <a:t> to improve access and alignment for jobseekers and employers outside metro hubs</a:t>
                      </a:r>
                    </a:p>
                  </a:txBody>
                  <a:tcPr marL="65929" marR="65929" marT="32965" marB="32965" anchor="ctr"/>
                </a:tc>
                <a:extLst>
                  <a:ext uri="{0D108BD9-81ED-4DB2-BD59-A6C34878D82A}">
                    <a16:rowId xmlns:a16="http://schemas.microsoft.com/office/drawing/2014/main" val="3189673070"/>
                  </a:ext>
                </a:extLst>
              </a:tr>
            </a:tbl>
          </a:graphicData>
        </a:graphic>
      </p:graphicFrame>
      <p:sp>
        <p:nvSpPr>
          <p:cNvPr id="11" name="Left Brace 10">
            <a:extLst>
              <a:ext uri="{FF2B5EF4-FFF2-40B4-BE49-F238E27FC236}">
                <a16:creationId xmlns:a16="http://schemas.microsoft.com/office/drawing/2014/main" id="{FC2BD13A-8DC5-FD6C-FABA-0BED93E8D712}"/>
              </a:ext>
              <a:ext uri="{C183D7F6-B498-43B3-948B-1728B52AA6E4}">
                <adec:decorative xmlns:adec="http://schemas.microsoft.com/office/drawing/2017/decorative" val="1"/>
              </a:ext>
            </a:extLst>
          </p:cNvPr>
          <p:cNvSpPr/>
          <p:nvPr/>
        </p:nvSpPr>
        <p:spPr>
          <a:xfrm rot="10800000">
            <a:off x="7808992" y="2046944"/>
            <a:ext cx="549659" cy="3499570"/>
          </a:xfrm>
          <a:prstGeom prst="leftBrace">
            <a:avLst>
              <a:gd name="adj1" fmla="val 35000"/>
              <a:gd name="adj2" fmla="val 50000"/>
            </a:avLst>
          </a:prstGeom>
          <a:ln w="57150"/>
        </p:spPr>
        <p:style>
          <a:lnRef idx="1">
            <a:schemeClr val="accent3">
              <a:shade val="60000"/>
              <a:hueOff val="0"/>
              <a:satOff val="0"/>
              <a:lumOff val="0"/>
              <a:alphaOff val="0"/>
            </a:schemeClr>
          </a:lnRef>
          <a:fillRef idx="0">
            <a:schemeClr val="accent3">
              <a:hueOff val="0"/>
              <a:satOff val="0"/>
              <a:lumOff val="0"/>
              <a:alphaOff val="0"/>
            </a:schemeClr>
          </a:fillRef>
          <a:effectRef idx="0">
            <a:schemeClr val="accent3">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Rectangle 11">
            <a:extLst>
              <a:ext uri="{FF2B5EF4-FFF2-40B4-BE49-F238E27FC236}">
                <a16:creationId xmlns:a16="http://schemas.microsoft.com/office/drawing/2014/main" id="{C9A74DF6-2D37-88F2-1FD9-E6C74AD24B9B}"/>
              </a:ext>
            </a:extLst>
          </p:cNvPr>
          <p:cNvSpPr/>
          <p:nvPr/>
        </p:nvSpPr>
        <p:spPr>
          <a:xfrm>
            <a:off x="8451414" y="2046944"/>
            <a:ext cx="3591337" cy="3289520"/>
          </a:xfrm>
          <a:prstGeom prst="rect">
            <a:avLst/>
          </a:prstGeom>
          <a:solidFill>
            <a:schemeClr val="bg1"/>
          </a:solidFill>
          <a:ln w="28575">
            <a:solidFill>
              <a:schemeClr val="accent5">
                <a:lumMod val="75000"/>
                <a:lumOff val="25000"/>
              </a:schemeClr>
            </a:solidFill>
          </a:ln>
          <a:effectLst>
            <a:outerShdw blurRad="63500" sx="102000" sy="102000" algn="ctr" rotWithShape="0">
              <a:prstClr val="black">
                <a:alpha val="40000"/>
              </a:prstClr>
            </a:outerShdw>
          </a:effectLst>
        </p:spPr>
        <p:txBody>
          <a:bodyPr/>
          <a:lstStyle/>
          <a:p>
            <a:pPr lvl="0" algn="ctr"/>
            <a:r>
              <a:rPr lang="en-US" b="1"/>
              <a:t>Braided Funding &amp; Local Alignment</a:t>
            </a:r>
            <a:endParaRPr lang="en-US"/>
          </a:p>
          <a:p>
            <a:pPr lvl="1">
              <a:buFont typeface="Arial" panose="020B0604020202020204" pitchFamily="34" charset="0"/>
              <a:buNone/>
            </a:pPr>
            <a:endParaRPr lang="en-US" sz="1050"/>
          </a:p>
          <a:p>
            <a:pPr lvl="1">
              <a:buFont typeface="Arial" panose="020B0604020202020204" pitchFamily="34" charset="0"/>
              <a:buNone/>
            </a:pPr>
            <a:r>
              <a:rPr lang="en-US" sz="1600">
                <a:sym typeface="Wingdings" panose="05000000000000000000" pitchFamily="2" charset="2"/>
              </a:rPr>
              <a:t></a:t>
            </a:r>
            <a:r>
              <a:rPr lang="en-US" sz="1600" err="1"/>
              <a:t>CareerForce</a:t>
            </a:r>
            <a:r>
              <a:rPr lang="en-US" sz="1600"/>
              <a:t> centers may </a:t>
            </a:r>
            <a:r>
              <a:rPr lang="en-US" sz="1600" b="1"/>
              <a:t>co-enroll individuals across multiple titles/programs</a:t>
            </a:r>
          </a:p>
          <a:p>
            <a:pPr lvl="1">
              <a:buFont typeface="Arial" panose="020B0604020202020204" pitchFamily="34" charset="0"/>
              <a:buNone/>
            </a:pPr>
            <a:endParaRPr lang="en-US" sz="1050"/>
          </a:p>
          <a:p>
            <a:pPr lvl="1">
              <a:buFont typeface="Arial" panose="020B0604020202020204" pitchFamily="34" charset="0"/>
              <a:buNone/>
            </a:pPr>
            <a:r>
              <a:rPr lang="en-US" sz="1600">
                <a:sym typeface="Wingdings" panose="05000000000000000000" pitchFamily="2" charset="2"/>
              </a:rPr>
              <a:t></a:t>
            </a:r>
            <a:r>
              <a:rPr lang="en-US" sz="1600"/>
              <a:t>Local Workforce Development Boards manage </a:t>
            </a:r>
            <a:r>
              <a:rPr lang="en-US" sz="1600" b="1"/>
              <a:t>braided funding streams</a:t>
            </a:r>
            <a:r>
              <a:rPr lang="en-US" sz="1600"/>
              <a:t> based on participant needs</a:t>
            </a:r>
          </a:p>
          <a:p>
            <a:pPr lvl="1">
              <a:buFont typeface="Arial" panose="020B0604020202020204" pitchFamily="34" charset="0"/>
              <a:buNone/>
            </a:pPr>
            <a:endParaRPr lang="en-US" sz="1050"/>
          </a:p>
          <a:p>
            <a:pPr lvl="1">
              <a:buFont typeface="Arial" panose="020B0604020202020204" pitchFamily="34" charset="0"/>
              <a:buNone/>
            </a:pPr>
            <a:r>
              <a:rPr lang="en-US" sz="1600">
                <a:sym typeface="Wingdings" panose="05000000000000000000" pitchFamily="2" charset="2"/>
              </a:rPr>
              <a:t></a:t>
            </a:r>
            <a:r>
              <a:rPr lang="en-US" sz="1600"/>
              <a:t>Performance data and cost-sharing are </a:t>
            </a:r>
            <a:r>
              <a:rPr lang="en-US" sz="1600" b="1"/>
              <a:t>governed by local MOUs &amp; partner agreements</a:t>
            </a:r>
            <a:endParaRPr lang="en-US" sz="1600"/>
          </a:p>
        </p:txBody>
      </p:sp>
    </p:spTree>
    <p:extLst>
      <p:ext uri="{BB962C8B-B14F-4D97-AF65-F5344CB8AC3E}">
        <p14:creationId xmlns:p14="http://schemas.microsoft.com/office/powerpoint/2010/main" val="2381797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993BAB-B3D7-827A-523B-39A9405AD931}"/>
              </a:ext>
            </a:extLst>
          </p:cNvPr>
          <p:cNvSpPr>
            <a:spLocks noGrp="1"/>
          </p:cNvSpPr>
          <p:nvPr>
            <p:ph type="title"/>
          </p:nvPr>
        </p:nvSpPr>
        <p:spPr>
          <a:xfrm>
            <a:off x="838200" y="-1"/>
            <a:ext cx="10515600" cy="1216025"/>
          </a:xfrm>
        </p:spPr>
        <p:txBody>
          <a:bodyPr anchor="ctr">
            <a:normAutofit/>
          </a:bodyPr>
          <a:lstStyle/>
          <a:p>
            <a:r>
              <a:rPr lang="en-US"/>
              <a:t>Business Items</a:t>
            </a:r>
            <a:br>
              <a:rPr lang="en-US"/>
            </a:br>
            <a:r>
              <a:rPr lang="en-US"/>
              <a:t>*Vote Required</a:t>
            </a:r>
          </a:p>
        </p:txBody>
      </p:sp>
      <p:sp>
        <p:nvSpPr>
          <p:cNvPr id="10" name="Footer Placeholder 3">
            <a:extLst>
              <a:ext uri="{FF2B5EF4-FFF2-40B4-BE49-F238E27FC236}">
                <a16:creationId xmlns:a16="http://schemas.microsoft.com/office/drawing/2014/main" id="{F7D1B2FE-E399-0DB4-DED6-8F90A5A3E38C}"/>
              </a:ext>
            </a:extLst>
          </p:cNvPr>
          <p:cNvSpPr>
            <a:spLocks noGrp="1"/>
          </p:cNvSpPr>
          <p:nvPr>
            <p:ph type="ftr" sz="quarter" idx="3"/>
          </p:nvPr>
        </p:nvSpPr>
        <p:spPr>
          <a:xfrm>
            <a:off x="6324600" y="6356349"/>
            <a:ext cx="5587647" cy="365125"/>
          </a:xfrm>
        </p:spPr>
        <p:txBody>
          <a:bodyPr/>
          <a:lstStyle/>
          <a:p>
            <a:pPr>
              <a:spcAft>
                <a:spcPts val="600"/>
              </a:spcAft>
            </a:pPr>
            <a:r>
              <a:rPr lang="en-US"/>
              <a:t>mn.gov/deed/gwdb</a:t>
            </a:r>
          </a:p>
        </p:txBody>
      </p:sp>
      <p:graphicFrame>
        <p:nvGraphicFramePr>
          <p:cNvPr id="5" name="Picture Placeholder 1">
            <a:extLst>
              <a:ext uri="{FF2B5EF4-FFF2-40B4-BE49-F238E27FC236}">
                <a16:creationId xmlns:a16="http://schemas.microsoft.com/office/drawing/2014/main" id="{FC0BE633-2A9F-3D75-8850-37B43D906D6D}"/>
              </a:ext>
            </a:extLst>
          </p:cNvPr>
          <p:cNvGraphicFramePr/>
          <p:nvPr>
            <p:extLst>
              <p:ext uri="{D42A27DB-BD31-4B8C-83A1-F6EECF244321}">
                <p14:modId xmlns:p14="http://schemas.microsoft.com/office/powerpoint/2010/main" val="2456631680"/>
              </p:ext>
            </p:extLst>
          </p:nvPr>
        </p:nvGraphicFramePr>
        <p:xfrm>
          <a:off x="838200" y="1594624"/>
          <a:ext cx="10515600" cy="45823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95998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A9350-ABC6-DAB0-3B5B-C8E65E7E1707}"/>
              </a:ext>
            </a:extLst>
          </p:cNvPr>
          <p:cNvSpPr>
            <a:spLocks noGrp="1"/>
          </p:cNvSpPr>
          <p:nvPr>
            <p:ph type="title"/>
          </p:nvPr>
        </p:nvSpPr>
        <p:spPr>
          <a:xfrm>
            <a:off x="385011" y="0"/>
            <a:ext cx="11634536" cy="1216025"/>
          </a:xfrm>
        </p:spPr>
        <p:txBody>
          <a:bodyPr>
            <a:noAutofit/>
          </a:bodyPr>
          <a:lstStyle/>
          <a:p>
            <a:r>
              <a:rPr lang="en-US" sz="3200"/>
              <a:t>DEED Competitive Workforce Initiatives (FY 26‑27 Biennium)</a:t>
            </a:r>
            <a:br>
              <a:rPr lang="en-US"/>
            </a:br>
            <a:r>
              <a:rPr lang="en-US" sz="2400"/>
              <a:t>Other State Innovation &amp; Pilot Grants</a:t>
            </a:r>
            <a:endParaRPr lang="en-US"/>
          </a:p>
        </p:txBody>
      </p:sp>
      <p:graphicFrame>
        <p:nvGraphicFramePr>
          <p:cNvPr id="5" name="Table 4">
            <a:extLst>
              <a:ext uri="{FF2B5EF4-FFF2-40B4-BE49-F238E27FC236}">
                <a16:creationId xmlns:a16="http://schemas.microsoft.com/office/drawing/2014/main" id="{32168959-E209-52F9-72A5-7A1854E32844}"/>
              </a:ext>
            </a:extLst>
          </p:cNvPr>
          <p:cNvGraphicFramePr>
            <a:graphicFrameLocks noGrp="1"/>
          </p:cNvGraphicFramePr>
          <p:nvPr>
            <p:extLst>
              <p:ext uri="{D42A27DB-BD31-4B8C-83A1-F6EECF244321}">
                <p14:modId xmlns:p14="http://schemas.microsoft.com/office/powerpoint/2010/main" val="1949664385"/>
              </p:ext>
            </p:extLst>
          </p:nvPr>
        </p:nvGraphicFramePr>
        <p:xfrm>
          <a:off x="615193" y="1441298"/>
          <a:ext cx="10961614" cy="4221416"/>
        </p:xfrm>
        <a:graphic>
          <a:graphicData uri="http://schemas.openxmlformats.org/drawingml/2006/table">
            <a:tbl>
              <a:tblPr firstRow="1">
                <a:tableStyleId>{B301B821-A1FF-4177-AEE7-76D212191A09}</a:tableStyleId>
              </a:tblPr>
              <a:tblGrid>
                <a:gridCol w="4369762">
                  <a:extLst>
                    <a:ext uri="{9D8B030D-6E8A-4147-A177-3AD203B41FA5}">
                      <a16:colId xmlns:a16="http://schemas.microsoft.com/office/drawing/2014/main" val="2340353592"/>
                    </a:ext>
                  </a:extLst>
                </a:gridCol>
                <a:gridCol w="6591852">
                  <a:extLst>
                    <a:ext uri="{9D8B030D-6E8A-4147-A177-3AD203B41FA5}">
                      <a16:colId xmlns:a16="http://schemas.microsoft.com/office/drawing/2014/main" val="4085445479"/>
                    </a:ext>
                  </a:extLst>
                </a:gridCol>
              </a:tblGrid>
              <a:tr h="189865">
                <a:tc>
                  <a:txBody>
                    <a:bodyPr/>
                    <a:lstStyle/>
                    <a:p>
                      <a:r>
                        <a:rPr lang="en-US" sz="1400"/>
                        <a:t>Program</a:t>
                      </a:r>
                    </a:p>
                  </a:txBody>
                  <a:tcPr marL="38170" marR="38170" marT="19085" marB="19085" anchor="ctr"/>
                </a:tc>
                <a:tc>
                  <a:txBody>
                    <a:bodyPr/>
                    <a:lstStyle/>
                    <a:p>
                      <a:r>
                        <a:rPr lang="en-US" sz="1400"/>
                        <a:t>What It Does</a:t>
                      </a:r>
                    </a:p>
                  </a:txBody>
                  <a:tcPr marL="38170" marR="38170" marT="19085" marB="19085" anchor="ctr"/>
                </a:tc>
                <a:extLst>
                  <a:ext uri="{0D108BD9-81ED-4DB2-BD59-A6C34878D82A}">
                    <a16:rowId xmlns:a16="http://schemas.microsoft.com/office/drawing/2014/main" val="1876254702"/>
                  </a:ext>
                </a:extLst>
              </a:tr>
              <a:tr h="724300">
                <a:tc>
                  <a:txBody>
                    <a:bodyPr/>
                    <a:lstStyle/>
                    <a:p>
                      <a:r>
                        <a:rPr lang="en-US" sz="1400" b="1"/>
                        <a:t>Pathways to Prosperity (P2P)</a:t>
                      </a:r>
                      <a:endParaRPr lang="en-US" sz="1400"/>
                    </a:p>
                  </a:txBody>
                  <a:tcPr marL="38170" marR="38170" marT="19085" marB="19085" anchor="ctr"/>
                </a:tc>
                <a:tc>
                  <a:txBody>
                    <a:bodyPr/>
                    <a:lstStyle/>
                    <a:p>
                      <a:r>
                        <a:rPr lang="en-US" sz="1400"/>
                        <a:t>Accelerates adult career pathways for low‑income Minnesotans and communities of color—integrated basic skills + industry‑specific training + wraparound supports</a:t>
                      </a:r>
                    </a:p>
                  </a:txBody>
                  <a:tcPr marL="38170" marR="38170" marT="19085" marB="19085" anchor="ctr"/>
                </a:tc>
                <a:extLst>
                  <a:ext uri="{0D108BD9-81ED-4DB2-BD59-A6C34878D82A}">
                    <a16:rowId xmlns:a16="http://schemas.microsoft.com/office/drawing/2014/main" val="3027826941"/>
                  </a:ext>
                </a:extLst>
              </a:tr>
              <a:tr h="588494">
                <a:tc>
                  <a:txBody>
                    <a:bodyPr/>
                    <a:lstStyle/>
                    <a:p>
                      <a:r>
                        <a:rPr lang="en-US" sz="1400" b="1"/>
                        <a:t>Minnesota Job Skills Partnership (MJSP)</a:t>
                      </a:r>
                      <a:r>
                        <a:rPr lang="en-US" sz="1400"/>
                        <a:t>, </a:t>
                      </a:r>
                      <a:r>
                        <a:rPr lang="en-US" sz="1400" b="1"/>
                        <a:t>Job Training Incentive Program (JTIP), Automation Training Incentive Program (ATIP)</a:t>
                      </a:r>
                      <a:endParaRPr lang="en-US" sz="2400" b="1">
                        <a:solidFill>
                          <a:srgbClr val="333333"/>
                        </a:solidFill>
                        <a:latin typeface="Open Sans"/>
                      </a:endParaRPr>
                    </a:p>
                    <a:p>
                      <a:pPr lvl="0">
                        <a:buNone/>
                      </a:pPr>
                      <a:endParaRPr lang="en-US" sz="1400"/>
                    </a:p>
                  </a:txBody>
                  <a:tcPr marL="38170" marR="38170" marT="19085" marB="19085" anchor="ctr"/>
                </a:tc>
                <a:tc>
                  <a:txBody>
                    <a:bodyPr/>
                    <a:lstStyle/>
                    <a:p>
                      <a:r>
                        <a:rPr lang="en-US" sz="1400"/>
                        <a:t>Incumbent‑worker and new‑hire training customized to employer needs; funds college–industry partnerships statewide</a:t>
                      </a:r>
                    </a:p>
                  </a:txBody>
                  <a:tcPr marL="38170" marR="38170" marT="19085" marB="19085" anchor="ctr"/>
                </a:tc>
                <a:extLst>
                  <a:ext uri="{0D108BD9-81ED-4DB2-BD59-A6C34878D82A}">
                    <a16:rowId xmlns:a16="http://schemas.microsoft.com/office/drawing/2014/main" val="1302754003"/>
                  </a:ext>
                </a:extLst>
              </a:tr>
              <a:tr h="588494">
                <a:tc>
                  <a:txBody>
                    <a:bodyPr/>
                    <a:lstStyle/>
                    <a:p>
                      <a:r>
                        <a:rPr lang="en-US" sz="1400" b="1"/>
                        <a:t>Drive for 5 Workforce Fund*</a:t>
                      </a:r>
                      <a:endParaRPr lang="en-US" sz="1400"/>
                    </a:p>
                  </a:txBody>
                  <a:tcPr marL="38170" marR="38170" marT="19085" marB="19085" anchor="ctr"/>
                </a:tc>
                <a:tc>
                  <a:txBody>
                    <a:bodyPr/>
                    <a:lstStyle/>
                    <a:p>
                      <a:r>
                        <a:rPr lang="en-US" sz="1400"/>
                        <a:t>Scale talent pipelines in </a:t>
                      </a:r>
                      <a:r>
                        <a:rPr lang="en-US" sz="1400" b="1"/>
                        <a:t>health care, tech, manufacturing, education, trades</a:t>
                      </a:r>
                      <a:r>
                        <a:rPr lang="en-US" sz="1400"/>
                        <a:t>—aligned with governor’s “Drive for 5” priorities</a:t>
                      </a:r>
                    </a:p>
                  </a:txBody>
                  <a:tcPr marL="38170" marR="38170" marT="19085" marB="19085" anchor="ctr"/>
                </a:tc>
                <a:extLst>
                  <a:ext uri="{0D108BD9-81ED-4DB2-BD59-A6C34878D82A}">
                    <a16:rowId xmlns:a16="http://schemas.microsoft.com/office/drawing/2014/main" val="3700543386"/>
                  </a:ext>
                </a:extLst>
              </a:tr>
              <a:tr h="588494">
                <a:tc>
                  <a:txBody>
                    <a:bodyPr/>
                    <a:lstStyle/>
                    <a:p>
                      <a:r>
                        <a:rPr lang="en-US" sz="1400" b="1"/>
                        <a:t>Transformative Career Pathways</a:t>
                      </a:r>
                      <a:endParaRPr lang="en-US" sz="1400"/>
                    </a:p>
                  </a:txBody>
                  <a:tcPr marL="38170" marR="38170" marT="19085" marB="19085" anchor="ctr"/>
                </a:tc>
                <a:tc>
                  <a:txBody>
                    <a:bodyPr/>
                    <a:lstStyle/>
                    <a:p>
                      <a:r>
                        <a:rPr lang="en-US" sz="1400"/>
                        <a:t>Large‑scale, multi‑partner projects that create or expand high‑demand pathways—focus on equity and regional impact</a:t>
                      </a:r>
                    </a:p>
                  </a:txBody>
                  <a:tcPr marL="38170" marR="38170" marT="19085" marB="19085" anchor="ctr"/>
                </a:tc>
                <a:extLst>
                  <a:ext uri="{0D108BD9-81ED-4DB2-BD59-A6C34878D82A}">
                    <a16:rowId xmlns:a16="http://schemas.microsoft.com/office/drawing/2014/main" val="1631866070"/>
                  </a:ext>
                </a:extLst>
              </a:tr>
              <a:tr h="588494">
                <a:tc>
                  <a:txBody>
                    <a:bodyPr/>
                    <a:lstStyle/>
                    <a:p>
                      <a:r>
                        <a:rPr lang="en-US" sz="1400" b="1"/>
                        <a:t>Service to Success / Office of Public Service</a:t>
                      </a:r>
                      <a:endParaRPr lang="en-US" sz="1400"/>
                    </a:p>
                  </a:txBody>
                  <a:tcPr marL="38170" marR="38170" marT="19085" marB="19085" anchor="ctr"/>
                </a:tc>
                <a:tc>
                  <a:txBody>
                    <a:bodyPr/>
                    <a:lstStyle/>
                    <a:p>
                      <a:r>
                        <a:rPr lang="en-US" sz="1400"/>
                        <a:t>Scholarships + paid work‑based learning to channel talent into public‑sector and critical public service jobs</a:t>
                      </a:r>
                    </a:p>
                  </a:txBody>
                  <a:tcPr marL="38170" marR="38170" marT="19085" marB="19085" anchor="ctr"/>
                </a:tc>
                <a:extLst>
                  <a:ext uri="{0D108BD9-81ED-4DB2-BD59-A6C34878D82A}">
                    <a16:rowId xmlns:a16="http://schemas.microsoft.com/office/drawing/2014/main" val="1767951509"/>
                  </a:ext>
                </a:extLst>
              </a:tr>
              <a:tr h="588494">
                <a:tc>
                  <a:txBody>
                    <a:bodyPr/>
                    <a:lstStyle/>
                    <a:p>
                      <a:r>
                        <a:rPr lang="en-US" sz="1400" b="1"/>
                        <a:t>Office of New Americans Integration Grants</a:t>
                      </a:r>
                      <a:endParaRPr lang="en-US" sz="1400"/>
                    </a:p>
                  </a:txBody>
                  <a:tcPr marL="38170" marR="38170" marT="19085" marB="19085" anchor="ctr"/>
                </a:tc>
                <a:tc>
                  <a:txBody>
                    <a:bodyPr/>
                    <a:lstStyle/>
                    <a:p>
                      <a:r>
                        <a:rPr lang="en-US" sz="1400"/>
                        <a:t>Provides employment readiness, credentials evaluation, and small‑business support for immigrants &amp; refugees</a:t>
                      </a:r>
                    </a:p>
                  </a:txBody>
                  <a:tcPr marL="38170" marR="38170" marT="19085" marB="19085" anchor="ctr"/>
                </a:tc>
                <a:extLst>
                  <a:ext uri="{0D108BD9-81ED-4DB2-BD59-A6C34878D82A}">
                    <a16:rowId xmlns:a16="http://schemas.microsoft.com/office/drawing/2014/main" val="2236252153"/>
                  </a:ext>
                </a:extLst>
              </a:tr>
            </a:tbl>
          </a:graphicData>
        </a:graphic>
      </p:graphicFrame>
    </p:spTree>
    <p:extLst>
      <p:ext uri="{BB962C8B-B14F-4D97-AF65-F5344CB8AC3E}">
        <p14:creationId xmlns:p14="http://schemas.microsoft.com/office/powerpoint/2010/main" val="34602077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DA2F03-DDC2-B029-AA68-9C999D21CF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B5DE44-BA7D-F440-CCDE-4BA439635A37}"/>
              </a:ext>
            </a:extLst>
          </p:cNvPr>
          <p:cNvSpPr>
            <a:spLocks noGrp="1"/>
          </p:cNvSpPr>
          <p:nvPr>
            <p:ph type="title"/>
          </p:nvPr>
        </p:nvSpPr>
        <p:spPr>
          <a:xfrm>
            <a:off x="385011" y="0"/>
            <a:ext cx="11634536" cy="1216025"/>
          </a:xfrm>
        </p:spPr>
        <p:txBody>
          <a:bodyPr>
            <a:noAutofit/>
          </a:bodyPr>
          <a:lstStyle/>
          <a:p>
            <a:r>
              <a:rPr lang="en-US" sz="3200"/>
              <a:t>DLI Competitive Workforce Initiatives (FY 26‑27 Biennium)</a:t>
            </a:r>
            <a:endParaRPr lang="en-US"/>
          </a:p>
        </p:txBody>
      </p:sp>
      <p:graphicFrame>
        <p:nvGraphicFramePr>
          <p:cNvPr id="5" name="Table 4">
            <a:extLst>
              <a:ext uri="{FF2B5EF4-FFF2-40B4-BE49-F238E27FC236}">
                <a16:creationId xmlns:a16="http://schemas.microsoft.com/office/drawing/2014/main" id="{026CF713-80C1-8A03-B4B3-198925E5A83C}"/>
              </a:ext>
            </a:extLst>
          </p:cNvPr>
          <p:cNvGraphicFramePr>
            <a:graphicFrameLocks noGrp="1"/>
          </p:cNvGraphicFramePr>
          <p:nvPr>
            <p:extLst>
              <p:ext uri="{D42A27DB-BD31-4B8C-83A1-F6EECF244321}">
                <p14:modId xmlns:p14="http://schemas.microsoft.com/office/powerpoint/2010/main" val="3712587895"/>
              </p:ext>
            </p:extLst>
          </p:nvPr>
        </p:nvGraphicFramePr>
        <p:xfrm>
          <a:off x="615193" y="1441298"/>
          <a:ext cx="10696918" cy="3963376"/>
        </p:xfrm>
        <a:graphic>
          <a:graphicData uri="http://schemas.openxmlformats.org/drawingml/2006/table">
            <a:tbl>
              <a:tblPr firstRow="1">
                <a:tableStyleId>{B301B821-A1FF-4177-AEE7-76D212191A09}</a:tableStyleId>
              </a:tblPr>
              <a:tblGrid>
                <a:gridCol w="3048845">
                  <a:extLst>
                    <a:ext uri="{9D8B030D-6E8A-4147-A177-3AD203B41FA5}">
                      <a16:colId xmlns:a16="http://schemas.microsoft.com/office/drawing/2014/main" val="2340353592"/>
                    </a:ext>
                  </a:extLst>
                </a:gridCol>
                <a:gridCol w="3048845">
                  <a:extLst>
                    <a:ext uri="{9D8B030D-6E8A-4147-A177-3AD203B41FA5}">
                      <a16:colId xmlns:a16="http://schemas.microsoft.com/office/drawing/2014/main" val="2713775287"/>
                    </a:ext>
                  </a:extLst>
                </a:gridCol>
                <a:gridCol w="4599228">
                  <a:extLst>
                    <a:ext uri="{9D8B030D-6E8A-4147-A177-3AD203B41FA5}">
                      <a16:colId xmlns:a16="http://schemas.microsoft.com/office/drawing/2014/main" val="4085445479"/>
                    </a:ext>
                  </a:extLst>
                </a:gridCol>
              </a:tblGrid>
              <a:tr h="245055">
                <a:tc>
                  <a:txBody>
                    <a:bodyPr/>
                    <a:lstStyle/>
                    <a:p>
                      <a:r>
                        <a:rPr lang="en-US" sz="1400"/>
                        <a:t>Program</a:t>
                      </a:r>
                    </a:p>
                  </a:txBody>
                  <a:tcPr marL="38170" marR="38170" marT="19085" marB="19085" anchor="ctr"/>
                </a:tc>
                <a:tc>
                  <a:txBody>
                    <a:bodyPr/>
                    <a:lstStyle/>
                    <a:p>
                      <a:r>
                        <a:rPr lang="en-US" sz="1400"/>
                        <a:t>Agency</a:t>
                      </a:r>
                    </a:p>
                  </a:txBody>
                  <a:tcPr marL="38170" marR="38170" marT="19085" marB="19085" anchor="ctr"/>
                </a:tc>
                <a:tc>
                  <a:txBody>
                    <a:bodyPr/>
                    <a:lstStyle/>
                    <a:p>
                      <a:r>
                        <a:rPr lang="en-US" sz="1400"/>
                        <a:t>What It Does</a:t>
                      </a:r>
                    </a:p>
                  </a:txBody>
                  <a:tcPr marL="38170" marR="38170" marT="19085" marB="19085" anchor="ctr"/>
                </a:tc>
                <a:extLst>
                  <a:ext uri="{0D108BD9-81ED-4DB2-BD59-A6C34878D82A}">
                    <a16:rowId xmlns:a16="http://schemas.microsoft.com/office/drawing/2014/main" val="1876254702"/>
                  </a:ext>
                </a:extLst>
              </a:tr>
              <a:tr h="559032">
                <a:tc>
                  <a:txBody>
                    <a:bodyPr/>
                    <a:lstStyle/>
                    <a:p>
                      <a:r>
                        <a:rPr lang="en-US" sz="1400" b="1"/>
                        <a:t>Teacher Apprenticeship Program</a:t>
                      </a:r>
                      <a:endParaRPr lang="en-US" sz="1400"/>
                    </a:p>
                  </a:txBody>
                  <a:tcPr marL="38170" marR="38170" marT="19085" marB="19085" anchor="ctr"/>
                </a:tc>
                <a:tc>
                  <a:txBody>
                    <a:bodyPr/>
                    <a:lstStyle/>
                    <a:p>
                      <a:r>
                        <a:rPr lang="en-US" sz="1400" b="1"/>
                        <a:t>DLI</a:t>
                      </a:r>
                    </a:p>
                  </a:txBody>
                  <a:tcPr marL="38170" marR="38170" marT="19085" marB="19085" anchor="ctr"/>
                </a:tc>
                <a:tc>
                  <a:txBody>
                    <a:bodyPr/>
                    <a:lstStyle/>
                    <a:p>
                      <a:pPr lvl="0">
                        <a:buNone/>
                      </a:pPr>
                      <a:r>
                        <a:rPr lang="en-US" sz="1400"/>
                        <a:t>$7M total for 'Grow Your Own' apprenticeship pathways through 2029</a:t>
                      </a:r>
                    </a:p>
                  </a:txBody>
                  <a:tcPr marL="38170" marR="38170" marT="19085" marB="19085" anchor="ctr"/>
                </a:tc>
                <a:extLst>
                  <a:ext uri="{0D108BD9-81ED-4DB2-BD59-A6C34878D82A}">
                    <a16:rowId xmlns:a16="http://schemas.microsoft.com/office/drawing/2014/main" val="1302754003"/>
                  </a:ext>
                </a:extLst>
              </a:tr>
              <a:tr h="559032">
                <a:tc>
                  <a:txBody>
                    <a:bodyPr/>
                    <a:lstStyle/>
                    <a:p>
                      <a:r>
                        <a:rPr lang="en-US" sz="1400" b="1"/>
                        <a:t>Building Trades Pathways</a:t>
                      </a:r>
                      <a:endParaRPr lang="en-US" sz="1400"/>
                    </a:p>
                  </a:txBody>
                  <a:tcPr marL="38170" marR="38170" marT="19085" marB="19085" anchor="ctr"/>
                </a:tc>
                <a:tc>
                  <a:txBody>
                    <a:bodyPr/>
                    <a:lstStyle/>
                    <a:p>
                      <a:r>
                        <a:rPr lang="en-US" sz="1400" b="1"/>
                        <a:t>DLI</a:t>
                      </a:r>
                    </a:p>
                  </a:txBody>
                  <a:tcPr marL="38170" marR="38170" marT="19085" marB="19085" anchor="ctr"/>
                </a:tc>
                <a:tc>
                  <a:txBody>
                    <a:bodyPr/>
                    <a:lstStyle/>
                    <a:p>
                      <a:r>
                        <a:rPr lang="en-US" sz="1400"/>
                        <a:t>$500K to Virtual Academy, $800K for Building Strong Communities, $238K Helmets to Hardhats</a:t>
                      </a:r>
                    </a:p>
                  </a:txBody>
                  <a:tcPr marL="38170" marR="38170" marT="19085" marB="19085" anchor="ctr"/>
                </a:tc>
                <a:extLst>
                  <a:ext uri="{0D108BD9-81ED-4DB2-BD59-A6C34878D82A}">
                    <a16:rowId xmlns:a16="http://schemas.microsoft.com/office/drawing/2014/main" val="3700543386"/>
                  </a:ext>
                </a:extLst>
              </a:tr>
              <a:tr h="559032">
                <a:tc>
                  <a:txBody>
                    <a:bodyPr/>
                    <a:lstStyle/>
                    <a:p>
                      <a:r>
                        <a:rPr lang="en-US" sz="1400" b="1"/>
                        <a:t>Construction Worker Mental Health</a:t>
                      </a:r>
                      <a:endParaRPr lang="en-US" sz="1400"/>
                    </a:p>
                  </a:txBody>
                  <a:tcPr marL="38170" marR="38170" marT="19085" marB="19085" anchor="ctr"/>
                </a:tc>
                <a:tc>
                  <a:txBody>
                    <a:bodyPr/>
                    <a:lstStyle/>
                    <a:p>
                      <a:r>
                        <a:rPr lang="en-US" sz="1400" b="1"/>
                        <a:t>DLI</a:t>
                      </a:r>
                    </a:p>
                  </a:txBody>
                  <a:tcPr marL="38170" marR="38170" marT="19085" marB="19085" anchor="ctr"/>
                </a:tc>
                <a:tc>
                  <a:txBody>
                    <a:bodyPr/>
                    <a:lstStyle/>
                    <a:p>
                      <a:r>
                        <a:rPr lang="en-US" sz="1400"/>
                        <a:t>$1M for mental health and suicide prevention in construction through 2029</a:t>
                      </a:r>
                    </a:p>
                  </a:txBody>
                  <a:tcPr marL="38170" marR="38170" marT="19085" marB="19085" anchor="ctr"/>
                </a:tc>
                <a:extLst>
                  <a:ext uri="{0D108BD9-81ED-4DB2-BD59-A6C34878D82A}">
                    <a16:rowId xmlns:a16="http://schemas.microsoft.com/office/drawing/2014/main" val="1631866070"/>
                  </a:ext>
                </a:extLst>
              </a:tr>
              <a:tr h="559032">
                <a:tc>
                  <a:txBody>
                    <a:bodyPr/>
                    <a:lstStyle/>
                    <a:p>
                      <a:pPr lvl="0">
                        <a:buNone/>
                      </a:pPr>
                      <a:r>
                        <a:rPr lang="en-US" sz="1400" b="1"/>
                        <a:t>Registered Apprenticeship Programs</a:t>
                      </a:r>
                    </a:p>
                  </a:txBody>
                  <a:tcPr marL="38170" marR="38170" marT="19085" marB="19085" anchor="ctr"/>
                </a:tc>
                <a:tc>
                  <a:txBody>
                    <a:bodyPr/>
                    <a:lstStyle/>
                    <a:p>
                      <a:pPr lvl="0">
                        <a:buNone/>
                      </a:pPr>
                      <a:r>
                        <a:rPr lang="en-US" sz="1400" b="1"/>
                        <a:t>DLI</a:t>
                      </a:r>
                    </a:p>
                  </a:txBody>
                  <a:tcPr marL="38170" marR="38170" marT="19085" marB="19085" anchor="ctr"/>
                </a:tc>
                <a:tc>
                  <a:txBody>
                    <a:bodyPr/>
                    <a:lstStyle/>
                    <a:p>
                      <a:pPr lvl="0">
                        <a:buNone/>
                      </a:pPr>
                      <a:r>
                        <a:rPr lang="en-US" sz="1400"/>
                        <a:t>Provides paid, on-the-job training and classroom instruction that leads to industry-recognized credentials in high-demand careers</a:t>
                      </a:r>
                    </a:p>
                  </a:txBody>
                  <a:tcPr marL="38170" marR="38170" marT="19085" marB="19085" anchor="ctr"/>
                </a:tc>
                <a:extLst>
                  <a:ext uri="{0D108BD9-81ED-4DB2-BD59-A6C34878D82A}">
                    <a16:rowId xmlns:a16="http://schemas.microsoft.com/office/drawing/2014/main" val="3876327718"/>
                  </a:ext>
                </a:extLst>
              </a:tr>
              <a:tr h="559032">
                <a:tc>
                  <a:txBody>
                    <a:bodyPr/>
                    <a:lstStyle/>
                    <a:p>
                      <a:pPr lvl="0">
                        <a:buNone/>
                      </a:pPr>
                      <a:r>
                        <a:rPr lang="en-US" sz="1400" b="1"/>
                        <a:t>Dual Training Pipeline</a:t>
                      </a:r>
                    </a:p>
                  </a:txBody>
                  <a:tcPr marL="38170" marR="38170" marT="19085" marB="19085" anchor="ctr"/>
                </a:tc>
                <a:tc>
                  <a:txBody>
                    <a:bodyPr/>
                    <a:lstStyle/>
                    <a:p>
                      <a:pPr lvl="0">
                        <a:buNone/>
                      </a:pPr>
                      <a:r>
                        <a:rPr lang="en-US" sz="1400" b="1"/>
                        <a:t>DLI</a:t>
                      </a:r>
                    </a:p>
                  </a:txBody>
                  <a:tcPr marL="38170" marR="38170" marT="19085" marB="19085" anchor="ctr"/>
                </a:tc>
                <a:tc>
                  <a:txBody>
                    <a:bodyPr/>
                    <a:lstStyle/>
                    <a:p>
                      <a:pPr lvl="0">
                        <a:buNone/>
                      </a:pPr>
                      <a:r>
                        <a:rPr lang="en-US" sz="1400"/>
                        <a:t>Supports employers with creating or enhancing competency based, earn-and-learn dual-training approach to meeting their workforce needs</a:t>
                      </a:r>
                    </a:p>
                  </a:txBody>
                  <a:tcPr marL="38170" marR="38170" marT="19085" marB="19085" anchor="ctr"/>
                </a:tc>
                <a:extLst>
                  <a:ext uri="{0D108BD9-81ED-4DB2-BD59-A6C34878D82A}">
                    <a16:rowId xmlns:a16="http://schemas.microsoft.com/office/drawing/2014/main" val="2301572833"/>
                  </a:ext>
                </a:extLst>
              </a:tr>
              <a:tr h="352926">
                <a:tc>
                  <a:txBody>
                    <a:bodyPr/>
                    <a:lstStyle/>
                    <a:p>
                      <a:pPr lvl="0">
                        <a:buNone/>
                      </a:pPr>
                      <a:r>
                        <a:rPr lang="en-US" sz="1400" b="1"/>
                        <a:t>Youth Skills Training Programs</a:t>
                      </a:r>
                    </a:p>
                  </a:txBody>
                  <a:tcPr marL="38170" marR="38170" marT="19085" marB="19085" anchor="ctr"/>
                </a:tc>
                <a:tc>
                  <a:txBody>
                    <a:bodyPr/>
                    <a:lstStyle/>
                    <a:p>
                      <a:pPr lvl="0">
                        <a:buNone/>
                      </a:pPr>
                      <a:r>
                        <a:rPr lang="en-US" sz="1400" b="1"/>
                        <a:t>DLI</a:t>
                      </a:r>
                    </a:p>
                  </a:txBody>
                  <a:tcPr marL="38170" marR="38170" marT="19085" marB="19085" anchor="ctr"/>
                </a:tc>
                <a:tc>
                  <a:txBody>
                    <a:bodyPr/>
                    <a:lstStyle/>
                    <a:p>
                      <a:pPr lvl="0">
                        <a:buNone/>
                      </a:pPr>
                      <a:r>
                        <a:rPr lang="en-US" sz="1400"/>
                        <a:t>$1.5M in funding for 17 partnerships to offer meaningful work experience in advanced manufacturing, agriculture, automotive, health care and information technology</a:t>
                      </a:r>
                    </a:p>
                  </a:txBody>
                  <a:tcPr marL="38170" marR="38170" marT="19085" marB="19085" anchor="ctr"/>
                </a:tc>
                <a:extLst>
                  <a:ext uri="{0D108BD9-81ED-4DB2-BD59-A6C34878D82A}">
                    <a16:rowId xmlns:a16="http://schemas.microsoft.com/office/drawing/2014/main" val="1940337427"/>
                  </a:ext>
                </a:extLst>
              </a:tr>
            </a:tbl>
          </a:graphicData>
        </a:graphic>
      </p:graphicFrame>
    </p:spTree>
    <p:extLst>
      <p:ext uri="{BB962C8B-B14F-4D97-AF65-F5344CB8AC3E}">
        <p14:creationId xmlns:p14="http://schemas.microsoft.com/office/powerpoint/2010/main" val="7090222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93F236-5DBF-5B81-D965-98C12FC706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15F61-39A7-1DB9-082D-94EA865A99A2}"/>
              </a:ext>
            </a:extLst>
          </p:cNvPr>
          <p:cNvSpPr>
            <a:spLocks noGrp="1"/>
          </p:cNvSpPr>
          <p:nvPr>
            <p:ph type="title"/>
          </p:nvPr>
        </p:nvSpPr>
        <p:spPr>
          <a:xfrm>
            <a:off x="385011" y="0"/>
            <a:ext cx="11634536" cy="1216025"/>
          </a:xfrm>
        </p:spPr>
        <p:txBody>
          <a:bodyPr>
            <a:noAutofit/>
          </a:bodyPr>
          <a:lstStyle/>
          <a:p>
            <a:r>
              <a:rPr lang="en-US" sz="3200"/>
              <a:t>MDE/OHE/DOC Competitive Workforce Initiatives </a:t>
            </a:r>
            <a:br>
              <a:rPr lang="en-US" sz="3200"/>
            </a:br>
            <a:r>
              <a:rPr lang="en-US" sz="3200"/>
              <a:t>(FY 26‑27 Biennium)</a:t>
            </a:r>
            <a:endParaRPr lang="en-US"/>
          </a:p>
        </p:txBody>
      </p:sp>
      <p:graphicFrame>
        <p:nvGraphicFramePr>
          <p:cNvPr id="5" name="Table 4">
            <a:extLst>
              <a:ext uri="{FF2B5EF4-FFF2-40B4-BE49-F238E27FC236}">
                <a16:creationId xmlns:a16="http://schemas.microsoft.com/office/drawing/2014/main" id="{D913FAFF-060E-5E0A-5867-C8A19CC62EC7}"/>
              </a:ext>
            </a:extLst>
          </p:cNvPr>
          <p:cNvGraphicFramePr>
            <a:graphicFrameLocks noGrp="1"/>
          </p:cNvGraphicFramePr>
          <p:nvPr>
            <p:extLst>
              <p:ext uri="{D42A27DB-BD31-4B8C-83A1-F6EECF244321}">
                <p14:modId xmlns:p14="http://schemas.microsoft.com/office/powerpoint/2010/main" val="1397996984"/>
              </p:ext>
            </p:extLst>
          </p:nvPr>
        </p:nvGraphicFramePr>
        <p:xfrm>
          <a:off x="615193" y="1441298"/>
          <a:ext cx="10961615" cy="3918296"/>
        </p:xfrm>
        <a:graphic>
          <a:graphicData uri="http://schemas.openxmlformats.org/drawingml/2006/table">
            <a:tbl>
              <a:tblPr firstRow="1">
                <a:tableStyleId>{B301B821-A1FF-4177-AEE7-76D212191A09}</a:tableStyleId>
              </a:tblPr>
              <a:tblGrid>
                <a:gridCol w="3124289">
                  <a:extLst>
                    <a:ext uri="{9D8B030D-6E8A-4147-A177-3AD203B41FA5}">
                      <a16:colId xmlns:a16="http://schemas.microsoft.com/office/drawing/2014/main" val="2340353592"/>
                    </a:ext>
                  </a:extLst>
                </a:gridCol>
                <a:gridCol w="1533976">
                  <a:extLst>
                    <a:ext uri="{9D8B030D-6E8A-4147-A177-3AD203B41FA5}">
                      <a16:colId xmlns:a16="http://schemas.microsoft.com/office/drawing/2014/main" val="61069469"/>
                    </a:ext>
                  </a:extLst>
                </a:gridCol>
                <a:gridCol w="6303350">
                  <a:extLst>
                    <a:ext uri="{9D8B030D-6E8A-4147-A177-3AD203B41FA5}">
                      <a16:colId xmlns:a16="http://schemas.microsoft.com/office/drawing/2014/main" val="4085445479"/>
                    </a:ext>
                  </a:extLst>
                </a:gridCol>
              </a:tblGrid>
              <a:tr h="189865">
                <a:tc>
                  <a:txBody>
                    <a:bodyPr/>
                    <a:lstStyle/>
                    <a:p>
                      <a:r>
                        <a:rPr lang="en-US" sz="1400"/>
                        <a:t>Program</a:t>
                      </a:r>
                    </a:p>
                  </a:txBody>
                  <a:tcPr marL="38170" marR="38170" marT="19085" marB="19085" anchor="ctr"/>
                </a:tc>
                <a:tc>
                  <a:txBody>
                    <a:bodyPr/>
                    <a:lstStyle/>
                    <a:p>
                      <a:r>
                        <a:rPr lang="en-US" sz="1400"/>
                        <a:t>Agency</a:t>
                      </a:r>
                    </a:p>
                  </a:txBody>
                  <a:tcPr marL="38170" marR="38170" marT="19085" marB="19085" anchor="ctr"/>
                </a:tc>
                <a:tc>
                  <a:txBody>
                    <a:bodyPr/>
                    <a:lstStyle/>
                    <a:p>
                      <a:r>
                        <a:rPr lang="en-US" sz="1400"/>
                        <a:t>What It Does</a:t>
                      </a:r>
                    </a:p>
                  </a:txBody>
                  <a:tcPr marL="38170" marR="38170" marT="19085" marB="19085" anchor="ctr"/>
                </a:tc>
                <a:extLst>
                  <a:ext uri="{0D108BD9-81ED-4DB2-BD59-A6C34878D82A}">
                    <a16:rowId xmlns:a16="http://schemas.microsoft.com/office/drawing/2014/main" val="1876254702"/>
                  </a:ext>
                </a:extLst>
              </a:tr>
              <a:tr h="724300">
                <a:tc>
                  <a:txBody>
                    <a:bodyPr/>
                    <a:lstStyle/>
                    <a:p>
                      <a:r>
                        <a:rPr lang="en-US" sz="1400" b="1"/>
                        <a:t>Grow Your Own Teacher Grants</a:t>
                      </a:r>
                    </a:p>
                  </a:txBody>
                  <a:tcPr marL="38170" marR="38170" marT="19085" marB="19085" anchor="ctr"/>
                </a:tc>
                <a:tc>
                  <a:txBody>
                    <a:bodyPr/>
                    <a:lstStyle/>
                    <a:p>
                      <a:r>
                        <a:rPr lang="en-US" sz="1400" b="1"/>
                        <a:t>MDE</a:t>
                      </a:r>
                    </a:p>
                  </a:txBody>
                  <a:tcPr marL="38170" marR="38170" marT="19085" marB="19085" anchor="ctr"/>
                </a:tc>
                <a:tc>
                  <a:txBody>
                    <a:bodyPr/>
                    <a:lstStyle/>
                    <a:p>
                      <a:r>
                        <a:rPr lang="en-US" sz="1400"/>
                        <a:t>$86.85M over FY2026-27 for teacher prep grants to diversify and fill educator shortages</a:t>
                      </a:r>
                    </a:p>
                  </a:txBody>
                  <a:tcPr marL="38170" marR="38170" marT="19085" marB="19085" anchor="ctr"/>
                </a:tc>
                <a:extLst>
                  <a:ext uri="{0D108BD9-81ED-4DB2-BD59-A6C34878D82A}">
                    <a16:rowId xmlns:a16="http://schemas.microsoft.com/office/drawing/2014/main" val="3027826941"/>
                  </a:ext>
                </a:extLst>
              </a:tr>
              <a:tr h="588494">
                <a:tc>
                  <a:txBody>
                    <a:bodyPr/>
                    <a:lstStyle/>
                    <a:p>
                      <a:r>
                        <a:rPr lang="en-US" sz="1400" b="1"/>
                        <a:t>Special Education Teacher Pipeline</a:t>
                      </a:r>
                      <a:endParaRPr lang="en-US" sz="1400"/>
                    </a:p>
                  </a:txBody>
                  <a:tcPr marL="38170" marR="38170" marT="19085" marB="19085" anchor="ctr"/>
                </a:tc>
                <a:tc>
                  <a:txBody>
                    <a:bodyPr/>
                    <a:lstStyle/>
                    <a:p>
                      <a:r>
                        <a:rPr lang="en-US" sz="1400" b="1"/>
                        <a:t>MDE</a:t>
                      </a:r>
                    </a:p>
                  </a:txBody>
                  <a:tcPr marL="38170" marR="38170" marT="19085" marB="19085" anchor="ctr"/>
                </a:tc>
                <a:tc>
                  <a:txBody>
                    <a:bodyPr/>
                    <a:lstStyle/>
                    <a:p>
                      <a:pPr lvl="0">
                        <a:buNone/>
                      </a:pPr>
                      <a:r>
                        <a:rPr lang="en-US" sz="1400"/>
                        <a:t>Supports licensure pathways and teacher prep for special ed candidates</a:t>
                      </a:r>
                    </a:p>
                  </a:txBody>
                  <a:tcPr marL="38170" marR="38170" marT="19085" marB="19085" anchor="ctr"/>
                </a:tc>
                <a:extLst>
                  <a:ext uri="{0D108BD9-81ED-4DB2-BD59-A6C34878D82A}">
                    <a16:rowId xmlns:a16="http://schemas.microsoft.com/office/drawing/2014/main" val="1302754003"/>
                  </a:ext>
                </a:extLst>
              </a:tr>
              <a:tr h="588493">
                <a:tc>
                  <a:txBody>
                    <a:bodyPr/>
                    <a:lstStyle/>
                    <a:p>
                      <a:pPr lvl="0">
                        <a:buNone/>
                      </a:pPr>
                      <a:r>
                        <a:rPr lang="en-US" sz="1400" b="1" i="0" u="none" strike="noStrike" noProof="0">
                          <a:solidFill>
                            <a:srgbClr val="003865"/>
                          </a:solidFill>
                          <a:latin typeface="Calibri"/>
                        </a:rPr>
                        <a:t>North Star Promise</a:t>
                      </a:r>
                      <a:endParaRPr lang="en-US" sz="1400"/>
                    </a:p>
                  </a:txBody>
                  <a:tcPr marL="38170" marR="38170" marT="19085" marB="19085" anchor="ctr"/>
                </a:tc>
                <a:tc>
                  <a:txBody>
                    <a:bodyPr/>
                    <a:lstStyle/>
                    <a:p>
                      <a:pPr lvl="0">
                        <a:buNone/>
                      </a:pPr>
                      <a:r>
                        <a:rPr lang="en-US" sz="1400" b="1"/>
                        <a:t>OHE</a:t>
                      </a:r>
                    </a:p>
                  </a:txBody>
                  <a:tcPr marL="38170" marR="38170" marT="19085" marB="19085" anchor="ctr"/>
                </a:tc>
                <a:tc>
                  <a:txBody>
                    <a:bodyPr/>
                    <a:lstStyle/>
                    <a:p>
                      <a:pPr lvl="0" algn="l">
                        <a:lnSpc>
                          <a:spcPct val="100000"/>
                        </a:lnSpc>
                        <a:spcBef>
                          <a:spcPts val="0"/>
                        </a:spcBef>
                        <a:spcAft>
                          <a:spcPts val="0"/>
                        </a:spcAft>
                        <a:buNone/>
                      </a:pPr>
                      <a:r>
                        <a:rPr lang="en-US" sz="1400" b="0" i="0" u="none" strike="noStrike" noProof="0">
                          <a:solidFill>
                            <a:srgbClr val="003865"/>
                          </a:solidFill>
                          <a:latin typeface="Calibri"/>
                        </a:rPr>
                        <a:t>Continues tuition-free public college for families earning under $80K; clarified eligibility for first-time bachelor's students</a:t>
                      </a:r>
                    </a:p>
                  </a:txBody>
                  <a:tcPr marL="38170" marR="38170" marT="19085" marB="19085" anchor="ctr"/>
                </a:tc>
                <a:extLst>
                  <a:ext uri="{0D108BD9-81ED-4DB2-BD59-A6C34878D82A}">
                    <a16:rowId xmlns:a16="http://schemas.microsoft.com/office/drawing/2014/main" val="3920258638"/>
                  </a:ext>
                </a:extLst>
              </a:tr>
              <a:tr h="588493">
                <a:tc>
                  <a:txBody>
                    <a:bodyPr/>
                    <a:lstStyle/>
                    <a:p>
                      <a:pPr lvl="0">
                        <a:buNone/>
                      </a:pPr>
                      <a:r>
                        <a:rPr lang="en-US" sz="1400" b="1" i="0" u="none" strike="noStrike" noProof="0">
                          <a:solidFill>
                            <a:srgbClr val="003865"/>
                          </a:solidFill>
                          <a:latin typeface="Calibri"/>
                        </a:rPr>
                        <a:t>Student Emergency Assistance Grants</a:t>
                      </a:r>
                      <a:endParaRPr lang="en-US" sz="1400"/>
                    </a:p>
                  </a:txBody>
                  <a:tcPr marL="38170" marR="38170" marT="19085" marB="19085" anchor="ctr"/>
                </a:tc>
                <a:tc>
                  <a:txBody>
                    <a:bodyPr/>
                    <a:lstStyle/>
                    <a:p>
                      <a:pPr lvl="0">
                        <a:buNone/>
                      </a:pPr>
                      <a:r>
                        <a:rPr lang="en-US" sz="1400" b="1"/>
                        <a:t>OHE</a:t>
                      </a:r>
                    </a:p>
                  </a:txBody>
                  <a:tcPr marL="38170" marR="38170" marT="19085" marB="19085" anchor="ctr"/>
                </a:tc>
                <a:tc>
                  <a:txBody>
                    <a:bodyPr/>
                    <a:lstStyle/>
                    <a:p>
                      <a:pPr lvl="0" algn="l">
                        <a:lnSpc>
                          <a:spcPct val="100000"/>
                        </a:lnSpc>
                        <a:spcBef>
                          <a:spcPts val="0"/>
                        </a:spcBef>
                        <a:spcAft>
                          <a:spcPts val="0"/>
                        </a:spcAft>
                        <a:buNone/>
                      </a:pPr>
                      <a:r>
                        <a:rPr lang="en-US" sz="1400" b="0" i="0" u="none" strike="noStrike" noProof="0">
                          <a:solidFill>
                            <a:srgbClr val="003865"/>
                          </a:solidFill>
                          <a:latin typeface="Calibri"/>
                        </a:rPr>
                        <a:t>$4.5M to Minnesota State colleges for student crisis financial support</a:t>
                      </a:r>
                      <a:endParaRPr lang="en-US" sz="1400"/>
                    </a:p>
                  </a:txBody>
                  <a:tcPr marL="38170" marR="38170" marT="19085" marB="19085" anchor="ctr"/>
                </a:tc>
                <a:extLst>
                  <a:ext uri="{0D108BD9-81ED-4DB2-BD59-A6C34878D82A}">
                    <a16:rowId xmlns:a16="http://schemas.microsoft.com/office/drawing/2014/main" val="487242264"/>
                  </a:ext>
                </a:extLst>
              </a:tr>
              <a:tr h="588493">
                <a:tc>
                  <a:txBody>
                    <a:bodyPr/>
                    <a:lstStyle/>
                    <a:p>
                      <a:pPr lvl="0">
                        <a:buNone/>
                      </a:pPr>
                      <a:r>
                        <a:rPr lang="en-US" sz="1400" b="1" i="0" u="none" strike="noStrike" noProof="0">
                          <a:solidFill>
                            <a:srgbClr val="003865"/>
                          </a:solidFill>
                          <a:latin typeface="Calibri"/>
                        </a:rPr>
                        <a:t>Prison Educator Programs</a:t>
                      </a:r>
                      <a:endParaRPr lang="en-US" sz="1400"/>
                    </a:p>
                  </a:txBody>
                  <a:tcPr marL="38170" marR="38170" marT="19085" marB="19085" anchor="ctr"/>
                </a:tc>
                <a:tc>
                  <a:txBody>
                    <a:bodyPr/>
                    <a:lstStyle/>
                    <a:p>
                      <a:pPr lvl="0">
                        <a:buNone/>
                      </a:pPr>
                      <a:r>
                        <a:rPr lang="en-US" sz="1400" b="1"/>
                        <a:t>DOC</a:t>
                      </a:r>
                    </a:p>
                  </a:txBody>
                  <a:tcPr marL="38170" marR="38170" marT="19085" marB="19085" anchor="ctr"/>
                </a:tc>
                <a:tc>
                  <a:txBody>
                    <a:bodyPr/>
                    <a:lstStyle/>
                    <a:p>
                      <a:pPr lvl="0" algn="l">
                        <a:lnSpc>
                          <a:spcPct val="100000"/>
                        </a:lnSpc>
                        <a:spcBef>
                          <a:spcPts val="0"/>
                        </a:spcBef>
                        <a:spcAft>
                          <a:spcPts val="0"/>
                        </a:spcAft>
                        <a:buNone/>
                      </a:pPr>
                      <a:r>
                        <a:rPr lang="en-US" sz="1400" b="0" i="0" u="none" strike="noStrike" noProof="0">
                          <a:solidFill>
                            <a:srgbClr val="003865"/>
                          </a:solidFill>
                          <a:latin typeface="Calibri"/>
                        </a:rPr>
                        <a:t>$16.8M for basic education, vocational training and post-secondary programs</a:t>
                      </a:r>
                      <a:endParaRPr lang="en-US" sz="1400"/>
                    </a:p>
                  </a:txBody>
                  <a:tcPr marL="38170" marR="38170" marT="19085" marB="19085" anchor="ctr"/>
                </a:tc>
                <a:extLst>
                  <a:ext uri="{0D108BD9-81ED-4DB2-BD59-A6C34878D82A}">
                    <a16:rowId xmlns:a16="http://schemas.microsoft.com/office/drawing/2014/main" val="2346649486"/>
                  </a:ext>
                </a:extLst>
              </a:tr>
              <a:tr h="588493">
                <a:tc>
                  <a:txBody>
                    <a:bodyPr/>
                    <a:lstStyle/>
                    <a:p>
                      <a:pPr lvl="0">
                        <a:buNone/>
                      </a:pPr>
                      <a:r>
                        <a:rPr lang="en-US" sz="1400" b="1" i="0" u="none" strike="noStrike" noProof="0">
                          <a:solidFill>
                            <a:srgbClr val="003865"/>
                          </a:solidFill>
                          <a:latin typeface="Calibri"/>
                        </a:rPr>
                        <a:t>Reentry and Work Release</a:t>
                      </a:r>
                      <a:endParaRPr lang="en-US" sz="1400"/>
                    </a:p>
                  </a:txBody>
                  <a:tcPr marL="38170" marR="38170" marT="19085" marB="19085" anchor="ctr"/>
                </a:tc>
                <a:tc>
                  <a:txBody>
                    <a:bodyPr/>
                    <a:lstStyle/>
                    <a:p>
                      <a:pPr lvl="0">
                        <a:buNone/>
                      </a:pPr>
                      <a:r>
                        <a:rPr lang="en-US" sz="1400" b="1"/>
                        <a:t>DOC</a:t>
                      </a:r>
                    </a:p>
                  </a:txBody>
                  <a:tcPr marL="38170" marR="38170" marT="19085" marB="19085" anchor="ctr"/>
                </a:tc>
                <a:tc>
                  <a:txBody>
                    <a:bodyPr/>
                    <a:lstStyle/>
                    <a:p>
                      <a:pPr lvl="0" algn="l">
                        <a:lnSpc>
                          <a:spcPct val="100000"/>
                        </a:lnSpc>
                        <a:spcBef>
                          <a:spcPts val="0"/>
                        </a:spcBef>
                        <a:spcAft>
                          <a:spcPts val="0"/>
                        </a:spcAft>
                        <a:buNone/>
                      </a:pPr>
                      <a:r>
                        <a:rPr lang="en-US" sz="1400" b="0" i="0" u="none" strike="noStrike" noProof="0">
                          <a:solidFill>
                            <a:srgbClr val="003865"/>
                          </a:solidFill>
                          <a:latin typeface="Calibri"/>
                        </a:rPr>
                        <a:t>Nearly $12M annually for employment services and work release transition</a:t>
                      </a:r>
                      <a:endParaRPr lang="en-US" sz="1400"/>
                    </a:p>
                  </a:txBody>
                  <a:tcPr marL="38170" marR="38170" marT="19085" marB="19085" anchor="ctr"/>
                </a:tc>
                <a:extLst>
                  <a:ext uri="{0D108BD9-81ED-4DB2-BD59-A6C34878D82A}">
                    <a16:rowId xmlns:a16="http://schemas.microsoft.com/office/drawing/2014/main" val="3407473097"/>
                  </a:ext>
                </a:extLst>
              </a:tr>
            </a:tbl>
          </a:graphicData>
        </a:graphic>
      </p:graphicFrame>
    </p:spTree>
    <p:extLst>
      <p:ext uri="{BB962C8B-B14F-4D97-AF65-F5344CB8AC3E}">
        <p14:creationId xmlns:p14="http://schemas.microsoft.com/office/powerpoint/2010/main" val="33447809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269E9-C4D4-4844-DFBB-26AADF33E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6A5D59-B545-3974-88E4-FC72561D3591}"/>
              </a:ext>
            </a:extLst>
          </p:cNvPr>
          <p:cNvSpPr>
            <a:spLocks noGrp="1"/>
          </p:cNvSpPr>
          <p:nvPr>
            <p:ph type="title"/>
          </p:nvPr>
        </p:nvSpPr>
        <p:spPr>
          <a:xfrm>
            <a:off x="385011" y="0"/>
            <a:ext cx="11634536" cy="1216025"/>
          </a:xfrm>
        </p:spPr>
        <p:txBody>
          <a:bodyPr>
            <a:noAutofit/>
          </a:bodyPr>
          <a:lstStyle/>
          <a:p>
            <a:r>
              <a:rPr lang="en-US" sz="3200"/>
              <a:t>DHS/MDH Competitive Workforce Initiatives (FY 26‑27 Biennium)</a:t>
            </a:r>
            <a:endParaRPr lang="en-US"/>
          </a:p>
        </p:txBody>
      </p:sp>
      <p:graphicFrame>
        <p:nvGraphicFramePr>
          <p:cNvPr id="5" name="Table 4">
            <a:extLst>
              <a:ext uri="{FF2B5EF4-FFF2-40B4-BE49-F238E27FC236}">
                <a16:creationId xmlns:a16="http://schemas.microsoft.com/office/drawing/2014/main" id="{8DE993B6-B68F-63FD-4D18-A193B7ADAED7}"/>
              </a:ext>
            </a:extLst>
          </p:cNvPr>
          <p:cNvGraphicFramePr>
            <a:graphicFrameLocks noGrp="1"/>
          </p:cNvGraphicFramePr>
          <p:nvPr>
            <p:extLst>
              <p:ext uri="{D42A27DB-BD31-4B8C-83A1-F6EECF244321}">
                <p14:modId xmlns:p14="http://schemas.microsoft.com/office/powerpoint/2010/main" val="790285364"/>
              </p:ext>
            </p:extLst>
          </p:nvPr>
        </p:nvGraphicFramePr>
        <p:xfrm>
          <a:off x="615193" y="1441298"/>
          <a:ext cx="10961615" cy="3329804"/>
        </p:xfrm>
        <a:graphic>
          <a:graphicData uri="http://schemas.openxmlformats.org/drawingml/2006/table">
            <a:tbl>
              <a:tblPr firstRow="1">
                <a:tableStyleId>{B301B821-A1FF-4177-AEE7-76D212191A09}</a:tableStyleId>
              </a:tblPr>
              <a:tblGrid>
                <a:gridCol w="3124289">
                  <a:extLst>
                    <a:ext uri="{9D8B030D-6E8A-4147-A177-3AD203B41FA5}">
                      <a16:colId xmlns:a16="http://schemas.microsoft.com/office/drawing/2014/main" val="2340353592"/>
                    </a:ext>
                  </a:extLst>
                </a:gridCol>
                <a:gridCol w="1833545">
                  <a:extLst>
                    <a:ext uri="{9D8B030D-6E8A-4147-A177-3AD203B41FA5}">
                      <a16:colId xmlns:a16="http://schemas.microsoft.com/office/drawing/2014/main" val="3994947060"/>
                    </a:ext>
                  </a:extLst>
                </a:gridCol>
                <a:gridCol w="6003781">
                  <a:extLst>
                    <a:ext uri="{9D8B030D-6E8A-4147-A177-3AD203B41FA5}">
                      <a16:colId xmlns:a16="http://schemas.microsoft.com/office/drawing/2014/main" val="4085445479"/>
                    </a:ext>
                  </a:extLst>
                </a:gridCol>
              </a:tblGrid>
              <a:tr h="189865">
                <a:tc>
                  <a:txBody>
                    <a:bodyPr/>
                    <a:lstStyle/>
                    <a:p>
                      <a:r>
                        <a:rPr lang="en-US" sz="1400"/>
                        <a:t>Program</a:t>
                      </a:r>
                    </a:p>
                  </a:txBody>
                  <a:tcPr marL="38170" marR="38170" marT="19085" marB="19085" anchor="ctr"/>
                </a:tc>
                <a:tc>
                  <a:txBody>
                    <a:bodyPr/>
                    <a:lstStyle/>
                    <a:p>
                      <a:r>
                        <a:rPr lang="en-US" sz="1400"/>
                        <a:t>Agency</a:t>
                      </a:r>
                    </a:p>
                  </a:txBody>
                  <a:tcPr marL="38170" marR="38170" marT="19085" marB="19085" anchor="ctr"/>
                </a:tc>
                <a:tc>
                  <a:txBody>
                    <a:bodyPr/>
                    <a:lstStyle/>
                    <a:p>
                      <a:r>
                        <a:rPr lang="en-US" sz="1400"/>
                        <a:t>What It Does</a:t>
                      </a:r>
                    </a:p>
                  </a:txBody>
                  <a:tcPr marL="38170" marR="38170" marT="19085" marB="19085" anchor="ctr"/>
                </a:tc>
                <a:extLst>
                  <a:ext uri="{0D108BD9-81ED-4DB2-BD59-A6C34878D82A}">
                    <a16:rowId xmlns:a16="http://schemas.microsoft.com/office/drawing/2014/main" val="1876254702"/>
                  </a:ext>
                </a:extLst>
              </a:tr>
              <a:tr h="724300">
                <a:tc>
                  <a:txBody>
                    <a:bodyPr/>
                    <a:lstStyle/>
                    <a:p>
                      <a:r>
                        <a:rPr lang="en-US" sz="1400" b="1"/>
                        <a:t>Direct Care Workforce Package</a:t>
                      </a:r>
                      <a:endParaRPr lang="en-US" sz="1400"/>
                    </a:p>
                  </a:txBody>
                  <a:tcPr marL="38170" marR="38170" marT="19085" marB="19085" anchor="ctr"/>
                </a:tc>
                <a:tc>
                  <a:txBody>
                    <a:bodyPr/>
                    <a:lstStyle/>
                    <a:p>
                      <a:r>
                        <a:rPr lang="en-US" sz="1400" b="1"/>
                        <a:t>DHS</a:t>
                      </a:r>
                    </a:p>
                  </a:txBody>
                  <a:tcPr marL="38170" marR="38170" marT="19085" marB="19085" anchor="ctr">
                    <a:solidFill>
                      <a:schemeClr val="bg1"/>
                    </a:solidFill>
                  </a:tcPr>
                </a:tc>
                <a:tc>
                  <a:txBody>
                    <a:bodyPr/>
                    <a:lstStyle/>
                    <a:p>
                      <a:pPr lvl="0">
                        <a:buNone/>
                      </a:pPr>
                      <a:r>
                        <a:rPr lang="en-US" sz="1400"/>
                        <a:t>Over $70M for PCA wages, benefits, training and recruitment</a:t>
                      </a:r>
                    </a:p>
                  </a:txBody>
                  <a:tcPr marL="38170" marR="38170" marT="19085" marB="19085" anchor="ctr"/>
                </a:tc>
                <a:extLst>
                  <a:ext uri="{0D108BD9-81ED-4DB2-BD59-A6C34878D82A}">
                    <a16:rowId xmlns:a16="http://schemas.microsoft.com/office/drawing/2014/main" val="3027826941"/>
                  </a:ext>
                </a:extLst>
              </a:tr>
              <a:tr h="588494">
                <a:tc>
                  <a:txBody>
                    <a:bodyPr/>
                    <a:lstStyle/>
                    <a:p>
                      <a:r>
                        <a:rPr lang="en-US" sz="1400" b="1"/>
                        <a:t>Behavioral Health Workforce</a:t>
                      </a:r>
                    </a:p>
                  </a:txBody>
                  <a:tcPr marL="38170" marR="38170" marT="19085" marB="19085" anchor="ctr"/>
                </a:tc>
                <a:tc>
                  <a:txBody>
                    <a:bodyPr/>
                    <a:lstStyle/>
                    <a:p>
                      <a:r>
                        <a:rPr lang="en-US" sz="1400" b="1"/>
                        <a:t>DHS</a:t>
                      </a:r>
                    </a:p>
                  </a:txBody>
                  <a:tcPr marL="38170" marR="38170" marT="19085" marB="19085" anchor="ctr">
                    <a:solidFill>
                      <a:schemeClr val="bg1"/>
                    </a:solidFill>
                  </a:tcPr>
                </a:tc>
                <a:tc>
                  <a:txBody>
                    <a:bodyPr/>
                    <a:lstStyle/>
                    <a:p>
                      <a:pPr lvl="0">
                        <a:buNone/>
                      </a:pPr>
                      <a:r>
                        <a:rPr lang="en-US" sz="1400"/>
                        <a:t>Continued support for mental health scholarships and loan forgiveness</a:t>
                      </a:r>
                    </a:p>
                  </a:txBody>
                  <a:tcPr marL="38170" marR="38170" marT="19085" marB="19085" anchor="ctr"/>
                </a:tc>
                <a:extLst>
                  <a:ext uri="{0D108BD9-81ED-4DB2-BD59-A6C34878D82A}">
                    <a16:rowId xmlns:a16="http://schemas.microsoft.com/office/drawing/2014/main" val="1631866070"/>
                  </a:ext>
                </a:extLst>
              </a:tr>
              <a:tr h="588494">
                <a:tc>
                  <a:txBody>
                    <a:bodyPr/>
                    <a:lstStyle/>
                    <a:p>
                      <a:pPr lvl="0">
                        <a:buNone/>
                      </a:pPr>
                      <a:r>
                        <a:rPr lang="en-US" sz="1400" b="1"/>
                        <a:t>Human Services Employment Programs</a:t>
                      </a:r>
                      <a:endParaRPr lang="en-US"/>
                    </a:p>
                  </a:txBody>
                  <a:tcPr marL="38170" marR="38170" marT="19085" marB="19085" anchor="ctr"/>
                </a:tc>
                <a:tc>
                  <a:txBody>
                    <a:bodyPr/>
                    <a:lstStyle/>
                    <a:p>
                      <a:pPr lvl="0">
                        <a:buNone/>
                      </a:pPr>
                      <a:r>
                        <a:rPr lang="en-US" sz="1400" b="1"/>
                        <a:t>DHS</a:t>
                      </a:r>
                    </a:p>
                  </a:txBody>
                  <a:tcPr marL="38170" marR="38170" marT="19085" marB="19085" anchor="ctr">
                    <a:solidFill>
                      <a:schemeClr val="bg1"/>
                    </a:solidFill>
                  </a:tcPr>
                </a:tc>
                <a:tc>
                  <a:txBody>
                    <a:bodyPr/>
                    <a:lstStyle/>
                    <a:p>
                      <a:pPr lvl="0">
                        <a:buNone/>
                      </a:pPr>
                      <a:r>
                        <a:rPr lang="en-US" sz="1400"/>
                        <a:t>Stable funding for MFIP, disability employment, youth jobs and DEED Vocational Rehabilitation Services</a:t>
                      </a:r>
                    </a:p>
                  </a:txBody>
                  <a:tcPr marL="38170" marR="38170" marT="19085" marB="19085" anchor="ctr"/>
                </a:tc>
                <a:extLst>
                  <a:ext uri="{0D108BD9-81ED-4DB2-BD59-A6C34878D82A}">
                    <a16:rowId xmlns:a16="http://schemas.microsoft.com/office/drawing/2014/main" val="1767951509"/>
                  </a:ext>
                </a:extLst>
              </a:tr>
              <a:tr h="588493">
                <a:tc>
                  <a:txBody>
                    <a:bodyPr/>
                    <a:lstStyle/>
                    <a:p>
                      <a:pPr lvl="0">
                        <a:buNone/>
                      </a:pPr>
                      <a:r>
                        <a:rPr lang="en-US" sz="1400" b="1"/>
                        <a:t>Healthcare Workforce Programs</a:t>
                      </a:r>
                      <a:endParaRPr lang="en-US"/>
                    </a:p>
                  </a:txBody>
                  <a:tcPr marL="38170" marR="38170" marT="19085" marB="19085" anchor="ctr"/>
                </a:tc>
                <a:tc>
                  <a:txBody>
                    <a:bodyPr/>
                    <a:lstStyle/>
                    <a:p>
                      <a:pPr lvl="0">
                        <a:buNone/>
                      </a:pPr>
                      <a:r>
                        <a:rPr lang="en-US" sz="1400" b="1"/>
                        <a:t>MDH</a:t>
                      </a:r>
                      <a:endParaRPr lang="en-US"/>
                    </a:p>
                  </a:txBody>
                  <a:tcPr marL="38170" marR="38170" marT="19085" marB="19085" anchor="ctr">
                    <a:solidFill>
                      <a:schemeClr val="bg1"/>
                    </a:solidFill>
                  </a:tcPr>
                </a:tc>
                <a:tc>
                  <a:txBody>
                    <a:bodyPr/>
                    <a:lstStyle/>
                    <a:p>
                      <a:pPr lvl="0">
                        <a:buNone/>
                      </a:pPr>
                      <a:r>
                        <a:rPr lang="en-US" sz="1400"/>
                        <a:t>Some pilot trainings sunset; $3M St. Cloud medical school for new doctors</a:t>
                      </a:r>
                      <a:endParaRPr lang="en-US"/>
                    </a:p>
                  </a:txBody>
                  <a:tcPr marL="38170" marR="38170" marT="19085" marB="19085" anchor="ctr"/>
                </a:tc>
                <a:extLst>
                  <a:ext uri="{0D108BD9-81ED-4DB2-BD59-A6C34878D82A}">
                    <a16:rowId xmlns:a16="http://schemas.microsoft.com/office/drawing/2014/main" val="1060901307"/>
                  </a:ext>
                </a:extLst>
              </a:tr>
              <a:tr h="588493">
                <a:tc>
                  <a:txBody>
                    <a:bodyPr/>
                    <a:lstStyle/>
                    <a:p>
                      <a:pPr lvl="0">
                        <a:buNone/>
                      </a:pPr>
                      <a:r>
                        <a:rPr lang="en-US" sz="1400" b="1"/>
                        <a:t>EMS Workforce Support</a:t>
                      </a:r>
                      <a:endParaRPr lang="en-US"/>
                    </a:p>
                  </a:txBody>
                  <a:tcPr marL="38170" marR="38170" marT="19085" marB="19085" anchor="ctr"/>
                </a:tc>
                <a:tc>
                  <a:txBody>
                    <a:bodyPr/>
                    <a:lstStyle/>
                    <a:p>
                      <a:pPr lvl="0">
                        <a:buNone/>
                      </a:pPr>
                      <a:r>
                        <a:rPr lang="en-US" sz="1400" b="1"/>
                        <a:t>MDH</a:t>
                      </a:r>
                    </a:p>
                  </a:txBody>
                  <a:tcPr marL="38170" marR="38170" marT="19085" marB="19085" anchor="ctr">
                    <a:solidFill>
                      <a:schemeClr val="bg1"/>
                    </a:solidFill>
                  </a:tcPr>
                </a:tc>
                <a:tc>
                  <a:txBody>
                    <a:bodyPr/>
                    <a:lstStyle/>
                    <a:p>
                      <a:pPr lvl="0">
                        <a:buNone/>
                      </a:pPr>
                      <a:r>
                        <a:rPr lang="en-US" sz="1400"/>
                        <a:t>$27.5M for EMT training, staffing grants and rural ambulance operations</a:t>
                      </a:r>
                      <a:endParaRPr lang="en-US"/>
                    </a:p>
                  </a:txBody>
                  <a:tcPr marL="38170" marR="38170" marT="19085" marB="19085" anchor="ctr"/>
                </a:tc>
                <a:extLst>
                  <a:ext uri="{0D108BD9-81ED-4DB2-BD59-A6C34878D82A}">
                    <a16:rowId xmlns:a16="http://schemas.microsoft.com/office/drawing/2014/main" val="1126487650"/>
                  </a:ext>
                </a:extLst>
              </a:tr>
            </a:tbl>
          </a:graphicData>
        </a:graphic>
      </p:graphicFrame>
    </p:spTree>
    <p:extLst>
      <p:ext uri="{BB962C8B-B14F-4D97-AF65-F5344CB8AC3E}">
        <p14:creationId xmlns:p14="http://schemas.microsoft.com/office/powerpoint/2010/main" val="39482546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F34BA-282D-7293-DA75-832FAE10F4C7}"/>
              </a:ext>
            </a:extLst>
          </p:cNvPr>
          <p:cNvSpPr>
            <a:spLocks noGrp="1"/>
          </p:cNvSpPr>
          <p:nvPr>
            <p:ph type="title"/>
          </p:nvPr>
        </p:nvSpPr>
        <p:spPr/>
        <p:txBody>
          <a:bodyPr/>
          <a:lstStyle/>
          <a:p>
            <a:r>
              <a:rPr lang="en-US" err="1"/>
              <a:t>CareerForce</a:t>
            </a:r>
          </a:p>
        </p:txBody>
      </p:sp>
      <p:sp>
        <p:nvSpPr>
          <p:cNvPr id="3" name="Content Placeholder 2">
            <a:extLst>
              <a:ext uri="{FF2B5EF4-FFF2-40B4-BE49-F238E27FC236}">
                <a16:creationId xmlns:a16="http://schemas.microsoft.com/office/drawing/2014/main" id="{7A52DD7A-E446-D6F8-9C08-FF7B378B3809}"/>
              </a:ext>
            </a:extLst>
          </p:cNvPr>
          <p:cNvSpPr>
            <a:spLocks noGrp="1"/>
          </p:cNvSpPr>
          <p:nvPr>
            <p:ph sz="half" idx="1"/>
          </p:nvPr>
        </p:nvSpPr>
        <p:spPr>
          <a:xfrm>
            <a:off x="6172200" y="3734602"/>
            <a:ext cx="5181600" cy="2983695"/>
          </a:xfrm>
        </p:spPr>
        <p:txBody>
          <a:bodyPr vert="horz" lIns="91440" tIns="45720" rIns="91440" bIns="45720" rtlCol="0" anchor="t">
            <a:normAutofit fontScale="70000" lnSpcReduction="20000"/>
          </a:bodyPr>
          <a:lstStyle/>
          <a:p>
            <a:r>
              <a:rPr lang="en-US">
                <a:solidFill>
                  <a:schemeClr val="tx1"/>
                </a:solidFill>
              </a:rPr>
              <a:t>Employment Services: basic career services to help jobseekers including resume workshops, job searching assistance, career counseling, and much more!</a:t>
            </a:r>
            <a:endParaRPr lang="en-US">
              <a:solidFill>
                <a:schemeClr val="tx1"/>
              </a:solidFill>
              <a:ea typeface="Calibri"/>
              <a:cs typeface="Calibri"/>
            </a:endParaRPr>
          </a:p>
          <a:p>
            <a:r>
              <a:rPr lang="en-US">
                <a:solidFill>
                  <a:schemeClr val="tx1"/>
                </a:solidFill>
              </a:rPr>
              <a:t>Access to education, training, and support services</a:t>
            </a:r>
            <a:endParaRPr lang="en-US">
              <a:solidFill>
                <a:schemeClr val="tx1"/>
              </a:solidFill>
              <a:ea typeface="Calibri"/>
              <a:cs typeface="Calibri"/>
            </a:endParaRPr>
          </a:p>
          <a:p>
            <a:r>
              <a:rPr lang="en-US">
                <a:solidFill>
                  <a:schemeClr val="tx1"/>
                </a:solidFill>
              </a:rPr>
              <a:t>Employer services such as Employer of Day and Hiring Fairs </a:t>
            </a:r>
            <a:endParaRPr lang="en-US">
              <a:solidFill>
                <a:schemeClr val="tx1"/>
              </a:solidFill>
              <a:ea typeface="Calibri"/>
              <a:cs typeface="Calibri"/>
            </a:endParaRPr>
          </a:p>
          <a:p>
            <a:r>
              <a:rPr lang="en-US">
                <a:solidFill>
                  <a:schemeClr val="tx1"/>
                </a:solidFill>
              </a:rPr>
              <a:t>Access </a:t>
            </a:r>
            <a:r>
              <a:rPr lang="en-US" err="1">
                <a:solidFill>
                  <a:schemeClr val="tx1"/>
                </a:solidFill>
              </a:rPr>
              <a:t>CareerForce</a:t>
            </a:r>
            <a:r>
              <a:rPr lang="en-US">
                <a:solidFill>
                  <a:schemeClr val="tx1"/>
                </a:solidFill>
              </a:rPr>
              <a:t> virtually at CareerForce.mn.gov</a:t>
            </a:r>
            <a:endParaRPr lang="en-US">
              <a:solidFill>
                <a:schemeClr val="tx1"/>
              </a:solidFill>
              <a:ea typeface="Calibri"/>
              <a:cs typeface="Calibri"/>
            </a:endParaRPr>
          </a:p>
          <a:p>
            <a:endParaRPr lang="en-US"/>
          </a:p>
          <a:p>
            <a:endParaRPr lang="en-US"/>
          </a:p>
        </p:txBody>
      </p:sp>
      <p:sp>
        <p:nvSpPr>
          <p:cNvPr id="5" name="Content Placeholder 4">
            <a:extLst>
              <a:ext uri="{FF2B5EF4-FFF2-40B4-BE49-F238E27FC236}">
                <a16:creationId xmlns:a16="http://schemas.microsoft.com/office/drawing/2014/main" id="{93EAA426-475D-3C3D-5249-6293FDDA1905}"/>
              </a:ext>
            </a:extLst>
          </p:cNvPr>
          <p:cNvSpPr>
            <a:spLocks noGrp="1"/>
          </p:cNvSpPr>
          <p:nvPr>
            <p:ph sz="half" idx="2"/>
          </p:nvPr>
        </p:nvSpPr>
        <p:spPr>
          <a:xfrm>
            <a:off x="914400" y="3734602"/>
            <a:ext cx="5181600" cy="2625946"/>
          </a:xfrm>
        </p:spPr>
        <p:txBody>
          <a:bodyPr vert="horz" lIns="91440" tIns="45720" rIns="91440" bIns="45720" rtlCol="0" anchor="t">
            <a:normAutofit/>
          </a:bodyPr>
          <a:lstStyle/>
          <a:p>
            <a:r>
              <a:rPr lang="en-US" sz="1900">
                <a:solidFill>
                  <a:schemeClr val="tx1"/>
                </a:solidFill>
              </a:rPr>
              <a:t>Core WIOA Titles I-IV: Adult, Dislocated Worker, Youth, Wagner-Peyser, Adult Ed, </a:t>
            </a:r>
            <a:r>
              <a:rPr lang="en-US" sz="1900" err="1">
                <a:solidFill>
                  <a:schemeClr val="tx1"/>
                </a:solidFill>
              </a:rPr>
              <a:t>Voc</a:t>
            </a:r>
            <a:r>
              <a:rPr lang="en-US" sz="1900">
                <a:solidFill>
                  <a:schemeClr val="tx1"/>
                </a:solidFill>
              </a:rPr>
              <a:t> Rehab</a:t>
            </a:r>
          </a:p>
          <a:p>
            <a:r>
              <a:rPr lang="en-US" sz="1900">
                <a:solidFill>
                  <a:schemeClr val="tx1"/>
                </a:solidFill>
              </a:rPr>
              <a:t>Other partners: TANF, SNAP E&amp;T, Job Corps, UI, SCSEP, ABE, Veteran's Employment Services, etc.</a:t>
            </a:r>
            <a:endParaRPr lang="en-US" sz="1900">
              <a:solidFill>
                <a:schemeClr val="tx1"/>
              </a:solidFill>
              <a:ea typeface="Calibri"/>
              <a:cs typeface="Calibri"/>
            </a:endParaRPr>
          </a:p>
          <a:p>
            <a:r>
              <a:rPr lang="en-US" sz="1900">
                <a:solidFill>
                  <a:schemeClr val="tx1"/>
                </a:solidFill>
              </a:rPr>
              <a:t>Partners must share infrastructure costs and participate in service coordination</a:t>
            </a:r>
            <a:endParaRPr lang="en-US" sz="1900">
              <a:solidFill>
                <a:schemeClr val="tx1"/>
              </a:solidFill>
              <a:ea typeface="Calibri"/>
              <a:cs typeface="Calibri"/>
            </a:endParaRPr>
          </a:p>
          <a:p>
            <a:endParaRPr lang="en-US"/>
          </a:p>
        </p:txBody>
      </p:sp>
      <p:sp>
        <p:nvSpPr>
          <p:cNvPr id="7" name="TextBox 6">
            <a:extLst>
              <a:ext uri="{FF2B5EF4-FFF2-40B4-BE49-F238E27FC236}">
                <a16:creationId xmlns:a16="http://schemas.microsoft.com/office/drawing/2014/main" id="{71985C60-B2AF-0738-95C4-FD78C61A94FA}"/>
              </a:ext>
            </a:extLst>
          </p:cNvPr>
          <p:cNvSpPr txBox="1"/>
          <p:nvPr/>
        </p:nvSpPr>
        <p:spPr>
          <a:xfrm>
            <a:off x="459807" y="1452503"/>
            <a:ext cx="11462885" cy="2290019"/>
          </a:xfrm>
          <a:prstGeom prst="rect">
            <a:avLst/>
          </a:prstGeom>
          <a:noFill/>
        </p:spPr>
        <p:txBody>
          <a:bodyPr wrap="square" lIns="91440" tIns="45720" rIns="91440" bIns="45720" rtlCol="0" anchor="t">
            <a:spAutoFit/>
          </a:bodyPr>
          <a:lstStyle/>
          <a:p>
            <a:pPr>
              <a:spcAft>
                <a:spcPts val="600"/>
              </a:spcAft>
            </a:pPr>
            <a:r>
              <a:rPr lang="en-US" sz="2400">
                <a:ea typeface="Calibri"/>
                <a:cs typeface="Calibri"/>
              </a:rPr>
              <a:t>Minnesota’s one-stop system is known as </a:t>
            </a:r>
            <a:r>
              <a:rPr lang="en-US" sz="2400" err="1">
                <a:ea typeface="Calibri"/>
                <a:cs typeface="Calibri"/>
              </a:rPr>
              <a:t>CareerForce</a:t>
            </a:r>
            <a:r>
              <a:rPr lang="en-US" sz="2400">
                <a:ea typeface="Calibri"/>
                <a:cs typeface="Calibri"/>
              </a:rPr>
              <a:t>, with 55 </a:t>
            </a:r>
            <a:r>
              <a:rPr lang="en-US" sz="2400" err="1">
                <a:ea typeface="Calibri"/>
                <a:cs typeface="Calibri"/>
              </a:rPr>
              <a:t>CareerForce</a:t>
            </a:r>
            <a:r>
              <a:rPr lang="en-US" sz="2400">
                <a:ea typeface="Calibri"/>
                <a:cs typeface="Calibri"/>
              </a:rPr>
              <a:t> locations around the state to serve jobseekers and employers</a:t>
            </a:r>
          </a:p>
          <a:p>
            <a:pPr>
              <a:spcAft>
                <a:spcPts val="600"/>
              </a:spcAft>
            </a:pPr>
            <a:r>
              <a:rPr lang="en-US" sz="2400" err="1">
                <a:ea typeface="Calibri"/>
                <a:cs typeface="Calibri"/>
              </a:rPr>
              <a:t>CareerForce</a:t>
            </a:r>
            <a:r>
              <a:rPr lang="en-US" sz="2400">
                <a:ea typeface="Calibri"/>
                <a:cs typeface="Calibri"/>
              </a:rPr>
              <a:t> locations are operated by local workforce boards in partnership with DEED and the GWDB</a:t>
            </a:r>
          </a:p>
          <a:p>
            <a:endParaRPr lang="en-US" sz="1400">
              <a:ea typeface="Calibri"/>
              <a:cs typeface="Calibri"/>
            </a:endParaRPr>
          </a:p>
          <a:p>
            <a:pPr>
              <a:spcAft>
                <a:spcPts val="600"/>
              </a:spcAft>
            </a:pPr>
            <a:r>
              <a:rPr lang="en-US" sz="2400">
                <a:ea typeface="Calibri"/>
                <a:cs typeface="Calibri"/>
              </a:rPr>
              <a:t>Programs and services provided include: </a:t>
            </a:r>
          </a:p>
        </p:txBody>
      </p:sp>
      <p:pic>
        <p:nvPicPr>
          <p:cNvPr id="3074" name="Picture 2" descr="CareerForce in Blaine | Anoka County, MN - Official Website">
            <a:extLst>
              <a:ext uri="{FF2B5EF4-FFF2-40B4-BE49-F238E27FC236}">
                <a16:creationId xmlns:a16="http://schemas.microsoft.com/office/drawing/2014/main" id="{68EB52DB-73B5-2154-D668-6DFABFBAE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970" y="82146"/>
            <a:ext cx="4389825" cy="105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71741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90;p10">
            <a:extLst>
              <a:ext uri="{FF2B5EF4-FFF2-40B4-BE49-F238E27FC236}">
                <a16:creationId xmlns:a16="http://schemas.microsoft.com/office/drawing/2014/main" id="{6254E177-3832-E8EC-9F6E-EEC0F211E7A5}"/>
              </a:ext>
            </a:extLst>
          </p:cNvPr>
          <p:cNvSpPr txBox="1"/>
          <p:nvPr/>
        </p:nvSpPr>
        <p:spPr>
          <a:xfrm>
            <a:off x="468771" y="1427931"/>
            <a:ext cx="5018064" cy="4928418"/>
          </a:xfrm>
          <a:prstGeom prst="rect">
            <a:avLst/>
          </a:prstGeom>
          <a:noFill/>
          <a:ln>
            <a:noFill/>
          </a:ln>
        </p:spPr>
        <p:txBody>
          <a:bodyPr spcFirstLastPara="1" wrap="square" lIns="0" tIns="0" rIns="0" bIns="0" anchor="t" anchorCtr="0">
            <a:noAutofit/>
          </a:bodyPr>
          <a:lstStyle/>
          <a:p>
            <a:pPr marL="0" marR="0" lvl="0" indent="0" rtl="0">
              <a:lnSpc>
                <a:spcPct val="100000"/>
              </a:lnSpc>
              <a:spcBef>
                <a:spcPts val="0"/>
              </a:spcBef>
              <a:spcAft>
                <a:spcPts val="0"/>
              </a:spcAft>
              <a:buNone/>
            </a:pPr>
            <a:r>
              <a:rPr lang="en-US" sz="3200" b="0" u="none" strike="noStrike" cap="none">
                <a:ea typeface="Barlow SemiBold"/>
                <a:cs typeface="Barlow SemiBold"/>
                <a:sym typeface="Barlow SemiBold"/>
              </a:rPr>
              <a:t>Minnesota’s 16 Local</a:t>
            </a:r>
          </a:p>
          <a:p>
            <a:pPr marL="0" marR="0" lvl="0" indent="0" rtl="0">
              <a:lnSpc>
                <a:spcPct val="100000"/>
              </a:lnSpc>
              <a:spcBef>
                <a:spcPts val="0"/>
              </a:spcBef>
              <a:spcAft>
                <a:spcPts val="0"/>
              </a:spcAft>
              <a:buNone/>
            </a:pPr>
            <a:r>
              <a:rPr lang="en-US" sz="3200" b="0" u="none" strike="noStrike" cap="none">
                <a:ea typeface="Barlow SemiBold"/>
                <a:cs typeface="Barlow SemiBold"/>
                <a:sym typeface="Barlow SemiBold"/>
              </a:rPr>
              <a:t>Workforce Development </a:t>
            </a:r>
          </a:p>
          <a:p>
            <a:pPr marL="0" marR="0" lvl="0" indent="0" rtl="0">
              <a:lnSpc>
                <a:spcPct val="100000"/>
              </a:lnSpc>
              <a:spcBef>
                <a:spcPts val="0"/>
              </a:spcBef>
              <a:spcAft>
                <a:spcPts val="0"/>
              </a:spcAft>
              <a:buNone/>
            </a:pPr>
            <a:r>
              <a:rPr lang="en-US" sz="3200" b="0" u="none" strike="noStrike" cap="none">
                <a:ea typeface="Barlow SemiBold"/>
                <a:cs typeface="Barlow SemiBold"/>
                <a:sym typeface="Barlow SemiBold"/>
              </a:rPr>
              <a:t>Boards (LWDBs)</a:t>
            </a:r>
          </a:p>
          <a:p>
            <a:pPr marL="0" marR="0" lvl="0" indent="0" rtl="0">
              <a:lnSpc>
                <a:spcPct val="100000"/>
              </a:lnSpc>
              <a:spcBef>
                <a:spcPts val="0"/>
              </a:spcBef>
              <a:spcAft>
                <a:spcPts val="0"/>
              </a:spcAft>
              <a:buNone/>
            </a:pPr>
            <a:endParaRPr lang="en-US" sz="3200" b="0" u="none" strike="noStrike" cap="none">
              <a:ea typeface="Barlow SemiBold"/>
              <a:cs typeface="Barlow SemiBold"/>
              <a:sym typeface="Barlow SemiBold"/>
            </a:endParaRPr>
          </a:p>
          <a:p>
            <a:pPr marL="457200" marR="0" lvl="0" indent="-457200" rtl="0">
              <a:lnSpc>
                <a:spcPct val="100000"/>
              </a:lnSpc>
              <a:spcAft>
                <a:spcPts val="600"/>
              </a:spcAft>
              <a:buFont typeface="Arial" panose="020B0604020202020204" pitchFamily="34" charset="0"/>
              <a:buChar char="•"/>
            </a:pPr>
            <a:r>
              <a:rPr lang="en-US" sz="2000">
                <a:ea typeface="Barlow SemiBold"/>
                <a:cs typeface="Barlow SemiBold"/>
                <a:sym typeface="Barlow SemiBold"/>
              </a:rPr>
              <a:t>Designated by the Governor based on economic/labor regions and administrative capacity</a:t>
            </a:r>
          </a:p>
          <a:p>
            <a:pPr marL="457200" marR="0" lvl="0" indent="-457200" rtl="0">
              <a:lnSpc>
                <a:spcPct val="100000"/>
              </a:lnSpc>
              <a:spcAft>
                <a:spcPts val="600"/>
              </a:spcAft>
              <a:buFont typeface="Arial" panose="020B0604020202020204" pitchFamily="34" charset="0"/>
              <a:buChar char="•"/>
            </a:pPr>
            <a:r>
              <a:rPr lang="en-US" sz="2000">
                <a:ea typeface="Barlow SemiBold"/>
                <a:cs typeface="Barlow SemiBold"/>
                <a:sym typeface="Barlow SemiBold"/>
              </a:rPr>
              <a:t>Must coordinate regionally when applicable</a:t>
            </a:r>
          </a:p>
          <a:p>
            <a:pPr marL="457200" marR="0" lvl="0" indent="-457200" rtl="0">
              <a:lnSpc>
                <a:spcPct val="100000"/>
              </a:lnSpc>
              <a:spcAft>
                <a:spcPts val="600"/>
              </a:spcAft>
              <a:buFont typeface="Arial" panose="020B0604020202020204" pitchFamily="34" charset="0"/>
              <a:buChar char="•"/>
            </a:pPr>
            <a:r>
              <a:rPr lang="en-US" sz="2000">
                <a:ea typeface="Barlow SemiBold"/>
                <a:cs typeface="Barlow SemiBold"/>
                <a:sym typeface="Barlow SemiBold"/>
              </a:rPr>
              <a:t>Serve as the foundation for delivering WIOA services locally</a:t>
            </a:r>
          </a:p>
          <a:p>
            <a:pPr marL="0" marR="0" lvl="0" indent="0" rtl="0">
              <a:lnSpc>
                <a:spcPct val="100000"/>
              </a:lnSpc>
              <a:spcBef>
                <a:spcPts val="0"/>
              </a:spcBef>
              <a:spcAft>
                <a:spcPts val="0"/>
              </a:spcAft>
              <a:buNone/>
            </a:pPr>
            <a:endParaRPr lang="en-US" sz="3200">
              <a:solidFill>
                <a:srgbClr val="005BAB"/>
              </a:solidFill>
              <a:latin typeface="Barlow SemiBold"/>
              <a:ea typeface="Barlow SemiBold"/>
              <a:cs typeface="Barlow SemiBold"/>
              <a:sym typeface="Barlow SemiBold"/>
            </a:endParaRPr>
          </a:p>
          <a:p>
            <a:pPr marL="0" marR="0" lvl="0" indent="0" rtl="0">
              <a:lnSpc>
                <a:spcPct val="100000"/>
              </a:lnSpc>
              <a:spcBef>
                <a:spcPts val="0"/>
              </a:spcBef>
              <a:spcAft>
                <a:spcPts val="0"/>
              </a:spcAft>
              <a:buNone/>
            </a:pPr>
            <a:endParaRPr lang="en-US" sz="3200" b="0" u="none" strike="noStrike" cap="none">
              <a:solidFill>
                <a:srgbClr val="005BAB"/>
              </a:solidFill>
              <a:latin typeface="Barlow SemiBold"/>
              <a:ea typeface="Barlow SemiBold"/>
              <a:cs typeface="Barlow SemiBold"/>
              <a:sym typeface="Barlow SemiBold"/>
            </a:endParaRPr>
          </a:p>
          <a:p>
            <a:pPr marL="0" marR="0" lvl="0" indent="0" rtl="0">
              <a:lnSpc>
                <a:spcPct val="100000"/>
              </a:lnSpc>
              <a:spcBef>
                <a:spcPts val="0"/>
              </a:spcBef>
              <a:spcAft>
                <a:spcPts val="0"/>
              </a:spcAft>
              <a:buNone/>
            </a:pPr>
            <a:endParaRPr lang="en-US" sz="4800" b="0" u="none" strike="noStrike" cap="none">
              <a:solidFill>
                <a:srgbClr val="005BAB"/>
              </a:solidFill>
              <a:latin typeface="Barlow SemiBold"/>
              <a:ea typeface="Barlow SemiBold"/>
              <a:cs typeface="Barlow SemiBold"/>
              <a:sym typeface="Barlow SemiBold"/>
            </a:endParaRPr>
          </a:p>
        </p:txBody>
      </p:sp>
      <p:pic>
        <p:nvPicPr>
          <p:cNvPr id="6" name="Picture 2">
            <a:extLst>
              <a:ext uri="{FF2B5EF4-FFF2-40B4-BE49-F238E27FC236}">
                <a16:creationId xmlns:a16="http://schemas.microsoft.com/office/drawing/2014/main" id="{085395F5-0BEC-6B82-4FC9-C13D4492B4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648" b="3083"/>
          <a:stretch/>
        </p:blipFill>
        <p:spPr bwMode="auto">
          <a:xfrm>
            <a:off x="5896410" y="646323"/>
            <a:ext cx="5656539" cy="58762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42481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61F781-87E6-13D6-16E8-CF1BE0F84CE2}"/>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42F3EEB-D0A3-2615-428C-5401AC2AE606}"/>
              </a:ext>
            </a:extLst>
          </p:cNvPr>
          <p:cNvSpPr>
            <a:spLocks noGrp="1"/>
          </p:cNvSpPr>
          <p:nvPr>
            <p:ph type="title"/>
          </p:nvPr>
        </p:nvSpPr>
        <p:spPr/>
        <p:txBody>
          <a:bodyPr/>
          <a:lstStyle/>
          <a:p>
            <a:r>
              <a:rPr lang="en-US"/>
              <a:t>Minnesota’s 16 Local Workforce Boards</a:t>
            </a:r>
          </a:p>
        </p:txBody>
      </p:sp>
      <p:sp>
        <p:nvSpPr>
          <p:cNvPr id="3" name="TextBox 2">
            <a:extLst>
              <a:ext uri="{FF2B5EF4-FFF2-40B4-BE49-F238E27FC236}">
                <a16:creationId xmlns:a16="http://schemas.microsoft.com/office/drawing/2014/main" id="{7302EA9C-E120-0DF3-7ACA-3E88819E6C03}"/>
              </a:ext>
            </a:extLst>
          </p:cNvPr>
          <p:cNvSpPr txBox="1"/>
          <p:nvPr/>
        </p:nvSpPr>
        <p:spPr>
          <a:xfrm>
            <a:off x="6324600" y="1801545"/>
            <a:ext cx="5588000" cy="3729547"/>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t>Southeast Minnesota Workforce Development Board</a:t>
            </a:r>
          </a:p>
          <a:p>
            <a:pPr marL="285750" indent="-285750">
              <a:lnSpc>
                <a:spcPct val="120000"/>
              </a:lnSpc>
              <a:buFont typeface="Arial" panose="020B0604020202020204" pitchFamily="34" charset="0"/>
              <a:buChar char="•"/>
            </a:pPr>
            <a:r>
              <a:rPr lang="en-US"/>
              <a:t>Hennepin-Carver Workforce Development Board</a:t>
            </a:r>
          </a:p>
          <a:p>
            <a:pPr marL="285750" indent="-285750">
              <a:lnSpc>
                <a:spcPct val="120000"/>
              </a:lnSpc>
              <a:buFont typeface="Arial" panose="020B0604020202020204" pitchFamily="34" charset="0"/>
              <a:buChar char="•"/>
            </a:pPr>
            <a:r>
              <a:rPr lang="en-US"/>
              <a:t>Minneapolis Workforce Development Board</a:t>
            </a:r>
          </a:p>
          <a:p>
            <a:pPr marL="285750" indent="-285750">
              <a:lnSpc>
                <a:spcPct val="120000"/>
              </a:lnSpc>
              <a:buFont typeface="Arial" panose="020B0604020202020204" pitchFamily="34" charset="0"/>
              <a:buChar char="•"/>
            </a:pPr>
            <a:r>
              <a:rPr lang="en-US"/>
              <a:t>Anoka County Workforce Development Board</a:t>
            </a:r>
          </a:p>
          <a:p>
            <a:pPr marL="285750" indent="-285750">
              <a:lnSpc>
                <a:spcPct val="120000"/>
              </a:lnSpc>
              <a:buFont typeface="Arial" panose="020B0604020202020204" pitchFamily="34" charset="0"/>
              <a:buChar char="•"/>
            </a:pPr>
            <a:r>
              <a:rPr lang="en-US"/>
              <a:t>Dakota-Scott Workforce Development Board</a:t>
            </a:r>
          </a:p>
          <a:p>
            <a:pPr marL="285750" indent="-285750">
              <a:lnSpc>
                <a:spcPct val="120000"/>
              </a:lnSpc>
              <a:buFont typeface="Arial" panose="020B0604020202020204" pitchFamily="34" charset="0"/>
              <a:buChar char="•"/>
            </a:pPr>
            <a:r>
              <a:rPr lang="en-US"/>
              <a:t>Ramsey County Workforce Innovation Board</a:t>
            </a:r>
          </a:p>
          <a:p>
            <a:pPr marL="285750" indent="-285750">
              <a:lnSpc>
                <a:spcPct val="120000"/>
              </a:lnSpc>
              <a:buFont typeface="Arial" panose="020B0604020202020204" pitchFamily="34" charset="0"/>
              <a:buChar char="•"/>
            </a:pPr>
            <a:r>
              <a:rPr lang="en-US"/>
              <a:t>Washington County Workforce Development Board</a:t>
            </a:r>
          </a:p>
          <a:p>
            <a:pPr marL="285750" indent="-285750">
              <a:lnSpc>
                <a:spcPct val="120000"/>
              </a:lnSpc>
              <a:buFont typeface="Arial" panose="020B0604020202020204" pitchFamily="34" charset="0"/>
              <a:buChar char="•"/>
            </a:pPr>
            <a:r>
              <a:rPr lang="en-US"/>
              <a:t>Stearns-Benton Career Solutions Workforce Development Board</a:t>
            </a:r>
          </a:p>
          <a:p>
            <a:pPr marL="285750" indent="-285750">
              <a:lnSpc>
                <a:spcPct val="120000"/>
              </a:lnSpc>
              <a:buFont typeface="Arial" panose="020B0604020202020204" pitchFamily="34" charset="0"/>
              <a:buChar char="•"/>
            </a:pPr>
            <a:r>
              <a:rPr lang="en-US"/>
              <a:t>Winona Workforce Development Board</a:t>
            </a:r>
          </a:p>
        </p:txBody>
      </p:sp>
      <p:sp>
        <p:nvSpPr>
          <p:cNvPr id="7" name="TextBox 6">
            <a:extLst>
              <a:ext uri="{FF2B5EF4-FFF2-40B4-BE49-F238E27FC236}">
                <a16:creationId xmlns:a16="http://schemas.microsoft.com/office/drawing/2014/main" id="{A8F17585-5167-A5E9-8B2B-C5044D66603C}"/>
              </a:ext>
            </a:extLst>
          </p:cNvPr>
          <p:cNvSpPr txBox="1"/>
          <p:nvPr/>
        </p:nvSpPr>
        <p:spPr>
          <a:xfrm>
            <a:off x="508804" y="1801545"/>
            <a:ext cx="5690033" cy="3729547"/>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t>Inter-County Community Council Workforce Development Board</a:t>
            </a:r>
          </a:p>
          <a:p>
            <a:pPr marL="285750" indent="-285750">
              <a:lnSpc>
                <a:spcPct val="120000"/>
              </a:lnSpc>
              <a:buFont typeface="Arial" panose="020B0604020202020204" pitchFamily="34" charset="0"/>
              <a:buChar char="•"/>
            </a:pPr>
            <a:r>
              <a:rPr lang="en-US"/>
              <a:t>Rural MN Concentrated Employment Program Inc. Workforce Development Board</a:t>
            </a:r>
          </a:p>
          <a:p>
            <a:pPr marL="285750" indent="-285750">
              <a:lnSpc>
                <a:spcPct val="120000"/>
              </a:lnSpc>
              <a:buFont typeface="Arial" panose="020B0604020202020204" pitchFamily="34" charset="0"/>
              <a:buChar char="•"/>
            </a:pPr>
            <a:r>
              <a:rPr lang="en-US"/>
              <a:t>Northeast Minnesota Office of Job Training Workforce Development Board</a:t>
            </a:r>
          </a:p>
          <a:p>
            <a:pPr marL="285750" indent="-285750">
              <a:lnSpc>
                <a:spcPct val="120000"/>
              </a:lnSpc>
              <a:buFont typeface="Arial" panose="020B0604020202020204" pitchFamily="34" charset="0"/>
              <a:buChar char="•"/>
            </a:pPr>
            <a:r>
              <a:rPr lang="en-US"/>
              <a:t>Duluth Workforce Development Board </a:t>
            </a:r>
          </a:p>
          <a:p>
            <a:pPr marL="285750" indent="-285750">
              <a:lnSpc>
                <a:spcPct val="120000"/>
              </a:lnSpc>
              <a:buFont typeface="Arial" panose="020B0604020202020204" pitchFamily="34" charset="0"/>
              <a:buChar char="•"/>
            </a:pPr>
            <a:r>
              <a:rPr lang="en-US"/>
              <a:t>Central Minnesota Jobs and Training Services Workforce Development Board</a:t>
            </a:r>
          </a:p>
          <a:p>
            <a:pPr marL="285750" indent="-285750">
              <a:lnSpc>
                <a:spcPct val="120000"/>
              </a:lnSpc>
              <a:buFont typeface="Arial" panose="020B0604020202020204" pitchFamily="34" charset="0"/>
              <a:buChar char="•"/>
            </a:pPr>
            <a:r>
              <a:rPr lang="en-US"/>
              <a:t>Southwest Minnesota Private Industry Council </a:t>
            </a:r>
          </a:p>
          <a:p>
            <a:pPr marL="285750" indent="-285750">
              <a:lnSpc>
                <a:spcPct val="120000"/>
              </a:lnSpc>
              <a:buFont typeface="Arial" panose="020B0604020202020204" pitchFamily="34" charset="0"/>
              <a:buChar char="•"/>
            </a:pPr>
            <a:r>
              <a:rPr lang="en-US"/>
              <a:t>South Central Workforce Council</a:t>
            </a:r>
          </a:p>
        </p:txBody>
      </p:sp>
    </p:spTree>
    <p:extLst>
      <p:ext uri="{BB962C8B-B14F-4D97-AF65-F5344CB8AC3E}">
        <p14:creationId xmlns:p14="http://schemas.microsoft.com/office/powerpoint/2010/main" val="11237373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89C8B-0900-7BC5-D87D-33609B17F5FE}"/>
            </a:ext>
          </a:extLst>
        </p:cNvPr>
        <p:cNvGrpSpPr/>
        <p:nvPr/>
      </p:nvGrpSpPr>
      <p:grpSpPr>
        <a:xfrm>
          <a:off x="0" y="0"/>
          <a:ext cx="0" cy="0"/>
          <a:chOff x="0" y="0"/>
          <a:chExt cx="0" cy="0"/>
        </a:xfrm>
      </p:grpSpPr>
      <p:sp>
        <p:nvSpPr>
          <p:cNvPr id="5" name="Google Shape;90;p10">
            <a:extLst>
              <a:ext uri="{FF2B5EF4-FFF2-40B4-BE49-F238E27FC236}">
                <a16:creationId xmlns:a16="http://schemas.microsoft.com/office/drawing/2014/main" id="{5A35CDD8-FB7F-B526-5243-49EC2690AADE}"/>
              </a:ext>
            </a:extLst>
          </p:cNvPr>
          <p:cNvSpPr txBox="1"/>
          <p:nvPr/>
        </p:nvSpPr>
        <p:spPr>
          <a:xfrm>
            <a:off x="810501" y="1594568"/>
            <a:ext cx="6653571" cy="4591123"/>
          </a:xfrm>
          <a:prstGeom prst="rect">
            <a:avLst/>
          </a:prstGeom>
          <a:noFill/>
          <a:ln>
            <a:noFill/>
          </a:ln>
        </p:spPr>
        <p:txBody>
          <a:bodyPr spcFirstLastPara="1" wrap="square" lIns="0" tIns="0" rIns="0" bIns="0" anchor="t" anchorCtr="0">
            <a:noAutofit/>
          </a:bodyPr>
          <a:lstStyle/>
          <a:p>
            <a:pPr marL="0" marR="0" lvl="0" indent="0" rtl="0">
              <a:lnSpc>
                <a:spcPct val="100000"/>
              </a:lnSpc>
              <a:spcBef>
                <a:spcPts val="0"/>
              </a:spcBef>
              <a:spcAft>
                <a:spcPts val="600"/>
              </a:spcAft>
              <a:buNone/>
            </a:pPr>
            <a:r>
              <a:rPr lang="en-US" sz="2400" u="sng">
                <a:ea typeface="Barlow SemiBold"/>
                <a:cs typeface="Barlow SemiBold"/>
                <a:sym typeface="Barlow SemiBold"/>
              </a:rPr>
              <a:t>LWDBs </a:t>
            </a:r>
            <a:r>
              <a:rPr lang="en-US" sz="2400" b="0" u="sng">
                <a:ea typeface="Barlow SemiBold"/>
                <a:cs typeface="Barlow SemiBold"/>
                <a:sym typeface="Barlow SemiBold"/>
              </a:rPr>
              <a:t>Charge</a:t>
            </a:r>
            <a:r>
              <a:rPr lang="en-US" sz="1600" b="0" u="none" strike="noStrike" cap="none">
                <a:ea typeface="Barlow SemiBold"/>
                <a:cs typeface="Barlow SemiBold"/>
                <a:sym typeface="Barlow SemiBold"/>
              </a:rPr>
              <a:t> </a:t>
            </a:r>
          </a:p>
          <a:p>
            <a:pPr marL="457200" marR="0" lvl="0" indent="-457200" rtl="0">
              <a:lnSpc>
                <a:spcPct val="100000"/>
              </a:lnSpc>
              <a:spcBef>
                <a:spcPts val="0"/>
              </a:spcBef>
              <a:spcAft>
                <a:spcPts val="600"/>
              </a:spcAft>
              <a:buFont typeface="Arial" panose="020B0604020202020204" pitchFamily="34" charset="0"/>
              <a:buChar char="•"/>
            </a:pPr>
            <a:r>
              <a:rPr lang="en-US" b="0" u="none" strike="noStrike" cap="none">
                <a:ea typeface="Barlow SemiBold"/>
                <a:cs typeface="Barlow SemiBold"/>
                <a:sym typeface="Barlow SemiBold"/>
              </a:rPr>
              <a:t>Analyze local economic conditions, labor market data, and workforce needs.</a:t>
            </a:r>
          </a:p>
          <a:p>
            <a:pPr marL="457200" marR="0" lvl="0" indent="-457200" rtl="0">
              <a:lnSpc>
                <a:spcPct val="100000"/>
              </a:lnSpc>
              <a:spcBef>
                <a:spcPts val="0"/>
              </a:spcBef>
              <a:spcAft>
                <a:spcPts val="600"/>
              </a:spcAft>
              <a:buFont typeface="Arial" panose="020B0604020202020204" pitchFamily="34" charset="0"/>
              <a:buChar char="•"/>
            </a:pPr>
            <a:r>
              <a:rPr lang="en-US">
                <a:ea typeface="Barlow SemiBold"/>
                <a:cs typeface="Barlow SemiBold"/>
                <a:sym typeface="Barlow SemiBold"/>
              </a:rPr>
              <a:t>Use this information to guide investment of public resources.</a:t>
            </a:r>
          </a:p>
          <a:p>
            <a:pPr marL="457200" marR="0" lvl="0" indent="-457200" rtl="0">
              <a:lnSpc>
                <a:spcPct val="100000"/>
              </a:lnSpc>
              <a:spcBef>
                <a:spcPts val="0"/>
              </a:spcBef>
              <a:spcAft>
                <a:spcPts val="600"/>
              </a:spcAft>
              <a:buFont typeface="Arial" panose="020B0604020202020204" pitchFamily="34" charset="0"/>
              <a:buChar char="•"/>
            </a:pPr>
            <a:r>
              <a:rPr lang="en-US">
                <a:ea typeface="Barlow SemiBold"/>
                <a:cs typeface="Barlow SemiBold"/>
                <a:sym typeface="Barlow SemiBold"/>
              </a:rPr>
              <a:t>Develop strategies to meet local workforce needs.</a:t>
            </a:r>
          </a:p>
          <a:p>
            <a:pPr marR="0" lvl="0" rtl="0">
              <a:lnSpc>
                <a:spcPct val="100000"/>
              </a:lnSpc>
              <a:spcBef>
                <a:spcPts val="0"/>
              </a:spcBef>
              <a:spcAft>
                <a:spcPts val="600"/>
              </a:spcAft>
            </a:pPr>
            <a:endParaRPr lang="en-US" u="sng">
              <a:ea typeface="Barlow SemiBold"/>
              <a:cs typeface="Barlow SemiBold"/>
              <a:sym typeface="Barlow SemiBold"/>
            </a:endParaRPr>
          </a:p>
          <a:p>
            <a:pPr marR="0" lvl="0" rtl="0">
              <a:lnSpc>
                <a:spcPct val="100000"/>
              </a:lnSpc>
              <a:spcBef>
                <a:spcPts val="0"/>
              </a:spcBef>
              <a:spcAft>
                <a:spcPts val="600"/>
              </a:spcAft>
            </a:pPr>
            <a:r>
              <a:rPr lang="en-US" sz="2400" u="sng">
                <a:ea typeface="Barlow SemiBold"/>
                <a:cs typeface="Barlow SemiBold"/>
                <a:sym typeface="Barlow SemiBold"/>
              </a:rPr>
              <a:t>WIOA Requirements</a:t>
            </a:r>
          </a:p>
          <a:p>
            <a:pPr marL="342900" marR="0" lvl="0" indent="-342900" rtl="0">
              <a:lnSpc>
                <a:spcPct val="100000"/>
              </a:lnSpc>
              <a:spcBef>
                <a:spcPts val="0"/>
              </a:spcBef>
              <a:spcAft>
                <a:spcPts val="600"/>
              </a:spcAft>
              <a:buFont typeface="Arial" panose="020B0604020202020204" pitchFamily="34" charset="0"/>
              <a:buChar char="•"/>
            </a:pPr>
            <a:r>
              <a:rPr lang="en-US">
                <a:ea typeface="Barlow SemiBold"/>
                <a:cs typeface="Barlow SemiBold"/>
                <a:sym typeface="Barlow SemiBold"/>
              </a:rPr>
              <a:t>Develop local plans aligned with the state strategy</a:t>
            </a:r>
          </a:p>
          <a:p>
            <a:pPr marL="342900" marR="0" lvl="0" indent="-342900" rtl="0">
              <a:lnSpc>
                <a:spcPct val="100000"/>
              </a:lnSpc>
              <a:spcBef>
                <a:spcPts val="0"/>
              </a:spcBef>
              <a:spcAft>
                <a:spcPts val="600"/>
              </a:spcAft>
              <a:buFont typeface="Arial" panose="020B0604020202020204" pitchFamily="34" charset="0"/>
              <a:buChar char="•"/>
            </a:pPr>
            <a:r>
              <a:rPr lang="en-US">
                <a:ea typeface="Barlow SemiBold"/>
                <a:cs typeface="Barlow SemiBold"/>
                <a:sym typeface="Barlow SemiBold"/>
              </a:rPr>
              <a:t>Designate One-Stop Operators and select service providers</a:t>
            </a:r>
          </a:p>
          <a:p>
            <a:pPr marL="342900" marR="0" lvl="0" indent="-342900" rtl="0">
              <a:lnSpc>
                <a:spcPct val="100000"/>
              </a:lnSpc>
              <a:spcBef>
                <a:spcPts val="0"/>
              </a:spcBef>
              <a:spcAft>
                <a:spcPts val="600"/>
              </a:spcAft>
              <a:buFont typeface="Arial" panose="020B0604020202020204" pitchFamily="34" charset="0"/>
              <a:buChar char="•"/>
            </a:pPr>
            <a:r>
              <a:rPr lang="en-US">
                <a:ea typeface="Barlow SemiBold"/>
                <a:cs typeface="Barlow SemiBold"/>
                <a:sym typeface="Barlow SemiBold"/>
              </a:rPr>
              <a:t>Oversee program and fiscal performance</a:t>
            </a:r>
          </a:p>
          <a:p>
            <a:pPr marL="342900" marR="0" lvl="0" indent="-342900" rtl="0">
              <a:lnSpc>
                <a:spcPct val="100000"/>
              </a:lnSpc>
              <a:spcBef>
                <a:spcPts val="0"/>
              </a:spcBef>
              <a:spcAft>
                <a:spcPts val="600"/>
              </a:spcAft>
              <a:buFont typeface="Arial" panose="020B0604020202020204" pitchFamily="34" charset="0"/>
              <a:buChar char="•"/>
            </a:pPr>
            <a:r>
              <a:rPr lang="en-US">
                <a:ea typeface="Barlow SemiBold"/>
                <a:cs typeface="Barlow SemiBold"/>
                <a:sym typeface="Barlow SemiBold"/>
              </a:rPr>
              <a:t>Engage employers and support sector strategies</a:t>
            </a:r>
          </a:p>
          <a:p>
            <a:pPr marR="0" lvl="0" rtl="0">
              <a:lnSpc>
                <a:spcPct val="100000"/>
              </a:lnSpc>
              <a:spcBef>
                <a:spcPts val="0"/>
              </a:spcBef>
              <a:spcAft>
                <a:spcPts val="600"/>
              </a:spcAft>
            </a:pPr>
            <a:endParaRPr lang="en-US" sz="2000">
              <a:solidFill>
                <a:srgbClr val="005BAB"/>
              </a:solidFill>
              <a:latin typeface="Barlow SemiBold"/>
              <a:ea typeface="Barlow SemiBold"/>
              <a:cs typeface="Barlow SemiBold"/>
              <a:sym typeface="Barlow SemiBold"/>
            </a:endParaRPr>
          </a:p>
          <a:p>
            <a:pPr marL="685800" marR="0" lvl="0" indent="-685800" rtl="0">
              <a:lnSpc>
                <a:spcPct val="100000"/>
              </a:lnSpc>
              <a:spcBef>
                <a:spcPts val="0"/>
              </a:spcBef>
              <a:spcAft>
                <a:spcPts val="600"/>
              </a:spcAft>
              <a:buFont typeface="Arial" panose="020B0604020202020204" pitchFamily="34" charset="0"/>
              <a:buChar char="•"/>
            </a:pPr>
            <a:endParaRPr lang="en-US" sz="4800">
              <a:solidFill>
                <a:srgbClr val="005BAB"/>
              </a:solidFill>
              <a:latin typeface="Barlow SemiBold"/>
              <a:ea typeface="Barlow SemiBold"/>
              <a:cs typeface="Barlow SemiBold"/>
              <a:sym typeface="Barlow SemiBold"/>
            </a:endParaRPr>
          </a:p>
          <a:p>
            <a:pPr marR="0" lvl="0" rtl="0">
              <a:lnSpc>
                <a:spcPct val="100000"/>
              </a:lnSpc>
              <a:spcBef>
                <a:spcPts val="0"/>
              </a:spcBef>
              <a:spcAft>
                <a:spcPts val="600"/>
              </a:spcAft>
            </a:pPr>
            <a:endParaRPr lang="en-US" sz="3200">
              <a:solidFill>
                <a:srgbClr val="005BAB"/>
              </a:solidFill>
              <a:latin typeface="Barlow SemiBold"/>
              <a:ea typeface="Barlow SemiBold"/>
              <a:cs typeface="Barlow SemiBold"/>
              <a:sym typeface="Barlow SemiBold"/>
            </a:endParaRPr>
          </a:p>
        </p:txBody>
      </p:sp>
      <p:pic>
        <p:nvPicPr>
          <p:cNvPr id="6" name="Picture 5" descr="A pen and magnifying glass on a graph&#10;&#10;Description automatically generated">
            <a:extLst>
              <a:ext uri="{FF2B5EF4-FFF2-40B4-BE49-F238E27FC236}">
                <a16:creationId xmlns:a16="http://schemas.microsoft.com/office/drawing/2014/main" id="{D1BDD07E-8E1C-3CFA-3420-A975F9EF76A3}"/>
              </a:ext>
            </a:extLst>
          </p:cNvPr>
          <p:cNvPicPr>
            <a:picLocks noChangeAspect="1"/>
          </p:cNvPicPr>
          <p:nvPr/>
        </p:nvPicPr>
        <p:blipFill>
          <a:blip r:embed="rId2" cstate="print">
            <a:extLst>
              <a:ext uri="{28A0092B-C50C-407E-A947-70E740481C1C}">
                <a14:useLocalDpi xmlns:a14="http://schemas.microsoft.com/office/drawing/2010/main" val="0"/>
              </a:ext>
            </a:extLst>
          </a:blip>
          <a:srcRect b="18167"/>
          <a:stretch/>
        </p:blipFill>
        <p:spPr>
          <a:xfrm>
            <a:off x="7717366" y="1766018"/>
            <a:ext cx="3924300" cy="4014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a:extLst>
              <a:ext uri="{FF2B5EF4-FFF2-40B4-BE49-F238E27FC236}">
                <a16:creationId xmlns:a16="http://schemas.microsoft.com/office/drawing/2014/main" id="{A4AF1812-A04E-C002-6E9C-900BB7C68415}"/>
              </a:ext>
            </a:extLst>
          </p:cNvPr>
          <p:cNvSpPr>
            <a:spLocks noGrp="1"/>
          </p:cNvSpPr>
          <p:nvPr>
            <p:ph type="title"/>
          </p:nvPr>
        </p:nvSpPr>
        <p:spPr/>
        <p:txBody>
          <a:bodyPr/>
          <a:lstStyle/>
          <a:p>
            <a:r>
              <a:rPr lang="en-US"/>
              <a:t>Local Workforce Board Core Functions</a:t>
            </a:r>
          </a:p>
        </p:txBody>
      </p:sp>
    </p:spTree>
    <p:extLst>
      <p:ext uri="{BB962C8B-B14F-4D97-AF65-F5344CB8AC3E}">
        <p14:creationId xmlns:p14="http://schemas.microsoft.com/office/powerpoint/2010/main" val="25787426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C53E2-3F3F-0A60-9343-4D26EEC3CD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8471B7-DC04-3A72-3DAC-C65EEF8E3EC0}"/>
              </a:ext>
            </a:extLst>
          </p:cNvPr>
          <p:cNvSpPr>
            <a:spLocks noGrp="1"/>
          </p:cNvSpPr>
          <p:nvPr>
            <p:ph type="title"/>
          </p:nvPr>
        </p:nvSpPr>
        <p:spPr/>
        <p:txBody>
          <a:bodyPr/>
          <a:lstStyle/>
          <a:p>
            <a:r>
              <a:rPr lang="en-US"/>
              <a:t>LWDB Service Delivery</a:t>
            </a:r>
          </a:p>
        </p:txBody>
      </p:sp>
      <p:sp>
        <p:nvSpPr>
          <p:cNvPr id="3" name="Google Shape;90;p10">
            <a:extLst>
              <a:ext uri="{FF2B5EF4-FFF2-40B4-BE49-F238E27FC236}">
                <a16:creationId xmlns:a16="http://schemas.microsoft.com/office/drawing/2014/main" id="{DE15DFFB-7F81-4773-7E04-5ADEE975FB58}"/>
              </a:ext>
            </a:extLst>
          </p:cNvPr>
          <p:cNvSpPr txBox="1"/>
          <p:nvPr/>
        </p:nvSpPr>
        <p:spPr>
          <a:xfrm>
            <a:off x="943851" y="1594119"/>
            <a:ext cx="10409949" cy="4928418"/>
          </a:xfrm>
          <a:prstGeom prst="rect">
            <a:avLst/>
          </a:prstGeom>
          <a:noFill/>
          <a:ln>
            <a:noFill/>
          </a:ln>
        </p:spPr>
        <p:txBody>
          <a:bodyPr spcFirstLastPara="1" wrap="square" lIns="0" tIns="0" rIns="0" bIns="0" anchor="t" anchorCtr="0">
            <a:noAutofit/>
          </a:bodyPr>
          <a:lstStyle/>
          <a:p>
            <a:pPr marL="0" marR="0" lvl="0" indent="0" rtl="0">
              <a:lnSpc>
                <a:spcPct val="100000"/>
              </a:lnSpc>
              <a:spcBef>
                <a:spcPts val="0"/>
              </a:spcBef>
              <a:spcAft>
                <a:spcPts val="600"/>
              </a:spcAft>
              <a:buNone/>
            </a:pPr>
            <a:r>
              <a:rPr lang="en-US" sz="2400" b="0" u="none" strike="noStrike" cap="none">
                <a:ea typeface="Barlow SemiBold"/>
                <a:cs typeface="Barlow SemiBold"/>
                <a:sym typeface="Barlow SemiBold"/>
              </a:rPr>
              <a:t>The directives of LWDBs </a:t>
            </a:r>
            <a:r>
              <a:rPr lang="en-US" sz="2400">
                <a:ea typeface="Barlow SemiBold"/>
                <a:cs typeface="Barlow SemiBold"/>
                <a:sym typeface="Barlow SemiBold"/>
              </a:rPr>
              <a:t>are</a:t>
            </a:r>
            <a:r>
              <a:rPr lang="en-US" sz="2400" b="0" u="none" strike="noStrike" cap="none">
                <a:ea typeface="Barlow SemiBold"/>
                <a:cs typeface="Barlow SemiBold"/>
                <a:sym typeface="Barlow SemiBold"/>
              </a:rPr>
              <a:t> then implemented by:</a:t>
            </a:r>
          </a:p>
          <a:p>
            <a:pPr marL="571500" marR="0" lvl="0" indent="-571500" rtl="0">
              <a:lnSpc>
                <a:spcPct val="100000"/>
              </a:lnSpc>
              <a:spcBef>
                <a:spcPts val="0"/>
              </a:spcBef>
              <a:spcAft>
                <a:spcPts val="600"/>
              </a:spcAft>
              <a:buFont typeface="Arial" panose="020B0604020202020204" pitchFamily="34" charset="0"/>
              <a:buChar char="•"/>
            </a:pPr>
            <a:r>
              <a:rPr lang="en-US" sz="2000">
                <a:ea typeface="Barlow SemiBold"/>
                <a:cs typeface="Barlow SemiBold"/>
                <a:sym typeface="Barlow SemiBold"/>
              </a:rPr>
              <a:t>Counties </a:t>
            </a:r>
          </a:p>
          <a:p>
            <a:pPr marL="571500" marR="0" lvl="0" indent="-571500" rtl="0">
              <a:lnSpc>
                <a:spcPct val="100000"/>
              </a:lnSpc>
              <a:spcBef>
                <a:spcPts val="0"/>
              </a:spcBef>
              <a:spcAft>
                <a:spcPts val="600"/>
              </a:spcAft>
              <a:buFont typeface="Arial" panose="020B0604020202020204" pitchFamily="34" charset="0"/>
              <a:buChar char="•"/>
            </a:pPr>
            <a:r>
              <a:rPr lang="en-US" sz="2000">
                <a:ea typeface="Barlow SemiBold"/>
                <a:cs typeface="Barlow SemiBold"/>
                <a:sym typeface="Barlow SemiBold"/>
              </a:rPr>
              <a:t>Cities</a:t>
            </a:r>
          </a:p>
          <a:p>
            <a:pPr marL="571500" marR="0" lvl="0" indent="-571500" rtl="0">
              <a:lnSpc>
                <a:spcPct val="100000"/>
              </a:lnSpc>
              <a:spcBef>
                <a:spcPts val="0"/>
              </a:spcBef>
              <a:spcAft>
                <a:spcPts val="600"/>
              </a:spcAft>
              <a:buFont typeface="Arial" panose="020B0604020202020204" pitchFamily="34" charset="0"/>
              <a:buChar char="•"/>
            </a:pPr>
            <a:r>
              <a:rPr lang="en-US" sz="2000">
                <a:ea typeface="Barlow SemiBold"/>
                <a:cs typeface="Barlow SemiBold"/>
                <a:sym typeface="Barlow SemiBold"/>
              </a:rPr>
              <a:t>Local nonprofits, working under a Joint Powers Agreement</a:t>
            </a:r>
          </a:p>
          <a:p>
            <a:pPr marL="571500" marR="0" lvl="0" indent="-571500" rtl="0">
              <a:lnSpc>
                <a:spcPct val="100000"/>
              </a:lnSpc>
              <a:spcBef>
                <a:spcPts val="0"/>
              </a:spcBef>
              <a:spcAft>
                <a:spcPts val="600"/>
              </a:spcAft>
              <a:buFont typeface="Arial" panose="020B0604020202020204" pitchFamily="34" charset="0"/>
              <a:buChar char="•"/>
            </a:pPr>
            <a:endParaRPr lang="en-US" sz="2000">
              <a:ea typeface="Barlow SemiBold"/>
              <a:cs typeface="Barlow SemiBold"/>
              <a:sym typeface="Barlow SemiBold"/>
            </a:endParaRPr>
          </a:p>
          <a:p>
            <a:pPr marR="0" lvl="0" rtl="0">
              <a:lnSpc>
                <a:spcPct val="100000"/>
              </a:lnSpc>
              <a:spcBef>
                <a:spcPts val="0"/>
              </a:spcBef>
              <a:spcAft>
                <a:spcPts val="600"/>
              </a:spcAft>
            </a:pPr>
            <a:r>
              <a:rPr lang="en-US" sz="2000">
                <a:ea typeface="Barlow SemiBold"/>
                <a:cs typeface="Barlow SemiBold"/>
                <a:sym typeface="Barlow SemiBold"/>
              </a:rPr>
              <a:t>For example:</a:t>
            </a:r>
          </a:p>
          <a:p>
            <a:pPr marL="457200" marR="0" lvl="0" indent="-457200" rtl="0">
              <a:lnSpc>
                <a:spcPct val="100000"/>
              </a:lnSpc>
              <a:spcBef>
                <a:spcPts val="0"/>
              </a:spcBef>
              <a:spcAft>
                <a:spcPts val="600"/>
              </a:spcAft>
              <a:buFont typeface="Arial" panose="020B0604020202020204" pitchFamily="34" charset="0"/>
              <a:buChar char="•"/>
            </a:pPr>
            <a:r>
              <a:rPr lang="en-US">
                <a:ea typeface="Barlow SemiBold"/>
                <a:cs typeface="Barlow SemiBold"/>
                <a:sym typeface="Barlow SemiBold"/>
              </a:rPr>
              <a:t>4,575 youth served through one-on-one services and an additional 40,374 youth served through outreach to schools under the Minnesota Youth Program in SFY2024.</a:t>
            </a:r>
          </a:p>
          <a:p>
            <a:pPr marL="457200" marR="0" lvl="0" indent="-457200" rtl="0">
              <a:lnSpc>
                <a:spcPct val="100000"/>
              </a:lnSpc>
              <a:spcBef>
                <a:spcPts val="0"/>
              </a:spcBef>
              <a:spcAft>
                <a:spcPts val="600"/>
              </a:spcAft>
              <a:buFont typeface="Arial" panose="020B0604020202020204" pitchFamily="34" charset="0"/>
              <a:buChar char="•"/>
            </a:pPr>
            <a:r>
              <a:rPr lang="en-US">
                <a:ea typeface="Barlow SemiBold"/>
                <a:cs typeface="Barlow SemiBold"/>
                <a:sym typeface="Barlow SemiBold"/>
              </a:rPr>
              <a:t>5,931 individuals served through the State Dislocated Worker Program in SFY2024</a:t>
            </a:r>
            <a:r>
              <a:rPr lang="en-US" sz="2000">
                <a:ea typeface="Barlow SemiBold"/>
                <a:cs typeface="Barlow SemiBold"/>
                <a:sym typeface="Barlow SemiBold"/>
              </a:rPr>
              <a:t>.</a:t>
            </a:r>
          </a:p>
          <a:p>
            <a:pPr marR="0" lvl="0" rtl="0">
              <a:lnSpc>
                <a:spcPct val="100000"/>
              </a:lnSpc>
              <a:spcBef>
                <a:spcPts val="0"/>
              </a:spcBef>
              <a:spcAft>
                <a:spcPts val="600"/>
              </a:spcAft>
            </a:pPr>
            <a:endParaRPr lang="en-US" sz="2400">
              <a:solidFill>
                <a:srgbClr val="005BAB"/>
              </a:solidFill>
              <a:latin typeface="Barlow SemiBold"/>
              <a:ea typeface="Barlow SemiBold"/>
              <a:cs typeface="Barlow SemiBold"/>
              <a:sym typeface="Barlow SemiBold"/>
            </a:endParaRPr>
          </a:p>
          <a:p>
            <a:pPr marL="571500" marR="0" lvl="0" indent="-571500" rtl="0">
              <a:lnSpc>
                <a:spcPct val="100000"/>
              </a:lnSpc>
              <a:spcBef>
                <a:spcPts val="0"/>
              </a:spcBef>
              <a:spcAft>
                <a:spcPts val="600"/>
              </a:spcAft>
              <a:buFont typeface="Arial" panose="020B0604020202020204" pitchFamily="34" charset="0"/>
              <a:buChar char="•"/>
            </a:pPr>
            <a:endParaRPr lang="en-US">
              <a:solidFill>
                <a:srgbClr val="005BAB"/>
              </a:solidFill>
              <a:latin typeface="Barlow SemiBold"/>
              <a:ea typeface="Barlow SemiBold"/>
              <a:cs typeface="Barlow SemiBold"/>
              <a:sym typeface="Barlow SemiBold"/>
            </a:endParaRPr>
          </a:p>
          <a:p>
            <a:pPr marR="0" lvl="0" rtl="0">
              <a:lnSpc>
                <a:spcPct val="100000"/>
              </a:lnSpc>
              <a:spcBef>
                <a:spcPts val="0"/>
              </a:spcBef>
              <a:spcAft>
                <a:spcPts val="0"/>
              </a:spcAft>
            </a:pPr>
            <a:endParaRPr lang="en-US" sz="4800">
              <a:solidFill>
                <a:srgbClr val="005BAB"/>
              </a:solidFill>
              <a:latin typeface="Barlow SemiBold"/>
              <a:ea typeface="Barlow SemiBold"/>
              <a:cs typeface="Barlow SemiBold"/>
              <a:sym typeface="Barlow SemiBold"/>
            </a:endParaRPr>
          </a:p>
        </p:txBody>
      </p:sp>
    </p:spTree>
    <p:extLst>
      <p:ext uri="{BB962C8B-B14F-4D97-AF65-F5344CB8AC3E}">
        <p14:creationId xmlns:p14="http://schemas.microsoft.com/office/powerpoint/2010/main" val="255181376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843B0-2841-6155-B4EE-D60E42A27F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CC9D45-EBF6-5A89-C39E-C805C4EC25A9}"/>
              </a:ext>
            </a:extLst>
          </p:cNvPr>
          <p:cNvSpPr>
            <a:spLocks noGrp="1"/>
          </p:cNvSpPr>
          <p:nvPr>
            <p:ph type="title"/>
          </p:nvPr>
        </p:nvSpPr>
        <p:spPr/>
        <p:txBody>
          <a:bodyPr/>
          <a:lstStyle/>
          <a:p>
            <a:r>
              <a:rPr lang="en-US"/>
              <a:t>LWDB Design and Membership</a:t>
            </a:r>
          </a:p>
        </p:txBody>
      </p:sp>
      <p:sp>
        <p:nvSpPr>
          <p:cNvPr id="6" name="Content Placeholder 5">
            <a:extLst>
              <a:ext uri="{FF2B5EF4-FFF2-40B4-BE49-F238E27FC236}">
                <a16:creationId xmlns:a16="http://schemas.microsoft.com/office/drawing/2014/main" id="{8CFA25DB-0CC5-D221-3F4C-1B33E50BD0E6}"/>
              </a:ext>
            </a:extLst>
          </p:cNvPr>
          <p:cNvSpPr>
            <a:spLocks noGrp="1"/>
          </p:cNvSpPr>
          <p:nvPr>
            <p:ph sz="half" idx="1"/>
          </p:nvPr>
        </p:nvSpPr>
        <p:spPr/>
        <p:txBody>
          <a:bodyPr/>
          <a:lstStyle/>
          <a:p>
            <a:r>
              <a:rPr lang="en-US"/>
              <a:t>Chair of the Board is a member of the private sector.</a:t>
            </a:r>
          </a:p>
          <a:p>
            <a:r>
              <a:rPr lang="en-US"/>
              <a:t>Members are appointed by a designated Local Elected Official – usually a County Commissioner or Mayor.</a:t>
            </a:r>
          </a:p>
          <a:p>
            <a:r>
              <a:rPr lang="en-US"/>
              <a:t>Each board has an Executive Director, who staffs the board.</a:t>
            </a:r>
          </a:p>
        </p:txBody>
      </p:sp>
      <p:sp>
        <p:nvSpPr>
          <p:cNvPr id="7" name="Content Placeholder 6">
            <a:extLst>
              <a:ext uri="{FF2B5EF4-FFF2-40B4-BE49-F238E27FC236}">
                <a16:creationId xmlns:a16="http://schemas.microsoft.com/office/drawing/2014/main" id="{CD5691CE-A5F3-3B18-AED5-979BE81D97EA}"/>
              </a:ext>
            </a:extLst>
          </p:cNvPr>
          <p:cNvSpPr>
            <a:spLocks noGrp="1"/>
          </p:cNvSpPr>
          <p:nvPr>
            <p:ph sz="half" idx="2"/>
          </p:nvPr>
        </p:nvSpPr>
        <p:spPr/>
        <p:txBody>
          <a:bodyPr/>
          <a:lstStyle/>
          <a:p>
            <a:pPr marL="0" indent="0">
              <a:buNone/>
            </a:pPr>
            <a:r>
              <a:rPr lang="en-US"/>
              <a:t>Board membership must include:</a:t>
            </a:r>
          </a:p>
          <a:p>
            <a:pPr lvl="1"/>
            <a:r>
              <a:rPr lang="en-US"/>
              <a:t>51% Local business leaders</a:t>
            </a:r>
          </a:p>
          <a:p>
            <a:pPr lvl="1"/>
            <a:r>
              <a:rPr lang="en-US"/>
              <a:t>State agencies</a:t>
            </a:r>
          </a:p>
          <a:p>
            <a:pPr lvl="1"/>
            <a:r>
              <a:rPr lang="en-US"/>
              <a:t>Post-secondary education</a:t>
            </a:r>
          </a:p>
          <a:p>
            <a:pPr lvl="1"/>
            <a:r>
              <a:rPr lang="en-US"/>
              <a:t>Labor </a:t>
            </a:r>
          </a:p>
          <a:p>
            <a:pPr lvl="1"/>
            <a:r>
              <a:rPr lang="en-US"/>
              <a:t>Adult Basic Education</a:t>
            </a:r>
          </a:p>
          <a:p>
            <a:pPr lvl="1"/>
            <a:r>
              <a:rPr lang="en-US"/>
              <a:t>Economic development</a:t>
            </a:r>
          </a:p>
          <a:p>
            <a:endParaRPr lang="en-US"/>
          </a:p>
        </p:txBody>
      </p:sp>
    </p:spTree>
    <p:extLst>
      <p:ext uri="{BB962C8B-B14F-4D97-AF65-F5344CB8AC3E}">
        <p14:creationId xmlns:p14="http://schemas.microsoft.com/office/powerpoint/2010/main" val="37456788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ACF7642-A3AF-8926-C43E-2875458B3221}"/>
              </a:ext>
            </a:extLst>
          </p:cNvPr>
          <p:cNvSpPr>
            <a:spLocks noGrp="1"/>
          </p:cNvSpPr>
          <p:nvPr>
            <p:ph type="body" sz="quarter" idx="17"/>
          </p:nvPr>
        </p:nvSpPr>
        <p:spPr>
          <a:xfrm>
            <a:off x="0" y="3707730"/>
            <a:ext cx="12192000" cy="994061"/>
          </a:xfrm>
        </p:spPr>
        <p:txBody>
          <a:bodyPr>
            <a:normAutofit/>
          </a:bodyPr>
          <a:lstStyle/>
          <a:p>
            <a:pPr>
              <a:lnSpc>
                <a:spcPct val="100000"/>
              </a:lnSpc>
              <a:spcBef>
                <a:spcPts val="0"/>
              </a:spcBef>
              <a:spcAft>
                <a:spcPts val="0"/>
              </a:spcAft>
            </a:pPr>
            <a:r>
              <a:rPr lang="en-US"/>
              <a:t>Matt Varilek | Commissioner</a:t>
            </a:r>
          </a:p>
          <a:p>
            <a:pPr>
              <a:lnSpc>
                <a:spcPct val="100000"/>
              </a:lnSpc>
              <a:spcBef>
                <a:spcPts val="0"/>
              </a:spcBef>
              <a:spcAft>
                <a:spcPts val="0"/>
              </a:spcAft>
            </a:pPr>
            <a:r>
              <a:rPr lang="en-US"/>
              <a:t>Department of Employment and Economic Development</a:t>
            </a:r>
          </a:p>
          <a:p>
            <a:pPr>
              <a:lnSpc>
                <a:spcPct val="100000"/>
              </a:lnSpc>
              <a:spcBef>
                <a:spcPts val="0"/>
              </a:spcBef>
              <a:spcAft>
                <a:spcPts val="0"/>
              </a:spcAft>
            </a:pPr>
            <a:endParaRPr lang="en-US"/>
          </a:p>
        </p:txBody>
      </p:sp>
      <p:sp>
        <p:nvSpPr>
          <p:cNvPr id="3" name="Title 2">
            <a:extLst>
              <a:ext uri="{FF2B5EF4-FFF2-40B4-BE49-F238E27FC236}">
                <a16:creationId xmlns:a16="http://schemas.microsoft.com/office/drawing/2014/main" id="{A1E439D5-D203-72B5-0461-EA184101BA68}"/>
              </a:ext>
            </a:extLst>
          </p:cNvPr>
          <p:cNvSpPr>
            <a:spLocks noGrp="1"/>
          </p:cNvSpPr>
          <p:nvPr>
            <p:ph type="ctrTitle"/>
          </p:nvPr>
        </p:nvSpPr>
        <p:spPr>
          <a:xfrm>
            <a:off x="0" y="2633483"/>
            <a:ext cx="12192000" cy="795517"/>
          </a:xfrm>
        </p:spPr>
        <p:txBody>
          <a:bodyPr>
            <a:normAutofit fontScale="90000"/>
          </a:bodyPr>
          <a:lstStyle/>
          <a:p>
            <a:r>
              <a:rPr lang="en-US"/>
              <a:t>IWA Update to the GWDB</a:t>
            </a:r>
          </a:p>
        </p:txBody>
      </p:sp>
    </p:spTree>
    <p:extLst>
      <p:ext uri="{BB962C8B-B14F-4D97-AF65-F5344CB8AC3E}">
        <p14:creationId xmlns:p14="http://schemas.microsoft.com/office/powerpoint/2010/main" val="112655548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216025"/>
          </a:xfrm>
        </p:spPr>
        <p:txBody>
          <a:bodyPr anchor="ctr">
            <a:normAutofit/>
          </a:bodyPr>
          <a:lstStyle/>
          <a:p>
            <a:r>
              <a:rPr lang="en-US"/>
              <a:t>WIOA </a:t>
            </a:r>
            <a:r>
              <a:t>Performance Accountability</a:t>
            </a:r>
          </a:p>
        </p:txBody>
      </p:sp>
      <p:graphicFrame>
        <p:nvGraphicFramePr>
          <p:cNvPr id="5" name="Content Placeholder 2">
            <a:extLst>
              <a:ext uri="{FF2B5EF4-FFF2-40B4-BE49-F238E27FC236}">
                <a16:creationId xmlns:a16="http://schemas.microsoft.com/office/drawing/2014/main" id="{D5326C82-264D-FD7D-6A10-93FFA4179854}"/>
              </a:ext>
            </a:extLst>
          </p:cNvPr>
          <p:cNvGraphicFramePr>
            <a:graphicFrameLocks noGrp="1"/>
          </p:cNvGraphicFramePr>
          <p:nvPr>
            <p:ph type="tbl" sz="quarter" idx="13"/>
            <p:extLst>
              <p:ext uri="{D42A27DB-BD31-4B8C-83A1-F6EECF244321}">
                <p14:modId xmlns:p14="http://schemas.microsoft.com/office/powerpoint/2010/main" val="3187614650"/>
              </p:ext>
            </p:extLst>
          </p:nvPr>
        </p:nvGraphicFramePr>
        <p:xfrm>
          <a:off x="1002890" y="1470455"/>
          <a:ext cx="10350910" cy="4468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C112F-8808-987C-9512-32903EFA59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A68632-14C8-259E-3865-A5A8CFE64D40}"/>
              </a:ext>
            </a:extLst>
          </p:cNvPr>
          <p:cNvSpPr>
            <a:spLocks noGrp="1"/>
          </p:cNvSpPr>
          <p:nvPr>
            <p:ph type="title"/>
          </p:nvPr>
        </p:nvSpPr>
        <p:spPr/>
        <p:txBody>
          <a:bodyPr/>
          <a:lstStyle/>
          <a:p>
            <a:r>
              <a:rPr lang="en-US"/>
              <a:t>Minnesota WIOA Funding Trends FY 2022 - 2026</a:t>
            </a:r>
          </a:p>
        </p:txBody>
      </p:sp>
      <p:graphicFrame>
        <p:nvGraphicFramePr>
          <p:cNvPr id="6" name="Content Placeholder 5">
            <a:extLst>
              <a:ext uri="{FF2B5EF4-FFF2-40B4-BE49-F238E27FC236}">
                <a16:creationId xmlns:a16="http://schemas.microsoft.com/office/drawing/2014/main" id="{8A6BEAB0-D1B9-591B-1151-B7C91A0581BF}"/>
              </a:ext>
            </a:extLst>
          </p:cNvPr>
          <p:cNvGraphicFramePr>
            <a:graphicFrameLocks noGrp="1"/>
          </p:cNvGraphicFramePr>
          <p:nvPr>
            <p:ph idx="1"/>
            <p:extLst>
              <p:ext uri="{D42A27DB-BD31-4B8C-83A1-F6EECF244321}">
                <p14:modId xmlns:p14="http://schemas.microsoft.com/office/powerpoint/2010/main" val="972769285"/>
              </p:ext>
            </p:extLst>
          </p:nvPr>
        </p:nvGraphicFramePr>
        <p:xfrm>
          <a:off x="838200" y="1593850"/>
          <a:ext cx="5257800" cy="45831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C2247A73-5574-2569-972E-EBEC505BFCE4}"/>
              </a:ext>
            </a:extLst>
          </p:cNvPr>
          <p:cNvGraphicFramePr>
            <a:graphicFrameLocks/>
          </p:cNvGraphicFramePr>
          <p:nvPr>
            <p:extLst>
              <p:ext uri="{D42A27DB-BD31-4B8C-83A1-F6EECF244321}">
                <p14:modId xmlns:p14="http://schemas.microsoft.com/office/powerpoint/2010/main" val="3218555171"/>
              </p:ext>
            </p:extLst>
          </p:nvPr>
        </p:nvGraphicFramePr>
        <p:xfrm>
          <a:off x="6095999" y="1593850"/>
          <a:ext cx="5257799" cy="45831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587108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A409CB-DE89-6A41-274C-17865E2B0260}"/>
            </a:ext>
          </a:extLst>
        </p:cNvPr>
        <p:cNvGrpSpPr/>
        <p:nvPr/>
      </p:nvGrpSpPr>
      <p:grpSpPr>
        <a:xfrm>
          <a:off x="0" y="0"/>
          <a:ext cx="0" cy="0"/>
          <a:chOff x="0" y="0"/>
          <a:chExt cx="0" cy="0"/>
        </a:xfrm>
      </p:grpSpPr>
      <p:sp>
        <p:nvSpPr>
          <p:cNvPr id="48" name="Oval 47">
            <a:extLst>
              <a:ext uri="{FF2B5EF4-FFF2-40B4-BE49-F238E27FC236}">
                <a16:creationId xmlns:a16="http://schemas.microsoft.com/office/drawing/2014/main" id="{4E0D0536-E987-25C6-E272-5AB7F56D81B6}"/>
              </a:ext>
              <a:ext uri="{C183D7F6-B498-43B3-948B-1728B52AA6E4}">
                <adec:decorative xmlns:adec="http://schemas.microsoft.com/office/drawing/2017/decorative" val="1"/>
              </a:ext>
            </a:extLst>
          </p:cNvPr>
          <p:cNvSpPr>
            <a:spLocks noChangeAspect="1"/>
          </p:cNvSpPr>
          <p:nvPr/>
        </p:nvSpPr>
        <p:spPr>
          <a:xfrm>
            <a:off x="1246758" y="1465963"/>
            <a:ext cx="3381050" cy="3381049"/>
          </a:xfrm>
          <a:prstGeom prst="ellipse">
            <a:avLst/>
          </a:prstGeom>
          <a:gradFill flip="none" rotWithShape="1">
            <a:gsLst>
              <a:gs pos="0">
                <a:srgbClr val="FFDE8F"/>
              </a:gs>
              <a:gs pos="100000">
                <a:srgbClr val="FFC845"/>
              </a:gs>
            </a:gsLst>
            <a:lin ang="10800000" scaled="1"/>
            <a:tileRect/>
          </a:gradFill>
          <a:ln w="0">
            <a:noFill/>
            <a:prstDash val="solid"/>
            <a:round/>
            <a:headEnd/>
            <a:tailEnd/>
          </a:ln>
          <a:effectLst>
            <a:outerShdw blurRad="114300" dist="38100" dir="8100000" sx="101000" sy="101000" algn="tr" rotWithShape="0">
              <a:prstClr val="black">
                <a:alpha val="37000"/>
              </a:prstClr>
            </a:outerShdw>
          </a:effectLst>
        </p:spPr>
        <p:txBody>
          <a:bodyPr vert="horz" wrap="square" lIns="548640" tIns="731520" rIns="91440" bIns="45720" numCol="1" anchor="t" anchorCtr="1"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1" name="Oval 40">
            <a:extLst>
              <a:ext uri="{FF2B5EF4-FFF2-40B4-BE49-F238E27FC236}">
                <a16:creationId xmlns:a16="http://schemas.microsoft.com/office/drawing/2014/main" id="{851F2A84-EA39-3319-C28E-87B0B739D5F0}"/>
              </a:ext>
              <a:ext uri="{C183D7F6-B498-43B3-948B-1728B52AA6E4}">
                <adec:decorative xmlns:adec="http://schemas.microsoft.com/office/drawing/2017/decorative" val="1"/>
              </a:ext>
            </a:extLst>
          </p:cNvPr>
          <p:cNvSpPr>
            <a:spLocks noChangeAspect="1"/>
          </p:cNvSpPr>
          <p:nvPr/>
        </p:nvSpPr>
        <p:spPr>
          <a:xfrm>
            <a:off x="7860332" y="1480818"/>
            <a:ext cx="3407838" cy="3407837"/>
          </a:xfrm>
          <a:prstGeom prst="ellipse">
            <a:avLst/>
          </a:prstGeom>
          <a:gradFill>
            <a:gsLst>
              <a:gs pos="0">
                <a:srgbClr val="002368">
                  <a:alpha val="14000"/>
                </a:srgbClr>
              </a:gs>
              <a:gs pos="88000">
                <a:srgbClr val="0070C0">
                  <a:alpha val="48000"/>
                </a:srgbClr>
              </a:gs>
            </a:gsLst>
            <a:lin ang="10800000" scaled="1"/>
          </a:gradFill>
          <a:ln w="0">
            <a:noFill/>
            <a:prstDash val="solid"/>
            <a:round/>
            <a:headEnd/>
            <a:tailEnd/>
          </a:ln>
          <a:effectLst>
            <a:outerShdw blurRad="139700" dist="38100" dir="2700000" sx="102000" sy="102000" algn="tl" rotWithShape="0">
              <a:prstClr val="black">
                <a:alpha val="30000"/>
              </a:prstClr>
            </a:outerShdw>
          </a:effectLst>
        </p:spPr>
        <p:txBody>
          <a:bodyPr vert="horz" wrap="square" lIns="1554480" tIns="2194560" rIns="0" bIns="45720" numCol="1" anchor="t" anchorCtr="1"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5" name="Oval 44">
            <a:extLst>
              <a:ext uri="{FF2B5EF4-FFF2-40B4-BE49-F238E27FC236}">
                <a16:creationId xmlns:a16="http://schemas.microsoft.com/office/drawing/2014/main" id="{24B25381-2E57-BBD4-7619-C3C6AAE85716}"/>
              </a:ext>
              <a:ext uri="{C183D7F6-B498-43B3-948B-1728B52AA6E4}">
                <adec:decorative xmlns:adec="http://schemas.microsoft.com/office/drawing/2017/decorative" val="1"/>
              </a:ext>
            </a:extLst>
          </p:cNvPr>
          <p:cNvSpPr>
            <a:spLocks noChangeAspect="1"/>
          </p:cNvSpPr>
          <p:nvPr/>
        </p:nvSpPr>
        <p:spPr>
          <a:xfrm>
            <a:off x="4627808" y="3477364"/>
            <a:ext cx="3298885" cy="3298884"/>
          </a:xfrm>
          <a:prstGeom prst="ellipse">
            <a:avLst/>
          </a:prstGeom>
          <a:gradFill flip="none" rotWithShape="1">
            <a:gsLst>
              <a:gs pos="0">
                <a:srgbClr val="92D050"/>
              </a:gs>
              <a:gs pos="94000">
                <a:schemeClr val="accent2">
                  <a:lumMod val="50000"/>
                  <a:alpha val="0"/>
                </a:schemeClr>
              </a:gs>
            </a:gsLst>
            <a:lin ang="17400000" scaled="0"/>
            <a:tileRect/>
          </a:gradFill>
          <a:ln w="0">
            <a:noFill/>
            <a:prstDash val="solid"/>
            <a:round/>
            <a:headEnd/>
            <a:tailEnd/>
          </a:ln>
          <a:effectLst>
            <a:outerShdw blurRad="152400" dist="38100" dir="5400000" sx="102000" sy="102000" algn="t" rotWithShape="0">
              <a:prstClr val="black">
                <a:alpha val="36000"/>
              </a:prstClr>
            </a:outerShdw>
          </a:effectLst>
        </p:spPr>
        <p:txBody>
          <a:bodyPr vert="horz" wrap="square" lIns="91440" tIns="2560320" rIns="91440" bIns="45720" numCol="1" anchor="t" anchorCtr="1"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57" name="Oval 56">
            <a:extLst>
              <a:ext uri="{FF2B5EF4-FFF2-40B4-BE49-F238E27FC236}">
                <a16:creationId xmlns:a16="http://schemas.microsoft.com/office/drawing/2014/main" id="{45E03B94-0939-336A-5B71-568845717FA7}"/>
              </a:ext>
              <a:ext uri="{C183D7F6-B498-43B3-948B-1728B52AA6E4}">
                <adec:decorative xmlns:adec="http://schemas.microsoft.com/office/drawing/2017/decorative" val="1"/>
              </a:ext>
            </a:extLst>
          </p:cNvPr>
          <p:cNvSpPr>
            <a:spLocks noChangeAspect="1"/>
          </p:cNvSpPr>
          <p:nvPr/>
        </p:nvSpPr>
        <p:spPr>
          <a:xfrm>
            <a:off x="5240778" y="1367191"/>
            <a:ext cx="2072943" cy="2072939"/>
          </a:xfrm>
          <a:prstGeom prst="ellipse">
            <a:avLst/>
          </a:prstGeom>
          <a:solidFill>
            <a:schemeClr val="accent3">
              <a:lumMod val="75000"/>
            </a:schemeClr>
          </a:solidFill>
          <a:ln w="31750">
            <a:solidFill>
              <a:schemeClr val="bg1"/>
            </a:solidFill>
            <a:prstDash val="dash"/>
          </a:ln>
          <a:effectLst>
            <a:outerShdw blurRad="101600" dist="76200" dir="5400000" sx="102000" sy="102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alibri"/>
              <a:ea typeface="+mn-ea"/>
              <a:cs typeface="+mn-cs"/>
            </a:endParaRPr>
          </a:p>
        </p:txBody>
      </p:sp>
      <p:sp>
        <p:nvSpPr>
          <p:cNvPr id="65" name="TextBox 64">
            <a:extLst>
              <a:ext uri="{FF2B5EF4-FFF2-40B4-BE49-F238E27FC236}">
                <a16:creationId xmlns:a16="http://schemas.microsoft.com/office/drawing/2014/main" id="{C7E56CF7-EF33-047C-91E0-589E5C16C029}"/>
              </a:ext>
            </a:extLst>
          </p:cNvPr>
          <p:cNvSpPr txBox="1">
            <a:spLocks noChangeAspect="1"/>
          </p:cNvSpPr>
          <p:nvPr/>
        </p:nvSpPr>
        <p:spPr>
          <a:xfrm>
            <a:off x="5425736" y="1718400"/>
            <a:ext cx="1703026" cy="1430313"/>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600" b="1"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Improve the Workforce Development System</a:t>
            </a:r>
          </a:p>
        </p:txBody>
      </p:sp>
      <p:sp>
        <p:nvSpPr>
          <p:cNvPr id="9" name="TextBox 8">
            <a:extLst>
              <a:ext uri="{FF2B5EF4-FFF2-40B4-BE49-F238E27FC236}">
                <a16:creationId xmlns:a16="http://schemas.microsoft.com/office/drawing/2014/main" id="{5B79347C-6D32-758E-009A-94417E661870}"/>
              </a:ext>
            </a:extLst>
          </p:cNvPr>
          <p:cNvSpPr txBox="1">
            <a:spLocks noChangeAspect="1"/>
          </p:cNvSpPr>
          <p:nvPr/>
        </p:nvSpPr>
        <p:spPr>
          <a:xfrm>
            <a:off x="2234243" y="2164395"/>
            <a:ext cx="1396434" cy="553998"/>
          </a:xfrm>
          <a:prstGeom prst="rect">
            <a:avLst/>
          </a:prstGeom>
          <a:noFill/>
        </p:spPr>
        <p:txBody>
          <a:bodyPr wrap="square" lIns="0" tIns="0" rIns="0" bIns="0" rtlCol="0" anchor="b">
            <a:spAutoFit/>
          </a:bodyPr>
          <a:lstStyle>
            <a:defPPr>
              <a:defRPr lang="en-US"/>
            </a:defPPr>
            <a:lvl1pPr marR="0" lvl="0" indent="0" defTabSz="1218987" fontAlgn="auto">
              <a:lnSpc>
                <a:spcPct val="100000"/>
              </a:lnSpc>
              <a:spcBef>
                <a:spcPts val="0"/>
              </a:spcBef>
              <a:spcAft>
                <a:spcPts val="0"/>
              </a:spcAft>
              <a:buClrTx/>
              <a:buSzTx/>
              <a:buFontTx/>
              <a:buNone/>
              <a:tabLst/>
              <a:defRPr kumimoji="0" sz="900" i="0" u="none" strike="noStrike" kern="0" cap="none" spc="100" normalizeH="0" baseline="0">
                <a:ln>
                  <a:noFill/>
                </a:ln>
                <a:solidFill>
                  <a:srgbClr val="002060"/>
                </a:solidFill>
                <a:effectLst/>
                <a:uLnTx/>
                <a:uFillTx/>
                <a:latin typeface="Aptos" panose="020B0004020202020204" pitchFamily="34" charset="0"/>
                <a:ea typeface="Calibri Light" charset="0"/>
                <a:cs typeface="Segoe UI" panose="020B0502040204020203"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INTERAGENCY</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WORKFORCE </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ALIGNMENT</a:t>
            </a:r>
          </a:p>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(IWA)</a:t>
            </a:r>
          </a:p>
        </p:txBody>
      </p:sp>
      <p:sp>
        <p:nvSpPr>
          <p:cNvPr id="10" name="TextBox 9">
            <a:extLst>
              <a:ext uri="{FF2B5EF4-FFF2-40B4-BE49-F238E27FC236}">
                <a16:creationId xmlns:a16="http://schemas.microsoft.com/office/drawing/2014/main" id="{65A9D509-DC9F-E26A-3AE8-327F68BB648E}"/>
              </a:ext>
            </a:extLst>
          </p:cNvPr>
          <p:cNvSpPr txBox="1">
            <a:spLocks noChangeAspect="1"/>
          </p:cNvSpPr>
          <p:nvPr/>
        </p:nvSpPr>
        <p:spPr>
          <a:xfrm>
            <a:off x="8858543" y="2181120"/>
            <a:ext cx="1396434" cy="553998"/>
          </a:xfrm>
          <a:prstGeom prst="rect">
            <a:avLst/>
          </a:prstGeom>
          <a:noFill/>
        </p:spPr>
        <p:txBody>
          <a:bodyPr wrap="square" lIns="0" tIns="0" rIns="0" bIns="0" rtlCol="0" anchor="b">
            <a:spAutoFit/>
          </a:bodyPr>
          <a:lstStyle>
            <a:defPPr>
              <a:defRPr lang="en-US"/>
            </a:defPPr>
            <a:lvl1pPr marR="0" lvl="0" indent="0" defTabSz="1218987" fontAlgn="auto">
              <a:lnSpc>
                <a:spcPct val="100000"/>
              </a:lnSpc>
              <a:spcBef>
                <a:spcPts val="0"/>
              </a:spcBef>
              <a:spcAft>
                <a:spcPts val="0"/>
              </a:spcAft>
              <a:buClrTx/>
              <a:buSzTx/>
              <a:buFontTx/>
              <a:buNone/>
              <a:tabLst/>
              <a:defRPr kumimoji="0" sz="900" i="0" u="none" strike="noStrike" kern="0" cap="none" spc="100" normalizeH="0" baseline="0">
                <a:ln>
                  <a:noFill/>
                </a:ln>
                <a:solidFill>
                  <a:srgbClr val="002060"/>
                </a:solidFill>
                <a:effectLst/>
                <a:uLnTx/>
                <a:uFillTx/>
                <a:latin typeface="Aptos" panose="020B0004020202020204" pitchFamily="34" charset="0"/>
                <a:ea typeface="Calibri Light" charset="0"/>
                <a:cs typeface="Segoe UI" panose="020B0502040204020203"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Task Force on Workforce Development System Reform</a:t>
            </a:r>
          </a:p>
        </p:txBody>
      </p:sp>
      <p:sp>
        <p:nvSpPr>
          <p:cNvPr id="11" name="TextBox 10">
            <a:extLst>
              <a:ext uri="{FF2B5EF4-FFF2-40B4-BE49-F238E27FC236}">
                <a16:creationId xmlns:a16="http://schemas.microsoft.com/office/drawing/2014/main" id="{22B79775-BF7B-C4C6-79B3-09834BF29412}"/>
              </a:ext>
            </a:extLst>
          </p:cNvPr>
          <p:cNvSpPr txBox="1">
            <a:spLocks noChangeAspect="1"/>
          </p:cNvSpPr>
          <p:nvPr/>
        </p:nvSpPr>
        <p:spPr>
          <a:xfrm>
            <a:off x="5851550" y="4014885"/>
            <a:ext cx="1772803" cy="415498"/>
          </a:xfrm>
          <a:prstGeom prst="rect">
            <a:avLst/>
          </a:prstGeom>
          <a:noFill/>
        </p:spPr>
        <p:txBody>
          <a:bodyPr wrap="square" lIns="0" tIns="0" rIns="0" bIns="0" rtlCol="0" anchor="b">
            <a:spAutoFit/>
          </a:bodyPr>
          <a:lstStyle>
            <a:defPPr>
              <a:defRPr lang="en-US"/>
            </a:defPPr>
            <a:lvl1pPr marR="0" lvl="0" indent="0" defTabSz="1218987" fontAlgn="auto">
              <a:lnSpc>
                <a:spcPct val="100000"/>
              </a:lnSpc>
              <a:spcBef>
                <a:spcPts val="0"/>
              </a:spcBef>
              <a:spcAft>
                <a:spcPts val="0"/>
              </a:spcAft>
              <a:buClrTx/>
              <a:buSzTx/>
              <a:buFontTx/>
              <a:buNone/>
              <a:tabLst/>
              <a:defRPr kumimoji="0" sz="900" i="0" u="none" strike="noStrike" kern="0" cap="none" spc="100" normalizeH="0" baseline="0">
                <a:ln>
                  <a:noFill/>
                </a:ln>
                <a:solidFill>
                  <a:srgbClr val="002060"/>
                </a:solidFill>
                <a:effectLst/>
                <a:uLnTx/>
                <a:uFillTx/>
                <a:latin typeface="Aptos" panose="020B0004020202020204" pitchFamily="34" charset="0"/>
                <a:ea typeface="Calibri Light" charset="0"/>
                <a:cs typeface="Segoe UI" panose="020B0502040204020203" pitchFamily="34" charset="0"/>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GOVERNOR’S WORKFORCE DEVELOPMENT BOARD</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(GWDB)</a:t>
            </a:r>
          </a:p>
        </p:txBody>
      </p:sp>
      <p:pic>
        <p:nvPicPr>
          <p:cNvPr id="14" name="Picture 13" descr="Logo&#10;&#10;AI-generated content may be incorrect.">
            <a:extLst>
              <a:ext uri="{FF2B5EF4-FFF2-40B4-BE49-F238E27FC236}">
                <a16:creationId xmlns:a16="http://schemas.microsoft.com/office/drawing/2014/main" id="{AFE9B095-6C3E-89B1-5FBB-161023E72F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2447" y="1741454"/>
            <a:ext cx="640025" cy="379853"/>
          </a:xfrm>
          <a:prstGeom prst="rect">
            <a:avLst/>
          </a:prstGeom>
        </p:spPr>
      </p:pic>
      <p:pic>
        <p:nvPicPr>
          <p:cNvPr id="15" name="Picture 14" descr="Logo&#10;&#10;AI-generated content may be incorrect.">
            <a:extLst>
              <a:ext uri="{FF2B5EF4-FFF2-40B4-BE49-F238E27FC236}">
                <a16:creationId xmlns:a16="http://schemas.microsoft.com/office/drawing/2014/main" id="{0A17AEA9-F38B-68AD-1BC6-5649C8C98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2274" y="1643735"/>
            <a:ext cx="640025" cy="379853"/>
          </a:xfrm>
          <a:prstGeom prst="rect">
            <a:avLst/>
          </a:prstGeom>
        </p:spPr>
      </p:pic>
      <p:pic>
        <p:nvPicPr>
          <p:cNvPr id="16" name="Picture 15" descr="Logo&#10;&#10;AI-generated content may be incorrect.">
            <a:extLst>
              <a:ext uri="{FF2B5EF4-FFF2-40B4-BE49-F238E27FC236}">
                <a16:creationId xmlns:a16="http://schemas.microsoft.com/office/drawing/2014/main" id="{6299529F-B883-0197-AE42-200CFB7476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31418" y="4045103"/>
            <a:ext cx="640025" cy="379853"/>
          </a:xfrm>
          <a:prstGeom prst="rect">
            <a:avLst/>
          </a:prstGeom>
        </p:spPr>
      </p:pic>
      <p:sp>
        <p:nvSpPr>
          <p:cNvPr id="2" name="TextBox 1">
            <a:extLst>
              <a:ext uri="{FF2B5EF4-FFF2-40B4-BE49-F238E27FC236}">
                <a16:creationId xmlns:a16="http://schemas.microsoft.com/office/drawing/2014/main" id="{DF821686-7307-C146-F746-E2DC067C331F}"/>
              </a:ext>
            </a:extLst>
          </p:cNvPr>
          <p:cNvSpPr txBox="1">
            <a:spLocks noChangeAspect="1"/>
          </p:cNvSpPr>
          <p:nvPr/>
        </p:nvSpPr>
        <p:spPr>
          <a:xfrm>
            <a:off x="1520730" y="2845162"/>
            <a:ext cx="2823458" cy="492443"/>
          </a:xfrm>
          <a:prstGeom prst="rect">
            <a:avLst/>
          </a:prstGeom>
          <a:noFill/>
        </p:spPr>
        <p:txBody>
          <a:bodyPr wrap="square" lIns="0" tIns="0" rIns="0" bIns="0" rtlCol="0" anchor="b">
            <a:spAutoFit/>
          </a:body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Improve interagency coordination and alignment</a:t>
            </a:r>
          </a:p>
        </p:txBody>
      </p:sp>
      <p:sp>
        <p:nvSpPr>
          <p:cNvPr id="3" name="TextBox 2">
            <a:extLst>
              <a:ext uri="{FF2B5EF4-FFF2-40B4-BE49-F238E27FC236}">
                <a16:creationId xmlns:a16="http://schemas.microsoft.com/office/drawing/2014/main" id="{9B7ACDA2-0F02-85C2-5E47-1DDDCFF549EA}"/>
              </a:ext>
            </a:extLst>
          </p:cNvPr>
          <p:cNvSpPr txBox="1">
            <a:spLocks noChangeAspect="1"/>
          </p:cNvSpPr>
          <p:nvPr/>
        </p:nvSpPr>
        <p:spPr>
          <a:xfrm>
            <a:off x="2258681" y="3511442"/>
            <a:ext cx="1541044" cy="553998"/>
          </a:xfrm>
          <a:prstGeom prst="rect">
            <a:avLst/>
          </a:prstGeom>
          <a:noFill/>
        </p:spPr>
        <p:txBody>
          <a:bodyPr wrap="square" lIns="0" tIns="0" rIns="0" bIns="0" rtlCol="0" anchor="b">
            <a:spAutoFit/>
          </a:bodyPr>
          <a:lstStyle/>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Alignment</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Metrics</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Communication</a:t>
            </a:r>
          </a:p>
        </p:txBody>
      </p:sp>
      <p:sp>
        <p:nvSpPr>
          <p:cNvPr id="4" name="TextBox 3">
            <a:extLst>
              <a:ext uri="{FF2B5EF4-FFF2-40B4-BE49-F238E27FC236}">
                <a16:creationId xmlns:a16="http://schemas.microsoft.com/office/drawing/2014/main" id="{BC27F132-D0A7-19DA-2429-C59400AE6CFE}"/>
              </a:ext>
            </a:extLst>
          </p:cNvPr>
          <p:cNvSpPr txBox="1">
            <a:spLocks noChangeAspect="1"/>
          </p:cNvSpPr>
          <p:nvPr/>
        </p:nvSpPr>
        <p:spPr>
          <a:xfrm>
            <a:off x="7954304" y="2787155"/>
            <a:ext cx="3204913" cy="738664"/>
          </a:xfrm>
          <a:prstGeom prst="rect">
            <a:avLst/>
          </a:prstGeom>
          <a:noFill/>
        </p:spPr>
        <p:txBody>
          <a:bodyPr wrap="square" lIns="0" tIns="0" rIns="0" bIns="0" rtlCol="0" anchor="b">
            <a:spAutoFit/>
          </a:bodyPr>
          <a:lstStyle>
            <a:defPPr>
              <a:defRPr lang="en-US"/>
            </a:defPPr>
            <a:lvl1pPr marR="0" lvl="0" algn="ctr" defTabSz="1218987" fontAlgn="auto">
              <a:lnSpc>
                <a:spcPct val="100000"/>
              </a:lnSpc>
              <a:spcBef>
                <a:spcPts val="0"/>
              </a:spcBef>
              <a:spcAft>
                <a:spcPts val="0"/>
              </a:spcAft>
              <a:buClrTx/>
              <a:buSzTx/>
              <a:tabLst/>
              <a:defRPr sz="1600" kern="0" spc="100">
                <a:solidFill>
                  <a:srgbClr val="002060"/>
                </a:solidFill>
                <a:latin typeface="Aptos" panose="020B0004020202020204" pitchFamily="34" charset="0"/>
                <a:ea typeface="Calibri Light" charset="0"/>
                <a:cs typeface="Segoe UI" panose="020B0502040204020203"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Understand and recommend legislation to improve the workforce system</a:t>
            </a:r>
          </a:p>
        </p:txBody>
      </p:sp>
      <p:sp>
        <p:nvSpPr>
          <p:cNvPr id="17" name="TextBox 16">
            <a:extLst>
              <a:ext uri="{FF2B5EF4-FFF2-40B4-BE49-F238E27FC236}">
                <a16:creationId xmlns:a16="http://schemas.microsoft.com/office/drawing/2014/main" id="{3B452CEF-8D19-7D5A-51E3-81BED9AAF680}"/>
              </a:ext>
            </a:extLst>
          </p:cNvPr>
          <p:cNvSpPr txBox="1">
            <a:spLocks noChangeAspect="1"/>
          </p:cNvSpPr>
          <p:nvPr/>
        </p:nvSpPr>
        <p:spPr>
          <a:xfrm>
            <a:off x="9002307" y="3728622"/>
            <a:ext cx="1396434" cy="553998"/>
          </a:xfrm>
          <a:prstGeom prst="rect">
            <a:avLst/>
          </a:prstGeom>
          <a:noFill/>
        </p:spPr>
        <p:txBody>
          <a:bodyPr wrap="square" lIns="0" tIns="0" rIns="0" bIns="0" rtlCol="0" anchor="b">
            <a:spAutoFit/>
          </a:bodyPr>
          <a:lstStyle>
            <a:defPPr>
              <a:defRPr lang="en-US"/>
            </a:defPPr>
            <a:lvl1pPr marL="171450" marR="0" lvl="0" indent="-171450" defTabSz="1218987" fontAlgn="auto">
              <a:lnSpc>
                <a:spcPct val="100000"/>
              </a:lnSpc>
              <a:spcBef>
                <a:spcPts val="0"/>
              </a:spcBef>
              <a:spcAft>
                <a:spcPts val="0"/>
              </a:spcAft>
              <a:buClrTx/>
              <a:buSzTx/>
              <a:buFont typeface="Arial" panose="020B0604020202020204" pitchFamily="34" charset="0"/>
              <a:buChar char="•"/>
              <a:tabLst/>
              <a:defRPr sz="1200" kern="0" spc="100">
                <a:solidFill>
                  <a:srgbClr val="002060"/>
                </a:solidFill>
                <a:latin typeface="Aptos" panose="020B0004020202020204" pitchFamily="34" charset="0"/>
                <a:ea typeface="Calibri Light" charset="0"/>
                <a:cs typeface="Segoe UI" panose="020B0502040204020203" pitchFamily="34" charset="0"/>
              </a:defRPr>
            </a:lvl1pPr>
          </a:lstStyle>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Program Scope</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Funding</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Evaluation</a:t>
            </a:r>
          </a:p>
        </p:txBody>
      </p:sp>
      <p:sp>
        <p:nvSpPr>
          <p:cNvPr id="18" name="TextBox 17">
            <a:extLst>
              <a:ext uri="{FF2B5EF4-FFF2-40B4-BE49-F238E27FC236}">
                <a16:creationId xmlns:a16="http://schemas.microsoft.com/office/drawing/2014/main" id="{EFF2895D-FEDE-DF71-AE33-9B367F1444DF}"/>
              </a:ext>
            </a:extLst>
          </p:cNvPr>
          <p:cNvSpPr txBox="1">
            <a:spLocks noChangeAspect="1"/>
          </p:cNvSpPr>
          <p:nvPr/>
        </p:nvSpPr>
        <p:spPr>
          <a:xfrm>
            <a:off x="4811253" y="4861937"/>
            <a:ext cx="3006506" cy="492443"/>
          </a:xfrm>
          <a:prstGeom prst="rect">
            <a:avLst/>
          </a:prstGeom>
          <a:noFill/>
        </p:spPr>
        <p:txBody>
          <a:bodyPr wrap="square" lIns="0" tIns="0" rIns="0" bIns="0" rtlCol="0" anchor="b">
            <a:spAutoFit/>
          </a:bodyPr>
          <a:lstStyle>
            <a:defPPr>
              <a:defRPr lang="en-US"/>
            </a:defPPr>
            <a:lvl1pPr marR="0" lvl="0" algn="ctr" defTabSz="1218987" fontAlgn="auto">
              <a:lnSpc>
                <a:spcPct val="100000"/>
              </a:lnSpc>
              <a:spcBef>
                <a:spcPts val="0"/>
              </a:spcBef>
              <a:spcAft>
                <a:spcPts val="0"/>
              </a:spcAft>
              <a:buClrTx/>
              <a:buSzTx/>
              <a:tabLst/>
              <a:defRPr sz="1600" kern="0" spc="100">
                <a:solidFill>
                  <a:srgbClr val="002060"/>
                </a:solidFill>
                <a:latin typeface="Aptos" panose="020B0004020202020204" pitchFamily="34" charset="0"/>
                <a:ea typeface="Calibri Light" charset="0"/>
                <a:cs typeface="Segoe UI" panose="020B0502040204020203" pitchFamily="34" charset="0"/>
              </a:defRPr>
            </a:lvl1pPr>
          </a:lstStyle>
          <a:p>
            <a:pPr marL="0" marR="0" lvl="0" indent="0" algn="ctr" defTabSz="1218987" rtl="0" eaLnBrk="1" fontAlgn="auto" latinLnBrk="0" hangingPunct="1">
              <a:lnSpc>
                <a:spcPct val="100000"/>
              </a:lnSpc>
              <a:spcBef>
                <a:spcPts val="0"/>
              </a:spcBef>
              <a:spcAft>
                <a:spcPts val="0"/>
              </a:spcAft>
              <a:buClrTx/>
              <a:buSzTx/>
              <a:buFontTx/>
              <a:buNone/>
              <a:tabLst/>
              <a:defRPr/>
            </a:pPr>
            <a:r>
              <a:rPr kumimoji="0" lang="en-US" sz="16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Improve how the workforce system is implemented</a:t>
            </a:r>
          </a:p>
        </p:txBody>
      </p:sp>
      <p:sp>
        <p:nvSpPr>
          <p:cNvPr id="19" name="TextBox 18">
            <a:extLst>
              <a:ext uri="{FF2B5EF4-FFF2-40B4-BE49-F238E27FC236}">
                <a16:creationId xmlns:a16="http://schemas.microsoft.com/office/drawing/2014/main" id="{73BF5E36-71D1-30EA-893A-3BC257CDAFA2}"/>
              </a:ext>
            </a:extLst>
          </p:cNvPr>
          <p:cNvSpPr txBox="1">
            <a:spLocks noChangeAspect="1"/>
          </p:cNvSpPr>
          <p:nvPr/>
        </p:nvSpPr>
        <p:spPr>
          <a:xfrm>
            <a:off x="5425736" y="5532530"/>
            <a:ext cx="1832668" cy="553998"/>
          </a:xfrm>
          <a:prstGeom prst="rect">
            <a:avLst/>
          </a:prstGeom>
          <a:noFill/>
        </p:spPr>
        <p:txBody>
          <a:bodyPr wrap="square" lIns="0" tIns="0" rIns="0" bIns="0" rtlCol="0" anchor="b">
            <a:spAutoFit/>
          </a:bodyPr>
          <a:lstStyle/>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Sector Partnerships</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Service Delivery</a:t>
            </a:r>
          </a:p>
          <a:p>
            <a:pPr marL="171450" marR="0" lvl="0" indent="-171450" algn="l" defTabSz="121898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Service Coordination</a:t>
            </a:r>
          </a:p>
        </p:txBody>
      </p:sp>
      <p:sp>
        <p:nvSpPr>
          <p:cNvPr id="5" name="Title 4">
            <a:extLst>
              <a:ext uri="{FF2B5EF4-FFF2-40B4-BE49-F238E27FC236}">
                <a16:creationId xmlns:a16="http://schemas.microsoft.com/office/drawing/2014/main" id="{974E521A-E291-7091-73D4-3E352B140F8B}"/>
              </a:ext>
            </a:extLst>
          </p:cNvPr>
          <p:cNvSpPr>
            <a:spLocks noGrp="1"/>
          </p:cNvSpPr>
          <p:nvPr>
            <p:ph type="title"/>
          </p:nvPr>
        </p:nvSpPr>
        <p:spPr>
          <a:xfrm>
            <a:off x="1203926" y="17761"/>
            <a:ext cx="10515600" cy="1216025"/>
          </a:xfrm>
        </p:spPr>
        <p:txBody>
          <a:bodyPr/>
          <a:lstStyle/>
          <a:p>
            <a:r>
              <a:rPr lang="en-US"/>
              <a:t>Current state of workforce development improvements</a:t>
            </a:r>
          </a:p>
        </p:txBody>
      </p:sp>
    </p:spTree>
    <p:extLst>
      <p:ext uri="{BB962C8B-B14F-4D97-AF65-F5344CB8AC3E}">
        <p14:creationId xmlns:p14="http://schemas.microsoft.com/office/powerpoint/2010/main" val="813937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D0F56-B6D5-2C85-C675-835CC3801202}"/>
              </a:ext>
            </a:extLst>
          </p:cNvPr>
          <p:cNvSpPr>
            <a:spLocks noGrp="1"/>
          </p:cNvSpPr>
          <p:nvPr>
            <p:ph type="title"/>
          </p:nvPr>
        </p:nvSpPr>
        <p:spPr/>
        <p:txBody>
          <a:bodyPr/>
          <a:lstStyle/>
          <a:p>
            <a:r>
              <a:rPr lang="en-US"/>
              <a:t>Workforce Development System Ideal State</a:t>
            </a:r>
          </a:p>
        </p:txBody>
      </p:sp>
      <p:sp>
        <p:nvSpPr>
          <p:cNvPr id="5" name="Freeform 6">
            <a:extLst>
              <a:ext uri="{FF2B5EF4-FFF2-40B4-BE49-F238E27FC236}">
                <a16:creationId xmlns:a16="http://schemas.microsoft.com/office/drawing/2014/main" id="{787E8F7B-EF2B-B6CE-8A67-894F1EBC788A}"/>
              </a:ext>
              <a:ext uri="{C183D7F6-B498-43B3-948B-1728B52AA6E4}">
                <adec:decorative xmlns:adec="http://schemas.microsoft.com/office/drawing/2017/decorative" val="1"/>
              </a:ext>
            </a:extLst>
          </p:cNvPr>
          <p:cNvSpPr>
            <a:spLocks noChangeAspect="1"/>
          </p:cNvSpPr>
          <p:nvPr/>
        </p:nvSpPr>
        <p:spPr bwMode="auto">
          <a:xfrm>
            <a:off x="4267864" y="3045408"/>
            <a:ext cx="3685032" cy="3545161"/>
          </a:xfrm>
          <a:custGeom>
            <a:avLst/>
            <a:gdLst>
              <a:gd name="T0" fmla="*/ 924 w 2654"/>
              <a:gd name="T1" fmla="*/ 35 h 2560"/>
              <a:gd name="T2" fmla="*/ 833 w 2654"/>
              <a:gd name="T3" fmla="*/ 123 h 2560"/>
              <a:gd name="T4" fmla="*/ 761 w 2654"/>
              <a:gd name="T5" fmla="*/ 225 h 2560"/>
              <a:gd name="T6" fmla="*/ 710 w 2654"/>
              <a:gd name="T7" fmla="*/ 342 h 2560"/>
              <a:gd name="T8" fmla="*/ 683 w 2654"/>
              <a:gd name="T9" fmla="*/ 470 h 2560"/>
              <a:gd name="T10" fmla="*/ 682 w 2654"/>
              <a:gd name="T11" fmla="*/ 591 h 2560"/>
              <a:gd name="T12" fmla="*/ 701 w 2654"/>
              <a:gd name="T13" fmla="*/ 698 h 2560"/>
              <a:gd name="T14" fmla="*/ 714 w 2654"/>
              <a:gd name="T15" fmla="*/ 748 h 2560"/>
              <a:gd name="T16" fmla="*/ 746 w 2654"/>
              <a:gd name="T17" fmla="*/ 819 h 2560"/>
              <a:gd name="T18" fmla="*/ 812 w 2654"/>
              <a:gd name="T19" fmla="*/ 925 h 2560"/>
              <a:gd name="T20" fmla="*/ 924 w 2654"/>
              <a:gd name="T21" fmla="*/ 1072 h 2560"/>
              <a:gd name="T22" fmla="*/ 1055 w 2654"/>
              <a:gd name="T23" fmla="*/ 1203 h 2560"/>
              <a:gd name="T24" fmla="*/ 1202 w 2654"/>
              <a:gd name="T25" fmla="*/ 1314 h 2560"/>
              <a:gd name="T26" fmla="*/ 1365 w 2654"/>
              <a:gd name="T27" fmla="*/ 1403 h 2560"/>
              <a:gd name="T28" fmla="*/ 1541 w 2654"/>
              <a:gd name="T29" fmla="*/ 1469 h 2560"/>
              <a:gd name="T30" fmla="*/ 1727 w 2654"/>
              <a:gd name="T31" fmla="*/ 1512 h 2560"/>
              <a:gd name="T32" fmla="*/ 1923 w 2654"/>
              <a:gd name="T33" fmla="*/ 1526 h 2560"/>
              <a:gd name="T34" fmla="*/ 2121 w 2654"/>
              <a:gd name="T35" fmla="*/ 1511 h 2560"/>
              <a:gd name="T36" fmla="*/ 2311 w 2654"/>
              <a:gd name="T37" fmla="*/ 1468 h 2560"/>
              <a:gd name="T38" fmla="*/ 2489 w 2654"/>
              <a:gd name="T39" fmla="*/ 1399 h 2560"/>
              <a:gd name="T40" fmla="*/ 2654 w 2654"/>
              <a:gd name="T41" fmla="*/ 1307 h 2560"/>
              <a:gd name="T42" fmla="*/ 2628 w 2654"/>
              <a:gd name="T43" fmla="*/ 1501 h 2560"/>
              <a:gd name="T44" fmla="*/ 2575 w 2654"/>
              <a:gd name="T45" fmla="*/ 1687 h 2560"/>
              <a:gd name="T46" fmla="*/ 2497 w 2654"/>
              <a:gd name="T47" fmla="*/ 1860 h 2560"/>
              <a:gd name="T48" fmla="*/ 2397 w 2654"/>
              <a:gd name="T49" fmla="*/ 2019 h 2560"/>
              <a:gd name="T50" fmla="*/ 2274 w 2654"/>
              <a:gd name="T51" fmla="*/ 2162 h 2560"/>
              <a:gd name="T52" fmla="*/ 2134 w 2654"/>
              <a:gd name="T53" fmla="*/ 2287 h 2560"/>
              <a:gd name="T54" fmla="*/ 1977 w 2654"/>
              <a:gd name="T55" fmla="*/ 2391 h 2560"/>
              <a:gd name="T56" fmla="*/ 1805 w 2654"/>
              <a:gd name="T57" fmla="*/ 2471 h 2560"/>
              <a:gd name="T58" fmla="*/ 1621 w 2654"/>
              <a:gd name="T59" fmla="*/ 2528 h 2560"/>
              <a:gd name="T60" fmla="*/ 1426 w 2654"/>
              <a:gd name="T61" fmla="*/ 2556 h 2560"/>
              <a:gd name="T62" fmla="*/ 1227 w 2654"/>
              <a:gd name="T63" fmla="*/ 2556 h 2560"/>
              <a:gd name="T64" fmla="*/ 1035 w 2654"/>
              <a:gd name="T65" fmla="*/ 2528 h 2560"/>
              <a:gd name="T66" fmla="*/ 852 w 2654"/>
              <a:gd name="T67" fmla="*/ 2474 h 2560"/>
              <a:gd name="T68" fmla="*/ 682 w 2654"/>
              <a:gd name="T69" fmla="*/ 2394 h 2560"/>
              <a:gd name="T70" fmla="*/ 525 w 2654"/>
              <a:gd name="T71" fmla="*/ 2292 h 2560"/>
              <a:gd name="T72" fmla="*/ 386 w 2654"/>
              <a:gd name="T73" fmla="*/ 2171 h 2560"/>
              <a:gd name="T74" fmla="*/ 263 w 2654"/>
              <a:gd name="T75" fmla="*/ 2030 h 2560"/>
              <a:gd name="T76" fmla="*/ 162 w 2654"/>
              <a:gd name="T77" fmla="*/ 1873 h 2560"/>
              <a:gd name="T78" fmla="*/ 83 w 2654"/>
              <a:gd name="T79" fmla="*/ 1702 h 2560"/>
              <a:gd name="T80" fmla="*/ 28 w 2654"/>
              <a:gd name="T81" fmla="*/ 1520 h 2560"/>
              <a:gd name="T82" fmla="*/ 0 w 2654"/>
              <a:gd name="T83" fmla="*/ 1327 h 2560"/>
              <a:gd name="T84" fmla="*/ 3 w 2654"/>
              <a:gd name="T85" fmla="*/ 1278 h 2560"/>
              <a:gd name="T86" fmla="*/ 18 w 2654"/>
              <a:gd name="T87" fmla="*/ 1079 h 2560"/>
              <a:gd name="T88" fmla="*/ 61 w 2654"/>
              <a:gd name="T89" fmla="*/ 889 h 2560"/>
              <a:gd name="T90" fmla="*/ 131 w 2654"/>
              <a:gd name="T91" fmla="*/ 709 h 2560"/>
              <a:gd name="T92" fmla="*/ 224 w 2654"/>
              <a:gd name="T93" fmla="*/ 545 h 2560"/>
              <a:gd name="T94" fmla="*/ 340 w 2654"/>
              <a:gd name="T95" fmla="*/ 395 h 2560"/>
              <a:gd name="T96" fmla="*/ 474 w 2654"/>
              <a:gd name="T97" fmla="*/ 264 h 2560"/>
              <a:gd name="T98" fmla="*/ 626 w 2654"/>
              <a:gd name="T99" fmla="*/ 153 h 2560"/>
              <a:gd name="T100" fmla="*/ 794 w 2654"/>
              <a:gd name="T101" fmla="*/ 64 h 2560"/>
              <a:gd name="T102" fmla="*/ 976 w 2654"/>
              <a:gd name="T103" fmla="*/ 0 h 2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54" h="2560">
                <a:moveTo>
                  <a:pt x="976" y="0"/>
                </a:moveTo>
                <a:lnTo>
                  <a:pt x="924" y="35"/>
                </a:lnTo>
                <a:lnTo>
                  <a:pt x="876" y="77"/>
                </a:lnTo>
                <a:lnTo>
                  <a:pt x="833" y="123"/>
                </a:lnTo>
                <a:lnTo>
                  <a:pt x="794" y="172"/>
                </a:lnTo>
                <a:lnTo>
                  <a:pt x="761" y="225"/>
                </a:lnTo>
                <a:lnTo>
                  <a:pt x="733" y="282"/>
                </a:lnTo>
                <a:lnTo>
                  <a:pt x="710" y="342"/>
                </a:lnTo>
                <a:lnTo>
                  <a:pt x="694" y="405"/>
                </a:lnTo>
                <a:lnTo>
                  <a:pt x="683" y="470"/>
                </a:lnTo>
                <a:lnTo>
                  <a:pt x="679" y="537"/>
                </a:lnTo>
                <a:lnTo>
                  <a:pt x="682" y="591"/>
                </a:lnTo>
                <a:lnTo>
                  <a:pt x="689" y="646"/>
                </a:lnTo>
                <a:lnTo>
                  <a:pt x="701" y="698"/>
                </a:lnTo>
                <a:lnTo>
                  <a:pt x="716" y="748"/>
                </a:lnTo>
                <a:lnTo>
                  <a:pt x="714" y="748"/>
                </a:lnTo>
                <a:lnTo>
                  <a:pt x="721" y="761"/>
                </a:lnTo>
                <a:lnTo>
                  <a:pt x="746" y="819"/>
                </a:lnTo>
                <a:lnTo>
                  <a:pt x="776" y="873"/>
                </a:lnTo>
                <a:lnTo>
                  <a:pt x="812" y="925"/>
                </a:lnTo>
                <a:lnTo>
                  <a:pt x="865" y="1001"/>
                </a:lnTo>
                <a:lnTo>
                  <a:pt x="924" y="1072"/>
                </a:lnTo>
                <a:lnTo>
                  <a:pt x="986" y="1139"/>
                </a:lnTo>
                <a:lnTo>
                  <a:pt x="1055" y="1203"/>
                </a:lnTo>
                <a:lnTo>
                  <a:pt x="1127" y="1261"/>
                </a:lnTo>
                <a:lnTo>
                  <a:pt x="1202" y="1314"/>
                </a:lnTo>
                <a:lnTo>
                  <a:pt x="1282" y="1361"/>
                </a:lnTo>
                <a:lnTo>
                  <a:pt x="1365" y="1403"/>
                </a:lnTo>
                <a:lnTo>
                  <a:pt x="1451" y="1440"/>
                </a:lnTo>
                <a:lnTo>
                  <a:pt x="1541" y="1469"/>
                </a:lnTo>
                <a:lnTo>
                  <a:pt x="1633" y="1494"/>
                </a:lnTo>
                <a:lnTo>
                  <a:pt x="1727" y="1512"/>
                </a:lnTo>
                <a:lnTo>
                  <a:pt x="1824" y="1523"/>
                </a:lnTo>
                <a:lnTo>
                  <a:pt x="1923" y="1526"/>
                </a:lnTo>
                <a:lnTo>
                  <a:pt x="2023" y="1523"/>
                </a:lnTo>
                <a:lnTo>
                  <a:pt x="2121" y="1511"/>
                </a:lnTo>
                <a:lnTo>
                  <a:pt x="2218" y="1493"/>
                </a:lnTo>
                <a:lnTo>
                  <a:pt x="2311" y="1468"/>
                </a:lnTo>
                <a:lnTo>
                  <a:pt x="2402" y="1436"/>
                </a:lnTo>
                <a:lnTo>
                  <a:pt x="2489" y="1399"/>
                </a:lnTo>
                <a:lnTo>
                  <a:pt x="2573" y="1355"/>
                </a:lnTo>
                <a:lnTo>
                  <a:pt x="2654" y="1307"/>
                </a:lnTo>
                <a:lnTo>
                  <a:pt x="2645" y="1405"/>
                </a:lnTo>
                <a:lnTo>
                  <a:pt x="2628" y="1501"/>
                </a:lnTo>
                <a:lnTo>
                  <a:pt x="2605" y="1596"/>
                </a:lnTo>
                <a:lnTo>
                  <a:pt x="2575" y="1687"/>
                </a:lnTo>
                <a:lnTo>
                  <a:pt x="2540" y="1775"/>
                </a:lnTo>
                <a:lnTo>
                  <a:pt x="2497" y="1860"/>
                </a:lnTo>
                <a:lnTo>
                  <a:pt x="2450" y="1942"/>
                </a:lnTo>
                <a:lnTo>
                  <a:pt x="2397" y="2019"/>
                </a:lnTo>
                <a:lnTo>
                  <a:pt x="2338" y="2094"/>
                </a:lnTo>
                <a:lnTo>
                  <a:pt x="2274" y="2162"/>
                </a:lnTo>
                <a:lnTo>
                  <a:pt x="2207" y="2227"/>
                </a:lnTo>
                <a:lnTo>
                  <a:pt x="2134" y="2287"/>
                </a:lnTo>
                <a:lnTo>
                  <a:pt x="2057" y="2342"/>
                </a:lnTo>
                <a:lnTo>
                  <a:pt x="1977" y="2391"/>
                </a:lnTo>
                <a:lnTo>
                  <a:pt x="1892" y="2434"/>
                </a:lnTo>
                <a:lnTo>
                  <a:pt x="1805" y="2471"/>
                </a:lnTo>
                <a:lnTo>
                  <a:pt x="1714" y="2503"/>
                </a:lnTo>
                <a:lnTo>
                  <a:pt x="1621" y="2528"/>
                </a:lnTo>
                <a:lnTo>
                  <a:pt x="1525" y="2546"/>
                </a:lnTo>
                <a:lnTo>
                  <a:pt x="1426" y="2556"/>
                </a:lnTo>
                <a:lnTo>
                  <a:pt x="1326" y="2560"/>
                </a:lnTo>
                <a:lnTo>
                  <a:pt x="1227" y="2556"/>
                </a:lnTo>
                <a:lnTo>
                  <a:pt x="1130" y="2546"/>
                </a:lnTo>
                <a:lnTo>
                  <a:pt x="1035" y="2528"/>
                </a:lnTo>
                <a:lnTo>
                  <a:pt x="943" y="2505"/>
                </a:lnTo>
                <a:lnTo>
                  <a:pt x="852" y="2474"/>
                </a:lnTo>
                <a:lnTo>
                  <a:pt x="766" y="2436"/>
                </a:lnTo>
                <a:lnTo>
                  <a:pt x="682" y="2394"/>
                </a:lnTo>
                <a:lnTo>
                  <a:pt x="602" y="2345"/>
                </a:lnTo>
                <a:lnTo>
                  <a:pt x="525" y="2292"/>
                </a:lnTo>
                <a:lnTo>
                  <a:pt x="453" y="2233"/>
                </a:lnTo>
                <a:lnTo>
                  <a:pt x="386" y="2171"/>
                </a:lnTo>
                <a:lnTo>
                  <a:pt x="322" y="2102"/>
                </a:lnTo>
                <a:lnTo>
                  <a:pt x="263" y="2030"/>
                </a:lnTo>
                <a:lnTo>
                  <a:pt x="210" y="1953"/>
                </a:lnTo>
                <a:lnTo>
                  <a:pt x="162" y="1873"/>
                </a:lnTo>
                <a:lnTo>
                  <a:pt x="119" y="1789"/>
                </a:lnTo>
                <a:lnTo>
                  <a:pt x="83" y="1702"/>
                </a:lnTo>
                <a:lnTo>
                  <a:pt x="53" y="1612"/>
                </a:lnTo>
                <a:lnTo>
                  <a:pt x="28" y="1520"/>
                </a:lnTo>
                <a:lnTo>
                  <a:pt x="11" y="1425"/>
                </a:lnTo>
                <a:lnTo>
                  <a:pt x="0" y="1327"/>
                </a:lnTo>
                <a:lnTo>
                  <a:pt x="3" y="1329"/>
                </a:lnTo>
                <a:lnTo>
                  <a:pt x="3" y="1278"/>
                </a:lnTo>
                <a:lnTo>
                  <a:pt x="7" y="1178"/>
                </a:lnTo>
                <a:lnTo>
                  <a:pt x="18" y="1079"/>
                </a:lnTo>
                <a:lnTo>
                  <a:pt x="37" y="982"/>
                </a:lnTo>
                <a:lnTo>
                  <a:pt x="61" y="889"/>
                </a:lnTo>
                <a:lnTo>
                  <a:pt x="93" y="798"/>
                </a:lnTo>
                <a:lnTo>
                  <a:pt x="131" y="709"/>
                </a:lnTo>
                <a:lnTo>
                  <a:pt x="175" y="626"/>
                </a:lnTo>
                <a:lnTo>
                  <a:pt x="224" y="545"/>
                </a:lnTo>
                <a:lnTo>
                  <a:pt x="278" y="469"/>
                </a:lnTo>
                <a:lnTo>
                  <a:pt x="340" y="395"/>
                </a:lnTo>
                <a:lnTo>
                  <a:pt x="405" y="328"/>
                </a:lnTo>
                <a:lnTo>
                  <a:pt x="474" y="264"/>
                </a:lnTo>
                <a:lnTo>
                  <a:pt x="548" y="207"/>
                </a:lnTo>
                <a:lnTo>
                  <a:pt x="626" y="153"/>
                </a:lnTo>
                <a:lnTo>
                  <a:pt x="709" y="105"/>
                </a:lnTo>
                <a:lnTo>
                  <a:pt x="794" y="64"/>
                </a:lnTo>
                <a:lnTo>
                  <a:pt x="884" y="28"/>
                </a:lnTo>
                <a:lnTo>
                  <a:pt x="976" y="0"/>
                </a:lnTo>
                <a:close/>
              </a:path>
            </a:pathLst>
          </a:custGeom>
          <a:gradFill flip="none" rotWithShape="1">
            <a:gsLst>
              <a:gs pos="0">
                <a:srgbClr val="92D050"/>
              </a:gs>
              <a:gs pos="100000">
                <a:schemeClr val="accent2">
                  <a:lumMod val="50000"/>
                  <a:alpha val="0"/>
                </a:schemeClr>
              </a:gs>
            </a:gsLst>
            <a:lin ang="17400000" scaled="0"/>
            <a:tileRect/>
          </a:gradFill>
          <a:ln w="0">
            <a:noFill/>
            <a:prstDash val="solid"/>
            <a:round/>
            <a:headEnd/>
            <a:tailEnd/>
          </a:ln>
          <a:effectLst>
            <a:outerShdw blurRad="152400" dist="38100" dir="5400000" sx="102000" sy="102000" algn="t" rotWithShape="0">
              <a:prstClr val="black">
                <a:alpha val="36000"/>
              </a:prstClr>
            </a:outerShdw>
          </a:effectLst>
        </p:spPr>
        <p:txBody>
          <a:bodyPr vert="horz" wrap="square" lIns="91440" tIns="2560320" rIns="91440" bIns="45720" numCol="1" anchor="t" anchorCtr="1"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6" name="Freeform 7">
            <a:extLst>
              <a:ext uri="{FF2B5EF4-FFF2-40B4-BE49-F238E27FC236}">
                <a16:creationId xmlns:a16="http://schemas.microsoft.com/office/drawing/2014/main" id="{ECC99E5F-08A1-5774-45AE-13AB47ADE8AC}"/>
              </a:ext>
              <a:ext uri="{C183D7F6-B498-43B3-948B-1728B52AA6E4}">
                <adec:decorative xmlns:adec="http://schemas.microsoft.com/office/drawing/2017/decorative" val="1"/>
              </a:ext>
            </a:extLst>
          </p:cNvPr>
          <p:cNvSpPr>
            <a:spLocks noChangeAspect="1"/>
          </p:cNvSpPr>
          <p:nvPr/>
        </p:nvSpPr>
        <p:spPr bwMode="auto">
          <a:xfrm>
            <a:off x="3352800" y="1425902"/>
            <a:ext cx="3685032" cy="3416370"/>
          </a:xfrm>
          <a:custGeom>
            <a:avLst/>
            <a:gdLst>
              <a:gd name="T0" fmla="*/ 1423 w 2654"/>
              <a:gd name="T1" fmla="*/ 4 h 2467"/>
              <a:gd name="T2" fmla="*/ 1609 w 2654"/>
              <a:gd name="T3" fmla="*/ 31 h 2467"/>
              <a:gd name="T4" fmla="*/ 1786 w 2654"/>
              <a:gd name="T5" fmla="*/ 83 h 2467"/>
              <a:gd name="T6" fmla="*/ 1952 w 2654"/>
              <a:gd name="T7" fmla="*/ 158 h 2467"/>
              <a:gd name="T8" fmla="*/ 2022 w 2654"/>
              <a:gd name="T9" fmla="*/ 204 h 2467"/>
              <a:gd name="T10" fmla="*/ 2164 w 2654"/>
              <a:gd name="T11" fmla="*/ 305 h 2467"/>
              <a:gd name="T12" fmla="*/ 2291 w 2654"/>
              <a:gd name="T13" fmla="*/ 423 h 2467"/>
              <a:gd name="T14" fmla="*/ 2402 w 2654"/>
              <a:gd name="T15" fmla="*/ 556 h 2467"/>
              <a:gd name="T16" fmla="*/ 2495 w 2654"/>
              <a:gd name="T17" fmla="*/ 702 h 2467"/>
              <a:gd name="T18" fmla="*/ 2568 w 2654"/>
              <a:gd name="T19" fmla="*/ 863 h 2467"/>
              <a:gd name="T20" fmla="*/ 2600 w 2654"/>
              <a:gd name="T21" fmla="*/ 957 h 2467"/>
              <a:gd name="T22" fmla="*/ 2624 w 2654"/>
              <a:gd name="T23" fmla="*/ 1049 h 2467"/>
              <a:gd name="T24" fmla="*/ 2648 w 2654"/>
              <a:gd name="T25" fmla="*/ 1224 h 2467"/>
              <a:gd name="T26" fmla="*/ 2653 w 2654"/>
              <a:gd name="T27" fmla="*/ 1280 h 2467"/>
              <a:gd name="T28" fmla="*/ 2652 w 2654"/>
              <a:gd name="T29" fmla="*/ 1421 h 2467"/>
              <a:gd name="T30" fmla="*/ 2631 w 2654"/>
              <a:gd name="T31" fmla="*/ 1588 h 2467"/>
              <a:gd name="T32" fmla="*/ 2589 w 2654"/>
              <a:gd name="T33" fmla="*/ 1747 h 2467"/>
              <a:gd name="T34" fmla="*/ 2594 w 2654"/>
              <a:gd name="T35" fmla="*/ 1675 h 2467"/>
              <a:gd name="T36" fmla="*/ 2579 w 2654"/>
              <a:gd name="T37" fmla="*/ 1538 h 2467"/>
              <a:gd name="T38" fmla="*/ 2538 w 2654"/>
              <a:gd name="T39" fmla="*/ 1412 h 2467"/>
              <a:gd name="T40" fmla="*/ 2471 w 2654"/>
              <a:gd name="T41" fmla="*/ 1300 h 2467"/>
              <a:gd name="T42" fmla="*/ 2384 w 2654"/>
              <a:gd name="T43" fmla="*/ 1203 h 2467"/>
              <a:gd name="T44" fmla="*/ 2279 w 2654"/>
              <a:gd name="T45" fmla="*/ 1126 h 2467"/>
              <a:gd name="T46" fmla="*/ 2159 w 2654"/>
              <a:gd name="T47" fmla="*/ 1072 h 2467"/>
              <a:gd name="T48" fmla="*/ 2028 w 2654"/>
              <a:gd name="T49" fmla="*/ 1042 h 2467"/>
              <a:gd name="T50" fmla="*/ 1897 w 2654"/>
              <a:gd name="T51" fmla="*/ 1042 h 2467"/>
              <a:gd name="T52" fmla="*/ 1778 w 2654"/>
              <a:gd name="T53" fmla="*/ 1065 h 2467"/>
              <a:gd name="T54" fmla="*/ 1669 w 2654"/>
              <a:gd name="T55" fmla="*/ 1108 h 2467"/>
              <a:gd name="T56" fmla="*/ 1527 w 2654"/>
              <a:gd name="T57" fmla="*/ 1166 h 2467"/>
              <a:gd name="T58" fmla="*/ 1352 w 2654"/>
              <a:gd name="T59" fmla="*/ 1243 h 2467"/>
              <a:gd name="T60" fmla="*/ 1191 w 2654"/>
              <a:gd name="T61" fmla="*/ 1345 h 2467"/>
              <a:gd name="T62" fmla="*/ 1048 w 2654"/>
              <a:gd name="T63" fmla="*/ 1466 h 2467"/>
              <a:gd name="T64" fmla="*/ 921 w 2654"/>
              <a:gd name="T65" fmla="*/ 1607 h 2467"/>
              <a:gd name="T66" fmla="*/ 818 w 2654"/>
              <a:gd name="T67" fmla="*/ 1764 h 2467"/>
              <a:gd name="T68" fmla="*/ 736 w 2654"/>
              <a:gd name="T69" fmla="*/ 1936 h 2467"/>
              <a:gd name="T70" fmla="*/ 680 w 2654"/>
              <a:gd name="T71" fmla="*/ 2120 h 2467"/>
              <a:gd name="T72" fmla="*/ 650 w 2654"/>
              <a:gd name="T73" fmla="*/ 2316 h 2467"/>
              <a:gd name="T74" fmla="*/ 646 w 2654"/>
              <a:gd name="T75" fmla="*/ 2467 h 2467"/>
              <a:gd name="T76" fmla="*/ 567 w 2654"/>
              <a:gd name="T77" fmla="*/ 2416 h 2467"/>
              <a:gd name="T78" fmla="*/ 428 w 2654"/>
              <a:gd name="T79" fmla="*/ 2304 h 2467"/>
              <a:gd name="T80" fmla="*/ 306 w 2654"/>
              <a:gd name="T81" fmla="*/ 2174 h 2467"/>
              <a:gd name="T82" fmla="*/ 201 w 2654"/>
              <a:gd name="T83" fmla="*/ 2029 h 2467"/>
              <a:gd name="T84" fmla="*/ 116 w 2654"/>
              <a:gd name="T85" fmla="*/ 1870 h 2467"/>
              <a:gd name="T86" fmla="*/ 53 w 2654"/>
              <a:gd name="T87" fmla="*/ 1699 h 2467"/>
              <a:gd name="T88" fmla="*/ 13 w 2654"/>
              <a:gd name="T89" fmla="*/ 1517 h 2467"/>
              <a:gd name="T90" fmla="*/ 0 w 2654"/>
              <a:gd name="T91" fmla="*/ 1328 h 2467"/>
              <a:gd name="T92" fmla="*/ 14 w 2654"/>
              <a:gd name="T93" fmla="*/ 1131 h 2467"/>
              <a:gd name="T94" fmla="*/ 57 w 2654"/>
              <a:gd name="T95" fmla="*/ 944 h 2467"/>
              <a:gd name="T96" fmla="*/ 123 w 2654"/>
              <a:gd name="T97" fmla="*/ 769 h 2467"/>
              <a:gd name="T98" fmla="*/ 214 w 2654"/>
              <a:gd name="T99" fmla="*/ 606 h 2467"/>
              <a:gd name="T100" fmla="*/ 326 w 2654"/>
              <a:gd name="T101" fmla="*/ 457 h 2467"/>
              <a:gd name="T102" fmla="*/ 457 w 2654"/>
              <a:gd name="T103" fmla="*/ 326 h 2467"/>
              <a:gd name="T104" fmla="*/ 604 w 2654"/>
              <a:gd name="T105" fmla="*/ 215 h 2467"/>
              <a:gd name="T106" fmla="*/ 767 w 2654"/>
              <a:gd name="T107" fmla="*/ 124 h 2467"/>
              <a:gd name="T108" fmla="*/ 943 w 2654"/>
              <a:gd name="T109" fmla="*/ 57 h 2467"/>
              <a:gd name="T110" fmla="*/ 1130 w 2654"/>
              <a:gd name="T111" fmla="*/ 16 h 2467"/>
              <a:gd name="T112" fmla="*/ 1326 w 2654"/>
              <a:gd name="T113" fmla="*/ 0 h 2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54" h="2467">
                <a:moveTo>
                  <a:pt x="1326" y="0"/>
                </a:moveTo>
                <a:lnTo>
                  <a:pt x="1423" y="4"/>
                </a:lnTo>
                <a:lnTo>
                  <a:pt x="1517" y="14"/>
                </a:lnTo>
                <a:lnTo>
                  <a:pt x="1609" y="31"/>
                </a:lnTo>
                <a:lnTo>
                  <a:pt x="1699" y="54"/>
                </a:lnTo>
                <a:lnTo>
                  <a:pt x="1786" y="83"/>
                </a:lnTo>
                <a:lnTo>
                  <a:pt x="1871" y="117"/>
                </a:lnTo>
                <a:lnTo>
                  <a:pt x="1952" y="158"/>
                </a:lnTo>
                <a:lnTo>
                  <a:pt x="1945" y="161"/>
                </a:lnTo>
                <a:lnTo>
                  <a:pt x="2022" y="204"/>
                </a:lnTo>
                <a:lnTo>
                  <a:pt x="2095" y="252"/>
                </a:lnTo>
                <a:lnTo>
                  <a:pt x="2164" y="305"/>
                </a:lnTo>
                <a:lnTo>
                  <a:pt x="2230" y="361"/>
                </a:lnTo>
                <a:lnTo>
                  <a:pt x="2291" y="423"/>
                </a:lnTo>
                <a:lnTo>
                  <a:pt x="2349" y="488"/>
                </a:lnTo>
                <a:lnTo>
                  <a:pt x="2402" y="556"/>
                </a:lnTo>
                <a:lnTo>
                  <a:pt x="2450" y="628"/>
                </a:lnTo>
                <a:lnTo>
                  <a:pt x="2495" y="702"/>
                </a:lnTo>
                <a:lnTo>
                  <a:pt x="2534" y="782"/>
                </a:lnTo>
                <a:lnTo>
                  <a:pt x="2568" y="863"/>
                </a:lnTo>
                <a:lnTo>
                  <a:pt x="2597" y="947"/>
                </a:lnTo>
                <a:lnTo>
                  <a:pt x="2600" y="957"/>
                </a:lnTo>
                <a:lnTo>
                  <a:pt x="2602" y="964"/>
                </a:lnTo>
                <a:lnTo>
                  <a:pt x="2624" y="1049"/>
                </a:lnTo>
                <a:lnTo>
                  <a:pt x="2639" y="1136"/>
                </a:lnTo>
                <a:lnTo>
                  <a:pt x="2648" y="1224"/>
                </a:lnTo>
                <a:lnTo>
                  <a:pt x="2650" y="1225"/>
                </a:lnTo>
                <a:lnTo>
                  <a:pt x="2653" y="1280"/>
                </a:lnTo>
                <a:lnTo>
                  <a:pt x="2654" y="1336"/>
                </a:lnTo>
                <a:lnTo>
                  <a:pt x="2652" y="1421"/>
                </a:lnTo>
                <a:lnTo>
                  <a:pt x="2644" y="1505"/>
                </a:lnTo>
                <a:lnTo>
                  <a:pt x="2631" y="1588"/>
                </a:lnTo>
                <a:lnTo>
                  <a:pt x="2613" y="1669"/>
                </a:lnTo>
                <a:lnTo>
                  <a:pt x="2589" y="1747"/>
                </a:lnTo>
                <a:lnTo>
                  <a:pt x="2592" y="1725"/>
                </a:lnTo>
                <a:lnTo>
                  <a:pt x="2594" y="1675"/>
                </a:lnTo>
                <a:lnTo>
                  <a:pt x="2589" y="1605"/>
                </a:lnTo>
                <a:lnTo>
                  <a:pt x="2579" y="1538"/>
                </a:lnTo>
                <a:lnTo>
                  <a:pt x="2561" y="1473"/>
                </a:lnTo>
                <a:lnTo>
                  <a:pt x="2538" y="1412"/>
                </a:lnTo>
                <a:lnTo>
                  <a:pt x="2507" y="1354"/>
                </a:lnTo>
                <a:lnTo>
                  <a:pt x="2471" y="1300"/>
                </a:lnTo>
                <a:lnTo>
                  <a:pt x="2430" y="1249"/>
                </a:lnTo>
                <a:lnTo>
                  <a:pt x="2384" y="1203"/>
                </a:lnTo>
                <a:lnTo>
                  <a:pt x="2333" y="1162"/>
                </a:lnTo>
                <a:lnTo>
                  <a:pt x="2279" y="1126"/>
                </a:lnTo>
                <a:lnTo>
                  <a:pt x="2220" y="1095"/>
                </a:lnTo>
                <a:lnTo>
                  <a:pt x="2159" y="1072"/>
                </a:lnTo>
                <a:lnTo>
                  <a:pt x="2094" y="1053"/>
                </a:lnTo>
                <a:lnTo>
                  <a:pt x="2028" y="1042"/>
                </a:lnTo>
                <a:lnTo>
                  <a:pt x="1958" y="1039"/>
                </a:lnTo>
                <a:lnTo>
                  <a:pt x="1897" y="1042"/>
                </a:lnTo>
                <a:lnTo>
                  <a:pt x="1837" y="1051"/>
                </a:lnTo>
                <a:lnTo>
                  <a:pt x="1778" y="1065"/>
                </a:lnTo>
                <a:lnTo>
                  <a:pt x="1722" y="1084"/>
                </a:lnTo>
                <a:lnTo>
                  <a:pt x="1669" y="1108"/>
                </a:lnTo>
                <a:lnTo>
                  <a:pt x="1619" y="1138"/>
                </a:lnTo>
                <a:lnTo>
                  <a:pt x="1527" y="1166"/>
                </a:lnTo>
                <a:lnTo>
                  <a:pt x="1437" y="1202"/>
                </a:lnTo>
                <a:lnTo>
                  <a:pt x="1352" y="1243"/>
                </a:lnTo>
                <a:lnTo>
                  <a:pt x="1269" y="1291"/>
                </a:lnTo>
                <a:lnTo>
                  <a:pt x="1191" y="1345"/>
                </a:lnTo>
                <a:lnTo>
                  <a:pt x="1117" y="1402"/>
                </a:lnTo>
                <a:lnTo>
                  <a:pt x="1048" y="1466"/>
                </a:lnTo>
                <a:lnTo>
                  <a:pt x="983" y="1533"/>
                </a:lnTo>
                <a:lnTo>
                  <a:pt x="921" y="1607"/>
                </a:lnTo>
                <a:lnTo>
                  <a:pt x="867" y="1683"/>
                </a:lnTo>
                <a:lnTo>
                  <a:pt x="818" y="1764"/>
                </a:lnTo>
                <a:lnTo>
                  <a:pt x="774" y="1847"/>
                </a:lnTo>
                <a:lnTo>
                  <a:pt x="736" y="1936"/>
                </a:lnTo>
                <a:lnTo>
                  <a:pt x="704" y="2027"/>
                </a:lnTo>
                <a:lnTo>
                  <a:pt x="680" y="2120"/>
                </a:lnTo>
                <a:lnTo>
                  <a:pt x="661" y="2217"/>
                </a:lnTo>
                <a:lnTo>
                  <a:pt x="650" y="2316"/>
                </a:lnTo>
                <a:lnTo>
                  <a:pt x="646" y="2416"/>
                </a:lnTo>
                <a:lnTo>
                  <a:pt x="646" y="2467"/>
                </a:lnTo>
                <a:lnTo>
                  <a:pt x="643" y="2465"/>
                </a:lnTo>
                <a:lnTo>
                  <a:pt x="567" y="2416"/>
                </a:lnTo>
                <a:lnTo>
                  <a:pt x="497" y="2362"/>
                </a:lnTo>
                <a:lnTo>
                  <a:pt x="428" y="2304"/>
                </a:lnTo>
                <a:lnTo>
                  <a:pt x="365" y="2242"/>
                </a:lnTo>
                <a:lnTo>
                  <a:pt x="306" y="2174"/>
                </a:lnTo>
                <a:lnTo>
                  <a:pt x="250" y="2103"/>
                </a:lnTo>
                <a:lnTo>
                  <a:pt x="201" y="2029"/>
                </a:lnTo>
                <a:lnTo>
                  <a:pt x="156" y="1951"/>
                </a:lnTo>
                <a:lnTo>
                  <a:pt x="116" y="1870"/>
                </a:lnTo>
                <a:lnTo>
                  <a:pt x="81" y="1786"/>
                </a:lnTo>
                <a:lnTo>
                  <a:pt x="53" y="1699"/>
                </a:lnTo>
                <a:lnTo>
                  <a:pt x="29" y="1609"/>
                </a:lnTo>
                <a:lnTo>
                  <a:pt x="13" y="1517"/>
                </a:lnTo>
                <a:lnTo>
                  <a:pt x="4" y="1424"/>
                </a:lnTo>
                <a:lnTo>
                  <a:pt x="0" y="1328"/>
                </a:lnTo>
                <a:lnTo>
                  <a:pt x="4" y="1229"/>
                </a:lnTo>
                <a:lnTo>
                  <a:pt x="14" y="1131"/>
                </a:lnTo>
                <a:lnTo>
                  <a:pt x="32" y="1036"/>
                </a:lnTo>
                <a:lnTo>
                  <a:pt x="57" y="944"/>
                </a:lnTo>
                <a:lnTo>
                  <a:pt x="86" y="855"/>
                </a:lnTo>
                <a:lnTo>
                  <a:pt x="123" y="769"/>
                </a:lnTo>
                <a:lnTo>
                  <a:pt x="165" y="685"/>
                </a:lnTo>
                <a:lnTo>
                  <a:pt x="214" y="606"/>
                </a:lnTo>
                <a:lnTo>
                  <a:pt x="267" y="529"/>
                </a:lnTo>
                <a:lnTo>
                  <a:pt x="326" y="457"/>
                </a:lnTo>
                <a:lnTo>
                  <a:pt x="388" y="390"/>
                </a:lnTo>
                <a:lnTo>
                  <a:pt x="457" y="326"/>
                </a:lnTo>
                <a:lnTo>
                  <a:pt x="529" y="268"/>
                </a:lnTo>
                <a:lnTo>
                  <a:pt x="604" y="215"/>
                </a:lnTo>
                <a:lnTo>
                  <a:pt x="684" y="167"/>
                </a:lnTo>
                <a:lnTo>
                  <a:pt x="767" y="124"/>
                </a:lnTo>
                <a:lnTo>
                  <a:pt x="854" y="88"/>
                </a:lnTo>
                <a:lnTo>
                  <a:pt x="943" y="57"/>
                </a:lnTo>
                <a:lnTo>
                  <a:pt x="1036" y="33"/>
                </a:lnTo>
                <a:lnTo>
                  <a:pt x="1130" y="16"/>
                </a:lnTo>
                <a:lnTo>
                  <a:pt x="1227" y="5"/>
                </a:lnTo>
                <a:lnTo>
                  <a:pt x="1326" y="0"/>
                </a:lnTo>
                <a:close/>
              </a:path>
            </a:pathLst>
          </a:custGeom>
          <a:gradFill flip="none" rotWithShape="1">
            <a:gsLst>
              <a:gs pos="0">
                <a:srgbClr val="FFDE8F"/>
              </a:gs>
              <a:gs pos="100000">
                <a:srgbClr val="FFC845"/>
              </a:gs>
            </a:gsLst>
            <a:lin ang="10800000" scaled="1"/>
            <a:tileRect/>
          </a:gradFill>
          <a:ln w="0">
            <a:noFill/>
            <a:prstDash val="solid"/>
            <a:round/>
            <a:headEnd/>
            <a:tailEnd/>
          </a:ln>
          <a:effectLst>
            <a:outerShdw blurRad="114300" dist="38100" dir="8100000" sx="101000" sy="101000" algn="tr" rotWithShape="0">
              <a:prstClr val="black">
                <a:alpha val="37000"/>
              </a:prstClr>
            </a:outerShdw>
          </a:effectLst>
        </p:spPr>
        <p:txBody>
          <a:bodyPr vert="horz" wrap="square" lIns="548640" tIns="731520" rIns="91440" bIns="45720" numCol="1" anchor="t" anchorCtr="1"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Freeform 8">
            <a:extLst>
              <a:ext uri="{FF2B5EF4-FFF2-40B4-BE49-F238E27FC236}">
                <a16:creationId xmlns:a16="http://schemas.microsoft.com/office/drawing/2014/main" id="{FA4F14C5-47BF-2A1D-D74E-B8AB8F3B4599}"/>
              </a:ext>
              <a:ext uri="{C183D7F6-B498-43B3-948B-1728B52AA6E4}">
                <adec:decorative xmlns:adec="http://schemas.microsoft.com/office/drawing/2017/decorative" val="1"/>
              </a:ext>
            </a:extLst>
          </p:cNvPr>
          <p:cNvSpPr>
            <a:spLocks noChangeAspect="1"/>
          </p:cNvSpPr>
          <p:nvPr/>
        </p:nvSpPr>
        <p:spPr bwMode="auto">
          <a:xfrm>
            <a:off x="5394971" y="1426674"/>
            <a:ext cx="3385119" cy="3679490"/>
          </a:xfrm>
          <a:custGeom>
            <a:avLst/>
            <a:gdLst>
              <a:gd name="T0" fmla="*/ 1210 w 2438"/>
              <a:gd name="T1" fmla="*/ 4 h 2657"/>
              <a:gd name="T2" fmla="*/ 1401 w 2438"/>
              <a:gd name="T3" fmla="*/ 33 h 2657"/>
              <a:gd name="T4" fmla="*/ 1584 w 2438"/>
              <a:gd name="T5" fmla="*/ 88 h 2657"/>
              <a:gd name="T6" fmla="*/ 1754 w 2438"/>
              <a:gd name="T7" fmla="*/ 167 h 2657"/>
              <a:gd name="T8" fmla="*/ 1909 w 2438"/>
              <a:gd name="T9" fmla="*/ 268 h 2657"/>
              <a:gd name="T10" fmla="*/ 2049 w 2438"/>
              <a:gd name="T11" fmla="*/ 390 h 2657"/>
              <a:gd name="T12" fmla="*/ 2170 w 2438"/>
              <a:gd name="T13" fmla="*/ 529 h 2657"/>
              <a:gd name="T14" fmla="*/ 2272 w 2438"/>
              <a:gd name="T15" fmla="*/ 686 h 2657"/>
              <a:gd name="T16" fmla="*/ 2351 w 2438"/>
              <a:gd name="T17" fmla="*/ 856 h 2657"/>
              <a:gd name="T18" fmla="*/ 2406 w 2438"/>
              <a:gd name="T19" fmla="*/ 1038 h 2657"/>
              <a:gd name="T20" fmla="*/ 2434 w 2438"/>
              <a:gd name="T21" fmla="*/ 1230 h 2657"/>
              <a:gd name="T22" fmla="*/ 2434 w 2438"/>
              <a:gd name="T23" fmla="*/ 1427 h 2657"/>
              <a:gd name="T24" fmla="*/ 2406 w 2438"/>
              <a:gd name="T25" fmla="*/ 1617 h 2657"/>
              <a:gd name="T26" fmla="*/ 2352 w 2438"/>
              <a:gd name="T27" fmla="*/ 1799 h 2657"/>
              <a:gd name="T28" fmla="*/ 2274 w 2438"/>
              <a:gd name="T29" fmla="*/ 1968 h 2657"/>
              <a:gd name="T30" fmla="*/ 2175 w 2438"/>
              <a:gd name="T31" fmla="*/ 2122 h 2657"/>
              <a:gd name="T32" fmla="*/ 2055 w 2438"/>
              <a:gd name="T33" fmla="*/ 2262 h 2657"/>
              <a:gd name="T34" fmla="*/ 1917 w 2438"/>
              <a:gd name="T35" fmla="*/ 2383 h 2657"/>
              <a:gd name="T36" fmla="*/ 1761 w 2438"/>
              <a:gd name="T37" fmla="*/ 2486 h 2657"/>
              <a:gd name="T38" fmla="*/ 1590 w 2438"/>
              <a:gd name="T39" fmla="*/ 2567 h 2657"/>
              <a:gd name="T40" fmla="*/ 1406 w 2438"/>
              <a:gd name="T41" fmla="*/ 2624 h 2657"/>
              <a:gd name="T42" fmla="*/ 1211 w 2438"/>
              <a:gd name="T43" fmla="*/ 2654 h 2657"/>
              <a:gd name="T44" fmla="*/ 1012 w 2438"/>
              <a:gd name="T45" fmla="*/ 2654 h 2657"/>
              <a:gd name="T46" fmla="*/ 821 w 2438"/>
              <a:gd name="T47" fmla="*/ 2625 h 2657"/>
              <a:gd name="T48" fmla="*/ 639 w 2438"/>
              <a:gd name="T49" fmla="*/ 2571 h 2657"/>
              <a:gd name="T50" fmla="*/ 470 w 2438"/>
              <a:gd name="T51" fmla="*/ 2492 h 2657"/>
              <a:gd name="T52" fmla="*/ 315 w 2438"/>
              <a:gd name="T53" fmla="*/ 2392 h 2657"/>
              <a:gd name="T54" fmla="*/ 174 w 2438"/>
              <a:gd name="T55" fmla="*/ 2270 h 2657"/>
              <a:gd name="T56" fmla="*/ 53 w 2438"/>
              <a:gd name="T57" fmla="*/ 2132 h 2657"/>
              <a:gd name="T58" fmla="*/ 41 w 2438"/>
              <a:gd name="T59" fmla="*/ 2104 h 2657"/>
              <a:gd name="T60" fmla="*/ 136 w 2438"/>
              <a:gd name="T61" fmla="*/ 2187 h 2657"/>
              <a:gd name="T62" fmla="*/ 247 w 2438"/>
              <a:gd name="T63" fmla="*/ 2250 h 2657"/>
              <a:gd name="T64" fmla="*/ 370 w 2438"/>
              <a:gd name="T65" fmla="*/ 2290 h 2657"/>
              <a:gd name="T66" fmla="*/ 503 w 2438"/>
              <a:gd name="T67" fmla="*/ 2304 h 2657"/>
              <a:gd name="T68" fmla="*/ 639 w 2438"/>
              <a:gd name="T69" fmla="*/ 2289 h 2657"/>
              <a:gd name="T70" fmla="*/ 765 w 2438"/>
              <a:gd name="T71" fmla="*/ 2248 h 2657"/>
              <a:gd name="T72" fmla="*/ 877 w 2438"/>
              <a:gd name="T73" fmla="*/ 2181 h 2657"/>
              <a:gd name="T74" fmla="*/ 974 w 2438"/>
              <a:gd name="T75" fmla="*/ 2095 h 2657"/>
              <a:gd name="T76" fmla="*/ 1051 w 2438"/>
              <a:gd name="T77" fmla="*/ 1990 h 2657"/>
              <a:gd name="T78" fmla="*/ 1105 w 2438"/>
              <a:gd name="T79" fmla="*/ 1871 h 2657"/>
              <a:gd name="T80" fmla="*/ 1134 w 2438"/>
              <a:gd name="T81" fmla="*/ 1740 h 2657"/>
              <a:gd name="T82" fmla="*/ 1176 w 2438"/>
              <a:gd name="T83" fmla="*/ 1581 h 2657"/>
              <a:gd name="T84" fmla="*/ 1197 w 2438"/>
              <a:gd name="T85" fmla="*/ 1414 h 2657"/>
              <a:gd name="T86" fmla="*/ 1198 w 2438"/>
              <a:gd name="T87" fmla="*/ 1273 h 2657"/>
              <a:gd name="T88" fmla="*/ 1185 w 2438"/>
              <a:gd name="T89" fmla="*/ 1130 h 2657"/>
              <a:gd name="T90" fmla="*/ 1147 w 2438"/>
              <a:gd name="T91" fmla="*/ 957 h 2657"/>
              <a:gd name="T92" fmla="*/ 1142 w 2438"/>
              <a:gd name="T93" fmla="*/ 940 h 2657"/>
              <a:gd name="T94" fmla="*/ 1079 w 2438"/>
              <a:gd name="T95" fmla="*/ 775 h 2657"/>
              <a:gd name="T96" fmla="*/ 995 w 2438"/>
              <a:gd name="T97" fmla="*/ 621 h 2657"/>
              <a:gd name="T98" fmla="*/ 894 w 2438"/>
              <a:gd name="T99" fmla="*/ 481 h 2657"/>
              <a:gd name="T100" fmla="*/ 775 w 2438"/>
              <a:gd name="T101" fmla="*/ 354 h 2657"/>
              <a:gd name="T102" fmla="*/ 640 w 2438"/>
              <a:gd name="T103" fmla="*/ 245 h 2657"/>
              <a:gd name="T104" fmla="*/ 490 w 2438"/>
              <a:gd name="T105" fmla="*/ 154 h 2657"/>
              <a:gd name="T106" fmla="*/ 578 w 2438"/>
              <a:gd name="T107" fmla="*/ 112 h 2657"/>
              <a:gd name="T108" fmla="*/ 746 w 2438"/>
              <a:gd name="T109" fmla="*/ 51 h 2657"/>
              <a:gd name="T110" fmla="*/ 924 w 2438"/>
              <a:gd name="T111" fmla="*/ 13 h 2657"/>
              <a:gd name="T112" fmla="*/ 1111 w 2438"/>
              <a:gd name="T113" fmla="*/ 0 h 2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38" h="2657">
                <a:moveTo>
                  <a:pt x="1111" y="0"/>
                </a:moveTo>
                <a:lnTo>
                  <a:pt x="1210" y="4"/>
                </a:lnTo>
                <a:lnTo>
                  <a:pt x="1307" y="16"/>
                </a:lnTo>
                <a:lnTo>
                  <a:pt x="1401" y="33"/>
                </a:lnTo>
                <a:lnTo>
                  <a:pt x="1494" y="57"/>
                </a:lnTo>
                <a:lnTo>
                  <a:pt x="1584" y="88"/>
                </a:lnTo>
                <a:lnTo>
                  <a:pt x="1670" y="124"/>
                </a:lnTo>
                <a:lnTo>
                  <a:pt x="1754" y="167"/>
                </a:lnTo>
                <a:lnTo>
                  <a:pt x="1833" y="215"/>
                </a:lnTo>
                <a:lnTo>
                  <a:pt x="1909" y="268"/>
                </a:lnTo>
                <a:lnTo>
                  <a:pt x="1981" y="326"/>
                </a:lnTo>
                <a:lnTo>
                  <a:pt x="2049" y="390"/>
                </a:lnTo>
                <a:lnTo>
                  <a:pt x="2112" y="457"/>
                </a:lnTo>
                <a:lnTo>
                  <a:pt x="2170" y="529"/>
                </a:lnTo>
                <a:lnTo>
                  <a:pt x="2224" y="606"/>
                </a:lnTo>
                <a:lnTo>
                  <a:pt x="2272" y="686"/>
                </a:lnTo>
                <a:lnTo>
                  <a:pt x="2314" y="769"/>
                </a:lnTo>
                <a:lnTo>
                  <a:pt x="2351" y="856"/>
                </a:lnTo>
                <a:lnTo>
                  <a:pt x="2381" y="946"/>
                </a:lnTo>
                <a:lnTo>
                  <a:pt x="2406" y="1038"/>
                </a:lnTo>
                <a:lnTo>
                  <a:pt x="2424" y="1132"/>
                </a:lnTo>
                <a:lnTo>
                  <a:pt x="2434" y="1230"/>
                </a:lnTo>
                <a:lnTo>
                  <a:pt x="2438" y="1329"/>
                </a:lnTo>
                <a:lnTo>
                  <a:pt x="2434" y="1427"/>
                </a:lnTo>
                <a:lnTo>
                  <a:pt x="2424" y="1524"/>
                </a:lnTo>
                <a:lnTo>
                  <a:pt x="2406" y="1617"/>
                </a:lnTo>
                <a:lnTo>
                  <a:pt x="2383" y="1709"/>
                </a:lnTo>
                <a:lnTo>
                  <a:pt x="2352" y="1799"/>
                </a:lnTo>
                <a:lnTo>
                  <a:pt x="2316" y="1884"/>
                </a:lnTo>
                <a:lnTo>
                  <a:pt x="2274" y="1968"/>
                </a:lnTo>
                <a:lnTo>
                  <a:pt x="2227" y="2047"/>
                </a:lnTo>
                <a:lnTo>
                  <a:pt x="2175" y="2122"/>
                </a:lnTo>
                <a:lnTo>
                  <a:pt x="2117" y="2194"/>
                </a:lnTo>
                <a:lnTo>
                  <a:pt x="2055" y="2262"/>
                </a:lnTo>
                <a:lnTo>
                  <a:pt x="1987" y="2325"/>
                </a:lnTo>
                <a:lnTo>
                  <a:pt x="1917" y="2383"/>
                </a:lnTo>
                <a:lnTo>
                  <a:pt x="1842" y="2438"/>
                </a:lnTo>
                <a:lnTo>
                  <a:pt x="1761" y="2486"/>
                </a:lnTo>
                <a:lnTo>
                  <a:pt x="1677" y="2530"/>
                </a:lnTo>
                <a:lnTo>
                  <a:pt x="1590" y="2567"/>
                </a:lnTo>
                <a:lnTo>
                  <a:pt x="1499" y="2599"/>
                </a:lnTo>
                <a:lnTo>
                  <a:pt x="1406" y="2624"/>
                </a:lnTo>
                <a:lnTo>
                  <a:pt x="1309" y="2642"/>
                </a:lnTo>
                <a:lnTo>
                  <a:pt x="1211" y="2654"/>
                </a:lnTo>
                <a:lnTo>
                  <a:pt x="1111" y="2657"/>
                </a:lnTo>
                <a:lnTo>
                  <a:pt x="1012" y="2654"/>
                </a:lnTo>
                <a:lnTo>
                  <a:pt x="915" y="2643"/>
                </a:lnTo>
                <a:lnTo>
                  <a:pt x="821" y="2625"/>
                </a:lnTo>
                <a:lnTo>
                  <a:pt x="729" y="2600"/>
                </a:lnTo>
                <a:lnTo>
                  <a:pt x="639" y="2571"/>
                </a:lnTo>
                <a:lnTo>
                  <a:pt x="553" y="2534"/>
                </a:lnTo>
                <a:lnTo>
                  <a:pt x="470" y="2492"/>
                </a:lnTo>
                <a:lnTo>
                  <a:pt x="390" y="2445"/>
                </a:lnTo>
                <a:lnTo>
                  <a:pt x="315" y="2392"/>
                </a:lnTo>
                <a:lnTo>
                  <a:pt x="243" y="2334"/>
                </a:lnTo>
                <a:lnTo>
                  <a:pt x="174" y="2270"/>
                </a:lnTo>
                <a:lnTo>
                  <a:pt x="112" y="2203"/>
                </a:lnTo>
                <a:lnTo>
                  <a:pt x="53" y="2132"/>
                </a:lnTo>
                <a:lnTo>
                  <a:pt x="0" y="2056"/>
                </a:lnTo>
                <a:lnTo>
                  <a:pt x="41" y="2104"/>
                </a:lnTo>
                <a:lnTo>
                  <a:pt x="87" y="2148"/>
                </a:lnTo>
                <a:lnTo>
                  <a:pt x="136" y="2187"/>
                </a:lnTo>
                <a:lnTo>
                  <a:pt x="189" y="2222"/>
                </a:lnTo>
                <a:lnTo>
                  <a:pt x="247" y="2250"/>
                </a:lnTo>
                <a:lnTo>
                  <a:pt x="307" y="2272"/>
                </a:lnTo>
                <a:lnTo>
                  <a:pt x="370" y="2290"/>
                </a:lnTo>
                <a:lnTo>
                  <a:pt x="436" y="2301"/>
                </a:lnTo>
                <a:lnTo>
                  <a:pt x="503" y="2304"/>
                </a:lnTo>
                <a:lnTo>
                  <a:pt x="572" y="2299"/>
                </a:lnTo>
                <a:lnTo>
                  <a:pt x="639" y="2289"/>
                </a:lnTo>
                <a:lnTo>
                  <a:pt x="704" y="2271"/>
                </a:lnTo>
                <a:lnTo>
                  <a:pt x="765" y="2248"/>
                </a:lnTo>
                <a:lnTo>
                  <a:pt x="823" y="2217"/>
                </a:lnTo>
                <a:lnTo>
                  <a:pt x="877" y="2181"/>
                </a:lnTo>
                <a:lnTo>
                  <a:pt x="928" y="2141"/>
                </a:lnTo>
                <a:lnTo>
                  <a:pt x="974" y="2095"/>
                </a:lnTo>
                <a:lnTo>
                  <a:pt x="1015" y="2045"/>
                </a:lnTo>
                <a:lnTo>
                  <a:pt x="1051" y="1990"/>
                </a:lnTo>
                <a:lnTo>
                  <a:pt x="1081" y="1932"/>
                </a:lnTo>
                <a:lnTo>
                  <a:pt x="1105" y="1871"/>
                </a:lnTo>
                <a:lnTo>
                  <a:pt x="1124" y="1807"/>
                </a:lnTo>
                <a:lnTo>
                  <a:pt x="1134" y="1740"/>
                </a:lnTo>
                <a:lnTo>
                  <a:pt x="1158" y="1662"/>
                </a:lnTo>
                <a:lnTo>
                  <a:pt x="1176" y="1581"/>
                </a:lnTo>
                <a:lnTo>
                  <a:pt x="1189" y="1498"/>
                </a:lnTo>
                <a:lnTo>
                  <a:pt x="1197" y="1414"/>
                </a:lnTo>
                <a:lnTo>
                  <a:pt x="1199" y="1329"/>
                </a:lnTo>
                <a:lnTo>
                  <a:pt x="1198" y="1273"/>
                </a:lnTo>
                <a:lnTo>
                  <a:pt x="1195" y="1218"/>
                </a:lnTo>
                <a:lnTo>
                  <a:pt x="1185" y="1130"/>
                </a:lnTo>
                <a:lnTo>
                  <a:pt x="1169" y="1042"/>
                </a:lnTo>
                <a:lnTo>
                  <a:pt x="1147" y="957"/>
                </a:lnTo>
                <a:lnTo>
                  <a:pt x="1145" y="950"/>
                </a:lnTo>
                <a:lnTo>
                  <a:pt x="1142" y="940"/>
                </a:lnTo>
                <a:lnTo>
                  <a:pt x="1113" y="856"/>
                </a:lnTo>
                <a:lnTo>
                  <a:pt x="1079" y="775"/>
                </a:lnTo>
                <a:lnTo>
                  <a:pt x="1040" y="695"/>
                </a:lnTo>
                <a:lnTo>
                  <a:pt x="995" y="621"/>
                </a:lnTo>
                <a:lnTo>
                  <a:pt x="947" y="549"/>
                </a:lnTo>
                <a:lnTo>
                  <a:pt x="894" y="481"/>
                </a:lnTo>
                <a:lnTo>
                  <a:pt x="836" y="416"/>
                </a:lnTo>
                <a:lnTo>
                  <a:pt x="775" y="354"/>
                </a:lnTo>
                <a:lnTo>
                  <a:pt x="709" y="298"/>
                </a:lnTo>
                <a:lnTo>
                  <a:pt x="640" y="245"/>
                </a:lnTo>
                <a:lnTo>
                  <a:pt x="567" y="197"/>
                </a:lnTo>
                <a:lnTo>
                  <a:pt x="490" y="154"/>
                </a:lnTo>
                <a:lnTo>
                  <a:pt x="497" y="151"/>
                </a:lnTo>
                <a:lnTo>
                  <a:pt x="578" y="112"/>
                </a:lnTo>
                <a:lnTo>
                  <a:pt x="660" y="79"/>
                </a:lnTo>
                <a:lnTo>
                  <a:pt x="746" y="51"/>
                </a:lnTo>
                <a:lnTo>
                  <a:pt x="834" y="30"/>
                </a:lnTo>
                <a:lnTo>
                  <a:pt x="924" y="13"/>
                </a:lnTo>
                <a:lnTo>
                  <a:pt x="1016" y="4"/>
                </a:lnTo>
                <a:lnTo>
                  <a:pt x="1111" y="0"/>
                </a:lnTo>
                <a:close/>
              </a:path>
            </a:pathLst>
          </a:custGeom>
          <a:gradFill>
            <a:gsLst>
              <a:gs pos="0">
                <a:srgbClr val="002368">
                  <a:alpha val="9000"/>
                </a:srgbClr>
              </a:gs>
              <a:gs pos="88000">
                <a:srgbClr val="0070C0">
                  <a:alpha val="48000"/>
                </a:srgbClr>
              </a:gs>
            </a:gsLst>
            <a:lin ang="10800000" scaled="1"/>
          </a:gradFill>
          <a:ln w="0">
            <a:noFill/>
            <a:prstDash val="solid"/>
            <a:round/>
            <a:headEnd/>
            <a:tailEnd/>
          </a:ln>
          <a:effectLst>
            <a:outerShdw blurRad="139700" dist="38100" dir="2700000" sx="102000" sy="102000" algn="tl" rotWithShape="0">
              <a:prstClr val="black">
                <a:alpha val="30000"/>
              </a:prstClr>
            </a:outerShdw>
          </a:effectLst>
        </p:spPr>
        <p:txBody>
          <a:bodyPr vert="horz" wrap="square" lIns="1554480" tIns="2194560" rIns="0" bIns="45720" numCol="1" anchor="t" anchorCtr="1"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8" name="Freeform 9">
            <a:extLst>
              <a:ext uri="{FF2B5EF4-FFF2-40B4-BE49-F238E27FC236}">
                <a16:creationId xmlns:a16="http://schemas.microsoft.com/office/drawing/2014/main" id="{1960428B-94FA-8F3C-AE32-273479FB2DB1}"/>
              </a:ext>
              <a:ext uri="{C183D7F6-B498-43B3-948B-1728B52AA6E4}">
                <adec:decorative xmlns:adec="http://schemas.microsoft.com/office/drawing/2017/decorative" val="1"/>
              </a:ext>
            </a:extLst>
          </p:cNvPr>
          <p:cNvSpPr>
            <a:spLocks noChangeAspect="1"/>
          </p:cNvSpPr>
          <p:nvPr/>
        </p:nvSpPr>
        <p:spPr bwMode="auto">
          <a:xfrm>
            <a:off x="5283969" y="4109897"/>
            <a:ext cx="9719" cy="18002"/>
          </a:xfrm>
          <a:custGeom>
            <a:avLst/>
            <a:gdLst>
              <a:gd name="T0" fmla="*/ 0 w 7"/>
              <a:gd name="T1" fmla="*/ 0 h 13"/>
              <a:gd name="T2" fmla="*/ 2 w 7"/>
              <a:gd name="T3" fmla="*/ 0 h 13"/>
              <a:gd name="T4" fmla="*/ 7 w 7"/>
              <a:gd name="T5" fmla="*/ 13 h 13"/>
              <a:gd name="T6" fmla="*/ 0 w 7"/>
              <a:gd name="T7" fmla="*/ 0 h 13"/>
            </a:gdLst>
            <a:ahLst/>
            <a:cxnLst>
              <a:cxn ang="0">
                <a:pos x="T0" y="T1"/>
              </a:cxn>
              <a:cxn ang="0">
                <a:pos x="T2" y="T3"/>
              </a:cxn>
              <a:cxn ang="0">
                <a:pos x="T4" y="T5"/>
              </a:cxn>
              <a:cxn ang="0">
                <a:pos x="T6" y="T7"/>
              </a:cxn>
            </a:cxnLst>
            <a:rect l="0" t="0" r="r" b="b"/>
            <a:pathLst>
              <a:path w="7" h="13">
                <a:moveTo>
                  <a:pt x="0" y="0"/>
                </a:moveTo>
                <a:lnTo>
                  <a:pt x="2" y="0"/>
                </a:lnTo>
                <a:lnTo>
                  <a:pt x="7" y="13"/>
                </a:lnTo>
                <a:lnTo>
                  <a:pt x="0" y="0"/>
                </a:lnTo>
                <a:close/>
              </a:path>
            </a:pathLst>
          </a:custGeom>
          <a:solidFill>
            <a:srgbClr val="35D1AD"/>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3865"/>
              </a:solidFill>
              <a:effectLst/>
              <a:uLnTx/>
              <a:uFillTx/>
              <a:latin typeface="Arial" panose="020B0604020202020204" pitchFamily="34" charset="0"/>
              <a:ea typeface="+mn-ea"/>
              <a:cs typeface="Arial" panose="020B0604020202020204" pitchFamily="34" charset="0"/>
            </a:endParaRPr>
          </a:p>
        </p:txBody>
      </p:sp>
      <p:sp>
        <p:nvSpPr>
          <p:cNvPr id="9" name="Freeform 10">
            <a:extLst>
              <a:ext uri="{FF2B5EF4-FFF2-40B4-BE49-F238E27FC236}">
                <a16:creationId xmlns:a16="http://schemas.microsoft.com/office/drawing/2014/main" id="{86875C07-1421-5B37-0402-210701CB3312}"/>
              </a:ext>
            </a:extLst>
          </p:cNvPr>
          <p:cNvSpPr>
            <a:spLocks noChangeAspect="1"/>
          </p:cNvSpPr>
          <p:nvPr/>
        </p:nvSpPr>
        <p:spPr bwMode="auto">
          <a:xfrm>
            <a:off x="5234160" y="2904520"/>
            <a:ext cx="1766149" cy="1761501"/>
          </a:xfrm>
          <a:custGeom>
            <a:avLst/>
            <a:gdLst>
              <a:gd name="T0" fmla="*/ 706 w 1272"/>
              <a:gd name="T1" fmla="*/ 3 h 1272"/>
              <a:gd name="T2" fmla="*/ 837 w 1272"/>
              <a:gd name="T3" fmla="*/ 33 h 1272"/>
              <a:gd name="T4" fmla="*/ 957 w 1272"/>
              <a:gd name="T5" fmla="*/ 87 h 1272"/>
              <a:gd name="T6" fmla="*/ 1062 w 1272"/>
              <a:gd name="T7" fmla="*/ 164 h 1272"/>
              <a:gd name="T8" fmla="*/ 1149 w 1272"/>
              <a:gd name="T9" fmla="*/ 261 h 1272"/>
              <a:gd name="T10" fmla="*/ 1216 w 1272"/>
              <a:gd name="T11" fmla="*/ 373 h 1272"/>
              <a:gd name="T12" fmla="*/ 1257 w 1272"/>
              <a:gd name="T13" fmla="*/ 499 h 1272"/>
              <a:gd name="T14" fmla="*/ 1272 w 1272"/>
              <a:gd name="T15" fmla="*/ 636 h 1272"/>
              <a:gd name="T16" fmla="*/ 1267 w 1272"/>
              <a:gd name="T17" fmla="*/ 708 h 1272"/>
              <a:gd name="T18" fmla="*/ 1238 w 1272"/>
              <a:gd name="T19" fmla="*/ 839 h 1272"/>
              <a:gd name="T20" fmla="*/ 1184 w 1272"/>
              <a:gd name="T21" fmla="*/ 958 h 1272"/>
              <a:gd name="T22" fmla="*/ 1107 w 1272"/>
              <a:gd name="T23" fmla="*/ 1063 h 1272"/>
              <a:gd name="T24" fmla="*/ 1010 w 1272"/>
              <a:gd name="T25" fmla="*/ 1149 h 1272"/>
              <a:gd name="T26" fmla="*/ 898 w 1272"/>
              <a:gd name="T27" fmla="*/ 1216 h 1272"/>
              <a:gd name="T28" fmla="*/ 772 w 1272"/>
              <a:gd name="T29" fmla="*/ 1257 h 1272"/>
              <a:gd name="T30" fmla="*/ 636 w 1272"/>
              <a:gd name="T31" fmla="*/ 1272 h 1272"/>
              <a:gd name="T32" fmla="*/ 503 w 1272"/>
              <a:gd name="T33" fmla="*/ 1258 h 1272"/>
              <a:gd name="T34" fmla="*/ 380 w 1272"/>
              <a:gd name="T35" fmla="*/ 1218 h 1272"/>
              <a:gd name="T36" fmla="*/ 269 w 1272"/>
              <a:gd name="T37" fmla="*/ 1155 h 1272"/>
              <a:gd name="T38" fmla="*/ 174 w 1272"/>
              <a:gd name="T39" fmla="*/ 1072 h 1272"/>
              <a:gd name="T40" fmla="*/ 97 w 1272"/>
              <a:gd name="T41" fmla="*/ 972 h 1272"/>
              <a:gd name="T42" fmla="*/ 42 w 1272"/>
              <a:gd name="T43" fmla="*/ 860 h 1272"/>
              <a:gd name="T44" fmla="*/ 22 w 1272"/>
              <a:gd name="T45" fmla="*/ 797 h 1272"/>
              <a:gd name="T46" fmla="*/ 3 w 1272"/>
              <a:gd name="T47" fmla="*/ 690 h 1272"/>
              <a:gd name="T48" fmla="*/ 4 w 1272"/>
              <a:gd name="T49" fmla="*/ 569 h 1272"/>
              <a:gd name="T50" fmla="*/ 31 w 1272"/>
              <a:gd name="T51" fmla="*/ 441 h 1272"/>
              <a:gd name="T52" fmla="*/ 82 w 1272"/>
              <a:gd name="T53" fmla="*/ 324 h 1272"/>
              <a:gd name="T54" fmla="*/ 154 w 1272"/>
              <a:gd name="T55" fmla="*/ 222 h 1272"/>
              <a:gd name="T56" fmla="*/ 245 w 1272"/>
              <a:gd name="T57" fmla="*/ 134 h 1272"/>
              <a:gd name="T58" fmla="*/ 347 w 1272"/>
              <a:gd name="T59" fmla="*/ 69 h 1272"/>
              <a:gd name="T60" fmla="*/ 456 w 1272"/>
              <a:gd name="T61" fmla="*/ 26 h 1272"/>
              <a:gd name="T62" fmla="*/ 575 w 1272"/>
              <a:gd name="T63" fmla="*/ 3 h 1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2" h="1272">
                <a:moveTo>
                  <a:pt x="636" y="0"/>
                </a:moveTo>
                <a:lnTo>
                  <a:pt x="706" y="3"/>
                </a:lnTo>
                <a:lnTo>
                  <a:pt x="772" y="14"/>
                </a:lnTo>
                <a:lnTo>
                  <a:pt x="837" y="33"/>
                </a:lnTo>
                <a:lnTo>
                  <a:pt x="898" y="56"/>
                </a:lnTo>
                <a:lnTo>
                  <a:pt x="957" y="87"/>
                </a:lnTo>
                <a:lnTo>
                  <a:pt x="1011" y="123"/>
                </a:lnTo>
                <a:lnTo>
                  <a:pt x="1062" y="164"/>
                </a:lnTo>
                <a:lnTo>
                  <a:pt x="1108" y="210"/>
                </a:lnTo>
                <a:lnTo>
                  <a:pt x="1149" y="261"/>
                </a:lnTo>
                <a:lnTo>
                  <a:pt x="1185" y="315"/>
                </a:lnTo>
                <a:lnTo>
                  <a:pt x="1216" y="373"/>
                </a:lnTo>
                <a:lnTo>
                  <a:pt x="1239" y="434"/>
                </a:lnTo>
                <a:lnTo>
                  <a:pt x="1257" y="499"/>
                </a:lnTo>
                <a:lnTo>
                  <a:pt x="1267" y="566"/>
                </a:lnTo>
                <a:lnTo>
                  <a:pt x="1272" y="636"/>
                </a:lnTo>
                <a:lnTo>
                  <a:pt x="1270" y="686"/>
                </a:lnTo>
                <a:lnTo>
                  <a:pt x="1267" y="708"/>
                </a:lnTo>
                <a:lnTo>
                  <a:pt x="1257" y="775"/>
                </a:lnTo>
                <a:lnTo>
                  <a:pt x="1238" y="839"/>
                </a:lnTo>
                <a:lnTo>
                  <a:pt x="1214" y="900"/>
                </a:lnTo>
                <a:lnTo>
                  <a:pt x="1184" y="958"/>
                </a:lnTo>
                <a:lnTo>
                  <a:pt x="1148" y="1013"/>
                </a:lnTo>
                <a:lnTo>
                  <a:pt x="1107" y="1063"/>
                </a:lnTo>
                <a:lnTo>
                  <a:pt x="1061" y="1109"/>
                </a:lnTo>
                <a:lnTo>
                  <a:pt x="1010" y="1149"/>
                </a:lnTo>
                <a:lnTo>
                  <a:pt x="956" y="1185"/>
                </a:lnTo>
                <a:lnTo>
                  <a:pt x="898" y="1216"/>
                </a:lnTo>
                <a:lnTo>
                  <a:pt x="837" y="1239"/>
                </a:lnTo>
                <a:lnTo>
                  <a:pt x="772" y="1257"/>
                </a:lnTo>
                <a:lnTo>
                  <a:pt x="705" y="1267"/>
                </a:lnTo>
                <a:lnTo>
                  <a:pt x="636" y="1272"/>
                </a:lnTo>
                <a:lnTo>
                  <a:pt x="569" y="1269"/>
                </a:lnTo>
                <a:lnTo>
                  <a:pt x="503" y="1258"/>
                </a:lnTo>
                <a:lnTo>
                  <a:pt x="440" y="1240"/>
                </a:lnTo>
                <a:lnTo>
                  <a:pt x="380" y="1218"/>
                </a:lnTo>
                <a:lnTo>
                  <a:pt x="322" y="1190"/>
                </a:lnTo>
                <a:lnTo>
                  <a:pt x="269" y="1155"/>
                </a:lnTo>
                <a:lnTo>
                  <a:pt x="220" y="1116"/>
                </a:lnTo>
                <a:lnTo>
                  <a:pt x="174" y="1072"/>
                </a:lnTo>
                <a:lnTo>
                  <a:pt x="133" y="1024"/>
                </a:lnTo>
                <a:lnTo>
                  <a:pt x="97" y="972"/>
                </a:lnTo>
                <a:lnTo>
                  <a:pt x="67" y="918"/>
                </a:lnTo>
                <a:lnTo>
                  <a:pt x="42" y="860"/>
                </a:lnTo>
                <a:lnTo>
                  <a:pt x="37" y="847"/>
                </a:lnTo>
                <a:lnTo>
                  <a:pt x="22" y="797"/>
                </a:lnTo>
                <a:lnTo>
                  <a:pt x="10" y="745"/>
                </a:lnTo>
                <a:lnTo>
                  <a:pt x="3" y="690"/>
                </a:lnTo>
                <a:lnTo>
                  <a:pt x="0" y="636"/>
                </a:lnTo>
                <a:lnTo>
                  <a:pt x="4" y="569"/>
                </a:lnTo>
                <a:lnTo>
                  <a:pt x="15" y="504"/>
                </a:lnTo>
                <a:lnTo>
                  <a:pt x="31" y="441"/>
                </a:lnTo>
                <a:lnTo>
                  <a:pt x="54" y="381"/>
                </a:lnTo>
                <a:lnTo>
                  <a:pt x="82" y="324"/>
                </a:lnTo>
                <a:lnTo>
                  <a:pt x="115" y="271"/>
                </a:lnTo>
                <a:lnTo>
                  <a:pt x="154" y="222"/>
                </a:lnTo>
                <a:lnTo>
                  <a:pt x="197" y="176"/>
                </a:lnTo>
                <a:lnTo>
                  <a:pt x="245" y="134"/>
                </a:lnTo>
                <a:lnTo>
                  <a:pt x="297" y="99"/>
                </a:lnTo>
                <a:lnTo>
                  <a:pt x="347" y="69"/>
                </a:lnTo>
                <a:lnTo>
                  <a:pt x="400" y="45"/>
                </a:lnTo>
                <a:lnTo>
                  <a:pt x="456" y="26"/>
                </a:lnTo>
                <a:lnTo>
                  <a:pt x="515" y="12"/>
                </a:lnTo>
                <a:lnTo>
                  <a:pt x="575" y="3"/>
                </a:lnTo>
                <a:lnTo>
                  <a:pt x="636" y="0"/>
                </a:lnTo>
                <a:close/>
              </a:path>
            </a:pathLst>
          </a:custGeom>
          <a:gradFill>
            <a:gsLst>
              <a:gs pos="59000">
                <a:srgbClr val="EEEEEE"/>
              </a:gs>
              <a:gs pos="0">
                <a:schemeClr val="bg1"/>
              </a:gs>
              <a:gs pos="100000">
                <a:schemeClr val="bg1">
                  <a:lumMod val="75000"/>
                </a:schemeClr>
              </a:gs>
            </a:gsLst>
            <a:path path="circle">
              <a:fillToRect l="50000" t="50000" r="50000" b="50000"/>
            </a:path>
          </a:gradFill>
          <a:ln w="0">
            <a:noFill/>
            <a:prstDash val="solid"/>
            <a:round/>
            <a:headEnd/>
            <a:tailEnd/>
          </a:ln>
          <a:effectLst>
            <a:outerShdw blurRad="254000" sx="104000" sy="104000" algn="ctr" rotWithShape="0">
              <a:prstClr val="black">
                <a:alpha val="35000"/>
              </a:prstClr>
            </a:outerShdw>
          </a:effectLst>
        </p:spPr>
        <p:txBody>
          <a:bodyPr vert="horz" wrap="square" lIns="91440" tIns="45720" rIns="91440" bIns="45720" numCol="1" anchor="ctr" anchorCtr="1" compatLnSpc="1">
            <a:prstTxWarp prst="textNoShape">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Statewide Workforce Development Strategy</a:t>
            </a:r>
          </a:p>
        </p:txBody>
      </p:sp>
      <p:pic>
        <p:nvPicPr>
          <p:cNvPr id="11" name="Picture 10" descr="A screenshot of a computer&#10;&#10;AI-generated content may be incorrect.">
            <a:extLst>
              <a:ext uri="{FF2B5EF4-FFF2-40B4-BE49-F238E27FC236}">
                <a16:creationId xmlns:a16="http://schemas.microsoft.com/office/drawing/2014/main" id="{8E3B0C6A-BD49-FE3A-BDCE-AF23C03E1B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6939" y="5952440"/>
            <a:ext cx="1853370" cy="446834"/>
          </a:xfrm>
          <a:prstGeom prst="rect">
            <a:avLst/>
          </a:prstGeom>
        </p:spPr>
      </p:pic>
      <p:sp>
        <p:nvSpPr>
          <p:cNvPr id="12" name="TextBox 11">
            <a:extLst>
              <a:ext uri="{FF2B5EF4-FFF2-40B4-BE49-F238E27FC236}">
                <a16:creationId xmlns:a16="http://schemas.microsoft.com/office/drawing/2014/main" id="{63691DFE-2962-33A9-2C81-20E500FCDE4C}"/>
              </a:ext>
            </a:extLst>
          </p:cNvPr>
          <p:cNvSpPr txBox="1">
            <a:spLocks noChangeAspect="1"/>
          </p:cNvSpPr>
          <p:nvPr/>
        </p:nvSpPr>
        <p:spPr>
          <a:xfrm>
            <a:off x="4964628" y="1945716"/>
            <a:ext cx="1396434" cy="276999"/>
          </a:xfrm>
          <a:prstGeom prst="rect">
            <a:avLst/>
          </a:prstGeom>
          <a:noFill/>
        </p:spPr>
        <p:txBody>
          <a:bodyPr wrap="square" lIns="0" tIns="0" rIns="0" bIns="0" rtlCol="0" anchor="b">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STATE </a:t>
            </a:r>
          </a:p>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AGENCIES</a:t>
            </a:r>
            <a:endParaRPr kumimoji="0" lang="en-US" sz="900" b="0" i="0" u="none" strike="noStrike" kern="120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endParaRPr>
          </a:p>
        </p:txBody>
      </p:sp>
      <p:pic>
        <p:nvPicPr>
          <p:cNvPr id="13" name="Picture 12" descr="Logo&#10;&#10;AI-generated content may be incorrect.">
            <a:extLst>
              <a:ext uri="{FF2B5EF4-FFF2-40B4-BE49-F238E27FC236}">
                <a16:creationId xmlns:a16="http://schemas.microsoft.com/office/drawing/2014/main" id="{48DF801E-B6EB-C910-49B2-C4EEF5A54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4245" y="1899648"/>
            <a:ext cx="640025" cy="379853"/>
          </a:xfrm>
          <a:prstGeom prst="rect">
            <a:avLst/>
          </a:prstGeom>
        </p:spPr>
      </p:pic>
      <p:sp>
        <p:nvSpPr>
          <p:cNvPr id="14" name="TextBox 13">
            <a:extLst>
              <a:ext uri="{FF2B5EF4-FFF2-40B4-BE49-F238E27FC236}">
                <a16:creationId xmlns:a16="http://schemas.microsoft.com/office/drawing/2014/main" id="{2A18A4DF-96B4-CA11-C2BB-1F91569C742F}"/>
              </a:ext>
            </a:extLst>
          </p:cNvPr>
          <p:cNvSpPr txBox="1">
            <a:spLocks noChangeAspect="1"/>
          </p:cNvSpPr>
          <p:nvPr/>
        </p:nvSpPr>
        <p:spPr>
          <a:xfrm>
            <a:off x="7179833" y="2306078"/>
            <a:ext cx="1405342" cy="138499"/>
          </a:xfrm>
          <a:prstGeom prst="rect">
            <a:avLst/>
          </a:prstGeom>
          <a:noFill/>
        </p:spPr>
        <p:txBody>
          <a:bodyPr wrap="square" lIns="0" tIns="0" rIns="0" bIns="0" rtlCol="0" anchor="b">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9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LEGISLATURE</a:t>
            </a:r>
            <a:endParaRPr kumimoji="0" lang="en-US" sz="900" b="0" i="0" u="none" strike="noStrike" kern="120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endParaRPr>
          </a:p>
        </p:txBody>
      </p:sp>
      <p:pic>
        <p:nvPicPr>
          <p:cNvPr id="15" name="Picture 14" descr="Logo&#10;&#10;AI-generated content may be incorrect.">
            <a:extLst>
              <a:ext uri="{FF2B5EF4-FFF2-40B4-BE49-F238E27FC236}">
                <a16:creationId xmlns:a16="http://schemas.microsoft.com/office/drawing/2014/main" id="{87FEB9AF-A734-F198-72A9-57B026051A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75351" y="1878796"/>
            <a:ext cx="640025" cy="379853"/>
          </a:xfrm>
          <a:prstGeom prst="rect">
            <a:avLst/>
          </a:prstGeom>
        </p:spPr>
      </p:pic>
      <p:sp>
        <p:nvSpPr>
          <p:cNvPr id="19" name="TextBox 18">
            <a:extLst>
              <a:ext uri="{FF2B5EF4-FFF2-40B4-BE49-F238E27FC236}">
                <a16:creationId xmlns:a16="http://schemas.microsoft.com/office/drawing/2014/main" id="{848CA029-DB30-4E78-B5E6-72F1630A7FBD}"/>
              </a:ext>
            </a:extLst>
          </p:cNvPr>
          <p:cNvSpPr txBox="1">
            <a:spLocks noChangeAspect="1"/>
          </p:cNvSpPr>
          <p:nvPr/>
        </p:nvSpPr>
        <p:spPr>
          <a:xfrm>
            <a:off x="3686721" y="2361600"/>
            <a:ext cx="2514080" cy="738664"/>
          </a:xfrm>
          <a:prstGeom prst="rect">
            <a:avLst/>
          </a:prstGeom>
          <a:noFill/>
        </p:spPr>
        <p:txBody>
          <a:bodyPr wrap="square" lIns="0" tIns="0" rIns="0" bIns="0" rtlCol="0" anchor="b">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Advance interagency coordination and alignment of the workforce development system</a:t>
            </a:r>
          </a:p>
        </p:txBody>
      </p:sp>
      <p:sp>
        <p:nvSpPr>
          <p:cNvPr id="20" name="TextBox 19">
            <a:extLst>
              <a:ext uri="{FF2B5EF4-FFF2-40B4-BE49-F238E27FC236}">
                <a16:creationId xmlns:a16="http://schemas.microsoft.com/office/drawing/2014/main" id="{8734804F-DDFF-51BA-74DC-17F68D0AD103}"/>
              </a:ext>
            </a:extLst>
          </p:cNvPr>
          <p:cNvSpPr txBox="1">
            <a:spLocks noChangeAspect="1"/>
          </p:cNvSpPr>
          <p:nvPr/>
        </p:nvSpPr>
        <p:spPr>
          <a:xfrm>
            <a:off x="7144084" y="2655227"/>
            <a:ext cx="1672071" cy="923330"/>
          </a:xfrm>
          <a:prstGeom prst="rect">
            <a:avLst/>
          </a:prstGeom>
          <a:noFill/>
        </p:spPr>
        <p:txBody>
          <a:bodyPr wrap="square" lIns="0" tIns="0" rIns="0" bIns="0" rtlCol="0" anchor="b">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Draft legislation to supplement and improve the workforce development system</a:t>
            </a:r>
          </a:p>
        </p:txBody>
      </p:sp>
      <p:sp>
        <p:nvSpPr>
          <p:cNvPr id="21" name="TextBox 20">
            <a:extLst>
              <a:ext uri="{FF2B5EF4-FFF2-40B4-BE49-F238E27FC236}">
                <a16:creationId xmlns:a16="http://schemas.microsoft.com/office/drawing/2014/main" id="{81E31BA5-56F5-05A5-CFF8-25A3D33C4A3E}"/>
              </a:ext>
            </a:extLst>
          </p:cNvPr>
          <p:cNvSpPr txBox="1">
            <a:spLocks noChangeAspect="1"/>
          </p:cNvSpPr>
          <p:nvPr/>
        </p:nvSpPr>
        <p:spPr>
          <a:xfrm>
            <a:off x="4951282" y="5218738"/>
            <a:ext cx="2658885" cy="553998"/>
          </a:xfrm>
          <a:prstGeom prst="rect">
            <a:avLst/>
          </a:prstGeom>
          <a:noFill/>
        </p:spPr>
        <p:txBody>
          <a:bodyPr wrap="square" lIns="0" tIns="0" rIns="0" bIns="0" rtlCol="0" anchor="b">
            <a:spAutoFit/>
          </a:body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n-US" sz="1200" b="0" i="0" u="none" strike="noStrike" kern="0" cap="none" spc="100" normalizeH="0" baseline="0" noProof="0">
                <a:ln>
                  <a:noFill/>
                </a:ln>
                <a:solidFill>
                  <a:srgbClr val="002060"/>
                </a:solidFill>
                <a:effectLst/>
                <a:uLnTx/>
                <a:uFillTx/>
                <a:latin typeface="Aptos" panose="020B0004020202020204" pitchFamily="34" charset="0"/>
                <a:ea typeface="Calibri Light" charset="0"/>
                <a:cs typeface="Segoe UI" panose="020B0502040204020203" pitchFamily="34" charset="0"/>
              </a:rPr>
              <a:t>Recommend strategies and priorities for how to improve workforce system implementation</a:t>
            </a:r>
          </a:p>
        </p:txBody>
      </p:sp>
    </p:spTree>
    <p:extLst>
      <p:ext uri="{BB962C8B-B14F-4D97-AF65-F5344CB8AC3E}">
        <p14:creationId xmlns:p14="http://schemas.microsoft.com/office/powerpoint/2010/main" val="4107927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EB3CD-DE15-A9FB-0E94-A2C57082A8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E6A0AF6-E25E-2009-319C-9F50867B0822}"/>
              </a:ext>
            </a:extLst>
          </p:cNvPr>
          <p:cNvSpPr>
            <a:spLocks noGrp="1"/>
          </p:cNvSpPr>
          <p:nvPr>
            <p:ph type="title"/>
          </p:nvPr>
        </p:nvSpPr>
        <p:spPr/>
        <p:txBody>
          <a:bodyPr/>
          <a:lstStyle/>
          <a:p>
            <a:r>
              <a:rPr lang="en-US"/>
              <a:t>Benefits of State-Wide Strategy</a:t>
            </a:r>
          </a:p>
        </p:txBody>
      </p:sp>
      <p:sp>
        <p:nvSpPr>
          <p:cNvPr id="7" name="Freeform: Shape 6">
            <a:extLst>
              <a:ext uri="{FF2B5EF4-FFF2-40B4-BE49-F238E27FC236}">
                <a16:creationId xmlns:a16="http://schemas.microsoft.com/office/drawing/2014/main" id="{3BBB90D4-3F39-BFC6-6314-1F7A76FA0D34}"/>
              </a:ext>
              <a:ext uri="{C183D7F6-B498-43B3-948B-1728B52AA6E4}">
                <adec:decorative xmlns:adec="http://schemas.microsoft.com/office/drawing/2017/decorative" val="1"/>
              </a:ext>
            </a:extLst>
          </p:cNvPr>
          <p:cNvSpPr/>
          <p:nvPr/>
        </p:nvSpPr>
        <p:spPr>
          <a:xfrm>
            <a:off x="4803273" y="3169923"/>
            <a:ext cx="3216249" cy="2785449"/>
          </a:xfrm>
          <a:custGeom>
            <a:avLst/>
            <a:gdLst>
              <a:gd name="connsiteX0" fmla="*/ 2639072 w 3518729"/>
              <a:gd name="connsiteY0" fmla="*/ 0 h 3047415"/>
              <a:gd name="connsiteX1" fmla="*/ 879658 w 3518729"/>
              <a:gd name="connsiteY1" fmla="*/ 0 h 3047415"/>
              <a:gd name="connsiteX2" fmla="*/ 0 w 3518729"/>
              <a:gd name="connsiteY2" fmla="*/ 1523708 h 3047415"/>
              <a:gd name="connsiteX3" fmla="*/ 879658 w 3518729"/>
              <a:gd name="connsiteY3" fmla="*/ 3047416 h 3047415"/>
              <a:gd name="connsiteX4" fmla="*/ 2639072 w 3518729"/>
              <a:gd name="connsiteY4" fmla="*/ 3047416 h 3047415"/>
              <a:gd name="connsiteX5" fmla="*/ 3518730 w 3518729"/>
              <a:gd name="connsiteY5" fmla="*/ 1523708 h 3047415"/>
              <a:gd name="connsiteX6" fmla="*/ 2639072 w 3518729"/>
              <a:gd name="connsiteY6" fmla="*/ 0 h 304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8729" h="3047415">
                <a:moveTo>
                  <a:pt x="2639072" y="0"/>
                </a:moveTo>
                <a:lnTo>
                  <a:pt x="879658" y="0"/>
                </a:lnTo>
                <a:lnTo>
                  <a:pt x="0" y="1523708"/>
                </a:lnTo>
                <a:lnTo>
                  <a:pt x="879658" y="3047416"/>
                </a:lnTo>
                <a:lnTo>
                  <a:pt x="2639072" y="3047416"/>
                </a:lnTo>
                <a:lnTo>
                  <a:pt x="3518730" y="1523708"/>
                </a:lnTo>
                <a:lnTo>
                  <a:pt x="2639072" y="0"/>
                </a:lnTo>
                <a:close/>
              </a:path>
            </a:pathLst>
          </a:custGeom>
          <a:solidFill>
            <a:schemeClr val="tx1">
              <a:alpha val="30000"/>
            </a:schemeClr>
          </a:solidFill>
          <a:ln w="127000" cap="flat">
            <a:noFill/>
            <a:prstDash val="solid"/>
            <a:miter/>
          </a:ln>
          <a:effectLst>
            <a:softEdge rad="609600"/>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865"/>
              </a:solidFill>
              <a:effectLst/>
              <a:uLnTx/>
              <a:uFillTx/>
              <a:latin typeface="Calibri"/>
              <a:ea typeface="+mn-ea"/>
              <a:cs typeface="+mn-cs"/>
            </a:endParaRPr>
          </a:p>
        </p:txBody>
      </p:sp>
      <p:sp>
        <p:nvSpPr>
          <p:cNvPr id="8" name="Freeform: Shape 7">
            <a:extLst>
              <a:ext uri="{FF2B5EF4-FFF2-40B4-BE49-F238E27FC236}">
                <a16:creationId xmlns:a16="http://schemas.microsoft.com/office/drawing/2014/main" id="{C21E92C5-7229-FBE7-2E37-9C27446B9800}"/>
              </a:ext>
              <a:ext uri="{C183D7F6-B498-43B3-948B-1728B52AA6E4}">
                <adec:decorative xmlns:adec="http://schemas.microsoft.com/office/drawing/2017/decorative" val="1"/>
              </a:ext>
            </a:extLst>
          </p:cNvPr>
          <p:cNvSpPr/>
          <p:nvPr/>
        </p:nvSpPr>
        <p:spPr>
          <a:xfrm>
            <a:off x="4389428" y="2726220"/>
            <a:ext cx="3313711" cy="2869784"/>
          </a:xfrm>
          <a:custGeom>
            <a:avLst/>
            <a:gdLst>
              <a:gd name="connsiteX0" fmla="*/ 3159310 w 4212380"/>
              <a:gd name="connsiteY0" fmla="*/ 0 h 3648063"/>
              <a:gd name="connsiteX1" fmla="*/ 1053071 w 4212380"/>
              <a:gd name="connsiteY1" fmla="*/ 0 h 3648063"/>
              <a:gd name="connsiteX2" fmla="*/ 0 w 4212380"/>
              <a:gd name="connsiteY2" fmla="*/ 1824032 h 3648063"/>
              <a:gd name="connsiteX3" fmla="*/ 1053071 w 4212380"/>
              <a:gd name="connsiteY3" fmla="*/ 3648064 h 3648063"/>
              <a:gd name="connsiteX4" fmla="*/ 3159310 w 4212380"/>
              <a:gd name="connsiteY4" fmla="*/ 3648064 h 3648063"/>
              <a:gd name="connsiteX5" fmla="*/ 4212381 w 4212380"/>
              <a:gd name="connsiteY5" fmla="*/ 1824032 h 3648063"/>
              <a:gd name="connsiteX6" fmla="*/ 3159310 w 4212380"/>
              <a:gd name="connsiteY6" fmla="*/ 0 h 3648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2380" h="3648063">
                <a:moveTo>
                  <a:pt x="3159310" y="0"/>
                </a:moveTo>
                <a:lnTo>
                  <a:pt x="1053071" y="0"/>
                </a:lnTo>
                <a:lnTo>
                  <a:pt x="0" y="1824032"/>
                </a:lnTo>
                <a:lnTo>
                  <a:pt x="1053071" y="3648064"/>
                </a:lnTo>
                <a:lnTo>
                  <a:pt x="3159310" y="3648064"/>
                </a:lnTo>
                <a:lnTo>
                  <a:pt x="4212381" y="1824032"/>
                </a:lnTo>
                <a:lnTo>
                  <a:pt x="3159310" y="0"/>
                </a:lnTo>
                <a:close/>
              </a:path>
            </a:pathLst>
          </a:custGeom>
          <a:noFill/>
          <a:ln w="19362" cap="flat">
            <a:solidFill>
              <a:srgbClr val="C6C6C6"/>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865"/>
              </a:solidFill>
              <a:effectLst/>
              <a:uLnTx/>
              <a:uFillTx/>
              <a:latin typeface="Calibri"/>
              <a:ea typeface="+mn-ea"/>
              <a:cs typeface="+mn-cs"/>
            </a:endParaRPr>
          </a:p>
        </p:txBody>
      </p:sp>
      <p:sp>
        <p:nvSpPr>
          <p:cNvPr id="9" name="Freeform: Shape 8">
            <a:extLst>
              <a:ext uri="{FF2B5EF4-FFF2-40B4-BE49-F238E27FC236}">
                <a16:creationId xmlns:a16="http://schemas.microsoft.com/office/drawing/2014/main" id="{3DC12963-329B-DE34-29B0-767B546274F2}"/>
              </a:ext>
              <a:ext uri="{C183D7F6-B498-43B3-948B-1728B52AA6E4}">
                <adec:decorative xmlns:adec="http://schemas.microsoft.com/office/drawing/2017/decorative" val="1"/>
              </a:ext>
            </a:extLst>
          </p:cNvPr>
          <p:cNvSpPr/>
          <p:nvPr/>
        </p:nvSpPr>
        <p:spPr>
          <a:xfrm>
            <a:off x="3786134" y="4161112"/>
            <a:ext cx="4520302" cy="7407"/>
          </a:xfrm>
          <a:custGeom>
            <a:avLst/>
            <a:gdLst>
              <a:gd name="connsiteX0" fmla="*/ 0 w 5911632"/>
              <a:gd name="connsiteY0" fmla="*/ 0 h 9687"/>
              <a:gd name="connsiteX1" fmla="*/ 5911633 w 5911632"/>
              <a:gd name="connsiteY1" fmla="*/ 0 h 9687"/>
            </a:gdLst>
            <a:ahLst/>
            <a:cxnLst>
              <a:cxn ang="0">
                <a:pos x="connsiteX0" y="connsiteY0"/>
              </a:cxn>
              <a:cxn ang="0">
                <a:pos x="connsiteX1" y="connsiteY1"/>
              </a:cxn>
            </a:cxnLst>
            <a:rect l="l" t="t" r="r" b="b"/>
            <a:pathLst>
              <a:path w="5911632" h="9687">
                <a:moveTo>
                  <a:pt x="0" y="0"/>
                </a:moveTo>
                <a:lnTo>
                  <a:pt x="5911633" y="0"/>
                </a:lnTo>
              </a:path>
            </a:pathLst>
          </a:custGeom>
          <a:ln w="25400" cap="flat">
            <a:solidFill>
              <a:schemeClr val="accent2"/>
            </a:solidFill>
            <a:prstDash val="solid"/>
            <a:miter/>
            <a:headEnd type="oval" w="lg" len="lg"/>
            <a:tailEnd type="oval" w="lg" len="lg"/>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865"/>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69C83B33-6541-035A-F42F-FA2D576BF455}"/>
              </a:ext>
              <a:ext uri="{C183D7F6-B498-43B3-948B-1728B52AA6E4}">
                <adec:decorative xmlns:adec="http://schemas.microsoft.com/office/drawing/2017/decorative" val="1"/>
              </a:ext>
            </a:extLst>
          </p:cNvPr>
          <p:cNvSpPr/>
          <p:nvPr/>
        </p:nvSpPr>
        <p:spPr>
          <a:xfrm>
            <a:off x="4916190" y="2203753"/>
            <a:ext cx="2260188" cy="3914716"/>
          </a:xfrm>
          <a:custGeom>
            <a:avLst/>
            <a:gdLst>
              <a:gd name="connsiteX0" fmla="*/ 0 w 2955864"/>
              <a:gd name="connsiteY0" fmla="*/ 0 h 5119650"/>
              <a:gd name="connsiteX1" fmla="*/ 2955865 w 2955864"/>
              <a:gd name="connsiteY1" fmla="*/ 5119651 h 5119650"/>
            </a:gdLst>
            <a:ahLst/>
            <a:cxnLst>
              <a:cxn ang="0">
                <a:pos x="connsiteX0" y="connsiteY0"/>
              </a:cxn>
              <a:cxn ang="0">
                <a:pos x="connsiteX1" y="connsiteY1"/>
              </a:cxn>
            </a:cxnLst>
            <a:rect l="l" t="t" r="r" b="b"/>
            <a:pathLst>
              <a:path w="2955864" h="5119650">
                <a:moveTo>
                  <a:pt x="0" y="0"/>
                </a:moveTo>
                <a:lnTo>
                  <a:pt x="2955865" y="5119651"/>
                </a:lnTo>
              </a:path>
            </a:pathLst>
          </a:custGeom>
          <a:ln w="25400" cap="flat">
            <a:solidFill>
              <a:schemeClr val="accent5"/>
            </a:solidFill>
            <a:prstDash val="solid"/>
            <a:miter/>
            <a:headEnd type="oval" w="lg" len="lg"/>
            <a:tailEnd type="oval" w="lg" len="lg"/>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865"/>
              </a:solidFill>
              <a:effectLst/>
              <a:uLnTx/>
              <a:uFillTx/>
              <a:latin typeface="Calibri"/>
              <a:ea typeface="+mn-ea"/>
              <a:cs typeface="+mn-cs"/>
            </a:endParaRPr>
          </a:p>
        </p:txBody>
      </p:sp>
      <p:sp>
        <p:nvSpPr>
          <p:cNvPr id="11" name="Freeform: Shape 10">
            <a:extLst>
              <a:ext uri="{FF2B5EF4-FFF2-40B4-BE49-F238E27FC236}">
                <a16:creationId xmlns:a16="http://schemas.microsoft.com/office/drawing/2014/main" id="{B04ACFBC-33BC-53FC-AD52-A9DB9C20F9CF}"/>
              </a:ext>
              <a:ext uri="{C183D7F6-B498-43B3-948B-1728B52AA6E4}">
                <adec:decorative xmlns:adec="http://schemas.microsoft.com/office/drawing/2017/decorative" val="1"/>
              </a:ext>
            </a:extLst>
          </p:cNvPr>
          <p:cNvSpPr/>
          <p:nvPr/>
        </p:nvSpPr>
        <p:spPr>
          <a:xfrm>
            <a:off x="4916190" y="2203753"/>
            <a:ext cx="2260188" cy="3914716"/>
          </a:xfrm>
          <a:custGeom>
            <a:avLst/>
            <a:gdLst>
              <a:gd name="connsiteX0" fmla="*/ 2955865 w 2955864"/>
              <a:gd name="connsiteY0" fmla="*/ 0 h 5119650"/>
              <a:gd name="connsiteX1" fmla="*/ 0 w 2955864"/>
              <a:gd name="connsiteY1" fmla="*/ 5119651 h 5119650"/>
            </a:gdLst>
            <a:ahLst/>
            <a:cxnLst>
              <a:cxn ang="0">
                <a:pos x="connsiteX0" y="connsiteY0"/>
              </a:cxn>
              <a:cxn ang="0">
                <a:pos x="connsiteX1" y="connsiteY1"/>
              </a:cxn>
            </a:cxnLst>
            <a:rect l="l" t="t" r="r" b="b"/>
            <a:pathLst>
              <a:path w="2955864" h="5119650">
                <a:moveTo>
                  <a:pt x="2955865" y="0"/>
                </a:moveTo>
                <a:lnTo>
                  <a:pt x="0" y="5119651"/>
                </a:lnTo>
              </a:path>
            </a:pathLst>
          </a:custGeom>
          <a:ln w="25400" cap="flat">
            <a:solidFill>
              <a:schemeClr val="accent1"/>
            </a:solidFill>
            <a:prstDash val="solid"/>
            <a:miter/>
            <a:headEnd type="oval" w="lg" len="lg"/>
            <a:tailEnd type="oval" w="lg" len="lg"/>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865"/>
              </a:solidFill>
              <a:effectLst/>
              <a:uLnTx/>
              <a:uFillTx/>
              <a:latin typeface="Calibri"/>
              <a:ea typeface="+mn-ea"/>
              <a:cs typeface="+mn-cs"/>
            </a:endParaRPr>
          </a:p>
        </p:txBody>
      </p:sp>
      <p:sp>
        <p:nvSpPr>
          <p:cNvPr id="12" name="Freeform: Shape 11">
            <a:extLst>
              <a:ext uri="{FF2B5EF4-FFF2-40B4-BE49-F238E27FC236}">
                <a16:creationId xmlns:a16="http://schemas.microsoft.com/office/drawing/2014/main" id="{EDE14D1B-C486-3D74-FC47-DA7A7BC7624E}"/>
              </a:ext>
              <a:ext uri="{C183D7F6-B498-43B3-948B-1728B52AA6E4}">
                <adec:decorative xmlns:adec="http://schemas.microsoft.com/office/drawing/2017/decorative" val="1"/>
              </a:ext>
            </a:extLst>
          </p:cNvPr>
          <p:cNvSpPr/>
          <p:nvPr/>
        </p:nvSpPr>
        <p:spPr>
          <a:xfrm>
            <a:off x="4562260" y="2897490"/>
            <a:ext cx="2918108" cy="2527243"/>
          </a:xfrm>
          <a:custGeom>
            <a:avLst/>
            <a:gdLst>
              <a:gd name="connsiteX0" fmla="*/ 2639072 w 3518729"/>
              <a:gd name="connsiteY0" fmla="*/ 0 h 3047415"/>
              <a:gd name="connsiteX1" fmla="*/ 879658 w 3518729"/>
              <a:gd name="connsiteY1" fmla="*/ 0 h 3047415"/>
              <a:gd name="connsiteX2" fmla="*/ 0 w 3518729"/>
              <a:gd name="connsiteY2" fmla="*/ 1523708 h 3047415"/>
              <a:gd name="connsiteX3" fmla="*/ 879658 w 3518729"/>
              <a:gd name="connsiteY3" fmla="*/ 3047416 h 3047415"/>
              <a:gd name="connsiteX4" fmla="*/ 2639072 w 3518729"/>
              <a:gd name="connsiteY4" fmla="*/ 3047416 h 3047415"/>
              <a:gd name="connsiteX5" fmla="*/ 3518730 w 3518729"/>
              <a:gd name="connsiteY5" fmla="*/ 1523708 h 3047415"/>
              <a:gd name="connsiteX6" fmla="*/ 2639072 w 3518729"/>
              <a:gd name="connsiteY6" fmla="*/ 0 h 304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8729" h="3047415">
                <a:moveTo>
                  <a:pt x="2639072" y="0"/>
                </a:moveTo>
                <a:lnTo>
                  <a:pt x="879658" y="0"/>
                </a:lnTo>
                <a:lnTo>
                  <a:pt x="0" y="1523708"/>
                </a:lnTo>
                <a:lnTo>
                  <a:pt x="879658" y="3047416"/>
                </a:lnTo>
                <a:lnTo>
                  <a:pt x="2639072" y="3047416"/>
                </a:lnTo>
                <a:lnTo>
                  <a:pt x="3518730" y="1523708"/>
                </a:lnTo>
                <a:lnTo>
                  <a:pt x="2639072" y="0"/>
                </a:lnTo>
                <a:close/>
              </a:path>
            </a:pathLst>
          </a:custGeom>
          <a:gradFill flip="none" rotWithShape="1">
            <a:gsLst>
              <a:gs pos="0">
                <a:schemeClr val="bg1"/>
              </a:gs>
              <a:gs pos="100000">
                <a:schemeClr val="bg1">
                  <a:lumMod val="85000"/>
                </a:schemeClr>
              </a:gs>
            </a:gsLst>
            <a:lin ang="13500000" scaled="1"/>
            <a:tileRect/>
          </a:gradFill>
          <a:ln w="127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865"/>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50A11651-9285-A090-D00F-E0027F211497}"/>
              </a:ext>
              <a:ext uri="{C183D7F6-B498-43B3-948B-1728B52AA6E4}">
                <adec:decorative xmlns:adec="http://schemas.microsoft.com/office/drawing/2017/decorative" val="1"/>
              </a:ext>
            </a:extLst>
          </p:cNvPr>
          <p:cNvSpPr/>
          <p:nvPr/>
        </p:nvSpPr>
        <p:spPr>
          <a:xfrm>
            <a:off x="4676024" y="2996016"/>
            <a:ext cx="2690580" cy="2330191"/>
          </a:xfrm>
          <a:custGeom>
            <a:avLst/>
            <a:gdLst>
              <a:gd name="connsiteX0" fmla="*/ 2639072 w 3518729"/>
              <a:gd name="connsiteY0" fmla="*/ 0 h 3047415"/>
              <a:gd name="connsiteX1" fmla="*/ 879658 w 3518729"/>
              <a:gd name="connsiteY1" fmla="*/ 0 h 3047415"/>
              <a:gd name="connsiteX2" fmla="*/ 0 w 3518729"/>
              <a:gd name="connsiteY2" fmla="*/ 1523708 h 3047415"/>
              <a:gd name="connsiteX3" fmla="*/ 879658 w 3518729"/>
              <a:gd name="connsiteY3" fmla="*/ 3047416 h 3047415"/>
              <a:gd name="connsiteX4" fmla="*/ 2639072 w 3518729"/>
              <a:gd name="connsiteY4" fmla="*/ 3047416 h 3047415"/>
              <a:gd name="connsiteX5" fmla="*/ 3518730 w 3518729"/>
              <a:gd name="connsiteY5" fmla="*/ 1523708 h 3047415"/>
              <a:gd name="connsiteX6" fmla="*/ 2639072 w 3518729"/>
              <a:gd name="connsiteY6" fmla="*/ 0 h 3047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18729" h="3047415">
                <a:moveTo>
                  <a:pt x="2639072" y="0"/>
                </a:moveTo>
                <a:lnTo>
                  <a:pt x="879658" y="0"/>
                </a:lnTo>
                <a:lnTo>
                  <a:pt x="0" y="1523708"/>
                </a:lnTo>
                <a:lnTo>
                  <a:pt x="879658" y="3047416"/>
                </a:lnTo>
                <a:lnTo>
                  <a:pt x="2639072" y="3047416"/>
                </a:lnTo>
                <a:lnTo>
                  <a:pt x="3518730" y="1523708"/>
                </a:lnTo>
                <a:lnTo>
                  <a:pt x="2639072" y="0"/>
                </a:lnTo>
                <a:close/>
              </a:path>
            </a:pathLst>
          </a:custGeom>
          <a:gradFill flip="none" rotWithShape="1">
            <a:gsLst>
              <a:gs pos="0">
                <a:schemeClr val="bg1"/>
              </a:gs>
              <a:gs pos="100000">
                <a:schemeClr val="bg1">
                  <a:lumMod val="85000"/>
                </a:schemeClr>
              </a:gs>
            </a:gsLst>
            <a:lin ang="2700000" scaled="1"/>
            <a:tileRect/>
          </a:gradFill>
          <a:ln w="12700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003865"/>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49D98E6E-3FEE-80AC-73BF-B1CD415FDB18}"/>
              </a:ext>
            </a:extLst>
          </p:cNvPr>
          <p:cNvSpPr txBox="1"/>
          <p:nvPr/>
        </p:nvSpPr>
        <p:spPr>
          <a:xfrm>
            <a:off x="4971497" y="3347673"/>
            <a:ext cx="2099634" cy="1634284"/>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2000" b="1" i="0" u="none" strike="noStrike" kern="1200" cap="none" spc="0" normalizeH="0" baseline="0" noProof="0">
                <a:ln>
                  <a:noFill/>
                </a:ln>
                <a:solidFill>
                  <a:srgbClr val="003865">
                    <a:lumMod val="85000"/>
                    <a:lumOff val="15000"/>
                  </a:srgbClr>
                </a:solidFill>
                <a:effectLst/>
                <a:uLnTx/>
                <a:uFillTx/>
                <a:latin typeface="Calibri"/>
                <a:ea typeface="+mn-ea"/>
                <a:cs typeface="+mn-cs"/>
              </a:rPr>
              <a:t>Benefits of a State-Wide Workforce Development Strategy</a:t>
            </a:r>
            <a:endParaRPr kumimoji="0" lang="en-IN" sz="2000" b="1" i="0" u="none" strike="noStrike" kern="1200" cap="none" spc="0" normalizeH="0" baseline="0" noProof="0">
              <a:ln>
                <a:noFill/>
              </a:ln>
              <a:solidFill>
                <a:srgbClr val="003865"/>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0B74C409-0D52-EFC6-3443-72EA671298D2}"/>
              </a:ext>
            </a:extLst>
          </p:cNvPr>
          <p:cNvGrpSpPr/>
          <p:nvPr/>
        </p:nvGrpSpPr>
        <p:grpSpPr>
          <a:xfrm>
            <a:off x="8343873" y="2555891"/>
            <a:ext cx="3216249" cy="804116"/>
            <a:chOff x="1003061" y="1786066"/>
            <a:chExt cx="1958348" cy="749969"/>
          </a:xfrm>
        </p:grpSpPr>
        <p:sp>
          <p:nvSpPr>
            <p:cNvPr id="16" name="TextBox 15">
              <a:extLst>
                <a:ext uri="{FF2B5EF4-FFF2-40B4-BE49-F238E27FC236}">
                  <a16:creationId xmlns:a16="http://schemas.microsoft.com/office/drawing/2014/main" id="{B7F79789-3076-F0C8-AD8E-4FEA51DFED90}"/>
                </a:ext>
              </a:extLst>
            </p:cNvPr>
            <p:cNvSpPr txBox="1"/>
            <p:nvPr/>
          </p:nvSpPr>
          <p:spPr>
            <a:xfrm>
              <a:off x="1003061" y="2140629"/>
              <a:ext cx="1958348" cy="395406"/>
            </a:xfrm>
            <a:prstGeom prst="rect">
              <a:avLst/>
            </a:prstGeom>
            <a:noFill/>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lumMod val="85000"/>
                      <a:lumOff val="15000"/>
                    </a:srgbClr>
                  </a:solidFill>
                  <a:effectLst/>
                  <a:uLnTx/>
                  <a:uFillTx/>
                  <a:latin typeface="Calibri"/>
                  <a:ea typeface="+mn-ea"/>
                  <a:cs typeface="+mn-cs"/>
                </a:rPr>
                <a:t>Identifying priorities helps direct resources to where they are needed most – serving more people &amp; improving outcomes</a:t>
              </a:r>
              <a:endParaRPr kumimoji="0" lang="en-US" sz="1400" b="1" i="0" u="none" strike="noStrike" kern="1200" cap="none" spc="0" normalizeH="0" baseline="0" noProof="0">
                <a:ln>
                  <a:noFill/>
                </a:ln>
                <a:solidFill>
                  <a:srgbClr val="003865"/>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051FE91C-9868-28D8-4D5C-D65F3809A2D3}"/>
                </a:ext>
              </a:extLst>
            </p:cNvPr>
            <p:cNvSpPr txBox="1"/>
            <p:nvPr/>
          </p:nvSpPr>
          <p:spPr>
            <a:xfrm>
              <a:off x="1003061" y="1786066"/>
              <a:ext cx="1832720" cy="2067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lumMod val="85000"/>
                      <a:lumOff val="15000"/>
                    </a:srgbClr>
                  </a:solidFill>
                  <a:effectLst/>
                  <a:uLnTx/>
                  <a:uFillTx/>
                  <a:latin typeface="Calibri"/>
                  <a:ea typeface="+mn-ea"/>
                  <a:cs typeface="+mn-cs"/>
                </a:rPr>
                <a:t>Improved Workforce Outcomes</a:t>
              </a:r>
              <a:endParaRPr kumimoji="0" lang="en-US" sz="1800" b="1" i="0" u="none" strike="noStrike" kern="1200" cap="none" spc="0" normalizeH="0" baseline="0" noProof="0">
                <a:ln>
                  <a:noFill/>
                </a:ln>
                <a:solidFill>
                  <a:srgbClr val="003865"/>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id="{45D12C7C-C8A0-8E82-1499-E2C74F72BC02}"/>
              </a:ext>
            </a:extLst>
          </p:cNvPr>
          <p:cNvGrpSpPr/>
          <p:nvPr/>
        </p:nvGrpSpPr>
        <p:grpSpPr>
          <a:xfrm>
            <a:off x="1279045" y="2555891"/>
            <a:ext cx="2469653" cy="804116"/>
            <a:chOff x="1003061" y="1786066"/>
            <a:chExt cx="1832720" cy="749969"/>
          </a:xfrm>
        </p:grpSpPr>
        <p:sp>
          <p:nvSpPr>
            <p:cNvPr id="19" name="TextBox 18">
              <a:extLst>
                <a:ext uri="{FF2B5EF4-FFF2-40B4-BE49-F238E27FC236}">
                  <a16:creationId xmlns:a16="http://schemas.microsoft.com/office/drawing/2014/main" id="{1990879F-9299-0C89-0182-FF7879611E8B}"/>
                </a:ext>
              </a:extLst>
            </p:cNvPr>
            <p:cNvSpPr txBox="1"/>
            <p:nvPr/>
          </p:nvSpPr>
          <p:spPr>
            <a:xfrm>
              <a:off x="1003061" y="2140629"/>
              <a:ext cx="1832720" cy="395406"/>
            </a:xfrm>
            <a:prstGeom prst="rect">
              <a:avLst/>
            </a:prstGeom>
            <a:noFill/>
          </p:spPr>
          <p:txBody>
            <a:bodyPr wrap="square" lIns="0" tIns="0" rIns="0" bIns="0" rtlCol="0" anchor="t">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lumMod val="85000"/>
                      <a:lumOff val="15000"/>
                    </a:srgbClr>
                  </a:solidFill>
                  <a:effectLst/>
                  <a:uLnTx/>
                  <a:uFillTx/>
                  <a:latin typeface="Calibri"/>
                  <a:ea typeface="+mn-ea"/>
                  <a:cs typeface="+mn-cs"/>
                </a:rPr>
                <a:t>Often includes targeted actions to close gaps for underserved groups ensuring equitable access for all.</a:t>
              </a:r>
              <a:endParaRPr kumimoji="0" lang="en-US" sz="1400" b="1" i="0" u="none" strike="noStrike" kern="1200" cap="none" spc="0" normalizeH="0" baseline="0" noProof="0">
                <a:ln>
                  <a:noFill/>
                </a:ln>
                <a:solidFill>
                  <a:srgbClr val="003865"/>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E3AE80FA-44A9-C22A-FBD9-060814CFB38B}"/>
                </a:ext>
              </a:extLst>
            </p:cNvPr>
            <p:cNvSpPr txBox="1"/>
            <p:nvPr/>
          </p:nvSpPr>
          <p:spPr>
            <a:xfrm>
              <a:off x="1003061" y="1786066"/>
              <a:ext cx="1832720" cy="20670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lumMod val="85000"/>
                      <a:lumOff val="15000"/>
                    </a:srgbClr>
                  </a:solidFill>
                  <a:effectLst/>
                  <a:uLnTx/>
                  <a:uFillTx/>
                  <a:latin typeface="Calibri"/>
                  <a:ea typeface="+mn-ea"/>
                  <a:cs typeface="+mn-cs"/>
                </a:rPr>
                <a:t>Strengthens Equity</a:t>
              </a:r>
              <a:endParaRPr kumimoji="0" lang="en-US" sz="1800" b="1" i="0" u="none" strike="noStrike" kern="1200" cap="none" spc="0" normalizeH="0" baseline="0" noProof="0">
                <a:ln>
                  <a:noFill/>
                </a:ln>
                <a:solidFill>
                  <a:srgbClr val="003865"/>
                </a:solidFill>
                <a:effectLst/>
                <a:uLnTx/>
                <a:uFillTx/>
                <a:latin typeface="Calibri"/>
                <a:ea typeface="+mn-ea"/>
                <a:cs typeface="+mn-cs"/>
              </a:endParaRPr>
            </a:p>
          </p:txBody>
        </p:sp>
      </p:grpSp>
      <p:grpSp>
        <p:nvGrpSpPr>
          <p:cNvPr id="21" name="Group 20">
            <a:extLst>
              <a:ext uri="{FF2B5EF4-FFF2-40B4-BE49-F238E27FC236}">
                <a16:creationId xmlns:a16="http://schemas.microsoft.com/office/drawing/2014/main" id="{D126B6BC-3052-BE70-1B52-BB34A983B0B1}"/>
              </a:ext>
            </a:extLst>
          </p:cNvPr>
          <p:cNvGrpSpPr/>
          <p:nvPr/>
        </p:nvGrpSpPr>
        <p:grpSpPr>
          <a:xfrm>
            <a:off x="8343871" y="4994291"/>
            <a:ext cx="3100564" cy="804116"/>
            <a:chOff x="1003060" y="1786066"/>
            <a:chExt cx="2027872" cy="749969"/>
          </a:xfrm>
        </p:grpSpPr>
        <p:sp>
          <p:nvSpPr>
            <p:cNvPr id="22" name="TextBox 21">
              <a:extLst>
                <a:ext uri="{FF2B5EF4-FFF2-40B4-BE49-F238E27FC236}">
                  <a16:creationId xmlns:a16="http://schemas.microsoft.com/office/drawing/2014/main" id="{DFCB59FB-E2E3-8DF2-67A4-1BB81476849D}"/>
                </a:ext>
              </a:extLst>
            </p:cNvPr>
            <p:cNvSpPr txBox="1"/>
            <p:nvPr/>
          </p:nvSpPr>
          <p:spPr>
            <a:xfrm>
              <a:off x="1003060" y="2140629"/>
              <a:ext cx="2027872" cy="395406"/>
            </a:xfrm>
            <a:prstGeom prst="rect">
              <a:avLst/>
            </a:prstGeom>
            <a:noFill/>
          </p:spPr>
          <p:txBody>
            <a:bodyPr wrap="square" lIns="0" tIns="0" rIns="0" bIns="0" rtlCol="0" anchor="t">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lumMod val="85000"/>
                      <a:lumOff val="15000"/>
                    </a:srgbClr>
                  </a:solidFill>
                  <a:effectLst/>
                  <a:uLnTx/>
                  <a:uFillTx/>
                  <a:latin typeface="Calibri"/>
                  <a:ea typeface="+mn-ea"/>
                  <a:cs typeface="+mn-cs"/>
                </a:rPr>
                <a:t>A clear, coordinated plan shows employers that the state is serious about workforce development &amp; coordinated in its efforts. </a:t>
              </a:r>
              <a:endParaRPr kumimoji="0" lang="en-US" sz="1400" b="1" i="0" u="none" strike="noStrike" kern="1200" cap="none" spc="0" normalizeH="0" baseline="0" noProof="0">
                <a:ln>
                  <a:noFill/>
                </a:ln>
                <a:solidFill>
                  <a:srgbClr val="003865"/>
                </a:solidFill>
                <a:effectLst/>
                <a:uLnTx/>
                <a:uFillTx/>
                <a:latin typeface="Calibri"/>
                <a:ea typeface="+mn-ea"/>
                <a:cs typeface="+mn-cs"/>
              </a:endParaRPr>
            </a:p>
          </p:txBody>
        </p:sp>
        <p:sp>
          <p:nvSpPr>
            <p:cNvPr id="23" name="TextBox 22">
              <a:extLst>
                <a:ext uri="{FF2B5EF4-FFF2-40B4-BE49-F238E27FC236}">
                  <a16:creationId xmlns:a16="http://schemas.microsoft.com/office/drawing/2014/main" id="{71369E30-B36F-9492-4152-49C2425A8FC3}"/>
                </a:ext>
              </a:extLst>
            </p:cNvPr>
            <p:cNvSpPr txBox="1"/>
            <p:nvPr/>
          </p:nvSpPr>
          <p:spPr>
            <a:xfrm>
              <a:off x="1003061" y="1786066"/>
              <a:ext cx="1832720" cy="206700"/>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lumMod val="85000"/>
                      <a:lumOff val="15000"/>
                    </a:srgbClr>
                  </a:solidFill>
                  <a:effectLst/>
                  <a:uLnTx/>
                  <a:uFillTx/>
                  <a:latin typeface="Calibri"/>
                  <a:ea typeface="+mn-ea"/>
                  <a:cs typeface="+mn-cs"/>
                </a:rPr>
                <a:t>Attracts &amp; Retains Businesses</a:t>
              </a:r>
              <a:endParaRPr kumimoji="0" lang="en-US" sz="1800" b="1" i="0" u="none" strike="noStrike" kern="1200" cap="none" spc="0" normalizeH="0" baseline="0" noProof="0">
                <a:ln>
                  <a:noFill/>
                </a:ln>
                <a:solidFill>
                  <a:srgbClr val="003865"/>
                </a:solidFill>
                <a:effectLst/>
                <a:uLnTx/>
                <a:uFillTx/>
                <a:latin typeface="Calibri"/>
                <a:ea typeface="+mn-ea"/>
                <a:cs typeface="+mn-cs"/>
              </a:endParaRPr>
            </a:p>
          </p:txBody>
        </p:sp>
      </p:grpSp>
      <p:grpSp>
        <p:nvGrpSpPr>
          <p:cNvPr id="24" name="Group 23">
            <a:extLst>
              <a:ext uri="{FF2B5EF4-FFF2-40B4-BE49-F238E27FC236}">
                <a16:creationId xmlns:a16="http://schemas.microsoft.com/office/drawing/2014/main" id="{F42557CB-38A0-EA74-61EB-FDAF6DBB34E5}"/>
              </a:ext>
            </a:extLst>
          </p:cNvPr>
          <p:cNvGrpSpPr/>
          <p:nvPr/>
        </p:nvGrpSpPr>
        <p:grpSpPr>
          <a:xfrm>
            <a:off x="1279045" y="4994291"/>
            <a:ext cx="2469653" cy="804116"/>
            <a:chOff x="1003061" y="1786066"/>
            <a:chExt cx="1832720" cy="749969"/>
          </a:xfrm>
        </p:grpSpPr>
        <p:sp>
          <p:nvSpPr>
            <p:cNvPr id="25" name="TextBox 24">
              <a:extLst>
                <a:ext uri="{FF2B5EF4-FFF2-40B4-BE49-F238E27FC236}">
                  <a16:creationId xmlns:a16="http://schemas.microsoft.com/office/drawing/2014/main" id="{56BB86D8-823C-A929-2871-3F625A00AFA6}"/>
                </a:ext>
              </a:extLst>
            </p:cNvPr>
            <p:cNvSpPr txBox="1"/>
            <p:nvPr/>
          </p:nvSpPr>
          <p:spPr>
            <a:xfrm>
              <a:off x="1003061" y="2140629"/>
              <a:ext cx="1832720" cy="395406"/>
            </a:xfrm>
            <a:prstGeom prst="rect">
              <a:avLst/>
            </a:prstGeom>
            <a:noFill/>
          </p:spPr>
          <p:txBody>
            <a:bodyPr wrap="square" lIns="0" tIns="0" rIns="0" bIns="0" rtlCol="0" anchor="t">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lumMod val="85000"/>
                      <a:lumOff val="15000"/>
                    </a:srgbClr>
                  </a:solidFill>
                  <a:effectLst/>
                  <a:uLnTx/>
                  <a:uFillTx/>
                  <a:latin typeface="Calibri"/>
                  <a:ea typeface="+mn-ea"/>
                  <a:cs typeface="+mn-cs"/>
                </a:rPr>
                <a:t>Helps state agencies and partners best utilize funding streams and investments for greatest impact.</a:t>
              </a:r>
              <a:endParaRPr kumimoji="0" lang="en-US" sz="1400" b="1" i="0" u="none" strike="noStrike" kern="1200" cap="none" spc="0" normalizeH="0" baseline="0" noProof="0">
                <a:ln>
                  <a:noFill/>
                </a:ln>
                <a:solidFill>
                  <a:srgbClr val="003865"/>
                </a:solidFill>
                <a:effectLst/>
                <a:uLnTx/>
                <a:uFillTx/>
                <a:latin typeface="Calibri"/>
                <a:ea typeface="+mn-ea"/>
                <a:cs typeface="+mn-cs"/>
              </a:endParaRPr>
            </a:p>
          </p:txBody>
        </p:sp>
        <p:sp>
          <p:nvSpPr>
            <p:cNvPr id="26" name="TextBox 25">
              <a:extLst>
                <a:ext uri="{FF2B5EF4-FFF2-40B4-BE49-F238E27FC236}">
                  <a16:creationId xmlns:a16="http://schemas.microsoft.com/office/drawing/2014/main" id="{5F9B8841-F096-619E-9220-1C59FEA5AD3A}"/>
                </a:ext>
              </a:extLst>
            </p:cNvPr>
            <p:cNvSpPr txBox="1"/>
            <p:nvPr/>
          </p:nvSpPr>
          <p:spPr>
            <a:xfrm>
              <a:off x="1003061" y="1786066"/>
              <a:ext cx="1832720" cy="206700"/>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lumMod val="85000"/>
                      <a:lumOff val="15000"/>
                    </a:srgbClr>
                  </a:solidFill>
                  <a:effectLst/>
                  <a:uLnTx/>
                  <a:uFillTx/>
                  <a:latin typeface="Calibri"/>
                  <a:ea typeface="+mn-ea"/>
                  <a:cs typeface="+mn-cs"/>
                </a:rPr>
                <a:t>Maximizes Resources</a:t>
              </a:r>
              <a:endParaRPr kumimoji="0" lang="en-US" sz="1800" b="1" i="0" u="none" strike="noStrike" kern="1200" cap="none" spc="0" normalizeH="0" baseline="0" noProof="0">
                <a:ln>
                  <a:noFill/>
                </a:ln>
                <a:solidFill>
                  <a:srgbClr val="003865"/>
                </a:solidFill>
                <a:effectLst/>
                <a:uLnTx/>
                <a:uFillTx/>
                <a:latin typeface="Calibri"/>
                <a:ea typeface="+mn-ea"/>
                <a:cs typeface="+mn-cs"/>
              </a:endParaRPr>
            </a:p>
          </p:txBody>
        </p:sp>
      </p:grpSp>
      <p:grpSp>
        <p:nvGrpSpPr>
          <p:cNvPr id="27" name="Group 26">
            <a:extLst>
              <a:ext uri="{FF2B5EF4-FFF2-40B4-BE49-F238E27FC236}">
                <a16:creationId xmlns:a16="http://schemas.microsoft.com/office/drawing/2014/main" id="{4BD2BC3D-136B-556D-AFA2-73D785A09653}"/>
              </a:ext>
            </a:extLst>
          </p:cNvPr>
          <p:cNvGrpSpPr/>
          <p:nvPr/>
        </p:nvGrpSpPr>
        <p:grpSpPr>
          <a:xfrm>
            <a:off x="4916190" y="5952234"/>
            <a:ext cx="2260187" cy="804116"/>
            <a:chOff x="582286" y="1786066"/>
            <a:chExt cx="2674264" cy="749969"/>
          </a:xfrm>
        </p:grpSpPr>
        <p:sp>
          <p:nvSpPr>
            <p:cNvPr id="28" name="TextBox 27">
              <a:extLst>
                <a:ext uri="{FF2B5EF4-FFF2-40B4-BE49-F238E27FC236}">
                  <a16:creationId xmlns:a16="http://schemas.microsoft.com/office/drawing/2014/main" id="{DD27D68B-B1C6-E384-B80F-3C6A90B4E2D7}"/>
                </a:ext>
              </a:extLst>
            </p:cNvPr>
            <p:cNvSpPr txBox="1"/>
            <p:nvPr/>
          </p:nvSpPr>
          <p:spPr>
            <a:xfrm>
              <a:off x="582286" y="2140629"/>
              <a:ext cx="2674264" cy="395406"/>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lumMod val="85000"/>
                      <a:lumOff val="15000"/>
                    </a:srgbClr>
                  </a:solidFill>
                  <a:effectLst/>
                  <a:uLnTx/>
                  <a:uFillTx/>
                  <a:latin typeface="Calibri"/>
                  <a:ea typeface="+mn-ea"/>
                  <a:cs typeface="+mn-cs"/>
                </a:rPr>
                <a:t>Easier to track progress, adjust, and show ROI to all audiences. </a:t>
              </a:r>
              <a:endParaRPr kumimoji="0" lang="en-US" sz="1400" b="1" i="0" u="none" strike="noStrike" kern="1200" cap="none" spc="0" normalizeH="0" baseline="0" noProof="0">
                <a:ln>
                  <a:noFill/>
                </a:ln>
                <a:solidFill>
                  <a:srgbClr val="003865"/>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3CE45D6B-3A24-B8ED-FF08-F00D2A6B7407}"/>
                </a:ext>
              </a:extLst>
            </p:cNvPr>
            <p:cNvSpPr txBox="1"/>
            <p:nvPr/>
          </p:nvSpPr>
          <p:spPr>
            <a:xfrm>
              <a:off x="1003061" y="1786066"/>
              <a:ext cx="1832720" cy="2067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lumMod val="85000"/>
                      <a:lumOff val="15000"/>
                    </a:srgbClr>
                  </a:solidFill>
                  <a:effectLst/>
                  <a:uLnTx/>
                  <a:uFillTx/>
                  <a:latin typeface="Calibri"/>
                  <a:ea typeface="+mn-ea"/>
                  <a:cs typeface="+mn-cs"/>
                </a:rPr>
                <a:t>Accountability</a:t>
              </a:r>
              <a:endParaRPr kumimoji="0" lang="en-US" sz="1800" b="1" i="0" u="none" strike="noStrike" kern="1200" cap="none" spc="0" normalizeH="0" baseline="0" noProof="0">
                <a:ln>
                  <a:noFill/>
                </a:ln>
                <a:solidFill>
                  <a:srgbClr val="003865"/>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F661C845-6168-03B1-BA27-7972D8B8D9CA}"/>
              </a:ext>
            </a:extLst>
          </p:cNvPr>
          <p:cNvGrpSpPr/>
          <p:nvPr/>
        </p:nvGrpSpPr>
        <p:grpSpPr>
          <a:xfrm>
            <a:off x="5271813" y="1510863"/>
            <a:ext cx="1548946" cy="804116"/>
            <a:chOff x="1003061" y="1786066"/>
            <a:chExt cx="1832720" cy="749969"/>
          </a:xfrm>
        </p:grpSpPr>
        <p:sp>
          <p:nvSpPr>
            <p:cNvPr id="31" name="TextBox 30">
              <a:extLst>
                <a:ext uri="{FF2B5EF4-FFF2-40B4-BE49-F238E27FC236}">
                  <a16:creationId xmlns:a16="http://schemas.microsoft.com/office/drawing/2014/main" id="{B54D484E-0D5C-8719-F8F0-5471A74CDEE0}"/>
                </a:ext>
              </a:extLst>
            </p:cNvPr>
            <p:cNvSpPr txBox="1"/>
            <p:nvPr/>
          </p:nvSpPr>
          <p:spPr>
            <a:xfrm>
              <a:off x="1003061" y="2140629"/>
              <a:ext cx="1832720" cy="395406"/>
            </a:xfrm>
            <a:prstGeom prst="rect">
              <a:avLst/>
            </a:prstGeom>
            <a:noFill/>
          </p:spPr>
          <p:txBody>
            <a:bodyPr wrap="square" lIns="0" tIns="0" rIns="0" bIns="0" rtlCol="0" anchor="t">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865">
                      <a:lumMod val="85000"/>
                      <a:lumOff val="15000"/>
                    </a:srgbClr>
                  </a:solidFill>
                  <a:effectLst/>
                  <a:uLnTx/>
                  <a:uFillTx/>
                  <a:latin typeface="Calibri"/>
                  <a:ea typeface="+mn-ea"/>
                  <a:cs typeface="+mn-cs"/>
                </a:rPr>
                <a:t>Across state agencies, legislature and the GWDB</a:t>
              </a:r>
              <a:endParaRPr kumimoji="0" lang="en-US" sz="1400" b="1" i="0" u="none" strike="noStrike" kern="1200" cap="none" spc="0" normalizeH="0" baseline="0" noProof="0">
                <a:ln>
                  <a:noFill/>
                </a:ln>
                <a:solidFill>
                  <a:srgbClr val="003865"/>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91473BA2-3F4F-DE85-3E92-D619678BE2F5}"/>
                </a:ext>
              </a:extLst>
            </p:cNvPr>
            <p:cNvSpPr txBox="1"/>
            <p:nvPr/>
          </p:nvSpPr>
          <p:spPr>
            <a:xfrm>
              <a:off x="1003061" y="1786066"/>
              <a:ext cx="1832720" cy="20670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3865">
                      <a:lumMod val="85000"/>
                      <a:lumOff val="15000"/>
                    </a:srgbClr>
                  </a:solidFill>
                  <a:effectLst/>
                  <a:uLnTx/>
                  <a:uFillTx/>
                  <a:latin typeface="Calibri"/>
                  <a:ea typeface="+mn-ea"/>
                  <a:cs typeface="+mn-cs"/>
                </a:rPr>
                <a:t>Alignment</a:t>
              </a:r>
              <a:endParaRPr kumimoji="0" lang="en-US" sz="1800" b="1" i="0" u="none" strike="noStrike" kern="1200" cap="none" spc="0" normalizeH="0" baseline="0" noProof="0">
                <a:ln>
                  <a:noFill/>
                </a:ln>
                <a:solidFill>
                  <a:srgbClr val="003865"/>
                </a:solidFill>
                <a:effectLst/>
                <a:uLnTx/>
                <a:uFillTx/>
                <a:latin typeface="Calibri"/>
                <a:ea typeface="+mn-ea"/>
                <a:cs typeface="+mn-cs"/>
              </a:endParaRPr>
            </a:p>
          </p:txBody>
        </p:sp>
      </p:grpSp>
    </p:spTree>
    <p:extLst>
      <p:ext uri="{BB962C8B-B14F-4D97-AF65-F5344CB8AC3E}">
        <p14:creationId xmlns:p14="http://schemas.microsoft.com/office/powerpoint/2010/main" val="4284001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C608C-2ADC-1E6E-B026-CB07092C7BC6}"/>
              </a:ext>
            </a:extLst>
          </p:cNvPr>
          <p:cNvSpPr>
            <a:spLocks noGrp="1"/>
          </p:cNvSpPr>
          <p:nvPr>
            <p:ph type="title"/>
          </p:nvPr>
        </p:nvSpPr>
        <p:spPr/>
        <p:txBody>
          <a:bodyPr/>
          <a:lstStyle/>
          <a:p>
            <a:r>
              <a:rPr lang="en-US"/>
              <a:t>Differences Between Talking Points &amp; State-Wide Strategy</a:t>
            </a:r>
          </a:p>
        </p:txBody>
      </p:sp>
      <p:sp>
        <p:nvSpPr>
          <p:cNvPr id="7" name="Rectangle: Rounded Corners 6">
            <a:extLst>
              <a:ext uri="{FF2B5EF4-FFF2-40B4-BE49-F238E27FC236}">
                <a16:creationId xmlns:a16="http://schemas.microsoft.com/office/drawing/2014/main" id="{09A8F55A-D7DF-691A-8E47-FC975435BA9A}"/>
              </a:ext>
              <a:ext uri="{C183D7F6-B498-43B3-948B-1728B52AA6E4}">
                <adec:decorative xmlns:adec="http://schemas.microsoft.com/office/drawing/2017/decorative" val="1"/>
              </a:ext>
            </a:extLst>
          </p:cNvPr>
          <p:cNvSpPr/>
          <p:nvPr/>
        </p:nvSpPr>
        <p:spPr>
          <a:xfrm>
            <a:off x="8060920" y="1560662"/>
            <a:ext cx="3304550" cy="4932213"/>
          </a:xfrm>
          <a:prstGeom prst="roundRect">
            <a:avLst>
              <a:gd name="adj" fmla="val 1178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id="{A3DA4513-B36E-2BA2-81A6-A112E7BD850B}"/>
              </a:ext>
              <a:ext uri="{C183D7F6-B498-43B3-948B-1728B52AA6E4}">
                <adec:decorative xmlns:adec="http://schemas.microsoft.com/office/drawing/2017/decorative" val="1"/>
              </a:ext>
            </a:extLst>
          </p:cNvPr>
          <p:cNvSpPr/>
          <p:nvPr/>
        </p:nvSpPr>
        <p:spPr>
          <a:xfrm>
            <a:off x="4531139" y="1560662"/>
            <a:ext cx="3304550" cy="4932213"/>
          </a:xfrm>
          <a:prstGeom prst="roundRect">
            <a:avLst>
              <a:gd name="adj" fmla="val 11781"/>
            </a:avLst>
          </a:prstGeom>
          <a:noFill/>
          <a:ln w="381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55E0374F-5608-D5A0-9BA5-42EE63520255}"/>
              </a:ext>
              <a:ext uri="{C183D7F6-B498-43B3-948B-1728B52AA6E4}">
                <adec:decorative xmlns:adec="http://schemas.microsoft.com/office/drawing/2017/decorative" val="1"/>
              </a:ext>
            </a:extLst>
          </p:cNvPr>
          <p:cNvSpPr/>
          <p:nvPr/>
        </p:nvSpPr>
        <p:spPr>
          <a:xfrm>
            <a:off x="1071095" y="2512991"/>
            <a:ext cx="3828058" cy="832863"/>
          </a:xfrm>
          <a:prstGeom prst="roundRect">
            <a:avLst>
              <a:gd name="adj" fmla="val 117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2EDB793A-9699-0EC0-1C3C-E4481AEEF686}"/>
              </a:ext>
            </a:extLst>
          </p:cNvPr>
          <p:cNvSpPr/>
          <p:nvPr/>
        </p:nvSpPr>
        <p:spPr>
          <a:xfrm>
            <a:off x="1775848" y="2763454"/>
            <a:ext cx="2235094" cy="331937"/>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800" b="1" i="0" u="none" strike="noStrike" kern="1200" cap="none" spc="0" normalizeH="0" baseline="0" noProof="0">
                <a:ln>
                  <a:noFill/>
                </a:ln>
                <a:solidFill>
                  <a:srgbClr val="003865">
                    <a:lumMod val="95000"/>
                    <a:lumOff val="5000"/>
                  </a:srgbClr>
                </a:solidFill>
                <a:effectLst/>
                <a:uLnTx/>
                <a:uFillTx/>
                <a:latin typeface="Segoe UI" panose="020B0502040204020203" pitchFamily="34" charset="0"/>
                <a:ea typeface="Open Sans" panose="020B0606030504020204" pitchFamily="34" charset="0"/>
                <a:cs typeface="Segoe UI" panose="020B0502040204020203" pitchFamily="34" charset="0"/>
              </a:rPr>
              <a:t>Purpose &amp; Scope</a:t>
            </a:r>
          </a:p>
        </p:txBody>
      </p:sp>
      <p:sp>
        <p:nvSpPr>
          <p:cNvPr id="11" name="Rectangle: Rounded Corners 10">
            <a:extLst>
              <a:ext uri="{FF2B5EF4-FFF2-40B4-BE49-F238E27FC236}">
                <a16:creationId xmlns:a16="http://schemas.microsoft.com/office/drawing/2014/main" id="{F5302342-DE2E-0B9B-1031-E8B196866AAA}"/>
              </a:ext>
              <a:ext uri="{C183D7F6-B498-43B3-948B-1728B52AA6E4}">
                <adec:decorative xmlns:adec="http://schemas.microsoft.com/office/drawing/2017/decorative" val="1"/>
              </a:ext>
            </a:extLst>
          </p:cNvPr>
          <p:cNvSpPr/>
          <p:nvPr/>
        </p:nvSpPr>
        <p:spPr>
          <a:xfrm>
            <a:off x="1071095" y="3427391"/>
            <a:ext cx="3828058" cy="832863"/>
          </a:xfrm>
          <a:prstGeom prst="roundRect">
            <a:avLst>
              <a:gd name="adj" fmla="val 117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C400E007-76C7-2585-BD5B-6792855F5B9C}"/>
              </a:ext>
            </a:extLst>
          </p:cNvPr>
          <p:cNvSpPr/>
          <p:nvPr/>
        </p:nvSpPr>
        <p:spPr>
          <a:xfrm>
            <a:off x="1775848" y="3677854"/>
            <a:ext cx="2235094" cy="331937"/>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800" b="1" i="0" u="none" strike="noStrike" kern="1200" cap="none" spc="0" normalizeH="0" baseline="0" noProof="0">
                <a:ln>
                  <a:noFill/>
                </a:ln>
                <a:solidFill>
                  <a:srgbClr val="003865">
                    <a:lumMod val="95000"/>
                    <a:lumOff val="5000"/>
                  </a:srgbClr>
                </a:solidFill>
                <a:effectLst/>
                <a:uLnTx/>
                <a:uFillTx/>
                <a:latin typeface="Segoe UI" panose="020B0502040204020203" pitchFamily="34" charset="0"/>
                <a:ea typeface="Open Sans" panose="020B0606030504020204" pitchFamily="34" charset="0"/>
                <a:cs typeface="Segoe UI" panose="020B0502040204020203" pitchFamily="34" charset="0"/>
              </a:rPr>
              <a:t>Depth</a:t>
            </a:r>
          </a:p>
        </p:txBody>
      </p:sp>
      <p:sp>
        <p:nvSpPr>
          <p:cNvPr id="13" name="Rectangle: Rounded Corners 12">
            <a:extLst>
              <a:ext uri="{FF2B5EF4-FFF2-40B4-BE49-F238E27FC236}">
                <a16:creationId xmlns:a16="http://schemas.microsoft.com/office/drawing/2014/main" id="{F9238A5A-DCE8-95AF-0F66-F752B63F5B94}"/>
              </a:ext>
              <a:ext uri="{C183D7F6-B498-43B3-948B-1728B52AA6E4}">
                <adec:decorative xmlns:adec="http://schemas.microsoft.com/office/drawing/2017/decorative" val="1"/>
              </a:ext>
            </a:extLst>
          </p:cNvPr>
          <p:cNvSpPr/>
          <p:nvPr/>
        </p:nvSpPr>
        <p:spPr>
          <a:xfrm>
            <a:off x="1071095" y="4341791"/>
            <a:ext cx="3828058" cy="832863"/>
          </a:xfrm>
          <a:prstGeom prst="roundRect">
            <a:avLst>
              <a:gd name="adj" fmla="val 117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09F7E5B3-A598-229A-DED0-40C6E2309A55}"/>
              </a:ext>
            </a:extLst>
          </p:cNvPr>
          <p:cNvSpPr/>
          <p:nvPr/>
        </p:nvSpPr>
        <p:spPr>
          <a:xfrm>
            <a:off x="1775848" y="4592254"/>
            <a:ext cx="2235094" cy="331937"/>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800" b="1" i="0" u="none" strike="noStrike" kern="1200" cap="none" spc="0" normalizeH="0" baseline="0" noProof="0">
                <a:ln>
                  <a:noFill/>
                </a:ln>
                <a:solidFill>
                  <a:srgbClr val="003865">
                    <a:lumMod val="95000"/>
                    <a:lumOff val="5000"/>
                  </a:srgbClr>
                </a:solidFill>
                <a:effectLst/>
                <a:uLnTx/>
                <a:uFillTx/>
                <a:latin typeface="Segoe UI" panose="020B0502040204020203" pitchFamily="34" charset="0"/>
                <a:ea typeface="Open Sans" panose="020B0606030504020204" pitchFamily="34" charset="0"/>
                <a:cs typeface="Segoe UI" panose="020B0502040204020203" pitchFamily="34" charset="0"/>
              </a:rPr>
              <a:t>Audience</a:t>
            </a:r>
          </a:p>
        </p:txBody>
      </p:sp>
      <p:sp>
        <p:nvSpPr>
          <p:cNvPr id="15" name="Rectangle: Rounded Corners 14">
            <a:extLst>
              <a:ext uri="{FF2B5EF4-FFF2-40B4-BE49-F238E27FC236}">
                <a16:creationId xmlns:a16="http://schemas.microsoft.com/office/drawing/2014/main" id="{B28FCAA1-7C1B-C139-5D36-9835BA8FB95C}"/>
              </a:ext>
              <a:ext uri="{C183D7F6-B498-43B3-948B-1728B52AA6E4}">
                <adec:decorative xmlns:adec="http://schemas.microsoft.com/office/drawing/2017/decorative" val="1"/>
              </a:ext>
            </a:extLst>
          </p:cNvPr>
          <p:cNvSpPr/>
          <p:nvPr/>
        </p:nvSpPr>
        <p:spPr>
          <a:xfrm>
            <a:off x="1071095" y="5256191"/>
            <a:ext cx="3828058" cy="832863"/>
          </a:xfrm>
          <a:prstGeom prst="roundRect">
            <a:avLst>
              <a:gd name="adj" fmla="val 1170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998536E5-1484-4DF3-FC32-85A9A740A7D2}"/>
              </a:ext>
            </a:extLst>
          </p:cNvPr>
          <p:cNvSpPr/>
          <p:nvPr/>
        </p:nvSpPr>
        <p:spPr>
          <a:xfrm>
            <a:off x="1775848" y="5506654"/>
            <a:ext cx="2235094" cy="331937"/>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800" b="1" i="0" u="none" strike="noStrike" kern="1200" cap="none" spc="0" normalizeH="0" baseline="0" noProof="0">
                <a:ln>
                  <a:noFill/>
                </a:ln>
                <a:solidFill>
                  <a:srgbClr val="003865">
                    <a:lumMod val="95000"/>
                    <a:lumOff val="5000"/>
                  </a:srgbClr>
                </a:solidFill>
                <a:effectLst/>
                <a:uLnTx/>
                <a:uFillTx/>
                <a:latin typeface="Segoe UI" panose="020B0502040204020203" pitchFamily="34" charset="0"/>
                <a:ea typeface="Open Sans" panose="020B0606030504020204" pitchFamily="34" charset="0"/>
                <a:cs typeface="Segoe UI" panose="020B0502040204020203" pitchFamily="34" charset="0"/>
              </a:rPr>
              <a:t>Time Horizon</a:t>
            </a:r>
          </a:p>
        </p:txBody>
      </p:sp>
      <p:sp>
        <p:nvSpPr>
          <p:cNvPr id="17" name="Rectangle: Rounded Corners 16">
            <a:extLst>
              <a:ext uri="{FF2B5EF4-FFF2-40B4-BE49-F238E27FC236}">
                <a16:creationId xmlns:a16="http://schemas.microsoft.com/office/drawing/2014/main" id="{3C650E04-1EC3-89BE-639C-B38D189B4C2F}"/>
              </a:ext>
              <a:ext uri="{C183D7F6-B498-43B3-948B-1728B52AA6E4}">
                <adec:decorative xmlns:adec="http://schemas.microsoft.com/office/drawing/2017/decorative" val="1"/>
              </a:ext>
            </a:extLst>
          </p:cNvPr>
          <p:cNvSpPr/>
          <p:nvPr/>
        </p:nvSpPr>
        <p:spPr>
          <a:xfrm>
            <a:off x="4097007" y="2426974"/>
            <a:ext cx="7636189" cy="1117504"/>
          </a:xfrm>
          <a:prstGeom prst="roundRect">
            <a:avLst>
              <a:gd name="adj" fmla="val 11706"/>
            </a:avLst>
          </a:prstGeom>
          <a:solidFill>
            <a:schemeClr val="tx1">
              <a:alpha val="35000"/>
            </a:schemeClr>
          </a:solidFill>
          <a:ln>
            <a:noFill/>
          </a:ln>
          <a:effectLst>
            <a:softEdge rad="279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8" name="Rectangle: Rounded Corners 17">
            <a:extLst>
              <a:ext uri="{FF2B5EF4-FFF2-40B4-BE49-F238E27FC236}">
                <a16:creationId xmlns:a16="http://schemas.microsoft.com/office/drawing/2014/main" id="{446E420C-ACAE-3C4C-09E2-1BE833036145}"/>
              </a:ext>
              <a:ext uri="{C183D7F6-B498-43B3-948B-1728B52AA6E4}">
                <adec:decorative xmlns:adec="http://schemas.microsoft.com/office/drawing/2017/decorative" val="1"/>
              </a:ext>
            </a:extLst>
          </p:cNvPr>
          <p:cNvSpPr/>
          <p:nvPr/>
        </p:nvSpPr>
        <p:spPr>
          <a:xfrm>
            <a:off x="4301098" y="2512991"/>
            <a:ext cx="7310177" cy="832863"/>
          </a:xfrm>
          <a:prstGeom prst="roundRect">
            <a:avLst>
              <a:gd name="adj" fmla="val 11706"/>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9" name="Rectangle 18">
            <a:extLst>
              <a:ext uri="{FF2B5EF4-FFF2-40B4-BE49-F238E27FC236}">
                <a16:creationId xmlns:a16="http://schemas.microsoft.com/office/drawing/2014/main" id="{86647556-F3A2-8058-0E96-96D8C9C69DFD}"/>
              </a:ext>
            </a:extLst>
          </p:cNvPr>
          <p:cNvSpPr/>
          <p:nvPr/>
        </p:nvSpPr>
        <p:spPr>
          <a:xfrm>
            <a:off x="4882840" y="2735126"/>
            <a:ext cx="2601149" cy="388593"/>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3865">
                    <a:lumMod val="85000"/>
                    <a:lumOff val="15000"/>
                  </a:srgbClr>
                </a:solidFill>
                <a:effectLst/>
                <a:uLnTx/>
                <a:uFillTx/>
                <a:latin typeface="Segoe UI" panose="020B0502040204020203" pitchFamily="34" charset="0"/>
                <a:ea typeface="Open Sans" panose="020B0606030504020204" pitchFamily="34" charset="0"/>
                <a:cs typeface="Segoe UI" panose="020B0502040204020203" pitchFamily="34" charset="0"/>
              </a:rPr>
              <a:t>Communicate key messages with more narrow scope</a:t>
            </a:r>
          </a:p>
        </p:txBody>
      </p:sp>
      <p:sp>
        <p:nvSpPr>
          <p:cNvPr id="20" name="Rectangle 19">
            <a:extLst>
              <a:ext uri="{FF2B5EF4-FFF2-40B4-BE49-F238E27FC236}">
                <a16:creationId xmlns:a16="http://schemas.microsoft.com/office/drawing/2014/main" id="{B5B3B398-011E-4483-4183-9D2D59B14FE5}"/>
              </a:ext>
            </a:extLst>
          </p:cNvPr>
          <p:cNvSpPr/>
          <p:nvPr/>
        </p:nvSpPr>
        <p:spPr>
          <a:xfrm>
            <a:off x="8412621" y="2735126"/>
            <a:ext cx="2952849" cy="388593"/>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3865">
                    <a:lumMod val="85000"/>
                    <a:lumOff val="15000"/>
                  </a:srgbClr>
                </a:solidFill>
                <a:effectLst/>
                <a:uLnTx/>
                <a:uFillTx/>
                <a:latin typeface="Segoe UI" panose="020B0502040204020203" pitchFamily="34" charset="0"/>
                <a:ea typeface="Open Sans" panose="020B0606030504020204" pitchFamily="34" charset="0"/>
                <a:cs typeface="Segoe UI" panose="020B0502040204020203" pitchFamily="34" charset="0"/>
              </a:rPr>
              <a:t>Guide comprehensive workforce policy with broad, multi-sector  &amp; multi-stakeholder scope. </a:t>
            </a:r>
          </a:p>
        </p:txBody>
      </p:sp>
      <p:sp>
        <p:nvSpPr>
          <p:cNvPr id="21" name="Rectangle: Rounded Corners 20">
            <a:extLst>
              <a:ext uri="{FF2B5EF4-FFF2-40B4-BE49-F238E27FC236}">
                <a16:creationId xmlns:a16="http://schemas.microsoft.com/office/drawing/2014/main" id="{546B699A-10E0-36BE-A344-AE8DE814D6C2}"/>
              </a:ext>
              <a:ext uri="{C183D7F6-B498-43B3-948B-1728B52AA6E4}">
                <adec:decorative xmlns:adec="http://schemas.microsoft.com/office/drawing/2017/decorative" val="1"/>
              </a:ext>
            </a:extLst>
          </p:cNvPr>
          <p:cNvSpPr/>
          <p:nvPr/>
        </p:nvSpPr>
        <p:spPr>
          <a:xfrm>
            <a:off x="4097007" y="3341374"/>
            <a:ext cx="7636189" cy="1117504"/>
          </a:xfrm>
          <a:prstGeom prst="roundRect">
            <a:avLst>
              <a:gd name="adj" fmla="val 11706"/>
            </a:avLst>
          </a:prstGeom>
          <a:solidFill>
            <a:schemeClr val="tx1">
              <a:alpha val="35000"/>
            </a:schemeClr>
          </a:solidFill>
          <a:ln>
            <a:noFill/>
          </a:ln>
          <a:effectLst>
            <a:softEdge rad="279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Rectangle: Rounded Corners 21">
            <a:extLst>
              <a:ext uri="{FF2B5EF4-FFF2-40B4-BE49-F238E27FC236}">
                <a16:creationId xmlns:a16="http://schemas.microsoft.com/office/drawing/2014/main" id="{41FB894C-475C-CEC3-2783-BB3845992AC4}"/>
              </a:ext>
              <a:ext uri="{C183D7F6-B498-43B3-948B-1728B52AA6E4}">
                <adec:decorative xmlns:adec="http://schemas.microsoft.com/office/drawing/2017/decorative" val="1"/>
              </a:ext>
            </a:extLst>
          </p:cNvPr>
          <p:cNvSpPr/>
          <p:nvPr/>
        </p:nvSpPr>
        <p:spPr>
          <a:xfrm>
            <a:off x="4301098" y="3427391"/>
            <a:ext cx="7310177" cy="832863"/>
          </a:xfrm>
          <a:prstGeom prst="roundRect">
            <a:avLst>
              <a:gd name="adj" fmla="val 11706"/>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4F4AB4A9-F77E-DD28-87AA-DCA3D1C01862}"/>
              </a:ext>
            </a:extLst>
          </p:cNvPr>
          <p:cNvSpPr/>
          <p:nvPr/>
        </p:nvSpPr>
        <p:spPr>
          <a:xfrm>
            <a:off x="4882840" y="3649526"/>
            <a:ext cx="2601149" cy="388593"/>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3865">
                    <a:lumMod val="85000"/>
                    <a:lumOff val="15000"/>
                  </a:srgbClr>
                </a:solidFill>
                <a:effectLst/>
                <a:uLnTx/>
                <a:uFillTx/>
                <a:latin typeface="Segoe UI" panose="020B0502040204020203" pitchFamily="34" charset="0"/>
                <a:ea typeface="Open Sans" panose="020B0606030504020204" pitchFamily="34" charset="0"/>
                <a:cs typeface="Segoe UI" panose="020B0502040204020203" pitchFamily="34" charset="0"/>
              </a:rPr>
              <a:t>High-level messaging and supporting facts</a:t>
            </a:r>
          </a:p>
        </p:txBody>
      </p:sp>
      <p:sp>
        <p:nvSpPr>
          <p:cNvPr id="24" name="Rectangle 23">
            <a:extLst>
              <a:ext uri="{FF2B5EF4-FFF2-40B4-BE49-F238E27FC236}">
                <a16:creationId xmlns:a16="http://schemas.microsoft.com/office/drawing/2014/main" id="{894FA913-0934-3782-4875-E0F666A317E6}"/>
              </a:ext>
            </a:extLst>
          </p:cNvPr>
          <p:cNvSpPr/>
          <p:nvPr/>
        </p:nvSpPr>
        <p:spPr>
          <a:xfrm>
            <a:off x="8412621" y="3649526"/>
            <a:ext cx="2601149" cy="388593"/>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3865">
                    <a:lumMod val="85000"/>
                    <a:lumOff val="15000"/>
                  </a:srgbClr>
                </a:solidFill>
                <a:effectLst/>
                <a:uLnTx/>
                <a:uFillTx/>
                <a:latin typeface="Segoe UI" panose="020B0502040204020203" pitchFamily="34" charset="0"/>
                <a:ea typeface="Open Sans" panose="020B0606030504020204" pitchFamily="34" charset="0"/>
                <a:cs typeface="Segoe UI" panose="020B0502040204020203" pitchFamily="34" charset="0"/>
              </a:rPr>
              <a:t>Deeper strategy with goals, metrics, roles and accountability.</a:t>
            </a:r>
          </a:p>
        </p:txBody>
      </p:sp>
      <p:sp>
        <p:nvSpPr>
          <p:cNvPr id="25" name="Rectangle: Rounded Corners 24">
            <a:extLst>
              <a:ext uri="{FF2B5EF4-FFF2-40B4-BE49-F238E27FC236}">
                <a16:creationId xmlns:a16="http://schemas.microsoft.com/office/drawing/2014/main" id="{EE7D08CF-CE54-1A88-9FFF-2DEEFB8852C8}"/>
              </a:ext>
              <a:ext uri="{C183D7F6-B498-43B3-948B-1728B52AA6E4}">
                <adec:decorative xmlns:adec="http://schemas.microsoft.com/office/drawing/2017/decorative" val="1"/>
              </a:ext>
            </a:extLst>
          </p:cNvPr>
          <p:cNvSpPr/>
          <p:nvPr/>
        </p:nvSpPr>
        <p:spPr>
          <a:xfrm>
            <a:off x="4097007" y="4255774"/>
            <a:ext cx="7636189" cy="1117504"/>
          </a:xfrm>
          <a:prstGeom prst="roundRect">
            <a:avLst>
              <a:gd name="adj" fmla="val 11706"/>
            </a:avLst>
          </a:prstGeom>
          <a:solidFill>
            <a:schemeClr val="tx1">
              <a:alpha val="35000"/>
            </a:schemeClr>
          </a:solidFill>
          <a:ln>
            <a:noFill/>
          </a:ln>
          <a:effectLst>
            <a:softEdge rad="279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6" name="Rectangle: Rounded Corners 25">
            <a:extLst>
              <a:ext uri="{FF2B5EF4-FFF2-40B4-BE49-F238E27FC236}">
                <a16:creationId xmlns:a16="http://schemas.microsoft.com/office/drawing/2014/main" id="{98BFA59C-9005-EB81-11D2-A55E11FCBFBF}"/>
              </a:ext>
              <a:ext uri="{C183D7F6-B498-43B3-948B-1728B52AA6E4}">
                <adec:decorative xmlns:adec="http://schemas.microsoft.com/office/drawing/2017/decorative" val="1"/>
              </a:ext>
            </a:extLst>
          </p:cNvPr>
          <p:cNvSpPr/>
          <p:nvPr/>
        </p:nvSpPr>
        <p:spPr>
          <a:xfrm>
            <a:off x="4301098" y="4341791"/>
            <a:ext cx="7310177" cy="832863"/>
          </a:xfrm>
          <a:prstGeom prst="roundRect">
            <a:avLst>
              <a:gd name="adj" fmla="val 11706"/>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BBAB8EEA-8338-03B1-50FA-BA170A4668FC}"/>
              </a:ext>
            </a:extLst>
          </p:cNvPr>
          <p:cNvSpPr/>
          <p:nvPr/>
        </p:nvSpPr>
        <p:spPr>
          <a:xfrm>
            <a:off x="4882840" y="4563926"/>
            <a:ext cx="2601149" cy="388593"/>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3865">
                    <a:lumMod val="85000"/>
                    <a:lumOff val="15000"/>
                  </a:srgbClr>
                </a:solidFill>
                <a:effectLst/>
                <a:uLnTx/>
                <a:uFillTx/>
                <a:latin typeface="Segoe UI" panose="020B0502040204020203" pitchFamily="34" charset="0"/>
                <a:ea typeface="Open Sans" panose="020B0606030504020204" pitchFamily="34" charset="0"/>
                <a:cs typeface="Segoe UI" panose="020B0502040204020203" pitchFamily="34" charset="0"/>
              </a:rPr>
              <a:t>External – media, legislators, employers &amp; general public</a:t>
            </a:r>
          </a:p>
        </p:txBody>
      </p:sp>
      <p:sp>
        <p:nvSpPr>
          <p:cNvPr id="28" name="Rectangle 27">
            <a:extLst>
              <a:ext uri="{FF2B5EF4-FFF2-40B4-BE49-F238E27FC236}">
                <a16:creationId xmlns:a16="http://schemas.microsoft.com/office/drawing/2014/main" id="{4F386509-CADC-2FCC-6F5C-D48BCCCAFC51}"/>
              </a:ext>
            </a:extLst>
          </p:cNvPr>
          <p:cNvSpPr/>
          <p:nvPr/>
        </p:nvSpPr>
        <p:spPr>
          <a:xfrm>
            <a:off x="8412621" y="4563926"/>
            <a:ext cx="2601149" cy="388593"/>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3865">
                    <a:lumMod val="85000"/>
                    <a:lumOff val="15000"/>
                  </a:srgbClr>
                </a:solidFill>
                <a:effectLst/>
                <a:uLnTx/>
                <a:uFillTx/>
                <a:latin typeface="Segoe UI" panose="020B0502040204020203" pitchFamily="34" charset="0"/>
                <a:ea typeface="Open Sans" panose="020B0606030504020204" pitchFamily="34" charset="0"/>
                <a:cs typeface="Segoe UI" panose="020B0502040204020203" pitchFamily="34" charset="0"/>
              </a:rPr>
              <a:t>Internal and External – policymakers, state agencies, workforce boards, employers etc.</a:t>
            </a:r>
          </a:p>
        </p:txBody>
      </p:sp>
      <p:sp>
        <p:nvSpPr>
          <p:cNvPr id="29" name="Rectangle: Rounded Corners 28">
            <a:extLst>
              <a:ext uri="{FF2B5EF4-FFF2-40B4-BE49-F238E27FC236}">
                <a16:creationId xmlns:a16="http://schemas.microsoft.com/office/drawing/2014/main" id="{D8743174-D849-1D99-B292-ED7207345505}"/>
              </a:ext>
              <a:ext uri="{C183D7F6-B498-43B3-948B-1728B52AA6E4}">
                <adec:decorative xmlns:adec="http://schemas.microsoft.com/office/drawing/2017/decorative" val="1"/>
              </a:ext>
            </a:extLst>
          </p:cNvPr>
          <p:cNvSpPr/>
          <p:nvPr/>
        </p:nvSpPr>
        <p:spPr>
          <a:xfrm>
            <a:off x="4097007" y="5170174"/>
            <a:ext cx="7636189" cy="1117504"/>
          </a:xfrm>
          <a:prstGeom prst="roundRect">
            <a:avLst>
              <a:gd name="adj" fmla="val 11706"/>
            </a:avLst>
          </a:prstGeom>
          <a:solidFill>
            <a:schemeClr val="tx1">
              <a:alpha val="35000"/>
            </a:schemeClr>
          </a:solidFill>
          <a:ln>
            <a:noFill/>
          </a:ln>
          <a:effectLst>
            <a:softEdge rad="2794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0" name="Rectangle: Rounded Corners 29">
            <a:extLst>
              <a:ext uri="{FF2B5EF4-FFF2-40B4-BE49-F238E27FC236}">
                <a16:creationId xmlns:a16="http://schemas.microsoft.com/office/drawing/2014/main" id="{4644D858-D1C5-AEC7-EDDA-EE49ACC5C2A3}"/>
              </a:ext>
              <a:ext uri="{C183D7F6-B498-43B3-948B-1728B52AA6E4}">
                <adec:decorative xmlns:adec="http://schemas.microsoft.com/office/drawing/2017/decorative" val="1"/>
              </a:ext>
            </a:extLst>
          </p:cNvPr>
          <p:cNvSpPr/>
          <p:nvPr/>
        </p:nvSpPr>
        <p:spPr>
          <a:xfrm>
            <a:off x="4301098" y="5256191"/>
            <a:ext cx="7310177" cy="832863"/>
          </a:xfrm>
          <a:prstGeom prst="roundRect">
            <a:avLst>
              <a:gd name="adj" fmla="val 11706"/>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1" name="Rectangle 30">
            <a:extLst>
              <a:ext uri="{FF2B5EF4-FFF2-40B4-BE49-F238E27FC236}">
                <a16:creationId xmlns:a16="http://schemas.microsoft.com/office/drawing/2014/main" id="{799CCAD1-AD1B-9CF4-2F56-A3B56E2D55F1}"/>
              </a:ext>
            </a:extLst>
          </p:cNvPr>
          <p:cNvSpPr/>
          <p:nvPr/>
        </p:nvSpPr>
        <p:spPr>
          <a:xfrm>
            <a:off x="4882840" y="5478326"/>
            <a:ext cx="2601149" cy="388593"/>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3865">
                    <a:lumMod val="85000"/>
                    <a:lumOff val="15000"/>
                  </a:srgbClr>
                </a:solidFill>
                <a:effectLst/>
                <a:uLnTx/>
                <a:uFillTx/>
                <a:latin typeface="Segoe UI" panose="020B0502040204020203" pitchFamily="34" charset="0"/>
                <a:ea typeface="Open Sans" panose="020B0606030504020204" pitchFamily="34" charset="0"/>
                <a:cs typeface="Segoe UI" panose="020B0502040204020203" pitchFamily="34" charset="0"/>
              </a:rPr>
              <a:t>Short-Term for immediate or near-term use</a:t>
            </a:r>
          </a:p>
        </p:txBody>
      </p:sp>
      <p:sp>
        <p:nvSpPr>
          <p:cNvPr id="32" name="Rectangle 31">
            <a:extLst>
              <a:ext uri="{FF2B5EF4-FFF2-40B4-BE49-F238E27FC236}">
                <a16:creationId xmlns:a16="http://schemas.microsoft.com/office/drawing/2014/main" id="{891180AA-4B11-AE50-956E-DAF26423C012}"/>
              </a:ext>
            </a:extLst>
          </p:cNvPr>
          <p:cNvSpPr/>
          <p:nvPr/>
        </p:nvSpPr>
        <p:spPr>
          <a:xfrm>
            <a:off x="8412621" y="5478326"/>
            <a:ext cx="2881561" cy="388593"/>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400" b="0" i="0" u="none" strike="noStrike" kern="1200" cap="none" spc="0" normalizeH="0" baseline="0" noProof="0">
                <a:ln>
                  <a:noFill/>
                </a:ln>
                <a:solidFill>
                  <a:srgbClr val="003865">
                    <a:lumMod val="85000"/>
                    <a:lumOff val="15000"/>
                  </a:srgbClr>
                </a:solidFill>
                <a:effectLst/>
                <a:uLnTx/>
                <a:uFillTx/>
                <a:latin typeface="Segoe UI" panose="020B0502040204020203" pitchFamily="34" charset="0"/>
                <a:ea typeface="Open Sans" panose="020B0606030504020204" pitchFamily="34" charset="0"/>
                <a:cs typeface="Segoe UI" panose="020B0502040204020203" pitchFamily="34" charset="0"/>
              </a:rPr>
              <a:t>Long-term – typically 3 – 10 yrs with short-, mid- and long-term goals</a:t>
            </a:r>
          </a:p>
        </p:txBody>
      </p:sp>
      <p:grpSp>
        <p:nvGrpSpPr>
          <p:cNvPr id="33" name="Group 32">
            <a:extLst>
              <a:ext uri="{FF2B5EF4-FFF2-40B4-BE49-F238E27FC236}">
                <a16:creationId xmlns:a16="http://schemas.microsoft.com/office/drawing/2014/main" id="{FD8D7DFD-2651-98CE-8749-8800545E8474}"/>
              </a:ext>
            </a:extLst>
          </p:cNvPr>
          <p:cNvGrpSpPr/>
          <p:nvPr/>
        </p:nvGrpSpPr>
        <p:grpSpPr>
          <a:xfrm>
            <a:off x="638317" y="2511740"/>
            <a:ext cx="962592" cy="833644"/>
            <a:chOff x="609441" y="2184169"/>
            <a:chExt cx="962592" cy="833644"/>
          </a:xfrm>
        </p:grpSpPr>
        <p:sp>
          <p:nvSpPr>
            <p:cNvPr id="34" name="Graphic 11">
              <a:extLst>
                <a:ext uri="{FF2B5EF4-FFF2-40B4-BE49-F238E27FC236}">
                  <a16:creationId xmlns:a16="http://schemas.microsoft.com/office/drawing/2014/main" id="{A94FAC44-E09C-A22C-822B-08A81E5D98DF}"/>
                </a:ext>
              </a:extLst>
            </p:cNvPr>
            <p:cNvSpPr/>
            <p:nvPr/>
          </p:nvSpPr>
          <p:spPr>
            <a:xfrm>
              <a:off x="609441" y="2184169"/>
              <a:ext cx="962592" cy="833644"/>
            </a:xfrm>
            <a:custGeom>
              <a:avLst/>
              <a:gdLst>
                <a:gd name="connsiteX0" fmla="*/ 1027868 w 1370490"/>
                <a:gd name="connsiteY0" fmla="*/ 0 h 1186901"/>
                <a:gd name="connsiteX1" fmla="*/ 342623 w 1370490"/>
                <a:gd name="connsiteY1" fmla="*/ 0 h 1186901"/>
                <a:gd name="connsiteX2" fmla="*/ 0 w 1370490"/>
                <a:gd name="connsiteY2" fmla="*/ 593451 h 1186901"/>
                <a:gd name="connsiteX3" fmla="*/ 342623 w 1370490"/>
                <a:gd name="connsiteY3" fmla="*/ 1186901 h 1186901"/>
                <a:gd name="connsiteX4" fmla="*/ 1027868 w 1370490"/>
                <a:gd name="connsiteY4" fmla="*/ 1186901 h 1186901"/>
                <a:gd name="connsiteX5" fmla="*/ 1370491 w 1370490"/>
                <a:gd name="connsiteY5" fmla="*/ 593451 h 118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0490" h="1186901">
                  <a:moveTo>
                    <a:pt x="1027868" y="0"/>
                  </a:moveTo>
                  <a:lnTo>
                    <a:pt x="342623" y="0"/>
                  </a:lnTo>
                  <a:lnTo>
                    <a:pt x="0" y="593451"/>
                  </a:lnTo>
                  <a:lnTo>
                    <a:pt x="342623" y="1186901"/>
                  </a:lnTo>
                  <a:lnTo>
                    <a:pt x="1027868" y="1186901"/>
                  </a:lnTo>
                  <a:lnTo>
                    <a:pt x="1370491" y="593451"/>
                  </a:lnTo>
                  <a:close/>
                </a:path>
              </a:pathLst>
            </a:custGeom>
            <a:solidFill>
              <a:schemeClr val="accent2"/>
            </a:solidFill>
            <a:ln w="58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
          <p:nvSpPr>
            <p:cNvPr id="35" name="TextBox 34">
              <a:extLst>
                <a:ext uri="{FF2B5EF4-FFF2-40B4-BE49-F238E27FC236}">
                  <a16:creationId xmlns:a16="http://schemas.microsoft.com/office/drawing/2014/main" id="{E0F2BAC2-67B4-57DC-F3FF-E27FE44CC54F}"/>
                </a:ext>
              </a:extLst>
            </p:cNvPr>
            <p:cNvSpPr txBox="1"/>
            <p:nvPr/>
          </p:nvSpPr>
          <p:spPr>
            <a:xfrm>
              <a:off x="868942" y="2410428"/>
              <a:ext cx="443590" cy="38112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srgbClr val="003865"/>
                  </a:solidFill>
                  <a:effectLst/>
                  <a:uLnTx/>
                  <a:uFillTx/>
                  <a:latin typeface="Calibri"/>
                  <a:ea typeface="+mn-ea"/>
                  <a:cs typeface="+mn-cs"/>
                </a:rPr>
                <a:t>01</a:t>
              </a:r>
              <a:endParaRPr kumimoji="0" lang="en-US" sz="1800" b="1" i="0" u="none" strike="noStrike" kern="1200" cap="none" spc="0" normalizeH="0" baseline="0" noProof="0">
                <a:ln>
                  <a:noFill/>
                </a:ln>
                <a:solidFill>
                  <a:srgbClr val="003865"/>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07C3BB54-4D8F-3E53-3BD9-1AD5B293EAF3}"/>
              </a:ext>
            </a:extLst>
          </p:cNvPr>
          <p:cNvGrpSpPr/>
          <p:nvPr/>
        </p:nvGrpSpPr>
        <p:grpSpPr>
          <a:xfrm>
            <a:off x="638317" y="3426140"/>
            <a:ext cx="962592" cy="833644"/>
            <a:chOff x="609441" y="3098569"/>
            <a:chExt cx="962592" cy="833644"/>
          </a:xfrm>
        </p:grpSpPr>
        <p:sp>
          <p:nvSpPr>
            <p:cNvPr id="37" name="Graphic 11">
              <a:extLst>
                <a:ext uri="{FF2B5EF4-FFF2-40B4-BE49-F238E27FC236}">
                  <a16:creationId xmlns:a16="http://schemas.microsoft.com/office/drawing/2014/main" id="{BB1E3EA6-8EDA-73A3-137D-DAF7620CB8AB}"/>
                </a:ext>
              </a:extLst>
            </p:cNvPr>
            <p:cNvSpPr/>
            <p:nvPr/>
          </p:nvSpPr>
          <p:spPr>
            <a:xfrm>
              <a:off x="609441" y="3098569"/>
              <a:ext cx="962592" cy="833644"/>
            </a:xfrm>
            <a:custGeom>
              <a:avLst/>
              <a:gdLst>
                <a:gd name="connsiteX0" fmla="*/ 1027868 w 1370490"/>
                <a:gd name="connsiteY0" fmla="*/ 0 h 1186901"/>
                <a:gd name="connsiteX1" fmla="*/ 342623 w 1370490"/>
                <a:gd name="connsiteY1" fmla="*/ 0 h 1186901"/>
                <a:gd name="connsiteX2" fmla="*/ 0 w 1370490"/>
                <a:gd name="connsiteY2" fmla="*/ 593451 h 1186901"/>
                <a:gd name="connsiteX3" fmla="*/ 342623 w 1370490"/>
                <a:gd name="connsiteY3" fmla="*/ 1186901 h 1186901"/>
                <a:gd name="connsiteX4" fmla="*/ 1027868 w 1370490"/>
                <a:gd name="connsiteY4" fmla="*/ 1186901 h 1186901"/>
                <a:gd name="connsiteX5" fmla="*/ 1370491 w 1370490"/>
                <a:gd name="connsiteY5" fmla="*/ 593451 h 118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0490" h="1186901">
                  <a:moveTo>
                    <a:pt x="1027868" y="0"/>
                  </a:moveTo>
                  <a:lnTo>
                    <a:pt x="342623" y="0"/>
                  </a:lnTo>
                  <a:lnTo>
                    <a:pt x="0" y="593451"/>
                  </a:lnTo>
                  <a:lnTo>
                    <a:pt x="342623" y="1186901"/>
                  </a:lnTo>
                  <a:lnTo>
                    <a:pt x="1027868" y="1186901"/>
                  </a:lnTo>
                  <a:lnTo>
                    <a:pt x="1370491" y="593451"/>
                  </a:lnTo>
                  <a:close/>
                </a:path>
              </a:pathLst>
            </a:custGeom>
            <a:solidFill>
              <a:schemeClr val="accent3"/>
            </a:solidFill>
            <a:ln w="58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0705A85D-A2D3-C564-74E2-B4831FA19AFF}"/>
                </a:ext>
              </a:extLst>
            </p:cNvPr>
            <p:cNvSpPr txBox="1"/>
            <p:nvPr/>
          </p:nvSpPr>
          <p:spPr>
            <a:xfrm>
              <a:off x="868942" y="3324828"/>
              <a:ext cx="443590" cy="38112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srgbClr val="003865"/>
                  </a:solidFill>
                  <a:effectLst/>
                  <a:uLnTx/>
                  <a:uFillTx/>
                  <a:latin typeface="Calibri"/>
                  <a:ea typeface="+mn-ea"/>
                  <a:cs typeface="+mn-cs"/>
                </a:rPr>
                <a:t>02</a:t>
              </a:r>
              <a:endParaRPr kumimoji="0" lang="en-US" sz="1800" b="1" i="0" u="none" strike="noStrike" kern="1200" cap="none" spc="0" normalizeH="0" baseline="0" noProof="0">
                <a:ln>
                  <a:noFill/>
                </a:ln>
                <a:solidFill>
                  <a:srgbClr val="003865"/>
                </a:solidFill>
                <a:effectLst/>
                <a:uLnTx/>
                <a:uFillTx/>
                <a:latin typeface="Calibri"/>
                <a:ea typeface="+mn-ea"/>
                <a:cs typeface="+mn-cs"/>
              </a:endParaRPr>
            </a:p>
          </p:txBody>
        </p:sp>
      </p:grpSp>
      <p:grpSp>
        <p:nvGrpSpPr>
          <p:cNvPr id="39" name="Group 38">
            <a:extLst>
              <a:ext uri="{FF2B5EF4-FFF2-40B4-BE49-F238E27FC236}">
                <a16:creationId xmlns:a16="http://schemas.microsoft.com/office/drawing/2014/main" id="{4838B077-3B77-2393-5711-9C43FCCD44C9}"/>
              </a:ext>
            </a:extLst>
          </p:cNvPr>
          <p:cNvGrpSpPr/>
          <p:nvPr/>
        </p:nvGrpSpPr>
        <p:grpSpPr>
          <a:xfrm>
            <a:off x="638317" y="4340540"/>
            <a:ext cx="962592" cy="833644"/>
            <a:chOff x="609441" y="4012969"/>
            <a:chExt cx="962592" cy="833644"/>
          </a:xfrm>
        </p:grpSpPr>
        <p:sp>
          <p:nvSpPr>
            <p:cNvPr id="40" name="Graphic 11">
              <a:extLst>
                <a:ext uri="{FF2B5EF4-FFF2-40B4-BE49-F238E27FC236}">
                  <a16:creationId xmlns:a16="http://schemas.microsoft.com/office/drawing/2014/main" id="{98D528E2-037E-C937-381F-2E29C39E6C2E}"/>
                </a:ext>
              </a:extLst>
            </p:cNvPr>
            <p:cNvSpPr/>
            <p:nvPr/>
          </p:nvSpPr>
          <p:spPr>
            <a:xfrm>
              <a:off x="609441" y="4012969"/>
              <a:ext cx="962592" cy="833644"/>
            </a:xfrm>
            <a:custGeom>
              <a:avLst/>
              <a:gdLst>
                <a:gd name="connsiteX0" fmla="*/ 1027868 w 1370490"/>
                <a:gd name="connsiteY0" fmla="*/ 0 h 1186901"/>
                <a:gd name="connsiteX1" fmla="*/ 342623 w 1370490"/>
                <a:gd name="connsiteY1" fmla="*/ 0 h 1186901"/>
                <a:gd name="connsiteX2" fmla="*/ 0 w 1370490"/>
                <a:gd name="connsiteY2" fmla="*/ 593451 h 1186901"/>
                <a:gd name="connsiteX3" fmla="*/ 342623 w 1370490"/>
                <a:gd name="connsiteY3" fmla="*/ 1186901 h 1186901"/>
                <a:gd name="connsiteX4" fmla="*/ 1027868 w 1370490"/>
                <a:gd name="connsiteY4" fmla="*/ 1186901 h 1186901"/>
                <a:gd name="connsiteX5" fmla="*/ 1370491 w 1370490"/>
                <a:gd name="connsiteY5" fmla="*/ 593451 h 118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0490" h="1186901">
                  <a:moveTo>
                    <a:pt x="1027868" y="0"/>
                  </a:moveTo>
                  <a:lnTo>
                    <a:pt x="342623" y="0"/>
                  </a:lnTo>
                  <a:lnTo>
                    <a:pt x="0" y="593451"/>
                  </a:lnTo>
                  <a:lnTo>
                    <a:pt x="342623" y="1186901"/>
                  </a:lnTo>
                  <a:lnTo>
                    <a:pt x="1027868" y="1186901"/>
                  </a:lnTo>
                  <a:lnTo>
                    <a:pt x="1370491" y="593451"/>
                  </a:lnTo>
                  <a:close/>
                </a:path>
              </a:pathLst>
            </a:custGeom>
            <a:solidFill>
              <a:schemeClr val="accent4"/>
            </a:solidFill>
            <a:ln w="58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
          <p:nvSpPr>
            <p:cNvPr id="41" name="TextBox 40">
              <a:extLst>
                <a:ext uri="{FF2B5EF4-FFF2-40B4-BE49-F238E27FC236}">
                  <a16:creationId xmlns:a16="http://schemas.microsoft.com/office/drawing/2014/main" id="{A176C01B-26FE-EB06-BE69-0909CD61AD55}"/>
                </a:ext>
              </a:extLst>
            </p:cNvPr>
            <p:cNvSpPr txBox="1"/>
            <p:nvPr/>
          </p:nvSpPr>
          <p:spPr>
            <a:xfrm>
              <a:off x="868942" y="4239228"/>
              <a:ext cx="443590" cy="38112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srgbClr val="FFFFFF"/>
                  </a:solidFill>
                  <a:effectLst/>
                  <a:uLnTx/>
                  <a:uFillTx/>
                  <a:latin typeface="Calibri"/>
                  <a:ea typeface="+mn-ea"/>
                  <a:cs typeface="+mn-cs"/>
                </a:rPr>
                <a:t>03</a:t>
              </a: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30D15B0B-C2D1-F1AF-BFC7-72581BB92617}"/>
              </a:ext>
            </a:extLst>
          </p:cNvPr>
          <p:cNvGrpSpPr/>
          <p:nvPr/>
        </p:nvGrpSpPr>
        <p:grpSpPr>
          <a:xfrm>
            <a:off x="638317" y="5254940"/>
            <a:ext cx="962592" cy="833644"/>
            <a:chOff x="609441" y="4927369"/>
            <a:chExt cx="962592" cy="833644"/>
          </a:xfrm>
        </p:grpSpPr>
        <p:sp>
          <p:nvSpPr>
            <p:cNvPr id="43" name="Graphic 11">
              <a:extLst>
                <a:ext uri="{FF2B5EF4-FFF2-40B4-BE49-F238E27FC236}">
                  <a16:creationId xmlns:a16="http://schemas.microsoft.com/office/drawing/2014/main" id="{C5C1DB7B-5A93-B8BF-21FC-89A17F23C951}"/>
                </a:ext>
              </a:extLst>
            </p:cNvPr>
            <p:cNvSpPr/>
            <p:nvPr/>
          </p:nvSpPr>
          <p:spPr>
            <a:xfrm>
              <a:off x="609441" y="4927369"/>
              <a:ext cx="962592" cy="833644"/>
            </a:xfrm>
            <a:custGeom>
              <a:avLst/>
              <a:gdLst>
                <a:gd name="connsiteX0" fmla="*/ 1027868 w 1370490"/>
                <a:gd name="connsiteY0" fmla="*/ 0 h 1186901"/>
                <a:gd name="connsiteX1" fmla="*/ 342623 w 1370490"/>
                <a:gd name="connsiteY1" fmla="*/ 0 h 1186901"/>
                <a:gd name="connsiteX2" fmla="*/ 0 w 1370490"/>
                <a:gd name="connsiteY2" fmla="*/ 593451 h 1186901"/>
                <a:gd name="connsiteX3" fmla="*/ 342623 w 1370490"/>
                <a:gd name="connsiteY3" fmla="*/ 1186901 h 1186901"/>
                <a:gd name="connsiteX4" fmla="*/ 1027868 w 1370490"/>
                <a:gd name="connsiteY4" fmla="*/ 1186901 h 1186901"/>
                <a:gd name="connsiteX5" fmla="*/ 1370491 w 1370490"/>
                <a:gd name="connsiteY5" fmla="*/ 593451 h 1186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0490" h="1186901">
                  <a:moveTo>
                    <a:pt x="1027868" y="0"/>
                  </a:moveTo>
                  <a:lnTo>
                    <a:pt x="342623" y="0"/>
                  </a:lnTo>
                  <a:lnTo>
                    <a:pt x="0" y="593451"/>
                  </a:lnTo>
                  <a:lnTo>
                    <a:pt x="342623" y="1186901"/>
                  </a:lnTo>
                  <a:lnTo>
                    <a:pt x="1027868" y="1186901"/>
                  </a:lnTo>
                  <a:lnTo>
                    <a:pt x="1370491" y="593451"/>
                  </a:lnTo>
                  <a:close/>
                </a:path>
              </a:pathLst>
            </a:custGeom>
            <a:solidFill>
              <a:schemeClr val="accent5"/>
            </a:solidFill>
            <a:ln w="582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1D524AB2-510E-BD6C-4D76-50A6BC3950DC}"/>
                </a:ext>
              </a:extLst>
            </p:cNvPr>
            <p:cNvSpPr txBox="1"/>
            <p:nvPr/>
          </p:nvSpPr>
          <p:spPr>
            <a:xfrm>
              <a:off x="868942" y="5153628"/>
              <a:ext cx="443590" cy="381127"/>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a:ln>
                    <a:noFill/>
                  </a:ln>
                  <a:solidFill>
                    <a:srgbClr val="FFFFFF"/>
                  </a:solidFill>
                  <a:effectLst/>
                  <a:uLnTx/>
                  <a:uFillTx/>
                  <a:latin typeface="Calibri"/>
                  <a:ea typeface="+mn-ea"/>
                  <a:cs typeface="+mn-cs"/>
                </a:rPr>
                <a:t>04</a:t>
              </a:r>
              <a:endParaRPr kumimoji="0" lang="en-US" sz="1800" b="1" i="0" u="none" strike="noStrike" kern="1200" cap="none" spc="0" normalizeH="0" baseline="0" noProof="0">
                <a:ln>
                  <a:noFill/>
                </a:ln>
                <a:solidFill>
                  <a:srgbClr val="FFFFFF"/>
                </a:solidFill>
                <a:effectLst/>
                <a:uLnTx/>
                <a:uFillTx/>
                <a:latin typeface="Calibri"/>
                <a:ea typeface="+mn-ea"/>
                <a:cs typeface="+mn-cs"/>
              </a:endParaRPr>
            </a:p>
          </p:txBody>
        </p:sp>
      </p:grpSp>
      <p:sp>
        <p:nvSpPr>
          <p:cNvPr id="45" name="Rectangle 44">
            <a:extLst>
              <a:ext uri="{FF2B5EF4-FFF2-40B4-BE49-F238E27FC236}">
                <a16:creationId xmlns:a16="http://schemas.microsoft.com/office/drawing/2014/main" id="{CDB0289E-BA3E-098C-EB59-6FED694D22DB}"/>
              </a:ext>
            </a:extLst>
          </p:cNvPr>
          <p:cNvSpPr/>
          <p:nvPr/>
        </p:nvSpPr>
        <p:spPr>
          <a:xfrm>
            <a:off x="9052260" y="1885499"/>
            <a:ext cx="2175290" cy="331937"/>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800" b="1" i="0" u="none" strike="noStrike" kern="1200" cap="none" spc="0" normalizeH="0" baseline="0" noProof="0">
                <a:ln>
                  <a:noFill/>
                </a:ln>
                <a:solidFill>
                  <a:srgbClr val="003865">
                    <a:lumMod val="85000"/>
                    <a:lumOff val="15000"/>
                  </a:srgbClr>
                </a:solidFill>
                <a:effectLst/>
                <a:uLnTx/>
                <a:uFillTx/>
                <a:latin typeface="Segoe UI" panose="020B0502040204020203" pitchFamily="34" charset="0"/>
                <a:ea typeface="Open Sans" panose="020B0606030504020204" pitchFamily="34" charset="0"/>
                <a:cs typeface="Segoe UI" panose="020B0502040204020203" pitchFamily="34" charset="0"/>
              </a:rPr>
              <a:t>State-Wide Strategy</a:t>
            </a:r>
          </a:p>
        </p:txBody>
      </p:sp>
      <p:grpSp>
        <p:nvGrpSpPr>
          <p:cNvPr id="46" name="Group 45">
            <a:extLst>
              <a:ext uri="{FF2B5EF4-FFF2-40B4-BE49-F238E27FC236}">
                <a16:creationId xmlns:a16="http://schemas.microsoft.com/office/drawing/2014/main" id="{E8888414-6B4F-15D7-DED9-BD65831135EC}"/>
              </a:ext>
            </a:extLst>
          </p:cNvPr>
          <p:cNvGrpSpPr/>
          <p:nvPr/>
        </p:nvGrpSpPr>
        <p:grpSpPr>
          <a:xfrm>
            <a:off x="8341377" y="1764985"/>
            <a:ext cx="572964" cy="572964"/>
            <a:chOff x="8383745" y="1580666"/>
            <a:chExt cx="430476" cy="430476"/>
          </a:xfrm>
        </p:grpSpPr>
        <p:sp>
          <p:nvSpPr>
            <p:cNvPr id="47" name="Oval 46">
              <a:extLst>
                <a:ext uri="{FF2B5EF4-FFF2-40B4-BE49-F238E27FC236}">
                  <a16:creationId xmlns:a16="http://schemas.microsoft.com/office/drawing/2014/main" id="{28F8CAE7-DFD1-44DA-50D7-EBE7A20DD9DA}"/>
                </a:ext>
              </a:extLst>
            </p:cNvPr>
            <p:cNvSpPr/>
            <p:nvPr/>
          </p:nvSpPr>
          <p:spPr>
            <a:xfrm>
              <a:off x="8383745" y="1580666"/>
              <a:ext cx="430476" cy="43047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8" name="Graphic 47" descr="Chess pieces with solid fill">
              <a:extLst>
                <a:ext uri="{FF2B5EF4-FFF2-40B4-BE49-F238E27FC236}">
                  <a16:creationId xmlns:a16="http://schemas.microsoft.com/office/drawing/2014/main" id="{780D0DC2-7ED7-108F-7AF5-AB87928BBDAA}"/>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459139" y="1656060"/>
              <a:ext cx="279688" cy="279688"/>
            </a:xfrm>
            <a:prstGeom prst="rect">
              <a:avLst/>
            </a:prstGeom>
          </p:spPr>
        </p:pic>
      </p:grpSp>
      <p:sp>
        <p:nvSpPr>
          <p:cNvPr id="49" name="Rectangle 48">
            <a:extLst>
              <a:ext uri="{FF2B5EF4-FFF2-40B4-BE49-F238E27FC236}">
                <a16:creationId xmlns:a16="http://schemas.microsoft.com/office/drawing/2014/main" id="{967CDB7C-C54D-AE08-1CCD-6CCF95B4B06E}"/>
              </a:ext>
            </a:extLst>
          </p:cNvPr>
          <p:cNvSpPr/>
          <p:nvPr/>
        </p:nvSpPr>
        <p:spPr>
          <a:xfrm>
            <a:off x="5509441" y="1885499"/>
            <a:ext cx="2025446" cy="331937"/>
          </a:xfrm>
          <a:prstGeom prst="rect">
            <a:avLst/>
          </a:prstGeom>
        </p:spPr>
        <p:txBody>
          <a:bodyPr wrap="square" lIns="0" tIns="0" rIns="0" bIns="0" anchor="ctr">
            <a:no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n-IN" sz="1800" b="1" i="0" u="none" strike="noStrike" kern="1200" cap="none" spc="0" normalizeH="0" baseline="0" noProof="0">
                <a:ln>
                  <a:noFill/>
                </a:ln>
                <a:solidFill>
                  <a:srgbClr val="003865">
                    <a:lumMod val="85000"/>
                    <a:lumOff val="15000"/>
                  </a:srgbClr>
                </a:solidFill>
                <a:effectLst/>
                <a:uLnTx/>
                <a:uFillTx/>
                <a:latin typeface="Segoe UI" panose="020B0502040204020203" pitchFamily="34" charset="0"/>
                <a:ea typeface="Open Sans" panose="020B0606030504020204" pitchFamily="34" charset="0"/>
                <a:cs typeface="Segoe UI" panose="020B0502040204020203" pitchFamily="34" charset="0"/>
              </a:rPr>
              <a:t>Talking Points</a:t>
            </a:r>
          </a:p>
        </p:txBody>
      </p:sp>
      <p:grpSp>
        <p:nvGrpSpPr>
          <p:cNvPr id="50" name="Group 49">
            <a:extLst>
              <a:ext uri="{FF2B5EF4-FFF2-40B4-BE49-F238E27FC236}">
                <a16:creationId xmlns:a16="http://schemas.microsoft.com/office/drawing/2014/main" id="{18762D2B-9346-17DC-2124-EE6FF407340B}"/>
              </a:ext>
            </a:extLst>
          </p:cNvPr>
          <p:cNvGrpSpPr/>
          <p:nvPr/>
        </p:nvGrpSpPr>
        <p:grpSpPr>
          <a:xfrm>
            <a:off x="4811596" y="1764985"/>
            <a:ext cx="572964" cy="572964"/>
            <a:chOff x="4853964" y="1580666"/>
            <a:chExt cx="430476" cy="430476"/>
          </a:xfrm>
        </p:grpSpPr>
        <p:sp>
          <p:nvSpPr>
            <p:cNvPr id="51" name="Oval 50">
              <a:extLst>
                <a:ext uri="{FF2B5EF4-FFF2-40B4-BE49-F238E27FC236}">
                  <a16:creationId xmlns:a16="http://schemas.microsoft.com/office/drawing/2014/main" id="{0EF9F8E4-D566-DEC6-4C50-5630F903414D}"/>
                </a:ext>
              </a:extLst>
            </p:cNvPr>
            <p:cNvSpPr/>
            <p:nvPr/>
          </p:nvSpPr>
          <p:spPr>
            <a:xfrm>
              <a:off x="4853964" y="1580666"/>
              <a:ext cx="430476" cy="430476"/>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lumMod val="85000"/>
                    <a:lumOff val="15000"/>
                  </a:srgbClr>
                </a:solidFill>
                <a:effectLst/>
                <a:uLnTx/>
                <a:uFillTx/>
                <a:latin typeface="Calibri"/>
                <a:ea typeface="+mn-ea"/>
                <a:cs typeface="+mn-cs"/>
              </a:endParaRPr>
            </a:p>
          </p:txBody>
        </p:sp>
        <p:pic>
          <p:nvPicPr>
            <p:cNvPr id="52" name="Graphic 51" descr="Radio microphone with solid fill">
              <a:extLst>
                <a:ext uri="{FF2B5EF4-FFF2-40B4-BE49-F238E27FC236}">
                  <a16:creationId xmlns:a16="http://schemas.microsoft.com/office/drawing/2014/main" id="{C87C4D11-084B-F83C-EBFD-E4532F25890B}"/>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929358" y="1656060"/>
              <a:ext cx="279688" cy="279688"/>
            </a:xfrm>
            <a:prstGeom prst="rect">
              <a:avLst/>
            </a:prstGeom>
          </p:spPr>
        </p:pic>
      </p:grpSp>
    </p:spTree>
    <p:extLst>
      <p:ext uri="{BB962C8B-B14F-4D97-AF65-F5344CB8AC3E}">
        <p14:creationId xmlns:p14="http://schemas.microsoft.com/office/powerpoint/2010/main" val="42781385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84FE6-A8BD-03F3-9483-CC8C9B215A80}"/>
              </a:ext>
            </a:extLst>
          </p:cNvPr>
          <p:cNvSpPr>
            <a:spLocks noGrp="1"/>
          </p:cNvSpPr>
          <p:nvPr>
            <p:ph type="title"/>
          </p:nvPr>
        </p:nvSpPr>
        <p:spPr>
          <a:xfrm>
            <a:off x="838200" y="-1"/>
            <a:ext cx="10515600" cy="1216025"/>
          </a:xfrm>
        </p:spPr>
        <p:txBody>
          <a:bodyPr anchor="ctr">
            <a:normAutofit/>
          </a:bodyPr>
          <a:lstStyle/>
          <a:p>
            <a:r>
              <a:rPr lang="en-US"/>
              <a:t>Examples of State Workforce Goals</a:t>
            </a:r>
          </a:p>
        </p:txBody>
      </p:sp>
      <p:pic>
        <p:nvPicPr>
          <p:cNvPr id="11" name="Picture 10">
            <a:extLst>
              <a:ext uri="{FF2B5EF4-FFF2-40B4-BE49-F238E27FC236}">
                <a16:creationId xmlns:a16="http://schemas.microsoft.com/office/drawing/2014/main" id="{34C423B5-D2F6-1B42-9C6F-607310E64CA5}"/>
              </a:ext>
            </a:extLst>
          </p:cNvPr>
          <p:cNvPicPr>
            <a:picLocks noChangeAspect="1"/>
          </p:cNvPicPr>
          <p:nvPr/>
        </p:nvPicPr>
        <p:blipFill>
          <a:blip r:embed="rId2"/>
          <a:srcRect r="2" b="4502"/>
          <a:stretch>
            <a:fillRect/>
          </a:stretch>
        </p:blipFill>
        <p:spPr>
          <a:xfrm>
            <a:off x="72975" y="2213812"/>
            <a:ext cx="3781227" cy="3884452"/>
          </a:xfrm>
          <a:prstGeom prst="rect">
            <a:avLst/>
          </a:prstGeom>
          <a:noFill/>
          <a:ln w="28575">
            <a:noFill/>
          </a:ln>
        </p:spPr>
      </p:pic>
      <p:sp>
        <p:nvSpPr>
          <p:cNvPr id="14" name="TextBox 13">
            <a:extLst>
              <a:ext uri="{FF2B5EF4-FFF2-40B4-BE49-F238E27FC236}">
                <a16:creationId xmlns:a16="http://schemas.microsoft.com/office/drawing/2014/main" id="{6B05AED8-7906-F276-88DF-146F6FAD3889}"/>
              </a:ext>
            </a:extLst>
          </p:cNvPr>
          <p:cNvSpPr txBox="1"/>
          <p:nvPr/>
        </p:nvSpPr>
        <p:spPr bwMode="black">
          <a:xfrm>
            <a:off x="434486" y="1664428"/>
            <a:ext cx="2542477" cy="335138"/>
          </a:xfrm>
          <a:prstGeom prst="rect">
            <a:avLst/>
          </a:prstGeom>
        </p:spPr>
        <p:txBody>
          <a:bodyPr vert="horz" lIns="91440" tIns="45720" rIns="91440" bIns="45720" rtlCol="0">
            <a:normAutofit fontScale="92500" lnSpcReduction="10000"/>
          </a:bodyPr>
          <a:lstStyle/>
          <a:p>
            <a:pPr algn="ctr">
              <a:spcAft>
                <a:spcPts val="1000"/>
              </a:spcAft>
              <a:buClr>
                <a:schemeClr val="accent1"/>
              </a:buClr>
            </a:pPr>
            <a:r>
              <a:rPr lang="en-US" b="1" kern="1200">
                <a:solidFill>
                  <a:schemeClr val="accent1"/>
                </a:solidFill>
                <a:hlinkClick r:id="rId3">
                  <a:extLst>
                    <a:ext uri="{A12FA001-AC4F-418D-AE19-62706E023703}">
                      <ahyp:hlinkClr xmlns:ahyp="http://schemas.microsoft.com/office/drawing/2018/hyperlinkcolor" val="tx"/>
                    </a:ext>
                  </a:extLst>
                </a:hlinkClick>
              </a:rPr>
              <a:t>Colorado</a:t>
            </a:r>
            <a:endParaRPr lang="en-US" b="1" kern="1200">
              <a:solidFill>
                <a:schemeClr val="accent1"/>
              </a:solidFill>
            </a:endParaRPr>
          </a:p>
        </p:txBody>
      </p:sp>
      <p:pic>
        <p:nvPicPr>
          <p:cNvPr id="8" name="Content Placeholder 7">
            <a:extLst>
              <a:ext uri="{FF2B5EF4-FFF2-40B4-BE49-F238E27FC236}">
                <a16:creationId xmlns:a16="http://schemas.microsoft.com/office/drawing/2014/main" id="{2E7A24BB-F928-F408-A4A8-B97B595D7560}"/>
              </a:ext>
            </a:extLst>
          </p:cNvPr>
          <p:cNvPicPr>
            <a:picLocks noGrp="1" noChangeAspect="1"/>
          </p:cNvPicPr>
          <p:nvPr>
            <p:ph type="pic" sz="quarter" idx="16"/>
          </p:nvPr>
        </p:nvPicPr>
        <p:blipFill>
          <a:blip r:embed="rId4"/>
          <a:srcRect l="2616" r="13630" b="-4"/>
          <a:stretch>
            <a:fillRect/>
          </a:stretch>
        </p:blipFill>
        <p:spPr>
          <a:xfrm>
            <a:off x="3969303" y="2213812"/>
            <a:ext cx="3458122" cy="3722897"/>
          </a:xfrm>
          <a:noFill/>
        </p:spPr>
      </p:pic>
      <p:sp>
        <p:nvSpPr>
          <p:cNvPr id="9" name="TextBox 8">
            <a:extLst>
              <a:ext uri="{FF2B5EF4-FFF2-40B4-BE49-F238E27FC236}">
                <a16:creationId xmlns:a16="http://schemas.microsoft.com/office/drawing/2014/main" id="{0B199700-D3C6-D9DE-811E-6B0696F78066}"/>
              </a:ext>
            </a:extLst>
          </p:cNvPr>
          <p:cNvSpPr txBox="1"/>
          <p:nvPr/>
        </p:nvSpPr>
        <p:spPr bwMode="black">
          <a:xfrm>
            <a:off x="4271849" y="1681185"/>
            <a:ext cx="2542477" cy="347169"/>
          </a:xfrm>
          <a:prstGeom prst="rect">
            <a:avLst/>
          </a:prstGeom>
        </p:spPr>
        <p:txBody>
          <a:bodyPr vert="horz" lIns="91440" tIns="45720" rIns="91440" bIns="45720" rtlCol="0">
            <a:normAutofit lnSpcReduction="10000"/>
          </a:bodyPr>
          <a:lstStyle/>
          <a:p>
            <a:pPr algn="ctr">
              <a:spcAft>
                <a:spcPts val="1000"/>
              </a:spcAft>
              <a:buClr>
                <a:schemeClr val="accent1"/>
              </a:buClr>
            </a:pPr>
            <a:r>
              <a:rPr lang="en-US" b="1" kern="1200">
                <a:solidFill>
                  <a:schemeClr val="accent1"/>
                </a:solidFill>
                <a:hlinkClick r:id="rId5">
                  <a:extLst>
                    <a:ext uri="{A12FA001-AC4F-418D-AE19-62706E023703}">
                      <ahyp:hlinkClr xmlns:ahyp="http://schemas.microsoft.com/office/drawing/2018/hyperlinkcolor" val="tx"/>
                    </a:ext>
                  </a:extLst>
                </a:hlinkClick>
              </a:rPr>
              <a:t>North Carolina</a:t>
            </a:r>
            <a:endParaRPr lang="en-US" b="1" kern="1200">
              <a:solidFill>
                <a:schemeClr val="accent1"/>
              </a:solidFill>
            </a:endParaRPr>
          </a:p>
        </p:txBody>
      </p:sp>
      <p:pic>
        <p:nvPicPr>
          <p:cNvPr id="6" name="Picture 5">
            <a:hlinkClick r:id="rId6"/>
            <a:extLst>
              <a:ext uri="{FF2B5EF4-FFF2-40B4-BE49-F238E27FC236}">
                <a16:creationId xmlns:a16="http://schemas.microsoft.com/office/drawing/2014/main" id="{EE908D87-F737-CC7F-428C-6458E9242E74}"/>
              </a:ext>
            </a:extLst>
          </p:cNvPr>
          <p:cNvPicPr>
            <a:picLocks noChangeAspect="1"/>
          </p:cNvPicPr>
          <p:nvPr/>
        </p:nvPicPr>
        <p:blipFill>
          <a:blip r:embed="rId7"/>
          <a:srcRect l="1137" t="2" r="41749"/>
          <a:stretch/>
        </p:blipFill>
        <p:spPr>
          <a:xfrm>
            <a:off x="7542526" y="2430794"/>
            <a:ext cx="4210088" cy="2948529"/>
          </a:xfrm>
          <a:prstGeom prst="rect">
            <a:avLst/>
          </a:prstGeom>
          <a:noFill/>
          <a:ln w="28575">
            <a:noFill/>
          </a:ln>
        </p:spPr>
      </p:pic>
      <p:sp>
        <p:nvSpPr>
          <p:cNvPr id="7" name="TextBox 6">
            <a:extLst>
              <a:ext uri="{FF2B5EF4-FFF2-40B4-BE49-F238E27FC236}">
                <a16:creationId xmlns:a16="http://schemas.microsoft.com/office/drawing/2014/main" id="{6A043259-470C-0664-22A6-640C957EECEA}"/>
              </a:ext>
            </a:extLst>
          </p:cNvPr>
          <p:cNvSpPr txBox="1"/>
          <p:nvPr/>
        </p:nvSpPr>
        <p:spPr bwMode="black">
          <a:xfrm>
            <a:off x="8109212" y="1679978"/>
            <a:ext cx="2542477" cy="468817"/>
          </a:xfrm>
          <a:prstGeom prst="rect">
            <a:avLst/>
          </a:prstGeom>
        </p:spPr>
        <p:txBody>
          <a:bodyPr vert="horz" lIns="91440" tIns="45720" rIns="91440" bIns="45720" rtlCol="0">
            <a:normAutofit/>
          </a:bodyPr>
          <a:lstStyle/>
          <a:p>
            <a:pPr algn="ctr">
              <a:spcAft>
                <a:spcPts val="1000"/>
              </a:spcAft>
              <a:buClr>
                <a:schemeClr val="accent1"/>
              </a:buClr>
            </a:pPr>
            <a:r>
              <a:rPr lang="en-US" b="1" u="sng" kern="1200">
                <a:solidFill>
                  <a:schemeClr val="accent1"/>
                </a:solidFill>
                <a:hlinkClick r:id="rId6">
                  <a:extLst>
                    <a:ext uri="{A12FA001-AC4F-418D-AE19-62706E023703}">
                      <ahyp:hlinkClr xmlns:ahyp="http://schemas.microsoft.com/office/drawing/2018/hyperlinkcolor" val="tx"/>
                    </a:ext>
                  </a:extLst>
                </a:hlinkClick>
              </a:rPr>
              <a:t>Wisconsin</a:t>
            </a:r>
            <a:endParaRPr lang="en-US" b="1" u="sng" kern="1200">
              <a:solidFill>
                <a:schemeClr val="accent1"/>
              </a:solidFill>
            </a:endParaRPr>
          </a:p>
        </p:txBody>
      </p:sp>
    </p:spTree>
    <p:extLst>
      <p:ext uri="{BB962C8B-B14F-4D97-AF65-F5344CB8AC3E}">
        <p14:creationId xmlns:p14="http://schemas.microsoft.com/office/powerpoint/2010/main" val="245008303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807E7-853B-EAFE-78CC-2E155EB2C5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8C96A6-4A54-BA52-88C2-24E06F6C1122}"/>
              </a:ext>
            </a:extLst>
          </p:cNvPr>
          <p:cNvSpPr>
            <a:spLocks noGrp="1"/>
          </p:cNvSpPr>
          <p:nvPr>
            <p:ph type="title"/>
          </p:nvPr>
        </p:nvSpPr>
        <p:spPr/>
        <p:txBody>
          <a:bodyPr/>
          <a:lstStyle/>
          <a:p>
            <a:r>
              <a:rPr lang="en-US"/>
              <a:t>What a Final Product Could Look Like</a:t>
            </a:r>
          </a:p>
        </p:txBody>
      </p:sp>
      <p:sp>
        <p:nvSpPr>
          <p:cNvPr id="4" name="Content Placeholder 3">
            <a:extLst>
              <a:ext uri="{FF2B5EF4-FFF2-40B4-BE49-F238E27FC236}">
                <a16:creationId xmlns:a16="http://schemas.microsoft.com/office/drawing/2014/main" id="{B30B5B95-031F-AFAC-BB23-4EF25AB71966}"/>
              </a:ext>
            </a:extLst>
          </p:cNvPr>
          <p:cNvSpPr>
            <a:spLocks noGrp="1"/>
          </p:cNvSpPr>
          <p:nvPr>
            <p:ph sz="half" idx="1"/>
          </p:nvPr>
        </p:nvSpPr>
        <p:spPr>
          <a:xfrm>
            <a:off x="838201" y="2780582"/>
            <a:ext cx="5181600" cy="3471996"/>
          </a:xfrm>
        </p:spPr>
        <p:txBody>
          <a:bodyPr vert="horz" lIns="91440" tIns="45720" rIns="91440" bIns="45720" rtlCol="0" anchor="t">
            <a:noAutofit/>
          </a:bodyPr>
          <a:lstStyle/>
          <a:p>
            <a:pPr marL="0" lvl="2" indent="0">
              <a:spcAft>
                <a:spcPts val="0"/>
              </a:spcAft>
              <a:buNone/>
            </a:pPr>
            <a:r>
              <a:rPr lang="en-US" sz="2000" b="1">
                <a:solidFill>
                  <a:schemeClr val="tx1"/>
                </a:solidFill>
              </a:rPr>
              <a:t>Workforce Goals - </a:t>
            </a:r>
            <a:r>
              <a:rPr lang="en-US" sz="2000">
                <a:solidFill>
                  <a:schemeClr val="tx1"/>
                </a:solidFill>
              </a:rPr>
              <a:t>These are the high-level outcomes all workforce partners are working toward:</a:t>
            </a:r>
          </a:p>
          <a:p>
            <a:pPr marL="342900" lvl="2" indent="-342900">
              <a:spcAft>
                <a:spcPts val="0"/>
              </a:spcAft>
            </a:pPr>
            <a:r>
              <a:rPr lang="en-US" sz="2000">
                <a:solidFill>
                  <a:schemeClr val="tx1"/>
                </a:solidFill>
              </a:rPr>
              <a:t>Your</a:t>
            </a:r>
          </a:p>
          <a:p>
            <a:pPr marL="342900" lvl="2" indent="-342900">
              <a:spcAft>
                <a:spcPts val="0"/>
              </a:spcAft>
            </a:pPr>
            <a:r>
              <a:rPr lang="en-US" sz="2000">
                <a:solidFill>
                  <a:schemeClr val="tx1"/>
                </a:solidFill>
              </a:rPr>
              <a:t>Suggested </a:t>
            </a:r>
          </a:p>
          <a:p>
            <a:pPr marL="342900" lvl="2" indent="-342900">
              <a:spcAft>
                <a:spcPts val="0"/>
              </a:spcAft>
            </a:pPr>
            <a:r>
              <a:rPr lang="en-US" sz="2000">
                <a:solidFill>
                  <a:schemeClr val="tx1"/>
                </a:solidFill>
              </a:rPr>
              <a:t>Measurable</a:t>
            </a:r>
          </a:p>
          <a:p>
            <a:pPr marL="342900" lvl="2" indent="-342900">
              <a:spcAft>
                <a:spcPts val="0"/>
              </a:spcAft>
            </a:pPr>
            <a:r>
              <a:rPr lang="en-US" sz="2000">
                <a:solidFill>
                  <a:schemeClr val="tx1"/>
                </a:solidFill>
              </a:rPr>
              <a:t>Goals</a:t>
            </a:r>
          </a:p>
          <a:p>
            <a:pPr marL="342900" lvl="2" indent="-342900">
              <a:spcAft>
                <a:spcPts val="0"/>
              </a:spcAft>
            </a:pPr>
            <a:r>
              <a:rPr lang="en-US" sz="2000">
                <a:solidFill>
                  <a:schemeClr val="tx1"/>
                </a:solidFill>
              </a:rPr>
              <a:t>Here</a:t>
            </a:r>
          </a:p>
        </p:txBody>
      </p:sp>
      <p:sp>
        <p:nvSpPr>
          <p:cNvPr id="2" name="Content Placeholder 1">
            <a:extLst>
              <a:ext uri="{FF2B5EF4-FFF2-40B4-BE49-F238E27FC236}">
                <a16:creationId xmlns:a16="http://schemas.microsoft.com/office/drawing/2014/main" id="{0ECD585F-292B-46E9-CE64-E53B106D6D4E}"/>
              </a:ext>
            </a:extLst>
          </p:cNvPr>
          <p:cNvSpPr>
            <a:spLocks noGrp="1"/>
          </p:cNvSpPr>
          <p:nvPr>
            <p:ph sz="half" idx="2"/>
          </p:nvPr>
        </p:nvSpPr>
        <p:spPr>
          <a:xfrm>
            <a:off x="6172201" y="2765429"/>
            <a:ext cx="5649686" cy="3471996"/>
          </a:xfrm>
        </p:spPr>
        <p:txBody>
          <a:bodyPr>
            <a:normAutofit/>
          </a:bodyPr>
          <a:lstStyle/>
          <a:p>
            <a:pPr marL="0" lvl="2" indent="0">
              <a:spcAft>
                <a:spcPts val="0"/>
              </a:spcAft>
              <a:buNone/>
            </a:pPr>
            <a:r>
              <a:rPr lang="en-US" sz="2000" b="1">
                <a:solidFill>
                  <a:schemeClr val="tx1"/>
                </a:solidFill>
              </a:rPr>
              <a:t>Workforce Priorities – </a:t>
            </a:r>
            <a:r>
              <a:rPr lang="en-US" sz="2000">
                <a:solidFill>
                  <a:schemeClr val="tx1"/>
                </a:solidFill>
              </a:rPr>
              <a:t>These are what workforce stakeholders will look at when analyzing changes, improvements, financial decisions related to the workforce system. They may look at other areas, but at a minimum they must consider these in their work:</a:t>
            </a:r>
          </a:p>
          <a:p>
            <a:pPr marL="342900" lvl="2" indent="-342900">
              <a:spcAft>
                <a:spcPts val="0"/>
              </a:spcAft>
              <a:buFont typeface="Arial" panose="020B0604020202020204" pitchFamily="34" charset="0"/>
              <a:buChar char="•"/>
            </a:pPr>
            <a:r>
              <a:rPr lang="en-US" sz="2000">
                <a:solidFill>
                  <a:schemeClr val="tx1"/>
                </a:solidFill>
              </a:rPr>
              <a:t>Your </a:t>
            </a:r>
          </a:p>
          <a:p>
            <a:pPr marL="342900" lvl="2" indent="-342900">
              <a:spcAft>
                <a:spcPts val="0"/>
              </a:spcAft>
              <a:buFont typeface="Arial" panose="020B0604020202020204" pitchFamily="34" charset="0"/>
              <a:buChar char="•"/>
            </a:pPr>
            <a:r>
              <a:rPr lang="en-US" sz="2000">
                <a:solidFill>
                  <a:schemeClr val="tx1"/>
                </a:solidFill>
              </a:rPr>
              <a:t>Suggested </a:t>
            </a:r>
          </a:p>
          <a:p>
            <a:pPr marL="342900" lvl="2" indent="-342900">
              <a:spcAft>
                <a:spcPts val="0"/>
              </a:spcAft>
              <a:buFont typeface="Arial" panose="020B0604020202020204" pitchFamily="34" charset="0"/>
              <a:buChar char="•"/>
            </a:pPr>
            <a:r>
              <a:rPr lang="en-US" sz="2000">
                <a:solidFill>
                  <a:schemeClr val="tx1"/>
                </a:solidFill>
              </a:rPr>
              <a:t>Priorities</a:t>
            </a:r>
          </a:p>
          <a:p>
            <a:pPr marL="342900" lvl="2" indent="-342900">
              <a:spcAft>
                <a:spcPts val="0"/>
              </a:spcAft>
              <a:buFont typeface="Arial" panose="020B0604020202020204" pitchFamily="34" charset="0"/>
              <a:buChar char="•"/>
            </a:pPr>
            <a:r>
              <a:rPr lang="en-US" sz="2000">
                <a:solidFill>
                  <a:schemeClr val="tx1"/>
                </a:solidFill>
              </a:rPr>
              <a:t>Here</a:t>
            </a:r>
          </a:p>
          <a:p>
            <a:pPr marL="0" indent="0">
              <a:buNone/>
            </a:pPr>
            <a:endParaRPr lang="en-US"/>
          </a:p>
        </p:txBody>
      </p:sp>
      <p:sp>
        <p:nvSpPr>
          <p:cNvPr id="5" name="TextBox 4">
            <a:extLst>
              <a:ext uri="{FF2B5EF4-FFF2-40B4-BE49-F238E27FC236}">
                <a16:creationId xmlns:a16="http://schemas.microsoft.com/office/drawing/2014/main" id="{BF1ECEAE-1BBE-7E4C-6E33-D54B39EE1E0C}"/>
              </a:ext>
            </a:extLst>
          </p:cNvPr>
          <p:cNvSpPr txBox="1"/>
          <p:nvPr/>
        </p:nvSpPr>
        <p:spPr>
          <a:xfrm>
            <a:off x="758734" y="1644360"/>
            <a:ext cx="10674531" cy="707886"/>
          </a:xfrm>
          <a:prstGeom prst="rect">
            <a:avLst/>
          </a:prstGeom>
          <a:noFill/>
        </p:spPr>
        <p:txBody>
          <a:bodyPr wrap="square" rtlCol="0">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3865"/>
                </a:solidFill>
                <a:effectLst/>
                <a:uLnTx/>
                <a:uFillTx/>
                <a:latin typeface="Calibri"/>
                <a:ea typeface="+mn-ea"/>
                <a:cs typeface="+mn-cs"/>
              </a:rPr>
              <a:t>Statewide Workforce Development Strategy</a:t>
            </a:r>
          </a:p>
          <a:p>
            <a:pPr marL="0" marR="0" lvl="2" indent="0" algn="l" defTabSz="914400" rtl="0" eaLnBrk="1" fontAlgn="auto" latinLnBrk="0" hangingPunct="1">
              <a:lnSpc>
                <a:spcPct val="100000"/>
              </a:lnSpc>
              <a:spcBef>
                <a:spcPts val="0"/>
              </a:spcBef>
              <a:spcAft>
                <a:spcPts val="0"/>
              </a:spcAft>
              <a:buClrTx/>
              <a:buSzTx/>
              <a:buFontTx/>
              <a:buNone/>
              <a:tabLst/>
              <a:defRPr/>
            </a:pPr>
            <a:r>
              <a:rPr lang="en-US" sz="2000">
                <a:solidFill>
                  <a:srgbClr val="003865"/>
                </a:solidFill>
                <a:latin typeface="Calibri"/>
              </a:rPr>
              <a:t>One to two sentences summarizing what all workforce partners across the state are driving towards.</a:t>
            </a:r>
            <a:endParaRPr kumimoji="0" lang="en-US" sz="2000" b="0" i="0" u="none" strike="noStrike" kern="1200" cap="none" spc="0" normalizeH="0" baseline="0" noProof="0">
              <a:ln>
                <a:noFill/>
              </a:ln>
              <a:solidFill>
                <a:srgbClr val="003865"/>
              </a:solidFill>
              <a:effectLst/>
              <a:uLnTx/>
              <a:uFillTx/>
              <a:latin typeface="Calibri"/>
              <a:ea typeface="+mn-ea"/>
              <a:cs typeface="+mn-cs"/>
            </a:endParaRPr>
          </a:p>
        </p:txBody>
      </p:sp>
    </p:spTree>
    <p:extLst>
      <p:ext uri="{BB962C8B-B14F-4D97-AF65-F5344CB8AC3E}">
        <p14:creationId xmlns:p14="http://schemas.microsoft.com/office/powerpoint/2010/main" val="24636079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67F14-A575-ECD4-2BC9-E37B0F1AFA09}"/>
              </a:ext>
            </a:extLst>
          </p:cNvPr>
          <p:cNvSpPr>
            <a:spLocks noGrp="1"/>
          </p:cNvSpPr>
          <p:nvPr>
            <p:ph type="title"/>
          </p:nvPr>
        </p:nvSpPr>
        <p:spPr/>
        <p:txBody>
          <a:bodyPr/>
          <a:lstStyle/>
          <a:p>
            <a:r>
              <a:rPr lang="en-US"/>
              <a:t>Workforce Development System Goals &amp; Priorities Brainstorm</a:t>
            </a:r>
          </a:p>
        </p:txBody>
      </p:sp>
      <p:sp>
        <p:nvSpPr>
          <p:cNvPr id="3" name="Content Placeholder 2">
            <a:extLst>
              <a:ext uri="{FF2B5EF4-FFF2-40B4-BE49-F238E27FC236}">
                <a16:creationId xmlns:a16="http://schemas.microsoft.com/office/drawing/2014/main" id="{E2FD9B4D-8C10-B5FE-0C28-3ED5097DD3FF}"/>
              </a:ext>
            </a:extLst>
          </p:cNvPr>
          <p:cNvSpPr>
            <a:spLocks noGrp="1"/>
          </p:cNvSpPr>
          <p:nvPr>
            <p:ph sz="half" idx="1"/>
          </p:nvPr>
        </p:nvSpPr>
        <p:spPr>
          <a:xfrm>
            <a:off x="838200" y="1594625"/>
            <a:ext cx="5181600" cy="3881943"/>
          </a:xfrm>
        </p:spPr>
        <p:style>
          <a:lnRef idx="2">
            <a:schemeClr val="accent2"/>
          </a:lnRef>
          <a:fillRef idx="1">
            <a:schemeClr val="lt1"/>
          </a:fillRef>
          <a:effectRef idx="0">
            <a:schemeClr val="accent2"/>
          </a:effectRef>
          <a:fontRef idx="minor">
            <a:schemeClr val="dk1"/>
          </a:fontRef>
        </p:style>
        <p:txBody>
          <a:bodyPr>
            <a:normAutofit fontScale="92500" lnSpcReduction="10000"/>
          </a:bodyPr>
          <a:lstStyle/>
          <a:p>
            <a:pPr marL="0" indent="0">
              <a:buNone/>
            </a:pPr>
            <a:r>
              <a:rPr lang="en-US" b="1"/>
              <a:t>Workforce Development System Priorities: </a:t>
            </a:r>
            <a:r>
              <a:rPr lang="en-US"/>
              <a:t>What activities, services, programs, etc. should be prioritized to ensure that we have a high-quality, efficient and equitable workforce development system that meets federal and state statutory requirements? </a:t>
            </a:r>
          </a:p>
          <a:p>
            <a:pPr marL="0" indent="0">
              <a:buNone/>
            </a:pPr>
            <a:r>
              <a:rPr lang="en-US"/>
              <a:t>Are there areas that should be deprioritized in this shifting landscape or that don’t result in high-quality outcomes?</a:t>
            </a:r>
          </a:p>
        </p:txBody>
      </p:sp>
      <p:sp>
        <p:nvSpPr>
          <p:cNvPr id="4" name="Content Placeholder 3">
            <a:extLst>
              <a:ext uri="{FF2B5EF4-FFF2-40B4-BE49-F238E27FC236}">
                <a16:creationId xmlns:a16="http://schemas.microsoft.com/office/drawing/2014/main" id="{52D62136-2404-176B-C353-B2F763EA683E}"/>
              </a:ext>
            </a:extLst>
          </p:cNvPr>
          <p:cNvSpPr>
            <a:spLocks noGrp="1"/>
          </p:cNvSpPr>
          <p:nvPr>
            <p:ph sz="half" idx="2"/>
          </p:nvPr>
        </p:nvSpPr>
        <p:spPr>
          <a:xfrm>
            <a:off x="6259286" y="1594625"/>
            <a:ext cx="5094514" cy="3881943"/>
          </a:xfrm>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pPr marL="0" indent="0">
              <a:buNone/>
            </a:pPr>
            <a:r>
              <a:rPr lang="en-US" b="1"/>
              <a:t>Workforce Development System Goals: </a:t>
            </a:r>
            <a:r>
              <a:rPr lang="en-US"/>
              <a:t>What are tangible, measurable goals the workforce system should be aspiring to achieve over the next 3 – 5 years? What about 5- 10 years? </a:t>
            </a:r>
          </a:p>
          <a:p>
            <a:pPr marL="0" indent="0">
              <a:buNone/>
            </a:pPr>
            <a:r>
              <a:rPr lang="en-US"/>
              <a:t>Are there current goals your organization is working towards that should be scaled? </a:t>
            </a:r>
          </a:p>
          <a:p>
            <a:pPr marL="0" indent="0">
              <a:buNone/>
            </a:pPr>
            <a:r>
              <a:rPr lang="en-US"/>
              <a:t>Are there goals that should be deprioritized? </a:t>
            </a:r>
          </a:p>
          <a:p>
            <a:pPr marL="0" indent="0">
              <a:buNone/>
            </a:pPr>
            <a:endParaRPr lang="en-US"/>
          </a:p>
        </p:txBody>
      </p:sp>
      <p:sp>
        <p:nvSpPr>
          <p:cNvPr id="6" name="TextBox 5">
            <a:extLst>
              <a:ext uri="{FF2B5EF4-FFF2-40B4-BE49-F238E27FC236}">
                <a16:creationId xmlns:a16="http://schemas.microsoft.com/office/drawing/2014/main" id="{E9178AEE-F7C2-8C93-05CF-B7A40994A7C2}"/>
              </a:ext>
            </a:extLst>
          </p:cNvPr>
          <p:cNvSpPr txBox="1"/>
          <p:nvPr/>
        </p:nvSpPr>
        <p:spPr>
          <a:xfrm>
            <a:off x="914399" y="5771536"/>
            <a:ext cx="10515599" cy="800219"/>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300" b="1"/>
              <a:t>Workforce Development System Strategy:  </a:t>
            </a:r>
            <a:r>
              <a:rPr lang="en-US" sz="2300"/>
              <a:t>What key themes, words, phrases should describe the state’s future workforce development strategy?</a:t>
            </a:r>
          </a:p>
        </p:txBody>
      </p:sp>
    </p:spTree>
    <p:extLst>
      <p:ext uri="{BB962C8B-B14F-4D97-AF65-F5344CB8AC3E}">
        <p14:creationId xmlns:p14="http://schemas.microsoft.com/office/powerpoint/2010/main" val="304248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1000"/>
                                        <p:tgtEl>
                                          <p:spTgt spid="4">
                                            <p:txEl>
                                              <p:pRg st="1" end="1"/>
                                            </p:txEl>
                                          </p:spTgt>
                                        </p:tgtEl>
                                      </p:cBhvr>
                                    </p:animEffect>
                                    <p:anim calcmode="lin" valueType="num">
                                      <p:cBhvr>
                                        <p:cTn id="2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fade">
                                      <p:cBhvr>
                                        <p:cTn id="29" dur="1000"/>
                                        <p:tgtEl>
                                          <p:spTgt spid="4">
                                            <p:txEl>
                                              <p:pRg st="2" end="2"/>
                                            </p:txEl>
                                          </p:spTgt>
                                        </p:tgtEl>
                                      </p:cBhvr>
                                    </p:animEffect>
                                    <p:anim calcmode="lin" valueType="num">
                                      <p:cBhvr>
                                        <p:cTn id="3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fade">
                                      <p:cBhvr>
                                        <p:cTn id="36" dur="1000"/>
                                        <p:tgtEl>
                                          <p:spTgt spid="6">
                                            <p:txEl>
                                              <p:pRg st="0" end="0"/>
                                            </p:txEl>
                                          </p:spTgt>
                                        </p:tgtEl>
                                      </p:cBhvr>
                                    </p:animEffect>
                                    <p:anim calcmode="lin" valueType="num">
                                      <p:cBhvr>
                                        <p:cTn id="37"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F8AB1-DDFA-6241-3A3B-9564CE7C02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32EB04-4916-D452-C2F6-8B9BFB906EFC}"/>
              </a:ext>
            </a:extLst>
          </p:cNvPr>
          <p:cNvSpPr>
            <a:spLocks noGrp="1"/>
          </p:cNvSpPr>
          <p:nvPr>
            <p:ph type="ctrTitle"/>
          </p:nvPr>
        </p:nvSpPr>
        <p:spPr/>
        <p:txBody>
          <a:bodyPr>
            <a:normAutofit/>
          </a:bodyPr>
          <a:lstStyle/>
          <a:p>
            <a:r>
              <a:rPr lang="en-US"/>
              <a:t>Task Force on Workforce Development System Reform Discussion </a:t>
            </a:r>
          </a:p>
        </p:txBody>
      </p:sp>
      <p:sp>
        <p:nvSpPr>
          <p:cNvPr id="3" name="Text Placeholder 2">
            <a:extLst>
              <a:ext uri="{FF2B5EF4-FFF2-40B4-BE49-F238E27FC236}">
                <a16:creationId xmlns:a16="http://schemas.microsoft.com/office/drawing/2014/main" id="{8A255CD7-EA8B-6538-5E33-BD31C279FBA3}"/>
              </a:ext>
            </a:extLst>
          </p:cNvPr>
          <p:cNvSpPr>
            <a:spLocks noGrp="1"/>
          </p:cNvSpPr>
          <p:nvPr>
            <p:ph type="body" sz="quarter" idx="17"/>
          </p:nvPr>
        </p:nvSpPr>
        <p:spPr/>
        <p:txBody>
          <a:bodyPr/>
          <a:lstStyle/>
          <a:p>
            <a:r>
              <a:rPr lang="en-US"/>
              <a:t>Facilitated by GWDB staff </a:t>
            </a:r>
          </a:p>
          <a:p>
            <a:endParaRPr lang="en-US"/>
          </a:p>
        </p:txBody>
      </p:sp>
    </p:spTree>
    <p:extLst>
      <p:ext uri="{BB962C8B-B14F-4D97-AF65-F5344CB8AC3E}">
        <p14:creationId xmlns:p14="http://schemas.microsoft.com/office/powerpoint/2010/main" val="3595893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B0C68B1-D533-391C-FD5D-3A10D3FC3912}"/>
              </a:ext>
            </a:extLst>
          </p:cNvPr>
          <p:cNvSpPr>
            <a:spLocks noGrp="1"/>
          </p:cNvSpPr>
          <p:nvPr>
            <p:ph type="title"/>
          </p:nvPr>
        </p:nvSpPr>
        <p:spPr/>
        <p:txBody>
          <a:bodyPr/>
          <a:lstStyle/>
          <a:p>
            <a:r>
              <a:rPr lang="en-US"/>
              <a:t>Building Enterprise Workforce Development Alignment</a:t>
            </a:r>
          </a:p>
        </p:txBody>
      </p:sp>
      <p:sp>
        <p:nvSpPr>
          <p:cNvPr id="3" name="Content Placeholder 2">
            <a:extLst>
              <a:ext uri="{FF2B5EF4-FFF2-40B4-BE49-F238E27FC236}">
                <a16:creationId xmlns:a16="http://schemas.microsoft.com/office/drawing/2014/main" id="{B6813F88-2094-D015-4A59-5E203EDF47A9}"/>
              </a:ext>
            </a:extLst>
          </p:cNvPr>
          <p:cNvSpPr txBox="1">
            <a:spLocks/>
          </p:cNvSpPr>
          <p:nvPr/>
        </p:nvSpPr>
        <p:spPr bwMode="gray">
          <a:xfrm>
            <a:off x="1237540" y="3432647"/>
            <a:ext cx="9332800" cy="3999600"/>
          </a:xfrm>
          <a:prstGeom prst="rect">
            <a:avLst/>
          </a:prstGeom>
          <a:noFill/>
        </p:spPr>
        <p:txBody>
          <a:bodyPr vert="horz" lIns="91440" tIns="45720" rIns="91440" bIns="45720" rtlCol="0">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Char char="•"/>
              <a:tabLst/>
              <a:defRPr/>
            </a:pPr>
            <a:r>
              <a:rPr kumimoji="0" lang="en-US" sz="2000" b="1" i="0" u="none"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Aim 1: </a:t>
            </a:r>
            <a:r>
              <a:rPr kumimoji="0" lang="en-US" sz="2000" b="0" i="0" u="none"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Ensure Enterprise-wide </a:t>
            </a:r>
            <a:r>
              <a:rPr kumimoji="0" lang="en-US" sz="2000" b="0" i="0" u="sng"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alignment</a:t>
            </a:r>
            <a:r>
              <a:rPr kumimoji="0" lang="en-US" sz="2000" b="0" i="0" u="none"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 and defined agency ownership of workforce efforts across the Drive for 5 Sectors. </a:t>
            </a:r>
          </a:p>
          <a:p>
            <a:pPr marL="228600" marR="0" lvl="0" indent="-2286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Char char="•"/>
              <a:tabLst/>
              <a:defRPr/>
            </a:pPr>
            <a:r>
              <a:rPr kumimoji="0" lang="en-US" sz="2000" b="1" i="0" u="none"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Aim 2: </a:t>
            </a:r>
            <a:r>
              <a:rPr kumimoji="0" lang="en-US" sz="2000" b="0" i="0" u="none"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Define </a:t>
            </a:r>
            <a:r>
              <a:rPr kumimoji="0" lang="en-US" sz="2000" b="0" i="0" u="sng"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metrics</a:t>
            </a:r>
            <a:r>
              <a:rPr kumimoji="0" lang="en-US" sz="2000" b="0" i="0" u="none"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 and measurable goals to track progress on stated outcomes and timelines. </a:t>
            </a:r>
          </a:p>
          <a:p>
            <a:pPr marL="228600" marR="0" lvl="0" indent="-228600" algn="l" defTabSz="914400" rtl="0" eaLnBrk="1" fontAlgn="auto" latinLnBrk="0" hangingPunct="1">
              <a:lnSpc>
                <a:spcPct val="100000"/>
              </a:lnSpc>
              <a:spcBef>
                <a:spcPts val="1000"/>
              </a:spcBef>
              <a:spcAft>
                <a:spcPts val="1000"/>
              </a:spcAft>
              <a:buClr>
                <a:srgbClr val="003865"/>
              </a:buClr>
              <a:buSzTx/>
              <a:buFont typeface="Arial" panose="020B0604020202020204" pitchFamily="34" charset="0"/>
              <a:buChar char="•"/>
              <a:tabLst/>
              <a:defRPr/>
            </a:pPr>
            <a:r>
              <a:rPr kumimoji="0" lang="en-US" sz="2000" b="1" i="0" u="none"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Aim 3: </a:t>
            </a:r>
            <a:r>
              <a:rPr kumimoji="0" lang="en-US" sz="2000" b="0" i="0" u="none"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Ensure effective internal and external </a:t>
            </a:r>
            <a:r>
              <a:rPr kumimoji="0" lang="en-US" sz="2000" b="0" i="0" u="sng"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communication</a:t>
            </a:r>
            <a:r>
              <a:rPr kumimoji="0" lang="en-US" sz="2000" b="0" i="0" u="none"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 about statewide talent attraction and retention strategies. </a:t>
            </a:r>
            <a:endParaRPr kumimoji="0" lang="en-US" sz="2800" b="0" i="0" u="none"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id="{D8FAD4EF-6D3C-3CE7-0C4C-BBF109544E5E}"/>
              </a:ext>
            </a:extLst>
          </p:cNvPr>
          <p:cNvSpPr txBox="1"/>
          <p:nvPr/>
        </p:nvSpPr>
        <p:spPr>
          <a:xfrm>
            <a:off x="510338" y="1539505"/>
            <a:ext cx="105156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Overarching Aim of Using the IWA as the Space for Interagency Alignment:</a:t>
            </a:r>
            <a:r>
              <a:rPr kumimoji="0" lang="en-US" sz="2400" b="0" i="0" u="none" strike="noStrike" kern="1200" cap="none" spc="0" normalizeH="0" baseline="0" noProof="0">
                <a:ln>
                  <a:noFill/>
                </a:ln>
                <a:solidFill>
                  <a:srgbClr val="003865"/>
                </a:solidFill>
                <a:effectLst/>
                <a:uLnTx/>
                <a:uFillTx/>
                <a:latin typeface="Calibri" panose="020F0502020204030204" pitchFamily="34" charset="0"/>
                <a:ea typeface="+mn-ea"/>
                <a:cs typeface="Calibri" panose="020F0502020204030204" pitchFamily="34" charset="0"/>
              </a:rPr>
              <a:t> Enable thoughtful, strategic, aligned, and proactive interagency decision-making and collaboration, and hold ourselves accountable for reaching a 4.4% vacancy rate overall and in the Drive for Five sectors. </a:t>
            </a:r>
          </a:p>
        </p:txBody>
      </p:sp>
    </p:spTree>
    <p:extLst>
      <p:ext uri="{BB962C8B-B14F-4D97-AF65-F5344CB8AC3E}">
        <p14:creationId xmlns:p14="http://schemas.microsoft.com/office/powerpoint/2010/main" val="295965782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81E7C-8AC4-9E65-2D20-7C69224E1A47}"/>
              </a:ext>
            </a:extLst>
          </p:cNvPr>
          <p:cNvSpPr>
            <a:spLocks noGrp="1"/>
          </p:cNvSpPr>
          <p:nvPr>
            <p:ph type="title"/>
          </p:nvPr>
        </p:nvSpPr>
        <p:spPr/>
        <p:txBody>
          <a:bodyPr/>
          <a:lstStyle/>
          <a:p>
            <a:r>
              <a:rPr lang="en-US"/>
              <a:t>Task Force on Workforce Development System Reform: Purpose &amp; Mandate</a:t>
            </a:r>
          </a:p>
        </p:txBody>
      </p:sp>
      <p:sp>
        <p:nvSpPr>
          <p:cNvPr id="7" name="TextBox 6">
            <a:extLst>
              <a:ext uri="{FF2B5EF4-FFF2-40B4-BE49-F238E27FC236}">
                <a16:creationId xmlns:a16="http://schemas.microsoft.com/office/drawing/2014/main" id="{8D5B1721-B848-503C-0A53-6353E81F74A1}"/>
              </a:ext>
            </a:extLst>
          </p:cNvPr>
          <p:cNvSpPr txBox="1"/>
          <p:nvPr/>
        </p:nvSpPr>
        <p:spPr>
          <a:xfrm>
            <a:off x="1782285" y="1600425"/>
            <a:ext cx="6592857" cy="1969770"/>
          </a:xfrm>
          <a:prstGeom prst="rect">
            <a:avLst/>
          </a:prstGeom>
          <a:noFill/>
          <a:effectLst>
            <a:outerShdw blurRad="63500" sx="102000" sy="102000" algn="ctr"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865"/>
                </a:solidFill>
                <a:effectLst/>
                <a:uLnTx/>
                <a:uFillTx/>
                <a:latin typeface="Calibri"/>
                <a:ea typeface="+mn-ea"/>
                <a:cs typeface="+mn-cs"/>
              </a:rPr>
              <a:t>Established by 2025 Special Session (SF17 / Ch.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a:ln>
                <a:noFill/>
              </a:ln>
              <a:solidFill>
                <a:srgbClr val="003865"/>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lumMod val="65000"/>
                    <a:lumOff val="35000"/>
                  </a:srgbClr>
                </a:solidFill>
                <a:effectLst/>
                <a:uLnTx/>
                <a:uFillTx/>
                <a:latin typeface="Calibri"/>
                <a:ea typeface="+mn-ea"/>
                <a:cs typeface="+mn-cs"/>
              </a:rPr>
              <a:t>To examine how Minnesota develops workforce strategies, sets goals, and allocates funds to meet statewide workforce development needs.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3865"/>
              </a:solidFill>
              <a:effectLst/>
              <a:uLnTx/>
              <a:uFillTx/>
              <a:latin typeface="Calibri"/>
              <a:ea typeface="+mn-ea"/>
              <a:cs typeface="+mn-cs"/>
            </a:endParaRPr>
          </a:p>
        </p:txBody>
      </p:sp>
      <p:sp>
        <p:nvSpPr>
          <p:cNvPr id="9" name="TextBox 8">
            <a:extLst>
              <a:ext uri="{FF2B5EF4-FFF2-40B4-BE49-F238E27FC236}">
                <a16:creationId xmlns:a16="http://schemas.microsoft.com/office/drawing/2014/main" id="{74416112-7239-E2FE-A5B7-E04F7924A4CB}"/>
              </a:ext>
            </a:extLst>
          </p:cNvPr>
          <p:cNvSpPr txBox="1"/>
          <p:nvPr/>
        </p:nvSpPr>
        <p:spPr>
          <a:xfrm>
            <a:off x="1818030" y="3059668"/>
            <a:ext cx="6073523" cy="7386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3865"/>
                </a:solidFill>
                <a:effectLst/>
                <a:uLnTx/>
                <a:uFillTx/>
                <a:latin typeface="Calibri"/>
                <a:ea typeface="+mn-ea"/>
                <a:cs typeface="+mn-cs"/>
              </a:rPr>
              <a:t>Scope of Work</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lumMod val="65000"/>
                  <a:lumOff val="35000"/>
                </a:srgbClr>
              </a:solidFill>
              <a:effectLst/>
              <a:uLnTx/>
              <a:uFillTx/>
              <a:latin typeface="Calibri"/>
              <a:ea typeface="+mn-ea"/>
              <a:cs typeface="+mn-cs"/>
            </a:endParaRPr>
          </a:p>
        </p:txBody>
      </p:sp>
      <p:pic>
        <p:nvPicPr>
          <p:cNvPr id="10" name="Graphic 9" descr="Gavel with solid fill">
            <a:extLst>
              <a:ext uri="{FF2B5EF4-FFF2-40B4-BE49-F238E27FC236}">
                <a16:creationId xmlns:a16="http://schemas.microsoft.com/office/drawing/2014/main" id="{49052C41-5F04-5DC4-6B5D-E8C0D1428E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91744" y="1594338"/>
            <a:ext cx="832016" cy="832016"/>
          </a:xfrm>
          <a:prstGeom prst="rect">
            <a:avLst/>
          </a:prstGeom>
        </p:spPr>
      </p:pic>
      <p:pic>
        <p:nvPicPr>
          <p:cNvPr id="11" name="Graphic 10" descr="Briefcase with solid fill">
            <a:extLst>
              <a:ext uri="{FF2B5EF4-FFF2-40B4-BE49-F238E27FC236}">
                <a16:creationId xmlns:a16="http://schemas.microsoft.com/office/drawing/2014/main" id="{60C288F6-42CD-2A63-C4A6-8B907AACE3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9360" y="3293197"/>
            <a:ext cx="914400" cy="914400"/>
          </a:xfrm>
          <a:prstGeom prst="rect">
            <a:avLst/>
          </a:prstGeom>
        </p:spPr>
      </p:pic>
      <p:pic>
        <p:nvPicPr>
          <p:cNvPr id="12" name="Graphic 11" descr="Lights On with solid fill">
            <a:extLst>
              <a:ext uri="{FF2B5EF4-FFF2-40B4-BE49-F238E27FC236}">
                <a16:creationId xmlns:a16="http://schemas.microsoft.com/office/drawing/2014/main" id="{242486AC-767B-68A0-9C07-808E29AA3E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50552" y="5074440"/>
            <a:ext cx="914400" cy="914400"/>
          </a:xfrm>
          <a:prstGeom prst="rect">
            <a:avLst/>
          </a:prstGeom>
        </p:spPr>
      </p:pic>
      <p:cxnSp>
        <p:nvCxnSpPr>
          <p:cNvPr id="13" name="Straight Connector 12">
            <a:extLst>
              <a:ext uri="{FF2B5EF4-FFF2-40B4-BE49-F238E27FC236}">
                <a16:creationId xmlns:a16="http://schemas.microsoft.com/office/drawing/2014/main" id="{BFA69AE0-BA5B-3D62-0182-E4D3E43474DF}"/>
              </a:ext>
              <a:ext uri="{C183D7F6-B498-43B3-948B-1728B52AA6E4}">
                <adec:decorative xmlns:adec="http://schemas.microsoft.com/office/drawing/2017/decorative" val="1"/>
              </a:ext>
            </a:extLst>
          </p:cNvPr>
          <p:cNvCxnSpPr/>
          <p:nvPr/>
        </p:nvCxnSpPr>
        <p:spPr>
          <a:xfrm>
            <a:off x="907752" y="2490943"/>
            <a:ext cx="0" cy="81920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F1DE70-ECAF-D65C-4F91-826658F3F3A6}"/>
              </a:ext>
              <a:ext uri="{C183D7F6-B498-43B3-948B-1728B52AA6E4}">
                <adec:decorative xmlns:adec="http://schemas.microsoft.com/office/drawing/2017/decorative" val="1"/>
              </a:ext>
            </a:extLst>
          </p:cNvPr>
          <p:cNvCxnSpPr/>
          <p:nvPr/>
        </p:nvCxnSpPr>
        <p:spPr>
          <a:xfrm>
            <a:off x="907752" y="4134568"/>
            <a:ext cx="0" cy="819209"/>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8" name="Table 7">
            <a:extLst>
              <a:ext uri="{FF2B5EF4-FFF2-40B4-BE49-F238E27FC236}">
                <a16:creationId xmlns:a16="http://schemas.microsoft.com/office/drawing/2014/main" id="{5B6C8617-6873-51B7-7A5C-72D0E17FC3A9}"/>
              </a:ext>
            </a:extLst>
          </p:cNvPr>
          <p:cNvGraphicFramePr>
            <a:graphicFrameLocks noGrp="1"/>
          </p:cNvGraphicFramePr>
          <p:nvPr/>
        </p:nvGraphicFramePr>
        <p:xfrm>
          <a:off x="1583426" y="3511647"/>
          <a:ext cx="6542730" cy="3261360"/>
        </p:xfrm>
        <a:graphic>
          <a:graphicData uri="http://schemas.openxmlformats.org/drawingml/2006/table">
            <a:tbl>
              <a:tblPr firstRow="1" bandRow="1">
                <a:tableStyleId>{5C22544A-7EE6-4342-B048-85BDC9FD1C3A}</a:tableStyleId>
              </a:tblPr>
              <a:tblGrid>
                <a:gridCol w="6332786">
                  <a:extLst>
                    <a:ext uri="{9D8B030D-6E8A-4147-A177-3AD203B41FA5}">
                      <a16:colId xmlns:a16="http://schemas.microsoft.com/office/drawing/2014/main" val="3009305589"/>
                    </a:ext>
                  </a:extLst>
                </a:gridCol>
                <a:gridCol w="209944">
                  <a:extLst>
                    <a:ext uri="{9D8B030D-6E8A-4147-A177-3AD203B41FA5}">
                      <a16:colId xmlns:a16="http://schemas.microsoft.com/office/drawing/2014/main" val="3982638556"/>
                    </a:ext>
                  </a:extLst>
                </a:gridCol>
              </a:tblGrid>
              <a:tr h="3062577">
                <a:tc>
                  <a:txBody>
                    <a:bodyPr/>
                    <a:lstStyle/>
                    <a:p>
                      <a:pPr marL="342900" indent="-342900">
                        <a:buFont typeface="+mj-lt"/>
                        <a:buAutoNum type="arabicPeriod"/>
                      </a:pPr>
                      <a:r>
                        <a:rPr lang="en-US" sz="1600" b="0">
                          <a:solidFill>
                            <a:schemeClr val="tx2">
                              <a:lumMod val="65000"/>
                              <a:lumOff val="35000"/>
                            </a:schemeClr>
                          </a:solidFill>
                        </a:rPr>
                        <a:t>Review </a:t>
                      </a:r>
                      <a:r>
                        <a:rPr lang="en-US" sz="1600" b="1">
                          <a:solidFill>
                            <a:schemeClr val="tx2">
                              <a:lumMod val="65000"/>
                              <a:lumOff val="35000"/>
                            </a:schemeClr>
                          </a:solidFill>
                        </a:rPr>
                        <a:t>existing workforce development programs </a:t>
                      </a:r>
                      <a:r>
                        <a:rPr lang="en-US" sz="1600" b="0">
                          <a:solidFill>
                            <a:schemeClr val="tx2">
                              <a:lumMod val="65000"/>
                              <a:lumOff val="35000"/>
                            </a:schemeClr>
                          </a:solidFill>
                        </a:rPr>
                        <a:t>in Minnesota, including those funded by the federal and state governments;</a:t>
                      </a:r>
                    </a:p>
                    <a:p>
                      <a:pPr marL="342900" indent="-342900">
                        <a:buFont typeface="+mj-lt"/>
                        <a:buAutoNum type="arabicPeriod"/>
                      </a:pPr>
                      <a:endParaRPr lang="en-US" sz="1600" b="0">
                        <a:solidFill>
                          <a:schemeClr val="tx2">
                            <a:lumMod val="65000"/>
                            <a:lumOff val="35000"/>
                          </a:schemeClr>
                        </a:solidFill>
                      </a:endParaRPr>
                    </a:p>
                    <a:p>
                      <a:pPr marL="342900" indent="-342900">
                        <a:buFont typeface="+mj-lt"/>
                        <a:buAutoNum type="arabicPeriod"/>
                      </a:pPr>
                      <a:r>
                        <a:rPr lang="en-US" sz="1600" b="0">
                          <a:solidFill>
                            <a:schemeClr val="tx2">
                              <a:lumMod val="65000"/>
                              <a:lumOff val="35000"/>
                            </a:schemeClr>
                          </a:solidFill>
                        </a:rPr>
                        <a:t>Study the current </a:t>
                      </a:r>
                      <a:r>
                        <a:rPr lang="en-US" sz="1600" b="1">
                          <a:solidFill>
                            <a:schemeClr val="tx2">
                              <a:lumMod val="65000"/>
                              <a:lumOff val="35000"/>
                            </a:schemeClr>
                          </a:solidFill>
                        </a:rPr>
                        <a:t>system for funding</a:t>
                      </a:r>
                      <a:r>
                        <a:rPr lang="en-US" sz="1600" b="0">
                          <a:solidFill>
                            <a:schemeClr val="tx2">
                              <a:lumMod val="65000"/>
                              <a:lumOff val="35000"/>
                            </a:schemeClr>
                          </a:solidFill>
                        </a:rPr>
                        <a:t> workforce development efforts;</a:t>
                      </a:r>
                    </a:p>
                    <a:p>
                      <a:pPr marL="342900" indent="-342900">
                        <a:buFont typeface="+mj-lt"/>
                        <a:buAutoNum type="arabicPeriod"/>
                      </a:pPr>
                      <a:endParaRPr lang="en-US" sz="1600" b="0">
                        <a:solidFill>
                          <a:schemeClr val="tx2">
                            <a:lumMod val="65000"/>
                            <a:lumOff val="35000"/>
                          </a:schemeClr>
                        </a:solidFill>
                      </a:endParaRPr>
                    </a:p>
                    <a:p>
                      <a:pPr marL="342900" indent="-342900">
                        <a:buFont typeface="+mj-lt"/>
                        <a:buAutoNum type="arabicPeriod"/>
                      </a:pPr>
                      <a:r>
                        <a:rPr lang="en-US" sz="1600" b="0">
                          <a:solidFill>
                            <a:schemeClr val="tx2">
                              <a:lumMod val="65000"/>
                              <a:lumOff val="35000"/>
                            </a:schemeClr>
                          </a:solidFill>
                        </a:rPr>
                        <a:t>Investigate potential </a:t>
                      </a:r>
                      <a:r>
                        <a:rPr lang="en-US" sz="1600" b="1">
                          <a:solidFill>
                            <a:schemeClr val="tx2">
                              <a:lumMod val="65000"/>
                              <a:lumOff val="35000"/>
                            </a:schemeClr>
                          </a:solidFill>
                        </a:rPr>
                        <a:t>metrics for evaluating </a:t>
                      </a:r>
                      <a:r>
                        <a:rPr lang="en-US" sz="1600" b="0">
                          <a:solidFill>
                            <a:schemeClr val="tx2">
                              <a:lumMod val="65000"/>
                              <a:lumOff val="35000"/>
                            </a:schemeClr>
                          </a:solidFill>
                        </a:rPr>
                        <a:t>workforce development program outcomes;</a:t>
                      </a:r>
                    </a:p>
                    <a:p>
                      <a:pPr marL="342900" indent="-342900">
                        <a:buFont typeface="+mj-lt"/>
                        <a:buAutoNum type="arabicPeriod"/>
                      </a:pPr>
                      <a:endParaRPr lang="en-US" sz="1600" b="0">
                        <a:solidFill>
                          <a:schemeClr val="tx2">
                            <a:lumMod val="65000"/>
                            <a:lumOff val="35000"/>
                          </a:schemeClr>
                        </a:solidFill>
                      </a:endParaRPr>
                    </a:p>
                    <a:p>
                      <a:pPr marL="342900" indent="-342900">
                        <a:buFont typeface="+mj-lt"/>
                        <a:buAutoNum type="arabicPeriod"/>
                      </a:pPr>
                      <a:r>
                        <a:rPr lang="en-US" sz="1600" b="1">
                          <a:solidFill>
                            <a:schemeClr val="tx2">
                              <a:lumMod val="65000"/>
                              <a:lumOff val="35000"/>
                            </a:schemeClr>
                          </a:solidFill>
                        </a:rPr>
                        <a:t>Make recommendations for changes </a:t>
                      </a:r>
                      <a:r>
                        <a:rPr lang="en-US" sz="1600" b="0">
                          <a:solidFill>
                            <a:schemeClr val="tx2">
                              <a:lumMod val="65000"/>
                              <a:lumOff val="35000"/>
                            </a:schemeClr>
                          </a:solidFill>
                        </a:rPr>
                        <a:t>to practices, programs, funding, and laws related to state workforce development efforts; and</a:t>
                      </a:r>
                    </a:p>
                    <a:p>
                      <a:pPr marL="342900" indent="-342900">
                        <a:buFont typeface="+mj-lt"/>
                        <a:buAutoNum type="arabicPeriod"/>
                      </a:pPr>
                      <a:endParaRPr lang="en-US" sz="1600" b="0">
                        <a:solidFill>
                          <a:schemeClr val="tx2">
                            <a:lumMod val="65000"/>
                            <a:lumOff val="35000"/>
                          </a:schemeClr>
                        </a:solidFill>
                      </a:endParaRPr>
                    </a:p>
                    <a:p>
                      <a:pPr marL="342900" indent="-342900">
                        <a:buFont typeface="+mj-lt"/>
                        <a:buAutoNum type="arabicPeriod"/>
                      </a:pPr>
                      <a:r>
                        <a:rPr lang="en-US" sz="1600" b="1">
                          <a:solidFill>
                            <a:schemeClr val="tx2">
                              <a:lumMod val="65000"/>
                              <a:lumOff val="35000"/>
                            </a:schemeClr>
                          </a:solidFill>
                        </a:rPr>
                        <a:t>Propose draft legislation </a:t>
                      </a:r>
                      <a:r>
                        <a:rPr lang="en-US" sz="1600" b="0">
                          <a:solidFill>
                            <a:schemeClr val="tx2">
                              <a:lumMod val="65000"/>
                              <a:lumOff val="35000"/>
                            </a:schemeClr>
                          </a:solidFill>
                        </a:rPr>
                        <a:t>to implement any of the task force's recommendations.</a:t>
                      </a:r>
                    </a:p>
                  </a:txBody>
                  <a:tcPr>
                    <a:solidFill>
                      <a:schemeClr val="bg1"/>
                    </a:solidFill>
                  </a:tcPr>
                </a:tc>
                <a:tc>
                  <a:txBody>
                    <a:bodyPr/>
                    <a:lstStyle/>
                    <a:p>
                      <a:endParaRPr lang="en-US" b="0"/>
                    </a:p>
                  </a:txBody>
                  <a:tcPr>
                    <a:noFill/>
                  </a:tcPr>
                </a:tc>
                <a:extLst>
                  <a:ext uri="{0D108BD9-81ED-4DB2-BD59-A6C34878D82A}">
                    <a16:rowId xmlns:a16="http://schemas.microsoft.com/office/drawing/2014/main" val="232648575"/>
                  </a:ext>
                </a:extLst>
              </a:tr>
            </a:tbl>
          </a:graphicData>
        </a:graphic>
      </p:graphicFrame>
      <p:pic>
        <p:nvPicPr>
          <p:cNvPr id="6" name="Picture 4" descr="Minnesota Capitol Gets a Facelift | Architecture, City architecture ...">
            <a:extLst>
              <a:ext uri="{FF2B5EF4-FFF2-40B4-BE49-F238E27FC236}">
                <a16:creationId xmlns:a16="http://schemas.microsoft.com/office/drawing/2014/main" id="{F1824940-BE0A-04CA-7F19-097935B2FB0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8082" b="26638"/>
          <a:stretch/>
        </p:blipFill>
        <p:spPr bwMode="auto">
          <a:xfrm>
            <a:off x="8385824" y="2237673"/>
            <a:ext cx="2814769" cy="2603488"/>
          </a:xfrm>
          <a:prstGeom prst="flowChartConnector">
            <a:avLst/>
          </a:prstGeom>
          <a:solidFill>
            <a:srgbClr val="FFFFFF">
              <a:shade val="85000"/>
            </a:srgbClr>
          </a:solidFill>
          <a:ln w="88900" cap="sq">
            <a:noFill/>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536019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3">
            <a:extLst>
              <a:ext uri="{FF2B5EF4-FFF2-40B4-BE49-F238E27FC236}">
                <a16:creationId xmlns:a16="http://schemas.microsoft.com/office/drawing/2014/main" id="{1DCD97EC-B862-1D89-166A-7781CF5B0A9F}"/>
              </a:ext>
            </a:extLst>
          </p:cNvPr>
          <p:cNvGraphicFramePr>
            <a:graphicFrameLocks/>
          </p:cNvGraphicFramePr>
          <p:nvPr>
            <p:extLst>
              <p:ext uri="{D42A27DB-BD31-4B8C-83A1-F6EECF244321}">
                <p14:modId xmlns:p14="http://schemas.microsoft.com/office/powerpoint/2010/main" val="3290967659"/>
              </p:ext>
            </p:extLst>
          </p:nvPr>
        </p:nvGraphicFramePr>
        <p:xfrm>
          <a:off x="226854" y="90714"/>
          <a:ext cx="11738291" cy="6046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4" name="Graphic 13" descr="Court with solid fill">
            <a:extLst>
              <a:ext uri="{FF2B5EF4-FFF2-40B4-BE49-F238E27FC236}">
                <a16:creationId xmlns:a16="http://schemas.microsoft.com/office/drawing/2014/main" id="{B8AEB696-44AC-94F2-F033-5A9CECA0FB2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13405" y="4138216"/>
            <a:ext cx="1127265" cy="1086643"/>
          </a:xfrm>
          <a:prstGeom prst="rect">
            <a:avLst/>
          </a:prstGeom>
          <a:effectLst>
            <a:outerShdw blurRad="63500" sx="102000" sy="102000" algn="ctr" rotWithShape="0">
              <a:prstClr val="black">
                <a:alpha val="40000"/>
              </a:prstClr>
            </a:outerShdw>
          </a:effectLst>
        </p:spPr>
      </p:pic>
      <p:pic>
        <p:nvPicPr>
          <p:cNvPr id="15" name="Graphic 14" descr="Users with solid fill">
            <a:extLst>
              <a:ext uri="{FF2B5EF4-FFF2-40B4-BE49-F238E27FC236}">
                <a16:creationId xmlns:a16="http://schemas.microsoft.com/office/drawing/2014/main" id="{B28A3566-0F6F-EF07-0174-8EDD50FBC75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313404" y="1734738"/>
            <a:ext cx="1327268" cy="1491062"/>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18735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3A470-2B9E-1337-FB53-3039806C9E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28B188-7662-C5F8-D13C-366C483B9721}"/>
              </a:ext>
            </a:extLst>
          </p:cNvPr>
          <p:cNvSpPr>
            <a:spLocks noGrp="1"/>
          </p:cNvSpPr>
          <p:nvPr>
            <p:ph type="title"/>
          </p:nvPr>
        </p:nvSpPr>
        <p:spPr>
          <a:xfrm>
            <a:off x="838200" y="-1"/>
            <a:ext cx="10515600" cy="1216025"/>
          </a:xfrm>
        </p:spPr>
        <p:txBody>
          <a:bodyPr anchor="ctr">
            <a:normAutofit/>
          </a:bodyPr>
          <a:lstStyle/>
          <a:p>
            <a:pPr algn="ctr"/>
            <a:r>
              <a:rPr lang="en-US"/>
              <a:t>Deliverables &amp; Statutory Deadlines</a:t>
            </a:r>
          </a:p>
        </p:txBody>
      </p:sp>
      <p:graphicFrame>
        <p:nvGraphicFramePr>
          <p:cNvPr id="16" name="Content Placeholder 7">
            <a:extLst>
              <a:ext uri="{FF2B5EF4-FFF2-40B4-BE49-F238E27FC236}">
                <a16:creationId xmlns:a16="http://schemas.microsoft.com/office/drawing/2014/main" id="{8EF3723F-A8CE-F6D2-328C-323BFDBA763B}"/>
              </a:ext>
            </a:extLst>
          </p:cNvPr>
          <p:cNvGraphicFramePr/>
          <p:nvPr>
            <p:extLst>
              <p:ext uri="{D42A27DB-BD31-4B8C-83A1-F6EECF244321}">
                <p14:modId xmlns:p14="http://schemas.microsoft.com/office/powerpoint/2010/main" val="2014493434"/>
              </p:ext>
            </p:extLst>
          </p:nvPr>
        </p:nvGraphicFramePr>
        <p:xfrm>
          <a:off x="838200" y="1828800"/>
          <a:ext cx="10515600" cy="4582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72643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AB260-DB81-5677-98A2-6847473936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30F580-0634-982D-3689-B10529FC876D}"/>
              </a:ext>
            </a:extLst>
          </p:cNvPr>
          <p:cNvSpPr>
            <a:spLocks noGrp="1"/>
          </p:cNvSpPr>
          <p:nvPr>
            <p:ph type="title"/>
          </p:nvPr>
        </p:nvSpPr>
        <p:spPr/>
        <p:txBody>
          <a:bodyPr/>
          <a:lstStyle/>
          <a:p>
            <a:pPr algn="ctr"/>
            <a:r>
              <a:rPr lang="en-US" b="1"/>
              <a:t>Board Breakout: </a:t>
            </a:r>
            <a:br>
              <a:rPr lang="en-US"/>
            </a:br>
            <a:r>
              <a:rPr lang="en-US" sz="2400">
                <a:solidFill>
                  <a:schemeClr val="bg1">
                    <a:lumMod val="85000"/>
                  </a:schemeClr>
                </a:solidFill>
              </a:rPr>
              <a:t>Informing the Task Force on Workforce System Reform</a:t>
            </a:r>
            <a:endParaRPr lang="en-US">
              <a:solidFill>
                <a:schemeClr val="bg1">
                  <a:lumMod val="85000"/>
                </a:schemeClr>
              </a:solidFill>
            </a:endParaRPr>
          </a:p>
        </p:txBody>
      </p:sp>
      <p:sp>
        <p:nvSpPr>
          <p:cNvPr id="4" name="Footer Placeholder 3">
            <a:extLst>
              <a:ext uri="{FF2B5EF4-FFF2-40B4-BE49-F238E27FC236}">
                <a16:creationId xmlns:a16="http://schemas.microsoft.com/office/drawing/2014/main" id="{BD517585-D98F-0163-35C9-C2FD9389404F}"/>
              </a:ext>
            </a:extLst>
          </p:cNvPr>
          <p:cNvSpPr>
            <a:spLocks noGrp="1"/>
          </p:cNvSpPr>
          <p:nvPr>
            <p:ph type="ftr" sz="quarter" idx="3"/>
          </p:nvPr>
        </p:nvSpPr>
        <p:spPr>
          <a:xfrm>
            <a:off x="6483096" y="6309122"/>
            <a:ext cx="5587647" cy="365125"/>
          </a:xfrm>
        </p:spPr>
        <p:txBody>
          <a:bodyPr/>
          <a:lstStyle/>
          <a:p>
            <a:r>
              <a:rPr lang="en-US"/>
              <a:t>mn.gov/deed/</a:t>
            </a:r>
            <a:r>
              <a:rPr lang="en-US" err="1"/>
              <a:t>gwdb</a:t>
            </a:r>
            <a:endParaRPr lang="en-US"/>
          </a:p>
        </p:txBody>
      </p:sp>
      <p:grpSp>
        <p:nvGrpSpPr>
          <p:cNvPr id="9" name="Group 8">
            <a:extLst>
              <a:ext uri="{FF2B5EF4-FFF2-40B4-BE49-F238E27FC236}">
                <a16:creationId xmlns:a16="http://schemas.microsoft.com/office/drawing/2014/main" id="{34D8CA1D-3F8C-885B-7E01-81D71E87F7B2}"/>
              </a:ext>
            </a:extLst>
          </p:cNvPr>
          <p:cNvGrpSpPr/>
          <p:nvPr/>
        </p:nvGrpSpPr>
        <p:grpSpPr>
          <a:xfrm>
            <a:off x="121257" y="1434174"/>
            <a:ext cx="8601639" cy="5240946"/>
            <a:chOff x="121257" y="1434174"/>
            <a:chExt cx="8601639" cy="5240946"/>
          </a:xfrm>
          <a:solidFill>
            <a:schemeClr val="bg1"/>
          </a:solidFill>
        </p:grpSpPr>
        <p:sp>
          <p:nvSpPr>
            <p:cNvPr id="10" name="Rectangle 9">
              <a:extLst>
                <a:ext uri="{FF2B5EF4-FFF2-40B4-BE49-F238E27FC236}">
                  <a16:creationId xmlns:a16="http://schemas.microsoft.com/office/drawing/2014/main" id="{66FD99E1-7F35-BE63-5F98-61DB2737D8E8}"/>
                </a:ext>
              </a:extLst>
            </p:cNvPr>
            <p:cNvSpPr/>
            <p:nvPr/>
          </p:nvSpPr>
          <p:spPr>
            <a:xfrm>
              <a:off x="121258" y="1737360"/>
              <a:ext cx="8601638" cy="4937760"/>
            </a:xfrm>
            <a:prstGeom prst="rect">
              <a:avLst/>
            </a:prstGeom>
            <a:grpFill/>
            <a:effectLst>
              <a:outerShdw blurRad="63500" sx="102000" sy="102000" algn="ctr" rotWithShape="0">
                <a:prstClr val="black">
                  <a:alpha val="40000"/>
                </a:prstClr>
              </a:outerShdw>
            </a:effectLst>
          </p:spPr>
          <p:txBody>
            <a:bodyPr/>
            <a:lstStyle/>
            <a:p>
              <a:endParaRPr lang="en-US"/>
            </a:p>
          </p:txBody>
        </p:sp>
        <p:sp>
          <p:nvSpPr>
            <p:cNvPr id="11" name="Freeform: Shape 10">
              <a:extLst>
                <a:ext uri="{FF2B5EF4-FFF2-40B4-BE49-F238E27FC236}">
                  <a16:creationId xmlns:a16="http://schemas.microsoft.com/office/drawing/2014/main" id="{D7B75703-ABF0-D14C-5DA7-5DC1E66DC473}"/>
                </a:ext>
              </a:extLst>
            </p:cNvPr>
            <p:cNvSpPr/>
            <p:nvPr/>
          </p:nvSpPr>
          <p:spPr>
            <a:xfrm>
              <a:off x="121258" y="1434174"/>
              <a:ext cx="8601638" cy="1216800"/>
            </a:xfrm>
            <a:custGeom>
              <a:avLst/>
              <a:gdLst>
                <a:gd name="connsiteX0" fmla="*/ 0 w 8601638"/>
                <a:gd name="connsiteY0" fmla="*/ 202804 h 1216800"/>
                <a:gd name="connsiteX1" fmla="*/ 202804 w 8601638"/>
                <a:gd name="connsiteY1" fmla="*/ 0 h 1216800"/>
                <a:gd name="connsiteX2" fmla="*/ 8398834 w 8601638"/>
                <a:gd name="connsiteY2" fmla="*/ 0 h 1216800"/>
                <a:gd name="connsiteX3" fmla="*/ 8601638 w 8601638"/>
                <a:gd name="connsiteY3" fmla="*/ 202804 h 1216800"/>
                <a:gd name="connsiteX4" fmla="*/ 8601638 w 8601638"/>
                <a:gd name="connsiteY4" fmla="*/ 1013996 h 1216800"/>
                <a:gd name="connsiteX5" fmla="*/ 8398834 w 8601638"/>
                <a:gd name="connsiteY5" fmla="*/ 1216800 h 1216800"/>
                <a:gd name="connsiteX6" fmla="*/ 202804 w 8601638"/>
                <a:gd name="connsiteY6" fmla="*/ 1216800 h 1216800"/>
                <a:gd name="connsiteX7" fmla="*/ 0 w 8601638"/>
                <a:gd name="connsiteY7" fmla="*/ 1013996 h 1216800"/>
                <a:gd name="connsiteX8" fmla="*/ 0 w 8601638"/>
                <a:gd name="connsiteY8" fmla="*/ 20280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1638" h="1216800">
                  <a:moveTo>
                    <a:pt x="0" y="202804"/>
                  </a:moveTo>
                  <a:cubicBezTo>
                    <a:pt x="0" y="90798"/>
                    <a:pt x="90798" y="0"/>
                    <a:pt x="202804" y="0"/>
                  </a:cubicBezTo>
                  <a:lnTo>
                    <a:pt x="8398834" y="0"/>
                  </a:lnTo>
                  <a:cubicBezTo>
                    <a:pt x="8510840" y="0"/>
                    <a:pt x="8601638" y="90798"/>
                    <a:pt x="8601638" y="202804"/>
                  </a:cubicBezTo>
                  <a:lnTo>
                    <a:pt x="8601638" y="1013996"/>
                  </a:lnTo>
                  <a:cubicBezTo>
                    <a:pt x="8601638" y="1126002"/>
                    <a:pt x="8510840" y="1216800"/>
                    <a:pt x="8398834" y="1216800"/>
                  </a:cubicBezTo>
                  <a:lnTo>
                    <a:pt x="202804" y="1216800"/>
                  </a:lnTo>
                  <a:cubicBezTo>
                    <a:pt x="90798" y="1216800"/>
                    <a:pt x="0" y="1126002"/>
                    <a:pt x="0" y="1013996"/>
                  </a:cubicBezTo>
                  <a:lnTo>
                    <a:pt x="0" y="202804"/>
                  </a:lnTo>
                  <a:close/>
                </a:path>
              </a:pathLst>
            </a:custGeom>
            <a:solidFill>
              <a:schemeClr val="accent3"/>
            </a:solidFill>
            <a:effectLst>
              <a:outerShdw blurRad="63500" sx="102000" sy="102000" algn="ct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96559" tIns="196559" rIns="196559" bIns="196559" numCol="1" spcCol="1270" anchor="ctr" anchorCtr="0">
              <a:noAutofit/>
            </a:bodyPr>
            <a:lstStyle/>
            <a:p>
              <a:pPr marL="0" lvl="0" indent="0" algn="l" defTabSz="1600200">
                <a:lnSpc>
                  <a:spcPct val="90000"/>
                </a:lnSpc>
                <a:spcBef>
                  <a:spcPct val="0"/>
                </a:spcBef>
                <a:spcAft>
                  <a:spcPct val="35000"/>
                </a:spcAft>
                <a:buNone/>
              </a:pPr>
              <a:r>
                <a:rPr lang="en-US" sz="3600" b="1" u="sng" kern="1200"/>
                <a:t>Group Topics and Facilitators</a:t>
              </a:r>
              <a:endParaRPr lang="en-US" sz="3600" kern="1200"/>
            </a:p>
          </p:txBody>
        </p:sp>
        <p:sp>
          <p:nvSpPr>
            <p:cNvPr id="12" name="Freeform: Shape 11">
              <a:extLst>
                <a:ext uri="{FF2B5EF4-FFF2-40B4-BE49-F238E27FC236}">
                  <a16:creationId xmlns:a16="http://schemas.microsoft.com/office/drawing/2014/main" id="{E3DA1703-730C-6251-71F6-7F62BFEA052A}"/>
                </a:ext>
              </a:extLst>
            </p:cNvPr>
            <p:cNvSpPr/>
            <p:nvPr/>
          </p:nvSpPr>
          <p:spPr>
            <a:xfrm>
              <a:off x="121257" y="2675399"/>
              <a:ext cx="8601639" cy="3632850"/>
            </a:xfrm>
            <a:custGeom>
              <a:avLst/>
              <a:gdLst>
                <a:gd name="connsiteX0" fmla="*/ 0 w 8601638"/>
                <a:gd name="connsiteY0" fmla="*/ 0 h 3632850"/>
                <a:gd name="connsiteX1" fmla="*/ 8601638 w 8601638"/>
                <a:gd name="connsiteY1" fmla="*/ 0 h 3632850"/>
                <a:gd name="connsiteX2" fmla="*/ 8601638 w 8601638"/>
                <a:gd name="connsiteY2" fmla="*/ 3632850 h 3632850"/>
                <a:gd name="connsiteX3" fmla="*/ 0 w 8601638"/>
                <a:gd name="connsiteY3" fmla="*/ 3632850 h 3632850"/>
                <a:gd name="connsiteX4" fmla="*/ 0 w 8601638"/>
                <a:gd name="connsiteY4" fmla="*/ 0 h 3632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1638" h="3632850">
                  <a:moveTo>
                    <a:pt x="0" y="0"/>
                  </a:moveTo>
                  <a:lnTo>
                    <a:pt x="8601638" y="0"/>
                  </a:lnTo>
                  <a:lnTo>
                    <a:pt x="8601638" y="3632850"/>
                  </a:lnTo>
                  <a:lnTo>
                    <a:pt x="0" y="3632850"/>
                  </a:lnTo>
                  <a:lnTo>
                    <a:pt x="0" y="0"/>
                  </a:lnTo>
                  <a:close/>
                </a:path>
              </a:pathLst>
            </a:custGeom>
            <a:grpFill/>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73102" tIns="20320" rIns="113792" bIns="20320" numCol="1" spcCol="1270" anchor="t" anchorCtr="0">
              <a:noAutofit/>
            </a:bodyPr>
            <a:lstStyle/>
            <a:p>
              <a:pPr marL="171450" lvl="1" indent="-171450" algn="l" defTabSz="711200">
                <a:lnSpc>
                  <a:spcPct val="90000"/>
                </a:lnSpc>
                <a:spcBef>
                  <a:spcPct val="0"/>
                </a:spcBef>
                <a:spcAft>
                  <a:spcPct val="20000"/>
                </a:spcAft>
                <a:buChar char="•"/>
              </a:pPr>
              <a:endParaRPr lang="en-US" sz="1600" kern="1200"/>
            </a:p>
            <a:p>
              <a:pPr marL="228600" lvl="1" indent="-228600" algn="l" defTabSz="889000">
                <a:lnSpc>
                  <a:spcPct val="90000"/>
                </a:lnSpc>
                <a:spcBef>
                  <a:spcPct val="0"/>
                </a:spcBef>
                <a:spcAft>
                  <a:spcPct val="20000"/>
                </a:spcAft>
                <a:buFont typeface="+mj-lt"/>
                <a:buAutoNum type="arabicPeriod"/>
              </a:pPr>
              <a:r>
                <a:rPr lang="en-US" sz="2000" b="1" kern="1200"/>
                <a:t> Review of Current State &amp; Federal Programs (Carol Anderson)</a:t>
              </a:r>
              <a:endParaRPr lang="en-US" sz="1800" kern="1200"/>
            </a:p>
            <a:p>
              <a:pPr marL="114300" lvl="1" indent="-114300" algn="l" defTabSz="533400">
                <a:lnSpc>
                  <a:spcPct val="90000"/>
                </a:lnSpc>
                <a:spcBef>
                  <a:spcPct val="0"/>
                </a:spcBef>
                <a:spcAft>
                  <a:spcPct val="20000"/>
                </a:spcAft>
                <a:buFont typeface="+mj-lt"/>
                <a:buAutoNum type="arabicPeriod"/>
              </a:pPr>
              <a:endParaRPr lang="en-US" sz="1200" kern="1200"/>
            </a:p>
            <a:p>
              <a:pPr marL="228600" lvl="1" indent="-228600" algn="l" defTabSz="889000">
                <a:lnSpc>
                  <a:spcPct val="90000"/>
                </a:lnSpc>
                <a:spcBef>
                  <a:spcPct val="0"/>
                </a:spcBef>
                <a:spcAft>
                  <a:spcPct val="20000"/>
                </a:spcAft>
                <a:buFont typeface="+mj-lt"/>
                <a:buAutoNum type="arabicPeriod"/>
              </a:pPr>
              <a:r>
                <a:rPr lang="en-US" sz="2000" b="1"/>
                <a:t>S</a:t>
              </a:r>
              <a:r>
                <a:rPr lang="en-US" sz="2000" b="1" kern="1200"/>
                <a:t>ystem for Funding Workforce Programs (Misun Bormann)</a:t>
              </a:r>
              <a:br>
                <a:rPr lang="en-US" sz="1800" kern="1200"/>
              </a:br>
              <a:endParaRPr lang="en-US" sz="1800" kern="1200"/>
            </a:p>
            <a:p>
              <a:pPr marL="228600" lvl="1" indent="-228600" algn="l" defTabSz="889000">
                <a:lnSpc>
                  <a:spcPct val="90000"/>
                </a:lnSpc>
                <a:spcBef>
                  <a:spcPct val="0"/>
                </a:spcBef>
                <a:spcAft>
                  <a:spcPct val="20000"/>
                </a:spcAft>
                <a:buFont typeface="+mj-lt"/>
                <a:buAutoNum type="arabicPeriod"/>
              </a:pPr>
              <a:r>
                <a:rPr lang="en-US" sz="2000" b="1" kern="1200"/>
                <a:t> Metrics for Evaluating Program Outcomes (Michael Berndt)</a:t>
              </a:r>
              <a:br>
                <a:rPr lang="en-US" sz="1800" kern="1200"/>
              </a:br>
              <a:endParaRPr lang="en-US" sz="1800" kern="1200"/>
            </a:p>
            <a:p>
              <a:pPr marL="171450" lvl="1" indent="-171450" algn="l" defTabSz="800100">
                <a:lnSpc>
                  <a:spcPct val="90000"/>
                </a:lnSpc>
                <a:spcBef>
                  <a:spcPct val="0"/>
                </a:spcBef>
                <a:spcAft>
                  <a:spcPct val="20000"/>
                </a:spcAft>
                <a:buFont typeface="+mj-lt"/>
                <a:buAutoNum type="arabicPeriod"/>
              </a:pPr>
              <a:r>
                <a:rPr lang="en-US" sz="1800" b="1" kern="1200"/>
                <a:t> </a:t>
              </a:r>
              <a:r>
                <a:rPr lang="en-US" sz="2000" b="1" kern="1200"/>
                <a:t>Changes to Practices, Programs, Funding, and Laws (Nicole Mattson)</a:t>
              </a:r>
              <a:br>
                <a:rPr lang="en-US" sz="1800" kern="1200"/>
              </a:br>
              <a:endParaRPr lang="en-US" sz="1500" kern="1200"/>
            </a:p>
          </p:txBody>
        </p:sp>
      </p:grpSp>
      <p:graphicFrame>
        <p:nvGraphicFramePr>
          <p:cNvPr id="18" name="Content Placeholder 17">
            <a:extLst>
              <a:ext uri="{FF2B5EF4-FFF2-40B4-BE49-F238E27FC236}">
                <a16:creationId xmlns:a16="http://schemas.microsoft.com/office/drawing/2014/main" id="{20A188F0-5972-B53D-BB1F-FC0526821B89}"/>
              </a:ext>
            </a:extLst>
          </p:cNvPr>
          <p:cNvGraphicFramePr>
            <a:graphicFrameLocks noGrp="1"/>
          </p:cNvGraphicFramePr>
          <p:nvPr>
            <p:ph idx="1"/>
            <p:extLst>
              <p:ext uri="{D42A27DB-BD31-4B8C-83A1-F6EECF244321}">
                <p14:modId xmlns:p14="http://schemas.microsoft.com/office/powerpoint/2010/main" val="4161593416"/>
              </p:ext>
            </p:extLst>
          </p:nvPr>
        </p:nvGraphicFramePr>
        <p:xfrm>
          <a:off x="7847937" y="2502568"/>
          <a:ext cx="4222806" cy="41716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5" name="Connector: Elbow 4">
            <a:extLst>
              <a:ext uri="{FF2B5EF4-FFF2-40B4-BE49-F238E27FC236}">
                <a16:creationId xmlns:a16="http://schemas.microsoft.com/office/drawing/2014/main" id="{9083C95F-E6B2-2093-38D0-FC9F59015512}"/>
              </a:ext>
              <a:ext uri="{C183D7F6-B498-43B3-948B-1728B52AA6E4}">
                <adec:decorative xmlns:adec="http://schemas.microsoft.com/office/drawing/2017/decorative" val="1"/>
              </a:ext>
            </a:extLst>
          </p:cNvPr>
          <p:cNvCxnSpPr>
            <a:cxnSpLocks/>
          </p:cNvCxnSpPr>
          <p:nvPr/>
        </p:nvCxnSpPr>
        <p:spPr>
          <a:xfrm>
            <a:off x="8722896" y="1921735"/>
            <a:ext cx="1236444" cy="580833"/>
          </a:xfrm>
          <a:prstGeom prst="bentConnector2">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69426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A2B25-9C79-D20F-3B7B-E07C6EB1B6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92F359-7D9E-AE42-30D1-88CB45506F65}"/>
              </a:ext>
            </a:extLst>
          </p:cNvPr>
          <p:cNvSpPr>
            <a:spLocks noGrp="1"/>
          </p:cNvSpPr>
          <p:nvPr>
            <p:ph type="ctrTitle"/>
          </p:nvPr>
        </p:nvSpPr>
        <p:spPr/>
        <p:txBody>
          <a:bodyPr/>
          <a:lstStyle/>
          <a:p>
            <a:r>
              <a:rPr lang="en-US"/>
              <a:t>Wrap-up and Next Steps </a:t>
            </a:r>
          </a:p>
        </p:txBody>
      </p:sp>
      <p:sp>
        <p:nvSpPr>
          <p:cNvPr id="3" name="Text Placeholder 2">
            <a:extLst>
              <a:ext uri="{FF2B5EF4-FFF2-40B4-BE49-F238E27FC236}">
                <a16:creationId xmlns:a16="http://schemas.microsoft.com/office/drawing/2014/main" id="{819D0518-0C61-C734-7C0B-B62651770D0E}"/>
              </a:ext>
            </a:extLst>
          </p:cNvPr>
          <p:cNvSpPr>
            <a:spLocks noGrp="1"/>
          </p:cNvSpPr>
          <p:nvPr>
            <p:ph type="body" sz="quarter" idx="17"/>
          </p:nvPr>
        </p:nvSpPr>
        <p:spPr/>
        <p:txBody>
          <a:bodyPr>
            <a:normAutofit/>
          </a:bodyPr>
          <a:lstStyle/>
          <a:p>
            <a:r>
              <a:rPr lang="en-US"/>
              <a:t>Surya Iyer, GWDB Chair | DeLinda Washington, GWDB Vice Chair </a:t>
            </a:r>
          </a:p>
          <a:p>
            <a:endParaRPr lang="en-US"/>
          </a:p>
        </p:txBody>
      </p:sp>
    </p:spTree>
    <p:extLst>
      <p:ext uri="{BB962C8B-B14F-4D97-AF65-F5344CB8AC3E}">
        <p14:creationId xmlns:p14="http://schemas.microsoft.com/office/powerpoint/2010/main" val="10211531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719D-E5F8-A4E3-B98B-306C000C6C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247A7A-928C-E64A-C992-8A03D65EF62B}"/>
              </a:ext>
            </a:extLst>
          </p:cNvPr>
          <p:cNvSpPr>
            <a:spLocks noGrp="1"/>
          </p:cNvSpPr>
          <p:nvPr>
            <p:ph type="title"/>
          </p:nvPr>
        </p:nvSpPr>
        <p:spPr/>
        <p:txBody>
          <a:bodyPr/>
          <a:lstStyle/>
          <a:p>
            <a:r>
              <a:rPr lang="en-US">
                <a:ea typeface="Calibri"/>
                <a:cs typeface="Calibri"/>
              </a:rPr>
              <a:t>Review of Goals</a:t>
            </a:r>
          </a:p>
        </p:txBody>
      </p:sp>
      <p:sp>
        <p:nvSpPr>
          <p:cNvPr id="3" name="Content Placeholder 2">
            <a:extLst>
              <a:ext uri="{FF2B5EF4-FFF2-40B4-BE49-F238E27FC236}">
                <a16:creationId xmlns:a16="http://schemas.microsoft.com/office/drawing/2014/main" id="{92484BDC-E776-6202-159E-197E5CCC2492}"/>
              </a:ext>
              <a:ext uri="{C183D7F6-B498-43B3-948B-1728B52AA6E4}">
                <adec:decorative xmlns:adec="http://schemas.microsoft.com/office/drawing/2017/decorative" val="1"/>
              </a:ext>
            </a:extLst>
          </p:cNvPr>
          <p:cNvSpPr>
            <a:spLocks noGrp="1"/>
          </p:cNvSpPr>
          <p:nvPr>
            <p:ph idx="1"/>
          </p:nvPr>
        </p:nvSpPr>
        <p:spPr/>
        <p:txBody>
          <a:bodyPr vert="horz" lIns="0" tIns="91440" rIns="0" bIns="91440" rtlCol="0" anchor="t">
            <a:normAutofit/>
          </a:bodyPr>
          <a:lstStyle/>
          <a:p>
            <a:pPr marL="0" indent="0">
              <a:buNone/>
            </a:pPr>
            <a:endParaRPr lang="en-US">
              <a:ea typeface="Calibri"/>
              <a:cs typeface="Calibri"/>
            </a:endParaRPr>
          </a:p>
          <a:p>
            <a:endParaRPr lang="en-US">
              <a:ea typeface="Calibri"/>
              <a:cs typeface="Calibri"/>
            </a:endParaRPr>
          </a:p>
          <a:p>
            <a:pPr lvl="1"/>
            <a:endParaRPr lang="en-US">
              <a:ea typeface="Calibri"/>
              <a:cs typeface="Calibri"/>
            </a:endParaRPr>
          </a:p>
        </p:txBody>
      </p:sp>
      <p:sp>
        <p:nvSpPr>
          <p:cNvPr id="4" name="Date Placeholder 3">
            <a:extLst>
              <a:ext uri="{FF2B5EF4-FFF2-40B4-BE49-F238E27FC236}">
                <a16:creationId xmlns:a16="http://schemas.microsoft.com/office/drawing/2014/main" id="{4A5E7A4B-9E82-2F8A-435D-0EE6DCDECBDD}"/>
              </a:ext>
            </a:extLst>
          </p:cNvPr>
          <p:cNvSpPr>
            <a:spLocks noGrp="1"/>
          </p:cNvSpPr>
          <p:nvPr>
            <p:ph type="dt" sz="half" idx="10"/>
          </p:nvPr>
        </p:nvSpPr>
        <p:spPr/>
        <p:txBody>
          <a:bodyPr/>
          <a:lstStyle/>
          <a:p>
            <a:fld id="{824D5D47-1752-4D84-8BFB-C2F71A34C932}" type="datetime1">
              <a:rPr lang="en-US" smtClean="0"/>
              <a:pPr/>
              <a:t>11/6/2025</a:t>
            </a:fld>
            <a:endParaRPr lang="en-US"/>
          </a:p>
        </p:txBody>
      </p:sp>
      <p:sp>
        <p:nvSpPr>
          <p:cNvPr id="6" name="Slide Number Placeholder 5">
            <a:extLst>
              <a:ext uri="{FF2B5EF4-FFF2-40B4-BE49-F238E27FC236}">
                <a16:creationId xmlns:a16="http://schemas.microsoft.com/office/drawing/2014/main" id="{04C586CB-F68A-4B31-52A2-0E6D6E7D8C72}"/>
              </a:ext>
            </a:extLst>
          </p:cNvPr>
          <p:cNvSpPr>
            <a:spLocks noGrp="1"/>
          </p:cNvSpPr>
          <p:nvPr>
            <p:ph type="sldNum" sz="quarter" idx="12"/>
          </p:nvPr>
        </p:nvSpPr>
        <p:spPr/>
        <p:txBody>
          <a:bodyPr/>
          <a:lstStyle/>
          <a:p>
            <a:fld id="{48F63A3B-78C7-47BE-AE5E-E10140E04643}" type="slidenum">
              <a:rPr lang="en-US" smtClean="0"/>
              <a:pPr/>
              <a:t>95</a:t>
            </a:fld>
            <a:endParaRPr lang="en-US"/>
          </a:p>
        </p:txBody>
      </p:sp>
      <p:graphicFrame>
        <p:nvGraphicFramePr>
          <p:cNvPr id="9" name="TextBox 7">
            <a:extLst>
              <a:ext uri="{FF2B5EF4-FFF2-40B4-BE49-F238E27FC236}">
                <a16:creationId xmlns:a16="http://schemas.microsoft.com/office/drawing/2014/main" id="{20CD571B-5C49-D2BD-FB0B-9C3931CE1CC4}"/>
              </a:ext>
            </a:extLst>
          </p:cNvPr>
          <p:cNvGraphicFramePr/>
          <p:nvPr>
            <p:extLst>
              <p:ext uri="{D42A27DB-BD31-4B8C-83A1-F6EECF244321}">
                <p14:modId xmlns:p14="http://schemas.microsoft.com/office/powerpoint/2010/main" val="385143013"/>
              </p:ext>
            </p:extLst>
          </p:nvPr>
        </p:nvGraphicFramePr>
        <p:xfrm>
          <a:off x="464169" y="976308"/>
          <a:ext cx="11263661" cy="54329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59103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57A92-FB37-DC1A-E380-6E4F3F28751A}"/>
              </a:ext>
            </a:extLst>
          </p:cNvPr>
          <p:cNvSpPr>
            <a:spLocks noGrp="1"/>
          </p:cNvSpPr>
          <p:nvPr>
            <p:ph type="title"/>
          </p:nvPr>
        </p:nvSpPr>
        <p:spPr>
          <a:xfrm>
            <a:off x="838200" y="-1"/>
            <a:ext cx="10515600" cy="1216025"/>
          </a:xfrm>
        </p:spPr>
        <p:txBody>
          <a:bodyPr anchor="ctr">
            <a:normAutofit/>
          </a:bodyPr>
          <a:lstStyle/>
          <a:p>
            <a:r>
              <a:rPr lang="en-US"/>
              <a:t>Upcoming Meetings</a:t>
            </a:r>
          </a:p>
        </p:txBody>
      </p:sp>
      <p:sp>
        <p:nvSpPr>
          <p:cNvPr id="4" name="Footer Placeholder 3">
            <a:extLst>
              <a:ext uri="{FF2B5EF4-FFF2-40B4-BE49-F238E27FC236}">
                <a16:creationId xmlns:a16="http://schemas.microsoft.com/office/drawing/2014/main" id="{F1B878D6-F57F-F7EE-2683-63F3CF2E4093}"/>
              </a:ext>
            </a:extLst>
          </p:cNvPr>
          <p:cNvSpPr>
            <a:spLocks noGrp="1"/>
          </p:cNvSpPr>
          <p:nvPr>
            <p:ph type="ftr" sz="quarter" idx="3"/>
          </p:nvPr>
        </p:nvSpPr>
        <p:spPr>
          <a:xfrm>
            <a:off x="6324600" y="6356349"/>
            <a:ext cx="5587647" cy="365125"/>
          </a:xfrm>
        </p:spPr>
        <p:txBody>
          <a:bodyPr anchor="ctr">
            <a:normAutofit/>
          </a:bodyPr>
          <a:lstStyle/>
          <a:p>
            <a:pPr>
              <a:spcAft>
                <a:spcPts val="600"/>
              </a:spcAft>
            </a:pPr>
            <a:r>
              <a:rPr lang="en-US"/>
              <a:t>mn.gov/deed/gwdb</a:t>
            </a:r>
          </a:p>
        </p:txBody>
      </p:sp>
      <p:graphicFrame>
        <p:nvGraphicFramePr>
          <p:cNvPr id="6" name="Content Placeholder 2">
            <a:extLst>
              <a:ext uri="{FF2B5EF4-FFF2-40B4-BE49-F238E27FC236}">
                <a16:creationId xmlns:a16="http://schemas.microsoft.com/office/drawing/2014/main" id="{F30C3AB5-73F8-741B-BE03-73ECC9F46FB5}"/>
              </a:ext>
            </a:extLst>
          </p:cNvPr>
          <p:cNvGraphicFramePr>
            <a:graphicFrameLocks noGrp="1"/>
          </p:cNvGraphicFramePr>
          <p:nvPr>
            <p:ph type="tbl" sz="quarter" idx="13"/>
            <p:extLst>
              <p:ext uri="{D42A27DB-BD31-4B8C-83A1-F6EECF244321}">
                <p14:modId xmlns:p14="http://schemas.microsoft.com/office/powerpoint/2010/main" val="1421033911"/>
              </p:ext>
            </p:extLst>
          </p:nvPr>
        </p:nvGraphicFramePr>
        <p:xfrm>
          <a:off x="838200" y="1470454"/>
          <a:ext cx="10515600" cy="47065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229150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CEE4B-E849-6710-56A0-B54E5B4523C9}"/>
              </a:ext>
            </a:extLst>
          </p:cNvPr>
          <p:cNvSpPr>
            <a:spLocks noGrp="1"/>
          </p:cNvSpPr>
          <p:nvPr>
            <p:ph type="title"/>
          </p:nvPr>
        </p:nvSpPr>
        <p:spPr>
          <a:xfrm>
            <a:off x="838200" y="-1"/>
            <a:ext cx="10515600" cy="1216025"/>
          </a:xfrm>
        </p:spPr>
        <p:txBody>
          <a:bodyPr vert="horz" lIns="45720" tIns="45720" rIns="45720" bIns="45720" rtlCol="0" anchor="ctr">
            <a:normAutofit/>
          </a:bodyPr>
          <a:lstStyle/>
          <a:p>
            <a:r>
              <a:rPr lang="en-US" kern="1200">
                <a:latin typeface="+mj-lt"/>
                <a:ea typeface="+mj-ea"/>
                <a:cs typeface="+mj-cs"/>
              </a:rPr>
              <a:t>GWDB Staff</a:t>
            </a:r>
          </a:p>
        </p:txBody>
      </p:sp>
      <p:sp>
        <p:nvSpPr>
          <p:cNvPr id="4" name="Footer Placeholder 3">
            <a:extLst>
              <a:ext uri="{FF2B5EF4-FFF2-40B4-BE49-F238E27FC236}">
                <a16:creationId xmlns:a16="http://schemas.microsoft.com/office/drawing/2014/main" id="{9AB84498-245B-32D4-AE91-391AB08AFA4A}"/>
              </a:ext>
            </a:extLst>
          </p:cNvPr>
          <p:cNvSpPr>
            <a:spLocks noGrp="1"/>
          </p:cNvSpPr>
          <p:nvPr>
            <p:ph type="ftr" sz="quarter" idx="3"/>
          </p:nvPr>
        </p:nvSpPr>
        <p:spPr>
          <a:xfrm>
            <a:off x="6324600" y="6356349"/>
            <a:ext cx="5587647" cy="365125"/>
          </a:xfrm>
        </p:spPr>
        <p:txBody>
          <a:bodyPr anchor="ctr">
            <a:normAutofit/>
          </a:bodyPr>
          <a:lstStyle/>
          <a:p>
            <a:pPr>
              <a:spcAft>
                <a:spcPts val="600"/>
              </a:spcAft>
            </a:pPr>
            <a:r>
              <a:rPr lang="en-US" kern="1200">
                <a:latin typeface="+mn-lt"/>
                <a:ea typeface="+mn-ea"/>
                <a:cs typeface="+mn-cs"/>
              </a:rPr>
              <a:t>mn.gov/deed/gwdb</a:t>
            </a:r>
          </a:p>
        </p:txBody>
      </p:sp>
      <p:sp>
        <p:nvSpPr>
          <p:cNvPr id="5" name="Content Placeholder 2">
            <a:extLst>
              <a:ext uri="{FF2B5EF4-FFF2-40B4-BE49-F238E27FC236}">
                <a16:creationId xmlns:a16="http://schemas.microsoft.com/office/drawing/2014/main" id="{CE1DE19C-94FC-9023-BC61-2567442EDD86}"/>
              </a:ext>
              <a:ext uri="{C183D7F6-B498-43B3-948B-1728B52AA6E4}">
                <adec:decorative xmlns:adec="http://schemas.microsoft.com/office/drawing/2017/decorative" val="1"/>
              </a:ext>
            </a:extLst>
          </p:cNvPr>
          <p:cNvSpPr txBox="1">
            <a:spLocks/>
          </p:cNvSpPr>
          <p:nvPr/>
        </p:nvSpPr>
        <p:spPr>
          <a:xfrm>
            <a:off x="6012506" y="1962607"/>
            <a:ext cx="1969054" cy="1562099"/>
          </a:xfrm>
          <a:prstGeom prst="rect">
            <a:avLst/>
          </a:prstGeom>
        </p:spPr>
        <p:txBody>
          <a:bodyPr>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2" name="Content Placeholder 9">
            <a:extLst>
              <a:ext uri="{FF2B5EF4-FFF2-40B4-BE49-F238E27FC236}">
                <a16:creationId xmlns:a16="http://schemas.microsoft.com/office/drawing/2014/main" id="{53644249-E282-430D-A778-DB57B6752738}"/>
              </a:ext>
              <a:ext uri="{C183D7F6-B498-43B3-948B-1728B52AA6E4}">
                <adec:decorative xmlns:adec="http://schemas.microsoft.com/office/drawing/2017/decorative" val="1"/>
              </a:ext>
            </a:extLst>
          </p:cNvPr>
          <p:cNvSpPr txBox="1">
            <a:spLocks/>
          </p:cNvSpPr>
          <p:nvPr/>
        </p:nvSpPr>
        <p:spPr>
          <a:xfrm>
            <a:off x="1998159" y="3720592"/>
            <a:ext cx="1738187" cy="1562098"/>
          </a:xfrm>
          <a:prstGeom prst="rect">
            <a:avLst/>
          </a:prstGeom>
        </p:spPr>
        <p:txBody>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14" name="Content Placeholder 11">
            <a:extLst>
              <a:ext uri="{FF2B5EF4-FFF2-40B4-BE49-F238E27FC236}">
                <a16:creationId xmlns:a16="http://schemas.microsoft.com/office/drawing/2014/main" id="{FBD8E52A-696A-7982-9A0F-761B29F3BD3A}"/>
              </a:ext>
              <a:ext uri="{C183D7F6-B498-43B3-948B-1728B52AA6E4}">
                <adec:decorative xmlns:adec="http://schemas.microsoft.com/office/drawing/2017/decorative" val="1"/>
              </a:ext>
            </a:extLst>
          </p:cNvPr>
          <p:cNvSpPr txBox="1">
            <a:spLocks/>
          </p:cNvSpPr>
          <p:nvPr/>
        </p:nvSpPr>
        <p:spPr>
          <a:xfrm>
            <a:off x="9910774" y="1588064"/>
            <a:ext cx="1962844" cy="1562098"/>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graphicFrame>
        <p:nvGraphicFramePr>
          <p:cNvPr id="16" name="Content Placeholder 8">
            <a:extLst>
              <a:ext uri="{FF2B5EF4-FFF2-40B4-BE49-F238E27FC236}">
                <a16:creationId xmlns:a16="http://schemas.microsoft.com/office/drawing/2014/main" id="{A5158BE6-CEDE-973C-A7FB-9190F6134C70}"/>
              </a:ext>
            </a:extLst>
          </p:cNvPr>
          <p:cNvGraphicFramePr/>
          <p:nvPr>
            <p:extLst>
              <p:ext uri="{D42A27DB-BD31-4B8C-83A1-F6EECF244321}">
                <p14:modId xmlns:p14="http://schemas.microsoft.com/office/powerpoint/2010/main" val="749215482"/>
              </p:ext>
            </p:extLst>
          </p:nvPr>
        </p:nvGraphicFramePr>
        <p:xfrm>
          <a:off x="1328057" y="1528314"/>
          <a:ext cx="9993086" cy="43590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807542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9A83DAB-7D6A-4D1F-89F1-C56FD178C40E}" vid="{217DB3C4-729D-4F01-A68A-84F721C64EEB}"/>
    </a:ext>
  </a:extLst>
</a:theme>
</file>

<file path=ppt/theme/theme3.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QRS.Slidedeck" id="{352064D5-CB26-47FA-8172-1E55E1D72498}" vid="{6CDF8C71-02B4-43DE-BE36-311F01ACF09D}"/>
    </a:ext>
  </a:extLst>
</a:theme>
</file>

<file path=ppt/theme/theme4.xml><?xml version="1.0" encoding="utf-8"?>
<a:theme xmlns:a="http://schemas.openxmlformats.org/drawingml/2006/main" name="5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QRS.Slidedeck" id="{352064D5-CB26-47FA-8172-1E55E1D72498}" vid="{6CDF8C71-02B4-43DE-BE36-311F01ACF09D}"/>
    </a:ext>
  </a:extLst>
</a:theme>
</file>

<file path=ppt/theme/theme5.xml><?xml version="1.0" encoding="utf-8"?>
<a:theme xmlns:a="http://schemas.openxmlformats.org/drawingml/2006/main" name="1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QRS.Slidedeck" id="{352064D5-CB26-47FA-8172-1E55E1D72498}" vid="{F5EFCED1-B2CA-425A-BB9D-3FBA1540737A}"/>
    </a:ext>
  </a:extLst>
</a:theme>
</file>

<file path=ppt/theme/theme6.xml><?xml version="1.0" encoding="utf-8"?>
<a:theme xmlns:a="http://schemas.openxmlformats.org/drawingml/2006/main" name="3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nesota" id="{E04BA5F4-CE1C-4B79-8BFE-F754AC522AFF}" vid="{B4B98194-E7C9-426C-A957-74BA7BF216EB}"/>
    </a:ext>
  </a:extLst>
</a:theme>
</file>

<file path=ppt/theme/theme7.xml><?xml version="1.0" encoding="utf-8"?>
<a:theme xmlns:a="http://schemas.openxmlformats.org/drawingml/2006/main" name="4_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nesota" id="{E04BA5F4-CE1C-4B79-8BFE-F754AC522AFF}" vid="{B4B98194-E7C9-426C-A957-74BA7BF216EB}"/>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40b3bed-991c-4f1f-9472-bc970bd8a5cf">
      <Terms xmlns="http://schemas.microsoft.com/office/infopath/2007/PartnerControls"/>
    </lcf76f155ced4ddcb4097134ff3c332f>
    <TaxCatchAll xmlns="acafcbf6-48c5-4daf-971b-c5fe77e9609f" xsi:nil="true"/>
    <RequestID xmlns="f40b3bed-991c-4f1f-9472-bc970bd8a5c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A4EAAB423C2AD4F9E716C964328C15F" ma:contentTypeVersion="18" ma:contentTypeDescription="Create a new document." ma:contentTypeScope="" ma:versionID="7becb17e7a714fd4d009f33ecddd160d">
  <xsd:schema xmlns:xsd="http://www.w3.org/2001/XMLSchema" xmlns:xs="http://www.w3.org/2001/XMLSchema" xmlns:p="http://schemas.microsoft.com/office/2006/metadata/properties" xmlns:ns2="f40b3bed-991c-4f1f-9472-bc970bd8a5cf" xmlns:ns3="acafcbf6-48c5-4daf-971b-c5fe77e9609f" targetNamespace="http://schemas.microsoft.com/office/2006/metadata/properties" ma:root="true" ma:fieldsID="94e5acd17e8a3b77773d852d78f27b07" ns2:_="" ns3:_="">
    <xsd:import namespace="f40b3bed-991c-4f1f-9472-bc970bd8a5cf"/>
    <xsd:import namespace="acafcbf6-48c5-4daf-971b-c5fe77e9609f"/>
    <xsd:element name="properties">
      <xsd:complexType>
        <xsd:sequence>
          <xsd:element name="documentManagement">
            <xsd:complexType>
              <xsd:all>
                <xsd:element ref="ns2:MediaServiceMetadata" minOccurs="0"/>
                <xsd:element ref="ns2:MediaServiceFastMetadata" minOccurs="0"/>
                <xsd:element ref="ns3:TaxCatchAll" minOccurs="0"/>
                <xsd:element ref="ns2:MediaServiceGenerationTime" minOccurs="0"/>
                <xsd:element ref="ns2:MediaServiceEventHashCode" minOccurs="0"/>
                <xsd:element ref="ns2:lcf76f155ced4ddcb4097134ff3c332f" minOccurs="0"/>
                <xsd:element ref="ns2:MediaServiceDateTaken" minOccurs="0"/>
                <xsd:element ref="ns3:SharedWithUsers" minOccurs="0"/>
                <xsd:element ref="ns3:SharedWithDetails" minOccurs="0"/>
                <xsd:element ref="ns2:MediaServiceOCR" minOccurs="0"/>
                <xsd:element ref="ns2:MediaServiceObjectDetectorVersions" minOccurs="0"/>
                <xsd:element ref="ns2:MediaServiceSearchProperties" minOccurs="0"/>
                <xsd:element ref="ns2:RequestID"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40b3bed-991c-4f1f-9472-bc970bd8a5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219cb8a3-2c43-49ff-bdd4-56a41dc47ca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RequestID" ma:index="21" nillable="true" ma:displayName="RequestID" ma:format="Dropdown" ma:internalName="RequestID">
      <xsd:simpleType>
        <xsd:restriction base="dms:Text">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afcbf6-48c5-4daf-971b-c5fe77e9609f"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eefc701-9f1f-4a85-8cd8-3211bcae7aac}" ma:internalName="TaxCatchAll" ma:showField="CatchAllData" ma:web="acafcbf6-48c5-4daf-971b-c5fe77e9609f">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195AA8-A06D-45A8-8135-D4DEA1FD6833}">
  <ds:schemaRefs>
    <ds:schemaRef ds:uri="1311ff32-d9ee-4b05-af71-a22e65a9597a"/>
    <ds:schemaRef ds:uri="9087bdc9-90fa-4a97-95d7-8ff2c18048f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40b3bed-991c-4f1f-9472-bc970bd8a5cf"/>
    <ds:schemaRef ds:uri="acafcbf6-48c5-4daf-971b-c5fe77e9609f"/>
  </ds:schemaRefs>
</ds:datastoreItem>
</file>

<file path=customXml/itemProps2.xml><?xml version="1.0" encoding="utf-8"?>
<ds:datastoreItem xmlns:ds="http://schemas.openxmlformats.org/officeDocument/2006/customXml" ds:itemID="{BB142EF0-03B6-498C-8075-34D9F12AB9ED}">
  <ds:schemaRefs>
    <ds:schemaRef ds:uri="http://schemas.microsoft.com/sharepoint/v3/contenttype/forms"/>
  </ds:schemaRefs>
</ds:datastoreItem>
</file>

<file path=customXml/itemProps3.xml><?xml version="1.0" encoding="utf-8"?>
<ds:datastoreItem xmlns:ds="http://schemas.openxmlformats.org/officeDocument/2006/customXml" ds:itemID="{8C1249F1-2626-4819-9AE7-2872A41F86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40b3bed-991c-4f1f-9472-bc970bd8a5cf"/>
    <ds:schemaRef ds:uri="acafcbf6-48c5-4daf-971b-c5fe77e960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255</TotalTime>
  <Words>9999</Words>
  <Application>Microsoft Office PowerPoint</Application>
  <PresentationFormat>Widescreen</PresentationFormat>
  <Paragraphs>1035</Paragraphs>
  <Slides>97</Slides>
  <Notes>25</Notes>
  <HiddenSlides>0</HiddenSlides>
  <MMClips>0</MMClips>
  <ScaleCrop>false</ScaleCrop>
  <HeadingPairs>
    <vt:vector size="4" baseType="variant">
      <vt:variant>
        <vt:lpstr>Theme</vt:lpstr>
      </vt:variant>
      <vt:variant>
        <vt:i4>7</vt:i4>
      </vt:variant>
      <vt:variant>
        <vt:lpstr>Slide Titles</vt:lpstr>
      </vt:variant>
      <vt:variant>
        <vt:i4>97</vt:i4>
      </vt:variant>
    </vt:vector>
  </HeadingPairs>
  <TitlesOfParts>
    <vt:vector size="104" baseType="lpstr">
      <vt:lpstr>office theme</vt:lpstr>
      <vt:lpstr>2_Minnesota</vt:lpstr>
      <vt:lpstr>Minnesota</vt:lpstr>
      <vt:lpstr>5_Minnesota</vt:lpstr>
      <vt:lpstr>1_Minnesota</vt:lpstr>
      <vt:lpstr>3_Minnesota</vt:lpstr>
      <vt:lpstr>4_Minnesota</vt:lpstr>
      <vt:lpstr>GWDB Q3 Board Meeting  The Inn on Lake Superior, Duluth Minnesota  11:00 am – 3:30 pm</vt:lpstr>
      <vt:lpstr>Call to Order &amp; Introductions</vt:lpstr>
      <vt:lpstr>Table Introductions</vt:lpstr>
      <vt:lpstr>PowerPoint Presentation</vt:lpstr>
      <vt:lpstr>GWDB Q3 Meeting Goals</vt:lpstr>
      <vt:lpstr>GWDB Business Meeting</vt:lpstr>
      <vt:lpstr>Business Items *Vote Required</vt:lpstr>
      <vt:lpstr>IWA Update to the GWDB</vt:lpstr>
      <vt:lpstr>Building Enterprise Workforce Development Alignment</vt:lpstr>
      <vt:lpstr> Overall Priorities of the IWA Taskforce</vt:lpstr>
      <vt:lpstr>Definition: Alignment Strategy Framework</vt:lpstr>
      <vt:lpstr>Alignment Strategy Framework</vt:lpstr>
      <vt:lpstr>Update on the MN Inventory of Workforce Supports and Shared Outcomes pilot</vt:lpstr>
      <vt:lpstr>IWA/GWDB Committee Updates</vt:lpstr>
      <vt:lpstr>NOW, NEAR, FAR</vt:lpstr>
      <vt:lpstr>IWA/GWDB Caring Professions</vt:lpstr>
      <vt:lpstr>Areas of Focus and Charge  IWA/GWDB Caring Professions Committee</vt:lpstr>
      <vt:lpstr>IWA/GWDB Caring Profession Sub-Committee Structure</vt:lpstr>
      <vt:lpstr>August 5th Caring Professions Intensive</vt:lpstr>
      <vt:lpstr>IWA / GWDB/ MNP20 Education Committee</vt:lpstr>
      <vt:lpstr>Areas of Focus and Committee Charge</vt:lpstr>
      <vt:lpstr>Sub-Committee Structure</vt:lpstr>
      <vt:lpstr>Sub-Committee Structure</vt:lpstr>
      <vt:lpstr>State and Federal Legislative Update</vt:lpstr>
      <vt:lpstr>State Legislative Updates  Department of Employment &amp; Economic Development (DEED)</vt:lpstr>
      <vt:lpstr>DEED End of 2025 Session Overview </vt:lpstr>
      <vt:lpstr>Drive for 5 Initiative</vt:lpstr>
      <vt:lpstr>Drive for 5 Workforce Initiative</vt:lpstr>
      <vt:lpstr>Service to Success Initiative</vt:lpstr>
      <vt:lpstr>Service to Success Initiative</vt:lpstr>
      <vt:lpstr>Office of Public Service</vt:lpstr>
      <vt:lpstr>Budget Neutral Recommendations</vt:lpstr>
      <vt:lpstr>GWDB Board Membership Policy Changes </vt:lpstr>
      <vt:lpstr>Minnesota Forward Fund Modifications</vt:lpstr>
      <vt:lpstr>Minnesota Job Skills Partnership Modifications</vt:lpstr>
      <vt:lpstr>Updating Workforce Program Outcomes Measures</vt:lpstr>
      <vt:lpstr>Federal Workforce Development Updates</vt:lpstr>
      <vt:lpstr>Workforce Development Federal Funding Land</vt:lpstr>
      <vt:lpstr>Federal Actions Moving Forward</vt:lpstr>
      <vt:lpstr>Federal Actions on Hold</vt:lpstr>
      <vt:lpstr>Tracking Federal Funding Uncertainty in Minnesota</vt:lpstr>
      <vt:lpstr>Workforce Development Proposals</vt:lpstr>
      <vt:lpstr>Expanded SNAP Work Requirements</vt:lpstr>
      <vt:lpstr>Workforce Pell Grants – Purpose &amp; Program Basics</vt:lpstr>
      <vt:lpstr>Workforce Pell Grants – Purpose &amp; Program Basics</vt:lpstr>
      <vt:lpstr>Workforce Pell Grants – Implementation Timeline</vt:lpstr>
      <vt:lpstr>Workforce Pell Grants – Implementation Timeline</vt:lpstr>
      <vt:lpstr>Time for Lunch!</vt:lpstr>
      <vt:lpstr>Board Operations Updates </vt:lpstr>
      <vt:lpstr>Bylaws Update Full Timeline</vt:lpstr>
      <vt:lpstr>Why are we making changes now?</vt:lpstr>
      <vt:lpstr>Section 1: Pre-Articles Authority, Vision &amp; Mission, Membership, Meetings, Funding</vt:lpstr>
      <vt:lpstr>Section 2: Articles I–IV Board Name, Purpose, Legal Authority, Four Core Functions</vt:lpstr>
      <vt:lpstr>Section 3: Articles V–VI Membership Terms, Attendance, Officer Roles, Reimbursement</vt:lpstr>
      <vt:lpstr>Section 4: Articles VII–IX Meetings, Public Access, Quorum, Voting, Commissioner Designees</vt:lpstr>
      <vt:lpstr>Section 5: Articles X–XIII Committee Structure, Executive Committee, Amendments, Robert’s Rules</vt:lpstr>
      <vt:lpstr>Standing Committee Status Update</vt:lpstr>
      <vt:lpstr>Innovative Service Delivery: Stakeholders we are recruiting</vt:lpstr>
      <vt:lpstr>Innovative Service Delivery: Key Updates &amp; Next Steps</vt:lpstr>
      <vt:lpstr>Workforce Development System Overview, Goals and Priorities</vt:lpstr>
      <vt:lpstr>GWDB Purpose</vt:lpstr>
      <vt:lpstr>WIOA’s Charge for the State Board</vt:lpstr>
      <vt:lpstr>Minnesota GWDB State Statute</vt:lpstr>
      <vt:lpstr>GWDB Statutory Charge &amp; Committee Alignment</vt:lpstr>
      <vt:lpstr>What GWDB Doesn’t Do Important guardrails to keep us strategic—not operational</vt:lpstr>
      <vt:lpstr>WIOA Combined Plan Funding Streams</vt:lpstr>
      <vt:lpstr>From Federal to State: Flow of Funds How WIOA Combined Plan Programs Move Through Minnesota</vt:lpstr>
      <vt:lpstr>PowerPoint Presentation</vt:lpstr>
      <vt:lpstr>DEED State‑Funded Supplemental Workforce Programs  Minnesota Legislature Base‑Funded Programs (How the State Fills WIOA’s Gaps)</vt:lpstr>
      <vt:lpstr>DEED Competitive Workforce Initiatives (FY 26‑27 Biennium) Other State Innovation &amp; Pilot Grants</vt:lpstr>
      <vt:lpstr>DLI Competitive Workforce Initiatives (FY 26‑27 Biennium)</vt:lpstr>
      <vt:lpstr>MDE/OHE/DOC Competitive Workforce Initiatives  (FY 26‑27 Biennium)</vt:lpstr>
      <vt:lpstr>DHS/MDH Competitive Workforce Initiatives (FY 26‑27 Biennium)</vt:lpstr>
      <vt:lpstr>CareerForce</vt:lpstr>
      <vt:lpstr>PowerPoint Presentation</vt:lpstr>
      <vt:lpstr>Minnesota’s 16 Local Workforce Boards</vt:lpstr>
      <vt:lpstr>Local Workforce Board Core Functions</vt:lpstr>
      <vt:lpstr>LWDB Service Delivery</vt:lpstr>
      <vt:lpstr>LWDB Design and Membership</vt:lpstr>
      <vt:lpstr>WIOA Performance Accountability</vt:lpstr>
      <vt:lpstr>Minnesota WIOA Funding Trends FY 2022 - 2026</vt:lpstr>
      <vt:lpstr>Current state of workforce development improvements</vt:lpstr>
      <vt:lpstr>Workforce Development System Ideal State</vt:lpstr>
      <vt:lpstr>Benefits of State-Wide Strategy</vt:lpstr>
      <vt:lpstr>Differences Between Talking Points &amp; State-Wide Strategy</vt:lpstr>
      <vt:lpstr>Examples of State Workforce Goals</vt:lpstr>
      <vt:lpstr>What a Final Product Could Look Like</vt:lpstr>
      <vt:lpstr>Workforce Development System Goals &amp; Priorities Brainstorm</vt:lpstr>
      <vt:lpstr>Task Force on Workforce Development System Reform Discussion </vt:lpstr>
      <vt:lpstr>Task Force on Workforce Development System Reform: Purpose &amp; Mandate</vt:lpstr>
      <vt:lpstr>PowerPoint Presentation</vt:lpstr>
      <vt:lpstr>Deliverables &amp; Statutory Deadlines</vt:lpstr>
      <vt:lpstr>Board Breakout:  Informing the Task Force on Workforce System Reform</vt:lpstr>
      <vt:lpstr>Wrap-up and Next Steps </vt:lpstr>
      <vt:lpstr>Review of Goals</vt:lpstr>
      <vt:lpstr>Upcoming Meetings</vt:lpstr>
      <vt:lpstr>GWDB Staff</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Harris, Colleen (She/They) (DEED)</cp:lastModifiedBy>
  <cp:revision>2</cp:revision>
  <dcterms:created xsi:type="dcterms:W3CDTF">2025-07-29T14:42:37Z</dcterms:created>
  <dcterms:modified xsi:type="dcterms:W3CDTF">2025-11-06T13:46:01Z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0x010100EA4EAAB423C2AD4F9E716C964328C15F</vt:lpwstr>
  </property>
  <property fmtid="{D5CDD505-2E9C-101B-9397-08002B2CF9AE}" pid="3" name="MediaServiceImageTags">
    <vt:lpwstr/>
  </property>
</Properties>
</file>