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9"/>
  </p:notesMasterIdLst>
  <p:handoutMasterIdLst>
    <p:handoutMasterId r:id="rId20"/>
  </p:handoutMasterIdLst>
  <p:sldIdLst>
    <p:sldId id="945" r:id="rId5"/>
    <p:sldId id="944" r:id="rId6"/>
    <p:sldId id="270" r:id="rId7"/>
    <p:sldId id="952" r:id="rId8"/>
    <p:sldId id="950" r:id="rId9"/>
    <p:sldId id="946" r:id="rId10"/>
    <p:sldId id="947" r:id="rId11"/>
    <p:sldId id="948" r:id="rId12"/>
    <p:sldId id="949" r:id="rId13"/>
    <p:sldId id="951" r:id="rId14"/>
    <p:sldId id="955" r:id="rId15"/>
    <p:sldId id="954" r:id="rId16"/>
    <p:sldId id="269" r:id="rId17"/>
    <p:sldId id="26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97D73-C611-11FD-6AE1-5BA0EFCAE251}" name="Lindorfer, Drew (DEED)" initials="DL" userId="S::Drew.Lindorfer@state.mn.us::0c31a69b-bf98-4a72-9d28-4b89e70141a3" providerId="AD"/>
  <p188:author id="{CB2883F6-9C48-118A-E45C-3ADDC86F8E03}" name="Asilo, Linda (She/Her/Hers) (DEED)" initials="LA" userId="S::Linda.Asilo@state.mn.us::37c6854d-7760-4be0-b768-95cc06d272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99D1FF"/>
    <a:srgbClr val="D6EDFF"/>
    <a:srgbClr val="003865"/>
    <a:srgbClr val="78BE21"/>
    <a:srgbClr val="000000"/>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6712" autoAdjust="0"/>
  </p:normalViewPr>
  <p:slideViewPr>
    <p:cSldViewPr snapToGrid="0">
      <p:cViewPr varScale="1">
        <p:scale>
          <a:sx n="106" d="100"/>
          <a:sy n="106" d="100"/>
        </p:scale>
        <p:origin x="50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4/30/2026</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4/30/2026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RFP is for responders that seek grant funding for the purpose of originating and servicing loans for the Minnesota Emerging Entrepreneur Loan Program (ELP).</a:t>
            </a:r>
          </a:p>
          <a:p>
            <a:r>
              <a:rPr lang="en-US" dirty="0"/>
              <a:t>The program is intended to encourage private investment, create jobs for minority and low income individuals, strengthen minority owned enterprises, and support economic development in low income areas.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33708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Loans are made to businesses that are not likely to undertake the project without assistance from the program. “But for” or Credit Elsewhere examples: Collateral shortfall, start-up declined by bank, profit-based financing (borrower prohibitions on paying interest), gap financing when utilizing traditional lending, along with SBA 504 program to ensure project moves forward. </a:t>
            </a:r>
          </a:p>
          <a:p>
            <a:pPr marL="171450" indent="-171450">
              <a:buFont typeface="Arial" panose="020B0604020202020204" pitchFamily="34" charset="0"/>
              <a:buChar char="•"/>
            </a:pPr>
            <a:r>
              <a:rPr lang="en-US" dirty="0"/>
              <a:t>Loans are made for businesses that agree to work with job referral networks that focus on minority and/or low-income job applicant</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9459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3B484D54-686A-4461-8233-385A5033C21F}"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p:txBody>
          <a:bodyPr/>
          <a:lstStyle/>
          <a:p>
            <a:fld id="{BCF8CD2E-16DA-4FD9-874C-7C8A5240E67B}" type="datetime1">
              <a:rPr lang="en-US" smtClean="0"/>
              <a:t>4/30/2026</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p>
            <a:fld id="{F26F3C2A-E0AA-486A-9923-E99E2F637531}" type="datetime1">
              <a:rPr lang="en-US" smtClean="0"/>
              <a:t>4/30/2026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p:txBody>
          <a:bodyPr/>
          <a:lstStyle/>
          <a:p>
            <a:fld id="{74E0EA69-A078-44EB-BE1F-F9311BABBBEC}" type="datetime1">
              <a:rPr lang="en-US" smtClean="0"/>
              <a:t>4/30/2026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p:txBody>
          <a:bodyPr/>
          <a:lstStyle/>
          <a:p>
            <a:fld id="{4D13FB00-2BF2-4A74-B2BC-92E32AE1F510}" type="datetime1">
              <a:rPr lang="en-US" smtClean="0"/>
              <a:t>4/30/2026</a:t>
            </a:fld>
            <a:endParaRPr lang="en-US" dirty="0"/>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B88AEC-F524-4FE0-A0D3-99DB6A24F36C}" type="datetime1">
              <a:rPr lang="en-US" smtClean="0"/>
              <a:t>4/30/2026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2302B4EB-F778-46F4-859A-7C3C1A6609B6}" type="datetime1">
              <a:rPr lang="en-US" smtClean="0"/>
              <a:t>4/30/2026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206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C4B55AA6-4E4D-4F46-A7EF-BE2E0B6B4254}" type="datetime1">
              <a:rPr lang="en-US" smtClean="0"/>
              <a:t>4/30/2026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69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1DD8179D-CEB2-42BE-9077-E5D1941882F4}" type="datetime1">
              <a:rPr lang="en-US" smtClean="0"/>
              <a:t>4/30/2026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DBE2593C-C34F-4F9F-99A3-71DF29C1C8E5}" type="datetime1">
              <a:rPr lang="en-US" smtClean="0"/>
              <a:t>4/30/2026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5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nnesota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FE2212AB-501B-4945-9424-D5293DA6A8A9}"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95989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890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610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788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374099E2-57B4-4CB7-A217-2B88E0EBAB9A}" type="datetime1">
              <a:rPr lang="en-US" smtClean="0"/>
              <a:t>4/30/2026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524BE22-1F07-4906-8519-8230E17126BB}" type="datetime1">
              <a:rPr lang="en-US" smtClean="0"/>
              <a:t>4/30/2026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D82A792-6558-4A02-A4F9-69AD58A3667B}" type="datetime1">
              <a:rPr lang="en-US" smtClean="0"/>
              <a:t>4/30/2026</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8243169D-7596-4CFC-91E3-DF909EA582BD}" type="datetime1">
              <a:rPr lang="en-US" smtClean="0"/>
              <a:t>4/30/2026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DA53820-3FE0-4C9A-BD68-8DC6F3CEB647}" type="datetime1">
              <a:rPr lang="en-US" smtClean="0"/>
              <a:t>4/30/2026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5773B13B-DD6B-48F9-8002-07251948CF74}" type="datetime1">
              <a:rPr lang="en-US" smtClean="0"/>
              <a:t>4/30/2026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62FDD643-873B-4C3B-B17B-126BA693EFB7}" type="datetime1">
              <a:rPr lang="en-US" smtClean="0"/>
              <a:t>4/30/2026</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5E743969-3243-428B-BF1A-1BD8901FBE97}"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4" descr="Logo: MN Employment and Economic Development">
            <a:extLst>
              <a:ext uri="{FF2B5EF4-FFF2-40B4-BE49-F238E27FC236}">
                <a16:creationId xmlns:a16="http://schemas.microsoft.com/office/drawing/2014/main" id="{EB0E8FE9-F64A-9639-659D-6A3DE8BCBE8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96790" y="1348857"/>
            <a:ext cx="7969100" cy="1590286"/>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2B3D8E9A-B3D9-4E3B-B017-3E0365536A40}" type="datetime1">
              <a:rPr lang="en-US" smtClean="0"/>
              <a:t>4/30/2026</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D5773403-B187-4B61-AB43-7DCDF8315CED}" type="datetime1">
              <a:rPr lang="en-US" smtClean="0"/>
              <a:t>4/30/2026</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p>
            <a:fld id="{22833C54-49A5-4003-82C6-B34EA51B2E0F}" type="datetime1">
              <a:rPr lang="en-US" smtClean="0"/>
              <a:t>4/30/2026</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p:txBody>
          <a:bodyPr/>
          <a:lstStyle/>
          <a:p>
            <a:fld id="{4959D25E-E27A-4B77-9E1C-61DE5F815C38}" type="datetime1">
              <a:rPr lang="en-US" smtClean="0"/>
              <a:t>4/30/2026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A174169C-2782-43BF-AF58-B27885435EAB}" type="datetime1">
              <a:rPr lang="en-US" smtClean="0"/>
              <a:t>4/30/2026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F8597B06-0190-4CF6-AFB5-9F38BD9B67E5}" type="datetime1">
              <a:rPr lang="en-US" smtClean="0"/>
              <a:t>4/30/2026</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p:txBody>
          <a:bodyPr/>
          <a:lstStyle/>
          <a:p>
            <a:fld id="{DC47BFE5-3EB4-49F7-9F85-0D38CA535073}" type="datetime1">
              <a:rPr lang="en-US" smtClean="0"/>
              <a:t>4/30/2026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7"/>
          <p:cNvSpPr>
            <a:spLocks noGrp="1"/>
          </p:cNvSpPr>
          <p:nvPr>
            <p:ph type="dt" sz="half" idx="10"/>
          </p:nvPr>
        </p:nvSpPr>
        <p:spPr bwMode="black"/>
        <p:txBody>
          <a:bodyPr/>
          <a:lstStyle/>
          <a:p>
            <a:fld id="{F0A30C3F-346A-472E-B1CF-CBEA832B6F30}" type="datetime1">
              <a:rPr lang="en-US" smtClean="0"/>
              <a:t>4/30/2026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90EFAAC4-186C-4411-882D-7E8FB9F72E86}" type="datetime1">
              <a:rPr lang="en-US" smtClean="0"/>
              <a:t>4/30/2026</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versed Minnesota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7EF1D858-65DA-42D3-8F67-CDFCD248879B}"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State of Minnesota logo">
            <a:extLst>
              <a:ext uri="{FF2B5EF4-FFF2-40B4-BE49-F238E27FC236}">
                <a16:creationId xmlns:a16="http://schemas.microsoft.com/office/drawing/2014/main" id="{E8CC904E-32AE-4C9C-B9CA-A01E1294C2A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3047470" y="1836432"/>
            <a:ext cx="6097060" cy="649224"/>
          </a:xfrm>
          <a:prstGeom prst="rect">
            <a:avLst/>
          </a:prstGeom>
        </p:spPr>
      </p:pic>
    </p:spTree>
    <p:extLst>
      <p:ext uri="{BB962C8B-B14F-4D97-AF65-F5344CB8AC3E}">
        <p14:creationId xmlns:p14="http://schemas.microsoft.com/office/powerpoint/2010/main" val="31963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6C83910-C131-4113-B9D3-F4DA96CD848D}" type="datetime1">
              <a:rPr lang="en-US" smtClean="0"/>
              <a:t>4/30/2026</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BF6923DE-C4AC-43B9-A739-BB371862F8F4}" type="datetime1">
              <a:rPr lang="en-US" smtClean="0"/>
              <a:t>4/30/2026</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E9D204A-D13B-4303-A5D9-AE5A62F77EB3}" type="datetime1">
              <a:rPr lang="en-US" smtClean="0"/>
              <a:t>4/30/2026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descr="Logo: MN Employment and Economic Development">
            <a:extLst>
              <a:ext uri="{FF2B5EF4-FFF2-40B4-BE49-F238E27FC236}">
                <a16:creationId xmlns:a16="http://schemas.microsoft.com/office/drawing/2014/main" id="{35E51DB7-DCB5-8738-79EA-03ACCE3179B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111050" y="6030786"/>
            <a:ext cx="3490669" cy="696586"/>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61964E1-93A4-4AFF-87B3-B6FF52EA2E19}" type="datetime1">
              <a:rPr lang="en-US" smtClean="0"/>
              <a:t>4/30/2026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34FB9F4E-C917-4184-BF04-8F1FA32EEB50}" type="datetime1">
              <a:rPr lang="en-US" smtClean="0"/>
              <a:t>4/30/2026</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Logo: MN Employment and Economic Development">
            <a:extLst>
              <a:ext uri="{FF2B5EF4-FFF2-40B4-BE49-F238E27FC236}">
                <a16:creationId xmlns:a16="http://schemas.microsoft.com/office/drawing/2014/main" id="{AB91618F-0F80-4130-B959-FE0C5B87DF4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216137" y="5997293"/>
            <a:ext cx="3208550" cy="64028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640376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7B6006E8-EBEB-4A2D-AC7C-BD5EA42EF394}" type="datetime1">
              <a:rPr lang="en-US" smtClean="0"/>
              <a:t>4/30/2026</a:t>
            </a:fld>
            <a:endParaRPr lang="en-US" dirty="0"/>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B7336E12-A071-499C-8487-1137277218FE}" type="datetime1">
              <a:rPr lang="en-US" smtClean="0"/>
              <a:t>4/30/2026</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endParaRPr lang="en-US" dirty="0"/>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endParaRPr lang="en-US" dirty="0"/>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Tree>
    <p:extLst>
      <p:ext uri="{BB962C8B-B14F-4D97-AF65-F5344CB8AC3E}">
        <p14:creationId xmlns:p14="http://schemas.microsoft.com/office/powerpoint/2010/main" val="4092258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add Quote or 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supporting text</a:t>
            </a:r>
          </a:p>
        </p:txBody>
      </p:sp>
    </p:spTree>
    <p:extLst>
      <p:ext uri="{BB962C8B-B14F-4D97-AF65-F5344CB8AC3E}">
        <p14:creationId xmlns:p14="http://schemas.microsoft.com/office/powerpoint/2010/main" val="185855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88194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4FCE37A2-0D88-4523-B6A2-DBE2D92A3C2F}" type="datetime1">
              <a:rPr lang="en-US" smtClean="0"/>
              <a:t>4/30/2026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226CA36D-664C-42D0-8B24-47F2C1097619}" type="datetime1">
              <a:rPr lang="en-US" smtClean="0"/>
              <a:t>4/30/2026</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8797D7FA-ED46-47B5-B2FB-7A3ECE374245}" type="datetime1">
              <a:rPr lang="en-US" smtClean="0"/>
              <a:t>4/30/2026</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8E28A2E-2FB4-4402-91C5-12DBCB39267F}" type="datetime1">
              <a:rPr lang="en-US" smtClean="0"/>
              <a:t>4/30/2026</a:t>
            </a:fld>
            <a:endParaRPr lang="en-US" dirty="0"/>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8" descr="Logo: MN Employment and Economic Development">
            <a:extLst>
              <a:ext uri="{FF2B5EF4-FFF2-40B4-BE49-F238E27FC236}">
                <a16:creationId xmlns:a16="http://schemas.microsoft.com/office/drawing/2014/main" id="{5A064A86-2AF7-D0B1-D3E3-157E142B69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7101234" y="136524"/>
            <a:ext cx="4582160" cy="9144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57E7FE0B-F1AA-4CD6-A364-C7AD1818F07F}" type="datetime1">
              <a:rPr lang="en-US" smtClean="0"/>
              <a:t>4/30/2026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Logo: MN Employment and Economic Development">
            <a:extLst>
              <a:ext uri="{FF2B5EF4-FFF2-40B4-BE49-F238E27FC236}">
                <a16:creationId xmlns:a16="http://schemas.microsoft.com/office/drawing/2014/main" id="{5592C70C-B546-4A40-9C26-6C857E0F9EC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6885486" y="136524"/>
            <a:ext cx="4582160" cy="914400"/>
          </a:xfrm>
          <a:prstGeom prst="rect">
            <a:avLst/>
          </a:prstGeom>
        </p:spPr>
      </p:pic>
    </p:spTree>
    <p:extLst>
      <p:ext uri="{BB962C8B-B14F-4D97-AF65-F5344CB8AC3E}">
        <p14:creationId xmlns:p14="http://schemas.microsoft.com/office/powerpoint/2010/main" val="156054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A7D416E3-E7CD-42C3-82F6-9C8E80984622}" type="datetime1">
              <a:rPr lang="en-US" smtClean="0"/>
              <a:t>4/30/2026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descr="Logo: MN Employment and Economic Development">
            <a:extLst>
              <a:ext uri="{FF2B5EF4-FFF2-40B4-BE49-F238E27FC236}">
                <a16:creationId xmlns:a16="http://schemas.microsoft.com/office/drawing/2014/main" id="{D4E76200-C1E2-2EEC-F2E6-5BBE73AF8B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6858607" y="259942"/>
            <a:ext cx="4582160" cy="914400"/>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BED0F7AD-A2E5-46C1-8BF6-B0A9E375FA82}" type="datetime1">
              <a:rPr lang="en-US" smtClean="0"/>
              <a:t>4/30/2026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Logo: MN Employment and Economic Development">
            <a:extLst>
              <a:ext uri="{FF2B5EF4-FFF2-40B4-BE49-F238E27FC236}">
                <a16:creationId xmlns:a16="http://schemas.microsoft.com/office/drawing/2014/main" id="{5592C70C-B546-4A40-9C26-6C857E0F9EC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832361" y="705704"/>
            <a:ext cx="4582160" cy="914400"/>
          </a:xfrm>
          <a:prstGeom prst="rect">
            <a:avLst/>
          </a:prstGeom>
        </p:spPr>
      </p:pic>
    </p:spTree>
    <p:extLst>
      <p:ext uri="{BB962C8B-B14F-4D97-AF65-F5344CB8AC3E}">
        <p14:creationId xmlns:p14="http://schemas.microsoft.com/office/powerpoint/2010/main" val="597526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6E35A594-B06B-4AD3-8CBD-0A76334FFAE4}" type="datetime1">
              <a:rPr lang="en-US" smtClean="0"/>
              <a:t>4/30/2026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descr="Logo: MN Employment and Economic Development">
            <a:extLst>
              <a:ext uri="{FF2B5EF4-FFF2-40B4-BE49-F238E27FC236}">
                <a16:creationId xmlns:a16="http://schemas.microsoft.com/office/drawing/2014/main" id="{2A40E8AF-55F5-4194-AB93-9716C425792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6973040" y="283673"/>
            <a:ext cx="4582160" cy="914400"/>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06CA4FD-BC10-41D6-A320-505D442B1AC4}"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8" descr="Logo: MN Employment and Economic Development">
            <a:extLst>
              <a:ext uri="{FF2B5EF4-FFF2-40B4-BE49-F238E27FC236}">
                <a16:creationId xmlns:a16="http://schemas.microsoft.com/office/drawing/2014/main" id="{FD36009B-88FC-78F9-3C31-E1AC277CA8E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7687529" y="318901"/>
            <a:ext cx="4256337" cy="84938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E92459B3-EABB-4631-B7D4-F1653863A2E9}" type="datetime1">
              <a:rPr lang="en-US" smtClean="0"/>
              <a:t>4/30/2026</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Logo: MN Employment and Economic Development">
            <a:extLst>
              <a:ext uri="{FF2B5EF4-FFF2-40B4-BE49-F238E27FC236}">
                <a16:creationId xmlns:a16="http://schemas.microsoft.com/office/drawing/2014/main" id="{430308AB-F9FA-4CB8-AB13-ED0CD2A9F68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bwMode="gray">
          <a:xfrm>
            <a:off x="8229077" y="318901"/>
            <a:ext cx="3831040" cy="764509"/>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196024139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11A0FFE-328D-4D00-8D07-0AAE3084B77D}" type="datetime1">
              <a:rPr lang="en-US" smtClean="0"/>
              <a:t>4/30/2026</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57" r:id="rId2"/>
    <p:sldLayoutId id="2147483788" r:id="rId3"/>
    <p:sldLayoutId id="2147483858" r:id="rId4"/>
    <p:sldLayoutId id="2147483787" r:id="rId5"/>
    <p:sldLayoutId id="2147483859" r:id="rId6"/>
    <p:sldLayoutId id="2147483856" r:id="rId7"/>
    <p:sldLayoutId id="2147483711" r:id="rId8"/>
    <p:sldLayoutId id="2147483860" r:id="rId9"/>
    <p:sldLayoutId id="2147483712" r:id="rId10"/>
    <p:sldLayoutId id="2147483790" r:id="rId11"/>
    <p:sldLayoutId id="2147483789" r:id="rId12"/>
    <p:sldLayoutId id="2147483714" r:id="rId13"/>
    <p:sldLayoutId id="2147483780" r:id="rId14"/>
    <p:sldLayoutId id="2147483846" r:id="rId15"/>
    <p:sldLayoutId id="2147483847" r:id="rId16"/>
    <p:sldLayoutId id="2147483853" r:id="rId17"/>
    <p:sldLayoutId id="2147483845" r:id="rId18"/>
    <p:sldLayoutId id="2147483849" r:id="rId19"/>
    <p:sldLayoutId id="2147483854" r:id="rId20"/>
    <p:sldLayoutId id="2147483850" r:id="rId21"/>
    <p:sldLayoutId id="2147483855" r:id="rId22"/>
    <p:sldLayoutId id="2147483773" r:id="rId23"/>
    <p:sldLayoutId id="2147483800" r:id="rId24"/>
    <p:sldLayoutId id="2147483688" r:id="rId25"/>
    <p:sldLayoutId id="2147483826" r:id="rId26"/>
    <p:sldLayoutId id="2147483801" r:id="rId27"/>
    <p:sldLayoutId id="2147483802" r:id="rId28"/>
    <p:sldLayoutId id="2147483803" r:id="rId29"/>
    <p:sldLayoutId id="2147483843" r:id="rId30"/>
    <p:sldLayoutId id="2147483844" r:id="rId31"/>
    <p:sldLayoutId id="2147483767" r:id="rId32"/>
    <p:sldLayoutId id="2147483771" r:id="rId33"/>
    <p:sldLayoutId id="2147483772" r:id="rId34"/>
    <p:sldLayoutId id="2147483820" r:id="rId35"/>
    <p:sldLayoutId id="2147483769" r:id="rId36"/>
    <p:sldLayoutId id="2147483770" r:id="rId37"/>
    <p:sldLayoutId id="2147483829" r:id="rId38"/>
    <p:sldLayoutId id="2147483732" r:id="rId39"/>
    <p:sldLayoutId id="2147483794" r:id="rId40"/>
    <p:sldLayoutId id="2147483733" r:id="rId41"/>
    <p:sldLayoutId id="2147483821" r:id="rId42"/>
    <p:sldLayoutId id="2147483805" r:id="rId43"/>
    <p:sldLayoutId id="2147483806" r:id="rId44"/>
    <p:sldLayoutId id="2147483822" r:id="rId45"/>
    <p:sldLayoutId id="2147483750" r:id="rId46"/>
    <p:sldLayoutId id="2147483765" r:id="rId47"/>
    <p:sldLayoutId id="2147483823" r:id="rId48"/>
    <p:sldLayoutId id="2147483809" r:id="rId49"/>
    <p:sldLayoutId id="2147483808" r:id="rId50"/>
    <p:sldLayoutId id="2147483824" r:id="rId51"/>
    <p:sldLayoutId id="2147483781" r:id="rId52"/>
    <p:sldLayoutId id="2147483825" r:id="rId53"/>
    <p:sldLayoutId id="2147483807" r:id="rId54"/>
    <p:sldLayoutId id="2147483838" r:id="rId55"/>
    <p:sldLayoutId id="2147483832" r:id="rId56"/>
    <p:sldLayoutId id="2147483830" r:id="rId57"/>
    <p:sldLayoutId id="2147483837" r:id="rId58"/>
    <p:sldLayoutId id="2147483831" r:id="rId59"/>
    <p:sldLayoutId id="2147483836" r:id="rId60"/>
    <p:sldLayoutId id="2147483833" r:id="rId61"/>
    <p:sldLayoutId id="2147483842" r:id="rId62"/>
    <p:sldLayoutId id="2147483841" r:id="rId63"/>
    <p:sldLayoutId id="2147483738" r:id="rId64"/>
    <p:sldLayoutId id="2147483739" r:id="rId65"/>
    <p:sldLayoutId id="2147483754" r:id="rId66"/>
    <p:sldLayoutId id="2147483755" r:id="rId67"/>
    <p:sldLayoutId id="2147483759" r:id="rId68"/>
    <p:sldLayoutId id="2147483848" r:id="rId69"/>
    <p:sldLayoutId id="2147483753" r:id="rId70"/>
    <p:sldLayoutId id="2147483763" r:id="rId71"/>
    <p:sldLayoutId id="2147483762" r:id="rId72"/>
    <p:sldLayoutId id="2147483797" r:id="rId73"/>
    <p:sldLayoutId id="2147483861" r:id="rId74"/>
    <p:sldLayoutId id="2147483851" r:id="rId75"/>
    <p:sldLayoutId id="2147483862" r:id="rId76"/>
    <p:sldLayoutId id="2147483863" r:id="rId7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mn.gov/deed/about/contracts/open-rfp.jsp" TargetMode="External"/><Relationship Id="rId2" Type="http://schemas.openxmlformats.org/officeDocument/2006/relationships/hyperlink" Target="mailto:ELP@state.mn.u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5A7-62DD-4578-91EA-8DCA0DE2B5B2}"/>
              </a:ext>
            </a:extLst>
          </p:cNvPr>
          <p:cNvSpPr>
            <a:spLocks noGrp="1"/>
          </p:cNvSpPr>
          <p:nvPr>
            <p:ph type="title"/>
          </p:nvPr>
        </p:nvSpPr>
        <p:spPr>
          <a:xfrm>
            <a:off x="838200" y="2212733"/>
            <a:ext cx="10515600" cy="1472163"/>
          </a:xfrm>
        </p:spPr>
        <p:txBody>
          <a:bodyPr anchor="ctr">
            <a:normAutofit/>
          </a:bodyPr>
          <a:lstStyle/>
          <a:p>
            <a:r>
              <a:rPr lang="en-US" sz="3900"/>
              <a:t>Emerging Entrepreneur Loan Program</a:t>
            </a:r>
            <a:br>
              <a:rPr lang="en-US" sz="3900"/>
            </a:br>
            <a:r>
              <a:rPr lang="en-US" sz="3900"/>
              <a:t>RFP Information Session</a:t>
            </a:r>
          </a:p>
        </p:txBody>
      </p:sp>
      <p:sp>
        <p:nvSpPr>
          <p:cNvPr id="3" name="Text Placeholder 2">
            <a:extLst>
              <a:ext uri="{FF2B5EF4-FFF2-40B4-BE49-F238E27FC236}">
                <a16:creationId xmlns:a16="http://schemas.microsoft.com/office/drawing/2014/main" id="{09B9D68D-0549-4BF2-B6AE-C8BCEB2BFD79}"/>
              </a:ext>
            </a:extLst>
          </p:cNvPr>
          <p:cNvSpPr>
            <a:spLocks noGrp="1"/>
          </p:cNvSpPr>
          <p:nvPr>
            <p:ph type="body" sz="quarter" idx="13"/>
          </p:nvPr>
        </p:nvSpPr>
        <p:spPr>
          <a:xfrm>
            <a:off x="838200" y="3684897"/>
            <a:ext cx="10515600" cy="2517600"/>
          </a:xfrm>
        </p:spPr>
        <p:txBody>
          <a:bodyPr anchor="ctr">
            <a:normAutofit/>
          </a:bodyPr>
          <a:lstStyle/>
          <a:p>
            <a:r>
              <a:rPr lang="en-US" dirty="0"/>
              <a:t>Office of Business Finance </a:t>
            </a:r>
          </a:p>
          <a:p>
            <a:r>
              <a:rPr lang="en-US" dirty="0"/>
              <a:t>April 2026</a:t>
            </a:r>
          </a:p>
        </p:txBody>
      </p:sp>
      <p:sp>
        <p:nvSpPr>
          <p:cNvPr id="12" name="Slide Number Placeholder 5">
            <a:extLst>
              <a:ext uri="{FF2B5EF4-FFF2-40B4-BE49-F238E27FC236}">
                <a16:creationId xmlns:a16="http://schemas.microsoft.com/office/drawing/2014/main" id="{6052A53B-2E3D-9520-A36A-7E28FD8059D7}"/>
              </a:ext>
            </a:extLst>
          </p:cNvPr>
          <p:cNvSpPr>
            <a:spLocks noGrp="1"/>
          </p:cNvSpPr>
          <p:nvPr>
            <p:ph type="sldNum" sz="quarter" idx="11"/>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1</a:t>
            </a:fld>
            <a:endParaRPr lang="en-US"/>
          </a:p>
        </p:txBody>
      </p:sp>
    </p:spTree>
    <p:extLst>
      <p:ext uri="{BB962C8B-B14F-4D97-AF65-F5344CB8AC3E}">
        <p14:creationId xmlns:p14="http://schemas.microsoft.com/office/powerpoint/2010/main" val="400591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ABD2-6659-C22D-BA9A-1F85F42194F4}"/>
              </a:ext>
            </a:extLst>
          </p:cNvPr>
          <p:cNvSpPr>
            <a:spLocks noGrp="1"/>
          </p:cNvSpPr>
          <p:nvPr>
            <p:ph type="title"/>
          </p:nvPr>
        </p:nvSpPr>
        <p:spPr/>
        <p:txBody>
          <a:bodyPr/>
          <a:lstStyle/>
          <a:p>
            <a:r>
              <a:rPr lang="en-US" dirty="0"/>
              <a:t>Program and Loan Funding</a:t>
            </a:r>
          </a:p>
        </p:txBody>
      </p:sp>
      <p:sp>
        <p:nvSpPr>
          <p:cNvPr id="3" name="Content Placeholder 2">
            <a:extLst>
              <a:ext uri="{FF2B5EF4-FFF2-40B4-BE49-F238E27FC236}">
                <a16:creationId xmlns:a16="http://schemas.microsoft.com/office/drawing/2014/main" id="{C13C90FC-19C4-C207-4DCD-4788F180FA3E}"/>
              </a:ext>
            </a:extLst>
          </p:cNvPr>
          <p:cNvSpPr>
            <a:spLocks noGrp="1"/>
          </p:cNvSpPr>
          <p:nvPr>
            <p:ph idx="1"/>
          </p:nvPr>
        </p:nvSpPr>
        <p:spPr/>
        <p:txBody>
          <a:bodyPr>
            <a:normAutofit fontScale="77500" lnSpcReduction="20000"/>
          </a:bodyPr>
          <a:lstStyle/>
          <a:p>
            <a:r>
              <a:rPr lang="en-US" dirty="0"/>
              <a:t>DEED maintains a program-level revolving loan fund (RLF).</a:t>
            </a:r>
          </a:p>
          <a:p>
            <a:r>
              <a:rPr lang="en-US" dirty="0"/>
              <a:t>DEED allocates funds to each certified lender through a grant contract agreement on a 5-year grant cycle.</a:t>
            </a:r>
          </a:p>
          <a:p>
            <a:r>
              <a:rPr lang="en-US" dirty="0"/>
              <a:t>Lenders may request additional allocations of funds during the grant period. </a:t>
            </a:r>
          </a:p>
          <a:p>
            <a:r>
              <a:rPr lang="en-US" dirty="0"/>
              <a:t>Disbursements are made to a lender upon approval of a loan and scheduled loan closing.</a:t>
            </a:r>
          </a:p>
          <a:p>
            <a:r>
              <a:rPr lang="en-US" dirty="0"/>
              <a:t>Interest received may be re-distributed (loans), used for Administrative costs, or Technical Assistance to borrowers (or potential borrowers). The 1% origination fee (cap) can be kept by the Grantee and is not restricted. </a:t>
            </a:r>
          </a:p>
          <a:p>
            <a:r>
              <a:rPr lang="en-US" dirty="0"/>
              <a:t>DEED will pay 1% for every loan closed to offset loan processing, loan servicing, legal filings, and reporting fees.</a:t>
            </a:r>
          </a:p>
          <a:p>
            <a:r>
              <a:rPr lang="en-US" dirty="0"/>
              <a:t>Lenders must maintain a dedicated account for program repayments, including admin and TA costs.</a:t>
            </a:r>
          </a:p>
          <a:p>
            <a:endParaRPr lang="en-US" dirty="0"/>
          </a:p>
        </p:txBody>
      </p:sp>
      <p:sp>
        <p:nvSpPr>
          <p:cNvPr id="4" name="Slide Number Placeholder 3">
            <a:extLst>
              <a:ext uri="{FF2B5EF4-FFF2-40B4-BE49-F238E27FC236}">
                <a16:creationId xmlns:a16="http://schemas.microsoft.com/office/drawing/2014/main" id="{F087FD90-67A8-A6EF-0A44-4AE6CD34272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74406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61E2-F271-B35E-311A-B7FBBE687F7D}"/>
              </a:ext>
            </a:extLst>
          </p:cNvPr>
          <p:cNvSpPr>
            <a:spLocks noGrp="1"/>
          </p:cNvSpPr>
          <p:nvPr>
            <p:ph type="title"/>
          </p:nvPr>
        </p:nvSpPr>
        <p:spPr/>
        <p:txBody>
          <a:bodyPr/>
          <a:lstStyle/>
          <a:p>
            <a:r>
              <a:rPr lang="en-US" dirty="0"/>
              <a:t>Monitoring and Reporting</a:t>
            </a:r>
          </a:p>
        </p:txBody>
      </p:sp>
      <p:sp>
        <p:nvSpPr>
          <p:cNvPr id="3" name="Content Placeholder 2">
            <a:extLst>
              <a:ext uri="{FF2B5EF4-FFF2-40B4-BE49-F238E27FC236}">
                <a16:creationId xmlns:a16="http://schemas.microsoft.com/office/drawing/2014/main" id="{EFDEB472-7D5C-2571-8445-53BD2EEF7270}"/>
              </a:ext>
            </a:extLst>
          </p:cNvPr>
          <p:cNvSpPr>
            <a:spLocks noGrp="1"/>
          </p:cNvSpPr>
          <p:nvPr>
            <p:ph idx="1"/>
          </p:nvPr>
        </p:nvSpPr>
        <p:spPr/>
        <p:txBody>
          <a:bodyPr>
            <a:normAutofit/>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Calibri"/>
                <a:ea typeface="+mn-ea"/>
                <a:cs typeface="+mn-cs"/>
              </a:rPr>
              <a:t>Grant recipients must provide reports to DEED on a quarterly and annual basis.</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Calibri"/>
                <a:ea typeface="+mn-ea"/>
                <a:cs typeface="+mn-cs"/>
              </a:rPr>
              <a:t>Reports shall be submitted concurrent with quarterly repayments of principal. The amount of the repayment shall be equal to the amount of principal repaid by each borrower funded through the Program.</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Calibri"/>
                <a:ea typeface="+mn-ea"/>
                <a:cs typeface="+mn-cs"/>
              </a:rPr>
              <a:t>Lenders must continue reporting on loans beyond the contract end date until the loan is fully paid off.</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Calibri"/>
                <a:ea typeface="+mn-ea"/>
                <a:cs typeface="+mn-cs"/>
              </a:rPr>
              <a:t>Submit to the State an independent audit on an annual basis.</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Calibri"/>
                <a:ea typeface="+mn-ea"/>
                <a:cs typeface="+mn-cs"/>
              </a:rPr>
              <a:t>DEED will conduct on annual monitoring visit per year. </a:t>
            </a:r>
          </a:p>
          <a:p>
            <a:endParaRPr lang="en-US" dirty="0"/>
          </a:p>
        </p:txBody>
      </p:sp>
      <p:sp>
        <p:nvSpPr>
          <p:cNvPr id="4" name="Slide Number Placeholder 3">
            <a:extLst>
              <a:ext uri="{FF2B5EF4-FFF2-40B4-BE49-F238E27FC236}">
                <a16:creationId xmlns:a16="http://schemas.microsoft.com/office/drawing/2014/main" id="{4D81D989-AAE3-3E8D-68A9-AD9A0C174993}"/>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5964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D86B-911B-4E5A-DB0E-ABF976E09551}"/>
              </a:ext>
            </a:extLst>
          </p:cNvPr>
          <p:cNvSpPr>
            <a:spLocks noGrp="1"/>
          </p:cNvSpPr>
          <p:nvPr>
            <p:ph type="title"/>
          </p:nvPr>
        </p:nvSpPr>
        <p:spPr/>
        <p:txBody>
          <a:bodyPr/>
          <a:lstStyle/>
          <a:p>
            <a:r>
              <a:rPr lang="en-US" dirty="0"/>
              <a:t>Application Evaluation Criteria</a:t>
            </a:r>
          </a:p>
        </p:txBody>
      </p:sp>
      <p:sp>
        <p:nvSpPr>
          <p:cNvPr id="3" name="Content Placeholder 2">
            <a:extLst>
              <a:ext uri="{FF2B5EF4-FFF2-40B4-BE49-F238E27FC236}">
                <a16:creationId xmlns:a16="http://schemas.microsoft.com/office/drawing/2014/main" id="{B87CEF9F-DF66-EEA2-D474-449C561961CB}"/>
              </a:ext>
            </a:extLst>
          </p:cNvPr>
          <p:cNvSpPr>
            <a:spLocks noGrp="1"/>
          </p:cNvSpPr>
          <p:nvPr>
            <p:ph idx="1"/>
          </p:nvPr>
        </p:nvSpPr>
        <p:spPr/>
        <p:txBody>
          <a:bodyPr>
            <a:normAutofit fontScale="85000" lnSpcReduction="10000"/>
          </a:bodyPr>
          <a:lstStyle/>
          <a:p>
            <a:r>
              <a:rPr lang="en-US" dirty="0"/>
              <a:t>Proposals will be reviewed, scored, and ranked by a panel of subject matter experts and community reviewers who will provide a recommendation to the Commissioner for final review and award decisions. The award decisions are final and not subject to appeal.</a:t>
            </a:r>
          </a:p>
          <a:p>
            <a:r>
              <a:rPr lang="en-US" dirty="0"/>
              <a:t>The review committee will be reviewing each applicant on a 100-point scale.</a:t>
            </a:r>
          </a:p>
          <a:p>
            <a:r>
              <a:rPr lang="en-US" dirty="0"/>
              <a:t>The scoring factors and weight that applications will be judged are based on:</a:t>
            </a:r>
          </a:p>
          <a:p>
            <a:pPr lvl="1"/>
            <a:r>
              <a:rPr lang="en-US" dirty="0"/>
              <a:t>Organizational Background and Relevant Experience (15 points)</a:t>
            </a:r>
          </a:p>
          <a:p>
            <a:pPr lvl="1"/>
            <a:r>
              <a:rPr lang="en-US" dirty="0"/>
              <a:t>Experience and Capacity to Manage a Loan Portfolio (25 points)</a:t>
            </a:r>
          </a:p>
          <a:p>
            <a:pPr lvl="1"/>
            <a:r>
              <a:rPr lang="en-US" dirty="0"/>
              <a:t>Performance, Evaluation, and Reporting (25 points) </a:t>
            </a:r>
          </a:p>
          <a:p>
            <a:pPr lvl="1"/>
            <a:r>
              <a:rPr lang="en-US" dirty="0"/>
              <a:t>Target Populations (25 points)</a:t>
            </a:r>
          </a:p>
          <a:p>
            <a:pPr lvl="1"/>
            <a:r>
              <a:rPr lang="en-US" dirty="0"/>
              <a:t>Program Timelines and Budget (10 points)</a:t>
            </a:r>
          </a:p>
          <a:p>
            <a:pPr lvl="1"/>
            <a:endParaRPr lang="en-US" dirty="0"/>
          </a:p>
          <a:p>
            <a:endParaRPr lang="en-US" dirty="0"/>
          </a:p>
        </p:txBody>
      </p:sp>
      <p:sp>
        <p:nvSpPr>
          <p:cNvPr id="4" name="Slide Number Placeholder 3">
            <a:extLst>
              <a:ext uri="{FF2B5EF4-FFF2-40B4-BE49-F238E27FC236}">
                <a16:creationId xmlns:a16="http://schemas.microsoft.com/office/drawing/2014/main" id="{74E4748F-837C-C978-9FDF-3FC50A15E22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07804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Timeline and Q&amp;A </a:t>
            </a:r>
          </a:p>
        </p:txBody>
      </p:sp>
      <p:sp>
        <p:nvSpPr>
          <p:cNvPr id="10" name="Content Placeholder 2"/>
          <p:cNvSpPr>
            <a:spLocks noGrp="1"/>
          </p:cNvSpPr>
          <p:nvPr>
            <p:ph idx="1"/>
          </p:nvPr>
        </p:nvSpPr>
        <p:spPr/>
        <p:txBody>
          <a:bodyPr lIns="274320" rIns="274320" anchor="ctr">
            <a:normAutofit/>
          </a:bodyPr>
          <a:lstStyle/>
          <a:p>
            <a:r>
              <a:rPr lang="en-US" dirty="0"/>
              <a:t>All applications are due no later than 4:30 pm on May 22, 2026</a:t>
            </a:r>
          </a:p>
          <a:p>
            <a:r>
              <a:rPr lang="en-US" dirty="0"/>
              <a:t>Selected grantees announcements will begin in mid-July</a:t>
            </a:r>
          </a:p>
          <a:p>
            <a:r>
              <a:rPr lang="en-US" dirty="0"/>
              <a:t>All questions regarding this RFP must be submitted by email to </a:t>
            </a:r>
            <a:r>
              <a:rPr lang="en-US" dirty="0">
                <a:hlinkClick r:id="rId2"/>
              </a:rPr>
              <a:t>ELP@state.mn.us</a:t>
            </a:r>
            <a:endParaRPr lang="en-US" dirty="0"/>
          </a:p>
          <a:p>
            <a:r>
              <a:rPr lang="en-US" dirty="0"/>
              <a:t>All questions and answers will be published in a FAQ and posted within 10 days of receipt at </a:t>
            </a:r>
            <a:r>
              <a:rPr lang="en-US" dirty="0">
                <a:hlinkClick r:id="rId3"/>
              </a:rPr>
              <a:t>https://mn.gov/deed/about/contracts/open-rfp.jsp</a:t>
            </a:r>
            <a:endParaRPr lang="en-US" dirty="0"/>
          </a:p>
          <a:p>
            <a:pPr marL="0" indent="0">
              <a:buNone/>
            </a:pPr>
            <a:endParaRPr lang="en-US" sz="2100" dirty="0"/>
          </a:p>
        </p:txBody>
      </p:sp>
      <p:sp>
        <p:nvSpPr>
          <p:cNvPr id="2" name="Slide Number Placeholder 1">
            <a:extLst>
              <a:ext uri="{FF2B5EF4-FFF2-40B4-BE49-F238E27FC236}">
                <a16:creationId xmlns:a16="http://schemas.microsoft.com/office/drawing/2014/main" id="{4D303AF2-86F2-E64C-FF05-2B83E03E994B}"/>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08066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Linda Asilo, Senior Loan Officer</a:t>
            </a:r>
          </a:p>
          <a:p>
            <a:r>
              <a:rPr lang="en-US" sz="3200" b="1" dirty="0"/>
              <a:t>Drew Lindorfer, Small Business Finance Manager</a:t>
            </a:r>
          </a:p>
          <a:p>
            <a:r>
              <a:rPr lang="en-US" sz="2800" i="1" dirty="0"/>
              <a:t>ELP@state.mn.us</a:t>
            </a:r>
          </a:p>
        </p:txBody>
      </p:sp>
      <p:sp>
        <p:nvSpPr>
          <p:cNvPr id="2" name="Slide Number Placeholder 1">
            <a:extLst>
              <a:ext uri="{FF2B5EF4-FFF2-40B4-BE49-F238E27FC236}">
                <a16:creationId xmlns:a16="http://schemas.microsoft.com/office/drawing/2014/main" id="{E7AD2EDE-B96B-D79A-5444-820B211F49BE}"/>
              </a:ext>
            </a:extLst>
          </p:cNvPr>
          <p:cNvSpPr>
            <a:spLocks noGrp="1"/>
          </p:cNvSpPr>
          <p:nvPr>
            <p:ph type="sldNum" sz="quarter" idx="11"/>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Agenda</a:t>
            </a:r>
          </a:p>
        </p:txBody>
      </p:sp>
      <p:sp>
        <p:nvSpPr>
          <p:cNvPr id="10" name="Content Placeholder 2">
            <a:extLst>
              <a:ext uri="{FF2B5EF4-FFF2-40B4-BE49-F238E27FC236}">
                <a16:creationId xmlns:a16="http://schemas.microsoft.com/office/drawing/2014/main" id="{D211D839-8A60-4987-9F9F-8D28CC5C059C}"/>
              </a:ext>
            </a:extLst>
          </p:cNvPr>
          <p:cNvSpPr>
            <a:spLocks noGrp="1"/>
          </p:cNvSpPr>
          <p:nvPr>
            <p:ph idx="1"/>
          </p:nvPr>
        </p:nvSpPr>
        <p:spPr/>
        <p:txBody>
          <a:bodyPr lIns="274320" tIns="274320" rIns="274320" bIns="274320" anchor="ctr">
            <a:normAutofit/>
          </a:bodyPr>
          <a:lstStyle/>
          <a:p>
            <a:pPr marL="0" indent="0">
              <a:buNone/>
              <a:tabLst>
                <a:tab pos="2852738" algn="l"/>
              </a:tabLst>
            </a:pPr>
            <a:r>
              <a:rPr lang="en-US" dirty="0"/>
              <a:t>Welcome and Meeting Guidance	</a:t>
            </a:r>
          </a:p>
          <a:p>
            <a:pPr>
              <a:tabLst>
                <a:tab pos="2852738" algn="l"/>
              </a:tabLst>
            </a:pPr>
            <a:r>
              <a:rPr lang="en-US" dirty="0"/>
              <a:t>Program Overview	</a:t>
            </a:r>
          </a:p>
          <a:p>
            <a:pPr>
              <a:tabLst>
                <a:tab pos="2852738" algn="l"/>
              </a:tabLst>
            </a:pPr>
            <a:r>
              <a:rPr lang="en-US" dirty="0"/>
              <a:t>Eligible Lenders</a:t>
            </a:r>
          </a:p>
          <a:p>
            <a:pPr>
              <a:tabLst>
                <a:tab pos="2852738" algn="l"/>
              </a:tabLst>
            </a:pPr>
            <a:r>
              <a:rPr lang="en-US" dirty="0"/>
              <a:t>Eligible Loans</a:t>
            </a:r>
          </a:p>
          <a:p>
            <a:pPr>
              <a:tabLst>
                <a:tab pos="2852738" algn="l"/>
              </a:tabLst>
            </a:pPr>
            <a:r>
              <a:rPr lang="en-US" dirty="0"/>
              <a:t>Application Evaluation Criteria</a:t>
            </a:r>
          </a:p>
          <a:p>
            <a:pPr>
              <a:tabLst>
                <a:tab pos="2852738" algn="l"/>
              </a:tabLst>
            </a:pPr>
            <a:r>
              <a:rPr lang="en-US" dirty="0"/>
              <a:t>Timeline and Q&amp;A	</a:t>
            </a:r>
          </a:p>
        </p:txBody>
      </p:sp>
      <p:sp>
        <p:nvSpPr>
          <p:cNvPr id="6" name="Slide Number Placeholder 3">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Program Overview</a:t>
            </a:r>
          </a:p>
        </p:txBody>
      </p:sp>
      <p:sp>
        <p:nvSpPr>
          <p:cNvPr id="10" name="Content Placeholder 2"/>
          <p:cNvSpPr>
            <a:spLocks noGrp="1"/>
          </p:cNvSpPr>
          <p:nvPr>
            <p:ph idx="1"/>
          </p:nvPr>
        </p:nvSpPr>
        <p:spPr>
          <a:xfrm>
            <a:off x="838200" y="1594624"/>
            <a:ext cx="10515600" cy="4764612"/>
          </a:xfrm>
        </p:spPr>
        <p:txBody>
          <a:bodyPr>
            <a:normAutofit fontScale="85000" lnSpcReduction="20000"/>
          </a:bodyPr>
          <a:lstStyle/>
          <a:p>
            <a:r>
              <a:rPr lang="en-US" sz="2900" dirty="0"/>
              <a:t>Program governed by Minn. Stat. 116M.18. </a:t>
            </a:r>
          </a:p>
          <a:p>
            <a:r>
              <a:rPr lang="en-US" sz="2900" dirty="0"/>
              <a:t>Grants will be awarded to nonprofit corporations, Tribal economic development entities, and community development financial institutions (CDFIs)</a:t>
            </a:r>
          </a:p>
          <a:p>
            <a:r>
              <a:rPr lang="en-US" sz="2900" dirty="0"/>
              <a:t>Partner lenders use program funds to make loans to small businesses throughout the state that are owned and operated by individuals in five targeted groups:</a:t>
            </a:r>
          </a:p>
          <a:p>
            <a:pPr lvl="1"/>
            <a:r>
              <a:rPr lang="en-US" sz="2200" dirty="0"/>
              <a:t>Black, Indigenous, People of Color (BIPOC)</a:t>
            </a:r>
          </a:p>
          <a:p>
            <a:pPr lvl="1"/>
            <a:r>
              <a:rPr lang="en-US" sz="2200" dirty="0"/>
              <a:t>Women</a:t>
            </a:r>
          </a:p>
          <a:p>
            <a:pPr lvl="1"/>
            <a:r>
              <a:rPr lang="en-US" sz="2200" dirty="0"/>
              <a:t>Veterans</a:t>
            </a:r>
          </a:p>
          <a:p>
            <a:pPr lvl="1"/>
            <a:r>
              <a:rPr lang="en-US" sz="2200" dirty="0"/>
              <a:t>Low-Income (based on family size and county of residence)</a:t>
            </a:r>
          </a:p>
          <a:p>
            <a:pPr lvl="1"/>
            <a:r>
              <a:rPr lang="en-US" sz="2200" dirty="0"/>
              <a:t>People with disabilities</a:t>
            </a:r>
          </a:p>
          <a:p>
            <a:endParaRPr lang="en-US" sz="2300" dirty="0"/>
          </a:p>
          <a:p>
            <a:endParaRPr lang="en-US" sz="2300" dirty="0"/>
          </a:p>
          <a:p>
            <a:endParaRPr lang="en-US" sz="2300" dirty="0"/>
          </a:p>
        </p:txBody>
      </p:sp>
      <p:sp>
        <p:nvSpPr>
          <p:cNvPr id="2" name="Slide Number Placeholder 1">
            <a:extLst>
              <a:ext uri="{FF2B5EF4-FFF2-40B4-BE49-F238E27FC236}">
                <a16:creationId xmlns:a16="http://schemas.microsoft.com/office/drawing/2014/main" id="{B2455F64-B77D-9350-D55E-9116A55EDE1E}"/>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82075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1EF3-ACBC-88A9-86BD-BCD7D272C40B}"/>
              </a:ext>
            </a:extLst>
          </p:cNvPr>
          <p:cNvSpPr>
            <a:spLocks noGrp="1"/>
          </p:cNvSpPr>
          <p:nvPr>
            <p:ph type="title"/>
          </p:nvPr>
        </p:nvSpPr>
        <p:spPr/>
        <p:txBody>
          <a:bodyPr/>
          <a:lstStyle/>
          <a:p>
            <a:r>
              <a:rPr lang="en-US" dirty="0"/>
              <a:t>Eligible Lenders</a:t>
            </a:r>
          </a:p>
        </p:txBody>
      </p:sp>
      <p:sp>
        <p:nvSpPr>
          <p:cNvPr id="3" name="Content Placeholder 2">
            <a:extLst>
              <a:ext uri="{FF2B5EF4-FFF2-40B4-BE49-F238E27FC236}">
                <a16:creationId xmlns:a16="http://schemas.microsoft.com/office/drawing/2014/main" id="{9300BBC5-61A2-D8E4-F760-99E875F0EE2B}"/>
              </a:ext>
            </a:extLst>
          </p:cNvPr>
          <p:cNvSpPr>
            <a:spLocks noGrp="1"/>
          </p:cNvSpPr>
          <p:nvPr>
            <p:ph idx="1"/>
          </p:nvPr>
        </p:nvSpPr>
        <p:spPr/>
        <p:txBody>
          <a:bodyPr>
            <a:normAutofit fontScale="85000" lnSpcReduction="20000"/>
          </a:bodyPr>
          <a:lstStyle/>
          <a:p>
            <a:r>
              <a:rPr lang="en-US" dirty="0"/>
              <a:t>Lender must be a nonprofit corporation, Tribal economic development entity, or community development financial institution (CDFI)</a:t>
            </a:r>
          </a:p>
          <a:p>
            <a:r>
              <a:rPr lang="en-US" dirty="0"/>
              <a:t>Lender must demonstrate the ability to:</a:t>
            </a:r>
          </a:p>
          <a:p>
            <a:pPr lvl="1"/>
            <a:r>
              <a:rPr lang="en-US" dirty="0"/>
              <a:t>Conduct due diligence </a:t>
            </a:r>
          </a:p>
          <a:p>
            <a:pPr lvl="1"/>
            <a:r>
              <a:rPr lang="en-US" dirty="0"/>
              <a:t>Document the loan</a:t>
            </a:r>
          </a:p>
          <a:p>
            <a:pPr lvl="1"/>
            <a:r>
              <a:rPr lang="en-US" dirty="0"/>
              <a:t>Services the loan </a:t>
            </a:r>
          </a:p>
          <a:p>
            <a:r>
              <a:rPr lang="en-US" dirty="0"/>
              <a:t>Lender must have personnel with lending expertise</a:t>
            </a:r>
          </a:p>
          <a:p>
            <a:r>
              <a:rPr lang="en-US" dirty="0"/>
              <a:t>Loan and collections policies and procedures documents will be reviewed to ensure it meets program standards</a:t>
            </a:r>
          </a:p>
          <a:p>
            <a:r>
              <a:rPr lang="en-US" dirty="0"/>
              <a:t>Lender must demonstrate the ability to complete regular reporting and remit repayments to DEED</a:t>
            </a:r>
          </a:p>
        </p:txBody>
      </p:sp>
      <p:sp>
        <p:nvSpPr>
          <p:cNvPr id="4" name="Slide Number Placeholder 3">
            <a:extLst>
              <a:ext uri="{FF2B5EF4-FFF2-40B4-BE49-F238E27FC236}">
                <a16:creationId xmlns:a16="http://schemas.microsoft.com/office/drawing/2014/main" id="{3D3391C6-C58A-557F-8502-0D8FED032E5D}"/>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24097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836E-9066-4060-12AE-FD27FD99B254}"/>
              </a:ext>
            </a:extLst>
          </p:cNvPr>
          <p:cNvSpPr>
            <a:spLocks noGrp="1"/>
          </p:cNvSpPr>
          <p:nvPr>
            <p:ph type="title"/>
          </p:nvPr>
        </p:nvSpPr>
        <p:spPr/>
        <p:txBody>
          <a:bodyPr/>
          <a:lstStyle/>
          <a:p>
            <a:r>
              <a:rPr lang="en-US" dirty="0"/>
              <a:t>Preferred Partner Designation</a:t>
            </a:r>
          </a:p>
        </p:txBody>
      </p:sp>
      <p:sp>
        <p:nvSpPr>
          <p:cNvPr id="3" name="Content Placeholder 2">
            <a:extLst>
              <a:ext uri="{FF2B5EF4-FFF2-40B4-BE49-F238E27FC236}">
                <a16:creationId xmlns:a16="http://schemas.microsoft.com/office/drawing/2014/main" id="{EAD4A693-0B8F-C357-A5A8-396B2C439EB3}"/>
              </a:ext>
            </a:extLst>
          </p:cNvPr>
          <p:cNvSpPr>
            <a:spLocks noGrp="1"/>
          </p:cNvSpPr>
          <p:nvPr>
            <p:ph idx="1"/>
          </p:nvPr>
        </p:nvSpPr>
        <p:spPr/>
        <p:txBody>
          <a:bodyPr>
            <a:normAutofit/>
          </a:bodyPr>
          <a:lstStyle/>
          <a:p>
            <a:pPr marL="0" indent="0">
              <a:buNone/>
            </a:pPr>
            <a:r>
              <a:rPr lang="en-US" sz="3400" dirty="0"/>
              <a:t>Select lender may be designated as Preferred Partners. Lenders will be evaluated annually. The following criteria must be met:</a:t>
            </a:r>
          </a:p>
          <a:p>
            <a:pPr lvl="1"/>
            <a:r>
              <a:rPr lang="en-US" sz="2500" dirty="0"/>
              <a:t>Timely and accurate reporting and payments</a:t>
            </a:r>
          </a:p>
          <a:p>
            <a:pPr lvl="1"/>
            <a:r>
              <a:rPr lang="en-US" sz="2500" dirty="0"/>
              <a:t>75% Utilization of Allocation Amount</a:t>
            </a:r>
          </a:p>
          <a:p>
            <a:pPr lvl="1"/>
            <a:r>
              <a:rPr lang="en-US" sz="2500" dirty="0"/>
              <a:t>Completeness of application submissions</a:t>
            </a:r>
          </a:p>
          <a:p>
            <a:pPr lvl="1"/>
            <a:r>
              <a:rPr lang="en-US" sz="2500" dirty="0"/>
              <a:t>Acceptable default rate of 5% or less</a:t>
            </a:r>
            <a:endParaRPr lang="en-US" dirty="0"/>
          </a:p>
        </p:txBody>
      </p:sp>
      <p:sp>
        <p:nvSpPr>
          <p:cNvPr id="4" name="Slide Number Placeholder 3">
            <a:extLst>
              <a:ext uri="{FF2B5EF4-FFF2-40B4-BE49-F238E27FC236}">
                <a16:creationId xmlns:a16="http://schemas.microsoft.com/office/drawing/2014/main" id="{EFB9AAAC-A002-C5FC-3AC4-BA87C5268579}"/>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293343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5A50-EEFD-F410-FA8D-C110FFC2F525}"/>
              </a:ext>
            </a:extLst>
          </p:cNvPr>
          <p:cNvSpPr>
            <a:spLocks noGrp="1"/>
          </p:cNvSpPr>
          <p:nvPr>
            <p:ph type="title"/>
          </p:nvPr>
        </p:nvSpPr>
        <p:spPr/>
        <p:txBody>
          <a:bodyPr/>
          <a:lstStyle/>
          <a:p>
            <a:r>
              <a:rPr lang="en-US" dirty="0"/>
              <a:t>Eligible Loans</a:t>
            </a:r>
          </a:p>
        </p:txBody>
      </p:sp>
      <p:sp>
        <p:nvSpPr>
          <p:cNvPr id="3" name="Content Placeholder 2">
            <a:extLst>
              <a:ext uri="{FF2B5EF4-FFF2-40B4-BE49-F238E27FC236}">
                <a16:creationId xmlns:a16="http://schemas.microsoft.com/office/drawing/2014/main" id="{852348EB-A911-0A54-25D2-45E8F993E474}"/>
              </a:ext>
            </a:extLst>
          </p:cNvPr>
          <p:cNvSpPr>
            <a:spLocks noGrp="1"/>
          </p:cNvSpPr>
          <p:nvPr>
            <p:ph idx="1"/>
          </p:nvPr>
        </p:nvSpPr>
        <p:spPr/>
        <p:txBody>
          <a:bodyPr>
            <a:normAutofit fontScale="92500" lnSpcReduction="20000"/>
          </a:bodyPr>
          <a:lstStyle/>
          <a:p>
            <a:r>
              <a:rPr lang="en-US" sz="2600" dirty="0"/>
              <a:t>Loan must meet “but for” test</a:t>
            </a:r>
          </a:p>
          <a:p>
            <a:r>
              <a:rPr lang="en-US" sz="2600" dirty="0"/>
              <a:t>Loans must support businesses in the targeted groups</a:t>
            </a:r>
          </a:p>
          <a:p>
            <a:r>
              <a:rPr lang="en-US" sz="2600" dirty="0"/>
              <a:t>DEED portion of loan may be $5,000 to $150,000</a:t>
            </a:r>
          </a:p>
          <a:p>
            <a:r>
              <a:rPr lang="en-US" sz="2600" dirty="0"/>
              <a:t>New private investment of at least 1:1 required* </a:t>
            </a:r>
          </a:p>
          <a:p>
            <a:r>
              <a:rPr lang="en-US" sz="2600" dirty="0"/>
              <a:t>Retail businesses not eligible*</a:t>
            </a:r>
          </a:p>
          <a:p>
            <a:r>
              <a:rPr lang="en-US" sz="2600" dirty="0"/>
              <a:t>Businesses must agree to work with job referral networks </a:t>
            </a:r>
          </a:p>
          <a:p>
            <a:pPr marL="0" indent="0">
              <a:buNone/>
            </a:pPr>
            <a:endParaRPr lang="en-US" dirty="0"/>
          </a:p>
          <a:p>
            <a:pPr marL="0" indent="0">
              <a:buNone/>
            </a:pPr>
            <a:r>
              <a:rPr lang="en-US" sz="2200" i="1" dirty="0"/>
              <a:t>*Exception for beginning microenterprises</a:t>
            </a:r>
          </a:p>
          <a:p>
            <a:endParaRPr lang="en-US" dirty="0"/>
          </a:p>
        </p:txBody>
      </p:sp>
      <p:sp>
        <p:nvSpPr>
          <p:cNvPr id="4" name="Slide Number Placeholder 3">
            <a:extLst>
              <a:ext uri="{FF2B5EF4-FFF2-40B4-BE49-F238E27FC236}">
                <a16:creationId xmlns:a16="http://schemas.microsoft.com/office/drawing/2014/main" id="{81910EE5-EED6-03B3-6D24-44719320BB62}"/>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23750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F5F5-0D66-FD8F-4D38-99560E846908}"/>
              </a:ext>
            </a:extLst>
          </p:cNvPr>
          <p:cNvSpPr>
            <a:spLocks noGrp="1"/>
          </p:cNvSpPr>
          <p:nvPr>
            <p:ph type="title"/>
          </p:nvPr>
        </p:nvSpPr>
        <p:spPr/>
        <p:txBody>
          <a:bodyPr/>
          <a:lstStyle/>
          <a:p>
            <a:r>
              <a:rPr lang="en-US" dirty="0"/>
              <a:t>Beginning Microenterprises</a:t>
            </a:r>
          </a:p>
        </p:txBody>
      </p:sp>
      <p:sp>
        <p:nvSpPr>
          <p:cNvPr id="3" name="Content Placeholder 2">
            <a:extLst>
              <a:ext uri="{FF2B5EF4-FFF2-40B4-BE49-F238E27FC236}">
                <a16:creationId xmlns:a16="http://schemas.microsoft.com/office/drawing/2014/main" id="{91147951-2FD4-4296-3002-03A72DC1EE1B}"/>
              </a:ext>
            </a:extLst>
          </p:cNvPr>
          <p:cNvSpPr>
            <a:spLocks noGrp="1"/>
          </p:cNvSpPr>
          <p:nvPr>
            <p:ph idx="1"/>
          </p:nvPr>
        </p:nvSpPr>
        <p:spPr/>
        <p:txBody>
          <a:bodyPr>
            <a:normAutofit/>
          </a:bodyPr>
          <a:lstStyle/>
          <a:p>
            <a:pPr marL="0" indent="0">
              <a:buNone/>
            </a:pPr>
            <a:r>
              <a:rPr lang="en-US" sz="3000" dirty="0"/>
              <a:t>Guidelines differ for beginning microenterprises</a:t>
            </a:r>
          </a:p>
          <a:p>
            <a:pPr lvl="1"/>
            <a:r>
              <a:rPr lang="en-US" sz="2400" dirty="0"/>
              <a:t>Must have fewer than 5 employees and have been operating for less than two years</a:t>
            </a:r>
          </a:p>
          <a:p>
            <a:pPr lvl="1"/>
            <a:r>
              <a:rPr lang="en-US" sz="2400" dirty="0"/>
              <a:t>May include retail</a:t>
            </a:r>
          </a:p>
          <a:p>
            <a:pPr lvl="1"/>
            <a:r>
              <a:rPr lang="en-US" sz="2400" dirty="0"/>
              <a:t>No match required</a:t>
            </a:r>
          </a:p>
          <a:p>
            <a:pPr lvl="1"/>
            <a:r>
              <a:rPr lang="en-US" sz="2400" dirty="0"/>
              <a:t>DEED loan amount:</a:t>
            </a:r>
          </a:p>
          <a:p>
            <a:pPr lvl="2"/>
            <a:r>
              <a:rPr lang="en-US" sz="2000" dirty="0"/>
              <a:t>$5,000 -$40,000 outside of a low-income area</a:t>
            </a:r>
          </a:p>
          <a:p>
            <a:pPr lvl="2"/>
            <a:r>
              <a:rPr lang="en-US" sz="2000" dirty="0"/>
              <a:t>$5,000 -$55,000 in a low-income area </a:t>
            </a:r>
          </a:p>
          <a:p>
            <a:pPr lvl="1"/>
            <a:endParaRPr lang="en-US" sz="2400" dirty="0"/>
          </a:p>
          <a:p>
            <a:pPr lvl="1"/>
            <a:endParaRPr lang="en-US" sz="2400" dirty="0"/>
          </a:p>
          <a:p>
            <a:endParaRPr lang="en-US" dirty="0"/>
          </a:p>
        </p:txBody>
      </p:sp>
      <p:sp>
        <p:nvSpPr>
          <p:cNvPr id="4" name="Slide Number Placeholder 3">
            <a:extLst>
              <a:ext uri="{FF2B5EF4-FFF2-40B4-BE49-F238E27FC236}">
                <a16:creationId xmlns:a16="http://schemas.microsoft.com/office/drawing/2014/main" id="{33F55933-DE3E-42ED-24A1-33C4342A1008}"/>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2344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A9F5-15F7-CEDF-B8C0-EF3445D1DEAE}"/>
              </a:ext>
            </a:extLst>
          </p:cNvPr>
          <p:cNvSpPr>
            <a:spLocks noGrp="1"/>
          </p:cNvSpPr>
          <p:nvPr>
            <p:ph type="title"/>
          </p:nvPr>
        </p:nvSpPr>
        <p:spPr/>
        <p:txBody>
          <a:bodyPr/>
          <a:lstStyle/>
          <a:p>
            <a:r>
              <a:rPr lang="en-US" dirty="0"/>
              <a:t>Loan Purpose and Terms</a:t>
            </a:r>
          </a:p>
        </p:txBody>
      </p:sp>
      <p:sp>
        <p:nvSpPr>
          <p:cNvPr id="3" name="Content Placeholder 2">
            <a:extLst>
              <a:ext uri="{FF2B5EF4-FFF2-40B4-BE49-F238E27FC236}">
                <a16:creationId xmlns:a16="http://schemas.microsoft.com/office/drawing/2014/main" id="{D5D27C27-8C93-1B94-55A9-0F09923DA611}"/>
              </a:ext>
            </a:extLst>
          </p:cNvPr>
          <p:cNvSpPr>
            <a:spLocks noGrp="1"/>
          </p:cNvSpPr>
          <p:nvPr>
            <p:ph idx="1"/>
          </p:nvPr>
        </p:nvSpPr>
        <p:spPr/>
        <p:txBody>
          <a:bodyPr>
            <a:normAutofit fontScale="92500" lnSpcReduction="20000"/>
          </a:bodyPr>
          <a:lstStyle/>
          <a:p>
            <a:r>
              <a:rPr lang="en-US" dirty="0"/>
              <a:t>Loan proceeds may be used for a variety of purposes, including:</a:t>
            </a:r>
          </a:p>
          <a:p>
            <a:pPr lvl="1"/>
            <a:r>
              <a:rPr lang="en-US" dirty="0"/>
              <a:t>Real estate</a:t>
            </a:r>
          </a:p>
          <a:p>
            <a:pPr lvl="1"/>
            <a:r>
              <a:rPr lang="en-US" dirty="0"/>
              <a:t>Inventory</a:t>
            </a:r>
          </a:p>
          <a:p>
            <a:pPr lvl="1"/>
            <a:r>
              <a:rPr lang="en-US" dirty="0"/>
              <a:t>Equipment</a:t>
            </a:r>
          </a:p>
          <a:p>
            <a:pPr lvl="1"/>
            <a:r>
              <a:rPr lang="en-US" dirty="0"/>
              <a:t>Working capital</a:t>
            </a:r>
          </a:p>
          <a:p>
            <a:r>
              <a:rPr lang="en-US" dirty="0"/>
              <a:t>Loans may not finance passive real estate investments (e.g. rental property)</a:t>
            </a:r>
          </a:p>
          <a:p>
            <a:r>
              <a:rPr lang="en-US" dirty="0"/>
              <a:t>Refinancing of existing debt is not permitted</a:t>
            </a:r>
          </a:p>
          <a:p>
            <a:r>
              <a:rPr lang="en-US" dirty="0"/>
              <a:t>Interest limited to WSJ prime rate + 2%, with a maximum of 10%</a:t>
            </a:r>
          </a:p>
          <a:p>
            <a:r>
              <a:rPr lang="en-US" dirty="0"/>
              <a:t>Origination fee may not exceed 1% of loan value </a:t>
            </a:r>
          </a:p>
          <a:p>
            <a:endParaRPr lang="en-US" dirty="0"/>
          </a:p>
        </p:txBody>
      </p:sp>
      <p:sp>
        <p:nvSpPr>
          <p:cNvPr id="4" name="Slide Number Placeholder 3">
            <a:extLst>
              <a:ext uri="{FF2B5EF4-FFF2-40B4-BE49-F238E27FC236}">
                <a16:creationId xmlns:a16="http://schemas.microsoft.com/office/drawing/2014/main" id="{C9B32BA0-A1D1-6498-2163-C623F200E589}"/>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90640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8347-95ED-FAFF-A02F-030843C65F72}"/>
              </a:ext>
            </a:extLst>
          </p:cNvPr>
          <p:cNvSpPr>
            <a:spLocks noGrp="1"/>
          </p:cNvSpPr>
          <p:nvPr>
            <p:ph type="title"/>
          </p:nvPr>
        </p:nvSpPr>
        <p:spPr/>
        <p:txBody>
          <a:bodyPr/>
          <a:lstStyle/>
          <a:p>
            <a:r>
              <a:rPr lang="en-US" dirty="0"/>
              <a:t>Loan Approval Process</a:t>
            </a:r>
          </a:p>
        </p:txBody>
      </p:sp>
      <p:sp>
        <p:nvSpPr>
          <p:cNvPr id="3" name="Content Placeholder 2">
            <a:extLst>
              <a:ext uri="{FF2B5EF4-FFF2-40B4-BE49-F238E27FC236}">
                <a16:creationId xmlns:a16="http://schemas.microsoft.com/office/drawing/2014/main" id="{FA57390B-E895-630A-5978-B58A5A59AF00}"/>
              </a:ext>
            </a:extLst>
          </p:cNvPr>
          <p:cNvSpPr>
            <a:spLocks noGrp="1"/>
          </p:cNvSpPr>
          <p:nvPr>
            <p:ph idx="1"/>
          </p:nvPr>
        </p:nvSpPr>
        <p:spPr/>
        <p:txBody>
          <a:bodyPr>
            <a:normAutofit fontScale="85000" lnSpcReduction="20000"/>
          </a:bodyPr>
          <a:lstStyle/>
          <a:p>
            <a:pPr marL="0" indent="0">
              <a:buNone/>
            </a:pPr>
            <a:r>
              <a:rPr lang="en-US" dirty="0"/>
              <a:t>Lender approval:</a:t>
            </a:r>
          </a:p>
          <a:p>
            <a:r>
              <a:rPr lang="en-US" dirty="0"/>
              <a:t>Borrower applies directly with certified lender</a:t>
            </a:r>
          </a:p>
          <a:p>
            <a:r>
              <a:rPr lang="en-US" dirty="0"/>
              <a:t>Lender conducts due diligence, underwriting and approves loan</a:t>
            </a:r>
          </a:p>
          <a:p>
            <a:r>
              <a:rPr lang="en-US" dirty="0"/>
              <a:t>Lender completes request for project approval form, including borrower certification of eligibility</a:t>
            </a:r>
          </a:p>
          <a:p>
            <a:pPr marL="0" indent="0">
              <a:buNone/>
            </a:pPr>
            <a:r>
              <a:rPr lang="en-US" dirty="0"/>
              <a:t>DEED approval:</a:t>
            </a:r>
          </a:p>
          <a:p>
            <a:r>
              <a:rPr lang="en-US" dirty="0"/>
              <a:t>DEED reviews request and loan package to verify eligibility and assess risk</a:t>
            </a:r>
          </a:p>
          <a:p>
            <a:r>
              <a:rPr lang="en-US" dirty="0"/>
              <a:t>Loan request is approved by DEED Commissioner*</a:t>
            </a:r>
          </a:p>
          <a:p>
            <a:pPr marL="0" indent="0">
              <a:buNone/>
            </a:pPr>
            <a:r>
              <a:rPr lang="en-US" sz="2100" i="1" dirty="0"/>
              <a:t>*Not required for Preferred Partners</a:t>
            </a:r>
          </a:p>
          <a:p>
            <a:pPr marL="0" indent="0">
              <a:buNone/>
            </a:pPr>
            <a:endParaRPr lang="en-US" dirty="0"/>
          </a:p>
        </p:txBody>
      </p:sp>
      <p:sp>
        <p:nvSpPr>
          <p:cNvPr id="4" name="Slide Number Placeholder 3">
            <a:extLst>
              <a:ext uri="{FF2B5EF4-FFF2-40B4-BE49-F238E27FC236}">
                <a16:creationId xmlns:a16="http://schemas.microsoft.com/office/drawing/2014/main" id="{30327001-BFA6-31B4-4598-01F4A739598A}"/>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28254096"/>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of Minnesota" id="{479F8346-B6F6-47F3-99CE-AC96F64555D3}" vid="{038EC90B-4EF7-4DFB-9CD4-B4B65D03B9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0b3bed-991c-4f1f-9472-bc970bd8a5cf">
      <Terms xmlns="http://schemas.microsoft.com/office/infopath/2007/PartnerControls"/>
    </lcf76f155ced4ddcb4097134ff3c332f>
    <TaxCatchAll xmlns="acafcbf6-48c5-4daf-971b-c5fe77e9609f" xsi:nil="true"/>
    <Image xmlns="f40b3bed-991c-4f1f-9472-bc970bd8a5cf" xsi:nil="true"/>
    <Creator xmlns="f40b3bed-991c-4f1f-9472-bc970bd8a5cf">
      <UserInfo>
        <DisplayName/>
        <AccountId xsi:nil="true"/>
        <AccountType/>
      </UserInfo>
    </Creator>
    <RequestID xmlns="f40b3bed-991c-4f1f-9472-bc970bd8a5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4EAAB423C2AD4F9E716C964328C15F" ma:contentTypeVersion="20" ma:contentTypeDescription="Create a new document." ma:contentTypeScope="" ma:versionID="01c6643d0f26a0d7cacac0dd96b1e590">
  <xsd:schema xmlns:xsd="http://www.w3.org/2001/XMLSchema" xmlns:xs="http://www.w3.org/2001/XMLSchema" xmlns:p="http://schemas.microsoft.com/office/2006/metadata/properties" xmlns:ns2="f40b3bed-991c-4f1f-9472-bc970bd8a5cf" xmlns:ns3="acafcbf6-48c5-4daf-971b-c5fe77e9609f" targetNamespace="http://schemas.microsoft.com/office/2006/metadata/properties" ma:root="true" ma:fieldsID="541496e93d05f33f60b246a546e95f84" ns2:_="" ns3:_="">
    <xsd:import namespace="f40b3bed-991c-4f1f-9472-bc970bd8a5cf"/>
    <xsd:import namespace="acafcbf6-48c5-4daf-971b-c5fe77e9609f"/>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RequestID" minOccurs="0"/>
                <xsd:element ref="ns2:MediaLengthInSeconds" minOccurs="0"/>
                <xsd:element ref="ns2:MediaServiceLocation" minOccurs="0"/>
                <xsd:element ref="ns2:Creato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b3bed-991c-4f1f-9472-bc970bd8a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questID" ma:index="21" nillable="true" ma:displayName="RequestID" ma:format="Dropdown" ma:internalName="RequestID">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Creator" ma:index="24" nillable="true" ma:displayName="Creator" ma:format="Dropdown" ma:list="UserInfo" ma:SharePointGroup="0" ma:internalName="Creat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age" ma:index="25"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afcbf6-48c5-4daf-971b-c5fe77e9609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efc701-9f1f-4a85-8cd8-3211bcae7aac}" ma:internalName="TaxCatchAll" ma:showField="CatchAllData" ma:web="acafcbf6-48c5-4daf-971b-c5fe77e9609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schemas.microsoft.com/office/2006/documentManagement/types"/>
    <ds:schemaRef ds:uri="http://schemas.openxmlformats.org/package/2006/metadata/core-properties"/>
    <ds:schemaRef ds:uri="http://purl.org/dc/dcmitype/"/>
    <ds:schemaRef ds:uri="http://purl.org/dc/elements/1.1/"/>
    <ds:schemaRef ds:uri="a699be1a-1714-4342-a222-f91a80d5e189"/>
    <ds:schemaRef ds:uri="http://schemas.microsoft.com/office/2006/metadata/properties"/>
    <ds:schemaRef ds:uri="http://purl.org/dc/terms/"/>
    <ds:schemaRef ds:uri="f93db5dc-5e87-46c6-8702-89abe863cdde"/>
    <ds:schemaRef ds:uri="http://schemas.microsoft.com/office/infopath/2007/PartnerControls"/>
    <ds:schemaRef ds:uri="http://www.w3.org/XML/1998/namespace"/>
    <ds:schemaRef ds:uri="f40b3bed-991c-4f1f-9472-bc970bd8a5cf"/>
    <ds:schemaRef ds:uri="acafcbf6-48c5-4daf-971b-c5fe77e9609f"/>
  </ds:schemaRefs>
</ds:datastoreItem>
</file>

<file path=customXml/itemProps3.xml><?xml version="1.0" encoding="utf-8"?>
<ds:datastoreItem xmlns:ds="http://schemas.openxmlformats.org/officeDocument/2006/customXml" ds:itemID="{5AC19AF8-EC17-46EE-9292-5D3272AA7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b3bed-991c-4f1f-9472-bc970bd8a5cf"/>
    <ds:schemaRef ds:uri="acafcbf6-48c5-4daf-971b-c5fe77e96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 of Minnesota</Template>
  <TotalTime>332</TotalTime>
  <Words>1100</Words>
  <Application>Microsoft Office PowerPoint</Application>
  <PresentationFormat>Widescreen</PresentationFormat>
  <Paragraphs>125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Minnesota</vt:lpstr>
      <vt:lpstr>Emerging Entrepreneur Loan Program RFP Information Session</vt:lpstr>
      <vt:lpstr>Agenda</vt:lpstr>
      <vt:lpstr>Program Overview</vt:lpstr>
      <vt:lpstr>Eligible Lenders</vt:lpstr>
      <vt:lpstr>Preferred Partner Designation</vt:lpstr>
      <vt:lpstr>Eligible Loans</vt:lpstr>
      <vt:lpstr>Beginning Microenterprises</vt:lpstr>
      <vt:lpstr>Loan Purpose and Terms</vt:lpstr>
      <vt:lpstr>Loan Approval Process</vt:lpstr>
      <vt:lpstr>Program and Loan Funding</vt:lpstr>
      <vt:lpstr>Monitoring and Reporting</vt:lpstr>
      <vt:lpstr>Application Evaluation Criteria</vt:lpstr>
      <vt:lpstr>Timeline and Q&amp;A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Asilo, Linda (She/Her/Hers) (DEED)</dc:creator>
  <cp:keywords/>
  <dc:description/>
  <cp:lastModifiedBy>Asilo, Linda (She/Her/Hers) (DEED)</cp:lastModifiedBy>
  <cp:revision>17</cp:revision>
  <cp:lastPrinted>2017-03-14T16:27:36Z</cp:lastPrinted>
  <dcterms:created xsi:type="dcterms:W3CDTF">2026-04-10T18:26:04Z</dcterms:created>
  <dcterms:modified xsi:type="dcterms:W3CDTF">2026-04-30T20:44:11Z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y fmtid="{D5CDD505-2E9C-101B-9397-08002B2CF9AE}" pid="3" name="ContentTypeId">
    <vt:lpwstr>0x010100EA4EAAB423C2AD4F9E716C964328C15F</vt:lpwstr>
  </property>
  <property fmtid="{D5CDD505-2E9C-101B-9397-08002B2CF9AE}" pid="4" name="MediaServiceImageTags">
    <vt:lpwstr/>
  </property>
</Properties>
</file>