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2"/>
  </p:notesMasterIdLst>
  <p:sldIdLst>
    <p:sldId id="256" r:id="rId5"/>
    <p:sldId id="262" r:id="rId6"/>
    <p:sldId id="261" r:id="rId7"/>
    <p:sldId id="263" r:id="rId8"/>
    <p:sldId id="264" r:id="rId9"/>
    <p:sldId id="265" r:id="rId10"/>
    <p:sldId id="260" r:id="rId11"/>
  </p:sldIdLst>
  <p:sldSz cx="12192000" cy="6858000"/>
  <p:notesSz cx="7010400" cy="9223375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71" d="100"/>
          <a:sy n="71" d="100"/>
        </p:scale>
        <p:origin x="82" y="3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2771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2771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96ACB4D4-8634-410F-97E1-AEF74237EB9B}" type="datetimeFigureOut">
              <a:rPr lang="en-US" smtClean="0"/>
              <a:t>3/28/2025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4025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38749"/>
            <a:ext cx="5608320" cy="3631704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6"/>
            <a:ext cx="3037840" cy="46277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6"/>
            <a:ext cx="3037840" cy="462770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773229C2-A5CB-4ED3-92A4-37C23D600A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407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accent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A green and white logo with buildings and sun&#10;&#10;Description automatically generated">
            <a:extLst>
              <a:ext uri="{FF2B5EF4-FFF2-40B4-BE49-F238E27FC236}">
                <a16:creationId xmlns:a16="http://schemas.microsoft.com/office/drawing/2014/main" id="{7530200B-7DA7-94B7-5817-F7749F1E14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499463"/>
            <a:ext cx="7492483" cy="130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667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51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6854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20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6500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317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075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2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59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1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2112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36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17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5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307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4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37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2"/>
                </a:solidFill>
              </a:defRPr>
            </a:lvl1pPr>
          </a:lstStyle>
          <a:p>
            <a:fld id="{07069D3D-FA36-48B6-8567-D006C7CB1A8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arallelogram 11">
            <a:extLst>
              <a:ext uri="{FF2B5EF4-FFF2-40B4-BE49-F238E27FC236}">
                <a16:creationId xmlns:a16="http://schemas.microsoft.com/office/drawing/2014/main" id="{276E2E3A-EEC6-DC26-9970-BCDFF14048EC}"/>
              </a:ext>
            </a:extLst>
          </p:cNvPr>
          <p:cNvSpPr/>
          <p:nvPr userDrawn="1"/>
        </p:nvSpPr>
        <p:spPr>
          <a:xfrm>
            <a:off x="10590212" y="5971592"/>
            <a:ext cx="1604681" cy="886815"/>
          </a:xfrm>
          <a:custGeom>
            <a:avLst/>
            <a:gdLst>
              <a:gd name="connsiteX0" fmla="*/ 0 w 1174407"/>
              <a:gd name="connsiteY0" fmla="*/ 625151 h 625151"/>
              <a:gd name="connsiteX1" fmla="*/ 156288 w 1174407"/>
              <a:gd name="connsiteY1" fmla="*/ 0 h 625151"/>
              <a:gd name="connsiteX2" fmla="*/ 1174407 w 1174407"/>
              <a:gd name="connsiteY2" fmla="*/ 0 h 625151"/>
              <a:gd name="connsiteX3" fmla="*/ 1018119 w 1174407"/>
              <a:gd name="connsiteY3" fmla="*/ 625151 h 625151"/>
              <a:gd name="connsiteX4" fmla="*/ 0 w 1174407"/>
              <a:gd name="connsiteY4" fmla="*/ 625151 h 625151"/>
              <a:gd name="connsiteX0" fmla="*/ 0 w 1043779"/>
              <a:gd name="connsiteY0" fmla="*/ 634481 h 634481"/>
              <a:gd name="connsiteX1" fmla="*/ 156288 w 1043779"/>
              <a:gd name="connsiteY1" fmla="*/ 9330 h 634481"/>
              <a:gd name="connsiteX2" fmla="*/ 1043779 w 1043779"/>
              <a:gd name="connsiteY2" fmla="*/ 0 h 634481"/>
              <a:gd name="connsiteX3" fmla="*/ 1018119 w 1043779"/>
              <a:gd name="connsiteY3" fmla="*/ 634481 h 634481"/>
              <a:gd name="connsiteX4" fmla="*/ 0 w 1043779"/>
              <a:gd name="connsiteY4" fmla="*/ 634481 h 634481"/>
              <a:gd name="connsiteX0" fmla="*/ 0 w 1018119"/>
              <a:gd name="connsiteY0" fmla="*/ 625151 h 625151"/>
              <a:gd name="connsiteX1" fmla="*/ 156288 w 1018119"/>
              <a:gd name="connsiteY1" fmla="*/ 0 h 625151"/>
              <a:gd name="connsiteX2" fmla="*/ 1015788 w 1018119"/>
              <a:gd name="connsiteY2" fmla="*/ 1 h 625151"/>
              <a:gd name="connsiteX3" fmla="*/ 1018119 w 1018119"/>
              <a:gd name="connsiteY3" fmla="*/ 625151 h 625151"/>
              <a:gd name="connsiteX4" fmla="*/ 0 w 1018119"/>
              <a:gd name="connsiteY4" fmla="*/ 625151 h 625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8119" h="625151">
                <a:moveTo>
                  <a:pt x="0" y="625151"/>
                </a:moveTo>
                <a:lnTo>
                  <a:pt x="156288" y="0"/>
                </a:lnTo>
                <a:lnTo>
                  <a:pt x="1015788" y="1"/>
                </a:lnTo>
                <a:lnTo>
                  <a:pt x="1018119" y="625151"/>
                </a:lnTo>
                <a:lnTo>
                  <a:pt x="0" y="62515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 green city with buildings and trees and sun&#10;&#10;Description automatically generated">
            <a:extLst>
              <a:ext uri="{FF2B5EF4-FFF2-40B4-BE49-F238E27FC236}">
                <a16:creationId xmlns:a16="http://schemas.microsoft.com/office/drawing/2014/main" id="{109E6494-D737-EA73-4CFA-66DDDBA1B6C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2571" y="6047101"/>
            <a:ext cx="1094272" cy="751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53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AZahrt@flaherty-hood.com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609316A9-990D-4EC3-A671-70EE5C149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9B0C6109-9159-49CA-AD7A-F9035539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86F14F5-308C-4EB6-87AB-05DE9501B1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BA032363-A188-47C5-9D59-9B788809D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2C4077DF-6BB9-4069-AD28-6B1664EBB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1D2B8B50-3419-41ED-9A9F-3CF9EEBBD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5C640498-2E73-4FA2-BEB6-C3596A458C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3240EEFC-4112-4C39-A816-C815774F6D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ADF362B0-03EA-4800-9FAA-9F128587E4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0BA84559-2F4C-4795-9246-4C563F942D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FA77A1AA-CA47-4A91-A0A1-0A8CE31A9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0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2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3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38" name="Rectangle 37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A green city with buildings and trees and sun&#10;&#10;Description automatically generated">
            <a:extLst>
              <a:ext uri="{FF2B5EF4-FFF2-40B4-BE49-F238E27FC236}">
                <a16:creationId xmlns:a16="http://schemas.microsoft.com/office/drawing/2014/main" id="{A311BADC-5E58-D0E9-7304-9977F8AEDA9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476" y="1131994"/>
            <a:ext cx="6676924" cy="4590386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A1D20B-E4AC-3A23-6877-504BD41E7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65194" y="6411619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07069D3D-FA36-48B6-8567-D006C7CB1A83}" type="slidenum">
              <a:rPr lang="en-US" sz="90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en-US" sz="9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765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EB0D40EF-BA14-42F1-9492-D38C59DCA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2C3A70F-581F-48B1-AD94-04AF9A38D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3EABD0F-494E-4C0C-8A0C-139AFC4283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23">
              <a:extLst>
                <a:ext uri="{FF2B5EF4-FFF2-40B4-BE49-F238E27FC236}">
                  <a16:creationId xmlns:a16="http://schemas.microsoft.com/office/drawing/2014/main" id="{739811F7-2462-4463-BE69-32CEBED039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Rectangle 25">
              <a:extLst>
                <a:ext uri="{FF2B5EF4-FFF2-40B4-BE49-F238E27FC236}">
                  <a16:creationId xmlns:a16="http://schemas.microsoft.com/office/drawing/2014/main" id="{D91A6F9F-54F1-461A-A043-E97203A85F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28681C3A-B98D-44BE-8120-45C3F3BA0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Rectangle 27">
              <a:extLst>
                <a:ext uri="{FF2B5EF4-FFF2-40B4-BE49-F238E27FC236}">
                  <a16:creationId xmlns:a16="http://schemas.microsoft.com/office/drawing/2014/main" id="{37478156-05FD-4D8F-AE53-B3D40AF29F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Rectangle 28">
              <a:extLst>
                <a:ext uri="{FF2B5EF4-FFF2-40B4-BE49-F238E27FC236}">
                  <a16:creationId xmlns:a16="http://schemas.microsoft.com/office/drawing/2014/main" id="{A81F9C83-B446-4703-8B99-C01F0E403E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9">
              <a:extLst>
                <a:ext uri="{FF2B5EF4-FFF2-40B4-BE49-F238E27FC236}">
                  <a16:creationId xmlns:a16="http://schemas.microsoft.com/office/drawing/2014/main" id="{C2F5F0B6-D807-4AAE-852B-7BECE0CF4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>
              <a:extLst>
                <a:ext uri="{FF2B5EF4-FFF2-40B4-BE49-F238E27FC236}">
                  <a16:creationId xmlns:a16="http://schemas.microsoft.com/office/drawing/2014/main" id="{0945AE7B-1E9E-491F-976F-1552730887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A38028DA-F87E-4372-9295-BC98DB4007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46CDE83-F61E-CBE8-EC6A-9356CF9BB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2112" y="523083"/>
            <a:ext cx="6424439" cy="13208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Introduction – Shane Zahrt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4F4D647-BB10-471B-85B2-D920AB3771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3433864"/>
            <a:ext cx="222673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Isosceles Triangle 8">
            <a:extLst>
              <a:ext uri="{FF2B5EF4-FFF2-40B4-BE49-F238E27FC236}">
                <a16:creationId xmlns:a16="http://schemas.microsoft.com/office/drawing/2014/main" id="{5492A6E7-4E36-4CFA-B4B1-961FCDDA99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1"/>
            <a:ext cx="476655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028E6-022E-D6AD-F93B-7B47AD01E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82112" y="2160589"/>
            <a:ext cx="6424439" cy="3880773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Shareholder Attorney/Lobbyist with Flaherty &amp; Hood in St. Paul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Have represented the CUC at the Minnesota Capitol since 2016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Helped design and pass legislative and regulatory initiatives to support transitioning host communities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0B6BDB-87B4-0A90-0667-0CE10A46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07069D3D-FA36-48B6-8567-D006C7CB1A83}" type="slidenum">
              <a:rPr lang="en-US" sz="900" smtClean="0">
                <a:solidFill>
                  <a:schemeClr val="accent1"/>
                </a:solidFill>
              </a:rPr>
              <a:pPr defTabSz="914400">
                <a:spcAft>
                  <a:spcPts val="600"/>
                </a:spcAft>
              </a:pPr>
              <a:t>2</a:t>
            </a:fld>
            <a:endParaRPr lang="en-US" sz="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42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F112E-3DD6-9E73-58FB-2047ACE52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746" y="609600"/>
            <a:ext cx="3729076" cy="13208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/>
              <a:t>What is the Coalition of Utility Cities?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95B18E-A7DE-544A-8EB7-23021D4BAA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167" y="2160589"/>
            <a:ext cx="3720916" cy="3560733"/>
          </a:xfrm>
        </p:spPr>
        <p:txBody>
          <a:bodyPr>
            <a:normAutofit fontScale="92500"/>
          </a:bodyPr>
          <a:lstStyle/>
          <a:p>
            <a:r>
              <a:rPr lang="en-US" sz="2000" dirty="0"/>
              <a:t>An organization of seven power plant host communities in Minnesota</a:t>
            </a:r>
          </a:p>
          <a:p>
            <a:endParaRPr lang="en-US" sz="2000" dirty="0"/>
          </a:p>
          <a:p>
            <a:r>
              <a:rPr lang="en-US" sz="2000" dirty="0"/>
              <a:t>Host (or have hosted) many of the state’s largest investor-owned power plants</a:t>
            </a:r>
          </a:p>
          <a:p>
            <a:endParaRPr lang="en-US" sz="2000" dirty="0"/>
          </a:p>
          <a:p>
            <a:r>
              <a:rPr lang="en-US" sz="2000" dirty="0"/>
              <a:t>Formed in 1998 to give cities a voice in policy decisions</a:t>
            </a:r>
          </a:p>
        </p:txBody>
      </p:sp>
      <p:pic>
        <p:nvPicPr>
          <p:cNvPr id="5" name="Content Placeholder 5" descr="Map&#10;&#10;Description automatically generated">
            <a:extLst>
              <a:ext uri="{FF2B5EF4-FFF2-40B4-BE49-F238E27FC236}">
                <a16:creationId xmlns:a16="http://schemas.microsoft.com/office/drawing/2014/main" id="{9B8CB583-22E5-0359-325F-10AB2C258C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035" y="640785"/>
            <a:ext cx="4602747" cy="5071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46BCB-F0D9-9A01-05FB-1BC18E941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7069D3D-FA36-48B6-8567-D006C7CB1A83}" type="slidenum">
              <a:rPr lang="en-US" smtClean="0"/>
              <a:pPr>
                <a:spcAft>
                  <a:spcPts val="600"/>
                </a:spcAft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11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419C9-1938-A48C-BA79-50ADD4A8F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Governor’s Budget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537DE-91C2-643A-F068-413A4A626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not recommend funding for the Community Energy Transition Grant program</a:t>
            </a:r>
          </a:p>
          <a:p>
            <a:endParaRPr lang="en-US" dirty="0"/>
          </a:p>
          <a:p>
            <a:r>
              <a:rPr lang="en-US" dirty="0"/>
              <a:t>Would maintain base budget for Energy Transition Office staff</a:t>
            </a:r>
          </a:p>
          <a:p>
            <a:endParaRPr lang="en-US" dirty="0"/>
          </a:p>
          <a:p>
            <a:r>
              <a:rPr lang="en-US" dirty="0"/>
              <a:t>Recommends cuts to other programs some host communities have used: </a:t>
            </a:r>
          </a:p>
          <a:p>
            <a:pPr lvl="1"/>
            <a:r>
              <a:rPr lang="en-US" dirty="0"/>
              <a:t>Eliminate the base general fund budget for the Business Development Public Infrastructure Grant Program (BDPI)—A $2.87M/year reduction</a:t>
            </a:r>
          </a:p>
          <a:p>
            <a:pPr lvl="1"/>
            <a:r>
              <a:rPr lang="en-US" dirty="0"/>
              <a:t>Cut $1M/year from the Redevelopment Grant Program</a:t>
            </a:r>
          </a:p>
          <a:p>
            <a:pPr lvl="1"/>
            <a:r>
              <a:rPr lang="en-US" dirty="0"/>
              <a:t>Cut $750k/year from the Contaminated Site and Investigation grant program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F279C-ECDA-BCAA-812E-6B0FC76B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72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9BF31-48AD-144C-B929-DD71EA3BD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8BE5D-170B-1766-A07A-238DCF080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CET Grants Legislation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E4D0-F534-BCE4-1761-09AE4E401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House File 1588/Senate File 2377 - $6.5M appropriation for CET Grants</a:t>
            </a:r>
          </a:p>
          <a:p>
            <a:pPr lvl="1"/>
            <a:r>
              <a:rPr lang="en-US" dirty="0"/>
              <a:t>House Authors: Mekeland, Hill, Davis, Igo</a:t>
            </a:r>
          </a:p>
          <a:p>
            <a:pPr lvl="1"/>
            <a:r>
              <a:rPr lang="en-US" dirty="0"/>
              <a:t>Senate Authors: Mathews, Housley</a:t>
            </a:r>
          </a:p>
          <a:p>
            <a:r>
              <a:rPr lang="en-US" dirty="0"/>
              <a:t>House File 2072/Senate File 2570 - $10M appropriation for CET Grants</a:t>
            </a:r>
          </a:p>
          <a:p>
            <a:pPr lvl="1"/>
            <a:r>
              <a:rPr lang="en-US" dirty="0"/>
              <a:t>House Author: Hill</a:t>
            </a:r>
          </a:p>
          <a:p>
            <a:pPr lvl="1"/>
            <a:r>
              <a:rPr lang="en-US" dirty="0"/>
              <a:t>Senate Author: Hauschild</a:t>
            </a:r>
          </a:p>
          <a:p>
            <a:pPr lvl="1"/>
            <a:endParaRPr lang="en-US" dirty="0"/>
          </a:p>
          <a:p>
            <a:r>
              <a:rPr lang="en-US" dirty="0"/>
              <a:t>Neither bill has received a hearing as of 3/27/2025</a:t>
            </a:r>
          </a:p>
          <a:p>
            <a:endParaRPr lang="en-US" dirty="0"/>
          </a:p>
          <a:p>
            <a:r>
              <a:rPr lang="en-US" dirty="0"/>
              <a:t>General fund budget constraints and lack perception of declining urgency for Host Communities have impacted the discussion at the Capitol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BFD4A-9975-17D9-03AF-5F236E20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751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044F32-7C7C-FB2C-1384-FD87F49840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0ECB6-54C1-06EA-E3D7-E3D557ABC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legislation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418DF-791A-C3DF-58E6-F39C303FF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Abolishing the Nuclear Moratorium</a:t>
            </a:r>
          </a:p>
          <a:p>
            <a:pPr lvl="1"/>
            <a:r>
              <a:rPr lang="en-US" dirty="0"/>
              <a:t>Multiple bills, e.g. HF 2002/SF 2953</a:t>
            </a:r>
          </a:p>
          <a:p>
            <a:pPr lvl="1"/>
            <a:r>
              <a:rPr lang="en-US" dirty="0"/>
              <a:t>A “nuclear alliance” of more than 30 organizations has signed on to support the concept</a:t>
            </a:r>
          </a:p>
          <a:p>
            <a:pPr lvl="1"/>
            <a:endParaRPr lang="en-US" dirty="0"/>
          </a:p>
          <a:p>
            <a:r>
              <a:rPr lang="en-US" dirty="0"/>
              <a:t>Other bills to amend or expand the state’s carbon-free standard</a:t>
            </a:r>
          </a:p>
          <a:p>
            <a:pPr lvl="1"/>
            <a:r>
              <a:rPr lang="en-US" dirty="0"/>
              <a:t>E.g. HF 249/SF2710, to add timber and discarded wood biomass to the definition of “carbon free”</a:t>
            </a:r>
          </a:p>
          <a:p>
            <a:pPr lvl="1"/>
            <a:endParaRPr lang="en-US" dirty="0"/>
          </a:p>
          <a:p>
            <a:r>
              <a:rPr lang="en-US" dirty="0"/>
              <a:t>Bills face an uncertain future, but will be the subject of end-of-session negotiations.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E7F3FB-45F2-9D78-8EAE-BEFCF576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335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64747-DB15-F74B-81C1-D62C8EED9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29530F-4E04-17EF-1A80-AC0EC0A49D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en-US" dirty="0"/>
              <a:t>Contact Information: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1EA44F-1201-F7C2-6061-91D35BDD16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/>
              <a:t>Shane Zahrt</a:t>
            </a:r>
          </a:p>
          <a:p>
            <a:pPr algn="ctr"/>
            <a:r>
              <a:rPr lang="en-US" dirty="0">
                <a:hlinkClick r:id="rId2"/>
              </a:rPr>
              <a:t>SAZahrt@flaherty-hood.com</a:t>
            </a:r>
            <a:endParaRPr lang="en-US" dirty="0"/>
          </a:p>
          <a:p>
            <a:pPr algn="ctr"/>
            <a:r>
              <a:rPr lang="en-US" dirty="0"/>
              <a:t>(651) 295-1123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6746D-A3F3-7DE4-23ED-03E5541CC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69D3D-FA36-48B6-8567-D006C7CB1A8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1586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c7e4fd24-7ff7-4102-a355-a164dd0f1c5c"/>
</p:tagLst>
</file>

<file path=ppt/theme/theme1.xml><?xml version="1.0" encoding="utf-8"?>
<a:theme xmlns:a="http://schemas.openxmlformats.org/drawingml/2006/main" name="Facet">
  <a:themeElements>
    <a:clrScheme name="Custom 6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18B03"/>
      </a:accent1>
      <a:accent2>
        <a:srgbClr val="007642"/>
      </a:accent2>
      <a:accent3>
        <a:srgbClr val="E6B91E"/>
      </a:accent3>
      <a:accent4>
        <a:srgbClr val="01B3AB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E296F651CC364BACE87210DB948FE9" ma:contentTypeVersion="16" ma:contentTypeDescription="Create a new document." ma:contentTypeScope="" ma:versionID="3712c9a2a230a88de887a83f040c8f51">
  <xsd:schema xmlns:xsd="http://www.w3.org/2001/XMLSchema" xmlns:xs="http://www.w3.org/2001/XMLSchema" xmlns:p="http://schemas.microsoft.com/office/2006/metadata/properties" xmlns:ns3="dca10371-78cd-43c0-9edb-5358ee934f9c" xmlns:ns4="637bf721-9254-429a-9319-bab0371f8578" targetNamespace="http://schemas.microsoft.com/office/2006/metadata/properties" ma:root="true" ma:fieldsID="7b2499bd2abe74a9f35ad2240713650e" ns3:_="" ns4:_="">
    <xsd:import namespace="dca10371-78cd-43c0-9edb-5358ee934f9c"/>
    <xsd:import namespace="637bf721-9254-429a-9319-bab0371f857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a10371-78cd-43c0-9edb-5358ee934f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7bf721-9254-429a-9319-bab0371f85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a10371-78cd-43c0-9edb-5358ee934f9c" xsi:nil="true"/>
  </documentManagement>
</p:properties>
</file>

<file path=customXml/itemProps1.xml><?xml version="1.0" encoding="utf-8"?>
<ds:datastoreItem xmlns:ds="http://schemas.openxmlformats.org/officeDocument/2006/customXml" ds:itemID="{4247D7BD-CAE6-4ACC-943D-E6CD00CB86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a10371-78cd-43c0-9edb-5358ee934f9c"/>
    <ds:schemaRef ds:uri="637bf721-9254-429a-9319-bab0371f85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8E7AE4-D0F9-40D1-90D2-70380B4B6F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513FDE-CEA9-4A50-A515-23F44946ECE6}">
  <ds:schemaRefs>
    <ds:schemaRef ds:uri="http://purl.org/dc/terms/"/>
    <ds:schemaRef ds:uri="637bf721-9254-429a-9319-bab0371f8578"/>
    <ds:schemaRef ds:uri="http://schemas.microsoft.com/office/2006/documentManagement/types"/>
    <ds:schemaRef ds:uri="dca10371-78cd-43c0-9edb-5358ee934f9c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1826</TotalTime>
  <Words>356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Arial</vt:lpstr>
      <vt:lpstr>Trebuchet MS</vt:lpstr>
      <vt:lpstr>Wingdings 3</vt:lpstr>
      <vt:lpstr>Facet</vt:lpstr>
      <vt:lpstr>PowerPoint Presentation</vt:lpstr>
      <vt:lpstr>Introduction – Shane Zahrt</vt:lpstr>
      <vt:lpstr>What is the Coalition of Utility Cities?</vt:lpstr>
      <vt:lpstr>Governor’s Budget Recommendation</vt:lpstr>
      <vt:lpstr>CET Grants Legislation</vt:lpstr>
      <vt:lpstr>Other legislation of interest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H. Wildfang</dc:creator>
  <cp:lastModifiedBy>Vita, Carla K (She/Her/Hers) (DEED)</cp:lastModifiedBy>
  <cp:revision>99</cp:revision>
  <cp:lastPrinted>2024-09-03T18:27:34Z</cp:lastPrinted>
  <dcterms:created xsi:type="dcterms:W3CDTF">2024-01-25T21:34:07Z</dcterms:created>
  <dcterms:modified xsi:type="dcterms:W3CDTF">2025-03-28T12:51:05Z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0x01010030E296F651CC364BACE87210DB948FE9</vt:lpwstr>
  </property>
</Properties>
</file>