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8_648C2B9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36"/>
  </p:notesMasterIdLst>
  <p:handoutMasterIdLst>
    <p:handoutMasterId r:id="rId37"/>
  </p:handoutMasterIdLst>
  <p:sldIdLst>
    <p:sldId id="264" r:id="rId5"/>
    <p:sldId id="277" r:id="rId6"/>
    <p:sldId id="302" r:id="rId7"/>
    <p:sldId id="270" r:id="rId8"/>
    <p:sldId id="278" r:id="rId9"/>
    <p:sldId id="279" r:id="rId10"/>
    <p:sldId id="271" r:id="rId11"/>
    <p:sldId id="280" r:id="rId12"/>
    <p:sldId id="305" r:id="rId13"/>
    <p:sldId id="300" r:id="rId14"/>
    <p:sldId id="282" r:id="rId15"/>
    <p:sldId id="283" r:id="rId16"/>
    <p:sldId id="284" r:id="rId17"/>
    <p:sldId id="306" r:id="rId18"/>
    <p:sldId id="289" r:id="rId19"/>
    <p:sldId id="290" r:id="rId20"/>
    <p:sldId id="307" r:id="rId21"/>
    <p:sldId id="285" r:id="rId22"/>
    <p:sldId id="286" r:id="rId23"/>
    <p:sldId id="291" r:id="rId24"/>
    <p:sldId id="288" r:id="rId25"/>
    <p:sldId id="292" r:id="rId26"/>
    <p:sldId id="299" r:id="rId27"/>
    <p:sldId id="293" r:id="rId28"/>
    <p:sldId id="308" r:id="rId29"/>
    <p:sldId id="294" r:id="rId30"/>
    <p:sldId id="303" r:id="rId31"/>
    <p:sldId id="296" r:id="rId32"/>
    <p:sldId id="297" r:id="rId33"/>
    <p:sldId id="304" r:id="rId34"/>
    <p:sldId id="301"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D96D6A-8B39-14D5-9F73-81A3902B24D1}" name="Vita, Carla K (She/Her/Hers) (DEED)" initials="V(" userId="S::carla.vita@state.mn.us::4474b7cb-fc95-4534-9ae7-15c5707715f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78BE21"/>
    <a:srgbClr val="000000"/>
    <a:srgbClr val="E8E8E8"/>
    <a:srgbClr val="0D0D0D"/>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B06F1D-414F-4C8E-ACD8-D0441DD6FC6D}" v="1" dt="2026-02-23T19:56:18.836"/>
    <p1510:client id="{9E4D15C1-F360-C0BA-6BCD-710860445C16}" v="17" dt="2026-02-19T14:21:12.209"/>
    <p1510:client id="{A91C1A00-0A28-6834-5A3B-0D8506B47B28}" v="436" dt="2026-02-18T17:42:27.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108" y="28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s>
</file>

<file path=ppt/comments/modernComment_108_648C2B90.xml><?xml version="1.0" encoding="utf-8"?>
<p188:cmLst xmlns:a="http://schemas.openxmlformats.org/drawingml/2006/main" xmlns:r="http://schemas.openxmlformats.org/officeDocument/2006/relationships" xmlns:p188="http://schemas.microsoft.com/office/powerpoint/2018/8/main">
  <p188:cm id="{72E1C13C-E7CA-409B-AAC0-56B706715714}" authorId="{7AD96D6A-8B39-14D5-9F73-81A3902B24D1}" created="2026-02-17T21:05:21.191">
    <ac:deMkLst xmlns:ac="http://schemas.microsoft.com/office/drawing/2013/main/command">
      <pc:docMk xmlns:pc="http://schemas.microsoft.com/office/powerpoint/2013/main/command"/>
      <pc:sldMk xmlns:pc="http://schemas.microsoft.com/office/powerpoint/2013/main/command" cId="1686907792" sldId="264"/>
      <ac:spMk id="6" creationId="{00000000-0000-0000-0000-000000000000}"/>
    </ac:deMkLst>
    <p188:txBody>
      <a:bodyPr/>
      <a:lstStyle/>
      <a:p>
        <a:r>
          <a:rPr lang="en-US"/>
          <a:t>I updated Keshuna's Last name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2/17/2026</a:t>
            </a:fld>
            <a:endParaRPr lang="en-US">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2/17/2026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a:p>
        </p:txBody>
      </p:sp>
    </p:spTree>
    <p:extLst>
      <p:ext uri="{BB962C8B-B14F-4D97-AF65-F5344CB8AC3E}">
        <p14:creationId xmlns:p14="http://schemas.microsoft.com/office/powerpoint/2010/main" val="2294831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5E0E8-0788-4797-9983-C2C2D2603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2/17/2026</a:t>
            </a:fld>
            <a:endParaRPr lang="en-US"/>
          </a:p>
        </p:txBody>
      </p:sp>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5A0960E9-F618-4D3C-A13D-633B9C5E32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35976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2/17/2026</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176798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2/17/2026</a:t>
            </a:fld>
            <a:endParaRPr lang="en-US"/>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32302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E86B23F-38FC-49BD-83FB-47515709C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82487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2/17/2026</a:t>
            </a:fld>
            <a:endParaRPr lang="en-US"/>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5392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2/17/2026</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153898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2/17/2026</a:t>
            </a:fld>
            <a:endParaRPr lang="en-US"/>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169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pic>
        <p:nvPicPr>
          <p:cNvPr id="13" name="Picture 12">
            <a:extLst>
              <a:ext uri="{FF2B5EF4-FFF2-40B4-BE49-F238E27FC236}">
                <a16:creationId xmlns:a16="http://schemas.microsoft.com/office/drawing/2014/main" id="{A3889DEE-3C1B-4241-958E-773D926E4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98649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DD21366-A0C8-424F-AB52-92ADBFEF7A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3278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F2051B85-B470-414F-BB13-30B30A76C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96082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2/17/2026</a:t>
            </a:fld>
            <a:endParaRPr lang="en-US"/>
          </a:p>
        </p:txBody>
      </p:sp>
      <p:pic>
        <p:nvPicPr>
          <p:cNvPr id="4" name="Picture 3">
            <a:extLst>
              <a:ext uri="{FF2B5EF4-FFF2-40B4-BE49-F238E27FC236}">
                <a16:creationId xmlns:a16="http://schemas.microsoft.com/office/drawing/2014/main" id="{1647DF31-696F-4736-906B-17BCCF02AB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ED17029C-146D-40A9-9DD0-040E835DC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26325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CA5941EE-6E7E-489C-8CC4-0F2A9370E9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3453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1D69CF5A-C6CF-486C-9B14-C9954E49C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
        <p:nvSpPr>
          <p:cNvPr id="1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347374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130ECE39-2EDE-4E36-B5CD-24B36FDEA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0A539A61-E863-4510-A868-5207F12F00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B8FCB8B6-B793-4699-BFED-9089DEE2D6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err="1"/>
              <a:t>mn.gov</a:t>
            </a:r>
            <a:r>
              <a:rPr lang="en-US"/>
              <a:t>/deed</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p>
        </p:txBody>
      </p:sp>
      <p:pic>
        <p:nvPicPr>
          <p:cNvPr id="5" name="Picture 4">
            <a:extLst>
              <a:ext uri="{FF2B5EF4-FFF2-40B4-BE49-F238E27FC236}">
                <a16:creationId xmlns:a16="http://schemas.microsoft.com/office/drawing/2014/main" id="{C4B6782A-63E0-42F6-B8F1-B482061085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2/17/2026</a:t>
            </a:fld>
            <a:endParaRPr lang="en-US"/>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pic>
        <p:nvPicPr>
          <p:cNvPr id="9" name="Picture 8">
            <a:extLst>
              <a:ext uri="{FF2B5EF4-FFF2-40B4-BE49-F238E27FC236}">
                <a16:creationId xmlns:a16="http://schemas.microsoft.com/office/drawing/2014/main" id="{D00F9A58-DD4F-4269-9BA6-03203467A5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2/17/2026</a:t>
            </a:fld>
            <a:endParaRPr lang="en-US"/>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CF149A7D-ACE1-4D4F-9EDE-AFDAC9CAE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2/17/2026</a:t>
            </a:fld>
            <a:endParaRPr lang="en-US"/>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2761752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2/17/2026</a:t>
            </a:fld>
            <a:endParaRPr lang="en-US"/>
          </a:p>
        </p:txBody>
      </p:sp>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4276367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2/17/2026</a:t>
            </a:fld>
            <a:endParaRPr lang="en-US"/>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2/17/2026</a:t>
            </a:fld>
            <a:endParaRPr lang="en-US"/>
          </a:p>
        </p:txBody>
      </p:sp>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2/17/2026</a:t>
            </a:fld>
            <a:endParaRPr lang="en-US"/>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err="1"/>
              <a:t>mn.gov</a:t>
            </a:r>
            <a:r>
              <a:rPr lang="en-US"/>
              <a:t>/deed</a:t>
            </a:r>
          </a:p>
        </p:txBody>
      </p:sp>
    </p:spTree>
    <p:extLst>
      <p:ext uri="{BB962C8B-B14F-4D97-AF65-F5344CB8AC3E}">
        <p14:creationId xmlns:p14="http://schemas.microsoft.com/office/powerpoint/2010/main" val="397953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2/17/2026</a:t>
            </a:fld>
            <a:endParaRPr lang="en-US"/>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a:t>Make a secondary statement here.</a:t>
            </a:r>
          </a:p>
        </p:txBody>
      </p:sp>
      <p:sp>
        <p:nvSpPr>
          <p:cNvPr id="5" name="Footer Placeholder 5"/>
          <p:cNvSpPr>
            <a:spLocks noGrp="1"/>
          </p:cNvSpPr>
          <p:nvPr>
            <p:ph type="ftr" sz="quarter" idx="12"/>
          </p:nvPr>
        </p:nvSpPr>
        <p:spPr bwMode="black">
          <a:xfrm>
            <a:off x="3302177" y="6356349"/>
            <a:ext cx="5587647" cy="365125"/>
          </a:xfrm>
          <a:prstGeom prst="rect">
            <a:avLst/>
          </a:prstGeom>
        </p:spPr>
        <p:txBody>
          <a:bodyPr/>
          <a:lstStyle>
            <a:lvl1pPr>
              <a:defRPr>
                <a:solidFill>
                  <a:schemeClr val="tx2"/>
                </a:solidFill>
              </a:defRPr>
            </a:lvl1pPr>
          </a:lstStyle>
          <a:p>
            <a:r>
              <a:rPr lang="en-US"/>
              <a:t>Optional Tagline Goes Here | mn.gov/deed</a:t>
            </a:r>
          </a:p>
        </p:txBody>
      </p:sp>
      <p:sp>
        <p:nvSpPr>
          <p:cNvPr id="4" name="Slide Number Placeholder 6"/>
          <p:cNvSpPr>
            <a:spLocks noGrp="1"/>
          </p:cNvSpPr>
          <p:nvPr>
            <p:ph type="sldNum" sz="quarter" idx="11"/>
          </p:nvPr>
        </p:nvSpPr>
        <p:spPr bwMode="black">
          <a:xfrm>
            <a:off x="9891132" y="6356350"/>
            <a:ext cx="1462668" cy="365125"/>
          </a:xfrm>
          <a:prstGeom prst="rect">
            <a:avLst/>
          </a:prstGeom>
        </p:spPr>
        <p:txBody>
          <a:bodyPr/>
          <a:lstStyle/>
          <a:p>
            <a:fld id="{48F63A3B-78C7-47BE-AE5E-E10140E04643}" type="slidenum">
              <a:rPr lang="en-US" smtClean="0"/>
              <a:pPr/>
              <a:t>‹#›</a:t>
            </a:fld>
            <a:endParaRPr lang="en-US"/>
          </a:p>
        </p:txBody>
      </p:sp>
      <p:pic>
        <p:nvPicPr>
          <p:cNvPr id="10" name="Picture 9">
            <a:extLst>
              <a:ext uri="{FF2B5EF4-FFF2-40B4-BE49-F238E27FC236}">
                <a16:creationId xmlns:a16="http://schemas.microsoft.com/office/drawing/2014/main" id="{4B952203-E8FB-4F5D-B5E5-77FD0A73D1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93091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2/17/2026</a:t>
            </a:fld>
            <a:endParaRPr lang="en-US"/>
          </a:p>
        </p:txBody>
      </p:sp>
      <p:sp>
        <p:nvSpPr>
          <p:cNvPr id="5" name="Footer Placeholder 5"/>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6"/>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2/17/2026</a:t>
            </a:fld>
            <a:endParaRPr lang="en-US"/>
          </a:p>
        </p:txBody>
      </p:sp>
      <p:sp>
        <p:nvSpPr>
          <p:cNvPr id="5" name="Footer Placeholder 4"/>
          <p:cNvSpPr>
            <a:spLocks noGrp="1"/>
          </p:cNvSpPr>
          <p:nvPr>
            <p:ph type="ftr" sz="quarter" idx="12"/>
          </p:nvPr>
        </p:nvSpPr>
        <p:spPr bwMode="black">
          <a:xfrm>
            <a:off x="3302177" y="6356349"/>
            <a:ext cx="5587647" cy="365125"/>
          </a:xfrm>
          <a:prstGeom prst="rect">
            <a:avLst/>
          </a:prstGeom>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mn.gov/deed</a:t>
            </a:r>
          </a:p>
        </p:txBody>
      </p:sp>
      <p:sp>
        <p:nvSpPr>
          <p:cNvPr id="4" name="Slide Number Placeholder 5"/>
          <p:cNvSpPr>
            <a:spLocks noGrp="1"/>
          </p:cNvSpPr>
          <p:nvPr>
            <p:ph type="sldNum" sz="quarter" idx="11"/>
          </p:nvPr>
        </p:nvSpPr>
        <p:spPr bwMode="black">
          <a:xfrm>
            <a:off x="9891132" y="6356350"/>
            <a:ext cx="1462668" cy="365125"/>
          </a:xfrm>
          <a:prstGeom prst="rect">
            <a:avLst/>
          </a:prstGeom>
        </p:spPr>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2/17/2026</a:t>
            </a:fld>
            <a:endParaRPr lang="en-US"/>
          </a:p>
        </p:txBody>
      </p:sp>
      <p:sp>
        <p:nvSpPr>
          <p:cNvPr id="5" name="Footer Placeholder 4"/>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 mn.gov/deed</a:t>
            </a:r>
          </a:p>
        </p:txBody>
      </p:sp>
      <p:sp>
        <p:nvSpPr>
          <p:cNvPr id="4" name="Slide Number Placeholder 3"/>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59CC8D-961C-48E4-83B9-1AB85637D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AE2ECF1A-EF2B-4612-A2CC-75778C9FDA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D2BB05C-0FE5-4B9D-9A15-CAA5A8AAB5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8E659527-B9B1-4F13-8C4F-F2223349C6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2/17/2026</a:t>
            </a:fld>
            <a:endParaRPr lang="en-US"/>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95" r:id="rId4"/>
    <p:sldLayoutId id="2147483711" r:id="rId5"/>
    <p:sldLayoutId id="2147483712" r:id="rId6"/>
    <p:sldLayoutId id="2147483790" r:id="rId7"/>
    <p:sldLayoutId id="2147483789" r:id="rId8"/>
    <p:sldLayoutId id="2147483714" r:id="rId9"/>
    <p:sldLayoutId id="2147483780" r:id="rId10"/>
    <p:sldLayoutId id="2147483773" r:id="rId11"/>
    <p:sldLayoutId id="2147483800" r:id="rId12"/>
    <p:sldLayoutId id="2147483688" r:id="rId13"/>
    <p:sldLayoutId id="2147483826" r:id="rId14"/>
    <p:sldLayoutId id="2147483801" r:id="rId15"/>
    <p:sldLayoutId id="2147483802" r:id="rId16"/>
    <p:sldLayoutId id="2147483803" r:id="rId17"/>
    <p:sldLayoutId id="2147483744" r:id="rId18"/>
    <p:sldLayoutId id="2147483793" r:id="rId19"/>
    <p:sldLayoutId id="2147483767" r:id="rId20"/>
    <p:sldLayoutId id="2147483771" r:id="rId21"/>
    <p:sldLayoutId id="2147483772" r:id="rId22"/>
    <p:sldLayoutId id="2147483820" r:id="rId23"/>
    <p:sldLayoutId id="2147483769" r:id="rId24"/>
    <p:sldLayoutId id="2147483770" r:id="rId25"/>
    <p:sldLayoutId id="2147483829" r:id="rId26"/>
    <p:sldLayoutId id="2147483732" r:id="rId27"/>
    <p:sldLayoutId id="2147483794" r:id="rId28"/>
    <p:sldLayoutId id="2147483733" r:id="rId29"/>
    <p:sldLayoutId id="2147483821" r:id="rId30"/>
    <p:sldLayoutId id="2147483805" r:id="rId31"/>
    <p:sldLayoutId id="2147483806" r:id="rId32"/>
    <p:sldLayoutId id="2147483822" r:id="rId33"/>
    <p:sldLayoutId id="2147483750" r:id="rId34"/>
    <p:sldLayoutId id="2147483765" r:id="rId35"/>
    <p:sldLayoutId id="2147483823" r:id="rId36"/>
    <p:sldLayoutId id="2147483809" r:id="rId37"/>
    <p:sldLayoutId id="2147483808" r:id="rId38"/>
    <p:sldLayoutId id="2147483824" r:id="rId39"/>
    <p:sldLayoutId id="2147483781" r:id="rId40"/>
    <p:sldLayoutId id="2147483825" r:id="rId41"/>
    <p:sldLayoutId id="2147483807" r:id="rId42"/>
    <p:sldLayoutId id="2147483819" r:id="rId43"/>
    <p:sldLayoutId id="2147483738" r:id="rId44"/>
    <p:sldLayoutId id="2147483739" r:id="rId45"/>
    <p:sldLayoutId id="2147483754" r:id="rId46"/>
    <p:sldLayoutId id="2147483755" r:id="rId47"/>
    <p:sldLayoutId id="2147483759" r:id="rId48"/>
    <p:sldLayoutId id="2147483753" r:id="rId49"/>
    <p:sldLayoutId id="2147483763" r:id="rId50"/>
    <p:sldLayoutId id="2147483762" r:id="rId51"/>
    <p:sldLayoutId id="2147483797" r:id="rId52"/>
    <p:sldLayoutId id="2147483827" r:id="rId5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18/10/relationships/comments" Target="../comments/modernComment_108_648C2B90.xml"/><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Keshuna.Williams@state.mn.us" TargetMode="External"/><Relationship Id="rId5" Type="http://schemas.openxmlformats.org/officeDocument/2006/relationships/hyperlink" Target="mailto:brandon.toner@state.mn.us" TargetMode="External"/><Relationship Id="rId4" Type="http://schemas.openxmlformats.org/officeDocument/2006/relationships/hyperlink" Target="mailto:Carla.Vita@state.mn.us" TargetMode="External"/><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minnesota.maps.arcgis.com/apps/instant/lookup/index.html?appid=b6db4ffc2ea8405b9193f74afd9fb6db"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mailto:CCED.DEED@state.mn.us"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mn.gov/deed/about/contracts/open-rfp.jsp" TargetMode="External"/><Relationship Id="rId2" Type="http://schemas.openxmlformats.org/officeDocument/2006/relationships/hyperlink" Target="mailto:CCED.DEED@state.mn.u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Child Care Economic Development Grant Program</a:t>
            </a:r>
          </a:p>
        </p:txBody>
      </p:sp>
      <p:sp>
        <p:nvSpPr>
          <p:cNvPr id="6" name="Text Placeholder 5"/>
          <p:cNvSpPr>
            <a:spLocks noGrp="1"/>
          </p:cNvSpPr>
          <p:nvPr>
            <p:ph type="body" sz="quarter" idx="18"/>
          </p:nvPr>
        </p:nvSpPr>
        <p:spPr>
          <a:xfrm>
            <a:off x="838200" y="5016120"/>
            <a:ext cx="10515600" cy="1097128"/>
          </a:xfrm>
        </p:spPr>
        <p:txBody>
          <a:bodyPr vert="horz" lIns="91440" tIns="45720" rIns="91440" bIns="45720" rtlCol="0" anchor="t">
            <a:normAutofit fontScale="92500" lnSpcReduction="10000"/>
          </a:bodyPr>
          <a:lstStyle/>
          <a:p>
            <a:r>
              <a:rPr lang="en-US" dirty="0"/>
              <a:t>RFP Information Session| February 19</a:t>
            </a:r>
            <a:r>
              <a:rPr lang="en-US" baseline="30000" dirty="0"/>
              <a:t>th</a:t>
            </a:r>
            <a:r>
              <a:rPr lang="en-US" dirty="0"/>
              <a:t>, 2026</a:t>
            </a:r>
          </a:p>
          <a:p>
            <a:pPr>
              <a:lnSpc>
                <a:spcPct val="20000"/>
              </a:lnSpc>
            </a:pPr>
            <a:r>
              <a:rPr lang="en-US" dirty="0"/>
              <a:t>Carla Vita, </a:t>
            </a:r>
            <a:r>
              <a:rPr lang="en-US" dirty="0">
                <a:hlinkClick r:id="rId4"/>
              </a:rPr>
              <a:t>Carla.Vita@state.mn.us</a:t>
            </a:r>
            <a:r>
              <a:rPr lang="en-US" dirty="0"/>
              <a:t>, Brandon Toner, </a:t>
            </a:r>
            <a:r>
              <a:rPr lang="en-US" dirty="0">
                <a:hlinkClick r:id="rId5"/>
              </a:rPr>
              <a:t>brandon.toner@state.mn.us</a:t>
            </a:r>
            <a:r>
              <a:rPr lang="en-US" dirty="0"/>
              <a:t>, </a:t>
            </a:r>
            <a:endParaRPr lang="en-US" sz="2300">
              <a:ea typeface="Calibri"/>
              <a:cs typeface="Calibri"/>
            </a:endParaRPr>
          </a:p>
          <a:p>
            <a:pPr>
              <a:lnSpc>
                <a:spcPct val="20000"/>
              </a:lnSpc>
            </a:pPr>
            <a:r>
              <a:rPr lang="en-US" dirty="0"/>
              <a:t>Keshuna </a:t>
            </a:r>
            <a:r>
              <a:rPr lang="en-US"/>
              <a:t>McCoy</a:t>
            </a:r>
            <a:r>
              <a:rPr lang="en-US" dirty="0"/>
              <a:t>, </a:t>
            </a:r>
            <a:r>
              <a:rPr lang="en-US" sz="2300">
                <a:hlinkClick r:id="rId6"/>
              </a:rPr>
              <a:t>Keshuna.McCoy@state.mn.us</a:t>
            </a:r>
            <a:r>
              <a:rPr lang="en-US" sz="2300"/>
              <a:t>  </a:t>
            </a:r>
            <a:endParaRPr lang="en-US" sz="2300">
              <a:ea typeface="Calibri"/>
              <a:cs typeface="Calibri"/>
            </a:endParaRPr>
          </a:p>
          <a:p>
            <a:endParaRPr lang="en-US" dirty="0"/>
          </a:p>
        </p:txBody>
      </p:sp>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pic>
        <p:nvPicPr>
          <p:cNvPr id="7" name="Picture 6">
            <a:extLst>
              <a:ext uri="{FF2B5EF4-FFF2-40B4-BE49-F238E27FC236}">
                <a16:creationId xmlns:a16="http://schemas.microsoft.com/office/drawing/2014/main" id="{7A377D90-EDD2-9243-D10A-81CF9F47C37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330"/>
          <a:stretch/>
        </p:blipFill>
        <p:spPr>
          <a:xfrm>
            <a:off x="0" y="9237"/>
            <a:ext cx="4950691" cy="3473632"/>
          </a:xfrm>
          <a:prstGeom prst="rect">
            <a:avLst/>
          </a:prstGeom>
        </p:spPr>
      </p:pic>
      <p:pic>
        <p:nvPicPr>
          <p:cNvPr id="9" name="Picture 8">
            <a:extLst>
              <a:ext uri="{FF2B5EF4-FFF2-40B4-BE49-F238E27FC236}">
                <a16:creationId xmlns:a16="http://schemas.microsoft.com/office/drawing/2014/main" id="{7AECC401-D821-0BDE-9628-D498FCE1703B}"/>
              </a:ext>
            </a:extLst>
          </p:cNvPr>
          <p:cNvPicPr>
            <a:picLocks noChangeAspect="1"/>
          </p:cNvPicPr>
          <p:nvPr/>
        </p:nvPicPr>
        <p:blipFill>
          <a:blip r:embed="rId8" cstate="print">
            <a:extLst>
              <a:ext uri="{28A0092B-C50C-407E-A947-70E740481C1C}">
                <a14:useLocalDpi xmlns:a14="http://schemas.microsoft.com/office/drawing/2010/main" val="0"/>
              </a:ext>
            </a:extLst>
          </a:blip>
          <a:srcRect t="203" b="203"/>
          <a:stretch/>
        </p:blipFill>
        <p:spPr>
          <a:xfrm>
            <a:off x="4946363" y="-125655"/>
            <a:ext cx="4792601" cy="3607768"/>
          </a:xfrm>
          <a:prstGeom prst="rect">
            <a:avLst/>
          </a:prstGeom>
        </p:spPr>
      </p:pic>
      <p:pic>
        <p:nvPicPr>
          <p:cNvPr id="10" name="Picture 9">
            <a:extLst>
              <a:ext uri="{FF2B5EF4-FFF2-40B4-BE49-F238E27FC236}">
                <a16:creationId xmlns:a16="http://schemas.microsoft.com/office/drawing/2014/main" id="{B617C683-9F9D-FC1A-1A29-330BA87B971C}"/>
              </a:ext>
            </a:extLst>
          </p:cNvPr>
          <p:cNvPicPr>
            <a:picLocks noChangeAspect="1"/>
          </p:cNvPicPr>
          <p:nvPr/>
        </p:nvPicPr>
        <p:blipFill>
          <a:blip r:embed="rId9" cstate="print">
            <a:extLst>
              <a:ext uri="{28A0092B-C50C-407E-A947-70E740481C1C}">
                <a14:useLocalDpi xmlns:a14="http://schemas.microsoft.com/office/drawing/2010/main" val="0"/>
              </a:ext>
            </a:extLst>
          </a:blip>
          <a:srcRect l="22100" r="22100"/>
          <a:stretch/>
        </p:blipFill>
        <p:spPr>
          <a:xfrm>
            <a:off x="9589706" y="-12323"/>
            <a:ext cx="2639328" cy="3504428"/>
          </a:xfrm>
          <a:prstGeom prst="rect">
            <a:avLst/>
          </a:prstGeom>
        </p:spPr>
      </p:pic>
    </p:spTree>
    <p:extLst>
      <p:ext uri="{BB962C8B-B14F-4D97-AF65-F5344CB8AC3E}">
        <p14:creationId xmlns:p14="http://schemas.microsoft.com/office/powerpoint/2010/main" val="1686907792"/>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996B1-C4B6-D9A3-0D21-597374D02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B7D2A6-4A55-84F1-B900-FF07D4878A78}"/>
              </a:ext>
            </a:extLst>
          </p:cNvPr>
          <p:cNvSpPr>
            <a:spLocks noGrp="1"/>
          </p:cNvSpPr>
          <p:nvPr>
            <p:ph type="title"/>
          </p:nvPr>
        </p:nvSpPr>
        <p:spPr/>
        <p:txBody>
          <a:bodyPr/>
          <a:lstStyle/>
          <a:p>
            <a:r>
              <a:rPr lang="en-US"/>
              <a:t>Ineligible Uses and Project Types</a:t>
            </a:r>
          </a:p>
        </p:txBody>
      </p:sp>
      <p:sp>
        <p:nvSpPr>
          <p:cNvPr id="3" name="Content Placeholder 2">
            <a:extLst>
              <a:ext uri="{FF2B5EF4-FFF2-40B4-BE49-F238E27FC236}">
                <a16:creationId xmlns:a16="http://schemas.microsoft.com/office/drawing/2014/main" id="{82574316-B70D-F422-979D-6315F4E8B7CC}"/>
              </a:ext>
            </a:extLst>
          </p:cNvPr>
          <p:cNvSpPr>
            <a:spLocks noGrp="1"/>
          </p:cNvSpPr>
          <p:nvPr>
            <p:ph idx="1"/>
          </p:nvPr>
        </p:nvSpPr>
        <p:spPr/>
        <p:txBody>
          <a:bodyPr vert="horz" lIns="91440" tIns="45720" rIns="91440" bIns="45720" rtlCol="0" anchor="t">
            <a:normAutofit/>
          </a:bodyPr>
          <a:lstStyle/>
          <a:p>
            <a:r>
              <a:rPr lang="en-US" dirty="0"/>
              <a:t>This grant is not to be used as revenue for the financing of ongoing operations.</a:t>
            </a:r>
          </a:p>
          <a:p>
            <a:pPr lvl="1"/>
            <a:r>
              <a:rPr lang="en-US" dirty="0">
                <a:cs typeface="Calibri"/>
              </a:rPr>
              <a:t>Wages</a:t>
            </a:r>
          </a:p>
          <a:p>
            <a:pPr lvl="1"/>
            <a:r>
              <a:rPr lang="en-US" dirty="0">
                <a:cs typeface="Calibri"/>
              </a:rPr>
              <a:t>Supplies</a:t>
            </a:r>
          </a:p>
          <a:p>
            <a:pPr lvl="1"/>
            <a:r>
              <a:rPr lang="en-US" dirty="0">
                <a:cs typeface="Calibri"/>
              </a:rPr>
              <a:t>Food</a:t>
            </a:r>
          </a:p>
          <a:p>
            <a:pPr lvl="1"/>
            <a:r>
              <a:rPr lang="en-US" dirty="0">
                <a:cs typeface="Calibri"/>
              </a:rPr>
              <a:t>Rent/Mortgage</a:t>
            </a:r>
          </a:p>
        </p:txBody>
      </p:sp>
      <p:sp>
        <p:nvSpPr>
          <p:cNvPr id="4" name="Footer Placeholder 3">
            <a:extLst>
              <a:ext uri="{FF2B5EF4-FFF2-40B4-BE49-F238E27FC236}">
                <a16:creationId xmlns:a16="http://schemas.microsoft.com/office/drawing/2014/main" id="{ED18EF4F-2825-29C5-20A8-31C2D52BBFF1}"/>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1441132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6E86E-A1BC-46A9-AF37-154379355F29}"/>
              </a:ext>
            </a:extLst>
          </p:cNvPr>
          <p:cNvSpPr>
            <a:spLocks noGrp="1"/>
          </p:cNvSpPr>
          <p:nvPr>
            <p:ph type="title"/>
          </p:nvPr>
        </p:nvSpPr>
        <p:spPr/>
        <p:txBody>
          <a:bodyPr/>
          <a:lstStyle/>
          <a:p>
            <a:r>
              <a:rPr lang="en-US"/>
              <a:t>Collaboration and Matching</a:t>
            </a:r>
          </a:p>
        </p:txBody>
      </p:sp>
      <p:sp>
        <p:nvSpPr>
          <p:cNvPr id="3" name="Content Placeholder 2">
            <a:extLst>
              <a:ext uri="{FF2B5EF4-FFF2-40B4-BE49-F238E27FC236}">
                <a16:creationId xmlns:a16="http://schemas.microsoft.com/office/drawing/2014/main" id="{11047881-4B49-4D6A-BD7A-878D38C620E4}"/>
              </a:ext>
            </a:extLst>
          </p:cNvPr>
          <p:cNvSpPr>
            <a:spLocks noGrp="1"/>
          </p:cNvSpPr>
          <p:nvPr>
            <p:ph idx="1"/>
          </p:nvPr>
        </p:nvSpPr>
        <p:spPr/>
        <p:txBody>
          <a:bodyPr/>
          <a:lstStyle/>
          <a:p>
            <a:r>
              <a:rPr lang="en-US"/>
              <a:t>Programmatic partnerships and collaborations between organizations are eligible and encouraged to apply. The proposal must identify a lead fiscal agent who is responsible for the administration of the grant </a:t>
            </a:r>
          </a:p>
          <a:p>
            <a:r>
              <a:rPr lang="en-US"/>
              <a:t>Cannot “collude” with other Responders to the RFP</a:t>
            </a:r>
          </a:p>
          <a:p>
            <a:r>
              <a:rPr lang="en-US"/>
              <a:t>The budget should identify the sources of any project matching dollars </a:t>
            </a:r>
          </a:p>
          <a:p>
            <a:r>
              <a:rPr lang="en-US"/>
              <a:t>Proposals must also identify the dollar amount and percentage of state money involved in the total project cost </a:t>
            </a:r>
          </a:p>
        </p:txBody>
      </p:sp>
      <p:sp>
        <p:nvSpPr>
          <p:cNvPr id="4" name="Footer Placeholder 3">
            <a:extLst>
              <a:ext uri="{FF2B5EF4-FFF2-40B4-BE49-F238E27FC236}">
                <a16:creationId xmlns:a16="http://schemas.microsoft.com/office/drawing/2014/main" id="{621C746E-ED43-4533-A0CD-E8294AB18EB5}"/>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3287400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007B2-120B-46AA-9BDE-3797C76923A0}"/>
              </a:ext>
            </a:extLst>
          </p:cNvPr>
          <p:cNvSpPr>
            <a:spLocks noGrp="1"/>
          </p:cNvSpPr>
          <p:nvPr>
            <p:ph type="title"/>
          </p:nvPr>
        </p:nvSpPr>
        <p:spPr/>
        <p:txBody>
          <a:bodyPr/>
          <a:lstStyle/>
          <a:p>
            <a:r>
              <a:rPr lang="en-US"/>
              <a:t>Matching Waiver</a:t>
            </a:r>
          </a:p>
        </p:txBody>
      </p:sp>
      <p:sp>
        <p:nvSpPr>
          <p:cNvPr id="3" name="Content Placeholder 2">
            <a:extLst>
              <a:ext uri="{FF2B5EF4-FFF2-40B4-BE49-F238E27FC236}">
                <a16:creationId xmlns:a16="http://schemas.microsoft.com/office/drawing/2014/main" id="{02F7535B-91B6-4163-897F-F065FBB06274}"/>
              </a:ext>
            </a:extLst>
          </p:cNvPr>
          <p:cNvSpPr>
            <a:spLocks noGrp="1"/>
          </p:cNvSpPr>
          <p:nvPr>
            <p:ph idx="1"/>
          </p:nvPr>
        </p:nvSpPr>
        <p:spPr/>
        <p:txBody>
          <a:bodyPr vert="horz" lIns="91440" tIns="45720" rIns="91440" bIns="45720" rtlCol="0" anchor="t">
            <a:normAutofit fontScale="92500" lnSpcReduction="10000"/>
          </a:bodyPr>
          <a:lstStyle/>
          <a:p>
            <a:r>
              <a:rPr lang="en-US" dirty="0"/>
              <a:t>To help target funds, applicants can request a matching waiver if their project(s) meet one of more of the following conditions:</a:t>
            </a:r>
          </a:p>
          <a:p>
            <a:pPr lvl="1"/>
            <a:r>
              <a:rPr lang="en-US" dirty="0"/>
              <a:t>More than 75% of new child slots created with these funds are to serve infants and toddlers </a:t>
            </a:r>
            <a:endParaRPr lang="en-US" dirty="0">
              <a:cs typeface="Calibri"/>
            </a:endParaRPr>
          </a:p>
          <a:p>
            <a:pPr lvl="1"/>
            <a:r>
              <a:rPr lang="en-US" dirty="0">
                <a:cs typeface="Calibri"/>
              </a:rPr>
              <a:t>More than 50% of the new child slots created with these funds are for child slots available outside of standard business hours (6:00 a.m. through 6:00 p.m.)</a:t>
            </a:r>
          </a:p>
          <a:p>
            <a:pPr lvl="1"/>
            <a:r>
              <a:rPr lang="en-US" dirty="0">
                <a:cs typeface="Calibri"/>
              </a:rPr>
              <a:t>The project will be located in a geographic area, such as zip code or census tract, where 30% or more of children are Black, Indigenous, and/or people of color individuals</a:t>
            </a:r>
          </a:p>
          <a:p>
            <a:pPr lvl="1"/>
            <a:r>
              <a:rPr lang="en-US" dirty="0">
                <a:cs typeface="Calibri"/>
              </a:rPr>
              <a:t>The project will be located in a geographic area, such as zip code or census tract, where at least 15% of children living in the geographic area are in families living in poverty.</a:t>
            </a:r>
          </a:p>
          <a:p>
            <a:pPr lvl="1"/>
            <a:r>
              <a:rPr lang="en-US" dirty="0">
                <a:cs typeface="Calibri"/>
              </a:rPr>
              <a:t>The project is located in or will serve a Child Care Equity Access Area. To serve a Child Care Equity Access area, a program must be within 20 miles in outstate Minnesota or within 5 miles in the metro counties.</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B2AD9211-7115-44B5-8E87-30A4DE690A92}"/>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2887388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CB1B-FFCF-452E-8633-68229475A535}"/>
              </a:ext>
            </a:extLst>
          </p:cNvPr>
          <p:cNvSpPr>
            <a:spLocks noGrp="1"/>
          </p:cNvSpPr>
          <p:nvPr>
            <p:ph type="title"/>
          </p:nvPr>
        </p:nvSpPr>
        <p:spPr/>
        <p:txBody>
          <a:bodyPr/>
          <a:lstStyle/>
          <a:p>
            <a:r>
              <a:rPr lang="en-US"/>
              <a:t>Proposal Format</a:t>
            </a:r>
          </a:p>
        </p:txBody>
      </p:sp>
      <p:sp>
        <p:nvSpPr>
          <p:cNvPr id="3" name="Content Placeholder 2">
            <a:extLst>
              <a:ext uri="{FF2B5EF4-FFF2-40B4-BE49-F238E27FC236}">
                <a16:creationId xmlns:a16="http://schemas.microsoft.com/office/drawing/2014/main" id="{CF629FB2-A32A-4DAD-9663-62A141913E04}"/>
              </a:ext>
            </a:extLst>
          </p:cNvPr>
          <p:cNvSpPr>
            <a:spLocks noGrp="1"/>
          </p:cNvSpPr>
          <p:nvPr>
            <p:ph idx="1"/>
          </p:nvPr>
        </p:nvSpPr>
        <p:spPr/>
        <p:txBody>
          <a:bodyPr vert="horz" lIns="91440" tIns="45720" rIns="91440" bIns="45720" rtlCol="0" anchor="t">
            <a:normAutofit fontScale="55000" lnSpcReduction="20000"/>
          </a:bodyPr>
          <a:lstStyle/>
          <a:p>
            <a:r>
              <a:rPr lang="en-US" dirty="0"/>
              <a:t>Cover Page</a:t>
            </a:r>
            <a:endParaRPr lang="en-US" dirty="0">
              <a:cs typeface="Calibri"/>
            </a:endParaRPr>
          </a:p>
          <a:p>
            <a:r>
              <a:rPr lang="en-US" dirty="0"/>
              <a:t>One Page Executive Summary</a:t>
            </a:r>
            <a:endParaRPr lang="en-US" dirty="0">
              <a:cs typeface="Calibri"/>
            </a:endParaRPr>
          </a:p>
          <a:p>
            <a:r>
              <a:rPr lang="en-US" dirty="0"/>
              <a:t>Narrative Sections </a:t>
            </a:r>
            <a:r>
              <a:rPr lang="en-US" sz="1600" i="1" dirty="0"/>
              <a:t>(double spaced, 11 point Calibri, max 15 pages).</a:t>
            </a:r>
            <a:endParaRPr lang="en-US" sz="3600" i="1" dirty="0"/>
          </a:p>
          <a:p>
            <a:pPr lvl="1"/>
            <a:r>
              <a:rPr lang="en-US" dirty="0"/>
              <a:t>Executive Summary (</a:t>
            </a:r>
            <a:r>
              <a:rPr lang="en-US"/>
              <a:t>0</a:t>
            </a:r>
            <a:r>
              <a:rPr lang="en-US" dirty="0"/>
              <a:t> points)</a:t>
            </a:r>
            <a:endParaRPr lang="en-US">
              <a:ea typeface="Calibri"/>
              <a:cs typeface="Calibri"/>
            </a:endParaRPr>
          </a:p>
          <a:p>
            <a:pPr lvl="1"/>
            <a:r>
              <a:rPr lang="en-US" dirty="0"/>
              <a:t>Organizational Capacity and Relevant Experience (</a:t>
            </a:r>
            <a:r>
              <a:rPr lang="en-US"/>
              <a:t>20</a:t>
            </a:r>
            <a:r>
              <a:rPr lang="en-US" dirty="0"/>
              <a:t> Points</a:t>
            </a:r>
            <a:r>
              <a:rPr lang="en-US"/>
              <a:t>)</a:t>
            </a:r>
            <a:endParaRPr lang="en-US">
              <a:ea typeface="Calibri"/>
              <a:cs typeface="Calibri"/>
            </a:endParaRPr>
          </a:p>
          <a:p>
            <a:pPr lvl="1"/>
            <a:r>
              <a:rPr lang="en-US" dirty="0"/>
              <a:t>Project Description, Design and Methods (20 points)</a:t>
            </a:r>
            <a:endParaRPr lang="en-US" dirty="0">
              <a:cs typeface="Calibri"/>
            </a:endParaRPr>
          </a:p>
          <a:p>
            <a:pPr lvl="1"/>
            <a:r>
              <a:rPr lang="en-US" dirty="0"/>
              <a:t>Work plan (</a:t>
            </a:r>
            <a:r>
              <a:rPr lang="en-US"/>
              <a:t>10</a:t>
            </a:r>
            <a:r>
              <a:rPr lang="en-US" dirty="0"/>
              <a:t> Points)</a:t>
            </a:r>
            <a:endParaRPr lang="en-US" dirty="0">
              <a:cs typeface="Calibri"/>
            </a:endParaRPr>
          </a:p>
          <a:p>
            <a:pPr lvl="1"/>
            <a:r>
              <a:rPr lang="en-US" dirty="0"/>
              <a:t>Partnerships (10 Points)</a:t>
            </a:r>
            <a:endParaRPr lang="en-US" dirty="0">
              <a:cs typeface="Calibri"/>
            </a:endParaRPr>
          </a:p>
          <a:p>
            <a:pPr lvl="1"/>
            <a:r>
              <a:rPr lang="en-US"/>
              <a:t>Performance </a:t>
            </a:r>
            <a:r>
              <a:rPr lang="en-US" dirty="0"/>
              <a:t>and Evaluation (10 Points)</a:t>
            </a:r>
            <a:endParaRPr lang="en-US">
              <a:cs typeface="Calibri"/>
            </a:endParaRPr>
          </a:p>
          <a:p>
            <a:pPr lvl="1"/>
            <a:r>
              <a:rPr lang="en-US">
                <a:ea typeface="Calibri"/>
                <a:cs typeface="Calibri"/>
              </a:rPr>
              <a:t>Sustainability Plan (10 Points)</a:t>
            </a:r>
            <a:r>
              <a:rPr lang="en-US" dirty="0">
                <a:ea typeface="Calibri"/>
                <a:cs typeface="Calibri"/>
              </a:rPr>
              <a:t> -</a:t>
            </a:r>
            <a:r>
              <a:rPr lang="en-US" b="1" dirty="0">
                <a:ea typeface="Calibri"/>
                <a:cs typeface="Calibri"/>
              </a:rPr>
              <a:t> New</a:t>
            </a:r>
            <a:endParaRPr lang="en-US" b="1" dirty="0"/>
          </a:p>
          <a:p>
            <a:pPr lvl="1"/>
            <a:r>
              <a:rPr lang="en-US" dirty="0"/>
              <a:t>Budget (10 Points) </a:t>
            </a:r>
            <a:endParaRPr lang="en-US" dirty="0">
              <a:cs typeface="Calibri"/>
            </a:endParaRPr>
          </a:p>
          <a:p>
            <a:pPr lvl="1"/>
            <a:r>
              <a:rPr lang="en-US" dirty="0">
                <a:cs typeface="Calibri"/>
              </a:rPr>
              <a:t>Bonus Points (10 Bonus Points maximum)</a:t>
            </a:r>
            <a:endParaRPr lang="en-US" dirty="0"/>
          </a:p>
          <a:p>
            <a:r>
              <a:rPr lang="en-US" dirty="0">
                <a:cs typeface="Calibri"/>
              </a:rPr>
              <a:t>Must use the application packet to submit the responses. The application is provided by link in the RFP.</a:t>
            </a:r>
            <a:endParaRPr lang="en-US">
              <a:ea typeface="Calibri"/>
              <a:cs typeface="Calibri"/>
            </a:endParaRPr>
          </a:p>
        </p:txBody>
      </p:sp>
      <p:sp>
        <p:nvSpPr>
          <p:cNvPr id="4" name="Footer Placeholder 3">
            <a:extLst>
              <a:ext uri="{FF2B5EF4-FFF2-40B4-BE49-F238E27FC236}">
                <a16:creationId xmlns:a16="http://schemas.microsoft.com/office/drawing/2014/main" id="{74E35A94-16F1-468C-AE2D-BEB5F715CDD4}"/>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3845993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CB1B-FFCF-452E-8633-68229475A535}"/>
              </a:ext>
            </a:extLst>
          </p:cNvPr>
          <p:cNvSpPr>
            <a:spLocks noGrp="1"/>
          </p:cNvSpPr>
          <p:nvPr>
            <p:ph type="title"/>
          </p:nvPr>
        </p:nvSpPr>
        <p:spPr/>
        <p:txBody>
          <a:bodyPr/>
          <a:lstStyle/>
          <a:p>
            <a:r>
              <a:rPr lang="en-US"/>
              <a:t>Proposal Format</a:t>
            </a:r>
          </a:p>
        </p:txBody>
      </p:sp>
      <p:pic>
        <p:nvPicPr>
          <p:cNvPr id="6" name="Content Placeholder 5">
            <a:extLst>
              <a:ext uri="{FF2B5EF4-FFF2-40B4-BE49-F238E27FC236}">
                <a16:creationId xmlns:a16="http://schemas.microsoft.com/office/drawing/2014/main" id="{0AB7106C-8622-DB46-C91F-3E6313E9EB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3254" y="1593850"/>
            <a:ext cx="3864989" cy="4583113"/>
          </a:xfrm>
        </p:spPr>
      </p:pic>
      <p:sp>
        <p:nvSpPr>
          <p:cNvPr id="4" name="Footer Placeholder 3">
            <a:extLst>
              <a:ext uri="{FF2B5EF4-FFF2-40B4-BE49-F238E27FC236}">
                <a16:creationId xmlns:a16="http://schemas.microsoft.com/office/drawing/2014/main" id="{74E35A94-16F1-468C-AE2D-BEB5F715CDD4}"/>
              </a:ext>
            </a:extLst>
          </p:cNvPr>
          <p:cNvSpPr>
            <a:spLocks noGrp="1"/>
          </p:cNvSpPr>
          <p:nvPr>
            <p:ph type="ftr" sz="quarter" idx="3"/>
          </p:nvPr>
        </p:nvSpPr>
        <p:spPr/>
        <p:txBody>
          <a:bodyPr/>
          <a:lstStyle/>
          <a:p>
            <a:r>
              <a:rPr lang="en-US"/>
              <a:t>mn.gov/deed</a:t>
            </a:r>
          </a:p>
        </p:txBody>
      </p:sp>
      <p:pic>
        <p:nvPicPr>
          <p:cNvPr id="8" name="Picture 7" descr="Graphical user interface, application&#10;&#10;Description automatically generated">
            <a:extLst>
              <a:ext uri="{FF2B5EF4-FFF2-40B4-BE49-F238E27FC236}">
                <a16:creationId xmlns:a16="http://schemas.microsoft.com/office/drawing/2014/main" id="{8296E68D-A1FA-E09C-9E21-8CD9A3EF5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177" y="1715678"/>
            <a:ext cx="5238070" cy="4461285"/>
          </a:xfrm>
          <a:prstGeom prst="rect">
            <a:avLst/>
          </a:prstGeom>
        </p:spPr>
      </p:pic>
    </p:spTree>
    <p:extLst>
      <p:ext uri="{BB962C8B-B14F-4D97-AF65-F5344CB8AC3E}">
        <p14:creationId xmlns:p14="http://schemas.microsoft.com/office/powerpoint/2010/main" val="1024218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BDE6-6F8E-425C-AB7B-119EF859AEF5}"/>
              </a:ext>
            </a:extLst>
          </p:cNvPr>
          <p:cNvSpPr>
            <a:spLocks noGrp="1"/>
          </p:cNvSpPr>
          <p:nvPr>
            <p:ph type="title"/>
          </p:nvPr>
        </p:nvSpPr>
        <p:spPr/>
        <p:txBody>
          <a:bodyPr/>
          <a:lstStyle/>
          <a:p>
            <a:r>
              <a:rPr lang="en-US"/>
              <a:t>Evaluation of Proposals</a:t>
            </a:r>
          </a:p>
        </p:txBody>
      </p:sp>
      <p:sp>
        <p:nvSpPr>
          <p:cNvPr id="3" name="Content Placeholder 2">
            <a:extLst>
              <a:ext uri="{FF2B5EF4-FFF2-40B4-BE49-F238E27FC236}">
                <a16:creationId xmlns:a16="http://schemas.microsoft.com/office/drawing/2014/main" id="{4A194E1F-EB31-400E-AB52-0E677E9E19E3}"/>
              </a:ext>
            </a:extLst>
          </p:cNvPr>
          <p:cNvSpPr>
            <a:spLocks noGrp="1"/>
          </p:cNvSpPr>
          <p:nvPr>
            <p:ph idx="1"/>
          </p:nvPr>
        </p:nvSpPr>
        <p:spPr/>
        <p:txBody>
          <a:bodyPr vert="horz" lIns="91440" tIns="45720" rIns="91440" bIns="45720" rtlCol="0" anchor="t">
            <a:normAutofit/>
          </a:bodyPr>
          <a:lstStyle/>
          <a:p>
            <a:r>
              <a:rPr lang="en-US" dirty="0"/>
              <a:t>Reviewed, scored, and ranked by on a panel of subject matter experts and community reviewers who will provide a recommendation to the Commissioner of DEED for final review and awards decisions. </a:t>
            </a:r>
          </a:p>
          <a:p>
            <a:r>
              <a:rPr lang="en-US" dirty="0"/>
              <a:t>Scoring is on a 100 point scale with points available in seven sections and 10 bonus points maximum available.</a:t>
            </a:r>
          </a:p>
          <a:p>
            <a:r>
              <a:rPr lang="en-US" dirty="0">
                <a:cs typeface="Calibri"/>
              </a:rPr>
              <a:t>This grant process is competitive and expected to have many more requests than can be funded.</a:t>
            </a:r>
          </a:p>
          <a:p>
            <a:pPr marL="0" indent="0">
              <a:buNone/>
            </a:pPr>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A3F7E3FF-BEB2-4F70-A230-1DB2AEB70457}"/>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448765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3AD9-9F79-46CE-B1B2-30560FCB83D1}"/>
              </a:ext>
            </a:extLst>
          </p:cNvPr>
          <p:cNvSpPr>
            <a:spLocks noGrp="1"/>
          </p:cNvSpPr>
          <p:nvPr>
            <p:ph type="title"/>
          </p:nvPr>
        </p:nvSpPr>
        <p:spPr/>
        <p:txBody>
          <a:bodyPr/>
          <a:lstStyle/>
          <a:p>
            <a:r>
              <a:rPr lang="en-US" dirty="0"/>
              <a:t>Cover Sheet (Form 1) and Executive Summary</a:t>
            </a:r>
          </a:p>
        </p:txBody>
      </p:sp>
      <p:sp>
        <p:nvSpPr>
          <p:cNvPr id="3" name="Content Placeholder 2">
            <a:extLst>
              <a:ext uri="{FF2B5EF4-FFF2-40B4-BE49-F238E27FC236}">
                <a16:creationId xmlns:a16="http://schemas.microsoft.com/office/drawing/2014/main" id="{6908E3A2-C3B8-487B-90B4-C2EA73A78CEC}"/>
              </a:ext>
            </a:extLst>
          </p:cNvPr>
          <p:cNvSpPr>
            <a:spLocks noGrp="1"/>
          </p:cNvSpPr>
          <p:nvPr>
            <p:ph idx="1"/>
          </p:nvPr>
        </p:nvSpPr>
        <p:spPr/>
        <p:txBody>
          <a:bodyPr/>
          <a:lstStyle/>
          <a:p>
            <a:r>
              <a:rPr lang="en-US" dirty="0"/>
              <a:t>Provides organizational information</a:t>
            </a:r>
          </a:p>
          <a:p>
            <a:r>
              <a:rPr lang="en-US" dirty="0"/>
              <a:t>Summarizes proposal providing a clear overview of the designed project</a:t>
            </a:r>
          </a:p>
          <a:p>
            <a:r>
              <a:rPr lang="en-US" dirty="0"/>
              <a:t>Demonstrate an understanding of the services requested in the RFP</a:t>
            </a:r>
          </a:p>
          <a:p>
            <a:r>
              <a:rPr lang="en-US" dirty="0"/>
              <a:t>Provides a high-level description of the intended plan and goals</a:t>
            </a:r>
          </a:p>
          <a:p>
            <a:endParaRPr lang="en-US" dirty="0"/>
          </a:p>
        </p:txBody>
      </p:sp>
      <p:sp>
        <p:nvSpPr>
          <p:cNvPr id="4" name="Footer Placeholder 3">
            <a:extLst>
              <a:ext uri="{FF2B5EF4-FFF2-40B4-BE49-F238E27FC236}">
                <a16:creationId xmlns:a16="http://schemas.microsoft.com/office/drawing/2014/main" id="{A2C92C28-1E48-4AA8-9EF5-0B6FDCC2E252}"/>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3728660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C9B0-E0AC-B5B3-C7AD-84ABFFF418D6}"/>
              </a:ext>
            </a:extLst>
          </p:cNvPr>
          <p:cNvSpPr>
            <a:spLocks noGrp="1"/>
          </p:cNvSpPr>
          <p:nvPr>
            <p:ph type="title"/>
          </p:nvPr>
        </p:nvSpPr>
        <p:spPr/>
        <p:txBody>
          <a:bodyPr/>
          <a:lstStyle/>
          <a:p>
            <a:r>
              <a:rPr lang="en-US" dirty="0"/>
              <a:t>Executive Summary</a:t>
            </a:r>
          </a:p>
        </p:txBody>
      </p:sp>
      <p:sp>
        <p:nvSpPr>
          <p:cNvPr id="3" name="Content Placeholder 2">
            <a:extLst>
              <a:ext uri="{FF2B5EF4-FFF2-40B4-BE49-F238E27FC236}">
                <a16:creationId xmlns:a16="http://schemas.microsoft.com/office/drawing/2014/main" id="{C9E1FCF9-0007-FA73-6A3D-1403C7C86E54}"/>
              </a:ext>
            </a:extLst>
          </p:cNvPr>
          <p:cNvSpPr>
            <a:spLocks noGrp="1"/>
          </p:cNvSpPr>
          <p:nvPr>
            <p:ph idx="1"/>
          </p:nvPr>
        </p:nvSpPr>
        <p:spPr/>
        <p:txBody>
          <a:bodyPr/>
          <a:lstStyle/>
          <a:p>
            <a:r>
              <a:rPr lang="en-US" dirty="0"/>
              <a:t>The Executive Summary should be a high level overview of the project that can be presented to reviewers and state partners to describe the project.</a:t>
            </a:r>
          </a:p>
        </p:txBody>
      </p:sp>
      <p:sp>
        <p:nvSpPr>
          <p:cNvPr id="4" name="Footer Placeholder 3">
            <a:extLst>
              <a:ext uri="{FF2B5EF4-FFF2-40B4-BE49-F238E27FC236}">
                <a16:creationId xmlns:a16="http://schemas.microsoft.com/office/drawing/2014/main" id="{D552EC64-ACDD-279B-B720-752B5BF5F00B}"/>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460196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C7DD-019A-4FF6-A2A3-B97053AB184A}"/>
              </a:ext>
            </a:extLst>
          </p:cNvPr>
          <p:cNvSpPr>
            <a:spLocks noGrp="1"/>
          </p:cNvSpPr>
          <p:nvPr>
            <p:ph type="title"/>
          </p:nvPr>
        </p:nvSpPr>
        <p:spPr>
          <a:xfrm>
            <a:off x="838200" y="365760"/>
            <a:ext cx="10515600" cy="850264"/>
          </a:xfrm>
        </p:spPr>
        <p:txBody>
          <a:bodyPr>
            <a:normAutofit fontScale="90000"/>
          </a:bodyPr>
          <a:lstStyle/>
          <a:p>
            <a:r>
              <a:rPr lang="en-US"/>
              <a:t>Organizational Capacity and Relevant Experience </a:t>
            </a:r>
            <a:br>
              <a:rPr lang="en-US"/>
            </a:br>
            <a:endParaRPr lang="en-US"/>
          </a:p>
        </p:txBody>
      </p:sp>
      <p:sp>
        <p:nvSpPr>
          <p:cNvPr id="3" name="Content Placeholder 2">
            <a:extLst>
              <a:ext uri="{FF2B5EF4-FFF2-40B4-BE49-F238E27FC236}">
                <a16:creationId xmlns:a16="http://schemas.microsoft.com/office/drawing/2014/main" id="{E547E78C-E85D-49D8-83FC-E5B334B5FAA2}"/>
              </a:ext>
            </a:extLst>
          </p:cNvPr>
          <p:cNvSpPr>
            <a:spLocks noGrp="1"/>
          </p:cNvSpPr>
          <p:nvPr>
            <p:ph idx="1"/>
          </p:nvPr>
        </p:nvSpPr>
        <p:spPr/>
        <p:txBody>
          <a:bodyPr vert="horz" lIns="91440" tIns="45720" rIns="91440" bIns="45720" rtlCol="0" anchor="t">
            <a:normAutofit/>
          </a:bodyPr>
          <a:lstStyle/>
          <a:p>
            <a:pPr fontAlgn="base"/>
            <a:r>
              <a:rPr lang="en-US" sz="2400" b="0" i="0" dirty="0">
                <a:solidFill>
                  <a:srgbClr val="000000"/>
                </a:solidFill>
                <a:effectLst/>
                <a:latin typeface="Calibri" panose="020F0502020204030204" pitchFamily="34" charset="0"/>
              </a:rPr>
              <a:t>How is the lead applicant organization equipped to successfully lead the proposed project and meet the objectives of this grant? </a:t>
            </a:r>
          </a:p>
          <a:p>
            <a:pPr fontAlgn="base"/>
            <a:r>
              <a:rPr lang="en-US" sz="2400" b="0" i="0" dirty="0">
                <a:solidFill>
                  <a:srgbClr val="000000"/>
                </a:solidFill>
                <a:effectLst/>
                <a:latin typeface="Calibri" panose="020F0502020204030204" pitchFamily="34" charset="0"/>
              </a:rPr>
              <a:t>Please describe the experience the lead applicant have in managing state and/or federal grants. </a:t>
            </a:r>
          </a:p>
          <a:p>
            <a:pPr fontAlgn="base"/>
            <a:r>
              <a:rPr lang="en-US" sz="2400" b="0" i="0" dirty="0">
                <a:solidFill>
                  <a:srgbClr val="000000"/>
                </a:solidFill>
                <a:effectLst/>
                <a:latin typeface="Calibri" panose="020F0502020204030204" pitchFamily="34" charset="0"/>
              </a:rPr>
              <a:t>Describe staff experience in early childhood as it relates to the project. </a:t>
            </a:r>
          </a:p>
          <a:p>
            <a:pPr fontAlgn="base"/>
            <a:r>
              <a:rPr lang="en-US" sz="2400" b="0" i="0" dirty="0">
                <a:solidFill>
                  <a:srgbClr val="000000"/>
                </a:solidFill>
                <a:effectLst/>
                <a:latin typeface="Calibri" panose="020F0502020204030204" pitchFamily="34" charset="0"/>
              </a:rPr>
              <a:t>Describe organization current staffing and current budget. </a:t>
            </a:r>
          </a:p>
          <a:p>
            <a:pPr fontAlgn="base"/>
            <a:r>
              <a:rPr lang="en-US" sz="2400" b="0" i="0" dirty="0">
                <a:solidFill>
                  <a:srgbClr val="000000"/>
                </a:solidFill>
                <a:effectLst/>
                <a:latin typeface="Calibri" panose="020F0502020204030204" pitchFamily="34" charset="0"/>
              </a:rPr>
              <a:t>Has the agency been awarded an active grant from DEED in the past 5 years? </a:t>
            </a:r>
          </a:p>
          <a:p>
            <a:endParaRPr lang="en-US" sz="2400" dirty="0">
              <a:ea typeface="+mn-lt"/>
              <a:cs typeface="+mn-lt"/>
            </a:endParaRP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449DDFA7-815E-4FD2-8DA1-6BDEE87FC991}"/>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1771235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3045E-9D3E-42AE-8C80-C28C0198E2B2}"/>
              </a:ext>
            </a:extLst>
          </p:cNvPr>
          <p:cNvSpPr>
            <a:spLocks noGrp="1"/>
          </p:cNvSpPr>
          <p:nvPr>
            <p:ph type="title"/>
          </p:nvPr>
        </p:nvSpPr>
        <p:spPr/>
        <p:txBody>
          <a:bodyPr/>
          <a:lstStyle/>
          <a:p>
            <a:r>
              <a:rPr lang="en-US"/>
              <a:t>Project Description, Design, and Methods </a:t>
            </a:r>
          </a:p>
        </p:txBody>
      </p:sp>
      <p:sp>
        <p:nvSpPr>
          <p:cNvPr id="3" name="Content Placeholder 2">
            <a:extLst>
              <a:ext uri="{FF2B5EF4-FFF2-40B4-BE49-F238E27FC236}">
                <a16:creationId xmlns:a16="http://schemas.microsoft.com/office/drawing/2014/main" id="{33366879-361C-4A7B-940F-70756D67EB2D}"/>
              </a:ext>
            </a:extLst>
          </p:cNvPr>
          <p:cNvSpPr>
            <a:spLocks noGrp="1"/>
          </p:cNvSpPr>
          <p:nvPr>
            <p:ph idx="1"/>
          </p:nvPr>
        </p:nvSpPr>
        <p:spPr/>
        <p:txBody>
          <a:bodyPr vert="horz" lIns="91440" tIns="45720" rIns="91440" bIns="45720" rtlCol="0" anchor="t">
            <a:normAutofit/>
          </a:bodyPr>
          <a:lstStyle/>
          <a:p>
            <a:pPr fontAlgn="base"/>
            <a:r>
              <a:rPr lang="en-US" sz="2400" b="0" i="0" dirty="0">
                <a:solidFill>
                  <a:srgbClr val="000000"/>
                </a:solidFill>
                <a:effectLst/>
                <a:latin typeface="Calibri" panose="020F0502020204030204" pitchFamily="34" charset="0"/>
              </a:rPr>
              <a:t>What is the geographic scope of the project? </a:t>
            </a:r>
          </a:p>
          <a:p>
            <a:pPr fontAlgn="base"/>
            <a:r>
              <a:rPr lang="en-US" sz="2400" b="0" i="0" dirty="0">
                <a:solidFill>
                  <a:srgbClr val="000000"/>
                </a:solidFill>
                <a:effectLst/>
                <a:latin typeface="Calibri" panose="020F0502020204030204" pitchFamily="34" charset="0"/>
              </a:rPr>
              <a:t>Why is the proposed project needed to increase the supply of quality childcare in the community?  </a:t>
            </a:r>
          </a:p>
          <a:p>
            <a:pPr fontAlgn="base"/>
            <a:r>
              <a:rPr lang="en-US" sz="2400" b="0" i="0" dirty="0">
                <a:solidFill>
                  <a:srgbClr val="000000"/>
                </a:solidFill>
                <a:effectLst/>
                <a:latin typeface="Calibri" panose="020F0502020204030204" pitchFamily="34" charset="0"/>
              </a:rPr>
              <a:t>What kind of solutions will be implemented to meet objectives of this grant? </a:t>
            </a:r>
          </a:p>
          <a:p>
            <a:pPr fontAlgn="base"/>
            <a:r>
              <a:rPr lang="en-US" sz="2400" b="0" i="0" dirty="0">
                <a:solidFill>
                  <a:srgbClr val="000000"/>
                </a:solidFill>
                <a:effectLst/>
                <a:latin typeface="Calibri" panose="020F0502020204030204" pitchFamily="34" charset="0"/>
              </a:rPr>
              <a:t>How does the project demonstrate innovative approaches, techniques or strategies? </a:t>
            </a:r>
          </a:p>
          <a:p>
            <a:pPr fontAlgn="base"/>
            <a:r>
              <a:rPr lang="en-US" sz="2400" b="0" i="0" dirty="0">
                <a:solidFill>
                  <a:srgbClr val="000000"/>
                </a:solidFill>
                <a:effectLst/>
                <a:latin typeface="Calibri" panose="020F0502020204030204" pitchFamily="34" charset="0"/>
              </a:rPr>
              <a:t>Does the proposed project use evidence-based or community-based best practices? </a:t>
            </a:r>
          </a:p>
          <a:p>
            <a:endParaRPr lang="en-US" dirty="0">
              <a:ea typeface="+mn-lt"/>
              <a:cs typeface="+mn-lt"/>
            </a:endParaRPr>
          </a:p>
        </p:txBody>
      </p:sp>
      <p:sp>
        <p:nvSpPr>
          <p:cNvPr id="4" name="Footer Placeholder 3">
            <a:extLst>
              <a:ext uri="{FF2B5EF4-FFF2-40B4-BE49-F238E27FC236}">
                <a16:creationId xmlns:a16="http://schemas.microsoft.com/office/drawing/2014/main" id="{B72D8760-27A2-4501-8AD0-6953F69A30ED}"/>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397729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217B-3515-4BDE-8985-0CC6DCA3F88B}"/>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9CEAAEBE-3B58-4897-95AC-29A5F1754625}"/>
              </a:ext>
            </a:extLst>
          </p:cNvPr>
          <p:cNvSpPr>
            <a:spLocks noGrp="1"/>
          </p:cNvSpPr>
          <p:nvPr>
            <p:ph idx="1"/>
          </p:nvPr>
        </p:nvSpPr>
        <p:spPr/>
        <p:txBody>
          <a:bodyPr/>
          <a:lstStyle/>
          <a:p>
            <a:pPr marL="571500" lvl="0" indent="-571500">
              <a:lnSpc>
                <a:spcPct val="90000"/>
              </a:lnSpc>
              <a:spcAft>
                <a:spcPts val="0"/>
              </a:spcAft>
              <a:buClrTx/>
              <a:buAutoNum type="romanUcPeriod"/>
            </a:pPr>
            <a:r>
              <a:rPr lang="en-US" sz="2800" dirty="0"/>
              <a:t>DEED’s Office of Child Care Community Partnerships</a:t>
            </a:r>
          </a:p>
          <a:p>
            <a:pPr marL="571500" lvl="0" indent="-571500">
              <a:lnSpc>
                <a:spcPct val="90000"/>
              </a:lnSpc>
              <a:spcAft>
                <a:spcPts val="0"/>
              </a:spcAft>
              <a:buClrTx/>
              <a:buAutoNum type="romanUcPeriod"/>
            </a:pPr>
            <a:r>
              <a:rPr lang="en-US" sz="2800" dirty="0"/>
              <a:t>Goals and Objectives of the CCED Grant Program</a:t>
            </a:r>
          </a:p>
          <a:p>
            <a:pPr marL="571500" lvl="0" indent="-571500">
              <a:lnSpc>
                <a:spcPct val="90000"/>
              </a:lnSpc>
              <a:spcAft>
                <a:spcPts val="0"/>
              </a:spcAft>
              <a:buClrTx/>
              <a:buAutoNum type="romanUcPeriod"/>
            </a:pPr>
            <a:r>
              <a:rPr lang="en-US" sz="2800" dirty="0"/>
              <a:t>Timeline</a:t>
            </a:r>
          </a:p>
          <a:p>
            <a:pPr marL="571500" lvl="0" indent="-571500">
              <a:lnSpc>
                <a:spcPct val="90000"/>
              </a:lnSpc>
              <a:spcAft>
                <a:spcPts val="0"/>
              </a:spcAft>
              <a:buClrTx/>
              <a:buAutoNum type="romanUcPeriod"/>
            </a:pPr>
            <a:r>
              <a:rPr lang="en-US" sz="2800" dirty="0"/>
              <a:t>RFP Details</a:t>
            </a:r>
          </a:p>
          <a:p>
            <a:pPr marL="571500" lvl="0" indent="-571500">
              <a:lnSpc>
                <a:spcPct val="90000"/>
              </a:lnSpc>
              <a:spcAft>
                <a:spcPts val="0"/>
              </a:spcAft>
              <a:buClrTx/>
              <a:buAutoNum type="romanUcPeriod"/>
            </a:pPr>
            <a:r>
              <a:rPr lang="en-US" sz="2800" dirty="0"/>
              <a:t>Proposal Format and Submission</a:t>
            </a:r>
          </a:p>
          <a:p>
            <a:pPr marL="571500" lvl="0" indent="-571500">
              <a:lnSpc>
                <a:spcPct val="90000"/>
              </a:lnSpc>
              <a:spcAft>
                <a:spcPts val="0"/>
              </a:spcAft>
              <a:buClrTx/>
              <a:buAutoNum type="romanUcPeriod"/>
            </a:pPr>
            <a:r>
              <a:rPr lang="en-US" sz="2800" dirty="0"/>
              <a:t>Evaluation of Proposals and Awards</a:t>
            </a:r>
          </a:p>
        </p:txBody>
      </p:sp>
      <p:sp>
        <p:nvSpPr>
          <p:cNvPr id="4" name="Footer Placeholder 3">
            <a:extLst>
              <a:ext uri="{FF2B5EF4-FFF2-40B4-BE49-F238E27FC236}">
                <a16:creationId xmlns:a16="http://schemas.microsoft.com/office/drawing/2014/main" id="{11C74A1F-6E6E-402D-A2CB-A024A76B5E44}"/>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350230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CC78-9332-4A33-B1F7-D224C19564E9}"/>
              </a:ext>
            </a:extLst>
          </p:cNvPr>
          <p:cNvSpPr>
            <a:spLocks noGrp="1"/>
          </p:cNvSpPr>
          <p:nvPr>
            <p:ph type="title"/>
          </p:nvPr>
        </p:nvSpPr>
        <p:spPr/>
        <p:txBody>
          <a:bodyPr/>
          <a:lstStyle/>
          <a:p>
            <a:r>
              <a:rPr lang="en-US"/>
              <a:t>Workplan</a:t>
            </a:r>
          </a:p>
        </p:txBody>
      </p:sp>
      <p:sp>
        <p:nvSpPr>
          <p:cNvPr id="3" name="Content Placeholder 2">
            <a:extLst>
              <a:ext uri="{FF2B5EF4-FFF2-40B4-BE49-F238E27FC236}">
                <a16:creationId xmlns:a16="http://schemas.microsoft.com/office/drawing/2014/main" id="{48939EE1-D3A9-445E-A7C3-9B7BD633A2EE}"/>
              </a:ext>
            </a:extLst>
          </p:cNvPr>
          <p:cNvSpPr>
            <a:spLocks noGrp="1"/>
          </p:cNvSpPr>
          <p:nvPr>
            <p:ph idx="1"/>
          </p:nvPr>
        </p:nvSpPr>
        <p:spPr/>
        <p:txBody>
          <a:bodyPr vert="horz" lIns="91440" tIns="45720" rIns="91440" bIns="45720" rtlCol="0" anchor="t">
            <a:normAutofit/>
          </a:bodyPr>
          <a:lstStyle/>
          <a:p>
            <a:pPr fontAlgn="base"/>
            <a:r>
              <a:rPr lang="en-US" sz="2400" b="0" i="0" dirty="0">
                <a:solidFill>
                  <a:srgbClr val="000000"/>
                </a:solidFill>
                <a:effectLst/>
              </a:rPr>
              <a:t>What are the key activities to be funded through this project? </a:t>
            </a:r>
          </a:p>
          <a:p>
            <a:pPr fontAlgn="base"/>
            <a:r>
              <a:rPr lang="en-US" sz="2400" b="0" i="0" dirty="0">
                <a:solidFill>
                  <a:srgbClr val="000000"/>
                </a:solidFill>
                <a:effectLst/>
              </a:rPr>
              <a:t>What are the goals and measurable outcomes for this project? </a:t>
            </a:r>
          </a:p>
          <a:p>
            <a:pPr fontAlgn="base"/>
            <a:r>
              <a:rPr lang="en-US" sz="2400" b="0" i="0" dirty="0">
                <a:solidFill>
                  <a:srgbClr val="000000"/>
                </a:solidFill>
                <a:effectLst/>
              </a:rPr>
              <a:t>What is the timetable for completion of the project? </a:t>
            </a:r>
          </a:p>
          <a:p>
            <a:pPr fontAlgn="base"/>
            <a:r>
              <a:rPr lang="en-US" sz="2400" b="0" i="0" dirty="0">
                <a:solidFill>
                  <a:srgbClr val="000000"/>
                </a:solidFill>
                <a:effectLst/>
              </a:rPr>
              <a:t>Is the timetable achievable within the timeline of the grant? </a:t>
            </a:r>
          </a:p>
          <a:p>
            <a:r>
              <a:rPr lang="en-US" sz="2400" dirty="0">
                <a:ea typeface="+mn-lt"/>
                <a:cs typeface="+mn-lt"/>
              </a:rPr>
              <a:t>Must also complete Form 3 as part of the Workplan.</a:t>
            </a:r>
          </a:p>
        </p:txBody>
      </p:sp>
      <p:sp>
        <p:nvSpPr>
          <p:cNvPr id="4" name="Footer Placeholder 3">
            <a:extLst>
              <a:ext uri="{FF2B5EF4-FFF2-40B4-BE49-F238E27FC236}">
                <a16:creationId xmlns:a16="http://schemas.microsoft.com/office/drawing/2014/main" id="{FF733616-0EC9-4F41-9871-75FED7C65588}"/>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1997489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F3A7-590A-42FF-BAF2-AD4E4E073953}"/>
              </a:ext>
            </a:extLst>
          </p:cNvPr>
          <p:cNvSpPr>
            <a:spLocks noGrp="1"/>
          </p:cNvSpPr>
          <p:nvPr>
            <p:ph type="title"/>
          </p:nvPr>
        </p:nvSpPr>
        <p:spPr/>
        <p:txBody>
          <a:bodyPr/>
          <a:lstStyle/>
          <a:p>
            <a:r>
              <a:rPr lang="en-US"/>
              <a:t>Partnerships</a:t>
            </a:r>
          </a:p>
        </p:txBody>
      </p:sp>
      <p:sp>
        <p:nvSpPr>
          <p:cNvPr id="3" name="Content Placeholder 2">
            <a:extLst>
              <a:ext uri="{FF2B5EF4-FFF2-40B4-BE49-F238E27FC236}">
                <a16:creationId xmlns:a16="http://schemas.microsoft.com/office/drawing/2014/main" id="{7938A1A5-97D0-400C-9209-B8093F260F72}"/>
              </a:ext>
            </a:extLst>
          </p:cNvPr>
          <p:cNvSpPr>
            <a:spLocks noGrp="1"/>
          </p:cNvSpPr>
          <p:nvPr>
            <p:ph idx="1"/>
          </p:nvPr>
        </p:nvSpPr>
        <p:spPr/>
        <p:txBody>
          <a:bodyPr vert="horz" lIns="91440" tIns="45720" rIns="91440" bIns="45720" rtlCol="0" anchor="t">
            <a:normAutofit/>
          </a:bodyPr>
          <a:lstStyle/>
          <a:p>
            <a:pPr fontAlgn="base"/>
            <a:r>
              <a:rPr lang="en-US" sz="2400" b="0" i="0" dirty="0">
                <a:solidFill>
                  <a:srgbClr val="000000"/>
                </a:solidFill>
                <a:effectLst/>
              </a:rPr>
              <a:t>Who are the financial and programmatic partners supporting this project? </a:t>
            </a:r>
          </a:p>
          <a:p>
            <a:pPr fontAlgn="base"/>
            <a:r>
              <a:rPr lang="en-US" sz="2400" b="0" i="0" dirty="0">
                <a:solidFill>
                  <a:srgbClr val="000000"/>
                </a:solidFill>
                <a:effectLst/>
              </a:rPr>
              <a:t>What contributions will each partner make to the proposed project? </a:t>
            </a:r>
          </a:p>
          <a:p>
            <a:pPr fontAlgn="base"/>
            <a:r>
              <a:rPr lang="en-US" sz="2400" b="0" i="0" dirty="0">
                <a:solidFill>
                  <a:srgbClr val="000000"/>
                </a:solidFill>
                <a:effectLst/>
              </a:rPr>
              <a:t>Will the partnerships support ongoing operations? </a:t>
            </a:r>
          </a:p>
          <a:p>
            <a:pPr fontAlgn="base"/>
            <a:r>
              <a:rPr lang="en-US" sz="2400" b="0" i="0" dirty="0">
                <a:solidFill>
                  <a:srgbClr val="000000"/>
                </a:solidFill>
                <a:effectLst/>
              </a:rPr>
              <a:t>Does the proposal demonstrate meaningful collaboration with key partners? </a:t>
            </a:r>
          </a:p>
          <a:p>
            <a:pPr fontAlgn="base"/>
            <a:r>
              <a:rPr lang="en-US" sz="2400" b="0" i="0" dirty="0">
                <a:solidFill>
                  <a:srgbClr val="000000"/>
                </a:solidFill>
                <a:effectLst/>
              </a:rPr>
              <a:t>Does the proposal demonstrate support from the communities in which the project will take place? </a:t>
            </a:r>
          </a:p>
          <a:p>
            <a:pPr fontAlgn="base"/>
            <a:r>
              <a:rPr lang="en-US" sz="2400" b="0" i="0" dirty="0">
                <a:solidFill>
                  <a:srgbClr val="000000"/>
                </a:solidFill>
                <a:effectLst/>
              </a:rPr>
              <a:t>A letter of support from all partners identified. This should be included as part of the attachments. </a:t>
            </a:r>
          </a:p>
          <a:p>
            <a:pPr algn="l" rtl="0" fontAlgn="base"/>
            <a:endParaRPr lang="en-US" sz="2400" b="0" i="0" dirty="0">
              <a:solidFill>
                <a:srgbClr val="000000"/>
              </a:solidFill>
              <a:effectLst/>
            </a:endParaRPr>
          </a:p>
          <a:p>
            <a:endParaRPr lang="en-US" dirty="0">
              <a:cs typeface="Calibri"/>
            </a:endParaRPr>
          </a:p>
        </p:txBody>
      </p:sp>
      <p:sp>
        <p:nvSpPr>
          <p:cNvPr id="4" name="Footer Placeholder 3">
            <a:extLst>
              <a:ext uri="{FF2B5EF4-FFF2-40B4-BE49-F238E27FC236}">
                <a16:creationId xmlns:a16="http://schemas.microsoft.com/office/drawing/2014/main" id="{7674A078-27ED-4D4C-A434-23B25F91C016}"/>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2948930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70FAA-9082-4E84-BD31-042031EE29C6}"/>
              </a:ext>
            </a:extLst>
          </p:cNvPr>
          <p:cNvSpPr>
            <a:spLocks noGrp="1"/>
          </p:cNvSpPr>
          <p:nvPr>
            <p:ph type="title"/>
          </p:nvPr>
        </p:nvSpPr>
        <p:spPr/>
        <p:txBody>
          <a:bodyPr/>
          <a:lstStyle/>
          <a:p>
            <a:r>
              <a:rPr lang="en-US"/>
              <a:t>Performance and Evaluation</a:t>
            </a:r>
          </a:p>
        </p:txBody>
      </p:sp>
      <p:sp>
        <p:nvSpPr>
          <p:cNvPr id="3" name="Content Placeholder 2">
            <a:extLst>
              <a:ext uri="{FF2B5EF4-FFF2-40B4-BE49-F238E27FC236}">
                <a16:creationId xmlns:a16="http://schemas.microsoft.com/office/drawing/2014/main" id="{6E80A802-B6DA-44B8-BCC8-589BF28CC602}"/>
              </a:ext>
            </a:extLst>
          </p:cNvPr>
          <p:cNvSpPr>
            <a:spLocks noGrp="1"/>
          </p:cNvSpPr>
          <p:nvPr>
            <p:ph idx="1"/>
          </p:nvPr>
        </p:nvSpPr>
        <p:spPr/>
        <p:txBody>
          <a:bodyPr vert="horz" lIns="91440" tIns="45720" rIns="91440" bIns="45720" rtlCol="0" anchor="t">
            <a:normAutofit/>
          </a:bodyPr>
          <a:lstStyle/>
          <a:p>
            <a:r>
              <a:rPr lang="en-US" dirty="0">
                <a:ea typeface="+mn-lt"/>
                <a:cs typeface="+mn-lt"/>
              </a:rPr>
              <a:t>What is the number of childcare slots needed with the project area(s) to meet the needs of families?</a:t>
            </a:r>
            <a:endParaRPr lang="en-US" dirty="0"/>
          </a:p>
          <a:p>
            <a:r>
              <a:rPr lang="en-US" dirty="0">
                <a:ea typeface="+mn-lt"/>
                <a:cs typeface="+mn-lt"/>
              </a:rPr>
              <a:t>How many childcare slots will be created with this funding?</a:t>
            </a:r>
            <a:endParaRPr lang="en-US" dirty="0"/>
          </a:p>
          <a:p>
            <a:r>
              <a:rPr lang="en-US" dirty="0">
                <a:ea typeface="+mn-lt"/>
                <a:cs typeface="+mn-lt"/>
              </a:rPr>
              <a:t>What is the cost (in state dollars) per new childcare slot created? </a:t>
            </a:r>
            <a:endParaRPr lang="en-US" dirty="0"/>
          </a:p>
          <a:p>
            <a:r>
              <a:rPr lang="en-US" dirty="0">
                <a:ea typeface="+mn-lt"/>
                <a:cs typeface="+mn-lt"/>
              </a:rPr>
              <a:t>How will measurable outcomes be tracked?</a:t>
            </a:r>
            <a:endParaRPr lang="en-US" dirty="0"/>
          </a:p>
          <a:p>
            <a:r>
              <a:rPr lang="en-US" dirty="0">
                <a:ea typeface="+mn-lt"/>
                <a:cs typeface="+mn-lt"/>
              </a:rPr>
              <a:t>How will evaluation material and outcomes be used to ensure the grant objectives are met?</a:t>
            </a:r>
            <a:endParaRPr lang="en-US" dirty="0"/>
          </a:p>
          <a:p>
            <a:r>
              <a:rPr lang="en-US" dirty="0">
                <a:ea typeface="+mn-lt"/>
                <a:cs typeface="+mn-lt"/>
              </a:rPr>
              <a:t>Will the project utilize any community-based evaluation processes? </a:t>
            </a:r>
            <a:endParaRPr lang="en-US" dirty="0"/>
          </a:p>
          <a:p>
            <a:pPr lvl="1"/>
            <a:endParaRPr lang="en-US" dirty="0">
              <a:cs typeface="Calibri"/>
            </a:endParaRPr>
          </a:p>
        </p:txBody>
      </p:sp>
      <p:sp>
        <p:nvSpPr>
          <p:cNvPr id="4" name="Footer Placeholder 3">
            <a:extLst>
              <a:ext uri="{FF2B5EF4-FFF2-40B4-BE49-F238E27FC236}">
                <a16:creationId xmlns:a16="http://schemas.microsoft.com/office/drawing/2014/main" id="{BE581B06-706C-4F23-8FF3-24CE9EEB51D3}"/>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1510962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CF14-EFC8-101C-F078-30C48D2B0966}"/>
              </a:ext>
            </a:extLst>
          </p:cNvPr>
          <p:cNvSpPr>
            <a:spLocks noGrp="1"/>
          </p:cNvSpPr>
          <p:nvPr>
            <p:ph type="title"/>
          </p:nvPr>
        </p:nvSpPr>
        <p:spPr/>
        <p:txBody>
          <a:bodyPr/>
          <a:lstStyle/>
          <a:p>
            <a:r>
              <a:rPr lang="en-US" dirty="0">
                <a:cs typeface="Calibri"/>
              </a:rPr>
              <a:t>Sustainability Plan</a:t>
            </a:r>
            <a:endParaRPr lang="en-US" dirty="0"/>
          </a:p>
        </p:txBody>
      </p:sp>
      <p:sp>
        <p:nvSpPr>
          <p:cNvPr id="3" name="Content Placeholder 2">
            <a:extLst>
              <a:ext uri="{FF2B5EF4-FFF2-40B4-BE49-F238E27FC236}">
                <a16:creationId xmlns:a16="http://schemas.microsoft.com/office/drawing/2014/main" id="{6554D174-01B1-AA44-CF9C-770206334E3A}"/>
              </a:ext>
            </a:extLst>
          </p:cNvPr>
          <p:cNvSpPr>
            <a:spLocks noGrp="1"/>
          </p:cNvSpPr>
          <p:nvPr>
            <p:ph idx="1"/>
          </p:nvPr>
        </p:nvSpPr>
        <p:spPr/>
        <p:txBody>
          <a:bodyPr vert="horz" lIns="91440" tIns="45720" rIns="91440" bIns="45720" rtlCol="0" anchor="t">
            <a:normAutofit fontScale="92500" lnSpcReduction="10000"/>
          </a:bodyPr>
          <a:lstStyle/>
          <a:p>
            <a:r>
              <a:rPr lang="en-US">
                <a:ea typeface="+mn-lt"/>
                <a:cs typeface="+mn-lt"/>
              </a:rPr>
              <a:t>Identify the major risks to maintaining this increased child care capacity and explain your mitigation strategy for those risks. Example might include workforce needs, financial viability, future facility needs, regulatory issues and so on. </a:t>
            </a:r>
            <a:endParaRPr lang="en-US"/>
          </a:p>
          <a:p>
            <a:r>
              <a:rPr lang="en-US">
                <a:ea typeface="+mn-lt"/>
                <a:cs typeface="+mn-lt"/>
              </a:rPr>
              <a:t>If your program or project involves community partners such as local and regional government, businesses, non-profits, religious institutions, local education, and individuals, explain their role in supporting the long-term sustainability of the projects that will be supported by this grant. </a:t>
            </a:r>
          </a:p>
          <a:p>
            <a:r>
              <a:rPr lang="en-US" b="1">
                <a:ea typeface="+mn-lt"/>
                <a:cs typeface="+mn-lt"/>
              </a:rPr>
              <a:t>Please include letters of commitment from those supporting organizations.</a:t>
            </a:r>
            <a:r>
              <a:rPr lang="en-US">
                <a:ea typeface="+mn-lt"/>
                <a:cs typeface="+mn-lt"/>
              </a:rPr>
              <a:t> Letters should detail what resources those partners will be contributing to the project, including any long term commitments to support the retention </a:t>
            </a:r>
            <a:r>
              <a:rPr lang="en-US" dirty="0">
                <a:ea typeface="+mn-lt"/>
                <a:cs typeface="+mn-lt"/>
              </a:rPr>
              <a:t>of </a:t>
            </a:r>
            <a:r>
              <a:rPr lang="en-US">
                <a:ea typeface="+mn-lt"/>
                <a:cs typeface="+mn-lt"/>
              </a:rPr>
              <a:t>child care capacity supported by the grant.  </a:t>
            </a:r>
            <a:br>
              <a:rPr lang="en-US">
                <a:ea typeface="+mn-lt"/>
                <a:cs typeface="+mn-lt"/>
              </a:rPr>
            </a:br>
            <a:r>
              <a:rPr lang="en-US">
                <a:ea typeface="+mn-lt"/>
                <a:cs typeface="+mn-lt"/>
              </a:rPr>
              <a:t> </a:t>
            </a:r>
            <a:endParaRPr lang="en-US">
              <a:ea typeface="Calibri"/>
              <a:cs typeface="Calibri"/>
            </a:endParaRPr>
          </a:p>
          <a:p>
            <a:endParaRPr lang="en-US" dirty="0">
              <a:ea typeface="+mn-lt"/>
              <a:cs typeface="+mn-lt"/>
            </a:endParaRPr>
          </a:p>
          <a:p>
            <a:endParaRPr lang="en-US" dirty="0">
              <a:cs typeface="Calibri"/>
            </a:endParaRPr>
          </a:p>
        </p:txBody>
      </p:sp>
      <p:sp>
        <p:nvSpPr>
          <p:cNvPr id="4" name="Footer Placeholder 3">
            <a:extLst>
              <a:ext uri="{FF2B5EF4-FFF2-40B4-BE49-F238E27FC236}">
                <a16:creationId xmlns:a16="http://schemas.microsoft.com/office/drawing/2014/main" id="{986443ED-ED5A-75AB-57E2-9A18A75485F5}"/>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250997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BF75-0A9E-4D21-85BD-8817CC934759}"/>
              </a:ext>
            </a:extLst>
          </p:cNvPr>
          <p:cNvSpPr>
            <a:spLocks noGrp="1"/>
          </p:cNvSpPr>
          <p:nvPr>
            <p:ph type="title"/>
          </p:nvPr>
        </p:nvSpPr>
        <p:spPr/>
        <p:txBody>
          <a:bodyPr/>
          <a:lstStyle/>
          <a:p>
            <a:r>
              <a:rPr lang="en-US"/>
              <a:t>Budget and Matching </a:t>
            </a:r>
          </a:p>
        </p:txBody>
      </p:sp>
      <p:sp>
        <p:nvSpPr>
          <p:cNvPr id="3" name="Content Placeholder 2">
            <a:extLst>
              <a:ext uri="{FF2B5EF4-FFF2-40B4-BE49-F238E27FC236}">
                <a16:creationId xmlns:a16="http://schemas.microsoft.com/office/drawing/2014/main" id="{DA6B9317-A182-46B6-BA96-1F8D5FA70576}"/>
              </a:ext>
            </a:extLst>
          </p:cNvPr>
          <p:cNvSpPr>
            <a:spLocks noGrp="1"/>
          </p:cNvSpPr>
          <p:nvPr>
            <p:ph idx="1"/>
          </p:nvPr>
        </p:nvSpPr>
        <p:spPr/>
        <p:txBody>
          <a:bodyPr vert="horz" lIns="91440" tIns="45720" rIns="91440" bIns="45720" rtlCol="0" anchor="t">
            <a:normAutofit/>
          </a:bodyPr>
          <a:lstStyle/>
          <a:p>
            <a:r>
              <a:rPr lang="en-US" sz="2300" dirty="0"/>
              <a:t>Must meet 50% matching requirement OR qualify for matching waiver</a:t>
            </a:r>
            <a:endParaRPr lang="en-US" sz="2300" dirty="0">
              <a:cs typeface="Calibri"/>
            </a:endParaRPr>
          </a:p>
          <a:p>
            <a:pPr marL="342900" marR="0" lvl="0" indent="-342900">
              <a:spcBef>
                <a:spcPts val="400"/>
              </a:spcBef>
              <a:spcAft>
                <a:spcPts val="400"/>
              </a:spcAft>
              <a:buFont typeface="Arial" panose="020B0604020202020204" pitchFamily="34" charset="0"/>
              <a:buChar char="•"/>
              <a:tabLst>
                <a:tab pos="457200" algn="l"/>
              </a:tabLst>
            </a:pPr>
            <a:r>
              <a:rPr lang="en-US" sz="2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section should specify the grant amount requested and detail all expenses for the proposed project.</a:t>
            </a:r>
            <a:endPar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400"/>
              </a:spcBef>
              <a:spcAft>
                <a:spcPts val="400"/>
              </a:spcAft>
              <a:buFont typeface="Arial" panose="020B0604020202020204" pitchFamily="34" charset="0"/>
              <a:buChar char="•"/>
              <a:tabLst>
                <a:tab pos="457200" algn="l"/>
              </a:tabLst>
            </a:pPr>
            <a:r>
              <a:rPr lang="en-US" sz="2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Identify supporting services, associated costs and which components are essential to delivering </a:t>
            </a:r>
            <a:r>
              <a:rPr lang="en-US" sz="23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project outcomes. </a:t>
            </a:r>
            <a:endPar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400"/>
              </a:spcBef>
              <a:spcAft>
                <a:spcPts val="400"/>
              </a:spcAft>
              <a:buFont typeface="Arial" panose="020B0604020202020204" pitchFamily="34" charset="0"/>
              <a:buChar char="•"/>
              <a:tabLst>
                <a:tab pos="457200" algn="l"/>
              </a:tabLst>
            </a:pPr>
            <a:r>
              <a:rPr lang="en-US" sz="2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Include a budget narrative for the applicant and each subcontracting entity. The explanation should provide sufficient detail to justify the total amount budgeted in each category. .</a:t>
            </a:r>
            <a:endPar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D0EF1989-3BDF-4619-B8C4-42015D056C71}"/>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1380099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A3C31-AB90-F54C-3B83-A7C613F8E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E35DE-D21B-0C17-FB3E-BFA811F60A5C}"/>
              </a:ext>
            </a:extLst>
          </p:cNvPr>
          <p:cNvSpPr>
            <a:spLocks noGrp="1"/>
          </p:cNvSpPr>
          <p:nvPr>
            <p:ph type="title"/>
          </p:nvPr>
        </p:nvSpPr>
        <p:spPr/>
        <p:txBody>
          <a:bodyPr/>
          <a:lstStyle/>
          <a:p>
            <a:r>
              <a:rPr lang="en-US">
                <a:cs typeface="Calibri"/>
              </a:rPr>
              <a:t>Bonus Points</a:t>
            </a:r>
            <a:endParaRPr lang="en-US"/>
          </a:p>
        </p:txBody>
      </p:sp>
      <p:sp>
        <p:nvSpPr>
          <p:cNvPr id="3" name="Content Placeholder 2">
            <a:extLst>
              <a:ext uri="{FF2B5EF4-FFF2-40B4-BE49-F238E27FC236}">
                <a16:creationId xmlns:a16="http://schemas.microsoft.com/office/drawing/2014/main" id="{584CA07F-749D-FD2A-E1AC-6AC553002977}"/>
              </a:ext>
            </a:extLst>
          </p:cNvPr>
          <p:cNvSpPr>
            <a:spLocks noGrp="1"/>
          </p:cNvSpPr>
          <p:nvPr>
            <p:ph idx="1"/>
          </p:nvPr>
        </p:nvSpPr>
        <p:spPr/>
        <p:txBody>
          <a:bodyPr vert="horz" lIns="91440" tIns="45720" rIns="91440" bIns="45720" rtlCol="0" anchor="t">
            <a:normAutofit/>
          </a:bodyPr>
          <a:lstStyle/>
          <a:p>
            <a:r>
              <a:rPr lang="en-US">
                <a:cs typeface="Calibri"/>
              </a:rPr>
              <a:t>Is the project located in a service area where 30% or more of children are Black, Indigenous, and people of color?</a:t>
            </a:r>
          </a:p>
          <a:p>
            <a:r>
              <a:rPr lang="en-US">
                <a:cs typeface="Calibri"/>
              </a:rPr>
              <a:t>The</a:t>
            </a:r>
            <a:r>
              <a:rPr lang="en-US">
                <a:ea typeface="+mn-lt"/>
                <a:cs typeface="+mn-lt"/>
              </a:rPr>
              <a:t> project will be located in a geographic area, county, such as zip code or census tract, where at least 15% families living in poverty.</a:t>
            </a:r>
            <a:endParaRPr lang="en-US" sz="1100">
              <a:ea typeface="+mn-lt"/>
              <a:cs typeface="+mn-lt"/>
            </a:endParaRPr>
          </a:p>
          <a:p>
            <a:r>
              <a:rPr lang="en-US">
                <a:cs typeface="Calibri"/>
              </a:rPr>
              <a:t>Is the project located in a Child Care Access Equity Area? </a:t>
            </a:r>
            <a:r>
              <a:rPr lang="en-US">
                <a:ea typeface="+mn-lt"/>
                <a:cs typeface="+mn-lt"/>
                <a:hlinkClick r:id="rId2"/>
              </a:rPr>
              <a:t>Child Care Access Equity Areas Map</a:t>
            </a:r>
            <a:r>
              <a:rPr lang="en-US">
                <a:latin typeface="Calibri"/>
                <a:ea typeface="+mn-lt"/>
                <a:cs typeface="Calibri"/>
              </a:rPr>
              <a:t>.</a:t>
            </a:r>
            <a:r>
              <a:rPr lang="en-US" sz="700">
                <a:latin typeface="Times New Roman"/>
                <a:ea typeface="+mn-lt"/>
                <a:cs typeface="Times New Roman"/>
              </a:rPr>
              <a:t>  </a:t>
            </a:r>
            <a:r>
              <a:rPr lang="en-US">
                <a:ea typeface="+mn-lt"/>
                <a:cs typeface="+mn-lt"/>
              </a:rPr>
              <a:t>To serve a Child Care Access Equity Area, a program must be within 20 miles in outstate Minnesota and within 5 miles in the metro counties.</a:t>
            </a:r>
          </a:p>
          <a:p>
            <a:r>
              <a:rPr lang="en-US">
                <a:ea typeface="+mn-lt"/>
                <a:cs typeface="+mn-lt"/>
              </a:rPr>
              <a:t>Maximum of 10 points possible </a:t>
            </a:r>
          </a:p>
          <a:p>
            <a:endParaRPr lang="en-US">
              <a:cs typeface="Calibri"/>
            </a:endParaRPr>
          </a:p>
        </p:txBody>
      </p:sp>
      <p:sp>
        <p:nvSpPr>
          <p:cNvPr id="4" name="Footer Placeholder 3">
            <a:extLst>
              <a:ext uri="{FF2B5EF4-FFF2-40B4-BE49-F238E27FC236}">
                <a16:creationId xmlns:a16="http://schemas.microsoft.com/office/drawing/2014/main" id="{7E198400-D629-D9E3-14AE-816977E46EA5}"/>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3653227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7895-A8A4-474C-98CD-793DC6D7705D}"/>
              </a:ext>
            </a:extLst>
          </p:cNvPr>
          <p:cNvSpPr>
            <a:spLocks noGrp="1"/>
          </p:cNvSpPr>
          <p:nvPr>
            <p:ph type="title"/>
          </p:nvPr>
        </p:nvSpPr>
        <p:spPr/>
        <p:txBody>
          <a:bodyPr/>
          <a:lstStyle/>
          <a:p>
            <a:r>
              <a:rPr lang="en-US"/>
              <a:t>Other Required Documents</a:t>
            </a:r>
          </a:p>
        </p:txBody>
      </p:sp>
      <p:sp>
        <p:nvSpPr>
          <p:cNvPr id="3" name="Content Placeholder 2">
            <a:extLst>
              <a:ext uri="{FF2B5EF4-FFF2-40B4-BE49-F238E27FC236}">
                <a16:creationId xmlns:a16="http://schemas.microsoft.com/office/drawing/2014/main" id="{2205188E-4C24-481F-B0C9-0C3935D67B3F}"/>
              </a:ext>
            </a:extLst>
          </p:cNvPr>
          <p:cNvSpPr>
            <a:spLocks noGrp="1"/>
          </p:cNvSpPr>
          <p:nvPr>
            <p:ph idx="1"/>
          </p:nvPr>
        </p:nvSpPr>
        <p:spPr/>
        <p:txBody>
          <a:bodyPr vert="horz" lIns="91440" tIns="45720" rIns="91440" bIns="45720" rtlCol="0" anchor="t">
            <a:normAutofit fontScale="77500" lnSpcReduction="20000"/>
          </a:bodyPr>
          <a:lstStyle/>
          <a:p>
            <a:r>
              <a:rPr lang="en-US">
                <a:ea typeface="+mn-lt"/>
                <a:cs typeface="+mn-lt"/>
              </a:rPr>
              <a:t>Letters of Support from all partners identified (Partnerships)</a:t>
            </a:r>
          </a:p>
          <a:p>
            <a:r>
              <a:rPr lang="en-US">
                <a:ea typeface="+mn-lt"/>
                <a:cs typeface="+mn-lt"/>
              </a:rPr>
              <a:t>Form 5 Partnership Chart</a:t>
            </a:r>
          </a:p>
          <a:p>
            <a:pPr lvl="1"/>
            <a:r>
              <a:rPr lang="en-US" b="1">
                <a:ea typeface="+mn-lt"/>
                <a:cs typeface="+mn-lt"/>
              </a:rPr>
              <a:t>If a partner has a potential conflict of interest, such as providing donations to the applicant or sitting on the applicant’s board of directors, attach a letter of disclosure explaining the relationship of the partner to the applicant organization.</a:t>
            </a:r>
            <a:endParaRPr lang="en-US">
              <a:ea typeface="+mn-lt"/>
              <a:cs typeface="+mn-lt"/>
            </a:endParaRPr>
          </a:p>
          <a:p>
            <a:r>
              <a:rPr lang="en-US">
                <a:ea typeface="+mn-lt"/>
                <a:cs typeface="+mn-lt"/>
              </a:rPr>
              <a:t>Letters of Commitment from supporting organizations (Sustainability Plan) </a:t>
            </a:r>
            <a:endParaRPr lang="en-US"/>
          </a:p>
          <a:p>
            <a:r>
              <a:rPr lang="en-US" dirty="0"/>
              <a:t>Financial Review Documents </a:t>
            </a:r>
            <a:endParaRPr lang="en-US">
              <a:ea typeface="Calibri"/>
              <a:cs typeface="Calibri"/>
            </a:endParaRPr>
          </a:p>
          <a:p>
            <a:pPr lvl="1"/>
            <a:r>
              <a:rPr lang="en-US" dirty="0"/>
              <a:t>Pre-Award Risk Assessment and one of the following:</a:t>
            </a:r>
            <a:endParaRPr lang="en-US" dirty="0">
              <a:cs typeface="Calibri"/>
            </a:endParaRPr>
          </a:p>
          <a:p>
            <a:pPr lvl="2"/>
            <a:r>
              <a:rPr lang="en-US" dirty="0"/>
              <a:t>Grant applicants with annual income of under $50,000, or who have not been in existence long enough to have a completed IRS Form 990 or audit should submit their most recent board-reviewed financial statements.</a:t>
            </a:r>
          </a:p>
          <a:p>
            <a:pPr lvl="2"/>
            <a:r>
              <a:rPr lang="en-US" dirty="0"/>
              <a:t>Grant applicants with total annual revenue of $50,000 or more and less than $750,000 should submit their most recent IRS Form 990. </a:t>
            </a:r>
          </a:p>
          <a:p>
            <a:pPr lvl="2"/>
            <a:r>
              <a:rPr lang="en-US" dirty="0"/>
              <a:t>Grant applicants with total annual revenue of over $750,000 should submit their most recent certified financial audit.</a:t>
            </a:r>
          </a:p>
          <a:p>
            <a:endParaRPr lang="en-US" dirty="0"/>
          </a:p>
        </p:txBody>
      </p:sp>
      <p:sp>
        <p:nvSpPr>
          <p:cNvPr id="4" name="Footer Placeholder 3">
            <a:extLst>
              <a:ext uri="{FF2B5EF4-FFF2-40B4-BE49-F238E27FC236}">
                <a16:creationId xmlns:a16="http://schemas.microsoft.com/office/drawing/2014/main" id="{DFD487F8-1AB1-4785-A262-54A6D874481B}"/>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3195655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E230-20CC-72D0-4615-921A2B84D027}"/>
              </a:ext>
            </a:extLst>
          </p:cNvPr>
          <p:cNvSpPr>
            <a:spLocks noGrp="1"/>
          </p:cNvSpPr>
          <p:nvPr>
            <p:ph type="title"/>
          </p:nvPr>
        </p:nvSpPr>
        <p:spPr/>
        <p:txBody>
          <a:bodyPr/>
          <a:lstStyle/>
          <a:p>
            <a:r>
              <a:rPr lang="en-US" dirty="0"/>
              <a:t>Submitting the Proposal</a:t>
            </a:r>
          </a:p>
        </p:txBody>
      </p:sp>
      <p:sp>
        <p:nvSpPr>
          <p:cNvPr id="3" name="Content Placeholder 2">
            <a:extLst>
              <a:ext uri="{FF2B5EF4-FFF2-40B4-BE49-F238E27FC236}">
                <a16:creationId xmlns:a16="http://schemas.microsoft.com/office/drawing/2014/main" id="{368C3016-9F0E-E07A-469C-20970C19BDE6}"/>
              </a:ext>
            </a:extLst>
          </p:cNvPr>
          <p:cNvSpPr>
            <a:spLocks noGrp="1"/>
          </p:cNvSpPr>
          <p:nvPr>
            <p:ph idx="1"/>
          </p:nvPr>
        </p:nvSpPr>
        <p:spPr/>
        <p:txBody>
          <a:bodyPr vert="horz" lIns="91440" tIns="45720" rIns="91440" bIns="45720" rtlCol="0" anchor="t">
            <a:normAutofit/>
          </a:bodyPr>
          <a:lstStyle/>
          <a:p>
            <a:r>
              <a:rPr lang="en-US" dirty="0"/>
              <a:t>Proposals Due: 4:00 p.m., </a:t>
            </a:r>
            <a:r>
              <a:rPr lang="en-US"/>
              <a:t>March 17</a:t>
            </a:r>
            <a:r>
              <a:rPr lang="en-US" dirty="0"/>
              <a:t>, </a:t>
            </a:r>
            <a:r>
              <a:rPr lang="en-US"/>
              <a:t>2026</a:t>
            </a:r>
            <a:endParaRPr lang="en-US" dirty="0"/>
          </a:p>
          <a:p>
            <a:r>
              <a:rPr lang="en-US" dirty="0"/>
              <a:t>PDF Format with max file size of 25mb</a:t>
            </a:r>
            <a:endParaRPr lang="en-US">
              <a:ea typeface="Calibri"/>
              <a:cs typeface="Calibri"/>
            </a:endParaRPr>
          </a:p>
          <a:p>
            <a:r>
              <a:rPr lang="en-US" dirty="0"/>
              <a:t>Emailed to: </a:t>
            </a:r>
            <a:r>
              <a:rPr lang="en-US" dirty="0">
                <a:hlinkClick r:id="rId2"/>
              </a:rPr>
              <a:t>CCED.DEED@state.mn.us</a:t>
            </a:r>
            <a:endParaRPr lang="en-US" dirty="0"/>
          </a:p>
          <a:p>
            <a:r>
              <a:rPr lang="en-US" dirty="0"/>
              <a:t>Late submissions will not be reviewed</a:t>
            </a:r>
            <a:endParaRPr lang="en-US">
              <a:ea typeface="Calibri"/>
              <a:cs typeface="Calibri"/>
            </a:endParaRPr>
          </a:p>
        </p:txBody>
      </p:sp>
      <p:sp>
        <p:nvSpPr>
          <p:cNvPr id="4" name="Footer Placeholder 3">
            <a:extLst>
              <a:ext uri="{FF2B5EF4-FFF2-40B4-BE49-F238E27FC236}">
                <a16:creationId xmlns:a16="http://schemas.microsoft.com/office/drawing/2014/main" id="{53C40E14-84BF-07CD-AB0A-4D092F2A0064}"/>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333112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D56-F8C2-4FB2-93D6-DC64B12E524F}"/>
              </a:ext>
            </a:extLst>
          </p:cNvPr>
          <p:cNvSpPr>
            <a:spLocks noGrp="1"/>
          </p:cNvSpPr>
          <p:nvPr>
            <p:ph type="title"/>
          </p:nvPr>
        </p:nvSpPr>
        <p:spPr/>
        <p:txBody>
          <a:bodyPr/>
          <a:lstStyle/>
          <a:p>
            <a:r>
              <a:rPr lang="en-US" dirty="0"/>
              <a:t>Award Determinations</a:t>
            </a:r>
          </a:p>
        </p:txBody>
      </p:sp>
      <p:sp>
        <p:nvSpPr>
          <p:cNvPr id="3" name="Content Placeholder 2">
            <a:extLst>
              <a:ext uri="{FF2B5EF4-FFF2-40B4-BE49-F238E27FC236}">
                <a16:creationId xmlns:a16="http://schemas.microsoft.com/office/drawing/2014/main" id="{BE29B1B4-C6C5-4A4F-B680-07D9555F92CA}"/>
              </a:ext>
            </a:extLst>
          </p:cNvPr>
          <p:cNvSpPr>
            <a:spLocks noGrp="1"/>
          </p:cNvSpPr>
          <p:nvPr>
            <p:ph idx="1"/>
          </p:nvPr>
        </p:nvSpPr>
        <p:spPr/>
        <p:txBody>
          <a:bodyPr>
            <a:normAutofit/>
          </a:bodyPr>
          <a:lstStyle/>
          <a:p>
            <a:r>
              <a:rPr lang="en-US" dirty="0"/>
              <a:t>Review committee composed of DEED, other agency experts and community reviewers. </a:t>
            </a:r>
          </a:p>
          <a:p>
            <a:r>
              <a:rPr lang="en-US" dirty="0"/>
              <a:t>The Commissioner of DEED will review all panel recommendations and is responsible for award decisions </a:t>
            </a:r>
          </a:p>
          <a:p>
            <a:r>
              <a:rPr lang="en-US" dirty="0"/>
              <a:t>The award decisions of DEED are final and not subject to appeal </a:t>
            </a:r>
          </a:p>
          <a:p>
            <a:r>
              <a:rPr lang="en-US" dirty="0"/>
              <a:t>The Commissioner of DEED reserves the right to change the amount awarded to any selected project</a:t>
            </a:r>
          </a:p>
          <a:p>
            <a:r>
              <a:rPr lang="en-US" dirty="0"/>
              <a:t>Projects can not start until contracts are executed</a:t>
            </a:r>
          </a:p>
        </p:txBody>
      </p:sp>
      <p:sp>
        <p:nvSpPr>
          <p:cNvPr id="4" name="Footer Placeholder 3">
            <a:extLst>
              <a:ext uri="{FF2B5EF4-FFF2-40B4-BE49-F238E27FC236}">
                <a16:creationId xmlns:a16="http://schemas.microsoft.com/office/drawing/2014/main" id="{130CEE16-9B10-49FA-923A-D0B3923C5F9E}"/>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2216371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FCBE-BA4D-43A2-AB0B-135EC25B9BD3}"/>
              </a:ext>
            </a:extLst>
          </p:cNvPr>
          <p:cNvSpPr>
            <a:spLocks noGrp="1"/>
          </p:cNvSpPr>
          <p:nvPr>
            <p:ph type="title"/>
          </p:nvPr>
        </p:nvSpPr>
        <p:spPr/>
        <p:txBody>
          <a:bodyPr/>
          <a:lstStyle/>
          <a:p>
            <a:r>
              <a:rPr lang="en-US" dirty="0"/>
              <a:t>Receiving an Award</a:t>
            </a:r>
          </a:p>
        </p:txBody>
      </p:sp>
      <p:sp>
        <p:nvSpPr>
          <p:cNvPr id="3" name="Content Placeholder 2">
            <a:extLst>
              <a:ext uri="{FF2B5EF4-FFF2-40B4-BE49-F238E27FC236}">
                <a16:creationId xmlns:a16="http://schemas.microsoft.com/office/drawing/2014/main" id="{BEE68627-F374-4953-BB8F-CD01AD7187A6}"/>
              </a:ext>
            </a:extLst>
          </p:cNvPr>
          <p:cNvSpPr>
            <a:spLocks noGrp="1"/>
          </p:cNvSpPr>
          <p:nvPr>
            <p:ph idx="1"/>
          </p:nvPr>
        </p:nvSpPr>
        <p:spPr/>
        <p:txBody>
          <a:bodyPr/>
          <a:lstStyle/>
          <a:p>
            <a:pPr lvl="0">
              <a:lnSpc>
                <a:spcPct val="90000"/>
              </a:lnSpc>
              <a:spcAft>
                <a:spcPts val="0"/>
              </a:spcAft>
              <a:buClrTx/>
            </a:pPr>
            <a:r>
              <a:rPr lang="en-US" sz="2800" dirty="0"/>
              <a:t>If you are awarded a grant….</a:t>
            </a:r>
          </a:p>
          <a:p>
            <a:pPr lvl="1">
              <a:lnSpc>
                <a:spcPct val="90000"/>
              </a:lnSpc>
              <a:spcAft>
                <a:spcPts val="0"/>
              </a:spcAft>
              <a:buClrTx/>
            </a:pPr>
            <a:r>
              <a:rPr lang="en-US" sz="2400" dirty="0"/>
              <a:t>Receive an official award letter with the final award amount</a:t>
            </a:r>
          </a:p>
          <a:p>
            <a:pPr lvl="1">
              <a:lnSpc>
                <a:spcPct val="90000"/>
              </a:lnSpc>
              <a:spcAft>
                <a:spcPts val="0"/>
              </a:spcAft>
              <a:buClrTx/>
            </a:pPr>
            <a:r>
              <a:rPr lang="en-US" sz="2400" dirty="0"/>
              <a:t>Submit an updated work plan/budget if the final award is different from the request </a:t>
            </a:r>
          </a:p>
          <a:p>
            <a:pPr lvl="1">
              <a:lnSpc>
                <a:spcPct val="90000"/>
              </a:lnSpc>
              <a:spcAft>
                <a:spcPts val="0"/>
              </a:spcAft>
              <a:buClrTx/>
            </a:pPr>
            <a:r>
              <a:rPr lang="en-US" sz="2400" dirty="0"/>
              <a:t>Receive, review, and sign the grant contract and send to DEED</a:t>
            </a:r>
          </a:p>
          <a:p>
            <a:pPr lvl="1">
              <a:lnSpc>
                <a:spcPct val="90000"/>
              </a:lnSpc>
              <a:spcAft>
                <a:spcPts val="0"/>
              </a:spcAft>
              <a:buClrTx/>
            </a:pPr>
            <a:r>
              <a:rPr lang="en-US" sz="2400" dirty="0"/>
              <a:t>Receive an executed grant, a payment request form with instructions and begin your project!</a:t>
            </a:r>
          </a:p>
          <a:p>
            <a:pPr lvl="1">
              <a:lnSpc>
                <a:spcPct val="90000"/>
              </a:lnSpc>
              <a:spcAft>
                <a:spcPts val="0"/>
              </a:spcAft>
              <a:buClrTx/>
            </a:pPr>
            <a:r>
              <a:rPr lang="en-US" sz="2400" dirty="0"/>
              <a:t>Participate in the payment request, monitoring, reporting and close out process</a:t>
            </a:r>
          </a:p>
          <a:p>
            <a:r>
              <a:rPr lang="en-US" dirty="0"/>
              <a:t>All grants funds are dispersed on a reimbursement basis</a:t>
            </a:r>
          </a:p>
          <a:p>
            <a:endParaRPr lang="en-US" dirty="0"/>
          </a:p>
        </p:txBody>
      </p:sp>
      <p:sp>
        <p:nvSpPr>
          <p:cNvPr id="4" name="Footer Placeholder 3">
            <a:extLst>
              <a:ext uri="{FF2B5EF4-FFF2-40B4-BE49-F238E27FC236}">
                <a16:creationId xmlns:a16="http://schemas.microsoft.com/office/drawing/2014/main" id="{00A2D29A-EC2F-44D6-9C74-8785E94AA60F}"/>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2472053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D7D62-E6F8-D6ED-4118-97104B36CC06}"/>
              </a:ext>
            </a:extLst>
          </p:cNvPr>
          <p:cNvSpPr>
            <a:spLocks noGrp="1"/>
          </p:cNvSpPr>
          <p:nvPr>
            <p:ph idx="1"/>
          </p:nvPr>
        </p:nvSpPr>
        <p:spPr/>
        <p:txBody>
          <a:bodyPr>
            <a:normAutofit/>
          </a:bodyPr>
          <a:lstStyle/>
          <a:p>
            <a:r>
              <a:rPr lang="en-US" dirty="0"/>
              <a:t>The Office of Community Child Care Partnerships was created in the FY2023 legislative session.</a:t>
            </a:r>
          </a:p>
          <a:p>
            <a:r>
              <a:rPr lang="en-US" dirty="0"/>
              <a:t>Elevate visibility of child care as an economic development issue</a:t>
            </a:r>
          </a:p>
          <a:p>
            <a:r>
              <a:rPr lang="en-US" dirty="0"/>
              <a:t>Provide communities a clear front door for issues at the intersection of child care and economic development</a:t>
            </a:r>
          </a:p>
          <a:p>
            <a:r>
              <a:rPr lang="en-US" dirty="0"/>
              <a:t>Support, coordinate, and promote investments that increase the quantity of quality child care</a:t>
            </a:r>
          </a:p>
          <a:p>
            <a:r>
              <a:rPr lang="en-US" dirty="0"/>
              <a:t>Key partner in cross agency coordination </a:t>
            </a:r>
          </a:p>
        </p:txBody>
      </p:sp>
      <p:sp>
        <p:nvSpPr>
          <p:cNvPr id="4" name="Footer Placeholder 3">
            <a:extLst>
              <a:ext uri="{FF2B5EF4-FFF2-40B4-BE49-F238E27FC236}">
                <a16:creationId xmlns:a16="http://schemas.microsoft.com/office/drawing/2014/main" id="{58BA2A05-EC7F-55AC-0831-6C9EAACB45B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pic>
        <p:nvPicPr>
          <p:cNvPr id="5" name="Picture 4">
            <a:extLst>
              <a:ext uri="{FF2B5EF4-FFF2-40B4-BE49-F238E27FC236}">
                <a16:creationId xmlns:a16="http://schemas.microsoft.com/office/drawing/2014/main" id="{A8F224D4-80C1-CDB7-B7C9-A44B619B0B49}"/>
              </a:ext>
            </a:extLst>
          </p:cNvPr>
          <p:cNvPicPr>
            <a:picLocks noChangeAspect="1"/>
          </p:cNvPicPr>
          <p:nvPr/>
        </p:nvPicPr>
        <p:blipFill>
          <a:blip r:embed="rId2"/>
          <a:stretch>
            <a:fillRect/>
          </a:stretch>
        </p:blipFill>
        <p:spPr>
          <a:xfrm>
            <a:off x="3246603" y="0"/>
            <a:ext cx="8945397" cy="1214700"/>
          </a:xfrm>
          <a:prstGeom prst="rect">
            <a:avLst/>
          </a:prstGeom>
        </p:spPr>
      </p:pic>
    </p:spTree>
    <p:extLst>
      <p:ext uri="{BB962C8B-B14F-4D97-AF65-F5344CB8AC3E}">
        <p14:creationId xmlns:p14="http://schemas.microsoft.com/office/powerpoint/2010/main" val="566443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B47F-0DB0-512F-3C19-090217A6F463}"/>
              </a:ext>
            </a:extLst>
          </p:cNvPr>
          <p:cNvSpPr>
            <a:spLocks noGrp="1"/>
          </p:cNvSpPr>
          <p:nvPr>
            <p:ph type="title"/>
          </p:nvPr>
        </p:nvSpPr>
        <p:spPr/>
        <p:txBody>
          <a:bodyPr/>
          <a:lstStyle/>
          <a:p>
            <a:r>
              <a:rPr lang="en-US" dirty="0"/>
              <a:t>Technical Assistance and Project Monitoring</a:t>
            </a:r>
          </a:p>
        </p:txBody>
      </p:sp>
      <p:sp>
        <p:nvSpPr>
          <p:cNvPr id="3" name="Content Placeholder 2">
            <a:extLst>
              <a:ext uri="{FF2B5EF4-FFF2-40B4-BE49-F238E27FC236}">
                <a16:creationId xmlns:a16="http://schemas.microsoft.com/office/drawing/2014/main" id="{63B69E05-FB8A-A005-6F1C-042FB47ADB78}"/>
              </a:ext>
            </a:extLst>
          </p:cNvPr>
          <p:cNvSpPr>
            <a:spLocks noGrp="1"/>
          </p:cNvSpPr>
          <p:nvPr>
            <p:ph idx="1"/>
          </p:nvPr>
        </p:nvSpPr>
        <p:spPr/>
        <p:txBody>
          <a:bodyPr/>
          <a:lstStyle/>
          <a:p>
            <a:r>
              <a:rPr lang="en-US" dirty="0"/>
              <a:t>A DEED grant staff will be assigned to your project. They will…</a:t>
            </a:r>
          </a:p>
          <a:p>
            <a:pPr lvl="1"/>
            <a:r>
              <a:rPr lang="en-US" dirty="0"/>
              <a:t>Provide ongoing technical assistance.</a:t>
            </a:r>
          </a:p>
          <a:p>
            <a:pPr lvl="1"/>
            <a:r>
              <a:rPr lang="en-US" dirty="0"/>
              <a:t>Receive and approve payment request and progress reports.</a:t>
            </a:r>
          </a:p>
          <a:p>
            <a:pPr lvl="1"/>
            <a:r>
              <a:rPr lang="en-US" dirty="0"/>
              <a:t>Conduct site visits and ongoing monitoring of the project.</a:t>
            </a:r>
          </a:p>
          <a:p>
            <a:endParaRPr lang="en-US" dirty="0"/>
          </a:p>
        </p:txBody>
      </p:sp>
      <p:sp>
        <p:nvSpPr>
          <p:cNvPr id="4" name="Footer Placeholder 3">
            <a:extLst>
              <a:ext uri="{FF2B5EF4-FFF2-40B4-BE49-F238E27FC236}">
                <a16:creationId xmlns:a16="http://schemas.microsoft.com/office/drawing/2014/main" id="{4A189F5A-1ECC-9AF2-4BBD-FDB5B1933398}"/>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2791396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8D477-732A-8684-D25A-E4F044A4D1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D681D-19BA-0C47-434D-47635889200D}"/>
              </a:ext>
            </a:extLst>
          </p:cNvPr>
          <p:cNvSpPr>
            <a:spLocks noGrp="1"/>
          </p:cNvSpPr>
          <p:nvPr>
            <p:ph type="title"/>
          </p:nvPr>
        </p:nvSpPr>
        <p:spPr/>
        <p:txBody>
          <a:bodyPr/>
          <a:lstStyle/>
          <a:p>
            <a:r>
              <a:rPr lang="en-US">
                <a:cs typeface="Calibri"/>
              </a:rPr>
              <a:t>Questions and Contact Information</a:t>
            </a:r>
          </a:p>
        </p:txBody>
      </p:sp>
      <p:sp>
        <p:nvSpPr>
          <p:cNvPr id="3" name="Content Placeholder 2">
            <a:extLst>
              <a:ext uri="{FF2B5EF4-FFF2-40B4-BE49-F238E27FC236}">
                <a16:creationId xmlns:a16="http://schemas.microsoft.com/office/drawing/2014/main" id="{FD15BAD7-5CF4-203D-78D7-3B5FC8C3C612}"/>
              </a:ext>
            </a:extLst>
          </p:cNvPr>
          <p:cNvSpPr>
            <a:spLocks noGrp="1"/>
          </p:cNvSpPr>
          <p:nvPr>
            <p:ph idx="1"/>
          </p:nvPr>
        </p:nvSpPr>
        <p:spPr/>
        <p:txBody>
          <a:bodyPr vert="horz" lIns="91440" tIns="45720" rIns="91440" bIns="45720" rtlCol="0" anchor="t">
            <a:normAutofit/>
          </a:bodyPr>
          <a:lstStyle/>
          <a:p>
            <a:r>
              <a:rPr lang="en-US" dirty="0">
                <a:cs typeface="Calibri"/>
              </a:rPr>
              <a:t>Submit RFP questions to:</a:t>
            </a:r>
            <a:r>
              <a:rPr lang="pt-BR" dirty="0"/>
              <a:t> </a:t>
            </a:r>
            <a:r>
              <a:rPr lang="pt-BR" dirty="0">
                <a:hlinkClick r:id="rId2"/>
              </a:rPr>
              <a:t>CCED.DEED@state.mn.us</a:t>
            </a:r>
            <a:r>
              <a:rPr lang="pt-BR" dirty="0"/>
              <a:t> </a:t>
            </a:r>
            <a:endParaRPr lang="en-US" dirty="0">
              <a:cs typeface="Calibri"/>
            </a:endParaRPr>
          </a:p>
          <a:p>
            <a:r>
              <a:rPr lang="en-US" dirty="0">
                <a:cs typeface="Calibri"/>
              </a:rPr>
              <a:t>All questions and answers will be published in a FAQ and posted at </a:t>
            </a:r>
            <a:r>
              <a:rPr lang="en-US">
                <a:hlinkClick r:id="rId3"/>
              </a:rPr>
              <a:t>DEED Competitive Grants and Contracts </a:t>
            </a:r>
            <a:endParaRPr lang="en-US" dirty="0">
              <a:cs typeface="Calibri"/>
            </a:endParaRPr>
          </a:p>
          <a:p>
            <a:r>
              <a:rPr lang="en-US" dirty="0">
                <a:cs typeface="Calibri"/>
              </a:rPr>
              <a:t>Deadline to </a:t>
            </a:r>
            <a:r>
              <a:rPr lang="en-US">
                <a:cs typeface="Calibri"/>
              </a:rPr>
              <a:t>submit </a:t>
            </a:r>
            <a:r>
              <a:rPr lang="en-US" dirty="0">
                <a:cs typeface="Calibri"/>
              </a:rPr>
              <a:t>questions is </a:t>
            </a:r>
            <a:r>
              <a:rPr lang="en-US">
                <a:cs typeface="Calibri"/>
              </a:rPr>
              <a:t>4:00 p.m., March 5</a:t>
            </a:r>
            <a:r>
              <a:rPr lang="en-US" dirty="0">
                <a:cs typeface="Calibri"/>
              </a:rPr>
              <a:t>, </a:t>
            </a:r>
            <a:r>
              <a:rPr lang="en-US">
                <a:cs typeface="Calibri"/>
              </a:rPr>
              <a:t>2026</a:t>
            </a:r>
            <a:r>
              <a:rPr lang="en-US" dirty="0">
                <a:cs typeface="Calibri"/>
              </a:rPr>
              <a:t>.</a:t>
            </a:r>
            <a:r>
              <a:rPr lang="en-US">
                <a:cs typeface="Calibri"/>
              </a:rPr>
              <a:t> </a:t>
            </a:r>
            <a:endParaRPr lang="en-US">
              <a:ea typeface="Calibri"/>
              <a:cs typeface="Calibri"/>
            </a:endParaRPr>
          </a:p>
          <a:p>
            <a:pPr marL="0" indent="0">
              <a:buNone/>
            </a:pPr>
            <a:endParaRPr lang="en-US" strike="sngStrike">
              <a:ea typeface="Calibri"/>
              <a:cs typeface="Calibri"/>
            </a:endParaRPr>
          </a:p>
          <a:p>
            <a:endParaRPr lang="en-US" dirty="0">
              <a:cs typeface="Calibri"/>
            </a:endParaRPr>
          </a:p>
          <a:p>
            <a:pPr marL="0" indent="0" algn="ctr">
              <a:buNone/>
            </a:pPr>
            <a:r>
              <a:rPr lang="en-US" sz="3600" dirty="0">
                <a:cs typeface="Calibri"/>
              </a:rPr>
              <a:t>Thank you!</a:t>
            </a:r>
            <a:endParaRPr lang="en-US" sz="3600">
              <a:ea typeface="Calibri"/>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B6104FFD-FFE1-641E-5C3C-360EF25670E5}"/>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239390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Child Care Economic Development Grants</a:t>
            </a:r>
          </a:p>
        </p:txBody>
      </p:sp>
      <p:sp>
        <p:nvSpPr>
          <p:cNvPr id="10" name="Content Placeholder 9"/>
          <p:cNvSpPr>
            <a:spLocks noGrp="1"/>
          </p:cNvSpPr>
          <p:nvPr>
            <p:ph idx="1"/>
          </p:nvPr>
        </p:nvSpPr>
        <p:spPr>
          <a:xfrm>
            <a:off x="838200" y="1594624"/>
            <a:ext cx="10515600" cy="4764612"/>
          </a:xfrm>
        </p:spPr>
        <p:txBody>
          <a:bodyPr>
            <a:normAutofit lnSpcReduction="10000"/>
          </a:bodyPr>
          <a:lstStyle/>
          <a:p>
            <a:r>
              <a:rPr lang="en-US" sz="2700" dirty="0"/>
              <a:t>To provide grants to local communities to implement solutions to reduce the child care shortage in the state in support of the state’s and local communities’ economic development efforts</a:t>
            </a:r>
          </a:p>
          <a:p>
            <a:r>
              <a:rPr lang="en-US" sz="2700" dirty="0"/>
              <a:t>Sustainable and impactful one-time investments in human and/or physical capital</a:t>
            </a:r>
          </a:p>
          <a:p>
            <a:pPr lvl="1"/>
            <a:r>
              <a:rPr lang="en-US" sz="2300" dirty="0"/>
              <a:t>Leveraging local and private investment</a:t>
            </a:r>
          </a:p>
          <a:p>
            <a:pPr lvl="1"/>
            <a:r>
              <a:rPr lang="en-US" sz="2300" dirty="0"/>
              <a:t>Expanding existing facilities</a:t>
            </a:r>
          </a:p>
          <a:p>
            <a:pPr lvl="1"/>
            <a:r>
              <a:rPr lang="en-US" sz="2300" dirty="0"/>
              <a:t>Building out and equipping new facilities</a:t>
            </a:r>
          </a:p>
          <a:p>
            <a:pPr lvl="1"/>
            <a:r>
              <a:rPr lang="en-US" sz="2300" dirty="0"/>
              <a:t>Skilling up providers to expand supply </a:t>
            </a:r>
          </a:p>
          <a:p>
            <a:pPr lvl="1"/>
            <a:r>
              <a:rPr lang="en-US" sz="2300" dirty="0"/>
              <a:t>Technical assistance to providers to enter, expand and grow the industry</a:t>
            </a:r>
          </a:p>
        </p:txBody>
      </p:sp>
    </p:spTree>
    <p:extLst>
      <p:ext uri="{BB962C8B-B14F-4D97-AF65-F5344CB8AC3E}">
        <p14:creationId xmlns:p14="http://schemas.microsoft.com/office/powerpoint/2010/main" val="141173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4183-8EAF-4E4D-A08D-99D12863E6B4}"/>
              </a:ext>
            </a:extLst>
          </p:cNvPr>
          <p:cNvSpPr>
            <a:spLocks noGrp="1"/>
          </p:cNvSpPr>
          <p:nvPr>
            <p:ph type="title"/>
          </p:nvPr>
        </p:nvSpPr>
        <p:spPr/>
        <p:txBody>
          <a:bodyPr/>
          <a:lstStyle/>
          <a:p>
            <a:r>
              <a:rPr lang="en-US"/>
              <a:t>Timeline</a:t>
            </a:r>
          </a:p>
        </p:txBody>
      </p:sp>
      <p:sp>
        <p:nvSpPr>
          <p:cNvPr id="3" name="Content Placeholder 2">
            <a:extLst>
              <a:ext uri="{FF2B5EF4-FFF2-40B4-BE49-F238E27FC236}">
                <a16:creationId xmlns:a16="http://schemas.microsoft.com/office/drawing/2014/main" id="{E4B6DB07-7DCC-4CDB-A7EA-14DB6C589580}"/>
              </a:ext>
            </a:extLst>
          </p:cNvPr>
          <p:cNvSpPr>
            <a:spLocks noGrp="1"/>
          </p:cNvSpPr>
          <p:nvPr>
            <p:ph idx="1"/>
          </p:nvPr>
        </p:nvSpPr>
        <p:spPr/>
        <p:txBody>
          <a:bodyPr vert="horz" lIns="91440" tIns="45720" rIns="91440" bIns="45720" rtlCol="0" anchor="t">
            <a:normAutofit/>
          </a:bodyPr>
          <a:lstStyle/>
          <a:p>
            <a:pPr>
              <a:lnSpc>
                <a:spcPct val="90000"/>
              </a:lnSpc>
              <a:spcAft>
                <a:spcPts val="0"/>
              </a:spcAft>
              <a:buClrTx/>
            </a:pPr>
            <a:r>
              <a:rPr lang="en-US" sz="2800" dirty="0"/>
              <a:t>RFP Release </a:t>
            </a:r>
            <a:r>
              <a:rPr lang="en-US" sz="2800"/>
              <a:t>– February</a:t>
            </a:r>
            <a:r>
              <a:rPr lang="en-US" sz="2800" dirty="0">
                <a:ea typeface="+mn-lt"/>
                <a:cs typeface="+mn-lt"/>
              </a:rPr>
              <a:t> </a:t>
            </a:r>
            <a:r>
              <a:rPr lang="en-US" sz="2800">
                <a:ea typeface="+mn-lt"/>
                <a:cs typeface="+mn-lt"/>
              </a:rPr>
              <a:t>5</a:t>
            </a:r>
            <a:r>
              <a:rPr lang="en-US" sz="2800" dirty="0">
                <a:ea typeface="+mn-lt"/>
                <a:cs typeface="+mn-lt"/>
              </a:rPr>
              <a:t>, </a:t>
            </a:r>
            <a:r>
              <a:rPr lang="en-US" sz="2800">
                <a:ea typeface="+mn-lt"/>
                <a:cs typeface="+mn-lt"/>
              </a:rPr>
              <a:t>2026</a:t>
            </a:r>
            <a:endParaRPr lang="en-US" sz="2800" dirty="0"/>
          </a:p>
          <a:p>
            <a:pPr>
              <a:lnSpc>
                <a:spcPct val="90000"/>
              </a:lnSpc>
              <a:spcAft>
                <a:spcPts val="0"/>
              </a:spcAft>
              <a:buClrTx/>
            </a:pPr>
            <a:r>
              <a:rPr lang="en-US" sz="2800" dirty="0"/>
              <a:t>Information Session – </a:t>
            </a:r>
            <a:r>
              <a:rPr lang="en-US" sz="2800"/>
              <a:t>February 19</a:t>
            </a:r>
            <a:r>
              <a:rPr lang="en-US" sz="2800" dirty="0"/>
              <a:t>, </a:t>
            </a:r>
            <a:r>
              <a:rPr lang="en-US" sz="2800"/>
              <a:t>2026</a:t>
            </a:r>
            <a:endParaRPr lang="en-US" sz="2800" dirty="0">
              <a:cs typeface="Calibri"/>
            </a:endParaRPr>
          </a:p>
          <a:p>
            <a:pPr>
              <a:lnSpc>
                <a:spcPct val="90000"/>
              </a:lnSpc>
              <a:spcAft>
                <a:spcPts val="0"/>
              </a:spcAft>
              <a:buClrTx/>
            </a:pPr>
            <a:r>
              <a:rPr lang="en-US" sz="2800" dirty="0">
                <a:cs typeface="Calibri"/>
              </a:rPr>
              <a:t>Questions accepted via email – </a:t>
            </a:r>
            <a:r>
              <a:rPr lang="en-US" sz="2800">
                <a:cs typeface="Calibri"/>
              </a:rPr>
              <a:t>February 5-March 5</a:t>
            </a:r>
            <a:r>
              <a:rPr lang="en-US" sz="2800" dirty="0">
                <a:cs typeface="Calibri"/>
              </a:rPr>
              <a:t>, </a:t>
            </a:r>
            <a:r>
              <a:rPr lang="en-US" sz="2800">
                <a:cs typeface="Calibri"/>
              </a:rPr>
              <a:t>2026</a:t>
            </a:r>
            <a:endParaRPr lang="en-US" sz="2800" dirty="0"/>
          </a:p>
          <a:p>
            <a:pPr>
              <a:lnSpc>
                <a:spcPct val="90000"/>
              </a:lnSpc>
              <a:spcAft>
                <a:spcPts val="0"/>
              </a:spcAft>
              <a:buClrTx/>
            </a:pPr>
            <a:r>
              <a:rPr lang="en-US" sz="2800" dirty="0"/>
              <a:t>Proposal Submission Deadline – </a:t>
            </a:r>
            <a:r>
              <a:rPr lang="en-US" sz="2800"/>
              <a:t>March 17</a:t>
            </a:r>
            <a:r>
              <a:rPr lang="en-US" sz="2800" dirty="0"/>
              <a:t>, </a:t>
            </a:r>
            <a:r>
              <a:rPr lang="en-US" sz="2800"/>
              <a:t>2026</a:t>
            </a:r>
            <a:endParaRPr lang="en-US" sz="2800" dirty="0">
              <a:cs typeface="Calibri"/>
            </a:endParaRPr>
          </a:p>
          <a:p>
            <a:pPr>
              <a:lnSpc>
                <a:spcPct val="90000"/>
              </a:lnSpc>
              <a:spcAft>
                <a:spcPts val="0"/>
              </a:spcAft>
              <a:buClrTx/>
            </a:pPr>
            <a:r>
              <a:rPr lang="en-US" sz="2800" dirty="0"/>
              <a:t>Award Notification –</a:t>
            </a:r>
            <a:r>
              <a:rPr lang="en-US" sz="2800"/>
              <a:t>  April – May</a:t>
            </a:r>
            <a:r>
              <a:rPr lang="en-US" sz="2800" dirty="0"/>
              <a:t> </a:t>
            </a:r>
            <a:r>
              <a:rPr lang="en-US" sz="2800"/>
              <a:t>2026</a:t>
            </a:r>
            <a:endParaRPr lang="en-US" sz="2800" dirty="0">
              <a:cs typeface="Calibri"/>
            </a:endParaRPr>
          </a:p>
          <a:p>
            <a:pPr>
              <a:lnSpc>
                <a:spcPct val="90000"/>
              </a:lnSpc>
              <a:spcAft>
                <a:spcPts val="0"/>
              </a:spcAft>
              <a:buClrTx/>
            </a:pPr>
            <a:r>
              <a:rPr lang="en-US" sz="2800" dirty="0"/>
              <a:t>Contracts Executed – </a:t>
            </a:r>
            <a:r>
              <a:rPr lang="en-US" sz="2800"/>
              <a:t>May 2026</a:t>
            </a:r>
            <a:endParaRPr lang="en-US" sz="2800" dirty="0">
              <a:cs typeface="Calibri"/>
            </a:endParaRPr>
          </a:p>
          <a:p>
            <a:pPr>
              <a:lnSpc>
                <a:spcPct val="90000"/>
              </a:lnSpc>
              <a:spcAft>
                <a:spcPts val="0"/>
              </a:spcAft>
              <a:buClrTx/>
            </a:pPr>
            <a:r>
              <a:rPr lang="en-US" sz="2800" dirty="0"/>
              <a:t>Projects Complete – </a:t>
            </a:r>
            <a:r>
              <a:rPr lang="en-US" sz="2800"/>
              <a:t>June</a:t>
            </a:r>
            <a:r>
              <a:rPr lang="en-US" sz="2800" dirty="0"/>
              <a:t> </a:t>
            </a:r>
            <a:r>
              <a:rPr lang="en-US" sz="2800"/>
              <a:t>30</a:t>
            </a:r>
            <a:r>
              <a:rPr lang="en-US" sz="2800" dirty="0"/>
              <a:t>, </a:t>
            </a:r>
            <a:r>
              <a:rPr lang="en-US" sz="2800"/>
              <a:t>2027 </a:t>
            </a:r>
            <a:endParaRPr lang="en-US" sz="2800" dirty="0">
              <a:cs typeface="Calibri"/>
            </a:endParaRPr>
          </a:p>
          <a:p>
            <a:endParaRPr lang="en-US" dirty="0"/>
          </a:p>
        </p:txBody>
      </p:sp>
      <p:sp>
        <p:nvSpPr>
          <p:cNvPr id="4" name="Footer Placeholder 3">
            <a:extLst>
              <a:ext uri="{FF2B5EF4-FFF2-40B4-BE49-F238E27FC236}">
                <a16:creationId xmlns:a16="http://schemas.microsoft.com/office/drawing/2014/main" id="{023BF51E-6925-4091-9BED-942BAFF6EA39}"/>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1606083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13D1-7B0F-4DC0-A1AB-705A3501D543}"/>
              </a:ext>
            </a:extLst>
          </p:cNvPr>
          <p:cNvSpPr>
            <a:spLocks noGrp="1"/>
          </p:cNvSpPr>
          <p:nvPr>
            <p:ph type="title"/>
          </p:nvPr>
        </p:nvSpPr>
        <p:spPr/>
        <p:txBody>
          <a:bodyPr/>
          <a:lstStyle/>
          <a:p>
            <a:r>
              <a:rPr lang="en-US"/>
              <a:t>Available Funding</a:t>
            </a:r>
          </a:p>
        </p:txBody>
      </p:sp>
      <p:sp>
        <p:nvSpPr>
          <p:cNvPr id="3" name="Content Placeholder 2">
            <a:extLst>
              <a:ext uri="{FF2B5EF4-FFF2-40B4-BE49-F238E27FC236}">
                <a16:creationId xmlns:a16="http://schemas.microsoft.com/office/drawing/2014/main" id="{12FDE322-F103-4185-8F27-49E90AC11C75}"/>
              </a:ext>
            </a:extLst>
          </p:cNvPr>
          <p:cNvSpPr>
            <a:spLocks noGrp="1"/>
          </p:cNvSpPr>
          <p:nvPr>
            <p:ph idx="1"/>
          </p:nvPr>
        </p:nvSpPr>
        <p:spPr/>
        <p:txBody>
          <a:bodyPr vert="horz" lIns="91440" tIns="45720" rIns="91440" bIns="45720" rtlCol="0" anchor="t">
            <a:normAutofit fontScale="92500" lnSpcReduction="20000"/>
          </a:bodyPr>
          <a:lstStyle/>
          <a:p>
            <a:r>
              <a:rPr lang="en-US" dirty="0"/>
              <a:t>Grant awards are for May/June to June 30, 2027  </a:t>
            </a:r>
          </a:p>
          <a:p>
            <a:r>
              <a:rPr lang="en-US" dirty="0"/>
              <a:t>The maximum award is $300,000</a:t>
            </a:r>
            <a:endParaRPr lang="en-US" dirty="0">
              <a:cs typeface="Calibri"/>
            </a:endParaRPr>
          </a:p>
          <a:p>
            <a:pPr lvl="1"/>
            <a:r>
              <a:rPr lang="en-US" dirty="0">
                <a:ea typeface="+mn-lt"/>
                <a:cs typeface="+mn-lt"/>
              </a:rPr>
              <a:t>To be eligible for the maximum amount, the proposal must be used to expand licensed childcare capacity at a minimum of two locations. The maximum amount a single location proposal can request is $100,000.</a:t>
            </a:r>
            <a:endParaRPr lang="en-US" dirty="0">
              <a:cs typeface="Calibri"/>
            </a:endParaRPr>
          </a:p>
          <a:p>
            <a:r>
              <a:rPr lang="en-US" dirty="0"/>
              <a:t>A total of $1,425,000 is available for grants </a:t>
            </a:r>
            <a:endParaRPr lang="en-US" dirty="0">
              <a:cs typeface="Calibri"/>
            </a:endParaRPr>
          </a:p>
          <a:p>
            <a:r>
              <a:rPr lang="en-US" dirty="0"/>
              <a:t>Estimated number of awards: 5-8</a:t>
            </a:r>
            <a:endParaRPr lang="en-US" dirty="0">
              <a:cs typeface="Calibri"/>
            </a:endParaRPr>
          </a:p>
          <a:p>
            <a:r>
              <a:rPr lang="en-US" dirty="0"/>
              <a:t>50% minimum match, cash or in-kind </a:t>
            </a:r>
            <a:endParaRPr lang="en-US" dirty="0">
              <a:cs typeface="Calibri"/>
            </a:endParaRPr>
          </a:p>
          <a:p>
            <a:pPr lvl="1"/>
            <a:r>
              <a:rPr lang="en-US" dirty="0"/>
              <a:t>Matching waivers available for qualifying projects</a:t>
            </a:r>
            <a:endParaRPr lang="en-US" dirty="0">
              <a:cs typeface="Calibri"/>
            </a:endParaRPr>
          </a:p>
          <a:p>
            <a:r>
              <a:rPr lang="en-US" dirty="0"/>
              <a:t>A minimum of 50% of funds will go to Greater MN based projects</a:t>
            </a:r>
            <a:endParaRPr lang="en-US" dirty="0">
              <a:cs typeface="Calibri"/>
            </a:endParaRPr>
          </a:p>
        </p:txBody>
      </p:sp>
      <p:sp>
        <p:nvSpPr>
          <p:cNvPr id="4" name="Footer Placeholder 3">
            <a:extLst>
              <a:ext uri="{FF2B5EF4-FFF2-40B4-BE49-F238E27FC236}">
                <a16:creationId xmlns:a16="http://schemas.microsoft.com/office/drawing/2014/main" id="{C850D70B-E9D3-48B7-9215-C9E89E671B8D}"/>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594688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CB84-30B4-4DD4-8541-DE21ED520C0B}"/>
              </a:ext>
            </a:extLst>
          </p:cNvPr>
          <p:cNvSpPr>
            <a:spLocks noGrp="1"/>
          </p:cNvSpPr>
          <p:nvPr>
            <p:ph type="title"/>
          </p:nvPr>
        </p:nvSpPr>
        <p:spPr/>
        <p:txBody>
          <a:bodyPr/>
          <a:lstStyle/>
          <a:p>
            <a:r>
              <a:rPr lang="en-US"/>
              <a:t>Eligible Applicants</a:t>
            </a:r>
          </a:p>
        </p:txBody>
      </p:sp>
      <p:sp>
        <p:nvSpPr>
          <p:cNvPr id="3" name="Content Placeholder 2">
            <a:extLst>
              <a:ext uri="{FF2B5EF4-FFF2-40B4-BE49-F238E27FC236}">
                <a16:creationId xmlns:a16="http://schemas.microsoft.com/office/drawing/2014/main" id="{5C8CDC60-09E4-40B6-B337-F610B7B1BFC1}"/>
              </a:ext>
            </a:extLst>
          </p:cNvPr>
          <p:cNvSpPr>
            <a:spLocks noGrp="1"/>
          </p:cNvSpPr>
          <p:nvPr>
            <p:ph idx="1"/>
          </p:nvPr>
        </p:nvSpPr>
        <p:spPr/>
        <p:txBody>
          <a:bodyPr vert="horz" lIns="91440" tIns="45720" rIns="91440" bIns="45720" rtlCol="0" anchor="t">
            <a:normAutofit/>
          </a:bodyPr>
          <a:lstStyle/>
          <a:p>
            <a:pPr marL="0" indent="0">
              <a:buNone/>
            </a:pPr>
            <a:endParaRPr lang="en-US" dirty="0">
              <a:cs typeface="Calibri"/>
            </a:endParaRPr>
          </a:p>
          <a:p>
            <a:r>
              <a:rPr lang="en-US" dirty="0">
                <a:ea typeface="+mn-lt"/>
                <a:cs typeface="+mn-lt"/>
              </a:rPr>
              <a:t>Eligible recipients include a: public entity, Tribal Nation, community service agency, or 501(c)(3) having experience in one or more of the following: the operation of, planning for, financing of, advocacy for, or advancement of the delivery of childcare services.</a:t>
            </a:r>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84AF1DBB-A9EA-45F0-9CD5-E4B094D25CF6}"/>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160282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F48F-98F7-4AD5-B1F3-2A82A9982599}"/>
              </a:ext>
            </a:extLst>
          </p:cNvPr>
          <p:cNvSpPr>
            <a:spLocks noGrp="1"/>
          </p:cNvSpPr>
          <p:nvPr>
            <p:ph type="title"/>
          </p:nvPr>
        </p:nvSpPr>
        <p:spPr/>
        <p:txBody>
          <a:bodyPr/>
          <a:lstStyle/>
          <a:p>
            <a:r>
              <a:rPr lang="en-US"/>
              <a:t>Eligible Uses and Project Types</a:t>
            </a:r>
          </a:p>
        </p:txBody>
      </p:sp>
      <p:sp>
        <p:nvSpPr>
          <p:cNvPr id="3" name="Content Placeholder 2">
            <a:extLst>
              <a:ext uri="{FF2B5EF4-FFF2-40B4-BE49-F238E27FC236}">
                <a16:creationId xmlns:a16="http://schemas.microsoft.com/office/drawing/2014/main" id="{08D80FF0-9812-461B-B246-1C608EB910F6}"/>
              </a:ext>
            </a:extLst>
          </p:cNvPr>
          <p:cNvSpPr>
            <a:spLocks noGrp="1"/>
          </p:cNvSpPr>
          <p:nvPr>
            <p:ph idx="1"/>
          </p:nvPr>
        </p:nvSpPr>
        <p:spPr/>
        <p:txBody>
          <a:bodyPr>
            <a:normAutofit/>
          </a:bodyPr>
          <a:lstStyle/>
          <a:p>
            <a:r>
              <a:rPr lang="en-US" dirty="0"/>
              <a:t>This program will award grants to local communities to implement projects that reduce the child care shortage and increase the number of quality child care providers in their community</a:t>
            </a:r>
          </a:p>
          <a:p>
            <a:r>
              <a:rPr lang="en-US" dirty="0"/>
              <a:t>Grant funds can used to implement projects in communities that provide:</a:t>
            </a:r>
          </a:p>
          <a:p>
            <a:pPr lvl="1"/>
            <a:r>
              <a:rPr lang="en-US" dirty="0"/>
              <a:t>Funding for child care business start-up or expansion</a:t>
            </a:r>
          </a:p>
          <a:p>
            <a:pPr lvl="1"/>
            <a:r>
              <a:rPr lang="en-US" dirty="0"/>
              <a:t>Training</a:t>
            </a:r>
          </a:p>
          <a:p>
            <a:pPr lvl="1"/>
            <a:r>
              <a:rPr lang="en-US" dirty="0"/>
              <a:t>Direct subsidies or incentives to retain employees</a:t>
            </a:r>
          </a:p>
          <a:p>
            <a:pPr lvl="1"/>
            <a:r>
              <a:rPr lang="en-US" dirty="0"/>
              <a:t>Facility modifications or improvements required for licensing</a:t>
            </a:r>
          </a:p>
          <a:p>
            <a:pPr lvl="1"/>
            <a:r>
              <a:rPr lang="en-US" dirty="0"/>
              <a:t>Assistance with licensing and other regulatory requirements.</a:t>
            </a:r>
          </a:p>
        </p:txBody>
      </p:sp>
      <p:sp>
        <p:nvSpPr>
          <p:cNvPr id="4" name="Footer Placeholder 3">
            <a:extLst>
              <a:ext uri="{FF2B5EF4-FFF2-40B4-BE49-F238E27FC236}">
                <a16:creationId xmlns:a16="http://schemas.microsoft.com/office/drawing/2014/main" id="{A1ABC82F-7789-4A97-914B-7C2E5828F13E}"/>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417916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F48F-98F7-4AD5-B1F3-2A82A9982599}"/>
              </a:ext>
            </a:extLst>
          </p:cNvPr>
          <p:cNvSpPr>
            <a:spLocks noGrp="1"/>
          </p:cNvSpPr>
          <p:nvPr>
            <p:ph type="title"/>
          </p:nvPr>
        </p:nvSpPr>
        <p:spPr/>
        <p:txBody>
          <a:bodyPr/>
          <a:lstStyle/>
          <a:p>
            <a:r>
              <a:rPr lang="en-US"/>
              <a:t>Eligible Uses and Project Types</a:t>
            </a:r>
          </a:p>
        </p:txBody>
      </p:sp>
      <p:sp>
        <p:nvSpPr>
          <p:cNvPr id="3" name="Content Placeholder 2">
            <a:extLst>
              <a:ext uri="{FF2B5EF4-FFF2-40B4-BE49-F238E27FC236}">
                <a16:creationId xmlns:a16="http://schemas.microsoft.com/office/drawing/2014/main" id="{08D80FF0-9812-461B-B246-1C608EB910F6}"/>
              </a:ext>
            </a:extLst>
          </p:cNvPr>
          <p:cNvSpPr>
            <a:spLocks noGrp="1"/>
          </p:cNvSpPr>
          <p:nvPr>
            <p:ph idx="1"/>
          </p:nvPr>
        </p:nvSpPr>
        <p:spPr/>
        <p:txBody>
          <a:bodyPr vert="horz" lIns="91440" tIns="45720" rIns="91440" bIns="45720" rtlCol="0" anchor="t">
            <a:normAutofit/>
          </a:bodyPr>
          <a:lstStyle/>
          <a:p>
            <a:r>
              <a:rPr lang="en-US" dirty="0">
                <a:solidFill>
                  <a:srgbClr val="000000"/>
                </a:solidFill>
              </a:rPr>
              <a:t>The focus is for “shovel ready” projects.</a:t>
            </a:r>
            <a:endParaRPr lang="en-US" dirty="0">
              <a:solidFill>
                <a:srgbClr val="000000"/>
              </a:solidFill>
              <a:ea typeface="Calibri"/>
              <a:cs typeface="Calibri"/>
            </a:endParaRPr>
          </a:p>
          <a:p>
            <a:r>
              <a:rPr lang="en-US" dirty="0">
                <a:solidFill>
                  <a:srgbClr val="000000"/>
                </a:solidFill>
                <a:ea typeface="+mn-lt"/>
                <a:cs typeface="+mn-lt"/>
              </a:rPr>
              <a:t>Can demonstrate the long-term sustainability of their business model. </a:t>
            </a:r>
            <a:endParaRPr lang="en-US" dirty="0">
              <a:solidFill>
                <a:srgbClr val="000000"/>
              </a:solidFill>
              <a:ea typeface="Calibri"/>
              <a:cs typeface="Calibri"/>
            </a:endParaRPr>
          </a:p>
          <a:p>
            <a:pPr marL="0" indent="0">
              <a:buNone/>
            </a:pPr>
            <a:endParaRPr lang="en-US" dirty="0">
              <a:solidFill>
                <a:srgbClr val="000000"/>
              </a:solidFill>
              <a:ea typeface="Calibri"/>
              <a:cs typeface="Calibri"/>
            </a:endParaRPr>
          </a:p>
          <a:p>
            <a:endParaRPr lang="en-US" dirty="0">
              <a:solidFill>
                <a:srgbClr val="000000"/>
              </a:solidFill>
              <a:ea typeface="Calibri"/>
              <a:cs typeface="Calibri"/>
            </a:endParaRPr>
          </a:p>
        </p:txBody>
      </p:sp>
      <p:sp>
        <p:nvSpPr>
          <p:cNvPr id="4" name="Footer Placeholder 3">
            <a:extLst>
              <a:ext uri="{FF2B5EF4-FFF2-40B4-BE49-F238E27FC236}">
                <a16:creationId xmlns:a16="http://schemas.microsoft.com/office/drawing/2014/main" id="{A1ABC82F-7789-4A97-914B-7C2E5828F13E}"/>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2410344605"/>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A83DAB-7D6A-4D1F-89F1-C56FD178C40E}" vid="{217DB3C4-729D-4F01-A68A-84F721C64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4627D86BD39C4BA0E5398BFD6C9486" ma:contentTypeVersion="10" ma:contentTypeDescription="Create a new document." ma:contentTypeScope="" ma:versionID="871cecc9cf29a7974bad2d58fa1c9ae3">
  <xsd:schema xmlns:xsd="http://www.w3.org/2001/XMLSchema" xmlns:xs="http://www.w3.org/2001/XMLSchema" xmlns:p="http://schemas.microsoft.com/office/2006/metadata/properties" xmlns:ns2="968d9cea-611c-49e0-9fce-775c27ac2c8a" xmlns:ns3="80664b35-51f2-4950-929a-7ab5a610a8ad" targetNamespace="http://schemas.microsoft.com/office/2006/metadata/properties" ma:root="true" ma:fieldsID="26cf0ed6ec6de5fb559964ec83ea8f43" ns2:_="" ns3:_="">
    <xsd:import namespace="968d9cea-611c-49e0-9fce-775c27ac2c8a"/>
    <xsd:import namespace="80664b35-51f2-4950-929a-7ab5a610a8a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d9cea-611c-49e0-9fce-775c27ac2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664b35-51f2-4950-929a-7ab5a610a8a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8B604-9059-4F1C-B8E2-C96A71A964D2}">
  <ds:schemaRefs>
    <ds:schemaRef ds:uri="http://purl.org/dc/elements/1.1/"/>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terms/"/>
    <ds:schemaRef ds:uri="80664b35-51f2-4950-929a-7ab5a610a8ad"/>
    <ds:schemaRef ds:uri="http://schemas.openxmlformats.org/package/2006/metadata/core-properties"/>
    <ds:schemaRef ds:uri="968d9cea-611c-49e0-9fce-775c27ac2c8a"/>
    <ds:schemaRef ds:uri="http://www.w3.org/XML/1998/namespace"/>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D9E854C5-05C3-4889-B0EB-7A7E30974E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8d9cea-611c-49e0-9fce-775c27ac2c8a"/>
    <ds:schemaRef ds:uri="80664b35-51f2-4950-929a-7ab5a610a8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State of Minnesota</Template>
  <TotalTime>8661</TotalTime>
  <Words>2368</Words>
  <Application>Microsoft Office PowerPoint</Application>
  <PresentationFormat>Widescreen</PresentationFormat>
  <Paragraphs>218</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Minnesota</vt:lpstr>
      <vt:lpstr>Child Care Economic Development Grant Program</vt:lpstr>
      <vt:lpstr>Agenda</vt:lpstr>
      <vt:lpstr>PowerPoint Presentation</vt:lpstr>
      <vt:lpstr>Child Care Economic Development Grants</vt:lpstr>
      <vt:lpstr>Timeline</vt:lpstr>
      <vt:lpstr>Available Funding</vt:lpstr>
      <vt:lpstr>Eligible Applicants</vt:lpstr>
      <vt:lpstr>Eligible Uses and Project Types</vt:lpstr>
      <vt:lpstr>Eligible Uses and Project Types</vt:lpstr>
      <vt:lpstr>Ineligible Uses and Project Types</vt:lpstr>
      <vt:lpstr>Collaboration and Matching</vt:lpstr>
      <vt:lpstr>Matching Waiver</vt:lpstr>
      <vt:lpstr>Proposal Format</vt:lpstr>
      <vt:lpstr>Proposal Format</vt:lpstr>
      <vt:lpstr>Evaluation of Proposals</vt:lpstr>
      <vt:lpstr>Cover Sheet (Form 1) and Executive Summary</vt:lpstr>
      <vt:lpstr>Executive Summary</vt:lpstr>
      <vt:lpstr>Organizational Capacity and Relevant Experience  </vt:lpstr>
      <vt:lpstr>Project Description, Design, and Methods </vt:lpstr>
      <vt:lpstr>Workplan</vt:lpstr>
      <vt:lpstr>Partnerships</vt:lpstr>
      <vt:lpstr>Performance and Evaluation</vt:lpstr>
      <vt:lpstr>Sustainability Plan</vt:lpstr>
      <vt:lpstr>Budget and Matching </vt:lpstr>
      <vt:lpstr>Bonus Points</vt:lpstr>
      <vt:lpstr>Other Required Documents</vt:lpstr>
      <vt:lpstr>Submitting the Proposal</vt:lpstr>
      <vt:lpstr>Award Determinations</vt:lpstr>
      <vt:lpstr>Receiving an Award</vt:lpstr>
      <vt:lpstr>Technical Assistance and Project Monitoring</vt:lpstr>
      <vt:lpstr>Questions and Contact Information</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subject/>
  <dc:creator>Johnson, Heidi A (DEED)</dc:creator>
  <cp:keywords/>
  <dc:description/>
  <cp:lastModifiedBy>Toner, Brandon (DEED)</cp:lastModifiedBy>
  <cp:revision>9</cp:revision>
  <cp:lastPrinted>2017-03-14T16:27:36Z</cp:lastPrinted>
  <dcterms:created xsi:type="dcterms:W3CDTF">2019-08-09T15:36:59Z</dcterms:created>
  <dcterms:modified xsi:type="dcterms:W3CDTF">2026-02-23T19:56:18Z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1.31</vt:lpwstr>
  </property>
  <property fmtid="{D5CDD505-2E9C-101B-9397-08002B2CF9AE}" pid="3" name="ContentTypeId">
    <vt:lpwstr>0x010100664627D86BD39C4BA0E5398BFD6C9486</vt:lpwstr>
  </property>
</Properties>
</file>