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diagrams/colors1.xml" ContentType="application/vnd.openxmlformats-officedocument.drawingml.diagramColors+xml"/>
  <Override PartName="/ppt/theme/theme1.xml" ContentType="application/vnd.openxmlformats-officedocument.theme+xml"/>
  <Override PartName="/ppt/theme/theme2.xml" ContentType="application/vnd.openxmlformats-officedocument.theme+xml"/>
  <Override PartName="/ppt/diagrams/quickStyle1.xml" ContentType="application/vnd.openxmlformats-officedocument.drawingml.diagramStyle+xml"/>
  <Override PartName="/ppt/diagrams/layout1.xml" ContentType="application/vnd.openxmlformats-officedocument.drawingml.diagramLayout+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69" r:id="rId5"/>
    <p:sldId id="259" r:id="rId6"/>
    <p:sldId id="270" r:id="rId7"/>
    <p:sldId id="260" r:id="rId8"/>
    <p:sldId id="261" r:id="rId9"/>
    <p:sldId id="262" r:id="rId10"/>
    <p:sldId id="271" r:id="rId11"/>
    <p:sldId id="263" r:id="rId12"/>
    <p:sldId id="272" r:id="rId13"/>
    <p:sldId id="264" r:id="rId14"/>
    <p:sldId id="265" r:id="rId15"/>
    <p:sldId id="266" r:id="rId16"/>
    <p:sldId id="267"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9A8D74-1D1E-4B3C-8C4D-F3B336ECF9BA}" v="38" dt="2025-05-31T05:05:41.7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41" autoAdjust="0"/>
  </p:normalViewPr>
  <p:slideViewPr>
    <p:cSldViewPr snapToGrid="0">
      <p:cViewPr varScale="1">
        <p:scale>
          <a:sx n="78" d="100"/>
          <a:sy n="78" d="100"/>
        </p:scale>
        <p:origin x="87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1" Type="http://schemas.openxmlformats.org/officeDocument/2006/relationships/hyperlink" Target="mailto:Mike.mccrownsey@state.mn.us"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mailto:Mike.mccrownsey@state.mn.us"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98D704-AFE9-4956-BED4-42FA5351D2A2}"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64850E8A-833D-404D-B656-A0A1F61DF243}">
      <dgm:prSet/>
      <dgm:spPr/>
      <dgm:t>
        <a:bodyPr/>
        <a:lstStyle/>
        <a:p>
          <a:r>
            <a:rPr lang="en-US"/>
            <a:t>Total Grant Awarded in FY 24 - </a:t>
          </a:r>
          <a:r>
            <a:rPr lang="en-US" b="1"/>
            <a:t>$4,390,250</a:t>
          </a:r>
          <a:endParaRPr lang="en-US"/>
        </a:p>
      </dgm:t>
    </dgm:pt>
    <dgm:pt modelId="{9180C709-33E7-4428-90B0-641682124886}" type="parTrans" cxnId="{1F8117E5-AFC9-4C5D-AB5B-42C48EA8A52F}">
      <dgm:prSet/>
      <dgm:spPr/>
      <dgm:t>
        <a:bodyPr/>
        <a:lstStyle/>
        <a:p>
          <a:endParaRPr lang="en-US"/>
        </a:p>
      </dgm:t>
    </dgm:pt>
    <dgm:pt modelId="{75E0A19D-C7EB-4897-89D0-5E049B31CBEA}" type="sibTrans" cxnId="{1F8117E5-AFC9-4C5D-AB5B-42C48EA8A52F}">
      <dgm:prSet/>
      <dgm:spPr/>
      <dgm:t>
        <a:bodyPr/>
        <a:lstStyle/>
        <a:p>
          <a:endParaRPr lang="en-US"/>
        </a:p>
      </dgm:t>
    </dgm:pt>
    <dgm:pt modelId="{D16540B2-538A-44B9-BDE1-36CEB0C6A2E9}">
      <dgm:prSet/>
      <dgm:spPr/>
      <dgm:t>
        <a:bodyPr/>
        <a:lstStyle/>
        <a:p>
          <a:r>
            <a:rPr lang="en-US"/>
            <a:t>Total Grant Awarded in FY 24 - </a:t>
          </a:r>
          <a:r>
            <a:rPr lang="en-US" b="1"/>
            <a:t>$4,984,812.50</a:t>
          </a:r>
          <a:endParaRPr lang="en-US"/>
        </a:p>
      </dgm:t>
    </dgm:pt>
    <dgm:pt modelId="{56B2653E-566A-471D-9ED9-40F84BE013A8}" type="parTrans" cxnId="{91CF4B48-81BF-4253-967A-6FEDD19A4374}">
      <dgm:prSet/>
      <dgm:spPr/>
      <dgm:t>
        <a:bodyPr/>
        <a:lstStyle/>
        <a:p>
          <a:endParaRPr lang="en-US"/>
        </a:p>
      </dgm:t>
    </dgm:pt>
    <dgm:pt modelId="{9EE83809-CDE4-4397-B032-8646E8FFDC8B}" type="sibTrans" cxnId="{91CF4B48-81BF-4253-967A-6FEDD19A4374}">
      <dgm:prSet/>
      <dgm:spPr/>
      <dgm:t>
        <a:bodyPr/>
        <a:lstStyle/>
        <a:p>
          <a:endParaRPr lang="en-US"/>
        </a:p>
      </dgm:t>
    </dgm:pt>
    <dgm:pt modelId="{D6F5D880-A86C-45A3-8E60-6ABE46B8AD11}">
      <dgm:prSet/>
      <dgm:spPr/>
      <dgm:t>
        <a:bodyPr/>
        <a:lstStyle/>
        <a:p>
          <a:r>
            <a:rPr lang="en-US"/>
            <a:t>Remainder to be Awarded FY 25 - </a:t>
          </a:r>
          <a:r>
            <a:rPr lang="en-US" b="1"/>
            <a:t>$124,937.50</a:t>
          </a:r>
          <a:endParaRPr lang="en-US"/>
        </a:p>
      </dgm:t>
    </dgm:pt>
    <dgm:pt modelId="{A1D17C47-3728-4FC8-B48D-B2475989D1F6}" type="parTrans" cxnId="{760EC33A-D863-45D8-BCB8-44AB88B269DD}">
      <dgm:prSet/>
      <dgm:spPr/>
      <dgm:t>
        <a:bodyPr/>
        <a:lstStyle/>
        <a:p>
          <a:endParaRPr lang="en-US"/>
        </a:p>
      </dgm:t>
    </dgm:pt>
    <dgm:pt modelId="{37E3AC4F-A437-4506-B731-4B4CFC9690BA}" type="sibTrans" cxnId="{760EC33A-D863-45D8-BCB8-44AB88B269DD}">
      <dgm:prSet/>
      <dgm:spPr/>
      <dgm:t>
        <a:bodyPr/>
        <a:lstStyle/>
        <a:p>
          <a:endParaRPr lang="en-US"/>
        </a:p>
      </dgm:t>
    </dgm:pt>
    <dgm:pt modelId="{44719643-E519-4544-9EBC-8D5F7812992B}">
      <dgm:prSet/>
      <dgm:spPr/>
      <dgm:t>
        <a:bodyPr/>
        <a:lstStyle/>
        <a:p>
          <a:r>
            <a:rPr lang="en-US"/>
            <a:t>The Energy Transition Office is currently reviewing an application to award the remainder of the funding for FY 25.</a:t>
          </a:r>
        </a:p>
      </dgm:t>
    </dgm:pt>
    <dgm:pt modelId="{C2006526-1BFA-43E4-BF06-A947F838E133}" type="parTrans" cxnId="{0C886BE9-F176-44F3-8517-6F8FE63DE7F2}">
      <dgm:prSet/>
      <dgm:spPr/>
      <dgm:t>
        <a:bodyPr/>
        <a:lstStyle/>
        <a:p>
          <a:endParaRPr lang="en-US"/>
        </a:p>
      </dgm:t>
    </dgm:pt>
    <dgm:pt modelId="{E3B2CB21-9E0F-41B4-89C4-E65A9898F8F4}" type="sibTrans" cxnId="{0C886BE9-F176-44F3-8517-6F8FE63DE7F2}">
      <dgm:prSet/>
      <dgm:spPr/>
      <dgm:t>
        <a:bodyPr/>
        <a:lstStyle/>
        <a:p>
          <a:endParaRPr lang="en-US"/>
        </a:p>
      </dgm:t>
    </dgm:pt>
    <dgm:pt modelId="{BDBC88AE-D525-44C3-9809-7358AEFC7EFD}" type="pres">
      <dgm:prSet presAssocID="{0298D704-AFE9-4956-BED4-42FA5351D2A2}" presName="linear" presStyleCnt="0">
        <dgm:presLayoutVars>
          <dgm:animLvl val="lvl"/>
          <dgm:resizeHandles val="exact"/>
        </dgm:presLayoutVars>
      </dgm:prSet>
      <dgm:spPr/>
    </dgm:pt>
    <dgm:pt modelId="{22476676-6270-408E-B0A5-7565D5658CE8}" type="pres">
      <dgm:prSet presAssocID="{64850E8A-833D-404D-B656-A0A1F61DF243}" presName="parentText" presStyleLbl="node1" presStyleIdx="0" presStyleCnt="4">
        <dgm:presLayoutVars>
          <dgm:chMax val="0"/>
          <dgm:bulletEnabled val="1"/>
        </dgm:presLayoutVars>
      </dgm:prSet>
      <dgm:spPr/>
    </dgm:pt>
    <dgm:pt modelId="{E4F4A97A-87CC-47AB-AAF6-CFB037F09FFC}" type="pres">
      <dgm:prSet presAssocID="{75E0A19D-C7EB-4897-89D0-5E049B31CBEA}" presName="spacer" presStyleCnt="0"/>
      <dgm:spPr/>
    </dgm:pt>
    <dgm:pt modelId="{328776D9-BF9F-43A3-A0C5-7DC84B07B63C}" type="pres">
      <dgm:prSet presAssocID="{D16540B2-538A-44B9-BDE1-36CEB0C6A2E9}" presName="parentText" presStyleLbl="node1" presStyleIdx="1" presStyleCnt="4">
        <dgm:presLayoutVars>
          <dgm:chMax val="0"/>
          <dgm:bulletEnabled val="1"/>
        </dgm:presLayoutVars>
      </dgm:prSet>
      <dgm:spPr/>
    </dgm:pt>
    <dgm:pt modelId="{2A410949-E923-4CBF-B855-6596FCEE3C05}" type="pres">
      <dgm:prSet presAssocID="{9EE83809-CDE4-4397-B032-8646E8FFDC8B}" presName="spacer" presStyleCnt="0"/>
      <dgm:spPr/>
    </dgm:pt>
    <dgm:pt modelId="{684F6546-47AD-4D4C-9868-8C48C053477A}" type="pres">
      <dgm:prSet presAssocID="{D6F5D880-A86C-45A3-8E60-6ABE46B8AD11}" presName="parentText" presStyleLbl="node1" presStyleIdx="2" presStyleCnt="4">
        <dgm:presLayoutVars>
          <dgm:chMax val="0"/>
          <dgm:bulletEnabled val="1"/>
        </dgm:presLayoutVars>
      </dgm:prSet>
      <dgm:spPr/>
    </dgm:pt>
    <dgm:pt modelId="{CE60D69B-7C9F-4E22-90F5-BC6B5DB2734E}" type="pres">
      <dgm:prSet presAssocID="{37E3AC4F-A437-4506-B731-4B4CFC9690BA}" presName="spacer" presStyleCnt="0"/>
      <dgm:spPr/>
    </dgm:pt>
    <dgm:pt modelId="{A1711CAD-459B-4CB4-B15F-A6FB05D11E71}" type="pres">
      <dgm:prSet presAssocID="{44719643-E519-4544-9EBC-8D5F7812992B}" presName="parentText" presStyleLbl="node1" presStyleIdx="3" presStyleCnt="4">
        <dgm:presLayoutVars>
          <dgm:chMax val="0"/>
          <dgm:bulletEnabled val="1"/>
        </dgm:presLayoutVars>
      </dgm:prSet>
      <dgm:spPr/>
    </dgm:pt>
  </dgm:ptLst>
  <dgm:cxnLst>
    <dgm:cxn modelId="{6C3EC500-C819-452C-8A45-97022405801B}" type="presOf" srcId="{64850E8A-833D-404D-B656-A0A1F61DF243}" destId="{22476676-6270-408E-B0A5-7565D5658CE8}" srcOrd="0" destOrd="0" presId="urn:microsoft.com/office/officeart/2005/8/layout/vList2"/>
    <dgm:cxn modelId="{A378FB18-5BE9-44B0-AAAE-8E2711C3B646}" type="presOf" srcId="{D16540B2-538A-44B9-BDE1-36CEB0C6A2E9}" destId="{328776D9-BF9F-43A3-A0C5-7DC84B07B63C}" srcOrd="0" destOrd="0" presId="urn:microsoft.com/office/officeart/2005/8/layout/vList2"/>
    <dgm:cxn modelId="{760EC33A-D863-45D8-BCB8-44AB88B269DD}" srcId="{0298D704-AFE9-4956-BED4-42FA5351D2A2}" destId="{D6F5D880-A86C-45A3-8E60-6ABE46B8AD11}" srcOrd="2" destOrd="0" parTransId="{A1D17C47-3728-4FC8-B48D-B2475989D1F6}" sibTransId="{37E3AC4F-A437-4506-B731-4B4CFC9690BA}"/>
    <dgm:cxn modelId="{CAD61C3B-4F26-45FB-9C24-60A9AC54F510}" type="presOf" srcId="{44719643-E519-4544-9EBC-8D5F7812992B}" destId="{A1711CAD-459B-4CB4-B15F-A6FB05D11E71}" srcOrd="0" destOrd="0" presId="urn:microsoft.com/office/officeart/2005/8/layout/vList2"/>
    <dgm:cxn modelId="{D1A44D62-CCE2-4AD9-B9C3-146A6B316648}" type="presOf" srcId="{D6F5D880-A86C-45A3-8E60-6ABE46B8AD11}" destId="{684F6546-47AD-4D4C-9868-8C48C053477A}" srcOrd="0" destOrd="0" presId="urn:microsoft.com/office/officeart/2005/8/layout/vList2"/>
    <dgm:cxn modelId="{91CF4B48-81BF-4253-967A-6FEDD19A4374}" srcId="{0298D704-AFE9-4956-BED4-42FA5351D2A2}" destId="{D16540B2-538A-44B9-BDE1-36CEB0C6A2E9}" srcOrd="1" destOrd="0" parTransId="{56B2653E-566A-471D-9ED9-40F84BE013A8}" sibTransId="{9EE83809-CDE4-4397-B032-8646E8FFDC8B}"/>
    <dgm:cxn modelId="{1F8117E5-AFC9-4C5D-AB5B-42C48EA8A52F}" srcId="{0298D704-AFE9-4956-BED4-42FA5351D2A2}" destId="{64850E8A-833D-404D-B656-A0A1F61DF243}" srcOrd="0" destOrd="0" parTransId="{9180C709-33E7-4428-90B0-641682124886}" sibTransId="{75E0A19D-C7EB-4897-89D0-5E049B31CBEA}"/>
    <dgm:cxn modelId="{0C886BE9-F176-44F3-8517-6F8FE63DE7F2}" srcId="{0298D704-AFE9-4956-BED4-42FA5351D2A2}" destId="{44719643-E519-4544-9EBC-8D5F7812992B}" srcOrd="3" destOrd="0" parTransId="{C2006526-1BFA-43E4-BF06-A947F838E133}" sibTransId="{E3B2CB21-9E0F-41B4-89C4-E65A9898F8F4}"/>
    <dgm:cxn modelId="{01969BEF-72A8-434A-A10F-3BC9D07FDD13}" type="presOf" srcId="{0298D704-AFE9-4956-BED4-42FA5351D2A2}" destId="{BDBC88AE-D525-44C3-9809-7358AEFC7EFD}" srcOrd="0" destOrd="0" presId="urn:microsoft.com/office/officeart/2005/8/layout/vList2"/>
    <dgm:cxn modelId="{60BF3512-175A-48DE-83C1-4DF1E57429D4}" type="presParOf" srcId="{BDBC88AE-D525-44C3-9809-7358AEFC7EFD}" destId="{22476676-6270-408E-B0A5-7565D5658CE8}" srcOrd="0" destOrd="0" presId="urn:microsoft.com/office/officeart/2005/8/layout/vList2"/>
    <dgm:cxn modelId="{6B097F63-93FF-484F-B67C-5F7A6CF3E539}" type="presParOf" srcId="{BDBC88AE-D525-44C3-9809-7358AEFC7EFD}" destId="{E4F4A97A-87CC-47AB-AAF6-CFB037F09FFC}" srcOrd="1" destOrd="0" presId="urn:microsoft.com/office/officeart/2005/8/layout/vList2"/>
    <dgm:cxn modelId="{0D2E6742-64BB-4DD0-8657-9167579EC58C}" type="presParOf" srcId="{BDBC88AE-D525-44C3-9809-7358AEFC7EFD}" destId="{328776D9-BF9F-43A3-A0C5-7DC84B07B63C}" srcOrd="2" destOrd="0" presId="urn:microsoft.com/office/officeart/2005/8/layout/vList2"/>
    <dgm:cxn modelId="{B7F8C148-FC33-4150-A5B9-F11747B1C3CF}" type="presParOf" srcId="{BDBC88AE-D525-44C3-9809-7358AEFC7EFD}" destId="{2A410949-E923-4CBF-B855-6596FCEE3C05}" srcOrd="3" destOrd="0" presId="urn:microsoft.com/office/officeart/2005/8/layout/vList2"/>
    <dgm:cxn modelId="{141C78A6-C92B-4A9A-B144-89B8BE01A482}" type="presParOf" srcId="{BDBC88AE-D525-44C3-9809-7358AEFC7EFD}" destId="{684F6546-47AD-4D4C-9868-8C48C053477A}" srcOrd="4" destOrd="0" presId="urn:microsoft.com/office/officeart/2005/8/layout/vList2"/>
    <dgm:cxn modelId="{2E148392-BB56-45C0-912A-A993C42FB887}" type="presParOf" srcId="{BDBC88AE-D525-44C3-9809-7358AEFC7EFD}" destId="{CE60D69B-7C9F-4E22-90F5-BC6B5DB2734E}" srcOrd="5" destOrd="0" presId="urn:microsoft.com/office/officeart/2005/8/layout/vList2"/>
    <dgm:cxn modelId="{708CDEEC-BF89-4A39-8ECC-72413814E5C7}" type="presParOf" srcId="{BDBC88AE-D525-44C3-9809-7358AEFC7EFD}" destId="{A1711CAD-459B-4CB4-B15F-A6FB05D11E7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12A01B-8682-463E-B5AA-B9F643B3A43C}"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2F838AB1-8FB9-4D34-ADD1-2114CB384D8C}">
      <dgm:prSet/>
      <dgm:spPr/>
      <dgm:t>
        <a:bodyPr/>
        <a:lstStyle/>
        <a:p>
          <a:r>
            <a:rPr lang="en-US"/>
            <a:t>Mike McCrownsey – Grants Specialist Coordinator</a:t>
          </a:r>
        </a:p>
      </dgm:t>
    </dgm:pt>
    <dgm:pt modelId="{261A864C-9D39-43D6-8042-6EED98F6AA43}" type="parTrans" cxnId="{75CC3763-D300-4FA6-A8F0-66E088D03BAA}">
      <dgm:prSet/>
      <dgm:spPr/>
      <dgm:t>
        <a:bodyPr/>
        <a:lstStyle/>
        <a:p>
          <a:endParaRPr lang="en-US"/>
        </a:p>
      </dgm:t>
    </dgm:pt>
    <dgm:pt modelId="{B8A5B513-5F95-4D38-8F6E-6C7600FA71BE}" type="sibTrans" cxnId="{75CC3763-D300-4FA6-A8F0-66E088D03BAA}">
      <dgm:prSet/>
      <dgm:spPr/>
      <dgm:t>
        <a:bodyPr/>
        <a:lstStyle/>
        <a:p>
          <a:endParaRPr lang="en-US"/>
        </a:p>
      </dgm:t>
    </dgm:pt>
    <dgm:pt modelId="{A15E7016-CD09-4404-9F9C-C5A4B635CE66}">
      <dgm:prSet/>
      <dgm:spPr/>
      <dgm:t>
        <a:bodyPr/>
        <a:lstStyle/>
        <a:p>
          <a:r>
            <a:rPr lang="en-US">
              <a:hlinkClick xmlns:r="http://schemas.openxmlformats.org/officeDocument/2006/relationships" r:id="rId1"/>
            </a:rPr>
            <a:t>Mike.mccrownsey@state.mn.us</a:t>
          </a:r>
          <a:endParaRPr lang="en-US"/>
        </a:p>
      </dgm:t>
    </dgm:pt>
    <dgm:pt modelId="{249D32FC-697E-4160-BAB7-38BC92F850BB}" type="parTrans" cxnId="{DDFFDDA6-E3E8-4C02-8FA0-A1D6354C05C1}">
      <dgm:prSet/>
      <dgm:spPr/>
      <dgm:t>
        <a:bodyPr/>
        <a:lstStyle/>
        <a:p>
          <a:endParaRPr lang="en-US"/>
        </a:p>
      </dgm:t>
    </dgm:pt>
    <dgm:pt modelId="{C27D15B5-AD60-4316-898A-A86392A3BFB3}" type="sibTrans" cxnId="{DDFFDDA6-E3E8-4C02-8FA0-A1D6354C05C1}">
      <dgm:prSet/>
      <dgm:spPr/>
      <dgm:t>
        <a:bodyPr/>
        <a:lstStyle/>
        <a:p>
          <a:endParaRPr lang="en-US"/>
        </a:p>
      </dgm:t>
    </dgm:pt>
    <dgm:pt modelId="{E0880B2C-1380-424B-BCEB-61B3C0B9E1E6}">
      <dgm:prSet/>
      <dgm:spPr/>
      <dgm:t>
        <a:bodyPr/>
        <a:lstStyle/>
        <a:p>
          <a:r>
            <a:rPr lang="en-US"/>
            <a:t>651-259-7037</a:t>
          </a:r>
        </a:p>
      </dgm:t>
    </dgm:pt>
    <dgm:pt modelId="{FE90A299-C7B0-46C7-A6F9-D5AFA4E00916}" type="parTrans" cxnId="{DE72DECA-E64C-4ECB-BDC1-DAE7EB2BCB71}">
      <dgm:prSet/>
      <dgm:spPr/>
      <dgm:t>
        <a:bodyPr/>
        <a:lstStyle/>
        <a:p>
          <a:endParaRPr lang="en-US"/>
        </a:p>
      </dgm:t>
    </dgm:pt>
    <dgm:pt modelId="{D25CD330-6F0C-4EAC-8B88-14569D66FB56}" type="sibTrans" cxnId="{DE72DECA-E64C-4ECB-BDC1-DAE7EB2BCB71}">
      <dgm:prSet/>
      <dgm:spPr/>
      <dgm:t>
        <a:bodyPr/>
        <a:lstStyle/>
        <a:p>
          <a:endParaRPr lang="en-US"/>
        </a:p>
      </dgm:t>
    </dgm:pt>
    <dgm:pt modelId="{FD582DA4-216B-4F44-802D-8E927A5FFBC7}" type="pres">
      <dgm:prSet presAssocID="{6412A01B-8682-463E-B5AA-B9F643B3A43C}" presName="vert0" presStyleCnt="0">
        <dgm:presLayoutVars>
          <dgm:dir/>
          <dgm:animOne val="branch"/>
          <dgm:animLvl val="lvl"/>
        </dgm:presLayoutVars>
      </dgm:prSet>
      <dgm:spPr/>
    </dgm:pt>
    <dgm:pt modelId="{A59C5578-40E3-415C-A250-2F6F552AFB30}" type="pres">
      <dgm:prSet presAssocID="{2F838AB1-8FB9-4D34-ADD1-2114CB384D8C}" presName="thickLine" presStyleLbl="alignNode1" presStyleIdx="0" presStyleCnt="3"/>
      <dgm:spPr/>
    </dgm:pt>
    <dgm:pt modelId="{ADDFD7D1-6A8F-4D5B-8C21-E1C17EC5D4AE}" type="pres">
      <dgm:prSet presAssocID="{2F838AB1-8FB9-4D34-ADD1-2114CB384D8C}" presName="horz1" presStyleCnt="0"/>
      <dgm:spPr/>
    </dgm:pt>
    <dgm:pt modelId="{0C18455C-6A2F-42A2-AA90-81A3C8D6DD63}" type="pres">
      <dgm:prSet presAssocID="{2F838AB1-8FB9-4D34-ADD1-2114CB384D8C}" presName="tx1" presStyleLbl="revTx" presStyleIdx="0" presStyleCnt="3"/>
      <dgm:spPr/>
    </dgm:pt>
    <dgm:pt modelId="{98E3BD27-5982-4DFA-A503-0C82BFADF6F6}" type="pres">
      <dgm:prSet presAssocID="{2F838AB1-8FB9-4D34-ADD1-2114CB384D8C}" presName="vert1" presStyleCnt="0"/>
      <dgm:spPr/>
    </dgm:pt>
    <dgm:pt modelId="{3A72CD5C-0CC7-45D5-BBAA-724AC83461C5}" type="pres">
      <dgm:prSet presAssocID="{A15E7016-CD09-4404-9F9C-C5A4B635CE66}" presName="thickLine" presStyleLbl="alignNode1" presStyleIdx="1" presStyleCnt="3"/>
      <dgm:spPr/>
    </dgm:pt>
    <dgm:pt modelId="{B6DE37AD-4B85-49F4-BDFD-9363DC49D696}" type="pres">
      <dgm:prSet presAssocID="{A15E7016-CD09-4404-9F9C-C5A4B635CE66}" presName="horz1" presStyleCnt="0"/>
      <dgm:spPr/>
    </dgm:pt>
    <dgm:pt modelId="{EEA290D9-07CD-4D61-8137-2FDB4A4F5430}" type="pres">
      <dgm:prSet presAssocID="{A15E7016-CD09-4404-9F9C-C5A4B635CE66}" presName="tx1" presStyleLbl="revTx" presStyleIdx="1" presStyleCnt="3"/>
      <dgm:spPr/>
    </dgm:pt>
    <dgm:pt modelId="{C8E6393D-B433-4FB7-A6C2-F380BC406AD8}" type="pres">
      <dgm:prSet presAssocID="{A15E7016-CD09-4404-9F9C-C5A4B635CE66}" presName="vert1" presStyleCnt="0"/>
      <dgm:spPr/>
    </dgm:pt>
    <dgm:pt modelId="{5AF0AAE9-42EB-414A-81C3-7BD34256DB69}" type="pres">
      <dgm:prSet presAssocID="{E0880B2C-1380-424B-BCEB-61B3C0B9E1E6}" presName="thickLine" presStyleLbl="alignNode1" presStyleIdx="2" presStyleCnt="3"/>
      <dgm:spPr/>
    </dgm:pt>
    <dgm:pt modelId="{A32710D9-9A11-486A-9C30-FC1E3C23683E}" type="pres">
      <dgm:prSet presAssocID="{E0880B2C-1380-424B-BCEB-61B3C0B9E1E6}" presName="horz1" presStyleCnt="0"/>
      <dgm:spPr/>
    </dgm:pt>
    <dgm:pt modelId="{11B3032F-683D-419D-A91A-D3EAA7B095B9}" type="pres">
      <dgm:prSet presAssocID="{E0880B2C-1380-424B-BCEB-61B3C0B9E1E6}" presName="tx1" presStyleLbl="revTx" presStyleIdx="2" presStyleCnt="3"/>
      <dgm:spPr/>
    </dgm:pt>
    <dgm:pt modelId="{26EE2441-4DB7-4B26-A104-96851907750F}" type="pres">
      <dgm:prSet presAssocID="{E0880B2C-1380-424B-BCEB-61B3C0B9E1E6}" presName="vert1" presStyleCnt="0"/>
      <dgm:spPr/>
    </dgm:pt>
  </dgm:ptLst>
  <dgm:cxnLst>
    <dgm:cxn modelId="{E153DC36-556D-4797-954A-E3BD8B43CF94}" type="presOf" srcId="{A15E7016-CD09-4404-9F9C-C5A4B635CE66}" destId="{EEA290D9-07CD-4D61-8137-2FDB4A4F5430}" srcOrd="0" destOrd="0" presId="urn:microsoft.com/office/officeart/2008/layout/LinedList"/>
    <dgm:cxn modelId="{75CC3763-D300-4FA6-A8F0-66E088D03BAA}" srcId="{6412A01B-8682-463E-B5AA-B9F643B3A43C}" destId="{2F838AB1-8FB9-4D34-ADD1-2114CB384D8C}" srcOrd="0" destOrd="0" parTransId="{261A864C-9D39-43D6-8042-6EED98F6AA43}" sibTransId="{B8A5B513-5F95-4D38-8F6E-6C7600FA71BE}"/>
    <dgm:cxn modelId="{B4D64390-9AAB-4C2C-A026-4A4A5F4C9951}" type="presOf" srcId="{2F838AB1-8FB9-4D34-ADD1-2114CB384D8C}" destId="{0C18455C-6A2F-42A2-AA90-81A3C8D6DD63}" srcOrd="0" destOrd="0" presId="urn:microsoft.com/office/officeart/2008/layout/LinedList"/>
    <dgm:cxn modelId="{DDFFDDA6-E3E8-4C02-8FA0-A1D6354C05C1}" srcId="{6412A01B-8682-463E-B5AA-B9F643B3A43C}" destId="{A15E7016-CD09-4404-9F9C-C5A4B635CE66}" srcOrd="1" destOrd="0" parTransId="{249D32FC-697E-4160-BAB7-38BC92F850BB}" sibTransId="{C27D15B5-AD60-4316-898A-A86392A3BFB3}"/>
    <dgm:cxn modelId="{3B4508C3-0185-4F52-87C6-14CF44E90C15}" type="presOf" srcId="{E0880B2C-1380-424B-BCEB-61B3C0B9E1E6}" destId="{11B3032F-683D-419D-A91A-D3EAA7B095B9}" srcOrd="0" destOrd="0" presId="urn:microsoft.com/office/officeart/2008/layout/LinedList"/>
    <dgm:cxn modelId="{DE72DECA-E64C-4ECB-BDC1-DAE7EB2BCB71}" srcId="{6412A01B-8682-463E-B5AA-B9F643B3A43C}" destId="{E0880B2C-1380-424B-BCEB-61B3C0B9E1E6}" srcOrd="2" destOrd="0" parTransId="{FE90A299-C7B0-46C7-A6F9-D5AFA4E00916}" sibTransId="{D25CD330-6F0C-4EAC-8B88-14569D66FB56}"/>
    <dgm:cxn modelId="{3A2669F0-487B-47A7-8620-3F7AF20A0148}" type="presOf" srcId="{6412A01B-8682-463E-B5AA-B9F643B3A43C}" destId="{FD582DA4-216B-4F44-802D-8E927A5FFBC7}" srcOrd="0" destOrd="0" presId="urn:microsoft.com/office/officeart/2008/layout/LinedList"/>
    <dgm:cxn modelId="{14768FE4-8D26-488A-97FE-BFD8FF10D8E7}" type="presParOf" srcId="{FD582DA4-216B-4F44-802D-8E927A5FFBC7}" destId="{A59C5578-40E3-415C-A250-2F6F552AFB30}" srcOrd="0" destOrd="0" presId="urn:microsoft.com/office/officeart/2008/layout/LinedList"/>
    <dgm:cxn modelId="{87D0FC80-B90A-4705-8722-C72977148A50}" type="presParOf" srcId="{FD582DA4-216B-4F44-802D-8E927A5FFBC7}" destId="{ADDFD7D1-6A8F-4D5B-8C21-E1C17EC5D4AE}" srcOrd="1" destOrd="0" presId="urn:microsoft.com/office/officeart/2008/layout/LinedList"/>
    <dgm:cxn modelId="{EBAFC9E5-CA9B-48C3-8F0F-0B9EDA1AC4BF}" type="presParOf" srcId="{ADDFD7D1-6A8F-4D5B-8C21-E1C17EC5D4AE}" destId="{0C18455C-6A2F-42A2-AA90-81A3C8D6DD63}" srcOrd="0" destOrd="0" presId="urn:microsoft.com/office/officeart/2008/layout/LinedList"/>
    <dgm:cxn modelId="{D354BF93-95CE-48FD-9ECF-E14F7C646D28}" type="presParOf" srcId="{ADDFD7D1-6A8F-4D5B-8C21-E1C17EC5D4AE}" destId="{98E3BD27-5982-4DFA-A503-0C82BFADF6F6}" srcOrd="1" destOrd="0" presId="urn:microsoft.com/office/officeart/2008/layout/LinedList"/>
    <dgm:cxn modelId="{F4B15CCD-13DD-490C-9BA1-A379CF3614A0}" type="presParOf" srcId="{FD582DA4-216B-4F44-802D-8E927A5FFBC7}" destId="{3A72CD5C-0CC7-45D5-BBAA-724AC83461C5}" srcOrd="2" destOrd="0" presId="urn:microsoft.com/office/officeart/2008/layout/LinedList"/>
    <dgm:cxn modelId="{9316619B-B115-411D-933C-42344B5C581E}" type="presParOf" srcId="{FD582DA4-216B-4F44-802D-8E927A5FFBC7}" destId="{B6DE37AD-4B85-49F4-BDFD-9363DC49D696}" srcOrd="3" destOrd="0" presId="urn:microsoft.com/office/officeart/2008/layout/LinedList"/>
    <dgm:cxn modelId="{C6ACE23B-FA5B-46E8-90D8-B84B4A40F507}" type="presParOf" srcId="{B6DE37AD-4B85-49F4-BDFD-9363DC49D696}" destId="{EEA290D9-07CD-4D61-8137-2FDB4A4F5430}" srcOrd="0" destOrd="0" presId="urn:microsoft.com/office/officeart/2008/layout/LinedList"/>
    <dgm:cxn modelId="{DC8E6265-FA00-4352-BD55-ACEBFF8515AF}" type="presParOf" srcId="{B6DE37AD-4B85-49F4-BDFD-9363DC49D696}" destId="{C8E6393D-B433-4FB7-A6C2-F380BC406AD8}" srcOrd="1" destOrd="0" presId="urn:microsoft.com/office/officeart/2008/layout/LinedList"/>
    <dgm:cxn modelId="{551955D1-A97B-487A-87F3-696F6DA797D0}" type="presParOf" srcId="{FD582DA4-216B-4F44-802D-8E927A5FFBC7}" destId="{5AF0AAE9-42EB-414A-81C3-7BD34256DB69}" srcOrd="4" destOrd="0" presId="urn:microsoft.com/office/officeart/2008/layout/LinedList"/>
    <dgm:cxn modelId="{E5C56119-B1E3-4EB0-9162-372C1214F6D1}" type="presParOf" srcId="{FD582DA4-216B-4F44-802D-8E927A5FFBC7}" destId="{A32710D9-9A11-486A-9C30-FC1E3C23683E}" srcOrd="5" destOrd="0" presId="urn:microsoft.com/office/officeart/2008/layout/LinedList"/>
    <dgm:cxn modelId="{B7870B22-AF01-4A5E-B492-01FBA8303716}" type="presParOf" srcId="{A32710D9-9A11-486A-9C30-FC1E3C23683E}" destId="{11B3032F-683D-419D-A91A-D3EAA7B095B9}" srcOrd="0" destOrd="0" presId="urn:microsoft.com/office/officeart/2008/layout/LinedList"/>
    <dgm:cxn modelId="{FD9C7929-E15F-4B1A-9D60-B17D2EF69A67}" type="presParOf" srcId="{A32710D9-9A11-486A-9C30-FC1E3C23683E}" destId="{26EE2441-4DB7-4B26-A104-96851907750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76676-6270-408E-B0A5-7565D5658CE8}">
      <dsp:nvSpPr>
        <dsp:cNvPr id="0" name=""/>
        <dsp:cNvSpPr/>
      </dsp:nvSpPr>
      <dsp:spPr>
        <a:xfrm>
          <a:off x="0" y="84604"/>
          <a:ext cx="6666833" cy="1271497"/>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Total Grant Awarded in FY 24 - </a:t>
          </a:r>
          <a:r>
            <a:rPr lang="en-US" sz="2300" b="1" kern="1200"/>
            <a:t>$4,390,250</a:t>
          </a:r>
          <a:endParaRPr lang="en-US" sz="2300" kern="1200"/>
        </a:p>
      </dsp:txBody>
      <dsp:txXfrm>
        <a:off x="62069" y="146673"/>
        <a:ext cx="6542695" cy="1147359"/>
      </dsp:txXfrm>
    </dsp:sp>
    <dsp:sp modelId="{328776D9-BF9F-43A3-A0C5-7DC84B07B63C}">
      <dsp:nvSpPr>
        <dsp:cNvPr id="0" name=""/>
        <dsp:cNvSpPr/>
      </dsp:nvSpPr>
      <dsp:spPr>
        <a:xfrm>
          <a:off x="0" y="1422342"/>
          <a:ext cx="6666833" cy="1271497"/>
        </a:xfrm>
        <a:prstGeom prst="roundRect">
          <a:avLst/>
        </a:prstGeom>
        <a:gradFill rotWithShape="0">
          <a:gsLst>
            <a:gs pos="0">
              <a:schemeClr val="accent5">
                <a:hueOff val="-4050717"/>
                <a:satOff val="-275"/>
                <a:lumOff val="654"/>
                <a:alphaOff val="0"/>
                <a:satMod val="103000"/>
                <a:lumMod val="102000"/>
                <a:tint val="94000"/>
              </a:schemeClr>
            </a:gs>
            <a:gs pos="50000">
              <a:schemeClr val="accent5">
                <a:hueOff val="-4050717"/>
                <a:satOff val="-275"/>
                <a:lumOff val="654"/>
                <a:alphaOff val="0"/>
                <a:satMod val="110000"/>
                <a:lumMod val="100000"/>
                <a:shade val="100000"/>
              </a:schemeClr>
            </a:gs>
            <a:gs pos="100000">
              <a:schemeClr val="accent5">
                <a:hueOff val="-4050717"/>
                <a:satOff val="-275"/>
                <a:lumOff val="65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Total Grant Awarded in FY 24 - </a:t>
          </a:r>
          <a:r>
            <a:rPr lang="en-US" sz="2300" b="1" kern="1200"/>
            <a:t>$4,984,812.50</a:t>
          </a:r>
          <a:endParaRPr lang="en-US" sz="2300" kern="1200"/>
        </a:p>
      </dsp:txBody>
      <dsp:txXfrm>
        <a:off x="62069" y="1484411"/>
        <a:ext cx="6542695" cy="1147359"/>
      </dsp:txXfrm>
    </dsp:sp>
    <dsp:sp modelId="{684F6546-47AD-4D4C-9868-8C48C053477A}">
      <dsp:nvSpPr>
        <dsp:cNvPr id="0" name=""/>
        <dsp:cNvSpPr/>
      </dsp:nvSpPr>
      <dsp:spPr>
        <a:xfrm>
          <a:off x="0" y="2760080"/>
          <a:ext cx="6666833" cy="1271497"/>
        </a:xfrm>
        <a:prstGeom prst="roundRect">
          <a:avLst/>
        </a:prstGeom>
        <a:gradFill rotWithShape="0">
          <a:gsLst>
            <a:gs pos="0">
              <a:schemeClr val="accent5">
                <a:hueOff val="-8101434"/>
                <a:satOff val="-551"/>
                <a:lumOff val="1307"/>
                <a:alphaOff val="0"/>
                <a:satMod val="103000"/>
                <a:lumMod val="102000"/>
                <a:tint val="94000"/>
              </a:schemeClr>
            </a:gs>
            <a:gs pos="50000">
              <a:schemeClr val="accent5">
                <a:hueOff val="-8101434"/>
                <a:satOff val="-551"/>
                <a:lumOff val="1307"/>
                <a:alphaOff val="0"/>
                <a:satMod val="110000"/>
                <a:lumMod val="100000"/>
                <a:shade val="100000"/>
              </a:schemeClr>
            </a:gs>
            <a:gs pos="100000">
              <a:schemeClr val="accent5">
                <a:hueOff val="-8101434"/>
                <a:satOff val="-551"/>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Remainder to be Awarded FY 25 - </a:t>
          </a:r>
          <a:r>
            <a:rPr lang="en-US" sz="2300" b="1" kern="1200"/>
            <a:t>$124,937.50</a:t>
          </a:r>
          <a:endParaRPr lang="en-US" sz="2300" kern="1200"/>
        </a:p>
      </dsp:txBody>
      <dsp:txXfrm>
        <a:off x="62069" y="2822149"/>
        <a:ext cx="6542695" cy="1147359"/>
      </dsp:txXfrm>
    </dsp:sp>
    <dsp:sp modelId="{A1711CAD-459B-4CB4-B15F-A6FB05D11E71}">
      <dsp:nvSpPr>
        <dsp:cNvPr id="0" name=""/>
        <dsp:cNvSpPr/>
      </dsp:nvSpPr>
      <dsp:spPr>
        <a:xfrm>
          <a:off x="0" y="4097817"/>
          <a:ext cx="6666833" cy="1271497"/>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The Energy Transition Office is currently reviewing an application to award the remainder of the funding for FY 25.</a:t>
          </a:r>
        </a:p>
      </dsp:txBody>
      <dsp:txXfrm>
        <a:off x="62069" y="4159886"/>
        <a:ext cx="6542695" cy="11473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C5578-40E3-415C-A250-2F6F552AFB30}">
      <dsp:nvSpPr>
        <dsp:cNvPr id="0" name=""/>
        <dsp:cNvSpPr/>
      </dsp:nvSpPr>
      <dsp:spPr>
        <a:xfrm>
          <a:off x="0" y="2663"/>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C18455C-6A2F-42A2-AA90-81A3C8D6DD63}">
      <dsp:nvSpPr>
        <dsp:cNvPr id="0" name=""/>
        <dsp:cNvSpPr/>
      </dsp:nvSpPr>
      <dsp:spPr>
        <a:xfrm>
          <a:off x="0" y="2663"/>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Mike McCrownsey – Grants Specialist Coordinator</a:t>
          </a:r>
        </a:p>
      </dsp:txBody>
      <dsp:txXfrm>
        <a:off x="0" y="2663"/>
        <a:ext cx="6666833" cy="1816197"/>
      </dsp:txXfrm>
    </dsp:sp>
    <dsp:sp modelId="{3A72CD5C-0CC7-45D5-BBAA-724AC83461C5}">
      <dsp:nvSpPr>
        <dsp:cNvPr id="0" name=""/>
        <dsp:cNvSpPr/>
      </dsp:nvSpPr>
      <dsp:spPr>
        <a:xfrm>
          <a:off x="0" y="1818861"/>
          <a:ext cx="6666833" cy="0"/>
        </a:xfrm>
        <a:prstGeom prst="line">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w="12700" cap="flat" cmpd="sng" algn="ctr">
          <a:solidFill>
            <a:schemeClr val="accent2">
              <a:hueOff val="3221807"/>
              <a:satOff val="-9246"/>
              <a:lumOff val="-1480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EA290D9-07CD-4D61-8137-2FDB4A4F5430}">
      <dsp:nvSpPr>
        <dsp:cNvPr id="0" name=""/>
        <dsp:cNvSpPr/>
      </dsp:nvSpPr>
      <dsp:spPr>
        <a:xfrm>
          <a:off x="0" y="1818861"/>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hlinkClick xmlns:r="http://schemas.openxmlformats.org/officeDocument/2006/relationships" r:id="rId1"/>
            </a:rPr>
            <a:t>Mike.mccrownsey@state.mn.us</a:t>
          </a:r>
          <a:endParaRPr lang="en-US" sz="3600" kern="1200"/>
        </a:p>
      </dsp:txBody>
      <dsp:txXfrm>
        <a:off x="0" y="1818861"/>
        <a:ext cx="6666833" cy="1816197"/>
      </dsp:txXfrm>
    </dsp:sp>
    <dsp:sp modelId="{5AF0AAE9-42EB-414A-81C3-7BD34256DB69}">
      <dsp:nvSpPr>
        <dsp:cNvPr id="0" name=""/>
        <dsp:cNvSpPr/>
      </dsp:nvSpPr>
      <dsp:spPr>
        <a:xfrm>
          <a:off x="0" y="3635058"/>
          <a:ext cx="6666833" cy="0"/>
        </a:xfrm>
        <a:prstGeom prst="line">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w="12700" cap="flat" cmpd="sng" algn="ctr">
          <a:solidFill>
            <a:schemeClr val="accent2">
              <a:hueOff val="6443614"/>
              <a:satOff val="-18493"/>
              <a:lumOff val="-2960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1B3032F-683D-419D-A91A-D3EAA7B095B9}">
      <dsp:nvSpPr>
        <dsp:cNvPr id="0" name=""/>
        <dsp:cNvSpPr/>
      </dsp:nvSpPr>
      <dsp:spPr>
        <a:xfrm>
          <a:off x="0" y="3635058"/>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651-259-7037</a:t>
          </a:r>
        </a:p>
      </dsp:txBody>
      <dsp:txXfrm>
        <a:off x="0" y="3635058"/>
        <a:ext cx="6666833" cy="181619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C764BF-AA85-4B48-A06E-07740AF64D88}" type="datetimeFigureOut">
              <a:rPr lang="en-US" smtClean="0"/>
              <a:t>6/2/2025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F2FA39-4FF1-4122-BFB7-CA0F4D256C25}" type="slidenum">
              <a:rPr lang="en-US" smtClean="0"/>
              <a:t>‹#›</a:t>
            </a:fld>
            <a:endParaRPr lang="en-US"/>
          </a:p>
        </p:txBody>
      </p:sp>
    </p:spTree>
    <p:extLst>
      <p:ext uri="{BB962C8B-B14F-4D97-AF65-F5344CB8AC3E}">
        <p14:creationId xmlns:p14="http://schemas.microsoft.com/office/powerpoint/2010/main" val="1148542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B1DFF-6791-CB6E-FB82-0A109E0998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F4E01B-40A2-6934-92CD-E1423DC4BB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5A5D70-6090-81EB-5E18-FC565286829D}"/>
              </a:ext>
            </a:extLst>
          </p:cNvPr>
          <p:cNvSpPr>
            <a:spLocks noGrp="1"/>
          </p:cNvSpPr>
          <p:nvPr>
            <p:ph type="dt" sz="half" idx="10"/>
          </p:nvPr>
        </p:nvSpPr>
        <p:spPr/>
        <p:txBody>
          <a:bodyPr/>
          <a:lstStyle/>
          <a:p>
            <a:fld id="{DE3F7FF9-51A8-4527-8B20-C44B1F915625}" type="datetimeFigureOut">
              <a:rPr lang="en-US" smtClean="0"/>
              <a:t>6/2/2025</a:t>
            </a:fld>
            <a:endParaRPr lang="en-US"/>
          </a:p>
        </p:txBody>
      </p:sp>
      <p:sp>
        <p:nvSpPr>
          <p:cNvPr id="5" name="Footer Placeholder 4">
            <a:extLst>
              <a:ext uri="{FF2B5EF4-FFF2-40B4-BE49-F238E27FC236}">
                <a16:creationId xmlns:a16="http://schemas.microsoft.com/office/drawing/2014/main" id="{9353A234-8A92-595D-ED50-5C90079EEC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A98F6E-1C2C-2D14-D709-197531EA859D}"/>
              </a:ext>
            </a:extLst>
          </p:cNvPr>
          <p:cNvSpPr>
            <a:spLocks noGrp="1"/>
          </p:cNvSpPr>
          <p:nvPr>
            <p:ph type="sldNum" sz="quarter" idx="12"/>
          </p:nvPr>
        </p:nvSpPr>
        <p:spPr/>
        <p:txBody>
          <a:bodyPr/>
          <a:lstStyle/>
          <a:p>
            <a:fld id="{CAB984A6-3437-4230-B3F3-B77F28CFF1F4}" type="slidenum">
              <a:rPr lang="en-US" smtClean="0"/>
              <a:t>‹#›</a:t>
            </a:fld>
            <a:endParaRPr lang="en-US"/>
          </a:p>
        </p:txBody>
      </p:sp>
    </p:spTree>
    <p:extLst>
      <p:ext uri="{BB962C8B-B14F-4D97-AF65-F5344CB8AC3E}">
        <p14:creationId xmlns:p14="http://schemas.microsoft.com/office/powerpoint/2010/main" val="354689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09EAA-9C83-6273-CA19-BF771ACDA7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E17E25-15CA-2BBF-B28E-43705D85C2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0FD28E-EBE5-9492-BA00-AA5E8DC13C3A}"/>
              </a:ext>
            </a:extLst>
          </p:cNvPr>
          <p:cNvSpPr>
            <a:spLocks noGrp="1"/>
          </p:cNvSpPr>
          <p:nvPr>
            <p:ph type="dt" sz="half" idx="10"/>
          </p:nvPr>
        </p:nvSpPr>
        <p:spPr/>
        <p:txBody>
          <a:bodyPr/>
          <a:lstStyle/>
          <a:p>
            <a:fld id="{DE3F7FF9-51A8-4527-8B20-C44B1F915625}" type="datetimeFigureOut">
              <a:rPr lang="en-US" smtClean="0"/>
              <a:t>6/2/2025</a:t>
            </a:fld>
            <a:endParaRPr lang="en-US"/>
          </a:p>
        </p:txBody>
      </p:sp>
      <p:sp>
        <p:nvSpPr>
          <p:cNvPr id="5" name="Footer Placeholder 4">
            <a:extLst>
              <a:ext uri="{FF2B5EF4-FFF2-40B4-BE49-F238E27FC236}">
                <a16:creationId xmlns:a16="http://schemas.microsoft.com/office/drawing/2014/main" id="{8619CC87-5A08-0D53-4456-5242F59AF0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3B90B7-A86A-09E6-D007-D3D96E023A52}"/>
              </a:ext>
            </a:extLst>
          </p:cNvPr>
          <p:cNvSpPr>
            <a:spLocks noGrp="1"/>
          </p:cNvSpPr>
          <p:nvPr>
            <p:ph type="sldNum" sz="quarter" idx="12"/>
          </p:nvPr>
        </p:nvSpPr>
        <p:spPr/>
        <p:txBody>
          <a:bodyPr/>
          <a:lstStyle/>
          <a:p>
            <a:fld id="{CAB984A6-3437-4230-B3F3-B77F28CFF1F4}" type="slidenum">
              <a:rPr lang="en-US" smtClean="0"/>
              <a:t>‹#›</a:t>
            </a:fld>
            <a:endParaRPr lang="en-US"/>
          </a:p>
        </p:txBody>
      </p:sp>
    </p:spTree>
    <p:extLst>
      <p:ext uri="{BB962C8B-B14F-4D97-AF65-F5344CB8AC3E}">
        <p14:creationId xmlns:p14="http://schemas.microsoft.com/office/powerpoint/2010/main" val="1025569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E511F1-18AB-6A63-703D-FDB0C68E92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7F8B31-0362-54CA-73ED-F193C05DF4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A4D04F-5792-7C42-8240-A653016C71EA}"/>
              </a:ext>
            </a:extLst>
          </p:cNvPr>
          <p:cNvSpPr>
            <a:spLocks noGrp="1"/>
          </p:cNvSpPr>
          <p:nvPr>
            <p:ph type="dt" sz="half" idx="10"/>
          </p:nvPr>
        </p:nvSpPr>
        <p:spPr/>
        <p:txBody>
          <a:bodyPr/>
          <a:lstStyle/>
          <a:p>
            <a:fld id="{DE3F7FF9-51A8-4527-8B20-C44B1F915625}" type="datetimeFigureOut">
              <a:rPr lang="en-US" smtClean="0"/>
              <a:t>6/2/2025</a:t>
            </a:fld>
            <a:endParaRPr lang="en-US"/>
          </a:p>
        </p:txBody>
      </p:sp>
      <p:sp>
        <p:nvSpPr>
          <p:cNvPr id="5" name="Footer Placeholder 4">
            <a:extLst>
              <a:ext uri="{FF2B5EF4-FFF2-40B4-BE49-F238E27FC236}">
                <a16:creationId xmlns:a16="http://schemas.microsoft.com/office/drawing/2014/main" id="{4523CAE3-9ECA-A4EC-5F49-0FD39ECDEA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5F5ED3-706F-181D-535F-071246AEC0D4}"/>
              </a:ext>
            </a:extLst>
          </p:cNvPr>
          <p:cNvSpPr>
            <a:spLocks noGrp="1"/>
          </p:cNvSpPr>
          <p:nvPr>
            <p:ph type="sldNum" sz="quarter" idx="12"/>
          </p:nvPr>
        </p:nvSpPr>
        <p:spPr/>
        <p:txBody>
          <a:bodyPr/>
          <a:lstStyle/>
          <a:p>
            <a:fld id="{CAB984A6-3437-4230-B3F3-B77F28CFF1F4}" type="slidenum">
              <a:rPr lang="en-US" smtClean="0"/>
              <a:t>‹#›</a:t>
            </a:fld>
            <a:endParaRPr lang="en-US"/>
          </a:p>
        </p:txBody>
      </p:sp>
    </p:spTree>
    <p:extLst>
      <p:ext uri="{BB962C8B-B14F-4D97-AF65-F5344CB8AC3E}">
        <p14:creationId xmlns:p14="http://schemas.microsoft.com/office/powerpoint/2010/main" val="1892327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E32CC-9C5B-F17F-7E41-5FEAB847E7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73A610-AC14-8BF8-0C95-CB598A5F11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B5B157-AEDE-D90B-4603-60761BB8D349}"/>
              </a:ext>
            </a:extLst>
          </p:cNvPr>
          <p:cNvSpPr>
            <a:spLocks noGrp="1"/>
          </p:cNvSpPr>
          <p:nvPr>
            <p:ph type="dt" sz="half" idx="10"/>
          </p:nvPr>
        </p:nvSpPr>
        <p:spPr/>
        <p:txBody>
          <a:bodyPr/>
          <a:lstStyle/>
          <a:p>
            <a:fld id="{DE3F7FF9-51A8-4527-8B20-C44B1F915625}" type="datetimeFigureOut">
              <a:rPr lang="en-US" smtClean="0"/>
              <a:t>6/2/2025</a:t>
            </a:fld>
            <a:endParaRPr lang="en-US"/>
          </a:p>
        </p:txBody>
      </p:sp>
      <p:sp>
        <p:nvSpPr>
          <p:cNvPr id="5" name="Footer Placeholder 4">
            <a:extLst>
              <a:ext uri="{FF2B5EF4-FFF2-40B4-BE49-F238E27FC236}">
                <a16:creationId xmlns:a16="http://schemas.microsoft.com/office/drawing/2014/main" id="{8EFAB4D2-E203-6282-38BA-8C47908273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9C2772-4561-0478-A6A5-700B76A4E123}"/>
              </a:ext>
            </a:extLst>
          </p:cNvPr>
          <p:cNvSpPr>
            <a:spLocks noGrp="1"/>
          </p:cNvSpPr>
          <p:nvPr>
            <p:ph type="sldNum" sz="quarter" idx="12"/>
          </p:nvPr>
        </p:nvSpPr>
        <p:spPr/>
        <p:txBody>
          <a:bodyPr/>
          <a:lstStyle/>
          <a:p>
            <a:fld id="{CAB984A6-3437-4230-B3F3-B77F28CFF1F4}" type="slidenum">
              <a:rPr lang="en-US" smtClean="0"/>
              <a:t>‹#›</a:t>
            </a:fld>
            <a:endParaRPr lang="en-US"/>
          </a:p>
        </p:txBody>
      </p:sp>
    </p:spTree>
    <p:extLst>
      <p:ext uri="{BB962C8B-B14F-4D97-AF65-F5344CB8AC3E}">
        <p14:creationId xmlns:p14="http://schemas.microsoft.com/office/powerpoint/2010/main" val="1185621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DFA64-FF94-80FF-8392-2277156824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50B263-3490-0F26-B9ED-487C866906B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F57EC2-60AE-0D81-4174-84D4AA5D60D9}"/>
              </a:ext>
            </a:extLst>
          </p:cNvPr>
          <p:cNvSpPr>
            <a:spLocks noGrp="1"/>
          </p:cNvSpPr>
          <p:nvPr>
            <p:ph type="dt" sz="half" idx="10"/>
          </p:nvPr>
        </p:nvSpPr>
        <p:spPr/>
        <p:txBody>
          <a:bodyPr/>
          <a:lstStyle/>
          <a:p>
            <a:fld id="{DE3F7FF9-51A8-4527-8B20-C44B1F915625}" type="datetimeFigureOut">
              <a:rPr lang="en-US" smtClean="0"/>
              <a:t>6/2/2025</a:t>
            </a:fld>
            <a:endParaRPr lang="en-US"/>
          </a:p>
        </p:txBody>
      </p:sp>
      <p:sp>
        <p:nvSpPr>
          <p:cNvPr id="5" name="Footer Placeholder 4">
            <a:extLst>
              <a:ext uri="{FF2B5EF4-FFF2-40B4-BE49-F238E27FC236}">
                <a16:creationId xmlns:a16="http://schemas.microsoft.com/office/drawing/2014/main" id="{7F66C043-93E4-6BFC-9D6C-1B2985B245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27DD56-7202-9680-3943-3BE52819B088}"/>
              </a:ext>
            </a:extLst>
          </p:cNvPr>
          <p:cNvSpPr>
            <a:spLocks noGrp="1"/>
          </p:cNvSpPr>
          <p:nvPr>
            <p:ph type="sldNum" sz="quarter" idx="12"/>
          </p:nvPr>
        </p:nvSpPr>
        <p:spPr/>
        <p:txBody>
          <a:bodyPr/>
          <a:lstStyle/>
          <a:p>
            <a:fld id="{CAB984A6-3437-4230-B3F3-B77F28CFF1F4}" type="slidenum">
              <a:rPr lang="en-US" smtClean="0"/>
              <a:t>‹#›</a:t>
            </a:fld>
            <a:endParaRPr lang="en-US"/>
          </a:p>
        </p:txBody>
      </p:sp>
    </p:spTree>
    <p:extLst>
      <p:ext uri="{BB962C8B-B14F-4D97-AF65-F5344CB8AC3E}">
        <p14:creationId xmlns:p14="http://schemas.microsoft.com/office/powerpoint/2010/main" val="762738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444F1-A83F-2B88-A84E-0F51C17EC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2FA9CA-32EC-4209-D21C-B781E53C7C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CAEE68-0DB1-2AE0-951E-541AF711DD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C7A4D6-7DD5-3845-8BD9-AE91FBCFEA5F}"/>
              </a:ext>
            </a:extLst>
          </p:cNvPr>
          <p:cNvSpPr>
            <a:spLocks noGrp="1"/>
          </p:cNvSpPr>
          <p:nvPr>
            <p:ph type="dt" sz="half" idx="10"/>
          </p:nvPr>
        </p:nvSpPr>
        <p:spPr/>
        <p:txBody>
          <a:bodyPr/>
          <a:lstStyle/>
          <a:p>
            <a:fld id="{DE3F7FF9-51A8-4527-8B20-C44B1F915625}" type="datetimeFigureOut">
              <a:rPr lang="en-US" smtClean="0"/>
              <a:t>6/2/2025</a:t>
            </a:fld>
            <a:endParaRPr lang="en-US"/>
          </a:p>
        </p:txBody>
      </p:sp>
      <p:sp>
        <p:nvSpPr>
          <p:cNvPr id="6" name="Footer Placeholder 5">
            <a:extLst>
              <a:ext uri="{FF2B5EF4-FFF2-40B4-BE49-F238E27FC236}">
                <a16:creationId xmlns:a16="http://schemas.microsoft.com/office/drawing/2014/main" id="{5095BFF6-2F04-515E-F8D7-10127F68CC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74C01A-94B7-D007-E56E-4EB564E4A1AB}"/>
              </a:ext>
            </a:extLst>
          </p:cNvPr>
          <p:cNvSpPr>
            <a:spLocks noGrp="1"/>
          </p:cNvSpPr>
          <p:nvPr>
            <p:ph type="sldNum" sz="quarter" idx="12"/>
          </p:nvPr>
        </p:nvSpPr>
        <p:spPr/>
        <p:txBody>
          <a:bodyPr/>
          <a:lstStyle/>
          <a:p>
            <a:fld id="{CAB984A6-3437-4230-B3F3-B77F28CFF1F4}" type="slidenum">
              <a:rPr lang="en-US" smtClean="0"/>
              <a:t>‹#›</a:t>
            </a:fld>
            <a:endParaRPr lang="en-US"/>
          </a:p>
        </p:txBody>
      </p:sp>
    </p:spTree>
    <p:extLst>
      <p:ext uri="{BB962C8B-B14F-4D97-AF65-F5344CB8AC3E}">
        <p14:creationId xmlns:p14="http://schemas.microsoft.com/office/powerpoint/2010/main" val="556817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43006-6EEE-58B7-98AD-3617811697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CA0D1E-8B19-507A-CBA6-2A5668E39B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BB0484-3BB2-E171-B206-0C2D210F71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F69837-CB90-A8A1-2966-6179010C4A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56063D-BFE0-B970-5F9E-92409CCC69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D5FD4D-0751-5AF3-4E53-001BE2F110D5}"/>
              </a:ext>
            </a:extLst>
          </p:cNvPr>
          <p:cNvSpPr>
            <a:spLocks noGrp="1"/>
          </p:cNvSpPr>
          <p:nvPr>
            <p:ph type="dt" sz="half" idx="10"/>
          </p:nvPr>
        </p:nvSpPr>
        <p:spPr/>
        <p:txBody>
          <a:bodyPr/>
          <a:lstStyle/>
          <a:p>
            <a:fld id="{DE3F7FF9-51A8-4527-8B20-C44B1F915625}" type="datetimeFigureOut">
              <a:rPr lang="en-US" smtClean="0"/>
              <a:t>6/2/2025</a:t>
            </a:fld>
            <a:endParaRPr lang="en-US"/>
          </a:p>
        </p:txBody>
      </p:sp>
      <p:sp>
        <p:nvSpPr>
          <p:cNvPr id="8" name="Footer Placeholder 7">
            <a:extLst>
              <a:ext uri="{FF2B5EF4-FFF2-40B4-BE49-F238E27FC236}">
                <a16:creationId xmlns:a16="http://schemas.microsoft.com/office/drawing/2014/main" id="{073D55D1-5D08-2DE5-DF7F-BDFF0FD26F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CE3550-9E86-281D-D3FB-1568D6F06AED}"/>
              </a:ext>
            </a:extLst>
          </p:cNvPr>
          <p:cNvSpPr>
            <a:spLocks noGrp="1"/>
          </p:cNvSpPr>
          <p:nvPr>
            <p:ph type="sldNum" sz="quarter" idx="12"/>
          </p:nvPr>
        </p:nvSpPr>
        <p:spPr/>
        <p:txBody>
          <a:bodyPr/>
          <a:lstStyle/>
          <a:p>
            <a:fld id="{CAB984A6-3437-4230-B3F3-B77F28CFF1F4}" type="slidenum">
              <a:rPr lang="en-US" smtClean="0"/>
              <a:t>‹#›</a:t>
            </a:fld>
            <a:endParaRPr lang="en-US"/>
          </a:p>
        </p:txBody>
      </p:sp>
    </p:spTree>
    <p:extLst>
      <p:ext uri="{BB962C8B-B14F-4D97-AF65-F5344CB8AC3E}">
        <p14:creationId xmlns:p14="http://schemas.microsoft.com/office/powerpoint/2010/main" val="107664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C42BE-209F-E181-B248-800503133A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00675D-BCDA-24C6-8347-52094703D4D6}"/>
              </a:ext>
            </a:extLst>
          </p:cNvPr>
          <p:cNvSpPr>
            <a:spLocks noGrp="1"/>
          </p:cNvSpPr>
          <p:nvPr>
            <p:ph type="dt" sz="half" idx="10"/>
          </p:nvPr>
        </p:nvSpPr>
        <p:spPr/>
        <p:txBody>
          <a:bodyPr/>
          <a:lstStyle/>
          <a:p>
            <a:fld id="{DE3F7FF9-51A8-4527-8B20-C44B1F915625}" type="datetimeFigureOut">
              <a:rPr lang="en-US" smtClean="0"/>
              <a:t>6/2/2025</a:t>
            </a:fld>
            <a:endParaRPr lang="en-US"/>
          </a:p>
        </p:txBody>
      </p:sp>
      <p:sp>
        <p:nvSpPr>
          <p:cNvPr id="4" name="Footer Placeholder 3">
            <a:extLst>
              <a:ext uri="{FF2B5EF4-FFF2-40B4-BE49-F238E27FC236}">
                <a16:creationId xmlns:a16="http://schemas.microsoft.com/office/drawing/2014/main" id="{4B56CE87-5833-983A-A6C9-180F944FB6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CF30DE-9FC0-B37F-A883-B3ED05CDF5F7}"/>
              </a:ext>
            </a:extLst>
          </p:cNvPr>
          <p:cNvSpPr>
            <a:spLocks noGrp="1"/>
          </p:cNvSpPr>
          <p:nvPr>
            <p:ph type="sldNum" sz="quarter" idx="12"/>
          </p:nvPr>
        </p:nvSpPr>
        <p:spPr/>
        <p:txBody>
          <a:bodyPr/>
          <a:lstStyle/>
          <a:p>
            <a:fld id="{CAB984A6-3437-4230-B3F3-B77F28CFF1F4}" type="slidenum">
              <a:rPr lang="en-US" smtClean="0"/>
              <a:t>‹#›</a:t>
            </a:fld>
            <a:endParaRPr lang="en-US"/>
          </a:p>
        </p:txBody>
      </p:sp>
    </p:spTree>
    <p:extLst>
      <p:ext uri="{BB962C8B-B14F-4D97-AF65-F5344CB8AC3E}">
        <p14:creationId xmlns:p14="http://schemas.microsoft.com/office/powerpoint/2010/main" val="1330151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52EC7E-4F92-189B-6972-8DC9B00D7CB1}"/>
              </a:ext>
            </a:extLst>
          </p:cNvPr>
          <p:cNvSpPr>
            <a:spLocks noGrp="1"/>
          </p:cNvSpPr>
          <p:nvPr>
            <p:ph type="dt" sz="half" idx="10"/>
          </p:nvPr>
        </p:nvSpPr>
        <p:spPr/>
        <p:txBody>
          <a:bodyPr/>
          <a:lstStyle/>
          <a:p>
            <a:fld id="{DE3F7FF9-51A8-4527-8B20-C44B1F915625}" type="datetimeFigureOut">
              <a:rPr lang="en-US" smtClean="0"/>
              <a:t>6/2/2025</a:t>
            </a:fld>
            <a:endParaRPr lang="en-US"/>
          </a:p>
        </p:txBody>
      </p:sp>
      <p:sp>
        <p:nvSpPr>
          <p:cNvPr id="3" name="Footer Placeholder 2">
            <a:extLst>
              <a:ext uri="{FF2B5EF4-FFF2-40B4-BE49-F238E27FC236}">
                <a16:creationId xmlns:a16="http://schemas.microsoft.com/office/drawing/2014/main" id="{9287AE22-FEB6-D3F7-3B84-B3843D3421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B8FC17-4348-4185-B59D-571E1CB45CF2}"/>
              </a:ext>
            </a:extLst>
          </p:cNvPr>
          <p:cNvSpPr>
            <a:spLocks noGrp="1"/>
          </p:cNvSpPr>
          <p:nvPr>
            <p:ph type="sldNum" sz="quarter" idx="12"/>
          </p:nvPr>
        </p:nvSpPr>
        <p:spPr/>
        <p:txBody>
          <a:bodyPr/>
          <a:lstStyle/>
          <a:p>
            <a:fld id="{CAB984A6-3437-4230-B3F3-B77F28CFF1F4}" type="slidenum">
              <a:rPr lang="en-US" smtClean="0"/>
              <a:t>‹#›</a:t>
            </a:fld>
            <a:endParaRPr lang="en-US"/>
          </a:p>
        </p:txBody>
      </p:sp>
    </p:spTree>
    <p:extLst>
      <p:ext uri="{BB962C8B-B14F-4D97-AF65-F5344CB8AC3E}">
        <p14:creationId xmlns:p14="http://schemas.microsoft.com/office/powerpoint/2010/main" val="3377633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C1076-94AB-BCEE-F0B6-F79E317C20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723673-078E-70A3-61A6-BFD4D413D4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ABC1BC-CE44-F4D5-48EA-8C91050588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3AED4B-BF51-4E54-CEB2-CF600D2A91B6}"/>
              </a:ext>
            </a:extLst>
          </p:cNvPr>
          <p:cNvSpPr>
            <a:spLocks noGrp="1"/>
          </p:cNvSpPr>
          <p:nvPr>
            <p:ph type="dt" sz="half" idx="10"/>
          </p:nvPr>
        </p:nvSpPr>
        <p:spPr/>
        <p:txBody>
          <a:bodyPr/>
          <a:lstStyle/>
          <a:p>
            <a:fld id="{DE3F7FF9-51A8-4527-8B20-C44B1F915625}" type="datetimeFigureOut">
              <a:rPr lang="en-US" smtClean="0"/>
              <a:t>6/2/2025</a:t>
            </a:fld>
            <a:endParaRPr lang="en-US"/>
          </a:p>
        </p:txBody>
      </p:sp>
      <p:sp>
        <p:nvSpPr>
          <p:cNvPr id="6" name="Footer Placeholder 5">
            <a:extLst>
              <a:ext uri="{FF2B5EF4-FFF2-40B4-BE49-F238E27FC236}">
                <a16:creationId xmlns:a16="http://schemas.microsoft.com/office/drawing/2014/main" id="{1026D61B-C150-BCDC-7819-6F2037D57E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6B8F96-3C40-7DFE-946C-AC5568A4E966}"/>
              </a:ext>
            </a:extLst>
          </p:cNvPr>
          <p:cNvSpPr>
            <a:spLocks noGrp="1"/>
          </p:cNvSpPr>
          <p:nvPr>
            <p:ph type="sldNum" sz="quarter" idx="12"/>
          </p:nvPr>
        </p:nvSpPr>
        <p:spPr/>
        <p:txBody>
          <a:bodyPr/>
          <a:lstStyle/>
          <a:p>
            <a:fld id="{CAB984A6-3437-4230-B3F3-B77F28CFF1F4}" type="slidenum">
              <a:rPr lang="en-US" smtClean="0"/>
              <a:t>‹#›</a:t>
            </a:fld>
            <a:endParaRPr lang="en-US"/>
          </a:p>
        </p:txBody>
      </p:sp>
    </p:spTree>
    <p:extLst>
      <p:ext uri="{BB962C8B-B14F-4D97-AF65-F5344CB8AC3E}">
        <p14:creationId xmlns:p14="http://schemas.microsoft.com/office/powerpoint/2010/main" val="1067709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F51B-9B5F-424E-501B-2F4A6B7584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D350E8-1E55-4338-D550-0601435DA0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0FF155-5FF4-6B5B-1F75-4A45DE3761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F5D6F4-6A43-EE49-789E-E7C6BFFCDA1B}"/>
              </a:ext>
            </a:extLst>
          </p:cNvPr>
          <p:cNvSpPr>
            <a:spLocks noGrp="1"/>
          </p:cNvSpPr>
          <p:nvPr>
            <p:ph type="dt" sz="half" idx="10"/>
          </p:nvPr>
        </p:nvSpPr>
        <p:spPr/>
        <p:txBody>
          <a:bodyPr/>
          <a:lstStyle/>
          <a:p>
            <a:fld id="{DE3F7FF9-51A8-4527-8B20-C44B1F915625}" type="datetimeFigureOut">
              <a:rPr lang="en-US" smtClean="0"/>
              <a:t>6/2/2025</a:t>
            </a:fld>
            <a:endParaRPr lang="en-US"/>
          </a:p>
        </p:txBody>
      </p:sp>
      <p:sp>
        <p:nvSpPr>
          <p:cNvPr id="6" name="Footer Placeholder 5">
            <a:extLst>
              <a:ext uri="{FF2B5EF4-FFF2-40B4-BE49-F238E27FC236}">
                <a16:creationId xmlns:a16="http://schemas.microsoft.com/office/drawing/2014/main" id="{2C9DDD8A-9488-2A04-B330-DD5E586210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6C1845-D05A-843B-FBEF-381E49A4BE68}"/>
              </a:ext>
            </a:extLst>
          </p:cNvPr>
          <p:cNvSpPr>
            <a:spLocks noGrp="1"/>
          </p:cNvSpPr>
          <p:nvPr>
            <p:ph type="sldNum" sz="quarter" idx="12"/>
          </p:nvPr>
        </p:nvSpPr>
        <p:spPr/>
        <p:txBody>
          <a:bodyPr/>
          <a:lstStyle/>
          <a:p>
            <a:fld id="{CAB984A6-3437-4230-B3F3-B77F28CFF1F4}" type="slidenum">
              <a:rPr lang="en-US" smtClean="0"/>
              <a:t>‹#›</a:t>
            </a:fld>
            <a:endParaRPr lang="en-US"/>
          </a:p>
        </p:txBody>
      </p:sp>
    </p:spTree>
    <p:extLst>
      <p:ext uri="{BB962C8B-B14F-4D97-AF65-F5344CB8AC3E}">
        <p14:creationId xmlns:p14="http://schemas.microsoft.com/office/powerpoint/2010/main" val="3675893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BA58E5-7082-EE7F-DAEE-971A83E754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D4D71E-DBC6-56B8-53FF-136B6741F0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846A4-E27F-D9E7-996D-1C19E37C58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E3F7FF9-51A8-4527-8B20-C44B1F915625}" type="datetimeFigureOut">
              <a:rPr lang="en-US" smtClean="0"/>
              <a:t>6/2/2025</a:t>
            </a:fld>
            <a:endParaRPr lang="en-US"/>
          </a:p>
        </p:txBody>
      </p:sp>
      <p:sp>
        <p:nvSpPr>
          <p:cNvPr id="5" name="Footer Placeholder 4">
            <a:extLst>
              <a:ext uri="{FF2B5EF4-FFF2-40B4-BE49-F238E27FC236}">
                <a16:creationId xmlns:a16="http://schemas.microsoft.com/office/drawing/2014/main" id="{A046C450-584F-F17A-902B-EADDD76E01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438FB29-461F-CB14-D684-B3615DDE71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B984A6-3437-4230-B3F3-B77F28CFF1F4}" type="slidenum">
              <a:rPr lang="en-US" smtClean="0"/>
              <a:t>‹#›</a:t>
            </a:fld>
            <a:endParaRPr lang="en-US"/>
          </a:p>
        </p:txBody>
      </p:sp>
    </p:spTree>
    <p:extLst>
      <p:ext uri="{BB962C8B-B14F-4D97-AF65-F5344CB8AC3E}">
        <p14:creationId xmlns:p14="http://schemas.microsoft.com/office/powerpoint/2010/main" val="3511816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hyperlink" Target="https://www.revisor.mn.gov/statutes/cite/116J.55"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8ADF1EFD-9421-378D-98CC-484BD8CAB16B}"/>
              </a:ext>
            </a:extLst>
          </p:cNvPr>
          <p:cNvSpPr>
            <a:spLocks noGrp="1"/>
          </p:cNvSpPr>
          <p:nvPr>
            <p:ph type="ctrTitle"/>
          </p:nvPr>
        </p:nvSpPr>
        <p:spPr>
          <a:xfrm>
            <a:off x="0" y="5316460"/>
            <a:ext cx="8115296" cy="1492338"/>
          </a:xfrm>
        </p:spPr>
        <p:txBody>
          <a:bodyPr anchor="ctr">
            <a:normAutofit fontScale="90000"/>
          </a:bodyPr>
          <a:lstStyle/>
          <a:p>
            <a:r>
              <a:rPr lang="en-US" sz="4000" dirty="0">
                <a:solidFill>
                  <a:srgbClr val="FFFFFF"/>
                </a:solidFill>
              </a:rPr>
              <a:t>Energy Transition Office</a:t>
            </a:r>
            <a:br>
              <a:rPr lang="en-US" sz="4000" dirty="0">
                <a:solidFill>
                  <a:srgbClr val="FFFFFF"/>
                </a:solidFill>
              </a:rPr>
            </a:br>
            <a:r>
              <a:rPr lang="en-US" sz="4000" dirty="0">
                <a:solidFill>
                  <a:srgbClr val="FFFFFF"/>
                </a:solidFill>
              </a:rPr>
              <a:t>Community Energy Transition Grant Presentation to the ETAC</a:t>
            </a:r>
          </a:p>
        </p:txBody>
      </p:sp>
      <p:sp>
        <p:nvSpPr>
          <p:cNvPr id="7" name="Subtitle 6">
            <a:extLst>
              <a:ext uri="{FF2B5EF4-FFF2-40B4-BE49-F238E27FC236}">
                <a16:creationId xmlns:a16="http://schemas.microsoft.com/office/drawing/2014/main" id="{53F46137-EEA5-6954-33F2-547447C28848}"/>
              </a:ext>
            </a:extLst>
          </p:cNvPr>
          <p:cNvSpPr>
            <a:spLocks noGrp="1"/>
          </p:cNvSpPr>
          <p:nvPr>
            <p:ph type="subTitle" idx="1"/>
          </p:nvPr>
        </p:nvSpPr>
        <p:spPr>
          <a:xfrm>
            <a:off x="8115296" y="5316460"/>
            <a:ext cx="4076698" cy="1492337"/>
          </a:xfrm>
        </p:spPr>
        <p:txBody>
          <a:bodyPr anchor="ctr">
            <a:normAutofit/>
          </a:bodyPr>
          <a:lstStyle/>
          <a:p>
            <a:r>
              <a:rPr lang="en-US" sz="2800" dirty="0">
                <a:solidFill>
                  <a:srgbClr val="FFFFFF"/>
                </a:solidFill>
              </a:rPr>
              <a:t>June 5, 2025, Fergus Falls</a:t>
            </a:r>
          </a:p>
        </p:txBody>
      </p:sp>
      <p:pic>
        <p:nvPicPr>
          <p:cNvPr id="2" name="Picture 1" descr="Allen King Electric Generating Plant, Oak Park Heights.">
            <a:extLst>
              <a:ext uri="{FF2B5EF4-FFF2-40B4-BE49-F238E27FC236}">
                <a16:creationId xmlns:a16="http://schemas.microsoft.com/office/drawing/2014/main" id="{C8784102-AA70-5A47-2740-27613BD1E787}"/>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6" y="-15086"/>
            <a:ext cx="12191994" cy="5282344"/>
          </a:xfrm>
          <a:prstGeom prst="rect">
            <a:avLst/>
          </a:prstGeom>
        </p:spPr>
      </p:pic>
      <p:pic>
        <p:nvPicPr>
          <p:cNvPr id="4" name="Graphic 3" descr="Logo: MN Employment and Economic Development">
            <a:extLst>
              <a:ext uri="{FF2B5EF4-FFF2-40B4-BE49-F238E27FC236}">
                <a16:creationId xmlns:a16="http://schemas.microsoft.com/office/drawing/2014/main" id="{84A776FE-6375-DDF7-C518-BAD3C632AE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p:blipFill>
        <p:spPr>
          <a:xfrm>
            <a:off x="5542384" y="49202"/>
            <a:ext cx="6649616" cy="1356765"/>
          </a:xfrm>
          <a:prstGeom prst="rect">
            <a:avLst/>
          </a:prstGeom>
        </p:spPr>
      </p:pic>
    </p:spTree>
    <p:extLst>
      <p:ext uri="{BB962C8B-B14F-4D97-AF65-F5344CB8AC3E}">
        <p14:creationId xmlns:p14="http://schemas.microsoft.com/office/powerpoint/2010/main" val="2500847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5AEB1-4473-1A57-B9C7-22E6262CB5C4}"/>
              </a:ext>
            </a:extLst>
          </p:cNvPr>
          <p:cNvSpPr>
            <a:spLocks noGrp="1"/>
          </p:cNvSpPr>
          <p:nvPr>
            <p:ph type="title"/>
          </p:nvPr>
        </p:nvSpPr>
        <p:spPr>
          <a:xfrm>
            <a:off x="0" y="1"/>
            <a:ext cx="6857796" cy="1025236"/>
          </a:xfrm>
          <a:solidFill>
            <a:schemeClr val="tx2">
              <a:lumMod val="90000"/>
              <a:lumOff val="10000"/>
            </a:schemeClr>
          </a:solidFill>
        </p:spPr>
        <p:txBody>
          <a:bodyPr anchor="ctr">
            <a:normAutofit fontScale="90000"/>
          </a:bodyPr>
          <a:lstStyle/>
          <a:p>
            <a:pPr algn="ctr"/>
            <a:r>
              <a:rPr lang="en-US" sz="4000" dirty="0">
                <a:solidFill>
                  <a:schemeClr val="bg1"/>
                </a:solidFill>
              </a:rPr>
              <a:t>CET Grant Awards for FY 25 cont’d.</a:t>
            </a:r>
          </a:p>
        </p:txBody>
      </p:sp>
      <p:sp>
        <p:nvSpPr>
          <p:cNvPr id="3" name="Content Placeholder 2">
            <a:extLst>
              <a:ext uri="{FF2B5EF4-FFF2-40B4-BE49-F238E27FC236}">
                <a16:creationId xmlns:a16="http://schemas.microsoft.com/office/drawing/2014/main" id="{1329F783-86D9-10E5-6248-71F07B7AE3B9}"/>
              </a:ext>
            </a:extLst>
          </p:cNvPr>
          <p:cNvSpPr>
            <a:spLocks noGrp="1"/>
          </p:cNvSpPr>
          <p:nvPr>
            <p:ph idx="1"/>
          </p:nvPr>
        </p:nvSpPr>
        <p:spPr>
          <a:xfrm>
            <a:off x="286328" y="1099129"/>
            <a:ext cx="6465454" cy="5684977"/>
          </a:xfrm>
        </p:spPr>
        <p:txBody>
          <a:bodyPr anchor="t">
            <a:normAutofit/>
          </a:bodyPr>
          <a:lstStyle/>
          <a:p>
            <a:pPr marL="0" indent="0">
              <a:buNone/>
            </a:pPr>
            <a:r>
              <a:rPr lang="en-US" sz="2400" dirty="0"/>
              <a:t>Impacted Community: </a:t>
            </a:r>
            <a:r>
              <a:rPr lang="en-US" sz="2400" b="1" dirty="0"/>
              <a:t>City of Red Wing</a:t>
            </a:r>
          </a:p>
          <a:p>
            <a:pPr marL="0" indent="0">
              <a:buNone/>
            </a:pPr>
            <a:r>
              <a:rPr lang="en-US" sz="2400" dirty="0"/>
              <a:t>Grant Awarded: </a:t>
            </a:r>
            <a:r>
              <a:rPr lang="en-US" sz="2400" b="1" dirty="0"/>
              <a:t>$1,000,000</a:t>
            </a:r>
          </a:p>
          <a:p>
            <a:pPr marL="0" indent="0">
              <a:buNone/>
            </a:pPr>
            <a:r>
              <a:rPr lang="en-US" sz="2400" dirty="0"/>
              <a:t>Project: </a:t>
            </a:r>
            <a:r>
              <a:rPr lang="en-US" sz="2400" b="1" dirty="0"/>
              <a:t>Red Wing’s Economic Resiliency Transition Plan, The Future</a:t>
            </a:r>
          </a:p>
          <a:p>
            <a:pPr marL="0" indent="0">
              <a:buNone/>
            </a:pPr>
            <a:r>
              <a:rPr lang="en-US" sz="2400" dirty="0"/>
              <a:t>Project Goals: The City of Red Wing was awarded $1M to complete strategic analysis and associated planning tasks to mitigate the effects of the Prairie Island Nuclear Generating Plant closure. Following our 2040 Community Plan, the city will develop a comprehensive Economic Resiliency Transition Plan and implementation tools to support a sustainable transition from an energy economy and a stable economic future for the community.</a:t>
            </a:r>
          </a:p>
          <a:p>
            <a:pPr marL="0" indent="0">
              <a:buNone/>
            </a:pPr>
            <a:endParaRPr lang="en-US" sz="2000" dirty="0"/>
          </a:p>
        </p:txBody>
      </p:sp>
      <p:pic>
        <p:nvPicPr>
          <p:cNvPr id="8194" name="Picture 2" descr="Xcel Energy shuts down nuclear generator in Prairie Island after 'unusual  event' Memorial Day Weekend - Bring Me The News">
            <a:extLst>
              <a:ext uri="{FF2B5EF4-FFF2-40B4-BE49-F238E27FC236}">
                <a16:creationId xmlns:a16="http://schemas.microsoft.com/office/drawing/2014/main" id="{DE6AA604-EECB-5D3D-94DA-F083ADCD27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544" r="29773" b="-1"/>
          <a:stretch>
            <a:fillRect/>
          </a:stretch>
        </p:blipFill>
        <p:spPr bwMode="auto">
          <a:xfrm>
            <a:off x="6857797" y="-10886"/>
            <a:ext cx="5334204" cy="6868886"/>
          </a:xfrm>
          <a:prstGeom prst="rect">
            <a:avLst/>
          </a:prstGeom>
          <a:noFill/>
          <a:effectLst>
            <a:outerShdw blurRad="127000" dist="50800" dir="10800000" sx="99000" sy="99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663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A9C442-AFE6-6C8F-89C1-501D144E9108}"/>
              </a:ext>
            </a:extLst>
          </p:cNvPr>
          <p:cNvSpPr>
            <a:spLocks noGrp="1"/>
          </p:cNvSpPr>
          <p:nvPr>
            <p:ph type="title"/>
          </p:nvPr>
        </p:nvSpPr>
        <p:spPr>
          <a:xfrm>
            <a:off x="0" y="0"/>
            <a:ext cx="6857796" cy="1033272"/>
          </a:xfrm>
          <a:solidFill>
            <a:schemeClr val="tx2">
              <a:lumMod val="90000"/>
              <a:lumOff val="10000"/>
            </a:schemeClr>
          </a:solidFill>
        </p:spPr>
        <p:txBody>
          <a:bodyPr anchor="ctr">
            <a:normAutofit fontScale="90000"/>
          </a:bodyPr>
          <a:lstStyle/>
          <a:p>
            <a:pPr algn="ctr"/>
            <a:r>
              <a:rPr lang="en-US" sz="4000" dirty="0">
                <a:solidFill>
                  <a:schemeClr val="bg1"/>
                </a:solidFill>
              </a:rPr>
              <a:t>CET Grant Awards for FY 25 cont’d.</a:t>
            </a:r>
          </a:p>
        </p:txBody>
      </p:sp>
      <p:sp>
        <p:nvSpPr>
          <p:cNvPr id="3" name="Content Placeholder 2">
            <a:extLst>
              <a:ext uri="{FF2B5EF4-FFF2-40B4-BE49-F238E27FC236}">
                <a16:creationId xmlns:a16="http://schemas.microsoft.com/office/drawing/2014/main" id="{FC2A1A03-6F49-E059-51ED-EAD7067EAC85}"/>
              </a:ext>
            </a:extLst>
          </p:cNvPr>
          <p:cNvSpPr>
            <a:spLocks noGrp="1"/>
          </p:cNvSpPr>
          <p:nvPr>
            <p:ph idx="1"/>
          </p:nvPr>
        </p:nvSpPr>
        <p:spPr>
          <a:xfrm>
            <a:off x="173736" y="1044158"/>
            <a:ext cx="6684060" cy="5703006"/>
          </a:xfrm>
        </p:spPr>
        <p:txBody>
          <a:bodyPr anchor="t">
            <a:normAutofit/>
          </a:bodyPr>
          <a:lstStyle/>
          <a:p>
            <a:pPr marL="0" indent="0">
              <a:buNone/>
            </a:pPr>
            <a:r>
              <a:rPr lang="en-US" sz="2400" dirty="0"/>
              <a:t>Impacted Community: </a:t>
            </a:r>
            <a:r>
              <a:rPr lang="en-US" sz="2400" b="1" dirty="0"/>
              <a:t>Benton County</a:t>
            </a:r>
          </a:p>
          <a:p>
            <a:pPr marL="0" indent="0">
              <a:buNone/>
            </a:pPr>
            <a:r>
              <a:rPr lang="en-US" sz="2400" dirty="0"/>
              <a:t>Grant Awarded: </a:t>
            </a:r>
            <a:r>
              <a:rPr lang="en-US" sz="2400" b="1" dirty="0"/>
              <a:t>$1,000,000</a:t>
            </a:r>
          </a:p>
          <a:p>
            <a:pPr marL="0" indent="0">
              <a:buNone/>
            </a:pPr>
            <a:r>
              <a:rPr lang="en-US" sz="2400" dirty="0"/>
              <a:t>Project: </a:t>
            </a:r>
            <a:r>
              <a:rPr lang="en-US" sz="2400" b="1" dirty="0"/>
              <a:t>Removal of Transmission Lines Along CSAH 29 Corridor</a:t>
            </a:r>
          </a:p>
          <a:p>
            <a:pPr marL="0" indent="0">
              <a:buNone/>
            </a:pPr>
            <a:r>
              <a:rPr lang="en-US" sz="2400" dirty="0"/>
              <a:t>Project Goals: Benton County was awarded $1M for the relocation of Xcel’s electric transmission poles along the CSAH 29 Corridor. The first phase of the project of constructing a roundabout at the intersection of CR29 and CR1 - which is part of the larger Beltline Corridor project. The implementation of this project will help a rapidly developing area of the St. Cloud APO Region linking metro growth centers with major residential, commercial, industrial and airport sites.</a:t>
            </a:r>
          </a:p>
          <a:p>
            <a:pPr marL="0" indent="0">
              <a:buNone/>
            </a:pPr>
            <a:endParaRPr lang="en-US" sz="2000" dirty="0"/>
          </a:p>
          <a:p>
            <a:pPr marL="0" indent="0">
              <a:buNone/>
            </a:pPr>
            <a:endParaRPr lang="en-US" sz="2000" dirty="0"/>
          </a:p>
        </p:txBody>
      </p:sp>
      <p:pic>
        <p:nvPicPr>
          <p:cNvPr id="9218" name="Picture 2" descr="Minnesota Power to lean on natural gas as it phases out coal - Duluth News  Tribune | News, weather, and sports from Duluth, Minnesota">
            <a:extLst>
              <a:ext uri="{FF2B5EF4-FFF2-40B4-BE49-F238E27FC236}">
                <a16:creationId xmlns:a16="http://schemas.microsoft.com/office/drawing/2014/main" id="{6235DB91-ACC6-E1B6-0575-3DD771107F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259" r="19139" b="-1"/>
          <a:stretch>
            <a:fillRect/>
          </a:stretch>
        </p:blipFill>
        <p:spPr bwMode="auto">
          <a:xfrm>
            <a:off x="6857797" y="-10886"/>
            <a:ext cx="5334204" cy="6868886"/>
          </a:xfrm>
          <a:prstGeom prst="rect">
            <a:avLst/>
          </a:prstGeom>
          <a:noFill/>
          <a:effectLst>
            <a:outerShdw blurRad="127000" dist="50800" dir="10800000" sx="99000" sy="99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216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6"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A9C442-AFE6-6C8F-89C1-501D144E9108}"/>
              </a:ext>
            </a:extLst>
          </p:cNvPr>
          <p:cNvSpPr>
            <a:spLocks noGrp="1"/>
          </p:cNvSpPr>
          <p:nvPr>
            <p:ph type="title"/>
          </p:nvPr>
        </p:nvSpPr>
        <p:spPr>
          <a:xfrm>
            <a:off x="0" y="1"/>
            <a:ext cx="6857796" cy="905256"/>
          </a:xfrm>
          <a:solidFill>
            <a:schemeClr val="tx2">
              <a:lumMod val="90000"/>
              <a:lumOff val="10000"/>
            </a:schemeClr>
          </a:solidFill>
        </p:spPr>
        <p:txBody>
          <a:bodyPr anchor="ctr">
            <a:normAutofit fontScale="90000"/>
          </a:bodyPr>
          <a:lstStyle/>
          <a:p>
            <a:pPr algn="ctr"/>
            <a:r>
              <a:rPr lang="en-US" sz="4000" dirty="0">
                <a:solidFill>
                  <a:schemeClr val="bg1"/>
                </a:solidFill>
              </a:rPr>
              <a:t>CET Grant Awards for FY 25 cont’d.</a:t>
            </a:r>
          </a:p>
        </p:txBody>
      </p:sp>
      <p:sp>
        <p:nvSpPr>
          <p:cNvPr id="3" name="Content Placeholder 2">
            <a:extLst>
              <a:ext uri="{FF2B5EF4-FFF2-40B4-BE49-F238E27FC236}">
                <a16:creationId xmlns:a16="http://schemas.microsoft.com/office/drawing/2014/main" id="{FC2A1A03-6F49-E059-51ED-EAD7067EAC85}"/>
              </a:ext>
            </a:extLst>
          </p:cNvPr>
          <p:cNvSpPr>
            <a:spLocks noGrp="1"/>
          </p:cNvSpPr>
          <p:nvPr>
            <p:ph idx="1"/>
          </p:nvPr>
        </p:nvSpPr>
        <p:spPr>
          <a:xfrm>
            <a:off x="304800" y="1005841"/>
            <a:ext cx="6483927" cy="5769030"/>
          </a:xfrm>
        </p:spPr>
        <p:txBody>
          <a:bodyPr anchor="t">
            <a:normAutofit/>
          </a:bodyPr>
          <a:lstStyle/>
          <a:p>
            <a:pPr marL="0" indent="0">
              <a:buNone/>
            </a:pPr>
            <a:r>
              <a:rPr lang="en-US" sz="2000" dirty="0"/>
              <a:t>Impacted Community: </a:t>
            </a:r>
            <a:r>
              <a:rPr lang="en-US" sz="2000" b="1" dirty="0"/>
              <a:t>City of Cohasset</a:t>
            </a:r>
          </a:p>
          <a:p>
            <a:pPr marL="0" indent="0">
              <a:buNone/>
            </a:pPr>
            <a:r>
              <a:rPr lang="en-US" sz="2000" dirty="0"/>
              <a:t>Grant Awarded: </a:t>
            </a:r>
            <a:r>
              <a:rPr lang="en-US" sz="2000" b="1" dirty="0"/>
              <a:t>$750,000</a:t>
            </a:r>
          </a:p>
          <a:p>
            <a:pPr marL="0" indent="0">
              <a:buNone/>
            </a:pPr>
            <a:r>
              <a:rPr lang="en-US" sz="2000" dirty="0"/>
              <a:t>Project: </a:t>
            </a:r>
            <a:r>
              <a:rPr lang="en-US" sz="2000" b="1" dirty="0"/>
              <a:t>Blackwater Banks Infrastructure Phase 3</a:t>
            </a:r>
          </a:p>
          <a:p>
            <a:pPr marL="0" indent="0">
              <a:buNone/>
            </a:pPr>
            <a:endParaRPr lang="en-US" sz="2000" b="1" dirty="0"/>
          </a:p>
          <a:p>
            <a:pPr marL="0" indent="0">
              <a:buNone/>
            </a:pPr>
            <a:r>
              <a:rPr lang="en-US" sz="2000" dirty="0"/>
              <a:t>Project Goals: The city of Cohasset was awarded $750,000 of the Community Energy Transition Grant Program to help fund the third phase of infrastructure costs for the Blackwater Banks Riverfront Development Project. This project is located on the Mississippi River in Cohasset and will substantially expand and enhance the growing community’s downtown area.</a:t>
            </a:r>
          </a:p>
          <a:p>
            <a:pPr marL="0" indent="0">
              <a:buNone/>
            </a:pPr>
            <a:r>
              <a:rPr lang="en-US" sz="2000" dirty="0"/>
              <a:t>Completion of the infrastructure will create an investment-ready site that is fully prepared for development of new housing, recreational amenities, restaurants, retails, lodging, and more. </a:t>
            </a:r>
          </a:p>
        </p:txBody>
      </p:sp>
      <p:pic>
        <p:nvPicPr>
          <p:cNvPr id="10244" name="Picture 4" descr="Cleanup, Monitoring Ongoing at Cohasset Coal Plant After Wastewater Spill">
            <a:extLst>
              <a:ext uri="{FF2B5EF4-FFF2-40B4-BE49-F238E27FC236}">
                <a16:creationId xmlns:a16="http://schemas.microsoft.com/office/drawing/2014/main" id="{9B0DC655-DDB6-FED4-7723-CB90C094FC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836" r="32328" b="-1"/>
          <a:stretch>
            <a:fillRect/>
          </a:stretch>
        </p:blipFill>
        <p:spPr bwMode="auto">
          <a:xfrm>
            <a:off x="6857797" y="-10886"/>
            <a:ext cx="5334204" cy="6868886"/>
          </a:xfrm>
          <a:prstGeom prst="rect">
            <a:avLst/>
          </a:prstGeom>
          <a:noFill/>
          <a:effectLst>
            <a:outerShdw blurRad="127000" dist="50800" dir="10800000" sx="99000" sy="99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041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1"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7BD114-1ABE-D1B4-9FCE-0A821D866074}"/>
              </a:ext>
            </a:extLst>
          </p:cNvPr>
          <p:cNvSpPr>
            <a:spLocks noGrp="1"/>
          </p:cNvSpPr>
          <p:nvPr>
            <p:ph type="title"/>
          </p:nvPr>
        </p:nvSpPr>
        <p:spPr>
          <a:xfrm>
            <a:off x="0" y="-10885"/>
            <a:ext cx="6857796" cy="952717"/>
          </a:xfrm>
          <a:solidFill>
            <a:schemeClr val="tx2">
              <a:lumMod val="90000"/>
              <a:lumOff val="10000"/>
            </a:schemeClr>
          </a:solidFill>
        </p:spPr>
        <p:txBody>
          <a:bodyPr anchor="ctr">
            <a:normAutofit fontScale="90000"/>
          </a:bodyPr>
          <a:lstStyle/>
          <a:p>
            <a:pPr algn="ctr"/>
            <a:r>
              <a:rPr lang="en-US" sz="4000" dirty="0">
                <a:solidFill>
                  <a:schemeClr val="bg1"/>
                </a:solidFill>
              </a:rPr>
              <a:t>CET Grant Awards for FY 25 cont’d.</a:t>
            </a:r>
          </a:p>
        </p:txBody>
      </p:sp>
      <p:sp>
        <p:nvSpPr>
          <p:cNvPr id="3" name="Content Placeholder 2">
            <a:extLst>
              <a:ext uri="{FF2B5EF4-FFF2-40B4-BE49-F238E27FC236}">
                <a16:creationId xmlns:a16="http://schemas.microsoft.com/office/drawing/2014/main" id="{3CED0957-F1F1-1391-3E5B-3BC5B632E530}"/>
              </a:ext>
            </a:extLst>
          </p:cNvPr>
          <p:cNvSpPr>
            <a:spLocks noGrp="1"/>
          </p:cNvSpPr>
          <p:nvPr>
            <p:ph idx="1"/>
          </p:nvPr>
        </p:nvSpPr>
        <p:spPr>
          <a:xfrm>
            <a:off x="237745" y="1033272"/>
            <a:ext cx="6550982" cy="5750837"/>
          </a:xfrm>
        </p:spPr>
        <p:txBody>
          <a:bodyPr anchor="t">
            <a:normAutofit/>
          </a:bodyPr>
          <a:lstStyle/>
          <a:p>
            <a:pPr marL="0" indent="0">
              <a:buNone/>
            </a:pPr>
            <a:r>
              <a:rPr lang="en-US" sz="2000" dirty="0"/>
              <a:t>Impacted Community: </a:t>
            </a:r>
            <a:r>
              <a:rPr lang="en-US" sz="2000" b="1" dirty="0"/>
              <a:t>Otter Tail County</a:t>
            </a:r>
          </a:p>
          <a:p>
            <a:pPr marL="0" indent="0">
              <a:buNone/>
            </a:pPr>
            <a:r>
              <a:rPr lang="en-US" sz="2000" dirty="0"/>
              <a:t>Grant Awarded: </a:t>
            </a:r>
            <a:r>
              <a:rPr lang="en-US" sz="2000" b="1" dirty="0"/>
              <a:t>$650,000</a:t>
            </a:r>
          </a:p>
          <a:p>
            <a:pPr marL="0" indent="0">
              <a:buNone/>
            </a:pPr>
            <a:r>
              <a:rPr lang="en-US" sz="2000" dirty="0"/>
              <a:t>Project: </a:t>
            </a:r>
            <a:r>
              <a:rPr lang="en-US" sz="2000" b="1" dirty="0"/>
              <a:t>Westridge Mall Redevelopment</a:t>
            </a:r>
          </a:p>
          <a:p>
            <a:pPr marL="0" indent="0">
              <a:buNone/>
            </a:pPr>
            <a:endParaRPr lang="en-US" sz="2000" b="1" dirty="0"/>
          </a:p>
          <a:p>
            <a:pPr marL="0" indent="0">
              <a:buNone/>
            </a:pPr>
            <a:r>
              <a:rPr lang="en-US" sz="2000" dirty="0"/>
              <a:t>Project Goals:  The funding application to the Community Energy Transition program is being requested for the purchase and selective demolition of the vacant, blighted portion of the Westridge Mall in Fergus Falls.</a:t>
            </a:r>
          </a:p>
          <a:p>
            <a:pPr marL="0" indent="0">
              <a:buNone/>
            </a:pPr>
            <a:r>
              <a:rPr lang="en-US" sz="2000" dirty="0"/>
              <a:t>Otter Tail County will take the necessary steps to advance the redevelopment of the site and work to ensure the preservation of four remaining businesses still physically connected to the mall structure but under separate ownership.</a:t>
            </a:r>
          </a:p>
          <a:p>
            <a:pPr marL="0" indent="0">
              <a:buNone/>
            </a:pPr>
            <a:endParaRPr lang="en-US" sz="2000" dirty="0"/>
          </a:p>
          <a:p>
            <a:pPr marL="0" indent="0">
              <a:buNone/>
            </a:pPr>
            <a:endParaRPr lang="en-US" sz="2000" dirty="0"/>
          </a:p>
        </p:txBody>
      </p:sp>
      <p:pic>
        <p:nvPicPr>
          <p:cNvPr id="11266" name="Picture 2" descr="Otter Tail Power's Hoot Lake Plant to be replaced by natural gas facility -  Perham Focus | News, weather, sports from Perham Minnesota">
            <a:extLst>
              <a:ext uri="{FF2B5EF4-FFF2-40B4-BE49-F238E27FC236}">
                <a16:creationId xmlns:a16="http://schemas.microsoft.com/office/drawing/2014/main" id="{16B32192-B826-5067-24A5-4F4422A097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087" r="30076" b="-1"/>
          <a:stretch>
            <a:fillRect/>
          </a:stretch>
        </p:blipFill>
        <p:spPr bwMode="auto">
          <a:xfrm>
            <a:off x="6857797" y="-10886"/>
            <a:ext cx="5334204" cy="6868886"/>
          </a:xfrm>
          <a:prstGeom prst="rect">
            <a:avLst/>
          </a:prstGeom>
          <a:noFill/>
          <a:effectLst>
            <a:outerShdw blurRad="127000" dist="50800" dir="10800000" sx="99000" sy="99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213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B632B-BED6-D3B1-40E0-0CF0CD6D3344}"/>
              </a:ext>
            </a:extLst>
          </p:cNvPr>
          <p:cNvSpPr>
            <a:spLocks noGrp="1"/>
          </p:cNvSpPr>
          <p:nvPr>
            <p:ph type="title"/>
          </p:nvPr>
        </p:nvSpPr>
        <p:spPr>
          <a:xfrm>
            <a:off x="0" y="1"/>
            <a:ext cx="6236208" cy="855950"/>
          </a:xfrm>
          <a:solidFill>
            <a:schemeClr val="tx2">
              <a:lumMod val="90000"/>
              <a:lumOff val="10000"/>
            </a:schemeClr>
          </a:solidFill>
        </p:spPr>
        <p:txBody>
          <a:bodyPr anchor="b">
            <a:normAutofit fontScale="90000"/>
          </a:bodyPr>
          <a:lstStyle/>
          <a:p>
            <a:pPr algn="ctr"/>
            <a:r>
              <a:rPr lang="en-US" sz="3600" dirty="0">
                <a:solidFill>
                  <a:schemeClr val="bg1"/>
                </a:solidFill>
              </a:rPr>
              <a:t>CET Grant Awards for FY 25 cont’d.</a:t>
            </a:r>
          </a:p>
        </p:txBody>
      </p:sp>
      <p:sp>
        <p:nvSpPr>
          <p:cNvPr id="3" name="Content Placeholder 2">
            <a:extLst>
              <a:ext uri="{FF2B5EF4-FFF2-40B4-BE49-F238E27FC236}">
                <a16:creationId xmlns:a16="http://schemas.microsoft.com/office/drawing/2014/main" id="{E59C8E9F-ACBD-5BA2-952C-3A8478B77B95}"/>
              </a:ext>
            </a:extLst>
          </p:cNvPr>
          <p:cNvSpPr>
            <a:spLocks noGrp="1"/>
          </p:cNvSpPr>
          <p:nvPr>
            <p:ph idx="1"/>
          </p:nvPr>
        </p:nvSpPr>
        <p:spPr>
          <a:xfrm>
            <a:off x="182881" y="855951"/>
            <a:ext cx="6153264" cy="5794231"/>
          </a:xfrm>
        </p:spPr>
        <p:txBody>
          <a:bodyPr>
            <a:normAutofit fontScale="77500" lnSpcReduction="20000"/>
          </a:bodyPr>
          <a:lstStyle/>
          <a:p>
            <a:pPr marL="0" indent="0">
              <a:buNone/>
            </a:pPr>
            <a:r>
              <a:rPr lang="en-US" dirty="0"/>
              <a:t>Impacted Community: </a:t>
            </a:r>
            <a:r>
              <a:rPr lang="en-US" b="1" dirty="0"/>
              <a:t>City of Oak Park Heights</a:t>
            </a:r>
          </a:p>
          <a:p>
            <a:pPr marL="0" indent="0">
              <a:buNone/>
            </a:pPr>
            <a:r>
              <a:rPr lang="en-US" dirty="0"/>
              <a:t>Grant Awarded: </a:t>
            </a:r>
            <a:r>
              <a:rPr lang="en-US" b="1" dirty="0"/>
              <a:t>$374,812.50</a:t>
            </a:r>
          </a:p>
          <a:p>
            <a:pPr marL="0" indent="0">
              <a:buNone/>
            </a:pPr>
            <a:r>
              <a:rPr lang="en-US" dirty="0"/>
              <a:t>Project: </a:t>
            </a:r>
            <a:r>
              <a:rPr lang="en-US" b="1" dirty="0"/>
              <a:t>City of Oak Park Heights PFAS Treatment Phase 2</a:t>
            </a:r>
          </a:p>
          <a:p>
            <a:pPr marL="0" indent="0">
              <a:buNone/>
            </a:pPr>
            <a:endParaRPr lang="en-US" b="1" dirty="0"/>
          </a:p>
          <a:p>
            <a:pPr marL="0" indent="0">
              <a:buNone/>
            </a:pPr>
            <a:r>
              <a:rPr lang="en-US" dirty="0"/>
              <a:t>Project Goals: The City of Oak Park Heights proposes to use the Community Energy Transition Grant funds for PFAS Treatment Phase 2. The project includes performing engineering work to get the City’s plans to 60% complete to determine the process, equipment and estimated costs related to removing PFAS from the City’s water system.</a:t>
            </a:r>
            <a:endParaRPr lang="en-US" b="1" dirty="0"/>
          </a:p>
          <a:p>
            <a:pPr marL="0" indent="0">
              <a:buNone/>
            </a:pPr>
            <a:r>
              <a:rPr lang="en-US" dirty="0"/>
              <a:t>As a proactive measure, the City aims to leverage this grant to target PFAS (Per- and Polyfluoroalkyl Substances) contamination, thereby fostering a safer, healthier, and more economically resilient community.</a:t>
            </a:r>
            <a:endParaRPr lang="en-US" sz="2000" dirty="0"/>
          </a:p>
          <a:p>
            <a:pPr marL="0" indent="0">
              <a:buNone/>
            </a:pPr>
            <a:endParaRPr lang="en-US" sz="2000" dirty="0"/>
          </a:p>
          <a:p>
            <a:pPr marL="0" indent="0">
              <a:buNone/>
            </a:pPr>
            <a:r>
              <a:rPr lang="en-US" sz="2900" b="1" dirty="0"/>
              <a:t>Total Award In FY 25 - $4,984,812.50</a:t>
            </a:r>
          </a:p>
          <a:p>
            <a:pPr marL="0" indent="0">
              <a:buNone/>
            </a:pPr>
            <a:endParaRPr lang="en-US" sz="1800" dirty="0"/>
          </a:p>
        </p:txBody>
      </p:sp>
      <p:pic>
        <p:nvPicPr>
          <p:cNvPr id="5" name="Picture 4" descr="Diagram&#10;&#10;AI-generated content may be incorrect.">
            <a:extLst>
              <a:ext uri="{FF2B5EF4-FFF2-40B4-BE49-F238E27FC236}">
                <a16:creationId xmlns:a16="http://schemas.microsoft.com/office/drawing/2014/main" id="{9D86F2C0-48CF-CB16-5E2D-19B33E4F69A3}"/>
              </a:ext>
            </a:extLst>
          </p:cNvPr>
          <p:cNvPicPr>
            <a:picLocks noChangeAspect="1"/>
          </p:cNvPicPr>
          <p:nvPr/>
        </p:nvPicPr>
        <p:blipFill>
          <a:blip r:embed="rId2">
            <a:extLst>
              <a:ext uri="{28A0092B-C50C-407E-A947-70E740481C1C}">
                <a14:useLocalDpi xmlns:a14="http://schemas.microsoft.com/office/drawing/2010/main" val="0"/>
              </a:ext>
            </a:extLst>
          </a:blip>
          <a:srcRect r="6339" b="3"/>
          <a:stretch>
            <a:fillRect/>
          </a:stretch>
        </p:blipFill>
        <p:spPr>
          <a:xfrm>
            <a:off x="5721536" y="1"/>
            <a:ext cx="6470464" cy="6856412"/>
          </a:xfrm>
          <a:custGeom>
            <a:avLst/>
            <a:gdLst/>
            <a:ahLst/>
            <a:cxnLst/>
            <a:rect l="l" t="t" r="r" b="b"/>
            <a:pathLst>
              <a:path w="6470464" h="6856412">
                <a:moveTo>
                  <a:pt x="0" y="0"/>
                </a:moveTo>
                <a:lnTo>
                  <a:pt x="6470464" y="0"/>
                </a:lnTo>
                <a:lnTo>
                  <a:pt x="6470464" y="6856412"/>
                </a:lnTo>
                <a:lnTo>
                  <a:pt x="753" y="6856412"/>
                </a:lnTo>
                <a:lnTo>
                  <a:pt x="83736" y="6682434"/>
                </a:lnTo>
                <a:cubicBezTo>
                  <a:pt x="534353" y="5654674"/>
                  <a:pt x="777103" y="4561946"/>
                  <a:pt x="777103" y="3428997"/>
                </a:cubicBezTo>
                <a:cubicBezTo>
                  <a:pt x="777103" y="2296047"/>
                  <a:pt x="534353" y="1203318"/>
                  <a:pt x="83736" y="175558"/>
                </a:cubicBezTo>
                <a:close/>
              </a:path>
            </a:pathLst>
          </a:custGeom>
        </p:spPr>
      </p:pic>
    </p:spTree>
    <p:extLst>
      <p:ext uri="{BB962C8B-B14F-4D97-AF65-F5344CB8AC3E}">
        <p14:creationId xmlns:p14="http://schemas.microsoft.com/office/powerpoint/2010/main" val="2705711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A54888-EF4F-F893-6712-F7F44B032230}"/>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FY 24 &amp; 25 Funding Breakdown</a:t>
            </a:r>
          </a:p>
        </p:txBody>
      </p:sp>
      <p:graphicFrame>
        <p:nvGraphicFramePr>
          <p:cNvPr id="5" name="Content Placeholder 2">
            <a:extLst>
              <a:ext uri="{FF2B5EF4-FFF2-40B4-BE49-F238E27FC236}">
                <a16:creationId xmlns:a16="http://schemas.microsoft.com/office/drawing/2014/main" id="{9635527C-E1A7-B813-A539-71AFF3521F20}"/>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17295853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2694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1AA36-ED20-578A-D5FA-2F499F3C7012}"/>
              </a:ext>
            </a:extLst>
          </p:cNvPr>
          <p:cNvSpPr>
            <a:spLocks noGrp="1"/>
          </p:cNvSpPr>
          <p:nvPr>
            <p:ph type="title"/>
          </p:nvPr>
        </p:nvSpPr>
        <p:spPr>
          <a:xfrm>
            <a:off x="762001" y="5074024"/>
            <a:ext cx="10109199" cy="598032"/>
          </a:xfrm>
        </p:spPr>
        <p:txBody>
          <a:bodyPr vert="horz" lIns="91440" tIns="45720" rIns="91440" bIns="45720" rtlCol="0" anchor="ctr">
            <a:normAutofit/>
          </a:bodyPr>
          <a:lstStyle/>
          <a:p>
            <a:r>
              <a:rPr lang="en-US" sz="3600" kern="1200">
                <a:solidFill>
                  <a:schemeClr val="tx1"/>
                </a:solidFill>
                <a:latin typeface="+mj-lt"/>
                <a:ea typeface="+mj-ea"/>
                <a:cs typeface="+mj-cs"/>
              </a:rPr>
              <a:t>Questions?</a:t>
            </a:r>
          </a:p>
        </p:txBody>
      </p:sp>
      <p:sp>
        <p:nvSpPr>
          <p:cNvPr id="62" name="Rectangle 61">
            <a:extLst>
              <a:ext uri="{FF2B5EF4-FFF2-40B4-BE49-F238E27FC236}">
                <a16:creationId xmlns:a16="http://schemas.microsoft.com/office/drawing/2014/main" id="{5E395AE0-8789-FAD6-A987-32E65C185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4390253"/>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grass, outdoor, farm machine&#10;&#10;AI-generated content may be incorrect.">
            <a:extLst>
              <a:ext uri="{FF2B5EF4-FFF2-40B4-BE49-F238E27FC236}">
                <a16:creationId xmlns:a16="http://schemas.microsoft.com/office/drawing/2014/main" id="{F798A41C-9163-7122-FA0B-EAC1B21475A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0940" r="7979" b="-1"/>
          <a:stretch>
            <a:fillRect/>
          </a:stretch>
        </p:blipFill>
        <p:spPr>
          <a:xfrm>
            <a:off x="1153274" y="496960"/>
            <a:ext cx="9912394" cy="3392553"/>
          </a:xfrm>
          <a:prstGeom prst="rect">
            <a:avLst/>
          </a:prstGeom>
        </p:spPr>
      </p:pic>
      <p:cxnSp>
        <p:nvCxnSpPr>
          <p:cNvPr id="63" name="Straight Connector 62">
            <a:extLst>
              <a:ext uri="{FF2B5EF4-FFF2-40B4-BE49-F238E27FC236}">
                <a16:creationId xmlns:a16="http://schemas.microsoft.com/office/drawing/2014/main" id="{7667AA61-5C27-F30F-D229-06CBE5709F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481151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69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Rectangle 33">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CCA91D-AB4E-2132-5CB7-4A2AB49B80CC}"/>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Thank you!</a:t>
            </a:r>
          </a:p>
        </p:txBody>
      </p:sp>
      <p:graphicFrame>
        <p:nvGraphicFramePr>
          <p:cNvPr id="35" name="Content Placeholder 2">
            <a:extLst>
              <a:ext uri="{FF2B5EF4-FFF2-40B4-BE49-F238E27FC236}">
                <a16:creationId xmlns:a16="http://schemas.microsoft.com/office/drawing/2014/main" id="{F2902405-EED4-169F-382C-A788585971B2}"/>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43873347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0111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B04F1-96A6-327F-A336-1F09F21F7003}"/>
              </a:ext>
            </a:extLst>
          </p:cNvPr>
          <p:cNvSpPr>
            <a:spLocks noGrp="1"/>
          </p:cNvSpPr>
          <p:nvPr>
            <p:ph type="title"/>
          </p:nvPr>
        </p:nvSpPr>
        <p:spPr>
          <a:xfrm>
            <a:off x="0" y="0"/>
            <a:ext cx="12192000" cy="1347019"/>
          </a:xfrm>
          <a:solidFill>
            <a:schemeClr val="tx2">
              <a:lumMod val="90000"/>
              <a:lumOff val="10000"/>
            </a:schemeClr>
          </a:solidFill>
        </p:spPr>
        <p:txBody>
          <a:bodyPr>
            <a:normAutofit fontScale="90000"/>
          </a:bodyPr>
          <a:lstStyle/>
          <a:p>
            <a:pPr marL="0" marR="0" algn="ctr">
              <a:lnSpc>
                <a:spcPct val="107000"/>
              </a:lnSpc>
              <a:spcBef>
                <a:spcPts val="0"/>
              </a:spcBef>
              <a:spcAft>
                <a:spcPts val="800"/>
              </a:spcAft>
            </a:pPr>
            <a:r>
              <a:rPr lang="en-US" sz="4400" kern="100" dirty="0">
                <a:solidFill>
                  <a:schemeClr val="bg1">
                    <a:lumMod val="95000"/>
                  </a:schemeClr>
                </a:solidFill>
                <a:effectLst/>
                <a:latin typeface="Aptos" panose="020B0004020202020204" pitchFamily="34" charset="0"/>
                <a:ea typeface="Aptos" panose="020B0004020202020204" pitchFamily="34" charset="0"/>
                <a:cs typeface="Times New Roman" panose="02020603050405020304" pitchFamily="18" charset="0"/>
              </a:rPr>
              <a:t>Overview of the Community Energy Transition</a:t>
            </a:r>
            <a:br>
              <a:rPr lang="en-US" sz="44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B09F924-2434-72AA-4C0F-4842726010DF}"/>
              </a:ext>
            </a:extLst>
          </p:cNvPr>
          <p:cNvSpPr>
            <a:spLocks noGrp="1"/>
          </p:cNvSpPr>
          <p:nvPr>
            <p:ph idx="1"/>
          </p:nvPr>
        </p:nvSpPr>
        <p:spPr>
          <a:xfrm>
            <a:off x="298579" y="1435510"/>
            <a:ext cx="11504645" cy="4965290"/>
          </a:xfrm>
        </p:spPr>
        <p:txBody>
          <a:bodyPr/>
          <a:lstStyle/>
          <a:p>
            <a:pPr marL="0" marR="0">
              <a:lnSpc>
                <a:spcPct val="107000"/>
              </a:lnSpc>
              <a:spcBef>
                <a:spcPts val="0"/>
              </a:spcBef>
              <a:spcAft>
                <a:spcPts val="800"/>
              </a:spcAft>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In 2023 the State Legislature approved $10M for the Community   Energy Transition Grant Program</a:t>
            </a:r>
            <a:r>
              <a:rPr lang="en-US" kern="100" dirty="0">
                <a:latin typeface="Aptos" panose="020B0004020202020204" pitchFamily="34" charset="0"/>
                <a:ea typeface="Aptos" panose="020B0004020202020204" pitchFamily="34" charset="0"/>
                <a:cs typeface="Times New Roman" panose="02020603050405020304" pitchFamily="18" charset="0"/>
              </a:rPr>
              <a:t> </a:t>
            </a:r>
            <a:r>
              <a:rPr lang="en-US" b="0" i="0" dirty="0">
                <a:solidFill>
                  <a:srgbClr val="000000"/>
                </a:solidFill>
                <a:effectLst/>
              </a:rPr>
              <a:t>to assist eligible communities to address the economic dislocation associated with the closing of a local electric generating plant:</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 </a:t>
            </a:r>
            <a:r>
              <a:rPr lang="en-US" dirty="0">
                <a:hlinkClick r:id="rId2"/>
              </a:rPr>
              <a:t>Sec. 116J.55 MN Statutes</a:t>
            </a:r>
            <a:r>
              <a:rPr lang="en-US" dirty="0"/>
              <a:t> </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Total Amount available to grant in FY 24 - $4,750,000</a:t>
            </a:r>
          </a:p>
          <a:p>
            <a:pPr marL="0" marR="0">
              <a:lnSpc>
                <a:spcPct val="107000"/>
              </a:lnSpc>
              <a:spcBef>
                <a:spcPts val="0"/>
              </a:spcBef>
              <a:spcAft>
                <a:spcPts val="800"/>
              </a:spcAft>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Total Amount available to grant in FY 25 - $4,750,000</a:t>
            </a:r>
          </a:p>
          <a:p>
            <a:pPr marL="0" marR="0">
              <a:lnSpc>
                <a:spcPct val="107000"/>
              </a:lnSpc>
              <a:spcBef>
                <a:spcPts val="0"/>
              </a:spcBef>
              <a:spcAft>
                <a:spcPts val="800"/>
              </a:spcAft>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Total Amount available to grant in FY 24 &amp; 25 - $9,500,000</a:t>
            </a:r>
          </a:p>
          <a:p>
            <a:r>
              <a:rPr lang="en-US" sz="2800" dirty="0">
                <a:effectLst/>
                <a:latin typeface="Aptos" panose="020B0004020202020204" pitchFamily="34" charset="0"/>
                <a:ea typeface="Aptos" panose="020B0004020202020204" pitchFamily="34" charset="0"/>
                <a:cs typeface="Times New Roman" panose="02020603050405020304" pitchFamily="18" charset="0"/>
              </a:rPr>
              <a:t>Applications are received on a rolling basis; maximum award is up to $1M in a calendar year</a:t>
            </a:r>
            <a:endParaRPr lang="en-US" dirty="0"/>
          </a:p>
        </p:txBody>
      </p:sp>
    </p:spTree>
    <p:extLst>
      <p:ext uri="{BB962C8B-B14F-4D97-AF65-F5344CB8AC3E}">
        <p14:creationId xmlns:p14="http://schemas.microsoft.com/office/powerpoint/2010/main" val="2578814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2" name="Rectangle 106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A5285F-F785-C0F5-4D32-9C1723F2403C}"/>
              </a:ext>
            </a:extLst>
          </p:cNvPr>
          <p:cNvSpPr>
            <a:spLocks noGrp="1"/>
          </p:cNvSpPr>
          <p:nvPr>
            <p:ph type="title"/>
          </p:nvPr>
        </p:nvSpPr>
        <p:spPr>
          <a:xfrm>
            <a:off x="1" y="0"/>
            <a:ext cx="7196390" cy="1021775"/>
          </a:xfrm>
          <a:solidFill>
            <a:schemeClr val="tx2">
              <a:lumMod val="90000"/>
              <a:lumOff val="10000"/>
            </a:schemeClr>
          </a:solidFill>
        </p:spPr>
        <p:txBody>
          <a:bodyPr>
            <a:normAutofit/>
          </a:bodyPr>
          <a:lstStyle/>
          <a:p>
            <a:pPr algn="ctr"/>
            <a:r>
              <a:rPr lang="en-US" sz="4000" dirty="0">
                <a:solidFill>
                  <a:schemeClr val="bg1"/>
                </a:solidFill>
              </a:rPr>
              <a:t>CET Grant Awarded in FY 24</a:t>
            </a:r>
          </a:p>
        </p:txBody>
      </p:sp>
      <p:sp>
        <p:nvSpPr>
          <p:cNvPr id="3" name="Content Placeholder 2">
            <a:extLst>
              <a:ext uri="{FF2B5EF4-FFF2-40B4-BE49-F238E27FC236}">
                <a16:creationId xmlns:a16="http://schemas.microsoft.com/office/drawing/2014/main" id="{B600B4CD-2EF3-EE16-6975-2A412C93A00D}"/>
              </a:ext>
            </a:extLst>
          </p:cNvPr>
          <p:cNvSpPr>
            <a:spLocks noGrp="1"/>
          </p:cNvSpPr>
          <p:nvPr>
            <p:ph idx="1"/>
          </p:nvPr>
        </p:nvSpPr>
        <p:spPr>
          <a:xfrm>
            <a:off x="397164" y="1422400"/>
            <a:ext cx="6799227" cy="5015345"/>
          </a:xfrm>
        </p:spPr>
        <p:txBody>
          <a:bodyPr>
            <a:normAutofit/>
          </a:bodyPr>
          <a:lstStyle/>
          <a:p>
            <a:pPr marL="0" indent="0">
              <a:buNone/>
            </a:pPr>
            <a:r>
              <a:rPr lang="en-US" sz="2400" dirty="0"/>
              <a:t>Impacted Community: </a:t>
            </a:r>
            <a:r>
              <a:rPr lang="en-US" sz="2400" b="1" dirty="0"/>
              <a:t>City of Granite Falls</a:t>
            </a:r>
          </a:p>
          <a:p>
            <a:pPr marL="0" indent="0">
              <a:buNone/>
            </a:pPr>
            <a:r>
              <a:rPr lang="en-US" sz="2400" dirty="0"/>
              <a:t>Grant Awarded: </a:t>
            </a:r>
            <a:r>
              <a:rPr lang="en-US" sz="2400" b="1" dirty="0"/>
              <a:t>$750,000</a:t>
            </a:r>
          </a:p>
          <a:p>
            <a:pPr marL="0" indent="0">
              <a:buNone/>
            </a:pPr>
            <a:r>
              <a:rPr lang="en-US" sz="2400" dirty="0"/>
              <a:t>Project: </a:t>
            </a:r>
            <a:r>
              <a:rPr lang="en-US" sz="2400" b="1" dirty="0"/>
              <a:t>Industrial Park/City East side Watermain</a:t>
            </a:r>
          </a:p>
          <a:p>
            <a:pPr marL="0" indent="0">
              <a:buNone/>
            </a:pPr>
            <a:endParaRPr lang="en-US" sz="2400" b="1" dirty="0"/>
          </a:p>
          <a:p>
            <a:pPr marL="0" indent="0">
              <a:buNone/>
            </a:pPr>
            <a:r>
              <a:rPr lang="en-US" sz="2400" dirty="0"/>
              <a:t>Project Goal: The funding will allow the City to install a watermain looping the City’s east side including the Industrial Park. The project will help many businesses already in the park and aid in attracting new business by being able to provide a stable utility. </a:t>
            </a:r>
          </a:p>
          <a:p>
            <a:pPr marL="0" indent="0">
              <a:buNone/>
            </a:pPr>
            <a:r>
              <a:rPr lang="en-US" sz="2400" dirty="0"/>
              <a:t> </a:t>
            </a:r>
          </a:p>
          <a:p>
            <a:pPr marL="0" indent="0">
              <a:buNone/>
            </a:pPr>
            <a:endParaRPr lang="en-US" sz="2400" dirty="0"/>
          </a:p>
          <a:p>
            <a:pPr marL="0" indent="0">
              <a:buNone/>
            </a:pPr>
            <a:endParaRPr lang="en-US" sz="2400" dirty="0"/>
          </a:p>
        </p:txBody>
      </p:sp>
      <p:pic>
        <p:nvPicPr>
          <p:cNvPr id="1026" name="Picture 2" descr="Coal Fired Power Plant Photograph by Jim West/science Photo Library ...">
            <a:extLst>
              <a:ext uri="{FF2B5EF4-FFF2-40B4-BE49-F238E27FC236}">
                <a16:creationId xmlns:a16="http://schemas.microsoft.com/office/drawing/2014/main" id="{50F0A616-6E6C-6960-B135-9C40E7D1B9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673" r="25733" b="-1"/>
          <a:stretch>
            <a:fillRect/>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753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8"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A5285F-F785-C0F5-4D32-9C1723F2403C}"/>
              </a:ext>
            </a:extLst>
          </p:cNvPr>
          <p:cNvSpPr>
            <a:spLocks noGrp="1"/>
          </p:cNvSpPr>
          <p:nvPr>
            <p:ph type="title"/>
          </p:nvPr>
        </p:nvSpPr>
        <p:spPr>
          <a:xfrm>
            <a:off x="0" y="0"/>
            <a:ext cx="6857797" cy="985099"/>
          </a:xfrm>
          <a:solidFill>
            <a:schemeClr val="tx2">
              <a:lumMod val="90000"/>
              <a:lumOff val="10000"/>
            </a:schemeClr>
          </a:solidFill>
        </p:spPr>
        <p:txBody>
          <a:bodyPr anchor="ctr">
            <a:normAutofit/>
          </a:bodyPr>
          <a:lstStyle/>
          <a:p>
            <a:pPr algn="ctr"/>
            <a:r>
              <a:rPr lang="en-US" sz="4000" dirty="0">
                <a:solidFill>
                  <a:schemeClr val="bg1"/>
                </a:solidFill>
              </a:rPr>
              <a:t>CET Grant Awarded in FY 24</a:t>
            </a:r>
          </a:p>
        </p:txBody>
      </p:sp>
      <p:sp>
        <p:nvSpPr>
          <p:cNvPr id="3" name="Content Placeholder 2">
            <a:extLst>
              <a:ext uri="{FF2B5EF4-FFF2-40B4-BE49-F238E27FC236}">
                <a16:creationId xmlns:a16="http://schemas.microsoft.com/office/drawing/2014/main" id="{B600B4CD-2EF3-EE16-6975-2A412C93A00D}"/>
              </a:ext>
            </a:extLst>
          </p:cNvPr>
          <p:cNvSpPr>
            <a:spLocks noGrp="1"/>
          </p:cNvSpPr>
          <p:nvPr>
            <p:ph idx="1"/>
          </p:nvPr>
        </p:nvSpPr>
        <p:spPr>
          <a:xfrm>
            <a:off x="292608" y="1170432"/>
            <a:ext cx="6565188" cy="5296355"/>
          </a:xfrm>
        </p:spPr>
        <p:txBody>
          <a:bodyPr anchor="t">
            <a:normAutofit/>
          </a:bodyPr>
          <a:lstStyle/>
          <a:p>
            <a:pPr marL="0" indent="0">
              <a:buNone/>
            </a:pPr>
            <a:r>
              <a:rPr lang="en-US" sz="2400" dirty="0"/>
              <a:t>Impacted Community: </a:t>
            </a:r>
            <a:r>
              <a:rPr lang="en-US" sz="2400" b="1" dirty="0"/>
              <a:t>City of Fergus Falls</a:t>
            </a:r>
          </a:p>
          <a:p>
            <a:pPr marL="0" indent="0">
              <a:buNone/>
            </a:pPr>
            <a:r>
              <a:rPr lang="en-US" sz="2400" dirty="0"/>
              <a:t>Grant Awarded: </a:t>
            </a:r>
            <a:r>
              <a:rPr lang="en-US" sz="2400" b="1" dirty="0"/>
              <a:t>$640,250</a:t>
            </a:r>
          </a:p>
          <a:p>
            <a:pPr marL="0" indent="0">
              <a:buNone/>
            </a:pPr>
            <a:r>
              <a:rPr lang="en-US" sz="2400" dirty="0"/>
              <a:t>Project: </a:t>
            </a:r>
            <a:r>
              <a:rPr lang="en-US" sz="2400" b="1" dirty="0"/>
              <a:t>Purchase of the Old Lumber Yard for Workforce Housing</a:t>
            </a:r>
          </a:p>
          <a:p>
            <a:pPr marL="0" indent="0">
              <a:buNone/>
            </a:pPr>
            <a:r>
              <a:rPr lang="en-US" sz="2400" dirty="0"/>
              <a:t>Project Goal: The City of Fergus Falls will use the Community Energy Transition grant to acquire the Old Lumber Yard on Stanton Avenue for development into workforce housing. Support for workforce housing is crucial to build and maintain an adequate labor force to fill positions in major industries post-plant closure.</a:t>
            </a:r>
          </a:p>
          <a:p>
            <a:pPr marL="0" indent="0">
              <a:buNone/>
            </a:pPr>
            <a:endParaRPr lang="en-US" sz="2400" dirty="0"/>
          </a:p>
          <a:p>
            <a:pPr marL="0" indent="0">
              <a:buNone/>
            </a:pPr>
            <a:endParaRPr lang="en-US" sz="2000" dirty="0"/>
          </a:p>
        </p:txBody>
      </p:sp>
      <p:pic>
        <p:nvPicPr>
          <p:cNvPr id="2052" name="Picture 4" descr="Fergus Falls coal plant to close in '20">
            <a:extLst>
              <a:ext uri="{FF2B5EF4-FFF2-40B4-BE49-F238E27FC236}">
                <a16:creationId xmlns:a16="http://schemas.microsoft.com/office/drawing/2014/main" id="{CFBAA44E-1FFB-A3AD-7297-07F26D691B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053" r="26177"/>
          <a:stretch>
            <a:fillRect/>
          </a:stretch>
        </p:blipFill>
        <p:spPr bwMode="auto">
          <a:xfrm>
            <a:off x="6857797" y="-10886"/>
            <a:ext cx="5334204" cy="6868886"/>
          </a:xfrm>
          <a:prstGeom prst="rect">
            <a:avLst/>
          </a:prstGeom>
          <a:noFill/>
          <a:effectLst>
            <a:outerShdw blurRad="127000" dist="50800" dir="10800000" sx="99000" sy="99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904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7" name="Rectangle 3086">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8820EA-A9B3-1D80-75EE-98716E5F0FA7}"/>
              </a:ext>
            </a:extLst>
          </p:cNvPr>
          <p:cNvSpPr>
            <a:spLocks noGrp="1"/>
          </p:cNvSpPr>
          <p:nvPr>
            <p:ph type="title"/>
          </p:nvPr>
        </p:nvSpPr>
        <p:spPr>
          <a:xfrm>
            <a:off x="0" y="1"/>
            <a:ext cx="7196391" cy="1069848"/>
          </a:xfrm>
          <a:solidFill>
            <a:schemeClr val="tx2">
              <a:lumMod val="90000"/>
              <a:lumOff val="10000"/>
            </a:schemeClr>
          </a:solidFill>
        </p:spPr>
        <p:txBody>
          <a:bodyPr>
            <a:normAutofit fontScale="90000"/>
          </a:bodyPr>
          <a:lstStyle/>
          <a:p>
            <a:pPr algn="ctr"/>
            <a:r>
              <a:rPr kumimoji="0" lang="en-US" sz="4000" b="0" i="0" u="none" strike="noStrike" kern="1200" cap="none" spc="0" normalizeH="0" baseline="0" noProof="0" dirty="0">
                <a:ln>
                  <a:noFill/>
                </a:ln>
                <a:solidFill>
                  <a:schemeClr val="bg1"/>
                </a:solidFill>
                <a:effectLst/>
                <a:uLnTx/>
                <a:uFillTx/>
                <a:latin typeface="Aptos Display" panose="02110004020202020204"/>
                <a:ea typeface="+mj-ea"/>
                <a:cs typeface="+mj-cs"/>
              </a:rPr>
              <a:t>CET Grant Awarded in FY 24 cont’d.</a:t>
            </a:r>
            <a:endParaRPr lang="en-US" sz="4000" dirty="0">
              <a:solidFill>
                <a:schemeClr val="bg1"/>
              </a:solidFill>
            </a:endParaRPr>
          </a:p>
        </p:txBody>
      </p:sp>
      <p:sp>
        <p:nvSpPr>
          <p:cNvPr id="3" name="Content Placeholder 2">
            <a:extLst>
              <a:ext uri="{FF2B5EF4-FFF2-40B4-BE49-F238E27FC236}">
                <a16:creationId xmlns:a16="http://schemas.microsoft.com/office/drawing/2014/main" id="{C857696F-E8D1-944C-5976-E01E0937AD72}"/>
              </a:ext>
            </a:extLst>
          </p:cNvPr>
          <p:cNvSpPr>
            <a:spLocks noGrp="1"/>
          </p:cNvSpPr>
          <p:nvPr>
            <p:ph idx="1"/>
          </p:nvPr>
        </p:nvSpPr>
        <p:spPr>
          <a:xfrm>
            <a:off x="219456" y="1143000"/>
            <a:ext cx="6976935" cy="5410199"/>
          </a:xfrm>
        </p:spPr>
        <p:txBody>
          <a:bodyPr>
            <a:normAutofit/>
          </a:bodyPr>
          <a:lstStyle/>
          <a:p>
            <a:pPr marL="0" indent="0">
              <a:buNone/>
            </a:pPr>
            <a:r>
              <a:rPr lang="en-US" sz="2400" dirty="0"/>
              <a:t>Impacted Community: </a:t>
            </a:r>
            <a:r>
              <a:rPr lang="en-US" sz="2400" b="1" dirty="0"/>
              <a:t>City of Monticello</a:t>
            </a:r>
          </a:p>
          <a:p>
            <a:pPr marL="0" indent="0">
              <a:buNone/>
            </a:pPr>
            <a:r>
              <a:rPr lang="en-US" sz="2400" dirty="0"/>
              <a:t>Grant Awarded: </a:t>
            </a:r>
            <a:r>
              <a:rPr lang="en-US" sz="2400" b="1" dirty="0"/>
              <a:t>$1,000,000</a:t>
            </a:r>
          </a:p>
          <a:p>
            <a:pPr marL="0" indent="0">
              <a:buNone/>
            </a:pPr>
            <a:r>
              <a:rPr lang="en-US" sz="2400" dirty="0"/>
              <a:t>Project: </a:t>
            </a:r>
            <a:r>
              <a:rPr lang="en-US" sz="2400" b="1" dirty="0"/>
              <a:t>Northwest Growth Area Utility Expansion</a:t>
            </a:r>
          </a:p>
          <a:p>
            <a:pPr marL="0" indent="0">
              <a:buNone/>
            </a:pPr>
            <a:r>
              <a:rPr lang="en-US" sz="2400" dirty="0"/>
              <a:t>Project Goal:  To continue this transition strategy, the City was awarded $1 million of the CET grant in FY 24 to complete the installation public utility services proposed in the Northwest Growth Area. The project will help to replace the jobs and tax base that will be lost from the plant closure. Study estimates that development in this area could add up to 4,300 jobs, plus $16 million in tax capacity.</a:t>
            </a:r>
          </a:p>
          <a:p>
            <a:pPr marL="0" indent="0">
              <a:buNone/>
            </a:pPr>
            <a:endParaRPr lang="en-US" sz="2400" dirty="0"/>
          </a:p>
          <a:p>
            <a:pPr marL="0" indent="0">
              <a:buNone/>
            </a:pPr>
            <a:endParaRPr lang="en-US" sz="2000" dirty="0"/>
          </a:p>
        </p:txBody>
      </p:sp>
      <p:pic>
        <p:nvPicPr>
          <p:cNvPr id="3076" name="Picture 4">
            <a:extLst>
              <a:ext uri="{FF2B5EF4-FFF2-40B4-BE49-F238E27FC236}">
                <a16:creationId xmlns:a16="http://schemas.microsoft.com/office/drawing/2014/main" id="{491AE7F7-3E29-FFBA-6FBA-E70D37AD617B}"/>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587" r="36464"/>
          <a:stretch>
            <a:fillRect/>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625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8820EA-A9B3-1D80-75EE-98716E5F0FA7}"/>
              </a:ext>
            </a:extLst>
          </p:cNvPr>
          <p:cNvSpPr>
            <a:spLocks noGrp="1"/>
          </p:cNvSpPr>
          <p:nvPr>
            <p:ph type="title"/>
          </p:nvPr>
        </p:nvSpPr>
        <p:spPr>
          <a:xfrm>
            <a:off x="1" y="1"/>
            <a:ext cx="6857795" cy="1069848"/>
          </a:xfrm>
          <a:solidFill>
            <a:schemeClr val="tx2">
              <a:lumMod val="90000"/>
              <a:lumOff val="10000"/>
            </a:schemeClr>
          </a:solidFill>
        </p:spPr>
        <p:txBody>
          <a:bodyPr anchor="ctr">
            <a:normAutofit fontScale="90000"/>
          </a:bodyPr>
          <a:lstStyle/>
          <a:p>
            <a:pPr algn="ctr"/>
            <a:r>
              <a:rPr kumimoji="0" lang="en-US" sz="4000" b="0" i="0" u="none" strike="noStrike" kern="1200" cap="none" spc="0" normalizeH="0" baseline="0" noProof="0" dirty="0">
                <a:ln>
                  <a:noFill/>
                </a:ln>
                <a:solidFill>
                  <a:schemeClr val="bg1"/>
                </a:solidFill>
                <a:effectLst/>
                <a:uLnTx/>
                <a:uFillTx/>
                <a:latin typeface="Aptos Display" panose="02110004020202020204"/>
                <a:ea typeface="+mj-ea"/>
                <a:cs typeface="+mj-cs"/>
              </a:rPr>
              <a:t>CET Grant Awarded in FY 24 cont’d.</a:t>
            </a:r>
            <a:endParaRPr lang="en-US" sz="4000" dirty="0">
              <a:solidFill>
                <a:schemeClr val="bg1"/>
              </a:solidFill>
            </a:endParaRPr>
          </a:p>
        </p:txBody>
      </p:sp>
      <p:sp>
        <p:nvSpPr>
          <p:cNvPr id="3" name="Content Placeholder 2">
            <a:extLst>
              <a:ext uri="{FF2B5EF4-FFF2-40B4-BE49-F238E27FC236}">
                <a16:creationId xmlns:a16="http://schemas.microsoft.com/office/drawing/2014/main" id="{C857696F-E8D1-944C-5976-E01E0937AD72}"/>
              </a:ext>
            </a:extLst>
          </p:cNvPr>
          <p:cNvSpPr>
            <a:spLocks noGrp="1"/>
          </p:cNvSpPr>
          <p:nvPr>
            <p:ph idx="1"/>
          </p:nvPr>
        </p:nvSpPr>
        <p:spPr>
          <a:xfrm>
            <a:off x="256032" y="1170432"/>
            <a:ext cx="6601764" cy="5120640"/>
          </a:xfrm>
        </p:spPr>
        <p:txBody>
          <a:bodyPr anchor="t">
            <a:normAutofit/>
          </a:bodyPr>
          <a:lstStyle/>
          <a:p>
            <a:pPr marL="0" indent="0">
              <a:buNone/>
            </a:pPr>
            <a:r>
              <a:rPr lang="en-US" sz="2400" dirty="0"/>
              <a:t>Impacted Community: </a:t>
            </a:r>
            <a:r>
              <a:rPr lang="en-US" sz="2400" b="1" dirty="0"/>
              <a:t>Sherburne County</a:t>
            </a:r>
          </a:p>
          <a:p>
            <a:pPr marL="0" indent="0">
              <a:buNone/>
            </a:pPr>
            <a:r>
              <a:rPr lang="en-US" sz="2400" dirty="0"/>
              <a:t>Grant Awarded: </a:t>
            </a:r>
            <a:r>
              <a:rPr lang="en-US" sz="2400" b="1" dirty="0"/>
              <a:t>$1,000,000</a:t>
            </a:r>
          </a:p>
          <a:p>
            <a:pPr marL="0" indent="0">
              <a:buNone/>
            </a:pPr>
            <a:r>
              <a:rPr lang="en-US" sz="2400" dirty="0"/>
              <a:t>Project: </a:t>
            </a:r>
            <a:r>
              <a:rPr lang="en-US" sz="2400" b="1" dirty="0"/>
              <a:t>TH 25 Tier 1 Environmental Documentation</a:t>
            </a:r>
          </a:p>
          <a:p>
            <a:pPr marL="0" indent="0">
              <a:buNone/>
            </a:pPr>
            <a:r>
              <a:rPr lang="en-US" sz="2400" dirty="0"/>
              <a:t>Project Goal: This project to plan for transportation infrastructure investments and improved connectivity between I-94 and State Highway 10 that will attract new businesses and employees into the region, which is vital to the community's economic recovery efforts. Environmental clearance and preliminary design of the interchange are needed to attract businesses to the area and create jobs.</a:t>
            </a:r>
          </a:p>
          <a:p>
            <a:pPr marL="0" indent="0">
              <a:buNone/>
            </a:pPr>
            <a:endParaRPr lang="en-US" sz="2000" dirty="0"/>
          </a:p>
        </p:txBody>
      </p:sp>
      <p:pic>
        <p:nvPicPr>
          <p:cNvPr id="4098" name="Picture 2" descr="Sherco Reflection – Climate Generation">
            <a:extLst>
              <a:ext uri="{FF2B5EF4-FFF2-40B4-BE49-F238E27FC236}">
                <a16:creationId xmlns:a16="http://schemas.microsoft.com/office/drawing/2014/main" id="{1CB42171-7856-1202-5B94-60BA8DA705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635" r="25528" b="-1"/>
          <a:stretch>
            <a:fillRect/>
          </a:stretch>
        </p:blipFill>
        <p:spPr bwMode="auto">
          <a:xfrm>
            <a:off x="6857797" y="-10886"/>
            <a:ext cx="5334204" cy="6868886"/>
          </a:xfrm>
          <a:prstGeom prst="rect">
            <a:avLst/>
          </a:prstGeom>
          <a:noFill/>
          <a:effectLst>
            <a:outerShdw blurRad="127000" dist="50800" dir="10800000" sx="99000" sy="99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417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9" name="Rectangle 5148">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6964AD-80E0-A5DF-6ED9-29616817FB83}"/>
              </a:ext>
            </a:extLst>
          </p:cNvPr>
          <p:cNvSpPr>
            <a:spLocks noGrp="1"/>
          </p:cNvSpPr>
          <p:nvPr>
            <p:ph type="title"/>
          </p:nvPr>
        </p:nvSpPr>
        <p:spPr>
          <a:xfrm>
            <a:off x="0" y="1"/>
            <a:ext cx="6370042" cy="914399"/>
          </a:xfrm>
          <a:solidFill>
            <a:schemeClr val="tx2">
              <a:lumMod val="90000"/>
              <a:lumOff val="10000"/>
            </a:schemeClr>
          </a:solidFill>
        </p:spPr>
        <p:txBody>
          <a:bodyPr>
            <a:normAutofit fontScale="90000"/>
          </a:bodyPr>
          <a:lstStyle/>
          <a:p>
            <a:pPr algn="ctr"/>
            <a:r>
              <a:rPr kumimoji="0" lang="en-US" sz="4000" b="0" i="0" u="none" strike="noStrike" kern="1200" cap="none" spc="0" normalizeH="0" baseline="0" noProof="0" dirty="0">
                <a:ln>
                  <a:noFill/>
                </a:ln>
                <a:solidFill>
                  <a:schemeClr val="bg1"/>
                </a:solidFill>
                <a:effectLst/>
                <a:uLnTx/>
                <a:uFillTx/>
                <a:latin typeface="Aptos Display" panose="02110004020202020204"/>
                <a:ea typeface="+mj-ea"/>
                <a:cs typeface="+mj-cs"/>
              </a:rPr>
              <a:t>CET Grant Awarded in FY 24 cont’d.</a:t>
            </a:r>
            <a:endParaRPr lang="en-US" sz="4000" dirty="0">
              <a:solidFill>
                <a:schemeClr val="bg1"/>
              </a:solidFill>
            </a:endParaRPr>
          </a:p>
        </p:txBody>
      </p:sp>
      <p:sp>
        <p:nvSpPr>
          <p:cNvPr id="3" name="Content Placeholder 2">
            <a:extLst>
              <a:ext uri="{FF2B5EF4-FFF2-40B4-BE49-F238E27FC236}">
                <a16:creationId xmlns:a16="http://schemas.microsoft.com/office/drawing/2014/main" id="{F43FF8E2-D6DD-78E3-F01B-A71A9B61C8C2}"/>
              </a:ext>
            </a:extLst>
          </p:cNvPr>
          <p:cNvSpPr>
            <a:spLocks noGrp="1"/>
          </p:cNvSpPr>
          <p:nvPr>
            <p:ph idx="1"/>
          </p:nvPr>
        </p:nvSpPr>
        <p:spPr>
          <a:xfrm>
            <a:off x="164592" y="996696"/>
            <a:ext cx="6205450" cy="5616541"/>
          </a:xfrm>
        </p:spPr>
        <p:txBody>
          <a:bodyPr>
            <a:normAutofit fontScale="25000" lnSpcReduction="20000"/>
          </a:bodyPr>
          <a:lstStyle/>
          <a:p>
            <a:pPr marL="0" indent="0">
              <a:buNone/>
            </a:pPr>
            <a:r>
              <a:rPr lang="en-US" sz="8400" dirty="0"/>
              <a:t>Impacted Community: </a:t>
            </a:r>
            <a:r>
              <a:rPr lang="en-US" sz="8400" b="1" dirty="0"/>
              <a:t>Cook County</a:t>
            </a:r>
          </a:p>
          <a:p>
            <a:pPr marL="0" indent="0">
              <a:buNone/>
            </a:pPr>
            <a:r>
              <a:rPr lang="en-US" sz="8400" dirty="0"/>
              <a:t>Grant Awarded: </a:t>
            </a:r>
            <a:r>
              <a:rPr lang="en-US" sz="8400" b="1" dirty="0"/>
              <a:t>$1,000,000</a:t>
            </a:r>
          </a:p>
          <a:p>
            <a:pPr marL="0" indent="0">
              <a:buNone/>
            </a:pPr>
            <a:r>
              <a:rPr lang="en-US" sz="8400" dirty="0"/>
              <a:t>Project: </a:t>
            </a:r>
            <a:r>
              <a:rPr lang="en-US" sz="8400" b="1" dirty="0"/>
              <a:t>Taconite Harbor Strategic Plan &amp; Waste Transfer Station Construction</a:t>
            </a:r>
          </a:p>
          <a:p>
            <a:pPr marL="0" indent="0">
              <a:buNone/>
            </a:pPr>
            <a:r>
              <a:rPr lang="en-US" sz="8400" dirty="0"/>
              <a:t>Project Goals: To encourage diversification and investment in critical public infrastructure, Cook County was awarded $1M to support strategic planning efforts related to the closure of Taconite Harbor Energy Center and construction of a new waste transfer station in Grand Marais.</a:t>
            </a:r>
            <a:endParaRPr lang="en-US" sz="8400" b="1" dirty="0"/>
          </a:p>
          <a:p>
            <a:pPr marL="0" indent="0">
              <a:buNone/>
            </a:pPr>
            <a:r>
              <a:rPr lang="en-US" sz="8400" dirty="0"/>
              <a:t>Construction of an indoor waste transfer station will improve solid waste processing in Cook and eastern Lake County and is necessary for economic growth and diversification. Simply put, all industries, households and tourism activity require safe and reliable waste management.</a:t>
            </a:r>
          </a:p>
          <a:p>
            <a:pPr marL="0" indent="0">
              <a:buNone/>
            </a:pPr>
            <a:endParaRPr lang="en-US" sz="8400" dirty="0"/>
          </a:p>
          <a:p>
            <a:pPr marL="0" indent="0">
              <a:buNone/>
            </a:pPr>
            <a:r>
              <a:rPr lang="en-US" sz="8400" b="1" dirty="0"/>
              <a:t>Total Award In FY 24 - $4,390,250</a:t>
            </a:r>
          </a:p>
          <a:p>
            <a:pPr marL="0" indent="0">
              <a:buNone/>
            </a:pPr>
            <a:endParaRPr lang="en-US" sz="8400" dirty="0"/>
          </a:p>
          <a:p>
            <a:pPr marL="0" indent="0">
              <a:buNone/>
            </a:pPr>
            <a:endParaRPr lang="en-US" sz="8400" dirty="0"/>
          </a:p>
          <a:p>
            <a:pPr marL="0" indent="0">
              <a:buNone/>
            </a:pPr>
            <a:endParaRPr lang="en-US" sz="8400" dirty="0"/>
          </a:p>
          <a:p>
            <a:pPr marL="0" indent="0">
              <a:buNone/>
            </a:pPr>
            <a:endParaRPr lang="en-US" sz="8400" dirty="0"/>
          </a:p>
          <a:p>
            <a:pPr marL="0" indent="0">
              <a:buNone/>
            </a:pPr>
            <a:endParaRPr lang="en-US" sz="700" dirty="0"/>
          </a:p>
        </p:txBody>
      </p:sp>
      <p:pic>
        <p:nvPicPr>
          <p:cNvPr id="5122" name="Picture 2" descr="Ghost Towns: Taconite Harbor, MN - Rural Resurrection">
            <a:extLst>
              <a:ext uri="{FF2B5EF4-FFF2-40B4-BE49-F238E27FC236}">
                <a16:creationId xmlns:a16="http://schemas.microsoft.com/office/drawing/2014/main" id="{ED6B2575-0E17-B720-0D61-A2EE664912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978" r="25063" b="-1"/>
          <a:stretch>
            <a:fillRect/>
          </a:stretch>
        </p:blipFill>
        <p:spPr bwMode="auto">
          <a:xfrm>
            <a:off x="6373089" y="10"/>
            <a:ext cx="5818909"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02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AC3C53-25C3-01A9-D5CB-C2BE395F9EE2}"/>
              </a:ext>
            </a:extLst>
          </p:cNvPr>
          <p:cNvSpPr>
            <a:spLocks noGrp="1"/>
          </p:cNvSpPr>
          <p:nvPr>
            <p:ph type="title"/>
          </p:nvPr>
        </p:nvSpPr>
        <p:spPr>
          <a:xfrm>
            <a:off x="0" y="1"/>
            <a:ext cx="6508588" cy="905255"/>
          </a:xfrm>
          <a:solidFill>
            <a:schemeClr val="tx2">
              <a:lumMod val="90000"/>
              <a:lumOff val="10000"/>
            </a:schemeClr>
          </a:solidFill>
        </p:spPr>
        <p:txBody>
          <a:bodyPr>
            <a:normAutofit/>
          </a:bodyPr>
          <a:lstStyle/>
          <a:p>
            <a:pPr algn="ctr"/>
            <a:r>
              <a:rPr lang="en-US" sz="4000" dirty="0">
                <a:solidFill>
                  <a:schemeClr val="bg1"/>
                </a:solidFill>
              </a:rPr>
              <a:t>CET Grant Awards for FY 25</a:t>
            </a:r>
          </a:p>
        </p:txBody>
      </p:sp>
      <p:sp>
        <p:nvSpPr>
          <p:cNvPr id="3" name="Content Placeholder 2">
            <a:extLst>
              <a:ext uri="{FF2B5EF4-FFF2-40B4-BE49-F238E27FC236}">
                <a16:creationId xmlns:a16="http://schemas.microsoft.com/office/drawing/2014/main" id="{CF76A085-1800-22DC-15AC-532A0C528940}"/>
              </a:ext>
            </a:extLst>
          </p:cNvPr>
          <p:cNvSpPr>
            <a:spLocks noGrp="1"/>
          </p:cNvSpPr>
          <p:nvPr>
            <p:ph idx="1"/>
          </p:nvPr>
        </p:nvSpPr>
        <p:spPr>
          <a:xfrm>
            <a:off x="304800" y="1005840"/>
            <a:ext cx="6142180" cy="5678424"/>
          </a:xfrm>
        </p:spPr>
        <p:txBody>
          <a:bodyPr>
            <a:normAutofit/>
          </a:bodyPr>
          <a:lstStyle/>
          <a:p>
            <a:pPr marL="0" indent="0">
              <a:buNone/>
            </a:pPr>
            <a:r>
              <a:rPr lang="en-US" sz="2000" dirty="0"/>
              <a:t>Impacted Community: </a:t>
            </a:r>
            <a:r>
              <a:rPr lang="en-US" sz="2000" b="1" dirty="0"/>
              <a:t>City of Becker</a:t>
            </a:r>
          </a:p>
          <a:p>
            <a:pPr marL="0" indent="0">
              <a:buNone/>
            </a:pPr>
            <a:r>
              <a:rPr lang="en-US" sz="2000" dirty="0"/>
              <a:t>Grant Awarded: </a:t>
            </a:r>
            <a:r>
              <a:rPr lang="en-US" sz="2000" b="1" dirty="0"/>
              <a:t>$770,000</a:t>
            </a:r>
          </a:p>
          <a:p>
            <a:pPr marL="0" indent="0">
              <a:buNone/>
            </a:pPr>
            <a:r>
              <a:rPr lang="en-US" sz="2000" dirty="0"/>
              <a:t>Project: </a:t>
            </a:r>
            <a:r>
              <a:rPr lang="en-US" sz="2000" b="1" dirty="0"/>
              <a:t>Planning for grade separation Interchange at US Highway 10/MN TH Intersection</a:t>
            </a:r>
          </a:p>
          <a:p>
            <a:pPr marL="0" indent="0">
              <a:buNone/>
            </a:pPr>
            <a:r>
              <a:rPr lang="en-US" sz="2000" dirty="0"/>
              <a:t>Project Goals: Becker was awarded $770,000 in CET grant funding to complete the planning process for a new grade separated interchange at the intersection of US Highway 10/MN Trunk Highway 25/County Road 52/BNSF Rail line/First Street and Edgewood Street in Becker (hereinafter referred to as “the</a:t>
            </a:r>
          </a:p>
          <a:p>
            <a:pPr marL="0" indent="0">
              <a:buNone/>
            </a:pPr>
            <a:r>
              <a:rPr lang="en-US" sz="2000" dirty="0"/>
              <a:t>intersection.”) This intersection is the west entrance into the Becker Business Park. The project will accomplish economic impacts, safety improvements and huge benefits to the community</a:t>
            </a:r>
            <a:endParaRPr lang="en-US" sz="2000" b="1" dirty="0"/>
          </a:p>
          <a:p>
            <a:pPr marL="0" indent="0">
              <a:buNone/>
            </a:pPr>
            <a:endParaRPr lang="en-US" sz="2000" dirty="0"/>
          </a:p>
          <a:p>
            <a:pPr marL="0" indent="0">
              <a:buNone/>
            </a:pPr>
            <a:endParaRPr lang="en-US" sz="2000" dirty="0"/>
          </a:p>
        </p:txBody>
      </p:sp>
      <p:pic>
        <p:nvPicPr>
          <p:cNvPr id="6146" name="Picture 2" descr="Clean Energy Plan Retires Sherco 1 &amp; 2 and is Clear Winner for Xcel  Customers | Sierra Club">
            <a:extLst>
              <a:ext uri="{FF2B5EF4-FFF2-40B4-BE49-F238E27FC236}">
                <a16:creationId xmlns:a16="http://schemas.microsoft.com/office/drawing/2014/main" id="{496D829C-0036-A282-F61E-DC32E81D9A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078" r="26274"/>
          <a:stretch>
            <a:fillRect/>
          </a:stretch>
        </p:blipFill>
        <p:spPr bwMode="auto">
          <a:xfrm>
            <a:off x="6511635" y="10"/>
            <a:ext cx="5680363"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883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5AEB1-4473-1A57-B9C7-22E6262CB5C4}"/>
              </a:ext>
            </a:extLst>
          </p:cNvPr>
          <p:cNvSpPr>
            <a:spLocks noGrp="1"/>
          </p:cNvSpPr>
          <p:nvPr>
            <p:ph type="title"/>
          </p:nvPr>
        </p:nvSpPr>
        <p:spPr>
          <a:xfrm>
            <a:off x="1" y="1"/>
            <a:ext cx="6950158" cy="987551"/>
          </a:xfrm>
          <a:solidFill>
            <a:schemeClr val="tx2">
              <a:lumMod val="90000"/>
              <a:lumOff val="10000"/>
            </a:schemeClr>
          </a:solidFill>
        </p:spPr>
        <p:txBody>
          <a:bodyPr anchor="ctr">
            <a:normAutofit fontScale="90000"/>
          </a:bodyPr>
          <a:lstStyle/>
          <a:p>
            <a:pPr algn="ctr"/>
            <a:r>
              <a:rPr lang="en-US" sz="4000" dirty="0">
                <a:solidFill>
                  <a:schemeClr val="bg1"/>
                </a:solidFill>
              </a:rPr>
              <a:t>CET Grant Awards for FY 25 cont’d.</a:t>
            </a:r>
          </a:p>
        </p:txBody>
      </p:sp>
      <p:sp>
        <p:nvSpPr>
          <p:cNvPr id="3" name="Content Placeholder 2">
            <a:extLst>
              <a:ext uri="{FF2B5EF4-FFF2-40B4-BE49-F238E27FC236}">
                <a16:creationId xmlns:a16="http://schemas.microsoft.com/office/drawing/2014/main" id="{1329F783-86D9-10E5-6248-71F07B7AE3B9}"/>
              </a:ext>
            </a:extLst>
          </p:cNvPr>
          <p:cNvSpPr>
            <a:spLocks noGrp="1"/>
          </p:cNvSpPr>
          <p:nvPr>
            <p:ph idx="1"/>
          </p:nvPr>
        </p:nvSpPr>
        <p:spPr>
          <a:xfrm>
            <a:off x="249382" y="1082304"/>
            <a:ext cx="6613236" cy="5567878"/>
          </a:xfrm>
        </p:spPr>
        <p:txBody>
          <a:bodyPr anchor="t">
            <a:normAutofit/>
          </a:bodyPr>
          <a:lstStyle/>
          <a:p>
            <a:pPr marL="0" indent="0">
              <a:buNone/>
            </a:pPr>
            <a:r>
              <a:rPr lang="en-US" sz="2000" dirty="0"/>
              <a:t>Impacted Community: </a:t>
            </a:r>
            <a:r>
              <a:rPr lang="en-US" sz="2000" b="1" dirty="0"/>
              <a:t>City of Oak Park Heights</a:t>
            </a:r>
          </a:p>
          <a:p>
            <a:pPr marL="0" indent="0">
              <a:buNone/>
            </a:pPr>
            <a:r>
              <a:rPr lang="en-US" sz="2000" dirty="0"/>
              <a:t>Grant Awarded: </a:t>
            </a:r>
            <a:r>
              <a:rPr lang="en-US" sz="2000" b="1" dirty="0"/>
              <a:t>$440,000</a:t>
            </a:r>
          </a:p>
          <a:p>
            <a:pPr marL="0" indent="0">
              <a:buNone/>
            </a:pPr>
            <a:r>
              <a:rPr lang="en-US" sz="2000" dirty="0"/>
              <a:t>Project: </a:t>
            </a:r>
            <a:r>
              <a:rPr lang="en-US" sz="2000" b="1" dirty="0"/>
              <a:t>PFAS Treatment: Feasibility &amp; Preliminary Design</a:t>
            </a:r>
          </a:p>
          <a:p>
            <a:pPr marL="0" indent="0">
              <a:buNone/>
            </a:pPr>
            <a:r>
              <a:rPr lang="en-US" sz="2000" dirty="0"/>
              <a:t>Project Goal: The City of Oak Park Heights proposes to use the Community Energy Transition Grant funds for PFAS Treatment: Feasibility and Pre-Design. PFAS contamination is a pressing issue for Oak Park Heights. </a:t>
            </a:r>
          </a:p>
          <a:p>
            <a:pPr marL="0" indent="0">
              <a:buNone/>
            </a:pPr>
            <a:r>
              <a:rPr lang="en-US" sz="2000" dirty="0"/>
              <a:t>The City has two drinking water wells, and both wells produce water that exceeds the Minnesota Department of Health’s (MDH) Health Based Guidance Values for PFAS. PFAS pollution may hamper the City’s economic development efforts and impact the overall quality of life in our community.</a:t>
            </a:r>
          </a:p>
          <a:p>
            <a:pPr marL="0" indent="0">
              <a:buNone/>
            </a:pPr>
            <a:endParaRPr lang="en-US" sz="2000" dirty="0"/>
          </a:p>
          <a:p>
            <a:pPr marL="0" indent="0">
              <a:buNone/>
            </a:pPr>
            <a:endParaRPr lang="en-US" sz="2000" dirty="0"/>
          </a:p>
        </p:txBody>
      </p:sp>
      <p:pic>
        <p:nvPicPr>
          <p:cNvPr id="7170" name="Picture 2" descr="Power plant tour not as electrifying as some kids might like – Twin Cities">
            <a:extLst>
              <a:ext uri="{FF2B5EF4-FFF2-40B4-BE49-F238E27FC236}">
                <a16:creationId xmlns:a16="http://schemas.microsoft.com/office/drawing/2014/main" id="{7902EC91-60F4-597C-1330-A6C5FFA333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622" r="5599" b="-1"/>
          <a:stretch>
            <a:fillRect/>
          </a:stretch>
        </p:blipFill>
        <p:spPr bwMode="auto">
          <a:xfrm>
            <a:off x="6950159" y="-10886"/>
            <a:ext cx="5241841" cy="6868886"/>
          </a:xfrm>
          <a:prstGeom prst="rect">
            <a:avLst/>
          </a:prstGeom>
          <a:noFill/>
          <a:effectLst>
            <a:outerShdw blurRad="127000" dist="50800" dir="10800000" sx="99000" sy="99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4433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FAD43A1-577C-4D07-9EED-9732DA37412C}"/>
</file>

<file path=customXml/itemProps2.xml><?xml version="1.0" encoding="utf-8"?>
<ds:datastoreItem xmlns:ds="http://schemas.openxmlformats.org/officeDocument/2006/customXml" ds:itemID="{D28F2411-08F8-48F4-82E0-B7B71DDC7054}"/>
</file>

<file path=customXml/itemProps3.xml><?xml version="1.0" encoding="utf-8"?>
<ds:datastoreItem xmlns:ds="http://schemas.openxmlformats.org/officeDocument/2006/customXml" ds:itemID="{DC108B60-4BD4-4A13-89A9-61141C753067}"/>
</file>

<file path=docMetadata/LabelInfo.xml><?xml version="1.0" encoding="utf-8"?>
<clbl:labelList xmlns:clbl="http://schemas.microsoft.com/office/2020/mipLabelMetadata">
  <clbl:label id="{eb14b046-24c4-4519-8f26-b89c2159828c}" enabled="0" method="" siteId="{eb14b046-24c4-4519-8f26-b89c2159828c}" removed="1"/>
</clbl:labelList>
</file>

<file path=docProps/app.xml><?xml version="1.0" encoding="utf-8"?>
<Properties xmlns="http://schemas.openxmlformats.org/officeDocument/2006/extended-properties" xmlns:vt="http://schemas.openxmlformats.org/officeDocument/2006/docPropsVTypes">
  <TotalTime>19321</TotalTime>
  <Words>1465</Words>
  <Application>Microsoft Office PowerPoint</Application>
  <PresentationFormat>Widescreen</PresentationFormat>
  <Paragraphs>96</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Aptos</vt:lpstr>
      <vt:lpstr>Aptos Display</vt:lpstr>
      <vt:lpstr>Arial</vt:lpstr>
      <vt:lpstr>Office Theme</vt:lpstr>
      <vt:lpstr>Energy Transition Office Community Energy Transition Grant Presentation to the ETAC</vt:lpstr>
      <vt:lpstr>Overview of the Community Energy Transition </vt:lpstr>
      <vt:lpstr>CET Grant Awarded in FY 24</vt:lpstr>
      <vt:lpstr>CET Grant Awarded in FY 24</vt:lpstr>
      <vt:lpstr>CET Grant Awarded in FY 24 cont’d.</vt:lpstr>
      <vt:lpstr>CET Grant Awarded in FY 24 cont’d.</vt:lpstr>
      <vt:lpstr>CET Grant Awarded in FY 24 cont’d.</vt:lpstr>
      <vt:lpstr>CET Grant Awards for FY 25</vt:lpstr>
      <vt:lpstr>CET Grant Awards for FY 25 cont’d.</vt:lpstr>
      <vt:lpstr>CET Grant Awards for FY 25 cont’d.</vt:lpstr>
      <vt:lpstr>CET Grant Awards for FY 25 cont’d.</vt:lpstr>
      <vt:lpstr>CET Grant Awards for FY 25 cont’d.</vt:lpstr>
      <vt:lpstr>CET Grant Awards for FY 25 cont’d.</vt:lpstr>
      <vt:lpstr>CET Grant Awards for FY 25 cont’d.</vt:lpstr>
      <vt:lpstr>FY 24 &amp; 25 Funding Breakdown</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McCrownsey, Mike E (He/Him/His) (DEED)</dc:creator>
  <cp:lastModifiedBy>Vita, Carla K (She/Her/Hers) (DEED)</cp:lastModifiedBy>
  <cp:revision>3</cp:revision>
  <dcterms:created xsi:type="dcterms:W3CDTF">2025-05-07T19:00:07Z</dcterms:created>
  <dcterms:modified xsi:type="dcterms:W3CDTF">2025-06-02T13:44:54Z</dcterms:modified>
</cp:coreProperties>
</file>