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72" r:id="rId5"/>
    <p:sldId id="295" r:id="rId6"/>
    <p:sldId id="274" r:id="rId7"/>
    <p:sldId id="302" r:id="rId8"/>
    <p:sldId id="3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134631-0E29-47A3-B7EF-34D1AC78237C}">
          <p14:sldIdLst>
            <p14:sldId id="272"/>
            <p14:sldId id="295"/>
            <p14:sldId id="274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B17A"/>
    <a:srgbClr val="1C809A"/>
    <a:srgbClr val="004767"/>
    <a:srgbClr val="88A36C"/>
    <a:srgbClr val="1D809A"/>
    <a:srgbClr val="005D7E"/>
    <a:srgbClr val="262626"/>
    <a:srgbClr val="1E547C"/>
    <a:srgbClr val="4C6B73"/>
    <a:srgbClr val="256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D77D66-2EF9-4175-B383-20FC281B285C}" v="6" dt="2025-05-30T16:12:52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BD3F7-AD49-433A-A56A-C99A013ED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A5EEB-9AF3-45F1-A058-F7A012A33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317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ABA7E-8EC8-4517-B049-45DF8076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3DCE8-DBBE-435F-B5E5-72F4255B2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07AF8-E594-4738-8239-73175F31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B49F-8953-4D01-BFFB-E96A916411AD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0925A-603B-4043-BCDB-C96B790A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108B2-A4F8-425B-9CFF-FC9DABDF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8CF47-4EBC-4CDC-8E09-2E580B5F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A4275-107B-486E-87EC-DD1F2B1F6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FB353-5A9D-447C-9C1D-20944151C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0C186-336C-4D3C-BF02-FF8C7610C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B49F-8953-4D01-BFFB-E96A916411AD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3986C-5E17-48FD-95EC-1245B5A14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E5664-83FC-491E-848D-093C8F5A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8CF47-4EBC-4CDC-8E09-2E580B5F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7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825984"/>
          </a:xfrm>
        </p:spPr>
        <p:txBody>
          <a:bodyPr>
            <a:normAutofit/>
          </a:bodyPr>
          <a:lstStyle/>
          <a:p>
            <a:pPr lvl="0"/>
            <a:r>
              <a:rPr lang="en-US" sz="6700"/>
              <a:t>Big headline</a:t>
            </a:r>
            <a:br>
              <a:rPr lang="en-US"/>
            </a:br>
            <a:r>
              <a:rPr lang="en-US" sz="4000" err="1">
                <a:solidFill>
                  <a:srgbClr val="CCB17A"/>
                </a:solidFill>
              </a:rPr>
              <a:t>Subheader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 hasCustomPrompt="1"/>
          </p:nvPr>
        </p:nvSpPr>
        <p:spPr>
          <a:xfrm>
            <a:off x="838200" y="2377716"/>
            <a:ext cx="10515600" cy="3660775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/>
              <a:t>Section Header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/>
              <a:t>Body copy lorem ipsum dolor sit </a:t>
            </a:r>
            <a:r>
              <a:rPr lang="en-US" sz="2400" err="1"/>
              <a:t>amet</a:t>
            </a:r>
            <a:r>
              <a:rPr lang="en-US" sz="2400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/>
              <a:t>Section Header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/>
              <a:t>Body copy lorem ipsum dolor sit </a:t>
            </a:r>
            <a:r>
              <a:rPr lang="en-US" sz="2400" err="1"/>
              <a:t>amet</a:t>
            </a:r>
            <a:r>
              <a:rPr lang="en-US" sz="2400"/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909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848F-5B16-4C05-9ADF-3BFD22C18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2AFC5-ACF1-4A8F-ACE3-64AEAFAED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63694-B3A3-458E-B2D5-3F688FED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B49F-8953-4D01-BFFB-E96A916411AD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1B6B-7A39-4633-9911-F2EED14D9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68767-F251-460C-A52E-A4D6DD91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8CF47-4EBC-4CDC-8E09-2E580B5F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1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9"/>
          <p:cNvSpPr>
            <a:spLocks noGrp="1"/>
          </p:cNvSpPr>
          <p:nvPr>
            <p:ph idx="1"/>
          </p:nvPr>
        </p:nvSpPr>
        <p:spPr>
          <a:xfrm>
            <a:off x="2016370" y="937846"/>
            <a:ext cx="9594786" cy="5322279"/>
          </a:xfrm>
        </p:spPr>
        <p:txBody>
          <a:bodyPr>
            <a:normAutofit/>
          </a:bodyPr>
          <a:lstStyle/>
          <a:p>
            <a:pPr marL="0" lvl="0" indent="0">
              <a:lnSpc>
                <a:spcPct val="125000"/>
              </a:lnSpc>
              <a:spcBef>
                <a:spcPts val="0"/>
              </a:spcBef>
              <a:buNone/>
              <a:defRPr/>
            </a:pPr>
            <a:r>
              <a:rPr lang="en-US" sz="3600" b="1"/>
              <a:t>Section Header</a:t>
            </a:r>
          </a:p>
          <a:p>
            <a:pPr marL="0" lvl="0" indent="0">
              <a:lnSpc>
                <a:spcPct val="125000"/>
              </a:lnSpc>
              <a:spcBef>
                <a:spcPts val="0"/>
              </a:spcBef>
              <a:buNone/>
              <a:defRPr/>
            </a:pPr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quae ab </a:t>
            </a:r>
            <a:r>
              <a:rPr lang="en-US" err="1"/>
              <a:t>illo</a:t>
            </a:r>
            <a:r>
              <a:rPr lang="en-US"/>
              <a:t> </a:t>
            </a:r>
            <a:r>
              <a:rPr lang="en-US" err="1"/>
              <a:t>inventore</a:t>
            </a:r>
            <a:r>
              <a:rPr lang="en-US"/>
              <a:t> </a:t>
            </a:r>
            <a:r>
              <a:rPr lang="en-US" err="1"/>
              <a:t>veritatis</a:t>
            </a:r>
            <a:r>
              <a:rPr lang="en-US"/>
              <a:t> et quasi </a:t>
            </a:r>
            <a:r>
              <a:rPr lang="en-US" err="1"/>
              <a:t>architecto</a:t>
            </a:r>
            <a:r>
              <a:rPr lang="en-US"/>
              <a:t> </a:t>
            </a:r>
            <a:r>
              <a:rPr lang="en-US" err="1"/>
              <a:t>beatae</a:t>
            </a:r>
            <a:r>
              <a:rPr lang="en-US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5400000">
            <a:off x="-2004645" y="3083168"/>
            <a:ext cx="5369170" cy="13598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9214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FD891-1A9B-456B-B84C-730DD2AE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242DE-E4D2-4ABD-BF4A-81BE52DA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8FFBA-E3FD-489A-9F30-4799BAE92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A3C40-D720-45B7-99A8-E3D91B072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B49F-8953-4D01-BFFB-E96A916411AD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AF399-68C0-4609-A1CF-289D9B6F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DFC50-010D-4001-8A5E-C3097BB1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8CF47-4EBC-4CDC-8E09-2E580B5F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1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631C-FCBC-4ADA-8C6E-4A2C79EF6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08A3C-3DAE-438D-AFB8-3548E8292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6A094-60D9-4B04-B160-41BADA224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BD74ED-EAE0-48BA-8CC2-0324378E5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BB229D-5DFF-44EA-9576-17354D0EC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0AE1A0-1897-44FC-BA4F-9966FAD3B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B49F-8953-4D01-BFFB-E96A916411AD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C4EAE6-0922-4DDD-BAE5-9D13B2FB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53368D-66E4-46E6-9192-EDF9CD7A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8CF47-4EBC-4CDC-8E09-2E580B5F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5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F834B-A047-4D4D-8025-5918233A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B6FBD-5D92-4153-8031-E0919F669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B49F-8953-4D01-BFFB-E96A916411AD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F1B94-9C39-4EB7-9FAD-1BA8F3191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0C4DC-7346-4392-AB41-47B2D722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8CF47-4EBC-4CDC-8E09-2E580B5F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0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1AB0-26E5-4481-9F51-67B671D15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19967-90ED-4A13-AD8D-90E81598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89C16-21B2-4128-9254-F372FD790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BD998-20D9-4236-A02D-E1986684E0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B49F-8953-4D01-BFFB-E96A916411AD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8D9E1-CB81-413A-A626-C6952009D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5852-67AB-4A8A-9304-0FFC7B94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8CF47-4EBC-4CDC-8E09-2E580B5F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9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389FF-B4E5-456B-ADEF-8757D0828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012C1D-BD16-414A-81E6-AE2F0F7015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F7E02-8DA5-4417-BA4D-730906A63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E606F-558B-4AB1-929C-651895EE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B49F-8953-4D01-BFFB-E96A916411AD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054B1-6696-4166-8F3F-DCF23C8F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A1760-F633-4C2B-A8B1-EBFEB9CE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8CF47-4EBC-4CDC-8E09-2E580B5F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ADA78-C182-476A-9015-3B206210F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131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79" r:id="rId4"/>
    <p:sldLayoutId id="2147483676" r:id="rId5"/>
    <p:sldLayoutId id="2147483677" r:id="rId6"/>
    <p:sldLayoutId id="2147483678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rgbClr val="005D7E"/>
          </a:solidFill>
          <a:latin typeface="Bebas Neue" charset="0"/>
          <a:ea typeface="Bebas Neue" charset="0"/>
          <a:cs typeface="Bebas Neu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>
          <a:solidFill>
            <a:srgbClr val="005D7E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D7E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D7E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D7E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D7E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B8FFF8-04F7-D60A-621D-46B721724BC9}"/>
              </a:ext>
            </a:extLst>
          </p:cNvPr>
          <p:cNvSpPr/>
          <p:nvPr/>
        </p:nvSpPr>
        <p:spPr>
          <a:xfrm>
            <a:off x="0" y="0"/>
            <a:ext cx="12192000" cy="2431472"/>
          </a:xfrm>
          <a:prstGeom prst="rect">
            <a:avLst/>
          </a:prstGeom>
          <a:solidFill>
            <a:srgbClr val="0047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9ADF65-8309-15B3-8FB0-59362CA3F139}"/>
              </a:ext>
            </a:extLst>
          </p:cNvPr>
          <p:cNvSpPr/>
          <p:nvPr/>
        </p:nvSpPr>
        <p:spPr>
          <a:xfrm>
            <a:off x="0" y="2431472"/>
            <a:ext cx="12192000" cy="4426527"/>
          </a:xfrm>
          <a:prstGeom prst="rect">
            <a:avLst/>
          </a:prstGeom>
          <a:solidFill>
            <a:srgbClr val="88A3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0FF5ABA4-65E2-7C26-AEB9-ECBBE755A1F8}"/>
              </a:ext>
            </a:extLst>
          </p:cNvPr>
          <p:cNvSpPr/>
          <p:nvPr/>
        </p:nvSpPr>
        <p:spPr>
          <a:xfrm>
            <a:off x="7540324" y="2431472"/>
            <a:ext cx="4651676" cy="4434390"/>
          </a:xfrm>
          <a:custGeom>
            <a:avLst/>
            <a:gdLst>
              <a:gd name="connsiteX0" fmla="*/ 0 w 4630894"/>
              <a:gd name="connsiteY0" fmla="*/ 4392826 h 4392826"/>
              <a:gd name="connsiteX1" fmla="*/ 1098207 w 4630894"/>
              <a:gd name="connsiteY1" fmla="*/ 0 h 4392826"/>
              <a:gd name="connsiteX2" fmla="*/ 4630894 w 4630894"/>
              <a:gd name="connsiteY2" fmla="*/ 0 h 4392826"/>
              <a:gd name="connsiteX3" fmla="*/ 3532688 w 4630894"/>
              <a:gd name="connsiteY3" fmla="*/ 4392826 h 4392826"/>
              <a:gd name="connsiteX4" fmla="*/ 0 w 4630894"/>
              <a:gd name="connsiteY4" fmla="*/ 4392826 h 4392826"/>
              <a:gd name="connsiteX0" fmla="*/ 0 w 4630894"/>
              <a:gd name="connsiteY0" fmla="*/ 4392826 h 4434390"/>
              <a:gd name="connsiteX1" fmla="*/ 1098207 w 4630894"/>
              <a:gd name="connsiteY1" fmla="*/ 0 h 4434390"/>
              <a:gd name="connsiteX2" fmla="*/ 4630894 w 4630894"/>
              <a:gd name="connsiteY2" fmla="*/ 0 h 4434390"/>
              <a:gd name="connsiteX3" fmla="*/ 4613342 w 4630894"/>
              <a:gd name="connsiteY3" fmla="*/ 4434390 h 4434390"/>
              <a:gd name="connsiteX4" fmla="*/ 0 w 4630894"/>
              <a:gd name="connsiteY4" fmla="*/ 4392826 h 4434390"/>
              <a:gd name="connsiteX0" fmla="*/ 0 w 4651676"/>
              <a:gd name="connsiteY0" fmla="*/ 4423999 h 4434390"/>
              <a:gd name="connsiteX1" fmla="*/ 1118989 w 4651676"/>
              <a:gd name="connsiteY1" fmla="*/ 0 h 4434390"/>
              <a:gd name="connsiteX2" fmla="*/ 4651676 w 4651676"/>
              <a:gd name="connsiteY2" fmla="*/ 0 h 4434390"/>
              <a:gd name="connsiteX3" fmla="*/ 4634124 w 4651676"/>
              <a:gd name="connsiteY3" fmla="*/ 4434390 h 4434390"/>
              <a:gd name="connsiteX4" fmla="*/ 0 w 4651676"/>
              <a:gd name="connsiteY4" fmla="*/ 4423999 h 443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1676" h="4434390">
                <a:moveTo>
                  <a:pt x="0" y="4423999"/>
                </a:moveTo>
                <a:lnTo>
                  <a:pt x="1118989" y="0"/>
                </a:lnTo>
                <a:lnTo>
                  <a:pt x="4651676" y="0"/>
                </a:lnTo>
                <a:cubicBezTo>
                  <a:pt x="4645825" y="1478130"/>
                  <a:pt x="4639975" y="2956260"/>
                  <a:pt x="4634124" y="4434390"/>
                </a:cubicBezTo>
                <a:lnTo>
                  <a:pt x="0" y="4423999"/>
                </a:lnTo>
                <a:close/>
              </a:path>
            </a:pathLst>
          </a:custGeom>
          <a:solidFill>
            <a:srgbClr val="CCB1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B4CA84-0A55-07A9-891F-1E42C2089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310" y="1205343"/>
            <a:ext cx="2268014" cy="2431473"/>
          </a:xfrm>
          <a:prstGeom prst="rect">
            <a:avLst/>
          </a:prstGeom>
        </p:spPr>
      </p:pic>
      <p:sp>
        <p:nvSpPr>
          <p:cNvPr id="11" name="Parallelogram 9">
            <a:extLst>
              <a:ext uri="{FF2B5EF4-FFF2-40B4-BE49-F238E27FC236}">
                <a16:creationId xmlns:a16="http://schemas.microsoft.com/office/drawing/2014/main" id="{A6256F0E-CD43-9444-DA07-5FE2107A5B18}"/>
              </a:ext>
            </a:extLst>
          </p:cNvPr>
          <p:cNvSpPr/>
          <p:nvPr/>
        </p:nvSpPr>
        <p:spPr>
          <a:xfrm>
            <a:off x="-74476" y="2421080"/>
            <a:ext cx="3906769" cy="4444781"/>
          </a:xfrm>
          <a:custGeom>
            <a:avLst/>
            <a:gdLst>
              <a:gd name="connsiteX0" fmla="*/ 0 w 4630894"/>
              <a:gd name="connsiteY0" fmla="*/ 4392826 h 4392826"/>
              <a:gd name="connsiteX1" fmla="*/ 1098207 w 4630894"/>
              <a:gd name="connsiteY1" fmla="*/ 0 h 4392826"/>
              <a:gd name="connsiteX2" fmla="*/ 4630894 w 4630894"/>
              <a:gd name="connsiteY2" fmla="*/ 0 h 4392826"/>
              <a:gd name="connsiteX3" fmla="*/ 3532688 w 4630894"/>
              <a:gd name="connsiteY3" fmla="*/ 4392826 h 4392826"/>
              <a:gd name="connsiteX4" fmla="*/ 0 w 4630894"/>
              <a:gd name="connsiteY4" fmla="*/ 4392826 h 4392826"/>
              <a:gd name="connsiteX0" fmla="*/ 0 w 4630894"/>
              <a:gd name="connsiteY0" fmla="*/ 4392826 h 4434390"/>
              <a:gd name="connsiteX1" fmla="*/ 1098207 w 4630894"/>
              <a:gd name="connsiteY1" fmla="*/ 0 h 4434390"/>
              <a:gd name="connsiteX2" fmla="*/ 4630894 w 4630894"/>
              <a:gd name="connsiteY2" fmla="*/ 0 h 4434390"/>
              <a:gd name="connsiteX3" fmla="*/ 4613342 w 4630894"/>
              <a:gd name="connsiteY3" fmla="*/ 4434390 h 4434390"/>
              <a:gd name="connsiteX4" fmla="*/ 0 w 4630894"/>
              <a:gd name="connsiteY4" fmla="*/ 4392826 h 4434390"/>
              <a:gd name="connsiteX0" fmla="*/ 0 w 4651676"/>
              <a:gd name="connsiteY0" fmla="*/ 4423999 h 4434390"/>
              <a:gd name="connsiteX1" fmla="*/ 1118989 w 4651676"/>
              <a:gd name="connsiteY1" fmla="*/ 0 h 4434390"/>
              <a:gd name="connsiteX2" fmla="*/ 4651676 w 4651676"/>
              <a:gd name="connsiteY2" fmla="*/ 0 h 4434390"/>
              <a:gd name="connsiteX3" fmla="*/ 4634124 w 4651676"/>
              <a:gd name="connsiteY3" fmla="*/ 4434390 h 4434390"/>
              <a:gd name="connsiteX4" fmla="*/ 0 w 4651676"/>
              <a:gd name="connsiteY4" fmla="*/ 4423999 h 4434390"/>
              <a:gd name="connsiteX0" fmla="*/ 0 w 3924312"/>
              <a:gd name="connsiteY0" fmla="*/ 4413608 h 4434390"/>
              <a:gd name="connsiteX1" fmla="*/ 391625 w 3924312"/>
              <a:gd name="connsiteY1" fmla="*/ 0 h 4434390"/>
              <a:gd name="connsiteX2" fmla="*/ 3924312 w 3924312"/>
              <a:gd name="connsiteY2" fmla="*/ 0 h 4434390"/>
              <a:gd name="connsiteX3" fmla="*/ 3906760 w 3924312"/>
              <a:gd name="connsiteY3" fmla="*/ 4434390 h 4434390"/>
              <a:gd name="connsiteX4" fmla="*/ 0 w 3924312"/>
              <a:gd name="connsiteY4" fmla="*/ 4413608 h 4434390"/>
              <a:gd name="connsiteX0" fmla="*/ 0 w 3924312"/>
              <a:gd name="connsiteY0" fmla="*/ 4413608 h 4434390"/>
              <a:gd name="connsiteX1" fmla="*/ 79898 w 3924312"/>
              <a:gd name="connsiteY1" fmla="*/ 20782 h 4434390"/>
              <a:gd name="connsiteX2" fmla="*/ 3924312 w 3924312"/>
              <a:gd name="connsiteY2" fmla="*/ 0 h 4434390"/>
              <a:gd name="connsiteX3" fmla="*/ 3906760 w 3924312"/>
              <a:gd name="connsiteY3" fmla="*/ 4434390 h 4434390"/>
              <a:gd name="connsiteX4" fmla="*/ 0 w 3924312"/>
              <a:gd name="connsiteY4" fmla="*/ 4413608 h 4434390"/>
              <a:gd name="connsiteX0" fmla="*/ 0 w 3906788"/>
              <a:gd name="connsiteY0" fmla="*/ 4423999 h 4444781"/>
              <a:gd name="connsiteX1" fmla="*/ 79898 w 3906788"/>
              <a:gd name="connsiteY1" fmla="*/ 31173 h 4444781"/>
              <a:gd name="connsiteX2" fmla="*/ 3030694 w 3906788"/>
              <a:gd name="connsiteY2" fmla="*/ 0 h 4444781"/>
              <a:gd name="connsiteX3" fmla="*/ 3906760 w 3906788"/>
              <a:gd name="connsiteY3" fmla="*/ 4444781 h 4444781"/>
              <a:gd name="connsiteX4" fmla="*/ 0 w 3906788"/>
              <a:gd name="connsiteY4" fmla="*/ 4423999 h 4444781"/>
              <a:gd name="connsiteX0" fmla="*/ 0 w 3906801"/>
              <a:gd name="connsiteY0" fmla="*/ 4423999 h 4444781"/>
              <a:gd name="connsiteX1" fmla="*/ 79898 w 3906801"/>
              <a:gd name="connsiteY1" fmla="*/ 31173 h 4444781"/>
              <a:gd name="connsiteX2" fmla="*/ 3030694 w 3906801"/>
              <a:gd name="connsiteY2" fmla="*/ 0 h 4444781"/>
              <a:gd name="connsiteX3" fmla="*/ 3906760 w 3906801"/>
              <a:gd name="connsiteY3" fmla="*/ 4444781 h 4444781"/>
              <a:gd name="connsiteX4" fmla="*/ 0 w 3906801"/>
              <a:gd name="connsiteY4" fmla="*/ 4423999 h 4444781"/>
              <a:gd name="connsiteX0" fmla="*/ 0 w 3906776"/>
              <a:gd name="connsiteY0" fmla="*/ 4423999 h 4444781"/>
              <a:gd name="connsiteX1" fmla="*/ 79898 w 3906776"/>
              <a:gd name="connsiteY1" fmla="*/ 31173 h 4444781"/>
              <a:gd name="connsiteX2" fmla="*/ 3030694 w 3906776"/>
              <a:gd name="connsiteY2" fmla="*/ 0 h 4444781"/>
              <a:gd name="connsiteX3" fmla="*/ 3906760 w 3906776"/>
              <a:gd name="connsiteY3" fmla="*/ 4444781 h 4444781"/>
              <a:gd name="connsiteX4" fmla="*/ 0 w 3906776"/>
              <a:gd name="connsiteY4" fmla="*/ 4423999 h 4444781"/>
              <a:gd name="connsiteX0" fmla="*/ 0 w 3906769"/>
              <a:gd name="connsiteY0" fmla="*/ 4423999 h 4444781"/>
              <a:gd name="connsiteX1" fmla="*/ 79898 w 3906769"/>
              <a:gd name="connsiteY1" fmla="*/ 31173 h 4444781"/>
              <a:gd name="connsiteX2" fmla="*/ 3030694 w 3906769"/>
              <a:gd name="connsiteY2" fmla="*/ 0 h 4444781"/>
              <a:gd name="connsiteX3" fmla="*/ 3906760 w 3906769"/>
              <a:gd name="connsiteY3" fmla="*/ 4444781 h 4444781"/>
              <a:gd name="connsiteX4" fmla="*/ 0 w 3906769"/>
              <a:gd name="connsiteY4" fmla="*/ 4423999 h 4444781"/>
              <a:gd name="connsiteX0" fmla="*/ 0 w 3906769"/>
              <a:gd name="connsiteY0" fmla="*/ 4423999 h 4444781"/>
              <a:gd name="connsiteX1" fmla="*/ 350061 w 3906769"/>
              <a:gd name="connsiteY1" fmla="*/ 41564 h 4444781"/>
              <a:gd name="connsiteX2" fmla="*/ 3030694 w 3906769"/>
              <a:gd name="connsiteY2" fmla="*/ 0 h 4444781"/>
              <a:gd name="connsiteX3" fmla="*/ 3906760 w 3906769"/>
              <a:gd name="connsiteY3" fmla="*/ 4444781 h 4444781"/>
              <a:gd name="connsiteX4" fmla="*/ 0 w 3906769"/>
              <a:gd name="connsiteY4" fmla="*/ 4423999 h 4444781"/>
              <a:gd name="connsiteX0" fmla="*/ 0 w 3906769"/>
              <a:gd name="connsiteY0" fmla="*/ 4423999 h 4444781"/>
              <a:gd name="connsiteX1" fmla="*/ 350061 w 3906769"/>
              <a:gd name="connsiteY1" fmla="*/ 41564 h 4444781"/>
              <a:gd name="connsiteX2" fmla="*/ 3030694 w 3906769"/>
              <a:gd name="connsiteY2" fmla="*/ 0 h 4444781"/>
              <a:gd name="connsiteX3" fmla="*/ 3906760 w 3906769"/>
              <a:gd name="connsiteY3" fmla="*/ 4444781 h 4444781"/>
              <a:gd name="connsiteX4" fmla="*/ 0 w 3906769"/>
              <a:gd name="connsiteY4" fmla="*/ 4423999 h 4444781"/>
              <a:gd name="connsiteX0" fmla="*/ 0 w 3906769"/>
              <a:gd name="connsiteY0" fmla="*/ 4423999 h 4444781"/>
              <a:gd name="connsiteX1" fmla="*/ 350061 w 3906769"/>
              <a:gd name="connsiteY1" fmla="*/ 41564 h 4444781"/>
              <a:gd name="connsiteX2" fmla="*/ 3030694 w 3906769"/>
              <a:gd name="connsiteY2" fmla="*/ 0 h 4444781"/>
              <a:gd name="connsiteX3" fmla="*/ 3906760 w 3906769"/>
              <a:gd name="connsiteY3" fmla="*/ 4444781 h 4444781"/>
              <a:gd name="connsiteX4" fmla="*/ 0 w 3906769"/>
              <a:gd name="connsiteY4" fmla="*/ 4423999 h 4444781"/>
              <a:gd name="connsiteX0" fmla="*/ 0 w 3906769"/>
              <a:gd name="connsiteY0" fmla="*/ 4423999 h 4444781"/>
              <a:gd name="connsiteX1" fmla="*/ 350061 w 3906769"/>
              <a:gd name="connsiteY1" fmla="*/ 10391 h 4444781"/>
              <a:gd name="connsiteX2" fmla="*/ 3030694 w 3906769"/>
              <a:gd name="connsiteY2" fmla="*/ 0 h 4444781"/>
              <a:gd name="connsiteX3" fmla="*/ 3906760 w 3906769"/>
              <a:gd name="connsiteY3" fmla="*/ 4444781 h 4444781"/>
              <a:gd name="connsiteX4" fmla="*/ 0 w 3906769"/>
              <a:gd name="connsiteY4" fmla="*/ 4423999 h 4444781"/>
              <a:gd name="connsiteX0" fmla="*/ 0 w 3906769"/>
              <a:gd name="connsiteY0" fmla="*/ 4423999 h 4444781"/>
              <a:gd name="connsiteX1" fmla="*/ 879997 w 3906769"/>
              <a:gd name="connsiteY1" fmla="*/ 51955 h 4444781"/>
              <a:gd name="connsiteX2" fmla="*/ 3030694 w 3906769"/>
              <a:gd name="connsiteY2" fmla="*/ 0 h 4444781"/>
              <a:gd name="connsiteX3" fmla="*/ 3906760 w 3906769"/>
              <a:gd name="connsiteY3" fmla="*/ 4444781 h 4444781"/>
              <a:gd name="connsiteX4" fmla="*/ 0 w 3906769"/>
              <a:gd name="connsiteY4" fmla="*/ 4423999 h 4444781"/>
              <a:gd name="connsiteX0" fmla="*/ 0 w 3906769"/>
              <a:gd name="connsiteY0" fmla="*/ 4423999 h 4444781"/>
              <a:gd name="connsiteX1" fmla="*/ 879997 w 3906769"/>
              <a:gd name="connsiteY1" fmla="*/ 51955 h 4444781"/>
              <a:gd name="connsiteX2" fmla="*/ 3030694 w 3906769"/>
              <a:gd name="connsiteY2" fmla="*/ 0 h 4444781"/>
              <a:gd name="connsiteX3" fmla="*/ 3906760 w 3906769"/>
              <a:gd name="connsiteY3" fmla="*/ 4444781 h 4444781"/>
              <a:gd name="connsiteX4" fmla="*/ 0 w 3906769"/>
              <a:gd name="connsiteY4" fmla="*/ 4423999 h 4444781"/>
              <a:gd name="connsiteX0" fmla="*/ 0 w 3906769"/>
              <a:gd name="connsiteY0" fmla="*/ 4423999 h 4444781"/>
              <a:gd name="connsiteX1" fmla="*/ 900779 w 3906769"/>
              <a:gd name="connsiteY1" fmla="*/ 10392 h 4444781"/>
              <a:gd name="connsiteX2" fmla="*/ 3030694 w 3906769"/>
              <a:gd name="connsiteY2" fmla="*/ 0 h 4444781"/>
              <a:gd name="connsiteX3" fmla="*/ 3906760 w 3906769"/>
              <a:gd name="connsiteY3" fmla="*/ 4444781 h 4444781"/>
              <a:gd name="connsiteX4" fmla="*/ 0 w 3906769"/>
              <a:gd name="connsiteY4" fmla="*/ 4423999 h 44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6769" h="4444781">
                <a:moveTo>
                  <a:pt x="0" y="4423999"/>
                </a:moveTo>
                <a:cubicBezTo>
                  <a:pt x="116687" y="2963187"/>
                  <a:pt x="46338" y="1294558"/>
                  <a:pt x="900779" y="10392"/>
                </a:cubicBezTo>
                <a:lnTo>
                  <a:pt x="3030694" y="0"/>
                </a:lnTo>
                <a:cubicBezTo>
                  <a:pt x="1144089" y="1457348"/>
                  <a:pt x="3912611" y="2966651"/>
                  <a:pt x="3906760" y="4444781"/>
                </a:cubicBezTo>
                <a:lnTo>
                  <a:pt x="0" y="4423999"/>
                </a:lnTo>
                <a:close/>
              </a:path>
            </a:pathLst>
          </a:custGeom>
          <a:solidFill>
            <a:srgbClr val="1C80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73049-5C07-66B6-B32C-96FCA1AF1528}"/>
              </a:ext>
            </a:extLst>
          </p:cNvPr>
          <p:cNvSpPr txBox="1"/>
          <p:nvPr/>
        </p:nvSpPr>
        <p:spPr>
          <a:xfrm>
            <a:off x="1878908" y="3955003"/>
            <a:ext cx="7858256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/>
              <a:t>Sherburne County Interactive Child Care Finder</a:t>
            </a:r>
          </a:p>
          <a:p>
            <a:pPr algn="ctr"/>
            <a:r>
              <a:rPr lang="en-US" sz="2800" dirty="0"/>
              <a:t>Brian Fleming</a:t>
            </a:r>
          </a:p>
          <a:p>
            <a:pPr algn="ctr"/>
            <a:r>
              <a:rPr lang="en-US" sz="2800" dirty="0"/>
              <a:t>Sherburne County EDA Executive Director</a:t>
            </a:r>
          </a:p>
          <a:p>
            <a:pPr algn="ctr"/>
            <a:r>
              <a:rPr lang="en-US" sz="2800" dirty="0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02430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080E-0D45-7245-993E-1BA8F250F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D1D4-0851-1389-7EAD-D7E065FAC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4328"/>
            <a:ext cx="10515600" cy="46468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State of Child Care in Sherburne County</a:t>
            </a:r>
          </a:p>
          <a:p>
            <a:r>
              <a:rPr lang="en-US" dirty="0">
                <a:latin typeface="Arial"/>
                <a:cs typeface="Arial"/>
              </a:rPr>
              <a:t>Interactive Child Care Finder Overview</a:t>
            </a:r>
          </a:p>
          <a:p>
            <a:r>
              <a:rPr lang="en-US" dirty="0">
                <a:latin typeface="Arial"/>
                <a:cs typeface="Arial"/>
              </a:rPr>
              <a:t>Next Steps/Questions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D19A6-8267-5EA1-466C-5309472B0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5865" y="177795"/>
            <a:ext cx="1311493" cy="140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84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Sherburne County Child Care need</a:t>
            </a:r>
            <a:br>
              <a:rPr lang="en-US" dirty="0">
                <a:latin typeface="Bebas Neue"/>
                <a:cs typeface="Arial"/>
              </a:rPr>
            </a:br>
            <a:endParaRPr lang="en-US" sz="3200" dirty="0">
              <a:solidFill>
                <a:srgbClr val="CCB17A"/>
              </a:solidFill>
              <a:cs typeface="Arial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838200" y="1714328"/>
            <a:ext cx="10515600" cy="477854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45000"/>
              </a:lnSpc>
              <a:spcBef>
                <a:spcPts val="0"/>
              </a:spcBef>
              <a:defRPr/>
            </a:pPr>
            <a:r>
              <a:rPr lang="en-US" b="1" dirty="0">
                <a:latin typeface="Arial"/>
                <a:cs typeface="Arial"/>
              </a:rPr>
              <a:t>Sherburne County </a:t>
            </a:r>
            <a:r>
              <a:rPr lang="en-US" b="1">
                <a:latin typeface="Arial"/>
                <a:cs typeface="Arial"/>
              </a:rPr>
              <a:t>has an </a:t>
            </a:r>
            <a:r>
              <a:rPr lang="en-US" b="1" dirty="0">
                <a:latin typeface="Arial"/>
                <a:cs typeface="Arial"/>
              </a:rPr>
              <a:t>approximate child care deficit of 2,759. </a:t>
            </a:r>
            <a:r>
              <a:rPr lang="en-US" sz="2000" dirty="0">
                <a:latin typeface="Arial"/>
                <a:cs typeface="Arial"/>
              </a:rPr>
              <a:t>(First Children’s Finance 2024 statistics)</a:t>
            </a:r>
            <a:endParaRPr lang="en-US" sz="2000" b="1" dirty="0">
              <a:latin typeface="Arial"/>
              <a:cs typeface="Arial"/>
            </a:endParaRPr>
          </a:p>
          <a:p>
            <a:pPr lvl="1">
              <a:lnSpc>
                <a:spcPct val="145000"/>
              </a:lnSpc>
              <a:spcBef>
                <a:spcPts val="0"/>
              </a:spcBef>
              <a:defRPr/>
            </a:pPr>
            <a:r>
              <a:rPr lang="en-US" b="1" dirty="0">
                <a:latin typeface="Arial"/>
                <a:cs typeface="Arial"/>
              </a:rPr>
              <a:t>Yet, currently there are at least 125 available child care spots in Sherburne County.</a:t>
            </a:r>
          </a:p>
          <a:p>
            <a:pPr>
              <a:lnSpc>
                <a:spcPct val="145000"/>
              </a:lnSpc>
              <a:spcBef>
                <a:spcPts val="0"/>
              </a:spcBef>
              <a:defRPr/>
            </a:pPr>
            <a:r>
              <a:rPr lang="en-US" b="1" dirty="0">
                <a:latin typeface="Arial"/>
                <a:cs typeface="Arial"/>
              </a:rPr>
              <a:t>Our county has struggled to match parents/caretakers with the current availability we do have; until now…</a:t>
            </a:r>
          </a:p>
        </p:txBody>
      </p:sp>
    </p:spTree>
    <p:extLst>
      <p:ext uri="{BB962C8B-B14F-4D97-AF65-F5344CB8AC3E}">
        <p14:creationId xmlns:p14="http://schemas.microsoft.com/office/powerpoint/2010/main" val="209412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Interactive child care finder</a:t>
            </a:r>
            <a:endParaRPr lang="en-US" sz="3200" dirty="0">
              <a:solidFill>
                <a:srgbClr val="CCB17A"/>
              </a:solidFill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36E7F-A11F-8C72-97BE-F0CA0B2240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154" b="5870"/>
          <a:stretch/>
        </p:blipFill>
        <p:spPr>
          <a:xfrm>
            <a:off x="838200" y="2191110"/>
            <a:ext cx="8617527" cy="4026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9E1750-1546-EFFC-CBA0-E6E638E4D7E3}"/>
              </a:ext>
            </a:extLst>
          </p:cNvPr>
          <p:cNvSpPr txBox="1"/>
          <p:nvPr/>
        </p:nvSpPr>
        <p:spPr>
          <a:xfrm>
            <a:off x="1865283" y="6309994"/>
            <a:ext cx="65633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https://gis.co.sherburne.mn.us/daycarefinder/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56F2F-174F-F2D1-36C3-1478A30B3400}"/>
              </a:ext>
            </a:extLst>
          </p:cNvPr>
          <p:cNvSpPr txBox="1"/>
          <p:nvPr/>
        </p:nvSpPr>
        <p:spPr>
          <a:xfrm>
            <a:off x="9672320" y="2286000"/>
            <a:ext cx="218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Parents/caretakers can search for child care availability by age categories here.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F84751-8E95-A6EF-C472-7B96DA66C350}"/>
              </a:ext>
            </a:extLst>
          </p:cNvPr>
          <p:cNvSpPr txBox="1"/>
          <p:nvPr/>
        </p:nvSpPr>
        <p:spPr>
          <a:xfrm>
            <a:off x="9672320" y="5292545"/>
            <a:ext cx="218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(When availability changes, providers call/email Sherburne County Economic Development; we update the site within 48 business hours.)</a:t>
            </a:r>
          </a:p>
        </p:txBody>
      </p:sp>
    </p:spTree>
    <p:extLst>
      <p:ext uri="{BB962C8B-B14F-4D97-AF65-F5344CB8AC3E}">
        <p14:creationId xmlns:p14="http://schemas.microsoft.com/office/powerpoint/2010/main" val="104174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Next Steps/questions</a:t>
            </a:r>
            <a:endParaRPr lang="en-US" dirty="0">
              <a:solidFill>
                <a:srgbClr val="CCB17A"/>
              </a:solidFill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BAC9A-E7F1-B50F-9DC6-7F45897F4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Interactive child care finder map launched May 2025.</a:t>
            </a:r>
          </a:p>
          <a:p>
            <a:pPr lvl="1"/>
            <a:r>
              <a:rPr lang="en-US" dirty="0"/>
              <a:t>Already have better metrics on current child care availability (over 110 total open slots).</a:t>
            </a:r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Promote map throughout Sherburne County through community partners, child care groups, etc.</a:t>
            </a:r>
          </a:p>
          <a:p>
            <a:pPr lvl="1"/>
            <a:r>
              <a:rPr lang="en-US" dirty="0"/>
              <a:t>Fill at least 30 child care slots throughout the County by Fall 2025.</a:t>
            </a:r>
          </a:p>
        </p:txBody>
      </p:sp>
      <p:sp>
        <p:nvSpPr>
          <p:cNvPr id="6" name="Title 18">
            <a:extLst>
              <a:ext uri="{FF2B5EF4-FFF2-40B4-BE49-F238E27FC236}">
                <a16:creationId xmlns:a16="http://schemas.microsoft.com/office/drawing/2014/main" id="{632067A7-6269-6AA6-F380-044345729F58}"/>
              </a:ext>
            </a:extLst>
          </p:cNvPr>
          <p:cNvSpPr txBox="1">
            <a:spLocks/>
          </p:cNvSpPr>
          <p:nvPr/>
        </p:nvSpPr>
        <p:spPr>
          <a:xfrm>
            <a:off x="838200" y="5437008"/>
            <a:ext cx="10515600" cy="1825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05D7E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algn="ctr"/>
            <a:r>
              <a:rPr lang="en-US" sz="2800" dirty="0">
                <a:latin typeface="Bebas Neue"/>
                <a:cs typeface="Arial"/>
              </a:rPr>
              <a:t>Questions?</a:t>
            </a:r>
            <a:endParaRPr lang="en-US" sz="2800" dirty="0">
              <a:solidFill>
                <a:srgbClr val="CCB17A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267166"/>
      </p:ext>
    </p:extLst>
  </p:cSld>
  <p:clrMapOvr>
    <a:masterClrMapping/>
  </p:clrMapOvr>
</p:sld>
</file>

<file path=ppt/theme/theme1.xml><?xml version="1.0" encoding="utf-8"?>
<a:theme xmlns:a="http://schemas.openxmlformats.org/drawingml/2006/main" name="Til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ltle" id="{CC2C9304-F0B5-4152-BE6F-E119B50C064A}" vid="{7F8122D4-725E-425B-ABA3-DABCF1DC87D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1EA9FAAE5EC14BA91F7229D97DE736" ma:contentTypeVersion="15" ma:contentTypeDescription="Create a new document." ma:contentTypeScope="" ma:versionID="f5a3ced8ed55fb17df7585cb0309d831">
  <xsd:schema xmlns:xsd="http://www.w3.org/2001/XMLSchema" xmlns:xs="http://www.w3.org/2001/XMLSchema" xmlns:p="http://schemas.microsoft.com/office/2006/metadata/properties" xmlns:ns2="9b979a7a-11a7-476f-9da8-7e97051fdbca" xmlns:ns3="0b85a27b-f07f-498d-8666-903218387e8e" targetNamespace="http://schemas.microsoft.com/office/2006/metadata/properties" ma:root="true" ma:fieldsID="b845fcde48764cbdadbd86c536c3bd50" ns2:_="" ns3:_="">
    <xsd:import namespace="9b979a7a-11a7-476f-9da8-7e97051fdbca"/>
    <xsd:import namespace="0b85a27b-f07f-498d-8666-903218387e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79a7a-11a7-476f-9da8-7e97051fdb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0008c11-b139-4229-94ea-f221f4922f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5a27b-f07f-498d-8666-903218387e8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6e8694b-7dd2-47d1-be80-904754055601}" ma:internalName="TaxCatchAll" ma:showField="CatchAllData" ma:web="0b85a27b-f07f-498d-8666-903218387e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lcf76f155ced4ddcb4097134ff3c332f xmlns="9b979a7a-11a7-476f-9da8-7e97051fdbca">
      <Terms xmlns="http://schemas.microsoft.com/office/infopath/2007/PartnerControls"/>
    </lcf76f155ced4ddcb4097134ff3c332f>
    <TaxCatchAll xmlns="0b85a27b-f07f-498d-8666-903218387e8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AC84EF-3F21-4296-B1A0-DE6753811B4B}">
  <ds:schemaRefs>
    <ds:schemaRef ds:uri="0b85a27b-f07f-498d-8666-903218387e8e"/>
    <ds:schemaRef ds:uri="9b979a7a-11a7-476f-9da8-7e97051fdb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D2B0C67-4FF9-497F-BE48-85C71F1D5233}">
  <ds:schemaRefs>
    <ds:schemaRef ds:uri="0b85a27b-f07f-498d-8666-903218387e8e"/>
    <ds:schemaRef ds:uri="9b979a7a-11a7-476f-9da8-7e97051fdbc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3A37050-9DCD-4B1C-8E93-48DD595F13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Tiltle</Template>
  <TotalTime>152</TotalTime>
  <Words>208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Bebas Neue</vt:lpstr>
      <vt:lpstr>Tiltle</vt:lpstr>
      <vt:lpstr>PowerPoint Presentation</vt:lpstr>
      <vt:lpstr>Overview</vt:lpstr>
      <vt:lpstr>Sherburne County Child Care need </vt:lpstr>
      <vt:lpstr>Interactive child care finder</vt:lpstr>
      <vt:lpstr>Next Steps/questions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Switchboard</dc:creator>
  <cp:lastModifiedBy>Vita, Carla K (She/Her/Hers) (DEED)</cp:lastModifiedBy>
  <cp:revision>410</cp:revision>
  <dcterms:created xsi:type="dcterms:W3CDTF">2017-10-19T16:18:22Z</dcterms:created>
  <dcterms:modified xsi:type="dcterms:W3CDTF">2025-05-30T16:28:01Z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0x010100741EA9FAAE5EC14BA91F7229D97DE736</vt:lpwstr>
  </property>
  <property fmtid="{D5CDD505-2E9C-101B-9397-08002B2CF9AE}" pid="3" name="Modified By">
    <vt:lpwstr>i:0#.f|membership|naomie.rondo@co.sherburne.mn.us</vt:lpwstr>
  </property>
  <property fmtid="{D5CDD505-2E9C-101B-9397-08002B2CF9AE}" pid="4" name="Created By">
    <vt:lpwstr>i:0#.f|membership|naomie.rondo@co.sherburne.mn.us</vt:lpwstr>
  </property>
  <property fmtid="{D5CDD505-2E9C-101B-9397-08002B2CF9AE}" pid="5" name="FileLeafRef">
    <vt:lpwstr>sherco_powerpoint_slides.pptx</vt:lpwstr>
  </property>
  <property fmtid="{D5CDD505-2E9C-101B-9397-08002B2CF9AE}" pid="6" name="Order">
    <vt:r8>4900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source_item_id">
    <vt:lpwstr/>
  </property>
  <property fmtid="{D5CDD505-2E9C-101B-9397-08002B2CF9AE}" pid="13" name="AssetType">
    <vt:lpwstr>Presentation</vt:lpwstr>
  </property>
  <property fmtid="{D5CDD505-2E9C-101B-9397-08002B2CF9AE}" pid="14" name="MediaServiceImageTags">
    <vt:lpwstr/>
  </property>
</Properties>
</file>