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319" r:id="rId5"/>
    <p:sldId id="276" r:id="rId6"/>
    <p:sldId id="282" r:id="rId7"/>
    <p:sldId id="334" r:id="rId8"/>
    <p:sldId id="326" r:id="rId9"/>
    <p:sldId id="321" r:id="rId10"/>
    <p:sldId id="304" r:id="rId11"/>
    <p:sldId id="305" r:id="rId12"/>
    <p:sldId id="307" r:id="rId13"/>
    <p:sldId id="300" r:id="rId14"/>
    <p:sldId id="332" r:id="rId15"/>
    <p:sldId id="340" r:id="rId16"/>
    <p:sldId id="341" r:id="rId17"/>
    <p:sldId id="342" r:id="rId18"/>
    <p:sldId id="297" r:id="rId19"/>
  </p:sldIdLst>
  <p:sldSz cx="12192000" cy="6858000"/>
  <p:notesSz cx="6858000" cy="1581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, Stephanie (DEED)" initials="SS(" lastIdx="9" clrIdx="0">
    <p:extLst>
      <p:ext uri="{19B8F6BF-5375-455C-9EA6-DF929625EA0E}">
        <p15:presenceInfo xmlns:p15="http://schemas.microsoft.com/office/powerpoint/2012/main" userId="S::Stephanie.Shaw@state.mn.us::538d7590-4c95-4f9d-b83b-a40c6869e7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000000"/>
    <a:srgbClr val="E8E8E8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F360D-36B8-C080-BAD7-74BBDDDB712D}" v="41" dt="2025-09-29T13:00:55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89858" autoAdjust="0"/>
  </p:normalViewPr>
  <p:slideViewPr>
    <p:cSldViewPr snapToGrid="0">
      <p:cViewPr varScale="1">
        <p:scale>
          <a:sx n="99" d="100"/>
          <a:sy n="99" d="100"/>
        </p:scale>
        <p:origin x="97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9/29/2025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82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3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9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BCD – technical and financial services to help businesses and communities grow </a:t>
            </a:r>
          </a:p>
          <a:p>
            <a:endParaRPr lang="en-US" baseline="0" dirty="0"/>
          </a:p>
          <a:p>
            <a:r>
              <a:rPr lang="en-US" baseline="0" dirty="0"/>
              <a:t>Trade - provides the training and expertise that small and midsized companies need to export goods and services</a:t>
            </a:r>
          </a:p>
          <a:p>
            <a:endParaRPr lang="en-US" baseline="0" dirty="0"/>
          </a:p>
          <a:p>
            <a:r>
              <a:rPr lang="en-US" baseline="0" dirty="0"/>
              <a:t>Broadband -  works to improve availability and use of high speed broadband services.</a:t>
            </a:r>
          </a:p>
          <a:p>
            <a:endParaRPr lang="en-US" baseline="0" dirty="0"/>
          </a:p>
          <a:p>
            <a:r>
              <a:rPr lang="en-US" baseline="0" dirty="0"/>
              <a:t>WD – variety of programs offered through WIOA and other state and federal programs to help job seekers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0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0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</a:rPr>
              <a:t>Financing initiatives include: • grant programs such as the Minnesota Job Creation Fund • loan programs such as the Minnesota Investment Fund and Emerging Entrepreneur Loan Program • tax benefit programs such as the Angel Tax Credit and the Greater Minnesota Job Expansion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2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</a:rPr>
              <a:t>Grant funding includes: • site cleanup and redevelopment of contaminated properties such as the Cleanup Revolving Loan Program • housing, public infrastructure, and commercial rehabilitation projects through the Small Cities Development Program • road and transportation projects</a:t>
            </a:r>
            <a:endParaRPr lang="en-US" sz="1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Services include: • basic guidance for companies new to exporting • technical, regulatory, and logistical information for more experienced companies • market intelligence and research • help conducting business across borders and cultures • educational seminars, workshops, and events • a matching grant program to help qualifying businesses with export-related activities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8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5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2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5E0E8-0788-4797-9983-C2C2D2603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953758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rgbClr val="003865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4406286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0960E9-F618-4D3C-A13D-633B9C5E3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6B23F-38FC-49BD-83FB-47515709C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889DEE-3C1B-4241-958E-773D926E4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D21366-A0C8-424F-AB52-92ADBFEF7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051B85-B470-414F-BB13-30B30A76C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7DF31-696F-4736-906B-17BCCF02A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53" y="2022348"/>
            <a:ext cx="6866694" cy="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17029C-146D-40A9-9DD0-040E835DC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941EE-6E7E-489C-8CC4-0F2A9370E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69CF5A-C6CF-486C-9B14-C9954E49C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A4A8DD-D0F5-44C1-B499-38111C8E48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6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0ECE39-2EDE-4E36-B5CD-24B36FDEA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39A61-E863-4510-A868-5207F12F0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8FCB8B6-B793-4699-BFED-9089DEE2D6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6782A-63E0-42F6-B8F1-B48206108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7" y="6182418"/>
            <a:ext cx="3613316" cy="3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0F9A58-DD4F-4269-9BA6-03203467A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149A7D-ACE1-4D4F-9EDE-AFDAC9C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7AF7DA-B512-472F-BC23-F3520AA04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1" y="715116"/>
            <a:ext cx="3892217" cy="34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Here | mn.gov/deed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952203-E8FB-4F5D-B5E5-77FD0A73D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mn.gov/deed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7BAF0-E7E3-434E-A402-8ECD4B8D5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87" y="676285"/>
            <a:ext cx="4307106" cy="3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9CC8D-961C-48E4-83B9-1AB85637D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87" y="676285"/>
            <a:ext cx="4307106" cy="3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2ECF1A-EF2B-4612-A2CC-75778C9FD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C680A3-C5D3-4FFD-9C4F-F36C76974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BB05C-0FE5-4B9D-9A15-CAA5A8AAB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3076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659527-B9B1-4F13-8C4F-F2223349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radley.Brzezinski@state.MN.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2390-6572-429F-8E50-2ABC05051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DEED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4A087-ED05-4E0A-896C-A3147D8AE5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Brad Brzezinski, Northeast Regional Business Development Manager</a:t>
            </a:r>
          </a:p>
        </p:txBody>
      </p:sp>
    </p:spTree>
    <p:extLst>
      <p:ext uri="{BB962C8B-B14F-4D97-AF65-F5344CB8AC3E}">
        <p14:creationId xmlns:p14="http://schemas.microsoft.com/office/powerpoint/2010/main" val="1103256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DD67-7AE4-422A-944E-7EFA1150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-1"/>
            <a:ext cx="11779045" cy="1216025"/>
          </a:xfrm>
        </p:spPr>
        <p:txBody>
          <a:bodyPr>
            <a:noAutofit/>
          </a:bodyPr>
          <a:lstStyle/>
          <a:p>
            <a:r>
              <a:rPr lang="en-US" sz="4000" dirty="0"/>
              <a:t>Business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70A7-95F5-4C68-80EB-CF3FD95C5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Calibri"/>
              </a:rPr>
              <a:t>What do we do: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cs typeface="Calibri"/>
              </a:rPr>
              <a:t>The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 of Business Development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focuses on projects likely to result in economic growth. Its goal is to help stimulate new business development and business expansions while retaining existing jobs and creating new jobs. </a:t>
            </a:r>
            <a:endParaRPr lang="en-US" sz="2800" dirty="0">
              <a:solidFill>
                <a:schemeClr val="tx1"/>
              </a:solidFill>
              <a:cs typeface="Calibri"/>
            </a:endParaRPr>
          </a:p>
          <a:p>
            <a:pPr lvl="1"/>
            <a:endParaRPr lang="en-US" sz="28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73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DD67-7AE4-422A-944E-7EFA1150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-1"/>
            <a:ext cx="11779045" cy="1216025"/>
          </a:xfrm>
        </p:spPr>
        <p:txBody>
          <a:bodyPr>
            <a:noAutofit/>
          </a:bodyPr>
          <a:lstStyle/>
          <a:p>
            <a:r>
              <a:rPr lang="en-US" sz="4000" dirty="0"/>
              <a:t>Business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70A7-95F5-4C68-80EB-CF3FD95C5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Who are we: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Seven Business Development Managers throughout the state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Metro has two managers: Colleen Eddy and Matt Hauck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Metro represents nine counties:</a:t>
            </a:r>
          </a:p>
          <a:p>
            <a:pPr lvl="3"/>
            <a:r>
              <a:rPr lang="en-US" sz="2800" dirty="0">
                <a:solidFill>
                  <a:schemeClr val="tx1"/>
                </a:solidFill>
              </a:rPr>
              <a:t>Anoka, Carver, Chisago, Dakota, Hennepin, Isanti, Ramsey, Scott, Washington</a:t>
            </a:r>
          </a:p>
          <a:p>
            <a:endParaRPr lang="en-US" sz="3600" b="1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36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C6F4-D0EC-4608-BCB6-22112F3B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-1"/>
            <a:ext cx="11685181" cy="12160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Business Finance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5466-4D8F-4AFE-AF38-856C52BA8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409" y="1392605"/>
            <a:ext cx="11100391" cy="5178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Job Creation Fund: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Performance-based program for eligible industries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Generally, up to $1 million total available per business</a:t>
            </a:r>
          </a:p>
          <a:p>
            <a:pPr lvl="2"/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$500,000 in Job Creation Awards &amp; $500,000 in Capital Investment Rebates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Create at least 10 full-time jobs &amp; have $500,000 in capital expenditures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Minnesota Investment Fund: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Grants provided to local governments who then make loans to businesses; works in partnership with private financing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Interest rate/terms vary; loans may be forgiven in limited cases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Up to $1 million; average about $450,000</a:t>
            </a:r>
          </a:p>
        </p:txBody>
      </p:sp>
    </p:spTree>
    <p:extLst>
      <p:ext uri="{BB962C8B-B14F-4D97-AF65-F5344CB8AC3E}">
        <p14:creationId xmlns:p14="http://schemas.microsoft.com/office/powerpoint/2010/main" val="377824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C6F4-D0EC-4608-BCB6-22112F3B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Business Finance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5466-4D8F-4AFE-AF38-856C52BA8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409" y="1392605"/>
            <a:ext cx="11100391" cy="5178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Minnesota Forward Fund: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The 2023 Minnesota Legislature appropriated $400 million to the Minnesota Forward Fund.  Of that amount: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$50 million is to provide businesses with matching funds required by federal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$100 million is to match existing federal funds made available in the Consolidated Appropriations Act, Public Law 117-328, to be used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$250 million is to match federal funds made available in the Chips and Science Act, Public Law 117-167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865"/>
                </a:solidFill>
                <a:ea typeface="ＭＳ Ｐゴシック" panose="020B0600070205080204" pitchFamily="34" charset="-128"/>
              </a:rPr>
              <a:t>Up to 15% of a total project cost, with maximum total project cost of $75 million per project, may be matched for a CHIPS Act project</a:t>
            </a:r>
          </a:p>
        </p:txBody>
      </p:sp>
    </p:spTree>
    <p:extLst>
      <p:ext uri="{BB962C8B-B14F-4D97-AF65-F5344CB8AC3E}">
        <p14:creationId xmlns:p14="http://schemas.microsoft.com/office/powerpoint/2010/main" val="428381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State Small Business Credit Initiative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54" y="1547711"/>
            <a:ext cx="4906108" cy="447695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/>
              <a:t>Eligible business characteristics</a:t>
            </a:r>
          </a:p>
          <a:p>
            <a:pPr lvl="1"/>
            <a:r>
              <a:rPr lang="en-US" sz="2800"/>
              <a:t>Located in Minnesota</a:t>
            </a:r>
          </a:p>
          <a:p>
            <a:pPr lvl="1"/>
            <a:r>
              <a:rPr lang="en-US" sz="2800"/>
              <a:t>Fewer than 500 employees preferred, no more than 750 allowed</a:t>
            </a:r>
          </a:p>
          <a:p>
            <a:pPr lvl="1"/>
            <a:r>
              <a:rPr lang="en-US" sz="2800"/>
              <a:t>Funds used for eligible business purposes</a:t>
            </a:r>
          </a:p>
          <a:p>
            <a:pPr lvl="1"/>
            <a:r>
              <a:rPr lang="en-US" sz="2800"/>
              <a:t>Each transaction requires certification regarding use of proceeds, conflict of interest, SEDI ownership (if applicable), and that no principal is a sex offender</a:t>
            </a:r>
          </a:p>
          <a:p>
            <a:pPr lvl="1"/>
            <a:r>
              <a:rPr lang="en-US" sz="2800"/>
              <a:t>Certain programs have additional eligibility restrictions</a:t>
            </a:r>
          </a:p>
          <a:p>
            <a:pPr lvl="1"/>
            <a:endParaRPr lang="en-US" sz="2800">
              <a:solidFill>
                <a:srgbClr val="003865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>
              <a:solidFill>
                <a:srgbClr val="003865"/>
              </a:solidFill>
            </a:endParaRPr>
          </a:p>
          <a:p>
            <a:pPr>
              <a:lnSpc>
                <a:spcPct val="80000"/>
              </a:lnSpc>
            </a:pPr>
            <a:endParaRPr lang="en-US" sz="2800">
              <a:solidFill>
                <a:srgbClr val="003865"/>
              </a:solidFill>
            </a:endParaRPr>
          </a:p>
          <a:p>
            <a:pPr>
              <a:lnSpc>
                <a:spcPct val="80000"/>
              </a:lnSpc>
            </a:pPr>
            <a:endParaRPr lang="en-US" sz="2800">
              <a:solidFill>
                <a:srgbClr val="003865"/>
              </a:solidFill>
            </a:endParaRPr>
          </a:p>
          <a:p>
            <a:pPr>
              <a:lnSpc>
                <a:spcPct val="80000"/>
              </a:lnSpc>
            </a:pPr>
            <a:endParaRPr lang="en-US" sz="2800">
              <a:solidFill>
                <a:srgbClr val="003865"/>
              </a:solidFill>
            </a:endParaRP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02BF26-932C-4110-D893-1FB7D08CC18B}"/>
              </a:ext>
            </a:extLst>
          </p:cNvPr>
          <p:cNvSpPr txBox="1">
            <a:spLocks/>
          </p:cNvSpPr>
          <p:nvPr/>
        </p:nvSpPr>
        <p:spPr bwMode="white">
          <a:xfrm>
            <a:off x="6297994" y="1547711"/>
            <a:ext cx="5384052" cy="48794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>
                <a:solidFill>
                  <a:schemeClr val="tx2"/>
                </a:solidFill>
              </a:rPr>
              <a:t>Automation Loan Participation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>
                <a:solidFill>
                  <a:schemeClr val="tx2"/>
                </a:solidFill>
              </a:rPr>
              <a:t>Industries: manufacturing, distribution, technology and warehousing businesses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>
                <a:solidFill>
                  <a:schemeClr val="tx2"/>
                </a:solidFill>
              </a:rPr>
              <a:t>Loan purpose: machinery, equipment or software to increase productivity and automation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>
                <a:solidFill>
                  <a:schemeClr val="tx2"/>
                </a:solidFill>
              </a:rPr>
              <a:t>Gap financing tool for lead lender companion loan, looking for 5:1 ratio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>
                <a:solidFill>
                  <a:schemeClr val="tx2"/>
                </a:solidFill>
              </a:rPr>
              <a:t>Up to $500,000, 5- to 7-year term, 1% interest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80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>
                <a:solidFill>
                  <a:schemeClr val="tx2"/>
                </a:solidFill>
              </a:rPr>
              <a:t>Growth Loan Fund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>
                <a:solidFill>
                  <a:schemeClr val="tx2"/>
                </a:solidFill>
              </a:rPr>
              <a:t>Targets start-ups engaged in technologically innovative industries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>
                <a:solidFill>
                  <a:schemeClr val="tx2"/>
                </a:solidFill>
              </a:rPr>
              <a:t>Loan of $100,000-$400,000 based on 20% of proposed equity raise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endParaRPr lang="en-US" sz="140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>
                <a:solidFill>
                  <a:schemeClr val="tx2"/>
                </a:solidFill>
              </a:rPr>
              <a:t>Minnesota Loan Guarantee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>
                <a:solidFill>
                  <a:schemeClr val="tx2"/>
                </a:solidFill>
              </a:rPr>
              <a:t>Businesses apply directly with lenders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>
                <a:solidFill>
                  <a:schemeClr val="tx2"/>
                </a:solidFill>
              </a:rPr>
              <a:t>80% guarantee up to $800,000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40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>
                <a:solidFill>
                  <a:schemeClr val="tx2"/>
                </a:solidFill>
              </a:rPr>
              <a:t>Small Business Loan Participation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>
                <a:solidFill>
                  <a:schemeClr val="tx2"/>
                </a:solidFill>
              </a:rPr>
              <a:t>Borrowers apply directly with lenders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>
                <a:solidFill>
                  <a:schemeClr val="tx2"/>
                </a:solidFill>
              </a:rPr>
              <a:t>DEED purchases 25% of lender’s loan</a:t>
            </a:r>
          </a:p>
          <a:p>
            <a:pPr marL="0" indent="0">
              <a:buNone/>
            </a:pPr>
            <a:endParaRPr lang="en-US" sz="3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41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2390-6572-429F-8E50-2ABC05051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2609386"/>
            <a:ext cx="11658600" cy="925552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4A087-ED05-4E0A-896C-A3147D8AE5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3534938"/>
            <a:ext cx="10515600" cy="17730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Brad Brzezinski, Northeast Regional Business Development Manager</a:t>
            </a:r>
            <a:br>
              <a:rPr lang="en-US" dirty="0"/>
            </a:br>
            <a:r>
              <a:rPr lang="en-US" dirty="0"/>
              <a:t>218.310.7757</a:t>
            </a:r>
            <a:br>
              <a:rPr lang="en-US" dirty="0"/>
            </a:br>
            <a:r>
              <a:rPr lang="en-US" dirty="0">
                <a:hlinkClick r:id="rId2"/>
              </a:rPr>
              <a:t>Bradley.Brzezinski@state.MN.US</a:t>
            </a:r>
            <a:endParaRPr lang="en-US" dirty="0"/>
          </a:p>
          <a:p>
            <a:r>
              <a:rPr lang="en-US" dirty="0"/>
              <a:t>www.mn.gov/deed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9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nformation on the programs that DEED has for the state of MN&#10;">
            <a:extLst>
              <a:ext uri="{FF2B5EF4-FFF2-40B4-BE49-F238E27FC236}">
                <a16:creationId xmlns:a16="http://schemas.microsoft.com/office/drawing/2014/main" id="{0F9C220D-B3A1-4C81-B998-33F7F4193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" y="0"/>
            <a:ext cx="12190589" cy="6857207"/>
          </a:xfrm>
        </p:spPr>
      </p:pic>
    </p:spTree>
    <p:extLst>
      <p:ext uri="{BB962C8B-B14F-4D97-AF65-F5344CB8AC3E}">
        <p14:creationId xmlns:p14="http://schemas.microsoft.com/office/powerpoint/2010/main" val="30352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EED's Mission.  To empower the growth of the Minnesota economy, for everyone.  ">
            <a:extLst>
              <a:ext uri="{FF2B5EF4-FFF2-40B4-BE49-F238E27FC236}">
                <a16:creationId xmlns:a16="http://schemas.microsoft.com/office/drawing/2014/main" id="{384E1452-98AA-4809-B54E-8F255A991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0299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ow we're organized">
            <a:extLst>
              <a:ext uri="{FF2B5EF4-FFF2-40B4-BE49-F238E27FC236}">
                <a16:creationId xmlns:a16="http://schemas.microsoft.com/office/drawing/2014/main" id="{382B7400-C3F8-4803-8705-9EBAD6708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0722"/>
          <a:stretch/>
        </p:blipFill>
        <p:spPr>
          <a:xfrm>
            <a:off x="-4398" y="-1262"/>
            <a:ext cx="12200795" cy="40629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44D20-01BC-4936-BCEF-4E0910382FFD}"/>
              </a:ext>
            </a:extLst>
          </p:cNvPr>
          <p:cNvSpPr txBox="1"/>
          <p:nvPr/>
        </p:nvSpPr>
        <p:spPr>
          <a:xfrm>
            <a:off x="680484" y="4169090"/>
            <a:ext cx="3381153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businesses grow and create jobs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09147-20E1-49D2-AB6A-8263EA8CD2A0}"/>
              </a:ext>
            </a:extLst>
          </p:cNvPr>
          <p:cNvSpPr txBox="1"/>
          <p:nvPr/>
        </p:nvSpPr>
        <p:spPr>
          <a:xfrm>
            <a:off x="4405422" y="4163129"/>
            <a:ext cx="3381153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people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jobs and help businesses find the talent they need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7E79D-1A3D-4A3D-9DCD-E46396118020}"/>
              </a:ext>
            </a:extLst>
          </p:cNvPr>
          <p:cNvSpPr txBox="1"/>
          <p:nvPr/>
        </p:nvSpPr>
        <p:spPr>
          <a:xfrm>
            <a:off x="8130363" y="4163128"/>
            <a:ext cx="3381153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people who are laid off, are unable to work or face other challenges to employment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1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32E5-653A-4EB0-9B83-FC77C0A6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1" dirty="0"/>
              <a:t>Economic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562C-4021-4B7E-8AE9-CDF1223B86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/>
              <a:t>Economic Development </a:t>
            </a:r>
            <a:r>
              <a:rPr lang="en-US" sz="3000" dirty="0"/>
              <a:t>supports the growth of businesses and communities through grants and loans, consultations, education sessions, and other programs and services.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57E91F-3D78-4641-A198-884D8B2E0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-6847" y="3918417"/>
            <a:ext cx="12198847" cy="15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6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F40DF-3B65-45B1-BA3A-AF3584D5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3"/>
          <a:stretch/>
        </p:blipFill>
        <p:spPr>
          <a:xfrm>
            <a:off x="0" y="1216024"/>
            <a:ext cx="12192000" cy="7037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C28977-313F-4EAA-8D91-B03D6002994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r>
              <a:rPr lang="en-US"/>
              <a:t>Economic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4769-48C4-464B-9305-09299AF7E75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prstGeom prst="rect">
            <a:avLst/>
          </a:prstGeom>
          <a:solidFill>
            <a:schemeClr val="tx1">
              <a:alpha val="88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This division includes:</a:t>
            </a:r>
          </a:p>
          <a:p>
            <a:r>
              <a:rPr lang="en-US" dirty="0"/>
              <a:t>Broadband Development</a:t>
            </a:r>
          </a:p>
          <a:p>
            <a:r>
              <a:rPr lang="en-US" dirty="0"/>
              <a:t>Business Development</a:t>
            </a:r>
          </a:p>
          <a:p>
            <a:r>
              <a:rPr lang="en-US" dirty="0"/>
              <a:t>Business Finance</a:t>
            </a:r>
          </a:p>
          <a:p>
            <a:r>
              <a:rPr lang="en-US" dirty="0"/>
              <a:t>Community Finance </a:t>
            </a:r>
          </a:p>
          <a:p>
            <a:r>
              <a:rPr lang="en-US" dirty="0"/>
              <a:t>Small Business and Innovation </a:t>
            </a:r>
          </a:p>
          <a:p>
            <a:r>
              <a:rPr lang="en-US" dirty="0"/>
              <a:t>Minnesota Trade Office</a:t>
            </a:r>
          </a:p>
        </p:txBody>
      </p:sp>
    </p:spTree>
    <p:extLst>
      <p:ext uri="{BB962C8B-B14F-4D97-AF65-F5344CB8AC3E}">
        <p14:creationId xmlns:p14="http://schemas.microsoft.com/office/powerpoint/2010/main" val="323936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066D-546E-45E7-8734-55C5BC76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EB0A2-6456-4FFD-AA3F-9E88AB84BA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3865"/>
                </a:solidFill>
              </a:rPr>
              <a:t>Business Finance </a:t>
            </a:r>
            <a:r>
              <a:rPr lang="en-US" sz="2800" dirty="0">
                <a:solidFill>
                  <a:srgbClr val="003865"/>
                </a:solidFill>
              </a:rPr>
              <a:t>programs help companies and communities retain existing jobs and create new high-quality jobs. Qualifying companies must meet specific job creation and wage goals.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075C1-2A07-4DE5-A85E-3EBD76C5E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90" y="1594624"/>
            <a:ext cx="4560710" cy="45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2C70-34F1-42DA-BF1C-008E5C0FF4DF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Community Finance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07270-7603-44BC-8FBE-07E15ECF464D}"/>
              </a:ext>
            </a:extLst>
          </p:cNvPr>
          <p:cNvSpPr txBox="1"/>
          <p:nvPr/>
        </p:nvSpPr>
        <p:spPr bwMode="gray">
          <a:xfrm>
            <a:off x="838200" y="1594624"/>
            <a:ext cx="5181600" cy="45823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000"/>
              </a:spcAft>
              <a:buClr>
                <a:schemeClr val="accent1"/>
              </a:buClr>
            </a:pPr>
            <a:r>
              <a:rPr lang="en-US" sz="2800" b="1" dirty="0">
                <a:solidFill>
                  <a:srgbClr val="003865"/>
                </a:solidFill>
              </a:rPr>
              <a:t>Community Finance </a:t>
            </a:r>
            <a:r>
              <a:rPr lang="en-US" sz="2800" dirty="0">
                <a:solidFill>
                  <a:srgbClr val="003865"/>
                </a:solidFill>
              </a:rPr>
              <a:t>provides financial assistance for projects that help communities stay vital and well positioned for economic growth. Eligibility for certain programs targets smaller communities and/or Greater Minnesota. </a:t>
            </a:r>
          </a:p>
          <a:p>
            <a:pPr indent="-228600"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2BF32-201B-43A6-8374-B9E051699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61" y="1594623"/>
            <a:ext cx="4582339" cy="4582339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24503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AD065-1F64-473E-9DDF-80EEAD30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Trade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92F39-7CDF-49CD-849C-F3EDDFCF1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257800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3865"/>
                </a:solidFill>
              </a:rPr>
              <a:t>The Minnesota Trade Office </a:t>
            </a:r>
            <a:r>
              <a:rPr lang="en-US" sz="2800" dirty="0">
                <a:solidFill>
                  <a:srgbClr val="003865"/>
                </a:solidFill>
              </a:rPr>
              <a:t>provides the training and expertise that small and midsized companies need to export goods and services successfully worldwide. </a:t>
            </a:r>
          </a:p>
          <a:p>
            <a:endParaRPr lang="en-US" dirty="0"/>
          </a:p>
        </p:txBody>
      </p:sp>
      <p:pic>
        <p:nvPicPr>
          <p:cNvPr id="4" name="Picture 3" descr="image of DEED staff with foreign dignitaries">
            <a:extLst>
              <a:ext uri="{FF2B5EF4-FFF2-40B4-BE49-F238E27FC236}">
                <a16:creationId xmlns:a16="http://schemas.microsoft.com/office/drawing/2014/main" id="{858AA5ED-3B29-4D39-AEF5-E0D57CA5E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24" y="1594624"/>
            <a:ext cx="460857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4577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A83DAB-7D6A-4D1F-89F1-C56FD178C40E}" vid="{217DB3C4-729D-4F01-A68A-84F721C64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EAAB423C2AD4F9E716C964328C15F" ma:contentTypeVersion="18" ma:contentTypeDescription="Create a new document." ma:contentTypeScope="" ma:versionID="f37be1cf6080a0074e1fb83038629b66">
  <xsd:schema xmlns:xsd="http://www.w3.org/2001/XMLSchema" xmlns:xs="http://www.w3.org/2001/XMLSchema" xmlns:p="http://schemas.microsoft.com/office/2006/metadata/properties" xmlns:ns2="f40b3bed-991c-4f1f-9472-bc970bd8a5cf" xmlns:ns3="acafcbf6-48c5-4daf-971b-c5fe77e9609f" targetNamespace="http://schemas.microsoft.com/office/2006/metadata/properties" ma:root="true" ma:fieldsID="a96144090728f46d2334361efb64fe1a" ns2:_="" ns3:_="">
    <xsd:import namespace="f40b3bed-991c-4f1f-9472-bc970bd8a5cf"/>
    <xsd:import namespace="acafcbf6-48c5-4daf-971b-c5fe77e96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RequestID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b3bed-991c-4f1f-9472-bc970bd8a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questID" ma:index="21" nillable="true" ma:displayName="RequestID" ma:format="Dropdown" ma:internalName="RequestID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fcbf6-48c5-4daf-971b-c5fe77e9609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efc701-9f1f-4a85-8cd8-3211bcae7aac}" ma:internalName="TaxCatchAll" ma:showField="CatchAllData" ma:web="acafcbf6-48c5-4daf-971b-c5fe77e96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fcbf6-48c5-4daf-971b-c5fe77e9609f" xsi:nil="true"/>
    <lcf76f155ced4ddcb4097134ff3c332f xmlns="f40b3bed-991c-4f1f-9472-bc970bd8a5cf">
      <Terms xmlns="http://schemas.microsoft.com/office/infopath/2007/PartnerControls"/>
    </lcf76f155ced4ddcb4097134ff3c332f>
    <RequestID xmlns="f40b3bed-991c-4f1f-9472-bc970bd8a5cf" xsi:nil="true"/>
  </documentManagement>
</p:properties>
</file>

<file path=customXml/itemProps1.xml><?xml version="1.0" encoding="utf-8"?>
<ds:datastoreItem xmlns:ds="http://schemas.openxmlformats.org/officeDocument/2006/customXml" ds:itemID="{B06DE20E-3932-4B3F-BCE9-5AC5110A7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b3bed-991c-4f1f-9472-bc970bd8a5cf"/>
    <ds:schemaRef ds:uri="acafcbf6-48c5-4daf-971b-c5fe77e96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ec5ffc2c-0589-4753-b34a-4c035d4e7b7e"/>
    <ds:schemaRef ds:uri="6ad98c6d-15f6-47b0-ade6-9078c6873b63"/>
    <ds:schemaRef ds:uri="http://schemas.microsoft.com/office/2006/metadata/properties"/>
    <ds:schemaRef ds:uri="http://purl.org/dc/terms/"/>
    <ds:schemaRef ds:uri="91a27f72-aaa3-479a-8056-4d1f482f6428"/>
    <ds:schemaRef ds:uri="11b35ced-cbbd-4bb6-a753-082a779fefc4"/>
    <ds:schemaRef ds:uri="acafcbf6-48c5-4daf-971b-c5fe77e9609f"/>
    <ds:schemaRef ds:uri="f40b3bed-991c-4f1f-9472-bc970bd8a5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895</Words>
  <Application>Microsoft Office PowerPoint</Application>
  <PresentationFormat>Widescreen</PresentationFormat>
  <Paragraphs>102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Minnesota</vt:lpstr>
      <vt:lpstr>DEED Overview</vt:lpstr>
      <vt:lpstr>PowerPoint Presentation</vt:lpstr>
      <vt:lpstr>PowerPoint Presentation</vt:lpstr>
      <vt:lpstr>PowerPoint Presentation</vt:lpstr>
      <vt:lpstr>Economic Development</vt:lpstr>
      <vt:lpstr>Economic Development</vt:lpstr>
      <vt:lpstr>Business Finance</vt:lpstr>
      <vt:lpstr>Community Finance</vt:lpstr>
      <vt:lpstr>Minnesota Trade Office</vt:lpstr>
      <vt:lpstr>Business Development </vt:lpstr>
      <vt:lpstr>Business Development </vt:lpstr>
      <vt:lpstr>Business Finance Programs</vt:lpstr>
      <vt:lpstr>Business Finance Programs</vt:lpstr>
      <vt:lpstr>State Small Business Credit Initiative Overview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DEED PPT Template with Talking Points</dc:title>
  <dc:creator>Winge, Laura (DEED)</dc:creator>
  <cp:lastModifiedBy>Vita, Carla K (She/Her/Hers) (DEED)</cp:lastModifiedBy>
  <cp:revision>37</cp:revision>
  <dcterms:created xsi:type="dcterms:W3CDTF">2020-03-02T23:54:01Z</dcterms:created>
  <dcterms:modified xsi:type="dcterms:W3CDTF">2025-09-29T13:19:10Z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0x010100EA4EAAB423C2AD4F9E716C964328C15F</vt:lpwstr>
  </property>
  <property fmtid="{D5CDD505-2E9C-101B-9397-08002B2CF9AE}" pid="3" name="MediaServiceImageTags">
    <vt:lpwstr/>
  </property>
</Properties>
</file>