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8" r:id="rId4"/>
    <p:sldMasterId id="2147483679" r:id="rId5"/>
  </p:sldMasterIdLst>
  <p:notesMasterIdLst>
    <p:notesMasterId r:id="rId16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82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7433d0eeb1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674688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g37433d0eeb1_0_288:notes"/>
          <p:cNvSpPr txBox="1">
            <a:spLocks noGrp="1"/>
          </p:cNvSpPr>
          <p:nvPr>
            <p:ph type="body" idx="1"/>
          </p:nvPr>
        </p:nvSpPr>
        <p:spPr>
          <a:xfrm>
            <a:off x="670891" y="4272197"/>
            <a:ext cx="5367000" cy="40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"/>
              <a:t>HEIDI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7433d0eeb1_0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674688"/>
            <a:ext cx="5994400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g37433d0eeb1_0_497:notes"/>
          <p:cNvSpPr txBox="1">
            <a:spLocks noGrp="1"/>
          </p:cNvSpPr>
          <p:nvPr>
            <p:ph type="body" idx="1"/>
          </p:nvPr>
        </p:nvSpPr>
        <p:spPr>
          <a:xfrm>
            <a:off x="670891" y="4272197"/>
            <a:ext cx="5367000" cy="40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"/>
              <a:t>HEIDI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7b2a6c546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7b2a6c546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7d4d1b58fa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7d4d1b58fa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7d4d1b58fa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7d4d1b58fa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80526be47c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80526be47c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80526be47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80526be47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this slide match the format of slide 7 – make the headers for the boxes the bullet points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Title: Already Closed for 2025: Local Economy Lab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80526be47c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80526be47c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7433d0eeb1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7433d0eeb1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7d4d1b58fa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7d4d1b58fa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 Green" type="title">
  <p:cSld name="TITLE">
    <p:bg>
      <p:bgPr>
        <a:solidFill>
          <a:srgbClr val="DEFDED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/>
          <p:nvPr/>
        </p:nvSpPr>
        <p:spPr>
          <a:xfrm>
            <a:off x="-11000" y="-11000"/>
            <a:ext cx="9144000" cy="5143500"/>
          </a:xfrm>
          <a:prstGeom prst="rect">
            <a:avLst/>
          </a:prstGeom>
          <a:solidFill>
            <a:srgbClr val="DEFDED"/>
          </a:solidFill>
          <a:ln w="114300" cap="flat" cmpd="sng">
            <a:solidFill>
              <a:srgbClr val="1142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E46962"/>
          </p15:clr>
        </p15:guide>
        <p15:guide id="2" pos="5184">
          <p15:clr>
            <a:srgbClr val="E46962"/>
          </p15:clr>
        </p15:guide>
        <p15:guide id="3" orient="horz" pos="576">
          <p15:clr>
            <a:srgbClr val="E46962"/>
          </p15:clr>
        </p15:guide>
        <p15:guide id="4" orient="horz" pos="2592">
          <p15:clr>
            <a:srgbClr val="E4696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 Green 1">
  <p:cSld name="TITLE_2">
    <p:bg>
      <p:bgPr>
        <a:solidFill>
          <a:srgbClr val="DEFDED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/>
          <p:nvPr/>
        </p:nvSpPr>
        <p:spPr>
          <a:xfrm>
            <a:off x="-11000" y="-11000"/>
            <a:ext cx="9144000" cy="5143500"/>
          </a:xfrm>
          <a:prstGeom prst="rect">
            <a:avLst/>
          </a:prstGeom>
          <a:solidFill>
            <a:srgbClr val="0B713F"/>
          </a:solidFill>
          <a:ln w="114300" cap="flat" cmpd="sng">
            <a:solidFill>
              <a:srgbClr val="1142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E46962"/>
          </p15:clr>
        </p15:guide>
        <p15:guide id="2" pos="5184">
          <p15:clr>
            <a:srgbClr val="E46962"/>
          </p15:clr>
        </p15:guide>
        <p15:guide id="3" orient="horz" pos="576">
          <p15:clr>
            <a:srgbClr val="E46962"/>
          </p15:clr>
        </p15:guide>
        <p15:guide id="4" orient="horz" pos="2592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Green">
  <p:cSld name="TITLE_1">
    <p:bg>
      <p:bgPr>
        <a:solidFill>
          <a:srgbClr val="DEFDED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/>
          <p:nvPr/>
        </p:nvSpPr>
        <p:spPr>
          <a:xfrm>
            <a:off x="-11000" y="-11000"/>
            <a:ext cx="9144000" cy="5143500"/>
          </a:xfrm>
          <a:prstGeom prst="rect">
            <a:avLst/>
          </a:prstGeom>
          <a:solidFill>
            <a:srgbClr val="114228"/>
          </a:solidFill>
          <a:ln w="114300" cap="flat" cmpd="sng">
            <a:solidFill>
              <a:srgbClr val="2183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Franklin Gothic"/>
              <a:buNone/>
              <a:defRPr sz="520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E46962"/>
          </p15:clr>
        </p15:guide>
        <p15:guide id="2" pos="5184">
          <p15:clr>
            <a:srgbClr val="E46962"/>
          </p15:clr>
        </p15:guide>
        <p15:guide id="3" orient="horz" pos="576">
          <p15:clr>
            <a:srgbClr val="E46962"/>
          </p15:clr>
        </p15:guide>
        <p15:guide id="4" orient="horz" pos="2592">
          <p15:clr>
            <a:srgbClr val="E4696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Green 1">
  <p:cSld name="TITLE_1_1">
    <p:bg>
      <p:bgPr>
        <a:solidFill>
          <a:srgbClr val="DEFDED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/>
          <p:nvPr/>
        </p:nvSpPr>
        <p:spPr>
          <a:xfrm>
            <a:off x="-11000" y="-11000"/>
            <a:ext cx="9144000" cy="5143500"/>
          </a:xfrm>
          <a:prstGeom prst="rect">
            <a:avLst/>
          </a:prstGeom>
          <a:solidFill>
            <a:srgbClr val="114228"/>
          </a:solidFill>
          <a:ln w="114300" cap="flat" cmpd="sng">
            <a:solidFill>
              <a:srgbClr val="5BF6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Franklin Gothic"/>
              <a:buNone/>
              <a:defRPr sz="520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E46962"/>
          </p15:clr>
        </p15:guide>
        <p15:guide id="2" pos="5184">
          <p15:clr>
            <a:srgbClr val="E46962"/>
          </p15:clr>
        </p15:guide>
        <p15:guide id="3" orient="horz" pos="576">
          <p15:clr>
            <a:srgbClr val="E46962"/>
          </p15:clr>
        </p15:guide>
        <p15:guide id="4" orient="horz" pos="2592">
          <p15:clr>
            <a:srgbClr val="E46962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 Blue" type="secHead">
  <p:cSld name="SECTION_HEADER">
    <p:bg>
      <p:bgPr>
        <a:noFill/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/>
          <p:nvPr/>
        </p:nvSpPr>
        <p:spPr>
          <a:xfrm>
            <a:off x="-11000" y="-11000"/>
            <a:ext cx="9144000" cy="5143500"/>
          </a:xfrm>
          <a:prstGeom prst="rect">
            <a:avLst/>
          </a:prstGeom>
          <a:solidFill>
            <a:srgbClr val="CEECF8"/>
          </a:solidFill>
          <a:ln w="114300" cap="flat" cmpd="sng">
            <a:solidFill>
              <a:srgbClr val="1D2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 Blue 1">
  <p:cSld name="SECTION_HEADER_2">
    <p:bg>
      <p:bgPr>
        <a:noFill/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9"/>
          <p:cNvSpPr/>
          <p:nvPr/>
        </p:nvSpPr>
        <p:spPr>
          <a:xfrm>
            <a:off x="-11000" y="-11000"/>
            <a:ext cx="9144000" cy="5143500"/>
          </a:xfrm>
          <a:prstGeom prst="rect">
            <a:avLst/>
          </a:prstGeom>
          <a:solidFill>
            <a:srgbClr val="186FAE"/>
          </a:solidFill>
          <a:ln w="114300" cap="flat" cmpd="sng">
            <a:solidFill>
              <a:srgbClr val="1D2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noFill/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0"/>
          <p:cNvSpPr/>
          <p:nvPr/>
        </p:nvSpPr>
        <p:spPr>
          <a:xfrm>
            <a:off x="-11000" y="-11000"/>
            <a:ext cx="9144000" cy="5143500"/>
          </a:xfrm>
          <a:prstGeom prst="rect">
            <a:avLst/>
          </a:prstGeom>
          <a:solidFill>
            <a:srgbClr val="1D2849"/>
          </a:solidFill>
          <a:ln w="114300" cap="flat" cmpd="sng">
            <a:solidFill>
              <a:srgbClr val="0AA0D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 2">
  <p:cSld name="SECTION_HEADER_1_2">
    <p:bg>
      <p:bgPr>
        <a:noFill/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1"/>
          <p:cNvSpPr/>
          <p:nvPr/>
        </p:nvSpPr>
        <p:spPr>
          <a:xfrm>
            <a:off x="-11000" y="-11000"/>
            <a:ext cx="9144000" cy="5143500"/>
          </a:xfrm>
          <a:prstGeom prst="rect">
            <a:avLst/>
          </a:prstGeom>
          <a:solidFill>
            <a:srgbClr val="1D2849"/>
          </a:solidFill>
          <a:ln w="114300" cap="flat" cmpd="sng">
            <a:solidFill>
              <a:srgbClr val="186FA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2"/>
          <p:cNvSpPr txBox="1">
            <a:spLocks noGrp="1"/>
          </p:cNvSpPr>
          <p:nvPr>
            <p:ph type="title"/>
          </p:nvPr>
        </p:nvSpPr>
        <p:spPr>
          <a:xfrm>
            <a:off x="914400" y="914400"/>
            <a:ext cx="731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body" idx="1"/>
          </p:nvPr>
        </p:nvSpPr>
        <p:spPr>
          <a:xfrm>
            <a:off x="914400" y="1790350"/>
            <a:ext cx="7315200" cy="27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914400" y="914400"/>
            <a:ext cx="731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914400" y="914400"/>
            <a:ext cx="731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5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" name="Google Shape;95;p25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6" name="Google Shape;96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6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9" name="Google Shape;99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3" name="Google Shape;103;p2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4" name="Google Shape;104;p2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5" name="Google Shape;105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9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1" name="Google Shape;111;p29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2" name="Google Shape;112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 1">
  <p:cSld name="SECTION_HEADER_1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7" name="Google Shape;117;p31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0000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No Top Bar">
  <p:cSld name="TITLE_AND_BODY_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anklin Gothic"/>
              <a:buNone/>
              <a:defRPr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121" name="Google Shape;121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52196" y="4418463"/>
            <a:ext cx="739409" cy="57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A7B17"/>
          </p15:clr>
        </p15:guide>
        <p15:guide id="2" pos="5184">
          <p15:clr>
            <a:srgbClr val="FA7B17"/>
          </p15:clr>
        </p15:guide>
        <p15:guide id="3" orient="horz" pos="216">
          <p15:clr>
            <a:srgbClr val="FA7B17"/>
          </p15:clr>
        </p15:guide>
        <p15:guide id="4" orient="horz" pos="648">
          <p15:clr>
            <a:srgbClr val="FA7B17"/>
          </p15:clr>
        </p15:guide>
        <p15:guide id="5" orient="horz" pos="864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914400" y="914400"/>
            <a:ext cx="7315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anklin Gothic"/>
              <a:buNone/>
              <a:defRPr sz="2800" b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anklin Gothic"/>
              <a:buNone/>
              <a:defRPr sz="2800" b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anklin Gothic"/>
              <a:buNone/>
              <a:defRPr sz="2800" b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anklin Gothic"/>
              <a:buNone/>
              <a:defRPr sz="2800" b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anklin Gothic"/>
              <a:buNone/>
              <a:defRPr sz="2800" b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anklin Gothic"/>
              <a:buNone/>
              <a:defRPr sz="2800" b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anklin Gothic"/>
              <a:buNone/>
              <a:defRPr sz="2800" b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anklin Gothic"/>
              <a:buNone/>
              <a:defRPr sz="2800" b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anklin Gothic"/>
              <a:buNone/>
              <a:defRPr sz="2800" b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914400" y="1790350"/>
            <a:ext cx="7315200" cy="27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76">
          <p15:clr>
            <a:srgbClr val="E46962"/>
          </p15:clr>
        </p15:guide>
        <p15:guide id="2" pos="5184">
          <p15:clr>
            <a:srgbClr val="E46962"/>
          </p15:clr>
        </p15:guide>
        <p15:guide id="3" orient="horz" pos="576">
          <p15:clr>
            <a:srgbClr val="E46962"/>
          </p15:clr>
        </p15:guide>
        <p15:guide id="4" pos="288">
          <p15:clr>
            <a:srgbClr val="E46962"/>
          </p15:clr>
        </p15:guide>
        <p15:guide id="5" pos="5472">
          <p15:clr>
            <a:srgbClr val="E46962"/>
          </p15:clr>
        </p15:guide>
        <p15:guide id="6" orient="horz" pos="288">
          <p15:clr>
            <a:srgbClr val="E4696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hbinko@justtransitionfund.or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jpg"/><Relationship Id="rId4" Type="http://schemas.openxmlformats.org/officeDocument/2006/relationships/image" Target="../media/image13.png"/><Relationship Id="rId9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jpg"/><Relationship Id="rId4" Type="http://schemas.openxmlformats.org/officeDocument/2006/relationships/image" Target="../media/image13.png"/><Relationship Id="rId9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ECF8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33" descr="farm image"/>
          <p:cNvPicPr preferRelativeResize="0"/>
          <p:nvPr/>
        </p:nvPicPr>
        <p:blipFill rotWithShape="1">
          <a:blip r:embed="rId3">
            <a:alphaModFix/>
          </a:blip>
          <a:srcRect t="5870" b="10137"/>
          <a:stretch/>
        </p:blipFill>
        <p:spPr>
          <a:xfrm>
            <a:off x="1" y="0"/>
            <a:ext cx="9188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33" descr="image of a farm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-10875" y="-11000"/>
            <a:ext cx="9144000" cy="5143500"/>
          </a:xfrm>
          <a:prstGeom prst="rect">
            <a:avLst/>
          </a:prstGeom>
          <a:noFill/>
          <a:ln w="114300" cap="flat" cmpd="sng">
            <a:solidFill>
              <a:srgbClr val="1D2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3" descr="Just transition fund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 rot="5400000">
            <a:off x="-8072" y="-5822"/>
            <a:ext cx="1828800" cy="1824300"/>
          </a:xfrm>
          <a:prstGeom prst="round1Rect">
            <a:avLst>
              <a:gd name="adj" fmla="val 16667"/>
            </a:avLst>
          </a:prstGeom>
          <a:solidFill>
            <a:srgbClr val="1D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0" name="Google Shape;130;p33" descr="just transition fun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052" y="485764"/>
            <a:ext cx="1326300" cy="9864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33"/>
          <p:cNvSpPr txBox="1">
            <a:spLocks noGrp="1"/>
          </p:cNvSpPr>
          <p:nvPr>
            <p:ph type="title" idx="4294967295"/>
          </p:nvPr>
        </p:nvSpPr>
        <p:spPr>
          <a:xfrm>
            <a:off x="2246275" y="642175"/>
            <a:ext cx="3919200" cy="8301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3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Franklin Gothic"/>
                <a:ea typeface="Franklin Gothic"/>
                <a:cs typeface="Franklin Gothic"/>
                <a:sym typeface="Franklin Gothic"/>
              </a:rPr>
              <a:t>2025 Update</a:t>
            </a:r>
            <a:endParaRPr kumimoji="0" lang="en-US" sz="47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32" name="Google Shape;132;p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55250" y="451050"/>
            <a:ext cx="3212700" cy="986400"/>
          </a:xfrm>
          <a:prstGeom prst="rect">
            <a:avLst/>
          </a:prstGeom>
          <a:solidFill>
            <a:srgbClr val="CEEC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33"/>
          <p:cNvSpPr txBox="1"/>
          <p:nvPr/>
        </p:nvSpPr>
        <p:spPr>
          <a:xfrm>
            <a:off x="2319000" y="313750"/>
            <a:ext cx="6225900" cy="13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1D2849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JTF Funding Opportunities </a:t>
            </a:r>
            <a:endParaRPr sz="2400" b="1">
              <a:solidFill>
                <a:srgbClr val="1D2849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D2849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D2849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Presentation to MN Energy Transition Advisory Committee,</a:t>
            </a:r>
            <a:endParaRPr sz="1800">
              <a:solidFill>
                <a:srgbClr val="1D2849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D2849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September 30, 2025</a:t>
            </a:r>
            <a:endParaRPr sz="1800">
              <a:solidFill>
                <a:srgbClr val="1D2849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27" name="Google Shape;127;p33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0" y="0"/>
            <a:ext cx="9144000" cy="2179500"/>
          </a:xfrm>
          <a:prstGeom prst="rect">
            <a:avLst/>
          </a:prstGeom>
          <a:gradFill>
            <a:gsLst>
              <a:gs pos="0">
                <a:srgbClr val="CEECF8"/>
              </a:gs>
              <a:gs pos="31000">
                <a:srgbClr val="CEECF8"/>
              </a:gs>
              <a:gs pos="100000">
                <a:srgbClr val="CEECF8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849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2"/>
          <p:cNvSpPr txBox="1">
            <a:spLocks noGrp="1"/>
          </p:cNvSpPr>
          <p:nvPr>
            <p:ph type="title" idx="4294967295"/>
          </p:nvPr>
        </p:nvSpPr>
        <p:spPr>
          <a:xfrm>
            <a:off x="914400" y="914400"/>
            <a:ext cx="2868300" cy="5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ts val="2800"/>
              <a:buNone/>
            </a:pPr>
            <a:r>
              <a:rPr lang="en" sz="3200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Contact</a:t>
            </a:r>
            <a:endParaRPr sz="320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88" name="Google Shape;288;p42"/>
          <p:cNvSpPr txBox="1">
            <a:spLocks noGrp="1"/>
          </p:cNvSpPr>
          <p:nvPr>
            <p:ph type="body" idx="4294967295"/>
          </p:nvPr>
        </p:nvSpPr>
        <p:spPr>
          <a:xfrm>
            <a:off x="914400" y="1638625"/>
            <a:ext cx="3202200" cy="154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Heidi Binko</a:t>
            </a:r>
            <a:endParaRPr b="1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Co-Founder and Chief Executive Officer</a:t>
            </a:r>
            <a:endParaRPr sz="140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u="sng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hbinko@justtransitionfund.org</a:t>
            </a:r>
            <a:endParaRPr sz="1400" b="1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289" name="Google Shape;289;p42" descr="Image of people in a greenhouse"/>
          <p:cNvPicPr preferRelativeResize="0"/>
          <p:nvPr/>
        </p:nvPicPr>
        <p:blipFill rotWithShape="1">
          <a:blip r:embed="rId4">
            <a:alphaModFix/>
          </a:blip>
          <a:srcRect l="25577" r="25582"/>
          <a:stretch/>
        </p:blipFill>
        <p:spPr>
          <a:xfrm>
            <a:off x="5715000" y="457200"/>
            <a:ext cx="3429000" cy="4679400"/>
          </a:xfrm>
          <a:prstGeom prst="snipRound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pic>
        <p:nvPicPr>
          <p:cNvPr id="290" name="Google Shape;290;p42" descr="solar panels"/>
          <p:cNvPicPr preferRelativeResize="0"/>
          <p:nvPr/>
        </p:nvPicPr>
        <p:blipFill rotWithShape="1">
          <a:blip r:embed="rId5">
            <a:alphaModFix/>
          </a:blip>
          <a:srcRect t="33897" b="14301"/>
          <a:stretch/>
        </p:blipFill>
        <p:spPr>
          <a:xfrm>
            <a:off x="-11000" y="3059300"/>
            <a:ext cx="5346600" cy="2077200"/>
          </a:xfrm>
          <a:prstGeom prst="round1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91" name="Google Shape;291;p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1100" y="-11000"/>
            <a:ext cx="9144000" cy="5143500"/>
          </a:xfrm>
          <a:prstGeom prst="rect">
            <a:avLst/>
          </a:prstGeom>
          <a:noFill/>
          <a:ln w="114300" cap="flat" cmpd="sng">
            <a:solidFill>
              <a:srgbClr val="186FA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9275" y="822075"/>
            <a:ext cx="3457200" cy="1749600"/>
          </a:xfrm>
          <a:prstGeom prst="rect">
            <a:avLst/>
          </a:prstGeom>
          <a:solidFill>
            <a:srgbClr val="1D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93" name="Google Shape;293;p42"/>
          <p:cNvSpPr txBox="1"/>
          <p:nvPr/>
        </p:nvSpPr>
        <p:spPr>
          <a:xfrm>
            <a:off x="773825" y="968800"/>
            <a:ext cx="3117600" cy="14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Rachael Young</a:t>
            </a:r>
            <a:endParaRPr sz="1900" b="1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Deputy Director of Partnerships</a:t>
            </a:r>
            <a:endParaRPr sz="150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u="sng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ryoung@justtransitionfund.org</a:t>
            </a:r>
            <a:endParaRPr sz="1500" b="1" u="sng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4228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5185350" y="1150400"/>
            <a:ext cx="3927900" cy="4011600"/>
          </a:xfrm>
          <a:prstGeom prst="round1Rect">
            <a:avLst>
              <a:gd name="adj" fmla="val 12134"/>
            </a:avLst>
          </a:prstGeom>
          <a:solidFill>
            <a:srgbClr val="2183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34"/>
          <p:cNvSpPr txBox="1">
            <a:spLocks noGrp="1"/>
          </p:cNvSpPr>
          <p:nvPr>
            <p:ph type="ctrTitle"/>
          </p:nvPr>
        </p:nvSpPr>
        <p:spPr>
          <a:xfrm>
            <a:off x="914400" y="457200"/>
            <a:ext cx="5095200" cy="47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About the Just Transition Fund</a:t>
            </a:r>
            <a:endParaRPr sz="3000"/>
          </a:p>
        </p:txBody>
      </p:sp>
      <p:sp>
        <p:nvSpPr>
          <p:cNvPr id="140" name="Google Shape;140;p34"/>
          <p:cNvSpPr txBox="1"/>
          <p:nvPr/>
        </p:nvSpPr>
        <p:spPr>
          <a:xfrm>
            <a:off x="914400" y="1148075"/>
            <a:ext cx="3879600" cy="7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Our mission is to create </a:t>
            </a:r>
            <a:r>
              <a:rPr lang="en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economic opportunity </a:t>
            </a:r>
            <a:r>
              <a:rPr lang="en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for the communities hardest hit by the transition away from coal.</a:t>
            </a:r>
            <a:endParaRPr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41" name="Google Shape;141;p34"/>
          <p:cNvSpPr txBox="1"/>
          <p:nvPr/>
        </p:nvSpPr>
        <p:spPr>
          <a:xfrm>
            <a:off x="914400" y="2528800"/>
            <a:ext cx="3879600" cy="7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We strengthen local economies by </a:t>
            </a:r>
            <a:r>
              <a:rPr lang="en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advancing economic solutions that are equitable, inclusive, and low-carbon.</a:t>
            </a:r>
            <a:r>
              <a:rPr lang="en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endParaRPr b="1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42" name="Google Shape;142;p34"/>
          <p:cNvSpPr txBox="1"/>
          <p:nvPr/>
        </p:nvSpPr>
        <p:spPr>
          <a:xfrm>
            <a:off x="5492975" y="1334900"/>
            <a:ext cx="31533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Where We Work</a:t>
            </a:r>
            <a:endParaRPr sz="1800" b="1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43" name="Google Shape;143;p34"/>
          <p:cNvSpPr txBox="1"/>
          <p:nvPr/>
        </p:nvSpPr>
        <p:spPr>
          <a:xfrm>
            <a:off x="914400" y="2148600"/>
            <a:ext cx="3000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What We Do</a:t>
            </a:r>
            <a:endParaRPr sz="1800" b="1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44" name="Google Shape;144;p34"/>
          <p:cNvSpPr txBox="1"/>
          <p:nvPr/>
        </p:nvSpPr>
        <p:spPr>
          <a:xfrm>
            <a:off x="5491600" y="1671600"/>
            <a:ext cx="2569200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372 counties ― or 10% of U.S. counties ― across the country are home to a coal mine and/or plant.</a:t>
            </a:r>
            <a:endParaRPr sz="110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145" name="Google Shape;145;p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7701" y="3404175"/>
            <a:ext cx="334816" cy="355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8192" y="3404163"/>
            <a:ext cx="355962" cy="355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34379" y="3414724"/>
            <a:ext cx="334840" cy="33484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34"/>
          <p:cNvSpPr txBox="1"/>
          <p:nvPr/>
        </p:nvSpPr>
        <p:spPr>
          <a:xfrm>
            <a:off x="838200" y="3790600"/>
            <a:ext cx="11142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Community Economic Development</a:t>
            </a:r>
            <a:endParaRPr sz="1200" b="1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49" name="Google Shape;149;p34"/>
          <p:cNvSpPr txBox="1"/>
          <p:nvPr/>
        </p:nvSpPr>
        <p:spPr>
          <a:xfrm>
            <a:off x="2144700" y="3790600"/>
            <a:ext cx="11142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Workforce Development</a:t>
            </a:r>
            <a:endParaRPr sz="1200" b="1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50" name="Google Shape;150;p34"/>
          <p:cNvSpPr txBox="1"/>
          <p:nvPr/>
        </p:nvSpPr>
        <p:spPr>
          <a:xfrm>
            <a:off x="3374875" y="3836325"/>
            <a:ext cx="11826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Broadband Infrastructure</a:t>
            </a:r>
            <a:endParaRPr sz="1200" b="1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151" name="Google Shape;151;p34" descr="image of the united states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2951" y="2330113"/>
            <a:ext cx="3283849" cy="2042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4" descr="image of people"/>
          <p:cNvPicPr preferRelativeResize="0"/>
          <p:nvPr/>
        </p:nvPicPr>
        <p:blipFill rotWithShape="1">
          <a:blip r:embed="rId7">
            <a:alphaModFix/>
          </a:blip>
          <a:srcRect l="12472" r="12480"/>
          <a:stretch/>
        </p:blipFill>
        <p:spPr>
          <a:xfrm>
            <a:off x="7719197" y="457200"/>
            <a:ext cx="1633500" cy="1633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3" name="Google Shape;153;p34" descr="Community Farm "/>
          <p:cNvPicPr preferRelativeResize="0"/>
          <p:nvPr/>
        </p:nvPicPr>
        <p:blipFill rotWithShape="1">
          <a:blip r:embed="rId8">
            <a:alphaModFix/>
          </a:blip>
          <a:srcRect l="16658" r="16652"/>
          <a:stretch/>
        </p:blipFill>
        <p:spPr>
          <a:xfrm>
            <a:off x="7046999" y="-134100"/>
            <a:ext cx="1182600" cy="1182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4" name="Google Shape;154;p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1000" y="-11000"/>
            <a:ext cx="9144000" cy="5143500"/>
          </a:xfrm>
          <a:prstGeom prst="rect">
            <a:avLst/>
          </a:prstGeom>
          <a:noFill/>
          <a:ln w="114300" cap="flat" cmpd="sng">
            <a:solidFill>
              <a:srgbClr val="2183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849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 idx="4294967295"/>
          </p:nvPr>
        </p:nvSpPr>
        <p:spPr>
          <a:xfrm>
            <a:off x="575681" y="398100"/>
            <a:ext cx="3115800" cy="678300"/>
          </a:xfrm>
          <a:prstGeom prst="rect">
            <a:avLst/>
          </a:prstGeom>
          <a:solidFill>
            <a:srgbClr val="186FAE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Franklin Gothic"/>
                <a:ea typeface="Franklin Gothic"/>
                <a:cs typeface="Franklin Gothic"/>
                <a:sym typeface="Franklin Gothic"/>
              </a:rPr>
              <a:t>How We Work</a:t>
            </a:r>
          </a:p>
        </p:txBody>
      </p:sp>
      <p:sp>
        <p:nvSpPr>
          <p:cNvPr id="160" name="Google Shape;160;p35"/>
          <p:cNvSpPr txBox="1"/>
          <p:nvPr/>
        </p:nvSpPr>
        <p:spPr>
          <a:xfrm>
            <a:off x="5853600" y="398100"/>
            <a:ext cx="2880000" cy="16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Provide Grants and Technical Assistance</a:t>
            </a:r>
            <a:r>
              <a:rPr lang="en">
                <a:solidFill>
                  <a:schemeClr val="lt1"/>
                </a:solidFill>
              </a:rPr>
              <a:t>  for community-based nonprofit organizations, local governments, and Tribal governments to develop and scale local economic transition solutions.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1" name="Google Shape;161;p35"/>
          <p:cNvSpPr txBox="1"/>
          <p:nvPr/>
        </p:nvSpPr>
        <p:spPr>
          <a:xfrm>
            <a:off x="575674" y="3444625"/>
            <a:ext cx="27681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Convene Network of Peers </a:t>
            </a:r>
            <a:r>
              <a:rPr lang="en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through annual convening(s), bringing together wide range of transition stakeholders to network, learn, and strategize.</a:t>
            </a:r>
            <a:endParaRPr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62" name="Google Shape;162;p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60700" y="1199657"/>
            <a:ext cx="3222600" cy="2971800"/>
          </a:xfrm>
          <a:prstGeom prst="ellipse">
            <a:avLst/>
          </a:prstGeom>
          <a:solidFill>
            <a:srgbClr val="186FAE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825" tIns="76825" rIns="76825" bIns="768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76"/>
          </a:p>
        </p:txBody>
      </p:sp>
      <p:sp>
        <p:nvSpPr>
          <p:cNvPr id="163" name="Google Shape;163;p35"/>
          <p:cNvSpPr txBox="1"/>
          <p:nvPr/>
        </p:nvSpPr>
        <p:spPr>
          <a:xfrm>
            <a:off x="3034913" y="2076996"/>
            <a:ext cx="3080700" cy="12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Hybrid intermediary </a:t>
            </a:r>
            <a:r>
              <a:rPr lang="en" sz="2200" i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Part Grantmaker, Part Nonprofit Catalyst</a:t>
            </a:r>
            <a:endParaRPr sz="2200" i="1">
              <a:solidFill>
                <a:schemeClr val="lt1"/>
              </a:solidFill>
            </a:endParaRPr>
          </a:p>
        </p:txBody>
      </p:sp>
      <p:cxnSp>
        <p:nvCxnSpPr>
          <p:cNvPr id="164" name="Google Shape;164;p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161" idx="0"/>
            <a:endCxn id="162" idx="2"/>
          </p:cNvCxnSpPr>
          <p:nvPr/>
        </p:nvCxnSpPr>
        <p:spPr>
          <a:xfrm rot="-5400000">
            <a:off x="2080774" y="2564575"/>
            <a:ext cx="759000" cy="1001100"/>
          </a:xfrm>
          <a:prstGeom prst="bentConnector2">
            <a:avLst/>
          </a:prstGeom>
          <a:noFill/>
          <a:ln w="76200" cap="flat" cmpd="sng">
            <a:solidFill>
              <a:srgbClr val="186FAE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165" name="Google Shape;165;p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160" idx="2"/>
            <a:endCxn id="162" idx="6"/>
          </p:cNvCxnSpPr>
          <p:nvPr/>
        </p:nvCxnSpPr>
        <p:spPr>
          <a:xfrm rot="5400000">
            <a:off x="6409800" y="1801800"/>
            <a:ext cx="657300" cy="1110300"/>
          </a:xfrm>
          <a:prstGeom prst="bentConnector2">
            <a:avLst/>
          </a:prstGeom>
          <a:noFill/>
          <a:ln w="76200" cap="flat" cmpd="sng">
            <a:solidFill>
              <a:srgbClr val="186FAE"/>
            </a:solidFill>
            <a:prstDash val="solid"/>
            <a:round/>
            <a:headEnd type="triangle" w="med" len="med"/>
            <a:tailEnd type="none" w="med" len="med"/>
          </a:ln>
        </p:spPr>
      </p:cxnSp>
      <p:pic>
        <p:nvPicPr>
          <p:cNvPr id="166" name="Google Shape;166;p35" descr="workers"/>
          <p:cNvPicPr preferRelativeResize="0"/>
          <p:nvPr/>
        </p:nvPicPr>
        <p:blipFill rotWithShape="1">
          <a:blip r:embed="rId3">
            <a:alphaModFix/>
          </a:blip>
          <a:srcRect l="19093" t="1667" r="27183" b="18172"/>
          <a:stretch/>
        </p:blipFill>
        <p:spPr>
          <a:xfrm>
            <a:off x="6292050" y="3195746"/>
            <a:ext cx="1806600" cy="1728900"/>
          </a:xfrm>
          <a:prstGeom prst="ellipse">
            <a:avLst/>
          </a:prstGeom>
          <a:solidFill>
            <a:srgbClr val="263D80"/>
          </a:solidFill>
          <a:ln>
            <a:noFill/>
          </a:ln>
        </p:spPr>
      </p:pic>
      <p:pic>
        <p:nvPicPr>
          <p:cNvPr id="167" name="Google Shape;167;p35" descr="people talking"/>
          <p:cNvPicPr preferRelativeResize="0"/>
          <p:nvPr/>
        </p:nvPicPr>
        <p:blipFill rotWithShape="1">
          <a:blip r:embed="rId4">
            <a:alphaModFix/>
          </a:blip>
          <a:srcRect l="24056" t="34724" r="28068" b="5241"/>
          <a:stretch/>
        </p:blipFill>
        <p:spPr>
          <a:xfrm>
            <a:off x="7608159" y="2824725"/>
            <a:ext cx="1443900" cy="13986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1000" y="-11000"/>
            <a:ext cx="9144000" cy="5143500"/>
          </a:xfrm>
          <a:prstGeom prst="rect">
            <a:avLst/>
          </a:prstGeom>
          <a:solidFill>
            <a:srgbClr val="DEFDED"/>
          </a:solidFill>
          <a:ln w="114300" cap="flat" cmpd="sng">
            <a:solidFill>
              <a:srgbClr val="1142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6"/>
          <p:cNvSpPr txBox="1"/>
          <p:nvPr/>
        </p:nvSpPr>
        <p:spPr>
          <a:xfrm>
            <a:off x="1440375" y="976725"/>
            <a:ext cx="5499600" cy="3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Entrepreneurship &amp; Small Business Incubation</a:t>
            </a:r>
            <a:r>
              <a:rPr lang="en" sz="13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endParaRPr sz="13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 downtown revitalization project to attract and retain local businesses. A business incubator network to provide training and access to capital to grow new entrepreneurs and small businesses.</a:t>
            </a:r>
            <a:endParaRPr sz="10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Outdoor Recreation &amp; Tourism</a:t>
            </a:r>
            <a:endParaRPr sz="13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 “rails to trails” project that promotes regional tourism and new business development. Construction of an ecotourism complex.</a:t>
            </a:r>
            <a:endParaRPr sz="10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Manufacturing</a:t>
            </a:r>
            <a:endParaRPr sz="13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Attraction of a new battery manufacturing plant that retrains and upskills local workers. Retaining and growing existing local manufacturers by helping them expand into new markets.</a:t>
            </a:r>
            <a:endParaRPr sz="10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Remote Work</a:t>
            </a:r>
            <a:endParaRPr sz="13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Digital and other market-based skills training programs to connect local workers with </a:t>
            </a:r>
            <a:endParaRPr sz="10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jobs they can do from home.</a:t>
            </a:r>
            <a:endParaRPr sz="10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Coal Plant and Mine Reclamation &amp; Repurposing</a:t>
            </a:r>
            <a:endParaRPr sz="13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Installation of solar energy on abandoned mine land. Creation of energy/battery storage facilities at former coal plant sites. </a:t>
            </a:r>
            <a:endParaRPr sz="1000"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74" name="Google Shape;174;p36"/>
          <p:cNvSpPr txBox="1"/>
          <p:nvPr/>
        </p:nvSpPr>
        <p:spPr>
          <a:xfrm>
            <a:off x="914400" y="354550"/>
            <a:ext cx="73152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Franklin Gothic"/>
                <a:ea typeface="Franklin Gothic"/>
                <a:cs typeface="Franklin Gothic"/>
                <a:sym typeface="Franklin Gothic"/>
              </a:rPr>
              <a:t>Project Examples the Lab Will Support</a:t>
            </a:r>
            <a:endParaRPr sz="2400" b="1"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175" name="Google Shape;175;p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3977435"/>
            <a:ext cx="405665" cy="40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0" y="1952267"/>
            <a:ext cx="405665" cy="40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4400" y="3311635"/>
            <a:ext cx="405665" cy="40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4400" y="2634223"/>
            <a:ext cx="405665" cy="40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14400" y="1085213"/>
            <a:ext cx="405665" cy="40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6" descr="person fishing"/>
          <p:cNvPicPr preferRelativeResize="0"/>
          <p:nvPr/>
        </p:nvPicPr>
        <p:blipFill rotWithShape="1">
          <a:blip r:embed="rId8">
            <a:alphaModFix/>
          </a:blip>
          <a:srcRect l="37663" t="6296"/>
          <a:stretch/>
        </p:blipFill>
        <p:spPr>
          <a:xfrm>
            <a:off x="6926726" y="821951"/>
            <a:ext cx="2575200" cy="2576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81" name="Google Shape;181;p36" descr="person working in a greenhouse"/>
          <p:cNvPicPr preferRelativeResize="0"/>
          <p:nvPr/>
        </p:nvPicPr>
        <p:blipFill rotWithShape="1">
          <a:blip r:embed="rId9">
            <a:alphaModFix/>
          </a:blip>
          <a:srcRect l="9152" r="24136"/>
          <a:stretch/>
        </p:blipFill>
        <p:spPr>
          <a:xfrm>
            <a:off x="6662250" y="2984902"/>
            <a:ext cx="2228700" cy="2229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82" name="Google Shape;182;p36" descr="solar image"/>
          <p:cNvPicPr preferRelativeResize="0"/>
          <p:nvPr/>
        </p:nvPicPr>
        <p:blipFill rotWithShape="1">
          <a:blip r:embed="rId10">
            <a:alphaModFix/>
          </a:blip>
          <a:srcRect l="21889" r="21883"/>
          <a:stretch/>
        </p:blipFill>
        <p:spPr>
          <a:xfrm>
            <a:off x="7305300" y="-233849"/>
            <a:ext cx="1381500" cy="1382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83" name="Google Shape;183;p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1000" y="-11000"/>
            <a:ext cx="9155100" cy="5143500"/>
          </a:xfrm>
          <a:prstGeom prst="rect">
            <a:avLst/>
          </a:prstGeom>
          <a:noFill/>
          <a:ln w="114300" cap="flat" cmpd="sng">
            <a:solidFill>
              <a:srgbClr val="1142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5775" y="307425"/>
            <a:ext cx="6138300" cy="2819700"/>
          </a:xfrm>
          <a:prstGeom prst="rect">
            <a:avLst/>
          </a:prstGeom>
          <a:solidFill>
            <a:srgbClr val="DEF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6275" y="3232950"/>
            <a:ext cx="5669700" cy="1481700"/>
          </a:xfrm>
          <a:prstGeom prst="rect">
            <a:avLst/>
          </a:prstGeom>
          <a:solidFill>
            <a:srgbClr val="DEF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6"/>
          <p:cNvSpPr txBox="1">
            <a:spLocks noGrp="1"/>
          </p:cNvSpPr>
          <p:nvPr>
            <p:ph type="title" idx="4294967295"/>
          </p:nvPr>
        </p:nvSpPr>
        <p:spPr>
          <a:xfrm>
            <a:off x="796275" y="307425"/>
            <a:ext cx="5799000" cy="5145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14228"/>
                </a:solidFill>
                <a:effectLst/>
                <a:uLnTx/>
                <a:uFillTx/>
                <a:latin typeface="Franklin Gothic"/>
                <a:ea typeface="Franklin Gothic"/>
                <a:cs typeface="Franklin Gothic"/>
                <a:sym typeface="Franklin Gothic"/>
              </a:rPr>
              <a:t>Federal Access Center</a:t>
            </a:r>
          </a:p>
        </p:txBody>
      </p:sp>
      <p:sp>
        <p:nvSpPr>
          <p:cNvPr id="187" name="Google Shape;187;p36"/>
          <p:cNvSpPr txBox="1"/>
          <p:nvPr/>
        </p:nvSpPr>
        <p:spPr>
          <a:xfrm>
            <a:off x="796275" y="1093599"/>
            <a:ext cx="5669700" cy="12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14228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For the past several years, our </a:t>
            </a:r>
            <a:r>
              <a:rPr lang="en" sz="1800" b="1">
                <a:solidFill>
                  <a:srgbClr val="114228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Federal Access Center </a:t>
            </a:r>
            <a:r>
              <a:rPr lang="en" sz="1800">
                <a:solidFill>
                  <a:srgbClr val="114228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helped coal communities access the historic federal investment to strengthen and diversify their local economies – spurring significant momentum across the country.</a:t>
            </a:r>
            <a:endParaRPr sz="1800">
              <a:solidFill>
                <a:srgbClr val="114228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88" name="Google Shape;188;p36"/>
          <p:cNvSpPr txBox="1"/>
          <p:nvPr/>
        </p:nvSpPr>
        <p:spPr>
          <a:xfrm>
            <a:off x="675323" y="2815630"/>
            <a:ext cx="1973100" cy="12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14228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The </a:t>
            </a:r>
            <a:r>
              <a:rPr lang="en" sz="1800" b="1">
                <a:solidFill>
                  <a:srgbClr val="114228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FAC</a:t>
            </a:r>
            <a:r>
              <a:rPr lang="en" sz="1800">
                <a:solidFill>
                  <a:srgbClr val="114228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supported communities through:</a:t>
            </a:r>
            <a:endParaRPr sz="1800">
              <a:solidFill>
                <a:srgbClr val="114228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89" name="Google Shape;189;p36"/>
          <p:cNvSpPr/>
          <p:nvPr/>
        </p:nvSpPr>
        <p:spPr>
          <a:xfrm>
            <a:off x="2444265" y="2650899"/>
            <a:ext cx="3855300" cy="762300"/>
          </a:xfrm>
          <a:prstGeom prst="roundRect">
            <a:avLst>
              <a:gd name="adj" fmla="val 16667"/>
            </a:avLst>
          </a:prstGeom>
          <a:solidFill>
            <a:srgbClr val="11422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1. Flexible Grants </a:t>
            </a:r>
            <a:r>
              <a:rPr lang="en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(match, grant writing, capacity, studies, etc.)</a:t>
            </a:r>
            <a:endParaRPr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90" name="Google Shape;190;p36"/>
          <p:cNvSpPr/>
          <p:nvPr/>
        </p:nvSpPr>
        <p:spPr>
          <a:xfrm>
            <a:off x="2468148" y="3581927"/>
            <a:ext cx="3855300" cy="762300"/>
          </a:xfrm>
          <a:prstGeom prst="roundRect">
            <a:avLst>
              <a:gd name="adj" fmla="val 16667"/>
            </a:avLst>
          </a:prstGeom>
          <a:solidFill>
            <a:srgbClr val="11422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2. Technical assistance</a:t>
            </a:r>
            <a:r>
              <a:rPr lang="en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(federal navigation, grant review)</a:t>
            </a:r>
            <a:endParaRPr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4228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 cap="flat" cmpd="sng">
            <a:solidFill>
              <a:srgbClr val="2183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⚘</a:t>
            </a:r>
            <a:endParaRPr/>
          </a:p>
        </p:txBody>
      </p:sp>
      <p:sp>
        <p:nvSpPr>
          <p:cNvPr id="196" name="Google Shape;196;p37"/>
          <p:cNvSpPr txBox="1">
            <a:spLocks noGrp="1"/>
          </p:cNvSpPr>
          <p:nvPr>
            <p:ph type="title" idx="4294967295"/>
          </p:nvPr>
        </p:nvSpPr>
        <p:spPr>
          <a:xfrm>
            <a:off x="558800" y="437000"/>
            <a:ext cx="5859900" cy="6357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Franklin Gothic"/>
                <a:ea typeface="Franklin Gothic"/>
                <a:cs typeface="Franklin Gothic"/>
                <a:sym typeface="Franklin Gothic"/>
              </a:rPr>
              <a:t>Our Strategies: Seed, Grow, Scale</a:t>
            </a:r>
          </a:p>
        </p:txBody>
      </p:sp>
      <p:grpSp>
        <p:nvGrpSpPr>
          <p:cNvPr id="197" name="Google Shape;197;p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26353" y="1273493"/>
            <a:ext cx="4529439" cy="3027700"/>
            <a:chOff x="2428875" y="1057900"/>
            <a:chExt cx="4286400" cy="3027700"/>
          </a:xfrm>
        </p:grpSpPr>
        <p:sp>
          <p:nvSpPr>
            <p:cNvPr id="198" name="Google Shape;198;p37"/>
            <p:cNvSpPr/>
            <p:nvPr/>
          </p:nvSpPr>
          <p:spPr>
            <a:xfrm>
              <a:off x="2428875" y="1057900"/>
              <a:ext cx="4286400" cy="924600"/>
            </a:xfrm>
            <a:prstGeom prst="roundRect">
              <a:avLst>
                <a:gd name="adj" fmla="val 19759"/>
              </a:avLst>
            </a:prstGeom>
            <a:solidFill>
              <a:srgbClr val="32C3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>
                <a:solidFill>
                  <a:srgbClr val="114228"/>
                </a:solidFill>
                <a:latin typeface="Franklin Gothic"/>
                <a:ea typeface="Franklin Gothic"/>
                <a:cs typeface="Franklin Gothic"/>
                <a:sym typeface="Franklin Gothic"/>
              </a:endParaRPr>
            </a:p>
          </p:txBody>
        </p:sp>
        <p:sp>
          <p:nvSpPr>
            <p:cNvPr id="199" name="Google Shape;199;p37"/>
            <p:cNvSpPr/>
            <p:nvPr/>
          </p:nvSpPr>
          <p:spPr>
            <a:xfrm>
              <a:off x="2428875" y="2109450"/>
              <a:ext cx="4286400" cy="924600"/>
            </a:xfrm>
            <a:prstGeom prst="roundRect">
              <a:avLst>
                <a:gd name="adj" fmla="val 19759"/>
              </a:avLst>
            </a:prstGeom>
            <a:solidFill>
              <a:srgbClr val="32C3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>
                <a:solidFill>
                  <a:srgbClr val="114228"/>
                </a:solidFill>
                <a:latin typeface="Franklin Gothic"/>
                <a:ea typeface="Franklin Gothic"/>
                <a:cs typeface="Franklin Gothic"/>
                <a:sym typeface="Franklin Gothic"/>
              </a:endParaRPr>
            </a:p>
          </p:txBody>
        </p:sp>
        <p:sp>
          <p:nvSpPr>
            <p:cNvPr id="200" name="Google Shape;200;p37"/>
            <p:cNvSpPr/>
            <p:nvPr/>
          </p:nvSpPr>
          <p:spPr>
            <a:xfrm>
              <a:off x="2428875" y="3161000"/>
              <a:ext cx="4286400" cy="924600"/>
            </a:xfrm>
            <a:prstGeom prst="roundRect">
              <a:avLst>
                <a:gd name="adj" fmla="val 19759"/>
              </a:avLst>
            </a:prstGeom>
            <a:solidFill>
              <a:srgbClr val="32C3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>
                <a:solidFill>
                  <a:srgbClr val="114228"/>
                </a:solidFill>
                <a:latin typeface="Franklin Gothic"/>
                <a:ea typeface="Franklin Gothic"/>
                <a:cs typeface="Franklin Gothic"/>
                <a:sym typeface="Franklin Gothic"/>
              </a:endParaRPr>
            </a:p>
          </p:txBody>
        </p:sp>
        <p:sp>
          <p:nvSpPr>
            <p:cNvPr id="201" name="Google Shape;201;p37"/>
            <p:cNvSpPr txBox="1"/>
            <p:nvPr/>
          </p:nvSpPr>
          <p:spPr>
            <a:xfrm>
              <a:off x="2490975" y="1119988"/>
              <a:ext cx="1526400" cy="800400"/>
            </a:xfrm>
            <a:prstGeom prst="rect">
              <a:avLst/>
            </a:prstGeom>
            <a:solidFill>
              <a:srgbClr val="32C3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rmAutofit/>
            </a:bodyPr>
            <a:lstStyle/>
            <a:p>
              <a:pPr marL="0" lvl="0" indent="0" algn="l" rtl="0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chemeClr val="lt1"/>
                  </a:solidFill>
                  <a:latin typeface="Franklin Gothic"/>
                  <a:ea typeface="Franklin Gothic"/>
                  <a:cs typeface="Franklin Gothic"/>
                  <a:sym typeface="Franklin Gothic"/>
                </a:rPr>
                <a:t>Seed→</a:t>
              </a:r>
              <a:endParaRPr sz="2400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endParaRPr>
            </a:p>
          </p:txBody>
        </p:sp>
        <p:sp>
          <p:nvSpPr>
            <p:cNvPr id="202" name="Google Shape;202;p37"/>
            <p:cNvSpPr txBox="1"/>
            <p:nvPr/>
          </p:nvSpPr>
          <p:spPr>
            <a:xfrm>
              <a:off x="3968807" y="1120007"/>
              <a:ext cx="2684400" cy="800400"/>
            </a:xfrm>
            <a:prstGeom prst="rect">
              <a:avLst/>
            </a:prstGeom>
            <a:solidFill>
              <a:srgbClr val="32C3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rm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rgbClr val="114228"/>
                  </a:solidFill>
                  <a:latin typeface="Franklin Gothic"/>
                  <a:ea typeface="Franklin Gothic"/>
                  <a:cs typeface="Franklin Gothic"/>
                  <a:sym typeface="Franklin Gothic"/>
                </a:rPr>
                <a:t>Prepare energy communities for fossil fuel plant and mine closures through capacity building grants.</a:t>
              </a:r>
              <a:endParaRPr sz="1200" b="1">
                <a:solidFill>
                  <a:srgbClr val="114228"/>
                </a:solidFill>
                <a:latin typeface="Franklin Gothic"/>
                <a:ea typeface="Franklin Gothic"/>
                <a:cs typeface="Franklin Gothic"/>
                <a:sym typeface="Franklin Gothic"/>
              </a:endParaRPr>
            </a:p>
          </p:txBody>
        </p:sp>
        <p:sp>
          <p:nvSpPr>
            <p:cNvPr id="203" name="Google Shape;203;p37"/>
            <p:cNvSpPr txBox="1"/>
            <p:nvPr/>
          </p:nvSpPr>
          <p:spPr>
            <a:xfrm>
              <a:off x="2490975" y="2171539"/>
              <a:ext cx="1526400" cy="800400"/>
            </a:xfrm>
            <a:prstGeom prst="rect">
              <a:avLst/>
            </a:prstGeom>
            <a:solidFill>
              <a:srgbClr val="32C3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rmAutofit/>
            </a:bodyPr>
            <a:lstStyle/>
            <a:p>
              <a:pPr marL="0" lvl="0" indent="0" algn="l" rtl="0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 dirty="0">
                  <a:solidFill>
                    <a:schemeClr val="lt1"/>
                  </a:solidFill>
                  <a:latin typeface="Franklin Gothic"/>
                  <a:ea typeface="Franklin Gothic"/>
                  <a:cs typeface="Franklin Gothic"/>
                  <a:sym typeface="Franklin Gothic"/>
                </a:rPr>
                <a:t>Grow→</a:t>
              </a:r>
              <a:endParaRPr sz="2400" b="1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endParaRPr>
            </a:p>
          </p:txBody>
        </p:sp>
        <p:sp>
          <p:nvSpPr>
            <p:cNvPr id="204" name="Google Shape;204;p37"/>
            <p:cNvSpPr txBox="1"/>
            <p:nvPr/>
          </p:nvSpPr>
          <p:spPr>
            <a:xfrm>
              <a:off x="3968808" y="2171557"/>
              <a:ext cx="2684400" cy="800400"/>
            </a:xfrm>
            <a:prstGeom prst="rect">
              <a:avLst/>
            </a:prstGeom>
            <a:solidFill>
              <a:srgbClr val="32C3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rm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rgbClr val="114228"/>
                  </a:solidFill>
                  <a:latin typeface="Franklin Gothic"/>
                  <a:ea typeface="Franklin Gothic"/>
                  <a:cs typeface="Franklin Gothic"/>
                  <a:sym typeface="Franklin Gothic"/>
                </a:rPr>
                <a:t>Grow critical economic and workforce development projects in energy communities. </a:t>
              </a:r>
              <a:endParaRPr sz="1200" b="1">
                <a:solidFill>
                  <a:srgbClr val="114228"/>
                </a:solidFill>
                <a:latin typeface="Franklin Gothic"/>
                <a:ea typeface="Franklin Gothic"/>
                <a:cs typeface="Franklin Gothic"/>
                <a:sym typeface="Franklin Gothic"/>
              </a:endParaRPr>
            </a:p>
          </p:txBody>
        </p:sp>
        <p:sp>
          <p:nvSpPr>
            <p:cNvPr id="205" name="Google Shape;205;p37"/>
            <p:cNvSpPr txBox="1"/>
            <p:nvPr/>
          </p:nvSpPr>
          <p:spPr>
            <a:xfrm>
              <a:off x="2490975" y="3223100"/>
              <a:ext cx="1526400" cy="800400"/>
            </a:xfrm>
            <a:prstGeom prst="rect">
              <a:avLst/>
            </a:prstGeom>
            <a:solidFill>
              <a:srgbClr val="32C3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rmAutofit/>
            </a:bodyPr>
            <a:lstStyle/>
            <a:p>
              <a:pPr marL="0" lvl="0" indent="0" algn="l" rtl="0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chemeClr val="lt1"/>
                  </a:solidFill>
                  <a:latin typeface="Franklin Gothic"/>
                  <a:ea typeface="Franklin Gothic"/>
                  <a:cs typeface="Franklin Gothic"/>
                  <a:sym typeface="Franklin Gothic"/>
                </a:rPr>
                <a:t>Scale→</a:t>
              </a:r>
              <a:endParaRPr sz="2400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endParaRPr>
            </a:p>
          </p:txBody>
        </p:sp>
        <p:sp>
          <p:nvSpPr>
            <p:cNvPr id="206" name="Google Shape;206;p37"/>
            <p:cNvSpPr txBox="1"/>
            <p:nvPr/>
          </p:nvSpPr>
          <p:spPr>
            <a:xfrm>
              <a:off x="4017379" y="3223107"/>
              <a:ext cx="2635800" cy="800400"/>
            </a:xfrm>
            <a:prstGeom prst="rect">
              <a:avLst/>
            </a:prstGeom>
            <a:solidFill>
              <a:srgbClr val="32C3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rm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rgbClr val="114228"/>
                  </a:solidFill>
                  <a:latin typeface="Franklin Gothic"/>
                  <a:ea typeface="Franklin Gothic"/>
                  <a:cs typeface="Franklin Gothic"/>
                  <a:sym typeface="Franklin Gothic"/>
                </a:rPr>
                <a:t>Drive private investment into projects with the power to transform local economies.</a:t>
              </a:r>
              <a:endParaRPr sz="1200" b="1">
                <a:solidFill>
                  <a:srgbClr val="114228"/>
                </a:solidFill>
                <a:latin typeface="Franklin Gothic"/>
                <a:ea typeface="Franklin Gothic"/>
                <a:cs typeface="Franklin Gothic"/>
                <a:sym typeface="Franklin Gothic"/>
              </a:endParaRPr>
            </a:p>
          </p:txBody>
        </p:sp>
      </p:grpSp>
      <p:sp>
        <p:nvSpPr>
          <p:cNvPr id="207" name="Google Shape;207;p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657521" y="1296200"/>
            <a:ext cx="795600" cy="797700"/>
          </a:xfrm>
          <a:prstGeom prst="ellipse">
            <a:avLst/>
          </a:prstGeom>
          <a:solidFill>
            <a:srgbClr val="32C379"/>
          </a:solidFill>
          <a:ln>
            <a:noFill/>
          </a:ln>
        </p:spPr>
        <p:txBody>
          <a:bodyPr spcFirstLastPara="1" wrap="square" lIns="102875" tIns="102875" rIns="102875" bIns="1028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75"/>
          </a:p>
        </p:txBody>
      </p:sp>
      <p:pic>
        <p:nvPicPr>
          <p:cNvPr id="208" name="Google Shape;208;p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356" y="1354375"/>
            <a:ext cx="712625" cy="71262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665725" y="2383950"/>
            <a:ext cx="795600" cy="797700"/>
          </a:xfrm>
          <a:prstGeom prst="ellipse">
            <a:avLst/>
          </a:prstGeom>
          <a:solidFill>
            <a:srgbClr val="32C379"/>
          </a:solidFill>
          <a:ln>
            <a:noFill/>
          </a:ln>
        </p:spPr>
        <p:txBody>
          <a:bodyPr spcFirstLastPara="1" wrap="square" lIns="102875" tIns="102875" rIns="102875" bIns="1028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75"/>
          </a:p>
        </p:txBody>
      </p:sp>
      <p:sp>
        <p:nvSpPr>
          <p:cNvPr id="210" name="Google Shape;210;p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665725" y="3471700"/>
            <a:ext cx="795600" cy="797700"/>
          </a:xfrm>
          <a:prstGeom prst="ellipse">
            <a:avLst/>
          </a:prstGeom>
          <a:solidFill>
            <a:srgbClr val="32C379"/>
          </a:solidFill>
          <a:ln>
            <a:noFill/>
          </a:ln>
        </p:spPr>
        <p:txBody>
          <a:bodyPr spcFirstLastPara="1" wrap="square" lIns="102875" tIns="102875" rIns="102875" bIns="1028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75"/>
          </a:p>
        </p:txBody>
      </p:sp>
      <p:pic>
        <p:nvPicPr>
          <p:cNvPr id="211" name="Google Shape;211;p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600" y="2396493"/>
            <a:ext cx="686125" cy="68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7064" y="3513431"/>
            <a:ext cx="635684" cy="63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7" descr="construction workers"/>
          <p:cNvPicPr preferRelativeResize="0"/>
          <p:nvPr/>
        </p:nvPicPr>
        <p:blipFill rotWithShape="1">
          <a:blip r:embed="rId6">
            <a:alphaModFix/>
          </a:blip>
          <a:srcRect l="51286" t="170" r="16818" b="-169"/>
          <a:stretch/>
        </p:blipFill>
        <p:spPr>
          <a:xfrm>
            <a:off x="6700520" y="22860"/>
            <a:ext cx="2407800" cy="508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6FAE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8" descr="kids at an event"/>
          <p:cNvPicPr preferRelativeResize="0"/>
          <p:nvPr/>
        </p:nvPicPr>
        <p:blipFill rotWithShape="1">
          <a:blip r:embed="rId3">
            <a:alphaModFix/>
          </a:blip>
          <a:srcRect l="25246" r="41945"/>
          <a:stretch/>
        </p:blipFill>
        <p:spPr>
          <a:xfrm>
            <a:off x="0" y="457200"/>
            <a:ext cx="2303400" cy="4679400"/>
          </a:xfrm>
          <a:prstGeom prst="round1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19" name="Google Shape;219;p38"/>
          <p:cNvSpPr/>
          <p:nvPr/>
        </p:nvSpPr>
        <p:spPr>
          <a:xfrm>
            <a:off x="2532475" y="1598275"/>
            <a:ext cx="3158100" cy="1551300"/>
          </a:xfrm>
          <a:prstGeom prst="roundRect">
            <a:avLst>
              <a:gd name="adj" fmla="val 16667"/>
            </a:avLst>
          </a:prstGeom>
          <a:solidFill>
            <a:srgbClr val="CEECF8"/>
          </a:solidFill>
          <a:ln>
            <a:noFill/>
          </a:ln>
        </p:spPr>
        <p:txBody>
          <a:bodyPr spcFirstLastPara="1" wrap="square" lIns="137150" tIns="137150" rIns="137150" bIns="137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Franklin Gothic"/>
                <a:ea typeface="Franklin Gothic"/>
                <a:cs typeface="Franklin Gothic"/>
                <a:sym typeface="Franklin Gothic"/>
              </a:rPr>
              <a:t>Matchmake with private sector capital</a:t>
            </a:r>
            <a:endParaRPr sz="1300" b="1"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285750" lvl="0" indent="-234950" algn="l" rtl="0">
              <a:spcBef>
                <a:spcPts val="0"/>
              </a:spcBef>
              <a:spcAft>
                <a:spcPts val="0"/>
              </a:spcAft>
              <a:buSzPts val="1000"/>
              <a:buFont typeface="Franklin Gothic"/>
              <a:buChar char="●"/>
            </a:pPr>
            <a:r>
              <a:rPr lang="en" sz="1000">
                <a:latin typeface="Franklin Gothic"/>
                <a:ea typeface="Franklin Gothic"/>
                <a:cs typeface="Franklin Gothic"/>
                <a:sym typeface="Franklin Gothic"/>
              </a:rPr>
              <a:t>Host workshops to connect companies with coal communities</a:t>
            </a:r>
            <a:endParaRPr sz="1000"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285750" lvl="0" indent="-234950" algn="l" rtl="0">
              <a:spcBef>
                <a:spcPts val="0"/>
              </a:spcBef>
              <a:spcAft>
                <a:spcPts val="0"/>
              </a:spcAft>
              <a:buSzPts val="1000"/>
              <a:buFont typeface="Franklin Gothic"/>
              <a:buChar char="●"/>
            </a:pPr>
            <a:r>
              <a:rPr lang="en" sz="1000">
                <a:latin typeface="Franklin Gothic"/>
                <a:ea typeface="Franklin Gothic"/>
                <a:cs typeface="Franklin Gothic"/>
                <a:sym typeface="Franklin Gothic"/>
              </a:rPr>
              <a:t>Create a menu of options for corporate engagement</a:t>
            </a:r>
            <a:endParaRPr sz="1000"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285750" lvl="0" indent="-234950" algn="l" rtl="0">
              <a:spcBef>
                <a:spcPts val="0"/>
              </a:spcBef>
              <a:spcAft>
                <a:spcPts val="0"/>
              </a:spcAft>
              <a:buSzPts val="1000"/>
              <a:buFont typeface="Franklin Gothic"/>
              <a:buChar char="●"/>
            </a:pPr>
            <a:r>
              <a:rPr lang="en" sz="1000">
                <a:latin typeface="Franklin Gothic"/>
                <a:ea typeface="Franklin Gothic"/>
                <a:cs typeface="Franklin Gothic"/>
                <a:sym typeface="Franklin Gothic"/>
              </a:rPr>
              <a:t>Connect communities with catalytic philanthropic investment</a:t>
            </a:r>
            <a:endParaRPr sz="1000"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20" name="Google Shape;220;p38"/>
          <p:cNvSpPr/>
          <p:nvPr/>
        </p:nvSpPr>
        <p:spPr>
          <a:xfrm>
            <a:off x="5766875" y="1598275"/>
            <a:ext cx="2919900" cy="1566000"/>
          </a:xfrm>
          <a:prstGeom prst="roundRect">
            <a:avLst>
              <a:gd name="adj" fmla="val 16667"/>
            </a:avLst>
          </a:prstGeom>
          <a:solidFill>
            <a:srgbClr val="CEECF8"/>
          </a:solidFill>
          <a:ln>
            <a:noFill/>
          </a:ln>
        </p:spPr>
        <p:txBody>
          <a:bodyPr spcFirstLastPara="1" wrap="square" lIns="137150" tIns="137150" rIns="137150" bIns="137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Franklin Gothic"/>
                <a:ea typeface="Franklin Gothic"/>
                <a:cs typeface="Franklin Gothic"/>
                <a:sym typeface="Franklin Gothic"/>
              </a:rPr>
              <a:t>Submit competitive funding applications</a:t>
            </a:r>
            <a:endParaRPr sz="1300"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285750" lvl="0" indent="-234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Franklin Gothic"/>
              <a:buChar char="●"/>
            </a:pPr>
            <a:r>
              <a:rPr lang="en" sz="1000">
                <a:latin typeface="Franklin Gothic"/>
                <a:ea typeface="Franklin Gothic"/>
                <a:cs typeface="Franklin Gothic"/>
                <a:sym typeface="Franklin Gothic"/>
              </a:rPr>
              <a:t>Identify creative financing strategies</a:t>
            </a:r>
            <a:endParaRPr sz="1000"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285750" lvl="0" indent="-234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Franklin Gothic"/>
              <a:buChar char="●"/>
            </a:pPr>
            <a:r>
              <a:rPr lang="en" sz="1000">
                <a:latin typeface="Franklin Gothic"/>
                <a:ea typeface="Franklin Gothic"/>
                <a:cs typeface="Franklin Gothic"/>
                <a:sym typeface="Franklin Gothic"/>
              </a:rPr>
              <a:t>Navigate landscape of remaining public funding opportunities </a:t>
            </a:r>
            <a:endParaRPr sz="1000"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21" name="Google Shape;221;p38"/>
          <p:cNvSpPr/>
          <p:nvPr/>
        </p:nvSpPr>
        <p:spPr>
          <a:xfrm>
            <a:off x="5766950" y="3240475"/>
            <a:ext cx="2919900" cy="1231200"/>
          </a:xfrm>
          <a:prstGeom prst="roundRect">
            <a:avLst>
              <a:gd name="adj" fmla="val 16667"/>
            </a:avLst>
          </a:prstGeom>
          <a:solidFill>
            <a:srgbClr val="CEECF8"/>
          </a:solidFill>
          <a:ln>
            <a:noFill/>
          </a:ln>
        </p:spPr>
        <p:txBody>
          <a:bodyPr spcFirstLastPara="1" wrap="square" lIns="137150" tIns="137150" rIns="137150" bIns="137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Franklin Gothic"/>
                <a:ea typeface="Franklin Gothic"/>
                <a:cs typeface="Franklin Gothic"/>
                <a:sym typeface="Franklin Gothic"/>
              </a:rPr>
              <a:t>Tell the story of models that work</a:t>
            </a:r>
            <a:endParaRPr sz="1300" b="1"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Franklin Gothic"/>
                <a:ea typeface="Franklin Gothic"/>
                <a:cs typeface="Franklin Gothic"/>
                <a:sym typeface="Franklin Gothic"/>
              </a:rPr>
              <a:t>Capture and share proven strategies through our Blueprint for Transition, an open-source resource hub to guide other coal communities.</a:t>
            </a:r>
            <a:endParaRPr sz="1000" b="1"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22" name="Google Shape;222;p38"/>
          <p:cNvSpPr/>
          <p:nvPr/>
        </p:nvSpPr>
        <p:spPr>
          <a:xfrm>
            <a:off x="2532475" y="3240475"/>
            <a:ext cx="3158100" cy="1231200"/>
          </a:xfrm>
          <a:prstGeom prst="roundRect">
            <a:avLst>
              <a:gd name="adj" fmla="val 16667"/>
            </a:avLst>
          </a:prstGeom>
          <a:solidFill>
            <a:srgbClr val="CEECF8"/>
          </a:solidFill>
          <a:ln>
            <a:noFill/>
          </a:ln>
        </p:spPr>
        <p:txBody>
          <a:bodyPr spcFirstLastPara="1" wrap="square" lIns="137150" tIns="137150" rIns="137150" bIns="137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Franklin Gothic"/>
                <a:ea typeface="Franklin Gothic"/>
                <a:cs typeface="Franklin Gothic"/>
                <a:sym typeface="Franklin Gothic"/>
              </a:rPr>
              <a:t>Learn from other rural communities</a:t>
            </a:r>
            <a:endParaRPr sz="1300" b="1"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228600" lvl="0" indent="-177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Franklin Gothic"/>
              <a:buChar char="●"/>
            </a:pPr>
            <a:r>
              <a:rPr lang="en" sz="10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Hosting our annual National Convening (October in Minneapolis)</a:t>
            </a:r>
            <a:endParaRPr sz="10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228600" lvl="0" indent="-177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Franklin Gothic"/>
              <a:buChar char="●"/>
            </a:pPr>
            <a:r>
              <a:rPr lang="en" sz="10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Fostering regular peer exchange </a:t>
            </a:r>
            <a:endParaRPr sz="1000" b="1"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23" name="Google Shape;223;p38"/>
          <p:cNvSpPr txBox="1">
            <a:spLocks noGrp="1"/>
          </p:cNvSpPr>
          <p:nvPr>
            <p:ph type="title" idx="4294967295"/>
          </p:nvPr>
        </p:nvSpPr>
        <p:spPr>
          <a:xfrm>
            <a:off x="2532475" y="354550"/>
            <a:ext cx="4564800" cy="389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Franklin Gothic"/>
                <a:ea typeface="Franklin Gothic"/>
                <a:cs typeface="Franklin Gothic"/>
                <a:sym typeface="Franklin Gothic"/>
              </a:rPr>
              <a:t>Local Economy Lab</a:t>
            </a:r>
          </a:p>
        </p:txBody>
      </p:sp>
      <p:sp>
        <p:nvSpPr>
          <p:cNvPr id="224" name="Google Shape;224;p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1000"/>
            <a:ext cx="9177900" cy="5143500"/>
          </a:xfrm>
          <a:prstGeom prst="rect">
            <a:avLst/>
          </a:prstGeom>
          <a:noFill/>
          <a:ln w="114300" cap="flat" cmpd="sng">
            <a:solidFill>
              <a:srgbClr val="1D2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8"/>
          <p:cNvSpPr txBox="1"/>
          <p:nvPr/>
        </p:nvSpPr>
        <p:spPr>
          <a:xfrm>
            <a:off x="2510775" y="831425"/>
            <a:ext cx="61761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 new, multi-year initiative that grows and scales projects with the power to transform local economies. </a:t>
            </a:r>
            <a:endParaRPr b="1" i="1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26" name="Google Shape;226;p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42674" y="442399"/>
            <a:ext cx="6055200" cy="967200"/>
          </a:xfrm>
          <a:prstGeom prst="rect">
            <a:avLst/>
          </a:prstGeom>
          <a:solidFill>
            <a:srgbClr val="186F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66925" y="1424463"/>
            <a:ext cx="6425700" cy="3144600"/>
          </a:xfrm>
          <a:prstGeom prst="rect">
            <a:avLst/>
          </a:prstGeom>
          <a:solidFill>
            <a:srgbClr val="186F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8"/>
          <p:cNvSpPr txBox="1"/>
          <p:nvPr/>
        </p:nvSpPr>
        <p:spPr>
          <a:xfrm>
            <a:off x="2562575" y="743950"/>
            <a:ext cx="6176100" cy="37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 multi-year initiative designed to </a:t>
            </a:r>
            <a:r>
              <a:rPr lang="en" sz="1500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grow and scale high-impact community led-economic development projects.</a:t>
            </a:r>
            <a:endParaRPr sz="1500" b="1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Criteria:</a:t>
            </a:r>
            <a:endParaRPr sz="1500" b="1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ranklin Gothic"/>
              <a:buChar char="●"/>
            </a:pPr>
            <a:r>
              <a:rPr lang="en" sz="150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Place-based project that builds on community assets</a:t>
            </a:r>
            <a:endParaRPr sz="150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ranklin Gothic"/>
              <a:buChar char="●"/>
            </a:pPr>
            <a:r>
              <a:rPr lang="en" sz="150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Implementation phase</a:t>
            </a:r>
            <a:endParaRPr sz="150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ranklin Gothic"/>
              <a:buChar char="●"/>
            </a:pPr>
            <a:r>
              <a:rPr lang="en" sz="150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Measurable impact on the local economy with potential for scale</a:t>
            </a:r>
            <a:endParaRPr sz="150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ranklin Gothic"/>
              <a:buChar char="●"/>
            </a:pPr>
            <a:r>
              <a:rPr lang="en" sz="150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Potential to serve as a model </a:t>
            </a:r>
            <a:endParaRPr sz="1350" b="1">
              <a:solidFill>
                <a:schemeClr val="dk1"/>
              </a:solidFill>
              <a:highlight>
                <a:srgbClr val="F3F3F3"/>
              </a:highlight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b="1">
              <a:solidFill>
                <a:schemeClr val="dk1"/>
              </a:solidFill>
              <a:highlight>
                <a:srgbClr val="F3F3F3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Organizations will receive:</a:t>
            </a:r>
            <a:endParaRPr sz="1500" b="1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ranklin Gothic"/>
              <a:buChar char="●"/>
            </a:pPr>
            <a:r>
              <a:rPr lang="en" sz="150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Flexible grants of up to $500,000</a:t>
            </a:r>
            <a:endParaRPr sz="150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ranklin Gothic"/>
              <a:buChar char="●"/>
            </a:pPr>
            <a:r>
              <a:rPr lang="en" sz="150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Matchmaking with potential private sector partners </a:t>
            </a:r>
            <a:endParaRPr sz="150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ranklin Gothic"/>
              <a:buChar char="●"/>
            </a:pPr>
            <a:r>
              <a:rPr lang="en" sz="150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Help submitting competitive federal funding applications</a:t>
            </a:r>
            <a:endParaRPr sz="150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ranklin Gothic"/>
              <a:buChar char="●"/>
            </a:pPr>
            <a:r>
              <a:rPr lang="en" sz="150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Peer-to-peer networking and learning opportunities</a:t>
            </a:r>
            <a:endParaRPr sz="1500" b="1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Timeline:</a:t>
            </a:r>
            <a:endParaRPr sz="1500" b="1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ranklin Gothic"/>
              <a:buChar char="●"/>
            </a:pPr>
            <a:r>
              <a:rPr lang="en" sz="150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2025 cohort to be announced later this year </a:t>
            </a:r>
            <a:endParaRPr sz="150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ranklin Gothic"/>
              <a:buChar char="●"/>
            </a:pPr>
            <a:r>
              <a:rPr lang="en" sz="150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Expected to re-open in spring 2026</a:t>
            </a:r>
            <a:endParaRPr sz="150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29" name="Google Shape;229;p38"/>
          <p:cNvSpPr txBox="1"/>
          <p:nvPr/>
        </p:nvSpPr>
        <p:spPr>
          <a:xfrm>
            <a:off x="2585300" y="238475"/>
            <a:ext cx="56985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Local Economy Lab</a:t>
            </a:r>
            <a:endParaRPr sz="2500" b="1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1000" y="-11000"/>
            <a:ext cx="9144000" cy="5143500"/>
          </a:xfrm>
          <a:prstGeom prst="rect">
            <a:avLst/>
          </a:prstGeom>
          <a:solidFill>
            <a:srgbClr val="DEFDED"/>
          </a:solidFill>
          <a:ln w="114300" cap="flat" cmpd="sng">
            <a:solidFill>
              <a:srgbClr val="1142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9"/>
          <p:cNvSpPr txBox="1"/>
          <p:nvPr/>
        </p:nvSpPr>
        <p:spPr>
          <a:xfrm>
            <a:off x="1440375" y="976725"/>
            <a:ext cx="5499600" cy="3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Entrepreneurship &amp; Small Business Incubation</a:t>
            </a:r>
            <a:r>
              <a:rPr lang="en" sz="13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endParaRPr sz="13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 downtown revitalization project to attract and retain local businesses. A business incubator network to provide training and access to capital to grow new entrepreneurs and small businesses.</a:t>
            </a:r>
            <a:endParaRPr sz="10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Outdoor Recreation &amp; Tourism</a:t>
            </a:r>
            <a:endParaRPr sz="13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 “rails to trails” project that promotes regional tourism and new business development. Construction of an ecotourism complex.</a:t>
            </a:r>
            <a:endParaRPr sz="10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Manufacturing</a:t>
            </a:r>
            <a:endParaRPr sz="13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Attraction of a new battery manufacturing plant that retrains and upskills local workers. Retaining and growing existing local manufacturers by helping them expand into new markets.</a:t>
            </a:r>
            <a:endParaRPr sz="10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Remote Work</a:t>
            </a:r>
            <a:endParaRPr sz="13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Digital and other market-based skills training programs to connect local workers with </a:t>
            </a:r>
            <a:endParaRPr sz="10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jobs they can do from home.</a:t>
            </a:r>
            <a:endParaRPr sz="10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Coal Plant and Mine Reclamation &amp; Repurposing</a:t>
            </a:r>
            <a:endParaRPr sz="13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Installation of solar energy on abandoned mine land. Creation of energy/battery storage facilities at former coal plant sites. </a:t>
            </a:r>
            <a:endParaRPr sz="1000"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36" name="Google Shape;236;p39"/>
          <p:cNvSpPr txBox="1">
            <a:spLocks noGrp="1"/>
          </p:cNvSpPr>
          <p:nvPr>
            <p:ph type="title" idx="4294967295"/>
          </p:nvPr>
        </p:nvSpPr>
        <p:spPr>
          <a:xfrm>
            <a:off x="914400" y="354550"/>
            <a:ext cx="7315200" cy="389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"/>
                <a:ea typeface="Franklin Gothic"/>
                <a:cs typeface="Franklin Gothic"/>
                <a:sym typeface="Franklin Gothic"/>
              </a:rPr>
              <a:t>Project Examples the Lab Will Support</a:t>
            </a:r>
          </a:p>
        </p:txBody>
      </p:sp>
      <p:pic>
        <p:nvPicPr>
          <p:cNvPr id="237" name="Google Shape;237;p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3977435"/>
            <a:ext cx="405665" cy="40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0" y="1952267"/>
            <a:ext cx="405665" cy="40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4400" y="3311635"/>
            <a:ext cx="405665" cy="40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4400" y="2634223"/>
            <a:ext cx="405665" cy="40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14400" y="1085213"/>
            <a:ext cx="405665" cy="40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9" descr="person fishing"/>
          <p:cNvPicPr preferRelativeResize="0"/>
          <p:nvPr/>
        </p:nvPicPr>
        <p:blipFill rotWithShape="1">
          <a:blip r:embed="rId8">
            <a:alphaModFix/>
          </a:blip>
          <a:srcRect l="37663" t="6296"/>
          <a:stretch/>
        </p:blipFill>
        <p:spPr>
          <a:xfrm>
            <a:off x="6926726" y="821951"/>
            <a:ext cx="2575200" cy="2576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43" name="Google Shape;243;p39" descr="person working in a green house"/>
          <p:cNvPicPr preferRelativeResize="0"/>
          <p:nvPr/>
        </p:nvPicPr>
        <p:blipFill rotWithShape="1">
          <a:blip r:embed="rId9">
            <a:alphaModFix/>
          </a:blip>
          <a:srcRect l="9152" r="24136"/>
          <a:stretch/>
        </p:blipFill>
        <p:spPr>
          <a:xfrm>
            <a:off x="6662250" y="2984902"/>
            <a:ext cx="2228700" cy="2229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44" name="Google Shape;244;p39" descr="solar image"/>
          <p:cNvPicPr preferRelativeResize="0"/>
          <p:nvPr/>
        </p:nvPicPr>
        <p:blipFill rotWithShape="1">
          <a:blip r:embed="rId10">
            <a:alphaModFix/>
          </a:blip>
          <a:srcRect l="21889" r="21883"/>
          <a:stretch/>
        </p:blipFill>
        <p:spPr>
          <a:xfrm>
            <a:off x="7305300" y="-233849"/>
            <a:ext cx="1381500" cy="1382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45" name="Google Shape;245;p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1000" y="-11000"/>
            <a:ext cx="9155100" cy="5143500"/>
          </a:xfrm>
          <a:prstGeom prst="rect">
            <a:avLst/>
          </a:prstGeom>
          <a:noFill/>
          <a:ln w="114300" cap="flat" cmpd="sng">
            <a:solidFill>
              <a:srgbClr val="1142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ECF8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40" descr="person teacing a workshop"/>
          <p:cNvPicPr preferRelativeResize="0"/>
          <p:nvPr/>
        </p:nvPicPr>
        <p:blipFill rotWithShape="1">
          <a:blip r:embed="rId3">
            <a:alphaModFix/>
          </a:blip>
          <a:srcRect l="25577" r="25582"/>
          <a:stretch/>
        </p:blipFill>
        <p:spPr>
          <a:xfrm>
            <a:off x="5715000" y="457200"/>
            <a:ext cx="3429000" cy="4679400"/>
          </a:xfrm>
          <a:prstGeom prst="snipRound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sp>
        <p:nvSpPr>
          <p:cNvPr id="251" name="Google Shape;251;p40"/>
          <p:cNvSpPr txBox="1">
            <a:spLocks noGrp="1"/>
          </p:cNvSpPr>
          <p:nvPr>
            <p:ph type="title" idx="4294967295"/>
          </p:nvPr>
        </p:nvSpPr>
        <p:spPr>
          <a:xfrm>
            <a:off x="914400" y="914400"/>
            <a:ext cx="4564800" cy="389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"/>
                <a:ea typeface="Franklin Gothic"/>
                <a:cs typeface="Franklin Gothic"/>
                <a:sym typeface="Franklin Gothic"/>
              </a:rPr>
              <a:t>The Get Ready Challenge </a:t>
            </a:r>
          </a:p>
        </p:txBody>
      </p:sp>
      <p:sp>
        <p:nvSpPr>
          <p:cNvPr id="252" name="Google Shape;252;p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49725" y="3869350"/>
            <a:ext cx="39756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200"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53" name="Google Shape;253;p40"/>
          <p:cNvSpPr txBox="1"/>
          <p:nvPr/>
        </p:nvSpPr>
        <p:spPr>
          <a:xfrm>
            <a:off x="914525" y="1654775"/>
            <a:ext cx="4340400" cy="25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Franklin Gothic"/>
                <a:ea typeface="Franklin Gothic"/>
                <a:cs typeface="Franklin Gothic"/>
                <a:sym typeface="Franklin Gothic"/>
              </a:rPr>
              <a:t>We know the importance of building the pipeline and </a:t>
            </a:r>
            <a:r>
              <a:rPr lang="en" b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finding tomorrow's economic innovators. </a:t>
            </a:r>
            <a:endParaRPr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latin typeface="Franklin Gothic"/>
                <a:ea typeface="Franklin Gothic"/>
                <a:cs typeface="Franklin Gothic"/>
                <a:sym typeface="Franklin Gothic"/>
              </a:rPr>
              <a:t>It often takes years of strategy assistance and planning for organizations to become ready for large investment, and the best outcomes occur when communities plan early.</a:t>
            </a:r>
            <a:endParaRPr sz="1200"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endParaRPr b="1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Over the last decade, we’ve supported many early stage projects that have gone on to secure large federal grants, including several </a:t>
            </a:r>
            <a:r>
              <a:rPr lang="en" sz="1200" b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Build Back Better winners.</a:t>
            </a:r>
            <a:endParaRPr sz="1200" b="1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The Challenge supports communities that are </a:t>
            </a:r>
            <a:r>
              <a:rPr lang="en" sz="1200" b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preparing for coal closures</a:t>
            </a:r>
            <a:r>
              <a:rPr lang="en" sz="12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and </a:t>
            </a:r>
            <a:r>
              <a:rPr lang="en" sz="1200" b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starting to develop economic transition projects.</a:t>
            </a:r>
            <a:endParaRPr sz="1200"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54" name="Google Shape;254;p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114300" cap="flat" cmpd="sng">
            <a:solidFill>
              <a:srgbClr val="1D2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9675" y="1464025"/>
            <a:ext cx="4340400" cy="2608200"/>
          </a:xfrm>
          <a:prstGeom prst="rect">
            <a:avLst/>
          </a:prstGeom>
          <a:solidFill>
            <a:srgbClr val="CEEC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40"/>
          <p:cNvSpPr txBox="1"/>
          <p:nvPr/>
        </p:nvSpPr>
        <p:spPr>
          <a:xfrm>
            <a:off x="811400" y="1433783"/>
            <a:ext cx="4564800" cy="3181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Supports communities that are </a:t>
            </a:r>
            <a:r>
              <a:rPr lang="en" sz="1500" b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planning for coal plant closures</a:t>
            </a:r>
            <a:r>
              <a:rPr lang="en" sz="15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and in the early stages of </a:t>
            </a:r>
            <a:r>
              <a:rPr lang="en" sz="1500" b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developing new economic projects </a:t>
            </a:r>
            <a:r>
              <a:rPr lang="en" sz="15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with potential to transform their local economy. </a:t>
            </a:r>
            <a:endParaRPr sz="1500" b="1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Organizations will receive</a:t>
            </a:r>
            <a:r>
              <a:rPr lang="en" sz="15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:</a:t>
            </a:r>
            <a:endParaRPr sz="15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ranklin Gothic"/>
              <a:buChar char="●"/>
            </a:pPr>
            <a:r>
              <a:rPr lang="en" sz="15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Capacity building grants </a:t>
            </a:r>
            <a:endParaRPr sz="15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ranklin Gothic"/>
              <a:buChar char="●"/>
            </a:pPr>
            <a:r>
              <a:rPr lang="en" sz="15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Help securing public and philanthropic funding </a:t>
            </a:r>
            <a:endParaRPr sz="15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Franklin Gothic"/>
              <a:buChar char="●"/>
            </a:pPr>
            <a:r>
              <a:rPr lang="en" sz="15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Peer-to-peer networking and learning opportunities </a:t>
            </a:r>
            <a:endParaRPr sz="15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Timeline: </a:t>
            </a:r>
            <a:r>
              <a:rPr lang="en" sz="15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Applications expected to open in early 2026</a:t>
            </a:r>
            <a:endParaRPr sz="15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57" name="Google Shape;257;p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7525" y="479700"/>
            <a:ext cx="4738800" cy="869400"/>
          </a:xfrm>
          <a:prstGeom prst="rect">
            <a:avLst/>
          </a:prstGeom>
          <a:solidFill>
            <a:srgbClr val="CEEC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0"/>
          <p:cNvSpPr txBox="1"/>
          <p:nvPr/>
        </p:nvSpPr>
        <p:spPr>
          <a:xfrm>
            <a:off x="724525" y="457200"/>
            <a:ext cx="4564800" cy="6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The Get Ready Challenge</a:t>
            </a:r>
            <a:endParaRPr sz="2500" b="1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4228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1"/>
          <p:cNvSpPr txBox="1"/>
          <p:nvPr/>
        </p:nvSpPr>
        <p:spPr>
          <a:xfrm>
            <a:off x="914400" y="1489475"/>
            <a:ext cx="3517200" cy="29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Our signature event brings transition stakeholders together to </a:t>
            </a:r>
            <a:r>
              <a:rPr lang="en" sz="1300" b="1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network</a:t>
            </a:r>
            <a:r>
              <a:rPr lang="en" sz="130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, </a:t>
            </a:r>
            <a:r>
              <a:rPr lang="en" sz="1300" b="1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strategize</a:t>
            </a:r>
            <a:r>
              <a:rPr lang="en" sz="130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, and </a:t>
            </a:r>
            <a:r>
              <a:rPr lang="en" sz="1300" b="1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learn</a:t>
            </a:r>
            <a:r>
              <a:rPr lang="en" sz="130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. </a:t>
            </a:r>
            <a:endParaRPr sz="1300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Franklin Gothic"/>
              <a:buChar char="●"/>
            </a:pPr>
            <a:r>
              <a:rPr lang="en" sz="130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Community leaders and practitioners </a:t>
            </a:r>
            <a:endParaRPr sz="1300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Franklin Gothic"/>
              <a:buChar char="●"/>
            </a:pPr>
            <a:r>
              <a:rPr lang="en" sz="130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Policy experts </a:t>
            </a:r>
            <a:endParaRPr sz="1300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Franklin Gothic"/>
              <a:buChar char="●"/>
            </a:pPr>
            <a:r>
              <a:rPr lang="en" sz="130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State, Local, and Tribal government </a:t>
            </a:r>
            <a:endParaRPr sz="1300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Franklin Gothic"/>
              <a:buChar char="●"/>
            </a:pPr>
            <a:r>
              <a:rPr lang="en" sz="130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Labor leaders </a:t>
            </a:r>
            <a:endParaRPr sz="1300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Franklin Gothic"/>
              <a:buChar char="●"/>
            </a:pPr>
            <a:r>
              <a:rPr lang="en" sz="130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Federal representatives </a:t>
            </a:r>
            <a:endParaRPr sz="1300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Franklin Gothic"/>
              <a:buChar char="●"/>
            </a:pPr>
            <a:r>
              <a:rPr lang="en" sz="130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Private sector partners</a:t>
            </a:r>
            <a:endParaRPr sz="1300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Franklin Gothic"/>
              <a:buChar char="●"/>
            </a:pPr>
            <a:r>
              <a:rPr lang="en" sz="130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Philanthropy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264" name="Google Shape;264;p41"/>
          <p:cNvSpPr txBox="1"/>
          <p:nvPr/>
        </p:nvSpPr>
        <p:spPr>
          <a:xfrm>
            <a:off x="4968135" y="1938563"/>
            <a:ext cx="1853400" cy="10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5BF6A7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2025 Covening</a:t>
            </a:r>
            <a:endParaRPr sz="1800" b="1">
              <a:solidFill>
                <a:srgbClr val="5BF6A7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Minneapolis, MN</a:t>
            </a:r>
            <a:endParaRPr sz="1350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October 28-30</a:t>
            </a:r>
            <a:endParaRPr sz="1350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65" name="Google Shape;265;p41"/>
          <p:cNvSpPr txBox="1">
            <a:spLocks noGrp="1"/>
          </p:cNvSpPr>
          <p:nvPr>
            <p:ph type="title" idx="4294967295"/>
          </p:nvPr>
        </p:nvSpPr>
        <p:spPr>
          <a:xfrm>
            <a:off x="914400" y="812117"/>
            <a:ext cx="3314700" cy="389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"/>
                <a:ea typeface="Franklin Gothic"/>
                <a:cs typeface="Franklin Gothic"/>
                <a:sym typeface="Franklin Gothic"/>
              </a:rPr>
              <a:t>The Convening</a:t>
            </a:r>
          </a:p>
        </p:txBody>
      </p:sp>
      <p:pic>
        <p:nvPicPr>
          <p:cNvPr id="266" name="Google Shape;266;p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7750" y="457188"/>
            <a:ext cx="1408650" cy="133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41" descr="image of a national gathering"/>
          <p:cNvPicPr preferRelativeResize="0"/>
          <p:nvPr/>
        </p:nvPicPr>
        <p:blipFill rotWithShape="1">
          <a:blip r:embed="rId4">
            <a:alphaModFix/>
          </a:blip>
          <a:srcRect l="16671" r="16671"/>
          <a:stretch/>
        </p:blipFill>
        <p:spPr>
          <a:xfrm>
            <a:off x="6770125" y="-127175"/>
            <a:ext cx="2731800" cy="2733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68" name="Google Shape;268;p41" descr="two people at an event"/>
          <p:cNvPicPr preferRelativeResize="0"/>
          <p:nvPr/>
        </p:nvPicPr>
        <p:blipFill rotWithShape="1">
          <a:blip r:embed="rId5">
            <a:alphaModFix/>
          </a:blip>
          <a:srcRect l="16666" r="16666"/>
          <a:stretch/>
        </p:blipFill>
        <p:spPr>
          <a:xfrm>
            <a:off x="5497800" y="3031776"/>
            <a:ext cx="2569500" cy="25704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9" name="Google Shape;269;p41" descr="94% attendees said it was the best event they attended in 2024 - 2024 insights"/>
          <p:cNvGrpSpPr/>
          <p:nvPr/>
        </p:nvGrpSpPr>
        <p:grpSpPr>
          <a:xfrm>
            <a:off x="7006525" y="1909075"/>
            <a:ext cx="1782600" cy="1782600"/>
            <a:chOff x="6651375" y="1746950"/>
            <a:chExt cx="1782600" cy="1782600"/>
          </a:xfrm>
        </p:grpSpPr>
        <p:sp>
          <p:nvSpPr>
            <p:cNvPr id="270" name="Google Shape;270;p41"/>
            <p:cNvSpPr/>
            <p:nvPr/>
          </p:nvSpPr>
          <p:spPr>
            <a:xfrm>
              <a:off x="6651375" y="1746950"/>
              <a:ext cx="1782600" cy="1782600"/>
            </a:xfrm>
            <a:prstGeom prst="ellipse">
              <a:avLst/>
            </a:prstGeom>
            <a:solidFill>
              <a:srgbClr val="2183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1"/>
            <p:cNvSpPr txBox="1"/>
            <p:nvPr/>
          </p:nvSpPr>
          <p:spPr>
            <a:xfrm>
              <a:off x="6658425" y="1936750"/>
              <a:ext cx="1768500" cy="146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 dirty="0">
                  <a:solidFill>
                    <a:schemeClr val="lt1"/>
                  </a:solidFill>
                  <a:latin typeface="Franklin Gothic"/>
                  <a:ea typeface="Franklin Gothic"/>
                  <a:cs typeface="Franklin Gothic"/>
                  <a:sym typeface="Franklin Gothic"/>
                </a:rPr>
                <a:t>94%</a:t>
              </a:r>
              <a:r>
                <a:rPr lang="en" sz="3000" dirty="0">
                  <a:solidFill>
                    <a:schemeClr val="lt1"/>
                  </a:solidFill>
                  <a:latin typeface="Franklin Gothic"/>
                  <a:ea typeface="Franklin Gothic"/>
                  <a:cs typeface="Franklin Gothic"/>
                  <a:sym typeface="Franklin Gothic"/>
                </a:rPr>
                <a:t> </a:t>
              </a:r>
              <a:endParaRPr sz="30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dirty="0">
                  <a:solidFill>
                    <a:schemeClr val="lt1"/>
                  </a:solidFill>
                  <a:latin typeface="Franklin Gothic"/>
                  <a:ea typeface="Franklin Gothic"/>
                  <a:cs typeface="Franklin Gothic"/>
                  <a:sym typeface="Franklin Gothic"/>
                </a:rPr>
                <a:t>Attendees said it was the best event they attended in 2024</a:t>
              </a:r>
              <a:endParaRPr sz="11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i="1" dirty="0">
                  <a:solidFill>
                    <a:schemeClr val="lt1"/>
                  </a:solidFill>
                  <a:latin typeface="Franklin Gothic"/>
                  <a:ea typeface="Franklin Gothic"/>
                  <a:cs typeface="Franklin Gothic"/>
                  <a:sym typeface="Franklin Gothic"/>
                </a:rPr>
                <a:t>2024 Insights</a:t>
              </a:r>
              <a:endParaRPr sz="900" i="1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endParaRPr>
            </a:p>
          </p:txBody>
        </p:sp>
      </p:grpSp>
      <p:pic>
        <p:nvPicPr>
          <p:cNvPr id="272" name="Google Shape;272;p41" descr="image of 2 people"/>
          <p:cNvPicPr preferRelativeResize="0"/>
          <p:nvPr/>
        </p:nvPicPr>
        <p:blipFill rotWithShape="1">
          <a:blip r:embed="rId6">
            <a:alphaModFix/>
          </a:blip>
          <a:srcRect l="16672" r="16665"/>
          <a:stretch/>
        </p:blipFill>
        <p:spPr>
          <a:xfrm>
            <a:off x="4141700" y="3261100"/>
            <a:ext cx="1524900" cy="1525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73" name="Google Shape;273;p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1000" y="-11000"/>
            <a:ext cx="9144000" cy="5143500"/>
          </a:xfrm>
          <a:prstGeom prst="rect">
            <a:avLst/>
          </a:prstGeom>
          <a:noFill/>
          <a:ln w="114300" cap="flat" cmpd="sng">
            <a:solidFill>
              <a:srgbClr val="2183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2350" y="2265325"/>
            <a:ext cx="3137100" cy="1897500"/>
          </a:xfrm>
          <a:prstGeom prst="rect">
            <a:avLst/>
          </a:prstGeom>
          <a:solidFill>
            <a:srgbClr val="1142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02825" y="307425"/>
            <a:ext cx="1853400" cy="2570400"/>
          </a:xfrm>
          <a:prstGeom prst="rect">
            <a:avLst/>
          </a:prstGeom>
          <a:solidFill>
            <a:srgbClr val="1142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pic>
        <p:nvPicPr>
          <p:cNvPr id="276" name="Google Shape;276;p41" descr="2025 Naitonal Conveni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8700" y="3855913"/>
            <a:ext cx="1141850" cy="102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1"/>
          <p:cNvSpPr txBox="1"/>
          <p:nvPr/>
        </p:nvSpPr>
        <p:spPr>
          <a:xfrm>
            <a:off x="2005125" y="2656275"/>
            <a:ext cx="2797800" cy="10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32C379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Tuesday, October 28</a:t>
            </a:r>
            <a:endParaRPr sz="1500" b="1">
              <a:solidFill>
                <a:srgbClr val="32C379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1">
                <a:solidFill>
                  <a:srgbClr val="32C379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Including a site visit to Becker!</a:t>
            </a:r>
            <a:endParaRPr sz="1500" b="1" i="1">
              <a:solidFill>
                <a:srgbClr val="32C379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32C379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78" name="Google Shape;278;p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7025" y="2745650"/>
            <a:ext cx="805200" cy="833700"/>
          </a:xfrm>
          <a:prstGeom prst="rect">
            <a:avLst/>
          </a:prstGeom>
          <a:noFill/>
          <a:ln w="19050" cap="flat" cmpd="sng">
            <a:solidFill>
              <a:srgbClr val="32C37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</a:endParaRPr>
          </a:p>
        </p:txBody>
      </p:sp>
      <p:sp>
        <p:nvSpPr>
          <p:cNvPr id="279" name="Google Shape;279;p41"/>
          <p:cNvSpPr txBox="1"/>
          <p:nvPr/>
        </p:nvSpPr>
        <p:spPr>
          <a:xfrm>
            <a:off x="861325" y="2861000"/>
            <a:ext cx="942600" cy="603000"/>
          </a:xfrm>
          <a:prstGeom prst="rect">
            <a:avLst/>
          </a:prstGeom>
          <a:solidFill>
            <a:srgbClr val="114228"/>
          </a:solidFill>
          <a:ln w="9525" cap="flat" cmpd="sng">
            <a:solidFill>
              <a:srgbClr val="1142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1430" b="1">
                <a:solidFill>
                  <a:srgbClr val="32C379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2025</a:t>
            </a:r>
            <a:endParaRPr sz="1430" b="1">
              <a:solidFill>
                <a:srgbClr val="32C379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1430" b="1">
                <a:solidFill>
                  <a:srgbClr val="32C379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Midwest Gathering</a:t>
            </a:r>
            <a:endParaRPr sz="1430" b="1">
              <a:solidFill>
                <a:srgbClr val="32C379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80" name="Google Shape;280;p41"/>
          <p:cNvSpPr txBox="1"/>
          <p:nvPr/>
        </p:nvSpPr>
        <p:spPr>
          <a:xfrm>
            <a:off x="1987375" y="3967505"/>
            <a:ext cx="2241600" cy="7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Wednesday, October 29 Thursday, October 30</a:t>
            </a:r>
            <a:endParaRPr sz="1500" b="1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150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81" name="Google Shape;281;p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1325" y="1417750"/>
            <a:ext cx="3314700" cy="833700"/>
          </a:xfrm>
          <a:prstGeom prst="rect">
            <a:avLst/>
          </a:prstGeom>
          <a:solidFill>
            <a:srgbClr val="1142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82" name="Google Shape;282;p41"/>
          <p:cNvSpPr txBox="1"/>
          <p:nvPr/>
        </p:nvSpPr>
        <p:spPr>
          <a:xfrm>
            <a:off x="823615" y="1417749"/>
            <a:ext cx="5691300" cy="6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6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We’re coming to Minneapolis! </a:t>
            </a:r>
            <a:r>
              <a:rPr lang="en" sz="170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Our signature annual event helps to spread </a:t>
            </a:r>
            <a:r>
              <a:rPr lang="en" sz="1700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great ideas</a:t>
            </a:r>
            <a:r>
              <a:rPr lang="en" sz="170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, build </a:t>
            </a:r>
            <a:r>
              <a:rPr lang="en" sz="1700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connections</a:t>
            </a:r>
            <a:r>
              <a:rPr lang="en" sz="170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, and address shared </a:t>
            </a:r>
            <a:r>
              <a:rPr lang="en" sz="1700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challenge</a:t>
            </a:r>
            <a:r>
              <a:rPr lang="en" sz="170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</a:t>
            </a:r>
            <a:r>
              <a:rPr lang="en" sz="130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. </a:t>
            </a:r>
            <a:endParaRPr sz="180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cafcbf6-48c5-4daf-971b-c5fe77e9609f" xsi:nil="true"/>
    <lcf76f155ced4ddcb4097134ff3c332f xmlns="f40b3bed-991c-4f1f-9472-bc970bd8a5cf">
      <Terms xmlns="http://schemas.microsoft.com/office/infopath/2007/PartnerControls"/>
    </lcf76f155ced4ddcb4097134ff3c332f>
    <RequestID xmlns="f40b3bed-991c-4f1f-9472-bc970bd8a5c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4EAAB423C2AD4F9E716C964328C15F" ma:contentTypeVersion="18" ma:contentTypeDescription="Create a new document." ma:contentTypeScope="" ma:versionID="f37be1cf6080a0074e1fb83038629b66">
  <xsd:schema xmlns:xsd="http://www.w3.org/2001/XMLSchema" xmlns:xs="http://www.w3.org/2001/XMLSchema" xmlns:p="http://schemas.microsoft.com/office/2006/metadata/properties" xmlns:ns2="f40b3bed-991c-4f1f-9472-bc970bd8a5cf" xmlns:ns3="acafcbf6-48c5-4daf-971b-c5fe77e9609f" targetNamespace="http://schemas.microsoft.com/office/2006/metadata/properties" ma:root="true" ma:fieldsID="a96144090728f46d2334361efb64fe1a" ns2:_="" ns3:_="">
    <xsd:import namespace="f40b3bed-991c-4f1f-9472-bc970bd8a5cf"/>
    <xsd:import namespace="acafcbf6-48c5-4daf-971b-c5fe77e960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ObjectDetectorVersions" minOccurs="0"/>
                <xsd:element ref="ns2:MediaServiceSearchProperties" minOccurs="0"/>
                <xsd:element ref="ns2:RequestID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0b3bed-991c-4f1f-9472-bc970bd8a5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219cb8a3-2c43-49ff-bdd4-56a41dc47c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RequestID" ma:index="21" nillable="true" ma:displayName="RequestID" ma:format="Dropdown" ma:internalName="RequestID">
      <xsd:simpleType>
        <xsd:restriction base="dms:Text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afcbf6-48c5-4daf-971b-c5fe77e9609f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4eefc701-9f1f-4a85-8cd8-3211bcae7aac}" ma:internalName="TaxCatchAll" ma:showField="CatchAllData" ma:web="acafcbf6-48c5-4daf-971b-c5fe77e960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471DAF-7C84-478B-8F7D-C8F0212A784A}">
  <ds:schemaRefs>
    <ds:schemaRef ds:uri="http://schemas.microsoft.com/office/2006/metadata/properties"/>
    <ds:schemaRef ds:uri="http://schemas.microsoft.com/office/infopath/2007/PartnerControls"/>
    <ds:schemaRef ds:uri="acafcbf6-48c5-4daf-971b-c5fe77e9609f"/>
    <ds:schemaRef ds:uri="f40b3bed-991c-4f1f-9472-bc970bd8a5cf"/>
  </ds:schemaRefs>
</ds:datastoreItem>
</file>

<file path=customXml/itemProps2.xml><?xml version="1.0" encoding="utf-8"?>
<ds:datastoreItem xmlns:ds="http://schemas.openxmlformats.org/officeDocument/2006/customXml" ds:itemID="{D4D3F257-FA11-4768-AE41-17E70F08DD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0E79EF4-775D-4C11-8B5B-1DD30C60BD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0b3bed-991c-4f1f-9472-bc970bd8a5cf"/>
    <ds:schemaRef ds:uri="acafcbf6-48c5-4daf-971b-c5fe77e960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1083</Words>
  <Application>Microsoft Office PowerPoint</Application>
  <PresentationFormat>On-screen Show (16:9)</PresentationFormat>
  <Paragraphs>145</Paragraphs>
  <Slides>10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Simple Light</vt:lpstr>
      <vt:lpstr>Simple Light</vt:lpstr>
      <vt:lpstr>2025 Update</vt:lpstr>
      <vt:lpstr>About the Just Transition Fund</vt:lpstr>
      <vt:lpstr>How We Work</vt:lpstr>
      <vt:lpstr>Federal Access Center</vt:lpstr>
      <vt:lpstr>Our Strategies: Seed, Grow, Scale</vt:lpstr>
      <vt:lpstr>Local Economy Lab</vt:lpstr>
      <vt:lpstr>Project Examples the Lab Will Support</vt:lpstr>
      <vt:lpstr>The Get Ready Challenge </vt:lpstr>
      <vt:lpstr>The Convening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Carla K. Vita</dc:creator>
  <cp:lastModifiedBy>Vita, Carla K (She/Her/Hers) (DEED)</cp:lastModifiedBy>
  <cp:revision>2</cp:revision>
  <dcterms:modified xsi:type="dcterms:W3CDTF">2025-09-25T13:51:58Z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0x010100EA4EAAB423C2AD4F9E716C964328C15F</vt:lpwstr>
  </property>
</Properties>
</file>