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13" r:id="rId2"/>
    <p:sldId id="276" r:id="rId3"/>
    <p:sldId id="334" r:id="rId4"/>
    <p:sldId id="333" r:id="rId5"/>
    <p:sldId id="326" r:id="rId6"/>
    <p:sldId id="330" r:id="rId7"/>
    <p:sldId id="303" r:id="rId8"/>
    <p:sldId id="327" r:id="rId9"/>
    <p:sldId id="332" r:id="rId10"/>
    <p:sldId id="270" r:id="rId11"/>
    <p:sldId id="317" r:id="rId12"/>
    <p:sldId id="283" r:id="rId13"/>
    <p:sldId id="290" r:id="rId14"/>
    <p:sldId id="269" r:id="rId15"/>
    <p:sldId id="335" r:id="rId16"/>
    <p:sldId id="315" r:id="rId17"/>
    <p:sldId id="320" r:id="rId18"/>
    <p:sldId id="323" r:id="rId19"/>
    <p:sldId id="329" r:id="rId20"/>
    <p:sldId id="328" r:id="rId21"/>
    <p:sldId id="336"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9EC3F31-811A-4F5D-A3A6-D28662D3ECB5}">
          <p14:sldIdLst>
            <p14:sldId id="313"/>
            <p14:sldId id="276"/>
            <p14:sldId id="334"/>
            <p14:sldId id="333"/>
            <p14:sldId id="326"/>
            <p14:sldId id="330"/>
            <p14:sldId id="303"/>
            <p14:sldId id="327"/>
            <p14:sldId id="332"/>
            <p14:sldId id="270"/>
            <p14:sldId id="317"/>
            <p14:sldId id="283"/>
            <p14:sldId id="290"/>
            <p14:sldId id="269"/>
            <p14:sldId id="335"/>
            <p14:sldId id="315"/>
            <p14:sldId id="320"/>
            <p14:sldId id="323"/>
            <p14:sldId id="329"/>
            <p14:sldId id="328"/>
            <p14:sldId id="33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5" d="100"/>
          <a:sy n="55" d="100"/>
        </p:scale>
        <p:origin x="744"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0EC7B0A-F8A6-4AD4-BC13-F8B12DEEC249}" type="datetimeFigureOut">
              <a:rPr lang="en-US" smtClean="0"/>
              <a:t>3/12/2022</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3070A7D-04F3-483D-B2FD-D1F68037991A}" type="slidenum">
              <a:rPr lang="en-US" smtClean="0"/>
              <a:t>‹#›</a:t>
            </a:fld>
            <a:endParaRPr lang="en-US"/>
          </a:p>
        </p:txBody>
      </p:sp>
    </p:spTree>
    <p:extLst>
      <p:ext uri="{BB962C8B-B14F-4D97-AF65-F5344CB8AC3E}">
        <p14:creationId xmlns:p14="http://schemas.microsoft.com/office/powerpoint/2010/main" val="1785788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A6301C2-DBD2-44D4-B1EF-483B1D5A5375}" type="datetimeFigureOut">
              <a:rPr lang="en-US" smtClean="0"/>
              <a:t>3/12/2022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127A1593-B833-4815-B47C-E0E8C11DAA1A}" type="slidenum">
              <a:rPr lang="en-US" smtClean="0"/>
              <a:t>‹#›</a:t>
            </a:fld>
            <a:endParaRPr lang="en-US"/>
          </a:p>
        </p:txBody>
      </p:sp>
    </p:spTree>
    <p:extLst>
      <p:ext uri="{BB962C8B-B14F-4D97-AF65-F5344CB8AC3E}">
        <p14:creationId xmlns:p14="http://schemas.microsoft.com/office/powerpoint/2010/main" val="853189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A46CA0-8E0F-42D3-B057-CE3043B240D1}"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973367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A46CA0-8E0F-42D3-B057-CE3043B240D1}"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3143858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A46CA0-8E0F-42D3-B057-CE3043B240D1}"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999954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A46CA0-8E0F-42D3-B057-CE3043B240D1}"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7936390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9F92355-41E9-4F1F-BCDE-AFA493558DE9}"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5AFF6-A57C-4844-A7BE-442C41167491}"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826549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F92355-41E9-4F1F-BCDE-AFA493558DE9}" type="datetimeFigureOut">
              <a:rPr lang="en-US" smtClean="0"/>
              <a:t>3/12/2022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4072057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F92355-41E9-4F1F-BCDE-AFA493558DE9}"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3282201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F92355-41E9-4F1F-BCDE-AFA493558DE9}"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304577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A9F92355-41E9-4F1F-BCDE-AFA493558DE9}" type="datetimeFigureOut">
              <a:rPr lang="en-US" smtClean="0"/>
              <a:t>3/12/2022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2213036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F92355-41E9-4F1F-BCDE-AFA493558DE9}"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5AFF6-A57C-4844-A7BE-442C41167491}"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1304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F92355-41E9-4F1F-BCDE-AFA493558DE9}"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1462068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F92355-41E9-4F1F-BCDE-AFA493558DE9}" type="datetimeFigureOut">
              <a:rPr lang="en-US" smtClean="0"/>
              <a:t>3/12/2022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283519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F92355-41E9-4F1F-BCDE-AFA493558DE9}" type="datetimeFigureOut">
              <a:rPr lang="en-US" smtClean="0"/>
              <a:t>3/12/2022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3563086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F92355-41E9-4F1F-BCDE-AFA493558DE9}" type="datetimeFigureOut">
              <a:rPr lang="en-US" smtClean="0"/>
              <a:t>3/12/2022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63500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F92355-41E9-4F1F-BCDE-AFA493558DE9}" type="datetimeFigureOut">
              <a:rPr lang="en-US" smtClean="0"/>
              <a:t>3/12/2022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496606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F92355-41E9-4F1F-BCDE-AFA493558DE9}" type="datetimeFigureOut">
              <a:rPr lang="en-US" smtClean="0"/>
              <a:t>3/12/2022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5AFF6-A57C-4844-A7BE-442C41167491}" type="slidenum">
              <a:rPr lang="en-US" smtClean="0"/>
              <a:t>‹#›</a:t>
            </a:fld>
            <a:endParaRPr lang="en-US"/>
          </a:p>
        </p:txBody>
      </p:sp>
    </p:spTree>
    <p:extLst>
      <p:ext uri="{BB962C8B-B14F-4D97-AF65-F5344CB8AC3E}">
        <p14:creationId xmlns:p14="http://schemas.microsoft.com/office/powerpoint/2010/main" val="3440973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F92355-41E9-4F1F-BCDE-AFA493558DE9}" type="datetimeFigureOut">
              <a:rPr lang="en-US" smtClean="0"/>
              <a:t>3/12/2022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AFF6-A57C-4844-A7BE-442C41167491}" type="slidenum">
              <a:rPr lang="en-US" smtClean="0"/>
              <a:t>‹#›</a:t>
            </a:fld>
            <a:endParaRPr lang="en-US"/>
          </a:p>
        </p:txBody>
      </p:sp>
    </p:spTree>
    <p:extLst>
      <p:ext uri="{BB962C8B-B14F-4D97-AF65-F5344CB8AC3E}">
        <p14:creationId xmlns:p14="http://schemas.microsoft.com/office/powerpoint/2010/main" val="1360174926"/>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mn.gov/deed/gwdb/"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mn.gov/deed/gwdb/priorities/wioa/"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mailto:Ben.Baglio@state.mn.u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9773" y="3727939"/>
            <a:ext cx="10092449" cy="1240077"/>
          </a:xfrm>
        </p:spPr>
        <p:txBody>
          <a:bodyPr anchor="ctr">
            <a:normAutofit fontScale="90000"/>
          </a:bodyPr>
          <a:lstStyle/>
          <a:p>
            <a:pPr>
              <a:lnSpc>
                <a:spcPct val="150000"/>
              </a:lnSpc>
            </a:pPr>
            <a:r>
              <a:rPr lang="en-US" sz="3600" b="1" dirty="0">
                <a:solidFill>
                  <a:srgbClr val="002060"/>
                </a:solidFill>
                <a:latin typeface="Calibri (Headings)"/>
              </a:rPr>
              <a:t>GWDB Quarterly Full Board Meeting</a:t>
            </a:r>
            <a:br>
              <a:rPr lang="en-US" sz="3600" b="1" dirty="0">
                <a:solidFill>
                  <a:srgbClr val="002060"/>
                </a:solidFill>
                <a:latin typeface="Calibri (Headings)"/>
              </a:rPr>
            </a:br>
            <a:r>
              <a:rPr lang="en-US" sz="3600" dirty="0">
                <a:solidFill>
                  <a:srgbClr val="002060"/>
                </a:solidFill>
                <a:latin typeface="Calibri (Headings)"/>
              </a:rPr>
              <a:t>Wednesday, March 9, 2022</a:t>
            </a:r>
            <a:br>
              <a:rPr lang="en-US" sz="3600" dirty="0">
                <a:solidFill>
                  <a:srgbClr val="002060"/>
                </a:solidFill>
                <a:latin typeface="Calibri (Headings)"/>
              </a:rPr>
            </a:br>
            <a:r>
              <a:rPr lang="en-US" sz="3100" dirty="0">
                <a:solidFill>
                  <a:srgbClr val="002060"/>
                </a:solidFill>
                <a:latin typeface="Calibri (Headings)"/>
              </a:rPr>
              <a:t>10:00 a.m. | Virtual Meeting (via Zoom)</a:t>
            </a:r>
            <a:endParaRPr lang="en-US" sz="3600" dirty="0">
              <a:solidFill>
                <a:srgbClr val="002060"/>
              </a:solidFill>
              <a:latin typeface="Calibri (Headings)"/>
            </a:endParaRPr>
          </a:p>
        </p:txBody>
      </p:sp>
      <p:sp>
        <p:nvSpPr>
          <p:cNvPr id="3" name="Subtitle 2"/>
          <p:cNvSpPr>
            <a:spLocks noGrp="1"/>
          </p:cNvSpPr>
          <p:nvPr>
            <p:ph type="subTitle" idx="1"/>
          </p:nvPr>
        </p:nvSpPr>
        <p:spPr>
          <a:xfrm>
            <a:off x="1657609" y="5557779"/>
            <a:ext cx="8876778" cy="1563990"/>
          </a:xfrm>
        </p:spPr>
        <p:txBody>
          <a:bodyPr anchor="ctr">
            <a:normAutofit/>
          </a:bodyPr>
          <a:lstStyle/>
          <a:p>
            <a:pPr>
              <a:lnSpc>
                <a:spcPct val="100000"/>
              </a:lnSpc>
            </a:pPr>
            <a:r>
              <a:rPr lang="en-US" sz="2800" b="1" dirty="0">
                <a:solidFill>
                  <a:srgbClr val="002060"/>
                </a:solidFill>
              </a:rPr>
              <a:t>GWDB website: </a:t>
            </a:r>
            <a:r>
              <a:rPr lang="en-US" sz="2800" b="1" i="1" dirty="0">
                <a:solidFill>
                  <a:schemeClr val="accent6">
                    <a:lumMod val="75000"/>
                  </a:schemeClr>
                </a:solidFill>
                <a:hlinkClick r:id="rId2"/>
              </a:rPr>
              <a:t>https://mn.gov/deed/gwdb/</a:t>
            </a:r>
            <a:r>
              <a:rPr lang="en-US" sz="2800" b="1" i="1" dirty="0">
                <a:solidFill>
                  <a:schemeClr val="accent6">
                    <a:lumMod val="75000"/>
                  </a:schemeClr>
                </a:solidFill>
              </a:rPr>
              <a:t> </a:t>
            </a:r>
          </a:p>
        </p:txBody>
      </p:sp>
    </p:spTree>
    <p:extLst>
      <p:ext uri="{BB962C8B-B14F-4D97-AF65-F5344CB8AC3E}">
        <p14:creationId xmlns:p14="http://schemas.microsoft.com/office/powerpoint/2010/main" val="3620866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5479"/>
            <a:ext cx="10515600" cy="1325563"/>
          </a:xfrm>
        </p:spPr>
        <p:txBody>
          <a:bodyPr>
            <a:normAutofit/>
          </a:bodyPr>
          <a:lstStyle/>
          <a:p>
            <a:pPr algn="ctr"/>
            <a:r>
              <a:rPr lang="en-US" sz="3800" b="1" dirty="0">
                <a:solidFill>
                  <a:schemeClr val="bg1"/>
                </a:solidFill>
              </a:rPr>
              <a:t>Minnesota’s WIOA </a:t>
            </a:r>
            <a:r>
              <a:rPr lang="en-US" sz="3800" b="1" i="1" dirty="0">
                <a:solidFill>
                  <a:schemeClr val="bg1"/>
                </a:solidFill>
              </a:rPr>
              <a:t>Combined State Plan</a:t>
            </a:r>
          </a:p>
        </p:txBody>
      </p:sp>
      <p:sp>
        <p:nvSpPr>
          <p:cNvPr id="3" name="Content Placeholder 2"/>
          <p:cNvSpPr>
            <a:spLocks noGrp="1"/>
          </p:cNvSpPr>
          <p:nvPr>
            <p:ph idx="1"/>
          </p:nvPr>
        </p:nvSpPr>
        <p:spPr>
          <a:xfrm>
            <a:off x="509954" y="1558059"/>
            <a:ext cx="11172092" cy="5299941"/>
          </a:xfrm>
        </p:spPr>
        <p:txBody>
          <a:bodyPr>
            <a:normAutofit/>
          </a:bodyPr>
          <a:lstStyle/>
          <a:p>
            <a:pPr marL="0" lvl="0" indent="0">
              <a:buNone/>
            </a:pPr>
            <a:endParaRPr lang="en-US" sz="1200" dirty="0">
              <a:solidFill>
                <a:srgbClr val="002060"/>
              </a:solidFill>
            </a:endParaRPr>
          </a:p>
          <a:p>
            <a:r>
              <a:rPr lang="en-US" dirty="0">
                <a:solidFill>
                  <a:srgbClr val="002060"/>
                </a:solidFill>
              </a:rPr>
              <a:t>At minimum, states must submit a State Plan that includes the four       </a:t>
            </a:r>
            <a:r>
              <a:rPr lang="en-US" i="1" dirty="0">
                <a:solidFill>
                  <a:srgbClr val="002060"/>
                </a:solidFill>
              </a:rPr>
              <a:t>WIOA Core Title Programs</a:t>
            </a:r>
            <a:r>
              <a:rPr lang="en-US" dirty="0">
                <a:solidFill>
                  <a:srgbClr val="002060"/>
                </a:solidFill>
              </a:rPr>
              <a:t>:</a:t>
            </a:r>
          </a:p>
          <a:p>
            <a:pPr lvl="1"/>
            <a:r>
              <a:rPr lang="en-US" dirty="0">
                <a:solidFill>
                  <a:srgbClr val="002060"/>
                </a:solidFill>
              </a:rPr>
              <a:t>WIOA Title I: WIOA Adult &amp; Youth Programs – housed at DEED (ETP)</a:t>
            </a:r>
          </a:p>
          <a:p>
            <a:pPr lvl="1"/>
            <a:r>
              <a:rPr lang="en-US" dirty="0">
                <a:solidFill>
                  <a:srgbClr val="002060"/>
                </a:solidFill>
              </a:rPr>
              <a:t>WIOA Title II: Adult Education &amp; Family Literacy Programs – housed at MDE (ABE)</a:t>
            </a:r>
          </a:p>
          <a:p>
            <a:pPr lvl="1"/>
            <a:r>
              <a:rPr lang="en-US" dirty="0">
                <a:solidFill>
                  <a:srgbClr val="002060"/>
                </a:solidFill>
              </a:rPr>
              <a:t>WIOA Title III: Wagner-</a:t>
            </a:r>
            <a:r>
              <a:rPr lang="en-US" dirty="0" err="1">
                <a:solidFill>
                  <a:srgbClr val="002060"/>
                </a:solidFill>
              </a:rPr>
              <a:t>Peyser</a:t>
            </a:r>
            <a:r>
              <a:rPr lang="en-US" dirty="0">
                <a:solidFill>
                  <a:srgbClr val="002060"/>
                </a:solidFill>
              </a:rPr>
              <a:t> Programs – housed at DEED (CareerForce)</a:t>
            </a:r>
          </a:p>
          <a:p>
            <a:pPr lvl="1"/>
            <a:r>
              <a:rPr lang="en-US" dirty="0">
                <a:solidFill>
                  <a:srgbClr val="002060"/>
                </a:solidFill>
              </a:rPr>
              <a:t>WIOA Title IV: Vocational Rehabilitation Programs – housed at DEED (VRS &amp; SSB)</a:t>
            </a:r>
          </a:p>
          <a:p>
            <a:r>
              <a:rPr lang="en-US" dirty="0">
                <a:solidFill>
                  <a:srgbClr val="002060"/>
                </a:solidFill>
              </a:rPr>
              <a:t>States may submit a </a:t>
            </a:r>
            <a:r>
              <a:rPr lang="en-US" i="1" dirty="0">
                <a:solidFill>
                  <a:srgbClr val="002060"/>
                </a:solidFill>
              </a:rPr>
              <a:t>Combined Plan</a:t>
            </a:r>
            <a:r>
              <a:rPr lang="en-US" dirty="0">
                <a:solidFill>
                  <a:srgbClr val="002060"/>
                </a:solidFill>
              </a:rPr>
              <a:t> that includes the core programs &amp; other federally-funded programs (to increase alignment)</a:t>
            </a:r>
          </a:p>
          <a:p>
            <a:pPr lvl="1"/>
            <a:r>
              <a:rPr lang="en-US" dirty="0">
                <a:solidFill>
                  <a:srgbClr val="002060"/>
                </a:solidFill>
              </a:rPr>
              <a:t>Previous admin. elected to do a “Combined Plan” for the 2016-2020 Plan</a:t>
            </a:r>
          </a:p>
          <a:p>
            <a:pPr lvl="1"/>
            <a:r>
              <a:rPr lang="en-US" dirty="0">
                <a:solidFill>
                  <a:srgbClr val="002060"/>
                </a:solidFill>
              </a:rPr>
              <a:t>2016-2020 Plan formed the basis for MN’s current Plan (PY2020-23) – which is still a “Combined Plan” (and preference of federal agencies)</a:t>
            </a:r>
          </a:p>
          <a:p>
            <a:pPr marL="457200" lvl="1" indent="0">
              <a:buNone/>
            </a:pPr>
            <a:endParaRPr lang="en-US" dirty="0">
              <a:solidFill>
                <a:srgbClr val="002060"/>
              </a:solidFill>
            </a:endParaRPr>
          </a:p>
          <a:p>
            <a:pPr lvl="1"/>
            <a:endParaRPr lang="en-US" dirty="0">
              <a:solidFill>
                <a:srgbClr val="002060"/>
              </a:solidFill>
            </a:endParaRPr>
          </a:p>
          <a:p>
            <a:pPr marL="0" indent="0">
              <a:buNone/>
            </a:pPr>
            <a:endParaRPr lang="en-US" dirty="0"/>
          </a:p>
        </p:txBody>
      </p:sp>
    </p:spTree>
    <p:extLst>
      <p:ext uri="{BB962C8B-B14F-4D97-AF65-F5344CB8AC3E}">
        <p14:creationId xmlns:p14="http://schemas.microsoft.com/office/powerpoint/2010/main" val="1724312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6863"/>
            <a:ext cx="10515600" cy="1325563"/>
          </a:xfrm>
        </p:spPr>
        <p:txBody>
          <a:bodyPr/>
          <a:lstStyle/>
          <a:p>
            <a:pPr algn="ctr"/>
            <a:r>
              <a:rPr lang="en-US" b="1" dirty="0">
                <a:solidFill>
                  <a:schemeClr val="bg1"/>
                </a:solidFill>
              </a:rPr>
              <a:t>Partner Programs	</a:t>
            </a:r>
          </a:p>
        </p:txBody>
      </p:sp>
      <p:sp>
        <p:nvSpPr>
          <p:cNvPr id="3" name="Content Placeholder 2"/>
          <p:cNvSpPr>
            <a:spLocks noGrp="1"/>
          </p:cNvSpPr>
          <p:nvPr>
            <p:ph idx="1"/>
          </p:nvPr>
        </p:nvSpPr>
        <p:spPr>
          <a:xfrm>
            <a:off x="647872" y="1935083"/>
            <a:ext cx="10896256" cy="4716054"/>
          </a:xfrm>
        </p:spPr>
        <p:txBody>
          <a:bodyPr>
            <a:normAutofit/>
          </a:bodyPr>
          <a:lstStyle/>
          <a:p>
            <a:pPr marL="0" indent="0">
              <a:buNone/>
            </a:pPr>
            <a:r>
              <a:rPr lang="en-US" b="1" dirty="0">
                <a:solidFill>
                  <a:srgbClr val="002060"/>
                </a:solidFill>
              </a:rPr>
              <a:t>*Included in Minnesota’s 2020-23 WIOA </a:t>
            </a:r>
            <a:r>
              <a:rPr lang="en-US" b="1" i="1" dirty="0">
                <a:solidFill>
                  <a:srgbClr val="002060"/>
                </a:solidFill>
              </a:rPr>
              <a:t>Combined State Plan</a:t>
            </a:r>
            <a:r>
              <a:rPr lang="en-US" b="1" dirty="0">
                <a:solidFill>
                  <a:srgbClr val="002060"/>
                </a:solidFill>
              </a:rPr>
              <a:t>:</a:t>
            </a:r>
          </a:p>
          <a:p>
            <a:pPr lvl="1"/>
            <a:r>
              <a:rPr lang="en-US" sz="2800" dirty="0">
                <a:solidFill>
                  <a:srgbClr val="002060"/>
                </a:solidFill>
              </a:rPr>
              <a:t>CTE programs (Perkins V) – MN State Colleges &amp; Universities</a:t>
            </a:r>
          </a:p>
          <a:p>
            <a:pPr lvl="1"/>
            <a:r>
              <a:rPr lang="en-US" sz="2800" dirty="0">
                <a:solidFill>
                  <a:srgbClr val="002060"/>
                </a:solidFill>
              </a:rPr>
              <a:t>Minnesota Family Investment Program (MFIP) – DHS</a:t>
            </a:r>
          </a:p>
          <a:p>
            <a:pPr lvl="1"/>
            <a:r>
              <a:rPr lang="en-US" sz="2800" dirty="0">
                <a:solidFill>
                  <a:srgbClr val="002060"/>
                </a:solidFill>
              </a:rPr>
              <a:t>Supplemental Nutrition Assistance Program (SNAP E&amp;T) – DHS</a:t>
            </a:r>
          </a:p>
          <a:p>
            <a:pPr lvl="1"/>
            <a:r>
              <a:rPr lang="en-US" sz="2800" dirty="0">
                <a:solidFill>
                  <a:srgbClr val="002060"/>
                </a:solidFill>
              </a:rPr>
              <a:t>Trade Adjustment Assistance Program (TAA) – DEED</a:t>
            </a:r>
          </a:p>
          <a:p>
            <a:pPr lvl="1"/>
            <a:r>
              <a:rPr lang="en-US" sz="2800" dirty="0">
                <a:solidFill>
                  <a:srgbClr val="002060"/>
                </a:solidFill>
              </a:rPr>
              <a:t>Jobs for Veterans State Grants (JVSG) – DEED</a:t>
            </a:r>
          </a:p>
          <a:p>
            <a:pPr lvl="1"/>
            <a:r>
              <a:rPr lang="en-US" sz="2800" dirty="0">
                <a:solidFill>
                  <a:srgbClr val="002060"/>
                </a:solidFill>
              </a:rPr>
              <a:t>Senior Community Service Employment Program (SCSEP) – DEED</a:t>
            </a:r>
          </a:p>
          <a:p>
            <a:pPr lvl="1"/>
            <a:r>
              <a:rPr lang="en-US" sz="2800" dirty="0">
                <a:solidFill>
                  <a:srgbClr val="002060"/>
                </a:solidFill>
              </a:rPr>
              <a:t>Reintegration of Ex-Offenders Program (Second Chance Act) – DOC</a:t>
            </a:r>
          </a:p>
          <a:p>
            <a:endParaRPr lang="en-US" sz="2400" dirty="0"/>
          </a:p>
          <a:p>
            <a:pPr marL="0" indent="0">
              <a:buNone/>
            </a:pPr>
            <a:r>
              <a:rPr lang="en-US" sz="2400" dirty="0">
                <a:solidFill>
                  <a:srgbClr val="002060"/>
                </a:solidFill>
              </a:rPr>
              <a:t>*Some Partner Programs have own sections, others referenced elsewhere</a:t>
            </a:r>
          </a:p>
        </p:txBody>
      </p:sp>
    </p:spTree>
    <p:extLst>
      <p:ext uri="{BB962C8B-B14F-4D97-AF65-F5344CB8AC3E}">
        <p14:creationId xmlns:p14="http://schemas.microsoft.com/office/powerpoint/2010/main" val="3905755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B925FE-4D7C-4514-9595-094BA0D977E8}"/>
              </a:ext>
            </a:extLst>
          </p:cNvPr>
          <p:cNvPicPr>
            <a:picLocks noChangeAspect="1"/>
          </p:cNvPicPr>
          <p:nvPr/>
        </p:nvPicPr>
        <p:blipFill>
          <a:blip r:embed="rId2"/>
          <a:stretch>
            <a:fillRect/>
          </a:stretch>
        </p:blipFill>
        <p:spPr>
          <a:xfrm>
            <a:off x="1473669" y="0"/>
            <a:ext cx="9244662" cy="6858000"/>
          </a:xfrm>
          <a:prstGeom prst="rect">
            <a:avLst/>
          </a:prstGeom>
        </p:spPr>
      </p:pic>
    </p:spTree>
    <p:extLst>
      <p:ext uri="{BB962C8B-B14F-4D97-AF65-F5344CB8AC3E}">
        <p14:creationId xmlns:p14="http://schemas.microsoft.com/office/powerpoint/2010/main" val="156776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7741708-7348-474D-9461-CE666B3D2924}"/>
              </a:ext>
            </a:extLst>
          </p:cNvPr>
          <p:cNvPicPr>
            <a:picLocks noChangeAspect="1"/>
          </p:cNvPicPr>
          <p:nvPr/>
        </p:nvPicPr>
        <p:blipFill>
          <a:blip r:embed="rId2"/>
          <a:stretch>
            <a:fillRect/>
          </a:stretch>
        </p:blipFill>
        <p:spPr>
          <a:xfrm>
            <a:off x="1120539" y="-13617"/>
            <a:ext cx="9950921" cy="6885233"/>
          </a:xfrm>
          <a:prstGeom prst="rect">
            <a:avLst/>
          </a:prstGeom>
        </p:spPr>
      </p:pic>
    </p:spTree>
    <p:extLst>
      <p:ext uri="{BB962C8B-B14F-4D97-AF65-F5344CB8AC3E}">
        <p14:creationId xmlns:p14="http://schemas.microsoft.com/office/powerpoint/2010/main" val="2158223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800" b="1" dirty="0">
                <a:solidFill>
                  <a:prstClr val="white"/>
                </a:solidFill>
              </a:rPr>
              <a:t>“Strategic Elements” of the State Plan:</a:t>
            </a:r>
            <a:br>
              <a:rPr lang="en-US" sz="3800" b="1" dirty="0">
                <a:solidFill>
                  <a:prstClr val="white"/>
                </a:solidFill>
              </a:rPr>
            </a:br>
            <a:r>
              <a:rPr lang="en-US" sz="3800" b="1" dirty="0">
                <a:solidFill>
                  <a:prstClr val="white"/>
                </a:solidFill>
              </a:rPr>
              <a:t>The GWDB’s Main Focus</a:t>
            </a:r>
            <a:endParaRPr lang="en-US" sz="3800" b="1" dirty="0">
              <a:solidFill>
                <a:schemeClr val="bg1"/>
              </a:solidFill>
            </a:endParaRPr>
          </a:p>
        </p:txBody>
      </p:sp>
      <p:sp>
        <p:nvSpPr>
          <p:cNvPr id="3" name="Content Placeholder 2"/>
          <p:cNvSpPr>
            <a:spLocks noGrp="1"/>
          </p:cNvSpPr>
          <p:nvPr>
            <p:ph idx="1"/>
          </p:nvPr>
        </p:nvSpPr>
        <p:spPr>
          <a:xfrm>
            <a:off x="300789" y="1813594"/>
            <a:ext cx="11590421" cy="4815806"/>
          </a:xfrm>
        </p:spPr>
        <p:txBody>
          <a:bodyPr>
            <a:normAutofit/>
          </a:bodyPr>
          <a:lstStyle/>
          <a:p>
            <a:pPr marL="546100" indent="-457200">
              <a:lnSpc>
                <a:spcPct val="100000"/>
              </a:lnSpc>
              <a:spcBef>
                <a:spcPts val="0"/>
              </a:spcBef>
              <a:spcAft>
                <a:spcPts val="600"/>
              </a:spcAft>
              <a:buClr>
                <a:schemeClr val="dk1"/>
              </a:buClr>
              <a:buSzPct val="100000"/>
            </a:pPr>
            <a:r>
              <a:rPr lang="en-US" dirty="0">
                <a:solidFill>
                  <a:srgbClr val="002060"/>
                </a:solidFill>
              </a:rPr>
              <a:t>GWDB input is found throughout the entire State Plan</a:t>
            </a:r>
          </a:p>
          <a:p>
            <a:pPr marL="1003300" lvl="1" indent="-457200">
              <a:lnSpc>
                <a:spcPct val="100000"/>
              </a:lnSpc>
              <a:spcBef>
                <a:spcPts val="0"/>
              </a:spcBef>
              <a:spcAft>
                <a:spcPts val="600"/>
              </a:spcAft>
              <a:buClr>
                <a:schemeClr val="dk1"/>
              </a:buClr>
              <a:buSzPct val="100000"/>
            </a:pPr>
            <a:r>
              <a:rPr lang="en-US" dirty="0">
                <a:solidFill>
                  <a:srgbClr val="002060"/>
                </a:solidFill>
              </a:rPr>
              <a:t>GWDB staff worked closely with program teams, particularly CareerForce (Title III) and ETP (Title I), to develop updates &amp; shared language</a:t>
            </a:r>
          </a:p>
          <a:p>
            <a:pPr marL="546100" indent="-457200">
              <a:lnSpc>
                <a:spcPct val="100000"/>
              </a:lnSpc>
              <a:spcBef>
                <a:spcPts val="0"/>
              </a:spcBef>
              <a:spcAft>
                <a:spcPts val="600"/>
              </a:spcAft>
              <a:buClr>
                <a:schemeClr val="dk1"/>
              </a:buClr>
              <a:buSzPct val="100000"/>
            </a:pPr>
            <a:r>
              <a:rPr lang="en-US" dirty="0">
                <a:solidFill>
                  <a:srgbClr val="002060"/>
                </a:solidFill>
              </a:rPr>
              <a:t>Strategic Elements under more direct scope of the GWDB include:</a:t>
            </a:r>
          </a:p>
          <a:p>
            <a:pPr marL="1003300" lvl="1" indent="-457200">
              <a:lnSpc>
                <a:spcPct val="100000"/>
              </a:lnSpc>
              <a:spcBef>
                <a:spcPts val="0"/>
              </a:spcBef>
              <a:spcAft>
                <a:spcPts val="600"/>
              </a:spcAft>
              <a:buClr>
                <a:schemeClr val="dk1"/>
              </a:buClr>
              <a:buSzPct val="100000"/>
            </a:pPr>
            <a:r>
              <a:rPr lang="en-US" dirty="0">
                <a:solidFill>
                  <a:srgbClr val="002060"/>
                </a:solidFill>
              </a:rPr>
              <a:t>Mission</a:t>
            </a:r>
          </a:p>
          <a:p>
            <a:pPr marL="1003300" lvl="1" indent="-457200">
              <a:lnSpc>
                <a:spcPct val="100000"/>
              </a:lnSpc>
              <a:spcBef>
                <a:spcPts val="0"/>
              </a:spcBef>
              <a:spcAft>
                <a:spcPts val="600"/>
              </a:spcAft>
              <a:buClr>
                <a:schemeClr val="dk1"/>
              </a:buClr>
              <a:buSzPct val="100000"/>
            </a:pPr>
            <a:r>
              <a:rPr lang="en-US" dirty="0">
                <a:solidFill>
                  <a:srgbClr val="002060"/>
                </a:solidFill>
              </a:rPr>
              <a:t>Vision</a:t>
            </a:r>
          </a:p>
          <a:p>
            <a:pPr marL="1003300" lvl="1" indent="-457200">
              <a:lnSpc>
                <a:spcPct val="100000"/>
              </a:lnSpc>
              <a:spcBef>
                <a:spcPts val="0"/>
              </a:spcBef>
              <a:spcAft>
                <a:spcPts val="600"/>
              </a:spcAft>
              <a:buClr>
                <a:schemeClr val="dk1"/>
              </a:buClr>
              <a:buSzPct val="100000"/>
            </a:pPr>
            <a:r>
              <a:rPr lang="en-US" dirty="0">
                <a:solidFill>
                  <a:srgbClr val="002060"/>
                </a:solidFill>
              </a:rPr>
              <a:t>Goals</a:t>
            </a:r>
          </a:p>
          <a:p>
            <a:pPr marL="1003300" lvl="1" indent="-457200">
              <a:lnSpc>
                <a:spcPct val="100000"/>
              </a:lnSpc>
              <a:spcBef>
                <a:spcPts val="0"/>
              </a:spcBef>
              <a:spcAft>
                <a:spcPts val="600"/>
              </a:spcAft>
              <a:buClr>
                <a:schemeClr val="dk1"/>
              </a:buClr>
              <a:buSzPct val="100000"/>
            </a:pPr>
            <a:r>
              <a:rPr lang="en-US" dirty="0">
                <a:solidFill>
                  <a:srgbClr val="002060"/>
                </a:solidFill>
              </a:rPr>
              <a:t>Overarching Strategies</a:t>
            </a:r>
          </a:p>
          <a:p>
            <a:pPr marL="88900" indent="0">
              <a:lnSpc>
                <a:spcPct val="100000"/>
              </a:lnSpc>
              <a:spcBef>
                <a:spcPts val="0"/>
              </a:spcBef>
              <a:spcAft>
                <a:spcPts val="600"/>
              </a:spcAft>
              <a:buClr>
                <a:schemeClr val="dk1"/>
              </a:buClr>
              <a:buSzPct val="100000"/>
              <a:buNone/>
            </a:pPr>
            <a:endParaRPr lang="en-US" dirty="0">
              <a:solidFill>
                <a:srgbClr val="002060"/>
              </a:solidFill>
            </a:endParaRPr>
          </a:p>
          <a:p>
            <a:pPr marL="88900" indent="0">
              <a:lnSpc>
                <a:spcPct val="100000"/>
              </a:lnSpc>
              <a:spcBef>
                <a:spcPts val="0"/>
              </a:spcBef>
              <a:spcAft>
                <a:spcPts val="600"/>
              </a:spcAft>
              <a:buClr>
                <a:schemeClr val="dk1"/>
              </a:buClr>
              <a:buSzPct val="100000"/>
              <a:buNone/>
            </a:pPr>
            <a:endParaRPr lang="en-US" i="1" dirty="0">
              <a:solidFill>
                <a:srgbClr val="002060"/>
              </a:solidFill>
            </a:endParaRPr>
          </a:p>
          <a:p>
            <a:pPr marL="88900" indent="0" algn="ctr">
              <a:spcBef>
                <a:spcPts val="0"/>
              </a:spcBef>
              <a:spcAft>
                <a:spcPts val="600"/>
              </a:spcAft>
              <a:buClr>
                <a:schemeClr val="dk1"/>
              </a:buClr>
              <a:buSzPct val="100000"/>
              <a:buNone/>
            </a:pPr>
            <a:endParaRPr lang="en-US" i="1" dirty="0">
              <a:solidFill>
                <a:srgbClr val="002060"/>
              </a:solidFill>
            </a:endParaRPr>
          </a:p>
          <a:p>
            <a:pPr marL="831850" lvl="1" indent="-285750">
              <a:spcBef>
                <a:spcPts val="0"/>
              </a:spcBef>
              <a:spcAft>
                <a:spcPts val="600"/>
              </a:spcAft>
              <a:buClr>
                <a:schemeClr val="dk1"/>
              </a:buClr>
              <a:buSzPct val="100000"/>
            </a:pPr>
            <a:endParaRPr lang="en-US" sz="1400" dirty="0"/>
          </a:p>
          <a:p>
            <a:pPr marL="88900" indent="0" algn="ctr">
              <a:spcBef>
                <a:spcPts val="0"/>
              </a:spcBef>
              <a:spcAft>
                <a:spcPts val="600"/>
              </a:spcAft>
              <a:buClr>
                <a:schemeClr val="dk1"/>
              </a:buClr>
              <a:buSzPct val="100000"/>
              <a:buNone/>
            </a:pPr>
            <a:endParaRPr lang="en-US" dirty="0"/>
          </a:p>
        </p:txBody>
      </p:sp>
    </p:spTree>
    <p:extLst>
      <p:ext uri="{BB962C8B-B14F-4D97-AF65-F5344CB8AC3E}">
        <p14:creationId xmlns:p14="http://schemas.microsoft.com/office/powerpoint/2010/main" val="3467496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800" b="1" dirty="0">
                <a:solidFill>
                  <a:prstClr val="white"/>
                </a:solidFill>
              </a:rPr>
              <a:t>Current State Plan Vision &amp; Mission Statements</a:t>
            </a:r>
            <a:br>
              <a:rPr lang="en-US" sz="3800" b="1" dirty="0">
                <a:solidFill>
                  <a:prstClr val="white"/>
                </a:solidFill>
              </a:rPr>
            </a:br>
            <a:r>
              <a:rPr lang="en-US" sz="2800" i="1" dirty="0">
                <a:solidFill>
                  <a:prstClr val="white"/>
                </a:solidFill>
              </a:rPr>
              <a:t>(2022: No proposed changes)</a:t>
            </a:r>
            <a:endParaRPr lang="en-US" sz="3800" b="1" i="1" dirty="0">
              <a:solidFill>
                <a:schemeClr val="bg1"/>
              </a:solidFill>
            </a:endParaRPr>
          </a:p>
        </p:txBody>
      </p:sp>
      <p:sp>
        <p:nvSpPr>
          <p:cNvPr id="3" name="Content Placeholder 2"/>
          <p:cNvSpPr>
            <a:spLocks noGrp="1"/>
          </p:cNvSpPr>
          <p:nvPr>
            <p:ph idx="1"/>
          </p:nvPr>
        </p:nvSpPr>
        <p:spPr>
          <a:xfrm>
            <a:off x="300789" y="1813594"/>
            <a:ext cx="11590421" cy="4815806"/>
          </a:xfrm>
        </p:spPr>
        <p:txBody>
          <a:bodyPr>
            <a:normAutofit/>
          </a:bodyPr>
          <a:lstStyle/>
          <a:p>
            <a:pPr marL="88900" indent="0">
              <a:lnSpc>
                <a:spcPct val="100000"/>
              </a:lnSpc>
              <a:spcBef>
                <a:spcPts val="0"/>
              </a:spcBef>
              <a:spcAft>
                <a:spcPts val="600"/>
              </a:spcAft>
              <a:buClr>
                <a:schemeClr val="dk1"/>
              </a:buClr>
              <a:buSzPct val="100000"/>
              <a:buNone/>
            </a:pPr>
            <a:r>
              <a:rPr lang="en-US" b="1" u="sng" dirty="0">
                <a:solidFill>
                  <a:srgbClr val="002060"/>
                </a:solidFill>
              </a:rPr>
              <a:t>Vision:</a:t>
            </a:r>
          </a:p>
          <a:p>
            <a:pPr marL="88900" indent="0">
              <a:lnSpc>
                <a:spcPct val="100000"/>
              </a:lnSpc>
              <a:spcBef>
                <a:spcPts val="0"/>
              </a:spcBef>
              <a:spcAft>
                <a:spcPts val="600"/>
              </a:spcAft>
              <a:buClr>
                <a:schemeClr val="dk1"/>
              </a:buClr>
              <a:buSzPct val="100000"/>
              <a:buNone/>
            </a:pPr>
            <a:r>
              <a:rPr lang="en-US" dirty="0">
                <a:solidFill>
                  <a:srgbClr val="002060"/>
                </a:solidFill>
              </a:rPr>
              <a:t>A healthy economy where every Minnesotan has meaningful employment and a family-sustaining wage, and where all employers are able to fill jobs in demand. </a:t>
            </a:r>
          </a:p>
          <a:p>
            <a:pPr marL="88900" indent="0" algn="ctr">
              <a:lnSpc>
                <a:spcPct val="100000"/>
              </a:lnSpc>
              <a:spcBef>
                <a:spcPts val="0"/>
              </a:spcBef>
              <a:spcAft>
                <a:spcPts val="600"/>
              </a:spcAft>
              <a:buClr>
                <a:schemeClr val="dk1"/>
              </a:buClr>
              <a:buSzPct val="100000"/>
              <a:buNone/>
            </a:pPr>
            <a:endParaRPr lang="en-US" sz="1400" i="1" dirty="0">
              <a:solidFill>
                <a:srgbClr val="002060"/>
              </a:solidFill>
            </a:endParaRPr>
          </a:p>
          <a:p>
            <a:pPr marL="88900" indent="0">
              <a:lnSpc>
                <a:spcPct val="100000"/>
              </a:lnSpc>
              <a:spcBef>
                <a:spcPts val="0"/>
              </a:spcBef>
              <a:spcAft>
                <a:spcPts val="600"/>
              </a:spcAft>
              <a:buClr>
                <a:schemeClr val="dk1"/>
              </a:buClr>
              <a:buSzPct val="100000"/>
              <a:buNone/>
            </a:pPr>
            <a:r>
              <a:rPr lang="en-US" b="1" u="sng" dirty="0">
                <a:solidFill>
                  <a:srgbClr val="002060"/>
                </a:solidFill>
              </a:rPr>
              <a:t>Mission:</a:t>
            </a:r>
          </a:p>
          <a:p>
            <a:pPr marL="88900" indent="0">
              <a:lnSpc>
                <a:spcPct val="100000"/>
              </a:lnSpc>
              <a:spcBef>
                <a:spcPts val="0"/>
              </a:spcBef>
              <a:spcAft>
                <a:spcPts val="600"/>
              </a:spcAft>
              <a:buClr>
                <a:schemeClr val="dk1"/>
              </a:buClr>
              <a:buSzPct val="100000"/>
              <a:buNone/>
            </a:pPr>
            <a:r>
              <a:rPr lang="en-US" dirty="0">
                <a:solidFill>
                  <a:srgbClr val="002060"/>
                </a:solidFill>
              </a:rPr>
              <a:t>To create a Career Pathway System that aligns local, state, and federal resources, policies, and services to meet the workforce needs of business and industry, and improves access to employment, education, and training services for Minnesota’s current and future workforce. </a:t>
            </a:r>
          </a:p>
          <a:p>
            <a:pPr marL="88900" indent="0">
              <a:lnSpc>
                <a:spcPct val="100000"/>
              </a:lnSpc>
              <a:spcBef>
                <a:spcPts val="0"/>
              </a:spcBef>
              <a:spcAft>
                <a:spcPts val="600"/>
              </a:spcAft>
              <a:buClr>
                <a:schemeClr val="dk1"/>
              </a:buClr>
              <a:buSzPct val="100000"/>
              <a:buNone/>
            </a:pPr>
            <a:endParaRPr lang="en-US" i="1" dirty="0">
              <a:solidFill>
                <a:srgbClr val="002060"/>
              </a:solidFill>
            </a:endParaRPr>
          </a:p>
          <a:p>
            <a:pPr marL="88900" indent="0" algn="ctr">
              <a:spcBef>
                <a:spcPts val="0"/>
              </a:spcBef>
              <a:spcAft>
                <a:spcPts val="600"/>
              </a:spcAft>
              <a:buClr>
                <a:schemeClr val="dk1"/>
              </a:buClr>
              <a:buSzPct val="100000"/>
              <a:buNone/>
            </a:pPr>
            <a:endParaRPr lang="en-US" i="1" dirty="0">
              <a:solidFill>
                <a:srgbClr val="002060"/>
              </a:solidFill>
            </a:endParaRPr>
          </a:p>
          <a:p>
            <a:pPr marL="831850" lvl="1" indent="-285750">
              <a:spcBef>
                <a:spcPts val="0"/>
              </a:spcBef>
              <a:spcAft>
                <a:spcPts val="600"/>
              </a:spcAft>
              <a:buClr>
                <a:schemeClr val="dk1"/>
              </a:buClr>
              <a:buSzPct val="100000"/>
            </a:pPr>
            <a:endParaRPr lang="en-US" sz="1400" dirty="0"/>
          </a:p>
          <a:p>
            <a:pPr marL="88900" indent="0" algn="ctr">
              <a:spcBef>
                <a:spcPts val="0"/>
              </a:spcBef>
              <a:spcAft>
                <a:spcPts val="600"/>
              </a:spcAft>
              <a:buClr>
                <a:schemeClr val="dk1"/>
              </a:buClr>
              <a:buSzPct val="100000"/>
              <a:buNone/>
            </a:pPr>
            <a:endParaRPr lang="en-US" dirty="0"/>
          </a:p>
        </p:txBody>
      </p:sp>
    </p:spTree>
    <p:extLst>
      <p:ext uri="{BB962C8B-B14F-4D97-AF65-F5344CB8AC3E}">
        <p14:creationId xmlns:p14="http://schemas.microsoft.com/office/powerpoint/2010/main" val="591430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1292" y="242032"/>
            <a:ext cx="10515600" cy="1325563"/>
          </a:xfrm>
        </p:spPr>
        <p:txBody>
          <a:bodyPr>
            <a:normAutofit/>
          </a:bodyPr>
          <a:lstStyle/>
          <a:p>
            <a:pPr algn="ctr"/>
            <a:r>
              <a:rPr lang="en-US" sz="4800" b="1" dirty="0">
                <a:solidFill>
                  <a:prstClr val="white"/>
                </a:solidFill>
              </a:rPr>
              <a:t>State Plan Goals</a:t>
            </a:r>
            <a:br>
              <a:rPr lang="en-US" sz="3800" b="1" dirty="0">
                <a:solidFill>
                  <a:prstClr val="white"/>
                </a:solidFill>
              </a:rPr>
            </a:br>
            <a:r>
              <a:rPr lang="en-US" sz="2800" i="1" dirty="0">
                <a:solidFill>
                  <a:prstClr val="white"/>
                </a:solidFill>
              </a:rPr>
              <a:t>(2022: No proposed changes)</a:t>
            </a:r>
            <a:endParaRPr lang="en-US" sz="3800" i="1" dirty="0">
              <a:solidFill>
                <a:schemeClr val="bg1"/>
              </a:solidFill>
            </a:endParaRPr>
          </a:p>
        </p:txBody>
      </p:sp>
      <p:sp>
        <p:nvSpPr>
          <p:cNvPr id="3" name="Content Placeholder 2"/>
          <p:cNvSpPr>
            <a:spLocks noGrp="1"/>
          </p:cNvSpPr>
          <p:nvPr>
            <p:ph idx="1"/>
          </p:nvPr>
        </p:nvSpPr>
        <p:spPr>
          <a:xfrm>
            <a:off x="838200" y="2118084"/>
            <a:ext cx="10515600" cy="4351338"/>
          </a:xfrm>
        </p:spPr>
        <p:txBody>
          <a:bodyPr>
            <a:normAutofit/>
          </a:bodyPr>
          <a:lstStyle/>
          <a:p>
            <a:r>
              <a:rPr lang="en-US" sz="3200" dirty="0">
                <a:solidFill>
                  <a:srgbClr val="002060"/>
                </a:solidFill>
              </a:rPr>
              <a:t>Reduce educational, skills training, and employment disparities based on race, disability, gender, or disconnected youth.</a:t>
            </a:r>
          </a:p>
          <a:p>
            <a:r>
              <a:rPr lang="en-US" sz="3200" dirty="0">
                <a:solidFill>
                  <a:srgbClr val="002060"/>
                </a:solidFill>
              </a:rPr>
              <a:t>Build employer-led industry sector partnerships that expand the talent pipeline to be inclusive of race, disability, gender, and age to meet industry demands for a skilled workforce.</a:t>
            </a:r>
          </a:p>
          <a:p>
            <a:pPr marL="88900" indent="0">
              <a:spcBef>
                <a:spcPts val="0"/>
              </a:spcBef>
              <a:spcAft>
                <a:spcPts val="600"/>
              </a:spcAft>
              <a:buClr>
                <a:srgbClr val="002060"/>
              </a:buClr>
              <a:buSzPct val="100000"/>
              <a:buNone/>
            </a:pPr>
            <a:endParaRPr lang="en-US" sz="2600" dirty="0">
              <a:solidFill>
                <a:srgbClr val="002060"/>
              </a:solidFill>
            </a:endParaRPr>
          </a:p>
          <a:p>
            <a:pPr marL="0" indent="0">
              <a:buNone/>
            </a:pPr>
            <a:endParaRPr lang="en-US" dirty="0"/>
          </a:p>
        </p:txBody>
      </p:sp>
    </p:spTree>
    <p:extLst>
      <p:ext uri="{BB962C8B-B14F-4D97-AF65-F5344CB8AC3E}">
        <p14:creationId xmlns:p14="http://schemas.microsoft.com/office/powerpoint/2010/main" val="2265373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prstClr val="white"/>
                </a:solidFill>
              </a:rPr>
              <a:t>Overarching Statewide Strategies</a:t>
            </a:r>
            <a:endParaRPr lang="en-US" b="1" dirty="0">
              <a:solidFill>
                <a:schemeClr val="bg1"/>
              </a:solidFill>
            </a:endParaRPr>
          </a:p>
        </p:txBody>
      </p:sp>
      <p:sp>
        <p:nvSpPr>
          <p:cNvPr id="3" name="Content Placeholder 2"/>
          <p:cNvSpPr>
            <a:spLocks noGrp="1"/>
          </p:cNvSpPr>
          <p:nvPr>
            <p:ph idx="1"/>
          </p:nvPr>
        </p:nvSpPr>
        <p:spPr>
          <a:xfrm>
            <a:off x="248651" y="1825624"/>
            <a:ext cx="11782927" cy="5155468"/>
          </a:xfrm>
        </p:spPr>
        <p:txBody>
          <a:bodyPr>
            <a:normAutofit/>
          </a:bodyPr>
          <a:lstStyle/>
          <a:p>
            <a:pPr marL="831850" indent="-742950">
              <a:spcBef>
                <a:spcPts val="0"/>
              </a:spcBef>
              <a:spcAft>
                <a:spcPts val="600"/>
              </a:spcAft>
              <a:buClr>
                <a:srgbClr val="002060"/>
              </a:buClr>
              <a:buSzPct val="100000"/>
              <a:buFont typeface="Arial" pitchFamily="34" charset="0"/>
              <a:buAutoNum type="arabicPeriod"/>
            </a:pPr>
            <a:r>
              <a:rPr lang="en-US" sz="3000" b="1" dirty="0">
                <a:solidFill>
                  <a:srgbClr val="002060"/>
                </a:solidFill>
              </a:rPr>
              <a:t>Business Engagement</a:t>
            </a:r>
          </a:p>
          <a:p>
            <a:pPr marL="831850" indent="-742950">
              <a:spcBef>
                <a:spcPts val="0"/>
              </a:spcBef>
              <a:spcAft>
                <a:spcPts val="600"/>
              </a:spcAft>
              <a:buClr>
                <a:srgbClr val="002060"/>
              </a:buClr>
              <a:buSzPct val="100000"/>
              <a:buFont typeface="Arial" pitchFamily="34" charset="0"/>
              <a:buAutoNum type="arabicPeriod"/>
            </a:pPr>
            <a:r>
              <a:rPr lang="en-US" sz="3000" b="1" dirty="0">
                <a:solidFill>
                  <a:srgbClr val="002060"/>
                </a:solidFill>
              </a:rPr>
              <a:t>Community Engagement</a:t>
            </a:r>
          </a:p>
          <a:p>
            <a:pPr marL="831850" indent="-742950">
              <a:spcBef>
                <a:spcPts val="0"/>
              </a:spcBef>
              <a:spcAft>
                <a:spcPts val="600"/>
              </a:spcAft>
              <a:buClr>
                <a:srgbClr val="002060"/>
              </a:buClr>
              <a:buSzPct val="100000"/>
              <a:buFont typeface="Arial" pitchFamily="34" charset="0"/>
              <a:buAutoNum type="arabicPeriod"/>
            </a:pPr>
            <a:r>
              <a:rPr lang="en-US" sz="3000" b="1" dirty="0">
                <a:solidFill>
                  <a:srgbClr val="002060"/>
                </a:solidFill>
              </a:rPr>
              <a:t>Customer-Focused Design</a:t>
            </a:r>
          </a:p>
          <a:p>
            <a:pPr marL="831850" indent="-742950">
              <a:spcBef>
                <a:spcPts val="0"/>
              </a:spcBef>
              <a:spcAft>
                <a:spcPts val="600"/>
              </a:spcAft>
              <a:buClr>
                <a:srgbClr val="002060"/>
              </a:buClr>
              <a:buSzPct val="100000"/>
              <a:buFont typeface="Arial" pitchFamily="34" charset="0"/>
              <a:buAutoNum type="arabicPeriod"/>
            </a:pPr>
            <a:r>
              <a:rPr lang="en-US" sz="3000" b="1" dirty="0">
                <a:solidFill>
                  <a:srgbClr val="002060"/>
                </a:solidFill>
              </a:rPr>
              <a:t>Funding and Resource Needs</a:t>
            </a:r>
          </a:p>
          <a:p>
            <a:pPr marL="831850" indent="-742950">
              <a:spcBef>
                <a:spcPts val="0"/>
              </a:spcBef>
              <a:spcAft>
                <a:spcPts val="600"/>
              </a:spcAft>
              <a:buClr>
                <a:srgbClr val="002060"/>
              </a:buClr>
              <a:buSzPct val="100000"/>
              <a:buFont typeface="Arial" pitchFamily="34" charset="0"/>
              <a:buAutoNum type="arabicPeriod"/>
            </a:pPr>
            <a:r>
              <a:rPr lang="en-US" sz="3000" b="1" dirty="0">
                <a:solidFill>
                  <a:srgbClr val="002060"/>
                </a:solidFill>
              </a:rPr>
              <a:t>Policy and System Alignment</a:t>
            </a:r>
          </a:p>
          <a:p>
            <a:pPr marL="831850" indent="-742950">
              <a:spcBef>
                <a:spcPts val="0"/>
              </a:spcBef>
              <a:spcAft>
                <a:spcPts val="600"/>
              </a:spcAft>
              <a:buClr>
                <a:srgbClr val="002060"/>
              </a:buClr>
              <a:buSzPct val="100000"/>
              <a:buFont typeface="Arial" pitchFamily="34" charset="0"/>
              <a:buAutoNum type="arabicPeriod"/>
            </a:pPr>
            <a:r>
              <a:rPr lang="en-US" sz="3000" b="1" dirty="0">
                <a:solidFill>
                  <a:srgbClr val="002060"/>
                </a:solidFill>
              </a:rPr>
              <a:t>System Management</a:t>
            </a:r>
          </a:p>
          <a:p>
            <a:pPr marL="831850" indent="-742950">
              <a:spcBef>
                <a:spcPts val="0"/>
              </a:spcBef>
              <a:spcAft>
                <a:spcPts val="600"/>
              </a:spcAft>
              <a:buClr>
                <a:srgbClr val="002060"/>
              </a:buClr>
              <a:buSzPct val="100000"/>
              <a:buFont typeface="Arial" pitchFamily="34" charset="0"/>
              <a:buAutoNum type="arabicPeriod"/>
            </a:pPr>
            <a:endParaRPr lang="en-US" sz="2600" dirty="0">
              <a:solidFill>
                <a:srgbClr val="002060"/>
              </a:solidFill>
            </a:endParaRPr>
          </a:p>
          <a:p>
            <a:pPr marL="0" indent="0">
              <a:buNone/>
            </a:pPr>
            <a:endParaRPr lang="en-US" dirty="0"/>
          </a:p>
        </p:txBody>
      </p:sp>
    </p:spTree>
    <p:extLst>
      <p:ext uri="{BB962C8B-B14F-4D97-AF65-F5344CB8AC3E}">
        <p14:creationId xmlns:p14="http://schemas.microsoft.com/office/powerpoint/2010/main" val="562255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293062"/>
            <a:ext cx="10515600" cy="1325563"/>
          </a:xfrm>
        </p:spPr>
        <p:txBody>
          <a:bodyPr>
            <a:normAutofit/>
          </a:bodyPr>
          <a:lstStyle/>
          <a:p>
            <a:pPr algn="ctr"/>
            <a:r>
              <a:rPr lang="en-US" sz="3800" b="1" dirty="0">
                <a:solidFill>
                  <a:prstClr val="white"/>
                </a:solidFill>
              </a:rPr>
              <a:t>Other State Plan Highlights</a:t>
            </a:r>
            <a:endParaRPr lang="en-US" sz="3800" dirty="0">
              <a:solidFill>
                <a:schemeClr val="bg1"/>
              </a:solidFill>
            </a:endParaRPr>
          </a:p>
        </p:txBody>
      </p:sp>
      <p:sp>
        <p:nvSpPr>
          <p:cNvPr id="3" name="Content Placeholder 2"/>
          <p:cNvSpPr>
            <a:spLocks noGrp="1"/>
          </p:cNvSpPr>
          <p:nvPr>
            <p:ph idx="1"/>
          </p:nvPr>
        </p:nvSpPr>
        <p:spPr>
          <a:xfrm>
            <a:off x="596669" y="1865622"/>
            <a:ext cx="10998659" cy="4699316"/>
          </a:xfrm>
        </p:spPr>
        <p:txBody>
          <a:bodyPr>
            <a:normAutofit fontScale="92500" lnSpcReduction="10000"/>
          </a:bodyPr>
          <a:lstStyle/>
          <a:p>
            <a:pPr marL="88900" indent="0">
              <a:spcBef>
                <a:spcPts val="0"/>
              </a:spcBef>
              <a:spcAft>
                <a:spcPts val="600"/>
              </a:spcAft>
              <a:buClr>
                <a:schemeClr val="dk1"/>
              </a:buClr>
              <a:buSzPct val="100000"/>
              <a:buNone/>
            </a:pPr>
            <a:r>
              <a:rPr lang="en-US" sz="2400" b="1" dirty="0">
                <a:solidFill>
                  <a:srgbClr val="002060"/>
                </a:solidFill>
              </a:rPr>
              <a:t>Public Comment Posting: </a:t>
            </a:r>
            <a:r>
              <a:rPr lang="en-US" sz="2400" b="1" dirty="0">
                <a:solidFill>
                  <a:srgbClr val="002060"/>
                </a:solidFill>
                <a:hlinkClick r:id="rId2"/>
              </a:rPr>
              <a:t>https://mn.gov/deed/gwdb/priorities/wioa/</a:t>
            </a:r>
            <a:r>
              <a:rPr lang="en-US" sz="2400" b="1" dirty="0">
                <a:solidFill>
                  <a:srgbClr val="002060"/>
                </a:solidFill>
              </a:rPr>
              <a:t> </a:t>
            </a:r>
          </a:p>
          <a:p>
            <a:pPr marL="88900" indent="0">
              <a:spcBef>
                <a:spcPts val="0"/>
              </a:spcBef>
              <a:spcAft>
                <a:spcPts val="600"/>
              </a:spcAft>
              <a:buClr>
                <a:schemeClr val="dk1"/>
              </a:buClr>
              <a:buSzPct val="100000"/>
              <a:buNone/>
            </a:pPr>
            <a:endParaRPr lang="en-US" sz="2400" dirty="0">
              <a:solidFill>
                <a:srgbClr val="002060"/>
              </a:solidFill>
            </a:endParaRPr>
          </a:p>
          <a:p>
            <a:pPr marL="546100" indent="-457200">
              <a:spcBef>
                <a:spcPts val="0"/>
              </a:spcBef>
              <a:spcAft>
                <a:spcPts val="600"/>
              </a:spcAft>
              <a:buClr>
                <a:schemeClr val="dk1"/>
              </a:buClr>
              <a:buSzPct val="100000"/>
            </a:pPr>
            <a:r>
              <a:rPr lang="en-US" sz="2400" dirty="0">
                <a:solidFill>
                  <a:srgbClr val="002060"/>
                </a:solidFill>
              </a:rPr>
              <a:t>Economic &amp; Labor Market Information: Pages 14-42</a:t>
            </a:r>
          </a:p>
          <a:p>
            <a:pPr marL="1003300" lvl="1" indent="-457200">
              <a:spcBef>
                <a:spcPts val="0"/>
              </a:spcBef>
              <a:spcAft>
                <a:spcPts val="600"/>
              </a:spcAft>
              <a:buClr>
                <a:schemeClr val="dk1"/>
              </a:buClr>
              <a:buSzPct val="100000"/>
            </a:pPr>
            <a:r>
              <a:rPr lang="en-US" sz="2000" dirty="0">
                <a:solidFill>
                  <a:srgbClr val="002060"/>
                </a:solidFill>
              </a:rPr>
              <a:t>Developed by DEED’s Labor Market Information (LMI) team</a:t>
            </a:r>
          </a:p>
          <a:p>
            <a:pPr marL="1003300" lvl="1" indent="-457200">
              <a:spcBef>
                <a:spcPts val="0"/>
              </a:spcBef>
              <a:spcAft>
                <a:spcPts val="600"/>
              </a:spcAft>
              <a:buClr>
                <a:schemeClr val="dk1"/>
              </a:buClr>
              <a:buSzPct val="100000"/>
            </a:pPr>
            <a:r>
              <a:rPr lang="en-US" sz="2000" dirty="0">
                <a:solidFill>
                  <a:srgbClr val="002060"/>
                </a:solidFill>
              </a:rPr>
              <a:t>Perhaps the most substantively updated section in 2022 (COVID-19 &amp; related impacts)</a:t>
            </a:r>
          </a:p>
          <a:p>
            <a:pPr marL="546100" indent="-457200">
              <a:spcBef>
                <a:spcPts val="0"/>
              </a:spcBef>
              <a:spcAft>
                <a:spcPts val="600"/>
              </a:spcAft>
              <a:buClr>
                <a:schemeClr val="dk1"/>
              </a:buClr>
              <a:buSzPct val="100000"/>
            </a:pPr>
            <a:r>
              <a:rPr lang="en-US" sz="2400" dirty="0">
                <a:solidFill>
                  <a:srgbClr val="002060"/>
                </a:solidFill>
              </a:rPr>
              <a:t>Activities, Strengths, &amp; Weaknesses of System: Pages 43-51</a:t>
            </a:r>
          </a:p>
          <a:p>
            <a:pPr marL="546100" indent="-457200">
              <a:spcBef>
                <a:spcPts val="0"/>
              </a:spcBef>
              <a:spcAft>
                <a:spcPts val="600"/>
              </a:spcAft>
              <a:buClr>
                <a:schemeClr val="dk1"/>
              </a:buClr>
              <a:buSzPct val="100000"/>
            </a:pPr>
            <a:r>
              <a:rPr lang="en-US" sz="2400" dirty="0">
                <a:solidFill>
                  <a:srgbClr val="002060"/>
                </a:solidFill>
              </a:rPr>
              <a:t>Vision, Mission, Goals &amp; Strategies: Pages 53-63</a:t>
            </a:r>
          </a:p>
          <a:p>
            <a:pPr marL="546100" indent="-457200">
              <a:spcBef>
                <a:spcPts val="0"/>
              </a:spcBef>
              <a:spcAft>
                <a:spcPts val="600"/>
              </a:spcAft>
              <a:buClr>
                <a:schemeClr val="dk1"/>
              </a:buClr>
              <a:buSzPct val="100000"/>
            </a:pPr>
            <a:r>
              <a:rPr lang="en-US" sz="2400" dirty="0">
                <a:solidFill>
                  <a:srgbClr val="002060"/>
                </a:solidFill>
              </a:rPr>
              <a:t>Coordination/Alignment of Job Seeker &amp; Employer Services: Pages 67-78</a:t>
            </a:r>
          </a:p>
          <a:p>
            <a:pPr marL="546100" indent="-457200">
              <a:spcBef>
                <a:spcPts val="0"/>
              </a:spcBef>
              <a:spcAft>
                <a:spcPts val="600"/>
              </a:spcAft>
              <a:buClr>
                <a:schemeClr val="dk1"/>
              </a:buClr>
              <a:buSzPct val="100000"/>
            </a:pPr>
            <a:r>
              <a:rPr lang="en-US" sz="2400" dirty="0">
                <a:solidFill>
                  <a:srgbClr val="002060"/>
                </a:solidFill>
              </a:rPr>
              <a:t>Workforce-Education Alignment: Pages 78-84</a:t>
            </a:r>
          </a:p>
          <a:p>
            <a:pPr marL="546100" indent="-457200">
              <a:spcBef>
                <a:spcPts val="0"/>
              </a:spcBef>
              <a:spcAft>
                <a:spcPts val="600"/>
              </a:spcAft>
              <a:buClr>
                <a:schemeClr val="dk1"/>
              </a:buClr>
              <a:buSzPct val="100000"/>
            </a:pPr>
            <a:r>
              <a:rPr lang="en-US" sz="2400" dirty="0">
                <a:solidFill>
                  <a:srgbClr val="002060"/>
                </a:solidFill>
              </a:rPr>
              <a:t>Workforce-Economic Development Alignment: Pages 84-87</a:t>
            </a:r>
          </a:p>
          <a:p>
            <a:pPr marL="1003300" lvl="1" indent="-457200">
              <a:spcBef>
                <a:spcPts val="0"/>
              </a:spcBef>
              <a:spcAft>
                <a:spcPts val="600"/>
              </a:spcAft>
              <a:buClr>
                <a:schemeClr val="dk1"/>
              </a:buClr>
              <a:buSzPct val="100000"/>
            </a:pPr>
            <a:r>
              <a:rPr lang="en-US" sz="2000" dirty="0">
                <a:solidFill>
                  <a:srgbClr val="002060"/>
                </a:solidFill>
              </a:rPr>
              <a:t>Increased alignment is one of DEED’s top agency objectives in 2022 (OKR #4)</a:t>
            </a:r>
          </a:p>
          <a:p>
            <a:pPr marL="546100" indent="-457200">
              <a:spcBef>
                <a:spcPts val="0"/>
              </a:spcBef>
              <a:spcAft>
                <a:spcPts val="600"/>
              </a:spcAft>
              <a:buClr>
                <a:schemeClr val="dk1"/>
              </a:buClr>
              <a:buSzPct val="100000"/>
            </a:pPr>
            <a:r>
              <a:rPr lang="en-US" sz="2400" dirty="0">
                <a:solidFill>
                  <a:srgbClr val="002060"/>
                </a:solidFill>
              </a:rPr>
              <a:t>Program-specific sections: see Table of Contents</a:t>
            </a:r>
          </a:p>
          <a:p>
            <a:pPr marL="1003300" lvl="1" indent="-457200">
              <a:spcBef>
                <a:spcPts val="0"/>
              </a:spcBef>
              <a:spcAft>
                <a:spcPts val="600"/>
              </a:spcAft>
              <a:buClr>
                <a:schemeClr val="dk1"/>
              </a:buClr>
              <a:buSzPct val="100000"/>
            </a:pPr>
            <a:r>
              <a:rPr lang="en-US" sz="2000" dirty="0">
                <a:solidFill>
                  <a:srgbClr val="002060"/>
                </a:solidFill>
              </a:rPr>
              <a:t>Developed primarily internally between leaders/staff within respective agency</a:t>
            </a:r>
          </a:p>
          <a:p>
            <a:pPr marL="88900" indent="0">
              <a:spcBef>
                <a:spcPts val="0"/>
              </a:spcBef>
              <a:spcAft>
                <a:spcPts val="600"/>
              </a:spcAft>
              <a:buClr>
                <a:schemeClr val="dk1"/>
              </a:buClr>
              <a:buSzPct val="100000"/>
              <a:buNone/>
            </a:pPr>
            <a:endParaRPr lang="en-US" sz="3200" dirty="0">
              <a:solidFill>
                <a:srgbClr val="002060"/>
              </a:solidFill>
            </a:endParaRPr>
          </a:p>
        </p:txBody>
      </p:sp>
    </p:spTree>
    <p:extLst>
      <p:ext uri="{BB962C8B-B14F-4D97-AF65-F5344CB8AC3E}">
        <p14:creationId xmlns:p14="http://schemas.microsoft.com/office/powerpoint/2010/main" val="2581676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706" y="275478"/>
            <a:ext cx="10515600" cy="1325563"/>
          </a:xfrm>
        </p:spPr>
        <p:txBody>
          <a:bodyPr>
            <a:normAutofit/>
          </a:bodyPr>
          <a:lstStyle/>
          <a:p>
            <a:pPr algn="ctr"/>
            <a:r>
              <a:rPr lang="en-US" sz="3800" b="1" dirty="0">
                <a:solidFill>
                  <a:prstClr val="white"/>
                </a:solidFill>
              </a:rPr>
              <a:t>GWDB State Plan Modifications:</a:t>
            </a:r>
            <a:br>
              <a:rPr lang="en-US" sz="3800" b="1" dirty="0">
                <a:solidFill>
                  <a:prstClr val="white"/>
                </a:solidFill>
              </a:rPr>
            </a:br>
            <a:r>
              <a:rPr lang="en-US" sz="3800" dirty="0">
                <a:solidFill>
                  <a:prstClr val="white"/>
                </a:solidFill>
              </a:rPr>
              <a:t>Operations Committee Recommendation</a:t>
            </a:r>
            <a:endParaRPr lang="en-US" sz="3800" dirty="0">
              <a:solidFill>
                <a:schemeClr val="bg1"/>
              </a:solidFill>
            </a:endParaRPr>
          </a:p>
        </p:txBody>
      </p:sp>
      <p:sp>
        <p:nvSpPr>
          <p:cNvPr id="3" name="Content Placeholder 2"/>
          <p:cNvSpPr>
            <a:spLocks noGrp="1"/>
          </p:cNvSpPr>
          <p:nvPr>
            <p:ph idx="1"/>
          </p:nvPr>
        </p:nvSpPr>
        <p:spPr>
          <a:xfrm>
            <a:off x="596670" y="1953545"/>
            <a:ext cx="10998659" cy="4351338"/>
          </a:xfrm>
        </p:spPr>
        <p:txBody>
          <a:bodyPr>
            <a:normAutofit/>
          </a:bodyPr>
          <a:lstStyle/>
          <a:p>
            <a:pPr marL="88900" indent="0">
              <a:spcBef>
                <a:spcPts val="0"/>
              </a:spcBef>
              <a:spcAft>
                <a:spcPts val="600"/>
              </a:spcAft>
              <a:buClr>
                <a:schemeClr val="dk1"/>
              </a:buClr>
              <a:buSzPct val="100000"/>
              <a:buNone/>
            </a:pPr>
            <a:r>
              <a:rPr lang="en-US" sz="3000" dirty="0"/>
              <a:t>GWDB Operations Committee Chair:</a:t>
            </a:r>
          </a:p>
          <a:p>
            <a:pPr marL="546100" lvl="1" indent="0">
              <a:spcBef>
                <a:spcPts val="0"/>
              </a:spcBef>
              <a:spcAft>
                <a:spcPts val="600"/>
              </a:spcAft>
              <a:buClr>
                <a:schemeClr val="dk1"/>
              </a:buClr>
              <a:buSzPct val="100000"/>
              <a:buNone/>
            </a:pPr>
            <a:r>
              <a:rPr lang="en-US" sz="3000" dirty="0"/>
              <a:t>Loren Nelson, Aurelius Manufacturing (Braham, MN)</a:t>
            </a:r>
          </a:p>
          <a:p>
            <a:pPr marL="546100" lvl="1" indent="0">
              <a:spcBef>
                <a:spcPts val="0"/>
              </a:spcBef>
              <a:spcAft>
                <a:spcPts val="600"/>
              </a:spcAft>
              <a:buClr>
                <a:schemeClr val="dk1"/>
              </a:buClr>
              <a:buSzPct val="100000"/>
              <a:buNone/>
            </a:pPr>
            <a:endParaRPr lang="en-US" sz="3000" dirty="0">
              <a:solidFill>
                <a:srgbClr val="002060"/>
              </a:solidFill>
            </a:endParaRPr>
          </a:p>
          <a:p>
            <a:pPr marL="88900" indent="0">
              <a:spcBef>
                <a:spcPts val="0"/>
              </a:spcBef>
              <a:spcAft>
                <a:spcPts val="600"/>
              </a:spcAft>
              <a:buClr>
                <a:schemeClr val="dk1"/>
              </a:buClr>
              <a:buSzPct val="100000"/>
              <a:buNone/>
            </a:pPr>
            <a:r>
              <a:rPr lang="en-US" sz="3000" b="1" i="1" u="sng" dirty="0"/>
              <a:t>Motion from the GWDB Operations Committee:</a:t>
            </a:r>
          </a:p>
          <a:p>
            <a:pPr marL="603250" indent="-514350">
              <a:spcBef>
                <a:spcPts val="0"/>
              </a:spcBef>
              <a:spcAft>
                <a:spcPts val="600"/>
              </a:spcAft>
              <a:buClr>
                <a:schemeClr val="dk1"/>
              </a:buClr>
              <a:buSzPct val="100000"/>
              <a:buFont typeface="+mj-lt"/>
              <a:buAutoNum type="arabicPeriod"/>
            </a:pPr>
            <a:r>
              <a:rPr lang="en-US" sz="3000" b="1" i="1" dirty="0"/>
              <a:t>Approve the strategic elements of the Modified WIOA State Plan</a:t>
            </a:r>
          </a:p>
          <a:p>
            <a:pPr marL="1003300" lvl="2" indent="0">
              <a:spcBef>
                <a:spcPts val="0"/>
              </a:spcBef>
              <a:spcAft>
                <a:spcPts val="600"/>
              </a:spcAft>
              <a:buClr>
                <a:schemeClr val="dk1"/>
              </a:buClr>
              <a:buSzPct val="100000"/>
              <a:buNone/>
            </a:pPr>
            <a:r>
              <a:rPr lang="en-US" sz="2400" i="1" dirty="0"/>
              <a:t>(Mission, Vision, Goals, &amp; Strategies) </a:t>
            </a:r>
          </a:p>
          <a:p>
            <a:pPr marL="603250" indent="-514350">
              <a:spcBef>
                <a:spcPts val="0"/>
              </a:spcBef>
              <a:spcAft>
                <a:spcPts val="600"/>
              </a:spcAft>
              <a:buClr>
                <a:schemeClr val="dk1"/>
              </a:buClr>
              <a:buSzPct val="100000"/>
              <a:buFont typeface="+mj-lt"/>
              <a:buAutoNum type="arabicPeriod"/>
            </a:pPr>
            <a:r>
              <a:rPr lang="en-US" sz="3000" b="1" i="1" dirty="0"/>
              <a:t>Authorize staff to submit the Modified WIOA State Plan to the U.S. Department of Labor on behalf of the State of Minnesota</a:t>
            </a:r>
          </a:p>
          <a:p>
            <a:pPr marL="88900" indent="0">
              <a:spcBef>
                <a:spcPts val="0"/>
              </a:spcBef>
              <a:spcAft>
                <a:spcPts val="600"/>
              </a:spcAft>
              <a:buClr>
                <a:schemeClr val="dk1"/>
              </a:buClr>
              <a:buSzPct val="100000"/>
              <a:buNone/>
            </a:pPr>
            <a:endParaRPr lang="en-US" sz="3000" dirty="0">
              <a:solidFill>
                <a:srgbClr val="002060"/>
              </a:solidFill>
            </a:endParaRPr>
          </a:p>
          <a:p>
            <a:pPr marL="88900" indent="0">
              <a:spcBef>
                <a:spcPts val="0"/>
              </a:spcBef>
              <a:spcAft>
                <a:spcPts val="600"/>
              </a:spcAft>
              <a:buClr>
                <a:schemeClr val="dk1"/>
              </a:buClr>
              <a:buSzPct val="100000"/>
              <a:buNone/>
            </a:pPr>
            <a:endParaRPr lang="en-US" sz="3200" dirty="0">
              <a:solidFill>
                <a:srgbClr val="002060"/>
              </a:solidFill>
            </a:endParaRPr>
          </a:p>
        </p:txBody>
      </p:sp>
    </p:spTree>
    <p:extLst>
      <p:ext uri="{BB962C8B-B14F-4D97-AF65-F5344CB8AC3E}">
        <p14:creationId xmlns:p14="http://schemas.microsoft.com/office/powerpoint/2010/main" val="4107933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260" y="184821"/>
            <a:ext cx="10515600" cy="1325563"/>
          </a:xfrm>
        </p:spPr>
        <p:txBody>
          <a:bodyPr>
            <a:normAutofit/>
          </a:bodyPr>
          <a:lstStyle/>
          <a:p>
            <a:pPr algn="ctr"/>
            <a:r>
              <a:rPr lang="en-US" b="1" dirty="0">
                <a:solidFill>
                  <a:schemeClr val="bg1"/>
                </a:solidFill>
              </a:rPr>
              <a:t>GWDB Appointments</a:t>
            </a:r>
            <a:br>
              <a:rPr lang="en-US" b="1" dirty="0">
                <a:solidFill>
                  <a:schemeClr val="bg1"/>
                </a:solidFill>
              </a:rPr>
            </a:br>
            <a:r>
              <a:rPr lang="en-US" sz="3600" dirty="0">
                <a:solidFill>
                  <a:schemeClr val="bg1"/>
                </a:solidFill>
              </a:rPr>
              <a:t>January-March 2022</a:t>
            </a:r>
            <a:endParaRPr lang="en-US" dirty="0">
              <a:solidFill>
                <a:schemeClr val="bg1"/>
              </a:solidFill>
            </a:endParaRPr>
          </a:p>
        </p:txBody>
      </p:sp>
      <p:sp>
        <p:nvSpPr>
          <p:cNvPr id="3" name="Content Placeholder 2"/>
          <p:cNvSpPr>
            <a:spLocks noGrp="1"/>
          </p:cNvSpPr>
          <p:nvPr>
            <p:ph idx="1"/>
          </p:nvPr>
        </p:nvSpPr>
        <p:spPr>
          <a:xfrm>
            <a:off x="1016956" y="1933466"/>
            <a:ext cx="9720207" cy="4924534"/>
          </a:xfrm>
        </p:spPr>
        <p:txBody>
          <a:bodyPr>
            <a:normAutofit fontScale="85000" lnSpcReduction="20000"/>
          </a:bodyPr>
          <a:lstStyle/>
          <a:p>
            <a:pPr marL="0" lvl="1" indent="0">
              <a:buNone/>
            </a:pPr>
            <a:r>
              <a:rPr lang="en-US" sz="3300" b="1" u="sng" dirty="0">
                <a:solidFill>
                  <a:srgbClr val="002060"/>
                </a:solidFill>
              </a:rPr>
              <a:t>New Appointments:</a:t>
            </a:r>
          </a:p>
          <a:p>
            <a:pPr marL="228600" lvl="1"/>
            <a:r>
              <a:rPr lang="en-US" sz="2800" b="1" dirty="0">
                <a:solidFill>
                  <a:srgbClr val="002060"/>
                </a:solidFill>
              </a:rPr>
              <a:t>Commissioner Irene Fernando</a:t>
            </a:r>
            <a:r>
              <a:rPr lang="en-US" sz="2800" dirty="0">
                <a:solidFill>
                  <a:srgbClr val="002060"/>
                </a:solidFill>
              </a:rPr>
              <a:t>, </a:t>
            </a:r>
            <a:r>
              <a:rPr lang="en-US" sz="2800" b="1" dirty="0">
                <a:solidFill>
                  <a:srgbClr val="002060"/>
                </a:solidFill>
              </a:rPr>
              <a:t>Hennepin County Board of Commissioners</a:t>
            </a:r>
          </a:p>
          <a:p>
            <a:pPr marL="457200" lvl="2" indent="0">
              <a:buNone/>
            </a:pPr>
            <a:r>
              <a:rPr lang="en-US" sz="2400" dirty="0">
                <a:solidFill>
                  <a:srgbClr val="002060"/>
                </a:solidFill>
              </a:rPr>
              <a:t>(Representative of Chief Local Elected Officials)</a:t>
            </a:r>
          </a:p>
          <a:p>
            <a:pPr marL="228600" lvl="1"/>
            <a:r>
              <a:rPr lang="en-US" sz="2800" b="1" dirty="0">
                <a:solidFill>
                  <a:srgbClr val="002060"/>
                </a:solidFill>
              </a:rPr>
              <a:t>Kyle Van Acker, Goodwill Easter Seals of Minnesota</a:t>
            </a:r>
          </a:p>
          <a:p>
            <a:pPr marL="457200" lvl="2" indent="0">
              <a:buNone/>
            </a:pPr>
            <a:r>
              <a:rPr lang="en-US" sz="2400" dirty="0">
                <a:solidFill>
                  <a:srgbClr val="002060"/>
                </a:solidFill>
              </a:rPr>
              <a:t>(Community-Based Organization Representative)</a:t>
            </a:r>
          </a:p>
          <a:p>
            <a:pPr marL="228600" lvl="1"/>
            <a:r>
              <a:rPr lang="en-US" sz="2800" b="1" dirty="0">
                <a:solidFill>
                  <a:srgbClr val="002060"/>
                </a:solidFill>
              </a:rPr>
              <a:t>Josh Berg, </a:t>
            </a:r>
            <a:r>
              <a:rPr lang="en-US" sz="2800" b="1" dirty="0" err="1">
                <a:solidFill>
                  <a:srgbClr val="002060"/>
                </a:solidFill>
              </a:rPr>
              <a:t>Lifespark</a:t>
            </a:r>
            <a:endParaRPr lang="en-US" sz="2800" b="1" dirty="0">
              <a:solidFill>
                <a:srgbClr val="002060"/>
              </a:solidFill>
            </a:endParaRPr>
          </a:p>
          <a:p>
            <a:pPr marL="457200" lvl="2" indent="0">
              <a:buNone/>
            </a:pPr>
            <a:r>
              <a:rPr lang="en-US" sz="2400" dirty="0">
                <a:solidFill>
                  <a:srgbClr val="002060"/>
                </a:solidFill>
              </a:rPr>
              <a:t>(Business Representative; previously served as Local Elected Official Representative)</a:t>
            </a:r>
          </a:p>
          <a:p>
            <a:pPr marL="228600" lvl="1"/>
            <a:r>
              <a:rPr lang="en-US" sz="2800" b="1" dirty="0">
                <a:solidFill>
                  <a:srgbClr val="002060"/>
                </a:solidFill>
              </a:rPr>
              <a:t>Deb Broberg, Real Time Talent</a:t>
            </a:r>
          </a:p>
          <a:p>
            <a:pPr marL="457200" lvl="2" indent="0">
              <a:buNone/>
            </a:pPr>
            <a:r>
              <a:rPr lang="en-US" sz="2400" dirty="0">
                <a:solidFill>
                  <a:srgbClr val="002060"/>
                </a:solidFill>
              </a:rPr>
              <a:t>(Business Representative)</a:t>
            </a:r>
          </a:p>
          <a:p>
            <a:pPr marL="228600" lvl="1"/>
            <a:r>
              <a:rPr lang="en-US" sz="2800" b="1" dirty="0">
                <a:solidFill>
                  <a:srgbClr val="002060"/>
                </a:solidFill>
              </a:rPr>
              <a:t>John Ramirez, Latino Economic Development Center</a:t>
            </a:r>
          </a:p>
          <a:p>
            <a:pPr marL="457200" lvl="2" indent="0">
              <a:buNone/>
            </a:pPr>
            <a:r>
              <a:rPr lang="en-US" sz="2400" dirty="0">
                <a:solidFill>
                  <a:srgbClr val="002060"/>
                </a:solidFill>
              </a:rPr>
              <a:t>(Business Representative)</a:t>
            </a:r>
          </a:p>
          <a:p>
            <a:pPr marL="228600" lvl="1"/>
            <a:endParaRPr lang="en-US" sz="2800" b="1" dirty="0">
              <a:solidFill>
                <a:srgbClr val="002060"/>
              </a:solidFill>
            </a:endParaRPr>
          </a:p>
          <a:p>
            <a:pPr marL="0" lvl="1" indent="0">
              <a:buNone/>
            </a:pPr>
            <a:r>
              <a:rPr lang="en-US" sz="3300" b="1" u="sng" dirty="0">
                <a:solidFill>
                  <a:srgbClr val="002060"/>
                </a:solidFill>
              </a:rPr>
              <a:t>Reappointments:</a:t>
            </a:r>
          </a:p>
          <a:p>
            <a:pPr marL="228600" lvl="1"/>
            <a:r>
              <a:rPr lang="en-US" sz="2800" b="1" dirty="0">
                <a:solidFill>
                  <a:srgbClr val="002060"/>
                </a:solidFill>
              </a:rPr>
              <a:t>Ali Rodway, Caribou Coffee</a:t>
            </a:r>
          </a:p>
          <a:p>
            <a:pPr marL="457200" lvl="2" indent="0">
              <a:buNone/>
            </a:pPr>
            <a:r>
              <a:rPr lang="en-US" sz="2400" dirty="0">
                <a:solidFill>
                  <a:srgbClr val="002060"/>
                </a:solidFill>
              </a:rPr>
              <a:t>(Business Representative)</a:t>
            </a:r>
          </a:p>
          <a:p>
            <a:pPr marL="457200" lvl="1" indent="-457200"/>
            <a:endParaRPr lang="en-US" sz="2800" b="1" dirty="0">
              <a:solidFill>
                <a:srgbClr val="002060"/>
              </a:solidFill>
            </a:endParaRPr>
          </a:p>
          <a:p>
            <a:pPr marL="228600" lvl="1"/>
            <a:endParaRPr lang="en-US" sz="2800" dirty="0">
              <a:solidFill>
                <a:srgbClr val="002060"/>
              </a:solidFill>
            </a:endParaRPr>
          </a:p>
          <a:p>
            <a:pPr marL="0" indent="0">
              <a:buNone/>
            </a:pPr>
            <a:endParaRPr lang="en-US" b="1"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AB15AFF6-A57C-4844-A7BE-442C41167491}" type="slidenum">
              <a:rPr lang="en-US" smtClean="0">
                <a:solidFill>
                  <a:prstClr val="black">
                    <a:tint val="75000"/>
                  </a:prstClr>
                </a:solidFill>
              </a:rPr>
              <a:pPr/>
              <a:t>2</a:t>
            </a:fld>
            <a:endParaRPr lang="en-US">
              <a:solidFill>
                <a:prstClr val="black">
                  <a:tint val="75000"/>
                </a:prstClr>
              </a:solidFill>
            </a:endParaRPr>
          </a:p>
        </p:txBody>
      </p:sp>
    </p:spTree>
    <p:extLst>
      <p:ext uri="{BB962C8B-B14F-4D97-AF65-F5344CB8AC3E}">
        <p14:creationId xmlns:p14="http://schemas.microsoft.com/office/powerpoint/2010/main" val="3831905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706" y="275478"/>
            <a:ext cx="10515600" cy="1325563"/>
          </a:xfrm>
        </p:spPr>
        <p:txBody>
          <a:bodyPr>
            <a:normAutofit/>
          </a:bodyPr>
          <a:lstStyle/>
          <a:p>
            <a:pPr algn="ctr"/>
            <a:r>
              <a:rPr lang="en-US" sz="3800" b="1" dirty="0">
                <a:solidFill>
                  <a:prstClr val="white"/>
                </a:solidFill>
              </a:rPr>
              <a:t>GWDB State Plan Modifications:</a:t>
            </a:r>
            <a:br>
              <a:rPr lang="en-US" sz="3800" b="1" dirty="0">
                <a:solidFill>
                  <a:prstClr val="white"/>
                </a:solidFill>
              </a:rPr>
            </a:br>
            <a:r>
              <a:rPr lang="en-US" sz="3800" dirty="0">
                <a:solidFill>
                  <a:prstClr val="white"/>
                </a:solidFill>
              </a:rPr>
              <a:t>Operations Committee Recommendation</a:t>
            </a:r>
            <a:endParaRPr lang="en-US" sz="3800" dirty="0">
              <a:solidFill>
                <a:schemeClr val="bg1"/>
              </a:solidFill>
            </a:endParaRPr>
          </a:p>
        </p:txBody>
      </p:sp>
      <p:sp>
        <p:nvSpPr>
          <p:cNvPr id="3" name="Content Placeholder 2"/>
          <p:cNvSpPr>
            <a:spLocks noGrp="1"/>
          </p:cNvSpPr>
          <p:nvPr>
            <p:ph idx="1"/>
          </p:nvPr>
        </p:nvSpPr>
        <p:spPr>
          <a:xfrm>
            <a:off x="336521" y="1878171"/>
            <a:ext cx="11769969" cy="4839993"/>
          </a:xfrm>
        </p:spPr>
        <p:txBody>
          <a:bodyPr>
            <a:normAutofit fontScale="77500" lnSpcReduction="20000"/>
          </a:bodyPr>
          <a:lstStyle/>
          <a:p>
            <a:pPr marL="88900" indent="0">
              <a:spcBef>
                <a:spcPts val="0"/>
              </a:spcBef>
              <a:spcAft>
                <a:spcPts val="600"/>
              </a:spcAft>
              <a:buClr>
                <a:schemeClr val="dk1"/>
              </a:buClr>
              <a:buSzPct val="100000"/>
              <a:buNone/>
            </a:pPr>
            <a:r>
              <a:rPr lang="en-US" sz="3000" b="1" i="1" dirty="0">
                <a:solidFill>
                  <a:srgbClr val="002060"/>
                </a:solidFill>
              </a:rPr>
              <a:t>Motion from the GWDB Operations Committee:</a:t>
            </a:r>
          </a:p>
          <a:p>
            <a:pPr marL="546100" indent="-457200">
              <a:spcBef>
                <a:spcPts val="0"/>
              </a:spcBef>
              <a:spcAft>
                <a:spcPts val="600"/>
              </a:spcAft>
              <a:buClr>
                <a:schemeClr val="dk1"/>
              </a:buClr>
              <a:buSzPct val="100000"/>
            </a:pPr>
            <a:r>
              <a:rPr lang="en-US" sz="3000" b="1" i="1" dirty="0">
                <a:solidFill>
                  <a:srgbClr val="002060"/>
                </a:solidFill>
              </a:rPr>
              <a:t>Approve the strategic elements of the Modified WIOA State Plan </a:t>
            </a:r>
          </a:p>
          <a:p>
            <a:pPr marL="546100" indent="-457200">
              <a:spcBef>
                <a:spcPts val="0"/>
              </a:spcBef>
              <a:spcAft>
                <a:spcPts val="600"/>
              </a:spcAft>
              <a:buClr>
                <a:schemeClr val="dk1"/>
              </a:buClr>
              <a:buSzPct val="100000"/>
            </a:pPr>
            <a:r>
              <a:rPr lang="en-US" sz="3000" b="1" i="1" dirty="0">
                <a:solidFill>
                  <a:srgbClr val="002060"/>
                </a:solidFill>
              </a:rPr>
              <a:t>Authorize GWDB staff to submit the Modified WIOA State Plan to US DOL</a:t>
            </a:r>
            <a:endParaRPr lang="en-US" sz="3000" dirty="0">
              <a:solidFill>
                <a:srgbClr val="002060"/>
              </a:solidFill>
            </a:endParaRPr>
          </a:p>
          <a:p>
            <a:pPr marL="88900" indent="0">
              <a:spcBef>
                <a:spcPts val="0"/>
              </a:spcBef>
              <a:spcAft>
                <a:spcPts val="600"/>
              </a:spcAft>
              <a:buClr>
                <a:schemeClr val="dk1"/>
              </a:buClr>
              <a:buSzPct val="100000"/>
              <a:buNone/>
            </a:pPr>
            <a:endParaRPr lang="en-US" sz="3000" dirty="0">
              <a:solidFill>
                <a:srgbClr val="002060"/>
              </a:solidFill>
            </a:endParaRPr>
          </a:p>
          <a:p>
            <a:pPr marL="88900" indent="0">
              <a:spcBef>
                <a:spcPts val="0"/>
              </a:spcBef>
              <a:spcAft>
                <a:spcPts val="600"/>
              </a:spcAft>
              <a:buClr>
                <a:schemeClr val="dk1"/>
              </a:buClr>
              <a:buSzPct val="100000"/>
              <a:buNone/>
            </a:pPr>
            <a:r>
              <a:rPr lang="en-US" sz="3000" b="1" dirty="0">
                <a:solidFill>
                  <a:srgbClr val="002060"/>
                </a:solidFill>
              </a:rPr>
              <a:t>Questions/Comments will be fielded in this order:</a:t>
            </a:r>
            <a:endParaRPr lang="en-US" sz="3000" dirty="0">
              <a:solidFill>
                <a:srgbClr val="002060"/>
              </a:solidFill>
            </a:endParaRPr>
          </a:p>
          <a:p>
            <a:pPr marL="603250" indent="-514350">
              <a:spcBef>
                <a:spcPts val="0"/>
              </a:spcBef>
              <a:spcAft>
                <a:spcPts val="600"/>
              </a:spcAft>
              <a:buClr>
                <a:schemeClr val="dk1"/>
              </a:buClr>
              <a:buSzPct val="100000"/>
              <a:buFont typeface="+mj-lt"/>
              <a:buAutoNum type="arabicPeriod"/>
            </a:pPr>
            <a:r>
              <a:rPr lang="en-US" sz="3000" dirty="0">
                <a:solidFill>
                  <a:srgbClr val="002060"/>
                </a:solidFill>
              </a:rPr>
              <a:t>GWDB members (voting </a:t>
            </a:r>
            <a:r>
              <a:rPr lang="en-US" sz="3000" i="1" dirty="0">
                <a:solidFill>
                  <a:srgbClr val="002060"/>
                </a:solidFill>
              </a:rPr>
              <a:t>or</a:t>
            </a:r>
            <a:r>
              <a:rPr lang="en-US" sz="3000" dirty="0">
                <a:solidFill>
                  <a:srgbClr val="002060"/>
                </a:solidFill>
              </a:rPr>
              <a:t> non-voting)</a:t>
            </a:r>
          </a:p>
          <a:p>
            <a:pPr marL="603250" indent="-514350">
              <a:spcBef>
                <a:spcPts val="0"/>
              </a:spcBef>
              <a:spcAft>
                <a:spcPts val="600"/>
              </a:spcAft>
              <a:buClr>
                <a:schemeClr val="dk1"/>
              </a:buClr>
              <a:buSzPct val="100000"/>
              <a:buFont typeface="+mj-lt"/>
              <a:buAutoNum type="arabicPeriod"/>
            </a:pPr>
            <a:r>
              <a:rPr lang="en-US" sz="3000" dirty="0">
                <a:solidFill>
                  <a:srgbClr val="002060"/>
                </a:solidFill>
              </a:rPr>
              <a:t>Designees from state agencies attending/voting on behalf of their agency’s commissioner</a:t>
            </a:r>
          </a:p>
          <a:p>
            <a:pPr marL="603250" indent="-514350">
              <a:spcBef>
                <a:spcPts val="0"/>
              </a:spcBef>
              <a:spcAft>
                <a:spcPts val="600"/>
              </a:spcAft>
              <a:buClr>
                <a:schemeClr val="dk1"/>
              </a:buClr>
              <a:buSzPct val="100000"/>
              <a:buFont typeface="+mj-lt"/>
              <a:buAutoNum type="arabicPeriod"/>
            </a:pPr>
            <a:r>
              <a:rPr lang="en-US" sz="3000" dirty="0">
                <a:solidFill>
                  <a:srgbClr val="002060"/>
                </a:solidFill>
              </a:rPr>
              <a:t>Other workforce partners or meeting participants</a:t>
            </a:r>
          </a:p>
          <a:p>
            <a:pPr marL="546100" lvl="1" indent="0">
              <a:spcBef>
                <a:spcPts val="0"/>
              </a:spcBef>
              <a:spcAft>
                <a:spcPts val="600"/>
              </a:spcAft>
              <a:buClr>
                <a:schemeClr val="dk1"/>
              </a:buClr>
              <a:buSzPct val="100000"/>
              <a:buNone/>
            </a:pPr>
            <a:endParaRPr lang="en-US" sz="3000" dirty="0">
              <a:solidFill>
                <a:srgbClr val="002060"/>
              </a:solidFill>
            </a:endParaRPr>
          </a:p>
          <a:p>
            <a:pPr marL="88900" indent="0">
              <a:spcBef>
                <a:spcPts val="0"/>
              </a:spcBef>
              <a:spcAft>
                <a:spcPts val="600"/>
              </a:spcAft>
              <a:buClr>
                <a:schemeClr val="dk1"/>
              </a:buClr>
              <a:buSzPct val="100000"/>
              <a:buNone/>
            </a:pPr>
            <a:r>
              <a:rPr lang="en-US" sz="3000" b="1" dirty="0">
                <a:solidFill>
                  <a:srgbClr val="002060"/>
                </a:solidFill>
              </a:rPr>
              <a:t>Voting Process &amp; Reminders:</a:t>
            </a:r>
            <a:endParaRPr lang="en-US" sz="3000" dirty="0">
              <a:solidFill>
                <a:srgbClr val="002060"/>
              </a:solidFill>
            </a:endParaRPr>
          </a:p>
          <a:p>
            <a:pPr marL="546100" indent="-457200">
              <a:spcBef>
                <a:spcPts val="0"/>
              </a:spcBef>
              <a:spcAft>
                <a:spcPts val="600"/>
              </a:spcAft>
              <a:buClr>
                <a:schemeClr val="dk1"/>
              </a:buClr>
              <a:buSzPct val="100000"/>
            </a:pPr>
            <a:r>
              <a:rPr lang="en-US" sz="3000" dirty="0">
                <a:solidFill>
                  <a:srgbClr val="002060"/>
                </a:solidFill>
              </a:rPr>
              <a:t>GWDB </a:t>
            </a:r>
            <a:r>
              <a:rPr lang="en-US" sz="3000" i="1" u="sng" dirty="0">
                <a:solidFill>
                  <a:srgbClr val="002060"/>
                </a:solidFill>
              </a:rPr>
              <a:t>voting members </a:t>
            </a:r>
            <a:r>
              <a:rPr lang="en-US" sz="3000" dirty="0">
                <a:solidFill>
                  <a:srgbClr val="002060"/>
                </a:solidFill>
              </a:rPr>
              <a:t>may vote on this motion</a:t>
            </a:r>
          </a:p>
          <a:p>
            <a:pPr marL="546100" indent="-457200">
              <a:spcBef>
                <a:spcPts val="0"/>
              </a:spcBef>
              <a:spcAft>
                <a:spcPts val="600"/>
              </a:spcAft>
              <a:buClr>
                <a:schemeClr val="dk1"/>
              </a:buClr>
              <a:buSzPct val="100000"/>
            </a:pPr>
            <a:r>
              <a:rPr lang="en-US" sz="3000" dirty="0">
                <a:solidFill>
                  <a:srgbClr val="002060"/>
                </a:solidFill>
              </a:rPr>
              <a:t>Delegates representing State Agencies may vote on this motion if their state agency’s commissioner has authorized it</a:t>
            </a:r>
          </a:p>
          <a:p>
            <a:pPr marL="546100" indent="-457200">
              <a:spcBef>
                <a:spcPts val="0"/>
              </a:spcBef>
              <a:spcAft>
                <a:spcPts val="600"/>
              </a:spcAft>
              <a:buClr>
                <a:schemeClr val="dk1"/>
              </a:buClr>
              <a:buSzPct val="100000"/>
            </a:pPr>
            <a:r>
              <a:rPr lang="en-US" sz="3000" dirty="0">
                <a:solidFill>
                  <a:srgbClr val="002060"/>
                </a:solidFill>
              </a:rPr>
              <a:t>Voice vote (unless roll call vote is requested)</a:t>
            </a:r>
            <a:endParaRPr lang="en-US" sz="3000" b="1" dirty="0">
              <a:solidFill>
                <a:srgbClr val="002060"/>
              </a:solidFill>
            </a:endParaRPr>
          </a:p>
          <a:p>
            <a:pPr marL="88900" indent="0">
              <a:spcBef>
                <a:spcPts val="0"/>
              </a:spcBef>
              <a:spcAft>
                <a:spcPts val="600"/>
              </a:spcAft>
              <a:buClr>
                <a:schemeClr val="dk1"/>
              </a:buClr>
              <a:buSzPct val="100000"/>
              <a:buNone/>
            </a:pPr>
            <a:endParaRPr lang="en-US" sz="3000" b="1" dirty="0">
              <a:solidFill>
                <a:srgbClr val="002060"/>
              </a:solidFill>
            </a:endParaRPr>
          </a:p>
          <a:p>
            <a:pPr marL="88900" indent="0">
              <a:spcBef>
                <a:spcPts val="0"/>
              </a:spcBef>
              <a:spcAft>
                <a:spcPts val="600"/>
              </a:spcAft>
              <a:buClr>
                <a:schemeClr val="dk1"/>
              </a:buClr>
              <a:buSzPct val="100000"/>
              <a:buNone/>
            </a:pPr>
            <a:endParaRPr lang="en-US" sz="3000" dirty="0">
              <a:solidFill>
                <a:srgbClr val="002060"/>
              </a:solidFill>
            </a:endParaRPr>
          </a:p>
          <a:p>
            <a:pPr marL="88900" indent="0">
              <a:spcBef>
                <a:spcPts val="0"/>
              </a:spcBef>
              <a:spcAft>
                <a:spcPts val="600"/>
              </a:spcAft>
              <a:buClr>
                <a:schemeClr val="dk1"/>
              </a:buClr>
              <a:buSzPct val="100000"/>
              <a:buNone/>
            </a:pPr>
            <a:endParaRPr lang="en-US" sz="3200" dirty="0">
              <a:solidFill>
                <a:srgbClr val="002060"/>
              </a:solidFill>
            </a:endParaRPr>
          </a:p>
        </p:txBody>
      </p:sp>
    </p:spTree>
    <p:extLst>
      <p:ext uri="{BB962C8B-B14F-4D97-AF65-F5344CB8AC3E}">
        <p14:creationId xmlns:p14="http://schemas.microsoft.com/office/powerpoint/2010/main" val="1653184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706" y="275478"/>
            <a:ext cx="10515600" cy="1325563"/>
          </a:xfrm>
        </p:spPr>
        <p:txBody>
          <a:bodyPr>
            <a:normAutofit/>
          </a:bodyPr>
          <a:lstStyle/>
          <a:p>
            <a:pPr algn="ctr"/>
            <a:r>
              <a:rPr lang="en-US" sz="3800" b="1" dirty="0">
                <a:solidFill>
                  <a:prstClr val="white"/>
                </a:solidFill>
              </a:rPr>
              <a:t>Adjourn</a:t>
            </a:r>
            <a:endParaRPr lang="en-US" sz="3800" dirty="0">
              <a:solidFill>
                <a:schemeClr val="bg1"/>
              </a:solidFill>
            </a:endParaRPr>
          </a:p>
        </p:txBody>
      </p:sp>
      <p:sp>
        <p:nvSpPr>
          <p:cNvPr id="3" name="Content Placeholder 2"/>
          <p:cNvSpPr>
            <a:spLocks noGrp="1"/>
          </p:cNvSpPr>
          <p:nvPr>
            <p:ph idx="1"/>
          </p:nvPr>
        </p:nvSpPr>
        <p:spPr>
          <a:xfrm>
            <a:off x="336521" y="1878171"/>
            <a:ext cx="11769969" cy="4839993"/>
          </a:xfrm>
        </p:spPr>
        <p:txBody>
          <a:bodyPr>
            <a:normAutofit/>
          </a:bodyPr>
          <a:lstStyle/>
          <a:p>
            <a:pPr marL="88900" indent="0" algn="ctr">
              <a:spcBef>
                <a:spcPts val="0"/>
              </a:spcBef>
              <a:spcAft>
                <a:spcPts val="600"/>
              </a:spcAft>
              <a:buClr>
                <a:schemeClr val="dk1"/>
              </a:buClr>
              <a:buSzPct val="100000"/>
              <a:buNone/>
            </a:pPr>
            <a:r>
              <a:rPr lang="en-US" sz="4000" dirty="0">
                <a:solidFill>
                  <a:srgbClr val="002060"/>
                </a:solidFill>
              </a:rPr>
              <a:t>Thank you for attending today’s meeting!</a:t>
            </a:r>
          </a:p>
          <a:p>
            <a:pPr marL="88900" indent="0" algn="ctr">
              <a:spcBef>
                <a:spcPts val="0"/>
              </a:spcBef>
              <a:spcAft>
                <a:spcPts val="600"/>
              </a:spcAft>
              <a:buClr>
                <a:schemeClr val="dk1"/>
              </a:buClr>
              <a:buSzPct val="100000"/>
              <a:buNone/>
            </a:pPr>
            <a:endParaRPr lang="en-US" sz="3000" b="1" dirty="0">
              <a:solidFill>
                <a:srgbClr val="002060"/>
              </a:solidFill>
            </a:endParaRPr>
          </a:p>
          <a:p>
            <a:pPr marL="88900" indent="0" algn="ctr">
              <a:spcBef>
                <a:spcPts val="0"/>
              </a:spcBef>
              <a:spcAft>
                <a:spcPts val="600"/>
              </a:spcAft>
              <a:buClr>
                <a:schemeClr val="dk1"/>
              </a:buClr>
              <a:buSzPct val="100000"/>
              <a:buNone/>
            </a:pPr>
            <a:endParaRPr lang="en-US" sz="3000" b="1" dirty="0">
              <a:solidFill>
                <a:srgbClr val="002060"/>
              </a:solidFill>
            </a:endParaRPr>
          </a:p>
          <a:p>
            <a:pPr marL="88900" indent="0" algn="ctr">
              <a:spcBef>
                <a:spcPts val="0"/>
              </a:spcBef>
              <a:spcAft>
                <a:spcPts val="600"/>
              </a:spcAft>
              <a:buClr>
                <a:schemeClr val="dk1"/>
              </a:buClr>
              <a:buSzPct val="100000"/>
              <a:buNone/>
            </a:pPr>
            <a:r>
              <a:rPr lang="en-US" sz="3600" b="1" i="1" dirty="0">
                <a:solidFill>
                  <a:srgbClr val="002060"/>
                </a:solidFill>
              </a:rPr>
              <a:t>Questions? Comments?</a:t>
            </a:r>
          </a:p>
          <a:p>
            <a:pPr marL="88900" indent="0" algn="ctr">
              <a:spcBef>
                <a:spcPts val="0"/>
              </a:spcBef>
              <a:spcAft>
                <a:spcPts val="600"/>
              </a:spcAft>
              <a:buClr>
                <a:schemeClr val="dk1"/>
              </a:buClr>
              <a:buSzPct val="100000"/>
              <a:buNone/>
            </a:pPr>
            <a:r>
              <a:rPr lang="en-US" sz="3000" b="1" dirty="0">
                <a:solidFill>
                  <a:srgbClr val="002060"/>
                </a:solidFill>
              </a:rPr>
              <a:t>Ben Baglio, GWDB Director</a:t>
            </a:r>
          </a:p>
          <a:p>
            <a:pPr marL="88900" indent="0" algn="ctr">
              <a:spcBef>
                <a:spcPts val="0"/>
              </a:spcBef>
              <a:spcAft>
                <a:spcPts val="600"/>
              </a:spcAft>
              <a:buClr>
                <a:schemeClr val="dk1"/>
              </a:buClr>
              <a:buSzPct val="100000"/>
              <a:buNone/>
            </a:pPr>
            <a:r>
              <a:rPr lang="en-US" sz="3000" b="1" dirty="0">
                <a:solidFill>
                  <a:srgbClr val="002060"/>
                </a:solidFill>
                <a:hlinkClick r:id="rId2"/>
              </a:rPr>
              <a:t>Ben.Baglio@state.mn.us</a:t>
            </a:r>
            <a:r>
              <a:rPr lang="en-US" sz="3000" b="1" dirty="0">
                <a:solidFill>
                  <a:srgbClr val="002060"/>
                </a:solidFill>
              </a:rPr>
              <a:t> </a:t>
            </a:r>
          </a:p>
          <a:p>
            <a:pPr marL="88900" indent="0">
              <a:spcBef>
                <a:spcPts val="0"/>
              </a:spcBef>
              <a:spcAft>
                <a:spcPts val="600"/>
              </a:spcAft>
              <a:buClr>
                <a:schemeClr val="dk1"/>
              </a:buClr>
              <a:buSzPct val="100000"/>
              <a:buNone/>
            </a:pPr>
            <a:endParaRPr lang="en-US" sz="3000" b="1" dirty="0">
              <a:solidFill>
                <a:srgbClr val="002060"/>
              </a:solidFill>
            </a:endParaRPr>
          </a:p>
          <a:p>
            <a:pPr marL="88900" indent="0">
              <a:spcBef>
                <a:spcPts val="0"/>
              </a:spcBef>
              <a:spcAft>
                <a:spcPts val="600"/>
              </a:spcAft>
              <a:buClr>
                <a:schemeClr val="dk1"/>
              </a:buClr>
              <a:buSzPct val="100000"/>
              <a:buNone/>
            </a:pPr>
            <a:endParaRPr lang="en-US" sz="3000" dirty="0">
              <a:solidFill>
                <a:srgbClr val="002060"/>
              </a:solidFill>
            </a:endParaRPr>
          </a:p>
          <a:p>
            <a:pPr marL="88900" indent="0">
              <a:spcBef>
                <a:spcPts val="0"/>
              </a:spcBef>
              <a:spcAft>
                <a:spcPts val="600"/>
              </a:spcAft>
              <a:buClr>
                <a:schemeClr val="dk1"/>
              </a:buClr>
              <a:buSzPct val="100000"/>
              <a:buNone/>
            </a:pPr>
            <a:endParaRPr lang="en-US" sz="3200" dirty="0">
              <a:solidFill>
                <a:srgbClr val="002060"/>
              </a:solidFill>
            </a:endParaRPr>
          </a:p>
        </p:txBody>
      </p:sp>
    </p:spTree>
    <p:extLst>
      <p:ext uri="{BB962C8B-B14F-4D97-AF65-F5344CB8AC3E}">
        <p14:creationId xmlns:p14="http://schemas.microsoft.com/office/powerpoint/2010/main" val="1742578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260" y="184821"/>
            <a:ext cx="10515600" cy="1325563"/>
          </a:xfrm>
        </p:spPr>
        <p:txBody>
          <a:bodyPr>
            <a:normAutofit/>
          </a:bodyPr>
          <a:lstStyle/>
          <a:p>
            <a:pPr algn="ctr"/>
            <a:r>
              <a:rPr lang="en-US" b="1" dirty="0">
                <a:solidFill>
                  <a:schemeClr val="bg1"/>
                </a:solidFill>
              </a:rPr>
              <a:t>Introductions</a:t>
            </a:r>
            <a:endParaRPr lang="en-US" dirty="0">
              <a:solidFill>
                <a:schemeClr val="bg1"/>
              </a:solidFill>
            </a:endParaRPr>
          </a:p>
        </p:txBody>
      </p:sp>
      <p:sp>
        <p:nvSpPr>
          <p:cNvPr id="3" name="Content Placeholder 2"/>
          <p:cNvSpPr>
            <a:spLocks noGrp="1"/>
          </p:cNvSpPr>
          <p:nvPr>
            <p:ph idx="1"/>
          </p:nvPr>
        </p:nvSpPr>
        <p:spPr>
          <a:xfrm>
            <a:off x="324061" y="1933466"/>
            <a:ext cx="11543877" cy="4924534"/>
          </a:xfrm>
        </p:spPr>
        <p:txBody>
          <a:bodyPr>
            <a:normAutofit/>
          </a:bodyPr>
          <a:lstStyle/>
          <a:p>
            <a:pPr marL="0" lvl="1" indent="0">
              <a:buNone/>
            </a:pPr>
            <a:r>
              <a:rPr lang="en-US" sz="2800" dirty="0">
                <a:solidFill>
                  <a:srgbClr val="002060"/>
                </a:solidFill>
              </a:rPr>
              <a:t>Using the chat function in Zoom, please share:</a:t>
            </a:r>
          </a:p>
          <a:p>
            <a:pPr marL="457200" lvl="1" indent="-457200"/>
            <a:r>
              <a:rPr lang="en-US" sz="2800" dirty="0">
                <a:solidFill>
                  <a:srgbClr val="002060"/>
                </a:solidFill>
              </a:rPr>
              <a:t>Name</a:t>
            </a:r>
          </a:p>
          <a:p>
            <a:pPr marL="457200" lvl="1" indent="-457200"/>
            <a:r>
              <a:rPr lang="en-US" sz="2800" dirty="0">
                <a:solidFill>
                  <a:srgbClr val="002060"/>
                </a:solidFill>
              </a:rPr>
              <a:t>Organization</a:t>
            </a:r>
          </a:p>
          <a:p>
            <a:pPr marL="457200" lvl="1" indent="-457200"/>
            <a:r>
              <a:rPr lang="en-US" sz="2800" dirty="0">
                <a:solidFill>
                  <a:srgbClr val="002060"/>
                </a:solidFill>
              </a:rPr>
              <a:t>If you’re a GWDB Member, Designee (attending for a member), or a Guest</a:t>
            </a:r>
          </a:p>
          <a:p>
            <a:pPr marL="457200" lvl="1" indent="-457200"/>
            <a:endParaRPr lang="en-US" sz="2800" dirty="0">
              <a:solidFill>
                <a:srgbClr val="002060"/>
              </a:solidFill>
            </a:endParaRPr>
          </a:p>
          <a:p>
            <a:pPr marL="0" lvl="1" indent="0">
              <a:buNone/>
            </a:pPr>
            <a:endParaRPr lang="en-US" sz="800" dirty="0">
              <a:solidFill>
                <a:srgbClr val="002060"/>
              </a:solidFill>
            </a:endParaRPr>
          </a:p>
          <a:p>
            <a:pPr marL="0" lvl="1" indent="0">
              <a:buNone/>
            </a:pPr>
            <a:r>
              <a:rPr lang="en-US" sz="2800" dirty="0">
                <a:solidFill>
                  <a:srgbClr val="002060"/>
                </a:solidFill>
              </a:rPr>
              <a:t>Reminder: For attendance purposes, </a:t>
            </a:r>
            <a:r>
              <a:rPr lang="en-US" sz="2800" b="1" dirty="0">
                <a:solidFill>
                  <a:srgbClr val="002060"/>
                </a:solidFill>
              </a:rPr>
              <a:t>please make sure the name displayed for you on Zoom makes your identity clear</a:t>
            </a:r>
            <a:r>
              <a:rPr lang="en-US" sz="2800" dirty="0">
                <a:solidFill>
                  <a:srgbClr val="002060"/>
                </a:solidFill>
              </a:rPr>
              <a:t>. If not:</a:t>
            </a:r>
          </a:p>
          <a:p>
            <a:pPr marL="800100" lvl="2" indent="-342900"/>
            <a:r>
              <a:rPr lang="en-US" sz="2400" i="1" dirty="0">
                <a:solidFill>
                  <a:srgbClr val="002060"/>
                </a:solidFill>
              </a:rPr>
              <a:t>Locate the window where your video (or initials) are displayed on </a:t>
            </a:r>
            <a:r>
              <a:rPr lang="en-US" sz="2400" i="1" dirty="0" err="1">
                <a:solidFill>
                  <a:srgbClr val="002060"/>
                </a:solidFill>
              </a:rPr>
              <a:t>Zom</a:t>
            </a:r>
            <a:endParaRPr lang="en-US" sz="2400" i="1" dirty="0">
              <a:solidFill>
                <a:srgbClr val="002060"/>
              </a:solidFill>
            </a:endParaRPr>
          </a:p>
          <a:p>
            <a:pPr marL="800100" lvl="2" indent="-342900"/>
            <a:r>
              <a:rPr lang="en-US" sz="2400" i="1" dirty="0">
                <a:solidFill>
                  <a:srgbClr val="002060"/>
                </a:solidFill>
              </a:rPr>
              <a:t>Right-click that window, then select “Rename”</a:t>
            </a:r>
          </a:p>
          <a:p>
            <a:pPr marL="800100" lvl="2" indent="-342900"/>
            <a:r>
              <a:rPr lang="en-US" sz="2400" i="1" dirty="0">
                <a:solidFill>
                  <a:srgbClr val="002060"/>
                </a:solidFill>
              </a:rPr>
              <a:t>Type in your first &amp; last name</a:t>
            </a:r>
          </a:p>
          <a:p>
            <a:pPr marL="228600" lvl="1"/>
            <a:endParaRPr lang="en-US" sz="2800" dirty="0">
              <a:solidFill>
                <a:srgbClr val="002060"/>
              </a:solidFill>
            </a:endParaRPr>
          </a:p>
          <a:p>
            <a:pPr marL="0" indent="0">
              <a:buNone/>
            </a:pPr>
            <a:endParaRPr lang="en-US" b="1"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AB15AFF6-A57C-4844-A7BE-442C41167491}" type="slidenum">
              <a:rPr lang="en-US" smtClean="0">
                <a:solidFill>
                  <a:prstClr val="black">
                    <a:tint val="75000"/>
                  </a:prstClr>
                </a:solidFill>
              </a:rPr>
              <a:pPr/>
              <a:t>3</a:t>
            </a:fld>
            <a:endParaRPr lang="en-US">
              <a:solidFill>
                <a:prstClr val="black">
                  <a:tint val="75000"/>
                </a:prstClr>
              </a:solidFill>
            </a:endParaRPr>
          </a:p>
        </p:txBody>
      </p:sp>
    </p:spTree>
    <p:extLst>
      <p:ext uri="{BB962C8B-B14F-4D97-AF65-F5344CB8AC3E}">
        <p14:creationId xmlns:p14="http://schemas.microsoft.com/office/powerpoint/2010/main" val="1829617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260" y="184821"/>
            <a:ext cx="10515600" cy="1325563"/>
          </a:xfrm>
        </p:spPr>
        <p:txBody>
          <a:bodyPr>
            <a:normAutofit/>
          </a:bodyPr>
          <a:lstStyle/>
          <a:p>
            <a:pPr algn="ctr"/>
            <a:r>
              <a:rPr lang="en-US" b="1" dirty="0">
                <a:solidFill>
                  <a:schemeClr val="bg1"/>
                </a:solidFill>
              </a:rPr>
              <a:t>Agenda for March 9, 2022</a:t>
            </a:r>
            <a:endParaRPr lang="en-US" dirty="0">
              <a:solidFill>
                <a:schemeClr val="bg1"/>
              </a:solidFill>
            </a:endParaRPr>
          </a:p>
        </p:txBody>
      </p:sp>
      <p:sp>
        <p:nvSpPr>
          <p:cNvPr id="3" name="Content Placeholder 2"/>
          <p:cNvSpPr>
            <a:spLocks noGrp="1"/>
          </p:cNvSpPr>
          <p:nvPr>
            <p:ph idx="1"/>
          </p:nvPr>
        </p:nvSpPr>
        <p:spPr>
          <a:xfrm>
            <a:off x="532512" y="1979503"/>
            <a:ext cx="11126976" cy="4559409"/>
          </a:xfrm>
        </p:spPr>
        <p:txBody>
          <a:bodyPr>
            <a:normAutofit lnSpcReduction="10000"/>
          </a:bodyPr>
          <a:lstStyle/>
          <a:p>
            <a:pPr marL="514350" lvl="1" indent="-514350">
              <a:buFont typeface="+mj-lt"/>
              <a:buAutoNum type="arabicPeriod"/>
            </a:pPr>
            <a:r>
              <a:rPr lang="en-US" sz="2800" b="1" dirty="0">
                <a:solidFill>
                  <a:srgbClr val="002060"/>
                </a:solidFill>
              </a:rPr>
              <a:t>Welcome/Introductions</a:t>
            </a:r>
            <a:r>
              <a:rPr lang="en-US" sz="2800" dirty="0">
                <a:solidFill>
                  <a:srgbClr val="002060"/>
                </a:solidFill>
              </a:rPr>
              <a:t> – Laura Beeth, GWDB Chair</a:t>
            </a:r>
          </a:p>
          <a:p>
            <a:pPr marL="514350" lvl="1" indent="-514350">
              <a:buFont typeface="+mj-lt"/>
              <a:buAutoNum type="arabicPeriod"/>
            </a:pPr>
            <a:r>
              <a:rPr lang="en-US" sz="2800" b="1" dirty="0">
                <a:solidFill>
                  <a:srgbClr val="002060"/>
                </a:solidFill>
              </a:rPr>
              <a:t>Legislative Priorities, Updates &amp; Discussion </a:t>
            </a:r>
            <a:r>
              <a:rPr lang="en-US" sz="2800" dirty="0">
                <a:solidFill>
                  <a:srgbClr val="002060"/>
                </a:solidFill>
              </a:rPr>
              <a:t>– DEED Commissioner Steve Grove</a:t>
            </a:r>
          </a:p>
          <a:p>
            <a:pPr marL="514350" lvl="1" indent="-514350">
              <a:buFont typeface="+mj-lt"/>
              <a:buAutoNum type="arabicPeriod"/>
            </a:pPr>
            <a:r>
              <a:rPr lang="en-US" sz="2800" b="1" dirty="0">
                <a:solidFill>
                  <a:srgbClr val="002060"/>
                </a:solidFill>
              </a:rPr>
              <a:t>Economic Development Awards as Drivers of Workforce Needs </a:t>
            </a:r>
            <a:r>
              <a:rPr lang="en-US" sz="2800" dirty="0">
                <a:solidFill>
                  <a:srgbClr val="002060"/>
                </a:solidFill>
              </a:rPr>
              <a:t>– DEED Deputy Commissioner Kevin McKinnon &amp; Catalina Valencia, DEED Business Development Director </a:t>
            </a:r>
          </a:p>
          <a:p>
            <a:pPr marL="514350" lvl="1" indent="-514350">
              <a:buFont typeface="+mj-lt"/>
              <a:buAutoNum type="arabicPeriod"/>
            </a:pPr>
            <a:r>
              <a:rPr lang="en-US" sz="2800" b="1" dirty="0">
                <a:solidFill>
                  <a:srgbClr val="002060"/>
                </a:solidFill>
              </a:rPr>
              <a:t>Labor Market Information (LMI): Workforce Trends &amp; Data </a:t>
            </a:r>
            <a:r>
              <a:rPr lang="en-US" sz="2800" dirty="0">
                <a:solidFill>
                  <a:srgbClr val="002060"/>
                </a:solidFill>
              </a:rPr>
              <a:t>– Cameron Macht, DEED LMI</a:t>
            </a:r>
          </a:p>
          <a:p>
            <a:pPr marL="514350" lvl="1" indent="-514350">
              <a:buFont typeface="+mj-lt"/>
              <a:buAutoNum type="arabicPeriod"/>
            </a:pPr>
            <a:r>
              <a:rPr lang="en-US" sz="2800" b="1" dirty="0">
                <a:solidFill>
                  <a:srgbClr val="002060"/>
                </a:solidFill>
              </a:rPr>
              <a:t>WIOA State Plan Modifications – </a:t>
            </a:r>
            <a:r>
              <a:rPr lang="en-US" sz="2800" dirty="0">
                <a:solidFill>
                  <a:srgbClr val="002060"/>
                </a:solidFill>
              </a:rPr>
              <a:t>Loren Nelson, GWDB Operations Committee Chair, &amp; Ben Baglio, GWDB Director</a:t>
            </a:r>
          </a:p>
          <a:p>
            <a:pPr marL="514350" lvl="1" indent="-514350">
              <a:buFont typeface="+mj-lt"/>
              <a:buAutoNum type="arabicPeriod"/>
            </a:pPr>
            <a:r>
              <a:rPr lang="en-US" sz="2800" b="1" dirty="0">
                <a:solidFill>
                  <a:srgbClr val="002060"/>
                </a:solidFill>
              </a:rPr>
              <a:t>Adjourn (by 12:00pm)</a:t>
            </a:r>
          </a:p>
          <a:p>
            <a:pPr marL="228600" lvl="1"/>
            <a:endParaRPr lang="en-US" sz="2800" dirty="0">
              <a:solidFill>
                <a:srgbClr val="002060"/>
              </a:solidFill>
            </a:endParaRPr>
          </a:p>
          <a:p>
            <a:pPr marL="0" indent="0">
              <a:buNone/>
            </a:pPr>
            <a:endParaRPr lang="en-US" b="1"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AB15AFF6-A57C-4844-A7BE-442C41167491}"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2351059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6528" y="3429000"/>
            <a:ext cx="10635644" cy="1240077"/>
          </a:xfrm>
        </p:spPr>
        <p:txBody>
          <a:bodyPr anchor="ctr">
            <a:normAutofit fontScale="90000"/>
          </a:bodyPr>
          <a:lstStyle/>
          <a:p>
            <a:r>
              <a:rPr lang="en-US" sz="3600" b="1" dirty="0">
                <a:solidFill>
                  <a:srgbClr val="002060"/>
                </a:solidFill>
                <a:latin typeface="Calibri (Headings)"/>
              </a:rPr>
              <a:t>2022 WIOA State Plan Modifications:</a:t>
            </a:r>
            <a:br>
              <a:rPr lang="en-US" sz="3600" b="1" dirty="0">
                <a:solidFill>
                  <a:srgbClr val="002060"/>
                </a:solidFill>
                <a:latin typeface="Calibri (Headings)"/>
              </a:rPr>
            </a:br>
            <a:r>
              <a:rPr lang="en-US" sz="3600" dirty="0">
                <a:solidFill>
                  <a:srgbClr val="002060"/>
                </a:solidFill>
                <a:latin typeface="Calibri (Headings)"/>
              </a:rPr>
              <a:t>Background, Overview, &amp; Strategic Elements for GWDB Review</a:t>
            </a:r>
            <a:br>
              <a:rPr lang="en-US" sz="3600" dirty="0">
                <a:solidFill>
                  <a:srgbClr val="002060"/>
                </a:solidFill>
                <a:latin typeface="Calibri (Headings)"/>
              </a:rPr>
            </a:br>
            <a:r>
              <a:rPr lang="en-US" sz="3600" i="1" dirty="0">
                <a:solidFill>
                  <a:srgbClr val="002060"/>
                </a:solidFill>
                <a:latin typeface="Calibri (Headings)"/>
              </a:rPr>
              <a:t>March 2022</a:t>
            </a:r>
          </a:p>
        </p:txBody>
      </p:sp>
      <p:sp>
        <p:nvSpPr>
          <p:cNvPr id="3" name="Subtitle 2"/>
          <p:cNvSpPr>
            <a:spLocks noGrp="1"/>
          </p:cNvSpPr>
          <p:nvPr>
            <p:ph type="subTitle" idx="1"/>
          </p:nvPr>
        </p:nvSpPr>
        <p:spPr>
          <a:xfrm>
            <a:off x="1665961" y="5294010"/>
            <a:ext cx="8876778" cy="1563990"/>
          </a:xfrm>
        </p:spPr>
        <p:txBody>
          <a:bodyPr anchor="ctr">
            <a:normAutofit/>
          </a:bodyPr>
          <a:lstStyle/>
          <a:p>
            <a:pPr>
              <a:lnSpc>
                <a:spcPct val="100000"/>
              </a:lnSpc>
            </a:pPr>
            <a:r>
              <a:rPr lang="en-US" dirty="0">
                <a:solidFill>
                  <a:srgbClr val="002060"/>
                </a:solidFill>
              </a:rPr>
              <a:t>Loren Nelson, Chair of the GWDB Operations Committee</a:t>
            </a:r>
          </a:p>
          <a:p>
            <a:pPr>
              <a:lnSpc>
                <a:spcPct val="100000"/>
              </a:lnSpc>
            </a:pPr>
            <a:r>
              <a:rPr lang="en-US" dirty="0">
                <a:solidFill>
                  <a:srgbClr val="002060"/>
                </a:solidFill>
              </a:rPr>
              <a:t>Ben Baglio, GWDB Director</a:t>
            </a:r>
          </a:p>
        </p:txBody>
      </p:sp>
    </p:spTree>
    <p:extLst>
      <p:ext uri="{BB962C8B-B14F-4D97-AF65-F5344CB8AC3E}">
        <p14:creationId xmlns:p14="http://schemas.microsoft.com/office/powerpoint/2010/main" val="113785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260" y="184821"/>
            <a:ext cx="10515600" cy="1325563"/>
          </a:xfrm>
        </p:spPr>
        <p:txBody>
          <a:bodyPr>
            <a:normAutofit/>
          </a:bodyPr>
          <a:lstStyle/>
          <a:p>
            <a:pPr algn="ctr"/>
            <a:r>
              <a:rPr lang="en-US" sz="3600" dirty="0">
                <a:solidFill>
                  <a:schemeClr val="bg1"/>
                </a:solidFill>
              </a:rPr>
              <a:t>Overarching Goals of the 2014</a:t>
            </a:r>
            <a:br>
              <a:rPr lang="en-US" sz="3600" b="1" dirty="0">
                <a:solidFill>
                  <a:schemeClr val="bg1"/>
                </a:solidFill>
              </a:rPr>
            </a:br>
            <a:r>
              <a:rPr lang="en-US" sz="3600" b="1" dirty="0">
                <a:solidFill>
                  <a:schemeClr val="bg1"/>
                </a:solidFill>
              </a:rPr>
              <a:t>Workforce Innovation and Opportunity Act (WIOA)</a:t>
            </a:r>
            <a:endParaRPr lang="en-US" sz="3600" dirty="0">
              <a:solidFill>
                <a:schemeClr val="bg1"/>
              </a:solidFill>
            </a:endParaRPr>
          </a:p>
        </p:txBody>
      </p:sp>
      <p:sp>
        <p:nvSpPr>
          <p:cNvPr id="3" name="Content Placeholder 2"/>
          <p:cNvSpPr>
            <a:spLocks noGrp="1"/>
          </p:cNvSpPr>
          <p:nvPr>
            <p:ph idx="1"/>
          </p:nvPr>
        </p:nvSpPr>
        <p:spPr>
          <a:xfrm>
            <a:off x="355778" y="1794377"/>
            <a:ext cx="11480443" cy="4744535"/>
          </a:xfrm>
        </p:spPr>
        <p:txBody>
          <a:bodyPr>
            <a:normAutofit/>
          </a:bodyPr>
          <a:lstStyle/>
          <a:p>
            <a:pPr marL="228600" lvl="1"/>
            <a:r>
              <a:rPr lang="en-US" dirty="0">
                <a:solidFill>
                  <a:srgbClr val="002060"/>
                </a:solidFill>
              </a:rPr>
              <a:t>Replaced Workforce Innovation Act (WIA) as primary federal WFD law (&amp; funding source)</a:t>
            </a:r>
          </a:p>
          <a:p>
            <a:pPr marL="228600" lvl="1"/>
            <a:r>
              <a:rPr lang="en-US" dirty="0">
                <a:solidFill>
                  <a:srgbClr val="002060"/>
                </a:solidFill>
              </a:rPr>
              <a:t>Strategic </a:t>
            </a:r>
            <a:r>
              <a:rPr lang="en-US" b="1" dirty="0">
                <a:solidFill>
                  <a:srgbClr val="002060"/>
                </a:solidFill>
              </a:rPr>
              <a:t>alignment</a:t>
            </a:r>
            <a:r>
              <a:rPr lang="en-US" dirty="0">
                <a:solidFill>
                  <a:srgbClr val="002060"/>
                </a:solidFill>
              </a:rPr>
              <a:t> of workforce development programs</a:t>
            </a:r>
          </a:p>
          <a:p>
            <a:pPr marL="228600" lvl="1"/>
            <a:r>
              <a:rPr lang="en-US" dirty="0">
                <a:solidFill>
                  <a:srgbClr val="002060"/>
                </a:solidFill>
              </a:rPr>
              <a:t>Increased </a:t>
            </a:r>
            <a:r>
              <a:rPr lang="en-US" b="1" dirty="0">
                <a:solidFill>
                  <a:srgbClr val="002060"/>
                </a:solidFill>
              </a:rPr>
              <a:t>cross-sector partnerships </a:t>
            </a:r>
            <a:r>
              <a:rPr lang="en-US" dirty="0">
                <a:solidFill>
                  <a:srgbClr val="002060"/>
                </a:solidFill>
              </a:rPr>
              <a:t>&amp; cross-agency collaboration </a:t>
            </a:r>
          </a:p>
          <a:p>
            <a:pPr marL="228600" lvl="1"/>
            <a:r>
              <a:rPr lang="en-US" dirty="0">
                <a:solidFill>
                  <a:srgbClr val="002060"/>
                </a:solidFill>
              </a:rPr>
              <a:t>Increase </a:t>
            </a:r>
            <a:r>
              <a:rPr lang="en-US" b="1" dirty="0">
                <a:solidFill>
                  <a:srgbClr val="002060"/>
                </a:solidFill>
              </a:rPr>
              <a:t>alignment between workforce development &amp; education</a:t>
            </a:r>
            <a:r>
              <a:rPr lang="en-US" dirty="0">
                <a:solidFill>
                  <a:srgbClr val="002060"/>
                </a:solidFill>
              </a:rPr>
              <a:t> systems</a:t>
            </a:r>
          </a:p>
          <a:p>
            <a:pPr marL="228600" lvl="1"/>
            <a:r>
              <a:rPr lang="en-US" dirty="0">
                <a:solidFill>
                  <a:srgbClr val="002060"/>
                </a:solidFill>
              </a:rPr>
              <a:t>More authority &amp; </a:t>
            </a:r>
            <a:r>
              <a:rPr lang="en-US" b="1" dirty="0">
                <a:solidFill>
                  <a:srgbClr val="002060"/>
                </a:solidFill>
              </a:rPr>
              <a:t>flexibility for governors </a:t>
            </a:r>
          </a:p>
          <a:p>
            <a:pPr marL="228600" lvl="1"/>
            <a:r>
              <a:rPr lang="en-US" dirty="0">
                <a:solidFill>
                  <a:srgbClr val="002060"/>
                </a:solidFill>
              </a:rPr>
              <a:t>Increase accountability &amp; </a:t>
            </a:r>
            <a:r>
              <a:rPr lang="en-US" b="1" dirty="0">
                <a:solidFill>
                  <a:srgbClr val="002060"/>
                </a:solidFill>
              </a:rPr>
              <a:t>transparency </a:t>
            </a:r>
            <a:r>
              <a:rPr lang="en-US" dirty="0">
                <a:solidFill>
                  <a:srgbClr val="002060"/>
                </a:solidFill>
              </a:rPr>
              <a:t>of federal (WIOA) funding</a:t>
            </a:r>
          </a:p>
          <a:p>
            <a:pPr marL="228600" lvl="1"/>
            <a:r>
              <a:rPr lang="en-US" b="1" dirty="0">
                <a:solidFill>
                  <a:srgbClr val="002060"/>
                </a:solidFill>
              </a:rPr>
              <a:t>Improve services for employers and workers</a:t>
            </a:r>
            <a:r>
              <a:rPr lang="en-US" dirty="0">
                <a:solidFill>
                  <a:srgbClr val="002060"/>
                </a:solidFill>
              </a:rPr>
              <a:t>/job seekers</a:t>
            </a:r>
          </a:p>
          <a:p>
            <a:pPr marL="228600" lvl="1"/>
            <a:r>
              <a:rPr lang="en-US" dirty="0">
                <a:solidFill>
                  <a:srgbClr val="002060"/>
                </a:solidFill>
              </a:rPr>
              <a:t>Increase </a:t>
            </a:r>
            <a:r>
              <a:rPr lang="en-US" b="1" dirty="0">
                <a:solidFill>
                  <a:srgbClr val="002060"/>
                </a:solidFill>
              </a:rPr>
              <a:t>Career Pathways &amp; work-based learning</a:t>
            </a:r>
            <a:r>
              <a:rPr lang="en-US" dirty="0">
                <a:solidFill>
                  <a:srgbClr val="002060"/>
                </a:solidFill>
              </a:rPr>
              <a:t> programming</a:t>
            </a:r>
            <a:endParaRPr lang="en-US" b="1" dirty="0">
              <a:solidFill>
                <a:srgbClr val="002060"/>
              </a:solidFill>
            </a:endParaRPr>
          </a:p>
          <a:p>
            <a:pPr marL="228600" lvl="1"/>
            <a:r>
              <a:rPr lang="en-US" dirty="0">
                <a:solidFill>
                  <a:srgbClr val="002060"/>
                </a:solidFill>
              </a:rPr>
              <a:t>More tailoring of programs to industry needs &amp; earning </a:t>
            </a:r>
            <a:r>
              <a:rPr lang="en-US" b="1" dirty="0">
                <a:solidFill>
                  <a:srgbClr val="002060"/>
                </a:solidFill>
              </a:rPr>
              <a:t>industry-recognized credentials</a:t>
            </a:r>
          </a:p>
          <a:p>
            <a:pPr marL="228600" lvl="1"/>
            <a:r>
              <a:rPr lang="en-US" b="1" dirty="0">
                <a:solidFill>
                  <a:srgbClr val="002060"/>
                </a:solidFill>
              </a:rPr>
              <a:t>Improve services and outcomes for individuals with disabilities</a:t>
            </a:r>
          </a:p>
          <a:p>
            <a:pPr marL="228600" lvl="1"/>
            <a:r>
              <a:rPr lang="en-US" b="1" dirty="0">
                <a:solidFill>
                  <a:srgbClr val="002060"/>
                </a:solidFill>
              </a:rPr>
              <a:t>Increase access &amp; improve outcomes for populations facing greatest barriers to employment </a:t>
            </a:r>
            <a:r>
              <a:rPr lang="en-US" dirty="0">
                <a:solidFill>
                  <a:srgbClr val="002060"/>
                </a:solidFill>
              </a:rPr>
              <a:t>(BIPOC, Veterans, Women, Disconnected Youth, Seniors, etc.)</a:t>
            </a:r>
          </a:p>
          <a:p>
            <a:pPr marL="0" indent="0">
              <a:buNone/>
            </a:pPr>
            <a:endParaRPr lang="en-US" b="1"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AB15AFF6-A57C-4844-A7BE-442C41167491}" type="slidenum">
              <a:rPr lang="en-US" smtClean="0">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4229651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842" y="266887"/>
            <a:ext cx="11666316" cy="1325563"/>
          </a:xfrm>
        </p:spPr>
        <p:txBody>
          <a:bodyPr>
            <a:normAutofit fontScale="90000"/>
          </a:bodyPr>
          <a:lstStyle/>
          <a:p>
            <a:pPr algn="ctr"/>
            <a:r>
              <a:rPr lang="en-US" sz="5400" b="1" dirty="0">
                <a:solidFill>
                  <a:schemeClr val="bg1"/>
                </a:solidFill>
              </a:rPr>
              <a:t>WIOA State Plan: </a:t>
            </a:r>
            <a:br>
              <a:rPr lang="en-US" sz="5400" b="1" dirty="0">
                <a:solidFill>
                  <a:schemeClr val="bg1"/>
                </a:solidFill>
              </a:rPr>
            </a:br>
            <a:r>
              <a:rPr lang="en-US" dirty="0">
                <a:solidFill>
                  <a:schemeClr val="bg1"/>
                </a:solidFill>
              </a:rPr>
              <a:t>Refresher</a:t>
            </a:r>
            <a:endParaRPr lang="en-US" sz="5400" dirty="0">
              <a:solidFill>
                <a:schemeClr val="bg1"/>
              </a:solidFill>
            </a:endParaRPr>
          </a:p>
        </p:txBody>
      </p:sp>
      <p:sp>
        <p:nvSpPr>
          <p:cNvPr id="3" name="Content Placeholder 2"/>
          <p:cNvSpPr>
            <a:spLocks noGrp="1"/>
          </p:cNvSpPr>
          <p:nvPr>
            <p:ph idx="1"/>
          </p:nvPr>
        </p:nvSpPr>
        <p:spPr>
          <a:xfrm>
            <a:off x="139747" y="1825625"/>
            <a:ext cx="11641479" cy="4895850"/>
          </a:xfrm>
        </p:spPr>
        <p:txBody>
          <a:bodyPr>
            <a:normAutofit fontScale="92500" lnSpcReduction="20000"/>
          </a:bodyPr>
          <a:lstStyle/>
          <a:p>
            <a:r>
              <a:rPr lang="en-US" sz="2400" dirty="0">
                <a:solidFill>
                  <a:srgbClr val="002060"/>
                </a:solidFill>
              </a:rPr>
              <a:t>WIOA requires states to produce State Plan on how they will use WIOA funds, deliver programming, coordinate services, &amp; monitor outcomes</a:t>
            </a:r>
          </a:p>
          <a:p>
            <a:r>
              <a:rPr lang="en-US" sz="2400" dirty="0">
                <a:solidFill>
                  <a:srgbClr val="002060"/>
                </a:solidFill>
              </a:rPr>
              <a:t>Funding through WIOA requires an approved Plan be in place</a:t>
            </a:r>
          </a:p>
          <a:p>
            <a:r>
              <a:rPr lang="en-US" sz="2400" dirty="0">
                <a:solidFill>
                  <a:srgbClr val="002060"/>
                </a:solidFill>
              </a:rPr>
              <a:t>Strategic Elements of MN’s existing Plan (PY2020-23) approved by GWDB 3/2/20; DOL approved spring 2020</a:t>
            </a:r>
          </a:p>
          <a:p>
            <a:r>
              <a:rPr lang="en-US" sz="2400" dirty="0">
                <a:solidFill>
                  <a:srgbClr val="002060"/>
                </a:solidFill>
              </a:rPr>
              <a:t>States must also update/modify these Plans every two years – may update more often, if they choose</a:t>
            </a:r>
          </a:p>
          <a:p>
            <a:r>
              <a:rPr lang="en-US" sz="2400" dirty="0">
                <a:solidFill>
                  <a:srgbClr val="002060"/>
                </a:solidFill>
              </a:rPr>
              <a:t>Federal Guidance: delivered just before Christmas 2021, laid out expectations for what should be updated in existing State Plans; </a:t>
            </a:r>
            <a:r>
              <a:rPr lang="en-US" sz="2400" i="1" dirty="0">
                <a:solidFill>
                  <a:srgbClr val="002060"/>
                </a:solidFill>
              </a:rPr>
              <a:t>mostly a series of compliance-focused prompts to respond to</a:t>
            </a:r>
          </a:p>
          <a:p>
            <a:r>
              <a:rPr lang="en-US" sz="2400" dirty="0">
                <a:solidFill>
                  <a:srgbClr val="002060"/>
                </a:solidFill>
              </a:rPr>
              <a:t>GWDB staff convened the “program administrators” multiple times, who oversee the programs in the Plan</a:t>
            </a:r>
          </a:p>
          <a:p>
            <a:pPr lvl="1"/>
            <a:r>
              <a:rPr lang="en-US" sz="2100" dirty="0">
                <a:solidFill>
                  <a:srgbClr val="002060"/>
                </a:solidFill>
              </a:rPr>
              <a:t>DEED, MDE, DHS, DOC, DLI, OHE, MN State Colleges &amp; Universities</a:t>
            </a:r>
          </a:p>
          <a:p>
            <a:r>
              <a:rPr lang="en-US" sz="2400" dirty="0">
                <a:solidFill>
                  <a:srgbClr val="002060"/>
                </a:solidFill>
              </a:rPr>
              <a:t>GWDB staff then worked with these agencies to receive new language &amp; incorporated proposed changes into a single document – which was posted for public comment on the GWDB website</a:t>
            </a:r>
          </a:p>
          <a:p>
            <a:r>
              <a:rPr lang="en-US" sz="2400" dirty="0">
                <a:solidFill>
                  <a:srgbClr val="002060"/>
                </a:solidFill>
              </a:rPr>
              <a:t>GWDB staff will respond to inquiries &amp; public comments</a:t>
            </a:r>
          </a:p>
        </p:txBody>
      </p:sp>
      <p:sp>
        <p:nvSpPr>
          <p:cNvPr id="4" name="Slide Number Placeholder 3"/>
          <p:cNvSpPr>
            <a:spLocks noGrp="1"/>
          </p:cNvSpPr>
          <p:nvPr>
            <p:ph type="sldNum" sz="quarter" idx="10"/>
          </p:nvPr>
        </p:nvSpPr>
        <p:spPr/>
        <p:txBody>
          <a:bodyPr/>
          <a:lstStyle/>
          <a:p>
            <a:fld id="{AB15AFF6-A57C-4844-A7BE-442C41167491}"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544120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842" y="266887"/>
            <a:ext cx="11666316" cy="1325563"/>
          </a:xfrm>
        </p:spPr>
        <p:txBody>
          <a:bodyPr>
            <a:normAutofit fontScale="90000"/>
          </a:bodyPr>
          <a:lstStyle/>
          <a:p>
            <a:pPr algn="ctr"/>
            <a:r>
              <a:rPr lang="en-US" sz="5400" b="1" dirty="0">
                <a:solidFill>
                  <a:schemeClr val="bg1"/>
                </a:solidFill>
              </a:rPr>
              <a:t>WIOA State Plan: Refresher</a:t>
            </a:r>
            <a:br>
              <a:rPr lang="en-US" sz="5400" b="1" dirty="0">
                <a:solidFill>
                  <a:schemeClr val="bg1"/>
                </a:solidFill>
              </a:rPr>
            </a:br>
            <a:r>
              <a:rPr lang="en-US" sz="4000" dirty="0">
                <a:solidFill>
                  <a:schemeClr val="bg1"/>
                </a:solidFill>
              </a:rPr>
              <a:t>(continued)</a:t>
            </a:r>
            <a:endParaRPr lang="en-US" sz="5400" dirty="0">
              <a:solidFill>
                <a:schemeClr val="bg1"/>
              </a:solidFill>
            </a:endParaRPr>
          </a:p>
        </p:txBody>
      </p:sp>
      <p:sp>
        <p:nvSpPr>
          <p:cNvPr id="3" name="Content Placeholder 2"/>
          <p:cNvSpPr>
            <a:spLocks noGrp="1"/>
          </p:cNvSpPr>
          <p:nvPr>
            <p:ph idx="1"/>
          </p:nvPr>
        </p:nvSpPr>
        <p:spPr>
          <a:xfrm>
            <a:off x="262842" y="1962150"/>
            <a:ext cx="11641479" cy="4895850"/>
          </a:xfrm>
        </p:spPr>
        <p:txBody>
          <a:bodyPr>
            <a:normAutofit/>
          </a:bodyPr>
          <a:lstStyle/>
          <a:p>
            <a:r>
              <a:rPr lang="en-US" dirty="0">
                <a:solidFill>
                  <a:srgbClr val="002060"/>
                </a:solidFill>
              </a:rPr>
              <a:t>The GWDB Operations Committee reviews proposed modifications to the Plan, then makes a recommendation as a committee re: </a:t>
            </a:r>
          </a:p>
          <a:p>
            <a:pPr lvl="1"/>
            <a:r>
              <a:rPr lang="en-US" dirty="0">
                <a:solidFill>
                  <a:srgbClr val="002060"/>
                </a:solidFill>
              </a:rPr>
              <a:t>Reviewing, modifying, and/or approving changes to the “strategic elements”</a:t>
            </a:r>
          </a:p>
          <a:p>
            <a:pPr lvl="1"/>
            <a:r>
              <a:rPr lang="en-US" dirty="0">
                <a:solidFill>
                  <a:srgbClr val="002060"/>
                </a:solidFill>
              </a:rPr>
              <a:t>Authorizing GWDB/state staff to submit to the US Department of Labor (US DOL)</a:t>
            </a:r>
          </a:p>
          <a:p>
            <a:r>
              <a:rPr lang="en-US" b="1" dirty="0">
                <a:solidFill>
                  <a:srgbClr val="002060"/>
                </a:solidFill>
              </a:rPr>
              <a:t>Operations Committee’s recommendation (3/3/22):</a:t>
            </a:r>
          </a:p>
          <a:p>
            <a:pPr lvl="1"/>
            <a:r>
              <a:rPr lang="en-US" b="1" dirty="0">
                <a:solidFill>
                  <a:srgbClr val="002060"/>
                </a:solidFill>
              </a:rPr>
              <a:t>Approve strategic elements of the State Plan as proposed (in public comment draft)</a:t>
            </a:r>
          </a:p>
          <a:p>
            <a:pPr lvl="1"/>
            <a:r>
              <a:rPr lang="en-US" b="1" dirty="0">
                <a:solidFill>
                  <a:srgbClr val="002060"/>
                </a:solidFill>
              </a:rPr>
              <a:t>Authorize staff to submit the Modified State Plan to US DOL </a:t>
            </a:r>
          </a:p>
          <a:p>
            <a:r>
              <a:rPr lang="en-US" dirty="0">
                <a:solidFill>
                  <a:srgbClr val="002060"/>
                </a:solidFill>
              </a:rPr>
              <a:t>3/9/22: GWDB’s voting membership votes on the Operations Committee’s recommendation</a:t>
            </a:r>
          </a:p>
        </p:txBody>
      </p:sp>
      <p:sp>
        <p:nvSpPr>
          <p:cNvPr id="4" name="Slide Number Placeholder 3"/>
          <p:cNvSpPr>
            <a:spLocks noGrp="1"/>
          </p:cNvSpPr>
          <p:nvPr>
            <p:ph type="sldNum" sz="quarter" idx="10"/>
          </p:nvPr>
        </p:nvSpPr>
        <p:spPr/>
        <p:txBody>
          <a:bodyPr/>
          <a:lstStyle/>
          <a:p>
            <a:fld id="{AB15AFF6-A57C-4844-A7BE-442C41167491}"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3813131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842" y="266887"/>
            <a:ext cx="11666316" cy="1325563"/>
          </a:xfrm>
        </p:spPr>
        <p:txBody>
          <a:bodyPr>
            <a:normAutofit fontScale="90000"/>
          </a:bodyPr>
          <a:lstStyle/>
          <a:p>
            <a:pPr algn="ctr"/>
            <a:r>
              <a:rPr lang="en-US" sz="5400" b="1" dirty="0">
                <a:solidFill>
                  <a:schemeClr val="bg1"/>
                </a:solidFill>
              </a:rPr>
              <a:t>State Plan Modifications:</a:t>
            </a:r>
            <a:br>
              <a:rPr lang="en-US" sz="5400" b="1" dirty="0">
                <a:solidFill>
                  <a:schemeClr val="bg1"/>
                </a:solidFill>
              </a:rPr>
            </a:br>
            <a:r>
              <a:rPr lang="en-US" sz="4000" dirty="0">
                <a:solidFill>
                  <a:schemeClr val="bg1"/>
                </a:solidFill>
              </a:rPr>
              <a:t>2021-22 Processes/Timeline</a:t>
            </a:r>
          </a:p>
        </p:txBody>
      </p:sp>
      <p:sp>
        <p:nvSpPr>
          <p:cNvPr id="3" name="Content Placeholder 2"/>
          <p:cNvSpPr>
            <a:spLocks noGrp="1"/>
          </p:cNvSpPr>
          <p:nvPr>
            <p:ph idx="1"/>
          </p:nvPr>
        </p:nvSpPr>
        <p:spPr>
          <a:xfrm>
            <a:off x="262842" y="1825624"/>
            <a:ext cx="11800204" cy="5032375"/>
          </a:xfrm>
        </p:spPr>
        <p:txBody>
          <a:bodyPr>
            <a:normAutofit/>
          </a:bodyPr>
          <a:lstStyle/>
          <a:p>
            <a:r>
              <a:rPr lang="en-US" sz="2400" dirty="0">
                <a:solidFill>
                  <a:srgbClr val="002060"/>
                </a:solidFill>
              </a:rPr>
              <a:t>Federal Guidance: issued late December 2021</a:t>
            </a:r>
          </a:p>
          <a:p>
            <a:pPr lvl="1"/>
            <a:r>
              <a:rPr lang="en-US" sz="2000" dirty="0">
                <a:solidFill>
                  <a:srgbClr val="002060"/>
                </a:solidFill>
              </a:rPr>
              <a:t>Few substantive changes from 2020 Guidance</a:t>
            </a:r>
          </a:p>
          <a:p>
            <a:pPr lvl="1"/>
            <a:r>
              <a:rPr lang="en-US" sz="2000" dirty="0">
                <a:solidFill>
                  <a:srgbClr val="002060"/>
                </a:solidFill>
              </a:rPr>
              <a:t>Most substantive changes were program-specific (concerning things like program delivery, etc.)</a:t>
            </a:r>
          </a:p>
          <a:p>
            <a:pPr lvl="1"/>
            <a:r>
              <a:rPr lang="en-US" sz="2000" dirty="0">
                <a:solidFill>
                  <a:srgbClr val="002060"/>
                </a:solidFill>
              </a:rPr>
              <a:t>Increased emphasis on equity/disparities, which have grown since the pandemic</a:t>
            </a:r>
          </a:p>
          <a:p>
            <a:r>
              <a:rPr lang="en-US" sz="2400" dirty="0">
                <a:solidFill>
                  <a:srgbClr val="002060"/>
                </a:solidFill>
              </a:rPr>
              <a:t>Program teams at each agency developed most of their own program-specific language/updates, some according to subsequent federal guidance received</a:t>
            </a:r>
          </a:p>
          <a:p>
            <a:r>
              <a:rPr lang="en-US" sz="2400" dirty="0">
                <a:solidFill>
                  <a:srgbClr val="002060"/>
                </a:solidFill>
              </a:rPr>
              <a:t>GWDB staff convened and communicated with program administrators, received &amp; compiled new language, modified language with various teams, &amp; posted for comment</a:t>
            </a:r>
          </a:p>
          <a:p>
            <a:r>
              <a:rPr lang="en-US" sz="2400" dirty="0">
                <a:solidFill>
                  <a:srgbClr val="002060"/>
                </a:solidFill>
              </a:rPr>
              <a:t>GWDB Director will respond to inquiries &amp; public comments submitted (same as 2020)</a:t>
            </a:r>
          </a:p>
          <a:p>
            <a:r>
              <a:rPr lang="en-US" sz="2400" dirty="0">
                <a:solidFill>
                  <a:srgbClr val="002060"/>
                </a:solidFill>
              </a:rPr>
              <a:t>March 8: Discussion with local workforce board directors on modifications</a:t>
            </a:r>
          </a:p>
          <a:p>
            <a:r>
              <a:rPr lang="en-US" sz="2400" dirty="0">
                <a:solidFill>
                  <a:srgbClr val="002060"/>
                </a:solidFill>
              </a:rPr>
              <a:t>GWDB can develop further modifications at any point after these updates are approved</a:t>
            </a:r>
          </a:p>
        </p:txBody>
      </p:sp>
      <p:sp>
        <p:nvSpPr>
          <p:cNvPr id="4" name="Slide Number Placeholder 3"/>
          <p:cNvSpPr>
            <a:spLocks noGrp="1"/>
          </p:cNvSpPr>
          <p:nvPr>
            <p:ph type="sldNum" sz="quarter" idx="10"/>
          </p:nvPr>
        </p:nvSpPr>
        <p:spPr/>
        <p:txBody>
          <a:bodyPr/>
          <a:lstStyle/>
          <a:p>
            <a:fld id="{AB15AFF6-A57C-4844-A7BE-442C41167491}"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2581440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93436D6-A500-410D-8927-25FE92B119A1}"/>
</file>

<file path=customXml/itemProps2.xml><?xml version="1.0" encoding="utf-8"?>
<ds:datastoreItem xmlns:ds="http://schemas.openxmlformats.org/officeDocument/2006/customXml" ds:itemID="{38CA6FD7-9755-451A-82A3-1076C58074CB}"/>
</file>

<file path=customXml/itemProps3.xml><?xml version="1.0" encoding="utf-8"?>
<ds:datastoreItem xmlns:ds="http://schemas.openxmlformats.org/officeDocument/2006/customXml" ds:itemID="{3256DBAB-4395-497A-ADB6-241885510513}"/>
</file>

<file path=docProps/app.xml><?xml version="1.0" encoding="utf-8"?>
<Properties xmlns="http://schemas.openxmlformats.org/officeDocument/2006/extended-properties" xmlns:vt="http://schemas.openxmlformats.org/officeDocument/2006/docPropsVTypes">
  <TotalTime>15496</TotalTime>
  <Words>1723</Words>
  <Application>Microsoft Office PowerPoint</Application>
  <PresentationFormat>Widescreen</PresentationFormat>
  <Paragraphs>187</Paragraphs>
  <Slides>21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(Headings)</vt:lpstr>
      <vt:lpstr>Calibri Light</vt:lpstr>
      <vt:lpstr>Office Theme</vt:lpstr>
      <vt:lpstr>GWDB Quarterly Full Board Meeting Wednesday, March 9, 2022 10:00 a.m. | Virtual Meeting (via Zoom)</vt:lpstr>
      <vt:lpstr>GWDB Appointments January-March 2022</vt:lpstr>
      <vt:lpstr>Introductions</vt:lpstr>
      <vt:lpstr>Agenda for March 9, 2022</vt:lpstr>
      <vt:lpstr>2022 WIOA State Plan Modifications: Background, Overview, &amp; Strategic Elements for GWDB Review March 2022</vt:lpstr>
      <vt:lpstr>Overarching Goals of the 2014 Workforce Innovation and Opportunity Act (WIOA)</vt:lpstr>
      <vt:lpstr>WIOA State Plan:  Refresher</vt:lpstr>
      <vt:lpstr>WIOA State Plan: Refresher (continued)</vt:lpstr>
      <vt:lpstr>State Plan Modifications: 2021-22 Processes/Timeline</vt:lpstr>
      <vt:lpstr>Minnesota’s WIOA Combined State Plan</vt:lpstr>
      <vt:lpstr>Partner Programs </vt:lpstr>
      <vt:lpstr>PowerPoint Presentation</vt:lpstr>
      <vt:lpstr>PowerPoint Presentation</vt:lpstr>
      <vt:lpstr>“Strategic Elements” of the State Plan: The GWDB’s Main Focus</vt:lpstr>
      <vt:lpstr>Current State Plan Vision &amp; Mission Statements (2022: No proposed changes)</vt:lpstr>
      <vt:lpstr>State Plan Goals (2022: No proposed changes)</vt:lpstr>
      <vt:lpstr>Overarching Statewide Strategies</vt:lpstr>
      <vt:lpstr>Other State Plan Highlights</vt:lpstr>
      <vt:lpstr>GWDB State Plan Modifications: Operations Committee Recommendation</vt:lpstr>
      <vt:lpstr>GWDB State Plan Modifications: Operations Committee Recommendation</vt:lpstr>
      <vt:lpstr>Adjourn</vt:lpstr>
    </vt:vector>
  </TitlesOfParts>
  <Company>DEED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Kathryn Pollard</dc:creator>
  <cp:lastModifiedBy>Ben</cp:lastModifiedBy>
  <cp:revision>184</cp:revision>
  <cp:lastPrinted>2017-12-05T20:00:45Z</cp:lastPrinted>
  <dcterms:created xsi:type="dcterms:W3CDTF">2017-01-19T19:45:56Z</dcterms:created>
  <dcterms:modified xsi:type="dcterms:W3CDTF">2022-03-12T23:25:24Z</dcterms:modified>
</cp:coreProperties>
</file>