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0" r:id="rId4"/>
  </p:sldMasterIdLst>
  <p:notesMasterIdLst>
    <p:notesMasterId r:id="rId10"/>
  </p:notesMasterIdLst>
  <p:handoutMasterIdLst>
    <p:handoutMasterId r:id="rId11"/>
  </p:handoutMasterIdLst>
  <p:sldIdLst>
    <p:sldId id="256" r:id="rId5"/>
    <p:sldId id="257" r:id="rId6"/>
    <p:sldId id="258" r:id="rId7"/>
    <p:sldId id="260" r:id="rId8"/>
    <p:sldId id="259" r:id="rId9"/>
  </p:sldIdLst>
  <p:sldSz cx="12192000" cy="6858000"/>
  <p:notesSz cx="7010400" cy="9296400"/>
  <p:defaultTextStyle>
    <a:defPPr>
      <a:defRPr lang="en-US"/>
    </a:defPPr>
    <a:lvl1pPr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1pPr>
    <a:lvl2pPr marL="4556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2pPr>
    <a:lvl3pPr marL="9128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3pPr>
    <a:lvl4pPr marL="13700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4pPr>
    <a:lvl5pPr marL="1827213" indent="1588" algn="l" defTabSz="912813" rtl="0" fontAlgn="base">
      <a:spcBef>
        <a:spcPct val="0"/>
      </a:spcBef>
      <a:spcAft>
        <a:spcPct val="0"/>
      </a:spcAft>
      <a:defRPr sz="1900"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5pPr>
    <a:lvl6pPr marL="22860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6pPr>
    <a:lvl7pPr marL="27432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7pPr>
    <a:lvl8pPr marL="32004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8pPr>
    <a:lvl9pPr marL="3657600" algn="l" defTabSz="914400" rtl="0" eaLnBrk="1" latinLnBrk="0" hangingPunct="1">
      <a:defRPr sz="1900" kern="1200">
        <a:solidFill>
          <a:schemeClr val="tx1"/>
        </a:solidFill>
        <a:latin typeface="Arial" panose="020B0604020202020204" pitchFamily="34" charset="0"/>
        <a:ea typeface="ヒラギノ角ゴ Pro W3" pitchFamily="-126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inge, Laura (DEED)" initials="WL(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20738"/>
    <a:srgbClr val="78BE21"/>
    <a:srgbClr val="3FAE2A"/>
    <a:srgbClr val="003865"/>
    <a:srgbClr val="000000"/>
    <a:srgbClr val="005CAB"/>
    <a:srgbClr val="E8E8E8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273" autoAdjust="0"/>
    <p:restoredTop sz="89660" autoAdjust="0"/>
  </p:normalViewPr>
  <p:slideViewPr>
    <p:cSldViewPr snapToGrid="0">
      <p:cViewPr varScale="1">
        <p:scale>
          <a:sx n="74" d="100"/>
          <a:sy n="74" d="100"/>
        </p:scale>
        <p:origin x="475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140810C-5AD0-4A13-BB0A-703C7EA5E05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1435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05B013-A1A5-413A-85B2-C89101F909A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732875F-03AB-4275-B6F7-9357DDA0354A}" type="datetimeFigureOut">
              <a:rPr lang="en-US" altLang="en-US"/>
              <a:pPr/>
              <a:t>1/26/2026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D2E32DD-ADD3-495E-BD7F-F3094A1A8FC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1435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8B3B4C-229A-4BAD-BF46-35D52F9AB61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6C008E41-23E0-4489-AC18-AA0B42E530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4327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A859E4F8-3AE7-4EFA-8ACE-9F10DF39CC6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defTabSz="91435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3937599-0177-4C31-915C-41B88E9B5A9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5F68FF17-555F-4613-865E-BA4CF0821CCC}" type="datetimeFigureOut">
              <a:rPr lang="en-US" altLang="en-US"/>
              <a:pPr/>
              <a:t>1/26/2026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040EF67-5940-46BE-8EF7-F9E50E96987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3D005180-02F5-4E10-AD08-5A39B785FE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7C6F7D-E70E-4048-938C-1A5F99614724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defTabSz="914354" fontAlgn="auto">
              <a:spcBef>
                <a:spcPts val="0"/>
              </a:spcBef>
              <a:spcAft>
                <a:spcPts val="0"/>
              </a:spcAft>
              <a:defRPr sz="1200" dirty="0">
                <a:latin typeface="Calibri" panose="020F0502020204030204" pitchFamily="34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4ADBE8-7C66-44D8-8B19-DCF2E3018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6322669-ED0F-4404-9B79-B3E3FF2EFE3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029267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ヒラギノ角ゴ Pro W3" pitchFamily="-126" charset="-128"/>
        <a:cs typeface="+mn-cs"/>
      </a:defRPr>
    </a:lvl1pPr>
    <a:lvl2pPr marL="4556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ヒラギノ角ゴ Pro W3" pitchFamily="-126" charset="-128"/>
        <a:cs typeface="+mn-cs"/>
      </a:defRPr>
    </a:lvl2pPr>
    <a:lvl3pPr marL="9128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ヒラギノ角ゴ Pro W3" pitchFamily="-126" charset="-128"/>
        <a:cs typeface="+mn-cs"/>
      </a:defRPr>
    </a:lvl3pPr>
    <a:lvl4pPr marL="13700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ヒラギノ角ゴ Pro W3" pitchFamily="-126" charset="-128"/>
        <a:cs typeface="+mn-cs"/>
      </a:defRPr>
    </a:lvl4pPr>
    <a:lvl5pPr marL="1827213" algn="l" defTabSz="912813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anose="020F0502020204030204" pitchFamily="34" charset="0"/>
        <a:ea typeface="ヒラギノ角ゴ Pro W3" pitchFamily="-126" charset="-128"/>
        <a:cs typeface="+mn-cs"/>
      </a:defRPr>
    </a:lvl5pPr>
    <a:lvl6pPr marL="2285886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2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0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322669-ED0F-4404-9B79-B3E3FF2EFE37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3913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Revers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D130DAA-AA34-A902-92D3-648FDC1CBF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ate Placeholder 5">
            <a:extLst>
              <a:ext uri="{FF2B5EF4-FFF2-40B4-BE49-F238E27FC236}">
                <a16:creationId xmlns:a16="http://schemas.microsoft.com/office/drawing/2014/main" id="{4294892A-E1C5-B2C3-7D96-0E9DD8AF8D87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74638" y="6356350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31200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3A860-C58D-6CDE-BBA4-46386A2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5556420" y="3193498"/>
            <a:ext cx="5200522" cy="4951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5545111" y="1818680"/>
            <a:ext cx="4054012" cy="928855"/>
          </a:xfrm>
          <a:noFill/>
        </p:spPr>
        <p:txBody>
          <a:bodyPr lIns="182870" tIns="91436" rIns="182870" bIns="91436">
            <a:noAutofit/>
          </a:bodyPr>
          <a:lstStyle>
            <a:lvl1pPr algn="l">
              <a:defRPr sz="3200" b="0" baseline="0">
                <a:solidFill>
                  <a:srgbClr val="C000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5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3A860-C58D-6CDE-BBA4-46386A2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5556420" y="3193498"/>
            <a:ext cx="5200522" cy="4951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5545111" y="1818680"/>
            <a:ext cx="4054012" cy="928855"/>
          </a:xfrm>
          <a:noFill/>
        </p:spPr>
        <p:txBody>
          <a:bodyPr lIns="182870" tIns="91436" rIns="182870" bIns="91436">
            <a:noAutofit/>
          </a:bodyPr>
          <a:lstStyle>
            <a:lvl1pPr algn="l">
              <a:defRPr sz="3200" b="0" baseline="0">
                <a:solidFill>
                  <a:srgbClr val="C000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063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3A860-C58D-6CDE-BBA4-46386A2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5556420" y="3193498"/>
            <a:ext cx="5200522" cy="4951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5545111" y="1818680"/>
            <a:ext cx="4054012" cy="928855"/>
          </a:xfrm>
          <a:noFill/>
        </p:spPr>
        <p:txBody>
          <a:bodyPr lIns="182870" tIns="91436" rIns="182870" bIns="91436">
            <a:noAutofit/>
          </a:bodyPr>
          <a:lstStyle>
            <a:lvl1pPr algn="l">
              <a:defRPr sz="3200" b="0" baseline="0">
                <a:solidFill>
                  <a:srgbClr val="C000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7807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3A860-C58D-6CDE-BBA4-46386A2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5556420" y="3193498"/>
            <a:ext cx="5200522" cy="4951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5545111" y="1818680"/>
            <a:ext cx="4054012" cy="928855"/>
          </a:xfrm>
          <a:noFill/>
        </p:spPr>
        <p:txBody>
          <a:bodyPr lIns="182870" tIns="91436" rIns="182870" bIns="91436">
            <a:noAutofit/>
          </a:bodyPr>
          <a:lstStyle>
            <a:lvl1pPr algn="l">
              <a:defRPr sz="3200" b="0" baseline="0">
                <a:solidFill>
                  <a:srgbClr val="C000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9119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3A860-C58D-6CDE-BBA4-46386A2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4423579" y="2933890"/>
            <a:ext cx="5200522" cy="4951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4412270" y="1845514"/>
            <a:ext cx="7779730" cy="495111"/>
          </a:xfrm>
          <a:noFill/>
        </p:spPr>
        <p:txBody>
          <a:bodyPr lIns="182870" tIns="91436" rIns="182870" bIns="91436">
            <a:noAutofit/>
          </a:bodyPr>
          <a:lstStyle>
            <a:lvl1pPr algn="l">
              <a:defRPr sz="3200" b="0" baseline="0">
                <a:solidFill>
                  <a:srgbClr val="C000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793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3A860-C58D-6CDE-BBA4-46386A2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2914268" y="1758688"/>
            <a:ext cx="6560238" cy="192481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2902959" y="1012463"/>
            <a:ext cx="6571547" cy="495111"/>
          </a:xfrm>
          <a:noFill/>
        </p:spPr>
        <p:txBody>
          <a:bodyPr lIns="182870" tIns="91436" rIns="182870" bIns="91436">
            <a:noAutofit/>
          </a:bodyPr>
          <a:lstStyle>
            <a:lvl1pPr algn="l">
              <a:defRPr sz="3200" b="0" baseline="0">
                <a:solidFill>
                  <a:srgbClr val="C000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E89B0A58-42AD-1940-B43D-76542F41E1E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 bwMode="black">
          <a:xfrm>
            <a:off x="2914268" y="3912554"/>
            <a:ext cx="6560238" cy="192481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9B1ED16-8364-EE49-A505-47E750823172}"/>
              </a:ext>
            </a:extLst>
          </p:cNvPr>
          <p:cNvSpPr/>
          <p:nvPr userDrawn="1"/>
        </p:nvSpPr>
        <p:spPr>
          <a:xfrm>
            <a:off x="484743" y="958468"/>
            <a:ext cx="2049138" cy="2049136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DDECA9B-5046-ED41-A8C6-A258C898667E}"/>
              </a:ext>
            </a:extLst>
          </p:cNvPr>
          <p:cNvSpPr/>
          <p:nvPr userDrawn="1"/>
        </p:nvSpPr>
        <p:spPr>
          <a:xfrm>
            <a:off x="484743" y="3850396"/>
            <a:ext cx="2049138" cy="2049136"/>
          </a:xfrm>
          <a:prstGeom prst="ellipse">
            <a:avLst/>
          </a:prstGeom>
          <a:noFill/>
          <a:ln w="5715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3207225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3A860-C58D-6CDE-BBA4-46386A2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953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Reversed 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25A33E2-C4E7-E254-7591-E35B91FA1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342"/>
            <a:ext cx="12233496" cy="6881342"/>
          </a:xfrm>
          <a:prstGeom prst="rect">
            <a:avLst/>
          </a:prstGeom>
        </p:spPr>
      </p:pic>
      <p:sp>
        <p:nvSpPr>
          <p:cNvPr id="13" name="Title 2"/>
          <p:cNvSpPr>
            <a:spLocks noGrp="1"/>
          </p:cNvSpPr>
          <p:nvPr>
            <p:ph type="ctrTitle"/>
          </p:nvPr>
        </p:nvSpPr>
        <p:spPr bwMode="black">
          <a:xfrm>
            <a:off x="274638" y="3881777"/>
            <a:ext cx="11637962" cy="986785"/>
          </a:xfrm>
          <a:noFill/>
        </p:spPr>
        <p:txBody>
          <a:bodyPr lIns="182870" tIns="91436" rIns="182870" bIns="91436">
            <a:normAutofit/>
          </a:bodyPr>
          <a:lstStyle>
            <a:lvl1pPr algn="ctr">
              <a:defRPr sz="3600" b="1" baseline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274637" y="5054518"/>
            <a:ext cx="11637961" cy="539175"/>
          </a:xfrm>
        </p:spPr>
        <p:txBody>
          <a:bodyPr>
            <a:normAutofit/>
          </a:bodyPr>
          <a:lstStyle>
            <a:lvl1pPr marL="0" indent="0" algn="ctr">
              <a:buNone/>
              <a:defRPr sz="2400" baseline="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5">
            <a:extLst>
              <a:ext uri="{FF2B5EF4-FFF2-40B4-BE49-F238E27FC236}">
                <a16:creationId xmlns:a16="http://schemas.microsoft.com/office/drawing/2014/main" id="{9DD42A97-67F0-584E-2063-3F57C2AB99E8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74638" y="6356350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370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1E3316C-61C6-E062-DD71-F9D68F0E74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1633536" y="6250898"/>
            <a:ext cx="10558463" cy="66213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1633537" y="5275131"/>
            <a:ext cx="10558463" cy="975767"/>
          </a:xfrm>
          <a:noFill/>
        </p:spPr>
        <p:txBody>
          <a:bodyPr lIns="182870" tIns="91436" rIns="182870" bIns="91436">
            <a:normAutofit/>
          </a:bodyPr>
          <a:lstStyle>
            <a:lvl1pPr algn="l">
              <a:defRPr sz="4800" b="0" baseline="0">
                <a:solidFill>
                  <a:schemeClr val="bg1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E84DC1F-7AE7-4FE9-BE24-BE84585580E8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74638" y="6356350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8938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FD45D1A-14CB-8CA3-30DF-C54486D724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23342"/>
            <a:ext cx="12233496" cy="6881342"/>
          </a:xfrm>
          <a:prstGeom prst="rect">
            <a:avLst/>
          </a:prstGeom>
        </p:spPr>
      </p:pic>
      <p:sp>
        <p:nvSpPr>
          <p:cNvPr id="13" name="Title 12">
            <a:extLst>
              <a:ext uri="{FF2B5EF4-FFF2-40B4-BE49-F238E27FC236}">
                <a16:creationId xmlns:a16="http://schemas.microsoft.com/office/drawing/2014/main" id="{1C668F34-907F-47F5-835C-F2DE9EF73C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2288264"/>
            <a:ext cx="10515600" cy="1325563"/>
          </a:xfrm>
        </p:spPr>
        <p:txBody>
          <a:bodyPr/>
          <a:lstStyle>
            <a:lvl1pPr algn="l">
              <a:defRPr sz="4000" baseline="0">
                <a:solidFill>
                  <a:srgbClr val="B207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CC84136-A74B-6841-8FAC-5C92FD4329D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383" y="3807502"/>
            <a:ext cx="11485217" cy="235517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5">
            <a:extLst>
              <a:ext uri="{FF2B5EF4-FFF2-40B4-BE49-F238E27FC236}">
                <a16:creationId xmlns:a16="http://schemas.microsoft.com/office/drawing/2014/main" id="{E4918DE2-127C-5437-CDAA-7009D4FC5A52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74638" y="6356350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005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0D9BD6A-5288-DCA9-D300-E080EBB8E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F4EE50-4183-B148-8294-7F20E8853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16148"/>
            <a:ext cx="10795000" cy="1014535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809E628C-11F3-7F41-B9DB-CFBD99B38F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800" y="1918741"/>
            <a:ext cx="11074400" cy="424393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E875314-F43C-C357-8876-56EE230E629C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74638" y="6356350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1387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362F266-85E8-5F46-4DE3-7EAC9D0571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  <p:sp>
        <p:nvSpPr>
          <p:cNvPr id="3" name="Title 12">
            <a:extLst>
              <a:ext uri="{FF2B5EF4-FFF2-40B4-BE49-F238E27FC236}">
                <a16:creationId xmlns:a16="http://schemas.microsoft.com/office/drawing/2014/main" id="{0D5A4A5E-B756-5132-7A5B-1EF29A5F36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3" y="2288264"/>
            <a:ext cx="10515600" cy="1325563"/>
          </a:xfrm>
        </p:spPr>
        <p:txBody>
          <a:bodyPr/>
          <a:lstStyle>
            <a:lvl1pPr algn="l">
              <a:defRPr sz="4000" baseline="0">
                <a:solidFill>
                  <a:srgbClr val="B20738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F7F48CEB-ED42-41D5-D0BC-0AAD4852EE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383" y="3807502"/>
            <a:ext cx="11485217" cy="2355173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73298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3A860-C58D-6CDE-BBA4-46386A2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8F7E5C-50ED-1641-B859-FBD1A1B13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800" y="716148"/>
            <a:ext cx="10795000" cy="1014535"/>
          </a:xfrm>
        </p:spPr>
        <p:txBody>
          <a:bodyPr/>
          <a:lstStyle>
            <a:lvl1pPr>
              <a:defRPr baseline="0">
                <a:solidFill>
                  <a:srgbClr val="C0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2527EDC3-B921-6D23-9F79-F67218408F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58800" y="2446831"/>
            <a:ext cx="11074400" cy="371584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69746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3A860-C58D-6CDE-BBA4-46386A2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1465731" y="2933890"/>
            <a:ext cx="5200522" cy="4951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1454422" y="1845514"/>
            <a:ext cx="7779730" cy="495111"/>
          </a:xfrm>
          <a:noFill/>
        </p:spPr>
        <p:txBody>
          <a:bodyPr lIns="182870" tIns="91436" rIns="182870" bIns="91436">
            <a:noAutofit/>
          </a:bodyPr>
          <a:lstStyle>
            <a:lvl1pPr algn="l">
              <a:defRPr sz="3200" b="0" baseline="0">
                <a:solidFill>
                  <a:schemeClr val="tx2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9779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(Phot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C83A860-C58D-6CDE-BBA4-46386A2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7"/>
          </p:nvPr>
        </p:nvSpPr>
        <p:spPr bwMode="black">
          <a:xfrm>
            <a:off x="6665692" y="3193498"/>
            <a:ext cx="5200522" cy="495110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  <a:latin typeface="Arial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itle 2"/>
          <p:cNvSpPr>
            <a:spLocks noGrp="1"/>
          </p:cNvSpPr>
          <p:nvPr>
            <p:ph type="ctrTitle"/>
          </p:nvPr>
        </p:nvSpPr>
        <p:spPr bwMode="black">
          <a:xfrm>
            <a:off x="6654383" y="1818680"/>
            <a:ext cx="4054012" cy="928855"/>
          </a:xfrm>
          <a:noFill/>
        </p:spPr>
        <p:txBody>
          <a:bodyPr lIns="182870" tIns="91436" rIns="182870" bIns="91436">
            <a:noAutofit/>
          </a:bodyPr>
          <a:lstStyle>
            <a:lvl1pPr algn="l">
              <a:defRPr sz="3200" b="0" baseline="0">
                <a:solidFill>
                  <a:srgbClr val="C00000"/>
                </a:solidFill>
                <a:latin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84E3B0C3-EAF1-6070-3FF3-E17BF2590A6E}"/>
              </a:ext>
            </a:extLst>
          </p:cNvPr>
          <p:cNvSpPr txBox="1">
            <a:spLocks/>
          </p:cNvSpPr>
          <p:nvPr userDrawn="1"/>
        </p:nvSpPr>
        <p:spPr bwMode="black">
          <a:xfrm>
            <a:off x="261760" y="6330593"/>
            <a:ext cx="13589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1pPr>
            <a:lvl2pPr marL="742950" indent="-28575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2pPr>
            <a:lvl3pPr marL="11430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3pPr>
            <a:lvl4pPr marL="16002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4pPr>
            <a:lvl5pPr marL="2057400" indent="-228600"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5pPr>
            <a:lvl6pPr marL="25146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6pPr>
            <a:lvl7pPr marL="29718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7pPr>
            <a:lvl8pPr marL="34290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8pPr>
            <a:lvl9pPr marL="3886200" indent="-228600" defTabSz="912813" fontAlgn="base">
              <a:spcBef>
                <a:spcPct val="0"/>
              </a:spcBef>
              <a:spcAft>
                <a:spcPct val="0"/>
              </a:spcAft>
              <a:defRPr sz="1900">
                <a:solidFill>
                  <a:schemeClr val="tx1"/>
                </a:solidFill>
                <a:latin typeface="Arial" panose="020B0604020202020204" pitchFamily="34" charset="0"/>
                <a:ea typeface="ヒラギノ角ゴ Pro W3" pitchFamily="-126" charset="-128"/>
              </a:defRPr>
            </a:lvl9pPr>
          </a:lstStyle>
          <a:p>
            <a:fld id="{923E855E-BD0C-47E9-9EE2-A9914D92FA2A}" type="datetime1">
              <a:rPr lang="en-US" altLang="en-US" sz="1200">
                <a:solidFill>
                  <a:srgbClr val="C8C8C3"/>
                </a:solidFill>
              </a:rPr>
              <a:pPr/>
              <a:t>1/26/2026</a:t>
            </a:fld>
            <a:endParaRPr lang="en-US" altLang="en-US" sz="1200">
              <a:solidFill>
                <a:srgbClr val="C8C8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6795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1808F6B-BACC-42B7-83C1-AA5370638304}"/>
              </a:ext>
            </a:extLst>
          </p:cNvPr>
          <p:cNvSpPr>
            <a:spLocks noGrp="1"/>
          </p:cNvSpPr>
          <p:nvPr>
            <p:ph type="title"/>
          </p:nvPr>
        </p:nvSpPr>
        <p:spPr bwMode="black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A4639DB1-8750-4CE0-8875-4F34D682E792}"/>
              </a:ext>
            </a:extLst>
          </p:cNvPr>
          <p:cNvSpPr>
            <a:spLocks noGrp="1"/>
          </p:cNvSpPr>
          <p:nvPr>
            <p:ph type="body" idx="1"/>
          </p:nvPr>
        </p:nvSpPr>
        <p:spPr bwMode="black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6" tIns="45718" rIns="91436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1B19B-8BD5-4485-A92F-6A02766D13EC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black">
          <a:xfrm>
            <a:off x="838200" y="6356350"/>
            <a:ext cx="13589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 defTabSz="914354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C6461CAD-563E-42AC-BAE9-CFCD5687ED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black">
          <a:xfrm>
            <a:off x="6324600" y="6356350"/>
            <a:ext cx="5588000" cy="365125"/>
          </a:xfrm>
          <a:prstGeom prst="rect">
            <a:avLst/>
          </a:prstGeom>
        </p:spPr>
        <p:txBody>
          <a:bodyPr lIns="91436" tIns="45718" rIns="91436" bIns="45718" anchor="ctr"/>
          <a:lstStyle>
            <a:lvl1pPr algn="r" defTabSz="914354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2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dirty="0" err="1"/>
              <a:t>mn.gov</a:t>
            </a:r>
            <a:r>
              <a:rPr lang="en-US" dirty="0"/>
              <a:t>/deed/</a:t>
            </a:r>
            <a:r>
              <a:rPr lang="en-US" dirty="0" err="1"/>
              <a:t>ssb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83" r:id="rId2"/>
    <p:sldLayoutId id="2147483874" r:id="rId3"/>
    <p:sldLayoutId id="2147483853" r:id="rId4"/>
    <p:sldLayoutId id="2147483873" r:id="rId5"/>
    <p:sldLayoutId id="2147483871" r:id="rId6"/>
    <p:sldLayoutId id="2147483885" r:id="rId7"/>
    <p:sldLayoutId id="2147483886" r:id="rId8"/>
    <p:sldLayoutId id="2147483887" r:id="rId9"/>
    <p:sldLayoutId id="2147483891" r:id="rId10"/>
    <p:sldLayoutId id="2147483892" r:id="rId11"/>
    <p:sldLayoutId id="2147483893" r:id="rId12"/>
    <p:sldLayoutId id="2147483894" r:id="rId13"/>
    <p:sldLayoutId id="2147483888" r:id="rId14"/>
    <p:sldLayoutId id="2147483889" r:id="rId15"/>
    <p:sldLayoutId id="2147483890" r:id="rId16"/>
  </p:sldLayoutIdLst>
  <p:hf sldNum="0" hdr="0" dt="0"/>
  <p:txStyles>
    <p:titleStyle>
      <a:lvl1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C00000"/>
          </a:solidFill>
          <a:latin typeface="+mj-lt"/>
          <a:ea typeface="ヒラギノ角ゴ Pro W3" pitchFamily="-126" charset="-128"/>
          <a:cs typeface="+mj-cs"/>
        </a:defRPr>
      </a:lvl1pPr>
      <a:lvl2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2pPr>
      <a:lvl3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3pPr>
      <a:lvl4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4pPr>
      <a:lvl5pPr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5CAB"/>
          </a:solidFill>
          <a:latin typeface="Arial" panose="020B0604020202020204" pitchFamily="34" charset="0"/>
          <a:ea typeface="ヒラギノ角ゴ Pro W3" pitchFamily="-126" charset="-128"/>
        </a:defRPr>
      </a:lvl9pPr>
    </p:titleStyle>
    <p:bodyStyle>
      <a:lvl1pPr marL="227013" indent="-227013" algn="l" defTabSz="912813" rtl="0" fontAlgn="base"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2"/>
          </a:solidFill>
          <a:latin typeface="+mn-lt"/>
          <a:ea typeface="ヒラギノ角ゴ Pro W3" pitchFamily="-126" charset="-128"/>
          <a:cs typeface="+mn-cs"/>
        </a:defRPr>
      </a:lvl1pPr>
      <a:lvl2pPr marL="684213" indent="-227013" algn="l" defTabSz="912813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2"/>
          </a:solidFill>
          <a:latin typeface="+mn-lt"/>
          <a:ea typeface="ヒラギノ角ゴ Pro W3" pitchFamily="-126" charset="-128"/>
          <a:cs typeface="+mn-cs"/>
        </a:defRPr>
      </a:lvl2pPr>
      <a:lvl3pPr marL="1141413" indent="-227013" algn="l" defTabSz="912813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ヒラギノ角ゴ Pro W3" pitchFamily="-126" charset="-128"/>
          <a:cs typeface="+mn-cs"/>
        </a:defRPr>
      </a:lvl3pPr>
      <a:lvl4pPr marL="1598613" indent="-227013" algn="l" defTabSz="912813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ヒラギノ角ゴ Pro W3" pitchFamily="-126" charset="-128"/>
          <a:cs typeface="+mn-cs"/>
        </a:defRPr>
      </a:lvl4pPr>
      <a:lvl5pPr marL="2055813" indent="-227013" algn="l" defTabSz="912813" rtl="0" fontAlgn="base"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2"/>
          </a:solidFill>
          <a:latin typeface="+mn-lt"/>
          <a:ea typeface="ヒラギノ角ゴ Pro W3" pitchFamily="-126" charset="-128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n.gov/dhs/people-we-serve/seniors/services/adult-protection/maarc.jsp" TargetMode="External"/><Relationship Id="rId2" Type="http://schemas.openxmlformats.org/officeDocument/2006/relationships/hyperlink" Target="https://mn.gov/dhs/people-we-serve/adults/services/adult-protection/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0877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A6F636A-C18D-5FE1-DE59-CB84F830C47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SSB Staff and Community Partners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8B14DA0-BCDF-B716-CDC4-A0C292E629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Welcome </a:t>
            </a:r>
            <a:br>
              <a:rPr lang="en-US" dirty="0"/>
            </a:br>
            <a:r>
              <a:rPr lang="en-US" dirty="0"/>
              <a:t>January 2026</a:t>
            </a:r>
          </a:p>
        </p:txBody>
      </p:sp>
    </p:spTree>
    <p:extLst>
      <p:ext uri="{BB962C8B-B14F-4D97-AF65-F5344CB8AC3E}">
        <p14:creationId xmlns:p14="http://schemas.microsoft.com/office/powerpoint/2010/main" val="31906906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2703E-801E-87B0-2D3F-A0C4C9291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Mandated Reporting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AC39E1-8FFD-8C91-2983-D8D6D462466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7383" y="3266589"/>
            <a:ext cx="11485217" cy="3108453"/>
          </a:xfrm>
        </p:spPr>
        <p:txBody>
          <a:bodyPr/>
          <a:lstStyle/>
          <a:p>
            <a:r>
              <a:rPr lang="en-US" dirty="0"/>
              <a:t>MAARC Training - </a:t>
            </a:r>
            <a:r>
              <a:rPr lang="en-US" dirty="0">
                <a:hlinkClick r:id="rId2"/>
              </a:rPr>
              <a:t>https://mn.gov/dhs/people-we-serve/adults/services/adult-protection/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Training Certification Submission to us. </a:t>
            </a:r>
          </a:p>
          <a:p>
            <a:r>
              <a:rPr lang="en-US" dirty="0">
                <a:hlinkClick r:id="rId3"/>
              </a:rPr>
              <a:t>The Hard Facts </a:t>
            </a:r>
            <a:endParaRPr lang="en-US" dirty="0"/>
          </a:p>
          <a:p>
            <a:r>
              <a:rPr lang="en-US" dirty="0"/>
              <a:t>Discussion – Filing, What to look for, Mental Health 988</a:t>
            </a:r>
          </a:p>
        </p:txBody>
      </p:sp>
    </p:spTree>
    <p:extLst>
      <p:ext uri="{BB962C8B-B14F-4D97-AF65-F5344CB8AC3E}">
        <p14:creationId xmlns:p14="http://schemas.microsoft.com/office/powerpoint/2010/main" val="73329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B0FBD-B7F1-3700-690D-37AACDFB9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SSB Announcements and Updates	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D587B-F52E-534B-A8D8-DFCCE43C33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New Release of Webpages – Including CP Manual items</a:t>
            </a:r>
          </a:p>
          <a:p>
            <a:r>
              <a:rPr lang="en-US" dirty="0"/>
              <a:t>Budget &amp; National – Updates</a:t>
            </a:r>
          </a:p>
          <a:p>
            <a:r>
              <a:rPr lang="en-US" dirty="0"/>
              <a:t>Contracts</a:t>
            </a:r>
          </a:p>
        </p:txBody>
      </p:sp>
    </p:spTree>
    <p:extLst>
      <p:ext uri="{BB962C8B-B14F-4D97-AF65-F5344CB8AC3E}">
        <p14:creationId xmlns:p14="http://schemas.microsoft.com/office/powerpoint/2010/main" val="194136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5362879"/>
      </p:ext>
    </p:extLst>
  </p:cSld>
  <p:clrMapOvr>
    <a:masterClrMapping/>
  </p:clrMapOvr>
</p:sld>
</file>

<file path=ppt/theme/theme1.xml><?xml version="1.0" encoding="utf-8"?>
<a:theme xmlns:a="http://schemas.openxmlformats.org/drawingml/2006/main" name="Minnesota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19A83DAB-7D6A-4D1F-89F1-C56FD178C40E}" vid="{217DB3C4-729D-4F01-A68A-84F721C64EE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A4EAAB423C2AD4F9E716C964328C15F" ma:contentTypeVersion="18" ma:contentTypeDescription="Create a new document." ma:contentTypeScope="" ma:versionID="fb6303a1c84475b397e355e2704d62d0">
  <xsd:schema xmlns:xsd="http://www.w3.org/2001/XMLSchema" xmlns:xs="http://www.w3.org/2001/XMLSchema" xmlns:p="http://schemas.microsoft.com/office/2006/metadata/properties" xmlns:ns2="f40b3bed-991c-4f1f-9472-bc970bd8a5cf" xmlns:ns3="acafcbf6-48c5-4daf-971b-c5fe77e9609f" targetNamespace="http://schemas.microsoft.com/office/2006/metadata/properties" ma:root="true" ma:fieldsID="f5af848191570b8e68c2657ecdc73046" ns2:_="" ns3:_="">
    <xsd:import namespace="f40b3bed-991c-4f1f-9472-bc970bd8a5cf"/>
    <xsd:import namespace="acafcbf6-48c5-4daf-971b-c5fe77e960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ObjectDetectorVersions" minOccurs="0"/>
                <xsd:element ref="ns2:MediaServiceSearchProperties" minOccurs="0"/>
                <xsd:element ref="ns2:RequestID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0b3bed-991c-4f1f-9472-bc970bd8a5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4" nillable="true" ma:taxonomy="true" ma:internalName="lcf76f155ced4ddcb4097134ff3c332f" ma:taxonomyFieldName="MediaServiceImageTags" ma:displayName="Image Tags" ma:readOnly="false" ma:fieldId="{5cf76f15-5ced-4ddc-b409-7134ff3c332f}" ma:taxonomyMulti="true" ma:sspId="219cb8a3-2c43-49ff-bdd4-56a41dc47ca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RequestID" ma:index="21" nillable="true" ma:displayName="RequestID" ma:format="Dropdown" ma:internalName="RequestID">
      <xsd:simpleType>
        <xsd:restriction base="dms:Text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fcbf6-48c5-4daf-971b-c5fe77e9609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4eefc701-9f1f-4a85-8cd8-3211bcae7aac}" ma:internalName="TaxCatchAll" ma:showField="CatchAllData" ma:web="acafcbf6-48c5-4daf-971b-c5fe77e960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40b3bed-991c-4f1f-9472-bc970bd8a5cf">
      <Terms xmlns="http://schemas.microsoft.com/office/infopath/2007/PartnerControls"/>
    </lcf76f155ced4ddcb4097134ff3c332f>
    <TaxCatchAll xmlns="acafcbf6-48c5-4daf-971b-c5fe77e9609f" xsi:nil="true"/>
    <RequestID xmlns="f40b3bed-991c-4f1f-9472-bc970bd8a5cf" xsi:nil="true"/>
  </documentManagement>
</p:properties>
</file>

<file path=customXml/itemProps1.xml><?xml version="1.0" encoding="utf-8"?>
<ds:datastoreItem xmlns:ds="http://schemas.openxmlformats.org/officeDocument/2006/customXml" ds:itemID="{A9813C11-BC80-400E-86CF-29BC823BB5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0b3bed-991c-4f1f-9472-bc970bd8a5cf"/>
    <ds:schemaRef ds:uri="acafcbf6-48c5-4daf-971b-c5fe77e960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78B604-9059-4F1C-B8E2-C96A71A964D2}">
  <ds:schemaRefs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terms/"/>
    <ds:schemaRef ds:uri="http://purl.org/dc/dcmitype/"/>
    <ds:schemaRef ds:uri="07a3eefc-ef6c-40a2-808d-45a77f7b1928"/>
    <ds:schemaRef ds:uri="http://schemas.microsoft.com/office/2006/documentManagement/types"/>
    <ds:schemaRef ds:uri="08c1e67b-2304-46cd-baa9-3799e18ef847"/>
    <ds:schemaRef ds:uri="http://schemas.microsoft.com/office/2006/metadata/properties"/>
    <ds:schemaRef ds:uri="http://www.w3.org/XML/1998/namespace"/>
    <ds:schemaRef ds:uri="f40b3bed-991c-4f1f-9472-bc970bd8a5cf"/>
    <ds:schemaRef ds:uri="acafcbf6-48c5-4daf-971b-c5fe77e9609f"/>
  </ds:schemaRefs>
</ds:datastoreItem>
</file>

<file path=docMetadata/LabelInfo.xml><?xml version="1.0" encoding="utf-8"?>
<clbl:labelList xmlns:clbl="http://schemas.microsoft.com/office/2020/mipLabelMetadata">
  <clbl:label id="{eb14b046-24c4-4519-8f26-b89c2159828c}" enabled="0" method="" siteId="{eb14b046-24c4-4519-8f26-b89c2159828c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2633</TotalTime>
  <Words>72</Words>
  <Application>Microsoft Office PowerPoint</Application>
  <PresentationFormat>Widescreen</PresentationFormat>
  <Paragraphs>12</Paragraphs>
  <Slides>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Minnesota</vt:lpstr>
      <vt:lpstr>PowerPoint Presentation</vt:lpstr>
      <vt:lpstr>Welcome  January 2026</vt:lpstr>
      <vt:lpstr>Mandated Reporting</vt:lpstr>
      <vt:lpstr>SSB Announcements and Updates </vt:lpstr>
      <vt:lpstr>PowerPoint Presentation</vt:lpstr>
    </vt:vector>
  </TitlesOfParts>
  <Company>State of Minnesota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Slide with Image</dc:title>
  <dc:subject/>
  <dc:creator>Johnson, Heidi A (DEED)</dc:creator>
  <cp:keywords/>
  <dc:description/>
  <cp:lastModifiedBy>Rogers, Lisa (She/Her/Hers) (DEED)</cp:lastModifiedBy>
  <cp:revision>123</cp:revision>
  <cp:lastPrinted>2017-03-14T16:27:36Z</cp:lastPrinted>
  <dcterms:created xsi:type="dcterms:W3CDTF">2019-08-09T15:36:59Z</dcterms:created>
  <dcterms:modified xsi:type="dcterms:W3CDTF">2026-01-26T20:09:26Z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 version">
    <vt:lpwstr>1.31</vt:lpwstr>
  </property>
  <property fmtid="{D5CDD505-2E9C-101B-9397-08002B2CF9AE}" pid="3" name="ContentTypeId">
    <vt:lpwstr>0x010100EA4EAAB423C2AD4F9E716C964328C15F</vt:lpwstr>
  </property>
  <property fmtid="{D5CDD505-2E9C-101B-9397-08002B2CF9AE}" pid="4" name="MediaServiceImageTags">
    <vt:lpwstr/>
  </property>
</Properties>
</file>