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  <p:sldMasterId id="2147483830" r:id="rId5"/>
  </p:sldMasterIdLst>
  <p:notesMasterIdLst>
    <p:notesMasterId r:id="rId20"/>
  </p:notesMasterIdLst>
  <p:handoutMasterIdLst>
    <p:handoutMasterId r:id="rId21"/>
  </p:handoutMasterIdLst>
  <p:sldIdLst>
    <p:sldId id="408" r:id="rId6"/>
    <p:sldId id="269" r:id="rId7"/>
    <p:sldId id="288" r:id="rId8"/>
    <p:sldId id="297" r:id="rId9"/>
    <p:sldId id="413" r:id="rId10"/>
    <p:sldId id="414" r:id="rId11"/>
    <p:sldId id="416" r:id="rId12"/>
    <p:sldId id="417" r:id="rId13"/>
    <p:sldId id="415" r:id="rId14"/>
    <p:sldId id="412" r:id="rId15"/>
    <p:sldId id="418" r:id="rId16"/>
    <p:sldId id="295" r:id="rId17"/>
    <p:sldId id="268" r:id="rId18"/>
    <p:sldId id="309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ctober 8, 2024" id="{4534FDEB-E6F0-4031-9810-65180F5CBCEC}">
          <p14:sldIdLst>
            <p14:sldId id="408"/>
            <p14:sldId id="269"/>
            <p14:sldId id="288"/>
          </p14:sldIdLst>
        </p14:section>
        <p14:section name="Updates" id="{5636BE0E-B271-4DC6-B748-4A00216EC1E0}">
          <p14:sldIdLst>
            <p14:sldId id="297"/>
            <p14:sldId id="413"/>
            <p14:sldId id="414"/>
            <p14:sldId id="416"/>
            <p14:sldId id="417"/>
            <p14:sldId id="415"/>
            <p14:sldId id="412"/>
          </p14:sldIdLst>
        </p14:section>
        <p14:section name="Presentation Slides" id="{EAB8BCC3-CE8F-488F-9D52-85D3B7B9F998}">
          <p14:sldIdLst>
            <p14:sldId id="418"/>
            <p14:sldId id="295"/>
            <p14:sldId id="268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807"/>
    <a:srgbClr val="000000"/>
    <a:srgbClr val="003865"/>
    <a:srgbClr val="78BE21"/>
    <a:srgbClr val="E8E8E8"/>
    <a:srgbClr val="0D0D0D"/>
    <a:srgbClr val="B20738"/>
    <a:srgbClr val="00A3E2"/>
    <a:srgbClr val="2C2C2C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1717E2-9846-4B06-A147-17377F6297F2}" v="5" dt="2025-10-13T18:48:04.147"/>
    <p1510:client id="{9A872DAA-6876-47A3-AF49-FF765060EC37}" v="5" dt="2025-10-13T12:38:38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10/15/2025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Susan (8:30-8:35am)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91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Susan (8:30-8:35 am)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Welcome and thanks for joining us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/>
              <a:t>The plan for today is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/>
          </a:p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17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11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90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latin typeface="+mn-lt"/>
              </a:rPr>
              <a:t>Wrap Up and Closing (9:15-9:30)</a:t>
            </a:r>
          </a:p>
          <a:p>
            <a:r>
              <a:rPr lang="en-US" b="1">
                <a:latin typeface="+mn-lt"/>
              </a:rPr>
              <a:t>Jennifer, Susan, Natasha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85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31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E5E0E8-0788-4797-9983-C2C2D2603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1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2953758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rgbClr val="003865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4406286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10/15/2025</a:t>
            </a:fld>
            <a:endParaRPr lang="en-US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  <a:noFill/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A0960E9-F618-4D3C-A13D-633B9C5E32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Background (Multiple Circle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"/>
          <p:cNvSpPr>
            <a:spLocks noGrp="1"/>
          </p:cNvSpPr>
          <p:nvPr>
            <p:ph type="pic" sz="quarter" idx="15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7289728" y="901318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53" y="398666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Second Point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679058" y="3827626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Third Point</a:t>
            </a:r>
          </a:p>
        </p:txBody>
      </p:sp>
    </p:spTree>
    <p:extLst>
      <p:ext uri="{BB962C8B-B14F-4D97-AF65-F5344CB8AC3E}">
        <p14:creationId xmlns:p14="http://schemas.microsoft.com/office/powerpoint/2010/main" val="590992347"/>
      </p:ext>
    </p:extLst>
  </p:cSld>
  <p:clrMapOvr>
    <a:masterClrMapping/>
  </p:clrMapOvr>
  <p:hf sldNum="0" hdr="0" ftr="0" dt="0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or Statement (Blue Box, Photo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Quote or </a:t>
            </a:r>
            <a:br>
              <a:rPr lang="en-US"/>
            </a:br>
            <a:r>
              <a:rPr lang="en-US"/>
              <a:t>Statement</a:t>
            </a:r>
          </a:p>
        </p:txBody>
      </p:sp>
    </p:spTree>
    <p:extLst>
      <p:ext uri="{BB962C8B-B14F-4D97-AF65-F5344CB8AC3E}">
        <p14:creationId xmlns:p14="http://schemas.microsoft.com/office/powerpoint/2010/main" val="3829851916"/>
      </p:ext>
    </p:extLst>
  </p:cSld>
  <p:clrMapOvr>
    <a:masterClrMapping/>
  </p:clrMapOvr>
  <p:hf sldNum="0" hdr="0" ftr="0" dt="0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or Statement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10/15/2025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66659733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or Statement (Light Gray Background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/>
          </p:cNvSpPr>
          <p:nvPr/>
        </p:nvSpPr>
        <p:spPr bwMode="black">
          <a:xfrm>
            <a:off x="0" y="1389684"/>
            <a:ext cx="12192000" cy="1340989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389685"/>
            <a:ext cx="11658600" cy="1340989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Here | mn.gov/deed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952203-E8FB-4F5D-B5E5-77FD0A73D1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1" name="Rectangle 1">
            <a:extLst>
              <a:ext uri="{FF2B5EF4-FFF2-40B4-BE49-F238E27FC236}">
                <a16:creationId xmlns:a16="http://schemas.microsoft.com/office/drawing/2014/main" id="{24A867BC-5523-4AD4-A601-5202D68576E8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1389684"/>
            <a:ext cx="12192000" cy="1340989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5BBAF08-74D5-499A-815D-C42AF8AE13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5945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or Statement (Image Background)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edit background picture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white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6206"/>
      </p:ext>
    </p:extLst>
  </p:cSld>
  <p:clrMapOvr>
    <a:masterClrMapping/>
  </p:clrMapOvr>
  <p:hf sldNum="0" hdr="0" ftr="0" dt="0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1733266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Optional Tagline Goes Here</a:t>
            </a:r>
            <a:r>
              <a:rPr lang="en-US"/>
              <a:t>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</a:t>
            </a:r>
            <a:r>
              <a:rPr lang="en-US">
                <a:solidFill>
                  <a:schemeClr val="tx2"/>
                </a:solidFill>
              </a:rPr>
              <a:t>mn.gov/deed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6"/>
          <p:cNvSpPr/>
          <p:nvPr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C7BAF0-E7E3-434E-A402-8ECD4B8D5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  <p:sp>
        <p:nvSpPr>
          <p:cNvPr id="11" name="Rectangle 1">
            <a:extLst>
              <a:ext uri="{FF2B5EF4-FFF2-40B4-BE49-F238E27FC236}">
                <a16:creationId xmlns:a16="http://schemas.microsoft.com/office/drawing/2014/main" id="{86ABD682-396C-4675-A681-A26441D77864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8999CACB-2F5E-410E-9707-46EBA914E524}"/>
              </a:ext>
            </a:extLst>
          </p:cNvPr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6064B36-CC65-4B5E-8730-4F86B63C32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6197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 mn.gov/deed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559CC8D-961C-48E4-83B9-1AB85637D2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210A30A-B91D-43A4-AB86-2DB396CE393F}"/>
              </a:ext>
            </a:extLst>
          </p:cNvPr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4F09808-199D-4319-94B2-1A081B03C7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02423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E5E0E8-0788-4797-9983-C2C2D2603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1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2953758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rgbClr val="003865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4406286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10/15/2025</a:t>
            </a:fld>
            <a:endParaRPr lang="en-US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5416895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Reversed Logo)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/>
          </p:cNvSpPr>
          <p:nvPr userDrawn="1"/>
        </p:nvSpPr>
        <p:spPr bwMode="ltGray">
          <a:xfrm>
            <a:off x="0" y="4092604"/>
            <a:ext cx="12192000" cy="129518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3" name="Title 2"/>
          <p:cNvSpPr>
            <a:spLocks noGrp="1"/>
          </p:cNvSpPr>
          <p:nvPr>
            <p:ph type="ctrTitle" hasCustomPrompt="1"/>
          </p:nvPr>
        </p:nvSpPr>
        <p:spPr bwMode="black">
          <a:xfrm>
            <a:off x="266700" y="4092602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white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644883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10/15/2025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47DF31-696F-4736-906B-17BCCF02A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653" y="2022348"/>
            <a:ext cx="6866694" cy="600041"/>
          </a:xfrm>
          <a:prstGeom prst="rect">
            <a:avLst/>
          </a:prstGeom>
        </p:spPr>
      </p:pic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50182884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 userDrawn="1"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77837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041204"/>
            <a:ext cx="10515600" cy="10971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766153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err="1"/>
              <a:t>mn.gov</a:t>
            </a:r>
            <a:r>
              <a:rPr lang="en-US"/>
              <a:t>/deed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B6782A-63E0-42F6-B8F1-B482061085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27" y="6182418"/>
            <a:ext cx="3613316" cy="31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37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F149A7D-ACE1-4D4F-9EDE-AFDAC9CAED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15530212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/>
          </p:cNvSpPr>
          <p:nvPr userDrawn="1"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188564"/>
            <a:ext cx="11658600" cy="1199223"/>
          </a:xfrm>
          <a:noFill/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section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644884"/>
            <a:ext cx="10515600" cy="71146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A8CA1A9B-139F-4606-AD0A-F3253110DAE5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7AF7DA-B512-472F-BC23-F3520AA04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211" y="715116"/>
            <a:ext cx="3892217" cy="340119"/>
          </a:xfrm>
          <a:prstGeom prst="rect">
            <a:avLst/>
          </a:prstGeom>
        </p:spPr>
      </p:pic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407919436"/>
      </p:ext>
    </p:extLst>
  </p:cSld>
  <p:clrMapOvr>
    <a:masterClrMapping/>
  </p:clrMapOvr>
  <p:hf sldNum="0" hdr="0" ftr="0" dt="0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ECF1A-EF2B-4612-A2CC-75778C9FDA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03856512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DC680A3-C5D3-4FFD-9C4F-F36C769746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15223241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335281"/>
            <a:ext cx="10515600" cy="4841683"/>
          </a:xfrm>
          <a:noFill/>
        </p:spPr>
        <p:txBody>
          <a:bodyPr lIns="182880" tIns="301752" rIns="18288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2BB05C-0FE5-4B9D-9A15-CAA5A8AAB5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63076"/>
            <a:ext cx="1925917" cy="168295"/>
          </a:xfrm>
          <a:prstGeom prst="rect">
            <a:avLst/>
          </a:prstGeom>
        </p:spPr>
      </p:pic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1763642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659527-B9B1-4F13-8C4F-F2223349C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88705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  <a:noFill/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A0960E9-F618-4D3C-A13D-633B9C5E32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68346203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86B23F-38FC-49BD-83FB-47515709C2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82830184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ight Gray, Image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889DEE-3C1B-4241-958E-773D926E4D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3594111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(4-Up Vertic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33272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DD21366-A0C8-424F-AB52-92ADBFEF7A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764775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Blue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(3 Up Vertic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6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051B85-B470-414F-BB13-30B30A76C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8482939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(4-Up Horizont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D17029C-146D-40A9-9DD0-040E835DC9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9238961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age (2-Up Horizont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A5941EE-6E7E-489C-8CC4-0F2A9370E9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55519543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 (4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D69CF5A-C6CF-486C-9B14-C9954E49C1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07" y="6454763"/>
            <a:ext cx="1925917" cy="168295"/>
          </a:xfrm>
          <a:prstGeom prst="rect">
            <a:avLst/>
          </a:prstGeom>
        </p:spPr>
      </p:pic>
      <p:sp>
        <p:nvSpPr>
          <p:cNvPr id="1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3770156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 (3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EA4A8DD-D0F5-44C1-B499-38111C8E48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96" y="6454763"/>
            <a:ext cx="1925917" cy="168295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56292993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 (4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3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30ECE39-2EDE-4E36-B5CD-24B36FDEAA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2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04663886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 (2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539A61-E863-4510-A868-5207F12F0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87372534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 or Objects (10-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01038" y="1600201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5" name="Content Placeholder 4"/>
          <p:cNvSpPr>
            <a:spLocks noGrp="1"/>
          </p:cNvSpPr>
          <p:nvPr>
            <p:ph sz="half" idx="27" hasCustomPrompt="1"/>
          </p:nvPr>
        </p:nvSpPr>
        <p:spPr>
          <a:xfrm>
            <a:off x="2676908" y="1600200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6" name="Content Placeholder 5"/>
          <p:cNvSpPr>
            <a:spLocks noGrp="1"/>
          </p:cNvSpPr>
          <p:nvPr>
            <p:ph sz="half" idx="28" hasCustomPrompt="1"/>
          </p:nvPr>
        </p:nvSpPr>
        <p:spPr>
          <a:xfrm>
            <a:off x="5061185" y="1600202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8" name="Content Placeholder 6"/>
          <p:cNvSpPr>
            <a:spLocks noGrp="1"/>
          </p:cNvSpPr>
          <p:nvPr>
            <p:ph sz="half" idx="29" hasCustomPrompt="1"/>
          </p:nvPr>
        </p:nvSpPr>
        <p:spPr>
          <a:xfrm>
            <a:off x="7450666" y="1600200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9" name="Content Placeholder 7"/>
          <p:cNvSpPr>
            <a:spLocks noGrp="1"/>
          </p:cNvSpPr>
          <p:nvPr>
            <p:ph sz="half" idx="30" hasCustomPrompt="1"/>
          </p:nvPr>
        </p:nvSpPr>
        <p:spPr>
          <a:xfrm>
            <a:off x="9809451" y="1600199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half" idx="31" hasCustomPrompt="1"/>
          </p:nvPr>
        </p:nvSpPr>
        <p:spPr>
          <a:xfrm>
            <a:off x="295833" y="4000500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half" idx="32" hasCustomPrompt="1"/>
          </p:nvPr>
        </p:nvSpPr>
        <p:spPr>
          <a:xfrm>
            <a:off x="2671704" y="4000499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7" name="Content Placeholder 10"/>
          <p:cNvSpPr>
            <a:spLocks noGrp="1"/>
          </p:cNvSpPr>
          <p:nvPr>
            <p:ph sz="half" idx="33" hasCustomPrompt="1"/>
          </p:nvPr>
        </p:nvSpPr>
        <p:spPr>
          <a:xfrm>
            <a:off x="5055980" y="4000501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8" name="Content Placeholder 11"/>
          <p:cNvSpPr>
            <a:spLocks noGrp="1"/>
          </p:cNvSpPr>
          <p:nvPr>
            <p:ph sz="half" idx="34" hasCustomPrompt="1"/>
          </p:nvPr>
        </p:nvSpPr>
        <p:spPr>
          <a:xfrm>
            <a:off x="7445462" y="4000499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9" name="Content Placeholder 12"/>
          <p:cNvSpPr>
            <a:spLocks noGrp="1"/>
          </p:cNvSpPr>
          <p:nvPr>
            <p:ph sz="half" idx="35" hasCustomPrompt="1"/>
          </p:nvPr>
        </p:nvSpPr>
        <p:spPr>
          <a:xfrm>
            <a:off x="9804246" y="4000498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25" name="Rectangle 16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8FCB8B6-B793-4699-BFED-9089DEE2D6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2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661762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Dark Horizont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err="1"/>
              <a:t>mn.gov</a:t>
            </a:r>
            <a:r>
              <a:rPr lang="en-US"/>
              <a:t>/deed</a:t>
            </a:r>
          </a:p>
        </p:txBody>
      </p:sp>
    </p:spTree>
    <p:extLst>
      <p:ext uri="{BB962C8B-B14F-4D97-AF65-F5344CB8AC3E}">
        <p14:creationId xmlns:p14="http://schemas.microsoft.com/office/powerpoint/2010/main" val="47533718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Dark Vertic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746937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86B23F-38FC-49BD-83FB-47515709C2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Full Window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12432913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Light Gray Horizont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0F9A58-DD4F-4269-9BA6-03203467A5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58125099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Light Gray Vertic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38200" y="1365203"/>
            <a:ext cx="10515600" cy="156718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59693782"/>
      </p:ext>
    </p:extLst>
  </p:cSld>
  <p:clrMapOvr>
    <a:masterClrMapping/>
  </p:clrMapOvr>
  <p:hf sldNum="0" hdr="0" ftr="0" dt="0"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Full Window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300498145"/>
      </p:ext>
    </p:extLst>
  </p:cSld>
  <p:clrMapOvr>
    <a:masterClrMapping/>
  </p:clrMapOvr>
  <p:hf sldNum="0" hdr="0" ftr="0" dt="0"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Blue Horizont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err="1"/>
              <a:t>mn.gov</a:t>
            </a:r>
            <a:r>
              <a:rPr lang="en-US"/>
              <a:t>/deed</a:t>
            </a:r>
          </a:p>
        </p:txBody>
      </p:sp>
    </p:spTree>
    <p:extLst>
      <p:ext uri="{BB962C8B-B14F-4D97-AF65-F5344CB8AC3E}">
        <p14:creationId xmlns:p14="http://schemas.microsoft.com/office/powerpoint/2010/main" val="322007847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Blue Vertic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624414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Full Window Blue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1298707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Computer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err="1"/>
              <a:t>mn.gov</a:t>
            </a:r>
            <a:r>
              <a:rPr lang="en-US"/>
              <a:t>/deed</a:t>
            </a:r>
          </a:p>
        </p:txBody>
      </p:sp>
    </p:spTree>
    <p:extLst>
      <p:ext uri="{BB962C8B-B14F-4D97-AF65-F5344CB8AC3E}">
        <p14:creationId xmlns:p14="http://schemas.microsoft.com/office/powerpoint/2010/main" val="11026200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reenshot (Computer, Tablet, Phon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7"/>
          <a:stretch/>
        </p:blipFill>
        <p:spPr bwMode="gray">
          <a:xfrm>
            <a:off x="513807" y="300788"/>
            <a:ext cx="11412844" cy="6506515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8" y="691883"/>
            <a:ext cx="6298572" cy="33691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393577" y="3413074"/>
            <a:ext cx="1848970" cy="245833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68188" y="4352926"/>
            <a:ext cx="894231" cy="1570503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sz="950"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6FB33B-BCEE-4E25-B97B-A564B0E1024B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07889748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err="1"/>
              <a:t>mn.gov</a:t>
            </a:r>
            <a:r>
              <a:rPr lang="en-US"/>
              <a:t>/deed</a:t>
            </a:r>
          </a:p>
        </p:txBody>
      </p:sp>
    </p:spTree>
    <p:extLst>
      <p:ext uri="{BB962C8B-B14F-4D97-AF65-F5344CB8AC3E}">
        <p14:creationId xmlns:p14="http://schemas.microsoft.com/office/powerpoint/2010/main" val="2360654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, Imag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B91AA0-3BA7-4036-A3DA-317C6C4FFA29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(Dark Background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err="1"/>
              <a:t>mn.gov</a:t>
            </a:r>
            <a:r>
              <a:rPr lang="en-US"/>
              <a:t>/deed</a:t>
            </a:r>
          </a:p>
        </p:txBody>
      </p:sp>
    </p:spTree>
    <p:extLst>
      <p:ext uri="{BB962C8B-B14F-4D97-AF65-F5344CB8AC3E}">
        <p14:creationId xmlns:p14="http://schemas.microsoft.com/office/powerpoint/2010/main" val="66204054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Background (Blue Title,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2958727"/>
      </p:ext>
    </p:extLst>
  </p:cSld>
  <p:clrMapOvr>
    <a:masterClrMapping/>
  </p:clrMapOvr>
  <p:hf sldNum="0" hdr="0" ftr="0" dt="0"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 or Statement (Light Gray Background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/>
          </p:cNvSpPr>
          <p:nvPr userDrawn="1"/>
        </p:nvSpPr>
        <p:spPr bwMode="black">
          <a:xfrm>
            <a:off x="0" y="1389684"/>
            <a:ext cx="12192000" cy="1340989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389685"/>
            <a:ext cx="11658600" cy="1340989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Here | mn.gov/deed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952203-E8FB-4F5D-B5E5-77FD0A73D1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7153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 You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1733266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Optional Tagline Goes Here</a:t>
            </a:r>
            <a:r>
              <a:rPr lang="en-US"/>
              <a:t>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</a:t>
            </a:r>
            <a:r>
              <a:rPr lang="en-US">
                <a:solidFill>
                  <a:schemeClr val="tx2"/>
                </a:solidFill>
              </a:rPr>
              <a:t>mn.gov/deed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C7BAF0-E7E3-434E-A402-8ECD4B8D5D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5774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 mn.gov/deed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559CC8D-961C-48E4-83B9-1AB85637D2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95149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slide image with Minnesota Employment and Economic Development logo in lower right corner" title="Background image and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990600"/>
          </a:xfrm>
        </p:spPr>
        <p:txBody>
          <a:bodyPr>
            <a:normAutofit/>
          </a:bodyPr>
          <a:lstStyle>
            <a:lvl1pPr algn="l"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1"/>
            <a:ext cx="10972800" cy="4826267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rgbClr val="003865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rgbClr val="003865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rgbClr val="003865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rgbClr val="003865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rgbClr val="00386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600" y="6492876"/>
            <a:ext cx="3556000" cy="365125"/>
          </a:xfrm>
        </p:spPr>
        <p:txBody>
          <a:bodyPr/>
          <a:lstStyle>
            <a:lvl1pPr algn="l">
              <a:defRPr/>
            </a:lvl1pPr>
          </a:lstStyle>
          <a:p>
            <a:fld id="{EBFF2294-7853-4F86-BD16-9D9D7D857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4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, Image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Blue, Image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ight Gray, Image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889DEE-3C1B-4241-958E-773D926E4D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Up Vertic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33272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DD21366-A0C8-424F-AB52-92ADBFEF7A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 Vertic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6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051B85-B470-414F-BB13-30B30A76C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Reversed Logo)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/>
          </p:cNvSpPr>
          <p:nvPr userDrawn="1"/>
        </p:nvSpPr>
        <p:spPr bwMode="ltGray">
          <a:xfrm>
            <a:off x="0" y="4092604"/>
            <a:ext cx="12192000" cy="129518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3" name="Title 2"/>
          <p:cNvSpPr>
            <a:spLocks noGrp="1"/>
          </p:cNvSpPr>
          <p:nvPr>
            <p:ph type="ctrTitle" hasCustomPrompt="1"/>
          </p:nvPr>
        </p:nvSpPr>
        <p:spPr bwMode="black">
          <a:xfrm>
            <a:off x="266700" y="4092602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white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644883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10/15/2025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47DF31-696F-4736-906B-17BCCF02A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653" y="2022348"/>
            <a:ext cx="6866694" cy="600041"/>
          </a:xfrm>
          <a:prstGeom prst="rect">
            <a:avLst/>
          </a:prstGeom>
        </p:spPr>
      </p:pic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Up Horizont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D17029C-146D-40A9-9DD0-040E835DC9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2-Up Horizont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A5941EE-6E7E-489C-8CC4-0F2A9370E9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D69CF5A-C6CF-486C-9B14-C9954E49C1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07" y="6454763"/>
            <a:ext cx="1925917" cy="168295"/>
          </a:xfrm>
          <a:prstGeom prst="rect">
            <a:avLst/>
          </a:prstGeom>
        </p:spPr>
      </p:pic>
      <p:sp>
        <p:nvSpPr>
          <p:cNvPr id="1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EA4A8DD-D0F5-44C1-B499-38111C8E48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96" y="6454763"/>
            <a:ext cx="1925917" cy="168295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3473743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3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30ECE39-2EDE-4E36-B5CD-24B36FDEAA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2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539A61-E863-4510-A868-5207F12F0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or Objects (10-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01038" y="1600201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5" name="Content Placeholder 4"/>
          <p:cNvSpPr>
            <a:spLocks noGrp="1"/>
          </p:cNvSpPr>
          <p:nvPr>
            <p:ph sz="half" idx="27" hasCustomPrompt="1"/>
          </p:nvPr>
        </p:nvSpPr>
        <p:spPr>
          <a:xfrm>
            <a:off x="2676908" y="1600200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6" name="Content Placeholder 5"/>
          <p:cNvSpPr>
            <a:spLocks noGrp="1"/>
          </p:cNvSpPr>
          <p:nvPr>
            <p:ph sz="half" idx="28" hasCustomPrompt="1"/>
          </p:nvPr>
        </p:nvSpPr>
        <p:spPr>
          <a:xfrm>
            <a:off x="5061185" y="1600202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8" name="Content Placeholder 6"/>
          <p:cNvSpPr>
            <a:spLocks noGrp="1"/>
          </p:cNvSpPr>
          <p:nvPr>
            <p:ph sz="half" idx="29" hasCustomPrompt="1"/>
          </p:nvPr>
        </p:nvSpPr>
        <p:spPr>
          <a:xfrm>
            <a:off x="7450666" y="1600200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9" name="Content Placeholder 7"/>
          <p:cNvSpPr>
            <a:spLocks noGrp="1"/>
          </p:cNvSpPr>
          <p:nvPr>
            <p:ph sz="half" idx="30" hasCustomPrompt="1"/>
          </p:nvPr>
        </p:nvSpPr>
        <p:spPr>
          <a:xfrm>
            <a:off x="9809451" y="1600199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half" idx="31" hasCustomPrompt="1"/>
          </p:nvPr>
        </p:nvSpPr>
        <p:spPr>
          <a:xfrm>
            <a:off x="295833" y="4000500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half" idx="32" hasCustomPrompt="1"/>
          </p:nvPr>
        </p:nvSpPr>
        <p:spPr>
          <a:xfrm>
            <a:off x="2671704" y="4000499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7" name="Content Placeholder 10"/>
          <p:cNvSpPr>
            <a:spLocks noGrp="1"/>
          </p:cNvSpPr>
          <p:nvPr>
            <p:ph sz="half" idx="33" hasCustomPrompt="1"/>
          </p:nvPr>
        </p:nvSpPr>
        <p:spPr>
          <a:xfrm>
            <a:off x="5055980" y="4000501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8" name="Content Placeholder 11"/>
          <p:cNvSpPr>
            <a:spLocks noGrp="1"/>
          </p:cNvSpPr>
          <p:nvPr>
            <p:ph sz="half" idx="34" hasCustomPrompt="1"/>
          </p:nvPr>
        </p:nvSpPr>
        <p:spPr>
          <a:xfrm>
            <a:off x="7445462" y="4000499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9" name="Content Placeholder 12"/>
          <p:cNvSpPr>
            <a:spLocks noGrp="1"/>
          </p:cNvSpPr>
          <p:nvPr>
            <p:ph sz="half" idx="35" hasCustomPrompt="1"/>
          </p:nvPr>
        </p:nvSpPr>
        <p:spPr>
          <a:xfrm>
            <a:off x="9804246" y="4000498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25" name="Rectangle 16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8FCB8B6-B793-4699-BFED-9089DEE2D6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2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1377337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rgbClr val="003865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Dark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1"/>
            <a:ext cx="12192000" cy="1219200"/>
          </a:xfrm>
          <a:prstGeom prst="rect">
            <a:avLst/>
          </a:prstGeom>
          <a:solidFill>
            <a:srgbClr val="0D0D0D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Green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78BE2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 userDrawn="1"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77837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041204"/>
            <a:ext cx="10515600" cy="10971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766153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B6782A-63E0-42F6-B8F1-B482061085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27" y="6182418"/>
            <a:ext cx="3613316" cy="31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Dark Horizont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Dark Vertic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Full Window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6487256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Light Gray Horizont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0F9A58-DD4F-4269-9BA6-03203467A5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Light Gray Vertic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38200" y="1365203"/>
            <a:ext cx="10515600" cy="156718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Full Window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1064751064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lue Horizont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lue Vertic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Full Window Blue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5757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F149A7D-ACE1-4D4F-9EDE-AFDAC9CAED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Computer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Computer, Tablet, Phon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7"/>
          <a:stretch/>
        </p:blipFill>
        <p:spPr bwMode="gray">
          <a:xfrm>
            <a:off x="513807" y="300788"/>
            <a:ext cx="11412844" cy="6506515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8" y="691883"/>
            <a:ext cx="6298572" cy="33691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393577" y="3413074"/>
            <a:ext cx="1848970" cy="245833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68188" y="4352926"/>
            <a:ext cx="894231" cy="1570503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sz="950"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6FB33B-BCEE-4E25-B97B-A564B0E1024B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4276367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Dark Background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Background (Blue Title,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Background (White Title, Blue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ackground (Blue Circl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6304108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ackground (Multiple Circle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"/>
          <p:cNvSpPr>
            <a:spLocks noGrp="1"/>
          </p:cNvSpPr>
          <p:nvPr>
            <p:ph type="pic" sz="quarter" idx="15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7289728" y="901318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53" y="398666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Second Point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679058" y="3827626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Third Point</a:t>
            </a:r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hf sldNum="0"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(Blue Box, Photo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Quote or </a:t>
            </a:r>
            <a:br>
              <a:rPr lang="en-US"/>
            </a:br>
            <a:r>
              <a:rPr lang="en-US"/>
              <a:t>Statement</a:t>
            </a:r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10/15/2025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/>
          </p:cNvSpPr>
          <p:nvPr userDrawn="1"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188564"/>
            <a:ext cx="11658600" cy="1199223"/>
          </a:xfrm>
          <a:noFill/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section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644884"/>
            <a:ext cx="10515600" cy="71146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A8CA1A9B-139F-4606-AD0A-F3253110DAE5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7AF7DA-B512-472F-BC23-F3520AA04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211" y="715116"/>
            <a:ext cx="3892217" cy="340119"/>
          </a:xfrm>
          <a:prstGeom prst="rect">
            <a:avLst/>
          </a:prstGeom>
        </p:spPr>
      </p:pic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r Statement (Light Gray Background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/>
          </p:cNvSpPr>
          <p:nvPr userDrawn="1"/>
        </p:nvSpPr>
        <p:spPr bwMode="black">
          <a:xfrm>
            <a:off x="0" y="1389684"/>
            <a:ext cx="12192000" cy="1340989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389685"/>
            <a:ext cx="11658600" cy="1340989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Here | mn.gov/deed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952203-E8FB-4F5D-B5E5-77FD0A73D1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(Image Background)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edit background picture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 mn.gov/websiteurl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white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1733266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Optional Tagline Goes Here</a:t>
            </a:r>
            <a:r>
              <a:rPr lang="en-US"/>
              <a:t> </a:t>
            </a:r>
            <a:r>
              <a:rPr lang="en-US">
                <a:solidFill>
                  <a:schemeClr val="accent1"/>
                </a:solidFill>
              </a:rPr>
              <a:t>|</a:t>
            </a:r>
            <a:r>
              <a:rPr lang="en-US"/>
              <a:t> </a:t>
            </a:r>
            <a:r>
              <a:rPr lang="en-US">
                <a:solidFill>
                  <a:schemeClr val="tx2"/>
                </a:solidFill>
              </a:rPr>
              <a:t>mn.gov/deed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C7BAF0-E7E3-434E-A402-8ECD4B8D5D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 mn.gov/deed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>
          <a:xfrm>
            <a:off x="9891132" y="6356350"/>
            <a:ext cx="14626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559CC8D-961C-48E4-83B9-1AB85637D2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887" y="676285"/>
            <a:ext cx="4307106" cy="37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6085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Logo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E5E0E8-0788-4797-9983-C2C2D26038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1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2953758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rgbClr val="003865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4406286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10/15/2025</a:t>
            </a:fld>
            <a:endParaRPr lang="en-US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A66B43-6551-46D5-BB9A-87B766ADBF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6411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Reversed Logo)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/>
          </p:cNvSpPr>
          <p:nvPr/>
        </p:nvSpPr>
        <p:spPr bwMode="ltGray">
          <a:xfrm>
            <a:off x="0" y="4092604"/>
            <a:ext cx="12192000" cy="129518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3" name="Title 2"/>
          <p:cNvSpPr>
            <a:spLocks noGrp="1"/>
          </p:cNvSpPr>
          <p:nvPr>
            <p:ph type="ctrTitle" hasCustomPrompt="1"/>
          </p:nvPr>
        </p:nvSpPr>
        <p:spPr bwMode="black">
          <a:xfrm>
            <a:off x="266700" y="4092602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/>
        </p:nvSpPr>
        <p:spPr bwMode="white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644883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10/15/2025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47DF31-696F-4736-906B-17BCCF02AB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653" y="2022348"/>
            <a:ext cx="6866694" cy="600041"/>
          </a:xfrm>
          <a:prstGeom prst="rect">
            <a:avLst/>
          </a:prstGeom>
        </p:spPr>
      </p:pic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005DD96D-7B30-408A-9FB0-E727FF2D0C6C}"/>
              </a:ext>
            </a:extLst>
          </p:cNvPr>
          <p:cNvSpPr txBox="1">
            <a:spLocks/>
          </p:cNvSpPr>
          <p:nvPr userDrawn="1"/>
        </p:nvSpPr>
        <p:spPr bwMode="ltGray">
          <a:xfrm>
            <a:off x="0" y="4092604"/>
            <a:ext cx="12192000" cy="129518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D554C991-792F-4ABC-BB0E-7868FA8C248F}"/>
              </a:ext>
            </a:extLst>
          </p:cNvPr>
          <p:cNvSpPr/>
          <p:nvPr userDrawn="1"/>
        </p:nvSpPr>
        <p:spPr bwMode="white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4A8B76D-EF90-4390-802D-457409D203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653" y="2022348"/>
            <a:ext cx="6866694" cy="60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6628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77837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041204"/>
            <a:ext cx="10515600" cy="10971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766153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B6782A-63E0-42F6-B8F1-B482061085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27" y="6182418"/>
            <a:ext cx="3613316" cy="315747"/>
          </a:xfrm>
          <a:prstGeom prst="rect">
            <a:avLst/>
          </a:prstGeom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4FDD3F63-3D11-4B81-98DC-BC68B51258FC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7DD51538-5B8C-4872-8B13-3725D7767DDB}"/>
              </a:ext>
            </a:extLst>
          </p:cNvPr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BDBEF16-2045-4B6E-920F-A0296B2B44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27" y="6182418"/>
            <a:ext cx="3613316" cy="31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786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9" name="Rectangle 7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F149A7D-ACE1-4D4F-9EDE-AFDAC9CAED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54BE0AA-A37F-45DF-9B08-64CB4ED2AE2C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CD299481-60DC-4E0F-8696-C8440FB99583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C38B7C2-4E28-4D0F-9C9F-D6493C33A4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152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/>
          </p:cNvSpPr>
          <p:nvPr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188564"/>
            <a:ext cx="11658600" cy="1199223"/>
          </a:xfrm>
          <a:noFill/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section title</a:t>
            </a:r>
          </a:p>
        </p:txBody>
      </p:sp>
      <p:sp>
        <p:nvSpPr>
          <p:cNvPr id="3" name="Rectangle 3"/>
          <p:cNvSpPr/>
          <p:nvPr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644884"/>
            <a:ext cx="10515600" cy="71146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A8CA1A9B-139F-4606-AD0A-F3253110DAE5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7AF7DA-B512-472F-BC23-F3520AA04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211" y="715116"/>
            <a:ext cx="3892217" cy="340119"/>
          </a:xfrm>
          <a:prstGeom prst="rect">
            <a:avLst/>
          </a:prstGeom>
        </p:spPr>
      </p:pic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275D4A90-4790-43AB-A4BE-07D732128BCB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342E09E9-5251-43CA-ABDE-89F76FA0E3A0}"/>
              </a:ext>
            </a:extLst>
          </p:cNvPr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6DB4654-929D-4392-BA7B-DAEECFDB18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211" y="715116"/>
            <a:ext cx="3892217" cy="34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599572"/>
      </p:ext>
    </p:extLst>
  </p:cSld>
  <p:clrMapOvr>
    <a:masterClrMapping/>
  </p:clrMapOvr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ECF1A-EF2B-4612-A2CC-75778C9FDA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31CE3821-0E8F-4C48-AC2B-FFC982AFD85D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5D4A38-B7A4-4D96-9D42-5DB06A5B11DD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3B1B089-CF5F-4AD9-90AE-25520E3112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4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ECF1A-EF2B-4612-A2CC-75778C9FDA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8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DC680A3-C5D3-4FFD-9C4F-F36C769746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54FD623D-58FC-455E-B178-49B29E640725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9E80C928-B5FD-4019-9C20-2CFF6A01FC53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1315CBE-918F-4803-9655-C1BA679DE4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65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335281"/>
            <a:ext cx="10515600" cy="4841683"/>
          </a:xfrm>
          <a:noFill/>
        </p:spPr>
        <p:txBody>
          <a:bodyPr lIns="182880" tIns="301752" rIns="18288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7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2BB05C-0FE5-4B9D-9A15-CAA5A8AAB5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63076"/>
            <a:ext cx="1925917" cy="168295"/>
          </a:xfrm>
          <a:prstGeom prst="rect">
            <a:avLst/>
          </a:prstGeom>
        </p:spPr>
      </p:pic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2BEAC498-8229-45EE-A796-F6CAE0DADD55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267D8B-4F2E-4F48-AD03-A773C99D10D5}"/>
              </a:ext>
            </a:extLst>
          </p:cNvPr>
          <p:cNvSpPr/>
          <p:nvPr userDrawn="1"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0D02DF25-8CD9-4424-A706-235142960C39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2DFB457-92B3-4050-8CE7-F616B71EA1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63076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2451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659527-B9B1-4F13-8C4F-F2223349C6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1" name="Rectangle 1">
            <a:extLst>
              <a:ext uri="{FF2B5EF4-FFF2-40B4-BE49-F238E27FC236}">
                <a16:creationId xmlns:a16="http://schemas.microsoft.com/office/drawing/2014/main" id="{3B4E8C58-E53E-4876-AE2F-1C0AF604EA20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B258EE6-AA4B-48E9-8A8B-07D288BA3D13}"/>
              </a:ext>
            </a:extLst>
          </p:cNvPr>
          <p:cNvSpPr/>
          <p:nvPr userDrawn="1"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51D2FC-80BA-4E29-808E-590EAE9C9227}"/>
              </a:ext>
            </a:extLst>
          </p:cNvPr>
          <p:cNvSpPr/>
          <p:nvPr userDrawn="1"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DEED034-7440-461B-8368-CCB27363274F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DD27828-FBA0-4A68-8F6F-2735ABDC77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4363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  <a:noFill/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A0960E9-F618-4D3C-A13D-633B9C5E32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090ED9-BEBD-4CEC-8A0C-4D270F8416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357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10848352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Blue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682753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86B23F-38FC-49BD-83FB-47515709C2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81F58A-1E78-4B50-8108-DB7C2F182E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40266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White, Imag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B91AA0-3BA7-4036-A3DA-317C6C4FFA29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55032260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Dark, Image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78367756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Blue, Image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58554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DC680A3-C5D3-4FFD-9C4F-F36C769746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(Solid Light Gray, Image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889DEE-3C1B-4241-958E-773D926E4D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059FEA-C535-4AB3-85A9-E7D2361B15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2719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4-Up Vertic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33272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6" name="Rectangle 14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DD21366-A0C8-424F-AB52-92ADBFEF7A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BB23A3C5-C187-4DDA-A921-E8B50150F735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72CBB98B-E749-4B9C-8FB8-1B38E6681470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B70726D-D439-48C9-938D-9D493C096B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8201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3 Up Vertic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6" name="Rectangle 12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051B85-B470-414F-BB13-30B30A76C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9EFA2060-2516-4C87-8B3A-5CE8C31F7646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DC7DBC6E-1242-4C35-B474-A1F32A6D38A0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9B30D40-DABE-4F42-9EA8-684ED5B1D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428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4-Up Horizont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4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D17029C-146D-40A9-9DD0-040E835DC9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061A9711-B6D8-43A6-B7A0-5C9FDE1F2769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C30DDF66-49C6-4BBC-9E3D-B0E9DD8A9485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E862525-34E5-4307-9313-7E2EE2CEA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64246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age (2-Up Horizont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0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A5941EE-6E7E-489C-8CC4-0F2A9370E9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FDF6FDF2-66AE-4F75-9FA4-E9EEAC948DFB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3F87E558-94C7-4B21-808F-AEB464A838B7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8CF9584-B661-4DC3-ACCC-2C58FD47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46503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(4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Rectangle 14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D69CF5A-C6CF-486C-9B14-C9954E49C1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07" y="6454763"/>
            <a:ext cx="1925917" cy="168295"/>
          </a:xfrm>
          <a:prstGeom prst="rect">
            <a:avLst/>
          </a:prstGeom>
        </p:spPr>
      </p:pic>
      <p:sp>
        <p:nvSpPr>
          <p:cNvPr id="1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8BE080B-92C7-434C-BB57-5BE2A09E509F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A6AE5FD9-A045-4888-B5EB-275296E30933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83685F9-B857-4345-9297-99BE72C42F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07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73335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(3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Rectangle 12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EA4A8DD-D0F5-44C1-B499-38111C8E48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96" y="6454763"/>
            <a:ext cx="1925917" cy="168295"/>
          </a:xfrm>
          <a:prstGeom prst="rect">
            <a:avLst/>
          </a:prstGeom>
        </p:spPr>
      </p:pic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12E9066C-5C45-4739-88E6-9CD2E7D8A98D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1412576C-00E1-48DE-9533-9A1B9D37DB9E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8A82013-236C-4DB9-B232-B962848EF0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96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30864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(4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3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4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30ECE39-2EDE-4E36-B5CD-24B36FDEAA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2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20" name="Rectangle 1">
            <a:extLst>
              <a:ext uri="{FF2B5EF4-FFF2-40B4-BE49-F238E27FC236}">
                <a16:creationId xmlns:a16="http://schemas.microsoft.com/office/drawing/2014/main" id="{B2AE88C5-B7A2-45C9-8FE9-47707CCA9A37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7E2BDB5D-3F87-47EF-8EB8-FE7C5A618A7D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7C87750-479E-4493-8810-3F41A107F1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552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(2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0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539A61-E863-4510-A868-5207F12F00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E92A0A8-005C-4920-98AA-6A366259CF50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1D0C2216-33E7-4E0E-A4C0-195084FA4457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95DF7B8-5D03-4F1B-9778-1194245CB0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312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or Objects (10-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01038" y="1600201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5" name="Content Placeholder 4"/>
          <p:cNvSpPr>
            <a:spLocks noGrp="1"/>
          </p:cNvSpPr>
          <p:nvPr>
            <p:ph sz="half" idx="27" hasCustomPrompt="1"/>
          </p:nvPr>
        </p:nvSpPr>
        <p:spPr>
          <a:xfrm>
            <a:off x="2676908" y="1600200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6" name="Content Placeholder 5"/>
          <p:cNvSpPr>
            <a:spLocks noGrp="1"/>
          </p:cNvSpPr>
          <p:nvPr>
            <p:ph sz="half" idx="28" hasCustomPrompt="1"/>
          </p:nvPr>
        </p:nvSpPr>
        <p:spPr>
          <a:xfrm>
            <a:off x="5061185" y="1600202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8" name="Content Placeholder 6"/>
          <p:cNvSpPr>
            <a:spLocks noGrp="1"/>
          </p:cNvSpPr>
          <p:nvPr>
            <p:ph sz="half" idx="29" hasCustomPrompt="1"/>
          </p:nvPr>
        </p:nvSpPr>
        <p:spPr>
          <a:xfrm>
            <a:off x="7450666" y="1600200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9" name="Content Placeholder 7"/>
          <p:cNvSpPr>
            <a:spLocks noGrp="1"/>
          </p:cNvSpPr>
          <p:nvPr>
            <p:ph sz="half" idx="30" hasCustomPrompt="1"/>
          </p:nvPr>
        </p:nvSpPr>
        <p:spPr>
          <a:xfrm>
            <a:off x="9809451" y="1600199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half" idx="31" hasCustomPrompt="1"/>
          </p:nvPr>
        </p:nvSpPr>
        <p:spPr>
          <a:xfrm>
            <a:off x="295833" y="4000500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half" idx="32" hasCustomPrompt="1"/>
          </p:nvPr>
        </p:nvSpPr>
        <p:spPr>
          <a:xfrm>
            <a:off x="2671704" y="4000499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7" name="Content Placeholder 10"/>
          <p:cNvSpPr>
            <a:spLocks noGrp="1"/>
          </p:cNvSpPr>
          <p:nvPr>
            <p:ph sz="half" idx="33" hasCustomPrompt="1"/>
          </p:nvPr>
        </p:nvSpPr>
        <p:spPr>
          <a:xfrm>
            <a:off x="5055980" y="4000501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8" name="Content Placeholder 11"/>
          <p:cNvSpPr>
            <a:spLocks noGrp="1"/>
          </p:cNvSpPr>
          <p:nvPr>
            <p:ph sz="half" idx="34" hasCustomPrompt="1"/>
          </p:nvPr>
        </p:nvSpPr>
        <p:spPr>
          <a:xfrm>
            <a:off x="7445462" y="4000499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9" name="Content Placeholder 12"/>
          <p:cNvSpPr>
            <a:spLocks noGrp="1"/>
          </p:cNvSpPr>
          <p:nvPr>
            <p:ph sz="half" idx="35" hasCustomPrompt="1"/>
          </p:nvPr>
        </p:nvSpPr>
        <p:spPr>
          <a:xfrm>
            <a:off x="9804246" y="4000498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25" name="Rectangle 16"/>
          <p:cNvSpPr/>
          <p:nvPr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8FCB8B6-B793-4699-BFED-9089DEE2D6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2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56B8EFD4-0D53-4FE7-A0E1-7E35059959EE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CC90A5F9-D2D6-4B2C-BB86-A9D6B42D0F85}"/>
              </a:ext>
            </a:extLst>
          </p:cNvPr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E722F2D-FC92-40B2-929D-B58A84D61E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1111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335281"/>
            <a:ext cx="10515600" cy="4841683"/>
          </a:xfrm>
          <a:noFill/>
        </p:spPr>
        <p:txBody>
          <a:bodyPr lIns="182880" tIns="301752" rIns="18288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2BB05C-0FE5-4B9D-9A15-CAA5A8AAB5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63076"/>
            <a:ext cx="1925917" cy="168295"/>
          </a:xfrm>
          <a:prstGeom prst="rect">
            <a:avLst/>
          </a:prstGeom>
        </p:spPr>
      </p:pic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rgbClr val="003865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CE78B37-E5FF-4587-97D8-101857FB8052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rgbClr val="003865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04166"/>
      </p:ext>
    </p:extLst>
  </p:cSld>
  <p:clrMapOvr>
    <a:masterClrMapping/>
  </p:clrMapOvr>
  <p:hf sldNum="0" hdr="0" ft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Dark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black">
          <a:xfrm>
            <a:off x="-1" y="5638801"/>
            <a:ext cx="12192000" cy="1219200"/>
          </a:xfrm>
          <a:prstGeom prst="rect">
            <a:avLst/>
          </a:prstGeom>
          <a:solidFill>
            <a:srgbClr val="0D0D0D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0F434B8-F3CE-4287-AEBF-53D0F3546FF0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-1" y="5638801"/>
            <a:ext cx="12192000" cy="1219200"/>
          </a:xfrm>
          <a:prstGeom prst="rect">
            <a:avLst/>
          </a:prstGeom>
          <a:solidFill>
            <a:srgbClr val="0D0D0D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58597"/>
      </p:ext>
    </p:extLst>
  </p:cSld>
  <p:clrMapOvr>
    <a:masterClrMapping/>
  </p:clrMapOvr>
  <p:hf sldNum="0" hdr="0" ft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Green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78BE2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0E185D4-0853-4E41-86E5-416298CDDF9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78BE2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48718"/>
      </p:ext>
    </p:extLst>
  </p:cSld>
  <p:clrMapOvr>
    <a:masterClrMapping/>
  </p:clrMapOvr>
  <p:hf sldNum="0" hdr="0" ft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C6C0057-A691-4BB0-978F-2E68D608132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70747"/>
      </p:ext>
    </p:extLst>
  </p:cSld>
  <p:clrMapOvr>
    <a:masterClrMapping/>
  </p:clrMapOvr>
  <p:hf sldNum="0" hdr="0" ftr="0" dt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Dark Horizont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10/15/2025</a:t>
            </a:fld>
            <a:endParaRPr lang="en-US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55323827-5D2A-4B6B-8564-31C57464CD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11778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Dark Vertic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B5B653B4-38BF-4425-895F-C0D19A20BA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424602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Full Window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585DB6E-136F-4BDA-A873-E9BEF8CA36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627283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Light Gray Horizont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0F9A58-DD4F-4269-9BA6-03203467A5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  <p:sp>
        <p:nvSpPr>
          <p:cNvPr id="10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F68A468B-6B3B-4635-80CD-D7C5E5390E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00AE12-56F9-4973-B187-CA1B91168F5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67464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Light Gray Vertic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38200" y="1365203"/>
            <a:ext cx="10515600" cy="156718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B9FAA89D-FC95-4271-A2F6-6DE4FAB28C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39454101"/>
      </p:ext>
    </p:extLst>
  </p:cSld>
  <p:clrMapOvr>
    <a:masterClrMapping/>
  </p:clrMapOvr>
  <p:hf sldNum="0" hdr="0" ftr="0" dt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Full Window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D9E34A1-BA50-45FB-8F5E-7B4DE4A8D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04101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659527-B9B1-4F13-8C4F-F2223349C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54763"/>
            <a:ext cx="1925917" cy="16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Blue Horizont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5504DBDC-949E-4C36-82F6-520C151D46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6430090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Blue Vertic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32970021-7CF5-42A3-9801-59FDD1440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027625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Full Window Blue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7EAA28F-1B66-40AA-BF7D-8EFEA169DE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40198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Computer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 descr="Comput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2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8" name="Picture 3" descr="Computer">
            <a:extLst>
              <a:ext uri="{FF2B5EF4-FFF2-40B4-BE49-F238E27FC236}">
                <a16:creationId xmlns:a16="http://schemas.microsoft.com/office/drawing/2014/main" id="{23809E7C-D2B4-4DCF-A7E0-9FF591CC97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50101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(Computer, Tablet, Phon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7"/>
          <a:stretch/>
        </p:blipFill>
        <p:spPr bwMode="gray">
          <a:xfrm>
            <a:off x="513807" y="300788"/>
            <a:ext cx="11412844" cy="6506515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8" y="691883"/>
            <a:ext cx="6298572" cy="33691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393577" y="3413074"/>
            <a:ext cx="1848970" cy="245833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68188" y="4352926"/>
            <a:ext cx="894231" cy="1570503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sz="950"/>
            </a:lvl1pPr>
          </a:lstStyle>
          <a:p>
            <a:r>
              <a:rPr lang="en-US"/>
              <a:t>Click icon to insert screenshot</a:t>
            </a:r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6FB33B-BCEE-4E25-B97B-A564B0E1024B}" type="datetime1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D6CF4E-1C3B-420F-BA44-CA9AA758A8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7"/>
          <a:stretch/>
        </p:blipFill>
        <p:spPr bwMode="gray">
          <a:xfrm>
            <a:off x="513807" y="300788"/>
            <a:ext cx="11412844" cy="650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20078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"/>
          <p:cNvSpPr/>
          <p:nvPr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9" name="Rounded Rectangular Callout 1">
            <a:extLst>
              <a:ext uri="{FF2B5EF4-FFF2-40B4-BE49-F238E27FC236}">
                <a16:creationId xmlns:a16="http://schemas.microsoft.com/office/drawing/2014/main" id="{0B1F79AC-F837-4189-A57A-EF16D81A6C49}"/>
              </a:ext>
            </a:extLst>
          </p:cNvPr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7940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(Dark Background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"/>
          <p:cNvSpPr/>
          <p:nvPr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  <p:sp>
        <p:nvSpPr>
          <p:cNvPr id="7" name="Rounded Rectangular Callout 1">
            <a:extLst>
              <a:ext uri="{FF2B5EF4-FFF2-40B4-BE49-F238E27FC236}">
                <a16:creationId xmlns:a16="http://schemas.microsoft.com/office/drawing/2014/main" id="{00C7605B-FF45-4410-9D61-88353E29C6CA}"/>
              </a:ext>
            </a:extLst>
          </p:cNvPr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1403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Background (Blue Title,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3727FFA-16A8-485C-B6B5-05C3DADC9F65}"/>
              </a:ext>
            </a:extLst>
          </p:cNvPr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64578"/>
      </p:ext>
    </p:extLst>
  </p:cSld>
  <p:clrMapOvr>
    <a:masterClrMapping/>
  </p:clrMapOvr>
  <p:hf sldNum="0" hdr="0" ftr="0" dt="0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Background (White Title, Blue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9587082"/>
      </p:ext>
    </p:extLst>
  </p:cSld>
  <p:clrMapOvr>
    <a:masterClrMapping/>
  </p:clrMapOvr>
  <p:hf sldNum="0" hdr="0" ftr="0" dt="0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Background (Blue Circl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6304108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49348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_rels/slideMaster2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79.xml"/><Relationship Id="rId21" Type="http://schemas.openxmlformats.org/officeDocument/2006/relationships/slideLayout" Target="../slideLayouts/slideLayout74.xml"/><Relationship Id="rId42" Type="http://schemas.openxmlformats.org/officeDocument/2006/relationships/slideLayout" Target="../slideLayouts/slideLayout95.xml"/><Relationship Id="rId47" Type="http://schemas.openxmlformats.org/officeDocument/2006/relationships/slideLayout" Target="../slideLayouts/slideLayout100.xml"/><Relationship Id="rId63" Type="http://schemas.openxmlformats.org/officeDocument/2006/relationships/slideLayout" Target="../slideLayouts/slideLayout116.xml"/><Relationship Id="rId68" Type="http://schemas.openxmlformats.org/officeDocument/2006/relationships/slideLayout" Target="../slideLayouts/slideLayout121.xml"/><Relationship Id="rId84" Type="http://schemas.openxmlformats.org/officeDocument/2006/relationships/slideLayout" Target="../slideLayouts/slideLayout137.xml"/><Relationship Id="rId89" Type="http://schemas.openxmlformats.org/officeDocument/2006/relationships/slideLayout" Target="../slideLayouts/slideLayout142.xml"/><Relationship Id="rId1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85.xml"/><Relationship Id="rId37" Type="http://schemas.openxmlformats.org/officeDocument/2006/relationships/slideLayout" Target="../slideLayouts/slideLayout90.xml"/><Relationship Id="rId53" Type="http://schemas.openxmlformats.org/officeDocument/2006/relationships/slideLayout" Target="../slideLayouts/slideLayout106.xml"/><Relationship Id="rId58" Type="http://schemas.openxmlformats.org/officeDocument/2006/relationships/slideLayout" Target="../slideLayouts/slideLayout111.xml"/><Relationship Id="rId74" Type="http://schemas.openxmlformats.org/officeDocument/2006/relationships/slideLayout" Target="../slideLayouts/slideLayout127.xml"/><Relationship Id="rId79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58.xml"/><Relationship Id="rId90" Type="http://schemas.openxmlformats.org/officeDocument/2006/relationships/slideLayout" Target="../slideLayouts/slideLayout143.xml"/><Relationship Id="rId22" Type="http://schemas.openxmlformats.org/officeDocument/2006/relationships/slideLayout" Target="../slideLayouts/slideLayout75.xml"/><Relationship Id="rId27" Type="http://schemas.openxmlformats.org/officeDocument/2006/relationships/slideLayout" Target="../slideLayouts/slideLayout80.xml"/><Relationship Id="rId43" Type="http://schemas.openxmlformats.org/officeDocument/2006/relationships/slideLayout" Target="../slideLayouts/slideLayout96.xml"/><Relationship Id="rId48" Type="http://schemas.openxmlformats.org/officeDocument/2006/relationships/slideLayout" Target="../slideLayouts/slideLayout101.xml"/><Relationship Id="rId64" Type="http://schemas.openxmlformats.org/officeDocument/2006/relationships/slideLayout" Target="../slideLayouts/slideLayout117.xml"/><Relationship Id="rId69" Type="http://schemas.openxmlformats.org/officeDocument/2006/relationships/slideLayout" Target="../slideLayouts/slideLayout122.xml"/><Relationship Id="rId8" Type="http://schemas.openxmlformats.org/officeDocument/2006/relationships/slideLayout" Target="../slideLayouts/slideLayout61.xml"/><Relationship Id="rId51" Type="http://schemas.openxmlformats.org/officeDocument/2006/relationships/slideLayout" Target="../slideLayouts/slideLayout104.xml"/><Relationship Id="rId72" Type="http://schemas.openxmlformats.org/officeDocument/2006/relationships/slideLayout" Target="../slideLayouts/slideLayout125.xml"/><Relationship Id="rId80" Type="http://schemas.openxmlformats.org/officeDocument/2006/relationships/slideLayout" Target="../slideLayouts/slideLayout133.xml"/><Relationship Id="rId85" Type="http://schemas.openxmlformats.org/officeDocument/2006/relationships/slideLayout" Target="../slideLayouts/slideLayout138.xml"/><Relationship Id="rId93" Type="http://schemas.openxmlformats.org/officeDocument/2006/relationships/theme" Target="../theme/theme2.xml"/><Relationship Id="rId3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5.xml"/><Relationship Id="rId17" Type="http://schemas.openxmlformats.org/officeDocument/2006/relationships/slideLayout" Target="../slideLayouts/slideLayout70.xml"/><Relationship Id="rId25" Type="http://schemas.openxmlformats.org/officeDocument/2006/relationships/slideLayout" Target="../slideLayouts/slideLayout78.xml"/><Relationship Id="rId33" Type="http://schemas.openxmlformats.org/officeDocument/2006/relationships/slideLayout" Target="../slideLayouts/slideLayout86.xml"/><Relationship Id="rId38" Type="http://schemas.openxmlformats.org/officeDocument/2006/relationships/slideLayout" Target="../slideLayouts/slideLayout91.xml"/><Relationship Id="rId46" Type="http://schemas.openxmlformats.org/officeDocument/2006/relationships/slideLayout" Target="../slideLayouts/slideLayout99.xml"/><Relationship Id="rId59" Type="http://schemas.openxmlformats.org/officeDocument/2006/relationships/slideLayout" Target="../slideLayouts/slideLayout112.xml"/><Relationship Id="rId67" Type="http://schemas.openxmlformats.org/officeDocument/2006/relationships/slideLayout" Target="../slideLayouts/slideLayout120.xml"/><Relationship Id="rId20" Type="http://schemas.openxmlformats.org/officeDocument/2006/relationships/slideLayout" Target="../slideLayouts/slideLayout73.xml"/><Relationship Id="rId41" Type="http://schemas.openxmlformats.org/officeDocument/2006/relationships/slideLayout" Target="../slideLayouts/slideLayout94.xml"/><Relationship Id="rId54" Type="http://schemas.openxmlformats.org/officeDocument/2006/relationships/slideLayout" Target="../slideLayouts/slideLayout107.xml"/><Relationship Id="rId62" Type="http://schemas.openxmlformats.org/officeDocument/2006/relationships/slideLayout" Target="../slideLayouts/slideLayout115.xml"/><Relationship Id="rId70" Type="http://schemas.openxmlformats.org/officeDocument/2006/relationships/slideLayout" Target="../slideLayouts/slideLayout123.xml"/><Relationship Id="rId75" Type="http://schemas.openxmlformats.org/officeDocument/2006/relationships/slideLayout" Target="../slideLayouts/slideLayout128.xml"/><Relationship Id="rId83" Type="http://schemas.openxmlformats.org/officeDocument/2006/relationships/slideLayout" Target="../slideLayouts/slideLayout136.xml"/><Relationship Id="rId88" Type="http://schemas.openxmlformats.org/officeDocument/2006/relationships/slideLayout" Target="../slideLayouts/slideLayout141.xml"/><Relationship Id="rId91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8.xml"/><Relationship Id="rId23" Type="http://schemas.openxmlformats.org/officeDocument/2006/relationships/slideLayout" Target="../slideLayouts/slideLayout76.xml"/><Relationship Id="rId28" Type="http://schemas.openxmlformats.org/officeDocument/2006/relationships/slideLayout" Target="../slideLayouts/slideLayout81.xml"/><Relationship Id="rId36" Type="http://schemas.openxmlformats.org/officeDocument/2006/relationships/slideLayout" Target="../slideLayouts/slideLayout89.xml"/><Relationship Id="rId49" Type="http://schemas.openxmlformats.org/officeDocument/2006/relationships/slideLayout" Target="../slideLayouts/slideLayout102.xml"/><Relationship Id="rId57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63.xml"/><Relationship Id="rId31" Type="http://schemas.openxmlformats.org/officeDocument/2006/relationships/slideLayout" Target="../slideLayouts/slideLayout84.xml"/><Relationship Id="rId44" Type="http://schemas.openxmlformats.org/officeDocument/2006/relationships/slideLayout" Target="../slideLayouts/slideLayout97.xml"/><Relationship Id="rId52" Type="http://schemas.openxmlformats.org/officeDocument/2006/relationships/slideLayout" Target="../slideLayouts/slideLayout105.xml"/><Relationship Id="rId60" Type="http://schemas.openxmlformats.org/officeDocument/2006/relationships/slideLayout" Target="../slideLayouts/slideLayout113.xml"/><Relationship Id="rId65" Type="http://schemas.openxmlformats.org/officeDocument/2006/relationships/slideLayout" Target="../slideLayouts/slideLayout118.xml"/><Relationship Id="rId73" Type="http://schemas.openxmlformats.org/officeDocument/2006/relationships/slideLayout" Target="../slideLayouts/slideLayout126.xml"/><Relationship Id="rId78" Type="http://schemas.openxmlformats.org/officeDocument/2006/relationships/slideLayout" Target="../slideLayouts/slideLayout131.xml"/><Relationship Id="rId81" Type="http://schemas.openxmlformats.org/officeDocument/2006/relationships/slideLayout" Target="../slideLayouts/slideLayout134.xml"/><Relationship Id="rId86" Type="http://schemas.openxmlformats.org/officeDocument/2006/relationships/slideLayout" Target="../slideLayouts/slideLayout139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6.xml"/><Relationship Id="rId18" Type="http://schemas.openxmlformats.org/officeDocument/2006/relationships/slideLayout" Target="../slideLayouts/slideLayout71.xml"/><Relationship Id="rId39" Type="http://schemas.openxmlformats.org/officeDocument/2006/relationships/slideLayout" Target="../slideLayouts/slideLayout92.xml"/><Relationship Id="rId34" Type="http://schemas.openxmlformats.org/officeDocument/2006/relationships/slideLayout" Target="../slideLayouts/slideLayout87.xml"/><Relationship Id="rId50" Type="http://schemas.openxmlformats.org/officeDocument/2006/relationships/slideLayout" Target="../slideLayouts/slideLayout103.xml"/><Relationship Id="rId55" Type="http://schemas.openxmlformats.org/officeDocument/2006/relationships/slideLayout" Target="../slideLayouts/slideLayout108.xml"/><Relationship Id="rId76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60.xml"/><Relationship Id="rId71" Type="http://schemas.openxmlformats.org/officeDocument/2006/relationships/slideLayout" Target="../slideLayouts/slideLayout124.xml"/><Relationship Id="rId92" Type="http://schemas.openxmlformats.org/officeDocument/2006/relationships/slideLayout" Target="../slideLayouts/slideLayout145.xml"/><Relationship Id="rId2" Type="http://schemas.openxmlformats.org/officeDocument/2006/relationships/slideLayout" Target="../slideLayouts/slideLayout55.xml"/><Relationship Id="rId29" Type="http://schemas.openxmlformats.org/officeDocument/2006/relationships/slideLayout" Target="../slideLayouts/slideLayout82.xml"/><Relationship Id="rId24" Type="http://schemas.openxmlformats.org/officeDocument/2006/relationships/slideLayout" Target="../slideLayouts/slideLayout77.xml"/><Relationship Id="rId40" Type="http://schemas.openxmlformats.org/officeDocument/2006/relationships/slideLayout" Target="../slideLayouts/slideLayout93.xml"/><Relationship Id="rId45" Type="http://schemas.openxmlformats.org/officeDocument/2006/relationships/slideLayout" Target="../slideLayouts/slideLayout98.xml"/><Relationship Id="rId66" Type="http://schemas.openxmlformats.org/officeDocument/2006/relationships/slideLayout" Target="../slideLayouts/slideLayout119.xml"/><Relationship Id="rId87" Type="http://schemas.openxmlformats.org/officeDocument/2006/relationships/slideLayout" Target="../slideLayouts/slideLayout140.xml"/><Relationship Id="rId61" Type="http://schemas.openxmlformats.org/officeDocument/2006/relationships/slideLayout" Target="../slideLayouts/slideLayout114.xml"/><Relationship Id="rId82" Type="http://schemas.openxmlformats.org/officeDocument/2006/relationships/slideLayout" Target="../slideLayouts/slideLayout135.xml"/><Relationship Id="rId1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83.xml"/><Relationship Id="rId35" Type="http://schemas.openxmlformats.org/officeDocument/2006/relationships/slideLayout" Target="../slideLayouts/slideLayout88.xml"/><Relationship Id="rId56" Type="http://schemas.openxmlformats.org/officeDocument/2006/relationships/slideLayout" Target="../slideLayouts/slideLayout109.xml"/><Relationship Id="rId77" Type="http://schemas.openxmlformats.org/officeDocument/2006/relationships/slideLayout" Target="../slideLayouts/slideLayout1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10/15/2025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8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80" r:id="rId10"/>
    <p:sldLayoutId id="2147483773" r:id="rId11"/>
    <p:sldLayoutId id="2147483800" r:id="rId12"/>
    <p:sldLayoutId id="2147483688" r:id="rId13"/>
    <p:sldLayoutId id="2147483826" r:id="rId14"/>
    <p:sldLayoutId id="2147483801" r:id="rId15"/>
    <p:sldLayoutId id="2147483802" r:id="rId16"/>
    <p:sldLayoutId id="2147483803" r:id="rId17"/>
    <p:sldLayoutId id="2147483744" r:id="rId18"/>
    <p:sldLayoutId id="2147483793" r:id="rId19"/>
    <p:sldLayoutId id="2147483767" r:id="rId20"/>
    <p:sldLayoutId id="2147483771" r:id="rId21"/>
    <p:sldLayoutId id="2147483772" r:id="rId22"/>
    <p:sldLayoutId id="2147483820" r:id="rId23"/>
    <p:sldLayoutId id="2147483769" r:id="rId24"/>
    <p:sldLayoutId id="2147483770" r:id="rId25"/>
    <p:sldLayoutId id="2147483829" r:id="rId26"/>
    <p:sldLayoutId id="2147483732" r:id="rId27"/>
    <p:sldLayoutId id="2147483794" r:id="rId28"/>
    <p:sldLayoutId id="2147483733" r:id="rId29"/>
    <p:sldLayoutId id="2147483821" r:id="rId30"/>
    <p:sldLayoutId id="2147483805" r:id="rId31"/>
    <p:sldLayoutId id="2147483806" r:id="rId32"/>
    <p:sldLayoutId id="2147483822" r:id="rId33"/>
    <p:sldLayoutId id="2147483750" r:id="rId34"/>
    <p:sldLayoutId id="2147483765" r:id="rId35"/>
    <p:sldLayoutId id="2147483823" r:id="rId36"/>
    <p:sldLayoutId id="2147483809" r:id="rId37"/>
    <p:sldLayoutId id="2147483808" r:id="rId38"/>
    <p:sldLayoutId id="2147483824" r:id="rId39"/>
    <p:sldLayoutId id="2147483781" r:id="rId40"/>
    <p:sldLayoutId id="2147483825" r:id="rId41"/>
    <p:sldLayoutId id="2147483807" r:id="rId42"/>
    <p:sldLayoutId id="2147483819" r:id="rId43"/>
    <p:sldLayoutId id="2147483738" r:id="rId44"/>
    <p:sldLayoutId id="2147483739" r:id="rId45"/>
    <p:sldLayoutId id="2147483754" r:id="rId46"/>
    <p:sldLayoutId id="2147483755" r:id="rId47"/>
    <p:sldLayoutId id="2147483759" r:id="rId48"/>
    <p:sldLayoutId id="2147483753" r:id="rId49"/>
    <p:sldLayoutId id="2147483763" r:id="rId50"/>
    <p:sldLayoutId id="2147483762" r:id="rId51"/>
    <p:sldLayoutId id="2147483797" r:id="rId52"/>
    <p:sldLayoutId id="2147483827" r:id="rId5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10/15/2025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6324600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164823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  <p:sldLayoutId id="2147483847" r:id="rId17"/>
    <p:sldLayoutId id="2147483848" r:id="rId18"/>
    <p:sldLayoutId id="2147483849" r:id="rId19"/>
    <p:sldLayoutId id="2147483850" r:id="rId20"/>
    <p:sldLayoutId id="2147483851" r:id="rId21"/>
    <p:sldLayoutId id="2147483852" r:id="rId22"/>
    <p:sldLayoutId id="2147483853" r:id="rId23"/>
    <p:sldLayoutId id="2147483854" r:id="rId24"/>
    <p:sldLayoutId id="2147483855" r:id="rId25"/>
    <p:sldLayoutId id="2147483856" r:id="rId26"/>
    <p:sldLayoutId id="2147483857" r:id="rId27"/>
    <p:sldLayoutId id="2147483858" r:id="rId28"/>
    <p:sldLayoutId id="2147483859" r:id="rId29"/>
    <p:sldLayoutId id="2147483860" r:id="rId30"/>
    <p:sldLayoutId id="2147483861" r:id="rId31"/>
    <p:sldLayoutId id="2147483862" r:id="rId32"/>
    <p:sldLayoutId id="2147483863" r:id="rId33"/>
    <p:sldLayoutId id="2147483864" r:id="rId34"/>
    <p:sldLayoutId id="2147483865" r:id="rId35"/>
    <p:sldLayoutId id="2147483866" r:id="rId36"/>
    <p:sldLayoutId id="2147483867" r:id="rId37"/>
    <p:sldLayoutId id="2147483868" r:id="rId38"/>
    <p:sldLayoutId id="2147483869" r:id="rId39"/>
    <p:sldLayoutId id="2147483870" r:id="rId40"/>
    <p:sldLayoutId id="2147483871" r:id="rId41"/>
    <p:sldLayoutId id="2147483872" r:id="rId42"/>
    <p:sldLayoutId id="2147483873" r:id="rId43"/>
    <p:sldLayoutId id="2147483874" r:id="rId44"/>
    <p:sldLayoutId id="2147483875" r:id="rId45"/>
    <p:sldLayoutId id="2147483876" r:id="rId46"/>
    <p:sldLayoutId id="2147483877" r:id="rId47"/>
    <p:sldLayoutId id="2147483878" r:id="rId48"/>
    <p:sldLayoutId id="2147483879" r:id="rId49"/>
    <p:sldLayoutId id="2147483880" r:id="rId50"/>
    <p:sldLayoutId id="2147483881" r:id="rId51"/>
    <p:sldLayoutId id="2147483882" r:id="rId52"/>
    <p:sldLayoutId id="2147483883" r:id="rId53"/>
    <p:sldLayoutId id="2147483884" r:id="rId54"/>
    <p:sldLayoutId id="2147483885" r:id="rId55"/>
    <p:sldLayoutId id="2147483886" r:id="rId56"/>
    <p:sldLayoutId id="2147483887" r:id="rId57"/>
    <p:sldLayoutId id="2147483888" r:id="rId58"/>
    <p:sldLayoutId id="2147483889" r:id="rId59"/>
    <p:sldLayoutId id="2147483890" r:id="rId60"/>
    <p:sldLayoutId id="2147483891" r:id="rId61"/>
    <p:sldLayoutId id="2147483892" r:id="rId62"/>
    <p:sldLayoutId id="2147483893" r:id="rId63"/>
    <p:sldLayoutId id="2147483894" r:id="rId64"/>
    <p:sldLayoutId id="2147483895" r:id="rId65"/>
    <p:sldLayoutId id="2147483896" r:id="rId66"/>
    <p:sldLayoutId id="2147483897" r:id="rId67"/>
    <p:sldLayoutId id="2147483898" r:id="rId68"/>
    <p:sldLayoutId id="2147483899" r:id="rId69"/>
    <p:sldLayoutId id="2147483900" r:id="rId70"/>
    <p:sldLayoutId id="2147483901" r:id="rId71"/>
    <p:sldLayoutId id="2147483902" r:id="rId72"/>
    <p:sldLayoutId id="2147483903" r:id="rId73"/>
    <p:sldLayoutId id="2147483904" r:id="rId74"/>
    <p:sldLayoutId id="2147483905" r:id="rId75"/>
    <p:sldLayoutId id="2147483906" r:id="rId76"/>
    <p:sldLayoutId id="2147483907" r:id="rId77"/>
    <p:sldLayoutId id="2147483908" r:id="rId78"/>
    <p:sldLayoutId id="2147483909" r:id="rId79"/>
    <p:sldLayoutId id="2147483910" r:id="rId80"/>
    <p:sldLayoutId id="2147483911" r:id="rId81"/>
    <p:sldLayoutId id="2147483912" r:id="rId82"/>
    <p:sldLayoutId id="2147483913" r:id="rId83"/>
    <p:sldLayoutId id="2147483914" r:id="rId84"/>
    <p:sldLayoutId id="2147483915" r:id="rId85"/>
    <p:sldLayoutId id="2147483916" r:id="rId86"/>
    <p:sldLayoutId id="2147483917" r:id="rId87"/>
    <p:sldLayoutId id="2147483918" r:id="rId88"/>
    <p:sldLayoutId id="2147483919" r:id="rId89"/>
    <p:sldLayoutId id="2147483920" r:id="rId90"/>
    <p:sldLayoutId id="2147483921" r:id="rId91"/>
    <p:sldLayoutId id="2147483922" r:id="rId9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ennifer.Beilke@state.mn.u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2.xml"/><Relationship Id="rId4" Type="http://schemas.openxmlformats.org/officeDocument/2006/relationships/hyperlink" Target="mailto:Susan.Kusz@state.mn.u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.Kusz@state.mn.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Jennifer.Beilke@state.mn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all day with beautiful colors on a path with trees on either side">
            <a:extLst>
              <a:ext uri="{FF2B5EF4-FFF2-40B4-BE49-F238E27FC236}">
                <a16:creationId xmlns:a16="http://schemas.microsoft.com/office/drawing/2014/main" id="{F836F80A-17B9-5D60-E6A5-A36F91C76C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657"/>
            <a:ext cx="12192000" cy="34806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443143-8B4F-CF30-6C68-8CB3DA8C5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629" y="3653973"/>
            <a:ext cx="11584214" cy="1041400"/>
          </a:xfrm>
        </p:spPr>
        <p:txBody>
          <a:bodyPr>
            <a:normAutofit/>
          </a:bodyPr>
          <a:lstStyle/>
          <a:p>
            <a:r>
              <a:rPr lang="en-US" sz="5400" dirty="0">
                <a:ea typeface="Calibri"/>
                <a:cs typeface="Calibri"/>
              </a:rPr>
              <a:t>Community Partner &amp; SSB Staff Forum</a:t>
            </a: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0B77C-5BBC-8CCD-A5E1-7C2041A91A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2086" y="5094908"/>
            <a:ext cx="10515600" cy="8398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October 14, 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2782C-2156-D773-A402-0016C9CD2F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2836920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27634-8A0E-2D86-270E-3B3BE7776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3AF46-BF33-BA68-F1D0-9882F98BB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45440" y="1132081"/>
            <a:ext cx="11699240" cy="4841683"/>
          </a:xfrm>
        </p:spPr>
        <p:txBody>
          <a:bodyPr>
            <a:normAutofit/>
          </a:bodyPr>
          <a:lstStyle/>
          <a:p>
            <a:pPr lvl="3">
              <a:spcBef>
                <a:spcPts val="0"/>
              </a:spcBef>
              <a:spcAft>
                <a:spcPts val="0"/>
              </a:spcAft>
            </a:pPr>
            <a:endParaRPr lang="en-US" sz="3200" b="1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3200" b="1" dirty="0"/>
              <a:t>Spotlight- Who’s been monitored, upcoming, WF1 enrollment, Whose new?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3200" b="1" dirty="0"/>
              <a:t>Accessibility – Do you need assistance? Resources available.</a:t>
            </a:r>
            <a:endParaRPr lang="en-US" sz="32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3200" b="1" dirty="0"/>
              <a:t>Monitoring updates –  What is done and left to do?</a:t>
            </a:r>
            <a:endParaRPr lang="en-US" sz="32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3200" b="1" dirty="0"/>
              <a:t>Manual Update – Anniversary, next steps</a:t>
            </a:r>
            <a:endParaRPr lang="en-US" sz="32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3200" b="1" dirty="0"/>
              <a:t>Reminders – WF1, BCA, Insurance, Workforce Reports</a:t>
            </a:r>
          </a:p>
          <a:p>
            <a:pPr marL="1371600" lvl="3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6FD4A5-51CE-69AE-B304-507479F375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3522931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47538-C8FB-61A0-2FF5-B93AC337D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Disability Employment Awareness Month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EF83E-C0B2-1A15-1E7D-AE3E0346F32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Gary Horton, Vanward Consulting</a:t>
            </a:r>
          </a:p>
        </p:txBody>
      </p:sp>
    </p:spTree>
    <p:extLst>
      <p:ext uri="{BB962C8B-B14F-4D97-AF65-F5344CB8AC3E}">
        <p14:creationId xmlns:p14="http://schemas.microsoft.com/office/powerpoint/2010/main" val="647597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97859" y="0"/>
            <a:ext cx="10515600" cy="1216025"/>
          </a:xfrm>
        </p:spPr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6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QUESTIONS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3000"/>
          </a:p>
        </p:txBody>
      </p:sp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84FD01FF-AEA6-D9E6-447A-F7212EC2B1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5012" y="2378546"/>
            <a:ext cx="1377576" cy="137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40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748642" y="3770593"/>
            <a:ext cx="8929750" cy="2812155"/>
          </a:xfrm>
        </p:spPr>
        <p:txBody>
          <a:bodyPr anchor="b"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endParaRPr lang="en-US" sz="11200" b="1" dirty="0"/>
          </a:p>
          <a:p>
            <a:pPr algn="l">
              <a:lnSpc>
                <a:spcPct val="120000"/>
              </a:lnSpc>
            </a:pPr>
            <a:endParaRPr lang="en-US" sz="11200" b="1" dirty="0">
              <a:latin typeface="+mj-lt"/>
            </a:endParaRPr>
          </a:p>
          <a:p>
            <a:pPr algn="l">
              <a:lnSpc>
                <a:spcPct val="120000"/>
              </a:lnSpc>
            </a:pPr>
            <a:endParaRPr lang="en-US" sz="11200" b="1" dirty="0">
              <a:latin typeface="+mj-lt"/>
            </a:endParaRPr>
          </a:p>
          <a:p>
            <a:pPr algn="l">
              <a:lnSpc>
                <a:spcPct val="120000"/>
              </a:lnSpc>
            </a:pPr>
            <a:endParaRPr lang="en-US" sz="11200" b="1" dirty="0">
              <a:latin typeface="+mj-lt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r>
              <a:rPr lang="en-US" sz="11200" b="1" dirty="0">
                <a:latin typeface="+mj-lt"/>
              </a:rPr>
              <a:t>Jennifer Beilke </a:t>
            </a:r>
            <a:r>
              <a:rPr lang="en-US" sz="11200" dirty="0">
                <a:latin typeface="+mj-lt"/>
              </a:rPr>
              <a:t>651-539-2273 </a:t>
            </a:r>
            <a:r>
              <a:rPr lang="en-US" sz="11200" i="1" dirty="0">
                <a:latin typeface="+mj-lt"/>
                <a:hlinkClick r:id="rId3"/>
              </a:rPr>
              <a:t>Jennifer.Beilke@state.mn.us</a:t>
            </a:r>
            <a:endParaRPr lang="en-US" sz="11200" i="1" dirty="0">
              <a:latin typeface="+mj-lt"/>
              <a:ea typeface="Calibri"/>
              <a:cs typeface="Calibri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r>
              <a:rPr lang="en-US" sz="11200" b="1" dirty="0"/>
              <a:t>Susan Kusz </a:t>
            </a:r>
            <a:r>
              <a:rPr lang="en-US" sz="11200" dirty="0"/>
              <a:t> 651-539-2271 </a:t>
            </a:r>
            <a:r>
              <a:rPr lang="en-US" sz="11200" i="1" dirty="0">
                <a:hlinkClick r:id="rId4"/>
              </a:rPr>
              <a:t>Susan.Kusz@state.mn.us</a:t>
            </a:r>
            <a:r>
              <a:rPr lang="en-US" sz="11200" i="1" dirty="0"/>
              <a:t> </a:t>
            </a:r>
            <a:endParaRPr lang="en-US" sz="4800" i="1" dirty="0">
              <a:ea typeface="Calibri"/>
              <a:cs typeface="Calibri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endParaRPr lang="en-US" sz="11200" i="1" dirty="0">
              <a:ea typeface="Calibri"/>
              <a:cs typeface="Calibri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endParaRPr lang="en-US" sz="11200" i="1" dirty="0">
              <a:ea typeface="Calibri"/>
              <a:cs typeface="Calibri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r>
              <a:rPr lang="en-US" sz="11200" b="1" dirty="0">
                <a:ea typeface="Calibri"/>
                <a:cs typeface="Calibri"/>
              </a:rPr>
              <a:t>2025 Drop In Café </a:t>
            </a:r>
            <a:r>
              <a:rPr lang="en-US" sz="11200" b="1">
                <a:ea typeface="Calibri"/>
                <a:cs typeface="Calibri"/>
              </a:rPr>
              <a:t>– </a:t>
            </a:r>
            <a:r>
              <a:rPr lang="en-US" sz="11200">
                <a:ea typeface="Calibri"/>
                <a:cs typeface="Calibri"/>
              </a:rPr>
              <a:t>November 14, 2025</a:t>
            </a:r>
            <a:endParaRPr lang="en-US" sz="11200" b="1" dirty="0">
              <a:ea typeface="Calibri"/>
              <a:cs typeface="Calibri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r>
              <a:rPr lang="en-US" sz="11200" b="1" dirty="0"/>
              <a:t>2025 Quarterly Forums</a:t>
            </a:r>
            <a:r>
              <a:rPr lang="en-US" sz="11200" dirty="0"/>
              <a:t>: January , 2026</a:t>
            </a:r>
            <a:endParaRPr lang="en-US" sz="11200" dirty="0">
              <a:ea typeface="Calibri"/>
              <a:cs typeface="Calibri"/>
            </a:endParaRPr>
          </a:p>
          <a:p>
            <a:pPr marL="1143000" marR="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200" dirty="0">
              <a:ea typeface="Calibri"/>
              <a:cs typeface="Calibri"/>
            </a:endParaRPr>
          </a:p>
          <a:p>
            <a:pPr algn="l">
              <a:lnSpc>
                <a:spcPct val="120000"/>
              </a:lnSpc>
              <a:spcAft>
                <a:spcPts val="0"/>
              </a:spcAft>
            </a:pPr>
            <a:endParaRPr lang="en-US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18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Funding Notice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38200" y="3521123"/>
            <a:ext cx="10515600" cy="2930078"/>
          </a:xfrm>
        </p:spPr>
        <p:txBody>
          <a:bodyPr anchor="b">
            <a:normAutofit fontScale="77500" lnSpcReduction="20000"/>
          </a:bodyPr>
          <a:lstStyle/>
          <a:p>
            <a:r>
              <a:rPr lang="en-US" sz="40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Minnesota State Services for the Blind VR program receives 78.69 percent of its funding through a grant from the U.S. Department of Education. For federal fiscal year 2023, the total amount of grant funds awarded were $10,410,449. The remaining 21.3  percent of the costs ($2,817,568) were funded by Minnesota state appropriations.</a:t>
            </a:r>
            <a:endParaRPr lang="en-US" sz="4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6354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97859" y="0"/>
            <a:ext cx="10515600" cy="1216025"/>
          </a:xfrm>
        </p:spPr>
        <p:txBody>
          <a:bodyPr/>
          <a:lstStyle/>
          <a:p>
            <a:r>
              <a:rPr lang="en-US"/>
              <a:t>HOUSEKEEPING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US" sz="2100"/>
              <a:t>Welcome to the SSB Community Partners + SSB Staff Forum. 	</a:t>
            </a:r>
          </a:p>
          <a:p>
            <a:pPr>
              <a:spcAft>
                <a:spcPts val="0"/>
              </a:spcAft>
            </a:pPr>
            <a:r>
              <a:rPr lang="en-US" sz="2100" b="1"/>
              <a:t>ASL Interpreters </a:t>
            </a:r>
            <a:r>
              <a:rPr lang="en-US" sz="2100"/>
              <a:t>are designated as “co-hosts”, so they appear at the top of your participant list. If you need ability to “multi-pin” please message </a:t>
            </a:r>
            <a:r>
              <a:rPr lang="en-US" sz="2100">
                <a:hlinkClick r:id="rId3"/>
              </a:rPr>
              <a:t>Susan.Kusz@state.mn.us</a:t>
            </a:r>
            <a:r>
              <a:rPr lang="en-US" sz="2100"/>
              <a:t> . </a:t>
            </a:r>
          </a:p>
          <a:p>
            <a:pPr>
              <a:spcAft>
                <a:spcPts val="0"/>
              </a:spcAft>
            </a:pPr>
            <a:r>
              <a:rPr lang="en-US" sz="2100" b="1"/>
              <a:t>Closed Captioning </a:t>
            </a:r>
            <a:r>
              <a:rPr lang="en-US" sz="2100"/>
              <a:t>is available. A livestream is linked in the chat. </a:t>
            </a:r>
          </a:p>
          <a:p>
            <a:pPr>
              <a:spcAft>
                <a:spcPts val="0"/>
              </a:spcAft>
            </a:pPr>
            <a:r>
              <a:rPr lang="en-US" sz="2100" b="1"/>
              <a:t>Microphones: </a:t>
            </a:r>
            <a:r>
              <a:rPr lang="en-US" sz="2100"/>
              <a:t>Please keep your microphone muted unless you are talking and identify yourself when speaking. </a:t>
            </a:r>
          </a:p>
          <a:p>
            <a:pPr>
              <a:spcAft>
                <a:spcPts val="0"/>
              </a:spcAft>
            </a:pPr>
            <a:r>
              <a:rPr lang="en-US" sz="2100" b="1"/>
              <a:t>Technical Issues: </a:t>
            </a:r>
            <a:r>
              <a:rPr lang="en-US" sz="2100"/>
              <a:t>If you have technical issues, please contact </a:t>
            </a:r>
            <a:r>
              <a:rPr lang="en-US" sz="2100">
                <a:hlinkClick r:id="rId4"/>
              </a:rPr>
              <a:t>Jennifer.Beilke@state.mn.us</a:t>
            </a:r>
            <a:r>
              <a:rPr lang="en-US" sz="2100"/>
              <a:t>.  </a:t>
            </a:r>
          </a:p>
          <a:p>
            <a:pPr>
              <a:spcAft>
                <a:spcPts val="0"/>
              </a:spcAft>
            </a:pPr>
            <a:r>
              <a:rPr lang="en-US" sz="2100" b="1"/>
              <a:t>Recording: </a:t>
            </a:r>
            <a:r>
              <a:rPr lang="en-US" sz="2100"/>
              <a:t>The session will be recorded and distributed by Gov.delivery along with the agenda, and presentation.  	</a:t>
            </a:r>
            <a:r>
              <a:rPr lang="en-US" sz="2100" b="1"/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308066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97859" y="0"/>
            <a:ext cx="10515600" cy="1216025"/>
          </a:xfrm>
        </p:spPr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64029" y="1320800"/>
            <a:ext cx="10689771" cy="5537200"/>
          </a:xfrm>
        </p:spPr>
        <p:txBody>
          <a:bodyPr vert="horz" lIns="182880" tIns="301752" rIns="182880" bIns="45720" rtlCol="0" anchor="t">
            <a:noAutofit/>
          </a:bodyPr>
          <a:lstStyle/>
          <a:p>
            <a:pPr marL="571500" indent="-34290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tabLst>
                <a:tab pos="282575" algn="l"/>
                <a:tab pos="631825" algn="l"/>
              </a:tabLst>
            </a:pPr>
            <a:r>
              <a:rPr lang="en-US" sz="2000" b="1" dirty="0">
                <a:solidFill>
                  <a:srgbClr val="000000"/>
                </a:solidFill>
              </a:rPr>
              <a:t>Welcome: </a:t>
            </a:r>
            <a:r>
              <a:rPr lang="en-US" sz="2000" i="1" dirty="0"/>
              <a:t> Susan Kusz, Community Partner Relations and Contracts Specialist Assistant, Jennifer Beilke, Community Partner Relations and Contract Specialist and Natasha Jerde, SSB Director</a:t>
            </a:r>
          </a:p>
          <a:p>
            <a:pPr marL="57150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tabLst>
                <a:tab pos="282575" algn="l"/>
                <a:tab pos="631825" algn="l"/>
              </a:tabLst>
            </a:pPr>
            <a:r>
              <a:rPr lang="en-US" sz="2000" b="1" dirty="0"/>
              <a:t>SSB Community Partners Team Updates and Announcements: </a:t>
            </a:r>
            <a:r>
              <a:rPr lang="en-US" sz="2000" i="1" dirty="0"/>
              <a:t>Natasha Jerde, Susan Kusz, and Jennifer Beilke</a:t>
            </a:r>
            <a:endParaRPr lang="en-US" sz="2000" i="1" dirty="0">
              <a:ea typeface="Calibri"/>
              <a:cs typeface="Calibri"/>
            </a:endParaRPr>
          </a:p>
          <a:p>
            <a:pPr marL="10287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tabLst>
                <a:tab pos="282575" algn="l"/>
                <a:tab pos="631825" algn="l"/>
              </a:tabLst>
            </a:pPr>
            <a:r>
              <a:rPr lang="en-US" sz="1600" b="1" dirty="0">
                <a:ea typeface="Calibri"/>
                <a:cs typeface="Calibri"/>
              </a:rPr>
              <a:t>Director's Note</a:t>
            </a:r>
          </a:p>
          <a:p>
            <a:pPr marL="10287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tabLst>
                <a:tab pos="282575" algn="l"/>
                <a:tab pos="631825" algn="l"/>
              </a:tabLst>
            </a:pPr>
            <a:r>
              <a:rPr lang="en-US" sz="1600" b="1" dirty="0">
                <a:ea typeface="Calibri"/>
                <a:cs typeface="Calibri"/>
              </a:rPr>
              <a:t>Progress Updates – Accessibility, Website, Monitoring Updates, Elevator Pitches</a:t>
            </a:r>
            <a:endParaRPr lang="en-US" sz="1600" b="1" dirty="0"/>
          </a:p>
          <a:p>
            <a:pPr marL="57150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tabLst>
                <a:tab pos="282575" algn="l"/>
                <a:tab pos="631825" algn="l"/>
              </a:tabLst>
            </a:pPr>
            <a:r>
              <a:rPr lang="en-US" sz="2000" b="1" dirty="0"/>
              <a:t>Vanward Consulting – Disability Employment - Gary Horton</a:t>
            </a:r>
          </a:p>
          <a:p>
            <a:pPr marL="57150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tabLst>
                <a:tab pos="282575" algn="l"/>
                <a:tab pos="631825" algn="l"/>
              </a:tabLst>
            </a:pPr>
            <a:r>
              <a:rPr lang="en-US" sz="2000" b="1" dirty="0"/>
              <a:t>Wrap up/Adjourn: </a:t>
            </a:r>
            <a:r>
              <a:rPr lang="en-US" sz="2000" i="1" dirty="0"/>
              <a:t>Susan Kusz, Jennifer Beilke, and Natasha Jerde</a:t>
            </a:r>
            <a:endParaRPr lang="en-US" sz="2000" b="1" i="1" dirty="0"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dirty="0"/>
              <a:t>	</a:t>
            </a:r>
            <a:r>
              <a:rPr lang="en-US" sz="2000" b="1" dirty="0"/>
              <a:t>															</a:t>
            </a:r>
          </a:p>
        </p:txBody>
      </p:sp>
    </p:spTree>
    <p:extLst>
      <p:ext uri="{BB962C8B-B14F-4D97-AF65-F5344CB8AC3E}">
        <p14:creationId xmlns:p14="http://schemas.microsoft.com/office/powerpoint/2010/main" val="78066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D5AE8-5C2D-CCB6-A132-3A2B080095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SSB Updates and Announcements</a:t>
            </a:r>
            <a:br>
              <a:rPr lang="en-US" dirty="0"/>
            </a:br>
            <a:r>
              <a:rPr lang="en-US" sz="2000" i="1" dirty="0"/>
              <a:t>Susan Kusz, Jennifer Beilke, and Natasha Jerde</a:t>
            </a:r>
            <a:endParaRPr lang="en-US" i="1" dirty="0"/>
          </a:p>
        </p:txBody>
      </p:sp>
      <p:pic>
        <p:nvPicPr>
          <p:cNvPr id="4" name="Picture 3" descr="Fall day with beautiful colors on a path with trees on either side">
            <a:extLst>
              <a:ext uri="{FF2B5EF4-FFF2-40B4-BE49-F238E27FC236}">
                <a16:creationId xmlns:a16="http://schemas.microsoft.com/office/drawing/2014/main" id="{96AF79F9-F425-A418-99C4-F201BEE7E8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05" y="1215585"/>
            <a:ext cx="10958196" cy="297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071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11B10-4F8F-A1FC-3E1E-6CD095824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940" y="4147924"/>
            <a:ext cx="11658600" cy="1199223"/>
          </a:xfrm>
        </p:spPr>
        <p:txBody>
          <a:bodyPr>
            <a:normAutofit/>
          </a:bodyPr>
          <a:lstStyle/>
          <a:p>
            <a:r>
              <a:rPr lang="en-US" sz="4400" dirty="0"/>
              <a:t>Contract 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7AFFA-5FFD-09CB-9233-D580F18C02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i="1" dirty="0"/>
              <a:t>Jennifer Beilke, Community Partner Relations and Contracts Specialist</a:t>
            </a:r>
          </a:p>
        </p:txBody>
      </p:sp>
    </p:spTree>
    <p:extLst>
      <p:ext uri="{BB962C8B-B14F-4D97-AF65-F5344CB8AC3E}">
        <p14:creationId xmlns:p14="http://schemas.microsoft.com/office/powerpoint/2010/main" val="2875627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4E2DE-779D-0C41-73EC-013F79537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Director’s Notes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8C2E8-C15E-BF42-FCFA-464DAAD78A4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Autofit/>
          </a:bodyPr>
          <a:lstStyle/>
          <a:p>
            <a:r>
              <a:rPr lang="en-US" sz="4400" i="1" dirty="0"/>
              <a:t>Natasha Jerde, Director</a:t>
            </a:r>
          </a:p>
        </p:txBody>
      </p:sp>
    </p:spTree>
    <p:extLst>
      <p:ext uri="{BB962C8B-B14F-4D97-AF65-F5344CB8AC3E}">
        <p14:creationId xmlns:p14="http://schemas.microsoft.com/office/powerpoint/2010/main" val="2781120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181D1-4BB3-58C2-4BBD-B5A448590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5486B-0720-FBC9-CDF4-F8B5285B5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E9FFD-E478-A5FB-1B64-5CB05D253B8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85140" y="4432443"/>
            <a:ext cx="11221720" cy="711464"/>
          </a:xfrm>
        </p:spPr>
        <p:txBody>
          <a:bodyPr>
            <a:noAutofit/>
          </a:bodyPr>
          <a:lstStyle/>
          <a:p>
            <a:pPr algn="l"/>
            <a:r>
              <a:rPr lang="en-US" sz="4400" i="1" dirty="0">
                <a:solidFill>
                  <a:schemeClr val="bg1"/>
                </a:solidFill>
              </a:rPr>
              <a:t>Lisa Rogers, Marketing &amp; Outreach Coordinator</a:t>
            </a:r>
          </a:p>
          <a:p>
            <a:endParaRPr lang="en-US" sz="4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D4EB9-268C-7411-B57B-B493E5F85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7FE0-3F20-854D-3F59-F78564E35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10D33-7C24-64AB-E914-8DF57B540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0" lvl="3" indent="0">
              <a:spcBef>
                <a:spcPts val="0"/>
              </a:spcBef>
              <a:spcAft>
                <a:spcPts val="0"/>
              </a:spcAft>
              <a:buNone/>
            </a:pPr>
            <a:endParaRPr lang="en-US" sz="44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4400" b="1" dirty="0"/>
              <a:t>Website – Next steps, 2026 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endParaRPr lang="en-US" sz="44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4400" b="1" dirty="0"/>
              <a:t>Elevator Pitches – 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4400" b="1" dirty="0"/>
              <a:t>Who's new on the interactive map?</a:t>
            </a:r>
            <a:endParaRPr lang="en-US" sz="44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31C538-2706-0F11-C3DC-C4D83A884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mn.gov/deed</a:t>
            </a:r>
          </a:p>
        </p:txBody>
      </p:sp>
    </p:spTree>
    <p:extLst>
      <p:ext uri="{BB962C8B-B14F-4D97-AF65-F5344CB8AC3E}">
        <p14:creationId xmlns:p14="http://schemas.microsoft.com/office/powerpoint/2010/main" val="665497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D0A42-BF99-62D8-E0C8-B2E478C3F2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Community Partner Resources -Progress 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F60B8-9C29-95CA-7ACA-F2341DB6836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5665204"/>
            <a:ext cx="10515600" cy="711464"/>
          </a:xfrm>
        </p:spPr>
        <p:txBody>
          <a:bodyPr/>
          <a:lstStyle/>
          <a:p>
            <a:r>
              <a:rPr lang="en-US" i="1" dirty="0"/>
              <a:t>Susan Kusz, Community Partner Relations and Contract Specialist Assistant</a:t>
            </a:r>
          </a:p>
        </p:txBody>
      </p:sp>
    </p:spTree>
    <p:extLst>
      <p:ext uri="{BB962C8B-B14F-4D97-AF65-F5344CB8AC3E}">
        <p14:creationId xmlns:p14="http://schemas.microsoft.com/office/powerpoint/2010/main" val="3156723907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A83DAB-7D6A-4D1F-89F1-C56FD178C40E}" vid="{217DB3C4-729D-4F01-A68A-84F721C64EEB}"/>
    </a:ext>
  </a:extLst>
</a:theme>
</file>

<file path=ppt/theme/theme2.xml><?xml version="1.0" encoding="utf-8"?>
<a:theme xmlns:a="http://schemas.openxmlformats.org/drawingml/2006/main" name="DEED Default Theme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ED Default Theme" id="{5FB84C3E-AB31-4EC4-A7D6-A37A529DC5B9}" vid="{E41B0E38-B947-4C1F-8B44-77C573EA86C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4EAAB423C2AD4F9E716C964328C15F" ma:contentTypeVersion="18" ma:contentTypeDescription="Create a new document." ma:contentTypeScope="" ma:versionID="f37be1cf6080a0074e1fb83038629b66">
  <xsd:schema xmlns:xsd="http://www.w3.org/2001/XMLSchema" xmlns:xs="http://www.w3.org/2001/XMLSchema" xmlns:p="http://schemas.microsoft.com/office/2006/metadata/properties" xmlns:ns2="f40b3bed-991c-4f1f-9472-bc970bd8a5cf" xmlns:ns3="acafcbf6-48c5-4daf-971b-c5fe77e9609f" targetNamespace="http://schemas.microsoft.com/office/2006/metadata/properties" ma:root="true" ma:fieldsID="a96144090728f46d2334361efb64fe1a" ns2:_="" ns3:_="">
    <xsd:import namespace="f40b3bed-991c-4f1f-9472-bc970bd8a5cf"/>
    <xsd:import namespace="acafcbf6-48c5-4daf-971b-c5fe77e960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RequestID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0b3bed-991c-4f1f-9472-bc970bd8a5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19cb8a3-2c43-49ff-bdd4-56a41dc47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questID" ma:index="21" nillable="true" ma:displayName="RequestID" ma:format="Dropdown" ma:internalName="RequestID">
      <xsd:simpleType>
        <xsd:restriction base="dms:Text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fcbf6-48c5-4daf-971b-c5fe77e9609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eefc701-9f1f-4a85-8cd8-3211bcae7aac}" ma:internalName="TaxCatchAll" ma:showField="CatchAllData" ma:web="acafcbf6-48c5-4daf-971b-c5fe77e960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fcbf6-48c5-4daf-971b-c5fe77e9609f" xsi:nil="true"/>
    <lcf76f155ced4ddcb4097134ff3c332f xmlns="f40b3bed-991c-4f1f-9472-bc970bd8a5cf">
      <Terms xmlns="http://schemas.microsoft.com/office/infopath/2007/PartnerControls"/>
    </lcf76f155ced4ddcb4097134ff3c332f>
    <RequestID xmlns="f40b3bed-991c-4f1f-9472-bc970bd8a5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EC42E8-4316-45E0-A994-6A3A758430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0b3bed-991c-4f1f-9472-bc970bd8a5cf"/>
    <ds:schemaRef ds:uri="acafcbf6-48c5-4daf-971b-c5fe77e960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1e7f468d-1304-4955-8326-7f0c3973287d"/>
    <ds:schemaRef ds:uri="d86cdae2-c51b-4490-8006-d518ccff2a68"/>
    <ds:schemaRef ds:uri="http://www.w3.org/XML/1998/namespace"/>
    <ds:schemaRef ds:uri="http://purl.org/dc/dcmitype/"/>
    <ds:schemaRef ds:uri="acafcbf6-48c5-4daf-971b-c5fe77e9609f"/>
    <ds:schemaRef ds:uri="f40b3bed-991c-4f1f-9472-bc970bd8a5cf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State of Minnesota</Template>
  <TotalTime>445</TotalTime>
  <Words>532</Words>
  <Application>Microsoft Office PowerPoint</Application>
  <PresentationFormat>Widescreen</PresentationFormat>
  <Paragraphs>72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Minnesota</vt:lpstr>
      <vt:lpstr>DEED Default Theme</vt:lpstr>
      <vt:lpstr>Community Partner &amp; SSB Staff Forum</vt:lpstr>
      <vt:lpstr>HOUSEKEEPING</vt:lpstr>
      <vt:lpstr>AGENDA</vt:lpstr>
      <vt:lpstr>SSB Updates and Announcements Susan Kusz, Jennifer Beilke, and Natasha Jerde</vt:lpstr>
      <vt:lpstr>Contract Updates</vt:lpstr>
      <vt:lpstr>Director’s Notes</vt:lpstr>
      <vt:lpstr> </vt:lpstr>
      <vt:lpstr>PowerPoint Presentation</vt:lpstr>
      <vt:lpstr>Community Partner Resources -Progress Updates</vt:lpstr>
      <vt:lpstr>PowerPoint Presentation</vt:lpstr>
      <vt:lpstr>Disability Employment Awareness Month</vt:lpstr>
      <vt:lpstr>Questions</vt:lpstr>
      <vt:lpstr>Thank You!</vt:lpstr>
      <vt:lpstr>Funding Notice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Image</dc:title>
  <dc:subject/>
  <dc:creator>Johnson, Heidi A (DEED);Holly Johnson, Lanterna Consulting</dc:creator>
  <cp:keywords/>
  <dc:description/>
  <cp:lastModifiedBy>Rogers, Lisa (She/Her/Hers) (DEED)</cp:lastModifiedBy>
  <cp:revision>8</cp:revision>
  <cp:lastPrinted>2017-03-14T16:27:36Z</cp:lastPrinted>
  <dcterms:created xsi:type="dcterms:W3CDTF">2019-08-09T15:36:59Z</dcterms:created>
  <dcterms:modified xsi:type="dcterms:W3CDTF">2025-10-15T19:47:48Z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1.31</vt:lpwstr>
  </property>
  <property fmtid="{D5CDD505-2E9C-101B-9397-08002B2CF9AE}" pid="3" name="ContentTypeId">
    <vt:lpwstr>0x010100EA4EAAB423C2AD4F9E716C964328C15F</vt:lpwstr>
  </property>
</Properties>
</file>