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145705605" r:id="rId3"/>
    <p:sldId id="2145705616" r:id="rId4"/>
    <p:sldId id="21457056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13E7-32E5-4568-9ABE-66961E7E8358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4D173-8B94-4082-B7E3-59B8984B4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5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0CC84-3F15-A7E4-FE16-47DBCE34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7CA09-1850-ABC2-32C7-B1452E6D1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C7524-0B76-7B88-C762-4BF307AE1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lnSpc>
                <a:spcPct val="107000"/>
              </a:lnSpc>
              <a:buFont typeface="Symbol" pitchFamily="2" charset="2"/>
              <a:buChar char=""/>
            </a:pPr>
            <a:endParaRPr lang="en-US" sz="1800" kern="100" dirty="0">
              <a:latin typeface="Roboto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31CFB-A22F-4048-39A5-CC5BD7084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E6E47-4A74-4DB4-A64B-B65AAC552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Forward-looking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64EDA-698A-4723-8B83-4AD7D65B47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4066-4960-8B3C-8476-634166427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FB269-0ACE-C970-3F7E-B917C4E72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7D5B-A09F-4490-985E-CE1B4ED6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D641C-0DDE-CEB2-4E53-740E3095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708F-4E0F-ED33-327A-BB6B4876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0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E463-8F2B-5662-B173-72D3E9D4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A32E9-3D3A-6AD2-F2E6-339E09EB6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E631-E2BF-AF81-DA08-98A54280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CA038-53F3-7D20-8B73-5185C165A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B540-A394-0F2F-439F-6218C60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417E3-6FDF-8ED8-FD99-5CF85230B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59F21-DD7C-7AD2-616F-9F895B187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AFDBD-C851-1D98-318A-F7B6132E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9B91A-BA11-4924-DAEB-DEF9E516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0F76-DAA3-C747-AC65-62786D85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C192-074F-8ED9-7595-37C75C2A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2A7E-40D2-79A2-5370-279055DFC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20AD-3077-2053-9D25-DD088596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DC25-ED70-280B-87CC-2B344B48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8232C-E069-C576-4E3F-F567850A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3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5A99-44EB-CC93-94B3-352EA55F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94124-F284-BA9E-0425-AD436DB2A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E396-19C2-81D5-59F6-90807BF8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A9C8-924E-EE42-0C4C-566BE6B4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9918-470A-0540-3374-4174EBE9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7E65-4FE1-1F3C-EC26-61BDC2C8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9DB6-BFED-C8CE-B003-3EE104FF5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F86C-BF22-066B-33AF-FC0BE8AF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B8FA6-CE95-2DDC-E2C6-F4C908F4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7714B-44B2-628C-8213-9CF87A1B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D1B71-850B-60F6-0487-B0D8DE91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1183-7018-22F6-5CCE-FAF97BCC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A6C14-CC2B-4ABD-F1CC-704B6960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BC007-81DE-4AAA-136B-E3FF48B9B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663D5-EAFC-148E-B66C-6078F20B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61E74-7447-C7A2-AC82-F1D5B06FB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6F9DF-18B6-0804-6E84-0122BE70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0A2D8-4AB5-FC07-CE32-24BB278C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DCEDF-D83D-FC2C-7758-7B2DF103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5ED9-DAAD-E001-1BEC-4EC143CC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67633-1AA6-B395-006C-A98DFC2E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8227E-AB8D-7E50-C7CF-3626E203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B01F3-A2E5-AA2C-56C0-DE29AE2E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3D0BF-02EA-B3FE-70F2-7FAC91B2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8E93-A3E5-404C-2735-846B6D57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E49F9-265A-1763-C032-968516E3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6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6846-A957-3E5A-9A73-90B47C8C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7DEB-D7C1-A66A-A30D-1A24BB80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4E61A-052E-A9AF-E3A8-E5A1EC339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9CE29-3042-9479-7827-BD2EB480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13F34-B1FA-A461-F25F-2E435ADC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C4C1D-C7D7-28A2-B4B3-1A826E88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FCA1-0E0F-C132-26AE-3633C23C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64AF6-FAF0-ED5E-9BD0-AAF046835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3502-2386-9BB5-CBB4-471C7E3EC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F71B-A1A2-BEC4-D510-0F5CB51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C355E-1ABA-9EDC-74F8-1BA639E6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4A483-6766-541A-32C9-837C11B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A0140-E697-A5E2-1416-D2A3D2EED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9E536-1E22-67E2-15A7-13596CB8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D68F-7F06-DC22-3C23-25CC31046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0BA70-2B0E-4BE3-89A4-B0E5866816B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ACFB-A2D2-AAD6-DD6C-0B0B970C4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C675-4B5F-087B-8502-756C9F9C6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462017-D48B-4500-996E-6122DC636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sumer.puc@state.mn.us" TargetMode="External"/><Relationship Id="rId5" Type="http://schemas.openxmlformats.org/officeDocument/2006/relationships/hyperlink" Target="https://mn.gov.puc/get-involved/public-comments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47C52B-CA44-1EB1-787B-A2F34D603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535" r="26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9114A80-8BF1-E4F1-B396-393F2A73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" y="560832"/>
            <a:ext cx="6994957" cy="1267968"/>
          </a:xfrm>
          <a:prstGeom prst="rect">
            <a:avLst/>
          </a:prstGeom>
        </p:spPr>
      </p:pic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72F80CF-FFE0-0829-08AF-AACB76294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9" y="3178632"/>
            <a:ext cx="4590035" cy="1584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8BC98-A053-218C-FEC1-6F477430F3A3}"/>
              </a:ext>
            </a:extLst>
          </p:cNvPr>
          <p:cNvSpPr txBox="1"/>
          <p:nvPr/>
        </p:nvSpPr>
        <p:spPr>
          <a:xfrm>
            <a:off x="356978" y="5250702"/>
            <a:ext cx="32239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Jennifer Kuklenski</a:t>
            </a:r>
          </a:p>
          <a:p>
            <a:r>
              <a:rPr lang="en-US" sz="1400" dirty="0">
                <a:solidFill>
                  <a:schemeClr val="bg1"/>
                </a:solidFill>
              </a:rPr>
              <a:t>Regulatory Strategy and Policy Manager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D5486-8BD7-804B-FFB0-B6240206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1" y="533715"/>
            <a:ext cx="5770880" cy="5905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27AC3"/>
                </a:solidFill>
              </a:rPr>
              <a:t>400 megawatts of new wind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600" dirty="0"/>
              <a:t>Add 400 megawatts of new wind projects by 2035 in addition </a:t>
            </a:r>
            <a:br>
              <a:rPr lang="en-US" sz="1600" dirty="0"/>
            </a:br>
            <a:r>
              <a:rPr lang="en-US" sz="1600" dirty="0"/>
              <a:t>to the 700 megawatts of renewables now in development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134783"/>
                </a:solidFill>
              </a:rPr>
              <a:t>Expand energy storage resources</a:t>
            </a:r>
            <a:br>
              <a:rPr lang="en-US" sz="2000" b="1" dirty="0">
                <a:solidFill>
                  <a:srgbClr val="134783"/>
                </a:solidFill>
              </a:rPr>
            </a:br>
            <a:r>
              <a:rPr lang="en-US" sz="2000" b="1" dirty="0">
                <a:solidFill>
                  <a:srgbClr val="134783"/>
                </a:solidFill>
              </a:rPr>
              <a:t>by 100 megawatts by 2035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9B549"/>
                </a:solidFill>
              </a:rPr>
              <a:t>Maximize and expand</a:t>
            </a:r>
            <a:br>
              <a:rPr lang="en-US" sz="2000" b="1" dirty="0">
                <a:solidFill>
                  <a:srgbClr val="39B549"/>
                </a:solidFill>
              </a:rPr>
            </a:br>
            <a:r>
              <a:rPr lang="en-US" sz="2000" b="1" dirty="0">
                <a:solidFill>
                  <a:srgbClr val="39B549"/>
                </a:solidFill>
              </a:rPr>
              <a:t>customer-focused programs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600" dirty="0"/>
              <a:t>Including energy efficiency and demand response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B428F"/>
                </a:solidFill>
              </a:rPr>
              <a:t>Conversion and continued use of Boswell Energy Center in Cohasset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Replacing the company’s last coal-fired baseload generation with fuel-flexible natural gas for immediate carbon reductions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Refuel Boswell Unit 3 (355 MW) by 2030 – will continue to explore biomass fuel opportunities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Boswell Unit 4 (585 MW) will be adapted to be 40% natural gas by 2030 if required by current carbon regulations – coordination underway with WPPI partner on future fueling alternatives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0E8E99EB-072F-68E8-739A-D982CB21B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640" r="50542"/>
          <a:stretch/>
        </p:blipFill>
        <p:spPr>
          <a:xfrm>
            <a:off x="0" y="6524"/>
            <a:ext cx="4072128" cy="6871049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008AA32-E380-A26E-43AA-64304B776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" y="5914835"/>
            <a:ext cx="2892146" cy="524256"/>
          </a:xfrm>
          <a:prstGeom prst="rect">
            <a:avLst/>
          </a:prstGeom>
        </p:spPr>
      </p:pic>
      <p:pic>
        <p:nvPicPr>
          <p:cNvPr id="7" name="Picture 6" descr="A blue circle with white windmill in center&#10;&#10;AI-generated content may be incorrect.">
            <a:extLst>
              <a:ext uri="{FF2B5EF4-FFF2-40B4-BE49-F238E27FC236}">
                <a16:creationId xmlns:a16="http://schemas.microsoft.com/office/drawing/2014/main" id="{8CA5F013-2934-FC63-A555-9B228743A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48" y="581161"/>
            <a:ext cx="764032" cy="764032"/>
          </a:xfrm>
          <a:prstGeom prst="rect">
            <a:avLst/>
          </a:prstGeom>
        </p:spPr>
      </p:pic>
      <p:pic>
        <p:nvPicPr>
          <p:cNvPr id="9" name="Picture 8" descr="A blue circle with white rectangles in the center&#10;&#10;AI-generated content may be incorrect.">
            <a:extLst>
              <a:ext uri="{FF2B5EF4-FFF2-40B4-BE49-F238E27FC236}">
                <a16:creationId xmlns:a16="http://schemas.microsoft.com/office/drawing/2014/main" id="{471A7670-299C-8195-A5CF-B4AFD372A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48" y="1603432"/>
            <a:ext cx="764032" cy="764032"/>
          </a:xfrm>
          <a:prstGeom prst="rect">
            <a:avLst/>
          </a:prstGeom>
        </p:spPr>
      </p:pic>
      <p:pic>
        <p:nvPicPr>
          <p:cNvPr id="11" name="Picture 10" descr="A green circle with white text and numbers&#10;&#10;AI-generated content may be incorrect.">
            <a:extLst>
              <a:ext uri="{FF2B5EF4-FFF2-40B4-BE49-F238E27FC236}">
                <a16:creationId xmlns:a16="http://schemas.microsoft.com/office/drawing/2014/main" id="{7164129A-83C2-F8ED-BC3E-C4E474233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48" y="2585063"/>
            <a:ext cx="764032" cy="764032"/>
          </a:xfrm>
          <a:prstGeom prst="rect">
            <a:avLst/>
          </a:prstGeom>
        </p:spPr>
      </p:pic>
      <p:pic>
        <p:nvPicPr>
          <p:cNvPr id="15" name="Picture 14" descr="A purple circle with a white logo and a black background&#10;&#10;AI-generated content may be incorrect.">
            <a:extLst>
              <a:ext uri="{FF2B5EF4-FFF2-40B4-BE49-F238E27FC236}">
                <a16:creationId xmlns:a16="http://schemas.microsoft.com/office/drawing/2014/main" id="{CFD7A79B-199B-17F2-E3E3-D56EA3107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48" y="3921746"/>
            <a:ext cx="764032" cy="764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E4235-1645-E62C-0830-01C6B71900EB}"/>
              </a:ext>
            </a:extLst>
          </p:cNvPr>
          <p:cNvSpPr txBox="1">
            <a:spLocks/>
          </p:cNvSpPr>
          <p:nvPr/>
        </p:nvSpPr>
        <p:spPr>
          <a:xfrm>
            <a:off x="370100" y="1306327"/>
            <a:ext cx="3448865" cy="33794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b="1">
                <a:solidFill>
                  <a:schemeClr val="bg1"/>
                </a:solidFill>
              </a:rPr>
              <a:t>Plan highlights</a:t>
            </a:r>
          </a:p>
        </p:txBody>
      </p:sp>
    </p:spTree>
    <p:extLst>
      <p:ext uri="{BB962C8B-B14F-4D97-AF65-F5344CB8AC3E}">
        <p14:creationId xmlns:p14="http://schemas.microsoft.com/office/powerpoint/2010/main" val="49403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87328-9165-FD6D-C865-FFB53C8B2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284E8AB2-E722-6BAE-DFC2-2CD2E321A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640" r="50542"/>
          <a:stretch/>
        </p:blipFill>
        <p:spPr>
          <a:xfrm>
            <a:off x="0" y="6524"/>
            <a:ext cx="4072128" cy="6871049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DFBD72B-6687-3D8F-1967-472ECEC2A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" y="5914835"/>
            <a:ext cx="2892146" cy="524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B2EBB-C21A-4881-BA9B-677E2BD083E1}"/>
              </a:ext>
            </a:extLst>
          </p:cNvPr>
          <p:cNvSpPr txBox="1">
            <a:spLocks/>
          </p:cNvSpPr>
          <p:nvPr/>
        </p:nvSpPr>
        <p:spPr>
          <a:xfrm>
            <a:off x="308494" y="138835"/>
            <a:ext cx="3825382" cy="33794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3600" b="1" dirty="0">
                <a:solidFill>
                  <a:schemeClr val="bg1"/>
                </a:solidFill>
              </a:rPr>
              <a:t>IRP PUBLIC PARTICIPATION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AA97EB-A03A-18EA-6181-45610FE1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080" y="1695465"/>
            <a:ext cx="7312490" cy="4430322"/>
          </a:xfrm>
        </p:spPr>
        <p:txBody>
          <a:bodyPr>
            <a:noAutofit/>
          </a:bodyPr>
          <a:lstStyle/>
          <a:p>
            <a:pPr marL="609630" lvl="1" indent="-30481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Public Hearings around MP’s service territory </a:t>
            </a:r>
          </a:p>
          <a:p>
            <a:pPr marL="304815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ptos" panose="020B0004020202020204" pitchFamily="34" charset="0"/>
            </a:endParaRPr>
          </a:p>
          <a:p>
            <a:pPr marL="609630" lvl="1" indent="-30481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Public Comments</a:t>
            </a:r>
          </a:p>
          <a:p>
            <a:pPr marL="1066830" lvl="2" indent="-304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Initial Comments due August 15; Reply due October 15</a:t>
            </a:r>
          </a:p>
          <a:p>
            <a:pPr marL="762015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ptos" panose="020B0004020202020204" pitchFamily="34" charset="0"/>
            </a:endParaRPr>
          </a:p>
          <a:p>
            <a:pPr marL="1066830" lvl="2" indent="-304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ptos" panose="020B0004020202020204" pitchFamily="34" charset="0"/>
              </a:rPr>
              <a:t>Public may submit comments to the MPUC, referencing Docket # E015/RP-25-127</a:t>
            </a:r>
          </a:p>
          <a:p>
            <a:pPr marL="1524030" lvl="3" indent="-304815">
              <a:lnSpc>
                <a:spcPct val="100000"/>
              </a:lnSpc>
              <a:spcBef>
                <a:spcPts val="0"/>
              </a:spcBef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submit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comment online, go to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https://mn.gov.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puc/get-involved/public-comments/</a:t>
            </a: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19215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524030" lvl="3" indent="-304815">
              <a:lnSpc>
                <a:spcPct val="100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Email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consumer.puc@state.mn.us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19215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524030" lvl="3" indent="-304815">
              <a:lnSpc>
                <a:spcPct val="100000"/>
              </a:lnSpc>
              <a:spcBef>
                <a:spcPts val="0"/>
              </a:spcBef>
            </a:pP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Mail to: Minnesota Public Utilities Commission, 121 7</a:t>
            </a:r>
            <a:r>
              <a:rPr lang="en-US" sz="20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Place East, Suite #350, St Paul MN 55101</a:t>
            </a:r>
          </a:p>
          <a:p>
            <a:pPr marL="1219215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09630" lvl="1" indent="-30481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Commission hearing anticipated in Q2 2026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E1148-5F11-780A-3ED1-AABDA924099A}"/>
              </a:ext>
            </a:extLst>
          </p:cNvPr>
          <p:cNvSpPr txBox="1"/>
          <p:nvPr/>
        </p:nvSpPr>
        <p:spPr>
          <a:xfrm>
            <a:off x="4189855" y="224653"/>
            <a:ext cx="77365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38"/>
              </a:spcAft>
            </a:pPr>
            <a:r>
              <a:rPr lang="en-US" sz="2800" b="1" dirty="0">
                <a:solidFill>
                  <a:srgbClr val="0070C0"/>
                </a:solidFill>
                <a:latin typeface="Aptos" panose="020B0004020202020204" pitchFamily="34" charset="0"/>
              </a:rPr>
              <a:t>The Minnesota Public Utilities Commission (MPUC) collects public input on whether they should approve, modify or reject MP’s IRP </a:t>
            </a:r>
            <a:endParaRPr lang="en-US" sz="2800" b="1" dirty="0">
              <a:solidFill>
                <a:srgbClr val="0070C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D46FA3-A131-5E13-9E69-474E67A5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4" y="1695465"/>
            <a:ext cx="3358382" cy="378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7FEFC5F-F4A7-D64C-C51D-D10027DC22A3}"/>
              </a:ext>
            </a:extLst>
          </p:cNvPr>
          <p:cNvSpPr/>
          <p:nvPr/>
        </p:nvSpPr>
        <p:spPr>
          <a:xfrm>
            <a:off x="4133876" y="1741959"/>
            <a:ext cx="770964" cy="387240"/>
          </a:xfrm>
          <a:prstGeom prst="leftArrow">
            <a:avLst/>
          </a:prstGeom>
          <a:solidFill>
            <a:srgbClr val="483D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122F21A2-C6AF-2567-111A-64AA23C77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t="640" r="829"/>
          <a:stretch/>
        </p:blipFill>
        <p:spPr>
          <a:xfrm>
            <a:off x="0" y="6524"/>
            <a:ext cx="12192000" cy="687104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79D5C9-0EA3-E834-F320-EC7C256CDCDB}"/>
              </a:ext>
            </a:extLst>
          </p:cNvPr>
          <p:cNvSpPr txBox="1">
            <a:spLocks/>
          </p:cNvSpPr>
          <p:nvPr/>
        </p:nvSpPr>
        <p:spPr>
          <a:xfrm>
            <a:off x="3031327" y="2330244"/>
            <a:ext cx="6129342" cy="2666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800"/>
              </a:lnSpc>
            </a:pPr>
            <a:r>
              <a:rPr lang="en-US" sz="72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D9C00-46F7-BA4F-E783-DD8D2F147DB6}"/>
              </a:ext>
            </a:extLst>
          </p:cNvPr>
          <p:cNvSpPr txBox="1"/>
          <p:nvPr/>
        </p:nvSpPr>
        <p:spPr>
          <a:xfrm>
            <a:off x="471011" y="5842976"/>
            <a:ext cx="1124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The statements contained in this presentation and statements that ALLETE may make orally in connection with this presentation that are not historical facts, are forward-looking statements. Actual results may differ materially from those projected in the forward-looking statements. These forward-looking statements involve risks and uncertainties, and investors are directed to the risks discussed in documents filed by ALLETE with the Securities and Exchange Commission.</a:t>
            </a: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2C78EBE-B3EE-9381-D41D-A360F6AEB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07" y="4303441"/>
            <a:ext cx="5707384" cy="10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8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E984FB-EF04-4237-911C-3D2858EB5603}"/>
</file>

<file path=customXml/itemProps2.xml><?xml version="1.0" encoding="utf-8"?>
<ds:datastoreItem xmlns:ds="http://schemas.openxmlformats.org/officeDocument/2006/customXml" ds:itemID="{BB6451CB-8B1C-45B3-B33F-9A28760C1F38}"/>
</file>

<file path=customXml/itemProps3.xml><?xml version="1.0" encoding="utf-8"?>
<ds:datastoreItem xmlns:ds="http://schemas.openxmlformats.org/officeDocument/2006/customXml" ds:itemID="{7F0FAC72-EE2E-4CDD-815C-36D866CC41A5}"/>
</file>

<file path=docMetadata/LabelInfo.xml><?xml version="1.0" encoding="utf-8"?>
<clbl:labelList xmlns:clbl="http://schemas.microsoft.com/office/2020/mipLabelMetadata">
  <clbl:label id="{2e55d167-d1d8-42be-b134-1b633d18fe45}" enabled="1" method="Privileged" siteId="{c14859fd-9ee0-4988-adb5-155bee83443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323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ALLETE,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Kuklenski (MP)</dc:creator>
  <cp:lastModifiedBy>Vita, Carla K (She/Her/Hers) (DEED)</cp:lastModifiedBy>
  <cp:revision>1</cp:revision>
  <dcterms:created xsi:type="dcterms:W3CDTF">2025-05-30T20:07:30Z</dcterms:created>
  <dcterms:modified xsi:type="dcterms:W3CDTF">2025-05-30T23:42:17Z</dcterms:modified>
</cp:coreProperties>
</file>