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handoutMasterIdLst>
    <p:handoutMasterId r:id="rId66"/>
  </p:handoutMasterIdLst>
  <p:sldIdLst>
    <p:sldId id="264" r:id="rId2"/>
    <p:sldId id="3360" r:id="rId3"/>
    <p:sldId id="3547" r:id="rId4"/>
    <p:sldId id="3548" r:id="rId5"/>
    <p:sldId id="3549" r:id="rId6"/>
    <p:sldId id="3550" r:id="rId7"/>
    <p:sldId id="3551" r:id="rId8"/>
    <p:sldId id="3552" r:id="rId9"/>
    <p:sldId id="3553" r:id="rId10"/>
    <p:sldId id="3554" r:id="rId11"/>
    <p:sldId id="414" r:id="rId12"/>
    <p:sldId id="3555" r:id="rId13"/>
    <p:sldId id="3556" r:id="rId14"/>
    <p:sldId id="3557" r:id="rId15"/>
    <p:sldId id="3558" r:id="rId16"/>
    <p:sldId id="3559" r:id="rId17"/>
    <p:sldId id="441" r:id="rId18"/>
    <p:sldId id="3560" r:id="rId19"/>
    <p:sldId id="408" r:id="rId20"/>
    <p:sldId id="3561" r:id="rId21"/>
    <p:sldId id="3562" r:id="rId22"/>
    <p:sldId id="442" r:id="rId23"/>
    <p:sldId id="3563" r:id="rId24"/>
    <p:sldId id="3564" r:id="rId25"/>
    <p:sldId id="3565" r:id="rId26"/>
    <p:sldId id="443" r:id="rId27"/>
    <p:sldId id="444" r:id="rId28"/>
    <p:sldId id="447" r:id="rId29"/>
    <p:sldId id="449" r:id="rId30"/>
    <p:sldId id="450" r:id="rId31"/>
    <p:sldId id="451" r:id="rId32"/>
    <p:sldId id="452" r:id="rId33"/>
    <p:sldId id="453" r:id="rId34"/>
    <p:sldId id="454" r:id="rId35"/>
    <p:sldId id="445" r:id="rId36"/>
    <p:sldId id="455" r:id="rId37"/>
    <p:sldId id="446" r:id="rId38"/>
    <p:sldId id="3566" r:id="rId39"/>
    <p:sldId id="3567" r:id="rId40"/>
    <p:sldId id="3568" r:id="rId41"/>
    <p:sldId id="3569" r:id="rId42"/>
    <p:sldId id="436" r:id="rId43"/>
    <p:sldId id="437" r:id="rId44"/>
    <p:sldId id="438" r:id="rId45"/>
    <p:sldId id="3361" r:id="rId46"/>
    <p:sldId id="3425" r:id="rId47"/>
    <p:sldId id="3438" r:id="rId48"/>
    <p:sldId id="3439" r:id="rId49"/>
    <p:sldId id="3440" r:id="rId50"/>
    <p:sldId id="432" r:id="rId51"/>
    <p:sldId id="3441" r:id="rId52"/>
    <p:sldId id="3442" r:id="rId53"/>
    <p:sldId id="3443" r:id="rId54"/>
    <p:sldId id="3444" r:id="rId55"/>
    <p:sldId id="3445" r:id="rId56"/>
    <p:sldId id="3446" r:id="rId57"/>
    <p:sldId id="3447" r:id="rId58"/>
    <p:sldId id="430" r:id="rId59"/>
    <p:sldId id="3448" r:id="rId60"/>
    <p:sldId id="433" r:id="rId61"/>
    <p:sldId id="435" r:id="rId62"/>
    <p:sldId id="434" r:id="rId63"/>
    <p:sldId id="3426"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97D730-BF8A-FDA8-F38C-BCC58C1EF7AE}" name="Seemann, Sandra (COMM)" initials="SS(" userId="S::Sandra.Seemann@state.mn.us::8dab14e6-f47a-407a-9661-7ad2e849ac9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4" autoAdjust="0"/>
    <p:restoredTop sz="86441" autoAdjust="0"/>
  </p:normalViewPr>
  <p:slideViewPr>
    <p:cSldViewPr snapToGrid="0">
      <p:cViewPr varScale="1">
        <p:scale>
          <a:sx n="79" d="100"/>
          <a:sy n="79" d="100"/>
        </p:scale>
        <p:origin x="126" y="372"/>
      </p:cViewPr>
      <p:guideLst/>
    </p:cSldViewPr>
  </p:slideViewPr>
  <p:outlineViewPr>
    <p:cViewPr>
      <p:scale>
        <a:sx n="33" d="100"/>
        <a:sy n="33" d="100"/>
      </p:scale>
      <p:origin x="0" y="-1198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382505-7764-ED58-EFAB-4AFDE18EE0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09330D4-1BBA-0E3A-7A73-92073D29CF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7FA7B7-603B-4077-A379-7A1D524E0E32}" type="datetimeFigureOut">
              <a:rPr lang="en-US" smtClean="0"/>
              <a:t>8/3/2026</a:t>
            </a:fld>
            <a:endParaRPr lang="en-US"/>
          </a:p>
        </p:txBody>
      </p:sp>
      <p:sp>
        <p:nvSpPr>
          <p:cNvPr id="4" name="Footer Placeholder 3">
            <a:extLst>
              <a:ext uri="{FF2B5EF4-FFF2-40B4-BE49-F238E27FC236}">
                <a16:creationId xmlns:a16="http://schemas.microsoft.com/office/drawing/2014/main" id="{355932BA-8980-2D98-7F0B-01123389EB6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749B9BC-3555-3396-8237-8278061578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BEFD966-BD0D-4E1F-AB3A-1A806163E5E1}" type="slidenum">
              <a:rPr lang="en-US" smtClean="0"/>
              <a:t>‹#›</a:t>
            </a:fld>
            <a:endParaRPr lang="en-US"/>
          </a:p>
        </p:txBody>
      </p:sp>
    </p:spTree>
    <p:extLst>
      <p:ext uri="{BB962C8B-B14F-4D97-AF65-F5344CB8AC3E}">
        <p14:creationId xmlns:p14="http://schemas.microsoft.com/office/powerpoint/2010/main" val="13291472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1AF8C2-4A6B-4CD8-BC0E-1609BCFC7691}"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F6DBEF-0C70-47AA-8287-16227C26BABD}" type="slidenum">
              <a:rPr lang="en-US" smtClean="0"/>
              <a:t>‹#›</a:t>
            </a:fld>
            <a:endParaRPr lang="en-US"/>
          </a:p>
        </p:txBody>
      </p:sp>
    </p:spTree>
    <p:extLst>
      <p:ext uri="{BB962C8B-B14F-4D97-AF65-F5344CB8AC3E}">
        <p14:creationId xmlns:p14="http://schemas.microsoft.com/office/powerpoint/2010/main" val="39872246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439950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588605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1575799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check the refunds waiting to be paid out you can go to </a:t>
            </a:r>
            <a:r>
              <a:rPr lang="en-US" dirty="0" err="1"/>
              <a:t>eap</a:t>
            </a:r>
            <a:r>
              <a:rPr lang="en-US" dirty="0"/>
              <a:t> benefits and work with them there.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4061241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AC92-9C7D-5D17-6A90-8D5FE5A66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B659B-E8DB-3868-831C-EB30A45CC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EB4F5-C3B0-BA7A-AA54-47E213649F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C4E3AD-254E-67D8-09EC-8958B1FF1DCC}"/>
              </a:ext>
            </a:extLst>
          </p:cNvPr>
          <p:cNvSpPr>
            <a:spLocks noGrp="1"/>
          </p:cNvSpPr>
          <p:nvPr>
            <p:ph type="sldNum" sz="quarter" idx="5"/>
          </p:nvPr>
        </p:nvSpPr>
        <p:spPr/>
        <p:txBody>
          <a:bodyPr/>
          <a:lstStyle/>
          <a:p>
            <a:fld id="{F9F08466-AEA7-4FC0-9459-6A32F61DA297}" type="slidenum">
              <a:rPr lang="en-US" smtClean="0"/>
              <a:pPr/>
              <a:t>45</a:t>
            </a:fld>
            <a:endParaRPr lang="en-US" dirty="0"/>
          </a:p>
        </p:txBody>
      </p:sp>
    </p:spTree>
    <p:extLst>
      <p:ext uri="{BB962C8B-B14F-4D97-AF65-F5344CB8AC3E}">
        <p14:creationId xmlns:p14="http://schemas.microsoft.com/office/powerpoint/2010/main" val="3220197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C054B-6905-9850-2A5D-1CBE22273C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55561-03F5-F36C-1CB2-6369BFC57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2A38F-A908-F9DA-253E-7B1419DE11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16110-523C-B2DD-D27E-A4434705EE8C}"/>
              </a:ext>
            </a:extLst>
          </p:cNvPr>
          <p:cNvSpPr>
            <a:spLocks noGrp="1"/>
          </p:cNvSpPr>
          <p:nvPr>
            <p:ph type="sldNum" sz="quarter" idx="5"/>
          </p:nvPr>
        </p:nvSpPr>
        <p:spPr/>
        <p:txBody>
          <a:bodyPr/>
          <a:lstStyle/>
          <a:p>
            <a:fld id="{F9F08466-AEA7-4FC0-9459-6A32F61DA297}" type="slidenum">
              <a:rPr lang="en-US" smtClean="0"/>
              <a:pPr/>
              <a:t>63</a:t>
            </a:fld>
            <a:endParaRPr lang="en-US" dirty="0"/>
          </a:p>
        </p:txBody>
      </p:sp>
    </p:spTree>
    <p:extLst>
      <p:ext uri="{BB962C8B-B14F-4D97-AF65-F5344CB8AC3E}">
        <p14:creationId xmlns:p14="http://schemas.microsoft.com/office/powerpoint/2010/main" val="2828492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577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4179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039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55630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800369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51376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2513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98571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0572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88150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8/3/2026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9485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102766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8/3/2026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44957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6143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8/3/2026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28891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63071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219190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8/3/2026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09512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573206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480109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2694785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060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575077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80409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8/3/2026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833631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085389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8/3/2026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86152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247596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06948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803762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9033118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8/3/2026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8097799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8/3/2026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188647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42000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1156663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18500769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19968199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617395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8/3/2026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611629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02676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7269516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612456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8/3/2026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11549460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8/3/2026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6208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8/3/2026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405137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82078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36263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38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8/3/2026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947110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8307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1465118" y="5143364"/>
            <a:ext cx="9611591" cy="903062"/>
          </a:xfrm>
        </p:spPr>
        <p:txBody>
          <a:bodyPr>
            <a:normAutofit/>
          </a:bodyPr>
          <a:lstStyle/>
          <a:p>
            <a:r>
              <a:rPr lang="en-US" sz="4000" b="1" dirty="0"/>
              <a:t>Refunds review; Name on </a:t>
            </a:r>
            <a:r>
              <a:rPr lang="en-US" sz="4000" b="1"/>
              <a:t>Account review </a:t>
            </a:r>
            <a:endParaRPr lang="en-US" sz="4000" b="1" dirty="0"/>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19914-1555-34B1-E7F8-420A4AA476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45BEA-C960-43DD-7DAE-9AB0B42E494F}"/>
              </a:ext>
            </a:extLst>
          </p:cNvPr>
          <p:cNvSpPr>
            <a:spLocks noGrp="1"/>
          </p:cNvSpPr>
          <p:nvPr>
            <p:ph type="title"/>
          </p:nvPr>
        </p:nvSpPr>
        <p:spPr/>
        <p:txBody>
          <a:bodyPr>
            <a:normAutofit/>
          </a:bodyPr>
          <a:lstStyle/>
          <a:p>
            <a:pPr algn="l"/>
            <a:r>
              <a:rPr lang="en-US" sz="4400" dirty="0"/>
              <a:t>HH Is No Longer a Customer, cont.</a:t>
            </a:r>
          </a:p>
        </p:txBody>
      </p:sp>
      <p:sp>
        <p:nvSpPr>
          <p:cNvPr id="3" name="Content Placeholder 2">
            <a:extLst>
              <a:ext uri="{FF2B5EF4-FFF2-40B4-BE49-F238E27FC236}">
                <a16:creationId xmlns:a16="http://schemas.microsoft.com/office/drawing/2014/main" id="{B05A7FF0-02C0-4540-9FC7-94301D2FBACA}"/>
              </a:ext>
            </a:extLst>
          </p:cNvPr>
          <p:cNvSpPr>
            <a:spLocks noGrp="1"/>
          </p:cNvSpPr>
          <p:nvPr>
            <p:ph sz="half" idx="1"/>
          </p:nvPr>
        </p:nvSpPr>
        <p:spPr>
          <a:xfrm>
            <a:off x="798443" y="1540565"/>
            <a:ext cx="10595113" cy="4308406"/>
          </a:xfrm>
        </p:spPr>
        <p:txBody>
          <a:bodyPr>
            <a:noAutofit/>
          </a:bodyPr>
          <a:lstStyle/>
          <a:p>
            <a:pPr marL="287338" indent="-287338">
              <a:spcBef>
                <a:spcPts val="600"/>
              </a:spcBef>
              <a:spcAft>
                <a:spcPts val="600"/>
              </a:spcAft>
            </a:pPr>
            <a:r>
              <a:rPr lang="en-US" sz="3200" dirty="0"/>
              <a:t>If HH cannot be located or does not respond within 30 days, the vendor should:</a:t>
            </a:r>
          </a:p>
          <a:p>
            <a:pPr marL="744538" lvl="1" indent="-287338">
              <a:spcBef>
                <a:spcPts val="600"/>
              </a:spcBef>
              <a:spcAft>
                <a:spcPts val="600"/>
              </a:spcAft>
            </a:pPr>
            <a:r>
              <a:rPr lang="en-US" sz="2800" dirty="0"/>
              <a:t>Refund benefit to HH (if new address is known)</a:t>
            </a:r>
          </a:p>
          <a:p>
            <a:pPr marL="744538" lvl="1" indent="-287338">
              <a:spcBef>
                <a:spcPts val="600"/>
              </a:spcBef>
              <a:spcAft>
                <a:spcPts val="600"/>
              </a:spcAft>
            </a:pPr>
            <a:r>
              <a:rPr lang="en-US" sz="2800" dirty="0"/>
              <a:t>Forward to Unclaimed Property</a:t>
            </a:r>
          </a:p>
          <a:p>
            <a:pPr>
              <a:spcBef>
                <a:spcPts val="600"/>
              </a:spcBef>
              <a:spcAft>
                <a:spcPts val="600"/>
              </a:spcAft>
            </a:pPr>
            <a:r>
              <a:rPr lang="en-US" sz="3200" dirty="0"/>
              <a:t>Refunds of accurate payments go to the HH unless the refund occurs during the current program year </a:t>
            </a:r>
            <a:r>
              <a:rPr lang="en-US" sz="3200" u="sng" dirty="0">
                <a:solidFill>
                  <a:srgbClr val="C00000"/>
                </a:solidFill>
              </a:rPr>
              <a:t>and the HH’s new address and vendor(s) have been identified</a:t>
            </a:r>
            <a:endParaRPr lang="en-US" sz="2800" dirty="0"/>
          </a:p>
        </p:txBody>
      </p:sp>
      <p:sp>
        <p:nvSpPr>
          <p:cNvPr id="7" name="Slide Number Placeholder 6">
            <a:extLst>
              <a:ext uri="{FF2B5EF4-FFF2-40B4-BE49-F238E27FC236}">
                <a16:creationId xmlns:a16="http://schemas.microsoft.com/office/drawing/2014/main" id="{B76C405A-BA22-4CB1-E223-79F9F657F9C8}"/>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526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8CABA-D473-4E4A-39C9-1A1ACC5D0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DCA57-737E-9E21-2135-8219CC0F7859}"/>
              </a:ext>
            </a:extLst>
          </p:cNvPr>
          <p:cNvSpPr>
            <a:spLocks noGrp="1"/>
          </p:cNvSpPr>
          <p:nvPr>
            <p:ph type="title"/>
          </p:nvPr>
        </p:nvSpPr>
        <p:spPr/>
        <p:txBody>
          <a:bodyPr>
            <a:normAutofit/>
          </a:bodyPr>
          <a:lstStyle/>
          <a:p>
            <a:pPr algn="l"/>
            <a:r>
              <a:rPr lang="en-US" sz="4400" dirty="0"/>
              <a:t>HH Changes Delivered Fuel Vendor</a:t>
            </a:r>
          </a:p>
        </p:txBody>
      </p:sp>
      <p:sp>
        <p:nvSpPr>
          <p:cNvPr id="3" name="Content Placeholder 2">
            <a:extLst>
              <a:ext uri="{FF2B5EF4-FFF2-40B4-BE49-F238E27FC236}">
                <a16:creationId xmlns:a16="http://schemas.microsoft.com/office/drawing/2014/main" id="{B9C0D84E-307F-0002-1501-9B5F888DF95C}"/>
              </a:ext>
            </a:extLst>
          </p:cNvPr>
          <p:cNvSpPr>
            <a:spLocks noGrp="1"/>
          </p:cNvSpPr>
          <p:nvPr>
            <p:ph sz="half" idx="1"/>
          </p:nvPr>
        </p:nvSpPr>
        <p:spPr>
          <a:xfrm>
            <a:off x="694426" y="1558762"/>
            <a:ext cx="10541479" cy="4454849"/>
          </a:xfrm>
        </p:spPr>
        <p:txBody>
          <a:bodyPr>
            <a:noAutofit/>
          </a:bodyPr>
          <a:lstStyle/>
          <a:p>
            <a:pPr marL="287338" indent="-287338">
              <a:spcBef>
                <a:spcPts val="600"/>
              </a:spcBef>
              <a:spcAft>
                <a:spcPts val="600"/>
              </a:spcAft>
            </a:pPr>
            <a:r>
              <a:rPr lang="en-US" sz="3200" dirty="0"/>
              <a:t>After payment has been made, SP:</a:t>
            </a:r>
            <a:endParaRPr lang="en-US" sz="2800" dirty="0"/>
          </a:p>
          <a:p>
            <a:pPr marL="744538" lvl="1" indent="-287338">
              <a:spcBef>
                <a:spcPts val="600"/>
              </a:spcBef>
              <a:spcAft>
                <a:spcPts val="600"/>
              </a:spcAft>
            </a:pPr>
            <a:r>
              <a:rPr lang="en-US" sz="2800" dirty="0"/>
              <a:t>Verifies new account info</a:t>
            </a:r>
          </a:p>
          <a:p>
            <a:pPr marL="744538" lvl="1" indent="-287338">
              <a:spcBef>
                <a:spcPts val="600"/>
              </a:spcBef>
              <a:spcAft>
                <a:spcPts val="600"/>
              </a:spcAft>
            </a:pPr>
            <a:r>
              <a:rPr lang="en-US" sz="2800" dirty="0"/>
              <a:t>Determine funds remaining at original vendor</a:t>
            </a:r>
          </a:p>
          <a:p>
            <a:pPr marL="744538" lvl="1" indent="-287338">
              <a:spcBef>
                <a:spcPts val="600"/>
              </a:spcBef>
              <a:spcAft>
                <a:spcPts val="600"/>
              </a:spcAft>
            </a:pPr>
            <a:r>
              <a:rPr lang="en-US" sz="2800" dirty="0"/>
              <a:t>Request Refund from original vendor</a:t>
            </a:r>
          </a:p>
          <a:p>
            <a:pPr marL="744538" lvl="1" indent="-287338">
              <a:spcBef>
                <a:spcPts val="600"/>
              </a:spcBef>
              <a:spcAft>
                <a:spcPts val="600"/>
              </a:spcAft>
            </a:pPr>
            <a:r>
              <a:rPr lang="en-US" sz="2800" dirty="0"/>
              <a:t>Accept Refund</a:t>
            </a:r>
          </a:p>
          <a:p>
            <a:pPr marL="744538" lvl="1" indent="-287338">
              <a:spcBef>
                <a:spcPts val="600"/>
              </a:spcBef>
              <a:spcAft>
                <a:spcPts val="600"/>
              </a:spcAft>
            </a:pPr>
            <a:r>
              <a:rPr lang="en-US" sz="2800" dirty="0"/>
              <a:t>Pay refunded amount to new vendor</a:t>
            </a:r>
          </a:p>
          <a:p>
            <a:pPr marL="0" indent="0">
              <a:spcBef>
                <a:spcPts val="600"/>
              </a:spcBef>
              <a:spcAft>
                <a:spcPts val="600"/>
              </a:spcAft>
              <a:buNone/>
            </a:pPr>
            <a:r>
              <a:rPr lang="en-US" sz="3200" dirty="0">
                <a:solidFill>
                  <a:srgbClr val="C00000"/>
                </a:solidFill>
              </a:rPr>
              <a:t>Reminder:  Refunds during current program year must be processed by September 15</a:t>
            </a:r>
          </a:p>
        </p:txBody>
      </p:sp>
      <p:sp>
        <p:nvSpPr>
          <p:cNvPr id="7" name="Slide Number Placeholder 6">
            <a:extLst>
              <a:ext uri="{FF2B5EF4-FFF2-40B4-BE49-F238E27FC236}">
                <a16:creationId xmlns:a16="http://schemas.microsoft.com/office/drawing/2014/main" id="{E29C9082-2899-5624-7396-E03F372F2AD4}"/>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1AAA50D0-70E0-9DE3-7786-F00675206770}"/>
              </a:ext>
              <a:ext uri="{C183D7F6-B498-43B3-948B-1728B52AA6E4}">
                <adec:decorative xmlns:adec="http://schemas.microsoft.com/office/drawing/2017/decorative" val="1"/>
              </a:ext>
            </a:extLst>
          </p:cNvPr>
          <p:cNvCxnSpPr>
            <a:cxnSpLocks/>
          </p:cNvCxnSpPr>
          <p:nvPr/>
        </p:nvCxnSpPr>
        <p:spPr>
          <a:xfrm>
            <a:off x="905774" y="5055079"/>
            <a:ext cx="101187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349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B0EDB-5308-2704-3678-085E787C0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12D8C-81D1-D441-A98E-D2D4B7F6F621}"/>
              </a:ext>
            </a:extLst>
          </p:cNvPr>
          <p:cNvSpPr>
            <a:spLocks noGrp="1"/>
          </p:cNvSpPr>
          <p:nvPr>
            <p:ph type="title"/>
          </p:nvPr>
        </p:nvSpPr>
        <p:spPr/>
        <p:txBody>
          <a:bodyPr>
            <a:noAutofit/>
          </a:bodyPr>
          <a:lstStyle/>
          <a:p>
            <a:pPr algn="l"/>
            <a:r>
              <a:rPr lang="en-US" sz="4000" dirty="0"/>
              <a:t>HH Moves Within, or To A New, SP Service Area</a:t>
            </a:r>
          </a:p>
        </p:txBody>
      </p:sp>
      <p:sp>
        <p:nvSpPr>
          <p:cNvPr id="3" name="Content Placeholder 2">
            <a:extLst>
              <a:ext uri="{FF2B5EF4-FFF2-40B4-BE49-F238E27FC236}">
                <a16:creationId xmlns:a16="http://schemas.microsoft.com/office/drawing/2014/main" id="{A7EE7B38-7129-D4AD-B207-3428177D509E}"/>
              </a:ext>
            </a:extLst>
          </p:cNvPr>
          <p:cNvSpPr>
            <a:spLocks noGrp="1"/>
          </p:cNvSpPr>
          <p:nvPr>
            <p:ph sz="half" idx="1"/>
          </p:nvPr>
        </p:nvSpPr>
        <p:spPr>
          <a:xfrm>
            <a:off x="764025" y="1504959"/>
            <a:ext cx="10670875" cy="5033953"/>
          </a:xfrm>
        </p:spPr>
        <p:txBody>
          <a:bodyPr>
            <a:noAutofit/>
          </a:bodyPr>
          <a:lstStyle/>
          <a:p>
            <a:pPr marL="287338" indent="-287338">
              <a:spcBef>
                <a:spcPts val="600"/>
              </a:spcBef>
              <a:spcAft>
                <a:spcPts val="600"/>
              </a:spcAft>
            </a:pPr>
            <a:r>
              <a:rPr lang="en-US" sz="3200" dirty="0"/>
              <a:t>HH contacts SP or Vendor with new address and vendor info</a:t>
            </a:r>
          </a:p>
          <a:p>
            <a:pPr marL="0" indent="0" algn="ctr">
              <a:spcBef>
                <a:spcPts val="600"/>
              </a:spcBef>
              <a:spcAft>
                <a:spcPts val="600"/>
              </a:spcAft>
              <a:buNone/>
            </a:pPr>
            <a:r>
              <a:rPr lang="en-US" sz="3600" dirty="0">
                <a:solidFill>
                  <a:srgbClr val="C00000"/>
                </a:solidFill>
              </a:rPr>
              <a:t>OR</a:t>
            </a:r>
          </a:p>
          <a:p>
            <a:pPr marL="287338" indent="-287338">
              <a:spcBef>
                <a:spcPts val="600"/>
              </a:spcBef>
              <a:spcAft>
                <a:spcPts val="600"/>
              </a:spcAft>
            </a:pPr>
            <a:r>
              <a:rPr lang="en-US" sz="3200" dirty="0"/>
              <a:t>Original vendor makes reasonable effort to contact HH to advise funds remain and to contact SP with updated address and vendor info </a:t>
            </a:r>
            <a:r>
              <a:rPr lang="en-US" sz="2800" dirty="0"/>
              <a:t>(see slide 7 for additional info)</a:t>
            </a:r>
          </a:p>
          <a:p>
            <a:pPr marL="287338" indent="-287338">
              <a:spcBef>
                <a:spcPts val="600"/>
              </a:spcBef>
              <a:spcAft>
                <a:spcPts val="600"/>
              </a:spcAft>
            </a:pPr>
            <a:r>
              <a:rPr lang="en-US" sz="3200" dirty="0"/>
              <a:t>Refunds of accurate payments go to the HH unless the refund occurs during the current program year </a:t>
            </a:r>
            <a:r>
              <a:rPr lang="en-US" sz="3200" u="sng" dirty="0">
                <a:solidFill>
                  <a:srgbClr val="C00000"/>
                </a:solidFill>
              </a:rPr>
              <a:t>and the HH’s new vendor(s) have been identified</a:t>
            </a:r>
            <a:endParaRPr lang="en-US" sz="2800" dirty="0">
              <a:solidFill>
                <a:srgbClr val="C00000"/>
              </a:solidFill>
            </a:endParaRPr>
          </a:p>
        </p:txBody>
      </p:sp>
      <p:sp>
        <p:nvSpPr>
          <p:cNvPr id="7" name="Slide Number Placeholder 6">
            <a:extLst>
              <a:ext uri="{FF2B5EF4-FFF2-40B4-BE49-F238E27FC236}">
                <a16:creationId xmlns:a16="http://schemas.microsoft.com/office/drawing/2014/main" id="{B5DF3A5E-AFB3-D366-230A-6F2371DBDC8B}"/>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3D8C05FC-D393-7D0D-C76C-2CE085BCB7A2}"/>
              </a:ext>
              <a:ext uri="{C183D7F6-B498-43B3-948B-1728B52AA6E4}">
                <adec:decorative xmlns:adec="http://schemas.microsoft.com/office/drawing/2017/decorative" val="1"/>
              </a:ext>
            </a:extLst>
          </p:cNvPr>
          <p:cNvCxnSpPr>
            <a:cxnSpLocks/>
          </p:cNvCxnSpPr>
          <p:nvPr/>
        </p:nvCxnSpPr>
        <p:spPr>
          <a:xfrm flipH="1">
            <a:off x="843981" y="2445324"/>
            <a:ext cx="49244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EA5BAD4-83B1-76A1-F74E-A2E1FB52E25E}"/>
              </a:ext>
              <a:ext uri="{C183D7F6-B498-43B3-948B-1728B52AA6E4}">
                <adec:decorative xmlns:adec="http://schemas.microsoft.com/office/drawing/2017/decorative" val="1"/>
              </a:ext>
            </a:extLst>
          </p:cNvPr>
          <p:cNvCxnSpPr>
            <a:cxnSpLocks/>
          </p:cNvCxnSpPr>
          <p:nvPr/>
        </p:nvCxnSpPr>
        <p:spPr>
          <a:xfrm flipH="1">
            <a:off x="6422572" y="2445324"/>
            <a:ext cx="47938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819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8AAD1-E473-544E-6E1F-3EDEB6D2D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4C9979-864A-4529-599C-8D82FC582B58}"/>
              </a:ext>
            </a:extLst>
          </p:cNvPr>
          <p:cNvSpPr>
            <a:spLocks noGrp="1"/>
          </p:cNvSpPr>
          <p:nvPr>
            <p:ph type="title"/>
          </p:nvPr>
        </p:nvSpPr>
        <p:spPr/>
        <p:txBody>
          <a:bodyPr>
            <a:normAutofit fontScale="90000"/>
          </a:bodyPr>
          <a:lstStyle/>
          <a:p>
            <a:pPr algn="l"/>
            <a:r>
              <a:rPr lang="en-US" sz="4400" dirty="0"/>
              <a:t>HH Moves Within, or To New, Service Area, cont.</a:t>
            </a:r>
          </a:p>
        </p:txBody>
      </p:sp>
      <p:sp>
        <p:nvSpPr>
          <p:cNvPr id="3" name="Content Placeholder 2">
            <a:extLst>
              <a:ext uri="{FF2B5EF4-FFF2-40B4-BE49-F238E27FC236}">
                <a16:creationId xmlns:a16="http://schemas.microsoft.com/office/drawing/2014/main" id="{DE8062CE-BBB3-2634-30AD-81D7EB54C7BE}"/>
              </a:ext>
            </a:extLst>
          </p:cNvPr>
          <p:cNvSpPr>
            <a:spLocks noGrp="1"/>
          </p:cNvSpPr>
          <p:nvPr>
            <p:ph sz="half" idx="1"/>
          </p:nvPr>
        </p:nvSpPr>
        <p:spPr>
          <a:xfrm>
            <a:off x="93306" y="1408012"/>
            <a:ext cx="12098694" cy="5170070"/>
          </a:xfrm>
        </p:spPr>
        <p:txBody>
          <a:bodyPr>
            <a:noAutofit/>
          </a:bodyPr>
          <a:lstStyle/>
          <a:p>
            <a:pPr marL="287338" indent="-287338">
              <a:spcBef>
                <a:spcPts val="600"/>
              </a:spcBef>
              <a:spcAft>
                <a:spcPts val="600"/>
              </a:spcAft>
            </a:pPr>
            <a:r>
              <a:rPr lang="en-US" sz="3200" dirty="0"/>
              <a:t>If HH moved to new SP service area:</a:t>
            </a:r>
          </a:p>
          <a:p>
            <a:pPr marL="744538" lvl="1" indent="-287338">
              <a:spcBef>
                <a:spcPts val="600"/>
              </a:spcBef>
              <a:spcAft>
                <a:spcPts val="600"/>
              </a:spcAft>
            </a:pPr>
            <a:r>
              <a:rPr lang="en-US" sz="2800" dirty="0"/>
              <a:t>Encourage HH to contact new SP</a:t>
            </a:r>
          </a:p>
          <a:p>
            <a:pPr marL="744538" lvl="1" indent="-287338">
              <a:spcBef>
                <a:spcPts val="600"/>
              </a:spcBef>
              <a:spcAft>
                <a:spcPts val="600"/>
              </a:spcAft>
            </a:pPr>
            <a:r>
              <a:rPr lang="en-US" sz="2800" dirty="0"/>
              <a:t>If new vendor info is known, request refund from original vendor</a:t>
            </a:r>
          </a:p>
          <a:p>
            <a:pPr marL="744538" lvl="1" indent="-287338">
              <a:spcBef>
                <a:spcPts val="600"/>
              </a:spcBef>
              <a:spcAft>
                <a:spcPts val="600"/>
              </a:spcAft>
            </a:pPr>
            <a:r>
              <a:rPr lang="en-US" sz="2800" dirty="0"/>
              <a:t>Transfer application to new SP </a:t>
            </a:r>
            <a:endParaRPr lang="en-US" sz="2800" dirty="0">
              <a:solidFill>
                <a:srgbClr val="C00000"/>
              </a:solidFill>
            </a:endParaRPr>
          </a:p>
        </p:txBody>
      </p:sp>
      <p:sp>
        <p:nvSpPr>
          <p:cNvPr id="7" name="Slide Number Placeholder 6">
            <a:extLst>
              <a:ext uri="{FF2B5EF4-FFF2-40B4-BE49-F238E27FC236}">
                <a16:creationId xmlns:a16="http://schemas.microsoft.com/office/drawing/2014/main" id="{02C4FBCA-35DC-BBCA-44F7-E3523BB88881}"/>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2763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35827-C1AA-FAC2-A742-D8390DF8A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9FCA4-4E5C-6312-4288-874262C3E119}"/>
              </a:ext>
            </a:extLst>
          </p:cNvPr>
          <p:cNvSpPr>
            <a:spLocks noGrp="1"/>
          </p:cNvSpPr>
          <p:nvPr>
            <p:ph type="title"/>
          </p:nvPr>
        </p:nvSpPr>
        <p:spPr/>
        <p:txBody>
          <a:bodyPr>
            <a:normAutofit/>
          </a:bodyPr>
          <a:lstStyle/>
          <a:p>
            <a:pPr algn="l"/>
            <a:r>
              <a:rPr lang="en-US" sz="4400" dirty="0"/>
              <a:t>HH Moves Out of State</a:t>
            </a:r>
          </a:p>
        </p:txBody>
      </p:sp>
      <p:sp>
        <p:nvSpPr>
          <p:cNvPr id="3" name="Content Placeholder 2">
            <a:extLst>
              <a:ext uri="{FF2B5EF4-FFF2-40B4-BE49-F238E27FC236}">
                <a16:creationId xmlns:a16="http://schemas.microsoft.com/office/drawing/2014/main" id="{713D6577-75E3-7D08-211E-36A5D5709CFE}"/>
              </a:ext>
            </a:extLst>
          </p:cNvPr>
          <p:cNvSpPr>
            <a:spLocks noGrp="1"/>
          </p:cNvSpPr>
          <p:nvPr>
            <p:ph sz="half" idx="1"/>
          </p:nvPr>
        </p:nvSpPr>
        <p:spPr>
          <a:xfrm>
            <a:off x="93306" y="1408012"/>
            <a:ext cx="12098694" cy="5170070"/>
          </a:xfrm>
        </p:spPr>
        <p:txBody>
          <a:bodyPr>
            <a:noAutofit/>
          </a:bodyPr>
          <a:lstStyle/>
          <a:p>
            <a:pPr lvl="1">
              <a:spcBef>
                <a:spcPts val="600"/>
              </a:spcBef>
              <a:spcAft>
                <a:spcPts val="600"/>
              </a:spcAft>
            </a:pPr>
            <a:r>
              <a:rPr lang="en-US" sz="3000" dirty="0">
                <a:solidFill>
                  <a:srgbClr val="003865"/>
                </a:solidFill>
              </a:rPr>
              <a:t>If account was active at time of payment, v</a:t>
            </a:r>
            <a:r>
              <a:rPr lang="en-US" sz="3000" dirty="0"/>
              <a:t>endor makes reasonable effort to contact HH to advise funds remain and to determine new address.  </a:t>
            </a:r>
          </a:p>
          <a:p>
            <a:pPr lvl="2">
              <a:spcBef>
                <a:spcPts val="600"/>
              </a:spcBef>
              <a:spcAft>
                <a:spcPts val="600"/>
              </a:spcAft>
            </a:pPr>
            <a:r>
              <a:rPr lang="en-US" sz="3000" dirty="0"/>
              <a:t>Remaining credit goes to HH or Unclaimed Property</a:t>
            </a:r>
          </a:p>
          <a:p>
            <a:pPr lvl="1">
              <a:spcBef>
                <a:spcPts val="600"/>
              </a:spcBef>
              <a:spcAft>
                <a:spcPts val="600"/>
              </a:spcAft>
            </a:pPr>
            <a:r>
              <a:rPr lang="en-US" sz="3000" dirty="0"/>
              <a:t>If account was inactive at time of payment, vendor returns funds to SP</a:t>
            </a:r>
          </a:p>
          <a:p>
            <a:pPr lvl="2">
              <a:spcBef>
                <a:spcPts val="600"/>
              </a:spcBef>
              <a:spcAft>
                <a:spcPts val="600"/>
              </a:spcAft>
            </a:pPr>
            <a:r>
              <a:rPr lang="en-US" sz="2600" dirty="0">
                <a:solidFill>
                  <a:srgbClr val="003865"/>
                </a:solidFill>
              </a:rPr>
              <a:t>Once refund is received, close the application</a:t>
            </a:r>
          </a:p>
          <a:p>
            <a:pPr lvl="2">
              <a:spcBef>
                <a:spcPts val="600"/>
              </a:spcBef>
              <a:spcAft>
                <a:spcPts val="600"/>
              </a:spcAft>
            </a:pPr>
            <a:r>
              <a:rPr lang="en-US" sz="2600" dirty="0">
                <a:solidFill>
                  <a:srgbClr val="003865"/>
                </a:solidFill>
              </a:rPr>
              <a:t>HH may request the application be reactivated if they return during same program year.  </a:t>
            </a:r>
          </a:p>
          <a:p>
            <a:pPr lvl="2">
              <a:spcBef>
                <a:spcPts val="600"/>
              </a:spcBef>
              <a:spcAft>
                <a:spcPts val="600"/>
              </a:spcAft>
            </a:pPr>
            <a:r>
              <a:rPr lang="en-US" sz="2600" dirty="0">
                <a:solidFill>
                  <a:srgbClr val="003865"/>
                </a:solidFill>
              </a:rPr>
              <a:t>Remaining payments will then be made to new vendor</a:t>
            </a:r>
          </a:p>
        </p:txBody>
      </p:sp>
      <p:sp>
        <p:nvSpPr>
          <p:cNvPr id="7" name="Slide Number Placeholder 6">
            <a:extLst>
              <a:ext uri="{FF2B5EF4-FFF2-40B4-BE49-F238E27FC236}">
                <a16:creationId xmlns:a16="http://schemas.microsoft.com/office/drawing/2014/main" id="{81C6BAB1-6E20-DDB0-D700-04357F7CC248}"/>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08084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57F9E-A91E-C6D5-08C9-59FDD3EBF1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E8D36C-AA4D-657B-60DD-89E24A038AF3}"/>
              </a:ext>
            </a:extLst>
          </p:cNvPr>
          <p:cNvSpPr>
            <a:spLocks noGrp="1"/>
          </p:cNvSpPr>
          <p:nvPr>
            <p:ph type="title"/>
          </p:nvPr>
        </p:nvSpPr>
        <p:spPr/>
        <p:txBody>
          <a:bodyPr>
            <a:normAutofit/>
          </a:bodyPr>
          <a:lstStyle/>
          <a:p>
            <a:pPr algn="l"/>
            <a:r>
              <a:rPr lang="en-US" sz="4400" dirty="0"/>
              <a:t>Approved HH Moves to Ineligible Dwelling</a:t>
            </a:r>
          </a:p>
        </p:txBody>
      </p:sp>
      <p:sp>
        <p:nvSpPr>
          <p:cNvPr id="3" name="Content Placeholder 2">
            <a:extLst>
              <a:ext uri="{FF2B5EF4-FFF2-40B4-BE49-F238E27FC236}">
                <a16:creationId xmlns:a16="http://schemas.microsoft.com/office/drawing/2014/main" id="{39A4670B-0F10-129E-0442-38045FA7C150}"/>
              </a:ext>
            </a:extLst>
          </p:cNvPr>
          <p:cNvSpPr>
            <a:spLocks noGrp="1"/>
          </p:cNvSpPr>
          <p:nvPr>
            <p:ph sz="half" idx="1"/>
          </p:nvPr>
        </p:nvSpPr>
        <p:spPr>
          <a:xfrm>
            <a:off x="668834" y="1599849"/>
            <a:ext cx="10854331" cy="4939063"/>
          </a:xfrm>
        </p:spPr>
        <p:txBody>
          <a:bodyPr>
            <a:noAutofit/>
          </a:bodyPr>
          <a:lstStyle/>
          <a:p>
            <a:pPr marL="287338" indent="-287338">
              <a:spcBef>
                <a:spcPts val="600"/>
              </a:spcBef>
              <a:spcAft>
                <a:spcPts val="600"/>
              </a:spcAft>
            </a:pPr>
            <a:r>
              <a:rPr lang="en-US" sz="3200" dirty="0"/>
              <a:t>Do not reassess application</a:t>
            </a:r>
          </a:p>
          <a:p>
            <a:pPr marL="287338" indent="-287338">
              <a:spcBef>
                <a:spcPts val="600"/>
              </a:spcBef>
              <a:spcAft>
                <a:spcPts val="600"/>
              </a:spcAft>
            </a:pPr>
            <a:r>
              <a:rPr lang="en-US" sz="3200" dirty="0"/>
              <a:t>HH is eligible for payment of remaining account balance </a:t>
            </a:r>
          </a:p>
          <a:p>
            <a:pPr marL="744538" lvl="1" indent="-287338">
              <a:spcBef>
                <a:spcPts val="600"/>
              </a:spcBef>
              <a:spcAft>
                <a:spcPts val="600"/>
              </a:spcAft>
            </a:pPr>
            <a:r>
              <a:rPr lang="en-US" sz="2800" dirty="0"/>
              <a:t>Remaining credit goes to HH by Vendor</a:t>
            </a:r>
          </a:p>
          <a:p>
            <a:pPr marL="744538" lvl="1" indent="-287338">
              <a:spcBef>
                <a:spcPts val="600"/>
              </a:spcBef>
              <a:spcAft>
                <a:spcPts val="600"/>
              </a:spcAft>
            </a:pPr>
            <a:r>
              <a:rPr lang="en-US" sz="2800" dirty="0"/>
              <a:t>If HH cannot be located or address is unknown, payment is then forwarded to unclaimed property</a:t>
            </a:r>
            <a:endParaRPr lang="en-US" sz="2800" dirty="0">
              <a:solidFill>
                <a:srgbClr val="C00000"/>
              </a:solidFill>
            </a:endParaRPr>
          </a:p>
        </p:txBody>
      </p:sp>
      <p:sp>
        <p:nvSpPr>
          <p:cNvPr id="7" name="Slide Number Placeholder 6">
            <a:extLst>
              <a:ext uri="{FF2B5EF4-FFF2-40B4-BE49-F238E27FC236}">
                <a16:creationId xmlns:a16="http://schemas.microsoft.com/office/drawing/2014/main" id="{F325D135-B85A-D91C-8315-CCD118C7A0DB}"/>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02266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54907-3760-474D-AB61-9A539F96D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48392C-9676-0F02-123F-4388EEAF9134}"/>
              </a:ext>
            </a:extLst>
          </p:cNvPr>
          <p:cNvSpPr>
            <a:spLocks noGrp="1"/>
          </p:cNvSpPr>
          <p:nvPr>
            <p:ph type="title"/>
          </p:nvPr>
        </p:nvSpPr>
        <p:spPr/>
        <p:txBody>
          <a:bodyPr>
            <a:normAutofit/>
          </a:bodyPr>
          <a:lstStyle/>
          <a:p>
            <a:pPr algn="l"/>
            <a:r>
              <a:rPr lang="en-US" sz="3800" dirty="0"/>
              <a:t>Approved HH Moves to Nursing Home or Institution</a:t>
            </a:r>
          </a:p>
        </p:txBody>
      </p:sp>
      <p:sp>
        <p:nvSpPr>
          <p:cNvPr id="3" name="Content Placeholder 2">
            <a:extLst>
              <a:ext uri="{FF2B5EF4-FFF2-40B4-BE49-F238E27FC236}">
                <a16:creationId xmlns:a16="http://schemas.microsoft.com/office/drawing/2014/main" id="{DFA01DF8-2FF9-258B-B942-6F54BF9E9D34}"/>
              </a:ext>
            </a:extLst>
          </p:cNvPr>
          <p:cNvSpPr>
            <a:spLocks noGrp="1"/>
          </p:cNvSpPr>
          <p:nvPr>
            <p:ph sz="half" idx="1"/>
          </p:nvPr>
        </p:nvSpPr>
        <p:spPr>
          <a:xfrm>
            <a:off x="125129" y="1408012"/>
            <a:ext cx="11877574" cy="5204544"/>
          </a:xfrm>
        </p:spPr>
        <p:txBody>
          <a:bodyPr>
            <a:noAutofit/>
          </a:bodyPr>
          <a:lstStyle/>
          <a:p>
            <a:pPr marL="287338" indent="-287338">
              <a:spcBef>
                <a:spcPts val="600"/>
              </a:spcBef>
              <a:spcAft>
                <a:spcPts val="600"/>
              </a:spcAft>
            </a:pPr>
            <a:r>
              <a:rPr lang="en-US" sz="2400" dirty="0"/>
              <a:t>This applies when all members move </a:t>
            </a:r>
          </a:p>
          <a:p>
            <a:pPr marL="744538" lvl="1" indent="-287338">
              <a:spcBef>
                <a:spcPts val="600"/>
              </a:spcBef>
              <a:spcAft>
                <a:spcPts val="600"/>
              </a:spcAft>
            </a:pPr>
            <a:r>
              <a:rPr lang="en-US" sz="2400" dirty="0"/>
              <a:t>If any members remain in the HH, funds will remain as previously allocated</a:t>
            </a:r>
          </a:p>
          <a:p>
            <a:pPr marL="287338" indent="-287338">
              <a:spcBef>
                <a:spcPts val="600"/>
              </a:spcBef>
              <a:spcAft>
                <a:spcPts val="600"/>
              </a:spcAft>
            </a:pPr>
            <a:r>
              <a:rPr lang="en-US" sz="2400" dirty="0"/>
              <a:t>If application has not yet been approved </a:t>
            </a:r>
          </a:p>
          <a:p>
            <a:pPr marL="744538" lvl="1" indent="-287338">
              <a:spcBef>
                <a:spcPts val="600"/>
              </a:spcBef>
              <a:spcAft>
                <a:spcPts val="600"/>
              </a:spcAft>
            </a:pPr>
            <a:r>
              <a:rPr lang="en-US" sz="2400" dirty="0"/>
              <a:t> Application will likely be denied ineligible dwelling</a:t>
            </a:r>
          </a:p>
          <a:p>
            <a:pPr marL="287338" indent="-287338">
              <a:spcBef>
                <a:spcPts val="600"/>
              </a:spcBef>
              <a:spcAft>
                <a:spcPts val="600"/>
              </a:spcAft>
            </a:pPr>
            <a:r>
              <a:rPr lang="en-US" sz="2400" dirty="0"/>
              <a:t>If after application was already approved:</a:t>
            </a:r>
          </a:p>
          <a:p>
            <a:pPr marL="744538" lvl="1" indent="-287338">
              <a:spcBef>
                <a:spcPts val="600"/>
              </a:spcBef>
              <a:spcAft>
                <a:spcPts val="600"/>
              </a:spcAft>
            </a:pPr>
            <a:r>
              <a:rPr lang="en-US" sz="2400" dirty="0"/>
              <a:t>Void any remaining scheduled payments, if applicable</a:t>
            </a:r>
          </a:p>
          <a:p>
            <a:pPr marL="744538" lvl="1" indent="-287338">
              <a:spcBef>
                <a:spcPts val="600"/>
              </a:spcBef>
              <a:spcAft>
                <a:spcPts val="600"/>
              </a:spcAft>
            </a:pPr>
            <a:r>
              <a:rPr lang="en-US" sz="2400" dirty="0"/>
              <a:t>If account was active at time of payment, remaining credit goes to HH or Unclaimed Property</a:t>
            </a:r>
          </a:p>
          <a:p>
            <a:pPr marL="744538" lvl="1" indent="-287338">
              <a:spcBef>
                <a:spcPts val="600"/>
              </a:spcBef>
              <a:spcAft>
                <a:spcPts val="600"/>
              </a:spcAft>
            </a:pPr>
            <a:r>
              <a:rPr lang="en-US" sz="2400" dirty="0"/>
              <a:t>Remaining current year funds must be refunded by the vendor if payment was made to an inactive account</a:t>
            </a:r>
          </a:p>
          <a:p>
            <a:pPr marL="1201738" lvl="2" indent="-287338">
              <a:spcBef>
                <a:spcPts val="600"/>
              </a:spcBef>
              <a:spcAft>
                <a:spcPts val="600"/>
              </a:spcAft>
            </a:pPr>
            <a:r>
              <a:rPr lang="en-US" sz="2000" dirty="0"/>
              <a:t>After the refund is received close the application</a:t>
            </a:r>
            <a:endParaRPr lang="en-US" sz="2800" dirty="0">
              <a:solidFill>
                <a:srgbClr val="C00000"/>
              </a:solidFill>
            </a:endParaRPr>
          </a:p>
        </p:txBody>
      </p:sp>
      <p:sp>
        <p:nvSpPr>
          <p:cNvPr id="7" name="Slide Number Placeholder 6">
            <a:extLst>
              <a:ext uri="{FF2B5EF4-FFF2-40B4-BE49-F238E27FC236}">
                <a16:creationId xmlns:a16="http://schemas.microsoft.com/office/drawing/2014/main" id="{7C700F68-584A-AA8F-C94D-9F336204B9F0}"/>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39108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2267A-733B-956C-EB9E-378D77569DA5}"/>
              </a:ext>
            </a:extLst>
          </p:cNvPr>
          <p:cNvSpPr>
            <a:spLocks noGrp="1"/>
          </p:cNvSpPr>
          <p:nvPr>
            <p:ph type="title"/>
          </p:nvPr>
        </p:nvSpPr>
        <p:spPr/>
        <p:txBody>
          <a:bodyPr>
            <a:normAutofit/>
          </a:bodyPr>
          <a:lstStyle/>
          <a:p>
            <a:pPr algn="l"/>
            <a:r>
              <a:rPr lang="en-US" sz="4400" dirty="0"/>
              <a:t>All Members of a HH Die</a:t>
            </a:r>
          </a:p>
        </p:txBody>
      </p:sp>
      <p:sp>
        <p:nvSpPr>
          <p:cNvPr id="3" name="Content Placeholder 2">
            <a:extLst>
              <a:ext uri="{FF2B5EF4-FFF2-40B4-BE49-F238E27FC236}">
                <a16:creationId xmlns:a16="http://schemas.microsoft.com/office/drawing/2014/main" id="{D3E9CA4F-2BA6-D289-0EF8-11CE8FFA35E3}"/>
              </a:ext>
            </a:extLst>
          </p:cNvPr>
          <p:cNvSpPr>
            <a:spLocks noGrp="1"/>
          </p:cNvSpPr>
          <p:nvPr>
            <p:ph sz="half" idx="1"/>
          </p:nvPr>
        </p:nvSpPr>
        <p:spPr>
          <a:xfrm>
            <a:off x="422695" y="1594624"/>
            <a:ext cx="5597106" cy="4582339"/>
          </a:xfrm>
          <a:ln>
            <a:solidFill>
              <a:schemeClr val="accent1"/>
            </a:solidFill>
          </a:ln>
        </p:spPr>
        <p:txBody>
          <a:bodyPr/>
          <a:lstStyle/>
          <a:p>
            <a:pPr marL="0" indent="0">
              <a:spcAft>
                <a:spcPts val="0"/>
              </a:spcAft>
              <a:buNone/>
            </a:pPr>
            <a:r>
              <a:rPr lang="en-US" sz="2800" b="1" dirty="0"/>
              <a:t>If SP Learns Pre Approval/Pre Benefit Payout</a:t>
            </a:r>
          </a:p>
          <a:p>
            <a:pPr>
              <a:spcAft>
                <a:spcPts val="0"/>
              </a:spcAft>
            </a:pPr>
            <a:r>
              <a:rPr lang="en-US" sz="2800" dirty="0"/>
              <a:t>Make notes in eHEAT</a:t>
            </a:r>
          </a:p>
          <a:p>
            <a:pPr>
              <a:spcAft>
                <a:spcPts val="0"/>
              </a:spcAft>
            </a:pPr>
            <a:r>
              <a:rPr lang="en-US" sz="2800" dirty="0"/>
              <a:t>Send letter to HH advising denial due to all members have died</a:t>
            </a:r>
          </a:p>
          <a:p>
            <a:pPr>
              <a:spcAft>
                <a:spcPts val="0"/>
              </a:spcAft>
            </a:pPr>
            <a:r>
              <a:rPr lang="en-US" sz="2800" dirty="0"/>
              <a:t>Close application</a:t>
            </a:r>
            <a:endParaRPr lang="en-US" dirty="0"/>
          </a:p>
        </p:txBody>
      </p:sp>
      <p:sp>
        <p:nvSpPr>
          <p:cNvPr id="4" name="Content Placeholder 3">
            <a:extLst>
              <a:ext uri="{FF2B5EF4-FFF2-40B4-BE49-F238E27FC236}">
                <a16:creationId xmlns:a16="http://schemas.microsoft.com/office/drawing/2014/main" id="{3399305A-79D4-2174-C345-34C26E7DB369}"/>
              </a:ext>
            </a:extLst>
          </p:cNvPr>
          <p:cNvSpPr>
            <a:spLocks noGrp="1"/>
          </p:cNvSpPr>
          <p:nvPr>
            <p:ph sz="half" idx="2"/>
          </p:nvPr>
        </p:nvSpPr>
        <p:spPr>
          <a:xfrm>
            <a:off x="6172199" y="1594624"/>
            <a:ext cx="5597105" cy="4582339"/>
          </a:xfrm>
          <a:ln>
            <a:solidFill>
              <a:schemeClr val="accent1"/>
            </a:solidFill>
          </a:ln>
        </p:spPr>
        <p:txBody>
          <a:bodyPr>
            <a:noAutofit/>
          </a:bodyPr>
          <a:lstStyle/>
          <a:p>
            <a:pPr marL="0" indent="0">
              <a:spcAft>
                <a:spcPts val="0"/>
              </a:spcAft>
              <a:buNone/>
            </a:pPr>
            <a:r>
              <a:rPr lang="en-US" sz="3200" b="1" dirty="0"/>
              <a:t>If SP Learns Post Benefit Payout</a:t>
            </a:r>
          </a:p>
          <a:p>
            <a:pPr>
              <a:spcAft>
                <a:spcPts val="0"/>
              </a:spcAft>
            </a:pPr>
            <a:r>
              <a:rPr lang="en-US" sz="2800" dirty="0"/>
              <a:t>Vendor follows MN Unclaimed Property requirements</a:t>
            </a:r>
          </a:p>
          <a:p>
            <a:pPr>
              <a:spcAft>
                <a:spcPts val="0"/>
              </a:spcAft>
            </a:pPr>
            <a:r>
              <a:rPr lang="en-US" sz="2800" dirty="0"/>
              <a:t>Void remaining payments in eHEAT</a:t>
            </a:r>
          </a:p>
          <a:p>
            <a:pPr>
              <a:spcAft>
                <a:spcPts val="0"/>
              </a:spcAft>
            </a:pPr>
            <a:r>
              <a:rPr lang="en-US" sz="2800" dirty="0"/>
              <a:t>Make notes in eHEAT</a:t>
            </a:r>
          </a:p>
          <a:p>
            <a:pPr>
              <a:spcAft>
                <a:spcPts val="0"/>
              </a:spcAft>
            </a:pPr>
            <a:r>
              <a:rPr lang="en-US" sz="2800" dirty="0"/>
              <a:t>Send HH letter advising remaining payments were cancelled as all HH members died</a:t>
            </a:r>
          </a:p>
          <a:p>
            <a:pPr>
              <a:spcAft>
                <a:spcPts val="0"/>
              </a:spcAft>
            </a:pPr>
            <a:r>
              <a:rPr lang="en-US" sz="2800" dirty="0"/>
              <a:t>Close application</a:t>
            </a:r>
          </a:p>
        </p:txBody>
      </p:sp>
      <p:sp>
        <p:nvSpPr>
          <p:cNvPr id="5" name="Slide Number Placeholder 4">
            <a:extLst>
              <a:ext uri="{FF2B5EF4-FFF2-40B4-BE49-F238E27FC236}">
                <a16:creationId xmlns:a16="http://schemas.microsoft.com/office/drawing/2014/main" id="{0E153400-C162-4D35-C3FA-527C04B722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67653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76A05-AFD2-D23A-E76D-C8ACDAA209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CF5A51-5313-F238-9FBD-D240F8F9CE61}"/>
              </a:ext>
            </a:extLst>
          </p:cNvPr>
          <p:cNvSpPr>
            <a:spLocks noGrp="1"/>
          </p:cNvSpPr>
          <p:nvPr>
            <p:ph type="title"/>
          </p:nvPr>
        </p:nvSpPr>
        <p:spPr/>
        <p:txBody>
          <a:bodyPr>
            <a:normAutofit/>
          </a:bodyPr>
          <a:lstStyle/>
          <a:p>
            <a:pPr algn="l"/>
            <a:r>
              <a:rPr lang="en-US" sz="4200" dirty="0"/>
              <a:t>EAP Benefit Overpayment Due To Error or Fraud</a:t>
            </a:r>
          </a:p>
        </p:txBody>
      </p:sp>
      <p:sp>
        <p:nvSpPr>
          <p:cNvPr id="3" name="Content Placeholder 2">
            <a:extLst>
              <a:ext uri="{FF2B5EF4-FFF2-40B4-BE49-F238E27FC236}">
                <a16:creationId xmlns:a16="http://schemas.microsoft.com/office/drawing/2014/main" id="{57F90866-7797-3AF1-92B3-C44154728CBB}"/>
              </a:ext>
            </a:extLst>
          </p:cNvPr>
          <p:cNvSpPr>
            <a:spLocks noGrp="1"/>
          </p:cNvSpPr>
          <p:nvPr>
            <p:ph sz="half" idx="1"/>
          </p:nvPr>
        </p:nvSpPr>
        <p:spPr>
          <a:xfrm>
            <a:off x="721743" y="1408012"/>
            <a:ext cx="10748513" cy="4582339"/>
          </a:xfrm>
        </p:spPr>
        <p:txBody>
          <a:bodyPr>
            <a:noAutofit/>
          </a:bodyPr>
          <a:lstStyle/>
          <a:p>
            <a:pPr marL="287338" indent="-287338">
              <a:spcBef>
                <a:spcPts val="600"/>
              </a:spcBef>
              <a:spcAft>
                <a:spcPts val="600"/>
              </a:spcAft>
            </a:pPr>
            <a:r>
              <a:rPr lang="en-US" sz="3200" dirty="0"/>
              <a:t>Recovery efforts for overpayments of $10 or greater must occur</a:t>
            </a:r>
            <a:endParaRPr lang="en-US" sz="2800" dirty="0"/>
          </a:p>
          <a:p>
            <a:pPr marL="287338" indent="-287338">
              <a:spcBef>
                <a:spcPts val="600"/>
              </a:spcBef>
              <a:spcAft>
                <a:spcPts val="600"/>
              </a:spcAft>
            </a:pPr>
            <a:r>
              <a:rPr lang="en-US" sz="3200" dirty="0"/>
              <a:t>Adjust any remaining scheduled payments, if applicable</a:t>
            </a:r>
          </a:p>
          <a:p>
            <a:pPr marL="287338" indent="-287338">
              <a:spcBef>
                <a:spcPts val="600"/>
              </a:spcBef>
              <a:spcAft>
                <a:spcPts val="600"/>
              </a:spcAft>
            </a:pPr>
            <a:r>
              <a:rPr lang="en-US" sz="3200" dirty="0"/>
              <a:t>Request refund of any remaining credit on vendor account</a:t>
            </a:r>
          </a:p>
          <a:p>
            <a:pPr marL="287338" indent="-287338">
              <a:spcBef>
                <a:spcPts val="600"/>
              </a:spcBef>
              <a:spcAft>
                <a:spcPts val="600"/>
              </a:spcAft>
            </a:pPr>
            <a:r>
              <a:rPr lang="en-US" sz="3200" dirty="0"/>
              <a:t>Request remaining overpayment from HH </a:t>
            </a:r>
            <a:r>
              <a:rPr lang="en-US" sz="3200" dirty="0">
                <a:solidFill>
                  <a:srgbClr val="003865"/>
                </a:solidFill>
              </a:rPr>
              <a:t>(see Overpayment and Recovery of EAP Funds, Ch. 10, Pg. 6)</a:t>
            </a:r>
          </a:p>
          <a:p>
            <a:pPr marL="287338" indent="-287338">
              <a:spcBef>
                <a:spcPts val="600"/>
              </a:spcBef>
              <a:spcAft>
                <a:spcPts val="600"/>
              </a:spcAft>
            </a:pPr>
            <a:r>
              <a:rPr lang="en-US" sz="3200" dirty="0">
                <a:solidFill>
                  <a:srgbClr val="003865"/>
                </a:solidFill>
              </a:rPr>
              <a:t>Submit Incident Report detailing occurrence and steps taken to correct overpayment</a:t>
            </a:r>
          </a:p>
        </p:txBody>
      </p:sp>
      <p:sp>
        <p:nvSpPr>
          <p:cNvPr id="7" name="Slide Number Placeholder 6">
            <a:extLst>
              <a:ext uri="{FF2B5EF4-FFF2-40B4-BE49-F238E27FC236}">
                <a16:creationId xmlns:a16="http://schemas.microsoft.com/office/drawing/2014/main" id="{E14D4D48-5BA5-8C13-9A79-A936EC7A0ED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134882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43A8-433E-6FFF-823A-0C3B9883E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D0753-EE47-CA1E-B191-453918796FC6}"/>
              </a:ext>
            </a:extLst>
          </p:cNvPr>
          <p:cNvSpPr>
            <a:spLocks noGrp="1"/>
          </p:cNvSpPr>
          <p:nvPr>
            <p:ph type="title"/>
          </p:nvPr>
        </p:nvSpPr>
        <p:spPr>
          <a:xfrm>
            <a:off x="0" y="-1"/>
            <a:ext cx="12192000" cy="1216025"/>
          </a:xfrm>
        </p:spPr>
        <p:txBody>
          <a:bodyPr anchor="ctr">
            <a:normAutofit/>
          </a:bodyPr>
          <a:lstStyle/>
          <a:p>
            <a:pPr algn="l"/>
            <a:r>
              <a:rPr lang="en-US" sz="4400" dirty="0"/>
              <a:t>How Is the Refund Identified</a:t>
            </a:r>
          </a:p>
        </p:txBody>
      </p:sp>
      <p:sp>
        <p:nvSpPr>
          <p:cNvPr id="3" name="Content Placeholder 2">
            <a:extLst>
              <a:ext uri="{FF2B5EF4-FFF2-40B4-BE49-F238E27FC236}">
                <a16:creationId xmlns:a16="http://schemas.microsoft.com/office/drawing/2014/main" id="{5EA815DD-719C-F670-9FB3-5D3DA5E660E2}"/>
              </a:ext>
            </a:extLst>
          </p:cNvPr>
          <p:cNvSpPr>
            <a:spLocks noGrp="1"/>
          </p:cNvSpPr>
          <p:nvPr>
            <p:ph sz="half" idx="1"/>
          </p:nvPr>
        </p:nvSpPr>
        <p:spPr>
          <a:xfrm>
            <a:off x="838200" y="1594624"/>
            <a:ext cx="5181600" cy="4582339"/>
          </a:xfrm>
        </p:spPr>
        <p:txBody>
          <a:bodyPr>
            <a:normAutofit/>
          </a:bodyPr>
          <a:lstStyle/>
          <a:p>
            <a:pPr>
              <a:spcBef>
                <a:spcPts val="600"/>
              </a:spcBef>
              <a:spcAft>
                <a:spcPts val="600"/>
              </a:spcAft>
            </a:pPr>
            <a:r>
              <a:rPr lang="en-US" sz="3200" dirty="0"/>
              <a:t>Part of regular SP Self-Monitoring activities</a:t>
            </a:r>
          </a:p>
          <a:p>
            <a:pPr>
              <a:spcBef>
                <a:spcPts val="600"/>
              </a:spcBef>
              <a:spcAft>
                <a:spcPts val="600"/>
              </a:spcAft>
            </a:pPr>
            <a:r>
              <a:rPr lang="en-US" sz="3200" dirty="0"/>
              <a:t>Expectation for SP to review weekly, at minimum</a:t>
            </a:r>
            <a:endParaRPr lang="en-US" dirty="0"/>
          </a:p>
        </p:txBody>
      </p:sp>
      <p:pic>
        <p:nvPicPr>
          <p:cNvPr id="16" name="Picture 15" descr="Person using computer">
            <a:extLst>
              <a:ext uri="{FF2B5EF4-FFF2-40B4-BE49-F238E27FC236}">
                <a16:creationId xmlns:a16="http://schemas.microsoft.com/office/drawing/2014/main" id="{BADE16AA-0882-ED7C-5E46-B00F80B1B849}"/>
              </a:ext>
            </a:extLst>
          </p:cNvPr>
          <p:cNvPicPr>
            <a:picLocks noChangeAspect="1"/>
          </p:cNvPicPr>
          <p:nvPr/>
        </p:nvPicPr>
        <p:blipFill>
          <a:blip r:embed="rId2" cstate="print">
            <a:extLst>
              <a:ext uri="{28A0092B-C50C-407E-A947-70E740481C1C}">
                <a14:useLocalDpi xmlns:a14="http://schemas.microsoft.com/office/drawing/2010/main" val="0"/>
              </a:ext>
            </a:extLst>
          </a:blip>
          <a:srcRect r="24519" b="-2"/>
          <a:stretch>
            <a:fillRect/>
          </a:stretch>
        </p:blipFill>
        <p:spPr>
          <a:xfrm>
            <a:off x="6172200" y="1594624"/>
            <a:ext cx="5181600" cy="4582339"/>
          </a:xfrm>
          <a:prstGeom prst="rect">
            <a:avLst/>
          </a:prstGeom>
          <a:noFill/>
        </p:spPr>
      </p:pic>
      <p:sp>
        <p:nvSpPr>
          <p:cNvPr id="7" name="Slide Number Placeholder 6">
            <a:extLst>
              <a:ext uri="{FF2B5EF4-FFF2-40B4-BE49-F238E27FC236}">
                <a16:creationId xmlns:a16="http://schemas.microsoft.com/office/drawing/2014/main" id="{A65BABA6-2979-F762-4D7F-6B6B386DC9AB}"/>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7884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DCAF-D90E-B8D2-1A1E-5AAE36D9CE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86DD4-6A52-71ED-51E3-D752BB7E4D69}"/>
              </a:ext>
            </a:extLst>
          </p:cNvPr>
          <p:cNvSpPr>
            <a:spLocks noGrp="1"/>
          </p:cNvSpPr>
          <p:nvPr>
            <p:ph type="title"/>
          </p:nvPr>
        </p:nvSpPr>
        <p:spPr/>
        <p:txBody>
          <a:bodyPr>
            <a:normAutofit/>
          </a:bodyPr>
          <a:lstStyle/>
          <a:p>
            <a:pPr algn="l"/>
            <a:r>
              <a:rPr lang="en-US" sz="4400" dirty="0"/>
              <a:t>Refunds Review</a:t>
            </a:r>
          </a:p>
        </p:txBody>
      </p:sp>
      <p:sp>
        <p:nvSpPr>
          <p:cNvPr id="3" name="Content Placeholder 2">
            <a:extLst>
              <a:ext uri="{FF2B5EF4-FFF2-40B4-BE49-F238E27FC236}">
                <a16:creationId xmlns:a16="http://schemas.microsoft.com/office/drawing/2014/main" id="{7D5FD0A8-C092-7DFD-B8FE-DCDCE2B53B71}"/>
              </a:ext>
            </a:extLst>
          </p:cNvPr>
          <p:cNvSpPr>
            <a:spLocks noGrp="1"/>
          </p:cNvSpPr>
          <p:nvPr>
            <p:ph sz="half" idx="1"/>
          </p:nvPr>
        </p:nvSpPr>
        <p:spPr>
          <a:xfrm>
            <a:off x="838199"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Mandy Braaten</a:t>
            </a:r>
          </a:p>
        </p:txBody>
      </p:sp>
      <p:sp>
        <p:nvSpPr>
          <p:cNvPr id="7" name="Slide Number Placeholder 6">
            <a:extLst>
              <a:ext uri="{FF2B5EF4-FFF2-40B4-BE49-F238E27FC236}">
                <a16:creationId xmlns:a16="http://schemas.microsoft.com/office/drawing/2014/main" id="{9D74385E-647E-0E8C-1F26-6E1D4F48073D}"/>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243683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EE3D8-898B-72A5-8D54-D1374DDDC698}"/>
              </a:ext>
            </a:extLst>
          </p:cNvPr>
          <p:cNvSpPr>
            <a:spLocks noGrp="1"/>
          </p:cNvSpPr>
          <p:nvPr>
            <p:ph type="ctrTitle"/>
          </p:nvPr>
        </p:nvSpPr>
        <p:spPr/>
        <p:txBody>
          <a:bodyPr>
            <a:normAutofit/>
          </a:bodyPr>
          <a:lstStyle/>
          <a:p>
            <a:r>
              <a:rPr lang="en-US" sz="4400" dirty="0"/>
              <a:t>Refund Identification</a:t>
            </a:r>
          </a:p>
        </p:txBody>
      </p:sp>
      <p:sp>
        <p:nvSpPr>
          <p:cNvPr id="5" name="Slide Number Placeholder 4">
            <a:extLst>
              <a:ext uri="{FF2B5EF4-FFF2-40B4-BE49-F238E27FC236}">
                <a16:creationId xmlns:a16="http://schemas.microsoft.com/office/drawing/2014/main" id="{8ABBFD8B-9E00-4188-3089-3955F5DD5656}"/>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43957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4792A-EB53-51CC-D4C8-DDFE997BB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3362A-06D9-19B2-B461-4085AC8EFA3B}"/>
              </a:ext>
            </a:extLst>
          </p:cNvPr>
          <p:cNvSpPr>
            <a:spLocks noGrp="1"/>
          </p:cNvSpPr>
          <p:nvPr>
            <p:ph type="title"/>
          </p:nvPr>
        </p:nvSpPr>
        <p:spPr/>
        <p:txBody>
          <a:bodyPr>
            <a:normAutofit/>
          </a:bodyPr>
          <a:lstStyle/>
          <a:p>
            <a:pPr algn="l"/>
            <a:r>
              <a:rPr lang="en-US" sz="4400" dirty="0"/>
              <a:t>How to Find a Refund Submitted by Vendor</a:t>
            </a:r>
          </a:p>
        </p:txBody>
      </p:sp>
      <p:sp>
        <p:nvSpPr>
          <p:cNvPr id="3" name="Content Placeholder 2">
            <a:extLst>
              <a:ext uri="{FF2B5EF4-FFF2-40B4-BE49-F238E27FC236}">
                <a16:creationId xmlns:a16="http://schemas.microsoft.com/office/drawing/2014/main" id="{B94F8528-5B90-9BA2-C07E-F0043CAB09A4}"/>
              </a:ext>
            </a:extLst>
          </p:cNvPr>
          <p:cNvSpPr>
            <a:spLocks noGrp="1"/>
          </p:cNvSpPr>
          <p:nvPr>
            <p:ph sz="half" idx="1"/>
          </p:nvPr>
        </p:nvSpPr>
        <p:spPr>
          <a:xfrm>
            <a:off x="843053" y="1553269"/>
            <a:ext cx="10216011" cy="4465836"/>
          </a:xfrm>
        </p:spPr>
        <p:txBody>
          <a:bodyPr>
            <a:noAutofit/>
          </a:bodyPr>
          <a:lstStyle/>
          <a:p>
            <a:pPr>
              <a:spcBef>
                <a:spcPts val="600"/>
              </a:spcBef>
              <a:spcAft>
                <a:spcPts val="600"/>
              </a:spcAft>
            </a:pPr>
            <a:r>
              <a:rPr lang="en-US" sz="3200" dirty="0"/>
              <a:t>Payment Services&gt;Vendor Payments</a:t>
            </a:r>
          </a:p>
          <a:p>
            <a:pPr>
              <a:spcBef>
                <a:spcPts val="600"/>
              </a:spcBef>
              <a:spcAft>
                <a:spcPts val="600"/>
              </a:spcAft>
            </a:pPr>
            <a:r>
              <a:rPr lang="en-US" sz="3200" dirty="0"/>
              <a:t>Select Payment Status “Proposed Refund” </a:t>
            </a:r>
          </a:p>
          <a:p>
            <a:pPr>
              <a:spcBef>
                <a:spcPts val="600"/>
              </a:spcBef>
              <a:spcAft>
                <a:spcPts val="600"/>
              </a:spcAft>
            </a:pPr>
            <a:r>
              <a:rPr lang="en-US" sz="3200" dirty="0"/>
              <a:t>Enter Program Year</a:t>
            </a:r>
          </a:p>
          <a:p>
            <a:pPr>
              <a:spcBef>
                <a:spcPts val="600"/>
              </a:spcBef>
              <a:spcAft>
                <a:spcPts val="600"/>
              </a:spcAft>
            </a:pPr>
            <a:r>
              <a:rPr lang="en-US" sz="3200" dirty="0"/>
              <a:t>Click “Go”</a:t>
            </a:r>
          </a:p>
        </p:txBody>
      </p:sp>
      <p:sp>
        <p:nvSpPr>
          <p:cNvPr id="7" name="Slide Number Placeholder 6">
            <a:extLst>
              <a:ext uri="{FF2B5EF4-FFF2-40B4-BE49-F238E27FC236}">
                <a16:creationId xmlns:a16="http://schemas.microsoft.com/office/drawing/2014/main" id="{2AE8320A-0186-EE2B-FCAD-11AC989B624D}"/>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82335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0B63C-C792-F50E-A4CC-B0789E8C7B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BF98C-A3D8-BB5A-5F39-AB99CE94724A}"/>
              </a:ext>
            </a:extLst>
          </p:cNvPr>
          <p:cNvSpPr>
            <a:spLocks noGrp="1"/>
          </p:cNvSpPr>
          <p:nvPr>
            <p:ph type="title"/>
          </p:nvPr>
        </p:nvSpPr>
        <p:spPr/>
        <p:txBody>
          <a:bodyPr>
            <a:normAutofit/>
          </a:bodyPr>
          <a:lstStyle/>
          <a:p>
            <a:pPr algn="l"/>
            <a:r>
              <a:rPr lang="en-US" dirty="0"/>
              <a:t>How to Find a Refund Submitted by Vendor eHEAT View</a:t>
            </a:r>
          </a:p>
        </p:txBody>
      </p:sp>
      <p:sp>
        <p:nvSpPr>
          <p:cNvPr id="7" name="Slide Number Placeholder 6">
            <a:extLst>
              <a:ext uri="{FF2B5EF4-FFF2-40B4-BE49-F238E27FC236}">
                <a16:creationId xmlns:a16="http://schemas.microsoft.com/office/drawing/2014/main" id="{03E2CD0B-ED70-3955-27E3-58BA64154DBC}"/>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6" name="Picture 15" descr="View of eHEAT Payment Services Screen showing how to search for a proposed refund">
            <a:extLst>
              <a:ext uri="{FF2B5EF4-FFF2-40B4-BE49-F238E27FC236}">
                <a16:creationId xmlns:a16="http://schemas.microsoft.com/office/drawing/2014/main" id="{FA8CAA19-BCDF-BC91-8B6A-7567009325BC}"/>
              </a:ext>
            </a:extLst>
          </p:cNvPr>
          <p:cNvPicPr>
            <a:picLocks noChangeAspect="1"/>
          </p:cNvPicPr>
          <p:nvPr/>
        </p:nvPicPr>
        <p:blipFill>
          <a:blip r:embed="rId2"/>
          <a:stretch>
            <a:fillRect/>
          </a:stretch>
        </p:blipFill>
        <p:spPr>
          <a:xfrm>
            <a:off x="128587" y="1520825"/>
            <a:ext cx="11934825" cy="4946512"/>
          </a:xfrm>
          <a:prstGeom prst="rect">
            <a:avLst/>
          </a:prstGeom>
        </p:spPr>
      </p:pic>
      <p:sp>
        <p:nvSpPr>
          <p:cNvPr id="12" name="Rectangle 11">
            <a:extLst>
              <a:ext uri="{FF2B5EF4-FFF2-40B4-BE49-F238E27FC236}">
                <a16:creationId xmlns:a16="http://schemas.microsoft.com/office/drawing/2014/main" id="{18014D90-B1B1-9961-DD23-56C060F38E5F}"/>
              </a:ext>
              <a:ext uri="{C183D7F6-B498-43B3-948B-1728B52AA6E4}">
                <adec:decorative xmlns:adec="http://schemas.microsoft.com/office/drawing/2017/decorative" val="1"/>
              </a:ext>
            </a:extLst>
          </p:cNvPr>
          <p:cNvSpPr/>
          <p:nvPr/>
        </p:nvSpPr>
        <p:spPr>
          <a:xfrm>
            <a:off x="1052305" y="1806576"/>
            <a:ext cx="795545"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9FB46760-6740-DD26-F42C-197B47C3227F}"/>
              </a:ext>
              <a:ext uri="{C183D7F6-B498-43B3-948B-1728B52AA6E4}">
                <adec:decorative xmlns:adec="http://schemas.microsoft.com/office/drawing/2017/decorative" val="1"/>
              </a:ext>
            </a:extLst>
          </p:cNvPr>
          <p:cNvSpPr/>
          <p:nvPr/>
        </p:nvSpPr>
        <p:spPr>
          <a:xfrm>
            <a:off x="1304717" y="2047877"/>
            <a:ext cx="724107" cy="161924"/>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6E34D8F5-2ACE-1966-CBC0-2DF36CDDA1A4}"/>
              </a:ext>
              <a:ext uri="{C183D7F6-B498-43B3-948B-1728B52AA6E4}">
                <adec:decorative xmlns:adec="http://schemas.microsoft.com/office/drawing/2017/decorative" val="1"/>
              </a:ext>
            </a:extLst>
          </p:cNvPr>
          <p:cNvSpPr/>
          <p:nvPr/>
        </p:nvSpPr>
        <p:spPr>
          <a:xfrm>
            <a:off x="7405480" y="2816226"/>
            <a:ext cx="1509920"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51DD8F6B-4FA1-7ED5-24DC-5F69BF5E9DEF}"/>
              </a:ext>
              <a:ext uri="{C183D7F6-B498-43B3-948B-1728B52AA6E4}">
                <adec:decorative xmlns:adec="http://schemas.microsoft.com/office/drawing/2017/decorative" val="1"/>
              </a:ext>
            </a:extLst>
          </p:cNvPr>
          <p:cNvSpPr/>
          <p:nvPr/>
        </p:nvSpPr>
        <p:spPr>
          <a:xfrm>
            <a:off x="5043280" y="2816226"/>
            <a:ext cx="986045"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448EF34B-9304-3A14-F01F-8D9345A20218}"/>
              </a:ext>
              <a:ext uri="{C183D7F6-B498-43B3-948B-1728B52AA6E4}">
                <adec:decorative xmlns:adec="http://schemas.microsoft.com/office/drawing/2017/decorative" val="1"/>
              </a:ext>
            </a:extLst>
          </p:cNvPr>
          <p:cNvSpPr/>
          <p:nvPr/>
        </p:nvSpPr>
        <p:spPr>
          <a:xfrm>
            <a:off x="433180" y="4217919"/>
            <a:ext cx="319295"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727868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0C400-0C0B-1463-8D15-7FF3F59FA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151A8-CFEA-004D-A8A7-BE7CDADDC3FD}"/>
              </a:ext>
            </a:extLst>
          </p:cNvPr>
          <p:cNvSpPr>
            <a:spLocks noGrp="1"/>
          </p:cNvSpPr>
          <p:nvPr>
            <p:ph type="title"/>
          </p:nvPr>
        </p:nvSpPr>
        <p:spPr/>
        <p:txBody>
          <a:bodyPr>
            <a:normAutofit/>
          </a:bodyPr>
          <a:lstStyle/>
          <a:p>
            <a:pPr algn="l"/>
            <a:r>
              <a:rPr lang="en-US" sz="4400" dirty="0"/>
              <a:t>Proposed Refunds Will Show in Search Area</a:t>
            </a:r>
          </a:p>
        </p:txBody>
      </p:sp>
      <p:sp>
        <p:nvSpPr>
          <p:cNvPr id="7" name="Slide Number Placeholder 6">
            <a:extLst>
              <a:ext uri="{FF2B5EF4-FFF2-40B4-BE49-F238E27FC236}">
                <a16:creationId xmlns:a16="http://schemas.microsoft.com/office/drawing/2014/main" id="{7537489B-7E56-0C15-810E-C9011CC4B9CF}"/>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47A47080-9CC4-AA9A-490E-8E4458FF854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85821" y="2079630"/>
            <a:ext cx="11820358" cy="3931664"/>
          </a:xfrm>
          <a:prstGeom prst="rect">
            <a:avLst/>
          </a:prstGeom>
        </p:spPr>
      </p:pic>
    </p:spTree>
    <p:extLst>
      <p:ext uri="{BB962C8B-B14F-4D97-AF65-F5344CB8AC3E}">
        <p14:creationId xmlns:p14="http://schemas.microsoft.com/office/powerpoint/2010/main" val="1191014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46B5B-1356-6E49-D842-1F16F3EE1C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B035D6-32A9-8AB4-FE8C-442BE93FC9B6}"/>
              </a:ext>
            </a:extLst>
          </p:cNvPr>
          <p:cNvSpPr>
            <a:spLocks noGrp="1"/>
          </p:cNvSpPr>
          <p:nvPr>
            <p:ph type="ctrTitle"/>
          </p:nvPr>
        </p:nvSpPr>
        <p:spPr/>
        <p:txBody>
          <a:bodyPr>
            <a:normAutofit/>
          </a:bodyPr>
          <a:lstStyle/>
          <a:p>
            <a:r>
              <a:rPr lang="en-US" sz="4400" dirty="0"/>
              <a:t>Managing the Refund</a:t>
            </a:r>
          </a:p>
        </p:txBody>
      </p:sp>
      <p:sp>
        <p:nvSpPr>
          <p:cNvPr id="5" name="Slide Number Placeholder 4">
            <a:extLst>
              <a:ext uri="{FF2B5EF4-FFF2-40B4-BE49-F238E27FC236}">
                <a16:creationId xmlns:a16="http://schemas.microsoft.com/office/drawing/2014/main" id="{1F3CAD74-EEA6-9B42-3CD9-4E1872DB39F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67598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4BC3E-AC49-8B13-728D-53034100D857}"/>
              </a:ext>
            </a:extLst>
          </p:cNvPr>
          <p:cNvSpPr>
            <a:spLocks noGrp="1"/>
          </p:cNvSpPr>
          <p:nvPr>
            <p:ph type="title"/>
          </p:nvPr>
        </p:nvSpPr>
        <p:spPr/>
        <p:txBody>
          <a:bodyPr/>
          <a:lstStyle/>
          <a:p>
            <a:pPr algn="l"/>
            <a:r>
              <a:rPr lang="en-US" dirty="0"/>
              <a:t>Refunds Cannot Stay as “Proposed Refund” - An Action Must Be Taken</a:t>
            </a:r>
          </a:p>
        </p:txBody>
      </p:sp>
      <p:sp>
        <p:nvSpPr>
          <p:cNvPr id="3" name="Content Placeholder 2">
            <a:extLst>
              <a:ext uri="{FF2B5EF4-FFF2-40B4-BE49-F238E27FC236}">
                <a16:creationId xmlns:a16="http://schemas.microsoft.com/office/drawing/2014/main" id="{484685D4-384C-1BED-8C20-A29C408344F6}"/>
              </a:ext>
            </a:extLst>
          </p:cNvPr>
          <p:cNvSpPr>
            <a:spLocks noGrp="1"/>
          </p:cNvSpPr>
          <p:nvPr>
            <p:ph sz="half" idx="1"/>
          </p:nvPr>
        </p:nvSpPr>
        <p:spPr>
          <a:xfrm>
            <a:off x="93306" y="1594624"/>
            <a:ext cx="5103845" cy="4582339"/>
          </a:xfrm>
        </p:spPr>
        <p:txBody>
          <a:bodyPr>
            <a:noAutofit/>
          </a:bodyPr>
          <a:lstStyle/>
          <a:p>
            <a:pPr>
              <a:spcAft>
                <a:spcPts val="0"/>
              </a:spcAft>
            </a:pPr>
            <a:r>
              <a:rPr lang="en-US" sz="3200" b="1" dirty="0"/>
              <a:t>Approve</a:t>
            </a:r>
          </a:p>
          <a:p>
            <a:pPr lvl="1"/>
            <a:r>
              <a:rPr lang="en-US" sz="2400" dirty="0"/>
              <a:t>When SP knows new vendor info</a:t>
            </a:r>
          </a:p>
          <a:p>
            <a:pPr lvl="1"/>
            <a:r>
              <a:rPr lang="en-US" sz="2400" dirty="0"/>
              <a:t>When SP requested refund due to payment error</a:t>
            </a:r>
          </a:p>
          <a:p>
            <a:pPr>
              <a:spcAft>
                <a:spcPts val="0"/>
              </a:spcAft>
            </a:pPr>
            <a:r>
              <a:rPr lang="en-US" sz="3200" b="1" dirty="0"/>
              <a:t>Void </a:t>
            </a:r>
          </a:p>
          <a:p>
            <a:pPr lvl="1"/>
            <a:r>
              <a:rPr lang="en-US" sz="2400" dirty="0"/>
              <a:t>When SP does not know the new vendor info</a:t>
            </a:r>
          </a:p>
          <a:p>
            <a:pPr lvl="1"/>
            <a:r>
              <a:rPr lang="en-US" sz="2400" dirty="0"/>
              <a:t>SP did not request the refund</a:t>
            </a:r>
          </a:p>
          <a:p>
            <a:pPr lvl="1"/>
            <a:r>
              <a:rPr lang="en-US" sz="2400" dirty="0"/>
              <a:t>This rejects the refund submission from vendor</a:t>
            </a:r>
            <a:endParaRPr lang="en-US" dirty="0"/>
          </a:p>
        </p:txBody>
      </p:sp>
      <p:sp>
        <p:nvSpPr>
          <p:cNvPr id="5" name="Slide Number Placeholder 4">
            <a:extLst>
              <a:ext uri="{FF2B5EF4-FFF2-40B4-BE49-F238E27FC236}">
                <a16:creationId xmlns:a16="http://schemas.microsoft.com/office/drawing/2014/main" id="{BDE80155-89CB-8800-8B11-F2B6DB7277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4CABCA5A-1F4D-60B6-22F3-42C36EF6F98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4444" y="1594624"/>
            <a:ext cx="6797556" cy="4633117"/>
          </a:xfrm>
          <a:prstGeom prst="rect">
            <a:avLst/>
          </a:prstGeom>
        </p:spPr>
      </p:pic>
    </p:spTree>
    <p:extLst>
      <p:ext uri="{BB962C8B-B14F-4D97-AF65-F5344CB8AC3E}">
        <p14:creationId xmlns:p14="http://schemas.microsoft.com/office/powerpoint/2010/main" val="1518089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207D5-5213-9E28-D33C-8CA3E4C8C3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F6299-EA56-65D1-7FD8-D7C39E90D2A4}"/>
              </a:ext>
            </a:extLst>
          </p:cNvPr>
          <p:cNvSpPr>
            <a:spLocks noGrp="1"/>
          </p:cNvSpPr>
          <p:nvPr>
            <p:ph type="title"/>
          </p:nvPr>
        </p:nvSpPr>
        <p:spPr/>
        <p:txBody>
          <a:bodyPr>
            <a:normAutofit/>
          </a:bodyPr>
          <a:lstStyle/>
          <a:p>
            <a:pPr algn="l"/>
            <a:r>
              <a:rPr lang="en-US" sz="4400" dirty="0"/>
              <a:t>Approving the Refund, 1/3</a:t>
            </a:r>
          </a:p>
        </p:txBody>
      </p:sp>
      <p:sp>
        <p:nvSpPr>
          <p:cNvPr id="3" name="Content Placeholder 2">
            <a:extLst>
              <a:ext uri="{FF2B5EF4-FFF2-40B4-BE49-F238E27FC236}">
                <a16:creationId xmlns:a16="http://schemas.microsoft.com/office/drawing/2014/main" id="{A5A54DEC-610E-0947-DD10-FBC4B1F599C1}"/>
              </a:ext>
            </a:extLst>
          </p:cNvPr>
          <p:cNvSpPr>
            <a:spLocks noGrp="1"/>
          </p:cNvSpPr>
          <p:nvPr>
            <p:ph sz="half" idx="1"/>
          </p:nvPr>
        </p:nvSpPr>
        <p:spPr>
          <a:xfrm>
            <a:off x="93306" y="1594624"/>
            <a:ext cx="5103845" cy="4582339"/>
          </a:xfrm>
        </p:spPr>
        <p:txBody>
          <a:bodyPr>
            <a:normAutofit/>
          </a:bodyPr>
          <a:lstStyle/>
          <a:p>
            <a:pPr marL="0" indent="0">
              <a:buNone/>
            </a:pPr>
            <a:r>
              <a:rPr lang="en-US" sz="3200" dirty="0"/>
              <a:t>When SP knows where to send the refund </a:t>
            </a:r>
          </a:p>
          <a:p>
            <a:pPr lvl="1"/>
            <a:r>
              <a:rPr lang="en-US" sz="2800" dirty="0"/>
              <a:t>Click radio button next to HH you want to work with</a:t>
            </a:r>
          </a:p>
          <a:p>
            <a:pPr lvl="1"/>
            <a:r>
              <a:rPr lang="en-US" sz="2800" dirty="0"/>
              <a:t>Click “Approve Refund”</a:t>
            </a:r>
            <a:endParaRPr lang="en-US" dirty="0"/>
          </a:p>
        </p:txBody>
      </p:sp>
      <p:sp>
        <p:nvSpPr>
          <p:cNvPr id="5" name="Slide Number Placeholder 4">
            <a:extLst>
              <a:ext uri="{FF2B5EF4-FFF2-40B4-BE49-F238E27FC236}">
                <a16:creationId xmlns:a16="http://schemas.microsoft.com/office/drawing/2014/main" id="{01E15448-0894-3BD6-3887-05B7EE5D50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A9558FA8-39B8-4F82-6F54-1DE1CA44415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293097" y="1594624"/>
            <a:ext cx="6758926" cy="4444225"/>
          </a:xfrm>
          <a:prstGeom prst="rect">
            <a:avLst/>
          </a:prstGeom>
        </p:spPr>
      </p:pic>
      <p:sp>
        <p:nvSpPr>
          <p:cNvPr id="9" name="Rectangle 8">
            <a:extLst>
              <a:ext uri="{FF2B5EF4-FFF2-40B4-BE49-F238E27FC236}">
                <a16:creationId xmlns:a16="http://schemas.microsoft.com/office/drawing/2014/main" id="{21A04B96-D8A2-1542-48A7-E9DB9D303726}"/>
              </a:ext>
              <a:ext uri="{C183D7F6-B498-43B3-948B-1728B52AA6E4}">
                <adec:decorative xmlns:adec="http://schemas.microsoft.com/office/drawing/2017/decorative" val="1"/>
              </a:ext>
            </a:extLst>
          </p:cNvPr>
          <p:cNvSpPr/>
          <p:nvPr/>
        </p:nvSpPr>
        <p:spPr>
          <a:xfrm>
            <a:off x="5424281" y="5022076"/>
            <a:ext cx="252620"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D72399B-7130-B412-DA3E-C3A4DDD05481}"/>
              </a:ext>
              <a:ext uri="{C183D7F6-B498-43B3-948B-1728B52AA6E4}">
                <adec:decorative xmlns:adec="http://schemas.microsoft.com/office/drawing/2017/decorative" val="1"/>
              </a:ext>
            </a:extLst>
          </p:cNvPr>
          <p:cNvSpPr/>
          <p:nvPr/>
        </p:nvSpPr>
        <p:spPr>
          <a:xfrm>
            <a:off x="5550591" y="5721351"/>
            <a:ext cx="935934"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35779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340C8-B0E8-1825-558F-4BDC6A79B3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69919-F1D6-A8FD-5D94-56EED2AAB2B7}"/>
              </a:ext>
            </a:extLst>
          </p:cNvPr>
          <p:cNvSpPr>
            <a:spLocks noGrp="1"/>
          </p:cNvSpPr>
          <p:nvPr>
            <p:ph type="title"/>
          </p:nvPr>
        </p:nvSpPr>
        <p:spPr/>
        <p:txBody>
          <a:bodyPr>
            <a:normAutofit/>
          </a:bodyPr>
          <a:lstStyle/>
          <a:p>
            <a:pPr algn="l"/>
            <a:r>
              <a:rPr lang="en-US" sz="4400" dirty="0"/>
              <a:t>Approving the Refund, 2/3</a:t>
            </a:r>
          </a:p>
        </p:txBody>
      </p:sp>
      <p:sp>
        <p:nvSpPr>
          <p:cNvPr id="3" name="Content Placeholder 2">
            <a:extLst>
              <a:ext uri="{FF2B5EF4-FFF2-40B4-BE49-F238E27FC236}">
                <a16:creationId xmlns:a16="http://schemas.microsoft.com/office/drawing/2014/main" id="{4F62C751-BF3B-5287-592D-5471A38347FE}"/>
              </a:ext>
            </a:extLst>
          </p:cNvPr>
          <p:cNvSpPr>
            <a:spLocks noGrp="1"/>
          </p:cNvSpPr>
          <p:nvPr>
            <p:ph sz="half" idx="1"/>
          </p:nvPr>
        </p:nvSpPr>
        <p:spPr>
          <a:xfrm>
            <a:off x="93306" y="1594624"/>
            <a:ext cx="5103845" cy="4582339"/>
          </a:xfrm>
        </p:spPr>
        <p:txBody>
          <a:bodyPr>
            <a:normAutofit/>
          </a:bodyPr>
          <a:lstStyle/>
          <a:p>
            <a:pPr lvl="1"/>
            <a:r>
              <a:rPr lang="en-US" sz="2800" dirty="0"/>
              <a:t>On the pop-up window select OK to approve the refund for processing.</a:t>
            </a:r>
            <a:endParaRPr lang="en-US" dirty="0"/>
          </a:p>
        </p:txBody>
      </p:sp>
      <p:sp>
        <p:nvSpPr>
          <p:cNvPr id="5" name="Slide Number Placeholder 4">
            <a:extLst>
              <a:ext uri="{FF2B5EF4-FFF2-40B4-BE49-F238E27FC236}">
                <a16:creationId xmlns:a16="http://schemas.microsoft.com/office/drawing/2014/main" id="{FFAF4B1F-505C-637D-1AD4-C782CEA47C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7859BCE9-056B-63AC-4821-9A6FD756E2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293097" y="1594624"/>
            <a:ext cx="6758926" cy="4444225"/>
          </a:xfrm>
          <a:prstGeom prst="rect">
            <a:avLst/>
          </a:prstGeom>
        </p:spPr>
      </p:pic>
      <p:sp>
        <p:nvSpPr>
          <p:cNvPr id="9" name="Rectangle 8">
            <a:extLst>
              <a:ext uri="{FF2B5EF4-FFF2-40B4-BE49-F238E27FC236}">
                <a16:creationId xmlns:a16="http://schemas.microsoft.com/office/drawing/2014/main" id="{9B861344-6A74-C368-F030-973A2CDD14FC}"/>
              </a:ext>
              <a:ext uri="{C183D7F6-B498-43B3-948B-1728B52AA6E4}">
                <adec:decorative xmlns:adec="http://schemas.microsoft.com/office/drawing/2017/decorative" val="1"/>
              </a:ext>
            </a:extLst>
          </p:cNvPr>
          <p:cNvSpPr/>
          <p:nvPr/>
        </p:nvSpPr>
        <p:spPr>
          <a:xfrm>
            <a:off x="5424281" y="5022076"/>
            <a:ext cx="252620"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CF2EAAD8-E3D3-F829-029F-B995F05E17AA}"/>
              </a:ext>
              <a:ext uri="{C183D7F6-B498-43B3-948B-1728B52AA6E4}">
                <adec:decorative xmlns:adec="http://schemas.microsoft.com/office/drawing/2017/decorative" val="1"/>
              </a:ext>
            </a:extLst>
          </p:cNvPr>
          <p:cNvSpPr/>
          <p:nvPr/>
        </p:nvSpPr>
        <p:spPr>
          <a:xfrm>
            <a:off x="5550591" y="5721351"/>
            <a:ext cx="935934"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180F1961-91D4-E0F0-4AF2-29A13D8CE1A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548543" y="1594624"/>
            <a:ext cx="3566469" cy="1234547"/>
          </a:xfrm>
          <a:prstGeom prst="rect">
            <a:avLst/>
          </a:prstGeom>
        </p:spPr>
      </p:pic>
      <p:sp>
        <p:nvSpPr>
          <p:cNvPr id="10" name="Rectangle 9">
            <a:extLst>
              <a:ext uri="{FF2B5EF4-FFF2-40B4-BE49-F238E27FC236}">
                <a16:creationId xmlns:a16="http://schemas.microsoft.com/office/drawing/2014/main" id="{639170AE-2D18-2C55-517A-0929112ADEDC}"/>
              </a:ext>
              <a:ext uri="{C183D7F6-B498-43B3-948B-1728B52AA6E4}">
                <adec:decorative xmlns:adec="http://schemas.microsoft.com/office/drawing/2017/decorative" val="1"/>
              </a:ext>
            </a:extLst>
          </p:cNvPr>
          <p:cNvSpPr/>
          <p:nvPr/>
        </p:nvSpPr>
        <p:spPr>
          <a:xfrm>
            <a:off x="7548542" y="1594623"/>
            <a:ext cx="3566469" cy="1216025"/>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31841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7D337-8BB8-17EA-B3C9-0393A3060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8165A-ECFF-AF57-2219-C214E3836219}"/>
              </a:ext>
            </a:extLst>
          </p:cNvPr>
          <p:cNvSpPr>
            <a:spLocks noGrp="1"/>
          </p:cNvSpPr>
          <p:nvPr>
            <p:ph type="title"/>
          </p:nvPr>
        </p:nvSpPr>
        <p:spPr/>
        <p:txBody>
          <a:bodyPr>
            <a:normAutofit/>
          </a:bodyPr>
          <a:lstStyle/>
          <a:p>
            <a:pPr algn="l"/>
            <a:r>
              <a:rPr lang="en-US" sz="4400" dirty="0"/>
              <a:t>Approving the Refund, 3/3</a:t>
            </a:r>
          </a:p>
        </p:txBody>
      </p:sp>
      <p:sp>
        <p:nvSpPr>
          <p:cNvPr id="3" name="Content Placeholder 2">
            <a:extLst>
              <a:ext uri="{FF2B5EF4-FFF2-40B4-BE49-F238E27FC236}">
                <a16:creationId xmlns:a16="http://schemas.microsoft.com/office/drawing/2014/main" id="{5E3E7C87-D29B-6BD5-5000-F6B46D8F6B63}"/>
              </a:ext>
            </a:extLst>
          </p:cNvPr>
          <p:cNvSpPr>
            <a:spLocks noGrp="1"/>
          </p:cNvSpPr>
          <p:nvPr>
            <p:ph sz="half" idx="1"/>
          </p:nvPr>
        </p:nvSpPr>
        <p:spPr>
          <a:xfrm>
            <a:off x="497717" y="1651645"/>
            <a:ext cx="8778630" cy="4582339"/>
          </a:xfrm>
        </p:spPr>
        <p:txBody>
          <a:bodyPr>
            <a:normAutofit/>
          </a:bodyPr>
          <a:lstStyle/>
          <a:p>
            <a:pPr lvl="1"/>
            <a:r>
              <a:rPr lang="en-US" sz="2800" dirty="0"/>
              <a:t>On the pop-up you will see the approval was a success</a:t>
            </a:r>
          </a:p>
          <a:p>
            <a:pPr lvl="1"/>
            <a:r>
              <a:rPr lang="en-US" sz="2800" dirty="0"/>
              <a:t>The proposed refund now becomes a pending refund</a:t>
            </a:r>
            <a:endParaRPr lang="en-US" dirty="0"/>
          </a:p>
        </p:txBody>
      </p:sp>
      <p:sp>
        <p:nvSpPr>
          <p:cNvPr id="5" name="Slide Number Placeholder 4">
            <a:extLst>
              <a:ext uri="{FF2B5EF4-FFF2-40B4-BE49-F238E27FC236}">
                <a16:creationId xmlns:a16="http://schemas.microsoft.com/office/drawing/2014/main" id="{3F43C53E-A4E3-78F1-6A2F-818CC283D5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BE367C62-E656-7F83-C222-726A53DA10F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415004" y="3050303"/>
            <a:ext cx="7125478" cy="3371360"/>
          </a:xfrm>
          <a:prstGeom prst="rect">
            <a:avLst/>
          </a:prstGeom>
        </p:spPr>
      </p:pic>
      <p:sp>
        <p:nvSpPr>
          <p:cNvPr id="11" name="Rectangle 10">
            <a:extLst>
              <a:ext uri="{FF2B5EF4-FFF2-40B4-BE49-F238E27FC236}">
                <a16:creationId xmlns:a16="http://schemas.microsoft.com/office/drawing/2014/main" id="{605396FD-50FF-8A47-C463-39F050EB2A99}"/>
              </a:ext>
              <a:ext uri="{C183D7F6-B498-43B3-948B-1728B52AA6E4}">
                <adec:decorative xmlns:adec="http://schemas.microsoft.com/office/drawing/2017/decorative" val="1"/>
              </a:ext>
            </a:extLst>
          </p:cNvPr>
          <p:cNvSpPr/>
          <p:nvPr/>
        </p:nvSpPr>
        <p:spPr>
          <a:xfrm>
            <a:off x="8882742" y="3179601"/>
            <a:ext cx="1558213" cy="365125"/>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908390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9A840-BAD9-0B93-495F-BB97628B0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8C041-76FA-ED27-E181-81171734715F}"/>
              </a:ext>
            </a:extLst>
          </p:cNvPr>
          <p:cNvSpPr>
            <a:spLocks noGrp="1"/>
          </p:cNvSpPr>
          <p:nvPr>
            <p:ph type="title"/>
          </p:nvPr>
        </p:nvSpPr>
        <p:spPr>
          <a:xfrm>
            <a:off x="0" y="-1"/>
            <a:ext cx="12192000" cy="1216025"/>
          </a:xfrm>
        </p:spPr>
        <p:txBody>
          <a:bodyPr anchor="ctr">
            <a:normAutofit/>
          </a:bodyPr>
          <a:lstStyle/>
          <a:p>
            <a:pPr algn="l"/>
            <a:r>
              <a:rPr lang="en-US" sz="4400" dirty="0"/>
              <a:t>Paying out a Refund</a:t>
            </a:r>
          </a:p>
        </p:txBody>
      </p:sp>
      <p:sp>
        <p:nvSpPr>
          <p:cNvPr id="3" name="Content Placeholder 2">
            <a:extLst>
              <a:ext uri="{FF2B5EF4-FFF2-40B4-BE49-F238E27FC236}">
                <a16:creationId xmlns:a16="http://schemas.microsoft.com/office/drawing/2014/main" id="{6FB774A4-101D-C389-04BD-6E907E7D6B00}"/>
              </a:ext>
            </a:extLst>
          </p:cNvPr>
          <p:cNvSpPr>
            <a:spLocks noGrp="1"/>
          </p:cNvSpPr>
          <p:nvPr>
            <p:ph sz="half" idx="1"/>
          </p:nvPr>
        </p:nvSpPr>
        <p:spPr>
          <a:xfrm>
            <a:off x="438539" y="1366022"/>
            <a:ext cx="11280710" cy="4761726"/>
          </a:xfrm>
        </p:spPr>
        <p:txBody>
          <a:bodyPr>
            <a:noAutofit/>
          </a:bodyPr>
          <a:lstStyle/>
          <a:p>
            <a:pPr>
              <a:spcBef>
                <a:spcPts val="600"/>
              </a:spcBef>
              <a:spcAft>
                <a:spcPts val="600"/>
              </a:spcAft>
            </a:pPr>
            <a:r>
              <a:rPr lang="en-US" sz="2400" dirty="0"/>
              <a:t>Refunds can be paid to a new energy vendor at any time once the Proposed Refund is approved by doing the following:</a:t>
            </a:r>
          </a:p>
          <a:p>
            <a:pPr lvl="1">
              <a:spcBef>
                <a:spcPts val="600"/>
              </a:spcBef>
              <a:spcAft>
                <a:spcPts val="600"/>
              </a:spcAft>
            </a:pPr>
            <a:r>
              <a:rPr lang="en-US" sz="2400" dirty="0"/>
              <a:t>Payment Services&gt;EAP Benefits</a:t>
            </a:r>
          </a:p>
          <a:p>
            <a:pPr lvl="1">
              <a:spcBef>
                <a:spcPts val="600"/>
              </a:spcBef>
              <a:spcAft>
                <a:spcPts val="600"/>
              </a:spcAft>
            </a:pPr>
            <a:r>
              <a:rPr lang="en-US" sz="2400" dirty="0"/>
              <a:t>Select Refund Only “Yes”</a:t>
            </a:r>
          </a:p>
          <a:p>
            <a:pPr lvl="1">
              <a:spcBef>
                <a:spcPts val="600"/>
              </a:spcBef>
              <a:spcAft>
                <a:spcPts val="600"/>
              </a:spcAft>
            </a:pPr>
            <a:r>
              <a:rPr lang="en-US" sz="2400" dirty="0"/>
              <a:t>Enter Program Year</a:t>
            </a:r>
          </a:p>
          <a:p>
            <a:pPr lvl="1">
              <a:spcBef>
                <a:spcPts val="600"/>
              </a:spcBef>
              <a:spcAft>
                <a:spcPts val="600"/>
              </a:spcAft>
            </a:pPr>
            <a:r>
              <a:rPr lang="en-US" sz="2400" dirty="0"/>
              <a:t>Click “Go”</a:t>
            </a:r>
          </a:p>
          <a:p>
            <a:pPr>
              <a:spcBef>
                <a:spcPts val="600"/>
              </a:spcBef>
              <a:spcAft>
                <a:spcPts val="600"/>
              </a:spcAft>
            </a:pPr>
            <a:r>
              <a:rPr lang="en-US" sz="2400" dirty="0"/>
              <a:t>Any Pending Refunds will appear at bottom of screen</a:t>
            </a:r>
          </a:p>
          <a:p>
            <a:pPr>
              <a:spcAft>
                <a:spcPts val="0"/>
              </a:spcAft>
            </a:pPr>
            <a:r>
              <a:rPr lang="en-US" sz="2400" dirty="0"/>
              <a:t>This can also be done via the Application&gt;Payments&gt;Primary Heat&gt;Manage Payment</a:t>
            </a:r>
          </a:p>
          <a:p>
            <a:pPr lvl="1">
              <a:spcBef>
                <a:spcPts val="600"/>
              </a:spcBef>
              <a:spcAft>
                <a:spcPts val="600"/>
              </a:spcAft>
            </a:pPr>
            <a:r>
              <a:rPr lang="en-US" sz="2400" dirty="0"/>
              <a:t>Select “Add Vendor”, enter new EV name &amp; the amount (must first add EV to HHs eHEAT file)</a:t>
            </a:r>
          </a:p>
          <a:p>
            <a:pPr lvl="1">
              <a:spcBef>
                <a:spcPts val="600"/>
              </a:spcBef>
              <a:spcAft>
                <a:spcPts val="600"/>
              </a:spcAft>
            </a:pPr>
            <a:r>
              <a:rPr lang="en-US" sz="2400" dirty="0"/>
              <a:t>Full amount must be paid out; don’t leave funds undistributed</a:t>
            </a:r>
            <a:endParaRPr lang="en-US" dirty="0"/>
          </a:p>
        </p:txBody>
      </p:sp>
      <p:sp>
        <p:nvSpPr>
          <p:cNvPr id="7" name="Slide Number Placeholder 6">
            <a:extLst>
              <a:ext uri="{FF2B5EF4-FFF2-40B4-BE49-F238E27FC236}">
                <a16:creationId xmlns:a16="http://schemas.microsoft.com/office/drawing/2014/main" id="{4B68ABB0-B5C2-8E6E-F6F4-D6EF2CC7E611}"/>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14831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6C6CE-F8D1-3656-CEDE-08620D41C752}"/>
              </a:ext>
            </a:extLst>
          </p:cNvPr>
          <p:cNvSpPr>
            <a:spLocks noGrp="1"/>
          </p:cNvSpPr>
          <p:nvPr>
            <p:ph type="title"/>
          </p:nvPr>
        </p:nvSpPr>
        <p:spPr/>
        <p:txBody>
          <a:bodyPr>
            <a:normAutofit/>
          </a:bodyPr>
          <a:lstStyle/>
          <a:p>
            <a:pPr algn="l"/>
            <a:r>
              <a:rPr lang="en-US" sz="4400" dirty="0"/>
              <a:t>Items to Note</a:t>
            </a:r>
          </a:p>
        </p:txBody>
      </p:sp>
      <p:sp>
        <p:nvSpPr>
          <p:cNvPr id="3" name="Content Placeholder 2">
            <a:extLst>
              <a:ext uri="{FF2B5EF4-FFF2-40B4-BE49-F238E27FC236}">
                <a16:creationId xmlns:a16="http://schemas.microsoft.com/office/drawing/2014/main" id="{CD9B9679-C823-0448-203D-7BBCBDC8DF68}"/>
              </a:ext>
            </a:extLst>
          </p:cNvPr>
          <p:cNvSpPr>
            <a:spLocks noGrp="1"/>
          </p:cNvSpPr>
          <p:nvPr>
            <p:ph idx="1"/>
          </p:nvPr>
        </p:nvSpPr>
        <p:spPr>
          <a:xfrm>
            <a:off x="681788" y="1681244"/>
            <a:ext cx="10515600" cy="4351338"/>
          </a:xfrm>
        </p:spPr>
        <p:txBody>
          <a:bodyPr/>
          <a:lstStyle/>
          <a:p>
            <a:r>
              <a:rPr lang="en-US" sz="3200" dirty="0"/>
              <a:t>SP and Vendor have roles in refund process</a:t>
            </a:r>
          </a:p>
          <a:p>
            <a:r>
              <a:rPr lang="en-US" sz="3200" dirty="0"/>
              <a:t>Refunds MUST be complete by September 15 of current program year</a:t>
            </a:r>
          </a:p>
          <a:p>
            <a:r>
              <a:rPr lang="en-US" sz="3200" dirty="0"/>
              <a:t>Vendors are to only submit refunds at the </a:t>
            </a:r>
            <a:r>
              <a:rPr lang="en-US" sz="3200" u="sng" dirty="0"/>
              <a:t>request of the SP</a:t>
            </a:r>
            <a:endParaRPr lang="en-US" dirty="0"/>
          </a:p>
        </p:txBody>
      </p:sp>
      <p:sp>
        <p:nvSpPr>
          <p:cNvPr id="4" name="Slide Number Placeholder 3">
            <a:extLst>
              <a:ext uri="{FF2B5EF4-FFF2-40B4-BE49-F238E27FC236}">
                <a16:creationId xmlns:a16="http://schemas.microsoft.com/office/drawing/2014/main" id="{4C779782-352E-D492-DF45-B8FD3BE40A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50584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2B9CC-3CCD-B6E3-162A-D9F5B0139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AAFE0B-B568-0DB6-C322-02B647AD0BB6}"/>
              </a:ext>
            </a:extLst>
          </p:cNvPr>
          <p:cNvSpPr>
            <a:spLocks noGrp="1"/>
          </p:cNvSpPr>
          <p:nvPr>
            <p:ph type="title"/>
          </p:nvPr>
        </p:nvSpPr>
        <p:spPr>
          <a:xfrm>
            <a:off x="0" y="-1"/>
            <a:ext cx="12192000" cy="1216025"/>
          </a:xfrm>
        </p:spPr>
        <p:txBody>
          <a:bodyPr anchor="ctr">
            <a:normAutofit/>
          </a:bodyPr>
          <a:lstStyle/>
          <a:p>
            <a:pPr algn="l"/>
            <a:r>
              <a:rPr lang="en-US" sz="3500" dirty="0"/>
              <a:t>Image of Payment Services&gt;EAP Benefits Pending Refund</a:t>
            </a:r>
          </a:p>
        </p:txBody>
      </p:sp>
      <p:pic>
        <p:nvPicPr>
          <p:cNvPr id="5" name="Picture 4">
            <a:extLst>
              <a:ext uri="{FF2B5EF4-FFF2-40B4-BE49-F238E27FC236}">
                <a16:creationId xmlns:a16="http://schemas.microsoft.com/office/drawing/2014/main" id="{DBEADF47-07ED-10A4-2FFE-0BCE64DB84A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2814" y="1515392"/>
            <a:ext cx="11046371" cy="4694705"/>
          </a:xfrm>
          <a:prstGeom prst="rect">
            <a:avLst/>
          </a:prstGeom>
          <a:noFill/>
        </p:spPr>
      </p:pic>
      <p:sp>
        <p:nvSpPr>
          <p:cNvPr id="7" name="Slide Number Placeholder 6">
            <a:extLst>
              <a:ext uri="{FF2B5EF4-FFF2-40B4-BE49-F238E27FC236}">
                <a16:creationId xmlns:a16="http://schemas.microsoft.com/office/drawing/2014/main" id="{479287F9-A59D-22D8-306B-45C7C0421264}"/>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EA487A86-807C-ED8E-3B72-74B879905D3D}"/>
              </a:ext>
              <a:ext uri="{C183D7F6-B498-43B3-948B-1728B52AA6E4}">
                <adec:decorative xmlns:adec="http://schemas.microsoft.com/office/drawing/2017/decorative" val="1"/>
              </a:ext>
            </a:extLst>
          </p:cNvPr>
          <p:cNvSpPr/>
          <p:nvPr/>
        </p:nvSpPr>
        <p:spPr>
          <a:xfrm>
            <a:off x="1654628" y="1940767"/>
            <a:ext cx="939282" cy="205273"/>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0C6A839C-0741-43C4-4BC8-8676E2886ABC}"/>
              </a:ext>
              <a:ext uri="{C183D7F6-B498-43B3-948B-1728B52AA6E4}">
                <adec:decorative xmlns:adec="http://schemas.microsoft.com/office/drawing/2017/decorative" val="1"/>
              </a:ext>
            </a:extLst>
          </p:cNvPr>
          <p:cNvSpPr/>
          <p:nvPr/>
        </p:nvSpPr>
        <p:spPr>
          <a:xfrm>
            <a:off x="2743200" y="2146040"/>
            <a:ext cx="727788" cy="205273"/>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2FEA81EF-E09F-5EE8-FD68-9696F7033AD6}"/>
              </a:ext>
              <a:ext uri="{C183D7F6-B498-43B3-948B-1728B52AA6E4}">
                <adec:decorative xmlns:adec="http://schemas.microsoft.com/office/drawing/2017/decorative" val="1"/>
              </a:ext>
            </a:extLst>
          </p:cNvPr>
          <p:cNvSpPr/>
          <p:nvPr/>
        </p:nvSpPr>
        <p:spPr>
          <a:xfrm>
            <a:off x="4652865" y="3429000"/>
            <a:ext cx="385666" cy="205273"/>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70E60E62-1890-EC2A-8005-230D00EA576E}"/>
              </a:ext>
              <a:ext uri="{C183D7F6-B498-43B3-948B-1728B52AA6E4}">
                <adec:decorative xmlns:adec="http://schemas.microsoft.com/office/drawing/2017/decorative" val="1"/>
              </a:ext>
            </a:extLst>
          </p:cNvPr>
          <p:cNvSpPr/>
          <p:nvPr/>
        </p:nvSpPr>
        <p:spPr>
          <a:xfrm>
            <a:off x="892628" y="3928057"/>
            <a:ext cx="404327" cy="242727"/>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FDA5C185-5C81-3DB7-171D-E8DFBD18B78D}"/>
              </a:ext>
              <a:ext uri="{C183D7F6-B498-43B3-948B-1728B52AA6E4}">
                <adec:decorative xmlns:adec="http://schemas.microsoft.com/office/drawing/2017/decorative" val="1"/>
              </a:ext>
            </a:extLst>
          </p:cNvPr>
          <p:cNvSpPr/>
          <p:nvPr/>
        </p:nvSpPr>
        <p:spPr>
          <a:xfrm>
            <a:off x="715345" y="4882531"/>
            <a:ext cx="10903839" cy="77182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358716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718EA-DC31-9944-E0F3-4AE13601C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627BA-EA6C-4B7B-59BD-AE46987C2917}"/>
              </a:ext>
            </a:extLst>
          </p:cNvPr>
          <p:cNvSpPr>
            <a:spLocks noGrp="1"/>
          </p:cNvSpPr>
          <p:nvPr>
            <p:ph type="title"/>
          </p:nvPr>
        </p:nvSpPr>
        <p:spPr>
          <a:xfrm>
            <a:off x="0" y="-1"/>
            <a:ext cx="12192000" cy="1216025"/>
          </a:xfrm>
        </p:spPr>
        <p:txBody>
          <a:bodyPr anchor="ctr">
            <a:normAutofit/>
          </a:bodyPr>
          <a:lstStyle/>
          <a:p>
            <a:pPr algn="l"/>
            <a:r>
              <a:rPr lang="en-US" sz="4400" dirty="0"/>
              <a:t>Paying out a Refund, 1/3</a:t>
            </a:r>
          </a:p>
        </p:txBody>
      </p:sp>
      <p:sp>
        <p:nvSpPr>
          <p:cNvPr id="3" name="Content Placeholder 2">
            <a:extLst>
              <a:ext uri="{FF2B5EF4-FFF2-40B4-BE49-F238E27FC236}">
                <a16:creationId xmlns:a16="http://schemas.microsoft.com/office/drawing/2014/main" id="{5EE3ECE3-063F-54FE-C5D3-2956180A5F6F}"/>
              </a:ext>
            </a:extLst>
          </p:cNvPr>
          <p:cNvSpPr>
            <a:spLocks noGrp="1"/>
          </p:cNvSpPr>
          <p:nvPr>
            <p:ph sz="half" idx="1"/>
          </p:nvPr>
        </p:nvSpPr>
        <p:spPr>
          <a:xfrm>
            <a:off x="438539" y="1594624"/>
            <a:ext cx="11280710" cy="4761726"/>
          </a:xfrm>
        </p:spPr>
        <p:txBody>
          <a:bodyPr>
            <a:normAutofit/>
          </a:bodyPr>
          <a:lstStyle/>
          <a:p>
            <a:pPr>
              <a:spcBef>
                <a:spcPts val="600"/>
              </a:spcBef>
              <a:spcAft>
                <a:spcPts val="600"/>
              </a:spcAft>
            </a:pPr>
            <a:r>
              <a:rPr lang="en-US" sz="3200" dirty="0"/>
              <a:t>Select radio button next to HH you wish to pay</a:t>
            </a:r>
          </a:p>
          <a:p>
            <a:pPr>
              <a:spcBef>
                <a:spcPts val="600"/>
              </a:spcBef>
              <a:spcAft>
                <a:spcPts val="600"/>
              </a:spcAft>
            </a:pPr>
            <a:r>
              <a:rPr lang="en-US" sz="3200" dirty="0"/>
              <a:t>Click “Pay Remaining Benefit” </a:t>
            </a:r>
          </a:p>
        </p:txBody>
      </p:sp>
      <p:sp>
        <p:nvSpPr>
          <p:cNvPr id="7" name="Slide Number Placeholder 6">
            <a:extLst>
              <a:ext uri="{FF2B5EF4-FFF2-40B4-BE49-F238E27FC236}">
                <a16:creationId xmlns:a16="http://schemas.microsoft.com/office/drawing/2014/main" id="{B3AD24AD-07A7-3B3A-48BF-650EEF6F215D}"/>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00DA0DC7-AEF2-8DE4-A8BD-33C77D4E93D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85176" y="2837617"/>
            <a:ext cx="9221647" cy="3883858"/>
          </a:xfrm>
          <a:prstGeom prst="rect">
            <a:avLst/>
          </a:prstGeom>
        </p:spPr>
      </p:pic>
      <p:sp>
        <p:nvSpPr>
          <p:cNvPr id="8" name="Rectangle 7">
            <a:extLst>
              <a:ext uri="{FF2B5EF4-FFF2-40B4-BE49-F238E27FC236}">
                <a16:creationId xmlns:a16="http://schemas.microsoft.com/office/drawing/2014/main" id="{38881D13-FB46-B39A-D845-0CA5B6C600D5}"/>
              </a:ext>
              <a:ext uri="{C183D7F6-B498-43B3-948B-1728B52AA6E4}">
                <adec:decorative xmlns:adec="http://schemas.microsoft.com/office/drawing/2017/decorative" val="1"/>
              </a:ext>
            </a:extLst>
          </p:cNvPr>
          <p:cNvSpPr/>
          <p:nvPr/>
        </p:nvSpPr>
        <p:spPr>
          <a:xfrm>
            <a:off x="1579983" y="5980923"/>
            <a:ext cx="295470" cy="177281"/>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826F9EC6-D08F-156A-5EA6-99B9BA47B02C}"/>
              </a:ext>
              <a:ext uri="{C183D7F6-B498-43B3-948B-1728B52AA6E4}">
                <adec:decorative xmlns:adec="http://schemas.microsoft.com/office/drawing/2017/decorative" val="1"/>
              </a:ext>
            </a:extLst>
          </p:cNvPr>
          <p:cNvSpPr/>
          <p:nvPr/>
        </p:nvSpPr>
        <p:spPr>
          <a:xfrm>
            <a:off x="1579983" y="6352787"/>
            <a:ext cx="1116564" cy="365125"/>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85570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706A-5463-BDF5-9E9B-580B6633FF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02BB4-A895-E272-6BF0-840C9FE531FD}"/>
              </a:ext>
            </a:extLst>
          </p:cNvPr>
          <p:cNvSpPr>
            <a:spLocks noGrp="1"/>
          </p:cNvSpPr>
          <p:nvPr>
            <p:ph type="title"/>
          </p:nvPr>
        </p:nvSpPr>
        <p:spPr>
          <a:xfrm>
            <a:off x="0" y="-1"/>
            <a:ext cx="12192000" cy="1216025"/>
          </a:xfrm>
        </p:spPr>
        <p:txBody>
          <a:bodyPr anchor="ctr">
            <a:normAutofit/>
          </a:bodyPr>
          <a:lstStyle/>
          <a:p>
            <a:pPr algn="l"/>
            <a:r>
              <a:rPr lang="en-US" sz="4400" dirty="0"/>
              <a:t>Paying out a Refund, 2/3</a:t>
            </a:r>
          </a:p>
        </p:txBody>
      </p:sp>
      <p:sp>
        <p:nvSpPr>
          <p:cNvPr id="3" name="Content Placeholder 2">
            <a:extLst>
              <a:ext uri="{FF2B5EF4-FFF2-40B4-BE49-F238E27FC236}">
                <a16:creationId xmlns:a16="http://schemas.microsoft.com/office/drawing/2014/main" id="{0A9DDB54-FB7A-61E4-3377-A5A58A880360}"/>
              </a:ext>
            </a:extLst>
          </p:cNvPr>
          <p:cNvSpPr>
            <a:spLocks noGrp="1"/>
          </p:cNvSpPr>
          <p:nvPr>
            <p:ph sz="half" idx="1"/>
          </p:nvPr>
        </p:nvSpPr>
        <p:spPr>
          <a:xfrm>
            <a:off x="438539" y="1594624"/>
            <a:ext cx="11280710" cy="4761726"/>
          </a:xfrm>
        </p:spPr>
        <p:txBody>
          <a:bodyPr>
            <a:normAutofit/>
          </a:bodyPr>
          <a:lstStyle/>
          <a:p>
            <a:pPr>
              <a:spcBef>
                <a:spcPts val="600"/>
              </a:spcBef>
              <a:spcAft>
                <a:spcPts val="600"/>
              </a:spcAft>
            </a:pPr>
            <a:r>
              <a:rPr lang="en-US" sz="3200" dirty="0"/>
              <a:t>On the pop up, click add vendor</a:t>
            </a:r>
            <a:r>
              <a:rPr lang="en-US" dirty="0"/>
              <a:t> </a:t>
            </a:r>
          </a:p>
        </p:txBody>
      </p:sp>
      <p:sp>
        <p:nvSpPr>
          <p:cNvPr id="7" name="Slide Number Placeholder 6">
            <a:extLst>
              <a:ext uri="{FF2B5EF4-FFF2-40B4-BE49-F238E27FC236}">
                <a16:creationId xmlns:a16="http://schemas.microsoft.com/office/drawing/2014/main" id="{4B979ABE-C454-6323-1B95-5D51A1984CE9}"/>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834E939B-44DA-F5E7-080E-E31168288C1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874" y="2202413"/>
            <a:ext cx="10070251" cy="4241263"/>
          </a:xfrm>
          <a:prstGeom prst="rect">
            <a:avLst/>
          </a:prstGeom>
        </p:spPr>
      </p:pic>
      <p:sp>
        <p:nvSpPr>
          <p:cNvPr id="9" name="Rectangle 8">
            <a:extLst>
              <a:ext uri="{FF2B5EF4-FFF2-40B4-BE49-F238E27FC236}">
                <a16:creationId xmlns:a16="http://schemas.microsoft.com/office/drawing/2014/main" id="{E5983703-9962-7896-1D38-96DD36A518A6}"/>
              </a:ext>
              <a:ext uri="{C183D7F6-B498-43B3-948B-1728B52AA6E4}">
                <adec:decorative xmlns:adec="http://schemas.microsoft.com/office/drawing/2017/decorative" val="1"/>
              </a:ext>
            </a:extLst>
          </p:cNvPr>
          <p:cNvSpPr/>
          <p:nvPr/>
        </p:nvSpPr>
        <p:spPr>
          <a:xfrm>
            <a:off x="3303037" y="4627983"/>
            <a:ext cx="746450" cy="205273"/>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508789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60E65-69C9-9D0F-2C89-4A1EB177B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0538FB-6E20-FACD-B7F9-0BE3C67B513B}"/>
              </a:ext>
            </a:extLst>
          </p:cNvPr>
          <p:cNvSpPr>
            <a:spLocks noGrp="1"/>
          </p:cNvSpPr>
          <p:nvPr>
            <p:ph type="title"/>
          </p:nvPr>
        </p:nvSpPr>
        <p:spPr>
          <a:xfrm>
            <a:off x="0" y="-1"/>
            <a:ext cx="12192000" cy="1216025"/>
          </a:xfrm>
        </p:spPr>
        <p:txBody>
          <a:bodyPr anchor="ctr">
            <a:normAutofit/>
          </a:bodyPr>
          <a:lstStyle/>
          <a:p>
            <a:pPr algn="l"/>
            <a:r>
              <a:rPr lang="en-US" sz="4400" dirty="0"/>
              <a:t>Paying out a Refund, 3/3</a:t>
            </a:r>
          </a:p>
        </p:txBody>
      </p:sp>
      <p:sp>
        <p:nvSpPr>
          <p:cNvPr id="3" name="Content Placeholder 2">
            <a:extLst>
              <a:ext uri="{FF2B5EF4-FFF2-40B4-BE49-F238E27FC236}">
                <a16:creationId xmlns:a16="http://schemas.microsoft.com/office/drawing/2014/main" id="{D9775EE7-1493-EC32-2BC3-5407A73EFE28}"/>
              </a:ext>
            </a:extLst>
          </p:cNvPr>
          <p:cNvSpPr>
            <a:spLocks noGrp="1"/>
          </p:cNvSpPr>
          <p:nvPr>
            <p:ph sz="half" idx="1"/>
          </p:nvPr>
        </p:nvSpPr>
        <p:spPr>
          <a:xfrm>
            <a:off x="438539" y="1534464"/>
            <a:ext cx="11280710" cy="4761726"/>
          </a:xfrm>
        </p:spPr>
        <p:txBody>
          <a:bodyPr>
            <a:normAutofit/>
          </a:bodyPr>
          <a:lstStyle/>
          <a:p>
            <a:pPr>
              <a:spcBef>
                <a:spcPts val="600"/>
              </a:spcBef>
              <a:spcAft>
                <a:spcPts val="600"/>
              </a:spcAft>
            </a:pPr>
            <a:r>
              <a:rPr lang="en-US" sz="2600" dirty="0"/>
              <a:t>Add the vendor info and amount to be paid</a:t>
            </a:r>
          </a:p>
          <a:p>
            <a:pPr>
              <a:spcBef>
                <a:spcPts val="600"/>
              </a:spcBef>
              <a:spcAft>
                <a:spcPts val="600"/>
              </a:spcAft>
            </a:pPr>
            <a:r>
              <a:rPr lang="en-US" sz="2600" dirty="0"/>
              <a:t>Click Save</a:t>
            </a:r>
          </a:p>
          <a:p>
            <a:pPr>
              <a:spcBef>
                <a:spcPts val="600"/>
              </a:spcBef>
              <a:spcAft>
                <a:spcPts val="600"/>
              </a:spcAft>
            </a:pPr>
            <a:r>
              <a:rPr lang="en-US" sz="2600" dirty="0"/>
              <a:t>The pop-up will advise that you saved successfully</a:t>
            </a:r>
            <a:r>
              <a:rPr lang="en-US" dirty="0"/>
              <a:t> </a:t>
            </a:r>
          </a:p>
        </p:txBody>
      </p:sp>
      <p:sp>
        <p:nvSpPr>
          <p:cNvPr id="7" name="Slide Number Placeholder 6">
            <a:extLst>
              <a:ext uri="{FF2B5EF4-FFF2-40B4-BE49-F238E27FC236}">
                <a16:creationId xmlns:a16="http://schemas.microsoft.com/office/drawing/2014/main" id="{28BBBC3C-6C1B-9302-78D3-893E61890433}"/>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98E530EF-4EFD-1014-9706-448265805E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62808" y="3160874"/>
            <a:ext cx="8229600" cy="3560325"/>
          </a:xfrm>
          <a:prstGeom prst="rect">
            <a:avLst/>
          </a:prstGeom>
        </p:spPr>
      </p:pic>
      <p:sp>
        <p:nvSpPr>
          <p:cNvPr id="9" name="Rectangle 8">
            <a:extLst>
              <a:ext uri="{FF2B5EF4-FFF2-40B4-BE49-F238E27FC236}">
                <a16:creationId xmlns:a16="http://schemas.microsoft.com/office/drawing/2014/main" id="{FB05A42D-BE86-B0E9-6623-52D9BEE13060}"/>
              </a:ext>
              <a:ext uri="{C183D7F6-B498-43B3-948B-1728B52AA6E4}">
                <adec:decorative xmlns:adec="http://schemas.microsoft.com/office/drawing/2017/decorative" val="1"/>
              </a:ext>
            </a:extLst>
          </p:cNvPr>
          <p:cNvSpPr/>
          <p:nvPr/>
        </p:nvSpPr>
        <p:spPr>
          <a:xfrm>
            <a:off x="4405602" y="5031154"/>
            <a:ext cx="4449149" cy="231062"/>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E1ED88F2-A8C5-A797-E8F3-1BAFEA92E1DB}"/>
              </a:ext>
              <a:ext uri="{C183D7F6-B498-43B3-948B-1728B52AA6E4}">
                <adec:decorative xmlns:adec="http://schemas.microsoft.com/office/drawing/2017/decorative" val="1"/>
              </a:ext>
            </a:extLst>
          </p:cNvPr>
          <p:cNvSpPr/>
          <p:nvPr/>
        </p:nvSpPr>
        <p:spPr>
          <a:xfrm>
            <a:off x="5021424" y="5340156"/>
            <a:ext cx="390331" cy="231062"/>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53073D04-1BA9-9705-E507-AE3AC9BF6FB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48622" y="2799184"/>
            <a:ext cx="3063505" cy="632515"/>
          </a:xfrm>
          <a:prstGeom prst="rect">
            <a:avLst/>
          </a:prstGeom>
        </p:spPr>
      </p:pic>
    </p:spTree>
    <p:extLst>
      <p:ext uri="{BB962C8B-B14F-4D97-AF65-F5344CB8AC3E}">
        <p14:creationId xmlns:p14="http://schemas.microsoft.com/office/powerpoint/2010/main" val="2356801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76C1E-5CF5-C7AA-CD7A-9AEEF924C8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FF08A-A43C-EC57-CCA4-414EAB17BCDA}"/>
              </a:ext>
            </a:extLst>
          </p:cNvPr>
          <p:cNvSpPr>
            <a:spLocks noGrp="1"/>
          </p:cNvSpPr>
          <p:nvPr>
            <p:ph type="title"/>
          </p:nvPr>
        </p:nvSpPr>
        <p:spPr>
          <a:xfrm>
            <a:off x="0" y="-1"/>
            <a:ext cx="12192000" cy="1216025"/>
          </a:xfrm>
        </p:spPr>
        <p:txBody>
          <a:bodyPr anchor="ctr">
            <a:normAutofit/>
          </a:bodyPr>
          <a:lstStyle/>
          <a:p>
            <a:pPr algn="l"/>
            <a:r>
              <a:rPr lang="en-US" sz="4400" dirty="0"/>
              <a:t>Finalizing the Payment</a:t>
            </a:r>
          </a:p>
        </p:txBody>
      </p:sp>
      <p:sp>
        <p:nvSpPr>
          <p:cNvPr id="3" name="Content Placeholder 2">
            <a:extLst>
              <a:ext uri="{FF2B5EF4-FFF2-40B4-BE49-F238E27FC236}">
                <a16:creationId xmlns:a16="http://schemas.microsoft.com/office/drawing/2014/main" id="{33A2C7A5-9E8D-494E-27D3-C4AA240639C1}"/>
              </a:ext>
            </a:extLst>
          </p:cNvPr>
          <p:cNvSpPr>
            <a:spLocks noGrp="1"/>
          </p:cNvSpPr>
          <p:nvPr>
            <p:ph sz="half" idx="1"/>
          </p:nvPr>
        </p:nvSpPr>
        <p:spPr>
          <a:xfrm>
            <a:off x="71703" y="1333240"/>
            <a:ext cx="11280710" cy="4761726"/>
          </a:xfrm>
        </p:spPr>
        <p:txBody>
          <a:bodyPr>
            <a:normAutofit/>
          </a:bodyPr>
          <a:lstStyle/>
          <a:p>
            <a:pPr>
              <a:spcBef>
                <a:spcPts val="600"/>
              </a:spcBef>
              <a:spcAft>
                <a:spcPts val="600"/>
              </a:spcAft>
            </a:pPr>
            <a:r>
              <a:rPr lang="en-US" sz="2800" dirty="0"/>
              <a:t>Payment Services&gt;Payment Certification Process</a:t>
            </a:r>
          </a:p>
          <a:p>
            <a:pPr lvl="1">
              <a:spcBef>
                <a:spcPts val="600"/>
              </a:spcBef>
              <a:spcAft>
                <a:spcPts val="600"/>
              </a:spcAft>
            </a:pPr>
            <a:r>
              <a:rPr lang="en-US" sz="2200" dirty="0"/>
              <a:t>Search for Certifiable Payments</a:t>
            </a:r>
          </a:p>
          <a:p>
            <a:pPr lvl="1">
              <a:spcBef>
                <a:spcPts val="600"/>
              </a:spcBef>
              <a:spcAft>
                <a:spcPts val="600"/>
              </a:spcAft>
            </a:pPr>
            <a:r>
              <a:rPr lang="en-US" sz="2200" dirty="0"/>
              <a:t>Click Go</a:t>
            </a:r>
          </a:p>
          <a:p>
            <a:pPr lvl="1">
              <a:spcBef>
                <a:spcPts val="600"/>
              </a:spcBef>
              <a:spcAft>
                <a:spcPts val="600"/>
              </a:spcAft>
            </a:pPr>
            <a:r>
              <a:rPr lang="en-US" sz="2200" dirty="0"/>
              <a:t>Select radio button next to HH you wish to pay</a:t>
            </a:r>
          </a:p>
          <a:p>
            <a:pPr lvl="1">
              <a:spcBef>
                <a:spcPts val="600"/>
              </a:spcBef>
              <a:spcAft>
                <a:spcPts val="600"/>
              </a:spcAft>
            </a:pPr>
            <a:r>
              <a:rPr lang="en-US" sz="2200" dirty="0"/>
              <a:t>Select Make Payable</a:t>
            </a:r>
            <a:r>
              <a:rPr lang="en-US" dirty="0"/>
              <a:t> </a:t>
            </a:r>
          </a:p>
        </p:txBody>
      </p:sp>
      <p:sp>
        <p:nvSpPr>
          <p:cNvPr id="7" name="Slide Number Placeholder 6">
            <a:extLst>
              <a:ext uri="{FF2B5EF4-FFF2-40B4-BE49-F238E27FC236}">
                <a16:creationId xmlns:a16="http://schemas.microsoft.com/office/drawing/2014/main" id="{F324381C-0073-6DBB-4213-3F839057867D}"/>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699A9ADC-D3B8-71A2-BB32-684D172D589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252308" y="1915300"/>
            <a:ext cx="5727421" cy="1495198"/>
          </a:xfrm>
          <a:prstGeom prst="rect">
            <a:avLst/>
          </a:prstGeom>
        </p:spPr>
      </p:pic>
      <p:pic>
        <p:nvPicPr>
          <p:cNvPr id="10" name="Picture 9">
            <a:extLst>
              <a:ext uri="{FF2B5EF4-FFF2-40B4-BE49-F238E27FC236}">
                <a16:creationId xmlns:a16="http://schemas.microsoft.com/office/drawing/2014/main" id="{F95D80BA-58A4-4E1D-A2CC-89CD720F35C6}"/>
              </a:ext>
              <a:ext uri="{C183D7F6-B498-43B3-948B-1728B52AA6E4}">
                <adec:decorative xmlns:adec="http://schemas.microsoft.com/office/drawing/2017/decorative" val="1"/>
              </a:ext>
            </a:extLst>
          </p:cNvPr>
          <p:cNvPicPr>
            <a:picLocks noChangeAspect="1"/>
          </p:cNvPicPr>
          <p:nvPr/>
        </p:nvPicPr>
        <p:blipFill>
          <a:blip r:embed="rId3"/>
          <a:srcRect t="37200"/>
          <a:stretch>
            <a:fillRect/>
          </a:stretch>
        </p:blipFill>
        <p:spPr>
          <a:xfrm>
            <a:off x="3052751" y="3992558"/>
            <a:ext cx="8976050" cy="2089833"/>
          </a:xfrm>
          <a:prstGeom prst="rect">
            <a:avLst/>
          </a:prstGeom>
        </p:spPr>
      </p:pic>
      <p:sp>
        <p:nvSpPr>
          <p:cNvPr id="12" name="Rectangle 11">
            <a:extLst>
              <a:ext uri="{FF2B5EF4-FFF2-40B4-BE49-F238E27FC236}">
                <a16:creationId xmlns:a16="http://schemas.microsoft.com/office/drawing/2014/main" id="{15CD1910-5CC2-7701-4529-E665A7AA5D41}"/>
              </a:ext>
              <a:ext uri="{C183D7F6-B498-43B3-948B-1728B52AA6E4}">
                <adec:decorative xmlns:adec="http://schemas.microsoft.com/office/drawing/2017/decorative" val="1"/>
              </a:ext>
            </a:extLst>
          </p:cNvPr>
          <p:cNvSpPr/>
          <p:nvPr/>
        </p:nvSpPr>
        <p:spPr>
          <a:xfrm flipV="1">
            <a:off x="3052751" y="3992558"/>
            <a:ext cx="240955" cy="290193"/>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168904F1-D9D1-BCA4-C08A-A6E93E11CC2C}"/>
              </a:ext>
              <a:ext uri="{C183D7F6-B498-43B3-948B-1728B52AA6E4}">
                <adec:decorative xmlns:adec="http://schemas.microsoft.com/office/drawing/2017/decorative" val="1"/>
              </a:ext>
            </a:extLst>
          </p:cNvPr>
          <p:cNvSpPr/>
          <p:nvPr/>
        </p:nvSpPr>
        <p:spPr>
          <a:xfrm>
            <a:off x="3125755" y="5784980"/>
            <a:ext cx="709127" cy="188168"/>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606973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4398D-D10D-D5CA-DFFF-C64913047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513301-238F-CE04-B1AB-5287C77D4111}"/>
              </a:ext>
            </a:extLst>
          </p:cNvPr>
          <p:cNvSpPr>
            <a:spLocks noGrp="1"/>
          </p:cNvSpPr>
          <p:nvPr>
            <p:ph type="title"/>
          </p:nvPr>
        </p:nvSpPr>
        <p:spPr/>
        <p:txBody>
          <a:bodyPr>
            <a:normAutofit/>
          </a:bodyPr>
          <a:lstStyle/>
          <a:p>
            <a:pPr algn="l"/>
            <a:r>
              <a:rPr lang="en-US" sz="4400" dirty="0"/>
              <a:t>Payment Complete</a:t>
            </a:r>
          </a:p>
        </p:txBody>
      </p:sp>
      <p:sp>
        <p:nvSpPr>
          <p:cNvPr id="3" name="Content Placeholder 2">
            <a:extLst>
              <a:ext uri="{FF2B5EF4-FFF2-40B4-BE49-F238E27FC236}">
                <a16:creationId xmlns:a16="http://schemas.microsoft.com/office/drawing/2014/main" id="{C4707D9E-8025-E432-DF02-4BFF66F3BFD8}"/>
              </a:ext>
            </a:extLst>
          </p:cNvPr>
          <p:cNvSpPr>
            <a:spLocks noGrp="1"/>
          </p:cNvSpPr>
          <p:nvPr>
            <p:ph sz="half" idx="1"/>
          </p:nvPr>
        </p:nvSpPr>
        <p:spPr>
          <a:xfrm>
            <a:off x="93306" y="1594624"/>
            <a:ext cx="11784563" cy="4582339"/>
          </a:xfrm>
        </p:spPr>
        <p:txBody>
          <a:bodyPr>
            <a:normAutofit/>
          </a:bodyPr>
          <a:lstStyle/>
          <a:p>
            <a:pPr marL="457200" lvl="1" indent="0">
              <a:buNone/>
            </a:pPr>
            <a:r>
              <a:rPr lang="en-US" sz="4000" dirty="0"/>
              <a:t>You have successfully processed a refund</a:t>
            </a:r>
          </a:p>
        </p:txBody>
      </p:sp>
      <p:sp>
        <p:nvSpPr>
          <p:cNvPr id="5" name="Slide Number Placeholder 4">
            <a:extLst>
              <a:ext uri="{FF2B5EF4-FFF2-40B4-BE49-F238E27FC236}">
                <a16:creationId xmlns:a16="http://schemas.microsoft.com/office/drawing/2014/main" id="{068FB939-00E4-7A35-B084-D5BEBD175D5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40558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9AAA-2AFF-DD3F-E9FC-EFA21B5BE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1519DF-E6C4-FF18-574D-1AAF6DEA1A1B}"/>
              </a:ext>
            </a:extLst>
          </p:cNvPr>
          <p:cNvSpPr>
            <a:spLocks noGrp="1"/>
          </p:cNvSpPr>
          <p:nvPr>
            <p:ph type="title"/>
          </p:nvPr>
        </p:nvSpPr>
        <p:spPr/>
        <p:txBody>
          <a:bodyPr>
            <a:normAutofit/>
          </a:bodyPr>
          <a:lstStyle/>
          <a:p>
            <a:pPr algn="l"/>
            <a:r>
              <a:rPr lang="en-US" sz="4400" dirty="0"/>
              <a:t>Voiding the Refund</a:t>
            </a:r>
          </a:p>
        </p:txBody>
      </p:sp>
      <p:sp>
        <p:nvSpPr>
          <p:cNvPr id="3" name="Content Placeholder 2">
            <a:extLst>
              <a:ext uri="{FF2B5EF4-FFF2-40B4-BE49-F238E27FC236}">
                <a16:creationId xmlns:a16="http://schemas.microsoft.com/office/drawing/2014/main" id="{A94F5889-A37A-BBC1-DCEA-1CE22DD621D7}"/>
              </a:ext>
            </a:extLst>
          </p:cNvPr>
          <p:cNvSpPr>
            <a:spLocks noGrp="1"/>
          </p:cNvSpPr>
          <p:nvPr>
            <p:ph sz="half" idx="1"/>
          </p:nvPr>
        </p:nvSpPr>
        <p:spPr>
          <a:xfrm>
            <a:off x="93306" y="1594624"/>
            <a:ext cx="5103845" cy="4582339"/>
          </a:xfrm>
        </p:spPr>
        <p:txBody>
          <a:bodyPr>
            <a:normAutofit/>
          </a:bodyPr>
          <a:lstStyle/>
          <a:p>
            <a:r>
              <a:rPr lang="en-US" sz="2800" dirty="0"/>
              <a:t>When SP doesn’t know where to send the refund:</a:t>
            </a:r>
          </a:p>
          <a:p>
            <a:pPr lvl="1"/>
            <a:r>
              <a:rPr lang="en-US" sz="2800" dirty="0"/>
              <a:t>Click radio button next to HH you want to work with</a:t>
            </a:r>
          </a:p>
          <a:p>
            <a:pPr lvl="1"/>
            <a:r>
              <a:rPr lang="en-US" sz="2800" dirty="0"/>
              <a:t>Click “Void Refund”</a:t>
            </a:r>
          </a:p>
          <a:p>
            <a:pPr lvl="1"/>
            <a:r>
              <a:rPr lang="en-US" sz="2800" dirty="0"/>
              <a:t>On Pop-up window select OK to void the refund</a:t>
            </a:r>
            <a:endParaRPr lang="en-US" dirty="0"/>
          </a:p>
        </p:txBody>
      </p:sp>
      <p:sp>
        <p:nvSpPr>
          <p:cNvPr id="5" name="Slide Number Placeholder 4">
            <a:extLst>
              <a:ext uri="{FF2B5EF4-FFF2-40B4-BE49-F238E27FC236}">
                <a16:creationId xmlns:a16="http://schemas.microsoft.com/office/drawing/2014/main" id="{CB1635C3-F622-F352-27D2-DCED6E7398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4A7DDA92-3343-B816-C6F9-B241EF0E889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293097" y="1594624"/>
            <a:ext cx="6758926" cy="4444225"/>
          </a:xfrm>
          <a:prstGeom prst="rect">
            <a:avLst/>
          </a:prstGeom>
        </p:spPr>
      </p:pic>
      <p:sp>
        <p:nvSpPr>
          <p:cNvPr id="9" name="Rectangle 8">
            <a:extLst>
              <a:ext uri="{FF2B5EF4-FFF2-40B4-BE49-F238E27FC236}">
                <a16:creationId xmlns:a16="http://schemas.microsoft.com/office/drawing/2014/main" id="{212A81DC-705E-2912-5A04-C4A87A4A307C}"/>
              </a:ext>
              <a:ext uri="{C183D7F6-B498-43B3-948B-1728B52AA6E4}">
                <adec:decorative xmlns:adec="http://schemas.microsoft.com/office/drawing/2017/decorative" val="1"/>
              </a:ext>
            </a:extLst>
          </p:cNvPr>
          <p:cNvSpPr/>
          <p:nvPr/>
        </p:nvSpPr>
        <p:spPr>
          <a:xfrm>
            <a:off x="5424281" y="5055079"/>
            <a:ext cx="252620" cy="208297"/>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F69C6D6A-5035-6892-3A97-B914FC2BF087}"/>
              </a:ext>
              <a:ext uri="{C183D7F6-B498-43B3-948B-1728B52AA6E4}">
                <adec:decorative xmlns:adec="http://schemas.microsoft.com/office/drawing/2017/decorative" val="1"/>
              </a:ext>
            </a:extLst>
          </p:cNvPr>
          <p:cNvSpPr/>
          <p:nvPr/>
        </p:nvSpPr>
        <p:spPr>
          <a:xfrm>
            <a:off x="6617391" y="5692776"/>
            <a:ext cx="716859"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ACABC59-30C6-B61B-E575-3158E5FB63D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50807" y="1681666"/>
            <a:ext cx="3543607" cy="1234547"/>
          </a:xfrm>
          <a:prstGeom prst="rect">
            <a:avLst/>
          </a:prstGeom>
        </p:spPr>
      </p:pic>
      <p:sp>
        <p:nvSpPr>
          <p:cNvPr id="10" name="Rectangle 9">
            <a:extLst>
              <a:ext uri="{FF2B5EF4-FFF2-40B4-BE49-F238E27FC236}">
                <a16:creationId xmlns:a16="http://schemas.microsoft.com/office/drawing/2014/main" id="{4F414A7C-B9E5-C4F5-EA2D-0A6BEB8BB099}"/>
              </a:ext>
              <a:ext uri="{C183D7F6-B498-43B3-948B-1728B52AA6E4}">
                <adec:decorative xmlns:adec="http://schemas.microsoft.com/office/drawing/2017/decorative" val="1"/>
              </a:ext>
            </a:extLst>
          </p:cNvPr>
          <p:cNvSpPr/>
          <p:nvPr/>
        </p:nvSpPr>
        <p:spPr>
          <a:xfrm>
            <a:off x="10627743" y="2536042"/>
            <a:ext cx="292220" cy="241300"/>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864777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D94D9-6686-FE57-212D-45E13DCF6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24C4AA-6CB7-3D3C-55A3-7BFFE5503FF6}"/>
              </a:ext>
            </a:extLst>
          </p:cNvPr>
          <p:cNvSpPr>
            <a:spLocks noGrp="1"/>
          </p:cNvSpPr>
          <p:nvPr>
            <p:ph type="title"/>
          </p:nvPr>
        </p:nvSpPr>
        <p:spPr/>
        <p:txBody>
          <a:bodyPr>
            <a:normAutofit/>
          </a:bodyPr>
          <a:lstStyle/>
          <a:p>
            <a:pPr algn="l"/>
            <a:r>
              <a:rPr lang="en-US" sz="4400" dirty="0"/>
              <a:t>Voiding the Refund, cont.</a:t>
            </a:r>
          </a:p>
        </p:txBody>
      </p:sp>
      <p:sp>
        <p:nvSpPr>
          <p:cNvPr id="3" name="Content Placeholder 2">
            <a:extLst>
              <a:ext uri="{FF2B5EF4-FFF2-40B4-BE49-F238E27FC236}">
                <a16:creationId xmlns:a16="http://schemas.microsoft.com/office/drawing/2014/main" id="{6F57D497-37AF-92BA-B210-8C6CDA7F7325}"/>
              </a:ext>
            </a:extLst>
          </p:cNvPr>
          <p:cNvSpPr>
            <a:spLocks noGrp="1"/>
          </p:cNvSpPr>
          <p:nvPr>
            <p:ph sz="half" idx="1"/>
          </p:nvPr>
        </p:nvSpPr>
        <p:spPr>
          <a:xfrm>
            <a:off x="93306" y="1594624"/>
            <a:ext cx="11371107" cy="993301"/>
          </a:xfrm>
        </p:spPr>
        <p:txBody>
          <a:bodyPr>
            <a:normAutofit/>
          </a:bodyPr>
          <a:lstStyle/>
          <a:p>
            <a:pPr lvl="1"/>
            <a:r>
              <a:rPr lang="en-US" sz="3200" dirty="0"/>
              <a:t>Pop up window will show “Success” Payment Voided</a:t>
            </a:r>
            <a:endParaRPr lang="en-US" dirty="0"/>
          </a:p>
        </p:txBody>
      </p:sp>
      <p:sp>
        <p:nvSpPr>
          <p:cNvPr id="5" name="Slide Number Placeholder 4">
            <a:extLst>
              <a:ext uri="{FF2B5EF4-FFF2-40B4-BE49-F238E27FC236}">
                <a16:creationId xmlns:a16="http://schemas.microsoft.com/office/drawing/2014/main" id="{8C105E4A-5AB8-0784-325E-3B67A6B479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E20AD93C-34BA-2317-E227-E338E067B3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2902" y="2352590"/>
            <a:ext cx="10586196" cy="4118745"/>
          </a:xfrm>
          <a:prstGeom prst="rect">
            <a:avLst/>
          </a:prstGeom>
        </p:spPr>
      </p:pic>
      <p:sp>
        <p:nvSpPr>
          <p:cNvPr id="11" name="Rectangle 10">
            <a:extLst>
              <a:ext uri="{FF2B5EF4-FFF2-40B4-BE49-F238E27FC236}">
                <a16:creationId xmlns:a16="http://schemas.microsoft.com/office/drawing/2014/main" id="{9D9F9EE7-CA09-BD38-ECBB-2691154ACE37}"/>
              </a:ext>
              <a:ext uri="{C183D7F6-B498-43B3-948B-1728B52AA6E4}">
                <adec:decorative xmlns:adec="http://schemas.microsoft.com/office/drawing/2017/decorative" val="1"/>
              </a:ext>
            </a:extLst>
          </p:cNvPr>
          <p:cNvSpPr/>
          <p:nvPr/>
        </p:nvSpPr>
        <p:spPr>
          <a:xfrm>
            <a:off x="9532702" y="2352589"/>
            <a:ext cx="1742023" cy="459621"/>
          </a:xfrm>
          <a:prstGeom prst="rect">
            <a:avLst/>
          </a:prstGeom>
          <a:noFill/>
          <a:ln w="476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174565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81CB8-D5A3-E89D-60E9-EBBEBAD5F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7BBFCE-3AD0-720E-89F2-40922AC36206}"/>
              </a:ext>
            </a:extLst>
          </p:cNvPr>
          <p:cNvSpPr>
            <a:spLocks noGrp="1"/>
          </p:cNvSpPr>
          <p:nvPr>
            <p:ph type="title"/>
          </p:nvPr>
        </p:nvSpPr>
        <p:spPr/>
        <p:txBody>
          <a:bodyPr>
            <a:normAutofit/>
          </a:bodyPr>
          <a:lstStyle/>
          <a:p>
            <a:pPr algn="l"/>
            <a:r>
              <a:rPr lang="en-US" sz="4400" dirty="0"/>
              <a:t>Where does a Voided Refund go?</a:t>
            </a:r>
          </a:p>
        </p:txBody>
      </p:sp>
      <p:sp>
        <p:nvSpPr>
          <p:cNvPr id="5" name="Slide Number Placeholder 4">
            <a:extLst>
              <a:ext uri="{FF2B5EF4-FFF2-40B4-BE49-F238E27FC236}">
                <a16:creationId xmlns:a16="http://schemas.microsoft.com/office/drawing/2014/main" id="{9E7DD060-46DC-9827-1674-1C9908DC3F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0" name="Content Placeholder 2">
            <a:extLst>
              <a:ext uri="{FF2B5EF4-FFF2-40B4-BE49-F238E27FC236}">
                <a16:creationId xmlns:a16="http://schemas.microsoft.com/office/drawing/2014/main" id="{CBA7129E-A784-4F80-3382-E86E1B5F043C}"/>
              </a:ext>
            </a:extLst>
          </p:cNvPr>
          <p:cNvSpPr txBox="1">
            <a:spLocks/>
          </p:cNvSpPr>
          <p:nvPr/>
        </p:nvSpPr>
        <p:spPr bwMode="auto">
          <a:xfrm>
            <a:off x="412483" y="1594624"/>
            <a:ext cx="11185468" cy="4582339"/>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It doesn't "go" anywhere. Void means you said no, there is no refund at that point. </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 The Vendor proposed the refund; the SP voided it because they did not request it.</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No money was added or removed; it is like it didn't happen. </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There will be a voided record (to show history that a proposed refund was entered and voided) but no other action occurs</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3865"/>
                </a:solidFill>
                <a:effectLst/>
                <a:uLnTx/>
                <a:uFillTx/>
                <a:latin typeface="Calibri"/>
                <a:ea typeface="+mn-ea"/>
                <a:cs typeface="+mn-cs"/>
              </a:rPr>
              <a:t>You have successfully voided a refund</a:t>
            </a:r>
          </a:p>
          <a:p>
            <a:pPr marL="0" marR="0" lvl="0" indent="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endParaRPr kumimoji="0" lang="en-US" sz="2800" b="0" i="0" u="none" strike="noStrike" kern="1200" cap="none" spc="0" normalizeH="0" baseline="0" noProof="0" dirty="0">
              <a:ln>
                <a:noFill/>
              </a:ln>
              <a:solidFill>
                <a:srgbClr val="003865"/>
              </a:solidFill>
              <a:effectLst/>
              <a:uLnTx/>
              <a:uFillTx/>
              <a:latin typeface="Calibri"/>
              <a:ea typeface="+mn-ea"/>
              <a:cs typeface="+mn-cs"/>
            </a:endParaRPr>
          </a:p>
          <a:p>
            <a:pPr marL="457200" marR="0" lvl="1" indent="0" algn="l" defTabSz="914400" rtl="0" eaLnBrk="1" fontAlgn="auto" latinLnBrk="0" hangingPunct="1">
              <a:lnSpc>
                <a:spcPct val="100000"/>
              </a:lnSpc>
              <a:spcBef>
                <a:spcPts val="500"/>
              </a:spcBef>
              <a:spcAft>
                <a:spcPts val="1000"/>
              </a:spcAft>
              <a:buClr>
                <a:srgbClr val="003865"/>
              </a:buClr>
              <a:buSzTx/>
              <a:buFont typeface="Arial" panose="020B0604020202020204" pitchFamily="34" charset="0"/>
              <a:buNone/>
              <a:tabLst/>
              <a:defRPr/>
            </a:pPr>
            <a:endParaRPr kumimoji="0" lang="en-US" sz="21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1572743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4C193-0ECC-BE7B-2316-800E319EF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663B1-2753-2D3E-4ACE-ADC300FE09DD}"/>
              </a:ext>
            </a:extLst>
          </p:cNvPr>
          <p:cNvSpPr>
            <a:spLocks noGrp="1"/>
          </p:cNvSpPr>
          <p:nvPr>
            <p:ph type="title"/>
          </p:nvPr>
        </p:nvSpPr>
        <p:spPr/>
        <p:txBody>
          <a:bodyPr>
            <a:normAutofit/>
          </a:bodyPr>
          <a:lstStyle/>
          <a:p>
            <a:pPr algn="l"/>
            <a:r>
              <a:rPr lang="en-US" sz="4400" dirty="0"/>
              <a:t>Managing ERR Refunds</a:t>
            </a:r>
          </a:p>
        </p:txBody>
      </p:sp>
      <p:sp>
        <p:nvSpPr>
          <p:cNvPr id="5" name="Slide Number Placeholder 4">
            <a:extLst>
              <a:ext uri="{FF2B5EF4-FFF2-40B4-BE49-F238E27FC236}">
                <a16:creationId xmlns:a16="http://schemas.microsoft.com/office/drawing/2014/main" id="{B29FED89-C004-897C-9885-C569991DD9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0" name="Content Placeholder 2">
            <a:extLst>
              <a:ext uri="{FF2B5EF4-FFF2-40B4-BE49-F238E27FC236}">
                <a16:creationId xmlns:a16="http://schemas.microsoft.com/office/drawing/2014/main" id="{4292EE8A-B87F-AFE5-5FAC-D7F8D185D2E7}"/>
              </a:ext>
            </a:extLst>
          </p:cNvPr>
          <p:cNvSpPr txBox="1">
            <a:spLocks/>
          </p:cNvSpPr>
          <p:nvPr/>
        </p:nvSpPr>
        <p:spPr bwMode="auto">
          <a:xfrm>
            <a:off x="148087" y="1495017"/>
            <a:ext cx="11895826" cy="4582339"/>
          </a:xfrm>
          <a:prstGeom prst="rect">
            <a:avLst/>
          </a:prstGeom>
          <a:solidFill>
            <a:schemeClr val="bg1"/>
          </a:solidFill>
        </p:spPr>
        <p:txBody>
          <a:bodyPr vert="horz" lIns="91440" tIns="45720" rIns="91440" bIns="45720" rtlCol="0">
            <a:normAutofit fontScale="55000" lnSpcReduction="20000"/>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7338" marR="0" lvl="0" indent="-287338" algn="l" defTabSz="914400" rtl="0" eaLnBrk="1" fontAlgn="auto" latinLnBrk="0" hangingPunct="1">
              <a:lnSpc>
                <a:spcPct val="110000"/>
              </a:lnSpc>
              <a:spcBef>
                <a:spcPts val="600"/>
              </a:spcBef>
              <a:spcAft>
                <a:spcPts val="1000"/>
              </a:spcAft>
              <a:buClr>
                <a:srgbClr val="003865"/>
              </a:buClr>
              <a:buSzTx/>
              <a:buFont typeface="Arial" panose="020B0604020202020204" pitchFamily="34" charset="0"/>
              <a:buChar char="•"/>
              <a:tabLst/>
              <a:defRPr/>
            </a:pPr>
            <a:r>
              <a:rPr kumimoji="0" lang="en-US" sz="5100" b="0" i="0" u="none" strike="noStrike" kern="1200" cap="none" spc="0" normalizeH="0" baseline="0" noProof="0" dirty="0">
                <a:ln>
                  <a:noFill/>
                </a:ln>
                <a:solidFill>
                  <a:srgbClr val="003865"/>
                </a:solidFill>
                <a:effectLst/>
                <a:uLnTx/>
                <a:uFillTx/>
                <a:latin typeface="Calibri"/>
                <a:ea typeface="+mn-ea"/>
                <a:cs typeface="+mn-cs"/>
              </a:rPr>
              <a:t>eHEAT does not have a built-in ERR refund process</a:t>
            </a:r>
          </a:p>
          <a:p>
            <a:pPr marL="287338" marR="0" lvl="0" indent="-287338" algn="l" defTabSz="914400" rtl="0" eaLnBrk="1" fontAlgn="auto" latinLnBrk="0" hangingPunct="1">
              <a:lnSpc>
                <a:spcPct val="110000"/>
              </a:lnSpc>
              <a:spcBef>
                <a:spcPts val="600"/>
              </a:spcBef>
              <a:spcAft>
                <a:spcPts val="1000"/>
              </a:spcAft>
              <a:buClr>
                <a:srgbClr val="003865"/>
              </a:buClr>
              <a:buSzTx/>
              <a:buFont typeface="Arial" panose="020B0604020202020204" pitchFamily="34" charset="0"/>
              <a:buChar char="•"/>
              <a:tabLst/>
              <a:defRPr/>
            </a:pPr>
            <a:r>
              <a:rPr kumimoji="0" lang="en-US" sz="5100" b="0" i="0" u="none" strike="noStrike" kern="1200" cap="none" spc="0" normalizeH="0" baseline="0" noProof="0" dirty="0">
                <a:ln>
                  <a:noFill/>
                </a:ln>
                <a:solidFill>
                  <a:srgbClr val="003865"/>
                </a:solidFill>
                <a:effectLst/>
                <a:uLnTx/>
                <a:uFillTx/>
                <a:latin typeface="Calibri"/>
                <a:ea typeface="+mn-ea"/>
                <a:cs typeface="+mn-cs"/>
              </a:rPr>
              <a:t>There are scenarios where funds need to be returned</a:t>
            </a:r>
          </a:p>
          <a:p>
            <a:pPr marL="685800" marR="0" lvl="1" indent="-228600" algn="l" defTabSz="914400" rtl="0" eaLnBrk="1" fontAlgn="auto" latinLnBrk="0" hangingPunct="1">
              <a:lnSpc>
                <a:spcPct val="110000"/>
              </a:lnSpc>
              <a:spcBef>
                <a:spcPts val="600"/>
              </a:spcBef>
              <a:spcAft>
                <a:spcPts val="600"/>
              </a:spcAft>
              <a:buClr>
                <a:srgbClr val="003865"/>
              </a:buClr>
              <a:buSzTx/>
              <a:buFont typeface="Arial" panose="020B0604020202020204" pitchFamily="34" charset="0"/>
              <a:buChar char="•"/>
              <a:tabLst/>
              <a:defRPr/>
            </a:pPr>
            <a:r>
              <a:rPr kumimoji="0" lang="en-US" sz="4400" b="0" i="0" u="none" strike="noStrike" kern="1200" cap="none" spc="0" normalizeH="0" baseline="0" noProof="0" dirty="0">
                <a:ln>
                  <a:noFill/>
                </a:ln>
                <a:solidFill>
                  <a:srgbClr val="003865"/>
                </a:solidFill>
                <a:effectLst/>
                <a:uLnTx/>
                <a:uFillTx/>
                <a:latin typeface="Calibri"/>
                <a:ea typeface="+mn-ea"/>
                <a:cs typeface="+mn-cs"/>
              </a:rPr>
              <a:t>Payment made to wrong contractor</a:t>
            </a:r>
          </a:p>
          <a:p>
            <a:pPr marL="685800" marR="0" lvl="1" indent="-228600" algn="l" defTabSz="914400" rtl="0" eaLnBrk="1" fontAlgn="auto" latinLnBrk="0" hangingPunct="1">
              <a:lnSpc>
                <a:spcPct val="110000"/>
              </a:lnSpc>
              <a:spcBef>
                <a:spcPts val="600"/>
              </a:spcBef>
              <a:spcAft>
                <a:spcPts val="600"/>
              </a:spcAft>
              <a:buClr>
                <a:srgbClr val="003865"/>
              </a:buClr>
              <a:buSzTx/>
              <a:buFont typeface="Arial" panose="020B0604020202020204" pitchFamily="34" charset="0"/>
              <a:buChar char="•"/>
              <a:tabLst/>
              <a:defRPr/>
            </a:pPr>
            <a:r>
              <a:rPr kumimoji="0" lang="en-US" sz="4400" b="0" i="0" u="none" strike="noStrike" kern="1200" cap="none" spc="0" normalizeH="0" baseline="0" noProof="0" dirty="0">
                <a:ln>
                  <a:noFill/>
                </a:ln>
                <a:solidFill>
                  <a:srgbClr val="003865"/>
                </a:solidFill>
                <a:effectLst/>
                <a:uLnTx/>
                <a:uFillTx/>
                <a:latin typeface="Calibri"/>
                <a:ea typeface="+mn-ea"/>
                <a:cs typeface="+mn-cs"/>
              </a:rPr>
              <a:t>Overpayment </a:t>
            </a:r>
          </a:p>
          <a:p>
            <a:pPr marL="287338" marR="0" lvl="0" indent="-287338" algn="l" defTabSz="914400" rtl="0" eaLnBrk="1" fontAlgn="auto" latinLnBrk="0" hangingPunct="1">
              <a:lnSpc>
                <a:spcPct val="110000"/>
              </a:lnSpc>
              <a:spcBef>
                <a:spcPts val="600"/>
              </a:spcBef>
              <a:spcAft>
                <a:spcPts val="1000"/>
              </a:spcAft>
              <a:buClr>
                <a:srgbClr val="003865"/>
              </a:buClr>
              <a:buSzTx/>
              <a:buFont typeface="Arial" panose="020B0604020202020204" pitchFamily="34" charset="0"/>
              <a:buChar char="•"/>
              <a:tabLst/>
              <a:defRPr/>
            </a:pPr>
            <a:r>
              <a:rPr kumimoji="0" lang="en-US" sz="5100" b="0" i="0" u="none" strike="noStrike" kern="1200" cap="none" spc="0" normalizeH="0" baseline="0" noProof="0" dirty="0">
                <a:ln>
                  <a:noFill/>
                </a:ln>
                <a:solidFill>
                  <a:srgbClr val="003865"/>
                </a:solidFill>
                <a:effectLst/>
                <a:uLnTx/>
                <a:uFillTx/>
                <a:latin typeface="Calibri"/>
                <a:ea typeface="+mn-ea"/>
                <a:cs typeface="+mn-cs"/>
              </a:rPr>
              <a:t>When original check is uncashed and/or returned; fiscal will void the payment in eHEAT on the contractor payment screen and stop the  payment in SWIFT</a:t>
            </a:r>
          </a:p>
          <a:p>
            <a:pPr marL="287338" marR="0" lvl="0" indent="-287338" algn="l" defTabSz="914400" rtl="0" eaLnBrk="1" fontAlgn="auto" latinLnBrk="0" hangingPunct="1">
              <a:lnSpc>
                <a:spcPct val="110000"/>
              </a:lnSpc>
              <a:spcBef>
                <a:spcPts val="600"/>
              </a:spcBef>
              <a:spcAft>
                <a:spcPts val="1000"/>
              </a:spcAft>
              <a:buClr>
                <a:srgbClr val="003865"/>
              </a:buClr>
              <a:buSzTx/>
              <a:buFont typeface="Arial" panose="020B0604020202020204" pitchFamily="34" charset="0"/>
              <a:buChar char="•"/>
              <a:tabLst/>
              <a:defRPr/>
            </a:pPr>
            <a:r>
              <a:rPr kumimoji="0" lang="en-US" sz="5100" b="0" i="0" u="none" strike="noStrike" kern="1200" cap="none" spc="0" normalizeH="0" baseline="0" noProof="0" dirty="0">
                <a:ln>
                  <a:noFill/>
                </a:ln>
                <a:solidFill>
                  <a:srgbClr val="003865"/>
                </a:solidFill>
                <a:effectLst/>
                <a:uLnTx/>
                <a:uFillTx/>
                <a:latin typeface="Calibri"/>
                <a:ea typeface="+mn-ea"/>
                <a:cs typeface="+mn-cs"/>
              </a:rPr>
              <a:t>When check has been cashed or paid by EFT, contractor sends check to commerce, fiscal documents and logs payment, SP makes notes on ERR event and task explaining reason for refund</a:t>
            </a:r>
          </a:p>
        </p:txBody>
      </p:sp>
    </p:spTree>
    <p:extLst>
      <p:ext uri="{BB962C8B-B14F-4D97-AF65-F5344CB8AC3E}">
        <p14:creationId xmlns:p14="http://schemas.microsoft.com/office/powerpoint/2010/main" val="423148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6ED6-4F1B-B8D0-CAC1-5932A5336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6D189-0587-BC34-6EAA-550492294A85}"/>
              </a:ext>
            </a:extLst>
          </p:cNvPr>
          <p:cNvSpPr>
            <a:spLocks noGrp="1"/>
          </p:cNvSpPr>
          <p:nvPr>
            <p:ph type="title"/>
          </p:nvPr>
        </p:nvSpPr>
        <p:spPr/>
        <p:txBody>
          <a:bodyPr>
            <a:normAutofit/>
          </a:bodyPr>
          <a:lstStyle/>
          <a:p>
            <a:pPr algn="l"/>
            <a:r>
              <a:rPr lang="en-US" sz="4400" dirty="0"/>
              <a:t>What We Know About Refunds</a:t>
            </a:r>
          </a:p>
        </p:txBody>
      </p:sp>
      <p:sp>
        <p:nvSpPr>
          <p:cNvPr id="3" name="Content Placeholder 2">
            <a:extLst>
              <a:ext uri="{FF2B5EF4-FFF2-40B4-BE49-F238E27FC236}">
                <a16:creationId xmlns:a16="http://schemas.microsoft.com/office/drawing/2014/main" id="{8456E1D4-4045-22F0-122A-DE44E51B9D6A}"/>
              </a:ext>
            </a:extLst>
          </p:cNvPr>
          <p:cNvSpPr>
            <a:spLocks noGrp="1"/>
          </p:cNvSpPr>
          <p:nvPr>
            <p:ph idx="1"/>
          </p:nvPr>
        </p:nvSpPr>
        <p:spPr>
          <a:xfrm>
            <a:off x="345233" y="1558212"/>
            <a:ext cx="11476653" cy="4898572"/>
          </a:xfrm>
        </p:spPr>
        <p:txBody>
          <a:bodyPr>
            <a:noAutofit/>
          </a:bodyPr>
          <a:lstStyle/>
          <a:p>
            <a:pPr>
              <a:spcAft>
                <a:spcPts val="0"/>
              </a:spcAft>
            </a:pPr>
            <a:r>
              <a:rPr lang="en-US" sz="3000" dirty="0"/>
              <a:t>Refunds are sometimes confusing</a:t>
            </a:r>
          </a:p>
          <a:p>
            <a:pPr>
              <a:spcAft>
                <a:spcPts val="0"/>
              </a:spcAft>
            </a:pPr>
            <a:r>
              <a:rPr lang="en-US" sz="3000" dirty="0"/>
              <a:t>Vendors submit refunds anytime, they don’t always wait for SP to request the refund</a:t>
            </a:r>
          </a:p>
          <a:p>
            <a:pPr>
              <a:spcAft>
                <a:spcPts val="0"/>
              </a:spcAft>
            </a:pPr>
            <a:r>
              <a:rPr lang="en-US" sz="3000" dirty="0"/>
              <a:t>Refunds need to be dealt with timely</a:t>
            </a:r>
          </a:p>
          <a:p>
            <a:pPr>
              <a:spcAft>
                <a:spcPts val="0"/>
              </a:spcAft>
            </a:pPr>
            <a:r>
              <a:rPr lang="en-US" sz="3000" dirty="0"/>
              <a:t>Refunds should be a consistent part of weekly self monitoring activities </a:t>
            </a:r>
          </a:p>
          <a:p>
            <a:pPr>
              <a:spcAft>
                <a:spcPts val="0"/>
              </a:spcAft>
            </a:pPr>
            <a:r>
              <a:rPr lang="en-US" sz="3000" dirty="0"/>
              <a:t>SPs typically hear about HH vendor and address changes long after they happen. In most cases, before and after approval is indicated by the time at which the SP has been advised of the move or change.</a:t>
            </a:r>
          </a:p>
          <a:p>
            <a:pPr lvl="1">
              <a:spcAft>
                <a:spcPts val="0"/>
              </a:spcAft>
            </a:pPr>
            <a:r>
              <a:rPr lang="en-US" sz="3000" dirty="0"/>
              <a:t>Exceptions to this rule would be in the example of an incident including error or fraud</a:t>
            </a:r>
            <a:r>
              <a:rPr lang="en-US" sz="2600" dirty="0"/>
              <a:t> </a:t>
            </a:r>
            <a:endParaRPr lang="en-US" dirty="0"/>
          </a:p>
        </p:txBody>
      </p:sp>
      <p:sp>
        <p:nvSpPr>
          <p:cNvPr id="4" name="Slide Number Placeholder 3">
            <a:extLst>
              <a:ext uri="{FF2B5EF4-FFF2-40B4-BE49-F238E27FC236}">
                <a16:creationId xmlns:a16="http://schemas.microsoft.com/office/drawing/2014/main" id="{FD01B3B8-31C1-886E-7FC4-80AC369D83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604177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28F41-418E-B260-6152-6B887F236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463B1-6CA9-6891-84EB-496368D3C8A1}"/>
              </a:ext>
            </a:extLst>
          </p:cNvPr>
          <p:cNvSpPr>
            <a:spLocks noGrp="1"/>
          </p:cNvSpPr>
          <p:nvPr>
            <p:ph type="ctrTitle"/>
          </p:nvPr>
        </p:nvSpPr>
        <p:spPr/>
        <p:txBody>
          <a:bodyPr>
            <a:normAutofit/>
          </a:bodyPr>
          <a:lstStyle/>
          <a:p>
            <a:r>
              <a:rPr lang="en-US" sz="4400" dirty="0"/>
              <a:t>Life Cycle of a Refund</a:t>
            </a:r>
          </a:p>
        </p:txBody>
      </p:sp>
      <p:sp>
        <p:nvSpPr>
          <p:cNvPr id="5" name="Slide Number Placeholder 4">
            <a:extLst>
              <a:ext uri="{FF2B5EF4-FFF2-40B4-BE49-F238E27FC236}">
                <a16:creationId xmlns:a16="http://schemas.microsoft.com/office/drawing/2014/main" id="{917DC738-95AD-B6EE-2B6F-D27299A78E9F}"/>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174012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FF099-0BF0-7035-B622-ED1E400E3A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54108-14F0-4467-28DF-44DA63B5F723}"/>
              </a:ext>
            </a:extLst>
          </p:cNvPr>
          <p:cNvSpPr>
            <a:spLocks noGrp="1"/>
          </p:cNvSpPr>
          <p:nvPr>
            <p:ph type="title"/>
          </p:nvPr>
        </p:nvSpPr>
        <p:spPr>
          <a:xfrm>
            <a:off x="0" y="-1"/>
            <a:ext cx="12192000" cy="1216025"/>
          </a:xfrm>
        </p:spPr>
        <p:txBody>
          <a:bodyPr anchor="ctr">
            <a:normAutofit/>
          </a:bodyPr>
          <a:lstStyle/>
          <a:p>
            <a:pPr algn="l"/>
            <a:r>
              <a:rPr lang="en-US" sz="4400" dirty="0"/>
              <a:t>Proposed Refund</a:t>
            </a:r>
          </a:p>
        </p:txBody>
      </p:sp>
      <p:sp>
        <p:nvSpPr>
          <p:cNvPr id="3" name="Content Placeholder 2">
            <a:extLst>
              <a:ext uri="{FF2B5EF4-FFF2-40B4-BE49-F238E27FC236}">
                <a16:creationId xmlns:a16="http://schemas.microsoft.com/office/drawing/2014/main" id="{303A506F-4F3F-B208-06AA-9042C0546E8E}"/>
              </a:ext>
            </a:extLst>
          </p:cNvPr>
          <p:cNvSpPr>
            <a:spLocks noGrp="1"/>
          </p:cNvSpPr>
          <p:nvPr>
            <p:ph sz="half" idx="1"/>
          </p:nvPr>
        </p:nvSpPr>
        <p:spPr>
          <a:xfrm>
            <a:off x="272708" y="1594624"/>
            <a:ext cx="7944859" cy="4582339"/>
          </a:xfrm>
        </p:spPr>
        <p:txBody>
          <a:bodyPr>
            <a:noAutofit/>
          </a:bodyPr>
          <a:lstStyle/>
          <a:p>
            <a:pPr marL="287338" indent="-287338">
              <a:lnSpc>
                <a:spcPct val="90000"/>
              </a:lnSpc>
              <a:spcBef>
                <a:spcPts val="600"/>
              </a:spcBef>
            </a:pPr>
            <a:r>
              <a:rPr lang="en-US" sz="2800" dirty="0"/>
              <a:t>A “Proposed Refund” is generated when the vendor enters the refund</a:t>
            </a:r>
          </a:p>
          <a:p>
            <a:pPr marL="287338" indent="-287338">
              <a:lnSpc>
                <a:spcPct val="90000"/>
              </a:lnSpc>
              <a:spcBef>
                <a:spcPts val="600"/>
              </a:spcBef>
            </a:pPr>
            <a:r>
              <a:rPr lang="en-US" sz="2800" dirty="0"/>
              <a:t>Proposed Refunds are found under Payment Services&gt;Vendor Payments</a:t>
            </a:r>
          </a:p>
          <a:p>
            <a:pPr marL="287338" indent="-287338">
              <a:lnSpc>
                <a:spcPct val="90000"/>
              </a:lnSpc>
              <a:spcBef>
                <a:spcPts val="600"/>
              </a:spcBef>
            </a:pPr>
            <a:r>
              <a:rPr lang="en-US" sz="2800" dirty="0"/>
              <a:t>SP must either Approve or Void a “Proposed Refund”</a:t>
            </a:r>
          </a:p>
          <a:p>
            <a:pPr marL="287338" indent="-287338">
              <a:lnSpc>
                <a:spcPct val="90000"/>
              </a:lnSpc>
              <a:spcBef>
                <a:spcPts val="600"/>
              </a:spcBef>
              <a:spcAft>
                <a:spcPts val="600"/>
              </a:spcAft>
            </a:pPr>
            <a:r>
              <a:rPr lang="en-US" sz="2800" dirty="0"/>
              <a:t>Voided refunds stop the refund process</a:t>
            </a:r>
          </a:p>
          <a:p>
            <a:pPr lvl="1">
              <a:lnSpc>
                <a:spcPct val="90000"/>
              </a:lnSpc>
              <a:spcBef>
                <a:spcPts val="600"/>
              </a:spcBef>
              <a:spcAft>
                <a:spcPts val="600"/>
              </a:spcAft>
            </a:pPr>
            <a:r>
              <a:rPr lang="en-US" sz="2400" dirty="0"/>
              <a:t>Vendors are notified when a refund is voided</a:t>
            </a:r>
            <a:endParaRPr lang="en-US" sz="2800" dirty="0"/>
          </a:p>
          <a:p>
            <a:pPr lvl="1">
              <a:lnSpc>
                <a:spcPct val="90000"/>
              </a:lnSpc>
              <a:spcBef>
                <a:spcPts val="600"/>
              </a:spcBef>
              <a:spcAft>
                <a:spcPts val="600"/>
              </a:spcAft>
            </a:pPr>
            <a:r>
              <a:rPr lang="en-US" sz="2400" dirty="0"/>
              <a:t>Vendors can re-enter voided refunds, if needed</a:t>
            </a:r>
          </a:p>
        </p:txBody>
      </p:sp>
      <p:pic>
        <p:nvPicPr>
          <p:cNvPr id="5" name="Picture 4">
            <a:extLst>
              <a:ext uri="{FF2B5EF4-FFF2-40B4-BE49-F238E27FC236}">
                <a16:creationId xmlns:a16="http://schemas.microsoft.com/office/drawing/2014/main" id="{C9893F08-BAED-7A2D-585F-729CA3FF82F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590547" y="1498371"/>
            <a:ext cx="3088273" cy="3535369"/>
          </a:xfrm>
          <a:prstGeom prst="rect">
            <a:avLst/>
          </a:prstGeom>
          <a:noFill/>
        </p:spPr>
      </p:pic>
      <p:sp>
        <p:nvSpPr>
          <p:cNvPr id="7" name="Slide Number Placeholder 6">
            <a:extLst>
              <a:ext uri="{FF2B5EF4-FFF2-40B4-BE49-F238E27FC236}">
                <a16:creationId xmlns:a16="http://schemas.microsoft.com/office/drawing/2014/main" id="{2513A3E4-DC4B-E548-3FC2-ADE23F578AF0}"/>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61640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E1118-0E49-6988-A762-C36C4F77AA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CDFB3-8D56-B0F4-40B0-1A52698B5641}"/>
              </a:ext>
            </a:extLst>
          </p:cNvPr>
          <p:cNvSpPr>
            <a:spLocks noGrp="1"/>
          </p:cNvSpPr>
          <p:nvPr>
            <p:ph type="title"/>
          </p:nvPr>
        </p:nvSpPr>
        <p:spPr>
          <a:xfrm>
            <a:off x="0" y="-1"/>
            <a:ext cx="12192000" cy="1216025"/>
          </a:xfrm>
        </p:spPr>
        <p:txBody>
          <a:bodyPr anchor="ctr">
            <a:normAutofit/>
          </a:bodyPr>
          <a:lstStyle/>
          <a:p>
            <a:pPr algn="l"/>
            <a:r>
              <a:rPr lang="en-US" sz="4400" dirty="0"/>
              <a:t>Pending Refund</a:t>
            </a:r>
          </a:p>
        </p:txBody>
      </p:sp>
      <p:sp>
        <p:nvSpPr>
          <p:cNvPr id="3" name="Content Placeholder 2">
            <a:extLst>
              <a:ext uri="{FF2B5EF4-FFF2-40B4-BE49-F238E27FC236}">
                <a16:creationId xmlns:a16="http://schemas.microsoft.com/office/drawing/2014/main" id="{2AFEA7E6-4841-04A3-4E00-03A0E604F68F}"/>
              </a:ext>
            </a:extLst>
          </p:cNvPr>
          <p:cNvSpPr>
            <a:spLocks noGrp="1"/>
          </p:cNvSpPr>
          <p:nvPr>
            <p:ph sz="half" idx="1"/>
          </p:nvPr>
        </p:nvSpPr>
        <p:spPr>
          <a:xfrm>
            <a:off x="320835" y="1450240"/>
            <a:ext cx="8551245" cy="5407760"/>
          </a:xfrm>
        </p:spPr>
        <p:txBody>
          <a:bodyPr>
            <a:noAutofit/>
          </a:bodyPr>
          <a:lstStyle/>
          <a:p>
            <a:pPr marL="287338" indent="-287338">
              <a:lnSpc>
                <a:spcPct val="90000"/>
              </a:lnSpc>
              <a:spcBef>
                <a:spcPts val="600"/>
              </a:spcBef>
              <a:spcAft>
                <a:spcPts val="600"/>
              </a:spcAft>
            </a:pPr>
            <a:r>
              <a:rPr lang="en-US" sz="2600" dirty="0"/>
              <a:t>A “Pending Refund” is a Proposed Refund that has been approved  </a:t>
            </a:r>
          </a:p>
          <a:p>
            <a:pPr marL="287338" indent="-287338">
              <a:lnSpc>
                <a:spcPct val="90000"/>
              </a:lnSpc>
              <a:spcBef>
                <a:spcPts val="600"/>
              </a:spcBef>
              <a:spcAft>
                <a:spcPts val="600"/>
              </a:spcAft>
            </a:pPr>
            <a:r>
              <a:rPr lang="en-US" sz="2600" dirty="0"/>
              <a:t>Funds are immediately available for payment to new vendor</a:t>
            </a:r>
          </a:p>
          <a:p>
            <a:pPr marL="287338" indent="-287338">
              <a:lnSpc>
                <a:spcPct val="90000"/>
              </a:lnSpc>
              <a:spcBef>
                <a:spcPts val="600"/>
              </a:spcBef>
              <a:spcAft>
                <a:spcPts val="600"/>
              </a:spcAft>
            </a:pPr>
            <a:r>
              <a:rPr lang="en-US" sz="2600" dirty="0"/>
              <a:t>SP can only pay a “Pending Refund” to a new vendor or pay it back to the original vendor</a:t>
            </a:r>
          </a:p>
          <a:p>
            <a:pPr marL="744538" lvl="1" indent="-287338">
              <a:lnSpc>
                <a:spcPct val="90000"/>
              </a:lnSpc>
              <a:spcBef>
                <a:spcPts val="0"/>
              </a:spcBef>
              <a:spcAft>
                <a:spcPts val="800"/>
              </a:spcAft>
            </a:pPr>
            <a:r>
              <a:rPr lang="en-US" sz="2400" dirty="0"/>
              <a:t>Sometimes, a refund will stay pending until the program year ends or a vendor submits a check (ex: behind the wall)</a:t>
            </a:r>
          </a:p>
          <a:p>
            <a:pPr marL="287338" indent="-287338">
              <a:lnSpc>
                <a:spcPct val="90000"/>
              </a:lnSpc>
              <a:spcBef>
                <a:spcPts val="600"/>
              </a:spcBef>
              <a:spcAft>
                <a:spcPts val="600"/>
              </a:spcAft>
            </a:pPr>
            <a:r>
              <a:rPr lang="en-US" sz="2600" dirty="0"/>
              <a:t>Pending Refunds remain pending until there is a future payment to that vendor the payment can be deducted from </a:t>
            </a:r>
          </a:p>
          <a:p>
            <a:pPr marL="744538" lvl="1" indent="-287338">
              <a:lnSpc>
                <a:spcPct val="90000"/>
              </a:lnSpc>
              <a:spcBef>
                <a:spcPts val="0"/>
              </a:spcBef>
              <a:spcAft>
                <a:spcPts val="800"/>
              </a:spcAft>
            </a:pPr>
            <a:r>
              <a:rPr lang="en-US" sz="2400" dirty="0"/>
              <a:t>SPs do not directly advance Pending Refunds</a:t>
            </a:r>
          </a:p>
          <a:p>
            <a:pPr marL="287338" indent="-287338">
              <a:lnSpc>
                <a:spcPct val="90000"/>
              </a:lnSpc>
              <a:spcBef>
                <a:spcPts val="600"/>
              </a:spcBef>
              <a:spcAft>
                <a:spcPts val="600"/>
              </a:spcAft>
            </a:pPr>
            <a:r>
              <a:rPr lang="en-US" sz="2600" dirty="0"/>
              <a:t>An application with a “Pending Refund” cannot be closed</a:t>
            </a:r>
          </a:p>
        </p:txBody>
      </p:sp>
      <p:pic>
        <p:nvPicPr>
          <p:cNvPr id="6" name="Picture 5">
            <a:extLst>
              <a:ext uri="{FF2B5EF4-FFF2-40B4-BE49-F238E27FC236}">
                <a16:creationId xmlns:a16="http://schemas.microsoft.com/office/drawing/2014/main" id="{6AC11A74-B17C-D6DF-3A0C-02A8A5D4E3A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872080" y="1495018"/>
            <a:ext cx="3023150" cy="3461994"/>
          </a:xfrm>
          <a:prstGeom prst="rect">
            <a:avLst/>
          </a:prstGeom>
          <a:noFill/>
        </p:spPr>
      </p:pic>
      <p:sp>
        <p:nvSpPr>
          <p:cNvPr id="7" name="Slide Number Placeholder 6">
            <a:extLst>
              <a:ext uri="{FF2B5EF4-FFF2-40B4-BE49-F238E27FC236}">
                <a16:creationId xmlns:a16="http://schemas.microsoft.com/office/drawing/2014/main" id="{4A0E74FE-6582-CF01-E302-3FB7DEF53526}"/>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73607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733C-15B9-2F35-BD3C-BFE2B9FAE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D52CB-73CD-7A53-0848-706FAAEF607D}"/>
              </a:ext>
            </a:extLst>
          </p:cNvPr>
          <p:cNvSpPr>
            <a:spLocks noGrp="1"/>
          </p:cNvSpPr>
          <p:nvPr>
            <p:ph type="title"/>
          </p:nvPr>
        </p:nvSpPr>
        <p:spPr>
          <a:xfrm>
            <a:off x="0" y="-1"/>
            <a:ext cx="12192000" cy="1216025"/>
          </a:xfrm>
        </p:spPr>
        <p:txBody>
          <a:bodyPr anchor="ctr">
            <a:normAutofit/>
          </a:bodyPr>
          <a:lstStyle/>
          <a:p>
            <a:pPr algn="l"/>
            <a:r>
              <a:rPr lang="en-US" sz="4400" dirty="0"/>
              <a:t>Refund in Progress</a:t>
            </a:r>
          </a:p>
        </p:txBody>
      </p:sp>
      <p:sp>
        <p:nvSpPr>
          <p:cNvPr id="3" name="Content Placeholder 2">
            <a:extLst>
              <a:ext uri="{FF2B5EF4-FFF2-40B4-BE49-F238E27FC236}">
                <a16:creationId xmlns:a16="http://schemas.microsoft.com/office/drawing/2014/main" id="{A2D72F42-7315-8CB4-FF81-491FCBAC4193}"/>
              </a:ext>
            </a:extLst>
          </p:cNvPr>
          <p:cNvSpPr>
            <a:spLocks noGrp="1"/>
          </p:cNvSpPr>
          <p:nvPr>
            <p:ph sz="half" idx="1"/>
          </p:nvPr>
        </p:nvSpPr>
        <p:spPr>
          <a:xfrm>
            <a:off x="104268" y="1594624"/>
            <a:ext cx="8353931" cy="4582339"/>
          </a:xfrm>
        </p:spPr>
        <p:txBody>
          <a:bodyPr>
            <a:noAutofit/>
          </a:bodyPr>
          <a:lstStyle/>
          <a:p>
            <a:pPr marL="287338" indent="-287338">
              <a:lnSpc>
                <a:spcPct val="90000"/>
              </a:lnSpc>
              <a:spcBef>
                <a:spcPts val="600"/>
              </a:spcBef>
              <a:spcAft>
                <a:spcPts val="600"/>
              </a:spcAft>
            </a:pPr>
            <a:r>
              <a:rPr lang="en-US" sz="2800" dirty="0"/>
              <a:t>“Refund in Progress” is equivalent to Payment in Progress</a:t>
            </a:r>
          </a:p>
          <a:p>
            <a:pPr marL="287338" indent="-287338">
              <a:lnSpc>
                <a:spcPct val="90000"/>
              </a:lnSpc>
              <a:spcBef>
                <a:spcPts val="600"/>
              </a:spcBef>
              <a:spcAft>
                <a:spcPts val="600"/>
              </a:spcAft>
            </a:pPr>
            <a:r>
              <a:rPr lang="en-US" sz="2800" dirty="0"/>
              <a:t>Once there is a payment the refund can be deducted from, Pending Refund changes to “Refund in Progress”</a:t>
            </a:r>
          </a:p>
          <a:p>
            <a:pPr marL="744538" lvl="1" indent="-287338">
              <a:lnSpc>
                <a:spcPct val="90000"/>
              </a:lnSpc>
              <a:spcBef>
                <a:spcPts val="600"/>
              </a:spcBef>
              <a:spcAft>
                <a:spcPts val="600"/>
              </a:spcAft>
            </a:pPr>
            <a:r>
              <a:rPr lang="en-US" sz="2400" dirty="0"/>
              <a:t>For example, money does not physically move between accounts. If the EV refunded $500 and we now owe them $1,000 in benefits for a new HH, the actual payment would be $500 as the originally refunded $500 is still on their account</a:t>
            </a:r>
          </a:p>
          <a:p>
            <a:pPr marL="744538" lvl="1" indent="-287338">
              <a:lnSpc>
                <a:spcPct val="90000"/>
              </a:lnSpc>
              <a:spcBef>
                <a:spcPts val="600"/>
              </a:spcBef>
              <a:spcAft>
                <a:spcPts val="600"/>
              </a:spcAft>
            </a:pPr>
            <a:r>
              <a:rPr lang="en-US" sz="2400" dirty="0"/>
              <a:t>If the EV does not receive additional payments throughout the year, they would need to send a check to Commerce before program end for $500.</a:t>
            </a:r>
          </a:p>
        </p:txBody>
      </p:sp>
      <p:pic>
        <p:nvPicPr>
          <p:cNvPr id="5" name="Picture 4">
            <a:extLst>
              <a:ext uri="{FF2B5EF4-FFF2-40B4-BE49-F238E27FC236}">
                <a16:creationId xmlns:a16="http://schemas.microsoft.com/office/drawing/2014/main" id="{8E96B411-8C60-6F4D-3E83-74454F6096E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888944" y="1558528"/>
            <a:ext cx="2912660" cy="3350355"/>
          </a:xfrm>
          <a:prstGeom prst="rect">
            <a:avLst/>
          </a:prstGeom>
          <a:noFill/>
        </p:spPr>
      </p:pic>
      <p:sp>
        <p:nvSpPr>
          <p:cNvPr id="7" name="Slide Number Placeholder 6">
            <a:extLst>
              <a:ext uri="{FF2B5EF4-FFF2-40B4-BE49-F238E27FC236}">
                <a16:creationId xmlns:a16="http://schemas.microsoft.com/office/drawing/2014/main" id="{13340678-3E5F-581C-72D9-609304E5A8C0}"/>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00007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1B70E-08EE-4072-0614-5CAEDD3E9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75240-9EDD-7172-775A-D22F142C82B1}"/>
              </a:ext>
            </a:extLst>
          </p:cNvPr>
          <p:cNvSpPr>
            <a:spLocks noGrp="1"/>
          </p:cNvSpPr>
          <p:nvPr>
            <p:ph type="title"/>
          </p:nvPr>
        </p:nvSpPr>
        <p:spPr>
          <a:xfrm>
            <a:off x="0" y="-1"/>
            <a:ext cx="12192000" cy="1216025"/>
          </a:xfrm>
        </p:spPr>
        <p:txBody>
          <a:bodyPr anchor="ctr">
            <a:normAutofit/>
          </a:bodyPr>
          <a:lstStyle/>
          <a:p>
            <a:pPr algn="l"/>
            <a:r>
              <a:rPr lang="en-US" sz="4400" dirty="0"/>
              <a:t>Refund</a:t>
            </a:r>
          </a:p>
        </p:txBody>
      </p:sp>
      <p:sp>
        <p:nvSpPr>
          <p:cNvPr id="3" name="Content Placeholder 2">
            <a:extLst>
              <a:ext uri="{FF2B5EF4-FFF2-40B4-BE49-F238E27FC236}">
                <a16:creationId xmlns:a16="http://schemas.microsoft.com/office/drawing/2014/main" id="{94020844-56B0-910D-D2A9-013544CACFCE}"/>
              </a:ext>
            </a:extLst>
          </p:cNvPr>
          <p:cNvSpPr>
            <a:spLocks noGrp="1"/>
          </p:cNvSpPr>
          <p:nvPr>
            <p:ph sz="half" idx="1"/>
          </p:nvPr>
        </p:nvSpPr>
        <p:spPr>
          <a:xfrm>
            <a:off x="445165" y="1594624"/>
            <a:ext cx="7988971" cy="4582339"/>
          </a:xfrm>
        </p:spPr>
        <p:txBody>
          <a:bodyPr>
            <a:noAutofit/>
          </a:bodyPr>
          <a:lstStyle/>
          <a:p>
            <a:pPr marL="287338" indent="-287338">
              <a:spcBef>
                <a:spcPts val="600"/>
              </a:spcBef>
            </a:pPr>
            <a:r>
              <a:rPr lang="en-US" sz="2800" dirty="0"/>
              <a:t>“Refund” is the final status of a refund</a:t>
            </a:r>
          </a:p>
          <a:p>
            <a:pPr marL="287338" indent="-287338">
              <a:spcBef>
                <a:spcPts val="600"/>
              </a:spcBef>
              <a:spcAft>
                <a:spcPts val="600"/>
              </a:spcAft>
            </a:pPr>
            <a:r>
              <a:rPr lang="en-US" sz="2800" dirty="0"/>
              <a:t>Refund in Progress changes to “Refund” when the payment it is deducted from is paid</a:t>
            </a:r>
          </a:p>
          <a:p>
            <a:pPr marL="744538" lvl="1" indent="-287338">
              <a:spcBef>
                <a:spcPts val="600"/>
              </a:spcBef>
            </a:pPr>
            <a:r>
              <a:rPr lang="en-US" sz="2400" dirty="0"/>
              <a:t>In our previous example, this would be the benefit payment for the HH receiving $1,000 in benefits: $500 from the refund $500 from a new payment issued</a:t>
            </a:r>
          </a:p>
          <a:p>
            <a:pPr marL="287338" indent="-287338">
              <a:spcBef>
                <a:spcPts val="600"/>
              </a:spcBef>
            </a:pPr>
            <a:r>
              <a:rPr lang="en-US" sz="2800" dirty="0"/>
              <a:t>If a vendor sends a check for a current year refund, the status in eHEAT will immediately be “Refunded”</a:t>
            </a:r>
          </a:p>
        </p:txBody>
      </p:sp>
      <p:pic>
        <p:nvPicPr>
          <p:cNvPr id="6" name="Picture 5">
            <a:extLst>
              <a:ext uri="{FF2B5EF4-FFF2-40B4-BE49-F238E27FC236}">
                <a16:creationId xmlns:a16="http://schemas.microsoft.com/office/drawing/2014/main" id="{3173ED8A-01EB-B3B3-6D18-36B0679A17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784916" y="1570560"/>
            <a:ext cx="2904701" cy="3350355"/>
          </a:xfrm>
          <a:prstGeom prst="rect">
            <a:avLst/>
          </a:prstGeom>
          <a:noFill/>
        </p:spPr>
      </p:pic>
      <p:sp>
        <p:nvSpPr>
          <p:cNvPr id="7" name="Slide Number Placeholder 6">
            <a:extLst>
              <a:ext uri="{FF2B5EF4-FFF2-40B4-BE49-F238E27FC236}">
                <a16:creationId xmlns:a16="http://schemas.microsoft.com/office/drawing/2014/main" id="{0A6FB560-5350-4A60-5AD3-0725110F1E8C}"/>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42044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70769-4B37-DA31-3723-CE79DD827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7DC32-A4A9-D807-4EE7-8458551D5D19}"/>
              </a:ext>
            </a:extLst>
          </p:cNvPr>
          <p:cNvSpPr>
            <a:spLocks noGrp="1"/>
          </p:cNvSpPr>
          <p:nvPr>
            <p:ph type="title"/>
          </p:nvPr>
        </p:nvSpPr>
        <p:spPr/>
        <p:txBody>
          <a:bodyPr>
            <a:normAutofit/>
          </a:bodyPr>
          <a:lstStyle/>
          <a:p>
            <a:pPr algn="l"/>
            <a:r>
              <a:rPr lang="en-US" sz="4400"/>
              <a:t>Q&amp;A</a:t>
            </a:r>
            <a:endParaRPr lang="en-US" sz="4400" dirty="0"/>
          </a:p>
        </p:txBody>
      </p:sp>
      <p:sp>
        <p:nvSpPr>
          <p:cNvPr id="7" name="Slide Number Placeholder 6">
            <a:extLst>
              <a:ext uri="{FF2B5EF4-FFF2-40B4-BE49-F238E27FC236}">
                <a16:creationId xmlns:a16="http://schemas.microsoft.com/office/drawing/2014/main" id="{4161CD61-6E72-997F-9AB8-E31097B17BB2}"/>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45</a:t>
            </a:fld>
            <a:endParaRPr lang="en-US" dirty="0"/>
          </a:p>
        </p:txBody>
      </p:sp>
    </p:spTree>
    <p:extLst>
      <p:ext uri="{BB962C8B-B14F-4D97-AF65-F5344CB8AC3E}">
        <p14:creationId xmlns:p14="http://schemas.microsoft.com/office/powerpoint/2010/main" val="34965397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4C74D-E397-FA1F-CE56-232654B08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F7641-FA38-79DE-9001-A14807C21039}"/>
              </a:ext>
            </a:extLst>
          </p:cNvPr>
          <p:cNvSpPr>
            <a:spLocks noGrp="1"/>
          </p:cNvSpPr>
          <p:nvPr>
            <p:ph type="title"/>
          </p:nvPr>
        </p:nvSpPr>
        <p:spPr/>
        <p:txBody>
          <a:bodyPr>
            <a:normAutofit/>
          </a:bodyPr>
          <a:lstStyle/>
          <a:p>
            <a:pPr algn="l"/>
            <a:r>
              <a:rPr lang="en-US" sz="4400" dirty="0"/>
              <a:t>Name on Account Review</a:t>
            </a:r>
          </a:p>
        </p:txBody>
      </p:sp>
      <p:sp>
        <p:nvSpPr>
          <p:cNvPr id="3" name="Content Placeholder 2">
            <a:extLst>
              <a:ext uri="{FF2B5EF4-FFF2-40B4-BE49-F238E27FC236}">
                <a16:creationId xmlns:a16="http://schemas.microsoft.com/office/drawing/2014/main" id="{55EAAAA9-B10A-2D53-711B-EEB56AEE5281}"/>
              </a:ext>
            </a:extLst>
          </p:cNvPr>
          <p:cNvSpPr>
            <a:spLocks noGrp="1"/>
          </p:cNvSpPr>
          <p:nvPr>
            <p:ph sz="half" idx="1"/>
          </p:nvPr>
        </p:nvSpPr>
        <p:spPr>
          <a:xfrm>
            <a:off x="838199"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Mandy Braaten</a:t>
            </a:r>
          </a:p>
        </p:txBody>
      </p:sp>
      <p:sp>
        <p:nvSpPr>
          <p:cNvPr id="7" name="Slide Number Placeholder 6">
            <a:extLst>
              <a:ext uri="{FF2B5EF4-FFF2-40B4-BE49-F238E27FC236}">
                <a16:creationId xmlns:a16="http://schemas.microsoft.com/office/drawing/2014/main" id="{E36E78B2-1C61-25FE-DE1A-EEE0E9EB3E58}"/>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46</a:t>
            </a:fld>
            <a:endParaRPr lang="en-US" dirty="0"/>
          </a:p>
        </p:txBody>
      </p:sp>
    </p:spTree>
    <p:extLst>
      <p:ext uri="{BB962C8B-B14F-4D97-AF65-F5344CB8AC3E}">
        <p14:creationId xmlns:p14="http://schemas.microsoft.com/office/powerpoint/2010/main" val="3841968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Topics</a:t>
            </a:r>
          </a:p>
        </p:txBody>
      </p:sp>
      <p:sp>
        <p:nvSpPr>
          <p:cNvPr id="3" name="Content Placeholder 2"/>
          <p:cNvSpPr>
            <a:spLocks noGrp="1"/>
          </p:cNvSpPr>
          <p:nvPr>
            <p:ph sz="half" idx="1"/>
          </p:nvPr>
        </p:nvSpPr>
        <p:spPr>
          <a:xfrm>
            <a:off x="707564" y="1594624"/>
            <a:ext cx="10835641" cy="4871490"/>
          </a:xfrm>
        </p:spPr>
        <p:txBody>
          <a:bodyPr>
            <a:noAutofit/>
          </a:bodyPr>
          <a:lstStyle/>
          <a:p>
            <a:pPr marL="287338" indent="-287338">
              <a:spcBef>
                <a:spcPts val="600"/>
              </a:spcBef>
              <a:spcAft>
                <a:spcPts val="600"/>
              </a:spcAft>
            </a:pPr>
            <a:r>
              <a:rPr lang="en-US" sz="3600" dirty="0"/>
              <a:t>Name on Account History </a:t>
            </a:r>
          </a:p>
          <a:p>
            <a:pPr marL="287338" indent="-287338">
              <a:spcBef>
                <a:spcPts val="600"/>
              </a:spcBef>
              <a:spcAft>
                <a:spcPts val="600"/>
              </a:spcAft>
            </a:pPr>
            <a:r>
              <a:rPr lang="en-US" sz="3600" dirty="0"/>
              <a:t>Changes</a:t>
            </a:r>
          </a:p>
          <a:p>
            <a:pPr marL="744538" lvl="1" indent="-287338">
              <a:spcBef>
                <a:spcPts val="600"/>
              </a:spcBef>
              <a:spcAft>
                <a:spcPts val="600"/>
              </a:spcAft>
            </a:pPr>
            <a:r>
              <a:rPr lang="en-US" sz="3600" dirty="0"/>
              <a:t>Pre/Post Approval</a:t>
            </a:r>
          </a:p>
          <a:p>
            <a:pPr marL="287338" indent="-287338">
              <a:spcBef>
                <a:spcPts val="600"/>
              </a:spcBef>
              <a:spcAft>
                <a:spcPts val="600"/>
              </a:spcAft>
            </a:pPr>
            <a:r>
              <a:rPr lang="en-US" sz="3600" dirty="0"/>
              <a:t>Entry in eHEAT</a:t>
            </a:r>
          </a:p>
          <a:p>
            <a:pPr marL="287338" indent="-287338">
              <a:spcBef>
                <a:spcPts val="600"/>
              </a:spcBef>
              <a:spcAft>
                <a:spcPts val="600"/>
              </a:spcAft>
            </a:pPr>
            <a:r>
              <a:rPr lang="en-US" sz="3600" dirty="0"/>
              <a:t>Summary</a:t>
            </a:r>
          </a:p>
          <a:p>
            <a:pPr marL="0" indent="0">
              <a:spcBef>
                <a:spcPts val="600"/>
              </a:spcBef>
              <a:spcAft>
                <a:spcPts val="600"/>
              </a:spcAft>
              <a:buNone/>
            </a:pPr>
            <a:endParaRPr lang="en-US" sz="3200" dirty="0"/>
          </a:p>
          <a:p>
            <a:pPr marL="0" indent="0">
              <a:spcBef>
                <a:spcPts val="600"/>
              </a:spcBef>
              <a:spcAft>
                <a:spcPts val="600"/>
              </a:spcAft>
              <a:buNone/>
            </a:pPr>
            <a:endParaRPr lang="en-US" sz="3200" dirty="0"/>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1240920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5339F-8DDB-881B-1D90-0BCCF3787B99}"/>
              </a:ext>
            </a:extLst>
          </p:cNvPr>
          <p:cNvSpPr>
            <a:spLocks noGrp="1"/>
          </p:cNvSpPr>
          <p:nvPr>
            <p:ph type="ctrTitle"/>
          </p:nvPr>
        </p:nvSpPr>
        <p:spPr/>
        <p:txBody>
          <a:bodyPr/>
          <a:lstStyle/>
          <a:p>
            <a:r>
              <a:rPr lang="en-US" dirty="0"/>
              <a:t>Name on Account History</a:t>
            </a:r>
          </a:p>
        </p:txBody>
      </p:sp>
      <p:sp>
        <p:nvSpPr>
          <p:cNvPr id="5" name="Slide Number Placeholder 4">
            <a:extLst>
              <a:ext uri="{FF2B5EF4-FFF2-40B4-BE49-F238E27FC236}">
                <a16:creationId xmlns:a16="http://schemas.microsoft.com/office/drawing/2014/main" id="{3D536BD7-5065-D441-0F69-D7B4DF5FB216}"/>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83377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43A8-433E-6FFF-823A-0C3B9883E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D0753-EE47-CA1E-B191-453918796FC6}"/>
              </a:ext>
            </a:extLst>
          </p:cNvPr>
          <p:cNvSpPr>
            <a:spLocks noGrp="1"/>
          </p:cNvSpPr>
          <p:nvPr>
            <p:ph type="title"/>
          </p:nvPr>
        </p:nvSpPr>
        <p:spPr/>
        <p:txBody>
          <a:bodyPr>
            <a:normAutofit/>
          </a:bodyPr>
          <a:lstStyle/>
          <a:p>
            <a:pPr algn="l"/>
            <a:r>
              <a:rPr lang="en-US" sz="4400" dirty="0"/>
              <a:t>From The Beginning</a:t>
            </a:r>
          </a:p>
        </p:txBody>
      </p:sp>
      <p:sp>
        <p:nvSpPr>
          <p:cNvPr id="3" name="Content Placeholder 2">
            <a:extLst>
              <a:ext uri="{FF2B5EF4-FFF2-40B4-BE49-F238E27FC236}">
                <a16:creationId xmlns:a16="http://schemas.microsoft.com/office/drawing/2014/main" id="{5EA815DD-719C-F670-9FB3-5D3DA5E660E2}"/>
              </a:ext>
            </a:extLst>
          </p:cNvPr>
          <p:cNvSpPr>
            <a:spLocks noGrp="1"/>
          </p:cNvSpPr>
          <p:nvPr>
            <p:ph sz="half" idx="1"/>
          </p:nvPr>
        </p:nvSpPr>
        <p:spPr>
          <a:xfrm>
            <a:off x="158620" y="1408012"/>
            <a:ext cx="11849877" cy="5313463"/>
          </a:xfrm>
        </p:spPr>
        <p:txBody>
          <a:bodyPr>
            <a:noAutofit/>
          </a:bodyPr>
          <a:lstStyle/>
          <a:p>
            <a:pPr marL="0" indent="0">
              <a:spcBef>
                <a:spcPts val="600"/>
              </a:spcBef>
              <a:spcAft>
                <a:spcPts val="600"/>
              </a:spcAft>
              <a:buNone/>
            </a:pPr>
            <a:r>
              <a:rPr lang="en-US" sz="3600" b="1" dirty="0"/>
              <a:t>Policy began in FFY25</a:t>
            </a:r>
          </a:p>
          <a:p>
            <a:pPr>
              <a:spcBef>
                <a:spcPts val="600"/>
              </a:spcBef>
              <a:spcAft>
                <a:spcPts val="600"/>
              </a:spcAft>
            </a:pPr>
            <a:r>
              <a:rPr lang="en-US" sz="3200" dirty="0"/>
              <a:t>The name on a HH vendor account must match the name of a HH member listed on the app</a:t>
            </a:r>
          </a:p>
          <a:p>
            <a:pPr>
              <a:spcBef>
                <a:spcPts val="600"/>
              </a:spcBef>
              <a:spcAft>
                <a:spcPts val="600"/>
              </a:spcAft>
            </a:pPr>
            <a:r>
              <a:rPr lang="en-US" sz="3200" dirty="0"/>
              <a:t>EAP no longer pays to vendor accounts not in a HH member’s name </a:t>
            </a:r>
          </a:p>
          <a:p>
            <a:pPr lvl="1">
              <a:spcBef>
                <a:spcPts val="600"/>
              </a:spcBef>
              <a:spcAft>
                <a:spcPts val="600"/>
              </a:spcAft>
            </a:pPr>
            <a:r>
              <a:rPr lang="en-US" sz="2800" dirty="0"/>
              <a:t>The name on account </a:t>
            </a:r>
            <a:r>
              <a:rPr lang="en-US" sz="2800" u="sng" dirty="0"/>
              <a:t>cannot</a:t>
            </a:r>
            <a:r>
              <a:rPr lang="en-US" sz="2800" dirty="0"/>
              <a:t> include non HH members or deceased persons </a:t>
            </a:r>
          </a:p>
          <a:p>
            <a:pPr lvl="1">
              <a:spcBef>
                <a:spcPts val="600"/>
              </a:spcBef>
              <a:spcAft>
                <a:spcPts val="600"/>
              </a:spcAft>
            </a:pPr>
            <a:r>
              <a:rPr lang="en-US" sz="2800" dirty="0"/>
              <a:t>If a vendor keeps a deceased person’s name on the account, you cannot make payments if the deceased person is listed as an account owner; the vendor must only list living HH members as the owners of the account for the account to be a name “Match”</a:t>
            </a:r>
          </a:p>
          <a:p>
            <a:pPr marL="457200" lvl="1" indent="0">
              <a:spcBef>
                <a:spcPts val="600"/>
              </a:spcBef>
              <a:spcAft>
                <a:spcPts val="600"/>
              </a:spcAft>
              <a:buNone/>
            </a:pPr>
            <a:endParaRPr lang="en-US" sz="2800" dirty="0"/>
          </a:p>
        </p:txBody>
      </p:sp>
      <p:sp>
        <p:nvSpPr>
          <p:cNvPr id="7" name="Slide Number Placeholder 6">
            <a:extLst>
              <a:ext uri="{FF2B5EF4-FFF2-40B4-BE49-F238E27FC236}">
                <a16:creationId xmlns:a16="http://schemas.microsoft.com/office/drawing/2014/main" id="{A65BABA6-2979-F762-4D7F-6B6B386DC9AB}"/>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61232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DF8D3-3005-6BEB-293C-5D6C6A9A9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6F8148-3F0A-4634-6660-8773A75E6D4A}"/>
              </a:ext>
            </a:extLst>
          </p:cNvPr>
          <p:cNvSpPr>
            <a:spLocks noGrp="1"/>
          </p:cNvSpPr>
          <p:nvPr>
            <p:ph type="title"/>
          </p:nvPr>
        </p:nvSpPr>
        <p:spPr/>
        <p:txBody>
          <a:bodyPr>
            <a:normAutofit/>
          </a:bodyPr>
          <a:lstStyle/>
          <a:p>
            <a:pPr algn="l"/>
            <a:r>
              <a:rPr lang="en-US" sz="4400" dirty="0"/>
              <a:t>Why Are Refunds Initiated</a:t>
            </a:r>
          </a:p>
        </p:txBody>
      </p:sp>
      <p:sp>
        <p:nvSpPr>
          <p:cNvPr id="3" name="Content Placeholder 2">
            <a:extLst>
              <a:ext uri="{FF2B5EF4-FFF2-40B4-BE49-F238E27FC236}">
                <a16:creationId xmlns:a16="http://schemas.microsoft.com/office/drawing/2014/main" id="{0AC09065-3338-27F6-38C1-610FE2848355}"/>
              </a:ext>
            </a:extLst>
          </p:cNvPr>
          <p:cNvSpPr>
            <a:spLocks noGrp="1"/>
          </p:cNvSpPr>
          <p:nvPr>
            <p:ph idx="1"/>
          </p:nvPr>
        </p:nvSpPr>
        <p:spPr>
          <a:xfrm>
            <a:off x="326571" y="1530220"/>
            <a:ext cx="11495315" cy="4898572"/>
          </a:xfrm>
        </p:spPr>
        <p:txBody>
          <a:bodyPr>
            <a:noAutofit/>
          </a:bodyPr>
          <a:lstStyle/>
          <a:p>
            <a:pPr>
              <a:spcAft>
                <a:spcPts val="0"/>
              </a:spcAft>
            </a:pPr>
            <a:r>
              <a:rPr lang="en-US" sz="3200" dirty="0"/>
              <a:t>Payment error</a:t>
            </a:r>
          </a:p>
          <a:p>
            <a:pPr lvl="1">
              <a:spcAft>
                <a:spcPts val="0"/>
              </a:spcAft>
            </a:pPr>
            <a:r>
              <a:rPr lang="en-US" sz="2800" dirty="0"/>
              <a:t>Fraud</a:t>
            </a:r>
          </a:p>
          <a:p>
            <a:pPr lvl="1"/>
            <a:r>
              <a:rPr lang="en-US" sz="2800" dirty="0"/>
              <a:t>SP or HH error when completing/processing application</a:t>
            </a:r>
          </a:p>
          <a:p>
            <a:pPr>
              <a:spcAft>
                <a:spcPts val="0"/>
              </a:spcAft>
            </a:pPr>
            <a:r>
              <a:rPr lang="en-US" sz="3200" dirty="0"/>
              <a:t>SP request due to new energy vendor</a:t>
            </a:r>
          </a:p>
          <a:p>
            <a:pPr lvl="1">
              <a:spcAft>
                <a:spcPts val="0"/>
              </a:spcAft>
            </a:pPr>
            <a:r>
              <a:rPr lang="en-US" sz="2800" dirty="0"/>
              <a:t>HH moved either in current SP service area or to new SP service area</a:t>
            </a:r>
          </a:p>
          <a:p>
            <a:pPr lvl="1">
              <a:spcAft>
                <a:spcPts val="0"/>
              </a:spcAft>
            </a:pPr>
            <a:r>
              <a:rPr lang="en-US" sz="2800" dirty="0"/>
              <a:t>HH changed fuel types </a:t>
            </a:r>
          </a:p>
          <a:p>
            <a:pPr lvl="1"/>
            <a:r>
              <a:rPr lang="en-US" sz="2800" dirty="0"/>
              <a:t>HH changed fuel vendors</a:t>
            </a:r>
          </a:p>
          <a:p>
            <a:pPr>
              <a:spcAft>
                <a:spcPts val="0"/>
              </a:spcAft>
            </a:pPr>
            <a:r>
              <a:rPr lang="en-US" sz="3200" dirty="0"/>
              <a:t>Vendor account was inactive or closed at time of payment</a:t>
            </a:r>
          </a:p>
          <a:p>
            <a:pPr lvl="1"/>
            <a:r>
              <a:rPr lang="en-US" sz="2800" dirty="0"/>
              <a:t>Payments cannot be made to an inactive or closed account</a:t>
            </a:r>
            <a:endParaRPr lang="en-US" dirty="0"/>
          </a:p>
        </p:txBody>
      </p:sp>
      <p:sp>
        <p:nvSpPr>
          <p:cNvPr id="4" name="Slide Number Placeholder 3">
            <a:extLst>
              <a:ext uri="{FF2B5EF4-FFF2-40B4-BE49-F238E27FC236}">
                <a16:creationId xmlns:a16="http://schemas.microsoft.com/office/drawing/2014/main" id="{91DA1150-A0FB-733A-B0EB-B29E57EFBB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55851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912C7-6569-32F1-E44A-112474EE99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597471-814F-C28D-1D2E-12419F4B24F0}"/>
              </a:ext>
            </a:extLst>
          </p:cNvPr>
          <p:cNvSpPr>
            <a:spLocks noGrp="1"/>
          </p:cNvSpPr>
          <p:nvPr>
            <p:ph type="title"/>
          </p:nvPr>
        </p:nvSpPr>
        <p:spPr/>
        <p:txBody>
          <a:bodyPr>
            <a:normAutofit/>
          </a:bodyPr>
          <a:lstStyle/>
          <a:p>
            <a:pPr algn="l"/>
            <a:r>
              <a:rPr lang="en-US" sz="4400" dirty="0"/>
              <a:t>From The Beginning, Cont.</a:t>
            </a:r>
          </a:p>
        </p:txBody>
      </p:sp>
      <p:sp>
        <p:nvSpPr>
          <p:cNvPr id="3" name="Content Placeholder 2">
            <a:extLst>
              <a:ext uri="{FF2B5EF4-FFF2-40B4-BE49-F238E27FC236}">
                <a16:creationId xmlns:a16="http://schemas.microsoft.com/office/drawing/2014/main" id="{7C75AFF8-3748-0266-25E2-97096B4B24E0}"/>
              </a:ext>
            </a:extLst>
          </p:cNvPr>
          <p:cNvSpPr>
            <a:spLocks noGrp="1"/>
          </p:cNvSpPr>
          <p:nvPr>
            <p:ph sz="half" idx="1"/>
          </p:nvPr>
        </p:nvSpPr>
        <p:spPr>
          <a:xfrm>
            <a:off x="158620" y="1408012"/>
            <a:ext cx="11849877" cy="5313463"/>
          </a:xfrm>
        </p:spPr>
        <p:txBody>
          <a:bodyPr>
            <a:noAutofit/>
          </a:bodyPr>
          <a:lstStyle/>
          <a:p>
            <a:pPr>
              <a:spcBef>
                <a:spcPts val="600"/>
              </a:spcBef>
              <a:spcAft>
                <a:spcPts val="600"/>
              </a:spcAft>
            </a:pPr>
            <a:r>
              <a:rPr lang="en-US" sz="3200" kern="100" dirty="0"/>
              <a:t>eHEAT must have a “vendor” to pay</a:t>
            </a:r>
          </a:p>
          <a:p>
            <a:pPr lvl="1">
              <a:spcBef>
                <a:spcPts val="600"/>
              </a:spcBef>
              <a:spcAft>
                <a:spcPts val="600"/>
              </a:spcAft>
            </a:pPr>
            <a:r>
              <a:rPr lang="en-US" sz="3200" kern="100" dirty="0"/>
              <a:t>“No Account in HH Name” vendor does not affect benefit determination, it just tells eHEAT where the payment goes</a:t>
            </a:r>
          </a:p>
          <a:p>
            <a:pPr lvl="1">
              <a:spcBef>
                <a:spcPts val="600"/>
              </a:spcBef>
              <a:spcAft>
                <a:spcPts val="600"/>
              </a:spcAft>
            </a:pPr>
            <a:r>
              <a:rPr lang="en-US" sz="3200" kern="100" dirty="0"/>
              <a:t>“No Account in HH Name” vendor is used to advise eHEAT to make a direct payment to the HH</a:t>
            </a:r>
          </a:p>
          <a:p>
            <a:pPr>
              <a:spcBef>
                <a:spcPts val="600"/>
              </a:spcBef>
              <a:spcAft>
                <a:spcPts val="600"/>
              </a:spcAft>
            </a:pPr>
            <a:endParaRPr lang="en-US" sz="3200" kern="100" dirty="0">
              <a:latin typeface="Aptos" panose="020B0004020202020204" pitchFamily="34" charset="0"/>
              <a:ea typeface="Aptos" panose="020B0004020202020204" pitchFamily="34" charset="0"/>
              <a:cs typeface="Times New Roman" panose="02020603050405020304" pitchFamily="18" charset="0"/>
            </a:endParaRPr>
          </a:p>
          <a:p>
            <a:pPr marL="457200" lvl="1" indent="0">
              <a:spcBef>
                <a:spcPts val="600"/>
              </a:spcBef>
              <a:spcAft>
                <a:spcPts val="600"/>
              </a:spcAft>
              <a:buNone/>
            </a:pPr>
            <a:endParaRPr lang="en-US" sz="2800" dirty="0"/>
          </a:p>
        </p:txBody>
      </p:sp>
      <p:sp>
        <p:nvSpPr>
          <p:cNvPr id="7" name="Slide Number Placeholder 6">
            <a:extLst>
              <a:ext uri="{FF2B5EF4-FFF2-40B4-BE49-F238E27FC236}">
                <a16:creationId xmlns:a16="http://schemas.microsoft.com/office/drawing/2014/main" id="{E11DBB57-583E-A66F-6107-7AA93FDFF97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52576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FA245-EB4F-D4C8-D459-15850857D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3AD8F-7427-6CD9-2714-928F3BBE9FBD}"/>
              </a:ext>
            </a:extLst>
          </p:cNvPr>
          <p:cNvSpPr>
            <a:spLocks noGrp="1"/>
          </p:cNvSpPr>
          <p:nvPr>
            <p:ph type="title"/>
          </p:nvPr>
        </p:nvSpPr>
        <p:spPr>
          <a:xfrm>
            <a:off x="0" y="-1"/>
            <a:ext cx="12192000" cy="1216025"/>
          </a:xfrm>
        </p:spPr>
        <p:txBody>
          <a:bodyPr anchor="ctr">
            <a:normAutofit/>
          </a:bodyPr>
          <a:lstStyle/>
          <a:p>
            <a:pPr algn="l"/>
            <a:r>
              <a:rPr lang="en-US" dirty="0"/>
              <a:t>The Question Is…..</a:t>
            </a:r>
          </a:p>
        </p:txBody>
      </p:sp>
      <p:pic>
        <p:nvPicPr>
          <p:cNvPr id="9" name="Content Placeholder 8" descr="3D black question marks with one yellow question mark">
            <a:extLst>
              <a:ext uri="{FF2B5EF4-FFF2-40B4-BE49-F238E27FC236}">
                <a16:creationId xmlns:a16="http://schemas.microsoft.com/office/drawing/2014/main" id="{D6FD67A7-FD84-7FB3-C167-82B1EF3E62D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11793" r="1" b="1"/>
          <a:stretch>
            <a:fillRect/>
          </a:stretch>
        </p:blipFill>
        <p:spPr>
          <a:xfrm>
            <a:off x="838200" y="1825625"/>
            <a:ext cx="10515600" cy="4351338"/>
          </a:xfrm>
          <a:noFill/>
        </p:spPr>
      </p:pic>
      <p:sp>
        <p:nvSpPr>
          <p:cNvPr id="7" name="Slide Number Placeholder 6">
            <a:extLst>
              <a:ext uri="{FF2B5EF4-FFF2-40B4-BE49-F238E27FC236}">
                <a16:creationId xmlns:a16="http://schemas.microsoft.com/office/drawing/2014/main" id="{A89D4A23-7C20-8AFB-953A-4789068E15B8}"/>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32155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22C8F-4B82-35F9-3B43-BBD2B995E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D91F4-54AF-1524-D71F-6DA8B4EEA1EC}"/>
              </a:ext>
            </a:extLst>
          </p:cNvPr>
          <p:cNvSpPr>
            <a:spLocks noGrp="1"/>
          </p:cNvSpPr>
          <p:nvPr>
            <p:ph type="title"/>
          </p:nvPr>
        </p:nvSpPr>
        <p:spPr/>
        <p:txBody>
          <a:bodyPr>
            <a:normAutofit/>
          </a:bodyPr>
          <a:lstStyle/>
          <a:p>
            <a:pPr algn="l"/>
            <a:r>
              <a:rPr lang="en-US" sz="4400" dirty="0"/>
              <a:t>Is it a “Match”</a:t>
            </a:r>
          </a:p>
        </p:txBody>
      </p:sp>
      <p:pic>
        <p:nvPicPr>
          <p:cNvPr id="5" name="Content Placeholder 4" descr="A photo of a dog's face">
            <a:extLst>
              <a:ext uri="{FF2B5EF4-FFF2-40B4-BE49-F238E27FC236}">
                <a16:creationId xmlns:a16="http://schemas.microsoft.com/office/drawing/2014/main" id="{333360BC-551B-9229-CF3C-0B95E41C891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18161" y="1438767"/>
            <a:ext cx="5307822" cy="3980466"/>
          </a:xfrm>
        </p:spPr>
      </p:pic>
      <p:sp>
        <p:nvSpPr>
          <p:cNvPr id="7" name="Slide Number Placeholder 6">
            <a:extLst>
              <a:ext uri="{FF2B5EF4-FFF2-40B4-BE49-F238E27FC236}">
                <a16:creationId xmlns:a16="http://schemas.microsoft.com/office/drawing/2014/main" id="{B534790F-9C95-9786-B339-58A2D71B787A}"/>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Content Placeholder 4" descr="A photo of a dog's face">
            <a:extLst>
              <a:ext uri="{FF2B5EF4-FFF2-40B4-BE49-F238E27FC236}">
                <a16:creationId xmlns:a16="http://schemas.microsoft.com/office/drawing/2014/main" id="{B5C3559A-D67E-C068-B072-F463BAF973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366019" y="1438767"/>
            <a:ext cx="5307822" cy="3980466"/>
          </a:xfrm>
          <a:prstGeom prst="rect">
            <a:avLst/>
          </a:prstGeom>
          <a:solidFill>
            <a:schemeClr val="bg1"/>
          </a:solidFill>
        </p:spPr>
      </p:pic>
    </p:spTree>
    <p:extLst>
      <p:ext uri="{BB962C8B-B14F-4D97-AF65-F5344CB8AC3E}">
        <p14:creationId xmlns:p14="http://schemas.microsoft.com/office/powerpoint/2010/main" val="458940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08B38-1488-471A-1DF8-E32F2E333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87931-78A1-994F-983F-8FCB67D55034}"/>
              </a:ext>
            </a:extLst>
          </p:cNvPr>
          <p:cNvSpPr>
            <a:spLocks noGrp="1"/>
          </p:cNvSpPr>
          <p:nvPr>
            <p:ph type="title"/>
          </p:nvPr>
        </p:nvSpPr>
        <p:spPr>
          <a:xfrm>
            <a:off x="0" y="-1"/>
            <a:ext cx="12192000" cy="1216025"/>
          </a:xfrm>
        </p:spPr>
        <p:txBody>
          <a:bodyPr anchor="ctr">
            <a:normAutofit/>
          </a:bodyPr>
          <a:lstStyle/>
          <a:p>
            <a:pPr algn="l"/>
            <a:r>
              <a:rPr lang="en-US" dirty="0"/>
              <a:t>Or “No Match”</a:t>
            </a:r>
          </a:p>
        </p:txBody>
      </p:sp>
      <p:pic>
        <p:nvPicPr>
          <p:cNvPr id="5" name="Content Placeholder 4" descr="A photo of a dog's face">
            <a:extLst>
              <a:ext uri="{FF2B5EF4-FFF2-40B4-BE49-F238E27FC236}">
                <a16:creationId xmlns:a16="http://schemas.microsoft.com/office/drawing/2014/main" id="{A17F4A57-666F-8F05-F9D8-299970FFD5E6}"/>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9828" y="1942693"/>
            <a:ext cx="5181600" cy="3886200"/>
          </a:xfrm>
          <a:noFill/>
        </p:spPr>
      </p:pic>
      <p:pic>
        <p:nvPicPr>
          <p:cNvPr id="4" name="Content Placeholder 3" descr="Dog wrapped in blanket">
            <a:extLst>
              <a:ext uri="{FF2B5EF4-FFF2-40B4-BE49-F238E27FC236}">
                <a16:creationId xmlns:a16="http://schemas.microsoft.com/office/drawing/2014/main" id="{36E2F5B7-EF52-1451-FD3B-27E08BCE10C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902180" y="1942693"/>
            <a:ext cx="5829992" cy="3886200"/>
          </a:xfrm>
        </p:spPr>
      </p:pic>
      <p:sp>
        <p:nvSpPr>
          <p:cNvPr id="7" name="Slide Number Placeholder 6">
            <a:extLst>
              <a:ext uri="{FF2B5EF4-FFF2-40B4-BE49-F238E27FC236}">
                <a16:creationId xmlns:a16="http://schemas.microsoft.com/office/drawing/2014/main" id="{BF0AA306-78B9-C066-B93A-94527B543E77}"/>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382409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D8F62-D1D0-A30B-4C2C-9423EA8DF0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7E087-1985-8CF5-CA5A-1BC0C22D5C61}"/>
              </a:ext>
            </a:extLst>
          </p:cNvPr>
          <p:cNvSpPr>
            <a:spLocks noGrp="1"/>
          </p:cNvSpPr>
          <p:nvPr>
            <p:ph type="title"/>
          </p:nvPr>
        </p:nvSpPr>
        <p:spPr/>
        <p:txBody>
          <a:bodyPr>
            <a:normAutofit/>
          </a:bodyPr>
          <a:lstStyle/>
          <a:p>
            <a:pPr algn="l"/>
            <a:r>
              <a:rPr lang="en-US" sz="4400" dirty="0"/>
              <a:t>What is Considered a Name Match</a:t>
            </a:r>
          </a:p>
        </p:txBody>
      </p:sp>
      <p:sp>
        <p:nvSpPr>
          <p:cNvPr id="3" name="Content Placeholder 2">
            <a:extLst>
              <a:ext uri="{FF2B5EF4-FFF2-40B4-BE49-F238E27FC236}">
                <a16:creationId xmlns:a16="http://schemas.microsoft.com/office/drawing/2014/main" id="{3AE9CBBC-F5D7-C37D-40EB-D63DAA5A667D}"/>
              </a:ext>
            </a:extLst>
          </p:cNvPr>
          <p:cNvSpPr>
            <a:spLocks noGrp="1"/>
          </p:cNvSpPr>
          <p:nvPr>
            <p:ph sz="half" idx="1"/>
          </p:nvPr>
        </p:nvSpPr>
        <p:spPr>
          <a:xfrm>
            <a:off x="158620" y="1408012"/>
            <a:ext cx="11849877" cy="4948338"/>
          </a:xfrm>
        </p:spPr>
        <p:txBody>
          <a:bodyPr>
            <a:noAutofit/>
          </a:bodyPr>
          <a:lstStyle/>
          <a:p>
            <a:pPr lvl="0"/>
            <a:r>
              <a:rPr lang="en-US" sz="3200" dirty="0"/>
              <a:t>Birth name or documented formal name changes</a:t>
            </a:r>
          </a:p>
          <a:p>
            <a:pPr lvl="1"/>
            <a:r>
              <a:rPr lang="en-US" sz="3200" dirty="0"/>
              <a:t>There must be reasonable evidence for birth name and documentation of other formal name changes </a:t>
            </a:r>
          </a:p>
          <a:p>
            <a:pPr lvl="2"/>
            <a:r>
              <a:rPr lang="en-US" sz="2800" dirty="0"/>
              <a:t>e.g., marriage license, medical records, divorce decree, etc.</a:t>
            </a:r>
          </a:p>
          <a:p>
            <a:pPr lvl="0"/>
            <a:r>
              <a:rPr lang="en-US" sz="3200" dirty="0"/>
              <a:t>Hyphenated or multiple last names where an app or the vendor account includes only part of a hyphenated or multiple last name</a:t>
            </a:r>
          </a:p>
          <a:p>
            <a:pPr lvl="0"/>
            <a:r>
              <a:rPr lang="en-US" sz="3200" dirty="0"/>
              <a:t>Proper name vs. nickname</a:t>
            </a:r>
          </a:p>
          <a:p>
            <a:pPr lvl="1"/>
            <a:r>
              <a:rPr lang="en-US" sz="3200" dirty="0"/>
              <a:t>e.g., Mo for Mohammed, Beth for Elizabeth, etc.</a:t>
            </a:r>
          </a:p>
        </p:txBody>
      </p:sp>
      <p:sp>
        <p:nvSpPr>
          <p:cNvPr id="7" name="Slide Number Placeholder 6">
            <a:extLst>
              <a:ext uri="{FF2B5EF4-FFF2-40B4-BE49-F238E27FC236}">
                <a16:creationId xmlns:a16="http://schemas.microsoft.com/office/drawing/2014/main" id="{E9BC0522-1998-ECA4-8EF2-B86288142D00}"/>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936119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BEE12-B30C-3E48-88C1-395AD28B4C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46056E-6889-908F-3B03-8FED0BDBE64A}"/>
              </a:ext>
            </a:extLst>
          </p:cNvPr>
          <p:cNvSpPr>
            <a:spLocks noGrp="1"/>
          </p:cNvSpPr>
          <p:nvPr>
            <p:ph type="title"/>
          </p:nvPr>
        </p:nvSpPr>
        <p:spPr/>
        <p:txBody>
          <a:bodyPr>
            <a:normAutofit/>
          </a:bodyPr>
          <a:lstStyle/>
          <a:p>
            <a:pPr algn="l"/>
            <a:r>
              <a:rPr lang="en-US" sz="4400" dirty="0"/>
              <a:t>What is Considered a “No Match”</a:t>
            </a:r>
          </a:p>
        </p:txBody>
      </p:sp>
      <p:sp>
        <p:nvSpPr>
          <p:cNvPr id="3" name="Content Placeholder 2">
            <a:extLst>
              <a:ext uri="{FF2B5EF4-FFF2-40B4-BE49-F238E27FC236}">
                <a16:creationId xmlns:a16="http://schemas.microsoft.com/office/drawing/2014/main" id="{7A0DD462-9346-4435-1417-3C864B45C45F}"/>
              </a:ext>
            </a:extLst>
          </p:cNvPr>
          <p:cNvSpPr>
            <a:spLocks noGrp="1"/>
          </p:cNvSpPr>
          <p:nvPr>
            <p:ph sz="half" idx="1"/>
          </p:nvPr>
        </p:nvSpPr>
        <p:spPr>
          <a:xfrm>
            <a:off x="158620" y="1408012"/>
            <a:ext cx="11849877" cy="4836924"/>
          </a:xfrm>
        </p:spPr>
        <p:txBody>
          <a:bodyPr>
            <a:noAutofit/>
          </a:bodyPr>
          <a:lstStyle/>
          <a:p>
            <a:pPr lvl="0"/>
            <a:r>
              <a:rPr lang="en-US" sz="3200" dirty="0"/>
              <a:t>An attorney in fact (power of attorney), guardian, conservator, representative payee name</a:t>
            </a:r>
          </a:p>
          <a:p>
            <a:pPr lvl="0"/>
            <a:r>
              <a:rPr lang="en-US" sz="3200" dirty="0"/>
              <a:t>Any account owners that are not part of the </a:t>
            </a:r>
            <a:r>
              <a:rPr lang="en-US" sz="3200" u="sng" dirty="0"/>
              <a:t>approved</a:t>
            </a:r>
            <a:r>
              <a:rPr lang="en-US" sz="3200" dirty="0"/>
              <a:t> EAP HH</a:t>
            </a:r>
            <a:endParaRPr lang="en-US" sz="3200" dirty="0">
              <a:solidFill>
                <a:srgbClr val="FF0000"/>
              </a:solidFill>
            </a:endParaRPr>
          </a:p>
          <a:p>
            <a:pPr lvl="0"/>
            <a:r>
              <a:rPr lang="en-US" sz="3200" dirty="0"/>
              <a:t>An individual not counted as a HH member (e.g., ineligible non-citizen)</a:t>
            </a:r>
          </a:p>
          <a:p>
            <a:pPr lvl="0"/>
            <a:r>
              <a:rPr lang="en-US" sz="3200" dirty="0"/>
              <a:t>A deceased family member, regardless of their relationship to the app</a:t>
            </a:r>
          </a:p>
          <a:p>
            <a:pPr lvl="0"/>
            <a:r>
              <a:rPr lang="en-US" sz="3200" dirty="0"/>
              <a:t>A business, even if owned by a HH member</a:t>
            </a:r>
          </a:p>
          <a:p>
            <a:pPr marL="457200" lvl="1" indent="0">
              <a:spcBef>
                <a:spcPts val="600"/>
              </a:spcBef>
              <a:spcAft>
                <a:spcPts val="600"/>
              </a:spcAft>
              <a:buNone/>
            </a:pPr>
            <a:endParaRPr lang="en-US" sz="2800" dirty="0"/>
          </a:p>
        </p:txBody>
      </p:sp>
      <p:sp>
        <p:nvSpPr>
          <p:cNvPr id="7" name="Slide Number Placeholder 6">
            <a:extLst>
              <a:ext uri="{FF2B5EF4-FFF2-40B4-BE49-F238E27FC236}">
                <a16:creationId xmlns:a16="http://schemas.microsoft.com/office/drawing/2014/main" id="{A0A31EE4-87F8-7287-C432-6F64D281A8A6}"/>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1942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B6075-8640-6C79-2F57-DA8DF00FD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BC3B0-5B19-6E2A-7D44-55C3BA8EA917}"/>
              </a:ext>
            </a:extLst>
          </p:cNvPr>
          <p:cNvSpPr>
            <a:spLocks noGrp="1"/>
          </p:cNvSpPr>
          <p:nvPr>
            <p:ph type="ctrTitle"/>
          </p:nvPr>
        </p:nvSpPr>
        <p:spPr/>
        <p:txBody>
          <a:bodyPr/>
          <a:lstStyle/>
          <a:p>
            <a:r>
              <a:rPr lang="en-US" dirty="0"/>
              <a:t>Changes Pre and Post Approval</a:t>
            </a:r>
          </a:p>
        </p:txBody>
      </p:sp>
      <p:sp>
        <p:nvSpPr>
          <p:cNvPr id="5" name="Slide Number Placeholder 4">
            <a:extLst>
              <a:ext uri="{FF2B5EF4-FFF2-40B4-BE49-F238E27FC236}">
                <a16:creationId xmlns:a16="http://schemas.microsoft.com/office/drawing/2014/main" id="{96366FC6-7E93-207B-F27C-2C2110CFE716}"/>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668343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781A3-FF90-2E25-F8AB-C7EDEFAE214D}"/>
              </a:ext>
            </a:extLst>
          </p:cNvPr>
          <p:cNvSpPr>
            <a:spLocks noGrp="1"/>
          </p:cNvSpPr>
          <p:nvPr>
            <p:ph type="title"/>
          </p:nvPr>
        </p:nvSpPr>
        <p:spPr/>
        <p:txBody>
          <a:bodyPr>
            <a:normAutofit/>
          </a:bodyPr>
          <a:lstStyle/>
          <a:p>
            <a:pPr algn="l"/>
            <a:r>
              <a:rPr lang="en-US" sz="4000" dirty="0"/>
              <a:t>When A Name On Account is Updated or Changed</a:t>
            </a:r>
          </a:p>
        </p:txBody>
      </p:sp>
      <p:sp>
        <p:nvSpPr>
          <p:cNvPr id="3" name="Content Placeholder 2">
            <a:extLst>
              <a:ext uri="{FF2B5EF4-FFF2-40B4-BE49-F238E27FC236}">
                <a16:creationId xmlns:a16="http://schemas.microsoft.com/office/drawing/2014/main" id="{4E87CE98-C8C9-5C52-00A4-3599E3186BFA}"/>
              </a:ext>
            </a:extLst>
          </p:cNvPr>
          <p:cNvSpPr>
            <a:spLocks noGrp="1"/>
          </p:cNvSpPr>
          <p:nvPr>
            <p:ph sz="half" idx="1"/>
          </p:nvPr>
        </p:nvSpPr>
        <p:spPr>
          <a:xfrm>
            <a:off x="838198" y="2167543"/>
            <a:ext cx="5181600" cy="4090478"/>
          </a:xfrm>
          <a:ln>
            <a:solidFill>
              <a:srgbClr val="003865"/>
            </a:solidFill>
          </a:ln>
        </p:spPr>
        <p:txBody>
          <a:bodyPr/>
          <a:lstStyle/>
          <a:p>
            <a:pPr lvl="0"/>
            <a:r>
              <a:rPr lang="en-US" sz="3200" b="1" dirty="0"/>
              <a:t>Pre app approval:</a:t>
            </a:r>
          </a:p>
          <a:p>
            <a:pPr lvl="1"/>
            <a:r>
              <a:rPr lang="en-US" sz="2400" dirty="0"/>
              <a:t>Validate with vendor</a:t>
            </a:r>
          </a:p>
          <a:p>
            <a:pPr lvl="1"/>
            <a:r>
              <a:rPr lang="en-US" sz="2400" dirty="0"/>
              <a:t>Update app and eHEAT</a:t>
            </a:r>
          </a:p>
          <a:p>
            <a:pPr lvl="1"/>
            <a:r>
              <a:rPr lang="en-US" sz="2400" dirty="0"/>
              <a:t>Make Notes</a:t>
            </a:r>
          </a:p>
          <a:p>
            <a:endParaRPr lang="en-US" dirty="0"/>
          </a:p>
        </p:txBody>
      </p:sp>
      <p:sp>
        <p:nvSpPr>
          <p:cNvPr id="4" name="Content Placeholder 3">
            <a:extLst>
              <a:ext uri="{FF2B5EF4-FFF2-40B4-BE49-F238E27FC236}">
                <a16:creationId xmlns:a16="http://schemas.microsoft.com/office/drawing/2014/main" id="{FCDB28E9-7BDD-3EF1-AAC5-C1F2FBCFC940}"/>
              </a:ext>
            </a:extLst>
          </p:cNvPr>
          <p:cNvSpPr>
            <a:spLocks noGrp="1"/>
          </p:cNvSpPr>
          <p:nvPr>
            <p:ph sz="half" idx="2"/>
          </p:nvPr>
        </p:nvSpPr>
        <p:spPr>
          <a:xfrm>
            <a:off x="6172202" y="2154748"/>
            <a:ext cx="5181600" cy="4103273"/>
          </a:xfrm>
          <a:ln>
            <a:solidFill>
              <a:srgbClr val="003865"/>
            </a:solidFill>
          </a:ln>
        </p:spPr>
        <p:txBody>
          <a:bodyPr/>
          <a:lstStyle/>
          <a:p>
            <a:r>
              <a:rPr lang="en-US" sz="3200" b="1" dirty="0"/>
              <a:t>Post app approval:</a:t>
            </a:r>
          </a:p>
          <a:p>
            <a:pPr lvl="1"/>
            <a:r>
              <a:rPr lang="en-US" sz="2400" dirty="0"/>
              <a:t>Validate with vendor</a:t>
            </a:r>
          </a:p>
          <a:p>
            <a:pPr lvl="1"/>
            <a:r>
              <a:rPr lang="en-US" sz="2400" dirty="0"/>
              <a:t>Update eHEAT</a:t>
            </a:r>
          </a:p>
          <a:p>
            <a:pPr lvl="1"/>
            <a:r>
              <a:rPr lang="en-US" sz="2400" dirty="0"/>
              <a:t>Make Notes</a:t>
            </a:r>
          </a:p>
          <a:p>
            <a:pPr lvl="1"/>
            <a:r>
              <a:rPr lang="en-US" sz="2400" dirty="0"/>
              <a:t>Do not re-determine PH benefits </a:t>
            </a:r>
          </a:p>
          <a:p>
            <a:pPr lvl="2"/>
            <a:r>
              <a:rPr lang="en-US" sz="2200" dirty="0"/>
              <a:t>HH may now be eligible for Crisis benefits</a:t>
            </a:r>
          </a:p>
          <a:p>
            <a:endParaRPr lang="en-US" dirty="0"/>
          </a:p>
        </p:txBody>
      </p:sp>
      <p:sp>
        <p:nvSpPr>
          <p:cNvPr id="5" name="Slide Number Placeholder 4">
            <a:extLst>
              <a:ext uri="{FF2B5EF4-FFF2-40B4-BE49-F238E27FC236}">
                <a16:creationId xmlns:a16="http://schemas.microsoft.com/office/drawing/2014/main" id="{BD6FF256-1BBA-E8DA-B3E6-078A534832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Content Placeholder 2">
            <a:extLst>
              <a:ext uri="{FF2B5EF4-FFF2-40B4-BE49-F238E27FC236}">
                <a16:creationId xmlns:a16="http://schemas.microsoft.com/office/drawing/2014/main" id="{3A3522FF-AC50-83D0-E5B0-D7A577540360}"/>
              </a:ext>
            </a:extLst>
          </p:cNvPr>
          <p:cNvSpPr txBox="1">
            <a:spLocks/>
          </p:cNvSpPr>
          <p:nvPr/>
        </p:nvSpPr>
        <p:spPr bwMode="auto">
          <a:xfrm>
            <a:off x="838198" y="1454879"/>
            <a:ext cx="10515602" cy="601540"/>
          </a:xfrm>
          <a:prstGeom prst="rect">
            <a:avLst/>
          </a:prstGeom>
          <a:solidFill>
            <a:schemeClr val="bg1"/>
          </a:solidFill>
          <a:ln>
            <a:solidFill>
              <a:srgbClr val="003865"/>
            </a:solidFill>
          </a:ln>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None/>
              <a:tabLst/>
              <a:defRPr/>
            </a:pPr>
            <a:r>
              <a:rPr kumimoji="0" lang="en-US" sz="2500" b="1" i="0" u="none" strike="noStrike" kern="1200" cap="none" spc="0" normalizeH="0" baseline="0" noProof="0" dirty="0">
                <a:ln>
                  <a:noFill/>
                </a:ln>
                <a:solidFill>
                  <a:srgbClr val="003865"/>
                </a:solidFill>
                <a:effectLst/>
                <a:uLnTx/>
                <a:uFillTx/>
                <a:latin typeface="Calibri"/>
                <a:ea typeface="+mn-ea"/>
                <a:cs typeface="+mn-cs"/>
              </a:rPr>
              <a:t>This applies only to those individuals who were on the original application</a:t>
            </a:r>
          </a:p>
        </p:txBody>
      </p:sp>
    </p:spTree>
    <p:extLst>
      <p:ext uri="{BB962C8B-B14F-4D97-AF65-F5344CB8AC3E}">
        <p14:creationId xmlns:p14="http://schemas.microsoft.com/office/powerpoint/2010/main" val="11914430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12450-9F6C-2F08-2C5F-F26B47831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9AE75-C966-3990-1AA8-5084DD1CE198}"/>
              </a:ext>
            </a:extLst>
          </p:cNvPr>
          <p:cNvSpPr>
            <a:spLocks noGrp="1"/>
          </p:cNvSpPr>
          <p:nvPr>
            <p:ph type="ctrTitle"/>
          </p:nvPr>
        </p:nvSpPr>
        <p:spPr/>
        <p:txBody>
          <a:bodyPr/>
          <a:lstStyle/>
          <a:p>
            <a:r>
              <a:rPr lang="en-US" dirty="0"/>
              <a:t>Entry in eHEAT</a:t>
            </a:r>
          </a:p>
        </p:txBody>
      </p:sp>
      <p:sp>
        <p:nvSpPr>
          <p:cNvPr id="5" name="Slide Number Placeholder 4">
            <a:extLst>
              <a:ext uri="{FF2B5EF4-FFF2-40B4-BE49-F238E27FC236}">
                <a16:creationId xmlns:a16="http://schemas.microsoft.com/office/drawing/2014/main" id="{E22AD1D0-BD3E-1AD3-2C52-754E22279A3E}"/>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81831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8A514-AC7E-2699-CA7F-F68400861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46264-0F54-C59C-BF99-EC1DD216C194}"/>
              </a:ext>
            </a:extLst>
          </p:cNvPr>
          <p:cNvSpPr>
            <a:spLocks noGrp="1"/>
          </p:cNvSpPr>
          <p:nvPr>
            <p:ph type="title"/>
          </p:nvPr>
        </p:nvSpPr>
        <p:spPr>
          <a:xfrm>
            <a:off x="0" y="-1"/>
            <a:ext cx="12192000" cy="1216025"/>
          </a:xfrm>
        </p:spPr>
        <p:txBody>
          <a:bodyPr anchor="ctr">
            <a:normAutofit/>
          </a:bodyPr>
          <a:lstStyle/>
          <a:p>
            <a:pPr algn="l"/>
            <a:r>
              <a:rPr lang="en-US" sz="4400" dirty="0"/>
              <a:t>SP Identifies Accounts in eHEAT </a:t>
            </a:r>
          </a:p>
        </p:txBody>
      </p:sp>
      <p:sp>
        <p:nvSpPr>
          <p:cNvPr id="3" name="Content Placeholder 2">
            <a:extLst>
              <a:ext uri="{FF2B5EF4-FFF2-40B4-BE49-F238E27FC236}">
                <a16:creationId xmlns:a16="http://schemas.microsoft.com/office/drawing/2014/main" id="{92AEFBEE-F7DF-A258-B4B2-BC63BF8B4C2C}"/>
              </a:ext>
            </a:extLst>
          </p:cNvPr>
          <p:cNvSpPr>
            <a:spLocks noGrp="1"/>
          </p:cNvSpPr>
          <p:nvPr>
            <p:ph sz="half" idx="1"/>
          </p:nvPr>
        </p:nvSpPr>
        <p:spPr>
          <a:xfrm>
            <a:off x="209040" y="1418254"/>
            <a:ext cx="11693336" cy="5019868"/>
          </a:xfrm>
        </p:spPr>
        <p:txBody>
          <a:bodyPr>
            <a:normAutofit/>
          </a:bodyPr>
          <a:lstStyle/>
          <a:p>
            <a:pPr marL="0" indent="0">
              <a:lnSpc>
                <a:spcPct val="90000"/>
              </a:lnSpc>
              <a:spcBef>
                <a:spcPts val="600"/>
              </a:spcBef>
              <a:spcAft>
                <a:spcPts val="600"/>
              </a:spcAft>
              <a:buNone/>
            </a:pPr>
            <a:r>
              <a:rPr lang="en-US" sz="3000" dirty="0"/>
              <a:t>As “</a:t>
            </a:r>
            <a:r>
              <a:rPr lang="en-US" sz="3000" b="1" dirty="0"/>
              <a:t>Match</a:t>
            </a:r>
            <a:r>
              <a:rPr lang="en-US" sz="3000" dirty="0"/>
              <a:t>”, “</a:t>
            </a:r>
            <a:r>
              <a:rPr lang="en-US" sz="3000" b="1" dirty="0"/>
              <a:t>No</a:t>
            </a:r>
            <a:r>
              <a:rPr lang="en-US" sz="3000" dirty="0"/>
              <a:t> </a:t>
            </a:r>
            <a:r>
              <a:rPr lang="en-US" sz="3000" b="1" dirty="0"/>
              <a:t>Match”</a:t>
            </a:r>
            <a:r>
              <a:rPr lang="en-US" sz="3000" dirty="0"/>
              <a:t> or “</a:t>
            </a:r>
            <a:r>
              <a:rPr lang="en-US" sz="3000" b="1" dirty="0"/>
              <a:t>Landlord Account</a:t>
            </a:r>
            <a:r>
              <a:rPr lang="en-US" sz="3000" dirty="0"/>
              <a:t>”</a:t>
            </a:r>
            <a:r>
              <a:rPr lang="en-US" sz="3000" b="1" dirty="0"/>
              <a:t> </a:t>
            </a:r>
            <a:r>
              <a:rPr lang="en-US" sz="3000" dirty="0"/>
              <a:t>in the </a:t>
            </a:r>
            <a:r>
              <a:rPr lang="en-US" sz="3000" b="1" dirty="0"/>
              <a:t>Name Match </a:t>
            </a:r>
            <a:r>
              <a:rPr lang="en-US" sz="3000" dirty="0"/>
              <a:t>field</a:t>
            </a:r>
          </a:p>
          <a:p>
            <a:pPr marL="228600" lvl="1">
              <a:lnSpc>
                <a:spcPct val="90000"/>
              </a:lnSpc>
              <a:spcBef>
                <a:spcPts val="600"/>
              </a:spcBef>
              <a:spcAft>
                <a:spcPts val="600"/>
              </a:spcAft>
            </a:pPr>
            <a:endParaRPr lang="en-US" sz="2600" dirty="0"/>
          </a:p>
          <a:p>
            <a:pPr marL="228600" lvl="1">
              <a:lnSpc>
                <a:spcPct val="90000"/>
              </a:lnSpc>
              <a:spcBef>
                <a:spcPts val="600"/>
              </a:spcBef>
              <a:spcAft>
                <a:spcPts val="600"/>
              </a:spcAft>
            </a:pPr>
            <a:endParaRPr lang="en-US" sz="2600" dirty="0"/>
          </a:p>
          <a:p>
            <a:pPr marL="228600" lvl="1">
              <a:lnSpc>
                <a:spcPct val="90000"/>
              </a:lnSpc>
              <a:spcBef>
                <a:spcPts val="600"/>
              </a:spcBef>
              <a:spcAft>
                <a:spcPts val="600"/>
              </a:spcAft>
            </a:pPr>
            <a:endParaRPr lang="en-US" sz="2600" dirty="0"/>
          </a:p>
          <a:p>
            <a:pPr marL="228600" lvl="1">
              <a:lnSpc>
                <a:spcPct val="90000"/>
              </a:lnSpc>
              <a:spcBef>
                <a:spcPts val="600"/>
              </a:spcBef>
              <a:spcAft>
                <a:spcPts val="600"/>
              </a:spcAft>
            </a:pPr>
            <a:endParaRPr lang="en-US" sz="2600" dirty="0"/>
          </a:p>
          <a:p>
            <a:pPr marL="0" indent="-457200">
              <a:lnSpc>
                <a:spcPct val="90000"/>
              </a:lnSpc>
              <a:spcBef>
                <a:spcPts val="600"/>
              </a:spcBef>
              <a:spcAft>
                <a:spcPts val="600"/>
              </a:spcAft>
            </a:pPr>
            <a:r>
              <a:rPr lang="en-US" sz="3000" dirty="0"/>
              <a:t>eHEAT won’t make payments to the “</a:t>
            </a:r>
            <a:r>
              <a:rPr lang="en-US" sz="3000" b="1" dirty="0"/>
              <a:t>No Match</a:t>
            </a:r>
            <a:r>
              <a:rPr lang="en-US" sz="3000" dirty="0"/>
              <a:t>” account</a:t>
            </a:r>
          </a:p>
          <a:p>
            <a:pPr marL="0" indent="-457200">
              <a:lnSpc>
                <a:spcPct val="90000"/>
              </a:lnSpc>
              <a:spcBef>
                <a:spcPts val="600"/>
              </a:spcBef>
              <a:spcAft>
                <a:spcPts val="600"/>
              </a:spcAft>
            </a:pPr>
            <a:r>
              <a:rPr lang="en-US" sz="3000" dirty="0"/>
              <a:t>If no accounts are in a HH member’s name</a:t>
            </a:r>
          </a:p>
          <a:p>
            <a:pPr marL="914400" lvl="2" indent="-457200">
              <a:lnSpc>
                <a:spcPct val="90000"/>
              </a:lnSpc>
              <a:spcBef>
                <a:spcPts val="600"/>
              </a:spcBef>
              <a:spcAft>
                <a:spcPts val="600"/>
              </a:spcAft>
            </a:pPr>
            <a:r>
              <a:rPr lang="en-US" sz="2200" dirty="0"/>
              <a:t>Add the “</a:t>
            </a:r>
            <a:r>
              <a:rPr lang="en-US" sz="2200" b="1" dirty="0"/>
              <a:t>No account in HH name</a:t>
            </a:r>
            <a:r>
              <a:rPr lang="en-US" sz="2200" dirty="0"/>
              <a:t>” to the </a:t>
            </a:r>
            <a:r>
              <a:rPr lang="en-US" sz="2200" b="1" dirty="0"/>
              <a:t>Energy Providers </a:t>
            </a:r>
            <a:r>
              <a:rPr lang="en-US" sz="2200" dirty="0"/>
              <a:t>section in eHEAT to make the direct payment</a:t>
            </a:r>
          </a:p>
          <a:p>
            <a:pPr marL="228600" lvl="1">
              <a:lnSpc>
                <a:spcPct val="90000"/>
              </a:lnSpc>
              <a:spcBef>
                <a:spcPts val="600"/>
              </a:spcBef>
              <a:spcAft>
                <a:spcPts val="600"/>
              </a:spcAft>
            </a:pPr>
            <a:endParaRPr lang="en-US" sz="2600" dirty="0"/>
          </a:p>
          <a:p>
            <a:pPr marL="0" lvl="1" indent="0">
              <a:lnSpc>
                <a:spcPct val="90000"/>
              </a:lnSpc>
              <a:spcBef>
                <a:spcPts val="600"/>
              </a:spcBef>
              <a:spcAft>
                <a:spcPts val="600"/>
              </a:spcAft>
              <a:buNone/>
            </a:pPr>
            <a:endParaRPr lang="en-US" sz="1000" dirty="0"/>
          </a:p>
          <a:p>
            <a:pPr marL="457200" lvl="1" indent="0">
              <a:lnSpc>
                <a:spcPct val="90000"/>
              </a:lnSpc>
              <a:spcBef>
                <a:spcPts val="600"/>
              </a:spcBef>
              <a:spcAft>
                <a:spcPts val="600"/>
              </a:spcAft>
              <a:buNone/>
            </a:pPr>
            <a:endParaRPr lang="en-US" dirty="0"/>
          </a:p>
        </p:txBody>
      </p:sp>
      <p:pic>
        <p:nvPicPr>
          <p:cNvPr id="5" name="Picture 4" descr="Image shows location in eHEAT whre you select the Name Match option for that vendor">
            <a:extLst>
              <a:ext uri="{FF2B5EF4-FFF2-40B4-BE49-F238E27FC236}">
                <a16:creationId xmlns:a16="http://schemas.microsoft.com/office/drawing/2014/main" id="{D1CCFD59-B137-1FFC-E7E7-63E38355453B}"/>
              </a:ext>
            </a:extLst>
          </p:cNvPr>
          <p:cNvPicPr>
            <a:picLocks noChangeAspect="1"/>
          </p:cNvPicPr>
          <p:nvPr/>
        </p:nvPicPr>
        <p:blipFill>
          <a:blip r:embed="rId2"/>
          <a:stretch>
            <a:fillRect/>
          </a:stretch>
        </p:blipFill>
        <p:spPr>
          <a:xfrm>
            <a:off x="3464908" y="1886278"/>
            <a:ext cx="5181600" cy="2111502"/>
          </a:xfrm>
          <a:prstGeom prst="rect">
            <a:avLst/>
          </a:prstGeom>
          <a:noFill/>
        </p:spPr>
      </p:pic>
      <p:sp>
        <p:nvSpPr>
          <p:cNvPr id="7" name="Slide Number Placeholder 6">
            <a:extLst>
              <a:ext uri="{FF2B5EF4-FFF2-40B4-BE49-F238E27FC236}">
                <a16:creationId xmlns:a16="http://schemas.microsoft.com/office/drawing/2014/main" id="{53DEE14E-4E5B-050A-42D9-DF9ACAD6CFE0}"/>
              </a:ext>
            </a:extLst>
          </p:cNvPr>
          <p:cNvSpPr>
            <a:spLocks noGrp="1"/>
          </p:cNvSpPr>
          <p:nvPr>
            <p:ph type="sldNum" sz="quarter" idx="12"/>
          </p:nvPr>
        </p:nvSpPr>
        <p:spPr>
          <a:xfrm>
            <a:off x="9891132" y="6356350"/>
            <a:ext cx="146266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31E760C1-3D82-357D-CD7F-4B0522E8B0BB}"/>
              </a:ext>
              <a:ext uri="{C183D7F6-B498-43B3-948B-1728B52AA6E4}">
                <adec:decorative xmlns:adec="http://schemas.microsoft.com/office/drawing/2017/decorative" val="1"/>
              </a:ext>
            </a:extLst>
          </p:cNvPr>
          <p:cNvSpPr/>
          <p:nvPr/>
        </p:nvSpPr>
        <p:spPr>
          <a:xfrm>
            <a:off x="7201750" y="2197701"/>
            <a:ext cx="1315616" cy="1073020"/>
          </a:xfrm>
          <a:prstGeom prst="rect">
            <a:avLst/>
          </a:prstGeom>
          <a:noFill/>
          <a:ln w="603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0" name="Picture 9" descr="Image shows how a &quot;No Account in HH Name&quot; vendor appears in eHEAT">
            <a:extLst>
              <a:ext uri="{FF2B5EF4-FFF2-40B4-BE49-F238E27FC236}">
                <a16:creationId xmlns:a16="http://schemas.microsoft.com/office/drawing/2014/main" id="{D867E0C5-7A52-0E20-ACA4-19692155CA59}"/>
              </a:ext>
            </a:extLst>
          </p:cNvPr>
          <p:cNvPicPr>
            <a:picLocks noChangeAspect="1"/>
          </p:cNvPicPr>
          <p:nvPr/>
        </p:nvPicPr>
        <p:blipFill>
          <a:blip r:embed="rId3"/>
          <a:stretch>
            <a:fillRect/>
          </a:stretch>
        </p:blipFill>
        <p:spPr>
          <a:xfrm>
            <a:off x="367801" y="5953353"/>
            <a:ext cx="11375814" cy="301882"/>
          </a:xfrm>
          <a:prstGeom prst="rect">
            <a:avLst/>
          </a:prstGeom>
          <a:ln w="63500">
            <a:solidFill>
              <a:srgbClr val="C00000"/>
            </a:solidFill>
          </a:ln>
        </p:spPr>
      </p:pic>
    </p:spTree>
    <p:extLst>
      <p:ext uri="{BB962C8B-B14F-4D97-AF65-F5344CB8AC3E}">
        <p14:creationId xmlns:p14="http://schemas.microsoft.com/office/powerpoint/2010/main" val="2079304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54B3E-7140-EDE4-2D8E-EA4C2BFEA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32737-FF33-D067-3748-0240D99FA712}"/>
              </a:ext>
            </a:extLst>
          </p:cNvPr>
          <p:cNvSpPr>
            <a:spLocks noGrp="1"/>
          </p:cNvSpPr>
          <p:nvPr>
            <p:ph type="title"/>
          </p:nvPr>
        </p:nvSpPr>
        <p:spPr/>
        <p:txBody>
          <a:bodyPr>
            <a:normAutofit/>
          </a:bodyPr>
          <a:lstStyle/>
          <a:p>
            <a:pPr algn="l"/>
            <a:r>
              <a:rPr lang="en-US" sz="4400" dirty="0"/>
              <a:t>Why Are Refunds Initiated, Cont.</a:t>
            </a:r>
          </a:p>
        </p:txBody>
      </p:sp>
      <p:sp>
        <p:nvSpPr>
          <p:cNvPr id="3" name="Content Placeholder 2">
            <a:extLst>
              <a:ext uri="{FF2B5EF4-FFF2-40B4-BE49-F238E27FC236}">
                <a16:creationId xmlns:a16="http://schemas.microsoft.com/office/drawing/2014/main" id="{53D0795C-EBE9-C232-F36E-53F1038E577E}"/>
              </a:ext>
            </a:extLst>
          </p:cNvPr>
          <p:cNvSpPr>
            <a:spLocks noGrp="1"/>
          </p:cNvSpPr>
          <p:nvPr>
            <p:ph idx="1"/>
          </p:nvPr>
        </p:nvSpPr>
        <p:spPr>
          <a:xfrm>
            <a:off x="326571" y="1530220"/>
            <a:ext cx="11495315" cy="4898572"/>
          </a:xfrm>
        </p:spPr>
        <p:txBody>
          <a:bodyPr>
            <a:normAutofit/>
          </a:bodyPr>
          <a:lstStyle/>
          <a:p>
            <a:pPr marL="0" indent="0">
              <a:buNone/>
            </a:pPr>
            <a:r>
              <a:rPr lang="en-US" sz="3200" dirty="0"/>
              <a:t>In all other instances, any other EAP funds remaining on an account to be closed or made inactive by an energy vendor should be refunded directly to the HH or Unclaimed Property</a:t>
            </a:r>
            <a:endParaRPr lang="en-US" dirty="0"/>
          </a:p>
        </p:txBody>
      </p:sp>
      <p:sp>
        <p:nvSpPr>
          <p:cNvPr id="4" name="Slide Number Placeholder 3">
            <a:extLst>
              <a:ext uri="{FF2B5EF4-FFF2-40B4-BE49-F238E27FC236}">
                <a16:creationId xmlns:a16="http://schemas.microsoft.com/office/drawing/2014/main" id="{58D125A9-96A4-7AFF-414E-F1E43F9F2F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61354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3F7B0-53C7-D323-A524-8D268BB78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76219-244F-0C27-668C-D2AD445DD3A1}"/>
              </a:ext>
            </a:extLst>
          </p:cNvPr>
          <p:cNvSpPr>
            <a:spLocks noGrp="1"/>
          </p:cNvSpPr>
          <p:nvPr>
            <p:ph type="ctrTitle"/>
          </p:nvPr>
        </p:nvSpPr>
        <p:spPr/>
        <p:txBody>
          <a:bodyPr/>
          <a:lstStyle/>
          <a:p>
            <a:r>
              <a:rPr lang="en-US" dirty="0"/>
              <a:t>No Account in Household Name Summary</a:t>
            </a:r>
          </a:p>
        </p:txBody>
      </p:sp>
      <p:sp>
        <p:nvSpPr>
          <p:cNvPr id="5" name="Slide Number Placeholder 4">
            <a:extLst>
              <a:ext uri="{FF2B5EF4-FFF2-40B4-BE49-F238E27FC236}">
                <a16:creationId xmlns:a16="http://schemas.microsoft.com/office/drawing/2014/main" id="{0A726F32-BF74-47D1-41D4-5FE26EC15D0C}"/>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861629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4EDC0-FF8E-7896-019B-A600C393679E}"/>
              </a:ext>
            </a:extLst>
          </p:cNvPr>
          <p:cNvSpPr>
            <a:spLocks noGrp="1"/>
          </p:cNvSpPr>
          <p:nvPr>
            <p:ph type="title"/>
          </p:nvPr>
        </p:nvSpPr>
        <p:spPr/>
        <p:txBody>
          <a:bodyPr>
            <a:normAutofit/>
          </a:bodyPr>
          <a:lstStyle/>
          <a:p>
            <a:pPr algn="l"/>
            <a:r>
              <a:rPr lang="en-US" sz="4400" dirty="0"/>
              <a:t>No Account in HH Name Summary</a:t>
            </a:r>
          </a:p>
        </p:txBody>
      </p:sp>
      <p:sp>
        <p:nvSpPr>
          <p:cNvPr id="3" name="Content Placeholder 2">
            <a:extLst>
              <a:ext uri="{FF2B5EF4-FFF2-40B4-BE49-F238E27FC236}">
                <a16:creationId xmlns:a16="http://schemas.microsoft.com/office/drawing/2014/main" id="{CEB72DCB-0BE7-805B-CE9E-1DA30CA27C06}"/>
              </a:ext>
            </a:extLst>
          </p:cNvPr>
          <p:cNvSpPr>
            <a:spLocks noGrp="1"/>
          </p:cNvSpPr>
          <p:nvPr>
            <p:ph sz="half" idx="1"/>
          </p:nvPr>
        </p:nvSpPr>
        <p:spPr>
          <a:xfrm>
            <a:off x="0" y="1490353"/>
            <a:ext cx="12192000" cy="1283058"/>
          </a:xfrm>
        </p:spPr>
        <p:txBody>
          <a:bodyPr>
            <a:noAutofit/>
          </a:bodyPr>
          <a:lstStyle/>
          <a:p>
            <a:r>
              <a:rPr lang="en-US" sz="3200" dirty="0"/>
              <a:t>Should ONLY be present when ALL vendors are in a “No Match” status</a:t>
            </a:r>
          </a:p>
          <a:p>
            <a:r>
              <a:rPr lang="en-US" sz="3200" dirty="0"/>
              <a:t>“No Account in HH Name” vendor added</a:t>
            </a:r>
          </a:p>
        </p:txBody>
      </p:sp>
      <p:sp>
        <p:nvSpPr>
          <p:cNvPr id="5" name="Slide Number Placeholder 4">
            <a:extLst>
              <a:ext uri="{FF2B5EF4-FFF2-40B4-BE49-F238E27FC236}">
                <a16:creationId xmlns:a16="http://schemas.microsoft.com/office/drawing/2014/main" id="{D1F7FD6B-4B6A-6BEA-4B91-206F18A8C6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1" name="Picture 10" descr="Image shows how a heat and electric vendor is entered into eheat with the addition of the &quot;no account in hh name&quot; vendor">
            <a:extLst>
              <a:ext uri="{FF2B5EF4-FFF2-40B4-BE49-F238E27FC236}">
                <a16:creationId xmlns:a16="http://schemas.microsoft.com/office/drawing/2014/main" id="{37633A55-1581-BC2D-385C-DAB56268E720}"/>
              </a:ext>
            </a:extLst>
          </p:cNvPr>
          <p:cNvPicPr>
            <a:picLocks noChangeAspect="1"/>
          </p:cNvPicPr>
          <p:nvPr/>
        </p:nvPicPr>
        <p:blipFill>
          <a:blip r:embed="rId2"/>
          <a:srcRect r="36633"/>
          <a:stretch>
            <a:fillRect/>
          </a:stretch>
        </p:blipFill>
        <p:spPr>
          <a:xfrm>
            <a:off x="910961" y="2773410"/>
            <a:ext cx="10370077" cy="2294074"/>
          </a:xfrm>
          <a:prstGeom prst="rect">
            <a:avLst/>
          </a:prstGeom>
        </p:spPr>
      </p:pic>
      <p:sp>
        <p:nvSpPr>
          <p:cNvPr id="14" name="Content Placeholder 2">
            <a:extLst>
              <a:ext uri="{FF2B5EF4-FFF2-40B4-BE49-F238E27FC236}">
                <a16:creationId xmlns:a16="http://schemas.microsoft.com/office/drawing/2014/main" id="{08E1ACF0-9712-1D8A-6867-D225962C5CA7}"/>
              </a:ext>
            </a:extLst>
          </p:cNvPr>
          <p:cNvSpPr txBox="1">
            <a:spLocks/>
          </p:cNvSpPr>
          <p:nvPr/>
        </p:nvSpPr>
        <p:spPr bwMode="auto">
          <a:xfrm>
            <a:off x="0" y="5186053"/>
            <a:ext cx="12192000" cy="1170298"/>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HH Receives Minimum $200 benefit</a:t>
            </a:r>
          </a:p>
          <a:p>
            <a:pPr marL="228600" marR="0" lvl="0" indent="-228600" algn="l" defTabSz="914400" rtl="0" eaLnBrk="1" fontAlgn="auto" latinLnBrk="0" hangingPunct="1">
              <a:lnSpc>
                <a:spcPct val="100000"/>
              </a:lnSpc>
              <a:spcBef>
                <a:spcPts val="1000"/>
              </a:spcBef>
              <a:spcAft>
                <a:spcPts val="1000"/>
              </a:spcAft>
              <a:buClr>
                <a:srgbClr val="00386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3865"/>
                </a:solidFill>
                <a:effectLst/>
                <a:uLnTx/>
                <a:uFillTx/>
                <a:latin typeface="Calibri"/>
                <a:ea typeface="+mn-ea"/>
                <a:cs typeface="+mn-cs"/>
              </a:rPr>
              <a:t>Direct Pay to HH</a:t>
            </a:r>
          </a:p>
        </p:txBody>
      </p:sp>
    </p:spTree>
    <p:extLst>
      <p:ext uri="{BB962C8B-B14F-4D97-AF65-F5344CB8AC3E}">
        <p14:creationId xmlns:p14="http://schemas.microsoft.com/office/powerpoint/2010/main" val="3031437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4040D-0B08-0028-75EE-A8F8C71B7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4E849-7F54-A19B-CF90-DBFF7DCACAD4}"/>
              </a:ext>
            </a:extLst>
          </p:cNvPr>
          <p:cNvSpPr>
            <a:spLocks noGrp="1"/>
          </p:cNvSpPr>
          <p:nvPr>
            <p:ph type="title"/>
          </p:nvPr>
        </p:nvSpPr>
        <p:spPr/>
        <p:txBody>
          <a:bodyPr>
            <a:normAutofit/>
          </a:bodyPr>
          <a:lstStyle/>
          <a:p>
            <a:pPr algn="l"/>
            <a:r>
              <a:rPr lang="en-US" sz="4400" dirty="0"/>
              <a:t>Summary, Continued</a:t>
            </a:r>
          </a:p>
        </p:txBody>
      </p:sp>
      <p:sp>
        <p:nvSpPr>
          <p:cNvPr id="3" name="Content Placeholder 2">
            <a:extLst>
              <a:ext uri="{FF2B5EF4-FFF2-40B4-BE49-F238E27FC236}">
                <a16:creationId xmlns:a16="http://schemas.microsoft.com/office/drawing/2014/main" id="{C59B82D0-E5AD-0131-9E48-5A44852874F7}"/>
              </a:ext>
            </a:extLst>
          </p:cNvPr>
          <p:cNvSpPr>
            <a:spLocks noGrp="1"/>
          </p:cNvSpPr>
          <p:nvPr>
            <p:ph idx="1"/>
          </p:nvPr>
        </p:nvSpPr>
        <p:spPr>
          <a:xfrm>
            <a:off x="738744" y="1692452"/>
            <a:ext cx="10615056" cy="4251148"/>
          </a:xfrm>
        </p:spPr>
        <p:txBody>
          <a:bodyPr>
            <a:noAutofit/>
          </a:bodyPr>
          <a:lstStyle/>
          <a:p>
            <a:pPr indent="-457200">
              <a:lnSpc>
                <a:spcPct val="115000"/>
              </a:lnSpc>
            </a:pPr>
            <a:r>
              <a:rPr lang="en-US" sz="3600" kern="100" dirty="0"/>
              <a:t>“No Name on Account” Vendor</a:t>
            </a:r>
          </a:p>
          <a:p>
            <a:pPr lvl="2" indent="-457200">
              <a:lnSpc>
                <a:spcPct val="115000"/>
              </a:lnSpc>
            </a:pPr>
            <a:r>
              <a:rPr lang="en-US" sz="3200" kern="100" dirty="0"/>
              <a:t>Does not include the HIR and EIR accounts</a:t>
            </a:r>
          </a:p>
          <a:p>
            <a:pPr lvl="1" indent="-457200">
              <a:lnSpc>
                <a:spcPct val="115000"/>
              </a:lnSpc>
            </a:pPr>
            <a:r>
              <a:rPr lang="en-US" sz="3600" kern="100" dirty="0"/>
              <a:t>Never add “No Name on Account” vendor to </a:t>
            </a:r>
          </a:p>
          <a:p>
            <a:pPr lvl="2" indent="-457200">
              <a:lnSpc>
                <a:spcPct val="115000"/>
              </a:lnSpc>
            </a:pPr>
            <a:r>
              <a:rPr lang="en-US" sz="3200" kern="100" dirty="0"/>
              <a:t>Heat and/or Electric Included in Rent HHs</a:t>
            </a:r>
          </a:p>
          <a:p>
            <a:pPr lvl="2" indent="-457200">
              <a:lnSpc>
                <a:spcPct val="115000"/>
              </a:lnSpc>
            </a:pPr>
            <a:r>
              <a:rPr lang="en-US" sz="3200" kern="100" dirty="0"/>
              <a:t>HH with Landlord Accounts</a:t>
            </a:r>
          </a:p>
          <a:p>
            <a:endParaRPr lang="en-US" dirty="0"/>
          </a:p>
        </p:txBody>
      </p:sp>
      <p:sp>
        <p:nvSpPr>
          <p:cNvPr id="4" name="Slide Number Placeholder 3">
            <a:extLst>
              <a:ext uri="{FF2B5EF4-FFF2-40B4-BE49-F238E27FC236}">
                <a16:creationId xmlns:a16="http://schemas.microsoft.com/office/drawing/2014/main" id="{4490C902-ECF6-53FE-06D9-32DD87ADE4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11568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7C603-C708-A20F-CFC0-0A75402080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10C12-6F7F-76EC-0E67-27278483320A}"/>
              </a:ext>
            </a:extLst>
          </p:cNvPr>
          <p:cNvSpPr>
            <a:spLocks noGrp="1"/>
          </p:cNvSpPr>
          <p:nvPr>
            <p:ph type="title"/>
          </p:nvPr>
        </p:nvSpPr>
        <p:spPr/>
        <p:txBody>
          <a:bodyPr>
            <a:normAutofit/>
          </a:bodyPr>
          <a:lstStyle/>
          <a:p>
            <a:pPr algn="l"/>
            <a:r>
              <a:rPr lang="en-US" sz="4400"/>
              <a:t>Q&amp;A</a:t>
            </a:r>
            <a:endParaRPr lang="en-US" sz="4400" dirty="0"/>
          </a:p>
        </p:txBody>
      </p:sp>
      <p:sp>
        <p:nvSpPr>
          <p:cNvPr id="7" name="Slide Number Placeholder 6">
            <a:extLst>
              <a:ext uri="{FF2B5EF4-FFF2-40B4-BE49-F238E27FC236}">
                <a16:creationId xmlns:a16="http://schemas.microsoft.com/office/drawing/2014/main" id="{D518BE34-6C33-EC7D-32D7-442F9A0BDFF5}"/>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63</a:t>
            </a:fld>
            <a:endParaRPr lang="en-US" dirty="0"/>
          </a:p>
        </p:txBody>
      </p:sp>
    </p:spTree>
    <p:extLst>
      <p:ext uri="{BB962C8B-B14F-4D97-AF65-F5344CB8AC3E}">
        <p14:creationId xmlns:p14="http://schemas.microsoft.com/office/powerpoint/2010/main" val="1952843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Topics</a:t>
            </a:r>
          </a:p>
        </p:txBody>
      </p:sp>
      <p:sp>
        <p:nvSpPr>
          <p:cNvPr id="3" name="Content Placeholder 2"/>
          <p:cNvSpPr>
            <a:spLocks noGrp="1"/>
          </p:cNvSpPr>
          <p:nvPr>
            <p:ph sz="half" idx="1"/>
          </p:nvPr>
        </p:nvSpPr>
        <p:spPr>
          <a:xfrm>
            <a:off x="707564" y="1594624"/>
            <a:ext cx="10835641" cy="4582339"/>
          </a:xfrm>
        </p:spPr>
        <p:txBody>
          <a:bodyPr>
            <a:noAutofit/>
          </a:bodyPr>
          <a:lstStyle/>
          <a:p>
            <a:pPr marL="287338" indent="-287338">
              <a:spcBef>
                <a:spcPts val="600"/>
              </a:spcBef>
              <a:spcAft>
                <a:spcPts val="600"/>
              </a:spcAft>
            </a:pPr>
            <a:r>
              <a:rPr lang="en-US" sz="3200" dirty="0"/>
              <a:t>Refund Initiation</a:t>
            </a:r>
            <a:endParaRPr lang="en-US" sz="2800" dirty="0"/>
          </a:p>
          <a:p>
            <a:pPr marL="287338" indent="-287338">
              <a:spcBef>
                <a:spcPts val="600"/>
              </a:spcBef>
              <a:spcAft>
                <a:spcPts val="600"/>
              </a:spcAft>
            </a:pPr>
            <a:r>
              <a:rPr lang="en-US" sz="3200" dirty="0"/>
              <a:t>Refund Identification</a:t>
            </a:r>
          </a:p>
          <a:p>
            <a:pPr marL="287338" indent="-287338">
              <a:spcBef>
                <a:spcPts val="600"/>
              </a:spcBef>
              <a:spcAft>
                <a:spcPts val="600"/>
              </a:spcAft>
            </a:pPr>
            <a:r>
              <a:rPr lang="en-US" sz="3200" dirty="0"/>
              <a:t>Managing the Refund</a:t>
            </a:r>
          </a:p>
          <a:p>
            <a:pPr marL="287338" indent="-287338">
              <a:spcBef>
                <a:spcPts val="600"/>
              </a:spcBef>
              <a:spcAft>
                <a:spcPts val="600"/>
              </a:spcAft>
            </a:pPr>
            <a:r>
              <a:rPr lang="en-US" sz="3200" dirty="0"/>
              <a:t>Lifecycle of a Refund</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3688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9DBF7-0CAA-6484-8009-3DD25E965AF4}"/>
              </a:ext>
            </a:extLst>
          </p:cNvPr>
          <p:cNvSpPr>
            <a:spLocks noGrp="1"/>
          </p:cNvSpPr>
          <p:nvPr>
            <p:ph type="ctrTitle"/>
          </p:nvPr>
        </p:nvSpPr>
        <p:spPr/>
        <p:txBody>
          <a:bodyPr>
            <a:normAutofit/>
          </a:bodyPr>
          <a:lstStyle/>
          <a:p>
            <a:r>
              <a:rPr lang="en-US" sz="4400" dirty="0"/>
              <a:t>When Are Refunds Initiated</a:t>
            </a:r>
          </a:p>
        </p:txBody>
      </p:sp>
      <p:sp>
        <p:nvSpPr>
          <p:cNvPr id="5" name="Slide Number Placeholder 4">
            <a:extLst>
              <a:ext uri="{FF2B5EF4-FFF2-40B4-BE49-F238E27FC236}">
                <a16:creationId xmlns:a16="http://schemas.microsoft.com/office/drawing/2014/main" id="{7E69C610-674C-BFDD-6797-061B687601AD}"/>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8072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C1784-91CD-A8F8-080B-A69D5C9C4D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1BB894-B025-C235-8953-A06577ED14E0}"/>
              </a:ext>
            </a:extLst>
          </p:cNvPr>
          <p:cNvSpPr>
            <a:spLocks noGrp="1"/>
          </p:cNvSpPr>
          <p:nvPr>
            <p:ph type="title"/>
          </p:nvPr>
        </p:nvSpPr>
        <p:spPr/>
        <p:txBody>
          <a:bodyPr>
            <a:normAutofit/>
          </a:bodyPr>
          <a:lstStyle/>
          <a:p>
            <a:pPr algn="l"/>
            <a:r>
              <a:rPr lang="en-US" sz="4400" dirty="0"/>
              <a:t>HH Is No Longer A Customer</a:t>
            </a:r>
          </a:p>
        </p:txBody>
      </p:sp>
      <p:sp>
        <p:nvSpPr>
          <p:cNvPr id="3" name="Content Placeholder 2">
            <a:extLst>
              <a:ext uri="{FF2B5EF4-FFF2-40B4-BE49-F238E27FC236}">
                <a16:creationId xmlns:a16="http://schemas.microsoft.com/office/drawing/2014/main" id="{2C701D61-E9E2-C763-9A33-7321666B7749}"/>
              </a:ext>
            </a:extLst>
          </p:cNvPr>
          <p:cNvSpPr>
            <a:spLocks noGrp="1"/>
          </p:cNvSpPr>
          <p:nvPr>
            <p:ph sz="half" idx="1"/>
          </p:nvPr>
        </p:nvSpPr>
        <p:spPr>
          <a:xfrm>
            <a:off x="553616" y="1580326"/>
            <a:ext cx="11084767" cy="4591871"/>
          </a:xfrm>
        </p:spPr>
        <p:txBody>
          <a:bodyPr>
            <a:noAutofit/>
          </a:bodyPr>
          <a:lstStyle/>
          <a:p>
            <a:pPr marL="287338" indent="-287338">
              <a:spcBef>
                <a:spcPts val="600"/>
              </a:spcBef>
              <a:spcAft>
                <a:spcPts val="600"/>
              </a:spcAft>
            </a:pPr>
            <a:r>
              <a:rPr lang="en-US" sz="3200" dirty="0"/>
              <a:t>HH contacts SP or Vendor with new address and vendor info</a:t>
            </a:r>
          </a:p>
          <a:p>
            <a:pPr marL="0" indent="0" algn="ctr">
              <a:spcBef>
                <a:spcPts val="600"/>
              </a:spcBef>
              <a:spcAft>
                <a:spcPts val="600"/>
              </a:spcAft>
              <a:buNone/>
            </a:pPr>
            <a:r>
              <a:rPr lang="en-US" sz="3600" dirty="0">
                <a:solidFill>
                  <a:srgbClr val="C00000"/>
                </a:solidFill>
              </a:rPr>
              <a:t>OR</a:t>
            </a:r>
          </a:p>
          <a:p>
            <a:pPr marL="287338" indent="-287338">
              <a:spcBef>
                <a:spcPts val="600"/>
              </a:spcBef>
              <a:spcAft>
                <a:spcPts val="600"/>
              </a:spcAft>
            </a:pPr>
            <a:r>
              <a:rPr lang="en-US" sz="3200" dirty="0"/>
              <a:t>Vendor makes reasonable effort to contact HH to advise funds remain and to contact SP with updated address and vendor info</a:t>
            </a:r>
          </a:p>
          <a:p>
            <a:pPr marL="744538" lvl="1" indent="-287338">
              <a:spcBef>
                <a:spcPts val="600"/>
              </a:spcBef>
              <a:spcAft>
                <a:spcPts val="600"/>
              </a:spcAft>
            </a:pPr>
            <a:r>
              <a:rPr lang="en-US" sz="2800" dirty="0"/>
              <a:t>Call all available phone numbers</a:t>
            </a:r>
          </a:p>
          <a:p>
            <a:pPr marL="744538" lvl="1" indent="-287338">
              <a:spcBef>
                <a:spcPts val="600"/>
              </a:spcBef>
              <a:spcAft>
                <a:spcPts val="600"/>
              </a:spcAft>
            </a:pPr>
            <a:r>
              <a:rPr lang="en-US" sz="2800" dirty="0"/>
              <a:t>Send letter to last known address</a:t>
            </a:r>
          </a:p>
        </p:txBody>
      </p:sp>
      <p:sp>
        <p:nvSpPr>
          <p:cNvPr id="7" name="Slide Number Placeholder 6">
            <a:extLst>
              <a:ext uri="{FF2B5EF4-FFF2-40B4-BE49-F238E27FC236}">
                <a16:creationId xmlns:a16="http://schemas.microsoft.com/office/drawing/2014/main" id="{8569D3DC-390B-6F3D-BB37-148EEFE54224}"/>
              </a:ext>
            </a:extLst>
          </p:cNvPr>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D5DAEC1C-687A-EC3D-EFAA-DDBA0131E2FB}"/>
              </a:ext>
              <a:ext uri="{C183D7F6-B498-43B3-948B-1728B52AA6E4}">
                <adec:decorative xmlns:adec="http://schemas.microsoft.com/office/drawing/2017/decorative" val="1"/>
              </a:ext>
            </a:extLst>
          </p:cNvPr>
          <p:cNvCxnSpPr>
            <a:cxnSpLocks/>
          </p:cNvCxnSpPr>
          <p:nvPr/>
        </p:nvCxnSpPr>
        <p:spPr>
          <a:xfrm flipH="1">
            <a:off x="198378" y="2536304"/>
            <a:ext cx="55890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02619C0-08EB-CFD6-E810-CEA291464689}"/>
              </a:ext>
              <a:ext uri="{C183D7F6-B498-43B3-948B-1728B52AA6E4}">
                <adec:decorative xmlns:adec="http://schemas.microsoft.com/office/drawing/2017/decorative" val="1"/>
              </a:ext>
            </a:extLst>
          </p:cNvPr>
          <p:cNvCxnSpPr>
            <a:cxnSpLocks/>
          </p:cNvCxnSpPr>
          <p:nvPr/>
        </p:nvCxnSpPr>
        <p:spPr>
          <a:xfrm flipH="1">
            <a:off x="6389036" y="2536304"/>
            <a:ext cx="56281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685559"/>
      </p:ext>
    </p:extLst>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2497</TotalTime>
  <Words>2603</Words>
  <Application>Microsoft Office PowerPoint</Application>
  <PresentationFormat>Widescreen</PresentationFormat>
  <Paragraphs>349</Paragraphs>
  <Slides>63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Aptos</vt:lpstr>
      <vt:lpstr>Arial</vt:lpstr>
      <vt:lpstr>Calibri</vt:lpstr>
      <vt:lpstr>NeueHaasGroteskText Std</vt:lpstr>
      <vt:lpstr>MN.IT</vt:lpstr>
      <vt:lpstr>FFY27 Annual Training</vt:lpstr>
      <vt:lpstr>Refunds Review</vt:lpstr>
      <vt:lpstr>Items to Note</vt:lpstr>
      <vt:lpstr>What We Know About Refunds</vt:lpstr>
      <vt:lpstr>Why Are Refunds Initiated</vt:lpstr>
      <vt:lpstr>Why Are Refunds Initiated, Cont.</vt:lpstr>
      <vt:lpstr>Topics</vt:lpstr>
      <vt:lpstr>When Are Refunds Initiated</vt:lpstr>
      <vt:lpstr>HH Is No Longer A Customer</vt:lpstr>
      <vt:lpstr>HH Is No Longer a Customer, cont.</vt:lpstr>
      <vt:lpstr>HH Changes Delivered Fuel Vendor</vt:lpstr>
      <vt:lpstr>HH Moves Within, or To A New, SP Service Area</vt:lpstr>
      <vt:lpstr>HH Moves Within, or To New, Service Area, cont.</vt:lpstr>
      <vt:lpstr>HH Moves Out of State</vt:lpstr>
      <vt:lpstr>Approved HH Moves to Ineligible Dwelling</vt:lpstr>
      <vt:lpstr>Approved HH Moves to Nursing Home or Institution</vt:lpstr>
      <vt:lpstr>All Members of a HH Die</vt:lpstr>
      <vt:lpstr>EAP Benefit Overpayment Due To Error or Fraud</vt:lpstr>
      <vt:lpstr>How Is the Refund Identified</vt:lpstr>
      <vt:lpstr>Refund Identification</vt:lpstr>
      <vt:lpstr>How to Find a Refund Submitted by Vendor</vt:lpstr>
      <vt:lpstr>How to Find a Refund Submitted by Vendor eHEAT View</vt:lpstr>
      <vt:lpstr>Proposed Refunds Will Show in Search Area</vt:lpstr>
      <vt:lpstr>Managing the Refund</vt:lpstr>
      <vt:lpstr>Refunds Cannot Stay as “Proposed Refund” - An Action Must Be Taken</vt:lpstr>
      <vt:lpstr>Approving the Refund, 1/3</vt:lpstr>
      <vt:lpstr>Approving the Refund, 2/3</vt:lpstr>
      <vt:lpstr>Approving the Refund, 3/3</vt:lpstr>
      <vt:lpstr>Paying out a Refund</vt:lpstr>
      <vt:lpstr>Image of Payment Services&gt;EAP Benefits Pending Refund</vt:lpstr>
      <vt:lpstr>Paying out a Refund, 1/3</vt:lpstr>
      <vt:lpstr>Paying out a Refund, 2/3</vt:lpstr>
      <vt:lpstr>Paying out a Refund, 3/3</vt:lpstr>
      <vt:lpstr>Finalizing the Payment</vt:lpstr>
      <vt:lpstr>Payment Complete</vt:lpstr>
      <vt:lpstr>Voiding the Refund</vt:lpstr>
      <vt:lpstr>Voiding the Refund, cont.</vt:lpstr>
      <vt:lpstr>Where does a Voided Refund go?</vt:lpstr>
      <vt:lpstr>Managing ERR Refunds</vt:lpstr>
      <vt:lpstr>Life Cycle of a Refund</vt:lpstr>
      <vt:lpstr>Proposed Refund</vt:lpstr>
      <vt:lpstr>Pending Refund</vt:lpstr>
      <vt:lpstr>Refund in Progress</vt:lpstr>
      <vt:lpstr>Refund</vt:lpstr>
      <vt:lpstr>Q&amp;A</vt:lpstr>
      <vt:lpstr>Name on Account Review</vt:lpstr>
      <vt:lpstr>Topics</vt:lpstr>
      <vt:lpstr>Name on Account History</vt:lpstr>
      <vt:lpstr>From The Beginning</vt:lpstr>
      <vt:lpstr>From The Beginning, Cont.</vt:lpstr>
      <vt:lpstr>The Question Is…..</vt:lpstr>
      <vt:lpstr>Is it a “Match”</vt:lpstr>
      <vt:lpstr>Or “No Match”</vt:lpstr>
      <vt:lpstr>What is Considered a Name Match</vt:lpstr>
      <vt:lpstr>What is Considered a “No Match”</vt:lpstr>
      <vt:lpstr>Changes Pre and Post Approval</vt:lpstr>
      <vt:lpstr>When A Name On Account is Updated or Changed</vt:lpstr>
      <vt:lpstr>Entry in eHEAT</vt:lpstr>
      <vt:lpstr>SP Identifies Accounts in eHEAT </vt:lpstr>
      <vt:lpstr>No Account in Household Name Summary</vt:lpstr>
      <vt:lpstr>No Account in HH Name Summary</vt:lpstr>
      <vt:lpstr>Summary, Continued</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FFY27 EAP Annual Training</dc:title>
  <dc:creator>Minnesota Department of Commerce</dc:creator>
  <cp:lastModifiedBy>Seemann, Sandra (COMM)</cp:lastModifiedBy>
  <cp:revision>112</cp:revision>
  <cp:lastPrinted>2025-08-04T03:18:17Z</cp:lastPrinted>
  <dcterms:created xsi:type="dcterms:W3CDTF">2021-08-04T18:10:08Z</dcterms:created>
  <dcterms:modified xsi:type="dcterms:W3CDTF">2026-08-03T12:59:32Z</dcterms:modified>
</cp:coreProperties>
</file>