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29"/>
  </p:notesMasterIdLst>
  <p:handoutMasterIdLst>
    <p:handoutMasterId r:id="rId30"/>
  </p:handoutMasterIdLst>
  <p:sldIdLst>
    <p:sldId id="264" r:id="rId5"/>
    <p:sldId id="272" r:id="rId6"/>
    <p:sldId id="507" r:id="rId7"/>
    <p:sldId id="480" r:id="rId8"/>
    <p:sldId id="495" r:id="rId9"/>
    <p:sldId id="520" r:id="rId10"/>
    <p:sldId id="452" r:id="rId11"/>
    <p:sldId id="515" r:id="rId12"/>
    <p:sldId id="525" r:id="rId13"/>
    <p:sldId id="521" r:id="rId14"/>
    <p:sldId id="517" r:id="rId15"/>
    <p:sldId id="518" r:id="rId16"/>
    <p:sldId id="519" r:id="rId17"/>
    <p:sldId id="526" r:id="rId18"/>
    <p:sldId id="497" r:id="rId19"/>
    <p:sldId id="527" r:id="rId20"/>
    <p:sldId id="528" r:id="rId21"/>
    <p:sldId id="532" r:id="rId22"/>
    <p:sldId id="531" r:id="rId23"/>
    <p:sldId id="454" r:id="rId24"/>
    <p:sldId id="506" r:id="rId25"/>
    <p:sldId id="513" r:id="rId26"/>
    <p:sldId id="514" r:id="rId27"/>
    <p:sldId id="406" r:id="rId2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EF"/>
    <a:srgbClr val="FFFFFF"/>
    <a:srgbClr val="003865"/>
    <a:srgbClr val="000000"/>
    <a:srgbClr val="78BE21"/>
    <a:srgbClr val="0D0D0D"/>
    <a:srgbClr val="E8E8E8"/>
    <a:srgbClr val="B20738"/>
    <a:srgbClr val="00A3E2"/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89831" autoAdjust="0"/>
  </p:normalViewPr>
  <p:slideViewPr>
    <p:cSldViewPr snapToGrid="0">
      <p:cViewPr varScale="1">
        <p:scale>
          <a:sx n="96" d="100"/>
          <a:sy n="96" d="100"/>
        </p:scale>
        <p:origin x="75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60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NeueHaasGroteskText Std" panose="020B0504020202020204" pitchFamily="34" charset="0"/>
              </a:rPr>
              <a:t>7/31/2026</a:t>
            </a:fld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NeueHaasGroteskText Std" panose="020B0504020202020204" pitchFamily="34" charset="0"/>
              </a:rPr>
              <a:t>‹#›</a:t>
            </a:fld>
            <a:endParaRPr lang="en-US" dirty="0">
              <a:latin typeface="NeueHaasGroteskText Std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F08466-AEA7-4FC0-9459-6A32F61DA2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HaasGroteskText Std" panose="020B05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HaasGroteskText Std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831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4"/>
            <a:ext cx="12192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5387786"/>
            <a:ext cx="12192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609A9E4C-C103-4FA4-822B-E82DE7921672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389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0"/>
            <a:ext cx="12192000" cy="1219198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 bwMode="auto">
          <a:xfrm>
            <a:off x="0" y="2609242"/>
            <a:ext cx="5683624" cy="2858714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233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 bwMode="auto">
          <a:xfrm>
            <a:off x="0" y="2609242"/>
            <a:ext cx="5683624" cy="2858714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488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909BF49D-465D-4D90-8ED0-696C8CE2F353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765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12DF86-D7F6-4A2C-B9B5-EBCAFDD685F8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81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92997C-08A6-4C3E-B1D9-4C22E877DECC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25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7C0EBC2-667E-47DC-9766-124575FFB03F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70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DFEFE4-D7F6-4199-AA5E-AB5F3890E6A4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987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0F6108E-7910-4A69-980D-2D0B890A7F99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8148823-37F6-48B2-A686-BCB68E390DE9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0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"/>
            <a:ext cx="12192000" cy="1216022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AC27460E-ADA4-4312-B54D-F85146C39A61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80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3838936"/>
            <a:ext cx="12192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5038160"/>
            <a:ext cx="12192000" cy="1819840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83170A9-BBA4-411C-BC84-1842E0BB563A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087526" y="687649"/>
            <a:ext cx="6396957" cy="210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9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"/>
            <a:ext cx="12192000" cy="1216022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572814" y="1964392"/>
            <a:ext cx="2332190" cy="233219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6922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82454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755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5524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9A4DC60D-2A37-478B-B283-D5EFC8A6BDE0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24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186C4FE6-3116-4F1D-B296-403F0C5F2833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646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3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B9F4FA4C-51E8-4FAC-B909-65DFD4705D67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2564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1CEF465A-5259-4090-9DE7-D9C0063E4495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69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20425"/>
            <a:ext cx="12192000" cy="1236448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47608DDD-F948-4368-A165-16C6F04A2D04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532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800329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800329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BADC0C9A-9F64-45CB-B67D-0E5818227CB2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812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8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" y="5638801"/>
            <a:ext cx="12192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9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1" y="5638801"/>
            <a:ext cx="12192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2978873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9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" y="5638800"/>
            <a:ext cx="12192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white"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 bwMode="gray">
          <a:xfrm>
            <a:off x="2032000" y="2233262"/>
            <a:ext cx="8128000" cy="2966751"/>
          </a:xfrm>
        </p:spPr>
        <p:txBody>
          <a:bodyPr/>
          <a:lstStyle/>
          <a:p>
            <a:r>
              <a:rPr lang="en-US" dirty="0"/>
              <a:t>Click icon to add table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9A4DED76-FA01-44A8-9606-D0E453383391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06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3477837"/>
            <a:ext cx="12192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4773019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041204"/>
            <a:ext cx="6587067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57806" y="5878286"/>
            <a:ext cx="3774305" cy="541749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62535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 bwMode="gray">
          <a:xfrm>
            <a:off x="0" y="0"/>
            <a:ext cx="12192000" cy="338073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88824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white"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 bwMode="gray">
          <a:xfrm>
            <a:off x="2032000" y="2233262"/>
            <a:ext cx="8128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E2F9B8-5E68-4E4F-B17C-2A863C72D5CF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5128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609DCC-8A28-413C-950B-AC617C3E70E0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012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895" y="1365203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71EE99AE-EF6B-4BF9-9FA1-E8EBBC1924E3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9159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15897" y="287066"/>
            <a:ext cx="3521927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 bwMode="black">
          <a:xfrm>
            <a:off x="815975" y="3211513"/>
            <a:ext cx="3521849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A7ED909E-CD04-4001-94D5-0975CB7CC54F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378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 bwMode="black">
          <a:xfrm>
            <a:off x="815895" y="1365203"/>
            <a:ext cx="10555696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8942905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12851" y="434836"/>
            <a:ext cx="6828661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691882"/>
            <a:ext cx="6300787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A6C391-7C3B-41B6-99FD-489949516ACA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523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1C1F29-1512-4A68-9ACF-4622935D07B1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263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895" y="1365203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40340284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 bwMode="white"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15628-3108-4012-BC7F-22348EC69375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9662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 bwMode="white"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2A5048-757B-4002-9D61-C552F706D13C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 bwMode="gray">
          <a:xfrm>
            <a:off x="838200" y="1335088"/>
            <a:ext cx="10515600" cy="4841875"/>
          </a:xfrm>
        </p:spPr>
        <p:txBody>
          <a:bodyPr/>
          <a:lstStyle/>
          <a:p>
            <a:r>
              <a:rPr lang="en-US" dirty="0"/>
              <a:t>Click icon to add table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838200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799644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146624" y="685800"/>
            <a:ext cx="54864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0922583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720397" y="912530"/>
            <a:ext cx="4661388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544816" y="524007"/>
            <a:ext cx="2155300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9251002" y="3581845"/>
            <a:ext cx="2637978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</p:spTree>
    <p:extLst>
      <p:ext uri="{BB962C8B-B14F-4D97-AF65-F5344CB8AC3E}">
        <p14:creationId xmlns:p14="http://schemas.microsoft.com/office/powerpoint/2010/main" val="29110042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99475" y="1609867"/>
            <a:ext cx="7593051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1000"/>
              </a:spcAft>
              <a:tabLst>
                <a:tab pos="3770313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206771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6A51A0-DBC0-4B1A-A44C-113112936ED0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5370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389685"/>
            <a:ext cx="12192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71132779-B79A-4542-B582-DC6C2C97CE76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155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B9F03C-F1A7-4822-BC4F-FFDB8BB489B7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2605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24138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05465" y="0"/>
            <a:ext cx="3986213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0" i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764473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 bwMode="gray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24138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05465" y="0"/>
            <a:ext cx="3986213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0" i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DA1EE5-D104-44FA-B3BB-92872F6821E4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2116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212733"/>
            <a:ext cx="10515600" cy="147216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3684897"/>
            <a:ext cx="105156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557D80-E398-497E-BD25-3935B64AD6C0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529324" y="271871"/>
            <a:ext cx="3234329" cy="13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638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651380"/>
            <a:ext cx="12192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EA0BCB-CC0C-4903-9357-5D76A5610BF4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494336" y="278136"/>
            <a:ext cx="3234329" cy="13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4"/>
            <a:ext cx="12192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644884"/>
            <a:ext cx="6587067" cy="44097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789113"/>
            <a:ext cx="12192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EEB90FFD-D2D9-4F5F-8590-CB128880A1B7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482463" y="211882"/>
            <a:ext cx="3234329" cy="13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50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black"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838200" y="6400299"/>
            <a:ext cx="558764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32499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56E193FD-FE95-4BDE-8007-09944D3D6E7B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1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838200" y="1335281"/>
            <a:ext cx="10515600" cy="4841682"/>
          </a:xfrm>
          <a:solidFill>
            <a:schemeClr val="bg1"/>
          </a:solidFill>
        </p:spPr>
        <p:txBody>
          <a:bodyPr lIns="228600" tIns="548640" rIns="274320"/>
          <a:lstStyle>
            <a:lvl1pPr marL="3429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/>
            </a:lvl1pPr>
            <a:lvl2pPr marL="8001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/>
            </a:lvl2pPr>
            <a:lvl3pPr marL="12001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3pPr>
            <a:lvl4pPr marL="16573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4pPr>
            <a:lvl5pPr marL="21145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D0F572C9-7141-40CA-BAF6-CEB1DEBAD357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858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21F9207B-D1B9-461C-9F0C-8FB160527F5F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538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838200" y="6356349"/>
            <a:ext cx="1439779" cy="365126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99" r:id="rId2"/>
    <p:sldLayoutId id="2147483787" r:id="rId3"/>
    <p:sldLayoutId id="2147483795" r:id="rId4"/>
    <p:sldLayoutId id="2147483711" r:id="rId5"/>
    <p:sldLayoutId id="2147483712" r:id="rId6"/>
    <p:sldLayoutId id="2147483790" r:id="rId7"/>
    <p:sldLayoutId id="2147483789" r:id="rId8"/>
    <p:sldLayoutId id="2147483714" r:id="rId9"/>
    <p:sldLayoutId id="2147483738" r:id="rId10"/>
    <p:sldLayoutId id="2147483739" r:id="rId11"/>
    <p:sldLayoutId id="2147483780" r:id="rId12"/>
    <p:sldLayoutId id="2147483773" r:id="rId13"/>
    <p:sldLayoutId id="2147483800" r:id="rId14"/>
    <p:sldLayoutId id="2147483688" r:id="rId15"/>
    <p:sldLayoutId id="2147483801" r:id="rId16"/>
    <p:sldLayoutId id="2147483802" r:id="rId17"/>
    <p:sldLayoutId id="2147483803" r:id="rId18"/>
    <p:sldLayoutId id="2147483744" r:id="rId19"/>
    <p:sldLayoutId id="2147483793" r:id="rId20"/>
    <p:sldLayoutId id="2147483772" r:id="rId21"/>
    <p:sldLayoutId id="2147483767" r:id="rId22"/>
    <p:sldLayoutId id="2147483769" r:id="rId23"/>
    <p:sldLayoutId id="2147483771" r:id="rId24"/>
    <p:sldLayoutId id="2147483770" r:id="rId25"/>
    <p:sldLayoutId id="2147483732" r:id="rId26"/>
    <p:sldLayoutId id="2147483794" r:id="rId27"/>
    <p:sldLayoutId id="2147483733" r:id="rId28"/>
    <p:sldLayoutId id="2147483747" r:id="rId29"/>
    <p:sldLayoutId id="2147483818" r:id="rId30"/>
    <p:sldLayoutId id="2147483805" r:id="rId31"/>
    <p:sldLayoutId id="2147483806" r:id="rId32"/>
    <p:sldLayoutId id="2147483750" r:id="rId33"/>
    <p:sldLayoutId id="2147483765" r:id="rId34"/>
    <p:sldLayoutId id="2147483781" r:id="rId35"/>
    <p:sldLayoutId id="2147483809" r:id="rId36"/>
    <p:sldLayoutId id="2147483808" r:id="rId37"/>
    <p:sldLayoutId id="2147483807" r:id="rId38"/>
    <p:sldLayoutId id="2147483819" r:id="rId39"/>
    <p:sldLayoutId id="2147483754" r:id="rId40"/>
    <p:sldLayoutId id="2147483755" r:id="rId41"/>
    <p:sldLayoutId id="2147483759" r:id="rId42"/>
    <p:sldLayoutId id="2147483753" r:id="rId43"/>
    <p:sldLayoutId id="2147483763" r:id="rId44"/>
    <p:sldLayoutId id="2147483762" r:id="rId45"/>
    <p:sldLayoutId id="2147483758" r:id="rId46"/>
    <p:sldLayoutId id="2147483756" r:id="rId47"/>
    <p:sldLayoutId id="2147483798" r:id="rId48"/>
    <p:sldLayoutId id="2147483797" r:id="rId4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51031"/>
            <a:ext cx="12192000" cy="1187128"/>
          </a:xfrm>
        </p:spPr>
        <p:txBody>
          <a:bodyPr>
            <a:normAutofit/>
          </a:bodyPr>
          <a:lstStyle/>
          <a:p>
            <a:r>
              <a:rPr lang="en-US" sz="6000" dirty="0"/>
              <a:t>FFY27 Annual Training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2802466" y="5143364"/>
            <a:ext cx="6587067" cy="903062"/>
          </a:xfrm>
        </p:spPr>
        <p:txBody>
          <a:bodyPr>
            <a:normAutofit/>
          </a:bodyPr>
          <a:lstStyle/>
          <a:p>
            <a:r>
              <a:rPr lang="en-US" sz="4000" b="1" dirty="0"/>
              <a:t>eHEAT Enhancements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7562" y="2838115"/>
            <a:ext cx="8114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Energy Assistance Program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6907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95EE0-78DF-9F8E-11C3-4F78E2045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6CB80-B6DB-360C-CECD-C49AA1CBC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Online app search screen exports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A27D6-5511-2C36-ADC2-00C64BEE25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10685017" cy="4582339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2800" dirty="0"/>
              <a:t>Added sortable “Exported” Y/N column so SPs can see which online apps have been exported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Switches to Yes when “Export Previously </a:t>
            </a:r>
            <a:r>
              <a:rPr lang="en-US" sz="2800" dirty="0" err="1"/>
              <a:t>Unexported</a:t>
            </a:r>
            <a:r>
              <a:rPr lang="en-US" sz="2800" dirty="0"/>
              <a:t> Online Apps” button is used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“Export” button in the “View” column changed to “Download”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E757E1-835C-0D53-0624-B9D6D64A2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10</a:t>
            </a:fld>
            <a:endParaRPr lang="en-US" dirty="0"/>
          </a:p>
        </p:txBody>
      </p:sp>
      <p:pic>
        <p:nvPicPr>
          <p:cNvPr id="9" name="Picture 8" descr="Screenshot of eHEAT screen showing online applications. Red boxes highlight the &quot;Exported&quot; column, “Export Previously Unexported Online Apps” button, and &quot;View&quot; column.&#10;&#10;">
            <a:extLst>
              <a:ext uri="{FF2B5EF4-FFF2-40B4-BE49-F238E27FC236}">
                <a16:creationId xmlns:a16="http://schemas.microsoft.com/office/drawing/2014/main" id="{58957D95-C498-F96A-8A33-619865BB7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13"/>
          <a:stretch>
            <a:fillRect/>
          </a:stretch>
        </p:blipFill>
        <p:spPr bwMode="auto">
          <a:xfrm>
            <a:off x="62147" y="4285752"/>
            <a:ext cx="12064752" cy="24081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 descr="Red box highlighting the &quot;Exported&quot; column.">
            <a:extLst>
              <a:ext uri="{FF2B5EF4-FFF2-40B4-BE49-F238E27FC236}">
                <a16:creationId xmlns:a16="http://schemas.microsoft.com/office/drawing/2014/main" id="{04B6EEBB-8A4A-2076-8ED0-560A319AD892}"/>
              </a:ext>
            </a:extLst>
          </p:cNvPr>
          <p:cNvSpPr/>
          <p:nvPr/>
        </p:nvSpPr>
        <p:spPr>
          <a:xfrm>
            <a:off x="7253056" y="5566299"/>
            <a:ext cx="790113" cy="11551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 descr="Red box highlighting “Export Previously Unexported Online Apps” button.">
            <a:extLst>
              <a:ext uri="{FF2B5EF4-FFF2-40B4-BE49-F238E27FC236}">
                <a16:creationId xmlns:a16="http://schemas.microsoft.com/office/drawing/2014/main" id="{459787EA-10D9-F40A-14F7-69F6D0EFFEFC}"/>
              </a:ext>
            </a:extLst>
          </p:cNvPr>
          <p:cNvSpPr/>
          <p:nvPr/>
        </p:nvSpPr>
        <p:spPr>
          <a:xfrm>
            <a:off x="1350886" y="4509856"/>
            <a:ext cx="1960486" cy="2752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 descr="Red box highlighting the &quot;View&quot; column. ">
            <a:extLst>
              <a:ext uri="{FF2B5EF4-FFF2-40B4-BE49-F238E27FC236}">
                <a16:creationId xmlns:a16="http://schemas.microsoft.com/office/drawing/2014/main" id="{330D9823-9472-5185-98D5-6885B11BDD3C}"/>
              </a:ext>
            </a:extLst>
          </p:cNvPr>
          <p:cNvSpPr/>
          <p:nvPr/>
        </p:nvSpPr>
        <p:spPr>
          <a:xfrm>
            <a:off x="11409296" y="5585529"/>
            <a:ext cx="717603" cy="11551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5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F5BF3-DB39-665F-40A1-B44FC08CF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30652-A0DE-0352-6DDA-6D162520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Housing cost warning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BC75B-68BF-2B6F-F756-44D36C844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4624"/>
            <a:ext cx="5864526" cy="4582339"/>
          </a:xfrm>
        </p:spPr>
        <p:txBody>
          <a:bodyPr>
            <a:noAutofit/>
          </a:bodyPr>
          <a:lstStyle/>
          <a:p>
            <a:r>
              <a:rPr lang="en-US" dirty="0"/>
              <a:t>eHEAT checks reported income against housing costs and gives a warning message if housing costs are greater than income</a:t>
            </a:r>
          </a:p>
          <a:p>
            <a:r>
              <a:rPr lang="en-US" dirty="0"/>
              <a:t>Check happens when an application is made “Complete” </a:t>
            </a:r>
          </a:p>
          <a:p>
            <a:r>
              <a:rPr lang="en-US" dirty="0"/>
              <a:t>This is just a warning and does not prevent SPs from advancing the application</a:t>
            </a:r>
            <a:endParaRPr lang="en-US" sz="3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AFDFEB-A304-5CDB-5025-92DA174C5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 dirty="0"/>
          </a:p>
        </p:txBody>
      </p:sp>
      <p:pic>
        <p:nvPicPr>
          <p:cNvPr id="5" name="Picture 4" descr="Screenshot showing warning message that housing costs exceed reported income.">
            <a:extLst>
              <a:ext uri="{FF2B5EF4-FFF2-40B4-BE49-F238E27FC236}">
                <a16:creationId xmlns:a16="http://schemas.microsoft.com/office/drawing/2014/main" id="{47C0835F-0502-BFC4-CAC1-19B46D0D712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62" y="2350871"/>
            <a:ext cx="5320102" cy="234189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7778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19A39-B4CE-3BB6-AB38-A3C0E43B1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49D13-10CA-6BC7-1632-C60416473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Expected denial date sortable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265D4-0F9C-76E4-0C32-92873C47DE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10091469" cy="4582339"/>
          </a:xfrm>
        </p:spPr>
        <p:txBody>
          <a:bodyPr>
            <a:noAutofit/>
          </a:bodyPr>
          <a:lstStyle/>
          <a:p>
            <a:r>
              <a:rPr lang="en-US" dirty="0"/>
              <a:t>The “Expected Denial Date” column on the Client Services screen is sortable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Reminder this column only appears in search results when you search by Application Status “Incomplete”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1BD8A4-5BC6-B454-A5C8-034EC108C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 dirty="0"/>
          </a:p>
        </p:txBody>
      </p:sp>
      <p:pic>
        <p:nvPicPr>
          <p:cNvPr id="4" name="Picture 3" descr="eHEAT screenshot of search results on the client services screen with the &quot;Expected Denial Date&quot; column highlighted.">
            <a:extLst>
              <a:ext uri="{FF2B5EF4-FFF2-40B4-BE49-F238E27FC236}">
                <a16:creationId xmlns:a16="http://schemas.microsoft.com/office/drawing/2014/main" id="{AB0F0C2F-2A4A-88FB-6F18-60979773F7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73" y="2752434"/>
            <a:ext cx="11901454" cy="1500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Screenshot of the &quot;Application Status&quot; search field on the Client Services screen with only &quot;Incomplete&quot; status selected.&#10;">
            <a:extLst>
              <a:ext uri="{FF2B5EF4-FFF2-40B4-BE49-F238E27FC236}">
                <a16:creationId xmlns:a16="http://schemas.microsoft.com/office/drawing/2014/main" id="{05E34A22-1A45-2442-8724-6CD81D85A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033" y="5443263"/>
            <a:ext cx="6525933" cy="122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038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7FE92-B83C-6165-1333-3F8C1ABB1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2C10B-EA4C-5999-32E1-D04EE4DEF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Delivery confirmation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D346F-6C7A-BD66-B743-E6EA25B846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5743576" cy="4582339"/>
          </a:xfrm>
        </p:spPr>
        <p:txBody>
          <a:bodyPr>
            <a:noAutofit/>
          </a:bodyPr>
          <a:lstStyle/>
          <a:p>
            <a:r>
              <a:rPr lang="en-US" sz="3600" dirty="0"/>
              <a:t>The Delivery Confirmation Information section records a history</a:t>
            </a:r>
          </a:p>
          <a:p>
            <a:r>
              <a:rPr lang="en-US" sz="3600" dirty="0"/>
              <a:t>The table shows who:</a:t>
            </a:r>
          </a:p>
          <a:p>
            <a:pPr lvl="1"/>
            <a:r>
              <a:rPr lang="en-US" sz="3200" dirty="0"/>
              <a:t>Requested the information</a:t>
            </a:r>
          </a:p>
          <a:p>
            <a:pPr lvl="1"/>
            <a:r>
              <a:rPr lang="en-US" sz="3200" dirty="0"/>
              <a:t>Submitted it</a:t>
            </a:r>
          </a:p>
          <a:p>
            <a:pPr lvl="1"/>
            <a:r>
              <a:rPr lang="en-US" sz="3200" dirty="0"/>
              <a:t>Accepted it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FCA569-75CC-564A-1741-F3BF843EF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 dirty="0"/>
          </a:p>
        </p:txBody>
      </p:sp>
      <p:pic>
        <p:nvPicPr>
          <p:cNvPr id="4" name="Picture 3" descr="Screenshot of the &quot;Delivery Confirmation Information&quot; info box on the Delivered Fuel Crisis screen. The &quot;Accepted&quot; status indicator is highlighted.&#10;">
            <a:extLst>
              <a:ext uri="{FF2B5EF4-FFF2-40B4-BE49-F238E27FC236}">
                <a16:creationId xmlns:a16="http://schemas.microsoft.com/office/drawing/2014/main" id="{231A6224-14F2-5559-A630-447DCE2D911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1400294"/>
            <a:ext cx="5391150" cy="44393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Screenshot of the delivery confirmation info history. Shows the status, user, and reported date. ">
            <a:extLst>
              <a:ext uri="{FF2B5EF4-FFF2-40B4-BE49-F238E27FC236}">
                <a16:creationId xmlns:a16="http://schemas.microsoft.com/office/drawing/2014/main" id="{F83BE944-BFCE-C255-200C-810153D5F6D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61"/>
          <a:stretch>
            <a:fillRect/>
          </a:stretch>
        </p:blipFill>
        <p:spPr bwMode="auto">
          <a:xfrm>
            <a:off x="6934869" y="4938813"/>
            <a:ext cx="5257131" cy="21009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158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4FA58-0C79-5D5E-E304-1FFF50203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6D444-6658-EB48-3E0D-FFA83A5C0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Agency Report of Work Production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EA215-51EF-2AC3-3320-C6A40C49A3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10685017" cy="4582339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2800" dirty="0"/>
              <a:t>Updated column names: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Logged apps 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 Apps logged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Processed apps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Apps touched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Request additional info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Additional info Requested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Certified Apps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Apps Approved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Crisis Events </a:t>
            </a:r>
            <a:r>
              <a:rPr lang="en-US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Crisis Requests Touched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2800" dirty="0"/>
              <a:t>Removed columns: Maintain Apps and ERR Events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n-US" sz="2800" dirty="0"/>
              <a:t>Added columns: Apps Denied, Apps Completed, Apps Made Eligible, Apps Made Incomplete Apps Verified, Benefits Determined, Crisis Requests Completed, ERR Tasks Touched, ERR Tasks Completed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CE514-C709-DD47-7D04-C277B7B18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14</a:t>
            </a:fld>
            <a:endParaRPr lang="en-US" dirty="0"/>
          </a:p>
        </p:txBody>
      </p:sp>
      <p:pic>
        <p:nvPicPr>
          <p:cNvPr id="15" name="Picture 14" descr="Screenshot of part of the column headers on the Agency Report of Work Production report. ">
            <a:extLst>
              <a:ext uri="{FF2B5EF4-FFF2-40B4-BE49-F238E27FC236}">
                <a16:creationId xmlns:a16="http://schemas.microsoft.com/office/drawing/2014/main" id="{05C1E21F-0107-B258-4299-E33ED85EDE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381" y="6138863"/>
            <a:ext cx="9013238" cy="6810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094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1A6A2-4F42-CA47-2255-8D366AE528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/>
              <a:t>Planned Enhancements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565F13-4969-40A3-DFC4-2A712E6D613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405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A2076-6476-AA96-A953-5F73BDFBF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88FD8-C749-246C-2BF7-965278530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Online app 18+ without income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4FD93-48CA-2BF4-16F3-5B06CA6CCA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5943601" cy="4582339"/>
          </a:xfrm>
        </p:spPr>
        <p:txBody>
          <a:bodyPr>
            <a:noAutofit/>
          </a:bodyPr>
          <a:lstStyle/>
          <a:p>
            <a:r>
              <a:rPr lang="en-US" dirty="0"/>
              <a:t>Paper app asks, “Member(s) over 18 with no income? Which member(s) and please explain_______”</a:t>
            </a:r>
          </a:p>
          <a:p>
            <a:r>
              <a:rPr lang="en-US" dirty="0"/>
              <a:t>Since SPs follow up when a member 18+ has no income the online app will attempt to gather this answer</a:t>
            </a:r>
          </a:p>
          <a:p>
            <a:r>
              <a:rPr lang="en-US" dirty="0"/>
              <a:t>When it's indicated an 18+ HH member has no income they will be prompted to explain</a:t>
            </a:r>
          </a:p>
          <a:p>
            <a:r>
              <a:rPr lang="en-US" dirty="0"/>
              <a:t>This information is not stored in eHEAT but will show on the online app summary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33ECF5-7935-B65F-BD75-4DA735DB4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16</a:t>
            </a:fld>
            <a:endParaRPr lang="en-US" dirty="0"/>
          </a:p>
        </p:txBody>
      </p:sp>
      <p:pic>
        <p:nvPicPr>
          <p:cNvPr id="5" name="Picture 4" descr="Screenshot of the online app prompt asking to confirm that the person has no income or receives no benefits. ">
            <a:extLst>
              <a:ext uri="{FF2B5EF4-FFF2-40B4-BE49-F238E27FC236}">
                <a16:creationId xmlns:a16="http://schemas.microsoft.com/office/drawing/2014/main" id="{50AD5CDA-2562-FEA3-2BA4-85389B3A3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738" y="2285933"/>
            <a:ext cx="4923398" cy="33021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04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759CE-B48E-BCB1-0371-22884868B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2D70F-8F4B-4E48-E23E-80CD4856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Wood percent from previous year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25068-B0C9-AAB5-B176-E9ED41A61E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7054971" cy="4582339"/>
          </a:xfrm>
        </p:spPr>
        <p:txBody>
          <a:bodyPr>
            <a:noAutofit/>
          </a:bodyPr>
          <a:lstStyle/>
          <a:p>
            <a:r>
              <a:rPr lang="en-US" dirty="0"/>
              <a:t>HHs that heat with wood/biofuel need to have their percent used for heating reviewed each year</a:t>
            </a:r>
          </a:p>
          <a:p>
            <a:r>
              <a:rPr lang="en-US" dirty="0"/>
              <a:t>Consumption is marked “Invalid” when there is a 30-percentage point (or more) increase or decrease from the previous year</a:t>
            </a:r>
          </a:p>
          <a:p>
            <a:r>
              <a:rPr lang="en-US" dirty="0"/>
              <a:t>To make this review easier we will be adding "Previous year percent wood/Biofuel" to the top of the information in the "Wood/</a:t>
            </a:r>
            <a:r>
              <a:rPr lang="en-US" dirty="0" err="1"/>
              <a:t>BioFuel</a:t>
            </a:r>
            <a:r>
              <a:rPr lang="en-US" dirty="0"/>
              <a:t> Information box" </a:t>
            </a:r>
          </a:p>
          <a:p>
            <a:r>
              <a:rPr lang="en-US" dirty="0"/>
              <a:t>If the previous year did not have wood as a heat source, it will show “None”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11BF96-14A5-A265-4FD4-B0F8FF579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17</a:t>
            </a:fld>
            <a:endParaRPr lang="en-US" dirty="0"/>
          </a:p>
        </p:txBody>
      </p:sp>
      <p:pic>
        <p:nvPicPr>
          <p:cNvPr id="6" name="Picture 5" descr="Screenshot of the Wood/Biofuel Information box on the energy providers accordion of the household's app.">
            <a:extLst>
              <a:ext uri="{FF2B5EF4-FFF2-40B4-BE49-F238E27FC236}">
                <a16:creationId xmlns:a16="http://schemas.microsoft.com/office/drawing/2014/main" id="{214AFAFB-D392-6C64-B814-98EBD6D88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" t="6277" r="3860" b="8045"/>
          <a:stretch>
            <a:fillRect/>
          </a:stretch>
        </p:blipFill>
        <p:spPr>
          <a:xfrm>
            <a:off x="7893170" y="3429000"/>
            <a:ext cx="4234718" cy="20802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007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D2A44-A638-03B2-B42F-CD8584023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BDF94-7DF1-F770-8444-7A38A85D6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No heat vendor checkbox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78B38-FB77-8340-247A-563E3B6953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7054971" cy="4582339"/>
          </a:xfrm>
        </p:spPr>
        <p:txBody>
          <a:bodyPr>
            <a:noAutofit/>
          </a:bodyPr>
          <a:lstStyle/>
          <a:p>
            <a:r>
              <a:rPr lang="en-US" dirty="0"/>
              <a:t>While rare, some HHs don’t have a heat vendor/burden  </a:t>
            </a:r>
          </a:p>
          <a:p>
            <a:r>
              <a:rPr lang="en-US" dirty="0"/>
              <a:t>Currently, eHEAT requires a primary heat vendor</a:t>
            </a:r>
          </a:p>
          <a:p>
            <a:r>
              <a:rPr lang="en-US" dirty="0"/>
              <a:t>Adding a "No Heat Vendor” checkbox to "Vendor Info" section on the Energy Providers accordion</a:t>
            </a:r>
          </a:p>
          <a:p>
            <a:r>
              <a:rPr lang="en-US" dirty="0"/>
              <a:t>When checked:</a:t>
            </a:r>
          </a:p>
          <a:p>
            <a:pPr lvl="1"/>
            <a:r>
              <a:rPr lang="en-US" dirty="0"/>
              <a:t>Electric is primary heat and actual consumption is used for benefit determination</a:t>
            </a:r>
          </a:p>
          <a:p>
            <a:pPr lvl="1"/>
            <a:r>
              <a:rPr lang="en-US" dirty="0"/>
              <a:t>If backup matrix is used it uses electric as the primary heating fuel and divides that amount in half (backup amount for electric heat divided by 2)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AC67B7-211E-BE7C-FA32-8F64D68E2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18</a:t>
            </a:fld>
            <a:endParaRPr lang="en-US" dirty="0"/>
          </a:p>
        </p:txBody>
      </p:sp>
      <p:pic>
        <p:nvPicPr>
          <p:cNvPr id="6" name="Picture 5" descr="Screenshot of the Vendor Information box on the energy providers accordion of the household's app. The &quot;Pay Electric Vendor&quot; box is checked.">
            <a:extLst>
              <a:ext uri="{FF2B5EF4-FFF2-40B4-BE49-F238E27FC236}">
                <a16:creationId xmlns:a16="http://schemas.microsoft.com/office/drawing/2014/main" id="{9AEEC974-6FA9-61BF-4B4A-EBBB55E8D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" b="420"/>
          <a:stretch>
            <a:fillRect/>
          </a:stretch>
        </p:blipFill>
        <p:spPr>
          <a:xfrm>
            <a:off x="7893170" y="3312543"/>
            <a:ext cx="4234718" cy="23205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945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DF58B-64D4-DF61-DBCF-6C0001A06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F47C8-EC8A-64F1-D126-F537F8256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Lock consumption when accordion “Verified”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3FCFF-6774-5F02-F76B-4B5AF50159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10334626" cy="4582339"/>
          </a:xfrm>
        </p:spPr>
        <p:txBody>
          <a:bodyPr>
            <a:noAutofit/>
          </a:bodyPr>
          <a:lstStyle/>
          <a:p>
            <a:r>
              <a:rPr lang="en-US" sz="3200" dirty="0"/>
              <a:t>Currently consumption can be updated until the app is “Benefit Determined”</a:t>
            </a:r>
          </a:p>
          <a:p>
            <a:r>
              <a:rPr lang="en-US" sz="3200" dirty="0"/>
              <a:t>Early in program year SPs gather consumption only for it to be overwritten by consumption upload files </a:t>
            </a:r>
          </a:p>
          <a:p>
            <a:r>
              <a:rPr lang="en-US" sz="3200" dirty="0"/>
              <a:t>This causes SPs to go back and check the new consumption for discrepancies, or they miss that it was even updated </a:t>
            </a:r>
          </a:p>
          <a:p>
            <a:r>
              <a:rPr lang="en-US" sz="3200" dirty="0"/>
              <a:t>To prevent the overwrite from happening on apps that have already been reviewed the control locking consumption will be when the Energy Providers accordion is “Verified”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DF1739-6DA7-857A-A9B8-F269510E5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72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eHEAT Enhancements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10835641" cy="458233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Jon Brown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083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1A6A2-4F42-CA47-2255-8D366AE528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/>
              <a:t>eHEAT Clarifications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565F13-4969-40A3-DFC4-2A712E6D613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844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B9998-77FD-C988-6314-E26B1C6A7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8F2F1-CD1E-5D36-5261-B6961ECD1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Online apps with only one energy vendor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0A688-BDEF-9A56-D05E-044D5ABB8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4624"/>
            <a:ext cx="4782016" cy="458233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HHs must enter at least one EV to continue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If they only select one, they can indicate: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They don’t have an electric vendor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Electric is same as their heat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94C275-D0B3-F013-4C66-0031B3BC3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21</a:t>
            </a:fld>
            <a:endParaRPr lang="en-US" dirty="0"/>
          </a:p>
        </p:txBody>
      </p:sp>
      <p:pic>
        <p:nvPicPr>
          <p:cNvPr id="6" name="Picture 5" descr="Screenshot of the online app where households enter their energy company information. The buttons indicating they dont have an electric company or an alternate heat company are highlighted. ">
            <a:extLst>
              <a:ext uri="{FF2B5EF4-FFF2-40B4-BE49-F238E27FC236}">
                <a16:creationId xmlns:a16="http://schemas.microsoft.com/office/drawing/2014/main" id="{0D23138A-7055-22D6-DD6F-215A86D83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4"/>
          <a:stretch>
            <a:fillRect/>
          </a:stretch>
        </p:blipFill>
        <p:spPr>
          <a:xfrm>
            <a:off x="5620216" y="1471737"/>
            <a:ext cx="6478858" cy="49288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Rectangle 16" descr="Red box highlighting selection of &quot;I dont ahve an electric company.&quot;">
            <a:extLst>
              <a:ext uri="{FF2B5EF4-FFF2-40B4-BE49-F238E27FC236}">
                <a16:creationId xmlns:a16="http://schemas.microsoft.com/office/drawing/2014/main" id="{FAFA7D60-1A8A-905E-895B-E9E9FEFAFE0B}"/>
              </a:ext>
            </a:extLst>
          </p:cNvPr>
          <p:cNvSpPr/>
          <p:nvPr/>
        </p:nvSpPr>
        <p:spPr>
          <a:xfrm>
            <a:off x="5709424" y="2821259"/>
            <a:ext cx="4014439" cy="3345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 descr="Red box highlighting selection of &quot;I don't have another heat company.&quot;">
            <a:extLst>
              <a:ext uri="{FF2B5EF4-FFF2-40B4-BE49-F238E27FC236}">
                <a16:creationId xmlns:a16="http://schemas.microsoft.com/office/drawing/2014/main" id="{ACDC5EC5-8E58-F4DD-38CB-A3F28B19EA94}"/>
              </a:ext>
            </a:extLst>
          </p:cNvPr>
          <p:cNvSpPr/>
          <p:nvPr/>
        </p:nvSpPr>
        <p:spPr>
          <a:xfrm>
            <a:off x="5709424" y="3999165"/>
            <a:ext cx="2821259" cy="4237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7F6F-14E2-A609-C935-784328735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35D01-2061-533E-4F1B-DBC303016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400" dirty="0"/>
              <a:t>Online apps with only one energy vendor,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4C2F9-7D8E-BFEA-0207-B3AB86080F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10039710" cy="458233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Online app summary does not show an indicator that they selected no electric vendor or no heat vendor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If only one vendor is shown one of those selections was made in order to continue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If only one vendor is indicated eHEAT does not provide HH with percent payment to EV and always comes through as default 30% to electric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38B736-2A18-B156-46E4-3B2B5DA6E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Picture 4" descr="Screenshot showing the energy vendor and fuel information on the online app summary. ">
            <a:extLst>
              <a:ext uri="{FF2B5EF4-FFF2-40B4-BE49-F238E27FC236}">
                <a16:creationId xmlns:a16="http://schemas.microsoft.com/office/drawing/2014/main" id="{F4EFEFCC-1A18-3ED9-8364-24CDF6CC5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" t="5356" r="56859" b="2650"/>
          <a:stretch>
            <a:fillRect/>
          </a:stretch>
        </p:blipFill>
        <p:spPr>
          <a:xfrm>
            <a:off x="5182315" y="4840859"/>
            <a:ext cx="6628328" cy="18806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602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39EE8-E72C-AE5E-161A-EBA252B74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76C32-E32B-99DF-DA1A-C31D2B48B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Editing RFI Letters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E1161-F379-639D-7ECE-8AAA7EE4C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10089996" cy="458233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RFI letters check for attachments when certain keywords are present like, “attached”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If there is no attachment, there is a reminder/warning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Default language includes “Please complete and return the attached form(s), if any, and send the information listed below:”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If no attachment is being sent with the letter, SPs can edit the text to change or remove that default “attached” language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0600E2-7251-2834-0AC0-31C20A931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43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Q&amp;A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033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D4D53-9CF1-EC24-373E-813CF634F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49DB8-2154-8B49-9E2E-1A0711DC9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A98FE-2F1F-4694-9409-17CB8A44BD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10835641" cy="458233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Deployed Enhancements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Planned Enhancements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Clarifications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614233-1F7D-DCC6-8276-94D601CA9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195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Deployed Enhancements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10835641" cy="458233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Cancel Withdrawal letter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Post delivery confirmation notification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Online app search screen exports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Housing cost warning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Expected denial date sortable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History added for delivery confirm info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Agency Report of Work Production update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200" dirty="0">
              <a:highlight>
                <a:srgbClr val="00FF00"/>
              </a:highlight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2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200" b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697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614C1-B1B0-3750-402B-32B7EEDDF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16FA9-572F-A230-716A-A6A79CC40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Planned Enhancements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BBD53-761A-924F-AFB4-4A7614BC96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10835641" cy="458233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Online app 18+ without income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Wood percent from previous year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No heat vendor checkbox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Lock consumption when accordion “Verified”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0335BF-234C-F2A7-5A4A-F80F78F98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219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7995E-A328-2EA2-D7AB-0F1980236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6290D-9BB3-5FD4-A5B2-64143C3BA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Clarifications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7AABE3-8A53-69E2-EB21-483128305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10835641" cy="458233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Online apps with one vendor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Editing RFI Letters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EF0C8A-8E72-3D04-6597-00C60D705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573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1A6A2-4F42-CA47-2255-8D366AE528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/>
              <a:t>Deployed Enhancements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565F13-4969-40A3-DFC4-2A712E6D613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332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A1DD0-A34E-D451-6171-804329ECC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3E2D9-2772-5ABC-0B2C-FF4B6B126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Cancel Withdrawal letter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394F7-F9CB-E015-62EB-1B2847B174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1594624"/>
            <a:ext cx="4806443" cy="4582339"/>
          </a:xfrm>
        </p:spPr>
        <p:txBody>
          <a:bodyPr>
            <a:noAutofit/>
          </a:bodyPr>
          <a:lstStyle/>
          <a:p>
            <a:r>
              <a:rPr lang="en-US" sz="3200" dirty="0"/>
              <a:t>Sometimes apps are withdrawn but a letter doesn’t need to be sent to the HH</a:t>
            </a:r>
          </a:p>
          <a:p>
            <a:r>
              <a:rPr lang="en-US" sz="3200" dirty="0"/>
              <a:t>SPs can toggle the “Send letter/cancel letter” button in the manage app window to stop a letter from going out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3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7F74D7-E141-A4CC-FA1E-4F791B4F4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  <p:pic>
        <p:nvPicPr>
          <p:cNvPr id="6" name="Picture 5" descr="eHEAT screenshot showing Manage Application box with the &quot;Cancel Letter&quot; button toggled off.">
            <a:extLst>
              <a:ext uri="{FF2B5EF4-FFF2-40B4-BE49-F238E27FC236}">
                <a16:creationId xmlns:a16="http://schemas.microsoft.com/office/drawing/2014/main" id="{B360EBB6-A028-7A35-C9A9-62E3BE62C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466"/>
          <a:stretch>
            <a:fillRect/>
          </a:stretch>
        </p:blipFill>
        <p:spPr>
          <a:xfrm>
            <a:off x="5627391" y="2061712"/>
            <a:ext cx="6141339" cy="38042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eHEAT screenshot showing Manage Application box with the &quot;Cancel Letter&quot; button toggled on.">
            <a:extLst>
              <a:ext uri="{FF2B5EF4-FFF2-40B4-BE49-F238E27FC236}">
                <a16:creationId xmlns:a16="http://schemas.microsoft.com/office/drawing/2014/main" id="{41E29C8B-3618-31ED-ECA0-92E45B1BE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" t="1983" r="1433" b="1531"/>
          <a:stretch>
            <a:fillRect/>
          </a:stretch>
        </p:blipFill>
        <p:spPr>
          <a:xfrm>
            <a:off x="5644642" y="2061712"/>
            <a:ext cx="6124088" cy="38042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705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8FB20-53BE-7350-322B-56C91C5FF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11BB4-BC29-9E57-68AD-0DF0D3380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Post delivery confirmation notification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7A9A1-BFC0-4917-DB84-930366BFC5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6856563" cy="4582339"/>
          </a:xfrm>
        </p:spPr>
        <p:txBody>
          <a:bodyPr>
            <a:noAutofit/>
          </a:bodyPr>
          <a:lstStyle/>
          <a:p>
            <a:r>
              <a:rPr lang="en-US" dirty="0"/>
              <a:t>SPs can receive notifications when delivered fuel vendors submit Delivery Confirmation Info</a:t>
            </a:r>
          </a:p>
          <a:p>
            <a:r>
              <a:rPr lang="en-US" dirty="0"/>
              <a:t>Users must add “Delivered Fuel Info Submitted” to their Notifications and/or Workflow</a:t>
            </a:r>
          </a:p>
          <a:p>
            <a:r>
              <a:rPr lang="en-US" dirty="0"/>
              <a:t>When an EV submits Delivery Confirmation Info, subscribed users receive a notification in eHEAT and/or by email</a:t>
            </a:r>
          </a:p>
          <a:p>
            <a:r>
              <a:rPr lang="en-US" dirty="0"/>
              <a:t>The notification link directs users to the HH’s Crisis tab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3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111603-C5DA-9953-B9EB-FF2BF3FF7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 dirty="0"/>
          </a:p>
        </p:txBody>
      </p:sp>
      <p:pic>
        <p:nvPicPr>
          <p:cNvPr id="4" name="Picture 3" descr="Screenshot of Notification List for Service Provider Users. The &quot;Delivered Fuel Info Submitted&quot; notification is selected.">
            <a:extLst>
              <a:ext uri="{FF2B5EF4-FFF2-40B4-BE49-F238E27FC236}">
                <a16:creationId xmlns:a16="http://schemas.microsoft.com/office/drawing/2014/main" id="{9A3753A8-0838-8CCA-A116-E355EF1A3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868148" y="2105880"/>
            <a:ext cx="3984546" cy="37533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675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.potx" id="{173BAB30-51AA-4A99-A927-CCD869EBF607}" vid="{BA9EC644-015B-4F2F-9352-CA7D864112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E4A2FABADBC441B0342913A8C290D0" ma:contentTypeVersion="2" ma:contentTypeDescription="Create a new document." ma:contentTypeScope="" ma:versionID="81d2ba08ee2977b36be2fea17d30ebc0">
  <xsd:schema xmlns:xsd="http://www.w3.org/2001/XMLSchema" xmlns:xs="http://www.w3.org/2001/XMLSchema" xmlns:p="http://schemas.microsoft.com/office/2006/metadata/properties" xmlns:ns2="ffc124ee-df99-471e-a3f3-403333fc7b18" targetNamespace="http://schemas.microsoft.com/office/2006/metadata/properties" ma:root="true" ma:fieldsID="13182abac4f103ce99be370d50200635" ns2:_="">
    <xsd:import namespace="ffc124ee-df99-471e-a3f3-403333fc7b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c124ee-df99-471e-a3f3-403333fc7b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78B604-9059-4F1C-B8E2-C96A71A964D2}">
  <ds:schemaRefs>
    <ds:schemaRef ds:uri="http://purl.org/dc/elements/1.1/"/>
    <ds:schemaRef ds:uri="http://schemas.microsoft.com/office/2006/documentManagement/types"/>
    <ds:schemaRef ds:uri="http://www.w3.org/XML/1998/namespace"/>
    <ds:schemaRef ds:uri="ffc124ee-df99-471e-a3f3-403333fc7b18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7C411C-54A6-49B6-84EE-93EC1CD932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c124ee-df99-471e-a3f3-403333fc7b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6942</TotalTime>
  <Words>999</Words>
  <Application>Microsoft Office PowerPoint</Application>
  <PresentationFormat>Widescreen</PresentationFormat>
  <Paragraphs>129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NeueHaasGroteskText Std</vt:lpstr>
      <vt:lpstr>Wingdings</vt:lpstr>
      <vt:lpstr>MN.IT</vt:lpstr>
      <vt:lpstr>FFY27 Annual Training</vt:lpstr>
      <vt:lpstr>eHEAT Enhancements</vt:lpstr>
      <vt:lpstr>Topics</vt:lpstr>
      <vt:lpstr>Deployed Enhancements</vt:lpstr>
      <vt:lpstr>Planned Enhancements</vt:lpstr>
      <vt:lpstr>Clarifications </vt:lpstr>
      <vt:lpstr>Deployed Enhancements </vt:lpstr>
      <vt:lpstr>Cancel Withdrawal letter </vt:lpstr>
      <vt:lpstr>Post delivery confirmation notification</vt:lpstr>
      <vt:lpstr>Online app search screen exports</vt:lpstr>
      <vt:lpstr>Housing cost warning</vt:lpstr>
      <vt:lpstr>Expected denial date sortable</vt:lpstr>
      <vt:lpstr>Delivery confirmation history</vt:lpstr>
      <vt:lpstr>Agency Report of Work Production update</vt:lpstr>
      <vt:lpstr>Planned Enhancements </vt:lpstr>
      <vt:lpstr>Online app 18+ without income </vt:lpstr>
      <vt:lpstr>Wood percent from previous year</vt:lpstr>
      <vt:lpstr>No heat vendor checkbox</vt:lpstr>
      <vt:lpstr>Lock consumption when accordion “Verified”</vt:lpstr>
      <vt:lpstr>eHEAT Clarifications</vt:lpstr>
      <vt:lpstr>Online apps with only one energy vendor</vt:lpstr>
      <vt:lpstr>Online apps with only one energy vendor, cont.</vt:lpstr>
      <vt:lpstr>Editing RFI Letters</vt:lpstr>
      <vt:lpstr>Q&amp;A</vt:lpstr>
    </vt:vector>
  </TitlesOfParts>
  <Company>State of Minnesota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with Image</dc:title>
  <dc:subject>PowerPoint Template</dc:subject>
  <dc:creator>Tracy M.B. Smetana</dc:creator>
  <cp:keywords>PowerPoint, Template</cp:keywords>
  <dc:description>Version 1.1, Released 8-2016</dc:description>
  <cp:lastModifiedBy>Seemann, Sandra (COMM)</cp:lastModifiedBy>
  <cp:revision>189</cp:revision>
  <cp:lastPrinted>2017-03-14T16:27:36Z</cp:lastPrinted>
  <dcterms:created xsi:type="dcterms:W3CDTF">2019-11-22T21:44:23Z</dcterms:created>
  <dcterms:modified xsi:type="dcterms:W3CDTF">2026-07-31T17:28:03Z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0x010100ECE4A2FABADBC441B0342913A8C290D0</vt:lpwstr>
  </property>
</Properties>
</file>