
<file path=[Content_Types].xml><?xml version="1.0" encoding="utf-8"?>
<Types xmlns="http://schemas.openxmlformats.org/package/2006/content-types">
  <Default Extension="1" ContentType="image/jpeg"/>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4"/>
  </p:sldMasterIdLst>
  <p:notesMasterIdLst>
    <p:notesMasterId r:id="rId26"/>
  </p:notesMasterIdLst>
  <p:handoutMasterIdLst>
    <p:handoutMasterId r:id="rId27"/>
  </p:handoutMasterIdLst>
  <p:sldIdLst>
    <p:sldId id="264" r:id="rId5"/>
    <p:sldId id="272" r:id="rId6"/>
    <p:sldId id="407" r:id="rId7"/>
    <p:sldId id="1064" r:id="rId8"/>
    <p:sldId id="405" r:id="rId9"/>
    <p:sldId id="408" r:id="rId10"/>
    <p:sldId id="409" r:id="rId11"/>
    <p:sldId id="410" r:id="rId12"/>
    <p:sldId id="411" r:id="rId13"/>
    <p:sldId id="413" r:id="rId14"/>
    <p:sldId id="414" r:id="rId15"/>
    <p:sldId id="1065" r:id="rId16"/>
    <p:sldId id="412" r:id="rId17"/>
    <p:sldId id="1066" r:id="rId18"/>
    <p:sldId id="418" r:id="rId19"/>
    <p:sldId id="415" r:id="rId20"/>
    <p:sldId id="1069" r:id="rId21"/>
    <p:sldId id="416" r:id="rId22"/>
    <p:sldId id="417" r:id="rId23"/>
    <p:sldId id="419" r:id="rId24"/>
    <p:sldId id="406" r:id="rId2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865"/>
    <a:srgbClr val="78BE21"/>
    <a:srgbClr val="000000"/>
    <a:srgbClr val="0D0D0D"/>
    <a:srgbClr val="E8E8E8"/>
    <a:srgbClr val="B20738"/>
    <a:srgbClr val="00A3E2"/>
    <a:srgbClr val="2C2C2C"/>
    <a:srgbClr val="F5F5F5"/>
    <a:srgbClr val="3838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467" autoAdjust="0"/>
  </p:normalViewPr>
  <p:slideViewPr>
    <p:cSldViewPr snapToGrid="0">
      <p:cViewPr varScale="1">
        <p:scale>
          <a:sx n="92" d="100"/>
          <a:sy n="92" d="100"/>
        </p:scale>
        <p:origin x="432"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00" d="100"/>
          <a:sy n="100" d="100"/>
        </p:scale>
        <p:origin x="1512" y="-122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latin typeface="NeueHaasGroteskText Std" panose="020B0504020202020204" pitchFamily="34" charset="0"/>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2A04DE5-F1A9-4D45-BF54-BEFDBA739CA2}" type="datetimeFigureOut">
              <a:rPr lang="en-US" smtClean="0">
                <a:latin typeface="NeueHaasGroteskText Std" panose="020B0504020202020204" pitchFamily="34" charset="0"/>
              </a:rPr>
              <a:t>7/31/2026</a:t>
            </a:fld>
            <a:endParaRPr lang="en-US" dirty="0">
              <a:latin typeface="NeueHaasGroteskText Std" panose="020B0504020202020204" pitchFamily="34" charset="0"/>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latin typeface="NeueHaasGroteskText Std" panose="020B0504020202020204" pitchFamily="34" charset="0"/>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3886E1E-70B3-41D2-AD41-BEE4979EC759}" type="slidenum">
              <a:rPr lang="en-US" smtClean="0">
                <a:latin typeface="NeueHaasGroteskText Std" panose="020B0504020202020204" pitchFamily="34" charset="0"/>
              </a:rPr>
              <a:t>‹#›</a:t>
            </a:fld>
            <a:endParaRPr lang="en-US" dirty="0">
              <a:latin typeface="NeueHaasGroteskText Std" panose="020B050402020202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atin typeface="NeueHaasGroteskText Std" panose="020B0504020202020204" pitchFamily="34"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atin typeface="NeueHaasGroteskText Std" panose="020B0504020202020204" pitchFamily="34" charset="0"/>
              </a:defRPr>
            </a:lvl1pPr>
          </a:lstStyle>
          <a:p>
            <a:fld id="{A50CD39D-89B0-4C68-805A-35C75A7C20C8}" type="datetimeFigureOut">
              <a:rPr lang="en-US" smtClean="0"/>
              <a:pPr/>
              <a:t>7/31/2026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atin typeface="NeueHaasGroteskText Std" panose="020B050402020202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atin typeface="NeueHaasGroteskText Std" panose="020B050402020202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NeueHaasGroteskText Std" panose="020B0504020202020204" pitchFamily="34" charset="0"/>
        <a:ea typeface="+mn-ea"/>
        <a:cs typeface="+mn-cs"/>
      </a:defRPr>
    </a:lvl1pPr>
    <a:lvl2pPr marL="457200" algn="l" defTabSz="914400" rtl="0" eaLnBrk="1" latinLnBrk="0" hangingPunct="1">
      <a:defRPr sz="1200" kern="1200">
        <a:solidFill>
          <a:schemeClr val="tx1"/>
        </a:solidFill>
        <a:latin typeface="NeueHaasGroteskText Std" panose="020B0504020202020204" pitchFamily="34" charset="0"/>
        <a:ea typeface="+mn-ea"/>
        <a:cs typeface="+mn-cs"/>
      </a:defRPr>
    </a:lvl2pPr>
    <a:lvl3pPr marL="914400" algn="l" defTabSz="914400" rtl="0" eaLnBrk="1" latinLnBrk="0" hangingPunct="1">
      <a:defRPr sz="1200" kern="1200">
        <a:solidFill>
          <a:schemeClr val="tx1"/>
        </a:solidFill>
        <a:latin typeface="NeueHaasGroteskText Std" panose="020B0504020202020204" pitchFamily="34" charset="0"/>
        <a:ea typeface="+mn-ea"/>
        <a:cs typeface="+mn-cs"/>
      </a:defRPr>
    </a:lvl3pPr>
    <a:lvl4pPr marL="1371600" algn="l" defTabSz="914400" rtl="0" eaLnBrk="1" latinLnBrk="0" hangingPunct="1">
      <a:defRPr sz="1200" kern="1200">
        <a:solidFill>
          <a:schemeClr val="tx1"/>
        </a:solidFill>
        <a:latin typeface="NeueHaasGroteskText Std" panose="020B0504020202020204" pitchFamily="34" charset="0"/>
        <a:ea typeface="+mn-ea"/>
        <a:cs typeface="+mn-cs"/>
      </a:defRPr>
    </a:lvl4pPr>
    <a:lvl5pPr marL="1828800" algn="l" defTabSz="914400" rtl="0" eaLnBrk="1" latinLnBrk="0" hangingPunct="1">
      <a:defRPr sz="1200" kern="1200">
        <a:solidFill>
          <a:schemeClr val="tx1"/>
        </a:solidFill>
        <a:latin typeface="NeueHaasGroteskText Std"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ecfr.gov/current/title-2/subtitle-A/chapter-II/part-200/subpart-F/subject-group-ECFRc3bd6ae97de5a40/section-200.512"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mailto:donna.leonard@state.mn.us"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mailto:eap.mail@state.mn.u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294831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15DBE-65B3-155C-8D1E-90B1FF4105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99C14A-F8A1-4B01-BFEE-CDE3CE1EB2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27836B-FC88-A35F-6688-D78337A4481C}"/>
              </a:ext>
            </a:extLst>
          </p:cNvPr>
          <p:cNvSpPr>
            <a:spLocks noGrp="1"/>
          </p:cNvSpPr>
          <p:nvPr>
            <p:ph type="body" idx="1"/>
          </p:nvPr>
        </p:nvSpPr>
        <p:spPr/>
        <p:txBody>
          <a:bodyPr/>
          <a:lstStyle/>
          <a:p>
            <a:endParaRPr lang="en-US" sz="1600" dirty="0"/>
          </a:p>
        </p:txBody>
      </p:sp>
      <p:sp>
        <p:nvSpPr>
          <p:cNvPr id="4" name="Slide Number Placeholder 3">
            <a:extLst>
              <a:ext uri="{FF2B5EF4-FFF2-40B4-BE49-F238E27FC236}">
                <a16:creationId xmlns:a16="http://schemas.microsoft.com/office/drawing/2014/main" id="{660D2E89-7205-95AF-718C-1DE8A03FC9A6}"/>
              </a:ext>
            </a:extLst>
          </p:cNvPr>
          <p:cNvSpPr>
            <a:spLocks noGrp="1"/>
          </p:cNvSpPr>
          <p:nvPr>
            <p:ph type="sldNum" sz="quarter" idx="5"/>
          </p:nvPr>
        </p:nvSpPr>
        <p:spPr/>
        <p:txBody>
          <a:bodyPr/>
          <a:lstStyle/>
          <a:p>
            <a:fld id="{F9F08466-AEA7-4FC0-9459-6A32F61DA297}" type="slidenum">
              <a:rPr lang="en-US" smtClean="0"/>
              <a:pPr/>
              <a:t>11</a:t>
            </a:fld>
            <a:endParaRPr lang="en-US" dirty="0"/>
          </a:p>
        </p:txBody>
      </p:sp>
    </p:spTree>
    <p:extLst>
      <p:ext uri="{BB962C8B-B14F-4D97-AF65-F5344CB8AC3E}">
        <p14:creationId xmlns:p14="http://schemas.microsoft.com/office/powerpoint/2010/main" val="1969018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E0B12-8E6C-CB87-1599-54C3CEC4AF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67754D-F4A5-0C48-C089-6BA53211DB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396E2A-FC1A-0E86-11BD-7F09A631FC09}"/>
              </a:ext>
            </a:extLst>
          </p:cNvPr>
          <p:cNvSpPr>
            <a:spLocks noGrp="1"/>
          </p:cNvSpPr>
          <p:nvPr>
            <p:ph type="body" idx="1"/>
          </p:nvPr>
        </p:nvSpPr>
        <p:spPr/>
        <p:txBody>
          <a:bodyPr/>
          <a:lstStyle/>
          <a:p>
            <a:r>
              <a:rPr lang="en-US" dirty="0"/>
              <a:t>This was a quick rundown of the updates to Chapter 13. Now we’ll talk about the Uniform Guidance Training.</a:t>
            </a:r>
          </a:p>
          <a:p>
            <a:endParaRPr lang="en-US" dirty="0"/>
          </a:p>
        </p:txBody>
      </p:sp>
      <p:sp>
        <p:nvSpPr>
          <p:cNvPr id="4" name="Slide Number Placeholder 3">
            <a:extLst>
              <a:ext uri="{FF2B5EF4-FFF2-40B4-BE49-F238E27FC236}">
                <a16:creationId xmlns:a16="http://schemas.microsoft.com/office/drawing/2014/main" id="{71590D03-A674-DD2B-9CBA-36F7DBB9B7BA}"/>
              </a:ext>
            </a:extLst>
          </p:cNvPr>
          <p:cNvSpPr>
            <a:spLocks noGrp="1"/>
          </p:cNvSpPr>
          <p:nvPr>
            <p:ph type="sldNum" sz="quarter" idx="5"/>
          </p:nvPr>
        </p:nvSpPr>
        <p:spPr/>
        <p:txBody>
          <a:bodyPr/>
          <a:lstStyle/>
          <a:p>
            <a:fld id="{F9F08466-AEA7-4FC0-9459-6A32F61DA297}" type="slidenum">
              <a:rPr lang="en-US" smtClean="0"/>
              <a:pPr/>
              <a:t>12</a:t>
            </a:fld>
            <a:endParaRPr lang="en-US" dirty="0"/>
          </a:p>
        </p:txBody>
      </p:sp>
    </p:spTree>
    <p:extLst>
      <p:ext uri="{BB962C8B-B14F-4D97-AF65-F5344CB8AC3E}">
        <p14:creationId xmlns:p14="http://schemas.microsoft.com/office/powerpoint/2010/main" val="91636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7CA78-3CEC-A0BE-8DCA-BDB72F3D84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EC41F7-4648-3644-6663-3D56A3A8CF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47BD31-9AAC-5C39-D673-0BE821CF8BD9}"/>
              </a:ext>
            </a:extLst>
          </p:cNvPr>
          <p:cNvSpPr>
            <a:spLocks noGrp="1"/>
          </p:cNvSpPr>
          <p:nvPr>
            <p:ph type="body" idx="1"/>
          </p:nvPr>
        </p:nvSpPr>
        <p:spPr/>
        <p:txBody>
          <a:bodyPr/>
          <a:lstStyle/>
          <a:p>
            <a:r>
              <a:rPr lang="en-US" sz="1600" dirty="0"/>
              <a:t>WAP is offering again this fall on Thursday, October 22, 2026, from 8:30-12:30.</a:t>
            </a:r>
          </a:p>
        </p:txBody>
      </p:sp>
      <p:sp>
        <p:nvSpPr>
          <p:cNvPr id="4" name="Slide Number Placeholder 3">
            <a:extLst>
              <a:ext uri="{FF2B5EF4-FFF2-40B4-BE49-F238E27FC236}">
                <a16:creationId xmlns:a16="http://schemas.microsoft.com/office/drawing/2014/main" id="{FBC8E09E-5F6F-B1F7-05ED-32FD4C55C587}"/>
              </a:ext>
            </a:extLst>
          </p:cNvPr>
          <p:cNvSpPr>
            <a:spLocks noGrp="1"/>
          </p:cNvSpPr>
          <p:nvPr>
            <p:ph type="sldNum" sz="quarter" idx="5"/>
          </p:nvPr>
        </p:nvSpPr>
        <p:spPr/>
        <p:txBody>
          <a:bodyPr/>
          <a:lstStyle/>
          <a:p>
            <a:fld id="{F9F08466-AEA7-4FC0-9459-6A32F61DA297}" type="slidenum">
              <a:rPr lang="en-US" smtClean="0"/>
              <a:pPr/>
              <a:t>13</a:t>
            </a:fld>
            <a:endParaRPr lang="en-US" dirty="0"/>
          </a:p>
        </p:txBody>
      </p:sp>
    </p:spTree>
    <p:extLst>
      <p:ext uri="{BB962C8B-B14F-4D97-AF65-F5344CB8AC3E}">
        <p14:creationId xmlns:p14="http://schemas.microsoft.com/office/powerpoint/2010/main" val="430457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6A3DA-CD7A-93A2-8195-C604FF0F3E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B14A7C-EFD9-E9D4-2C21-0B00BDA932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D7323B-309A-B8A9-851D-482F95CAC2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264BFB-6F1C-D524-D847-FFF9BF640386}"/>
              </a:ext>
            </a:extLst>
          </p:cNvPr>
          <p:cNvSpPr>
            <a:spLocks noGrp="1"/>
          </p:cNvSpPr>
          <p:nvPr>
            <p:ph type="sldNum" sz="quarter" idx="5"/>
          </p:nvPr>
        </p:nvSpPr>
        <p:spPr/>
        <p:txBody>
          <a:bodyPr/>
          <a:lstStyle/>
          <a:p>
            <a:fld id="{F9F08466-AEA7-4FC0-9459-6A32F61DA297}" type="slidenum">
              <a:rPr lang="en-US" smtClean="0"/>
              <a:pPr/>
              <a:t>14</a:t>
            </a:fld>
            <a:endParaRPr lang="en-US" dirty="0"/>
          </a:p>
        </p:txBody>
      </p:sp>
    </p:spTree>
    <p:extLst>
      <p:ext uri="{BB962C8B-B14F-4D97-AF65-F5344CB8AC3E}">
        <p14:creationId xmlns:p14="http://schemas.microsoft.com/office/powerpoint/2010/main" val="3302332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t>Submitting Audit Reports</a:t>
            </a:r>
          </a:p>
          <a:p>
            <a:r>
              <a:rPr lang="en-US" sz="1400" dirty="0"/>
              <a:t>Service Providers must submit the most recent third-party financial audit to Commerce within 30 calendar days after the Service Providers’ receipt of the auditor's report or nine months after the end of the audit period, whichever is earlier, as required by </a:t>
            </a:r>
            <a:r>
              <a:rPr lang="en-US" sz="1400" u="sng" dirty="0">
                <a:hlinkClick r:id="rId3"/>
              </a:rPr>
              <a:t>2 C.F.R. §200.512.</a:t>
            </a:r>
            <a:r>
              <a:rPr lang="en-US" sz="1400" dirty="0"/>
              <a:t> Submit audits electronically to Donna Leonard at </a:t>
            </a:r>
            <a:r>
              <a:rPr lang="en-US" sz="1400" u="sng" dirty="0">
                <a:hlinkClick r:id="rId4"/>
              </a:rPr>
              <a:t>donna.leonard@state.mn.us</a:t>
            </a:r>
            <a:r>
              <a:rPr lang="en-US" sz="1400" dirty="0"/>
              <a:t>. </a:t>
            </a:r>
          </a:p>
          <a:p>
            <a:r>
              <a:rPr lang="en-US" sz="1400" dirty="0"/>
              <a:t>Service Providers must send Commerce a copy of any management decision letter received from another state agency to Donna Leonard at </a:t>
            </a:r>
            <a:r>
              <a:rPr lang="en-US" sz="1400" u="sng" dirty="0">
                <a:hlinkClick r:id="rId4"/>
              </a:rPr>
              <a:t>donna.leonard@state.mn.us</a:t>
            </a:r>
            <a:r>
              <a:rPr lang="en-US" sz="1400" u="sng" dirty="0"/>
              <a:t>.</a:t>
            </a:r>
            <a:endParaRPr lang="en-US" sz="1400" dirty="0"/>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15</a:t>
            </a:fld>
            <a:endParaRPr lang="en-US" dirty="0"/>
          </a:p>
        </p:txBody>
      </p:sp>
    </p:spTree>
    <p:extLst>
      <p:ext uri="{BB962C8B-B14F-4D97-AF65-F5344CB8AC3E}">
        <p14:creationId xmlns:p14="http://schemas.microsoft.com/office/powerpoint/2010/main" val="15767662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dirty="0"/>
              <a:t>State closeout and cash requests</a:t>
            </a:r>
          </a:p>
          <a:p>
            <a:r>
              <a:rPr lang="en-US" sz="1600" dirty="0"/>
              <a:t>As we near the end of the State Fiscal Year 2026, another reminder that the June FSR, cash request, and payments must balance to the penny. </a:t>
            </a:r>
            <a:r>
              <a:rPr lang="en-US" sz="1600" b="1" dirty="0"/>
              <a:t>June Cash Request: </a:t>
            </a:r>
            <a:r>
              <a:rPr lang="en-US" sz="1600" dirty="0"/>
              <a:t>The June Cash Request must end on the last day of June - i.e., the “To Date” must be no later than June 30, as that is the end of the State Fiscal Year.</a:t>
            </a:r>
          </a:p>
          <a:p>
            <a:endParaRPr lang="en-US" sz="1600" dirty="0"/>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17</a:t>
            </a:fld>
            <a:endParaRPr lang="en-US" dirty="0"/>
          </a:p>
        </p:txBody>
      </p:sp>
    </p:spTree>
    <p:extLst>
      <p:ext uri="{BB962C8B-B14F-4D97-AF65-F5344CB8AC3E}">
        <p14:creationId xmlns:p14="http://schemas.microsoft.com/office/powerpoint/2010/main" val="19179126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600" dirty="0"/>
              <a:t>SPs must close out program and submit final documents to Commerce at end of the program year. </a:t>
            </a:r>
          </a:p>
          <a:p>
            <a:pPr marL="285750" indent="-285750">
              <a:buFont typeface="Arial" panose="020B0604020202020204" pitchFamily="34" charset="0"/>
              <a:buChar char="•"/>
            </a:pPr>
            <a:r>
              <a:rPr lang="en-US" sz="1600" dirty="0"/>
              <a:t>Final documents are called Closeout Package.</a:t>
            </a:r>
          </a:p>
          <a:p>
            <a:pPr marL="285750" indent="-285750">
              <a:buFont typeface="Arial" panose="020B0604020202020204" pitchFamily="34" charset="0"/>
              <a:buChar char="•"/>
            </a:pPr>
            <a:r>
              <a:rPr lang="en-US" sz="1600" dirty="0"/>
              <a:t>EAP Final Closeout Package due by October 31 annually – we highly encourage submitting before the due date. Final Cash Requests are not accepted after the due date.</a:t>
            </a:r>
          </a:p>
          <a:p>
            <a:pPr marL="285750" indent="-285750">
              <a:buFont typeface="Arial" panose="020B0604020202020204" pitchFamily="34" charset="0"/>
              <a:buChar char="•"/>
            </a:pPr>
            <a:r>
              <a:rPr lang="en-US" sz="1600" dirty="0">
                <a:ea typeface="Calibri" panose="020F0502020204030204" pitchFamily="34" charset="0"/>
                <a:cs typeface="Times New Roman" panose="02020603050405020304" pitchFamily="18" charset="0"/>
              </a:rPr>
              <a:t>Submit to</a:t>
            </a:r>
            <a:r>
              <a:rPr lang="en-US" sz="1600" dirty="0">
                <a:solidFill>
                  <a:srgbClr val="FF0000"/>
                </a:solidFill>
                <a:ea typeface="Calibri" panose="020F0502020204030204" pitchFamily="34" charset="0"/>
                <a:cs typeface="Times New Roman" panose="02020603050405020304" pitchFamily="18" charset="0"/>
              </a:rPr>
              <a:t> </a:t>
            </a:r>
            <a:r>
              <a:rPr lang="en-US" sz="1600" u="sng" dirty="0">
                <a:solidFill>
                  <a:srgbClr val="0000FF"/>
                </a:solidFill>
                <a:ea typeface="Calibri" panose="020F0502020204030204" pitchFamily="34" charset="0"/>
                <a:cs typeface="Times New Roman" panose="02020603050405020304" pitchFamily="18" charset="0"/>
                <a:hlinkClick r:id="rId3"/>
              </a:rPr>
              <a:t>eap.mail@state.mn.us</a:t>
            </a:r>
            <a:r>
              <a:rPr lang="en-US" sz="1600" dirty="0">
                <a:solidFill>
                  <a:srgbClr val="000000"/>
                </a:solidFill>
                <a:ea typeface="Calibri" panose="020F0502020204030204" pitchFamily="34" charset="0"/>
                <a:cs typeface="Times New Roman" panose="02020603050405020304" pitchFamily="18" charset="0"/>
              </a:rPr>
              <a:t>  </a:t>
            </a:r>
            <a:r>
              <a:rPr lang="en-US" sz="1600" dirty="0"/>
              <a:t>(Final FSR &amp; CR – in eHEAT).</a:t>
            </a:r>
          </a:p>
          <a:p>
            <a:pPr marL="285750" indent="-285750">
              <a:buFont typeface="Arial" panose="020B0604020202020204" pitchFamily="34" charset="0"/>
              <a:buChar char="•"/>
            </a:pPr>
            <a:r>
              <a:rPr lang="en-US" sz="1600" dirty="0"/>
              <a:t>More info in EAP Policy Manual, Ch. 12, p. 3, Closeout section.</a:t>
            </a:r>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18</a:t>
            </a:fld>
            <a:endParaRPr lang="en-US" dirty="0"/>
          </a:p>
        </p:txBody>
      </p:sp>
    </p:spTree>
    <p:extLst>
      <p:ext uri="{BB962C8B-B14F-4D97-AF65-F5344CB8AC3E}">
        <p14:creationId xmlns:p14="http://schemas.microsoft.com/office/powerpoint/2010/main" val="41860168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dirty="0"/>
              <a:t>Final Cash Request: </a:t>
            </a:r>
            <a:r>
              <a:rPr lang="en-US" sz="1600" dirty="0"/>
              <a:t>Submit via eHEAT. The Final Cash Request must end on the last day of September - i.e., the “To Date” must be no later than September 30, as that is the end of the federal fiscal year.</a:t>
            </a:r>
          </a:p>
        </p:txBody>
      </p:sp>
      <p:sp>
        <p:nvSpPr>
          <p:cNvPr id="4" name="Slide Number Placeholder 3"/>
          <p:cNvSpPr>
            <a:spLocks noGrp="1"/>
          </p:cNvSpPr>
          <p:nvPr>
            <p:ph type="sldNum" sz="quarter" idx="5"/>
          </p:nvPr>
        </p:nvSpPr>
        <p:spPr/>
        <p:txBody>
          <a:bodyPr/>
          <a:lstStyle/>
          <a:p>
            <a:fld id="{F9F08466-AEA7-4FC0-9459-6A32F61DA297}" type="slidenum">
              <a:rPr lang="en-US" smtClean="0"/>
              <a:pPr/>
              <a:t>19</a:t>
            </a:fld>
            <a:endParaRPr lang="en-US" dirty="0"/>
          </a:p>
        </p:txBody>
      </p:sp>
    </p:spTree>
    <p:extLst>
      <p:ext uri="{BB962C8B-B14F-4D97-AF65-F5344CB8AC3E}">
        <p14:creationId xmlns:p14="http://schemas.microsoft.com/office/powerpoint/2010/main" val="32376809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This document lists due dates of key EAP documents, Commerce holiday closure dates, and other key dates. Please note there are two tabs: Reports and Submissions, Calendar of Events.</a:t>
            </a:r>
          </a:p>
        </p:txBody>
      </p:sp>
      <p:sp>
        <p:nvSpPr>
          <p:cNvPr id="4" name="Slide Number Placeholder 3"/>
          <p:cNvSpPr>
            <a:spLocks noGrp="1"/>
          </p:cNvSpPr>
          <p:nvPr>
            <p:ph type="sldNum" sz="quarter" idx="5"/>
          </p:nvPr>
        </p:nvSpPr>
        <p:spPr/>
        <p:txBody>
          <a:bodyPr/>
          <a:lstStyle/>
          <a:p>
            <a:fld id="{F9F08466-AEA7-4FC0-9459-6A32F61DA297}" type="slidenum">
              <a:rPr lang="en-US" smtClean="0"/>
              <a:pPr/>
              <a:t>20</a:t>
            </a:fld>
            <a:endParaRPr lang="en-US" dirty="0"/>
          </a:p>
        </p:txBody>
      </p:sp>
    </p:spTree>
    <p:extLst>
      <p:ext uri="{BB962C8B-B14F-4D97-AF65-F5344CB8AC3E}">
        <p14:creationId xmlns:p14="http://schemas.microsoft.com/office/powerpoint/2010/main" val="874796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In this presentation, I’ll be covering Chapter 13 – Program Fiscal Management.</a:t>
            </a:r>
          </a:p>
        </p:txBody>
      </p:sp>
      <p:sp>
        <p:nvSpPr>
          <p:cNvPr id="4" name="Slide Number Placeholder 3"/>
          <p:cNvSpPr>
            <a:spLocks noGrp="1"/>
          </p:cNvSpPr>
          <p:nvPr>
            <p:ph type="sldNum" sz="quarter" idx="5"/>
          </p:nvPr>
        </p:nvSpPr>
        <p:spPr/>
        <p:txBody>
          <a:bodyPr/>
          <a:lstStyle/>
          <a:p>
            <a:fld id="{F9F08466-AEA7-4FC0-9459-6A32F61DA297}" type="slidenum">
              <a:rPr lang="en-US" smtClean="0"/>
              <a:pPr/>
              <a:t>2</a:t>
            </a:fld>
            <a:endParaRPr lang="en-US" dirty="0"/>
          </a:p>
        </p:txBody>
      </p:sp>
    </p:spTree>
    <p:extLst>
      <p:ext uri="{BB962C8B-B14F-4D97-AF65-F5344CB8AC3E}">
        <p14:creationId xmlns:p14="http://schemas.microsoft.com/office/powerpoint/2010/main" val="2217985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4</a:t>
            </a:fld>
            <a:endParaRPr lang="en-US" dirty="0"/>
          </a:p>
        </p:txBody>
      </p:sp>
    </p:spTree>
    <p:extLst>
      <p:ext uri="{BB962C8B-B14F-4D97-AF65-F5344CB8AC3E}">
        <p14:creationId xmlns:p14="http://schemas.microsoft.com/office/powerpoint/2010/main" val="4240766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5</a:t>
            </a:fld>
            <a:endParaRPr lang="en-US" dirty="0"/>
          </a:p>
        </p:txBody>
      </p:sp>
    </p:spTree>
    <p:extLst>
      <p:ext uri="{BB962C8B-B14F-4D97-AF65-F5344CB8AC3E}">
        <p14:creationId xmlns:p14="http://schemas.microsoft.com/office/powerpoint/2010/main" val="1172472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F08466-AEA7-4FC0-9459-6A32F61DA297}" type="slidenum">
              <a:rPr lang="en-US" smtClean="0"/>
              <a:pPr/>
              <a:t>6</a:t>
            </a:fld>
            <a:endParaRPr lang="en-US" dirty="0"/>
          </a:p>
        </p:txBody>
      </p:sp>
    </p:spTree>
    <p:extLst>
      <p:ext uri="{BB962C8B-B14F-4D97-AF65-F5344CB8AC3E}">
        <p14:creationId xmlns:p14="http://schemas.microsoft.com/office/powerpoint/2010/main" val="850202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Now the Manual states that “Service Providers must submit the most recent 3</a:t>
            </a:r>
            <a:r>
              <a:rPr lang="en-US" sz="1600" baseline="30000" dirty="0"/>
              <a:t>rd</a:t>
            </a:r>
            <a:r>
              <a:rPr lang="en-US" sz="1600" dirty="0"/>
              <a:t>-party financial audit to Commerce withing 30 calendar days after the receipt of the auditor’s report or 9 months after the end of the audit period, whichever is earlier;” and we cited the Uniform Guidance. </a:t>
            </a:r>
          </a:p>
          <a:p>
            <a:r>
              <a:rPr lang="en-US" sz="1600" dirty="0"/>
              <a:t>To more closely align with the </a:t>
            </a:r>
            <a:r>
              <a:rPr lang="en-US" sz="1600"/>
              <a:t>Uniform Guidance, as well as the Weatherization Assistance Program (WAP) Manual.</a:t>
            </a:r>
            <a:endParaRPr lang="en-US" sz="1600"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7</a:t>
            </a:fld>
            <a:endParaRPr lang="en-US" dirty="0"/>
          </a:p>
        </p:txBody>
      </p:sp>
    </p:spTree>
    <p:extLst>
      <p:ext uri="{BB962C8B-B14F-4D97-AF65-F5344CB8AC3E}">
        <p14:creationId xmlns:p14="http://schemas.microsoft.com/office/powerpoint/2010/main" val="3119414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2BD3D-55F2-8B55-0284-2EAD209293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75645-04A2-41E7-4737-E52A4BADFA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C0146E-25D8-916A-5EC7-22C3BCE74B05}"/>
              </a:ext>
            </a:extLst>
          </p:cNvPr>
          <p:cNvSpPr>
            <a:spLocks noGrp="1"/>
          </p:cNvSpPr>
          <p:nvPr>
            <p:ph type="body" idx="1"/>
          </p:nvPr>
        </p:nvSpPr>
        <p:spPr/>
        <p:txBody>
          <a:bodyPr/>
          <a:lstStyle/>
          <a:p>
            <a:r>
              <a:rPr lang="en-US" sz="1600" dirty="0"/>
              <a:t>To align with the Minnesota Department of Administration’s Office of Grants Management (OGM) requirements.</a:t>
            </a:r>
          </a:p>
        </p:txBody>
      </p:sp>
      <p:sp>
        <p:nvSpPr>
          <p:cNvPr id="4" name="Slide Number Placeholder 3">
            <a:extLst>
              <a:ext uri="{FF2B5EF4-FFF2-40B4-BE49-F238E27FC236}">
                <a16:creationId xmlns:a16="http://schemas.microsoft.com/office/drawing/2014/main" id="{BAF46BCA-2536-F622-9647-C5B84D758CA6}"/>
              </a:ext>
            </a:extLst>
          </p:cNvPr>
          <p:cNvSpPr>
            <a:spLocks noGrp="1"/>
          </p:cNvSpPr>
          <p:nvPr>
            <p:ph type="sldNum" sz="quarter" idx="5"/>
          </p:nvPr>
        </p:nvSpPr>
        <p:spPr/>
        <p:txBody>
          <a:bodyPr/>
          <a:lstStyle/>
          <a:p>
            <a:fld id="{F9F08466-AEA7-4FC0-9459-6A32F61DA297}" type="slidenum">
              <a:rPr lang="en-US" smtClean="0"/>
              <a:pPr/>
              <a:t>8</a:t>
            </a:fld>
            <a:endParaRPr lang="en-US" dirty="0"/>
          </a:p>
        </p:txBody>
      </p:sp>
    </p:spTree>
    <p:extLst>
      <p:ext uri="{BB962C8B-B14F-4D97-AF65-F5344CB8AC3E}">
        <p14:creationId xmlns:p14="http://schemas.microsoft.com/office/powerpoint/2010/main" val="1032625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3F987-F550-6A82-E37D-AF4F608069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47E3D-8C41-8937-0A68-EDCC908A87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E6A2A8-C935-E808-BB23-404ECE544241}"/>
              </a:ext>
            </a:extLst>
          </p:cNvPr>
          <p:cNvSpPr>
            <a:spLocks noGrp="1"/>
          </p:cNvSpPr>
          <p:nvPr>
            <p:ph type="body" idx="1"/>
          </p:nvPr>
        </p:nvSpPr>
        <p:spPr/>
        <p:txBody>
          <a:bodyPr/>
          <a:lstStyle/>
          <a:p>
            <a:r>
              <a:rPr lang="en-US" sz="1600" dirty="0"/>
              <a:t>The next update is also in the Contracting &amp; Bidding Requirements, but now on Page 13. </a:t>
            </a:r>
            <a:r>
              <a:rPr lang="en-US" sz="1600"/>
              <a:t>We added </a:t>
            </a:r>
            <a:r>
              <a:rPr lang="en-US" sz="1600" dirty="0"/>
              <a:t>the information in </a:t>
            </a:r>
            <a:r>
              <a:rPr lang="en-US" sz="1600"/>
              <a:t>bold below - it’s just a small tweak. </a:t>
            </a:r>
            <a:r>
              <a:rPr lang="en-US" sz="1600" dirty="0"/>
              <a:t>Where bidding requirements may be waived, instead of “legitimate or practical source” we now say, “reasonably able and available source.” This update was made to align with the changes in the Office of Grants Management requirements.</a:t>
            </a:r>
          </a:p>
        </p:txBody>
      </p:sp>
      <p:sp>
        <p:nvSpPr>
          <p:cNvPr id="4" name="Slide Number Placeholder 3">
            <a:extLst>
              <a:ext uri="{FF2B5EF4-FFF2-40B4-BE49-F238E27FC236}">
                <a16:creationId xmlns:a16="http://schemas.microsoft.com/office/drawing/2014/main" id="{10C3411E-DB31-493C-8690-7D06D8895E70}"/>
              </a:ext>
            </a:extLst>
          </p:cNvPr>
          <p:cNvSpPr>
            <a:spLocks noGrp="1"/>
          </p:cNvSpPr>
          <p:nvPr>
            <p:ph type="sldNum" sz="quarter" idx="5"/>
          </p:nvPr>
        </p:nvSpPr>
        <p:spPr/>
        <p:txBody>
          <a:bodyPr/>
          <a:lstStyle/>
          <a:p>
            <a:fld id="{F9F08466-AEA7-4FC0-9459-6A32F61DA297}" type="slidenum">
              <a:rPr lang="en-US" smtClean="0"/>
              <a:pPr/>
              <a:t>9</a:t>
            </a:fld>
            <a:endParaRPr lang="en-US" dirty="0"/>
          </a:p>
        </p:txBody>
      </p:sp>
    </p:spTree>
    <p:extLst>
      <p:ext uri="{BB962C8B-B14F-4D97-AF65-F5344CB8AC3E}">
        <p14:creationId xmlns:p14="http://schemas.microsoft.com/office/powerpoint/2010/main" val="3343184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D8882-68C8-38C3-6DC3-6DB6A0199B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44F7C5-DF97-DB04-4395-49974C43BE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5C5DB4-2B7D-07FF-223F-5139468BDDA6}"/>
              </a:ext>
            </a:extLst>
          </p:cNvPr>
          <p:cNvSpPr>
            <a:spLocks noGrp="1"/>
          </p:cNvSpPr>
          <p:nvPr>
            <p:ph type="body" idx="1"/>
          </p:nvPr>
        </p:nvSpPr>
        <p:spPr/>
        <p:txBody>
          <a:bodyPr/>
          <a:lstStyle/>
          <a:p>
            <a:endParaRPr lang="en-US" sz="1600" dirty="0"/>
          </a:p>
        </p:txBody>
      </p:sp>
      <p:sp>
        <p:nvSpPr>
          <p:cNvPr id="4" name="Slide Number Placeholder 3">
            <a:extLst>
              <a:ext uri="{FF2B5EF4-FFF2-40B4-BE49-F238E27FC236}">
                <a16:creationId xmlns:a16="http://schemas.microsoft.com/office/drawing/2014/main" id="{C24D3B28-0D28-A17E-58A2-6397CEFC862F}"/>
              </a:ext>
            </a:extLst>
          </p:cNvPr>
          <p:cNvSpPr>
            <a:spLocks noGrp="1"/>
          </p:cNvSpPr>
          <p:nvPr>
            <p:ph type="sldNum" sz="quarter" idx="5"/>
          </p:nvPr>
        </p:nvSpPr>
        <p:spPr/>
        <p:txBody>
          <a:bodyPr/>
          <a:lstStyle/>
          <a:p>
            <a:fld id="{F9F08466-AEA7-4FC0-9459-6A32F61DA297}" type="slidenum">
              <a:rPr lang="en-US" smtClean="0"/>
              <a:pPr/>
              <a:t>10</a:t>
            </a:fld>
            <a:endParaRPr lang="en-US" dirty="0"/>
          </a:p>
        </p:txBody>
      </p:sp>
    </p:spTree>
    <p:extLst>
      <p:ext uri="{BB962C8B-B14F-4D97-AF65-F5344CB8AC3E}">
        <p14:creationId xmlns:p14="http://schemas.microsoft.com/office/powerpoint/2010/main" val="1342917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bwMode="gray">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dirty="0"/>
              <a:t>Click to enter the slideshow title</a:t>
            </a:r>
          </a:p>
        </p:txBody>
      </p:sp>
      <p:sp>
        <p:nvSpPr>
          <p:cNvPr id="3" name="Rectangle 2"/>
          <p:cNvSpPr/>
          <p:nvPr userDrawn="1"/>
        </p:nvSpPr>
        <p:spPr bwMode="auto">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p>
            <a:fld id="{609A9E4C-C103-4FA4-822B-E82DE7921672}" type="datetime1">
              <a:rPr lang="en-US" smtClean="0"/>
              <a:t>7/31/2026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697389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0"/>
            <a:ext cx="12192000" cy="121919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76233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a:solidFill>
                  <a:schemeClr val="bg1"/>
                </a:solidFill>
              </a:defRPr>
            </a:lvl1pPr>
            <a:lvl2pPr marL="1143000" indent="-228600">
              <a:lnSpc>
                <a:spcPct val="100000"/>
              </a:lnSpc>
              <a:buClr>
                <a:schemeClr val="accent2"/>
              </a:buClr>
              <a:defRPr>
                <a:solidFill>
                  <a:schemeClr val="bg1"/>
                </a:solidFill>
              </a:defRPr>
            </a:lvl2pPr>
            <a:lvl3pPr marL="1600200" indent="-228600">
              <a:lnSpc>
                <a:spcPct val="100000"/>
              </a:lnSpc>
              <a:buClr>
                <a:schemeClr val="accent2"/>
              </a:buClr>
              <a:defRPr>
                <a:solidFill>
                  <a:schemeClr val="bg1"/>
                </a:solidFill>
              </a:defRPr>
            </a:lvl3pPr>
            <a:lvl4pPr marL="2057400" indent="-228600">
              <a:lnSpc>
                <a:spcPct val="100000"/>
              </a:lnSpc>
              <a:buClr>
                <a:schemeClr val="accent2"/>
              </a:buClr>
              <a:defRPr>
                <a:solidFill>
                  <a:schemeClr val="bg1"/>
                </a:solidFill>
              </a:defRPr>
            </a:lvl4pPr>
            <a:lvl5pPr marL="2514600" indent="-228600">
              <a:lnSpc>
                <a:spcPct val="100000"/>
              </a:lnSpc>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49488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bwMode="gray">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black">
          <a:xfrm>
            <a:off x="838200" y="6356350"/>
            <a:ext cx="1358590" cy="365125"/>
          </a:xfrm>
          <a:prstGeom prst="rect">
            <a:avLst/>
          </a:prstGeom>
        </p:spPr>
        <p:txBody>
          <a:bodyPr/>
          <a:lstStyle>
            <a:lvl1pPr>
              <a:defRPr sz="1400"/>
            </a:lvl1pPr>
          </a:lstStyle>
          <a:p>
            <a:fld id="{909BF49D-465D-4D90-8ED0-696C8CE2F353}" type="datetime1">
              <a:rPr lang="en-US" smtClean="0"/>
              <a:t>7/31/2026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9765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1F12DF86-D7F6-4A2C-B9B5-EBCAFDD685F8}"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67981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4E92997C-08A6-4C3E-B1D9-4C22E877DECC}"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025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B7C0EBC2-667E-47DC-9766-124575FFB03F}"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a:t>mn.gov/commerce</a:t>
            </a:r>
            <a:endParaRPr lang="en-US" dirty="0"/>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4870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19DFEFE4-D7F6-4199-AA5E-AB5F3890E6A4}"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mn.gov/commerce</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8987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0"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40F6108E-7910-4A69-980D-2D0B890A7F99}"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a:t>mn.gov/commerce</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94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Content Placeholder 4"/>
          <p:cNvSpPr>
            <a:spLocks noGrp="1"/>
          </p:cNvSpPr>
          <p:nvPr>
            <p:ph sz="quarter" idx="10"/>
          </p:nvPr>
        </p:nvSpPr>
        <p:spPr bwMode="black">
          <a:xfrm>
            <a:off x="838200" y="1366345"/>
            <a:ext cx="6234953"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2"/>
          <p:cNvSpPr>
            <a:spLocks noGrp="1"/>
          </p:cNvSpPr>
          <p:nvPr>
            <p:ph type="pic" sz="quarter" idx="13"/>
          </p:nvPr>
        </p:nvSpPr>
        <p:spPr bwMode="gray">
          <a:xfrm>
            <a:off x="7653566" y="1364826"/>
            <a:ext cx="4538434" cy="4538434"/>
          </a:xfrm>
        </p:spPr>
        <p:txBody>
          <a:bodyPr/>
          <a:lstStyle>
            <a:lvl1pPr>
              <a:buClr>
                <a:schemeClr val="tx1"/>
              </a:buClr>
              <a:defRPr>
                <a:solidFill>
                  <a:schemeClr val="tx1"/>
                </a:solidFill>
              </a:defRPr>
            </a:lvl1pPr>
          </a:lstStyle>
          <a:p>
            <a:r>
              <a:rPr lang="en-US"/>
              <a:t>Click icon to add picture</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88148823-37F6-48B2-A686-BCB68E390DE9}"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86490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bwMode="gray">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AC27460E-ADA4-4312-B54D-F85146C39A61}" type="datetime1">
              <a:rPr lang="en-US" smtClean="0"/>
              <a:t>7/31/2026</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2780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838936"/>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a:t>Click to enter the slideshow title</a:t>
            </a:r>
          </a:p>
        </p:txBody>
      </p:sp>
      <p:sp>
        <p:nvSpPr>
          <p:cNvPr id="3" name="Rectangle 2"/>
          <p:cNvSpPr/>
          <p:nvPr userDrawn="1"/>
        </p:nvSpPr>
        <p:spPr bwMode="auto">
          <a:xfrm>
            <a:off x="0" y="5038160"/>
            <a:ext cx="12192000" cy="181984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lvl1pPr>
              <a:defRPr sz="1400"/>
            </a:lvl1pPr>
          </a:lstStyle>
          <a:p>
            <a:fld id="{583170A9-BBA4-411C-BC84-1842E0BB563A}" type="datetime1">
              <a:rPr lang="en-US" smtClean="0"/>
              <a:t>7/31/2026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4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3087526" y="687649"/>
            <a:ext cx="6396957" cy="2109940"/>
          </a:xfrm>
          <a:prstGeom prst="rect">
            <a:avLst/>
          </a:prstGeom>
        </p:spPr>
      </p:pic>
    </p:spTree>
    <p:extLst>
      <p:ext uri="{BB962C8B-B14F-4D97-AF65-F5344CB8AC3E}">
        <p14:creationId xmlns:p14="http://schemas.microsoft.com/office/powerpoint/2010/main" val="3368119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2"/>
          <p:cNvSpPr>
            <a:spLocks noGrp="1"/>
          </p:cNvSpPr>
          <p:nvPr>
            <p:ph type="pic" sz="quarter" idx="13" hasCustomPrompt="1"/>
          </p:nvPr>
        </p:nvSpPr>
        <p:spPr bwMode="gray">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9A4DC60D-2A37-478B-B283-D5EFC8A6BDE0}" type="datetime1">
              <a:rPr lang="en-US" smtClean="0"/>
              <a:t>7/31/2026</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60824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bg bwMode="gray">
      <p:bgRef idx="1001">
        <a:schemeClr val="bg1"/>
      </p:bgRef>
    </p:bg>
    <p:spTree>
      <p:nvGrpSpPr>
        <p:cNvPr id="1" name=""/>
        <p:cNvGrpSpPr/>
        <p:nvPr/>
      </p:nvGrpSpPr>
      <p:grpSpPr>
        <a:xfrm>
          <a:off x="0" y="0"/>
          <a:ext cx="0" cy="0"/>
          <a:chOff x="0" y="0"/>
          <a:chExt cx="0" cy="0"/>
        </a:xfrm>
      </p:grpSpPr>
      <p:sp>
        <p:nvSpPr>
          <p:cNvPr id="16"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9" name="Rectangle 1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186C4FE6-3116-4F1D-B296-403F0C5F2833}" type="datetime1">
              <a:rPr lang="en-US" smtClean="0"/>
              <a:t>7/31/2026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23646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3"/>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3" name="Picture Placeholder 2"/>
          <p:cNvSpPr>
            <a:spLocks noGrp="1"/>
          </p:cNvSpPr>
          <p:nvPr>
            <p:ph type="pic" sz="quarter" idx="14" hasCustomPrompt="1"/>
          </p:nvPr>
        </p:nvSpPr>
        <p:spPr bwMode="gray">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3"/>
          <p:cNvSpPr>
            <a:spLocks noGrp="1"/>
          </p:cNvSpPr>
          <p:nvPr>
            <p:ph type="body" sz="quarter" idx="15"/>
          </p:nvPr>
        </p:nvSpPr>
        <p:spPr bwMode="black">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bwMode="gray">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7" name="Picture Placeholder 2"/>
          <p:cNvSpPr>
            <a:spLocks noGrp="1"/>
          </p:cNvSpPr>
          <p:nvPr>
            <p:ph type="pic" sz="quarter" idx="19" hasCustomPrompt="1"/>
          </p:nvPr>
        </p:nvSpPr>
        <p:spPr bwMode="gray">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3"/>
          <p:cNvSpPr>
            <a:spLocks noGrp="1"/>
          </p:cNvSpPr>
          <p:nvPr>
            <p:ph type="body" sz="quarter" idx="20"/>
          </p:nvPr>
        </p:nvSpPr>
        <p:spPr bwMode="black">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B9F4FA4C-51E8-4FAC-B909-65DFD4705D67}" type="datetime1">
              <a:rPr lang="en-US" smtClean="0"/>
              <a:t>7/31/2026</a:t>
            </a:fld>
            <a:endParaRPr lang="en-US" dirty="0"/>
          </a:p>
        </p:txBody>
      </p:sp>
      <p:sp>
        <p:nvSpPr>
          <p:cNvPr id="2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632564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bwMode="gray">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3" name="Picture Placeholder 2"/>
          <p:cNvSpPr>
            <a:spLocks noGrp="1"/>
          </p:cNvSpPr>
          <p:nvPr>
            <p:ph type="pic" sz="quarter" idx="14" hasCustomPrompt="1"/>
          </p:nvPr>
        </p:nvSpPr>
        <p:spPr bwMode="gray">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3"/>
          <p:cNvSpPr>
            <a:spLocks noGrp="1"/>
          </p:cNvSpPr>
          <p:nvPr>
            <p:ph type="body" sz="quarter" idx="15"/>
          </p:nvPr>
        </p:nvSpPr>
        <p:spPr bwMode="black">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bwMode="gray">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8" name="Picture Placeholder 2"/>
          <p:cNvSpPr>
            <a:spLocks noGrp="1"/>
          </p:cNvSpPr>
          <p:nvPr>
            <p:ph type="pic" sz="quarter" idx="19" hasCustomPrompt="1"/>
          </p:nvPr>
        </p:nvSpPr>
        <p:spPr bwMode="gray">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3"/>
          <p:cNvSpPr>
            <a:spLocks noGrp="1"/>
          </p:cNvSpPr>
          <p:nvPr>
            <p:ph type="body" sz="quarter" idx="20"/>
          </p:nvPr>
        </p:nvSpPr>
        <p:spPr bwMode="black">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p>
            <a:fld id="{1CEF465A-5259-4090-9DE7-D9C0063E4495}" type="datetime1">
              <a:rPr lang="en-US" smtClean="0"/>
              <a:t>7/31/2026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2069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auto">
          <a:xfrm>
            <a:off x="0" y="-20425"/>
            <a:ext cx="12192000" cy="123644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Picture Placeholder 2"/>
          <p:cNvSpPr>
            <a:spLocks noGrp="1"/>
          </p:cNvSpPr>
          <p:nvPr>
            <p:ph type="pic" sz="quarter" idx="13" hasCustomPrompt="1"/>
          </p:nvPr>
        </p:nvSpPr>
        <p:spPr bwMode="gray">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bwMode="gray">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47608DDD-F948-4368-A165-16C6F04A2D04}" type="datetime1">
              <a:rPr lang="en-US" smtClean="0"/>
              <a:t>7/31/2026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34532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2"/>
          <p:cNvSpPr>
            <a:spLocks noGrp="1"/>
          </p:cNvSpPr>
          <p:nvPr>
            <p:ph type="pic" sz="quarter" idx="13" hasCustomPrompt="1"/>
          </p:nvPr>
        </p:nvSpPr>
        <p:spPr bwMode="gray">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bwMode="gray">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p>
            <a:fld id="{BADC0C9A-9F64-45CB-B67D-0E5818227CB2}" type="datetime1">
              <a:rPr lang="en-US" smtClean="0"/>
              <a:t>7/31/2026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22812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8"/>
          </a:xfrm>
        </p:spPr>
        <p:txBody>
          <a:bodyPr/>
          <a:lstStyle/>
          <a:p>
            <a:r>
              <a:rPr lang="en-US"/>
              <a:t>Click icon to add picture</a:t>
            </a:r>
          </a:p>
        </p:txBody>
      </p:sp>
      <p:sp>
        <p:nvSpPr>
          <p:cNvPr id="9" name="Title 1"/>
          <p:cNvSpPr>
            <a:spLocks noGrp="1"/>
          </p:cNvSpPr>
          <p:nvPr>
            <p:ph type="title" hasCustomPrompt="1"/>
          </p:nvPr>
        </p:nvSpPr>
        <p:spPr bwMode="auto">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10451126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gray">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32978873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a:t>Click icon to add picture</a:t>
            </a:r>
          </a:p>
        </p:txBody>
      </p:sp>
      <p:sp>
        <p:nvSpPr>
          <p:cNvPr id="9" name="Title 1"/>
          <p:cNvSpPr>
            <a:spLocks noGrp="1"/>
          </p:cNvSpPr>
          <p:nvPr>
            <p:ph type="title" hasCustomPrompt="1"/>
          </p:nvPr>
        </p:nvSpPr>
        <p:spPr bwMode="auto">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a:t>Click to edit title</a:t>
            </a:r>
          </a:p>
        </p:txBody>
      </p:sp>
    </p:spTree>
    <p:extLst>
      <p:ext uri="{BB962C8B-B14F-4D97-AF65-F5344CB8AC3E}">
        <p14:creationId xmlns:p14="http://schemas.microsoft.com/office/powerpoint/2010/main" val="16342373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bwMode="gray">
          <a:xfrm>
            <a:off x="2032000" y="2233262"/>
            <a:ext cx="8128000" cy="2966751"/>
          </a:xfrm>
        </p:spPr>
        <p:txBody>
          <a:bodyPr/>
          <a:lstStyle/>
          <a:p>
            <a:r>
              <a:rPr lang="en-US"/>
              <a:t>Click icon to add table</a:t>
            </a:r>
          </a:p>
        </p:txBody>
      </p:sp>
      <p:sp>
        <p:nvSpPr>
          <p:cNvPr id="8" name="Date Placeholder 4"/>
          <p:cNvSpPr>
            <a:spLocks noGrp="1"/>
          </p:cNvSpPr>
          <p:nvPr>
            <p:ph type="dt" sz="half" idx="11"/>
          </p:nvPr>
        </p:nvSpPr>
        <p:spPr bwMode="black">
          <a:xfrm>
            <a:off x="838200" y="6356350"/>
            <a:ext cx="1358590" cy="365125"/>
          </a:xfrm>
          <a:prstGeom prst="rect">
            <a:avLst/>
          </a:prstGeom>
        </p:spPr>
        <p:txBody>
          <a:bodyPr/>
          <a:lstStyle/>
          <a:p>
            <a:fld id="{9A4DED76-FA01-44A8-9606-D0E453383391}" type="datetime1">
              <a:rPr lang="en-US" smtClean="0"/>
              <a:t>7/31/2026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49061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2"/>
          <p:cNvSpPr/>
          <p:nvPr userDrawn="1"/>
        </p:nvSpPr>
        <p:spPr bwMode="auto">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041204"/>
            <a:ext cx="6587067" cy="1097128"/>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457806" y="5878286"/>
            <a:ext cx="3774305" cy="541749"/>
          </a:xfrm>
          <a:prstGeom prst="rect">
            <a:avLst/>
          </a:prstGeom>
        </p:spPr>
      </p:pic>
      <p:sp>
        <p:nvSpPr>
          <p:cNvPr id="9" name="Footer Placeholder 4"/>
          <p:cNvSpPr>
            <a:spLocks noGrp="1"/>
          </p:cNvSpPr>
          <p:nvPr>
            <p:ph type="ftr" sz="quarter" idx="3"/>
          </p:nvPr>
        </p:nvSpPr>
        <p:spPr bwMode="black">
          <a:xfrm>
            <a:off x="6253560" y="6138332"/>
            <a:ext cx="5587647" cy="365125"/>
          </a:xfrm>
          <a:prstGeom prst="rect">
            <a:avLst/>
          </a:prstGeom>
        </p:spPr>
        <p:txBody>
          <a:bodyPr anchor="b"/>
          <a:lstStyle>
            <a:lvl1pPr algn="r">
              <a:defRPr sz="1200">
                <a:solidFill>
                  <a:schemeClr val="tx2"/>
                </a:solidFill>
              </a:defRPr>
            </a:lvl1pPr>
          </a:lstStyle>
          <a:p>
            <a:r>
              <a:rPr lang="en-US" dirty="0"/>
              <a:t>mn.gov/commerce</a:t>
            </a:r>
          </a:p>
        </p:txBody>
      </p:sp>
      <p:sp>
        <p:nvSpPr>
          <p:cNvPr id="6" name="Picture Placeholder 5"/>
          <p:cNvSpPr>
            <a:spLocks noGrp="1"/>
          </p:cNvSpPr>
          <p:nvPr>
            <p:ph type="pic" sz="quarter" idx="17"/>
          </p:nvPr>
        </p:nvSpPr>
        <p:spPr bwMode="gray">
          <a:xfrm>
            <a:off x="0" y="0"/>
            <a:ext cx="12192000" cy="3380732"/>
          </a:xfrm>
        </p:spPr>
        <p:txBody>
          <a:bodyPr/>
          <a:lstStyle/>
          <a:p>
            <a:r>
              <a:rPr lang="en-US"/>
              <a:t>Click icon to add picture</a:t>
            </a:r>
            <a:endParaRPr lang="en-US" dirty="0"/>
          </a:p>
        </p:txBody>
      </p:sp>
    </p:spTree>
    <p:extLst>
      <p:ext uri="{BB962C8B-B14F-4D97-AF65-F5344CB8AC3E}">
        <p14:creationId xmlns:p14="http://schemas.microsoft.com/office/powerpoint/2010/main" val="17888243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bwMode="gray">
          <a:xfrm>
            <a:off x="2032000" y="2233262"/>
            <a:ext cx="8128000" cy="2966751"/>
          </a:xfrm>
        </p:spPr>
        <p:txBody>
          <a:bodyPr/>
          <a:lstStyle>
            <a:lvl1pPr>
              <a:buClr>
                <a:schemeClr val="accent2"/>
              </a:buClr>
              <a:defRPr>
                <a:solidFill>
                  <a:schemeClr val="bg1"/>
                </a:solidFill>
              </a:defRPr>
            </a:lvl1pPr>
          </a:lstStyle>
          <a:p>
            <a:r>
              <a:rPr lang="en-US"/>
              <a:t>Click icon to add table</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09E2F9B8-5E68-4E4F-B17C-2A863C72D5CF}"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305128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C7609DCC-8A28-413C-950B-AC617C3E70E0}"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601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
        <p:nvSpPr>
          <p:cNvPr id="6" name="Date Placeholder 3"/>
          <p:cNvSpPr>
            <a:spLocks noGrp="1"/>
          </p:cNvSpPr>
          <p:nvPr>
            <p:ph type="dt" sz="half" idx="11"/>
          </p:nvPr>
        </p:nvSpPr>
        <p:spPr bwMode="white">
          <a:xfrm>
            <a:off x="838200" y="6356350"/>
            <a:ext cx="1358590" cy="365125"/>
          </a:xfrm>
          <a:prstGeom prst="rect">
            <a:avLst/>
          </a:prstGeom>
        </p:spPr>
        <p:txBody>
          <a:bodyPr/>
          <a:lstStyle/>
          <a:p>
            <a:fld id="{71EE99AE-EF6B-4BF9-9FA1-E8EBBC1924E3}" type="datetime1">
              <a:rPr lang="en-US" smtClean="0"/>
              <a:t>7/31/2026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8" name="Slide Number Placeholder 5"/>
          <p:cNvSpPr>
            <a:spLocks noGrp="1"/>
          </p:cNvSpPr>
          <p:nvPr>
            <p:ph type="sldNum" sz="quarter" idx="12"/>
          </p:nvPr>
        </p:nvSpPr>
        <p:spPr bwMode="white">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399159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bwMode="black">
          <a:xfrm>
            <a:off x="815897" y="287066"/>
            <a:ext cx="3521927"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bwMode="black">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bwMode="black">
          <a:xfrm>
            <a:off x="838200" y="6356350"/>
            <a:ext cx="1358590" cy="365125"/>
          </a:xfrm>
          <a:prstGeom prst="rect">
            <a:avLst/>
          </a:prstGeom>
        </p:spPr>
        <p:txBody>
          <a:bodyPr/>
          <a:lstStyle/>
          <a:p>
            <a:fld id="{A7ED909E-CD04-4001-94D5-0975CB7CC54F}" type="datetime1">
              <a:rPr lang="en-US" smtClean="0"/>
              <a:t>7/31/2026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1" name="Slide Number Placeholder 6"/>
          <p:cNvSpPr>
            <a:spLocks noGrp="1"/>
          </p:cNvSpPr>
          <p:nvPr>
            <p:ph type="sldNum" sz="quarter" idx="13"/>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090378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Text Placeholder 3"/>
          <p:cNvSpPr>
            <a:spLocks noGrp="1"/>
          </p:cNvSpPr>
          <p:nvPr>
            <p:ph type="body" sz="quarter" idx="11"/>
          </p:nvPr>
        </p:nvSpPr>
        <p:spPr bwMode="black">
          <a:xfrm>
            <a:off x="815895" y="1365203"/>
            <a:ext cx="10555696"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8942905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bwMode="gray">
          <a:xfrm>
            <a:off x="4976787" y="691882"/>
            <a:ext cx="6300787"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89A6C391-7C3B-41B6-99FD-489949516ACA}" type="datetime1">
              <a:rPr lang="en-US" smtClean="0"/>
              <a:t>7/31/2026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1752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9F1C1F29-1512-4A68-9ACF-4622935D07B1}" type="datetime1">
              <a:rPr lang="en-US" smtClean="0"/>
              <a:t>7/31/2026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69326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4"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40340284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B5A15628-3108-4012-BC7F-22348EC69375}" type="datetime1">
              <a:rPr lang="en-US" smtClean="0"/>
              <a:t>7/31/2026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539662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752A5048-757B-4002-9D61-C552F706D13C}" type="datetime1">
              <a:rPr lang="en-US" smtClean="0"/>
              <a:t>7/31/2026</a:t>
            </a:fld>
            <a:endParaRPr lang="en-US" dirty="0"/>
          </a:p>
        </p:txBody>
      </p:sp>
      <p:sp>
        <p:nvSpPr>
          <p:cNvPr id="18"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3441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Agenda</a:t>
            </a:r>
          </a:p>
        </p:txBody>
      </p:sp>
      <p:sp>
        <p:nvSpPr>
          <p:cNvPr id="12" name="Table Placeholder 9"/>
          <p:cNvSpPr>
            <a:spLocks noGrp="1"/>
          </p:cNvSpPr>
          <p:nvPr>
            <p:ph type="tbl" sz="quarter" idx="13"/>
          </p:nvPr>
        </p:nvSpPr>
        <p:spPr bwMode="gray">
          <a:xfrm>
            <a:off x="838200" y="1335088"/>
            <a:ext cx="10515600" cy="4841875"/>
          </a:xfrm>
        </p:spPr>
        <p:txBody>
          <a:bodyPr/>
          <a:lstStyle/>
          <a:p>
            <a:r>
              <a:rPr lang="en-US"/>
              <a:t>Click icon to add table</a:t>
            </a:r>
          </a:p>
        </p:txBody>
      </p:sp>
      <p:sp>
        <p:nvSpPr>
          <p:cNvPr id="11" name="Footer Placeholder 4"/>
          <p:cNvSpPr>
            <a:spLocks noGrp="1"/>
          </p:cNvSpPr>
          <p:nvPr>
            <p:ph type="ftr" sz="quarter" idx="3"/>
          </p:nvPr>
        </p:nvSpPr>
        <p:spPr bwMode="black">
          <a:xfrm>
            <a:off x="838200" y="6356350"/>
            <a:ext cx="5587647" cy="365125"/>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799644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bwMode="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Tree>
    <p:extLst>
      <p:ext uri="{BB962C8B-B14F-4D97-AF65-F5344CB8AC3E}">
        <p14:creationId xmlns:p14="http://schemas.microsoft.com/office/powerpoint/2010/main" val="40922583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bwMode="auto">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bwMode="auto">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a:t>Third Point</a:t>
            </a:r>
          </a:p>
        </p:txBody>
      </p:sp>
    </p:spTree>
    <p:extLst>
      <p:ext uri="{BB962C8B-B14F-4D97-AF65-F5344CB8AC3E}">
        <p14:creationId xmlns:p14="http://schemas.microsoft.com/office/powerpoint/2010/main" val="29110042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a:t>Click icon to add picture</a:t>
            </a:r>
          </a:p>
        </p:txBody>
      </p:sp>
      <p:sp>
        <p:nvSpPr>
          <p:cNvPr id="2" name="Title 1"/>
          <p:cNvSpPr>
            <a:spLocks noGrp="1"/>
          </p:cNvSpPr>
          <p:nvPr>
            <p:ph type="title" hasCustomPrompt="1"/>
          </p:nvPr>
        </p:nvSpPr>
        <p:spPr bwMode="auto">
          <a:xfrm>
            <a:off x="2299475" y="1609867"/>
            <a:ext cx="7593051" cy="3638266"/>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dirty="0"/>
              <a:t>Quote or </a:t>
            </a:r>
            <a:br>
              <a:rPr lang="en-US" dirty="0"/>
            </a:br>
            <a:r>
              <a:rPr lang="en-US" dirty="0"/>
              <a:t>Statement</a:t>
            </a:r>
          </a:p>
        </p:txBody>
      </p:sp>
    </p:spTree>
    <p:extLst>
      <p:ext uri="{BB962C8B-B14F-4D97-AF65-F5344CB8AC3E}">
        <p14:creationId xmlns:p14="http://schemas.microsoft.com/office/powerpoint/2010/main" val="2067717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046A51A0-DBC0-4B1A-A44C-113112936ED0}" type="datetime1">
              <a:rPr lang="en-US" smtClean="0"/>
              <a:t>7/31/2026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795370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389685"/>
            <a:ext cx="12192000" cy="1340989"/>
          </a:xfrm>
          <a:solidFill>
            <a:schemeClr val="tx1"/>
          </a:solidFill>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bwMode="black">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71132779-B79A-4542-B582-DC6C2C97CE76}" type="datetime1">
              <a:rPr lang="en-US" smtClean="0"/>
              <a:t>7/31/2026</a:t>
            </a:fld>
            <a:endParaRPr lang="en-US" dirty="0"/>
          </a:p>
        </p:txBody>
      </p:sp>
      <p:sp>
        <p:nvSpPr>
          <p:cNvPr id="5" name="Footer Placeholder 4"/>
          <p:cNvSpPr>
            <a:spLocks noGrp="1"/>
          </p:cNvSpPr>
          <p:nvPr>
            <p:ph type="ftr" sz="quarter" idx="12"/>
          </p:nvPr>
        </p:nvSpPr>
        <p:spPr bwMode="black"/>
        <p:txBody>
          <a:bodyPr/>
          <a:lstStyle>
            <a:lvl1pPr>
              <a:defRPr>
                <a:solidFill>
                  <a:schemeClr val="tx2"/>
                </a:solidFill>
              </a:defRPr>
            </a:lvl1pPr>
          </a:lstStyle>
          <a:p>
            <a:r>
              <a:rPr lang="en-US" dirty="0"/>
              <a:t>mn.gov/commerce</a:t>
            </a:r>
          </a:p>
        </p:txBody>
      </p:sp>
      <p:sp>
        <p:nvSpPr>
          <p:cNvPr id="4" name="Slide Number Placeholder 3"/>
          <p:cNvSpPr>
            <a:spLocks noGrp="1"/>
          </p:cNvSpPr>
          <p:nvPr>
            <p:ph type="sldNum" sz="quarter" idx="11"/>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309155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bwMode="lt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bwMode="gray">
          <a:xfrm>
            <a:off x="0" y="0"/>
            <a:ext cx="12192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70B9F03C-F1A7-4822-BC4F-FFDB8BB489B7}" type="datetime1">
              <a:rPr lang="en-US" smtClean="0"/>
              <a:t>7/31/2026</a:t>
            </a:fld>
            <a:endParaRPr lang="en-US" dirty="0"/>
          </a:p>
        </p:txBody>
      </p:sp>
      <p:sp>
        <p:nvSpPr>
          <p:cNvPr id="5" name="Footer Placeholder 4"/>
          <p:cNvSpPr>
            <a:spLocks noGrp="1"/>
          </p:cNvSpPr>
          <p:nvPr>
            <p:ph type="ftr" sz="quarter" idx="12"/>
          </p:nvPr>
        </p:nvSpPr>
        <p:spPr bwMode="white"/>
        <p:txBody>
          <a:bodyPr/>
          <a:lstStyle>
            <a:lvl1pPr>
              <a:defRPr>
                <a:solidFill>
                  <a:schemeClr val="tx2"/>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472605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bwMode="blackGray">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bwMode="gray">
          <a:xfrm>
            <a:off x="0" y="0"/>
            <a:ext cx="12192000" cy="6858000"/>
          </a:xfrm>
        </p:spPr>
        <p:txBody>
          <a:bodyPr/>
          <a:lstStyle/>
          <a:p>
            <a:r>
              <a:rPr lang="en-US"/>
              <a:t>Click icon to add picture</a:t>
            </a:r>
            <a:endParaRPr lang="en-US" dirty="0"/>
          </a:p>
        </p:txBody>
      </p:sp>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Tree>
    <p:extLst>
      <p:ext uri="{BB962C8B-B14F-4D97-AF65-F5344CB8AC3E}">
        <p14:creationId xmlns:p14="http://schemas.microsoft.com/office/powerpoint/2010/main" val="14764473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bwMode="gray">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D5DA1EE5-D104-44FA-B3BB-92872F6821E4}" type="datetime1">
              <a:rPr lang="en-US" smtClean="0"/>
              <a:t>7/31/2026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882116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white">
          <a:xfrm>
            <a:off x="838200" y="2212733"/>
            <a:ext cx="10515600" cy="1472163"/>
          </a:xfrm>
        </p:spPr>
        <p:txBody>
          <a:bodyPr>
            <a:noAutofit/>
          </a:bodyPr>
          <a:lstStyle>
            <a:lvl1pPr algn="ctr">
              <a:tabLst>
                <a:tab pos="3770313" algn="l"/>
              </a:tabLst>
              <a:defRPr sz="700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bwMode="white">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C6557D80-E398-497E-BD25-3935B64AD6C0}" type="datetime1">
              <a:rPr lang="en-US" smtClean="0"/>
              <a:t>7/31/2026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529324" y="271871"/>
            <a:ext cx="3234329" cy="1320134"/>
          </a:xfrm>
          <a:prstGeom prst="rect">
            <a:avLst/>
          </a:prstGeom>
        </p:spPr>
      </p:pic>
    </p:spTree>
    <p:extLst>
      <p:ext uri="{BB962C8B-B14F-4D97-AF65-F5344CB8AC3E}">
        <p14:creationId xmlns:p14="http://schemas.microsoft.com/office/powerpoint/2010/main" val="5559638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bwMode="auto">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651380"/>
            <a:ext cx="12192000" cy="1733266"/>
          </a:xfrm>
          <a:solidFill>
            <a:schemeClr val="tx1"/>
          </a:solidFill>
        </p:spPr>
        <p:txBody>
          <a:bodyPr>
            <a:noAutofit/>
          </a:bodyPr>
          <a:lstStyle>
            <a:lvl1pPr algn="ctr">
              <a:tabLst>
                <a:tab pos="3770313" algn="l"/>
              </a:tabLst>
              <a:defRPr sz="7000">
                <a:solidFill>
                  <a:schemeClr val="bg1"/>
                </a:solidFill>
              </a:defRPr>
            </a:lvl1pPr>
          </a:lstStyle>
          <a:p>
            <a:r>
              <a:rPr lang="en-US" dirty="0"/>
              <a:t>Thank you!</a:t>
            </a:r>
          </a:p>
        </p:txBody>
      </p:sp>
      <p:sp>
        <p:nvSpPr>
          <p:cNvPr id="8" name="Text Placeholder 6"/>
          <p:cNvSpPr>
            <a:spLocks noGrp="1"/>
          </p:cNvSpPr>
          <p:nvPr>
            <p:ph type="body" sz="quarter" idx="13" hasCustomPrompt="1"/>
          </p:nvPr>
        </p:nvSpPr>
        <p:spPr bwMode="black">
          <a:xfrm>
            <a:off x="838200" y="3521123"/>
            <a:ext cx="105156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lvl1pPr>
              <a:defRPr>
                <a:solidFill>
                  <a:schemeClr val="tx2"/>
                </a:solidFill>
              </a:defRPr>
            </a:lvl1pPr>
          </a:lstStyle>
          <a:p>
            <a:fld id="{97EA0BCB-CC0C-4903-9357-5D76A5610BF4}" type="datetime1">
              <a:rPr lang="en-US" smtClean="0"/>
              <a:t>7/31/2026</a:t>
            </a:fld>
            <a:endParaRPr lang="en-US" dirty="0"/>
          </a:p>
        </p:txBody>
      </p:sp>
      <p:sp>
        <p:nvSpPr>
          <p:cNvPr id="5" name="Footer Placeholder 4"/>
          <p:cNvSpPr>
            <a:spLocks noGrp="1"/>
          </p:cNvSpPr>
          <p:nvPr>
            <p:ph type="ftr" sz="quarter" idx="12"/>
          </p:nvPr>
        </p:nvSpPr>
        <p:spPr bwMode="black"/>
        <p:txBody>
          <a:bodyPr/>
          <a:lstStyle>
            <a:lvl1pPr>
              <a:defRPr>
                <a:solidFill>
                  <a:schemeClr val="tx1"/>
                </a:solidFill>
              </a:defRPr>
            </a:lvl1pPr>
          </a:lstStyle>
          <a:p>
            <a:r>
              <a:rPr lang="en-US" dirty="0"/>
              <a:t>mn.gov/commerce</a:t>
            </a:r>
          </a:p>
        </p:txBody>
      </p:sp>
      <p:sp>
        <p:nvSpPr>
          <p:cNvPr id="4" name="Slide Number Placeholder 3"/>
          <p:cNvSpPr>
            <a:spLocks noGrp="1"/>
          </p:cNvSpPr>
          <p:nvPr>
            <p:ph type="sldNum" sz="quarter" idx="11"/>
          </p:nvPr>
        </p:nvSpPr>
        <p:spPr bwMode="black"/>
        <p:txBody>
          <a:bodyPr/>
          <a:lstStyle>
            <a:lvl1pPr>
              <a:defRPr>
                <a:solidFill>
                  <a:schemeClr val="tx1"/>
                </a:solidFill>
              </a:defRPr>
            </a:lvl1pPr>
          </a:lstStyle>
          <a:p>
            <a:fld id="{48F63A3B-78C7-47BE-AE5E-E10140E04643}" type="slidenum">
              <a:rPr lang="en-US" smtClean="0"/>
              <a:pPr/>
              <a:t>‹#›</a:t>
            </a:fld>
            <a:endParaRPr lang="en-US" dirty="0"/>
          </a:p>
        </p:txBody>
      </p:sp>
      <p:sp>
        <p:nvSpPr>
          <p:cNvPr id="6" name="Rectangle 5"/>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494336" y="278136"/>
            <a:ext cx="3234329" cy="1320134"/>
          </a:xfrm>
          <a:prstGeom prst="rect">
            <a:avLst/>
          </a:prstGeom>
        </p:spPr>
      </p:pic>
    </p:spTree>
    <p:extLst>
      <p:ext uri="{BB962C8B-B14F-4D97-AF65-F5344CB8AC3E}">
        <p14:creationId xmlns:p14="http://schemas.microsoft.com/office/powerpoint/2010/main" val="22908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dirty="0"/>
              <a:t>Click to edit section title</a:t>
            </a:r>
          </a:p>
        </p:txBody>
      </p:sp>
      <p:sp>
        <p:nvSpPr>
          <p:cNvPr id="3" name="Rectangle 2"/>
          <p:cNvSpPr/>
          <p:nvPr userDrawn="1"/>
        </p:nvSpPr>
        <p:spPr bwMode="auto">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2" name="Text Placeholder 10"/>
          <p:cNvSpPr>
            <a:spLocks noGrp="1"/>
          </p:cNvSpPr>
          <p:nvPr>
            <p:ph type="body" sz="quarter" idx="14" hasCustomPrompt="1"/>
          </p:nvPr>
        </p:nvSpPr>
        <p:spPr bwMode="black">
          <a:xfrm>
            <a:off x="2802467" y="5644884"/>
            <a:ext cx="6587067" cy="440970"/>
          </a:xfrm>
        </p:spPr>
        <p:txBody>
          <a:bodyPr>
            <a:normAutofit/>
          </a:bodyPr>
          <a:lstStyle>
            <a:lvl1pPr marL="0" indent="0" algn="ctr">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11" name="Picture Placeholder 2"/>
          <p:cNvSpPr>
            <a:spLocks noGrp="1"/>
          </p:cNvSpPr>
          <p:nvPr>
            <p:ph type="pic" sz="quarter" idx="13" hasCustomPrompt="1"/>
          </p:nvPr>
        </p:nvSpPr>
        <p:spPr bwMode="gray">
          <a:xfrm>
            <a:off x="0" y="1789113"/>
            <a:ext cx="12192000" cy="2298700"/>
          </a:xfrm>
        </p:spPr>
        <p:txBody>
          <a:bodyPr/>
          <a:lstStyle/>
          <a:p>
            <a:r>
              <a:rPr lang="en-US" dirty="0"/>
              <a:t>Click Icon to add picture</a:t>
            </a:r>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p>
            <a:fld id="{EEB90FFD-D2D9-4F5F-8590-CB128880A1B7}" type="datetime1">
              <a:rPr lang="en-US" smtClean="0"/>
              <a:t>7/31/2026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482463" y="211882"/>
            <a:ext cx="3234329" cy="1320134"/>
          </a:xfrm>
          <a:prstGeom prst="rect">
            <a:avLst/>
          </a:prstGeom>
        </p:spPr>
      </p:pic>
    </p:spTree>
    <p:extLst>
      <p:ext uri="{BB962C8B-B14F-4D97-AF65-F5344CB8AC3E}">
        <p14:creationId xmlns:p14="http://schemas.microsoft.com/office/powerpoint/2010/main" val="2082250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black"/>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3"/>
          </p:nvPr>
        </p:nvSpPr>
        <p:spPr bwMode="black">
          <a:xfrm>
            <a:off x="838200" y="6400299"/>
            <a:ext cx="5587647" cy="365125"/>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32499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bwMode="gray">
      <p:bgPr>
        <a:solidFill>
          <a:schemeClr val="bg1"/>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a:xfrm>
            <a:off x="838200" y="6356350"/>
            <a:ext cx="1358590" cy="365125"/>
          </a:xfrm>
          <a:prstGeom prst="rect">
            <a:avLst/>
          </a:prstGeom>
        </p:spPr>
        <p:txBody>
          <a:bodyPr/>
          <a:lstStyle/>
          <a:p>
            <a:fld id="{56E193FD-FE95-4BDE-8007-09944D3D6E7B}"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0" name="Rectangle 9"/>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716610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bwMode="auto">
          <a:xfrm>
            <a:off x="838200" y="1335281"/>
            <a:ext cx="10515600" cy="4841682"/>
          </a:xfrm>
          <a:solidFill>
            <a:schemeClr val="bg1"/>
          </a:solidFill>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lvl1pPr>
              <a:defRPr sz="1400"/>
            </a:lvl1pPr>
          </a:lstStyle>
          <a:p>
            <a:fld id="{D0F572C9-7141-40CA-BAF6-CEB1DEBAD357}"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48584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bwMode="auto">
      <p:bgPr>
        <a:solidFill>
          <a:srgbClr val="E8E8E8"/>
        </a:soli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a:xfrm>
            <a:off x="838200" y="6356350"/>
            <a:ext cx="1358590" cy="365125"/>
          </a:xfrm>
          <a:prstGeom prst="rect">
            <a:avLst/>
          </a:prstGeom>
        </p:spPr>
        <p:txBody>
          <a:bodyPr/>
          <a:lstStyle>
            <a:lvl1pPr>
              <a:defRPr sz="1400"/>
            </a:lvl1pPr>
          </a:lstStyle>
          <a:p>
            <a:fld id="{21F9207B-D1B9-461C-9F0C-8FB160527F5F}"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538010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p:cNvSpPr>
            <a:spLocks noGrp="1"/>
          </p:cNvSpPr>
          <p:nvPr>
            <p:ph type="ftr" sz="quarter" idx="3"/>
          </p:nvPr>
        </p:nvSpPr>
        <p:spPr bwMode="black">
          <a:xfrm>
            <a:off x="838200" y="6356349"/>
            <a:ext cx="1439779" cy="365126"/>
          </a:xfrm>
          <a:prstGeom prst="rect">
            <a:avLst/>
          </a:prstGeom>
        </p:spPr>
        <p:txBody>
          <a:bodyPr anchor="ctr"/>
          <a:lstStyle>
            <a:lvl1pPr algn="l">
              <a:defRPr sz="1200">
                <a:solidFill>
                  <a:schemeClr val="tx2"/>
                </a:solidFill>
              </a:defRPr>
            </a:lvl1pPr>
          </a:lstStyle>
          <a:p>
            <a:r>
              <a:rPr lang="en-US"/>
              <a:t>mn.gov/commerce</a:t>
            </a:r>
            <a:endParaRPr lang="en-US" dirty="0"/>
          </a:p>
        </p:txBody>
      </p:sp>
      <p:sp>
        <p:nvSpPr>
          <p:cNvPr id="6"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88" r:id="rId1"/>
    <p:sldLayoutId id="2147483799" r:id="rId2"/>
    <p:sldLayoutId id="2147483787" r:id="rId3"/>
    <p:sldLayoutId id="2147483795" r:id="rId4"/>
    <p:sldLayoutId id="2147483711" r:id="rId5"/>
    <p:sldLayoutId id="2147483712" r:id="rId6"/>
    <p:sldLayoutId id="2147483790" r:id="rId7"/>
    <p:sldLayoutId id="2147483789" r:id="rId8"/>
    <p:sldLayoutId id="2147483714" r:id="rId9"/>
    <p:sldLayoutId id="2147483738" r:id="rId10"/>
    <p:sldLayoutId id="2147483739" r:id="rId11"/>
    <p:sldLayoutId id="2147483780" r:id="rId12"/>
    <p:sldLayoutId id="2147483773" r:id="rId13"/>
    <p:sldLayoutId id="2147483800" r:id="rId14"/>
    <p:sldLayoutId id="2147483688" r:id="rId15"/>
    <p:sldLayoutId id="2147483801" r:id="rId16"/>
    <p:sldLayoutId id="2147483802" r:id="rId17"/>
    <p:sldLayoutId id="2147483803" r:id="rId18"/>
    <p:sldLayoutId id="2147483744" r:id="rId19"/>
    <p:sldLayoutId id="2147483793" r:id="rId20"/>
    <p:sldLayoutId id="2147483772" r:id="rId21"/>
    <p:sldLayoutId id="2147483767" r:id="rId22"/>
    <p:sldLayoutId id="2147483769" r:id="rId23"/>
    <p:sldLayoutId id="2147483771" r:id="rId24"/>
    <p:sldLayoutId id="2147483770" r:id="rId25"/>
    <p:sldLayoutId id="2147483732" r:id="rId26"/>
    <p:sldLayoutId id="2147483794" r:id="rId27"/>
    <p:sldLayoutId id="2147483733" r:id="rId28"/>
    <p:sldLayoutId id="2147483747" r:id="rId29"/>
    <p:sldLayoutId id="2147483818" r:id="rId30"/>
    <p:sldLayoutId id="2147483805" r:id="rId31"/>
    <p:sldLayoutId id="2147483806" r:id="rId32"/>
    <p:sldLayoutId id="2147483750" r:id="rId33"/>
    <p:sldLayoutId id="2147483765" r:id="rId34"/>
    <p:sldLayoutId id="2147483781" r:id="rId35"/>
    <p:sldLayoutId id="2147483809" r:id="rId36"/>
    <p:sldLayoutId id="2147483808" r:id="rId37"/>
    <p:sldLayoutId id="2147483807" r:id="rId38"/>
    <p:sldLayoutId id="2147483819" r:id="rId39"/>
    <p:sldLayoutId id="2147483754" r:id="rId40"/>
    <p:sldLayoutId id="2147483755" r:id="rId41"/>
    <p:sldLayoutId id="2147483759" r:id="rId42"/>
    <p:sldLayoutId id="2147483753" r:id="rId43"/>
    <p:sldLayoutId id="2147483763" r:id="rId44"/>
    <p:sldLayoutId id="2147483762" r:id="rId45"/>
    <p:sldLayoutId id="2147483758" r:id="rId46"/>
    <p:sldLayoutId id="2147483756" r:id="rId47"/>
    <p:sldLayoutId id="2147483798" r:id="rId48"/>
    <p:sldLayoutId id="2147483797" r:id="rId4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cert.smwbe.com/FrontEnd/searchcertifieddirectory.asp"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mailto:Donna.Leonard@state.mn.us"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hyperlink" Target="https://www.linkedin.com/pulse/audit-never-closes-why-most-organizations-managing-audits-wrong-8z21f" TargetMode="Externa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hyperlink" Target="https://ionarts.blogspot.com/2015/08/classical-month-in-washington-october.html" TargetMode="External"/><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en.wikipedia.org/wiki/Governor_of_Minnesota"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mailto:eap.mail@state.mn.us"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mn.gov/commerce/energy/industry-government/service-providers/energy-assistance/toolkit.jsp#/list/appId/2/filterType/Tag/filterValue/Information%20and%20Reporting/page/1/sort//order/"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mailto:Efthelpline.MMB@state.mn.us"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https://www.rawpixel.com/search/payment?page=1&amp;sort=curated" TargetMode="External"/><Relationship Id="rId4" Type="http://schemas.openxmlformats.org/officeDocument/2006/relationships/image" Target="../media/image7.1"/></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ecfr.gov/current/title-2/subtitle-A/chapter-II/part-200/subpart-F/subject-group-ECFRc3bd6ae97de5a40/section-200.512"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hyperlink" Target="https://www.mylifeinanutshell.ca/2010/08/30-days-and-30-nights.html" TargetMode="External"/><Relationship Id="rId4" Type="http://schemas.openxmlformats.org/officeDocument/2006/relationships/image" Target="../media/image9.gif"/></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851031"/>
            <a:ext cx="12192000" cy="1187128"/>
          </a:xfrm>
        </p:spPr>
        <p:txBody>
          <a:bodyPr>
            <a:normAutofit/>
          </a:bodyPr>
          <a:lstStyle/>
          <a:p>
            <a:r>
              <a:rPr lang="en-US" sz="6000" dirty="0"/>
              <a:t>FFY27 Annual Training</a:t>
            </a:r>
          </a:p>
        </p:txBody>
      </p:sp>
      <p:sp>
        <p:nvSpPr>
          <p:cNvPr id="3" name="Text Placeholder 2"/>
          <p:cNvSpPr>
            <a:spLocks noGrp="1"/>
          </p:cNvSpPr>
          <p:nvPr>
            <p:ph type="body" sz="quarter" idx="14"/>
          </p:nvPr>
        </p:nvSpPr>
        <p:spPr>
          <a:xfrm>
            <a:off x="1839199" y="5143364"/>
            <a:ext cx="8371224" cy="903062"/>
          </a:xfrm>
        </p:spPr>
        <p:txBody>
          <a:bodyPr>
            <a:noAutofit/>
          </a:bodyPr>
          <a:lstStyle/>
          <a:p>
            <a:r>
              <a:rPr lang="en-US" sz="4000" b="1" dirty="0"/>
              <a:t>Ch. 13 – Program Fiscal Management</a:t>
            </a:r>
          </a:p>
        </p:txBody>
      </p:sp>
      <p:sp>
        <p:nvSpPr>
          <p:cNvPr id="7" name="TextBox 6"/>
          <p:cNvSpPr txBox="1"/>
          <p:nvPr/>
        </p:nvSpPr>
        <p:spPr>
          <a:xfrm>
            <a:off x="2247562" y="2838115"/>
            <a:ext cx="811471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3865"/>
                </a:solidFill>
                <a:effectLst/>
                <a:uLnTx/>
                <a:uFillTx/>
                <a:latin typeface="Calibri"/>
                <a:ea typeface="+mn-ea"/>
                <a:cs typeface="+mn-cs"/>
              </a:rPr>
              <a:t>Energy Assistance Program</a:t>
            </a:r>
          </a:p>
        </p:txBody>
      </p:sp>
      <p:sp>
        <p:nvSpPr>
          <p:cNvPr id="5" name="Slide Number Placeholder 4"/>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86907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AA2F2-5A72-BB44-C6E8-9345A19F9D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7B2603-3AB7-699A-40E8-1816B16C75C6}"/>
              </a:ext>
            </a:extLst>
          </p:cNvPr>
          <p:cNvSpPr>
            <a:spLocks noGrp="1"/>
          </p:cNvSpPr>
          <p:nvPr>
            <p:ph type="title"/>
          </p:nvPr>
        </p:nvSpPr>
        <p:spPr/>
        <p:txBody>
          <a:bodyPr>
            <a:normAutofit/>
          </a:bodyPr>
          <a:lstStyle/>
          <a:p>
            <a:pPr algn="l">
              <a:spcBef>
                <a:spcPts val="0"/>
              </a:spcBef>
            </a:pPr>
            <a:r>
              <a:rPr lang="en-US" sz="4400" dirty="0">
                <a:ea typeface="Calibri" panose="020F0502020204030204" pitchFamily="34" charset="0"/>
                <a:cs typeface="Times New Roman" panose="02020603050405020304" pitchFamily="18" charset="0"/>
              </a:rPr>
              <a:t>Targeted Vendors – p. 13 </a:t>
            </a:r>
            <a:endParaRPr lang="en-US" sz="4000" dirty="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8CE7563-74C2-8916-4E11-9BE06B1D9D8A}"/>
              </a:ext>
            </a:extLst>
          </p:cNvPr>
          <p:cNvSpPr>
            <a:spLocks noGrp="1"/>
          </p:cNvSpPr>
          <p:nvPr>
            <p:ph sz="half" idx="1"/>
          </p:nvPr>
        </p:nvSpPr>
        <p:spPr>
          <a:xfrm>
            <a:off x="698855" y="1594624"/>
            <a:ext cx="10835641" cy="4582339"/>
          </a:xfrm>
        </p:spPr>
        <p:txBody>
          <a:bodyPr>
            <a:noAutofit/>
          </a:bodyPr>
          <a:lstStyle/>
          <a:p>
            <a:r>
              <a:rPr lang="en-US" sz="3200" dirty="0"/>
              <a:t>Updated the link to CERT Program </a:t>
            </a:r>
            <a:r>
              <a:rPr lang="en-US" sz="3200" dirty="0">
                <a:hlinkClick r:id="rId3"/>
              </a:rPr>
              <a:t>directory</a:t>
            </a:r>
            <a:endParaRPr lang="en-US" sz="3200" dirty="0"/>
          </a:p>
          <a:p>
            <a:pPr lvl="1"/>
            <a:r>
              <a:rPr lang="en-US" sz="2800" dirty="0"/>
              <a:t>Due to change in vendor managing CERT portal</a:t>
            </a:r>
          </a:p>
          <a:p>
            <a:pPr marL="228600" lvl="1">
              <a:spcBef>
                <a:spcPts val="1000"/>
              </a:spcBef>
            </a:pPr>
            <a:r>
              <a:rPr lang="en-US" sz="3200" dirty="0"/>
              <a:t>Small Business Certification Program through Hennepin County, Ramsey County, and City of St. Paul: </a:t>
            </a:r>
            <a:r>
              <a:rPr lang="en-US" sz="3200" u="sng" dirty="0">
                <a:hlinkClick r:id="rId3"/>
              </a:rPr>
              <a:t>Central Certification (CERT) Program Directory</a:t>
            </a:r>
            <a:endParaRPr lang="en-US" sz="2800" dirty="0"/>
          </a:p>
        </p:txBody>
      </p:sp>
      <p:sp>
        <p:nvSpPr>
          <p:cNvPr id="7" name="Slide Number Placeholder 6">
            <a:extLst>
              <a:ext uri="{FF2B5EF4-FFF2-40B4-BE49-F238E27FC236}">
                <a16:creationId xmlns:a16="http://schemas.microsoft.com/office/drawing/2014/main" id="{BA38375B-0D68-ABFA-8E00-18B3DB784161}"/>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10</a:t>
            </a:fld>
            <a:endParaRPr lang="en-US" dirty="0"/>
          </a:p>
        </p:txBody>
      </p:sp>
      <p:pic>
        <p:nvPicPr>
          <p:cNvPr id="8" name="Picture 7">
            <a:extLst>
              <a:ext uri="{FF2B5EF4-FFF2-40B4-BE49-F238E27FC236}">
                <a16:creationId xmlns:a16="http://schemas.microsoft.com/office/drawing/2014/main" id="{9E5EAABA-8707-B99D-C793-F3AA0EB9397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341335" y="5083697"/>
            <a:ext cx="3086599" cy="1272653"/>
          </a:xfrm>
          <a:prstGeom prst="rect">
            <a:avLst/>
          </a:prstGeom>
        </p:spPr>
      </p:pic>
    </p:spTree>
    <p:extLst>
      <p:ext uri="{BB962C8B-B14F-4D97-AF65-F5344CB8AC3E}">
        <p14:creationId xmlns:p14="http://schemas.microsoft.com/office/powerpoint/2010/main" val="234414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D3546-5031-71E1-ECC8-0499DFF731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CFC9F3-63D5-4205-8CA5-0C2CCD4AFC8C}"/>
              </a:ext>
            </a:extLst>
          </p:cNvPr>
          <p:cNvSpPr>
            <a:spLocks noGrp="1"/>
          </p:cNvSpPr>
          <p:nvPr>
            <p:ph type="title"/>
          </p:nvPr>
        </p:nvSpPr>
        <p:spPr/>
        <p:txBody>
          <a:bodyPr>
            <a:normAutofit/>
          </a:bodyPr>
          <a:lstStyle/>
          <a:p>
            <a:pPr algn="l">
              <a:spcBef>
                <a:spcPts val="0"/>
              </a:spcBef>
            </a:pPr>
            <a:r>
              <a:rPr lang="en-US" sz="4400" dirty="0">
                <a:ea typeface="Calibri" panose="020F0502020204030204" pitchFamily="34" charset="0"/>
                <a:cs typeface="Times New Roman" panose="02020603050405020304" pitchFamily="18" charset="0"/>
              </a:rPr>
              <a:t>Targeted Vendors – p. 13, continued</a:t>
            </a:r>
            <a:endParaRPr lang="en-US" dirty="0"/>
          </a:p>
        </p:txBody>
      </p:sp>
      <p:sp>
        <p:nvSpPr>
          <p:cNvPr id="3" name="Content Placeholder 2">
            <a:extLst>
              <a:ext uri="{FF2B5EF4-FFF2-40B4-BE49-F238E27FC236}">
                <a16:creationId xmlns:a16="http://schemas.microsoft.com/office/drawing/2014/main" id="{3DBA5FE2-7AB0-59A6-BEFF-81639A6D210D}"/>
              </a:ext>
            </a:extLst>
          </p:cNvPr>
          <p:cNvSpPr>
            <a:spLocks noGrp="1"/>
          </p:cNvSpPr>
          <p:nvPr>
            <p:ph sz="half" idx="1"/>
          </p:nvPr>
        </p:nvSpPr>
        <p:spPr>
          <a:xfrm>
            <a:off x="698855" y="1594624"/>
            <a:ext cx="10835641" cy="4582339"/>
          </a:xfrm>
        </p:spPr>
        <p:txBody>
          <a:bodyPr>
            <a:noAutofit/>
          </a:bodyPr>
          <a:lstStyle/>
          <a:p>
            <a:pPr marL="0" indent="0">
              <a:spcBef>
                <a:spcPts val="0"/>
              </a:spcBef>
              <a:spcAft>
                <a:spcPts val="0"/>
              </a:spcAft>
              <a:buNone/>
            </a:pPr>
            <a:endParaRPr lang="en-US" sz="2800" dirty="0"/>
          </a:p>
        </p:txBody>
      </p:sp>
      <p:pic>
        <p:nvPicPr>
          <p:cNvPr id="5" name="Picture 4" descr="Central CERT Directory home page">
            <a:extLst>
              <a:ext uri="{FF2B5EF4-FFF2-40B4-BE49-F238E27FC236}">
                <a16:creationId xmlns:a16="http://schemas.microsoft.com/office/drawing/2014/main" id="{9DCC32EA-9242-866C-C8F7-FA04A9E904A0}"/>
              </a:ext>
            </a:extLst>
          </p:cNvPr>
          <p:cNvPicPr>
            <a:picLocks noChangeAspect="1"/>
          </p:cNvPicPr>
          <p:nvPr/>
        </p:nvPicPr>
        <p:blipFill>
          <a:blip r:embed="rId3"/>
          <a:stretch>
            <a:fillRect/>
          </a:stretch>
        </p:blipFill>
        <p:spPr>
          <a:xfrm>
            <a:off x="698855" y="1619831"/>
            <a:ext cx="10849443" cy="3643545"/>
          </a:xfrm>
          <a:prstGeom prst="rect">
            <a:avLst/>
          </a:prstGeom>
        </p:spPr>
      </p:pic>
      <p:sp>
        <p:nvSpPr>
          <p:cNvPr id="7" name="Slide Number Placeholder 6">
            <a:extLst>
              <a:ext uri="{FF2B5EF4-FFF2-40B4-BE49-F238E27FC236}">
                <a16:creationId xmlns:a16="http://schemas.microsoft.com/office/drawing/2014/main" id="{9E3B5135-4655-9423-752E-D0395CEC249C}"/>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11</a:t>
            </a:fld>
            <a:endParaRPr lang="en-US" dirty="0"/>
          </a:p>
        </p:txBody>
      </p:sp>
    </p:spTree>
    <p:extLst>
      <p:ext uri="{BB962C8B-B14F-4D97-AF65-F5344CB8AC3E}">
        <p14:creationId xmlns:p14="http://schemas.microsoft.com/office/powerpoint/2010/main" val="1137353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ED92C-203F-DC94-2E03-E933C410E3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9BC20E-5E7E-A675-C0FF-89AC73C42F83}"/>
              </a:ext>
            </a:extLst>
          </p:cNvPr>
          <p:cNvSpPr>
            <a:spLocks noGrp="1"/>
          </p:cNvSpPr>
          <p:nvPr>
            <p:ph type="ctrTitle"/>
          </p:nvPr>
        </p:nvSpPr>
        <p:spPr/>
        <p:txBody>
          <a:bodyPr>
            <a:normAutofit/>
          </a:bodyPr>
          <a:lstStyle/>
          <a:p>
            <a:r>
              <a:rPr lang="en-US" sz="4000" dirty="0"/>
              <a:t>Program Fiscal Management – Uniform Guidance Training</a:t>
            </a:r>
          </a:p>
        </p:txBody>
      </p:sp>
      <p:sp>
        <p:nvSpPr>
          <p:cNvPr id="5" name="Slide Number Placeholder 4">
            <a:extLst>
              <a:ext uri="{FF2B5EF4-FFF2-40B4-BE49-F238E27FC236}">
                <a16:creationId xmlns:a16="http://schemas.microsoft.com/office/drawing/2014/main" id="{6095B701-FEC2-521A-FE3F-825D0820D8E3}"/>
              </a:ext>
            </a:extLst>
          </p:cNvPr>
          <p:cNvSpPr>
            <a:spLocks noGrp="1"/>
          </p:cNvSpPr>
          <p:nvPr>
            <p:ph type="sldNum" sz="quarter" idx="16"/>
          </p:nvPr>
        </p:nvSpPr>
        <p:spPr/>
        <p:txBody>
          <a:bodyPr/>
          <a:lstStyle/>
          <a:p>
            <a:fld id="{48F63A3B-78C7-47BE-AE5E-E10140E04643}" type="slidenum">
              <a:rPr lang="en-US" smtClean="0"/>
              <a:pPr/>
              <a:t>12</a:t>
            </a:fld>
            <a:endParaRPr lang="en-US" dirty="0"/>
          </a:p>
        </p:txBody>
      </p:sp>
    </p:spTree>
    <p:extLst>
      <p:ext uri="{BB962C8B-B14F-4D97-AF65-F5344CB8AC3E}">
        <p14:creationId xmlns:p14="http://schemas.microsoft.com/office/powerpoint/2010/main" val="3905513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92F84-6F56-DB2E-9CAB-797B999AE4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7BF4D8-AE1A-A56F-869D-EF782D3318C1}"/>
              </a:ext>
            </a:extLst>
          </p:cNvPr>
          <p:cNvSpPr>
            <a:spLocks noGrp="1"/>
          </p:cNvSpPr>
          <p:nvPr>
            <p:ph type="title"/>
          </p:nvPr>
        </p:nvSpPr>
        <p:spPr/>
        <p:txBody>
          <a:bodyPr>
            <a:normAutofit/>
          </a:bodyPr>
          <a:lstStyle/>
          <a:p>
            <a:pPr algn="l">
              <a:spcBef>
                <a:spcPts val="0"/>
              </a:spcBef>
            </a:pPr>
            <a:r>
              <a:rPr lang="en-US" sz="4400" dirty="0">
                <a:ea typeface="Calibri" panose="020F0502020204030204" pitchFamily="34" charset="0"/>
                <a:cs typeface="Times New Roman" panose="02020603050405020304" pitchFamily="18" charset="0"/>
              </a:rPr>
              <a:t>Uniform Guidance (UG) Training</a:t>
            </a:r>
            <a:endParaRPr lang="en-US" sz="4000" dirty="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BB35E36-755B-6B2E-5DA1-7227C70E8AE9}"/>
              </a:ext>
            </a:extLst>
          </p:cNvPr>
          <p:cNvSpPr>
            <a:spLocks noGrp="1"/>
          </p:cNvSpPr>
          <p:nvPr>
            <p:ph sz="half" idx="1"/>
          </p:nvPr>
        </p:nvSpPr>
        <p:spPr>
          <a:xfrm>
            <a:off x="698855" y="1594624"/>
            <a:ext cx="10442387" cy="4582339"/>
          </a:xfrm>
        </p:spPr>
        <p:txBody>
          <a:bodyPr>
            <a:noAutofit/>
          </a:bodyPr>
          <a:lstStyle/>
          <a:p>
            <a:r>
              <a:rPr lang="en-US" sz="3200" dirty="0"/>
              <a:t>Proposed changes to UG effective October 1, 2026, if final</a:t>
            </a:r>
          </a:p>
          <a:p>
            <a:pPr marL="228600" lvl="1">
              <a:spcBef>
                <a:spcPts val="1000"/>
              </a:spcBef>
            </a:pPr>
            <a:r>
              <a:rPr lang="en-US" sz="3200" dirty="0"/>
              <a:t>May trigger requirements for UG training (Ch. 13, p. 19)</a:t>
            </a:r>
          </a:p>
          <a:p>
            <a:pPr marL="685800" lvl="2">
              <a:spcBef>
                <a:spcPts val="1000"/>
              </a:spcBef>
            </a:pPr>
            <a:r>
              <a:rPr lang="en-US" sz="2800" dirty="0"/>
              <a:t>Any new EAP fiscal staff must attend initial OMB UG training within 1 year</a:t>
            </a:r>
          </a:p>
          <a:p>
            <a:pPr marL="685800" lvl="2">
              <a:spcBef>
                <a:spcPts val="1000"/>
              </a:spcBef>
            </a:pPr>
            <a:r>
              <a:rPr lang="en-US" sz="2800" dirty="0"/>
              <a:t>EAP fiscal staff must take refresher courses within 1 year of LIHEAP-applicable OMB UG changes</a:t>
            </a:r>
          </a:p>
        </p:txBody>
      </p:sp>
      <p:sp>
        <p:nvSpPr>
          <p:cNvPr id="7" name="Slide Number Placeholder 6">
            <a:extLst>
              <a:ext uri="{FF2B5EF4-FFF2-40B4-BE49-F238E27FC236}">
                <a16:creationId xmlns:a16="http://schemas.microsoft.com/office/drawing/2014/main" id="{C5F48630-BE66-5472-768B-56AEF52A5E78}"/>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13</a:t>
            </a:fld>
            <a:endParaRPr lang="en-US" dirty="0"/>
          </a:p>
        </p:txBody>
      </p:sp>
      <p:pic>
        <p:nvPicPr>
          <p:cNvPr id="5" name="Picture 4">
            <a:extLst>
              <a:ext uri="{FF2B5EF4-FFF2-40B4-BE49-F238E27FC236}">
                <a16:creationId xmlns:a16="http://schemas.microsoft.com/office/drawing/2014/main" id="{3555FB5E-8EB4-D9DC-5DF2-C84A90C5328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1622" y="5247388"/>
            <a:ext cx="2208756" cy="1474087"/>
          </a:xfrm>
          <a:prstGeom prst="rect">
            <a:avLst/>
          </a:prstGeom>
          <a:ln w="22225">
            <a:solidFill>
              <a:srgbClr val="003865"/>
            </a:solidFill>
          </a:ln>
        </p:spPr>
      </p:pic>
    </p:spTree>
    <p:extLst>
      <p:ext uri="{BB962C8B-B14F-4D97-AF65-F5344CB8AC3E}">
        <p14:creationId xmlns:p14="http://schemas.microsoft.com/office/powerpoint/2010/main" val="2994436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A4F2E-6B38-6790-49D6-369497FB98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7C4469-9AA2-AF43-E317-9F1336A16AF6}"/>
              </a:ext>
            </a:extLst>
          </p:cNvPr>
          <p:cNvSpPr>
            <a:spLocks noGrp="1"/>
          </p:cNvSpPr>
          <p:nvPr>
            <p:ph type="ctrTitle"/>
          </p:nvPr>
        </p:nvSpPr>
        <p:spPr/>
        <p:txBody>
          <a:bodyPr>
            <a:normAutofit/>
          </a:bodyPr>
          <a:lstStyle/>
          <a:p>
            <a:r>
              <a:rPr lang="en-US" sz="4000" dirty="0"/>
              <a:t>Program Fiscal Management – Fiscal Reports Due Dates</a:t>
            </a:r>
          </a:p>
        </p:txBody>
      </p:sp>
      <p:sp>
        <p:nvSpPr>
          <p:cNvPr id="5" name="Slide Number Placeholder 4">
            <a:extLst>
              <a:ext uri="{FF2B5EF4-FFF2-40B4-BE49-F238E27FC236}">
                <a16:creationId xmlns:a16="http://schemas.microsoft.com/office/drawing/2014/main" id="{CB2C3032-32D3-4B4B-201D-95CC1178ED9B}"/>
              </a:ext>
            </a:extLst>
          </p:cNvPr>
          <p:cNvSpPr>
            <a:spLocks noGrp="1"/>
          </p:cNvSpPr>
          <p:nvPr>
            <p:ph type="sldNum" sz="quarter" idx="16"/>
          </p:nvPr>
        </p:nvSpPr>
        <p:spPr/>
        <p:txBody>
          <a:bodyPr/>
          <a:lstStyle/>
          <a:p>
            <a:fld id="{48F63A3B-78C7-47BE-AE5E-E10140E04643}" type="slidenum">
              <a:rPr lang="en-US" smtClean="0"/>
              <a:pPr/>
              <a:t>14</a:t>
            </a:fld>
            <a:endParaRPr lang="en-US" dirty="0"/>
          </a:p>
        </p:txBody>
      </p:sp>
    </p:spTree>
    <p:extLst>
      <p:ext uri="{BB962C8B-B14F-4D97-AF65-F5344CB8AC3E}">
        <p14:creationId xmlns:p14="http://schemas.microsoft.com/office/powerpoint/2010/main" val="110739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FEDFA-889B-02E0-3950-FF587E62EED3}"/>
              </a:ext>
            </a:extLst>
          </p:cNvPr>
          <p:cNvSpPr>
            <a:spLocks noGrp="1"/>
          </p:cNvSpPr>
          <p:nvPr>
            <p:ph type="title"/>
          </p:nvPr>
        </p:nvSpPr>
        <p:spPr/>
        <p:txBody>
          <a:bodyPr>
            <a:normAutofit/>
          </a:bodyPr>
          <a:lstStyle/>
          <a:p>
            <a:pPr algn="l">
              <a:spcBef>
                <a:spcPts val="0"/>
              </a:spcBef>
            </a:pPr>
            <a:r>
              <a:rPr lang="en-US" sz="4400" dirty="0">
                <a:ea typeface="Calibri" panose="020F0502020204030204" pitchFamily="34" charset="0"/>
                <a:cs typeface="Times New Roman" panose="02020603050405020304" pitchFamily="18" charset="0"/>
              </a:rPr>
              <a:t>Single Audits – Due Dates</a:t>
            </a:r>
            <a:endParaRPr lang="en-US" sz="4000" dirty="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80B1D228-1404-7B6F-CF37-0BEADE5D83B5}"/>
              </a:ext>
            </a:extLst>
          </p:cNvPr>
          <p:cNvSpPr>
            <a:spLocks noGrp="1"/>
          </p:cNvSpPr>
          <p:nvPr>
            <p:ph type="sldNum" sz="quarter" idx="12"/>
          </p:nvPr>
        </p:nvSpPr>
        <p:spPr/>
        <p:txBody>
          <a:bodyPr/>
          <a:lstStyle/>
          <a:p>
            <a:fld id="{48F63A3B-78C7-47BE-AE5E-E10140E04643}" type="slidenum">
              <a:rPr lang="en-US" smtClean="0"/>
              <a:t>15</a:t>
            </a:fld>
            <a:endParaRPr lang="en-US" dirty="0"/>
          </a:p>
        </p:txBody>
      </p:sp>
      <p:sp>
        <p:nvSpPr>
          <p:cNvPr id="6" name="Content Placeholder 2">
            <a:extLst>
              <a:ext uri="{FF2B5EF4-FFF2-40B4-BE49-F238E27FC236}">
                <a16:creationId xmlns:a16="http://schemas.microsoft.com/office/drawing/2014/main" id="{5B97DA20-EACC-D48E-A8C8-EDE7576CB843}"/>
              </a:ext>
            </a:extLst>
          </p:cNvPr>
          <p:cNvSpPr>
            <a:spLocks noGrp="1"/>
          </p:cNvSpPr>
          <p:nvPr>
            <p:ph sz="half" idx="1"/>
          </p:nvPr>
        </p:nvSpPr>
        <p:spPr>
          <a:xfrm>
            <a:off x="818707" y="1566632"/>
            <a:ext cx="10685721" cy="4582339"/>
          </a:xfrm>
        </p:spPr>
        <p:txBody>
          <a:bodyPr>
            <a:noAutofit/>
          </a:bodyPr>
          <a:lstStyle/>
          <a:p>
            <a:pPr>
              <a:spcBef>
                <a:spcPts val="600"/>
              </a:spcBef>
              <a:spcAft>
                <a:spcPts val="600"/>
              </a:spcAft>
            </a:pPr>
            <a:r>
              <a:rPr lang="en-US" sz="3200" dirty="0"/>
              <a:t>Within 30 calendar days after receipt of the auditor's report </a:t>
            </a:r>
            <a:r>
              <a:rPr lang="en-US" sz="3200" b="1" dirty="0"/>
              <a:t>or</a:t>
            </a:r>
            <a:r>
              <a:rPr lang="en-US" sz="3200" dirty="0"/>
              <a:t> 9 months after end of audit period, whichever is earlier</a:t>
            </a:r>
          </a:p>
          <a:p>
            <a:pPr>
              <a:spcBef>
                <a:spcPts val="600"/>
              </a:spcBef>
              <a:spcAft>
                <a:spcPts val="600"/>
              </a:spcAft>
            </a:pPr>
            <a:r>
              <a:rPr lang="en-US" sz="3200" dirty="0"/>
              <a:t>Submit via email to </a:t>
            </a:r>
            <a:r>
              <a:rPr lang="en-US" sz="3200" dirty="0">
                <a:hlinkClick r:id="rId3"/>
              </a:rPr>
              <a:t>Donna.Leonard@state.mn.us</a:t>
            </a:r>
            <a:r>
              <a:rPr lang="en-US" sz="3200" dirty="0"/>
              <a:t> </a:t>
            </a:r>
          </a:p>
          <a:p>
            <a:pPr>
              <a:spcBef>
                <a:spcPts val="600"/>
              </a:spcBef>
              <a:spcAft>
                <a:spcPts val="600"/>
              </a:spcAft>
            </a:pPr>
            <a:r>
              <a:rPr lang="en-US" sz="3200" dirty="0"/>
              <a:t>If audit findings require follow-up &amp; Commerce is a cognizant agency, it will issue Management Decision Letter (MDL) </a:t>
            </a:r>
          </a:p>
          <a:p>
            <a:pPr>
              <a:spcBef>
                <a:spcPts val="600"/>
              </a:spcBef>
              <a:spcAft>
                <a:spcPts val="600"/>
              </a:spcAft>
            </a:pPr>
            <a:r>
              <a:rPr lang="en-US" sz="3200" dirty="0"/>
              <a:t>SPs must submit any MDL received from another state agency</a:t>
            </a:r>
          </a:p>
        </p:txBody>
      </p:sp>
      <p:pic>
        <p:nvPicPr>
          <p:cNvPr id="16" name="Picture 15">
            <a:extLst>
              <a:ext uri="{FF2B5EF4-FFF2-40B4-BE49-F238E27FC236}">
                <a16:creationId xmlns:a16="http://schemas.microsoft.com/office/drawing/2014/main" id="{A6DF7BE1-618F-2960-5BD5-F139EE966C61}"/>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657870" y="5202701"/>
            <a:ext cx="2699084" cy="1519653"/>
          </a:xfrm>
          <a:prstGeom prst="rect">
            <a:avLst/>
          </a:prstGeom>
          <a:ln w="22225">
            <a:solidFill>
              <a:srgbClr val="003865"/>
            </a:solidFill>
          </a:ln>
        </p:spPr>
      </p:pic>
    </p:spTree>
    <p:extLst>
      <p:ext uri="{BB962C8B-B14F-4D97-AF65-F5344CB8AC3E}">
        <p14:creationId xmlns:p14="http://schemas.microsoft.com/office/powerpoint/2010/main" val="3654214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ED942-D833-1F3B-6A58-921675781C89}"/>
              </a:ext>
            </a:extLst>
          </p:cNvPr>
          <p:cNvSpPr>
            <a:spLocks noGrp="1"/>
          </p:cNvSpPr>
          <p:nvPr>
            <p:ph type="title"/>
          </p:nvPr>
        </p:nvSpPr>
        <p:spPr/>
        <p:txBody>
          <a:bodyPr>
            <a:noAutofit/>
          </a:bodyPr>
          <a:lstStyle/>
          <a:p>
            <a:pPr algn="l">
              <a:spcBef>
                <a:spcPts val="0"/>
              </a:spcBef>
            </a:pPr>
            <a:r>
              <a:rPr lang="en-US" sz="4400" dirty="0">
                <a:ea typeface="Calibri" panose="020F0502020204030204" pitchFamily="34" charset="0"/>
                <a:cs typeface="Times New Roman" panose="02020603050405020304" pitchFamily="18" charset="0"/>
              </a:rPr>
              <a:t>Monthly FSR – Due Dates</a:t>
            </a:r>
          </a:p>
        </p:txBody>
      </p:sp>
      <p:sp>
        <p:nvSpPr>
          <p:cNvPr id="7" name="Content Placeholder 2">
            <a:extLst>
              <a:ext uri="{FF2B5EF4-FFF2-40B4-BE49-F238E27FC236}">
                <a16:creationId xmlns:a16="http://schemas.microsoft.com/office/drawing/2014/main" id="{F4EE8AB9-4CF3-4092-B092-9F620178023B}"/>
              </a:ext>
            </a:extLst>
          </p:cNvPr>
          <p:cNvSpPr>
            <a:spLocks noGrp="1"/>
          </p:cNvSpPr>
          <p:nvPr>
            <p:ph sz="half" idx="1"/>
          </p:nvPr>
        </p:nvSpPr>
        <p:spPr>
          <a:xfrm>
            <a:off x="786809" y="1529054"/>
            <a:ext cx="10566991" cy="4582339"/>
          </a:xfrm>
        </p:spPr>
        <p:txBody>
          <a:bodyPr>
            <a:noAutofit/>
          </a:bodyPr>
          <a:lstStyle/>
          <a:p>
            <a:r>
              <a:rPr lang="en-US" sz="3200" dirty="0"/>
              <a:t>Monthly Financial Status Report (FSR) is due by 15</a:t>
            </a:r>
            <a:r>
              <a:rPr lang="en-US" sz="3200" baseline="30000" dirty="0"/>
              <a:t>th</a:t>
            </a:r>
            <a:r>
              <a:rPr lang="en-US" sz="3200" dirty="0"/>
              <a:t> of each month</a:t>
            </a:r>
          </a:p>
          <a:p>
            <a:pPr marL="228600" lvl="1">
              <a:spcBef>
                <a:spcPts val="600"/>
              </a:spcBef>
              <a:spcAft>
                <a:spcPts val="600"/>
              </a:spcAft>
            </a:pPr>
            <a:r>
              <a:rPr lang="en-US" sz="3200" dirty="0"/>
              <a:t>If 15</a:t>
            </a:r>
            <a:r>
              <a:rPr lang="en-US" sz="3200" baseline="30000" dirty="0"/>
              <a:t>th</a:t>
            </a:r>
            <a:r>
              <a:rPr lang="en-US" sz="3200" dirty="0"/>
              <a:t> falls on a holiday or weekend – next business day after</a:t>
            </a:r>
          </a:p>
          <a:p>
            <a:pPr marL="228600" lvl="1">
              <a:spcBef>
                <a:spcPts val="600"/>
              </a:spcBef>
              <a:spcAft>
                <a:spcPts val="600"/>
              </a:spcAft>
            </a:pPr>
            <a:r>
              <a:rPr lang="en-US" sz="3200" dirty="0"/>
              <a:t>September FSR is Final FSR for program year – due by 10/31</a:t>
            </a:r>
          </a:p>
          <a:p>
            <a:pPr marL="228600" lvl="1">
              <a:spcBef>
                <a:spcPts val="600"/>
              </a:spcBef>
              <a:spcAft>
                <a:spcPts val="600"/>
              </a:spcAft>
            </a:pPr>
            <a:r>
              <a:rPr lang="en-US" sz="3200" dirty="0"/>
              <a:t>EAP Coordinator and Fiscal Director must review FSR before submission</a:t>
            </a:r>
          </a:p>
        </p:txBody>
      </p:sp>
      <p:pic>
        <p:nvPicPr>
          <p:cNvPr id="6" name="Picture 5" descr="A monthly calendar showing the 15th in red a circle.">
            <a:extLst>
              <a:ext uri="{FF2B5EF4-FFF2-40B4-BE49-F238E27FC236}">
                <a16:creationId xmlns:a16="http://schemas.microsoft.com/office/drawing/2014/main" id="{19CCB5DB-59F9-2D77-9947-F4594E6DF14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684734" y="4939019"/>
            <a:ext cx="2844656" cy="1857735"/>
          </a:xfrm>
          <a:prstGeom prst="rect">
            <a:avLst/>
          </a:prstGeom>
          <a:ln w="22225">
            <a:solidFill>
              <a:schemeClr val="accent1"/>
            </a:solidFill>
          </a:ln>
        </p:spPr>
      </p:pic>
      <p:sp>
        <p:nvSpPr>
          <p:cNvPr id="5" name="Slide Number Placeholder 4">
            <a:extLst>
              <a:ext uri="{FF2B5EF4-FFF2-40B4-BE49-F238E27FC236}">
                <a16:creationId xmlns:a16="http://schemas.microsoft.com/office/drawing/2014/main" id="{0BA959DC-F41C-CF62-5AA5-32581DED1E09}"/>
              </a:ext>
            </a:extLst>
          </p:cNvPr>
          <p:cNvSpPr>
            <a:spLocks noGrp="1"/>
          </p:cNvSpPr>
          <p:nvPr>
            <p:ph type="sldNum" sz="quarter" idx="12"/>
          </p:nvPr>
        </p:nvSpPr>
        <p:spPr/>
        <p:txBody>
          <a:bodyPr/>
          <a:lstStyle/>
          <a:p>
            <a:fld id="{48F63A3B-78C7-47BE-AE5E-E10140E04643}" type="slidenum">
              <a:rPr lang="en-US" smtClean="0"/>
              <a:t>16</a:t>
            </a:fld>
            <a:endParaRPr lang="en-US" dirty="0"/>
          </a:p>
        </p:txBody>
      </p:sp>
    </p:spTree>
    <p:extLst>
      <p:ext uri="{BB962C8B-B14F-4D97-AF65-F5344CB8AC3E}">
        <p14:creationId xmlns:p14="http://schemas.microsoft.com/office/powerpoint/2010/main" val="1309399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6430-E807-902D-472B-29337C45FF4F}"/>
              </a:ext>
            </a:extLst>
          </p:cNvPr>
          <p:cNvSpPr>
            <a:spLocks noGrp="1"/>
          </p:cNvSpPr>
          <p:nvPr>
            <p:ph type="title"/>
          </p:nvPr>
        </p:nvSpPr>
        <p:spPr/>
        <p:txBody>
          <a:bodyPr>
            <a:normAutofit/>
          </a:bodyPr>
          <a:lstStyle/>
          <a:p>
            <a:pPr algn="l"/>
            <a:r>
              <a:rPr lang="en-US" sz="4400" dirty="0"/>
              <a:t>June FSR and Cash Request</a:t>
            </a:r>
          </a:p>
        </p:txBody>
      </p:sp>
      <p:sp>
        <p:nvSpPr>
          <p:cNvPr id="3" name="Content Placeholder 2">
            <a:extLst>
              <a:ext uri="{FF2B5EF4-FFF2-40B4-BE49-F238E27FC236}">
                <a16:creationId xmlns:a16="http://schemas.microsoft.com/office/drawing/2014/main" id="{9C0E296A-8A00-C497-27DF-520399A30F85}"/>
              </a:ext>
            </a:extLst>
          </p:cNvPr>
          <p:cNvSpPr>
            <a:spLocks noGrp="1"/>
          </p:cNvSpPr>
          <p:nvPr>
            <p:ph sz="half" idx="1"/>
          </p:nvPr>
        </p:nvSpPr>
        <p:spPr>
          <a:xfrm>
            <a:off x="838199" y="1594624"/>
            <a:ext cx="10627896" cy="4582339"/>
          </a:xfrm>
        </p:spPr>
        <p:txBody>
          <a:bodyPr>
            <a:normAutofit/>
          </a:bodyPr>
          <a:lstStyle/>
          <a:p>
            <a:r>
              <a:rPr lang="en-US" sz="3200" dirty="0"/>
              <a:t>State fiscal year end is June 30 – state closeout</a:t>
            </a:r>
          </a:p>
          <a:p>
            <a:r>
              <a:rPr lang="en-US" sz="3200" dirty="0"/>
              <a:t>June FSR, cash request, and payments must balance to penny</a:t>
            </a:r>
          </a:p>
          <a:p>
            <a:r>
              <a:rPr lang="en-US" sz="3200" dirty="0"/>
              <a:t>Cash requests that include the month of June must end on last day of June</a:t>
            </a:r>
          </a:p>
          <a:p>
            <a:pPr lvl="1"/>
            <a:r>
              <a:rPr lang="en-US" sz="2800" dirty="0"/>
              <a:t>“To Date” must be no later than June 30</a:t>
            </a:r>
          </a:p>
          <a:p>
            <a:r>
              <a:rPr lang="en-US" sz="3200" dirty="0"/>
              <a:t>June FSR is a monthly FSR and is due by July 15</a:t>
            </a:r>
          </a:p>
        </p:txBody>
      </p:sp>
      <p:sp>
        <p:nvSpPr>
          <p:cNvPr id="5" name="Slide Number Placeholder 4">
            <a:extLst>
              <a:ext uri="{FF2B5EF4-FFF2-40B4-BE49-F238E27FC236}">
                <a16:creationId xmlns:a16="http://schemas.microsoft.com/office/drawing/2014/main" id="{EF5D92CE-2AB5-27A3-F82B-DAEAFBE1B897}"/>
              </a:ext>
            </a:extLst>
          </p:cNvPr>
          <p:cNvSpPr>
            <a:spLocks noGrp="1"/>
          </p:cNvSpPr>
          <p:nvPr>
            <p:ph type="sldNum" sz="quarter" idx="12"/>
          </p:nvPr>
        </p:nvSpPr>
        <p:spPr/>
        <p:txBody>
          <a:bodyPr/>
          <a:lstStyle/>
          <a:p>
            <a:fld id="{48F63A3B-78C7-47BE-AE5E-E10140E04643}" type="slidenum">
              <a:rPr lang="en-US" smtClean="0"/>
              <a:t>17</a:t>
            </a:fld>
            <a:endParaRPr lang="en-US" dirty="0"/>
          </a:p>
        </p:txBody>
      </p:sp>
      <p:pic>
        <p:nvPicPr>
          <p:cNvPr id="7" name="Picture 6">
            <a:extLst>
              <a:ext uri="{FF2B5EF4-FFF2-40B4-BE49-F238E27FC236}">
                <a16:creationId xmlns:a16="http://schemas.microsoft.com/office/drawing/2014/main" id="{FF546246-835D-6484-8407-43BACD410E3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169052" y="23039"/>
            <a:ext cx="3022947" cy="1813769"/>
          </a:xfrm>
          <a:prstGeom prst="rect">
            <a:avLst/>
          </a:prstGeom>
          <a:ln w="22225">
            <a:solidFill>
              <a:schemeClr val="accent1"/>
            </a:solidFill>
          </a:ln>
        </p:spPr>
      </p:pic>
    </p:spTree>
    <p:extLst>
      <p:ext uri="{BB962C8B-B14F-4D97-AF65-F5344CB8AC3E}">
        <p14:creationId xmlns:p14="http://schemas.microsoft.com/office/powerpoint/2010/main" val="2016943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7BDB2-6C0F-2FE0-CEBA-A60B855C9E7E}"/>
              </a:ext>
            </a:extLst>
          </p:cNvPr>
          <p:cNvSpPr>
            <a:spLocks noGrp="1"/>
          </p:cNvSpPr>
          <p:nvPr>
            <p:ph type="title"/>
          </p:nvPr>
        </p:nvSpPr>
        <p:spPr/>
        <p:txBody>
          <a:bodyPr>
            <a:normAutofit/>
          </a:bodyPr>
          <a:lstStyle/>
          <a:p>
            <a:pPr algn="l">
              <a:spcBef>
                <a:spcPts val="0"/>
              </a:spcBef>
            </a:pPr>
            <a:r>
              <a:rPr lang="en-US" sz="4400" dirty="0">
                <a:ea typeface="Calibri" panose="020F0502020204030204" pitchFamily="34" charset="0"/>
                <a:cs typeface="Times New Roman" panose="02020603050405020304" pitchFamily="18" charset="0"/>
              </a:rPr>
              <a:t>Final Closeout – Due Date</a:t>
            </a:r>
            <a:endParaRPr lang="en-US" sz="4000" dirty="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A3B38E19-CEAE-4DBC-AB76-BFEA8D9C2B44}"/>
              </a:ext>
            </a:extLst>
          </p:cNvPr>
          <p:cNvSpPr>
            <a:spLocks noGrp="1"/>
          </p:cNvSpPr>
          <p:nvPr>
            <p:ph type="sldNum" sz="quarter" idx="12"/>
          </p:nvPr>
        </p:nvSpPr>
        <p:spPr/>
        <p:txBody>
          <a:bodyPr/>
          <a:lstStyle/>
          <a:p>
            <a:fld id="{48F63A3B-78C7-47BE-AE5E-E10140E04643}" type="slidenum">
              <a:rPr lang="en-US" smtClean="0"/>
              <a:t>18</a:t>
            </a:fld>
            <a:endParaRPr lang="en-US" dirty="0"/>
          </a:p>
        </p:txBody>
      </p:sp>
      <p:sp>
        <p:nvSpPr>
          <p:cNvPr id="10" name="Content Placeholder 2">
            <a:extLst>
              <a:ext uri="{FF2B5EF4-FFF2-40B4-BE49-F238E27FC236}">
                <a16:creationId xmlns:a16="http://schemas.microsoft.com/office/drawing/2014/main" id="{FCCA988C-7251-FE63-3D48-4EAC8899267B}"/>
              </a:ext>
            </a:extLst>
          </p:cNvPr>
          <p:cNvSpPr>
            <a:spLocks noGrp="1"/>
          </p:cNvSpPr>
          <p:nvPr>
            <p:ph sz="half" idx="1"/>
          </p:nvPr>
        </p:nvSpPr>
        <p:spPr>
          <a:xfrm>
            <a:off x="870098" y="1594624"/>
            <a:ext cx="10602434" cy="4582339"/>
          </a:xfrm>
        </p:spPr>
        <p:txBody>
          <a:bodyPr>
            <a:noAutofit/>
          </a:bodyPr>
          <a:lstStyle/>
          <a:p>
            <a:pPr>
              <a:spcBef>
                <a:spcPts val="600"/>
              </a:spcBef>
              <a:spcAft>
                <a:spcPts val="600"/>
              </a:spcAft>
            </a:pPr>
            <a:r>
              <a:rPr lang="en-US" sz="3200" dirty="0"/>
              <a:t>SPs must close out program and submit final              documents to Commerce at end of program year</a:t>
            </a:r>
          </a:p>
          <a:p>
            <a:pPr marL="228600" lvl="1">
              <a:spcBef>
                <a:spcPts val="600"/>
              </a:spcBef>
              <a:spcAft>
                <a:spcPts val="600"/>
              </a:spcAft>
            </a:pPr>
            <a:r>
              <a:rPr lang="en-US" sz="3200" dirty="0"/>
              <a:t>Final documents = Final Closeout Package</a:t>
            </a:r>
          </a:p>
          <a:p>
            <a:pPr marL="228600" lvl="1">
              <a:spcBef>
                <a:spcPts val="600"/>
              </a:spcBef>
              <a:spcAft>
                <a:spcPts val="600"/>
              </a:spcAft>
            </a:pPr>
            <a:r>
              <a:rPr lang="en-US" sz="3200" dirty="0"/>
              <a:t>Due by October 31 annually</a:t>
            </a:r>
          </a:p>
          <a:p>
            <a:pPr marL="685800" lvl="2">
              <a:spcBef>
                <a:spcPts val="600"/>
              </a:spcBef>
              <a:spcAft>
                <a:spcPts val="600"/>
              </a:spcAft>
            </a:pPr>
            <a:r>
              <a:rPr lang="en-US" sz="2800" dirty="0"/>
              <a:t>Encourage submitting earlier</a:t>
            </a:r>
          </a:p>
          <a:p>
            <a:pPr marL="685800" lvl="2">
              <a:spcBef>
                <a:spcPts val="600"/>
              </a:spcBef>
              <a:spcAft>
                <a:spcPts val="600"/>
              </a:spcAft>
            </a:pPr>
            <a:r>
              <a:rPr lang="en-US" sz="2800" dirty="0"/>
              <a:t>Final Cash Requests are not accepted after due date</a:t>
            </a:r>
          </a:p>
          <a:p>
            <a:pPr marL="228600" lvl="1">
              <a:spcBef>
                <a:spcPts val="600"/>
              </a:spcBef>
              <a:spcAft>
                <a:spcPts val="600"/>
              </a:spcAft>
            </a:pPr>
            <a:r>
              <a:rPr lang="en-US" sz="3200" dirty="0">
                <a:effectLst/>
                <a:ea typeface="Calibri" panose="020F0502020204030204" pitchFamily="34" charset="0"/>
                <a:cs typeface="Times New Roman" panose="02020603050405020304" pitchFamily="18" charset="0"/>
              </a:rPr>
              <a:t>Submit to</a:t>
            </a:r>
            <a:r>
              <a:rPr lang="en-US" sz="3200" dirty="0">
                <a:solidFill>
                  <a:srgbClr val="FF0000"/>
                </a:solidFill>
                <a:effectLst/>
                <a:ea typeface="Calibri" panose="020F0502020204030204" pitchFamily="34" charset="0"/>
                <a:cs typeface="Times New Roman" panose="02020603050405020304" pitchFamily="18" charset="0"/>
              </a:rPr>
              <a:t> </a:t>
            </a:r>
            <a:r>
              <a:rPr lang="en-US" sz="3200" u="sng" dirty="0">
                <a:solidFill>
                  <a:srgbClr val="0000FF"/>
                </a:solidFill>
                <a:effectLst/>
                <a:ea typeface="Calibri" panose="020F0502020204030204" pitchFamily="34" charset="0"/>
                <a:cs typeface="Times New Roman" panose="02020603050405020304" pitchFamily="18" charset="0"/>
                <a:hlinkClick r:id="rId3"/>
              </a:rPr>
              <a:t>eap.mail@state.mn.us</a:t>
            </a:r>
            <a:r>
              <a:rPr lang="en-US" sz="3200" dirty="0">
                <a:solidFill>
                  <a:srgbClr val="000000"/>
                </a:solidFill>
                <a:ea typeface="Calibri" panose="020F0502020204030204" pitchFamily="34" charset="0"/>
                <a:cs typeface="Times New Roman" panose="02020603050405020304" pitchFamily="18" charset="0"/>
              </a:rPr>
              <a:t>  </a:t>
            </a:r>
            <a:r>
              <a:rPr lang="en-US" sz="3200" dirty="0"/>
              <a:t>(Final FSR &amp; CR – in eHEAT)</a:t>
            </a:r>
          </a:p>
          <a:p>
            <a:pPr marL="228600" lvl="1">
              <a:spcBef>
                <a:spcPts val="600"/>
              </a:spcBef>
              <a:spcAft>
                <a:spcPts val="600"/>
              </a:spcAft>
            </a:pPr>
            <a:r>
              <a:rPr lang="en-US" sz="3200" dirty="0"/>
              <a:t>More info in EAP Policy Manual, Ch. 12, p. 3</a:t>
            </a:r>
          </a:p>
        </p:txBody>
      </p:sp>
      <p:pic>
        <p:nvPicPr>
          <p:cNvPr id="11" name="Picture 10">
            <a:extLst>
              <a:ext uri="{FF2B5EF4-FFF2-40B4-BE49-F238E27FC236}">
                <a16:creationId xmlns:a16="http://schemas.microsoft.com/office/drawing/2014/main" id="{E3141B7B-F0C9-3B56-0452-C9DAD7356DD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292855" y="1395410"/>
            <a:ext cx="2836052" cy="2450079"/>
          </a:xfrm>
          <a:prstGeom prst="rect">
            <a:avLst/>
          </a:prstGeom>
        </p:spPr>
      </p:pic>
    </p:spTree>
    <p:extLst>
      <p:ext uri="{BB962C8B-B14F-4D97-AF65-F5344CB8AC3E}">
        <p14:creationId xmlns:p14="http://schemas.microsoft.com/office/powerpoint/2010/main" val="127905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19CD4-29B0-E0E3-2954-463AE091956C}"/>
              </a:ext>
            </a:extLst>
          </p:cNvPr>
          <p:cNvSpPr>
            <a:spLocks noGrp="1"/>
          </p:cNvSpPr>
          <p:nvPr>
            <p:ph type="title"/>
          </p:nvPr>
        </p:nvSpPr>
        <p:spPr/>
        <p:txBody>
          <a:bodyPr>
            <a:normAutofit/>
          </a:bodyPr>
          <a:lstStyle/>
          <a:p>
            <a:pPr algn="l">
              <a:spcBef>
                <a:spcPts val="0"/>
              </a:spcBef>
            </a:pPr>
            <a:r>
              <a:rPr lang="en-US" sz="4400" dirty="0">
                <a:ea typeface="Calibri" panose="020F0502020204030204" pitchFamily="34" charset="0"/>
                <a:cs typeface="Times New Roman" panose="02020603050405020304" pitchFamily="18" charset="0"/>
              </a:rPr>
              <a:t>Final Closeout Package</a:t>
            </a:r>
            <a:endParaRPr lang="en-US" sz="4000" dirty="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2A6B6622-E308-15E8-80B1-FBCDF67A82A0}"/>
              </a:ext>
            </a:extLst>
          </p:cNvPr>
          <p:cNvSpPr>
            <a:spLocks noGrp="1"/>
          </p:cNvSpPr>
          <p:nvPr>
            <p:ph type="sldNum" sz="quarter" idx="12"/>
          </p:nvPr>
        </p:nvSpPr>
        <p:spPr/>
        <p:txBody>
          <a:bodyPr/>
          <a:lstStyle/>
          <a:p>
            <a:fld id="{48F63A3B-78C7-47BE-AE5E-E10140E04643}" type="slidenum">
              <a:rPr lang="en-US" smtClean="0"/>
              <a:t>19</a:t>
            </a:fld>
            <a:endParaRPr lang="en-US" dirty="0"/>
          </a:p>
        </p:txBody>
      </p:sp>
      <p:sp>
        <p:nvSpPr>
          <p:cNvPr id="6" name="Content Placeholder 2">
            <a:extLst>
              <a:ext uri="{FF2B5EF4-FFF2-40B4-BE49-F238E27FC236}">
                <a16:creationId xmlns:a16="http://schemas.microsoft.com/office/drawing/2014/main" id="{F41AE716-F799-2513-2502-C9E271620FE7}"/>
              </a:ext>
            </a:extLst>
          </p:cNvPr>
          <p:cNvSpPr>
            <a:spLocks noGrp="1"/>
          </p:cNvSpPr>
          <p:nvPr>
            <p:ph sz="half" idx="1"/>
          </p:nvPr>
        </p:nvSpPr>
        <p:spPr>
          <a:xfrm>
            <a:off x="838199" y="1594624"/>
            <a:ext cx="10835641" cy="4582339"/>
          </a:xfrm>
        </p:spPr>
        <p:txBody>
          <a:bodyPr>
            <a:noAutofit/>
          </a:bodyPr>
          <a:lstStyle/>
          <a:p>
            <a:pPr marL="228600" lvl="1">
              <a:spcBef>
                <a:spcPts val="600"/>
              </a:spcBef>
              <a:spcAft>
                <a:spcPts val="600"/>
              </a:spcAft>
            </a:pPr>
            <a:r>
              <a:rPr lang="en-US" sz="3200" dirty="0"/>
              <a:t>Final FSR</a:t>
            </a:r>
          </a:p>
          <a:p>
            <a:pPr marL="228600" lvl="1">
              <a:spcBef>
                <a:spcPts val="600"/>
              </a:spcBef>
              <a:spcAft>
                <a:spcPts val="600"/>
              </a:spcAft>
            </a:pPr>
            <a:r>
              <a:rPr lang="en-US" sz="3200" dirty="0"/>
              <a:t>Final cash request</a:t>
            </a:r>
          </a:p>
          <a:p>
            <a:pPr marL="685800" lvl="2">
              <a:spcBef>
                <a:spcPts val="600"/>
              </a:spcBef>
              <a:spcAft>
                <a:spcPts val="600"/>
              </a:spcAft>
            </a:pPr>
            <a:r>
              <a:rPr lang="en-US" sz="2800" dirty="0"/>
              <a:t>“To Date” must be no later than September 30</a:t>
            </a:r>
          </a:p>
          <a:p>
            <a:pPr marL="228600" lvl="1">
              <a:spcBef>
                <a:spcPts val="600"/>
              </a:spcBef>
              <a:spcAft>
                <a:spcPts val="600"/>
              </a:spcAft>
            </a:pPr>
            <a:r>
              <a:rPr lang="en-US" sz="3200" dirty="0"/>
              <a:t>Expenditure detail report</a:t>
            </a:r>
          </a:p>
          <a:p>
            <a:pPr marL="228600" lvl="1">
              <a:spcBef>
                <a:spcPts val="600"/>
              </a:spcBef>
              <a:spcAft>
                <a:spcPts val="600"/>
              </a:spcAft>
            </a:pPr>
            <a:r>
              <a:rPr lang="en-US" sz="3200" dirty="0"/>
              <a:t>List of EAP-related equipment over $10,000</a:t>
            </a:r>
            <a:r>
              <a:rPr lang="en-US" sz="3200" b="1" i="1" dirty="0"/>
              <a:t> and </a:t>
            </a:r>
            <a:r>
              <a:rPr lang="en-US" sz="3200" dirty="0"/>
              <a:t>sensitive equipment</a:t>
            </a:r>
          </a:p>
          <a:p>
            <a:pPr marL="228600" lvl="1">
              <a:spcBef>
                <a:spcPts val="600"/>
              </a:spcBef>
              <a:spcAft>
                <a:spcPts val="600"/>
              </a:spcAft>
            </a:pPr>
            <a:r>
              <a:rPr lang="en-US" sz="3200" dirty="0"/>
              <a:t>List of continuing liabilities</a:t>
            </a:r>
          </a:p>
          <a:p>
            <a:pPr marL="228600" lvl="1">
              <a:spcBef>
                <a:spcPts val="600"/>
              </a:spcBef>
              <a:spcAft>
                <a:spcPts val="600"/>
              </a:spcAft>
            </a:pPr>
            <a:r>
              <a:rPr lang="en-US" sz="3200" dirty="0"/>
              <a:t>A check if cash payments exceed expenditures on Final FSR</a:t>
            </a:r>
          </a:p>
        </p:txBody>
      </p:sp>
      <p:pic>
        <p:nvPicPr>
          <p:cNvPr id="4" name="Picture 3">
            <a:extLst>
              <a:ext uri="{FF2B5EF4-FFF2-40B4-BE49-F238E27FC236}">
                <a16:creationId xmlns:a16="http://schemas.microsoft.com/office/drawing/2014/main" id="{E4641B2F-7B53-3ED9-63D1-8CD3325CB89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1060" y="22366"/>
            <a:ext cx="4040940" cy="2693961"/>
          </a:xfrm>
          <a:prstGeom prst="rect">
            <a:avLst/>
          </a:prstGeom>
          <a:ln w="22225">
            <a:solidFill>
              <a:srgbClr val="003865"/>
            </a:solidFill>
          </a:ln>
        </p:spPr>
      </p:pic>
    </p:spTree>
    <p:extLst>
      <p:ext uri="{BB962C8B-B14F-4D97-AF65-F5344CB8AC3E}">
        <p14:creationId xmlns:p14="http://schemas.microsoft.com/office/powerpoint/2010/main" val="2753916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Ch. 13 – Program Fiscal Management</a:t>
            </a:r>
          </a:p>
        </p:txBody>
      </p:sp>
      <p:sp>
        <p:nvSpPr>
          <p:cNvPr id="3" name="Content Placeholder 2"/>
          <p:cNvSpPr>
            <a:spLocks noGrp="1"/>
          </p:cNvSpPr>
          <p:nvPr>
            <p:ph sz="half" idx="1"/>
          </p:nvPr>
        </p:nvSpPr>
        <p:spPr>
          <a:xfrm>
            <a:off x="707564" y="1594624"/>
            <a:ext cx="10835641" cy="4582339"/>
          </a:xfrm>
        </p:spPr>
        <p:txBody>
          <a:bodyPr>
            <a:no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Commerce EAP</a:t>
            </a:r>
          </a:p>
        </p:txBody>
      </p:sp>
      <p:sp>
        <p:nvSpPr>
          <p:cNvPr id="7" name="Slide Number Placeholder 6"/>
          <p:cNvSpPr>
            <a:spLocks noGrp="1"/>
          </p:cNvSpPr>
          <p:nvPr>
            <p:ph type="sldNum" sz="quarter" idx="12"/>
          </p:nvPr>
        </p:nvSpPr>
        <p:spPr>
          <a:xfrm>
            <a:off x="10211172" y="6356350"/>
            <a:ext cx="1462668" cy="365125"/>
          </a:xfrm>
        </p:spPr>
        <p:txBody>
          <a:bodyPr/>
          <a:lstStyle/>
          <a:p>
            <a:fld id="{48F63A3B-78C7-47BE-AE5E-E10140E04643}" type="slidenum">
              <a:rPr lang="en-US" smtClean="0"/>
              <a:t>2</a:t>
            </a:fld>
            <a:endParaRPr lang="en-US" dirty="0"/>
          </a:p>
        </p:txBody>
      </p:sp>
    </p:spTree>
    <p:extLst>
      <p:ext uri="{BB962C8B-B14F-4D97-AF65-F5344CB8AC3E}">
        <p14:creationId xmlns:p14="http://schemas.microsoft.com/office/powerpoint/2010/main" val="1799083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20614-5991-72D2-88A6-C4966370EFC6}"/>
              </a:ext>
            </a:extLst>
          </p:cNvPr>
          <p:cNvSpPr>
            <a:spLocks noGrp="1"/>
          </p:cNvSpPr>
          <p:nvPr>
            <p:ph type="title"/>
          </p:nvPr>
        </p:nvSpPr>
        <p:spPr/>
        <p:txBody>
          <a:bodyPr>
            <a:normAutofit/>
          </a:bodyPr>
          <a:lstStyle/>
          <a:p>
            <a:pPr algn="l"/>
            <a:r>
              <a:rPr lang="en-US" sz="4400" dirty="0" err="1"/>
              <a:t>FFY27</a:t>
            </a:r>
            <a:r>
              <a:rPr lang="en-US" sz="4400" dirty="0"/>
              <a:t> Key Reports - Due Dates</a:t>
            </a:r>
          </a:p>
        </p:txBody>
      </p:sp>
      <p:sp>
        <p:nvSpPr>
          <p:cNvPr id="3" name="Content Placeholder 2">
            <a:extLst>
              <a:ext uri="{FF2B5EF4-FFF2-40B4-BE49-F238E27FC236}">
                <a16:creationId xmlns:a16="http://schemas.microsoft.com/office/drawing/2014/main" id="{A5281A79-9FEE-12E3-A61E-84C2DB70C54F}"/>
              </a:ext>
            </a:extLst>
          </p:cNvPr>
          <p:cNvSpPr>
            <a:spLocks noGrp="1"/>
          </p:cNvSpPr>
          <p:nvPr>
            <p:ph sz="half" idx="1"/>
          </p:nvPr>
        </p:nvSpPr>
        <p:spPr>
          <a:xfrm>
            <a:off x="661738" y="1594625"/>
            <a:ext cx="6345119" cy="4577576"/>
          </a:xfrm>
        </p:spPr>
        <p:txBody>
          <a:bodyPr>
            <a:normAutofit fontScale="92500"/>
          </a:bodyPr>
          <a:lstStyle/>
          <a:p>
            <a:r>
              <a:rPr lang="en-US" sz="3500" dirty="0"/>
              <a:t>“Reports &amp; Submission” document</a:t>
            </a:r>
          </a:p>
          <a:p>
            <a:r>
              <a:rPr lang="en-US" sz="3500" dirty="0"/>
              <a:t>Key dates and calendar of events for entire program year</a:t>
            </a:r>
          </a:p>
          <a:p>
            <a:r>
              <a:rPr lang="en-US" sz="3500" dirty="0"/>
              <a:t>Published annually in </a:t>
            </a:r>
            <a:r>
              <a:rPr lang="en-US" sz="3500" i="1" dirty="0"/>
              <a:t>The Energizer </a:t>
            </a:r>
            <a:r>
              <a:rPr lang="en-US" sz="3500" dirty="0"/>
              <a:t>in late September or early October</a:t>
            </a:r>
          </a:p>
          <a:p>
            <a:r>
              <a:rPr lang="en-US" sz="3500" dirty="0"/>
              <a:t>In </a:t>
            </a:r>
            <a:r>
              <a:rPr lang="en-US" sz="3500" dirty="0">
                <a:hlinkClick r:id="rId3"/>
              </a:rPr>
              <a:t>Toolkit</a:t>
            </a:r>
            <a:r>
              <a:rPr lang="en-US" sz="3500" dirty="0"/>
              <a:t> on Commerce website</a:t>
            </a:r>
          </a:p>
        </p:txBody>
      </p:sp>
      <p:sp>
        <p:nvSpPr>
          <p:cNvPr id="5" name="Slide Number Placeholder 4">
            <a:extLst>
              <a:ext uri="{FF2B5EF4-FFF2-40B4-BE49-F238E27FC236}">
                <a16:creationId xmlns:a16="http://schemas.microsoft.com/office/drawing/2014/main" id="{47426F15-FA9F-08B7-558B-1FAEC8C0896B}"/>
              </a:ext>
            </a:extLst>
          </p:cNvPr>
          <p:cNvSpPr>
            <a:spLocks noGrp="1"/>
          </p:cNvSpPr>
          <p:nvPr>
            <p:ph type="sldNum" sz="quarter" idx="12"/>
          </p:nvPr>
        </p:nvSpPr>
        <p:spPr/>
        <p:txBody>
          <a:bodyPr/>
          <a:lstStyle/>
          <a:p>
            <a:fld id="{48F63A3B-78C7-47BE-AE5E-E10140E04643}" type="slidenum">
              <a:rPr lang="en-US" smtClean="0"/>
              <a:t>20</a:t>
            </a:fld>
            <a:endParaRPr lang="en-US" dirty="0"/>
          </a:p>
        </p:txBody>
      </p:sp>
      <p:pic>
        <p:nvPicPr>
          <p:cNvPr id="8" name="Picture 7">
            <a:extLst>
              <a:ext uri="{FF2B5EF4-FFF2-40B4-BE49-F238E27FC236}">
                <a16:creationId xmlns:a16="http://schemas.microsoft.com/office/drawing/2014/main" id="{0DFA5817-3EEC-3675-DABE-456BACD25B1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864263" y="1178850"/>
            <a:ext cx="5327738" cy="5209141"/>
          </a:xfrm>
          <a:prstGeom prst="rect">
            <a:avLst/>
          </a:prstGeom>
        </p:spPr>
      </p:pic>
    </p:spTree>
    <p:extLst>
      <p:ext uri="{BB962C8B-B14F-4D97-AF65-F5344CB8AC3E}">
        <p14:creationId xmlns:p14="http://schemas.microsoft.com/office/powerpoint/2010/main" val="309341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Q&amp;A</a:t>
            </a:r>
          </a:p>
        </p:txBody>
      </p:sp>
      <p:sp>
        <p:nvSpPr>
          <p:cNvPr id="7" name="Slide Number Placeholder 6"/>
          <p:cNvSpPr>
            <a:spLocks noGrp="1"/>
          </p:cNvSpPr>
          <p:nvPr>
            <p:ph type="sldNum" sz="quarter" idx="12"/>
          </p:nvPr>
        </p:nvSpPr>
        <p:spPr>
          <a:xfrm>
            <a:off x="10211172" y="6356350"/>
            <a:ext cx="1462668" cy="365125"/>
          </a:xfrm>
        </p:spPr>
        <p:txBody>
          <a:bodyPr/>
          <a:lstStyle/>
          <a:p>
            <a:fld id="{48F63A3B-78C7-47BE-AE5E-E10140E04643}" type="slidenum">
              <a:rPr lang="en-US" smtClean="0"/>
              <a:t>21</a:t>
            </a:fld>
            <a:endParaRPr lang="en-US" dirty="0"/>
          </a:p>
        </p:txBody>
      </p:sp>
    </p:spTree>
    <p:extLst>
      <p:ext uri="{BB962C8B-B14F-4D97-AF65-F5344CB8AC3E}">
        <p14:creationId xmlns:p14="http://schemas.microsoft.com/office/powerpoint/2010/main" val="1673033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16025"/>
          </a:xfrm>
        </p:spPr>
        <p:txBody>
          <a:bodyPr anchor="ctr">
            <a:normAutofit/>
          </a:bodyPr>
          <a:lstStyle/>
          <a:p>
            <a:pPr algn="l"/>
            <a:r>
              <a:rPr lang="en-US" sz="4400" dirty="0"/>
              <a:t>Topics</a:t>
            </a:r>
          </a:p>
        </p:txBody>
      </p:sp>
      <p:sp>
        <p:nvSpPr>
          <p:cNvPr id="3" name="Content Placeholder 2"/>
          <p:cNvSpPr>
            <a:spLocks noGrp="1"/>
          </p:cNvSpPr>
          <p:nvPr>
            <p:ph sz="half" idx="1"/>
          </p:nvPr>
        </p:nvSpPr>
        <p:spPr>
          <a:xfrm>
            <a:off x="838198" y="1594623"/>
            <a:ext cx="7114675" cy="5126852"/>
          </a:xfrm>
        </p:spPr>
        <p:txBody>
          <a:bodyPr>
            <a:normAutofit/>
          </a:bodyPr>
          <a:lstStyle/>
          <a:p>
            <a:pPr marL="283464" indent="-283464">
              <a:lnSpc>
                <a:spcPct val="110000"/>
              </a:lnSpc>
              <a:spcBef>
                <a:spcPts val="600"/>
              </a:spcBef>
              <a:spcAft>
                <a:spcPts val="600"/>
              </a:spcAft>
            </a:pPr>
            <a:r>
              <a:rPr lang="en-US" sz="3200" dirty="0"/>
              <a:t>Updates to Ch. 13</a:t>
            </a:r>
          </a:p>
          <a:p>
            <a:pPr lvl="1">
              <a:lnSpc>
                <a:spcPct val="120000"/>
              </a:lnSpc>
              <a:spcBef>
                <a:spcPts val="600"/>
              </a:spcBef>
              <a:spcAft>
                <a:spcPts val="600"/>
              </a:spcAft>
            </a:pPr>
            <a:r>
              <a:rPr lang="en-US" sz="2800" dirty="0"/>
              <a:t>Electronic Funds Transfer (EFT) – p. 9</a:t>
            </a:r>
          </a:p>
          <a:p>
            <a:pPr lvl="1">
              <a:lnSpc>
                <a:spcPct val="120000"/>
              </a:lnSpc>
              <a:spcBef>
                <a:spcPts val="600"/>
              </a:spcBef>
              <a:spcAft>
                <a:spcPts val="600"/>
              </a:spcAft>
            </a:pPr>
            <a:r>
              <a:rPr lang="en-US" sz="2800" dirty="0"/>
              <a:t>Audits Section – pp. 10-12</a:t>
            </a:r>
          </a:p>
          <a:p>
            <a:pPr lvl="1">
              <a:lnSpc>
                <a:spcPct val="120000"/>
              </a:lnSpc>
              <a:spcBef>
                <a:spcPts val="600"/>
              </a:spcBef>
              <a:spcAft>
                <a:spcPts val="600"/>
              </a:spcAft>
            </a:pPr>
            <a:r>
              <a:rPr lang="en-US" sz="2800" dirty="0"/>
              <a:t>Submitting Audit Reports – p. 12</a:t>
            </a:r>
          </a:p>
          <a:p>
            <a:pPr lvl="1">
              <a:lnSpc>
                <a:spcPct val="120000"/>
              </a:lnSpc>
              <a:spcBef>
                <a:spcPts val="600"/>
              </a:spcBef>
              <a:spcAft>
                <a:spcPts val="600"/>
              </a:spcAft>
            </a:pPr>
            <a:r>
              <a:rPr lang="en-US" sz="2800" dirty="0"/>
              <a:t>Contracting and Bidding Requirements – pp. 12-13</a:t>
            </a:r>
          </a:p>
          <a:p>
            <a:pPr marL="283464" lvl="1" indent="-283464">
              <a:spcBef>
                <a:spcPts val="600"/>
              </a:spcBef>
              <a:spcAft>
                <a:spcPts val="600"/>
              </a:spcAft>
            </a:pPr>
            <a:r>
              <a:rPr lang="en-US" sz="3200" dirty="0"/>
              <a:t>Uniform Guidance Training – p. 19</a:t>
            </a:r>
          </a:p>
          <a:p>
            <a:pPr marL="283464" lvl="1" indent="-283464">
              <a:spcBef>
                <a:spcPts val="600"/>
              </a:spcBef>
              <a:spcAft>
                <a:spcPts val="600"/>
              </a:spcAft>
            </a:pPr>
            <a:r>
              <a:rPr lang="en-US" sz="3200" dirty="0"/>
              <a:t>Fiscal Reports Due Dates</a:t>
            </a:r>
          </a:p>
        </p:txBody>
      </p:sp>
      <p:sp>
        <p:nvSpPr>
          <p:cNvPr id="7" name="Slide Number Placeholder 6"/>
          <p:cNvSpPr>
            <a:spLocks noGrp="1"/>
          </p:cNvSpPr>
          <p:nvPr>
            <p:ph type="sldNum" sz="quarter" idx="12"/>
          </p:nvPr>
        </p:nvSpPr>
        <p:spPr>
          <a:xfrm>
            <a:off x="9891132" y="6356350"/>
            <a:ext cx="1462668" cy="365125"/>
          </a:xfrm>
        </p:spPr>
        <p:txBody>
          <a:bodyPr anchor="ctr">
            <a:normAutofit/>
          </a:bodyPr>
          <a:lstStyle/>
          <a:p>
            <a:pPr>
              <a:spcAft>
                <a:spcPts val="600"/>
              </a:spcAft>
            </a:pPr>
            <a:fld id="{48F63A3B-78C7-47BE-AE5E-E10140E04643}" type="slidenum">
              <a:rPr lang="en-US" smtClean="0"/>
              <a:pPr>
                <a:spcAft>
                  <a:spcPts val="600"/>
                </a:spcAft>
              </a:pPr>
              <a:t>3</a:t>
            </a:fld>
            <a:endParaRPr lang="en-US" dirty="0"/>
          </a:p>
        </p:txBody>
      </p:sp>
      <p:pic>
        <p:nvPicPr>
          <p:cNvPr id="10" name="Picture 9">
            <a:extLst>
              <a:ext uri="{FF2B5EF4-FFF2-40B4-BE49-F238E27FC236}">
                <a16:creationId xmlns:a16="http://schemas.microsoft.com/office/drawing/2014/main" id="{6620714E-00A5-2DF0-A585-6DE8E78D437E}"/>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rcRect l="24521" r="-2" b="-2"/>
          <a:stretch>
            <a:fillRect/>
          </a:stretch>
        </p:blipFill>
        <p:spPr>
          <a:xfrm>
            <a:off x="7565721" y="2129589"/>
            <a:ext cx="4333629" cy="3832437"/>
          </a:xfrm>
          <a:prstGeom prst="rect">
            <a:avLst/>
          </a:prstGeom>
          <a:noFill/>
        </p:spPr>
      </p:pic>
    </p:spTree>
    <p:extLst>
      <p:ext uri="{BB962C8B-B14F-4D97-AF65-F5344CB8AC3E}">
        <p14:creationId xmlns:p14="http://schemas.microsoft.com/office/powerpoint/2010/main" val="510168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4A30A-DB01-D72F-D294-BF0B34B4B28C}"/>
              </a:ext>
            </a:extLst>
          </p:cNvPr>
          <p:cNvSpPr>
            <a:spLocks noGrp="1"/>
          </p:cNvSpPr>
          <p:nvPr>
            <p:ph type="ctrTitle"/>
          </p:nvPr>
        </p:nvSpPr>
        <p:spPr/>
        <p:txBody>
          <a:bodyPr>
            <a:normAutofit/>
          </a:bodyPr>
          <a:lstStyle/>
          <a:p>
            <a:r>
              <a:rPr lang="en-US" sz="4000" dirty="0"/>
              <a:t>Program Fiscal Management – Updates to Ch. 13</a:t>
            </a:r>
          </a:p>
        </p:txBody>
      </p:sp>
      <p:sp>
        <p:nvSpPr>
          <p:cNvPr id="5" name="Slide Number Placeholder 4">
            <a:extLst>
              <a:ext uri="{FF2B5EF4-FFF2-40B4-BE49-F238E27FC236}">
                <a16:creationId xmlns:a16="http://schemas.microsoft.com/office/drawing/2014/main" id="{47FB9CFD-74C6-FFAE-D304-274A7D2BE042}"/>
              </a:ext>
            </a:extLst>
          </p:cNvPr>
          <p:cNvSpPr>
            <a:spLocks noGrp="1"/>
          </p:cNvSpPr>
          <p:nvPr>
            <p:ph type="sldNum" sz="quarter" idx="16"/>
          </p:nvPr>
        </p:nvSpPr>
        <p:spPr/>
        <p:txBody>
          <a:bodyPr/>
          <a:lstStyle/>
          <a:p>
            <a:fld id="{48F63A3B-78C7-47BE-AE5E-E10140E04643}" type="slidenum">
              <a:rPr lang="en-US" smtClean="0"/>
              <a:pPr/>
              <a:t>4</a:t>
            </a:fld>
            <a:endParaRPr lang="en-US" dirty="0"/>
          </a:p>
        </p:txBody>
      </p:sp>
    </p:spTree>
    <p:extLst>
      <p:ext uri="{BB962C8B-B14F-4D97-AF65-F5344CB8AC3E}">
        <p14:creationId xmlns:p14="http://schemas.microsoft.com/office/powerpoint/2010/main" val="1292563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spcBef>
                <a:spcPts val="0"/>
              </a:spcBef>
            </a:pPr>
            <a:r>
              <a:rPr lang="en-US" sz="4400" dirty="0">
                <a:ea typeface="Calibri" panose="020F0502020204030204" pitchFamily="34" charset="0"/>
                <a:cs typeface="Times New Roman" panose="02020603050405020304" pitchFamily="18" charset="0"/>
              </a:rPr>
              <a:t>Electronic Funds Transfers (EFT) – p. 9</a:t>
            </a:r>
            <a:endParaRPr lang="en-US" sz="4000" dirty="0">
              <a:ea typeface="Calibri" panose="020F0502020204030204" pitchFamily="34" charset="0"/>
              <a:cs typeface="Times New Roman" panose="02020603050405020304" pitchFamily="18" charset="0"/>
            </a:endParaRPr>
          </a:p>
        </p:txBody>
      </p:sp>
      <p:sp>
        <p:nvSpPr>
          <p:cNvPr id="3" name="Content Placeholder 2"/>
          <p:cNvSpPr>
            <a:spLocks noGrp="1"/>
          </p:cNvSpPr>
          <p:nvPr>
            <p:ph sz="half" idx="1"/>
          </p:nvPr>
        </p:nvSpPr>
        <p:spPr>
          <a:xfrm>
            <a:off x="548640" y="1594624"/>
            <a:ext cx="10835641" cy="4582339"/>
          </a:xfrm>
        </p:spPr>
        <p:txBody>
          <a:bodyPr>
            <a:noAutofit/>
          </a:bodyPr>
          <a:lstStyle/>
          <a:p>
            <a:pPr>
              <a:spcBef>
                <a:spcPts val="600"/>
              </a:spcBef>
              <a:spcAft>
                <a:spcPts val="600"/>
              </a:spcAft>
            </a:pPr>
            <a:r>
              <a:rPr lang="en-US" sz="3200" dirty="0"/>
              <a:t>Minnesota Management and Budget (MMB) makes payments for EAP via Electronic Funds Transfer (EFT) or warrants (checks)</a:t>
            </a:r>
          </a:p>
          <a:p>
            <a:pPr>
              <a:spcBef>
                <a:spcPts val="600"/>
              </a:spcBef>
              <a:spcAft>
                <a:spcPts val="600"/>
              </a:spcAft>
            </a:pPr>
            <a:r>
              <a:rPr lang="en-US" sz="3200" dirty="0"/>
              <a:t>Links to EFT &amp; Direct Deposit forms are no longer available</a:t>
            </a:r>
          </a:p>
          <a:p>
            <a:pPr>
              <a:spcBef>
                <a:spcPts val="600"/>
              </a:spcBef>
              <a:spcAft>
                <a:spcPts val="600"/>
              </a:spcAft>
            </a:pPr>
            <a:r>
              <a:rPr lang="en-US" sz="3200" dirty="0"/>
              <a:t>To sign up for EFT or to change existing bank account info:</a:t>
            </a:r>
          </a:p>
          <a:p>
            <a:pPr lvl="1">
              <a:spcBef>
                <a:spcPts val="600"/>
              </a:spcBef>
              <a:spcAft>
                <a:spcPts val="600"/>
              </a:spcAft>
            </a:pPr>
            <a:r>
              <a:rPr lang="en-US" sz="2800" dirty="0"/>
              <a:t>Vendors should contact MMB </a:t>
            </a:r>
          </a:p>
          <a:p>
            <a:pPr lvl="1">
              <a:spcBef>
                <a:spcPts val="600"/>
              </a:spcBef>
              <a:spcAft>
                <a:spcPts val="600"/>
              </a:spcAft>
            </a:pPr>
            <a:r>
              <a:rPr lang="en-US" sz="2800" dirty="0"/>
              <a:t>Email: </a:t>
            </a:r>
            <a:r>
              <a:rPr lang="en-US" sz="2800" u="sng" dirty="0">
                <a:hlinkClick r:id="rId3"/>
              </a:rPr>
              <a:t>Efthelpline.MMB@state.mn.us</a:t>
            </a:r>
            <a:endParaRPr lang="en-US" sz="2800" u="sng" dirty="0"/>
          </a:p>
          <a:p>
            <a:pPr lvl="1">
              <a:spcBef>
                <a:spcPts val="600"/>
              </a:spcBef>
              <a:spcAft>
                <a:spcPts val="600"/>
              </a:spcAft>
            </a:pPr>
            <a:r>
              <a:rPr lang="en-US" sz="2800" dirty="0"/>
              <a:t>EAP Vendors: Service Providers (SPs), Mechanical Contractors, and Energy Vendors</a:t>
            </a:r>
          </a:p>
        </p:txBody>
      </p:sp>
      <p:sp>
        <p:nvSpPr>
          <p:cNvPr id="7" name="Slide Number Placeholder 6"/>
          <p:cNvSpPr>
            <a:spLocks noGrp="1"/>
          </p:cNvSpPr>
          <p:nvPr>
            <p:ph type="sldNum" sz="quarter" idx="12"/>
          </p:nvPr>
        </p:nvSpPr>
        <p:spPr>
          <a:xfrm>
            <a:off x="10211172" y="6356350"/>
            <a:ext cx="1462668" cy="365125"/>
          </a:xfrm>
        </p:spPr>
        <p:txBody>
          <a:bodyPr/>
          <a:lstStyle/>
          <a:p>
            <a:fld id="{48F63A3B-78C7-47BE-AE5E-E10140E04643}" type="slidenum">
              <a:rPr lang="en-US" smtClean="0"/>
              <a:t>5</a:t>
            </a:fld>
            <a:endParaRPr lang="en-US" dirty="0"/>
          </a:p>
        </p:txBody>
      </p:sp>
      <p:pic>
        <p:nvPicPr>
          <p:cNvPr id="12" name="Picture 11">
            <a:extLst>
              <a:ext uri="{FF2B5EF4-FFF2-40B4-BE49-F238E27FC236}">
                <a16:creationId xmlns:a16="http://schemas.microsoft.com/office/drawing/2014/main" id="{25486AFC-D422-0AA6-0755-E693913A09CE}"/>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359025" y="-1"/>
            <a:ext cx="1832975" cy="1624474"/>
          </a:xfrm>
          <a:prstGeom prst="rect">
            <a:avLst/>
          </a:prstGeom>
        </p:spPr>
      </p:pic>
    </p:spTree>
    <p:extLst>
      <p:ext uri="{BB962C8B-B14F-4D97-AF65-F5344CB8AC3E}">
        <p14:creationId xmlns:p14="http://schemas.microsoft.com/office/powerpoint/2010/main" val="3194489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D04EC-A68F-CC2A-EDAB-BED5790858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668B94-CBDD-3005-3C37-EDD90FC7D440}"/>
              </a:ext>
            </a:extLst>
          </p:cNvPr>
          <p:cNvSpPr>
            <a:spLocks noGrp="1"/>
          </p:cNvSpPr>
          <p:nvPr>
            <p:ph type="title"/>
          </p:nvPr>
        </p:nvSpPr>
        <p:spPr/>
        <p:txBody>
          <a:bodyPr>
            <a:normAutofit/>
          </a:bodyPr>
          <a:lstStyle/>
          <a:p>
            <a:pPr algn="l">
              <a:spcBef>
                <a:spcPts val="0"/>
              </a:spcBef>
            </a:pPr>
            <a:r>
              <a:rPr lang="en-US" sz="4400" dirty="0">
                <a:ea typeface="Calibri" panose="020F0502020204030204" pitchFamily="34" charset="0"/>
                <a:cs typeface="Times New Roman" panose="02020603050405020304" pitchFamily="18" charset="0"/>
              </a:rPr>
              <a:t>Audits Section – p. 10</a:t>
            </a:r>
            <a:endParaRPr lang="en-US" sz="4000" dirty="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F734397-D8E7-B432-F329-99101A837523}"/>
              </a:ext>
            </a:extLst>
          </p:cNvPr>
          <p:cNvSpPr>
            <a:spLocks noGrp="1"/>
          </p:cNvSpPr>
          <p:nvPr>
            <p:ph sz="half" idx="1"/>
          </p:nvPr>
        </p:nvSpPr>
        <p:spPr>
          <a:xfrm>
            <a:off x="548639" y="1594623"/>
            <a:ext cx="6971098" cy="4433197"/>
          </a:xfrm>
        </p:spPr>
        <p:txBody>
          <a:bodyPr>
            <a:noAutofit/>
          </a:bodyPr>
          <a:lstStyle/>
          <a:p>
            <a:pPr>
              <a:spcBef>
                <a:spcPts val="600"/>
              </a:spcBef>
              <a:spcAft>
                <a:spcPts val="600"/>
              </a:spcAft>
            </a:pPr>
            <a:r>
              <a:rPr lang="en-US" sz="3200" dirty="0"/>
              <a:t>This section went from 3 to 2 pages – mostly minor changes</a:t>
            </a:r>
          </a:p>
          <a:p>
            <a:pPr marL="685800" lvl="2">
              <a:spcBef>
                <a:spcPts val="600"/>
              </a:spcBef>
              <a:spcAft>
                <a:spcPts val="600"/>
              </a:spcAft>
            </a:pPr>
            <a:r>
              <a:rPr lang="en-US" sz="2800" dirty="0"/>
              <a:t>Moved around or deleted sections</a:t>
            </a:r>
          </a:p>
          <a:p>
            <a:pPr marL="685800" lvl="2">
              <a:spcBef>
                <a:spcPts val="600"/>
              </a:spcBef>
              <a:spcAft>
                <a:spcPts val="600"/>
              </a:spcAft>
            </a:pPr>
            <a:r>
              <a:rPr lang="en-US" sz="2800" dirty="0"/>
              <a:t>Added info to align with the EAP Contract</a:t>
            </a:r>
          </a:p>
          <a:p>
            <a:pPr marL="1143000" lvl="3">
              <a:spcBef>
                <a:spcPts val="600"/>
              </a:spcBef>
              <a:spcAft>
                <a:spcPts val="600"/>
              </a:spcAft>
            </a:pPr>
            <a:r>
              <a:rPr lang="en-US" sz="2800" dirty="0"/>
              <a:t>E.g., we added U.S. HHS, MN Department of Administration, &amp; MN Attorney General to Access of Records</a:t>
            </a:r>
          </a:p>
        </p:txBody>
      </p:sp>
      <p:sp>
        <p:nvSpPr>
          <p:cNvPr id="7" name="Slide Number Placeholder 6">
            <a:extLst>
              <a:ext uri="{FF2B5EF4-FFF2-40B4-BE49-F238E27FC236}">
                <a16:creationId xmlns:a16="http://schemas.microsoft.com/office/drawing/2014/main" id="{3830B0DA-0076-D3BE-6C81-322FA726FB25}"/>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6</a:t>
            </a:fld>
            <a:endParaRPr lang="en-US" dirty="0"/>
          </a:p>
        </p:txBody>
      </p:sp>
      <p:pic>
        <p:nvPicPr>
          <p:cNvPr id="14" name="Picture 13">
            <a:extLst>
              <a:ext uri="{FF2B5EF4-FFF2-40B4-BE49-F238E27FC236}">
                <a16:creationId xmlns:a16="http://schemas.microsoft.com/office/drawing/2014/main" id="{D9EFE8FB-E918-6461-66F5-1BB5DFA044A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8193" y="1882805"/>
            <a:ext cx="4638584" cy="3092389"/>
          </a:xfrm>
          <a:prstGeom prst="rect">
            <a:avLst/>
          </a:prstGeom>
        </p:spPr>
      </p:pic>
    </p:spTree>
    <p:extLst>
      <p:ext uri="{BB962C8B-B14F-4D97-AF65-F5344CB8AC3E}">
        <p14:creationId xmlns:p14="http://schemas.microsoft.com/office/powerpoint/2010/main" val="3722892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7F2F4-1EAB-6E45-D17C-467C690A9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AFA732-2927-87E9-239C-F55C02DB9A8A}"/>
              </a:ext>
            </a:extLst>
          </p:cNvPr>
          <p:cNvSpPr>
            <a:spLocks noGrp="1"/>
          </p:cNvSpPr>
          <p:nvPr>
            <p:ph type="title"/>
          </p:nvPr>
        </p:nvSpPr>
        <p:spPr/>
        <p:txBody>
          <a:bodyPr>
            <a:normAutofit/>
          </a:bodyPr>
          <a:lstStyle/>
          <a:p>
            <a:pPr algn="l">
              <a:spcBef>
                <a:spcPts val="0"/>
              </a:spcBef>
            </a:pPr>
            <a:r>
              <a:rPr lang="en-US" sz="4400" dirty="0">
                <a:ea typeface="Calibri" panose="020F0502020204030204" pitchFamily="34" charset="0"/>
                <a:cs typeface="Times New Roman" panose="02020603050405020304" pitchFamily="18" charset="0"/>
              </a:rPr>
              <a:t>Submitting Audit Reports – p. 12 </a:t>
            </a:r>
            <a:endParaRPr lang="en-US" sz="4000" dirty="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32F8B5B-636F-BB92-3ECB-C3A379DC1A6B}"/>
              </a:ext>
            </a:extLst>
          </p:cNvPr>
          <p:cNvSpPr>
            <a:spLocks noGrp="1"/>
          </p:cNvSpPr>
          <p:nvPr>
            <p:ph sz="half" idx="1"/>
          </p:nvPr>
        </p:nvSpPr>
        <p:spPr>
          <a:xfrm>
            <a:off x="698856" y="1594624"/>
            <a:ext cx="9816744" cy="4582339"/>
          </a:xfrm>
        </p:spPr>
        <p:txBody>
          <a:bodyPr>
            <a:noAutofit/>
          </a:bodyPr>
          <a:lstStyle/>
          <a:p>
            <a:r>
              <a:rPr lang="en-US" sz="3200" dirty="0"/>
              <a:t>Added info in bold below</a:t>
            </a:r>
          </a:p>
          <a:p>
            <a:r>
              <a:rPr lang="en-US" sz="3200" dirty="0"/>
              <a:t>SPs must submit the most recent third-party financial audit to Commerce </a:t>
            </a:r>
            <a:r>
              <a:rPr lang="en-US" sz="3200" b="1" dirty="0"/>
              <a:t>within 30 calendar days after receipt of the auditor's report or </a:t>
            </a:r>
            <a:r>
              <a:rPr lang="en-US" sz="3200" dirty="0"/>
              <a:t>nine months after the end of the audit period, </a:t>
            </a:r>
            <a:r>
              <a:rPr lang="en-US" sz="3200" b="1" dirty="0"/>
              <a:t>whichever is earlier, as required by </a:t>
            </a:r>
            <a:r>
              <a:rPr lang="en-US" sz="3200" b="1" u="sng" dirty="0">
                <a:hlinkClick r:id="rId3"/>
              </a:rPr>
              <a:t>2 C.F.R. §200.512.</a:t>
            </a:r>
            <a:r>
              <a:rPr lang="en-US" sz="3200" b="1" dirty="0"/>
              <a:t> </a:t>
            </a:r>
            <a:endParaRPr lang="en-US" sz="2800" dirty="0"/>
          </a:p>
        </p:txBody>
      </p:sp>
      <p:sp>
        <p:nvSpPr>
          <p:cNvPr id="7" name="Slide Number Placeholder 6">
            <a:extLst>
              <a:ext uri="{FF2B5EF4-FFF2-40B4-BE49-F238E27FC236}">
                <a16:creationId xmlns:a16="http://schemas.microsoft.com/office/drawing/2014/main" id="{1450DA0A-A6F2-CEA9-6A5B-FFA1640BDACB}"/>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7</a:t>
            </a:fld>
            <a:endParaRPr lang="en-US" dirty="0"/>
          </a:p>
        </p:txBody>
      </p:sp>
      <p:pic>
        <p:nvPicPr>
          <p:cNvPr id="5" name="Picture 4">
            <a:extLst>
              <a:ext uri="{FF2B5EF4-FFF2-40B4-BE49-F238E27FC236}">
                <a16:creationId xmlns:a16="http://schemas.microsoft.com/office/drawing/2014/main" id="{06474002-4A33-CCC6-A83B-5885B3396E1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0353675" y="1395411"/>
            <a:ext cx="1838325" cy="2857500"/>
          </a:xfrm>
          <a:prstGeom prst="rect">
            <a:avLst/>
          </a:prstGeom>
        </p:spPr>
      </p:pic>
    </p:spTree>
    <p:extLst>
      <p:ext uri="{BB962C8B-B14F-4D97-AF65-F5344CB8AC3E}">
        <p14:creationId xmlns:p14="http://schemas.microsoft.com/office/powerpoint/2010/main" val="3395590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4C602-C8B1-D5B1-6993-9894B0E84C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769D62-6DD0-214A-FF89-62E7F6366EB7}"/>
              </a:ext>
            </a:extLst>
          </p:cNvPr>
          <p:cNvSpPr>
            <a:spLocks noGrp="1"/>
          </p:cNvSpPr>
          <p:nvPr>
            <p:ph type="title"/>
          </p:nvPr>
        </p:nvSpPr>
        <p:spPr/>
        <p:txBody>
          <a:bodyPr>
            <a:noAutofit/>
          </a:bodyPr>
          <a:lstStyle/>
          <a:p>
            <a:pPr algn="l">
              <a:spcBef>
                <a:spcPts val="0"/>
              </a:spcBef>
            </a:pPr>
            <a:r>
              <a:rPr lang="en-US" sz="4400" dirty="0">
                <a:ea typeface="Calibri" panose="020F0502020204030204" pitchFamily="34" charset="0"/>
                <a:cs typeface="Times New Roman" panose="02020603050405020304" pitchFamily="18" charset="0"/>
              </a:rPr>
              <a:t>Contracting &amp; Bidding Requirements – p. 12 </a:t>
            </a:r>
          </a:p>
        </p:txBody>
      </p:sp>
      <p:sp>
        <p:nvSpPr>
          <p:cNvPr id="3" name="Content Placeholder 2">
            <a:extLst>
              <a:ext uri="{FF2B5EF4-FFF2-40B4-BE49-F238E27FC236}">
                <a16:creationId xmlns:a16="http://schemas.microsoft.com/office/drawing/2014/main" id="{D4A68004-1EF7-21A1-DCA1-24770B10B3B9}"/>
              </a:ext>
            </a:extLst>
          </p:cNvPr>
          <p:cNvSpPr>
            <a:spLocks noGrp="1"/>
          </p:cNvSpPr>
          <p:nvPr>
            <p:ph sz="half" idx="1"/>
          </p:nvPr>
        </p:nvSpPr>
        <p:spPr>
          <a:xfrm>
            <a:off x="698854" y="1594624"/>
            <a:ext cx="10454420" cy="4582339"/>
          </a:xfrm>
        </p:spPr>
        <p:txBody>
          <a:bodyPr>
            <a:noAutofit/>
          </a:bodyPr>
          <a:lstStyle/>
          <a:p>
            <a:r>
              <a:rPr lang="en-US" sz="3200" dirty="0"/>
              <a:t>Added info in bold below</a:t>
            </a:r>
          </a:p>
          <a:p>
            <a:r>
              <a:rPr lang="en-US" sz="3200" dirty="0"/>
              <a:t>Services and/or materials that are expected to cost between $25,000 and $99,999 must be competitively awarded based on a minimum of three (3) verbal quotes or bids </a:t>
            </a:r>
            <a:r>
              <a:rPr lang="en-US" sz="3200" b="1" dirty="0"/>
              <a:t>or awarded to a targeted vendor.</a:t>
            </a:r>
            <a:endParaRPr lang="en-US" sz="2800" dirty="0"/>
          </a:p>
        </p:txBody>
      </p:sp>
      <p:sp>
        <p:nvSpPr>
          <p:cNvPr id="7" name="Slide Number Placeholder 6">
            <a:extLst>
              <a:ext uri="{FF2B5EF4-FFF2-40B4-BE49-F238E27FC236}">
                <a16:creationId xmlns:a16="http://schemas.microsoft.com/office/drawing/2014/main" id="{DB6128E7-261C-9316-6873-E27A99B8F1AE}"/>
              </a:ext>
              <a:ext uri="{C183D7F6-B498-43B3-948B-1728B52AA6E4}">
                <adec:decorative xmlns:adec="http://schemas.microsoft.com/office/drawing/2017/decorative" val="0"/>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8</a:t>
            </a:fld>
            <a:endParaRPr lang="en-US" dirty="0"/>
          </a:p>
        </p:txBody>
      </p:sp>
      <p:pic>
        <p:nvPicPr>
          <p:cNvPr id="8" name="Picture 7">
            <a:extLst>
              <a:ext uri="{FF2B5EF4-FFF2-40B4-BE49-F238E27FC236}">
                <a16:creationId xmlns:a16="http://schemas.microsoft.com/office/drawing/2014/main" id="{E44D6447-6419-D774-B4E2-C57138BC3833}"/>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8410" y="4534422"/>
            <a:ext cx="3486216" cy="2323578"/>
          </a:xfrm>
          <a:prstGeom prst="rect">
            <a:avLst/>
          </a:prstGeom>
          <a:ln w="25400">
            <a:solidFill>
              <a:schemeClr val="accent1"/>
            </a:solidFill>
          </a:ln>
        </p:spPr>
      </p:pic>
    </p:spTree>
    <p:extLst>
      <p:ext uri="{BB962C8B-B14F-4D97-AF65-F5344CB8AC3E}">
        <p14:creationId xmlns:p14="http://schemas.microsoft.com/office/powerpoint/2010/main" val="1044500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418FE-C108-3515-8DAE-75AC15CAB1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5A4004-3EBF-4A04-FF08-4318BA7A1CC4}"/>
              </a:ext>
            </a:extLst>
          </p:cNvPr>
          <p:cNvSpPr>
            <a:spLocks noGrp="1"/>
          </p:cNvSpPr>
          <p:nvPr>
            <p:ph type="title"/>
          </p:nvPr>
        </p:nvSpPr>
        <p:spPr/>
        <p:txBody>
          <a:bodyPr>
            <a:normAutofit/>
          </a:bodyPr>
          <a:lstStyle/>
          <a:p>
            <a:pPr algn="l"/>
            <a:r>
              <a:rPr lang="en-US" sz="4400" dirty="0">
                <a:ea typeface="Calibri" panose="020F0502020204030204" pitchFamily="34" charset="0"/>
                <a:cs typeface="Times New Roman" panose="02020603050405020304" pitchFamily="18" charset="0"/>
              </a:rPr>
              <a:t>Contracting &amp; Bidding Requirements – p. 13 </a:t>
            </a:r>
            <a:endParaRPr lang="en-US" sz="4400" dirty="0"/>
          </a:p>
        </p:txBody>
      </p:sp>
      <p:sp>
        <p:nvSpPr>
          <p:cNvPr id="3" name="Content Placeholder 2">
            <a:extLst>
              <a:ext uri="{FF2B5EF4-FFF2-40B4-BE49-F238E27FC236}">
                <a16:creationId xmlns:a16="http://schemas.microsoft.com/office/drawing/2014/main" id="{6BFBE33C-E3DE-07B5-F4E8-AD409D99E074}"/>
              </a:ext>
            </a:extLst>
          </p:cNvPr>
          <p:cNvSpPr>
            <a:spLocks noGrp="1"/>
          </p:cNvSpPr>
          <p:nvPr>
            <p:ph sz="half" idx="1"/>
          </p:nvPr>
        </p:nvSpPr>
        <p:spPr>
          <a:xfrm>
            <a:off x="698855" y="1594624"/>
            <a:ext cx="10835641" cy="4582339"/>
          </a:xfrm>
        </p:spPr>
        <p:txBody>
          <a:bodyPr>
            <a:noAutofit/>
          </a:bodyPr>
          <a:lstStyle/>
          <a:p>
            <a:r>
              <a:rPr lang="en-US" sz="3200" dirty="0"/>
              <a:t>Added info in bold below</a:t>
            </a:r>
          </a:p>
          <a:p>
            <a:pPr marL="228600" lvl="1">
              <a:spcBef>
                <a:spcPts val="1000"/>
              </a:spcBef>
            </a:pPr>
            <a:r>
              <a:rPr lang="en-US" sz="3200" dirty="0"/>
              <a:t>However, Commerce may waive bidding process requirements when:</a:t>
            </a:r>
          </a:p>
          <a:p>
            <a:pPr marL="685800" lvl="2">
              <a:spcBef>
                <a:spcPts val="1000"/>
              </a:spcBef>
            </a:pPr>
            <a:r>
              <a:rPr lang="en-US" sz="2800" dirty="0"/>
              <a:t>(…)</a:t>
            </a:r>
          </a:p>
          <a:p>
            <a:pPr marL="685800" lvl="2">
              <a:spcBef>
                <a:spcPts val="1000"/>
              </a:spcBef>
            </a:pPr>
            <a:r>
              <a:rPr lang="en-US" sz="2800" dirty="0"/>
              <a:t>It is determined there is only one </a:t>
            </a:r>
            <a:r>
              <a:rPr lang="en-US" sz="2800" b="1" dirty="0"/>
              <a:t>reasonably able and available</a:t>
            </a:r>
            <a:r>
              <a:rPr lang="en-US" sz="2800" dirty="0"/>
              <a:t> </a:t>
            </a:r>
            <a:r>
              <a:rPr lang="en-US" sz="2800" strike="sngStrike" dirty="0"/>
              <a:t>legitimate or practical</a:t>
            </a:r>
            <a:r>
              <a:rPr lang="en-US" sz="2800" dirty="0"/>
              <a:t> source for such materials or services and that Service Provider has established a fair and reasonable price</a:t>
            </a:r>
          </a:p>
        </p:txBody>
      </p:sp>
      <p:sp>
        <p:nvSpPr>
          <p:cNvPr id="7" name="Slide Number Placeholder 6">
            <a:extLst>
              <a:ext uri="{FF2B5EF4-FFF2-40B4-BE49-F238E27FC236}">
                <a16:creationId xmlns:a16="http://schemas.microsoft.com/office/drawing/2014/main" id="{C10006F4-1DE9-9238-0A09-164A867AD265}"/>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9</a:t>
            </a:fld>
            <a:endParaRPr lang="en-US" dirty="0"/>
          </a:p>
        </p:txBody>
      </p:sp>
      <p:pic>
        <p:nvPicPr>
          <p:cNvPr id="5" name="Picture 4">
            <a:extLst>
              <a:ext uri="{FF2B5EF4-FFF2-40B4-BE49-F238E27FC236}">
                <a16:creationId xmlns:a16="http://schemas.microsoft.com/office/drawing/2014/main" id="{74BFDD78-1CB3-A7DD-C282-861A9EC335F5}"/>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7491" y="1344175"/>
            <a:ext cx="1514509" cy="1010718"/>
          </a:xfrm>
          <a:prstGeom prst="rect">
            <a:avLst/>
          </a:prstGeom>
          <a:ln w="25400">
            <a:solidFill>
              <a:srgbClr val="78BE21"/>
            </a:solidFill>
          </a:ln>
        </p:spPr>
      </p:pic>
    </p:spTree>
    <p:extLst>
      <p:ext uri="{BB962C8B-B14F-4D97-AF65-F5344CB8AC3E}">
        <p14:creationId xmlns:p14="http://schemas.microsoft.com/office/powerpoint/2010/main" val="31988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potx" id="{173BAB30-51AA-4A99-A927-CCD869EBF607}" vid="{BA9EC644-015B-4F2F-9352-CA7D8641128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CE4A2FABADBC441B0342913A8C290D0" ma:contentTypeVersion="2" ma:contentTypeDescription="Create a new document." ma:contentTypeScope="" ma:versionID="81d2ba08ee2977b36be2fea17d30ebc0">
  <xsd:schema xmlns:xsd="http://www.w3.org/2001/XMLSchema" xmlns:xs="http://www.w3.org/2001/XMLSchema" xmlns:p="http://schemas.microsoft.com/office/2006/metadata/properties" xmlns:ns2="ffc124ee-df99-471e-a3f3-403333fc7b18" targetNamespace="http://schemas.microsoft.com/office/2006/metadata/properties" ma:root="true" ma:fieldsID="13182abac4f103ce99be370d50200635" ns2:_="">
    <xsd:import namespace="ffc124ee-df99-471e-a3f3-403333fc7b18"/>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c124ee-df99-471e-a3f3-403333fc7b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78B604-9059-4F1C-B8E2-C96A71A964D2}">
  <ds:schemaRefs>
    <ds:schemaRef ds:uri="http://purl.org/dc/elements/1.1/"/>
    <ds:schemaRef ds:uri="http://purl.org/dc/terms/"/>
    <ds:schemaRef ds:uri="http://schemas.microsoft.com/office/2006/metadata/propertie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ffc124ee-df99-471e-a3f3-403333fc7b18"/>
    <ds:schemaRef ds:uri="http://www.w3.org/XML/1998/namespace"/>
  </ds:schemaRefs>
</ds:datastoreItem>
</file>

<file path=customXml/itemProps2.xml><?xml version="1.0" encoding="utf-8"?>
<ds:datastoreItem xmlns:ds="http://schemas.openxmlformats.org/officeDocument/2006/customXml" ds:itemID="{67F4349A-22F7-4A2D-8CA5-43DDCD679590}">
  <ds:schemaRefs>
    <ds:schemaRef ds:uri="http://schemas.microsoft.com/sharepoint/v3/contenttype/forms"/>
  </ds:schemaRefs>
</ds:datastoreItem>
</file>

<file path=customXml/itemProps3.xml><?xml version="1.0" encoding="utf-8"?>
<ds:datastoreItem xmlns:ds="http://schemas.openxmlformats.org/officeDocument/2006/customXml" ds:itemID="{C07C411C-54A6-49B6-84EE-93EC1CD932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c124ee-df99-471e-a3f3-403333fc7b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3007</TotalTime>
  <Words>1496</Words>
  <Application>Microsoft Office PowerPoint</Application>
  <PresentationFormat>Widescreen</PresentationFormat>
  <Paragraphs>145</Paragraphs>
  <Slides>21</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NeueHaasGroteskText Std</vt:lpstr>
      <vt:lpstr>MN.IT</vt:lpstr>
      <vt:lpstr>FFY27 Annual Training</vt:lpstr>
      <vt:lpstr>Ch. 13 – Program Fiscal Management</vt:lpstr>
      <vt:lpstr>Topics</vt:lpstr>
      <vt:lpstr>Program Fiscal Management – Updates to Ch. 13</vt:lpstr>
      <vt:lpstr>Electronic Funds Transfers (EFT) – p. 9</vt:lpstr>
      <vt:lpstr>Audits Section – p. 10</vt:lpstr>
      <vt:lpstr>Submitting Audit Reports – p. 12 </vt:lpstr>
      <vt:lpstr>Contracting &amp; Bidding Requirements – p. 12 </vt:lpstr>
      <vt:lpstr>Contracting &amp; Bidding Requirements – p. 13 </vt:lpstr>
      <vt:lpstr>Targeted Vendors – p. 13 </vt:lpstr>
      <vt:lpstr>Targeted Vendors – p. 13, continued</vt:lpstr>
      <vt:lpstr>Program Fiscal Management – Uniform Guidance Training</vt:lpstr>
      <vt:lpstr>Uniform Guidance (UG) Training</vt:lpstr>
      <vt:lpstr>Program Fiscal Management – Fiscal Reports Due Dates</vt:lpstr>
      <vt:lpstr>Single Audits – Due Dates</vt:lpstr>
      <vt:lpstr>Monthly FSR – Due Dates</vt:lpstr>
      <vt:lpstr>June FSR and Cash Request</vt:lpstr>
      <vt:lpstr>Final Closeout – Due Date</vt:lpstr>
      <vt:lpstr>Final Closeout Package</vt:lpstr>
      <vt:lpstr>FFY27 Key Reports - Due Dates</vt:lpstr>
      <vt:lpstr>Q&amp;A</vt:lpstr>
    </vt:vector>
  </TitlesOfParts>
  <Company>State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with Image</dc:title>
  <dc:subject>PowerPoint Template</dc:subject>
  <dc:creator>Minnesota Department of Commerce</dc:creator>
  <cp:keywords>PowerPoint, Template</cp:keywords>
  <dc:description>Version 1.1, Released 8-2016</dc:description>
  <cp:lastModifiedBy>Seemann, Sandra (COMM)</cp:lastModifiedBy>
  <cp:revision>249</cp:revision>
  <cp:lastPrinted>2017-03-14T16:27:36Z</cp:lastPrinted>
  <dcterms:created xsi:type="dcterms:W3CDTF">2019-11-22T21:44:23Z</dcterms:created>
  <dcterms:modified xsi:type="dcterms:W3CDTF">2026-07-31T17:26:40Z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0x010100ECE4A2FABADBC441B0342913A8C290D0</vt:lpwstr>
  </property>
</Properties>
</file>