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4"/>
  </p:sldMasterIdLst>
  <p:notesMasterIdLst>
    <p:notesMasterId r:id="rId30"/>
  </p:notesMasterIdLst>
  <p:handoutMasterIdLst>
    <p:handoutMasterId r:id="rId31"/>
  </p:handoutMasterIdLst>
  <p:sldIdLst>
    <p:sldId id="264" r:id="rId5"/>
    <p:sldId id="272" r:id="rId6"/>
    <p:sldId id="432" r:id="rId7"/>
    <p:sldId id="434" r:id="rId8"/>
    <p:sldId id="435" r:id="rId9"/>
    <p:sldId id="407" r:id="rId10"/>
    <p:sldId id="405" r:id="rId11"/>
    <p:sldId id="410" r:id="rId12"/>
    <p:sldId id="411" r:id="rId13"/>
    <p:sldId id="413" r:id="rId14"/>
    <p:sldId id="409" r:id="rId15"/>
    <p:sldId id="414" r:id="rId16"/>
    <p:sldId id="408" r:id="rId17"/>
    <p:sldId id="415" r:id="rId18"/>
    <p:sldId id="431" r:id="rId19"/>
    <p:sldId id="436" r:id="rId20"/>
    <p:sldId id="441" r:id="rId21"/>
    <p:sldId id="438" r:id="rId22"/>
    <p:sldId id="437" r:id="rId23"/>
    <p:sldId id="443" r:id="rId24"/>
    <p:sldId id="446" r:id="rId25"/>
    <p:sldId id="449" r:id="rId26"/>
    <p:sldId id="453" r:id="rId27"/>
    <p:sldId id="445" r:id="rId28"/>
    <p:sldId id="406" r:id="rId29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ERR &amp; Mechanical Contractors" id="{64C1F9A1-5C6E-469D-8B87-703C9AA7E575}">
          <p14:sldIdLst>
            <p14:sldId id="264"/>
            <p14:sldId id="272"/>
            <p14:sldId id="432"/>
            <p14:sldId id="434"/>
            <p14:sldId id="435"/>
            <p14:sldId id="407"/>
            <p14:sldId id="405"/>
            <p14:sldId id="410"/>
            <p14:sldId id="411"/>
            <p14:sldId id="413"/>
            <p14:sldId id="409"/>
            <p14:sldId id="414"/>
            <p14:sldId id="408"/>
            <p14:sldId id="415"/>
            <p14:sldId id="431"/>
            <p14:sldId id="436"/>
            <p14:sldId id="441"/>
            <p14:sldId id="438"/>
            <p14:sldId id="437"/>
            <p14:sldId id="443"/>
            <p14:sldId id="446"/>
            <p14:sldId id="449"/>
            <p14:sldId id="453"/>
            <p14:sldId id="445"/>
            <p14:sldId id="40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BE21"/>
    <a:srgbClr val="00AA48"/>
    <a:srgbClr val="E8E8E8"/>
    <a:srgbClr val="003865"/>
    <a:srgbClr val="000000"/>
    <a:srgbClr val="0D0D0D"/>
    <a:srgbClr val="B20738"/>
    <a:srgbClr val="00A3E2"/>
    <a:srgbClr val="2C2C2C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86804" autoAdjust="0"/>
  </p:normalViewPr>
  <p:slideViewPr>
    <p:cSldViewPr snapToGrid="0">
      <p:cViewPr varScale="1">
        <p:scale>
          <a:sx n="92" d="100"/>
          <a:sy n="92" d="100"/>
        </p:scale>
        <p:origin x="1230" y="90"/>
      </p:cViewPr>
      <p:guideLst/>
    </p:cSldViewPr>
  </p:slideViewPr>
  <p:outlineViewPr>
    <p:cViewPr>
      <p:scale>
        <a:sx n="33" d="100"/>
        <a:sy n="33" d="100"/>
      </p:scale>
      <p:origin x="0" y="-116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388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>
              <a:latin typeface="NeueHaasGroteskText Std" panose="020B05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NeueHaasGroteskText Std" panose="020B0504020202020204" pitchFamily="34" charset="0"/>
              </a:rPr>
              <a:t>7/31/2026</a:t>
            </a:fld>
            <a:endParaRPr lang="en-US" dirty="0">
              <a:latin typeface="NeueHaasGroteskText Std" panose="020B05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>
              <a:latin typeface="NeueHaasGroteskText Std" panose="020B05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NeueHaasGroteskText Std" panose="020B0504020202020204" pitchFamily="34" charset="0"/>
              </a:rPr>
              <a:t>‹#›</a:t>
            </a:fld>
            <a:endParaRPr lang="en-US" dirty="0">
              <a:latin typeface="NeueHaasGroteskText Std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NeueHaasGroteskText Std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NeueHaasGroteskText Std" panose="020B050402020202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7/31/2026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NeueHaasGroteskText Std" panose="020B05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NeueHaasGroteskText Std" panose="020B050402020202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NeueHaasGroteskText Std" panose="020B05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F08466-AEA7-4FC0-9459-6A32F61DA29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eueHaasGroteskText Std" panose="020B05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eueHaasGroteskText Std" panose="020B05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8314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89221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2364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3441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2464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78459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0923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992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285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52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threshold is by work that should reasonably be performed by a single contractor.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9580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8188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policy recognizes that costs have changed over time while still requiring Service Providers to ensure expenditures are reasonable.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371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788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68F00-0A79-B660-6C8B-623356426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B3029D-D3B7-4825-0111-B80CE61DA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0EE121-54F6-87FC-1E18-C5519FFBE4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A6BEB5-9ECE-51FC-39AC-CF716C15B8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2685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871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 Only)">
    <p:bg bwMode="gray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4188564"/>
            <a:ext cx="12192000" cy="1199223"/>
          </a:xfrm>
          <a:solidFill>
            <a:schemeClr val="accent2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5387786"/>
            <a:ext cx="12192000" cy="14702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7" y="5644884"/>
            <a:ext cx="6587067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609A9E4C-C103-4FA4-822B-E82DE7921672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7389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0"/>
            <a:ext cx="12192000" cy="1219198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8"/>
            <a:ext cx="12192000" cy="5638802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 bwMode="auto">
          <a:xfrm>
            <a:off x="0" y="2609242"/>
            <a:ext cx="5683624" cy="2858714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 sz="2500"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 sz="2100"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 sz="17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233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Overlay, Whit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219198"/>
            <a:ext cx="12192000" cy="5638802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 bwMode="auto">
          <a:xfrm>
            <a:off x="0" y="2609242"/>
            <a:ext cx="5683624" cy="2858714"/>
          </a:xfrm>
          <a:solidFill>
            <a:schemeClr val="tx1">
              <a:alpha val="88000"/>
            </a:schemeClr>
          </a:solidFill>
        </p:spPr>
        <p:txBody>
          <a:bodyPr rIns="274320" anchor="ctr"/>
          <a:lstStyle>
            <a:lvl1pPr marL="685800" indent="-228600">
              <a:lnSpc>
                <a:spcPct val="100000"/>
              </a:lnSpc>
              <a:spcBef>
                <a:spcPts val="0"/>
              </a:spcBef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 marL="11430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 marL="16002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 marL="20574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 marL="2514600" indent="-228600">
              <a:lnSpc>
                <a:spcPct val="100000"/>
              </a:lnSpc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488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0" y="1366345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909BF49D-465D-4D90-8ED0-696C8CE2F353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7657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F12DF86-D7F6-4A2C-B9B5-EBCAFDD685F8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9810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10515600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E92997C-08A6-4C3E-B1D9-4C22E877DECC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025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L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0" y="1366345"/>
            <a:ext cx="10515600" cy="478839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7C0EBC2-667E-47DC-9766-124575FFB03F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48708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9DFEFE4-D7F6-4199-AA5E-AB5F3890E6A4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987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0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0F6108E-7910-4A69-980D-2D0B890A7F99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(Solid Lt Gray)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0"/>
          </p:nvPr>
        </p:nvSpPr>
        <p:spPr bwMode="black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/>
          </p:nvPr>
        </p:nvSpPr>
        <p:spPr bwMode="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8148823-37F6-48B2-A686-BCB68E390DE9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900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 Up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"/>
            <a:ext cx="12192000" cy="1216022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3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7" y="434514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1" y="4341161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AC27460E-ADA4-4312-B54D-F85146C39A61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80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(Logo Only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3838936"/>
            <a:ext cx="12192000" cy="1199223"/>
          </a:xfrm>
          <a:solidFill>
            <a:schemeClr val="accent1"/>
          </a:solidFill>
        </p:spPr>
        <p:txBody>
          <a:bodyPr wrap="square" lIns="182880" tIns="91440" rIns="182880" bIns="91440" spcCol="0" anchor="ctr">
            <a:normAutofit/>
          </a:bodyPr>
          <a:lstStyle>
            <a:lvl1pPr algn="ctr">
              <a:lnSpc>
                <a:spcPct val="90000"/>
              </a:lnSpc>
              <a:defRPr sz="3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5038160"/>
            <a:ext cx="12192000" cy="1819840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7" y="5644884"/>
            <a:ext cx="6587067" cy="903062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spcAft>
                <a:spcPts val="1000"/>
              </a:spcAft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583170A9-BBA4-411C-BC84-1842E0BB563A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087526" y="687649"/>
            <a:ext cx="6396957" cy="2109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19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3 Up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"/>
            <a:ext cx="12192000" cy="1216022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572814" y="1964392"/>
            <a:ext cx="2332190" cy="233219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146922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482454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471223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067551" y="1964392"/>
            <a:ext cx="2317864" cy="2317864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7955245" y="4564988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9A4DC60D-2A37-478B-B283-D5EFC8A6BDE0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824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White Vertic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Rectangle 1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186C4FE6-3116-4F1D-B296-403F0C5F2833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646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-Up Gray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3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B9F4FA4C-51E8-4FAC-B909-65DFD4705D67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2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2564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4 Up White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5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0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1CEF465A-5259-4090-9DE7-D9C0063E4495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0693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Duo Gray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20425"/>
            <a:ext cx="12192000" cy="1236448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7" name="Rectangle 16"/>
          <p:cNvSpPr/>
          <p:nvPr userDrawn="1"/>
        </p:nvSpPr>
        <p:spPr bwMode="auto">
          <a:xfrm>
            <a:off x="0" y="1216024"/>
            <a:ext cx="12192000" cy="4987926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2571729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57173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Rectangle 15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47608DDD-F948-4368-A165-16C6F04A2D04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5329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2 Up White BG Horizontal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800328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 bwMode="black">
          <a:xfrm>
            <a:off x="2876550" y="2800329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2800328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8"/>
          </p:nvPr>
        </p:nvSpPr>
        <p:spPr bwMode="black">
          <a:xfrm>
            <a:off x="8270023" y="2800329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BADC0C9A-9F64-45CB-B67D-0E5818227CB2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2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8129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Red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68579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" y="5638801"/>
            <a:ext cx="12192000" cy="1219200"/>
          </a:xfrm>
          <a:solidFill>
            <a:srgbClr val="003865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ack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gray">
          <a:xfrm>
            <a:off x="1" y="5638801"/>
            <a:ext cx="12192000" cy="1219200"/>
          </a:xfrm>
          <a:solidFill>
            <a:srgbClr val="0D0D0D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2978873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- Blue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2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685799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1" y="5638800"/>
            <a:ext cx="12192000" cy="1219200"/>
          </a:xfrm>
          <a:solidFill>
            <a:srgbClr val="78BE21">
              <a:alpha val="87843"/>
            </a:srgbClr>
          </a:solidFill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 - Gray Background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 bwMode="white">
          <a:xfrm>
            <a:off x="0" y="0"/>
            <a:ext cx="12192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0" name="Table Placeholder 8"/>
          <p:cNvSpPr>
            <a:spLocks noGrp="1"/>
          </p:cNvSpPr>
          <p:nvPr>
            <p:ph type="tbl" sz="quarter" idx="13"/>
          </p:nvPr>
        </p:nvSpPr>
        <p:spPr bwMode="gray">
          <a:xfrm>
            <a:off x="2032000" y="2233262"/>
            <a:ext cx="8128000" cy="2966751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9A4DED76-FA01-44A8-9606-D0E453383391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061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3477837"/>
            <a:ext cx="12192000" cy="1295182"/>
          </a:xfrm>
          <a:solidFill>
            <a:schemeClr val="accent1"/>
          </a:solidFill>
        </p:spPr>
        <p:txBody>
          <a:bodyPr wrap="square" lIns="182880" tIns="91440" rIns="182880" bIns="91440"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4773019"/>
            <a:ext cx="12192000" cy="208498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7" y="5041204"/>
            <a:ext cx="6587067" cy="1097128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  <a:p>
            <a:r>
              <a:rPr lang="en-US" sz="1800" dirty="0"/>
              <a:t>Date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57806" y="5878286"/>
            <a:ext cx="3774305" cy="541749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62535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/>
          </p:nvPr>
        </p:nvSpPr>
        <p:spPr bwMode="gray">
          <a:xfrm>
            <a:off x="0" y="0"/>
            <a:ext cx="12192000" cy="3380732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8243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 (Solid Dark)">
    <p:bg bwMode="black">
      <p:bgPr>
        <a:gradFill>
          <a:gsLst>
            <a:gs pos="100000">
              <a:schemeClr val="tx1">
                <a:lumMod val="80000"/>
              </a:schemeClr>
            </a:gs>
            <a:gs pos="63000">
              <a:schemeClr val="tx1"/>
            </a:gs>
            <a:gs pos="86000">
              <a:schemeClr val="tx1">
                <a:lumMod val="9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 bwMode="white">
          <a:xfrm>
            <a:off x="0" y="0"/>
            <a:ext cx="12192000" cy="1159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Code Demo (Click to Edit)</a:t>
            </a:r>
          </a:p>
        </p:txBody>
      </p:sp>
      <p:sp>
        <p:nvSpPr>
          <p:cNvPr id="14" name="Table Placeholder 8"/>
          <p:cNvSpPr>
            <a:spLocks noGrp="1"/>
          </p:cNvSpPr>
          <p:nvPr>
            <p:ph type="tbl" sz="quarter" idx="13"/>
          </p:nvPr>
        </p:nvSpPr>
        <p:spPr bwMode="gray">
          <a:xfrm>
            <a:off x="2032000" y="2233262"/>
            <a:ext cx="8128000" cy="2966751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9E2F9B8-5E68-4E4F-B17C-2A863C72D5CF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5128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7609DCC-8A28-413C-950B-AC617C3E70E0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60126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895" y="1365203"/>
            <a:ext cx="10555696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71EE99AE-EF6B-4BF9-9FA1-E8EBBC1924E3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9159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Horizontal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15897" y="287066"/>
            <a:ext cx="3521927" cy="273491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 bwMode="black">
          <a:xfrm>
            <a:off x="815975" y="3211513"/>
            <a:ext cx="3521849" cy="2475609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A7ED909E-CD04-4001-94D5-0975CB7CC54F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3"/>
          </p:nvPr>
        </p:nvSpPr>
        <p:spPr bwMode="black">
          <a:xfrm>
            <a:off x="989113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0378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Light Background Vertical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/>
          </p:nvPr>
        </p:nvSpPr>
        <p:spPr bwMode="black">
          <a:xfrm>
            <a:off x="815895" y="1365203"/>
            <a:ext cx="10555696" cy="156718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Picture Placeholder 1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8942905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 descr="Computer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712851" y="434836"/>
            <a:ext cx="6828661" cy="605071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15" name="Picture Placeholder 12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691882"/>
            <a:ext cx="6300787" cy="341153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9A6C391-7C3B-41B6-99FD-489949516ACA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7523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15897" y="287066"/>
            <a:ext cx="3521927" cy="2734914"/>
          </a:xfrm>
        </p:spPr>
        <p:txBody>
          <a:bodyPr/>
          <a:lstStyle>
            <a:lvl1pPr>
              <a:defRPr b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975" y="3211513"/>
            <a:ext cx="3521849" cy="2475609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4976787" y="504855"/>
            <a:ext cx="9618920" cy="54133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4976787" y="1067565"/>
            <a:ext cx="9516215" cy="485060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F1C1F29-1512-4A68-9ACF-4622935D07B1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3263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52400"/>
            <a:ext cx="10515600" cy="91440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3"/>
          </p:nvPr>
        </p:nvSpPr>
        <p:spPr bwMode="white">
          <a:xfrm>
            <a:off x="815895" y="1365203"/>
            <a:ext cx="10555696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12" descr="Screenshot"/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40340284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Quote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1"/>
          <p:cNvSpPr/>
          <p:nvPr userDrawn="1"/>
        </p:nvSpPr>
        <p:spPr bwMode="white">
          <a:xfrm>
            <a:off x="866887" y="601818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126416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5A15628-3108-4012-BC7F-22348EC69375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9662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(Solid Dark)">
    <p:bg bwMode="black">
      <p:bgPr>
        <a:gradFill>
          <a:gsLst>
            <a:gs pos="100000">
              <a:schemeClr val="tx2">
                <a:lumMod val="95000"/>
                <a:lumOff val="5000"/>
              </a:schemeClr>
            </a:gs>
            <a:gs pos="45000">
              <a:schemeClr val="tx2">
                <a:lumMod val="85000"/>
                <a:lumOff val="15000"/>
              </a:schemeClr>
            </a:gs>
            <a:gs pos="86000">
              <a:schemeClr val="tx2">
                <a:lumMod val="90000"/>
                <a:lumOff val="1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ular Callout 11"/>
          <p:cNvSpPr/>
          <p:nvPr userDrawn="1"/>
        </p:nvSpPr>
        <p:spPr bwMode="white">
          <a:xfrm>
            <a:off x="866887" y="601818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126416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6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2A5048-757B-4002-9D61-C552F706D13C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41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2" name="Table Placeholder 9"/>
          <p:cNvSpPr>
            <a:spLocks noGrp="1"/>
          </p:cNvSpPr>
          <p:nvPr>
            <p:ph type="tbl" sz="quarter" idx="13"/>
          </p:nvPr>
        </p:nvSpPr>
        <p:spPr bwMode="gray">
          <a:xfrm>
            <a:off x="838200" y="1335088"/>
            <a:ext cx="10515600" cy="4841875"/>
          </a:xfrm>
        </p:spPr>
        <p:txBody>
          <a:bodyPr/>
          <a:lstStyle/>
          <a:p>
            <a:r>
              <a:rPr lang="en-US"/>
              <a:t>Click icon to add table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838200" y="6356350"/>
            <a:ext cx="558764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799644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Black Circle Overlay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6146624" y="685800"/>
            <a:ext cx="5486400" cy="5486400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2341563" algn="l"/>
                <a:tab pos="3770313" algn="l"/>
              </a:tabLst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40922583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Multiple Circle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720397" y="912530"/>
            <a:ext cx="4661388" cy="4661388"/>
          </a:xfrm>
          <a:prstGeom prst="ellipse">
            <a:avLst/>
          </a:prstGeo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5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 hasCustomPrompt="1"/>
          </p:nvPr>
        </p:nvSpPr>
        <p:spPr bwMode="auto">
          <a:xfrm>
            <a:off x="9544816" y="524007"/>
            <a:ext cx="2155300" cy="2155300"/>
          </a:xfrm>
          <a:prstGeom prst="ellipse">
            <a:avLst/>
          </a:prstGeom>
          <a:solidFill>
            <a:srgbClr val="78BE21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Second Point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 bwMode="auto">
          <a:xfrm>
            <a:off x="9251002" y="3581845"/>
            <a:ext cx="2637978" cy="2637978"/>
          </a:xfrm>
          <a:prstGeom prst="ellipse">
            <a:avLst/>
          </a:prstGeom>
          <a:solidFill>
            <a:srgbClr val="000000">
              <a:alpha val="87843"/>
            </a:srgb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5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Third Point</a:t>
            </a:r>
          </a:p>
        </p:txBody>
      </p:sp>
    </p:spTree>
    <p:extLst>
      <p:ext uri="{BB962C8B-B14F-4D97-AF65-F5344CB8AC3E}">
        <p14:creationId xmlns:p14="http://schemas.microsoft.com/office/powerpoint/2010/main" val="29110042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lack Box Overla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2299475" y="1609867"/>
            <a:ext cx="7593051" cy="3638266"/>
          </a:xfrm>
          <a:solidFill>
            <a:srgbClr val="003865">
              <a:alpha val="87843"/>
            </a:srgbClr>
          </a:solidFill>
        </p:spPr>
        <p:txBody>
          <a:bodyPr>
            <a:noAutofit/>
          </a:bodyPr>
          <a:lstStyle>
            <a:lvl1pPr algn="ctr">
              <a:spcAft>
                <a:spcPts val="1000"/>
              </a:spcAft>
              <a:tabLst>
                <a:tab pos="3770313" algn="l"/>
              </a:tabLst>
              <a:defRPr sz="7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</a:t>
            </a:r>
            <a:br>
              <a:rPr lang="en-US" dirty="0"/>
            </a:br>
            <a:r>
              <a:rPr lang="en-US" dirty="0"/>
              <a:t>Statement</a:t>
            </a:r>
          </a:p>
        </p:txBody>
      </p:sp>
    </p:spTree>
    <p:extLst>
      <p:ext uri="{BB962C8B-B14F-4D97-AF65-F5344CB8AC3E}">
        <p14:creationId xmlns:p14="http://schemas.microsoft.com/office/powerpoint/2010/main" val="2067717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olid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6A51A0-DBC0-4B1A-A44C-113112936ED0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53702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Solid Light Background">
    <p:bg bwMode="auto">
      <p:bgPr>
        <a:gradFill>
          <a:gsLst>
            <a:gs pos="100000">
              <a:srgbClr val="BFBFBF"/>
            </a:gs>
            <a:gs pos="53000">
              <a:srgbClr val="F5F5F5"/>
            </a:gs>
            <a:gs pos="78000">
              <a:srgbClr val="E8E8E8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389685"/>
            <a:ext cx="12192000" cy="1340989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71132779-B79A-4542-B582-DC6C2C97CE76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91558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Full Image Background"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0"/>
            <a:ext cx="12192000" cy="6858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edit background picture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1389685"/>
            <a:ext cx="10515600" cy="1340989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Quote or Statement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2925699"/>
            <a:ext cx="10515600" cy="2673435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Make a secondary statement here.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0B9F03C-F1A7-4822-BC4F-FFDB8BB489B7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26053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Image Background">
    <p:bg bwMode="black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4"/>
          </p:nvPr>
        </p:nvSpPr>
        <p:spPr bwMode="gray"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424138" y="624469"/>
            <a:ext cx="5198328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1005465" y="0"/>
            <a:ext cx="3986213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0" i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764473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Number - Red Background">
    <p:bg bwMode="gray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5424138" y="624469"/>
            <a:ext cx="5198328" cy="5072440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60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title.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 bwMode="white">
          <a:xfrm>
            <a:off x="1005465" y="0"/>
            <a:ext cx="3986213" cy="5086350"/>
          </a:xfrm>
        </p:spPr>
        <p:txBody>
          <a:bodyPr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0000" i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2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DA1EE5-D104-44FA-B3BB-92872F6821E4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82116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Solid Red Background">
    <p:bg bwMode="black">
      <p:bgPr>
        <a:gradFill>
          <a:gsLst>
            <a:gs pos="100000">
              <a:schemeClr val="accent1">
                <a:lumMod val="50000"/>
              </a:schemeClr>
            </a:gs>
            <a:gs pos="20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2212733"/>
            <a:ext cx="10515600" cy="147216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3" hasCustomPrompt="1"/>
          </p:nvPr>
        </p:nvSpPr>
        <p:spPr bwMode="white">
          <a:xfrm>
            <a:off x="838200" y="3684897"/>
            <a:ext cx="10515600" cy="2517600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white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6557D80-E398-497E-BD25-3935B64AD6C0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white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529324" y="271871"/>
            <a:ext cx="3234329" cy="13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6384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 Solid Light Background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1651380"/>
            <a:ext cx="12192000" cy="1733266"/>
          </a:xfrm>
          <a:solidFill>
            <a:schemeClr val="tx1"/>
          </a:solidFill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firstname.lastname@state.mn.us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7EA0BCB-CC0C-4903-9357-5D76A5610BF4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 bwMode="black"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 5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494336" y="278136"/>
            <a:ext cx="3234329" cy="13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auto">
          <a:xfrm>
            <a:off x="0" y="4188564"/>
            <a:ext cx="12192000" cy="1199223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 bwMode="black">
          <a:xfrm>
            <a:off x="2802467" y="5644884"/>
            <a:ext cx="6587067" cy="440970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/>
            </a:lvl1pPr>
          </a:lstStyle>
          <a:p>
            <a:r>
              <a:rPr lang="en-US" sz="1800" dirty="0" err="1"/>
              <a:t>Firstname</a:t>
            </a:r>
            <a:r>
              <a:rPr lang="en-US" sz="1800" dirty="0"/>
              <a:t> </a:t>
            </a:r>
            <a:r>
              <a:rPr lang="en-US" sz="1800" dirty="0" err="1"/>
              <a:t>Lastname</a:t>
            </a:r>
            <a:r>
              <a:rPr lang="en-US" sz="1800" dirty="0"/>
              <a:t> | Job Title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789113"/>
            <a:ext cx="12192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5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EEB90FFD-D2D9-4F5F-8590-CB128880A1B7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8482463" y="211882"/>
            <a:ext cx="3234329" cy="132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50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(White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black"/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838200" y="6400299"/>
            <a:ext cx="5587647" cy="365125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32499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 BG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/>
          <a:p>
            <a:fld id="{56E193FD-FE95-4BDE-8007-09944D3D6E7B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610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 (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838200" y="1335281"/>
            <a:ext cx="10515600" cy="4841682"/>
          </a:xfrm>
          <a:solidFill>
            <a:schemeClr val="bg1"/>
          </a:solidFill>
        </p:spPr>
        <p:txBody>
          <a:bodyPr lIns="228600" tIns="548640" rIns="274320"/>
          <a:lstStyle>
            <a:lvl1pPr marL="342900" indent="-3429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/>
            </a:lvl1pPr>
            <a:lvl2pPr marL="800100" indent="-34290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/>
            </a:lvl2pPr>
            <a:lvl3pPr marL="12001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3pPr>
            <a:lvl4pPr marL="16573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4pPr>
            <a:lvl5pPr marL="2114550" indent="-285750">
              <a:lnSpc>
                <a:spcPct val="100000"/>
              </a:lnSpc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D0F572C9-7141-40CA-BAF6-CEB1DEBAD357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48584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auto">
          <a:xfrm>
            <a:off x="0" y="-1"/>
            <a:ext cx="12192000" cy="1216025"/>
          </a:xfrm>
          <a:solidFill>
            <a:schemeClr val="accent1"/>
          </a:solidFill>
        </p:spPr>
        <p:txBody>
          <a:bodyPr lIns="822960" rIns="82296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594624"/>
            <a:ext cx="5181600" cy="4582339"/>
          </a:xfrm>
          <a:solidFill>
            <a:schemeClr val="bg1"/>
          </a:solidFill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fld id="{21F9207B-D1B9-461C-9F0C-8FB160527F5F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mn.gov/commerce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553801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838200" y="6356349"/>
            <a:ext cx="1439779" cy="365126"/>
          </a:xfrm>
          <a:prstGeom prst="rect">
            <a:avLst/>
          </a:prstGeom>
        </p:spPr>
        <p:txBody>
          <a:bodyPr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mn.gov/commerce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9891132" y="6356350"/>
            <a:ext cx="14626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99" r:id="rId2"/>
    <p:sldLayoutId id="2147483787" r:id="rId3"/>
    <p:sldLayoutId id="2147483795" r:id="rId4"/>
    <p:sldLayoutId id="2147483711" r:id="rId5"/>
    <p:sldLayoutId id="2147483712" r:id="rId6"/>
    <p:sldLayoutId id="2147483790" r:id="rId7"/>
    <p:sldLayoutId id="2147483789" r:id="rId8"/>
    <p:sldLayoutId id="2147483714" r:id="rId9"/>
    <p:sldLayoutId id="2147483738" r:id="rId10"/>
    <p:sldLayoutId id="2147483739" r:id="rId11"/>
    <p:sldLayoutId id="2147483780" r:id="rId12"/>
    <p:sldLayoutId id="2147483773" r:id="rId13"/>
    <p:sldLayoutId id="2147483800" r:id="rId14"/>
    <p:sldLayoutId id="2147483688" r:id="rId15"/>
    <p:sldLayoutId id="2147483801" r:id="rId16"/>
    <p:sldLayoutId id="2147483802" r:id="rId17"/>
    <p:sldLayoutId id="2147483803" r:id="rId18"/>
    <p:sldLayoutId id="2147483744" r:id="rId19"/>
    <p:sldLayoutId id="2147483793" r:id="rId20"/>
    <p:sldLayoutId id="2147483772" r:id="rId21"/>
    <p:sldLayoutId id="2147483767" r:id="rId22"/>
    <p:sldLayoutId id="2147483769" r:id="rId23"/>
    <p:sldLayoutId id="2147483771" r:id="rId24"/>
    <p:sldLayoutId id="2147483770" r:id="rId25"/>
    <p:sldLayoutId id="2147483732" r:id="rId26"/>
    <p:sldLayoutId id="2147483794" r:id="rId27"/>
    <p:sldLayoutId id="2147483733" r:id="rId28"/>
    <p:sldLayoutId id="2147483747" r:id="rId29"/>
    <p:sldLayoutId id="2147483818" r:id="rId30"/>
    <p:sldLayoutId id="2147483805" r:id="rId31"/>
    <p:sldLayoutId id="2147483806" r:id="rId32"/>
    <p:sldLayoutId id="2147483750" r:id="rId33"/>
    <p:sldLayoutId id="2147483765" r:id="rId34"/>
    <p:sldLayoutId id="2147483781" r:id="rId35"/>
    <p:sldLayoutId id="2147483809" r:id="rId36"/>
    <p:sldLayoutId id="2147483808" r:id="rId37"/>
    <p:sldLayoutId id="2147483807" r:id="rId38"/>
    <p:sldLayoutId id="2147483819" r:id="rId39"/>
    <p:sldLayoutId id="2147483754" r:id="rId40"/>
    <p:sldLayoutId id="2147483755" r:id="rId41"/>
    <p:sldLayoutId id="2147483759" r:id="rId42"/>
    <p:sldLayoutId id="2147483753" r:id="rId43"/>
    <p:sldLayoutId id="2147483763" r:id="rId44"/>
    <p:sldLayoutId id="2147483762" r:id="rId45"/>
    <p:sldLayoutId id="2147483758" r:id="rId46"/>
    <p:sldLayoutId id="2147483756" r:id="rId47"/>
    <p:sldLayoutId id="2147483798" r:id="rId48"/>
    <p:sldLayoutId id="2147483797" r:id="rId4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s.nh.gov/business-and-community/fuel-storage-tanks/heating-oil-premise-safetank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s.nh.gov/business-and-community/fuel-storage-tanks/heating-oil-premise-safetank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851031"/>
            <a:ext cx="12192000" cy="1187128"/>
          </a:xfrm>
        </p:spPr>
        <p:txBody>
          <a:bodyPr>
            <a:normAutofit/>
          </a:bodyPr>
          <a:lstStyle/>
          <a:p>
            <a:r>
              <a:rPr lang="en-US" sz="6000" dirty="0"/>
              <a:t>FFY27 Annual Training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2514597" y="5143364"/>
            <a:ext cx="7367154" cy="903062"/>
          </a:xfrm>
        </p:spPr>
        <p:txBody>
          <a:bodyPr>
            <a:noAutofit/>
          </a:bodyPr>
          <a:lstStyle/>
          <a:p>
            <a:r>
              <a:rPr lang="en-US" sz="4000" b="1" dirty="0"/>
              <a:t>Ch. 6 - Energy Related Repair; </a:t>
            </a:r>
            <a:br>
              <a:rPr lang="en-US" sz="4000" b="1" dirty="0"/>
            </a:br>
            <a:r>
              <a:rPr lang="en-US" sz="4000" b="1" dirty="0"/>
              <a:t>Ch. 16 - &amp; Mechanical Contractors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47562" y="2838115"/>
            <a:ext cx="8114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Energy Assistance Program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F63A3B-78C7-47BE-AE5E-E10140E0464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6907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E43E7-C809-C583-680C-D2F56F960F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20992-9E45-9D61-6D3E-627F9FC08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6025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Why did the policy change?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101F1-4792-C7A3-6F6A-EB7AE7F050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9381" y="1378857"/>
            <a:ext cx="11133990" cy="5342618"/>
          </a:xfrm>
        </p:spPr>
        <p:txBody>
          <a:bodyPr>
            <a:noAutofit/>
          </a:bodyPr>
          <a:lstStyle/>
          <a:p>
            <a:r>
              <a:rPr lang="en-US" sz="3600" b="1" dirty="0"/>
              <a:t>You Asked. We Listened.</a:t>
            </a:r>
          </a:p>
          <a:p>
            <a:r>
              <a:rPr lang="en-US" sz="3600" dirty="0"/>
              <a:t>Commerce re-evaluated the FFY26 bid threshold to better reflect:</a:t>
            </a:r>
          </a:p>
          <a:p>
            <a:pPr lvl="1"/>
            <a:r>
              <a:rPr lang="en-US" sz="3200" dirty="0"/>
              <a:t>Current market costs &amp; general inflation</a:t>
            </a:r>
          </a:p>
          <a:p>
            <a:pPr lvl="1"/>
            <a:r>
              <a:rPr lang="en-US" sz="3200" dirty="0"/>
              <a:t>SP feedback </a:t>
            </a:r>
          </a:p>
          <a:p>
            <a:pPr lvl="1"/>
            <a:r>
              <a:rPr lang="en-US" sz="3200" dirty="0"/>
              <a:t>Administrative efficiency </a:t>
            </a:r>
          </a:p>
          <a:p>
            <a:pPr lvl="1"/>
            <a:r>
              <a:rPr lang="en-US" sz="3200" dirty="0"/>
              <a:t>Program integrity and oversight</a:t>
            </a:r>
          </a:p>
          <a:p>
            <a:pPr lvl="1"/>
            <a:r>
              <a:rPr lang="en-US" sz="3200" dirty="0"/>
              <a:t>Weatherization Assistance Program input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C79698-0005-921F-2C9B-ACE1BA992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10</a:t>
            </a:fld>
            <a:endParaRPr lang="en-US" dirty="0"/>
          </a:p>
        </p:txBody>
      </p:sp>
      <p:pic>
        <p:nvPicPr>
          <p:cNvPr id="8" name="Picture 7" descr="Image of a calculator">
            <a:extLst>
              <a:ext uri="{FF2B5EF4-FFF2-40B4-BE49-F238E27FC236}">
                <a16:creationId xmlns:a16="http://schemas.microsoft.com/office/drawing/2014/main" id="{7B36FDDC-E878-4296-22E8-68B2F8FE74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155" y="3488600"/>
            <a:ext cx="3330867" cy="222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237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DE43EA-D859-F8A9-36F0-D7209F33A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AA8C6-D05B-7C81-002B-0F0471E36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6025"/>
          </a:xfrm>
        </p:spPr>
        <p:txBody>
          <a:bodyPr>
            <a:noAutofit/>
          </a:bodyPr>
          <a:lstStyle/>
          <a:p>
            <a:pPr algn="l"/>
            <a:r>
              <a:rPr lang="en-US" sz="4400" dirty="0"/>
              <a:t>General Procurement Standards – Ch 6 p 16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04A5E6-0968-4343-8D13-3C0ABD8851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42092"/>
            <a:ext cx="12192000" cy="5515908"/>
          </a:xfrm>
          <a:prstGeom prst="rect">
            <a:avLst/>
          </a:prstGeom>
        </p:spPr>
      </p:pic>
      <p:sp>
        <p:nvSpPr>
          <p:cNvPr id="3" name="Content Placeholder 2" descr="Image of policy excerpt from Ch 6 p 16 highlighting the new policy requirement for bidding &quot;For ERR jobs where the aggregate dollar amount is below $6,000, no competitive bids are required if it is determined the price is reasonable.&quot;">
            <a:extLst>
              <a:ext uri="{FF2B5EF4-FFF2-40B4-BE49-F238E27FC236}">
                <a16:creationId xmlns:a16="http://schemas.microsoft.com/office/drawing/2014/main" id="{F6460DDD-AD93-0D43-6E89-C1261EB794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3547" y="1342092"/>
            <a:ext cx="9338409" cy="55159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/>
              <a:t>The Service Provider must ensure the following standards are met:</a:t>
            </a:r>
          </a:p>
          <a:p>
            <a:pPr lvl="1"/>
            <a:r>
              <a:rPr lang="en-US" sz="2000" dirty="0"/>
              <a:t>Service Provider’s documented policies and procedures reflect applicable State and local laws and regulations. </a:t>
            </a:r>
          </a:p>
          <a:p>
            <a:pPr lvl="1"/>
            <a:r>
              <a:rPr lang="en-US" sz="2000" dirty="0"/>
              <a:t>Service Provider procedures conform to applicable Federal law and the standards and/or policies noted in this chapter.</a:t>
            </a:r>
          </a:p>
          <a:p>
            <a:pPr lvl="1"/>
            <a:r>
              <a:rPr lang="en-US" sz="2000" dirty="0"/>
              <a:t>Bids are solicited from an adequate number of qualified sources.</a:t>
            </a:r>
          </a:p>
          <a:p>
            <a:pPr lvl="1"/>
            <a:r>
              <a:rPr lang="en-US" sz="2000" dirty="0"/>
              <a:t>All necessary affirmative steps are taken to ensure that targeted vendors are used when possible.</a:t>
            </a:r>
          </a:p>
          <a:p>
            <a:pPr lvl="1"/>
            <a:r>
              <a:rPr lang="en-US" sz="2000" dirty="0"/>
              <a:t>Any or all bids may be rejected if there is a sound documented reason.</a:t>
            </a:r>
          </a:p>
          <a:p>
            <a:pPr lvl="1"/>
            <a:r>
              <a:rPr lang="en-US" sz="2000" b="1" dirty="0">
                <a:solidFill>
                  <a:srgbClr val="C00000"/>
                </a:solidFill>
              </a:rPr>
              <a:t>For ERR jobs where the aggregate dollar amount is below $6,000, no competitive bids are required if it is determined the price is reasonable.</a:t>
            </a:r>
          </a:p>
          <a:p>
            <a:pPr lvl="1"/>
            <a:r>
              <a:rPr lang="en-US" sz="2000" dirty="0"/>
              <a:t>The household may not contribute toward the cost of the ERR replacement or repair.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3B35B79-2662-C426-DF10-D231E23924D1}"/>
              </a:ext>
            </a:extLst>
          </p:cNvPr>
          <p:cNvSpPr txBox="1">
            <a:spLocks/>
          </p:cNvSpPr>
          <p:nvPr/>
        </p:nvSpPr>
        <p:spPr bwMode="auto">
          <a:xfrm>
            <a:off x="9256887" y="4368799"/>
            <a:ext cx="2822223" cy="1467557"/>
          </a:xfrm>
          <a:prstGeom prst="rect">
            <a:avLst/>
          </a:prstGeom>
          <a:solidFill>
            <a:schemeClr val="bg1"/>
          </a:solidFill>
          <a:ln w="76200">
            <a:solidFill>
              <a:srgbClr val="00AA48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sz="2600" dirty="0"/>
              <a:t>Also referenced on: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600" dirty="0"/>
              <a:t>Ch 6 pp.17-18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600" dirty="0"/>
              <a:t>Ch 16 p 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43091A-2511-D025-E84E-CDEEBFFE4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64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89D77-718A-BDA5-6594-A0911BB01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E4DED-2F7E-F2ED-B178-45C2BB28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6025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Example Cases</a:t>
            </a:r>
          </a:p>
        </p:txBody>
      </p:sp>
      <p:graphicFrame>
        <p:nvGraphicFramePr>
          <p:cNvPr id="4" name="Content Placeholder 3" descr="ERR examples showing bidding requirements based on differing SP internal policy and ERR costs.">
            <a:extLst>
              <a:ext uri="{FF2B5EF4-FFF2-40B4-BE49-F238E27FC236}">
                <a16:creationId xmlns:a16="http://schemas.microsoft.com/office/drawing/2014/main" id="{0B73D443-A573-796E-B97F-94E1D93B782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61161834"/>
              </p:ext>
            </p:extLst>
          </p:nvPr>
        </p:nvGraphicFramePr>
        <p:xfrm>
          <a:off x="716280" y="1693118"/>
          <a:ext cx="10759440" cy="44421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9708">
                  <a:extLst>
                    <a:ext uri="{9D8B030D-6E8A-4147-A177-3AD203B41FA5}">
                      <a16:colId xmlns:a16="http://schemas.microsoft.com/office/drawing/2014/main" val="2325900074"/>
                    </a:ext>
                  </a:extLst>
                </a:gridCol>
                <a:gridCol w="1444336">
                  <a:extLst>
                    <a:ext uri="{9D8B030D-6E8A-4147-A177-3AD203B41FA5}">
                      <a16:colId xmlns:a16="http://schemas.microsoft.com/office/drawing/2014/main" val="1839171095"/>
                    </a:ext>
                  </a:extLst>
                </a:gridCol>
                <a:gridCol w="3221182">
                  <a:extLst>
                    <a:ext uri="{9D8B030D-6E8A-4147-A177-3AD203B41FA5}">
                      <a16:colId xmlns:a16="http://schemas.microsoft.com/office/drawing/2014/main" val="3895408772"/>
                    </a:ext>
                  </a:extLst>
                </a:gridCol>
                <a:gridCol w="5304214">
                  <a:extLst>
                    <a:ext uri="{9D8B030D-6E8A-4147-A177-3AD203B41FA5}">
                      <a16:colId xmlns:a16="http://schemas.microsoft.com/office/drawing/2014/main" val="3834551035"/>
                    </a:ext>
                  </a:extLst>
                </a:gridCol>
              </a:tblGrid>
              <a:tr h="3516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0">
                          <a:effectLst/>
                        </a:rPr>
                        <a:t>Case</a:t>
                      </a:r>
                      <a:endParaRPr lang="en-US" sz="2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0" dirty="0">
                          <a:effectLst/>
                        </a:rPr>
                        <a:t>ERR Cost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0" dirty="0">
                          <a:effectLst/>
                        </a:rPr>
                        <a:t>SP internal policy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0" dirty="0">
                          <a:effectLst/>
                        </a:rPr>
                        <a:t>Outcome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8892099"/>
                  </a:ext>
                </a:extLst>
              </a:tr>
              <a:tr h="10497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effectLst/>
                        </a:rPr>
                        <a:t>$5,450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effectLst/>
                        </a:rPr>
                        <a:t>Follows Commerce minimum requirements only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2000" b="1" kern="0" dirty="0">
                          <a:effectLst/>
                        </a:rPr>
                        <a:t>No Commerce bid requirement</a:t>
                      </a:r>
                      <a:endParaRPr lang="en-US" sz="1800" b="1" kern="1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kern="0" dirty="0">
                          <a:effectLst/>
                        </a:rPr>
                        <a:t>SP must determine and document that the price is reasonable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133401"/>
                  </a:ext>
                </a:extLst>
              </a:tr>
              <a:tr h="14359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8580" marR="68580" marT="0" marB="0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effectLst/>
                        </a:rPr>
                        <a:t>$5,450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effectLst/>
                        </a:rPr>
                        <a:t>Requires competitive bids for work over $5,000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E8E8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2000" b="1" kern="0" dirty="0">
                          <a:effectLst/>
                        </a:rPr>
                        <a:t>Competitive bids are required </a:t>
                      </a:r>
                      <a:endParaRPr lang="en-US" sz="1800" b="1" kern="1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kern="0" dirty="0">
                          <a:effectLst/>
                        </a:rPr>
                        <a:t>The SP’s policy is more restrictive than Commerce's minimum requirement.  SP is held to both EAP and internal SP policy.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840808"/>
                  </a:ext>
                </a:extLst>
              </a:tr>
              <a:tr h="15794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effectLst/>
                        </a:rPr>
                        <a:t>$7,200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0" dirty="0">
                          <a:effectLst/>
                        </a:rPr>
                        <a:t>Any policy 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r>
                        <a:rPr lang="en-US" sz="2000" b="1" kern="0" dirty="0">
                          <a:effectLst/>
                        </a:rPr>
                        <a:t>Competitive bid requirements apply </a:t>
                      </a:r>
                      <a:endParaRPr lang="en-US" sz="1800" b="1" kern="100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2000" kern="0" dirty="0">
                          <a:effectLst/>
                        </a:rPr>
                        <a:t>Commerce’s policy represents the minimum requirement.  If the ERR exceeds Commerce's $6,000 threshold, SPs must comply.</a:t>
                      </a:r>
                      <a:endParaRPr lang="en-US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553907"/>
                  </a:ext>
                </a:extLst>
              </a:tr>
            </a:tbl>
          </a:graphicData>
        </a:graphic>
      </p:graphicFrame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B61E43-568A-6B64-85C9-C5733AB72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600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2B179-2E59-EC0D-54FE-34808F652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216025"/>
          </a:xfrm>
        </p:spPr>
        <p:txBody>
          <a:bodyPr anchor="ctr">
            <a:normAutofit/>
          </a:bodyPr>
          <a:lstStyle/>
          <a:p>
            <a:pPr algn="l"/>
            <a:r>
              <a:rPr lang="en-US" sz="4400" dirty="0"/>
              <a:t>General Procurement Reminders</a:t>
            </a:r>
          </a:p>
        </p:txBody>
      </p:sp>
      <p:pic>
        <p:nvPicPr>
          <p:cNvPr id="7" name="Picture 6" descr="Multi-colored Post It notes on a glass wall">
            <a:extLst>
              <a:ext uri="{FF2B5EF4-FFF2-40B4-BE49-F238E27FC236}">
                <a16:creationId xmlns:a16="http://schemas.microsoft.com/office/drawing/2014/main" id="{5A067994-D365-DE09-836D-4BE00F17A4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8" r="12851" b="-2"/>
          <a:stretch>
            <a:fillRect/>
          </a:stretch>
        </p:blipFill>
        <p:spPr>
          <a:xfrm>
            <a:off x="391391" y="1941689"/>
            <a:ext cx="4789147" cy="4235274"/>
          </a:xfrm>
          <a:prstGeom prst="rect">
            <a:avLst/>
          </a:prstGeom>
          <a:noFill/>
        </p:spPr>
      </p:pic>
      <p:sp>
        <p:nvSpPr>
          <p:cNvPr id="3" name="Content Placeholder 2" descr="Image of multi-colored Post It notes">
            <a:extLst>
              <a:ext uri="{FF2B5EF4-FFF2-40B4-BE49-F238E27FC236}">
                <a16:creationId xmlns:a16="http://schemas.microsoft.com/office/drawing/2014/main" id="{C911A73A-0517-FA81-E654-3C266EC235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311718" y="1467555"/>
            <a:ext cx="6880282" cy="500297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800" dirty="0"/>
              <a:t>Commerce sets the minimum requirement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Your SP agency may have stricter requirements, but they may not be less restrictive than Commerce’s policy that establishes a requirement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No bids does </a:t>
            </a:r>
            <a:r>
              <a:rPr lang="en-US" sz="2800" b="1" dirty="0"/>
              <a:t>not</a:t>
            </a:r>
            <a:r>
              <a:rPr lang="en-US" sz="2800" dirty="0"/>
              <a:t> mean no documentation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Always be prepared to explain why the cost was reasonable</a:t>
            </a:r>
          </a:p>
          <a:p>
            <a:pPr>
              <a:lnSpc>
                <a:spcPct val="90000"/>
              </a:lnSpc>
            </a:pPr>
            <a:r>
              <a:rPr lang="en-US" sz="2800" dirty="0"/>
              <a:t>When in doubt, ask before authorizing the work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D00CAF-04AB-C28F-1D14-BDE552434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39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ools in a mechanic workshop used to introduce the Mechanical Contractors section">
            <a:extLst>
              <a:ext uri="{FF2B5EF4-FFF2-40B4-BE49-F238E27FC236}">
                <a16:creationId xmlns:a16="http://schemas.microsoft.com/office/drawing/2014/main" id="{6066CB68-6397-A35F-BAB7-F3494E46105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46074" y="0"/>
            <a:ext cx="12099852" cy="661626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1DBF214-8F9F-7573-A0F2-2D54A7F8E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5472" y="5638800"/>
            <a:ext cx="12192000" cy="121920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Mechanical Contractors</a:t>
            </a:r>
          </a:p>
        </p:txBody>
      </p:sp>
    </p:spTree>
    <p:extLst>
      <p:ext uri="{BB962C8B-B14F-4D97-AF65-F5344CB8AC3E}">
        <p14:creationId xmlns:p14="http://schemas.microsoft.com/office/powerpoint/2010/main" val="28909311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096E8-94A5-4787-BCFA-AE3F92580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Required Documentation section Ch 16 p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C688B-249B-37A2-2012-3F57EA92E4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527" y="1518508"/>
            <a:ext cx="10250567" cy="4989232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600" dirty="0"/>
              <a:t>FFY27 bidding requirements are incorporated under the </a:t>
            </a:r>
            <a:r>
              <a:rPr lang="en-US" sz="3600" b="1" dirty="0"/>
              <a:t>Bids</a:t>
            </a:r>
            <a:r>
              <a:rPr lang="en-US" sz="3600" dirty="0"/>
              <a:t> sub-section</a:t>
            </a:r>
          </a:p>
          <a:p>
            <a:pPr marL="0" indent="0">
              <a:buNone/>
            </a:pPr>
            <a:r>
              <a:rPr lang="en-US" sz="3400" b="1" dirty="0"/>
              <a:t>	Bids</a:t>
            </a:r>
          </a:p>
          <a:p>
            <a:pPr marL="914400" lvl="2" indent="0">
              <a:buNone/>
            </a:pPr>
            <a:r>
              <a:rPr lang="en-US" sz="2800" dirty="0"/>
              <a:t>“The Minnesota Department of Commerce</a:t>
            </a:r>
            <a:r>
              <a:rPr lang="en-US" sz="2800" b="1" dirty="0"/>
              <a:t> does not require competitive bids for jobs</a:t>
            </a:r>
            <a:r>
              <a:rPr lang="en-US" sz="2800" dirty="0"/>
              <a:t> where the aggregate dollar amount for the repairs or replacement is </a:t>
            </a:r>
            <a:r>
              <a:rPr lang="en-US" sz="2800" b="1" dirty="0"/>
              <a:t>below $6,000</a:t>
            </a:r>
            <a:r>
              <a:rPr lang="en-US" sz="2800" dirty="0"/>
              <a:t> </a:t>
            </a:r>
            <a:r>
              <a:rPr lang="en-US" sz="2800" b="1" i="1" dirty="0">
                <a:solidFill>
                  <a:srgbClr val="C00000"/>
                </a:solidFill>
              </a:rPr>
              <a:t>and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/>
              <a:t>the </a:t>
            </a:r>
            <a:r>
              <a:rPr lang="en-US" sz="2800" b="1" dirty="0"/>
              <a:t>price is determined to be reasonable</a:t>
            </a:r>
            <a:r>
              <a:rPr lang="en-US" sz="2800" dirty="0"/>
              <a:t>. Service Providers may have additional requirements.”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394A27-3977-8A3C-5360-D6335F6F2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15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66B3DB-63BD-9F8D-9DDD-0B972C6569A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8926758" y="2212975"/>
            <a:ext cx="3011572" cy="1216025"/>
          </a:xfrm>
          <a:solidFill>
            <a:schemeClr val="tx1">
              <a:lumMod val="10000"/>
              <a:lumOff val="90000"/>
            </a:schemeClr>
          </a:solidFill>
          <a:ln w="76200">
            <a:solidFill>
              <a:srgbClr val="00AA48"/>
            </a:solidFill>
          </a:ln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/>
              <a:t>Also referenced on: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n-US" sz="2600" dirty="0"/>
              <a:t>Ch 6 pp.16 - 18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361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F6DB3-DB6F-9110-0BF8-8079654E4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855" y="694086"/>
            <a:ext cx="4540103" cy="1062143"/>
          </a:xfrm>
        </p:spPr>
        <p:txBody>
          <a:bodyPr anchor="ctr">
            <a:normAutofit fontScale="90000"/>
          </a:bodyPr>
          <a:lstStyle/>
          <a:p>
            <a:br>
              <a:rPr lang="en-US" sz="4000" b="1" dirty="0">
                <a:solidFill>
                  <a:schemeClr val="bg1"/>
                </a:solidFill>
              </a:rPr>
            </a:br>
            <a:br>
              <a:rPr lang="en-US" sz="4000" b="1" dirty="0">
                <a:solidFill>
                  <a:schemeClr val="bg1"/>
                </a:solidFill>
              </a:rPr>
            </a:br>
            <a:r>
              <a:rPr lang="en-US" sz="4900" b="1" dirty="0">
                <a:solidFill>
                  <a:schemeClr val="bg1"/>
                </a:solidFill>
              </a:rPr>
              <a:t>ERR Availability</a:t>
            </a:r>
            <a:r>
              <a:rPr lang="en-US" sz="4900" b="1" dirty="0"/>
              <a:t> </a:t>
            </a:r>
            <a:br>
              <a:rPr lang="en-US" sz="4900" b="1" dirty="0"/>
            </a:br>
            <a:br>
              <a:rPr lang="en-US" sz="4000" b="1" dirty="0"/>
            </a:br>
            <a:endParaRPr lang="en-US" sz="3600" b="1" dirty="0">
              <a:solidFill>
                <a:schemeClr val="bg1"/>
              </a:solidFill>
            </a:endParaRPr>
          </a:p>
        </p:txBody>
      </p:sp>
      <p:pic>
        <p:nvPicPr>
          <p:cNvPr id="10" name="Picture 9" descr="Picture of a calendar">
            <a:extLst>
              <a:ext uri="{FF2B5EF4-FFF2-40B4-BE49-F238E27FC236}">
                <a16:creationId xmlns:a16="http://schemas.microsoft.com/office/drawing/2014/main" id="{620C7A59-406E-C670-BAD9-E6EF2F988C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8" b="1947"/>
          <a:stretch>
            <a:fillRect/>
          </a:stretch>
        </p:blipFill>
        <p:spPr>
          <a:xfrm>
            <a:off x="4976787" y="691882"/>
            <a:ext cx="6300787" cy="3411537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71EC7C-984E-4550-886E-C4753D30E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7173D45-5F96-A39A-B29A-337E60087087}"/>
              </a:ext>
            </a:extLst>
          </p:cNvPr>
          <p:cNvSpPr txBox="1">
            <a:spLocks/>
          </p:cNvSpPr>
          <p:nvPr/>
        </p:nvSpPr>
        <p:spPr bwMode="white">
          <a:xfrm>
            <a:off x="148856" y="1988457"/>
            <a:ext cx="4540102" cy="38704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New section </a:t>
            </a:r>
            <a:r>
              <a:rPr lang="en-US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on p.7</a:t>
            </a:r>
          </a:p>
          <a:p>
            <a:endParaRPr lang="en-US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Clarifies acceptable 24-hour response capacity </a:t>
            </a:r>
          </a:p>
          <a:p>
            <a:br>
              <a:rPr lang="en-US" sz="3600" b="1" dirty="0"/>
            </a:br>
            <a:br>
              <a:rPr lang="en-US" sz="3600" b="1" dirty="0"/>
            </a:b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29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C43F0-EC45-8121-EE00-B51B2C20A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B6604-CAC2-A7F6-38B9-ECD04D686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216025"/>
          </a:xfrm>
        </p:spPr>
        <p:txBody>
          <a:bodyPr anchor="ctr">
            <a:normAutofit/>
          </a:bodyPr>
          <a:lstStyle/>
          <a:p>
            <a:pPr algn="l"/>
            <a:r>
              <a:rPr lang="en-US" sz="4400" dirty="0"/>
              <a:t>ERR Availability</a:t>
            </a:r>
          </a:p>
        </p:txBody>
      </p:sp>
      <p:pic>
        <p:nvPicPr>
          <p:cNvPr id="6" name="Picture 5" descr="Image of a cell phone">
            <a:extLst>
              <a:ext uri="{FF2B5EF4-FFF2-40B4-BE49-F238E27FC236}">
                <a16:creationId xmlns:a16="http://schemas.microsoft.com/office/drawing/2014/main" id="{8117D17B-8BC6-CE71-8F63-4B0E690772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5164"/>
          <a:stretch>
            <a:fillRect/>
          </a:stretch>
        </p:blipFill>
        <p:spPr>
          <a:xfrm>
            <a:off x="775856" y="1702968"/>
            <a:ext cx="4918363" cy="4349545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B3E27-2D9B-07CB-7DA3-BBFDE6E668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702968"/>
            <a:ext cx="5257800" cy="4349545"/>
          </a:xfrm>
        </p:spPr>
        <p:txBody>
          <a:bodyPr>
            <a:normAutofit/>
          </a:bodyPr>
          <a:lstStyle/>
          <a:p>
            <a:r>
              <a:rPr lang="en-US" sz="3600" dirty="0"/>
              <a:t>ERR must be accessible to HHs </a:t>
            </a:r>
            <a:r>
              <a:rPr lang="en-US" sz="3600" b="1" dirty="0"/>
              <a:t>24x7</a:t>
            </a:r>
            <a:r>
              <a:rPr lang="en-US" sz="3600" dirty="0"/>
              <a:t> Oct 1 through Apr 30</a:t>
            </a:r>
          </a:p>
          <a:p>
            <a:r>
              <a:rPr lang="en-US" sz="3600" dirty="0"/>
              <a:t>SPs must have a 24-hour emergency number</a:t>
            </a:r>
            <a:endParaRPr lang="en-US" sz="25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8AFFAC-5DB5-5B26-3731-031AE7548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414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84463421-9F4B-C526-C758-DE7DB9D00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216025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ERR Availability Examples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885CDD67-DBF3-7E36-C11D-B5E91F8C77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7763" y="1594623"/>
            <a:ext cx="5489864" cy="4582339"/>
          </a:xfrm>
        </p:spPr>
        <p:txBody>
          <a:bodyPr>
            <a:normAutofit/>
          </a:bodyPr>
          <a:lstStyle/>
          <a:p>
            <a:r>
              <a:rPr lang="en-US" sz="3200" dirty="0"/>
              <a:t>Cell phone or pager that is answered by EAP staff during non-business hours </a:t>
            </a:r>
          </a:p>
          <a:p>
            <a:r>
              <a:rPr lang="en-US" sz="3200" dirty="0"/>
              <a:t>Use of an on-call referral service that then contacts staff </a:t>
            </a:r>
          </a:p>
          <a:p>
            <a:r>
              <a:rPr lang="en-US" sz="3200" dirty="0"/>
              <a:t>Call forwarding to on-call staff 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8CE4FC-0E87-2D42-E70C-207C5BC754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AC2037C-440B-AD8A-3A79-F35816F937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52755" y="1594624"/>
            <a:ext cx="5621482" cy="4582339"/>
          </a:xfrm>
        </p:spPr>
        <p:txBody>
          <a:bodyPr>
            <a:normAutofit/>
          </a:bodyPr>
          <a:lstStyle/>
          <a:p>
            <a:pPr>
              <a:spcAft>
                <a:spcPts val="4200"/>
              </a:spcAft>
            </a:pPr>
            <a:r>
              <a:rPr lang="en-US" sz="3200" dirty="0"/>
              <a:t>Outgoing message directing caller to leave info for a return call or providing an emergency contact number</a:t>
            </a:r>
          </a:p>
          <a:p>
            <a:pPr marL="0" indent="0">
              <a:buNone/>
            </a:pPr>
            <a:r>
              <a:rPr lang="en-US" sz="3600" dirty="0"/>
              <a:t>Calls </a:t>
            </a:r>
            <a:r>
              <a:rPr lang="en-US" sz="3600" b="1" dirty="0"/>
              <a:t>must</a:t>
            </a:r>
            <a:r>
              <a:rPr lang="en-US" sz="3600" dirty="0"/>
              <a:t> be responded to within the required Crisis timeline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40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989A5-39AA-183D-0E9B-CE2F356DB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8AAA4-7E57-4E8A-F333-278C904AE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198"/>
          </a:xfrm>
        </p:spPr>
        <p:txBody>
          <a:bodyPr anchor="ctr">
            <a:normAutofit/>
          </a:bodyPr>
          <a:lstStyle/>
          <a:p>
            <a:pPr algn="l"/>
            <a:r>
              <a:rPr lang="en-US" sz="4400" dirty="0"/>
              <a:t>When eHEAT is Down After Hours</a:t>
            </a:r>
          </a:p>
        </p:txBody>
      </p:sp>
      <p:pic>
        <p:nvPicPr>
          <p:cNvPr id="6" name="Picture 5" descr="Night sky full of stars in the forest">
            <a:extLst>
              <a:ext uri="{FF2B5EF4-FFF2-40B4-BE49-F238E27FC236}">
                <a16:creationId xmlns:a16="http://schemas.microsoft.com/office/drawing/2014/main" id="{20210343-C01D-EBBC-8841-F3BE59BBA0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11"/>
          <a:stretch>
            <a:fillRect/>
          </a:stretch>
        </p:blipFill>
        <p:spPr>
          <a:xfrm>
            <a:off x="20" y="1146462"/>
            <a:ext cx="12191980" cy="5638802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897081-C23D-3CB8-93E2-98A470190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39191"/>
            <a:ext cx="5985164" cy="2802084"/>
          </a:xfrm>
        </p:spPr>
        <p:txBody>
          <a:bodyPr anchor="ctr">
            <a:normAutofit/>
          </a:bodyPr>
          <a:lstStyle/>
          <a:p>
            <a:r>
              <a:rPr lang="en-US" sz="3600" dirty="0"/>
              <a:t>New section p.8</a:t>
            </a:r>
          </a:p>
          <a:p>
            <a:r>
              <a:rPr lang="en-US" sz="3600" dirty="0"/>
              <a:t>Added to provide steps SPs should take</a:t>
            </a:r>
            <a:endParaRPr lang="en-US" dirty="0"/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F0850F9F-BD2B-5B41-9680-8F25EF07CF8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891132" y="6356350"/>
            <a:ext cx="1462668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813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400" dirty="0"/>
              <a:t>Energy Related Repair &amp; Mechanical Contractors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8178" y="1774011"/>
            <a:ext cx="10835641" cy="494746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ea typeface="Calibri" panose="020F0502020204030204" pitchFamily="34" charset="0"/>
                <a:cs typeface="Times New Roman" panose="02020603050405020304" pitchFamily="18" charset="0"/>
              </a:rPr>
              <a:t>S.Melaine Schwahn-Doyle, EAP Policy Coordinator</a:t>
            </a:r>
          </a:p>
        </p:txBody>
      </p:sp>
      <p:pic>
        <p:nvPicPr>
          <p:cNvPr id="4" name="Picture 3" descr="Decorative photo showing wrenches in various sizes.  This slide introduces the ERR and Mechanical Contractors sections being presented.">
            <a:extLst>
              <a:ext uri="{FF2B5EF4-FFF2-40B4-BE49-F238E27FC236}">
                <a16:creationId xmlns:a16="http://schemas.microsoft.com/office/drawing/2014/main" id="{0AC48DD2-9DE3-9E95-79F7-BE2834A159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764" y="2585163"/>
            <a:ext cx="6204468" cy="413631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083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3300E-F7DC-76F5-B3F9-9727AE63E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BC8DD-A0FE-F053-0051-032C8D6BA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6025"/>
          </a:xfrm>
        </p:spPr>
        <p:txBody>
          <a:bodyPr>
            <a:noAutofit/>
          </a:bodyPr>
          <a:lstStyle/>
          <a:p>
            <a:pPr algn="l"/>
            <a:r>
              <a:rPr lang="en-US" sz="4400" dirty="0"/>
              <a:t>When eHEAT is Down After Hours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334961-2A96-9B59-4C68-9C636FE0A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SPs </a:t>
            </a:r>
            <a:r>
              <a:rPr lang="en-US" sz="3600" b="1" dirty="0">
                <a:solidFill>
                  <a:srgbClr val="C00000"/>
                </a:solidFill>
              </a:rPr>
              <a:t>must</a:t>
            </a:r>
            <a:r>
              <a:rPr lang="en-US" sz="3600" dirty="0"/>
              <a:t> </a:t>
            </a:r>
            <a:r>
              <a:rPr lang="en-US" sz="3600" b="1" dirty="0">
                <a:solidFill>
                  <a:srgbClr val="C00000"/>
                </a:solidFill>
              </a:rPr>
              <a:t>take reasonable steps </a:t>
            </a:r>
            <a:r>
              <a:rPr lang="en-US" sz="3600" dirty="0"/>
              <a:t>to address the immediate, no-heat emergency when:</a:t>
            </a:r>
          </a:p>
          <a:p>
            <a:r>
              <a:rPr lang="en-US" sz="3600" dirty="0"/>
              <a:t>eHEAT is unavailable </a:t>
            </a:r>
            <a:r>
              <a:rPr lang="en-US" sz="3600" b="1" i="1" dirty="0"/>
              <a:t>and</a:t>
            </a:r>
          </a:p>
          <a:p>
            <a:r>
              <a:rPr lang="en-US" sz="3600" dirty="0"/>
              <a:t>A not yet approved HH has an after-hours emergency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837892-E091-F855-4063-A32D9FDB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5252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73EB1-3759-7D86-76E0-7ACF70C89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C28FF-E912-0826-A011-6F0426668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6025"/>
          </a:xfrm>
        </p:spPr>
        <p:txBody>
          <a:bodyPr anchor="ctr">
            <a:normAutofit/>
          </a:bodyPr>
          <a:lstStyle/>
          <a:p>
            <a:pPr algn="l"/>
            <a:r>
              <a:rPr lang="en-US" sz="4400" dirty="0"/>
              <a:t>When eHEAT is Down After Hours SPs mustn't</a:t>
            </a:r>
          </a:p>
        </p:txBody>
      </p:sp>
      <p:pic>
        <p:nvPicPr>
          <p:cNvPr id="6" name="Picture 5" descr="Stop Bee">
            <a:extLst>
              <a:ext uri="{FF2B5EF4-FFF2-40B4-BE49-F238E27FC236}">
                <a16:creationId xmlns:a16="http://schemas.microsoft.com/office/drawing/2014/main" id="{FE986ED0-AECC-F3C3-81F2-93AF76EB9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830" y="1594624"/>
            <a:ext cx="4582339" cy="4582339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64BC6-DF7B-7622-0870-A50C6834ED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80100" y="1594624"/>
            <a:ext cx="5295900" cy="458233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SPs must </a:t>
            </a:r>
            <a:r>
              <a:rPr lang="en-US" sz="3600" b="1" dirty="0"/>
              <a:t>not</a:t>
            </a:r>
            <a:r>
              <a:rPr lang="en-US" sz="3600" dirty="0"/>
              <a:t>:</a:t>
            </a:r>
          </a:p>
          <a:p>
            <a:pPr marL="406400"/>
            <a:r>
              <a:rPr lang="en-US" sz="3200" dirty="0"/>
              <a:t>Attempt to determine whether the HH is eligible </a:t>
            </a:r>
          </a:p>
          <a:p>
            <a:pPr marL="406400"/>
            <a:r>
              <a:rPr lang="en-US" sz="3200" dirty="0"/>
              <a:t>Provide ERR outside of eHEAT</a:t>
            </a:r>
          </a:p>
          <a:p>
            <a:pPr marL="863600" lvl="1"/>
            <a:r>
              <a:rPr lang="en-US" sz="2800" b="1" dirty="0">
                <a:solidFill>
                  <a:srgbClr val="C00000"/>
                </a:solidFill>
              </a:rPr>
              <a:t>All determinations for eligibility must only be done in eHEAT</a:t>
            </a:r>
            <a:endParaRPr lang="en-US" sz="25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142E47-9958-A487-BCC4-3171E6DDA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68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3103D-02CD-DFEC-A193-E920045DD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When eHEAT is Down After-Hours, SPs should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295E4DE-C64F-DDEC-6417-AE9D2D9BAC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 bwMode="auto">
          <a:xfrm>
            <a:off x="529510" y="2367549"/>
            <a:ext cx="4032099" cy="398880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CED1F2-2701-57A5-D66D-B9C9509495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30435" y="1441757"/>
            <a:ext cx="7377545" cy="4896701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sz="3600" dirty="0"/>
              <a:t>SPs should:</a:t>
            </a:r>
          </a:p>
          <a:p>
            <a:pPr marL="342900">
              <a:tabLst>
                <a:tab pos="404813" algn="l"/>
              </a:tabLst>
            </a:pPr>
            <a:r>
              <a:rPr lang="en-US" sz="3000" dirty="0"/>
              <a:t>Gather required app info &amp; emergency documentation </a:t>
            </a:r>
          </a:p>
          <a:p>
            <a:pPr lvl="1"/>
            <a:r>
              <a:rPr lang="en-US" sz="2600" dirty="0"/>
              <a:t>HH info, income verification, EV &amp; fuel type info</a:t>
            </a:r>
          </a:p>
          <a:p>
            <a:pPr marL="342900"/>
            <a:r>
              <a:rPr lang="en-US" sz="3000" dirty="0"/>
              <a:t>Document in the </a:t>
            </a:r>
            <a:r>
              <a:rPr lang="en-US" sz="3000" i="1" dirty="0"/>
              <a:t>Application Notes </a:t>
            </a:r>
          </a:p>
          <a:p>
            <a:pPr lvl="1"/>
            <a:r>
              <a:rPr lang="en-US" sz="2600" dirty="0"/>
              <a:t>eHEAT was unavailable at the time of emergency processing</a:t>
            </a:r>
          </a:p>
          <a:p>
            <a:pPr marL="457200" lvl="1" indent="0">
              <a:buNone/>
            </a:pPr>
            <a:r>
              <a:rPr lang="en-US" sz="2600" b="1" i="1" dirty="0">
                <a:solidFill>
                  <a:srgbClr val="C00000"/>
                </a:solidFill>
              </a:rPr>
              <a:t>and </a:t>
            </a:r>
          </a:p>
          <a:p>
            <a:pPr lvl="1"/>
            <a:r>
              <a:rPr lang="en-US" sz="2600" dirty="0"/>
              <a:t>Describe the actions taken to resolve the Crisis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81A4C3-8955-79D8-9363-F920ECEF6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15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BD137-0E94-712E-FF53-8CA43E3B0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32913-2C1E-4ACC-43BF-1D9BB307D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4400" dirty="0"/>
              <a:t>When eHEAT is Down After-Hours, SPs should also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385C1B4-6749-4AD1-B799-D56AA36C6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 bwMode="auto">
          <a:xfrm>
            <a:off x="474093" y="2367549"/>
            <a:ext cx="4032099" cy="3988801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66B896-E36C-0D06-80AC-E81CCA7A62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0915" y="1599926"/>
            <a:ext cx="6996121" cy="469276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/>
              <a:t>SPs should:</a:t>
            </a:r>
          </a:p>
          <a:p>
            <a:pPr marL="342900"/>
            <a:r>
              <a:rPr lang="en-US" sz="3000" dirty="0"/>
              <a:t>Provide safety education &amp; referrals to the HH </a:t>
            </a:r>
          </a:p>
          <a:p>
            <a:pPr marL="342900"/>
            <a:r>
              <a:rPr lang="en-US" sz="3000" dirty="0"/>
              <a:t>Temporary stay elsewhere or use of safe HH-provided space heaters</a:t>
            </a:r>
          </a:p>
          <a:p>
            <a:pPr marL="342900"/>
            <a:r>
              <a:rPr lang="en-US" sz="3000" dirty="0"/>
              <a:t>Enter the app, ERR info, &amp; all supporting documentation into eHEAT as soon as it becomes available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8D8F24-74D8-6A41-D82D-065A5884D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18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288FD-8C64-8BF6-E2EF-4C12946D82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12192000" cy="1216025"/>
          </a:xfrm>
        </p:spPr>
        <p:txBody>
          <a:bodyPr anchor="ctr">
            <a:normAutofit/>
          </a:bodyPr>
          <a:lstStyle/>
          <a:p>
            <a:pPr algn="l"/>
            <a:r>
              <a:rPr lang="en-US" sz="4400" dirty="0"/>
              <a:t>When Heat Restoration is Delayed</a:t>
            </a:r>
          </a:p>
        </p:txBody>
      </p:sp>
      <p:pic>
        <p:nvPicPr>
          <p:cNvPr id="7" name="Content Placeholder 6" descr="Im">
            <a:extLst>
              <a:ext uri="{FF2B5EF4-FFF2-40B4-BE49-F238E27FC236}">
                <a16:creationId xmlns:a16="http://schemas.microsoft.com/office/drawing/2014/main" id="{343BBBAC-6612-799C-3742-C7409FA861C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rcRect r="24519" b="-2"/>
          <a:stretch>
            <a:fillRect/>
          </a:stretch>
        </p:blipFill>
        <p:spPr bwMode="auto">
          <a:xfrm>
            <a:off x="471055" y="1594623"/>
            <a:ext cx="5181600" cy="4582339"/>
          </a:xfrm>
          <a:prstGeom prst="rect">
            <a:avLst/>
          </a:prstGeom>
          <a:noFill/>
        </p:spPr>
      </p:pic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9315B9A-4777-3602-7DBB-B276BBBD0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33208" y="1594623"/>
            <a:ext cx="5631873" cy="4582339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/>
              <a:t>New section header added p.8</a:t>
            </a:r>
          </a:p>
          <a:p>
            <a:r>
              <a:rPr lang="en-US" sz="3600" dirty="0"/>
              <a:t>Describes the three (3) options available when heat restoration is delayed</a:t>
            </a:r>
          </a:p>
          <a:p>
            <a:pPr lvl="1"/>
            <a:r>
              <a:rPr lang="en-US" sz="3200" dirty="0"/>
              <a:t>Temp lodging, MC-supplied space heaters &amp; hotel stay</a:t>
            </a:r>
          </a:p>
          <a:p>
            <a:r>
              <a:rPr lang="en-US" sz="3600" dirty="0"/>
              <a:t>Policy content unchanged</a:t>
            </a:r>
          </a:p>
          <a:p>
            <a:r>
              <a:rPr lang="en-US" sz="3600" dirty="0"/>
              <a:t>Provides better organization &amp; manual user experience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A7984-D90B-E862-D84B-2E08278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003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Question mark typebar to open up the question and answer portion of the presentation.">
            <a:extLst>
              <a:ext uri="{FF2B5EF4-FFF2-40B4-BE49-F238E27FC236}">
                <a16:creationId xmlns:a16="http://schemas.microsoft.com/office/drawing/2014/main" id="{F7F2AEF7-B994-8D44-B569-DB11EC4DAA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730"/>
          <a:stretch>
            <a:fillRect/>
          </a:stretch>
        </p:blipFill>
        <p:spPr>
          <a:xfrm>
            <a:off x="20" y="2"/>
            <a:ext cx="12191980" cy="685799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794665"/>
            <a:ext cx="12192000" cy="1219200"/>
          </a:xfrm>
        </p:spPr>
        <p:txBody>
          <a:bodyPr anchor="ctr">
            <a:normAutofit/>
          </a:bodyPr>
          <a:lstStyle/>
          <a:p>
            <a:r>
              <a:rPr lang="en-US" sz="4400" dirty="0"/>
              <a:t>Q&amp;A</a:t>
            </a:r>
          </a:p>
        </p:txBody>
      </p:sp>
      <p:sp>
        <p:nvSpPr>
          <p:cNvPr id="7" name="Slide Number Placeholder 6" hidden="1"/>
          <p:cNvSpPr>
            <a:spLocks noGrp="1"/>
          </p:cNvSpPr>
          <p:nvPr>
            <p:ph type="sldNum" sz="quarter" idx="4294967295"/>
          </p:nvPr>
        </p:nvSpPr>
        <p:spPr>
          <a:xfrm>
            <a:off x="9891132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033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0262D-405B-B206-0932-DFC31789E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AD621B-C209-9811-BB94-F7716ECB9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6 Topics of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55CCA-F76D-95E8-F575-8EED6E36D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978" y="1552575"/>
            <a:ext cx="11763022" cy="5168900"/>
          </a:xfrm>
        </p:spPr>
        <p:txBody>
          <a:bodyPr>
            <a:noAutofit/>
          </a:bodyPr>
          <a:lstStyle/>
          <a:p>
            <a:r>
              <a:rPr lang="en-US" sz="3200" dirty="0"/>
              <a:t>Updates to </a:t>
            </a:r>
            <a:r>
              <a:rPr lang="en-US" sz="3200" b="1" dirty="0"/>
              <a:t>ERR may not be used for </a:t>
            </a:r>
            <a:r>
              <a:rPr lang="en-US" sz="3200" dirty="0"/>
              <a:t>list (p.4)</a:t>
            </a:r>
          </a:p>
          <a:p>
            <a:r>
              <a:rPr lang="en-US" sz="3200" dirty="0"/>
              <a:t>Heating fuel oil aboveground storage tank (AST) updates (pp. 12-13)</a:t>
            </a:r>
          </a:p>
          <a:p>
            <a:r>
              <a:rPr lang="en-US" sz="3200" dirty="0"/>
              <a:t>ERR bid guidance changes (p.6)</a:t>
            </a:r>
          </a:p>
          <a:p>
            <a:pPr lvl="1"/>
            <a:r>
              <a:rPr lang="en-US" sz="2800" dirty="0"/>
              <a:t>Mechanical Contractors updated bid guidance (Ch 16 p.6)</a:t>
            </a:r>
          </a:p>
          <a:p>
            <a:r>
              <a:rPr lang="en-US" sz="3200" dirty="0"/>
              <a:t>ERR Availability – </a:t>
            </a:r>
            <a:r>
              <a:rPr lang="en-US" sz="3200" i="1" dirty="0">
                <a:solidFill>
                  <a:srgbClr val="C00000"/>
                </a:solidFill>
              </a:rPr>
              <a:t>new section </a:t>
            </a:r>
            <a:r>
              <a:rPr lang="en-US" sz="3200" dirty="0"/>
              <a:t>(p.7)</a:t>
            </a:r>
          </a:p>
          <a:p>
            <a:r>
              <a:rPr lang="en-US" sz="3200" dirty="0"/>
              <a:t>When eHEAT is Down After Hours – </a:t>
            </a:r>
            <a:r>
              <a:rPr lang="en-US" sz="3200" i="1" dirty="0">
                <a:solidFill>
                  <a:srgbClr val="C00000"/>
                </a:solidFill>
              </a:rPr>
              <a:t>new section </a:t>
            </a:r>
            <a:r>
              <a:rPr lang="en-US" sz="3200" dirty="0"/>
              <a:t>(p.8)</a:t>
            </a:r>
          </a:p>
          <a:p>
            <a:r>
              <a:rPr lang="en-US" sz="3200" dirty="0"/>
              <a:t>When Heat Restoration is Delayed – </a:t>
            </a:r>
            <a:r>
              <a:rPr lang="en-US" sz="3200" i="1" dirty="0">
                <a:solidFill>
                  <a:srgbClr val="C00000"/>
                </a:solidFill>
              </a:rPr>
              <a:t>new section header </a:t>
            </a:r>
            <a:r>
              <a:rPr lang="en-US" sz="3200" dirty="0"/>
              <a:t>(p. 8)</a:t>
            </a:r>
          </a:p>
          <a:p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B67D8B-C0D2-F79A-F8EF-1C88FC273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676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37C8-E3FF-6460-97C2-F54A69E30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D131A-0616-7680-8EC6-B5A336959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400" dirty="0"/>
              <a:t>AST with Elective Fuel Type Changes update Ch 6 p 11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DB2890-ACE2-16BA-A71B-58816B201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4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F72A16-FD43-73FB-3996-AEA1A0168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94624"/>
            <a:ext cx="5856111" cy="4582339"/>
          </a:xfrm>
        </p:spPr>
        <p:txBody>
          <a:bodyPr>
            <a:normAutofit/>
          </a:bodyPr>
          <a:lstStyle/>
          <a:p>
            <a:r>
              <a:rPr lang="en-US" sz="3200" b="1" i="1" dirty="0"/>
              <a:t>Update: </a:t>
            </a:r>
            <a:r>
              <a:rPr lang="en-US" sz="3200" dirty="0"/>
              <a:t>Costs related to the removal of a heating fuel oil </a:t>
            </a:r>
            <a:r>
              <a:rPr lang="en-US" sz="3200" dirty="0">
                <a:solidFill>
                  <a:srgbClr val="C00000"/>
                </a:solidFill>
              </a:rPr>
              <a:t>fully aboveground </a:t>
            </a:r>
            <a:r>
              <a:rPr lang="en-US" sz="3200" dirty="0"/>
              <a:t>AST are allowable when done in concert with an elective fuel change are allowable</a:t>
            </a:r>
          </a:p>
          <a:p>
            <a:r>
              <a:rPr lang="en-US" sz="3200" dirty="0"/>
              <a:t>These costs </a:t>
            </a:r>
            <a:r>
              <a:rPr lang="en-US" sz="3200" b="1" dirty="0"/>
              <a:t>must</a:t>
            </a:r>
            <a:r>
              <a:rPr lang="en-US" sz="3200" dirty="0"/>
              <a:t> be included in the required cost analysis 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10" name="Content Placeholder 5" descr="Heating fuel oil fully aboveground storage tank next to a residential dwelling.">
            <a:extLst>
              <a:ext uri="{FF2B5EF4-FFF2-40B4-BE49-F238E27FC236}">
                <a16:creationId xmlns:a16="http://schemas.microsoft.com/office/drawing/2014/main" id="{85EAEE67-1B7C-74B9-83D3-0C741726DC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258755" y="2481790"/>
            <a:ext cx="4797210" cy="3546138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C6C9300-5894-B192-F343-20D5061B5218}"/>
              </a:ext>
            </a:extLst>
          </p:cNvPr>
          <p:cNvSpPr txBox="1">
            <a:spLocks/>
          </p:cNvSpPr>
          <p:nvPr/>
        </p:nvSpPr>
        <p:spPr bwMode="auto">
          <a:xfrm>
            <a:off x="7438243" y="6027928"/>
            <a:ext cx="4595715" cy="31324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Photo cred: </a:t>
            </a:r>
            <a:r>
              <a:rPr lang="en-US" sz="1400" dirty="0">
                <a:hlinkClick r:id="rId3"/>
              </a:rPr>
              <a:t>New Hampshire Petroleum Reimbursement Fund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8761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0A3CE-E2C4-54BD-B456-28E94A41C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B476D-FE68-717B-B145-3D8E44229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400" dirty="0"/>
              <a:t>ASTs &amp; Medically Necessary Fuel Type Changes Ch 6 p13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B652A3-01A2-F745-CC10-56373D7435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5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9AC6CA-9D45-941C-6FF9-6CB39BC54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3559" y="1609800"/>
            <a:ext cx="5816885" cy="4582339"/>
          </a:xfrm>
        </p:spPr>
        <p:txBody>
          <a:bodyPr>
            <a:normAutofit/>
          </a:bodyPr>
          <a:lstStyle/>
          <a:p>
            <a:r>
              <a:rPr lang="en-US" sz="3200" b="1" i="1" dirty="0"/>
              <a:t>Clarification:  </a:t>
            </a:r>
            <a:r>
              <a:rPr lang="en-US" sz="3200" dirty="0"/>
              <a:t>Costs related to the removal of a heating fuel oil </a:t>
            </a:r>
            <a:r>
              <a:rPr lang="en-US" sz="3200" dirty="0">
                <a:solidFill>
                  <a:srgbClr val="C00000"/>
                </a:solidFill>
              </a:rPr>
              <a:t>fully aboveground </a:t>
            </a:r>
            <a:r>
              <a:rPr lang="en-US" sz="3200" dirty="0"/>
              <a:t>AST are allowable</a:t>
            </a:r>
          </a:p>
          <a:p>
            <a:r>
              <a:rPr lang="en-US" sz="3200" dirty="0"/>
              <a:t>Only when done in concert with a medically necessary fuel change</a:t>
            </a:r>
          </a:p>
        </p:txBody>
      </p:sp>
      <p:pic>
        <p:nvPicPr>
          <p:cNvPr id="6" name="Content Placeholder 5" descr="Heating fuel oil fully aboveground storage tank next to a residential dwelling.">
            <a:extLst>
              <a:ext uri="{FF2B5EF4-FFF2-40B4-BE49-F238E27FC236}">
                <a16:creationId xmlns:a16="http://schemas.microsoft.com/office/drawing/2014/main" id="{19A2A6A5-4B5A-96C3-D2DE-BDC183FDEA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7004470" y="2317581"/>
            <a:ext cx="4797210" cy="3546138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3FB8ECD4-BB78-BB61-6E6C-C35854CA6C23}"/>
              </a:ext>
            </a:extLst>
          </p:cNvPr>
          <p:cNvSpPr txBox="1">
            <a:spLocks/>
          </p:cNvSpPr>
          <p:nvPr/>
        </p:nvSpPr>
        <p:spPr bwMode="auto">
          <a:xfrm>
            <a:off x="7004470" y="5945823"/>
            <a:ext cx="5012267" cy="328421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/>
              <a:t>Photo cred: </a:t>
            </a:r>
            <a:r>
              <a:rPr lang="en-US" sz="1400" dirty="0">
                <a:hlinkClick r:id="rId3"/>
              </a:rPr>
              <a:t>New Hampshire Petroleum Reimbursement Fund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1606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FFY27 Competitive Bid Changes 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9761" y="1530953"/>
            <a:ext cx="10657483" cy="4582339"/>
          </a:xfrm>
        </p:spPr>
        <p:txBody>
          <a:bodyPr>
            <a:noAutofit/>
          </a:bodyPr>
          <a:lstStyle/>
          <a:p>
            <a:pPr marL="287338" indent="-287338">
              <a:spcBef>
                <a:spcPts val="600"/>
              </a:spcBef>
              <a:spcAft>
                <a:spcPts val="600"/>
              </a:spcAft>
            </a:pPr>
            <a:r>
              <a:rPr lang="en-US" sz="3600" dirty="0"/>
              <a:t>Three (3) changes from FFY26 to FFY27</a:t>
            </a:r>
          </a:p>
          <a:p>
            <a:pPr marL="287338" indent="-287338">
              <a:spcBef>
                <a:spcPts val="600"/>
              </a:spcBef>
              <a:spcAft>
                <a:spcPts val="600"/>
              </a:spcAft>
            </a:pPr>
            <a:r>
              <a:rPr lang="en-US" sz="3600" dirty="0"/>
              <a:t>Slide intentions</a:t>
            </a:r>
          </a:p>
          <a:p>
            <a:pPr marL="744538" lvl="1" indent="-287338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Know when competitive bids are required</a:t>
            </a:r>
          </a:p>
          <a:p>
            <a:pPr marL="744538" lvl="1" indent="-287338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Understand when SPs may have discretion</a:t>
            </a:r>
          </a:p>
          <a:p>
            <a:pPr marL="744538" lvl="1" indent="-287338">
              <a:spcBef>
                <a:spcPts val="600"/>
              </a:spcBef>
              <a:spcAft>
                <a:spcPts val="600"/>
              </a:spcAft>
            </a:pPr>
            <a:r>
              <a:rPr lang="en-US" sz="3200" dirty="0"/>
              <a:t>Apply the updated policy consistently using examples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16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400" dirty="0"/>
              <a:t>What changed for FFY27?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1495" y="1620457"/>
            <a:ext cx="11282326" cy="473589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3200" b="1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 descr="Table comparing FFY26 policy attributes to FFY27">
            <a:extLst>
              <a:ext uri="{FF2B5EF4-FFF2-40B4-BE49-F238E27FC236}">
                <a16:creationId xmlns:a16="http://schemas.microsoft.com/office/drawing/2014/main" id="{17816B7C-E7D1-BAD9-0B5F-42FB9A829E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826573"/>
              </p:ext>
            </p:extLst>
          </p:nvPr>
        </p:nvGraphicFramePr>
        <p:xfrm>
          <a:off x="0" y="1238490"/>
          <a:ext cx="12192000" cy="56195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06315">
                  <a:extLst>
                    <a:ext uri="{9D8B030D-6E8A-4147-A177-3AD203B41FA5}">
                      <a16:colId xmlns:a16="http://schemas.microsoft.com/office/drawing/2014/main" val="3941322602"/>
                    </a:ext>
                  </a:extLst>
                </a:gridCol>
                <a:gridCol w="6085685">
                  <a:extLst>
                    <a:ext uri="{9D8B030D-6E8A-4147-A177-3AD203B41FA5}">
                      <a16:colId xmlns:a16="http://schemas.microsoft.com/office/drawing/2014/main" val="2215058972"/>
                    </a:ext>
                  </a:extLst>
                </a:gridCol>
              </a:tblGrid>
              <a:tr h="7795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200" kern="0" dirty="0">
                          <a:effectLst/>
                        </a:rPr>
                        <a:t>FFY26</a:t>
                      </a: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A4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3200" kern="0" dirty="0">
                          <a:effectLst/>
                        </a:rPr>
                        <a:t>FFY27</a:t>
                      </a: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AA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28870"/>
                  </a:ext>
                </a:extLst>
              </a:tr>
              <a:tr h="175114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effectLst/>
                        </a:rPr>
                        <a:t>Commerce required a bid for repairs or replacements over $4,999</a:t>
                      </a:r>
                      <a:endParaRPr lang="en-US" sz="26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kern="0" dirty="0">
                          <a:effectLst/>
                        </a:rPr>
                        <a:t>Commerce does not require competitive bids for </a:t>
                      </a:r>
                      <a:r>
                        <a:rPr lang="en-US" sz="2600" b="1" kern="0" dirty="0">
                          <a:effectLst/>
                        </a:rPr>
                        <a:t>work below $6,000 </a:t>
                      </a:r>
                      <a:r>
                        <a:rPr lang="en-US" sz="2600" kern="0" dirty="0">
                          <a:effectLst/>
                        </a:rPr>
                        <a:t>if the price is </a:t>
                      </a:r>
                      <a:r>
                        <a:rPr lang="en-US" sz="2600" b="1" kern="0" dirty="0">
                          <a:effectLst/>
                        </a:rPr>
                        <a:t>determined to be reasonable</a:t>
                      </a:r>
                      <a:endParaRPr lang="en-US" sz="26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3206429"/>
                  </a:ext>
                </a:extLst>
              </a:tr>
              <a:tr h="145347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effectLst/>
                        </a:rPr>
                        <a:t>Service Providers could have additional requirements</a:t>
                      </a:r>
                      <a:endParaRPr lang="en-US" sz="26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kern="0" dirty="0">
                          <a:effectLst/>
                        </a:rPr>
                        <a:t>Service Providers may continue to have more restrictive local requirements</a:t>
                      </a:r>
                      <a:endParaRPr lang="en-US" sz="2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9886379"/>
                  </a:ext>
                </a:extLst>
              </a:tr>
              <a:tr h="163538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effectLst/>
                        </a:rPr>
                        <a:t>No specific statement about determining price reasonableness below the threshold.</a:t>
                      </a:r>
                      <a:endParaRPr lang="en-US" sz="26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1" kern="0" dirty="0">
                          <a:effectLst/>
                        </a:rPr>
                        <a:t>When bids are not obtained</a:t>
                      </a:r>
                      <a:r>
                        <a:rPr lang="en-US" sz="2600" kern="0" dirty="0">
                          <a:effectLst/>
                        </a:rPr>
                        <a:t>, the Service Provider </a:t>
                      </a:r>
                      <a:r>
                        <a:rPr lang="en-US" sz="2600" b="1" kern="0" dirty="0">
                          <a:effectLst/>
                        </a:rPr>
                        <a:t>must determine </a:t>
                      </a:r>
                      <a:r>
                        <a:rPr lang="en-US" sz="2600" kern="0" dirty="0">
                          <a:effectLst/>
                        </a:rPr>
                        <a:t>that the</a:t>
                      </a:r>
                      <a:r>
                        <a:rPr lang="en-US" sz="2600" b="1" kern="0" dirty="0">
                          <a:effectLst/>
                        </a:rPr>
                        <a:t> price is reasonable</a:t>
                      </a:r>
                      <a:endParaRPr lang="en-US" sz="26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421952"/>
                  </a:ext>
                </a:extLst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489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40598-6367-B4EE-5D61-5FEDAD56A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C61B3-BAE3-1449-06F4-C7A410DD1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6025"/>
          </a:xfrm>
        </p:spPr>
        <p:txBody>
          <a:bodyPr anchor="ctr">
            <a:noAutofit/>
          </a:bodyPr>
          <a:lstStyle/>
          <a:p>
            <a:pPr algn="l"/>
            <a:r>
              <a:rPr lang="en-US" sz="4000" dirty="0"/>
              <a:t>Three FFY27 updates to bidding requirements p.16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739CB-E89F-870A-0B75-2E825EBD2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3065" y="1506682"/>
            <a:ext cx="9430821" cy="5081154"/>
          </a:xfrm>
        </p:spPr>
        <p:txBody>
          <a:bodyPr>
            <a:normAutofit/>
          </a:bodyPr>
          <a:lstStyle/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600" b="1" dirty="0"/>
              <a:t>Increased Bid Threshold</a:t>
            </a:r>
          </a:p>
          <a:p>
            <a:pPr lvl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/>
              <a:t>Commerce no longer requires competitive bids for work below $6,000 </a:t>
            </a:r>
          </a:p>
          <a:p>
            <a:pPr marL="457200" lvl="1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3600" dirty="0"/>
          </a:p>
          <a:p>
            <a:pPr marL="514350" indent="-51435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600" b="1" dirty="0"/>
              <a:t>Local SP policies may have be more restrictive </a:t>
            </a:r>
          </a:p>
          <a:p>
            <a:pPr marL="457200" lvl="1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dirty="0"/>
              <a:t>Examples:</a:t>
            </a:r>
          </a:p>
          <a:p>
            <a:pPr lvl="2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/>
              <a:t>Continue to require bids over $4,999 </a:t>
            </a:r>
          </a:p>
          <a:p>
            <a:pPr lvl="2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 dirty="0"/>
              <a:t>Require bids at any other amount lower than $6,000</a:t>
            </a:r>
          </a:p>
          <a:p>
            <a:pPr marL="914400" lvl="2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sz="1900" dirty="0"/>
          </a:p>
        </p:txBody>
      </p:sp>
      <p:pic>
        <p:nvPicPr>
          <p:cNvPr id="4" name="Picture 3" descr="Image of leaves changing colors which is decorative in nature.  ">
            <a:extLst>
              <a:ext uri="{FF2B5EF4-FFF2-40B4-BE49-F238E27FC236}">
                <a16:creationId xmlns:a16="http://schemas.microsoft.com/office/drawing/2014/main" id="{DF662410-7174-74DE-C783-B3388670BF2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8455316" y="3126371"/>
            <a:ext cx="5515336" cy="1947925"/>
          </a:xfrm>
          <a:prstGeom prst="rect">
            <a:avLst/>
          </a:prstGeom>
          <a:noFill/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B2BDF6-74F6-9DC5-0D91-8F481BA52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91132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36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D529A-B392-9E2E-A6C8-E06321891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6742F-65EE-9BE8-5BF2-9ADE8E761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964"/>
            <a:ext cx="12192000" cy="1216025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Three FFY27 updates to bidding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E11B99-E5C9-97C1-A678-19C3FFE130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5293" y="1578144"/>
            <a:ext cx="8061385" cy="477820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/>
              <a:t>3. Price must still be reasonable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3200" dirty="0"/>
              <a:t>Even when bids are not required, the SP must determine that the cost is reasonable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3200" dirty="0"/>
              <a:t>Some ways to help determine reasonableness: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Prior experience with similar jobs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Historical pricing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sz="2800" dirty="0"/>
              <a:t>Informal or ‘rough’ contractor estimate/price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D66B43-9C75-D914-2AB8-30CF3B6AD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11172" y="6356350"/>
            <a:ext cx="1462668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9</a:t>
            </a:fld>
            <a:endParaRPr lang="en-US" dirty="0"/>
          </a:p>
        </p:txBody>
      </p:sp>
      <p:pic>
        <p:nvPicPr>
          <p:cNvPr id="5" name="Picture 4" descr="Vintage weighing scales - illustrating how">
            <a:extLst>
              <a:ext uri="{FF2B5EF4-FFF2-40B4-BE49-F238E27FC236}">
                <a16:creationId xmlns:a16="http://schemas.microsoft.com/office/drawing/2014/main" id="{B9FAAFAF-028E-EF26-67B0-1F480350B4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678" y="1332089"/>
            <a:ext cx="3575322" cy="5525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0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N.IT">
  <a:themeElements>
    <a:clrScheme name="Minnesota Brand Colors">
      <a:dk1>
        <a:srgbClr val="003865"/>
      </a:dk1>
      <a:lt1>
        <a:srgbClr val="FFFFFF"/>
      </a:lt1>
      <a:dk2>
        <a:srgbClr val="000000"/>
      </a:dk2>
      <a:lt2>
        <a:srgbClr val="DDDDDA"/>
      </a:lt2>
      <a:accent1>
        <a:srgbClr val="003865"/>
      </a:accent1>
      <a:accent2>
        <a:srgbClr val="78BE21"/>
      </a:accent2>
      <a:accent3>
        <a:srgbClr val="008EAA"/>
      </a:accent3>
      <a:accent4>
        <a:srgbClr val="8D3F2B"/>
      </a:accent4>
      <a:accent5>
        <a:srgbClr val="0D5257"/>
      </a:accent5>
      <a:accent6>
        <a:srgbClr val="5D295F"/>
      </a:accent6>
      <a:hlink>
        <a:srgbClr val="0563C1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template.potx" id="{173BAB30-51AA-4A99-A927-CCD869EBF607}" vid="{BA9EC644-015B-4F2F-9352-CA7D864112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E4A2FABADBC441B0342913A8C290D0" ma:contentTypeVersion="2" ma:contentTypeDescription="Create a new document." ma:contentTypeScope="" ma:versionID="81d2ba08ee2977b36be2fea17d30ebc0">
  <xsd:schema xmlns:xsd="http://www.w3.org/2001/XMLSchema" xmlns:xs="http://www.w3.org/2001/XMLSchema" xmlns:p="http://schemas.microsoft.com/office/2006/metadata/properties" xmlns:ns2="ffc124ee-df99-471e-a3f3-403333fc7b18" targetNamespace="http://schemas.microsoft.com/office/2006/metadata/properties" ma:root="true" ma:fieldsID="13182abac4f103ce99be370d50200635" ns2:_="">
    <xsd:import namespace="ffc124ee-df99-471e-a3f3-403333fc7b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c124ee-df99-471e-a3f3-403333fc7b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678B604-9059-4F1C-B8E2-C96A71A964D2}">
  <ds:schemaRefs>
    <ds:schemaRef ds:uri="http://purl.org/dc/elements/1.1/"/>
    <ds:schemaRef ds:uri="http://schemas.microsoft.com/office/2006/metadata/properties"/>
    <ds:schemaRef ds:uri="http://purl.org/dc/terms/"/>
    <ds:schemaRef ds:uri="ffc124ee-df99-471e-a3f3-403333fc7b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07C411C-54A6-49B6-84EE-93EC1CD932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fc124ee-df99-471e-a3f3-403333fc7b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3285</TotalTime>
  <Words>1276</Words>
  <Application>Microsoft Office PowerPoint</Application>
  <PresentationFormat>Widescreen</PresentationFormat>
  <Paragraphs>193</Paragraphs>
  <Slides>25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Aptos</vt:lpstr>
      <vt:lpstr>Arial</vt:lpstr>
      <vt:lpstr>Calibri</vt:lpstr>
      <vt:lpstr>NeueHaasGroteskText Std</vt:lpstr>
      <vt:lpstr>Symbol</vt:lpstr>
      <vt:lpstr>Wingdings</vt:lpstr>
      <vt:lpstr>MN.IT</vt:lpstr>
      <vt:lpstr>FFY27 Annual Training</vt:lpstr>
      <vt:lpstr>Energy Related Repair &amp; Mechanical Contractors</vt:lpstr>
      <vt:lpstr>6 Topics of review</vt:lpstr>
      <vt:lpstr>AST with Elective Fuel Type Changes update Ch 6 p 11</vt:lpstr>
      <vt:lpstr>ASTs &amp; Medically Necessary Fuel Type Changes Ch 6 p13</vt:lpstr>
      <vt:lpstr>FFY27 Competitive Bid Changes    </vt:lpstr>
      <vt:lpstr>What changed for FFY27?</vt:lpstr>
      <vt:lpstr>Three FFY27 updates to bidding requirements p.16</vt:lpstr>
      <vt:lpstr>Three FFY27 updates to bidding requirements</vt:lpstr>
      <vt:lpstr>Why did the policy change?</vt:lpstr>
      <vt:lpstr>General Procurement Standards – Ch 6 p 16</vt:lpstr>
      <vt:lpstr>Example Cases</vt:lpstr>
      <vt:lpstr>General Procurement Reminders</vt:lpstr>
      <vt:lpstr>Mechanical Contractors</vt:lpstr>
      <vt:lpstr>Required Documentation section Ch 16 p 6</vt:lpstr>
      <vt:lpstr>  ERR Availability   </vt:lpstr>
      <vt:lpstr>ERR Availability</vt:lpstr>
      <vt:lpstr>ERR Availability Examples</vt:lpstr>
      <vt:lpstr>When eHEAT is Down After Hours</vt:lpstr>
      <vt:lpstr>When eHEAT is Down After Hours steps</vt:lpstr>
      <vt:lpstr>When eHEAT is Down After Hours SPs mustn't</vt:lpstr>
      <vt:lpstr>When eHEAT is Down After-Hours, SPs should</vt:lpstr>
      <vt:lpstr>When eHEAT is Down After-Hours, SPs should also</vt:lpstr>
      <vt:lpstr>When Heat Restoration is Delayed</vt:lpstr>
      <vt:lpstr>Q&amp;A</vt:lpstr>
    </vt:vector>
  </TitlesOfParts>
  <Company>State of Minnesota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with Image</dc:title>
  <dc:subject>PowerPoint Template</dc:subject>
  <dc:creator>Minnesota Department of Commerce</dc:creator>
  <cp:keywords>PowerPoint, Template</cp:keywords>
  <dc:description>Version 1.1, Released 8-2016</dc:description>
  <cp:lastModifiedBy>Seemann, Sandra (COMM)</cp:lastModifiedBy>
  <cp:revision>184</cp:revision>
  <cp:lastPrinted>2017-03-14T16:27:36Z</cp:lastPrinted>
  <dcterms:created xsi:type="dcterms:W3CDTF">2019-11-22T21:44:23Z</dcterms:created>
  <dcterms:modified xsi:type="dcterms:W3CDTF">2026-07-31T17:24:24Z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0x010100ECE4A2FABADBC441B0342913A8C290D0</vt:lpwstr>
  </property>
</Properties>
</file>