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4"/>
  </p:sldMasterIdLst>
  <p:notesMasterIdLst>
    <p:notesMasterId r:id="rId39"/>
  </p:notesMasterIdLst>
  <p:handoutMasterIdLst>
    <p:handoutMasterId r:id="rId40"/>
  </p:handoutMasterIdLst>
  <p:sldIdLst>
    <p:sldId id="264" r:id="rId5"/>
    <p:sldId id="272" r:id="rId6"/>
    <p:sldId id="407" r:id="rId7"/>
    <p:sldId id="414" r:id="rId8"/>
    <p:sldId id="405" r:id="rId9"/>
    <p:sldId id="408" r:id="rId10"/>
    <p:sldId id="419" r:id="rId11"/>
    <p:sldId id="415" r:id="rId12"/>
    <p:sldId id="418" r:id="rId13"/>
    <p:sldId id="416" r:id="rId14"/>
    <p:sldId id="417" r:id="rId15"/>
    <p:sldId id="406" r:id="rId16"/>
    <p:sldId id="420" r:id="rId17"/>
    <p:sldId id="421" r:id="rId18"/>
    <p:sldId id="423" r:id="rId19"/>
    <p:sldId id="424" r:id="rId20"/>
    <p:sldId id="425" r:id="rId21"/>
    <p:sldId id="409" r:id="rId22"/>
    <p:sldId id="410" r:id="rId23"/>
    <p:sldId id="426" r:id="rId24"/>
    <p:sldId id="411" r:id="rId25"/>
    <p:sldId id="427" r:id="rId26"/>
    <p:sldId id="412" r:id="rId27"/>
    <p:sldId id="428" r:id="rId28"/>
    <p:sldId id="413" r:id="rId29"/>
    <p:sldId id="429" r:id="rId30"/>
    <p:sldId id="430" r:id="rId31"/>
    <p:sldId id="431" r:id="rId32"/>
    <p:sldId id="432" r:id="rId33"/>
    <p:sldId id="433" r:id="rId34"/>
    <p:sldId id="434" r:id="rId35"/>
    <p:sldId id="435" r:id="rId36"/>
    <p:sldId id="436" r:id="rId37"/>
    <p:sldId id="437" r:id="rId3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3865"/>
    <a:srgbClr val="78BE21"/>
    <a:srgbClr val="0D0D0D"/>
    <a:srgbClr val="E8E8E8"/>
    <a:srgbClr val="B20738"/>
    <a:srgbClr val="00A3E2"/>
    <a:srgbClr val="2C2C2C"/>
    <a:srgbClr val="F5F5F5"/>
    <a:srgbClr val="3838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3" autoAdjust="0"/>
    <p:restoredTop sz="89831" autoAdjust="0"/>
  </p:normalViewPr>
  <p:slideViewPr>
    <p:cSldViewPr snapToGrid="0">
      <p:cViewPr varScale="1">
        <p:scale>
          <a:sx n="96" d="100"/>
          <a:sy n="96" d="100"/>
        </p:scale>
        <p:origin x="900"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2604"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latin typeface="NeueHaasGroteskText Std" panose="020B0504020202020204" pitchFamily="34" charset="0"/>
            </a:endParaRPr>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2A04DE5-F1A9-4D45-BF54-BEFDBA739CA2}" type="datetimeFigureOut">
              <a:rPr lang="en-US" smtClean="0">
                <a:latin typeface="NeueHaasGroteskText Std" panose="020B0504020202020204" pitchFamily="34" charset="0"/>
              </a:rPr>
              <a:t>7/31/2026</a:t>
            </a:fld>
            <a:endParaRPr lang="en-US" dirty="0">
              <a:latin typeface="NeueHaasGroteskText Std" panose="020B0504020202020204" pitchFamily="34" charset="0"/>
            </a:endParaRPr>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latin typeface="NeueHaasGroteskText Std" panose="020B0504020202020204" pitchFamily="34" charset="0"/>
            </a:endParaRPr>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3886E1E-70B3-41D2-AD41-BEE4979EC759}" type="slidenum">
              <a:rPr lang="en-US" smtClean="0">
                <a:latin typeface="NeueHaasGroteskText Std" panose="020B0504020202020204" pitchFamily="34" charset="0"/>
              </a:rPr>
              <a:t>‹#›</a:t>
            </a:fld>
            <a:endParaRPr lang="en-US" dirty="0">
              <a:latin typeface="NeueHaasGroteskText Std" panose="020B0504020202020204" pitchFamily="34" charset="0"/>
            </a:endParaRP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atin typeface="NeueHaasGroteskText Std" panose="020B0504020202020204" pitchFamily="34" charset="0"/>
              </a:defRPr>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atin typeface="NeueHaasGroteskText Std" panose="020B0504020202020204" pitchFamily="34" charset="0"/>
              </a:defRPr>
            </a:lvl1pPr>
          </a:lstStyle>
          <a:p>
            <a:fld id="{A50CD39D-89B0-4C68-805A-35C75A7C20C8}" type="datetimeFigureOut">
              <a:rPr lang="en-US" smtClean="0"/>
              <a:pPr/>
              <a:t>7/31/2026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atin typeface="NeueHaasGroteskText Std" panose="020B0504020202020204" pitchFamily="34" charset="0"/>
              </a:defRPr>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atin typeface="NeueHaasGroteskText Std" panose="020B0504020202020204" pitchFamily="34" charset="0"/>
              </a:defRPr>
            </a:lvl1pPr>
          </a:lstStyle>
          <a:p>
            <a:fld id="{F9F08466-AEA7-4FC0-9459-6A32F61DA297}" type="slidenum">
              <a:rPr lang="en-US" smtClean="0"/>
              <a:pPr/>
              <a:t>‹#›</a:t>
            </a:fld>
            <a:endParaRPr lang="en-US" dirty="0"/>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NeueHaasGroteskText Std" panose="020B0504020202020204" pitchFamily="34" charset="0"/>
        <a:ea typeface="+mn-ea"/>
        <a:cs typeface="+mn-cs"/>
      </a:defRPr>
    </a:lvl1pPr>
    <a:lvl2pPr marL="457200" algn="l" defTabSz="914400" rtl="0" eaLnBrk="1" latinLnBrk="0" hangingPunct="1">
      <a:defRPr sz="1200" kern="1200">
        <a:solidFill>
          <a:schemeClr val="tx1"/>
        </a:solidFill>
        <a:latin typeface="NeueHaasGroteskText Std" panose="020B0504020202020204" pitchFamily="34" charset="0"/>
        <a:ea typeface="+mn-ea"/>
        <a:cs typeface="+mn-cs"/>
      </a:defRPr>
    </a:lvl2pPr>
    <a:lvl3pPr marL="914400" algn="l" defTabSz="914400" rtl="0" eaLnBrk="1" latinLnBrk="0" hangingPunct="1">
      <a:defRPr sz="1200" kern="1200">
        <a:solidFill>
          <a:schemeClr val="tx1"/>
        </a:solidFill>
        <a:latin typeface="NeueHaasGroteskText Std" panose="020B0504020202020204" pitchFamily="34" charset="0"/>
        <a:ea typeface="+mn-ea"/>
        <a:cs typeface="+mn-cs"/>
      </a:defRPr>
    </a:lvl3pPr>
    <a:lvl4pPr marL="1371600" algn="l" defTabSz="914400" rtl="0" eaLnBrk="1" latinLnBrk="0" hangingPunct="1">
      <a:defRPr sz="1200" kern="1200">
        <a:solidFill>
          <a:schemeClr val="tx1"/>
        </a:solidFill>
        <a:latin typeface="NeueHaasGroteskText Std" panose="020B0504020202020204" pitchFamily="34" charset="0"/>
        <a:ea typeface="+mn-ea"/>
        <a:cs typeface="+mn-cs"/>
      </a:defRPr>
    </a:lvl4pPr>
    <a:lvl5pPr marL="1828800" algn="l" defTabSz="914400" rtl="0" eaLnBrk="1" latinLnBrk="0" hangingPunct="1">
      <a:defRPr sz="1200" kern="1200">
        <a:solidFill>
          <a:schemeClr val="tx1"/>
        </a:solidFill>
        <a:latin typeface="NeueHaasGroteskText Std" panose="020B05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294831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Takeaway- it’s important to accurately enter the info so that consumption can be figured into the HH’s benefit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7003351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Emphasize: Which means the HH pays for electricity through their rent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266738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NeueHaasGroteskText Std" panose="020B0504020202020204" pitchFamily="34" charset="0"/>
                <a:ea typeface="+mn-ea"/>
                <a:cs typeface="+mn-cs"/>
              </a:rPr>
              <a:t>clarified to say that direct payments for less than $10 are not allowed. When benefits are determined, generated direct payments of less than $10 are automatically added to the energy vendor payment.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867885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A HH member died BEFORE app approved</a:t>
            </a:r>
          </a:p>
          <a:p>
            <a:r>
              <a:rPr lang="en-US" sz="1200" dirty="0"/>
              <a:t>section it was clarified how Service Providers and energy vendors should handle applications where a household member died before or after the application is approved.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40817858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E1B24-A167-46F1-BA19-CD3CE304A1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3DA065-7D8C-4687-A0BE-08135D0BFF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5B3A21-EB70-4431-94A7-85B556EFE178}"/>
              </a:ext>
            </a:extLst>
          </p:cNvPr>
          <p:cNvSpPr>
            <a:spLocks noGrp="1"/>
          </p:cNvSpPr>
          <p:nvPr>
            <p:ph type="body" idx="1"/>
          </p:nvPr>
        </p:nvSpPr>
        <p:spPr/>
        <p:txBody>
          <a:bodyPr/>
          <a:lstStyle/>
          <a:p>
            <a:r>
              <a:rPr lang="en-US" sz="1200" dirty="0"/>
              <a:t>A HH member died AFTER app approved</a:t>
            </a:r>
          </a:p>
          <a:p>
            <a:r>
              <a:rPr lang="en-US" sz="1200" dirty="0"/>
              <a:t>section it was clarified how Service Providers and energy vendors should handle applications where a household member died before or after the application is approved – double check this in final manual</a:t>
            </a:r>
            <a:endParaRPr lang="en-US" dirty="0"/>
          </a:p>
        </p:txBody>
      </p:sp>
      <p:sp>
        <p:nvSpPr>
          <p:cNvPr id="4" name="Slide Number Placeholder 3">
            <a:extLst>
              <a:ext uri="{FF2B5EF4-FFF2-40B4-BE49-F238E27FC236}">
                <a16:creationId xmlns:a16="http://schemas.microsoft.com/office/drawing/2014/main" id="{9B134344-662A-C8BB-0215-93B2194C6F6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41957870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B1DF6-3D2D-EC70-FCD3-6D61EA7B86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0F5B94-B3A4-1006-180C-89D42B6C86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CAF880-E0F7-60D8-5F01-527CC69BB52E}"/>
              </a:ext>
            </a:extLst>
          </p:cNvPr>
          <p:cNvSpPr>
            <a:spLocks noGrp="1"/>
          </p:cNvSpPr>
          <p:nvPr>
            <p:ph type="body" idx="1"/>
          </p:nvPr>
        </p:nvSpPr>
        <p:spPr/>
        <p:txBody>
          <a:bodyPr/>
          <a:lstStyle/>
          <a:p>
            <a:r>
              <a:rPr lang="en-US" sz="1200" dirty="0"/>
              <a:t>Email could be preference, but don’t send an email they would not have access</a:t>
            </a:r>
          </a:p>
          <a:p>
            <a:r>
              <a:rPr lang="en-US" sz="1200" dirty="0"/>
              <a:t>All HH members died, BEFORE app is approved</a:t>
            </a:r>
            <a:br>
              <a:rPr lang="en-US" sz="1200" dirty="0"/>
            </a:br>
            <a:r>
              <a:rPr lang="en-US" sz="1200" dirty="0"/>
              <a:t>section it was clarified how Service Providers and energy vendors should handle applications where a household member died before or after the application is approved </a:t>
            </a:r>
            <a:endParaRPr lang="en-US" dirty="0"/>
          </a:p>
        </p:txBody>
      </p:sp>
      <p:sp>
        <p:nvSpPr>
          <p:cNvPr id="4" name="Slide Number Placeholder 3">
            <a:extLst>
              <a:ext uri="{FF2B5EF4-FFF2-40B4-BE49-F238E27FC236}">
                <a16:creationId xmlns:a16="http://schemas.microsoft.com/office/drawing/2014/main" id="{D78B5DE5-7D6F-1C48-46DF-2FE59748738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8640506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20D44-3EA6-271C-DCF6-6AB55CDE50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B65779-C93E-1C7F-6A54-4E1C9AFBC0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AA64EA-446E-9AEC-DFBD-59FEA9E705B7}"/>
              </a:ext>
            </a:extLst>
          </p:cNvPr>
          <p:cNvSpPr>
            <a:spLocks noGrp="1"/>
          </p:cNvSpPr>
          <p:nvPr>
            <p:ph type="body" idx="1"/>
          </p:nvPr>
        </p:nvSpPr>
        <p:spPr/>
        <p:txBody>
          <a:bodyPr/>
          <a:lstStyle/>
          <a:p>
            <a:r>
              <a:rPr lang="en-US" sz="1200" dirty="0"/>
              <a:t>All HH members died, AFTER app approved</a:t>
            </a:r>
            <a:br>
              <a:rPr lang="en-US" sz="1200" dirty="0"/>
            </a:br>
            <a:r>
              <a:rPr lang="en-US" sz="1200" dirty="0"/>
              <a:t>section it was clarified how Service Providers and energy vendors should handle applications where a household member died before or after the application is approved </a:t>
            </a:r>
            <a:endParaRPr lang="en-US" dirty="0"/>
          </a:p>
        </p:txBody>
      </p:sp>
      <p:sp>
        <p:nvSpPr>
          <p:cNvPr id="4" name="Slide Number Placeholder 3">
            <a:extLst>
              <a:ext uri="{FF2B5EF4-FFF2-40B4-BE49-F238E27FC236}">
                <a16:creationId xmlns:a16="http://schemas.microsoft.com/office/drawing/2014/main" id="{5F210A00-05DA-B604-39BE-132FCA583FB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913093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it was clarified how Service Providers should handle applications where all household members of a household have died.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8938986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3466C-55DB-9D1B-F526-50E20F58FD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FD0DDF-3E75-52C4-4C2A-9F97542F34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3B3272-237E-69F3-A635-049D526041EE}"/>
              </a:ext>
            </a:extLst>
          </p:cNvPr>
          <p:cNvSpPr>
            <a:spLocks noGrp="1"/>
          </p:cNvSpPr>
          <p:nvPr>
            <p:ph type="body" idx="1"/>
          </p:nvPr>
        </p:nvSpPr>
        <p:spPr/>
        <p:txBody>
          <a:bodyPr/>
          <a:lstStyle/>
          <a:p>
            <a:r>
              <a:rPr lang="en-US" sz="1200" dirty="0"/>
              <a:t>Reiterating why- any payments already made, property of HH. Scheduled payments. Future </a:t>
            </a:r>
            <a:r>
              <a:rPr lang="en-US" sz="1200" dirty="0" err="1"/>
              <a:t>payaments</a:t>
            </a:r>
            <a:r>
              <a:rPr lang="en-US" sz="1200" dirty="0"/>
              <a:t> don’t want to make those</a:t>
            </a:r>
          </a:p>
          <a:p>
            <a:r>
              <a:rPr lang="en-US" sz="1200" dirty="0"/>
              <a:t>Not going after payments already made, but going after future payments (not yet) (new slied?)</a:t>
            </a:r>
          </a:p>
          <a:p>
            <a:r>
              <a:rPr lang="en-US" sz="1200" dirty="0"/>
              <a:t>it was clarified how Service Providers should handle applications where all household members of a household have died. </a:t>
            </a:r>
            <a:endParaRPr lang="en-US" dirty="0"/>
          </a:p>
        </p:txBody>
      </p:sp>
      <p:sp>
        <p:nvSpPr>
          <p:cNvPr id="4" name="Slide Number Placeholder 3">
            <a:extLst>
              <a:ext uri="{FF2B5EF4-FFF2-40B4-BE49-F238E27FC236}">
                <a16:creationId xmlns:a16="http://schemas.microsoft.com/office/drawing/2014/main" id="{7E4C2427-61D4-350E-4B0A-43ED88D773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4178193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FB8F1-AFD1-8BE2-4BDD-29B8AD9909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87D928-9399-299B-8C62-11EB1743D2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848FAB-C02C-D570-7BCA-178DCE456AFD}"/>
              </a:ext>
            </a:extLst>
          </p:cNvPr>
          <p:cNvSpPr>
            <a:spLocks noGrp="1"/>
          </p:cNvSpPr>
          <p:nvPr>
            <p:ph type="body" idx="1"/>
          </p:nvPr>
        </p:nvSpPr>
        <p:spPr/>
        <p:txBody>
          <a:bodyPr/>
          <a:lstStyle/>
          <a:p>
            <a:r>
              <a:rPr lang="en-US" sz="1200" dirty="0"/>
              <a:t>Reiterating why- any payments already made, property of HH. Scheduled payments. Future </a:t>
            </a:r>
            <a:r>
              <a:rPr lang="en-US" sz="1200" dirty="0" err="1"/>
              <a:t>payaments</a:t>
            </a:r>
            <a:r>
              <a:rPr lang="en-US" sz="1200" dirty="0"/>
              <a:t> don’t want to make those</a:t>
            </a:r>
          </a:p>
          <a:p>
            <a:r>
              <a:rPr lang="en-US" sz="1200" dirty="0"/>
              <a:t>Not going after payments already made, but going after future payments (not yet) (new slied?)</a:t>
            </a:r>
          </a:p>
          <a:p>
            <a:r>
              <a:rPr lang="en-US" sz="1200" dirty="0"/>
              <a:t>it was clarified how Service Providers should handle applications where all household members of a household have died. </a:t>
            </a:r>
            <a:endParaRPr lang="en-US" dirty="0"/>
          </a:p>
        </p:txBody>
      </p:sp>
      <p:sp>
        <p:nvSpPr>
          <p:cNvPr id="4" name="Slide Number Placeholder 3">
            <a:extLst>
              <a:ext uri="{FF2B5EF4-FFF2-40B4-BE49-F238E27FC236}">
                <a16:creationId xmlns:a16="http://schemas.microsoft.com/office/drawing/2014/main" id="{71D40D8B-B740-E9BC-CE88-83252DCEFE4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964967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3</a:t>
            </a:fld>
            <a:endParaRPr lang="en-US" dirty="0"/>
          </a:p>
        </p:txBody>
      </p:sp>
    </p:spTree>
    <p:extLst>
      <p:ext uri="{BB962C8B-B14F-4D97-AF65-F5344CB8AC3E}">
        <p14:creationId xmlns:p14="http://schemas.microsoft.com/office/powerpoint/2010/main" val="23527782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4F35A-A169-13A6-BE6F-460C722E25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D44587-5ED1-3981-C82A-0D565A2A15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507836-FD47-ECD0-7729-CDBA49D9B21B}"/>
              </a:ext>
            </a:extLst>
          </p:cNvPr>
          <p:cNvSpPr>
            <a:spLocks noGrp="1"/>
          </p:cNvSpPr>
          <p:nvPr>
            <p:ph type="body" idx="1"/>
          </p:nvPr>
        </p:nvSpPr>
        <p:spPr/>
        <p:txBody>
          <a:bodyPr/>
          <a:lstStyle/>
          <a:p>
            <a:r>
              <a:rPr lang="en-US" sz="1200" dirty="0"/>
              <a:t>A person who is dead is not valid HH member</a:t>
            </a:r>
          </a:p>
          <a:p>
            <a:endParaRPr lang="en-US" sz="1200" dirty="0"/>
          </a:p>
          <a:p>
            <a:r>
              <a:rPr lang="en-US" sz="1200" dirty="0"/>
              <a:t>it was clarified how Service Providers should handle applications where all household members of a household have died. </a:t>
            </a:r>
            <a:endParaRPr lang="en-US" dirty="0"/>
          </a:p>
        </p:txBody>
      </p:sp>
      <p:sp>
        <p:nvSpPr>
          <p:cNvPr id="4" name="Slide Number Placeholder 3">
            <a:extLst>
              <a:ext uri="{FF2B5EF4-FFF2-40B4-BE49-F238E27FC236}">
                <a16:creationId xmlns:a16="http://schemas.microsoft.com/office/drawing/2014/main" id="{F7D09DA7-CDCB-D3CA-A138-97501532D26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287523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7</a:t>
            </a:fld>
            <a:endParaRPr lang="en-US" dirty="0"/>
          </a:p>
        </p:txBody>
      </p:sp>
    </p:spTree>
    <p:extLst>
      <p:ext uri="{BB962C8B-B14F-4D97-AF65-F5344CB8AC3E}">
        <p14:creationId xmlns:p14="http://schemas.microsoft.com/office/powerpoint/2010/main" val="3341005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9</a:t>
            </a:fld>
            <a:endParaRPr lang="en-US" dirty="0"/>
          </a:p>
        </p:txBody>
      </p:sp>
    </p:spTree>
    <p:extLst>
      <p:ext uri="{BB962C8B-B14F-4D97-AF65-F5344CB8AC3E}">
        <p14:creationId xmlns:p14="http://schemas.microsoft.com/office/powerpoint/2010/main" val="1857781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294831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NeueHaasGroteskText Std" panose="020B0504020202020204" pitchFamily="34" charset="0"/>
                <a:ea typeface="+mn-ea"/>
                <a:cs typeface="+mn-cs"/>
              </a:rPr>
              <a:t>clarifying the importance of timely entry of signature dates in </a:t>
            </a:r>
            <a:r>
              <a:rPr lang="en-US" sz="1200" kern="1200" dirty="0" err="1">
                <a:solidFill>
                  <a:schemeClr val="tx1"/>
                </a:solidFill>
                <a:effectLst/>
                <a:latin typeface="NeueHaasGroteskText Std" panose="020B0504020202020204" pitchFamily="34" charset="0"/>
                <a:ea typeface="+mn-ea"/>
                <a:cs typeface="+mn-cs"/>
              </a:rPr>
              <a:t>eHEAT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614464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Third bullet. If they don’t have a signature, they notify HH by RFI, and then SP withdraws app (Ch 2, </a:t>
            </a:r>
            <a:r>
              <a:rPr lang="en-US" dirty="0" err="1"/>
              <a:t>pg</a:t>
            </a:r>
            <a:r>
              <a:rPr lang="en-US" dirty="0"/>
              <a:t> 13). I discuss this in Ch 2 presentation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709961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216556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311400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bwMode="gray">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r>
              <a:rPr lang="en-US" dirty="0"/>
              <a:t>Click to enter the slideshow title</a:t>
            </a:r>
          </a:p>
        </p:txBody>
      </p:sp>
      <p:sp>
        <p:nvSpPr>
          <p:cNvPr id="3" name="Rectangle 2"/>
          <p:cNvSpPr/>
          <p:nvPr userDrawn="1"/>
        </p:nvSpPr>
        <p:spPr bwMode="auto">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p>
            <a:fld id="{609A9E4C-C103-4FA4-822B-E82DE7921672}" type="datetime1">
              <a:rPr lang="en-US" smtClean="0"/>
              <a:t>7/31/2026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697389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0"/>
            <a:ext cx="12192000" cy="121919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76233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lvl1pPr>
              <a:defRPr baseline="0"/>
            </a:lvl1p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a:solidFill>
                  <a:schemeClr val="bg1"/>
                </a:solidFill>
              </a:defRPr>
            </a:lvl1pPr>
            <a:lvl2pPr marL="1143000" indent="-228600">
              <a:lnSpc>
                <a:spcPct val="100000"/>
              </a:lnSpc>
              <a:buClr>
                <a:schemeClr val="accent2"/>
              </a:buClr>
              <a:defRPr>
                <a:solidFill>
                  <a:schemeClr val="bg1"/>
                </a:solidFill>
              </a:defRPr>
            </a:lvl2pPr>
            <a:lvl3pPr marL="1600200" indent="-228600">
              <a:lnSpc>
                <a:spcPct val="100000"/>
              </a:lnSpc>
              <a:buClr>
                <a:schemeClr val="accent2"/>
              </a:buClr>
              <a:defRPr>
                <a:solidFill>
                  <a:schemeClr val="bg1"/>
                </a:solidFill>
              </a:defRPr>
            </a:lvl3pPr>
            <a:lvl4pPr marL="2057400" indent="-228600">
              <a:lnSpc>
                <a:spcPct val="100000"/>
              </a:lnSpc>
              <a:buClr>
                <a:schemeClr val="accent2"/>
              </a:buClr>
              <a:defRPr>
                <a:solidFill>
                  <a:schemeClr val="bg1"/>
                </a:solidFill>
              </a:defRPr>
            </a:lvl4pPr>
            <a:lvl5pPr marL="2514600" indent="-228600">
              <a:lnSpc>
                <a:spcPct val="100000"/>
              </a:lnSpc>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49488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bwMode="gray">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black">
          <a:xfrm>
            <a:off x="838200" y="6356350"/>
            <a:ext cx="1358590" cy="365125"/>
          </a:xfrm>
          <a:prstGeom prst="rect">
            <a:avLst/>
          </a:prstGeom>
        </p:spPr>
        <p:txBody>
          <a:bodyPr/>
          <a:lstStyle>
            <a:lvl1pPr>
              <a:defRPr sz="1400"/>
            </a:lvl1pPr>
          </a:lstStyle>
          <a:p>
            <a:fld id="{909BF49D-465D-4D90-8ED0-696C8CE2F353}" type="datetime1">
              <a:rPr lang="en-US" smtClean="0"/>
              <a:t>7/31/2026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59765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1F12DF86-D7F6-4A2C-B9B5-EBCAFDD685F8}"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679810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4E92997C-08A6-4C3E-B1D9-4C22E877DECC}"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3025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B7C0EBC2-667E-47DC-9766-124575FFB03F}" type="datetime1">
              <a:rPr lang="en-US" smtClean="0"/>
              <a:t>7/31/2026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mn.gov/commerce</a:t>
            </a:r>
            <a:endParaRPr lang="en-US" dirty="0"/>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24870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19DFEFE4-D7F6-4199-AA5E-AB5F3890E6A4}"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mn.gov/commerce</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38987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0"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40F6108E-7910-4A69-980D-2D0B890A7F99}"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mn.gov/commerce</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94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Content Placeholder 4"/>
          <p:cNvSpPr>
            <a:spLocks noGrp="1"/>
          </p:cNvSpPr>
          <p:nvPr>
            <p:ph sz="quarter" idx="10"/>
          </p:nvPr>
        </p:nvSpPr>
        <p:spPr bwMode="black">
          <a:xfrm>
            <a:off x="838200" y="1366345"/>
            <a:ext cx="6234953"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2"/>
          <p:cNvSpPr>
            <a:spLocks noGrp="1"/>
          </p:cNvSpPr>
          <p:nvPr>
            <p:ph type="pic" sz="quarter" idx="13"/>
          </p:nvPr>
        </p:nvSpPr>
        <p:spPr bwMode="gray">
          <a:xfrm>
            <a:off x="7653566" y="1364826"/>
            <a:ext cx="4538434" cy="4538434"/>
          </a:xfrm>
        </p:spPr>
        <p:txBody>
          <a:bodyPr/>
          <a:lstStyle>
            <a:lvl1pPr>
              <a:buClr>
                <a:schemeClr val="tx1"/>
              </a:buClr>
              <a:defRPr>
                <a:solidFill>
                  <a:schemeClr val="tx1"/>
                </a:solidFill>
              </a:defRPr>
            </a:lvl1pPr>
          </a:lstStyle>
          <a:p>
            <a:r>
              <a:rPr lang="en-US"/>
              <a:t>Click icon to add picture</a:t>
            </a:r>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88148823-37F6-48B2-A686-BCB68E390DE9}" type="datetime1">
              <a:rPr lang="en-US" smtClean="0"/>
              <a:t>7/31/2026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86490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bwMode="gray">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3646176"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6486020"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2"/>
          <p:cNvSpPr>
            <a:spLocks noGrp="1"/>
          </p:cNvSpPr>
          <p:nvPr>
            <p:ph type="pic" sz="quarter" idx="20" hasCustomPrompt="1"/>
          </p:nvPr>
        </p:nvSpPr>
        <p:spPr bwMode="gray">
          <a:xfrm>
            <a:off x="9325864"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AC27460E-ADA4-4312-B54D-F85146C39A61}" type="datetime1">
              <a:rPr lang="en-US" smtClean="0"/>
              <a:t>7/31/2026</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2780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3838936"/>
            <a:ext cx="12192000" cy="1199223"/>
          </a:xfrm>
          <a:solidFill>
            <a:schemeClr val="accent1"/>
          </a:solidFill>
        </p:spPr>
        <p:txBody>
          <a:bodyPr wrap="square" lIns="182880" tIns="91440" rIns="182880" bIns="91440" spcCol="0" anchor="ctr">
            <a:normAutofit/>
          </a:bodyPr>
          <a:lstStyle>
            <a:lvl1pPr algn="ctr">
              <a:lnSpc>
                <a:spcPct val="90000"/>
              </a:lnSpc>
              <a:defRPr sz="3600" baseline="0">
                <a:solidFill>
                  <a:schemeClr val="bg1"/>
                </a:solidFill>
              </a:defRPr>
            </a:lvl1pPr>
          </a:lstStyle>
          <a:p>
            <a:r>
              <a:rPr lang="en-US" dirty="0"/>
              <a:t>Click to enter the slideshow title</a:t>
            </a:r>
          </a:p>
        </p:txBody>
      </p:sp>
      <p:sp>
        <p:nvSpPr>
          <p:cNvPr id="3" name="Rectangle 2"/>
          <p:cNvSpPr/>
          <p:nvPr userDrawn="1"/>
        </p:nvSpPr>
        <p:spPr bwMode="auto">
          <a:xfrm>
            <a:off x="0" y="5038160"/>
            <a:ext cx="12192000" cy="181984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lvl1pPr>
              <a:defRPr sz="1400"/>
            </a:lvl1pPr>
          </a:lstStyle>
          <a:p>
            <a:fld id="{583170A9-BBA4-411C-BC84-1842E0BB563A}" type="datetime1">
              <a:rPr lang="en-US" smtClean="0"/>
              <a:t>7/31/2026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4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3087526" y="687649"/>
            <a:ext cx="6396957" cy="2109940"/>
          </a:xfrm>
          <a:prstGeom prst="rect">
            <a:avLst/>
          </a:prstGeom>
        </p:spPr>
      </p:pic>
    </p:spTree>
    <p:extLst>
      <p:ext uri="{BB962C8B-B14F-4D97-AF65-F5344CB8AC3E}">
        <p14:creationId xmlns:p14="http://schemas.microsoft.com/office/powerpoint/2010/main" val="3368119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bwMode="gray">
          <a:xfrm>
            <a:off x="1572814" y="1964392"/>
            <a:ext cx="2332190" cy="233219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482454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806755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9A4DC60D-2A37-478B-B283-D5EFC8A6BDE0}" type="datetime1">
              <a:rPr lang="en-US" smtClean="0"/>
              <a:t>7/31/2026</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60824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bg bwMode="gray">
      <p:bgRef idx="1001">
        <a:schemeClr val="bg1"/>
      </p:bgRef>
    </p:bg>
    <p:spTree>
      <p:nvGrpSpPr>
        <p:cNvPr id="1" name=""/>
        <p:cNvGrpSpPr/>
        <p:nvPr/>
      </p:nvGrpSpPr>
      <p:grpSpPr>
        <a:xfrm>
          <a:off x="0" y="0"/>
          <a:ext cx="0" cy="0"/>
          <a:chOff x="0" y="0"/>
          <a:chExt cx="0" cy="0"/>
        </a:xfrm>
      </p:grpSpPr>
      <p:sp>
        <p:nvSpPr>
          <p:cNvPr id="16"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6" name="Picture Placeholder 2"/>
          <p:cNvSpPr>
            <a:spLocks noGrp="1"/>
          </p:cNvSpPr>
          <p:nvPr>
            <p:ph type="pic" sz="quarter" idx="13" hasCustomPrompt="1"/>
          </p:nvPr>
        </p:nvSpPr>
        <p:spPr bwMode="gray">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2"/>
          <p:cNvSpPr>
            <a:spLocks noGrp="1"/>
          </p:cNvSpPr>
          <p:nvPr>
            <p:ph type="pic" sz="quarter" idx="16" hasCustomPrompt="1"/>
          </p:nvPr>
        </p:nvSpPr>
        <p:spPr bwMode="gray">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2"/>
          <p:cNvSpPr>
            <a:spLocks noGrp="1"/>
          </p:cNvSpPr>
          <p:nvPr>
            <p:ph type="pic" sz="quarter" idx="18" hasCustomPrompt="1"/>
          </p:nvPr>
        </p:nvSpPr>
        <p:spPr bwMode="gray">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4" name="Picture Placeholder 2"/>
          <p:cNvSpPr>
            <a:spLocks noGrp="1"/>
          </p:cNvSpPr>
          <p:nvPr>
            <p:ph type="pic" sz="quarter" idx="20" hasCustomPrompt="1"/>
          </p:nvPr>
        </p:nvSpPr>
        <p:spPr bwMode="gray">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9" name="Rectangle 1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186C4FE6-3116-4F1D-B296-403F0C5F2833}" type="datetime1">
              <a:rPr lang="en-US" smtClean="0"/>
              <a:t>7/31/2026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236465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3"/>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bwMode="gray">
          <a:xfrm>
            <a:off x="806332"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3" name="Picture Placeholder 2"/>
          <p:cNvSpPr>
            <a:spLocks noGrp="1"/>
          </p:cNvSpPr>
          <p:nvPr>
            <p:ph type="pic" sz="quarter" idx="14" hasCustomPrompt="1"/>
          </p:nvPr>
        </p:nvSpPr>
        <p:spPr bwMode="gray">
          <a:xfrm>
            <a:off x="806331"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4" name="Text Placeholder 3"/>
          <p:cNvSpPr>
            <a:spLocks noGrp="1"/>
          </p:cNvSpPr>
          <p:nvPr>
            <p:ph type="body" sz="quarter" idx="15"/>
          </p:nvPr>
        </p:nvSpPr>
        <p:spPr bwMode="black">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bwMode="gray">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7" name="Picture Placeholder 2"/>
          <p:cNvSpPr>
            <a:spLocks noGrp="1"/>
          </p:cNvSpPr>
          <p:nvPr>
            <p:ph type="pic" sz="quarter" idx="19" hasCustomPrompt="1"/>
          </p:nvPr>
        </p:nvSpPr>
        <p:spPr bwMode="gray">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8" name="Text Placeholder 3"/>
          <p:cNvSpPr>
            <a:spLocks noGrp="1"/>
          </p:cNvSpPr>
          <p:nvPr>
            <p:ph type="body" sz="quarter" idx="20"/>
          </p:nvPr>
        </p:nvSpPr>
        <p:spPr bwMode="black">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B9F4FA4C-51E8-4FAC-B909-65DFD4705D67}" type="datetime1">
              <a:rPr lang="en-US" smtClean="0"/>
              <a:t>7/31/2026</a:t>
            </a:fld>
            <a:endParaRPr lang="en-US" dirty="0"/>
          </a:p>
        </p:txBody>
      </p:sp>
      <p:sp>
        <p:nvSpPr>
          <p:cNvPr id="2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632564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2" name="Picture Placeholder 2"/>
          <p:cNvSpPr>
            <a:spLocks noGrp="1"/>
          </p:cNvSpPr>
          <p:nvPr>
            <p:ph type="pic" sz="quarter" idx="13" hasCustomPrompt="1"/>
          </p:nvPr>
        </p:nvSpPr>
        <p:spPr bwMode="gray">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3" name="Picture Placeholder 2"/>
          <p:cNvSpPr>
            <a:spLocks noGrp="1"/>
          </p:cNvSpPr>
          <p:nvPr>
            <p:ph type="pic" sz="quarter" idx="14" hasCustomPrompt="1"/>
          </p:nvPr>
        </p:nvSpPr>
        <p:spPr bwMode="gray">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4" name="Text Placeholder 3"/>
          <p:cNvSpPr>
            <a:spLocks noGrp="1"/>
          </p:cNvSpPr>
          <p:nvPr>
            <p:ph type="body" sz="quarter" idx="15"/>
          </p:nvPr>
        </p:nvSpPr>
        <p:spPr bwMode="black">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bwMode="gray">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8" name="Picture Placeholder 2"/>
          <p:cNvSpPr>
            <a:spLocks noGrp="1"/>
          </p:cNvSpPr>
          <p:nvPr>
            <p:ph type="pic" sz="quarter" idx="19" hasCustomPrompt="1"/>
          </p:nvPr>
        </p:nvSpPr>
        <p:spPr bwMode="gray">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9" name="Text Placeholder 3"/>
          <p:cNvSpPr>
            <a:spLocks noGrp="1"/>
          </p:cNvSpPr>
          <p:nvPr>
            <p:ph type="body" sz="quarter" idx="20"/>
          </p:nvPr>
        </p:nvSpPr>
        <p:spPr bwMode="black">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p>
            <a:fld id="{1CEF465A-5259-4090-9DE7-D9C0063E4495}" type="datetime1">
              <a:rPr lang="en-US" smtClean="0"/>
              <a:t>7/31/2026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020693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auto">
          <a:xfrm>
            <a:off x="0" y="-20425"/>
            <a:ext cx="12192000" cy="123644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bwMode="gray">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bwMode="gray">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47608DDD-F948-4368-A165-16C6F04A2D04}" type="datetime1">
              <a:rPr lang="en-US" smtClean="0"/>
              <a:t>7/31/2026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345329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2"/>
          <p:cNvSpPr>
            <a:spLocks noGrp="1"/>
          </p:cNvSpPr>
          <p:nvPr>
            <p:ph type="pic" sz="quarter" idx="13" hasCustomPrompt="1"/>
          </p:nvPr>
        </p:nvSpPr>
        <p:spPr bwMode="gray">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bwMode="gray">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p>
            <a:fld id="{BADC0C9A-9F64-45CB-B67D-0E5818227CB2}" type="datetime1">
              <a:rPr lang="en-US" smtClean="0"/>
              <a:t>7/31/2026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228129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8"/>
          </a:xfrm>
        </p:spPr>
        <p:txBody>
          <a:bodyPr/>
          <a:lstStyle/>
          <a:p>
            <a:r>
              <a:rPr lang="en-US"/>
              <a:t>Click icon to add picture</a:t>
            </a:r>
          </a:p>
        </p:txBody>
      </p:sp>
      <p:sp>
        <p:nvSpPr>
          <p:cNvPr id="9" name="Title 1"/>
          <p:cNvSpPr>
            <a:spLocks noGrp="1"/>
          </p:cNvSpPr>
          <p:nvPr>
            <p:ph type="title" hasCustomPrompt="1"/>
          </p:nvPr>
        </p:nvSpPr>
        <p:spPr bwMode="auto">
          <a:xfrm>
            <a:off x="1" y="5638801"/>
            <a:ext cx="12192000" cy="1219200"/>
          </a:xfrm>
          <a:solidFill>
            <a:srgbClr val="003865">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10451126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a:t>Click icon to add picture</a:t>
            </a:r>
          </a:p>
        </p:txBody>
      </p:sp>
      <p:sp>
        <p:nvSpPr>
          <p:cNvPr id="9" name="Title 1"/>
          <p:cNvSpPr>
            <a:spLocks noGrp="1"/>
          </p:cNvSpPr>
          <p:nvPr>
            <p:ph type="title" hasCustomPrompt="1"/>
          </p:nvPr>
        </p:nvSpPr>
        <p:spPr bwMode="gray">
          <a:xfrm>
            <a:off x="1" y="5638801"/>
            <a:ext cx="12192000" cy="1219200"/>
          </a:xfrm>
          <a:solidFill>
            <a:srgbClr val="0D0D0D">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32978873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a:t>Click icon to add picture</a:t>
            </a:r>
          </a:p>
        </p:txBody>
      </p:sp>
      <p:sp>
        <p:nvSpPr>
          <p:cNvPr id="9" name="Title 1"/>
          <p:cNvSpPr>
            <a:spLocks noGrp="1"/>
          </p:cNvSpPr>
          <p:nvPr>
            <p:ph type="title" hasCustomPrompt="1"/>
          </p:nvPr>
        </p:nvSpPr>
        <p:spPr bwMode="auto">
          <a:xfrm>
            <a:off x="1" y="5638800"/>
            <a:ext cx="12192000" cy="1219200"/>
          </a:xfrm>
          <a:solidFill>
            <a:srgbClr val="78BE21">
              <a:alpha val="87843"/>
            </a:srgbClr>
          </a:solidFill>
        </p:spPr>
        <p:txBody>
          <a:bodyPr>
            <a:normAutofit/>
          </a:bodyPr>
          <a:lstStyle>
            <a:lvl1pPr algn="ctr">
              <a:defRPr sz="3600">
                <a:solidFill>
                  <a:schemeClr val="tx2"/>
                </a:solidFill>
              </a:defRPr>
            </a:lvl1pPr>
          </a:lstStyle>
          <a:p>
            <a:r>
              <a:rPr lang="en-US" dirty="0"/>
              <a:t>Click to edit title</a:t>
            </a:r>
          </a:p>
        </p:txBody>
      </p:sp>
    </p:spTree>
    <p:extLst>
      <p:ext uri="{BB962C8B-B14F-4D97-AF65-F5344CB8AC3E}">
        <p14:creationId xmlns:p14="http://schemas.microsoft.com/office/powerpoint/2010/main" val="16342373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0" name="Table Placeholder 8"/>
          <p:cNvSpPr>
            <a:spLocks noGrp="1"/>
          </p:cNvSpPr>
          <p:nvPr>
            <p:ph type="tbl" sz="quarter" idx="13"/>
          </p:nvPr>
        </p:nvSpPr>
        <p:spPr bwMode="gray">
          <a:xfrm>
            <a:off x="2032000" y="2233262"/>
            <a:ext cx="8128000" cy="2966751"/>
          </a:xfrm>
        </p:spPr>
        <p:txBody>
          <a:bodyPr/>
          <a:lstStyle/>
          <a:p>
            <a:r>
              <a:rPr lang="en-US"/>
              <a:t>Click icon to add table</a:t>
            </a:r>
          </a:p>
        </p:txBody>
      </p:sp>
      <p:sp>
        <p:nvSpPr>
          <p:cNvPr id="8" name="Date Placeholder 4"/>
          <p:cNvSpPr>
            <a:spLocks noGrp="1"/>
          </p:cNvSpPr>
          <p:nvPr>
            <p:ph type="dt" sz="half" idx="11"/>
          </p:nvPr>
        </p:nvSpPr>
        <p:spPr bwMode="black">
          <a:xfrm>
            <a:off x="838200" y="6356350"/>
            <a:ext cx="1358590" cy="365125"/>
          </a:xfrm>
          <a:prstGeom prst="rect">
            <a:avLst/>
          </a:prstGeom>
        </p:spPr>
        <p:txBody>
          <a:bodyPr/>
          <a:lstStyle/>
          <a:p>
            <a:fld id="{9A4DED76-FA01-44A8-9606-D0E453383391}" type="datetime1">
              <a:rPr lang="en-US" smtClean="0"/>
              <a:t>7/31/2026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49061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3477837"/>
            <a:ext cx="12192000" cy="1295182"/>
          </a:xfrm>
          <a:solidFill>
            <a:schemeClr val="accent1"/>
          </a:solidFill>
        </p:spPr>
        <p:txBody>
          <a:bodyPr wrap="square" lIns="182880" tIns="91440" rIns="182880" bIns="91440" anchor="ctr">
            <a:normAutofit/>
          </a:bodyPr>
          <a:lstStyle>
            <a:lvl1pPr algn="ctr">
              <a:defRPr sz="3600">
                <a:solidFill>
                  <a:schemeClr val="bg1"/>
                </a:solidFill>
              </a:defRPr>
            </a:lvl1pPr>
          </a:lstStyle>
          <a:p>
            <a:r>
              <a:rPr lang="en-US" dirty="0"/>
              <a:t>Click to enter the slideshow title</a:t>
            </a:r>
          </a:p>
        </p:txBody>
      </p:sp>
      <p:sp>
        <p:nvSpPr>
          <p:cNvPr id="3" name="Rectangle 2"/>
          <p:cNvSpPr/>
          <p:nvPr userDrawn="1"/>
        </p:nvSpPr>
        <p:spPr bwMode="auto">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041204"/>
            <a:ext cx="6587067" cy="1097128"/>
          </a:xfrm>
        </p:spPr>
        <p:txBody>
          <a:bodyPr>
            <a:normAutofit/>
          </a:bodyPr>
          <a:lstStyle>
            <a:lvl1pPr marL="0" indent="0" algn="ctr">
              <a:spcBef>
                <a:spcPts val="0"/>
              </a:spcBef>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457806" y="5878286"/>
            <a:ext cx="3774305" cy="541749"/>
          </a:xfrm>
          <a:prstGeom prst="rect">
            <a:avLst/>
          </a:prstGeom>
        </p:spPr>
      </p:pic>
      <p:sp>
        <p:nvSpPr>
          <p:cNvPr id="9" name="Footer Placeholder 4"/>
          <p:cNvSpPr>
            <a:spLocks noGrp="1"/>
          </p:cNvSpPr>
          <p:nvPr>
            <p:ph type="ftr" sz="quarter" idx="3"/>
          </p:nvPr>
        </p:nvSpPr>
        <p:spPr bwMode="black">
          <a:xfrm>
            <a:off x="6253560" y="6138332"/>
            <a:ext cx="5587647" cy="365125"/>
          </a:xfrm>
          <a:prstGeom prst="rect">
            <a:avLst/>
          </a:prstGeom>
        </p:spPr>
        <p:txBody>
          <a:bodyPr anchor="b"/>
          <a:lstStyle>
            <a:lvl1pPr algn="r">
              <a:defRPr sz="1200">
                <a:solidFill>
                  <a:schemeClr val="tx2"/>
                </a:solidFill>
              </a:defRPr>
            </a:lvl1pPr>
          </a:lstStyle>
          <a:p>
            <a:r>
              <a:rPr lang="en-US" dirty="0"/>
              <a:t>mn.gov/commerce</a:t>
            </a:r>
          </a:p>
        </p:txBody>
      </p:sp>
      <p:sp>
        <p:nvSpPr>
          <p:cNvPr id="6" name="Picture Placeholder 5"/>
          <p:cNvSpPr>
            <a:spLocks noGrp="1"/>
          </p:cNvSpPr>
          <p:nvPr>
            <p:ph type="pic" sz="quarter" idx="17"/>
          </p:nvPr>
        </p:nvSpPr>
        <p:spPr bwMode="gray">
          <a:xfrm>
            <a:off x="0" y="0"/>
            <a:ext cx="12192000" cy="3380732"/>
          </a:xfrm>
        </p:spPr>
        <p:txBody>
          <a:bodyPr/>
          <a:lstStyle/>
          <a:p>
            <a:r>
              <a:rPr lang="en-US"/>
              <a:t>Click icon to add picture</a:t>
            </a:r>
            <a:endParaRPr lang="en-US" dirty="0"/>
          </a:p>
        </p:txBody>
      </p:sp>
    </p:spTree>
    <p:extLst>
      <p:ext uri="{BB962C8B-B14F-4D97-AF65-F5344CB8AC3E}">
        <p14:creationId xmlns:p14="http://schemas.microsoft.com/office/powerpoint/2010/main" val="17888243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4" name="Table Placeholder 8"/>
          <p:cNvSpPr>
            <a:spLocks noGrp="1"/>
          </p:cNvSpPr>
          <p:nvPr>
            <p:ph type="tbl" sz="quarter" idx="13"/>
          </p:nvPr>
        </p:nvSpPr>
        <p:spPr bwMode="gray">
          <a:xfrm>
            <a:off x="2032000" y="2233262"/>
            <a:ext cx="8128000" cy="2966751"/>
          </a:xfrm>
        </p:spPr>
        <p:txBody>
          <a:bodyPr/>
          <a:lstStyle>
            <a:lvl1pPr>
              <a:buClr>
                <a:schemeClr val="accent2"/>
              </a:buClr>
              <a:defRPr>
                <a:solidFill>
                  <a:schemeClr val="bg1"/>
                </a:solidFill>
              </a:defRPr>
            </a:lvl1pPr>
          </a:lstStyle>
          <a:p>
            <a:r>
              <a:rPr lang="en-US"/>
              <a:t>Click icon to add table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09E2F9B8-5E68-4E4F-B17C-2A863C72D5CF}"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1305128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C7609DCC-8A28-413C-950B-AC617C3E70E0}"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556012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
        <p:nvSpPr>
          <p:cNvPr id="6" name="Date Placeholder 3"/>
          <p:cNvSpPr>
            <a:spLocks noGrp="1"/>
          </p:cNvSpPr>
          <p:nvPr>
            <p:ph type="dt" sz="half" idx="11"/>
          </p:nvPr>
        </p:nvSpPr>
        <p:spPr bwMode="white">
          <a:xfrm>
            <a:off x="838200" y="6356350"/>
            <a:ext cx="1358590" cy="365125"/>
          </a:xfrm>
          <a:prstGeom prst="rect">
            <a:avLst/>
          </a:prstGeom>
        </p:spPr>
        <p:txBody>
          <a:bodyPr/>
          <a:lstStyle/>
          <a:p>
            <a:fld id="{71EE99AE-EF6B-4BF9-9FA1-E8EBBC1924E3}" type="datetime1">
              <a:rPr lang="en-US" smtClean="0"/>
              <a:t>7/31/2026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8" name="Slide Number Placeholder 5"/>
          <p:cNvSpPr>
            <a:spLocks noGrp="1"/>
          </p:cNvSpPr>
          <p:nvPr>
            <p:ph type="sldNum" sz="quarter" idx="12"/>
          </p:nvPr>
        </p:nvSpPr>
        <p:spPr bwMode="white">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399159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bwMode="black">
          <a:xfrm>
            <a:off x="815897" y="287066"/>
            <a:ext cx="3521927" cy="2734914"/>
          </a:xfrm>
        </p:spPr>
        <p:txBody>
          <a:bodyPr/>
          <a:lstStyle>
            <a:lvl1pPr>
              <a:defRPr>
                <a:solidFill>
                  <a:schemeClr val="accent1"/>
                </a:solidFill>
              </a:defRPr>
            </a:lvl1pPr>
          </a:lstStyle>
          <a:p>
            <a:r>
              <a:rPr lang="en-US" dirty="0"/>
              <a:t>Click to edit title</a:t>
            </a:r>
          </a:p>
        </p:txBody>
      </p:sp>
      <p:sp>
        <p:nvSpPr>
          <p:cNvPr id="4" name="Text Placeholder 3"/>
          <p:cNvSpPr>
            <a:spLocks noGrp="1"/>
          </p:cNvSpPr>
          <p:nvPr>
            <p:ph type="body" sz="quarter" idx="11"/>
          </p:nvPr>
        </p:nvSpPr>
        <p:spPr bwMode="black">
          <a:xfrm>
            <a:off x="815975" y="3211513"/>
            <a:ext cx="3521849"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2"/>
          </p:nvPr>
        </p:nvSpPr>
        <p:spPr bwMode="black">
          <a:xfrm>
            <a:off x="838200" y="6356350"/>
            <a:ext cx="1358590" cy="365125"/>
          </a:xfrm>
          <a:prstGeom prst="rect">
            <a:avLst/>
          </a:prstGeom>
        </p:spPr>
        <p:txBody>
          <a:bodyPr/>
          <a:lstStyle/>
          <a:p>
            <a:fld id="{A7ED909E-CD04-4001-94D5-0975CB7CC54F}" type="datetime1">
              <a:rPr lang="en-US" smtClean="0"/>
              <a:t>7/31/2026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1" name="Slide Number Placeholder 6"/>
          <p:cNvSpPr>
            <a:spLocks noGrp="1"/>
          </p:cNvSpPr>
          <p:nvPr>
            <p:ph type="sldNum" sz="quarter" idx="13"/>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090378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Text Placeholder 3"/>
          <p:cNvSpPr>
            <a:spLocks noGrp="1"/>
          </p:cNvSpPr>
          <p:nvPr>
            <p:ph type="body" sz="quarter" idx="11"/>
          </p:nvPr>
        </p:nvSpPr>
        <p:spPr bwMode="black">
          <a:xfrm>
            <a:off x="815895" y="1365203"/>
            <a:ext cx="10555696"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8942905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6"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bwMode="gray">
          <a:xfrm>
            <a:off x="4976787" y="691882"/>
            <a:ext cx="6300787" cy="3411537"/>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89A6C391-7C3B-41B6-99FD-489949516ACA}" type="datetime1">
              <a:rPr lang="en-US" smtClean="0"/>
              <a:t>7/31/2026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1752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9F1C1F29-1512-4A68-9ACF-4622935D07B1}" type="datetime1">
              <a:rPr lang="en-US" smtClean="0"/>
              <a:t>7/31/2026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969326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4"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40340284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8"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B5A15628-3108-4012-BC7F-22348EC69375}" type="datetime1">
              <a:rPr lang="en-US" smtClean="0"/>
              <a:t>7/31/2026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539662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15"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6"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752A5048-757B-4002-9D61-C552F706D13C}" type="datetime1">
              <a:rPr lang="en-US" smtClean="0"/>
              <a:t>7/31/2026</a:t>
            </a:fld>
            <a:endParaRPr lang="en-US" dirty="0"/>
          </a:p>
        </p:txBody>
      </p:sp>
      <p:sp>
        <p:nvSpPr>
          <p:cNvPr id="18"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3441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Agenda</a:t>
            </a:r>
          </a:p>
        </p:txBody>
      </p:sp>
      <p:sp>
        <p:nvSpPr>
          <p:cNvPr id="12" name="Table Placeholder 9"/>
          <p:cNvSpPr>
            <a:spLocks noGrp="1"/>
          </p:cNvSpPr>
          <p:nvPr>
            <p:ph type="tbl" sz="quarter" idx="13"/>
          </p:nvPr>
        </p:nvSpPr>
        <p:spPr bwMode="gray">
          <a:xfrm>
            <a:off x="838200" y="1335088"/>
            <a:ext cx="10515600" cy="4841875"/>
          </a:xfrm>
        </p:spPr>
        <p:txBody>
          <a:bodyPr/>
          <a:lstStyle/>
          <a:p>
            <a:r>
              <a:rPr lang="en-US"/>
              <a:t>Click icon to add table</a:t>
            </a:r>
          </a:p>
        </p:txBody>
      </p:sp>
      <p:sp>
        <p:nvSpPr>
          <p:cNvPr id="11" name="Footer Placeholder 4"/>
          <p:cNvSpPr>
            <a:spLocks noGrp="1"/>
          </p:cNvSpPr>
          <p:nvPr>
            <p:ph type="ftr" sz="quarter" idx="3"/>
          </p:nvPr>
        </p:nvSpPr>
        <p:spPr bwMode="black">
          <a:xfrm>
            <a:off x="838200" y="6356350"/>
            <a:ext cx="5587647" cy="365125"/>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799644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bwMode="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6146624"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a:t>Click to edit title</a:t>
            </a:r>
          </a:p>
        </p:txBody>
      </p:sp>
    </p:spTree>
    <p:extLst>
      <p:ext uri="{BB962C8B-B14F-4D97-AF65-F5344CB8AC3E}">
        <p14:creationId xmlns:p14="http://schemas.microsoft.com/office/powerpoint/2010/main" val="40922583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5720397" y="912530"/>
            <a:ext cx="4661388" cy="4661388"/>
          </a:xfrm>
          <a:prstGeom prst="ellipse">
            <a:avLst/>
          </a:prstGeom>
          <a:solidFill>
            <a:srgbClr val="003865">
              <a:alpha val="87843"/>
            </a:srgbClr>
          </a:solidFill>
        </p:spPr>
        <p:txBody>
          <a:bodyPr>
            <a:noAutofit/>
          </a:bodyPr>
          <a:lstStyle>
            <a:lvl1pPr algn="ctr">
              <a:tabLst>
                <a:tab pos="3770313" algn="l"/>
              </a:tabLst>
              <a:defRPr sz="4500" baseline="0">
                <a:solidFill>
                  <a:schemeClr val="bg1"/>
                </a:solidFill>
              </a:defRPr>
            </a:lvl1pPr>
          </a:lstStyle>
          <a:p>
            <a:r>
              <a:rPr lang="en-US" dirty="0"/>
              <a:t>Click to edit title</a:t>
            </a:r>
          </a:p>
        </p:txBody>
      </p:sp>
      <p:sp>
        <p:nvSpPr>
          <p:cNvPr id="9" name="Text Placeholder 7"/>
          <p:cNvSpPr>
            <a:spLocks noGrp="1"/>
          </p:cNvSpPr>
          <p:nvPr>
            <p:ph type="body" sz="quarter" idx="14" hasCustomPrompt="1"/>
          </p:nvPr>
        </p:nvSpPr>
        <p:spPr bwMode="auto">
          <a:xfrm>
            <a:off x="9544816" y="524007"/>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a:t>Second Point</a:t>
            </a:r>
          </a:p>
        </p:txBody>
      </p:sp>
      <p:sp>
        <p:nvSpPr>
          <p:cNvPr id="8" name="Text Placeholder 7"/>
          <p:cNvSpPr>
            <a:spLocks noGrp="1"/>
          </p:cNvSpPr>
          <p:nvPr>
            <p:ph type="body" sz="quarter" idx="13" hasCustomPrompt="1"/>
          </p:nvPr>
        </p:nvSpPr>
        <p:spPr bwMode="auto">
          <a:xfrm>
            <a:off x="9251002" y="3581845"/>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a:t>Third Point</a:t>
            </a:r>
          </a:p>
        </p:txBody>
      </p:sp>
    </p:spTree>
    <p:extLst>
      <p:ext uri="{BB962C8B-B14F-4D97-AF65-F5344CB8AC3E}">
        <p14:creationId xmlns:p14="http://schemas.microsoft.com/office/powerpoint/2010/main" val="29110042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r>
              <a:rPr lang="en-US"/>
              <a:t>Click icon to add picture</a:t>
            </a:r>
          </a:p>
        </p:txBody>
      </p:sp>
      <p:sp>
        <p:nvSpPr>
          <p:cNvPr id="2" name="Title 1"/>
          <p:cNvSpPr>
            <a:spLocks noGrp="1"/>
          </p:cNvSpPr>
          <p:nvPr>
            <p:ph type="title" hasCustomPrompt="1"/>
          </p:nvPr>
        </p:nvSpPr>
        <p:spPr bwMode="auto">
          <a:xfrm>
            <a:off x="2299475" y="1609867"/>
            <a:ext cx="7593051" cy="3638266"/>
          </a:xfrm>
          <a:solidFill>
            <a:srgbClr val="003865">
              <a:alpha val="87843"/>
            </a:srgbClr>
          </a:solidFill>
        </p:spPr>
        <p:txBody>
          <a:bodyPr>
            <a:noAutofit/>
          </a:bodyPr>
          <a:lstStyle>
            <a:lvl1pPr algn="ctr">
              <a:spcAft>
                <a:spcPts val="1000"/>
              </a:spcAft>
              <a:tabLst>
                <a:tab pos="3770313" algn="l"/>
              </a:tabLst>
              <a:defRPr sz="7000" baseline="0">
                <a:solidFill>
                  <a:schemeClr val="bg1"/>
                </a:solidFill>
              </a:defRPr>
            </a:lvl1pPr>
          </a:lstStyle>
          <a:p>
            <a:r>
              <a:rPr lang="en-US" dirty="0"/>
              <a:t>Quote or </a:t>
            </a:r>
            <a:br>
              <a:rPr lang="en-US" dirty="0"/>
            </a:br>
            <a:r>
              <a:rPr lang="en-US" dirty="0"/>
              <a:t>Statement</a:t>
            </a:r>
          </a:p>
        </p:txBody>
      </p:sp>
    </p:spTree>
    <p:extLst>
      <p:ext uri="{BB962C8B-B14F-4D97-AF65-F5344CB8AC3E}">
        <p14:creationId xmlns:p14="http://schemas.microsoft.com/office/powerpoint/2010/main" val="2067717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10"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046A51A0-DBC0-4B1A-A44C-113112936ED0}" type="datetime1">
              <a:rPr lang="en-US" smtClean="0"/>
              <a:t>7/31/2026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795370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389685"/>
            <a:ext cx="12192000" cy="1340989"/>
          </a:xfrm>
          <a:solidFill>
            <a:schemeClr val="tx1"/>
          </a:solidFill>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8" name="Text Placeholder 6"/>
          <p:cNvSpPr>
            <a:spLocks noGrp="1"/>
          </p:cNvSpPr>
          <p:nvPr>
            <p:ph type="body" sz="quarter" idx="13" hasCustomPrompt="1"/>
          </p:nvPr>
        </p:nvSpPr>
        <p:spPr bwMode="black">
          <a:xfrm>
            <a:off x="838200" y="2925699"/>
            <a:ext cx="105156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a:t>Make a secondary statement here.</a:t>
            </a:r>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71132779-B79A-4542-B582-DC6C2C97CE76}" type="datetime1">
              <a:rPr lang="en-US" smtClean="0"/>
              <a:t>7/31/2026</a:t>
            </a:fld>
            <a:endParaRPr lang="en-US" dirty="0"/>
          </a:p>
        </p:txBody>
      </p:sp>
      <p:sp>
        <p:nvSpPr>
          <p:cNvPr id="5" name="Footer Placeholder 4"/>
          <p:cNvSpPr>
            <a:spLocks noGrp="1"/>
          </p:cNvSpPr>
          <p:nvPr>
            <p:ph type="ftr" sz="quarter" idx="12"/>
          </p:nvPr>
        </p:nvSpPr>
        <p:spPr bwMode="black"/>
        <p:txBody>
          <a:bodyPr/>
          <a:lstStyle>
            <a:lvl1pPr>
              <a:defRPr>
                <a:solidFill>
                  <a:schemeClr val="tx2"/>
                </a:solidFill>
              </a:defRPr>
            </a:lvl1pPr>
          </a:lstStyle>
          <a:p>
            <a:r>
              <a:rPr lang="en-US" dirty="0"/>
              <a:t>mn.gov/commerce</a:t>
            </a:r>
          </a:p>
        </p:txBody>
      </p:sp>
      <p:sp>
        <p:nvSpPr>
          <p:cNvPr id="4" name="Slide Number Placeholder 3"/>
          <p:cNvSpPr>
            <a:spLocks noGrp="1"/>
          </p:cNvSpPr>
          <p:nvPr>
            <p:ph type="sldNum" sz="quarter" idx="11"/>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309155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bwMode="lt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bwMode="gray">
          <a:xfrm>
            <a:off x="0" y="0"/>
            <a:ext cx="12192000" cy="6858000"/>
          </a:xfrm>
        </p:spPr>
        <p:txBody>
          <a:bodyPr/>
          <a:lstStyle>
            <a:lvl1pPr>
              <a:defRPr/>
            </a:lvl1pPr>
          </a:lstStyle>
          <a:p>
            <a:r>
              <a:rPr lang="en-US" dirty="0"/>
              <a:t>Click icon to edit background picture</a:t>
            </a:r>
          </a:p>
        </p:txBody>
      </p:sp>
      <p:sp>
        <p:nvSpPr>
          <p:cNvPr id="12"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bg1"/>
                </a:solidFill>
              </a:defRPr>
            </a:lvl1pPr>
          </a:lstStyle>
          <a:p>
            <a:r>
              <a:rPr lang="en-US" dirty="0"/>
              <a:t>Quote or Statement</a:t>
            </a:r>
          </a:p>
        </p:txBody>
      </p:sp>
      <p:sp>
        <p:nvSpPr>
          <p:cNvPr id="13"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70B9F03C-F1A7-4822-BC4F-FFDB8BB489B7}" type="datetime1">
              <a:rPr lang="en-US" smtClean="0"/>
              <a:t>7/31/2026</a:t>
            </a:fld>
            <a:endParaRPr lang="en-US" dirty="0"/>
          </a:p>
        </p:txBody>
      </p:sp>
      <p:sp>
        <p:nvSpPr>
          <p:cNvPr id="5" name="Footer Placeholder 4"/>
          <p:cNvSpPr>
            <a:spLocks noGrp="1"/>
          </p:cNvSpPr>
          <p:nvPr>
            <p:ph type="ftr" sz="quarter" idx="12"/>
          </p:nvPr>
        </p:nvSpPr>
        <p:spPr bwMode="white"/>
        <p:txBody>
          <a:bodyPr/>
          <a:lstStyle>
            <a:lvl1pPr>
              <a:defRPr>
                <a:solidFill>
                  <a:schemeClr val="tx2"/>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9472605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bwMode="blackGray">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9"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Tree>
    <p:extLst>
      <p:ext uri="{BB962C8B-B14F-4D97-AF65-F5344CB8AC3E}">
        <p14:creationId xmlns:p14="http://schemas.microsoft.com/office/powerpoint/2010/main" val="14764473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bwMode="gray">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10"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D5DA1EE5-D104-44FA-B3BB-92872F6821E4}" type="datetime1">
              <a:rPr lang="en-US" smtClean="0"/>
              <a:t>7/31/2026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882116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white">
          <a:xfrm>
            <a:off x="838200" y="2212733"/>
            <a:ext cx="10515600" cy="1472163"/>
          </a:xfrm>
        </p:spPr>
        <p:txBody>
          <a:bodyPr>
            <a:noAutofit/>
          </a:bodyPr>
          <a:lstStyle>
            <a:lvl1pPr algn="ctr">
              <a:tabLst>
                <a:tab pos="3770313" algn="l"/>
              </a:tabLst>
              <a:defRPr sz="7000">
                <a:solidFill>
                  <a:schemeClr val="bg1"/>
                </a:solidFill>
              </a:defRPr>
            </a:lvl1pPr>
          </a:lstStyle>
          <a:p>
            <a:r>
              <a:rPr lang="en-US" dirty="0"/>
              <a:t>Thank you!</a:t>
            </a:r>
          </a:p>
        </p:txBody>
      </p:sp>
      <p:sp>
        <p:nvSpPr>
          <p:cNvPr id="11" name="Text Placeholder 6"/>
          <p:cNvSpPr>
            <a:spLocks noGrp="1"/>
          </p:cNvSpPr>
          <p:nvPr>
            <p:ph type="body" sz="quarter" idx="13" hasCustomPrompt="1"/>
          </p:nvPr>
        </p:nvSpPr>
        <p:spPr bwMode="white">
          <a:xfrm>
            <a:off x="838200" y="3684897"/>
            <a:ext cx="105156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C6557D80-E398-497E-BD25-3935B64AD6C0}" type="datetime1">
              <a:rPr lang="en-US" smtClean="0"/>
              <a:t>7/31/2026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
        <p:nvSpPr>
          <p:cNvPr id="8" name="Rectangle 7"/>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529324" y="271871"/>
            <a:ext cx="3234329" cy="1320134"/>
          </a:xfrm>
          <a:prstGeom prst="rect">
            <a:avLst/>
          </a:prstGeom>
        </p:spPr>
      </p:pic>
    </p:spTree>
    <p:extLst>
      <p:ext uri="{BB962C8B-B14F-4D97-AF65-F5344CB8AC3E}">
        <p14:creationId xmlns:p14="http://schemas.microsoft.com/office/powerpoint/2010/main" val="5559638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bwMode="auto">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651380"/>
            <a:ext cx="12192000" cy="1733266"/>
          </a:xfrm>
          <a:solidFill>
            <a:schemeClr val="tx1"/>
          </a:solidFill>
        </p:spPr>
        <p:txBody>
          <a:bodyPr>
            <a:noAutofit/>
          </a:bodyPr>
          <a:lstStyle>
            <a:lvl1pPr algn="ctr">
              <a:tabLst>
                <a:tab pos="3770313" algn="l"/>
              </a:tabLst>
              <a:defRPr sz="7000">
                <a:solidFill>
                  <a:schemeClr val="bg1"/>
                </a:solidFill>
              </a:defRPr>
            </a:lvl1pPr>
          </a:lstStyle>
          <a:p>
            <a:r>
              <a:rPr lang="en-US" dirty="0"/>
              <a:t>Thank you!</a:t>
            </a:r>
          </a:p>
        </p:txBody>
      </p:sp>
      <p:sp>
        <p:nvSpPr>
          <p:cNvPr id="8" name="Text Placeholder 6"/>
          <p:cNvSpPr>
            <a:spLocks noGrp="1"/>
          </p:cNvSpPr>
          <p:nvPr>
            <p:ph type="body" sz="quarter" idx="13" hasCustomPrompt="1"/>
          </p:nvPr>
        </p:nvSpPr>
        <p:spPr bwMode="black">
          <a:xfrm>
            <a:off x="838200" y="3521123"/>
            <a:ext cx="105156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lvl1pPr>
              <a:defRPr>
                <a:solidFill>
                  <a:schemeClr val="tx2"/>
                </a:solidFill>
              </a:defRPr>
            </a:lvl1pPr>
          </a:lstStyle>
          <a:p>
            <a:fld id="{97EA0BCB-CC0C-4903-9357-5D76A5610BF4}" type="datetime1">
              <a:rPr lang="en-US" smtClean="0"/>
              <a:t>7/31/2026</a:t>
            </a:fld>
            <a:endParaRPr lang="en-US" dirty="0"/>
          </a:p>
        </p:txBody>
      </p:sp>
      <p:sp>
        <p:nvSpPr>
          <p:cNvPr id="5" name="Footer Placeholder 4"/>
          <p:cNvSpPr>
            <a:spLocks noGrp="1"/>
          </p:cNvSpPr>
          <p:nvPr>
            <p:ph type="ftr" sz="quarter" idx="12"/>
          </p:nvPr>
        </p:nvSpPr>
        <p:spPr bwMode="black"/>
        <p:txBody>
          <a:bodyPr/>
          <a:lstStyle>
            <a:lvl1pPr>
              <a:defRPr>
                <a:solidFill>
                  <a:schemeClr val="tx1"/>
                </a:solidFill>
              </a:defRPr>
            </a:lvl1pPr>
          </a:lstStyle>
          <a:p>
            <a:r>
              <a:rPr lang="en-US" dirty="0"/>
              <a:t>mn.gov/commerce</a:t>
            </a:r>
          </a:p>
        </p:txBody>
      </p:sp>
      <p:sp>
        <p:nvSpPr>
          <p:cNvPr id="4" name="Slide Number Placeholder 3"/>
          <p:cNvSpPr>
            <a:spLocks noGrp="1"/>
          </p:cNvSpPr>
          <p:nvPr>
            <p:ph type="sldNum" sz="quarter" idx="11"/>
          </p:nvPr>
        </p:nvSpPr>
        <p:spPr bwMode="black"/>
        <p:txBody>
          <a:bodyPr/>
          <a:lstStyle>
            <a:lvl1pPr>
              <a:defRPr>
                <a:solidFill>
                  <a:schemeClr val="tx1"/>
                </a:solidFill>
              </a:defRPr>
            </a:lvl1pPr>
          </a:lstStyle>
          <a:p>
            <a:fld id="{48F63A3B-78C7-47BE-AE5E-E10140E04643}" type="slidenum">
              <a:rPr lang="en-US" smtClean="0"/>
              <a:pPr/>
              <a:t>‹#›</a:t>
            </a:fld>
            <a:endParaRPr lang="en-US" dirty="0"/>
          </a:p>
        </p:txBody>
      </p:sp>
      <p:sp>
        <p:nvSpPr>
          <p:cNvPr id="6" name="Rectangle 5"/>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494336" y="278136"/>
            <a:ext cx="3234329" cy="1320134"/>
          </a:xfrm>
          <a:prstGeom prst="rect">
            <a:avLst/>
          </a:prstGeom>
        </p:spPr>
      </p:pic>
    </p:spTree>
    <p:extLst>
      <p:ext uri="{BB962C8B-B14F-4D97-AF65-F5344CB8AC3E}">
        <p14:creationId xmlns:p14="http://schemas.microsoft.com/office/powerpoint/2010/main" val="22908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1"/>
          </a:solidFill>
        </p:spPr>
        <p:txBody>
          <a:bodyPr anchor="ctr">
            <a:normAutofit/>
          </a:bodyPr>
          <a:lstStyle>
            <a:lvl1pPr algn="ctr">
              <a:defRPr sz="3600">
                <a:solidFill>
                  <a:schemeClr val="bg1"/>
                </a:solidFill>
              </a:defRPr>
            </a:lvl1pPr>
          </a:lstStyle>
          <a:p>
            <a:r>
              <a:rPr lang="en-US" dirty="0"/>
              <a:t>Click to edit section title</a:t>
            </a:r>
          </a:p>
        </p:txBody>
      </p:sp>
      <p:sp>
        <p:nvSpPr>
          <p:cNvPr id="3" name="Rectangle 2"/>
          <p:cNvSpPr/>
          <p:nvPr userDrawn="1"/>
        </p:nvSpPr>
        <p:spPr bwMode="auto">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440970"/>
          </a:xfrm>
        </p:spPr>
        <p:txBody>
          <a:bodyPr>
            <a:normAutofit/>
          </a:bodyPr>
          <a:lstStyle>
            <a:lvl1pPr marL="0" indent="0" algn="ctr">
              <a:buNone/>
              <a:defRPr sz="1800" baseline="0"/>
            </a:lvl1pPr>
          </a:lstStyle>
          <a:p>
            <a:r>
              <a:rPr lang="en-US" sz="1800" dirty="0" err="1"/>
              <a:t>Firstname</a:t>
            </a:r>
            <a:r>
              <a:rPr lang="en-US" sz="1800" dirty="0"/>
              <a:t> </a:t>
            </a:r>
            <a:r>
              <a:rPr lang="en-US" sz="1800" dirty="0" err="1"/>
              <a:t>Lastname</a:t>
            </a:r>
            <a:r>
              <a:rPr lang="en-US" sz="1800" dirty="0"/>
              <a:t> | Job Title</a:t>
            </a:r>
          </a:p>
        </p:txBody>
      </p:sp>
      <p:sp>
        <p:nvSpPr>
          <p:cNvPr id="11" name="Picture Placeholder 2"/>
          <p:cNvSpPr>
            <a:spLocks noGrp="1"/>
          </p:cNvSpPr>
          <p:nvPr>
            <p:ph type="pic" sz="quarter" idx="13" hasCustomPrompt="1"/>
          </p:nvPr>
        </p:nvSpPr>
        <p:spPr bwMode="gray">
          <a:xfrm>
            <a:off x="0" y="1789113"/>
            <a:ext cx="12192000" cy="2298700"/>
          </a:xfrm>
        </p:spPr>
        <p:txBody>
          <a:bodyPr/>
          <a:lstStyle/>
          <a:p>
            <a:r>
              <a:rPr lang="en-US" dirty="0"/>
              <a:t>Click Icon to add picture</a:t>
            </a:r>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p>
            <a:fld id="{EEB90FFD-D2D9-4F5F-8590-CB128880A1B7}" type="datetime1">
              <a:rPr lang="en-US" smtClean="0"/>
              <a:t>7/31/2026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482463" y="211882"/>
            <a:ext cx="3234329" cy="1320134"/>
          </a:xfrm>
          <a:prstGeom prst="rect">
            <a:avLst/>
          </a:prstGeom>
        </p:spPr>
      </p:pic>
    </p:spTree>
    <p:extLst>
      <p:ext uri="{BB962C8B-B14F-4D97-AF65-F5344CB8AC3E}">
        <p14:creationId xmlns:p14="http://schemas.microsoft.com/office/powerpoint/2010/main" val="2082250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White)">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bwMode="black"/>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3"/>
          </p:nvPr>
        </p:nvSpPr>
        <p:spPr bwMode="black">
          <a:xfrm>
            <a:off x="838200" y="6400299"/>
            <a:ext cx="5587647" cy="365125"/>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Content Placeholder 4">
            <a:extLst>
              <a:ext uri="{FF2B5EF4-FFF2-40B4-BE49-F238E27FC236}">
                <a16:creationId xmlns:a16="http://schemas.microsoft.com/office/drawing/2014/main" id="{AB9B158E-CA36-160B-C628-DBBC101D3603}"/>
              </a:ext>
            </a:extLst>
          </p:cNvPr>
          <p:cNvSpPr>
            <a:spLocks noGrp="1"/>
          </p:cNvSpPr>
          <p:nvPr>
            <p:ph sz="quarter" idx="13"/>
          </p:nvPr>
        </p:nvSpPr>
        <p:spPr>
          <a:xfrm>
            <a:off x="838200" y="1616075"/>
            <a:ext cx="5359400" cy="3398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32499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bwMode="gray">
      <p:bgPr>
        <a:solidFill>
          <a:schemeClr val="bg1"/>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bwMode="black">
          <a:xfrm>
            <a:off x="838200" y="6356350"/>
            <a:ext cx="1358590" cy="365125"/>
          </a:xfrm>
          <a:prstGeom prst="rect">
            <a:avLst/>
          </a:prstGeom>
        </p:spPr>
        <p:txBody>
          <a:bodyPr/>
          <a:lstStyle/>
          <a:p>
            <a:fld id="{56E193FD-FE95-4BDE-8007-09944D3D6E7B}" type="datetime1">
              <a:rPr lang="en-US" smtClean="0"/>
              <a:t>7/31/2026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0" name="Rectangle 9"/>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716610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bwMode="auto">
          <a:xfrm>
            <a:off x="838200" y="1335281"/>
            <a:ext cx="10515600" cy="4841682"/>
          </a:xfrm>
          <a:solidFill>
            <a:schemeClr val="bg1"/>
          </a:solidFill>
        </p:spPr>
        <p:txBody>
          <a:bodyPr lIns="228600" tIns="548640" rIns="274320"/>
          <a:lstStyle>
            <a:lvl1pPr marL="342900" indent="-342900">
              <a:lnSpc>
                <a:spcPct val="100000"/>
              </a:lnSpc>
              <a:spcAft>
                <a:spcPts val="1000"/>
              </a:spcAft>
              <a:buClr>
                <a:schemeClr val="accent1"/>
              </a:buClr>
              <a:buFont typeface="Arial" panose="020B0604020202020204" pitchFamily="34" charset="0"/>
              <a:buChar char="•"/>
              <a:defRPr sz="2500"/>
            </a:lvl1pPr>
            <a:lvl2pPr marL="800100" indent="-342900">
              <a:lnSpc>
                <a:spcPct val="100000"/>
              </a:lnSpc>
              <a:spcAft>
                <a:spcPts val="1000"/>
              </a:spcAft>
              <a:buClr>
                <a:schemeClr val="accent1"/>
              </a:buClr>
              <a:buFont typeface="Arial" panose="020B0604020202020204" pitchFamily="34" charset="0"/>
              <a:buChar char="•"/>
              <a:defRPr sz="2100"/>
            </a:lvl2pPr>
            <a:lvl3pPr marL="1200150" indent="-285750">
              <a:lnSpc>
                <a:spcPct val="100000"/>
              </a:lnSpc>
              <a:spcAft>
                <a:spcPts val="1000"/>
              </a:spcAft>
              <a:buClr>
                <a:schemeClr val="accent1"/>
              </a:buClr>
              <a:buFont typeface="Arial" panose="020B0604020202020204" pitchFamily="34" charset="0"/>
              <a:buChar char="•"/>
              <a:defRPr sz="1700"/>
            </a:lvl3pPr>
            <a:lvl4pPr marL="1657350" indent="-285750">
              <a:lnSpc>
                <a:spcPct val="100000"/>
              </a:lnSpc>
              <a:spcAft>
                <a:spcPts val="1000"/>
              </a:spcAft>
              <a:buClr>
                <a:schemeClr val="accent1"/>
              </a:buClr>
              <a:buFont typeface="Arial" panose="020B0604020202020204" pitchFamily="34" charset="0"/>
              <a:buChar char="•"/>
              <a:defRPr sz="1700"/>
            </a:lvl4pPr>
            <a:lvl5pPr marL="2114550" indent="-285750">
              <a:lnSpc>
                <a:spcPct val="100000"/>
              </a:lnSpc>
              <a:spcAft>
                <a:spcPts val="1000"/>
              </a:spcAft>
              <a:buClr>
                <a:schemeClr val="accent1"/>
              </a:buClr>
              <a:buFont typeface="Arial" panose="020B0604020202020204" pitchFamily="34" charset="0"/>
              <a:buChar char="•"/>
              <a:defRPr sz="17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lvl1pPr>
              <a:defRPr sz="1400"/>
            </a:lvl1pPr>
          </a:lstStyle>
          <a:p>
            <a:fld id="{D0F572C9-7141-40CA-BAF6-CEB1DEBAD357}" type="datetime1">
              <a:rPr lang="en-US" smtClean="0"/>
              <a:t>7/31/2026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8584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bwMode="auto">
      <p:bgPr>
        <a:solidFill>
          <a:srgbClr val="E8E8E8"/>
        </a:soli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bwMode="black">
          <a:xfrm>
            <a:off x="838200" y="6356350"/>
            <a:ext cx="1358590" cy="365125"/>
          </a:xfrm>
          <a:prstGeom prst="rect">
            <a:avLst/>
          </a:prstGeom>
        </p:spPr>
        <p:txBody>
          <a:bodyPr/>
          <a:lstStyle>
            <a:lvl1pPr>
              <a:defRPr sz="1400"/>
            </a:lvl1pPr>
          </a:lstStyle>
          <a:p>
            <a:fld id="{21F9207B-D1B9-461C-9F0C-8FB160527F5F}" type="datetime1">
              <a:rPr lang="en-US" smtClean="0"/>
              <a:t>7/31/2026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538010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p:cNvSpPr>
            <a:spLocks noGrp="1"/>
          </p:cNvSpPr>
          <p:nvPr>
            <p:ph type="ftr" sz="quarter" idx="3"/>
          </p:nvPr>
        </p:nvSpPr>
        <p:spPr bwMode="black">
          <a:xfrm>
            <a:off x="838200" y="6356349"/>
            <a:ext cx="1439779" cy="365126"/>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788" r:id="rId1"/>
    <p:sldLayoutId id="2147483799" r:id="rId2"/>
    <p:sldLayoutId id="2147483787" r:id="rId3"/>
    <p:sldLayoutId id="2147483795" r:id="rId4"/>
    <p:sldLayoutId id="2147483711" r:id="rId5"/>
    <p:sldLayoutId id="2147483712" r:id="rId6"/>
    <p:sldLayoutId id="2147483790" r:id="rId7"/>
    <p:sldLayoutId id="2147483789" r:id="rId8"/>
    <p:sldLayoutId id="2147483714" r:id="rId9"/>
    <p:sldLayoutId id="2147483738" r:id="rId10"/>
    <p:sldLayoutId id="2147483739" r:id="rId11"/>
    <p:sldLayoutId id="2147483780" r:id="rId12"/>
    <p:sldLayoutId id="2147483773" r:id="rId13"/>
    <p:sldLayoutId id="2147483800" r:id="rId14"/>
    <p:sldLayoutId id="2147483688" r:id="rId15"/>
    <p:sldLayoutId id="2147483801" r:id="rId16"/>
    <p:sldLayoutId id="2147483802" r:id="rId17"/>
    <p:sldLayoutId id="2147483803" r:id="rId18"/>
    <p:sldLayoutId id="2147483744" r:id="rId19"/>
    <p:sldLayoutId id="2147483793" r:id="rId20"/>
    <p:sldLayoutId id="2147483772" r:id="rId21"/>
    <p:sldLayoutId id="2147483767" r:id="rId22"/>
    <p:sldLayoutId id="2147483769" r:id="rId23"/>
    <p:sldLayoutId id="2147483771" r:id="rId24"/>
    <p:sldLayoutId id="2147483770" r:id="rId25"/>
    <p:sldLayoutId id="2147483732" r:id="rId26"/>
    <p:sldLayoutId id="2147483794" r:id="rId27"/>
    <p:sldLayoutId id="2147483733" r:id="rId28"/>
    <p:sldLayoutId id="2147483747" r:id="rId29"/>
    <p:sldLayoutId id="2147483818" r:id="rId30"/>
    <p:sldLayoutId id="2147483805" r:id="rId31"/>
    <p:sldLayoutId id="2147483806" r:id="rId32"/>
    <p:sldLayoutId id="2147483750" r:id="rId33"/>
    <p:sldLayoutId id="2147483765" r:id="rId34"/>
    <p:sldLayoutId id="2147483781" r:id="rId35"/>
    <p:sldLayoutId id="2147483809" r:id="rId36"/>
    <p:sldLayoutId id="2147483808" r:id="rId37"/>
    <p:sldLayoutId id="2147483807" r:id="rId38"/>
    <p:sldLayoutId id="2147483819" r:id="rId39"/>
    <p:sldLayoutId id="2147483754" r:id="rId40"/>
    <p:sldLayoutId id="2147483755" r:id="rId41"/>
    <p:sldLayoutId id="2147483759" r:id="rId42"/>
    <p:sldLayoutId id="2147483753" r:id="rId43"/>
    <p:sldLayoutId id="2147483763" r:id="rId44"/>
    <p:sldLayoutId id="2147483762" r:id="rId45"/>
    <p:sldLayoutId id="2147483758" r:id="rId46"/>
    <p:sldLayoutId id="2147483756" r:id="rId47"/>
    <p:sldLayoutId id="2147483798" r:id="rId48"/>
    <p:sldLayoutId id="2147483797" r:id="rId4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851031"/>
            <a:ext cx="12192000" cy="1187128"/>
          </a:xfrm>
        </p:spPr>
        <p:txBody>
          <a:bodyPr>
            <a:normAutofit/>
          </a:bodyPr>
          <a:lstStyle/>
          <a:p>
            <a:r>
              <a:rPr lang="en-US" sz="6000" dirty="0"/>
              <a:t>FFY27 Annual Training</a:t>
            </a:r>
          </a:p>
        </p:txBody>
      </p:sp>
      <p:sp>
        <p:nvSpPr>
          <p:cNvPr id="3" name="Text Placeholder 2"/>
          <p:cNvSpPr>
            <a:spLocks noGrp="1"/>
          </p:cNvSpPr>
          <p:nvPr>
            <p:ph type="body" sz="quarter" idx="14"/>
          </p:nvPr>
        </p:nvSpPr>
        <p:spPr>
          <a:xfrm>
            <a:off x="2802466" y="5143364"/>
            <a:ext cx="6587067" cy="903062"/>
          </a:xfrm>
        </p:spPr>
        <p:txBody>
          <a:bodyPr>
            <a:normAutofit/>
          </a:bodyPr>
          <a:lstStyle/>
          <a:p>
            <a:r>
              <a:rPr lang="en-US" sz="4000" b="1" dirty="0"/>
              <a:t>Ch. 4 – Primary Heat</a:t>
            </a:r>
          </a:p>
        </p:txBody>
      </p:sp>
      <p:sp>
        <p:nvSpPr>
          <p:cNvPr id="7" name="TextBox 6"/>
          <p:cNvSpPr txBox="1"/>
          <p:nvPr/>
        </p:nvSpPr>
        <p:spPr>
          <a:xfrm>
            <a:off x="2247562" y="2838115"/>
            <a:ext cx="811471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3865"/>
                </a:solidFill>
                <a:effectLst/>
                <a:uLnTx/>
                <a:uFillTx/>
                <a:latin typeface="Calibri"/>
                <a:ea typeface="+mn-ea"/>
                <a:cs typeface="+mn-cs"/>
              </a:rPr>
              <a:t>Energy Assistance Program</a:t>
            </a:r>
          </a:p>
        </p:txBody>
      </p:sp>
      <p:sp>
        <p:nvSpPr>
          <p:cNvPr id="5" name="Slide Number Placeholder 4"/>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86907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16EE4-3833-EE91-EFDB-FE26BCF1F10F}"/>
              </a:ext>
            </a:extLst>
          </p:cNvPr>
          <p:cNvSpPr>
            <a:spLocks noGrp="1"/>
          </p:cNvSpPr>
          <p:nvPr>
            <p:ph type="title"/>
          </p:nvPr>
        </p:nvSpPr>
        <p:spPr>
          <a:xfrm>
            <a:off x="0" y="-1"/>
            <a:ext cx="12192000" cy="1216025"/>
          </a:xfrm>
        </p:spPr>
        <p:txBody>
          <a:bodyPr anchor="ctr">
            <a:normAutofit/>
          </a:bodyPr>
          <a:lstStyle/>
          <a:p>
            <a:pPr algn="l"/>
            <a:r>
              <a:rPr lang="en-US" dirty="0"/>
              <a:t>FFY27 Policy Update</a:t>
            </a:r>
          </a:p>
        </p:txBody>
      </p:sp>
      <p:sp>
        <p:nvSpPr>
          <p:cNvPr id="3" name="Content Placeholder 2">
            <a:extLst>
              <a:ext uri="{FF2B5EF4-FFF2-40B4-BE49-F238E27FC236}">
                <a16:creationId xmlns:a16="http://schemas.microsoft.com/office/drawing/2014/main" id="{30A8CCF6-54A6-397F-B34C-6218FA19649C}"/>
              </a:ext>
            </a:extLst>
          </p:cNvPr>
          <p:cNvSpPr>
            <a:spLocks noGrp="1"/>
          </p:cNvSpPr>
          <p:nvPr>
            <p:ph sz="half" idx="1"/>
          </p:nvPr>
        </p:nvSpPr>
        <p:spPr>
          <a:xfrm>
            <a:off x="623454" y="1594623"/>
            <a:ext cx="10945091" cy="4582339"/>
          </a:xfrm>
        </p:spPr>
        <p:txBody>
          <a:bodyPr>
            <a:normAutofit/>
          </a:bodyPr>
          <a:lstStyle/>
          <a:p>
            <a:r>
              <a:rPr lang="en-US" sz="3600" dirty="0"/>
              <a:t>Originally posted in 4/14/26 Energizer</a:t>
            </a:r>
          </a:p>
          <a:p>
            <a:endParaRPr lang="en-US" dirty="0"/>
          </a:p>
          <a:p>
            <a:endParaRPr lang="en-US" dirty="0"/>
          </a:p>
          <a:p>
            <a:r>
              <a:rPr lang="en-US" sz="3600" dirty="0"/>
              <a:t>Added Section on how to handle HHs who pay lot rent or HOA fees when electric is included</a:t>
            </a:r>
          </a:p>
        </p:txBody>
      </p:sp>
      <p:pic>
        <p:nvPicPr>
          <p:cNvPr id="6" name="Content Placeholder 5">
            <a:extLst>
              <a:ext uri="{FF2B5EF4-FFF2-40B4-BE49-F238E27FC236}">
                <a16:creationId xmlns:a16="http://schemas.microsoft.com/office/drawing/2014/main" id="{C9887E3D-5134-1401-84B6-6C8883383658}"/>
              </a:ext>
              <a:ext uri="{C183D7F6-B498-43B3-948B-1728B52AA6E4}">
                <adec:decorative xmlns:adec="http://schemas.microsoft.com/office/drawing/2017/decorative" val="1"/>
              </a:ext>
            </a:extLst>
          </p:cNvPr>
          <p:cNvPicPr>
            <a:picLocks noGrp="1" noChangeAspect="1"/>
          </p:cNvPicPr>
          <p:nvPr>
            <p:ph sz="half" idx="2"/>
          </p:nvPr>
        </p:nvPicPr>
        <p:blipFill>
          <a:blip r:embed="rId2"/>
          <a:stretch>
            <a:fillRect/>
          </a:stretch>
        </p:blipFill>
        <p:spPr>
          <a:xfrm>
            <a:off x="6095999" y="2560841"/>
            <a:ext cx="5181600" cy="842009"/>
          </a:xfrm>
          <a:prstGeom prst="rect">
            <a:avLst/>
          </a:prstGeom>
          <a:noFill/>
        </p:spPr>
      </p:pic>
      <p:sp>
        <p:nvSpPr>
          <p:cNvPr id="5" name="Slide Number Placeholder 4">
            <a:extLst>
              <a:ext uri="{FF2B5EF4-FFF2-40B4-BE49-F238E27FC236}">
                <a16:creationId xmlns:a16="http://schemas.microsoft.com/office/drawing/2014/main" id="{3C8C3D47-7B1E-34C4-0520-5379082F249F}"/>
              </a:ext>
            </a:extLst>
          </p:cNvPr>
          <p:cNvSpPr>
            <a:spLocks noGrp="1"/>
          </p:cNvSpPr>
          <p:nvPr>
            <p:ph type="sldNum" sz="quarter" idx="12"/>
          </p:nvPr>
        </p:nvSpPr>
        <p:spPr>
          <a:xfrm>
            <a:off x="9891132" y="6356350"/>
            <a:ext cx="1462668" cy="365125"/>
          </a:xfrm>
        </p:spPr>
        <p:txBody>
          <a:bodyPr anchor="ctr">
            <a:normAutofit/>
          </a:bodyPr>
          <a:lstStyle/>
          <a:p>
            <a:pPr>
              <a:spcAft>
                <a:spcPts val="600"/>
              </a:spcAft>
            </a:pPr>
            <a:fld id="{48F63A3B-78C7-47BE-AE5E-E10140E04643}" type="slidenum">
              <a:rPr lang="en-US" smtClean="0"/>
              <a:pPr>
                <a:spcAft>
                  <a:spcPts val="600"/>
                </a:spcAft>
              </a:pPr>
              <a:t>10</a:t>
            </a:fld>
            <a:endParaRPr lang="en-US"/>
          </a:p>
        </p:txBody>
      </p:sp>
    </p:spTree>
    <p:extLst>
      <p:ext uri="{BB962C8B-B14F-4D97-AF65-F5344CB8AC3E}">
        <p14:creationId xmlns:p14="http://schemas.microsoft.com/office/powerpoint/2010/main" val="4265121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EF42-D755-2B68-01E0-9D64FABC3E1F}"/>
              </a:ext>
            </a:extLst>
          </p:cNvPr>
          <p:cNvSpPr>
            <a:spLocks noGrp="1"/>
          </p:cNvSpPr>
          <p:nvPr>
            <p:ph type="title"/>
          </p:nvPr>
        </p:nvSpPr>
        <p:spPr/>
        <p:txBody>
          <a:bodyPr/>
          <a:lstStyle/>
          <a:p>
            <a:pPr algn="l"/>
            <a:r>
              <a:rPr lang="en-US" dirty="0"/>
              <a:t>FFY27 Policy Update</a:t>
            </a:r>
          </a:p>
        </p:txBody>
      </p:sp>
      <p:sp>
        <p:nvSpPr>
          <p:cNvPr id="3" name="Content Placeholder 2">
            <a:extLst>
              <a:ext uri="{FF2B5EF4-FFF2-40B4-BE49-F238E27FC236}">
                <a16:creationId xmlns:a16="http://schemas.microsoft.com/office/drawing/2014/main" id="{E7285CD6-A8D1-A382-1E46-1B76109C8E1E}"/>
              </a:ext>
            </a:extLst>
          </p:cNvPr>
          <p:cNvSpPr>
            <a:spLocks noGrp="1"/>
          </p:cNvSpPr>
          <p:nvPr>
            <p:ph idx="1"/>
          </p:nvPr>
        </p:nvSpPr>
        <p:spPr/>
        <p:txBody>
          <a:bodyPr>
            <a:normAutofit fontScale="92500" lnSpcReduction="20000"/>
          </a:bodyPr>
          <a:lstStyle/>
          <a:p>
            <a:pPr marL="0" indent="0">
              <a:buNone/>
            </a:pPr>
            <a:r>
              <a:rPr lang="en-US" b="1" dirty="0"/>
              <a:t>FFY27 Manual language:</a:t>
            </a:r>
          </a:p>
          <a:p>
            <a:pPr marL="0" indent="0">
              <a:buNone/>
            </a:pPr>
            <a:r>
              <a:rPr lang="en-US" b="1" dirty="0"/>
              <a:t>Are the household’s energy costs included in their rent?</a:t>
            </a:r>
          </a:p>
          <a:p>
            <a:pPr marL="0" indent="0">
              <a:buNone/>
            </a:pPr>
            <a:r>
              <a:rPr lang="en-US" dirty="0"/>
              <a:t>If a households energy costs are included in their rent, they can still receive a grant using the backup matrix.</a:t>
            </a:r>
          </a:p>
          <a:p>
            <a:pPr marL="0" indent="0">
              <a:buNone/>
            </a:pPr>
            <a:r>
              <a:rPr lang="en-US" dirty="0">
                <a:solidFill>
                  <a:srgbClr val="C00000"/>
                </a:solidFill>
              </a:rPr>
              <a:t>If the household owns their home but pays lot rent or homeowner association (HOA) fees with electricity included, Service Providers should:</a:t>
            </a:r>
          </a:p>
          <a:p>
            <a:pPr lvl="1"/>
            <a:r>
              <a:rPr lang="en-US" dirty="0">
                <a:solidFill>
                  <a:srgbClr val="C00000"/>
                </a:solidFill>
              </a:rPr>
              <a:t>Select “own” under “Do you own your home?” On the </a:t>
            </a:r>
            <a:r>
              <a:rPr lang="en-US" b="1" dirty="0">
                <a:solidFill>
                  <a:srgbClr val="C00000"/>
                </a:solidFill>
              </a:rPr>
              <a:t>Housing Information </a:t>
            </a:r>
            <a:r>
              <a:rPr lang="en-US" dirty="0">
                <a:solidFill>
                  <a:srgbClr val="C00000"/>
                </a:solidFill>
              </a:rPr>
              <a:t>accordion.</a:t>
            </a:r>
          </a:p>
          <a:p>
            <a:pPr lvl="1"/>
            <a:r>
              <a:rPr lang="en-US" dirty="0">
                <a:solidFill>
                  <a:srgbClr val="C00000"/>
                </a:solidFill>
              </a:rPr>
              <a:t>On the </a:t>
            </a:r>
            <a:r>
              <a:rPr lang="en-US" b="1" dirty="0">
                <a:solidFill>
                  <a:srgbClr val="C00000"/>
                </a:solidFill>
              </a:rPr>
              <a:t>Energy Providers </a:t>
            </a:r>
            <a:r>
              <a:rPr lang="en-US" dirty="0">
                <a:solidFill>
                  <a:srgbClr val="C00000"/>
                </a:solidFill>
              </a:rPr>
              <a:t>accordion, add the Electric in Rent energy vendor.</a:t>
            </a:r>
          </a:p>
          <a:p>
            <a:pPr lvl="1"/>
            <a:r>
              <a:rPr lang="en-US" dirty="0">
                <a:solidFill>
                  <a:srgbClr val="C00000"/>
                </a:solidFill>
              </a:rPr>
              <a:t>Make notes in the </a:t>
            </a:r>
            <a:r>
              <a:rPr lang="en-US" b="1" dirty="0">
                <a:solidFill>
                  <a:srgbClr val="C00000"/>
                </a:solidFill>
              </a:rPr>
              <a:t>Household Notes </a:t>
            </a:r>
            <a:r>
              <a:rPr lang="en-US" dirty="0">
                <a:solidFill>
                  <a:srgbClr val="C00000"/>
                </a:solidFill>
              </a:rPr>
              <a:t>that this household has electric included in their lot rent or HOA fees. </a:t>
            </a:r>
          </a:p>
          <a:p>
            <a:endParaRPr lang="en-US" dirty="0"/>
          </a:p>
          <a:p>
            <a:endParaRPr lang="en-US" dirty="0"/>
          </a:p>
        </p:txBody>
      </p:sp>
      <p:sp>
        <p:nvSpPr>
          <p:cNvPr id="4" name="Slide Number Placeholder 3">
            <a:extLst>
              <a:ext uri="{FF2B5EF4-FFF2-40B4-BE49-F238E27FC236}">
                <a16:creationId xmlns:a16="http://schemas.microsoft.com/office/drawing/2014/main" id="{9301A14C-0016-AA4E-C703-1A7C8DE685AC}"/>
              </a:ext>
            </a:extLst>
          </p:cNvPr>
          <p:cNvSpPr>
            <a:spLocks noGrp="1"/>
          </p:cNvSpPr>
          <p:nvPr>
            <p:ph type="sldNum" sz="quarter" idx="12"/>
          </p:nvPr>
        </p:nvSpPr>
        <p:spPr/>
        <p:txBody>
          <a:bodyPr/>
          <a:lstStyle/>
          <a:p>
            <a:fld id="{48F63A3B-78C7-47BE-AE5E-E10140E04643}" type="slidenum">
              <a:rPr lang="en-US" smtClean="0"/>
              <a:t>11</a:t>
            </a:fld>
            <a:endParaRPr lang="en-US" dirty="0"/>
          </a:p>
        </p:txBody>
      </p:sp>
    </p:spTree>
    <p:extLst>
      <p:ext uri="{BB962C8B-B14F-4D97-AF65-F5344CB8AC3E}">
        <p14:creationId xmlns:p14="http://schemas.microsoft.com/office/powerpoint/2010/main" val="1436079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a:t>Q&amp;A</a:t>
            </a:r>
            <a:endParaRPr lang="en-US" sz="4400" dirty="0"/>
          </a:p>
        </p:txBody>
      </p:sp>
      <p:sp>
        <p:nvSpPr>
          <p:cNvPr id="7" name="Slide Number Placeholder 6"/>
          <p:cNvSpPr>
            <a:spLocks noGrp="1"/>
          </p:cNvSpPr>
          <p:nvPr>
            <p:ph type="sldNum" sz="quarter" idx="12"/>
          </p:nvPr>
        </p:nvSpPr>
        <p:spPr>
          <a:xfrm>
            <a:off x="10211172" y="6356350"/>
            <a:ext cx="1462668" cy="365125"/>
          </a:xfrm>
        </p:spPr>
        <p:txBody>
          <a:bodyPr/>
          <a:lstStyle/>
          <a:p>
            <a:fld id="{48F63A3B-78C7-47BE-AE5E-E10140E04643}" type="slidenum">
              <a:rPr lang="en-US" smtClean="0"/>
              <a:t>12</a:t>
            </a:fld>
            <a:endParaRPr lang="en-US" dirty="0"/>
          </a:p>
        </p:txBody>
      </p:sp>
    </p:spTree>
    <p:extLst>
      <p:ext uri="{BB962C8B-B14F-4D97-AF65-F5344CB8AC3E}">
        <p14:creationId xmlns:p14="http://schemas.microsoft.com/office/powerpoint/2010/main" val="1673033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851031"/>
            <a:ext cx="12192000" cy="1187128"/>
          </a:xfrm>
        </p:spPr>
        <p:txBody>
          <a:bodyPr>
            <a:normAutofit/>
          </a:bodyPr>
          <a:lstStyle/>
          <a:p>
            <a:r>
              <a:rPr lang="en-US" sz="6000" dirty="0"/>
              <a:t>FFY27 Annual Training</a:t>
            </a:r>
          </a:p>
        </p:txBody>
      </p:sp>
      <p:sp>
        <p:nvSpPr>
          <p:cNvPr id="3" name="Text Placeholder 2"/>
          <p:cNvSpPr>
            <a:spLocks noGrp="1"/>
          </p:cNvSpPr>
          <p:nvPr>
            <p:ph type="body" sz="quarter" idx="14"/>
          </p:nvPr>
        </p:nvSpPr>
        <p:spPr>
          <a:xfrm>
            <a:off x="2107095" y="5143364"/>
            <a:ext cx="7839029" cy="903062"/>
          </a:xfrm>
        </p:spPr>
        <p:txBody>
          <a:bodyPr>
            <a:noAutofit/>
          </a:bodyPr>
          <a:lstStyle/>
          <a:p>
            <a:r>
              <a:rPr lang="en-US" sz="4000" b="1" dirty="0"/>
              <a:t>Ch. 8 – Benefit Payments &amp; Refunds</a:t>
            </a:r>
          </a:p>
        </p:txBody>
      </p:sp>
      <p:sp>
        <p:nvSpPr>
          <p:cNvPr id="7" name="TextBox 6"/>
          <p:cNvSpPr txBox="1"/>
          <p:nvPr/>
        </p:nvSpPr>
        <p:spPr>
          <a:xfrm>
            <a:off x="2247562" y="2838115"/>
            <a:ext cx="811471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3865"/>
                </a:solidFill>
                <a:effectLst/>
                <a:uLnTx/>
                <a:uFillTx/>
                <a:latin typeface="Calibri"/>
                <a:ea typeface="+mn-ea"/>
                <a:cs typeface="+mn-cs"/>
              </a:rPr>
              <a:t>Energy Assistance Program</a:t>
            </a:r>
          </a:p>
        </p:txBody>
      </p:sp>
      <p:sp>
        <p:nvSpPr>
          <p:cNvPr id="5" name="Slide Number Placeholder 4"/>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893399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Title 1"/>
          <p:cNvSpPr>
            <a:spLocks noGrp="1"/>
          </p:cNvSpPr>
          <p:nvPr>
            <p:ph type="title"/>
          </p:nvPr>
        </p:nvSpPr>
        <p:spPr/>
        <p:txBody>
          <a:bodyPr>
            <a:normAutofit/>
          </a:bodyPr>
          <a:lstStyle/>
          <a:p>
            <a:pPr algn="l"/>
            <a:r>
              <a:rPr lang="en-US" sz="4400" dirty="0"/>
              <a:t>Ch. 8 - Benefit Payment &amp; Refunds</a:t>
            </a:r>
          </a:p>
        </p:txBody>
      </p:sp>
      <p:sp>
        <p:nvSpPr>
          <p:cNvPr id="3" name="Content Placeholder 2"/>
          <p:cNvSpPr>
            <a:spLocks noGrp="1"/>
          </p:cNvSpPr>
          <p:nvPr>
            <p:ph sz="half" idx="1"/>
          </p:nvPr>
        </p:nvSpPr>
        <p:spPr>
          <a:xfrm>
            <a:off x="707564" y="1594624"/>
            <a:ext cx="10835641" cy="4582339"/>
          </a:xfrm>
        </p:spPr>
        <p:txBody>
          <a:bodyPr>
            <a:noAutofit/>
          </a:bodyPr>
          <a:lstStyle/>
          <a:p>
            <a:pPr marL="0" indent="0">
              <a:spcBef>
                <a:spcPts val="0"/>
              </a:spcBef>
              <a:spcAft>
                <a:spcPts val="0"/>
              </a:spcAft>
              <a:buNone/>
            </a:pPr>
            <a:r>
              <a:rPr lang="en-US" sz="3600" b="1">
                <a:ea typeface="Calibri" panose="020F0502020204030204" pitchFamily="34" charset="0"/>
                <a:cs typeface="Times New Roman" panose="02020603050405020304" pitchFamily="18" charset="0"/>
              </a:rPr>
              <a:t>Marissa Squires</a:t>
            </a:r>
            <a:endParaRPr lang="en-US" sz="3600" b="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386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FD058-11E0-0F30-A692-C4FAC65B02D0}"/>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12EAEF7-1532-9669-A7D0-2135B4E14FCF}"/>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Title 1">
            <a:extLst>
              <a:ext uri="{FF2B5EF4-FFF2-40B4-BE49-F238E27FC236}">
                <a16:creationId xmlns:a16="http://schemas.microsoft.com/office/drawing/2014/main" id="{87C90CBA-6D02-6068-9263-DE7743DB8A80}"/>
              </a:ext>
            </a:extLst>
          </p:cNvPr>
          <p:cNvSpPr>
            <a:spLocks noGrp="1"/>
          </p:cNvSpPr>
          <p:nvPr>
            <p:ph type="title"/>
          </p:nvPr>
        </p:nvSpPr>
        <p:spPr/>
        <p:txBody>
          <a:bodyPr>
            <a:normAutofit/>
          </a:bodyPr>
          <a:lstStyle/>
          <a:p>
            <a:pPr algn="l"/>
            <a:r>
              <a:rPr lang="en-US" sz="4400" dirty="0"/>
              <a:t>Benefit Payment &amp; Refunds Topics</a:t>
            </a:r>
          </a:p>
        </p:txBody>
      </p:sp>
      <p:sp>
        <p:nvSpPr>
          <p:cNvPr id="3" name="Content Placeholder 2">
            <a:extLst>
              <a:ext uri="{FF2B5EF4-FFF2-40B4-BE49-F238E27FC236}">
                <a16:creationId xmlns:a16="http://schemas.microsoft.com/office/drawing/2014/main" id="{F51BC873-6ACF-5035-4E28-142FCF2ED10F}"/>
              </a:ext>
            </a:extLst>
          </p:cNvPr>
          <p:cNvSpPr>
            <a:spLocks noGrp="1"/>
          </p:cNvSpPr>
          <p:nvPr>
            <p:ph sz="half" idx="1"/>
          </p:nvPr>
        </p:nvSpPr>
        <p:spPr>
          <a:xfrm>
            <a:off x="707564" y="1594624"/>
            <a:ext cx="10835641" cy="4582339"/>
          </a:xfrm>
        </p:spPr>
        <p:txBody>
          <a:bodyPr>
            <a:noAutofit/>
          </a:bodyPr>
          <a:lstStyle/>
          <a:p>
            <a:pPr>
              <a:spcBef>
                <a:spcPts val="600"/>
              </a:spcBef>
              <a:spcAft>
                <a:spcPts val="600"/>
              </a:spcAft>
            </a:pPr>
            <a:r>
              <a:rPr lang="en-US" sz="3600" dirty="0"/>
              <a:t>Additions to </a:t>
            </a:r>
            <a:r>
              <a:rPr lang="en-US" sz="3600" b="1" dirty="0"/>
              <a:t>Designation of Energy Vendors</a:t>
            </a:r>
            <a:r>
              <a:rPr lang="en-US" sz="3600" dirty="0"/>
              <a:t>, p. 2</a:t>
            </a:r>
          </a:p>
          <a:p>
            <a:pPr>
              <a:spcBef>
                <a:spcPts val="600"/>
              </a:spcBef>
              <a:spcAft>
                <a:spcPts val="600"/>
              </a:spcAft>
            </a:pPr>
            <a:r>
              <a:rPr lang="en-US" sz="3600" b="1" dirty="0"/>
              <a:t>Electricity Included in Rent</a:t>
            </a:r>
            <a:r>
              <a:rPr lang="en-US" sz="3600" dirty="0"/>
              <a:t>, p. 3 </a:t>
            </a:r>
            <a:r>
              <a:rPr lang="en-US" sz="3600" b="1" dirty="0">
                <a:solidFill>
                  <a:srgbClr val="C00000"/>
                </a:solidFill>
              </a:rPr>
              <a:t>New</a:t>
            </a:r>
          </a:p>
          <a:p>
            <a:pPr>
              <a:spcBef>
                <a:spcPts val="600"/>
              </a:spcBef>
              <a:spcAft>
                <a:spcPts val="600"/>
              </a:spcAft>
            </a:pPr>
            <a:r>
              <a:rPr lang="en-US" sz="3600" dirty="0"/>
              <a:t>Additions to </a:t>
            </a:r>
            <a:r>
              <a:rPr lang="en-US" sz="3600" b="1" dirty="0"/>
              <a:t>Direct Payment</a:t>
            </a:r>
            <a:r>
              <a:rPr lang="en-US" sz="3600" dirty="0"/>
              <a:t>, p. 4 </a:t>
            </a:r>
          </a:p>
          <a:p>
            <a:pPr lvl="0"/>
            <a:r>
              <a:rPr lang="en-US" sz="3600" dirty="0"/>
              <a:t>Additions to </a:t>
            </a:r>
            <a:r>
              <a:rPr lang="en-US" sz="3600" b="1" dirty="0"/>
              <a:t>Household Members Die</a:t>
            </a:r>
            <a:r>
              <a:rPr lang="en-US" sz="3600" dirty="0"/>
              <a:t>, p. 8 </a:t>
            </a:r>
            <a:endParaRPr lang="en-US" sz="3600" b="1" dirty="0">
              <a:solidFill>
                <a:schemeClr val="accent2">
                  <a:lumMod val="75000"/>
                </a:schemeClr>
              </a:solidFill>
            </a:endParaRPr>
          </a:p>
          <a:p>
            <a:r>
              <a:rPr lang="en-US" sz="3600" dirty="0"/>
              <a:t>Additions to </a:t>
            </a:r>
            <a:r>
              <a:rPr lang="en-US" sz="3600" b="1" dirty="0"/>
              <a:t>Right to EAP Benefits</a:t>
            </a:r>
            <a:r>
              <a:rPr lang="en-US" sz="3600" dirty="0"/>
              <a:t>, p. 12</a:t>
            </a:r>
            <a:endParaRPr lang="en-US" sz="3600" b="1" dirty="0">
              <a:solidFill>
                <a:schemeClr val="accent2">
                  <a:lumMod val="75000"/>
                </a:schemeClr>
              </a:solidFill>
            </a:endParaRPr>
          </a:p>
          <a:p>
            <a:pPr>
              <a:spcBef>
                <a:spcPts val="600"/>
              </a:spcBef>
              <a:spcAft>
                <a:spcPts val="600"/>
              </a:spcAft>
            </a:pPr>
            <a:endParaRPr lang="en-US" sz="3200" dirty="0"/>
          </a:p>
        </p:txBody>
      </p:sp>
    </p:spTree>
    <p:extLst>
      <p:ext uri="{BB962C8B-B14F-4D97-AF65-F5344CB8AC3E}">
        <p14:creationId xmlns:p14="http://schemas.microsoft.com/office/powerpoint/2010/main" val="3422035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Title 1"/>
          <p:cNvSpPr>
            <a:spLocks noGrp="1"/>
          </p:cNvSpPr>
          <p:nvPr>
            <p:ph type="title"/>
          </p:nvPr>
        </p:nvSpPr>
        <p:spPr/>
        <p:txBody>
          <a:bodyPr>
            <a:normAutofit/>
          </a:bodyPr>
          <a:lstStyle/>
          <a:p>
            <a:pPr algn="l"/>
            <a:r>
              <a:rPr lang="en-US" sz="4400" dirty="0"/>
              <a:t>Designation of Energy Vendors, p. 2</a:t>
            </a:r>
          </a:p>
        </p:txBody>
      </p:sp>
      <p:sp>
        <p:nvSpPr>
          <p:cNvPr id="3" name="Content Placeholder 2"/>
          <p:cNvSpPr>
            <a:spLocks noGrp="1"/>
          </p:cNvSpPr>
          <p:nvPr>
            <p:ph sz="half" idx="1"/>
          </p:nvPr>
        </p:nvSpPr>
        <p:spPr>
          <a:xfrm>
            <a:off x="698855" y="1594624"/>
            <a:ext cx="7637623" cy="4582339"/>
          </a:xfrm>
        </p:spPr>
        <p:txBody>
          <a:bodyPr>
            <a:noAutofit/>
          </a:bodyPr>
          <a:lstStyle/>
          <a:p>
            <a:pPr marL="0" indent="0">
              <a:spcBef>
                <a:spcPts val="600"/>
              </a:spcBef>
              <a:spcAft>
                <a:spcPts val="600"/>
              </a:spcAft>
              <a:buNone/>
            </a:pPr>
            <a:r>
              <a:rPr lang="en-US" sz="3600" dirty="0"/>
              <a:t>Language was added to clarify the importance of timely entry of signature dates in eHeat</a:t>
            </a:r>
          </a:p>
          <a:p>
            <a:pPr>
              <a:spcBef>
                <a:spcPts val="600"/>
              </a:spcBef>
              <a:spcAft>
                <a:spcPts val="600"/>
              </a:spcAft>
            </a:pPr>
            <a:r>
              <a:rPr lang="en-US" sz="3200" dirty="0">
                <a:solidFill>
                  <a:srgbClr val="003865"/>
                </a:solidFill>
              </a:rPr>
              <a:t>Signing the app permits data sharing</a:t>
            </a:r>
          </a:p>
          <a:p>
            <a:pPr>
              <a:spcBef>
                <a:spcPts val="600"/>
              </a:spcBef>
              <a:spcAft>
                <a:spcPts val="600"/>
              </a:spcAft>
            </a:pPr>
            <a:r>
              <a:rPr lang="en-US" sz="3200" dirty="0">
                <a:solidFill>
                  <a:srgbClr val="003865"/>
                </a:solidFill>
              </a:rPr>
              <a:t>Active apps without signature are invisible to EVs</a:t>
            </a:r>
          </a:p>
          <a:p>
            <a:pPr lvl="1">
              <a:spcBef>
                <a:spcPts val="600"/>
              </a:spcBef>
              <a:spcAft>
                <a:spcPts val="600"/>
              </a:spcAft>
            </a:pPr>
            <a:endParaRPr lang="en-US" sz="2800" dirty="0"/>
          </a:p>
          <a:p>
            <a:pPr lvl="1">
              <a:spcBef>
                <a:spcPts val="600"/>
              </a:spcBef>
              <a:spcAft>
                <a:spcPts val="600"/>
              </a:spcAft>
            </a:pPr>
            <a:endParaRPr lang="en-US" sz="2800" dirty="0"/>
          </a:p>
        </p:txBody>
      </p:sp>
      <p:pic>
        <p:nvPicPr>
          <p:cNvPr id="9" name="Picture 8">
            <a:extLst>
              <a:ext uri="{FF2B5EF4-FFF2-40B4-BE49-F238E27FC236}">
                <a16:creationId xmlns:a16="http://schemas.microsoft.com/office/drawing/2014/main" id="{4357CFC5-11E7-EEC1-D24F-D411A53F4CF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8348" y="1459414"/>
            <a:ext cx="3640237" cy="2426379"/>
          </a:xfrm>
          <a:prstGeom prst="rect">
            <a:avLst/>
          </a:prstGeom>
        </p:spPr>
      </p:pic>
    </p:spTree>
    <p:extLst>
      <p:ext uri="{BB962C8B-B14F-4D97-AF65-F5344CB8AC3E}">
        <p14:creationId xmlns:p14="http://schemas.microsoft.com/office/powerpoint/2010/main" val="335219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40075-4569-6461-20D3-18F0185ACCD1}"/>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7B76EBB0-D9E4-185B-7880-0E3230181AC6}"/>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Title 1">
            <a:extLst>
              <a:ext uri="{FF2B5EF4-FFF2-40B4-BE49-F238E27FC236}">
                <a16:creationId xmlns:a16="http://schemas.microsoft.com/office/drawing/2014/main" id="{615EAD3D-8FC8-9A48-0EAB-5A194D3DF0A0}"/>
              </a:ext>
            </a:extLst>
          </p:cNvPr>
          <p:cNvSpPr>
            <a:spLocks noGrp="1"/>
          </p:cNvSpPr>
          <p:nvPr>
            <p:ph type="title"/>
          </p:nvPr>
        </p:nvSpPr>
        <p:spPr/>
        <p:txBody>
          <a:bodyPr>
            <a:normAutofit/>
          </a:bodyPr>
          <a:lstStyle/>
          <a:p>
            <a:pPr algn="l"/>
            <a:r>
              <a:rPr lang="en-US" sz="4400" dirty="0">
                <a:ea typeface="Calibri" panose="020F0502020204030204" pitchFamily="34" charset="0"/>
                <a:cs typeface="Times New Roman" panose="02020603050405020304" pitchFamily="18" charset="0"/>
              </a:rPr>
              <a:t>Designation of Energy Vendors Continued</a:t>
            </a:r>
            <a:endParaRPr lang="en-US" sz="4400" dirty="0"/>
          </a:p>
        </p:txBody>
      </p:sp>
      <p:sp>
        <p:nvSpPr>
          <p:cNvPr id="3" name="Content Placeholder 2">
            <a:extLst>
              <a:ext uri="{FF2B5EF4-FFF2-40B4-BE49-F238E27FC236}">
                <a16:creationId xmlns:a16="http://schemas.microsoft.com/office/drawing/2014/main" id="{2A8CEB92-11AC-6DC1-83C1-51D817D66336}"/>
              </a:ext>
            </a:extLst>
          </p:cNvPr>
          <p:cNvSpPr>
            <a:spLocks noGrp="1"/>
          </p:cNvSpPr>
          <p:nvPr>
            <p:ph sz="half" idx="1"/>
          </p:nvPr>
        </p:nvSpPr>
        <p:spPr>
          <a:xfrm>
            <a:off x="698855" y="1594624"/>
            <a:ext cx="10835641" cy="4582339"/>
          </a:xfrm>
        </p:spPr>
        <p:txBody>
          <a:bodyPr>
            <a:noAutofit/>
          </a:bodyPr>
          <a:lstStyle/>
          <a:p>
            <a:pPr marL="0" indent="0">
              <a:spcBef>
                <a:spcPts val="0"/>
              </a:spcBef>
              <a:spcAft>
                <a:spcPts val="0"/>
              </a:spcAft>
              <a:buNone/>
            </a:pPr>
            <a:r>
              <a:rPr lang="en-US" sz="3600" dirty="0">
                <a:ea typeface="Calibri" panose="020F0502020204030204" pitchFamily="34" charset="0"/>
                <a:cs typeface="Times New Roman" panose="02020603050405020304" pitchFamily="18" charset="0"/>
              </a:rPr>
              <a:t>Signature entry reminders - language was added</a:t>
            </a:r>
            <a:endParaRPr lang="en-US" sz="3200" dirty="0">
              <a:ea typeface="Calibri" panose="020F0502020204030204" pitchFamily="34" charset="0"/>
              <a:cs typeface="Times New Roman" panose="02020603050405020304" pitchFamily="18" charset="0"/>
            </a:endParaRPr>
          </a:p>
          <a:p>
            <a:pPr>
              <a:spcBef>
                <a:spcPts val="600"/>
              </a:spcBef>
              <a:spcAft>
                <a:spcPts val="600"/>
              </a:spcAft>
            </a:pPr>
            <a:r>
              <a:rPr lang="en-US" sz="3200" dirty="0">
                <a:solidFill>
                  <a:srgbClr val="003865"/>
                </a:solidFill>
              </a:rPr>
              <a:t>When logging a valid app, enter the signature date so that EVs can see the app and respond to consumption requests</a:t>
            </a:r>
          </a:p>
          <a:p>
            <a:pPr>
              <a:spcBef>
                <a:spcPts val="600"/>
              </a:spcBef>
              <a:spcAft>
                <a:spcPts val="600"/>
              </a:spcAft>
            </a:pPr>
            <a:r>
              <a:rPr lang="en-US" sz="3200" dirty="0">
                <a:solidFill>
                  <a:srgbClr val="003865"/>
                </a:solidFill>
              </a:rPr>
              <a:t>However, when logging an app that lacks a signature, the signature date should be left blank to prevent vendors from seeing that the HH applied</a:t>
            </a:r>
          </a:p>
          <a:p>
            <a:pPr lvl="1">
              <a:spcBef>
                <a:spcPts val="600"/>
              </a:spcBef>
              <a:spcAft>
                <a:spcPts val="600"/>
              </a:spcAft>
            </a:pPr>
            <a:r>
              <a:rPr lang="en-US" sz="2800" dirty="0">
                <a:solidFill>
                  <a:srgbClr val="003865"/>
                </a:solidFill>
              </a:rPr>
              <a:t>See </a:t>
            </a:r>
            <a:r>
              <a:rPr lang="en-US" sz="2800" b="1" dirty="0">
                <a:solidFill>
                  <a:srgbClr val="003865"/>
                </a:solidFill>
              </a:rPr>
              <a:t>Handling Applications Without Valid Signatures, </a:t>
            </a:r>
            <a:r>
              <a:rPr lang="en-US" sz="2800" dirty="0">
                <a:solidFill>
                  <a:srgbClr val="003865"/>
                </a:solidFill>
              </a:rPr>
              <a:t>Ch. 2 p. 13 </a:t>
            </a:r>
          </a:p>
        </p:txBody>
      </p:sp>
    </p:spTree>
    <p:extLst>
      <p:ext uri="{BB962C8B-B14F-4D97-AF65-F5344CB8AC3E}">
        <p14:creationId xmlns:p14="http://schemas.microsoft.com/office/powerpoint/2010/main" val="2596435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7BD9E-96E4-FA14-8BA8-8FDE6C758BB9}"/>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5BF050F-848A-A802-82AD-5919934746FF}"/>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Title 1">
            <a:extLst>
              <a:ext uri="{FF2B5EF4-FFF2-40B4-BE49-F238E27FC236}">
                <a16:creationId xmlns:a16="http://schemas.microsoft.com/office/drawing/2014/main" id="{DB06C754-6860-2A8A-06DA-9BB176FBAA1D}"/>
              </a:ext>
            </a:extLst>
          </p:cNvPr>
          <p:cNvSpPr>
            <a:spLocks noGrp="1"/>
          </p:cNvSpPr>
          <p:nvPr>
            <p:ph type="title"/>
          </p:nvPr>
        </p:nvSpPr>
        <p:spPr/>
        <p:txBody>
          <a:bodyPr>
            <a:normAutofit/>
          </a:bodyPr>
          <a:lstStyle/>
          <a:p>
            <a:pPr algn="l">
              <a:spcBef>
                <a:spcPts val="600"/>
              </a:spcBef>
              <a:spcAft>
                <a:spcPts val="600"/>
              </a:spcAft>
            </a:pPr>
            <a:r>
              <a:rPr lang="en-US" sz="4400" dirty="0"/>
              <a:t>Electricity Included in Rent, p. 3</a:t>
            </a:r>
          </a:p>
        </p:txBody>
      </p:sp>
      <p:sp>
        <p:nvSpPr>
          <p:cNvPr id="3" name="Content Placeholder 2">
            <a:extLst>
              <a:ext uri="{FF2B5EF4-FFF2-40B4-BE49-F238E27FC236}">
                <a16:creationId xmlns:a16="http://schemas.microsoft.com/office/drawing/2014/main" id="{B794C35A-BC01-64EE-B373-3E9671AC5073}"/>
              </a:ext>
            </a:extLst>
          </p:cNvPr>
          <p:cNvSpPr>
            <a:spLocks noGrp="1"/>
          </p:cNvSpPr>
          <p:nvPr>
            <p:ph sz="half" idx="1"/>
          </p:nvPr>
        </p:nvSpPr>
        <p:spPr>
          <a:xfrm>
            <a:off x="698856" y="1594624"/>
            <a:ext cx="5500064" cy="4582339"/>
          </a:xfrm>
        </p:spPr>
        <p:txBody>
          <a:bodyPr>
            <a:noAutofit/>
          </a:bodyPr>
          <a:lstStyle/>
          <a:p>
            <a:pPr lvl="1">
              <a:spcBef>
                <a:spcPts val="600"/>
              </a:spcBef>
              <a:spcAft>
                <a:spcPts val="600"/>
              </a:spcAft>
            </a:pPr>
            <a:r>
              <a:rPr lang="en-US" sz="3600" dirty="0"/>
              <a:t>This section is </a:t>
            </a:r>
            <a:r>
              <a:rPr lang="en-US" sz="3600" b="1" dirty="0">
                <a:solidFill>
                  <a:srgbClr val="C00000"/>
                </a:solidFill>
              </a:rPr>
              <a:t>NEW</a:t>
            </a:r>
          </a:p>
          <a:p>
            <a:pPr lvl="1">
              <a:spcBef>
                <a:spcPts val="600"/>
              </a:spcBef>
              <a:spcAft>
                <a:spcPts val="600"/>
              </a:spcAft>
            </a:pPr>
            <a:r>
              <a:rPr lang="en-US" sz="3600" dirty="0"/>
              <a:t>Explains differences for when to use Electricity Included in Rent or No Electric Vendor</a:t>
            </a:r>
          </a:p>
          <a:p>
            <a:pPr lvl="1">
              <a:spcBef>
                <a:spcPts val="600"/>
              </a:spcBef>
              <a:spcAft>
                <a:spcPts val="600"/>
              </a:spcAft>
            </a:pPr>
            <a:endParaRPr lang="en-US" sz="2800" dirty="0"/>
          </a:p>
        </p:txBody>
      </p:sp>
      <p:pic>
        <p:nvPicPr>
          <p:cNvPr id="12" name="Picture 11">
            <a:extLst>
              <a:ext uri="{FF2B5EF4-FFF2-40B4-BE49-F238E27FC236}">
                <a16:creationId xmlns:a16="http://schemas.microsoft.com/office/drawing/2014/main" id="{0785DFF6-044F-1ED1-E192-ACDCBA2C6AAA}"/>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25112" y="2104140"/>
            <a:ext cx="5048728" cy="3364093"/>
          </a:xfrm>
          <a:prstGeom prst="rect">
            <a:avLst/>
          </a:prstGeom>
        </p:spPr>
      </p:pic>
    </p:spTree>
    <p:extLst>
      <p:ext uri="{BB962C8B-B14F-4D97-AF65-F5344CB8AC3E}">
        <p14:creationId xmlns:p14="http://schemas.microsoft.com/office/powerpoint/2010/main" val="132060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B8477-9498-0694-3134-DEF64CC0C6CA}"/>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8F9E2A1-27D0-A89C-D2B2-F0DE84911BBD}"/>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Title 1">
            <a:extLst>
              <a:ext uri="{FF2B5EF4-FFF2-40B4-BE49-F238E27FC236}">
                <a16:creationId xmlns:a16="http://schemas.microsoft.com/office/drawing/2014/main" id="{9936CFCF-65FD-26B7-CCC0-BEBF30697CB1}"/>
              </a:ext>
            </a:extLst>
          </p:cNvPr>
          <p:cNvSpPr>
            <a:spLocks noGrp="1"/>
          </p:cNvSpPr>
          <p:nvPr>
            <p:ph type="title"/>
          </p:nvPr>
        </p:nvSpPr>
        <p:spPr/>
        <p:txBody>
          <a:bodyPr>
            <a:normAutofit/>
          </a:bodyPr>
          <a:lstStyle/>
          <a:p>
            <a:pPr algn="l"/>
            <a:r>
              <a:rPr lang="en-US" sz="4400" dirty="0"/>
              <a:t>Definition for Electricity in Rent (EIR)</a:t>
            </a:r>
          </a:p>
        </p:txBody>
      </p:sp>
      <p:sp>
        <p:nvSpPr>
          <p:cNvPr id="3" name="Content Placeholder 2">
            <a:extLst>
              <a:ext uri="{FF2B5EF4-FFF2-40B4-BE49-F238E27FC236}">
                <a16:creationId xmlns:a16="http://schemas.microsoft.com/office/drawing/2014/main" id="{6F3C04A7-142D-2E5E-3F04-C3D6CD4CFA04}"/>
              </a:ext>
            </a:extLst>
          </p:cNvPr>
          <p:cNvSpPr>
            <a:spLocks noGrp="1"/>
          </p:cNvSpPr>
          <p:nvPr>
            <p:ph sz="half" idx="1"/>
          </p:nvPr>
        </p:nvSpPr>
        <p:spPr>
          <a:xfrm>
            <a:off x="698855" y="1594624"/>
            <a:ext cx="10835641" cy="4582339"/>
          </a:xfrm>
        </p:spPr>
        <p:txBody>
          <a:bodyPr>
            <a:noAutofit/>
          </a:bodyPr>
          <a:lstStyle/>
          <a:p>
            <a:pPr>
              <a:spcBef>
                <a:spcPts val="600"/>
              </a:spcBef>
              <a:spcAft>
                <a:spcPts val="600"/>
              </a:spcAft>
            </a:pPr>
            <a:r>
              <a:rPr lang="en-US" sz="3200" dirty="0"/>
              <a:t>When a HH has electric costs, but they are built into their costs for rent</a:t>
            </a:r>
          </a:p>
          <a:p>
            <a:pPr>
              <a:spcBef>
                <a:spcPts val="600"/>
              </a:spcBef>
              <a:spcAft>
                <a:spcPts val="600"/>
              </a:spcAft>
            </a:pPr>
            <a:r>
              <a:rPr lang="en-US" sz="3200" dirty="0"/>
              <a:t>HH may not get a separate bill or itemization on their rental statement, but they do have electric costs</a:t>
            </a:r>
          </a:p>
          <a:p>
            <a:pPr>
              <a:spcBef>
                <a:spcPts val="600"/>
              </a:spcBef>
              <a:spcAft>
                <a:spcPts val="600"/>
              </a:spcAft>
            </a:pPr>
            <a:r>
              <a:rPr lang="en-US" sz="3200" dirty="0"/>
              <a:t>Example: </a:t>
            </a:r>
          </a:p>
          <a:p>
            <a:pPr lvl="1">
              <a:spcBef>
                <a:spcPts val="600"/>
              </a:spcBef>
              <a:spcAft>
                <a:spcPts val="600"/>
              </a:spcAft>
            </a:pPr>
            <a:r>
              <a:rPr lang="en-US" sz="2800" dirty="0"/>
              <a:t>HH lives at a rental apartment where rent and electricity are billed monthly (e.g., $1,500 a month, rent with electricity included)</a:t>
            </a:r>
          </a:p>
        </p:txBody>
      </p:sp>
    </p:spTree>
    <p:extLst>
      <p:ext uri="{BB962C8B-B14F-4D97-AF65-F5344CB8AC3E}">
        <p14:creationId xmlns:p14="http://schemas.microsoft.com/office/powerpoint/2010/main" val="3030925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Primary Heat</a:t>
            </a:r>
          </a:p>
        </p:txBody>
      </p:sp>
      <p:sp>
        <p:nvSpPr>
          <p:cNvPr id="3" name="Content Placeholder 2" descr="My name is Mandy Braaten and I will be your presenter for today"/>
          <p:cNvSpPr>
            <a:spLocks noGrp="1"/>
          </p:cNvSpPr>
          <p:nvPr>
            <p:ph sz="half" idx="1"/>
          </p:nvPr>
        </p:nvSpPr>
        <p:spPr>
          <a:xfrm>
            <a:off x="707564" y="1594624"/>
            <a:ext cx="10835641" cy="4582339"/>
          </a:xfrm>
        </p:spPr>
        <p:txBody>
          <a:bodyPr>
            <a:noAutofit/>
          </a:bodyPr>
          <a:lstStyle/>
          <a:p>
            <a:pPr marL="0" indent="0">
              <a:spcBef>
                <a:spcPts val="0"/>
              </a:spcBef>
              <a:spcAft>
                <a:spcPts val="0"/>
              </a:spcAft>
              <a:buNone/>
            </a:pPr>
            <a:r>
              <a:rPr lang="en-US" sz="3600" b="1" dirty="0">
                <a:ea typeface="Calibri" panose="020F0502020204030204" pitchFamily="34" charset="0"/>
                <a:cs typeface="Times New Roman" panose="02020603050405020304" pitchFamily="18" charset="0"/>
              </a:rPr>
              <a:t>Mandy Braaten</a:t>
            </a:r>
          </a:p>
          <a:p>
            <a:pPr marL="0" indent="0">
              <a:spcBef>
                <a:spcPts val="0"/>
              </a:spcBef>
              <a:spcAft>
                <a:spcPts val="0"/>
              </a:spcAft>
              <a:buNone/>
            </a:pPr>
            <a:endParaRPr lang="en-US" sz="3600" b="1" dirty="0">
              <a:ea typeface="Calibri" panose="020F0502020204030204" pitchFamily="34" charset="0"/>
              <a:cs typeface="Times New Roman" panose="02020603050405020304" pitchFamily="18" charset="0"/>
            </a:endParaRPr>
          </a:p>
        </p:txBody>
      </p:sp>
      <p:sp>
        <p:nvSpPr>
          <p:cNvPr id="7" name="Slide Number Placeholder 6"/>
          <p:cNvSpPr>
            <a:spLocks noGrp="1"/>
          </p:cNvSpPr>
          <p:nvPr>
            <p:ph type="sldNum" sz="quarter" idx="12"/>
          </p:nvPr>
        </p:nvSpPr>
        <p:spPr>
          <a:xfrm>
            <a:off x="10211172" y="6356350"/>
            <a:ext cx="1462668" cy="365125"/>
          </a:xfrm>
        </p:spPr>
        <p:txBody>
          <a:bodyPr/>
          <a:lstStyle/>
          <a:p>
            <a:fld id="{48F63A3B-78C7-47BE-AE5E-E10140E04643}" type="slidenum">
              <a:rPr lang="en-US" smtClean="0"/>
              <a:t>2</a:t>
            </a:fld>
            <a:endParaRPr lang="en-US" dirty="0"/>
          </a:p>
        </p:txBody>
      </p:sp>
    </p:spTree>
    <p:extLst>
      <p:ext uri="{BB962C8B-B14F-4D97-AF65-F5344CB8AC3E}">
        <p14:creationId xmlns:p14="http://schemas.microsoft.com/office/powerpoint/2010/main" val="1799083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0594B-DB48-3E1B-F26C-3319CD13DB16}"/>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43AD52F-0828-9345-E283-BC0EDE9ED93A}"/>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Title 1">
            <a:extLst>
              <a:ext uri="{FF2B5EF4-FFF2-40B4-BE49-F238E27FC236}">
                <a16:creationId xmlns:a16="http://schemas.microsoft.com/office/drawing/2014/main" id="{92A7822C-E725-EF5B-299E-B5E0BF32C4A7}"/>
              </a:ext>
            </a:extLst>
          </p:cNvPr>
          <p:cNvSpPr>
            <a:spLocks noGrp="1"/>
          </p:cNvSpPr>
          <p:nvPr>
            <p:ph type="title"/>
          </p:nvPr>
        </p:nvSpPr>
        <p:spPr/>
        <p:txBody>
          <a:bodyPr>
            <a:normAutofit/>
          </a:bodyPr>
          <a:lstStyle/>
          <a:p>
            <a:pPr algn="l">
              <a:spcBef>
                <a:spcPts val="600"/>
              </a:spcBef>
              <a:spcAft>
                <a:spcPts val="600"/>
              </a:spcAft>
            </a:pPr>
            <a:r>
              <a:rPr lang="en-US" sz="4400" dirty="0"/>
              <a:t>EIR Consumption</a:t>
            </a:r>
          </a:p>
        </p:txBody>
      </p:sp>
      <p:sp>
        <p:nvSpPr>
          <p:cNvPr id="3" name="Content Placeholder 2">
            <a:extLst>
              <a:ext uri="{FF2B5EF4-FFF2-40B4-BE49-F238E27FC236}">
                <a16:creationId xmlns:a16="http://schemas.microsoft.com/office/drawing/2014/main" id="{6EA7782E-2420-F806-91F5-C568A6177990}"/>
              </a:ext>
            </a:extLst>
          </p:cNvPr>
          <p:cNvSpPr>
            <a:spLocks noGrp="1"/>
          </p:cNvSpPr>
          <p:nvPr>
            <p:ph sz="half" idx="1"/>
          </p:nvPr>
        </p:nvSpPr>
        <p:spPr>
          <a:xfrm>
            <a:off x="698855" y="1594624"/>
            <a:ext cx="10835641" cy="4582339"/>
          </a:xfrm>
        </p:spPr>
        <p:txBody>
          <a:bodyPr>
            <a:noAutofit/>
          </a:bodyPr>
          <a:lstStyle/>
          <a:p>
            <a:pPr marL="0" indent="0">
              <a:spcBef>
                <a:spcPts val="600"/>
              </a:spcBef>
              <a:spcAft>
                <a:spcPts val="600"/>
              </a:spcAft>
              <a:buNone/>
            </a:pPr>
            <a:r>
              <a:rPr lang="en-US" sz="2800" dirty="0"/>
              <a:t>All EIR vendors have consumption “Requested”  because consumption costs are unknown:</a:t>
            </a:r>
          </a:p>
          <a:p>
            <a:pPr>
              <a:spcBef>
                <a:spcPts val="600"/>
              </a:spcBef>
              <a:spcAft>
                <a:spcPts val="600"/>
              </a:spcAft>
            </a:pPr>
            <a:r>
              <a:rPr lang="en-US" sz="2800" dirty="0"/>
              <a:t>Electric costs are not itemized with the rent or they are, but the landlord or property management company is not a cooperative vendor and does not provide the consumption costs to EAP  </a:t>
            </a:r>
          </a:p>
          <a:p>
            <a:pPr marL="0" indent="0">
              <a:spcBef>
                <a:spcPts val="600"/>
              </a:spcBef>
              <a:spcAft>
                <a:spcPts val="600"/>
              </a:spcAft>
              <a:buNone/>
            </a:pPr>
            <a:r>
              <a:rPr lang="en-US" sz="2800" dirty="0"/>
              <a:t>Because of this unknown, the Backup Matrix (BUM) is triggered </a:t>
            </a:r>
          </a:p>
          <a:p>
            <a:pPr>
              <a:spcBef>
                <a:spcPts val="600"/>
              </a:spcBef>
              <a:spcAft>
                <a:spcPts val="600"/>
              </a:spcAft>
            </a:pPr>
            <a:r>
              <a:rPr lang="en-US" sz="2800" dirty="0"/>
              <a:t>The BUM looks at the primary heating source and housing type, but it then also factors in some electric costs </a:t>
            </a:r>
          </a:p>
        </p:txBody>
      </p:sp>
    </p:spTree>
    <p:extLst>
      <p:ext uri="{BB962C8B-B14F-4D97-AF65-F5344CB8AC3E}">
        <p14:creationId xmlns:p14="http://schemas.microsoft.com/office/powerpoint/2010/main" val="2785212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47B9A-86DB-C816-D709-F59F3F56B61F}"/>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5B5713D-1FA0-BA97-D8B8-3B973672F2AE}"/>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Title 1">
            <a:extLst>
              <a:ext uri="{FF2B5EF4-FFF2-40B4-BE49-F238E27FC236}">
                <a16:creationId xmlns:a16="http://schemas.microsoft.com/office/drawing/2014/main" id="{D4AA4D59-0148-D8CE-78F9-63EB0655218A}"/>
              </a:ext>
            </a:extLst>
          </p:cNvPr>
          <p:cNvSpPr>
            <a:spLocks noGrp="1"/>
          </p:cNvSpPr>
          <p:nvPr>
            <p:ph type="title"/>
          </p:nvPr>
        </p:nvSpPr>
        <p:spPr/>
        <p:txBody>
          <a:bodyPr>
            <a:normAutofit/>
          </a:bodyPr>
          <a:lstStyle/>
          <a:p>
            <a:pPr algn="l"/>
            <a:r>
              <a:rPr lang="en-US" sz="4400" dirty="0"/>
              <a:t>Definition for No Electric Vendor</a:t>
            </a:r>
          </a:p>
        </p:txBody>
      </p:sp>
      <p:sp>
        <p:nvSpPr>
          <p:cNvPr id="3" name="Content Placeholder 2">
            <a:extLst>
              <a:ext uri="{FF2B5EF4-FFF2-40B4-BE49-F238E27FC236}">
                <a16:creationId xmlns:a16="http://schemas.microsoft.com/office/drawing/2014/main" id="{DAFA4E57-811E-2A12-FDC8-C7B91F2E96BC}"/>
              </a:ext>
            </a:extLst>
          </p:cNvPr>
          <p:cNvSpPr>
            <a:spLocks noGrp="1"/>
          </p:cNvSpPr>
          <p:nvPr>
            <p:ph sz="half" idx="1"/>
          </p:nvPr>
        </p:nvSpPr>
        <p:spPr>
          <a:xfrm>
            <a:off x="698855" y="1594624"/>
            <a:ext cx="10835641" cy="4582339"/>
          </a:xfrm>
        </p:spPr>
        <p:txBody>
          <a:bodyPr>
            <a:noAutofit/>
          </a:bodyPr>
          <a:lstStyle/>
          <a:p>
            <a:pPr>
              <a:spcBef>
                <a:spcPts val="600"/>
              </a:spcBef>
              <a:spcAft>
                <a:spcPts val="600"/>
              </a:spcAft>
            </a:pPr>
            <a:r>
              <a:rPr lang="en-US" sz="3200" dirty="0"/>
              <a:t>When a HH has no electric costs, therefore their electric costs are not part of their financial burden</a:t>
            </a:r>
          </a:p>
          <a:p>
            <a:pPr>
              <a:spcBef>
                <a:spcPts val="600"/>
              </a:spcBef>
              <a:spcAft>
                <a:spcPts val="600"/>
              </a:spcAft>
            </a:pPr>
            <a:r>
              <a:rPr lang="en-US" sz="3200" dirty="0"/>
              <a:t>Examples:</a:t>
            </a:r>
          </a:p>
          <a:p>
            <a:pPr lvl="1">
              <a:spcBef>
                <a:spcPts val="600"/>
              </a:spcBef>
              <a:spcAft>
                <a:spcPts val="600"/>
              </a:spcAft>
            </a:pPr>
            <a:r>
              <a:rPr lang="en-US" sz="2800" dirty="0"/>
              <a:t>HH living “off the grid” and does not use or have access to electricity from a utility provider</a:t>
            </a:r>
          </a:p>
          <a:p>
            <a:pPr lvl="1">
              <a:spcBef>
                <a:spcPts val="600"/>
              </a:spcBef>
              <a:spcAft>
                <a:spcPts val="600"/>
              </a:spcAft>
            </a:pPr>
            <a:r>
              <a:rPr lang="en-US" sz="2800" dirty="0"/>
              <a:t>HH has camper on family member’s property. Uses electricity from the family member, but HH doesn’t have their own account and doesn’t pay the family member.</a:t>
            </a:r>
          </a:p>
        </p:txBody>
      </p:sp>
    </p:spTree>
    <p:extLst>
      <p:ext uri="{BB962C8B-B14F-4D97-AF65-F5344CB8AC3E}">
        <p14:creationId xmlns:p14="http://schemas.microsoft.com/office/powerpoint/2010/main" val="1181526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0AA78-3C2F-E0B0-A0F3-65D55177341A}"/>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5162C9DD-B77B-CEB7-6DB1-4EE81A6FAE61}"/>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Title 1">
            <a:extLst>
              <a:ext uri="{FF2B5EF4-FFF2-40B4-BE49-F238E27FC236}">
                <a16:creationId xmlns:a16="http://schemas.microsoft.com/office/drawing/2014/main" id="{866F8209-B507-2C4C-3207-F12A38798E44}"/>
              </a:ext>
            </a:extLst>
          </p:cNvPr>
          <p:cNvSpPr>
            <a:spLocks noGrp="1"/>
          </p:cNvSpPr>
          <p:nvPr>
            <p:ph type="title"/>
          </p:nvPr>
        </p:nvSpPr>
        <p:spPr/>
        <p:txBody>
          <a:bodyPr>
            <a:normAutofit/>
          </a:bodyPr>
          <a:lstStyle/>
          <a:p>
            <a:pPr algn="l">
              <a:spcBef>
                <a:spcPts val="600"/>
              </a:spcBef>
              <a:spcAft>
                <a:spcPts val="600"/>
              </a:spcAft>
            </a:pPr>
            <a:r>
              <a:rPr lang="en-US" sz="4400" dirty="0"/>
              <a:t>No Electric Vendor Consumption</a:t>
            </a:r>
          </a:p>
        </p:txBody>
      </p:sp>
      <p:sp>
        <p:nvSpPr>
          <p:cNvPr id="3" name="Content Placeholder 2">
            <a:extLst>
              <a:ext uri="{FF2B5EF4-FFF2-40B4-BE49-F238E27FC236}">
                <a16:creationId xmlns:a16="http://schemas.microsoft.com/office/drawing/2014/main" id="{427E965F-60E0-98F9-E056-114EF656A6A7}"/>
              </a:ext>
            </a:extLst>
          </p:cNvPr>
          <p:cNvSpPr>
            <a:spLocks noGrp="1"/>
          </p:cNvSpPr>
          <p:nvPr>
            <p:ph sz="half" idx="1"/>
          </p:nvPr>
        </p:nvSpPr>
        <p:spPr>
          <a:xfrm>
            <a:off x="698856" y="1594624"/>
            <a:ext cx="7946380" cy="4582339"/>
          </a:xfrm>
        </p:spPr>
        <p:txBody>
          <a:bodyPr>
            <a:noAutofit/>
          </a:bodyPr>
          <a:lstStyle/>
          <a:p>
            <a:pPr marL="0" indent="0">
              <a:spcBef>
                <a:spcPts val="600"/>
              </a:spcBef>
              <a:spcAft>
                <a:spcPts val="600"/>
              </a:spcAft>
              <a:buNone/>
            </a:pPr>
            <a:r>
              <a:rPr lang="en-US" sz="3200" dirty="0"/>
              <a:t>By marking “No Electric Vendor” instead of adding EIR as a vendor:</a:t>
            </a:r>
          </a:p>
          <a:p>
            <a:pPr lvl="1">
              <a:spcBef>
                <a:spcPts val="600"/>
              </a:spcBef>
              <a:spcAft>
                <a:spcPts val="600"/>
              </a:spcAft>
            </a:pPr>
            <a:r>
              <a:rPr lang="en-US" sz="2800" dirty="0"/>
              <a:t>It tells </a:t>
            </a:r>
            <a:r>
              <a:rPr lang="en-US" sz="2800" dirty="0" err="1"/>
              <a:t>eHEAT</a:t>
            </a:r>
            <a:r>
              <a:rPr lang="en-US" sz="2800" dirty="0"/>
              <a:t> that the HH has no energy burden for electricity </a:t>
            </a:r>
          </a:p>
          <a:p>
            <a:pPr lvl="1">
              <a:spcBef>
                <a:spcPts val="600"/>
              </a:spcBef>
              <a:spcAft>
                <a:spcPts val="600"/>
              </a:spcAft>
            </a:pPr>
            <a:r>
              <a:rPr lang="en-US" sz="2800" dirty="0"/>
              <a:t>eHeat will only base the benefit on costs reported for heating</a:t>
            </a:r>
            <a:r>
              <a:rPr lang="en-US" sz="1800" dirty="0"/>
              <a:t> </a:t>
            </a:r>
            <a:endParaRPr lang="en-US" sz="3600" dirty="0"/>
          </a:p>
        </p:txBody>
      </p:sp>
      <p:pic>
        <p:nvPicPr>
          <p:cNvPr id="8" name="Picture 7">
            <a:extLst>
              <a:ext uri="{FF2B5EF4-FFF2-40B4-BE49-F238E27FC236}">
                <a16:creationId xmlns:a16="http://schemas.microsoft.com/office/drawing/2014/main" id="{98BD8D57-0056-8248-95A1-1BB071E5CF9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9151" y="1594624"/>
            <a:ext cx="2964042" cy="2511631"/>
          </a:xfrm>
          <a:prstGeom prst="rect">
            <a:avLst/>
          </a:prstGeom>
        </p:spPr>
      </p:pic>
    </p:spTree>
    <p:extLst>
      <p:ext uri="{BB962C8B-B14F-4D97-AF65-F5344CB8AC3E}">
        <p14:creationId xmlns:p14="http://schemas.microsoft.com/office/powerpoint/2010/main" val="1816131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0050-CC5B-EAEA-279C-410080FC7D2B}"/>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66D05F9-6472-99FE-1697-3073A9FEA91A}"/>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Title 1">
            <a:extLst>
              <a:ext uri="{FF2B5EF4-FFF2-40B4-BE49-F238E27FC236}">
                <a16:creationId xmlns:a16="http://schemas.microsoft.com/office/drawing/2014/main" id="{01097879-61B7-2473-9C3F-33773D9EEF86}"/>
              </a:ext>
            </a:extLst>
          </p:cNvPr>
          <p:cNvSpPr>
            <a:spLocks noGrp="1"/>
          </p:cNvSpPr>
          <p:nvPr>
            <p:ph type="title"/>
          </p:nvPr>
        </p:nvSpPr>
        <p:spPr/>
        <p:txBody>
          <a:bodyPr>
            <a:normAutofit/>
          </a:bodyPr>
          <a:lstStyle/>
          <a:p>
            <a:pPr algn="l"/>
            <a:r>
              <a:rPr lang="en-US" sz="4400" dirty="0"/>
              <a:t>EIR or No Electric Vendor? – Scenario 1</a:t>
            </a:r>
          </a:p>
        </p:txBody>
      </p:sp>
      <p:sp>
        <p:nvSpPr>
          <p:cNvPr id="3" name="Content Placeholder 2">
            <a:extLst>
              <a:ext uri="{FF2B5EF4-FFF2-40B4-BE49-F238E27FC236}">
                <a16:creationId xmlns:a16="http://schemas.microsoft.com/office/drawing/2014/main" id="{A5B5B75F-9C06-31C5-8F2D-19ED193F885F}"/>
              </a:ext>
            </a:extLst>
          </p:cNvPr>
          <p:cNvSpPr>
            <a:spLocks noGrp="1"/>
          </p:cNvSpPr>
          <p:nvPr>
            <p:ph sz="half" idx="1"/>
          </p:nvPr>
        </p:nvSpPr>
        <p:spPr>
          <a:xfrm>
            <a:off x="698855" y="1594624"/>
            <a:ext cx="6105706" cy="4582339"/>
          </a:xfrm>
        </p:spPr>
        <p:txBody>
          <a:bodyPr>
            <a:noAutofit/>
          </a:bodyPr>
          <a:lstStyle/>
          <a:p>
            <a:pPr>
              <a:spcBef>
                <a:spcPts val="600"/>
              </a:spcBef>
              <a:spcAft>
                <a:spcPts val="600"/>
              </a:spcAft>
            </a:pPr>
            <a:r>
              <a:rPr lang="en-US" sz="2800" dirty="0"/>
              <a:t>HH lives on their friend’s property, with a camper that has been deemed as an eligible dwelling</a:t>
            </a:r>
          </a:p>
          <a:p>
            <a:pPr>
              <a:spcBef>
                <a:spcPts val="600"/>
              </a:spcBef>
              <a:spcAft>
                <a:spcPts val="600"/>
              </a:spcAft>
            </a:pPr>
            <a:r>
              <a:rPr lang="en-US" sz="2800" dirty="0"/>
              <a:t>HH uses an extension cord to use electricity from their friend’s house</a:t>
            </a:r>
          </a:p>
          <a:p>
            <a:pPr>
              <a:spcBef>
                <a:spcPts val="600"/>
              </a:spcBef>
              <a:spcAft>
                <a:spcPts val="600"/>
              </a:spcAft>
            </a:pPr>
            <a:r>
              <a:rPr lang="en-US" sz="2800" dirty="0"/>
              <a:t>HH does not pay rent</a:t>
            </a:r>
          </a:p>
          <a:p>
            <a:pPr>
              <a:spcBef>
                <a:spcPts val="600"/>
              </a:spcBef>
              <a:spcAft>
                <a:spcPts val="600"/>
              </a:spcAft>
            </a:pPr>
            <a:r>
              <a:rPr lang="en-US" sz="2800" dirty="0"/>
              <a:t>HH has own active heating account</a:t>
            </a:r>
          </a:p>
          <a:p>
            <a:pPr>
              <a:spcBef>
                <a:spcPts val="600"/>
              </a:spcBef>
              <a:spcAft>
                <a:spcPts val="600"/>
              </a:spcAft>
            </a:pPr>
            <a:r>
              <a:rPr lang="en-US" sz="2800" dirty="0"/>
              <a:t>HH does not pay or provide services to their friend in exchange for the electric</a:t>
            </a:r>
          </a:p>
          <a:p>
            <a:pPr marL="0" indent="0">
              <a:spcBef>
                <a:spcPts val="600"/>
              </a:spcBef>
              <a:spcAft>
                <a:spcPts val="600"/>
              </a:spcAft>
              <a:buNone/>
            </a:pPr>
            <a:endParaRPr lang="en-US" sz="2800" dirty="0"/>
          </a:p>
          <a:p>
            <a:pPr marL="0" indent="0">
              <a:spcBef>
                <a:spcPts val="600"/>
              </a:spcBef>
              <a:spcAft>
                <a:spcPts val="600"/>
              </a:spcAft>
              <a:buNone/>
            </a:pPr>
            <a:endParaRPr lang="en-US" sz="2400" dirty="0"/>
          </a:p>
          <a:p>
            <a:pPr marL="0" indent="0">
              <a:spcBef>
                <a:spcPts val="600"/>
              </a:spcBef>
              <a:spcAft>
                <a:spcPts val="600"/>
              </a:spcAft>
              <a:buNone/>
            </a:pPr>
            <a:endParaRPr lang="en-US" sz="2800" dirty="0"/>
          </a:p>
        </p:txBody>
      </p:sp>
      <p:sp>
        <p:nvSpPr>
          <p:cNvPr id="4" name="Content Placeholder 2">
            <a:extLst>
              <a:ext uri="{FF2B5EF4-FFF2-40B4-BE49-F238E27FC236}">
                <a16:creationId xmlns:a16="http://schemas.microsoft.com/office/drawing/2014/main" id="{A7F40C70-B60D-6D0D-4BA1-B563DBD59854}"/>
              </a:ext>
            </a:extLst>
          </p:cNvPr>
          <p:cNvSpPr txBox="1">
            <a:spLocks/>
          </p:cNvSpPr>
          <p:nvPr/>
        </p:nvSpPr>
        <p:spPr bwMode="auto">
          <a:xfrm>
            <a:off x="7479464" y="3778749"/>
            <a:ext cx="3285527" cy="2436402"/>
          </a:xfrm>
          <a:prstGeom prst="rect">
            <a:avLst/>
          </a:prstGeom>
          <a:solidFill>
            <a:schemeClr val="bg1"/>
          </a:solidFill>
        </p:spPr>
        <p:txBody>
          <a:bodyPr vert="horz" lIns="91440" tIns="45720" rIns="91440" bIns="45720" rtlCol="0">
            <a:no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600"/>
              </a:spcAft>
              <a:buClr>
                <a:srgbClr val="003865"/>
              </a:buClr>
              <a:buSzTx/>
              <a:buFont typeface="Arial" panose="020B0604020202020204" pitchFamily="34" charset="0"/>
              <a:buNone/>
              <a:tabLst/>
              <a:defRPr/>
            </a:pPr>
            <a:r>
              <a:rPr kumimoji="0" lang="en-US" sz="2800" b="1" i="0" u="sng" strike="noStrike" kern="1200" cap="none" spc="0" normalizeH="0" baseline="0" noProof="0" dirty="0">
                <a:ln>
                  <a:noFill/>
                </a:ln>
                <a:solidFill>
                  <a:srgbClr val="003865"/>
                </a:solidFill>
                <a:effectLst/>
                <a:uLnTx/>
                <a:uFillTx/>
                <a:latin typeface="Calibri"/>
                <a:ea typeface="+mn-ea"/>
                <a:cs typeface="+mn-cs"/>
              </a:rPr>
              <a:t>No Electric Vendor: </a:t>
            </a:r>
            <a:r>
              <a:rPr kumimoji="0" lang="en-US" sz="2800" b="0" i="0" u="none" strike="noStrike" kern="1200" cap="none" spc="0" normalizeH="0" baseline="0" noProof="0" dirty="0">
                <a:ln>
                  <a:noFill/>
                </a:ln>
                <a:solidFill>
                  <a:srgbClr val="003865"/>
                </a:solidFill>
                <a:effectLst/>
                <a:uLnTx/>
                <a:uFillTx/>
                <a:latin typeface="Calibri"/>
                <a:ea typeface="+mn-ea"/>
                <a:cs typeface="+mn-cs"/>
              </a:rPr>
              <a:t>HH uses electricity but doesn’t have to pay for it. No financial burden.</a:t>
            </a:r>
          </a:p>
        </p:txBody>
      </p:sp>
      <p:pic>
        <p:nvPicPr>
          <p:cNvPr id="9" name="Picture 8">
            <a:extLst>
              <a:ext uri="{FF2B5EF4-FFF2-40B4-BE49-F238E27FC236}">
                <a16:creationId xmlns:a16="http://schemas.microsoft.com/office/drawing/2014/main" id="{A360E20E-424C-296B-1AED-D5A8351017C8}"/>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73349" y="1490788"/>
            <a:ext cx="3019796" cy="2013197"/>
          </a:xfrm>
          <a:prstGeom prst="rect">
            <a:avLst/>
          </a:prstGeom>
        </p:spPr>
      </p:pic>
    </p:spTree>
    <p:extLst>
      <p:ext uri="{BB962C8B-B14F-4D97-AF65-F5344CB8AC3E}">
        <p14:creationId xmlns:p14="http://schemas.microsoft.com/office/powerpoint/2010/main" val="226891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FA755-9473-DA41-357A-82D0C5BE4DDF}"/>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6E08D939-5F9D-CB9E-76BB-FB4D8F92D36D}"/>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Title 1">
            <a:extLst>
              <a:ext uri="{FF2B5EF4-FFF2-40B4-BE49-F238E27FC236}">
                <a16:creationId xmlns:a16="http://schemas.microsoft.com/office/drawing/2014/main" id="{525BE673-AB3B-2095-0558-C6C66809313D}"/>
              </a:ext>
            </a:extLst>
          </p:cNvPr>
          <p:cNvSpPr>
            <a:spLocks noGrp="1"/>
          </p:cNvSpPr>
          <p:nvPr>
            <p:ph type="title"/>
          </p:nvPr>
        </p:nvSpPr>
        <p:spPr/>
        <p:txBody>
          <a:bodyPr>
            <a:normAutofit/>
          </a:bodyPr>
          <a:lstStyle/>
          <a:p>
            <a:pPr algn="l"/>
            <a:r>
              <a:rPr lang="en-US" sz="4400" dirty="0"/>
              <a:t>EIR or No Electric Vendor? – Scenario 2</a:t>
            </a:r>
          </a:p>
        </p:txBody>
      </p:sp>
      <p:sp>
        <p:nvSpPr>
          <p:cNvPr id="3" name="Content Placeholder 2">
            <a:extLst>
              <a:ext uri="{FF2B5EF4-FFF2-40B4-BE49-F238E27FC236}">
                <a16:creationId xmlns:a16="http://schemas.microsoft.com/office/drawing/2014/main" id="{0FB7A572-7C43-9989-7614-7F0D35687A41}"/>
              </a:ext>
            </a:extLst>
          </p:cNvPr>
          <p:cNvSpPr>
            <a:spLocks noGrp="1"/>
          </p:cNvSpPr>
          <p:nvPr>
            <p:ph sz="half" idx="1"/>
          </p:nvPr>
        </p:nvSpPr>
        <p:spPr>
          <a:xfrm>
            <a:off x="698855" y="1594624"/>
            <a:ext cx="5013175" cy="4582339"/>
          </a:xfrm>
        </p:spPr>
        <p:txBody>
          <a:bodyPr>
            <a:noAutofit/>
          </a:bodyPr>
          <a:lstStyle/>
          <a:p>
            <a:pPr>
              <a:spcBef>
                <a:spcPts val="600"/>
              </a:spcBef>
              <a:spcAft>
                <a:spcPts val="600"/>
              </a:spcAft>
            </a:pPr>
            <a:r>
              <a:rPr lang="en-US" sz="2800" dirty="0"/>
              <a:t>HH lives in a duplex that they rent</a:t>
            </a:r>
          </a:p>
          <a:p>
            <a:pPr>
              <a:spcBef>
                <a:spcPts val="600"/>
              </a:spcBef>
              <a:spcAft>
                <a:spcPts val="600"/>
              </a:spcAft>
            </a:pPr>
            <a:r>
              <a:rPr lang="en-US" sz="2800" dirty="0"/>
              <a:t>Rent is at a set rate, electricity is included </a:t>
            </a:r>
          </a:p>
          <a:p>
            <a:pPr>
              <a:spcBef>
                <a:spcPts val="600"/>
              </a:spcBef>
              <a:spcAft>
                <a:spcPts val="600"/>
              </a:spcAft>
            </a:pPr>
            <a:r>
              <a:rPr lang="en-US" sz="2800" dirty="0"/>
              <a:t>Landlord uses part of the rent to pay for the electricity, and doesn’t include info to the HH about electric costs on their rental statement</a:t>
            </a:r>
            <a:endParaRPr lang="en-US" sz="2400" dirty="0"/>
          </a:p>
          <a:p>
            <a:pPr marL="0" indent="0">
              <a:spcBef>
                <a:spcPts val="600"/>
              </a:spcBef>
              <a:spcAft>
                <a:spcPts val="600"/>
              </a:spcAft>
              <a:buNone/>
            </a:pPr>
            <a:endParaRPr lang="en-US" sz="2800" dirty="0"/>
          </a:p>
        </p:txBody>
      </p:sp>
      <p:sp>
        <p:nvSpPr>
          <p:cNvPr id="4" name="Content Placeholder 2">
            <a:extLst>
              <a:ext uri="{FF2B5EF4-FFF2-40B4-BE49-F238E27FC236}">
                <a16:creationId xmlns:a16="http://schemas.microsoft.com/office/drawing/2014/main" id="{4C0A4477-EDB9-9DEA-AFBF-2CABD384283D}"/>
              </a:ext>
            </a:extLst>
          </p:cNvPr>
          <p:cNvSpPr txBox="1">
            <a:spLocks/>
          </p:cNvSpPr>
          <p:nvPr/>
        </p:nvSpPr>
        <p:spPr bwMode="auto">
          <a:xfrm>
            <a:off x="7178483" y="1594624"/>
            <a:ext cx="3764023" cy="2766589"/>
          </a:xfrm>
          <a:prstGeom prst="rect">
            <a:avLst/>
          </a:prstGeom>
          <a:solidFill>
            <a:schemeClr val="bg1"/>
          </a:solidFill>
        </p:spPr>
        <p:txBody>
          <a:bodyPr vert="horz" lIns="91440" tIns="45720" rIns="91440" bIns="45720" rtlCol="0">
            <a:no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
                <a:srgbClr val="003865"/>
              </a:buClr>
              <a:buSzTx/>
              <a:buFont typeface="Arial" panose="020B0604020202020204" pitchFamily="34" charset="0"/>
              <a:buNone/>
              <a:tabLst/>
              <a:defRPr/>
            </a:pPr>
            <a:r>
              <a:rPr kumimoji="0" lang="en-US" sz="2800" b="1" i="0" u="sng" strike="noStrike" kern="1200" cap="none" spc="0" normalizeH="0" baseline="0" noProof="0" dirty="0">
                <a:ln>
                  <a:noFill/>
                </a:ln>
                <a:solidFill>
                  <a:srgbClr val="003865"/>
                </a:solidFill>
                <a:effectLst/>
                <a:uLnTx/>
                <a:uFillTx/>
                <a:latin typeface="Calibri"/>
                <a:ea typeface="+mn-ea"/>
                <a:cs typeface="+mn-cs"/>
              </a:rPr>
              <a:t>EIR:</a:t>
            </a:r>
            <a:r>
              <a:rPr kumimoji="0" lang="en-US" sz="2800" b="0" i="0" u="none" strike="noStrike" kern="1200" cap="none" spc="0" normalizeH="0" baseline="0" noProof="0" dirty="0">
                <a:ln>
                  <a:noFill/>
                </a:ln>
                <a:solidFill>
                  <a:srgbClr val="003865"/>
                </a:solidFill>
                <a:effectLst/>
                <a:uLnTx/>
                <a:uFillTx/>
                <a:latin typeface="Calibri"/>
                <a:ea typeface="+mn-ea"/>
                <a:cs typeface="+mn-cs"/>
              </a:rPr>
              <a:t> HH has an electric energy burden, pays for it, but is not aware of costs. Consumption cannot be obtained by EAP.</a:t>
            </a:r>
          </a:p>
        </p:txBody>
      </p:sp>
      <p:pic>
        <p:nvPicPr>
          <p:cNvPr id="6" name="Picture 5">
            <a:extLst>
              <a:ext uri="{FF2B5EF4-FFF2-40B4-BE49-F238E27FC236}">
                <a16:creationId xmlns:a16="http://schemas.microsoft.com/office/drawing/2014/main" id="{9C0D8379-C4C8-8884-55AE-93389E2F34D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9972" y="4486863"/>
            <a:ext cx="3073486" cy="2052049"/>
          </a:xfrm>
          <a:prstGeom prst="rect">
            <a:avLst/>
          </a:prstGeom>
        </p:spPr>
      </p:pic>
    </p:spTree>
    <p:extLst>
      <p:ext uri="{BB962C8B-B14F-4D97-AF65-F5344CB8AC3E}">
        <p14:creationId xmlns:p14="http://schemas.microsoft.com/office/powerpoint/2010/main" val="3375582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C4690-7202-04E7-FFA4-4FAAD76752E4}"/>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96E6B04-5355-7D78-9A49-7D7DFBA97A16}"/>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Title 1">
            <a:extLst>
              <a:ext uri="{FF2B5EF4-FFF2-40B4-BE49-F238E27FC236}">
                <a16:creationId xmlns:a16="http://schemas.microsoft.com/office/drawing/2014/main" id="{B54A22E3-BF3D-F412-5C39-C6FFDCD62F91}"/>
              </a:ext>
            </a:extLst>
          </p:cNvPr>
          <p:cNvSpPr>
            <a:spLocks noGrp="1"/>
          </p:cNvSpPr>
          <p:nvPr>
            <p:ph type="title"/>
          </p:nvPr>
        </p:nvSpPr>
        <p:spPr/>
        <p:txBody>
          <a:bodyPr>
            <a:normAutofit/>
          </a:bodyPr>
          <a:lstStyle/>
          <a:p>
            <a:pPr algn="l"/>
            <a:r>
              <a:rPr lang="en-US" sz="4400" dirty="0"/>
              <a:t>Direct Payment, p. 4</a:t>
            </a:r>
          </a:p>
        </p:txBody>
      </p:sp>
      <p:sp>
        <p:nvSpPr>
          <p:cNvPr id="3" name="Content Placeholder 2">
            <a:extLst>
              <a:ext uri="{FF2B5EF4-FFF2-40B4-BE49-F238E27FC236}">
                <a16:creationId xmlns:a16="http://schemas.microsoft.com/office/drawing/2014/main" id="{5414D68F-E444-03F9-48C0-E5D090C00E74}"/>
              </a:ext>
            </a:extLst>
          </p:cNvPr>
          <p:cNvSpPr>
            <a:spLocks noGrp="1"/>
          </p:cNvSpPr>
          <p:nvPr>
            <p:ph sz="half" idx="1"/>
          </p:nvPr>
        </p:nvSpPr>
        <p:spPr>
          <a:xfrm>
            <a:off x="698855" y="1594624"/>
            <a:ext cx="10835641" cy="4582339"/>
          </a:xfrm>
        </p:spPr>
        <p:txBody>
          <a:bodyPr>
            <a:noAutofit/>
          </a:bodyPr>
          <a:lstStyle/>
          <a:p>
            <a:pPr marL="0" indent="0">
              <a:spcBef>
                <a:spcPts val="600"/>
              </a:spcBef>
              <a:spcAft>
                <a:spcPts val="600"/>
              </a:spcAft>
              <a:buNone/>
            </a:pPr>
            <a:r>
              <a:rPr lang="en-US" sz="3600" dirty="0"/>
              <a:t>Language was added</a:t>
            </a:r>
          </a:p>
          <a:p>
            <a:pPr lvl="1">
              <a:spcBef>
                <a:spcPts val="600"/>
              </a:spcBef>
              <a:spcAft>
                <a:spcPts val="600"/>
              </a:spcAft>
            </a:pPr>
            <a:r>
              <a:rPr lang="en-US" sz="3200" dirty="0">
                <a:solidFill>
                  <a:srgbClr val="003865"/>
                </a:solidFill>
              </a:rPr>
              <a:t>Direct payments for less than $10 are not allowed</a:t>
            </a:r>
          </a:p>
          <a:p>
            <a:pPr lvl="1">
              <a:spcBef>
                <a:spcPts val="600"/>
              </a:spcBef>
              <a:spcAft>
                <a:spcPts val="600"/>
              </a:spcAft>
            </a:pPr>
            <a:r>
              <a:rPr lang="en-US" sz="3200" dirty="0">
                <a:solidFill>
                  <a:srgbClr val="003865"/>
                </a:solidFill>
              </a:rPr>
              <a:t>When benefits are determined, generated direct payments of less than $10 are automatically added to the EV payment</a:t>
            </a:r>
          </a:p>
        </p:txBody>
      </p:sp>
      <p:pic>
        <p:nvPicPr>
          <p:cNvPr id="5" name="Picture 4">
            <a:extLst>
              <a:ext uri="{FF2B5EF4-FFF2-40B4-BE49-F238E27FC236}">
                <a16:creationId xmlns:a16="http://schemas.microsoft.com/office/drawing/2014/main" id="{C1A1B196-03F6-9774-7B5E-5B28732E8E4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79997" y="4065180"/>
            <a:ext cx="3435580" cy="2291170"/>
          </a:xfrm>
          <a:prstGeom prst="rect">
            <a:avLst/>
          </a:prstGeom>
        </p:spPr>
      </p:pic>
    </p:spTree>
    <p:extLst>
      <p:ext uri="{BB962C8B-B14F-4D97-AF65-F5344CB8AC3E}">
        <p14:creationId xmlns:p14="http://schemas.microsoft.com/office/powerpoint/2010/main" val="3959665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CF598-2DBE-E84D-41AE-5D93FD11B6B2}"/>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974DD01-3479-4876-C291-0D85ABBD4649}"/>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Title 1">
            <a:extLst>
              <a:ext uri="{FF2B5EF4-FFF2-40B4-BE49-F238E27FC236}">
                <a16:creationId xmlns:a16="http://schemas.microsoft.com/office/drawing/2014/main" id="{92E51EC7-B4D5-4391-FB40-CE693E67D167}"/>
              </a:ext>
            </a:extLst>
          </p:cNvPr>
          <p:cNvSpPr>
            <a:spLocks noGrp="1"/>
          </p:cNvSpPr>
          <p:nvPr>
            <p:ph type="title"/>
          </p:nvPr>
        </p:nvSpPr>
        <p:spPr/>
        <p:txBody>
          <a:bodyPr>
            <a:normAutofit/>
          </a:bodyPr>
          <a:lstStyle/>
          <a:p>
            <a:pPr lvl="0" algn="l"/>
            <a:r>
              <a:rPr lang="en-US" sz="4400" dirty="0"/>
              <a:t>Household Members Die, p. 8 - Part 1</a:t>
            </a:r>
          </a:p>
        </p:txBody>
      </p:sp>
      <p:sp>
        <p:nvSpPr>
          <p:cNvPr id="3" name="Content Placeholder 2">
            <a:extLst>
              <a:ext uri="{FF2B5EF4-FFF2-40B4-BE49-F238E27FC236}">
                <a16:creationId xmlns:a16="http://schemas.microsoft.com/office/drawing/2014/main" id="{679EC2B3-0FEF-0E05-98E5-339D6B09A8AE}"/>
              </a:ext>
            </a:extLst>
          </p:cNvPr>
          <p:cNvSpPr>
            <a:spLocks noGrp="1"/>
          </p:cNvSpPr>
          <p:nvPr>
            <p:ph sz="half" idx="1"/>
          </p:nvPr>
        </p:nvSpPr>
        <p:spPr>
          <a:xfrm>
            <a:off x="678179" y="1558998"/>
            <a:ext cx="10835641" cy="4582339"/>
          </a:xfrm>
        </p:spPr>
        <p:txBody>
          <a:bodyPr>
            <a:noAutofit/>
          </a:bodyPr>
          <a:lstStyle/>
          <a:p>
            <a:r>
              <a:rPr lang="en-US" sz="3600" dirty="0"/>
              <a:t>If a </a:t>
            </a:r>
            <a:r>
              <a:rPr lang="en-US" sz="3600" dirty="0">
                <a:solidFill>
                  <a:srgbClr val="C00000"/>
                </a:solidFill>
              </a:rPr>
              <a:t>SP learns before the app is approved that a </a:t>
            </a:r>
            <a:r>
              <a:rPr lang="en-US" sz="3600" dirty="0">
                <a:solidFill>
                  <a:srgbClr val="003865"/>
                </a:solidFill>
              </a:rPr>
              <a:t>HH member </a:t>
            </a:r>
            <a:r>
              <a:rPr lang="en-US" sz="3600" dirty="0" err="1">
                <a:solidFill>
                  <a:srgbClr val="C00000"/>
                </a:solidFill>
              </a:rPr>
              <a:t>died</a:t>
            </a:r>
            <a:r>
              <a:rPr lang="en-US" sz="3600" strike="sngStrike" dirty="0" err="1">
                <a:solidFill>
                  <a:srgbClr val="003865"/>
                </a:solidFill>
              </a:rPr>
              <a:t>s</a:t>
            </a:r>
            <a:r>
              <a:rPr lang="en-US" sz="3600" b="1" dirty="0">
                <a:solidFill>
                  <a:srgbClr val="003865"/>
                </a:solidFill>
              </a:rPr>
              <a:t> </a:t>
            </a:r>
            <a:r>
              <a:rPr lang="en-US" sz="3600" strike="sngStrike" dirty="0">
                <a:solidFill>
                  <a:srgbClr val="003865"/>
                </a:solidFill>
              </a:rPr>
              <a:t> </a:t>
            </a:r>
          </a:p>
          <a:p>
            <a:pPr lvl="1"/>
            <a:r>
              <a:rPr lang="en-US" sz="3200" dirty="0">
                <a:solidFill>
                  <a:srgbClr val="003865"/>
                </a:solidFill>
              </a:rPr>
              <a:t>The remaining HH members may withdraw the app and reapply</a:t>
            </a:r>
          </a:p>
          <a:p>
            <a:pPr lvl="2"/>
            <a:r>
              <a:rPr lang="en-US" sz="2800" dirty="0">
                <a:solidFill>
                  <a:srgbClr val="C00000"/>
                </a:solidFill>
              </a:rPr>
              <a:t>If they choose not to withdraw, they can be served based on the HH composition at the time they applied</a:t>
            </a:r>
          </a:p>
        </p:txBody>
      </p:sp>
    </p:spTree>
    <p:extLst>
      <p:ext uri="{BB962C8B-B14F-4D97-AF65-F5344CB8AC3E}">
        <p14:creationId xmlns:p14="http://schemas.microsoft.com/office/powerpoint/2010/main" val="250111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DD502-21EB-B2D5-89D6-1C22E24B9187}"/>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22EEF3A-4126-7BF7-8D5A-C8DC6E88BB7B}"/>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Title 1">
            <a:extLst>
              <a:ext uri="{FF2B5EF4-FFF2-40B4-BE49-F238E27FC236}">
                <a16:creationId xmlns:a16="http://schemas.microsoft.com/office/drawing/2014/main" id="{4F411F02-AE2A-E41C-C4AE-7101FA62D9CB}"/>
              </a:ext>
            </a:extLst>
          </p:cNvPr>
          <p:cNvSpPr>
            <a:spLocks noGrp="1"/>
          </p:cNvSpPr>
          <p:nvPr>
            <p:ph type="title"/>
          </p:nvPr>
        </p:nvSpPr>
        <p:spPr/>
        <p:txBody>
          <a:bodyPr>
            <a:normAutofit/>
          </a:bodyPr>
          <a:lstStyle/>
          <a:p>
            <a:pPr lvl="0" algn="l"/>
            <a:r>
              <a:rPr lang="en-US" sz="4400" dirty="0"/>
              <a:t>Household Members Die – Part 2</a:t>
            </a:r>
          </a:p>
        </p:txBody>
      </p:sp>
      <p:sp>
        <p:nvSpPr>
          <p:cNvPr id="3" name="Content Placeholder 2">
            <a:extLst>
              <a:ext uri="{FF2B5EF4-FFF2-40B4-BE49-F238E27FC236}">
                <a16:creationId xmlns:a16="http://schemas.microsoft.com/office/drawing/2014/main" id="{CDF30DBE-1472-60D4-A997-C9EE0F7D7E70}"/>
              </a:ext>
            </a:extLst>
          </p:cNvPr>
          <p:cNvSpPr>
            <a:spLocks noGrp="1"/>
          </p:cNvSpPr>
          <p:nvPr>
            <p:ph sz="half" idx="1"/>
          </p:nvPr>
        </p:nvSpPr>
        <p:spPr>
          <a:xfrm>
            <a:off x="678179" y="1558998"/>
            <a:ext cx="10835641" cy="4582339"/>
          </a:xfrm>
        </p:spPr>
        <p:txBody>
          <a:bodyPr>
            <a:noAutofit/>
          </a:bodyPr>
          <a:lstStyle/>
          <a:p>
            <a:r>
              <a:rPr lang="en-US" sz="3600" dirty="0"/>
              <a:t>If a </a:t>
            </a:r>
            <a:r>
              <a:rPr lang="en-US" sz="3600" dirty="0">
                <a:solidFill>
                  <a:srgbClr val="C00000"/>
                </a:solidFill>
              </a:rPr>
              <a:t>SP learns after the app is approved that a</a:t>
            </a:r>
            <a:r>
              <a:rPr lang="en-US" sz="3600" b="1" dirty="0">
                <a:solidFill>
                  <a:schemeClr val="accent2">
                    <a:lumMod val="75000"/>
                  </a:schemeClr>
                </a:solidFill>
              </a:rPr>
              <a:t> </a:t>
            </a:r>
            <a:r>
              <a:rPr lang="en-US" sz="3600" dirty="0">
                <a:solidFill>
                  <a:srgbClr val="003865"/>
                </a:solidFill>
              </a:rPr>
              <a:t>HH member </a:t>
            </a:r>
            <a:r>
              <a:rPr lang="en-US" sz="3600" dirty="0" err="1">
                <a:solidFill>
                  <a:srgbClr val="C00000"/>
                </a:solidFill>
              </a:rPr>
              <a:t>died</a:t>
            </a:r>
            <a:r>
              <a:rPr lang="en-US" sz="3600" strike="sngStrike" dirty="0" err="1">
                <a:solidFill>
                  <a:srgbClr val="003865"/>
                </a:solidFill>
              </a:rPr>
              <a:t>s</a:t>
            </a:r>
            <a:endParaRPr lang="en-US" sz="3600" strike="sngStrike" dirty="0">
              <a:solidFill>
                <a:srgbClr val="003865"/>
              </a:solidFill>
            </a:endParaRPr>
          </a:p>
          <a:p>
            <a:pPr lvl="1"/>
            <a:r>
              <a:rPr lang="en-US" sz="3200" dirty="0">
                <a:solidFill>
                  <a:srgbClr val="003865"/>
                </a:solidFill>
              </a:rPr>
              <a:t>The remaining HH members continue to be served according to their most recent notification letter</a:t>
            </a:r>
          </a:p>
        </p:txBody>
      </p:sp>
      <p:pic>
        <p:nvPicPr>
          <p:cNvPr id="8" name="Picture 7">
            <a:extLst>
              <a:ext uri="{FF2B5EF4-FFF2-40B4-BE49-F238E27FC236}">
                <a16:creationId xmlns:a16="http://schemas.microsoft.com/office/drawing/2014/main" id="{27D5FE67-ABAD-46A4-67F2-CAEC83767B2A}"/>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91900" y="4090005"/>
            <a:ext cx="3408198" cy="2271577"/>
          </a:xfrm>
          <a:prstGeom prst="rect">
            <a:avLst/>
          </a:prstGeom>
        </p:spPr>
      </p:pic>
    </p:spTree>
    <p:extLst>
      <p:ext uri="{BB962C8B-B14F-4D97-AF65-F5344CB8AC3E}">
        <p14:creationId xmlns:p14="http://schemas.microsoft.com/office/powerpoint/2010/main" val="1365772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D761C-2F11-ED0D-3064-E01C247992D1}"/>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96BBEE5-23BA-7F3B-7CCE-B45CEB523B36}"/>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Title 1">
            <a:extLst>
              <a:ext uri="{FF2B5EF4-FFF2-40B4-BE49-F238E27FC236}">
                <a16:creationId xmlns:a16="http://schemas.microsoft.com/office/drawing/2014/main" id="{FE93F64D-E432-3D8D-7F6C-D285A7AD51EA}"/>
              </a:ext>
            </a:extLst>
          </p:cNvPr>
          <p:cNvSpPr>
            <a:spLocks noGrp="1"/>
          </p:cNvSpPr>
          <p:nvPr>
            <p:ph type="title"/>
          </p:nvPr>
        </p:nvSpPr>
        <p:spPr/>
        <p:txBody>
          <a:bodyPr>
            <a:normAutofit/>
          </a:bodyPr>
          <a:lstStyle/>
          <a:p>
            <a:pPr lvl="0" algn="l"/>
            <a:r>
              <a:rPr lang="en-US" sz="4400" dirty="0"/>
              <a:t>Household Members Die – Part 3</a:t>
            </a:r>
          </a:p>
        </p:txBody>
      </p:sp>
      <p:sp>
        <p:nvSpPr>
          <p:cNvPr id="3" name="Content Placeholder 2">
            <a:extLst>
              <a:ext uri="{FF2B5EF4-FFF2-40B4-BE49-F238E27FC236}">
                <a16:creationId xmlns:a16="http://schemas.microsoft.com/office/drawing/2014/main" id="{32386547-0B24-4072-70A1-369516DE92B5}"/>
              </a:ext>
            </a:extLst>
          </p:cNvPr>
          <p:cNvSpPr>
            <a:spLocks noGrp="1"/>
          </p:cNvSpPr>
          <p:nvPr>
            <p:ph sz="half" idx="1"/>
          </p:nvPr>
        </p:nvSpPr>
        <p:spPr>
          <a:xfrm>
            <a:off x="678179" y="1558998"/>
            <a:ext cx="10835641" cy="4582339"/>
          </a:xfrm>
        </p:spPr>
        <p:txBody>
          <a:bodyPr>
            <a:noAutofit/>
          </a:bodyPr>
          <a:lstStyle/>
          <a:p>
            <a:pPr lvl="0"/>
            <a:r>
              <a:rPr lang="en-US" sz="3600" dirty="0"/>
              <a:t>If a </a:t>
            </a:r>
            <a:r>
              <a:rPr lang="en-US" sz="3600" dirty="0">
                <a:solidFill>
                  <a:srgbClr val="C00000"/>
                </a:solidFill>
              </a:rPr>
              <a:t>SP learns before the app is approved that </a:t>
            </a:r>
            <a:r>
              <a:rPr lang="en-US" sz="3600" b="1" dirty="0">
                <a:solidFill>
                  <a:srgbClr val="003865"/>
                </a:solidFill>
              </a:rPr>
              <a:t>all</a:t>
            </a:r>
            <a:r>
              <a:rPr lang="en-US" sz="3600" dirty="0">
                <a:solidFill>
                  <a:srgbClr val="003865"/>
                </a:solidFill>
              </a:rPr>
              <a:t> HH members die</a:t>
            </a:r>
            <a:r>
              <a:rPr lang="en-US" sz="3600" dirty="0">
                <a:solidFill>
                  <a:srgbClr val="C00000"/>
                </a:solidFill>
              </a:rPr>
              <a:t>d, the app must be closed. SPs must:</a:t>
            </a:r>
          </a:p>
          <a:p>
            <a:pPr marL="971550" lvl="1" indent="-514350">
              <a:buFont typeface="+mj-lt"/>
              <a:buAutoNum type="arabicPeriod"/>
            </a:pPr>
            <a:r>
              <a:rPr lang="en-US" sz="3200" dirty="0">
                <a:solidFill>
                  <a:srgbClr val="C00000"/>
                </a:solidFill>
              </a:rPr>
              <a:t>Make notes in eHeat </a:t>
            </a:r>
          </a:p>
          <a:p>
            <a:pPr marL="971550" lvl="1" indent="-514350">
              <a:buFont typeface="+mj-lt"/>
              <a:buAutoNum type="arabicPeriod"/>
            </a:pPr>
            <a:r>
              <a:rPr lang="en-US" sz="3200" dirty="0">
                <a:solidFill>
                  <a:srgbClr val="C00000"/>
                </a:solidFill>
              </a:rPr>
              <a:t>Send a letter to the HH address saying the app has been closed because all of the HH members have died</a:t>
            </a:r>
          </a:p>
        </p:txBody>
      </p:sp>
      <p:pic>
        <p:nvPicPr>
          <p:cNvPr id="5" name="Picture 4">
            <a:extLst>
              <a:ext uri="{FF2B5EF4-FFF2-40B4-BE49-F238E27FC236}">
                <a16:creationId xmlns:a16="http://schemas.microsoft.com/office/drawing/2014/main" id="{F7ECE8F4-1373-D717-7974-8CE6D480F47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40106" y="4687860"/>
            <a:ext cx="2711786" cy="2033615"/>
          </a:xfrm>
          <a:prstGeom prst="rect">
            <a:avLst/>
          </a:prstGeom>
        </p:spPr>
      </p:pic>
    </p:spTree>
    <p:extLst>
      <p:ext uri="{BB962C8B-B14F-4D97-AF65-F5344CB8AC3E}">
        <p14:creationId xmlns:p14="http://schemas.microsoft.com/office/powerpoint/2010/main" val="1818648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CD6AD-70FA-8D66-CC48-FF626D917EB8}"/>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6A57C898-4FD3-C482-7D57-5EABEBB72479}"/>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Title 1">
            <a:extLst>
              <a:ext uri="{FF2B5EF4-FFF2-40B4-BE49-F238E27FC236}">
                <a16:creationId xmlns:a16="http://schemas.microsoft.com/office/drawing/2014/main" id="{1EEE1B6A-6DA0-D9D5-2903-80CDC69462FA}"/>
              </a:ext>
            </a:extLst>
          </p:cNvPr>
          <p:cNvSpPr>
            <a:spLocks noGrp="1"/>
          </p:cNvSpPr>
          <p:nvPr>
            <p:ph type="title"/>
          </p:nvPr>
        </p:nvSpPr>
        <p:spPr/>
        <p:txBody>
          <a:bodyPr>
            <a:normAutofit/>
          </a:bodyPr>
          <a:lstStyle/>
          <a:p>
            <a:pPr lvl="0" algn="l"/>
            <a:r>
              <a:rPr lang="en-US" sz="4400" dirty="0"/>
              <a:t>Household Members Die – Part 4</a:t>
            </a:r>
          </a:p>
        </p:txBody>
      </p:sp>
      <p:sp>
        <p:nvSpPr>
          <p:cNvPr id="3" name="Content Placeholder 2">
            <a:extLst>
              <a:ext uri="{FF2B5EF4-FFF2-40B4-BE49-F238E27FC236}">
                <a16:creationId xmlns:a16="http://schemas.microsoft.com/office/drawing/2014/main" id="{1B1FDBA6-AF65-5B19-9176-7705BE3CF2C8}"/>
              </a:ext>
            </a:extLst>
          </p:cNvPr>
          <p:cNvSpPr>
            <a:spLocks noGrp="1"/>
          </p:cNvSpPr>
          <p:nvPr>
            <p:ph sz="half" idx="1"/>
          </p:nvPr>
        </p:nvSpPr>
        <p:spPr>
          <a:xfrm>
            <a:off x="678179" y="1558998"/>
            <a:ext cx="10835641" cy="4582339"/>
          </a:xfrm>
        </p:spPr>
        <p:txBody>
          <a:bodyPr>
            <a:noAutofit/>
          </a:bodyPr>
          <a:lstStyle/>
          <a:p>
            <a:pPr lvl="0"/>
            <a:r>
              <a:rPr lang="en-US" sz="3600" dirty="0">
                <a:solidFill>
                  <a:srgbClr val="C00000"/>
                </a:solidFill>
              </a:rPr>
              <a:t>If a SP learns after the app is approved that </a:t>
            </a:r>
            <a:r>
              <a:rPr lang="en-US" sz="3600" b="1" dirty="0">
                <a:solidFill>
                  <a:srgbClr val="C00000"/>
                </a:solidFill>
              </a:rPr>
              <a:t>all</a:t>
            </a:r>
            <a:r>
              <a:rPr lang="en-US" sz="3600" dirty="0">
                <a:solidFill>
                  <a:srgbClr val="C00000"/>
                </a:solidFill>
              </a:rPr>
              <a:t> HH members died, </a:t>
            </a:r>
            <a:r>
              <a:rPr lang="en-US" sz="3600" dirty="0">
                <a:solidFill>
                  <a:srgbClr val="003865"/>
                </a:solidFill>
              </a:rPr>
              <a:t>see </a:t>
            </a:r>
            <a:r>
              <a:rPr lang="en-US" sz="3600" b="1" dirty="0">
                <a:solidFill>
                  <a:srgbClr val="003865"/>
                </a:solidFill>
              </a:rPr>
              <a:t>Right to EAP benefits </a:t>
            </a:r>
            <a:r>
              <a:rPr lang="en-US" sz="3600" dirty="0">
                <a:solidFill>
                  <a:srgbClr val="003865"/>
                </a:solidFill>
              </a:rPr>
              <a:t>section</a:t>
            </a:r>
          </a:p>
          <a:p>
            <a:pPr lvl="0"/>
            <a:r>
              <a:rPr lang="en-US" sz="3600" dirty="0">
                <a:solidFill>
                  <a:srgbClr val="003865"/>
                </a:solidFill>
              </a:rPr>
              <a:t>If during the current program year and the HH has a balance owed with the EV, </a:t>
            </a:r>
            <a:r>
              <a:rPr lang="en-US" sz="3600" dirty="0">
                <a:solidFill>
                  <a:srgbClr val="C00000"/>
                </a:solidFill>
              </a:rPr>
              <a:t>the EV should apply any </a:t>
            </a:r>
            <a:r>
              <a:rPr lang="en-US" sz="3600" dirty="0">
                <a:solidFill>
                  <a:srgbClr val="003865"/>
                </a:solidFill>
              </a:rPr>
              <a:t>EAP benefit </a:t>
            </a:r>
            <a:r>
              <a:rPr lang="en-US" sz="3600" dirty="0">
                <a:solidFill>
                  <a:srgbClr val="C00000"/>
                </a:solidFill>
              </a:rPr>
              <a:t>remaining on the account</a:t>
            </a:r>
            <a:r>
              <a:rPr lang="en-US" sz="3600" b="1" dirty="0">
                <a:solidFill>
                  <a:srgbClr val="C00000"/>
                </a:solidFill>
              </a:rPr>
              <a:t> </a:t>
            </a:r>
            <a:r>
              <a:rPr lang="en-US" sz="3600" dirty="0">
                <a:solidFill>
                  <a:srgbClr val="003865"/>
                </a:solidFill>
              </a:rPr>
              <a:t>towards the outstanding balance, where possible</a:t>
            </a:r>
            <a:endParaRPr lang="en-US" sz="3200" dirty="0">
              <a:solidFill>
                <a:schemeClr val="accent2">
                  <a:lumMod val="75000"/>
                </a:schemeClr>
              </a:solidFill>
            </a:endParaRPr>
          </a:p>
        </p:txBody>
      </p:sp>
    </p:spTree>
    <p:extLst>
      <p:ext uri="{BB962C8B-B14F-4D97-AF65-F5344CB8AC3E}">
        <p14:creationId xmlns:p14="http://schemas.microsoft.com/office/powerpoint/2010/main" val="329868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Topics</a:t>
            </a:r>
          </a:p>
        </p:txBody>
      </p:sp>
      <p:sp>
        <p:nvSpPr>
          <p:cNvPr id="3" name="Content Placeholder 2"/>
          <p:cNvSpPr>
            <a:spLocks noGrp="1"/>
          </p:cNvSpPr>
          <p:nvPr>
            <p:ph sz="half" idx="1"/>
          </p:nvPr>
        </p:nvSpPr>
        <p:spPr>
          <a:xfrm>
            <a:off x="707564" y="1594624"/>
            <a:ext cx="10835641" cy="4582339"/>
          </a:xfrm>
        </p:spPr>
        <p:txBody>
          <a:bodyPr>
            <a:noAutofit/>
          </a:bodyPr>
          <a:lstStyle/>
          <a:p>
            <a:pPr marL="287338" indent="-287338">
              <a:spcBef>
                <a:spcPts val="600"/>
              </a:spcBef>
              <a:spcAft>
                <a:spcPts val="600"/>
              </a:spcAft>
            </a:pPr>
            <a:r>
              <a:rPr lang="en-US" sz="3600" dirty="0"/>
              <a:t>FFY27 Primary Heat, Chapter 4 Updates</a:t>
            </a:r>
          </a:p>
          <a:p>
            <a:pPr marL="744538" lvl="1" indent="-287338">
              <a:spcBef>
                <a:spcPts val="600"/>
              </a:spcBef>
              <a:spcAft>
                <a:spcPts val="600"/>
              </a:spcAft>
            </a:pPr>
            <a:r>
              <a:rPr lang="en-US" sz="3200" dirty="0"/>
              <a:t>Update to “</a:t>
            </a:r>
            <a:r>
              <a:rPr lang="en-US" sz="3200" b="1" dirty="0"/>
              <a:t>Does the household’s consumption data match the heating fuels on their application?” </a:t>
            </a:r>
            <a:r>
              <a:rPr lang="en-US" sz="3200" dirty="0"/>
              <a:t>section; Chapter 4, Page 6</a:t>
            </a:r>
          </a:p>
          <a:p>
            <a:pPr marL="744538" lvl="1" indent="-287338">
              <a:spcBef>
                <a:spcPts val="600"/>
              </a:spcBef>
              <a:spcAft>
                <a:spcPts val="600"/>
              </a:spcAft>
            </a:pPr>
            <a:r>
              <a:rPr lang="en-US" sz="3200" dirty="0"/>
              <a:t>Update to “</a:t>
            </a:r>
            <a:r>
              <a:rPr lang="en-US" sz="3200" b="1" dirty="0"/>
              <a:t>Are the household’s energy costs included in their rent?</a:t>
            </a:r>
            <a:r>
              <a:rPr lang="en-US" sz="3200" dirty="0"/>
              <a:t>” section; Chapter 4, Page 10</a:t>
            </a:r>
          </a:p>
          <a:p>
            <a:pPr marL="0" indent="0">
              <a:spcBef>
                <a:spcPts val="600"/>
              </a:spcBef>
              <a:spcAft>
                <a:spcPts val="600"/>
              </a:spcAft>
              <a:buNone/>
            </a:pPr>
            <a:endParaRPr lang="en-US" sz="3200" dirty="0"/>
          </a:p>
        </p:txBody>
      </p:sp>
      <p:sp>
        <p:nvSpPr>
          <p:cNvPr id="7" name="Slide Number Placeholder 6"/>
          <p:cNvSpPr>
            <a:spLocks noGrp="1"/>
          </p:cNvSpPr>
          <p:nvPr>
            <p:ph type="sldNum" sz="quarter" idx="12"/>
          </p:nvPr>
        </p:nvSpPr>
        <p:spPr>
          <a:xfrm>
            <a:off x="10211172" y="6356350"/>
            <a:ext cx="1462668" cy="365125"/>
          </a:xfrm>
        </p:spPr>
        <p:txBody>
          <a:bodyPr/>
          <a:lstStyle/>
          <a:p>
            <a:fld id="{48F63A3B-78C7-47BE-AE5E-E10140E04643}" type="slidenum">
              <a:rPr lang="en-US" smtClean="0"/>
              <a:t>3</a:t>
            </a:fld>
            <a:endParaRPr lang="en-US" dirty="0"/>
          </a:p>
        </p:txBody>
      </p:sp>
    </p:spTree>
    <p:extLst>
      <p:ext uri="{BB962C8B-B14F-4D97-AF65-F5344CB8AC3E}">
        <p14:creationId xmlns:p14="http://schemas.microsoft.com/office/powerpoint/2010/main" val="5101684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D1A60-F38A-75E5-5D92-E9D1065E0573}"/>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6B1FD9E3-5214-36BC-3224-CD6535BADCC1}"/>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Title 1">
            <a:extLst>
              <a:ext uri="{FF2B5EF4-FFF2-40B4-BE49-F238E27FC236}">
                <a16:creationId xmlns:a16="http://schemas.microsoft.com/office/drawing/2014/main" id="{179EE757-F891-6F4D-65CD-7FAEAF9DBF8D}"/>
              </a:ext>
            </a:extLst>
          </p:cNvPr>
          <p:cNvSpPr>
            <a:spLocks noGrp="1"/>
          </p:cNvSpPr>
          <p:nvPr>
            <p:ph type="title"/>
          </p:nvPr>
        </p:nvSpPr>
        <p:spPr/>
        <p:txBody>
          <a:bodyPr>
            <a:normAutofit/>
          </a:bodyPr>
          <a:lstStyle/>
          <a:p>
            <a:pPr algn="l"/>
            <a:r>
              <a:rPr lang="en-US" sz="4400" dirty="0"/>
              <a:t>Right to EAP Benefits, p. 12 – Part 1</a:t>
            </a:r>
          </a:p>
        </p:txBody>
      </p:sp>
      <p:sp>
        <p:nvSpPr>
          <p:cNvPr id="3" name="Content Placeholder 2">
            <a:extLst>
              <a:ext uri="{FF2B5EF4-FFF2-40B4-BE49-F238E27FC236}">
                <a16:creationId xmlns:a16="http://schemas.microsoft.com/office/drawing/2014/main" id="{3A1E993A-FBD4-9482-AD09-F92DB6E95C58}"/>
              </a:ext>
            </a:extLst>
          </p:cNvPr>
          <p:cNvSpPr>
            <a:spLocks noGrp="1"/>
          </p:cNvSpPr>
          <p:nvPr>
            <p:ph sz="half" idx="1"/>
          </p:nvPr>
        </p:nvSpPr>
        <p:spPr>
          <a:xfrm>
            <a:off x="698855" y="1594624"/>
            <a:ext cx="10835641" cy="4582339"/>
          </a:xfrm>
        </p:spPr>
        <p:txBody>
          <a:bodyPr>
            <a:noAutofit/>
          </a:bodyPr>
          <a:lstStyle/>
          <a:p>
            <a:pPr marL="0" indent="0">
              <a:spcBef>
                <a:spcPts val="600"/>
              </a:spcBef>
              <a:spcAft>
                <a:spcPts val="600"/>
              </a:spcAft>
              <a:buNone/>
            </a:pPr>
            <a:r>
              <a:rPr lang="en-US" sz="3600" dirty="0"/>
              <a:t>Language was added in this section to clarify how SPs should handle apps where HH members have died</a:t>
            </a:r>
          </a:p>
          <a:p>
            <a:pPr>
              <a:spcBef>
                <a:spcPts val="600"/>
              </a:spcBef>
              <a:spcAft>
                <a:spcPts val="600"/>
              </a:spcAft>
            </a:pPr>
            <a:r>
              <a:rPr lang="en-US" sz="3200" dirty="0"/>
              <a:t>If a </a:t>
            </a:r>
            <a:r>
              <a:rPr lang="en-US" sz="3200" dirty="0">
                <a:solidFill>
                  <a:srgbClr val="C00000"/>
                </a:solidFill>
              </a:rPr>
              <a:t>SP learns after any benefits have been paid that </a:t>
            </a:r>
            <a:r>
              <a:rPr lang="en-US" sz="3200" b="1" u="sng" dirty="0">
                <a:solidFill>
                  <a:srgbClr val="003865"/>
                </a:solidFill>
              </a:rPr>
              <a:t>all</a:t>
            </a:r>
            <a:r>
              <a:rPr lang="en-US" sz="3200" dirty="0">
                <a:solidFill>
                  <a:srgbClr val="003865"/>
                </a:solidFill>
              </a:rPr>
              <a:t> members of a HH die</a:t>
            </a:r>
            <a:r>
              <a:rPr lang="en-US" sz="3200" dirty="0">
                <a:solidFill>
                  <a:srgbClr val="C00000"/>
                </a:solidFill>
              </a:rPr>
              <a:t>d (but all HH members were alive at the time of applying) </a:t>
            </a:r>
          </a:p>
          <a:p>
            <a:pPr lvl="1">
              <a:spcBef>
                <a:spcPts val="600"/>
              </a:spcBef>
              <a:spcAft>
                <a:spcPts val="600"/>
              </a:spcAft>
            </a:pPr>
            <a:r>
              <a:rPr lang="en-US" sz="2800" dirty="0">
                <a:solidFill>
                  <a:srgbClr val="003865"/>
                </a:solidFill>
              </a:rPr>
              <a:t>The EV should consider </a:t>
            </a:r>
            <a:r>
              <a:rPr lang="en-US" sz="2800" dirty="0">
                <a:solidFill>
                  <a:srgbClr val="C00000"/>
                </a:solidFill>
              </a:rPr>
              <a:t>any EAP benefit remaining on the account</a:t>
            </a:r>
            <a:r>
              <a:rPr lang="en-US" sz="2800" dirty="0">
                <a:solidFill>
                  <a:schemeClr val="accent2">
                    <a:lumMod val="75000"/>
                  </a:schemeClr>
                </a:solidFill>
              </a:rPr>
              <a:t> </a:t>
            </a:r>
            <a:r>
              <a:rPr lang="en-US" sz="2800" dirty="0">
                <a:solidFill>
                  <a:srgbClr val="003865"/>
                </a:solidFill>
              </a:rPr>
              <a:t>the property of the HH </a:t>
            </a:r>
          </a:p>
          <a:p>
            <a:pPr lvl="1">
              <a:spcBef>
                <a:spcPts val="600"/>
              </a:spcBef>
              <a:spcAft>
                <a:spcPts val="600"/>
              </a:spcAft>
            </a:pPr>
            <a:r>
              <a:rPr lang="en-US" sz="2800" dirty="0">
                <a:solidFill>
                  <a:srgbClr val="003865"/>
                </a:solidFill>
              </a:rPr>
              <a:t>Follow MN unclaimed property requirements thus allowing its heirs to receive the credit</a:t>
            </a:r>
            <a:endParaRPr lang="en-US" sz="2400" dirty="0"/>
          </a:p>
        </p:txBody>
      </p:sp>
    </p:spTree>
    <p:extLst>
      <p:ext uri="{BB962C8B-B14F-4D97-AF65-F5344CB8AC3E}">
        <p14:creationId xmlns:p14="http://schemas.microsoft.com/office/powerpoint/2010/main" val="488465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B55D3-104F-ABF0-BCE7-74AD63DB6F95}"/>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593F8FB-5EB1-A750-62C7-4DA9F00DD8D3}"/>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Title 1">
            <a:extLst>
              <a:ext uri="{FF2B5EF4-FFF2-40B4-BE49-F238E27FC236}">
                <a16:creationId xmlns:a16="http://schemas.microsoft.com/office/drawing/2014/main" id="{CB694E60-9071-A901-D881-A8BAB611D905}"/>
              </a:ext>
            </a:extLst>
          </p:cNvPr>
          <p:cNvSpPr>
            <a:spLocks noGrp="1"/>
          </p:cNvSpPr>
          <p:nvPr>
            <p:ph type="title"/>
          </p:nvPr>
        </p:nvSpPr>
        <p:spPr/>
        <p:txBody>
          <a:bodyPr>
            <a:noAutofit/>
          </a:bodyPr>
          <a:lstStyle/>
          <a:p>
            <a:pPr algn="l"/>
            <a:r>
              <a:rPr lang="en-US" sz="4400" dirty="0"/>
              <a:t>Right to EAP Benefits – Part 2</a:t>
            </a:r>
          </a:p>
        </p:txBody>
      </p:sp>
      <p:sp>
        <p:nvSpPr>
          <p:cNvPr id="3" name="Content Placeholder 2">
            <a:extLst>
              <a:ext uri="{FF2B5EF4-FFF2-40B4-BE49-F238E27FC236}">
                <a16:creationId xmlns:a16="http://schemas.microsoft.com/office/drawing/2014/main" id="{D04618D8-6E3F-2941-587D-A5EF52E97F87}"/>
              </a:ext>
            </a:extLst>
          </p:cNvPr>
          <p:cNvSpPr>
            <a:spLocks noGrp="1"/>
          </p:cNvSpPr>
          <p:nvPr>
            <p:ph sz="half" idx="1"/>
          </p:nvPr>
        </p:nvSpPr>
        <p:spPr>
          <a:xfrm>
            <a:off x="698856" y="1594624"/>
            <a:ext cx="8445144" cy="4582339"/>
          </a:xfrm>
        </p:spPr>
        <p:txBody>
          <a:bodyPr>
            <a:noAutofit/>
          </a:bodyPr>
          <a:lstStyle/>
          <a:p>
            <a:pPr marL="0" indent="0">
              <a:buNone/>
            </a:pPr>
            <a:r>
              <a:rPr lang="en-US" sz="3600" dirty="0">
                <a:solidFill>
                  <a:srgbClr val="003865"/>
                </a:solidFill>
              </a:rPr>
              <a:t>Language was added</a:t>
            </a:r>
          </a:p>
          <a:p>
            <a:r>
              <a:rPr lang="en-US" sz="3200" dirty="0">
                <a:solidFill>
                  <a:srgbClr val="003865"/>
                </a:solidFill>
              </a:rPr>
              <a:t>Any payments that have not been made must be voided and the app closed. SP must:</a:t>
            </a:r>
          </a:p>
          <a:p>
            <a:pPr lvl="1"/>
            <a:r>
              <a:rPr lang="en-US" sz="2800" dirty="0">
                <a:solidFill>
                  <a:srgbClr val="003865"/>
                </a:solidFill>
              </a:rPr>
              <a:t>Make notes in eHeat and</a:t>
            </a:r>
          </a:p>
          <a:p>
            <a:pPr lvl="1"/>
            <a:r>
              <a:rPr lang="en-US" sz="2800" dirty="0">
                <a:solidFill>
                  <a:srgbClr val="003865"/>
                </a:solidFill>
              </a:rPr>
              <a:t>Send a letter to the HH address saying the remaining benefit payments have been canceled because all HH members have died</a:t>
            </a:r>
          </a:p>
          <a:p>
            <a:endParaRPr lang="en-US" sz="2800" dirty="0">
              <a:solidFill>
                <a:schemeClr val="accent2">
                  <a:lumMod val="75000"/>
                </a:schemeClr>
              </a:solidFill>
            </a:endParaRPr>
          </a:p>
        </p:txBody>
      </p:sp>
      <p:pic>
        <p:nvPicPr>
          <p:cNvPr id="5" name="Picture 4">
            <a:extLst>
              <a:ext uri="{FF2B5EF4-FFF2-40B4-BE49-F238E27FC236}">
                <a16:creationId xmlns:a16="http://schemas.microsoft.com/office/drawing/2014/main" id="{BA1C5E80-09D2-30CD-2FAA-89A1AE19944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00" y="3121260"/>
            <a:ext cx="2718240" cy="1529066"/>
          </a:xfrm>
          <a:prstGeom prst="rect">
            <a:avLst/>
          </a:prstGeom>
        </p:spPr>
      </p:pic>
    </p:spTree>
    <p:extLst>
      <p:ext uri="{BB962C8B-B14F-4D97-AF65-F5344CB8AC3E}">
        <p14:creationId xmlns:p14="http://schemas.microsoft.com/office/powerpoint/2010/main" val="2573746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7FC4B-29E0-0BD0-60AC-91094A825C2A}"/>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13961EF-46E7-4DDB-BC2C-94BBCF2F9D54}"/>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Title 1">
            <a:extLst>
              <a:ext uri="{FF2B5EF4-FFF2-40B4-BE49-F238E27FC236}">
                <a16:creationId xmlns:a16="http://schemas.microsoft.com/office/drawing/2014/main" id="{4A4B8F38-787A-67DB-F849-A6992479AE4C}"/>
              </a:ext>
            </a:extLst>
          </p:cNvPr>
          <p:cNvSpPr>
            <a:spLocks noGrp="1"/>
          </p:cNvSpPr>
          <p:nvPr>
            <p:ph type="title"/>
          </p:nvPr>
        </p:nvSpPr>
        <p:spPr/>
        <p:txBody>
          <a:bodyPr>
            <a:noAutofit/>
          </a:bodyPr>
          <a:lstStyle/>
          <a:p>
            <a:pPr algn="l"/>
            <a:r>
              <a:rPr lang="en-US" sz="4400" dirty="0"/>
              <a:t>Right to EAP Benefits – Part 3</a:t>
            </a:r>
          </a:p>
        </p:txBody>
      </p:sp>
      <p:sp>
        <p:nvSpPr>
          <p:cNvPr id="3" name="Content Placeholder 2">
            <a:extLst>
              <a:ext uri="{FF2B5EF4-FFF2-40B4-BE49-F238E27FC236}">
                <a16:creationId xmlns:a16="http://schemas.microsoft.com/office/drawing/2014/main" id="{260E5022-897B-0596-C539-5CB0D91E18A9}"/>
              </a:ext>
            </a:extLst>
          </p:cNvPr>
          <p:cNvSpPr>
            <a:spLocks noGrp="1"/>
          </p:cNvSpPr>
          <p:nvPr>
            <p:ph sz="half" idx="1"/>
          </p:nvPr>
        </p:nvSpPr>
        <p:spPr>
          <a:xfrm>
            <a:off x="698856" y="1594624"/>
            <a:ext cx="8445144" cy="4582339"/>
          </a:xfrm>
        </p:spPr>
        <p:txBody>
          <a:bodyPr>
            <a:noAutofit/>
          </a:bodyPr>
          <a:lstStyle/>
          <a:p>
            <a:pPr marL="0" indent="0">
              <a:buNone/>
            </a:pPr>
            <a:r>
              <a:rPr lang="en-US" sz="3600" dirty="0">
                <a:solidFill>
                  <a:srgbClr val="002060"/>
                </a:solidFill>
              </a:rPr>
              <a:t>To summarize: </a:t>
            </a:r>
          </a:p>
          <a:p>
            <a:r>
              <a:rPr lang="en-US" sz="3200" dirty="0">
                <a:solidFill>
                  <a:srgbClr val="002060"/>
                </a:solidFill>
              </a:rPr>
              <a:t>SPs should not go after payments already made</a:t>
            </a:r>
          </a:p>
          <a:p>
            <a:r>
              <a:rPr lang="en-US" sz="3200" dirty="0">
                <a:solidFill>
                  <a:srgbClr val="002060"/>
                </a:solidFill>
              </a:rPr>
              <a:t>SPs should stop any future payments; want to make sure those are </a:t>
            </a:r>
            <a:r>
              <a:rPr lang="en-US" sz="3200" b="1" dirty="0">
                <a:solidFill>
                  <a:srgbClr val="002060"/>
                </a:solidFill>
              </a:rPr>
              <a:t>not</a:t>
            </a:r>
            <a:r>
              <a:rPr lang="en-US" sz="3200" dirty="0">
                <a:solidFill>
                  <a:srgbClr val="002060"/>
                </a:solidFill>
              </a:rPr>
              <a:t> paid</a:t>
            </a:r>
          </a:p>
        </p:txBody>
      </p:sp>
      <p:pic>
        <p:nvPicPr>
          <p:cNvPr id="6" name="Picture 5">
            <a:extLst>
              <a:ext uri="{FF2B5EF4-FFF2-40B4-BE49-F238E27FC236}">
                <a16:creationId xmlns:a16="http://schemas.microsoft.com/office/drawing/2014/main" id="{DB157F17-7464-51F1-20DB-553F5F8ED9C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00918" y="3727398"/>
            <a:ext cx="3672922" cy="2449565"/>
          </a:xfrm>
          <a:prstGeom prst="rect">
            <a:avLst/>
          </a:prstGeom>
        </p:spPr>
      </p:pic>
    </p:spTree>
    <p:extLst>
      <p:ext uri="{BB962C8B-B14F-4D97-AF65-F5344CB8AC3E}">
        <p14:creationId xmlns:p14="http://schemas.microsoft.com/office/powerpoint/2010/main" val="4279925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62041-B6C2-EB03-A0BB-24331CB6085B}"/>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EABCD36-3558-DEC6-3F70-A6DBDBC34220}"/>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Title 1">
            <a:extLst>
              <a:ext uri="{FF2B5EF4-FFF2-40B4-BE49-F238E27FC236}">
                <a16:creationId xmlns:a16="http://schemas.microsoft.com/office/drawing/2014/main" id="{A0435776-E323-FD24-55FE-17370397BEC3}"/>
              </a:ext>
            </a:extLst>
          </p:cNvPr>
          <p:cNvSpPr>
            <a:spLocks noGrp="1"/>
          </p:cNvSpPr>
          <p:nvPr>
            <p:ph type="title"/>
          </p:nvPr>
        </p:nvSpPr>
        <p:spPr/>
        <p:txBody>
          <a:bodyPr>
            <a:normAutofit/>
          </a:bodyPr>
          <a:lstStyle/>
          <a:p>
            <a:pPr algn="l"/>
            <a:r>
              <a:rPr lang="en-US" sz="4400" dirty="0"/>
              <a:t>Right to EAP Benefits – Part 4</a:t>
            </a:r>
          </a:p>
        </p:txBody>
      </p:sp>
      <p:sp>
        <p:nvSpPr>
          <p:cNvPr id="3" name="Content Placeholder 2">
            <a:extLst>
              <a:ext uri="{FF2B5EF4-FFF2-40B4-BE49-F238E27FC236}">
                <a16:creationId xmlns:a16="http://schemas.microsoft.com/office/drawing/2014/main" id="{6A941144-A5C5-5D8D-1A65-E7D1E2493928}"/>
              </a:ext>
            </a:extLst>
          </p:cNvPr>
          <p:cNvSpPr>
            <a:spLocks noGrp="1"/>
          </p:cNvSpPr>
          <p:nvPr>
            <p:ph sz="half" idx="1"/>
          </p:nvPr>
        </p:nvSpPr>
        <p:spPr>
          <a:xfrm>
            <a:off x="698855" y="1594624"/>
            <a:ext cx="10835641" cy="4582339"/>
          </a:xfrm>
        </p:spPr>
        <p:txBody>
          <a:bodyPr>
            <a:noAutofit/>
          </a:bodyPr>
          <a:lstStyle/>
          <a:p>
            <a:pPr marL="0" indent="0">
              <a:buNone/>
            </a:pPr>
            <a:r>
              <a:rPr lang="en-US" sz="3600" dirty="0">
                <a:solidFill>
                  <a:srgbClr val="003865"/>
                </a:solidFill>
              </a:rPr>
              <a:t>Language was added</a:t>
            </a:r>
          </a:p>
          <a:p>
            <a:r>
              <a:rPr lang="en-US" sz="3200" dirty="0">
                <a:solidFill>
                  <a:srgbClr val="003865"/>
                </a:solidFill>
              </a:rPr>
              <a:t>If any HH members were deceased at the time of application, then the app may be considered possible suspected fraud </a:t>
            </a:r>
          </a:p>
          <a:p>
            <a:pPr lvl="1"/>
            <a:r>
              <a:rPr lang="en-US" sz="2800" dirty="0">
                <a:solidFill>
                  <a:srgbClr val="003865"/>
                </a:solidFill>
              </a:rPr>
              <a:t>SP should follow the relevant incident response policy in Chapter 10 – Incidents and Appeals</a:t>
            </a:r>
          </a:p>
          <a:p>
            <a:endParaRPr lang="en-US" sz="2800" dirty="0">
              <a:solidFill>
                <a:schemeClr val="accent2">
                  <a:lumMod val="75000"/>
                </a:schemeClr>
              </a:solidFill>
            </a:endParaRPr>
          </a:p>
        </p:txBody>
      </p:sp>
      <p:pic>
        <p:nvPicPr>
          <p:cNvPr id="10" name="Picture 9">
            <a:extLst>
              <a:ext uri="{FF2B5EF4-FFF2-40B4-BE49-F238E27FC236}">
                <a16:creationId xmlns:a16="http://schemas.microsoft.com/office/drawing/2014/main" id="{E2882C0A-52B3-8E17-8E87-C92B9B7348C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07838" y="4193423"/>
            <a:ext cx="3206668" cy="2139906"/>
          </a:xfrm>
          <a:prstGeom prst="rect">
            <a:avLst/>
          </a:prstGeom>
        </p:spPr>
      </p:pic>
    </p:spTree>
    <p:extLst>
      <p:ext uri="{BB962C8B-B14F-4D97-AF65-F5344CB8AC3E}">
        <p14:creationId xmlns:p14="http://schemas.microsoft.com/office/powerpoint/2010/main" val="72936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a:t>Q&amp;A</a:t>
            </a:r>
            <a:endParaRPr lang="en-US" sz="4400" dirty="0"/>
          </a:p>
        </p:txBody>
      </p:sp>
      <p:sp>
        <p:nvSpPr>
          <p:cNvPr id="7" name="Slide Number Placeholder 6"/>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085809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8868B-CF08-9AED-2562-B299038BD928}"/>
              </a:ext>
            </a:extLst>
          </p:cNvPr>
          <p:cNvSpPr>
            <a:spLocks noGrp="1"/>
          </p:cNvSpPr>
          <p:nvPr>
            <p:ph type="ctrTitle"/>
          </p:nvPr>
        </p:nvSpPr>
        <p:spPr/>
        <p:txBody>
          <a:bodyPr>
            <a:normAutofit fontScale="90000"/>
          </a:bodyPr>
          <a:lstStyle/>
          <a:p>
            <a:br>
              <a:rPr lang="en-US" b="1" dirty="0"/>
            </a:br>
            <a:r>
              <a:rPr lang="en-US" b="1" dirty="0"/>
              <a:t>Does the HH consumption data match the heating fuels on their application?</a:t>
            </a:r>
            <a:br>
              <a:rPr lang="en-US" dirty="0"/>
            </a:br>
            <a:endParaRPr lang="en-US" dirty="0"/>
          </a:p>
        </p:txBody>
      </p:sp>
      <p:sp>
        <p:nvSpPr>
          <p:cNvPr id="7" name="TextBox 6">
            <a:extLst>
              <a:ext uri="{FF2B5EF4-FFF2-40B4-BE49-F238E27FC236}">
                <a16:creationId xmlns:a16="http://schemas.microsoft.com/office/drawing/2014/main" id="{21F52EEE-0D38-B3DC-8438-802C6B02809C}"/>
              </a:ext>
            </a:extLst>
          </p:cNvPr>
          <p:cNvSpPr txBox="1"/>
          <p:nvPr/>
        </p:nvSpPr>
        <p:spPr>
          <a:xfrm>
            <a:off x="4863164" y="5502736"/>
            <a:ext cx="2465672" cy="369332"/>
          </a:xfrm>
          <a:prstGeom prst="rect">
            <a:avLst/>
          </a:prstGeom>
          <a:noFill/>
        </p:spPr>
        <p:txBody>
          <a:bodyPr wrap="square" rtlCol="0">
            <a:spAutoFit/>
          </a:bodyPr>
          <a:lstStyle/>
          <a:p>
            <a:r>
              <a:rPr lang="en-US" b="1" dirty="0"/>
              <a:t>Primary Heat Ch 4, Pg 6</a:t>
            </a:r>
            <a:endParaRPr lang="en-US" dirty="0"/>
          </a:p>
        </p:txBody>
      </p:sp>
      <p:sp>
        <p:nvSpPr>
          <p:cNvPr id="5" name="Slide Number Placeholder 4">
            <a:extLst>
              <a:ext uri="{FF2B5EF4-FFF2-40B4-BE49-F238E27FC236}">
                <a16:creationId xmlns:a16="http://schemas.microsoft.com/office/drawing/2014/main" id="{D9C558A3-ED79-2651-8D4F-B9DDF3DA0BAD}"/>
              </a:ext>
            </a:extLst>
          </p:cNvPr>
          <p:cNvSpPr>
            <a:spLocks noGrp="1"/>
          </p:cNvSpPr>
          <p:nvPr>
            <p:ph type="sldNum" sz="quarter" idx="16"/>
          </p:nvPr>
        </p:nvSpPr>
        <p:spPr/>
        <p:txBody>
          <a:bodyPr/>
          <a:lstStyle/>
          <a:p>
            <a:fld id="{48F63A3B-78C7-47BE-AE5E-E10140E04643}" type="slidenum">
              <a:rPr lang="en-US" smtClean="0"/>
              <a:pPr/>
              <a:t>4</a:t>
            </a:fld>
            <a:endParaRPr lang="en-US" dirty="0"/>
          </a:p>
        </p:txBody>
      </p:sp>
    </p:spTree>
    <p:extLst>
      <p:ext uri="{BB962C8B-B14F-4D97-AF65-F5344CB8AC3E}">
        <p14:creationId xmlns:p14="http://schemas.microsoft.com/office/powerpoint/2010/main" val="290022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287338" indent="-287338" algn="l">
              <a:spcBef>
                <a:spcPts val="600"/>
              </a:spcBef>
              <a:spcAft>
                <a:spcPts val="600"/>
              </a:spcAft>
            </a:pPr>
            <a:r>
              <a:rPr lang="en-US" sz="3200" dirty="0"/>
              <a:t>Does HH consumption data match heating fuels on application?  </a:t>
            </a:r>
          </a:p>
        </p:txBody>
      </p:sp>
      <p:sp>
        <p:nvSpPr>
          <p:cNvPr id="3" name="Content Placeholder 2"/>
          <p:cNvSpPr>
            <a:spLocks noGrp="1"/>
          </p:cNvSpPr>
          <p:nvPr>
            <p:ph sz="half" idx="1"/>
          </p:nvPr>
        </p:nvSpPr>
        <p:spPr>
          <a:xfrm>
            <a:off x="698855" y="1594624"/>
            <a:ext cx="10835641" cy="4582339"/>
          </a:xfrm>
        </p:spPr>
        <p:txBody>
          <a:bodyPr>
            <a:noAutofit/>
          </a:bodyPr>
          <a:lstStyle/>
          <a:p>
            <a:pPr lvl="1">
              <a:spcBef>
                <a:spcPts val="600"/>
              </a:spcBef>
              <a:spcAft>
                <a:spcPts val="600"/>
              </a:spcAft>
            </a:pPr>
            <a:r>
              <a:rPr lang="en-US" sz="3600" dirty="0"/>
              <a:t>Section updated to match current EAP application</a:t>
            </a:r>
          </a:p>
        </p:txBody>
      </p:sp>
      <p:sp>
        <p:nvSpPr>
          <p:cNvPr id="7" name="Slide Number Placeholder 6"/>
          <p:cNvSpPr>
            <a:spLocks noGrp="1"/>
          </p:cNvSpPr>
          <p:nvPr>
            <p:ph type="sldNum" sz="quarter" idx="12"/>
          </p:nvPr>
        </p:nvSpPr>
        <p:spPr>
          <a:xfrm>
            <a:off x="10211172" y="6356350"/>
            <a:ext cx="1462668" cy="365125"/>
          </a:xfrm>
        </p:spPr>
        <p:txBody>
          <a:bodyPr/>
          <a:lstStyle/>
          <a:p>
            <a:fld id="{48F63A3B-78C7-47BE-AE5E-E10140E04643}" type="slidenum">
              <a:rPr lang="en-US" smtClean="0"/>
              <a:t>5</a:t>
            </a:fld>
            <a:endParaRPr lang="en-US" dirty="0"/>
          </a:p>
        </p:txBody>
      </p:sp>
      <p:pic>
        <p:nvPicPr>
          <p:cNvPr id="5" name="Picture 4" descr="This is a snippet from the FFFY27 Application on Page 3 showing the four categories households can provide regarding their heating including main heating, other heating, electric and solar garden.">
            <a:extLst>
              <a:ext uri="{FF2B5EF4-FFF2-40B4-BE49-F238E27FC236}">
                <a16:creationId xmlns:a16="http://schemas.microsoft.com/office/drawing/2014/main" id="{3921D3C5-893A-29B1-7B78-A2DD0A2D3E0A}"/>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1610592" y="2732110"/>
            <a:ext cx="9012166" cy="3029540"/>
          </a:xfrm>
          <a:prstGeom prst="rect">
            <a:avLst/>
          </a:prstGeom>
        </p:spPr>
      </p:pic>
      <p:sp>
        <p:nvSpPr>
          <p:cNvPr id="6" name="Oval 5">
            <a:extLst>
              <a:ext uri="{FF2B5EF4-FFF2-40B4-BE49-F238E27FC236}">
                <a16:creationId xmlns:a16="http://schemas.microsoft.com/office/drawing/2014/main" id="{BA014F4A-2620-0FBE-50D2-8FE62E180836}"/>
              </a:ext>
              <a:ext uri="{C183D7F6-B498-43B3-948B-1728B52AA6E4}">
                <adec:decorative xmlns:adec="http://schemas.microsoft.com/office/drawing/2017/decorative" val="1"/>
              </a:ext>
            </a:extLst>
          </p:cNvPr>
          <p:cNvSpPr/>
          <p:nvPr/>
        </p:nvSpPr>
        <p:spPr>
          <a:xfrm>
            <a:off x="1925052" y="3207067"/>
            <a:ext cx="9012166" cy="579120"/>
          </a:xfrm>
          <a:prstGeom prst="ellipse">
            <a:avLst/>
          </a:prstGeom>
          <a:noFill/>
          <a:ln w="603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4489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271A9-5499-518C-4406-9F25DBDAB0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130C4F-B352-A267-1ECD-37C3C2F1F4F6}"/>
              </a:ext>
            </a:extLst>
          </p:cNvPr>
          <p:cNvSpPr>
            <a:spLocks noGrp="1"/>
          </p:cNvSpPr>
          <p:nvPr>
            <p:ph type="title"/>
          </p:nvPr>
        </p:nvSpPr>
        <p:spPr/>
        <p:txBody>
          <a:bodyPr>
            <a:normAutofit/>
          </a:bodyPr>
          <a:lstStyle/>
          <a:p>
            <a:pPr algn="l"/>
            <a:r>
              <a:rPr lang="en-US" sz="4400" dirty="0"/>
              <a:t>FFY26 Policy</a:t>
            </a:r>
          </a:p>
        </p:txBody>
      </p:sp>
      <p:sp>
        <p:nvSpPr>
          <p:cNvPr id="7" name="Slide Number Placeholder 6">
            <a:extLst>
              <a:ext uri="{FF2B5EF4-FFF2-40B4-BE49-F238E27FC236}">
                <a16:creationId xmlns:a16="http://schemas.microsoft.com/office/drawing/2014/main" id="{BA29E5BD-ECFF-AAE0-0008-9EF3EC314192}"/>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6</a:t>
            </a:fld>
            <a:endParaRPr lang="en-US" dirty="0"/>
          </a:p>
        </p:txBody>
      </p:sp>
      <p:pic>
        <p:nvPicPr>
          <p:cNvPr id="5" name="Picture 4" descr="Prior year policy indicated the EAP application allows households to rant the fuels used to heat their home.  Service Providers are responsible to ensure those rankings match the consumption data secured.">
            <a:extLst>
              <a:ext uri="{FF2B5EF4-FFF2-40B4-BE49-F238E27FC236}">
                <a16:creationId xmlns:a16="http://schemas.microsoft.com/office/drawing/2014/main" id="{C180055A-D749-33B6-A1CB-C6F6F40F5947}"/>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356925" y="2127725"/>
            <a:ext cx="11434021" cy="2095412"/>
          </a:xfrm>
          <a:prstGeom prst="rect">
            <a:avLst/>
          </a:prstGeom>
          <a:ln>
            <a:solidFill>
              <a:schemeClr val="accent1"/>
            </a:solidFill>
          </a:ln>
        </p:spPr>
      </p:pic>
    </p:spTree>
    <p:extLst>
      <p:ext uri="{BB962C8B-B14F-4D97-AF65-F5344CB8AC3E}">
        <p14:creationId xmlns:p14="http://schemas.microsoft.com/office/powerpoint/2010/main" val="3213737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FF282-4CEC-AC88-E97A-102DD9DB7796}"/>
              </a:ext>
            </a:extLst>
          </p:cNvPr>
          <p:cNvSpPr>
            <a:spLocks noGrp="1"/>
          </p:cNvSpPr>
          <p:nvPr>
            <p:ph type="title"/>
          </p:nvPr>
        </p:nvSpPr>
        <p:spPr/>
        <p:txBody>
          <a:bodyPr/>
          <a:lstStyle/>
          <a:p>
            <a:pPr algn="l"/>
            <a:r>
              <a:rPr lang="en-US" dirty="0"/>
              <a:t>FFY27 Policy Update</a:t>
            </a:r>
          </a:p>
        </p:txBody>
      </p:sp>
      <p:sp>
        <p:nvSpPr>
          <p:cNvPr id="3" name="Content Placeholder 2">
            <a:extLst>
              <a:ext uri="{FF2B5EF4-FFF2-40B4-BE49-F238E27FC236}">
                <a16:creationId xmlns:a16="http://schemas.microsoft.com/office/drawing/2014/main" id="{67D92D7B-30A7-8423-77C5-85EBECA686C8}"/>
              </a:ext>
            </a:extLst>
          </p:cNvPr>
          <p:cNvSpPr>
            <a:spLocks noGrp="1"/>
          </p:cNvSpPr>
          <p:nvPr>
            <p:ph sz="half" idx="1"/>
          </p:nvPr>
        </p:nvSpPr>
        <p:spPr>
          <a:xfrm>
            <a:off x="838200" y="1594625"/>
            <a:ext cx="10515600" cy="1907112"/>
          </a:xfrm>
        </p:spPr>
        <p:txBody>
          <a:bodyPr>
            <a:normAutofit/>
          </a:bodyPr>
          <a:lstStyle/>
          <a:p>
            <a:r>
              <a:rPr lang="en-US" sz="2800" dirty="0"/>
              <a:t>Changed “rank” to “designate/designations”</a:t>
            </a:r>
          </a:p>
          <a:p>
            <a:r>
              <a:rPr lang="en-US" sz="2800" dirty="0"/>
              <a:t>Added “as Main Heating, Other Heating, Electric, and Solar Garden.”</a:t>
            </a:r>
          </a:p>
        </p:txBody>
      </p:sp>
      <p:sp>
        <p:nvSpPr>
          <p:cNvPr id="4" name="Content Placeholder 3">
            <a:extLst>
              <a:ext uri="{FF2B5EF4-FFF2-40B4-BE49-F238E27FC236}">
                <a16:creationId xmlns:a16="http://schemas.microsoft.com/office/drawing/2014/main" id="{1FB80F15-AA5A-8C3E-6D19-C9E32A0058BA}"/>
              </a:ext>
            </a:extLst>
          </p:cNvPr>
          <p:cNvSpPr>
            <a:spLocks noGrp="1"/>
          </p:cNvSpPr>
          <p:nvPr>
            <p:ph sz="half" idx="2"/>
          </p:nvPr>
        </p:nvSpPr>
        <p:spPr>
          <a:xfrm>
            <a:off x="838201" y="3332565"/>
            <a:ext cx="10515599" cy="2683544"/>
          </a:xfrm>
          <a:ln>
            <a:noFill/>
          </a:ln>
        </p:spPr>
        <p:txBody>
          <a:bodyPr>
            <a:normAutofit fontScale="92500"/>
          </a:bodyPr>
          <a:lstStyle/>
          <a:p>
            <a:pPr marL="0" indent="0">
              <a:buNone/>
            </a:pPr>
            <a:r>
              <a:rPr lang="en-US" dirty="0"/>
              <a:t>FFY27 Manual language:</a:t>
            </a:r>
          </a:p>
          <a:p>
            <a:pPr marL="0" indent="0">
              <a:buNone/>
            </a:pPr>
            <a:r>
              <a:rPr lang="en-US" dirty="0"/>
              <a:t>Does the household’s consumption data match the heating fuels on their application? </a:t>
            </a:r>
          </a:p>
          <a:p>
            <a:pPr marL="0" indent="0">
              <a:buNone/>
            </a:pPr>
            <a:r>
              <a:rPr lang="en-US" dirty="0"/>
              <a:t>The EAP application allows households to </a:t>
            </a:r>
            <a:r>
              <a:rPr lang="en-US" dirty="0">
                <a:solidFill>
                  <a:srgbClr val="C00000"/>
                </a:solidFill>
              </a:rPr>
              <a:t>designate</a:t>
            </a:r>
            <a:r>
              <a:rPr lang="en-US" dirty="0"/>
              <a:t> the fuels used to heat their home </a:t>
            </a:r>
            <a:r>
              <a:rPr lang="en-US" dirty="0">
                <a:solidFill>
                  <a:srgbClr val="C00000"/>
                </a:solidFill>
              </a:rPr>
              <a:t>as “Main Heating,” “Other Heating,” “Electric,” and “Solar Garden.” </a:t>
            </a:r>
            <a:r>
              <a:rPr lang="en-US" dirty="0"/>
              <a:t>Service Providers must ensure these </a:t>
            </a:r>
            <a:r>
              <a:rPr lang="en-US" dirty="0">
                <a:solidFill>
                  <a:srgbClr val="C00000"/>
                </a:solidFill>
              </a:rPr>
              <a:t>designations</a:t>
            </a:r>
            <a:r>
              <a:rPr lang="en-US" dirty="0"/>
              <a:t> match the household’s consumption data.</a:t>
            </a:r>
          </a:p>
        </p:txBody>
      </p:sp>
      <p:sp>
        <p:nvSpPr>
          <p:cNvPr id="5" name="Slide Number Placeholder 4">
            <a:extLst>
              <a:ext uri="{FF2B5EF4-FFF2-40B4-BE49-F238E27FC236}">
                <a16:creationId xmlns:a16="http://schemas.microsoft.com/office/drawing/2014/main" id="{BC2AFFC4-9204-B263-9966-5A52724A784C}"/>
              </a:ext>
            </a:extLst>
          </p:cNvPr>
          <p:cNvSpPr>
            <a:spLocks noGrp="1"/>
          </p:cNvSpPr>
          <p:nvPr>
            <p:ph type="sldNum" sz="quarter" idx="12"/>
          </p:nvPr>
        </p:nvSpPr>
        <p:spPr/>
        <p:txBody>
          <a:bodyPr/>
          <a:lstStyle/>
          <a:p>
            <a:fld id="{48F63A3B-78C7-47BE-AE5E-E10140E04643}" type="slidenum">
              <a:rPr lang="en-US" smtClean="0"/>
              <a:t>7</a:t>
            </a:fld>
            <a:endParaRPr lang="en-US" dirty="0"/>
          </a:p>
        </p:txBody>
      </p:sp>
      <p:cxnSp>
        <p:nvCxnSpPr>
          <p:cNvPr id="9" name="Straight Connector 8">
            <a:extLst>
              <a:ext uri="{FF2B5EF4-FFF2-40B4-BE49-F238E27FC236}">
                <a16:creationId xmlns:a16="http://schemas.microsoft.com/office/drawing/2014/main" id="{D39C156B-CC20-93C2-432F-68A9D5B2F3E1}"/>
              </a:ext>
              <a:ext uri="{C183D7F6-B498-43B3-948B-1728B52AA6E4}">
                <adec:decorative xmlns:adec="http://schemas.microsoft.com/office/drawing/2017/decorative" val="1"/>
              </a:ext>
            </a:extLst>
          </p:cNvPr>
          <p:cNvCxnSpPr/>
          <p:nvPr/>
        </p:nvCxnSpPr>
        <p:spPr>
          <a:xfrm>
            <a:off x="925033" y="3168502"/>
            <a:ext cx="1031358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7553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D68A7-4DC7-0CF8-7EE4-C1C6E571E4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731B5C-8586-7D6D-CE2E-DE2E4DCB2705}"/>
              </a:ext>
            </a:extLst>
          </p:cNvPr>
          <p:cNvSpPr>
            <a:spLocks noGrp="1"/>
          </p:cNvSpPr>
          <p:nvPr>
            <p:ph type="ctrTitle"/>
          </p:nvPr>
        </p:nvSpPr>
        <p:spPr/>
        <p:txBody>
          <a:bodyPr/>
          <a:lstStyle/>
          <a:p>
            <a:r>
              <a:rPr lang="en-US" b="1" dirty="0"/>
              <a:t>Are the HH energy costs included in their rent?</a:t>
            </a:r>
            <a:br>
              <a:rPr lang="en-US" dirty="0"/>
            </a:br>
            <a:endParaRPr lang="en-US" dirty="0"/>
          </a:p>
        </p:txBody>
      </p:sp>
      <p:sp>
        <p:nvSpPr>
          <p:cNvPr id="5" name="Slide Number Placeholder 4">
            <a:extLst>
              <a:ext uri="{FF2B5EF4-FFF2-40B4-BE49-F238E27FC236}">
                <a16:creationId xmlns:a16="http://schemas.microsoft.com/office/drawing/2014/main" id="{C2468E72-8269-F0BD-C1A6-17CEE455D285}"/>
              </a:ext>
            </a:extLst>
          </p:cNvPr>
          <p:cNvSpPr>
            <a:spLocks noGrp="1"/>
          </p:cNvSpPr>
          <p:nvPr>
            <p:ph type="sldNum" sz="quarter" idx="16"/>
          </p:nvPr>
        </p:nvSpPr>
        <p:spPr/>
        <p:txBody>
          <a:bodyPr/>
          <a:lstStyle/>
          <a:p>
            <a:fld id="{48F63A3B-78C7-47BE-AE5E-E10140E04643}" type="slidenum">
              <a:rPr lang="en-US" smtClean="0"/>
              <a:pPr/>
              <a:t>8</a:t>
            </a:fld>
            <a:endParaRPr lang="en-US" dirty="0"/>
          </a:p>
        </p:txBody>
      </p:sp>
      <p:sp>
        <p:nvSpPr>
          <p:cNvPr id="7" name="TextBox 6">
            <a:extLst>
              <a:ext uri="{FF2B5EF4-FFF2-40B4-BE49-F238E27FC236}">
                <a16:creationId xmlns:a16="http://schemas.microsoft.com/office/drawing/2014/main" id="{281F2491-61B1-790D-64E4-55BDA55573A4}"/>
              </a:ext>
            </a:extLst>
          </p:cNvPr>
          <p:cNvSpPr txBox="1"/>
          <p:nvPr/>
        </p:nvSpPr>
        <p:spPr>
          <a:xfrm>
            <a:off x="4804456" y="5598988"/>
            <a:ext cx="2583087" cy="369332"/>
          </a:xfrm>
          <a:prstGeom prst="rect">
            <a:avLst/>
          </a:prstGeom>
          <a:noFill/>
        </p:spPr>
        <p:txBody>
          <a:bodyPr wrap="square" rtlCol="0">
            <a:spAutoFit/>
          </a:bodyPr>
          <a:lstStyle/>
          <a:p>
            <a:r>
              <a:rPr lang="en-US" b="1" dirty="0"/>
              <a:t>Primary Heat Ch 4, Pg 10</a:t>
            </a:r>
            <a:endParaRPr lang="en-US" dirty="0"/>
          </a:p>
        </p:txBody>
      </p:sp>
    </p:spTree>
    <p:extLst>
      <p:ext uri="{BB962C8B-B14F-4D97-AF65-F5344CB8AC3E}">
        <p14:creationId xmlns:p14="http://schemas.microsoft.com/office/powerpoint/2010/main" val="1298151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348D2-8A3F-ABC3-8D24-DB08A9F843CD}"/>
              </a:ext>
            </a:extLst>
          </p:cNvPr>
          <p:cNvSpPr>
            <a:spLocks noGrp="1"/>
          </p:cNvSpPr>
          <p:nvPr>
            <p:ph type="title"/>
          </p:nvPr>
        </p:nvSpPr>
        <p:spPr/>
        <p:txBody>
          <a:bodyPr/>
          <a:lstStyle/>
          <a:p>
            <a:pPr algn="l"/>
            <a:r>
              <a:rPr lang="en-US" dirty="0"/>
              <a:t>FFY26 Policy</a:t>
            </a:r>
          </a:p>
        </p:txBody>
      </p:sp>
      <p:sp>
        <p:nvSpPr>
          <p:cNvPr id="3" name="Content Placeholder 2" descr="Prior year policy stated for households who's energy costs are included in their rent can still receive a grant using back up matrix, however, if they do not pay rent, heat and electric costs they are not vulnerable to rising energy costs and are ineligible for EAP.">
            <a:extLst>
              <a:ext uri="{FF2B5EF4-FFF2-40B4-BE49-F238E27FC236}">
                <a16:creationId xmlns:a16="http://schemas.microsoft.com/office/drawing/2014/main" id="{B39BE2FA-2945-F490-C131-7FA2BE9253F0}"/>
              </a:ext>
            </a:extLst>
          </p:cNvPr>
          <p:cNvSpPr>
            <a:spLocks noGrp="1"/>
          </p:cNvSpPr>
          <p:nvPr>
            <p:ph idx="1"/>
          </p:nvPr>
        </p:nvSpPr>
        <p:spPr>
          <a:xfrm>
            <a:off x="1733106" y="1627058"/>
            <a:ext cx="8908312" cy="3848709"/>
          </a:xfrm>
          <a:ln>
            <a:solidFill>
              <a:srgbClr val="C00000"/>
            </a:solidFill>
          </a:ln>
        </p:spPr>
        <p:txBody>
          <a:bodyPr>
            <a:normAutofit lnSpcReduction="10000"/>
          </a:bodyPr>
          <a:lstStyle/>
          <a:p>
            <a:pPr marL="0" indent="0">
              <a:buNone/>
            </a:pPr>
            <a:r>
              <a:rPr lang="en-US" sz="3200" b="1" dirty="0"/>
              <a:t>Are the household’s energy costs included in their rent?</a:t>
            </a:r>
          </a:p>
          <a:p>
            <a:pPr marL="0" indent="0">
              <a:buNone/>
            </a:pPr>
            <a:r>
              <a:rPr lang="en-US" sz="2800" dirty="0"/>
              <a:t>If a household’s energy costs are included in their rent, they can still receive a grant using the backup matrix.  However, if the household is not required to pay for rent, heat and electricity costs, they are not vulnerable to rising energy costs and are ineligible for EAP.</a:t>
            </a:r>
          </a:p>
        </p:txBody>
      </p:sp>
      <p:sp>
        <p:nvSpPr>
          <p:cNvPr id="4" name="Slide Number Placeholder 3">
            <a:extLst>
              <a:ext uri="{FF2B5EF4-FFF2-40B4-BE49-F238E27FC236}">
                <a16:creationId xmlns:a16="http://schemas.microsoft.com/office/drawing/2014/main" id="{FFA497FE-14DB-A726-112F-408A23E4D477}"/>
              </a:ext>
            </a:extLst>
          </p:cNvPr>
          <p:cNvSpPr>
            <a:spLocks noGrp="1"/>
          </p:cNvSpPr>
          <p:nvPr>
            <p:ph type="sldNum" sz="quarter" idx="12"/>
          </p:nvPr>
        </p:nvSpPr>
        <p:spPr/>
        <p:txBody>
          <a:bodyPr/>
          <a:lstStyle/>
          <a:p>
            <a:fld id="{48F63A3B-78C7-47BE-AE5E-E10140E04643}" type="slidenum">
              <a:rPr lang="en-US" smtClean="0"/>
              <a:t>9</a:t>
            </a:fld>
            <a:endParaRPr lang="en-US" dirty="0"/>
          </a:p>
        </p:txBody>
      </p:sp>
    </p:spTree>
    <p:extLst>
      <p:ext uri="{BB962C8B-B14F-4D97-AF65-F5344CB8AC3E}">
        <p14:creationId xmlns:p14="http://schemas.microsoft.com/office/powerpoint/2010/main" val="505777825"/>
      </p:ext>
    </p:extLst>
  </p:cSld>
  <p:clrMapOvr>
    <a:masterClrMapping/>
  </p:clrMapOvr>
</p:sld>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potx" id="{173BAB30-51AA-4A99-A927-CCD869EBF607}" vid="{BA9EC644-015B-4F2F-9352-CA7D8641128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CE4A2FABADBC441B0342913A8C290D0" ma:contentTypeVersion="2" ma:contentTypeDescription="Create a new document." ma:contentTypeScope="" ma:versionID="81d2ba08ee2977b36be2fea17d30ebc0">
  <xsd:schema xmlns:xsd="http://www.w3.org/2001/XMLSchema" xmlns:xs="http://www.w3.org/2001/XMLSchema" xmlns:p="http://schemas.microsoft.com/office/2006/metadata/properties" xmlns:ns2="ffc124ee-df99-471e-a3f3-403333fc7b18" targetNamespace="http://schemas.microsoft.com/office/2006/metadata/properties" ma:root="true" ma:fieldsID="13182abac4f103ce99be370d50200635" ns2:_="">
    <xsd:import namespace="ffc124ee-df99-471e-a3f3-403333fc7b18"/>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c124ee-df99-471e-a3f3-403333fc7b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7F4349A-22F7-4A2D-8CA5-43DDCD679590}">
  <ds:schemaRefs>
    <ds:schemaRef ds:uri="http://schemas.microsoft.com/sharepoint/v3/contenttype/forms"/>
  </ds:schemaRefs>
</ds:datastoreItem>
</file>

<file path=customXml/itemProps2.xml><?xml version="1.0" encoding="utf-8"?>
<ds:datastoreItem xmlns:ds="http://schemas.openxmlformats.org/officeDocument/2006/customXml" ds:itemID="{C07C411C-54A6-49B6-84EE-93EC1CD932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c124ee-df99-471e-a3f3-403333fc7b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78B604-9059-4F1C-B8E2-C96A71A964D2}">
  <ds:schemaRefs>
    <ds:schemaRef ds:uri="http://purl.org/dc/elements/1.1/"/>
    <ds:schemaRef ds:uri="http://schemas.microsoft.com/office/2006/documentManagement/types"/>
    <ds:schemaRef ds:uri="http://www.w3.org/XML/1998/namespace"/>
    <ds:schemaRef ds:uri="ffc124ee-df99-471e-a3f3-403333fc7b18"/>
    <ds:schemaRef ds:uri="http://purl.org/dc/dcmitype/"/>
    <ds:schemaRef ds:uri="http://schemas.microsoft.com/office/2006/metadata/properties"/>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1091</TotalTime>
  <Words>2036</Words>
  <Application>Microsoft Office PowerPoint</Application>
  <PresentationFormat>Widescreen</PresentationFormat>
  <Paragraphs>207</Paragraphs>
  <Slides>34</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NeueHaasGroteskText Std</vt:lpstr>
      <vt:lpstr>MN.IT</vt:lpstr>
      <vt:lpstr>FFY27 Annual Training</vt:lpstr>
      <vt:lpstr>Primary Heat</vt:lpstr>
      <vt:lpstr>Topics</vt:lpstr>
      <vt:lpstr> Does the HH consumption data match the heating fuels on their application? </vt:lpstr>
      <vt:lpstr>Does HH consumption data match heating fuels on application?  </vt:lpstr>
      <vt:lpstr>FFY26 Policy</vt:lpstr>
      <vt:lpstr>FFY27 Policy Update</vt:lpstr>
      <vt:lpstr>Are the HH energy costs included in their rent? </vt:lpstr>
      <vt:lpstr>FFY26 Policy</vt:lpstr>
      <vt:lpstr>FFY27 Policy Update</vt:lpstr>
      <vt:lpstr>FFY27 Policy Update</vt:lpstr>
      <vt:lpstr>Q&amp;A</vt:lpstr>
      <vt:lpstr>FFY27 Annual Training</vt:lpstr>
      <vt:lpstr>Ch. 8 - Benefit Payment &amp; Refunds</vt:lpstr>
      <vt:lpstr>Benefit Payment &amp; Refunds Topics</vt:lpstr>
      <vt:lpstr>Designation of Energy Vendors, p. 2</vt:lpstr>
      <vt:lpstr>Designation of Energy Vendors Continued</vt:lpstr>
      <vt:lpstr>Electricity Included in Rent, p. 3</vt:lpstr>
      <vt:lpstr>Definition for Electricity in Rent (EIR)</vt:lpstr>
      <vt:lpstr>EIR Consumption</vt:lpstr>
      <vt:lpstr>Definition for No Electric Vendor</vt:lpstr>
      <vt:lpstr>No Electric Vendor Consumption</vt:lpstr>
      <vt:lpstr>EIR or No Electric Vendor? – Scenario 1</vt:lpstr>
      <vt:lpstr>EIR or No Electric Vendor? – Scenario 2</vt:lpstr>
      <vt:lpstr>Direct Payment, p. 4</vt:lpstr>
      <vt:lpstr>Household Members Die, p. 8 - Part 1</vt:lpstr>
      <vt:lpstr>Household Members Die – Part 2</vt:lpstr>
      <vt:lpstr>Household Members Die – Part 3</vt:lpstr>
      <vt:lpstr>Household Members Die – Part 4</vt:lpstr>
      <vt:lpstr>Right to EAP Benefits, p. 12 – Part 1</vt:lpstr>
      <vt:lpstr>Right to EAP Benefits – Part 2</vt:lpstr>
      <vt:lpstr>Right to EAP Benefits – Part 3</vt:lpstr>
      <vt:lpstr>Right to EAP Benefits – Part 4</vt:lpstr>
      <vt:lpstr>Q&amp;A</vt:lpstr>
    </vt:vector>
  </TitlesOfParts>
  <Company>State of Minnesota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with Image</dc:title>
  <dc:subject>PowerPoint Template</dc:subject>
  <dc:creator>Tracy M.B. Smetana</dc:creator>
  <cp:keywords>PowerPoint, Template</cp:keywords>
  <dc:description>Version 1.1, Released 8-2016</dc:description>
  <cp:lastModifiedBy>Seemann, Sandra (COMM)</cp:lastModifiedBy>
  <cp:revision>130</cp:revision>
  <cp:lastPrinted>2017-03-14T16:27:36Z</cp:lastPrinted>
  <dcterms:created xsi:type="dcterms:W3CDTF">2019-11-22T21:44:23Z</dcterms:created>
  <dcterms:modified xsi:type="dcterms:W3CDTF">2026-07-31T17:11:36Z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0x010100ECE4A2FABADBC441B0342913A8C290D0</vt:lpwstr>
  </property>
</Properties>
</file>