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4"/>
  </p:sldMasterIdLst>
  <p:notesMasterIdLst>
    <p:notesMasterId r:id="rId42"/>
  </p:notesMasterIdLst>
  <p:handoutMasterIdLst>
    <p:handoutMasterId r:id="rId43"/>
  </p:handoutMasterIdLst>
  <p:sldIdLst>
    <p:sldId id="441" r:id="rId5"/>
    <p:sldId id="272" r:id="rId6"/>
    <p:sldId id="425" r:id="rId7"/>
    <p:sldId id="405" r:id="rId8"/>
    <p:sldId id="408" r:id="rId9"/>
    <p:sldId id="409" r:id="rId10"/>
    <p:sldId id="410" r:id="rId11"/>
    <p:sldId id="411" r:id="rId12"/>
    <p:sldId id="413" r:id="rId13"/>
    <p:sldId id="412" r:id="rId14"/>
    <p:sldId id="414" r:id="rId15"/>
    <p:sldId id="415" r:id="rId16"/>
    <p:sldId id="416" r:id="rId17"/>
    <p:sldId id="418" r:id="rId18"/>
    <p:sldId id="417" r:id="rId19"/>
    <p:sldId id="419" r:id="rId20"/>
    <p:sldId id="420" r:id="rId21"/>
    <p:sldId id="421" r:id="rId22"/>
    <p:sldId id="422" r:id="rId23"/>
    <p:sldId id="423" r:id="rId24"/>
    <p:sldId id="427" r:id="rId25"/>
    <p:sldId id="428" r:id="rId26"/>
    <p:sldId id="424" r:id="rId27"/>
    <p:sldId id="406" r:id="rId28"/>
    <p:sldId id="264" r:id="rId29"/>
    <p:sldId id="429" r:id="rId30"/>
    <p:sldId id="430" r:id="rId31"/>
    <p:sldId id="431" r:id="rId32"/>
    <p:sldId id="432" r:id="rId33"/>
    <p:sldId id="433" r:id="rId34"/>
    <p:sldId id="434" r:id="rId35"/>
    <p:sldId id="435" r:id="rId36"/>
    <p:sldId id="436" r:id="rId37"/>
    <p:sldId id="437" r:id="rId38"/>
    <p:sldId id="438" r:id="rId39"/>
    <p:sldId id="439" r:id="rId40"/>
    <p:sldId id="440" r:id="rId4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1010"/>
    <a:srgbClr val="003865"/>
    <a:srgbClr val="000000"/>
    <a:srgbClr val="78BE21"/>
    <a:srgbClr val="0D0D0D"/>
    <a:srgbClr val="E8E8E8"/>
    <a:srgbClr val="B20738"/>
    <a:srgbClr val="00A3E2"/>
    <a:srgbClr val="2C2C2C"/>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924" autoAdjust="0"/>
    <p:restoredTop sz="89886" autoAdjust="0"/>
  </p:normalViewPr>
  <p:slideViewPr>
    <p:cSldViewPr snapToGrid="0">
      <p:cViewPr varScale="1">
        <p:scale>
          <a:sx n="96" d="100"/>
          <a:sy n="96" d="100"/>
        </p:scale>
        <p:origin x="444" y="7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2604"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latin typeface="NeueHaasGroteskText Std" panose="020B0504020202020204" pitchFamily="34" charset="0"/>
            </a:endParaRPr>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F2A04DE5-F1A9-4D45-BF54-BEFDBA739CA2}" type="datetimeFigureOut">
              <a:rPr lang="en-US" smtClean="0">
                <a:latin typeface="NeueHaasGroteskText Std" panose="020B0504020202020204" pitchFamily="34" charset="0"/>
              </a:rPr>
              <a:t>7/31/2026</a:t>
            </a:fld>
            <a:endParaRPr lang="en-US" dirty="0">
              <a:latin typeface="NeueHaasGroteskText Std" panose="020B0504020202020204" pitchFamily="34" charset="0"/>
            </a:endParaRPr>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latin typeface="NeueHaasGroteskText Std" panose="020B0504020202020204" pitchFamily="34" charset="0"/>
            </a:endParaRPr>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3886E1E-70B3-41D2-AD41-BEE4979EC759}" type="slidenum">
              <a:rPr lang="en-US" smtClean="0">
                <a:latin typeface="NeueHaasGroteskText Std" panose="020B0504020202020204" pitchFamily="34" charset="0"/>
              </a:rPr>
              <a:t>‹#›</a:t>
            </a:fld>
            <a:endParaRPr lang="en-US" dirty="0">
              <a:latin typeface="NeueHaasGroteskText Std" panose="020B0504020202020204" pitchFamily="34" charset="0"/>
            </a:endParaRPr>
          </a:p>
        </p:txBody>
      </p:sp>
    </p:spTree>
    <p:extLst>
      <p:ext uri="{BB962C8B-B14F-4D97-AF65-F5344CB8AC3E}">
        <p14:creationId xmlns:p14="http://schemas.microsoft.com/office/powerpoint/2010/main" val="55661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atin typeface="NeueHaasGroteskText Std" panose="020B0504020202020204" pitchFamily="34" charset="0"/>
              </a:defRPr>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atin typeface="NeueHaasGroteskText Std" panose="020B0504020202020204" pitchFamily="34" charset="0"/>
              </a:defRPr>
            </a:lvl1pPr>
          </a:lstStyle>
          <a:p>
            <a:fld id="{A50CD39D-89B0-4C68-805A-35C75A7C20C8}" type="datetimeFigureOut">
              <a:rPr lang="en-US" smtClean="0"/>
              <a:pPr/>
              <a:t>7/31/2026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atin typeface="NeueHaasGroteskText Std" panose="020B0504020202020204" pitchFamily="34" charset="0"/>
              </a:defRPr>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atin typeface="NeueHaasGroteskText Std" panose="020B0504020202020204" pitchFamily="34" charset="0"/>
              </a:defRPr>
            </a:lvl1pPr>
          </a:lstStyle>
          <a:p>
            <a:fld id="{F9F08466-AEA7-4FC0-9459-6A32F61DA297}" type="slidenum">
              <a:rPr lang="en-US" smtClean="0"/>
              <a:pPr/>
              <a:t>‹#›</a:t>
            </a:fld>
            <a:endParaRPr lang="en-US" dirty="0"/>
          </a:p>
        </p:txBody>
      </p:sp>
    </p:spTree>
    <p:extLst>
      <p:ext uri="{BB962C8B-B14F-4D97-AF65-F5344CB8AC3E}">
        <p14:creationId xmlns:p14="http://schemas.microsoft.com/office/powerpoint/2010/main" val="320978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NeueHaasGroteskText Std" panose="020B0504020202020204" pitchFamily="34" charset="0"/>
        <a:ea typeface="+mn-ea"/>
        <a:cs typeface="+mn-cs"/>
      </a:defRPr>
    </a:lvl1pPr>
    <a:lvl2pPr marL="457200" algn="l" defTabSz="914400" rtl="0" eaLnBrk="1" latinLnBrk="0" hangingPunct="1">
      <a:defRPr sz="1200" kern="1200">
        <a:solidFill>
          <a:schemeClr val="tx1"/>
        </a:solidFill>
        <a:latin typeface="NeueHaasGroteskText Std" panose="020B0504020202020204" pitchFamily="34" charset="0"/>
        <a:ea typeface="+mn-ea"/>
        <a:cs typeface="+mn-cs"/>
      </a:defRPr>
    </a:lvl2pPr>
    <a:lvl3pPr marL="914400" algn="l" defTabSz="914400" rtl="0" eaLnBrk="1" latinLnBrk="0" hangingPunct="1">
      <a:defRPr sz="1200" kern="1200">
        <a:solidFill>
          <a:schemeClr val="tx1"/>
        </a:solidFill>
        <a:latin typeface="NeueHaasGroteskText Std" panose="020B0504020202020204" pitchFamily="34" charset="0"/>
        <a:ea typeface="+mn-ea"/>
        <a:cs typeface="+mn-cs"/>
      </a:defRPr>
    </a:lvl3pPr>
    <a:lvl4pPr marL="1371600" algn="l" defTabSz="914400" rtl="0" eaLnBrk="1" latinLnBrk="0" hangingPunct="1">
      <a:defRPr sz="1200" kern="1200">
        <a:solidFill>
          <a:schemeClr val="tx1"/>
        </a:solidFill>
        <a:latin typeface="NeueHaasGroteskText Std" panose="020B0504020202020204" pitchFamily="34" charset="0"/>
        <a:ea typeface="+mn-ea"/>
        <a:cs typeface="+mn-cs"/>
      </a:defRPr>
    </a:lvl4pPr>
    <a:lvl5pPr marL="1828800" algn="l" defTabSz="914400" rtl="0" eaLnBrk="1" latinLnBrk="0" hangingPunct="1">
      <a:defRPr sz="1200" kern="1200">
        <a:solidFill>
          <a:schemeClr val="tx1"/>
        </a:solidFill>
        <a:latin typeface="NeueHaasGroteskText Std" panose="020B05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2F600-197C-9B9A-645C-7EEB934BAE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0348A1-8404-EE5A-BEC4-267E61BDD2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DC0BF6-C52D-DF80-7DF0-A20E68AF5DF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D0FF31B2-BCB3-2AEC-5586-A8F9139540E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844219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F08466-AEA7-4FC0-9459-6A32F61DA297}" type="slidenum">
              <a:rPr kumimoji="0" lang="en-US" sz="1200" b="0" i="0" u="none" strike="noStrike" kern="1200" cap="none" spc="0" normalizeH="0" baseline="0" noProof="0" smtClean="0">
                <a:ln>
                  <a:noFill/>
                </a:ln>
                <a:solidFill>
                  <a:prstClr val="black"/>
                </a:solidFill>
                <a:effectLst/>
                <a:uLnTx/>
                <a:uFillTx/>
                <a:latin typeface="NeueHaasGroteskText Std" panose="020B05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NeueHaasGroteskText Std" panose="020B0504020202020204" pitchFamily="34" charset="0"/>
              <a:ea typeface="+mn-ea"/>
              <a:cs typeface="+mn-cs"/>
            </a:endParaRPr>
          </a:p>
        </p:txBody>
      </p:sp>
    </p:spTree>
    <p:extLst>
      <p:ext uri="{BB962C8B-B14F-4D97-AF65-F5344CB8AC3E}">
        <p14:creationId xmlns:p14="http://schemas.microsoft.com/office/powerpoint/2010/main" val="2294831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Only)">
    <p:bg bwMode="gray">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2"/>
          </a:solidFill>
        </p:spPr>
        <p:txBody>
          <a:bodyPr wrap="square" lIns="182880" tIns="91440" rIns="182880" bIns="91440" spcCol="0" anchor="ctr">
            <a:normAutofit/>
          </a:bodyPr>
          <a:lstStyle>
            <a:lvl1pPr algn="ctr">
              <a:lnSpc>
                <a:spcPct val="90000"/>
              </a:lnSpc>
              <a:defRPr sz="3600" baseline="0">
                <a:solidFill>
                  <a:schemeClr val="tx1"/>
                </a:solidFill>
              </a:defRPr>
            </a:lvl1pPr>
          </a:lstStyle>
          <a:p>
            <a:r>
              <a:rPr lang="en-US" dirty="0"/>
              <a:t>Click to enter the slideshow title</a:t>
            </a:r>
          </a:p>
        </p:txBody>
      </p:sp>
      <p:sp>
        <p:nvSpPr>
          <p:cNvPr id="3" name="Rectangle 2"/>
          <p:cNvSpPr/>
          <p:nvPr userDrawn="1"/>
        </p:nvSpPr>
        <p:spPr bwMode="auto">
          <a:xfrm>
            <a:off x="0" y="5387786"/>
            <a:ext cx="12192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12" name="Text Placeholder 10"/>
          <p:cNvSpPr>
            <a:spLocks noGrp="1"/>
          </p:cNvSpPr>
          <p:nvPr>
            <p:ph type="body" sz="quarter" idx="14" hasCustomPrompt="1"/>
          </p:nvPr>
        </p:nvSpPr>
        <p:spPr bwMode="black">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p>
            <a:fld id="{609A9E4C-C103-4FA4-822B-E82DE7921672}" type="datetime1">
              <a:rPr lang="en-US" smtClean="0"/>
              <a:t>7/31/2026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697389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0"/>
            <a:ext cx="12192000" cy="1219198"/>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9" name="Picture Placeholder 12"/>
          <p:cNvSpPr>
            <a:spLocks noGrp="1"/>
          </p:cNvSpPr>
          <p:nvPr>
            <p:ph type="pic" sz="quarter" idx="13" hasCustomPrompt="1"/>
          </p:nvPr>
        </p:nvSpPr>
        <p:spPr bwMode="gray">
          <a:xfrm>
            <a:off x="0" y="1219198"/>
            <a:ext cx="12192000" cy="5638802"/>
          </a:xfrm>
        </p:spPr>
        <p:txBody>
          <a:bodyPr/>
          <a:lstStyle/>
          <a:p>
            <a:r>
              <a:rPr lang="en-US" dirty="0"/>
              <a:t>Click Icon to add picture</a:t>
            </a:r>
          </a:p>
        </p:txBody>
      </p:sp>
      <p:sp>
        <p:nvSpPr>
          <p:cNvPr id="10" name="Content Placeholder 2"/>
          <p:cNvSpPr>
            <a:spLocks noGrp="1"/>
          </p:cNvSpPr>
          <p:nvPr>
            <p:ph idx="1"/>
          </p:nvPr>
        </p:nvSpPr>
        <p:spPr bwMode="auto">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sz="2500">
                <a:solidFill>
                  <a:schemeClr val="bg1"/>
                </a:solidFill>
              </a:defRPr>
            </a:lvl1pPr>
            <a:lvl2pPr marL="1143000" indent="-228600">
              <a:lnSpc>
                <a:spcPct val="100000"/>
              </a:lnSpc>
              <a:buClr>
                <a:schemeClr val="accent2"/>
              </a:buClr>
              <a:defRPr sz="2100">
                <a:solidFill>
                  <a:schemeClr val="bg1"/>
                </a:solidFill>
              </a:defRPr>
            </a:lvl2pPr>
            <a:lvl3pPr marL="1600200" indent="-228600">
              <a:lnSpc>
                <a:spcPct val="100000"/>
              </a:lnSpc>
              <a:buClr>
                <a:schemeClr val="accent2"/>
              </a:buClr>
              <a:defRPr sz="1700">
                <a:solidFill>
                  <a:schemeClr val="bg1"/>
                </a:solidFill>
              </a:defRPr>
            </a:lvl3pPr>
            <a:lvl4pPr marL="2057400" indent="-228600">
              <a:lnSpc>
                <a:spcPct val="100000"/>
              </a:lnSpc>
              <a:buClr>
                <a:schemeClr val="accent2"/>
              </a:buClr>
              <a:defRPr sz="1700">
                <a:solidFill>
                  <a:schemeClr val="bg1"/>
                </a:solidFill>
              </a:defRPr>
            </a:lvl4pPr>
            <a:lvl5pPr marL="2514600" indent="-228600">
              <a:lnSpc>
                <a:spcPct val="100000"/>
              </a:lnSpc>
              <a:buClr>
                <a:schemeClr val="accent2"/>
              </a:buClr>
              <a:defRPr sz="17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76233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9" name="Picture Placeholder 12"/>
          <p:cNvSpPr>
            <a:spLocks noGrp="1"/>
          </p:cNvSpPr>
          <p:nvPr>
            <p:ph type="pic" sz="quarter" idx="13" hasCustomPrompt="1"/>
          </p:nvPr>
        </p:nvSpPr>
        <p:spPr bwMode="gray">
          <a:xfrm>
            <a:off x="0" y="1219198"/>
            <a:ext cx="12192000" cy="5638802"/>
          </a:xfrm>
        </p:spPr>
        <p:txBody>
          <a:bodyPr/>
          <a:lstStyle>
            <a:lvl1pPr>
              <a:defRPr baseline="0"/>
            </a:lvl1pPr>
          </a:lstStyle>
          <a:p>
            <a:r>
              <a:rPr lang="en-US" dirty="0"/>
              <a:t>Click Icon to add picture</a:t>
            </a:r>
          </a:p>
        </p:txBody>
      </p:sp>
      <p:sp>
        <p:nvSpPr>
          <p:cNvPr id="10" name="Content Placeholder 2"/>
          <p:cNvSpPr>
            <a:spLocks noGrp="1"/>
          </p:cNvSpPr>
          <p:nvPr>
            <p:ph idx="1"/>
          </p:nvPr>
        </p:nvSpPr>
        <p:spPr bwMode="auto">
          <a:xfrm>
            <a:off x="0" y="2609242"/>
            <a:ext cx="5683624" cy="2858714"/>
          </a:xfrm>
          <a:solidFill>
            <a:schemeClr val="tx1">
              <a:alpha val="88000"/>
            </a:schemeClr>
          </a:solidFill>
        </p:spPr>
        <p:txBody>
          <a:bodyPr rIns="274320" anchor="ctr"/>
          <a:lstStyle>
            <a:lvl1pPr marL="685800" indent="-228600">
              <a:lnSpc>
                <a:spcPct val="100000"/>
              </a:lnSpc>
              <a:spcBef>
                <a:spcPts val="0"/>
              </a:spcBef>
              <a:buClr>
                <a:schemeClr val="accent2"/>
              </a:buClr>
              <a:defRPr>
                <a:solidFill>
                  <a:schemeClr val="bg1"/>
                </a:solidFill>
              </a:defRPr>
            </a:lvl1pPr>
            <a:lvl2pPr marL="1143000" indent="-228600">
              <a:lnSpc>
                <a:spcPct val="100000"/>
              </a:lnSpc>
              <a:buClr>
                <a:schemeClr val="accent2"/>
              </a:buClr>
              <a:defRPr>
                <a:solidFill>
                  <a:schemeClr val="bg1"/>
                </a:solidFill>
              </a:defRPr>
            </a:lvl2pPr>
            <a:lvl3pPr marL="1600200" indent="-228600">
              <a:lnSpc>
                <a:spcPct val="100000"/>
              </a:lnSpc>
              <a:buClr>
                <a:schemeClr val="accent2"/>
              </a:buClr>
              <a:defRPr>
                <a:solidFill>
                  <a:schemeClr val="bg1"/>
                </a:solidFill>
              </a:defRPr>
            </a:lvl3pPr>
            <a:lvl4pPr marL="2057400" indent="-228600">
              <a:lnSpc>
                <a:spcPct val="100000"/>
              </a:lnSpc>
              <a:buClr>
                <a:schemeClr val="accent2"/>
              </a:buClr>
              <a:defRPr>
                <a:solidFill>
                  <a:schemeClr val="bg1"/>
                </a:solidFill>
              </a:defRPr>
            </a:lvl4pPr>
            <a:lvl5pPr marL="2514600" indent="-228600">
              <a:lnSpc>
                <a:spcPct val="100000"/>
              </a:lnSpc>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49488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bwMode="gray">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bwMode="black">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black">
          <a:xfrm>
            <a:off x="838200" y="6356350"/>
            <a:ext cx="1358590" cy="365125"/>
          </a:xfrm>
          <a:prstGeom prst="rect">
            <a:avLst/>
          </a:prstGeom>
        </p:spPr>
        <p:txBody>
          <a:bodyPr/>
          <a:lstStyle>
            <a:lvl1pPr>
              <a:defRPr sz="1400"/>
            </a:lvl1pPr>
          </a:lstStyle>
          <a:p>
            <a:fld id="{909BF49D-465D-4D90-8ED0-696C8CE2F353}" type="datetime1">
              <a:rPr lang="en-US" smtClean="0"/>
              <a:t>7/31/2026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59765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1F12DF86-D7F6-4A2C-B9B5-EBCAFDD685F8}"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7679810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5" name="Content Placeholder 4"/>
          <p:cNvSpPr>
            <a:spLocks noGrp="1"/>
          </p:cNvSpPr>
          <p:nvPr>
            <p:ph sz="quarter" idx="10"/>
          </p:nvPr>
        </p:nvSpPr>
        <p:spPr bwMode="white">
          <a:xfrm>
            <a:off x="838200" y="1366345"/>
            <a:ext cx="105156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4E92997C-08A6-4C3E-B1D9-4C22E877DECC}"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3025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5" name="Content Placeholder 4"/>
          <p:cNvSpPr>
            <a:spLocks noGrp="1"/>
          </p:cNvSpPr>
          <p:nvPr>
            <p:ph sz="quarter" idx="10"/>
          </p:nvPr>
        </p:nvSpPr>
        <p:spPr bwMode="black">
          <a:xfrm>
            <a:off x="838200" y="1366345"/>
            <a:ext cx="105156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B7C0EBC2-667E-47DC-9766-124575FFB03F}" type="datetime1">
              <a:rPr lang="en-US" smtClean="0"/>
              <a:t>7/31/2026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8248708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Content Placeholder 4"/>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Picture Placeholder 2"/>
          <p:cNvSpPr>
            <a:spLocks noGrp="1"/>
          </p:cNvSpPr>
          <p:nvPr>
            <p:ph type="pic" sz="quarter" idx="13"/>
          </p:nvPr>
        </p:nvSpPr>
        <p:spPr bwMode="gray">
          <a:xfrm>
            <a:off x="7653566" y="1364826"/>
            <a:ext cx="4538434" cy="4538434"/>
          </a:xfrm>
        </p:spPr>
        <p:txBody>
          <a:bodyPr/>
          <a:lstStyle>
            <a:lvl1pPr>
              <a:buClr>
                <a:schemeClr val="accent2"/>
              </a:buClr>
              <a:defRPr>
                <a:solidFill>
                  <a:schemeClr val="bg1"/>
                </a:solidFill>
              </a:defRPr>
            </a:lvl1pPr>
          </a:lstStyle>
          <a:p>
            <a:r>
              <a:rPr lang="en-US" dirty="0"/>
              <a:t>Click icon to add picture</a:t>
            </a:r>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19DFEFE4-D7F6-4199-AA5E-AB5F3890E6A4}"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38987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0" name="Content Placeholder 4"/>
          <p:cNvSpPr>
            <a:spLocks noGrp="1"/>
          </p:cNvSpPr>
          <p:nvPr>
            <p:ph sz="quarter" idx="10"/>
          </p:nvPr>
        </p:nvSpPr>
        <p:spPr bwMode="white">
          <a:xfrm>
            <a:off x="838200" y="1366345"/>
            <a:ext cx="6234953"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2"/>
          <p:cNvSpPr>
            <a:spLocks noGrp="1"/>
          </p:cNvSpPr>
          <p:nvPr>
            <p:ph type="pic" sz="quarter" idx="13"/>
          </p:nvPr>
        </p:nvSpPr>
        <p:spPr bwMode="gray">
          <a:xfrm>
            <a:off x="7653566" y="1364826"/>
            <a:ext cx="4538434" cy="4538434"/>
          </a:xfrm>
        </p:spPr>
        <p:txBody>
          <a:bodyPr/>
          <a:lstStyle>
            <a:lvl1pPr>
              <a:buClr>
                <a:schemeClr val="accent2"/>
              </a:buClr>
              <a:defRPr>
                <a:solidFill>
                  <a:schemeClr val="bg1"/>
                </a:solidFill>
              </a:defRPr>
            </a:lvl1pPr>
          </a:lstStyle>
          <a:p>
            <a:r>
              <a:rPr lang="en-US" dirty="0"/>
              <a:t>Click icon to add picture</a:t>
            </a:r>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40F6108E-7910-4A69-980D-2D0B890A7F99}"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6945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Content Placeholder 4"/>
          <p:cNvSpPr>
            <a:spLocks noGrp="1"/>
          </p:cNvSpPr>
          <p:nvPr>
            <p:ph sz="quarter" idx="10"/>
          </p:nvPr>
        </p:nvSpPr>
        <p:spPr bwMode="black">
          <a:xfrm>
            <a:off x="838200" y="1366345"/>
            <a:ext cx="6234953"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2"/>
          <p:cNvSpPr>
            <a:spLocks noGrp="1"/>
          </p:cNvSpPr>
          <p:nvPr>
            <p:ph type="pic" sz="quarter" idx="13"/>
          </p:nvPr>
        </p:nvSpPr>
        <p:spPr bwMode="gray">
          <a:xfrm>
            <a:off x="7653566" y="1364826"/>
            <a:ext cx="4538434" cy="4538434"/>
          </a:xfrm>
        </p:spPr>
        <p:txBody>
          <a:bodyPr/>
          <a:lstStyle>
            <a:lvl1pPr>
              <a:buClr>
                <a:schemeClr val="tx1"/>
              </a:buClr>
              <a:defRPr>
                <a:solidFill>
                  <a:schemeClr val="tx1"/>
                </a:solidFill>
              </a:defRPr>
            </a:lvl1pPr>
          </a:lstStyle>
          <a:p>
            <a:r>
              <a:rPr lang="en-US" dirty="0"/>
              <a:t>Click icon to add picture</a:t>
            </a:r>
          </a:p>
        </p:txBody>
      </p:sp>
      <p:sp>
        <p:nvSpPr>
          <p:cNvPr id="9" name="Date Placeholder 3"/>
          <p:cNvSpPr>
            <a:spLocks noGrp="1"/>
          </p:cNvSpPr>
          <p:nvPr>
            <p:ph type="dt" sz="half" idx="2"/>
          </p:nvPr>
        </p:nvSpPr>
        <p:spPr bwMode="black">
          <a:xfrm>
            <a:off x="838200" y="6356350"/>
            <a:ext cx="1358590" cy="365125"/>
          </a:xfrm>
          <a:prstGeom prst="rect">
            <a:avLst/>
          </a:prstGeom>
        </p:spPr>
        <p:txBody>
          <a:bodyPr vert="horz" lIns="91440" tIns="45720" rIns="91440" bIns="45720" rtlCol="0" anchor="ctr"/>
          <a:lstStyle>
            <a:lvl1pPr algn="l">
              <a:defRPr sz="1200">
                <a:solidFill>
                  <a:schemeClr val="tx2"/>
                </a:solidFill>
              </a:defRPr>
            </a:lvl1pPr>
          </a:lstStyle>
          <a:p>
            <a:fld id="{88148823-37F6-48B2-A686-BCB68E390DE9}" type="datetime1">
              <a:rPr lang="en-US" smtClean="0"/>
              <a:t>7/31/2026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0"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986490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2"/>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 name="Picture Placeholder 2"/>
          <p:cNvSpPr>
            <a:spLocks noGrp="1"/>
          </p:cNvSpPr>
          <p:nvPr>
            <p:ph type="pic" sz="quarter" idx="13" hasCustomPrompt="1"/>
          </p:nvPr>
        </p:nvSpPr>
        <p:spPr bwMode="gray">
          <a:xfrm>
            <a:off x="806332" y="1981899"/>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581719"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bwMode="gray">
          <a:xfrm>
            <a:off x="3646176"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3421563"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bwMode="gray">
          <a:xfrm>
            <a:off x="6486020"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6261407" y="4345147"/>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4" name="Picture Placeholder 2"/>
          <p:cNvSpPr>
            <a:spLocks noGrp="1"/>
          </p:cNvSpPr>
          <p:nvPr>
            <p:ph type="pic" sz="quarter" idx="20" hasCustomPrompt="1"/>
          </p:nvPr>
        </p:nvSpPr>
        <p:spPr bwMode="gray">
          <a:xfrm>
            <a:off x="9325864" y="1967573"/>
            <a:ext cx="2094842" cy="2094842"/>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bwMode="black">
          <a:xfrm>
            <a:off x="9101251" y="4341161"/>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AC27460E-ADA4-4312-B54D-F85146C39A61}" type="datetime1">
              <a:rPr lang="en-US" smtClean="0"/>
              <a:t>7/31/2026</a:t>
            </a:fld>
            <a:endParaRPr lang="en-US" dirty="0"/>
          </a:p>
        </p:txBody>
      </p:sp>
      <p:sp>
        <p:nvSpPr>
          <p:cNvPr id="1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2780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go Only)">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3838936"/>
            <a:ext cx="12192000" cy="1199223"/>
          </a:xfrm>
          <a:solidFill>
            <a:schemeClr val="accent1"/>
          </a:solidFill>
        </p:spPr>
        <p:txBody>
          <a:bodyPr wrap="square" lIns="182880" tIns="91440" rIns="182880" bIns="91440" spcCol="0" anchor="ctr">
            <a:normAutofit/>
          </a:bodyPr>
          <a:lstStyle>
            <a:lvl1pPr algn="ctr">
              <a:lnSpc>
                <a:spcPct val="90000"/>
              </a:lnSpc>
              <a:defRPr sz="3600" baseline="0">
                <a:solidFill>
                  <a:schemeClr val="bg1"/>
                </a:solidFill>
              </a:defRPr>
            </a:lvl1pPr>
          </a:lstStyle>
          <a:p>
            <a:r>
              <a:rPr lang="en-US" dirty="0"/>
              <a:t>Click to enter the slideshow title</a:t>
            </a:r>
          </a:p>
        </p:txBody>
      </p:sp>
      <p:sp>
        <p:nvSpPr>
          <p:cNvPr id="3" name="Rectangle 2"/>
          <p:cNvSpPr/>
          <p:nvPr userDrawn="1"/>
        </p:nvSpPr>
        <p:spPr bwMode="auto">
          <a:xfrm>
            <a:off x="0" y="5038160"/>
            <a:ext cx="12192000" cy="1819840"/>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12" name="Text Placeholder 10"/>
          <p:cNvSpPr>
            <a:spLocks noGrp="1"/>
          </p:cNvSpPr>
          <p:nvPr>
            <p:ph type="body" sz="quarter" idx="14" hasCustomPrompt="1"/>
          </p:nvPr>
        </p:nvSpPr>
        <p:spPr bwMode="black">
          <a:xfrm>
            <a:off x="2802467" y="5644884"/>
            <a:ext cx="6587067" cy="903062"/>
          </a:xfrm>
        </p:spPr>
        <p:txBody>
          <a:bodyPr>
            <a:normAutofit/>
          </a:bodyPr>
          <a:lstStyle>
            <a:lvl1pPr marL="0" indent="0" algn="ctr">
              <a:spcBef>
                <a:spcPts val="0"/>
              </a:spcBef>
              <a:spcAft>
                <a:spcPts val="1000"/>
              </a:spcAft>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lvl1pPr>
              <a:defRPr sz="1400"/>
            </a:lvl1pPr>
          </a:lstStyle>
          <a:p>
            <a:fld id="{583170A9-BBA4-411C-BC84-1842E0BB563A}" type="datetime1">
              <a:rPr lang="en-US" smtClean="0"/>
              <a:t>7/31/2026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4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3087526" y="687649"/>
            <a:ext cx="6396957" cy="2109940"/>
          </a:xfrm>
          <a:prstGeom prst="rect">
            <a:avLst/>
          </a:prstGeom>
        </p:spPr>
      </p:pic>
    </p:spTree>
    <p:extLst>
      <p:ext uri="{BB962C8B-B14F-4D97-AF65-F5344CB8AC3E}">
        <p14:creationId xmlns:p14="http://schemas.microsoft.com/office/powerpoint/2010/main" val="3368119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2"/>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 name="Picture Placeholder 2"/>
          <p:cNvSpPr>
            <a:spLocks noGrp="1"/>
          </p:cNvSpPr>
          <p:nvPr>
            <p:ph type="pic" sz="quarter" idx="13" hasCustomPrompt="1"/>
          </p:nvPr>
        </p:nvSpPr>
        <p:spPr bwMode="gray">
          <a:xfrm>
            <a:off x="1572814" y="1964392"/>
            <a:ext cx="2332190" cy="2332190"/>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146922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0" name="Picture Placeholder 2"/>
          <p:cNvSpPr>
            <a:spLocks noGrp="1"/>
          </p:cNvSpPr>
          <p:nvPr>
            <p:ph type="pic" sz="quarter" idx="16" hasCustomPrompt="1"/>
          </p:nvPr>
        </p:nvSpPr>
        <p:spPr bwMode="gray">
          <a:xfrm>
            <a:off x="482454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471223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2" name="Picture Placeholder 2"/>
          <p:cNvSpPr>
            <a:spLocks noGrp="1"/>
          </p:cNvSpPr>
          <p:nvPr>
            <p:ph type="pic" sz="quarter" idx="18" hasCustomPrompt="1"/>
          </p:nvPr>
        </p:nvSpPr>
        <p:spPr bwMode="gray">
          <a:xfrm>
            <a:off x="8067551" y="1964392"/>
            <a:ext cx="2317864" cy="2317864"/>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7955245" y="4564988"/>
            <a:ext cx="2542477" cy="723900"/>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err="1"/>
              <a:t>Firstname</a:t>
            </a:r>
            <a:r>
              <a:rPr lang="en-US" dirty="0"/>
              <a:t> </a:t>
            </a:r>
            <a:r>
              <a:rPr lang="en-US" dirty="0" err="1"/>
              <a:t>Lastname</a:t>
            </a:r>
            <a:endParaRPr lang="en-US" dirty="0"/>
          </a:p>
          <a:p>
            <a:pPr lvl="0"/>
            <a:r>
              <a:rPr lang="en-US" dirty="0"/>
              <a:t>Job Title</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9A4DC60D-2A37-478B-B283-D5EFC8A6BDE0}" type="datetime1">
              <a:rPr lang="en-US" smtClean="0"/>
              <a:t>7/31/2026</a:t>
            </a:fld>
            <a:endParaRPr lang="en-US" dirty="0"/>
          </a:p>
        </p:txBody>
      </p:sp>
      <p:sp>
        <p:nvSpPr>
          <p:cNvPr id="1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60824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4-Up White Vertical">
    <p:bg bwMode="gray">
      <p:bgRef idx="1001">
        <a:schemeClr val="bg1"/>
      </p:bgRef>
    </p:bg>
    <p:spTree>
      <p:nvGrpSpPr>
        <p:cNvPr id="1" name=""/>
        <p:cNvGrpSpPr/>
        <p:nvPr/>
      </p:nvGrpSpPr>
      <p:grpSpPr>
        <a:xfrm>
          <a:off x="0" y="0"/>
          <a:ext cx="0" cy="0"/>
          <a:chOff x="0" y="0"/>
          <a:chExt cx="0" cy="0"/>
        </a:xfrm>
      </p:grpSpPr>
      <p:sp>
        <p:nvSpPr>
          <p:cNvPr id="16"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6" name="Picture Placeholder 2"/>
          <p:cNvSpPr>
            <a:spLocks noGrp="1"/>
          </p:cNvSpPr>
          <p:nvPr>
            <p:ph type="pic" sz="quarter" idx="13" hasCustomPrompt="1"/>
          </p:nvPr>
        </p:nvSpPr>
        <p:spPr bwMode="gray">
          <a:xfrm>
            <a:off x="806332" y="1981899"/>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7" name="Text Placeholder 3"/>
          <p:cNvSpPr>
            <a:spLocks noGrp="1"/>
          </p:cNvSpPr>
          <p:nvPr>
            <p:ph type="body" sz="quarter" idx="15" hasCustomPrompt="1"/>
          </p:nvPr>
        </p:nvSpPr>
        <p:spPr bwMode="black">
          <a:xfrm>
            <a:off x="581719" y="4345146"/>
            <a:ext cx="2542477" cy="1623853"/>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0" name="Picture Placeholder 2"/>
          <p:cNvSpPr>
            <a:spLocks noGrp="1"/>
          </p:cNvSpPr>
          <p:nvPr>
            <p:ph type="pic" sz="quarter" idx="16" hasCustomPrompt="1"/>
          </p:nvPr>
        </p:nvSpPr>
        <p:spPr bwMode="gray">
          <a:xfrm>
            <a:off x="3646176"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1" name="Text Placeholder 3"/>
          <p:cNvSpPr>
            <a:spLocks noGrp="1"/>
          </p:cNvSpPr>
          <p:nvPr>
            <p:ph type="body" sz="quarter" idx="17" hasCustomPrompt="1"/>
          </p:nvPr>
        </p:nvSpPr>
        <p:spPr bwMode="black">
          <a:xfrm>
            <a:off x="3421563"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2" name="Picture Placeholder 2"/>
          <p:cNvSpPr>
            <a:spLocks noGrp="1"/>
          </p:cNvSpPr>
          <p:nvPr>
            <p:ph type="pic" sz="quarter" idx="18" hasCustomPrompt="1"/>
          </p:nvPr>
        </p:nvSpPr>
        <p:spPr bwMode="gray">
          <a:xfrm>
            <a:off x="6486020"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3" name="Text Placeholder 3"/>
          <p:cNvSpPr>
            <a:spLocks noGrp="1"/>
          </p:cNvSpPr>
          <p:nvPr>
            <p:ph type="body" sz="quarter" idx="19" hasCustomPrompt="1"/>
          </p:nvPr>
        </p:nvSpPr>
        <p:spPr bwMode="black">
          <a:xfrm>
            <a:off x="6261407" y="4345147"/>
            <a:ext cx="2542477" cy="1623852"/>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4" name="Picture Placeholder 2"/>
          <p:cNvSpPr>
            <a:spLocks noGrp="1"/>
          </p:cNvSpPr>
          <p:nvPr>
            <p:ph type="pic" sz="quarter" idx="20" hasCustomPrompt="1"/>
          </p:nvPr>
        </p:nvSpPr>
        <p:spPr bwMode="gray">
          <a:xfrm>
            <a:off x="9325864" y="1967573"/>
            <a:ext cx="2094842" cy="2094842"/>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21" hasCustomPrompt="1"/>
          </p:nvPr>
        </p:nvSpPr>
        <p:spPr bwMode="black">
          <a:xfrm>
            <a:off x="9101251" y="4341161"/>
            <a:ext cx="2542477" cy="1627838"/>
          </a:xfrm>
        </p:spPr>
        <p:txBody>
          <a:bodyPr>
            <a:normAutofit/>
          </a:bodyPr>
          <a:lstStyle>
            <a:lvl1pPr marL="0" indent="0" algn="ctr">
              <a:lnSpc>
                <a:spcPct val="100000"/>
              </a:lnSpc>
              <a:spcBef>
                <a:spcPts val="0"/>
              </a:spcBef>
              <a:buNone/>
              <a:defRPr sz="1800" b="0">
                <a:solidFill>
                  <a:schemeClr val="tx2"/>
                </a:solidFill>
              </a:defRPr>
            </a:lvl1pPr>
          </a:lstStyle>
          <a:p>
            <a:pPr lvl="0"/>
            <a:r>
              <a:rPr lang="en-US" dirty="0"/>
              <a:t>Click to edit text</a:t>
            </a:r>
          </a:p>
        </p:txBody>
      </p:sp>
      <p:sp>
        <p:nvSpPr>
          <p:cNvPr id="19" name="Rectangle 1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186C4FE6-3116-4F1D-B296-403F0C5F2833}" type="datetime1">
              <a:rPr lang="en-US" smtClean="0"/>
              <a:t>7/31/2026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236465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auto">
          <a:xfrm>
            <a:off x="0" y="-1"/>
            <a:ext cx="12192000" cy="1216023"/>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9" name="Picture Placeholder 2"/>
          <p:cNvSpPr>
            <a:spLocks noGrp="1"/>
          </p:cNvSpPr>
          <p:nvPr>
            <p:ph type="pic" sz="quarter" idx="13" hasCustomPrompt="1"/>
          </p:nvPr>
        </p:nvSpPr>
        <p:spPr bwMode="gray">
          <a:xfrm>
            <a:off x="806332"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bwMode="black">
          <a:xfrm>
            <a:off x="2876550"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3" name="Picture Placeholder 2"/>
          <p:cNvSpPr>
            <a:spLocks noGrp="1"/>
          </p:cNvSpPr>
          <p:nvPr>
            <p:ph type="pic" sz="quarter" idx="14" hasCustomPrompt="1"/>
          </p:nvPr>
        </p:nvSpPr>
        <p:spPr bwMode="gray">
          <a:xfrm>
            <a:off x="806331"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4" name="Text Placeholder 3"/>
          <p:cNvSpPr>
            <a:spLocks noGrp="1"/>
          </p:cNvSpPr>
          <p:nvPr>
            <p:ph type="body" sz="quarter" idx="15"/>
          </p:nvPr>
        </p:nvSpPr>
        <p:spPr bwMode="black">
          <a:xfrm>
            <a:off x="2876550" y="3939361"/>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5" name="Picture Placeholder 2"/>
          <p:cNvSpPr>
            <a:spLocks noGrp="1"/>
          </p:cNvSpPr>
          <p:nvPr>
            <p:ph type="pic" sz="quarter" idx="17" hasCustomPrompt="1"/>
          </p:nvPr>
        </p:nvSpPr>
        <p:spPr bwMode="gray">
          <a:xfrm>
            <a:off x="6199805" y="167477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bwMode="black">
          <a:xfrm>
            <a:off x="8270023" y="1674772"/>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7" name="Picture Placeholder 2"/>
          <p:cNvSpPr>
            <a:spLocks noGrp="1"/>
          </p:cNvSpPr>
          <p:nvPr>
            <p:ph type="pic" sz="quarter" idx="19" hasCustomPrompt="1"/>
          </p:nvPr>
        </p:nvSpPr>
        <p:spPr bwMode="gray">
          <a:xfrm>
            <a:off x="6199805" y="3939361"/>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8" name="Text Placeholder 3"/>
          <p:cNvSpPr>
            <a:spLocks noGrp="1"/>
          </p:cNvSpPr>
          <p:nvPr>
            <p:ph type="body" sz="quarter" idx="20"/>
          </p:nvPr>
        </p:nvSpPr>
        <p:spPr bwMode="black">
          <a:xfrm>
            <a:off x="8270023" y="3939360"/>
            <a:ext cx="2866328" cy="1858809"/>
          </a:xfrm>
        </p:spPr>
        <p:txBody>
          <a:bodyPr anchor="ctr">
            <a:noAutofit/>
          </a:bodyPr>
          <a:lstStyle>
            <a:lvl1pPr marL="0" indent="0">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B9F4FA4C-51E8-4FAC-B909-65DFD4705D67}" type="datetime1">
              <a:rPr lang="en-US" smtClean="0"/>
              <a:t>7/31/2026</a:t>
            </a:fld>
            <a:endParaRPr lang="en-US" dirty="0"/>
          </a:p>
        </p:txBody>
      </p:sp>
      <p:sp>
        <p:nvSpPr>
          <p:cNvPr id="2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2632564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2" name="Picture Placeholder 2"/>
          <p:cNvSpPr>
            <a:spLocks noGrp="1"/>
          </p:cNvSpPr>
          <p:nvPr>
            <p:ph type="pic" sz="quarter" idx="13" hasCustomPrompt="1"/>
          </p:nvPr>
        </p:nvSpPr>
        <p:spPr bwMode="gray">
          <a:xfrm>
            <a:off x="806332"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bwMode="black">
          <a:xfrm>
            <a:off x="2876550"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3" name="Picture Placeholder 2"/>
          <p:cNvSpPr>
            <a:spLocks noGrp="1"/>
          </p:cNvSpPr>
          <p:nvPr>
            <p:ph type="pic" sz="quarter" idx="14" hasCustomPrompt="1"/>
          </p:nvPr>
        </p:nvSpPr>
        <p:spPr bwMode="gray">
          <a:xfrm>
            <a:off x="806331"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4" name="Text Placeholder 3"/>
          <p:cNvSpPr>
            <a:spLocks noGrp="1"/>
          </p:cNvSpPr>
          <p:nvPr>
            <p:ph type="body" sz="quarter" idx="15"/>
          </p:nvPr>
        </p:nvSpPr>
        <p:spPr bwMode="black">
          <a:xfrm>
            <a:off x="2876550" y="3939361"/>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Picture Placeholder 2"/>
          <p:cNvSpPr>
            <a:spLocks noGrp="1"/>
          </p:cNvSpPr>
          <p:nvPr>
            <p:ph type="pic" sz="quarter" idx="17" hasCustomPrompt="1"/>
          </p:nvPr>
        </p:nvSpPr>
        <p:spPr bwMode="gray">
          <a:xfrm>
            <a:off x="6199805" y="167477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bwMode="black">
          <a:xfrm>
            <a:off x="8270023" y="1674772"/>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8" name="Picture Placeholder 2"/>
          <p:cNvSpPr>
            <a:spLocks noGrp="1"/>
          </p:cNvSpPr>
          <p:nvPr>
            <p:ph type="pic" sz="quarter" idx="19" hasCustomPrompt="1"/>
          </p:nvPr>
        </p:nvSpPr>
        <p:spPr bwMode="gray">
          <a:xfrm>
            <a:off x="6199805" y="3939361"/>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9" name="Text Placeholder 3"/>
          <p:cNvSpPr>
            <a:spLocks noGrp="1"/>
          </p:cNvSpPr>
          <p:nvPr>
            <p:ph type="body" sz="quarter" idx="20"/>
          </p:nvPr>
        </p:nvSpPr>
        <p:spPr bwMode="black">
          <a:xfrm>
            <a:off x="8270023" y="393936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p>
            <a:fld id="{1CEF465A-5259-4090-9DE7-D9C0063E4495}" type="datetime1">
              <a:rPr lang="en-US" smtClean="0"/>
              <a:t>7/31/2026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020693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auto">
          <a:xfrm>
            <a:off x="0" y="-20425"/>
            <a:ext cx="12192000" cy="1236448"/>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17" name="Rectangle 16"/>
          <p:cNvSpPr/>
          <p:nvPr userDrawn="1"/>
        </p:nvSpPr>
        <p:spPr bwMode="auto">
          <a:xfrm>
            <a:off x="0" y="1216024"/>
            <a:ext cx="12192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9" name="Picture Placeholder 2"/>
          <p:cNvSpPr>
            <a:spLocks noGrp="1"/>
          </p:cNvSpPr>
          <p:nvPr>
            <p:ph type="pic" sz="quarter" idx="13" hasCustomPrompt="1"/>
          </p:nvPr>
        </p:nvSpPr>
        <p:spPr bwMode="gray">
          <a:xfrm>
            <a:off x="806332"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4" name="Text Placeholder 3"/>
          <p:cNvSpPr>
            <a:spLocks noGrp="1"/>
          </p:cNvSpPr>
          <p:nvPr>
            <p:ph type="body" sz="quarter" idx="16"/>
          </p:nvPr>
        </p:nvSpPr>
        <p:spPr bwMode="black">
          <a:xfrm>
            <a:off x="2876550"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25" name="Picture Placeholder 2"/>
          <p:cNvSpPr>
            <a:spLocks noGrp="1"/>
          </p:cNvSpPr>
          <p:nvPr>
            <p:ph type="pic" sz="quarter" idx="17" hasCustomPrompt="1"/>
          </p:nvPr>
        </p:nvSpPr>
        <p:spPr bwMode="gray">
          <a:xfrm>
            <a:off x="6199805" y="2571729"/>
            <a:ext cx="1858809" cy="1858809"/>
          </a:xfrm>
          <a:prstGeom prst="ellipse">
            <a:avLst/>
          </a:prstGeom>
          <a:solidFill>
            <a:schemeClr val="bg1"/>
          </a:solidFill>
          <a:ln w="28575">
            <a:solidFill>
              <a:schemeClr val="bg1"/>
            </a:solidFill>
          </a:ln>
        </p:spPr>
        <p:txBody>
          <a:bodyPr anchor="ctr">
            <a:normAutofit/>
          </a:bodyPr>
          <a:lstStyle>
            <a:lvl1pPr marL="0" indent="0" algn="ctr">
              <a:buNone/>
              <a:defRPr sz="1800"/>
            </a:lvl1pPr>
          </a:lstStyle>
          <a:p>
            <a:r>
              <a:rPr lang="en-US" dirty="0"/>
              <a:t>Click Icon to add picture</a:t>
            </a:r>
          </a:p>
        </p:txBody>
      </p:sp>
      <p:sp>
        <p:nvSpPr>
          <p:cNvPr id="26" name="Text Placeholder 3"/>
          <p:cNvSpPr>
            <a:spLocks noGrp="1"/>
          </p:cNvSpPr>
          <p:nvPr>
            <p:ph type="body" sz="quarter" idx="18"/>
          </p:nvPr>
        </p:nvSpPr>
        <p:spPr bwMode="black">
          <a:xfrm>
            <a:off x="8270023" y="2571730"/>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Rectangle 15"/>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47608DDD-F948-4368-A165-16C6F04A2D04}" type="datetime1">
              <a:rPr lang="en-US" smtClean="0"/>
              <a:t>7/31/2026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5" name="Slide Number Placeholder 4"/>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345329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2" name="Picture Placeholder 2"/>
          <p:cNvSpPr>
            <a:spLocks noGrp="1"/>
          </p:cNvSpPr>
          <p:nvPr>
            <p:ph type="pic" sz="quarter" idx="13" hasCustomPrompt="1"/>
          </p:nvPr>
        </p:nvSpPr>
        <p:spPr bwMode="gray">
          <a:xfrm>
            <a:off x="806332"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5" name="Text Placeholder 3"/>
          <p:cNvSpPr>
            <a:spLocks noGrp="1"/>
          </p:cNvSpPr>
          <p:nvPr>
            <p:ph type="body" sz="quarter" idx="16"/>
          </p:nvPr>
        </p:nvSpPr>
        <p:spPr bwMode="black">
          <a:xfrm>
            <a:off x="2876550"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16" name="Picture Placeholder 2"/>
          <p:cNvSpPr>
            <a:spLocks noGrp="1"/>
          </p:cNvSpPr>
          <p:nvPr>
            <p:ph type="pic" sz="quarter" idx="17" hasCustomPrompt="1"/>
          </p:nvPr>
        </p:nvSpPr>
        <p:spPr bwMode="gray">
          <a:xfrm>
            <a:off x="6199805" y="2800328"/>
            <a:ext cx="1858809" cy="1858809"/>
          </a:xfrm>
          <a:prstGeom prst="rect">
            <a:avLst/>
          </a:prstGeom>
          <a:solidFill>
            <a:schemeClr val="bg1"/>
          </a:solidFill>
          <a:ln w="28575">
            <a:noFill/>
          </a:ln>
        </p:spPr>
        <p:txBody>
          <a:bodyPr anchor="ctr">
            <a:normAutofit/>
          </a:bodyPr>
          <a:lstStyle>
            <a:lvl1pPr marL="0" indent="0" algn="ctr">
              <a:buNone/>
              <a:defRPr sz="1800"/>
            </a:lvl1pPr>
          </a:lstStyle>
          <a:p>
            <a:r>
              <a:rPr lang="en-US" dirty="0"/>
              <a:t>Click Icon to add picture</a:t>
            </a:r>
          </a:p>
        </p:txBody>
      </p:sp>
      <p:sp>
        <p:nvSpPr>
          <p:cNvPr id="17" name="Text Placeholder 3"/>
          <p:cNvSpPr>
            <a:spLocks noGrp="1"/>
          </p:cNvSpPr>
          <p:nvPr>
            <p:ph type="body" sz="quarter" idx="18"/>
          </p:nvPr>
        </p:nvSpPr>
        <p:spPr bwMode="black">
          <a:xfrm>
            <a:off x="8270023" y="2800329"/>
            <a:ext cx="2866328" cy="1858809"/>
          </a:xfrm>
        </p:spPr>
        <p:txBody>
          <a:bodyPr anchor="ctr">
            <a:noAutofit/>
          </a:bodyPr>
          <a:lstStyle>
            <a:lvl1pPr marL="0" indent="0">
              <a:spcBef>
                <a:spcPts val="0"/>
              </a:spcBef>
              <a:buFont typeface="Arial" panose="020B0604020202020204" pitchFamily="34" charset="0"/>
              <a:buNone/>
              <a:defRPr sz="1800"/>
            </a:lvl1pPr>
            <a:lvl2pPr marL="457200" indent="0">
              <a:buFont typeface="Arial" panose="020B0604020202020204" pitchFamily="34" charset="0"/>
              <a:buNone/>
              <a:defRPr sz="1800"/>
            </a:lvl2pPr>
            <a:lvl3pPr marL="914400" indent="0">
              <a:buFont typeface="Arial" panose="020B0604020202020204" pitchFamily="34" charset="0"/>
              <a:buNone/>
              <a:defRPr sz="1800"/>
            </a:lvl3pPr>
            <a:lvl4pPr marL="1371600" indent="0">
              <a:buFont typeface="Arial" panose="020B0604020202020204" pitchFamily="34" charset="0"/>
              <a:buNone/>
              <a:defRPr sz="1800"/>
            </a:lvl4pPr>
            <a:lvl5pPr marL="1828800" indent="0">
              <a:buFont typeface="Arial" panose="020B0604020202020204" pitchFamily="34" charset="0"/>
              <a:buNone/>
              <a:defRPr sz="1800"/>
            </a:lvl5pPr>
          </a:lstStyle>
          <a:p>
            <a:pPr lvl="0"/>
            <a:r>
              <a:rPr lang="en-US"/>
              <a:t>Edit Master text styles</a:t>
            </a:r>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p>
            <a:fld id="{BADC0C9A-9F64-45CB-B67D-0E5818227CB2}" type="datetime1">
              <a:rPr lang="en-US" smtClean="0"/>
              <a:t>7/31/2026</a:t>
            </a:fld>
            <a:endParaRPr lang="en-US" dirty="0"/>
          </a:p>
        </p:txBody>
      </p:sp>
      <p:sp>
        <p:nvSpPr>
          <p:cNvPr id="20"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228129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8"/>
          </a:xfrm>
        </p:spPr>
        <p:txBody>
          <a:bodyPr/>
          <a:lstStyle/>
          <a:p>
            <a:r>
              <a:rPr lang="en-US" dirty="0"/>
              <a:t>Click icon to add picture</a:t>
            </a:r>
          </a:p>
        </p:txBody>
      </p:sp>
      <p:sp>
        <p:nvSpPr>
          <p:cNvPr id="9" name="Title 1"/>
          <p:cNvSpPr>
            <a:spLocks noGrp="1"/>
          </p:cNvSpPr>
          <p:nvPr>
            <p:ph type="title" hasCustomPrompt="1"/>
          </p:nvPr>
        </p:nvSpPr>
        <p:spPr bwMode="auto">
          <a:xfrm>
            <a:off x="1" y="5638801"/>
            <a:ext cx="12192000" cy="1219200"/>
          </a:xfrm>
          <a:solidFill>
            <a:srgbClr val="003865">
              <a:alpha val="87843"/>
            </a:srgbClr>
          </a:solid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10451126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9"/>
          </a:xfrm>
        </p:spPr>
        <p:txBody>
          <a:bodyPr/>
          <a:lstStyle/>
          <a:p>
            <a:r>
              <a:rPr lang="en-US" dirty="0"/>
              <a:t>Click icon to add picture</a:t>
            </a:r>
          </a:p>
        </p:txBody>
      </p:sp>
      <p:sp>
        <p:nvSpPr>
          <p:cNvPr id="9" name="Title 1"/>
          <p:cNvSpPr>
            <a:spLocks noGrp="1"/>
          </p:cNvSpPr>
          <p:nvPr>
            <p:ph type="title" hasCustomPrompt="1"/>
          </p:nvPr>
        </p:nvSpPr>
        <p:spPr bwMode="gray">
          <a:xfrm>
            <a:off x="1" y="5638801"/>
            <a:ext cx="12192000" cy="1219200"/>
          </a:xfrm>
          <a:solidFill>
            <a:srgbClr val="0D0D0D">
              <a:alpha val="87843"/>
            </a:srgbClr>
          </a:solidFill>
        </p:spPr>
        <p:txBody>
          <a:bodyPr>
            <a:normAutofit/>
          </a:bodyPr>
          <a:lstStyle>
            <a:lvl1pPr algn="ctr">
              <a:defRPr sz="3600">
                <a:solidFill>
                  <a:schemeClr val="bg1"/>
                </a:solidFill>
              </a:defRPr>
            </a:lvl1pPr>
          </a:lstStyle>
          <a:p>
            <a:r>
              <a:rPr lang="en-US" dirty="0"/>
              <a:t>Click to edit title</a:t>
            </a:r>
          </a:p>
        </p:txBody>
      </p:sp>
    </p:spTree>
    <p:extLst>
      <p:ext uri="{BB962C8B-B14F-4D97-AF65-F5344CB8AC3E}">
        <p14:creationId xmlns:p14="http://schemas.microsoft.com/office/powerpoint/2010/main" val="32978873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4" name="Picture Placeholder 12"/>
          <p:cNvSpPr>
            <a:spLocks noGrp="1"/>
          </p:cNvSpPr>
          <p:nvPr>
            <p:ph type="pic" sz="quarter" idx="10"/>
          </p:nvPr>
        </p:nvSpPr>
        <p:spPr bwMode="gray">
          <a:xfrm>
            <a:off x="0" y="2"/>
            <a:ext cx="12192000" cy="6857999"/>
          </a:xfrm>
        </p:spPr>
        <p:txBody>
          <a:bodyPr/>
          <a:lstStyle/>
          <a:p>
            <a:r>
              <a:rPr lang="en-US" dirty="0"/>
              <a:t>Click icon to add picture</a:t>
            </a:r>
          </a:p>
        </p:txBody>
      </p:sp>
      <p:sp>
        <p:nvSpPr>
          <p:cNvPr id="9" name="Title 1"/>
          <p:cNvSpPr>
            <a:spLocks noGrp="1"/>
          </p:cNvSpPr>
          <p:nvPr>
            <p:ph type="title" hasCustomPrompt="1"/>
          </p:nvPr>
        </p:nvSpPr>
        <p:spPr bwMode="auto">
          <a:xfrm>
            <a:off x="1" y="5638800"/>
            <a:ext cx="12192000" cy="1219200"/>
          </a:xfrm>
          <a:solidFill>
            <a:srgbClr val="78BE21">
              <a:alpha val="87843"/>
            </a:srgbClr>
          </a:solidFill>
        </p:spPr>
        <p:txBody>
          <a:bodyPr>
            <a:normAutofit/>
          </a:bodyPr>
          <a:lstStyle>
            <a:lvl1pPr algn="ctr">
              <a:defRPr sz="3600">
                <a:solidFill>
                  <a:schemeClr val="tx2"/>
                </a:solidFill>
              </a:defRPr>
            </a:lvl1pPr>
          </a:lstStyle>
          <a:p>
            <a:r>
              <a:rPr lang="en-US" dirty="0"/>
              <a:t>Click to edit title</a:t>
            </a:r>
          </a:p>
        </p:txBody>
      </p:sp>
    </p:spTree>
    <p:extLst>
      <p:ext uri="{BB962C8B-B14F-4D97-AF65-F5344CB8AC3E}">
        <p14:creationId xmlns:p14="http://schemas.microsoft.com/office/powerpoint/2010/main" val="16342373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de - Gray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bwMode="white">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0" name="Table Placeholder 8"/>
          <p:cNvSpPr>
            <a:spLocks noGrp="1"/>
          </p:cNvSpPr>
          <p:nvPr>
            <p:ph type="tbl" sz="quarter" idx="13"/>
          </p:nvPr>
        </p:nvSpPr>
        <p:spPr bwMode="gray">
          <a:xfrm>
            <a:off x="2032000" y="2233262"/>
            <a:ext cx="8128000" cy="2966751"/>
          </a:xfrm>
        </p:spPr>
        <p:txBody>
          <a:bodyPr/>
          <a:lstStyle/>
          <a:p>
            <a:r>
              <a:rPr lang="en-US" dirty="0"/>
              <a:t>Click icon to add table</a:t>
            </a:r>
          </a:p>
        </p:txBody>
      </p:sp>
      <p:sp>
        <p:nvSpPr>
          <p:cNvPr id="8" name="Date Placeholder 4"/>
          <p:cNvSpPr>
            <a:spLocks noGrp="1"/>
          </p:cNvSpPr>
          <p:nvPr>
            <p:ph type="dt" sz="half" idx="11"/>
          </p:nvPr>
        </p:nvSpPr>
        <p:spPr bwMode="black">
          <a:xfrm>
            <a:off x="838200" y="6356350"/>
            <a:ext cx="1358590" cy="365125"/>
          </a:xfrm>
          <a:prstGeom prst="rect">
            <a:avLst/>
          </a:prstGeom>
        </p:spPr>
        <p:txBody>
          <a:bodyPr/>
          <a:lstStyle/>
          <a:p>
            <a:fld id="{9A4DED76-FA01-44A8-9606-D0E453383391}" type="datetime1">
              <a:rPr lang="en-US" smtClean="0"/>
              <a:t>7/31/2026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9" name="Slide Number Placeholder 6"/>
          <p:cNvSpPr>
            <a:spLocks noGrp="1"/>
          </p:cNvSpPr>
          <p:nvPr>
            <p:ph type="sldNum" sz="quarter" idx="12"/>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49061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3477837"/>
            <a:ext cx="12192000" cy="1295182"/>
          </a:xfrm>
          <a:solidFill>
            <a:schemeClr val="accent1"/>
          </a:solidFill>
        </p:spPr>
        <p:txBody>
          <a:bodyPr wrap="square" lIns="182880" tIns="91440" rIns="182880" bIns="91440" anchor="ctr">
            <a:normAutofit/>
          </a:bodyPr>
          <a:lstStyle>
            <a:lvl1pPr algn="ctr">
              <a:defRPr sz="3600">
                <a:solidFill>
                  <a:schemeClr val="bg1"/>
                </a:solidFill>
              </a:defRPr>
            </a:lvl1pPr>
          </a:lstStyle>
          <a:p>
            <a:r>
              <a:rPr lang="en-US" dirty="0"/>
              <a:t>Click to enter the slideshow title</a:t>
            </a:r>
          </a:p>
        </p:txBody>
      </p:sp>
      <p:sp>
        <p:nvSpPr>
          <p:cNvPr id="3" name="Rectangle 2"/>
          <p:cNvSpPr/>
          <p:nvPr userDrawn="1"/>
        </p:nvSpPr>
        <p:spPr bwMode="auto">
          <a:xfrm>
            <a:off x="0" y="4773019"/>
            <a:ext cx="12192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12" name="Text Placeholder 10"/>
          <p:cNvSpPr>
            <a:spLocks noGrp="1"/>
          </p:cNvSpPr>
          <p:nvPr>
            <p:ph type="body" sz="quarter" idx="14" hasCustomPrompt="1"/>
          </p:nvPr>
        </p:nvSpPr>
        <p:spPr bwMode="black">
          <a:xfrm>
            <a:off x="2802467" y="5041204"/>
            <a:ext cx="6587067" cy="1097128"/>
          </a:xfrm>
        </p:spPr>
        <p:txBody>
          <a:bodyPr>
            <a:normAutofit/>
          </a:bodyPr>
          <a:lstStyle>
            <a:lvl1pPr marL="0" indent="0" algn="ctr">
              <a:spcBef>
                <a:spcPts val="0"/>
              </a:spcBef>
              <a:buNone/>
              <a:defRPr sz="1800" baseline="0"/>
            </a:lvl1pPr>
          </a:lstStyle>
          <a:p>
            <a:r>
              <a:rPr lang="en-US" sz="1800" dirty="0" err="1"/>
              <a:t>Firstname</a:t>
            </a:r>
            <a:r>
              <a:rPr lang="en-US" sz="1800" dirty="0"/>
              <a:t> </a:t>
            </a:r>
            <a:r>
              <a:rPr lang="en-US" sz="1800" dirty="0" err="1"/>
              <a:t>Lastname</a:t>
            </a:r>
            <a:r>
              <a:rPr lang="en-US" sz="1800" dirty="0"/>
              <a:t> | Job Title</a:t>
            </a:r>
          </a:p>
          <a:p>
            <a:r>
              <a:rPr lang="en-US" sz="1800" dirty="0"/>
              <a:t>Date</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457806" y="5878286"/>
            <a:ext cx="3774305" cy="541749"/>
          </a:xfrm>
          <a:prstGeom prst="rect">
            <a:avLst/>
          </a:prstGeom>
        </p:spPr>
      </p:pic>
      <p:sp>
        <p:nvSpPr>
          <p:cNvPr id="9" name="Footer Placeholder 4"/>
          <p:cNvSpPr>
            <a:spLocks noGrp="1"/>
          </p:cNvSpPr>
          <p:nvPr>
            <p:ph type="ftr" sz="quarter" idx="3"/>
          </p:nvPr>
        </p:nvSpPr>
        <p:spPr bwMode="black">
          <a:xfrm>
            <a:off x="6253560" y="6138332"/>
            <a:ext cx="5587647" cy="365125"/>
          </a:xfrm>
          <a:prstGeom prst="rect">
            <a:avLst/>
          </a:prstGeom>
        </p:spPr>
        <p:txBody>
          <a:bodyPr anchor="b"/>
          <a:lstStyle>
            <a:lvl1pPr algn="r">
              <a:defRPr sz="1200">
                <a:solidFill>
                  <a:schemeClr val="tx2"/>
                </a:solidFill>
              </a:defRPr>
            </a:lvl1pPr>
          </a:lstStyle>
          <a:p>
            <a:r>
              <a:rPr lang="en-US" dirty="0"/>
              <a:t>mn.gov/commerce</a:t>
            </a:r>
          </a:p>
        </p:txBody>
      </p:sp>
      <p:sp>
        <p:nvSpPr>
          <p:cNvPr id="6" name="Picture Placeholder 5"/>
          <p:cNvSpPr>
            <a:spLocks noGrp="1"/>
          </p:cNvSpPr>
          <p:nvPr>
            <p:ph type="pic" sz="quarter" idx="17"/>
          </p:nvPr>
        </p:nvSpPr>
        <p:spPr bwMode="gray">
          <a:xfrm>
            <a:off x="0" y="0"/>
            <a:ext cx="12192000" cy="3380732"/>
          </a:xfrm>
        </p:spPr>
        <p:txBody>
          <a:bodyPr/>
          <a:lstStyle/>
          <a:p>
            <a:r>
              <a:rPr lang="en-US" dirty="0"/>
              <a:t>Click icon to add picture</a:t>
            </a:r>
          </a:p>
        </p:txBody>
      </p:sp>
    </p:spTree>
    <p:extLst>
      <p:ext uri="{BB962C8B-B14F-4D97-AF65-F5344CB8AC3E}">
        <p14:creationId xmlns:p14="http://schemas.microsoft.com/office/powerpoint/2010/main" val="17888243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bwMode="black">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bwMode="white">
          <a:xfrm>
            <a:off x="0" y="0"/>
            <a:ext cx="12192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Code Demo (Click to Edit)</a:t>
            </a:r>
          </a:p>
        </p:txBody>
      </p:sp>
      <p:sp>
        <p:nvSpPr>
          <p:cNvPr id="14" name="Table Placeholder 8"/>
          <p:cNvSpPr>
            <a:spLocks noGrp="1"/>
          </p:cNvSpPr>
          <p:nvPr>
            <p:ph type="tbl" sz="quarter" idx="13"/>
          </p:nvPr>
        </p:nvSpPr>
        <p:spPr bwMode="gray">
          <a:xfrm>
            <a:off x="2032000" y="2233262"/>
            <a:ext cx="8128000" cy="2966751"/>
          </a:xfrm>
        </p:spPr>
        <p:txBody>
          <a:bodyPr/>
          <a:lstStyle>
            <a:lvl1pPr>
              <a:buClr>
                <a:schemeClr val="accent2"/>
              </a:buClr>
              <a:defRPr>
                <a:solidFill>
                  <a:schemeClr val="bg1"/>
                </a:solidFill>
              </a:defRPr>
            </a:lvl1pPr>
          </a:lstStyle>
          <a:p>
            <a:r>
              <a:rPr lang="en-US" dirty="0"/>
              <a:t>Click icon to add table</a:t>
            </a:r>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09E2F9B8-5E68-4E4F-B17C-2A863C72D5CF}"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1305128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8"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C7609DCC-8A28-413C-950B-AC617C3E70E0}" type="datetime1">
              <a:rPr lang="en-US" smtClean="0"/>
              <a:t>7/31/2026</a:t>
            </a:fld>
            <a:endParaRPr lang="en-US" dirty="0"/>
          </a:p>
        </p:txBody>
      </p:sp>
      <p:sp>
        <p:nvSpPr>
          <p:cNvPr id="7"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556012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1" name="Text Placeholder 3"/>
          <p:cNvSpPr>
            <a:spLocks noGrp="1"/>
          </p:cNvSpPr>
          <p:nvPr>
            <p:ph type="body" sz="quarter" idx="13"/>
          </p:nvPr>
        </p:nvSpPr>
        <p:spPr bwMode="white">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
        <p:nvSpPr>
          <p:cNvPr id="6" name="Date Placeholder 3"/>
          <p:cNvSpPr>
            <a:spLocks noGrp="1"/>
          </p:cNvSpPr>
          <p:nvPr>
            <p:ph type="dt" sz="half" idx="11"/>
          </p:nvPr>
        </p:nvSpPr>
        <p:spPr bwMode="white">
          <a:xfrm>
            <a:off x="838200" y="6356350"/>
            <a:ext cx="1358590" cy="365125"/>
          </a:xfrm>
          <a:prstGeom prst="rect">
            <a:avLst/>
          </a:prstGeom>
        </p:spPr>
        <p:txBody>
          <a:bodyPr/>
          <a:lstStyle/>
          <a:p>
            <a:fld id="{71EE99AE-EF6B-4BF9-9FA1-E8EBBC1924E3}" type="datetime1">
              <a:rPr lang="en-US" smtClean="0"/>
              <a:t>7/31/2026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8" name="Slide Number Placeholder 5"/>
          <p:cNvSpPr>
            <a:spLocks noGrp="1"/>
          </p:cNvSpPr>
          <p:nvPr>
            <p:ph type="sldNum" sz="quarter" idx="12"/>
          </p:nvPr>
        </p:nvSpPr>
        <p:spPr bwMode="white">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399159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bwMode="black">
          <a:xfrm>
            <a:off x="815897" y="287066"/>
            <a:ext cx="3521927" cy="2734914"/>
          </a:xfrm>
        </p:spPr>
        <p:txBody>
          <a:bodyPr/>
          <a:lstStyle>
            <a:lvl1pPr>
              <a:defRPr>
                <a:solidFill>
                  <a:schemeClr val="accent1"/>
                </a:solidFill>
              </a:defRPr>
            </a:lvl1pPr>
          </a:lstStyle>
          <a:p>
            <a:r>
              <a:rPr lang="en-US" dirty="0"/>
              <a:t>Click to edit title</a:t>
            </a:r>
          </a:p>
        </p:txBody>
      </p:sp>
      <p:sp>
        <p:nvSpPr>
          <p:cNvPr id="4" name="Text Placeholder 3"/>
          <p:cNvSpPr>
            <a:spLocks noGrp="1"/>
          </p:cNvSpPr>
          <p:nvPr>
            <p:ph type="body" sz="quarter" idx="11"/>
          </p:nvPr>
        </p:nvSpPr>
        <p:spPr bwMode="black">
          <a:xfrm>
            <a:off x="815975" y="3211513"/>
            <a:ext cx="3521849"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2"/>
          </p:nvPr>
        </p:nvSpPr>
        <p:spPr bwMode="black">
          <a:xfrm>
            <a:off x="838200" y="6356350"/>
            <a:ext cx="1358590" cy="365125"/>
          </a:xfrm>
          <a:prstGeom prst="rect">
            <a:avLst/>
          </a:prstGeom>
        </p:spPr>
        <p:txBody>
          <a:bodyPr/>
          <a:lstStyle/>
          <a:p>
            <a:fld id="{A7ED909E-CD04-4001-94D5-0975CB7CC54F}" type="datetime1">
              <a:rPr lang="en-US" smtClean="0"/>
              <a:t>7/31/2026</a:t>
            </a:fld>
            <a:endParaRPr lang="en-US" dirty="0"/>
          </a:p>
        </p:txBody>
      </p:sp>
      <p:sp>
        <p:nvSpPr>
          <p:cNvPr id="7"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1" name="Slide Number Placeholder 6"/>
          <p:cNvSpPr>
            <a:spLocks noGrp="1"/>
          </p:cNvSpPr>
          <p:nvPr>
            <p:ph type="sldNum" sz="quarter" idx="13"/>
          </p:nvPr>
        </p:nvSpPr>
        <p:spPr bwMode="black">
          <a:xfrm>
            <a:off x="9891132" y="6356350"/>
            <a:ext cx="1462668" cy="365125"/>
          </a:xfrm>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0090378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black">
          <a:xfrm>
            <a:off x="838200" y="152400"/>
            <a:ext cx="10515600" cy="914400"/>
          </a:xfrm>
        </p:spPr>
        <p:txBody>
          <a:bodyPr>
            <a:normAutofit/>
          </a:bodyPr>
          <a:lstStyle>
            <a:lvl1pPr algn="r">
              <a:defRPr sz="3600">
                <a:solidFill>
                  <a:schemeClr val="accent1"/>
                </a:solidFill>
              </a:defRPr>
            </a:lvl1pPr>
          </a:lstStyle>
          <a:p>
            <a:r>
              <a:rPr lang="en-US" dirty="0"/>
              <a:t>Click to edit title</a:t>
            </a:r>
          </a:p>
        </p:txBody>
      </p:sp>
      <p:sp>
        <p:nvSpPr>
          <p:cNvPr id="7" name="Text Placeholder 3"/>
          <p:cNvSpPr>
            <a:spLocks noGrp="1"/>
          </p:cNvSpPr>
          <p:nvPr>
            <p:ph type="body" sz="quarter" idx="11"/>
          </p:nvPr>
        </p:nvSpPr>
        <p:spPr bwMode="black">
          <a:xfrm>
            <a:off x="815895" y="1365203"/>
            <a:ext cx="10555696"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8942905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6"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712851" y="434836"/>
            <a:ext cx="6828661"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bwMode="gray">
          <a:xfrm>
            <a:off x="4976787" y="691882"/>
            <a:ext cx="6300787" cy="3411537"/>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89A6C391-7C3B-41B6-99FD-489949516ACA}" type="datetime1">
              <a:rPr lang="en-US" smtClean="0"/>
              <a:t>7/31/2026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617523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15897" y="287066"/>
            <a:ext cx="3521927" cy="2734914"/>
          </a:xfrm>
        </p:spPr>
        <p:txBody>
          <a:bodyPr/>
          <a:lstStyle>
            <a:lvl1pPr>
              <a:defRPr b="0">
                <a:solidFill>
                  <a:schemeClr val="accent2"/>
                </a:solidFill>
              </a:defRPr>
            </a:lvl1pPr>
          </a:lstStyle>
          <a:p>
            <a:r>
              <a:rPr lang="en-US" dirty="0"/>
              <a:t>Click to edit title</a:t>
            </a:r>
          </a:p>
        </p:txBody>
      </p:sp>
      <p:sp>
        <p:nvSpPr>
          <p:cNvPr id="15" name="Text Placeholder 3"/>
          <p:cNvSpPr>
            <a:spLocks noGrp="1"/>
          </p:cNvSpPr>
          <p:nvPr>
            <p:ph type="body" sz="quarter" idx="13"/>
          </p:nvPr>
        </p:nvSpPr>
        <p:spPr bwMode="white">
          <a:xfrm>
            <a:off x="815975" y="3211513"/>
            <a:ext cx="3521849"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4976787" y="504855"/>
            <a:ext cx="961892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4976787" y="1067565"/>
            <a:ext cx="9516215" cy="4850604"/>
          </a:xfrm>
        </p:spPr>
        <p:txBody>
          <a:bodyPr/>
          <a:lstStyle>
            <a:lvl1pPr>
              <a:defRPr/>
            </a:lvl1pPr>
          </a:lstStyle>
          <a:p>
            <a:r>
              <a:rPr lang="en-US" dirty="0"/>
              <a:t>Click icon to insert screenshot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9F1C1F29-1512-4A68-9ACF-4622935D07B1}" type="datetime1">
              <a:rPr lang="en-US" smtClean="0"/>
              <a:t>7/31/2026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9693263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bwMode="white">
          <a:xfrm>
            <a:off x="838200" y="152400"/>
            <a:ext cx="10515600" cy="914400"/>
          </a:xfrm>
        </p:spPr>
        <p:txBody>
          <a:bodyPr>
            <a:normAutofit/>
          </a:bodyPr>
          <a:lstStyle>
            <a:lvl1pPr algn="r">
              <a:defRPr sz="3600">
                <a:solidFill>
                  <a:schemeClr val="accent2"/>
                </a:solidFill>
              </a:defRPr>
            </a:lvl1pPr>
          </a:lstStyle>
          <a:p>
            <a:r>
              <a:rPr lang="en-US" dirty="0"/>
              <a:t>Click to edit title</a:t>
            </a:r>
          </a:p>
        </p:txBody>
      </p:sp>
      <p:sp>
        <p:nvSpPr>
          <p:cNvPr id="14" name="Text Placeholder 3"/>
          <p:cNvSpPr>
            <a:spLocks noGrp="1"/>
          </p:cNvSpPr>
          <p:nvPr>
            <p:ph type="body" sz="quarter" idx="13"/>
          </p:nvPr>
        </p:nvSpPr>
        <p:spPr bwMode="white">
          <a:xfrm>
            <a:off x="815895" y="1365203"/>
            <a:ext cx="10555696"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gray">
          <a:xfrm>
            <a:off x="1373458" y="3222702"/>
            <a:ext cx="9387470"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bwMode="gray">
          <a:xfrm>
            <a:off x="1373459" y="3771871"/>
            <a:ext cx="9287236" cy="4733889"/>
          </a:xfrm>
        </p:spPr>
        <p:txBody>
          <a:bodyPr/>
          <a:lstStyle>
            <a:lvl1pPr>
              <a:defRPr/>
            </a:lvl1pPr>
          </a:lstStyle>
          <a:p>
            <a:r>
              <a:rPr lang="en-US" dirty="0"/>
              <a:t>Click icon to insert screenshot</a:t>
            </a:r>
          </a:p>
        </p:txBody>
      </p:sp>
    </p:spTree>
    <p:extLst>
      <p:ext uri="{BB962C8B-B14F-4D97-AF65-F5344CB8AC3E}">
        <p14:creationId xmlns:p14="http://schemas.microsoft.com/office/powerpoint/2010/main" val="40340284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8" name="Text Placeholder 6"/>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0"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B5A15628-3108-4012-BC7F-22348EC69375}" type="datetime1">
              <a:rPr lang="en-US" smtClean="0"/>
              <a:t>7/31/2026</a:t>
            </a:fld>
            <a:endParaRPr lang="en-US" dirty="0"/>
          </a:p>
        </p:txBody>
      </p:sp>
      <p:sp>
        <p:nvSpPr>
          <p:cNvPr id="9"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1"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2539662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bwMode="black">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bwMode="white">
          <a:xfrm>
            <a:off x="866887" y="601818"/>
            <a:ext cx="105156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p:cNvSpPr>
            <a:spLocks noGrp="1"/>
          </p:cNvSpPr>
          <p:nvPr>
            <p:ph type="title" hasCustomPrompt="1"/>
          </p:nvPr>
        </p:nvSpPr>
        <p:spPr bwMode="black">
          <a:xfrm>
            <a:off x="1387736" y="1438507"/>
            <a:ext cx="9488245" cy="2219093"/>
          </a:xfrm>
        </p:spPr>
        <p:txBody>
          <a:bodyPr>
            <a:noAutofit/>
          </a:bodyPr>
          <a:lstStyle>
            <a:lvl1pPr algn="ctr">
              <a:tabLst>
                <a:tab pos="3770313" algn="l"/>
              </a:tabLst>
              <a:defRPr sz="5000" baseline="0">
                <a:solidFill>
                  <a:schemeClr val="accent1"/>
                </a:solidFill>
              </a:defRPr>
            </a:lvl1pPr>
          </a:lstStyle>
          <a:p>
            <a:r>
              <a:rPr lang="en-US" dirty="0"/>
              <a:t>“Click to edit quote.”</a:t>
            </a:r>
          </a:p>
        </p:txBody>
      </p:sp>
      <p:sp>
        <p:nvSpPr>
          <p:cNvPr id="15" name="Text Placeholder 6"/>
          <p:cNvSpPr>
            <a:spLocks noGrp="1"/>
          </p:cNvSpPr>
          <p:nvPr>
            <p:ph type="body" sz="quarter" idx="13" hasCustomPrompt="1"/>
          </p:nvPr>
        </p:nvSpPr>
        <p:spPr bwMode="black">
          <a:xfrm>
            <a:off x="1387736" y="4126416"/>
            <a:ext cx="9488245" cy="1015739"/>
          </a:xfrm>
        </p:spPr>
        <p:txBody>
          <a:bodyPr anchor="ctr">
            <a:normAutofit/>
          </a:bodyPr>
          <a:lstStyle>
            <a:lvl1pPr marL="0" indent="0" algn="ctr">
              <a:buNone/>
              <a:defRPr sz="2400" i="1" baseline="0">
                <a:solidFill>
                  <a:schemeClr val="tx2"/>
                </a:solidFill>
              </a:defRPr>
            </a:lvl1pPr>
          </a:lstStyle>
          <a:p>
            <a:pPr lvl="0"/>
            <a:r>
              <a:rPr lang="en-US" dirty="0"/>
              <a:t>- Click to edit name or subtext</a:t>
            </a:r>
          </a:p>
        </p:txBody>
      </p:sp>
      <p:sp>
        <p:nvSpPr>
          <p:cNvPr id="16" name="Date Placeholder 4"/>
          <p:cNvSpPr>
            <a:spLocks noGrp="1"/>
          </p:cNvSpPr>
          <p:nvPr>
            <p:ph type="dt" sz="half" idx="11"/>
          </p:nvPr>
        </p:nvSpPr>
        <p:spPr bwMode="white">
          <a:xfrm>
            <a:off x="838200" y="6356350"/>
            <a:ext cx="1358590" cy="365125"/>
          </a:xfrm>
          <a:prstGeom prst="rect">
            <a:avLst/>
          </a:prstGeom>
        </p:spPr>
        <p:txBody>
          <a:bodyPr/>
          <a:lstStyle>
            <a:lvl1pPr>
              <a:defRPr>
                <a:solidFill>
                  <a:schemeClr val="bg1"/>
                </a:solidFill>
              </a:defRPr>
            </a:lvl1pPr>
          </a:lstStyle>
          <a:p>
            <a:fld id="{752A5048-757B-4002-9D61-C552F706D13C}" type="datetime1">
              <a:rPr lang="en-US" smtClean="0"/>
              <a:t>7/31/2026</a:t>
            </a:fld>
            <a:endParaRPr lang="en-US" dirty="0"/>
          </a:p>
        </p:txBody>
      </p:sp>
      <p:sp>
        <p:nvSpPr>
          <p:cNvPr id="18" name="Footer Placeholder 4"/>
          <p:cNvSpPr>
            <a:spLocks noGrp="1"/>
          </p:cNvSpPr>
          <p:nvPr>
            <p:ph type="ftr" sz="quarter" idx="3"/>
          </p:nvPr>
        </p:nvSpPr>
        <p:spPr bwMode="white">
          <a:xfrm>
            <a:off x="3302177" y="6356349"/>
            <a:ext cx="5587647" cy="365125"/>
          </a:xfrm>
          <a:prstGeom prst="rect">
            <a:avLst/>
          </a:prstGeom>
        </p:spPr>
        <p:txBody>
          <a:bodyPr anchor="ctr"/>
          <a:lstStyle>
            <a:lvl1pPr algn="ctr">
              <a:defRPr sz="1200">
                <a:solidFill>
                  <a:schemeClr val="bg1"/>
                </a:solidFill>
              </a:defRPr>
            </a:lvl1pPr>
          </a:lstStyle>
          <a:p>
            <a:r>
              <a:rPr lang="en-US" dirty="0"/>
              <a:t>mn.gov/commerce</a:t>
            </a:r>
          </a:p>
        </p:txBody>
      </p:sp>
      <p:sp>
        <p:nvSpPr>
          <p:cNvPr id="19" name="Slide Number Placeholder 6"/>
          <p:cNvSpPr>
            <a:spLocks noGrp="1"/>
          </p:cNvSpPr>
          <p:nvPr>
            <p:ph type="sldNum" sz="quarter" idx="12"/>
          </p:nvPr>
        </p:nvSpPr>
        <p:spPr bwMode="white">
          <a:xfrm>
            <a:off x="9891132" y="6356350"/>
            <a:ext cx="1462668" cy="365125"/>
          </a:xfrm>
        </p:spPr>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43441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bwMode="auto">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4400">
                <a:solidFill>
                  <a:schemeClr val="bg1"/>
                </a:solidFill>
              </a:defRPr>
            </a:lvl1pPr>
          </a:lstStyle>
          <a:p>
            <a:r>
              <a:rPr lang="en-US" dirty="0"/>
              <a:t>Agenda</a:t>
            </a:r>
          </a:p>
        </p:txBody>
      </p:sp>
      <p:sp>
        <p:nvSpPr>
          <p:cNvPr id="12" name="Table Placeholder 9"/>
          <p:cNvSpPr>
            <a:spLocks noGrp="1"/>
          </p:cNvSpPr>
          <p:nvPr>
            <p:ph type="tbl" sz="quarter" idx="13"/>
          </p:nvPr>
        </p:nvSpPr>
        <p:spPr bwMode="gray">
          <a:xfrm>
            <a:off x="838200" y="1335088"/>
            <a:ext cx="10515600" cy="4841875"/>
          </a:xfrm>
        </p:spPr>
        <p:txBody>
          <a:bodyPr/>
          <a:lstStyle/>
          <a:p>
            <a:r>
              <a:rPr lang="en-US" dirty="0"/>
              <a:t>Click icon to add table</a:t>
            </a:r>
          </a:p>
        </p:txBody>
      </p:sp>
      <p:sp>
        <p:nvSpPr>
          <p:cNvPr id="11" name="Footer Placeholder 4"/>
          <p:cNvSpPr>
            <a:spLocks noGrp="1"/>
          </p:cNvSpPr>
          <p:nvPr>
            <p:ph type="ftr" sz="quarter" idx="3"/>
          </p:nvPr>
        </p:nvSpPr>
        <p:spPr bwMode="black">
          <a:xfrm>
            <a:off x="838200" y="6356350"/>
            <a:ext cx="5587647" cy="365125"/>
          </a:xfrm>
          <a:prstGeom prst="rect">
            <a:avLst/>
          </a:prstGeom>
        </p:spPr>
        <p:txBody>
          <a:bodyPr anchor="ctr"/>
          <a:lstStyle>
            <a:lvl1pPr algn="l">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6799644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bwMode="gray">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bwMode="gray">
          <a:xfrm>
            <a:off x="0" y="0"/>
            <a:ext cx="12192000" cy="6858000"/>
          </a:xfrm>
        </p:spPr>
        <p:txBody>
          <a:bodyPr/>
          <a:lstStyle/>
          <a:p>
            <a:r>
              <a:rPr lang="en-US" dirty="0"/>
              <a:t>Click icon to add picture</a:t>
            </a:r>
          </a:p>
        </p:txBody>
      </p:sp>
      <p:sp>
        <p:nvSpPr>
          <p:cNvPr id="2" name="Title 1"/>
          <p:cNvSpPr>
            <a:spLocks noGrp="1"/>
          </p:cNvSpPr>
          <p:nvPr>
            <p:ph type="title" hasCustomPrompt="1"/>
          </p:nvPr>
        </p:nvSpPr>
        <p:spPr bwMode="auto">
          <a:xfrm>
            <a:off x="6146624" y="685800"/>
            <a:ext cx="5486400" cy="5486400"/>
          </a:xfrm>
          <a:prstGeom prst="ellipse">
            <a:avLst/>
          </a:prstGeom>
          <a:solidFill>
            <a:srgbClr val="003865">
              <a:alpha val="87843"/>
            </a:srgbClr>
          </a:solidFill>
        </p:spPr>
        <p:txBody>
          <a:bodyPr>
            <a:noAutofit/>
          </a:bodyPr>
          <a:lstStyle>
            <a:lvl1pPr algn="ctr">
              <a:tabLst>
                <a:tab pos="2341563" algn="l"/>
                <a:tab pos="3770313" algn="l"/>
              </a:tabLst>
              <a:defRPr sz="5500" baseline="0">
                <a:solidFill>
                  <a:schemeClr val="bg1"/>
                </a:solidFill>
              </a:defRPr>
            </a:lvl1pPr>
          </a:lstStyle>
          <a:p>
            <a:r>
              <a:rPr lang="en-US" dirty="0"/>
              <a:t>Click to edit title</a:t>
            </a:r>
          </a:p>
        </p:txBody>
      </p:sp>
    </p:spTree>
    <p:extLst>
      <p:ext uri="{BB962C8B-B14F-4D97-AF65-F5344CB8AC3E}">
        <p14:creationId xmlns:p14="http://schemas.microsoft.com/office/powerpoint/2010/main" val="40922583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bwMode="gray">
          <a:xfrm>
            <a:off x="0" y="0"/>
            <a:ext cx="12192000" cy="6858000"/>
          </a:xfrm>
        </p:spPr>
        <p:txBody>
          <a:bodyPr/>
          <a:lstStyle/>
          <a:p>
            <a:r>
              <a:rPr lang="en-US" dirty="0"/>
              <a:t>Click icon to add picture</a:t>
            </a:r>
          </a:p>
        </p:txBody>
      </p:sp>
      <p:sp>
        <p:nvSpPr>
          <p:cNvPr id="2" name="Title 1"/>
          <p:cNvSpPr>
            <a:spLocks noGrp="1"/>
          </p:cNvSpPr>
          <p:nvPr>
            <p:ph type="title" hasCustomPrompt="1"/>
          </p:nvPr>
        </p:nvSpPr>
        <p:spPr bwMode="auto">
          <a:xfrm>
            <a:off x="5720397" y="912530"/>
            <a:ext cx="4661388" cy="4661388"/>
          </a:xfrm>
          <a:prstGeom prst="ellipse">
            <a:avLst/>
          </a:prstGeom>
          <a:solidFill>
            <a:srgbClr val="003865">
              <a:alpha val="87843"/>
            </a:srgbClr>
          </a:solidFill>
        </p:spPr>
        <p:txBody>
          <a:bodyPr>
            <a:noAutofit/>
          </a:bodyPr>
          <a:lstStyle>
            <a:lvl1pPr algn="ctr">
              <a:tabLst>
                <a:tab pos="3770313" algn="l"/>
              </a:tabLst>
              <a:defRPr sz="4500" baseline="0">
                <a:solidFill>
                  <a:schemeClr val="bg1"/>
                </a:solidFill>
              </a:defRPr>
            </a:lvl1pPr>
          </a:lstStyle>
          <a:p>
            <a:r>
              <a:rPr lang="en-US" dirty="0"/>
              <a:t>Click to edit title</a:t>
            </a:r>
          </a:p>
        </p:txBody>
      </p:sp>
      <p:sp>
        <p:nvSpPr>
          <p:cNvPr id="9" name="Text Placeholder 7"/>
          <p:cNvSpPr>
            <a:spLocks noGrp="1"/>
          </p:cNvSpPr>
          <p:nvPr>
            <p:ph type="body" sz="quarter" idx="14" hasCustomPrompt="1"/>
          </p:nvPr>
        </p:nvSpPr>
        <p:spPr bwMode="auto">
          <a:xfrm>
            <a:off x="9544816" y="524007"/>
            <a:ext cx="2155300" cy="2155300"/>
          </a:xfrm>
          <a:prstGeom prst="ellipse">
            <a:avLst/>
          </a:prstGeom>
          <a:solidFill>
            <a:srgbClr val="78BE21">
              <a:alpha val="87843"/>
            </a:srgbClr>
          </a:solidFill>
        </p:spPr>
        <p:txBody>
          <a:bodyPr anchor="ctr">
            <a:normAutofit/>
          </a:bodyPr>
          <a:lstStyle>
            <a:lvl1pPr marL="0" indent="0" algn="ctr">
              <a:buNone/>
              <a:defRPr sz="2500" baseline="0">
                <a:solidFill>
                  <a:schemeClr val="tx2"/>
                </a:solidFill>
                <a:latin typeface="+mn-lt"/>
              </a:defRPr>
            </a:lvl1pPr>
          </a:lstStyle>
          <a:p>
            <a:pPr lvl="0"/>
            <a:r>
              <a:rPr lang="en-US" dirty="0"/>
              <a:t>Second Point</a:t>
            </a:r>
          </a:p>
        </p:txBody>
      </p:sp>
      <p:sp>
        <p:nvSpPr>
          <p:cNvPr id="8" name="Text Placeholder 7"/>
          <p:cNvSpPr>
            <a:spLocks noGrp="1"/>
          </p:cNvSpPr>
          <p:nvPr>
            <p:ph type="body" sz="quarter" idx="13" hasCustomPrompt="1"/>
          </p:nvPr>
        </p:nvSpPr>
        <p:spPr bwMode="auto">
          <a:xfrm>
            <a:off x="9251002" y="3581845"/>
            <a:ext cx="2637978" cy="2637978"/>
          </a:xfrm>
          <a:prstGeom prst="ellipse">
            <a:avLst/>
          </a:prstGeom>
          <a:solidFill>
            <a:srgbClr val="000000">
              <a:alpha val="87843"/>
            </a:srgbClr>
          </a:solidFill>
        </p:spPr>
        <p:txBody>
          <a:bodyPr anchor="ctr">
            <a:normAutofit/>
          </a:bodyPr>
          <a:lstStyle>
            <a:lvl1pPr marL="0" indent="0" algn="ctr">
              <a:buNone/>
              <a:defRPr sz="2500" baseline="0">
                <a:solidFill>
                  <a:schemeClr val="bg1"/>
                </a:solidFill>
                <a:latin typeface="+mn-lt"/>
              </a:defRPr>
            </a:lvl1pPr>
          </a:lstStyle>
          <a:p>
            <a:pPr lvl="0"/>
            <a:r>
              <a:rPr lang="en-US" dirty="0"/>
              <a:t>Third Point</a:t>
            </a:r>
          </a:p>
        </p:txBody>
      </p:sp>
    </p:spTree>
    <p:extLst>
      <p:ext uri="{BB962C8B-B14F-4D97-AF65-F5344CB8AC3E}">
        <p14:creationId xmlns:p14="http://schemas.microsoft.com/office/powerpoint/2010/main" val="29110042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bwMode="gray">
          <a:xfrm>
            <a:off x="0" y="0"/>
            <a:ext cx="12192000" cy="6858000"/>
          </a:xfrm>
        </p:spPr>
        <p:txBody>
          <a:bodyPr/>
          <a:lstStyle/>
          <a:p>
            <a:r>
              <a:rPr lang="en-US" dirty="0"/>
              <a:t>Click icon to add picture</a:t>
            </a:r>
          </a:p>
        </p:txBody>
      </p:sp>
      <p:sp>
        <p:nvSpPr>
          <p:cNvPr id="2" name="Title 1"/>
          <p:cNvSpPr>
            <a:spLocks noGrp="1"/>
          </p:cNvSpPr>
          <p:nvPr>
            <p:ph type="title" hasCustomPrompt="1"/>
          </p:nvPr>
        </p:nvSpPr>
        <p:spPr bwMode="auto">
          <a:xfrm>
            <a:off x="2299475" y="1609867"/>
            <a:ext cx="7593051" cy="3638266"/>
          </a:xfrm>
          <a:solidFill>
            <a:srgbClr val="003865">
              <a:alpha val="87843"/>
            </a:srgbClr>
          </a:solidFill>
        </p:spPr>
        <p:txBody>
          <a:bodyPr>
            <a:noAutofit/>
          </a:bodyPr>
          <a:lstStyle>
            <a:lvl1pPr algn="ctr">
              <a:spcAft>
                <a:spcPts val="1000"/>
              </a:spcAft>
              <a:tabLst>
                <a:tab pos="3770313" algn="l"/>
              </a:tabLst>
              <a:defRPr sz="7000" baseline="0">
                <a:solidFill>
                  <a:schemeClr val="bg1"/>
                </a:solidFill>
              </a:defRPr>
            </a:lvl1pPr>
          </a:lstStyle>
          <a:p>
            <a:r>
              <a:rPr lang="en-US" dirty="0"/>
              <a:t>Quote or </a:t>
            </a:r>
            <a:br>
              <a:rPr lang="en-US" dirty="0"/>
            </a:br>
            <a:r>
              <a:rPr lang="en-US" dirty="0"/>
              <a:t>Statement</a:t>
            </a:r>
          </a:p>
        </p:txBody>
      </p:sp>
    </p:spTree>
    <p:extLst>
      <p:ext uri="{BB962C8B-B14F-4D97-AF65-F5344CB8AC3E}">
        <p14:creationId xmlns:p14="http://schemas.microsoft.com/office/powerpoint/2010/main" val="2067717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olid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10" name="Text Placeholder 6"/>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046A51A0-DBC0-4B1A-A44C-113112936ED0}" type="datetime1">
              <a:rPr lang="en-US" smtClean="0"/>
              <a:t>7/31/2026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795370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bwMode="auto">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auto">
          <a:xfrm>
            <a:off x="0" y="1389685"/>
            <a:ext cx="12192000" cy="1340989"/>
          </a:xfrm>
          <a:solidFill>
            <a:schemeClr val="tx1"/>
          </a:solidFill>
        </p:spPr>
        <p:txBody>
          <a:bodyPr>
            <a:noAutofit/>
          </a:bodyPr>
          <a:lstStyle>
            <a:lvl1pPr algn="ctr">
              <a:tabLst>
                <a:tab pos="3770313" algn="l"/>
              </a:tabLst>
              <a:defRPr sz="7000">
                <a:solidFill>
                  <a:schemeClr val="accent2"/>
                </a:solidFill>
              </a:defRPr>
            </a:lvl1pPr>
          </a:lstStyle>
          <a:p>
            <a:r>
              <a:rPr lang="en-US" dirty="0"/>
              <a:t>Quote or Statement</a:t>
            </a:r>
          </a:p>
        </p:txBody>
      </p:sp>
      <p:sp>
        <p:nvSpPr>
          <p:cNvPr id="8" name="Text Placeholder 6"/>
          <p:cNvSpPr>
            <a:spLocks noGrp="1"/>
          </p:cNvSpPr>
          <p:nvPr>
            <p:ph type="body" sz="quarter" idx="13" hasCustomPrompt="1"/>
          </p:nvPr>
        </p:nvSpPr>
        <p:spPr bwMode="black">
          <a:xfrm>
            <a:off x="838200" y="2925699"/>
            <a:ext cx="105156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a:t>Make a secondary statement here.</a:t>
            </a:r>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p>
            <a:fld id="{71132779-B79A-4542-B582-DC6C2C97CE76}" type="datetime1">
              <a:rPr lang="en-US" smtClean="0"/>
              <a:t>7/31/2026</a:t>
            </a:fld>
            <a:endParaRPr lang="en-US" dirty="0"/>
          </a:p>
        </p:txBody>
      </p:sp>
      <p:sp>
        <p:nvSpPr>
          <p:cNvPr id="5" name="Footer Placeholder 4"/>
          <p:cNvSpPr>
            <a:spLocks noGrp="1"/>
          </p:cNvSpPr>
          <p:nvPr>
            <p:ph type="ftr" sz="quarter" idx="12"/>
          </p:nvPr>
        </p:nvSpPr>
        <p:spPr bwMode="black"/>
        <p:txBody>
          <a:bodyPr/>
          <a:lstStyle>
            <a:lvl1pPr>
              <a:defRPr>
                <a:solidFill>
                  <a:schemeClr val="tx2"/>
                </a:solidFill>
              </a:defRPr>
            </a:lvl1pPr>
          </a:lstStyle>
          <a:p>
            <a:r>
              <a:rPr lang="en-US" dirty="0"/>
              <a:t>mn.gov/commerce</a:t>
            </a:r>
          </a:p>
        </p:txBody>
      </p:sp>
      <p:sp>
        <p:nvSpPr>
          <p:cNvPr id="4" name="Slide Number Placeholder 3"/>
          <p:cNvSpPr>
            <a:spLocks noGrp="1"/>
          </p:cNvSpPr>
          <p:nvPr>
            <p:ph type="sldNum" sz="quarter" idx="11"/>
          </p:nvPr>
        </p:nvSpPr>
        <p:spPr bwMode="black"/>
        <p:txBody>
          <a:body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9309155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Full Image Background">
    <p:bg bwMode="ltGray">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bwMode="gray">
          <a:xfrm>
            <a:off x="0" y="0"/>
            <a:ext cx="12192000" cy="6858000"/>
          </a:xfrm>
        </p:spPr>
        <p:txBody>
          <a:bodyPr/>
          <a:lstStyle>
            <a:lvl1pPr>
              <a:defRPr/>
            </a:lvl1pPr>
          </a:lstStyle>
          <a:p>
            <a:r>
              <a:rPr lang="en-US" dirty="0"/>
              <a:t>Click icon to edit background picture</a:t>
            </a:r>
          </a:p>
        </p:txBody>
      </p:sp>
      <p:sp>
        <p:nvSpPr>
          <p:cNvPr id="12" name="Title 1"/>
          <p:cNvSpPr>
            <a:spLocks noGrp="1"/>
          </p:cNvSpPr>
          <p:nvPr>
            <p:ph type="title" hasCustomPrompt="1"/>
          </p:nvPr>
        </p:nvSpPr>
        <p:spPr bwMode="white">
          <a:xfrm>
            <a:off x="838200" y="1389685"/>
            <a:ext cx="10515600" cy="1340989"/>
          </a:xfrm>
        </p:spPr>
        <p:txBody>
          <a:bodyPr>
            <a:noAutofit/>
          </a:bodyPr>
          <a:lstStyle>
            <a:lvl1pPr algn="ctr">
              <a:tabLst>
                <a:tab pos="3770313" algn="l"/>
              </a:tabLst>
              <a:defRPr sz="7000">
                <a:solidFill>
                  <a:schemeClr val="bg1"/>
                </a:solidFill>
              </a:defRPr>
            </a:lvl1pPr>
          </a:lstStyle>
          <a:p>
            <a:r>
              <a:rPr lang="en-US" dirty="0"/>
              <a:t>Quote or Statement</a:t>
            </a:r>
          </a:p>
        </p:txBody>
      </p:sp>
      <p:sp>
        <p:nvSpPr>
          <p:cNvPr id="13" name="Text Placeholder 6"/>
          <p:cNvSpPr>
            <a:spLocks noGrp="1"/>
          </p:cNvSpPr>
          <p:nvPr>
            <p:ph type="body" sz="quarter" idx="13" hasCustomPrompt="1"/>
          </p:nvPr>
        </p:nvSpPr>
        <p:spPr bwMode="white">
          <a:xfrm>
            <a:off x="838200" y="2925699"/>
            <a:ext cx="10515600" cy="2673435"/>
          </a:xfrm>
        </p:spPr>
        <p:txBody>
          <a:bodyPr anchor="ctr"/>
          <a:lstStyle>
            <a:lvl1pPr marL="0" indent="0" algn="ctr">
              <a:lnSpc>
                <a:spcPct val="100000"/>
              </a:lnSpc>
              <a:spcBef>
                <a:spcPts val="0"/>
              </a:spcBef>
              <a:buNone/>
              <a:defRPr>
                <a:solidFill>
                  <a:schemeClr val="bg1"/>
                </a:solidFill>
              </a:defRPr>
            </a:lvl1pPr>
          </a:lstStyle>
          <a:p>
            <a:pPr lvl="0"/>
            <a:r>
              <a:rPr lang="en-US" dirty="0"/>
              <a:t>Make a secondary statement here.</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70B9F03C-F1A7-4822-BC4F-FFDB8BB489B7}" type="datetime1">
              <a:rPr lang="en-US" smtClean="0"/>
              <a:t>7/31/2026</a:t>
            </a:fld>
            <a:endParaRPr lang="en-US" dirty="0"/>
          </a:p>
        </p:txBody>
      </p:sp>
      <p:sp>
        <p:nvSpPr>
          <p:cNvPr id="5" name="Footer Placeholder 4"/>
          <p:cNvSpPr>
            <a:spLocks noGrp="1"/>
          </p:cNvSpPr>
          <p:nvPr>
            <p:ph type="ftr" sz="quarter" idx="12"/>
          </p:nvPr>
        </p:nvSpPr>
        <p:spPr bwMode="white"/>
        <p:txBody>
          <a:bodyPr/>
          <a:lstStyle>
            <a:lvl1pPr>
              <a:defRPr>
                <a:solidFill>
                  <a:schemeClr val="tx2"/>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9472605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bwMode="blackGray">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bwMode="gray">
          <a:xfrm>
            <a:off x="0" y="0"/>
            <a:ext cx="12192000" cy="6858000"/>
          </a:xfrm>
        </p:spPr>
        <p:txBody>
          <a:bodyPr/>
          <a:lstStyle/>
          <a:p>
            <a:r>
              <a:rPr lang="en-US" dirty="0"/>
              <a:t>Click icon to add picture</a:t>
            </a:r>
          </a:p>
        </p:txBody>
      </p:sp>
      <p:sp>
        <p:nvSpPr>
          <p:cNvPr id="2" name="Title 1"/>
          <p:cNvSpPr>
            <a:spLocks noGrp="1"/>
          </p:cNvSpPr>
          <p:nvPr>
            <p:ph type="title" hasCustomPrompt="1"/>
          </p:nvPr>
        </p:nvSpPr>
        <p:spPr bwMode="auto">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9" name="Text Placeholder 8"/>
          <p:cNvSpPr>
            <a:spLocks noGrp="1"/>
          </p:cNvSpPr>
          <p:nvPr>
            <p:ph type="body" sz="quarter" idx="15" hasCustomPrompt="1"/>
          </p:nvPr>
        </p:nvSpPr>
        <p:spPr bwMode="white">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Tree>
    <p:extLst>
      <p:ext uri="{BB962C8B-B14F-4D97-AF65-F5344CB8AC3E}">
        <p14:creationId xmlns:p14="http://schemas.microsoft.com/office/powerpoint/2010/main" val="14764473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Red Background">
    <p:bg bwMode="gray">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5424138" y="624469"/>
            <a:ext cx="5198328" cy="5072440"/>
          </a:xfrm>
          <a:prstGeom prst="ellipse">
            <a:avLst/>
          </a:prstGeom>
          <a:solidFill>
            <a:schemeClr val="bg1"/>
          </a:solidFill>
        </p:spPr>
        <p:txBody>
          <a:bodyPr>
            <a:noAutofit/>
          </a:bodyPr>
          <a:lstStyle>
            <a:lvl1pPr algn="ctr">
              <a:tabLst>
                <a:tab pos="3770313" algn="l"/>
              </a:tabLst>
              <a:defRPr sz="6000" baseline="0">
                <a:solidFill>
                  <a:schemeClr val="accent1"/>
                </a:solidFill>
              </a:defRPr>
            </a:lvl1pPr>
          </a:lstStyle>
          <a:p>
            <a:r>
              <a:rPr lang="en-US" dirty="0"/>
              <a:t>Click to edit title.</a:t>
            </a:r>
          </a:p>
        </p:txBody>
      </p:sp>
      <p:sp>
        <p:nvSpPr>
          <p:cNvPr id="10" name="Text Placeholder 8"/>
          <p:cNvSpPr>
            <a:spLocks noGrp="1"/>
          </p:cNvSpPr>
          <p:nvPr>
            <p:ph type="body" sz="quarter" idx="15" hasCustomPrompt="1"/>
          </p:nvPr>
        </p:nvSpPr>
        <p:spPr bwMode="white">
          <a:xfrm>
            <a:off x="1005465" y="0"/>
            <a:ext cx="3986213" cy="5086350"/>
          </a:xfrm>
        </p:spPr>
        <p:txBody>
          <a:bodyPr>
            <a:noAutofit/>
          </a:bodyPr>
          <a:lstStyle>
            <a:lvl1pPr marL="0" indent="0" algn="ctr">
              <a:spcBef>
                <a:spcPts val="0"/>
              </a:spcBef>
              <a:spcAft>
                <a:spcPts val="0"/>
              </a:spcAft>
              <a:buNone/>
              <a:defRPr sz="40000" i="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2</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D5DA1EE5-D104-44FA-B3BB-92872F6821E4}" type="datetime1">
              <a:rPr lang="en-US" smtClean="0"/>
              <a:t>7/31/2026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4882116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bwMode="black">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white">
          <a:xfrm>
            <a:off x="838200" y="2212733"/>
            <a:ext cx="10515600" cy="1472163"/>
          </a:xfrm>
        </p:spPr>
        <p:txBody>
          <a:bodyPr>
            <a:noAutofit/>
          </a:bodyPr>
          <a:lstStyle>
            <a:lvl1pPr algn="ctr">
              <a:tabLst>
                <a:tab pos="3770313" algn="l"/>
              </a:tabLst>
              <a:defRPr sz="7000">
                <a:solidFill>
                  <a:schemeClr val="bg1"/>
                </a:solidFill>
              </a:defRPr>
            </a:lvl1pPr>
          </a:lstStyle>
          <a:p>
            <a:r>
              <a:rPr lang="en-US" dirty="0"/>
              <a:t>Thank you!</a:t>
            </a:r>
          </a:p>
        </p:txBody>
      </p:sp>
      <p:sp>
        <p:nvSpPr>
          <p:cNvPr id="11" name="Text Placeholder 6"/>
          <p:cNvSpPr>
            <a:spLocks noGrp="1"/>
          </p:cNvSpPr>
          <p:nvPr>
            <p:ph type="body" sz="quarter" idx="13" hasCustomPrompt="1"/>
          </p:nvPr>
        </p:nvSpPr>
        <p:spPr bwMode="white">
          <a:xfrm>
            <a:off x="838200" y="3684897"/>
            <a:ext cx="105156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white">
          <a:xfrm>
            <a:off x="838200" y="6356350"/>
            <a:ext cx="1358590" cy="365125"/>
          </a:xfrm>
          <a:prstGeom prst="rect">
            <a:avLst/>
          </a:prstGeom>
        </p:spPr>
        <p:txBody>
          <a:bodyPr/>
          <a:lstStyle>
            <a:lvl1pPr>
              <a:defRPr>
                <a:solidFill>
                  <a:schemeClr val="bg1"/>
                </a:solidFill>
              </a:defRPr>
            </a:lvl1pPr>
          </a:lstStyle>
          <a:p>
            <a:fld id="{C6557D80-E398-497E-BD25-3935B64AD6C0}" type="datetime1">
              <a:rPr lang="en-US" smtClean="0"/>
              <a:t>7/31/2026</a:t>
            </a:fld>
            <a:endParaRPr lang="en-US" dirty="0"/>
          </a:p>
        </p:txBody>
      </p:sp>
      <p:sp>
        <p:nvSpPr>
          <p:cNvPr id="5" name="Footer Placeholder 4"/>
          <p:cNvSpPr>
            <a:spLocks noGrp="1"/>
          </p:cNvSpPr>
          <p:nvPr>
            <p:ph type="ftr" sz="quarter" idx="12"/>
          </p:nvPr>
        </p:nvSpPr>
        <p:spPr bwMode="white"/>
        <p:txBody>
          <a:bodyPr/>
          <a:lstStyle>
            <a:lvl1pPr>
              <a:defRPr>
                <a:solidFill>
                  <a:schemeClr val="bg1"/>
                </a:solidFill>
              </a:defRPr>
            </a:lvl1pPr>
          </a:lstStyle>
          <a:p>
            <a:r>
              <a:rPr lang="en-US" dirty="0"/>
              <a:t>mn.gov/commerce</a:t>
            </a:r>
          </a:p>
        </p:txBody>
      </p:sp>
      <p:sp>
        <p:nvSpPr>
          <p:cNvPr id="4" name="Slide Number Placeholder 3"/>
          <p:cNvSpPr>
            <a:spLocks noGrp="1"/>
          </p:cNvSpPr>
          <p:nvPr>
            <p:ph type="sldNum" sz="quarter" idx="11"/>
          </p:nvPr>
        </p:nvSpPr>
        <p:spPr bwMode="white"/>
        <p:txBody>
          <a:bodyPr/>
          <a:lstStyle>
            <a:lvl1pPr>
              <a:defRPr>
                <a:solidFill>
                  <a:schemeClr val="bg1"/>
                </a:solidFill>
              </a:defRPr>
            </a:lvl1pPr>
          </a:lstStyle>
          <a:p>
            <a:fld id="{48F63A3B-78C7-47BE-AE5E-E10140E04643}" type="slidenum">
              <a:rPr lang="en-US" smtClean="0"/>
              <a:pPr/>
              <a:t>‹#›</a:t>
            </a:fld>
            <a:endParaRPr lang="en-US" dirty="0"/>
          </a:p>
        </p:txBody>
      </p:sp>
      <p:sp>
        <p:nvSpPr>
          <p:cNvPr id="8" name="Rectangle 7"/>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529324" y="271871"/>
            <a:ext cx="3234329" cy="1320134"/>
          </a:xfrm>
          <a:prstGeom prst="rect">
            <a:avLst/>
          </a:prstGeom>
        </p:spPr>
      </p:pic>
    </p:spTree>
    <p:extLst>
      <p:ext uri="{BB962C8B-B14F-4D97-AF65-F5344CB8AC3E}">
        <p14:creationId xmlns:p14="http://schemas.microsoft.com/office/powerpoint/2010/main" val="5559638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bwMode="auto">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bwMode="auto">
          <a:xfrm>
            <a:off x="0" y="1651380"/>
            <a:ext cx="12192000" cy="1733266"/>
          </a:xfrm>
          <a:solidFill>
            <a:schemeClr val="tx1"/>
          </a:solidFill>
        </p:spPr>
        <p:txBody>
          <a:bodyPr>
            <a:noAutofit/>
          </a:bodyPr>
          <a:lstStyle>
            <a:lvl1pPr algn="ctr">
              <a:tabLst>
                <a:tab pos="3770313" algn="l"/>
              </a:tabLst>
              <a:defRPr sz="7000">
                <a:solidFill>
                  <a:schemeClr val="bg1"/>
                </a:solidFill>
              </a:defRPr>
            </a:lvl1pPr>
          </a:lstStyle>
          <a:p>
            <a:r>
              <a:rPr lang="en-US" dirty="0"/>
              <a:t>Thank you!</a:t>
            </a:r>
          </a:p>
        </p:txBody>
      </p:sp>
      <p:sp>
        <p:nvSpPr>
          <p:cNvPr id="8" name="Text Placeholder 6"/>
          <p:cNvSpPr>
            <a:spLocks noGrp="1"/>
          </p:cNvSpPr>
          <p:nvPr>
            <p:ph type="body" sz="quarter" idx="13" hasCustomPrompt="1"/>
          </p:nvPr>
        </p:nvSpPr>
        <p:spPr bwMode="black">
          <a:xfrm>
            <a:off x="838200" y="3521123"/>
            <a:ext cx="105156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a:t>Firstname</a:t>
            </a:r>
            <a:r>
              <a:rPr lang="en-US" dirty="0"/>
              <a:t> </a:t>
            </a:r>
            <a:r>
              <a:rPr lang="en-US" dirty="0" err="1"/>
              <a:t>Lastname</a:t>
            </a:r>
            <a:endParaRPr lang="en-US" dirty="0"/>
          </a:p>
          <a:p>
            <a:pPr lvl="0"/>
            <a:r>
              <a:rPr lang="en-US" dirty="0"/>
              <a:t>firstname.lastname@state.mn.us</a:t>
            </a:r>
          </a:p>
          <a:p>
            <a:pPr lvl="0"/>
            <a:r>
              <a:rPr lang="en-US" dirty="0"/>
              <a:t>555-555-5555</a:t>
            </a:r>
          </a:p>
        </p:txBody>
      </p:sp>
      <p:sp>
        <p:nvSpPr>
          <p:cNvPr id="3" name="Date Placeholder 2"/>
          <p:cNvSpPr>
            <a:spLocks noGrp="1"/>
          </p:cNvSpPr>
          <p:nvPr>
            <p:ph type="dt" sz="half" idx="10"/>
          </p:nvPr>
        </p:nvSpPr>
        <p:spPr bwMode="black">
          <a:xfrm>
            <a:off x="838200" y="6356350"/>
            <a:ext cx="1358590" cy="365125"/>
          </a:xfrm>
          <a:prstGeom prst="rect">
            <a:avLst/>
          </a:prstGeom>
        </p:spPr>
        <p:txBody>
          <a:bodyPr/>
          <a:lstStyle>
            <a:lvl1pPr>
              <a:defRPr>
                <a:solidFill>
                  <a:schemeClr val="tx2"/>
                </a:solidFill>
              </a:defRPr>
            </a:lvl1pPr>
          </a:lstStyle>
          <a:p>
            <a:fld id="{97EA0BCB-CC0C-4903-9357-5D76A5610BF4}" type="datetime1">
              <a:rPr lang="en-US" smtClean="0"/>
              <a:t>7/31/2026</a:t>
            </a:fld>
            <a:endParaRPr lang="en-US" dirty="0"/>
          </a:p>
        </p:txBody>
      </p:sp>
      <p:sp>
        <p:nvSpPr>
          <p:cNvPr id="5" name="Footer Placeholder 4"/>
          <p:cNvSpPr>
            <a:spLocks noGrp="1"/>
          </p:cNvSpPr>
          <p:nvPr>
            <p:ph type="ftr" sz="quarter" idx="12"/>
          </p:nvPr>
        </p:nvSpPr>
        <p:spPr bwMode="black"/>
        <p:txBody>
          <a:bodyPr/>
          <a:lstStyle>
            <a:lvl1pPr>
              <a:defRPr>
                <a:solidFill>
                  <a:schemeClr val="tx1"/>
                </a:solidFill>
              </a:defRPr>
            </a:lvl1pPr>
          </a:lstStyle>
          <a:p>
            <a:r>
              <a:rPr lang="en-US" dirty="0"/>
              <a:t>mn.gov/commerce</a:t>
            </a:r>
          </a:p>
        </p:txBody>
      </p:sp>
      <p:sp>
        <p:nvSpPr>
          <p:cNvPr id="4" name="Slide Number Placeholder 3"/>
          <p:cNvSpPr>
            <a:spLocks noGrp="1"/>
          </p:cNvSpPr>
          <p:nvPr>
            <p:ph type="sldNum" sz="quarter" idx="11"/>
          </p:nvPr>
        </p:nvSpPr>
        <p:spPr bwMode="black"/>
        <p:txBody>
          <a:bodyPr/>
          <a:lstStyle>
            <a:lvl1pPr>
              <a:defRPr>
                <a:solidFill>
                  <a:schemeClr val="tx1"/>
                </a:solidFill>
              </a:defRPr>
            </a:lvl1pPr>
          </a:lstStyle>
          <a:p>
            <a:fld id="{48F63A3B-78C7-47BE-AE5E-E10140E04643}" type="slidenum">
              <a:rPr lang="en-US" smtClean="0"/>
              <a:pPr/>
              <a:t>‹#›</a:t>
            </a:fld>
            <a:endParaRPr lang="en-US" dirty="0"/>
          </a:p>
        </p:txBody>
      </p:sp>
      <p:sp>
        <p:nvSpPr>
          <p:cNvPr id="6" name="Rectangle 5"/>
          <p:cNvSpPr/>
          <p:nvPr userDrawn="1"/>
        </p:nvSpPr>
        <p:spPr bwMode="white">
          <a:xfrm>
            <a:off x="0" y="0"/>
            <a:ext cx="12192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494336" y="278136"/>
            <a:ext cx="3234329" cy="1320134"/>
          </a:xfrm>
          <a:prstGeom prst="rect">
            <a:avLst/>
          </a:prstGeom>
        </p:spPr>
      </p:pic>
    </p:spTree>
    <p:extLst>
      <p:ext uri="{BB962C8B-B14F-4D97-AF65-F5344CB8AC3E}">
        <p14:creationId xmlns:p14="http://schemas.microsoft.com/office/powerpoint/2010/main" val="229089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bwMode="auto">
          <a:xfrm>
            <a:off x="0" y="4188564"/>
            <a:ext cx="12192000" cy="1199223"/>
          </a:xfrm>
          <a:solidFill>
            <a:schemeClr val="accent1"/>
          </a:solidFill>
        </p:spPr>
        <p:txBody>
          <a:bodyPr anchor="ctr">
            <a:normAutofit/>
          </a:bodyPr>
          <a:lstStyle>
            <a:lvl1pPr algn="ctr">
              <a:defRPr sz="3600">
                <a:solidFill>
                  <a:schemeClr val="bg1"/>
                </a:solidFill>
              </a:defRPr>
            </a:lvl1pPr>
          </a:lstStyle>
          <a:p>
            <a:r>
              <a:rPr lang="en-US" dirty="0"/>
              <a:t>Click to edit section title</a:t>
            </a:r>
          </a:p>
        </p:txBody>
      </p:sp>
      <p:sp>
        <p:nvSpPr>
          <p:cNvPr id="3" name="Rectangle 2"/>
          <p:cNvSpPr/>
          <p:nvPr userDrawn="1"/>
        </p:nvSpPr>
        <p:spPr bwMode="auto">
          <a:xfrm>
            <a:off x="0" y="5387786"/>
            <a:ext cx="12192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noFill/>
              </a:ln>
            </a:endParaRPr>
          </a:p>
        </p:txBody>
      </p:sp>
      <p:sp>
        <p:nvSpPr>
          <p:cNvPr id="12" name="Text Placeholder 10"/>
          <p:cNvSpPr>
            <a:spLocks noGrp="1"/>
          </p:cNvSpPr>
          <p:nvPr>
            <p:ph type="body" sz="quarter" idx="14" hasCustomPrompt="1"/>
          </p:nvPr>
        </p:nvSpPr>
        <p:spPr bwMode="black">
          <a:xfrm>
            <a:off x="2802467" y="5644884"/>
            <a:ext cx="6587067" cy="440970"/>
          </a:xfrm>
        </p:spPr>
        <p:txBody>
          <a:bodyPr>
            <a:normAutofit/>
          </a:bodyPr>
          <a:lstStyle>
            <a:lvl1pPr marL="0" indent="0" algn="ctr">
              <a:buNone/>
              <a:defRPr sz="1800" baseline="0"/>
            </a:lvl1pPr>
          </a:lstStyle>
          <a:p>
            <a:r>
              <a:rPr lang="en-US" sz="1800" dirty="0" err="1"/>
              <a:t>Firstname</a:t>
            </a:r>
            <a:r>
              <a:rPr lang="en-US" sz="1800" dirty="0"/>
              <a:t> </a:t>
            </a:r>
            <a:r>
              <a:rPr lang="en-US" sz="1800" dirty="0" err="1"/>
              <a:t>Lastname</a:t>
            </a:r>
            <a:r>
              <a:rPr lang="en-US" sz="1800" dirty="0"/>
              <a:t> | Job Title</a:t>
            </a:r>
          </a:p>
        </p:txBody>
      </p:sp>
      <p:sp>
        <p:nvSpPr>
          <p:cNvPr id="11" name="Picture Placeholder 2"/>
          <p:cNvSpPr>
            <a:spLocks noGrp="1"/>
          </p:cNvSpPr>
          <p:nvPr>
            <p:ph type="pic" sz="quarter" idx="13" hasCustomPrompt="1"/>
          </p:nvPr>
        </p:nvSpPr>
        <p:spPr bwMode="gray">
          <a:xfrm>
            <a:off x="0" y="1789113"/>
            <a:ext cx="12192000" cy="2298700"/>
          </a:xfrm>
        </p:spPr>
        <p:txBody>
          <a:bodyPr/>
          <a:lstStyle/>
          <a:p>
            <a:r>
              <a:rPr lang="en-US" dirty="0"/>
              <a:t>Click Icon to add picture</a:t>
            </a:r>
          </a:p>
        </p:txBody>
      </p:sp>
      <p:sp>
        <p:nvSpPr>
          <p:cNvPr id="18" name="Date Placeholder 17"/>
          <p:cNvSpPr>
            <a:spLocks noGrp="1"/>
          </p:cNvSpPr>
          <p:nvPr>
            <p:ph type="dt" sz="half" idx="15"/>
          </p:nvPr>
        </p:nvSpPr>
        <p:spPr bwMode="black">
          <a:xfrm>
            <a:off x="838200" y="6356350"/>
            <a:ext cx="1358590" cy="365125"/>
          </a:xfrm>
          <a:prstGeom prst="rect">
            <a:avLst/>
          </a:prstGeom>
        </p:spPr>
        <p:txBody>
          <a:bodyPr/>
          <a:lstStyle/>
          <a:p>
            <a:fld id="{EEB90FFD-D2D9-4F5F-8590-CB128880A1B7}" type="datetime1">
              <a:rPr lang="en-US" smtClean="0"/>
              <a:t>7/31/2026</a:t>
            </a:fld>
            <a:endParaRPr lang="en-US" dirty="0"/>
          </a:p>
        </p:txBody>
      </p:sp>
      <p:sp>
        <p:nvSpPr>
          <p:cNvPr id="9"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19" name="Slide Number Placeholder 18"/>
          <p:cNvSpPr>
            <a:spLocks noGrp="1"/>
          </p:cNvSpPr>
          <p:nvPr>
            <p:ph type="sldNum" sz="quarter" idx="16"/>
          </p:nvPr>
        </p:nvSpPr>
        <p:spPr bwMode="black"/>
        <p:txBody>
          <a:bodyPr/>
          <a:lstStyle/>
          <a:p>
            <a:fld id="{48F63A3B-78C7-47BE-AE5E-E10140E04643}"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8482463" y="211882"/>
            <a:ext cx="3234329" cy="1320134"/>
          </a:xfrm>
          <a:prstGeom prst="rect">
            <a:avLst/>
          </a:prstGeom>
        </p:spPr>
      </p:pic>
    </p:spTree>
    <p:extLst>
      <p:ext uri="{BB962C8B-B14F-4D97-AF65-F5344CB8AC3E}">
        <p14:creationId xmlns:p14="http://schemas.microsoft.com/office/powerpoint/2010/main" val="2082250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4400">
                <a:solidFill>
                  <a:schemeClr val="bg1"/>
                </a:solidFill>
              </a:defRPr>
            </a:lvl1pPr>
          </a:lstStyle>
          <a:p>
            <a:r>
              <a:rPr lang="en-US" dirty="0"/>
              <a:t>Click to edit title</a:t>
            </a:r>
          </a:p>
        </p:txBody>
      </p:sp>
      <p:sp>
        <p:nvSpPr>
          <p:cNvPr id="3" name="Content Placeholder 2"/>
          <p:cNvSpPr>
            <a:spLocks noGrp="1"/>
          </p:cNvSpPr>
          <p:nvPr>
            <p:ph idx="1"/>
          </p:nvPr>
        </p:nvSpPr>
        <p:spPr bwMode="black"/>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3"/>
          </p:nvPr>
        </p:nvSpPr>
        <p:spPr bwMode="black">
          <a:xfrm>
            <a:off x="838200" y="6400299"/>
            <a:ext cx="5587647" cy="365125"/>
          </a:xfrm>
          <a:prstGeom prst="rect">
            <a:avLst/>
          </a:prstGeom>
        </p:spPr>
        <p:txBody>
          <a:bodyPr anchor="ctr"/>
          <a:lstStyle>
            <a:lvl1pPr algn="l">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8" name="Rectangle 7"/>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532499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bwMode="gray">
      <p:bgPr>
        <a:solidFill>
          <a:schemeClr val="bg1"/>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4400">
                <a:solidFill>
                  <a:schemeClr val="bg1"/>
                </a:solidFill>
              </a:defRPr>
            </a:lvl1pPr>
          </a:lstStyle>
          <a:p>
            <a:r>
              <a:rPr lang="en-US" dirty="0"/>
              <a:t>Click to edit title</a:t>
            </a:r>
          </a:p>
        </p:txBody>
      </p:sp>
      <p:sp>
        <p:nvSpPr>
          <p:cNvPr id="3" name="Content Placeholder 2"/>
          <p:cNvSpPr>
            <a:spLocks noGrp="1"/>
          </p:cNvSpPr>
          <p:nvPr>
            <p:ph sz="half" idx="1"/>
          </p:nvPr>
        </p:nvSpPr>
        <p:spPr bwMode="auto">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bwMode="auto">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bwMode="black">
          <a:xfrm>
            <a:off x="838200" y="6356350"/>
            <a:ext cx="1358590" cy="365125"/>
          </a:xfrm>
          <a:prstGeom prst="rect">
            <a:avLst/>
          </a:prstGeom>
        </p:spPr>
        <p:txBody>
          <a:bodyPr/>
          <a:lstStyle/>
          <a:p>
            <a:fld id="{56E193FD-FE95-4BDE-8007-09944D3D6E7B}" type="datetime1">
              <a:rPr lang="en-US" smtClean="0"/>
              <a:t>7/31/2026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7"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10" name="Rectangle 9"/>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accent2"/>
              </a:solidFill>
            </a:endParaRPr>
          </a:p>
        </p:txBody>
      </p:sp>
    </p:spTree>
    <p:extLst>
      <p:ext uri="{BB962C8B-B14F-4D97-AF65-F5344CB8AC3E}">
        <p14:creationId xmlns:p14="http://schemas.microsoft.com/office/powerpoint/2010/main" val="716610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Boxed)">
    <p:bg bwMode="auto">
      <p:bgPr>
        <a:solidFill>
          <a:srgbClr val="E8E8E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4400">
                <a:solidFill>
                  <a:schemeClr val="bg1"/>
                </a:solidFill>
              </a:defRPr>
            </a:lvl1pPr>
          </a:lstStyle>
          <a:p>
            <a:r>
              <a:rPr lang="en-US" dirty="0"/>
              <a:t>Click to edit title</a:t>
            </a:r>
          </a:p>
        </p:txBody>
      </p:sp>
      <p:sp>
        <p:nvSpPr>
          <p:cNvPr id="3" name="Content Placeholder 2"/>
          <p:cNvSpPr>
            <a:spLocks noGrp="1"/>
          </p:cNvSpPr>
          <p:nvPr>
            <p:ph idx="1"/>
          </p:nvPr>
        </p:nvSpPr>
        <p:spPr bwMode="auto">
          <a:xfrm>
            <a:off x="838200" y="1335281"/>
            <a:ext cx="10515600" cy="4841682"/>
          </a:xfrm>
          <a:solidFill>
            <a:schemeClr val="bg1"/>
          </a:solidFill>
        </p:spPr>
        <p:txBody>
          <a:bodyPr lIns="228600" tIns="548640" rIns="274320"/>
          <a:lstStyle>
            <a:lvl1pPr marL="342900" indent="-342900">
              <a:lnSpc>
                <a:spcPct val="100000"/>
              </a:lnSpc>
              <a:spcAft>
                <a:spcPts val="1000"/>
              </a:spcAft>
              <a:buClr>
                <a:schemeClr val="accent1"/>
              </a:buClr>
              <a:buFont typeface="Arial" panose="020B0604020202020204" pitchFamily="34" charset="0"/>
              <a:buChar char="•"/>
              <a:defRPr sz="2500"/>
            </a:lvl1pPr>
            <a:lvl2pPr marL="800100" indent="-342900">
              <a:lnSpc>
                <a:spcPct val="100000"/>
              </a:lnSpc>
              <a:spcAft>
                <a:spcPts val="1000"/>
              </a:spcAft>
              <a:buClr>
                <a:schemeClr val="accent1"/>
              </a:buClr>
              <a:buFont typeface="Arial" panose="020B0604020202020204" pitchFamily="34" charset="0"/>
              <a:buChar char="•"/>
              <a:defRPr sz="2100"/>
            </a:lvl2pPr>
            <a:lvl3pPr marL="1200150" indent="-285750">
              <a:lnSpc>
                <a:spcPct val="100000"/>
              </a:lnSpc>
              <a:spcAft>
                <a:spcPts val="1000"/>
              </a:spcAft>
              <a:buClr>
                <a:schemeClr val="accent1"/>
              </a:buClr>
              <a:buFont typeface="Arial" panose="020B0604020202020204" pitchFamily="34" charset="0"/>
              <a:buChar char="•"/>
              <a:defRPr sz="1700"/>
            </a:lvl3pPr>
            <a:lvl4pPr marL="1657350" indent="-285750">
              <a:lnSpc>
                <a:spcPct val="100000"/>
              </a:lnSpc>
              <a:spcAft>
                <a:spcPts val="1000"/>
              </a:spcAft>
              <a:buClr>
                <a:schemeClr val="accent1"/>
              </a:buClr>
              <a:buFont typeface="Arial" panose="020B0604020202020204" pitchFamily="34" charset="0"/>
              <a:buChar char="•"/>
              <a:defRPr sz="1700"/>
            </a:lvl4pPr>
            <a:lvl5pPr marL="2114550" indent="-285750">
              <a:lnSpc>
                <a:spcPct val="100000"/>
              </a:lnSpc>
              <a:spcAft>
                <a:spcPts val="1000"/>
              </a:spcAft>
              <a:buClr>
                <a:schemeClr val="accent1"/>
              </a:buClr>
              <a:buFont typeface="Arial" panose="020B0604020202020204" pitchFamily="34" charset="0"/>
              <a:buChar char="•"/>
              <a:defRPr sz="17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bwMode="black">
          <a:xfrm>
            <a:off x="838200" y="6356350"/>
            <a:ext cx="1358590" cy="365125"/>
          </a:xfrm>
          <a:prstGeom prst="rect">
            <a:avLst/>
          </a:prstGeom>
        </p:spPr>
        <p:txBody>
          <a:bodyPr/>
          <a:lstStyle>
            <a:lvl1pPr>
              <a:defRPr sz="1400"/>
            </a:lvl1pPr>
          </a:lstStyle>
          <a:p>
            <a:fld id="{D0F572C9-7141-40CA-BAF6-CEB1DEBAD357}" type="datetime1">
              <a:rPr lang="en-US" smtClean="0"/>
              <a:t>7/31/2026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6" name="Slide Number Placeholder 5"/>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48584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bwMode="auto">
      <p:bgPr>
        <a:solidFill>
          <a:srgbClr val="E8E8E8"/>
        </a:soli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bwMode="auto">
          <a:xfrm>
            <a:off x="0" y="-1"/>
            <a:ext cx="12192000" cy="1216025"/>
          </a:xfrm>
          <a:solidFill>
            <a:schemeClr val="accent1"/>
          </a:solidFill>
        </p:spPr>
        <p:txBody>
          <a:bodyPr lIns="822960" rIns="822960">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sz="half" idx="1"/>
          </p:nvPr>
        </p:nvSpPr>
        <p:spPr bwMode="auto">
          <a:xfrm>
            <a:off x="838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bwMode="auto">
          <a:xfrm>
            <a:off x="6172200" y="1594624"/>
            <a:ext cx="5181600" cy="4582339"/>
          </a:xfrm>
          <a:solidFill>
            <a:schemeClr val="bg1"/>
          </a:solid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bwMode="black">
          <a:xfrm>
            <a:off x="838200" y="6356350"/>
            <a:ext cx="1358590" cy="365125"/>
          </a:xfrm>
          <a:prstGeom prst="rect">
            <a:avLst/>
          </a:prstGeom>
        </p:spPr>
        <p:txBody>
          <a:bodyPr/>
          <a:lstStyle>
            <a:lvl1pPr>
              <a:defRPr sz="1400"/>
            </a:lvl1pPr>
          </a:lstStyle>
          <a:p>
            <a:fld id="{21F9207B-D1B9-461C-9F0C-8FB160527F5F}" type="datetime1">
              <a:rPr lang="en-US" smtClean="0"/>
              <a:t>7/31/2026</a:t>
            </a:fld>
            <a:endParaRPr lang="en-US" dirty="0"/>
          </a:p>
        </p:txBody>
      </p:sp>
      <p:sp>
        <p:nvSpPr>
          <p:cNvPr id="11" name="Footer Placeholder 4"/>
          <p:cNvSpPr>
            <a:spLocks noGrp="1"/>
          </p:cNvSpPr>
          <p:nvPr>
            <p:ph type="ftr" sz="quarter" idx="3"/>
          </p:nvPr>
        </p:nvSpPr>
        <p:spPr bwMode="black">
          <a:xfrm>
            <a:off x="3302177" y="6356349"/>
            <a:ext cx="5587647" cy="365125"/>
          </a:xfrm>
          <a:prstGeom prst="rect">
            <a:avLst/>
          </a:prstGeom>
        </p:spPr>
        <p:txBody>
          <a:bodyPr anchor="ctr"/>
          <a:lstStyle>
            <a:lvl1pPr algn="ctr">
              <a:defRPr sz="1200">
                <a:solidFill>
                  <a:schemeClr val="tx2"/>
                </a:solidFill>
              </a:defRPr>
            </a:lvl1pPr>
          </a:lstStyle>
          <a:p>
            <a:r>
              <a:rPr lang="en-US" dirty="0"/>
              <a:t>mn.gov/commerce</a:t>
            </a:r>
          </a:p>
        </p:txBody>
      </p:sp>
      <p:sp>
        <p:nvSpPr>
          <p:cNvPr id="7" name="Slide Number Placeholder 6"/>
          <p:cNvSpPr>
            <a:spLocks noGrp="1"/>
          </p:cNvSpPr>
          <p:nvPr>
            <p:ph type="sldNum" sz="quarter" idx="12"/>
          </p:nvPr>
        </p:nvSpPr>
        <p:spPr bwMode="black"/>
        <p:txBody>
          <a:bodyPr/>
          <a:lstStyle/>
          <a:p>
            <a:fld id="{48F63A3B-78C7-47BE-AE5E-E10140E04643}" type="slidenum">
              <a:rPr lang="en-US" smtClean="0"/>
              <a:t>‹#›</a:t>
            </a:fld>
            <a:endParaRPr lang="en-US" dirty="0"/>
          </a:p>
        </p:txBody>
      </p:sp>
      <p:sp>
        <p:nvSpPr>
          <p:cNvPr id="9" name="Rectangle 8"/>
          <p:cNvSpPr/>
          <p:nvPr userDrawn="1"/>
        </p:nvSpPr>
        <p:spPr bwMode="auto">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5538010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p:cNvSpPr>
            <a:spLocks noGrp="1"/>
          </p:cNvSpPr>
          <p:nvPr>
            <p:ph type="ftr" sz="quarter" idx="3"/>
          </p:nvPr>
        </p:nvSpPr>
        <p:spPr bwMode="black">
          <a:xfrm>
            <a:off x="838200" y="6356349"/>
            <a:ext cx="1439779" cy="365126"/>
          </a:xfrm>
          <a:prstGeom prst="rect">
            <a:avLst/>
          </a:prstGeom>
        </p:spPr>
        <p:txBody>
          <a:bodyPr anchor="ctr"/>
          <a:lstStyle>
            <a:lvl1pPr algn="l">
              <a:defRPr sz="1200">
                <a:solidFill>
                  <a:schemeClr val="tx2"/>
                </a:solidFill>
              </a:defRPr>
            </a:lvl1pPr>
          </a:lstStyle>
          <a:p>
            <a:r>
              <a:rPr lang="en-US" dirty="0"/>
              <a:t>mn.gov/commerce</a:t>
            </a:r>
          </a:p>
        </p:txBody>
      </p:sp>
      <p:sp>
        <p:nvSpPr>
          <p:cNvPr id="6" name="Slide Number Placeholder 5"/>
          <p:cNvSpPr>
            <a:spLocks noGrp="1"/>
          </p:cNvSpPr>
          <p:nvPr>
            <p:ph type="sldNum" sz="quarter" idx="4"/>
          </p:nvPr>
        </p:nvSpPr>
        <p:spPr bwMode="black">
          <a:xfrm>
            <a:off x="9891132" y="6356350"/>
            <a:ext cx="1462668" cy="365125"/>
          </a:xfrm>
          <a:prstGeom prst="rect">
            <a:avLst/>
          </a:prstGeom>
        </p:spPr>
        <p:txBody>
          <a:bodyPr vert="horz" lIns="91440" tIns="45720" rIns="91440" bIns="45720" rtlCol="0" anchor="ctr"/>
          <a:lstStyle>
            <a:lvl1pPr algn="r">
              <a:defRPr sz="1200">
                <a:solidFill>
                  <a:schemeClr val="tx2"/>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77062332"/>
      </p:ext>
    </p:extLst>
  </p:cSld>
  <p:clrMap bg1="lt1" tx1="dk1" bg2="lt2" tx2="dk2" accent1="accent1" accent2="accent2" accent3="accent3" accent4="accent4" accent5="accent5" accent6="accent6" hlink="hlink" folHlink="folHlink"/>
  <p:sldLayoutIdLst>
    <p:sldLayoutId id="2147483788" r:id="rId1"/>
    <p:sldLayoutId id="2147483799" r:id="rId2"/>
    <p:sldLayoutId id="2147483787" r:id="rId3"/>
    <p:sldLayoutId id="2147483795" r:id="rId4"/>
    <p:sldLayoutId id="2147483711" r:id="rId5"/>
    <p:sldLayoutId id="2147483712" r:id="rId6"/>
    <p:sldLayoutId id="2147483790" r:id="rId7"/>
    <p:sldLayoutId id="2147483789" r:id="rId8"/>
    <p:sldLayoutId id="2147483714" r:id="rId9"/>
    <p:sldLayoutId id="2147483738" r:id="rId10"/>
    <p:sldLayoutId id="2147483739" r:id="rId11"/>
    <p:sldLayoutId id="2147483780" r:id="rId12"/>
    <p:sldLayoutId id="2147483773" r:id="rId13"/>
    <p:sldLayoutId id="2147483800" r:id="rId14"/>
    <p:sldLayoutId id="2147483688" r:id="rId15"/>
    <p:sldLayoutId id="2147483801" r:id="rId16"/>
    <p:sldLayoutId id="2147483802" r:id="rId17"/>
    <p:sldLayoutId id="2147483803" r:id="rId18"/>
    <p:sldLayoutId id="2147483744" r:id="rId19"/>
    <p:sldLayoutId id="2147483793" r:id="rId20"/>
    <p:sldLayoutId id="2147483772" r:id="rId21"/>
    <p:sldLayoutId id="2147483767" r:id="rId22"/>
    <p:sldLayoutId id="2147483769" r:id="rId23"/>
    <p:sldLayoutId id="2147483771" r:id="rId24"/>
    <p:sldLayoutId id="2147483770" r:id="rId25"/>
    <p:sldLayoutId id="2147483732" r:id="rId26"/>
    <p:sldLayoutId id="2147483794" r:id="rId27"/>
    <p:sldLayoutId id="2147483733" r:id="rId28"/>
    <p:sldLayoutId id="2147483747" r:id="rId29"/>
    <p:sldLayoutId id="2147483818" r:id="rId30"/>
    <p:sldLayoutId id="2147483805" r:id="rId31"/>
    <p:sldLayoutId id="2147483806" r:id="rId32"/>
    <p:sldLayoutId id="2147483750" r:id="rId33"/>
    <p:sldLayoutId id="2147483765" r:id="rId34"/>
    <p:sldLayoutId id="2147483781" r:id="rId35"/>
    <p:sldLayoutId id="2147483809" r:id="rId36"/>
    <p:sldLayoutId id="2147483808" r:id="rId37"/>
    <p:sldLayoutId id="2147483807" r:id="rId38"/>
    <p:sldLayoutId id="2147483819" r:id="rId39"/>
    <p:sldLayoutId id="2147483754" r:id="rId40"/>
    <p:sldLayoutId id="2147483755" r:id="rId41"/>
    <p:sldLayoutId id="2147483759" r:id="rId42"/>
    <p:sldLayoutId id="2147483753" r:id="rId43"/>
    <p:sldLayoutId id="2147483763" r:id="rId44"/>
    <p:sldLayoutId id="2147483762" r:id="rId45"/>
    <p:sldLayoutId id="2147483758" r:id="rId46"/>
    <p:sldLayoutId id="2147483756" r:id="rId47"/>
    <p:sldLayoutId id="2147483798" r:id="rId48"/>
    <p:sldLayoutId id="2147483797" r:id="rId4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Clr>
          <a:schemeClr val="accent1"/>
        </a:buClr>
        <a:buFont typeface="Arial" panose="020B0604020202020204" pitchFamily="34" charset="0"/>
        <a:buChar char="•"/>
        <a:defRPr sz="25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21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000"/>
        </a:spcAft>
        <a:buClr>
          <a:schemeClr val="accent1"/>
        </a:buClr>
        <a:buFont typeface="Arial" panose="020B0604020202020204" pitchFamily="34" charset="0"/>
        <a:buChar char="•"/>
        <a:defRPr sz="17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28.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3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7BA84-0F90-EF62-D1CE-086E748AA0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A1F5BB-72C5-DA4B-9E3F-F5AA538AD3AD}"/>
              </a:ext>
            </a:extLst>
          </p:cNvPr>
          <p:cNvSpPr>
            <a:spLocks noGrp="1"/>
          </p:cNvSpPr>
          <p:nvPr>
            <p:ph type="ctrTitle"/>
          </p:nvPr>
        </p:nvSpPr>
        <p:spPr>
          <a:xfrm>
            <a:off x="0" y="3851031"/>
            <a:ext cx="12192000" cy="1187128"/>
          </a:xfrm>
        </p:spPr>
        <p:txBody>
          <a:bodyPr>
            <a:normAutofit/>
          </a:bodyPr>
          <a:lstStyle/>
          <a:p>
            <a:r>
              <a:rPr lang="en-US" sz="6000" dirty="0"/>
              <a:t>FFY27 Annual Training</a:t>
            </a:r>
          </a:p>
        </p:txBody>
      </p:sp>
      <p:sp>
        <p:nvSpPr>
          <p:cNvPr id="3" name="Text Placeholder 2">
            <a:extLst>
              <a:ext uri="{FF2B5EF4-FFF2-40B4-BE49-F238E27FC236}">
                <a16:creationId xmlns:a16="http://schemas.microsoft.com/office/drawing/2014/main" id="{D90DA4C3-80C2-893F-A615-25933B43818F}"/>
              </a:ext>
            </a:extLst>
          </p:cNvPr>
          <p:cNvSpPr>
            <a:spLocks noGrp="1"/>
          </p:cNvSpPr>
          <p:nvPr>
            <p:ph type="body" sz="quarter" idx="14"/>
          </p:nvPr>
        </p:nvSpPr>
        <p:spPr>
          <a:xfrm>
            <a:off x="2802466" y="5143364"/>
            <a:ext cx="6587067" cy="903062"/>
          </a:xfrm>
        </p:spPr>
        <p:txBody>
          <a:bodyPr>
            <a:normAutofit/>
          </a:bodyPr>
          <a:lstStyle/>
          <a:p>
            <a:r>
              <a:rPr lang="en-US" sz="4000" b="1" dirty="0"/>
              <a:t>Ch. 5 - Crisis</a:t>
            </a:r>
          </a:p>
        </p:txBody>
      </p:sp>
      <p:sp>
        <p:nvSpPr>
          <p:cNvPr id="7" name="TextBox 6">
            <a:extLst>
              <a:ext uri="{FF2B5EF4-FFF2-40B4-BE49-F238E27FC236}">
                <a16:creationId xmlns:a16="http://schemas.microsoft.com/office/drawing/2014/main" id="{001CFF7F-AABB-C680-A534-28A36ACB58E6}"/>
              </a:ext>
            </a:extLst>
          </p:cNvPr>
          <p:cNvSpPr txBox="1"/>
          <p:nvPr/>
        </p:nvSpPr>
        <p:spPr>
          <a:xfrm>
            <a:off x="2247562" y="2838115"/>
            <a:ext cx="811471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3865"/>
                </a:solidFill>
                <a:effectLst/>
                <a:uLnTx/>
                <a:uFillTx/>
                <a:latin typeface="Calibri"/>
                <a:ea typeface="+mn-ea"/>
                <a:cs typeface="+mn-cs"/>
              </a:rPr>
              <a:t>Energy Assistance Program</a:t>
            </a:r>
          </a:p>
        </p:txBody>
      </p:sp>
      <p:sp>
        <p:nvSpPr>
          <p:cNvPr id="5" name="Slide Number Placeholder 4">
            <a:extLst>
              <a:ext uri="{FF2B5EF4-FFF2-40B4-BE49-F238E27FC236}">
                <a16:creationId xmlns:a16="http://schemas.microsoft.com/office/drawing/2014/main" id="{8065B22E-FC8F-F157-D3BE-AD0A4C5592C5}"/>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729803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CC20B-2685-7C26-687E-7EF6B68B38E3}"/>
              </a:ext>
            </a:extLst>
          </p:cNvPr>
          <p:cNvSpPr>
            <a:spLocks noGrp="1"/>
          </p:cNvSpPr>
          <p:nvPr>
            <p:ph type="title"/>
          </p:nvPr>
        </p:nvSpPr>
        <p:spPr/>
        <p:txBody>
          <a:bodyPr>
            <a:normAutofit/>
          </a:bodyPr>
          <a:lstStyle/>
          <a:p>
            <a:pPr algn="l"/>
            <a:r>
              <a:rPr lang="en-US" sz="4400" dirty="0"/>
              <a:t>Application Must Still be Prioritized</a:t>
            </a:r>
          </a:p>
        </p:txBody>
      </p:sp>
      <p:sp>
        <p:nvSpPr>
          <p:cNvPr id="3" name="Content Placeholder 2">
            <a:extLst>
              <a:ext uri="{FF2B5EF4-FFF2-40B4-BE49-F238E27FC236}">
                <a16:creationId xmlns:a16="http://schemas.microsoft.com/office/drawing/2014/main" id="{6E8C2269-90E7-1312-51A9-F8F0480AB1D5}"/>
              </a:ext>
            </a:extLst>
          </p:cNvPr>
          <p:cNvSpPr>
            <a:spLocks noGrp="1"/>
          </p:cNvSpPr>
          <p:nvPr>
            <p:ph idx="1"/>
          </p:nvPr>
        </p:nvSpPr>
        <p:spPr/>
        <p:txBody>
          <a:bodyPr>
            <a:normAutofit/>
          </a:bodyPr>
          <a:lstStyle/>
          <a:p>
            <a:pPr marL="0" indent="0">
              <a:buNone/>
            </a:pPr>
            <a:r>
              <a:rPr lang="en-US" sz="3200" dirty="0"/>
              <a:t>When a household provides partial or complete emergency information on the application, it is considered a request for assistance with an emergency. These </a:t>
            </a:r>
            <a:r>
              <a:rPr lang="en-US" sz="3200" dirty="0">
                <a:solidFill>
                  <a:srgbClr val="C00000"/>
                </a:solidFill>
              </a:rPr>
              <a:t>applications must be prioritized for application processing. Additionally, once they have been determined eligible for Crisis assistance a response must be provided </a:t>
            </a:r>
            <a:r>
              <a:rPr lang="en-US" sz="3200" dirty="0"/>
              <a:t>according to the required timelines noted above, and in accordance with the relevant policies depending on funds availability (see below).</a:t>
            </a:r>
          </a:p>
          <a:p>
            <a:pPr marL="0" indent="0">
              <a:buNone/>
            </a:pPr>
            <a:endParaRPr lang="en-US" sz="3200" dirty="0"/>
          </a:p>
        </p:txBody>
      </p:sp>
      <p:pic>
        <p:nvPicPr>
          <p:cNvPr id="6" name="Picture 5">
            <a:extLst>
              <a:ext uri="{FF2B5EF4-FFF2-40B4-BE49-F238E27FC236}">
                <a16:creationId xmlns:a16="http://schemas.microsoft.com/office/drawing/2014/main" id="{C518E82E-48F6-D46E-6EC2-C5E73E896FC8}"/>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23787" y="5253309"/>
            <a:ext cx="2569918" cy="1468166"/>
          </a:xfrm>
          <a:prstGeom prst="rect">
            <a:avLst/>
          </a:prstGeom>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744A8563-E8B8-2E0E-C438-DBA51B9D91D7}"/>
              </a:ext>
            </a:extLst>
          </p:cNvPr>
          <p:cNvSpPr>
            <a:spLocks noGrp="1"/>
          </p:cNvSpPr>
          <p:nvPr>
            <p:ph type="sldNum" sz="quarter" idx="12"/>
          </p:nvPr>
        </p:nvSpPr>
        <p:spPr/>
        <p:txBody>
          <a:bodyPr/>
          <a:lstStyle/>
          <a:p>
            <a:fld id="{48F63A3B-78C7-47BE-AE5E-E10140E04643}" type="slidenum">
              <a:rPr lang="en-US" smtClean="0"/>
              <a:t>10</a:t>
            </a:fld>
            <a:endParaRPr lang="en-US" dirty="0"/>
          </a:p>
        </p:txBody>
      </p:sp>
    </p:spTree>
    <p:extLst>
      <p:ext uri="{BB962C8B-B14F-4D97-AF65-F5344CB8AC3E}">
        <p14:creationId xmlns:p14="http://schemas.microsoft.com/office/powerpoint/2010/main" val="1720880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EB5CF-91A0-AEDA-C9A9-B0D1D05529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45B2E1-761E-41BD-F1CC-ED4A87F1B5E0}"/>
              </a:ext>
            </a:extLst>
          </p:cNvPr>
          <p:cNvSpPr>
            <a:spLocks noGrp="1"/>
          </p:cNvSpPr>
          <p:nvPr>
            <p:ph type="title"/>
          </p:nvPr>
        </p:nvSpPr>
        <p:spPr/>
        <p:txBody>
          <a:bodyPr>
            <a:normAutofit/>
          </a:bodyPr>
          <a:lstStyle/>
          <a:p>
            <a:pPr algn="l"/>
            <a:r>
              <a:rPr lang="en-US" sz="4400" dirty="0"/>
              <a:t>Application Must Still be Prioritized (2)</a:t>
            </a:r>
          </a:p>
        </p:txBody>
      </p:sp>
      <p:sp>
        <p:nvSpPr>
          <p:cNvPr id="3" name="Content Placeholder 2">
            <a:extLst>
              <a:ext uri="{FF2B5EF4-FFF2-40B4-BE49-F238E27FC236}">
                <a16:creationId xmlns:a16="http://schemas.microsoft.com/office/drawing/2014/main" id="{BDD8F16E-BF7D-AEF5-E49F-339C11AAA1F1}"/>
              </a:ext>
            </a:extLst>
          </p:cNvPr>
          <p:cNvSpPr>
            <a:spLocks noGrp="1"/>
          </p:cNvSpPr>
          <p:nvPr>
            <p:ph idx="1"/>
          </p:nvPr>
        </p:nvSpPr>
        <p:spPr/>
        <p:txBody>
          <a:bodyPr>
            <a:normAutofit/>
          </a:bodyPr>
          <a:lstStyle/>
          <a:p>
            <a:pPr marL="0" indent="0">
              <a:buNone/>
            </a:pPr>
            <a:r>
              <a:rPr lang="en-US" sz="3200" b="1" dirty="0"/>
              <a:t>Crisis Triage Timelines</a:t>
            </a:r>
          </a:p>
          <a:p>
            <a:pPr marL="0" indent="0">
              <a:buNone/>
            </a:pPr>
            <a:r>
              <a:rPr lang="en-US" sz="3200" dirty="0"/>
              <a:t>In general, </a:t>
            </a:r>
            <a:r>
              <a:rPr lang="en-US" sz="3200" dirty="0">
                <a:solidFill>
                  <a:srgbClr val="C00000"/>
                </a:solidFill>
              </a:rPr>
              <a:t>applications with </a:t>
            </a:r>
            <a:r>
              <a:rPr lang="en-US" sz="3200" dirty="0"/>
              <a:t>Crisis </a:t>
            </a:r>
            <a:r>
              <a:rPr lang="en-US" sz="3200" dirty="0">
                <a:solidFill>
                  <a:srgbClr val="C00000"/>
                </a:solidFill>
              </a:rPr>
              <a:t>requests must be prioritized before applications without Crisis requests. Service Providers</a:t>
            </a:r>
            <a:r>
              <a:rPr lang="en-US" sz="3200" dirty="0">
                <a:solidFill>
                  <a:srgbClr val="FF0000"/>
                </a:solidFill>
              </a:rPr>
              <a:t> </a:t>
            </a:r>
            <a:r>
              <a:rPr lang="en-US" sz="3200" dirty="0"/>
              <a:t>should triage</a:t>
            </a:r>
            <a:r>
              <a:rPr lang="en-US" sz="3200" dirty="0">
                <a:solidFill>
                  <a:srgbClr val="C00000"/>
                </a:solidFill>
              </a:rPr>
              <a:t> applications</a:t>
            </a:r>
            <a:r>
              <a:rPr lang="en-US" sz="3200" dirty="0"/>
              <a:t> in the following order:</a:t>
            </a:r>
          </a:p>
          <a:p>
            <a:pPr marL="0" indent="0">
              <a:buNone/>
            </a:pPr>
            <a:endParaRPr lang="en-US" sz="3200" dirty="0"/>
          </a:p>
        </p:txBody>
      </p:sp>
      <p:graphicFrame>
        <p:nvGraphicFramePr>
          <p:cNvPr id="5" name="Table 4" descr="Table showing the first triage level - example of how to prioritize">
            <a:extLst>
              <a:ext uri="{FF2B5EF4-FFF2-40B4-BE49-F238E27FC236}">
                <a16:creationId xmlns:a16="http://schemas.microsoft.com/office/drawing/2014/main" id="{7CC5B168-F658-868D-D1C4-01F92A3FC625}"/>
              </a:ext>
            </a:extLst>
          </p:cNvPr>
          <p:cNvGraphicFramePr>
            <a:graphicFrameLocks noGrp="1"/>
          </p:cNvGraphicFramePr>
          <p:nvPr>
            <p:extLst>
              <p:ext uri="{D42A27DB-BD31-4B8C-83A1-F6EECF244321}">
                <p14:modId xmlns:p14="http://schemas.microsoft.com/office/powerpoint/2010/main" val="349859373"/>
              </p:ext>
            </p:extLst>
          </p:nvPr>
        </p:nvGraphicFramePr>
        <p:xfrm>
          <a:off x="838200" y="4264597"/>
          <a:ext cx="10515599" cy="1912366"/>
        </p:xfrm>
        <a:graphic>
          <a:graphicData uri="http://schemas.openxmlformats.org/drawingml/2006/table">
            <a:tbl>
              <a:tblPr firstRow="1" firstCol="1" bandRow="1">
                <a:tableStyleId>{5C22544A-7EE6-4342-B048-85BDC9FD1C3A}</a:tableStyleId>
              </a:tblPr>
              <a:tblGrid>
                <a:gridCol w="1587260">
                  <a:extLst>
                    <a:ext uri="{9D8B030D-6E8A-4147-A177-3AD203B41FA5}">
                      <a16:colId xmlns:a16="http://schemas.microsoft.com/office/drawing/2014/main" val="4003195884"/>
                    </a:ext>
                  </a:extLst>
                </a:gridCol>
                <a:gridCol w="5106823">
                  <a:extLst>
                    <a:ext uri="{9D8B030D-6E8A-4147-A177-3AD203B41FA5}">
                      <a16:colId xmlns:a16="http://schemas.microsoft.com/office/drawing/2014/main" val="2505792425"/>
                    </a:ext>
                  </a:extLst>
                </a:gridCol>
                <a:gridCol w="3821516">
                  <a:extLst>
                    <a:ext uri="{9D8B030D-6E8A-4147-A177-3AD203B41FA5}">
                      <a16:colId xmlns:a16="http://schemas.microsoft.com/office/drawing/2014/main" val="1887195800"/>
                    </a:ext>
                  </a:extLst>
                </a:gridCol>
              </a:tblGrid>
              <a:tr h="955014">
                <a:tc>
                  <a:txBody>
                    <a:bodyPr/>
                    <a:lstStyle/>
                    <a:p>
                      <a:pPr marL="0" marR="0" algn="l">
                        <a:lnSpc>
                          <a:spcPct val="115000"/>
                        </a:lnSpc>
                        <a:buNone/>
                      </a:pPr>
                      <a:r>
                        <a:rPr lang="en-US" sz="2800" kern="100" dirty="0">
                          <a:effectLst/>
                        </a:rPr>
                        <a:t>Triage Level</a:t>
                      </a:r>
                      <a:endParaRPr lang="en-US" sz="2800" b="1"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l">
                        <a:lnSpc>
                          <a:spcPct val="115000"/>
                        </a:lnSpc>
                        <a:buNone/>
                      </a:pPr>
                      <a:r>
                        <a:rPr lang="en-US" sz="2800" kern="100" dirty="0">
                          <a:effectLst/>
                        </a:rPr>
                        <a:t>Crisis Request Type</a:t>
                      </a:r>
                      <a:endParaRPr lang="en-US" sz="2800" b="1"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l">
                        <a:lnSpc>
                          <a:spcPct val="115000"/>
                        </a:lnSpc>
                        <a:buNone/>
                      </a:pPr>
                      <a:r>
                        <a:rPr lang="en-US" sz="2800" kern="100" dirty="0">
                          <a:solidFill>
                            <a:srgbClr val="FF1010"/>
                          </a:solidFill>
                          <a:effectLst/>
                        </a:rPr>
                        <a:t>Eligible Crisis Response </a:t>
                      </a:r>
                      <a:r>
                        <a:rPr lang="en-US" sz="2800" strike="sngStrike" kern="100" dirty="0">
                          <a:solidFill>
                            <a:srgbClr val="FF1010"/>
                          </a:solidFill>
                          <a:effectLst/>
                        </a:rPr>
                        <a:t>Relevant</a:t>
                      </a:r>
                      <a:r>
                        <a:rPr lang="en-US" sz="2800" kern="100" dirty="0">
                          <a:solidFill>
                            <a:srgbClr val="FF1010"/>
                          </a:solidFill>
                          <a:effectLst/>
                        </a:rPr>
                        <a:t> </a:t>
                      </a:r>
                      <a:r>
                        <a:rPr lang="en-US" sz="2800" kern="100" dirty="0">
                          <a:effectLst/>
                        </a:rPr>
                        <a:t>Timelines</a:t>
                      </a:r>
                      <a:endParaRPr lang="en-US" sz="2800" b="1"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54663536"/>
                  </a:ext>
                </a:extLst>
              </a:tr>
              <a:tr h="631101">
                <a:tc>
                  <a:txBody>
                    <a:bodyPr/>
                    <a:lstStyle/>
                    <a:p>
                      <a:pPr marL="0" marR="0" algn="l">
                        <a:lnSpc>
                          <a:spcPct val="115000"/>
                        </a:lnSpc>
                        <a:buNone/>
                      </a:pPr>
                      <a:r>
                        <a:rPr lang="en-US" sz="2800" kern="100" dirty="0">
                          <a:effectLst/>
                        </a:rPr>
                        <a:t>1</a:t>
                      </a:r>
                      <a:endParaRPr lang="en-US" sz="28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l">
                        <a:lnSpc>
                          <a:spcPct val="115000"/>
                        </a:lnSpc>
                        <a:buNone/>
                      </a:pPr>
                      <a:r>
                        <a:rPr lang="en-US" sz="2800" kern="0" dirty="0">
                          <a:effectLst/>
                        </a:rPr>
                        <a:t>Shut off or empty tank</a:t>
                      </a:r>
                      <a:r>
                        <a:rPr lang="en-US" sz="2800" kern="100" dirty="0">
                          <a:effectLst/>
                        </a:rPr>
                        <a:t>, life threatening</a:t>
                      </a:r>
                      <a:endParaRPr lang="en-US" sz="28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l">
                        <a:lnSpc>
                          <a:spcPct val="115000"/>
                        </a:lnSpc>
                        <a:buNone/>
                      </a:pPr>
                      <a:r>
                        <a:rPr lang="en-US" sz="2800" kern="100" dirty="0">
                          <a:effectLst/>
                        </a:rPr>
                        <a:t>18 Hours</a:t>
                      </a:r>
                      <a:endParaRPr lang="en-US" sz="28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66080729"/>
                  </a:ext>
                </a:extLst>
              </a:tr>
            </a:tbl>
          </a:graphicData>
        </a:graphic>
      </p:graphicFrame>
      <p:sp>
        <p:nvSpPr>
          <p:cNvPr id="4" name="Slide Number Placeholder 3">
            <a:extLst>
              <a:ext uri="{FF2B5EF4-FFF2-40B4-BE49-F238E27FC236}">
                <a16:creationId xmlns:a16="http://schemas.microsoft.com/office/drawing/2014/main" id="{F05C2441-33F9-5F23-4BF0-974AED416EAE}"/>
              </a:ext>
            </a:extLst>
          </p:cNvPr>
          <p:cNvSpPr>
            <a:spLocks noGrp="1"/>
          </p:cNvSpPr>
          <p:nvPr>
            <p:ph type="sldNum" sz="quarter" idx="12"/>
          </p:nvPr>
        </p:nvSpPr>
        <p:spPr/>
        <p:txBody>
          <a:bodyPr/>
          <a:lstStyle/>
          <a:p>
            <a:fld id="{48F63A3B-78C7-47BE-AE5E-E10140E04643}" type="slidenum">
              <a:rPr lang="en-US" smtClean="0"/>
              <a:t>11</a:t>
            </a:fld>
            <a:endParaRPr lang="en-US" dirty="0"/>
          </a:p>
        </p:txBody>
      </p:sp>
    </p:spTree>
    <p:extLst>
      <p:ext uri="{BB962C8B-B14F-4D97-AF65-F5344CB8AC3E}">
        <p14:creationId xmlns:p14="http://schemas.microsoft.com/office/powerpoint/2010/main" val="2575906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EE714-884B-06B1-647E-74552F3CBEBA}"/>
              </a:ext>
            </a:extLst>
          </p:cNvPr>
          <p:cNvSpPr>
            <a:spLocks noGrp="1"/>
          </p:cNvSpPr>
          <p:nvPr>
            <p:ph type="title"/>
          </p:nvPr>
        </p:nvSpPr>
        <p:spPr/>
        <p:txBody>
          <a:bodyPr>
            <a:normAutofit/>
          </a:bodyPr>
          <a:lstStyle/>
          <a:p>
            <a:pPr algn="l"/>
            <a:r>
              <a:rPr lang="en-US" sz="4400" dirty="0"/>
              <a:t>New Section – Documenting Timeliness</a:t>
            </a:r>
          </a:p>
        </p:txBody>
      </p:sp>
      <p:sp>
        <p:nvSpPr>
          <p:cNvPr id="3" name="Content Placeholder 2">
            <a:extLst>
              <a:ext uri="{FF2B5EF4-FFF2-40B4-BE49-F238E27FC236}">
                <a16:creationId xmlns:a16="http://schemas.microsoft.com/office/drawing/2014/main" id="{97CCDD08-37A2-DAAB-E55D-212EF0939494}"/>
              </a:ext>
            </a:extLst>
          </p:cNvPr>
          <p:cNvSpPr>
            <a:spLocks noGrp="1"/>
          </p:cNvSpPr>
          <p:nvPr>
            <p:ph idx="1"/>
          </p:nvPr>
        </p:nvSpPr>
        <p:spPr/>
        <p:txBody>
          <a:bodyPr>
            <a:normAutofit fontScale="92500" lnSpcReduction="20000"/>
          </a:bodyPr>
          <a:lstStyle/>
          <a:p>
            <a:pPr marL="0" indent="0">
              <a:buNone/>
            </a:pPr>
            <a:r>
              <a:rPr lang="en-US" sz="3500" b="1" dirty="0"/>
              <a:t>Documenting Compliance with Response Timeline Requirements</a:t>
            </a:r>
          </a:p>
          <a:p>
            <a:pPr marL="0" indent="0">
              <a:buNone/>
            </a:pPr>
            <a:r>
              <a:rPr lang="en-US" sz="3500" dirty="0"/>
              <a:t>To ensure Crisis requests are handled within the required response timelines, Service Providers must document their response in eHEAT. Specifically, Service Providers must document both when the Crisis response officially starts and when some form of assistance has been provided. The following defines when the Crisis response starts and when assistance has been provided.</a:t>
            </a:r>
          </a:p>
          <a:p>
            <a:pPr marL="0" indent="0">
              <a:buNone/>
            </a:pPr>
            <a:endParaRPr lang="en-US" dirty="0"/>
          </a:p>
        </p:txBody>
      </p:sp>
      <p:sp>
        <p:nvSpPr>
          <p:cNvPr id="4" name="Slide Number Placeholder 3">
            <a:extLst>
              <a:ext uri="{FF2B5EF4-FFF2-40B4-BE49-F238E27FC236}">
                <a16:creationId xmlns:a16="http://schemas.microsoft.com/office/drawing/2014/main" id="{10CA256B-E263-651E-99AC-2D271ADA6086}"/>
              </a:ext>
            </a:extLst>
          </p:cNvPr>
          <p:cNvSpPr>
            <a:spLocks noGrp="1"/>
          </p:cNvSpPr>
          <p:nvPr>
            <p:ph type="sldNum" sz="quarter" idx="12"/>
          </p:nvPr>
        </p:nvSpPr>
        <p:spPr/>
        <p:txBody>
          <a:bodyPr/>
          <a:lstStyle/>
          <a:p>
            <a:fld id="{48F63A3B-78C7-47BE-AE5E-E10140E04643}" type="slidenum">
              <a:rPr lang="en-US" smtClean="0"/>
              <a:t>12</a:t>
            </a:fld>
            <a:endParaRPr lang="en-US" dirty="0"/>
          </a:p>
        </p:txBody>
      </p:sp>
    </p:spTree>
    <p:extLst>
      <p:ext uri="{BB962C8B-B14F-4D97-AF65-F5344CB8AC3E}">
        <p14:creationId xmlns:p14="http://schemas.microsoft.com/office/powerpoint/2010/main" val="4272777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4CE1D-4F59-01DE-7A48-73B55DCAD72E}"/>
              </a:ext>
            </a:extLst>
          </p:cNvPr>
          <p:cNvSpPr>
            <a:spLocks noGrp="1"/>
          </p:cNvSpPr>
          <p:nvPr>
            <p:ph type="title"/>
          </p:nvPr>
        </p:nvSpPr>
        <p:spPr/>
        <p:txBody>
          <a:bodyPr>
            <a:normAutofit/>
          </a:bodyPr>
          <a:lstStyle/>
          <a:p>
            <a:pPr algn="l"/>
            <a:r>
              <a:rPr lang="en-US" sz="4400" dirty="0"/>
              <a:t>Starting the Clock</a:t>
            </a:r>
          </a:p>
        </p:txBody>
      </p:sp>
      <p:sp>
        <p:nvSpPr>
          <p:cNvPr id="3" name="Content Placeholder 2">
            <a:extLst>
              <a:ext uri="{FF2B5EF4-FFF2-40B4-BE49-F238E27FC236}">
                <a16:creationId xmlns:a16="http://schemas.microsoft.com/office/drawing/2014/main" id="{2C1C43AA-C173-C05D-D27A-96486B79518C}"/>
              </a:ext>
            </a:extLst>
          </p:cNvPr>
          <p:cNvSpPr>
            <a:spLocks noGrp="1"/>
          </p:cNvSpPr>
          <p:nvPr>
            <p:ph idx="1"/>
          </p:nvPr>
        </p:nvSpPr>
        <p:spPr>
          <a:xfrm>
            <a:off x="838200" y="1825625"/>
            <a:ext cx="8931442" cy="4351338"/>
          </a:xfrm>
        </p:spPr>
        <p:txBody>
          <a:bodyPr>
            <a:normAutofit/>
          </a:bodyPr>
          <a:lstStyle/>
          <a:p>
            <a:pPr lvl="0"/>
            <a:r>
              <a:rPr lang="en-US" sz="3200" b="1" dirty="0"/>
              <a:t>Crisis Response Start Time </a:t>
            </a:r>
            <a:r>
              <a:rPr lang="en-US" sz="3200" dirty="0"/>
              <a:t>– the point at which all three of the following first become true:</a:t>
            </a:r>
          </a:p>
          <a:p>
            <a:pPr lvl="1"/>
            <a:r>
              <a:rPr lang="en-US" sz="2800" dirty="0"/>
              <a:t>Funding is available (i.e., primary heat payments can be made certifiable)</a:t>
            </a:r>
          </a:p>
          <a:p>
            <a:pPr lvl="1"/>
            <a:r>
              <a:rPr lang="en-US" sz="2800" dirty="0"/>
              <a:t>The application is determined eligible</a:t>
            </a:r>
          </a:p>
          <a:p>
            <a:pPr lvl="1"/>
            <a:r>
              <a:rPr lang="en-US" sz="2800" dirty="0"/>
              <a:t>The HH has requested Crisis assistance and the SP has received information verifying Crisis eligibility</a:t>
            </a:r>
          </a:p>
        </p:txBody>
      </p:sp>
      <p:pic>
        <p:nvPicPr>
          <p:cNvPr id="6" name="Picture 5">
            <a:extLst>
              <a:ext uri="{FF2B5EF4-FFF2-40B4-BE49-F238E27FC236}">
                <a16:creationId xmlns:a16="http://schemas.microsoft.com/office/drawing/2014/main" id="{C73BE270-B6EA-BD9F-FAA0-7283A30AE140}"/>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69642" y="2336319"/>
            <a:ext cx="2219967" cy="3329950"/>
          </a:xfrm>
          <a:prstGeom prst="rect">
            <a:avLst/>
          </a:prstGeom>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61662654-BF3D-7BD9-4696-0263374B7166}"/>
              </a:ext>
            </a:extLst>
          </p:cNvPr>
          <p:cNvSpPr>
            <a:spLocks noGrp="1"/>
          </p:cNvSpPr>
          <p:nvPr>
            <p:ph type="sldNum" sz="quarter" idx="12"/>
          </p:nvPr>
        </p:nvSpPr>
        <p:spPr/>
        <p:txBody>
          <a:bodyPr/>
          <a:lstStyle/>
          <a:p>
            <a:fld id="{48F63A3B-78C7-47BE-AE5E-E10140E04643}" type="slidenum">
              <a:rPr lang="en-US" smtClean="0"/>
              <a:t>13</a:t>
            </a:fld>
            <a:endParaRPr lang="en-US" dirty="0"/>
          </a:p>
        </p:txBody>
      </p:sp>
    </p:spTree>
    <p:extLst>
      <p:ext uri="{BB962C8B-B14F-4D97-AF65-F5344CB8AC3E}">
        <p14:creationId xmlns:p14="http://schemas.microsoft.com/office/powerpoint/2010/main" val="3562687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52E4F-0B7E-F6AB-15A9-E870973612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522983-9D90-348A-69CA-E790E70A4DB2}"/>
              </a:ext>
            </a:extLst>
          </p:cNvPr>
          <p:cNvSpPr>
            <a:spLocks noGrp="1"/>
          </p:cNvSpPr>
          <p:nvPr>
            <p:ph type="title"/>
          </p:nvPr>
        </p:nvSpPr>
        <p:spPr/>
        <p:txBody>
          <a:bodyPr>
            <a:normAutofit/>
          </a:bodyPr>
          <a:lstStyle/>
          <a:p>
            <a:pPr algn="l"/>
            <a:r>
              <a:rPr lang="en-US" sz="4400" dirty="0"/>
              <a:t>Starting the Clock – A Unique Situation</a:t>
            </a:r>
          </a:p>
        </p:txBody>
      </p:sp>
      <p:sp>
        <p:nvSpPr>
          <p:cNvPr id="3" name="Content Placeholder 2">
            <a:extLst>
              <a:ext uri="{FF2B5EF4-FFF2-40B4-BE49-F238E27FC236}">
                <a16:creationId xmlns:a16="http://schemas.microsoft.com/office/drawing/2014/main" id="{B91954B6-B79E-B5D2-06B4-EC8FCC8A4970}"/>
              </a:ext>
            </a:extLst>
          </p:cNvPr>
          <p:cNvSpPr>
            <a:spLocks noGrp="1"/>
          </p:cNvSpPr>
          <p:nvPr>
            <p:ph idx="1"/>
          </p:nvPr>
        </p:nvSpPr>
        <p:spPr>
          <a:xfrm>
            <a:off x="332874" y="1445877"/>
            <a:ext cx="9090873" cy="5275597"/>
          </a:xfrm>
        </p:spPr>
        <p:txBody>
          <a:bodyPr>
            <a:normAutofit fontScale="92500" lnSpcReduction="10000"/>
          </a:bodyPr>
          <a:lstStyle/>
          <a:p>
            <a:r>
              <a:rPr lang="en-US" sz="3200" dirty="0"/>
              <a:t>Sometimes a household has:</a:t>
            </a:r>
          </a:p>
          <a:p>
            <a:pPr lvl="1"/>
            <a:r>
              <a:rPr lang="en-US" sz="3200" dirty="0"/>
              <a:t>Both a delivered fuel and connected utility emergency; and </a:t>
            </a:r>
          </a:p>
          <a:p>
            <a:pPr lvl="1"/>
            <a:r>
              <a:rPr lang="en-US" sz="3200" dirty="0"/>
              <a:t>Requests any remaining available Crisis funds be paid to the connected utility after the fuel delivery</a:t>
            </a:r>
          </a:p>
          <a:p>
            <a:r>
              <a:rPr lang="en-US" sz="3200" dirty="0"/>
              <a:t>In this case, the request for emergency assistance for the connected utility does not technically occur until the delivered fuel Crisis amount is confirmed</a:t>
            </a:r>
          </a:p>
          <a:p>
            <a:r>
              <a:rPr lang="en-US" sz="3200" dirty="0"/>
              <a:t>At that point, the connected utility emergency must be verified</a:t>
            </a:r>
          </a:p>
        </p:txBody>
      </p:sp>
      <p:pic>
        <p:nvPicPr>
          <p:cNvPr id="6" name="Picture 5">
            <a:extLst>
              <a:ext uri="{FF2B5EF4-FFF2-40B4-BE49-F238E27FC236}">
                <a16:creationId xmlns:a16="http://schemas.microsoft.com/office/drawing/2014/main" id="{6EEAB4B6-45F4-15F1-59F8-E7DBB9FAD8AA}"/>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rcRect l="20599" r="30922"/>
          <a:stretch>
            <a:fillRect/>
          </a:stretch>
        </p:blipFill>
        <p:spPr>
          <a:xfrm>
            <a:off x="9423747" y="2200733"/>
            <a:ext cx="2768253" cy="3765884"/>
          </a:xfrm>
          <a:prstGeom prst="rect">
            <a:avLst/>
          </a:prstGeom>
        </p:spPr>
      </p:pic>
      <p:sp>
        <p:nvSpPr>
          <p:cNvPr id="4" name="Slide Number Placeholder 3">
            <a:extLst>
              <a:ext uri="{FF2B5EF4-FFF2-40B4-BE49-F238E27FC236}">
                <a16:creationId xmlns:a16="http://schemas.microsoft.com/office/drawing/2014/main" id="{72F8B974-0A09-6EF6-6009-EA3A9104903A}"/>
              </a:ext>
            </a:extLst>
          </p:cNvPr>
          <p:cNvSpPr>
            <a:spLocks noGrp="1"/>
          </p:cNvSpPr>
          <p:nvPr>
            <p:ph type="sldNum" sz="quarter" idx="12"/>
          </p:nvPr>
        </p:nvSpPr>
        <p:spPr/>
        <p:txBody>
          <a:bodyPr/>
          <a:lstStyle/>
          <a:p>
            <a:fld id="{48F63A3B-78C7-47BE-AE5E-E10140E04643}" type="slidenum">
              <a:rPr lang="en-US" smtClean="0"/>
              <a:t>14</a:t>
            </a:fld>
            <a:endParaRPr lang="en-US" dirty="0"/>
          </a:p>
        </p:txBody>
      </p:sp>
    </p:spTree>
    <p:extLst>
      <p:ext uri="{BB962C8B-B14F-4D97-AF65-F5344CB8AC3E}">
        <p14:creationId xmlns:p14="http://schemas.microsoft.com/office/powerpoint/2010/main" val="2059237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5CED0-E61E-D012-218F-AAE5453762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2A35DE-D31D-988B-83FA-AEA1C0CD1865}"/>
              </a:ext>
            </a:extLst>
          </p:cNvPr>
          <p:cNvSpPr>
            <a:spLocks noGrp="1"/>
          </p:cNvSpPr>
          <p:nvPr>
            <p:ph type="title"/>
          </p:nvPr>
        </p:nvSpPr>
        <p:spPr/>
        <p:txBody>
          <a:bodyPr>
            <a:normAutofit/>
          </a:bodyPr>
          <a:lstStyle/>
          <a:p>
            <a:pPr algn="l"/>
            <a:r>
              <a:rPr lang="en-US" sz="4400" dirty="0"/>
              <a:t>Stopping the Clock</a:t>
            </a:r>
          </a:p>
        </p:txBody>
      </p:sp>
      <p:sp>
        <p:nvSpPr>
          <p:cNvPr id="3" name="Content Placeholder 2">
            <a:extLst>
              <a:ext uri="{FF2B5EF4-FFF2-40B4-BE49-F238E27FC236}">
                <a16:creationId xmlns:a16="http://schemas.microsoft.com/office/drawing/2014/main" id="{259D5ACA-C3F1-844E-9564-241D0A3A230E}"/>
              </a:ext>
            </a:extLst>
          </p:cNvPr>
          <p:cNvSpPr>
            <a:spLocks noGrp="1"/>
          </p:cNvSpPr>
          <p:nvPr>
            <p:ph idx="1"/>
          </p:nvPr>
        </p:nvSpPr>
        <p:spPr>
          <a:xfrm>
            <a:off x="838200" y="1825625"/>
            <a:ext cx="5586664" cy="4351338"/>
          </a:xfrm>
        </p:spPr>
        <p:txBody>
          <a:bodyPr>
            <a:normAutofit/>
          </a:bodyPr>
          <a:lstStyle/>
          <a:p>
            <a:pPr lvl="0"/>
            <a:r>
              <a:rPr lang="en-US" sz="3200" b="1" dirty="0"/>
              <a:t>Crisis Response Provided Time </a:t>
            </a:r>
            <a:r>
              <a:rPr lang="en-US" sz="3200" dirty="0"/>
              <a:t>– when the relevant energy vendor is notified of the Crisis or when the payment status is made “payable,” whichever comes first</a:t>
            </a:r>
          </a:p>
        </p:txBody>
      </p:sp>
      <p:pic>
        <p:nvPicPr>
          <p:cNvPr id="6" name="Picture 5">
            <a:extLst>
              <a:ext uri="{FF2B5EF4-FFF2-40B4-BE49-F238E27FC236}">
                <a16:creationId xmlns:a16="http://schemas.microsoft.com/office/drawing/2014/main" id="{E4B15627-A5FB-4582-9133-D0DC7DE82153}"/>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81274" y="2030151"/>
            <a:ext cx="5256382" cy="3942286"/>
          </a:xfrm>
          <a:prstGeom prst="rect">
            <a:avLst/>
          </a:prstGeom>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AE67F431-B066-91D1-0CCC-E9D5662FDBE0}"/>
              </a:ext>
            </a:extLst>
          </p:cNvPr>
          <p:cNvSpPr>
            <a:spLocks noGrp="1"/>
          </p:cNvSpPr>
          <p:nvPr>
            <p:ph type="sldNum" sz="quarter" idx="12"/>
          </p:nvPr>
        </p:nvSpPr>
        <p:spPr/>
        <p:txBody>
          <a:bodyPr/>
          <a:lstStyle/>
          <a:p>
            <a:fld id="{48F63A3B-78C7-47BE-AE5E-E10140E04643}" type="slidenum">
              <a:rPr lang="en-US" smtClean="0"/>
              <a:t>15</a:t>
            </a:fld>
            <a:endParaRPr lang="en-US" dirty="0"/>
          </a:p>
        </p:txBody>
      </p:sp>
    </p:spTree>
    <p:extLst>
      <p:ext uri="{BB962C8B-B14F-4D97-AF65-F5344CB8AC3E}">
        <p14:creationId xmlns:p14="http://schemas.microsoft.com/office/powerpoint/2010/main" val="3950472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B5D9D-C721-1971-E2D6-791B738F70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BE56CE-8810-3E46-6B64-3A22E66D2E5E}"/>
              </a:ext>
            </a:extLst>
          </p:cNvPr>
          <p:cNvSpPr>
            <a:spLocks noGrp="1"/>
          </p:cNvSpPr>
          <p:nvPr>
            <p:ph type="title"/>
          </p:nvPr>
        </p:nvSpPr>
        <p:spPr/>
        <p:txBody>
          <a:bodyPr>
            <a:normAutofit/>
          </a:bodyPr>
          <a:lstStyle/>
          <a:p>
            <a:pPr algn="l"/>
            <a:r>
              <a:rPr lang="en-US" sz="4400" dirty="0"/>
              <a:t>Documenting in eHEAT</a:t>
            </a:r>
          </a:p>
        </p:txBody>
      </p:sp>
      <p:sp>
        <p:nvSpPr>
          <p:cNvPr id="3" name="Content Placeholder 2">
            <a:extLst>
              <a:ext uri="{FF2B5EF4-FFF2-40B4-BE49-F238E27FC236}">
                <a16:creationId xmlns:a16="http://schemas.microsoft.com/office/drawing/2014/main" id="{C7836BBE-2803-5E2B-E6EF-12F8BB34DE83}"/>
              </a:ext>
            </a:extLst>
          </p:cNvPr>
          <p:cNvSpPr>
            <a:spLocks noGrp="1"/>
          </p:cNvSpPr>
          <p:nvPr>
            <p:ph idx="1"/>
          </p:nvPr>
        </p:nvSpPr>
        <p:spPr/>
        <p:txBody>
          <a:bodyPr>
            <a:normAutofit/>
          </a:bodyPr>
          <a:lstStyle/>
          <a:p>
            <a:r>
              <a:rPr lang="en-US" sz="2800" dirty="0"/>
              <a:t>Service Providers must document both the Crisis Response Start Time and Crisis Response Provided Time in eHEAT using the fields with these names for each Crisis Request</a:t>
            </a:r>
          </a:p>
          <a:p>
            <a:r>
              <a:rPr lang="en-US" sz="2800" dirty="0"/>
              <a:t>The Crisis Response Start Time is completed automatically based on actions the SP takes in eHEAT</a:t>
            </a:r>
          </a:p>
          <a:p>
            <a:r>
              <a:rPr lang="en-US" sz="2800" dirty="0"/>
              <a:t>The Crisis Response Provided Time can be updated by the SP, but the value can never be later than the date and time the Crisis payment was made payable</a:t>
            </a:r>
          </a:p>
        </p:txBody>
      </p:sp>
      <p:sp>
        <p:nvSpPr>
          <p:cNvPr id="4" name="Slide Number Placeholder 3">
            <a:extLst>
              <a:ext uri="{FF2B5EF4-FFF2-40B4-BE49-F238E27FC236}">
                <a16:creationId xmlns:a16="http://schemas.microsoft.com/office/drawing/2014/main" id="{CF3D326F-AC35-C399-11AB-110F557774AC}"/>
              </a:ext>
            </a:extLst>
          </p:cNvPr>
          <p:cNvSpPr>
            <a:spLocks noGrp="1"/>
          </p:cNvSpPr>
          <p:nvPr>
            <p:ph type="sldNum" sz="quarter" idx="12"/>
          </p:nvPr>
        </p:nvSpPr>
        <p:spPr/>
        <p:txBody>
          <a:bodyPr/>
          <a:lstStyle/>
          <a:p>
            <a:fld id="{48F63A3B-78C7-47BE-AE5E-E10140E04643}" type="slidenum">
              <a:rPr lang="en-US" smtClean="0"/>
              <a:t>16</a:t>
            </a:fld>
            <a:endParaRPr lang="en-US" dirty="0"/>
          </a:p>
        </p:txBody>
      </p:sp>
    </p:spTree>
    <p:extLst>
      <p:ext uri="{BB962C8B-B14F-4D97-AF65-F5344CB8AC3E}">
        <p14:creationId xmlns:p14="http://schemas.microsoft.com/office/powerpoint/2010/main" val="808497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6B16E-BC38-C84C-3601-A05C82D2D2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9328DF-0467-468F-594C-4A7E89EF3DCC}"/>
              </a:ext>
            </a:extLst>
          </p:cNvPr>
          <p:cNvSpPr>
            <a:spLocks noGrp="1"/>
          </p:cNvSpPr>
          <p:nvPr>
            <p:ph type="title"/>
          </p:nvPr>
        </p:nvSpPr>
        <p:spPr/>
        <p:txBody>
          <a:bodyPr>
            <a:normAutofit/>
          </a:bodyPr>
          <a:lstStyle/>
          <a:p>
            <a:pPr algn="l"/>
            <a:r>
              <a:rPr lang="en-US" sz="4400" dirty="0"/>
              <a:t>Expectations for Processing Applications</a:t>
            </a:r>
          </a:p>
        </p:txBody>
      </p:sp>
      <p:sp>
        <p:nvSpPr>
          <p:cNvPr id="3" name="Content Placeholder 2">
            <a:extLst>
              <a:ext uri="{FF2B5EF4-FFF2-40B4-BE49-F238E27FC236}">
                <a16:creationId xmlns:a16="http://schemas.microsoft.com/office/drawing/2014/main" id="{D29E6802-36A0-E413-503F-4D6040608F6E}"/>
              </a:ext>
            </a:extLst>
          </p:cNvPr>
          <p:cNvSpPr>
            <a:spLocks noGrp="1"/>
          </p:cNvSpPr>
          <p:nvPr>
            <p:ph idx="1"/>
          </p:nvPr>
        </p:nvSpPr>
        <p:spPr/>
        <p:txBody>
          <a:bodyPr>
            <a:normAutofit/>
          </a:bodyPr>
          <a:lstStyle/>
          <a:p>
            <a:r>
              <a:rPr lang="en-US" sz="3200" dirty="0"/>
              <a:t>Crisis Response Start Time does not begin until both the application and the Crisis Request have been determined eligible</a:t>
            </a:r>
          </a:p>
          <a:p>
            <a:r>
              <a:rPr lang="en-US" sz="3200" dirty="0"/>
              <a:t>Service Providers must make every effort to process the application and Crisis Request within a reasonable amount of time</a:t>
            </a:r>
          </a:p>
          <a:p>
            <a:pPr lvl="1"/>
            <a:r>
              <a:rPr lang="en-US" sz="2800" dirty="0"/>
              <a:t>Depending on application volume and the triage requirements outlined above</a:t>
            </a:r>
          </a:p>
        </p:txBody>
      </p:sp>
      <p:sp>
        <p:nvSpPr>
          <p:cNvPr id="4" name="Slide Number Placeholder 3">
            <a:extLst>
              <a:ext uri="{FF2B5EF4-FFF2-40B4-BE49-F238E27FC236}">
                <a16:creationId xmlns:a16="http://schemas.microsoft.com/office/drawing/2014/main" id="{60EFA43C-313D-6FF7-0579-F6DF23BC54DD}"/>
              </a:ext>
            </a:extLst>
          </p:cNvPr>
          <p:cNvSpPr>
            <a:spLocks noGrp="1"/>
          </p:cNvSpPr>
          <p:nvPr>
            <p:ph type="sldNum" sz="quarter" idx="12"/>
          </p:nvPr>
        </p:nvSpPr>
        <p:spPr/>
        <p:txBody>
          <a:bodyPr/>
          <a:lstStyle/>
          <a:p>
            <a:fld id="{48F63A3B-78C7-47BE-AE5E-E10140E04643}" type="slidenum">
              <a:rPr lang="en-US" smtClean="0"/>
              <a:t>17</a:t>
            </a:fld>
            <a:endParaRPr lang="en-US" dirty="0"/>
          </a:p>
        </p:txBody>
      </p:sp>
    </p:spTree>
    <p:extLst>
      <p:ext uri="{BB962C8B-B14F-4D97-AF65-F5344CB8AC3E}">
        <p14:creationId xmlns:p14="http://schemas.microsoft.com/office/powerpoint/2010/main" val="2935812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0966E-BCD0-0252-85B5-101EF200EF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05A6C3-93DA-98D2-469E-650594AA72CC}"/>
              </a:ext>
            </a:extLst>
          </p:cNvPr>
          <p:cNvSpPr>
            <a:spLocks noGrp="1"/>
          </p:cNvSpPr>
          <p:nvPr>
            <p:ph type="title"/>
          </p:nvPr>
        </p:nvSpPr>
        <p:spPr/>
        <p:txBody>
          <a:bodyPr>
            <a:normAutofit/>
          </a:bodyPr>
          <a:lstStyle/>
          <a:p>
            <a:pPr algn="l"/>
            <a:r>
              <a:rPr lang="en-US" sz="4400" dirty="0"/>
              <a:t>In Practice</a:t>
            </a:r>
          </a:p>
        </p:txBody>
      </p:sp>
      <p:sp>
        <p:nvSpPr>
          <p:cNvPr id="3" name="Content Placeholder 2">
            <a:extLst>
              <a:ext uri="{FF2B5EF4-FFF2-40B4-BE49-F238E27FC236}">
                <a16:creationId xmlns:a16="http://schemas.microsoft.com/office/drawing/2014/main" id="{2E124A31-14BD-98D8-C667-CE991185C63B}"/>
              </a:ext>
            </a:extLst>
          </p:cNvPr>
          <p:cNvSpPr>
            <a:spLocks noGrp="1"/>
          </p:cNvSpPr>
          <p:nvPr>
            <p:ph idx="1"/>
          </p:nvPr>
        </p:nvSpPr>
        <p:spPr/>
        <p:txBody>
          <a:bodyPr>
            <a:normAutofit/>
          </a:bodyPr>
          <a:lstStyle/>
          <a:p>
            <a:pPr marL="0" indent="0">
              <a:buNone/>
            </a:pPr>
            <a:r>
              <a:rPr lang="en-US" sz="3600" dirty="0"/>
              <a:t>eHEAT will have two new fields:</a:t>
            </a:r>
          </a:p>
          <a:p>
            <a:r>
              <a:rPr lang="en-US" sz="3600" dirty="0"/>
              <a:t>Crisis Response Start Time</a:t>
            </a:r>
          </a:p>
          <a:p>
            <a:r>
              <a:rPr lang="en-US" sz="3600" dirty="0"/>
              <a:t>Crisis Response Provided Time</a:t>
            </a:r>
          </a:p>
        </p:txBody>
      </p:sp>
      <p:pic>
        <p:nvPicPr>
          <p:cNvPr id="6" name="Picture 5" descr="Minnesota Commerce Department and eHEAT logos">
            <a:extLst>
              <a:ext uri="{FF2B5EF4-FFF2-40B4-BE49-F238E27FC236}">
                <a16:creationId xmlns:a16="http://schemas.microsoft.com/office/drawing/2014/main" id="{9D8FF380-86F0-0F27-8055-A5458FE31CEA}"/>
              </a:ext>
            </a:extLst>
          </p:cNvPr>
          <p:cNvPicPr>
            <a:picLocks noChangeAspect="1"/>
          </p:cNvPicPr>
          <p:nvPr/>
        </p:nvPicPr>
        <p:blipFill>
          <a:blip r:embed="rId2"/>
          <a:srcRect t="3543"/>
          <a:stretch>
            <a:fillRect/>
          </a:stretch>
        </p:blipFill>
        <p:spPr>
          <a:xfrm>
            <a:off x="1665476" y="4752473"/>
            <a:ext cx="8861047" cy="878306"/>
          </a:xfrm>
          <a:prstGeom prst="rect">
            <a:avLst/>
          </a:prstGeom>
        </p:spPr>
      </p:pic>
      <p:sp>
        <p:nvSpPr>
          <p:cNvPr id="4" name="Slide Number Placeholder 3">
            <a:extLst>
              <a:ext uri="{FF2B5EF4-FFF2-40B4-BE49-F238E27FC236}">
                <a16:creationId xmlns:a16="http://schemas.microsoft.com/office/drawing/2014/main" id="{35D5B948-7504-364D-0F32-11F7AB95B43A}"/>
              </a:ext>
            </a:extLst>
          </p:cNvPr>
          <p:cNvSpPr>
            <a:spLocks noGrp="1"/>
          </p:cNvSpPr>
          <p:nvPr>
            <p:ph type="sldNum" sz="quarter" idx="12"/>
          </p:nvPr>
        </p:nvSpPr>
        <p:spPr/>
        <p:txBody>
          <a:bodyPr/>
          <a:lstStyle/>
          <a:p>
            <a:fld id="{48F63A3B-78C7-47BE-AE5E-E10140E04643}" type="slidenum">
              <a:rPr lang="en-US" smtClean="0"/>
              <a:t>18</a:t>
            </a:fld>
            <a:endParaRPr lang="en-US" dirty="0"/>
          </a:p>
        </p:txBody>
      </p:sp>
    </p:spTree>
    <p:extLst>
      <p:ext uri="{BB962C8B-B14F-4D97-AF65-F5344CB8AC3E}">
        <p14:creationId xmlns:p14="http://schemas.microsoft.com/office/powerpoint/2010/main" val="3214543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1DC6-CCC0-65A6-CDDA-EE218B78C3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110201-72FD-8210-6F89-5CF6CCEB0788}"/>
              </a:ext>
            </a:extLst>
          </p:cNvPr>
          <p:cNvSpPr>
            <a:spLocks noGrp="1"/>
          </p:cNvSpPr>
          <p:nvPr>
            <p:ph type="title"/>
          </p:nvPr>
        </p:nvSpPr>
        <p:spPr/>
        <p:txBody>
          <a:bodyPr>
            <a:normAutofit/>
          </a:bodyPr>
          <a:lstStyle/>
          <a:p>
            <a:pPr algn="l"/>
            <a:r>
              <a:rPr lang="en-US" sz="4400" dirty="0"/>
              <a:t>In Practice - Start</a:t>
            </a:r>
          </a:p>
        </p:txBody>
      </p:sp>
      <p:sp>
        <p:nvSpPr>
          <p:cNvPr id="3" name="Content Placeholder 2">
            <a:extLst>
              <a:ext uri="{FF2B5EF4-FFF2-40B4-BE49-F238E27FC236}">
                <a16:creationId xmlns:a16="http://schemas.microsoft.com/office/drawing/2014/main" id="{D5049489-D5AC-E2D7-607D-57352EE890ED}"/>
              </a:ext>
            </a:extLst>
          </p:cNvPr>
          <p:cNvSpPr>
            <a:spLocks noGrp="1"/>
          </p:cNvSpPr>
          <p:nvPr>
            <p:ph idx="1"/>
          </p:nvPr>
        </p:nvSpPr>
        <p:spPr/>
        <p:txBody>
          <a:bodyPr>
            <a:normAutofit/>
          </a:bodyPr>
          <a:lstStyle/>
          <a:p>
            <a:pPr marL="0" indent="0">
              <a:buNone/>
            </a:pPr>
            <a:r>
              <a:rPr lang="en-US" sz="4000" dirty="0"/>
              <a:t>Crisis Response Start Time</a:t>
            </a:r>
          </a:p>
          <a:p>
            <a:r>
              <a:rPr lang="en-US" sz="3600" dirty="0"/>
              <a:t>Intended to be completed automatically based on actions in eHEAT</a:t>
            </a:r>
          </a:p>
          <a:p>
            <a:pPr lvl="1"/>
            <a:r>
              <a:rPr lang="en-US" sz="3200" dirty="0"/>
              <a:t>Crisis Verification Date/Time</a:t>
            </a:r>
          </a:p>
          <a:p>
            <a:pPr lvl="1"/>
            <a:r>
              <a:rPr lang="en-US" sz="3200" dirty="0"/>
              <a:t>Funding Available</a:t>
            </a:r>
          </a:p>
          <a:p>
            <a:pPr lvl="1"/>
            <a:r>
              <a:rPr lang="en-US" sz="3200" dirty="0"/>
              <a:t>Eligibility Determined</a:t>
            </a:r>
          </a:p>
        </p:txBody>
      </p:sp>
      <p:pic>
        <p:nvPicPr>
          <p:cNvPr id="6" name="Picture 5">
            <a:extLst>
              <a:ext uri="{FF2B5EF4-FFF2-40B4-BE49-F238E27FC236}">
                <a16:creationId xmlns:a16="http://schemas.microsoft.com/office/drawing/2014/main" id="{2B424B20-C91D-185F-7DAD-60BC0556CC75}"/>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37684" y="3465973"/>
            <a:ext cx="4201026" cy="2800684"/>
          </a:xfrm>
          <a:prstGeom prst="rect">
            <a:avLst/>
          </a:prstGeom>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2ECD3F28-D13A-C58C-5E6B-E1DB8D1B2CA4}"/>
              </a:ext>
            </a:extLst>
          </p:cNvPr>
          <p:cNvSpPr>
            <a:spLocks noGrp="1"/>
          </p:cNvSpPr>
          <p:nvPr>
            <p:ph type="sldNum" sz="quarter" idx="12"/>
          </p:nvPr>
        </p:nvSpPr>
        <p:spPr/>
        <p:txBody>
          <a:bodyPr/>
          <a:lstStyle/>
          <a:p>
            <a:fld id="{48F63A3B-78C7-47BE-AE5E-E10140E04643}" type="slidenum">
              <a:rPr lang="en-US" smtClean="0"/>
              <a:t>19</a:t>
            </a:fld>
            <a:endParaRPr lang="en-US" dirty="0"/>
          </a:p>
        </p:txBody>
      </p:sp>
    </p:spTree>
    <p:extLst>
      <p:ext uri="{BB962C8B-B14F-4D97-AF65-F5344CB8AC3E}">
        <p14:creationId xmlns:p14="http://schemas.microsoft.com/office/powerpoint/2010/main" val="1884417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Chapter 5 - Crisis</a:t>
            </a:r>
          </a:p>
        </p:txBody>
      </p:sp>
      <p:sp>
        <p:nvSpPr>
          <p:cNvPr id="3" name="Content Placeholder 2"/>
          <p:cNvSpPr>
            <a:spLocks noGrp="1"/>
          </p:cNvSpPr>
          <p:nvPr>
            <p:ph sz="half" idx="1"/>
          </p:nvPr>
        </p:nvSpPr>
        <p:spPr>
          <a:xfrm>
            <a:off x="707564" y="1594624"/>
            <a:ext cx="10835641" cy="4582339"/>
          </a:xfrm>
        </p:spPr>
        <p:txBody>
          <a:bodyPr>
            <a:noAutofit/>
          </a:bodyPr>
          <a:lstStyle/>
          <a:p>
            <a:pPr marL="0" indent="0">
              <a:spcBef>
                <a:spcPts val="0"/>
              </a:spcBef>
              <a:spcAft>
                <a:spcPts val="0"/>
              </a:spcAft>
              <a:buNone/>
            </a:pPr>
            <a:r>
              <a:rPr lang="en-US" sz="3600" b="1" dirty="0">
                <a:ea typeface="Calibri" panose="020F0502020204030204" pitchFamily="34" charset="0"/>
                <a:cs typeface="Times New Roman" panose="02020603050405020304" pitchFamily="18" charset="0"/>
              </a:rPr>
              <a:t>Michael Schmitz</a:t>
            </a:r>
          </a:p>
        </p:txBody>
      </p:sp>
      <p:sp>
        <p:nvSpPr>
          <p:cNvPr id="7" name="Slide Number Placeholder 6"/>
          <p:cNvSpPr>
            <a:spLocks noGrp="1"/>
          </p:cNvSpPr>
          <p:nvPr>
            <p:ph type="sldNum" sz="quarter" idx="12"/>
          </p:nvPr>
        </p:nvSpPr>
        <p:spPr>
          <a:xfrm>
            <a:off x="10211172" y="6356350"/>
            <a:ext cx="1462668" cy="365125"/>
          </a:xfrm>
        </p:spPr>
        <p:txBody>
          <a:bodyPr/>
          <a:lstStyle/>
          <a:p>
            <a:fld id="{48F63A3B-78C7-47BE-AE5E-E10140E04643}" type="slidenum">
              <a:rPr lang="en-US" smtClean="0"/>
              <a:t>2</a:t>
            </a:fld>
            <a:endParaRPr lang="en-US" dirty="0"/>
          </a:p>
        </p:txBody>
      </p:sp>
    </p:spTree>
    <p:extLst>
      <p:ext uri="{BB962C8B-B14F-4D97-AF65-F5344CB8AC3E}">
        <p14:creationId xmlns:p14="http://schemas.microsoft.com/office/powerpoint/2010/main" val="1799083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B7A90-1A11-3E3E-9D16-D37D409478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8A884A-6312-70FD-8D1B-595DE2EB8B8F}"/>
              </a:ext>
            </a:extLst>
          </p:cNvPr>
          <p:cNvSpPr>
            <a:spLocks noGrp="1"/>
          </p:cNvSpPr>
          <p:nvPr>
            <p:ph type="title"/>
          </p:nvPr>
        </p:nvSpPr>
        <p:spPr/>
        <p:txBody>
          <a:bodyPr>
            <a:normAutofit/>
          </a:bodyPr>
          <a:lstStyle/>
          <a:p>
            <a:pPr algn="l"/>
            <a:r>
              <a:rPr lang="en-US" sz="4400" dirty="0"/>
              <a:t>In Practice - Stop</a:t>
            </a:r>
          </a:p>
        </p:txBody>
      </p:sp>
      <p:sp>
        <p:nvSpPr>
          <p:cNvPr id="3" name="Content Placeholder 2">
            <a:extLst>
              <a:ext uri="{FF2B5EF4-FFF2-40B4-BE49-F238E27FC236}">
                <a16:creationId xmlns:a16="http://schemas.microsoft.com/office/drawing/2014/main" id="{504A1994-92E6-285A-F7C3-98E85FE9179A}"/>
              </a:ext>
            </a:extLst>
          </p:cNvPr>
          <p:cNvSpPr>
            <a:spLocks noGrp="1"/>
          </p:cNvSpPr>
          <p:nvPr>
            <p:ph idx="1"/>
          </p:nvPr>
        </p:nvSpPr>
        <p:spPr/>
        <p:txBody>
          <a:bodyPr>
            <a:normAutofit fontScale="92500"/>
          </a:bodyPr>
          <a:lstStyle/>
          <a:p>
            <a:pPr marL="0" indent="0">
              <a:buNone/>
            </a:pPr>
            <a:r>
              <a:rPr lang="en-US" sz="4400" dirty="0"/>
              <a:t>Crisis Response Provided Time</a:t>
            </a:r>
          </a:p>
          <a:p>
            <a:r>
              <a:rPr lang="en-US" sz="4000" dirty="0"/>
              <a:t>Completed either manually or by actions in eHEAT</a:t>
            </a:r>
          </a:p>
          <a:p>
            <a:pPr lvl="1"/>
            <a:r>
              <a:rPr lang="en-US" sz="3600" dirty="0"/>
              <a:t>Manually entering when you notified the energy vendor</a:t>
            </a:r>
          </a:p>
          <a:p>
            <a:pPr marL="914400" lvl="2" indent="0">
              <a:buNone/>
            </a:pPr>
            <a:r>
              <a:rPr lang="en-US" sz="3200" dirty="0"/>
              <a:t>		or</a:t>
            </a:r>
          </a:p>
          <a:p>
            <a:pPr lvl="1"/>
            <a:r>
              <a:rPr lang="en-US" sz="3600" dirty="0"/>
              <a:t>Whenever the payment is made payable</a:t>
            </a:r>
          </a:p>
          <a:p>
            <a:pPr lvl="2"/>
            <a:endParaRPr lang="en-US" sz="2400" dirty="0"/>
          </a:p>
        </p:txBody>
      </p:sp>
      <p:pic>
        <p:nvPicPr>
          <p:cNvPr id="6" name="Picture 5">
            <a:extLst>
              <a:ext uri="{FF2B5EF4-FFF2-40B4-BE49-F238E27FC236}">
                <a16:creationId xmlns:a16="http://schemas.microsoft.com/office/drawing/2014/main" id="{0AA60E56-1E74-441C-0022-7E40DEE630CE}"/>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16760" y="4216064"/>
            <a:ext cx="3094766" cy="2322848"/>
          </a:xfrm>
          <a:prstGeom prst="rect">
            <a:avLst/>
          </a:prstGeom>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728C349C-4F4F-7CE4-4C87-B58ADC40F5FF}"/>
              </a:ext>
            </a:extLst>
          </p:cNvPr>
          <p:cNvSpPr>
            <a:spLocks noGrp="1"/>
          </p:cNvSpPr>
          <p:nvPr>
            <p:ph type="sldNum" sz="quarter" idx="12"/>
          </p:nvPr>
        </p:nvSpPr>
        <p:spPr/>
        <p:txBody>
          <a:bodyPr/>
          <a:lstStyle/>
          <a:p>
            <a:fld id="{48F63A3B-78C7-47BE-AE5E-E10140E04643}" type="slidenum">
              <a:rPr lang="en-US" smtClean="0"/>
              <a:t>20</a:t>
            </a:fld>
            <a:endParaRPr lang="en-US" dirty="0"/>
          </a:p>
        </p:txBody>
      </p:sp>
    </p:spTree>
    <p:extLst>
      <p:ext uri="{BB962C8B-B14F-4D97-AF65-F5344CB8AC3E}">
        <p14:creationId xmlns:p14="http://schemas.microsoft.com/office/powerpoint/2010/main" val="2682695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D5809-1216-5273-37A2-92B6ABA1BB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C169D3-DA6D-C11D-C07D-891EBFDFF17F}"/>
              </a:ext>
            </a:extLst>
          </p:cNvPr>
          <p:cNvSpPr>
            <a:spLocks noGrp="1"/>
          </p:cNvSpPr>
          <p:nvPr>
            <p:ph type="title"/>
          </p:nvPr>
        </p:nvSpPr>
        <p:spPr/>
        <p:txBody>
          <a:bodyPr>
            <a:normAutofit/>
          </a:bodyPr>
          <a:lstStyle/>
          <a:p>
            <a:pPr algn="l"/>
            <a:r>
              <a:rPr lang="en-US" sz="4400" dirty="0"/>
              <a:t>In Practice – Example Start Time</a:t>
            </a:r>
          </a:p>
        </p:txBody>
      </p:sp>
      <p:sp>
        <p:nvSpPr>
          <p:cNvPr id="3" name="Content Placeholder 2">
            <a:extLst>
              <a:ext uri="{FF2B5EF4-FFF2-40B4-BE49-F238E27FC236}">
                <a16:creationId xmlns:a16="http://schemas.microsoft.com/office/drawing/2014/main" id="{1F25A40D-F6AF-696E-7F24-D8E8B4529C36}"/>
              </a:ext>
            </a:extLst>
          </p:cNvPr>
          <p:cNvSpPr>
            <a:spLocks noGrp="1"/>
          </p:cNvSpPr>
          <p:nvPr>
            <p:ph idx="1"/>
          </p:nvPr>
        </p:nvSpPr>
        <p:spPr/>
        <p:txBody>
          <a:bodyPr>
            <a:normAutofit fontScale="92500" lnSpcReduction="20000"/>
          </a:bodyPr>
          <a:lstStyle/>
          <a:p>
            <a:pPr marL="0" indent="0">
              <a:buNone/>
            </a:pPr>
            <a:r>
              <a:rPr lang="en-US" sz="4400" dirty="0"/>
              <a:t>Crisis Response Start Time</a:t>
            </a:r>
          </a:p>
          <a:p>
            <a:r>
              <a:rPr lang="en-US" sz="4000" dirty="0"/>
              <a:t>It is November 15 and funding is available</a:t>
            </a:r>
          </a:p>
          <a:p>
            <a:r>
              <a:rPr lang="en-US" sz="4000" dirty="0"/>
              <a:t>HH determined eligible on October 10</a:t>
            </a:r>
          </a:p>
          <a:p>
            <a:r>
              <a:rPr lang="en-US" sz="4000" dirty="0"/>
              <a:t>Crisis verified with vendor at 10:15 AM</a:t>
            </a:r>
          </a:p>
          <a:p>
            <a:r>
              <a:rPr lang="en-US" sz="4000" dirty="0"/>
              <a:t>What is the Crisis Response Start Time? </a:t>
            </a:r>
          </a:p>
          <a:p>
            <a:pPr lvl="1"/>
            <a:r>
              <a:rPr lang="en-US" sz="3600" dirty="0"/>
              <a:t>11/15 10:15 AM</a:t>
            </a:r>
            <a:endParaRPr lang="en-US" sz="3200" dirty="0"/>
          </a:p>
          <a:p>
            <a:pPr lvl="2"/>
            <a:endParaRPr lang="en-US" sz="2400" dirty="0"/>
          </a:p>
        </p:txBody>
      </p:sp>
      <p:sp>
        <p:nvSpPr>
          <p:cNvPr id="4" name="Slide Number Placeholder 3">
            <a:extLst>
              <a:ext uri="{FF2B5EF4-FFF2-40B4-BE49-F238E27FC236}">
                <a16:creationId xmlns:a16="http://schemas.microsoft.com/office/drawing/2014/main" id="{634F6561-7E00-ACC0-95AA-5B9B829DCE33}"/>
              </a:ext>
            </a:extLst>
          </p:cNvPr>
          <p:cNvSpPr>
            <a:spLocks noGrp="1"/>
          </p:cNvSpPr>
          <p:nvPr>
            <p:ph type="sldNum" sz="quarter" idx="12"/>
          </p:nvPr>
        </p:nvSpPr>
        <p:spPr/>
        <p:txBody>
          <a:bodyPr/>
          <a:lstStyle/>
          <a:p>
            <a:fld id="{48F63A3B-78C7-47BE-AE5E-E10140E04643}" type="slidenum">
              <a:rPr lang="en-US" smtClean="0"/>
              <a:t>21</a:t>
            </a:fld>
            <a:endParaRPr lang="en-US" dirty="0"/>
          </a:p>
        </p:txBody>
      </p:sp>
      <p:pic>
        <p:nvPicPr>
          <p:cNvPr id="7" name="Picture 6">
            <a:extLst>
              <a:ext uri="{FF2B5EF4-FFF2-40B4-BE49-F238E27FC236}">
                <a16:creationId xmlns:a16="http://schemas.microsoft.com/office/drawing/2014/main" id="{69CDA6BE-353C-A415-2751-4ABE2DA132F3}"/>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9774055" y="1395411"/>
            <a:ext cx="2818196" cy="18288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14148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130A8-1EE4-E04C-401D-58CB453914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5495FF-BDA4-BA59-BB7D-71F53541EA14}"/>
              </a:ext>
            </a:extLst>
          </p:cNvPr>
          <p:cNvSpPr>
            <a:spLocks noGrp="1"/>
          </p:cNvSpPr>
          <p:nvPr>
            <p:ph type="title"/>
          </p:nvPr>
        </p:nvSpPr>
        <p:spPr/>
        <p:txBody>
          <a:bodyPr>
            <a:normAutofit/>
          </a:bodyPr>
          <a:lstStyle/>
          <a:p>
            <a:pPr algn="l"/>
            <a:r>
              <a:rPr lang="en-US" sz="4400" dirty="0"/>
              <a:t>In Practice – Example Provided Time</a:t>
            </a:r>
          </a:p>
        </p:txBody>
      </p:sp>
      <p:sp>
        <p:nvSpPr>
          <p:cNvPr id="3" name="Content Placeholder 2">
            <a:extLst>
              <a:ext uri="{FF2B5EF4-FFF2-40B4-BE49-F238E27FC236}">
                <a16:creationId xmlns:a16="http://schemas.microsoft.com/office/drawing/2014/main" id="{E171391E-DB96-5F21-DE65-69E9A5479C83}"/>
              </a:ext>
            </a:extLst>
          </p:cNvPr>
          <p:cNvSpPr>
            <a:spLocks noGrp="1"/>
          </p:cNvSpPr>
          <p:nvPr>
            <p:ph idx="1"/>
          </p:nvPr>
        </p:nvSpPr>
        <p:spPr/>
        <p:txBody>
          <a:bodyPr>
            <a:normAutofit fontScale="92500" lnSpcReduction="10000"/>
          </a:bodyPr>
          <a:lstStyle/>
          <a:p>
            <a:pPr marL="0" indent="0">
              <a:buNone/>
            </a:pPr>
            <a:r>
              <a:rPr lang="en-US" sz="4400" dirty="0"/>
              <a:t>Crisis Response Provided Time</a:t>
            </a:r>
          </a:p>
          <a:p>
            <a:r>
              <a:rPr lang="en-US" sz="4000" dirty="0"/>
              <a:t>It is December 23</a:t>
            </a:r>
          </a:p>
          <a:p>
            <a:r>
              <a:rPr lang="en-US" sz="4000" dirty="0"/>
              <a:t>You called the vendor and authorized a delivery at 11:24 AM</a:t>
            </a:r>
          </a:p>
          <a:p>
            <a:r>
              <a:rPr lang="en-US" sz="4000" dirty="0"/>
              <a:t>What is the Crisis Response Provided Time? </a:t>
            </a:r>
          </a:p>
          <a:p>
            <a:pPr lvl="1"/>
            <a:r>
              <a:rPr lang="en-US" sz="3600" dirty="0"/>
              <a:t>12/23 11:24 AM</a:t>
            </a:r>
            <a:endParaRPr lang="en-US" sz="3200" dirty="0"/>
          </a:p>
          <a:p>
            <a:pPr lvl="2"/>
            <a:endParaRPr lang="en-US" sz="2400" dirty="0"/>
          </a:p>
        </p:txBody>
      </p:sp>
      <p:sp>
        <p:nvSpPr>
          <p:cNvPr id="4" name="Slide Number Placeholder 3">
            <a:extLst>
              <a:ext uri="{FF2B5EF4-FFF2-40B4-BE49-F238E27FC236}">
                <a16:creationId xmlns:a16="http://schemas.microsoft.com/office/drawing/2014/main" id="{1CB5CD0D-40B4-C3C5-9535-041B9A52B5FB}"/>
              </a:ext>
            </a:extLst>
          </p:cNvPr>
          <p:cNvSpPr>
            <a:spLocks noGrp="1"/>
          </p:cNvSpPr>
          <p:nvPr>
            <p:ph type="sldNum" sz="quarter" idx="12"/>
          </p:nvPr>
        </p:nvSpPr>
        <p:spPr/>
        <p:txBody>
          <a:bodyPr/>
          <a:lstStyle/>
          <a:p>
            <a:fld id="{48F63A3B-78C7-47BE-AE5E-E10140E04643}" type="slidenum">
              <a:rPr lang="en-US" smtClean="0"/>
              <a:t>22</a:t>
            </a:fld>
            <a:endParaRPr lang="en-US" dirty="0"/>
          </a:p>
        </p:txBody>
      </p:sp>
      <p:pic>
        <p:nvPicPr>
          <p:cNvPr id="7" name="Picture 6">
            <a:extLst>
              <a:ext uri="{FF2B5EF4-FFF2-40B4-BE49-F238E27FC236}">
                <a16:creationId xmlns:a16="http://schemas.microsoft.com/office/drawing/2014/main" id="{B9E9133C-96E5-BBE4-978E-39C267FE9D85}"/>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9774055" y="1395411"/>
            <a:ext cx="2818196" cy="18288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56045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DE2BB-6B8A-C547-90A8-ED517C84C4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B6A129-E855-D489-4FD2-B9C841EE2F08}"/>
              </a:ext>
            </a:extLst>
          </p:cNvPr>
          <p:cNvSpPr>
            <a:spLocks noGrp="1"/>
          </p:cNvSpPr>
          <p:nvPr>
            <p:ph type="title"/>
          </p:nvPr>
        </p:nvSpPr>
        <p:spPr/>
        <p:txBody>
          <a:bodyPr>
            <a:normAutofit/>
          </a:bodyPr>
          <a:lstStyle/>
          <a:p>
            <a:pPr algn="l"/>
            <a:r>
              <a:rPr lang="en-US" sz="4400" dirty="0"/>
              <a:t>Some Caveats</a:t>
            </a:r>
          </a:p>
        </p:txBody>
      </p:sp>
      <p:sp>
        <p:nvSpPr>
          <p:cNvPr id="3" name="Content Placeholder 2">
            <a:extLst>
              <a:ext uri="{FF2B5EF4-FFF2-40B4-BE49-F238E27FC236}">
                <a16:creationId xmlns:a16="http://schemas.microsoft.com/office/drawing/2014/main" id="{D70AC34D-7C7F-F6EF-A9DA-3C84DA86B7B4}"/>
              </a:ext>
            </a:extLst>
          </p:cNvPr>
          <p:cNvSpPr>
            <a:spLocks noGrp="1"/>
          </p:cNvSpPr>
          <p:nvPr>
            <p:ph idx="1"/>
          </p:nvPr>
        </p:nvSpPr>
        <p:spPr/>
        <p:txBody>
          <a:bodyPr>
            <a:normAutofit/>
          </a:bodyPr>
          <a:lstStyle/>
          <a:p>
            <a:r>
              <a:rPr lang="en-US" sz="4000" dirty="0"/>
              <a:t>Still developing in eHEAT</a:t>
            </a:r>
          </a:p>
          <a:p>
            <a:r>
              <a:rPr lang="en-US" sz="4000" dirty="0"/>
              <a:t>Will require SP diligence and accuracy</a:t>
            </a:r>
          </a:p>
          <a:p>
            <a:r>
              <a:rPr lang="en-US" sz="4000" dirty="0"/>
              <a:t>Document in client file/eHEAT to ensure story is clear</a:t>
            </a:r>
          </a:p>
          <a:p>
            <a:pPr lvl="2"/>
            <a:endParaRPr lang="en-US" sz="2400" dirty="0"/>
          </a:p>
        </p:txBody>
      </p:sp>
      <p:pic>
        <p:nvPicPr>
          <p:cNvPr id="6" name="Picture 5">
            <a:extLst>
              <a:ext uri="{FF2B5EF4-FFF2-40B4-BE49-F238E27FC236}">
                <a16:creationId xmlns:a16="http://schemas.microsoft.com/office/drawing/2014/main" id="{CDC7BD14-51C5-D83C-568F-0054DCBD5264}"/>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rcRect t="70692" b="7497"/>
          <a:stretch>
            <a:fillRect/>
          </a:stretch>
        </p:blipFill>
        <p:spPr>
          <a:xfrm>
            <a:off x="0" y="4896853"/>
            <a:ext cx="12192000" cy="1459497"/>
          </a:xfrm>
          <a:prstGeom prst="rect">
            <a:avLst/>
          </a:prstGeom>
        </p:spPr>
      </p:pic>
      <p:sp>
        <p:nvSpPr>
          <p:cNvPr id="4" name="Slide Number Placeholder 3">
            <a:extLst>
              <a:ext uri="{FF2B5EF4-FFF2-40B4-BE49-F238E27FC236}">
                <a16:creationId xmlns:a16="http://schemas.microsoft.com/office/drawing/2014/main" id="{B9733F83-9EDD-5467-4A42-EDC9B027EF10}"/>
              </a:ext>
            </a:extLst>
          </p:cNvPr>
          <p:cNvSpPr>
            <a:spLocks noGrp="1"/>
          </p:cNvSpPr>
          <p:nvPr>
            <p:ph type="sldNum" sz="quarter" idx="12"/>
          </p:nvPr>
        </p:nvSpPr>
        <p:spPr/>
        <p:txBody>
          <a:bodyPr/>
          <a:lstStyle/>
          <a:p>
            <a:fld id="{48F63A3B-78C7-47BE-AE5E-E10140E04643}" type="slidenum">
              <a:rPr lang="en-US" smtClean="0"/>
              <a:t>23</a:t>
            </a:fld>
            <a:endParaRPr lang="en-US" dirty="0"/>
          </a:p>
        </p:txBody>
      </p:sp>
    </p:spTree>
    <p:extLst>
      <p:ext uri="{BB962C8B-B14F-4D97-AF65-F5344CB8AC3E}">
        <p14:creationId xmlns:p14="http://schemas.microsoft.com/office/powerpoint/2010/main" val="3083973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t>Q&amp;A</a:t>
            </a:r>
          </a:p>
        </p:txBody>
      </p:sp>
      <p:sp>
        <p:nvSpPr>
          <p:cNvPr id="7" name="Slide Number Placeholder 6"/>
          <p:cNvSpPr>
            <a:spLocks noGrp="1"/>
          </p:cNvSpPr>
          <p:nvPr>
            <p:ph type="sldNum" sz="quarter" idx="12"/>
          </p:nvPr>
        </p:nvSpPr>
        <p:spPr>
          <a:xfrm>
            <a:off x="10211172" y="6356350"/>
            <a:ext cx="1462668" cy="365125"/>
          </a:xfrm>
        </p:spPr>
        <p:txBody>
          <a:bodyPr/>
          <a:lstStyle/>
          <a:p>
            <a:fld id="{48F63A3B-78C7-47BE-AE5E-E10140E04643}" type="slidenum">
              <a:rPr lang="en-US" smtClean="0"/>
              <a:t>24</a:t>
            </a:fld>
            <a:endParaRPr lang="en-US" dirty="0"/>
          </a:p>
        </p:txBody>
      </p:sp>
    </p:spTree>
    <p:extLst>
      <p:ext uri="{BB962C8B-B14F-4D97-AF65-F5344CB8AC3E}">
        <p14:creationId xmlns:p14="http://schemas.microsoft.com/office/powerpoint/2010/main" val="16730338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851031"/>
            <a:ext cx="12192000" cy="1187128"/>
          </a:xfrm>
        </p:spPr>
        <p:txBody>
          <a:bodyPr>
            <a:normAutofit/>
          </a:bodyPr>
          <a:lstStyle/>
          <a:p>
            <a:r>
              <a:rPr lang="en-US" sz="6000" dirty="0"/>
              <a:t>FFY27 Annual Training</a:t>
            </a:r>
          </a:p>
        </p:txBody>
      </p:sp>
      <p:sp>
        <p:nvSpPr>
          <p:cNvPr id="3" name="Text Placeholder 2"/>
          <p:cNvSpPr>
            <a:spLocks noGrp="1"/>
          </p:cNvSpPr>
          <p:nvPr>
            <p:ph type="body" sz="quarter" idx="14"/>
          </p:nvPr>
        </p:nvSpPr>
        <p:spPr>
          <a:xfrm>
            <a:off x="2802466" y="5143364"/>
            <a:ext cx="6587067" cy="903062"/>
          </a:xfrm>
        </p:spPr>
        <p:txBody>
          <a:bodyPr>
            <a:normAutofit/>
          </a:bodyPr>
          <a:lstStyle/>
          <a:p>
            <a:r>
              <a:rPr lang="en-US" sz="4000" b="1" dirty="0"/>
              <a:t>eHEAT Letters</a:t>
            </a:r>
          </a:p>
        </p:txBody>
      </p:sp>
      <p:sp>
        <p:nvSpPr>
          <p:cNvPr id="7" name="TextBox 6"/>
          <p:cNvSpPr txBox="1"/>
          <p:nvPr/>
        </p:nvSpPr>
        <p:spPr>
          <a:xfrm>
            <a:off x="2247562" y="2838115"/>
            <a:ext cx="811471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3865"/>
                </a:solidFill>
                <a:effectLst/>
                <a:uLnTx/>
                <a:uFillTx/>
                <a:latin typeface="Calibri"/>
                <a:ea typeface="+mn-ea"/>
                <a:cs typeface="+mn-cs"/>
              </a:rPr>
              <a:t>Energy Assistance Program</a:t>
            </a:r>
          </a:p>
        </p:txBody>
      </p:sp>
      <p:sp>
        <p:nvSpPr>
          <p:cNvPr id="5" name="Slide Number Placeholder 4"/>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F63A3B-78C7-47BE-AE5E-E10140E04643}"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869077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eHEAT Letters</a:t>
            </a:r>
          </a:p>
        </p:txBody>
      </p:sp>
      <p:sp>
        <p:nvSpPr>
          <p:cNvPr id="3" name="Content Placeholder 2"/>
          <p:cNvSpPr>
            <a:spLocks noGrp="1"/>
          </p:cNvSpPr>
          <p:nvPr>
            <p:ph sz="half" idx="1"/>
          </p:nvPr>
        </p:nvSpPr>
        <p:spPr>
          <a:xfrm>
            <a:off x="707564" y="1594624"/>
            <a:ext cx="10835641" cy="4582339"/>
          </a:xfrm>
        </p:spPr>
        <p:txBody>
          <a:bodyPr>
            <a:noAutofit/>
          </a:bodyPr>
          <a:lstStyle/>
          <a:p>
            <a:pPr marL="0" indent="0">
              <a:spcBef>
                <a:spcPts val="0"/>
              </a:spcBef>
              <a:spcAft>
                <a:spcPts val="0"/>
              </a:spcAft>
              <a:buNone/>
            </a:pPr>
            <a:r>
              <a:rPr lang="en-US" sz="3600" b="1" dirty="0">
                <a:ea typeface="Calibri" panose="020F0502020204030204" pitchFamily="34" charset="0"/>
                <a:cs typeface="Times New Roman" panose="02020603050405020304" pitchFamily="18" charset="0"/>
              </a:rPr>
              <a:t>Sandra Seemann</a:t>
            </a:r>
          </a:p>
        </p:txBody>
      </p:sp>
      <p:sp>
        <p:nvSpPr>
          <p:cNvPr id="7" name="Slide Number Placeholder 6"/>
          <p:cNvSpPr>
            <a:spLocks noGrp="1"/>
          </p:cNvSpPr>
          <p:nvPr>
            <p:ph type="sldNum" sz="quarter" idx="12"/>
          </p:nvPr>
        </p:nvSpPr>
        <p:spPr>
          <a:xfrm>
            <a:off x="10211172" y="6356350"/>
            <a:ext cx="1462668" cy="365125"/>
          </a:xfrm>
        </p:spPr>
        <p:txBody>
          <a:bodyPr/>
          <a:lstStyle/>
          <a:p>
            <a:fld id="{48F63A3B-78C7-47BE-AE5E-E10140E04643}" type="slidenum">
              <a:rPr lang="en-US" smtClean="0"/>
              <a:t>26</a:t>
            </a:fld>
            <a:endParaRPr lang="en-US" dirty="0"/>
          </a:p>
        </p:txBody>
      </p:sp>
    </p:spTree>
    <p:extLst>
      <p:ext uri="{BB962C8B-B14F-4D97-AF65-F5344CB8AC3E}">
        <p14:creationId xmlns:p14="http://schemas.microsoft.com/office/powerpoint/2010/main" val="7719225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Topics</a:t>
            </a:r>
          </a:p>
        </p:txBody>
      </p:sp>
      <p:sp>
        <p:nvSpPr>
          <p:cNvPr id="3" name="Content Placeholder 2"/>
          <p:cNvSpPr>
            <a:spLocks noGrp="1"/>
          </p:cNvSpPr>
          <p:nvPr>
            <p:ph sz="half" idx="1"/>
          </p:nvPr>
        </p:nvSpPr>
        <p:spPr>
          <a:xfrm>
            <a:off x="707565" y="1594624"/>
            <a:ext cx="10523652" cy="4582339"/>
          </a:xfrm>
        </p:spPr>
        <p:txBody>
          <a:bodyPr>
            <a:noAutofit/>
          </a:bodyPr>
          <a:lstStyle/>
          <a:p>
            <a:pPr marL="346075" indent="-346075">
              <a:spcBef>
                <a:spcPts val="600"/>
              </a:spcBef>
              <a:spcAft>
                <a:spcPts val="600"/>
              </a:spcAft>
            </a:pPr>
            <a:r>
              <a:rPr lang="en-US" sz="3200" dirty="0"/>
              <a:t>New letter – Application Transfer</a:t>
            </a:r>
          </a:p>
          <a:p>
            <a:pPr marL="346075" indent="-346075">
              <a:spcBef>
                <a:spcPts val="600"/>
              </a:spcBef>
              <a:spcAft>
                <a:spcPts val="600"/>
              </a:spcAft>
            </a:pPr>
            <a:r>
              <a:rPr lang="en-US" sz="3200" dirty="0"/>
              <a:t>Additions to RFI email message</a:t>
            </a:r>
          </a:p>
        </p:txBody>
      </p:sp>
      <p:sp>
        <p:nvSpPr>
          <p:cNvPr id="7" name="Slide Number Placeholder 6"/>
          <p:cNvSpPr>
            <a:spLocks noGrp="1"/>
          </p:cNvSpPr>
          <p:nvPr>
            <p:ph type="sldNum" sz="quarter" idx="12"/>
          </p:nvPr>
        </p:nvSpPr>
        <p:spPr>
          <a:xfrm>
            <a:off x="10211172" y="6356350"/>
            <a:ext cx="1462668" cy="365125"/>
          </a:xfrm>
        </p:spPr>
        <p:txBody>
          <a:bodyPr/>
          <a:lstStyle/>
          <a:p>
            <a:fld id="{48F63A3B-78C7-47BE-AE5E-E10140E04643}" type="slidenum">
              <a:rPr lang="en-US" smtClean="0"/>
              <a:t>27</a:t>
            </a:fld>
            <a:endParaRPr lang="en-US" dirty="0"/>
          </a:p>
        </p:txBody>
      </p:sp>
    </p:spTree>
    <p:custDataLst>
      <p:tags r:id="rId1"/>
    </p:custDataLst>
    <p:extLst>
      <p:ext uri="{BB962C8B-B14F-4D97-AF65-F5344CB8AC3E}">
        <p14:creationId xmlns:p14="http://schemas.microsoft.com/office/powerpoint/2010/main" val="3464438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F65D8-C5A2-EA0E-624C-7D0781484CEB}"/>
              </a:ext>
            </a:extLst>
          </p:cNvPr>
          <p:cNvSpPr>
            <a:spLocks noGrp="1"/>
          </p:cNvSpPr>
          <p:nvPr>
            <p:ph type="ctrTitle"/>
          </p:nvPr>
        </p:nvSpPr>
        <p:spPr/>
        <p:txBody>
          <a:bodyPr>
            <a:normAutofit/>
          </a:bodyPr>
          <a:lstStyle/>
          <a:p>
            <a:r>
              <a:rPr lang="en-US" sz="4400" dirty="0"/>
              <a:t>Planned new letter – Application Transfer</a:t>
            </a:r>
          </a:p>
        </p:txBody>
      </p:sp>
      <p:pic>
        <p:nvPicPr>
          <p:cNvPr id="9" name="Graphic 8" descr="Document with solid fill">
            <a:extLst>
              <a:ext uri="{FF2B5EF4-FFF2-40B4-BE49-F238E27FC236}">
                <a16:creationId xmlns:a16="http://schemas.microsoft.com/office/drawing/2014/main" id="{648C7088-69AF-6155-0E54-AD24794FB35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376566" y="1115164"/>
            <a:ext cx="3073400" cy="3073400"/>
          </a:xfrm>
          <a:prstGeom prst="rect">
            <a:avLst/>
          </a:prstGeom>
        </p:spPr>
      </p:pic>
      <p:sp>
        <p:nvSpPr>
          <p:cNvPr id="5" name="Slide Number Placeholder 4">
            <a:extLst>
              <a:ext uri="{FF2B5EF4-FFF2-40B4-BE49-F238E27FC236}">
                <a16:creationId xmlns:a16="http://schemas.microsoft.com/office/drawing/2014/main" id="{A517FC43-B84F-5CC6-9BBB-76D5BAE3D5EB}"/>
              </a:ext>
            </a:extLst>
          </p:cNvPr>
          <p:cNvSpPr>
            <a:spLocks noGrp="1"/>
          </p:cNvSpPr>
          <p:nvPr>
            <p:ph type="sldNum" sz="quarter" idx="16"/>
          </p:nvPr>
        </p:nvSpPr>
        <p:spPr/>
        <p:txBody>
          <a:bodyPr/>
          <a:lstStyle/>
          <a:p>
            <a:fld id="{48F63A3B-78C7-47BE-AE5E-E10140E04643}" type="slidenum">
              <a:rPr lang="en-US" smtClean="0"/>
              <a:pPr/>
              <a:t>28</a:t>
            </a:fld>
            <a:endParaRPr lang="en-US" dirty="0"/>
          </a:p>
        </p:txBody>
      </p:sp>
    </p:spTree>
    <p:extLst>
      <p:ext uri="{BB962C8B-B14F-4D97-AF65-F5344CB8AC3E}">
        <p14:creationId xmlns:p14="http://schemas.microsoft.com/office/powerpoint/2010/main" val="1550098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DAF1D-9951-920D-A880-C0DE039E44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B61011-F7F3-4128-CA65-4377FB304A48}"/>
              </a:ext>
            </a:extLst>
          </p:cNvPr>
          <p:cNvSpPr>
            <a:spLocks noGrp="1"/>
          </p:cNvSpPr>
          <p:nvPr>
            <p:ph type="title"/>
          </p:nvPr>
        </p:nvSpPr>
        <p:spPr/>
        <p:txBody>
          <a:bodyPr>
            <a:normAutofit/>
          </a:bodyPr>
          <a:lstStyle/>
          <a:p>
            <a:pPr algn="l"/>
            <a:r>
              <a:rPr lang="en-US" sz="4400" dirty="0"/>
              <a:t>Planned Application Transfer letter</a:t>
            </a:r>
          </a:p>
        </p:txBody>
      </p:sp>
      <p:pic>
        <p:nvPicPr>
          <p:cNvPr id="5" name="Picture 4" descr="Letters in shelves">
            <a:extLst>
              <a:ext uri="{FF2B5EF4-FFF2-40B4-BE49-F238E27FC236}">
                <a16:creationId xmlns:a16="http://schemas.microsoft.com/office/drawing/2014/main" id="{FD4A5C1E-B073-7318-B490-3382C8E1E8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79849" y="1765739"/>
            <a:ext cx="4999182" cy="3326523"/>
          </a:xfrm>
          <a:prstGeom prst="rect">
            <a:avLst/>
          </a:prstGeom>
        </p:spPr>
      </p:pic>
      <p:sp>
        <p:nvSpPr>
          <p:cNvPr id="3" name="Content Placeholder 2">
            <a:extLst>
              <a:ext uri="{FF2B5EF4-FFF2-40B4-BE49-F238E27FC236}">
                <a16:creationId xmlns:a16="http://schemas.microsoft.com/office/drawing/2014/main" id="{397EE8B1-0232-B47F-7DC3-7F8FA864860F}"/>
              </a:ext>
            </a:extLst>
          </p:cNvPr>
          <p:cNvSpPr>
            <a:spLocks noGrp="1"/>
          </p:cNvSpPr>
          <p:nvPr>
            <p:ph sz="half" idx="1"/>
          </p:nvPr>
        </p:nvSpPr>
        <p:spPr>
          <a:xfrm>
            <a:off x="707565" y="1594624"/>
            <a:ext cx="5756297" cy="4582339"/>
          </a:xfrm>
        </p:spPr>
        <p:txBody>
          <a:bodyPr>
            <a:noAutofit/>
          </a:bodyPr>
          <a:lstStyle/>
          <a:p>
            <a:pPr marL="346075" indent="-346075">
              <a:spcBef>
                <a:spcPts val="600"/>
              </a:spcBef>
              <a:spcAft>
                <a:spcPts val="600"/>
              </a:spcAft>
            </a:pPr>
            <a:r>
              <a:rPr lang="en-US" sz="3200" dirty="0"/>
              <a:t>SPs suggested this letter</a:t>
            </a:r>
          </a:p>
          <a:p>
            <a:pPr marL="346075" indent="-346075">
              <a:spcBef>
                <a:spcPts val="600"/>
              </a:spcBef>
              <a:spcAft>
                <a:spcPts val="600"/>
              </a:spcAft>
            </a:pPr>
            <a:r>
              <a:rPr lang="en-US" sz="3200" dirty="0"/>
              <a:t>Helpful to HHs affected by transfers, including providing them new SP contact info in a more formal way</a:t>
            </a:r>
          </a:p>
          <a:p>
            <a:pPr marL="346075" indent="-346075">
              <a:spcBef>
                <a:spcPts val="600"/>
              </a:spcBef>
              <a:spcAft>
                <a:spcPts val="600"/>
              </a:spcAft>
            </a:pPr>
            <a:r>
              <a:rPr lang="en-US" sz="3200" dirty="0"/>
              <a:t>This letter is not yet in eHEAT, but is planned to be implemented early in the FFY27 program year</a:t>
            </a:r>
          </a:p>
        </p:txBody>
      </p:sp>
      <p:sp>
        <p:nvSpPr>
          <p:cNvPr id="7" name="Slide Number Placeholder 6">
            <a:extLst>
              <a:ext uri="{FF2B5EF4-FFF2-40B4-BE49-F238E27FC236}">
                <a16:creationId xmlns:a16="http://schemas.microsoft.com/office/drawing/2014/main" id="{D3327827-00C7-B166-F0E8-F49189B20249}"/>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29</a:t>
            </a:fld>
            <a:endParaRPr lang="en-US" dirty="0"/>
          </a:p>
        </p:txBody>
      </p:sp>
    </p:spTree>
    <p:custDataLst>
      <p:tags r:id="rId1"/>
    </p:custDataLst>
    <p:extLst>
      <p:ext uri="{BB962C8B-B14F-4D97-AF65-F5344CB8AC3E}">
        <p14:creationId xmlns:p14="http://schemas.microsoft.com/office/powerpoint/2010/main" val="3930794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3EAD8-BA58-706F-ADD8-F0EBFD51F00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D4EA2D3-EFB7-F1BF-2D51-4CBC238ABD02}"/>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rcRect r="18366"/>
          <a:stretch>
            <a:fillRect/>
          </a:stretch>
        </p:blipFill>
        <p:spPr>
          <a:xfrm>
            <a:off x="6669332" y="1774455"/>
            <a:ext cx="5149445" cy="4222676"/>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987500C4-BE1F-3A47-4324-81678FB35085}"/>
              </a:ext>
            </a:extLst>
          </p:cNvPr>
          <p:cNvSpPr>
            <a:spLocks noGrp="1"/>
          </p:cNvSpPr>
          <p:nvPr>
            <p:ph type="title"/>
          </p:nvPr>
        </p:nvSpPr>
        <p:spPr/>
        <p:txBody>
          <a:bodyPr>
            <a:normAutofit/>
          </a:bodyPr>
          <a:lstStyle/>
          <a:p>
            <a:pPr algn="l"/>
            <a:r>
              <a:rPr lang="en-US" sz="4400" dirty="0"/>
              <a:t>Topics</a:t>
            </a:r>
          </a:p>
        </p:txBody>
      </p:sp>
      <p:sp>
        <p:nvSpPr>
          <p:cNvPr id="3" name="Content Placeholder 2">
            <a:extLst>
              <a:ext uri="{FF2B5EF4-FFF2-40B4-BE49-F238E27FC236}">
                <a16:creationId xmlns:a16="http://schemas.microsoft.com/office/drawing/2014/main" id="{973B3F5F-469C-61D4-1B0F-CE2C76DDB2CE}"/>
              </a:ext>
            </a:extLst>
          </p:cNvPr>
          <p:cNvSpPr>
            <a:spLocks noGrp="1"/>
          </p:cNvSpPr>
          <p:nvPr>
            <p:ph sz="half" idx="1"/>
          </p:nvPr>
        </p:nvSpPr>
        <p:spPr>
          <a:xfrm>
            <a:off x="707565" y="1594624"/>
            <a:ext cx="5961768" cy="4582339"/>
          </a:xfrm>
        </p:spPr>
        <p:txBody>
          <a:bodyPr>
            <a:noAutofit/>
          </a:bodyPr>
          <a:lstStyle/>
          <a:p>
            <a:pPr marL="287338" indent="-287338">
              <a:spcBef>
                <a:spcPts val="600"/>
              </a:spcBef>
              <a:spcAft>
                <a:spcPts val="600"/>
              </a:spcAft>
            </a:pPr>
            <a:r>
              <a:rPr lang="en-US" sz="4000" dirty="0"/>
              <a:t>Purpose/Goal of changes</a:t>
            </a:r>
            <a:endParaRPr lang="en-US" sz="3600" dirty="0"/>
          </a:p>
          <a:p>
            <a:pPr marL="287338" indent="-287338">
              <a:spcBef>
                <a:spcPts val="600"/>
              </a:spcBef>
              <a:spcAft>
                <a:spcPts val="600"/>
              </a:spcAft>
            </a:pPr>
            <a:r>
              <a:rPr lang="en-US" sz="4000" dirty="0"/>
              <a:t>Connecting to LIHEAP Statute</a:t>
            </a:r>
          </a:p>
          <a:p>
            <a:pPr marL="287338" indent="-287338">
              <a:spcBef>
                <a:spcPts val="600"/>
              </a:spcBef>
              <a:spcAft>
                <a:spcPts val="600"/>
              </a:spcAft>
            </a:pPr>
            <a:r>
              <a:rPr lang="en-US" sz="4000" dirty="0"/>
              <a:t>Policy Changes/Additions</a:t>
            </a:r>
          </a:p>
          <a:p>
            <a:pPr marL="287338" indent="-287338">
              <a:spcBef>
                <a:spcPts val="600"/>
              </a:spcBef>
              <a:spcAft>
                <a:spcPts val="600"/>
              </a:spcAft>
            </a:pPr>
            <a:r>
              <a:rPr lang="en-US" sz="4000" dirty="0"/>
              <a:t>What It Means in Practice</a:t>
            </a:r>
          </a:p>
        </p:txBody>
      </p:sp>
      <p:sp>
        <p:nvSpPr>
          <p:cNvPr id="7" name="Slide Number Placeholder 6">
            <a:extLst>
              <a:ext uri="{FF2B5EF4-FFF2-40B4-BE49-F238E27FC236}">
                <a16:creationId xmlns:a16="http://schemas.microsoft.com/office/drawing/2014/main" id="{530AF703-D940-2C40-9F9F-E2C28C197DED}"/>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3</a:t>
            </a:fld>
            <a:endParaRPr lang="en-US" dirty="0"/>
          </a:p>
        </p:txBody>
      </p:sp>
    </p:spTree>
    <p:extLst>
      <p:ext uri="{BB962C8B-B14F-4D97-AF65-F5344CB8AC3E}">
        <p14:creationId xmlns:p14="http://schemas.microsoft.com/office/powerpoint/2010/main" val="25908443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8968A-9B2E-FC9A-6C32-24B9BB0861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A9528D-FA16-B6E4-C1A2-AAAE01B1C750}"/>
              </a:ext>
            </a:extLst>
          </p:cNvPr>
          <p:cNvSpPr>
            <a:spLocks noGrp="1"/>
          </p:cNvSpPr>
          <p:nvPr>
            <p:ph type="title"/>
          </p:nvPr>
        </p:nvSpPr>
        <p:spPr/>
        <p:txBody>
          <a:bodyPr>
            <a:normAutofit/>
          </a:bodyPr>
          <a:lstStyle/>
          <a:p>
            <a:pPr algn="l"/>
            <a:r>
              <a:rPr lang="en-US" sz="4400" dirty="0"/>
              <a:t>Application Transfer letter functionality</a:t>
            </a:r>
          </a:p>
        </p:txBody>
      </p:sp>
      <p:sp>
        <p:nvSpPr>
          <p:cNvPr id="3" name="Content Placeholder 2">
            <a:extLst>
              <a:ext uri="{FF2B5EF4-FFF2-40B4-BE49-F238E27FC236}">
                <a16:creationId xmlns:a16="http://schemas.microsoft.com/office/drawing/2014/main" id="{ED3F24C0-B034-3D3B-2696-9168E7833AE1}"/>
              </a:ext>
            </a:extLst>
          </p:cNvPr>
          <p:cNvSpPr>
            <a:spLocks noGrp="1"/>
          </p:cNvSpPr>
          <p:nvPr>
            <p:ph sz="half" idx="1"/>
          </p:nvPr>
        </p:nvSpPr>
        <p:spPr>
          <a:xfrm>
            <a:off x="707564" y="1594624"/>
            <a:ext cx="10835641" cy="4582339"/>
          </a:xfrm>
        </p:spPr>
        <p:txBody>
          <a:bodyPr>
            <a:noAutofit/>
          </a:bodyPr>
          <a:lstStyle/>
          <a:p>
            <a:pPr marL="346075" indent="-346075">
              <a:spcBef>
                <a:spcPts val="600"/>
              </a:spcBef>
              <a:spcAft>
                <a:spcPts val="600"/>
              </a:spcAft>
            </a:pPr>
            <a:r>
              <a:rPr lang="en-US" sz="3200" dirty="0"/>
              <a:t>Planned to function like the Withdrawal letter</a:t>
            </a:r>
          </a:p>
          <a:p>
            <a:pPr marL="346075" indent="-346075">
              <a:spcBef>
                <a:spcPts val="600"/>
              </a:spcBef>
              <a:spcAft>
                <a:spcPts val="600"/>
              </a:spcAft>
            </a:pPr>
            <a:r>
              <a:rPr lang="en-US" sz="3200" dirty="0"/>
              <a:t>Autogenerated and mailed when SP uses the “Transfer Application” option on the Manage Application dropdown, unless the SP unchecks the “Send letter” option</a:t>
            </a:r>
          </a:p>
          <a:p>
            <a:pPr marL="346075" indent="-346075">
              <a:spcBef>
                <a:spcPts val="600"/>
              </a:spcBef>
              <a:spcAft>
                <a:spcPts val="600"/>
              </a:spcAft>
            </a:pPr>
            <a:r>
              <a:rPr lang="en-US" sz="3200" dirty="0"/>
              <a:t>Until this letter is implemented, SPs should provide new SP contact info to the HH another way</a:t>
            </a:r>
          </a:p>
        </p:txBody>
      </p:sp>
      <p:sp>
        <p:nvSpPr>
          <p:cNvPr id="7" name="Slide Number Placeholder 6">
            <a:extLst>
              <a:ext uri="{FF2B5EF4-FFF2-40B4-BE49-F238E27FC236}">
                <a16:creationId xmlns:a16="http://schemas.microsoft.com/office/drawing/2014/main" id="{E6147753-5554-C6A6-68A5-75983421F728}"/>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30</a:t>
            </a:fld>
            <a:endParaRPr lang="en-US" dirty="0"/>
          </a:p>
        </p:txBody>
      </p:sp>
    </p:spTree>
    <p:custDataLst>
      <p:tags r:id="rId1"/>
    </p:custDataLst>
    <p:extLst>
      <p:ext uri="{BB962C8B-B14F-4D97-AF65-F5344CB8AC3E}">
        <p14:creationId xmlns:p14="http://schemas.microsoft.com/office/powerpoint/2010/main" val="224251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1C7C2-DB83-D3A0-3C1F-59C447F030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9B394D-6DD6-ABB8-0F6D-A755DD78F12A}"/>
              </a:ext>
            </a:extLst>
          </p:cNvPr>
          <p:cNvSpPr>
            <a:spLocks noGrp="1"/>
          </p:cNvSpPr>
          <p:nvPr>
            <p:ph type="title"/>
          </p:nvPr>
        </p:nvSpPr>
        <p:spPr/>
        <p:txBody>
          <a:bodyPr>
            <a:normAutofit/>
          </a:bodyPr>
          <a:lstStyle/>
          <a:p>
            <a:pPr algn="l"/>
            <a:r>
              <a:rPr lang="en-US" sz="4400" dirty="0"/>
              <a:t>Text of Application Transfer letter</a:t>
            </a:r>
          </a:p>
        </p:txBody>
      </p:sp>
      <p:sp>
        <p:nvSpPr>
          <p:cNvPr id="3" name="Content Placeholder 2">
            <a:extLst>
              <a:ext uri="{FF2B5EF4-FFF2-40B4-BE49-F238E27FC236}">
                <a16:creationId xmlns:a16="http://schemas.microsoft.com/office/drawing/2014/main" id="{21759FC0-643C-C8D2-907A-0978C0F636C9}"/>
              </a:ext>
            </a:extLst>
          </p:cNvPr>
          <p:cNvSpPr>
            <a:spLocks noGrp="1"/>
          </p:cNvSpPr>
          <p:nvPr>
            <p:ph sz="half" idx="1"/>
          </p:nvPr>
        </p:nvSpPr>
        <p:spPr>
          <a:xfrm>
            <a:off x="707564" y="1594624"/>
            <a:ext cx="10835641" cy="4582339"/>
          </a:xfrm>
        </p:spPr>
        <p:txBody>
          <a:bodyPr>
            <a:noAutofit/>
          </a:bodyPr>
          <a:lstStyle/>
          <a:p>
            <a:pPr marL="0" indent="0" eaLnBrk="0" hangingPunct="0">
              <a:spcBef>
                <a:spcPts val="0"/>
              </a:spcBef>
              <a:spcAft>
                <a:spcPts val="0"/>
              </a:spcAft>
              <a:buNone/>
              <a:tabLst>
                <a:tab pos="7200900" algn="l"/>
              </a:tabLst>
            </a:pPr>
            <a:r>
              <a:rPr lang="en-US" sz="2000" dirty="0"/>
              <a:t>&lt;&lt; Original Service Provider Name&gt;&gt; 	&lt;&lt;DATE&gt;&gt;</a:t>
            </a:r>
          </a:p>
          <a:p>
            <a:pPr marL="0" indent="0" eaLnBrk="0" hangingPunct="0">
              <a:spcBef>
                <a:spcPts val="0"/>
              </a:spcBef>
              <a:spcAft>
                <a:spcPts val="0"/>
              </a:spcAft>
              <a:buNone/>
            </a:pPr>
            <a:r>
              <a:rPr lang="en-US" sz="2000" dirty="0"/>
              <a:t>&lt;&lt; Original SP MAILING ADDRESS&gt;&gt;</a:t>
            </a:r>
          </a:p>
          <a:p>
            <a:pPr marL="0" indent="0" eaLnBrk="0" hangingPunct="0">
              <a:spcBef>
                <a:spcPts val="0"/>
              </a:spcBef>
              <a:spcAft>
                <a:spcPts val="0"/>
              </a:spcAft>
              <a:buNone/>
              <a:tabLst>
                <a:tab pos="7200900" algn="l"/>
              </a:tabLst>
            </a:pPr>
            <a:r>
              <a:rPr lang="en-US" sz="2000" dirty="0"/>
              <a:t>	&lt;&lt;HH#&gt;&gt;</a:t>
            </a:r>
          </a:p>
          <a:p>
            <a:pPr marL="0" indent="0" eaLnBrk="0" hangingPunct="0">
              <a:spcBef>
                <a:spcPts val="0"/>
              </a:spcBef>
              <a:spcAft>
                <a:spcPts val="0"/>
              </a:spcAft>
              <a:buNone/>
              <a:tabLst>
                <a:tab pos="7200900" algn="l"/>
              </a:tabLst>
            </a:pPr>
            <a:r>
              <a:rPr lang="en-US" sz="2000" dirty="0"/>
              <a:t>	&lt;&lt;PRIMARY APPLICANT&gt;&gt;</a:t>
            </a:r>
          </a:p>
          <a:p>
            <a:pPr marL="0" indent="0" eaLnBrk="0" hangingPunct="0">
              <a:spcBef>
                <a:spcPts val="0"/>
              </a:spcBef>
              <a:spcAft>
                <a:spcPts val="0"/>
              </a:spcAft>
              <a:buNone/>
              <a:tabLst>
                <a:tab pos="7200900" algn="l"/>
              </a:tabLst>
            </a:pPr>
            <a:r>
              <a:rPr lang="en-US" sz="2000" dirty="0"/>
              <a:t>	&lt;&lt;HH MAILING ADDRESS&gt;&gt;</a:t>
            </a:r>
          </a:p>
          <a:p>
            <a:pPr marL="0" indent="0" eaLnBrk="0" hangingPunct="0">
              <a:spcBef>
                <a:spcPts val="0"/>
              </a:spcBef>
              <a:spcAft>
                <a:spcPts val="0"/>
              </a:spcAft>
              <a:buNone/>
              <a:tabLst>
                <a:tab pos="7200900" algn="l"/>
              </a:tabLst>
            </a:pPr>
            <a:r>
              <a:rPr lang="en-US" sz="2000" dirty="0"/>
              <a:t>	&lt;&lt;HH CITY, STATE, ZIP&gt;&gt; </a:t>
            </a:r>
          </a:p>
          <a:p>
            <a:pPr marL="0" indent="0" eaLnBrk="0" hangingPunct="0">
              <a:spcBef>
                <a:spcPts val="1200"/>
              </a:spcBef>
              <a:spcAft>
                <a:spcPts val="0"/>
              </a:spcAft>
              <a:buNone/>
            </a:pPr>
            <a:r>
              <a:rPr lang="en-US" sz="2000" dirty="0"/>
              <a:t>Dear &lt;&lt;PRIMARY APPLICANT&gt;&gt;:</a:t>
            </a:r>
          </a:p>
          <a:p>
            <a:pPr marL="0" indent="0" eaLnBrk="0" hangingPunct="0">
              <a:buNone/>
            </a:pPr>
            <a:r>
              <a:rPr lang="en-US" sz="2000" dirty="0"/>
              <a:t>We are transferring your Energy Assistance Program (EAP) application from our agency to the service provider for the area where you live.</a:t>
            </a:r>
          </a:p>
          <a:p>
            <a:pPr marL="0" indent="0" eaLnBrk="0" hangingPunct="0">
              <a:spcBef>
                <a:spcPts val="0"/>
              </a:spcBef>
              <a:spcAft>
                <a:spcPts val="600"/>
              </a:spcAft>
              <a:buNone/>
            </a:pPr>
            <a:r>
              <a:rPr lang="en-US" sz="2000" b="1" dirty="0"/>
              <a:t>Contact information for your new EAP service provider:</a:t>
            </a:r>
            <a:endParaRPr lang="en-US" sz="2000" dirty="0"/>
          </a:p>
          <a:p>
            <a:pPr marL="0" indent="0" eaLnBrk="0" hangingPunct="0">
              <a:spcBef>
                <a:spcPts val="0"/>
              </a:spcBef>
              <a:spcAft>
                <a:spcPts val="600"/>
              </a:spcAft>
              <a:buNone/>
            </a:pPr>
            <a:r>
              <a:rPr lang="en-US" sz="2000" dirty="0"/>
              <a:t>&lt;&lt; New SP MAILING ADDRESS&gt;&gt;</a:t>
            </a:r>
          </a:p>
          <a:p>
            <a:pPr marL="0" indent="0" eaLnBrk="0" hangingPunct="0">
              <a:spcBef>
                <a:spcPts val="0"/>
              </a:spcBef>
              <a:spcAft>
                <a:spcPts val="600"/>
              </a:spcAft>
              <a:buNone/>
            </a:pPr>
            <a:r>
              <a:rPr lang="en-US" sz="2000" dirty="0"/>
              <a:t>&lt;&lt; New SP CITY, MN ZIP&gt;&gt;</a:t>
            </a:r>
          </a:p>
          <a:p>
            <a:pPr marL="0" indent="0" eaLnBrk="0" hangingPunct="0">
              <a:spcBef>
                <a:spcPts val="0"/>
              </a:spcBef>
              <a:spcAft>
                <a:spcPts val="600"/>
              </a:spcAft>
              <a:buNone/>
            </a:pPr>
            <a:r>
              <a:rPr lang="en-US" sz="2000" dirty="0"/>
              <a:t>&lt;&lt; New SP PHONE&gt;&gt; &lt;&lt; New SP TTY&gt;&gt; &lt;&lt; New SP FAX&gt;&gt; </a:t>
            </a:r>
          </a:p>
          <a:p>
            <a:pPr marL="0" indent="0" eaLnBrk="0" hangingPunct="0">
              <a:spcBef>
                <a:spcPts val="0"/>
              </a:spcBef>
              <a:spcAft>
                <a:spcPts val="600"/>
              </a:spcAft>
              <a:buNone/>
            </a:pPr>
            <a:r>
              <a:rPr lang="en-US" sz="2000" dirty="0"/>
              <a:t>&lt;&lt; New SP EMAIL&gt;&gt;</a:t>
            </a:r>
          </a:p>
        </p:txBody>
      </p:sp>
      <p:sp>
        <p:nvSpPr>
          <p:cNvPr id="7" name="Slide Number Placeholder 6">
            <a:extLst>
              <a:ext uri="{FF2B5EF4-FFF2-40B4-BE49-F238E27FC236}">
                <a16:creationId xmlns:a16="http://schemas.microsoft.com/office/drawing/2014/main" id="{F8FA77A4-1BC4-FBC1-B708-C115841ACB68}"/>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31</a:t>
            </a:fld>
            <a:endParaRPr lang="en-US" dirty="0"/>
          </a:p>
        </p:txBody>
      </p:sp>
    </p:spTree>
    <p:extLst>
      <p:ext uri="{BB962C8B-B14F-4D97-AF65-F5344CB8AC3E}">
        <p14:creationId xmlns:p14="http://schemas.microsoft.com/office/powerpoint/2010/main" val="7897991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63AC8-8099-B99A-3D7C-EB772F9D4A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DA9B04-8990-321F-5A31-84FF677070B9}"/>
              </a:ext>
            </a:extLst>
          </p:cNvPr>
          <p:cNvSpPr>
            <a:spLocks noGrp="1"/>
          </p:cNvSpPr>
          <p:nvPr>
            <p:ph type="title"/>
          </p:nvPr>
        </p:nvSpPr>
        <p:spPr/>
        <p:txBody>
          <a:bodyPr>
            <a:normAutofit/>
          </a:bodyPr>
          <a:lstStyle/>
          <a:p>
            <a:pPr algn="l"/>
            <a:r>
              <a:rPr lang="en-US" sz="4400" dirty="0"/>
              <a:t>Text of Application Transfer letter, cont.</a:t>
            </a:r>
          </a:p>
        </p:txBody>
      </p:sp>
      <p:sp>
        <p:nvSpPr>
          <p:cNvPr id="3" name="Content Placeholder 2">
            <a:extLst>
              <a:ext uri="{FF2B5EF4-FFF2-40B4-BE49-F238E27FC236}">
                <a16:creationId xmlns:a16="http://schemas.microsoft.com/office/drawing/2014/main" id="{F84D8483-DF36-7262-9E28-4BDCC02323A7}"/>
              </a:ext>
            </a:extLst>
          </p:cNvPr>
          <p:cNvSpPr>
            <a:spLocks noGrp="1"/>
          </p:cNvSpPr>
          <p:nvPr>
            <p:ph sz="half" idx="1"/>
          </p:nvPr>
        </p:nvSpPr>
        <p:spPr>
          <a:xfrm>
            <a:off x="707564" y="1594624"/>
            <a:ext cx="11293936" cy="5048772"/>
          </a:xfrm>
        </p:spPr>
        <p:txBody>
          <a:bodyPr>
            <a:noAutofit/>
          </a:bodyPr>
          <a:lstStyle/>
          <a:p>
            <a:pPr marL="0" indent="0" eaLnBrk="0" hangingPunct="0">
              <a:spcAft>
                <a:spcPts val="600"/>
              </a:spcAft>
              <a:buNone/>
            </a:pPr>
            <a:r>
              <a:rPr lang="en-US" sz="2000" b="1" dirty="0"/>
              <a:t>Energy emergencies</a:t>
            </a:r>
            <a:endParaRPr lang="en-US" sz="2000" dirty="0"/>
          </a:p>
          <a:p>
            <a:pPr eaLnBrk="0" hangingPunct="0">
              <a:spcBef>
                <a:spcPts val="0"/>
              </a:spcBef>
              <a:spcAft>
                <a:spcPts val="600"/>
              </a:spcAft>
            </a:pPr>
            <a:r>
              <a:rPr lang="en-US" sz="2000" dirty="0"/>
              <a:t>If you’re having an energy emergency, more help may be available, and a new Energy Assistance application isn’t required. </a:t>
            </a:r>
          </a:p>
          <a:p>
            <a:pPr eaLnBrk="0" hangingPunct="0">
              <a:spcBef>
                <a:spcPts val="0"/>
              </a:spcBef>
              <a:spcAft>
                <a:spcPts val="600"/>
              </a:spcAft>
            </a:pPr>
            <a:r>
              <a:rPr lang="en-US" sz="2000" dirty="0"/>
              <a:t>Contact your EAP service provider at any time if:</a:t>
            </a:r>
          </a:p>
          <a:p>
            <a:pPr lvl="1" eaLnBrk="0" hangingPunct="0">
              <a:spcBef>
                <a:spcPts val="0"/>
              </a:spcBef>
              <a:spcAft>
                <a:spcPts val="600"/>
              </a:spcAft>
            </a:pPr>
            <a:r>
              <a:rPr lang="en-US" sz="1800" dirty="0"/>
              <a:t>You move.</a:t>
            </a:r>
          </a:p>
          <a:p>
            <a:pPr lvl="1" eaLnBrk="0" hangingPunct="0">
              <a:spcBef>
                <a:spcPts val="0"/>
              </a:spcBef>
              <a:spcAft>
                <a:spcPts val="600"/>
              </a:spcAft>
            </a:pPr>
            <a:r>
              <a:rPr lang="en-US" sz="1800" dirty="0"/>
              <a:t>You get an energy shut-off notice, or your service is disconnected.</a:t>
            </a:r>
          </a:p>
          <a:p>
            <a:pPr lvl="1" eaLnBrk="0" hangingPunct="0">
              <a:spcBef>
                <a:spcPts val="0"/>
              </a:spcBef>
              <a:spcAft>
                <a:spcPts val="600"/>
              </a:spcAft>
            </a:pPr>
            <a:r>
              <a:rPr lang="en-US" sz="1800" dirty="0"/>
              <a:t>Your tank is less than 20% and your fuel company requires payment to deliver fuel.</a:t>
            </a:r>
          </a:p>
          <a:p>
            <a:pPr lvl="1" eaLnBrk="0" hangingPunct="0">
              <a:spcBef>
                <a:spcPts val="0"/>
              </a:spcBef>
              <a:spcAft>
                <a:spcPts val="600"/>
              </a:spcAft>
            </a:pPr>
            <a:r>
              <a:rPr lang="en-US" sz="1800" dirty="0"/>
              <a:t>Someone in your household is 60 or older and you need more help paying your energy bills.</a:t>
            </a:r>
          </a:p>
          <a:p>
            <a:pPr lvl="1" eaLnBrk="0" hangingPunct="0">
              <a:spcBef>
                <a:spcPts val="0"/>
              </a:spcBef>
              <a:spcAft>
                <a:spcPts val="600"/>
              </a:spcAft>
            </a:pPr>
            <a:r>
              <a:rPr lang="en-US" sz="1800" dirty="0"/>
              <a:t>You want help setting up a payment plan with your energy companies or applying for Cold Weather Rule protection</a:t>
            </a:r>
          </a:p>
          <a:p>
            <a:pPr lvl="1" eaLnBrk="0" hangingPunct="0">
              <a:spcBef>
                <a:spcPts val="0"/>
              </a:spcBef>
              <a:spcAft>
                <a:spcPts val="600"/>
              </a:spcAft>
            </a:pPr>
            <a:r>
              <a:rPr lang="en-US" sz="1800" dirty="0"/>
              <a:t>You are a homeowner, and your furnace/heating system is not working. We may be able to help repair or replace your furnace/heating system. Contact us at the number above before calling a repair company.</a:t>
            </a:r>
          </a:p>
          <a:p>
            <a:pPr lvl="1" eaLnBrk="0" hangingPunct="0">
              <a:spcBef>
                <a:spcPts val="0"/>
              </a:spcBef>
              <a:spcAft>
                <a:spcPts val="600"/>
              </a:spcAft>
            </a:pPr>
            <a:r>
              <a:rPr lang="en-US" sz="1800" dirty="0"/>
              <a:t>We are happy to assist you.</a:t>
            </a:r>
          </a:p>
          <a:p>
            <a:pPr eaLnBrk="0" hangingPunct="0">
              <a:spcBef>
                <a:spcPts val="0"/>
              </a:spcBef>
              <a:spcAft>
                <a:spcPts val="0"/>
              </a:spcAft>
            </a:pPr>
            <a:endParaRPr lang="en-US" sz="2000" dirty="0"/>
          </a:p>
          <a:p>
            <a:pPr marL="0" indent="0" eaLnBrk="0" hangingPunct="0">
              <a:spcBef>
                <a:spcPts val="0"/>
              </a:spcBef>
              <a:spcAft>
                <a:spcPts val="0"/>
              </a:spcAft>
              <a:buNone/>
            </a:pPr>
            <a:r>
              <a:rPr lang="en-US" sz="2000" dirty="0"/>
              <a:t>&lt;&lt;Original SP Signature block&gt;&gt;</a:t>
            </a:r>
          </a:p>
        </p:txBody>
      </p:sp>
      <p:sp>
        <p:nvSpPr>
          <p:cNvPr id="7" name="Slide Number Placeholder 6">
            <a:extLst>
              <a:ext uri="{FF2B5EF4-FFF2-40B4-BE49-F238E27FC236}">
                <a16:creationId xmlns:a16="http://schemas.microsoft.com/office/drawing/2014/main" id="{4B5B622D-CA68-F14E-CE83-3DF2A3D3CC1F}"/>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32</a:t>
            </a:fld>
            <a:endParaRPr lang="en-US" dirty="0"/>
          </a:p>
        </p:txBody>
      </p:sp>
    </p:spTree>
    <p:extLst>
      <p:ext uri="{BB962C8B-B14F-4D97-AF65-F5344CB8AC3E}">
        <p14:creationId xmlns:p14="http://schemas.microsoft.com/office/powerpoint/2010/main" val="11710102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CC207-1958-F92B-8A01-FF44922F83DD}"/>
            </a:ext>
          </a:extLst>
        </p:cNvPr>
        <p:cNvGrpSpPr/>
        <p:nvPr/>
      </p:nvGrpSpPr>
      <p:grpSpPr>
        <a:xfrm>
          <a:off x="0" y="0"/>
          <a:ext cx="0" cy="0"/>
          <a:chOff x="0" y="0"/>
          <a:chExt cx="0" cy="0"/>
        </a:xfrm>
      </p:grpSpPr>
      <p:pic>
        <p:nvPicPr>
          <p:cNvPr id="11" name="Graphic 1">
            <a:extLst>
              <a:ext uri="{FF2B5EF4-FFF2-40B4-BE49-F238E27FC236}">
                <a16:creationId xmlns:a16="http://schemas.microsoft.com/office/drawing/2014/main" id="{BB0D71F0-1A08-50A5-A20E-31DD51B4B32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542882" y="1121629"/>
            <a:ext cx="2813464" cy="2813464"/>
          </a:xfrm>
          <a:prstGeom prst="rect">
            <a:avLst/>
          </a:prstGeom>
        </p:spPr>
      </p:pic>
      <p:sp>
        <p:nvSpPr>
          <p:cNvPr id="2" name="Title 1">
            <a:extLst>
              <a:ext uri="{FF2B5EF4-FFF2-40B4-BE49-F238E27FC236}">
                <a16:creationId xmlns:a16="http://schemas.microsoft.com/office/drawing/2014/main" id="{5931F688-72A9-CA64-5C3F-651CAD2B0632}"/>
              </a:ext>
            </a:extLst>
          </p:cNvPr>
          <p:cNvSpPr>
            <a:spLocks noGrp="1"/>
          </p:cNvSpPr>
          <p:nvPr>
            <p:ph type="ctrTitle"/>
          </p:nvPr>
        </p:nvSpPr>
        <p:spPr/>
        <p:txBody>
          <a:bodyPr>
            <a:normAutofit/>
          </a:bodyPr>
          <a:lstStyle/>
          <a:p>
            <a:r>
              <a:rPr lang="en-US" sz="4400" dirty="0"/>
              <a:t>Additions to RFI email message</a:t>
            </a:r>
          </a:p>
        </p:txBody>
      </p:sp>
      <p:sp>
        <p:nvSpPr>
          <p:cNvPr id="5" name="Slide Number Placeholder 4">
            <a:extLst>
              <a:ext uri="{FF2B5EF4-FFF2-40B4-BE49-F238E27FC236}">
                <a16:creationId xmlns:a16="http://schemas.microsoft.com/office/drawing/2014/main" id="{1CF83CDB-F52D-49A1-CE31-9F1329DEAF64}"/>
              </a:ext>
            </a:extLst>
          </p:cNvPr>
          <p:cNvSpPr>
            <a:spLocks noGrp="1"/>
          </p:cNvSpPr>
          <p:nvPr>
            <p:ph type="sldNum" sz="quarter" idx="16"/>
          </p:nvPr>
        </p:nvSpPr>
        <p:spPr/>
        <p:txBody>
          <a:bodyPr/>
          <a:lstStyle/>
          <a:p>
            <a:fld id="{48F63A3B-78C7-47BE-AE5E-E10140E04643}" type="slidenum">
              <a:rPr lang="en-US" smtClean="0"/>
              <a:pPr/>
              <a:t>33</a:t>
            </a:fld>
            <a:endParaRPr lang="en-US" dirty="0"/>
          </a:p>
        </p:txBody>
      </p:sp>
    </p:spTree>
    <p:extLst>
      <p:ext uri="{BB962C8B-B14F-4D97-AF65-F5344CB8AC3E}">
        <p14:creationId xmlns:p14="http://schemas.microsoft.com/office/powerpoint/2010/main" val="37437964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6E973-221A-E498-AD09-F4EBADDC40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E4DC55-AE38-4372-3CF9-EDBD7B8FE578}"/>
              </a:ext>
            </a:extLst>
          </p:cNvPr>
          <p:cNvSpPr>
            <a:spLocks noGrp="1"/>
          </p:cNvSpPr>
          <p:nvPr>
            <p:ph type="title"/>
          </p:nvPr>
        </p:nvSpPr>
        <p:spPr/>
        <p:txBody>
          <a:bodyPr>
            <a:normAutofit/>
          </a:bodyPr>
          <a:lstStyle/>
          <a:p>
            <a:pPr algn="l"/>
            <a:r>
              <a:rPr lang="en-US" sz="4400" dirty="0"/>
              <a:t>Do-Not-Reply added to eHEAT email</a:t>
            </a:r>
          </a:p>
        </p:txBody>
      </p:sp>
      <p:sp>
        <p:nvSpPr>
          <p:cNvPr id="3" name="Content Placeholder 2">
            <a:extLst>
              <a:ext uri="{FF2B5EF4-FFF2-40B4-BE49-F238E27FC236}">
                <a16:creationId xmlns:a16="http://schemas.microsoft.com/office/drawing/2014/main" id="{FF1C920C-231C-A196-6412-C2C6BB1F5CB3}"/>
              </a:ext>
            </a:extLst>
          </p:cNvPr>
          <p:cNvSpPr>
            <a:spLocks noGrp="1"/>
          </p:cNvSpPr>
          <p:nvPr>
            <p:ph sz="half" idx="1"/>
          </p:nvPr>
        </p:nvSpPr>
        <p:spPr>
          <a:xfrm>
            <a:off x="707564" y="1448852"/>
            <a:ext cx="10265235" cy="5048772"/>
          </a:xfrm>
        </p:spPr>
        <p:txBody>
          <a:bodyPr>
            <a:noAutofit/>
          </a:bodyPr>
          <a:lstStyle/>
          <a:p>
            <a:pPr marL="288925" indent="-288925" eaLnBrk="0" hangingPunct="0">
              <a:spcBef>
                <a:spcPts val="0"/>
              </a:spcBef>
              <a:spcAft>
                <a:spcPts val="600"/>
              </a:spcAft>
            </a:pPr>
            <a:r>
              <a:rPr lang="en-US" sz="3200" dirty="0"/>
              <a:t>For HH who select email communications, their RFI letter is attached to an email message</a:t>
            </a:r>
          </a:p>
          <a:p>
            <a:pPr marL="288925" indent="-288925" eaLnBrk="0" hangingPunct="0">
              <a:spcBef>
                <a:spcPts val="0"/>
              </a:spcBef>
              <a:spcAft>
                <a:spcPts val="600"/>
              </a:spcAft>
            </a:pPr>
            <a:r>
              <a:rPr lang="en-US" sz="3200" dirty="0"/>
              <a:t>HHs sometimes hit “reply” attempting to send a follow-up email to their SP - not realizing the SP will never receive it </a:t>
            </a:r>
          </a:p>
          <a:p>
            <a:pPr marL="288925" indent="-288925" eaLnBrk="0" hangingPunct="0">
              <a:spcBef>
                <a:spcPts val="0"/>
              </a:spcBef>
              <a:spcAft>
                <a:spcPts val="600"/>
              </a:spcAft>
            </a:pPr>
            <a:r>
              <a:rPr lang="en-US" sz="3200" dirty="0"/>
              <a:t>SPs requested a solution to this issue and Commerce worked with IT</a:t>
            </a:r>
          </a:p>
          <a:p>
            <a:pPr marL="288925" indent="-288925" eaLnBrk="0" hangingPunct="0">
              <a:spcBef>
                <a:spcPts val="0"/>
              </a:spcBef>
              <a:spcAft>
                <a:spcPts val="600"/>
              </a:spcAft>
            </a:pPr>
            <a:r>
              <a:rPr lang="en-US" sz="3200" dirty="0"/>
              <a:t>We cannot monitor or respond to any message replied to, there is no actual email inbox</a:t>
            </a:r>
            <a:endParaRPr lang="en-US" sz="2000" dirty="0"/>
          </a:p>
        </p:txBody>
      </p:sp>
      <p:sp>
        <p:nvSpPr>
          <p:cNvPr id="7" name="Slide Number Placeholder 6">
            <a:extLst>
              <a:ext uri="{FF2B5EF4-FFF2-40B4-BE49-F238E27FC236}">
                <a16:creationId xmlns:a16="http://schemas.microsoft.com/office/drawing/2014/main" id="{54FD76B5-408D-B68E-F81B-231A65A9D9C6}"/>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34</a:t>
            </a:fld>
            <a:endParaRPr lang="en-US" dirty="0"/>
          </a:p>
        </p:txBody>
      </p:sp>
    </p:spTree>
    <p:custDataLst>
      <p:tags r:id="rId1"/>
    </p:custDataLst>
    <p:extLst>
      <p:ext uri="{BB962C8B-B14F-4D97-AF65-F5344CB8AC3E}">
        <p14:creationId xmlns:p14="http://schemas.microsoft.com/office/powerpoint/2010/main" val="76043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C19A1-9A6D-4189-96B2-1C87E3369D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3DD503-079A-7BFD-F18F-48DA47A7F3F9}"/>
              </a:ext>
            </a:extLst>
          </p:cNvPr>
          <p:cNvSpPr>
            <a:spLocks noGrp="1"/>
          </p:cNvSpPr>
          <p:nvPr>
            <p:ph type="title"/>
          </p:nvPr>
        </p:nvSpPr>
        <p:spPr/>
        <p:txBody>
          <a:bodyPr>
            <a:normAutofit/>
          </a:bodyPr>
          <a:lstStyle/>
          <a:p>
            <a:pPr algn="l"/>
            <a:r>
              <a:rPr lang="en-US" sz="4400" dirty="0"/>
              <a:t>Do-Not-Reply and How to contact SP added</a:t>
            </a:r>
          </a:p>
        </p:txBody>
      </p:sp>
      <p:sp>
        <p:nvSpPr>
          <p:cNvPr id="3" name="Content Placeholder 2">
            <a:extLst>
              <a:ext uri="{FF2B5EF4-FFF2-40B4-BE49-F238E27FC236}">
                <a16:creationId xmlns:a16="http://schemas.microsoft.com/office/drawing/2014/main" id="{028419B6-9B9A-E70D-9998-3941CB3547A1}"/>
              </a:ext>
            </a:extLst>
          </p:cNvPr>
          <p:cNvSpPr>
            <a:spLocks noGrp="1"/>
          </p:cNvSpPr>
          <p:nvPr>
            <p:ph sz="half" idx="1"/>
          </p:nvPr>
        </p:nvSpPr>
        <p:spPr>
          <a:xfrm>
            <a:off x="707564" y="1594624"/>
            <a:ext cx="10835641" cy="5048772"/>
          </a:xfrm>
        </p:spPr>
        <p:txBody>
          <a:bodyPr>
            <a:noAutofit/>
          </a:bodyPr>
          <a:lstStyle/>
          <a:p>
            <a:pPr marL="0" indent="0" eaLnBrk="0" hangingPunct="0">
              <a:spcAft>
                <a:spcPts val="600"/>
              </a:spcAft>
              <a:buNone/>
            </a:pPr>
            <a:r>
              <a:rPr lang="en-US" sz="3600" b="1" dirty="0"/>
              <a:t>Commerce is adding this text to the email message:</a:t>
            </a:r>
          </a:p>
          <a:p>
            <a:pPr marL="288925" indent="-288925" eaLnBrk="0" hangingPunct="0">
              <a:spcBef>
                <a:spcPts val="0"/>
              </a:spcBef>
              <a:spcAft>
                <a:spcPts val="600"/>
              </a:spcAft>
            </a:pPr>
            <a:r>
              <a:rPr lang="en-US" sz="3200" i="1" dirty="0"/>
              <a:t>Do-Not-Reply Notice: Replies to this email will not be received</a:t>
            </a:r>
          </a:p>
          <a:p>
            <a:pPr marL="288925" indent="-288925" eaLnBrk="0" hangingPunct="0">
              <a:spcBef>
                <a:spcPts val="0"/>
              </a:spcBef>
              <a:spcAft>
                <a:spcPts val="600"/>
              </a:spcAft>
            </a:pPr>
            <a:r>
              <a:rPr lang="en-US" sz="3200" i="1" dirty="0"/>
              <a:t>Submit the requested information by email or mail to the addresses listed below or in the attached letter</a:t>
            </a:r>
          </a:p>
        </p:txBody>
      </p:sp>
      <p:sp>
        <p:nvSpPr>
          <p:cNvPr id="7" name="Slide Number Placeholder 6">
            <a:extLst>
              <a:ext uri="{FF2B5EF4-FFF2-40B4-BE49-F238E27FC236}">
                <a16:creationId xmlns:a16="http://schemas.microsoft.com/office/drawing/2014/main" id="{67F9306C-2524-E5B1-CD46-8740C233C760}"/>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35</a:t>
            </a:fld>
            <a:endParaRPr lang="en-US" dirty="0"/>
          </a:p>
        </p:txBody>
      </p:sp>
    </p:spTree>
    <p:custDataLst>
      <p:tags r:id="rId1"/>
    </p:custDataLst>
    <p:extLst>
      <p:ext uri="{BB962C8B-B14F-4D97-AF65-F5344CB8AC3E}">
        <p14:creationId xmlns:p14="http://schemas.microsoft.com/office/powerpoint/2010/main" val="508686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9F7C5-269C-4233-7E05-7BE268B557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5D24A1-303B-315D-0F96-6D21CCB917CD}"/>
              </a:ext>
            </a:extLst>
          </p:cNvPr>
          <p:cNvSpPr>
            <a:spLocks noGrp="1"/>
          </p:cNvSpPr>
          <p:nvPr>
            <p:ph type="title"/>
          </p:nvPr>
        </p:nvSpPr>
        <p:spPr/>
        <p:txBody>
          <a:bodyPr>
            <a:normAutofit/>
          </a:bodyPr>
          <a:lstStyle/>
          <a:p>
            <a:pPr algn="l"/>
            <a:r>
              <a:rPr lang="en-US" sz="4400" dirty="0"/>
              <a:t>Full email reply text</a:t>
            </a:r>
          </a:p>
        </p:txBody>
      </p:sp>
      <p:pic>
        <p:nvPicPr>
          <p:cNvPr id="4" name="Graphic 1">
            <a:extLst>
              <a:ext uri="{FF2B5EF4-FFF2-40B4-BE49-F238E27FC236}">
                <a16:creationId xmlns:a16="http://schemas.microsoft.com/office/drawing/2014/main" id="{B6F2E6C4-54D0-AE81-F61D-96CB7847011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84611" y="1649857"/>
            <a:ext cx="2136329" cy="2136329"/>
          </a:xfrm>
          <a:prstGeom prst="rect">
            <a:avLst/>
          </a:prstGeom>
        </p:spPr>
      </p:pic>
      <p:sp>
        <p:nvSpPr>
          <p:cNvPr id="3" name="Content Placeholder 2">
            <a:extLst>
              <a:ext uri="{FF2B5EF4-FFF2-40B4-BE49-F238E27FC236}">
                <a16:creationId xmlns:a16="http://schemas.microsoft.com/office/drawing/2014/main" id="{AA4C2F30-D56B-6CEF-55AD-7D041BAE44D0}"/>
              </a:ext>
            </a:extLst>
          </p:cNvPr>
          <p:cNvSpPr>
            <a:spLocks noGrp="1"/>
          </p:cNvSpPr>
          <p:nvPr>
            <p:ph sz="half" idx="1"/>
          </p:nvPr>
        </p:nvSpPr>
        <p:spPr>
          <a:xfrm>
            <a:off x="707565" y="1501860"/>
            <a:ext cx="9231565" cy="5048772"/>
          </a:xfrm>
        </p:spPr>
        <p:txBody>
          <a:bodyPr>
            <a:noAutofit/>
          </a:bodyPr>
          <a:lstStyle/>
          <a:p>
            <a:pPr marL="0" indent="0" eaLnBrk="0" hangingPunct="0">
              <a:spcAft>
                <a:spcPts val="600"/>
              </a:spcAft>
              <a:buNone/>
            </a:pPr>
            <a:r>
              <a:rPr lang="en-US" sz="3600" b="1" dirty="0"/>
              <a:t>The full text of the email message will be</a:t>
            </a:r>
            <a:r>
              <a:rPr lang="en-US" sz="3600" dirty="0"/>
              <a:t> (in English, Hmong, Somali, and Spanish)</a:t>
            </a:r>
            <a:r>
              <a:rPr lang="en-US" sz="3600" b="1" dirty="0"/>
              <a:t>:</a:t>
            </a:r>
          </a:p>
          <a:p>
            <a:pPr marL="396875" indent="0" eaLnBrk="0" hangingPunct="0">
              <a:buNone/>
            </a:pPr>
            <a:r>
              <a:rPr lang="en-US" sz="3000" i="1" dirty="0"/>
              <a:t>Do-Not-Reply Notice: Replies to this email will not be received.</a:t>
            </a:r>
            <a:endParaRPr lang="en-US" sz="3000" dirty="0"/>
          </a:p>
          <a:p>
            <a:pPr marL="396875" indent="0" eaLnBrk="0" hangingPunct="0">
              <a:buNone/>
            </a:pPr>
            <a:r>
              <a:rPr lang="en-US" sz="3000" i="1" dirty="0"/>
              <a:t>Thank you for contacting the Energy Assistance Program (EAP). Please see the attached letter with information about your application. </a:t>
            </a:r>
            <a:endParaRPr lang="en-US" sz="3000" dirty="0"/>
          </a:p>
          <a:p>
            <a:pPr marL="396875" indent="0" eaLnBrk="0" hangingPunct="0">
              <a:buNone/>
            </a:pPr>
            <a:r>
              <a:rPr lang="en-US" sz="3000" i="1" dirty="0"/>
              <a:t>Submit the requested information by email or mail to the addresses listed below or in the attached letter.</a:t>
            </a:r>
            <a:endParaRPr lang="en-US" sz="3000" dirty="0"/>
          </a:p>
        </p:txBody>
      </p:sp>
      <p:sp>
        <p:nvSpPr>
          <p:cNvPr id="7" name="Slide Number Placeholder 6">
            <a:extLst>
              <a:ext uri="{FF2B5EF4-FFF2-40B4-BE49-F238E27FC236}">
                <a16:creationId xmlns:a16="http://schemas.microsoft.com/office/drawing/2014/main" id="{8B4DC0B4-EEE8-A486-A88C-6FCB7018D019}"/>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36</a:t>
            </a:fld>
            <a:endParaRPr lang="en-US" dirty="0"/>
          </a:p>
        </p:txBody>
      </p:sp>
    </p:spTree>
    <p:custDataLst>
      <p:tags r:id="rId1"/>
    </p:custDataLst>
    <p:extLst>
      <p:ext uri="{BB962C8B-B14F-4D97-AF65-F5344CB8AC3E}">
        <p14:creationId xmlns:p14="http://schemas.microsoft.com/office/powerpoint/2010/main" val="3934087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Q&amp;A</a:t>
            </a:r>
          </a:p>
        </p:txBody>
      </p:sp>
      <p:sp>
        <p:nvSpPr>
          <p:cNvPr id="7" name="Slide Number Placeholder 6"/>
          <p:cNvSpPr>
            <a:spLocks noGrp="1"/>
          </p:cNvSpPr>
          <p:nvPr>
            <p:ph type="sldNum" sz="quarter" idx="12"/>
          </p:nvPr>
        </p:nvSpPr>
        <p:spPr>
          <a:xfrm>
            <a:off x="10211172" y="6356350"/>
            <a:ext cx="1462668" cy="365125"/>
          </a:xfrm>
        </p:spPr>
        <p:txBody>
          <a:bodyPr/>
          <a:lstStyle/>
          <a:p>
            <a:fld id="{48F63A3B-78C7-47BE-AE5E-E10140E04643}" type="slidenum">
              <a:rPr lang="en-US" smtClean="0"/>
              <a:t>37</a:t>
            </a:fld>
            <a:endParaRPr lang="en-US" dirty="0"/>
          </a:p>
        </p:txBody>
      </p:sp>
    </p:spTree>
    <p:extLst>
      <p:ext uri="{BB962C8B-B14F-4D97-AF65-F5344CB8AC3E}">
        <p14:creationId xmlns:p14="http://schemas.microsoft.com/office/powerpoint/2010/main" val="152055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400" dirty="0"/>
              <a:t>Purpose of Changes</a:t>
            </a:r>
          </a:p>
        </p:txBody>
      </p:sp>
      <p:sp>
        <p:nvSpPr>
          <p:cNvPr id="3" name="Content Placeholder 2"/>
          <p:cNvSpPr>
            <a:spLocks noGrp="1"/>
          </p:cNvSpPr>
          <p:nvPr>
            <p:ph sz="half" idx="1"/>
          </p:nvPr>
        </p:nvSpPr>
        <p:spPr>
          <a:xfrm>
            <a:off x="698855" y="1594624"/>
            <a:ext cx="6050861" cy="4582339"/>
          </a:xfrm>
        </p:spPr>
        <p:txBody>
          <a:bodyPr>
            <a:noAutofit/>
          </a:bodyPr>
          <a:lstStyle/>
          <a:p>
            <a:pPr marL="287338" indent="-287338">
              <a:spcBef>
                <a:spcPts val="600"/>
              </a:spcBef>
              <a:spcAft>
                <a:spcPts val="600"/>
              </a:spcAft>
            </a:pPr>
            <a:r>
              <a:rPr lang="en-US" sz="4000" dirty="0"/>
              <a:t>LIHEAP Statute requirements</a:t>
            </a:r>
          </a:p>
          <a:p>
            <a:pPr marL="287338" indent="-287338">
              <a:spcBef>
                <a:spcPts val="600"/>
              </a:spcBef>
              <a:spcAft>
                <a:spcPts val="600"/>
              </a:spcAft>
            </a:pPr>
            <a:r>
              <a:rPr lang="en-US" sz="4000" dirty="0"/>
              <a:t>US HHS Compliance Reviews</a:t>
            </a:r>
          </a:p>
          <a:p>
            <a:pPr marL="287338" indent="-287338">
              <a:spcBef>
                <a:spcPts val="600"/>
              </a:spcBef>
              <a:spcAft>
                <a:spcPts val="600"/>
              </a:spcAft>
            </a:pPr>
            <a:r>
              <a:rPr lang="en-US" sz="4000" dirty="0"/>
              <a:t>Clarity and Auditability of Past Policy</a:t>
            </a:r>
          </a:p>
        </p:txBody>
      </p:sp>
      <p:pic>
        <p:nvPicPr>
          <p:cNvPr id="5" name="Picture 4">
            <a:extLst>
              <a:ext uri="{FF2B5EF4-FFF2-40B4-BE49-F238E27FC236}">
                <a16:creationId xmlns:a16="http://schemas.microsoft.com/office/drawing/2014/main" id="{199E7B64-5EFC-BF66-B555-4E93B8DA5074}"/>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rcRect l="9472"/>
          <a:stretch>
            <a:fillRect/>
          </a:stretch>
        </p:blipFill>
        <p:spPr>
          <a:xfrm>
            <a:off x="6749716" y="1954800"/>
            <a:ext cx="5211085" cy="3837998"/>
          </a:xfrm>
          <a:prstGeom prst="rect">
            <a:avLst/>
          </a:prstGeom>
          <a:effectLst>
            <a:outerShdw blurRad="50800" dist="38100" dir="2700000" algn="tl" rotWithShape="0">
              <a:prstClr val="black">
                <a:alpha val="40000"/>
              </a:prstClr>
            </a:outerShdw>
          </a:effectLst>
        </p:spPr>
      </p:pic>
      <p:sp>
        <p:nvSpPr>
          <p:cNvPr id="7" name="Slide Number Placeholder 6"/>
          <p:cNvSpPr>
            <a:spLocks noGrp="1"/>
          </p:cNvSpPr>
          <p:nvPr>
            <p:ph type="sldNum" sz="quarter" idx="12"/>
          </p:nvPr>
        </p:nvSpPr>
        <p:spPr>
          <a:xfrm>
            <a:off x="10211172" y="6356350"/>
            <a:ext cx="1462668" cy="365125"/>
          </a:xfrm>
        </p:spPr>
        <p:txBody>
          <a:bodyPr/>
          <a:lstStyle/>
          <a:p>
            <a:fld id="{48F63A3B-78C7-47BE-AE5E-E10140E04643}" type="slidenum">
              <a:rPr lang="en-US" smtClean="0"/>
              <a:t>4</a:t>
            </a:fld>
            <a:endParaRPr lang="en-US" dirty="0"/>
          </a:p>
        </p:txBody>
      </p:sp>
    </p:spTree>
    <p:extLst>
      <p:ext uri="{BB962C8B-B14F-4D97-AF65-F5344CB8AC3E}">
        <p14:creationId xmlns:p14="http://schemas.microsoft.com/office/powerpoint/2010/main" val="3194489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343A8-433E-6FFF-823A-0C3B9883E4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8D0753-EE47-CA1E-B191-453918796FC6}"/>
              </a:ext>
            </a:extLst>
          </p:cNvPr>
          <p:cNvSpPr>
            <a:spLocks noGrp="1"/>
          </p:cNvSpPr>
          <p:nvPr>
            <p:ph type="title"/>
          </p:nvPr>
        </p:nvSpPr>
        <p:spPr/>
        <p:txBody>
          <a:bodyPr>
            <a:normAutofit/>
          </a:bodyPr>
          <a:lstStyle/>
          <a:p>
            <a:pPr algn="l"/>
            <a:r>
              <a:rPr lang="en-US" sz="4400" dirty="0"/>
              <a:t>Goal of Changes</a:t>
            </a:r>
          </a:p>
        </p:txBody>
      </p:sp>
      <p:sp>
        <p:nvSpPr>
          <p:cNvPr id="3" name="Content Placeholder 2">
            <a:extLst>
              <a:ext uri="{FF2B5EF4-FFF2-40B4-BE49-F238E27FC236}">
                <a16:creationId xmlns:a16="http://schemas.microsoft.com/office/drawing/2014/main" id="{5EA815DD-719C-F670-9FB3-5D3DA5E660E2}"/>
              </a:ext>
            </a:extLst>
          </p:cNvPr>
          <p:cNvSpPr>
            <a:spLocks noGrp="1"/>
          </p:cNvSpPr>
          <p:nvPr>
            <p:ph sz="half" idx="1"/>
          </p:nvPr>
        </p:nvSpPr>
        <p:spPr>
          <a:xfrm>
            <a:off x="698857" y="1594624"/>
            <a:ext cx="6101534" cy="4582339"/>
          </a:xfrm>
        </p:spPr>
        <p:txBody>
          <a:bodyPr>
            <a:noAutofit/>
          </a:bodyPr>
          <a:lstStyle/>
          <a:p>
            <a:pPr marL="287338" indent="-287338">
              <a:spcBef>
                <a:spcPts val="600"/>
              </a:spcBef>
              <a:spcAft>
                <a:spcPts val="600"/>
              </a:spcAft>
            </a:pPr>
            <a:r>
              <a:rPr lang="en-US" sz="4000" dirty="0"/>
              <a:t>Clearly define when Crisis response time starts and stops</a:t>
            </a:r>
          </a:p>
          <a:p>
            <a:pPr marL="287338" indent="-287338">
              <a:spcBef>
                <a:spcPts val="600"/>
              </a:spcBef>
              <a:spcAft>
                <a:spcPts val="600"/>
              </a:spcAft>
            </a:pPr>
            <a:r>
              <a:rPr lang="en-US" sz="4000" dirty="0"/>
              <a:t>Document compliance with LIHEAP statute</a:t>
            </a:r>
          </a:p>
          <a:p>
            <a:pPr marL="287338" indent="-287338">
              <a:spcBef>
                <a:spcPts val="600"/>
              </a:spcBef>
              <a:spcAft>
                <a:spcPts val="600"/>
              </a:spcAft>
            </a:pPr>
            <a:r>
              <a:rPr lang="en-US" sz="4000" dirty="0"/>
              <a:t>Ensure ease of use and consistency</a:t>
            </a:r>
          </a:p>
          <a:p>
            <a:pPr marL="287338" indent="-287338">
              <a:spcBef>
                <a:spcPts val="600"/>
              </a:spcBef>
              <a:spcAft>
                <a:spcPts val="600"/>
              </a:spcAft>
            </a:pPr>
            <a:endParaRPr lang="en-US" sz="3200" dirty="0"/>
          </a:p>
        </p:txBody>
      </p:sp>
      <p:pic>
        <p:nvPicPr>
          <p:cNvPr id="10" name="Picture 9">
            <a:extLst>
              <a:ext uri="{FF2B5EF4-FFF2-40B4-BE49-F238E27FC236}">
                <a16:creationId xmlns:a16="http://schemas.microsoft.com/office/drawing/2014/main" id="{EC4C1B1F-4BE4-4868-14C1-64F61C3ED66D}"/>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83821" y="1952886"/>
            <a:ext cx="5090019" cy="3865813"/>
          </a:xfrm>
          <a:prstGeom prst="rect">
            <a:avLst/>
          </a:prstGeom>
          <a:effectLst>
            <a:outerShdw blurRad="50800" dist="38100" dir="2700000" algn="tl" rotWithShape="0">
              <a:prstClr val="black">
                <a:alpha val="40000"/>
              </a:prstClr>
            </a:outerShdw>
          </a:effectLst>
        </p:spPr>
      </p:pic>
      <p:sp>
        <p:nvSpPr>
          <p:cNvPr id="7" name="Slide Number Placeholder 6">
            <a:extLst>
              <a:ext uri="{FF2B5EF4-FFF2-40B4-BE49-F238E27FC236}">
                <a16:creationId xmlns:a16="http://schemas.microsoft.com/office/drawing/2014/main" id="{A65BABA6-2979-F762-4D7F-6B6B386DC9AB}"/>
              </a:ext>
            </a:extLst>
          </p:cNvPr>
          <p:cNvSpPr>
            <a:spLocks noGrp="1"/>
          </p:cNvSpPr>
          <p:nvPr>
            <p:ph type="sldNum" sz="quarter" idx="12"/>
          </p:nvPr>
        </p:nvSpPr>
        <p:spPr>
          <a:xfrm>
            <a:off x="10211172" y="6356350"/>
            <a:ext cx="1462668" cy="365125"/>
          </a:xfrm>
        </p:spPr>
        <p:txBody>
          <a:bodyPr/>
          <a:lstStyle/>
          <a:p>
            <a:fld id="{48F63A3B-78C7-47BE-AE5E-E10140E04643}" type="slidenum">
              <a:rPr lang="en-US" smtClean="0"/>
              <a:t>5</a:t>
            </a:fld>
            <a:endParaRPr lang="en-US" dirty="0"/>
          </a:p>
        </p:txBody>
      </p:sp>
    </p:spTree>
    <p:extLst>
      <p:ext uri="{BB962C8B-B14F-4D97-AF65-F5344CB8AC3E}">
        <p14:creationId xmlns:p14="http://schemas.microsoft.com/office/powerpoint/2010/main" val="3061232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04F8A-0458-D470-B816-0FB22B40E26D}"/>
              </a:ext>
            </a:extLst>
          </p:cNvPr>
          <p:cNvSpPr>
            <a:spLocks noGrp="1"/>
          </p:cNvSpPr>
          <p:nvPr>
            <p:ph type="title"/>
          </p:nvPr>
        </p:nvSpPr>
        <p:spPr/>
        <p:txBody>
          <a:bodyPr>
            <a:normAutofit/>
          </a:bodyPr>
          <a:lstStyle/>
          <a:p>
            <a:pPr algn="l"/>
            <a:r>
              <a:rPr lang="en-US" sz="4400" dirty="0"/>
              <a:t>What does the LIHEAP Statute Say?</a:t>
            </a:r>
          </a:p>
        </p:txBody>
      </p:sp>
      <p:sp>
        <p:nvSpPr>
          <p:cNvPr id="3" name="Content Placeholder 2">
            <a:extLst>
              <a:ext uri="{FF2B5EF4-FFF2-40B4-BE49-F238E27FC236}">
                <a16:creationId xmlns:a16="http://schemas.microsoft.com/office/drawing/2014/main" id="{DB7568C7-3310-E2C7-B76E-2FBF504AE172}"/>
              </a:ext>
            </a:extLst>
          </p:cNvPr>
          <p:cNvSpPr>
            <a:spLocks noGrp="1"/>
          </p:cNvSpPr>
          <p:nvPr>
            <p:ph idx="1"/>
          </p:nvPr>
        </p:nvSpPr>
        <p:spPr/>
        <p:txBody>
          <a:bodyPr/>
          <a:lstStyle/>
          <a:p>
            <a:pPr marL="0" indent="0">
              <a:buNone/>
            </a:pPr>
            <a:r>
              <a:rPr lang="en-US" sz="3600" dirty="0"/>
              <a:t>LIHEAP statute requires:</a:t>
            </a:r>
          </a:p>
          <a:p>
            <a:r>
              <a:rPr lang="en-US" sz="2800" i="1" dirty="0"/>
              <a:t>Not later than 48 hours after a household applies for energy crisis benefits, provide some form of assistance that will resolve the energy crisis </a:t>
            </a:r>
            <a:r>
              <a:rPr lang="en-US" sz="2800" b="1" i="1" dirty="0"/>
              <a:t>if such household is eligible to receive such benefits</a:t>
            </a:r>
            <a:r>
              <a:rPr lang="en-US" sz="2800" i="1" dirty="0"/>
              <a:t>;</a:t>
            </a:r>
            <a:endParaRPr lang="en-US" sz="2800" dirty="0"/>
          </a:p>
          <a:p>
            <a:r>
              <a:rPr lang="en-US" sz="2800" i="1" dirty="0"/>
              <a:t>Not later than 18 hours after a household applies for crisis benefits, provide some form of assistance that will resolve the energy crisis </a:t>
            </a:r>
            <a:r>
              <a:rPr lang="en-US" sz="2800" b="1" i="1" dirty="0"/>
              <a:t>if such household is eligible to receive such benefits </a:t>
            </a:r>
            <a:r>
              <a:rPr lang="en-US" sz="2800" i="1" dirty="0"/>
              <a:t>and is in a life-threatening situation; and</a:t>
            </a:r>
            <a:endParaRPr lang="en-US" sz="2800" dirty="0"/>
          </a:p>
          <a:p>
            <a:endParaRPr lang="en-US" dirty="0"/>
          </a:p>
        </p:txBody>
      </p:sp>
      <p:sp>
        <p:nvSpPr>
          <p:cNvPr id="4" name="Slide Number Placeholder 3">
            <a:extLst>
              <a:ext uri="{FF2B5EF4-FFF2-40B4-BE49-F238E27FC236}">
                <a16:creationId xmlns:a16="http://schemas.microsoft.com/office/drawing/2014/main" id="{877177DD-2ED8-A60C-63B4-941DBC1A6E47}"/>
              </a:ext>
            </a:extLst>
          </p:cNvPr>
          <p:cNvSpPr>
            <a:spLocks noGrp="1"/>
          </p:cNvSpPr>
          <p:nvPr>
            <p:ph type="sldNum" sz="quarter" idx="12"/>
          </p:nvPr>
        </p:nvSpPr>
        <p:spPr/>
        <p:txBody>
          <a:bodyPr/>
          <a:lstStyle/>
          <a:p>
            <a:fld id="{48F63A3B-78C7-47BE-AE5E-E10140E04643}" type="slidenum">
              <a:rPr lang="en-US" smtClean="0"/>
              <a:t>6</a:t>
            </a:fld>
            <a:endParaRPr lang="en-US" dirty="0"/>
          </a:p>
        </p:txBody>
      </p:sp>
    </p:spTree>
    <p:extLst>
      <p:ext uri="{BB962C8B-B14F-4D97-AF65-F5344CB8AC3E}">
        <p14:creationId xmlns:p14="http://schemas.microsoft.com/office/powerpoint/2010/main" val="2345961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C8473-7F33-3C3A-285C-524C9AB7D154}"/>
              </a:ext>
            </a:extLst>
          </p:cNvPr>
          <p:cNvSpPr>
            <a:spLocks noGrp="1"/>
          </p:cNvSpPr>
          <p:nvPr>
            <p:ph type="title"/>
          </p:nvPr>
        </p:nvSpPr>
        <p:spPr/>
        <p:txBody>
          <a:bodyPr>
            <a:normAutofit/>
          </a:bodyPr>
          <a:lstStyle/>
          <a:p>
            <a:pPr algn="l"/>
            <a:r>
              <a:rPr lang="en-US" sz="4400" dirty="0"/>
              <a:t>How Policy Manual Addresses</a:t>
            </a:r>
          </a:p>
        </p:txBody>
      </p:sp>
      <p:sp>
        <p:nvSpPr>
          <p:cNvPr id="3" name="Content Placeholder 2">
            <a:extLst>
              <a:ext uri="{FF2B5EF4-FFF2-40B4-BE49-F238E27FC236}">
                <a16:creationId xmlns:a16="http://schemas.microsoft.com/office/drawing/2014/main" id="{33651F5C-11A5-3926-CCD9-B5CC969CEA13}"/>
              </a:ext>
            </a:extLst>
          </p:cNvPr>
          <p:cNvSpPr>
            <a:spLocks noGrp="1"/>
          </p:cNvSpPr>
          <p:nvPr>
            <p:ph idx="1"/>
          </p:nvPr>
        </p:nvSpPr>
        <p:spPr/>
        <p:txBody>
          <a:bodyPr>
            <a:normAutofit lnSpcReduction="10000"/>
          </a:bodyPr>
          <a:lstStyle/>
          <a:p>
            <a:pPr marL="0" lvl="0" indent="0">
              <a:buNone/>
            </a:pPr>
            <a:r>
              <a:rPr lang="en-US" sz="2800" b="1" dirty="0"/>
              <a:t>Life-threatening situation: </a:t>
            </a:r>
            <a:r>
              <a:rPr lang="en-US" sz="2800" dirty="0"/>
              <a:t>A household in a life-threatening situation must receive the highest service level. Not later than 18 hours after the household applies for emergency benefits, the Service Providers must provide some form of assistance that will resolve the emergency </a:t>
            </a:r>
            <a:r>
              <a:rPr lang="en-US" sz="2800" dirty="0">
                <a:solidFill>
                  <a:srgbClr val="C00000"/>
                </a:solidFill>
              </a:rPr>
              <a:t>if the household is eligible to receive such benefits </a:t>
            </a:r>
            <a:r>
              <a:rPr lang="en-US" sz="2800" dirty="0"/>
              <a:t>(Low-Income Home Energy Assistance Act of 1981 (42 U.S.C. § 8623(c))). Life threatening situations include:</a:t>
            </a:r>
            <a:r>
              <a:rPr lang="en-US" sz="2800" b="1" dirty="0"/>
              <a:t> </a:t>
            </a:r>
            <a:endParaRPr lang="en-US" sz="2800" dirty="0"/>
          </a:p>
          <a:p>
            <a:r>
              <a:rPr lang="en-US" sz="2800" dirty="0"/>
              <a:t>No heat in the house</a:t>
            </a:r>
          </a:p>
          <a:p>
            <a:r>
              <a:rPr lang="en-US" sz="2800" dirty="0"/>
              <a:t>No heat distribution</a:t>
            </a:r>
          </a:p>
          <a:p>
            <a:endParaRPr lang="en-US" dirty="0"/>
          </a:p>
        </p:txBody>
      </p:sp>
      <p:pic>
        <p:nvPicPr>
          <p:cNvPr id="6" name="Picture 5">
            <a:extLst>
              <a:ext uri="{FF2B5EF4-FFF2-40B4-BE49-F238E27FC236}">
                <a16:creationId xmlns:a16="http://schemas.microsoft.com/office/drawing/2014/main" id="{80889810-9DF4-26B7-3944-D0862318B7AB}"/>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4362" y="4262855"/>
            <a:ext cx="3287649" cy="2464373"/>
          </a:xfrm>
          <a:prstGeom prst="rect">
            <a:avLst/>
          </a:prstGeom>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C60BA276-C022-0CEC-EE33-D44B239B7C64}"/>
              </a:ext>
            </a:extLst>
          </p:cNvPr>
          <p:cNvSpPr>
            <a:spLocks noGrp="1"/>
          </p:cNvSpPr>
          <p:nvPr>
            <p:ph type="sldNum" sz="quarter" idx="12"/>
          </p:nvPr>
        </p:nvSpPr>
        <p:spPr/>
        <p:txBody>
          <a:bodyPr/>
          <a:lstStyle/>
          <a:p>
            <a:fld id="{48F63A3B-78C7-47BE-AE5E-E10140E04643}" type="slidenum">
              <a:rPr lang="en-US" smtClean="0"/>
              <a:t>7</a:t>
            </a:fld>
            <a:endParaRPr lang="en-US" dirty="0"/>
          </a:p>
        </p:txBody>
      </p:sp>
    </p:spTree>
    <p:extLst>
      <p:ext uri="{BB962C8B-B14F-4D97-AF65-F5344CB8AC3E}">
        <p14:creationId xmlns:p14="http://schemas.microsoft.com/office/powerpoint/2010/main" val="4076706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AEA6E-541D-46EB-6318-9F6BEE9282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C713E9-07FE-A1B2-57D9-0ADBCD545676}"/>
              </a:ext>
            </a:extLst>
          </p:cNvPr>
          <p:cNvSpPr>
            <a:spLocks noGrp="1"/>
          </p:cNvSpPr>
          <p:nvPr>
            <p:ph type="title"/>
          </p:nvPr>
        </p:nvSpPr>
        <p:spPr/>
        <p:txBody>
          <a:bodyPr>
            <a:normAutofit/>
          </a:bodyPr>
          <a:lstStyle/>
          <a:p>
            <a:pPr algn="l"/>
            <a:r>
              <a:rPr lang="en-US" sz="4400" dirty="0"/>
              <a:t>How Policy Manual Addresses (2)</a:t>
            </a:r>
          </a:p>
        </p:txBody>
      </p:sp>
      <p:sp>
        <p:nvSpPr>
          <p:cNvPr id="3" name="Content Placeholder 2">
            <a:extLst>
              <a:ext uri="{FF2B5EF4-FFF2-40B4-BE49-F238E27FC236}">
                <a16:creationId xmlns:a16="http://schemas.microsoft.com/office/drawing/2014/main" id="{291F6B11-B53A-180B-AE62-CA268943D2FC}"/>
              </a:ext>
            </a:extLst>
          </p:cNvPr>
          <p:cNvSpPr>
            <a:spLocks noGrp="1"/>
          </p:cNvSpPr>
          <p:nvPr>
            <p:ph idx="1"/>
          </p:nvPr>
        </p:nvSpPr>
        <p:spPr/>
        <p:txBody>
          <a:bodyPr>
            <a:normAutofit fontScale="92500" lnSpcReduction="10000"/>
          </a:bodyPr>
          <a:lstStyle/>
          <a:p>
            <a:pPr marL="0" lvl="0" indent="0">
              <a:buNone/>
            </a:pPr>
            <a:r>
              <a:rPr lang="en-US" sz="2800" b="1" dirty="0"/>
              <a:t>Not immediately life threatening</a:t>
            </a:r>
            <a:r>
              <a:rPr lang="en-US" sz="2800" dirty="0"/>
              <a:t>: The second level of service is for households with no heat or no heat distribution with the following conditions:</a:t>
            </a:r>
          </a:p>
          <a:p>
            <a:pPr lvl="0"/>
            <a:r>
              <a:rPr lang="en-US" sz="2800" dirty="0"/>
              <a:t>Household has an alternate or temporary heat source</a:t>
            </a:r>
          </a:p>
          <a:p>
            <a:pPr lvl="0"/>
            <a:r>
              <a:rPr lang="en-US" sz="2800" dirty="0"/>
              <a:t>Weather conditions or inside air temperature are at a safe level</a:t>
            </a:r>
          </a:p>
          <a:p>
            <a:pPr marL="0" indent="0">
              <a:buNone/>
            </a:pPr>
            <a:r>
              <a:rPr lang="en-US" sz="2800" dirty="0"/>
              <a:t>Not later than 48 hours after the household applies for emergency benefits, the Service Providers must provide some form of assistance that will resolve the emergency </a:t>
            </a:r>
            <a:r>
              <a:rPr lang="en-US" sz="2800" dirty="0">
                <a:solidFill>
                  <a:srgbClr val="C00000"/>
                </a:solidFill>
              </a:rPr>
              <a:t>if the household is eligible to receive such benefits </a:t>
            </a:r>
            <a:r>
              <a:rPr lang="en-US" sz="2800" dirty="0"/>
              <a:t>(Low-Income Home Energy Assistance Act of 1981 (42 U.S.C. § 8623(c)))</a:t>
            </a:r>
          </a:p>
          <a:p>
            <a:endParaRPr lang="en-US" dirty="0"/>
          </a:p>
        </p:txBody>
      </p:sp>
      <p:sp>
        <p:nvSpPr>
          <p:cNvPr id="4" name="Slide Number Placeholder 3">
            <a:extLst>
              <a:ext uri="{FF2B5EF4-FFF2-40B4-BE49-F238E27FC236}">
                <a16:creationId xmlns:a16="http://schemas.microsoft.com/office/drawing/2014/main" id="{DAE6C74E-EB59-777C-CD28-C229C27BABC0}"/>
              </a:ext>
            </a:extLst>
          </p:cNvPr>
          <p:cNvSpPr>
            <a:spLocks noGrp="1"/>
          </p:cNvSpPr>
          <p:nvPr>
            <p:ph type="sldNum" sz="quarter" idx="12"/>
          </p:nvPr>
        </p:nvSpPr>
        <p:spPr/>
        <p:txBody>
          <a:bodyPr/>
          <a:lstStyle/>
          <a:p>
            <a:fld id="{48F63A3B-78C7-47BE-AE5E-E10140E04643}" type="slidenum">
              <a:rPr lang="en-US" smtClean="0"/>
              <a:t>8</a:t>
            </a:fld>
            <a:endParaRPr lang="en-US" dirty="0"/>
          </a:p>
        </p:txBody>
      </p:sp>
    </p:spTree>
    <p:extLst>
      <p:ext uri="{BB962C8B-B14F-4D97-AF65-F5344CB8AC3E}">
        <p14:creationId xmlns:p14="http://schemas.microsoft.com/office/powerpoint/2010/main" val="2579174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A3110-A39A-660A-3437-B0451FFBB9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8CEE2D-3623-E5C7-D391-72282A572295}"/>
              </a:ext>
            </a:extLst>
          </p:cNvPr>
          <p:cNvSpPr>
            <a:spLocks noGrp="1"/>
          </p:cNvSpPr>
          <p:nvPr>
            <p:ph type="title"/>
          </p:nvPr>
        </p:nvSpPr>
        <p:spPr/>
        <p:txBody>
          <a:bodyPr>
            <a:normAutofit/>
          </a:bodyPr>
          <a:lstStyle/>
          <a:p>
            <a:pPr algn="l"/>
            <a:r>
              <a:rPr lang="en-US" sz="4400" dirty="0"/>
              <a:t>What This Does</a:t>
            </a:r>
          </a:p>
        </p:txBody>
      </p:sp>
      <p:sp>
        <p:nvSpPr>
          <p:cNvPr id="3" name="Content Placeholder 2">
            <a:extLst>
              <a:ext uri="{FF2B5EF4-FFF2-40B4-BE49-F238E27FC236}">
                <a16:creationId xmlns:a16="http://schemas.microsoft.com/office/drawing/2014/main" id="{85EBB1F9-C4EB-24A7-E1B8-586FB20E42C0}"/>
              </a:ext>
            </a:extLst>
          </p:cNvPr>
          <p:cNvSpPr>
            <a:spLocks noGrp="1"/>
          </p:cNvSpPr>
          <p:nvPr>
            <p:ph idx="1"/>
          </p:nvPr>
        </p:nvSpPr>
        <p:spPr>
          <a:xfrm>
            <a:off x="838200" y="1600701"/>
            <a:ext cx="7002784" cy="4944478"/>
          </a:xfrm>
        </p:spPr>
        <p:txBody>
          <a:bodyPr>
            <a:normAutofit/>
          </a:bodyPr>
          <a:lstStyle/>
          <a:p>
            <a:r>
              <a:rPr lang="en-US" sz="4000" dirty="0"/>
              <a:t>HH must be eligible to receive the Crisis benefit before the response time starts</a:t>
            </a:r>
          </a:p>
          <a:p>
            <a:r>
              <a:rPr lang="en-US" sz="4000" dirty="0"/>
              <a:t>Connects our timeline more clearly to the statute</a:t>
            </a:r>
          </a:p>
          <a:p>
            <a:r>
              <a:rPr lang="en-US" sz="4000" dirty="0"/>
              <a:t>Puts timeline within EAP control</a:t>
            </a:r>
          </a:p>
        </p:txBody>
      </p:sp>
      <p:pic>
        <p:nvPicPr>
          <p:cNvPr id="6" name="Picture 5">
            <a:extLst>
              <a:ext uri="{FF2B5EF4-FFF2-40B4-BE49-F238E27FC236}">
                <a16:creationId xmlns:a16="http://schemas.microsoft.com/office/drawing/2014/main" id="{91766D16-E02F-D6AF-74D1-256FB0E42F1E}"/>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rcRect l="6626"/>
          <a:stretch>
            <a:fillRect/>
          </a:stretch>
        </p:blipFill>
        <p:spPr>
          <a:xfrm>
            <a:off x="7840984" y="2093495"/>
            <a:ext cx="4957927" cy="3539844"/>
          </a:xfrm>
          <a:prstGeom prst="rect">
            <a:avLst/>
          </a:prstGeom>
        </p:spPr>
      </p:pic>
      <p:sp>
        <p:nvSpPr>
          <p:cNvPr id="4" name="Slide Number Placeholder 3">
            <a:extLst>
              <a:ext uri="{FF2B5EF4-FFF2-40B4-BE49-F238E27FC236}">
                <a16:creationId xmlns:a16="http://schemas.microsoft.com/office/drawing/2014/main" id="{5B72DD44-DF5A-CC5B-F6F0-1E91935447EB}"/>
              </a:ext>
            </a:extLst>
          </p:cNvPr>
          <p:cNvSpPr>
            <a:spLocks noGrp="1"/>
          </p:cNvSpPr>
          <p:nvPr>
            <p:ph type="sldNum" sz="quarter" idx="12"/>
          </p:nvPr>
        </p:nvSpPr>
        <p:spPr/>
        <p:txBody>
          <a:bodyPr/>
          <a:lstStyle/>
          <a:p>
            <a:fld id="{48F63A3B-78C7-47BE-AE5E-E10140E04643}" type="slidenum">
              <a:rPr lang="en-US" smtClean="0"/>
              <a:t>9</a:t>
            </a:fld>
            <a:endParaRPr lang="en-US" dirty="0"/>
          </a:p>
        </p:txBody>
      </p:sp>
    </p:spTree>
    <p:extLst>
      <p:ext uri="{BB962C8B-B14F-4D97-AF65-F5344CB8AC3E}">
        <p14:creationId xmlns:p14="http://schemas.microsoft.com/office/powerpoint/2010/main" val="2047382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9|4.2"/>
</p:tagLst>
</file>

<file path=ppt/tags/tag2.xml><?xml version="1.0" encoding="utf-8"?>
<p:tagLst xmlns:a="http://schemas.openxmlformats.org/drawingml/2006/main" xmlns:r="http://schemas.openxmlformats.org/officeDocument/2006/relationships" xmlns:p="http://schemas.openxmlformats.org/presentationml/2006/main">
  <p:tag name="TIMING" val="|0.8|5.3|14.2"/>
</p:tagLst>
</file>

<file path=ppt/tags/tag3.xml><?xml version="1.0" encoding="utf-8"?>
<p:tagLst xmlns:a="http://schemas.openxmlformats.org/drawingml/2006/main" xmlns:r="http://schemas.openxmlformats.org/officeDocument/2006/relationships" xmlns:p="http://schemas.openxmlformats.org/presentationml/2006/main">
  <p:tag name="TIMING" val="|1.2|3.3|16"/>
</p:tagLst>
</file>

<file path=ppt/tags/tag4.xml><?xml version="1.0" encoding="utf-8"?>
<p:tagLst xmlns:a="http://schemas.openxmlformats.org/drawingml/2006/main" xmlns:r="http://schemas.openxmlformats.org/officeDocument/2006/relationships" xmlns:p="http://schemas.openxmlformats.org/presentationml/2006/main">
  <p:tag name="TIMING" val="|1.6|14.9|17|6.2"/>
</p:tagLst>
</file>

<file path=ppt/tags/tag5.xml><?xml version="1.0" encoding="utf-8"?>
<p:tagLst xmlns:a="http://schemas.openxmlformats.org/drawingml/2006/main" xmlns:r="http://schemas.openxmlformats.org/officeDocument/2006/relationships" xmlns:p="http://schemas.openxmlformats.org/presentationml/2006/main">
  <p:tag name="TIMING" val="|7|7.6"/>
</p:tagLst>
</file>

<file path=ppt/tags/tag6.xml><?xml version="1.0" encoding="utf-8"?>
<p:tagLst xmlns:a="http://schemas.openxmlformats.org/drawingml/2006/main" xmlns:r="http://schemas.openxmlformats.org/officeDocument/2006/relationships" xmlns:p="http://schemas.openxmlformats.org/presentationml/2006/main">
  <p:tag name="TIMING" val="|7.8|1|10.8"/>
</p:tagLst>
</file>

<file path=ppt/theme/theme1.xml><?xml version="1.0" encoding="utf-8"?>
<a:theme xmlns:a="http://schemas.openxmlformats.org/drawingml/2006/main" name="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potx" id="{173BAB30-51AA-4A99-A927-CCD869EBF607}" vid="{BA9EC644-015B-4F2F-9352-CA7D8641128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CE4A2FABADBC441B0342913A8C290D0" ma:contentTypeVersion="2" ma:contentTypeDescription="Create a new document." ma:contentTypeScope="" ma:versionID="81d2ba08ee2977b36be2fea17d30ebc0">
  <xsd:schema xmlns:xsd="http://www.w3.org/2001/XMLSchema" xmlns:xs="http://www.w3.org/2001/XMLSchema" xmlns:p="http://schemas.microsoft.com/office/2006/metadata/properties" xmlns:ns2="ffc124ee-df99-471e-a3f3-403333fc7b18" targetNamespace="http://schemas.microsoft.com/office/2006/metadata/properties" ma:root="true" ma:fieldsID="13182abac4f103ce99be370d50200635" ns2:_="">
    <xsd:import namespace="ffc124ee-df99-471e-a3f3-403333fc7b18"/>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c124ee-df99-471e-a3f3-403333fc7b1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7F4349A-22F7-4A2D-8CA5-43DDCD679590}">
  <ds:schemaRefs>
    <ds:schemaRef ds:uri="http://schemas.microsoft.com/sharepoint/v3/contenttype/forms"/>
  </ds:schemaRefs>
</ds:datastoreItem>
</file>

<file path=customXml/itemProps2.xml><?xml version="1.0" encoding="utf-8"?>
<ds:datastoreItem xmlns:ds="http://schemas.openxmlformats.org/officeDocument/2006/customXml" ds:itemID="{C07C411C-54A6-49B6-84EE-93EC1CD932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c124ee-df99-471e-a3f3-403333fc7b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78B604-9059-4F1C-B8E2-C96A71A964D2}">
  <ds:schemaRefs>
    <ds:schemaRef ds:uri="http://purl.org/dc/elements/1.1/"/>
    <ds:schemaRef ds:uri="http://schemas.microsoft.com/office/2006/documentManagement/types"/>
    <ds:schemaRef ds:uri="http://www.w3.org/XML/1998/namespace"/>
    <ds:schemaRef ds:uri="ffc124ee-df99-471e-a3f3-403333fc7b18"/>
    <ds:schemaRef ds:uri="http://purl.org/dc/dcmitype/"/>
    <ds:schemaRef ds:uri="http://schemas.microsoft.com/office/2006/metadata/properties"/>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1251</TotalTime>
  <Words>1728</Words>
  <Application>Microsoft Office PowerPoint</Application>
  <PresentationFormat>Widescreen</PresentationFormat>
  <Paragraphs>203</Paragraphs>
  <Slides>37</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Aptos</vt:lpstr>
      <vt:lpstr>Arial</vt:lpstr>
      <vt:lpstr>Calibri</vt:lpstr>
      <vt:lpstr>NeueHaasGroteskText Std</vt:lpstr>
      <vt:lpstr>MN.IT</vt:lpstr>
      <vt:lpstr>FFY27 Annual Training</vt:lpstr>
      <vt:lpstr>Chapter 5 - Crisis</vt:lpstr>
      <vt:lpstr>Topics</vt:lpstr>
      <vt:lpstr>Purpose of Changes</vt:lpstr>
      <vt:lpstr>Goal of Changes</vt:lpstr>
      <vt:lpstr>What does the LIHEAP Statute Say?</vt:lpstr>
      <vt:lpstr>How Policy Manual Addresses</vt:lpstr>
      <vt:lpstr>How Policy Manual Addresses (2)</vt:lpstr>
      <vt:lpstr>What This Does</vt:lpstr>
      <vt:lpstr>Application Must Still be Prioritized</vt:lpstr>
      <vt:lpstr>Application Must Still be Prioritized (2)</vt:lpstr>
      <vt:lpstr>New Section – Documenting Timeliness</vt:lpstr>
      <vt:lpstr>Starting the Clock</vt:lpstr>
      <vt:lpstr>Starting the Clock – A Unique Situation</vt:lpstr>
      <vt:lpstr>Stopping the Clock</vt:lpstr>
      <vt:lpstr>Documenting in eHEAT</vt:lpstr>
      <vt:lpstr>Expectations for Processing Applications</vt:lpstr>
      <vt:lpstr>In Practice</vt:lpstr>
      <vt:lpstr>In Practice - Start</vt:lpstr>
      <vt:lpstr>In Practice - Stop</vt:lpstr>
      <vt:lpstr>In Practice – Example Start Time</vt:lpstr>
      <vt:lpstr>In Practice – Example Provided Time</vt:lpstr>
      <vt:lpstr>Some Caveats</vt:lpstr>
      <vt:lpstr>Q&amp;A</vt:lpstr>
      <vt:lpstr>FFY27 Annual Training</vt:lpstr>
      <vt:lpstr>eHEAT Letters</vt:lpstr>
      <vt:lpstr>Topics</vt:lpstr>
      <vt:lpstr>Planned new letter – Application Transfer</vt:lpstr>
      <vt:lpstr>Planned Application Transfer letter</vt:lpstr>
      <vt:lpstr>Application Transfer letter functionality</vt:lpstr>
      <vt:lpstr>Text of Application Transfer letter</vt:lpstr>
      <vt:lpstr>Text of Application Transfer letter, cont.</vt:lpstr>
      <vt:lpstr>Additions to RFI email message</vt:lpstr>
      <vt:lpstr>Do-Not-Reply added to eHEAT email</vt:lpstr>
      <vt:lpstr>Do-Not-Reply and How to contact SP added</vt:lpstr>
      <vt:lpstr>Full email reply text</vt:lpstr>
      <vt:lpstr>Q&amp;A</vt:lpstr>
    </vt:vector>
  </TitlesOfParts>
  <Company>State of Minnesota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with Image</dc:title>
  <dc:subject>PowerPoint Template</dc:subject>
  <dc:creator>Tracy M.B. Smetana</dc:creator>
  <cp:keywords>PowerPoint, Template</cp:keywords>
  <dc:description>Version 1.1, Released 8-2016</dc:description>
  <cp:lastModifiedBy>Seemann, Sandra (COMM)</cp:lastModifiedBy>
  <cp:revision>140</cp:revision>
  <cp:lastPrinted>2017-03-14T16:27:36Z</cp:lastPrinted>
  <dcterms:created xsi:type="dcterms:W3CDTF">2019-11-22T21:44:23Z</dcterms:created>
  <dcterms:modified xsi:type="dcterms:W3CDTF">2026-07-31T17:07:04Z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0x010100ECE4A2FABADBC441B0342913A8C290D0</vt:lpwstr>
  </property>
</Properties>
</file>