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10" r:id="rId4"/>
  </p:sldMasterIdLst>
  <p:notesMasterIdLst>
    <p:notesMasterId r:id="rId45"/>
  </p:notesMasterIdLst>
  <p:handoutMasterIdLst>
    <p:handoutMasterId r:id="rId46"/>
  </p:handoutMasterIdLst>
  <p:sldIdLst>
    <p:sldId id="264" r:id="rId5"/>
    <p:sldId id="272" r:id="rId6"/>
    <p:sldId id="407" r:id="rId7"/>
    <p:sldId id="408" r:id="rId8"/>
    <p:sldId id="417" r:id="rId9"/>
    <p:sldId id="409" r:id="rId10"/>
    <p:sldId id="428" r:id="rId11"/>
    <p:sldId id="410" r:id="rId12"/>
    <p:sldId id="418" r:id="rId13"/>
    <p:sldId id="411" r:id="rId14"/>
    <p:sldId id="419" r:id="rId15"/>
    <p:sldId id="412" r:id="rId16"/>
    <p:sldId id="420" r:id="rId17"/>
    <p:sldId id="421" r:id="rId18"/>
    <p:sldId id="422" r:id="rId19"/>
    <p:sldId id="413" r:id="rId20"/>
    <p:sldId id="426" r:id="rId21"/>
    <p:sldId id="423" r:id="rId22"/>
    <p:sldId id="414" r:id="rId23"/>
    <p:sldId id="424" r:id="rId24"/>
    <p:sldId id="427" r:id="rId25"/>
    <p:sldId id="415" r:id="rId26"/>
    <p:sldId id="425" r:id="rId27"/>
    <p:sldId id="416" r:id="rId28"/>
    <p:sldId id="406" r:id="rId29"/>
    <p:sldId id="982" r:id="rId30"/>
    <p:sldId id="430" r:id="rId31"/>
    <p:sldId id="974" r:id="rId32"/>
    <p:sldId id="967" r:id="rId33"/>
    <p:sldId id="968" r:id="rId34"/>
    <p:sldId id="975" r:id="rId35"/>
    <p:sldId id="979" r:id="rId36"/>
    <p:sldId id="970" r:id="rId37"/>
    <p:sldId id="972" r:id="rId38"/>
    <p:sldId id="977" r:id="rId39"/>
    <p:sldId id="980" r:id="rId40"/>
    <p:sldId id="978" r:id="rId41"/>
    <p:sldId id="981" r:id="rId42"/>
    <p:sldId id="3474" r:id="rId43"/>
    <p:sldId id="973" r:id="rId4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865"/>
    <a:srgbClr val="000000"/>
    <a:srgbClr val="78BE21"/>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89831" autoAdjust="0"/>
  </p:normalViewPr>
  <p:slideViewPr>
    <p:cSldViewPr snapToGrid="0">
      <p:cViewPr varScale="1">
        <p:scale>
          <a:sx n="54" d="100"/>
          <a:sy n="54" d="100"/>
        </p:scale>
        <p:origin x="964"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8/14/2026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8/14/2026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61379-0536-B43A-BE35-14567DEC3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6561E3-FFE0-2619-E355-C22A346EE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84A11C-A883-DDEC-B5C6-DEE34BE2F3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5DF118E-30AA-E417-E362-175D9F1F989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3310684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53045F-535C-47A9-9DF9-569D9A1070FF}" type="slidenum">
              <a:rPr lang="en-US" smtClean="0"/>
              <a:t>29</a:t>
            </a:fld>
            <a:endParaRPr lang="en-US"/>
          </a:p>
        </p:txBody>
      </p:sp>
    </p:spTree>
    <p:extLst>
      <p:ext uri="{BB962C8B-B14F-4D97-AF65-F5344CB8AC3E}">
        <p14:creationId xmlns:p14="http://schemas.microsoft.com/office/powerpoint/2010/main" val="238411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53045F-535C-47A9-9DF9-569D9A1070FF}" type="slidenum">
              <a:rPr lang="en-US" smtClean="0"/>
              <a:t>35</a:t>
            </a:fld>
            <a:endParaRPr lang="en-US"/>
          </a:p>
        </p:txBody>
      </p:sp>
    </p:spTree>
    <p:extLst>
      <p:ext uri="{BB962C8B-B14F-4D97-AF65-F5344CB8AC3E}">
        <p14:creationId xmlns:p14="http://schemas.microsoft.com/office/powerpoint/2010/main" val="68100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BCFDD-712C-92A3-A1B9-DABD1E87D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5B026-58DE-D77A-B283-598610B212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32F7B9-60A5-3942-0A6E-16B163A4D9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DF1568-A7D0-8D48-8914-4DEA66C9680A}"/>
              </a:ext>
            </a:extLst>
          </p:cNvPr>
          <p:cNvSpPr>
            <a:spLocks noGrp="1"/>
          </p:cNvSpPr>
          <p:nvPr>
            <p:ph type="sldNum" sz="quarter" idx="5"/>
          </p:nvPr>
        </p:nvSpPr>
        <p:spPr/>
        <p:txBody>
          <a:bodyPr/>
          <a:lstStyle/>
          <a:p>
            <a:fld id="{D453045F-535C-47A9-9DF9-569D9A1070FF}" type="slidenum">
              <a:rPr lang="en-US" smtClean="0"/>
              <a:t>36</a:t>
            </a:fld>
            <a:endParaRPr lang="en-US"/>
          </a:p>
        </p:txBody>
      </p:sp>
    </p:spTree>
    <p:extLst>
      <p:ext uri="{BB962C8B-B14F-4D97-AF65-F5344CB8AC3E}">
        <p14:creationId xmlns:p14="http://schemas.microsoft.com/office/powerpoint/2010/main" val="786101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53045F-535C-47A9-9DF9-569D9A1070FF}" type="slidenum">
              <a:rPr lang="en-US" smtClean="0"/>
              <a:t>37</a:t>
            </a:fld>
            <a:endParaRPr lang="en-US"/>
          </a:p>
        </p:txBody>
      </p:sp>
    </p:spTree>
    <p:extLst>
      <p:ext uri="{BB962C8B-B14F-4D97-AF65-F5344CB8AC3E}">
        <p14:creationId xmlns:p14="http://schemas.microsoft.com/office/powerpoint/2010/main" val="2518567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14755-8438-F4DF-7500-58FF9C292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C2E26-581C-A97C-E5B9-C3688B1A0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4B885-5D0F-630B-3536-43C6617F4A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D4393C-B9C9-BE7E-DBA0-5CDBB3655829}"/>
              </a:ext>
            </a:extLst>
          </p:cNvPr>
          <p:cNvSpPr>
            <a:spLocks noGrp="1"/>
          </p:cNvSpPr>
          <p:nvPr>
            <p:ph type="sldNum" sz="quarter" idx="5"/>
          </p:nvPr>
        </p:nvSpPr>
        <p:spPr/>
        <p:txBody>
          <a:bodyPr/>
          <a:lstStyle/>
          <a:p>
            <a:fld id="{D453045F-535C-47A9-9DF9-569D9A1070FF}" type="slidenum">
              <a:rPr lang="en-US" smtClean="0"/>
              <a:t>38</a:t>
            </a:fld>
            <a:endParaRPr lang="en-US"/>
          </a:p>
        </p:txBody>
      </p:sp>
    </p:spTree>
    <p:extLst>
      <p:ext uri="{BB962C8B-B14F-4D97-AF65-F5344CB8AC3E}">
        <p14:creationId xmlns:p14="http://schemas.microsoft.com/office/powerpoint/2010/main" val="346704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8/14/2026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8/14/2026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8/14/2026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8/14/2026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8/14/2026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8/14/2026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8/14/2026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8/14/2026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8/14/2026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8/14/2026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8/14/2026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8/14/2026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8/14/2026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8/14/2026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8/14/2026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8/14/2026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8/14/2026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8/14/2026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8/14/2026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8/14/2026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8/14/2026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8/14/2026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8/14/2026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8/14/2026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8/14/2026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8/14/2026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8/14/2026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8/14/2026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8/14/2026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8/14/2026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8/14/2026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8/14/2026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8/14/2026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8/14/2026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8/14/2026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pixabay.com/de/erinnerung-bogen-red-ribbon-hand-23771/"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hyperlink" Target="https://thehomesihavemade.com/storage-bin-labels/" TargetMode="External"/><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pxhere.com/en/photo/916968"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superguide.com.au/super-booster/superannuation-changes-rules-apply-current-year"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superguide.com.au/super-booster/superannuation-changes-rules-apply-current-year"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1630016" y="5143364"/>
            <a:ext cx="8763368" cy="903062"/>
          </a:xfrm>
        </p:spPr>
        <p:txBody>
          <a:bodyPr>
            <a:noAutofit/>
          </a:bodyPr>
          <a:lstStyle/>
          <a:p>
            <a:r>
              <a:rPr lang="en-US" sz="4000" b="1" dirty="0"/>
              <a:t>Ch 3. – Program Eligibility Requirements</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FDA20-A9AF-9A6D-8A79-6CF4843EC1EC}"/>
              </a:ext>
            </a:extLst>
          </p:cNvPr>
          <p:cNvSpPr>
            <a:spLocks noGrp="1"/>
          </p:cNvSpPr>
          <p:nvPr>
            <p:ph type="title"/>
          </p:nvPr>
        </p:nvSpPr>
        <p:spPr/>
        <p:txBody>
          <a:bodyPr>
            <a:noAutofit/>
          </a:bodyPr>
          <a:lstStyle/>
          <a:p>
            <a:pPr algn="l"/>
            <a:r>
              <a:rPr lang="en-US" sz="4000" dirty="0"/>
              <a:t>More Income Inclusions &amp; Exclusions Table (pg.19)</a:t>
            </a:r>
          </a:p>
        </p:txBody>
      </p:sp>
      <p:sp>
        <p:nvSpPr>
          <p:cNvPr id="3" name="Content Placeholder 2">
            <a:extLst>
              <a:ext uri="{FF2B5EF4-FFF2-40B4-BE49-F238E27FC236}">
                <a16:creationId xmlns:a16="http://schemas.microsoft.com/office/drawing/2014/main" id="{963FBF94-9381-8AA9-B261-D7DF3E9CA551}"/>
              </a:ext>
            </a:extLst>
          </p:cNvPr>
          <p:cNvSpPr>
            <a:spLocks noGrp="1"/>
          </p:cNvSpPr>
          <p:nvPr>
            <p:ph sz="half" idx="1"/>
          </p:nvPr>
        </p:nvSpPr>
        <p:spPr>
          <a:xfrm>
            <a:off x="838200" y="1594624"/>
            <a:ext cx="10442608" cy="4582339"/>
          </a:xfrm>
        </p:spPr>
        <p:txBody>
          <a:bodyPr>
            <a:normAutofit/>
          </a:bodyPr>
          <a:lstStyle/>
          <a:p>
            <a:pPr marL="0" indent="0">
              <a:buNone/>
            </a:pPr>
            <a:r>
              <a:rPr lang="en-US" sz="3600" b="1" dirty="0"/>
              <a:t>Additional language in the Tribal per capita or General Welfare Assistance payments:</a:t>
            </a:r>
          </a:p>
          <a:p>
            <a:r>
              <a:rPr lang="en-US" sz="3200" dirty="0"/>
              <a:t>Count Tribal General Welfare Assistance payments unless the funds are from a source EAP does not count (e.g., Tribal judgment or trust funds, COVID-related, etc.)</a:t>
            </a:r>
          </a:p>
        </p:txBody>
      </p:sp>
      <p:sp>
        <p:nvSpPr>
          <p:cNvPr id="5" name="Slide Number Placeholder 4">
            <a:extLst>
              <a:ext uri="{FF2B5EF4-FFF2-40B4-BE49-F238E27FC236}">
                <a16:creationId xmlns:a16="http://schemas.microsoft.com/office/drawing/2014/main" id="{38AD74BA-047E-1FD8-6670-55EAA520DD3A}"/>
              </a:ext>
            </a:extLst>
          </p:cNvPr>
          <p:cNvSpPr>
            <a:spLocks noGrp="1"/>
          </p:cNvSpPr>
          <p:nvPr>
            <p:ph type="sldNum" sz="quarter" idx="12"/>
          </p:nvPr>
        </p:nvSpPr>
        <p:spPr/>
        <p:txBody>
          <a:bodyPr/>
          <a:lstStyle/>
          <a:p>
            <a:fld id="{48F63A3B-78C7-47BE-AE5E-E10140E04643}" type="slidenum">
              <a:rPr lang="en-US" smtClean="0"/>
              <a:t>10</a:t>
            </a:fld>
            <a:endParaRPr lang="en-US" dirty="0"/>
          </a:p>
        </p:txBody>
      </p:sp>
    </p:spTree>
    <p:extLst>
      <p:ext uri="{BB962C8B-B14F-4D97-AF65-F5344CB8AC3E}">
        <p14:creationId xmlns:p14="http://schemas.microsoft.com/office/powerpoint/2010/main" val="3173987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9A918-5BC2-6D85-F9B3-E457FAB479EC}"/>
              </a:ext>
            </a:extLst>
          </p:cNvPr>
          <p:cNvSpPr>
            <a:spLocks noGrp="1"/>
          </p:cNvSpPr>
          <p:nvPr>
            <p:ph type="title"/>
          </p:nvPr>
        </p:nvSpPr>
        <p:spPr/>
        <p:txBody>
          <a:bodyPr>
            <a:normAutofit/>
          </a:bodyPr>
          <a:lstStyle/>
          <a:p>
            <a:r>
              <a:rPr lang="en-US" sz="4400" dirty="0"/>
              <a:t>Tribal Per Capita</a:t>
            </a:r>
          </a:p>
        </p:txBody>
      </p:sp>
      <p:sp>
        <p:nvSpPr>
          <p:cNvPr id="5" name="Slide Number Placeholder 4">
            <a:extLst>
              <a:ext uri="{FF2B5EF4-FFF2-40B4-BE49-F238E27FC236}">
                <a16:creationId xmlns:a16="http://schemas.microsoft.com/office/drawing/2014/main" id="{EC21A7A2-15F3-C188-ACB8-F6DB8C68FE8B}"/>
              </a:ext>
            </a:extLst>
          </p:cNvPr>
          <p:cNvSpPr>
            <a:spLocks noGrp="1"/>
          </p:cNvSpPr>
          <p:nvPr>
            <p:ph type="sldNum" sz="quarter" idx="12"/>
          </p:nvPr>
        </p:nvSpPr>
        <p:spPr/>
        <p:txBody>
          <a:bodyPr/>
          <a:lstStyle/>
          <a:p>
            <a:fld id="{48F63A3B-78C7-47BE-AE5E-E10140E04643}" type="slidenum">
              <a:rPr lang="en-US" smtClean="0"/>
              <a:t>11</a:t>
            </a:fld>
            <a:endParaRPr lang="en-US" dirty="0"/>
          </a:p>
        </p:txBody>
      </p:sp>
      <p:pic>
        <p:nvPicPr>
          <p:cNvPr id="7" name="Picture 6" descr="Image of the new Tribal per capita language in the Income Inclusions &amp; Exclusions Table in the FFY27 EAP policy manual.">
            <a:extLst>
              <a:ext uri="{FF2B5EF4-FFF2-40B4-BE49-F238E27FC236}">
                <a16:creationId xmlns:a16="http://schemas.microsoft.com/office/drawing/2014/main" id="{833FD2B3-B133-B95C-4869-BE5FA8804230}"/>
              </a:ext>
            </a:extLst>
          </p:cNvPr>
          <p:cNvPicPr>
            <a:picLocks noChangeAspect="1"/>
          </p:cNvPicPr>
          <p:nvPr/>
        </p:nvPicPr>
        <p:blipFill>
          <a:blip r:embed="rId2"/>
          <a:stretch>
            <a:fillRect/>
          </a:stretch>
        </p:blipFill>
        <p:spPr>
          <a:xfrm>
            <a:off x="0" y="0"/>
            <a:ext cx="667998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320D99C2-7813-F5F8-4D90-B58446314B73}"/>
              </a:ext>
            </a:extLst>
          </p:cNvPr>
          <p:cNvSpPr txBox="1"/>
          <p:nvPr/>
        </p:nvSpPr>
        <p:spPr>
          <a:xfrm>
            <a:off x="6987941" y="1491916"/>
            <a:ext cx="4928135" cy="2062103"/>
          </a:xfrm>
          <a:prstGeom prst="rect">
            <a:avLst/>
          </a:prstGeom>
          <a:noFill/>
        </p:spPr>
        <p:txBody>
          <a:bodyPr wrap="square" rtlCol="0">
            <a:spAutoFit/>
          </a:bodyPr>
          <a:lstStyle/>
          <a:p>
            <a:r>
              <a:rPr lang="en-US" sz="3200" dirty="0"/>
              <a:t>Additional language to the Tribal per capita or General Welfare Assistance payments highlighted</a:t>
            </a:r>
          </a:p>
        </p:txBody>
      </p:sp>
      <p:sp>
        <p:nvSpPr>
          <p:cNvPr id="9" name="Rectangle 8" descr="Highlighted new Tribal per capita text in the table.">
            <a:extLst>
              <a:ext uri="{FF2B5EF4-FFF2-40B4-BE49-F238E27FC236}">
                <a16:creationId xmlns:a16="http://schemas.microsoft.com/office/drawing/2014/main" id="{9CA19367-BD3C-D714-CB82-A8347813617F}"/>
              </a:ext>
            </a:extLst>
          </p:cNvPr>
          <p:cNvSpPr/>
          <p:nvPr/>
        </p:nvSpPr>
        <p:spPr>
          <a:xfrm>
            <a:off x="2762451" y="3128211"/>
            <a:ext cx="2579570" cy="81814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6476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6ACBC-87BF-C467-1E16-477DAC423241}"/>
              </a:ext>
            </a:extLst>
          </p:cNvPr>
          <p:cNvSpPr>
            <a:spLocks noGrp="1"/>
          </p:cNvSpPr>
          <p:nvPr>
            <p:ph type="title"/>
          </p:nvPr>
        </p:nvSpPr>
        <p:spPr/>
        <p:txBody>
          <a:bodyPr>
            <a:normAutofit fontScale="90000"/>
          </a:bodyPr>
          <a:lstStyle/>
          <a:p>
            <a:pPr algn="l"/>
            <a:r>
              <a:rPr lang="en-US" sz="4400" dirty="0"/>
              <a:t>WIOA added to List of Excluded Income (</a:t>
            </a:r>
            <a:r>
              <a:rPr lang="en-US" sz="4400"/>
              <a:t>pg.29</a:t>
            </a:r>
            <a:r>
              <a:rPr lang="en-US" sz="4400" dirty="0"/>
              <a:t>)</a:t>
            </a:r>
          </a:p>
        </p:txBody>
      </p:sp>
      <p:sp>
        <p:nvSpPr>
          <p:cNvPr id="3" name="Content Placeholder 2">
            <a:extLst>
              <a:ext uri="{FF2B5EF4-FFF2-40B4-BE49-F238E27FC236}">
                <a16:creationId xmlns:a16="http://schemas.microsoft.com/office/drawing/2014/main" id="{DC709FDE-9385-FA90-69D4-2BCB1CD818E1}"/>
              </a:ext>
            </a:extLst>
          </p:cNvPr>
          <p:cNvSpPr>
            <a:spLocks noGrp="1"/>
          </p:cNvSpPr>
          <p:nvPr>
            <p:ph sz="half" idx="1"/>
          </p:nvPr>
        </p:nvSpPr>
        <p:spPr>
          <a:xfrm>
            <a:off x="838199" y="1594624"/>
            <a:ext cx="10404107" cy="4582339"/>
          </a:xfrm>
        </p:spPr>
        <p:txBody>
          <a:bodyPr>
            <a:normAutofit/>
          </a:bodyPr>
          <a:lstStyle/>
          <a:p>
            <a:r>
              <a:rPr lang="en-US" sz="3200" dirty="0"/>
              <a:t>Workforce Innovation and Opportunity Act (WIOA) of 2014 (P.L. 113-128) formerly the Workforce Investment Act (WIA) of 1998</a:t>
            </a:r>
          </a:p>
          <a:p>
            <a:r>
              <a:rPr lang="en-US" sz="3200" dirty="0"/>
              <a:t>Count all WIOA wage earnings, except those received by dependent household members who are 19 years old or younger or attending school K-12</a:t>
            </a:r>
          </a:p>
          <a:p>
            <a:r>
              <a:rPr lang="en-US" sz="3200" dirty="0"/>
              <a:t>Note: Changed from 18 to align with other dependent eligibility policies</a:t>
            </a:r>
          </a:p>
        </p:txBody>
      </p:sp>
      <p:sp>
        <p:nvSpPr>
          <p:cNvPr id="5" name="Slide Number Placeholder 4">
            <a:extLst>
              <a:ext uri="{FF2B5EF4-FFF2-40B4-BE49-F238E27FC236}">
                <a16:creationId xmlns:a16="http://schemas.microsoft.com/office/drawing/2014/main" id="{D96E5624-F2E1-3290-E478-2BC7542AA32A}"/>
              </a:ext>
            </a:extLst>
          </p:cNvPr>
          <p:cNvSpPr>
            <a:spLocks noGrp="1"/>
          </p:cNvSpPr>
          <p:nvPr>
            <p:ph type="sldNum" sz="quarter" idx="12"/>
          </p:nvPr>
        </p:nvSpPr>
        <p:spPr/>
        <p:txBody>
          <a:bodyPr/>
          <a:lstStyle/>
          <a:p>
            <a:fld id="{48F63A3B-78C7-47BE-AE5E-E10140E04643}" type="slidenum">
              <a:rPr lang="en-US" smtClean="0"/>
              <a:t>12</a:t>
            </a:fld>
            <a:endParaRPr lang="en-US" dirty="0"/>
          </a:p>
        </p:txBody>
      </p:sp>
    </p:spTree>
    <p:custDataLst>
      <p:tags r:id="rId1"/>
    </p:custDataLst>
    <p:extLst>
      <p:ext uri="{BB962C8B-B14F-4D97-AF65-F5344CB8AC3E}">
        <p14:creationId xmlns:p14="http://schemas.microsoft.com/office/powerpoint/2010/main" val="1420217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34A87-F432-8B96-E9DA-98E568C6C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81E905-5C1A-717F-96AF-7CCEF91449FB}"/>
              </a:ext>
            </a:extLst>
          </p:cNvPr>
          <p:cNvSpPr>
            <a:spLocks noGrp="1"/>
          </p:cNvSpPr>
          <p:nvPr>
            <p:ph type="title"/>
          </p:nvPr>
        </p:nvSpPr>
        <p:spPr/>
        <p:txBody>
          <a:bodyPr>
            <a:noAutofit/>
          </a:bodyPr>
          <a:lstStyle/>
          <a:p>
            <a:pPr algn="l"/>
            <a:r>
              <a:rPr lang="en-US" sz="4400" dirty="0"/>
              <a:t>Workforce Innovation and Opportunity Act</a:t>
            </a:r>
          </a:p>
        </p:txBody>
      </p:sp>
      <p:sp>
        <p:nvSpPr>
          <p:cNvPr id="3" name="Content Placeholder 2">
            <a:extLst>
              <a:ext uri="{FF2B5EF4-FFF2-40B4-BE49-F238E27FC236}">
                <a16:creationId xmlns:a16="http://schemas.microsoft.com/office/drawing/2014/main" id="{9553352C-250E-6446-7A69-4FEEBFD2B9A4}"/>
              </a:ext>
            </a:extLst>
          </p:cNvPr>
          <p:cNvSpPr>
            <a:spLocks noGrp="1"/>
          </p:cNvSpPr>
          <p:nvPr>
            <p:ph sz="half" idx="1"/>
          </p:nvPr>
        </p:nvSpPr>
        <p:spPr>
          <a:xfrm>
            <a:off x="838199" y="1594624"/>
            <a:ext cx="10404107" cy="4582339"/>
          </a:xfrm>
        </p:spPr>
        <p:txBody>
          <a:bodyPr>
            <a:normAutofit/>
          </a:bodyPr>
          <a:lstStyle/>
          <a:p>
            <a:r>
              <a:rPr lang="en-US" sz="3600" dirty="0"/>
              <a:t>Exclude supportive services to all participants. Supportive services include assistance that enables people to participate in WIOA</a:t>
            </a:r>
          </a:p>
        </p:txBody>
      </p:sp>
      <p:sp>
        <p:nvSpPr>
          <p:cNvPr id="5" name="Slide Number Placeholder 4">
            <a:extLst>
              <a:ext uri="{FF2B5EF4-FFF2-40B4-BE49-F238E27FC236}">
                <a16:creationId xmlns:a16="http://schemas.microsoft.com/office/drawing/2014/main" id="{EB978547-0583-C93C-94FA-A34A65BADFC8}"/>
              </a:ext>
            </a:extLst>
          </p:cNvPr>
          <p:cNvSpPr>
            <a:spLocks noGrp="1"/>
          </p:cNvSpPr>
          <p:nvPr>
            <p:ph type="sldNum" sz="quarter" idx="12"/>
          </p:nvPr>
        </p:nvSpPr>
        <p:spPr/>
        <p:txBody>
          <a:bodyPr/>
          <a:lstStyle/>
          <a:p>
            <a:fld id="{48F63A3B-78C7-47BE-AE5E-E10140E04643}" type="slidenum">
              <a:rPr lang="en-US" smtClean="0"/>
              <a:t>13</a:t>
            </a:fld>
            <a:endParaRPr lang="en-US" dirty="0"/>
          </a:p>
        </p:txBody>
      </p:sp>
    </p:spTree>
    <p:extLst>
      <p:ext uri="{BB962C8B-B14F-4D97-AF65-F5344CB8AC3E}">
        <p14:creationId xmlns:p14="http://schemas.microsoft.com/office/powerpoint/2010/main" val="2799701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3A52F-715A-ED51-299A-14732229CF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CD6E6-16D5-C76D-1A1D-698F96594541}"/>
              </a:ext>
            </a:extLst>
          </p:cNvPr>
          <p:cNvSpPr>
            <a:spLocks noGrp="1"/>
          </p:cNvSpPr>
          <p:nvPr>
            <p:ph type="title"/>
          </p:nvPr>
        </p:nvSpPr>
        <p:spPr/>
        <p:txBody>
          <a:bodyPr>
            <a:noAutofit/>
          </a:bodyPr>
          <a:lstStyle/>
          <a:p>
            <a:pPr algn="l"/>
            <a:r>
              <a:rPr lang="en-US" sz="4400" dirty="0"/>
              <a:t>Examples of excluded WIOA services</a:t>
            </a:r>
          </a:p>
        </p:txBody>
      </p:sp>
      <p:sp>
        <p:nvSpPr>
          <p:cNvPr id="3" name="Content Placeholder 2">
            <a:extLst>
              <a:ext uri="{FF2B5EF4-FFF2-40B4-BE49-F238E27FC236}">
                <a16:creationId xmlns:a16="http://schemas.microsoft.com/office/drawing/2014/main" id="{3C616221-486F-07D2-0799-3097A5C481E1}"/>
              </a:ext>
            </a:extLst>
          </p:cNvPr>
          <p:cNvSpPr>
            <a:spLocks noGrp="1"/>
          </p:cNvSpPr>
          <p:nvPr>
            <p:ph sz="half" idx="1"/>
          </p:nvPr>
        </p:nvSpPr>
        <p:spPr>
          <a:xfrm>
            <a:off x="838199" y="1594624"/>
            <a:ext cx="10404107" cy="4582339"/>
          </a:xfrm>
        </p:spPr>
        <p:txBody>
          <a:bodyPr>
            <a:normAutofit/>
          </a:bodyPr>
          <a:lstStyle/>
          <a:p>
            <a:r>
              <a:rPr lang="en-US" sz="3600" dirty="0"/>
              <a:t>Transportation</a:t>
            </a:r>
          </a:p>
          <a:p>
            <a:r>
              <a:rPr lang="en-US" sz="3600" dirty="0"/>
              <a:t>Healthcare, Childcare</a:t>
            </a:r>
          </a:p>
          <a:p>
            <a:r>
              <a:rPr lang="en-US" sz="3600" dirty="0"/>
              <a:t>Handicapped assistance, meals, temporary shelter</a:t>
            </a:r>
          </a:p>
          <a:p>
            <a:r>
              <a:rPr lang="en-US" sz="3600" dirty="0"/>
              <a:t>Counseling, and other reasonable expenses that enable participation in WIOA</a:t>
            </a:r>
          </a:p>
        </p:txBody>
      </p:sp>
      <p:sp>
        <p:nvSpPr>
          <p:cNvPr id="5" name="Slide Number Placeholder 4">
            <a:extLst>
              <a:ext uri="{FF2B5EF4-FFF2-40B4-BE49-F238E27FC236}">
                <a16:creationId xmlns:a16="http://schemas.microsoft.com/office/drawing/2014/main" id="{F7DEDBF1-C3B6-A3B4-507C-F001E307A38F}"/>
              </a:ext>
            </a:extLst>
          </p:cNvPr>
          <p:cNvSpPr>
            <a:spLocks noGrp="1"/>
          </p:cNvSpPr>
          <p:nvPr>
            <p:ph type="sldNum" sz="quarter" idx="12"/>
          </p:nvPr>
        </p:nvSpPr>
        <p:spPr/>
        <p:txBody>
          <a:bodyPr/>
          <a:lstStyle/>
          <a:p>
            <a:fld id="{48F63A3B-78C7-47BE-AE5E-E10140E04643}" type="slidenum">
              <a:rPr lang="en-US" smtClean="0"/>
              <a:t>14</a:t>
            </a:fld>
            <a:endParaRPr lang="en-US" dirty="0"/>
          </a:p>
        </p:txBody>
      </p:sp>
    </p:spTree>
    <p:custDataLst>
      <p:tags r:id="rId1"/>
    </p:custDataLst>
    <p:extLst>
      <p:ext uri="{BB962C8B-B14F-4D97-AF65-F5344CB8AC3E}">
        <p14:creationId xmlns:p14="http://schemas.microsoft.com/office/powerpoint/2010/main" val="231652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D2470-D911-A413-EA13-F546B86ED934}"/>
              </a:ext>
            </a:extLst>
          </p:cNvPr>
          <p:cNvSpPr>
            <a:spLocks noGrp="1"/>
          </p:cNvSpPr>
          <p:nvPr>
            <p:ph type="title"/>
          </p:nvPr>
        </p:nvSpPr>
        <p:spPr/>
        <p:txBody>
          <a:bodyPr>
            <a:normAutofit/>
          </a:bodyPr>
          <a:lstStyle/>
          <a:p>
            <a:r>
              <a:rPr lang="en-US" sz="4400" dirty="0"/>
              <a:t>WIOA</a:t>
            </a:r>
          </a:p>
        </p:txBody>
      </p:sp>
      <p:sp>
        <p:nvSpPr>
          <p:cNvPr id="5" name="Slide Number Placeholder 4">
            <a:extLst>
              <a:ext uri="{FF2B5EF4-FFF2-40B4-BE49-F238E27FC236}">
                <a16:creationId xmlns:a16="http://schemas.microsoft.com/office/drawing/2014/main" id="{BB3E41B8-67D5-E7F6-A037-9F3B352CB081}"/>
              </a:ext>
            </a:extLst>
          </p:cNvPr>
          <p:cNvSpPr>
            <a:spLocks noGrp="1"/>
          </p:cNvSpPr>
          <p:nvPr>
            <p:ph type="sldNum" sz="quarter" idx="12"/>
          </p:nvPr>
        </p:nvSpPr>
        <p:spPr/>
        <p:txBody>
          <a:bodyPr/>
          <a:lstStyle/>
          <a:p>
            <a:fld id="{48F63A3B-78C7-47BE-AE5E-E10140E04643}" type="slidenum">
              <a:rPr lang="en-US" smtClean="0"/>
              <a:t>15</a:t>
            </a:fld>
            <a:endParaRPr lang="en-US" dirty="0"/>
          </a:p>
        </p:txBody>
      </p:sp>
      <p:pic>
        <p:nvPicPr>
          <p:cNvPr id="7" name="Picture 6" descr="New Workforce Innovation and Opportunity Act lanugage as seen in the FFY27 EAP policy manual. ">
            <a:extLst>
              <a:ext uri="{FF2B5EF4-FFF2-40B4-BE49-F238E27FC236}">
                <a16:creationId xmlns:a16="http://schemas.microsoft.com/office/drawing/2014/main" id="{1D8B0C64-01FE-FA69-3439-6839CA4E810C}"/>
              </a:ext>
            </a:extLst>
          </p:cNvPr>
          <p:cNvPicPr>
            <a:picLocks noChangeAspect="1"/>
          </p:cNvPicPr>
          <p:nvPr/>
        </p:nvPicPr>
        <p:blipFill>
          <a:blip r:embed="rId2"/>
          <a:stretch>
            <a:fillRect/>
          </a:stretch>
        </p:blipFill>
        <p:spPr>
          <a:xfrm>
            <a:off x="0" y="-1"/>
            <a:ext cx="685800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92E73FCD-88F8-6D4F-D8EB-11A5A8196E80}"/>
              </a:ext>
            </a:extLst>
          </p:cNvPr>
          <p:cNvSpPr txBox="1"/>
          <p:nvPr/>
        </p:nvSpPr>
        <p:spPr>
          <a:xfrm>
            <a:off x="7157884" y="1494503"/>
            <a:ext cx="4778477" cy="2062103"/>
          </a:xfrm>
          <a:prstGeom prst="rect">
            <a:avLst/>
          </a:prstGeom>
          <a:noFill/>
        </p:spPr>
        <p:txBody>
          <a:bodyPr wrap="square" rtlCol="0">
            <a:spAutoFit/>
          </a:bodyPr>
          <a:lstStyle/>
          <a:p>
            <a:r>
              <a:rPr lang="en-US" sz="3200" dirty="0"/>
              <a:t>Workforce Innovation and Opportunity Act in the list of Excluded Income in the FFY27 EAP policy manual</a:t>
            </a:r>
          </a:p>
        </p:txBody>
      </p:sp>
      <p:sp>
        <p:nvSpPr>
          <p:cNvPr id="9" name="Rectangle 8" descr="Highlight box around the new Workforce Innovation and Opportunity Act language in the FFY27 EAP policy manual.">
            <a:extLst>
              <a:ext uri="{FF2B5EF4-FFF2-40B4-BE49-F238E27FC236}">
                <a16:creationId xmlns:a16="http://schemas.microsoft.com/office/drawing/2014/main" id="{0A5970A1-F15D-6043-55C5-EDD916987C4A}"/>
              </a:ext>
            </a:extLst>
          </p:cNvPr>
          <p:cNvSpPr/>
          <p:nvPr/>
        </p:nvSpPr>
        <p:spPr>
          <a:xfrm>
            <a:off x="616017" y="5294780"/>
            <a:ext cx="5755907" cy="149495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6972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0CA4-8A24-0FBC-1558-6D8B6140D830}"/>
              </a:ext>
            </a:extLst>
          </p:cNvPr>
          <p:cNvSpPr>
            <a:spLocks noGrp="1"/>
          </p:cNvSpPr>
          <p:nvPr>
            <p:ph type="title"/>
          </p:nvPr>
        </p:nvSpPr>
        <p:spPr/>
        <p:txBody>
          <a:bodyPr>
            <a:normAutofit/>
          </a:bodyPr>
          <a:lstStyle/>
          <a:p>
            <a:pPr algn="l"/>
            <a:r>
              <a:rPr lang="en-US" sz="4400" dirty="0"/>
              <a:t>Explanation of DEED Wage Database (pg.33)</a:t>
            </a:r>
          </a:p>
        </p:txBody>
      </p:sp>
      <p:sp>
        <p:nvSpPr>
          <p:cNvPr id="3" name="Content Placeholder 2">
            <a:extLst>
              <a:ext uri="{FF2B5EF4-FFF2-40B4-BE49-F238E27FC236}">
                <a16:creationId xmlns:a16="http://schemas.microsoft.com/office/drawing/2014/main" id="{6FE000E3-89B6-BFBF-1C8B-F2336A0ADEAF}"/>
              </a:ext>
            </a:extLst>
          </p:cNvPr>
          <p:cNvSpPr>
            <a:spLocks noGrp="1"/>
          </p:cNvSpPr>
          <p:nvPr>
            <p:ph sz="half" idx="1"/>
          </p:nvPr>
        </p:nvSpPr>
        <p:spPr>
          <a:xfrm>
            <a:off x="838199" y="1594624"/>
            <a:ext cx="10432983" cy="4582339"/>
          </a:xfrm>
        </p:spPr>
        <p:txBody>
          <a:bodyPr>
            <a:normAutofit lnSpcReduction="10000"/>
          </a:bodyPr>
          <a:lstStyle/>
          <a:p>
            <a:pPr marL="0" indent="0">
              <a:buNone/>
            </a:pPr>
            <a:r>
              <a:rPr lang="en-US" sz="3600" b="1" dirty="0"/>
              <a:t>Added language:</a:t>
            </a:r>
          </a:p>
          <a:p>
            <a:r>
              <a:rPr lang="en-US" sz="3200" dirty="0"/>
              <a:t>When </a:t>
            </a:r>
            <a:r>
              <a:rPr lang="en-US" sz="3200" dirty="0" err="1"/>
              <a:t>eHEAT</a:t>
            </a:r>
            <a:r>
              <a:rPr lang="en-US" sz="3200" dirty="0"/>
              <a:t> requests DEED data, wage information is matched to household members using their </a:t>
            </a:r>
            <a:r>
              <a:rPr lang="en-US" sz="3200" b="1" dirty="0"/>
              <a:t>Social Security Number</a:t>
            </a:r>
            <a:r>
              <a:rPr lang="en-US" sz="3200" dirty="0"/>
              <a:t> and </a:t>
            </a:r>
            <a:r>
              <a:rPr lang="en-US" sz="3200" b="1" dirty="0"/>
              <a:t>last name</a:t>
            </a:r>
            <a:r>
              <a:rPr lang="en-US" sz="3200" dirty="0"/>
              <a:t>. Spelling or  typographical inconsistencies can prevent DEED from returning wage information. Name differences between </a:t>
            </a:r>
            <a:r>
              <a:rPr lang="en-US" sz="3200" dirty="0" err="1"/>
              <a:t>eHEAT</a:t>
            </a:r>
            <a:r>
              <a:rPr lang="en-US" sz="3200" dirty="0"/>
              <a:t> and DEED may occur for household members who have changed their last name or have last names with punctuation, accents, or suffixes</a:t>
            </a:r>
          </a:p>
          <a:p>
            <a:endParaRPr lang="en-US" sz="3200" b="1" dirty="0"/>
          </a:p>
        </p:txBody>
      </p:sp>
      <p:sp>
        <p:nvSpPr>
          <p:cNvPr id="5" name="Slide Number Placeholder 4">
            <a:extLst>
              <a:ext uri="{FF2B5EF4-FFF2-40B4-BE49-F238E27FC236}">
                <a16:creationId xmlns:a16="http://schemas.microsoft.com/office/drawing/2014/main" id="{FE29EE75-7A68-6D76-5DBB-28FAA73AD270}"/>
              </a:ext>
            </a:extLst>
          </p:cNvPr>
          <p:cNvSpPr>
            <a:spLocks noGrp="1"/>
          </p:cNvSpPr>
          <p:nvPr>
            <p:ph type="sldNum" sz="quarter" idx="12"/>
          </p:nvPr>
        </p:nvSpPr>
        <p:spPr/>
        <p:txBody>
          <a:bodyPr/>
          <a:lstStyle/>
          <a:p>
            <a:fld id="{48F63A3B-78C7-47BE-AE5E-E10140E04643}" type="slidenum">
              <a:rPr lang="en-US" smtClean="0"/>
              <a:t>16</a:t>
            </a:fld>
            <a:endParaRPr lang="en-US" dirty="0"/>
          </a:p>
        </p:txBody>
      </p:sp>
    </p:spTree>
    <p:extLst>
      <p:ext uri="{BB962C8B-B14F-4D97-AF65-F5344CB8AC3E}">
        <p14:creationId xmlns:p14="http://schemas.microsoft.com/office/powerpoint/2010/main" val="2001055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904F9-54A8-C581-E253-769152B41F2B}"/>
              </a:ext>
            </a:extLst>
          </p:cNvPr>
          <p:cNvSpPr>
            <a:spLocks noGrp="1"/>
          </p:cNvSpPr>
          <p:nvPr>
            <p:ph type="title"/>
          </p:nvPr>
        </p:nvSpPr>
        <p:spPr/>
        <p:txBody>
          <a:bodyPr>
            <a:normAutofit/>
          </a:bodyPr>
          <a:lstStyle/>
          <a:p>
            <a:r>
              <a:rPr lang="en-US" sz="4400" dirty="0"/>
              <a:t>New DEED language</a:t>
            </a:r>
          </a:p>
        </p:txBody>
      </p:sp>
      <p:sp>
        <p:nvSpPr>
          <p:cNvPr id="5" name="Slide Number Placeholder 4">
            <a:extLst>
              <a:ext uri="{FF2B5EF4-FFF2-40B4-BE49-F238E27FC236}">
                <a16:creationId xmlns:a16="http://schemas.microsoft.com/office/drawing/2014/main" id="{62909D44-0C3F-6DFD-5197-B04AECD15411}"/>
              </a:ext>
            </a:extLst>
          </p:cNvPr>
          <p:cNvSpPr>
            <a:spLocks noGrp="1"/>
          </p:cNvSpPr>
          <p:nvPr>
            <p:ph type="sldNum" sz="quarter" idx="12"/>
          </p:nvPr>
        </p:nvSpPr>
        <p:spPr/>
        <p:txBody>
          <a:bodyPr/>
          <a:lstStyle/>
          <a:p>
            <a:fld id="{48F63A3B-78C7-47BE-AE5E-E10140E04643}" type="slidenum">
              <a:rPr lang="en-US" smtClean="0"/>
              <a:t>17</a:t>
            </a:fld>
            <a:endParaRPr lang="en-US" dirty="0"/>
          </a:p>
        </p:txBody>
      </p:sp>
      <p:pic>
        <p:nvPicPr>
          <p:cNvPr id="7" name="Picture 6" descr="New DEED language as seen in the FFY27 EAP policy manual.">
            <a:extLst>
              <a:ext uri="{FF2B5EF4-FFF2-40B4-BE49-F238E27FC236}">
                <a16:creationId xmlns:a16="http://schemas.microsoft.com/office/drawing/2014/main" id="{2247012B-5807-8B8F-7FF6-EFBB51E37ABE}"/>
              </a:ext>
            </a:extLst>
          </p:cNvPr>
          <p:cNvPicPr>
            <a:picLocks noChangeAspect="1"/>
          </p:cNvPicPr>
          <p:nvPr/>
        </p:nvPicPr>
        <p:blipFill>
          <a:blip r:embed="rId2"/>
          <a:stretch>
            <a:fillRect/>
          </a:stretch>
        </p:blipFill>
        <p:spPr>
          <a:xfrm>
            <a:off x="0" y="-1"/>
            <a:ext cx="6580554"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44760571-B02E-504F-BCA3-1E80667CDD29}"/>
              </a:ext>
            </a:extLst>
          </p:cNvPr>
          <p:cNvSpPr txBox="1"/>
          <p:nvPr/>
        </p:nvSpPr>
        <p:spPr>
          <a:xfrm>
            <a:off x="6892413" y="1484671"/>
            <a:ext cx="5043948" cy="1077218"/>
          </a:xfrm>
          <a:prstGeom prst="rect">
            <a:avLst/>
          </a:prstGeom>
          <a:noFill/>
        </p:spPr>
        <p:txBody>
          <a:bodyPr wrap="square" rtlCol="0">
            <a:spAutoFit/>
          </a:bodyPr>
          <a:lstStyle/>
          <a:p>
            <a:r>
              <a:rPr lang="en-US" sz="3200" dirty="0"/>
              <a:t>New DEED language is highlighted here</a:t>
            </a:r>
          </a:p>
        </p:txBody>
      </p:sp>
      <p:sp>
        <p:nvSpPr>
          <p:cNvPr id="9" name="Rectangle 8" descr="Highlight box around the new DEED language.">
            <a:extLst>
              <a:ext uri="{FF2B5EF4-FFF2-40B4-BE49-F238E27FC236}">
                <a16:creationId xmlns:a16="http://schemas.microsoft.com/office/drawing/2014/main" id="{AABBA05F-6CF5-4847-9165-E20EFA913AB9}"/>
              </a:ext>
            </a:extLst>
          </p:cNvPr>
          <p:cNvSpPr/>
          <p:nvPr/>
        </p:nvSpPr>
        <p:spPr>
          <a:xfrm>
            <a:off x="471948" y="806245"/>
            <a:ext cx="5624052" cy="114054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2092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B4338-CF8C-8F4C-8134-E6F35C258E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05964-8B83-45D2-4191-5AD5EE4CA00B}"/>
              </a:ext>
            </a:extLst>
          </p:cNvPr>
          <p:cNvSpPr>
            <a:spLocks noGrp="1"/>
          </p:cNvSpPr>
          <p:nvPr>
            <p:ph type="title"/>
          </p:nvPr>
        </p:nvSpPr>
        <p:spPr/>
        <p:txBody>
          <a:bodyPr>
            <a:noAutofit/>
          </a:bodyPr>
          <a:lstStyle/>
          <a:p>
            <a:pPr algn="l"/>
            <a:r>
              <a:rPr lang="en-US" sz="3900" dirty="0"/>
              <a:t>Unearned Income Documentation guidance (pg.40)</a:t>
            </a:r>
          </a:p>
        </p:txBody>
      </p:sp>
      <p:sp>
        <p:nvSpPr>
          <p:cNvPr id="3" name="Content Placeholder 2">
            <a:extLst>
              <a:ext uri="{FF2B5EF4-FFF2-40B4-BE49-F238E27FC236}">
                <a16:creationId xmlns:a16="http://schemas.microsoft.com/office/drawing/2014/main" id="{9981B93C-F66F-21A8-9712-5E20BAD4BE67}"/>
              </a:ext>
            </a:extLst>
          </p:cNvPr>
          <p:cNvSpPr>
            <a:spLocks noGrp="1"/>
          </p:cNvSpPr>
          <p:nvPr>
            <p:ph sz="half" idx="1"/>
          </p:nvPr>
        </p:nvSpPr>
        <p:spPr>
          <a:xfrm>
            <a:off x="838199" y="1594624"/>
            <a:ext cx="10336731" cy="4582339"/>
          </a:xfrm>
        </p:spPr>
        <p:txBody>
          <a:bodyPr>
            <a:normAutofit/>
          </a:bodyPr>
          <a:lstStyle/>
          <a:p>
            <a:pPr marL="0" indent="0">
              <a:buNone/>
            </a:pPr>
            <a:r>
              <a:rPr lang="en-US" sz="3200" dirty="0"/>
              <a:t>Households may use bank statements as documentation of unearned income.  As a reminder, the purpose of this documentation is to show:</a:t>
            </a:r>
          </a:p>
          <a:p>
            <a:pPr marL="0" indent="0">
              <a:buNone/>
            </a:pPr>
            <a:r>
              <a:rPr lang="en-US" sz="3200" dirty="0"/>
              <a:t>•  The amount of income received</a:t>
            </a:r>
          </a:p>
          <a:p>
            <a:pPr marL="0" indent="0">
              <a:buNone/>
            </a:pPr>
            <a:r>
              <a:rPr lang="en-US" sz="3200" dirty="0"/>
              <a:t>•  Both the source and recipient of the income</a:t>
            </a:r>
          </a:p>
          <a:p>
            <a:pPr marL="0" indent="0">
              <a:buNone/>
            </a:pPr>
            <a:r>
              <a:rPr lang="en-US" sz="3200" dirty="0"/>
              <a:t>•  The timeframe in which the income was received</a:t>
            </a:r>
          </a:p>
          <a:p>
            <a:pPr marL="0" indent="0">
              <a:buNone/>
            </a:pPr>
            <a:endParaRPr lang="en-US" dirty="0"/>
          </a:p>
        </p:txBody>
      </p:sp>
      <p:sp>
        <p:nvSpPr>
          <p:cNvPr id="5" name="Slide Number Placeholder 4">
            <a:extLst>
              <a:ext uri="{FF2B5EF4-FFF2-40B4-BE49-F238E27FC236}">
                <a16:creationId xmlns:a16="http://schemas.microsoft.com/office/drawing/2014/main" id="{D310A865-B840-56C0-9E0F-81E9E6A9E699}"/>
              </a:ext>
            </a:extLst>
          </p:cNvPr>
          <p:cNvSpPr>
            <a:spLocks noGrp="1"/>
          </p:cNvSpPr>
          <p:nvPr>
            <p:ph type="sldNum" sz="quarter" idx="12"/>
          </p:nvPr>
        </p:nvSpPr>
        <p:spPr/>
        <p:txBody>
          <a:bodyPr/>
          <a:lstStyle/>
          <a:p>
            <a:fld id="{48F63A3B-78C7-47BE-AE5E-E10140E04643}" type="slidenum">
              <a:rPr lang="en-US" smtClean="0"/>
              <a:t>18</a:t>
            </a:fld>
            <a:endParaRPr lang="en-US" dirty="0"/>
          </a:p>
        </p:txBody>
      </p:sp>
    </p:spTree>
    <p:extLst>
      <p:ext uri="{BB962C8B-B14F-4D97-AF65-F5344CB8AC3E}">
        <p14:creationId xmlns:p14="http://schemas.microsoft.com/office/powerpoint/2010/main" val="2005739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979D3-A785-C33A-1FEE-9F9E17945B8F}"/>
              </a:ext>
            </a:extLst>
          </p:cNvPr>
          <p:cNvSpPr>
            <a:spLocks noGrp="1"/>
          </p:cNvSpPr>
          <p:nvPr>
            <p:ph type="title"/>
          </p:nvPr>
        </p:nvSpPr>
        <p:spPr/>
        <p:txBody>
          <a:bodyPr>
            <a:noAutofit/>
          </a:bodyPr>
          <a:lstStyle/>
          <a:p>
            <a:pPr algn="l"/>
            <a:r>
              <a:rPr lang="en-US" sz="4000" dirty="0"/>
              <a:t>Unearned Income Doc guidance Continues (pg.40)</a:t>
            </a:r>
          </a:p>
        </p:txBody>
      </p:sp>
      <p:sp>
        <p:nvSpPr>
          <p:cNvPr id="3" name="Content Placeholder 2">
            <a:extLst>
              <a:ext uri="{FF2B5EF4-FFF2-40B4-BE49-F238E27FC236}">
                <a16:creationId xmlns:a16="http://schemas.microsoft.com/office/drawing/2014/main" id="{9053BC4C-2B00-E485-8726-B887BCABF8C3}"/>
              </a:ext>
            </a:extLst>
          </p:cNvPr>
          <p:cNvSpPr>
            <a:spLocks noGrp="1"/>
          </p:cNvSpPr>
          <p:nvPr>
            <p:ph sz="half" idx="1"/>
          </p:nvPr>
        </p:nvSpPr>
        <p:spPr>
          <a:xfrm>
            <a:off x="838199" y="1594624"/>
            <a:ext cx="10336731" cy="4582339"/>
          </a:xfrm>
        </p:spPr>
        <p:txBody>
          <a:bodyPr>
            <a:normAutofit/>
          </a:bodyPr>
          <a:lstStyle/>
          <a:p>
            <a:pPr marL="0" indent="0">
              <a:buNone/>
            </a:pPr>
            <a:r>
              <a:rPr lang="en-US" sz="3200" dirty="0"/>
              <a:t>Service Providers may accept submissions that include only the relevant pages of a multi-page statement, (e.g., single page of the bank statement), however, these pages must contain the information listed above as well as identifying information (for both the bank and account holder) needed to verify the statements authenticity.  </a:t>
            </a:r>
            <a:r>
              <a:rPr lang="en-US" sz="3200" b="1" dirty="0"/>
              <a:t>These pages may not be redacted in any way</a:t>
            </a:r>
            <a:r>
              <a:rPr lang="en-US" sz="3200" dirty="0"/>
              <a:t>; including debits and credits to the account</a:t>
            </a:r>
          </a:p>
          <a:p>
            <a:pPr marL="0" indent="0">
              <a:buNone/>
            </a:pPr>
            <a:endParaRPr lang="en-US" dirty="0"/>
          </a:p>
        </p:txBody>
      </p:sp>
      <p:sp>
        <p:nvSpPr>
          <p:cNvPr id="5" name="Slide Number Placeholder 4">
            <a:extLst>
              <a:ext uri="{FF2B5EF4-FFF2-40B4-BE49-F238E27FC236}">
                <a16:creationId xmlns:a16="http://schemas.microsoft.com/office/drawing/2014/main" id="{A1CC3AE6-C466-D493-B290-5C909B8E77A9}"/>
              </a:ext>
            </a:extLst>
          </p:cNvPr>
          <p:cNvSpPr>
            <a:spLocks noGrp="1"/>
          </p:cNvSpPr>
          <p:nvPr>
            <p:ph type="sldNum" sz="quarter" idx="12"/>
          </p:nvPr>
        </p:nvSpPr>
        <p:spPr/>
        <p:txBody>
          <a:bodyPr/>
          <a:lstStyle/>
          <a:p>
            <a:fld id="{48F63A3B-78C7-47BE-AE5E-E10140E04643}" type="slidenum">
              <a:rPr lang="en-US" smtClean="0"/>
              <a:t>19</a:t>
            </a:fld>
            <a:endParaRPr lang="en-US" dirty="0"/>
          </a:p>
        </p:txBody>
      </p:sp>
    </p:spTree>
    <p:extLst>
      <p:ext uri="{BB962C8B-B14F-4D97-AF65-F5344CB8AC3E}">
        <p14:creationId xmlns:p14="http://schemas.microsoft.com/office/powerpoint/2010/main" val="2319083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Chapter 3 – Program Eligibility Requirements</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Ernest McCann</a:t>
            </a:r>
          </a:p>
        </p:txBody>
      </p:sp>
      <p:sp>
        <p:nvSpPr>
          <p:cNvPr id="7" name="Slide Number Placeholder 6"/>
          <p:cNvSpPr>
            <a:spLocks noGrp="1"/>
          </p:cNvSpPr>
          <p:nvPr>
            <p:ph type="sldNum" sz="quarter" idx="12"/>
          </p:nvPr>
        </p:nvSpPr>
        <p:spPr>
          <a:xfrm>
            <a:off x="9893808" y="6355080"/>
            <a:ext cx="1462668" cy="365125"/>
          </a:xfrm>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1799083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604BC-F2F8-ED07-DB72-433834390C3C}"/>
              </a:ext>
            </a:extLst>
          </p:cNvPr>
          <p:cNvSpPr>
            <a:spLocks noGrp="1"/>
          </p:cNvSpPr>
          <p:nvPr>
            <p:ph type="title"/>
          </p:nvPr>
        </p:nvSpPr>
        <p:spPr/>
        <p:txBody>
          <a:bodyPr>
            <a:normAutofit/>
          </a:bodyPr>
          <a:lstStyle/>
          <a:p>
            <a:r>
              <a:rPr lang="en-US" sz="4400" dirty="0"/>
              <a:t>Unearned Income</a:t>
            </a:r>
          </a:p>
        </p:txBody>
      </p:sp>
      <p:sp>
        <p:nvSpPr>
          <p:cNvPr id="5" name="Slide Number Placeholder 4">
            <a:extLst>
              <a:ext uri="{FF2B5EF4-FFF2-40B4-BE49-F238E27FC236}">
                <a16:creationId xmlns:a16="http://schemas.microsoft.com/office/drawing/2014/main" id="{D00F3AF4-1BDD-9BA5-193D-122A8BCB6C81}"/>
              </a:ext>
            </a:extLst>
          </p:cNvPr>
          <p:cNvSpPr>
            <a:spLocks noGrp="1"/>
          </p:cNvSpPr>
          <p:nvPr>
            <p:ph type="sldNum" sz="quarter" idx="12"/>
          </p:nvPr>
        </p:nvSpPr>
        <p:spPr/>
        <p:txBody>
          <a:bodyPr/>
          <a:lstStyle/>
          <a:p>
            <a:fld id="{48F63A3B-78C7-47BE-AE5E-E10140E04643}" type="slidenum">
              <a:rPr lang="en-US" smtClean="0"/>
              <a:t>20</a:t>
            </a:fld>
            <a:endParaRPr lang="en-US" dirty="0"/>
          </a:p>
        </p:txBody>
      </p:sp>
      <p:sp>
        <p:nvSpPr>
          <p:cNvPr id="8" name="TextBox 7">
            <a:extLst>
              <a:ext uri="{FF2B5EF4-FFF2-40B4-BE49-F238E27FC236}">
                <a16:creationId xmlns:a16="http://schemas.microsoft.com/office/drawing/2014/main" id="{E9E68924-7A13-A60F-C4F7-99BBE5E3E0E6}"/>
              </a:ext>
            </a:extLst>
          </p:cNvPr>
          <p:cNvSpPr txBox="1"/>
          <p:nvPr/>
        </p:nvSpPr>
        <p:spPr>
          <a:xfrm>
            <a:off x="6987941" y="1511166"/>
            <a:ext cx="4976261" cy="2062103"/>
          </a:xfrm>
          <a:prstGeom prst="rect">
            <a:avLst/>
          </a:prstGeom>
          <a:noFill/>
        </p:spPr>
        <p:txBody>
          <a:bodyPr wrap="square" rtlCol="0">
            <a:spAutoFit/>
          </a:bodyPr>
          <a:lstStyle/>
          <a:p>
            <a:r>
              <a:rPr lang="en-US" sz="3200" dirty="0"/>
              <a:t>New unearned income guidance as seen in the FFY27 EAP policy manual</a:t>
            </a:r>
          </a:p>
          <a:p>
            <a:endParaRPr lang="en-US" sz="3200" dirty="0"/>
          </a:p>
        </p:txBody>
      </p:sp>
      <p:pic>
        <p:nvPicPr>
          <p:cNvPr id="4" name="Picture 3" descr="Image of the new unearned income guidance as seen in the FFY27 EAP policy manual.&#10;">
            <a:extLst>
              <a:ext uri="{FF2B5EF4-FFF2-40B4-BE49-F238E27FC236}">
                <a16:creationId xmlns:a16="http://schemas.microsoft.com/office/drawing/2014/main" id="{3146A95C-21F9-A7F8-F9C9-6C8B1E0462CB}"/>
              </a:ext>
            </a:extLst>
          </p:cNvPr>
          <p:cNvPicPr>
            <a:picLocks noChangeAspect="1"/>
          </p:cNvPicPr>
          <p:nvPr/>
        </p:nvPicPr>
        <p:blipFill>
          <a:blip r:embed="rId2"/>
          <a:stretch>
            <a:fillRect/>
          </a:stretch>
        </p:blipFill>
        <p:spPr>
          <a:xfrm>
            <a:off x="0" y="-1"/>
            <a:ext cx="6683375" cy="6858000"/>
          </a:xfrm>
          <a:prstGeom prst="rect">
            <a:avLst/>
          </a:prstGeom>
          <a:ln>
            <a:noFill/>
          </a:ln>
          <a:effectLst>
            <a:outerShdw blurRad="292100" dist="139700" dir="2700000" algn="tl" rotWithShape="0">
              <a:srgbClr val="333333">
                <a:alpha val="65000"/>
              </a:srgbClr>
            </a:outerShdw>
          </a:effectLst>
        </p:spPr>
      </p:pic>
      <p:sp>
        <p:nvSpPr>
          <p:cNvPr id="6" name="Rectangle 5" descr="Highlight box around the new Unearned Income guidance in the FFY27 EAP policy manual.">
            <a:extLst>
              <a:ext uri="{FF2B5EF4-FFF2-40B4-BE49-F238E27FC236}">
                <a16:creationId xmlns:a16="http://schemas.microsoft.com/office/drawing/2014/main" id="{1267FC0C-CAAD-77AB-4A85-3F73A98A6055}"/>
              </a:ext>
            </a:extLst>
          </p:cNvPr>
          <p:cNvSpPr/>
          <p:nvPr/>
        </p:nvSpPr>
        <p:spPr>
          <a:xfrm>
            <a:off x="356135" y="3205213"/>
            <a:ext cx="5938787" cy="26950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9896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468DC-C4CC-57F1-EBDD-08C2B26DD58A}"/>
              </a:ext>
            </a:extLst>
          </p:cNvPr>
          <p:cNvSpPr>
            <a:spLocks noGrp="1"/>
          </p:cNvSpPr>
          <p:nvPr>
            <p:ph type="title"/>
          </p:nvPr>
        </p:nvSpPr>
        <p:spPr/>
        <p:txBody>
          <a:bodyPr>
            <a:normAutofit/>
          </a:bodyPr>
          <a:lstStyle/>
          <a:p>
            <a:pPr algn="l"/>
            <a:r>
              <a:rPr lang="en-US" sz="4400" dirty="0"/>
              <a:t>Bank Statements Recap</a:t>
            </a:r>
          </a:p>
        </p:txBody>
      </p:sp>
      <p:sp>
        <p:nvSpPr>
          <p:cNvPr id="3" name="Content Placeholder 2">
            <a:extLst>
              <a:ext uri="{FF2B5EF4-FFF2-40B4-BE49-F238E27FC236}">
                <a16:creationId xmlns:a16="http://schemas.microsoft.com/office/drawing/2014/main" id="{6350B423-0373-BE85-4377-3F5A640DEB59}"/>
              </a:ext>
            </a:extLst>
          </p:cNvPr>
          <p:cNvSpPr>
            <a:spLocks noGrp="1"/>
          </p:cNvSpPr>
          <p:nvPr>
            <p:ph sz="half" idx="1"/>
          </p:nvPr>
        </p:nvSpPr>
        <p:spPr>
          <a:xfrm>
            <a:off x="637442" y="1599020"/>
            <a:ext cx="10917115" cy="4582339"/>
          </a:xfrm>
        </p:spPr>
        <p:txBody>
          <a:bodyPr/>
          <a:lstStyle/>
          <a:p>
            <a:pPr marL="0" indent="0">
              <a:buNone/>
            </a:pPr>
            <a:r>
              <a:rPr lang="en-US" sz="2800" b="1" dirty="0"/>
              <a:t>A bank statement used to verify unearned income must:</a:t>
            </a:r>
          </a:p>
          <a:p>
            <a:r>
              <a:rPr lang="en-US" sz="2800" dirty="0"/>
              <a:t>Show the name of the bank and the name of the account holder</a:t>
            </a:r>
          </a:p>
          <a:p>
            <a:r>
              <a:rPr lang="en-US" sz="2800" dirty="0"/>
              <a:t>Show both the source and recipient of the income</a:t>
            </a:r>
          </a:p>
          <a:p>
            <a:r>
              <a:rPr lang="en-US" sz="2800" dirty="0"/>
              <a:t>Show the timeframe in which the income was received</a:t>
            </a:r>
          </a:p>
          <a:p>
            <a:r>
              <a:rPr lang="en-US" sz="2800" dirty="0"/>
              <a:t>Relevant pages of a multi-page bank statement </a:t>
            </a:r>
            <a:r>
              <a:rPr lang="en-US" sz="2800" b="1" dirty="0"/>
              <a:t>may not be redacted in any way   </a:t>
            </a:r>
          </a:p>
          <a:p>
            <a:pPr marL="0" indent="0">
              <a:buNone/>
            </a:pPr>
            <a:endParaRPr lang="en-US" sz="2800" dirty="0"/>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5C8BF9A0-A4B6-C076-DC47-7ABAE7604413}"/>
              </a:ext>
            </a:extLst>
          </p:cNvPr>
          <p:cNvSpPr>
            <a:spLocks noGrp="1"/>
          </p:cNvSpPr>
          <p:nvPr>
            <p:ph type="sldNum" sz="quarter" idx="12"/>
          </p:nvPr>
        </p:nvSpPr>
        <p:spPr/>
        <p:txBody>
          <a:bodyPr/>
          <a:lstStyle/>
          <a:p>
            <a:fld id="{48F63A3B-78C7-47BE-AE5E-E10140E04643}" type="slidenum">
              <a:rPr lang="en-US" smtClean="0"/>
              <a:t>21</a:t>
            </a:fld>
            <a:endParaRPr lang="en-US" dirty="0"/>
          </a:p>
        </p:txBody>
      </p:sp>
    </p:spTree>
    <p:custDataLst>
      <p:tags r:id="rId1"/>
    </p:custDataLst>
    <p:extLst>
      <p:ext uri="{BB962C8B-B14F-4D97-AF65-F5344CB8AC3E}">
        <p14:creationId xmlns:p14="http://schemas.microsoft.com/office/powerpoint/2010/main" val="295747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B98F-AAEB-3436-5AC2-DBA1A21DBDF2}"/>
              </a:ext>
            </a:extLst>
          </p:cNvPr>
          <p:cNvSpPr>
            <a:spLocks noGrp="1"/>
          </p:cNvSpPr>
          <p:nvPr>
            <p:ph type="title"/>
          </p:nvPr>
        </p:nvSpPr>
        <p:spPr/>
        <p:txBody>
          <a:bodyPr>
            <a:normAutofit/>
          </a:bodyPr>
          <a:lstStyle/>
          <a:p>
            <a:pPr algn="l"/>
            <a:r>
              <a:rPr lang="en-US" sz="4400" dirty="0"/>
              <a:t>MN Paid Leave info added (pg.44)</a:t>
            </a:r>
          </a:p>
        </p:txBody>
      </p:sp>
      <p:sp>
        <p:nvSpPr>
          <p:cNvPr id="3" name="Content Placeholder 2">
            <a:extLst>
              <a:ext uri="{FF2B5EF4-FFF2-40B4-BE49-F238E27FC236}">
                <a16:creationId xmlns:a16="http://schemas.microsoft.com/office/drawing/2014/main" id="{C2B747CE-3392-9BBF-9060-D0403B6C1FB3}"/>
              </a:ext>
            </a:extLst>
          </p:cNvPr>
          <p:cNvSpPr>
            <a:spLocks noGrp="1"/>
          </p:cNvSpPr>
          <p:nvPr>
            <p:ph sz="half" idx="1"/>
          </p:nvPr>
        </p:nvSpPr>
        <p:spPr>
          <a:xfrm>
            <a:off x="838199" y="1594624"/>
            <a:ext cx="10384857" cy="4582339"/>
          </a:xfrm>
        </p:spPr>
        <p:txBody>
          <a:bodyPr>
            <a:normAutofit fontScale="85000" lnSpcReduction="10000"/>
          </a:bodyPr>
          <a:lstStyle/>
          <a:p>
            <a:pPr marL="0" indent="0">
              <a:buNone/>
            </a:pPr>
            <a:r>
              <a:rPr lang="en-US" sz="3200" b="1" dirty="0"/>
              <a:t>Workers’ Compensation, Short Term Disability, Long Term Disability, and Minnesota Paid Leave</a:t>
            </a:r>
          </a:p>
          <a:p>
            <a:pPr marL="0" indent="0">
              <a:buNone/>
            </a:pPr>
            <a:r>
              <a:rPr lang="en-US" sz="3200" dirty="0"/>
              <a:t>When determining worker’s compensation, short- and long- term disability income, and Minnesota Paid Leave benefits, take care to count only wage reimbursement and not reimbursement for out of pocket medical costs, as they are not income</a:t>
            </a:r>
          </a:p>
          <a:p>
            <a:pPr marL="0" indent="0">
              <a:buNone/>
            </a:pPr>
            <a:r>
              <a:rPr lang="en-US" sz="3200" dirty="0"/>
              <a:t>Minnesota Paid Leave benefits are considered wage replacement income and are countable for EAP eligibility</a:t>
            </a:r>
          </a:p>
          <a:p>
            <a:pPr lvl="0"/>
            <a:r>
              <a:rPr lang="en-US" sz="3200" dirty="0"/>
              <a:t>Minnesota Paid Leave benefit determination or payment statements</a:t>
            </a:r>
          </a:p>
          <a:p>
            <a:pPr marL="0" indent="0">
              <a:buNone/>
            </a:pPr>
            <a:endParaRPr lang="en-US" dirty="0"/>
          </a:p>
        </p:txBody>
      </p:sp>
      <p:sp>
        <p:nvSpPr>
          <p:cNvPr id="5" name="Slide Number Placeholder 4">
            <a:extLst>
              <a:ext uri="{FF2B5EF4-FFF2-40B4-BE49-F238E27FC236}">
                <a16:creationId xmlns:a16="http://schemas.microsoft.com/office/drawing/2014/main" id="{C6759682-CC21-F91B-1AF7-543589259C4B}"/>
              </a:ext>
            </a:extLst>
          </p:cNvPr>
          <p:cNvSpPr>
            <a:spLocks noGrp="1"/>
          </p:cNvSpPr>
          <p:nvPr>
            <p:ph type="sldNum" sz="quarter" idx="12"/>
          </p:nvPr>
        </p:nvSpPr>
        <p:spPr/>
        <p:txBody>
          <a:bodyPr/>
          <a:lstStyle/>
          <a:p>
            <a:fld id="{48F63A3B-78C7-47BE-AE5E-E10140E04643}" type="slidenum">
              <a:rPr lang="en-US" smtClean="0"/>
              <a:t>22</a:t>
            </a:fld>
            <a:endParaRPr lang="en-US" dirty="0"/>
          </a:p>
        </p:txBody>
      </p:sp>
    </p:spTree>
    <p:custDataLst>
      <p:tags r:id="rId1"/>
    </p:custDataLst>
    <p:extLst>
      <p:ext uri="{BB962C8B-B14F-4D97-AF65-F5344CB8AC3E}">
        <p14:creationId xmlns:p14="http://schemas.microsoft.com/office/powerpoint/2010/main" val="170144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24919-5A66-C840-0878-EBC24C41ECB2}"/>
              </a:ext>
            </a:extLst>
          </p:cNvPr>
          <p:cNvSpPr>
            <a:spLocks noGrp="1"/>
          </p:cNvSpPr>
          <p:nvPr>
            <p:ph type="title"/>
          </p:nvPr>
        </p:nvSpPr>
        <p:spPr/>
        <p:txBody>
          <a:bodyPr>
            <a:normAutofit/>
          </a:bodyPr>
          <a:lstStyle/>
          <a:p>
            <a:r>
              <a:rPr lang="en-US" sz="4400" dirty="0"/>
              <a:t>New info on MPL</a:t>
            </a:r>
          </a:p>
        </p:txBody>
      </p:sp>
      <p:sp>
        <p:nvSpPr>
          <p:cNvPr id="5" name="Slide Number Placeholder 4">
            <a:extLst>
              <a:ext uri="{FF2B5EF4-FFF2-40B4-BE49-F238E27FC236}">
                <a16:creationId xmlns:a16="http://schemas.microsoft.com/office/drawing/2014/main" id="{650C4751-8F7E-E0F2-466A-CAABB7D155F8}"/>
              </a:ext>
            </a:extLst>
          </p:cNvPr>
          <p:cNvSpPr>
            <a:spLocks noGrp="1"/>
          </p:cNvSpPr>
          <p:nvPr>
            <p:ph type="sldNum" sz="quarter" idx="12"/>
          </p:nvPr>
        </p:nvSpPr>
        <p:spPr/>
        <p:txBody>
          <a:bodyPr/>
          <a:lstStyle/>
          <a:p>
            <a:fld id="{48F63A3B-78C7-47BE-AE5E-E10140E04643}" type="slidenum">
              <a:rPr lang="en-US" smtClean="0"/>
              <a:t>23</a:t>
            </a:fld>
            <a:endParaRPr lang="en-US" dirty="0"/>
          </a:p>
        </p:txBody>
      </p:sp>
      <p:pic>
        <p:nvPicPr>
          <p:cNvPr id="7" name="Picture 6" descr="Image of new Info on Minnesota Paid leave as seen in the FFY27 EAP policy manual.">
            <a:extLst>
              <a:ext uri="{FF2B5EF4-FFF2-40B4-BE49-F238E27FC236}">
                <a16:creationId xmlns:a16="http://schemas.microsoft.com/office/drawing/2014/main" id="{75F0FCD3-9F1C-EA68-A8CF-A55B4284FD95}"/>
              </a:ext>
            </a:extLst>
          </p:cNvPr>
          <p:cNvPicPr>
            <a:picLocks noChangeAspect="1"/>
          </p:cNvPicPr>
          <p:nvPr/>
        </p:nvPicPr>
        <p:blipFill>
          <a:blip r:embed="rId2"/>
          <a:stretch>
            <a:fillRect/>
          </a:stretch>
        </p:blipFill>
        <p:spPr>
          <a:xfrm>
            <a:off x="0" y="0"/>
            <a:ext cx="7305261"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82D9C28A-7582-F32E-00FE-D1D0581D2A7D}"/>
              </a:ext>
            </a:extLst>
          </p:cNvPr>
          <p:cNvSpPr txBox="1"/>
          <p:nvPr/>
        </p:nvSpPr>
        <p:spPr>
          <a:xfrm>
            <a:off x="7603958" y="1482291"/>
            <a:ext cx="4417996" cy="1569660"/>
          </a:xfrm>
          <a:prstGeom prst="rect">
            <a:avLst/>
          </a:prstGeom>
          <a:noFill/>
        </p:spPr>
        <p:txBody>
          <a:bodyPr wrap="square" rtlCol="0">
            <a:spAutoFit/>
          </a:bodyPr>
          <a:lstStyle/>
          <a:p>
            <a:r>
              <a:rPr lang="en-US" sz="3200" dirty="0"/>
              <a:t>Info on Minnesota Paid leave added to the FFY27 EAP policy manual</a:t>
            </a:r>
          </a:p>
        </p:txBody>
      </p:sp>
      <p:sp>
        <p:nvSpPr>
          <p:cNvPr id="9" name="Rectangle 8" descr="Highlight box around new Minnesota Paid leave language.">
            <a:extLst>
              <a:ext uri="{FF2B5EF4-FFF2-40B4-BE49-F238E27FC236}">
                <a16:creationId xmlns:a16="http://schemas.microsoft.com/office/drawing/2014/main" id="{DA4E996B-61A2-27D3-012C-6E226F9B6D91}"/>
              </a:ext>
            </a:extLst>
          </p:cNvPr>
          <p:cNvSpPr/>
          <p:nvPr/>
        </p:nvSpPr>
        <p:spPr>
          <a:xfrm>
            <a:off x="644893" y="327259"/>
            <a:ext cx="6025414" cy="164592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Highlight box around new bullet point to this section.">
            <a:extLst>
              <a:ext uri="{FF2B5EF4-FFF2-40B4-BE49-F238E27FC236}">
                <a16:creationId xmlns:a16="http://schemas.microsoft.com/office/drawing/2014/main" id="{D1741032-51FD-394D-377A-BE3257BD2C52}"/>
              </a:ext>
            </a:extLst>
          </p:cNvPr>
          <p:cNvSpPr/>
          <p:nvPr/>
        </p:nvSpPr>
        <p:spPr>
          <a:xfrm>
            <a:off x="779646" y="4783756"/>
            <a:ext cx="5316354" cy="2695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1037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27950-FFA5-BB06-05CF-A049E4C076A5}"/>
              </a:ext>
            </a:extLst>
          </p:cNvPr>
          <p:cNvSpPr>
            <a:spLocks noGrp="1"/>
          </p:cNvSpPr>
          <p:nvPr>
            <p:ph type="title"/>
          </p:nvPr>
        </p:nvSpPr>
        <p:spPr/>
        <p:txBody>
          <a:bodyPr>
            <a:normAutofit/>
          </a:bodyPr>
          <a:lstStyle/>
          <a:p>
            <a:pPr algn="l"/>
            <a:r>
              <a:rPr lang="en-US" sz="4400" dirty="0"/>
              <a:t>Updates to Appendix 3L</a:t>
            </a:r>
          </a:p>
        </p:txBody>
      </p:sp>
      <p:sp>
        <p:nvSpPr>
          <p:cNvPr id="3" name="Content Placeholder 2">
            <a:extLst>
              <a:ext uri="{FF2B5EF4-FFF2-40B4-BE49-F238E27FC236}">
                <a16:creationId xmlns:a16="http://schemas.microsoft.com/office/drawing/2014/main" id="{B5C69F18-18C9-1BC1-1BE2-3B46210D5DBA}"/>
              </a:ext>
            </a:extLst>
          </p:cNvPr>
          <p:cNvSpPr>
            <a:spLocks noGrp="1"/>
          </p:cNvSpPr>
          <p:nvPr>
            <p:ph sz="half" idx="1"/>
          </p:nvPr>
        </p:nvSpPr>
        <p:spPr>
          <a:xfrm>
            <a:off x="809323" y="1594624"/>
            <a:ext cx="10307855" cy="4582339"/>
          </a:xfrm>
        </p:spPr>
        <p:txBody>
          <a:bodyPr/>
          <a:lstStyle/>
          <a:p>
            <a:pPr marL="0" indent="0">
              <a:buNone/>
            </a:pPr>
            <a:r>
              <a:rPr lang="en-US" sz="3600" b="1" dirty="0"/>
              <a:t>Appendix 3L – DEED Wage Income &amp; UI Scenarios</a:t>
            </a:r>
          </a:p>
          <a:p>
            <a:r>
              <a:rPr lang="en-US" sz="3200" dirty="0"/>
              <a:t>Andy will provide info regarding the changes</a:t>
            </a:r>
          </a:p>
        </p:txBody>
      </p:sp>
      <p:sp>
        <p:nvSpPr>
          <p:cNvPr id="5" name="Slide Number Placeholder 4">
            <a:extLst>
              <a:ext uri="{FF2B5EF4-FFF2-40B4-BE49-F238E27FC236}">
                <a16:creationId xmlns:a16="http://schemas.microsoft.com/office/drawing/2014/main" id="{642266BC-54DE-EC19-5D63-9B9DC9F348C8}"/>
              </a:ext>
            </a:extLst>
          </p:cNvPr>
          <p:cNvSpPr>
            <a:spLocks noGrp="1"/>
          </p:cNvSpPr>
          <p:nvPr>
            <p:ph type="sldNum" sz="quarter" idx="12"/>
          </p:nvPr>
        </p:nvSpPr>
        <p:spPr/>
        <p:txBody>
          <a:bodyPr/>
          <a:lstStyle/>
          <a:p>
            <a:fld id="{48F63A3B-78C7-47BE-AE5E-E10140E04643}" type="slidenum">
              <a:rPr lang="en-US" smtClean="0"/>
              <a:t>24</a:t>
            </a:fld>
            <a:endParaRPr lang="en-US" dirty="0"/>
          </a:p>
        </p:txBody>
      </p:sp>
    </p:spTree>
    <p:extLst>
      <p:ext uri="{BB962C8B-B14F-4D97-AF65-F5344CB8AC3E}">
        <p14:creationId xmlns:p14="http://schemas.microsoft.com/office/powerpoint/2010/main" val="1337569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Q&amp;A</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25</a:t>
            </a:fld>
            <a:endParaRPr lang="en-US" dirty="0"/>
          </a:p>
        </p:txBody>
      </p:sp>
    </p:spTree>
    <p:extLst>
      <p:ext uri="{BB962C8B-B14F-4D97-AF65-F5344CB8AC3E}">
        <p14:creationId xmlns:p14="http://schemas.microsoft.com/office/powerpoint/2010/main" val="16730338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07790-38B6-0FAE-E5CD-702B1D120D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3DA1A-7C8F-6739-6358-13B627FD4C7B}"/>
              </a:ext>
            </a:extLst>
          </p:cNvPr>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a:extLst>
              <a:ext uri="{FF2B5EF4-FFF2-40B4-BE49-F238E27FC236}">
                <a16:creationId xmlns:a16="http://schemas.microsoft.com/office/drawing/2014/main" id="{39D40A85-A895-77B9-64D1-447DC03F7E36}"/>
              </a:ext>
            </a:extLst>
          </p:cNvPr>
          <p:cNvSpPr>
            <a:spLocks noGrp="1"/>
          </p:cNvSpPr>
          <p:nvPr>
            <p:ph type="body" sz="quarter" idx="14"/>
          </p:nvPr>
        </p:nvSpPr>
        <p:spPr>
          <a:xfrm>
            <a:off x="844826" y="5143364"/>
            <a:ext cx="10535478" cy="903062"/>
          </a:xfrm>
        </p:spPr>
        <p:txBody>
          <a:bodyPr>
            <a:noAutofit/>
          </a:bodyPr>
          <a:lstStyle/>
          <a:p>
            <a:r>
              <a:rPr lang="en-US" sz="4000" b="1" dirty="0"/>
              <a:t>DEED Wage Income &amp; UI Scenarios (Appendix 3L)</a:t>
            </a:r>
          </a:p>
        </p:txBody>
      </p:sp>
      <p:sp>
        <p:nvSpPr>
          <p:cNvPr id="7" name="TextBox 6">
            <a:extLst>
              <a:ext uri="{FF2B5EF4-FFF2-40B4-BE49-F238E27FC236}">
                <a16:creationId xmlns:a16="http://schemas.microsoft.com/office/drawing/2014/main" id="{34C712F0-9511-A0A6-4808-8052F33D5233}"/>
              </a:ext>
            </a:extLst>
          </p:cNvPr>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a:extLst>
              <a:ext uri="{FF2B5EF4-FFF2-40B4-BE49-F238E27FC236}">
                <a16:creationId xmlns:a16="http://schemas.microsoft.com/office/drawing/2014/main" id="{2CC61828-A661-4A34-01F9-249DB4C32069}"/>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93310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400" dirty="0"/>
              <a:t>DEED Wage Income &amp; UI Scenarios (Appendix 3L)</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Andy Grewell</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04662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36A3D-5A03-35E3-681E-B96FCA1944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673850-584E-54FB-7A77-E5E8F4DA93D1}"/>
              </a:ext>
            </a:extLst>
          </p:cNvPr>
          <p:cNvSpPr>
            <a:spLocks noGrp="1"/>
          </p:cNvSpPr>
          <p:nvPr>
            <p:ph type="title"/>
          </p:nvPr>
        </p:nvSpPr>
        <p:spPr/>
        <p:txBody>
          <a:bodyPr>
            <a:normAutofit/>
          </a:bodyPr>
          <a:lstStyle/>
          <a:p>
            <a:pPr algn="l"/>
            <a:r>
              <a:rPr lang="en-US" sz="4000" dirty="0"/>
              <a:t>Appendix 3L – Summary of Changes</a:t>
            </a:r>
          </a:p>
        </p:txBody>
      </p:sp>
      <p:sp>
        <p:nvSpPr>
          <p:cNvPr id="4" name="Content Placeholder 3">
            <a:extLst>
              <a:ext uri="{FF2B5EF4-FFF2-40B4-BE49-F238E27FC236}">
                <a16:creationId xmlns:a16="http://schemas.microsoft.com/office/drawing/2014/main" id="{8495C379-A3E4-5A93-04B7-23BD60EA3189}"/>
              </a:ext>
            </a:extLst>
          </p:cNvPr>
          <p:cNvSpPr>
            <a:spLocks noGrp="1"/>
          </p:cNvSpPr>
          <p:nvPr>
            <p:ph sz="half" idx="2"/>
          </p:nvPr>
        </p:nvSpPr>
        <p:spPr>
          <a:xfrm>
            <a:off x="430446" y="2499759"/>
            <a:ext cx="7102467" cy="3856591"/>
          </a:xfrm>
        </p:spPr>
        <p:txBody>
          <a:bodyPr>
            <a:normAutofit/>
          </a:bodyPr>
          <a:lstStyle/>
          <a:p>
            <a:pPr>
              <a:spcBef>
                <a:spcPts val="0"/>
              </a:spcBef>
              <a:spcAft>
                <a:spcPts val="0"/>
              </a:spcAft>
            </a:pPr>
            <a:r>
              <a:rPr lang="en-US" sz="3600" dirty="0">
                <a:ea typeface="Calibri" panose="020F0502020204030204" pitchFamily="34" charset="0"/>
                <a:cs typeface="Times New Roman" panose="02020603050405020304" pitchFamily="18" charset="0"/>
              </a:rPr>
              <a:t>New scenarios added</a:t>
            </a:r>
          </a:p>
          <a:p>
            <a:pPr>
              <a:spcBef>
                <a:spcPts val="0"/>
              </a:spcBef>
              <a:spcAft>
                <a:spcPts val="0"/>
              </a:spcAft>
            </a:pPr>
            <a:r>
              <a:rPr lang="en-US" sz="3600" dirty="0">
                <a:ea typeface="Calibri" panose="020F0502020204030204" pitchFamily="34" charset="0"/>
                <a:cs typeface="Times New Roman" panose="02020603050405020304" pitchFamily="18" charset="0"/>
              </a:rPr>
              <a:t>Additions to guidance</a:t>
            </a:r>
          </a:p>
          <a:p>
            <a:pPr>
              <a:spcBef>
                <a:spcPts val="0"/>
              </a:spcBef>
              <a:spcAft>
                <a:spcPts val="0"/>
              </a:spcAft>
            </a:pPr>
            <a:r>
              <a:rPr lang="en-US" sz="3600" dirty="0">
                <a:ea typeface="Calibri" panose="020F0502020204030204" pitchFamily="34" charset="0"/>
                <a:cs typeface="Times New Roman" panose="02020603050405020304" pitchFamily="18" charset="0"/>
              </a:rPr>
              <a:t>Reorganized for functionality</a:t>
            </a:r>
          </a:p>
          <a:p>
            <a:pPr>
              <a:spcBef>
                <a:spcPts val="0"/>
              </a:spcBef>
              <a:spcAft>
                <a:spcPts val="0"/>
              </a:spcAft>
            </a:pPr>
            <a:r>
              <a:rPr lang="en-US" sz="3600" dirty="0">
                <a:ea typeface="Calibri" panose="020F0502020204030204" pitchFamily="34" charset="0"/>
                <a:cs typeface="Times New Roman" panose="02020603050405020304" pitchFamily="18" charset="0"/>
              </a:rPr>
              <a:t>Clarified some Affidavit guidance</a:t>
            </a:r>
            <a:endParaRPr lang="en-US" sz="3600" dirty="0"/>
          </a:p>
        </p:txBody>
      </p:sp>
      <p:sp>
        <p:nvSpPr>
          <p:cNvPr id="5" name="Slide Number Placeholder 4">
            <a:extLst>
              <a:ext uri="{FF2B5EF4-FFF2-40B4-BE49-F238E27FC236}">
                <a16:creationId xmlns:a16="http://schemas.microsoft.com/office/drawing/2014/main" id="{0E260816-1BE5-DD3C-5EC0-3BFE25A1DCAD}"/>
              </a:ext>
            </a:extLst>
          </p:cNvPr>
          <p:cNvSpPr>
            <a:spLocks noGrp="1"/>
          </p:cNvSpPr>
          <p:nvPr>
            <p:ph type="sldNum" sz="quarter" idx="12"/>
          </p:nvPr>
        </p:nvSpPr>
        <p:spPr/>
        <p:txBody>
          <a:bodyPr/>
          <a:lstStyle/>
          <a:p>
            <a:fld id="{48F63A3B-78C7-47BE-AE5E-E10140E04643}" type="slidenum">
              <a:rPr lang="en-US" smtClean="0"/>
              <a:t>28</a:t>
            </a:fld>
            <a:endParaRPr lang="en-US" dirty="0"/>
          </a:p>
        </p:txBody>
      </p:sp>
      <p:pic>
        <p:nvPicPr>
          <p:cNvPr id="9" name="Picture 8" descr="Jeans pants neatly folded and placed on shelves">
            <a:extLst>
              <a:ext uri="{FF2B5EF4-FFF2-40B4-BE49-F238E27FC236}">
                <a16:creationId xmlns:a16="http://schemas.microsoft.com/office/drawing/2014/main" id="{2C72A51A-0D66-793A-B452-0A378F19E2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5719" y="2499759"/>
            <a:ext cx="4745319" cy="2758612"/>
          </a:xfrm>
          <a:prstGeom prst="rect">
            <a:avLst/>
          </a:prstGeom>
        </p:spPr>
      </p:pic>
    </p:spTree>
    <p:extLst>
      <p:ext uri="{BB962C8B-B14F-4D97-AF65-F5344CB8AC3E}">
        <p14:creationId xmlns:p14="http://schemas.microsoft.com/office/powerpoint/2010/main" val="407382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3D92F-2155-A4FC-907D-554611ECC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87B2F1-17F5-7F37-D10D-742D75B3DECD}"/>
              </a:ext>
            </a:extLst>
          </p:cNvPr>
          <p:cNvSpPr>
            <a:spLocks noGrp="1"/>
          </p:cNvSpPr>
          <p:nvPr>
            <p:ph type="title"/>
          </p:nvPr>
        </p:nvSpPr>
        <p:spPr/>
        <p:txBody>
          <a:bodyPr>
            <a:normAutofit/>
          </a:bodyPr>
          <a:lstStyle/>
          <a:p>
            <a:pPr algn="l"/>
            <a:r>
              <a:rPr lang="en-US" sz="4000" dirty="0">
                <a:ea typeface="Calibri" panose="020F0502020204030204" pitchFamily="34" charset="0"/>
                <a:cs typeface="Times New Roman" panose="02020603050405020304" pitchFamily="18" charset="0"/>
              </a:rPr>
              <a:t>New scenarios added – Scenario #6</a:t>
            </a:r>
            <a:endParaRPr lang="en-US" sz="4000" dirty="0"/>
          </a:p>
        </p:txBody>
      </p:sp>
      <p:sp>
        <p:nvSpPr>
          <p:cNvPr id="4" name="Content Placeholder 3">
            <a:extLst>
              <a:ext uri="{FF2B5EF4-FFF2-40B4-BE49-F238E27FC236}">
                <a16:creationId xmlns:a16="http://schemas.microsoft.com/office/drawing/2014/main" id="{F59CD4A7-6943-6CA9-7234-FCE27FCC282F}"/>
              </a:ext>
            </a:extLst>
          </p:cNvPr>
          <p:cNvSpPr>
            <a:spLocks noGrp="1"/>
          </p:cNvSpPr>
          <p:nvPr>
            <p:ph sz="half" idx="2"/>
          </p:nvPr>
        </p:nvSpPr>
        <p:spPr>
          <a:xfrm>
            <a:off x="0" y="1372656"/>
            <a:ext cx="12192000" cy="1566488"/>
          </a:xfrm>
        </p:spPr>
        <p:txBody>
          <a:bodyPr>
            <a:noAutofit/>
          </a:bodyPr>
          <a:lstStyle/>
          <a:p>
            <a:pPr marL="0" indent="0">
              <a:spcBef>
                <a:spcPts val="0"/>
              </a:spcBef>
              <a:spcAft>
                <a:spcPts val="0"/>
              </a:spcAft>
              <a:buNone/>
            </a:pPr>
            <a:r>
              <a:rPr lang="en-US" sz="3200" b="1" dirty="0">
                <a:ea typeface="Calibri" panose="020F0502020204030204" pitchFamily="34" charset="0"/>
                <a:cs typeface="Times New Roman" panose="02020603050405020304" pitchFamily="18" charset="0"/>
              </a:rPr>
              <a:t>Scenario #6:</a:t>
            </a:r>
            <a:r>
              <a:rPr lang="en-US" sz="3200" dirty="0">
                <a:ea typeface="Calibri" panose="020F0502020204030204" pitchFamily="34" charset="0"/>
                <a:cs typeface="Times New Roman" panose="02020603050405020304" pitchFamily="18" charset="0"/>
              </a:rPr>
              <a:t> When income </a:t>
            </a:r>
            <a:r>
              <a:rPr lang="en-US" sz="3200" u="sng" dirty="0">
                <a:ea typeface="Calibri" panose="020F0502020204030204" pitchFamily="34" charset="0"/>
                <a:cs typeface="Times New Roman" panose="02020603050405020304" pitchFamily="18" charset="0"/>
              </a:rPr>
              <a:t>is</a:t>
            </a:r>
            <a:r>
              <a:rPr lang="en-US" sz="3200" dirty="0">
                <a:ea typeface="Calibri" panose="020F0502020204030204" pitchFamily="34" charset="0"/>
                <a:cs typeface="Times New Roman" panose="02020603050405020304" pitchFamily="18" charset="0"/>
              </a:rPr>
              <a:t> indicated, but most other income info is left blank</a:t>
            </a:r>
          </a:p>
          <a:p>
            <a:pPr lvl="1">
              <a:spcBef>
                <a:spcPts val="0"/>
              </a:spcBef>
              <a:spcAft>
                <a:spcPts val="0"/>
              </a:spcAft>
            </a:pPr>
            <a:r>
              <a:rPr lang="en-US" sz="3200" dirty="0"/>
              <a:t>No DEED info returned</a:t>
            </a:r>
          </a:p>
          <a:p>
            <a:pPr lvl="1">
              <a:spcBef>
                <a:spcPts val="0"/>
              </a:spcBef>
              <a:spcAft>
                <a:spcPts val="0"/>
              </a:spcAft>
            </a:pPr>
            <a:r>
              <a:rPr lang="en-US" sz="3200" dirty="0"/>
              <a:t>No complete wage income documentation provided</a:t>
            </a:r>
          </a:p>
          <a:p>
            <a:pPr lvl="1">
              <a:spcBef>
                <a:spcPts val="0"/>
              </a:spcBef>
              <a:spcAft>
                <a:spcPts val="0"/>
              </a:spcAft>
            </a:pPr>
            <a:r>
              <a:rPr lang="en-US" sz="3200" dirty="0"/>
              <a:t>No change in income indicated</a:t>
            </a:r>
          </a:p>
          <a:p>
            <a:pPr marL="457200" lvl="1" indent="0">
              <a:spcBef>
                <a:spcPts val="0"/>
              </a:spcBef>
              <a:spcAft>
                <a:spcPts val="0"/>
              </a:spcAft>
              <a:buNone/>
            </a:pPr>
            <a:r>
              <a:rPr lang="en-US" sz="3200" b="1" dirty="0"/>
              <a:t>= Need RFI, then process normally</a:t>
            </a:r>
          </a:p>
        </p:txBody>
      </p:sp>
      <p:sp>
        <p:nvSpPr>
          <p:cNvPr id="5" name="Slide Number Placeholder 4">
            <a:extLst>
              <a:ext uri="{FF2B5EF4-FFF2-40B4-BE49-F238E27FC236}">
                <a16:creationId xmlns:a16="http://schemas.microsoft.com/office/drawing/2014/main" id="{FCAF767F-8EF0-40F4-6057-D3D311667927}"/>
              </a:ext>
            </a:extLst>
          </p:cNvPr>
          <p:cNvSpPr>
            <a:spLocks noGrp="1"/>
          </p:cNvSpPr>
          <p:nvPr>
            <p:ph type="sldNum" sz="quarter" idx="12"/>
          </p:nvPr>
        </p:nvSpPr>
        <p:spPr/>
        <p:txBody>
          <a:bodyPr/>
          <a:lstStyle/>
          <a:p>
            <a:fld id="{48F63A3B-78C7-47BE-AE5E-E10140E04643}" type="slidenum">
              <a:rPr lang="en-US" smtClean="0"/>
              <a:t>29</a:t>
            </a:fld>
            <a:endParaRPr lang="en-US" dirty="0"/>
          </a:p>
        </p:txBody>
      </p:sp>
      <p:pic>
        <p:nvPicPr>
          <p:cNvPr id="7" name="Picture 6" descr="A screenshot of Scenario #6 from the EAP Policy Manual, Appendix 3L">
            <a:extLst>
              <a:ext uri="{FF2B5EF4-FFF2-40B4-BE49-F238E27FC236}">
                <a16:creationId xmlns:a16="http://schemas.microsoft.com/office/drawing/2014/main" id="{F526FF64-C8DF-BAA4-8716-003B37C4ACB8}"/>
              </a:ext>
            </a:extLst>
          </p:cNvPr>
          <p:cNvPicPr>
            <a:picLocks noChangeAspect="1"/>
          </p:cNvPicPr>
          <p:nvPr/>
        </p:nvPicPr>
        <p:blipFill>
          <a:blip r:embed="rId3"/>
          <a:stretch>
            <a:fillRect/>
          </a:stretch>
        </p:blipFill>
        <p:spPr>
          <a:xfrm>
            <a:off x="1240970" y="4383375"/>
            <a:ext cx="10523943" cy="2263407"/>
          </a:xfrm>
          <a:prstGeom prst="rect">
            <a:avLst/>
          </a:prstGeom>
          <a:ln>
            <a:solidFill>
              <a:schemeClr val="accent1"/>
            </a:solidFill>
          </a:ln>
        </p:spPr>
      </p:pic>
    </p:spTree>
    <p:extLst>
      <p:ext uri="{BB962C8B-B14F-4D97-AF65-F5344CB8AC3E}">
        <p14:creationId xmlns:p14="http://schemas.microsoft.com/office/powerpoint/2010/main" val="61199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List of changes to Chapter 3</a:t>
            </a:r>
          </a:p>
        </p:txBody>
      </p:sp>
      <p:sp>
        <p:nvSpPr>
          <p:cNvPr id="3" name="Content Placeholder 2"/>
          <p:cNvSpPr>
            <a:spLocks noGrp="1"/>
          </p:cNvSpPr>
          <p:nvPr>
            <p:ph sz="half" idx="1"/>
          </p:nvPr>
        </p:nvSpPr>
        <p:spPr>
          <a:xfrm>
            <a:off x="707564" y="1594624"/>
            <a:ext cx="10835641" cy="4582339"/>
          </a:xfrm>
        </p:spPr>
        <p:txBody>
          <a:bodyPr>
            <a:noAutofit/>
          </a:bodyPr>
          <a:lstStyle/>
          <a:p>
            <a:pPr>
              <a:spcBef>
                <a:spcPts val="600"/>
              </a:spcBef>
              <a:spcAft>
                <a:spcPts val="600"/>
              </a:spcAft>
            </a:pPr>
            <a:r>
              <a:rPr lang="en-US" sz="2600" dirty="0"/>
              <a:t>Addition to Ineligible Dwelling list (pg.14)</a:t>
            </a:r>
          </a:p>
          <a:p>
            <a:pPr>
              <a:spcBef>
                <a:spcPts val="600"/>
              </a:spcBef>
              <a:spcAft>
                <a:spcPts val="600"/>
              </a:spcAft>
            </a:pPr>
            <a:r>
              <a:rPr lang="en-US" sz="2600" dirty="0"/>
              <a:t>Addition to Tribal Per Capita Payments (pg.17)</a:t>
            </a:r>
          </a:p>
          <a:p>
            <a:pPr>
              <a:spcBef>
                <a:spcPts val="600"/>
              </a:spcBef>
              <a:spcAft>
                <a:spcPts val="600"/>
              </a:spcAft>
            </a:pPr>
            <a:r>
              <a:rPr lang="en-US" sz="2600" dirty="0"/>
              <a:t>Income Inclusions &amp; Exclusions additions (pg.19 – 29)</a:t>
            </a:r>
          </a:p>
          <a:p>
            <a:pPr>
              <a:spcBef>
                <a:spcPts val="600"/>
              </a:spcBef>
              <a:spcAft>
                <a:spcPts val="600"/>
              </a:spcAft>
            </a:pPr>
            <a:r>
              <a:rPr lang="en-US" sz="2600" dirty="0"/>
              <a:t>Workforce Innovation and Opportunity Act (WIOA pg.29)</a:t>
            </a:r>
          </a:p>
          <a:p>
            <a:pPr>
              <a:spcBef>
                <a:spcPts val="600"/>
              </a:spcBef>
              <a:spcAft>
                <a:spcPts val="600"/>
              </a:spcAft>
            </a:pPr>
            <a:r>
              <a:rPr lang="en-US" sz="2600" dirty="0"/>
              <a:t>Explanation of DEED Wage Database (pg.35)</a:t>
            </a:r>
          </a:p>
          <a:p>
            <a:pPr>
              <a:spcBef>
                <a:spcPts val="600"/>
              </a:spcBef>
              <a:spcAft>
                <a:spcPts val="600"/>
              </a:spcAft>
            </a:pPr>
            <a:r>
              <a:rPr lang="en-US" sz="2600" dirty="0"/>
              <a:t>Additional Unearned Income Documentation guidance (pg.41)</a:t>
            </a:r>
          </a:p>
          <a:p>
            <a:pPr>
              <a:spcBef>
                <a:spcPts val="600"/>
              </a:spcBef>
              <a:spcAft>
                <a:spcPts val="600"/>
              </a:spcAft>
            </a:pPr>
            <a:r>
              <a:rPr lang="en-US" sz="2600" dirty="0"/>
              <a:t>MN Paid Leave info added (pg.44)</a:t>
            </a:r>
          </a:p>
          <a:p>
            <a:pPr>
              <a:spcBef>
                <a:spcPts val="600"/>
              </a:spcBef>
              <a:spcAft>
                <a:spcPts val="600"/>
              </a:spcAft>
            </a:pPr>
            <a:r>
              <a:rPr lang="en-US" sz="2600" dirty="0"/>
              <a:t>Updates to Appendix 3L</a:t>
            </a:r>
          </a:p>
          <a:p>
            <a:pPr>
              <a:spcBef>
                <a:spcPts val="600"/>
              </a:spcBef>
              <a:spcAft>
                <a:spcPts val="600"/>
              </a:spcAft>
            </a:pPr>
            <a:endParaRPr lang="en-US" sz="3200" dirty="0"/>
          </a:p>
          <a:p>
            <a:pPr>
              <a:spcBef>
                <a:spcPts val="600"/>
              </a:spcBef>
              <a:spcAft>
                <a:spcPts val="600"/>
              </a:spcAft>
            </a:pPr>
            <a:endParaRPr lang="en-US" sz="3200" dirty="0"/>
          </a:p>
          <a:p>
            <a:pPr>
              <a:spcBef>
                <a:spcPts val="600"/>
              </a:spcBef>
              <a:spcAft>
                <a:spcPts val="600"/>
              </a:spcAft>
            </a:pPr>
            <a:endParaRPr lang="en-US" sz="3200" dirty="0"/>
          </a:p>
        </p:txBody>
      </p:sp>
      <p:sp>
        <p:nvSpPr>
          <p:cNvPr id="7" name="Slide Number Placeholder 6"/>
          <p:cNvSpPr>
            <a:spLocks noGrp="1"/>
          </p:cNvSpPr>
          <p:nvPr>
            <p:ph type="sldNum" sz="quarter" idx="12"/>
          </p:nvPr>
        </p:nvSpPr>
        <p:spPr>
          <a:xfrm>
            <a:off x="9893808" y="6355080"/>
            <a:ext cx="1462668" cy="365125"/>
          </a:xfrm>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510168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C3054-F3A1-306E-3175-06653682AF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9C2BD-036B-3CE6-408C-69E2E46F4516}"/>
              </a:ext>
            </a:extLst>
          </p:cNvPr>
          <p:cNvSpPr>
            <a:spLocks noGrp="1"/>
          </p:cNvSpPr>
          <p:nvPr>
            <p:ph type="title"/>
          </p:nvPr>
        </p:nvSpPr>
        <p:spPr/>
        <p:txBody>
          <a:bodyPr>
            <a:normAutofit/>
          </a:bodyPr>
          <a:lstStyle/>
          <a:p>
            <a:pPr algn="l"/>
            <a:r>
              <a:rPr lang="en-US" sz="4000" dirty="0">
                <a:ea typeface="Calibri" panose="020F0502020204030204" pitchFamily="34" charset="0"/>
                <a:cs typeface="Times New Roman" panose="02020603050405020304" pitchFamily="18" charset="0"/>
              </a:rPr>
              <a:t>New scenarios added – Scenario #7</a:t>
            </a:r>
            <a:endParaRPr lang="en-US" sz="4000" dirty="0"/>
          </a:p>
        </p:txBody>
      </p:sp>
      <p:sp>
        <p:nvSpPr>
          <p:cNvPr id="3" name="Content Placeholder 2">
            <a:extLst>
              <a:ext uri="{FF2B5EF4-FFF2-40B4-BE49-F238E27FC236}">
                <a16:creationId xmlns:a16="http://schemas.microsoft.com/office/drawing/2014/main" id="{82364597-E7F1-A9C9-8BFF-DA171FFD97F6}"/>
              </a:ext>
            </a:extLst>
          </p:cNvPr>
          <p:cNvSpPr>
            <a:spLocks noGrp="1"/>
          </p:cNvSpPr>
          <p:nvPr>
            <p:ph sz="half" idx="1"/>
          </p:nvPr>
        </p:nvSpPr>
        <p:spPr>
          <a:xfrm>
            <a:off x="0" y="1355138"/>
            <a:ext cx="12192000" cy="4582339"/>
          </a:xfrm>
        </p:spPr>
        <p:txBody>
          <a:bodyPr>
            <a:noAutofit/>
          </a:bodyPr>
          <a:lstStyle/>
          <a:p>
            <a:pPr marL="0" lvl="0" indent="0">
              <a:spcBef>
                <a:spcPts val="0"/>
              </a:spcBef>
              <a:spcAft>
                <a:spcPts val="0"/>
              </a:spcAft>
              <a:buClr>
                <a:srgbClr val="003865"/>
              </a:buClr>
              <a:buNone/>
            </a:pPr>
            <a:r>
              <a:rPr lang="en-US" sz="3200" b="1" dirty="0">
                <a:solidFill>
                  <a:srgbClr val="003865"/>
                </a:solidFill>
                <a:ea typeface="Calibri" panose="020F0502020204030204" pitchFamily="34" charset="0"/>
                <a:cs typeface="Times New Roman" panose="02020603050405020304" pitchFamily="18" charset="0"/>
              </a:rPr>
              <a:t>Scenario #7:</a:t>
            </a:r>
            <a:r>
              <a:rPr lang="en-US" sz="3200" dirty="0">
                <a:solidFill>
                  <a:srgbClr val="003865"/>
                </a:solidFill>
                <a:ea typeface="Calibri" panose="020F0502020204030204" pitchFamily="34" charset="0"/>
                <a:cs typeface="Times New Roman" panose="02020603050405020304" pitchFamily="18" charset="0"/>
              </a:rPr>
              <a:t> When most income info is left blank, but evidence of income change, and DEED does return wage info</a:t>
            </a:r>
          </a:p>
          <a:p>
            <a:pPr lvl="1">
              <a:spcBef>
                <a:spcPts val="0"/>
              </a:spcBef>
              <a:spcAft>
                <a:spcPts val="0"/>
              </a:spcAft>
              <a:buClr>
                <a:srgbClr val="003865"/>
              </a:buClr>
            </a:pPr>
            <a:r>
              <a:rPr lang="en-US" sz="3200" dirty="0">
                <a:solidFill>
                  <a:srgbClr val="003865"/>
                </a:solidFill>
              </a:rPr>
              <a:t>Yes, Change in income indicated</a:t>
            </a:r>
          </a:p>
          <a:p>
            <a:pPr lvl="1">
              <a:spcBef>
                <a:spcPts val="0"/>
              </a:spcBef>
              <a:spcAft>
                <a:spcPts val="0"/>
              </a:spcAft>
              <a:buClr>
                <a:srgbClr val="003865"/>
              </a:buClr>
            </a:pPr>
            <a:r>
              <a:rPr lang="en-US" sz="3200" dirty="0">
                <a:solidFill>
                  <a:srgbClr val="003865"/>
                </a:solidFill>
              </a:rPr>
              <a:t>Yes, DEED info returned</a:t>
            </a:r>
          </a:p>
          <a:p>
            <a:pPr lvl="1">
              <a:spcBef>
                <a:spcPts val="0"/>
              </a:spcBef>
              <a:spcAft>
                <a:spcPts val="0"/>
              </a:spcAft>
              <a:buClr>
                <a:srgbClr val="003865"/>
              </a:buClr>
            </a:pPr>
            <a:r>
              <a:rPr lang="en-US" sz="3200" dirty="0">
                <a:solidFill>
                  <a:srgbClr val="003865"/>
                </a:solidFill>
              </a:rPr>
              <a:t>No complete wage income documentation provided</a:t>
            </a:r>
          </a:p>
          <a:p>
            <a:pPr marL="457200" lvl="1" indent="0">
              <a:spcBef>
                <a:spcPts val="0"/>
              </a:spcBef>
              <a:spcAft>
                <a:spcPts val="0"/>
              </a:spcAft>
              <a:buClr>
                <a:srgbClr val="003865"/>
              </a:buClr>
              <a:buNone/>
            </a:pPr>
            <a:r>
              <a:rPr lang="en-US" sz="3200" b="1" dirty="0">
                <a:solidFill>
                  <a:srgbClr val="003865"/>
                </a:solidFill>
              </a:rPr>
              <a:t>= Need Affidavit</a:t>
            </a:r>
            <a:endParaRPr lang="en-US" dirty="0"/>
          </a:p>
        </p:txBody>
      </p:sp>
      <p:sp>
        <p:nvSpPr>
          <p:cNvPr id="5" name="Slide Number Placeholder 4">
            <a:extLst>
              <a:ext uri="{FF2B5EF4-FFF2-40B4-BE49-F238E27FC236}">
                <a16:creationId xmlns:a16="http://schemas.microsoft.com/office/drawing/2014/main" id="{94EA84EE-44D7-2F8E-DB1E-7827AD4B7A6C}"/>
              </a:ext>
            </a:extLst>
          </p:cNvPr>
          <p:cNvSpPr>
            <a:spLocks noGrp="1"/>
          </p:cNvSpPr>
          <p:nvPr>
            <p:ph type="sldNum" sz="quarter" idx="12"/>
          </p:nvPr>
        </p:nvSpPr>
        <p:spPr/>
        <p:txBody>
          <a:bodyPr/>
          <a:lstStyle/>
          <a:p>
            <a:fld id="{48F63A3B-78C7-47BE-AE5E-E10140E04643}" type="slidenum">
              <a:rPr lang="en-US" smtClean="0"/>
              <a:t>30</a:t>
            </a:fld>
            <a:endParaRPr lang="en-US" dirty="0"/>
          </a:p>
        </p:txBody>
      </p:sp>
      <p:pic>
        <p:nvPicPr>
          <p:cNvPr id="8" name="Picture 7" descr="A screenshot of Scenario #7 from the EAP Policy Manual, Appendix 3L">
            <a:extLst>
              <a:ext uri="{FF2B5EF4-FFF2-40B4-BE49-F238E27FC236}">
                <a16:creationId xmlns:a16="http://schemas.microsoft.com/office/drawing/2014/main" id="{2A7EB236-6AF7-8792-A09F-114BD833BC4B}"/>
              </a:ext>
            </a:extLst>
          </p:cNvPr>
          <p:cNvPicPr>
            <a:picLocks noChangeAspect="1"/>
          </p:cNvPicPr>
          <p:nvPr/>
        </p:nvPicPr>
        <p:blipFill>
          <a:blip r:embed="rId2"/>
          <a:stretch>
            <a:fillRect/>
          </a:stretch>
        </p:blipFill>
        <p:spPr>
          <a:xfrm>
            <a:off x="4049486" y="4104045"/>
            <a:ext cx="7151913" cy="2541229"/>
          </a:xfrm>
          <a:prstGeom prst="rect">
            <a:avLst/>
          </a:prstGeom>
          <a:ln>
            <a:solidFill>
              <a:schemeClr val="accent1"/>
            </a:solidFill>
          </a:ln>
        </p:spPr>
      </p:pic>
    </p:spTree>
    <p:extLst>
      <p:ext uri="{BB962C8B-B14F-4D97-AF65-F5344CB8AC3E}">
        <p14:creationId xmlns:p14="http://schemas.microsoft.com/office/powerpoint/2010/main" val="41904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D5F64-C42A-501D-FD32-2999F5DC1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6AF78F-4181-5247-7937-72E57E468162}"/>
              </a:ext>
            </a:extLst>
          </p:cNvPr>
          <p:cNvSpPr>
            <a:spLocks noGrp="1"/>
          </p:cNvSpPr>
          <p:nvPr>
            <p:ph type="title"/>
          </p:nvPr>
        </p:nvSpPr>
        <p:spPr/>
        <p:txBody>
          <a:bodyPr>
            <a:normAutofit/>
          </a:bodyPr>
          <a:lstStyle/>
          <a:p>
            <a:pPr algn="l"/>
            <a:r>
              <a:rPr lang="en-US" sz="4000" dirty="0">
                <a:ea typeface="Calibri" panose="020F0502020204030204" pitchFamily="34" charset="0"/>
                <a:cs typeface="Times New Roman" panose="02020603050405020304" pitchFamily="18" charset="0"/>
              </a:rPr>
              <a:t>New scenarios added – Scenario #8</a:t>
            </a:r>
            <a:endParaRPr lang="en-US" sz="4000" dirty="0"/>
          </a:p>
        </p:txBody>
      </p:sp>
      <p:sp>
        <p:nvSpPr>
          <p:cNvPr id="3" name="Content Placeholder 2">
            <a:extLst>
              <a:ext uri="{FF2B5EF4-FFF2-40B4-BE49-F238E27FC236}">
                <a16:creationId xmlns:a16="http://schemas.microsoft.com/office/drawing/2014/main" id="{42824FAA-7205-7B7E-74B5-457F9500B4D3}"/>
              </a:ext>
            </a:extLst>
          </p:cNvPr>
          <p:cNvSpPr>
            <a:spLocks noGrp="1"/>
          </p:cNvSpPr>
          <p:nvPr>
            <p:ph sz="half" idx="1"/>
          </p:nvPr>
        </p:nvSpPr>
        <p:spPr>
          <a:xfrm>
            <a:off x="0" y="1384259"/>
            <a:ext cx="12099073" cy="4582339"/>
          </a:xfrm>
        </p:spPr>
        <p:txBody>
          <a:bodyPr>
            <a:noAutofit/>
          </a:bodyPr>
          <a:lstStyle/>
          <a:p>
            <a:pPr marL="0" marR="0" lvl="0" indent="0" algn="l" defTabSz="914400" rtl="0" eaLnBrk="1" fontAlgn="auto" latinLnBrk="0" hangingPunct="1">
              <a:lnSpc>
                <a:spcPct val="100000"/>
              </a:lnSpc>
              <a:spcBef>
                <a:spcPts val="0"/>
              </a:spcBef>
              <a:spcAft>
                <a:spcPts val="0"/>
              </a:spcAft>
              <a:buClr>
                <a:srgbClr val="003865"/>
              </a:buClr>
              <a:buSzTx/>
              <a:buFont typeface="Arial" panose="020B0604020202020204" pitchFamily="34" charset="0"/>
              <a:buNone/>
              <a:tabLst/>
              <a:defRPr/>
            </a:pPr>
            <a:r>
              <a:rPr kumimoji="0" lang="en-US" sz="3200" b="1" i="0" u="none" strike="noStrike" kern="1200" cap="none" spc="0" normalizeH="0" baseline="0" noProof="0" dirty="0">
                <a:ln>
                  <a:noFill/>
                </a:ln>
                <a:solidFill>
                  <a:srgbClr val="003865"/>
                </a:solidFill>
                <a:effectLst/>
                <a:uLnTx/>
                <a:uFillTx/>
                <a:latin typeface="Calibri"/>
                <a:ea typeface="Calibri" panose="020F0502020204030204" pitchFamily="34" charset="0"/>
                <a:cs typeface="Times New Roman" panose="02020603050405020304" pitchFamily="18" charset="0"/>
              </a:rPr>
              <a:t>Scenario #8:</a:t>
            </a:r>
            <a:r>
              <a:rPr kumimoji="0" lang="en-US" sz="3200" b="0" i="0" u="none" strike="noStrike" kern="1200" cap="none" spc="0" normalizeH="0" baseline="0" noProof="0" dirty="0">
                <a:ln>
                  <a:noFill/>
                </a:ln>
                <a:solidFill>
                  <a:srgbClr val="003865"/>
                </a:solidFill>
                <a:effectLst/>
                <a:uLnTx/>
                <a:uFillTx/>
                <a:latin typeface="Calibri"/>
                <a:ea typeface="Calibri" panose="020F0502020204030204" pitchFamily="34" charset="0"/>
                <a:cs typeface="Times New Roman" panose="02020603050405020304" pitchFamily="18" charset="0"/>
              </a:rPr>
              <a:t> When all or nearly all income info is left blank &amp; no DEED wage info (or DEED connection unavailable)</a:t>
            </a:r>
          </a:p>
          <a:p>
            <a:pPr marL="685800" marR="0" lvl="1" indent="-228600" algn="l" defTabSz="914400" rtl="0" eaLnBrk="1" fontAlgn="auto" latinLnBrk="0" hangingPunct="1">
              <a:lnSpc>
                <a:spcPct val="100000"/>
              </a:lnSpc>
              <a:spcBef>
                <a:spcPts val="0"/>
              </a:spcBef>
              <a:spcAft>
                <a:spcPts val="0"/>
              </a:spcAft>
              <a:buClr>
                <a:srgbClr val="00386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3865"/>
                </a:solidFill>
                <a:effectLst/>
                <a:uLnTx/>
                <a:uFillTx/>
                <a:latin typeface="Calibri"/>
              </a:rPr>
              <a:t>No DEED info returned</a:t>
            </a:r>
          </a:p>
          <a:p>
            <a:pPr marL="685800" marR="0" lvl="1" indent="-228600" algn="l" defTabSz="914400" rtl="0" eaLnBrk="1" fontAlgn="auto" latinLnBrk="0" hangingPunct="1">
              <a:lnSpc>
                <a:spcPct val="100000"/>
              </a:lnSpc>
              <a:spcBef>
                <a:spcPts val="0"/>
              </a:spcBef>
              <a:spcAft>
                <a:spcPts val="0"/>
              </a:spcAft>
              <a:buClr>
                <a:srgbClr val="00386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3865"/>
                </a:solidFill>
                <a:effectLst/>
                <a:uLnTx/>
                <a:uFillTx/>
                <a:latin typeface="Calibri"/>
              </a:rPr>
              <a:t>No complete wage income documentation provided</a:t>
            </a:r>
          </a:p>
          <a:p>
            <a:pPr marL="685800" marR="0" lvl="1" indent="-228600" algn="l" defTabSz="914400" rtl="0" eaLnBrk="1" fontAlgn="auto" latinLnBrk="0" hangingPunct="1">
              <a:lnSpc>
                <a:spcPct val="100000"/>
              </a:lnSpc>
              <a:spcBef>
                <a:spcPts val="0"/>
              </a:spcBef>
              <a:spcAft>
                <a:spcPts val="0"/>
              </a:spcAft>
              <a:buClr>
                <a:srgbClr val="00386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3865"/>
                </a:solidFill>
                <a:effectLst/>
                <a:uLnTx/>
                <a:uFillTx/>
                <a:latin typeface="Calibri"/>
              </a:rPr>
              <a:t>No income indicated</a:t>
            </a:r>
          </a:p>
          <a:p>
            <a:pPr marL="457200" marR="0" lvl="1" indent="0" algn="l" defTabSz="914400" rtl="0" eaLnBrk="1" fontAlgn="auto" latinLnBrk="0" hangingPunct="1">
              <a:lnSpc>
                <a:spcPct val="100000"/>
              </a:lnSpc>
              <a:spcBef>
                <a:spcPts val="0"/>
              </a:spcBef>
              <a:spcAft>
                <a:spcPts val="0"/>
              </a:spcAft>
              <a:buClr>
                <a:srgbClr val="003865"/>
              </a:buClr>
              <a:buSzTx/>
              <a:buFont typeface="Arial" panose="020B0604020202020204" pitchFamily="34" charset="0"/>
              <a:buNone/>
              <a:tabLst/>
              <a:defRPr/>
            </a:pPr>
            <a:r>
              <a:rPr kumimoji="0" lang="en-US" sz="3200" b="1" i="0" u="none" strike="noStrike" kern="1200" cap="none" spc="0" normalizeH="0" baseline="0" noProof="0" dirty="0">
                <a:ln>
                  <a:noFill/>
                </a:ln>
                <a:solidFill>
                  <a:srgbClr val="003865"/>
                </a:solidFill>
                <a:effectLst/>
                <a:uLnTx/>
                <a:uFillTx/>
                <a:latin typeface="Calibri"/>
              </a:rPr>
              <a:t>= Need RFI, then process normally</a:t>
            </a:r>
            <a:endParaRPr lang="en-US" sz="3200" dirty="0"/>
          </a:p>
        </p:txBody>
      </p:sp>
      <p:sp>
        <p:nvSpPr>
          <p:cNvPr id="5" name="Slide Number Placeholder 4">
            <a:extLst>
              <a:ext uri="{FF2B5EF4-FFF2-40B4-BE49-F238E27FC236}">
                <a16:creationId xmlns:a16="http://schemas.microsoft.com/office/drawing/2014/main" id="{CCFF5375-ACA1-9CEE-1EFB-1337FE53FFBA}"/>
              </a:ext>
            </a:extLst>
          </p:cNvPr>
          <p:cNvSpPr>
            <a:spLocks noGrp="1"/>
          </p:cNvSpPr>
          <p:nvPr>
            <p:ph type="sldNum" sz="quarter" idx="12"/>
          </p:nvPr>
        </p:nvSpPr>
        <p:spPr/>
        <p:txBody>
          <a:bodyPr/>
          <a:lstStyle/>
          <a:p>
            <a:fld id="{48F63A3B-78C7-47BE-AE5E-E10140E04643}" type="slidenum">
              <a:rPr lang="en-US" smtClean="0"/>
              <a:t>31</a:t>
            </a:fld>
            <a:endParaRPr lang="en-US" dirty="0"/>
          </a:p>
        </p:txBody>
      </p:sp>
      <p:pic>
        <p:nvPicPr>
          <p:cNvPr id="6" name="Picture 5" descr="A screenshot of Scenario #8 from the EAP Policy Manual, Appendix 3L">
            <a:extLst>
              <a:ext uri="{FF2B5EF4-FFF2-40B4-BE49-F238E27FC236}">
                <a16:creationId xmlns:a16="http://schemas.microsoft.com/office/drawing/2014/main" id="{5598DAFD-CDAC-5288-21A2-A6C1A40798BA}"/>
              </a:ext>
            </a:extLst>
          </p:cNvPr>
          <p:cNvPicPr>
            <a:picLocks noChangeAspect="1"/>
          </p:cNvPicPr>
          <p:nvPr/>
        </p:nvPicPr>
        <p:blipFill>
          <a:blip r:embed="rId2"/>
          <a:stretch>
            <a:fillRect/>
          </a:stretch>
        </p:blipFill>
        <p:spPr>
          <a:xfrm>
            <a:off x="1360714" y="4460817"/>
            <a:ext cx="10537638" cy="2018042"/>
          </a:xfrm>
          <a:prstGeom prst="rect">
            <a:avLst/>
          </a:prstGeom>
          <a:ln>
            <a:solidFill>
              <a:schemeClr val="accent1"/>
            </a:solidFill>
          </a:ln>
        </p:spPr>
      </p:pic>
    </p:spTree>
    <p:extLst>
      <p:ext uri="{BB962C8B-B14F-4D97-AF65-F5344CB8AC3E}">
        <p14:creationId xmlns:p14="http://schemas.microsoft.com/office/powerpoint/2010/main" val="221894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CC3C6-890E-4E6E-298A-EFCF4B735AFB}"/>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7C54C8B-D065-B9BC-4A8E-4EFE1D9AA7A6}"/>
              </a:ext>
            </a:extLst>
          </p:cNvPr>
          <p:cNvSpPr>
            <a:spLocks noGrp="1"/>
          </p:cNvSpPr>
          <p:nvPr>
            <p:ph sz="half" idx="1"/>
          </p:nvPr>
        </p:nvSpPr>
        <p:spPr>
          <a:xfrm>
            <a:off x="425302" y="1594623"/>
            <a:ext cx="11483669" cy="5002119"/>
          </a:xfrm>
        </p:spPr>
        <p:txBody>
          <a:bodyPr>
            <a:noAutofit/>
          </a:bodyPr>
          <a:lstStyle/>
          <a:p>
            <a:pPr marL="0" indent="0">
              <a:spcBef>
                <a:spcPts val="0"/>
              </a:spcBef>
              <a:spcAft>
                <a:spcPts val="0"/>
              </a:spcAft>
              <a:buAutoNum type="arabicPeriod"/>
            </a:pPr>
            <a:r>
              <a:rPr lang="en-US" sz="3200" dirty="0"/>
              <a:t> App comes back with income indicated, no change to income indicated, 1 employer listed, DEED returns 2 employers </a:t>
            </a:r>
          </a:p>
          <a:p>
            <a:pPr marL="0" indent="0">
              <a:spcBef>
                <a:spcPts val="0"/>
              </a:spcBef>
              <a:spcAft>
                <a:spcPts val="0"/>
              </a:spcAft>
              <a:buAutoNum type="arabicPeriod"/>
            </a:pPr>
            <a:r>
              <a:rPr lang="en-US" sz="3200" dirty="0"/>
              <a:t> App blank on income section, change in income indicated, no DEED info returned</a:t>
            </a:r>
            <a:endParaRPr lang="en-US" sz="3200" b="1" dirty="0"/>
          </a:p>
          <a:p>
            <a:pPr marL="0" indent="0">
              <a:spcBef>
                <a:spcPts val="0"/>
              </a:spcBef>
              <a:spcAft>
                <a:spcPts val="0"/>
              </a:spcAft>
              <a:buAutoNum type="arabicPeriod"/>
            </a:pPr>
            <a:r>
              <a:rPr lang="en-US" sz="3200" dirty="0"/>
              <a:t> App comes back with income indicated, change in income indicated, 2 employers listed, no DEED info returned, complete paystubs for both employers provided</a:t>
            </a:r>
          </a:p>
          <a:p>
            <a:pPr marL="0" indent="0">
              <a:spcBef>
                <a:spcPts val="0"/>
              </a:spcBef>
              <a:spcAft>
                <a:spcPts val="0"/>
              </a:spcAft>
              <a:buAutoNum type="arabicPeriod"/>
            </a:pPr>
            <a:r>
              <a:rPr lang="en-US" sz="3200" dirty="0"/>
              <a:t> App comes back with income indicated, change in income indicated, 1 employer listed, DEED returns 1 employer</a:t>
            </a:r>
            <a:endParaRPr lang="en-US" sz="3200" b="1" dirty="0"/>
          </a:p>
        </p:txBody>
      </p:sp>
      <p:sp>
        <p:nvSpPr>
          <p:cNvPr id="2" name="Title 1">
            <a:extLst>
              <a:ext uri="{FF2B5EF4-FFF2-40B4-BE49-F238E27FC236}">
                <a16:creationId xmlns:a16="http://schemas.microsoft.com/office/drawing/2014/main" id="{5ABC098C-E309-7019-7AEF-7395D9AAC964}"/>
              </a:ext>
            </a:extLst>
          </p:cNvPr>
          <p:cNvSpPr>
            <a:spLocks noGrp="1"/>
          </p:cNvSpPr>
          <p:nvPr>
            <p:ph type="title"/>
          </p:nvPr>
        </p:nvSpPr>
        <p:spPr/>
        <p:txBody>
          <a:bodyPr>
            <a:normAutofit/>
          </a:bodyPr>
          <a:lstStyle/>
          <a:p>
            <a:pPr algn="l"/>
            <a:r>
              <a:rPr lang="en-US" sz="4000" dirty="0"/>
              <a:t>Appendix 3L - </a:t>
            </a:r>
            <a:r>
              <a:rPr lang="en-US" sz="4000" dirty="0">
                <a:ea typeface="Calibri" panose="020F0502020204030204" pitchFamily="34" charset="0"/>
                <a:cs typeface="Times New Roman" panose="02020603050405020304" pitchFamily="18" charset="0"/>
              </a:rPr>
              <a:t>Scenarios Quiz</a:t>
            </a:r>
            <a:endParaRPr lang="en-US" sz="4000" dirty="0"/>
          </a:p>
        </p:txBody>
      </p:sp>
      <p:sp>
        <p:nvSpPr>
          <p:cNvPr id="5" name="Slide Number Placeholder 4">
            <a:extLst>
              <a:ext uri="{FF2B5EF4-FFF2-40B4-BE49-F238E27FC236}">
                <a16:creationId xmlns:a16="http://schemas.microsoft.com/office/drawing/2014/main" id="{8660D745-79A4-AC1F-BD2A-6C79649D4B83}"/>
              </a:ext>
            </a:extLst>
          </p:cNvPr>
          <p:cNvSpPr>
            <a:spLocks noGrp="1"/>
          </p:cNvSpPr>
          <p:nvPr>
            <p:ph type="sldNum" sz="quarter" idx="12"/>
          </p:nvPr>
        </p:nvSpPr>
        <p:spPr/>
        <p:txBody>
          <a:bodyPr/>
          <a:lstStyle/>
          <a:p>
            <a:fld id="{48F63A3B-78C7-47BE-AE5E-E10140E04643}" type="slidenum">
              <a:rPr lang="en-US" smtClean="0"/>
              <a:t>32</a:t>
            </a:fld>
            <a:endParaRPr lang="en-US" dirty="0"/>
          </a:p>
        </p:txBody>
      </p:sp>
      <p:sp>
        <p:nvSpPr>
          <p:cNvPr id="3" name="Rectangle 2">
            <a:extLst>
              <a:ext uri="{FF2B5EF4-FFF2-40B4-BE49-F238E27FC236}">
                <a16:creationId xmlns:a16="http://schemas.microsoft.com/office/drawing/2014/main" id="{BBED90CF-AD79-32B7-2D52-45272AA07436}"/>
              </a:ext>
            </a:extLst>
          </p:cNvPr>
          <p:cNvSpPr/>
          <p:nvPr/>
        </p:nvSpPr>
        <p:spPr>
          <a:xfrm>
            <a:off x="9032663" y="2126872"/>
            <a:ext cx="2985165" cy="584775"/>
          </a:xfrm>
          <a:prstGeom prst="rect">
            <a:avLst/>
          </a:prstGeom>
          <a:noFill/>
        </p:spPr>
        <p:txBody>
          <a:bodyPr wrap="square" lIns="91440" tIns="45720" rIns="91440" bIns="45720">
            <a:spAutoFit/>
          </a:bodyPr>
          <a:lstStyle/>
          <a:p>
            <a:pPr algn="ctr"/>
            <a:r>
              <a:rPr lang="en-US" sz="3200" b="1" cap="none" spc="0" dirty="0">
                <a:ln w="12700">
                  <a:solidFill>
                    <a:schemeClr val="accent1"/>
                  </a:solidFill>
                  <a:prstDash val="solid"/>
                </a:ln>
                <a:solidFill>
                  <a:schemeClr val="tx2"/>
                </a:solidFill>
                <a:effectLst>
                  <a:outerShdw dist="38100" dir="2640000" algn="bl" rotWithShape="0">
                    <a:schemeClr val="accent1"/>
                  </a:outerShdw>
                </a:effectLst>
              </a:rPr>
              <a:t>Use DEED</a:t>
            </a:r>
          </a:p>
        </p:txBody>
      </p:sp>
      <p:sp>
        <p:nvSpPr>
          <p:cNvPr id="4" name="Rectangle 3">
            <a:extLst>
              <a:ext uri="{FF2B5EF4-FFF2-40B4-BE49-F238E27FC236}">
                <a16:creationId xmlns:a16="http://schemas.microsoft.com/office/drawing/2014/main" id="{98FF4ED9-F494-91DE-5EC9-E49826552407}"/>
              </a:ext>
            </a:extLst>
          </p:cNvPr>
          <p:cNvSpPr/>
          <p:nvPr/>
        </p:nvSpPr>
        <p:spPr>
          <a:xfrm>
            <a:off x="2991091" y="3041272"/>
            <a:ext cx="2985165" cy="584775"/>
          </a:xfrm>
          <a:prstGeom prst="rect">
            <a:avLst/>
          </a:prstGeom>
          <a:noFill/>
        </p:spPr>
        <p:txBody>
          <a:bodyPr wrap="square" lIns="91440" tIns="45720" rIns="91440" bIns="45720">
            <a:spAutoFit/>
          </a:bodyPr>
          <a:lstStyle/>
          <a:p>
            <a:pPr algn="ctr"/>
            <a:r>
              <a:rPr lang="en-US" sz="3200" b="1" cap="none" spc="0" dirty="0">
                <a:ln w="12700">
                  <a:solidFill>
                    <a:schemeClr val="accent1"/>
                  </a:solidFill>
                  <a:prstDash val="solid"/>
                </a:ln>
                <a:solidFill>
                  <a:schemeClr val="tx2"/>
                </a:solidFill>
                <a:effectLst>
                  <a:outerShdw dist="38100" dir="2640000" algn="bl" rotWithShape="0">
                    <a:schemeClr val="accent1"/>
                  </a:outerShdw>
                </a:effectLst>
              </a:rPr>
              <a:t>Use VIE</a:t>
            </a:r>
          </a:p>
        </p:txBody>
      </p:sp>
      <p:sp>
        <p:nvSpPr>
          <p:cNvPr id="6" name="Rectangle 5">
            <a:extLst>
              <a:ext uri="{FF2B5EF4-FFF2-40B4-BE49-F238E27FC236}">
                <a16:creationId xmlns:a16="http://schemas.microsoft.com/office/drawing/2014/main" id="{9101BC00-6A02-EDDF-4BF6-D793ABF0ADE9}"/>
              </a:ext>
            </a:extLst>
          </p:cNvPr>
          <p:cNvSpPr/>
          <p:nvPr/>
        </p:nvSpPr>
        <p:spPr>
          <a:xfrm>
            <a:off x="6755313" y="4483618"/>
            <a:ext cx="4554699" cy="584775"/>
          </a:xfrm>
          <a:prstGeom prst="rect">
            <a:avLst/>
          </a:prstGeom>
          <a:noFill/>
        </p:spPr>
        <p:txBody>
          <a:bodyPr wrap="square" lIns="91440" tIns="45720" rIns="91440" bIns="45720">
            <a:spAutoFit/>
          </a:bodyPr>
          <a:lstStyle/>
          <a:p>
            <a:pPr algn="ctr"/>
            <a:r>
              <a:rPr lang="en-US" sz="3200" b="1" cap="none" spc="0" dirty="0">
                <a:ln w="12700">
                  <a:solidFill>
                    <a:schemeClr val="accent1"/>
                  </a:solidFill>
                  <a:prstDash val="solid"/>
                </a:ln>
                <a:solidFill>
                  <a:schemeClr val="tx2"/>
                </a:solidFill>
                <a:effectLst>
                  <a:outerShdw dist="38100" dir="2640000" algn="bl" rotWithShape="0">
                    <a:schemeClr val="accent1"/>
                  </a:outerShdw>
                </a:effectLst>
              </a:rPr>
              <a:t>Use HH-supplied income</a:t>
            </a:r>
          </a:p>
        </p:txBody>
      </p:sp>
      <p:sp>
        <p:nvSpPr>
          <p:cNvPr id="8" name="Rectangle 7">
            <a:extLst>
              <a:ext uri="{FF2B5EF4-FFF2-40B4-BE49-F238E27FC236}">
                <a16:creationId xmlns:a16="http://schemas.microsoft.com/office/drawing/2014/main" id="{74DDEAC8-7622-6830-D331-C9DAAF8996DC}"/>
              </a:ext>
            </a:extLst>
          </p:cNvPr>
          <p:cNvSpPr/>
          <p:nvPr/>
        </p:nvSpPr>
        <p:spPr>
          <a:xfrm>
            <a:off x="9119750" y="5485750"/>
            <a:ext cx="2985165" cy="584775"/>
          </a:xfrm>
          <a:prstGeom prst="rect">
            <a:avLst/>
          </a:prstGeom>
          <a:noFill/>
        </p:spPr>
        <p:txBody>
          <a:bodyPr wrap="square" lIns="91440" tIns="45720" rIns="91440" bIns="45720">
            <a:spAutoFit/>
          </a:bodyPr>
          <a:lstStyle/>
          <a:p>
            <a:pPr algn="ctr"/>
            <a:r>
              <a:rPr lang="en-US" sz="3200" b="1" cap="none" spc="0" dirty="0">
                <a:ln w="12700">
                  <a:solidFill>
                    <a:schemeClr val="accent1"/>
                  </a:solidFill>
                  <a:prstDash val="solid"/>
                </a:ln>
                <a:solidFill>
                  <a:schemeClr val="tx2"/>
                </a:solidFill>
                <a:effectLst>
                  <a:outerShdw dist="38100" dir="2640000" algn="bl" rotWithShape="0">
                    <a:schemeClr val="accent1"/>
                  </a:outerShdw>
                </a:effectLst>
              </a:rPr>
              <a:t>Use Affidavit</a:t>
            </a:r>
          </a:p>
        </p:txBody>
      </p:sp>
    </p:spTree>
    <p:extLst>
      <p:ext uri="{BB962C8B-B14F-4D97-AF65-F5344CB8AC3E}">
        <p14:creationId xmlns:p14="http://schemas.microsoft.com/office/powerpoint/2010/main" val="32391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73E2D-D16F-4848-4208-33223FC33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A91D4-B143-92FA-2FCA-A3E0BAAAC24A}"/>
              </a:ext>
            </a:extLst>
          </p:cNvPr>
          <p:cNvSpPr>
            <a:spLocks noGrp="1"/>
          </p:cNvSpPr>
          <p:nvPr>
            <p:ph type="title"/>
          </p:nvPr>
        </p:nvSpPr>
        <p:spPr/>
        <p:txBody>
          <a:bodyPr>
            <a:normAutofit/>
          </a:bodyPr>
          <a:lstStyle/>
          <a:p>
            <a:pPr algn="l"/>
            <a:r>
              <a:rPr lang="en-US" sz="4000" dirty="0"/>
              <a:t>Appendix 3L – Reminders added to appendix text</a:t>
            </a:r>
          </a:p>
        </p:txBody>
      </p:sp>
      <p:sp>
        <p:nvSpPr>
          <p:cNvPr id="4" name="Content Placeholder 3">
            <a:extLst>
              <a:ext uri="{FF2B5EF4-FFF2-40B4-BE49-F238E27FC236}">
                <a16:creationId xmlns:a16="http://schemas.microsoft.com/office/drawing/2014/main" id="{28D4F4F3-EC7C-8FB0-76F3-808F50AA3AB5}"/>
              </a:ext>
            </a:extLst>
          </p:cNvPr>
          <p:cNvSpPr>
            <a:spLocks noGrp="1"/>
          </p:cNvSpPr>
          <p:nvPr>
            <p:ph sz="half" idx="2"/>
          </p:nvPr>
        </p:nvSpPr>
        <p:spPr>
          <a:xfrm>
            <a:off x="696688" y="1594624"/>
            <a:ext cx="6955969" cy="2849785"/>
          </a:xfrm>
        </p:spPr>
        <p:txBody>
          <a:bodyPr>
            <a:normAutofit/>
          </a:bodyPr>
          <a:lstStyle/>
          <a:p>
            <a:pPr lvl="1">
              <a:spcBef>
                <a:spcPts val="0"/>
              </a:spcBef>
              <a:spcAft>
                <a:spcPts val="1200"/>
              </a:spcAft>
            </a:pPr>
            <a:r>
              <a:rPr lang="en-US" sz="3200" dirty="0"/>
              <a:t>“These scenarios apply to each individual adult household member”</a:t>
            </a:r>
            <a:endParaRPr lang="en-US" sz="2000" dirty="0"/>
          </a:p>
          <a:p>
            <a:pPr lvl="1">
              <a:spcBef>
                <a:spcPts val="0"/>
              </a:spcBef>
              <a:spcAft>
                <a:spcPts val="0"/>
              </a:spcAft>
            </a:pPr>
            <a:r>
              <a:rPr lang="en-US" sz="3200" dirty="0"/>
              <a:t>“Always use individual household member-provided wage income documentation when complete”</a:t>
            </a:r>
          </a:p>
        </p:txBody>
      </p:sp>
      <p:sp>
        <p:nvSpPr>
          <p:cNvPr id="5" name="Slide Number Placeholder 4">
            <a:extLst>
              <a:ext uri="{FF2B5EF4-FFF2-40B4-BE49-F238E27FC236}">
                <a16:creationId xmlns:a16="http://schemas.microsoft.com/office/drawing/2014/main" id="{5D78603D-3869-3B66-A905-77B1901F08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6136EEDC-C475-8C0A-37A0-1A1BE77F057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7204153">
            <a:off x="9308730" y="1714103"/>
            <a:ext cx="1565437" cy="2335383"/>
          </a:xfrm>
          <a:prstGeom prst="rect">
            <a:avLst/>
          </a:prstGeom>
        </p:spPr>
      </p:pic>
      <p:pic>
        <p:nvPicPr>
          <p:cNvPr id="7" name="Picture 6">
            <a:extLst>
              <a:ext uri="{FF2B5EF4-FFF2-40B4-BE49-F238E27FC236}">
                <a16:creationId xmlns:a16="http://schemas.microsoft.com/office/drawing/2014/main" id="{A284453A-3236-2917-DF46-087108EA870B}"/>
              </a:ext>
              <a:ext uri="{C183D7F6-B498-43B3-948B-1728B52AA6E4}">
                <adec:decorative xmlns:adec="http://schemas.microsoft.com/office/drawing/2017/decorative" val="1"/>
              </a:ext>
            </a:extLst>
          </p:cNvPr>
          <p:cNvPicPr>
            <a:picLocks noChangeAspect="1"/>
          </p:cNvPicPr>
          <p:nvPr/>
        </p:nvPicPr>
        <p:blipFill>
          <a:blip r:embed="rId4"/>
          <a:srcRect b="8846"/>
          <a:stretch>
            <a:fillRect/>
          </a:stretch>
        </p:blipFill>
        <p:spPr>
          <a:xfrm>
            <a:off x="1091846" y="4547565"/>
            <a:ext cx="9303228" cy="1881294"/>
          </a:xfrm>
          <a:prstGeom prst="rect">
            <a:avLst/>
          </a:prstGeom>
          <a:ln w="3175">
            <a:solidFill>
              <a:schemeClr val="tx1"/>
            </a:solidFill>
          </a:ln>
        </p:spPr>
      </p:pic>
    </p:spTree>
    <p:extLst>
      <p:ext uri="{BB962C8B-B14F-4D97-AF65-F5344CB8AC3E}">
        <p14:creationId xmlns:p14="http://schemas.microsoft.com/office/powerpoint/2010/main" val="224240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F1E75-1834-9438-4E94-F589FB4F1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A4103-CD56-DBBB-4ECC-4428FFCB68CB}"/>
              </a:ext>
            </a:extLst>
          </p:cNvPr>
          <p:cNvSpPr>
            <a:spLocks noGrp="1"/>
          </p:cNvSpPr>
          <p:nvPr>
            <p:ph type="title"/>
          </p:nvPr>
        </p:nvSpPr>
        <p:spPr/>
        <p:txBody>
          <a:bodyPr>
            <a:normAutofit/>
          </a:bodyPr>
          <a:lstStyle/>
          <a:p>
            <a:pPr algn="l"/>
            <a:r>
              <a:rPr lang="en-US" sz="4000" dirty="0"/>
              <a:t>Appendix 3L – Reorganized into four (4) main categories </a:t>
            </a:r>
          </a:p>
        </p:txBody>
      </p:sp>
      <p:sp>
        <p:nvSpPr>
          <p:cNvPr id="4" name="Content Placeholder 3">
            <a:extLst>
              <a:ext uri="{FF2B5EF4-FFF2-40B4-BE49-F238E27FC236}">
                <a16:creationId xmlns:a16="http://schemas.microsoft.com/office/drawing/2014/main" id="{B43544A3-DE2F-B9E2-9142-13A59BE5B050}"/>
              </a:ext>
            </a:extLst>
          </p:cNvPr>
          <p:cNvSpPr>
            <a:spLocks noGrp="1"/>
          </p:cNvSpPr>
          <p:nvPr>
            <p:ph sz="half" idx="2"/>
          </p:nvPr>
        </p:nvSpPr>
        <p:spPr>
          <a:xfrm>
            <a:off x="729346" y="1594624"/>
            <a:ext cx="7074243" cy="4582339"/>
          </a:xfrm>
        </p:spPr>
        <p:txBody>
          <a:bodyPr>
            <a:normAutofit/>
          </a:bodyPr>
          <a:lstStyle/>
          <a:p>
            <a:pPr marL="457200" lvl="1" indent="0">
              <a:spcBef>
                <a:spcPts val="0"/>
              </a:spcBef>
              <a:spcAft>
                <a:spcPts val="0"/>
              </a:spcAft>
              <a:buNone/>
            </a:pPr>
            <a:r>
              <a:rPr lang="en-US" sz="3200" dirty="0"/>
              <a:t>1. USE HOUSEHOLD-SUPPLIED INCOME DOCUMENTATION</a:t>
            </a:r>
          </a:p>
          <a:p>
            <a:pPr marL="457200" lvl="1" indent="0">
              <a:spcBef>
                <a:spcPts val="0"/>
              </a:spcBef>
              <a:spcAft>
                <a:spcPts val="0"/>
              </a:spcAft>
              <a:buNone/>
            </a:pPr>
            <a:r>
              <a:rPr lang="en-US" sz="3200" dirty="0"/>
              <a:t>2. RFI REQUIRED</a:t>
            </a:r>
          </a:p>
          <a:p>
            <a:pPr marL="457200" lvl="1" indent="0">
              <a:spcBef>
                <a:spcPts val="0"/>
              </a:spcBef>
              <a:spcAft>
                <a:spcPts val="0"/>
              </a:spcAft>
              <a:buNone/>
            </a:pPr>
            <a:r>
              <a:rPr lang="en-US" sz="3200" dirty="0"/>
              <a:t>3. USE DEED</a:t>
            </a:r>
          </a:p>
          <a:p>
            <a:pPr marL="457200" lvl="1" indent="0">
              <a:spcBef>
                <a:spcPts val="0"/>
              </a:spcBef>
              <a:spcAft>
                <a:spcPts val="2400"/>
              </a:spcAft>
              <a:buNone/>
            </a:pPr>
            <a:r>
              <a:rPr lang="en-US" sz="3200" dirty="0"/>
              <a:t>4. NO INCOME</a:t>
            </a:r>
          </a:p>
          <a:p>
            <a:pPr marL="457200" lvl="1" indent="0">
              <a:spcBef>
                <a:spcPts val="0"/>
              </a:spcBef>
              <a:spcAft>
                <a:spcPts val="0"/>
              </a:spcAft>
              <a:buNone/>
            </a:pPr>
            <a:r>
              <a:rPr lang="en-US" sz="3200" dirty="0"/>
              <a:t>*No Unemployment Insurance (UI) scenarios were harmed during the update to this Appendix</a:t>
            </a:r>
          </a:p>
        </p:txBody>
      </p:sp>
      <p:sp>
        <p:nvSpPr>
          <p:cNvPr id="5" name="Slide Number Placeholder 4">
            <a:extLst>
              <a:ext uri="{FF2B5EF4-FFF2-40B4-BE49-F238E27FC236}">
                <a16:creationId xmlns:a16="http://schemas.microsoft.com/office/drawing/2014/main" id="{31F447E7-7C8B-0070-071D-70AD7D3C8C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804E6036-5606-79E9-2D92-200F9726A07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112690" y="1487887"/>
            <a:ext cx="3349964" cy="4689076"/>
          </a:xfrm>
          <a:prstGeom prst="rect">
            <a:avLst/>
          </a:prstGeom>
        </p:spPr>
      </p:pic>
    </p:spTree>
    <p:extLst>
      <p:ext uri="{BB962C8B-B14F-4D97-AF65-F5344CB8AC3E}">
        <p14:creationId xmlns:p14="http://schemas.microsoft.com/office/powerpoint/2010/main" val="395665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EC9D8-BB9E-D8C6-B223-71AD4A797F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E26E94-C8FC-59EF-7373-96C020682847}"/>
              </a:ext>
            </a:extLst>
          </p:cNvPr>
          <p:cNvSpPr>
            <a:spLocks noGrp="1"/>
          </p:cNvSpPr>
          <p:nvPr>
            <p:ph type="title"/>
          </p:nvPr>
        </p:nvSpPr>
        <p:spPr/>
        <p:txBody>
          <a:bodyPr>
            <a:normAutofit/>
          </a:bodyPr>
          <a:lstStyle/>
          <a:p>
            <a:pPr algn="l"/>
            <a:r>
              <a:rPr lang="en-US" sz="4000" dirty="0"/>
              <a:t>Appendix 3L – </a:t>
            </a:r>
            <a:r>
              <a:rPr lang="en-US" sz="4000" dirty="0">
                <a:ea typeface="Calibri" panose="020F0502020204030204" pitchFamily="34" charset="0"/>
                <a:cs typeface="Times New Roman" panose="02020603050405020304" pitchFamily="18" charset="0"/>
              </a:rPr>
              <a:t>Clarified Affidavit guidance 1/2</a:t>
            </a:r>
            <a:endParaRPr lang="en-US" sz="4000" dirty="0"/>
          </a:p>
        </p:txBody>
      </p:sp>
      <p:sp>
        <p:nvSpPr>
          <p:cNvPr id="4" name="Content Placeholder 3">
            <a:extLst>
              <a:ext uri="{FF2B5EF4-FFF2-40B4-BE49-F238E27FC236}">
                <a16:creationId xmlns:a16="http://schemas.microsoft.com/office/drawing/2014/main" id="{ACD3A393-034C-066C-99E2-F47C77A14EDD}"/>
              </a:ext>
            </a:extLst>
          </p:cNvPr>
          <p:cNvSpPr>
            <a:spLocks noGrp="1"/>
          </p:cNvSpPr>
          <p:nvPr>
            <p:ph sz="half" idx="2"/>
          </p:nvPr>
        </p:nvSpPr>
        <p:spPr>
          <a:xfrm>
            <a:off x="369076" y="1631019"/>
            <a:ext cx="6815495" cy="4824210"/>
          </a:xfrm>
        </p:spPr>
        <p:txBody>
          <a:bodyPr>
            <a:noAutofit/>
          </a:bodyPr>
          <a:lstStyle/>
          <a:p>
            <a:pPr marL="0" indent="0">
              <a:spcBef>
                <a:spcPts val="0"/>
              </a:spcBef>
              <a:spcAft>
                <a:spcPts val="0"/>
              </a:spcAft>
              <a:buNone/>
            </a:pPr>
            <a:r>
              <a:rPr lang="en-US" sz="3600" b="1" dirty="0"/>
              <a:t>Affidavit Declaring Change in Income (Appendix 3K)</a:t>
            </a:r>
          </a:p>
          <a:p>
            <a:pPr>
              <a:spcBef>
                <a:spcPts val="0"/>
              </a:spcBef>
              <a:spcAft>
                <a:spcPts val="0"/>
              </a:spcAft>
            </a:pPr>
            <a:r>
              <a:rPr lang="en-US" sz="3600" dirty="0"/>
              <a:t>Reminder that this appendix is utilized to support the decision to bypass DEED data, usually due to a </a:t>
            </a:r>
            <a:r>
              <a:rPr lang="en-US" sz="3600" i="1" dirty="0"/>
              <a:t>change in income</a:t>
            </a:r>
          </a:p>
        </p:txBody>
      </p:sp>
      <p:sp>
        <p:nvSpPr>
          <p:cNvPr id="5" name="Slide Number Placeholder 4">
            <a:extLst>
              <a:ext uri="{FF2B5EF4-FFF2-40B4-BE49-F238E27FC236}">
                <a16:creationId xmlns:a16="http://schemas.microsoft.com/office/drawing/2014/main" id="{F43122BA-D20F-7ED1-06FE-BC18A0229F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4CC1C4AF-A9A2-B523-BAEC-8184B9AEFAB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57458" y="2354901"/>
            <a:ext cx="2902900" cy="2902900"/>
          </a:xfrm>
          <a:prstGeom prst="rect">
            <a:avLst/>
          </a:prstGeom>
        </p:spPr>
      </p:pic>
    </p:spTree>
    <p:extLst>
      <p:ext uri="{BB962C8B-B14F-4D97-AF65-F5344CB8AC3E}">
        <p14:creationId xmlns:p14="http://schemas.microsoft.com/office/powerpoint/2010/main" val="33916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0CD4B-9270-C884-7C7B-5240B8D3E4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39F57D-2257-040D-EF25-0B6BAD0F975A}"/>
              </a:ext>
            </a:extLst>
          </p:cNvPr>
          <p:cNvSpPr>
            <a:spLocks noGrp="1"/>
          </p:cNvSpPr>
          <p:nvPr>
            <p:ph type="title"/>
          </p:nvPr>
        </p:nvSpPr>
        <p:spPr/>
        <p:txBody>
          <a:bodyPr>
            <a:normAutofit/>
          </a:bodyPr>
          <a:lstStyle/>
          <a:p>
            <a:pPr algn="l"/>
            <a:r>
              <a:rPr lang="en-US" sz="4000" dirty="0"/>
              <a:t>Appendix 3L – </a:t>
            </a:r>
            <a:r>
              <a:rPr lang="en-US" sz="4000" dirty="0">
                <a:ea typeface="Calibri" panose="020F0502020204030204" pitchFamily="34" charset="0"/>
                <a:cs typeface="Times New Roman" panose="02020603050405020304" pitchFamily="18" charset="0"/>
              </a:rPr>
              <a:t>Clarified Affidavit guidance 2/2</a:t>
            </a:r>
            <a:endParaRPr lang="en-US" sz="4000" dirty="0"/>
          </a:p>
        </p:txBody>
      </p:sp>
      <p:sp>
        <p:nvSpPr>
          <p:cNvPr id="4" name="Content Placeholder 3">
            <a:extLst>
              <a:ext uri="{FF2B5EF4-FFF2-40B4-BE49-F238E27FC236}">
                <a16:creationId xmlns:a16="http://schemas.microsoft.com/office/drawing/2014/main" id="{08637E25-B702-7C9C-EF98-7B8C5846B1AF}"/>
              </a:ext>
            </a:extLst>
          </p:cNvPr>
          <p:cNvSpPr>
            <a:spLocks noGrp="1"/>
          </p:cNvSpPr>
          <p:nvPr>
            <p:ph sz="half" idx="2"/>
          </p:nvPr>
        </p:nvSpPr>
        <p:spPr>
          <a:xfrm>
            <a:off x="122664" y="1349122"/>
            <a:ext cx="7987193" cy="4582339"/>
          </a:xfrm>
        </p:spPr>
        <p:txBody>
          <a:bodyPr>
            <a:noAutofit/>
          </a:bodyPr>
          <a:lstStyle/>
          <a:p>
            <a:pPr>
              <a:spcBef>
                <a:spcPts val="0"/>
              </a:spcBef>
              <a:spcAft>
                <a:spcPts val="0"/>
              </a:spcAft>
            </a:pPr>
            <a:r>
              <a:rPr lang="en-US" sz="2800" dirty="0"/>
              <a:t>Chapter 3, Pg 31-32 clarifies which application/DEED inconsistencies </a:t>
            </a:r>
            <a:r>
              <a:rPr lang="en-US" sz="2800" i="1" dirty="0"/>
              <a:t>may </a:t>
            </a:r>
            <a:r>
              <a:rPr lang="en-US" sz="2800" dirty="0"/>
              <a:t>require an </a:t>
            </a:r>
            <a:r>
              <a:rPr lang="en-US" sz="2800" i="1" dirty="0"/>
              <a:t>Affidavit Declaring Change in Income</a:t>
            </a:r>
            <a:r>
              <a:rPr lang="en-US" sz="2800" dirty="0"/>
              <a:t>:</a:t>
            </a:r>
          </a:p>
          <a:p>
            <a:pPr lvl="1">
              <a:spcBef>
                <a:spcPts val="0"/>
              </a:spcBef>
              <a:spcAft>
                <a:spcPts val="0"/>
              </a:spcAft>
            </a:pPr>
            <a:r>
              <a:rPr lang="en-US" sz="2400" dirty="0"/>
              <a:t>Change in income in the last six months</a:t>
            </a:r>
          </a:p>
          <a:p>
            <a:pPr lvl="1">
              <a:spcBef>
                <a:spcPts val="0"/>
              </a:spcBef>
              <a:spcAft>
                <a:spcPts val="0"/>
              </a:spcAft>
            </a:pPr>
            <a:r>
              <a:rPr lang="en-US" sz="2400" b="1" dirty="0"/>
              <a:t>Household indicated no income on the application, but DEED identifies wages</a:t>
            </a:r>
          </a:p>
          <a:p>
            <a:pPr lvl="1">
              <a:spcBef>
                <a:spcPts val="0"/>
              </a:spcBef>
              <a:spcAft>
                <a:spcPts val="0"/>
              </a:spcAft>
            </a:pPr>
            <a:r>
              <a:rPr lang="en-US" sz="2400" dirty="0"/>
              <a:t>Number of employers</a:t>
            </a:r>
          </a:p>
          <a:p>
            <a:pPr lvl="1">
              <a:spcBef>
                <a:spcPts val="0"/>
              </a:spcBef>
              <a:spcAft>
                <a:spcPts val="0"/>
              </a:spcAft>
            </a:pPr>
            <a:r>
              <a:rPr lang="en-US" sz="2400" b="1" dirty="0"/>
              <a:t>Response to the last day worked question indicates the household may have stopped working since DEED wages were reported</a:t>
            </a:r>
          </a:p>
          <a:p>
            <a:pPr>
              <a:spcBef>
                <a:spcPts val="0"/>
              </a:spcBef>
              <a:spcAft>
                <a:spcPts val="0"/>
              </a:spcAft>
            </a:pPr>
            <a:r>
              <a:rPr lang="en-US" sz="2800" dirty="0"/>
              <a:t>Any written or verbal information obtained or provided that suggests a decrease in income or job separation within the last six months</a:t>
            </a:r>
          </a:p>
        </p:txBody>
      </p:sp>
      <p:pic>
        <p:nvPicPr>
          <p:cNvPr id="7" name="Picture 6">
            <a:extLst>
              <a:ext uri="{FF2B5EF4-FFF2-40B4-BE49-F238E27FC236}">
                <a16:creationId xmlns:a16="http://schemas.microsoft.com/office/drawing/2014/main" id="{66FF490E-B444-0635-5F00-AF6457E8D6E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277170" y="2662829"/>
            <a:ext cx="3382759" cy="2246716"/>
          </a:xfrm>
          <a:prstGeom prst="rect">
            <a:avLst/>
          </a:prstGeom>
        </p:spPr>
      </p:pic>
      <p:sp>
        <p:nvSpPr>
          <p:cNvPr id="5" name="Slide Number Placeholder 4" descr="12">
            <a:extLst>
              <a:ext uri="{FF2B5EF4-FFF2-40B4-BE49-F238E27FC236}">
                <a16:creationId xmlns:a16="http://schemas.microsoft.com/office/drawing/2014/main" id="{D0B901EB-AA6C-CDF9-09C5-68EBD9BCDD4E}"/>
              </a:ext>
              <a:ext uri="{C183D7F6-B498-43B3-948B-1728B52AA6E4}">
                <adec:decorative xmlns:adec="http://schemas.microsoft.com/office/drawing/2017/decorative" val="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0663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90B78-2A80-B1E1-AAD3-7E34DBBE2C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980790-28CD-B387-6AA6-D4E0EB84D4B8}"/>
              </a:ext>
            </a:extLst>
          </p:cNvPr>
          <p:cNvSpPr>
            <a:spLocks noGrp="1"/>
          </p:cNvSpPr>
          <p:nvPr>
            <p:ph type="title"/>
          </p:nvPr>
        </p:nvSpPr>
        <p:spPr/>
        <p:txBody>
          <a:bodyPr>
            <a:normAutofit/>
          </a:bodyPr>
          <a:lstStyle/>
          <a:p>
            <a:pPr algn="l"/>
            <a:r>
              <a:rPr lang="en-US" sz="4000" dirty="0"/>
              <a:t>Appendix 3L – </a:t>
            </a:r>
            <a:r>
              <a:rPr lang="en-US" sz="4000" dirty="0">
                <a:ea typeface="Calibri" panose="020F0502020204030204" pitchFamily="34" charset="0"/>
                <a:cs typeface="Times New Roman" panose="02020603050405020304" pitchFamily="18" charset="0"/>
              </a:rPr>
              <a:t>Policy Manual edits 1/2</a:t>
            </a:r>
            <a:endParaRPr lang="en-US" sz="4000" dirty="0"/>
          </a:p>
        </p:txBody>
      </p:sp>
      <p:sp>
        <p:nvSpPr>
          <p:cNvPr id="4" name="Content Placeholder 3">
            <a:extLst>
              <a:ext uri="{FF2B5EF4-FFF2-40B4-BE49-F238E27FC236}">
                <a16:creationId xmlns:a16="http://schemas.microsoft.com/office/drawing/2014/main" id="{39030C5C-9DAE-F4C0-40B1-9F16FCD03B2C}"/>
              </a:ext>
            </a:extLst>
          </p:cNvPr>
          <p:cNvSpPr>
            <a:spLocks noGrp="1"/>
          </p:cNvSpPr>
          <p:nvPr>
            <p:ph sz="half" idx="2"/>
          </p:nvPr>
        </p:nvSpPr>
        <p:spPr>
          <a:xfrm>
            <a:off x="332369" y="1531841"/>
            <a:ext cx="8876945" cy="4582339"/>
          </a:xfrm>
        </p:spPr>
        <p:txBody>
          <a:bodyPr>
            <a:noAutofit/>
          </a:bodyPr>
          <a:lstStyle/>
          <a:p>
            <a:pPr marL="0" indent="0">
              <a:spcBef>
                <a:spcPts val="0"/>
              </a:spcBef>
              <a:spcAft>
                <a:spcPts val="3600"/>
              </a:spcAft>
              <a:buNone/>
            </a:pPr>
            <a:r>
              <a:rPr lang="en-US" sz="2800" strike="sngStrike" dirty="0"/>
              <a:t>“Use an Affidavit Declaring Change in Income (Appendix 3K) to document any of the income changes above and when DEED income in eHEAT will be bypassed.”</a:t>
            </a:r>
          </a:p>
          <a:p>
            <a:pPr marL="0" indent="0">
              <a:buNone/>
            </a:pPr>
            <a:r>
              <a:rPr lang="en-US" sz="2800" dirty="0"/>
              <a:t>An affidavit is </a:t>
            </a:r>
            <a:r>
              <a:rPr lang="en-US" sz="2800" b="1" dirty="0"/>
              <a:t>not</a:t>
            </a:r>
            <a:r>
              <a:rPr lang="en-US" sz="2800" dirty="0"/>
              <a:t> necessary if:</a:t>
            </a:r>
          </a:p>
          <a:p>
            <a:r>
              <a:rPr lang="en-US" sz="2800" dirty="0"/>
              <a:t>The change is documented with full income documentation for the month prior to the application signature date and the reported employers match what is in DEED</a:t>
            </a:r>
          </a:p>
        </p:txBody>
      </p:sp>
      <p:sp>
        <p:nvSpPr>
          <p:cNvPr id="5" name="Slide Number Placeholder 4">
            <a:extLst>
              <a:ext uri="{FF2B5EF4-FFF2-40B4-BE49-F238E27FC236}">
                <a16:creationId xmlns:a16="http://schemas.microsoft.com/office/drawing/2014/main" id="{3A8DEE46-CFC6-A922-6BC2-A39A8B5EB25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9010F134-B88E-463D-E315-3C5CD69B2CD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39490" y="2922076"/>
            <a:ext cx="2565952" cy="1443348"/>
          </a:xfrm>
          <a:prstGeom prst="rect">
            <a:avLst/>
          </a:prstGeom>
        </p:spPr>
      </p:pic>
    </p:spTree>
    <p:extLst>
      <p:ext uri="{BB962C8B-B14F-4D97-AF65-F5344CB8AC3E}">
        <p14:creationId xmlns:p14="http://schemas.microsoft.com/office/powerpoint/2010/main" val="177622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A03CD-A105-4840-13FA-1BD878521D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73F82-A51E-4291-47A4-DF2DA12164FF}"/>
              </a:ext>
            </a:extLst>
          </p:cNvPr>
          <p:cNvSpPr>
            <a:spLocks noGrp="1"/>
          </p:cNvSpPr>
          <p:nvPr>
            <p:ph type="title"/>
          </p:nvPr>
        </p:nvSpPr>
        <p:spPr/>
        <p:txBody>
          <a:bodyPr>
            <a:normAutofit/>
          </a:bodyPr>
          <a:lstStyle/>
          <a:p>
            <a:pPr algn="l"/>
            <a:r>
              <a:rPr lang="en-US" sz="4000" dirty="0"/>
              <a:t>Appendix 3L – </a:t>
            </a:r>
            <a:r>
              <a:rPr lang="en-US" sz="4000" dirty="0">
                <a:ea typeface="Calibri" panose="020F0502020204030204" pitchFamily="34" charset="0"/>
                <a:cs typeface="Times New Roman" panose="02020603050405020304" pitchFamily="18" charset="0"/>
              </a:rPr>
              <a:t>Policy Manual edits 2/2</a:t>
            </a:r>
            <a:endParaRPr lang="en-US" sz="4000" dirty="0"/>
          </a:p>
        </p:txBody>
      </p:sp>
      <p:sp>
        <p:nvSpPr>
          <p:cNvPr id="4" name="Content Placeholder 3">
            <a:extLst>
              <a:ext uri="{FF2B5EF4-FFF2-40B4-BE49-F238E27FC236}">
                <a16:creationId xmlns:a16="http://schemas.microsoft.com/office/drawing/2014/main" id="{DA19EE3C-F7C1-51F3-0FBB-F0FD6E0605AA}"/>
              </a:ext>
            </a:extLst>
          </p:cNvPr>
          <p:cNvSpPr>
            <a:spLocks noGrp="1"/>
          </p:cNvSpPr>
          <p:nvPr>
            <p:ph sz="half" idx="2"/>
          </p:nvPr>
        </p:nvSpPr>
        <p:spPr>
          <a:xfrm>
            <a:off x="332369" y="1531841"/>
            <a:ext cx="7812171" cy="4582339"/>
          </a:xfrm>
        </p:spPr>
        <p:txBody>
          <a:bodyPr>
            <a:noAutofit/>
          </a:bodyPr>
          <a:lstStyle/>
          <a:p>
            <a:pPr marL="0" indent="0">
              <a:spcBef>
                <a:spcPts val="0"/>
              </a:spcBef>
              <a:spcAft>
                <a:spcPts val="4200"/>
              </a:spcAft>
              <a:buNone/>
            </a:pPr>
            <a:r>
              <a:rPr lang="en-US" sz="2800" dirty="0"/>
              <a:t>An affidavit is </a:t>
            </a:r>
            <a:r>
              <a:rPr lang="en-US" sz="2800" b="1" dirty="0"/>
              <a:t>not</a:t>
            </a:r>
            <a:r>
              <a:rPr lang="en-US" sz="2800" dirty="0"/>
              <a:t> necessary if:</a:t>
            </a:r>
          </a:p>
          <a:p>
            <a:pPr>
              <a:spcBef>
                <a:spcPts val="0"/>
              </a:spcBef>
              <a:spcAft>
                <a:spcPts val="0"/>
              </a:spcAft>
            </a:pPr>
            <a:r>
              <a:rPr lang="en-US" sz="2800" dirty="0"/>
              <a:t>More employers are identified in DEED than on the application and the household indicates no change in income (see Scenario 9 in Appendix 3L)</a:t>
            </a:r>
          </a:p>
          <a:p>
            <a:pPr>
              <a:spcBef>
                <a:spcPts val="0"/>
              </a:spcBef>
              <a:spcAft>
                <a:spcPts val="0"/>
              </a:spcAft>
            </a:pPr>
            <a:r>
              <a:rPr lang="en-US" sz="2800" dirty="0"/>
              <a:t>In this case, DEED wage data can be accepted without an affidavit</a:t>
            </a:r>
            <a:endParaRPr lang="en-US" sz="3200" dirty="0"/>
          </a:p>
        </p:txBody>
      </p:sp>
      <p:sp>
        <p:nvSpPr>
          <p:cNvPr id="5" name="Slide Number Placeholder 4">
            <a:extLst>
              <a:ext uri="{FF2B5EF4-FFF2-40B4-BE49-F238E27FC236}">
                <a16:creationId xmlns:a16="http://schemas.microsoft.com/office/drawing/2014/main" id="{5CE2C4D4-E5EC-30A5-61D0-C69EDFADE7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0A186B5C-5B14-7762-E0A2-9EEED4CB3A9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39490" y="2922076"/>
            <a:ext cx="2565952" cy="1443348"/>
          </a:xfrm>
          <a:prstGeom prst="rect">
            <a:avLst/>
          </a:prstGeom>
        </p:spPr>
      </p:pic>
    </p:spTree>
    <p:extLst>
      <p:ext uri="{BB962C8B-B14F-4D97-AF65-F5344CB8AC3E}">
        <p14:creationId xmlns:p14="http://schemas.microsoft.com/office/powerpoint/2010/main" val="144383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Appendix 3L – Key Takeaways</a:t>
            </a:r>
          </a:p>
        </p:txBody>
      </p:sp>
      <p:sp>
        <p:nvSpPr>
          <p:cNvPr id="3" name="Content Placeholder 2"/>
          <p:cNvSpPr>
            <a:spLocks noGrp="1"/>
          </p:cNvSpPr>
          <p:nvPr>
            <p:ph sz="half" idx="1"/>
          </p:nvPr>
        </p:nvSpPr>
        <p:spPr>
          <a:xfrm>
            <a:off x="348343" y="1495017"/>
            <a:ext cx="11495314" cy="4582339"/>
          </a:xfrm>
        </p:spPr>
        <p:txBody>
          <a:bodyPr>
            <a:noAutofit/>
          </a:bodyPr>
          <a:lstStyle/>
          <a:p>
            <a:pPr>
              <a:spcBef>
                <a:spcPts val="0"/>
              </a:spcBef>
              <a:spcAft>
                <a:spcPts val="0"/>
              </a:spcAft>
            </a:pPr>
            <a:r>
              <a:rPr lang="en-US" sz="3200" dirty="0">
                <a:ea typeface="Calibri" panose="020F0502020204030204" pitchFamily="34" charset="0"/>
                <a:cs typeface="Times New Roman" panose="02020603050405020304" pitchFamily="18" charset="0"/>
              </a:rPr>
              <a:t>During the Spring of 2026, the JAD subject matter experts revisited the DEED guidance and scenarios appendix:</a:t>
            </a:r>
          </a:p>
          <a:p>
            <a:pPr lvl="1">
              <a:spcBef>
                <a:spcPts val="0"/>
              </a:spcBef>
              <a:spcAft>
                <a:spcPts val="0"/>
              </a:spcAft>
            </a:pPr>
            <a:r>
              <a:rPr lang="en-US" sz="3200" dirty="0">
                <a:ea typeface="Calibri" panose="020F0502020204030204" pitchFamily="34" charset="0"/>
                <a:cs typeface="Times New Roman" panose="02020603050405020304" pitchFamily="18" charset="0"/>
              </a:rPr>
              <a:t>Some changes were made the to the guidance and organization of </a:t>
            </a:r>
            <a:r>
              <a:rPr lang="en-US" sz="3200" i="1" dirty="0">
                <a:ea typeface="Calibri" panose="020F0502020204030204" pitchFamily="34" charset="0"/>
                <a:cs typeface="Times New Roman" panose="02020603050405020304" pitchFamily="18" charset="0"/>
              </a:rPr>
              <a:t>Appendix 3L</a:t>
            </a:r>
          </a:p>
          <a:p>
            <a:pPr lvl="1">
              <a:spcBef>
                <a:spcPts val="0"/>
              </a:spcBef>
              <a:spcAft>
                <a:spcPts val="0"/>
              </a:spcAft>
            </a:pPr>
            <a:r>
              <a:rPr lang="en-US" sz="3200" dirty="0">
                <a:ea typeface="Calibri" panose="020F0502020204030204" pitchFamily="34" charset="0"/>
                <a:cs typeface="Times New Roman" panose="02020603050405020304" pitchFamily="18" charset="0"/>
              </a:rPr>
              <a:t>Decision was made to modify the guidance to </a:t>
            </a:r>
            <a:r>
              <a:rPr lang="en-US" sz="3200" b="1" dirty="0">
                <a:ea typeface="Calibri" panose="020F0502020204030204" pitchFamily="34" charset="0"/>
                <a:cs typeface="Times New Roman" panose="02020603050405020304" pitchFamily="18" charset="0"/>
              </a:rPr>
              <a:t>reduce the need </a:t>
            </a:r>
            <a:r>
              <a:rPr lang="en-US" sz="3200" dirty="0">
                <a:ea typeface="Calibri" panose="020F0502020204030204" pitchFamily="34" charset="0"/>
                <a:cs typeface="Times New Roman" panose="02020603050405020304" pitchFamily="18" charset="0"/>
              </a:rPr>
              <a:t>for the </a:t>
            </a:r>
            <a:r>
              <a:rPr lang="en-US" sz="3200" i="1" dirty="0"/>
              <a:t>Affidavit Declaring Change in Income </a:t>
            </a:r>
            <a:endParaRPr lang="en-US" sz="3200" dirty="0"/>
          </a:p>
          <a:p>
            <a:pPr lvl="1">
              <a:spcBef>
                <a:spcPts val="0"/>
              </a:spcBef>
              <a:spcAft>
                <a:spcPts val="0"/>
              </a:spcAft>
            </a:pPr>
            <a:r>
              <a:rPr lang="en-US" sz="3200" dirty="0">
                <a:ea typeface="Calibri" panose="020F0502020204030204" pitchFamily="34" charset="0"/>
                <a:cs typeface="Times New Roman" panose="02020603050405020304" pitchFamily="18" charset="0"/>
              </a:rPr>
              <a:t>This </a:t>
            </a:r>
            <a:r>
              <a:rPr lang="en-US" sz="3200" b="1" dirty="0">
                <a:ea typeface="Calibri" panose="020F0502020204030204" pitchFamily="34" charset="0"/>
                <a:cs typeface="Times New Roman" panose="02020603050405020304" pitchFamily="18" charset="0"/>
              </a:rPr>
              <a:t>may result in more appeals</a:t>
            </a:r>
            <a:r>
              <a:rPr lang="en-US" sz="3200" dirty="0">
                <a:ea typeface="Calibri" panose="020F0502020204030204" pitchFamily="34" charset="0"/>
                <a:cs typeface="Times New Roman" panose="02020603050405020304" pitchFamily="18" charset="0"/>
              </a:rPr>
              <a:t>, but ultimately should </a:t>
            </a:r>
            <a:r>
              <a:rPr lang="en-US" sz="3200" b="1" dirty="0">
                <a:ea typeface="Calibri" panose="020F0502020204030204" pitchFamily="34" charset="0"/>
                <a:cs typeface="Times New Roman" panose="02020603050405020304" pitchFamily="18" charset="0"/>
              </a:rPr>
              <a:t>result in fewer denials </a:t>
            </a:r>
            <a:r>
              <a:rPr lang="en-US" sz="3200" dirty="0">
                <a:ea typeface="Calibri" panose="020F0502020204030204" pitchFamily="34" charset="0"/>
                <a:cs typeface="Times New Roman" panose="02020603050405020304" pitchFamily="18" charset="0"/>
              </a:rPr>
              <a:t>for insufficient information</a:t>
            </a:r>
          </a:p>
          <a:p>
            <a:pPr>
              <a:spcBef>
                <a:spcPts val="0"/>
              </a:spcBef>
              <a:spcAft>
                <a:spcPts val="0"/>
              </a:spcAft>
            </a:pPr>
            <a:r>
              <a:rPr lang="en-US" sz="3200" i="1" dirty="0">
                <a:ea typeface="Calibri" panose="020F0502020204030204" pitchFamily="34" charset="0"/>
                <a:cs typeface="Times New Roman" panose="02020603050405020304" pitchFamily="18" charset="0"/>
              </a:rPr>
              <a:t>Scenario 9</a:t>
            </a:r>
            <a:r>
              <a:rPr lang="en-US" sz="3200" dirty="0">
                <a:ea typeface="Calibri" panose="020F0502020204030204" pitchFamily="34" charset="0"/>
                <a:cs typeface="Times New Roman" panose="02020603050405020304" pitchFamily="18" charset="0"/>
              </a:rPr>
              <a:t> in the </a:t>
            </a:r>
            <a:r>
              <a:rPr lang="en-US" sz="3200" i="1" dirty="0">
                <a:ea typeface="Calibri" panose="020F0502020204030204" pitchFamily="34" charset="0"/>
                <a:cs typeface="Times New Roman" panose="02020603050405020304" pitchFamily="18" charset="0"/>
              </a:rPr>
              <a:t>DEED Wage Income &amp; UI Scenarios </a:t>
            </a:r>
            <a:r>
              <a:rPr lang="en-US" sz="3200" dirty="0">
                <a:ea typeface="Calibri" panose="020F0502020204030204" pitchFamily="34" charset="0"/>
                <a:cs typeface="Times New Roman" panose="02020603050405020304" pitchFamily="18" charset="0"/>
              </a:rPr>
              <a:t>captures this</a:t>
            </a:r>
          </a:p>
        </p:txBody>
      </p:sp>
      <p:sp>
        <p:nvSpPr>
          <p:cNvPr id="7" name="Slide Number Placeholder 6"/>
          <p:cNvSpPr>
            <a:spLocks noGrp="1"/>
          </p:cNvSpPr>
          <p:nvPr>
            <p:ph type="sldNum" sz="quarter" idx="12"/>
          </p:nvPr>
        </p:nvSpPr>
        <p:spPr>
          <a:xfrm>
            <a:off x="10211172" y="6356350"/>
            <a:ext cx="1462668"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29122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4313C-A49F-A893-3C2D-497DF330BECA}"/>
              </a:ext>
            </a:extLst>
          </p:cNvPr>
          <p:cNvSpPr>
            <a:spLocks noGrp="1"/>
          </p:cNvSpPr>
          <p:nvPr>
            <p:ph type="title"/>
          </p:nvPr>
        </p:nvSpPr>
        <p:spPr/>
        <p:txBody>
          <a:bodyPr>
            <a:normAutofit/>
          </a:bodyPr>
          <a:lstStyle/>
          <a:p>
            <a:pPr algn="l"/>
            <a:r>
              <a:rPr lang="en-US" sz="4400" dirty="0"/>
              <a:t>Addition to Ineligible Dwelling list (pg.14)</a:t>
            </a:r>
          </a:p>
        </p:txBody>
      </p:sp>
      <p:sp>
        <p:nvSpPr>
          <p:cNvPr id="3" name="Content Placeholder 2">
            <a:extLst>
              <a:ext uri="{FF2B5EF4-FFF2-40B4-BE49-F238E27FC236}">
                <a16:creationId xmlns:a16="http://schemas.microsoft.com/office/drawing/2014/main" id="{B7652889-1D9A-C9E4-F6F6-5C220BF45DFB}"/>
              </a:ext>
            </a:extLst>
          </p:cNvPr>
          <p:cNvSpPr>
            <a:spLocks noGrp="1"/>
          </p:cNvSpPr>
          <p:nvPr>
            <p:ph sz="half" idx="1"/>
          </p:nvPr>
        </p:nvSpPr>
        <p:spPr>
          <a:xfrm>
            <a:off x="262304" y="1594624"/>
            <a:ext cx="11667392" cy="4582339"/>
          </a:xfrm>
        </p:spPr>
        <p:txBody>
          <a:bodyPr/>
          <a:lstStyle/>
          <a:p>
            <a:pPr lvl="1"/>
            <a:r>
              <a:rPr lang="en-US" sz="3200" dirty="0"/>
              <a:t>Housing the household does not own and for which the household does not pay rent, heat, or electricity</a:t>
            </a:r>
          </a:p>
          <a:p>
            <a:pPr marL="457200" lvl="1" indent="0">
              <a:buNone/>
            </a:pPr>
            <a:r>
              <a:rPr lang="en-US" dirty="0"/>
              <a:t> </a:t>
            </a:r>
          </a:p>
        </p:txBody>
      </p:sp>
      <p:sp>
        <p:nvSpPr>
          <p:cNvPr id="5" name="Slide Number Placeholder 4">
            <a:extLst>
              <a:ext uri="{FF2B5EF4-FFF2-40B4-BE49-F238E27FC236}">
                <a16:creationId xmlns:a16="http://schemas.microsoft.com/office/drawing/2014/main" id="{3CC8CC62-4F55-7D46-27CE-30B71FA1F35E}"/>
              </a:ext>
            </a:extLst>
          </p:cNvPr>
          <p:cNvSpPr>
            <a:spLocks noGrp="1"/>
          </p:cNvSpPr>
          <p:nvPr>
            <p:ph type="sldNum" sz="quarter" idx="12"/>
          </p:nvPr>
        </p:nvSpPr>
        <p:spPr>
          <a:xfrm>
            <a:off x="9893808" y="6355080"/>
            <a:ext cx="1462668" cy="365125"/>
          </a:xfrm>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33230591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F936A-79F7-7550-E0A6-1A893DF27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33E6C-E6BB-8EA0-065A-88C92A1CABFE}"/>
              </a:ext>
            </a:extLst>
          </p:cNvPr>
          <p:cNvSpPr>
            <a:spLocks noGrp="1"/>
          </p:cNvSpPr>
          <p:nvPr>
            <p:ph type="title"/>
          </p:nvPr>
        </p:nvSpPr>
        <p:spPr/>
        <p:txBody>
          <a:bodyPr>
            <a:normAutofit/>
          </a:bodyPr>
          <a:lstStyle/>
          <a:p>
            <a:pPr algn="l"/>
            <a:r>
              <a:rPr lang="en-US" sz="4000" dirty="0"/>
              <a:t>DEED Wage Income &amp; UI Scenarios (Appendix 3L) </a:t>
            </a:r>
          </a:p>
        </p:txBody>
      </p:sp>
      <p:sp>
        <p:nvSpPr>
          <p:cNvPr id="4" name="Content Placeholder 3">
            <a:extLst>
              <a:ext uri="{FF2B5EF4-FFF2-40B4-BE49-F238E27FC236}">
                <a16:creationId xmlns:a16="http://schemas.microsoft.com/office/drawing/2014/main" id="{FD6D3E74-5C67-1E17-AFD1-C7AC773B19D5}"/>
              </a:ext>
            </a:extLst>
          </p:cNvPr>
          <p:cNvSpPr>
            <a:spLocks noGrp="1"/>
          </p:cNvSpPr>
          <p:nvPr>
            <p:ph sz="half" idx="2"/>
          </p:nvPr>
        </p:nvSpPr>
        <p:spPr>
          <a:xfrm>
            <a:off x="729345" y="1594624"/>
            <a:ext cx="10112826" cy="4582339"/>
          </a:xfrm>
        </p:spPr>
        <p:txBody>
          <a:bodyPr/>
          <a:lstStyle/>
          <a:p>
            <a:pPr marL="0" indent="0">
              <a:spcBef>
                <a:spcPts val="0"/>
              </a:spcBef>
              <a:spcAft>
                <a:spcPts val="0"/>
              </a:spcAft>
              <a:buNone/>
            </a:pPr>
            <a:r>
              <a:rPr lang="en-US" sz="3600" dirty="0"/>
              <a:t>Questions?</a:t>
            </a:r>
            <a:endParaRPr lang="en-US" dirty="0"/>
          </a:p>
        </p:txBody>
      </p:sp>
      <p:sp>
        <p:nvSpPr>
          <p:cNvPr id="5" name="Slide Number Placeholder 4">
            <a:extLst>
              <a:ext uri="{FF2B5EF4-FFF2-40B4-BE49-F238E27FC236}">
                <a16:creationId xmlns:a16="http://schemas.microsoft.com/office/drawing/2014/main" id="{0E2DFEA6-0321-D184-AB5A-58DBDC53CB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32280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AF783-95FB-37A6-3681-B06FD37FCE8E}"/>
              </a:ext>
            </a:extLst>
          </p:cNvPr>
          <p:cNvSpPr>
            <a:spLocks noGrp="1"/>
          </p:cNvSpPr>
          <p:nvPr>
            <p:ph type="title"/>
          </p:nvPr>
        </p:nvSpPr>
        <p:spPr/>
        <p:txBody>
          <a:bodyPr>
            <a:normAutofit/>
          </a:bodyPr>
          <a:lstStyle/>
          <a:p>
            <a:r>
              <a:rPr lang="en-US" sz="4400" dirty="0"/>
              <a:t>Dwelling Table</a:t>
            </a:r>
          </a:p>
        </p:txBody>
      </p:sp>
      <p:sp>
        <p:nvSpPr>
          <p:cNvPr id="5" name="Slide Number Placeholder 4">
            <a:extLst>
              <a:ext uri="{FF2B5EF4-FFF2-40B4-BE49-F238E27FC236}">
                <a16:creationId xmlns:a16="http://schemas.microsoft.com/office/drawing/2014/main" id="{386AA967-D55F-554E-1265-A949F9E251E2}"/>
              </a:ext>
            </a:extLst>
          </p:cNvPr>
          <p:cNvSpPr>
            <a:spLocks noGrp="1"/>
          </p:cNvSpPr>
          <p:nvPr>
            <p:ph type="sldNum" sz="quarter" idx="12"/>
          </p:nvPr>
        </p:nvSpPr>
        <p:spPr>
          <a:xfrm>
            <a:off x="9891132" y="6360832"/>
            <a:ext cx="1462668" cy="365125"/>
          </a:xfrm>
        </p:spPr>
        <p:txBody>
          <a:bodyPr/>
          <a:lstStyle/>
          <a:p>
            <a:fld id="{48F63A3B-78C7-47BE-AE5E-E10140E04643}" type="slidenum">
              <a:rPr lang="en-US" smtClean="0"/>
              <a:t>5</a:t>
            </a:fld>
            <a:endParaRPr lang="en-US" dirty="0"/>
          </a:p>
        </p:txBody>
      </p:sp>
      <p:pic>
        <p:nvPicPr>
          <p:cNvPr id="7" name="Picture 6" descr="Image of the Dwelling Table in the FFY27 EAP Policy Manual.">
            <a:extLst>
              <a:ext uri="{FF2B5EF4-FFF2-40B4-BE49-F238E27FC236}">
                <a16:creationId xmlns:a16="http://schemas.microsoft.com/office/drawing/2014/main" id="{058FB72B-B20B-999E-E3AA-222156C00C04}"/>
              </a:ext>
            </a:extLst>
          </p:cNvPr>
          <p:cNvPicPr>
            <a:picLocks noChangeAspect="1"/>
          </p:cNvPicPr>
          <p:nvPr/>
        </p:nvPicPr>
        <p:blipFill>
          <a:blip r:embed="rId2"/>
          <a:stretch>
            <a:fillRect/>
          </a:stretch>
        </p:blipFill>
        <p:spPr>
          <a:xfrm>
            <a:off x="0" y="-1"/>
            <a:ext cx="7018109" cy="6858000"/>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88104A80-DF4B-10C2-37DF-255C4A238002}"/>
              </a:ext>
            </a:extLst>
          </p:cNvPr>
          <p:cNvSpPr txBox="1"/>
          <p:nvPr/>
        </p:nvSpPr>
        <p:spPr>
          <a:xfrm>
            <a:off x="7393858" y="1632155"/>
            <a:ext cx="4503174" cy="1077218"/>
          </a:xfrm>
          <a:prstGeom prst="rect">
            <a:avLst/>
          </a:prstGeom>
          <a:noFill/>
        </p:spPr>
        <p:txBody>
          <a:bodyPr wrap="square" rtlCol="0">
            <a:spAutoFit/>
          </a:bodyPr>
          <a:lstStyle/>
          <a:p>
            <a:r>
              <a:rPr lang="en-US" sz="3200" dirty="0"/>
              <a:t>Dwellings table for FFY27. New entry is highlighted</a:t>
            </a:r>
          </a:p>
        </p:txBody>
      </p:sp>
      <p:sp>
        <p:nvSpPr>
          <p:cNvPr id="11" name="Rectangle 10" descr="Image of the Dwelling Table in the FFY27 EAP policy manual with the new entry highlighted.">
            <a:extLst>
              <a:ext uri="{FF2B5EF4-FFF2-40B4-BE49-F238E27FC236}">
                <a16:creationId xmlns:a16="http://schemas.microsoft.com/office/drawing/2014/main" id="{EA166477-4C65-7C9F-E77F-213C267281F4}"/>
              </a:ext>
            </a:extLst>
          </p:cNvPr>
          <p:cNvSpPr/>
          <p:nvPr/>
        </p:nvSpPr>
        <p:spPr>
          <a:xfrm>
            <a:off x="3455469" y="1414914"/>
            <a:ext cx="2916455" cy="68339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0164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E3F4E-C0C3-B9E6-428A-DAA5DC709565}"/>
              </a:ext>
            </a:extLst>
          </p:cNvPr>
          <p:cNvSpPr>
            <a:spLocks noGrp="1"/>
          </p:cNvSpPr>
          <p:nvPr>
            <p:ph type="title"/>
          </p:nvPr>
        </p:nvSpPr>
        <p:spPr/>
        <p:txBody>
          <a:bodyPr>
            <a:normAutofit/>
          </a:bodyPr>
          <a:lstStyle/>
          <a:p>
            <a:pPr algn="l"/>
            <a:r>
              <a:rPr lang="en-US" sz="4400" dirty="0"/>
              <a:t>Addition to Tribal Per Capita Payments (pg.17) </a:t>
            </a:r>
          </a:p>
        </p:txBody>
      </p:sp>
      <p:sp>
        <p:nvSpPr>
          <p:cNvPr id="3" name="Content Placeholder 2">
            <a:extLst>
              <a:ext uri="{FF2B5EF4-FFF2-40B4-BE49-F238E27FC236}">
                <a16:creationId xmlns:a16="http://schemas.microsoft.com/office/drawing/2014/main" id="{D6E7A954-290D-D992-ADF6-F0CB82A294D7}"/>
              </a:ext>
            </a:extLst>
          </p:cNvPr>
          <p:cNvSpPr>
            <a:spLocks noGrp="1"/>
          </p:cNvSpPr>
          <p:nvPr>
            <p:ph sz="half" idx="1"/>
          </p:nvPr>
        </p:nvSpPr>
        <p:spPr>
          <a:xfrm>
            <a:off x="838199" y="1594624"/>
            <a:ext cx="10385181" cy="4582339"/>
          </a:xfrm>
        </p:spPr>
        <p:txBody>
          <a:bodyPr/>
          <a:lstStyle/>
          <a:p>
            <a:r>
              <a:rPr lang="en-US" sz="3200" dirty="0"/>
              <a:t>Any General Welfare Assistance payments to the Mille Lacs Band of Ojibwe Tribal members are generally considered countable EAP income unless they are from a documented, excludable funding source, such as COVID-related aid</a:t>
            </a:r>
          </a:p>
          <a:p>
            <a:endParaRPr lang="en-US" dirty="0"/>
          </a:p>
        </p:txBody>
      </p:sp>
      <p:sp>
        <p:nvSpPr>
          <p:cNvPr id="5" name="Slide Number Placeholder 4">
            <a:extLst>
              <a:ext uri="{FF2B5EF4-FFF2-40B4-BE49-F238E27FC236}">
                <a16:creationId xmlns:a16="http://schemas.microsoft.com/office/drawing/2014/main" id="{7EDE2C54-AFF3-5851-C695-46176A92D49E}"/>
              </a:ext>
            </a:extLst>
          </p:cNvPr>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426052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A618F-A0E5-F31F-0C5F-6886C7E94C77}"/>
              </a:ext>
            </a:extLst>
          </p:cNvPr>
          <p:cNvSpPr>
            <a:spLocks noGrp="1"/>
          </p:cNvSpPr>
          <p:nvPr>
            <p:ph type="title"/>
          </p:nvPr>
        </p:nvSpPr>
        <p:spPr/>
        <p:txBody>
          <a:bodyPr>
            <a:normAutofit/>
          </a:bodyPr>
          <a:lstStyle/>
          <a:p>
            <a:r>
              <a:rPr lang="en-US" sz="4400" dirty="0"/>
              <a:t>Per Capita info</a:t>
            </a:r>
          </a:p>
        </p:txBody>
      </p:sp>
      <p:sp>
        <p:nvSpPr>
          <p:cNvPr id="5" name="Slide Number Placeholder 4">
            <a:extLst>
              <a:ext uri="{FF2B5EF4-FFF2-40B4-BE49-F238E27FC236}">
                <a16:creationId xmlns:a16="http://schemas.microsoft.com/office/drawing/2014/main" id="{82B5C19A-3195-09C6-367C-8B4883115075}"/>
              </a:ext>
            </a:extLst>
          </p:cNvPr>
          <p:cNvSpPr>
            <a:spLocks noGrp="1"/>
          </p:cNvSpPr>
          <p:nvPr>
            <p:ph type="sldNum" sz="quarter" idx="12"/>
          </p:nvPr>
        </p:nvSpPr>
        <p:spPr/>
        <p:txBody>
          <a:bodyPr/>
          <a:lstStyle/>
          <a:p>
            <a:fld id="{48F63A3B-78C7-47BE-AE5E-E10140E04643}" type="slidenum">
              <a:rPr lang="en-US" smtClean="0"/>
              <a:t>7</a:t>
            </a:fld>
            <a:endParaRPr lang="en-US" dirty="0"/>
          </a:p>
        </p:txBody>
      </p:sp>
      <p:pic>
        <p:nvPicPr>
          <p:cNvPr id="11" name="Picture 10" descr="Image of the additional Tribal Per Capita info in the FFY27 EAP policy manual. The new language is highlighted.">
            <a:extLst>
              <a:ext uri="{FF2B5EF4-FFF2-40B4-BE49-F238E27FC236}">
                <a16:creationId xmlns:a16="http://schemas.microsoft.com/office/drawing/2014/main" id="{B5DE99F0-128F-669D-26A8-7E3A96570C48}"/>
              </a:ext>
            </a:extLst>
          </p:cNvPr>
          <p:cNvPicPr>
            <a:picLocks noChangeAspect="1"/>
          </p:cNvPicPr>
          <p:nvPr/>
        </p:nvPicPr>
        <p:blipFill>
          <a:blip r:embed="rId2"/>
          <a:stretch>
            <a:fillRect/>
          </a:stretch>
        </p:blipFill>
        <p:spPr>
          <a:xfrm>
            <a:off x="0" y="0"/>
            <a:ext cx="6748896" cy="6858000"/>
          </a:xfrm>
          <a:prstGeom prst="rect">
            <a:avLst/>
          </a:prstGeom>
          <a:ln>
            <a:noFill/>
          </a:ln>
          <a:effectLst>
            <a:outerShdw blurRad="292100" dist="139700" dir="2700000" algn="tl" rotWithShape="0">
              <a:srgbClr val="333333">
                <a:alpha val="65000"/>
              </a:srgbClr>
            </a:outerShdw>
          </a:effectLst>
        </p:spPr>
      </p:pic>
      <p:sp>
        <p:nvSpPr>
          <p:cNvPr id="12" name="Rectangle 11" descr="Highlight of the new language in the Tribal Per Capita Payments section of Chapter 3 in the FFY27 EAP policy manual.  It reads:  Any General Welfare Assistance payments to the Mille Lacs Band of Ojibwe Tribal members are generally considered countable EAP income unless they are from a documented, excludable funding source, such as COVID-related aid&#10;">
            <a:extLst>
              <a:ext uri="{FF2B5EF4-FFF2-40B4-BE49-F238E27FC236}">
                <a16:creationId xmlns:a16="http://schemas.microsoft.com/office/drawing/2014/main" id="{805AA2C5-3A9A-0A7C-B9EC-19B6083CFCDF}"/>
              </a:ext>
            </a:extLst>
          </p:cNvPr>
          <p:cNvSpPr/>
          <p:nvPr/>
        </p:nvSpPr>
        <p:spPr>
          <a:xfrm>
            <a:off x="110836" y="1787236"/>
            <a:ext cx="6373091" cy="7527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82D9F3E-7BD2-8782-AC28-06E8DD0B8257}"/>
              </a:ext>
            </a:extLst>
          </p:cNvPr>
          <p:cNvSpPr txBox="1"/>
          <p:nvPr/>
        </p:nvSpPr>
        <p:spPr>
          <a:xfrm>
            <a:off x="7086600" y="1433146"/>
            <a:ext cx="4906108" cy="1569660"/>
          </a:xfrm>
          <a:prstGeom prst="rect">
            <a:avLst/>
          </a:prstGeom>
          <a:noFill/>
        </p:spPr>
        <p:txBody>
          <a:bodyPr wrap="square" rtlCol="0">
            <a:spAutoFit/>
          </a:bodyPr>
          <a:lstStyle/>
          <a:p>
            <a:r>
              <a:rPr lang="en-US" sz="3200" dirty="0"/>
              <a:t>Additional info added to the Tribal Per Capita Payments section highlighted</a:t>
            </a:r>
          </a:p>
        </p:txBody>
      </p:sp>
    </p:spTree>
    <p:extLst>
      <p:ext uri="{BB962C8B-B14F-4D97-AF65-F5344CB8AC3E}">
        <p14:creationId xmlns:p14="http://schemas.microsoft.com/office/powerpoint/2010/main" val="4125504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1417-A385-183D-91E9-4D6AA7F51DC7}"/>
              </a:ext>
            </a:extLst>
          </p:cNvPr>
          <p:cNvSpPr>
            <a:spLocks noGrp="1"/>
          </p:cNvSpPr>
          <p:nvPr>
            <p:ph type="title"/>
          </p:nvPr>
        </p:nvSpPr>
        <p:spPr/>
        <p:txBody>
          <a:bodyPr>
            <a:noAutofit/>
          </a:bodyPr>
          <a:lstStyle/>
          <a:p>
            <a:pPr algn="l"/>
            <a:r>
              <a:rPr lang="en-US" sz="4400" dirty="0"/>
              <a:t>Income Inclusions &amp; Exclusions Table (pg.19)</a:t>
            </a:r>
          </a:p>
        </p:txBody>
      </p:sp>
      <p:sp>
        <p:nvSpPr>
          <p:cNvPr id="3" name="Content Placeholder 2">
            <a:extLst>
              <a:ext uri="{FF2B5EF4-FFF2-40B4-BE49-F238E27FC236}">
                <a16:creationId xmlns:a16="http://schemas.microsoft.com/office/drawing/2014/main" id="{C96A80B9-9605-23D6-3273-911272FA61E4}"/>
              </a:ext>
            </a:extLst>
          </p:cNvPr>
          <p:cNvSpPr>
            <a:spLocks noGrp="1"/>
          </p:cNvSpPr>
          <p:nvPr>
            <p:ph sz="half" idx="1"/>
          </p:nvPr>
        </p:nvSpPr>
        <p:spPr>
          <a:xfrm>
            <a:off x="838200" y="1594624"/>
            <a:ext cx="10346356" cy="4582339"/>
          </a:xfrm>
        </p:spPr>
        <p:txBody>
          <a:bodyPr>
            <a:normAutofit/>
          </a:bodyPr>
          <a:lstStyle/>
          <a:p>
            <a:pPr marL="0" indent="0">
              <a:buNone/>
            </a:pPr>
            <a:r>
              <a:rPr lang="en-US" sz="3600" b="1" dirty="0"/>
              <a:t>Added info regarding Minnesota Paid Leave:</a:t>
            </a:r>
          </a:p>
          <a:p>
            <a:r>
              <a:rPr lang="en-US" sz="3200" dirty="0"/>
              <a:t>Minnesota Paid Leave (MPL) is a state program implemented January 1, 2026 that provides wage replacement benefits for covered events in the form of payments and job protections. </a:t>
            </a:r>
            <a:r>
              <a:rPr lang="en-US" sz="3200" b="1" dirty="0"/>
              <a:t>MPL payments are countable income for EAP purposes</a:t>
            </a:r>
          </a:p>
        </p:txBody>
      </p:sp>
      <p:sp>
        <p:nvSpPr>
          <p:cNvPr id="5" name="Slide Number Placeholder 4">
            <a:extLst>
              <a:ext uri="{FF2B5EF4-FFF2-40B4-BE49-F238E27FC236}">
                <a16:creationId xmlns:a16="http://schemas.microsoft.com/office/drawing/2014/main" id="{3702ACD4-A917-E04D-3193-EFB51F2FC8E7}"/>
              </a:ext>
            </a:extLst>
          </p:cNvPr>
          <p:cNvSpPr>
            <a:spLocks noGrp="1"/>
          </p:cNvSpPr>
          <p:nvPr>
            <p:ph type="sldNum" sz="quarter" idx="12"/>
          </p:nvPr>
        </p:nvSpPr>
        <p:spPr/>
        <p:txBody>
          <a:bodyPr/>
          <a:lstStyle/>
          <a:p>
            <a:fld id="{48F63A3B-78C7-47BE-AE5E-E10140E04643}" type="slidenum">
              <a:rPr lang="en-US" smtClean="0"/>
              <a:t>8</a:t>
            </a:fld>
            <a:endParaRPr lang="en-US" dirty="0"/>
          </a:p>
        </p:txBody>
      </p:sp>
    </p:spTree>
    <p:extLst>
      <p:ext uri="{BB962C8B-B14F-4D97-AF65-F5344CB8AC3E}">
        <p14:creationId xmlns:p14="http://schemas.microsoft.com/office/powerpoint/2010/main" val="1969939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F63F8-85F9-89B6-1B8B-5B45B91713AE}"/>
              </a:ext>
            </a:extLst>
          </p:cNvPr>
          <p:cNvSpPr>
            <a:spLocks noGrp="1"/>
          </p:cNvSpPr>
          <p:nvPr>
            <p:ph type="title"/>
          </p:nvPr>
        </p:nvSpPr>
        <p:spPr/>
        <p:txBody>
          <a:bodyPr>
            <a:normAutofit/>
          </a:bodyPr>
          <a:lstStyle/>
          <a:p>
            <a:r>
              <a:rPr lang="en-US" sz="4400" dirty="0"/>
              <a:t>MN Paid Leave</a:t>
            </a:r>
          </a:p>
        </p:txBody>
      </p:sp>
      <p:sp>
        <p:nvSpPr>
          <p:cNvPr id="5" name="Slide Number Placeholder 4">
            <a:extLst>
              <a:ext uri="{FF2B5EF4-FFF2-40B4-BE49-F238E27FC236}">
                <a16:creationId xmlns:a16="http://schemas.microsoft.com/office/drawing/2014/main" id="{2ED4263B-E47D-7F4E-74D5-AF54EB0B0682}"/>
              </a:ext>
            </a:extLst>
          </p:cNvPr>
          <p:cNvSpPr>
            <a:spLocks noGrp="1"/>
          </p:cNvSpPr>
          <p:nvPr>
            <p:ph type="sldNum" sz="quarter" idx="12"/>
          </p:nvPr>
        </p:nvSpPr>
        <p:spPr/>
        <p:txBody>
          <a:bodyPr/>
          <a:lstStyle/>
          <a:p>
            <a:fld id="{48F63A3B-78C7-47BE-AE5E-E10140E04643}" type="slidenum">
              <a:rPr lang="en-US" smtClean="0"/>
              <a:t>9</a:t>
            </a:fld>
            <a:endParaRPr lang="en-US" dirty="0"/>
          </a:p>
        </p:txBody>
      </p:sp>
      <p:pic>
        <p:nvPicPr>
          <p:cNvPr id="7" name="Picture 6" descr="Image of the new MN Paid Leave entry in the Income Types table in the FFY27 EAP policy manual.">
            <a:extLst>
              <a:ext uri="{FF2B5EF4-FFF2-40B4-BE49-F238E27FC236}">
                <a16:creationId xmlns:a16="http://schemas.microsoft.com/office/drawing/2014/main" id="{95DF34AC-BFF8-14A0-74DC-9CC7E258D3ED}"/>
              </a:ext>
            </a:extLst>
          </p:cNvPr>
          <p:cNvPicPr>
            <a:picLocks noChangeAspect="1"/>
          </p:cNvPicPr>
          <p:nvPr/>
        </p:nvPicPr>
        <p:blipFill>
          <a:blip r:embed="rId2"/>
          <a:stretch>
            <a:fillRect/>
          </a:stretch>
        </p:blipFill>
        <p:spPr>
          <a:xfrm>
            <a:off x="0" y="0"/>
            <a:ext cx="6789076"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65F38BCE-362E-84E5-0243-E5BFE8F846B6}"/>
              </a:ext>
            </a:extLst>
          </p:cNvPr>
          <p:cNvSpPr txBox="1"/>
          <p:nvPr/>
        </p:nvSpPr>
        <p:spPr>
          <a:xfrm>
            <a:off x="7246374" y="1474839"/>
            <a:ext cx="4532671" cy="1569660"/>
          </a:xfrm>
          <a:prstGeom prst="rect">
            <a:avLst/>
          </a:prstGeom>
          <a:noFill/>
        </p:spPr>
        <p:txBody>
          <a:bodyPr wrap="square" rtlCol="0">
            <a:spAutoFit/>
          </a:bodyPr>
          <a:lstStyle/>
          <a:p>
            <a:r>
              <a:rPr lang="en-US" sz="3200" dirty="0"/>
              <a:t>Minnesota Paid Leave (MPL) highlighted in the FFY27 EAP policy manual </a:t>
            </a:r>
          </a:p>
        </p:txBody>
      </p:sp>
      <p:sp>
        <p:nvSpPr>
          <p:cNvPr id="9" name="Rectangle 8" descr="Image of the new Minnesota Paid Leave or MPL entry in the Income Type table of the FFY27 EAP policy manual.">
            <a:extLst>
              <a:ext uri="{FF2B5EF4-FFF2-40B4-BE49-F238E27FC236}">
                <a16:creationId xmlns:a16="http://schemas.microsoft.com/office/drawing/2014/main" id="{C17E67E1-2717-C0FB-63A2-F2744F945BB8}"/>
              </a:ext>
            </a:extLst>
          </p:cNvPr>
          <p:cNvSpPr/>
          <p:nvPr/>
        </p:nvSpPr>
        <p:spPr>
          <a:xfrm>
            <a:off x="442762" y="2723949"/>
            <a:ext cx="5890661" cy="128978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23301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6|14.3|10.6"/>
</p:tagLst>
</file>

<file path=ppt/tags/tag2.xml><?xml version="1.0" encoding="utf-8"?>
<p:tagLst xmlns:a="http://schemas.openxmlformats.org/drawingml/2006/main" xmlns:r="http://schemas.openxmlformats.org/officeDocument/2006/relationships" xmlns:p="http://schemas.openxmlformats.org/presentationml/2006/main">
  <p:tag name="TIMING" val="|2.7|1|2.2|3.1"/>
</p:tagLst>
</file>

<file path=ppt/tags/tag3.xml><?xml version="1.0" encoding="utf-8"?>
<p:tagLst xmlns:a="http://schemas.openxmlformats.org/drawingml/2006/main" xmlns:r="http://schemas.openxmlformats.org/officeDocument/2006/relationships" xmlns:p="http://schemas.openxmlformats.org/presentationml/2006/main">
  <p:tag name="TIMING" val="|6.6|4.1|3.8|4"/>
</p:tagLst>
</file>

<file path=ppt/tags/tag4.xml><?xml version="1.0" encoding="utf-8"?>
<p:tagLst xmlns:a="http://schemas.openxmlformats.org/drawingml/2006/main" xmlns:r="http://schemas.openxmlformats.org/officeDocument/2006/relationships" xmlns:p="http://schemas.openxmlformats.org/presentationml/2006/main">
  <p:tag name="TIMING" val="|16.4|16.4|7.1"/>
</p:tagLst>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E4A2FABADBC441B0342913A8C290D0" ma:contentTypeVersion="2" ma:contentTypeDescription="Create a new document." ma:contentTypeScope="" ma:versionID="81d2ba08ee2977b36be2fea17d30ebc0">
  <xsd:schema xmlns:xsd="http://www.w3.org/2001/XMLSchema" xmlns:xs="http://www.w3.org/2001/XMLSchema" xmlns:p="http://schemas.microsoft.com/office/2006/metadata/properties" xmlns:ns2="ffc124ee-df99-471e-a3f3-403333fc7b18" targetNamespace="http://schemas.microsoft.com/office/2006/metadata/properties" ma:root="true" ma:fieldsID="13182abac4f103ce99be370d50200635" ns2:_="">
    <xsd:import namespace="ffc124ee-df99-471e-a3f3-403333fc7b1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124ee-df99-471e-a3f3-403333fc7b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2.xml><?xml version="1.0" encoding="utf-8"?>
<ds:datastoreItem xmlns:ds="http://schemas.openxmlformats.org/officeDocument/2006/customXml" ds:itemID="{C07C411C-54A6-49B6-84EE-93EC1CD932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124ee-df99-471e-a3f3-403333fc7b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78B604-9059-4F1C-B8E2-C96A71A964D2}">
  <ds:schemaRefs>
    <ds:schemaRef ds:uri="http://purl.org/dc/elements/1.1/"/>
    <ds:schemaRef ds:uri="http://schemas.microsoft.com/office/2006/metadata/properties"/>
    <ds:schemaRef ds:uri="http://purl.org/dc/terms/"/>
    <ds:schemaRef ds:uri="ffc124ee-df99-471e-a3f3-403333fc7b18"/>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2584</TotalTime>
  <Words>1690</Words>
  <Application>Microsoft Office PowerPoint</Application>
  <PresentationFormat>Widescreen</PresentationFormat>
  <Paragraphs>198</Paragraphs>
  <Slides>40</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NeueHaasGroteskText Std</vt:lpstr>
      <vt:lpstr>MN.IT</vt:lpstr>
      <vt:lpstr>FFY27 Annual Training</vt:lpstr>
      <vt:lpstr>Chapter 3 – Program Eligibility Requirements</vt:lpstr>
      <vt:lpstr>List of changes to Chapter 3</vt:lpstr>
      <vt:lpstr>Addition to Ineligible Dwelling list (pg.14)</vt:lpstr>
      <vt:lpstr>Dwelling Table</vt:lpstr>
      <vt:lpstr>Addition to Tribal Per Capita Payments (pg.17) </vt:lpstr>
      <vt:lpstr>Per Capita info</vt:lpstr>
      <vt:lpstr>Income Inclusions &amp; Exclusions Table (pg.19)</vt:lpstr>
      <vt:lpstr>MN Paid Leave</vt:lpstr>
      <vt:lpstr>More Income Inclusions &amp; Exclusions Table (pg.19)</vt:lpstr>
      <vt:lpstr>Tribal Per Capita</vt:lpstr>
      <vt:lpstr>WIOA added to List of Excluded Income (pg.29)</vt:lpstr>
      <vt:lpstr>Workforce Innovation and Opportunity Act</vt:lpstr>
      <vt:lpstr>Examples of excluded WIOA services</vt:lpstr>
      <vt:lpstr>WIOA</vt:lpstr>
      <vt:lpstr>Explanation of DEED Wage Database (pg.33)</vt:lpstr>
      <vt:lpstr>New DEED language</vt:lpstr>
      <vt:lpstr>Unearned Income Documentation guidance (pg.40)</vt:lpstr>
      <vt:lpstr>Unearned Income Doc guidance Continues (pg.40)</vt:lpstr>
      <vt:lpstr>Unearned Income</vt:lpstr>
      <vt:lpstr>Bank Statements Recap</vt:lpstr>
      <vt:lpstr>MN Paid Leave info added (pg.44)</vt:lpstr>
      <vt:lpstr>New info on MPL</vt:lpstr>
      <vt:lpstr>Updates to Appendix 3L</vt:lpstr>
      <vt:lpstr>Q&amp;A</vt:lpstr>
      <vt:lpstr>FFY27 Annual Training</vt:lpstr>
      <vt:lpstr>DEED Wage Income &amp; UI Scenarios (Appendix 3L)</vt:lpstr>
      <vt:lpstr>Appendix 3L – Summary of Changes</vt:lpstr>
      <vt:lpstr>New scenarios added – Scenario #6</vt:lpstr>
      <vt:lpstr>New scenarios added – Scenario #7</vt:lpstr>
      <vt:lpstr>New scenarios added – Scenario #8</vt:lpstr>
      <vt:lpstr>Appendix 3L - Scenarios Quiz</vt:lpstr>
      <vt:lpstr>Appendix 3L – Reminders added to appendix text</vt:lpstr>
      <vt:lpstr>Appendix 3L – Reorganized into four (4) main categories </vt:lpstr>
      <vt:lpstr>Appendix 3L – Clarified Affidavit guidance 1/2</vt:lpstr>
      <vt:lpstr>Appendix 3L – Clarified Affidavit guidance 2/2</vt:lpstr>
      <vt:lpstr>Appendix 3L – Policy Manual edits 1/2</vt:lpstr>
      <vt:lpstr>Appendix 3L – Policy Manual edits 2/2</vt:lpstr>
      <vt:lpstr>Appendix 3L – Key Takeaways</vt:lpstr>
      <vt:lpstr>DEED Wage Income &amp; UI Scenarios (Appendix 3L) </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PowerPoint Template</dc:subject>
  <dc:creator>Tracy M.B. Smetana</dc:creator>
  <cp:keywords>PowerPoint, Template</cp:keywords>
  <dc:description>Version 1.1, Released 8-2016</dc:description>
  <cp:lastModifiedBy>Seemann, Sandra (COMM)</cp:lastModifiedBy>
  <cp:revision>210</cp:revision>
  <cp:lastPrinted>2017-03-14T16:27:36Z</cp:lastPrinted>
  <dcterms:created xsi:type="dcterms:W3CDTF">2019-11-22T21:44:23Z</dcterms:created>
  <dcterms:modified xsi:type="dcterms:W3CDTF">2026-08-14T13:45:10Z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0x010100ECE4A2FABADBC441B0342913A8C290D0</vt:lpwstr>
  </property>
</Properties>
</file>