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40"/>
  </p:notesMasterIdLst>
  <p:handoutMasterIdLst>
    <p:handoutMasterId r:id="rId41"/>
  </p:handoutMasterIdLst>
  <p:sldIdLst>
    <p:sldId id="264" r:id="rId5"/>
    <p:sldId id="272" r:id="rId6"/>
    <p:sldId id="430" r:id="rId7"/>
    <p:sldId id="408" r:id="rId8"/>
    <p:sldId id="411" r:id="rId9"/>
    <p:sldId id="424" r:id="rId10"/>
    <p:sldId id="410" r:id="rId11"/>
    <p:sldId id="413" r:id="rId12"/>
    <p:sldId id="423" r:id="rId13"/>
    <p:sldId id="414" r:id="rId14"/>
    <p:sldId id="412" r:id="rId15"/>
    <p:sldId id="425" r:id="rId16"/>
    <p:sldId id="431" r:id="rId17"/>
    <p:sldId id="433" r:id="rId18"/>
    <p:sldId id="415" r:id="rId19"/>
    <p:sldId id="416" r:id="rId20"/>
    <p:sldId id="417" r:id="rId21"/>
    <p:sldId id="432" r:id="rId22"/>
    <p:sldId id="406" r:id="rId23"/>
    <p:sldId id="434" r:id="rId24"/>
    <p:sldId id="3473" r:id="rId25"/>
    <p:sldId id="3481" r:id="rId26"/>
    <p:sldId id="3482" r:id="rId27"/>
    <p:sldId id="947" r:id="rId28"/>
    <p:sldId id="948" r:id="rId29"/>
    <p:sldId id="957" r:id="rId30"/>
    <p:sldId id="949" r:id="rId31"/>
    <p:sldId id="951" r:id="rId32"/>
    <p:sldId id="952" r:id="rId33"/>
    <p:sldId id="953" r:id="rId34"/>
    <p:sldId id="954" r:id="rId35"/>
    <p:sldId id="955" r:id="rId36"/>
    <p:sldId id="956" r:id="rId37"/>
    <p:sldId id="950" r:id="rId38"/>
    <p:sldId id="3474" r:id="rId3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865"/>
    <a:srgbClr val="78BE21"/>
    <a:srgbClr val="B20738"/>
    <a:srgbClr val="000000"/>
    <a:srgbClr val="0D0D0D"/>
    <a:srgbClr val="E8E8E8"/>
    <a:srgbClr val="00A3E2"/>
    <a:srgbClr val="2C2C2C"/>
    <a:srgbClr val="F5F5F5"/>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59" autoAdjust="0"/>
    <p:restoredTop sz="89831" autoAdjust="0"/>
  </p:normalViewPr>
  <p:slideViewPr>
    <p:cSldViewPr snapToGrid="0">
      <p:cViewPr varScale="1">
        <p:scale>
          <a:sx n="96" d="100"/>
          <a:sy n="96" d="100"/>
        </p:scale>
        <p:origin x="918"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60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NeueHaasGroteskText Std" panose="020B050402020202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NeueHaasGroteskText Std" panose="020B0504020202020204" pitchFamily="34" charset="0"/>
              </a:rPr>
              <a:t>7/31/2026</a:t>
            </a:fld>
            <a:endParaRPr lang="en-US" dirty="0">
              <a:latin typeface="NeueHaasGroteskText Std" panose="020B050402020202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NeueHaasGroteskText Std" panose="020B050402020202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NeueHaasGroteskText Std" panose="020B0504020202020204" pitchFamily="34" charset="0"/>
              </a:rPr>
              <a:t>‹#›</a:t>
            </a:fld>
            <a:endParaRPr lang="en-US" dirty="0">
              <a:latin typeface="NeueHaasGroteskText Std" panose="020B050402020202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NeueHaasGroteskText Std" panose="020B0504020202020204" pitchFamily="34" charset="0"/>
              </a:defRPr>
            </a:lvl1pPr>
          </a:lstStyle>
          <a:p>
            <a:fld id="{A50CD39D-89B0-4C68-805A-35C75A7C20C8}" type="datetimeFigureOut">
              <a:rPr lang="en-US" smtClean="0"/>
              <a:pPr/>
              <a:t>7/31/2026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294831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3A688-E58C-E436-98CF-8FF2715E09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DD7D5A-AC7C-D4BD-B918-4FDFB3F97D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74B81A-8CCB-69AC-488D-0390EDD9A6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NeueHaasGroteskText Std" panose="020B0504020202020204" pitchFamily="34" charset="0"/>
                <a:ea typeface="+mn-ea"/>
                <a:cs typeface="+mn-cs"/>
              </a:rPr>
              <a:t>The word “living” was added to the </a:t>
            </a:r>
            <a:r>
              <a:rPr lang="en-US" sz="1200" b="1" kern="1200" dirty="0">
                <a:solidFill>
                  <a:schemeClr val="tx1"/>
                </a:solidFill>
                <a:effectLst/>
                <a:latin typeface="NeueHaasGroteskText Std" panose="020B0504020202020204" pitchFamily="34" charset="0"/>
                <a:ea typeface="+mn-ea"/>
                <a:cs typeface="+mn-cs"/>
              </a:rPr>
              <a:t>Name on Energy Accounts</a:t>
            </a:r>
            <a:r>
              <a:rPr lang="en-US" sz="1200" kern="1200" dirty="0">
                <a:solidFill>
                  <a:schemeClr val="tx1"/>
                </a:solidFill>
                <a:effectLst/>
                <a:latin typeface="NeueHaasGroteskText Std" panose="020B0504020202020204" pitchFamily="34" charset="0"/>
                <a:ea typeface="+mn-ea"/>
                <a:cs typeface="+mn-cs"/>
              </a:rPr>
              <a:t> section. This change was made to ensure payments are only made to accounts in the name of living household members.</a:t>
            </a:r>
          </a:p>
          <a:p>
            <a:endParaRPr lang="en-US" dirty="0"/>
          </a:p>
        </p:txBody>
      </p:sp>
      <p:sp>
        <p:nvSpPr>
          <p:cNvPr id="4" name="Slide Number Placeholder 3">
            <a:extLst>
              <a:ext uri="{FF2B5EF4-FFF2-40B4-BE49-F238E27FC236}">
                <a16:creationId xmlns:a16="http://schemas.microsoft.com/office/drawing/2014/main" id="{0C169F63-CDAF-35EB-D0BC-B3ED0902A711}"/>
              </a:ext>
            </a:extLst>
          </p:cNvPr>
          <p:cNvSpPr>
            <a:spLocks noGrp="1"/>
          </p:cNvSpPr>
          <p:nvPr>
            <p:ph type="sldNum" sz="quarter" idx="5"/>
          </p:nvPr>
        </p:nvSpPr>
        <p:spPr/>
        <p:txBody>
          <a:bodyPr/>
          <a:lstStyle/>
          <a:p>
            <a:fld id="{F9F08466-AEA7-4FC0-9459-6A32F61DA297}" type="slidenum">
              <a:rPr lang="en-US" smtClean="0"/>
              <a:pPr/>
              <a:t>13</a:t>
            </a:fld>
            <a:endParaRPr lang="en-US" dirty="0"/>
          </a:p>
        </p:txBody>
      </p:sp>
    </p:spTree>
    <p:extLst>
      <p:ext uri="{BB962C8B-B14F-4D97-AF65-F5344CB8AC3E}">
        <p14:creationId xmlns:p14="http://schemas.microsoft.com/office/powerpoint/2010/main" val="3834731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E574C-391D-66C4-D880-EF3FB6653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96C4A5-7000-0CE1-AD00-F051F9DD9E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D275D8-9B2B-D022-A546-ECA3EFE3BF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NeueHaasGroteskText Std" panose="020B0504020202020204" pitchFamily="34" charset="0"/>
                <a:ea typeface="+mn-ea"/>
                <a:cs typeface="+mn-cs"/>
              </a:rPr>
              <a:t>The word “living” was added to the </a:t>
            </a:r>
            <a:r>
              <a:rPr lang="en-US" sz="1200" b="1" kern="1200" dirty="0">
                <a:solidFill>
                  <a:schemeClr val="tx1"/>
                </a:solidFill>
                <a:effectLst/>
                <a:latin typeface="NeueHaasGroteskText Std" panose="020B0504020202020204" pitchFamily="34" charset="0"/>
                <a:ea typeface="+mn-ea"/>
                <a:cs typeface="+mn-cs"/>
              </a:rPr>
              <a:t>Name on Energy Accounts</a:t>
            </a:r>
            <a:r>
              <a:rPr lang="en-US" sz="1200" kern="1200" dirty="0">
                <a:solidFill>
                  <a:schemeClr val="tx1"/>
                </a:solidFill>
                <a:effectLst/>
                <a:latin typeface="NeueHaasGroteskText Std" panose="020B0504020202020204" pitchFamily="34" charset="0"/>
                <a:ea typeface="+mn-ea"/>
                <a:cs typeface="+mn-cs"/>
              </a:rPr>
              <a:t> section. This change was made to ensure payments are only made to accounts in the name of living household members.</a:t>
            </a:r>
          </a:p>
          <a:p>
            <a:endParaRPr lang="en-US" dirty="0"/>
          </a:p>
        </p:txBody>
      </p:sp>
      <p:sp>
        <p:nvSpPr>
          <p:cNvPr id="4" name="Slide Number Placeholder 3">
            <a:extLst>
              <a:ext uri="{FF2B5EF4-FFF2-40B4-BE49-F238E27FC236}">
                <a16:creationId xmlns:a16="http://schemas.microsoft.com/office/drawing/2014/main" id="{FBA891BE-E844-C727-62D0-7817D5835870}"/>
              </a:ext>
            </a:extLst>
          </p:cNvPr>
          <p:cNvSpPr>
            <a:spLocks noGrp="1"/>
          </p:cNvSpPr>
          <p:nvPr>
            <p:ph type="sldNum" sz="quarter" idx="5"/>
          </p:nvPr>
        </p:nvSpPr>
        <p:spPr/>
        <p:txBody>
          <a:bodyPr/>
          <a:lstStyle/>
          <a:p>
            <a:fld id="{F9F08466-AEA7-4FC0-9459-6A32F61DA297}" type="slidenum">
              <a:rPr lang="en-US" smtClean="0"/>
              <a:pPr/>
              <a:t>14</a:t>
            </a:fld>
            <a:endParaRPr lang="en-US" dirty="0"/>
          </a:p>
        </p:txBody>
      </p:sp>
    </p:spTree>
    <p:extLst>
      <p:ext uri="{BB962C8B-B14F-4D97-AF65-F5344CB8AC3E}">
        <p14:creationId xmlns:p14="http://schemas.microsoft.com/office/powerpoint/2010/main" val="4079822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what account owners are - Sometimes account owners or just info purposes only. We are only discussing account owners</a:t>
            </a:r>
          </a:p>
          <a:p>
            <a:r>
              <a:rPr lang="en-US" dirty="0"/>
              <a:t>JB and/or </a:t>
            </a:r>
            <a:r>
              <a:rPr lang="en-US" dirty="0" err="1"/>
              <a:t>SMe</a:t>
            </a:r>
            <a:r>
              <a:rPr lang="en-US" dirty="0"/>
              <a:t> need to discuss</a:t>
            </a:r>
          </a:p>
        </p:txBody>
      </p:sp>
      <p:sp>
        <p:nvSpPr>
          <p:cNvPr id="4" name="Slide Number Placeholder 3"/>
          <p:cNvSpPr>
            <a:spLocks noGrp="1"/>
          </p:cNvSpPr>
          <p:nvPr>
            <p:ph type="sldNum" sz="quarter" idx="5"/>
          </p:nvPr>
        </p:nvSpPr>
        <p:spPr/>
        <p:txBody>
          <a:bodyPr/>
          <a:lstStyle/>
          <a:p>
            <a:fld id="{F9F08466-AEA7-4FC0-9459-6A32F61DA297}" type="slidenum">
              <a:rPr lang="en-US" smtClean="0"/>
              <a:pPr/>
              <a:t>15</a:t>
            </a:fld>
            <a:endParaRPr lang="en-US" dirty="0"/>
          </a:p>
        </p:txBody>
      </p:sp>
    </p:spTree>
    <p:extLst>
      <p:ext uri="{BB962C8B-B14F-4D97-AF65-F5344CB8AC3E}">
        <p14:creationId xmlns:p14="http://schemas.microsoft.com/office/powerpoint/2010/main" val="4154434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NeueHaasGroteskText Std" panose="020B0504020202020204" pitchFamily="34" charset="0"/>
                <a:ea typeface="+mn-ea"/>
                <a:cs typeface="+mn-cs"/>
              </a:rPr>
              <a:t>Updated to indicate that if the household is unable to provide the information for the original application, they do </a:t>
            </a:r>
            <a:r>
              <a:rPr lang="en-US" sz="1200" b="1" kern="1200" dirty="0">
                <a:solidFill>
                  <a:schemeClr val="tx1"/>
                </a:solidFill>
                <a:effectLst/>
                <a:latin typeface="NeueHaasGroteskText Std" panose="020B0504020202020204" pitchFamily="34" charset="0"/>
                <a:ea typeface="+mn-ea"/>
                <a:cs typeface="+mn-cs"/>
              </a:rPr>
              <a:t>not</a:t>
            </a:r>
            <a:r>
              <a:rPr lang="en-US" sz="1200" kern="1200" dirty="0">
                <a:solidFill>
                  <a:schemeClr val="tx1"/>
                </a:solidFill>
                <a:effectLst/>
                <a:latin typeface="NeueHaasGroteskText Std" panose="020B0504020202020204" pitchFamily="34" charset="0"/>
                <a:ea typeface="+mn-ea"/>
                <a:cs typeface="+mn-cs"/>
              </a:rPr>
              <a:t> need to withdraw their application before reapplying. </a:t>
            </a:r>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17</a:t>
            </a:fld>
            <a:endParaRPr lang="en-US" dirty="0"/>
          </a:p>
        </p:txBody>
      </p:sp>
    </p:spTree>
    <p:extLst>
      <p:ext uri="{BB962C8B-B14F-4D97-AF65-F5344CB8AC3E}">
        <p14:creationId xmlns:p14="http://schemas.microsoft.com/office/powerpoint/2010/main" val="2316296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495BA-31B7-6803-9004-3C30E82B26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283124-A257-0ACE-8AD7-559EA5194E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F1C427-A453-02F7-40DD-CD5092CA1E1A}"/>
              </a:ext>
            </a:extLst>
          </p:cNvPr>
          <p:cNvSpPr>
            <a:spLocks noGrp="1"/>
          </p:cNvSpPr>
          <p:nvPr>
            <p:ph type="body" idx="1"/>
          </p:nvPr>
        </p:nvSpPr>
        <p:spPr/>
        <p:txBody>
          <a:bodyPr/>
          <a:lstStyle/>
          <a:p>
            <a:r>
              <a:rPr lang="en-US" sz="1200" kern="1200" dirty="0">
                <a:solidFill>
                  <a:schemeClr val="tx1"/>
                </a:solidFill>
                <a:effectLst/>
                <a:latin typeface="NeueHaasGroteskText Std" panose="020B0504020202020204" pitchFamily="34" charset="0"/>
                <a:ea typeface="+mn-ea"/>
                <a:cs typeface="+mn-cs"/>
              </a:rPr>
              <a:t>clarified options a household may take if a household member dies before benefits are provided</a:t>
            </a:r>
            <a:endParaRPr lang="en-US" dirty="0"/>
          </a:p>
        </p:txBody>
      </p:sp>
      <p:sp>
        <p:nvSpPr>
          <p:cNvPr id="4" name="Slide Number Placeholder 3">
            <a:extLst>
              <a:ext uri="{FF2B5EF4-FFF2-40B4-BE49-F238E27FC236}">
                <a16:creationId xmlns:a16="http://schemas.microsoft.com/office/drawing/2014/main" id="{E76C7DB6-039A-D88D-040F-43DCDD06996B}"/>
              </a:ext>
            </a:extLst>
          </p:cNvPr>
          <p:cNvSpPr>
            <a:spLocks noGrp="1"/>
          </p:cNvSpPr>
          <p:nvPr>
            <p:ph type="sldNum" sz="quarter" idx="5"/>
          </p:nvPr>
        </p:nvSpPr>
        <p:spPr/>
        <p:txBody>
          <a:bodyPr/>
          <a:lstStyle/>
          <a:p>
            <a:fld id="{F9F08466-AEA7-4FC0-9459-6A32F61DA297}" type="slidenum">
              <a:rPr lang="en-US" smtClean="0"/>
              <a:pPr/>
              <a:t>18</a:t>
            </a:fld>
            <a:endParaRPr lang="en-US" dirty="0"/>
          </a:p>
        </p:txBody>
      </p:sp>
    </p:spTree>
    <p:extLst>
      <p:ext uri="{BB962C8B-B14F-4D97-AF65-F5344CB8AC3E}">
        <p14:creationId xmlns:p14="http://schemas.microsoft.com/office/powerpoint/2010/main" val="4065280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A5C76-739B-6980-588C-AEA3463266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CAC6A0-B7E5-1BA1-64D6-7E662F8EE4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AEE495-73FE-0198-F861-2AA6D1E8E3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482E8D1B-E978-2253-D8EF-3649A47EBE0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5520296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5B310-FC9C-9B9A-24DE-18180CEA22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28DA5B-490E-477E-FD37-EC3DCD6003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BAB200-46F8-D347-DB08-EA2AC56B47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856514-3AC0-CA60-0DC0-099440338E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0694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F46B8-A406-1BB3-B843-EF9FDEA12E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E6B47B-4634-DCDA-A204-C90BCD5F1C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75EB48-2AA5-24BC-F313-754AF7A794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417BAD-E1A6-0E14-567D-DF6616AD9E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4414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a:t>
            </a:fld>
            <a:endParaRPr lang="en-US" dirty="0"/>
          </a:p>
        </p:txBody>
      </p:sp>
    </p:spTree>
    <p:extLst>
      <p:ext uri="{BB962C8B-B14F-4D97-AF65-F5344CB8AC3E}">
        <p14:creationId xmlns:p14="http://schemas.microsoft.com/office/powerpoint/2010/main" val="4180723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“Still a valid, but denied end of program year”</a:t>
            </a:r>
          </a:p>
        </p:txBody>
      </p:sp>
      <p:sp>
        <p:nvSpPr>
          <p:cNvPr id="4" name="Slide Number Placeholder 3"/>
          <p:cNvSpPr>
            <a:spLocks noGrp="1"/>
          </p:cNvSpPr>
          <p:nvPr>
            <p:ph type="sldNum" sz="quarter" idx="5"/>
          </p:nvPr>
        </p:nvSpPr>
        <p:spPr/>
        <p:txBody>
          <a:bodyPr/>
          <a:lstStyle/>
          <a:p>
            <a:fld id="{F9F08466-AEA7-4FC0-9459-6A32F61DA297}" type="slidenum">
              <a:rPr lang="en-US" smtClean="0"/>
              <a:pPr/>
              <a:t>5</a:t>
            </a:fld>
            <a:endParaRPr lang="en-US" dirty="0"/>
          </a:p>
        </p:txBody>
      </p:sp>
    </p:spTree>
    <p:extLst>
      <p:ext uri="{BB962C8B-B14F-4D97-AF65-F5344CB8AC3E}">
        <p14:creationId xmlns:p14="http://schemas.microsoft.com/office/powerpoint/2010/main" val="2977863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3E78A-CEBA-8C39-30E9-287669C6F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EA5E41-D61D-1541-A1C9-B2A29BBA85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B2860A-F441-DD8F-6997-680409C910A4}"/>
              </a:ext>
            </a:extLst>
          </p:cNvPr>
          <p:cNvSpPr>
            <a:spLocks noGrp="1"/>
          </p:cNvSpPr>
          <p:nvPr>
            <p:ph type="body" idx="1"/>
          </p:nvPr>
        </p:nvSpPr>
        <p:spPr/>
        <p:txBody>
          <a:bodyPr/>
          <a:lstStyle/>
          <a:p>
            <a:r>
              <a:rPr lang="en-US" dirty="0"/>
              <a:t>Last 2 bullet points are new</a:t>
            </a:r>
          </a:p>
          <a:p>
            <a:endParaRPr lang="en-US" dirty="0"/>
          </a:p>
        </p:txBody>
      </p:sp>
      <p:sp>
        <p:nvSpPr>
          <p:cNvPr id="4" name="Slide Number Placeholder 3">
            <a:extLst>
              <a:ext uri="{FF2B5EF4-FFF2-40B4-BE49-F238E27FC236}">
                <a16:creationId xmlns:a16="http://schemas.microsoft.com/office/drawing/2014/main" id="{4ACF0369-ACF3-467D-22F3-620B9600262F}"/>
              </a:ext>
            </a:extLst>
          </p:cNvPr>
          <p:cNvSpPr>
            <a:spLocks noGrp="1"/>
          </p:cNvSpPr>
          <p:nvPr>
            <p:ph type="sldNum" sz="quarter" idx="5"/>
          </p:nvPr>
        </p:nvSpPr>
        <p:spPr/>
        <p:txBody>
          <a:bodyPr/>
          <a:lstStyle/>
          <a:p>
            <a:fld id="{F9F08466-AEA7-4FC0-9459-6A32F61DA297}" type="slidenum">
              <a:rPr lang="en-US" smtClean="0"/>
              <a:pPr/>
              <a:t>6</a:t>
            </a:fld>
            <a:endParaRPr lang="en-US" dirty="0"/>
          </a:p>
        </p:txBody>
      </p:sp>
    </p:spTree>
    <p:extLst>
      <p:ext uri="{BB962C8B-B14F-4D97-AF65-F5344CB8AC3E}">
        <p14:creationId xmlns:p14="http://schemas.microsoft.com/office/powerpoint/2010/main" val="456138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7</a:t>
            </a:fld>
            <a:endParaRPr lang="en-US" dirty="0"/>
          </a:p>
        </p:txBody>
      </p:sp>
    </p:spTree>
    <p:extLst>
      <p:ext uri="{BB962C8B-B14F-4D97-AF65-F5344CB8AC3E}">
        <p14:creationId xmlns:p14="http://schemas.microsoft.com/office/powerpoint/2010/main" val="2832934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off all steps, and explain the policy before emphasizing change</a:t>
            </a:r>
          </a:p>
        </p:txBody>
      </p:sp>
      <p:sp>
        <p:nvSpPr>
          <p:cNvPr id="4" name="Slide Number Placeholder 3"/>
          <p:cNvSpPr>
            <a:spLocks noGrp="1"/>
          </p:cNvSpPr>
          <p:nvPr>
            <p:ph type="sldNum" sz="quarter" idx="5"/>
          </p:nvPr>
        </p:nvSpPr>
        <p:spPr/>
        <p:txBody>
          <a:bodyPr/>
          <a:lstStyle/>
          <a:p>
            <a:fld id="{F9F08466-AEA7-4FC0-9459-6A32F61DA297}" type="slidenum">
              <a:rPr lang="en-US" smtClean="0"/>
              <a:pPr/>
              <a:t>8</a:t>
            </a:fld>
            <a:endParaRPr lang="en-US" dirty="0"/>
          </a:p>
        </p:txBody>
      </p:sp>
    </p:spTree>
    <p:extLst>
      <p:ext uri="{BB962C8B-B14F-4D97-AF65-F5344CB8AC3E}">
        <p14:creationId xmlns:p14="http://schemas.microsoft.com/office/powerpoint/2010/main" val="278549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NeueHaasGroteskText Std" panose="020B0504020202020204" pitchFamily="34" charset="0"/>
                <a:ea typeface="+mn-ea"/>
                <a:cs typeface="+mn-cs"/>
              </a:rPr>
              <a:t>now clarifies that denied households whose appeals result in a household composition change are handled the same as approved households with appeal-related composition changes. 	</a:t>
            </a: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10</a:t>
            </a:fld>
            <a:endParaRPr lang="en-US" dirty="0"/>
          </a:p>
        </p:txBody>
      </p:sp>
    </p:spTree>
    <p:extLst>
      <p:ext uri="{BB962C8B-B14F-4D97-AF65-F5344CB8AC3E}">
        <p14:creationId xmlns:p14="http://schemas.microsoft.com/office/powerpoint/2010/main" val="973150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MB will review/train on name on account broadly. Mention MB and JB presentations</a:t>
            </a:r>
          </a:p>
        </p:txBody>
      </p:sp>
      <p:sp>
        <p:nvSpPr>
          <p:cNvPr id="4" name="Slide Number Placeholder 3"/>
          <p:cNvSpPr>
            <a:spLocks noGrp="1"/>
          </p:cNvSpPr>
          <p:nvPr>
            <p:ph type="sldNum" sz="quarter" idx="5"/>
          </p:nvPr>
        </p:nvSpPr>
        <p:spPr/>
        <p:txBody>
          <a:bodyPr/>
          <a:lstStyle/>
          <a:p>
            <a:fld id="{F9F08466-AEA7-4FC0-9459-6A32F61DA297}" type="slidenum">
              <a:rPr lang="en-US" smtClean="0"/>
              <a:pPr/>
              <a:t>11</a:t>
            </a:fld>
            <a:endParaRPr lang="en-US" dirty="0"/>
          </a:p>
        </p:txBody>
      </p:sp>
    </p:spTree>
    <p:extLst>
      <p:ext uri="{BB962C8B-B14F-4D97-AF65-F5344CB8AC3E}">
        <p14:creationId xmlns:p14="http://schemas.microsoft.com/office/powerpoint/2010/main" val="4058555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directing them more about what is happening in eheat, this needs to happen in eheat to</a:t>
            </a:r>
          </a:p>
        </p:txBody>
      </p:sp>
      <p:sp>
        <p:nvSpPr>
          <p:cNvPr id="4" name="Slide Number Placeholder 3"/>
          <p:cNvSpPr>
            <a:spLocks noGrp="1"/>
          </p:cNvSpPr>
          <p:nvPr>
            <p:ph type="sldNum" sz="quarter" idx="5"/>
          </p:nvPr>
        </p:nvSpPr>
        <p:spPr/>
        <p:txBody>
          <a:bodyPr/>
          <a:lstStyle/>
          <a:p>
            <a:fld id="{F9F08466-AEA7-4FC0-9459-6A32F61DA297}" type="slidenum">
              <a:rPr lang="en-US" smtClean="0"/>
              <a:pPr/>
              <a:t>12</a:t>
            </a:fld>
            <a:endParaRPr lang="en-US" dirty="0"/>
          </a:p>
        </p:txBody>
      </p:sp>
    </p:spTree>
    <p:extLst>
      <p:ext uri="{BB962C8B-B14F-4D97-AF65-F5344CB8AC3E}">
        <p14:creationId xmlns:p14="http://schemas.microsoft.com/office/powerpoint/2010/main" val="1452999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sp>
        <p:nvSpPr>
          <p:cNvPr id="3" name="Rectangle 2"/>
          <p:cNvSpPr/>
          <p:nvPr userDrawn="1"/>
        </p:nvSpPr>
        <p:spPr bwMode="auto">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609A9E4C-C103-4FA4-822B-E82DE7921672}" type="datetime1">
              <a:rPr lang="en-US" smtClean="0"/>
              <a:t>7/31/2026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9738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0"/>
            <a:ext cx="12192000" cy="121919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76233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49488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lvl1pPr>
              <a:defRPr sz="1400"/>
            </a:lvl1pPr>
          </a:lstStyle>
          <a:p>
            <a:fld id="{909BF49D-465D-4D90-8ED0-696C8CE2F353}"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F12DF86-D7F6-4A2C-B9B5-EBCAFDD685F8}"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E92997C-08A6-4C3E-B1D9-4C22E877DECC}"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B7C0EBC2-667E-47DC-9766-124575FFB03F}"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mn.gov/commerce</a:t>
            </a:r>
            <a:endParaRPr lang="en-US" dirty="0"/>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9DFEFE4-D7F6-4199-AA5E-AB5F3890E6A4}"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0F6108E-7910-4A69-980D-2D0B890A7F99}"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bwMode="black">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2"/>
          <p:cNvSpPr>
            <a:spLocks noGrp="1"/>
          </p:cNvSpPr>
          <p:nvPr>
            <p:ph type="pic" sz="quarter" idx="13"/>
          </p:nvPr>
        </p:nvSpPr>
        <p:spPr bwMode="gray">
          <a:xfrm>
            <a:off x="7653566" y="1364826"/>
            <a:ext cx="4538434" cy="4538434"/>
          </a:xfrm>
        </p:spPr>
        <p:txBody>
          <a:bodyPr/>
          <a:lstStyle>
            <a:lvl1pPr>
              <a:buClr>
                <a:schemeClr val="tx1"/>
              </a:buClr>
              <a:defRPr>
                <a:solidFill>
                  <a:schemeClr val="tx1"/>
                </a:solidFill>
              </a:defRPr>
            </a:lvl1pPr>
          </a:lstStyle>
          <a:p>
            <a:r>
              <a:rPr lang="en-US"/>
              <a:t>Click icon to add picture</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88148823-37F6-48B2-A686-BCB68E390DE9}"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bwMode="gray">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AC27460E-ADA4-4312-B54D-F85146C39A61}" type="datetime1">
              <a:rPr lang="en-US" smtClean="0"/>
              <a:t>7/31/2026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278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838936"/>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bwMode="auto">
          <a:xfrm>
            <a:off x="0" y="5038160"/>
            <a:ext cx="12192000" cy="18198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lvl1pPr>
              <a:defRPr sz="1400"/>
            </a:lvl1pPr>
          </a:lstStyle>
          <a:p>
            <a:fld id="{583170A9-BBA4-411C-BC84-1842E0BB563A}" type="datetime1">
              <a:rPr lang="en-US" smtClean="0"/>
              <a:t>7/31/2026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4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3087526" y="687649"/>
            <a:ext cx="6396957" cy="2109940"/>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9A4DC60D-2A37-478B-B283-D5EFC8A6BDE0}" type="datetime1">
              <a:rPr lang="en-US" smtClean="0"/>
              <a:t>7/31/2026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0824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bg bwMode="gray">
      <p:bgRef idx="1001">
        <a:schemeClr val="bg1"/>
      </p:bgRef>
    </p:bg>
    <p:spTree>
      <p:nvGrpSpPr>
        <p:cNvPr id="1" name=""/>
        <p:cNvGrpSpPr/>
        <p:nvPr/>
      </p:nvGrpSpPr>
      <p:grpSpPr>
        <a:xfrm>
          <a:off x="0" y="0"/>
          <a:ext cx="0" cy="0"/>
          <a:chOff x="0" y="0"/>
          <a:chExt cx="0" cy="0"/>
        </a:xfrm>
      </p:grpSpPr>
      <p:sp>
        <p:nvSpPr>
          <p:cNvPr id="16"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9" name="Rectangle 1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186C4FE6-3116-4F1D-B296-403F0C5F2833}"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2364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3"/>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3" name="Picture Placeholder 2"/>
          <p:cNvSpPr>
            <a:spLocks noGrp="1"/>
          </p:cNvSpPr>
          <p:nvPr>
            <p:ph type="pic" sz="quarter" idx="14" hasCustomPrompt="1"/>
          </p:nvPr>
        </p:nvSpPr>
        <p:spPr bwMode="gray">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7" name="Picture Placeholder 2"/>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B9F4FA4C-51E8-4FAC-B909-65DFD4705D67}" type="datetime1">
              <a:rPr lang="en-US" smtClean="0"/>
              <a:t>7/31/2026</a:t>
            </a:fld>
            <a:endParaRPr lang="en-US" dirty="0"/>
          </a:p>
        </p:txBody>
      </p:sp>
      <p:sp>
        <p:nvSpPr>
          <p:cNvPr id="2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63256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3" name="Picture Placeholder 2"/>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8" name="Picture Placeholder 2"/>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1CEF465A-5259-4090-9DE7-D9C0063E4495}"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2069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auto">
          <a:xfrm>
            <a:off x="0" y="-20425"/>
            <a:ext cx="12192000" cy="123644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47608DDD-F948-4368-A165-16C6F04A2D04}"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4532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bwMode="gray">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BADC0C9A-9F64-45CB-B67D-0E5818227CB2}"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281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8"/>
          </a:xfrm>
        </p:spPr>
        <p:txBody>
          <a:bodyPr/>
          <a:lstStyle/>
          <a:p>
            <a:r>
              <a:rPr lang="en-US"/>
              <a:t>Click icon to add picture</a:t>
            </a:r>
          </a:p>
        </p:txBody>
      </p:sp>
      <p:sp>
        <p:nvSpPr>
          <p:cNvPr id="9" name="Title 1"/>
          <p:cNvSpPr>
            <a:spLocks noGrp="1"/>
          </p:cNvSpPr>
          <p:nvPr>
            <p:ph type="title" hasCustomPrompt="1"/>
          </p:nvPr>
        </p:nvSpPr>
        <p:spPr bwMode="auto">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10451126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gray">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3297887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auto">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Tree>
    <p:extLst>
      <p:ext uri="{BB962C8B-B14F-4D97-AF65-F5344CB8AC3E}">
        <p14:creationId xmlns:p14="http://schemas.microsoft.com/office/powerpoint/2010/main" val="16342373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bwMode="gray">
          <a:xfrm>
            <a:off x="2032000" y="2233262"/>
            <a:ext cx="8128000" cy="2966751"/>
          </a:xfrm>
        </p:spPr>
        <p:txBody>
          <a:bodyPr/>
          <a:lstStyle/>
          <a:p>
            <a:r>
              <a:rPr lang="en-US"/>
              <a:t>Click icon to add table</a:t>
            </a:r>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p>
            <a:fld id="{9A4DED76-FA01-44A8-9606-D0E453383391}"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4906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57806" y="5878286"/>
            <a:ext cx="3774305" cy="541749"/>
          </a:xfrm>
          <a:prstGeom prst="rect">
            <a:avLst/>
          </a:prstGeom>
        </p:spPr>
      </p:pic>
      <p:sp>
        <p:nvSpPr>
          <p:cNvPr id="9" name="Footer Placeholder 4"/>
          <p:cNvSpPr>
            <a:spLocks noGrp="1"/>
          </p:cNvSpPr>
          <p:nvPr>
            <p:ph type="ftr" sz="quarter" idx="3"/>
          </p:nvPr>
        </p:nvSpPr>
        <p:spPr bwMode="black">
          <a:xfrm>
            <a:off x="6253560" y="6138332"/>
            <a:ext cx="5587647" cy="365125"/>
          </a:xfrm>
          <a:prstGeom prst="rect">
            <a:avLst/>
          </a:prstGeom>
        </p:spPr>
        <p:txBody>
          <a:bodyPr anchor="b"/>
          <a:lstStyle>
            <a:lvl1pPr algn="r">
              <a:defRPr sz="1200">
                <a:solidFill>
                  <a:schemeClr val="tx2"/>
                </a:solidFill>
              </a:defRPr>
            </a:lvl1pPr>
          </a:lstStyle>
          <a:p>
            <a:r>
              <a:rPr lang="en-US" dirty="0"/>
              <a:t>mn.gov/commerce</a:t>
            </a:r>
          </a:p>
        </p:txBody>
      </p:sp>
      <p:sp>
        <p:nvSpPr>
          <p:cNvPr id="6" name="Picture Placeholder 5"/>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bwMode="gray">
          <a:xfrm>
            <a:off x="2032000" y="2233262"/>
            <a:ext cx="8128000" cy="2966751"/>
          </a:xfrm>
        </p:spPr>
        <p:txBody>
          <a:bodyPr/>
          <a:lstStyle>
            <a:lvl1pPr>
              <a:buClr>
                <a:schemeClr val="accent2"/>
              </a:buClr>
              <a:defRPr>
                <a:solidFill>
                  <a:schemeClr val="bg1"/>
                </a:solidFill>
              </a:defRPr>
            </a:lvl1pPr>
          </a:lstStyle>
          <a:p>
            <a:r>
              <a:rPr lang="en-US"/>
              <a:t>Click icon to add table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09E2F9B8-5E68-4E4F-B17C-2A863C72D5CF}"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C7609DCC-8A28-413C-950B-AC617C3E70E0}"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
        <p:nvSpPr>
          <p:cNvPr id="6" name="Date Placeholder 3"/>
          <p:cNvSpPr>
            <a:spLocks noGrp="1"/>
          </p:cNvSpPr>
          <p:nvPr>
            <p:ph type="dt" sz="half" idx="11"/>
          </p:nvPr>
        </p:nvSpPr>
        <p:spPr bwMode="white">
          <a:xfrm>
            <a:off x="838200" y="6356350"/>
            <a:ext cx="1358590" cy="365125"/>
          </a:xfrm>
          <a:prstGeom prst="rect">
            <a:avLst/>
          </a:prstGeom>
        </p:spPr>
        <p:txBody>
          <a:bodyPr/>
          <a:lstStyle/>
          <a:p>
            <a:fld id="{71EE99AE-EF6B-4BF9-9FA1-E8EBBC1924E3}"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8" name="Slide Number Placeholder 5"/>
          <p:cNvSpPr>
            <a:spLocks noGrp="1"/>
          </p:cNvSpPr>
          <p:nvPr>
            <p:ph type="sldNum" sz="quarter" idx="12"/>
          </p:nvPr>
        </p:nvSpPr>
        <p:spPr bwMode="white">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9915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bwMode="black">
          <a:xfrm>
            <a:off x="838200" y="6356350"/>
            <a:ext cx="1358590" cy="365125"/>
          </a:xfrm>
          <a:prstGeom prst="rect">
            <a:avLst/>
          </a:prstGeom>
        </p:spPr>
        <p:txBody>
          <a:bodyPr/>
          <a:lstStyle/>
          <a:p>
            <a:fld id="{A7ED909E-CD04-4001-94D5-0975CB7CC54F}"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1" name="Slide Number Placeholder 6"/>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bwMode="black">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89A6C391-7C3B-41B6-99FD-489949516ACA}" type="datetime1">
              <a:rPr lang="en-US" smtClean="0"/>
              <a:t>7/31/2026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9F1C1F29-1512-4A68-9ACF-4622935D07B1}" type="datetime1">
              <a:rPr lang="en-US" smtClean="0"/>
              <a:t>7/31/2026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B5A15628-3108-4012-BC7F-22348EC69375}" type="datetime1">
              <a:rPr lang="en-US" smtClean="0"/>
              <a:t>7/31/2026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752A5048-757B-4002-9D61-C552F706D13C}" type="datetime1">
              <a:rPr lang="en-US" smtClean="0"/>
              <a:t>7/31/2026</a:t>
            </a:fld>
            <a:endParaRPr lang="en-US" dirty="0"/>
          </a:p>
        </p:txBody>
      </p:sp>
      <p:sp>
        <p:nvSpPr>
          <p:cNvPr id="18"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Agenda</a:t>
            </a:r>
          </a:p>
        </p:txBody>
      </p:sp>
      <p:sp>
        <p:nvSpPr>
          <p:cNvPr id="12" name="Table Placeholder 9"/>
          <p:cNvSpPr>
            <a:spLocks noGrp="1"/>
          </p:cNvSpPr>
          <p:nvPr>
            <p:ph type="tbl" sz="quarter" idx="13"/>
          </p:nvPr>
        </p:nvSpPr>
        <p:spPr bwMode="gray">
          <a:xfrm>
            <a:off x="838200" y="1335088"/>
            <a:ext cx="10515600" cy="4841875"/>
          </a:xfrm>
        </p:spPr>
        <p:txBody>
          <a:bodyPr/>
          <a:lstStyle/>
          <a:p>
            <a:r>
              <a:rPr lang="en-US"/>
              <a:t>Click icon to add table</a:t>
            </a:r>
          </a:p>
        </p:txBody>
      </p:sp>
      <p:sp>
        <p:nvSpPr>
          <p:cNvPr id="11" name="Footer Placeholder 4"/>
          <p:cNvSpPr>
            <a:spLocks noGrp="1"/>
          </p:cNvSpPr>
          <p:nvPr>
            <p:ph type="ftr" sz="quarter" idx="3"/>
          </p:nvPr>
        </p:nvSpPr>
        <p:spPr bwMode="black">
          <a:xfrm>
            <a:off x="838200" y="6356350"/>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79964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bwMode="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Tree>
    <p:extLst>
      <p:ext uri="{BB962C8B-B14F-4D97-AF65-F5344CB8AC3E}">
        <p14:creationId xmlns:p14="http://schemas.microsoft.com/office/powerpoint/2010/main" val="40922583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bwMode="auto">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bwMode="auto">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29110042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p>
        </p:txBody>
      </p:sp>
      <p:sp>
        <p:nvSpPr>
          <p:cNvPr id="2" name="Title 1"/>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Tree>
    <p:extLst>
      <p:ext uri="{BB962C8B-B14F-4D97-AF65-F5344CB8AC3E}">
        <p14:creationId xmlns:p14="http://schemas.microsoft.com/office/powerpoint/2010/main" val="206771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046A51A0-DBC0-4B1A-A44C-113112936ED0}"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71132779-B79A-4542-B582-DC6C2C97CE76}" type="datetime1">
              <a:rPr lang="en-US" smtClean="0"/>
              <a:t>7/31/2026</a:t>
            </a:fld>
            <a:endParaRPr lang="en-US" dirty="0"/>
          </a:p>
        </p:txBody>
      </p:sp>
      <p:sp>
        <p:nvSpPr>
          <p:cNvPr id="5" name="Footer Placeholder 4"/>
          <p:cNvSpPr>
            <a:spLocks noGrp="1"/>
          </p:cNvSpPr>
          <p:nvPr>
            <p:ph type="ftr" sz="quarter" idx="12"/>
          </p:nvPr>
        </p:nvSpPr>
        <p:spPr bwMode="black"/>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bwMode="gray">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70B9F03C-F1A7-4822-BC4F-FFDB8BB489B7}"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bwMode="blackGray">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Tree>
    <p:extLst>
      <p:ext uri="{BB962C8B-B14F-4D97-AF65-F5344CB8AC3E}">
        <p14:creationId xmlns:p14="http://schemas.microsoft.com/office/powerpoint/2010/main" val="14764473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D5DA1EE5-D104-44FA-B3BB-92872F6821E4}"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C6557D80-E398-497E-BD25-3935B64AD6C0}"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529324" y="271871"/>
            <a:ext cx="3234329" cy="1320134"/>
          </a:xfrm>
          <a:prstGeom prst="rect">
            <a:avLst/>
          </a:prstGeom>
        </p:spPr>
      </p:pic>
    </p:spTree>
    <p:extLst>
      <p:ext uri="{BB962C8B-B14F-4D97-AF65-F5344CB8AC3E}">
        <p14:creationId xmlns:p14="http://schemas.microsoft.com/office/powerpoint/2010/main" val="555963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bwMode="auto">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lvl1pPr>
              <a:defRPr>
                <a:solidFill>
                  <a:schemeClr val="tx2"/>
                </a:solidFill>
              </a:defRPr>
            </a:lvl1pPr>
          </a:lstStyle>
          <a:p>
            <a:fld id="{97EA0BCB-CC0C-4903-9357-5D76A5610BF4}" type="datetime1">
              <a:rPr lang="en-US" smtClean="0"/>
              <a:t>7/31/2026</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lvl1pPr>
              <a:defRPr>
                <a:solidFill>
                  <a:schemeClr val="tx1"/>
                </a:solidFill>
              </a:defRPr>
            </a:lvl1pPr>
          </a:lstStyle>
          <a:p>
            <a:fld id="{48F63A3B-78C7-47BE-AE5E-E10140E04643}" type="slidenum">
              <a:rPr lang="en-US" smtClean="0"/>
              <a:pPr/>
              <a:t>‹#›</a:t>
            </a:fld>
            <a:endParaRPr lang="en-US" dirty="0"/>
          </a:p>
        </p:txBody>
      </p:sp>
      <p:sp>
        <p:nvSpPr>
          <p:cNvPr id="6" name="Rectangle 5"/>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94336" y="278136"/>
            <a:ext cx="3234329" cy="1320134"/>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EEB90FFD-D2D9-4F5F-8590-CB128880A1B7}" type="datetime1">
              <a:rPr lang="en-US" smtClean="0"/>
              <a:t>7/31/2026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82463" y="211882"/>
            <a:ext cx="3234329" cy="1320134"/>
          </a:xfrm>
          <a:prstGeom prst="rect">
            <a:avLst/>
          </a:prstGeom>
        </p:spPr>
      </p:pic>
    </p:spTree>
    <p:extLst>
      <p:ext uri="{BB962C8B-B14F-4D97-AF65-F5344CB8AC3E}">
        <p14:creationId xmlns:p14="http://schemas.microsoft.com/office/powerpoint/2010/main" val="2082250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black"/>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3"/>
          </p:nvPr>
        </p:nvSpPr>
        <p:spPr bwMode="black">
          <a:xfrm>
            <a:off x="838200" y="6400299"/>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32499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p>
            <a:fld id="{56E193FD-FE95-4BDE-8007-09944D3D6E7B}"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9"/>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auto">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lvl1pPr>
              <a:defRPr sz="1400"/>
            </a:lvl1pPr>
          </a:lstStyle>
          <a:p>
            <a:fld id="{D0F572C9-7141-40CA-BAF6-CEB1DEBAD357}"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8584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lvl1pPr>
              <a:defRPr sz="1400"/>
            </a:lvl1pPr>
          </a:lstStyle>
          <a:p>
            <a:fld id="{21F9207B-D1B9-461C-9F0C-8FB160527F5F}"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538010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p:cNvSpPr>
            <a:spLocks noGrp="1"/>
          </p:cNvSpPr>
          <p:nvPr>
            <p:ph type="ftr" sz="quarter" idx="3"/>
          </p:nvPr>
        </p:nvSpPr>
        <p:spPr bwMode="black">
          <a:xfrm>
            <a:off x="838200" y="6356349"/>
            <a:ext cx="1439779" cy="365126"/>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95" r:id="rId4"/>
    <p:sldLayoutId id="2147483711" r:id="rId5"/>
    <p:sldLayoutId id="2147483712" r:id="rId6"/>
    <p:sldLayoutId id="2147483790" r:id="rId7"/>
    <p:sldLayoutId id="2147483789" r:id="rId8"/>
    <p:sldLayoutId id="2147483714" r:id="rId9"/>
    <p:sldLayoutId id="2147483738" r:id="rId10"/>
    <p:sldLayoutId id="2147483739" r:id="rId11"/>
    <p:sldLayoutId id="2147483780" r:id="rId12"/>
    <p:sldLayoutId id="2147483773" r:id="rId13"/>
    <p:sldLayoutId id="2147483800" r:id="rId14"/>
    <p:sldLayoutId id="2147483688" r:id="rId15"/>
    <p:sldLayoutId id="2147483801" r:id="rId16"/>
    <p:sldLayoutId id="2147483802" r:id="rId17"/>
    <p:sldLayoutId id="2147483803" r:id="rId18"/>
    <p:sldLayoutId id="2147483744" r:id="rId19"/>
    <p:sldLayoutId id="2147483793" r:id="rId20"/>
    <p:sldLayoutId id="2147483772" r:id="rId21"/>
    <p:sldLayoutId id="2147483767" r:id="rId22"/>
    <p:sldLayoutId id="2147483769" r:id="rId23"/>
    <p:sldLayoutId id="2147483771" r:id="rId24"/>
    <p:sldLayoutId id="2147483770" r:id="rId25"/>
    <p:sldLayoutId id="2147483732" r:id="rId26"/>
    <p:sldLayoutId id="2147483794" r:id="rId27"/>
    <p:sldLayoutId id="2147483733" r:id="rId28"/>
    <p:sldLayoutId id="2147483747" r:id="rId29"/>
    <p:sldLayoutId id="2147483818" r:id="rId30"/>
    <p:sldLayoutId id="2147483805" r:id="rId31"/>
    <p:sldLayoutId id="2147483806" r:id="rId32"/>
    <p:sldLayoutId id="2147483750" r:id="rId33"/>
    <p:sldLayoutId id="2147483765" r:id="rId34"/>
    <p:sldLayoutId id="2147483781" r:id="rId35"/>
    <p:sldLayoutId id="2147483809" r:id="rId36"/>
    <p:sldLayoutId id="2147483808" r:id="rId37"/>
    <p:sldLayoutId id="2147483807" r:id="rId38"/>
    <p:sldLayoutId id="2147483819" r:id="rId39"/>
    <p:sldLayoutId id="2147483754" r:id="rId40"/>
    <p:sldLayoutId id="2147483755" r:id="rId41"/>
    <p:sldLayoutId id="2147483759" r:id="rId42"/>
    <p:sldLayoutId id="2147483753" r:id="rId43"/>
    <p:sldLayoutId id="2147483763" r:id="rId44"/>
    <p:sldLayoutId id="2147483762" r:id="rId45"/>
    <p:sldLayoutId id="2147483758" r:id="rId46"/>
    <p:sldLayoutId id="2147483756" r:id="rId47"/>
    <p:sldLayoutId id="2147483798" r:id="rId48"/>
    <p:sldLayoutId id="2147483797" r:id="rId4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51031"/>
            <a:ext cx="12192000" cy="1187128"/>
          </a:xfrm>
        </p:spPr>
        <p:txBody>
          <a:bodyPr>
            <a:normAutofit/>
          </a:bodyPr>
          <a:lstStyle/>
          <a:p>
            <a:r>
              <a:rPr lang="en-US" sz="6000" dirty="0"/>
              <a:t>FFY27 Annual Training</a:t>
            </a:r>
          </a:p>
        </p:txBody>
      </p:sp>
      <p:sp>
        <p:nvSpPr>
          <p:cNvPr id="3" name="Text Placeholder 2"/>
          <p:cNvSpPr>
            <a:spLocks noGrp="1"/>
          </p:cNvSpPr>
          <p:nvPr>
            <p:ph type="body" sz="quarter" idx="14"/>
          </p:nvPr>
        </p:nvSpPr>
        <p:spPr>
          <a:xfrm>
            <a:off x="1242392" y="5143364"/>
            <a:ext cx="9815621" cy="903062"/>
          </a:xfrm>
        </p:spPr>
        <p:txBody>
          <a:bodyPr>
            <a:noAutofit/>
          </a:bodyPr>
          <a:lstStyle/>
          <a:p>
            <a:r>
              <a:rPr lang="en-US" sz="4000" b="1" dirty="0"/>
              <a:t>Ch. 2 – Applications &amp; Application Processing</a:t>
            </a:r>
          </a:p>
        </p:txBody>
      </p:sp>
      <p:sp>
        <p:nvSpPr>
          <p:cNvPr id="7" name="TextBox 6"/>
          <p:cNvSpPr txBox="1"/>
          <p:nvPr/>
        </p:nvSpPr>
        <p:spPr>
          <a:xfrm>
            <a:off x="2247562" y="2838115"/>
            <a:ext cx="811471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3865"/>
                </a:solidFill>
                <a:effectLst/>
                <a:uLnTx/>
                <a:uFillTx/>
                <a:latin typeface="Calibri"/>
                <a:ea typeface="+mn-ea"/>
                <a:cs typeface="+mn-cs"/>
              </a:rPr>
              <a:t>Energy Assistance Program</a:t>
            </a:r>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8690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C321B-952D-A8DD-8FB0-C473DDDD10D8}"/>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A1A5F13-6776-75BA-2ABA-F99BDB5F2024}"/>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10</a:t>
            </a:fld>
            <a:endParaRPr lang="en-US" dirty="0"/>
          </a:p>
        </p:txBody>
      </p:sp>
      <p:sp>
        <p:nvSpPr>
          <p:cNvPr id="2" name="Title 1">
            <a:extLst>
              <a:ext uri="{FF2B5EF4-FFF2-40B4-BE49-F238E27FC236}">
                <a16:creationId xmlns:a16="http://schemas.microsoft.com/office/drawing/2014/main" id="{AAB8A1EA-0005-DE5C-8576-0EB7CA8D001E}"/>
              </a:ext>
              <a:ext uri="{C183D7F6-B498-43B3-948B-1728B52AA6E4}">
                <adec:decorative xmlns:adec="http://schemas.microsoft.com/office/drawing/2017/decorative" val="0"/>
              </a:ext>
            </a:extLst>
          </p:cNvPr>
          <p:cNvSpPr>
            <a:spLocks noGrp="1"/>
          </p:cNvSpPr>
          <p:nvPr>
            <p:ph type="title"/>
          </p:nvPr>
        </p:nvSpPr>
        <p:spPr/>
        <p:txBody>
          <a:bodyPr>
            <a:normAutofit fontScale="90000"/>
          </a:bodyPr>
          <a:lstStyle/>
          <a:p>
            <a:pPr algn="l"/>
            <a:r>
              <a:rPr lang="en-US" sz="4400" dirty="0">
                <a:ea typeface="Calibri" panose="020F0502020204030204" pitchFamily="34" charset="0"/>
                <a:cs typeface="Times New Roman" panose="02020603050405020304" pitchFamily="18" charset="0"/>
              </a:rPr>
              <a:t>When To Require a New Signature or Log Date, p. 14</a:t>
            </a:r>
            <a:endParaRPr lang="en-US" sz="4400" dirty="0"/>
          </a:p>
        </p:txBody>
      </p:sp>
      <p:sp>
        <p:nvSpPr>
          <p:cNvPr id="3" name="Content Placeholder 2">
            <a:extLst>
              <a:ext uri="{FF2B5EF4-FFF2-40B4-BE49-F238E27FC236}">
                <a16:creationId xmlns:a16="http://schemas.microsoft.com/office/drawing/2014/main" id="{26A4A8FB-A46A-4E99-408F-1B7952C05EAC}"/>
              </a:ext>
            </a:extLst>
          </p:cNvPr>
          <p:cNvSpPr>
            <a:spLocks noGrp="1"/>
          </p:cNvSpPr>
          <p:nvPr>
            <p:ph sz="half" idx="1"/>
          </p:nvPr>
        </p:nvSpPr>
        <p:spPr>
          <a:xfrm>
            <a:off x="698855" y="1594624"/>
            <a:ext cx="10835641" cy="4582339"/>
          </a:xfrm>
        </p:spPr>
        <p:txBody>
          <a:bodyPr>
            <a:noAutofit/>
          </a:bodyPr>
          <a:lstStyle/>
          <a:p>
            <a:pPr marL="0" indent="0">
              <a:spcBef>
                <a:spcPts val="600"/>
              </a:spcBef>
              <a:spcAft>
                <a:spcPts val="600"/>
              </a:spcAft>
              <a:buNone/>
            </a:pPr>
            <a:r>
              <a:rPr lang="en-US" sz="3600" dirty="0"/>
              <a:t>If already approved </a:t>
            </a:r>
            <a:r>
              <a:rPr lang="en-US" sz="3600" b="1" u="sng" dirty="0">
                <a:solidFill>
                  <a:srgbClr val="002060"/>
                </a:solidFill>
              </a:rPr>
              <a:t>or denied</a:t>
            </a:r>
            <a:r>
              <a:rPr lang="en-US" sz="3600" u="sng" dirty="0">
                <a:solidFill>
                  <a:srgbClr val="002060"/>
                </a:solidFill>
              </a:rPr>
              <a:t> </a:t>
            </a:r>
            <a:r>
              <a:rPr lang="en-US" sz="3600" dirty="0"/>
              <a:t>and the HH appeals the HH composition, the normal appeal process applies (see Chapter 10, Incidents and Appeals)</a:t>
            </a:r>
          </a:p>
          <a:p>
            <a:pPr marL="287338" indent="-287338">
              <a:spcBef>
                <a:spcPts val="600"/>
              </a:spcBef>
              <a:spcAft>
                <a:spcPts val="600"/>
              </a:spcAft>
            </a:pPr>
            <a:r>
              <a:rPr lang="en-US" sz="3200" dirty="0"/>
              <a:t>Added clarity that denied HHs whose appeals results in a HH composition change are handled the same as the approved HH with appeal-related composition changes</a:t>
            </a:r>
            <a:endParaRPr lang="en-US" sz="3600" dirty="0"/>
          </a:p>
          <a:p>
            <a:pPr marL="0" indent="0">
              <a:spcBef>
                <a:spcPts val="600"/>
              </a:spcBef>
              <a:spcAft>
                <a:spcPts val="600"/>
              </a:spcAft>
              <a:buNone/>
            </a:pPr>
            <a:endParaRPr lang="en-US" sz="2800" dirty="0"/>
          </a:p>
        </p:txBody>
      </p:sp>
    </p:spTree>
    <p:extLst>
      <p:ext uri="{BB962C8B-B14F-4D97-AF65-F5344CB8AC3E}">
        <p14:creationId xmlns:p14="http://schemas.microsoft.com/office/powerpoint/2010/main" val="2048747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4266-1152-EA84-A461-BCAF95F7BE55}"/>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954DA5E-5642-89C9-26B9-660BCC30F85D}"/>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11</a:t>
            </a:fld>
            <a:endParaRPr lang="en-US" dirty="0"/>
          </a:p>
        </p:txBody>
      </p:sp>
      <p:sp>
        <p:nvSpPr>
          <p:cNvPr id="2" name="Title 1">
            <a:extLst>
              <a:ext uri="{FF2B5EF4-FFF2-40B4-BE49-F238E27FC236}">
                <a16:creationId xmlns:a16="http://schemas.microsoft.com/office/drawing/2014/main" id="{D92D2117-0DD8-6EB5-77E1-419A53DFD895}"/>
              </a:ext>
            </a:extLst>
          </p:cNvPr>
          <p:cNvSpPr>
            <a:spLocks noGrp="1"/>
          </p:cNvSpPr>
          <p:nvPr>
            <p:ph type="title"/>
          </p:nvPr>
        </p:nvSpPr>
        <p:spPr/>
        <p:txBody>
          <a:bodyPr>
            <a:normAutofit/>
          </a:bodyPr>
          <a:lstStyle/>
          <a:p>
            <a:pPr algn="l"/>
            <a:r>
              <a:rPr lang="en-US" sz="4400" dirty="0"/>
              <a:t>Name on Energy Accounts, p. 18-19</a:t>
            </a:r>
          </a:p>
        </p:txBody>
      </p:sp>
      <p:sp>
        <p:nvSpPr>
          <p:cNvPr id="3" name="Content Placeholder 2">
            <a:extLst>
              <a:ext uri="{FF2B5EF4-FFF2-40B4-BE49-F238E27FC236}">
                <a16:creationId xmlns:a16="http://schemas.microsoft.com/office/drawing/2014/main" id="{DF6AC01F-FECD-53CD-C1CF-B60F395B8F8B}"/>
              </a:ext>
            </a:extLst>
          </p:cNvPr>
          <p:cNvSpPr>
            <a:spLocks noGrp="1"/>
          </p:cNvSpPr>
          <p:nvPr>
            <p:ph sz="half" idx="1"/>
          </p:nvPr>
        </p:nvSpPr>
        <p:spPr>
          <a:xfrm>
            <a:off x="698855" y="1594624"/>
            <a:ext cx="10835641" cy="4582339"/>
          </a:xfrm>
        </p:spPr>
        <p:txBody>
          <a:bodyPr>
            <a:noAutofit/>
          </a:bodyPr>
          <a:lstStyle/>
          <a:p>
            <a:pPr marL="0" indent="0">
              <a:spcBef>
                <a:spcPts val="0"/>
              </a:spcBef>
              <a:spcAft>
                <a:spcPts val="0"/>
              </a:spcAft>
              <a:buNone/>
            </a:pPr>
            <a:r>
              <a:rPr lang="en-US" sz="3600" dirty="0">
                <a:ea typeface="Calibri" panose="020F0502020204030204" pitchFamily="34" charset="0"/>
                <a:cs typeface="Times New Roman" panose="02020603050405020304" pitchFamily="18" charset="0"/>
              </a:rPr>
              <a:t>Language was added to the info about accounts listed on app that are not in a HH member’s name </a:t>
            </a:r>
          </a:p>
          <a:p>
            <a:pPr marL="744538" lvl="1" indent="-287338">
              <a:spcBef>
                <a:spcPts val="600"/>
              </a:spcBef>
              <a:spcAft>
                <a:spcPts val="600"/>
              </a:spcAft>
            </a:pPr>
            <a:r>
              <a:rPr lang="en-US" sz="3200" dirty="0">
                <a:solidFill>
                  <a:srgbClr val="002060"/>
                </a:solidFill>
              </a:rPr>
              <a:t>All “In Rent” energy vendors are locked to “Landlord Account” name match status</a:t>
            </a:r>
          </a:p>
          <a:p>
            <a:pPr marL="744538" lvl="1" indent="-287338">
              <a:spcBef>
                <a:spcPts val="600"/>
              </a:spcBef>
              <a:spcAft>
                <a:spcPts val="600"/>
              </a:spcAft>
            </a:pPr>
            <a:r>
              <a:rPr lang="en-US" sz="3200" dirty="0">
                <a:solidFill>
                  <a:srgbClr val="002060"/>
                </a:solidFill>
              </a:rPr>
              <a:t>“Account Number” and “Name on Account” fields are locked as the primary HH member’s name for: </a:t>
            </a:r>
          </a:p>
          <a:p>
            <a:pPr marL="1201738" lvl="2" indent="-287338">
              <a:spcBef>
                <a:spcPts val="600"/>
              </a:spcBef>
              <a:spcAft>
                <a:spcPts val="600"/>
              </a:spcAft>
            </a:pPr>
            <a:r>
              <a:rPr lang="en-US" sz="2800" dirty="0">
                <a:solidFill>
                  <a:srgbClr val="002060"/>
                </a:solidFill>
              </a:rPr>
              <a:t>“Landlord Account” name matches; and </a:t>
            </a:r>
          </a:p>
          <a:p>
            <a:pPr marL="1201738" lvl="2" indent="-287338">
              <a:spcBef>
                <a:spcPts val="600"/>
              </a:spcBef>
              <a:spcAft>
                <a:spcPts val="600"/>
              </a:spcAft>
            </a:pPr>
            <a:r>
              <a:rPr lang="en-US" sz="2800" dirty="0">
                <a:solidFill>
                  <a:srgbClr val="002060"/>
                </a:solidFill>
              </a:rPr>
              <a:t>“No Account in HH Name” energy vendor</a:t>
            </a:r>
          </a:p>
        </p:txBody>
      </p:sp>
    </p:spTree>
    <p:extLst>
      <p:ext uri="{BB962C8B-B14F-4D97-AF65-F5344CB8AC3E}">
        <p14:creationId xmlns:p14="http://schemas.microsoft.com/office/powerpoint/2010/main" val="2982315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B369D-AB69-E4A8-0216-35918D1667AE}"/>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89B9EC3-087D-F875-E1E1-F962FCF71F19}"/>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12</a:t>
            </a:fld>
            <a:endParaRPr lang="en-US" dirty="0"/>
          </a:p>
        </p:txBody>
      </p:sp>
      <p:sp>
        <p:nvSpPr>
          <p:cNvPr id="2" name="Title 1">
            <a:extLst>
              <a:ext uri="{FF2B5EF4-FFF2-40B4-BE49-F238E27FC236}">
                <a16:creationId xmlns:a16="http://schemas.microsoft.com/office/drawing/2014/main" id="{CF2739EB-1039-097E-3219-5E3E8BE1F56A}"/>
              </a:ext>
            </a:extLst>
          </p:cNvPr>
          <p:cNvSpPr>
            <a:spLocks noGrp="1"/>
          </p:cNvSpPr>
          <p:nvPr>
            <p:ph type="title"/>
          </p:nvPr>
        </p:nvSpPr>
        <p:spPr/>
        <p:txBody>
          <a:bodyPr>
            <a:normAutofit/>
          </a:bodyPr>
          <a:lstStyle/>
          <a:p>
            <a:pPr algn="l"/>
            <a:r>
              <a:rPr lang="en-US" sz="4400" dirty="0"/>
              <a:t>Name on Energy Accounts – Direct Payments</a:t>
            </a:r>
          </a:p>
        </p:txBody>
      </p:sp>
      <p:sp>
        <p:nvSpPr>
          <p:cNvPr id="3" name="Content Placeholder 2">
            <a:extLst>
              <a:ext uri="{FF2B5EF4-FFF2-40B4-BE49-F238E27FC236}">
                <a16:creationId xmlns:a16="http://schemas.microsoft.com/office/drawing/2014/main" id="{8D47A96A-DD86-6054-9E2D-1FB6355B6C0B}"/>
              </a:ext>
            </a:extLst>
          </p:cNvPr>
          <p:cNvSpPr>
            <a:spLocks noGrp="1"/>
          </p:cNvSpPr>
          <p:nvPr>
            <p:ph sz="half" idx="1"/>
          </p:nvPr>
        </p:nvSpPr>
        <p:spPr>
          <a:xfrm>
            <a:off x="698855" y="1594624"/>
            <a:ext cx="10835641" cy="4582339"/>
          </a:xfrm>
        </p:spPr>
        <p:txBody>
          <a:bodyPr>
            <a:noAutofit/>
          </a:bodyPr>
          <a:lstStyle/>
          <a:p>
            <a:pPr marL="0" indent="0">
              <a:spcBef>
                <a:spcPts val="0"/>
              </a:spcBef>
              <a:spcAft>
                <a:spcPts val="0"/>
              </a:spcAft>
              <a:buNone/>
            </a:pPr>
            <a:r>
              <a:rPr lang="en-US" sz="3600" dirty="0">
                <a:ea typeface="Calibri" panose="020F0502020204030204" pitchFamily="34" charset="0"/>
                <a:cs typeface="Times New Roman" panose="02020603050405020304" pitchFamily="18" charset="0"/>
              </a:rPr>
              <a:t>If no energy vendors are in a</a:t>
            </a:r>
          </a:p>
          <a:p>
            <a:pPr marL="0" indent="0">
              <a:spcBef>
                <a:spcPts val="0"/>
              </a:spcBef>
              <a:spcAft>
                <a:spcPts val="0"/>
              </a:spcAft>
              <a:buNone/>
            </a:pPr>
            <a:r>
              <a:rPr lang="en-US" sz="3600" strike="sngStrike" dirty="0"/>
              <a:t>HH member’s name, </a:t>
            </a:r>
          </a:p>
          <a:p>
            <a:pPr marL="0" indent="0">
              <a:spcBef>
                <a:spcPts val="0"/>
              </a:spcBef>
              <a:spcAft>
                <a:spcPts val="0"/>
              </a:spcAft>
              <a:buNone/>
            </a:pPr>
            <a:r>
              <a:rPr lang="en-US" sz="3600" dirty="0">
                <a:solidFill>
                  <a:srgbClr val="002060"/>
                </a:solidFill>
              </a:rPr>
              <a:t>Match or Landlord Account Name match status,</a:t>
            </a:r>
            <a:endParaRPr lang="en-US" sz="3600" b="1" dirty="0"/>
          </a:p>
          <a:p>
            <a:pPr marL="0" indent="0">
              <a:spcBef>
                <a:spcPts val="600"/>
              </a:spcBef>
              <a:spcAft>
                <a:spcPts val="600"/>
              </a:spcAft>
              <a:buNone/>
            </a:pPr>
            <a:r>
              <a:rPr lang="en-US" sz="3600" dirty="0"/>
              <a:t>the HH receives a direct payment for the minimum PHB amount</a:t>
            </a:r>
          </a:p>
          <a:p>
            <a:pPr marL="0" indent="0">
              <a:spcBef>
                <a:spcPts val="600"/>
              </a:spcBef>
              <a:spcAft>
                <a:spcPts val="600"/>
              </a:spcAft>
              <a:buNone/>
            </a:pPr>
            <a:endParaRPr lang="en-US" sz="3200" b="1" dirty="0"/>
          </a:p>
          <a:p>
            <a:pPr marL="0" indent="0">
              <a:spcBef>
                <a:spcPts val="600"/>
              </a:spcBef>
              <a:spcAft>
                <a:spcPts val="600"/>
              </a:spcAft>
              <a:buNone/>
            </a:pPr>
            <a:endParaRPr lang="en-US" sz="2800" dirty="0"/>
          </a:p>
        </p:txBody>
      </p:sp>
      <p:pic>
        <p:nvPicPr>
          <p:cNvPr id="5" name="Picture 4">
            <a:extLst>
              <a:ext uri="{FF2B5EF4-FFF2-40B4-BE49-F238E27FC236}">
                <a16:creationId xmlns:a16="http://schemas.microsoft.com/office/drawing/2014/main" id="{785CF148-84F9-F6AC-E425-0D4A7297637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0725" y="4261275"/>
            <a:ext cx="2791900" cy="2095075"/>
          </a:xfrm>
          <a:prstGeom prst="rect">
            <a:avLst/>
          </a:prstGeom>
        </p:spPr>
      </p:pic>
    </p:spTree>
    <p:extLst>
      <p:ext uri="{BB962C8B-B14F-4D97-AF65-F5344CB8AC3E}">
        <p14:creationId xmlns:p14="http://schemas.microsoft.com/office/powerpoint/2010/main" val="180519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F2141-47FB-2107-8430-FC4E932373CB}"/>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6DCA83C3-A9CE-336C-854A-BA28A57FB151}"/>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13</a:t>
            </a:fld>
            <a:endParaRPr lang="en-US" dirty="0"/>
          </a:p>
        </p:txBody>
      </p:sp>
      <p:sp>
        <p:nvSpPr>
          <p:cNvPr id="2" name="Title 1">
            <a:extLst>
              <a:ext uri="{FF2B5EF4-FFF2-40B4-BE49-F238E27FC236}">
                <a16:creationId xmlns:a16="http://schemas.microsoft.com/office/drawing/2014/main" id="{D9D55C65-F902-FFD0-E97F-50FC02851B6A}"/>
              </a:ext>
            </a:extLst>
          </p:cNvPr>
          <p:cNvSpPr>
            <a:spLocks noGrp="1"/>
          </p:cNvSpPr>
          <p:nvPr>
            <p:ph type="title"/>
          </p:nvPr>
        </p:nvSpPr>
        <p:spPr/>
        <p:txBody>
          <a:bodyPr>
            <a:normAutofit/>
          </a:bodyPr>
          <a:lstStyle/>
          <a:p>
            <a:pPr algn="l"/>
            <a:r>
              <a:rPr lang="en-US" sz="4400" dirty="0"/>
              <a:t>Name on Energy Accounts – “Living” Added</a:t>
            </a:r>
          </a:p>
        </p:txBody>
      </p:sp>
      <p:sp>
        <p:nvSpPr>
          <p:cNvPr id="3" name="Content Placeholder 2">
            <a:extLst>
              <a:ext uri="{FF2B5EF4-FFF2-40B4-BE49-F238E27FC236}">
                <a16:creationId xmlns:a16="http://schemas.microsoft.com/office/drawing/2014/main" id="{D49207DE-CE85-507E-8400-5EAFA41C0B01}"/>
              </a:ext>
            </a:extLst>
          </p:cNvPr>
          <p:cNvSpPr>
            <a:spLocks noGrp="1"/>
          </p:cNvSpPr>
          <p:nvPr>
            <p:ph sz="half" idx="1"/>
          </p:nvPr>
        </p:nvSpPr>
        <p:spPr>
          <a:xfrm>
            <a:off x="698855" y="1594624"/>
            <a:ext cx="10835641" cy="4582339"/>
          </a:xfrm>
        </p:spPr>
        <p:txBody>
          <a:bodyPr>
            <a:noAutofit/>
          </a:bodyPr>
          <a:lstStyle/>
          <a:p>
            <a:pPr marL="0" indent="0">
              <a:spcBef>
                <a:spcPts val="0"/>
              </a:spcBef>
              <a:spcAft>
                <a:spcPts val="600"/>
              </a:spcAft>
              <a:buNone/>
            </a:pPr>
            <a:r>
              <a:rPr lang="en-US" sz="3600" dirty="0">
                <a:ea typeface="Calibri" panose="020F0502020204030204" pitchFamily="34" charset="0"/>
                <a:cs typeface="Times New Roman" panose="02020603050405020304" pitchFamily="18" charset="0"/>
              </a:rPr>
              <a:t>Added “living” to Name on Energy Account section</a:t>
            </a:r>
          </a:p>
          <a:p>
            <a:pPr>
              <a:spcBef>
                <a:spcPts val="0"/>
              </a:spcBef>
              <a:spcAft>
                <a:spcPts val="600"/>
              </a:spcAft>
            </a:pPr>
            <a:r>
              <a:rPr lang="en-US" sz="3200" dirty="0"/>
              <a:t>This change was made to ensure payment </a:t>
            </a:r>
            <a:r>
              <a:rPr lang="en-US" sz="3200" b="1" dirty="0"/>
              <a:t>are only made </a:t>
            </a:r>
            <a:r>
              <a:rPr lang="en-US" sz="3200" dirty="0"/>
              <a:t>to </a:t>
            </a:r>
            <a:r>
              <a:rPr lang="en-US" sz="3200" b="1" dirty="0"/>
              <a:t>accounts in the name of living </a:t>
            </a:r>
            <a:r>
              <a:rPr lang="en-US" sz="3200" dirty="0"/>
              <a:t>HH members</a:t>
            </a:r>
          </a:p>
          <a:p>
            <a:pPr marL="0" indent="0">
              <a:spcBef>
                <a:spcPts val="600"/>
              </a:spcBef>
              <a:spcAft>
                <a:spcPts val="600"/>
              </a:spcAft>
              <a:buNone/>
            </a:pPr>
            <a:endParaRPr lang="en-US" sz="2800" dirty="0"/>
          </a:p>
        </p:txBody>
      </p:sp>
      <p:pic>
        <p:nvPicPr>
          <p:cNvPr id="13" name="Picture 12">
            <a:extLst>
              <a:ext uri="{FF2B5EF4-FFF2-40B4-BE49-F238E27FC236}">
                <a16:creationId xmlns:a16="http://schemas.microsoft.com/office/drawing/2014/main" id="{2070520D-C7A0-BC48-C3B8-21618BCE0D0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4098" y="3619694"/>
            <a:ext cx="4403803" cy="2935869"/>
          </a:xfrm>
          <a:prstGeom prst="rect">
            <a:avLst/>
          </a:prstGeom>
        </p:spPr>
      </p:pic>
    </p:spTree>
    <p:extLst>
      <p:ext uri="{BB962C8B-B14F-4D97-AF65-F5344CB8AC3E}">
        <p14:creationId xmlns:p14="http://schemas.microsoft.com/office/powerpoint/2010/main" val="249477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2A7A0-0706-23E9-03F5-68240AEDB0F3}"/>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B20127-1485-85A5-CCAA-ACD2D47B5972}"/>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14</a:t>
            </a:fld>
            <a:endParaRPr lang="en-US" dirty="0"/>
          </a:p>
        </p:txBody>
      </p:sp>
      <p:sp>
        <p:nvSpPr>
          <p:cNvPr id="2" name="Title 1">
            <a:extLst>
              <a:ext uri="{FF2B5EF4-FFF2-40B4-BE49-F238E27FC236}">
                <a16:creationId xmlns:a16="http://schemas.microsoft.com/office/drawing/2014/main" id="{B922150F-6534-AA0A-AB81-F77AA565BDD3}"/>
              </a:ext>
            </a:extLst>
          </p:cNvPr>
          <p:cNvSpPr>
            <a:spLocks noGrp="1"/>
          </p:cNvSpPr>
          <p:nvPr>
            <p:ph type="title"/>
          </p:nvPr>
        </p:nvSpPr>
        <p:spPr/>
        <p:txBody>
          <a:bodyPr>
            <a:normAutofit/>
          </a:bodyPr>
          <a:lstStyle/>
          <a:p>
            <a:pPr algn="l"/>
            <a:r>
              <a:rPr lang="en-US" sz="4400" dirty="0"/>
              <a:t>Added “Living” HH Member</a:t>
            </a:r>
          </a:p>
        </p:txBody>
      </p:sp>
      <p:sp>
        <p:nvSpPr>
          <p:cNvPr id="3" name="Content Placeholder 2">
            <a:extLst>
              <a:ext uri="{FF2B5EF4-FFF2-40B4-BE49-F238E27FC236}">
                <a16:creationId xmlns:a16="http://schemas.microsoft.com/office/drawing/2014/main" id="{E4D074D6-D10C-B539-D0F8-9DBDA961CE7C}"/>
              </a:ext>
            </a:extLst>
          </p:cNvPr>
          <p:cNvSpPr>
            <a:spLocks noGrp="1"/>
          </p:cNvSpPr>
          <p:nvPr>
            <p:ph sz="half" idx="1"/>
          </p:nvPr>
        </p:nvSpPr>
        <p:spPr>
          <a:xfrm>
            <a:off x="698855" y="1594624"/>
            <a:ext cx="10835641" cy="4582339"/>
          </a:xfrm>
        </p:spPr>
        <p:txBody>
          <a:bodyPr>
            <a:noAutofit/>
          </a:bodyPr>
          <a:lstStyle/>
          <a:p>
            <a:pPr marL="0" indent="0">
              <a:buNone/>
            </a:pPr>
            <a:r>
              <a:rPr lang="en-US" sz="3200" dirty="0"/>
              <a:t>Ch. 2, p. 18</a:t>
            </a:r>
          </a:p>
          <a:p>
            <a:r>
              <a:rPr lang="en-US" sz="3200" dirty="0"/>
              <a:t>In addition, Crisis benefits may only be authorized for accounts in the name of a </a:t>
            </a:r>
            <a:r>
              <a:rPr lang="en-US" sz="3200" b="1" u="sng" dirty="0">
                <a:solidFill>
                  <a:srgbClr val="002060"/>
                </a:solidFill>
              </a:rPr>
              <a:t>living</a:t>
            </a:r>
            <a:r>
              <a:rPr lang="en-US" sz="3200" dirty="0"/>
              <a:t> HH member</a:t>
            </a:r>
          </a:p>
          <a:p>
            <a:pPr marL="0" indent="0">
              <a:buNone/>
            </a:pPr>
            <a:r>
              <a:rPr lang="en-US" sz="3200" dirty="0"/>
              <a:t>Ch. 2, p. 19</a:t>
            </a:r>
          </a:p>
          <a:p>
            <a:r>
              <a:rPr lang="en-US" sz="3200" dirty="0"/>
              <a:t>The HH is only eligible to receive Crisis benefits if the account is in the name of a </a:t>
            </a:r>
            <a:r>
              <a:rPr lang="en-US" sz="3200" b="1" u="sng" dirty="0">
                <a:solidFill>
                  <a:srgbClr val="002060"/>
                </a:solidFill>
              </a:rPr>
              <a:t>living</a:t>
            </a:r>
            <a:r>
              <a:rPr lang="en-US" sz="3200" dirty="0">
                <a:solidFill>
                  <a:schemeClr val="accent2">
                    <a:lumMod val="75000"/>
                  </a:schemeClr>
                </a:solidFill>
              </a:rPr>
              <a:t> </a:t>
            </a:r>
            <a:r>
              <a:rPr lang="en-US" sz="3200" dirty="0"/>
              <a:t>HH member that was part of the approved app</a:t>
            </a:r>
          </a:p>
          <a:p>
            <a:pPr marL="0" indent="0">
              <a:spcBef>
                <a:spcPts val="0"/>
              </a:spcBef>
              <a:spcAft>
                <a:spcPts val="0"/>
              </a:spcAft>
              <a:buNone/>
            </a:pPr>
            <a:endParaRPr lang="en-US" sz="3200" dirty="0"/>
          </a:p>
          <a:p>
            <a:pPr marL="0" indent="0">
              <a:spcBef>
                <a:spcPts val="600"/>
              </a:spcBef>
              <a:spcAft>
                <a:spcPts val="600"/>
              </a:spcAft>
              <a:buNone/>
            </a:pPr>
            <a:endParaRPr lang="en-US" sz="2800" dirty="0"/>
          </a:p>
        </p:txBody>
      </p:sp>
    </p:spTree>
    <p:extLst>
      <p:ext uri="{BB962C8B-B14F-4D97-AF65-F5344CB8AC3E}">
        <p14:creationId xmlns:p14="http://schemas.microsoft.com/office/powerpoint/2010/main" val="146701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E4D8D-006A-341D-5A23-7DA2DE58192F}"/>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A92CC83-6E47-4846-DDC1-F43D7B8F120A}"/>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15</a:t>
            </a:fld>
            <a:endParaRPr lang="en-US" dirty="0"/>
          </a:p>
        </p:txBody>
      </p:sp>
      <p:sp>
        <p:nvSpPr>
          <p:cNvPr id="2" name="Title 1">
            <a:extLst>
              <a:ext uri="{FF2B5EF4-FFF2-40B4-BE49-F238E27FC236}">
                <a16:creationId xmlns:a16="http://schemas.microsoft.com/office/drawing/2014/main" id="{9F95CA24-8EFF-E9C9-9B9D-481CE10B8D90}"/>
              </a:ext>
            </a:extLst>
          </p:cNvPr>
          <p:cNvSpPr>
            <a:spLocks noGrp="1"/>
          </p:cNvSpPr>
          <p:nvPr>
            <p:ph type="title"/>
          </p:nvPr>
        </p:nvSpPr>
        <p:spPr/>
        <p:txBody>
          <a:bodyPr>
            <a:normAutofit/>
          </a:bodyPr>
          <a:lstStyle/>
          <a:p>
            <a:pPr algn="l"/>
            <a:r>
              <a:rPr lang="en-US" b="1" dirty="0"/>
              <a:t>Defining Name Mismatches (p. 20)</a:t>
            </a:r>
            <a:endParaRPr lang="en-US" sz="4400" dirty="0"/>
          </a:p>
        </p:txBody>
      </p:sp>
      <p:sp>
        <p:nvSpPr>
          <p:cNvPr id="3" name="Content Placeholder 2">
            <a:extLst>
              <a:ext uri="{FF2B5EF4-FFF2-40B4-BE49-F238E27FC236}">
                <a16:creationId xmlns:a16="http://schemas.microsoft.com/office/drawing/2014/main" id="{86B1B506-F625-0D84-DB5A-C3EB96ADC126}"/>
              </a:ext>
            </a:extLst>
          </p:cNvPr>
          <p:cNvSpPr>
            <a:spLocks noGrp="1"/>
          </p:cNvSpPr>
          <p:nvPr>
            <p:ph sz="half" idx="1"/>
          </p:nvPr>
        </p:nvSpPr>
        <p:spPr>
          <a:xfrm>
            <a:off x="698855" y="1594624"/>
            <a:ext cx="10809204" cy="4582339"/>
          </a:xfrm>
        </p:spPr>
        <p:txBody>
          <a:bodyPr>
            <a:noAutofit/>
          </a:bodyPr>
          <a:lstStyle/>
          <a:p>
            <a:pPr marL="0" indent="0">
              <a:spcBef>
                <a:spcPts val="0"/>
              </a:spcBef>
              <a:spcAft>
                <a:spcPts val="0"/>
              </a:spcAft>
              <a:buNone/>
            </a:pPr>
            <a:r>
              <a:rPr lang="en-US" sz="3600" dirty="0">
                <a:ea typeface="Calibri" panose="020F0502020204030204" pitchFamily="34" charset="0"/>
                <a:cs typeface="Times New Roman" panose="02020603050405020304" pitchFamily="18" charset="0"/>
              </a:rPr>
              <a:t>Reworded and added examples</a:t>
            </a:r>
            <a:endParaRPr lang="en-US" sz="3200" dirty="0">
              <a:ea typeface="Calibri" panose="020F0502020204030204" pitchFamily="34" charset="0"/>
              <a:cs typeface="Times New Roman" panose="02020603050405020304" pitchFamily="18" charset="0"/>
            </a:endParaRPr>
          </a:p>
          <a:p>
            <a:pPr marL="287338" indent="-287338">
              <a:spcBef>
                <a:spcPts val="600"/>
              </a:spcBef>
              <a:spcAft>
                <a:spcPts val="600"/>
              </a:spcAft>
            </a:pPr>
            <a:r>
              <a:rPr lang="en-US" sz="3200" dirty="0">
                <a:solidFill>
                  <a:srgbClr val="003865"/>
                </a:solidFill>
              </a:rPr>
              <a:t>Accounts with name mismatches include those in the name of: </a:t>
            </a:r>
          </a:p>
          <a:p>
            <a:pPr lvl="1"/>
            <a:r>
              <a:rPr lang="en-US" sz="2800" dirty="0"/>
              <a:t>An attorney in fact (power of attorney), guardian, conservator, representative payee name</a:t>
            </a:r>
          </a:p>
          <a:p>
            <a:pPr lvl="1"/>
            <a:r>
              <a:rPr lang="en-US" sz="2800" strike="sngStrike" dirty="0">
                <a:solidFill>
                  <a:srgbClr val="003865"/>
                </a:solidFill>
              </a:rPr>
              <a:t>A person who is not part of the EAP household </a:t>
            </a:r>
            <a:endParaRPr lang="en-US" sz="2800" dirty="0">
              <a:solidFill>
                <a:srgbClr val="003865"/>
              </a:solidFill>
            </a:endParaRPr>
          </a:p>
          <a:p>
            <a:pPr lvl="1"/>
            <a:r>
              <a:rPr lang="en-US" sz="2800" dirty="0">
                <a:solidFill>
                  <a:srgbClr val="003865"/>
                </a:solidFill>
              </a:rPr>
              <a:t>Any account owners that are not members of the approved EAP HH</a:t>
            </a:r>
          </a:p>
        </p:txBody>
      </p:sp>
    </p:spTree>
    <p:extLst>
      <p:ext uri="{BB962C8B-B14F-4D97-AF65-F5344CB8AC3E}">
        <p14:creationId xmlns:p14="http://schemas.microsoft.com/office/powerpoint/2010/main" val="646993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3F2BC-657B-1F8B-34FA-FF773B844A4E}"/>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CC5CD48-7F7A-4E4B-D2B7-C6EC6FD220EE}"/>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16</a:t>
            </a:fld>
            <a:endParaRPr lang="en-US" dirty="0"/>
          </a:p>
        </p:txBody>
      </p:sp>
      <p:sp>
        <p:nvSpPr>
          <p:cNvPr id="2" name="Title 1">
            <a:extLst>
              <a:ext uri="{FF2B5EF4-FFF2-40B4-BE49-F238E27FC236}">
                <a16:creationId xmlns:a16="http://schemas.microsoft.com/office/drawing/2014/main" id="{32D06D93-8DA2-D744-01B1-89780DD9203D}"/>
              </a:ext>
            </a:extLst>
          </p:cNvPr>
          <p:cNvSpPr>
            <a:spLocks noGrp="1"/>
          </p:cNvSpPr>
          <p:nvPr>
            <p:ph type="title"/>
          </p:nvPr>
        </p:nvSpPr>
        <p:spPr/>
        <p:txBody>
          <a:bodyPr>
            <a:normAutofit/>
          </a:bodyPr>
          <a:lstStyle/>
          <a:p>
            <a:pPr algn="l"/>
            <a:r>
              <a:rPr lang="en-US" sz="4400" dirty="0"/>
              <a:t>Name Mismatches Continued</a:t>
            </a:r>
          </a:p>
        </p:txBody>
      </p:sp>
      <p:sp>
        <p:nvSpPr>
          <p:cNvPr id="3" name="Content Placeholder 2">
            <a:extLst>
              <a:ext uri="{FF2B5EF4-FFF2-40B4-BE49-F238E27FC236}">
                <a16:creationId xmlns:a16="http://schemas.microsoft.com/office/drawing/2014/main" id="{48E13FBC-CC4C-82D1-F98A-3D67C78A4EC2}"/>
              </a:ext>
            </a:extLst>
          </p:cNvPr>
          <p:cNvSpPr>
            <a:spLocks noGrp="1"/>
          </p:cNvSpPr>
          <p:nvPr>
            <p:ph sz="half" idx="1"/>
          </p:nvPr>
        </p:nvSpPr>
        <p:spPr>
          <a:xfrm>
            <a:off x="698856" y="1594624"/>
            <a:ext cx="8560892" cy="4582339"/>
          </a:xfrm>
        </p:spPr>
        <p:txBody>
          <a:bodyPr>
            <a:noAutofit/>
          </a:bodyPr>
          <a:lstStyle/>
          <a:p>
            <a:r>
              <a:rPr lang="en-US" sz="3200" dirty="0">
                <a:solidFill>
                  <a:srgbClr val="003865"/>
                </a:solidFill>
              </a:rPr>
              <a:t>Accounts with name mismatches include those in the name of: </a:t>
            </a:r>
          </a:p>
          <a:p>
            <a:pPr lvl="1"/>
            <a:r>
              <a:rPr lang="en-US" sz="2800" dirty="0"/>
              <a:t>An individual not counted as a HH member (e.g., ineligible non-citizen)</a:t>
            </a:r>
          </a:p>
          <a:p>
            <a:pPr lvl="1"/>
            <a:r>
              <a:rPr lang="en-US" sz="2800" dirty="0"/>
              <a:t>A deceased family member, regardless of their relationship to the app</a:t>
            </a:r>
          </a:p>
          <a:p>
            <a:pPr lvl="1"/>
            <a:r>
              <a:rPr lang="en-US" sz="2800" dirty="0">
                <a:solidFill>
                  <a:srgbClr val="003865"/>
                </a:solidFill>
              </a:rPr>
              <a:t>A business, even if owned by a HH member </a:t>
            </a:r>
            <a:r>
              <a:rPr lang="en-US" sz="2800" b="1" dirty="0">
                <a:solidFill>
                  <a:srgbClr val="003865"/>
                </a:solidFill>
              </a:rPr>
              <a:t>[ADDED]</a:t>
            </a:r>
          </a:p>
        </p:txBody>
      </p:sp>
      <p:pic>
        <p:nvPicPr>
          <p:cNvPr id="5" name="Picture 4">
            <a:extLst>
              <a:ext uri="{FF2B5EF4-FFF2-40B4-BE49-F238E27FC236}">
                <a16:creationId xmlns:a16="http://schemas.microsoft.com/office/drawing/2014/main" id="{D6F0F401-97FB-E834-AADE-98DE4E94402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04625" y="2303744"/>
            <a:ext cx="2261812" cy="3164098"/>
          </a:xfrm>
          <a:prstGeom prst="rect">
            <a:avLst/>
          </a:prstGeom>
        </p:spPr>
      </p:pic>
    </p:spTree>
    <p:extLst>
      <p:ext uri="{BB962C8B-B14F-4D97-AF65-F5344CB8AC3E}">
        <p14:creationId xmlns:p14="http://schemas.microsoft.com/office/powerpoint/2010/main" val="26900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3528-5E10-2E53-24BD-F8A05CF06037}"/>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D2228BC-0DE3-938E-4153-E577FF1186C9}"/>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17</a:t>
            </a:fld>
            <a:endParaRPr lang="en-US" dirty="0"/>
          </a:p>
        </p:txBody>
      </p:sp>
      <p:sp>
        <p:nvSpPr>
          <p:cNvPr id="2" name="Title 1">
            <a:extLst>
              <a:ext uri="{FF2B5EF4-FFF2-40B4-BE49-F238E27FC236}">
                <a16:creationId xmlns:a16="http://schemas.microsoft.com/office/drawing/2014/main" id="{789B3B6B-1E01-0C91-3E63-80A57BF4DB1C}"/>
              </a:ext>
            </a:extLst>
          </p:cNvPr>
          <p:cNvSpPr>
            <a:spLocks noGrp="1"/>
          </p:cNvSpPr>
          <p:nvPr>
            <p:ph type="title"/>
          </p:nvPr>
        </p:nvSpPr>
        <p:spPr/>
        <p:txBody>
          <a:bodyPr>
            <a:normAutofit fontScale="90000"/>
          </a:bodyPr>
          <a:lstStyle/>
          <a:p>
            <a:pPr algn="l"/>
            <a:r>
              <a:rPr lang="en-US" sz="4400" dirty="0"/>
              <a:t>Household Membership Changes Before Approval (p. 22)</a:t>
            </a:r>
          </a:p>
        </p:txBody>
      </p:sp>
      <p:sp>
        <p:nvSpPr>
          <p:cNvPr id="3" name="Content Placeholder 2">
            <a:extLst>
              <a:ext uri="{FF2B5EF4-FFF2-40B4-BE49-F238E27FC236}">
                <a16:creationId xmlns:a16="http://schemas.microsoft.com/office/drawing/2014/main" id="{6D3AEC59-BC66-FF36-B233-EB91318AFE56}"/>
              </a:ext>
            </a:extLst>
          </p:cNvPr>
          <p:cNvSpPr>
            <a:spLocks noGrp="1"/>
          </p:cNvSpPr>
          <p:nvPr>
            <p:ph sz="half" idx="1"/>
          </p:nvPr>
        </p:nvSpPr>
        <p:spPr>
          <a:xfrm>
            <a:off x="698855" y="1594624"/>
            <a:ext cx="10835641" cy="4582339"/>
          </a:xfrm>
        </p:spPr>
        <p:txBody>
          <a:bodyPr>
            <a:noAutofit/>
          </a:bodyPr>
          <a:lstStyle/>
          <a:p>
            <a:pPr marL="0" indent="0">
              <a:spcAft>
                <a:spcPts val="600"/>
              </a:spcAft>
              <a:buNone/>
            </a:pPr>
            <a:r>
              <a:rPr lang="en-US" sz="3600" dirty="0"/>
              <a:t>If HH membership changes before the app is approved </a:t>
            </a:r>
          </a:p>
          <a:p>
            <a:r>
              <a:rPr lang="en-US" sz="3200" dirty="0"/>
              <a:t>The HH may either submit a new signature page including the new HH composition </a:t>
            </a:r>
            <a:r>
              <a:rPr lang="en-US" sz="3200" b="1" dirty="0"/>
              <a:t>-OR-</a:t>
            </a:r>
            <a:r>
              <a:rPr lang="en-US" sz="3200" dirty="0"/>
              <a:t> </a:t>
            </a:r>
          </a:p>
          <a:p>
            <a:r>
              <a:rPr lang="en-US" sz="3200" dirty="0"/>
              <a:t>Provide all member and income info based on the original app</a:t>
            </a:r>
          </a:p>
          <a:p>
            <a:pPr marL="0" indent="0">
              <a:buNone/>
            </a:pPr>
            <a:r>
              <a:rPr lang="en-US" sz="3600" dirty="0"/>
              <a:t>If the HH is unable to provide the info for the original app, they need to reapply with info for their HH’s current membership</a:t>
            </a:r>
            <a:endParaRPr lang="en-US" sz="2800" dirty="0">
              <a:solidFill>
                <a:schemeClr val="accent2">
                  <a:lumMod val="75000"/>
                </a:schemeClr>
              </a:solidFill>
            </a:endParaRPr>
          </a:p>
        </p:txBody>
      </p:sp>
    </p:spTree>
    <p:extLst>
      <p:ext uri="{BB962C8B-B14F-4D97-AF65-F5344CB8AC3E}">
        <p14:creationId xmlns:p14="http://schemas.microsoft.com/office/powerpoint/2010/main" val="147339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A37FA-CC28-96B5-3E04-5AF388D8C610}"/>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58B00D8-D18A-A786-B50F-77068EAE8EFE}"/>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18</a:t>
            </a:fld>
            <a:endParaRPr lang="en-US" dirty="0"/>
          </a:p>
        </p:txBody>
      </p:sp>
      <p:sp>
        <p:nvSpPr>
          <p:cNvPr id="2" name="Title 1">
            <a:extLst>
              <a:ext uri="{FF2B5EF4-FFF2-40B4-BE49-F238E27FC236}">
                <a16:creationId xmlns:a16="http://schemas.microsoft.com/office/drawing/2014/main" id="{5CC1C557-71F7-C8A3-9156-5474251F9D8B}"/>
              </a:ext>
            </a:extLst>
          </p:cNvPr>
          <p:cNvSpPr>
            <a:spLocks noGrp="1"/>
          </p:cNvSpPr>
          <p:nvPr>
            <p:ph type="title"/>
          </p:nvPr>
        </p:nvSpPr>
        <p:spPr/>
        <p:txBody>
          <a:bodyPr>
            <a:normAutofit/>
          </a:bodyPr>
          <a:lstStyle/>
          <a:p>
            <a:pPr algn="l"/>
            <a:r>
              <a:rPr lang="en-US" sz="4400" dirty="0"/>
              <a:t>Withdrawn Applications (p. 23)</a:t>
            </a:r>
          </a:p>
        </p:txBody>
      </p:sp>
      <p:sp>
        <p:nvSpPr>
          <p:cNvPr id="3" name="Content Placeholder 2">
            <a:extLst>
              <a:ext uri="{FF2B5EF4-FFF2-40B4-BE49-F238E27FC236}">
                <a16:creationId xmlns:a16="http://schemas.microsoft.com/office/drawing/2014/main" id="{BB116DB8-9A4B-715D-0125-BDA75F8B46EB}"/>
              </a:ext>
            </a:extLst>
          </p:cNvPr>
          <p:cNvSpPr>
            <a:spLocks noGrp="1"/>
          </p:cNvSpPr>
          <p:nvPr>
            <p:ph sz="half" idx="1"/>
          </p:nvPr>
        </p:nvSpPr>
        <p:spPr>
          <a:xfrm>
            <a:off x="698855" y="1594624"/>
            <a:ext cx="10835641" cy="4582339"/>
          </a:xfrm>
        </p:spPr>
        <p:txBody>
          <a:bodyPr>
            <a:noAutofit/>
          </a:bodyPr>
          <a:lstStyle/>
          <a:p>
            <a:pPr marL="0" indent="0">
              <a:buNone/>
            </a:pPr>
            <a:r>
              <a:rPr lang="en-US" sz="3600" dirty="0"/>
              <a:t>An app is withdrawn: </a:t>
            </a:r>
          </a:p>
          <a:p>
            <a:r>
              <a:rPr lang="en-US" sz="3200" dirty="0"/>
              <a:t>If a HH member dies before benefits are provided: </a:t>
            </a:r>
          </a:p>
          <a:p>
            <a:pPr lvl="1"/>
            <a:r>
              <a:rPr lang="en-US" sz="2800" dirty="0"/>
              <a:t>The remaining HH members may withdraw the app and reapply</a:t>
            </a:r>
          </a:p>
          <a:p>
            <a:pPr lvl="1"/>
            <a:r>
              <a:rPr lang="en-US" sz="2800" dirty="0">
                <a:solidFill>
                  <a:srgbClr val="002060"/>
                </a:solidFill>
              </a:rPr>
              <a:t>If they choose not to withdraw, they can be served based on the HH composition at the time they applied </a:t>
            </a:r>
            <a:r>
              <a:rPr lang="en-US" sz="2800" b="1" dirty="0">
                <a:solidFill>
                  <a:srgbClr val="002060"/>
                </a:solidFill>
              </a:rPr>
              <a:t>[ADDED]</a:t>
            </a:r>
          </a:p>
          <a:p>
            <a:pPr lvl="1"/>
            <a:r>
              <a:rPr lang="en-US" sz="2800" dirty="0">
                <a:solidFill>
                  <a:srgbClr val="002060"/>
                </a:solidFill>
              </a:rPr>
              <a:t>If a HH member dies after eligibility is determined, the remaining HH members are served according to their most recent notification letter </a:t>
            </a:r>
            <a:r>
              <a:rPr lang="en-US" sz="2800" b="1" dirty="0">
                <a:solidFill>
                  <a:srgbClr val="002060"/>
                </a:solidFill>
              </a:rPr>
              <a:t>[ADDED]</a:t>
            </a:r>
          </a:p>
        </p:txBody>
      </p:sp>
    </p:spTree>
    <p:extLst>
      <p:ext uri="{BB962C8B-B14F-4D97-AF65-F5344CB8AC3E}">
        <p14:creationId xmlns:p14="http://schemas.microsoft.com/office/powerpoint/2010/main" val="4096073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a:t>Q&amp;A</a:t>
            </a:r>
            <a:endParaRPr lang="en-US" sz="4400" dirty="0"/>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19</a:t>
            </a:fld>
            <a:endParaRPr lang="en-US" dirty="0"/>
          </a:p>
        </p:txBody>
      </p:sp>
    </p:spTree>
    <p:extLst>
      <p:ext uri="{BB962C8B-B14F-4D97-AF65-F5344CB8AC3E}">
        <p14:creationId xmlns:p14="http://schemas.microsoft.com/office/powerpoint/2010/main" val="1673033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2</a:t>
            </a:fld>
            <a:endParaRPr lang="en-US" dirty="0"/>
          </a:p>
        </p:txBody>
      </p:sp>
      <p:sp>
        <p:nvSpPr>
          <p:cNvPr id="2" name="Title 1"/>
          <p:cNvSpPr>
            <a:spLocks noGrp="1"/>
          </p:cNvSpPr>
          <p:nvPr>
            <p:ph type="title"/>
          </p:nvPr>
        </p:nvSpPr>
        <p:spPr/>
        <p:txBody>
          <a:bodyPr>
            <a:normAutofit/>
          </a:bodyPr>
          <a:lstStyle/>
          <a:p>
            <a:pPr algn="l"/>
            <a:r>
              <a:rPr lang="en-US" sz="4400" dirty="0"/>
              <a:t>Ch. 2 Applications and Application Processing</a:t>
            </a:r>
          </a:p>
        </p:txBody>
      </p:sp>
      <p:sp>
        <p:nvSpPr>
          <p:cNvPr id="3" name="Content Placeholder 2"/>
          <p:cNvSpPr>
            <a:spLocks noGrp="1"/>
          </p:cNvSpPr>
          <p:nvPr>
            <p:ph sz="half" idx="1"/>
          </p:nvPr>
        </p:nvSpPr>
        <p:spPr>
          <a:xfrm>
            <a:off x="707564"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Marissa Squires</a:t>
            </a:r>
          </a:p>
        </p:txBody>
      </p:sp>
    </p:spTree>
    <p:extLst>
      <p:ext uri="{BB962C8B-B14F-4D97-AF65-F5344CB8AC3E}">
        <p14:creationId xmlns:p14="http://schemas.microsoft.com/office/powerpoint/2010/main" val="1799083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3AA69-29AB-756E-1D21-1EF11F753B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FD6070-D42E-BEA9-3E54-4CF4ED048752}"/>
              </a:ext>
            </a:extLst>
          </p:cNvPr>
          <p:cNvSpPr>
            <a:spLocks noGrp="1"/>
          </p:cNvSpPr>
          <p:nvPr>
            <p:ph type="ctrTitle"/>
          </p:nvPr>
        </p:nvSpPr>
        <p:spPr>
          <a:xfrm>
            <a:off x="0" y="3851031"/>
            <a:ext cx="12192000" cy="1187128"/>
          </a:xfrm>
        </p:spPr>
        <p:txBody>
          <a:bodyPr>
            <a:normAutofit/>
          </a:bodyPr>
          <a:lstStyle/>
          <a:p>
            <a:r>
              <a:rPr lang="en-US" sz="6000" dirty="0"/>
              <a:t>FFY27 Annual Training</a:t>
            </a:r>
          </a:p>
        </p:txBody>
      </p:sp>
      <p:sp>
        <p:nvSpPr>
          <p:cNvPr id="3" name="Text Placeholder 2">
            <a:extLst>
              <a:ext uri="{FF2B5EF4-FFF2-40B4-BE49-F238E27FC236}">
                <a16:creationId xmlns:a16="http://schemas.microsoft.com/office/drawing/2014/main" id="{2152A4DF-DCEE-1F06-BDDB-4ABBCD256DD7}"/>
              </a:ext>
            </a:extLst>
          </p:cNvPr>
          <p:cNvSpPr>
            <a:spLocks noGrp="1"/>
          </p:cNvSpPr>
          <p:nvPr>
            <p:ph type="body" sz="quarter" idx="14"/>
          </p:nvPr>
        </p:nvSpPr>
        <p:spPr>
          <a:xfrm>
            <a:off x="1242392" y="5143364"/>
            <a:ext cx="9815621" cy="903062"/>
          </a:xfrm>
        </p:spPr>
        <p:txBody>
          <a:bodyPr>
            <a:noAutofit/>
          </a:bodyPr>
          <a:lstStyle/>
          <a:p>
            <a:r>
              <a:rPr lang="en-US" sz="4000" b="1" dirty="0"/>
              <a:t>Applications Changes &amp; Mailing Timeline</a:t>
            </a:r>
          </a:p>
        </p:txBody>
      </p:sp>
      <p:sp>
        <p:nvSpPr>
          <p:cNvPr id="7" name="TextBox 6">
            <a:extLst>
              <a:ext uri="{FF2B5EF4-FFF2-40B4-BE49-F238E27FC236}">
                <a16:creationId xmlns:a16="http://schemas.microsoft.com/office/drawing/2014/main" id="{3DD3B687-BD7E-536D-9BAD-9669F40DD4D7}"/>
              </a:ext>
            </a:extLst>
          </p:cNvPr>
          <p:cNvSpPr txBox="1"/>
          <p:nvPr/>
        </p:nvSpPr>
        <p:spPr>
          <a:xfrm>
            <a:off x="2247562" y="2838115"/>
            <a:ext cx="811471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3865"/>
                </a:solidFill>
                <a:effectLst/>
                <a:uLnTx/>
                <a:uFillTx/>
                <a:latin typeface="Calibri"/>
                <a:ea typeface="+mn-ea"/>
                <a:cs typeface="+mn-cs"/>
              </a:rPr>
              <a:t>Energy Assistance Program</a:t>
            </a:r>
          </a:p>
        </p:txBody>
      </p:sp>
      <p:sp>
        <p:nvSpPr>
          <p:cNvPr id="5" name="Slide Number Placeholder 4">
            <a:extLst>
              <a:ext uri="{FF2B5EF4-FFF2-40B4-BE49-F238E27FC236}">
                <a16:creationId xmlns:a16="http://schemas.microsoft.com/office/drawing/2014/main" id="{C88205D5-FAC6-C640-5550-0782DC95BF24}"/>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5654168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C3CD9-2696-24DA-3E2B-8E533D6F62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9FC196-97C2-23F4-6928-4B3649A48969}"/>
              </a:ext>
            </a:extLst>
          </p:cNvPr>
          <p:cNvSpPr>
            <a:spLocks noGrp="1"/>
          </p:cNvSpPr>
          <p:nvPr>
            <p:ph type="title"/>
          </p:nvPr>
        </p:nvSpPr>
        <p:spPr/>
        <p:txBody>
          <a:bodyPr>
            <a:normAutofit/>
          </a:bodyPr>
          <a:lstStyle/>
          <a:p>
            <a:pPr algn="l"/>
            <a:r>
              <a:rPr lang="en-US" sz="4400" dirty="0"/>
              <a:t>Application Changes &amp; Mailing Timeline</a:t>
            </a:r>
          </a:p>
        </p:txBody>
      </p:sp>
      <p:sp>
        <p:nvSpPr>
          <p:cNvPr id="7" name="Slide Number Placeholder 6">
            <a:extLst>
              <a:ext uri="{FF2B5EF4-FFF2-40B4-BE49-F238E27FC236}">
                <a16:creationId xmlns:a16="http://schemas.microsoft.com/office/drawing/2014/main" id="{90AAE619-3604-AA84-EDD7-28C35D039458}"/>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5AFCABFD-91C8-3C35-C1D8-774760C01404}"/>
              </a:ext>
            </a:extLst>
          </p:cNvPr>
          <p:cNvSpPr>
            <a:spLocks noGrp="1"/>
          </p:cNvSpPr>
          <p:nvPr>
            <p:ph sz="half" idx="1"/>
          </p:nvPr>
        </p:nvSpPr>
        <p:spPr>
          <a:xfrm>
            <a:off x="838199"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Ernest McCann</a:t>
            </a:r>
          </a:p>
        </p:txBody>
      </p:sp>
    </p:spTree>
    <p:extLst>
      <p:ext uri="{BB962C8B-B14F-4D97-AF65-F5344CB8AC3E}">
        <p14:creationId xmlns:p14="http://schemas.microsoft.com/office/powerpoint/2010/main" val="3741867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lnSpc>
                <a:spcPct val="150000"/>
              </a:lnSpc>
              <a:spcBef>
                <a:spcPts val="0"/>
              </a:spcBef>
            </a:pPr>
            <a:r>
              <a:rPr lang="en-US" sz="4400" dirty="0">
                <a:ea typeface="Calibri" panose="020F0502020204030204" pitchFamily="34" charset="0"/>
                <a:cs typeface="Times New Roman" panose="02020603050405020304" pitchFamily="18" charset="0"/>
              </a:rPr>
              <a:t>Topics – App Changes &amp; Mailing Timeline</a:t>
            </a:r>
            <a:endParaRPr lang="en-US" sz="4000" dirty="0">
              <a:ea typeface="Calibri" panose="020F0502020204030204" pitchFamily="34" charset="0"/>
              <a:cs typeface="Times New Roman" panose="02020603050405020304" pitchFamily="18" charset="0"/>
            </a:endParaRPr>
          </a:p>
        </p:txBody>
      </p:sp>
      <p:sp>
        <p:nvSpPr>
          <p:cNvPr id="3" name="Content Placeholder 2"/>
          <p:cNvSpPr>
            <a:spLocks noGrp="1"/>
          </p:cNvSpPr>
          <p:nvPr>
            <p:ph sz="half" idx="1"/>
          </p:nvPr>
        </p:nvSpPr>
        <p:spPr>
          <a:xfrm>
            <a:off x="707564" y="1594624"/>
            <a:ext cx="10835641" cy="4582339"/>
          </a:xfrm>
        </p:spPr>
        <p:txBody>
          <a:bodyPr>
            <a:noAutofit/>
          </a:bodyPr>
          <a:lstStyle/>
          <a:p>
            <a:pPr>
              <a:lnSpc>
                <a:spcPct val="150000"/>
              </a:lnSpc>
              <a:spcBef>
                <a:spcPts val="600"/>
              </a:spcBef>
              <a:spcAft>
                <a:spcPts val="600"/>
              </a:spcAft>
            </a:pPr>
            <a:r>
              <a:rPr lang="en-US" sz="3200" dirty="0"/>
              <a:t>Application changes</a:t>
            </a:r>
          </a:p>
          <a:p>
            <a:pPr>
              <a:lnSpc>
                <a:spcPct val="150000"/>
              </a:lnSpc>
              <a:spcBef>
                <a:spcPts val="600"/>
              </a:spcBef>
              <a:spcAft>
                <a:spcPts val="600"/>
              </a:spcAft>
            </a:pPr>
            <a:r>
              <a:rPr lang="en-US" sz="3200" dirty="0"/>
              <a:t>Mailing Timeline</a:t>
            </a:r>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04552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Addition to the Instructions Page</a:t>
            </a:r>
          </a:p>
        </p:txBody>
      </p:sp>
      <p:sp>
        <p:nvSpPr>
          <p:cNvPr id="6" name="TextBox 5">
            <a:extLst>
              <a:ext uri="{FF2B5EF4-FFF2-40B4-BE49-F238E27FC236}">
                <a16:creationId xmlns:a16="http://schemas.microsoft.com/office/drawing/2014/main" id="{9D95627E-1668-088A-B7EE-E841A03CCAAD}"/>
              </a:ext>
            </a:extLst>
          </p:cNvPr>
          <p:cNvSpPr txBox="1"/>
          <p:nvPr/>
        </p:nvSpPr>
        <p:spPr>
          <a:xfrm>
            <a:off x="366910" y="1587260"/>
            <a:ext cx="11458180"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3865"/>
                </a:solidFill>
                <a:effectLst/>
                <a:uLnTx/>
                <a:uFillTx/>
                <a:latin typeface="Calibri"/>
                <a:ea typeface="+mn-ea"/>
                <a:cs typeface="+mn-cs"/>
              </a:rPr>
              <a:t>Energy Conservation and Optimization (ECO) </a:t>
            </a:r>
            <a:r>
              <a:rPr kumimoji="0" lang="en-US" sz="3200" b="0" i="0" u="none" strike="noStrike" kern="1200" cap="none" spc="0" normalizeH="0" baseline="0" noProof="0" dirty="0">
                <a:ln>
                  <a:noFill/>
                </a:ln>
                <a:solidFill>
                  <a:srgbClr val="003865"/>
                </a:solidFill>
                <a:effectLst/>
                <a:uLnTx/>
                <a:uFillTx/>
                <a:latin typeface="Calibri"/>
                <a:ea typeface="+mn-ea"/>
                <a:cs typeface="+mn-cs"/>
              </a:rPr>
              <a:t>added to the instruction page</a:t>
            </a:r>
          </a:p>
        </p:txBody>
      </p:sp>
      <p:pic>
        <p:nvPicPr>
          <p:cNvPr id="9" name="Picture 8" descr="Image of the Energy Conservation and Optimization (ECO) entry on the FFY27 EAP policy manual.">
            <a:extLst>
              <a:ext uri="{FF2B5EF4-FFF2-40B4-BE49-F238E27FC236}">
                <a16:creationId xmlns:a16="http://schemas.microsoft.com/office/drawing/2014/main" id="{ABF2ABAC-55AF-D922-E4F6-24FD0260760A}"/>
              </a:ext>
            </a:extLst>
          </p:cNvPr>
          <p:cNvPicPr>
            <a:picLocks noChangeAspect="1"/>
          </p:cNvPicPr>
          <p:nvPr/>
        </p:nvPicPr>
        <p:blipFill>
          <a:blip r:embed="rId2"/>
          <a:stretch>
            <a:fillRect/>
          </a:stretch>
        </p:blipFill>
        <p:spPr>
          <a:xfrm>
            <a:off x="261123" y="2664478"/>
            <a:ext cx="11669754" cy="3553321"/>
          </a:xfrm>
          <a:prstGeom prst="rect">
            <a:avLst/>
          </a:prstGeom>
          <a:ln>
            <a:noFill/>
          </a:ln>
          <a:effectLst>
            <a:outerShdw blurRad="292100" dist="139700" dir="2700000" algn="tl" rotWithShape="0">
              <a:srgbClr val="333333">
                <a:alpha val="65000"/>
              </a:srgbClr>
            </a:outerShdw>
          </a:effectLst>
        </p:spPr>
      </p:pic>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767865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99BF8-DC01-7918-056F-32DF4CCC2B0F}"/>
              </a:ext>
            </a:extLst>
          </p:cNvPr>
          <p:cNvSpPr>
            <a:spLocks noGrp="1"/>
          </p:cNvSpPr>
          <p:nvPr>
            <p:ph type="title"/>
          </p:nvPr>
        </p:nvSpPr>
        <p:spPr/>
        <p:txBody>
          <a:bodyPr>
            <a:noAutofit/>
          </a:bodyPr>
          <a:lstStyle/>
          <a:p>
            <a:pPr algn="l"/>
            <a:r>
              <a:rPr lang="en-US" sz="4400" dirty="0"/>
              <a:t>Updated income dates and income guidelines</a:t>
            </a:r>
          </a:p>
        </p:txBody>
      </p:sp>
      <p:pic>
        <p:nvPicPr>
          <p:cNvPr id="9" name="Picture 8" descr="Updated dates in the example table of what income proof to send. Updated Household income guidelines table for FFY27.">
            <a:extLst>
              <a:ext uri="{FF2B5EF4-FFF2-40B4-BE49-F238E27FC236}">
                <a16:creationId xmlns:a16="http://schemas.microsoft.com/office/drawing/2014/main" id="{840F3602-CD24-3CC6-FB21-F694DDE7A1BC}"/>
              </a:ext>
            </a:extLst>
          </p:cNvPr>
          <p:cNvPicPr>
            <a:picLocks noChangeAspect="1"/>
          </p:cNvPicPr>
          <p:nvPr/>
        </p:nvPicPr>
        <p:blipFill>
          <a:blip r:embed="rId2"/>
          <a:stretch>
            <a:fillRect/>
          </a:stretch>
        </p:blipFill>
        <p:spPr>
          <a:xfrm>
            <a:off x="0" y="1343412"/>
            <a:ext cx="12192000" cy="4885550"/>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B49650C6-B703-0DFA-DD56-39E8F7E9FB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25290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B7308-18EF-87A0-BBA7-FBACE354B27A}"/>
              </a:ext>
            </a:extLst>
          </p:cNvPr>
          <p:cNvSpPr>
            <a:spLocks noGrp="1"/>
          </p:cNvSpPr>
          <p:nvPr>
            <p:ph type="title"/>
          </p:nvPr>
        </p:nvSpPr>
        <p:spPr/>
        <p:txBody>
          <a:bodyPr>
            <a:normAutofit/>
          </a:bodyPr>
          <a:lstStyle/>
          <a:p>
            <a:pPr algn="l"/>
            <a:r>
              <a:rPr lang="en-US" sz="4400" dirty="0"/>
              <a:t>Additions to ‘What proof to send’</a:t>
            </a:r>
          </a:p>
        </p:txBody>
      </p:sp>
      <p:sp>
        <p:nvSpPr>
          <p:cNvPr id="3" name="Content Placeholder 2">
            <a:extLst>
              <a:ext uri="{FF2B5EF4-FFF2-40B4-BE49-F238E27FC236}">
                <a16:creationId xmlns:a16="http://schemas.microsoft.com/office/drawing/2014/main" id="{B27F7C1F-30C7-1FE5-7788-EC1C1175210D}"/>
              </a:ext>
            </a:extLst>
          </p:cNvPr>
          <p:cNvSpPr>
            <a:spLocks noGrp="1"/>
          </p:cNvSpPr>
          <p:nvPr>
            <p:ph sz="half" idx="1"/>
          </p:nvPr>
        </p:nvSpPr>
        <p:spPr>
          <a:xfrm>
            <a:off x="251604" y="1594624"/>
            <a:ext cx="11688792" cy="4582339"/>
          </a:xfrm>
        </p:spPr>
        <p:txBody>
          <a:bodyPr>
            <a:normAutofit/>
          </a:bodyPr>
          <a:lstStyle/>
          <a:p>
            <a:r>
              <a:rPr lang="en-US" sz="3200" b="1" dirty="0"/>
              <a:t>Minnesota Paid Leave: </a:t>
            </a:r>
            <a:r>
              <a:rPr lang="en-US" sz="3200" dirty="0"/>
              <a:t>Paid Leave Determination letter</a:t>
            </a:r>
          </a:p>
          <a:p>
            <a:r>
              <a:rPr lang="en-US" sz="3200" b="1" dirty="0"/>
              <a:t>Retirement Income including IRA income and Annuities: </a:t>
            </a:r>
            <a:r>
              <a:rPr lang="en-US" sz="3200" dirty="0"/>
              <a:t>Benefit checks/stubs, bank statements or award letter</a:t>
            </a:r>
          </a:p>
          <a:p>
            <a:r>
              <a:rPr lang="en-US" sz="3200" b="1" dirty="0"/>
              <a:t>Pensions: </a:t>
            </a:r>
            <a:r>
              <a:rPr lang="en-US" sz="3200" dirty="0"/>
              <a:t>Benefit checks/stubs, bank statements or award letter</a:t>
            </a:r>
          </a:p>
          <a:p>
            <a:r>
              <a:rPr lang="en-US" sz="3200" dirty="0"/>
              <a:t>When sending bank statements, if allowed as proof of income, please include all statements covering the month prior to your signature date.  Altered statements are not accepted.</a:t>
            </a:r>
            <a:endParaRPr lang="en-US" sz="3200" b="1" dirty="0"/>
          </a:p>
        </p:txBody>
      </p:sp>
      <p:sp>
        <p:nvSpPr>
          <p:cNvPr id="5" name="Slide Number Placeholder 4">
            <a:extLst>
              <a:ext uri="{FF2B5EF4-FFF2-40B4-BE49-F238E27FC236}">
                <a16:creationId xmlns:a16="http://schemas.microsoft.com/office/drawing/2014/main" id="{AA1D392E-9CE6-A5E4-96BA-7E0CE963BA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520143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F9ABA-A86E-9D6F-180F-77D778540D20}"/>
              </a:ext>
            </a:extLst>
          </p:cNvPr>
          <p:cNvSpPr>
            <a:spLocks noGrp="1"/>
          </p:cNvSpPr>
          <p:nvPr>
            <p:ph type="title"/>
          </p:nvPr>
        </p:nvSpPr>
        <p:spPr/>
        <p:txBody>
          <a:bodyPr>
            <a:normAutofit/>
          </a:bodyPr>
          <a:lstStyle/>
          <a:p>
            <a:r>
              <a:rPr lang="en-US" sz="3200" dirty="0"/>
              <a:t>What Proof to send</a:t>
            </a:r>
          </a:p>
        </p:txBody>
      </p:sp>
      <p:pic>
        <p:nvPicPr>
          <p:cNvPr id="7" name="Picture 6" descr="Image of 'What proof to send' section of the FFY27 EAP application, the new entries are highlighted in yellow.">
            <a:extLst>
              <a:ext uri="{FF2B5EF4-FFF2-40B4-BE49-F238E27FC236}">
                <a16:creationId xmlns:a16="http://schemas.microsoft.com/office/drawing/2014/main" id="{3483BE08-11FE-9EE4-9467-713C49B562AA}"/>
              </a:ext>
            </a:extLst>
          </p:cNvPr>
          <p:cNvPicPr>
            <a:picLocks noChangeAspect="1"/>
          </p:cNvPicPr>
          <p:nvPr/>
        </p:nvPicPr>
        <p:blipFill>
          <a:blip r:embed="rId2"/>
          <a:stretch>
            <a:fillRect/>
          </a:stretch>
        </p:blipFill>
        <p:spPr>
          <a:xfrm>
            <a:off x="0" y="-1"/>
            <a:ext cx="8034528" cy="6666948"/>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65CC868E-DC9D-7771-0CAE-C689D4BB4113}"/>
              </a:ext>
            </a:extLst>
          </p:cNvPr>
          <p:cNvSpPr txBox="1"/>
          <p:nvPr/>
        </p:nvSpPr>
        <p:spPr>
          <a:xfrm>
            <a:off x="8558463" y="1435768"/>
            <a:ext cx="3473116"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3865"/>
                </a:solidFill>
                <a:effectLst/>
                <a:uLnTx/>
                <a:uFillTx/>
                <a:latin typeface="Calibri"/>
                <a:ea typeface="+mn-ea"/>
                <a:cs typeface="+mn-cs"/>
              </a:rPr>
              <a:t>New entries in the ‘what proof to send’ section highlighted</a:t>
            </a:r>
          </a:p>
        </p:txBody>
      </p:sp>
      <p:sp>
        <p:nvSpPr>
          <p:cNvPr id="5" name="Slide Number Placeholder 4">
            <a:extLst>
              <a:ext uri="{FF2B5EF4-FFF2-40B4-BE49-F238E27FC236}">
                <a16:creationId xmlns:a16="http://schemas.microsoft.com/office/drawing/2014/main" id="{CB501DAF-0621-F952-2D44-185063E9879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8554552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ACF6C-D588-3A02-1D18-08E9CBA85CE5}"/>
              </a:ext>
            </a:extLst>
          </p:cNvPr>
          <p:cNvSpPr>
            <a:spLocks noGrp="1"/>
          </p:cNvSpPr>
          <p:nvPr>
            <p:ph type="title"/>
          </p:nvPr>
        </p:nvSpPr>
        <p:spPr/>
        <p:txBody>
          <a:bodyPr>
            <a:normAutofit/>
          </a:bodyPr>
          <a:lstStyle/>
          <a:p>
            <a:pPr algn="l"/>
            <a:r>
              <a:rPr lang="en-US" sz="4400" dirty="0"/>
              <a:t>Changes to ‘Non-Citizen Applicants’ section</a:t>
            </a:r>
          </a:p>
        </p:txBody>
      </p:sp>
      <p:sp>
        <p:nvSpPr>
          <p:cNvPr id="3" name="Content Placeholder 2">
            <a:extLst>
              <a:ext uri="{FF2B5EF4-FFF2-40B4-BE49-F238E27FC236}">
                <a16:creationId xmlns:a16="http://schemas.microsoft.com/office/drawing/2014/main" id="{35FF7D50-9FA4-CF9F-879C-8843DFE6DE80}"/>
              </a:ext>
            </a:extLst>
          </p:cNvPr>
          <p:cNvSpPr>
            <a:spLocks noGrp="1"/>
          </p:cNvSpPr>
          <p:nvPr>
            <p:ph sz="half" idx="1"/>
          </p:nvPr>
        </p:nvSpPr>
        <p:spPr>
          <a:xfrm>
            <a:off x="255916" y="1603250"/>
            <a:ext cx="11680167" cy="4582339"/>
          </a:xfrm>
        </p:spPr>
        <p:txBody>
          <a:bodyPr>
            <a:normAutofit/>
          </a:bodyPr>
          <a:lstStyle/>
          <a:p>
            <a:r>
              <a:rPr lang="en-US" sz="3000" dirty="0"/>
              <a:t>Removed “Energy Assistance benefits are not counted in public charge determination” due to recent federal Public Charge rule changes</a:t>
            </a:r>
          </a:p>
          <a:p>
            <a:r>
              <a:rPr lang="en-US" sz="3000" dirty="0"/>
              <a:t>Added “We may be required to disclose information in response to a valid legal request.”</a:t>
            </a:r>
          </a:p>
          <a:p>
            <a:endParaRPr lang="en-US" sz="3200" dirty="0"/>
          </a:p>
        </p:txBody>
      </p:sp>
      <p:pic>
        <p:nvPicPr>
          <p:cNvPr id="6" name="Picture 5" descr="Image of additional language removed and added to 'Non-Citizen Applicants' on the FFY27 EAP application.">
            <a:extLst>
              <a:ext uri="{FF2B5EF4-FFF2-40B4-BE49-F238E27FC236}">
                <a16:creationId xmlns:a16="http://schemas.microsoft.com/office/drawing/2014/main" id="{0E243DFA-E65A-4B05-5E9A-CA92014AF11C}"/>
              </a:ext>
            </a:extLst>
          </p:cNvPr>
          <p:cNvPicPr>
            <a:picLocks noChangeAspect="1"/>
          </p:cNvPicPr>
          <p:nvPr/>
        </p:nvPicPr>
        <p:blipFill>
          <a:blip r:embed="rId2"/>
          <a:stretch>
            <a:fillRect/>
          </a:stretch>
        </p:blipFill>
        <p:spPr>
          <a:xfrm>
            <a:off x="168911" y="3944438"/>
            <a:ext cx="11928849" cy="2566090"/>
          </a:xfrm>
          <a:prstGeom prst="rect">
            <a:avLst/>
          </a:prstGeom>
        </p:spPr>
      </p:pic>
      <p:sp>
        <p:nvSpPr>
          <p:cNvPr id="5" name="Slide Number Placeholder 4">
            <a:extLst>
              <a:ext uri="{FF2B5EF4-FFF2-40B4-BE49-F238E27FC236}">
                <a16:creationId xmlns:a16="http://schemas.microsoft.com/office/drawing/2014/main" id="{5FECAA83-180D-71BF-1E6F-3732E0D315F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19974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39AFD-E1D6-B385-C188-B208FA5A6A06}"/>
              </a:ext>
            </a:extLst>
          </p:cNvPr>
          <p:cNvSpPr>
            <a:spLocks noGrp="1"/>
          </p:cNvSpPr>
          <p:nvPr>
            <p:ph type="title"/>
          </p:nvPr>
        </p:nvSpPr>
        <p:spPr/>
        <p:txBody>
          <a:bodyPr>
            <a:normAutofit/>
          </a:bodyPr>
          <a:lstStyle/>
          <a:p>
            <a:pPr algn="l"/>
            <a:r>
              <a:rPr lang="en-US" sz="4400" dirty="0"/>
              <a:t>Household Members table redesigned</a:t>
            </a:r>
          </a:p>
        </p:txBody>
      </p:sp>
      <p:pic>
        <p:nvPicPr>
          <p:cNvPr id="7" name="Picture 6" descr="Updated household members table. Also added the question; List any household members whose employers have changed and/or income has gone down in the past 6 months:.">
            <a:extLst>
              <a:ext uri="{FF2B5EF4-FFF2-40B4-BE49-F238E27FC236}">
                <a16:creationId xmlns:a16="http://schemas.microsoft.com/office/drawing/2014/main" id="{631A46FD-848B-EF4A-E775-466B161A7ABE}"/>
              </a:ext>
            </a:extLst>
          </p:cNvPr>
          <p:cNvPicPr>
            <a:picLocks noChangeAspect="1"/>
          </p:cNvPicPr>
          <p:nvPr/>
        </p:nvPicPr>
        <p:blipFill>
          <a:blip r:embed="rId2"/>
          <a:stretch>
            <a:fillRect/>
          </a:stretch>
        </p:blipFill>
        <p:spPr>
          <a:xfrm>
            <a:off x="0" y="907316"/>
            <a:ext cx="12192000" cy="5950684"/>
          </a:xfrm>
          <a:prstGeom prst="rect">
            <a:avLst/>
          </a:prstGeom>
          <a:ln>
            <a:noFill/>
          </a:ln>
          <a:effectLst>
            <a:outerShdw blurRad="292100" dist="139700" dir="2700000" algn="tl" rotWithShape="0">
              <a:srgbClr val="333333">
                <a:alpha val="65000"/>
              </a:srgbClr>
            </a:outerShdw>
          </a:effectLst>
        </p:spPr>
      </p:pic>
      <p:sp>
        <p:nvSpPr>
          <p:cNvPr id="3" name="Rectangle 2" descr="Red rectangle highlighting the new language added to the Household Members table.">
            <a:extLst>
              <a:ext uri="{FF2B5EF4-FFF2-40B4-BE49-F238E27FC236}">
                <a16:creationId xmlns:a16="http://schemas.microsoft.com/office/drawing/2014/main" id="{7C090DD6-6D84-A4F0-435F-E3DB61AFDEC7}"/>
              </a:ext>
            </a:extLst>
          </p:cNvPr>
          <p:cNvSpPr/>
          <p:nvPr/>
        </p:nvSpPr>
        <p:spPr>
          <a:xfrm>
            <a:off x="64168" y="6561220"/>
            <a:ext cx="12091737" cy="26870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59198ED9-7206-92A4-9062-E965F98F24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754499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F6C12-914C-06E7-A742-C4DFEAE4B4C7}"/>
              </a:ext>
            </a:extLst>
          </p:cNvPr>
          <p:cNvSpPr>
            <a:spLocks noGrp="1"/>
          </p:cNvSpPr>
          <p:nvPr>
            <p:ph type="title"/>
          </p:nvPr>
        </p:nvSpPr>
        <p:spPr>
          <a:xfrm>
            <a:off x="0" y="4481"/>
            <a:ext cx="12192000" cy="1216025"/>
          </a:xfrm>
        </p:spPr>
        <p:txBody>
          <a:bodyPr>
            <a:normAutofit/>
          </a:bodyPr>
          <a:lstStyle/>
          <a:p>
            <a:pPr algn="l"/>
            <a:r>
              <a:rPr lang="en-US" sz="4400" dirty="0"/>
              <a:t>Additions to Income and Benefits sections</a:t>
            </a:r>
          </a:p>
        </p:txBody>
      </p:sp>
      <p:sp>
        <p:nvSpPr>
          <p:cNvPr id="3" name="Content Placeholder 2">
            <a:extLst>
              <a:ext uri="{FF2B5EF4-FFF2-40B4-BE49-F238E27FC236}">
                <a16:creationId xmlns:a16="http://schemas.microsoft.com/office/drawing/2014/main" id="{FC93822A-3E9A-F5B7-AB79-0A40E5D4DBC6}"/>
              </a:ext>
            </a:extLst>
          </p:cNvPr>
          <p:cNvSpPr>
            <a:spLocks noGrp="1"/>
          </p:cNvSpPr>
          <p:nvPr>
            <p:ph sz="half" idx="1"/>
          </p:nvPr>
        </p:nvSpPr>
        <p:spPr>
          <a:xfrm>
            <a:off x="342181" y="1594624"/>
            <a:ext cx="11507638" cy="1088191"/>
          </a:xfrm>
        </p:spPr>
        <p:txBody>
          <a:bodyPr>
            <a:normAutofit/>
          </a:bodyPr>
          <a:lstStyle/>
          <a:p>
            <a:pPr marL="0" indent="0">
              <a:buNone/>
            </a:pPr>
            <a:r>
              <a:rPr lang="en-US" sz="3200" b="1" dirty="0"/>
              <a:t>Addition to Income section</a:t>
            </a:r>
          </a:p>
          <a:p>
            <a:endParaRPr lang="en-US" sz="3200" b="1" dirty="0"/>
          </a:p>
          <a:p>
            <a:pPr marL="0" indent="0">
              <a:buNone/>
            </a:pPr>
            <a:endParaRPr lang="en-US" sz="3200" b="1" dirty="0"/>
          </a:p>
        </p:txBody>
      </p:sp>
      <p:pic>
        <p:nvPicPr>
          <p:cNvPr id="9" name="Picture 8" descr="Image of Interest/Dividend entry in the EAP application the entry now includes: (Only if $50+ a month)">
            <a:extLst>
              <a:ext uri="{FF2B5EF4-FFF2-40B4-BE49-F238E27FC236}">
                <a16:creationId xmlns:a16="http://schemas.microsoft.com/office/drawing/2014/main" id="{B8A296C6-81BF-D7F6-5F45-96921653F2C3}"/>
              </a:ext>
            </a:extLst>
          </p:cNvPr>
          <p:cNvPicPr>
            <a:picLocks noChangeAspect="1"/>
          </p:cNvPicPr>
          <p:nvPr/>
        </p:nvPicPr>
        <p:blipFill>
          <a:blip r:embed="rId2"/>
          <a:stretch>
            <a:fillRect/>
          </a:stretch>
        </p:blipFill>
        <p:spPr>
          <a:xfrm>
            <a:off x="342181" y="2344290"/>
            <a:ext cx="6287377" cy="409632"/>
          </a:xfrm>
          <a:prstGeom prst="rect">
            <a:avLst/>
          </a:prstGeom>
          <a:ln>
            <a:noFill/>
          </a:ln>
          <a:effectLst>
            <a:outerShdw blurRad="292100" dist="139700" dir="2700000" algn="tl" rotWithShape="0">
              <a:srgbClr val="333333">
                <a:alpha val="65000"/>
              </a:srgbClr>
            </a:outerShdw>
          </a:effectLst>
        </p:spPr>
      </p:pic>
      <p:sp>
        <p:nvSpPr>
          <p:cNvPr id="10" name="Content Placeholder 2">
            <a:extLst>
              <a:ext uri="{FF2B5EF4-FFF2-40B4-BE49-F238E27FC236}">
                <a16:creationId xmlns:a16="http://schemas.microsoft.com/office/drawing/2014/main" id="{D92F683C-A4BB-2B10-571A-1FC096F6A04D}"/>
              </a:ext>
            </a:extLst>
          </p:cNvPr>
          <p:cNvSpPr txBox="1">
            <a:spLocks/>
          </p:cNvSpPr>
          <p:nvPr/>
        </p:nvSpPr>
        <p:spPr bwMode="auto">
          <a:xfrm>
            <a:off x="342181" y="3431391"/>
            <a:ext cx="11507638" cy="899069"/>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None/>
              <a:tabLst/>
              <a:defRPr/>
            </a:pPr>
            <a:r>
              <a:rPr kumimoji="0" lang="en-US" sz="3200" b="1" i="0" u="none" strike="noStrike" kern="1200" cap="none" spc="0" normalizeH="0" baseline="0" noProof="0" dirty="0">
                <a:ln>
                  <a:noFill/>
                </a:ln>
                <a:solidFill>
                  <a:srgbClr val="003865"/>
                </a:solidFill>
                <a:effectLst/>
                <a:uLnTx/>
                <a:uFillTx/>
                <a:latin typeface="Calibri"/>
                <a:ea typeface="+mn-ea"/>
                <a:cs typeface="+mn-cs"/>
              </a:rPr>
              <a:t>Addition to Benefits section</a:t>
            </a:r>
          </a:p>
          <a:p>
            <a:pPr marL="228600" marR="0" lvl="0" indent="-22860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None/>
              <a:tabLst/>
              <a:defRPr/>
            </a:pPr>
            <a:endParaRPr kumimoji="0" lang="en-US" sz="3200" b="1" i="0" u="none" strike="noStrike" kern="1200" cap="none" spc="0" normalizeH="0" baseline="0" noProof="0" dirty="0">
              <a:ln>
                <a:noFill/>
              </a:ln>
              <a:solidFill>
                <a:srgbClr val="003865"/>
              </a:solidFill>
              <a:effectLst/>
              <a:uLnTx/>
              <a:uFillTx/>
              <a:latin typeface="Calibri"/>
              <a:ea typeface="+mn-ea"/>
              <a:cs typeface="+mn-cs"/>
            </a:endParaRPr>
          </a:p>
        </p:txBody>
      </p:sp>
      <p:pic>
        <p:nvPicPr>
          <p:cNvPr id="12" name="Picture 11" descr="Image of new additions to Benefits section: Pension and a check box, Retirement Income (Including IRA, Annuities, etc.) and a check box.">
            <a:extLst>
              <a:ext uri="{FF2B5EF4-FFF2-40B4-BE49-F238E27FC236}">
                <a16:creationId xmlns:a16="http://schemas.microsoft.com/office/drawing/2014/main" id="{B90D3908-D9B9-50CC-2371-C46156C31E6D}"/>
              </a:ext>
            </a:extLst>
          </p:cNvPr>
          <p:cNvPicPr>
            <a:picLocks noChangeAspect="1"/>
          </p:cNvPicPr>
          <p:nvPr/>
        </p:nvPicPr>
        <p:blipFill>
          <a:blip r:embed="rId3"/>
          <a:stretch>
            <a:fillRect/>
          </a:stretch>
        </p:blipFill>
        <p:spPr>
          <a:xfrm>
            <a:off x="342181" y="4040666"/>
            <a:ext cx="9316750" cy="1038370"/>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F01F1C1C-B5FD-C6BD-7BD8-1BC3F81C8F4B}"/>
              </a:ext>
            </a:extLst>
          </p:cNvPr>
          <p:cNvSpPr txBox="1"/>
          <p:nvPr/>
        </p:nvSpPr>
        <p:spPr>
          <a:xfrm>
            <a:off x="342181" y="5387788"/>
            <a:ext cx="1142399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3865"/>
                </a:solidFill>
                <a:effectLst/>
                <a:uLnTx/>
                <a:uFillTx/>
                <a:latin typeface="Calibri"/>
                <a:ea typeface="+mn-ea"/>
                <a:cs typeface="+mn-cs"/>
              </a:rPr>
              <a:t>Note: Pensions are re-certifiable</a:t>
            </a:r>
          </a:p>
        </p:txBody>
      </p:sp>
      <p:sp>
        <p:nvSpPr>
          <p:cNvPr id="5" name="Slide Number Placeholder 4">
            <a:extLst>
              <a:ext uri="{FF2B5EF4-FFF2-40B4-BE49-F238E27FC236}">
                <a16:creationId xmlns:a16="http://schemas.microsoft.com/office/drawing/2014/main" id="{E42CC63D-1231-B830-733C-727688539A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50749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9000F-4C55-C358-5C50-89DFCF175C04}"/>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6B2214DD-083C-A366-2E0F-9C231F257DC2}"/>
              </a:ext>
            </a:extLst>
          </p:cNvPr>
          <p:cNvSpPr>
            <a:spLocks noGrp="1"/>
          </p:cNvSpPr>
          <p:nvPr>
            <p:ph type="sldNum" sz="quarter" idx="12"/>
          </p:nvPr>
        </p:nvSpPr>
        <p:spPr>
          <a:xfrm>
            <a:off x="9891132" y="6356350"/>
            <a:ext cx="1462668" cy="365125"/>
          </a:xfrm>
        </p:spPr>
        <p:txBody>
          <a:bodyPr anchor="ctr">
            <a:normAutofit/>
          </a:bodyPr>
          <a:lstStyle/>
          <a:p>
            <a:pPr>
              <a:spcAft>
                <a:spcPts val="600"/>
              </a:spcAft>
            </a:pPr>
            <a:fld id="{48F63A3B-78C7-47BE-AE5E-E10140E04643}" type="slidenum">
              <a:rPr lang="en-US" smtClean="0"/>
              <a:pPr>
                <a:spcAft>
                  <a:spcPts val="600"/>
                </a:spcAft>
              </a:pPr>
              <a:t>3</a:t>
            </a:fld>
            <a:endParaRPr lang="en-US"/>
          </a:p>
        </p:txBody>
      </p:sp>
      <p:sp>
        <p:nvSpPr>
          <p:cNvPr id="2" name="Title 1">
            <a:extLst>
              <a:ext uri="{FF2B5EF4-FFF2-40B4-BE49-F238E27FC236}">
                <a16:creationId xmlns:a16="http://schemas.microsoft.com/office/drawing/2014/main" id="{C77AF0CD-099B-D34B-2CFA-FF110C63E6F4}"/>
              </a:ext>
            </a:extLst>
          </p:cNvPr>
          <p:cNvSpPr>
            <a:spLocks noGrp="1"/>
          </p:cNvSpPr>
          <p:nvPr>
            <p:ph type="title"/>
          </p:nvPr>
        </p:nvSpPr>
        <p:spPr>
          <a:xfrm>
            <a:off x="0" y="-1"/>
            <a:ext cx="12192000" cy="1216025"/>
          </a:xfrm>
        </p:spPr>
        <p:txBody>
          <a:bodyPr anchor="ctr">
            <a:normAutofit/>
          </a:bodyPr>
          <a:lstStyle/>
          <a:p>
            <a:pPr algn="l"/>
            <a:r>
              <a:rPr lang="en-US" sz="4400" dirty="0"/>
              <a:t>App and App Processing Topics</a:t>
            </a:r>
          </a:p>
        </p:txBody>
      </p:sp>
      <p:sp>
        <p:nvSpPr>
          <p:cNvPr id="3" name="Content Placeholder 2">
            <a:extLst>
              <a:ext uri="{FF2B5EF4-FFF2-40B4-BE49-F238E27FC236}">
                <a16:creationId xmlns:a16="http://schemas.microsoft.com/office/drawing/2014/main" id="{EF061E49-D832-BFA8-E4C5-CBFD76001430}"/>
              </a:ext>
            </a:extLst>
          </p:cNvPr>
          <p:cNvSpPr>
            <a:spLocks noGrp="1"/>
          </p:cNvSpPr>
          <p:nvPr>
            <p:ph sz="half" idx="1"/>
          </p:nvPr>
        </p:nvSpPr>
        <p:spPr>
          <a:xfrm>
            <a:off x="627032" y="1607017"/>
            <a:ext cx="8606178" cy="4582339"/>
          </a:xfrm>
        </p:spPr>
        <p:txBody>
          <a:bodyPr>
            <a:normAutofit/>
          </a:bodyPr>
          <a:lstStyle/>
          <a:p>
            <a:pPr marL="287338" indent="-287338">
              <a:lnSpc>
                <a:spcPct val="90000"/>
              </a:lnSpc>
              <a:spcBef>
                <a:spcPts val="600"/>
              </a:spcBef>
              <a:spcAft>
                <a:spcPts val="600"/>
              </a:spcAft>
            </a:pPr>
            <a:r>
              <a:rPr lang="en-US" sz="3200" dirty="0"/>
              <a:t>Clarification to </a:t>
            </a:r>
            <a:r>
              <a:rPr lang="en-US" sz="3200" b="1" dirty="0"/>
              <a:t>Applications Requirements</a:t>
            </a:r>
            <a:r>
              <a:rPr lang="en-US" sz="3200" dirty="0"/>
              <a:t> (p. 13) </a:t>
            </a:r>
          </a:p>
          <a:p>
            <a:pPr marL="287338" indent="-287338">
              <a:lnSpc>
                <a:spcPct val="90000"/>
              </a:lnSpc>
              <a:spcBef>
                <a:spcPts val="600"/>
              </a:spcBef>
              <a:spcAft>
                <a:spcPts val="600"/>
              </a:spcAft>
            </a:pPr>
            <a:r>
              <a:rPr lang="en-US" sz="3200" b="1" dirty="0"/>
              <a:t>Handling Applications Without Valid Signatures or With Composition Changes </a:t>
            </a:r>
            <a:r>
              <a:rPr lang="en-US" sz="3200" dirty="0"/>
              <a:t>(p. 13-14)</a:t>
            </a:r>
          </a:p>
          <a:p>
            <a:pPr marL="744538" lvl="1" indent="-287338">
              <a:lnSpc>
                <a:spcPct val="90000"/>
              </a:lnSpc>
              <a:spcBef>
                <a:spcPts val="600"/>
              </a:spcBef>
              <a:spcAft>
                <a:spcPts val="600"/>
              </a:spcAft>
            </a:pPr>
            <a:r>
              <a:rPr lang="en-US" sz="3200" dirty="0"/>
              <a:t>Split into two sections</a:t>
            </a:r>
          </a:p>
          <a:p>
            <a:pPr marL="744538" lvl="1" indent="-287338">
              <a:lnSpc>
                <a:spcPct val="90000"/>
              </a:lnSpc>
              <a:spcBef>
                <a:spcPts val="600"/>
              </a:spcBef>
              <a:spcAft>
                <a:spcPts val="600"/>
              </a:spcAft>
            </a:pPr>
            <a:r>
              <a:rPr lang="en-US" sz="3200" dirty="0"/>
              <a:t>Info updated in both sections</a:t>
            </a:r>
          </a:p>
          <a:p>
            <a:pPr marL="287338" indent="-287338">
              <a:lnSpc>
                <a:spcPct val="90000"/>
              </a:lnSpc>
              <a:spcBef>
                <a:spcPts val="600"/>
              </a:spcBef>
              <a:spcAft>
                <a:spcPts val="600"/>
              </a:spcAft>
            </a:pPr>
            <a:r>
              <a:rPr lang="en-US" sz="3200" dirty="0"/>
              <a:t>Additions to </a:t>
            </a:r>
            <a:r>
              <a:rPr lang="en-US" sz="3200" b="1" dirty="0"/>
              <a:t>Name on Energy Account</a:t>
            </a:r>
            <a:r>
              <a:rPr lang="en-US" sz="3200" dirty="0"/>
              <a:t> (p. 18-19)</a:t>
            </a:r>
          </a:p>
          <a:p>
            <a:pPr marL="287338" indent="-287338">
              <a:lnSpc>
                <a:spcPct val="90000"/>
              </a:lnSpc>
              <a:spcBef>
                <a:spcPts val="600"/>
              </a:spcBef>
              <a:spcAft>
                <a:spcPts val="600"/>
              </a:spcAft>
            </a:pPr>
            <a:endParaRPr lang="en-US" dirty="0"/>
          </a:p>
        </p:txBody>
      </p:sp>
      <p:pic>
        <p:nvPicPr>
          <p:cNvPr id="9" name="Picture 8">
            <a:extLst>
              <a:ext uri="{FF2B5EF4-FFF2-40B4-BE49-F238E27FC236}">
                <a16:creationId xmlns:a16="http://schemas.microsoft.com/office/drawing/2014/main" id="{B269ABE8-D576-B2F0-5918-973C1FA203A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33210" y="1483112"/>
            <a:ext cx="2824975" cy="1883317"/>
          </a:xfrm>
          <a:prstGeom prst="rect">
            <a:avLst/>
          </a:prstGeom>
        </p:spPr>
      </p:pic>
    </p:spTree>
    <p:extLst>
      <p:ext uri="{BB962C8B-B14F-4D97-AF65-F5344CB8AC3E}">
        <p14:creationId xmlns:p14="http://schemas.microsoft.com/office/powerpoint/2010/main" val="311613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BD60B-DEDC-7AE2-6E27-EE6A599EE393}"/>
              </a:ext>
            </a:extLst>
          </p:cNvPr>
          <p:cNvSpPr>
            <a:spLocks noGrp="1"/>
          </p:cNvSpPr>
          <p:nvPr>
            <p:ph type="title"/>
          </p:nvPr>
        </p:nvSpPr>
        <p:spPr/>
        <p:txBody>
          <a:bodyPr>
            <a:normAutofit/>
          </a:bodyPr>
          <a:lstStyle/>
          <a:p>
            <a:pPr algn="l"/>
            <a:r>
              <a:rPr lang="en-US" sz="4400" dirty="0"/>
              <a:t>Addition to ‘Renters and Homeowners’</a:t>
            </a:r>
          </a:p>
        </p:txBody>
      </p:sp>
      <p:pic>
        <p:nvPicPr>
          <p:cNvPr id="7" name="Picture 6" descr="Image of 'Renters and Homeowners' box on the EAP application.">
            <a:extLst>
              <a:ext uri="{FF2B5EF4-FFF2-40B4-BE49-F238E27FC236}">
                <a16:creationId xmlns:a16="http://schemas.microsoft.com/office/drawing/2014/main" id="{4FB2F442-1916-601C-7C2A-82BE5ACE7119}"/>
              </a:ext>
            </a:extLst>
          </p:cNvPr>
          <p:cNvPicPr>
            <a:picLocks noChangeAspect="1"/>
          </p:cNvPicPr>
          <p:nvPr/>
        </p:nvPicPr>
        <p:blipFill>
          <a:blip r:embed="rId2"/>
          <a:stretch>
            <a:fillRect/>
          </a:stretch>
        </p:blipFill>
        <p:spPr>
          <a:xfrm>
            <a:off x="1156598" y="1642813"/>
            <a:ext cx="9878804" cy="3572374"/>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F8C5CD57-5A08-FBDE-1F8C-74972E978C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703516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343B8-6E34-8151-22D8-4D432B83094B}"/>
              </a:ext>
            </a:extLst>
          </p:cNvPr>
          <p:cNvSpPr>
            <a:spLocks noGrp="1"/>
          </p:cNvSpPr>
          <p:nvPr>
            <p:ph type="title"/>
          </p:nvPr>
        </p:nvSpPr>
        <p:spPr/>
        <p:txBody>
          <a:bodyPr>
            <a:normAutofit/>
          </a:bodyPr>
          <a:lstStyle/>
          <a:p>
            <a:pPr algn="l"/>
            <a:r>
              <a:rPr lang="en-US" sz="4400" dirty="0"/>
              <a:t>Addition to Part 4 Energy Providers</a:t>
            </a:r>
          </a:p>
        </p:txBody>
      </p:sp>
      <p:pic>
        <p:nvPicPr>
          <p:cNvPr id="7" name="Picture 6" descr="Image of wood and biofuel table in the EAP application. Percentage is highlighted as it has been changed from percent.  'Choose only one' has been added to the How would you like your benefit paid out section.">
            <a:extLst>
              <a:ext uri="{FF2B5EF4-FFF2-40B4-BE49-F238E27FC236}">
                <a16:creationId xmlns:a16="http://schemas.microsoft.com/office/drawing/2014/main" id="{D2AE3BE0-F837-BDD1-55FF-0E80BB715D9C}"/>
              </a:ext>
            </a:extLst>
          </p:cNvPr>
          <p:cNvPicPr>
            <a:picLocks noChangeAspect="1"/>
          </p:cNvPicPr>
          <p:nvPr/>
        </p:nvPicPr>
        <p:blipFill>
          <a:blip r:embed="rId2"/>
          <a:stretch>
            <a:fillRect/>
          </a:stretch>
        </p:blipFill>
        <p:spPr>
          <a:xfrm>
            <a:off x="0" y="1782990"/>
            <a:ext cx="12192000" cy="2062364"/>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EF079AAF-5C3D-1F6F-5324-90BB857254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735603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5840C-0F90-C13C-DDF0-647591C82B61}"/>
              </a:ext>
            </a:extLst>
          </p:cNvPr>
          <p:cNvSpPr>
            <a:spLocks noGrp="1"/>
          </p:cNvSpPr>
          <p:nvPr>
            <p:ph type="title"/>
          </p:nvPr>
        </p:nvSpPr>
        <p:spPr/>
        <p:txBody>
          <a:bodyPr>
            <a:normAutofit/>
          </a:bodyPr>
          <a:lstStyle/>
          <a:p>
            <a:pPr algn="l"/>
            <a:r>
              <a:rPr lang="en-US" sz="4400" dirty="0"/>
              <a:t>Added statement and bubble before Part 5</a:t>
            </a:r>
          </a:p>
        </p:txBody>
      </p:sp>
      <p:sp>
        <p:nvSpPr>
          <p:cNvPr id="3" name="Content Placeholder 2">
            <a:extLst>
              <a:ext uri="{FF2B5EF4-FFF2-40B4-BE49-F238E27FC236}">
                <a16:creationId xmlns:a16="http://schemas.microsoft.com/office/drawing/2014/main" id="{C4F811CC-C49A-80E6-8E67-864F796FA8D0}"/>
              </a:ext>
            </a:extLst>
          </p:cNvPr>
          <p:cNvSpPr>
            <a:spLocks noGrp="1"/>
          </p:cNvSpPr>
          <p:nvPr>
            <p:ph sz="half" idx="1"/>
          </p:nvPr>
        </p:nvSpPr>
        <p:spPr>
          <a:xfrm>
            <a:off x="342181" y="1594624"/>
            <a:ext cx="11507638" cy="4582339"/>
          </a:xfrm>
        </p:spPr>
        <p:txBody>
          <a:bodyPr>
            <a:normAutofit/>
          </a:bodyPr>
          <a:lstStyle/>
          <a:p>
            <a:r>
              <a:rPr lang="en-US" sz="3200" dirty="0"/>
              <a:t>Wage income will be verified for the past six months. I have filled out the Household Information and Income section on page 2 of this form, including all income and benefits received. </a:t>
            </a:r>
            <a:r>
              <a:rPr lang="en-US" sz="3200" dirty="0">
                <a:sym typeface="Wingdings" panose="05000000000000000000" pitchFamily="2" charset="2"/>
              </a:rPr>
              <a:t></a:t>
            </a:r>
            <a:r>
              <a:rPr lang="en-US" sz="3200" dirty="0"/>
              <a:t> Yes </a:t>
            </a:r>
            <a:r>
              <a:rPr lang="en-US" sz="3200" dirty="0">
                <a:sym typeface="Wingdings" panose="05000000000000000000" pitchFamily="2" charset="2"/>
              </a:rPr>
              <a:t></a:t>
            </a:r>
            <a:r>
              <a:rPr lang="en-US" sz="3200" dirty="0"/>
              <a:t> No</a:t>
            </a:r>
          </a:p>
          <a:p>
            <a:pPr marL="0" indent="0">
              <a:buNone/>
            </a:pPr>
            <a:endParaRPr lang="en-US" sz="3600" b="1" dirty="0"/>
          </a:p>
        </p:txBody>
      </p:sp>
      <p:pic>
        <p:nvPicPr>
          <p:cNvPr id="8" name="Picture 7" descr="Image of statement and bubble as they appear on the FFY27 EAP application.">
            <a:extLst>
              <a:ext uri="{FF2B5EF4-FFF2-40B4-BE49-F238E27FC236}">
                <a16:creationId xmlns:a16="http://schemas.microsoft.com/office/drawing/2014/main" id="{E6DA4110-A1D3-FC4B-10F9-340D7AE0C65A}"/>
              </a:ext>
            </a:extLst>
          </p:cNvPr>
          <p:cNvPicPr>
            <a:picLocks noChangeAspect="1"/>
          </p:cNvPicPr>
          <p:nvPr/>
        </p:nvPicPr>
        <p:blipFill>
          <a:blip r:embed="rId2"/>
          <a:stretch>
            <a:fillRect/>
          </a:stretch>
        </p:blipFill>
        <p:spPr>
          <a:xfrm>
            <a:off x="0" y="3463769"/>
            <a:ext cx="12192000" cy="733543"/>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FB2785BE-262B-1FC7-38FD-2D6CF69964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7287310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6BDA0-5CD1-872D-D421-66DD9D4397A3}"/>
              </a:ext>
            </a:extLst>
          </p:cNvPr>
          <p:cNvSpPr>
            <a:spLocks noGrp="1"/>
          </p:cNvSpPr>
          <p:nvPr>
            <p:ph type="title"/>
          </p:nvPr>
        </p:nvSpPr>
        <p:spPr/>
        <p:txBody>
          <a:bodyPr>
            <a:normAutofit/>
          </a:bodyPr>
          <a:lstStyle/>
          <a:p>
            <a:pPr algn="l"/>
            <a:r>
              <a:rPr lang="en-US" sz="4400" dirty="0"/>
              <a:t>Addition to Part 5</a:t>
            </a:r>
          </a:p>
        </p:txBody>
      </p:sp>
      <p:sp>
        <p:nvSpPr>
          <p:cNvPr id="3" name="Content Placeholder 2">
            <a:extLst>
              <a:ext uri="{FF2B5EF4-FFF2-40B4-BE49-F238E27FC236}">
                <a16:creationId xmlns:a16="http://schemas.microsoft.com/office/drawing/2014/main" id="{D4BCA1A5-81E8-E262-9439-938A3FB4C057}"/>
              </a:ext>
            </a:extLst>
          </p:cNvPr>
          <p:cNvSpPr>
            <a:spLocks noGrp="1"/>
          </p:cNvSpPr>
          <p:nvPr>
            <p:ph sz="half" idx="1"/>
          </p:nvPr>
        </p:nvSpPr>
        <p:spPr>
          <a:xfrm>
            <a:off x="337868" y="1594624"/>
            <a:ext cx="11516263" cy="4582339"/>
          </a:xfrm>
        </p:spPr>
        <p:txBody>
          <a:bodyPr>
            <a:normAutofit/>
          </a:bodyPr>
          <a:lstStyle/>
          <a:p>
            <a:r>
              <a:rPr lang="en-US" sz="3200" dirty="0"/>
              <a:t>3.  I authorize Commerce to share any income documentation submitted as part of my EAP application with the Minnesota Department of Revenue as necessary to verify eligibility for benefits and confirm the accuracy of income documentation    </a:t>
            </a:r>
          </a:p>
          <a:p>
            <a:pPr marL="0" indent="0">
              <a:buNone/>
            </a:pPr>
            <a:endParaRPr lang="en-US" sz="3600" b="1" dirty="0"/>
          </a:p>
        </p:txBody>
      </p:sp>
      <p:sp>
        <p:nvSpPr>
          <p:cNvPr id="5" name="Slide Number Placeholder 4">
            <a:extLst>
              <a:ext uri="{FF2B5EF4-FFF2-40B4-BE49-F238E27FC236}">
                <a16:creationId xmlns:a16="http://schemas.microsoft.com/office/drawing/2014/main" id="{64D703AB-B523-DF2C-DA97-EAA75571EB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363487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D480F-6136-C5E3-5967-44C67EC4EEFC}"/>
              </a:ext>
            </a:extLst>
          </p:cNvPr>
          <p:cNvSpPr>
            <a:spLocks noGrp="1"/>
          </p:cNvSpPr>
          <p:nvPr>
            <p:ph type="title"/>
          </p:nvPr>
        </p:nvSpPr>
        <p:spPr/>
        <p:txBody>
          <a:bodyPr>
            <a:normAutofit/>
          </a:bodyPr>
          <a:lstStyle/>
          <a:p>
            <a:pPr algn="l"/>
            <a:r>
              <a:rPr lang="en-US" sz="4400" dirty="0"/>
              <a:t>Planned FFY27 EAP application-related dates</a:t>
            </a:r>
          </a:p>
        </p:txBody>
      </p:sp>
      <p:sp>
        <p:nvSpPr>
          <p:cNvPr id="3" name="Content Placeholder 2">
            <a:extLst>
              <a:ext uri="{FF2B5EF4-FFF2-40B4-BE49-F238E27FC236}">
                <a16:creationId xmlns:a16="http://schemas.microsoft.com/office/drawing/2014/main" id="{377765B7-4972-0DF2-8DEA-75AFF235143F}"/>
              </a:ext>
            </a:extLst>
          </p:cNvPr>
          <p:cNvSpPr>
            <a:spLocks noGrp="1"/>
          </p:cNvSpPr>
          <p:nvPr>
            <p:ph sz="half" idx="1"/>
          </p:nvPr>
        </p:nvSpPr>
        <p:spPr>
          <a:xfrm>
            <a:off x="351526" y="1533664"/>
            <a:ext cx="11718554" cy="4625021"/>
          </a:xfrm>
        </p:spPr>
        <p:txBody>
          <a:bodyPr>
            <a:normAutofit fontScale="25000" lnSpcReduction="20000"/>
          </a:bodyPr>
          <a:lstStyle/>
          <a:p>
            <a:pPr>
              <a:lnSpc>
                <a:spcPct val="120000"/>
              </a:lnSpc>
            </a:pPr>
            <a:r>
              <a:rPr lang="en-US" sz="9600" b="1" dirty="0"/>
              <a:t>Monday, August 17 -</a:t>
            </a:r>
            <a:r>
              <a:rPr lang="en-US" sz="9600" dirty="0"/>
              <a:t> About 30,000 Recertification apps go into the mail</a:t>
            </a:r>
          </a:p>
          <a:p>
            <a:pPr>
              <a:lnSpc>
                <a:spcPct val="120000"/>
              </a:lnSpc>
            </a:pPr>
            <a:r>
              <a:rPr lang="en-US" sz="9600" b="1" dirty="0"/>
              <a:t>Tuesday, September 1</a:t>
            </a:r>
            <a:r>
              <a:rPr lang="en-US" sz="9600" dirty="0"/>
              <a:t> - SP-specific and translated apps can be made available at SP locations</a:t>
            </a:r>
          </a:p>
          <a:p>
            <a:pPr>
              <a:lnSpc>
                <a:spcPct val="120000"/>
              </a:lnSpc>
            </a:pPr>
            <a:r>
              <a:rPr lang="en-US" sz="9600" b="1" dirty="0"/>
              <a:t>Tuesday, September 1 -</a:t>
            </a:r>
            <a:r>
              <a:rPr lang="en-US" sz="9600" dirty="0"/>
              <a:t> Online app is made available on the Commerce website</a:t>
            </a:r>
          </a:p>
          <a:p>
            <a:pPr>
              <a:lnSpc>
                <a:spcPct val="120000"/>
              </a:lnSpc>
            </a:pPr>
            <a:r>
              <a:rPr lang="en-US" sz="9600" b="1" dirty="0"/>
              <a:t>Tuesday, September 1 -</a:t>
            </a:r>
            <a:r>
              <a:rPr lang="en-US" sz="9600" dirty="0"/>
              <a:t> About 20,000-30,000 Pre-filled apps begin going into the mail daily, with a total of about 51,000 apps</a:t>
            </a:r>
          </a:p>
          <a:p>
            <a:pPr>
              <a:lnSpc>
                <a:spcPct val="120000"/>
              </a:lnSpc>
            </a:pPr>
            <a:r>
              <a:rPr lang="en-US" sz="9600" b="1" dirty="0"/>
              <a:t>Friday, September 11 - </a:t>
            </a:r>
            <a:r>
              <a:rPr lang="en-US" sz="9600" dirty="0"/>
              <a:t>Blank apps requested over the summer go into the mail</a:t>
            </a:r>
          </a:p>
          <a:p>
            <a:pPr>
              <a:lnSpc>
                <a:spcPct val="120000"/>
              </a:lnSpc>
            </a:pPr>
            <a:r>
              <a:rPr lang="en-US" sz="9600" b="1" dirty="0"/>
              <a:t>Friday, September 11 </a:t>
            </a:r>
            <a:r>
              <a:rPr lang="en-US" sz="9600" dirty="0"/>
              <a:t>– Request form for mailed app is returned to the Commerce website</a:t>
            </a:r>
          </a:p>
          <a:p>
            <a:pPr>
              <a:lnSpc>
                <a:spcPct val="120000"/>
              </a:lnSpc>
            </a:pPr>
            <a:r>
              <a:rPr lang="en-US" sz="9600" b="1" dirty="0"/>
              <a:t>Tuesday October 1 - </a:t>
            </a:r>
            <a:r>
              <a:rPr lang="en-US" sz="9600" dirty="0"/>
              <a:t>Email notifying prior year online applicants that online app is available</a:t>
            </a:r>
          </a:p>
          <a:p>
            <a:pPr marL="0" indent="0">
              <a:buNone/>
            </a:pPr>
            <a:endParaRPr lang="en-US" dirty="0"/>
          </a:p>
        </p:txBody>
      </p:sp>
      <p:sp>
        <p:nvSpPr>
          <p:cNvPr id="5" name="Slide Number Placeholder 4">
            <a:extLst>
              <a:ext uri="{FF2B5EF4-FFF2-40B4-BE49-F238E27FC236}">
                <a16:creationId xmlns:a16="http://schemas.microsoft.com/office/drawing/2014/main" id="{9D49DB83-9E14-2DD4-2539-4F8C1419C0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54632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E865E-3F0A-2ECA-828D-3C9C1706CF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4072DE-B59C-E427-E6CF-559DDCA4BEA8}"/>
              </a:ext>
            </a:extLst>
          </p:cNvPr>
          <p:cNvSpPr>
            <a:spLocks noGrp="1"/>
          </p:cNvSpPr>
          <p:nvPr>
            <p:ph type="title"/>
          </p:nvPr>
        </p:nvSpPr>
        <p:spPr/>
        <p:txBody>
          <a:bodyPr>
            <a:normAutofit/>
          </a:bodyPr>
          <a:lstStyle/>
          <a:p>
            <a:pPr algn="l"/>
            <a:r>
              <a:rPr lang="en-US" sz="4400" dirty="0"/>
              <a:t>Q&amp;A</a:t>
            </a:r>
          </a:p>
        </p:txBody>
      </p:sp>
      <p:sp>
        <p:nvSpPr>
          <p:cNvPr id="7" name="Slide Number Placeholder 6">
            <a:extLst>
              <a:ext uri="{FF2B5EF4-FFF2-40B4-BE49-F238E27FC236}">
                <a16:creationId xmlns:a16="http://schemas.microsoft.com/office/drawing/2014/main" id="{69535B7B-ABC7-1878-F240-1AC0CE1738C4}"/>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455419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72551-D901-AD39-4D41-AD25F9512269}"/>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FC74767-5F68-54EB-F980-0C4AA904D0E5}"/>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4</a:t>
            </a:fld>
            <a:endParaRPr lang="en-US" dirty="0"/>
          </a:p>
        </p:txBody>
      </p:sp>
      <p:sp>
        <p:nvSpPr>
          <p:cNvPr id="2" name="Title 1">
            <a:extLst>
              <a:ext uri="{FF2B5EF4-FFF2-40B4-BE49-F238E27FC236}">
                <a16:creationId xmlns:a16="http://schemas.microsoft.com/office/drawing/2014/main" id="{E4BDD387-BFB7-3623-BE96-0130EF399C9F}"/>
              </a:ext>
            </a:extLst>
          </p:cNvPr>
          <p:cNvSpPr>
            <a:spLocks noGrp="1"/>
          </p:cNvSpPr>
          <p:nvPr>
            <p:ph type="title"/>
          </p:nvPr>
        </p:nvSpPr>
        <p:spPr/>
        <p:txBody>
          <a:bodyPr>
            <a:normAutofit/>
          </a:bodyPr>
          <a:lstStyle/>
          <a:p>
            <a:pPr algn="l"/>
            <a:r>
              <a:rPr lang="en-US" sz="4400" dirty="0"/>
              <a:t>Topics List Continued</a:t>
            </a:r>
          </a:p>
        </p:txBody>
      </p:sp>
      <p:sp>
        <p:nvSpPr>
          <p:cNvPr id="3" name="Content Placeholder 2">
            <a:extLst>
              <a:ext uri="{FF2B5EF4-FFF2-40B4-BE49-F238E27FC236}">
                <a16:creationId xmlns:a16="http://schemas.microsoft.com/office/drawing/2014/main" id="{5DC1CDED-87A4-59F3-F4BB-EEE8AC1D84EA}"/>
              </a:ext>
            </a:extLst>
          </p:cNvPr>
          <p:cNvSpPr>
            <a:spLocks noGrp="1"/>
          </p:cNvSpPr>
          <p:nvPr>
            <p:ph sz="half" idx="1"/>
          </p:nvPr>
        </p:nvSpPr>
        <p:spPr>
          <a:xfrm>
            <a:off x="707565" y="1594624"/>
            <a:ext cx="6328856" cy="4582339"/>
          </a:xfrm>
        </p:spPr>
        <p:txBody>
          <a:bodyPr>
            <a:noAutofit/>
          </a:bodyPr>
          <a:lstStyle/>
          <a:p>
            <a:pPr lvl="0"/>
            <a:r>
              <a:rPr lang="en-US" sz="3200" dirty="0"/>
              <a:t>Additions to </a:t>
            </a:r>
            <a:r>
              <a:rPr lang="en-US" sz="3200" b="1" dirty="0"/>
              <a:t>Defining Name Mismatches </a:t>
            </a:r>
            <a:r>
              <a:rPr lang="en-US" sz="3200" dirty="0"/>
              <a:t>(p. 20)</a:t>
            </a:r>
          </a:p>
          <a:p>
            <a:pPr lvl="0"/>
            <a:r>
              <a:rPr lang="en-US" sz="3200" dirty="0"/>
              <a:t>Update to </a:t>
            </a:r>
            <a:r>
              <a:rPr lang="en-US" sz="3200" b="1" dirty="0"/>
              <a:t>Household Membership Changes Before Approval</a:t>
            </a:r>
            <a:r>
              <a:rPr lang="en-US" sz="3200" dirty="0"/>
              <a:t> (p. 22)</a:t>
            </a:r>
          </a:p>
          <a:p>
            <a:pPr lvl="0"/>
            <a:r>
              <a:rPr lang="en-US" sz="3200" dirty="0"/>
              <a:t>Additions to </a:t>
            </a:r>
            <a:r>
              <a:rPr lang="en-US" sz="3200" b="1" dirty="0"/>
              <a:t>Withdrawn Applications</a:t>
            </a:r>
            <a:r>
              <a:rPr lang="en-US" sz="3200" dirty="0"/>
              <a:t> (p. 23)</a:t>
            </a:r>
          </a:p>
          <a:p>
            <a:pPr marL="0" indent="0">
              <a:buNone/>
            </a:pPr>
            <a:endParaRPr lang="en-US" sz="3200" dirty="0"/>
          </a:p>
          <a:p>
            <a:pPr marL="0" indent="0">
              <a:spcBef>
                <a:spcPts val="600"/>
              </a:spcBef>
              <a:spcAft>
                <a:spcPts val="600"/>
              </a:spcAft>
              <a:buNone/>
            </a:pPr>
            <a:endParaRPr lang="en-US" sz="3200" dirty="0"/>
          </a:p>
        </p:txBody>
      </p:sp>
      <p:pic>
        <p:nvPicPr>
          <p:cNvPr id="5" name="Picture 4">
            <a:extLst>
              <a:ext uri="{FF2B5EF4-FFF2-40B4-BE49-F238E27FC236}">
                <a16:creationId xmlns:a16="http://schemas.microsoft.com/office/drawing/2014/main" id="{322FEFCB-B532-3F57-564D-647A737C9E5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121671" y="1875687"/>
            <a:ext cx="4552169" cy="4020211"/>
          </a:xfrm>
          <a:prstGeom prst="rect">
            <a:avLst/>
          </a:prstGeom>
        </p:spPr>
      </p:pic>
    </p:spTree>
    <p:extLst>
      <p:ext uri="{BB962C8B-B14F-4D97-AF65-F5344CB8AC3E}">
        <p14:creationId xmlns:p14="http://schemas.microsoft.com/office/powerpoint/2010/main" val="4135949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65096-B54D-25F7-C2E1-A6FAD9B52E72}"/>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37CF627-96A5-1B8B-B5BC-D187E0D571A5}"/>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5</a:t>
            </a:fld>
            <a:endParaRPr lang="en-US" dirty="0"/>
          </a:p>
        </p:txBody>
      </p:sp>
      <p:sp>
        <p:nvSpPr>
          <p:cNvPr id="2" name="Title 1">
            <a:extLst>
              <a:ext uri="{FF2B5EF4-FFF2-40B4-BE49-F238E27FC236}">
                <a16:creationId xmlns:a16="http://schemas.microsoft.com/office/drawing/2014/main" id="{B9035C1B-8002-C1B1-BE4A-8E58BD807114}"/>
              </a:ext>
            </a:extLst>
          </p:cNvPr>
          <p:cNvSpPr>
            <a:spLocks noGrp="1"/>
          </p:cNvSpPr>
          <p:nvPr>
            <p:ph type="title"/>
          </p:nvPr>
        </p:nvSpPr>
        <p:spPr/>
        <p:txBody>
          <a:bodyPr>
            <a:normAutofit/>
          </a:bodyPr>
          <a:lstStyle/>
          <a:p>
            <a:pPr algn="l"/>
            <a:r>
              <a:rPr lang="en-US" sz="4400" dirty="0"/>
              <a:t>Applications Requirements, p. 13</a:t>
            </a:r>
          </a:p>
        </p:txBody>
      </p:sp>
      <p:sp>
        <p:nvSpPr>
          <p:cNvPr id="3" name="Content Placeholder 2">
            <a:extLst>
              <a:ext uri="{FF2B5EF4-FFF2-40B4-BE49-F238E27FC236}">
                <a16:creationId xmlns:a16="http://schemas.microsoft.com/office/drawing/2014/main" id="{29860A51-A520-E80C-6527-E79B347B4D21}"/>
              </a:ext>
            </a:extLst>
          </p:cNvPr>
          <p:cNvSpPr>
            <a:spLocks noGrp="1"/>
          </p:cNvSpPr>
          <p:nvPr>
            <p:ph sz="half" idx="1"/>
          </p:nvPr>
        </p:nvSpPr>
        <p:spPr>
          <a:xfrm>
            <a:off x="698855" y="1594624"/>
            <a:ext cx="10835641" cy="4582339"/>
          </a:xfrm>
        </p:spPr>
        <p:txBody>
          <a:bodyPr>
            <a:noAutofit/>
          </a:bodyPr>
          <a:lstStyle/>
          <a:p>
            <a:pPr marL="0" indent="0">
              <a:spcBef>
                <a:spcPts val="600"/>
              </a:spcBef>
              <a:spcAft>
                <a:spcPts val="600"/>
              </a:spcAft>
              <a:buNone/>
            </a:pPr>
            <a:r>
              <a:rPr lang="en-US" sz="3600" dirty="0"/>
              <a:t>Removed info</a:t>
            </a:r>
          </a:p>
          <a:p>
            <a:pPr marL="744538" lvl="1" indent="-287338">
              <a:spcBef>
                <a:spcPts val="600"/>
              </a:spcBef>
              <a:spcAft>
                <a:spcPts val="600"/>
              </a:spcAft>
            </a:pPr>
            <a:r>
              <a:rPr lang="en-US" sz="3200" dirty="0">
                <a:solidFill>
                  <a:srgbClr val="003865"/>
                </a:solidFill>
              </a:rPr>
              <a:t>For a valid app, all must be true</a:t>
            </a:r>
          </a:p>
          <a:p>
            <a:pPr marL="1201738" lvl="2" indent="-287338">
              <a:spcBef>
                <a:spcPts val="600"/>
              </a:spcBef>
              <a:spcAft>
                <a:spcPts val="600"/>
              </a:spcAft>
            </a:pPr>
            <a:r>
              <a:rPr lang="en-US" sz="2800" dirty="0">
                <a:solidFill>
                  <a:srgbClr val="003865"/>
                </a:solidFill>
              </a:rPr>
              <a:t>Signed current year app signature page</a:t>
            </a:r>
          </a:p>
          <a:p>
            <a:pPr marL="1201738" lvl="2" indent="-287338">
              <a:spcBef>
                <a:spcPts val="600"/>
              </a:spcBef>
              <a:spcAft>
                <a:spcPts val="600"/>
              </a:spcAft>
            </a:pPr>
            <a:r>
              <a:rPr lang="en-US" sz="2800" dirty="0">
                <a:solidFill>
                  <a:srgbClr val="003865"/>
                </a:solidFill>
              </a:rPr>
              <a:t>Have at least one HH member listed</a:t>
            </a:r>
          </a:p>
          <a:p>
            <a:pPr marL="1201738" lvl="2" indent="-287338">
              <a:spcBef>
                <a:spcPts val="600"/>
              </a:spcBef>
              <a:spcAft>
                <a:spcPts val="600"/>
              </a:spcAft>
            </a:pPr>
            <a:r>
              <a:rPr lang="en-US" sz="2800" dirty="0">
                <a:solidFill>
                  <a:srgbClr val="003865"/>
                </a:solidFill>
              </a:rPr>
              <a:t>Include a signature by listed HH member or authorized person on behalf of listed HH member</a:t>
            </a:r>
          </a:p>
          <a:p>
            <a:pPr marL="1201738" lvl="2" indent="-287338">
              <a:spcBef>
                <a:spcPts val="600"/>
              </a:spcBef>
              <a:spcAft>
                <a:spcPts val="600"/>
              </a:spcAft>
            </a:pPr>
            <a:r>
              <a:rPr lang="en-US" sz="2800" strike="sngStrike" dirty="0">
                <a:solidFill>
                  <a:srgbClr val="003865"/>
                </a:solidFill>
              </a:rPr>
              <a:t>Be Postmarked or received by EAP on or before the app deadline </a:t>
            </a:r>
          </a:p>
          <a:p>
            <a:pPr marL="914400" lvl="2" indent="0">
              <a:spcBef>
                <a:spcPts val="600"/>
              </a:spcBef>
              <a:spcAft>
                <a:spcPts val="600"/>
              </a:spcAft>
              <a:buNone/>
            </a:pPr>
            <a:endParaRPr lang="en-US" sz="2800" dirty="0">
              <a:solidFill>
                <a:schemeClr val="accent2">
                  <a:lumMod val="75000"/>
                </a:schemeClr>
              </a:solidFill>
            </a:endParaRPr>
          </a:p>
        </p:txBody>
      </p:sp>
      <p:pic>
        <p:nvPicPr>
          <p:cNvPr id="5" name="Picture 4">
            <a:extLst>
              <a:ext uri="{FF2B5EF4-FFF2-40B4-BE49-F238E27FC236}">
                <a16:creationId xmlns:a16="http://schemas.microsoft.com/office/drawing/2014/main" id="{DC109AA8-EC6D-047B-3F73-0C94701D227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9622" y="1594624"/>
            <a:ext cx="1461436" cy="2192154"/>
          </a:xfrm>
          <a:prstGeom prst="rect">
            <a:avLst/>
          </a:prstGeom>
        </p:spPr>
      </p:pic>
    </p:spTree>
    <p:extLst>
      <p:ext uri="{BB962C8B-B14F-4D97-AF65-F5344CB8AC3E}">
        <p14:creationId xmlns:p14="http://schemas.microsoft.com/office/powerpoint/2010/main" val="106091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6BEFB-8711-301E-6E93-3BCAE12F3871}"/>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E75F933-32B3-3C5D-121B-D4059D549D9A}"/>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6</a:t>
            </a:fld>
            <a:endParaRPr lang="en-US" dirty="0"/>
          </a:p>
        </p:txBody>
      </p:sp>
      <p:sp>
        <p:nvSpPr>
          <p:cNvPr id="2" name="Title 1">
            <a:extLst>
              <a:ext uri="{FF2B5EF4-FFF2-40B4-BE49-F238E27FC236}">
                <a16:creationId xmlns:a16="http://schemas.microsoft.com/office/drawing/2014/main" id="{6D4BDE74-8F0B-606A-D4B8-E3EC29E78F5F}"/>
              </a:ext>
            </a:extLst>
          </p:cNvPr>
          <p:cNvSpPr>
            <a:spLocks noGrp="1"/>
          </p:cNvSpPr>
          <p:nvPr>
            <p:ph type="title"/>
          </p:nvPr>
        </p:nvSpPr>
        <p:spPr/>
        <p:txBody>
          <a:bodyPr>
            <a:normAutofit/>
          </a:bodyPr>
          <a:lstStyle/>
          <a:p>
            <a:pPr algn="l"/>
            <a:r>
              <a:rPr lang="en-US" sz="4400" dirty="0"/>
              <a:t>Applications Requirements Continued</a:t>
            </a:r>
          </a:p>
        </p:txBody>
      </p:sp>
      <p:sp>
        <p:nvSpPr>
          <p:cNvPr id="3" name="Content Placeholder 2">
            <a:extLst>
              <a:ext uri="{FF2B5EF4-FFF2-40B4-BE49-F238E27FC236}">
                <a16:creationId xmlns:a16="http://schemas.microsoft.com/office/drawing/2014/main" id="{438F641E-C339-5CC0-E17D-501E0B6AC889}"/>
              </a:ext>
            </a:extLst>
          </p:cNvPr>
          <p:cNvSpPr>
            <a:spLocks noGrp="1"/>
          </p:cNvSpPr>
          <p:nvPr>
            <p:ph sz="half" idx="1"/>
          </p:nvPr>
        </p:nvSpPr>
        <p:spPr>
          <a:xfrm>
            <a:off x="698855" y="1594624"/>
            <a:ext cx="10835641" cy="4582339"/>
          </a:xfrm>
        </p:spPr>
        <p:txBody>
          <a:bodyPr>
            <a:noAutofit/>
          </a:bodyPr>
          <a:lstStyle/>
          <a:p>
            <a:pPr marL="0" indent="0">
              <a:spcBef>
                <a:spcPts val="600"/>
              </a:spcBef>
              <a:spcAft>
                <a:spcPts val="600"/>
              </a:spcAft>
              <a:buNone/>
            </a:pPr>
            <a:r>
              <a:rPr lang="en-US" sz="3600" dirty="0"/>
              <a:t>Language was reworded and updated for clarity</a:t>
            </a:r>
          </a:p>
          <a:p>
            <a:pPr marL="287338" indent="-287338">
              <a:spcBef>
                <a:spcPts val="600"/>
              </a:spcBef>
              <a:spcAft>
                <a:spcPts val="600"/>
              </a:spcAft>
            </a:pPr>
            <a:r>
              <a:rPr lang="en-US" sz="3200" dirty="0"/>
              <a:t>If there is a difference in the number of HH members listed on the app and the response to “how many people live in your home” </a:t>
            </a:r>
          </a:p>
          <a:p>
            <a:pPr marL="744538" lvl="1" indent="-287338">
              <a:spcBef>
                <a:spcPts val="600"/>
              </a:spcBef>
              <a:spcAft>
                <a:spcPts val="600"/>
              </a:spcAft>
            </a:pPr>
            <a:r>
              <a:rPr lang="en-US" sz="2800" dirty="0"/>
              <a:t>SPs should </a:t>
            </a:r>
            <a:r>
              <a:rPr lang="en-US" sz="2800" b="1" dirty="0"/>
              <a:t>not</a:t>
            </a:r>
            <a:r>
              <a:rPr lang="en-US" sz="2800" dirty="0"/>
              <a:t> consider it an invalid app </a:t>
            </a:r>
            <a:r>
              <a:rPr lang="en-US" sz="2800" b="1" dirty="0">
                <a:solidFill>
                  <a:srgbClr val="002060"/>
                </a:solidFill>
              </a:rPr>
              <a:t>based solely on that discrepancy</a:t>
            </a:r>
            <a:r>
              <a:rPr lang="en-US" sz="2800" dirty="0">
                <a:solidFill>
                  <a:srgbClr val="002060"/>
                </a:solidFill>
              </a:rPr>
              <a:t> </a:t>
            </a:r>
          </a:p>
          <a:p>
            <a:pPr marL="744538" lvl="1" indent="-287338">
              <a:spcBef>
                <a:spcPts val="600"/>
              </a:spcBef>
              <a:spcAft>
                <a:spcPts val="600"/>
              </a:spcAft>
            </a:pPr>
            <a:r>
              <a:rPr lang="en-US" sz="2800" dirty="0">
                <a:solidFill>
                  <a:srgbClr val="002060"/>
                </a:solidFill>
              </a:rPr>
              <a:t>SPs must follow up with the HH</a:t>
            </a:r>
          </a:p>
        </p:txBody>
      </p:sp>
    </p:spTree>
    <p:extLst>
      <p:ext uri="{BB962C8B-B14F-4D97-AF65-F5344CB8AC3E}">
        <p14:creationId xmlns:p14="http://schemas.microsoft.com/office/powerpoint/2010/main" val="1879484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303AC-A196-79A4-B962-315D775A420C}"/>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D744078-C8C2-1AA3-C8D0-D49CF7E500B4}"/>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7</a:t>
            </a:fld>
            <a:endParaRPr lang="en-US" dirty="0"/>
          </a:p>
        </p:txBody>
      </p:sp>
      <p:sp>
        <p:nvSpPr>
          <p:cNvPr id="2" name="Title 1">
            <a:extLst>
              <a:ext uri="{FF2B5EF4-FFF2-40B4-BE49-F238E27FC236}">
                <a16:creationId xmlns:a16="http://schemas.microsoft.com/office/drawing/2014/main" id="{61123E61-FA9F-DA7A-E80B-7F3D95F099E8}"/>
              </a:ext>
            </a:extLst>
          </p:cNvPr>
          <p:cNvSpPr>
            <a:spLocks noGrp="1"/>
          </p:cNvSpPr>
          <p:nvPr>
            <p:ph type="title"/>
          </p:nvPr>
        </p:nvSpPr>
        <p:spPr/>
        <p:txBody>
          <a:bodyPr>
            <a:noAutofit/>
          </a:bodyPr>
          <a:lstStyle/>
          <a:p>
            <a:pPr algn="l"/>
            <a:r>
              <a:rPr lang="en-US" sz="4400" dirty="0"/>
              <a:t>Handling Applications Without Valid Signatures or With Composition Changes</a:t>
            </a:r>
          </a:p>
        </p:txBody>
      </p:sp>
      <p:sp>
        <p:nvSpPr>
          <p:cNvPr id="3" name="Content Placeholder 2">
            <a:extLst>
              <a:ext uri="{FF2B5EF4-FFF2-40B4-BE49-F238E27FC236}">
                <a16:creationId xmlns:a16="http://schemas.microsoft.com/office/drawing/2014/main" id="{3BA31BD8-F403-0738-3100-110BBA12F2C7}"/>
              </a:ext>
            </a:extLst>
          </p:cNvPr>
          <p:cNvSpPr>
            <a:spLocks noGrp="1"/>
          </p:cNvSpPr>
          <p:nvPr>
            <p:ph sz="half" idx="1"/>
          </p:nvPr>
        </p:nvSpPr>
        <p:spPr>
          <a:xfrm>
            <a:off x="698855" y="1594624"/>
            <a:ext cx="10835641" cy="4582339"/>
          </a:xfrm>
        </p:spPr>
        <p:txBody>
          <a:bodyPr>
            <a:noAutofit/>
          </a:bodyPr>
          <a:lstStyle/>
          <a:p>
            <a:pPr marL="0" indent="0">
              <a:spcBef>
                <a:spcPts val="0"/>
              </a:spcBef>
              <a:spcAft>
                <a:spcPts val="0"/>
              </a:spcAft>
              <a:buNone/>
            </a:pPr>
            <a:r>
              <a:rPr lang="en-US" sz="3600" dirty="0">
                <a:ea typeface="Calibri" panose="020F0502020204030204" pitchFamily="34" charset="0"/>
                <a:cs typeface="Times New Roman" panose="02020603050405020304" pitchFamily="18" charset="0"/>
              </a:rPr>
              <a:t>Split into 2 sections </a:t>
            </a:r>
            <a:r>
              <a:rPr lang="en-US" sz="3600" dirty="0"/>
              <a:t>(p. 13-15)</a:t>
            </a:r>
            <a:endParaRPr lang="en-US" sz="3600" dirty="0">
              <a:ea typeface="Calibri" panose="020F0502020204030204" pitchFamily="34" charset="0"/>
              <a:cs typeface="Times New Roman" panose="02020603050405020304" pitchFamily="18" charset="0"/>
            </a:endParaRPr>
          </a:p>
          <a:p>
            <a:pPr marL="287338" indent="-287338">
              <a:spcBef>
                <a:spcPts val="600"/>
              </a:spcBef>
              <a:spcAft>
                <a:spcPts val="600"/>
              </a:spcAft>
            </a:pPr>
            <a:r>
              <a:rPr lang="en-US" sz="3200" dirty="0"/>
              <a:t>It was</a:t>
            </a:r>
          </a:p>
          <a:p>
            <a:pPr marL="744538" lvl="1" indent="-287338">
              <a:spcBef>
                <a:spcPts val="600"/>
              </a:spcBef>
              <a:spcAft>
                <a:spcPts val="600"/>
              </a:spcAft>
            </a:pPr>
            <a:r>
              <a:rPr lang="en-US" sz="2800" dirty="0"/>
              <a:t>Handling Applications Without Valid Signatures or With Composition Changes </a:t>
            </a:r>
          </a:p>
          <a:p>
            <a:pPr marL="287338" indent="-287338">
              <a:spcBef>
                <a:spcPts val="600"/>
              </a:spcBef>
              <a:spcAft>
                <a:spcPts val="600"/>
              </a:spcAft>
            </a:pPr>
            <a:r>
              <a:rPr lang="en-US" sz="3200" dirty="0"/>
              <a:t>It is now</a:t>
            </a:r>
          </a:p>
          <a:p>
            <a:pPr marL="971550" lvl="1" indent="-514350">
              <a:spcBef>
                <a:spcPts val="600"/>
              </a:spcBef>
              <a:spcAft>
                <a:spcPts val="600"/>
              </a:spcAft>
              <a:buFont typeface="+mj-lt"/>
              <a:buAutoNum type="arabicPeriod"/>
            </a:pPr>
            <a:r>
              <a:rPr lang="en-US" sz="2800" dirty="0"/>
              <a:t>Handling Applications Without Valid Signatures</a:t>
            </a:r>
          </a:p>
          <a:p>
            <a:pPr marL="971550" lvl="1" indent="-514350">
              <a:spcBef>
                <a:spcPts val="600"/>
              </a:spcBef>
              <a:spcAft>
                <a:spcPts val="600"/>
              </a:spcAft>
              <a:buFont typeface="+mj-lt"/>
              <a:buAutoNum type="arabicPeriod"/>
            </a:pPr>
            <a:r>
              <a:rPr lang="en-US" sz="2800" dirty="0"/>
              <a:t>When To Require a New Signature or Log Date  </a:t>
            </a:r>
          </a:p>
          <a:p>
            <a:pPr marL="0" indent="0">
              <a:spcBef>
                <a:spcPts val="600"/>
              </a:spcBef>
              <a:spcAft>
                <a:spcPts val="600"/>
              </a:spcAft>
              <a:buNone/>
            </a:pPr>
            <a:endParaRPr lang="en-US" sz="2800" dirty="0"/>
          </a:p>
        </p:txBody>
      </p:sp>
      <p:pic>
        <p:nvPicPr>
          <p:cNvPr id="9" name="Picture 8">
            <a:extLst>
              <a:ext uri="{FF2B5EF4-FFF2-40B4-BE49-F238E27FC236}">
                <a16:creationId xmlns:a16="http://schemas.microsoft.com/office/drawing/2014/main" id="{046E3931-A568-65C2-3BC6-5DDD57364BB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3570" y="4214326"/>
            <a:ext cx="2563294" cy="1962637"/>
          </a:xfrm>
          <a:prstGeom prst="rect">
            <a:avLst/>
          </a:prstGeom>
        </p:spPr>
      </p:pic>
    </p:spTree>
    <p:extLst>
      <p:ext uri="{BB962C8B-B14F-4D97-AF65-F5344CB8AC3E}">
        <p14:creationId xmlns:p14="http://schemas.microsoft.com/office/powerpoint/2010/main" val="2670792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6ED76-E9AC-501B-8D36-85AB8F990B92}"/>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7C39468-AC6E-7DC5-13C3-776341B13897}"/>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8</a:t>
            </a:fld>
            <a:endParaRPr lang="en-US" dirty="0"/>
          </a:p>
        </p:txBody>
      </p:sp>
      <p:sp>
        <p:nvSpPr>
          <p:cNvPr id="2" name="Title 1">
            <a:extLst>
              <a:ext uri="{FF2B5EF4-FFF2-40B4-BE49-F238E27FC236}">
                <a16:creationId xmlns:a16="http://schemas.microsoft.com/office/drawing/2014/main" id="{59C73558-B82B-1A00-7D75-ECA390E813F0}"/>
              </a:ext>
            </a:extLst>
          </p:cNvPr>
          <p:cNvSpPr>
            <a:spLocks noGrp="1"/>
          </p:cNvSpPr>
          <p:nvPr>
            <p:ph type="title"/>
          </p:nvPr>
        </p:nvSpPr>
        <p:spPr/>
        <p:txBody>
          <a:bodyPr>
            <a:normAutofit fontScale="90000"/>
          </a:bodyPr>
          <a:lstStyle/>
          <a:p>
            <a:pPr algn="l"/>
            <a:r>
              <a:rPr lang="en-US" sz="4900" dirty="0">
                <a:ea typeface="Calibri" panose="020F0502020204030204" pitchFamily="34" charset="0"/>
                <a:cs typeface="Times New Roman" panose="02020603050405020304" pitchFamily="18" charset="0"/>
              </a:rPr>
              <a:t>Handling Applications without Valid Signatures, p. 13</a:t>
            </a:r>
            <a:endParaRPr lang="en-US" sz="4400" dirty="0"/>
          </a:p>
        </p:txBody>
      </p:sp>
      <p:sp>
        <p:nvSpPr>
          <p:cNvPr id="3" name="Content Placeholder 2">
            <a:extLst>
              <a:ext uri="{FF2B5EF4-FFF2-40B4-BE49-F238E27FC236}">
                <a16:creationId xmlns:a16="http://schemas.microsoft.com/office/drawing/2014/main" id="{53FAAFCE-B1CA-2A3B-6080-E2E07FE4A362}"/>
              </a:ext>
            </a:extLst>
          </p:cNvPr>
          <p:cNvSpPr>
            <a:spLocks noGrp="1"/>
          </p:cNvSpPr>
          <p:nvPr>
            <p:ph sz="half" idx="1"/>
          </p:nvPr>
        </p:nvSpPr>
        <p:spPr>
          <a:xfrm>
            <a:off x="749655" y="1495017"/>
            <a:ext cx="10835641" cy="4861333"/>
          </a:xfrm>
        </p:spPr>
        <p:txBody>
          <a:bodyPr>
            <a:noAutofit/>
          </a:bodyPr>
          <a:lstStyle/>
          <a:p>
            <a:pPr marL="0" indent="0">
              <a:spcBef>
                <a:spcPts val="0"/>
              </a:spcBef>
              <a:spcAft>
                <a:spcPts val="600"/>
              </a:spcAft>
              <a:buNone/>
            </a:pPr>
            <a:r>
              <a:rPr lang="en-US" sz="2800" dirty="0"/>
              <a:t>SPs must do the following for apps without valid signatures:</a:t>
            </a:r>
          </a:p>
          <a:p>
            <a:pPr marL="514350" lvl="0" indent="-514350">
              <a:spcBef>
                <a:spcPts val="0"/>
              </a:spcBef>
              <a:spcAft>
                <a:spcPts val="0"/>
              </a:spcAft>
              <a:buFont typeface="+mj-lt"/>
              <a:buAutoNum type="arabicPeriod"/>
            </a:pPr>
            <a:r>
              <a:rPr lang="en-US" sz="2400" dirty="0"/>
              <a:t>Log the app in </a:t>
            </a:r>
            <a:r>
              <a:rPr lang="en-US" sz="2400" dirty="0" err="1"/>
              <a:t>eHEAT</a:t>
            </a:r>
            <a:endParaRPr lang="en-US" sz="2400" dirty="0"/>
          </a:p>
          <a:p>
            <a:pPr marL="514350" lvl="0" indent="-514350">
              <a:spcBef>
                <a:spcPts val="0"/>
              </a:spcBef>
              <a:spcAft>
                <a:spcPts val="0"/>
              </a:spcAft>
              <a:buFont typeface="+mj-lt"/>
              <a:buAutoNum type="arabicPeriod"/>
            </a:pPr>
            <a:r>
              <a:rPr lang="en-US" sz="2400" dirty="0"/>
              <a:t>Send a request for info for a completed signature page and inform the HH the app is not valid until signed</a:t>
            </a:r>
          </a:p>
          <a:p>
            <a:pPr marL="514350" lvl="0" indent="-514350">
              <a:spcBef>
                <a:spcPts val="0"/>
              </a:spcBef>
              <a:spcAft>
                <a:spcPts val="0"/>
              </a:spcAft>
              <a:buFont typeface="+mj-lt"/>
              <a:buAutoNum type="arabicPeriod"/>
            </a:pPr>
            <a:r>
              <a:rPr lang="en-US" sz="2400" dirty="0"/>
              <a:t>If an energy emergency is identified, attempt to call the HH by phone, if available, to inform them their app is invalid and document in </a:t>
            </a:r>
            <a:r>
              <a:rPr lang="en-US" sz="2400" dirty="0" err="1"/>
              <a:t>eHEAT</a:t>
            </a:r>
            <a:endParaRPr lang="en-US" sz="2400" dirty="0"/>
          </a:p>
          <a:p>
            <a:pPr marL="514350" lvl="0" indent="-514350">
              <a:spcBef>
                <a:spcPts val="0"/>
              </a:spcBef>
              <a:spcAft>
                <a:spcPts val="0"/>
              </a:spcAft>
              <a:buFont typeface="+mj-lt"/>
              <a:buAutoNum type="arabicPeriod"/>
            </a:pPr>
            <a:r>
              <a:rPr lang="en-US" sz="2400" dirty="0"/>
              <a:t>Do not request from or share any other inform with third parties</a:t>
            </a:r>
          </a:p>
          <a:p>
            <a:pPr marL="514350" lvl="0" indent="-514350">
              <a:spcBef>
                <a:spcPts val="0"/>
              </a:spcBef>
              <a:spcAft>
                <a:spcPts val="0"/>
              </a:spcAft>
              <a:buFont typeface="+mj-lt"/>
              <a:buAutoNum type="arabicPeriod"/>
            </a:pPr>
            <a:r>
              <a:rPr lang="en-US" sz="2400" dirty="0">
                <a:solidFill>
                  <a:srgbClr val="003865"/>
                </a:solidFill>
              </a:rPr>
              <a:t>Withdraw the app in </a:t>
            </a:r>
            <a:r>
              <a:rPr lang="en-US" sz="2400" dirty="0" err="1">
                <a:solidFill>
                  <a:srgbClr val="003865"/>
                </a:solidFill>
              </a:rPr>
              <a:t>eHEAT</a:t>
            </a:r>
            <a:r>
              <a:rPr lang="en-US" sz="2400" dirty="0">
                <a:solidFill>
                  <a:srgbClr val="003865"/>
                </a:solidFill>
              </a:rPr>
              <a:t> </a:t>
            </a:r>
            <a:r>
              <a:rPr lang="en-US" sz="2400" dirty="0">
                <a:solidFill>
                  <a:srgbClr val="C00000"/>
                </a:solidFill>
              </a:rPr>
              <a:t>via the Manage App dropdown</a:t>
            </a:r>
          </a:p>
          <a:p>
            <a:pPr lvl="1">
              <a:spcBef>
                <a:spcPts val="0"/>
              </a:spcBef>
              <a:spcAft>
                <a:spcPts val="0"/>
              </a:spcAft>
            </a:pPr>
            <a:r>
              <a:rPr lang="en-US" sz="2000" dirty="0">
                <a:solidFill>
                  <a:srgbClr val="C00000"/>
                </a:solidFill>
              </a:rPr>
              <a:t>Add notes detailing the reason for withdrawal</a:t>
            </a:r>
          </a:p>
          <a:p>
            <a:pPr lvl="1">
              <a:spcBef>
                <a:spcPts val="0"/>
              </a:spcBef>
              <a:spcAft>
                <a:spcPts val="0"/>
              </a:spcAft>
            </a:pPr>
            <a:r>
              <a:rPr lang="en-US" sz="2000" dirty="0">
                <a:solidFill>
                  <a:srgbClr val="C00000"/>
                </a:solidFill>
              </a:rPr>
              <a:t>Change “Send Letter” to “Cancel Letter” to ensure the letter is not sent to the HH</a:t>
            </a:r>
          </a:p>
          <a:p>
            <a:pPr lvl="1">
              <a:spcBef>
                <a:spcPts val="0"/>
              </a:spcBef>
              <a:spcAft>
                <a:spcPts val="0"/>
              </a:spcAft>
            </a:pPr>
            <a:r>
              <a:rPr lang="en-US" sz="2000" dirty="0">
                <a:solidFill>
                  <a:srgbClr val="C00000"/>
                </a:solidFill>
              </a:rPr>
              <a:t>Click the “Go” button to finalize the withdrawal</a:t>
            </a:r>
          </a:p>
          <a:p>
            <a:pPr marL="514350" lvl="0" indent="-514350">
              <a:spcBef>
                <a:spcPts val="0"/>
              </a:spcBef>
              <a:spcAft>
                <a:spcPts val="0"/>
              </a:spcAft>
              <a:buFont typeface="+mj-lt"/>
              <a:buAutoNum type="arabicPeriod"/>
            </a:pPr>
            <a:r>
              <a:rPr lang="en-US" sz="2400" dirty="0"/>
              <a:t>No additional follow up is necessary</a:t>
            </a:r>
          </a:p>
          <a:p>
            <a:pPr marL="0" indent="0">
              <a:spcBef>
                <a:spcPts val="600"/>
              </a:spcBef>
              <a:spcAft>
                <a:spcPts val="600"/>
              </a:spcAft>
              <a:buNone/>
            </a:pPr>
            <a:endParaRPr lang="en-US" sz="3200" dirty="0"/>
          </a:p>
          <a:p>
            <a:pPr marL="0" indent="0">
              <a:spcBef>
                <a:spcPts val="600"/>
              </a:spcBef>
              <a:spcAft>
                <a:spcPts val="600"/>
              </a:spcAft>
              <a:buNone/>
            </a:pPr>
            <a:endParaRPr lang="en-US" sz="2800" dirty="0"/>
          </a:p>
        </p:txBody>
      </p:sp>
    </p:spTree>
    <p:extLst>
      <p:ext uri="{BB962C8B-B14F-4D97-AF65-F5344CB8AC3E}">
        <p14:creationId xmlns:p14="http://schemas.microsoft.com/office/powerpoint/2010/main" val="1567737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92326-35DE-90C0-DBA0-0235C16B8B77}"/>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D9C6964-EA8A-B17B-8A5A-22D38FBBC558}"/>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9</a:t>
            </a:fld>
            <a:endParaRPr lang="en-US" dirty="0"/>
          </a:p>
        </p:txBody>
      </p:sp>
      <p:sp>
        <p:nvSpPr>
          <p:cNvPr id="2" name="Title 1">
            <a:extLst>
              <a:ext uri="{FF2B5EF4-FFF2-40B4-BE49-F238E27FC236}">
                <a16:creationId xmlns:a16="http://schemas.microsoft.com/office/drawing/2014/main" id="{87817A44-DA83-8EDA-01BA-D55C1F7C9742}"/>
              </a:ext>
            </a:extLst>
          </p:cNvPr>
          <p:cNvSpPr>
            <a:spLocks noGrp="1"/>
          </p:cNvSpPr>
          <p:nvPr>
            <p:ph type="title"/>
          </p:nvPr>
        </p:nvSpPr>
        <p:spPr/>
        <p:txBody>
          <a:bodyPr>
            <a:normAutofit/>
          </a:bodyPr>
          <a:lstStyle/>
          <a:p>
            <a:pPr algn="l"/>
            <a:r>
              <a:rPr lang="en-US" sz="4400" dirty="0">
                <a:ea typeface="Calibri" panose="020F0502020204030204" pitchFamily="34" charset="0"/>
                <a:cs typeface="Times New Roman" panose="02020603050405020304" pitchFamily="18" charset="0"/>
              </a:rPr>
              <a:t>Additions to Withdraw the App Step 5</a:t>
            </a:r>
            <a:endParaRPr lang="en-US" sz="4400" dirty="0"/>
          </a:p>
        </p:txBody>
      </p:sp>
      <p:sp>
        <p:nvSpPr>
          <p:cNvPr id="3" name="Content Placeholder 2">
            <a:extLst>
              <a:ext uri="{FF2B5EF4-FFF2-40B4-BE49-F238E27FC236}">
                <a16:creationId xmlns:a16="http://schemas.microsoft.com/office/drawing/2014/main" id="{A82D1BB3-0933-A694-7858-17C797C8D61F}"/>
              </a:ext>
            </a:extLst>
          </p:cNvPr>
          <p:cNvSpPr>
            <a:spLocks noGrp="1"/>
          </p:cNvSpPr>
          <p:nvPr>
            <p:ph sz="half" idx="1"/>
          </p:nvPr>
        </p:nvSpPr>
        <p:spPr>
          <a:xfrm>
            <a:off x="698855" y="1594624"/>
            <a:ext cx="10835641" cy="4582339"/>
          </a:xfrm>
        </p:spPr>
        <p:txBody>
          <a:bodyPr>
            <a:noAutofit/>
          </a:bodyPr>
          <a:lstStyle/>
          <a:p>
            <a:pPr marL="0" lvl="0" indent="0">
              <a:buNone/>
            </a:pPr>
            <a:r>
              <a:rPr lang="en-US" sz="3200" dirty="0"/>
              <a:t>5. Withdraw the app in </a:t>
            </a:r>
            <a:r>
              <a:rPr lang="en-US" sz="3200" dirty="0" err="1"/>
              <a:t>eHEAT</a:t>
            </a:r>
            <a:r>
              <a:rPr lang="en-US" sz="3200" dirty="0">
                <a:solidFill>
                  <a:srgbClr val="003865"/>
                </a:solidFill>
              </a:rPr>
              <a:t> </a:t>
            </a:r>
            <a:r>
              <a:rPr lang="en-US" sz="3200" dirty="0">
                <a:solidFill>
                  <a:srgbClr val="002060"/>
                </a:solidFill>
              </a:rPr>
              <a:t>via the Manage App dropdown</a:t>
            </a:r>
          </a:p>
          <a:p>
            <a:pPr lvl="1"/>
            <a:r>
              <a:rPr lang="en-US" sz="2800" dirty="0">
                <a:solidFill>
                  <a:srgbClr val="002060"/>
                </a:solidFill>
              </a:rPr>
              <a:t>Add notes detailing the reason for withdrawal</a:t>
            </a:r>
          </a:p>
          <a:p>
            <a:pPr lvl="1"/>
            <a:r>
              <a:rPr lang="en-US" sz="2800" dirty="0">
                <a:solidFill>
                  <a:srgbClr val="002060"/>
                </a:solidFill>
              </a:rPr>
              <a:t>Change “Send Letter” to “Cancel Letter” to ensure the letter is not sent to the HH</a:t>
            </a:r>
          </a:p>
          <a:p>
            <a:pPr lvl="1"/>
            <a:r>
              <a:rPr lang="en-US" sz="2800" dirty="0">
                <a:solidFill>
                  <a:srgbClr val="002060"/>
                </a:solidFill>
              </a:rPr>
              <a:t>Click the “Go” button to finalize the withdrawal</a:t>
            </a:r>
          </a:p>
          <a:p>
            <a:pPr marL="287338" indent="-287338">
              <a:spcBef>
                <a:spcPts val="600"/>
              </a:spcBef>
              <a:spcAft>
                <a:spcPts val="600"/>
              </a:spcAft>
            </a:pPr>
            <a:endParaRPr lang="en-US" sz="3200" dirty="0"/>
          </a:p>
          <a:p>
            <a:pPr marL="0" indent="0">
              <a:spcBef>
                <a:spcPts val="600"/>
              </a:spcBef>
              <a:spcAft>
                <a:spcPts val="600"/>
              </a:spcAft>
              <a:buNone/>
            </a:pPr>
            <a:endParaRPr lang="en-US" sz="2800" dirty="0"/>
          </a:p>
        </p:txBody>
      </p:sp>
      <p:pic>
        <p:nvPicPr>
          <p:cNvPr id="12" name="Picture 11">
            <a:extLst>
              <a:ext uri="{FF2B5EF4-FFF2-40B4-BE49-F238E27FC236}">
                <a16:creationId xmlns:a16="http://schemas.microsoft.com/office/drawing/2014/main" id="{423497D0-1818-951D-F96B-79D77438417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45361" y="4601002"/>
            <a:ext cx="2931841" cy="1954561"/>
          </a:xfrm>
          <a:prstGeom prst="rect">
            <a:avLst/>
          </a:prstGeom>
        </p:spPr>
      </p:pic>
    </p:spTree>
    <p:extLst>
      <p:ext uri="{BB962C8B-B14F-4D97-AF65-F5344CB8AC3E}">
        <p14:creationId xmlns:p14="http://schemas.microsoft.com/office/powerpoint/2010/main" val="150713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potx" id="{173BAB30-51AA-4A99-A927-CCD869EBF607}" vid="{BA9EC644-015B-4F2F-9352-CA7D864112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CE4A2FABADBC441B0342913A8C290D0" ma:contentTypeVersion="2" ma:contentTypeDescription="Create a new document." ma:contentTypeScope="" ma:versionID="81d2ba08ee2977b36be2fea17d30ebc0">
  <xsd:schema xmlns:xsd="http://www.w3.org/2001/XMLSchema" xmlns:xs="http://www.w3.org/2001/XMLSchema" xmlns:p="http://schemas.microsoft.com/office/2006/metadata/properties" xmlns:ns2="ffc124ee-df99-471e-a3f3-403333fc7b18" targetNamespace="http://schemas.microsoft.com/office/2006/metadata/properties" ma:root="true" ma:fieldsID="13182abac4f103ce99be370d50200635" ns2:_="">
    <xsd:import namespace="ffc124ee-df99-471e-a3f3-403333fc7b18"/>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c124ee-df99-471e-a3f3-403333fc7b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7C411C-54A6-49B6-84EE-93EC1CD932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c124ee-df99-471e-a3f3-403333fc7b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3.xml><?xml version="1.0" encoding="utf-8"?>
<ds:datastoreItem xmlns:ds="http://schemas.openxmlformats.org/officeDocument/2006/customXml" ds:itemID="{9678B604-9059-4F1C-B8E2-C96A71A964D2}">
  <ds:schemaRefs>
    <ds:schemaRef ds:uri="http://purl.org/dc/elements/1.1/"/>
    <ds:schemaRef ds:uri="http://schemas.microsoft.com/office/2006/documentManagement/types"/>
    <ds:schemaRef ds:uri="http://www.w3.org/XML/1998/namespace"/>
    <ds:schemaRef ds:uri="ffc124ee-df99-471e-a3f3-403333fc7b18"/>
    <ds:schemaRef ds:uri="http://purl.org/dc/dcmitype/"/>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3760</TotalTime>
  <Words>1743</Words>
  <Application>Microsoft Office PowerPoint</Application>
  <PresentationFormat>Widescreen</PresentationFormat>
  <Paragraphs>200</Paragraphs>
  <Slides>35</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NeueHaasGroteskText Std</vt:lpstr>
      <vt:lpstr>Wingdings</vt:lpstr>
      <vt:lpstr>MN.IT</vt:lpstr>
      <vt:lpstr>FFY27 Annual Training</vt:lpstr>
      <vt:lpstr>Ch. 2 Applications and Application Processing</vt:lpstr>
      <vt:lpstr>App and App Processing Topics</vt:lpstr>
      <vt:lpstr>Topics List Continued</vt:lpstr>
      <vt:lpstr>Applications Requirements, p. 13</vt:lpstr>
      <vt:lpstr>Applications Requirements Continued</vt:lpstr>
      <vt:lpstr>Handling Applications Without Valid Signatures or With Composition Changes</vt:lpstr>
      <vt:lpstr>Handling Applications without Valid Signatures, p. 13</vt:lpstr>
      <vt:lpstr>Additions to Withdraw the App Step 5</vt:lpstr>
      <vt:lpstr>When To Require a New Signature or Log Date, p. 14</vt:lpstr>
      <vt:lpstr>Name on Energy Accounts, p. 18-19</vt:lpstr>
      <vt:lpstr>Name on Energy Accounts – Direct Payments</vt:lpstr>
      <vt:lpstr>Name on Energy Accounts – “Living” Added</vt:lpstr>
      <vt:lpstr>Added “Living” HH Member</vt:lpstr>
      <vt:lpstr>Defining Name Mismatches (p. 20)</vt:lpstr>
      <vt:lpstr>Name Mismatches Continued</vt:lpstr>
      <vt:lpstr>Household Membership Changes Before Approval (p. 22)</vt:lpstr>
      <vt:lpstr>Withdrawn Applications (p. 23)</vt:lpstr>
      <vt:lpstr>Q&amp;A</vt:lpstr>
      <vt:lpstr>FFY27 Annual Training</vt:lpstr>
      <vt:lpstr>Application Changes &amp; Mailing Timeline</vt:lpstr>
      <vt:lpstr>Topics – App Changes &amp; Mailing Timeline</vt:lpstr>
      <vt:lpstr>Addition to the Instructions Page</vt:lpstr>
      <vt:lpstr>Updated income dates and income guidelines</vt:lpstr>
      <vt:lpstr>Additions to ‘What proof to send’</vt:lpstr>
      <vt:lpstr>What Proof to send</vt:lpstr>
      <vt:lpstr>Changes to ‘Non-Citizen Applicants’ section</vt:lpstr>
      <vt:lpstr>Household Members table redesigned</vt:lpstr>
      <vt:lpstr>Additions to Income and Benefits sections</vt:lpstr>
      <vt:lpstr>Addition to ‘Renters and Homeowners’</vt:lpstr>
      <vt:lpstr>Addition to Part 4 Energy Providers</vt:lpstr>
      <vt:lpstr>Added statement and bubble before Part 5</vt:lpstr>
      <vt:lpstr>Addition to Part 5</vt:lpstr>
      <vt:lpstr>Planned FFY27 EAP application-related dates</vt:lpstr>
      <vt:lpstr>Q&amp;A</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Image</dc:title>
  <dc:subject>PowerPoint Template</dc:subject>
  <dc:creator>Tracy M.B. Smetana</dc:creator>
  <cp:keywords>PowerPoint, Template</cp:keywords>
  <dc:description>Version 1.1, Released 8-2016</dc:description>
  <cp:lastModifiedBy>Seemann, Sandra (COMM)</cp:lastModifiedBy>
  <cp:revision>275</cp:revision>
  <cp:lastPrinted>2017-03-14T16:27:36Z</cp:lastPrinted>
  <dcterms:created xsi:type="dcterms:W3CDTF">2019-11-22T21:44:23Z</dcterms:created>
  <dcterms:modified xsi:type="dcterms:W3CDTF">2026-07-31T17:06:39Z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0x010100ECE4A2FABADBC441B0342913A8C290D0</vt:lpwstr>
  </property>
</Properties>
</file>