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41"/>
  </p:notesMasterIdLst>
  <p:handoutMasterIdLst>
    <p:handoutMasterId r:id="rId42"/>
  </p:handoutMasterIdLst>
  <p:sldIdLst>
    <p:sldId id="459" r:id="rId5"/>
    <p:sldId id="272" r:id="rId6"/>
    <p:sldId id="3509" r:id="rId7"/>
    <p:sldId id="3510" r:id="rId8"/>
    <p:sldId id="3511" r:id="rId9"/>
    <p:sldId id="3512" r:id="rId10"/>
    <p:sldId id="3513" r:id="rId11"/>
    <p:sldId id="3514" r:id="rId12"/>
    <p:sldId id="3532" r:id="rId13"/>
    <p:sldId id="3533" r:id="rId14"/>
    <p:sldId id="3534" r:id="rId15"/>
    <p:sldId id="3535" r:id="rId16"/>
    <p:sldId id="3536" r:id="rId17"/>
    <p:sldId id="3537" r:id="rId18"/>
    <p:sldId id="3538" r:id="rId19"/>
    <p:sldId id="3539" r:id="rId20"/>
    <p:sldId id="448" r:id="rId21"/>
    <p:sldId id="3540" r:id="rId22"/>
    <p:sldId id="3541" r:id="rId23"/>
    <p:sldId id="3542" r:id="rId24"/>
    <p:sldId id="3543" r:id="rId25"/>
    <p:sldId id="431" r:id="rId26"/>
    <p:sldId id="455" r:id="rId27"/>
    <p:sldId id="456" r:id="rId28"/>
    <p:sldId id="457" r:id="rId29"/>
    <p:sldId id="260" r:id="rId30"/>
    <p:sldId id="258" r:id="rId31"/>
    <p:sldId id="262" r:id="rId32"/>
    <p:sldId id="263" r:id="rId33"/>
    <p:sldId id="264" r:id="rId34"/>
    <p:sldId id="265" r:id="rId35"/>
    <p:sldId id="266" r:id="rId36"/>
    <p:sldId id="257" r:id="rId37"/>
    <p:sldId id="259" r:id="rId38"/>
    <p:sldId id="268" r:id="rId39"/>
    <p:sldId id="267"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865"/>
    <a:srgbClr val="000000"/>
    <a:srgbClr val="78BE21"/>
    <a:srgbClr val="0D0D0D"/>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89886" autoAdjust="0"/>
  </p:normalViewPr>
  <p:slideViewPr>
    <p:cSldViewPr snapToGrid="0">
      <p:cViewPr varScale="1">
        <p:scale>
          <a:sx n="53" d="100"/>
          <a:sy n="53" d="100"/>
        </p:scale>
        <p:origin x="992"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8/11/2026</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8/11/2026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178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1126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115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24</a:t>
            </a:fld>
            <a:endParaRPr lang="en-US" dirty="0"/>
          </a:p>
        </p:txBody>
      </p:sp>
    </p:spTree>
    <p:extLst>
      <p:ext uri="{BB962C8B-B14F-4D97-AF65-F5344CB8AC3E}">
        <p14:creationId xmlns:p14="http://schemas.microsoft.com/office/powerpoint/2010/main" val="1641073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8/11/2026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623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49488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8/11/2026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8/11/2026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8/11/2026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8/11/2026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mn.gov/commerce</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8/11/2026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8/11/2026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8/11/2026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8/11/2026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8/11/2026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8/11/2026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8/11/2026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8/11/2026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8/11/2026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8/11/2026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8/11/2026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8/11/2026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8/11/2026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8/11/2026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8/11/2026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8/11/2026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8/11/2026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8/11/2026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8/11/2026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8/11/2026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8/11/2026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8/11/2026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8/11/2026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1476447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8/11/2026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8/11/2026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8/11/2026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8/11/2026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20822502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FA633E-65C4-9E3C-58EF-93E2BC56A950}"/>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B1C8FDA-E0BA-EA06-2325-F6BAB9513F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FD401F-5F9D-A0FC-4D1F-C434202009E6}"/>
              </a:ext>
            </a:extLst>
          </p:cNvPr>
          <p:cNvSpPr>
            <a:spLocks noGrp="1"/>
          </p:cNvSpPr>
          <p:nvPr>
            <p:ph type="dt" sz="half" idx="10"/>
          </p:nvPr>
        </p:nvSpPr>
        <p:spPr/>
        <p:txBody>
          <a:bodyPr/>
          <a:lstStyle/>
          <a:p>
            <a:fld id="{7CFCB034-A67F-4293-B995-47A059D75948}" type="datetimeFigureOut">
              <a:rPr lang="en-US" smtClean="0"/>
              <a:t>8/11/2026</a:t>
            </a:fld>
            <a:endParaRPr lang="en-US"/>
          </a:p>
        </p:txBody>
      </p:sp>
      <p:sp>
        <p:nvSpPr>
          <p:cNvPr id="6" name="Footer Placeholder 5">
            <a:extLst>
              <a:ext uri="{FF2B5EF4-FFF2-40B4-BE49-F238E27FC236}">
                <a16:creationId xmlns:a16="http://schemas.microsoft.com/office/drawing/2014/main" id="{0CA865F9-9B29-7E04-62B3-315EBB3CB8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6C6763-1D50-2DB3-8771-FAAA23CCC18B}"/>
              </a:ext>
            </a:extLst>
          </p:cNvPr>
          <p:cNvSpPr>
            <a:spLocks noGrp="1"/>
          </p:cNvSpPr>
          <p:nvPr>
            <p:ph type="sldNum" sz="quarter" idx="12"/>
          </p:nvPr>
        </p:nvSpPr>
        <p:spPr/>
        <p:txBody>
          <a:bodyPr/>
          <a:lstStyle/>
          <a:p>
            <a:fld id="{FE280A4B-66AC-44F6-9213-B93C51DC52A4}" type="slidenum">
              <a:rPr lang="en-US" smtClean="0"/>
              <a:t>‹#›</a:t>
            </a:fld>
            <a:endParaRPr lang="en-US"/>
          </a:p>
        </p:txBody>
      </p:sp>
      <p:sp>
        <p:nvSpPr>
          <p:cNvPr id="8" name="Title 1">
            <a:extLst>
              <a:ext uri="{FF2B5EF4-FFF2-40B4-BE49-F238E27FC236}">
                <a16:creationId xmlns:a16="http://schemas.microsoft.com/office/drawing/2014/main" id="{83F4B0A9-0932-D5D4-A4B8-238CFE61F4ED}"/>
              </a:ext>
            </a:extLst>
          </p:cNvPr>
          <p:cNvSpPr>
            <a:spLocks noGrp="1"/>
          </p:cNvSpPr>
          <p:nvPr>
            <p:ph type="title"/>
          </p:nvPr>
        </p:nvSpPr>
        <p:spPr>
          <a:xfrm>
            <a:off x="0" y="0"/>
            <a:ext cx="12192000" cy="1216152"/>
          </a:xfrm>
          <a:solidFill>
            <a:schemeClr val="tx1"/>
          </a:solidFill>
        </p:spPr>
        <p:txBody>
          <a:bodyPr lIns="822960" rIns="822960">
            <a:normAutofit/>
          </a:bodyPr>
          <a:lstStyle>
            <a:lvl1pPr algn="r">
              <a:defRPr sz="4000">
                <a:solidFill>
                  <a:schemeClr val="bg1"/>
                </a:solidFill>
              </a:defRPr>
            </a:lvl1pPr>
          </a:lstStyle>
          <a:p>
            <a:r>
              <a:rPr lang="en-US" dirty="0"/>
              <a:t>Click to edit Master title style</a:t>
            </a:r>
          </a:p>
        </p:txBody>
      </p:sp>
      <p:sp>
        <p:nvSpPr>
          <p:cNvPr id="9" name="Rectangle 8">
            <a:extLst>
              <a:ext uri="{FF2B5EF4-FFF2-40B4-BE49-F238E27FC236}">
                <a16:creationId xmlns:a16="http://schemas.microsoft.com/office/drawing/2014/main" id="{362DDADF-173D-4B86-1E28-0CBE33F6E06D}"/>
              </a:ext>
            </a:extLst>
          </p:cNvPr>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43924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8/11/2026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8/11/2026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8/11/2026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 id="2147483820" r:id="rId5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2802466" y="5143364"/>
            <a:ext cx="6587067" cy="903062"/>
          </a:xfrm>
        </p:spPr>
        <p:txBody>
          <a:bodyPr>
            <a:normAutofit/>
          </a:bodyPr>
          <a:lstStyle/>
          <a:p>
            <a:r>
              <a:rPr lang="en-US" sz="4000" b="1" dirty="0"/>
              <a:t>Introduction; FFY26 in Review </a:t>
            </a:r>
          </a:p>
          <a:p>
            <a:endParaRPr lang="en-US" sz="4000" b="1" dirty="0"/>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D086-B61F-C4F5-65E9-B98578FD9F4C}"/>
              </a:ext>
            </a:extLst>
          </p:cNvPr>
          <p:cNvSpPr>
            <a:spLocks noGrp="1"/>
          </p:cNvSpPr>
          <p:nvPr>
            <p:ph type="title"/>
          </p:nvPr>
        </p:nvSpPr>
        <p:spPr/>
        <p:txBody>
          <a:bodyPr>
            <a:normAutofit/>
          </a:bodyPr>
          <a:lstStyle/>
          <a:p>
            <a:pPr algn="l"/>
            <a:r>
              <a:rPr lang="en-US" sz="4400" dirty="0"/>
              <a:t>FFY26 Breakthrough Goal</a:t>
            </a:r>
          </a:p>
        </p:txBody>
      </p:sp>
      <p:sp>
        <p:nvSpPr>
          <p:cNvPr id="3" name="Content Placeholder 2">
            <a:extLst>
              <a:ext uri="{FF2B5EF4-FFF2-40B4-BE49-F238E27FC236}">
                <a16:creationId xmlns:a16="http://schemas.microsoft.com/office/drawing/2014/main" id="{918125B2-DB6F-3770-91EC-4B9DC5DC08F0}"/>
              </a:ext>
            </a:extLst>
          </p:cNvPr>
          <p:cNvSpPr>
            <a:spLocks noGrp="1"/>
          </p:cNvSpPr>
          <p:nvPr>
            <p:ph idx="1"/>
          </p:nvPr>
        </p:nvSpPr>
        <p:spPr/>
        <p:txBody>
          <a:bodyPr>
            <a:normAutofit/>
          </a:bodyPr>
          <a:lstStyle/>
          <a:p>
            <a:r>
              <a:rPr lang="en-US" sz="3200" dirty="0"/>
              <a:t>Last year we set a goal of improving application processing speed by 5%</a:t>
            </a:r>
          </a:p>
          <a:p>
            <a:r>
              <a:rPr lang="en-US" sz="3200" dirty="0"/>
              <a:t>Due to unprecedented challenges, we didn’t meet this goal</a:t>
            </a:r>
          </a:p>
          <a:p>
            <a:r>
              <a:rPr lang="en-US" sz="3200" dirty="0"/>
              <a:t>Days to work an app slowed by 5%</a:t>
            </a:r>
          </a:p>
          <a:p>
            <a:r>
              <a:rPr lang="en-US" sz="3200" dirty="0"/>
              <a:t>Days to terminal status slowed by 13%</a:t>
            </a:r>
          </a:p>
        </p:txBody>
      </p:sp>
      <p:sp>
        <p:nvSpPr>
          <p:cNvPr id="4" name="Slide Number Placeholder 3">
            <a:extLst>
              <a:ext uri="{FF2B5EF4-FFF2-40B4-BE49-F238E27FC236}">
                <a16:creationId xmlns:a16="http://schemas.microsoft.com/office/drawing/2014/main" id="{07EC3B33-9A0D-9C63-4383-A7286BCB9E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CDCBAC32-B58C-893A-E882-F20BC6C637F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38160" y="3734917"/>
            <a:ext cx="3768700" cy="251246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9245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80E-72CF-932A-1293-A8B7A6CCC68B}"/>
              </a:ext>
            </a:extLst>
          </p:cNvPr>
          <p:cNvSpPr>
            <a:spLocks noGrp="1"/>
          </p:cNvSpPr>
          <p:nvPr>
            <p:ph type="title"/>
          </p:nvPr>
        </p:nvSpPr>
        <p:spPr/>
        <p:txBody>
          <a:bodyPr>
            <a:normAutofit/>
          </a:bodyPr>
          <a:lstStyle/>
          <a:p>
            <a:pPr algn="l"/>
            <a:r>
              <a:rPr lang="en-US" sz="4400" dirty="0"/>
              <a:t>FFY26 Breakthrough Goal Continued</a:t>
            </a:r>
          </a:p>
        </p:txBody>
      </p:sp>
      <p:sp>
        <p:nvSpPr>
          <p:cNvPr id="3" name="Content Placeholder 2">
            <a:extLst>
              <a:ext uri="{FF2B5EF4-FFF2-40B4-BE49-F238E27FC236}">
                <a16:creationId xmlns:a16="http://schemas.microsoft.com/office/drawing/2014/main" id="{7D0CA75D-703D-E3D9-A830-D308C81B8FD8}"/>
              </a:ext>
            </a:extLst>
          </p:cNvPr>
          <p:cNvSpPr>
            <a:spLocks noGrp="1"/>
          </p:cNvSpPr>
          <p:nvPr>
            <p:ph idx="1"/>
          </p:nvPr>
        </p:nvSpPr>
        <p:spPr>
          <a:xfrm>
            <a:off x="838199" y="1825625"/>
            <a:ext cx="10724147" cy="4351338"/>
          </a:xfrm>
        </p:spPr>
        <p:txBody>
          <a:bodyPr>
            <a:normAutofit/>
          </a:bodyPr>
          <a:lstStyle/>
          <a:p>
            <a:r>
              <a:rPr lang="en-US" sz="3600" dirty="0"/>
              <a:t>Proposed 90% of SPs work an up in fewer than 30 days</a:t>
            </a:r>
          </a:p>
          <a:p>
            <a:pPr lvl="1"/>
            <a:r>
              <a:rPr lang="en-US" sz="3200" dirty="0"/>
              <a:t>75% did it, up from 61% last year!</a:t>
            </a:r>
          </a:p>
          <a:p>
            <a:pPr lvl="1"/>
            <a:r>
              <a:rPr lang="en-US" sz="3200" dirty="0"/>
              <a:t>Nearly 80% under 40 days</a:t>
            </a:r>
          </a:p>
          <a:p>
            <a:pPr lvl="1"/>
            <a:r>
              <a:rPr lang="en-US" sz="3200" dirty="0"/>
              <a:t>96% 45 days or fewer</a:t>
            </a:r>
          </a:p>
          <a:p>
            <a:pPr lvl="1"/>
            <a:r>
              <a:rPr lang="en-US" sz="3200" dirty="0"/>
              <a:t>Saw improvements for several SPs</a:t>
            </a:r>
          </a:p>
        </p:txBody>
      </p:sp>
      <p:sp>
        <p:nvSpPr>
          <p:cNvPr id="4" name="Slide Number Placeholder 3">
            <a:extLst>
              <a:ext uri="{FF2B5EF4-FFF2-40B4-BE49-F238E27FC236}">
                <a16:creationId xmlns:a16="http://schemas.microsoft.com/office/drawing/2014/main" id="{0E93A457-E1CD-7D26-1F02-684635923C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BF034412-9C90-5FB3-1F8C-A0239A9EF0A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7561" y="3566110"/>
            <a:ext cx="3916279" cy="26108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2799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A384B-988C-056C-79A5-59BD3850556B}"/>
              </a:ext>
            </a:extLst>
          </p:cNvPr>
          <p:cNvSpPr>
            <a:spLocks noGrp="1"/>
          </p:cNvSpPr>
          <p:nvPr>
            <p:ph type="title"/>
          </p:nvPr>
        </p:nvSpPr>
        <p:spPr/>
        <p:txBody>
          <a:bodyPr>
            <a:normAutofit/>
          </a:bodyPr>
          <a:lstStyle/>
          <a:p>
            <a:pPr algn="l"/>
            <a:r>
              <a:rPr lang="en-US" sz="4400" dirty="0"/>
              <a:t>FFY27 Breakthrough Goals</a:t>
            </a:r>
          </a:p>
        </p:txBody>
      </p:sp>
      <p:sp>
        <p:nvSpPr>
          <p:cNvPr id="3" name="Content Placeholder 2">
            <a:extLst>
              <a:ext uri="{FF2B5EF4-FFF2-40B4-BE49-F238E27FC236}">
                <a16:creationId xmlns:a16="http://schemas.microsoft.com/office/drawing/2014/main" id="{189E9C8D-5576-16E4-B990-E181DA6D1CD5}"/>
              </a:ext>
            </a:extLst>
          </p:cNvPr>
          <p:cNvSpPr>
            <a:spLocks noGrp="1"/>
          </p:cNvSpPr>
          <p:nvPr>
            <p:ph idx="1"/>
          </p:nvPr>
        </p:nvSpPr>
        <p:spPr>
          <a:xfrm>
            <a:off x="838201" y="1825625"/>
            <a:ext cx="6657474" cy="4351338"/>
          </a:xfrm>
        </p:spPr>
        <p:txBody>
          <a:bodyPr>
            <a:normAutofit/>
          </a:bodyPr>
          <a:lstStyle/>
          <a:p>
            <a:r>
              <a:rPr lang="en-US" sz="3600" dirty="0"/>
              <a:t>Intended to be big, audacious, and hard to reach</a:t>
            </a:r>
          </a:p>
          <a:p>
            <a:r>
              <a:rPr lang="en-US" sz="3600" dirty="0"/>
              <a:t>EAP’s goals: </a:t>
            </a:r>
          </a:p>
          <a:p>
            <a:pPr lvl="1"/>
            <a:r>
              <a:rPr lang="en-US" sz="3200" dirty="0"/>
              <a:t>Regain form from a year ago – 5% overall improvement</a:t>
            </a:r>
          </a:p>
          <a:p>
            <a:pPr lvl="1"/>
            <a:r>
              <a:rPr lang="en-US" sz="3200" dirty="0"/>
              <a:t>Get 90% of SPs under 30 days to work an app</a:t>
            </a:r>
          </a:p>
        </p:txBody>
      </p:sp>
      <p:sp>
        <p:nvSpPr>
          <p:cNvPr id="4" name="Slide Number Placeholder 3">
            <a:extLst>
              <a:ext uri="{FF2B5EF4-FFF2-40B4-BE49-F238E27FC236}">
                <a16:creationId xmlns:a16="http://schemas.microsoft.com/office/drawing/2014/main" id="{DA4E031E-C69A-496B-0BC8-693DD6D2AA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19798BD7-6658-BFC4-322F-6406A6D5610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4917" y="1825625"/>
            <a:ext cx="4690998" cy="307591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2494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DCA4E-BCCE-B453-E70B-976BE859C936}"/>
              </a:ext>
            </a:extLst>
          </p:cNvPr>
          <p:cNvSpPr>
            <a:spLocks noGrp="1"/>
          </p:cNvSpPr>
          <p:nvPr>
            <p:ph type="title"/>
          </p:nvPr>
        </p:nvSpPr>
        <p:spPr/>
        <p:txBody>
          <a:bodyPr>
            <a:normAutofit/>
          </a:bodyPr>
          <a:lstStyle/>
          <a:p>
            <a:pPr algn="l"/>
            <a:r>
              <a:rPr lang="en-US" sz="4400" dirty="0"/>
              <a:t>How We Can Achieve FFY27 Breakthrough</a:t>
            </a:r>
          </a:p>
        </p:txBody>
      </p:sp>
      <p:sp>
        <p:nvSpPr>
          <p:cNvPr id="3" name="Content Placeholder 2">
            <a:extLst>
              <a:ext uri="{FF2B5EF4-FFF2-40B4-BE49-F238E27FC236}">
                <a16:creationId xmlns:a16="http://schemas.microsoft.com/office/drawing/2014/main" id="{1C7C637D-CEDB-C64E-59F2-541981B18410}"/>
              </a:ext>
            </a:extLst>
          </p:cNvPr>
          <p:cNvSpPr>
            <a:spLocks noGrp="1"/>
          </p:cNvSpPr>
          <p:nvPr>
            <p:ph idx="1"/>
          </p:nvPr>
        </p:nvSpPr>
        <p:spPr>
          <a:xfrm>
            <a:off x="838200" y="1825625"/>
            <a:ext cx="6968339" cy="4351338"/>
          </a:xfrm>
        </p:spPr>
        <p:txBody>
          <a:bodyPr>
            <a:normAutofit fontScale="92500"/>
          </a:bodyPr>
          <a:lstStyle/>
          <a:p>
            <a:r>
              <a:rPr lang="en-US" sz="2800" dirty="0"/>
              <a:t>Keep improving online app to get more complete apps</a:t>
            </a:r>
          </a:p>
          <a:p>
            <a:r>
              <a:rPr lang="en-US" sz="2800" dirty="0"/>
              <a:t>Better policy for DEED wage/unemployment insurance database</a:t>
            </a:r>
          </a:p>
          <a:p>
            <a:r>
              <a:rPr lang="en-US" sz="2800" dirty="0"/>
              <a:t>Better training – including sharing best practices</a:t>
            </a:r>
          </a:p>
          <a:p>
            <a:r>
              <a:rPr lang="en-US" sz="2800" dirty="0"/>
              <a:t>No federal shutdown/delayed funding</a:t>
            </a:r>
          </a:p>
          <a:p>
            <a:r>
              <a:rPr lang="en-US" sz="2800" dirty="0"/>
              <a:t>No large-scale administrative inefficiencies or mistakes</a:t>
            </a:r>
          </a:p>
        </p:txBody>
      </p:sp>
      <p:sp>
        <p:nvSpPr>
          <p:cNvPr id="4" name="Slide Number Placeholder 3">
            <a:extLst>
              <a:ext uri="{FF2B5EF4-FFF2-40B4-BE49-F238E27FC236}">
                <a16:creationId xmlns:a16="http://schemas.microsoft.com/office/drawing/2014/main" id="{22AD33D4-FF26-7914-FD19-0403B37082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17FCFA56-BEA8-07A9-88C2-47BD9BF1E68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806539" y="1511472"/>
            <a:ext cx="4169185" cy="27787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4964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D5D45E-5867-AD44-0EAA-1DF992933A5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2160" y="2494915"/>
            <a:ext cx="6339840" cy="4226560"/>
          </a:xfrm>
          <a:prstGeom prst="rect">
            <a:avLst/>
          </a:prstGeom>
        </p:spPr>
      </p:pic>
      <p:sp>
        <p:nvSpPr>
          <p:cNvPr id="2" name="Title 1">
            <a:extLst>
              <a:ext uri="{FF2B5EF4-FFF2-40B4-BE49-F238E27FC236}">
                <a16:creationId xmlns:a16="http://schemas.microsoft.com/office/drawing/2014/main" id="{E2CD1E6C-8922-2AB4-C8B7-33365A341EDF}"/>
              </a:ext>
            </a:extLst>
          </p:cNvPr>
          <p:cNvSpPr>
            <a:spLocks noGrp="1"/>
          </p:cNvSpPr>
          <p:nvPr>
            <p:ph type="title"/>
          </p:nvPr>
        </p:nvSpPr>
        <p:spPr/>
        <p:txBody>
          <a:bodyPr>
            <a:normAutofit/>
          </a:bodyPr>
          <a:lstStyle/>
          <a:p>
            <a:pPr algn="l"/>
            <a:r>
              <a:rPr lang="en-US" sz="4400" dirty="0"/>
              <a:t>FFY27 Approach – Subject to Change</a:t>
            </a:r>
          </a:p>
        </p:txBody>
      </p:sp>
      <p:sp>
        <p:nvSpPr>
          <p:cNvPr id="3" name="Content Placeholder 2">
            <a:extLst>
              <a:ext uri="{FF2B5EF4-FFF2-40B4-BE49-F238E27FC236}">
                <a16:creationId xmlns:a16="http://schemas.microsoft.com/office/drawing/2014/main" id="{35F17008-2BE4-0DE7-C635-815DE1C1A484}"/>
              </a:ext>
              <a:ext uri="{C183D7F6-B498-43B3-948B-1728B52AA6E4}">
                <adec:decorative xmlns:adec="http://schemas.microsoft.com/office/drawing/2017/decorative" val="1"/>
              </a:ext>
            </a:extLst>
          </p:cNvPr>
          <p:cNvSpPr>
            <a:spLocks noGrp="1"/>
          </p:cNvSpPr>
          <p:nvPr>
            <p:ph idx="1"/>
          </p:nvPr>
        </p:nvSpPr>
        <p:spPr/>
        <p:txBody>
          <a:bodyPr>
            <a:normAutofit/>
          </a:bodyPr>
          <a:lstStyle/>
          <a:p>
            <a:pPr>
              <a:spcBef>
                <a:spcPts val="0"/>
              </a:spcBef>
            </a:pPr>
            <a:r>
              <a:rPr lang="en-US" sz="3600" dirty="0"/>
              <a:t>Funding likely to decrease slightly (~$115-123M)</a:t>
            </a:r>
          </a:p>
          <a:p>
            <a:pPr>
              <a:spcBef>
                <a:spcPts val="0"/>
              </a:spcBef>
            </a:pPr>
            <a:r>
              <a:rPr lang="en-US" sz="3600" dirty="0"/>
              <a:t>Eligibility Threshold: 50% SMI</a:t>
            </a:r>
          </a:p>
          <a:p>
            <a:pPr>
              <a:spcBef>
                <a:spcPts val="0"/>
              </a:spcBef>
            </a:pPr>
            <a:r>
              <a:rPr lang="en-US" sz="3600" dirty="0"/>
              <a:t>Average Primary Heat Benefit: $580+</a:t>
            </a:r>
          </a:p>
          <a:p>
            <a:pPr lvl="1">
              <a:spcBef>
                <a:spcPts val="0"/>
              </a:spcBef>
            </a:pPr>
            <a:r>
              <a:rPr lang="en-US" sz="3200" dirty="0"/>
              <a:t>Minimum: $200+</a:t>
            </a:r>
          </a:p>
          <a:p>
            <a:pPr lvl="1">
              <a:spcBef>
                <a:spcPts val="0"/>
              </a:spcBef>
            </a:pPr>
            <a:r>
              <a:rPr lang="en-US" sz="3200" dirty="0"/>
              <a:t>Maximum: $1,400</a:t>
            </a:r>
          </a:p>
          <a:p>
            <a:pPr>
              <a:spcBef>
                <a:spcPts val="0"/>
              </a:spcBef>
            </a:pPr>
            <a:r>
              <a:rPr lang="en-US" sz="3600" dirty="0"/>
              <a:t>Crisis Max: $600</a:t>
            </a:r>
          </a:p>
        </p:txBody>
      </p:sp>
      <p:sp>
        <p:nvSpPr>
          <p:cNvPr id="4" name="Slide Number Placeholder 3">
            <a:extLst>
              <a:ext uri="{FF2B5EF4-FFF2-40B4-BE49-F238E27FC236}">
                <a16:creationId xmlns:a16="http://schemas.microsoft.com/office/drawing/2014/main" id="{4EBEB4F7-EA9D-2AAA-8E8C-8157AF15D3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3383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92F88-5B89-2F5F-0871-3C50DCAA698A}"/>
              </a:ext>
            </a:extLst>
          </p:cNvPr>
          <p:cNvSpPr>
            <a:spLocks noGrp="1"/>
          </p:cNvSpPr>
          <p:nvPr>
            <p:ph type="title"/>
          </p:nvPr>
        </p:nvSpPr>
        <p:spPr/>
        <p:txBody>
          <a:bodyPr>
            <a:normAutofit/>
          </a:bodyPr>
          <a:lstStyle/>
          <a:p>
            <a:pPr algn="l"/>
            <a:r>
              <a:rPr lang="en-US" sz="4400" dirty="0"/>
              <a:t>FFY27 Approach - continued</a:t>
            </a:r>
          </a:p>
        </p:txBody>
      </p:sp>
      <p:sp>
        <p:nvSpPr>
          <p:cNvPr id="3" name="Content Placeholder 2">
            <a:extLst>
              <a:ext uri="{FF2B5EF4-FFF2-40B4-BE49-F238E27FC236}">
                <a16:creationId xmlns:a16="http://schemas.microsoft.com/office/drawing/2014/main" id="{03DDFCF6-5FAA-E06B-487F-61F7A3FCBFCE}"/>
              </a:ext>
            </a:extLst>
          </p:cNvPr>
          <p:cNvSpPr>
            <a:spLocks noGrp="1"/>
          </p:cNvSpPr>
          <p:nvPr>
            <p:ph idx="1"/>
          </p:nvPr>
        </p:nvSpPr>
        <p:spPr/>
        <p:txBody>
          <a:bodyPr>
            <a:normAutofit/>
          </a:bodyPr>
          <a:lstStyle/>
          <a:p>
            <a:pPr>
              <a:spcBef>
                <a:spcPts val="0"/>
              </a:spcBef>
            </a:pPr>
            <a:r>
              <a:rPr lang="en-US" sz="3600" dirty="0"/>
              <a:t>10% EAPWX Transfer</a:t>
            </a:r>
          </a:p>
          <a:p>
            <a:pPr>
              <a:spcBef>
                <a:spcPts val="0"/>
              </a:spcBef>
            </a:pPr>
            <a:r>
              <a:rPr lang="en-US" sz="3600" dirty="0"/>
              <a:t>Startup funds on 10/1</a:t>
            </a:r>
          </a:p>
          <a:p>
            <a:pPr lvl="1">
              <a:spcBef>
                <a:spcPts val="0"/>
              </a:spcBef>
            </a:pPr>
            <a:r>
              <a:rPr lang="en-US" sz="3200" dirty="0"/>
              <a:t>ERR at least $1M</a:t>
            </a:r>
          </a:p>
          <a:p>
            <a:pPr lvl="1">
              <a:spcBef>
                <a:spcPts val="0"/>
              </a:spcBef>
            </a:pPr>
            <a:r>
              <a:rPr lang="en-US" sz="3200" dirty="0"/>
              <a:t>$3M Admin</a:t>
            </a:r>
          </a:p>
          <a:p>
            <a:pPr lvl="1">
              <a:spcBef>
                <a:spcPts val="0"/>
              </a:spcBef>
            </a:pPr>
            <a:r>
              <a:rPr lang="en-US" sz="3200" dirty="0"/>
              <a:t>$1M A16</a:t>
            </a:r>
          </a:p>
        </p:txBody>
      </p:sp>
      <p:sp>
        <p:nvSpPr>
          <p:cNvPr id="4" name="Slide Number Placeholder 3">
            <a:extLst>
              <a:ext uri="{FF2B5EF4-FFF2-40B4-BE49-F238E27FC236}">
                <a16:creationId xmlns:a16="http://schemas.microsoft.com/office/drawing/2014/main" id="{24C112FA-18AB-677C-59CD-54574DC098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C958CE4B-8E6C-B84E-11B6-289A50FB62B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3948" y="1825625"/>
            <a:ext cx="6520518" cy="43513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3712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48168-2F6A-60C4-8FB9-ECFB6FAF5600}"/>
              </a:ext>
            </a:extLst>
          </p:cNvPr>
          <p:cNvSpPr>
            <a:spLocks noGrp="1"/>
          </p:cNvSpPr>
          <p:nvPr>
            <p:ph type="title"/>
          </p:nvPr>
        </p:nvSpPr>
        <p:spPr/>
        <p:txBody>
          <a:bodyPr>
            <a:normAutofit/>
          </a:bodyPr>
          <a:lstStyle/>
          <a:p>
            <a:pPr algn="l"/>
            <a:r>
              <a:rPr lang="en-US" sz="4400" dirty="0"/>
              <a:t>FFY27 Contingency Plan</a:t>
            </a:r>
          </a:p>
        </p:txBody>
      </p:sp>
      <p:sp>
        <p:nvSpPr>
          <p:cNvPr id="5" name="Content Placeholder 4">
            <a:extLst>
              <a:ext uri="{FF2B5EF4-FFF2-40B4-BE49-F238E27FC236}">
                <a16:creationId xmlns:a16="http://schemas.microsoft.com/office/drawing/2014/main" id="{7ACFC399-FC18-AF40-58D0-F8F660C6B12E}"/>
              </a:ext>
            </a:extLst>
          </p:cNvPr>
          <p:cNvSpPr>
            <a:spLocks noGrp="1"/>
          </p:cNvSpPr>
          <p:nvPr>
            <p:ph sz="half" idx="2"/>
          </p:nvPr>
        </p:nvSpPr>
        <p:spPr/>
        <p:txBody>
          <a:bodyPr>
            <a:normAutofit lnSpcReduction="10000"/>
          </a:bodyPr>
          <a:lstStyle/>
          <a:p>
            <a:pPr>
              <a:spcBef>
                <a:spcPts val="0"/>
              </a:spcBef>
            </a:pPr>
            <a:r>
              <a:rPr lang="en-US" sz="2800" dirty="0"/>
              <a:t>If significant funding cut is known</a:t>
            </a:r>
          </a:p>
          <a:p>
            <a:pPr lvl="1">
              <a:spcBef>
                <a:spcPts val="0"/>
              </a:spcBef>
            </a:pPr>
            <a:r>
              <a:rPr lang="en-US" sz="2800" dirty="0"/>
              <a:t>Potentially cut eligibility threshold to limit number of apps</a:t>
            </a:r>
          </a:p>
          <a:p>
            <a:r>
              <a:rPr lang="en-US" sz="2800" dirty="0"/>
              <a:t>If there’s a federal shutdown prior to CR</a:t>
            </a:r>
          </a:p>
          <a:p>
            <a:pPr lvl="1"/>
            <a:r>
              <a:rPr lang="en-US" sz="2800" dirty="0"/>
              <a:t>Have sufficient funds reserved for limited Crisis availability</a:t>
            </a:r>
          </a:p>
        </p:txBody>
      </p:sp>
      <p:sp>
        <p:nvSpPr>
          <p:cNvPr id="4" name="Slide Number Placeholder 3">
            <a:extLst>
              <a:ext uri="{FF2B5EF4-FFF2-40B4-BE49-F238E27FC236}">
                <a16:creationId xmlns:a16="http://schemas.microsoft.com/office/drawing/2014/main" id="{C8240FDC-93C1-6F26-1F0D-01A624013A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Content Placeholder 5">
            <a:extLst>
              <a:ext uri="{FF2B5EF4-FFF2-40B4-BE49-F238E27FC236}">
                <a16:creationId xmlns:a16="http://schemas.microsoft.com/office/drawing/2014/main" id="{6EA2CAD1-8AB9-8EFD-A9CD-03B89DECBE05}"/>
              </a:ext>
              <a:ext uri="{C183D7F6-B498-43B3-948B-1728B52AA6E4}">
                <adec:decorative xmlns:adec="http://schemas.microsoft.com/office/drawing/2017/decorative" val="1"/>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18588" r="17806"/>
          <a:stretch>
            <a:fillRect/>
          </a:stretch>
        </p:blipFill>
        <p:spPr>
          <a:xfrm>
            <a:off x="838943" y="1593850"/>
            <a:ext cx="5180113" cy="4583113"/>
          </a:xfrm>
          <a:prstGeom prst="rect">
            <a:avLst/>
          </a:prstGeom>
          <a:noFill/>
        </p:spPr>
      </p:pic>
    </p:spTree>
    <p:extLst>
      <p:ext uri="{BB962C8B-B14F-4D97-AF65-F5344CB8AC3E}">
        <p14:creationId xmlns:p14="http://schemas.microsoft.com/office/powerpoint/2010/main" val="393224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48387-93EA-21F0-1A34-79CAC50DDA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332B98-E98C-E5A3-0191-651A5EF2A2AA}"/>
              </a:ext>
            </a:extLst>
          </p:cNvPr>
          <p:cNvSpPr>
            <a:spLocks noGrp="1"/>
          </p:cNvSpPr>
          <p:nvPr>
            <p:ph type="title"/>
          </p:nvPr>
        </p:nvSpPr>
        <p:spPr/>
        <p:txBody>
          <a:bodyPr>
            <a:normAutofit/>
          </a:bodyPr>
          <a:lstStyle/>
          <a:p>
            <a:pPr algn="l"/>
            <a:r>
              <a:rPr lang="en-US" sz="4400" dirty="0"/>
              <a:t>FFY27 PPA Assignments</a:t>
            </a:r>
          </a:p>
        </p:txBody>
      </p:sp>
      <p:sp>
        <p:nvSpPr>
          <p:cNvPr id="7" name="Slide Number Placeholder 6">
            <a:extLst>
              <a:ext uri="{FF2B5EF4-FFF2-40B4-BE49-F238E27FC236}">
                <a16:creationId xmlns:a16="http://schemas.microsoft.com/office/drawing/2014/main" id="{75CD9C9F-39B7-EFFA-2010-4727047F30DE}"/>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299992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16025"/>
          </a:xfrm>
        </p:spPr>
        <p:txBody>
          <a:bodyPr anchor="ctr">
            <a:normAutofit/>
          </a:bodyPr>
          <a:lstStyle/>
          <a:p>
            <a:pPr algn="l"/>
            <a:r>
              <a:rPr lang="en-US" sz="4400" dirty="0"/>
              <a:t>FFY27 Policy Development</a:t>
            </a:r>
          </a:p>
        </p:txBody>
      </p:sp>
      <p:sp>
        <p:nvSpPr>
          <p:cNvPr id="3" name="Content Placeholder 2"/>
          <p:cNvSpPr>
            <a:spLocks noGrp="1"/>
          </p:cNvSpPr>
          <p:nvPr>
            <p:ph sz="half" idx="1"/>
          </p:nvPr>
        </p:nvSpPr>
        <p:spPr>
          <a:xfrm>
            <a:off x="838200" y="1594624"/>
            <a:ext cx="5181600" cy="4582339"/>
          </a:xfrm>
        </p:spPr>
        <p:txBody>
          <a:bodyPr>
            <a:normAutofit fontScale="92500" lnSpcReduction="10000"/>
          </a:bodyPr>
          <a:lstStyle/>
          <a:p>
            <a:pPr>
              <a:lnSpc>
                <a:spcPct val="90000"/>
              </a:lnSpc>
            </a:pPr>
            <a:r>
              <a:rPr lang="en-US" sz="3200" dirty="0"/>
              <a:t>Many sources for FFY27 policy improvements</a:t>
            </a:r>
          </a:p>
          <a:p>
            <a:pPr lvl="1">
              <a:lnSpc>
                <a:spcPct val="90000"/>
              </a:lnSpc>
            </a:pPr>
            <a:r>
              <a:rPr lang="en-US" sz="3200" dirty="0"/>
              <a:t>Program audits</a:t>
            </a:r>
          </a:p>
          <a:p>
            <a:pPr lvl="1">
              <a:lnSpc>
                <a:spcPct val="90000"/>
              </a:lnSpc>
            </a:pPr>
            <a:r>
              <a:rPr lang="en-US" sz="3200" dirty="0"/>
              <a:t>Issues identified by SPs and Commerce in FFY26</a:t>
            </a:r>
          </a:p>
          <a:p>
            <a:pPr lvl="1">
              <a:lnSpc>
                <a:spcPct val="90000"/>
              </a:lnSpc>
            </a:pPr>
            <a:r>
              <a:rPr lang="en-US" sz="3200" dirty="0"/>
              <a:t>Policy Advisory Committee (PAC)</a:t>
            </a:r>
          </a:p>
          <a:p>
            <a:pPr lvl="1">
              <a:lnSpc>
                <a:spcPct val="90000"/>
              </a:lnSpc>
            </a:pPr>
            <a:r>
              <a:rPr lang="en-US" sz="3200" dirty="0"/>
              <a:t>EACA</a:t>
            </a:r>
          </a:p>
          <a:p>
            <a:pPr lvl="1">
              <a:lnSpc>
                <a:spcPct val="90000"/>
              </a:lnSpc>
            </a:pPr>
            <a:r>
              <a:rPr lang="en-US" sz="3200" dirty="0"/>
              <a:t>eHEAT Next Gen</a:t>
            </a:r>
          </a:p>
          <a:p>
            <a:pPr marL="0" indent="0">
              <a:lnSpc>
                <a:spcPct val="90000"/>
              </a:lnSpc>
              <a:spcBef>
                <a:spcPts val="0"/>
              </a:spcBef>
              <a:spcAft>
                <a:spcPts val="0"/>
              </a:spcAft>
              <a:buNone/>
            </a:pPr>
            <a:endParaRPr lang="en-US" b="1" dirty="0"/>
          </a:p>
        </p:txBody>
      </p:sp>
      <p:pic>
        <p:nvPicPr>
          <p:cNvPr id="5" name="Picture 4">
            <a:extLst>
              <a:ext uri="{FF2B5EF4-FFF2-40B4-BE49-F238E27FC236}">
                <a16:creationId xmlns:a16="http://schemas.microsoft.com/office/drawing/2014/main" id="{7916A038-3678-04CF-0D50-CD22269E072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l="24521" r="-2" b="-2"/>
          <a:stretch>
            <a:fillRect/>
          </a:stretch>
        </p:blipFill>
        <p:spPr>
          <a:xfrm>
            <a:off x="6172200" y="1594624"/>
            <a:ext cx="5181600" cy="4582339"/>
          </a:xfrm>
          <a:prstGeom prst="rect">
            <a:avLst/>
          </a:prstGeom>
          <a:noFill/>
        </p:spPr>
      </p:pic>
      <p:sp>
        <p:nvSpPr>
          <p:cNvPr id="7" name="Slide Number Placeholder 6"/>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702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FFY27 JAD Participants</a:t>
            </a:r>
          </a:p>
        </p:txBody>
      </p:sp>
      <p:sp>
        <p:nvSpPr>
          <p:cNvPr id="3" name="Content Placeholder 2"/>
          <p:cNvSpPr>
            <a:spLocks noGrp="1"/>
          </p:cNvSpPr>
          <p:nvPr>
            <p:ph sz="half" idx="1"/>
          </p:nvPr>
        </p:nvSpPr>
        <p:spPr>
          <a:xfrm>
            <a:off x="838199" y="1594624"/>
            <a:ext cx="8550500" cy="4582339"/>
          </a:xfrm>
        </p:spPr>
        <p:txBody>
          <a:bodyPr>
            <a:noAutofit/>
          </a:bodyPr>
          <a:lstStyle/>
          <a:p>
            <a:r>
              <a:rPr lang="en-US" sz="3600" dirty="0"/>
              <a:t>SP participation was essential – thank you!</a:t>
            </a:r>
          </a:p>
          <a:p>
            <a:pPr lvl="1"/>
            <a:r>
              <a:rPr lang="en-US" sz="2800" dirty="0">
                <a:ea typeface="Calibri" panose="020F0502020204030204" pitchFamily="34" charset="0"/>
                <a:cs typeface="Times New Roman" panose="02020603050405020304" pitchFamily="18" charset="0"/>
              </a:rPr>
              <a:t>Tammy Alto</a:t>
            </a:r>
          </a:p>
          <a:p>
            <a:pPr lvl="1"/>
            <a:r>
              <a:rPr lang="en-US" sz="2800" dirty="0">
                <a:ea typeface="Calibri" panose="020F0502020204030204" pitchFamily="34" charset="0"/>
                <a:cs typeface="Times New Roman" panose="02020603050405020304" pitchFamily="18" charset="0"/>
              </a:rPr>
              <a:t>Lisa Anderson</a:t>
            </a:r>
          </a:p>
          <a:p>
            <a:pPr lvl="1"/>
            <a:r>
              <a:rPr lang="en-US" sz="2800" dirty="0">
                <a:ea typeface="Calibri" panose="020F0502020204030204" pitchFamily="34" charset="0"/>
                <a:cs typeface="Times New Roman" panose="02020603050405020304" pitchFamily="18" charset="0"/>
              </a:rPr>
              <a:t>Pat Elizondo</a:t>
            </a:r>
          </a:p>
          <a:p>
            <a:pPr lvl="1"/>
            <a:r>
              <a:rPr lang="en-US" sz="2800" dirty="0">
                <a:ea typeface="Calibri" panose="020F0502020204030204" pitchFamily="34" charset="0"/>
                <a:cs typeface="Times New Roman" panose="02020603050405020304" pitchFamily="18" charset="0"/>
              </a:rPr>
              <a:t>Andrea Goeden</a:t>
            </a:r>
          </a:p>
          <a:p>
            <a:pPr lvl="1"/>
            <a:r>
              <a:rPr lang="en-US" sz="2800" dirty="0">
                <a:latin typeface="Calibri"/>
                <a:ea typeface="Calibri" panose="020F0502020204030204" pitchFamily="34" charset="0"/>
                <a:cs typeface="Times New Roman" panose="02020603050405020304" pitchFamily="18" charset="0"/>
              </a:rPr>
              <a:t>Nora Guerra</a:t>
            </a:r>
          </a:p>
          <a:p>
            <a:pPr lvl="1"/>
            <a:r>
              <a:rPr lang="en-US" sz="2800" dirty="0">
                <a:latin typeface="Calibri"/>
                <a:ea typeface="Calibri" panose="020F0502020204030204" pitchFamily="34" charset="0"/>
                <a:cs typeface="Times New Roman" panose="02020603050405020304" pitchFamily="18" charset="0"/>
              </a:rPr>
              <a:t>Rachel Landreau</a:t>
            </a:r>
          </a:p>
          <a:p>
            <a:pPr lvl="1"/>
            <a:endParaRPr lang="en-US" sz="2800" dirty="0">
              <a:solidFill>
                <a:srgbClr val="FF0000"/>
              </a:solidFill>
              <a:latin typeface="Calibri"/>
              <a:ea typeface="Calibri" panose="020F0502020204030204" pitchFamily="34" charset="0"/>
              <a:cs typeface="Times New Roman" panose="02020603050405020304" pitchFamily="18" charset="0"/>
            </a:endParaRPr>
          </a:p>
          <a:p>
            <a:pPr marL="0" indent="0">
              <a:spcBef>
                <a:spcPts val="0"/>
              </a:spcBef>
              <a:spcAft>
                <a:spcPts val="0"/>
              </a:spcAft>
              <a:buNone/>
            </a:pPr>
            <a:endParaRPr lang="en-US" sz="3200" b="1" dirty="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469F80BC-ABEC-406F-152C-1EF57BDC0846}"/>
              </a:ext>
            </a:extLst>
          </p:cNvPr>
          <p:cNvSpPr>
            <a:spLocks noGrp="1"/>
          </p:cNvSpPr>
          <p:nvPr>
            <p:ph sz="half" idx="2"/>
          </p:nvPr>
        </p:nvSpPr>
        <p:spPr>
          <a:xfrm>
            <a:off x="6172200" y="2376735"/>
            <a:ext cx="5181600" cy="4044009"/>
          </a:xfrm>
        </p:spPr>
        <p:txBody>
          <a:bodyPr>
            <a:normAutofit/>
          </a:bodyPr>
          <a:lstStyle/>
          <a:p>
            <a:pPr lvl="1">
              <a:buClr>
                <a:srgbClr val="003865"/>
              </a:buClr>
              <a:defRPr/>
            </a:pPr>
            <a:r>
              <a:rPr lang="en-US" sz="2800" dirty="0">
                <a:ea typeface="Calibri" panose="020F0502020204030204" pitchFamily="34" charset="0"/>
                <a:cs typeface="Times New Roman" panose="02020603050405020304" pitchFamily="18" charset="0"/>
              </a:rPr>
              <a:t>Kendra Lund</a:t>
            </a:r>
          </a:p>
          <a:p>
            <a:pPr lvl="1">
              <a:buClr>
                <a:srgbClr val="003865"/>
              </a:buClr>
              <a:defRPr/>
            </a:pPr>
            <a:r>
              <a:rPr lang="en-US" sz="2800" dirty="0">
                <a:ea typeface="Calibri" panose="020F0502020204030204" pitchFamily="34" charset="0"/>
                <a:cs typeface="Times New Roman" panose="02020603050405020304" pitchFamily="18" charset="0"/>
              </a:rPr>
              <a:t>Joan Markon</a:t>
            </a:r>
          </a:p>
          <a:p>
            <a:pPr lvl="1">
              <a:buClr>
                <a:srgbClr val="003865"/>
              </a:buClr>
              <a:defRPr/>
            </a:pPr>
            <a:r>
              <a:rPr lang="en-US" sz="2800" dirty="0">
                <a:ea typeface="Calibri" panose="020F0502020204030204" pitchFamily="34" charset="0"/>
                <a:cs typeface="Times New Roman" panose="02020603050405020304" pitchFamily="18" charset="0"/>
              </a:rPr>
              <a:t>Stephanie McClanahan</a:t>
            </a:r>
          </a:p>
          <a:p>
            <a:pPr lvl="1">
              <a:buClr>
                <a:srgbClr val="003865"/>
              </a:buClr>
              <a:defRPr/>
            </a:pPr>
            <a:r>
              <a:rPr lang="en-US" sz="2800" dirty="0">
                <a:ea typeface="Calibri" panose="020F0502020204030204" pitchFamily="34" charset="0"/>
                <a:cs typeface="Times New Roman" panose="02020603050405020304" pitchFamily="18" charset="0"/>
              </a:rPr>
              <a:t>Sheila Ous</a:t>
            </a:r>
          </a:p>
          <a:p>
            <a:pPr lvl="1">
              <a:buClr>
                <a:srgbClr val="003865"/>
              </a:buClr>
              <a:defRPr/>
            </a:pPr>
            <a:r>
              <a:rPr lang="en-US" sz="2800" dirty="0">
                <a:ea typeface="Calibri" panose="020F0502020204030204" pitchFamily="34" charset="0"/>
                <a:cs typeface="Times New Roman" panose="02020603050405020304" pitchFamily="18" charset="0"/>
              </a:rPr>
              <a:t>Jean Pelletier</a:t>
            </a:r>
          </a:p>
          <a:p>
            <a:pPr lvl="1">
              <a:buClr>
                <a:srgbClr val="003865"/>
              </a:buClr>
              <a:defRPr/>
            </a:pPr>
            <a:r>
              <a:rPr lang="en-US" sz="2800" dirty="0">
                <a:ea typeface="Calibri" panose="020F0502020204030204" pitchFamily="34" charset="0"/>
                <a:cs typeface="Times New Roman" panose="02020603050405020304" pitchFamily="18" charset="0"/>
              </a:rPr>
              <a:t>Sandra Pyles</a:t>
            </a:r>
          </a:p>
          <a:p>
            <a:pPr marL="0" indent="0">
              <a:buNone/>
            </a:pPr>
            <a:endParaRPr lang="en-US" dirty="0"/>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9309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Introduction &amp; Overview</a:t>
            </a:r>
          </a:p>
        </p:txBody>
      </p:sp>
      <p:sp>
        <p:nvSpPr>
          <p:cNvPr id="3" name="Content Placeholder 2"/>
          <p:cNvSpPr>
            <a:spLocks noGrp="1"/>
          </p:cNvSpPr>
          <p:nvPr>
            <p:ph sz="half" idx="1"/>
          </p:nvPr>
        </p:nvSpPr>
        <p:spPr>
          <a:xfrm>
            <a:off x="838199"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Michael Schmitz</a:t>
            </a:r>
          </a:p>
          <a:p>
            <a:r>
              <a:rPr lang="en-US" sz="3200" dirty="0"/>
              <a:t>EAP Director</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799083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16025"/>
          </a:xfrm>
        </p:spPr>
        <p:txBody>
          <a:bodyPr anchor="ctr">
            <a:normAutofit/>
          </a:bodyPr>
          <a:lstStyle/>
          <a:p>
            <a:pPr algn="l"/>
            <a:r>
              <a:rPr lang="en-US" sz="4400" dirty="0"/>
              <a:t>Annual Training: Intentions</a:t>
            </a:r>
          </a:p>
        </p:txBody>
      </p:sp>
      <p:pic>
        <p:nvPicPr>
          <p:cNvPr id="5" name="Picture 4">
            <a:extLst>
              <a:ext uri="{FF2B5EF4-FFF2-40B4-BE49-F238E27FC236}">
                <a16:creationId xmlns:a16="http://schemas.microsoft.com/office/drawing/2014/main" id="{17673921-B68E-9A48-D355-6D4DAF7AA17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1404" r="13115" b="-2"/>
          <a:stretch>
            <a:fillRect/>
          </a:stretch>
        </p:blipFill>
        <p:spPr>
          <a:xfrm>
            <a:off x="629855" y="1594624"/>
            <a:ext cx="5181600" cy="4582339"/>
          </a:xfrm>
          <a:prstGeom prst="rect">
            <a:avLst/>
          </a:prstGeom>
          <a:noFill/>
        </p:spPr>
      </p:pic>
      <p:sp>
        <p:nvSpPr>
          <p:cNvPr id="3" name="Content Placeholder 2"/>
          <p:cNvSpPr>
            <a:spLocks noGrp="1"/>
          </p:cNvSpPr>
          <p:nvPr>
            <p:ph sz="half" idx="2"/>
          </p:nvPr>
        </p:nvSpPr>
        <p:spPr>
          <a:xfrm>
            <a:off x="5972537" y="1594624"/>
            <a:ext cx="6219463" cy="4582339"/>
          </a:xfrm>
        </p:spPr>
        <p:txBody>
          <a:bodyPr>
            <a:normAutofit/>
          </a:bodyPr>
          <a:lstStyle/>
          <a:p>
            <a:r>
              <a:rPr lang="en-US" sz="3600" dirty="0"/>
              <a:t>Prepare for FFY27</a:t>
            </a:r>
          </a:p>
          <a:p>
            <a:r>
              <a:rPr lang="en-US" sz="3600" dirty="0"/>
              <a:t>Train-the-trainer</a:t>
            </a:r>
          </a:p>
          <a:p>
            <a:pPr lvl="1"/>
            <a:r>
              <a:rPr lang="en-US" sz="3600" dirty="0"/>
              <a:t>Program &amp; policy changes</a:t>
            </a:r>
          </a:p>
          <a:p>
            <a:pPr lvl="1"/>
            <a:r>
              <a:rPr lang="en-US" sz="3600" dirty="0"/>
              <a:t>Areas of concern</a:t>
            </a:r>
          </a:p>
          <a:p>
            <a:r>
              <a:rPr lang="en-US" sz="3600" dirty="0"/>
              <a:t>Excludes EAP 101, policy making</a:t>
            </a:r>
          </a:p>
        </p:txBody>
      </p:sp>
      <p:sp>
        <p:nvSpPr>
          <p:cNvPr id="7" name="Slide Number Placeholder 6"/>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19811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Annual Training: Approach</a:t>
            </a:r>
          </a:p>
        </p:txBody>
      </p:sp>
      <p:sp>
        <p:nvSpPr>
          <p:cNvPr id="3" name="Content Placeholder 2"/>
          <p:cNvSpPr>
            <a:spLocks noGrp="1"/>
          </p:cNvSpPr>
          <p:nvPr>
            <p:ph sz="half" idx="1"/>
          </p:nvPr>
        </p:nvSpPr>
        <p:spPr>
          <a:xfrm>
            <a:off x="838199" y="1594624"/>
            <a:ext cx="10835641" cy="4582339"/>
          </a:xfrm>
        </p:spPr>
        <p:txBody>
          <a:bodyPr>
            <a:noAutofit/>
          </a:bodyPr>
          <a:lstStyle/>
          <a:p>
            <a:r>
              <a:rPr lang="en-US" sz="3200" dirty="0">
                <a:ea typeface="Calibri" panose="020F0502020204030204" pitchFamily="34" charset="0"/>
                <a:cs typeface="Times New Roman" panose="02020603050405020304" pitchFamily="18" charset="0"/>
              </a:rPr>
              <a:t>PowerPoint presentations by topic</a:t>
            </a:r>
          </a:p>
          <a:p>
            <a:r>
              <a:rPr lang="en-US" sz="3200" dirty="0">
                <a:ea typeface="Calibri" panose="020F0502020204030204" pitchFamily="34" charset="0"/>
                <a:cs typeface="Times New Roman" panose="02020603050405020304" pitchFamily="18" charset="0"/>
              </a:rPr>
              <a:t>Q&amp;A between – hold questions</a:t>
            </a:r>
          </a:p>
          <a:p>
            <a:r>
              <a:rPr lang="en-US" sz="3200" dirty="0">
                <a:ea typeface="Calibri" panose="020F0502020204030204" pitchFamily="34" charset="0"/>
                <a:cs typeface="Times New Roman" panose="02020603050405020304" pitchFamily="18" charset="0"/>
              </a:rPr>
              <a:t>Issue a turn-around document (TAD)</a:t>
            </a:r>
          </a:p>
          <a:p>
            <a:r>
              <a:rPr lang="en-US" sz="3200" dirty="0">
                <a:ea typeface="Calibri" panose="020F0502020204030204" pitchFamily="34" charset="0"/>
                <a:cs typeface="Times New Roman" panose="02020603050405020304" pitchFamily="18" charset="0"/>
              </a:rPr>
              <a:t>PPTs available by topic on Commerce website</a:t>
            </a:r>
          </a:p>
          <a:p>
            <a:r>
              <a:rPr lang="en-US" sz="3200" dirty="0">
                <a:ea typeface="Calibri" panose="020F0502020204030204" pitchFamily="34" charset="0"/>
                <a:cs typeface="Times New Roman" panose="02020603050405020304" pitchFamily="18" charset="0"/>
              </a:rPr>
              <a:t>Recordings of PPTs available soon</a:t>
            </a:r>
          </a:p>
          <a:p>
            <a:r>
              <a:rPr lang="en-US" sz="3200" dirty="0">
                <a:ea typeface="Calibri" panose="020F0502020204030204" pitchFamily="34" charset="0"/>
                <a:cs typeface="Times New Roman" panose="02020603050405020304" pitchFamily="18" charset="0"/>
              </a:rPr>
              <a:t>List of Policy Manual Changes</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21138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16025"/>
          </a:xfrm>
        </p:spPr>
        <p:txBody>
          <a:bodyPr anchor="ctr">
            <a:normAutofit/>
          </a:bodyPr>
          <a:lstStyle/>
          <a:p>
            <a:pPr algn="l"/>
            <a:r>
              <a:rPr lang="en-US" sz="4400" dirty="0"/>
              <a:t>Ice Breaker</a:t>
            </a:r>
          </a:p>
        </p:txBody>
      </p:sp>
      <p:sp>
        <p:nvSpPr>
          <p:cNvPr id="3" name="Content Placeholder 2"/>
          <p:cNvSpPr>
            <a:spLocks noGrp="1"/>
          </p:cNvSpPr>
          <p:nvPr>
            <p:ph sz="half" idx="1"/>
          </p:nvPr>
        </p:nvSpPr>
        <p:spPr>
          <a:xfrm>
            <a:off x="838200" y="1594624"/>
            <a:ext cx="5181600" cy="4582339"/>
          </a:xfrm>
        </p:spPr>
        <p:txBody>
          <a:bodyPr>
            <a:normAutofit fontScale="92500" lnSpcReduction="20000"/>
          </a:bodyPr>
          <a:lstStyle/>
          <a:p>
            <a:pPr rtl="0"/>
            <a:r>
              <a:rPr lang="en-US" sz="3900" dirty="0"/>
              <a:t>Find someone around you</a:t>
            </a:r>
          </a:p>
          <a:p>
            <a:pPr rtl="0"/>
            <a:r>
              <a:rPr lang="en-US" sz="3900" dirty="0"/>
              <a:t>Hopefully, someone you don’t know well</a:t>
            </a:r>
          </a:p>
          <a:p>
            <a:pPr rtl="0"/>
            <a:r>
              <a:rPr lang="en-US" sz="3900" dirty="0"/>
              <a:t>What is something you are curious about or want to learn more about?</a:t>
            </a:r>
            <a:endParaRPr lang="en-US" sz="3900" dirty="0">
              <a:effectLst/>
            </a:endParaRPr>
          </a:p>
          <a:p>
            <a:pPr marL="0" indent="0">
              <a:spcBef>
                <a:spcPts val="0"/>
              </a:spcBef>
              <a:spcAft>
                <a:spcPts val="0"/>
              </a:spcAft>
              <a:buNone/>
            </a:pPr>
            <a:endParaRPr lang="en-US" dirty="0"/>
          </a:p>
        </p:txBody>
      </p:sp>
      <p:sp>
        <p:nvSpPr>
          <p:cNvPr id="7" name="Slide Number Placeholder 6"/>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pic>
        <p:nvPicPr>
          <p:cNvPr id="8" name="Picture 7" descr="Child holding magnifying glass">
            <a:extLst>
              <a:ext uri="{FF2B5EF4-FFF2-40B4-BE49-F238E27FC236}">
                <a16:creationId xmlns:a16="http://schemas.microsoft.com/office/drawing/2014/main" id="{45CCB0A5-A107-9200-395F-67A5FEAC02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33168" y="1594624"/>
            <a:ext cx="6029969" cy="43671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177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CC61-E2E7-ADE0-9C2E-2D310BF7554E}"/>
              </a:ext>
            </a:extLst>
          </p:cNvPr>
          <p:cNvSpPr>
            <a:spLocks noGrp="1"/>
          </p:cNvSpPr>
          <p:nvPr>
            <p:ph type="title"/>
          </p:nvPr>
        </p:nvSpPr>
        <p:spPr/>
        <p:txBody>
          <a:bodyPr>
            <a:normAutofit/>
          </a:bodyPr>
          <a:lstStyle/>
          <a:p>
            <a:pPr algn="l"/>
            <a:r>
              <a:rPr lang="en-US" sz="4400" dirty="0"/>
              <a:t>FFY26 in Review</a:t>
            </a:r>
          </a:p>
        </p:txBody>
      </p:sp>
      <p:sp>
        <p:nvSpPr>
          <p:cNvPr id="3" name="Content Placeholder 2">
            <a:extLst>
              <a:ext uri="{FF2B5EF4-FFF2-40B4-BE49-F238E27FC236}">
                <a16:creationId xmlns:a16="http://schemas.microsoft.com/office/drawing/2014/main" id="{B3DCF3E7-2D82-C4BC-3C8A-57AB57F26D16}"/>
              </a:ext>
            </a:extLst>
          </p:cNvPr>
          <p:cNvSpPr>
            <a:spLocks noGrp="1"/>
          </p:cNvSpPr>
          <p:nvPr>
            <p:ph idx="1"/>
          </p:nvPr>
        </p:nvSpPr>
        <p:spPr/>
        <p:txBody>
          <a:bodyPr/>
          <a:lstStyle/>
          <a:p>
            <a:pPr marL="0" indent="0">
              <a:buNone/>
            </a:pPr>
            <a:r>
              <a:rPr lang="en-US" sz="3600" b="1" dirty="0"/>
              <a:t>Michael Schmitz</a:t>
            </a:r>
            <a:endParaRPr lang="en-US" b="1" dirty="0"/>
          </a:p>
        </p:txBody>
      </p:sp>
      <p:sp>
        <p:nvSpPr>
          <p:cNvPr id="4" name="Slide Number Placeholder 3">
            <a:extLst>
              <a:ext uri="{FF2B5EF4-FFF2-40B4-BE49-F238E27FC236}">
                <a16:creationId xmlns:a16="http://schemas.microsoft.com/office/drawing/2014/main" id="{91925CE6-2DC9-2835-0C33-A65857135448}"/>
              </a:ext>
            </a:extLst>
          </p:cNvPr>
          <p:cNvSpPr>
            <a:spLocks noGrp="1"/>
          </p:cNvSpPr>
          <p:nvPr>
            <p:ph type="sldNum" sz="quarter" idx="12"/>
          </p:nvPr>
        </p:nvSpPr>
        <p:spPr/>
        <p:txBody>
          <a:bodyPr/>
          <a:lstStyle/>
          <a:p>
            <a:fld id="{48F63A3B-78C7-47BE-AE5E-E10140E04643}" type="slidenum">
              <a:rPr lang="en-US" smtClean="0"/>
              <a:t>23</a:t>
            </a:fld>
            <a:endParaRPr lang="en-US" dirty="0"/>
          </a:p>
        </p:txBody>
      </p:sp>
    </p:spTree>
    <p:extLst>
      <p:ext uri="{BB962C8B-B14F-4D97-AF65-F5344CB8AC3E}">
        <p14:creationId xmlns:p14="http://schemas.microsoft.com/office/powerpoint/2010/main" val="261920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2EA1A-AF49-5950-581B-CD945803D163}"/>
              </a:ext>
            </a:extLst>
          </p:cNvPr>
          <p:cNvSpPr>
            <a:spLocks noGrp="1"/>
          </p:cNvSpPr>
          <p:nvPr>
            <p:ph type="title"/>
          </p:nvPr>
        </p:nvSpPr>
        <p:spPr/>
        <p:txBody>
          <a:bodyPr/>
          <a:lstStyle/>
          <a:p>
            <a:pPr algn="l"/>
            <a:r>
              <a:rPr lang="en-US" sz="4400" dirty="0"/>
              <a:t>EAP Dashboard</a:t>
            </a:r>
            <a:endParaRPr lang="en-US" dirty="0"/>
          </a:p>
        </p:txBody>
      </p:sp>
      <p:sp>
        <p:nvSpPr>
          <p:cNvPr id="3" name="Content Placeholder 2">
            <a:extLst>
              <a:ext uri="{FF2B5EF4-FFF2-40B4-BE49-F238E27FC236}">
                <a16:creationId xmlns:a16="http://schemas.microsoft.com/office/drawing/2014/main" id="{2BEE0828-A48E-4A7D-7A14-16B4C843F67A}"/>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9F64B3AD-6466-CF17-7391-5A47618C6ABC}"/>
              </a:ext>
            </a:extLst>
          </p:cNvPr>
          <p:cNvSpPr>
            <a:spLocks noGrp="1"/>
          </p:cNvSpPr>
          <p:nvPr>
            <p:ph type="sldNum" sz="quarter" idx="12"/>
          </p:nvPr>
        </p:nvSpPr>
        <p:spPr/>
        <p:txBody>
          <a:bodyPr/>
          <a:lstStyle/>
          <a:p>
            <a:fld id="{48F63A3B-78C7-47BE-AE5E-E10140E04643}" type="slidenum">
              <a:rPr lang="en-US" smtClean="0"/>
              <a:t>24</a:t>
            </a:fld>
            <a:endParaRPr lang="en-US" dirty="0"/>
          </a:p>
        </p:txBody>
      </p:sp>
      <p:pic>
        <p:nvPicPr>
          <p:cNvPr id="6" name="Picture 5" descr="Energy Assistance Program Dashboard - shows EAP provided $91M in benefits to nearly 17,000 households. 45% of households had a person over age 60, 39% included someone with a disability, and 17% included a child under 6. ">
            <a:extLst>
              <a:ext uri="{FF2B5EF4-FFF2-40B4-BE49-F238E27FC236}">
                <a16:creationId xmlns:a16="http://schemas.microsoft.com/office/drawing/2014/main" id="{FE197C6A-3F75-28B6-89AB-6CAFA13B2645}"/>
              </a:ext>
            </a:extLst>
          </p:cNvPr>
          <p:cNvPicPr>
            <a:picLocks noChangeAspect="1"/>
          </p:cNvPicPr>
          <p:nvPr/>
        </p:nvPicPr>
        <p:blipFill>
          <a:blip r:embed="rId3"/>
          <a:stretch>
            <a:fillRect/>
          </a:stretch>
        </p:blipFill>
        <p:spPr>
          <a:xfrm>
            <a:off x="4646237" y="0"/>
            <a:ext cx="7545763" cy="6898685"/>
          </a:xfrm>
          <a:prstGeom prst="rect">
            <a:avLst/>
          </a:prstGeom>
        </p:spPr>
      </p:pic>
    </p:spTree>
    <p:extLst>
      <p:ext uri="{BB962C8B-B14F-4D97-AF65-F5344CB8AC3E}">
        <p14:creationId xmlns:p14="http://schemas.microsoft.com/office/powerpoint/2010/main" val="4141391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26C70-11F0-1E04-0937-D8D3A0C52FBF}"/>
              </a:ext>
            </a:extLst>
          </p:cNvPr>
          <p:cNvSpPr>
            <a:spLocks noGrp="1"/>
          </p:cNvSpPr>
          <p:nvPr>
            <p:ph type="title"/>
          </p:nvPr>
        </p:nvSpPr>
        <p:spPr/>
        <p:txBody>
          <a:bodyPr>
            <a:normAutofit/>
          </a:bodyPr>
          <a:lstStyle/>
          <a:p>
            <a:pPr algn="ctr"/>
            <a:r>
              <a:rPr lang="en-US" sz="4400" dirty="0"/>
              <a:t>EAP Dashboard – Emergency Assistance</a:t>
            </a:r>
          </a:p>
        </p:txBody>
      </p:sp>
      <p:sp>
        <p:nvSpPr>
          <p:cNvPr id="3" name="Content Placeholder 2">
            <a:extLst>
              <a:ext uri="{FF2B5EF4-FFF2-40B4-BE49-F238E27FC236}">
                <a16:creationId xmlns:a16="http://schemas.microsoft.com/office/drawing/2014/main" id="{2EDECFBB-5C01-B627-80F3-420F2FFBF0CD}"/>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22712A04-FD7C-F017-7E44-BEF8B4A78C25}"/>
              </a:ext>
            </a:extLst>
          </p:cNvPr>
          <p:cNvSpPr>
            <a:spLocks noGrp="1"/>
          </p:cNvSpPr>
          <p:nvPr>
            <p:ph type="sldNum" sz="quarter" idx="12"/>
          </p:nvPr>
        </p:nvSpPr>
        <p:spPr/>
        <p:txBody>
          <a:bodyPr/>
          <a:lstStyle/>
          <a:p>
            <a:fld id="{48F63A3B-78C7-47BE-AE5E-E10140E04643}" type="slidenum">
              <a:rPr lang="en-US" smtClean="0"/>
              <a:t>25</a:t>
            </a:fld>
            <a:endParaRPr lang="en-US" dirty="0"/>
          </a:p>
        </p:txBody>
      </p:sp>
      <p:pic>
        <p:nvPicPr>
          <p:cNvPr id="6" name="Picture 5" descr="Energy Assistance Dashboard showing EAP prevented nearly 28,000 disconnections, provided over 8,000 fuel deliveries, and made nearly 6,000 furnace repairs. ">
            <a:extLst>
              <a:ext uri="{FF2B5EF4-FFF2-40B4-BE49-F238E27FC236}">
                <a16:creationId xmlns:a16="http://schemas.microsoft.com/office/drawing/2014/main" id="{03198B43-E3F1-4379-4410-480D61F64585}"/>
              </a:ext>
            </a:extLst>
          </p:cNvPr>
          <p:cNvPicPr>
            <a:picLocks noChangeAspect="1"/>
          </p:cNvPicPr>
          <p:nvPr/>
        </p:nvPicPr>
        <p:blipFill>
          <a:blip r:embed="rId2"/>
          <a:stretch>
            <a:fillRect/>
          </a:stretch>
        </p:blipFill>
        <p:spPr>
          <a:xfrm>
            <a:off x="1503063" y="7299"/>
            <a:ext cx="9185874" cy="6850701"/>
          </a:xfrm>
          <a:prstGeom prst="rect">
            <a:avLst/>
          </a:prstGeom>
        </p:spPr>
      </p:pic>
    </p:spTree>
    <p:extLst>
      <p:ext uri="{BB962C8B-B14F-4D97-AF65-F5344CB8AC3E}">
        <p14:creationId xmlns:p14="http://schemas.microsoft.com/office/powerpoint/2010/main" val="4041289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3F4B0A9-0932-D5D4-A4B8-238CFE61F4ED}"/>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Households Served and Benefits Awarded</a:t>
            </a:r>
          </a:p>
        </p:txBody>
      </p:sp>
      <p:pic>
        <p:nvPicPr>
          <p:cNvPr id="2" name="Picture 1" descr="Chart showing households served over time - numbers peaked at 132,800 in 2023 and have gone down each year through 2026, where 117,200 were served."/>
          <p:cNvPicPr>
            <a:picLocks noGrp="1" noChangeAspect="1"/>
          </p:cNvPicPr>
          <p:nvPr/>
        </p:nvPicPr>
        <p:blipFill>
          <a:blip r:embed="rId2"/>
          <a:stretch>
            <a:fillRect/>
          </a:stretch>
        </p:blipFill>
        <p:spPr bwMode="auto">
          <a:xfrm>
            <a:off x="838200" y="1905000"/>
            <a:ext cx="5181600" cy="4165600"/>
          </a:xfrm>
          <a:prstGeom prst="rect">
            <a:avLst/>
          </a:prstGeom>
          <a:noFill/>
          <a:ln w="9525">
            <a:noFill/>
            <a:headEnd/>
            <a:tailEnd/>
          </a:ln>
        </p:spPr>
      </p:pic>
      <p:pic>
        <p:nvPicPr>
          <p:cNvPr id="3" name="Picture 1" descr="Chart showing benefits awarded 2022 to 2026. Benefits peaked at $215 million in 2022 due to ARPA funds, and decreased each year to only $91 million in 2026."/>
          <p:cNvPicPr>
            <a:picLocks noGrp="1" noChangeAspect="1"/>
          </p:cNvPicPr>
          <p:nvPr/>
        </p:nvPicPr>
        <p:blipFill>
          <a:blip r:embed="rId3"/>
          <a:stretch>
            <a:fillRect/>
          </a:stretch>
        </p:blipFill>
        <p:spPr bwMode="auto">
          <a:xfrm>
            <a:off x="6172200" y="1905000"/>
            <a:ext cx="5181600" cy="4165600"/>
          </a:xfrm>
          <a:prstGeom prst="rect">
            <a:avLst/>
          </a:prstGeom>
          <a:noFill/>
          <a:ln w="9525">
            <a:noFill/>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Primary Heat Benefits by Main Heating Fuel</a:t>
            </a:r>
          </a:p>
        </p:txBody>
      </p:sp>
      <p:pic>
        <p:nvPicPr>
          <p:cNvPr id="3" name="Picture 1" descr="Chart showing that the vast majority of EAP applicants heat with natural gas (85,549), and that propane and electricity are the next most common heating fuels. Average household income is similar by fuel type ($24,613 overall on average), but electricity is lowest at $21,678. Propane and heating oil users have the highest energy costs (greater than $3,200 annually), while those who heat with eletricity have the lowest (only $1,787). This likely reflects differences in housing type rather than the efficiency of heating with the given fuel type, however. Average benefits are higher for higher cost fuels and vice versa."/>
          <p:cNvPicPr>
            <a:picLocks noGrp="1" noChangeAspect="1"/>
          </p:cNvPicPr>
          <p:nvPr/>
        </p:nvPicPr>
        <p:blipFill>
          <a:blip r:embed="rId2"/>
          <a:stretch>
            <a:fillRect/>
          </a:stretch>
        </p:blipFill>
        <p:spPr bwMode="auto">
          <a:xfrm>
            <a:off x="838200" y="1930400"/>
            <a:ext cx="10515600" cy="4114800"/>
          </a:xfrm>
          <a:prstGeom prst="rect">
            <a:avLst/>
          </a:prstGeom>
          <a:noFill/>
          <a:ln w="9525">
            <a:noFill/>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Crisis Participation</a:t>
            </a:r>
          </a:p>
        </p:txBody>
      </p:sp>
      <p:graphicFrame>
        <p:nvGraphicFramePr>
          <p:cNvPr id="6" name="Content Placeholder 5"/>
          <p:cNvGraphicFramePr>
            <a:graphicFrameLocks noGrp="1"/>
          </p:cNvGraphicFramePr>
          <p:nvPr>
            <p:ph idx="1"/>
          </p:nvPr>
        </p:nvGraphicFramePr>
        <p:xfrm>
          <a:off x="838200" y="1816100"/>
          <a:ext cx="10528300" cy="3962400"/>
        </p:xfrm>
        <a:graphic>
          <a:graphicData uri="http://schemas.openxmlformats.org/drawingml/2006/table">
            <a:tbl>
              <a:tblPr firstRow="1" bandRow="1">
                <a:tableStyleId>{5C22544A-7EE6-4342-B048-85BDC9FD1C3A}</a:tableStyleId>
              </a:tblPr>
              <a:tblGrid>
                <a:gridCol w="1955800">
                  <a:extLst>
                    <a:ext uri="{9D8B030D-6E8A-4147-A177-3AD203B41FA5}">
                      <a16:colId xmlns:a16="http://schemas.microsoft.com/office/drawing/2014/main" val="20000"/>
                    </a:ext>
                  </a:extLst>
                </a:gridCol>
                <a:gridCol w="1651000">
                  <a:extLst>
                    <a:ext uri="{9D8B030D-6E8A-4147-A177-3AD203B41FA5}">
                      <a16:colId xmlns:a16="http://schemas.microsoft.com/office/drawing/2014/main" val="20001"/>
                    </a:ext>
                  </a:extLst>
                </a:gridCol>
                <a:gridCol w="2857500">
                  <a:extLst>
                    <a:ext uri="{9D8B030D-6E8A-4147-A177-3AD203B41FA5}">
                      <a16:colId xmlns:a16="http://schemas.microsoft.com/office/drawing/2014/main" val="20002"/>
                    </a:ext>
                  </a:extLst>
                </a:gridCol>
                <a:gridCol w="2108200">
                  <a:extLst>
                    <a:ext uri="{9D8B030D-6E8A-4147-A177-3AD203B41FA5}">
                      <a16:colId xmlns:a16="http://schemas.microsoft.com/office/drawing/2014/main" val="20003"/>
                    </a:ext>
                  </a:extLst>
                </a:gridCol>
                <a:gridCol w="1955800">
                  <a:extLst>
                    <a:ext uri="{9D8B030D-6E8A-4147-A177-3AD203B41FA5}">
                      <a16:colId xmlns:a16="http://schemas.microsoft.com/office/drawing/2014/main" val="20004"/>
                    </a:ext>
                  </a:extLst>
                </a:gridCol>
              </a:tblGrid>
              <a:tr h="0">
                <a:tc>
                  <a:txBody>
                    <a:bodyPr/>
                    <a:lstStyle/>
                    <a:p>
                      <a:pPr marL="0" lvl="0" indent="0" algn="r">
                        <a:buNone/>
                      </a:pPr>
                      <a:r>
                        <a:rPr sz="3200" dirty="0"/>
                        <a:t>Program Year</a:t>
                      </a:r>
                    </a:p>
                  </a:txBody>
                  <a:tcPr/>
                </a:tc>
                <a:tc>
                  <a:txBody>
                    <a:bodyPr/>
                    <a:lstStyle/>
                    <a:p>
                      <a:pPr marL="0" lvl="0" indent="0" algn="r">
                        <a:buNone/>
                      </a:pPr>
                      <a:r>
                        <a:rPr sz="3200"/>
                        <a:t>Crisis Max</a:t>
                      </a:r>
                    </a:p>
                  </a:txBody>
                  <a:tcPr/>
                </a:tc>
                <a:tc>
                  <a:txBody>
                    <a:bodyPr/>
                    <a:lstStyle/>
                    <a:p>
                      <a:pPr marL="0" lvl="0" indent="0" algn="r">
                        <a:buNone/>
                      </a:pPr>
                      <a:r>
                        <a:rPr sz="3200"/>
                        <a:t>Participation Rate</a:t>
                      </a:r>
                    </a:p>
                  </a:txBody>
                  <a:tcPr/>
                </a:tc>
                <a:tc>
                  <a:txBody>
                    <a:bodyPr/>
                    <a:lstStyle/>
                    <a:p>
                      <a:pPr marL="0" lvl="0" indent="0" algn="r">
                        <a:buNone/>
                      </a:pPr>
                      <a:r>
                        <a:rPr sz="3200"/>
                        <a:t>Total Awarded</a:t>
                      </a:r>
                    </a:p>
                  </a:txBody>
                  <a:tcPr/>
                </a:tc>
                <a:tc>
                  <a:txBody>
                    <a:bodyPr/>
                    <a:lstStyle/>
                    <a:p>
                      <a:pPr marL="0" lvl="0" indent="0" algn="r">
                        <a:buNone/>
                      </a:pPr>
                      <a:r>
                        <a:rPr sz="3200"/>
                        <a:t>Avg. Awarded</a:t>
                      </a:r>
                    </a:p>
                  </a:txBody>
                  <a:tcPr/>
                </a:tc>
                <a:extLst>
                  <a:ext uri="{0D108BD9-81ED-4DB2-BD59-A6C34878D82A}">
                    <a16:rowId xmlns:a16="http://schemas.microsoft.com/office/drawing/2014/main" val="10000"/>
                  </a:ext>
                </a:extLst>
              </a:tr>
              <a:tr h="0">
                <a:tc>
                  <a:txBody>
                    <a:bodyPr/>
                    <a:lstStyle/>
                    <a:p>
                      <a:pPr marL="0" lvl="0" indent="0" algn="r">
                        <a:buNone/>
                      </a:pPr>
                      <a:r>
                        <a:rPr sz="3200"/>
                        <a:t>2022</a:t>
                      </a:r>
                    </a:p>
                  </a:txBody>
                  <a:tcPr/>
                </a:tc>
                <a:tc>
                  <a:txBody>
                    <a:bodyPr/>
                    <a:lstStyle/>
                    <a:p>
                      <a:pPr marL="0" lvl="0" indent="0" algn="r">
                        <a:buNone/>
                      </a:pPr>
                      <a:r>
                        <a:rPr sz="3200" dirty="0"/>
                        <a:t>$3,000</a:t>
                      </a:r>
                    </a:p>
                  </a:txBody>
                  <a:tcPr/>
                </a:tc>
                <a:tc>
                  <a:txBody>
                    <a:bodyPr/>
                    <a:lstStyle/>
                    <a:p>
                      <a:pPr marL="0" lvl="0" indent="0" algn="r">
                        <a:buNone/>
                      </a:pPr>
                      <a:r>
                        <a:rPr sz="3200"/>
                        <a:t>31.2%</a:t>
                      </a:r>
                    </a:p>
                  </a:txBody>
                  <a:tcPr/>
                </a:tc>
                <a:tc>
                  <a:txBody>
                    <a:bodyPr/>
                    <a:lstStyle/>
                    <a:p>
                      <a:pPr marL="0" lvl="0" indent="0" algn="r">
                        <a:buNone/>
                      </a:pPr>
                      <a:r>
                        <a:rPr sz="3200"/>
                        <a:t>$37.4M</a:t>
                      </a:r>
                    </a:p>
                  </a:txBody>
                  <a:tcPr/>
                </a:tc>
                <a:tc>
                  <a:txBody>
                    <a:bodyPr/>
                    <a:lstStyle/>
                    <a:p>
                      <a:pPr marL="0" lvl="0" indent="0" algn="r">
                        <a:buNone/>
                      </a:pPr>
                      <a:r>
                        <a:rPr sz="3200"/>
                        <a:t>$938</a:t>
                      </a:r>
                    </a:p>
                  </a:txBody>
                  <a:tcPr/>
                </a:tc>
                <a:extLst>
                  <a:ext uri="{0D108BD9-81ED-4DB2-BD59-A6C34878D82A}">
                    <a16:rowId xmlns:a16="http://schemas.microsoft.com/office/drawing/2014/main" val="10001"/>
                  </a:ext>
                </a:extLst>
              </a:tr>
              <a:tr h="0">
                <a:tc>
                  <a:txBody>
                    <a:bodyPr/>
                    <a:lstStyle/>
                    <a:p>
                      <a:pPr marL="0" lvl="0" indent="0" algn="r">
                        <a:buNone/>
                      </a:pPr>
                      <a:r>
                        <a:rPr sz="3200"/>
                        <a:t>2023</a:t>
                      </a:r>
                    </a:p>
                  </a:txBody>
                  <a:tcPr/>
                </a:tc>
                <a:tc>
                  <a:txBody>
                    <a:bodyPr/>
                    <a:lstStyle/>
                    <a:p>
                      <a:pPr marL="0" lvl="0" indent="0" algn="r">
                        <a:buNone/>
                      </a:pPr>
                      <a:r>
                        <a:rPr sz="3200" dirty="0"/>
                        <a:t>$3,000</a:t>
                      </a:r>
                    </a:p>
                  </a:txBody>
                  <a:tcPr/>
                </a:tc>
                <a:tc>
                  <a:txBody>
                    <a:bodyPr/>
                    <a:lstStyle/>
                    <a:p>
                      <a:pPr marL="0" lvl="0" indent="0" algn="r">
                        <a:buNone/>
                      </a:pPr>
                      <a:r>
                        <a:rPr sz="3200" dirty="0"/>
                        <a:t>35.3%</a:t>
                      </a:r>
                    </a:p>
                  </a:txBody>
                  <a:tcPr/>
                </a:tc>
                <a:tc>
                  <a:txBody>
                    <a:bodyPr/>
                    <a:lstStyle/>
                    <a:p>
                      <a:pPr marL="0" lvl="0" indent="0" algn="r">
                        <a:buNone/>
                      </a:pPr>
                      <a:r>
                        <a:rPr sz="3200"/>
                        <a:t>$48.5M</a:t>
                      </a:r>
                    </a:p>
                  </a:txBody>
                  <a:tcPr/>
                </a:tc>
                <a:tc>
                  <a:txBody>
                    <a:bodyPr/>
                    <a:lstStyle/>
                    <a:p>
                      <a:pPr marL="0" lvl="0" indent="0" algn="r">
                        <a:buNone/>
                      </a:pPr>
                      <a:r>
                        <a:rPr sz="3200"/>
                        <a:t>$1,033</a:t>
                      </a:r>
                    </a:p>
                  </a:txBody>
                  <a:tcPr/>
                </a:tc>
                <a:extLst>
                  <a:ext uri="{0D108BD9-81ED-4DB2-BD59-A6C34878D82A}">
                    <a16:rowId xmlns:a16="http://schemas.microsoft.com/office/drawing/2014/main" val="10002"/>
                  </a:ext>
                </a:extLst>
              </a:tr>
              <a:tr h="0">
                <a:tc>
                  <a:txBody>
                    <a:bodyPr/>
                    <a:lstStyle/>
                    <a:p>
                      <a:pPr marL="0" lvl="0" indent="0" algn="r">
                        <a:buNone/>
                      </a:pPr>
                      <a:r>
                        <a:rPr sz="3200"/>
                        <a:t>2024</a:t>
                      </a:r>
                    </a:p>
                  </a:txBody>
                  <a:tcPr/>
                </a:tc>
                <a:tc>
                  <a:txBody>
                    <a:bodyPr/>
                    <a:lstStyle/>
                    <a:p>
                      <a:pPr marL="0" lvl="0" indent="0" algn="r">
                        <a:buNone/>
                      </a:pPr>
                      <a:r>
                        <a:rPr sz="3200"/>
                        <a:t>$600</a:t>
                      </a:r>
                    </a:p>
                  </a:txBody>
                  <a:tcPr/>
                </a:tc>
                <a:tc>
                  <a:txBody>
                    <a:bodyPr/>
                    <a:lstStyle/>
                    <a:p>
                      <a:pPr marL="0" lvl="0" indent="0" algn="r">
                        <a:buNone/>
                      </a:pPr>
                      <a:r>
                        <a:rPr sz="3200" dirty="0"/>
                        <a:t>34.6%</a:t>
                      </a:r>
                    </a:p>
                  </a:txBody>
                  <a:tcPr/>
                </a:tc>
                <a:tc>
                  <a:txBody>
                    <a:bodyPr/>
                    <a:lstStyle/>
                    <a:p>
                      <a:pPr marL="0" lvl="0" indent="0" algn="r">
                        <a:buNone/>
                      </a:pPr>
                      <a:r>
                        <a:rPr sz="3200"/>
                        <a:t>$21.5M</a:t>
                      </a:r>
                    </a:p>
                  </a:txBody>
                  <a:tcPr/>
                </a:tc>
                <a:tc>
                  <a:txBody>
                    <a:bodyPr/>
                    <a:lstStyle/>
                    <a:p>
                      <a:pPr marL="0" lvl="0" indent="0" algn="r">
                        <a:buNone/>
                      </a:pPr>
                      <a:r>
                        <a:rPr sz="3200"/>
                        <a:t>$479</a:t>
                      </a:r>
                    </a:p>
                  </a:txBody>
                  <a:tcPr/>
                </a:tc>
                <a:extLst>
                  <a:ext uri="{0D108BD9-81ED-4DB2-BD59-A6C34878D82A}">
                    <a16:rowId xmlns:a16="http://schemas.microsoft.com/office/drawing/2014/main" val="10003"/>
                  </a:ext>
                </a:extLst>
              </a:tr>
              <a:tr h="0">
                <a:tc>
                  <a:txBody>
                    <a:bodyPr/>
                    <a:lstStyle/>
                    <a:p>
                      <a:pPr marL="0" lvl="0" indent="0" algn="r">
                        <a:buNone/>
                      </a:pPr>
                      <a:r>
                        <a:rPr sz="3200"/>
                        <a:t>2025</a:t>
                      </a:r>
                    </a:p>
                  </a:txBody>
                  <a:tcPr/>
                </a:tc>
                <a:tc>
                  <a:txBody>
                    <a:bodyPr/>
                    <a:lstStyle/>
                    <a:p>
                      <a:pPr marL="0" lvl="0" indent="0" algn="r">
                        <a:buNone/>
                      </a:pPr>
                      <a:r>
                        <a:rPr sz="3200"/>
                        <a:t>$600</a:t>
                      </a:r>
                    </a:p>
                  </a:txBody>
                  <a:tcPr/>
                </a:tc>
                <a:tc>
                  <a:txBody>
                    <a:bodyPr/>
                    <a:lstStyle/>
                    <a:p>
                      <a:pPr marL="0" lvl="0" indent="0" algn="r">
                        <a:buNone/>
                      </a:pPr>
                      <a:r>
                        <a:rPr sz="3200"/>
                        <a:t>31.4%</a:t>
                      </a:r>
                    </a:p>
                  </a:txBody>
                  <a:tcPr/>
                </a:tc>
                <a:tc>
                  <a:txBody>
                    <a:bodyPr/>
                    <a:lstStyle/>
                    <a:p>
                      <a:pPr marL="0" lvl="0" indent="0" algn="r">
                        <a:buNone/>
                      </a:pPr>
                      <a:r>
                        <a:rPr sz="3200" dirty="0"/>
                        <a:t>$18.8M</a:t>
                      </a:r>
                    </a:p>
                  </a:txBody>
                  <a:tcPr/>
                </a:tc>
                <a:tc>
                  <a:txBody>
                    <a:bodyPr/>
                    <a:lstStyle/>
                    <a:p>
                      <a:pPr marL="0" lvl="0" indent="0" algn="r">
                        <a:buNone/>
                      </a:pPr>
                      <a:r>
                        <a:rPr sz="3200" dirty="0"/>
                        <a:t>$477</a:t>
                      </a:r>
                    </a:p>
                  </a:txBody>
                  <a:tcPr/>
                </a:tc>
                <a:extLst>
                  <a:ext uri="{0D108BD9-81ED-4DB2-BD59-A6C34878D82A}">
                    <a16:rowId xmlns:a16="http://schemas.microsoft.com/office/drawing/2014/main" val="10004"/>
                  </a:ext>
                </a:extLst>
              </a:tr>
              <a:tr h="0">
                <a:tc>
                  <a:txBody>
                    <a:bodyPr/>
                    <a:lstStyle/>
                    <a:p>
                      <a:pPr marL="0" lvl="0" indent="0" algn="r">
                        <a:buNone/>
                      </a:pPr>
                      <a:r>
                        <a:rPr sz="3200"/>
                        <a:t>2026</a:t>
                      </a:r>
                    </a:p>
                  </a:txBody>
                  <a:tcPr/>
                </a:tc>
                <a:tc>
                  <a:txBody>
                    <a:bodyPr/>
                    <a:lstStyle/>
                    <a:p>
                      <a:pPr marL="0" lvl="0" indent="0" algn="r">
                        <a:buNone/>
                      </a:pPr>
                      <a:r>
                        <a:rPr sz="3200"/>
                        <a:t>$600</a:t>
                      </a:r>
                    </a:p>
                  </a:txBody>
                  <a:tcPr/>
                </a:tc>
                <a:tc>
                  <a:txBody>
                    <a:bodyPr/>
                    <a:lstStyle/>
                    <a:p>
                      <a:pPr marL="0" lvl="0" indent="0" algn="r">
                        <a:buNone/>
                      </a:pPr>
                      <a:r>
                        <a:rPr sz="3200"/>
                        <a:t>28.9%</a:t>
                      </a:r>
                    </a:p>
                  </a:txBody>
                  <a:tcPr/>
                </a:tc>
                <a:tc>
                  <a:txBody>
                    <a:bodyPr/>
                    <a:lstStyle/>
                    <a:p>
                      <a:pPr marL="0" lvl="0" indent="0" algn="r">
                        <a:buNone/>
                      </a:pPr>
                      <a:r>
                        <a:rPr sz="3200"/>
                        <a:t>$16.1M</a:t>
                      </a:r>
                    </a:p>
                  </a:txBody>
                  <a:tcPr/>
                </a:tc>
                <a:tc>
                  <a:txBody>
                    <a:bodyPr/>
                    <a:lstStyle/>
                    <a:p>
                      <a:pPr marL="0" lvl="0" indent="0" algn="r">
                        <a:buNone/>
                      </a:pPr>
                      <a:r>
                        <a:rPr sz="3200" dirty="0"/>
                        <a:t>$477</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Crisis Benefits</a:t>
            </a:r>
          </a:p>
        </p:txBody>
      </p:sp>
      <p:pic>
        <p:nvPicPr>
          <p:cNvPr id="3" name="Picture 1" descr="Chart showing Crisis benefits by reason, including households served, total awarded, and average benefits. 33,867 housholds received Crisis benefits in 2026, with nearly 20,000 having a disconnect notice. The next most common Crisis reason was Senior Unable to Pay. Over $16 million in Crisis benefits were awarded, with disconnect notices receiving over $9 million. The average Crisis benefit was $342. Those with disconnect notices, delivered fuels, or shutoffs had similar average benefit amounts (over $400), but Seniors Unable to pay averaged only $198. "/>
          <p:cNvPicPr>
            <a:picLocks noGrp="1" noChangeAspect="1"/>
          </p:cNvPicPr>
          <p:nvPr/>
        </p:nvPicPr>
        <p:blipFill>
          <a:blip r:embed="rId2"/>
          <a:stretch>
            <a:fillRect/>
          </a:stretch>
        </p:blipFill>
        <p:spPr bwMode="auto">
          <a:xfrm>
            <a:off x="838200" y="1930400"/>
            <a:ext cx="10515600" cy="4114800"/>
          </a:xfrm>
          <a:prstGeom prst="rect">
            <a:avLst/>
          </a:prstGeom>
          <a:noFill/>
          <a:ln w="9525">
            <a:noFill/>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Topics</a:t>
            </a:r>
          </a:p>
        </p:txBody>
      </p:sp>
      <p:sp>
        <p:nvSpPr>
          <p:cNvPr id="3" name="Content Placeholder 2"/>
          <p:cNvSpPr>
            <a:spLocks noGrp="1"/>
          </p:cNvSpPr>
          <p:nvPr>
            <p:ph sz="half" idx="1"/>
          </p:nvPr>
        </p:nvSpPr>
        <p:spPr>
          <a:xfrm>
            <a:off x="707564" y="1594624"/>
            <a:ext cx="10835641" cy="4582339"/>
          </a:xfrm>
        </p:spPr>
        <p:txBody>
          <a:bodyPr>
            <a:noAutofit/>
          </a:bodyPr>
          <a:lstStyle/>
          <a:p>
            <a:pPr>
              <a:spcBef>
                <a:spcPts val="600"/>
              </a:spcBef>
              <a:spcAft>
                <a:spcPts val="600"/>
              </a:spcAft>
            </a:pPr>
            <a:r>
              <a:rPr lang="en-US" sz="3600" dirty="0"/>
              <a:t>Logistics</a:t>
            </a:r>
          </a:p>
          <a:p>
            <a:pPr>
              <a:spcBef>
                <a:spcPts val="600"/>
              </a:spcBef>
              <a:spcAft>
                <a:spcPts val="600"/>
              </a:spcAft>
            </a:pPr>
            <a:r>
              <a:rPr lang="en-US" sz="3600" dirty="0"/>
              <a:t>Introductions</a:t>
            </a:r>
          </a:p>
          <a:p>
            <a:pPr>
              <a:spcBef>
                <a:spcPts val="600"/>
              </a:spcBef>
              <a:spcAft>
                <a:spcPts val="600"/>
              </a:spcAft>
            </a:pPr>
            <a:r>
              <a:rPr lang="en-US" sz="3600" dirty="0"/>
              <a:t>Agenda for today and tomorrow</a:t>
            </a:r>
          </a:p>
          <a:p>
            <a:pPr>
              <a:spcBef>
                <a:spcPts val="600"/>
              </a:spcBef>
              <a:spcAft>
                <a:spcPts val="600"/>
              </a:spcAft>
            </a:pPr>
            <a:r>
              <a:rPr lang="en-US" sz="3600" dirty="0"/>
              <a:t>Breakthrough goals</a:t>
            </a:r>
          </a:p>
          <a:p>
            <a:pPr>
              <a:spcBef>
                <a:spcPts val="600"/>
              </a:spcBef>
              <a:spcAft>
                <a:spcPts val="600"/>
              </a:spcAft>
            </a:pPr>
            <a:r>
              <a:rPr lang="en-US" sz="3600" dirty="0"/>
              <a:t>FFY27 Approach</a:t>
            </a:r>
          </a:p>
          <a:p>
            <a:pPr>
              <a:spcBef>
                <a:spcPts val="600"/>
              </a:spcBef>
              <a:spcAft>
                <a:spcPts val="600"/>
              </a:spcAft>
            </a:pPr>
            <a:r>
              <a:rPr lang="en-US" sz="3600" dirty="0"/>
              <a:t>Training Overview</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052549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ERR Benefits</a:t>
            </a:r>
          </a:p>
        </p:txBody>
      </p:sp>
      <p:pic>
        <p:nvPicPr>
          <p:cNvPr id="3" name="Picture 1" descr="Chart showing ERR benefits. 4,111 housheolds received ERR services, with nearly 6,000 total jobs. Almost 4,000 households received repairs and nearly 1,200 had their heating system replaced. The vast majority of ERR funding went to replacements ($7.3 million of $10.2 million). The average replacement was $6,160 while the average repair was $578."/>
          <p:cNvPicPr>
            <a:picLocks noGrp="1" noChangeAspect="1"/>
          </p:cNvPicPr>
          <p:nvPr/>
        </p:nvPicPr>
        <p:blipFill>
          <a:blip r:embed="rId2"/>
          <a:stretch>
            <a:fillRect/>
          </a:stretch>
        </p:blipFill>
        <p:spPr bwMode="auto">
          <a:xfrm>
            <a:off x="838200" y="1930400"/>
            <a:ext cx="10515600" cy="4114800"/>
          </a:xfrm>
          <a:prstGeom prst="rect">
            <a:avLst/>
          </a:prstGeom>
          <a:noFill/>
          <a:ln w="9525">
            <a:noFill/>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Median ERR Costs Over Time</a:t>
            </a:r>
          </a:p>
        </p:txBody>
      </p:sp>
      <p:pic>
        <p:nvPicPr>
          <p:cNvPr id="3" name="Picture 1" descr="Over time (2022 to 2026), repairs have increased from about $325, on average to $404. Replacements over that same time period increased from less than $5,000 to $5,760."/>
          <p:cNvPicPr>
            <a:picLocks noGrp="1" noChangeAspect="1"/>
          </p:cNvPicPr>
          <p:nvPr/>
        </p:nvPicPr>
        <p:blipFill>
          <a:blip r:embed="rId2"/>
          <a:stretch>
            <a:fillRect/>
          </a:stretch>
        </p:blipFill>
        <p:spPr bwMode="auto">
          <a:xfrm>
            <a:off x="838200" y="1930400"/>
            <a:ext cx="10515600" cy="4114800"/>
          </a:xfrm>
          <a:prstGeom prst="rect">
            <a:avLst/>
          </a:prstGeom>
          <a:noFill/>
          <a:ln w="9525">
            <a:noFill/>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Application Processing Speed</a:t>
            </a:r>
          </a:p>
        </p:txBody>
      </p:sp>
      <p:pic>
        <p:nvPicPr>
          <p:cNvPr id="3" name="Picture 1" descr="Chart showing application processing speed from 2022 to 2026. Applications have been &quot;worked&quot; in less than 30 days over the past three program years, which is a large improvement over 2022 and 2023. Applications reached a terminal status in 2026, however, of nearly 70 days, which is significantly slower than in the past two program years. This is likely due to the delay in program funding caused by the federal government shutdown."/>
          <p:cNvPicPr>
            <a:picLocks noGrp="1" noChangeAspect="1"/>
          </p:cNvPicPr>
          <p:nvPr/>
        </p:nvPicPr>
        <p:blipFill>
          <a:blip r:embed="rId2"/>
          <a:stretch>
            <a:fillRect/>
          </a:stretch>
        </p:blipFill>
        <p:spPr bwMode="auto">
          <a:xfrm>
            <a:off x="838200" y="1930400"/>
            <a:ext cx="10515600" cy="4114800"/>
          </a:xfrm>
          <a:prstGeom prst="rect">
            <a:avLst/>
          </a:prstGeom>
          <a:noFill/>
          <a:ln w="9525">
            <a:noFill/>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Processing Time Increased Slightly in FFY26</a:t>
            </a:r>
          </a:p>
        </p:txBody>
      </p:sp>
      <p:pic>
        <p:nvPicPr>
          <p:cNvPr id="4" name="Picture 1" descr="A data visualization showing that 10 of 28 service providers took more time on average to processes applications in FFY26 compared to FFY25, while only 3 took less time.">
            <a:extLst>
              <a:ext uri="{FF2B5EF4-FFF2-40B4-BE49-F238E27FC236}">
                <a16:creationId xmlns:a16="http://schemas.microsoft.com/office/drawing/2014/main" id="{E1977BB2-2616-482C-B43F-5941B73CE229}"/>
              </a:ext>
            </a:extLst>
          </p:cNvPr>
          <p:cNvPicPr>
            <a:picLocks noGrp="1" noChangeAspect="1"/>
          </p:cNvPicPr>
          <p:nvPr/>
        </p:nvPicPr>
        <p:blipFill>
          <a:blip r:embed="rId2"/>
          <a:stretch>
            <a:fillRect/>
          </a:stretch>
        </p:blipFill>
        <p:spPr bwMode="auto">
          <a:xfrm>
            <a:off x="838200" y="1930400"/>
            <a:ext cx="10515600" cy="4114800"/>
          </a:xfrm>
          <a:prstGeom prst="rect">
            <a:avLst/>
          </a:prstGeom>
          <a:noFill/>
          <a:ln w="9525">
            <a:noFill/>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fontScale="90000"/>
          </a:bodyPr>
          <a:lstStyle/>
          <a:p>
            <a:pPr marL="0" lvl="0" indent="0" algn="l">
              <a:buNone/>
            </a:pPr>
            <a:r>
              <a:rPr lang="en-US" sz="4400" dirty="0"/>
              <a:t>Percentage of HHs with Info Request, FY25-FY26</a:t>
            </a:r>
            <a:endParaRPr sz="4400" dirty="0"/>
          </a:p>
        </p:txBody>
      </p:sp>
      <p:pic>
        <p:nvPicPr>
          <p:cNvPr id="3" name="Picture 1" descr="Chart showing changes in information requests by application type from last year to this year. There were slightly fewer information requests for recertification applications this year, while every other application type saw a similar increase of about 3 percentage points. "/>
          <p:cNvPicPr>
            <a:picLocks noGrp="1" noChangeAspect="1"/>
          </p:cNvPicPr>
          <p:nvPr/>
        </p:nvPicPr>
        <p:blipFill>
          <a:blip r:embed="rId2"/>
          <a:stretch>
            <a:fillRect/>
          </a:stretch>
        </p:blipFill>
        <p:spPr bwMode="auto">
          <a:xfrm>
            <a:off x="838200" y="1930400"/>
            <a:ext cx="10515600" cy="4114800"/>
          </a:xfrm>
          <a:prstGeom prst="rect">
            <a:avLst/>
          </a:prstGeom>
          <a:noFill/>
          <a:ln w="9525">
            <a:noFill/>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Denial Rates and Reasons</a:t>
            </a:r>
          </a:p>
        </p:txBody>
      </p:sp>
      <p:pic>
        <p:nvPicPr>
          <p:cNvPr id="3" name="Picture 1" descr="Chart showing the percentage of applications denied by denial type from 2022 to 2026. The overall denial rate was highest in 2026 (17.9%). There was an increase in denials for insufficient information in 2026 over the past two years, while there was a decrease in denials due to applicants being over income."/>
          <p:cNvPicPr>
            <a:picLocks noGrp="1" noChangeAspect="1"/>
          </p:cNvPicPr>
          <p:nvPr/>
        </p:nvPicPr>
        <p:blipFill>
          <a:blip r:embed="rId2"/>
          <a:stretch>
            <a:fillRect/>
          </a:stretch>
        </p:blipFill>
        <p:spPr bwMode="auto">
          <a:xfrm>
            <a:off x="2235200" y="1816100"/>
            <a:ext cx="7721600" cy="4343400"/>
          </a:xfrm>
          <a:prstGeom prst="rect">
            <a:avLst/>
          </a:prstGeom>
          <a:noFill/>
          <a:ln w="9525">
            <a:noFill/>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2C38-A66E-DE7B-B0C9-61B83B2C7864}"/>
              </a:ext>
            </a:extLst>
          </p:cNvPr>
          <p:cNvSpPr>
            <a:spLocks noGrp="1"/>
          </p:cNvSpPr>
          <p:nvPr>
            <p:ph type="title"/>
          </p:nvPr>
        </p:nvSpPr>
        <p:spPr>
          <a:xfrm>
            <a:off x="0" y="0"/>
            <a:ext cx="12192000" cy="1216152"/>
          </a:xfrm>
          <a:solidFill>
            <a:schemeClr val="tx1"/>
          </a:solidFill>
        </p:spPr>
        <p:txBody>
          <a:bodyPr>
            <a:normAutofit/>
          </a:bodyPr>
          <a:lstStyle/>
          <a:p>
            <a:pPr marL="0" lvl="0" indent="0" algn="l">
              <a:buNone/>
            </a:pPr>
            <a:r>
              <a:rPr sz="4400" dirty="0"/>
              <a:t>Application Methods</a:t>
            </a:r>
          </a:p>
        </p:txBody>
      </p:sp>
      <p:pic>
        <p:nvPicPr>
          <p:cNvPr id="3" name="Picture 1" descr="Chart showing change in households applying online over time. 2026 saw an increase in online applicants from 34% in 2025 to 38%. There is also a trend in fewer households applying again from one year to the next."/>
          <p:cNvPicPr>
            <a:picLocks noGrp="1" noChangeAspect="1"/>
          </p:cNvPicPr>
          <p:nvPr/>
        </p:nvPicPr>
        <p:blipFill>
          <a:blip r:embed="rId2"/>
          <a:stretch>
            <a:fillRect/>
          </a:stretch>
        </p:blipFill>
        <p:spPr bwMode="auto">
          <a:xfrm>
            <a:off x="2235200" y="1816100"/>
            <a:ext cx="7721600" cy="4343400"/>
          </a:xfrm>
          <a:prstGeom prst="rect">
            <a:avLst/>
          </a:prstGeom>
          <a:noFill/>
          <a:ln w="9525">
            <a:noFill/>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Logistics</a:t>
            </a:r>
          </a:p>
        </p:txBody>
      </p:sp>
      <p:sp>
        <p:nvSpPr>
          <p:cNvPr id="3" name="Content Placeholder 2"/>
          <p:cNvSpPr>
            <a:spLocks noGrp="1"/>
          </p:cNvSpPr>
          <p:nvPr>
            <p:ph sz="half" idx="1"/>
          </p:nvPr>
        </p:nvSpPr>
        <p:spPr>
          <a:xfrm>
            <a:off x="678179" y="1559900"/>
            <a:ext cx="10835641" cy="4582339"/>
          </a:xfrm>
        </p:spPr>
        <p:txBody>
          <a:bodyPr>
            <a:noAutofit/>
          </a:bodyPr>
          <a:lstStyle/>
          <a:p>
            <a:pPr>
              <a:spcBef>
                <a:spcPts val="600"/>
              </a:spcBef>
              <a:spcAft>
                <a:spcPts val="600"/>
              </a:spcAft>
            </a:pPr>
            <a:r>
              <a:rPr lang="en-US" sz="4000" dirty="0"/>
              <a:t>No video – pre-recorded slides</a:t>
            </a:r>
          </a:p>
          <a:p>
            <a:pPr>
              <a:spcBef>
                <a:spcPts val="600"/>
              </a:spcBef>
              <a:spcAft>
                <a:spcPts val="600"/>
              </a:spcAft>
            </a:pPr>
            <a:r>
              <a:rPr lang="en-US" sz="4000" dirty="0"/>
              <a:t>Break &amp; Lunch</a:t>
            </a:r>
          </a:p>
          <a:p>
            <a:pPr>
              <a:spcBef>
                <a:spcPts val="600"/>
              </a:spcBef>
              <a:spcAft>
                <a:spcPts val="600"/>
              </a:spcAft>
            </a:pPr>
            <a:r>
              <a:rPr lang="en-US" sz="4000" dirty="0"/>
              <a:t>Tribal Breakout Lunch – Day 1</a:t>
            </a:r>
          </a:p>
          <a:p>
            <a:pPr>
              <a:spcBef>
                <a:spcPts val="600"/>
              </a:spcBef>
              <a:spcAft>
                <a:spcPts val="600"/>
              </a:spcAft>
            </a:pPr>
            <a:r>
              <a:rPr lang="en-US" sz="4000" dirty="0"/>
              <a:t>Restrooms</a:t>
            </a:r>
          </a:p>
          <a:p>
            <a:pPr>
              <a:spcBef>
                <a:spcPts val="600"/>
              </a:spcBef>
              <a:spcAft>
                <a:spcPts val="600"/>
              </a:spcAft>
            </a:pPr>
            <a:r>
              <a:rPr lang="en-US" sz="4000" dirty="0"/>
              <a:t>Silenced phones</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4" name="Graphic 3" descr="Phone with a line through it, indicating keep phones silent">
            <a:extLst>
              <a:ext uri="{FF2B5EF4-FFF2-40B4-BE49-F238E27FC236}">
                <a16:creationId xmlns:a16="http://schemas.microsoft.com/office/drawing/2014/main" id="{A3A29A67-73D8-DAFF-65B8-8A4E452A0BA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725920" y="1952307"/>
            <a:ext cx="3667760" cy="3667760"/>
          </a:xfrm>
          <a:prstGeom prst="rect">
            <a:avLst/>
          </a:prstGeom>
        </p:spPr>
      </p:pic>
    </p:spTree>
    <p:extLst>
      <p:ext uri="{BB962C8B-B14F-4D97-AF65-F5344CB8AC3E}">
        <p14:creationId xmlns:p14="http://schemas.microsoft.com/office/powerpoint/2010/main" val="248833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F6239-5E54-3705-E654-C5CBECF41917}"/>
              </a:ext>
            </a:extLst>
          </p:cNvPr>
          <p:cNvSpPr>
            <a:spLocks noGrp="1"/>
          </p:cNvSpPr>
          <p:nvPr>
            <p:ph type="title"/>
          </p:nvPr>
        </p:nvSpPr>
        <p:spPr/>
        <p:txBody>
          <a:bodyPr>
            <a:normAutofit/>
          </a:bodyPr>
          <a:lstStyle/>
          <a:p>
            <a:pPr algn="l"/>
            <a:r>
              <a:rPr lang="en-US" sz="4400" dirty="0"/>
              <a:t>Networking Opportunity</a:t>
            </a:r>
          </a:p>
        </p:txBody>
      </p:sp>
      <p:sp>
        <p:nvSpPr>
          <p:cNvPr id="3" name="Content Placeholder 2">
            <a:extLst>
              <a:ext uri="{FF2B5EF4-FFF2-40B4-BE49-F238E27FC236}">
                <a16:creationId xmlns:a16="http://schemas.microsoft.com/office/drawing/2014/main" id="{785EF06E-77B0-938C-709C-CB05E63AFCAE}"/>
              </a:ext>
            </a:extLst>
          </p:cNvPr>
          <p:cNvSpPr>
            <a:spLocks noGrp="1"/>
          </p:cNvSpPr>
          <p:nvPr>
            <p:ph idx="1"/>
          </p:nvPr>
        </p:nvSpPr>
        <p:spPr>
          <a:xfrm>
            <a:off x="838200" y="1825625"/>
            <a:ext cx="4817165" cy="4351338"/>
          </a:xfrm>
        </p:spPr>
        <p:txBody>
          <a:bodyPr>
            <a:normAutofit/>
          </a:bodyPr>
          <a:lstStyle/>
          <a:p>
            <a:r>
              <a:rPr lang="en-US" sz="4400" dirty="0"/>
              <a:t>Social Hour – Green Mill – 5PM</a:t>
            </a:r>
          </a:p>
          <a:p>
            <a:pPr lvl="1"/>
            <a:r>
              <a:rPr lang="en-US" sz="4000" dirty="0"/>
              <a:t>Inside</a:t>
            </a:r>
          </a:p>
          <a:p>
            <a:pPr lvl="1"/>
            <a:r>
              <a:rPr lang="en-US" sz="4000" dirty="0"/>
              <a:t>Outside (weather permitting)</a:t>
            </a:r>
          </a:p>
        </p:txBody>
      </p:sp>
      <p:sp>
        <p:nvSpPr>
          <p:cNvPr id="4" name="Slide Number Placeholder 3">
            <a:extLst>
              <a:ext uri="{FF2B5EF4-FFF2-40B4-BE49-F238E27FC236}">
                <a16:creationId xmlns:a16="http://schemas.microsoft.com/office/drawing/2014/main" id="{433F7283-CDD6-B713-7FE1-57888A7281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BCDD6CE6-1196-6A36-CB0D-04C2D3969E2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8040" y="2216426"/>
            <a:ext cx="6165160" cy="411010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9897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594E2-9EC6-975D-2D65-B40161B4A4C8}"/>
              </a:ext>
            </a:extLst>
          </p:cNvPr>
          <p:cNvSpPr>
            <a:spLocks noGrp="1"/>
          </p:cNvSpPr>
          <p:nvPr>
            <p:ph type="title"/>
          </p:nvPr>
        </p:nvSpPr>
        <p:spPr/>
        <p:txBody>
          <a:bodyPr/>
          <a:lstStyle/>
          <a:p>
            <a:pPr algn="l"/>
            <a:r>
              <a:rPr lang="en-US" sz="4400" dirty="0"/>
              <a:t>State EAP Staff</a:t>
            </a:r>
            <a:endParaRPr lang="en-US" dirty="0"/>
          </a:p>
        </p:txBody>
      </p:sp>
      <p:sp>
        <p:nvSpPr>
          <p:cNvPr id="3" name="Content Placeholder 2">
            <a:extLst>
              <a:ext uri="{FF2B5EF4-FFF2-40B4-BE49-F238E27FC236}">
                <a16:creationId xmlns:a16="http://schemas.microsoft.com/office/drawing/2014/main" id="{BEADBF58-51CB-1774-C862-8181603ACFEE}"/>
              </a:ext>
            </a:extLst>
          </p:cNvPr>
          <p:cNvSpPr>
            <a:spLocks noGrp="1"/>
          </p:cNvSpPr>
          <p:nvPr>
            <p:ph sz="half" idx="1"/>
          </p:nvPr>
        </p:nvSpPr>
        <p:spPr/>
        <p:txBody>
          <a:bodyPr>
            <a:normAutofit lnSpcReduction="10000"/>
          </a:bodyPr>
          <a:lstStyle/>
          <a:p>
            <a:r>
              <a:rPr lang="en-US" sz="3600" dirty="0"/>
              <a:t>Amanuel Asghedom</a:t>
            </a:r>
          </a:p>
          <a:p>
            <a:r>
              <a:rPr lang="en-US" sz="3600" dirty="0"/>
              <a:t>Mandy Braaten</a:t>
            </a:r>
          </a:p>
          <a:p>
            <a:r>
              <a:rPr lang="en-US" sz="3600" dirty="0"/>
              <a:t>Jon Brown</a:t>
            </a:r>
          </a:p>
          <a:p>
            <a:r>
              <a:rPr lang="en-US" sz="3600" dirty="0"/>
              <a:t>Natalia Fedorova</a:t>
            </a:r>
          </a:p>
          <a:p>
            <a:r>
              <a:rPr lang="en-US" sz="3600" dirty="0"/>
              <a:t>Andy Grewell</a:t>
            </a:r>
          </a:p>
          <a:p>
            <a:r>
              <a:rPr lang="en-US" sz="3600" dirty="0"/>
              <a:t>Ernest McCann</a:t>
            </a:r>
          </a:p>
        </p:txBody>
      </p:sp>
      <p:sp>
        <p:nvSpPr>
          <p:cNvPr id="5" name="Content Placeholder 4">
            <a:extLst>
              <a:ext uri="{FF2B5EF4-FFF2-40B4-BE49-F238E27FC236}">
                <a16:creationId xmlns:a16="http://schemas.microsoft.com/office/drawing/2014/main" id="{0701CE61-75F6-1647-73A7-FE718AEF04E5}"/>
              </a:ext>
            </a:extLst>
          </p:cNvPr>
          <p:cNvSpPr>
            <a:spLocks noGrp="1"/>
          </p:cNvSpPr>
          <p:nvPr>
            <p:ph sz="half" idx="2"/>
          </p:nvPr>
        </p:nvSpPr>
        <p:spPr/>
        <p:txBody>
          <a:bodyPr/>
          <a:lstStyle/>
          <a:p>
            <a:r>
              <a:rPr lang="en-US" sz="3600" dirty="0"/>
              <a:t>Michael Schmitz</a:t>
            </a:r>
          </a:p>
          <a:p>
            <a:r>
              <a:rPr lang="en-US" sz="3600" dirty="0"/>
              <a:t>S.Melaine Schwahn-Doyle</a:t>
            </a:r>
          </a:p>
          <a:p>
            <a:r>
              <a:rPr lang="en-US" sz="3600" dirty="0"/>
              <a:t>Sandra Seemann</a:t>
            </a:r>
          </a:p>
          <a:p>
            <a:r>
              <a:rPr lang="en-US" sz="3600" dirty="0"/>
              <a:t>Marissa Squires</a:t>
            </a:r>
          </a:p>
          <a:p>
            <a:r>
              <a:rPr lang="en-US" sz="3600" dirty="0"/>
              <a:t>Ian Villa-Watt</a:t>
            </a:r>
          </a:p>
          <a:p>
            <a:endParaRPr lang="en-US" dirty="0"/>
          </a:p>
        </p:txBody>
      </p:sp>
      <p:sp>
        <p:nvSpPr>
          <p:cNvPr id="4" name="Slide Number Placeholder 3">
            <a:extLst>
              <a:ext uri="{FF2B5EF4-FFF2-40B4-BE49-F238E27FC236}">
                <a16:creationId xmlns:a16="http://schemas.microsoft.com/office/drawing/2014/main" id="{E448C164-CD91-85A0-F748-3F3794D43E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904461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D17F1-7703-5839-36E4-0E596AB3103E}"/>
              </a:ext>
            </a:extLst>
          </p:cNvPr>
          <p:cNvSpPr>
            <a:spLocks noGrp="1"/>
          </p:cNvSpPr>
          <p:nvPr>
            <p:ph type="title"/>
          </p:nvPr>
        </p:nvSpPr>
        <p:spPr/>
        <p:txBody>
          <a:bodyPr>
            <a:normAutofit/>
          </a:bodyPr>
          <a:lstStyle/>
          <a:p>
            <a:pPr algn="l"/>
            <a:r>
              <a:rPr lang="en-US" sz="4400" dirty="0"/>
              <a:t>Welcome new and returning SP EAP Staff!</a:t>
            </a:r>
          </a:p>
        </p:txBody>
      </p:sp>
      <p:sp>
        <p:nvSpPr>
          <p:cNvPr id="3" name="Content Placeholder 2">
            <a:extLst>
              <a:ext uri="{FF2B5EF4-FFF2-40B4-BE49-F238E27FC236}">
                <a16:creationId xmlns:a16="http://schemas.microsoft.com/office/drawing/2014/main" id="{B7DB68A6-4245-E4D1-B4D9-75CF5325DF45}"/>
              </a:ext>
            </a:extLst>
          </p:cNvPr>
          <p:cNvSpPr>
            <a:spLocks noGrp="1"/>
          </p:cNvSpPr>
          <p:nvPr>
            <p:ph idx="1"/>
          </p:nvPr>
        </p:nvSpPr>
        <p:spPr/>
        <p:txBody>
          <a:bodyPr>
            <a:normAutofit/>
          </a:bodyPr>
          <a:lstStyle/>
          <a:p>
            <a:r>
              <a:rPr lang="en-US" sz="4000" dirty="0"/>
              <a:t>If you are new, stand up and wave</a:t>
            </a:r>
            <a:endParaRPr lang="en-US" sz="2800" dirty="0"/>
          </a:p>
        </p:txBody>
      </p:sp>
      <p:sp>
        <p:nvSpPr>
          <p:cNvPr id="4" name="Slide Number Placeholder 3">
            <a:extLst>
              <a:ext uri="{FF2B5EF4-FFF2-40B4-BE49-F238E27FC236}">
                <a16:creationId xmlns:a16="http://schemas.microsoft.com/office/drawing/2014/main" id="{57B44776-28CB-9B4C-9A8C-5889DAE1FB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EE1435AA-0CEE-EB1F-337C-01A58351FCB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6661" y="2826327"/>
            <a:ext cx="5299146" cy="361603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56019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35346-D400-F2E7-B395-F6220E788A43}"/>
              </a:ext>
            </a:extLst>
          </p:cNvPr>
          <p:cNvSpPr>
            <a:spLocks noGrp="1"/>
          </p:cNvSpPr>
          <p:nvPr>
            <p:ph type="title"/>
          </p:nvPr>
        </p:nvSpPr>
        <p:spPr/>
        <p:txBody>
          <a:bodyPr/>
          <a:lstStyle/>
          <a:p>
            <a:pPr algn="l"/>
            <a:r>
              <a:rPr lang="en-US" sz="4400" dirty="0"/>
              <a:t>Day 1 Agenda</a:t>
            </a:r>
            <a:endParaRPr lang="en-US" dirty="0"/>
          </a:p>
        </p:txBody>
      </p:sp>
      <p:sp>
        <p:nvSpPr>
          <p:cNvPr id="5" name="Content Placeholder 4">
            <a:extLst>
              <a:ext uri="{FF2B5EF4-FFF2-40B4-BE49-F238E27FC236}">
                <a16:creationId xmlns:a16="http://schemas.microsoft.com/office/drawing/2014/main" id="{A6C612FD-BF44-4D9E-2885-E207FBC3DCCF}"/>
              </a:ext>
            </a:extLst>
          </p:cNvPr>
          <p:cNvSpPr>
            <a:spLocks noGrp="1"/>
          </p:cNvSpPr>
          <p:nvPr>
            <p:ph sz="half" idx="1"/>
          </p:nvPr>
        </p:nvSpPr>
        <p:spPr/>
        <p:txBody>
          <a:bodyPr/>
          <a:lstStyle/>
          <a:p>
            <a:r>
              <a:rPr lang="en-US" sz="2400" dirty="0"/>
              <a:t>Introduction &amp; Overview</a:t>
            </a:r>
          </a:p>
          <a:p>
            <a:r>
              <a:rPr lang="en-US" sz="2400" dirty="0"/>
              <a:t>FFY26 in review</a:t>
            </a:r>
          </a:p>
          <a:p>
            <a:r>
              <a:rPr lang="en-US" sz="2400" dirty="0"/>
              <a:t>Energy Affordability Office Director</a:t>
            </a:r>
          </a:p>
          <a:p>
            <a:r>
              <a:rPr lang="en-US" sz="2400" dirty="0"/>
              <a:t>Safe at Home services</a:t>
            </a:r>
          </a:p>
          <a:p>
            <a:r>
              <a:rPr lang="en-US" sz="2400" dirty="0"/>
              <a:t>eHEAT letters</a:t>
            </a:r>
          </a:p>
          <a:p>
            <a:r>
              <a:rPr lang="en-US" sz="2400" dirty="0"/>
              <a:t>Refunds review</a:t>
            </a:r>
          </a:p>
          <a:p>
            <a:r>
              <a:rPr lang="en-US" sz="2400" dirty="0"/>
              <a:t>Name on Account review</a:t>
            </a:r>
          </a:p>
        </p:txBody>
      </p:sp>
      <p:sp>
        <p:nvSpPr>
          <p:cNvPr id="6" name="Content Placeholder 5">
            <a:extLst>
              <a:ext uri="{FF2B5EF4-FFF2-40B4-BE49-F238E27FC236}">
                <a16:creationId xmlns:a16="http://schemas.microsoft.com/office/drawing/2014/main" id="{BDA0FE26-C4E0-A3ED-001A-DD9ADE2DAE5F}"/>
              </a:ext>
            </a:extLst>
          </p:cNvPr>
          <p:cNvSpPr>
            <a:spLocks noGrp="1"/>
          </p:cNvSpPr>
          <p:nvPr>
            <p:ph sz="half" idx="2"/>
          </p:nvPr>
        </p:nvSpPr>
        <p:spPr/>
        <p:txBody>
          <a:bodyPr/>
          <a:lstStyle/>
          <a:p>
            <a:r>
              <a:rPr lang="en-US" dirty="0"/>
              <a:t>Ch. 13 – Program Fiscal Management</a:t>
            </a:r>
          </a:p>
          <a:p>
            <a:r>
              <a:rPr lang="en-US" dirty="0"/>
              <a:t>Resilience &amp; Mindfulness</a:t>
            </a:r>
          </a:p>
          <a:p>
            <a:r>
              <a:rPr lang="en-US" dirty="0"/>
              <a:t>Ch. 3 – Program Eligibility Requirements</a:t>
            </a:r>
          </a:p>
          <a:p>
            <a:r>
              <a:rPr lang="en-US" dirty="0"/>
              <a:t>DEED Wage Income &amp; UI Scenarios</a:t>
            </a:r>
          </a:p>
          <a:p>
            <a:r>
              <a:rPr lang="en-US" dirty="0"/>
              <a:t>eHEAT enhancements</a:t>
            </a:r>
          </a:p>
        </p:txBody>
      </p:sp>
      <p:sp>
        <p:nvSpPr>
          <p:cNvPr id="4" name="Slide Number Placeholder 3">
            <a:extLst>
              <a:ext uri="{FF2B5EF4-FFF2-40B4-BE49-F238E27FC236}">
                <a16:creationId xmlns:a16="http://schemas.microsoft.com/office/drawing/2014/main" id="{8E2C3606-6BBD-2594-CB68-25123279FA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086671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3EA6C-DC20-FC1F-E968-A8E439AB3F03}"/>
              </a:ext>
            </a:extLst>
          </p:cNvPr>
          <p:cNvSpPr>
            <a:spLocks noGrp="1"/>
          </p:cNvSpPr>
          <p:nvPr>
            <p:ph type="title"/>
          </p:nvPr>
        </p:nvSpPr>
        <p:spPr/>
        <p:txBody>
          <a:bodyPr>
            <a:normAutofit/>
          </a:bodyPr>
          <a:lstStyle/>
          <a:p>
            <a:pPr algn="l"/>
            <a:r>
              <a:rPr lang="en-US" sz="4400" dirty="0"/>
              <a:t>Day 2 Agenda</a:t>
            </a:r>
          </a:p>
        </p:txBody>
      </p:sp>
      <p:sp>
        <p:nvSpPr>
          <p:cNvPr id="3" name="Content Placeholder 2">
            <a:extLst>
              <a:ext uri="{FF2B5EF4-FFF2-40B4-BE49-F238E27FC236}">
                <a16:creationId xmlns:a16="http://schemas.microsoft.com/office/drawing/2014/main" id="{EB9C4072-F2BE-8902-02E0-B227664D6F34}"/>
              </a:ext>
            </a:extLst>
          </p:cNvPr>
          <p:cNvSpPr>
            <a:spLocks noGrp="1"/>
          </p:cNvSpPr>
          <p:nvPr>
            <p:ph sz="half" idx="1"/>
          </p:nvPr>
        </p:nvSpPr>
        <p:spPr/>
        <p:txBody>
          <a:bodyPr>
            <a:noAutofit/>
          </a:bodyPr>
          <a:lstStyle/>
          <a:p>
            <a:r>
              <a:rPr lang="en-US" dirty="0"/>
              <a:t>Welcome back &amp; reconnect</a:t>
            </a:r>
          </a:p>
          <a:p>
            <a:r>
              <a:rPr lang="en-US" dirty="0"/>
              <a:t>Ch. 2 – Applications &amp; Application Processing</a:t>
            </a:r>
          </a:p>
          <a:p>
            <a:r>
              <a:rPr lang="en-US" dirty="0"/>
              <a:t>Ch. 4 – Primary Heat</a:t>
            </a:r>
          </a:p>
          <a:p>
            <a:r>
              <a:rPr lang="en-US" dirty="0"/>
              <a:t>Ch. 5 – Crisis</a:t>
            </a:r>
          </a:p>
          <a:p>
            <a:r>
              <a:rPr lang="en-US" dirty="0"/>
              <a:t>Ch. 6 – Energy Related Repair</a:t>
            </a:r>
          </a:p>
          <a:p>
            <a:r>
              <a:rPr lang="en-US" dirty="0"/>
              <a:t>Ch. 16 – Mechanical Contractors</a:t>
            </a:r>
          </a:p>
        </p:txBody>
      </p:sp>
      <p:sp>
        <p:nvSpPr>
          <p:cNvPr id="4" name="Content Placeholder 3">
            <a:extLst>
              <a:ext uri="{FF2B5EF4-FFF2-40B4-BE49-F238E27FC236}">
                <a16:creationId xmlns:a16="http://schemas.microsoft.com/office/drawing/2014/main" id="{71366878-0B02-FC9E-D526-B7691E0CF509}"/>
              </a:ext>
            </a:extLst>
          </p:cNvPr>
          <p:cNvSpPr>
            <a:spLocks noGrp="1"/>
          </p:cNvSpPr>
          <p:nvPr>
            <p:ph sz="half" idx="2"/>
          </p:nvPr>
        </p:nvSpPr>
        <p:spPr/>
        <p:txBody>
          <a:bodyPr/>
          <a:lstStyle/>
          <a:p>
            <a:r>
              <a:rPr lang="en-US" dirty="0"/>
              <a:t>Consumption refresher</a:t>
            </a:r>
          </a:p>
          <a:p>
            <a:r>
              <a:rPr lang="en-US" dirty="0"/>
              <a:t>Ch. 8 – Benefit Payments &amp; Refunds</a:t>
            </a:r>
          </a:p>
          <a:p>
            <a:r>
              <a:rPr lang="en-US" dirty="0"/>
              <a:t>Application changes &amp; Mailing timeline</a:t>
            </a:r>
          </a:p>
          <a:p>
            <a:r>
              <a:rPr lang="en-US" dirty="0"/>
              <a:t>Grant Fraud Awareness (Fraud, Waste, &amp; Abuse)</a:t>
            </a:r>
          </a:p>
        </p:txBody>
      </p:sp>
      <p:sp>
        <p:nvSpPr>
          <p:cNvPr id="5" name="Slide Number Placeholder 4">
            <a:extLst>
              <a:ext uri="{FF2B5EF4-FFF2-40B4-BE49-F238E27FC236}">
                <a16:creationId xmlns:a16="http://schemas.microsoft.com/office/drawing/2014/main" id="{63AD988C-B3F5-78C2-BF14-61D90789E63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046315574"/>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E4A2FABADBC441B0342913A8C290D0" ma:contentTypeVersion="2" ma:contentTypeDescription="Create a new document." ma:contentTypeScope="" ma:versionID="81d2ba08ee2977b36be2fea17d30ebc0">
  <xsd:schema xmlns:xsd="http://www.w3.org/2001/XMLSchema" xmlns:xs="http://www.w3.org/2001/XMLSchema" xmlns:p="http://schemas.microsoft.com/office/2006/metadata/properties" xmlns:ns2="ffc124ee-df99-471e-a3f3-403333fc7b18" targetNamespace="http://schemas.microsoft.com/office/2006/metadata/properties" ma:root="true" ma:fieldsID="13182abac4f103ce99be370d50200635" ns2:_="">
    <xsd:import namespace="ffc124ee-df99-471e-a3f3-403333fc7b1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124ee-df99-471e-a3f3-403333fc7b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7C411C-54A6-49B6-84EE-93EC1CD932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124ee-df99-471e-a3f3-403333fc7b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3.xml><?xml version="1.0" encoding="utf-8"?>
<ds:datastoreItem xmlns:ds="http://schemas.openxmlformats.org/officeDocument/2006/customXml" ds:itemID="{9678B604-9059-4F1C-B8E2-C96A71A964D2}">
  <ds:schemaRefs>
    <ds:schemaRef ds:uri="http://purl.org/dc/elements/1.1/"/>
    <ds:schemaRef ds:uri="http://schemas.microsoft.com/office/2006/documentManagement/types"/>
    <ds:schemaRef ds:uri="http://www.w3.org/XML/1998/namespace"/>
    <ds:schemaRef ds:uri="ffc124ee-df99-471e-a3f3-403333fc7b18"/>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1294</TotalTime>
  <Words>794</Words>
  <Application>Microsoft Office PowerPoint</Application>
  <PresentationFormat>Widescreen</PresentationFormat>
  <Paragraphs>215</Paragraphs>
  <Slides>36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NeueHaasGroteskText Std</vt:lpstr>
      <vt:lpstr>MN.IT</vt:lpstr>
      <vt:lpstr>FFY27 Annual Training</vt:lpstr>
      <vt:lpstr>Introduction &amp; Overview</vt:lpstr>
      <vt:lpstr>Topics</vt:lpstr>
      <vt:lpstr>Logistics</vt:lpstr>
      <vt:lpstr>Networking Opportunity</vt:lpstr>
      <vt:lpstr>State EAP Staff</vt:lpstr>
      <vt:lpstr>Welcome new and returning SP EAP Staff!</vt:lpstr>
      <vt:lpstr>Day 1 Agenda</vt:lpstr>
      <vt:lpstr>Day 2 Agenda</vt:lpstr>
      <vt:lpstr>FFY26 Breakthrough Goal</vt:lpstr>
      <vt:lpstr>FFY26 Breakthrough Goal Continued</vt:lpstr>
      <vt:lpstr>FFY27 Breakthrough Goals</vt:lpstr>
      <vt:lpstr>How We Can Achieve FFY27 Breakthrough</vt:lpstr>
      <vt:lpstr>FFY27 Approach – Subject to Change</vt:lpstr>
      <vt:lpstr>FFY27 Approach - continued</vt:lpstr>
      <vt:lpstr>FFY27 Contingency Plan</vt:lpstr>
      <vt:lpstr>FFY27 PPA Assignments</vt:lpstr>
      <vt:lpstr>FFY27 Policy Development</vt:lpstr>
      <vt:lpstr>FFY27 JAD Participants</vt:lpstr>
      <vt:lpstr>Annual Training: Intentions</vt:lpstr>
      <vt:lpstr>Annual Training: Approach</vt:lpstr>
      <vt:lpstr>Ice Breaker</vt:lpstr>
      <vt:lpstr>FFY26 in Review</vt:lpstr>
      <vt:lpstr>EAP Dashboard</vt:lpstr>
      <vt:lpstr>EAP Dashboard – Emergency Assistance</vt:lpstr>
      <vt:lpstr>Households Served and Benefits Awarded</vt:lpstr>
      <vt:lpstr>Primary Heat Benefits by Main Heating Fuel</vt:lpstr>
      <vt:lpstr>Crisis Participation</vt:lpstr>
      <vt:lpstr>Crisis Benefits</vt:lpstr>
      <vt:lpstr>ERR Benefits</vt:lpstr>
      <vt:lpstr>Median ERR Costs Over Time</vt:lpstr>
      <vt:lpstr>Application Processing Speed</vt:lpstr>
      <vt:lpstr>Processing Time Increased Slightly in FFY26</vt:lpstr>
      <vt:lpstr>Percentage of HHs with Info Request, FY25-FY26</vt:lpstr>
      <vt:lpstr>Denial Rates and Reasons</vt:lpstr>
      <vt:lpstr>Application Methods</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Image</dc:title>
  <dc:subject>PowerPoint Template</dc:subject>
  <dc:creator>Tracy M.B. Smetana</dc:creator>
  <cp:keywords>PowerPoint, Template</cp:keywords>
  <dc:description>Version 1.1, Released 8-2016</dc:description>
  <cp:lastModifiedBy>Seemann, Sandra (COMM)</cp:lastModifiedBy>
  <cp:revision>133</cp:revision>
  <cp:lastPrinted>2017-03-14T16:27:36Z</cp:lastPrinted>
  <dcterms:created xsi:type="dcterms:W3CDTF">2019-11-22T21:44:23Z</dcterms:created>
  <dcterms:modified xsi:type="dcterms:W3CDTF">2026-08-11T15:38:43Z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0x010100ECE4A2FABADBC441B0342913A8C290D0</vt:lpwstr>
  </property>
</Properties>
</file>