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64" r:id="rId2"/>
    <p:sldId id="427" r:id="rId3"/>
    <p:sldId id="964" r:id="rId4"/>
    <p:sldId id="991" r:id="rId5"/>
    <p:sldId id="996" r:id="rId6"/>
    <p:sldId id="1001" r:id="rId7"/>
    <p:sldId id="993" r:id="rId8"/>
    <p:sldId id="994" r:id="rId9"/>
    <p:sldId id="995" r:id="rId10"/>
    <p:sldId id="997" r:id="rId11"/>
    <p:sldId id="967" r:id="rId12"/>
    <p:sldId id="968" r:id="rId13"/>
    <p:sldId id="969" r:id="rId14"/>
    <p:sldId id="970" r:id="rId15"/>
    <p:sldId id="971" r:id="rId16"/>
    <p:sldId id="990" r:id="rId17"/>
    <p:sldId id="973" r:id="rId18"/>
    <p:sldId id="979" r:id="rId19"/>
    <p:sldId id="988" r:id="rId20"/>
    <p:sldId id="1002" r:id="rId21"/>
    <p:sldId id="1000" r:id="rId22"/>
    <p:sldId id="982" r:id="rId23"/>
    <p:sldId id="986" r:id="rId24"/>
    <p:sldId id="998" r:id="rId25"/>
    <p:sldId id="999" r:id="rId26"/>
    <p:sldId id="987" r:id="rId27"/>
    <p:sldId id="984" r:id="rId28"/>
    <p:sldId id="1003" r:id="rId29"/>
    <p:sldId id="974" r:id="rId30"/>
    <p:sldId id="975" r:id="rId31"/>
    <p:sldId id="976" r:id="rId32"/>
    <p:sldId id="41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97D730-BF8A-FDA8-F38C-BCC58C1EF7AE}" name="Seemann, Sandra (COMM)" initials="SS(" userId="S::Sandra.Seemann@state.mn.us::8dab14e6-f47a-407a-9661-7ad2e849ac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8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41" autoAdjust="0"/>
  </p:normalViewPr>
  <p:slideViewPr>
    <p:cSldViewPr snapToGrid="0">
      <p:cViewPr varScale="1">
        <p:scale>
          <a:sx n="51" d="100"/>
          <a:sy n="51" d="100"/>
        </p:scale>
        <p:origin x="436" y="48"/>
      </p:cViewPr>
      <p:guideLst/>
    </p:cSldViewPr>
  </p:slideViewPr>
  <p:outlineViewPr>
    <p:cViewPr>
      <p:scale>
        <a:sx n="33" d="100"/>
        <a:sy n="33" d="100"/>
      </p:scale>
      <p:origin x="0" y="-636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AF8C2-4A6B-4CD8-BC0E-1609BCFC7691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6DBEF-0C70-47AA-8287-16227C26B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24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08466-AEA7-4FC0-9459-6A32F61DA2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HaasGroteskText Std" panose="020B05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HaasGroteskText Std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8314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552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6DBEF-0C70-47AA-8287-16227C26BAB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330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BBFB7-A958-FEE9-8C22-E1D1B8B85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413933-6AD5-3C0D-E3E4-831C42473F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83146-5FE9-A09F-9E9F-8B77FE4CE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e.g. survivors of domestic assault, survivor of sexual assault, those with professional safety concerns (e.g., getting threats related to their job, such as a government official, etc.)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29EFA-87FC-10A0-E61D-FD242193F5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6DBEF-0C70-47AA-8287-16227C26BA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0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AC075-77B6-3F91-621F-2105B6D37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F8F1A2-3A95-145A-FFFB-6B247FED1A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9CB865-3388-38E3-9563-C5C6CA8B7D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e.g. survivors of domestic assault, survivor of sexual assault, those with professional safety concerns (e.g., getting threats related to their job, such as a government official, etc.)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C88BE-7CE0-BEE2-6443-2B766640B6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6DBEF-0C70-47AA-8287-16227C26BAB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055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5BA59-1B55-67C4-5E17-0D3FAA773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6DB242-43E6-B243-E07F-772D8771BF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311A8D-1413-D1C0-0FE2-3DFD0E9F57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71987A-CEBD-B29F-EEEE-9EBDC8ACB2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6DBEF-0C70-47AA-8287-16227C26BA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379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E088B-B129-88C0-A828-1D91D9BA0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9D03D0-E35B-DB29-E426-BDB3DC462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76EBBC-4464-57C0-719B-93A77B7369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57C86-D0A0-9BFC-9927-21CEAB021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6DBEF-0C70-47AA-8287-16227C26BA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896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C2DE2-3CC5-2AC9-5E53-81D8B71D3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B7E588-4AB8-EEA6-51FC-F999156F3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227898-8776-5FFD-9534-3E146B8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C0F85E-CB81-1DD6-A43D-224E3EC759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6DBEF-0C70-47AA-8287-16227C26BAB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693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F035D-AA9C-AE1C-5DE1-5F88F1DD7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2AAAC8-B9B1-DE93-85EA-A04700A871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3400EC-895A-8E42-1116-E10A76B74C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E9B77-0C8D-428B-3402-766BFE608F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6DBEF-0C70-47AA-8287-16227C26BA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377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6DBEF-0C70-47AA-8287-16227C26BAB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873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4"/>
            <a:ext cx="12192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5387786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609A9E4C-C103-4FA4-822B-E82DE7921672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74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0"/>
            <a:ext cx="12192000" cy="1219198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 bwMode="auto">
          <a:xfrm>
            <a:off x="0" y="2609242"/>
            <a:ext cx="5683624" cy="2858714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179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 bwMode="auto">
          <a:xfrm>
            <a:off x="0" y="2609242"/>
            <a:ext cx="5683624" cy="2858714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395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909BF49D-465D-4D90-8ED0-696C8CE2F353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630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12DF86-D7F6-4A2C-B9B5-EBCAFDD685F8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369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92997C-08A6-4C3E-B1D9-4C22E877DECC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376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7C0EBC2-667E-47DC-9766-124575FFB03F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513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DFEFE4-D7F6-4199-AA5E-AB5F3890E6A4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571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0F6108E-7910-4A69-980D-2D0B890A7F99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572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8148823-37F6-48B2-A686-BCB68E390DE9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1503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"/>
            <a:ext cx="12192000" cy="1216022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AC27460E-ADA4-4312-B54D-F85146C39A61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854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3838936"/>
            <a:ext cx="12192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5038160"/>
            <a:ext cx="12192000" cy="1819840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83170A9-BBA4-411C-BC84-1842E0BB563A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087526" y="687649"/>
            <a:ext cx="6396957" cy="210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66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"/>
            <a:ext cx="12192000" cy="1216022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572814" y="1964392"/>
            <a:ext cx="2332190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6922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82454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755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5524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9A4DC60D-2A37-478B-B283-D5EFC8A6BDE0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957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186C4FE6-3116-4F1D-B296-403F0C5F2833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1438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3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B9F4FA4C-51E8-4FAC-B909-65DFD4705D67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8914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1CEF465A-5259-4090-9DE7-D9C0063E4495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07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20425"/>
            <a:ext cx="12192000" cy="1236448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47608DDD-F948-4368-A165-16C6F04A2D04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9190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800329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800329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BADC0C9A-9F64-45CB-B67D-0E5818227CB2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512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" y="5638801"/>
            <a:ext cx="12192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5732068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1" y="5638801"/>
            <a:ext cx="12192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801095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" y="5638800"/>
            <a:ext cx="12192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6947850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white"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 bwMode="gray">
          <a:xfrm>
            <a:off x="2032000" y="2233262"/>
            <a:ext cx="8128000" cy="2966751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9A4DED76-FA01-44A8-9606-D0E453383391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602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3477837"/>
            <a:ext cx="12192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041204"/>
            <a:ext cx="6587067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57806" y="5878286"/>
            <a:ext cx="3774305" cy="541749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62535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 bwMode="gray">
          <a:xfrm>
            <a:off x="0" y="0"/>
            <a:ext cx="12192000" cy="338073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0776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white"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 bwMode="gray">
          <a:xfrm>
            <a:off x="2032000" y="2233262"/>
            <a:ext cx="8128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E2F9B8-5E68-4E4F-B17C-2A863C72D5CF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409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609DCC-8A28-413C-950B-AC617C3E70E0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6319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895" y="1365203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71EE99AE-EF6B-4BF9-9FA1-E8EBBC1924E3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5389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15897" y="287066"/>
            <a:ext cx="3521927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 bwMode="black">
          <a:xfrm>
            <a:off x="815975" y="3211513"/>
            <a:ext cx="3521849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A7ED909E-CD04-4001-94D5-0975CB7CC54F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1520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 bwMode="black">
          <a:xfrm>
            <a:off x="815895" y="1365203"/>
            <a:ext cx="10555696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32475961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2851" y="434836"/>
            <a:ext cx="6828661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691882"/>
            <a:ext cx="6300787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A6C391-7C3B-41B6-99FD-489949516ACA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6948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1C1F29-1512-4A68-9ACF-4622935D07B1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3762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895" y="1365203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9033118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 bwMode="white"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15628-3108-4012-BC7F-22348EC69375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7799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 bwMode="white"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2A5048-757B-4002-9D61-C552F706D13C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647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 bwMode="gray">
          <a:xfrm>
            <a:off x="838200" y="1335088"/>
            <a:ext cx="10515600" cy="484187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838200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420007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146624" y="685800"/>
            <a:ext cx="54864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156663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720397" y="912530"/>
            <a:ext cx="4661388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544816" y="524007"/>
            <a:ext cx="2155300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9251002" y="3581845"/>
            <a:ext cx="2637978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</p:spTree>
    <p:extLst>
      <p:ext uri="{BB962C8B-B14F-4D97-AF65-F5344CB8AC3E}">
        <p14:creationId xmlns:p14="http://schemas.microsoft.com/office/powerpoint/2010/main" val="18500769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99475" y="1609867"/>
            <a:ext cx="7593051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313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19968199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6A51A0-DBC0-4B1A-A44C-113112936ED0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3955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389685"/>
            <a:ext cx="12192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71132779-B79A-4542-B582-DC6C2C97CE76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1629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B9F03C-F1A7-4822-BC4F-FFDB8BB489B7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6763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24138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05465" y="0"/>
            <a:ext cx="3986213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0" i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269516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 bwMode="gray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24138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05465" y="0"/>
            <a:ext cx="3986213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0" i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DA1EE5-D104-44FA-B3BB-92872F6821E4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2456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557D80-E398-497E-BD25-3935B64AD6C0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529324" y="271871"/>
            <a:ext cx="3234329" cy="13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460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651380"/>
            <a:ext cx="12192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EA0BCB-CC0C-4903-9357-5D76A5610BF4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494336" y="278136"/>
            <a:ext cx="3234329" cy="13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4"/>
            <a:ext cx="12192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644884"/>
            <a:ext cx="6587067" cy="44097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789113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EEB90FFD-D2D9-4F5F-8590-CB128880A1B7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482463" y="211882"/>
            <a:ext cx="3234329" cy="13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72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black"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838200" y="6400299"/>
            <a:ext cx="558764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82078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56E193FD-FE95-4BDE-8007-09944D3D6E7B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63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838200" y="1335281"/>
            <a:ext cx="10515600" cy="4841682"/>
          </a:xfrm>
          <a:solidFill>
            <a:schemeClr val="bg1"/>
          </a:solidFill>
        </p:spPr>
        <p:txBody>
          <a:bodyPr lIns="228600" tIns="548640" rIns="274320"/>
          <a:lstStyle>
            <a:lvl1pPr marL="3429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/>
            </a:lvl1pPr>
            <a:lvl2pPr marL="8001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/>
            </a:lvl2pPr>
            <a:lvl3pPr marL="12001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3pPr>
            <a:lvl4pPr marL="16573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4pPr>
            <a:lvl5pPr marL="21145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D0F572C9-7141-40CA-BAF6-CEB1DEBAD357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5238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21F9207B-D1B9-461C-9F0C-8FB160527F5F}" type="datetime1">
              <a:rPr lang="en-US" smtClean="0"/>
              <a:t>8/7/2026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294711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838200" y="6356349"/>
            <a:ext cx="1439779" cy="365126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0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content.govdelivery.com/attachments/MNCOMM/2023/12/06/file_attachments/2708435/SAH%20Fact%20Sheet%20-%20for%20MCs.docx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4" Type="http://schemas.openxmlformats.org/officeDocument/2006/relationships/hyperlink" Target="https://pixabay.com/en/door-lock-castle-key-fitting-407427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mn.gov/commerce-stat/pdfs/sah-fact-sheet.pdf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4" Type="http://schemas.openxmlformats.org/officeDocument/2006/relationships/image" Target="../media/image2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28.png"/><Relationship Id="rId4" Type="http://schemas.openxmlformats.org/officeDocument/2006/relationships/hyperlink" Target="http://mn.gov/commerce-stat/pdfs/instruct-sah-completing-eap-app.pdf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6.png"/><Relationship Id="rId4" Type="http://schemas.openxmlformats.org/officeDocument/2006/relationships/hyperlink" Target="mailto:safe.athome@state.mn.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51031"/>
            <a:ext cx="12192000" cy="1187128"/>
          </a:xfrm>
        </p:spPr>
        <p:txBody>
          <a:bodyPr>
            <a:normAutofit/>
          </a:bodyPr>
          <a:lstStyle/>
          <a:p>
            <a:r>
              <a:rPr lang="en-US" sz="6000" dirty="0"/>
              <a:t>FFY27 Annual Training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802466" y="5143364"/>
            <a:ext cx="6587067" cy="903062"/>
          </a:xfrm>
        </p:spPr>
        <p:txBody>
          <a:bodyPr>
            <a:normAutofit/>
          </a:bodyPr>
          <a:lstStyle/>
          <a:p>
            <a:r>
              <a:rPr lang="en-US" sz="4000" b="1" dirty="0"/>
              <a:t>Safe at Home services (SAH)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7562" y="2838115"/>
            <a:ext cx="8114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Energy Assistance Program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6907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B1AF0-2DB3-228A-C61B-53086CC1D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E0B49-8334-4211-13DD-91A86A0ED0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wrap="square" anchor="ctr">
            <a:normAutofit/>
          </a:bodyPr>
          <a:lstStyle/>
          <a:p>
            <a:r>
              <a:rPr lang="en-US" sz="4400" dirty="0"/>
              <a:t>Energy Assistance Program-related SAH info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493552-7251-0702-5C98-22F9C9AC0F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325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56"/>
            <a:ext cx="12192000" cy="1216025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Logging SAH apps in eHEAT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07563" y="1409898"/>
            <a:ext cx="9517930" cy="3993375"/>
          </a:xfrm>
        </p:spPr>
        <p:txBody>
          <a:bodyPr>
            <a:noAutofit/>
          </a:bodyPr>
          <a:lstStyle/>
          <a:p>
            <a:pPr marL="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3200" dirty="0"/>
              <a:t>SAH apps are logged separately from non-SAH apps</a:t>
            </a:r>
            <a:endParaRPr lang="en-US" sz="2401" dirty="0">
              <a:solidFill>
                <a:srgbClr val="003865"/>
              </a:solidFill>
            </a:endParaRPr>
          </a:p>
        </p:txBody>
      </p:sp>
      <p:pic>
        <p:nvPicPr>
          <p:cNvPr id="5" name="Picture 4" descr="Screenshot of Safe at Home application logging screen"/>
          <p:cNvPicPr/>
          <p:nvPr/>
        </p:nvPicPr>
        <p:blipFill>
          <a:blip r:embed="rId3"/>
          <a:stretch>
            <a:fillRect/>
          </a:stretch>
        </p:blipFill>
        <p:spPr>
          <a:xfrm>
            <a:off x="3030499" y="2282593"/>
            <a:ext cx="7194994" cy="3993376"/>
          </a:xfrm>
          <a:prstGeom prst="rect">
            <a:avLst/>
          </a:prstGeom>
          <a:ln w="25400">
            <a:solidFill>
              <a:srgbClr val="003865"/>
            </a:solidFill>
          </a:ln>
        </p:spPr>
      </p:pic>
      <p:sp>
        <p:nvSpPr>
          <p:cNvPr id="4" name="Oval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1120" y="4519744"/>
            <a:ext cx="2705291" cy="67410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 descr="Screenshot of Safe at Home log in screen's Search button"/>
          <p:cNvGrpSpPr/>
          <p:nvPr/>
        </p:nvGrpSpPr>
        <p:grpSpPr>
          <a:xfrm>
            <a:off x="8026151" y="2587024"/>
            <a:ext cx="3882814" cy="4159334"/>
            <a:chOff x="4896798" y="2300258"/>
            <a:chExt cx="3209925" cy="3438525"/>
          </a:xfrm>
        </p:grpSpPr>
        <p:pic>
          <p:nvPicPr>
            <p:cNvPr id="8" name="Picture 7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896798" y="2300258"/>
              <a:ext cx="3209925" cy="3438525"/>
            </a:xfrm>
            <a:prstGeom prst="rect">
              <a:avLst/>
            </a:prstGeom>
            <a:ln w="25400">
              <a:solidFill>
                <a:srgbClr val="003865"/>
              </a:solidFill>
            </a:ln>
          </p:spPr>
        </p:pic>
        <p:sp>
          <p:nvSpPr>
            <p:cNvPr id="9" name="Oval 8"/>
            <p:cNvSpPr/>
            <p:nvPr/>
          </p:nvSpPr>
          <p:spPr>
            <a:xfrm>
              <a:off x="5079994" y="4727853"/>
              <a:ext cx="2582334" cy="942883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080537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6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Logging SAH apps in eHEAT - search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07563" y="1634390"/>
            <a:ext cx="3733802" cy="2846686"/>
          </a:xfrm>
        </p:spPr>
        <p:txBody>
          <a:bodyPr>
            <a:noAutofit/>
          </a:bodyPr>
          <a:lstStyle/>
          <a:p>
            <a:pPr marL="22860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200" dirty="0"/>
              <a:t>Can log using HH#, then click ‘Search SAH’</a:t>
            </a:r>
          </a:p>
          <a:p>
            <a:pPr marL="22860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200" dirty="0"/>
              <a:t>Or can select Other to search by the applicant’s name</a:t>
            </a:r>
            <a:endParaRPr lang="en-US" sz="2401" dirty="0">
              <a:solidFill>
                <a:srgbClr val="003865"/>
              </a:solidFill>
            </a:endParaRPr>
          </a:p>
        </p:txBody>
      </p:sp>
      <p:grpSp>
        <p:nvGrpSpPr>
          <p:cNvPr id="17" name="Group 16" descr="Screenshot of Safe at Home log in screen search by household number."/>
          <p:cNvGrpSpPr/>
          <p:nvPr/>
        </p:nvGrpSpPr>
        <p:grpSpPr>
          <a:xfrm>
            <a:off x="4882405" y="872256"/>
            <a:ext cx="6820928" cy="4554877"/>
            <a:chOff x="4047595" y="1687512"/>
            <a:chExt cx="7264972" cy="4851400"/>
          </a:xfrm>
        </p:grpSpPr>
        <p:pic>
          <p:nvPicPr>
            <p:cNvPr id="12" name="Picture 1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047595" y="1687512"/>
              <a:ext cx="7264972" cy="4851400"/>
            </a:xfrm>
            <a:prstGeom prst="rect">
              <a:avLst/>
            </a:prstGeom>
            <a:ln w="25400">
              <a:solidFill>
                <a:schemeClr val="accent1"/>
              </a:solidFill>
            </a:ln>
          </p:spPr>
        </p:pic>
        <p:sp>
          <p:nvSpPr>
            <p:cNvPr id="13" name="Oval 12"/>
            <p:cNvSpPr/>
            <p:nvPr/>
          </p:nvSpPr>
          <p:spPr>
            <a:xfrm>
              <a:off x="6746688" y="2187560"/>
              <a:ext cx="3829549" cy="553752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Oval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0784" y="2529840"/>
            <a:ext cx="1058746" cy="608279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 descr="Screenshot of Safe at Home log in screen search by Other."/>
          <p:cNvGrpSpPr/>
          <p:nvPr/>
        </p:nvGrpSpPr>
        <p:grpSpPr>
          <a:xfrm>
            <a:off x="7258908" y="2279501"/>
            <a:ext cx="4599432" cy="4441974"/>
            <a:chOff x="4327247" y="374295"/>
            <a:chExt cx="6713536" cy="6483705"/>
          </a:xfrm>
          <a:noFill/>
        </p:grpSpPr>
        <p:pic>
          <p:nvPicPr>
            <p:cNvPr id="14" name="Picture 1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327247" y="374295"/>
              <a:ext cx="6713536" cy="6483705"/>
            </a:xfrm>
            <a:prstGeom prst="rect">
              <a:avLst/>
            </a:prstGeom>
            <a:grpFill/>
            <a:ln w="25400">
              <a:solidFill>
                <a:schemeClr val="accent1"/>
              </a:solidFill>
            </a:ln>
          </p:spPr>
        </p:pic>
        <p:sp>
          <p:nvSpPr>
            <p:cNvPr id="15" name="Oval 14"/>
            <p:cNvSpPr/>
            <p:nvPr/>
          </p:nvSpPr>
          <p:spPr>
            <a:xfrm>
              <a:off x="7111739" y="956321"/>
              <a:ext cx="3829548" cy="537781"/>
            </a:xfrm>
            <a:prstGeom prst="ellipse">
              <a:avLst/>
            </a:prstGeom>
            <a:grp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080537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201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200" dirty="0"/>
              <a:t>Logging SAH apps in eHEAT - search cont.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31990" y="1578290"/>
            <a:ext cx="5664009" cy="3813579"/>
          </a:xfrm>
        </p:spPr>
        <p:txBody>
          <a:bodyPr>
            <a:noAutofit/>
          </a:bodyPr>
          <a:lstStyle/>
          <a:p>
            <a:pPr marL="22860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800" dirty="0"/>
              <a:t>After entering name &amp; DOB, click ‘Search SAH’</a:t>
            </a:r>
          </a:p>
          <a:p>
            <a:pPr marL="228600" lvl="1">
              <a:spcBef>
                <a:spcPts val="600"/>
              </a:spcBef>
              <a:spcAft>
                <a:spcPts val="6000"/>
              </a:spcAft>
              <a:defRPr/>
            </a:pPr>
            <a:r>
              <a:rPr lang="en-US" sz="2800" dirty="0"/>
              <a:t>eHEAT will either find that person or return the message: </a:t>
            </a:r>
            <a:r>
              <a:rPr lang="en-US" sz="2800" i="1" dirty="0"/>
              <a:t>Search Results: No records found for Name: XX DOB: XX</a:t>
            </a:r>
            <a:endParaRPr lang="en-US" sz="2800" dirty="0">
              <a:solidFill>
                <a:srgbClr val="003865"/>
              </a:solidFill>
            </a:endParaRPr>
          </a:p>
          <a:p>
            <a:pPr marL="22860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800" dirty="0"/>
              <a:t>If no record is found, click “Create/Log New Safe At Home HH”</a:t>
            </a:r>
            <a:endParaRPr lang="en-US" sz="2800" dirty="0">
              <a:solidFill>
                <a:srgbClr val="003865"/>
              </a:solidFill>
            </a:endParaRPr>
          </a:p>
        </p:txBody>
      </p:sp>
      <p:pic>
        <p:nvPicPr>
          <p:cNvPr id="19" name="Picture 18" descr="Screenshot of No Search Results message"/>
          <p:cNvPicPr/>
          <p:nvPr/>
        </p:nvPicPr>
        <p:blipFill>
          <a:blip r:embed="rId3"/>
          <a:stretch>
            <a:fillRect/>
          </a:stretch>
        </p:blipFill>
        <p:spPr>
          <a:xfrm>
            <a:off x="2563502" y="4029245"/>
            <a:ext cx="3190875" cy="695325"/>
          </a:xfrm>
          <a:prstGeom prst="rect">
            <a:avLst/>
          </a:prstGeom>
        </p:spPr>
      </p:pic>
      <p:pic>
        <p:nvPicPr>
          <p:cNvPr id="18" name="Picture 17" descr="Screenshot of Safe at Home log in screen search results for Other"/>
          <p:cNvPicPr/>
          <p:nvPr/>
        </p:nvPicPr>
        <p:blipFill>
          <a:blip r:embed="rId4"/>
          <a:stretch>
            <a:fillRect/>
          </a:stretch>
        </p:blipFill>
        <p:spPr>
          <a:xfrm>
            <a:off x="6490247" y="1591970"/>
            <a:ext cx="5267325" cy="5076825"/>
          </a:xfrm>
          <a:prstGeom prst="rect">
            <a:avLst/>
          </a:prstGeom>
          <a:ln w="25400">
            <a:solidFill>
              <a:srgbClr val="003865"/>
            </a:solidFill>
          </a:ln>
        </p:spPr>
      </p:pic>
      <p:sp>
        <p:nvSpPr>
          <p:cNvPr id="13" name="Oval 12"/>
          <p:cNvSpPr/>
          <p:nvPr/>
        </p:nvSpPr>
        <p:spPr>
          <a:xfrm>
            <a:off x="8516683" y="2358269"/>
            <a:ext cx="1858122" cy="1919091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5" name="Oval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9036" y="4206240"/>
            <a:ext cx="1161791" cy="57496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57276" y="6116320"/>
            <a:ext cx="2354489" cy="58295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080537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874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dirty="0"/>
              <a:t>Logging SAH apps in eHEAT – Home address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69287" y="1532370"/>
            <a:ext cx="9964974" cy="3793260"/>
          </a:xfrm>
        </p:spPr>
        <p:txBody>
          <a:bodyPr>
            <a:noAutofit/>
          </a:bodyPr>
          <a:lstStyle/>
          <a:p>
            <a:pPr marL="0" lvl="1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3200" dirty="0"/>
              <a:t>No House Address can be entered for the SAH HH</a:t>
            </a:r>
            <a:endParaRPr lang="en-US" sz="2401" dirty="0">
              <a:solidFill>
                <a:srgbClr val="003865"/>
              </a:solidFill>
            </a:endParaRPr>
          </a:p>
        </p:txBody>
      </p:sp>
      <p:grpSp>
        <p:nvGrpSpPr>
          <p:cNvPr id="4" name="Group 3" descr="Screenshot of Safe at Home log EAP Application tab House Address section"/>
          <p:cNvGrpSpPr/>
          <p:nvPr/>
        </p:nvGrpSpPr>
        <p:grpSpPr>
          <a:xfrm>
            <a:off x="2897569" y="2353386"/>
            <a:ext cx="9023196" cy="4356573"/>
            <a:chOff x="2845315" y="2196628"/>
            <a:chExt cx="9023196" cy="4356573"/>
          </a:xfrm>
        </p:grpSpPr>
        <p:pic>
          <p:nvPicPr>
            <p:cNvPr id="11" name="Picture 1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845315" y="2196628"/>
              <a:ext cx="9023196" cy="3919692"/>
            </a:xfrm>
            <a:prstGeom prst="rect">
              <a:avLst/>
            </a:prstGeom>
          </p:spPr>
        </p:pic>
        <p:sp>
          <p:nvSpPr>
            <p:cNvPr id="13" name="Oval 12"/>
            <p:cNvSpPr/>
            <p:nvPr/>
          </p:nvSpPr>
          <p:spPr>
            <a:xfrm>
              <a:off x="7235078" y="2367281"/>
              <a:ext cx="4534704" cy="418592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</a:t>
              </a: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14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064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Logging SAH apps in eHEAT – Mail address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928887" y="1738771"/>
            <a:ext cx="3600271" cy="2883214"/>
          </a:xfrm>
        </p:spPr>
        <p:txBody>
          <a:bodyPr>
            <a:noAutofit/>
          </a:bodyPr>
          <a:lstStyle/>
          <a:p>
            <a:pPr marL="22860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200" dirty="0"/>
              <a:t>The universal SAH address is auto-filled in eHEAT</a:t>
            </a:r>
          </a:p>
          <a:p>
            <a:pPr marL="228600"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3200" dirty="0"/>
              <a:t>SP enters the HH’s unique LOT #</a:t>
            </a:r>
            <a:endParaRPr lang="en-US" sz="2800" dirty="0">
              <a:solidFill>
                <a:srgbClr val="003865"/>
              </a:solidFill>
            </a:endParaRPr>
          </a:p>
        </p:txBody>
      </p:sp>
      <p:pic>
        <p:nvPicPr>
          <p:cNvPr id="9" name="Picture 8" descr="Screenshot of Safe at Home Mailing Address section"/>
          <p:cNvPicPr/>
          <p:nvPr/>
        </p:nvPicPr>
        <p:blipFill>
          <a:blip r:embed="rId3"/>
          <a:stretch>
            <a:fillRect/>
          </a:stretch>
        </p:blipFill>
        <p:spPr>
          <a:xfrm>
            <a:off x="5049750" y="1454226"/>
            <a:ext cx="6462975" cy="5267249"/>
          </a:xfrm>
          <a:prstGeom prst="rect">
            <a:avLst/>
          </a:prstGeom>
          <a:ln w="25400">
            <a:solidFill>
              <a:srgbClr val="003865"/>
            </a:solidFill>
          </a:ln>
        </p:spPr>
      </p:pic>
      <p:sp>
        <p:nvSpPr>
          <p:cNvPr id="11" name="Oval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08836" y="2015422"/>
            <a:ext cx="2354489" cy="58295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654073" y="2115989"/>
            <a:ext cx="1408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9876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080537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918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SAH logging control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27881" y="1664117"/>
            <a:ext cx="11054543" cy="2883214"/>
          </a:xfrm>
        </p:spPr>
        <p:txBody>
          <a:bodyPr>
            <a:noAutofit/>
          </a:bodyPr>
          <a:lstStyle/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Prevents accidentally logging SAH apps as a non-SAH app</a:t>
            </a:r>
          </a:p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trying to log a prior year SAH app, as a non-SAH app, eHEAT warns: “This application is a Safe at Home household.”</a:t>
            </a:r>
          </a:p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a prior year SAH HH applies and is no longer a SAH participant, log the application as a new HH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080537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16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117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HH moves into or out of SAH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855" y="1594624"/>
            <a:ext cx="10835641" cy="4582339"/>
          </a:xfrm>
        </p:spPr>
        <p:txBody>
          <a:bodyPr>
            <a:noAutofit/>
          </a:bodyPr>
          <a:lstStyle/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if a pre-logged HH submits app and they moved into or out of SAH program? </a:t>
            </a:r>
          </a:p>
          <a:p>
            <a:pPr marL="800100" lvl="1" indent="-400050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Cannot “switch” a HH in eHEAT to or from SAH</a:t>
            </a:r>
          </a:p>
          <a:p>
            <a:pPr marL="800100" lvl="1" indent="-400050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Their circumstances are very different - think of them as a new HH</a:t>
            </a:r>
          </a:p>
          <a:p>
            <a:pPr marL="800100" lvl="1" indent="-400050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Enter them into eHEAT as a new HH (either via regular logging or SAH logging, as appropriate)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17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187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200" dirty="0"/>
              <a:t>SAH HHs should not use the online app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564" y="1594625"/>
            <a:ext cx="11018521" cy="294030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SPs should discourage SAH HHs from applying with online app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Online app includes sensitive info the SAH HH should not provide, such as real home address and SSNs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The Manual’s </a:t>
            </a:r>
            <a:r>
              <a:rPr lang="en-US" sz="3200" b="1" dirty="0"/>
              <a:t>Online Applications from SAH Households</a:t>
            </a:r>
            <a:r>
              <a:rPr lang="en-US" sz="3200" dirty="0"/>
              <a:t> section guides SPs on handling online apps from SAH HHs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18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687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If a SAH HH applies online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7322" y="1475874"/>
            <a:ext cx="11379933" cy="45823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/>
              <a:t>How to handle online app from a SAH HH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1. Determine if applicant applied in a prior year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dirty="0"/>
              <a:t>2. Print the .pdf app summary document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dirty="0"/>
              <a:t>3. Reject the online app, using the “Other” reason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800" dirty="0"/>
              <a:t>4. Use the app summary document like a paper app</a:t>
            </a:r>
          </a:p>
          <a:p>
            <a:pPr marL="800100" lvl="1" indent="-400050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If the HH previously applied as a SAH HH, log the app under the previously established HH number (via the SAH app logging system)</a:t>
            </a:r>
          </a:p>
          <a:p>
            <a:pPr marL="800100" lvl="1" indent="-400050"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If the HH is new to EAP, log the new app (via the SAH app logging system)</a:t>
            </a:r>
          </a:p>
          <a:p>
            <a:pPr marL="339725" indent="-339725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/>
              <a:t>5. For the SAH HH’s safety, redact any HH private info, such as a home address, SSN, etc., included in online app-related documentation</a:t>
            </a:r>
          </a:p>
        </p:txBody>
      </p:sp>
      <p:pic>
        <p:nvPicPr>
          <p:cNvPr id="5" name="Picture 4" descr="Applicant typing on laptop">
            <a:extLst>
              <a:ext uri="{FF2B5EF4-FFF2-40B4-BE49-F238E27FC236}">
                <a16:creationId xmlns:a16="http://schemas.microsoft.com/office/drawing/2014/main" id="{82C73E60-946C-93E9-1723-32BD34E76D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9" t="4765" r="4799" b="14468"/>
          <a:stretch>
            <a:fillRect/>
          </a:stretch>
        </p:blipFill>
        <p:spPr>
          <a:xfrm>
            <a:off x="8732950" y="1514161"/>
            <a:ext cx="3267457" cy="231406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19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34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Safe at Home services (SAH)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564" y="1594624"/>
            <a:ext cx="10835641" cy="458233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Sandra Seemann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662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0E83D-2440-9615-AB9C-CF5B9065E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1450A-B0FD-01B8-A5A8-684D1DEF1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Communication best practices with SAH HHs</a:t>
            </a:r>
          </a:p>
        </p:txBody>
      </p:sp>
      <p:pic>
        <p:nvPicPr>
          <p:cNvPr id="5" name="Picture 4" descr="Woman on phone viewing paper">
            <a:extLst>
              <a:ext uri="{FF2B5EF4-FFF2-40B4-BE49-F238E27FC236}">
                <a16:creationId xmlns:a16="http://schemas.microsoft.com/office/drawing/2014/main" id="{52297303-FCD2-86A4-F18A-892A008DB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2" r="24576"/>
          <a:stretch>
            <a:fillRect/>
          </a:stretch>
        </p:blipFill>
        <p:spPr>
          <a:xfrm>
            <a:off x="9010948" y="1466752"/>
            <a:ext cx="2872298" cy="234253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79360-EB9C-3CC2-748E-D70DFBCA9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5131" y="1377300"/>
            <a:ext cx="8475817" cy="4548012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b="1" dirty="0"/>
              <a:t>Issue: </a:t>
            </a:r>
            <a:r>
              <a:rPr lang="en-US" sz="3200" dirty="0"/>
              <a:t>Snail mail delays are worse for SAH HHs - mail goes first to PO Box at Secretary of State’s office, then gets packaged &amp; mailed to HH’s real address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3200" dirty="0"/>
              <a:t>Best customer service to SAH HHs:</a:t>
            </a:r>
          </a:p>
          <a:p>
            <a:pPr marL="800100" lvl="1" indent="-400050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Encourage HH to select email as preferred mail type</a:t>
            </a:r>
          </a:p>
          <a:p>
            <a:pPr marL="800100" lvl="1" indent="-400050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If possible, contact HH directly by phone rather than send RFI letter, especially if timeframe is short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CD44EB-96F4-D4D4-524F-524A1ADDF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20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674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0048C-131F-E162-CBDE-5C149EC7A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0F4B4-15AF-DEBD-359E-26BE5F6D5B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wrap="square" anchor="ctr">
            <a:normAutofit/>
          </a:bodyPr>
          <a:lstStyle/>
          <a:p>
            <a:r>
              <a:rPr lang="en-US" sz="4400" dirty="0"/>
              <a:t>Energy Related Repair for SAH households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33AEFD-7B85-F084-8B29-486467ACFE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6953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216025"/>
          </a:xfrm>
        </p:spPr>
        <p:txBody>
          <a:bodyPr anchor="ctr">
            <a:normAutofit/>
          </a:bodyPr>
          <a:lstStyle/>
          <a:p>
            <a:pPr algn="l"/>
            <a:r>
              <a:rPr lang="en-US" sz="4400" dirty="0"/>
              <a:t>Energy Related Repair (ERR) for SAH</a:t>
            </a:r>
          </a:p>
        </p:txBody>
      </p:sp>
      <p:pic>
        <p:nvPicPr>
          <p:cNvPr id="4" name="Picture 3" descr="Mechanical contractor working on a furnace">
            <a:extLst>
              <a:ext uri="{FF2B5EF4-FFF2-40B4-BE49-F238E27FC236}">
                <a16:creationId xmlns:a16="http://schemas.microsoft.com/office/drawing/2014/main" id="{C927B56C-FEB1-0268-84D2-0ABF828EB8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265" y="1772908"/>
            <a:ext cx="5181600" cy="4287775"/>
          </a:xfrm>
          <a:prstGeom prst="rect">
            <a:avLst/>
          </a:prstGeo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E166E70-C23C-7B1D-04CC-CCA79BAB58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5622" y="1535249"/>
            <a:ext cx="6096990" cy="4996180"/>
          </a:xfrm>
        </p:spPr>
        <p:txBody>
          <a:bodyPr>
            <a:noAutofit/>
          </a:bodyPr>
          <a:lstStyle/>
          <a:p>
            <a:pPr marL="228600"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800" dirty="0"/>
              <a:t>It is impossible to provide ERR without the HH’s physical address</a:t>
            </a:r>
          </a:p>
          <a:p>
            <a:pPr marL="228600" lvl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defRPr/>
            </a:pPr>
            <a:r>
              <a:rPr lang="en-US" sz="2800" dirty="0"/>
              <a:t>HH must decide if they are willing to share their address for ERR</a:t>
            </a:r>
          </a:p>
          <a:p>
            <a:pPr marL="228600" lvl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defRPr/>
            </a:pPr>
            <a:r>
              <a:rPr lang="en-US" sz="2800" dirty="0"/>
              <a:t>Contractors must work with SP &amp; others to safeguard SAH participants’ identity and address</a:t>
            </a:r>
          </a:p>
          <a:p>
            <a:pPr marL="228600" lvl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defRPr/>
            </a:pPr>
            <a:r>
              <a:rPr lang="en-US" sz="2800" dirty="0"/>
              <a:t>Must reduce paper trail as much as possible and never have the SAH participant’s name &amp; address linked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711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200" dirty="0"/>
              <a:t>ERR for SAH – SAH Notice to Govt. Entity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E166E70-C23C-7B1D-04CC-CCA79BAB58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1644" y="1642668"/>
            <a:ext cx="11418809" cy="3599167"/>
          </a:xfrm>
        </p:spPr>
        <p:txBody>
          <a:bodyPr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en-US" sz="3000" dirty="0"/>
              <a:t>If SAH participant submitted </a:t>
            </a:r>
            <a:r>
              <a:rPr lang="en-US" sz="3000" i="1" dirty="0"/>
              <a:t>SAH Notice to Government Entity</a:t>
            </a:r>
            <a:r>
              <a:rPr lang="en-US" sz="3000" dirty="0"/>
              <a:t>, </a:t>
            </a:r>
            <a:r>
              <a:rPr lang="en-US" sz="3000" b="1" dirty="0"/>
              <a:t>EAP SP must get signed consent from the SAH participant before providing any HH info (e.g., phone number) to an ERR contractor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en-US" sz="3000" dirty="0"/>
              <a:t>SP explains to MC it is a SAH HH and steps needed to keep the HH safe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en-US" sz="3000" dirty="0"/>
              <a:t>Do not use SAH participant’s name when communicating with MCs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361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4E774-9317-D6CC-6163-B3CD500AE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ERR for SAH – MC Fact Sheet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72184A-56C3-A7A9-E932-914C387589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1688" y="1615829"/>
            <a:ext cx="5181600" cy="2306816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/>
              <a:t>Resource to share with MC working with SAH HH: </a:t>
            </a:r>
            <a:r>
              <a:rPr lang="en-US" sz="3200" i="1" u="sng" dirty="0">
                <a:solidFill>
                  <a:srgbClr val="0062B2"/>
                </a:solidFill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Safe at Home Fact Sheet - for mechanical contractors</a:t>
            </a:r>
            <a:endParaRPr lang="en-US" dirty="0"/>
          </a:p>
        </p:txBody>
      </p:sp>
      <p:pic>
        <p:nvPicPr>
          <p:cNvPr id="6" name="Picture 5" descr="Safe at Home Fact Sheet for mechanical contractors">
            <a:extLst>
              <a:ext uri="{FF2B5EF4-FFF2-40B4-BE49-F238E27FC236}">
                <a16:creationId xmlns:a16="http://schemas.microsoft.com/office/drawing/2014/main" id="{57799D0A-57B3-E24C-63CD-BBA9BB695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998" y="911872"/>
            <a:ext cx="5921241" cy="6956997"/>
          </a:xfrm>
          <a:prstGeom prst="rect">
            <a:avLst/>
          </a:prstGeom>
          <a:ln>
            <a:solidFill>
              <a:srgbClr val="00386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97943B-283E-DC9D-8984-0EE12C4A9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79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1D578-B79F-3017-6CD3-E9DF927D3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E3120-15BB-3877-24BE-37E97D186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ERR for SAH – safe interactions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E7838FA-03C3-EBD9-EB72-8464E73592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390" y="1401283"/>
            <a:ext cx="3938466" cy="4802668"/>
          </a:xfrm>
          <a:noFill/>
        </p:spPr>
        <p:txBody>
          <a:bodyPr>
            <a:noAutofit/>
          </a:bodyPr>
          <a:lstStyle/>
          <a:p>
            <a:pPr marL="0" marR="342900" indent="0">
              <a:spcBef>
                <a:spcPts val="600"/>
              </a:spcBef>
              <a:spcAft>
                <a:spcPts val="600"/>
              </a:spcAft>
              <a:buNone/>
              <a:tabLst>
                <a:tab pos="2171700" algn="l"/>
                <a:tab pos="6800850" algn="l"/>
              </a:tabLst>
            </a:pPr>
            <a:r>
              <a:rPr lang="en-US" sz="3200" dirty="0">
                <a:solidFill>
                  <a:srgbClr val="00386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MCs &amp; SPs must k</a:t>
            </a:r>
            <a:r>
              <a:rPr lang="en-US" sz="3200" dirty="0"/>
              <a:t>eep SAH participant’s name &amp; address separate</a:t>
            </a:r>
          </a:p>
          <a:p>
            <a:pPr marR="342900">
              <a:spcBef>
                <a:spcPts val="600"/>
              </a:spcBef>
              <a:spcAft>
                <a:spcPts val="600"/>
              </a:spcAft>
              <a:tabLst>
                <a:tab pos="2171700" algn="l"/>
                <a:tab pos="6800850" algn="l"/>
              </a:tabLst>
            </a:pPr>
            <a:r>
              <a:rPr lang="en-US" sz="2400" dirty="0"/>
              <a:t>If the job requires a work ticket, use just the EAP HH# on ERR documents &amp; not the SAH participant’s name</a:t>
            </a:r>
          </a:p>
          <a:p>
            <a:pPr marR="342900">
              <a:spcBef>
                <a:spcPts val="600"/>
              </a:spcBef>
              <a:spcAft>
                <a:spcPts val="600"/>
              </a:spcAft>
              <a:tabLst>
                <a:tab pos="2171700" algn="l"/>
                <a:tab pos="6800850" algn="l"/>
              </a:tabLst>
            </a:pPr>
            <a:r>
              <a:rPr lang="en-US" sz="2400" dirty="0"/>
              <a:t>If any HH member name is on the ERR documents, remove the name</a:t>
            </a:r>
          </a:p>
        </p:txBody>
      </p:sp>
      <p:pic>
        <p:nvPicPr>
          <p:cNvPr id="5" name="Picture 4" descr="Energy Related Repair Invoice">
            <a:extLst>
              <a:ext uri="{FF2B5EF4-FFF2-40B4-BE49-F238E27FC236}">
                <a16:creationId xmlns:a16="http://schemas.microsoft.com/office/drawing/2014/main" id="{E1CEF8FA-78FC-AB78-DBC5-4D88DDBF5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7806" y="1761384"/>
            <a:ext cx="7450116" cy="2981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 Box 4" descr="Use the HH# on ERR documents.">
            <a:extLst>
              <a:ext uri="{FF2B5EF4-FFF2-40B4-BE49-F238E27FC236}">
                <a16:creationId xmlns:a16="http://schemas.microsoft.com/office/drawing/2014/main" id="{5D737FC0-2253-AACC-4F5E-98407780B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4118" y="2663413"/>
            <a:ext cx="2150462" cy="345902"/>
          </a:xfrm>
          <a:prstGeom prst="rect">
            <a:avLst/>
          </a:prstGeom>
          <a:solidFill>
            <a:srgbClr val="FFFFFF"/>
          </a:solidFill>
          <a:ln w="9525">
            <a:solidFill>
              <a:srgbClr val="37562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38572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the HH# on ERR documents.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7782122-AF9C-4C51-C2A1-0317E551C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685536" y="3013252"/>
            <a:ext cx="1137920" cy="842645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2" descr="No HH name on ERR documents, redact if it is on a document.">
            <a:extLst>
              <a:ext uri="{FF2B5EF4-FFF2-40B4-BE49-F238E27FC236}">
                <a16:creationId xmlns:a16="http://schemas.microsoft.com/office/drawing/2014/main" id="{601324A3-BE7B-F763-994B-F9EE951F36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8894" y="3136949"/>
            <a:ext cx="2536358" cy="763437"/>
          </a:xfrm>
          <a:prstGeom prst="rect">
            <a:avLst/>
          </a:prstGeom>
          <a:solidFill>
            <a:srgbClr val="FFFFFF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Name should be blank. 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Remove name if it is on ERR-related document, e.g., invoice or work order.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0D944C3-CF6E-5E51-0156-19F317F24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5281380" y="3665400"/>
            <a:ext cx="1528026" cy="41125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E71364-5185-63C1-9199-0193F560B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292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ERR for SAH – safe interactions, cont.</a:t>
            </a:r>
          </a:p>
        </p:txBody>
      </p:sp>
      <p:pic>
        <p:nvPicPr>
          <p:cNvPr id="4" name="Picture 3" descr="Close-up of key in a lock">
            <a:extLst>
              <a:ext uri="{FF2B5EF4-FFF2-40B4-BE49-F238E27FC236}">
                <a16:creationId xmlns:a16="http://schemas.microsoft.com/office/drawing/2014/main" id="{61501BEC-6D21-9AF8-C584-2063A8565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843627" y="1719579"/>
            <a:ext cx="4769067" cy="3373121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E166E70-C23C-7B1D-04CC-CCA79BAB58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7293" y="1594624"/>
            <a:ext cx="6156016" cy="4107676"/>
          </a:xfrm>
        </p:spPr>
        <p:txBody>
          <a:bodyPr>
            <a:noAutofit/>
          </a:bodyPr>
          <a:lstStyle/>
          <a:p>
            <a:pPr marL="54610" marR="34290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>
                <a:solidFill>
                  <a:srgbClr val="00386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interact safely with SAH </a:t>
            </a:r>
            <a:r>
              <a:rPr lang="en-US" sz="3200" dirty="0">
                <a:solidFill>
                  <a:srgbClr val="00386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HHs MCs and SPs must lock up SAH files, with access limited</a:t>
            </a:r>
          </a:p>
          <a:p>
            <a:pPr marL="569913" marR="342900" lvl="1" indent="-338138">
              <a:spcBef>
                <a:spcPts val="600"/>
              </a:spcBef>
              <a:spcAft>
                <a:spcPts val="0"/>
              </a:spcAft>
              <a:tabLst>
                <a:tab pos="2171700" algn="l"/>
                <a:tab pos="6800850" algn="l"/>
              </a:tabLst>
            </a:pPr>
            <a:r>
              <a:rPr lang="en-US" sz="2800" dirty="0"/>
              <a:t>Especially important if the ERR job results in work ticket with the SAH participant’s actual address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26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ERR for SAH – homeownership documentation</a:t>
            </a:r>
          </a:p>
        </p:txBody>
      </p:sp>
      <p:pic>
        <p:nvPicPr>
          <p:cNvPr id="6" name="Picture 5" descr="House with white paint">
            <a:extLst>
              <a:ext uri="{FF2B5EF4-FFF2-40B4-BE49-F238E27FC236}">
                <a16:creationId xmlns:a16="http://schemas.microsoft.com/office/drawing/2014/main" id="{0AD77EF4-BCA4-BCA5-C6DE-6787353AA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9" y="2241068"/>
            <a:ext cx="4203423" cy="315256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E166E70-C23C-7B1D-04CC-CCA79BAB58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7242" y="1634381"/>
            <a:ext cx="7119117" cy="458233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Even SAH HHs must prove home ownership to get ERR services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Once documentation is verified, SP must redact the name from the document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ERR-related documentation that includes a real HH address should be kept separately from the SAH HH’s regular file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27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048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95549-7E9D-5308-4DBF-D613AF6DB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14A82-49AB-1FAA-11CD-5E3871E18D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wrap="square" anchor="ctr">
            <a:normAutofit/>
          </a:bodyPr>
          <a:lstStyle/>
          <a:p>
            <a:r>
              <a:rPr lang="en-US" sz="4400" dirty="0"/>
              <a:t>SAH training/support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308E35-FE72-077E-6667-3C24FB9CDC2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66036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Safe at Home training videos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565" y="1594624"/>
            <a:ext cx="5949268" cy="1920735"/>
          </a:xfrm>
        </p:spPr>
        <p:txBody>
          <a:bodyPr>
            <a:noAutofit/>
          </a:bodyPr>
          <a:lstStyle/>
          <a:p>
            <a:pPr marL="0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/>
              <a:t>SP EAP staff must watch SAH videos at start-up and for new staff on-boarding</a:t>
            </a:r>
          </a:p>
          <a:p>
            <a:pPr marL="800100" lvl="1" indent="-400050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A prior year’s training by Dianna Umidon from Safe at Home services will be available for training staff</a:t>
            </a:r>
          </a:p>
          <a:p>
            <a:pPr marL="800100" lvl="1" indent="-400050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This SAH training will also be available</a:t>
            </a:r>
            <a:endParaRPr lang="en-US" sz="2400" dirty="0"/>
          </a:p>
        </p:txBody>
      </p:sp>
      <p:pic>
        <p:nvPicPr>
          <p:cNvPr id="8" name="Graphic 7" descr="Image of a person watching a training video">
            <a:extLst>
              <a:ext uri="{FF2B5EF4-FFF2-40B4-BE49-F238E27FC236}">
                <a16:creationId xmlns:a16="http://schemas.microsoft.com/office/drawing/2014/main" id="{67F3CCA9-0B78-0F15-92BF-41CD04970E9C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61" t="15018" r="4923" b="14454"/>
          <a:stretch>
            <a:fillRect/>
          </a:stretch>
        </p:blipFill>
        <p:spPr>
          <a:xfrm>
            <a:off x="6839712" y="1594623"/>
            <a:ext cx="4937760" cy="3860183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29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597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SAH topics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564" y="1455313"/>
            <a:ext cx="9165305" cy="3290885"/>
          </a:xfrm>
        </p:spPr>
        <p:txBody>
          <a:bodyPr>
            <a:noAutofit/>
          </a:bodyPr>
          <a:lstStyle/>
          <a:p>
            <a:pPr marL="341313" indent="-341313">
              <a:spcBef>
                <a:spcPts val="600"/>
              </a:spcBef>
              <a:spcAft>
                <a:spcPts val="0"/>
              </a:spcAft>
            </a:pPr>
            <a:r>
              <a:rPr lang="en-US" sz="3200" dirty="0"/>
              <a:t>General Safe at Home services info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EAP-related SAH info</a:t>
            </a:r>
          </a:p>
          <a:p>
            <a:pPr marL="798513" lvl="1" indent="-341313">
              <a:spcBef>
                <a:spcPts val="600"/>
              </a:spcBef>
              <a:spcAft>
                <a:spcPts val="0"/>
              </a:spcAft>
            </a:pPr>
            <a:r>
              <a:rPr lang="en-US" sz="3000" dirty="0"/>
              <a:t>Logging apps from SAH HH in eHEAT</a:t>
            </a:r>
          </a:p>
          <a:p>
            <a:pPr marL="798513" lvl="1" indent="-341313">
              <a:spcBef>
                <a:spcPts val="600"/>
              </a:spcBef>
              <a:spcAft>
                <a:spcPts val="0"/>
              </a:spcAft>
            </a:pPr>
            <a:r>
              <a:rPr lang="en-US" sz="3000" dirty="0"/>
              <a:t>Online apps from SAH HHs</a:t>
            </a:r>
          </a:p>
          <a:p>
            <a:pPr marL="798513" lvl="1" indent="-341313">
              <a:spcBef>
                <a:spcPts val="600"/>
              </a:spcBef>
              <a:spcAft>
                <a:spcPts val="0"/>
              </a:spcAft>
            </a:pPr>
            <a:r>
              <a:rPr lang="en-US" sz="3000" dirty="0"/>
              <a:t>Energy Related Repair (ERR) for SAH</a:t>
            </a:r>
          </a:p>
          <a:p>
            <a:pPr marL="798513" lvl="1" indent="-341313">
              <a:spcBef>
                <a:spcPts val="600"/>
              </a:spcBef>
              <a:spcAft>
                <a:spcPts val="0"/>
              </a:spcAft>
            </a:pPr>
            <a:r>
              <a:rPr lang="en-US" sz="3000" dirty="0"/>
              <a:t>Homeownership documentation for ERR</a:t>
            </a:r>
          </a:p>
          <a:p>
            <a:pPr marL="798513" lvl="1" indent="-341313">
              <a:spcBef>
                <a:spcPts val="600"/>
              </a:spcBef>
              <a:spcAft>
                <a:spcPts val="0"/>
              </a:spcAft>
            </a:pPr>
            <a:r>
              <a:rPr lang="en-US" sz="3000" dirty="0"/>
              <a:t>SAH training/support resources</a:t>
            </a:r>
            <a:endParaRPr lang="en-US" sz="2800" dirty="0"/>
          </a:p>
        </p:txBody>
      </p:sp>
      <p:pic>
        <p:nvPicPr>
          <p:cNvPr id="5" name="Picture 4" descr="Safe at Home logo">
            <a:extLst>
              <a:ext uri="{FF2B5EF4-FFF2-40B4-BE49-F238E27FC236}">
                <a16:creationId xmlns:a16="http://schemas.microsoft.com/office/drawing/2014/main" id="{8D0B97F2-1A5E-4EB9-A52A-28E9DE542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899" y="1522082"/>
            <a:ext cx="4047276" cy="919836"/>
          </a:xfrm>
          <a:prstGeom prst="rect">
            <a:avLst/>
          </a:prstGeom>
          <a:ln w="12700">
            <a:solidFill>
              <a:srgbClr val="0069C0"/>
            </a:solidFill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60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SAH resource – EAP staff fact sheet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392" y="1609319"/>
            <a:ext cx="3781309" cy="4584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SAH resource</a:t>
            </a:r>
            <a:endParaRPr lang="en-US" sz="2000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783749" y="2173826"/>
            <a:ext cx="5324686" cy="3653017"/>
          </a:xfrm>
        </p:spPr>
        <p:txBody>
          <a:bodyPr>
            <a:noAutofit/>
          </a:bodyPr>
          <a:lstStyle/>
          <a:p>
            <a:pPr marL="228600" lvl="1">
              <a:spcBef>
                <a:spcPts val="1000"/>
              </a:spcBef>
              <a:defRPr/>
            </a:pPr>
            <a:r>
              <a:rPr lang="en-US" sz="2800" i="1" dirty="0"/>
              <a:t>SAH Fact Sheet – Guidance for EAP Staff</a:t>
            </a:r>
          </a:p>
          <a:p>
            <a:pPr marL="685800" lvl="2">
              <a:spcBef>
                <a:spcPts val="1000"/>
              </a:spcBef>
              <a:defRPr/>
            </a:pPr>
            <a:r>
              <a:rPr lang="en-US" sz="2800" dirty="0"/>
              <a:t>How staff safely interact with SAH HHs and process their app</a:t>
            </a:r>
          </a:p>
          <a:p>
            <a:pPr marL="685800" lvl="2">
              <a:spcBef>
                <a:spcPts val="1000"/>
              </a:spcBef>
              <a:defRPr/>
            </a:pPr>
            <a:r>
              <a:rPr lang="en-US" sz="2800" dirty="0"/>
              <a:t>On EAP Toolkit </a:t>
            </a:r>
            <a:r>
              <a:rPr lang="en-US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http://mn.gov/commerce-stat/pdfs/sah-fact-sheet.pdf</a:t>
            </a:r>
            <a:endParaRPr lang="en-US" sz="2800" dirty="0"/>
          </a:p>
        </p:txBody>
      </p:sp>
      <p:pic>
        <p:nvPicPr>
          <p:cNvPr id="5" name="Picture 4" descr="Safe at Home Fact Sheet">
            <a:extLst>
              <a:ext uri="{FF2B5EF4-FFF2-40B4-BE49-F238E27FC236}">
                <a16:creationId xmlns:a16="http://schemas.microsoft.com/office/drawing/2014/main" id="{B8D24647-AEAD-6489-8A91-B93BEE9212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385" y="967056"/>
            <a:ext cx="4421505" cy="5838828"/>
          </a:xfrm>
          <a:prstGeom prst="rect">
            <a:avLst/>
          </a:prstGeom>
          <a:ln>
            <a:solidFill>
              <a:srgbClr val="00386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30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094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SAH resource – App instructions for SAH HHs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019" y="1594624"/>
            <a:ext cx="10835641" cy="458233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SAH resource</a:t>
            </a:r>
            <a:endParaRPr lang="en-US" sz="2000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98854" y="2187521"/>
            <a:ext cx="4939667" cy="3653017"/>
          </a:xfrm>
        </p:spPr>
        <p:txBody>
          <a:bodyPr>
            <a:noAutofit/>
          </a:bodyPr>
          <a:lstStyle/>
          <a:p>
            <a:pPr marL="228600" lvl="1">
              <a:spcBef>
                <a:spcPts val="1000"/>
              </a:spcBef>
              <a:defRPr/>
            </a:pPr>
            <a:r>
              <a:rPr lang="en-US" sz="2800" i="1" dirty="0"/>
              <a:t>Instructions for Safe at Home Participants Completing an EAP Application </a:t>
            </a:r>
            <a:r>
              <a:rPr lang="en-US" sz="2800" dirty="0"/>
              <a:t>(Appendix 2A) </a:t>
            </a:r>
            <a:endParaRPr lang="en-US" sz="2800" dirty="0">
              <a:solidFill>
                <a:srgbClr val="003865"/>
              </a:solidFill>
            </a:endParaRPr>
          </a:p>
          <a:p>
            <a:pPr marL="800100" lvl="1" indent="-400050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800" dirty="0"/>
              <a:t>On EAP Toolkit: </a:t>
            </a:r>
            <a:r>
              <a:rPr lang="en-US" sz="2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http://mn.gov/commerce-stat/pdfs/instruct-sah-completing-eap-app.pdf</a:t>
            </a:r>
            <a:r>
              <a:rPr lang="en-US" sz="2800" dirty="0"/>
              <a:t> </a:t>
            </a:r>
          </a:p>
        </p:txBody>
      </p:sp>
      <p:pic>
        <p:nvPicPr>
          <p:cNvPr id="6" name="Picture 5" descr="Instructions for Safe at Home participants completing an EAP Application.">
            <a:extLst>
              <a:ext uri="{FF2B5EF4-FFF2-40B4-BE49-F238E27FC236}">
                <a16:creationId xmlns:a16="http://schemas.microsoft.com/office/drawing/2014/main" id="{3710DC98-0D5F-4A48-9F8D-6688B96EE8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7589" y="833748"/>
            <a:ext cx="4856428" cy="5936523"/>
          </a:xfrm>
          <a:prstGeom prst="rect">
            <a:avLst/>
          </a:prstGeom>
          <a:ln w="12700">
            <a:solidFill>
              <a:srgbClr val="003865"/>
            </a:solidFill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31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289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Q&amp;A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46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3542F-94DA-D7E3-4CC9-9684C579E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64304-946D-E651-70E1-BFC81A4BFB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wrap="square" anchor="ctr">
            <a:normAutofit/>
          </a:bodyPr>
          <a:lstStyle/>
          <a:p>
            <a:r>
              <a:rPr lang="en-US" sz="4400" dirty="0"/>
              <a:t>General Safe at Home services info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3114B-6BAB-FC8D-A611-3C4408096D2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79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87CE8-BE82-BAA2-7601-BB0870C30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659FF-6612-A33A-30FE-CD7C782D1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Safe at Home (SAH) services</a:t>
            </a:r>
          </a:p>
        </p:txBody>
      </p:sp>
      <p:pic>
        <p:nvPicPr>
          <p:cNvPr id="5" name="Picture 4" descr="Row of houses">
            <a:extLst>
              <a:ext uri="{FF2B5EF4-FFF2-40B4-BE49-F238E27FC236}">
                <a16:creationId xmlns:a16="http://schemas.microsoft.com/office/drawing/2014/main" id="{124190AC-E2E4-E87A-2B95-00AA9A57E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9"/>
          <a:stretch>
            <a:fillRect/>
          </a:stretch>
        </p:blipFill>
        <p:spPr>
          <a:xfrm>
            <a:off x="6816494" y="1030107"/>
            <a:ext cx="4766301" cy="179925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DA504-DCB3-82CD-87C0-A074EA3E8E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7564" y="2962816"/>
            <a:ext cx="11303461" cy="3290885"/>
          </a:xfrm>
        </p:spPr>
        <p:txBody>
          <a:bodyPr>
            <a:noAutofit/>
          </a:bodyPr>
          <a:lstStyle/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Division of the MN Secretary of State’s Office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A tool for someone with extreme safety needs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Issues a special address that others are required to accept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Provides address confidentiality services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Currently serving nearly 5,500 individuals in about 2,600 HHs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35C0BE-F6FF-7C05-6CBE-363A8116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126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03DAF-8B68-B5C4-10E9-699029389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CA1CA-40B8-D3E4-6F03-4784397EB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Tool for extreme safety needs</a:t>
            </a:r>
          </a:p>
        </p:txBody>
      </p:sp>
      <p:pic>
        <p:nvPicPr>
          <p:cNvPr id="4" name="Picture 3" descr="Rescue buoy floating at sea">
            <a:extLst>
              <a:ext uri="{FF2B5EF4-FFF2-40B4-BE49-F238E27FC236}">
                <a16:creationId xmlns:a16="http://schemas.microsoft.com/office/drawing/2014/main" id="{153EE64F-341A-6054-EB4B-8D7422C45F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19" b="-2"/>
          <a:stretch>
            <a:fillRect/>
          </a:stretch>
        </p:blipFill>
        <p:spPr>
          <a:xfrm>
            <a:off x="8585860" y="1601790"/>
            <a:ext cx="3235761" cy="2861539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A62BE-AC31-60CC-CB68-9C06E94F33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0379" y="1494915"/>
            <a:ext cx="8381735" cy="3290885"/>
          </a:xfrm>
        </p:spPr>
        <p:txBody>
          <a:bodyPr>
            <a:noAutofit/>
          </a:bodyPr>
          <a:lstStyle/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000" dirty="0"/>
              <a:t>For people afraid for their safety or who reside with someone who fears for their safety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000" dirty="0"/>
              <a:t>SAH issues alternate address the person uses as their home, work, or school address – all participants have same PO Box but are also assigned a unique Lot #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000" dirty="0"/>
              <a:t>By law, MN public &amp; private entities must accept the SAH address as person’s address for all reasons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000" dirty="0"/>
              <a:t>A SAH participant’s address is a PO Box in St Paul, no matter where they live in MN</a:t>
            </a:r>
            <a:endParaRPr lang="en-US" sz="32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C9E2B-BF25-23C3-E64B-44AF85F4C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200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E25F8-278A-47DE-5E86-62B75EC58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F617C-EE47-0535-0876-53C3B8842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l"/>
            <a:r>
              <a:rPr lang="en-US" sz="4400" dirty="0"/>
              <a:t>SAH address must be accepted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079CE-00F2-8A34-5242-E001795C37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4624"/>
            <a:ext cx="5181600" cy="5126851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3100" b="1" dirty="0"/>
              <a:t>Examples</a:t>
            </a:r>
          </a:p>
          <a:p>
            <a:pPr marL="285750" indent="-285750">
              <a:spcAft>
                <a:spcPts val="600"/>
              </a:spcAft>
            </a:pPr>
            <a:r>
              <a:rPr lang="en-US" sz="2800" dirty="0"/>
              <a:t>Driver’s License / State ID card</a:t>
            </a:r>
          </a:p>
          <a:p>
            <a:pPr marL="285750" indent="-285750">
              <a:spcAft>
                <a:spcPts val="600"/>
              </a:spcAft>
            </a:pPr>
            <a:r>
              <a:rPr lang="en-US" sz="2800" dirty="0"/>
              <a:t>Auto / renter’s insurance</a:t>
            </a:r>
          </a:p>
          <a:p>
            <a:pPr marL="285750" indent="-285750">
              <a:spcAft>
                <a:spcPts val="600"/>
              </a:spcAft>
            </a:pPr>
            <a:r>
              <a:rPr lang="en-US" sz="2800" dirty="0"/>
              <a:t>School enrollment</a:t>
            </a:r>
          </a:p>
          <a:p>
            <a:pPr marL="285750" indent="-285750">
              <a:spcAft>
                <a:spcPts val="600"/>
              </a:spcAft>
            </a:pPr>
            <a:r>
              <a:rPr lang="en-US" sz="2800" dirty="0"/>
              <a:t>Form 1-9 / New employment</a:t>
            </a:r>
          </a:p>
          <a:p>
            <a:pPr marL="285750" indent="-285750">
              <a:spcAft>
                <a:spcPts val="600"/>
              </a:spcAft>
            </a:pPr>
            <a:r>
              <a:rPr lang="en-US" sz="2800" dirty="0"/>
              <a:t>County-based services</a:t>
            </a:r>
          </a:p>
          <a:p>
            <a:pPr marL="285750" indent="-285750">
              <a:spcAft>
                <a:spcPts val="600"/>
              </a:spcAft>
            </a:pPr>
            <a:r>
              <a:rPr lang="en-US" sz="2800" dirty="0"/>
              <a:t>WIC / Energy Assistance</a:t>
            </a:r>
          </a:p>
          <a:p>
            <a:pPr marL="285750" indent="-285750">
              <a:spcAft>
                <a:spcPts val="600"/>
              </a:spcAft>
            </a:pPr>
            <a:r>
              <a:rPr lang="en-US" sz="2800" dirty="0"/>
              <a:t>Permits to carry or purchase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8568793-8C16-1A27-937B-8C0D4AE897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lvl="0" indent="-285750">
              <a:spcAft>
                <a:spcPts val="600"/>
              </a:spcAft>
              <a:buClr>
                <a:srgbClr val="003865"/>
              </a:buClr>
            </a:pPr>
            <a:r>
              <a:rPr lang="en-US" sz="2800" dirty="0">
                <a:solidFill>
                  <a:srgbClr val="003865"/>
                </a:solidFill>
              </a:rPr>
              <a:t>Income Tax Filing</a:t>
            </a:r>
          </a:p>
          <a:p>
            <a:pPr marL="285750" lvl="0" indent="-285750">
              <a:spcAft>
                <a:spcPts val="600"/>
              </a:spcAft>
              <a:buClr>
                <a:srgbClr val="003865"/>
              </a:buClr>
            </a:pPr>
            <a:r>
              <a:rPr lang="en-US" sz="2800" dirty="0">
                <a:solidFill>
                  <a:srgbClr val="003865"/>
                </a:solidFill>
              </a:rPr>
              <a:t>Court appearance / Service of Process</a:t>
            </a:r>
          </a:p>
          <a:p>
            <a:pPr marL="285750" lvl="0" indent="-285750">
              <a:spcAft>
                <a:spcPts val="600"/>
              </a:spcAft>
              <a:buClr>
                <a:srgbClr val="003865"/>
              </a:buClr>
            </a:pPr>
            <a:r>
              <a:rPr lang="en-US" sz="2800" dirty="0">
                <a:solidFill>
                  <a:srgbClr val="003865"/>
                </a:solidFill>
              </a:rPr>
              <a:t>Bank Account</a:t>
            </a:r>
          </a:p>
          <a:p>
            <a:pPr marL="285750" lvl="0" indent="-285750">
              <a:spcAft>
                <a:spcPts val="600"/>
              </a:spcAft>
              <a:buClr>
                <a:srgbClr val="003865"/>
              </a:buClr>
            </a:pPr>
            <a:r>
              <a:rPr lang="en-US" sz="2800" dirty="0">
                <a:solidFill>
                  <a:srgbClr val="003865"/>
                </a:solidFill>
              </a:rPr>
              <a:t>Library card</a:t>
            </a:r>
          </a:p>
          <a:p>
            <a:pPr marL="285750" lvl="0" indent="-285750">
              <a:spcAft>
                <a:spcPts val="600"/>
              </a:spcAft>
              <a:buClr>
                <a:srgbClr val="003865"/>
              </a:buClr>
            </a:pPr>
            <a:r>
              <a:rPr lang="en-US" sz="2800" dirty="0">
                <a:solidFill>
                  <a:srgbClr val="003865"/>
                </a:solidFill>
              </a:rPr>
              <a:t>Police reports</a:t>
            </a:r>
          </a:p>
          <a:p>
            <a:pPr marL="285750" lvl="0" indent="-285750">
              <a:spcAft>
                <a:spcPts val="600"/>
              </a:spcAft>
              <a:buClr>
                <a:srgbClr val="003865"/>
              </a:buClr>
            </a:pPr>
            <a:r>
              <a:rPr lang="en-US" sz="2800" dirty="0">
                <a:solidFill>
                  <a:srgbClr val="003865"/>
                </a:solidFill>
              </a:rPr>
              <a:t>Dog License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50EE431-09EA-D56C-04B0-262F930B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9495" y="3376494"/>
            <a:ext cx="2800469" cy="280046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8BB397-A351-CAF3-FA0A-D89F3E777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260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C22D5-30D4-D307-B82F-686A54196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52D39-F188-929A-DEFD-E27443A68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216025"/>
          </a:xfrm>
        </p:spPr>
        <p:txBody>
          <a:bodyPr anchor="ctr">
            <a:normAutofit/>
          </a:bodyPr>
          <a:lstStyle/>
          <a:p>
            <a:pPr algn="l"/>
            <a:r>
              <a:rPr lang="en-US" sz="4400" dirty="0"/>
              <a:t>What you really need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F6938-E755-CCAE-CC72-912437807D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594624"/>
            <a:ext cx="7205872" cy="4582339"/>
          </a:xfrm>
        </p:spPr>
        <p:txBody>
          <a:bodyPr>
            <a:noAutofit/>
          </a:bodyPr>
          <a:lstStyle/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A SAH participant:</a:t>
            </a:r>
          </a:p>
          <a:p>
            <a:pPr marL="798513" lvl="1" indent="-341313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Uses their assigned PO Box address, not their real address</a:t>
            </a:r>
          </a:p>
          <a:p>
            <a:pPr marL="798513" lvl="1" indent="-341313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Does not disclose their SSN on the EAP app</a:t>
            </a:r>
          </a:p>
          <a:p>
            <a:pPr marL="798513" lvl="1" indent="-341313"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Will redact their real address on documentation they provide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Energy company portals won’t show SAH HH’s real address</a:t>
            </a:r>
          </a:p>
        </p:txBody>
      </p:sp>
      <p:pic>
        <p:nvPicPr>
          <p:cNvPr id="5" name="Picture 4" descr="Woman with finger on lips">
            <a:extLst>
              <a:ext uri="{FF2B5EF4-FFF2-40B4-BE49-F238E27FC236}">
                <a16:creationId xmlns:a16="http://schemas.microsoft.com/office/drawing/2014/main" id="{3CB272A1-718D-5C50-35B5-BED2FED12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539" y="3429000"/>
            <a:ext cx="3661097" cy="258417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0564E-0D24-9AF6-2A5B-7C58C77D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384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18863-7E17-0F54-273A-E03C9D734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F70B6-6883-3702-4AB8-1F2FCDD50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216025"/>
          </a:xfrm>
        </p:spPr>
        <p:txBody>
          <a:bodyPr anchor="ctr">
            <a:normAutofit/>
          </a:bodyPr>
          <a:lstStyle/>
          <a:p>
            <a:pPr algn="l"/>
            <a:r>
              <a:rPr lang="en-US" sz="4400" dirty="0"/>
              <a:t>Notice to Government Entity &amp; SAH 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13428-F620-1D1E-635A-354E97B8EC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1594624"/>
            <a:ext cx="10332310" cy="4582339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3200" b="1" dirty="0"/>
              <a:t>Notice to Government Entity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Receiving a notice to government entity is a rare instance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If you get this notice, call the SAH office at 651-201-1399</a:t>
            </a:r>
          </a:p>
          <a:p>
            <a:pPr marL="0" indent="0">
              <a:spcBef>
                <a:spcPts val="2400"/>
              </a:spcBef>
              <a:spcAft>
                <a:spcPts val="0"/>
              </a:spcAft>
              <a:buNone/>
            </a:pPr>
            <a:r>
              <a:rPr lang="en-US" sz="3200" b="1" dirty="0"/>
              <a:t>SAH contact information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Email: </a:t>
            </a:r>
            <a:r>
              <a:rPr lang="en-US" sz="3200" dirty="0">
                <a:hlinkClick r:id="rId4"/>
              </a:rPr>
              <a:t>safe.athome@state.mn.us</a:t>
            </a:r>
            <a:endParaRPr lang="en-US" sz="3200" dirty="0"/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Phone: 651-201-1399</a:t>
            </a:r>
          </a:p>
          <a:p>
            <a:pPr marL="341313" indent="-341313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Monitored Monday – Friday, 8:00AM to 4:30PM</a:t>
            </a:r>
          </a:p>
        </p:txBody>
      </p:sp>
      <p:pic>
        <p:nvPicPr>
          <p:cNvPr id="4" name="Picture 3" descr="Safe at Home logo">
            <a:extLst>
              <a:ext uri="{FF2B5EF4-FFF2-40B4-BE49-F238E27FC236}">
                <a16:creationId xmlns:a16="http://schemas.microsoft.com/office/drawing/2014/main" id="{3DEF5DE4-22D8-D6CF-9540-D139AF4CEF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4992" y="4041060"/>
            <a:ext cx="4047276" cy="919836"/>
          </a:xfrm>
          <a:prstGeom prst="rect">
            <a:avLst/>
          </a:prstGeom>
          <a:ln w="12700">
            <a:solidFill>
              <a:srgbClr val="0069C0"/>
            </a:solidFill>
          </a:ln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96571E-3F7D-FFBD-1564-827B3D665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954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2|6|5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4|10.1|1.3|2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4.8|1.6|9.3|5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3.6|3.5|1.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3.6|3.5|1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7.5|14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7.5|14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7.5|14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7.5|14.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2|6|5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2|6|5.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.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.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.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.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2|6|5.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2|4.1|7.4|4.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|2.3|7.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2|6|5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2|6|5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2|6|5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2|6|5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2|6|5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4.2|6|5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|4|6.4|4.6"/>
</p:tagLst>
</file>

<file path=ppt/theme/theme1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.potx" id="{173BAB30-51AA-4A99-A927-CCD869EBF607}" vid="{BA9EC644-015B-4F2F-9352-CA7D864112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2284</TotalTime>
  <Words>1508</Words>
  <Application>Microsoft Office PowerPoint</Application>
  <PresentationFormat>Widescreen</PresentationFormat>
  <Paragraphs>184</Paragraphs>
  <Slides>32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NeueHaasGroteskText Std</vt:lpstr>
      <vt:lpstr>Times New Roman</vt:lpstr>
      <vt:lpstr>MN.IT</vt:lpstr>
      <vt:lpstr>FFY27 Annual Training</vt:lpstr>
      <vt:lpstr>Safe at Home services (SAH)</vt:lpstr>
      <vt:lpstr>SAH topics</vt:lpstr>
      <vt:lpstr>General Safe at Home services info</vt:lpstr>
      <vt:lpstr>Safe at Home (SAH) services</vt:lpstr>
      <vt:lpstr>Tool for extreme safety needs</vt:lpstr>
      <vt:lpstr>SAH address must be accepted</vt:lpstr>
      <vt:lpstr>What you really need to know</vt:lpstr>
      <vt:lpstr>Notice to Government Entity &amp; SAH contact</vt:lpstr>
      <vt:lpstr>Energy Assistance Program-related SAH info</vt:lpstr>
      <vt:lpstr>Logging SAH apps in eHEAT</vt:lpstr>
      <vt:lpstr>Logging SAH apps in eHEAT - search</vt:lpstr>
      <vt:lpstr>Logging SAH apps in eHEAT - search cont.</vt:lpstr>
      <vt:lpstr>Logging SAH apps in eHEAT – Home address</vt:lpstr>
      <vt:lpstr>Logging SAH apps in eHEAT – Mail address</vt:lpstr>
      <vt:lpstr>SAH logging control</vt:lpstr>
      <vt:lpstr>HH moves into or out of SAH</vt:lpstr>
      <vt:lpstr>SAH HHs should not use the online app</vt:lpstr>
      <vt:lpstr>If a SAH HH applies online</vt:lpstr>
      <vt:lpstr>Communication best practices with SAH HHs</vt:lpstr>
      <vt:lpstr>Energy Related Repair for SAH households</vt:lpstr>
      <vt:lpstr>Energy Related Repair (ERR) for SAH</vt:lpstr>
      <vt:lpstr>ERR for SAH – SAH Notice to Govt. Entity</vt:lpstr>
      <vt:lpstr>ERR for SAH – MC Fact Sheet</vt:lpstr>
      <vt:lpstr>ERR for SAH – safe interactions</vt:lpstr>
      <vt:lpstr>ERR for SAH – safe interactions, cont.</vt:lpstr>
      <vt:lpstr>ERR for SAH – homeownership documentation</vt:lpstr>
      <vt:lpstr>SAH training/support resources</vt:lpstr>
      <vt:lpstr>Safe at Home training videos</vt:lpstr>
      <vt:lpstr>SAH resource – EAP staff fact sheet</vt:lpstr>
      <vt:lpstr>SAH resource – App instructions for SAH HHs 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FFY27 Annual Training</dc:title>
  <dc:creator>Minnesota Department of Commerce</dc:creator>
  <cp:lastModifiedBy>Seemann, Sandra (COMM)</cp:lastModifiedBy>
  <cp:revision>63</cp:revision>
  <dcterms:created xsi:type="dcterms:W3CDTF">2021-08-04T18:10:08Z</dcterms:created>
  <dcterms:modified xsi:type="dcterms:W3CDTF">2026-08-07T16:43:55Z</dcterms:modified>
</cp:coreProperties>
</file>