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7"/>
  </p:notesMasterIdLst>
  <p:sldIdLst>
    <p:sldId id="264" r:id="rId2"/>
    <p:sldId id="4849" r:id="rId3"/>
    <p:sldId id="4850" r:id="rId4"/>
    <p:sldId id="506" r:id="rId5"/>
    <p:sldId id="277" r:id="rId6"/>
    <p:sldId id="479" r:id="rId7"/>
    <p:sldId id="513" r:id="rId8"/>
    <p:sldId id="541" r:id="rId9"/>
    <p:sldId id="511" r:id="rId10"/>
    <p:sldId id="514" r:id="rId11"/>
    <p:sldId id="480" r:id="rId12"/>
    <p:sldId id="290" r:id="rId13"/>
    <p:sldId id="559" r:id="rId14"/>
    <p:sldId id="512" r:id="rId15"/>
    <p:sldId id="545" r:id="rId16"/>
    <p:sldId id="553" r:id="rId17"/>
    <p:sldId id="556" r:id="rId18"/>
    <p:sldId id="554" r:id="rId19"/>
    <p:sldId id="555" r:id="rId20"/>
    <p:sldId id="543" r:id="rId21"/>
    <p:sldId id="467" r:id="rId22"/>
    <p:sldId id="516" r:id="rId23"/>
    <p:sldId id="507" r:id="rId24"/>
    <p:sldId id="478" r:id="rId25"/>
    <p:sldId id="542" r:id="rId26"/>
    <p:sldId id="532" r:id="rId27"/>
    <p:sldId id="292" r:id="rId28"/>
    <p:sldId id="519" r:id="rId29"/>
    <p:sldId id="520" r:id="rId30"/>
    <p:sldId id="521" r:id="rId31"/>
    <p:sldId id="522" r:id="rId32"/>
    <p:sldId id="523" r:id="rId33"/>
    <p:sldId id="508" r:id="rId34"/>
    <p:sldId id="524" r:id="rId35"/>
    <p:sldId id="525" r:id="rId36"/>
    <p:sldId id="526" r:id="rId37"/>
    <p:sldId id="528" r:id="rId38"/>
    <p:sldId id="529" r:id="rId39"/>
    <p:sldId id="534" r:id="rId40"/>
    <p:sldId id="540" r:id="rId41"/>
    <p:sldId id="530" r:id="rId42"/>
    <p:sldId id="531" r:id="rId43"/>
    <p:sldId id="539" r:id="rId44"/>
    <p:sldId id="533" r:id="rId45"/>
    <p:sldId id="3470"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DC6231-6B0E-2CC1-A1FA-681D7D995D6C}" name="Kelnberger, Emily (COMM)" initials="KE" userId="S::emily.kelnberger@state.mn.us::22b89684-259a-46c1-87f5-93d736bb71cf" providerId="AD"/>
  <p188:author id="{FCF433E2-3C0A-10C3-8FDF-8505988D5827}" name="Smetana, Tracy M.B. (She/Her/Hers) (COMM)" initials="S(" userId="S::tracy.m.b.smetana@state.mn.us::32298121-15a5-4a0f-ab08-16dda622124e"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228" autoAdjust="0"/>
    <p:restoredTop sz="86441" autoAdjust="0"/>
  </p:normalViewPr>
  <p:slideViewPr>
    <p:cSldViewPr snapToGrid="0">
      <p:cViewPr varScale="1">
        <p:scale>
          <a:sx n="92" d="100"/>
          <a:sy n="92" d="100"/>
        </p:scale>
        <p:origin x="432" y="84"/>
      </p:cViewPr>
      <p:guideLst/>
    </p:cSldViewPr>
  </p:slideViewPr>
  <p:outlineViewPr>
    <p:cViewPr>
      <p:scale>
        <a:sx n="33" d="100"/>
        <a:sy n="33" d="100"/>
      </p:scale>
      <p:origin x="0" y="-1204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1AF8C2-4A6B-4CD8-BC0E-1609BCFC7691}" type="datetimeFigureOut">
              <a:rPr lang="en-US" smtClean="0"/>
              <a:t>8/3/2026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F6DBEF-0C70-47AA-8287-16227C26BABD}" type="slidenum">
              <a:rPr lang="en-US" smtClean="0"/>
              <a:t>‹#›</a:t>
            </a:fld>
            <a:endParaRPr lang="en-US"/>
          </a:p>
        </p:txBody>
      </p:sp>
    </p:spTree>
    <p:extLst>
      <p:ext uri="{BB962C8B-B14F-4D97-AF65-F5344CB8AC3E}">
        <p14:creationId xmlns:p14="http://schemas.microsoft.com/office/powerpoint/2010/main" val="39872246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2294831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25050902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C18A8B-5A72-C050-235A-269D14A58F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827E48-5CF4-1C24-F3E1-76BB269CD7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AD0E44-99A5-66E9-A21D-21F31303621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CB25986-2E23-B4A7-0FC6-691D19C628F6}"/>
              </a:ext>
            </a:extLst>
          </p:cNvPr>
          <p:cNvSpPr>
            <a:spLocks noGrp="1"/>
          </p:cNvSpPr>
          <p:nvPr>
            <p:ph type="sldNum" sz="quarter" idx="5"/>
          </p:nvPr>
        </p:nvSpPr>
        <p:spPr/>
        <p:txBody>
          <a:bodyPr/>
          <a:lstStyle/>
          <a:p>
            <a:fld id="{F9F08466-AEA7-4FC0-9459-6A32F61DA297}" type="slidenum">
              <a:rPr lang="en-US" smtClean="0"/>
              <a:pPr/>
              <a:t>45</a:t>
            </a:fld>
            <a:endParaRPr lang="en-US" dirty="0"/>
          </a:p>
        </p:txBody>
      </p:sp>
    </p:spTree>
    <p:extLst>
      <p:ext uri="{BB962C8B-B14F-4D97-AF65-F5344CB8AC3E}">
        <p14:creationId xmlns:p14="http://schemas.microsoft.com/office/powerpoint/2010/main" val="7447428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Logo Only)">
    <p:bg bwMode="gray">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auto">
          <a:xfrm>
            <a:off x="0" y="4188564"/>
            <a:ext cx="12192000" cy="1199223"/>
          </a:xfrm>
          <a:solidFill>
            <a:schemeClr val="accent2"/>
          </a:solidFill>
        </p:spPr>
        <p:txBody>
          <a:bodyPr wrap="square" lIns="182880" tIns="91440" rIns="182880" bIns="91440" spcCol="0" anchor="ctr">
            <a:normAutofit/>
          </a:bodyPr>
          <a:lstStyle>
            <a:lvl1pPr algn="ctr">
              <a:lnSpc>
                <a:spcPct val="90000"/>
              </a:lnSpc>
              <a:defRPr sz="3600" baseline="0">
                <a:solidFill>
                  <a:schemeClr val="tx1"/>
                </a:solidFill>
              </a:defRPr>
            </a:lvl1pPr>
          </a:lstStyle>
          <a:p>
            <a:r>
              <a:rPr lang="en-US" dirty="0"/>
              <a:t>Click to enter the slideshow title</a:t>
            </a:r>
          </a:p>
        </p:txBody>
      </p:sp>
      <p:sp>
        <p:nvSpPr>
          <p:cNvPr id="3" name="Rectangle 2"/>
          <p:cNvSpPr/>
          <p:nvPr userDrawn="1"/>
        </p:nvSpPr>
        <p:spPr bwMode="auto">
          <a:xfrm>
            <a:off x="0" y="5387786"/>
            <a:ext cx="12192000" cy="14702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bwMode="black">
          <a:xfrm>
            <a:off x="2802467" y="5644884"/>
            <a:ext cx="6587067" cy="903062"/>
          </a:xfrm>
        </p:spPr>
        <p:txBody>
          <a:bodyPr>
            <a:normAutofit/>
          </a:bodyPr>
          <a:lstStyle>
            <a:lvl1pPr marL="0" indent="0" algn="ctr">
              <a:spcBef>
                <a:spcPts val="0"/>
              </a:spcBef>
              <a:spcAft>
                <a:spcPts val="1000"/>
              </a:spcAft>
              <a:buNone/>
              <a:defRPr sz="1800" baseline="0"/>
            </a:lvl1pPr>
          </a:lstStyle>
          <a:p>
            <a:r>
              <a:rPr lang="en-US" sz="1800" dirty="0" err="1"/>
              <a:t>Firstname</a:t>
            </a:r>
            <a:r>
              <a:rPr lang="en-US" sz="1800" dirty="0"/>
              <a:t> </a:t>
            </a:r>
            <a:r>
              <a:rPr lang="en-US" sz="1800" dirty="0" err="1"/>
              <a:t>Lastname</a:t>
            </a:r>
            <a:r>
              <a:rPr lang="en-US" sz="1800" dirty="0"/>
              <a:t> | Job Title</a:t>
            </a:r>
          </a:p>
          <a:p>
            <a:r>
              <a:rPr lang="en-US" sz="1800" dirty="0"/>
              <a:t>Date</a:t>
            </a:r>
            <a:endParaRPr lang="en-US" dirty="0"/>
          </a:p>
        </p:txBody>
      </p:sp>
      <p:sp>
        <p:nvSpPr>
          <p:cNvPr id="18" name="Date Placeholder 17"/>
          <p:cNvSpPr>
            <a:spLocks noGrp="1"/>
          </p:cNvSpPr>
          <p:nvPr>
            <p:ph type="dt" sz="half" idx="15"/>
          </p:nvPr>
        </p:nvSpPr>
        <p:spPr bwMode="black">
          <a:xfrm>
            <a:off x="838200" y="6356350"/>
            <a:ext cx="1358590" cy="365125"/>
          </a:xfrm>
          <a:prstGeom prst="rect">
            <a:avLst/>
          </a:prstGeom>
        </p:spPr>
        <p:txBody>
          <a:bodyPr/>
          <a:lstStyle/>
          <a:p>
            <a:fld id="{609A9E4C-C103-4FA4-822B-E82DE7921672}" type="datetime1">
              <a:rPr lang="en-US" smtClean="0"/>
              <a:t>8/3/2026</a:t>
            </a:fld>
            <a:endParaRPr lang="en-US" dirty="0"/>
          </a:p>
        </p:txBody>
      </p:sp>
      <p:sp>
        <p:nvSpPr>
          <p:cNvPr id="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19" name="Slide Number Placeholder 18"/>
          <p:cNvSpPr>
            <a:spLocks noGrp="1"/>
          </p:cNvSpPr>
          <p:nvPr>
            <p:ph type="sldNum" sz="quarter" idx="16"/>
          </p:nvPr>
        </p:nvSpPr>
        <p:spPr bwMode="black"/>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65774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ck Overlay, Gray Title">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0"/>
            <a:ext cx="12192000" cy="1219198"/>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9" name="Picture Placeholder 12"/>
          <p:cNvSpPr>
            <a:spLocks noGrp="1"/>
          </p:cNvSpPr>
          <p:nvPr>
            <p:ph type="pic" sz="quarter" idx="13" hasCustomPrompt="1"/>
          </p:nvPr>
        </p:nvSpPr>
        <p:spPr bwMode="gray">
          <a:xfrm>
            <a:off x="0" y="1219198"/>
            <a:ext cx="12192000" cy="5638802"/>
          </a:xfrm>
        </p:spPr>
        <p:txBody>
          <a:bodyPr/>
          <a:lstStyle/>
          <a:p>
            <a:r>
              <a:rPr lang="en-US" dirty="0"/>
              <a:t>Click Icon to add picture</a:t>
            </a:r>
          </a:p>
        </p:txBody>
      </p:sp>
      <p:sp>
        <p:nvSpPr>
          <p:cNvPr id="10" name="Content Placeholder 2"/>
          <p:cNvSpPr>
            <a:spLocks noGrp="1"/>
          </p:cNvSpPr>
          <p:nvPr>
            <p:ph idx="1"/>
          </p:nvPr>
        </p:nvSpPr>
        <p:spPr bwMode="auto">
          <a:xfrm>
            <a:off x="0" y="2609242"/>
            <a:ext cx="5683624" cy="2858714"/>
          </a:xfrm>
          <a:solidFill>
            <a:schemeClr val="tx1">
              <a:alpha val="88000"/>
            </a:schemeClr>
          </a:solidFill>
        </p:spPr>
        <p:txBody>
          <a:bodyPr rIns="274320" anchor="ctr"/>
          <a:lstStyle>
            <a:lvl1pPr marL="685800" indent="-228600">
              <a:lnSpc>
                <a:spcPct val="100000"/>
              </a:lnSpc>
              <a:spcBef>
                <a:spcPts val="0"/>
              </a:spcBef>
              <a:buClr>
                <a:schemeClr val="accent2"/>
              </a:buClr>
              <a:defRPr sz="2500">
                <a:solidFill>
                  <a:schemeClr val="bg1"/>
                </a:solidFill>
              </a:defRPr>
            </a:lvl1pPr>
            <a:lvl2pPr marL="1143000" indent="-228600">
              <a:lnSpc>
                <a:spcPct val="100000"/>
              </a:lnSpc>
              <a:buClr>
                <a:schemeClr val="accent2"/>
              </a:buClr>
              <a:defRPr sz="2100">
                <a:solidFill>
                  <a:schemeClr val="bg1"/>
                </a:solidFill>
              </a:defRPr>
            </a:lvl2pPr>
            <a:lvl3pPr marL="1600200" indent="-228600">
              <a:lnSpc>
                <a:spcPct val="100000"/>
              </a:lnSpc>
              <a:buClr>
                <a:schemeClr val="accent2"/>
              </a:buClr>
              <a:defRPr sz="1700">
                <a:solidFill>
                  <a:schemeClr val="bg1"/>
                </a:solidFill>
              </a:defRPr>
            </a:lvl3pPr>
            <a:lvl4pPr marL="2057400" indent="-228600">
              <a:lnSpc>
                <a:spcPct val="100000"/>
              </a:lnSpc>
              <a:buClr>
                <a:schemeClr val="accent2"/>
              </a:buClr>
              <a:defRPr sz="1700">
                <a:solidFill>
                  <a:schemeClr val="bg1"/>
                </a:solidFill>
              </a:defRPr>
            </a:lvl4pPr>
            <a:lvl5pPr marL="2514600" indent="-228600">
              <a:lnSpc>
                <a:spcPct val="100000"/>
              </a:lnSpc>
              <a:buClr>
                <a:schemeClr val="accent2"/>
              </a:buClr>
              <a:defRPr sz="17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041791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ck Overlay, Whit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9" name="Picture Placeholder 12"/>
          <p:cNvSpPr>
            <a:spLocks noGrp="1"/>
          </p:cNvSpPr>
          <p:nvPr>
            <p:ph type="pic" sz="quarter" idx="13" hasCustomPrompt="1"/>
          </p:nvPr>
        </p:nvSpPr>
        <p:spPr bwMode="gray">
          <a:xfrm>
            <a:off x="0" y="1219198"/>
            <a:ext cx="12192000" cy="5638802"/>
          </a:xfrm>
        </p:spPr>
        <p:txBody>
          <a:bodyPr/>
          <a:lstStyle>
            <a:lvl1pPr>
              <a:defRPr baseline="0"/>
            </a:lvl1pPr>
          </a:lstStyle>
          <a:p>
            <a:r>
              <a:rPr lang="en-US" dirty="0"/>
              <a:t>Click Icon to add picture</a:t>
            </a:r>
          </a:p>
        </p:txBody>
      </p:sp>
      <p:sp>
        <p:nvSpPr>
          <p:cNvPr id="10" name="Content Placeholder 2"/>
          <p:cNvSpPr>
            <a:spLocks noGrp="1"/>
          </p:cNvSpPr>
          <p:nvPr>
            <p:ph idx="1"/>
          </p:nvPr>
        </p:nvSpPr>
        <p:spPr bwMode="auto">
          <a:xfrm>
            <a:off x="0" y="2609242"/>
            <a:ext cx="5683624" cy="2858714"/>
          </a:xfrm>
          <a:solidFill>
            <a:schemeClr val="tx1">
              <a:alpha val="88000"/>
            </a:schemeClr>
          </a:solidFill>
        </p:spPr>
        <p:txBody>
          <a:bodyPr rIns="274320" anchor="ctr"/>
          <a:lstStyle>
            <a:lvl1pPr marL="685800" indent="-228600">
              <a:lnSpc>
                <a:spcPct val="100000"/>
              </a:lnSpc>
              <a:spcBef>
                <a:spcPts val="0"/>
              </a:spcBef>
              <a:buClr>
                <a:schemeClr val="accent2"/>
              </a:buClr>
              <a:defRPr>
                <a:solidFill>
                  <a:schemeClr val="bg1"/>
                </a:solidFill>
              </a:defRPr>
            </a:lvl1pPr>
            <a:lvl2pPr marL="1143000" indent="-228600">
              <a:lnSpc>
                <a:spcPct val="100000"/>
              </a:lnSpc>
              <a:buClr>
                <a:schemeClr val="accent2"/>
              </a:buClr>
              <a:defRPr>
                <a:solidFill>
                  <a:schemeClr val="bg1"/>
                </a:solidFill>
              </a:defRPr>
            </a:lvl2pPr>
            <a:lvl3pPr marL="1600200" indent="-228600">
              <a:lnSpc>
                <a:spcPct val="100000"/>
              </a:lnSpc>
              <a:buClr>
                <a:schemeClr val="accent2"/>
              </a:buClr>
              <a:defRPr>
                <a:solidFill>
                  <a:schemeClr val="bg1"/>
                </a:solidFill>
              </a:defRPr>
            </a:lvl3pPr>
            <a:lvl4pPr marL="2057400" indent="-228600">
              <a:lnSpc>
                <a:spcPct val="100000"/>
              </a:lnSpc>
              <a:buClr>
                <a:schemeClr val="accent2"/>
              </a:buClr>
              <a:defRPr>
                <a:solidFill>
                  <a:schemeClr val="bg1"/>
                </a:solidFill>
              </a:defRPr>
            </a:lvl4pPr>
            <a:lvl5pPr marL="2514600" indent="-228600">
              <a:lnSpc>
                <a:spcPct val="100000"/>
              </a:lnSpc>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820395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Solid White)">
    <p:bg bwMode="gray">
      <p:bgPr>
        <a:solidFill>
          <a:schemeClr val="bg1"/>
        </a:soli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5" name="Content Placeholder 4"/>
          <p:cNvSpPr>
            <a:spLocks noGrp="1"/>
          </p:cNvSpPr>
          <p:nvPr>
            <p:ph sz="quarter" idx="10"/>
          </p:nvPr>
        </p:nvSpPr>
        <p:spPr bwMode="black">
          <a:xfrm>
            <a:off x="838200" y="1366345"/>
            <a:ext cx="105156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4"/>
          <p:cNvSpPr>
            <a:spLocks noGrp="1"/>
          </p:cNvSpPr>
          <p:nvPr>
            <p:ph type="dt" sz="half" idx="11"/>
          </p:nvPr>
        </p:nvSpPr>
        <p:spPr bwMode="black">
          <a:xfrm>
            <a:off x="838200" y="6356350"/>
            <a:ext cx="1358590" cy="365125"/>
          </a:xfrm>
          <a:prstGeom prst="rect">
            <a:avLst/>
          </a:prstGeom>
        </p:spPr>
        <p:txBody>
          <a:bodyPr/>
          <a:lstStyle>
            <a:lvl1pPr>
              <a:defRPr sz="1400"/>
            </a:lvl1pPr>
          </a:lstStyle>
          <a:p>
            <a:fld id="{909BF49D-465D-4D90-8ED0-696C8CE2F353}" type="datetime1">
              <a:rPr lang="en-US" smtClean="0"/>
              <a:t>8/3/2026</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9" name="Slide Number Placeholder 6"/>
          <p:cNvSpPr>
            <a:spLocks noGrp="1"/>
          </p:cNvSpPr>
          <p:nvPr>
            <p:ph type="sldNum" sz="quarter" idx="12"/>
          </p:nvPr>
        </p:nvSpPr>
        <p:spPr bwMode="black">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556302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5" name="Content Placeholder 4"/>
          <p:cNvSpPr>
            <a:spLocks noGrp="1"/>
          </p:cNvSpPr>
          <p:nvPr>
            <p:ph sz="quarter" idx="10"/>
          </p:nvPr>
        </p:nvSpPr>
        <p:spPr bwMode="white">
          <a:xfrm>
            <a:off x="838200" y="1366345"/>
            <a:ext cx="105156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1F12DF86-D7F6-4A2C-B9B5-EBCAFDD685F8}" type="datetime1">
              <a:rPr lang="en-US" smtClean="0"/>
              <a:t>8/3/2026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8003691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Solid Dark)">
    <p:bg bwMode="black">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5" name="Content Placeholder 4"/>
          <p:cNvSpPr>
            <a:spLocks noGrp="1"/>
          </p:cNvSpPr>
          <p:nvPr>
            <p:ph sz="quarter" idx="10"/>
          </p:nvPr>
        </p:nvSpPr>
        <p:spPr bwMode="white">
          <a:xfrm>
            <a:off x="838200" y="1366345"/>
            <a:ext cx="105156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4E92997C-08A6-4C3E-B1D9-4C22E877DECC}" type="datetime1">
              <a:rPr lang="en-US" smtClean="0"/>
              <a:t>8/3/2026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41513767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Solid Lt Gray)">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5" name="Content Placeholder 4"/>
          <p:cNvSpPr>
            <a:spLocks noGrp="1"/>
          </p:cNvSpPr>
          <p:nvPr>
            <p:ph sz="quarter" idx="10"/>
          </p:nvPr>
        </p:nvSpPr>
        <p:spPr bwMode="black">
          <a:xfrm>
            <a:off x="838200" y="1366345"/>
            <a:ext cx="105156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3"/>
          <p:cNvSpPr>
            <a:spLocks noGrp="1"/>
          </p:cNvSpPr>
          <p:nvPr>
            <p:ph type="dt" sz="half" idx="2"/>
          </p:nvPr>
        </p:nvSpPr>
        <p:spPr bwMode="black">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B7C0EBC2-667E-47DC-9766-124575FFB03F}" type="datetime1">
              <a:rPr lang="en-US" smtClean="0"/>
              <a:t>8/3/2026</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a:t>mn.gov/commerce</a:t>
            </a:r>
            <a:endParaRPr lang="en-US" dirty="0"/>
          </a:p>
        </p:txBody>
      </p:sp>
      <p:sp>
        <p:nvSpPr>
          <p:cNvPr id="10" name="Slide Number Placeholder 5"/>
          <p:cNvSpPr>
            <a:spLocks noGrp="1"/>
          </p:cNvSpPr>
          <p:nvPr>
            <p:ph type="sldNum" sz="quarter" idx="4"/>
          </p:nvPr>
        </p:nvSpPr>
        <p:spPr bwMode="black">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702513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1" name="Content Placeholder 4"/>
          <p:cNvSpPr>
            <a:spLocks noGrp="1"/>
          </p:cNvSpPr>
          <p:nvPr>
            <p:ph sz="quarter" idx="10"/>
          </p:nvPr>
        </p:nvSpPr>
        <p:spPr bwMode="white">
          <a:xfrm>
            <a:off x="838200" y="1366345"/>
            <a:ext cx="6234953"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Picture Placeholder 2"/>
          <p:cNvSpPr>
            <a:spLocks noGrp="1"/>
          </p:cNvSpPr>
          <p:nvPr>
            <p:ph type="pic" sz="quarter" idx="13"/>
          </p:nvPr>
        </p:nvSpPr>
        <p:spPr bwMode="gray">
          <a:xfrm>
            <a:off x="7653566" y="1364826"/>
            <a:ext cx="4538434" cy="4538434"/>
          </a:xfrm>
        </p:spPr>
        <p:txBody>
          <a:bodyPr/>
          <a:lstStyle>
            <a:lvl1pPr>
              <a:buClr>
                <a:schemeClr val="accent2"/>
              </a:buClr>
              <a:defRPr>
                <a:solidFill>
                  <a:schemeClr val="bg1"/>
                </a:solidFill>
              </a:defRPr>
            </a:lvl1pPr>
          </a:lstStyle>
          <a:p>
            <a:r>
              <a:rPr lang="en-US"/>
              <a:t>Click icon to add picture</a:t>
            </a:r>
            <a:endParaRPr lang="en-US" dirty="0"/>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19DFEFE4-D7F6-4199-AA5E-AB5F3890E6A4}" type="datetime1">
              <a:rPr lang="en-US" smtClean="0"/>
              <a:t>8/3/2026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a:t>mn.gov/commerce</a:t>
            </a:r>
            <a:endParaRPr lang="en-US" dirty="0"/>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0985713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Title and Content (Solid Dark)">
    <p:bg bwMode="black">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0" name="Content Placeholder 4"/>
          <p:cNvSpPr>
            <a:spLocks noGrp="1"/>
          </p:cNvSpPr>
          <p:nvPr>
            <p:ph sz="quarter" idx="10"/>
          </p:nvPr>
        </p:nvSpPr>
        <p:spPr bwMode="white">
          <a:xfrm>
            <a:off x="838200" y="1366345"/>
            <a:ext cx="6234953"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2"/>
          <p:cNvSpPr>
            <a:spLocks noGrp="1"/>
          </p:cNvSpPr>
          <p:nvPr>
            <p:ph type="pic" sz="quarter" idx="13"/>
          </p:nvPr>
        </p:nvSpPr>
        <p:spPr bwMode="gray">
          <a:xfrm>
            <a:off x="7653566" y="1364826"/>
            <a:ext cx="4538434" cy="4538434"/>
          </a:xfrm>
        </p:spPr>
        <p:txBody>
          <a:bodyPr/>
          <a:lstStyle>
            <a:lvl1pPr>
              <a:buClr>
                <a:schemeClr val="accent2"/>
              </a:buClr>
              <a:defRPr>
                <a:solidFill>
                  <a:schemeClr val="bg1"/>
                </a:solidFill>
              </a:defRPr>
            </a:lvl1pPr>
          </a:lstStyle>
          <a:p>
            <a:r>
              <a:rPr lang="en-US"/>
              <a:t>Click icon to add picture</a:t>
            </a:r>
            <a:endParaRPr lang="en-US" dirty="0"/>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40F6108E-7910-4A69-980D-2D0B890A7F99}" type="datetime1">
              <a:rPr lang="en-US" smtClean="0"/>
              <a:t>8/3/2026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a:t>mn.gov/commerce</a:t>
            </a:r>
            <a:endParaRPr lang="en-US" dirty="0"/>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9105726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nd Content (Solid Lt Gray)">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7" name="Content Placeholder 4"/>
          <p:cNvSpPr>
            <a:spLocks noGrp="1"/>
          </p:cNvSpPr>
          <p:nvPr>
            <p:ph sz="quarter" idx="10"/>
          </p:nvPr>
        </p:nvSpPr>
        <p:spPr bwMode="black">
          <a:xfrm>
            <a:off x="838200" y="1366345"/>
            <a:ext cx="6234953" cy="4788393"/>
          </a:xfrm>
        </p:spPr>
        <p:txBody>
          <a:bodyP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Picture Placeholder 2"/>
          <p:cNvSpPr>
            <a:spLocks noGrp="1"/>
          </p:cNvSpPr>
          <p:nvPr>
            <p:ph type="pic" sz="quarter" idx="13"/>
          </p:nvPr>
        </p:nvSpPr>
        <p:spPr bwMode="gray">
          <a:xfrm>
            <a:off x="7653566" y="1364826"/>
            <a:ext cx="4538434" cy="4538434"/>
          </a:xfrm>
        </p:spPr>
        <p:txBody>
          <a:bodyPr/>
          <a:lstStyle>
            <a:lvl1pPr>
              <a:buClr>
                <a:schemeClr val="tx1"/>
              </a:buClr>
              <a:defRPr>
                <a:solidFill>
                  <a:schemeClr val="tx1"/>
                </a:solidFill>
              </a:defRPr>
            </a:lvl1pPr>
          </a:lstStyle>
          <a:p>
            <a:r>
              <a:rPr lang="en-US"/>
              <a:t>Click icon to add picture</a:t>
            </a:r>
            <a:endParaRPr lang="en-US" dirty="0"/>
          </a:p>
        </p:txBody>
      </p:sp>
      <p:sp>
        <p:nvSpPr>
          <p:cNvPr id="9" name="Date Placeholder 3"/>
          <p:cNvSpPr>
            <a:spLocks noGrp="1"/>
          </p:cNvSpPr>
          <p:nvPr>
            <p:ph type="dt" sz="half" idx="2"/>
          </p:nvPr>
        </p:nvSpPr>
        <p:spPr bwMode="black">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88148823-37F6-48B2-A686-BCB68E390DE9}" type="datetime1">
              <a:rPr lang="en-US" smtClean="0"/>
              <a:t>8/3/2026</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10" name="Slide Number Placeholder 5"/>
          <p:cNvSpPr>
            <a:spLocks noGrp="1"/>
          </p:cNvSpPr>
          <p:nvPr>
            <p:ph type="sldNum" sz="quarter" idx="4"/>
          </p:nvPr>
        </p:nvSpPr>
        <p:spPr bwMode="black">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9881503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am Page (4 Up)">
    <p:bg bwMode="gray">
      <p:bgRef idx="1001">
        <a:schemeClr val="bg1"/>
      </p:bgRef>
    </p:bg>
    <p:spTree>
      <p:nvGrpSpPr>
        <p:cNvPr id="1" name=""/>
        <p:cNvGrpSpPr/>
        <p:nvPr/>
      </p:nvGrpSpPr>
      <p:grpSpPr>
        <a:xfrm>
          <a:off x="0" y="0"/>
          <a:ext cx="0" cy="0"/>
          <a:chOff x="0" y="0"/>
          <a:chExt cx="0" cy="0"/>
        </a:xfrm>
      </p:grpSpPr>
      <p:sp>
        <p:nvSpPr>
          <p:cNvPr id="18" name="Title 1"/>
          <p:cNvSpPr>
            <a:spLocks noGrp="1"/>
          </p:cNvSpPr>
          <p:nvPr>
            <p:ph type="title" hasCustomPrompt="1"/>
          </p:nvPr>
        </p:nvSpPr>
        <p:spPr bwMode="auto">
          <a:xfrm>
            <a:off x="0" y="1"/>
            <a:ext cx="12192000" cy="1216022"/>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7" name="Rectangle 16"/>
          <p:cNvSpPr/>
          <p:nvPr userDrawn="1"/>
        </p:nvSpPr>
        <p:spPr bwMode="auto">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Picture Placeholder 2"/>
          <p:cNvSpPr>
            <a:spLocks noGrp="1"/>
          </p:cNvSpPr>
          <p:nvPr>
            <p:ph type="pic" sz="quarter" idx="13" hasCustomPrompt="1"/>
          </p:nvPr>
        </p:nvSpPr>
        <p:spPr bwMode="gray">
          <a:xfrm>
            <a:off x="806332" y="1981899"/>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bwMode="black">
          <a:xfrm>
            <a:off x="581719"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0" name="Picture Placeholder 2"/>
          <p:cNvSpPr>
            <a:spLocks noGrp="1"/>
          </p:cNvSpPr>
          <p:nvPr>
            <p:ph type="pic" sz="quarter" idx="16" hasCustomPrompt="1"/>
          </p:nvPr>
        </p:nvSpPr>
        <p:spPr bwMode="gray">
          <a:xfrm>
            <a:off x="3646176"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bwMode="black">
          <a:xfrm>
            <a:off x="3421563"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2" name="Picture Placeholder 2"/>
          <p:cNvSpPr>
            <a:spLocks noGrp="1"/>
          </p:cNvSpPr>
          <p:nvPr>
            <p:ph type="pic" sz="quarter" idx="18" hasCustomPrompt="1"/>
          </p:nvPr>
        </p:nvSpPr>
        <p:spPr bwMode="gray">
          <a:xfrm>
            <a:off x="6486020"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bwMode="black">
          <a:xfrm>
            <a:off x="6261407"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4" name="Picture Placeholder 2"/>
          <p:cNvSpPr>
            <a:spLocks noGrp="1"/>
          </p:cNvSpPr>
          <p:nvPr>
            <p:ph type="pic" sz="quarter" idx="20" hasCustomPrompt="1"/>
          </p:nvPr>
        </p:nvSpPr>
        <p:spPr bwMode="gray">
          <a:xfrm>
            <a:off x="9325864"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21" hasCustomPrompt="1"/>
          </p:nvPr>
        </p:nvSpPr>
        <p:spPr bwMode="black">
          <a:xfrm>
            <a:off x="9101251" y="4341161"/>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6" name="Rectangle 15"/>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AC27460E-ADA4-4312-B54D-F85146C39A61}" type="datetime1">
              <a:rPr lang="en-US" smtClean="0"/>
              <a:t>8/3/2026</a:t>
            </a:fld>
            <a:endParaRPr lang="en-US" dirty="0"/>
          </a:p>
        </p:txBody>
      </p:sp>
      <p:sp>
        <p:nvSpPr>
          <p:cNvPr id="1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8948543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Logo Only)">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auto">
          <a:xfrm>
            <a:off x="0" y="3838936"/>
            <a:ext cx="12192000" cy="1199223"/>
          </a:xfrm>
          <a:solidFill>
            <a:schemeClr val="accent1"/>
          </a:solidFill>
        </p:spPr>
        <p:txBody>
          <a:bodyPr wrap="square" lIns="182880" tIns="91440" rIns="182880" bIns="91440" spcCol="0" anchor="ctr">
            <a:normAutofit/>
          </a:bodyPr>
          <a:lstStyle>
            <a:lvl1pPr algn="ctr">
              <a:lnSpc>
                <a:spcPct val="90000"/>
              </a:lnSpc>
              <a:defRPr sz="3600" baseline="0">
                <a:solidFill>
                  <a:schemeClr val="bg1"/>
                </a:solidFill>
              </a:defRPr>
            </a:lvl1pPr>
          </a:lstStyle>
          <a:p>
            <a:r>
              <a:rPr lang="en-US" dirty="0"/>
              <a:t>Click to enter the slideshow title</a:t>
            </a:r>
          </a:p>
        </p:txBody>
      </p:sp>
      <p:sp>
        <p:nvSpPr>
          <p:cNvPr id="3" name="Rectangle 2"/>
          <p:cNvSpPr/>
          <p:nvPr userDrawn="1"/>
        </p:nvSpPr>
        <p:spPr bwMode="auto">
          <a:xfrm>
            <a:off x="0" y="5038160"/>
            <a:ext cx="12192000" cy="1819840"/>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bwMode="black">
          <a:xfrm>
            <a:off x="2802467" y="5644884"/>
            <a:ext cx="6587067" cy="903062"/>
          </a:xfrm>
        </p:spPr>
        <p:txBody>
          <a:bodyPr>
            <a:normAutofit/>
          </a:bodyPr>
          <a:lstStyle>
            <a:lvl1pPr marL="0" indent="0" algn="ctr">
              <a:spcBef>
                <a:spcPts val="0"/>
              </a:spcBef>
              <a:spcAft>
                <a:spcPts val="1000"/>
              </a:spcAft>
              <a:buNone/>
              <a:defRPr sz="1800" baseline="0"/>
            </a:lvl1pPr>
          </a:lstStyle>
          <a:p>
            <a:r>
              <a:rPr lang="en-US" sz="1800" dirty="0" err="1"/>
              <a:t>Firstname</a:t>
            </a:r>
            <a:r>
              <a:rPr lang="en-US" sz="1800" dirty="0"/>
              <a:t> </a:t>
            </a:r>
            <a:r>
              <a:rPr lang="en-US" sz="1800" dirty="0" err="1"/>
              <a:t>Lastname</a:t>
            </a:r>
            <a:r>
              <a:rPr lang="en-US" sz="1800" dirty="0"/>
              <a:t> | Job Title</a:t>
            </a:r>
          </a:p>
          <a:p>
            <a:r>
              <a:rPr lang="en-US" sz="1800" dirty="0"/>
              <a:t>Date</a:t>
            </a:r>
            <a:endParaRPr lang="en-US" dirty="0"/>
          </a:p>
        </p:txBody>
      </p:sp>
      <p:sp>
        <p:nvSpPr>
          <p:cNvPr id="18" name="Date Placeholder 17"/>
          <p:cNvSpPr>
            <a:spLocks noGrp="1"/>
          </p:cNvSpPr>
          <p:nvPr>
            <p:ph type="dt" sz="half" idx="15"/>
          </p:nvPr>
        </p:nvSpPr>
        <p:spPr bwMode="black">
          <a:xfrm>
            <a:off x="838200" y="6356350"/>
            <a:ext cx="1358590" cy="365125"/>
          </a:xfrm>
          <a:prstGeom prst="rect">
            <a:avLst/>
          </a:prstGeom>
        </p:spPr>
        <p:txBody>
          <a:bodyPr/>
          <a:lstStyle>
            <a:lvl1pPr>
              <a:defRPr sz="1400"/>
            </a:lvl1pPr>
          </a:lstStyle>
          <a:p>
            <a:fld id="{583170A9-BBA4-411C-BC84-1842E0BB563A}" type="datetime1">
              <a:rPr lang="en-US" smtClean="0"/>
              <a:t>8/3/2026</a:t>
            </a:fld>
            <a:endParaRPr lang="en-US" dirty="0"/>
          </a:p>
        </p:txBody>
      </p:sp>
      <p:sp>
        <p:nvSpPr>
          <p:cNvPr id="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400">
                <a:solidFill>
                  <a:schemeClr val="tx2"/>
                </a:solidFill>
              </a:defRPr>
            </a:lvl1pPr>
          </a:lstStyle>
          <a:p>
            <a:r>
              <a:rPr lang="en-US" dirty="0"/>
              <a:t>mn.gov/commerce</a:t>
            </a:r>
          </a:p>
        </p:txBody>
      </p:sp>
      <p:sp>
        <p:nvSpPr>
          <p:cNvPr id="19" name="Slide Number Placeholder 18"/>
          <p:cNvSpPr>
            <a:spLocks noGrp="1"/>
          </p:cNvSpPr>
          <p:nvPr>
            <p:ph type="sldNum" sz="quarter" idx="16"/>
          </p:nvPr>
        </p:nvSpPr>
        <p:spPr bwMode="black"/>
        <p:txBody>
          <a:bodyPr/>
          <a:lstStyle/>
          <a:p>
            <a:fld id="{48F63A3B-78C7-47BE-AE5E-E10140E04643}" type="slidenum">
              <a:rPr lang="en-US" smtClean="0"/>
              <a:pPr/>
              <a:t>‹#›</a:t>
            </a:fld>
            <a:endParaRPr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3087526" y="687649"/>
            <a:ext cx="6396957" cy="2109940"/>
          </a:xfrm>
          <a:prstGeom prst="rect">
            <a:avLst/>
          </a:prstGeom>
        </p:spPr>
      </p:pic>
    </p:spTree>
    <p:extLst>
      <p:ext uri="{BB962C8B-B14F-4D97-AF65-F5344CB8AC3E}">
        <p14:creationId xmlns:p14="http://schemas.microsoft.com/office/powerpoint/2010/main" val="31027668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am Page (3 Up)">
    <p:spTree>
      <p:nvGrpSpPr>
        <p:cNvPr id="1" name=""/>
        <p:cNvGrpSpPr/>
        <p:nvPr/>
      </p:nvGrpSpPr>
      <p:grpSpPr>
        <a:xfrm>
          <a:off x="0" y="0"/>
          <a:ext cx="0" cy="0"/>
          <a:chOff x="0" y="0"/>
          <a:chExt cx="0" cy="0"/>
        </a:xfrm>
      </p:grpSpPr>
      <p:sp>
        <p:nvSpPr>
          <p:cNvPr id="18" name="Title 1"/>
          <p:cNvSpPr>
            <a:spLocks noGrp="1"/>
          </p:cNvSpPr>
          <p:nvPr>
            <p:ph type="title" hasCustomPrompt="1"/>
          </p:nvPr>
        </p:nvSpPr>
        <p:spPr bwMode="auto">
          <a:xfrm>
            <a:off x="0" y="1"/>
            <a:ext cx="12192000" cy="1216022"/>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7" name="Rectangle 16"/>
          <p:cNvSpPr/>
          <p:nvPr userDrawn="1"/>
        </p:nvSpPr>
        <p:spPr bwMode="auto">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Picture Placeholder 2"/>
          <p:cNvSpPr>
            <a:spLocks noGrp="1"/>
          </p:cNvSpPr>
          <p:nvPr>
            <p:ph type="pic" sz="quarter" idx="13" hasCustomPrompt="1"/>
          </p:nvPr>
        </p:nvSpPr>
        <p:spPr bwMode="gray">
          <a:xfrm>
            <a:off x="1572814" y="1964392"/>
            <a:ext cx="2332190" cy="2332190"/>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bwMode="black">
          <a:xfrm>
            <a:off x="146922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0" name="Picture Placeholder 2"/>
          <p:cNvSpPr>
            <a:spLocks noGrp="1"/>
          </p:cNvSpPr>
          <p:nvPr>
            <p:ph type="pic" sz="quarter" idx="16" hasCustomPrompt="1"/>
          </p:nvPr>
        </p:nvSpPr>
        <p:spPr bwMode="gray">
          <a:xfrm>
            <a:off x="4824541" y="1964392"/>
            <a:ext cx="2317864" cy="2317864"/>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bwMode="black">
          <a:xfrm>
            <a:off x="471223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2" name="Picture Placeholder 2"/>
          <p:cNvSpPr>
            <a:spLocks noGrp="1"/>
          </p:cNvSpPr>
          <p:nvPr>
            <p:ph type="pic" sz="quarter" idx="18" hasCustomPrompt="1"/>
          </p:nvPr>
        </p:nvSpPr>
        <p:spPr bwMode="gray">
          <a:xfrm>
            <a:off x="8067551" y="1964392"/>
            <a:ext cx="2317864" cy="2317864"/>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bwMode="black">
          <a:xfrm>
            <a:off x="795524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6" name="Rectangle 15"/>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9A4DC60D-2A37-478B-B283-D5EFC8A6BDE0}" type="datetime1">
              <a:rPr lang="en-US" smtClean="0"/>
              <a:t>8/3/2026</a:t>
            </a:fld>
            <a:endParaRPr lang="en-US" dirty="0"/>
          </a:p>
        </p:txBody>
      </p:sp>
      <p:sp>
        <p:nvSpPr>
          <p:cNvPr id="1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0449579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am Page 4-Up White Vertical">
    <p:bg bwMode="gray">
      <p:bgRef idx="1001">
        <a:schemeClr val="bg1"/>
      </p:bgRef>
    </p:bg>
    <p:spTree>
      <p:nvGrpSpPr>
        <p:cNvPr id="1" name=""/>
        <p:cNvGrpSpPr/>
        <p:nvPr/>
      </p:nvGrpSpPr>
      <p:grpSpPr>
        <a:xfrm>
          <a:off x="0" y="0"/>
          <a:ext cx="0" cy="0"/>
          <a:chOff x="0" y="0"/>
          <a:chExt cx="0" cy="0"/>
        </a:xfrm>
      </p:grpSpPr>
      <p:sp>
        <p:nvSpPr>
          <p:cNvPr id="16"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6" name="Picture Placeholder 2"/>
          <p:cNvSpPr>
            <a:spLocks noGrp="1"/>
          </p:cNvSpPr>
          <p:nvPr>
            <p:ph type="pic" sz="quarter" idx="13" hasCustomPrompt="1"/>
          </p:nvPr>
        </p:nvSpPr>
        <p:spPr bwMode="gray">
          <a:xfrm>
            <a:off x="806332" y="1981899"/>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bwMode="black">
          <a:xfrm>
            <a:off x="581719" y="4345146"/>
            <a:ext cx="2542477" cy="1623853"/>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0" name="Picture Placeholder 2"/>
          <p:cNvSpPr>
            <a:spLocks noGrp="1"/>
          </p:cNvSpPr>
          <p:nvPr>
            <p:ph type="pic" sz="quarter" idx="16" hasCustomPrompt="1"/>
          </p:nvPr>
        </p:nvSpPr>
        <p:spPr bwMode="gray">
          <a:xfrm>
            <a:off x="3646176"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bwMode="black">
          <a:xfrm>
            <a:off x="3421563"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2" name="Picture Placeholder 2"/>
          <p:cNvSpPr>
            <a:spLocks noGrp="1"/>
          </p:cNvSpPr>
          <p:nvPr>
            <p:ph type="pic" sz="quarter" idx="18" hasCustomPrompt="1"/>
          </p:nvPr>
        </p:nvSpPr>
        <p:spPr bwMode="gray">
          <a:xfrm>
            <a:off x="6486020"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bwMode="black">
          <a:xfrm>
            <a:off x="6261407"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4" name="Picture Placeholder 2"/>
          <p:cNvSpPr>
            <a:spLocks noGrp="1"/>
          </p:cNvSpPr>
          <p:nvPr>
            <p:ph type="pic" sz="quarter" idx="20" hasCustomPrompt="1"/>
          </p:nvPr>
        </p:nvSpPr>
        <p:spPr bwMode="gray">
          <a:xfrm>
            <a:off x="9325864"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21" hasCustomPrompt="1"/>
          </p:nvPr>
        </p:nvSpPr>
        <p:spPr bwMode="black">
          <a:xfrm>
            <a:off x="9101251" y="4341161"/>
            <a:ext cx="2542477" cy="1627838"/>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9" name="Rectangle 1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186C4FE6-3116-4F1D-B296-403F0C5F2833}" type="datetime1">
              <a:rPr lang="en-US" smtClean="0"/>
              <a:t>8/3/2026</a:t>
            </a:fld>
            <a:endParaRPr lang="en-US" dirty="0"/>
          </a:p>
        </p:txBody>
      </p:sp>
      <p:sp>
        <p:nvSpPr>
          <p:cNvPr id="20"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2561438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am Page 4-Up Gray BG Horizontal">
    <p:bg bwMode="gray">
      <p:bgRef idx="1001">
        <a:schemeClr val="bg1"/>
      </p:bgRef>
    </p:bg>
    <p:spTree>
      <p:nvGrpSpPr>
        <p:cNvPr id="1" name=""/>
        <p:cNvGrpSpPr/>
        <p:nvPr/>
      </p:nvGrpSpPr>
      <p:grpSpPr>
        <a:xfrm>
          <a:off x="0" y="0"/>
          <a:ext cx="0" cy="0"/>
          <a:chOff x="0" y="0"/>
          <a:chExt cx="0" cy="0"/>
        </a:xfrm>
      </p:grpSpPr>
      <p:sp>
        <p:nvSpPr>
          <p:cNvPr id="18" name="Title 1"/>
          <p:cNvSpPr>
            <a:spLocks noGrp="1"/>
          </p:cNvSpPr>
          <p:nvPr>
            <p:ph type="title" hasCustomPrompt="1"/>
          </p:nvPr>
        </p:nvSpPr>
        <p:spPr bwMode="auto">
          <a:xfrm>
            <a:off x="0" y="-1"/>
            <a:ext cx="12192000" cy="1216023"/>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7" name="Rectangle 16"/>
          <p:cNvSpPr/>
          <p:nvPr userDrawn="1"/>
        </p:nvSpPr>
        <p:spPr bwMode="auto">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Picture Placeholder 2"/>
          <p:cNvSpPr>
            <a:spLocks noGrp="1"/>
          </p:cNvSpPr>
          <p:nvPr>
            <p:ph type="pic" sz="quarter" idx="13" hasCustomPrompt="1"/>
          </p:nvPr>
        </p:nvSpPr>
        <p:spPr bwMode="gray">
          <a:xfrm>
            <a:off x="806332"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4" name="Text Placeholder 3"/>
          <p:cNvSpPr>
            <a:spLocks noGrp="1"/>
          </p:cNvSpPr>
          <p:nvPr>
            <p:ph type="body" sz="quarter" idx="16"/>
          </p:nvPr>
        </p:nvSpPr>
        <p:spPr bwMode="black">
          <a:xfrm>
            <a:off x="2876550" y="1674772"/>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23" name="Picture Placeholder 2"/>
          <p:cNvSpPr>
            <a:spLocks noGrp="1"/>
          </p:cNvSpPr>
          <p:nvPr>
            <p:ph type="pic" sz="quarter" idx="14" hasCustomPrompt="1"/>
          </p:nvPr>
        </p:nvSpPr>
        <p:spPr bwMode="gray">
          <a:xfrm>
            <a:off x="806331" y="393936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4" name="Text Placeholder 3"/>
          <p:cNvSpPr>
            <a:spLocks noGrp="1"/>
          </p:cNvSpPr>
          <p:nvPr>
            <p:ph type="body" sz="quarter" idx="15"/>
          </p:nvPr>
        </p:nvSpPr>
        <p:spPr bwMode="black">
          <a:xfrm>
            <a:off x="2876550" y="3939361"/>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25" name="Picture Placeholder 2"/>
          <p:cNvSpPr>
            <a:spLocks noGrp="1"/>
          </p:cNvSpPr>
          <p:nvPr>
            <p:ph type="pic" sz="quarter" idx="17" hasCustomPrompt="1"/>
          </p:nvPr>
        </p:nvSpPr>
        <p:spPr bwMode="gray">
          <a:xfrm>
            <a:off x="6199805"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6" name="Text Placeholder 3"/>
          <p:cNvSpPr>
            <a:spLocks noGrp="1"/>
          </p:cNvSpPr>
          <p:nvPr>
            <p:ph type="body" sz="quarter" idx="18"/>
          </p:nvPr>
        </p:nvSpPr>
        <p:spPr bwMode="black">
          <a:xfrm>
            <a:off x="8270023" y="1674772"/>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27" name="Picture Placeholder 2"/>
          <p:cNvSpPr>
            <a:spLocks noGrp="1"/>
          </p:cNvSpPr>
          <p:nvPr>
            <p:ph type="pic" sz="quarter" idx="19" hasCustomPrompt="1"/>
          </p:nvPr>
        </p:nvSpPr>
        <p:spPr bwMode="gray">
          <a:xfrm>
            <a:off x="6199805" y="393936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8" name="Text Placeholder 3"/>
          <p:cNvSpPr>
            <a:spLocks noGrp="1"/>
          </p:cNvSpPr>
          <p:nvPr>
            <p:ph type="body" sz="quarter" idx="20"/>
          </p:nvPr>
        </p:nvSpPr>
        <p:spPr bwMode="black">
          <a:xfrm>
            <a:off x="8270023" y="3939360"/>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6" name="Rectangle 15"/>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B9F4FA4C-51E8-4FAC-B909-65DFD4705D67}" type="datetime1">
              <a:rPr lang="en-US" smtClean="0"/>
              <a:t>8/3/2026</a:t>
            </a:fld>
            <a:endParaRPr lang="en-US" dirty="0"/>
          </a:p>
        </p:txBody>
      </p:sp>
      <p:sp>
        <p:nvSpPr>
          <p:cNvPr id="2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6288914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am Page 4 Up White BG Horizontal">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2" name="Picture Placeholder 2"/>
          <p:cNvSpPr>
            <a:spLocks noGrp="1"/>
          </p:cNvSpPr>
          <p:nvPr>
            <p:ph type="pic" sz="quarter" idx="13" hasCustomPrompt="1"/>
          </p:nvPr>
        </p:nvSpPr>
        <p:spPr bwMode="gray">
          <a:xfrm>
            <a:off x="806332"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16"/>
          </p:nvPr>
        </p:nvSpPr>
        <p:spPr bwMode="black">
          <a:xfrm>
            <a:off x="2876550" y="1674772"/>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3" name="Picture Placeholder 2"/>
          <p:cNvSpPr>
            <a:spLocks noGrp="1"/>
          </p:cNvSpPr>
          <p:nvPr>
            <p:ph type="pic" sz="quarter" idx="14" hasCustomPrompt="1"/>
          </p:nvPr>
        </p:nvSpPr>
        <p:spPr bwMode="gray">
          <a:xfrm>
            <a:off x="806331"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4" name="Text Placeholder 3"/>
          <p:cNvSpPr>
            <a:spLocks noGrp="1"/>
          </p:cNvSpPr>
          <p:nvPr>
            <p:ph type="body" sz="quarter" idx="15"/>
          </p:nvPr>
        </p:nvSpPr>
        <p:spPr bwMode="black">
          <a:xfrm>
            <a:off x="2876550" y="3939361"/>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6" name="Picture Placeholder 2"/>
          <p:cNvSpPr>
            <a:spLocks noGrp="1"/>
          </p:cNvSpPr>
          <p:nvPr>
            <p:ph type="pic" sz="quarter" idx="17" hasCustomPrompt="1"/>
          </p:nvPr>
        </p:nvSpPr>
        <p:spPr bwMode="gray">
          <a:xfrm>
            <a:off x="6199805"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7" name="Text Placeholder 3"/>
          <p:cNvSpPr>
            <a:spLocks noGrp="1"/>
          </p:cNvSpPr>
          <p:nvPr>
            <p:ph type="body" sz="quarter" idx="18"/>
          </p:nvPr>
        </p:nvSpPr>
        <p:spPr bwMode="black">
          <a:xfrm>
            <a:off x="8270023" y="1674772"/>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8" name="Picture Placeholder 2"/>
          <p:cNvSpPr>
            <a:spLocks noGrp="1"/>
          </p:cNvSpPr>
          <p:nvPr>
            <p:ph type="pic" sz="quarter" idx="19" hasCustomPrompt="1"/>
          </p:nvPr>
        </p:nvSpPr>
        <p:spPr bwMode="gray">
          <a:xfrm>
            <a:off x="6199805"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9" name="Text Placeholder 3"/>
          <p:cNvSpPr>
            <a:spLocks noGrp="1"/>
          </p:cNvSpPr>
          <p:nvPr>
            <p:ph type="body" sz="quarter" idx="20"/>
          </p:nvPr>
        </p:nvSpPr>
        <p:spPr bwMode="black">
          <a:xfrm>
            <a:off x="8270023" y="393936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8" name="Rectangle 7"/>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Date Placeholder 3"/>
          <p:cNvSpPr>
            <a:spLocks noGrp="1"/>
          </p:cNvSpPr>
          <p:nvPr>
            <p:ph type="dt" sz="half" idx="10"/>
          </p:nvPr>
        </p:nvSpPr>
        <p:spPr bwMode="black">
          <a:xfrm>
            <a:off x="838200" y="6356350"/>
            <a:ext cx="1358590" cy="365125"/>
          </a:xfrm>
          <a:prstGeom prst="rect">
            <a:avLst/>
          </a:prstGeom>
        </p:spPr>
        <p:txBody>
          <a:bodyPr/>
          <a:lstStyle/>
          <a:p>
            <a:fld id="{1CEF465A-5259-4090-9DE7-D9C0063E4495}" type="datetime1">
              <a:rPr lang="en-US" smtClean="0"/>
              <a:t>8/3/2026</a:t>
            </a:fld>
            <a:endParaRPr lang="en-US" dirty="0"/>
          </a:p>
        </p:txBody>
      </p:sp>
      <p:sp>
        <p:nvSpPr>
          <p:cNvPr id="20"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63071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am Page Duo Gray Horizontal">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auto">
          <a:xfrm>
            <a:off x="0" y="-20425"/>
            <a:ext cx="12192000" cy="1236448"/>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7" name="Rectangle 16"/>
          <p:cNvSpPr/>
          <p:nvPr userDrawn="1"/>
        </p:nvSpPr>
        <p:spPr bwMode="auto">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Picture Placeholder 2"/>
          <p:cNvSpPr>
            <a:spLocks noGrp="1"/>
          </p:cNvSpPr>
          <p:nvPr>
            <p:ph type="pic" sz="quarter" idx="13" hasCustomPrompt="1"/>
          </p:nvPr>
        </p:nvSpPr>
        <p:spPr bwMode="gray">
          <a:xfrm>
            <a:off x="806332"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4" name="Text Placeholder 3"/>
          <p:cNvSpPr>
            <a:spLocks noGrp="1"/>
          </p:cNvSpPr>
          <p:nvPr>
            <p:ph type="body" sz="quarter" idx="16"/>
          </p:nvPr>
        </p:nvSpPr>
        <p:spPr bwMode="black">
          <a:xfrm>
            <a:off x="2876550" y="257173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25" name="Picture Placeholder 2"/>
          <p:cNvSpPr>
            <a:spLocks noGrp="1"/>
          </p:cNvSpPr>
          <p:nvPr>
            <p:ph type="pic" sz="quarter" idx="17" hasCustomPrompt="1"/>
          </p:nvPr>
        </p:nvSpPr>
        <p:spPr bwMode="gray">
          <a:xfrm>
            <a:off x="6199805"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6" name="Text Placeholder 3"/>
          <p:cNvSpPr>
            <a:spLocks noGrp="1"/>
          </p:cNvSpPr>
          <p:nvPr>
            <p:ph type="body" sz="quarter" idx="18"/>
          </p:nvPr>
        </p:nvSpPr>
        <p:spPr bwMode="black">
          <a:xfrm>
            <a:off x="8270023" y="257173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6" name="Rectangle 15"/>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47608DDD-F948-4368-A165-16C6F04A2D04}" type="datetime1">
              <a:rPr lang="en-US" smtClean="0"/>
              <a:t>8/3/2026</a:t>
            </a:fld>
            <a:endParaRPr lang="en-US" dirty="0"/>
          </a:p>
        </p:txBody>
      </p:sp>
      <p:sp>
        <p:nvSpPr>
          <p:cNvPr id="20"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6219190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am Page 2 Up White BG Horizontal">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8" name="Rectangle 7"/>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Picture Placeholder 2"/>
          <p:cNvSpPr>
            <a:spLocks noGrp="1"/>
          </p:cNvSpPr>
          <p:nvPr>
            <p:ph type="pic" sz="quarter" idx="13" hasCustomPrompt="1"/>
          </p:nvPr>
        </p:nvSpPr>
        <p:spPr bwMode="gray">
          <a:xfrm>
            <a:off x="806332" y="2800328"/>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16"/>
          </p:nvPr>
        </p:nvSpPr>
        <p:spPr bwMode="black">
          <a:xfrm>
            <a:off x="2876550" y="2800329"/>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6" name="Picture Placeholder 2"/>
          <p:cNvSpPr>
            <a:spLocks noGrp="1"/>
          </p:cNvSpPr>
          <p:nvPr>
            <p:ph type="pic" sz="quarter" idx="17" hasCustomPrompt="1"/>
          </p:nvPr>
        </p:nvSpPr>
        <p:spPr bwMode="gray">
          <a:xfrm>
            <a:off x="6199805" y="2800328"/>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7" name="Text Placeholder 3"/>
          <p:cNvSpPr>
            <a:spLocks noGrp="1"/>
          </p:cNvSpPr>
          <p:nvPr>
            <p:ph type="body" sz="quarter" idx="18"/>
          </p:nvPr>
        </p:nvSpPr>
        <p:spPr bwMode="black">
          <a:xfrm>
            <a:off x="8270023" y="2800329"/>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4" name="Date Placeholder 3"/>
          <p:cNvSpPr>
            <a:spLocks noGrp="1"/>
          </p:cNvSpPr>
          <p:nvPr>
            <p:ph type="dt" sz="half" idx="10"/>
          </p:nvPr>
        </p:nvSpPr>
        <p:spPr bwMode="black">
          <a:xfrm>
            <a:off x="838200" y="6356350"/>
            <a:ext cx="1358590" cy="365125"/>
          </a:xfrm>
          <a:prstGeom prst="rect">
            <a:avLst/>
          </a:prstGeom>
        </p:spPr>
        <p:txBody>
          <a:bodyPr/>
          <a:lstStyle/>
          <a:p>
            <a:fld id="{BADC0C9A-9F64-45CB-B67D-0E5818227CB2}" type="datetime1">
              <a:rPr lang="en-US" smtClean="0"/>
              <a:t>8/3/2026</a:t>
            </a:fld>
            <a:endParaRPr lang="en-US" dirty="0"/>
          </a:p>
        </p:txBody>
      </p:sp>
      <p:sp>
        <p:nvSpPr>
          <p:cNvPr id="20"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9095128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ig Image - Red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bwMode="gray">
          <a:xfrm>
            <a:off x="0" y="2"/>
            <a:ext cx="12192000" cy="6857998"/>
          </a:xfrm>
        </p:spPr>
        <p:txBody>
          <a:bodyPr/>
          <a:lstStyle/>
          <a:p>
            <a:r>
              <a:rPr lang="en-US"/>
              <a:t>Click icon to add picture</a:t>
            </a:r>
          </a:p>
        </p:txBody>
      </p:sp>
      <p:sp>
        <p:nvSpPr>
          <p:cNvPr id="9" name="Title 1"/>
          <p:cNvSpPr>
            <a:spLocks noGrp="1"/>
          </p:cNvSpPr>
          <p:nvPr>
            <p:ph type="title" hasCustomPrompt="1"/>
          </p:nvPr>
        </p:nvSpPr>
        <p:spPr bwMode="auto">
          <a:xfrm>
            <a:off x="1" y="5638801"/>
            <a:ext cx="12192000" cy="1219200"/>
          </a:xfrm>
          <a:solidFill>
            <a:srgbClr val="003865">
              <a:alpha val="87843"/>
            </a:srgbClr>
          </a:solidFill>
        </p:spPr>
        <p:txBody>
          <a:bodyPr>
            <a:normAutofit/>
          </a:bodyPr>
          <a:lstStyle>
            <a:lvl1pPr algn="ctr">
              <a:defRPr sz="3600">
                <a:solidFill>
                  <a:schemeClr val="bg1"/>
                </a:solidFill>
              </a:defRPr>
            </a:lvl1pPr>
          </a:lstStyle>
          <a:p>
            <a:r>
              <a:rPr lang="en-US" dirty="0"/>
              <a:t>Click to edit title</a:t>
            </a:r>
          </a:p>
        </p:txBody>
      </p:sp>
    </p:spTree>
    <p:extLst>
      <p:ext uri="{BB962C8B-B14F-4D97-AF65-F5344CB8AC3E}">
        <p14:creationId xmlns:p14="http://schemas.microsoft.com/office/powerpoint/2010/main" val="15732068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ig Image - Black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bwMode="gray">
          <a:xfrm>
            <a:off x="0" y="2"/>
            <a:ext cx="12192000" cy="6857999"/>
          </a:xfrm>
        </p:spPr>
        <p:txBody>
          <a:bodyPr/>
          <a:lstStyle/>
          <a:p>
            <a:r>
              <a:rPr lang="en-US"/>
              <a:t>Click icon to add picture</a:t>
            </a:r>
          </a:p>
        </p:txBody>
      </p:sp>
      <p:sp>
        <p:nvSpPr>
          <p:cNvPr id="9" name="Title 1"/>
          <p:cNvSpPr>
            <a:spLocks noGrp="1"/>
          </p:cNvSpPr>
          <p:nvPr>
            <p:ph type="title" hasCustomPrompt="1"/>
          </p:nvPr>
        </p:nvSpPr>
        <p:spPr bwMode="gray">
          <a:xfrm>
            <a:off x="1" y="5638801"/>
            <a:ext cx="12192000" cy="1219200"/>
          </a:xfrm>
          <a:solidFill>
            <a:srgbClr val="0D0D0D">
              <a:alpha val="87843"/>
            </a:srgbClr>
          </a:solidFill>
        </p:spPr>
        <p:txBody>
          <a:bodyPr>
            <a:normAutofit/>
          </a:bodyPr>
          <a:lstStyle>
            <a:lvl1pPr algn="ctr">
              <a:defRPr sz="3600">
                <a:solidFill>
                  <a:schemeClr val="bg1"/>
                </a:solidFill>
              </a:defRPr>
            </a:lvl1pPr>
          </a:lstStyle>
          <a:p>
            <a:r>
              <a:rPr lang="en-US" dirty="0"/>
              <a:t>Click to edit title</a:t>
            </a:r>
          </a:p>
        </p:txBody>
      </p:sp>
    </p:spTree>
    <p:extLst>
      <p:ext uri="{BB962C8B-B14F-4D97-AF65-F5344CB8AC3E}">
        <p14:creationId xmlns:p14="http://schemas.microsoft.com/office/powerpoint/2010/main" val="4801095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ig Image - Blue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bwMode="gray">
          <a:xfrm>
            <a:off x="0" y="2"/>
            <a:ext cx="12192000" cy="6857999"/>
          </a:xfrm>
        </p:spPr>
        <p:txBody>
          <a:bodyPr/>
          <a:lstStyle/>
          <a:p>
            <a:r>
              <a:rPr lang="en-US"/>
              <a:t>Click icon to add picture</a:t>
            </a:r>
          </a:p>
        </p:txBody>
      </p:sp>
      <p:sp>
        <p:nvSpPr>
          <p:cNvPr id="9" name="Title 1"/>
          <p:cNvSpPr>
            <a:spLocks noGrp="1"/>
          </p:cNvSpPr>
          <p:nvPr>
            <p:ph type="title" hasCustomPrompt="1"/>
          </p:nvPr>
        </p:nvSpPr>
        <p:spPr bwMode="auto">
          <a:xfrm>
            <a:off x="1" y="5638800"/>
            <a:ext cx="12192000" cy="1219200"/>
          </a:xfrm>
          <a:solidFill>
            <a:srgbClr val="78BE21">
              <a:alpha val="87843"/>
            </a:srgbClr>
          </a:solidFill>
        </p:spPr>
        <p:txBody>
          <a:bodyPr>
            <a:normAutofit/>
          </a:bodyPr>
          <a:lstStyle>
            <a:lvl1pPr algn="ctr">
              <a:defRPr sz="3600">
                <a:solidFill>
                  <a:schemeClr val="tx2"/>
                </a:solidFill>
              </a:defRPr>
            </a:lvl1pPr>
          </a:lstStyle>
          <a:p>
            <a:r>
              <a:rPr lang="en-US" dirty="0"/>
              <a:t>Click to edit title</a:t>
            </a:r>
          </a:p>
        </p:txBody>
      </p:sp>
    </p:spTree>
    <p:extLst>
      <p:ext uri="{BB962C8B-B14F-4D97-AF65-F5344CB8AC3E}">
        <p14:creationId xmlns:p14="http://schemas.microsoft.com/office/powerpoint/2010/main" val="26947850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de - Gray Background">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bwMode="white">
          <a:xfrm>
            <a:off x="0" y="0"/>
            <a:ext cx="12192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Code Demo (Click to Edit)</a:t>
            </a:r>
          </a:p>
        </p:txBody>
      </p:sp>
      <p:sp>
        <p:nvSpPr>
          <p:cNvPr id="10" name="Table Placeholder 8"/>
          <p:cNvSpPr>
            <a:spLocks noGrp="1"/>
          </p:cNvSpPr>
          <p:nvPr>
            <p:ph type="tbl" sz="quarter" idx="13"/>
          </p:nvPr>
        </p:nvSpPr>
        <p:spPr bwMode="gray">
          <a:xfrm>
            <a:off x="2032000" y="2233262"/>
            <a:ext cx="8128000" cy="2966751"/>
          </a:xfrm>
        </p:spPr>
        <p:txBody>
          <a:bodyPr/>
          <a:lstStyle/>
          <a:p>
            <a:r>
              <a:rPr lang="en-US"/>
              <a:t>Click icon to add table</a:t>
            </a:r>
          </a:p>
        </p:txBody>
      </p:sp>
      <p:sp>
        <p:nvSpPr>
          <p:cNvPr id="8" name="Date Placeholder 4"/>
          <p:cNvSpPr>
            <a:spLocks noGrp="1"/>
          </p:cNvSpPr>
          <p:nvPr>
            <p:ph type="dt" sz="half" idx="11"/>
          </p:nvPr>
        </p:nvSpPr>
        <p:spPr bwMode="black">
          <a:xfrm>
            <a:off x="838200" y="6356350"/>
            <a:ext cx="1358590" cy="365125"/>
          </a:xfrm>
          <a:prstGeom prst="rect">
            <a:avLst/>
          </a:prstGeom>
        </p:spPr>
        <p:txBody>
          <a:bodyPr/>
          <a:lstStyle/>
          <a:p>
            <a:fld id="{9A4DED76-FA01-44A8-9606-D0E453383391}" type="datetime1">
              <a:rPr lang="en-US" smtClean="0"/>
              <a:t>8/3/2026</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9" name="Slide Number Placeholder 6"/>
          <p:cNvSpPr>
            <a:spLocks noGrp="1"/>
          </p:cNvSpPr>
          <p:nvPr>
            <p:ph type="sldNum" sz="quarter" idx="12"/>
          </p:nvPr>
        </p:nvSpPr>
        <p:spPr bwMode="black">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600602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hoto)">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auto">
          <a:xfrm>
            <a:off x="0" y="3477837"/>
            <a:ext cx="12192000" cy="1295182"/>
          </a:xfrm>
          <a:solidFill>
            <a:schemeClr val="accent1"/>
          </a:solidFill>
        </p:spPr>
        <p:txBody>
          <a:bodyPr wrap="square" lIns="182880" tIns="91440" rIns="182880" bIns="91440" anchor="ctr">
            <a:normAutofit/>
          </a:bodyPr>
          <a:lstStyle>
            <a:lvl1pPr algn="ctr">
              <a:defRPr sz="3600">
                <a:solidFill>
                  <a:schemeClr val="bg1"/>
                </a:solidFill>
              </a:defRPr>
            </a:lvl1pPr>
          </a:lstStyle>
          <a:p>
            <a:r>
              <a:rPr lang="en-US" dirty="0"/>
              <a:t>Click to enter the slideshow title</a:t>
            </a:r>
          </a:p>
        </p:txBody>
      </p:sp>
      <p:sp>
        <p:nvSpPr>
          <p:cNvPr id="3" name="Rectangle 2"/>
          <p:cNvSpPr/>
          <p:nvPr userDrawn="1"/>
        </p:nvSpPr>
        <p:spPr bwMode="auto">
          <a:xfrm>
            <a:off x="0" y="4773019"/>
            <a:ext cx="12192000" cy="2084981"/>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bwMode="black">
          <a:xfrm>
            <a:off x="2802467" y="5041204"/>
            <a:ext cx="6587067" cy="1097128"/>
          </a:xfrm>
        </p:spPr>
        <p:txBody>
          <a:bodyPr>
            <a:normAutofit/>
          </a:bodyPr>
          <a:lstStyle>
            <a:lvl1pPr marL="0" indent="0" algn="ctr">
              <a:spcBef>
                <a:spcPts val="0"/>
              </a:spcBef>
              <a:buNone/>
              <a:defRPr sz="1800" baseline="0"/>
            </a:lvl1pPr>
          </a:lstStyle>
          <a:p>
            <a:r>
              <a:rPr lang="en-US" sz="1800" dirty="0" err="1"/>
              <a:t>Firstname</a:t>
            </a:r>
            <a:r>
              <a:rPr lang="en-US" sz="1800" dirty="0"/>
              <a:t> </a:t>
            </a:r>
            <a:r>
              <a:rPr lang="en-US" sz="1800" dirty="0" err="1"/>
              <a:t>Lastname</a:t>
            </a:r>
            <a:r>
              <a:rPr lang="en-US" sz="1800" dirty="0"/>
              <a:t> | Job Title</a:t>
            </a:r>
          </a:p>
          <a:p>
            <a:r>
              <a:rPr lang="en-US" sz="1800" dirty="0"/>
              <a:t>Date</a:t>
            </a:r>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457806" y="5878286"/>
            <a:ext cx="3774305" cy="541749"/>
          </a:xfrm>
          <a:prstGeom prst="rect">
            <a:avLst/>
          </a:prstGeom>
        </p:spPr>
      </p:pic>
      <p:sp>
        <p:nvSpPr>
          <p:cNvPr id="9" name="Footer Placeholder 4"/>
          <p:cNvSpPr>
            <a:spLocks noGrp="1"/>
          </p:cNvSpPr>
          <p:nvPr>
            <p:ph type="ftr" sz="quarter" idx="3"/>
          </p:nvPr>
        </p:nvSpPr>
        <p:spPr bwMode="black">
          <a:xfrm>
            <a:off x="6253560" y="6138332"/>
            <a:ext cx="5587647" cy="365125"/>
          </a:xfrm>
          <a:prstGeom prst="rect">
            <a:avLst/>
          </a:prstGeom>
        </p:spPr>
        <p:txBody>
          <a:bodyPr anchor="b"/>
          <a:lstStyle>
            <a:lvl1pPr algn="r">
              <a:defRPr sz="1200">
                <a:solidFill>
                  <a:schemeClr val="tx2"/>
                </a:solidFill>
              </a:defRPr>
            </a:lvl1pPr>
          </a:lstStyle>
          <a:p>
            <a:r>
              <a:rPr lang="en-US" dirty="0"/>
              <a:t>mn.gov/commerce</a:t>
            </a:r>
          </a:p>
        </p:txBody>
      </p:sp>
      <p:sp>
        <p:nvSpPr>
          <p:cNvPr id="6" name="Picture Placeholder 5"/>
          <p:cNvSpPr>
            <a:spLocks noGrp="1"/>
          </p:cNvSpPr>
          <p:nvPr>
            <p:ph type="pic" sz="quarter" idx="17"/>
          </p:nvPr>
        </p:nvSpPr>
        <p:spPr bwMode="gray">
          <a:xfrm>
            <a:off x="0" y="0"/>
            <a:ext cx="12192000" cy="3380732"/>
          </a:xfrm>
        </p:spPr>
        <p:txBody>
          <a:bodyPr/>
          <a:lstStyle/>
          <a:p>
            <a:r>
              <a:rPr lang="en-US"/>
              <a:t>Click icon to add picture</a:t>
            </a:r>
            <a:endParaRPr lang="en-US" dirty="0"/>
          </a:p>
        </p:txBody>
      </p:sp>
    </p:spTree>
    <p:extLst>
      <p:ext uri="{BB962C8B-B14F-4D97-AF65-F5344CB8AC3E}">
        <p14:creationId xmlns:p14="http://schemas.microsoft.com/office/powerpoint/2010/main" val="5750776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Title and Content (Solid Dark)">
    <p:bg bwMode="black">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bwMode="white">
          <a:xfrm>
            <a:off x="0" y="0"/>
            <a:ext cx="12192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Code Demo (Click to Edit)</a:t>
            </a:r>
          </a:p>
        </p:txBody>
      </p:sp>
      <p:sp>
        <p:nvSpPr>
          <p:cNvPr id="14" name="Table Placeholder 8"/>
          <p:cNvSpPr>
            <a:spLocks noGrp="1"/>
          </p:cNvSpPr>
          <p:nvPr>
            <p:ph type="tbl" sz="quarter" idx="13"/>
          </p:nvPr>
        </p:nvSpPr>
        <p:spPr bwMode="gray">
          <a:xfrm>
            <a:off x="2032000" y="2233262"/>
            <a:ext cx="8128000" cy="2966751"/>
          </a:xfrm>
        </p:spPr>
        <p:txBody>
          <a:bodyPr/>
          <a:lstStyle>
            <a:lvl1pPr>
              <a:buClr>
                <a:schemeClr val="accent2"/>
              </a:buClr>
              <a:defRPr>
                <a:solidFill>
                  <a:schemeClr val="bg1"/>
                </a:solidFill>
              </a:defRPr>
            </a:lvl1pPr>
          </a:lstStyle>
          <a:p>
            <a:r>
              <a:rPr lang="en-US"/>
              <a:t>Click icon to add table</a:t>
            </a:r>
            <a:endParaRPr lang="en-US" dirty="0"/>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09E2F9B8-5E68-4E4F-B17C-2A863C72D5CF}" type="datetime1">
              <a:rPr lang="en-US" smtClean="0"/>
              <a:t>8/3/2026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9804090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15897" y="287066"/>
            <a:ext cx="3521927" cy="2734914"/>
          </a:xfrm>
        </p:spPr>
        <p:txBody>
          <a:bodyPr/>
          <a:lstStyle>
            <a:lvl1pPr>
              <a:defRPr b="0">
                <a:solidFill>
                  <a:schemeClr val="accent2"/>
                </a:solidFill>
              </a:defRPr>
            </a:lvl1pPr>
          </a:lstStyle>
          <a:p>
            <a:r>
              <a:rPr lang="en-US" dirty="0"/>
              <a:t>Click to edit title</a:t>
            </a:r>
          </a:p>
        </p:txBody>
      </p:sp>
      <p:sp>
        <p:nvSpPr>
          <p:cNvPr id="15" name="Text Placeholder 3"/>
          <p:cNvSpPr>
            <a:spLocks noGrp="1"/>
          </p:cNvSpPr>
          <p:nvPr>
            <p:ph type="body" sz="quarter" idx="13"/>
          </p:nvPr>
        </p:nvSpPr>
        <p:spPr bwMode="white">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bwMode="gray">
          <a:xfrm>
            <a:off x="4976787" y="1067565"/>
            <a:ext cx="9516215" cy="4850604"/>
          </a:xfrm>
        </p:spPr>
        <p:txBody>
          <a:bodyPr/>
          <a:lstStyle>
            <a:lvl1pPr>
              <a:defRPr/>
            </a:lvl1pPr>
          </a:lstStyle>
          <a:p>
            <a:r>
              <a:rPr lang="en-US" dirty="0"/>
              <a:t>Click icon to insert screenshot</a:t>
            </a:r>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C7609DCC-8A28-413C-950B-AC617C3E70E0}" type="datetime1">
              <a:rPr lang="en-US" smtClean="0"/>
              <a:t>8/3/2026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8336319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1" name="Text Placeholder 3"/>
          <p:cNvSpPr>
            <a:spLocks noGrp="1"/>
          </p:cNvSpPr>
          <p:nvPr>
            <p:ph type="body" sz="quarter" idx="13"/>
          </p:nvPr>
        </p:nvSpPr>
        <p:spPr bwMode="white">
          <a:xfrm>
            <a:off x="815895" y="1365203"/>
            <a:ext cx="10555696"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7" name="Picture Placeholder 12" descr="Screenshot"/>
          <p:cNvSpPr>
            <a:spLocks noGrp="1"/>
          </p:cNvSpPr>
          <p:nvPr>
            <p:ph type="pic" sz="quarter" idx="10" hasCustomPrompt="1"/>
          </p:nvPr>
        </p:nvSpPr>
        <p:spPr bwMode="gray">
          <a:xfrm>
            <a:off x="1373459" y="3771871"/>
            <a:ext cx="9287236" cy="4733889"/>
          </a:xfrm>
        </p:spPr>
        <p:txBody>
          <a:bodyPr/>
          <a:lstStyle>
            <a:lvl1pPr>
              <a:defRPr/>
            </a:lvl1pPr>
          </a:lstStyle>
          <a:p>
            <a:r>
              <a:rPr lang="en-US" dirty="0"/>
              <a:t>Click icon to insert screenshot</a:t>
            </a:r>
          </a:p>
        </p:txBody>
      </p:sp>
      <p:sp>
        <p:nvSpPr>
          <p:cNvPr id="6" name="Date Placeholder 3"/>
          <p:cNvSpPr>
            <a:spLocks noGrp="1"/>
          </p:cNvSpPr>
          <p:nvPr>
            <p:ph type="dt" sz="half" idx="11"/>
          </p:nvPr>
        </p:nvSpPr>
        <p:spPr bwMode="white">
          <a:xfrm>
            <a:off x="838200" y="6356350"/>
            <a:ext cx="1358590" cy="365125"/>
          </a:xfrm>
          <a:prstGeom prst="rect">
            <a:avLst/>
          </a:prstGeom>
        </p:spPr>
        <p:txBody>
          <a:bodyPr/>
          <a:lstStyle/>
          <a:p>
            <a:fld id="{71EE99AE-EF6B-4BF9-9FA1-E8EBBC1924E3}" type="datetime1">
              <a:rPr lang="en-US" smtClean="0"/>
              <a:t>8/3/2026</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8" name="Slide Number Placeholder 5"/>
          <p:cNvSpPr>
            <a:spLocks noGrp="1"/>
          </p:cNvSpPr>
          <p:nvPr>
            <p:ph type="sldNum" sz="quarter" idx="12"/>
          </p:nvPr>
        </p:nvSpPr>
        <p:spPr bwMode="white">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2085389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shot Light Background Horizontal">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bwMode="black">
          <a:xfrm>
            <a:off x="815897" y="287066"/>
            <a:ext cx="3521927" cy="2734914"/>
          </a:xfrm>
        </p:spPr>
        <p:txBody>
          <a:bodyPr/>
          <a:lstStyle>
            <a:lvl1pPr>
              <a:defRPr>
                <a:solidFill>
                  <a:schemeClr val="accent1"/>
                </a:solidFill>
              </a:defRPr>
            </a:lvl1pPr>
          </a:lstStyle>
          <a:p>
            <a:r>
              <a:rPr lang="en-US" dirty="0"/>
              <a:t>Click to edit title</a:t>
            </a:r>
          </a:p>
        </p:txBody>
      </p:sp>
      <p:sp>
        <p:nvSpPr>
          <p:cNvPr id="4" name="Text Placeholder 3"/>
          <p:cNvSpPr>
            <a:spLocks noGrp="1"/>
          </p:cNvSpPr>
          <p:nvPr>
            <p:ph type="body" sz="quarter" idx="11"/>
          </p:nvPr>
        </p:nvSpPr>
        <p:spPr bwMode="black">
          <a:xfrm>
            <a:off x="815975" y="3211513"/>
            <a:ext cx="3521849" cy="247560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3" name="Picture Placeholder 12" descr="Screenshot"/>
          <p:cNvSpPr>
            <a:spLocks noGrp="1"/>
          </p:cNvSpPr>
          <p:nvPr>
            <p:ph type="pic" sz="quarter" idx="10" hasCustomPrompt="1"/>
          </p:nvPr>
        </p:nvSpPr>
        <p:spPr bwMode="gray">
          <a:xfrm>
            <a:off x="4976787" y="1067565"/>
            <a:ext cx="9516215" cy="4850604"/>
          </a:xfrm>
        </p:spPr>
        <p:txBody>
          <a:bodyPr/>
          <a:lstStyle>
            <a:lvl1pPr>
              <a:defRPr/>
            </a:lvl1pPr>
          </a:lstStyle>
          <a:p>
            <a:r>
              <a:rPr lang="en-US" dirty="0"/>
              <a:t>Click icon to insert screenshot</a:t>
            </a:r>
          </a:p>
        </p:txBody>
      </p:sp>
      <p:sp>
        <p:nvSpPr>
          <p:cNvPr id="10" name="Date Placeholder 4"/>
          <p:cNvSpPr>
            <a:spLocks noGrp="1"/>
          </p:cNvSpPr>
          <p:nvPr>
            <p:ph type="dt" sz="half" idx="12"/>
          </p:nvPr>
        </p:nvSpPr>
        <p:spPr bwMode="black">
          <a:xfrm>
            <a:off x="838200" y="6356350"/>
            <a:ext cx="1358590" cy="365125"/>
          </a:xfrm>
          <a:prstGeom prst="rect">
            <a:avLst/>
          </a:prstGeom>
        </p:spPr>
        <p:txBody>
          <a:bodyPr/>
          <a:lstStyle/>
          <a:p>
            <a:fld id="{A7ED909E-CD04-4001-94D5-0975CB7CC54F}" type="datetime1">
              <a:rPr lang="en-US" smtClean="0"/>
              <a:t>8/3/2026</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11" name="Slide Number Placeholder 6"/>
          <p:cNvSpPr>
            <a:spLocks noGrp="1"/>
          </p:cNvSpPr>
          <p:nvPr>
            <p:ph type="sldNum" sz="quarter" idx="13"/>
          </p:nvPr>
        </p:nvSpPr>
        <p:spPr bwMode="black">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4861520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shot Light Background Vertical">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7" name="Text Placeholder 3"/>
          <p:cNvSpPr>
            <a:spLocks noGrp="1"/>
          </p:cNvSpPr>
          <p:nvPr>
            <p:ph type="body" sz="quarter" idx="11"/>
          </p:nvPr>
        </p:nvSpPr>
        <p:spPr bwMode="black">
          <a:xfrm>
            <a:off x="815895" y="1365203"/>
            <a:ext cx="10555696" cy="156718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3" name="Picture Placeholder 12"/>
          <p:cNvSpPr>
            <a:spLocks noGrp="1"/>
          </p:cNvSpPr>
          <p:nvPr>
            <p:ph type="pic" sz="quarter" idx="10" hasCustomPrompt="1"/>
          </p:nvPr>
        </p:nvSpPr>
        <p:spPr bwMode="gray">
          <a:xfrm>
            <a:off x="1373459" y="3771871"/>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32475961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 Quote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15897" y="287066"/>
            <a:ext cx="3521927" cy="2734914"/>
          </a:xfrm>
        </p:spPr>
        <p:txBody>
          <a:bodyPr/>
          <a:lstStyle>
            <a:lvl1pPr>
              <a:defRPr b="0">
                <a:solidFill>
                  <a:schemeClr val="accent2"/>
                </a:solidFill>
              </a:defRPr>
            </a:lvl1pPr>
          </a:lstStyle>
          <a:p>
            <a:r>
              <a:rPr lang="en-US" dirty="0"/>
              <a:t>Click to edit title</a:t>
            </a:r>
          </a:p>
        </p:txBody>
      </p:sp>
      <p:sp>
        <p:nvSpPr>
          <p:cNvPr id="16" name="Text Placeholder 3"/>
          <p:cNvSpPr>
            <a:spLocks noGrp="1"/>
          </p:cNvSpPr>
          <p:nvPr>
            <p:ph type="body" sz="quarter" idx="13"/>
          </p:nvPr>
        </p:nvSpPr>
        <p:spPr bwMode="white">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descr="Compute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712851" y="434836"/>
            <a:ext cx="6828661" cy="6050713"/>
          </a:xfrm>
          <a:prstGeom prst="rect">
            <a:avLst/>
          </a:prstGeom>
          <a:effectLst>
            <a:outerShdw blurRad="76200" dir="18900000" sy="23000" kx="-1200000" algn="bl" rotWithShape="0">
              <a:prstClr val="black">
                <a:alpha val="20000"/>
              </a:prstClr>
            </a:outerShdw>
          </a:effectLst>
        </p:spPr>
      </p:pic>
      <p:sp>
        <p:nvSpPr>
          <p:cNvPr id="15" name="Picture Placeholder 12"/>
          <p:cNvSpPr>
            <a:spLocks noGrp="1"/>
          </p:cNvSpPr>
          <p:nvPr>
            <p:ph type="pic" sz="quarter" idx="10" hasCustomPrompt="1"/>
          </p:nvPr>
        </p:nvSpPr>
        <p:spPr bwMode="gray">
          <a:xfrm>
            <a:off x="4976787" y="691882"/>
            <a:ext cx="6300787" cy="3411537"/>
          </a:xfrm>
        </p:spPr>
        <p:txBody>
          <a:bodyPr/>
          <a:lstStyle>
            <a:lvl1pPr>
              <a:defRPr/>
            </a:lvl1pPr>
          </a:lstStyle>
          <a:p>
            <a:r>
              <a:rPr lang="en-US" dirty="0"/>
              <a:t>Click icon to insert screenshot</a:t>
            </a:r>
          </a:p>
        </p:txBody>
      </p:sp>
      <p:sp>
        <p:nvSpPr>
          <p:cNvPr id="10"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89A6C391-7C3B-41B6-99FD-489949516ACA}" type="datetime1">
              <a:rPr lang="en-US" smtClean="0"/>
              <a:t>8/3/2026</a:t>
            </a:fld>
            <a:endParaRPr lang="en-US" dirty="0"/>
          </a:p>
        </p:txBody>
      </p:sp>
      <p:sp>
        <p:nvSpPr>
          <p:cNvPr id="9"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11"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7006948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Single Quote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15897" y="287066"/>
            <a:ext cx="3521927" cy="2734914"/>
          </a:xfrm>
        </p:spPr>
        <p:txBody>
          <a:bodyPr/>
          <a:lstStyle>
            <a:lvl1pPr>
              <a:defRPr b="0">
                <a:solidFill>
                  <a:schemeClr val="accent2"/>
                </a:solidFill>
              </a:defRPr>
            </a:lvl1pPr>
          </a:lstStyle>
          <a:p>
            <a:r>
              <a:rPr lang="en-US" dirty="0"/>
              <a:t>Click to edit title</a:t>
            </a:r>
          </a:p>
        </p:txBody>
      </p:sp>
      <p:sp>
        <p:nvSpPr>
          <p:cNvPr id="15" name="Text Placeholder 3"/>
          <p:cNvSpPr>
            <a:spLocks noGrp="1"/>
          </p:cNvSpPr>
          <p:nvPr>
            <p:ph type="body" sz="quarter" idx="13"/>
          </p:nvPr>
        </p:nvSpPr>
        <p:spPr bwMode="white">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bwMode="gray">
          <a:xfrm>
            <a:off x="4976787" y="1067565"/>
            <a:ext cx="9516215" cy="4850604"/>
          </a:xfrm>
        </p:spPr>
        <p:txBody>
          <a:bodyPr/>
          <a:lstStyle>
            <a:lvl1pPr>
              <a:defRPr/>
            </a:lvl1pPr>
          </a:lstStyle>
          <a:p>
            <a:r>
              <a:rPr lang="en-US" dirty="0"/>
              <a:t>Click icon to insert screenshot</a:t>
            </a:r>
          </a:p>
        </p:txBody>
      </p:sp>
      <p:sp>
        <p:nvSpPr>
          <p:cNvPr id="10"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9F1C1F29-1512-4A68-9ACF-4622935D07B1}" type="datetime1">
              <a:rPr lang="en-US" smtClean="0"/>
              <a:t>8/3/2026</a:t>
            </a:fld>
            <a:endParaRPr lang="en-US" dirty="0"/>
          </a:p>
        </p:txBody>
      </p:sp>
      <p:sp>
        <p:nvSpPr>
          <p:cNvPr id="9"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11"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58037625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Single Quote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4" name="Text Placeholder 3"/>
          <p:cNvSpPr>
            <a:spLocks noGrp="1"/>
          </p:cNvSpPr>
          <p:nvPr>
            <p:ph type="body" sz="quarter" idx="13"/>
          </p:nvPr>
        </p:nvSpPr>
        <p:spPr bwMode="white">
          <a:xfrm>
            <a:off x="815895" y="1365203"/>
            <a:ext cx="10555696"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bwMode="gray">
          <a:xfrm>
            <a:off x="1373459" y="3771871"/>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90331180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Single Quote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ounded Rectangular Callout 11"/>
          <p:cNvSpPr/>
          <p:nvPr userDrawn="1"/>
        </p:nvSpPr>
        <p:spPr bwMode="white">
          <a:xfrm>
            <a:off x="866887" y="601818"/>
            <a:ext cx="105156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a:spLocks noGrp="1"/>
          </p:cNvSpPr>
          <p:nvPr>
            <p:ph type="title" hasCustomPrompt="1"/>
          </p:nvPr>
        </p:nvSpPr>
        <p:spPr bwMode="black">
          <a:xfrm>
            <a:off x="1387736" y="1438507"/>
            <a:ext cx="9488245" cy="2219093"/>
          </a:xfrm>
        </p:spPr>
        <p:txBody>
          <a:bodyPr>
            <a:noAutofit/>
          </a:bodyPr>
          <a:lstStyle>
            <a:lvl1pPr algn="ctr">
              <a:tabLst>
                <a:tab pos="3770313" algn="l"/>
              </a:tabLst>
              <a:defRPr sz="5000" baseline="0">
                <a:solidFill>
                  <a:schemeClr val="accent1"/>
                </a:solidFill>
              </a:defRPr>
            </a:lvl1pPr>
          </a:lstStyle>
          <a:p>
            <a:r>
              <a:rPr lang="en-US" dirty="0"/>
              <a:t>“Click to edit quote.”</a:t>
            </a:r>
          </a:p>
        </p:txBody>
      </p:sp>
      <p:sp>
        <p:nvSpPr>
          <p:cNvPr id="8" name="Text Placeholder 6"/>
          <p:cNvSpPr>
            <a:spLocks noGrp="1"/>
          </p:cNvSpPr>
          <p:nvPr>
            <p:ph type="body" sz="quarter" idx="13" hasCustomPrompt="1"/>
          </p:nvPr>
        </p:nvSpPr>
        <p:spPr bwMode="black">
          <a:xfrm>
            <a:off x="1387736" y="4126416"/>
            <a:ext cx="9488245" cy="1015739"/>
          </a:xfrm>
        </p:spPr>
        <p:txBody>
          <a:bodyPr anchor="ctr">
            <a:normAutofit/>
          </a:bodyPr>
          <a:lstStyle>
            <a:lvl1pPr marL="0" indent="0" algn="ctr">
              <a:buNone/>
              <a:defRPr sz="2400" i="1" baseline="0">
                <a:solidFill>
                  <a:schemeClr val="tx2"/>
                </a:solidFill>
              </a:defRPr>
            </a:lvl1pPr>
          </a:lstStyle>
          <a:p>
            <a:pPr lvl="0"/>
            <a:r>
              <a:rPr lang="en-US" dirty="0"/>
              <a:t>- Click to edit name or subtext</a:t>
            </a:r>
          </a:p>
        </p:txBody>
      </p:sp>
      <p:sp>
        <p:nvSpPr>
          <p:cNvPr id="10"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B5A15628-3108-4012-BC7F-22348EC69375}" type="datetime1">
              <a:rPr lang="en-US" smtClean="0"/>
              <a:t>8/3/2026</a:t>
            </a:fld>
            <a:endParaRPr lang="en-US" dirty="0"/>
          </a:p>
        </p:txBody>
      </p:sp>
      <p:sp>
        <p:nvSpPr>
          <p:cNvPr id="9"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11"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80977990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8_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Rounded Rectangular Callout 11"/>
          <p:cNvSpPr/>
          <p:nvPr userDrawn="1"/>
        </p:nvSpPr>
        <p:spPr bwMode="white">
          <a:xfrm>
            <a:off x="866887" y="601818"/>
            <a:ext cx="105156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title" hasCustomPrompt="1"/>
          </p:nvPr>
        </p:nvSpPr>
        <p:spPr bwMode="black">
          <a:xfrm>
            <a:off x="1387736" y="1438507"/>
            <a:ext cx="9488245" cy="2219093"/>
          </a:xfrm>
        </p:spPr>
        <p:txBody>
          <a:bodyPr>
            <a:noAutofit/>
          </a:bodyPr>
          <a:lstStyle>
            <a:lvl1pPr algn="ctr">
              <a:tabLst>
                <a:tab pos="3770313" algn="l"/>
              </a:tabLst>
              <a:defRPr sz="5000" baseline="0">
                <a:solidFill>
                  <a:schemeClr val="accent1"/>
                </a:solidFill>
              </a:defRPr>
            </a:lvl1pPr>
          </a:lstStyle>
          <a:p>
            <a:r>
              <a:rPr lang="en-US" dirty="0"/>
              <a:t>“Click to edit quote.”</a:t>
            </a:r>
          </a:p>
        </p:txBody>
      </p:sp>
      <p:sp>
        <p:nvSpPr>
          <p:cNvPr id="15" name="Text Placeholder 6"/>
          <p:cNvSpPr>
            <a:spLocks noGrp="1"/>
          </p:cNvSpPr>
          <p:nvPr>
            <p:ph type="body" sz="quarter" idx="13" hasCustomPrompt="1"/>
          </p:nvPr>
        </p:nvSpPr>
        <p:spPr bwMode="black">
          <a:xfrm>
            <a:off x="1387736" y="4126416"/>
            <a:ext cx="9488245" cy="1015739"/>
          </a:xfrm>
        </p:spPr>
        <p:txBody>
          <a:bodyPr anchor="ctr">
            <a:normAutofit/>
          </a:bodyPr>
          <a:lstStyle>
            <a:lvl1pPr marL="0" indent="0" algn="ctr">
              <a:buNone/>
              <a:defRPr sz="2400" i="1" baseline="0">
                <a:solidFill>
                  <a:schemeClr val="tx2"/>
                </a:solidFill>
              </a:defRPr>
            </a:lvl1pPr>
          </a:lstStyle>
          <a:p>
            <a:pPr lvl="0"/>
            <a:r>
              <a:rPr lang="en-US" dirty="0"/>
              <a:t>- Click to edit name or subtext</a:t>
            </a:r>
          </a:p>
        </p:txBody>
      </p:sp>
      <p:sp>
        <p:nvSpPr>
          <p:cNvPr id="16"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752A5048-757B-4002-9D61-C552F706D13C}" type="datetime1">
              <a:rPr lang="en-US" smtClean="0"/>
              <a:t>8/3/2026</a:t>
            </a:fld>
            <a:endParaRPr lang="en-US" dirty="0"/>
          </a:p>
        </p:txBody>
      </p:sp>
      <p:sp>
        <p:nvSpPr>
          <p:cNvPr id="18"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1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4188647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bg bwMode="auto">
      <p:bgPr>
        <a:solidFill>
          <a:srgbClr val="E8E8E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Agenda</a:t>
            </a:r>
          </a:p>
        </p:txBody>
      </p:sp>
      <p:sp>
        <p:nvSpPr>
          <p:cNvPr id="12" name="Table Placeholder 9"/>
          <p:cNvSpPr>
            <a:spLocks noGrp="1"/>
          </p:cNvSpPr>
          <p:nvPr>
            <p:ph type="tbl" sz="quarter" idx="13"/>
          </p:nvPr>
        </p:nvSpPr>
        <p:spPr bwMode="gray">
          <a:xfrm>
            <a:off x="838200" y="1335088"/>
            <a:ext cx="10515600" cy="4841875"/>
          </a:xfrm>
        </p:spPr>
        <p:txBody>
          <a:bodyPr/>
          <a:lstStyle/>
          <a:p>
            <a:r>
              <a:rPr lang="en-US"/>
              <a:t>Click icon to add table</a:t>
            </a:r>
          </a:p>
        </p:txBody>
      </p:sp>
      <p:sp>
        <p:nvSpPr>
          <p:cNvPr id="11" name="Footer Placeholder 4"/>
          <p:cNvSpPr>
            <a:spLocks noGrp="1"/>
          </p:cNvSpPr>
          <p:nvPr>
            <p:ph type="ftr" sz="quarter" idx="3"/>
          </p:nvPr>
        </p:nvSpPr>
        <p:spPr bwMode="black">
          <a:xfrm>
            <a:off x="838200" y="6356350"/>
            <a:ext cx="5587647" cy="365125"/>
          </a:xfrm>
          <a:prstGeom prst="rect">
            <a:avLst/>
          </a:prstGeom>
        </p:spPr>
        <p:txBody>
          <a:bodyPr anchor="ctr"/>
          <a:lstStyle>
            <a:lvl1pPr algn="l">
              <a:defRPr sz="1200">
                <a:solidFill>
                  <a:schemeClr val="tx2"/>
                </a:solidFill>
              </a:defRPr>
            </a:lvl1pPr>
          </a:lstStyle>
          <a:p>
            <a:r>
              <a:rPr lang="en-US"/>
              <a:t>mn.gov/commerce</a:t>
            </a:r>
            <a:endParaRPr lang="en-US" dirty="0"/>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9" name="Rectangle 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04200073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ull Image Black Circle Overlay">
    <p:bg bwMode="gray">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bwMode="gray">
          <a:xfrm>
            <a:off x="0" y="0"/>
            <a:ext cx="12192000" cy="6858000"/>
          </a:xfrm>
        </p:spPr>
        <p:txBody>
          <a:bodyPr/>
          <a:lstStyle/>
          <a:p>
            <a:r>
              <a:rPr lang="en-US"/>
              <a:t>Click icon to add picture</a:t>
            </a:r>
            <a:endParaRPr lang="en-US" dirty="0"/>
          </a:p>
        </p:txBody>
      </p:sp>
      <p:sp>
        <p:nvSpPr>
          <p:cNvPr id="2" name="Title 1"/>
          <p:cNvSpPr>
            <a:spLocks noGrp="1"/>
          </p:cNvSpPr>
          <p:nvPr>
            <p:ph type="title" hasCustomPrompt="1"/>
          </p:nvPr>
        </p:nvSpPr>
        <p:spPr bwMode="auto">
          <a:xfrm>
            <a:off x="6146624" y="685800"/>
            <a:ext cx="5486400" cy="5486400"/>
          </a:xfrm>
          <a:prstGeom prst="ellipse">
            <a:avLst/>
          </a:prstGeom>
          <a:solidFill>
            <a:srgbClr val="003865">
              <a:alpha val="87843"/>
            </a:srgbClr>
          </a:solidFill>
        </p:spPr>
        <p:txBody>
          <a:bodyPr>
            <a:noAutofit/>
          </a:bodyPr>
          <a:lstStyle>
            <a:lvl1pPr algn="ctr">
              <a:tabLst>
                <a:tab pos="2341563" algn="l"/>
                <a:tab pos="3770313" algn="l"/>
              </a:tabLst>
              <a:defRPr sz="5500" baseline="0">
                <a:solidFill>
                  <a:schemeClr val="bg1"/>
                </a:solidFill>
              </a:defRPr>
            </a:lvl1pPr>
          </a:lstStyle>
          <a:p>
            <a:r>
              <a:rPr lang="en-US" dirty="0"/>
              <a:t>Click to edit title</a:t>
            </a:r>
          </a:p>
        </p:txBody>
      </p:sp>
    </p:spTree>
    <p:extLst>
      <p:ext uri="{BB962C8B-B14F-4D97-AF65-F5344CB8AC3E}">
        <p14:creationId xmlns:p14="http://schemas.microsoft.com/office/powerpoint/2010/main" val="11566632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ull Image Multiple Circle Overlay">
    <p:bg>
      <p:bgPr>
        <a:solidFill>
          <a:schemeClr val="bg1"/>
        </a:solidFill>
        <a:effectLst/>
      </p:bgPr>
    </p:bg>
    <p:spTree>
      <p:nvGrpSpPr>
        <p:cNvPr id="1" name=""/>
        <p:cNvGrpSpPr/>
        <p:nvPr/>
      </p:nvGrpSpPr>
      <p:grpSpPr>
        <a:xfrm>
          <a:off x="0" y="0"/>
          <a:ext cx="0" cy="0"/>
          <a:chOff x="0" y="0"/>
          <a:chExt cx="0" cy="0"/>
        </a:xfrm>
      </p:grpSpPr>
      <p:sp>
        <p:nvSpPr>
          <p:cNvPr id="10" name="Picture Placeholder 6"/>
          <p:cNvSpPr>
            <a:spLocks noGrp="1"/>
          </p:cNvSpPr>
          <p:nvPr>
            <p:ph type="pic" sz="quarter" idx="15"/>
          </p:nvPr>
        </p:nvSpPr>
        <p:spPr bwMode="gray">
          <a:xfrm>
            <a:off x="0" y="0"/>
            <a:ext cx="12192000" cy="6858000"/>
          </a:xfrm>
        </p:spPr>
        <p:txBody>
          <a:bodyPr/>
          <a:lstStyle/>
          <a:p>
            <a:r>
              <a:rPr lang="en-US"/>
              <a:t>Click icon to add picture</a:t>
            </a:r>
            <a:endParaRPr lang="en-US" dirty="0"/>
          </a:p>
        </p:txBody>
      </p:sp>
      <p:sp>
        <p:nvSpPr>
          <p:cNvPr id="2" name="Title 1"/>
          <p:cNvSpPr>
            <a:spLocks noGrp="1"/>
          </p:cNvSpPr>
          <p:nvPr>
            <p:ph type="title" hasCustomPrompt="1"/>
          </p:nvPr>
        </p:nvSpPr>
        <p:spPr bwMode="auto">
          <a:xfrm>
            <a:off x="5720397" y="912530"/>
            <a:ext cx="4661388" cy="4661388"/>
          </a:xfrm>
          <a:prstGeom prst="ellipse">
            <a:avLst/>
          </a:prstGeom>
          <a:solidFill>
            <a:srgbClr val="003865">
              <a:alpha val="87843"/>
            </a:srgbClr>
          </a:solidFill>
        </p:spPr>
        <p:txBody>
          <a:bodyPr>
            <a:noAutofit/>
          </a:bodyPr>
          <a:lstStyle>
            <a:lvl1pPr algn="ctr">
              <a:tabLst>
                <a:tab pos="3770313" algn="l"/>
              </a:tabLst>
              <a:defRPr sz="4500" baseline="0">
                <a:solidFill>
                  <a:schemeClr val="bg1"/>
                </a:solidFill>
              </a:defRPr>
            </a:lvl1pPr>
          </a:lstStyle>
          <a:p>
            <a:r>
              <a:rPr lang="en-US" dirty="0"/>
              <a:t>Click to edit title</a:t>
            </a:r>
          </a:p>
        </p:txBody>
      </p:sp>
      <p:sp>
        <p:nvSpPr>
          <p:cNvPr id="9" name="Text Placeholder 7"/>
          <p:cNvSpPr>
            <a:spLocks noGrp="1"/>
          </p:cNvSpPr>
          <p:nvPr>
            <p:ph type="body" sz="quarter" idx="14" hasCustomPrompt="1"/>
          </p:nvPr>
        </p:nvSpPr>
        <p:spPr bwMode="auto">
          <a:xfrm>
            <a:off x="9544816" y="524007"/>
            <a:ext cx="2155300" cy="2155300"/>
          </a:xfrm>
          <a:prstGeom prst="ellipse">
            <a:avLst/>
          </a:prstGeom>
          <a:solidFill>
            <a:srgbClr val="78BE21">
              <a:alpha val="87843"/>
            </a:srgbClr>
          </a:solidFill>
        </p:spPr>
        <p:txBody>
          <a:bodyPr anchor="ctr">
            <a:normAutofit/>
          </a:bodyPr>
          <a:lstStyle>
            <a:lvl1pPr marL="0" indent="0" algn="ctr">
              <a:buNone/>
              <a:defRPr sz="2500" baseline="0">
                <a:solidFill>
                  <a:schemeClr val="tx2"/>
                </a:solidFill>
                <a:latin typeface="+mn-lt"/>
              </a:defRPr>
            </a:lvl1pPr>
          </a:lstStyle>
          <a:p>
            <a:pPr lvl="0"/>
            <a:r>
              <a:rPr lang="en-US" dirty="0"/>
              <a:t>Second Point</a:t>
            </a:r>
          </a:p>
        </p:txBody>
      </p:sp>
      <p:sp>
        <p:nvSpPr>
          <p:cNvPr id="8" name="Text Placeholder 7"/>
          <p:cNvSpPr>
            <a:spLocks noGrp="1"/>
          </p:cNvSpPr>
          <p:nvPr>
            <p:ph type="body" sz="quarter" idx="13" hasCustomPrompt="1"/>
          </p:nvPr>
        </p:nvSpPr>
        <p:spPr bwMode="auto">
          <a:xfrm>
            <a:off x="9251002" y="3581845"/>
            <a:ext cx="2637978" cy="2637978"/>
          </a:xfrm>
          <a:prstGeom prst="ellipse">
            <a:avLst/>
          </a:prstGeom>
          <a:solidFill>
            <a:srgbClr val="000000">
              <a:alpha val="87843"/>
            </a:srgbClr>
          </a:solidFill>
        </p:spPr>
        <p:txBody>
          <a:bodyPr anchor="ctr">
            <a:normAutofit/>
          </a:bodyPr>
          <a:lstStyle>
            <a:lvl1pPr marL="0" indent="0" algn="ctr">
              <a:buNone/>
              <a:defRPr sz="2500" baseline="0">
                <a:solidFill>
                  <a:schemeClr val="bg1"/>
                </a:solidFill>
                <a:latin typeface="+mn-lt"/>
              </a:defRPr>
            </a:lvl1pPr>
          </a:lstStyle>
          <a:p>
            <a:pPr lvl="0"/>
            <a:r>
              <a:rPr lang="en-US" dirty="0"/>
              <a:t>Third Point</a:t>
            </a:r>
          </a:p>
        </p:txBody>
      </p:sp>
    </p:spTree>
    <p:extLst>
      <p:ext uri="{BB962C8B-B14F-4D97-AF65-F5344CB8AC3E}">
        <p14:creationId xmlns:p14="http://schemas.microsoft.com/office/powerpoint/2010/main" val="18500769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Black Box Overlay">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bwMode="gray">
          <a:xfrm>
            <a:off x="0" y="0"/>
            <a:ext cx="12192000" cy="6858000"/>
          </a:xfrm>
        </p:spPr>
        <p:txBody>
          <a:bodyPr/>
          <a:lstStyle/>
          <a:p>
            <a:r>
              <a:rPr lang="en-US"/>
              <a:t>Click icon to add picture</a:t>
            </a:r>
          </a:p>
        </p:txBody>
      </p:sp>
      <p:sp>
        <p:nvSpPr>
          <p:cNvPr id="2" name="Title 1"/>
          <p:cNvSpPr>
            <a:spLocks noGrp="1"/>
          </p:cNvSpPr>
          <p:nvPr>
            <p:ph type="title" hasCustomPrompt="1"/>
          </p:nvPr>
        </p:nvSpPr>
        <p:spPr bwMode="auto">
          <a:xfrm>
            <a:off x="2299475" y="1609867"/>
            <a:ext cx="7593051" cy="3638266"/>
          </a:xfrm>
          <a:solidFill>
            <a:srgbClr val="003865">
              <a:alpha val="87843"/>
            </a:srgbClr>
          </a:solidFill>
        </p:spPr>
        <p:txBody>
          <a:bodyPr>
            <a:noAutofit/>
          </a:bodyPr>
          <a:lstStyle>
            <a:lvl1pPr algn="ctr">
              <a:spcAft>
                <a:spcPts val="1000"/>
              </a:spcAft>
              <a:tabLst>
                <a:tab pos="3770313" algn="l"/>
              </a:tabLst>
              <a:defRPr sz="7000" baseline="0">
                <a:solidFill>
                  <a:schemeClr val="bg1"/>
                </a:solidFill>
              </a:defRPr>
            </a:lvl1pPr>
          </a:lstStyle>
          <a:p>
            <a:r>
              <a:rPr lang="en-US" dirty="0"/>
              <a:t>Quote or </a:t>
            </a:r>
            <a:br>
              <a:rPr lang="en-US" dirty="0"/>
            </a:br>
            <a:r>
              <a:rPr lang="en-US" dirty="0"/>
              <a:t>Statement</a:t>
            </a:r>
          </a:p>
        </p:txBody>
      </p:sp>
    </p:spTree>
    <p:extLst>
      <p:ext uri="{BB962C8B-B14F-4D97-AF65-F5344CB8AC3E}">
        <p14:creationId xmlns:p14="http://schemas.microsoft.com/office/powerpoint/2010/main" val="199681992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Solid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bwMode="white">
          <a:xfrm>
            <a:off x="838200" y="1389685"/>
            <a:ext cx="10515600" cy="1340989"/>
          </a:xfrm>
        </p:spPr>
        <p:txBody>
          <a:bodyPr>
            <a:noAutofit/>
          </a:bodyPr>
          <a:lstStyle>
            <a:lvl1pPr algn="ctr">
              <a:tabLst>
                <a:tab pos="3770313" algn="l"/>
              </a:tabLst>
              <a:defRPr sz="7000">
                <a:solidFill>
                  <a:schemeClr val="accent2"/>
                </a:solidFill>
              </a:defRPr>
            </a:lvl1pPr>
          </a:lstStyle>
          <a:p>
            <a:r>
              <a:rPr lang="en-US" dirty="0"/>
              <a:t>Quote or Statement</a:t>
            </a:r>
          </a:p>
        </p:txBody>
      </p:sp>
      <p:sp>
        <p:nvSpPr>
          <p:cNvPr id="10" name="Text Placeholder 6"/>
          <p:cNvSpPr>
            <a:spLocks noGrp="1"/>
          </p:cNvSpPr>
          <p:nvPr>
            <p:ph type="body" sz="quarter" idx="13" hasCustomPrompt="1"/>
          </p:nvPr>
        </p:nvSpPr>
        <p:spPr bwMode="white">
          <a:xfrm>
            <a:off x="838200" y="2925699"/>
            <a:ext cx="10515600" cy="2673435"/>
          </a:xfrm>
        </p:spPr>
        <p:txBody>
          <a:bodyPr anchor="ctr"/>
          <a:lstStyle>
            <a:lvl1pPr marL="0" indent="0" algn="ctr">
              <a:lnSpc>
                <a:spcPct val="100000"/>
              </a:lnSpc>
              <a:spcBef>
                <a:spcPts val="0"/>
              </a:spcBef>
              <a:buClr>
                <a:schemeClr val="bg1"/>
              </a:buClr>
              <a:buFont typeface="Arial" panose="020B0604020202020204" pitchFamily="34" charset="0"/>
              <a:buNone/>
              <a:defRPr>
                <a:solidFill>
                  <a:schemeClr val="bg1"/>
                </a:solidFill>
              </a:defRPr>
            </a:lvl1pPr>
          </a:lstStyle>
          <a:p>
            <a:pPr lvl="0"/>
            <a:r>
              <a:rPr lang="en-US" dirty="0"/>
              <a:t>Make a secondary statement here.</a:t>
            </a:r>
          </a:p>
        </p:txBody>
      </p:sp>
      <p:sp>
        <p:nvSpPr>
          <p:cNvPr id="3" name="Date Placeholder 2"/>
          <p:cNvSpPr>
            <a:spLocks noGrp="1"/>
          </p:cNvSpPr>
          <p:nvPr>
            <p:ph type="dt" sz="half" idx="10"/>
          </p:nvPr>
        </p:nvSpPr>
        <p:spPr bwMode="white">
          <a:xfrm>
            <a:off x="838200" y="6356350"/>
            <a:ext cx="1358590" cy="365125"/>
          </a:xfrm>
          <a:prstGeom prst="rect">
            <a:avLst/>
          </a:prstGeom>
        </p:spPr>
        <p:txBody>
          <a:bodyPr/>
          <a:lstStyle>
            <a:lvl1pPr>
              <a:defRPr>
                <a:solidFill>
                  <a:schemeClr val="bg1"/>
                </a:solidFill>
              </a:defRPr>
            </a:lvl1pPr>
          </a:lstStyle>
          <a:p>
            <a:fld id="{046A51A0-DBC0-4B1A-A44C-113112936ED0}" type="datetime1">
              <a:rPr lang="en-US" smtClean="0"/>
              <a:t>8/3/2026</a:t>
            </a:fld>
            <a:endParaRPr lang="en-US" dirty="0"/>
          </a:p>
        </p:txBody>
      </p:sp>
      <p:sp>
        <p:nvSpPr>
          <p:cNvPr id="5" name="Footer Placeholder 4"/>
          <p:cNvSpPr>
            <a:spLocks noGrp="1"/>
          </p:cNvSpPr>
          <p:nvPr>
            <p:ph type="ftr" sz="quarter" idx="12"/>
          </p:nvPr>
        </p:nvSpPr>
        <p:spPr bwMode="white"/>
        <p:txBody>
          <a:bodyPr/>
          <a:lstStyle>
            <a:lvl1pPr>
              <a:defRPr>
                <a:solidFill>
                  <a:schemeClr val="bg1"/>
                </a:solidFill>
              </a:defRPr>
            </a:lvl1pPr>
          </a:lstStyle>
          <a:p>
            <a:r>
              <a:rPr lang="en-US" dirty="0"/>
              <a:t>mn.gov/commerce</a:t>
            </a:r>
          </a:p>
        </p:txBody>
      </p:sp>
      <p:sp>
        <p:nvSpPr>
          <p:cNvPr id="4" name="Slide Number Placeholder 3"/>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61739559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Quote Solid Light Background">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bwMode="auto">
          <a:xfrm>
            <a:off x="0" y="1389685"/>
            <a:ext cx="12192000" cy="1340989"/>
          </a:xfrm>
          <a:solidFill>
            <a:schemeClr val="tx1"/>
          </a:solidFill>
        </p:spPr>
        <p:txBody>
          <a:bodyPr>
            <a:noAutofit/>
          </a:bodyPr>
          <a:lstStyle>
            <a:lvl1pPr algn="ctr">
              <a:tabLst>
                <a:tab pos="3770313" algn="l"/>
              </a:tabLst>
              <a:defRPr sz="7000">
                <a:solidFill>
                  <a:schemeClr val="accent2"/>
                </a:solidFill>
              </a:defRPr>
            </a:lvl1pPr>
          </a:lstStyle>
          <a:p>
            <a:r>
              <a:rPr lang="en-US" dirty="0"/>
              <a:t>Quote or Statement</a:t>
            </a:r>
          </a:p>
        </p:txBody>
      </p:sp>
      <p:sp>
        <p:nvSpPr>
          <p:cNvPr id="8" name="Text Placeholder 6"/>
          <p:cNvSpPr>
            <a:spLocks noGrp="1"/>
          </p:cNvSpPr>
          <p:nvPr>
            <p:ph type="body" sz="quarter" idx="13" hasCustomPrompt="1"/>
          </p:nvPr>
        </p:nvSpPr>
        <p:spPr bwMode="black">
          <a:xfrm>
            <a:off x="838200" y="2925699"/>
            <a:ext cx="10515600" cy="2673435"/>
          </a:xfrm>
        </p:spPr>
        <p:txBody>
          <a:bodyPr anchor="ctr"/>
          <a:lstStyle>
            <a:lvl1pPr marL="0" indent="0" algn="ctr">
              <a:lnSpc>
                <a:spcPct val="100000"/>
              </a:lnSpc>
              <a:spcBef>
                <a:spcPts val="0"/>
              </a:spcBef>
              <a:buFont typeface="Arial" panose="020B0604020202020204" pitchFamily="34" charset="0"/>
              <a:buNone/>
              <a:defRPr>
                <a:solidFill>
                  <a:schemeClr val="tx1"/>
                </a:solidFill>
              </a:defRPr>
            </a:lvl1pPr>
          </a:lstStyle>
          <a:p>
            <a:pPr lvl="0"/>
            <a:r>
              <a:rPr lang="en-US" dirty="0"/>
              <a:t>Make a secondary statement here.</a:t>
            </a:r>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71132779-B79A-4542-B582-DC6C2C97CE76}" type="datetime1">
              <a:rPr lang="en-US" smtClean="0"/>
              <a:t>8/3/2026</a:t>
            </a:fld>
            <a:endParaRPr lang="en-US" dirty="0"/>
          </a:p>
        </p:txBody>
      </p:sp>
      <p:sp>
        <p:nvSpPr>
          <p:cNvPr id="5" name="Footer Placeholder 4"/>
          <p:cNvSpPr>
            <a:spLocks noGrp="1"/>
          </p:cNvSpPr>
          <p:nvPr>
            <p:ph type="ftr" sz="quarter" idx="12"/>
          </p:nvPr>
        </p:nvSpPr>
        <p:spPr bwMode="black"/>
        <p:txBody>
          <a:bodyPr/>
          <a:lstStyle>
            <a:lvl1pPr>
              <a:defRPr>
                <a:solidFill>
                  <a:schemeClr val="tx2"/>
                </a:solidFill>
              </a:defRPr>
            </a:lvl1pPr>
          </a:lstStyle>
          <a:p>
            <a:r>
              <a:rPr lang="en-US" dirty="0"/>
              <a:t>mn.gov/commerce</a:t>
            </a:r>
          </a:p>
        </p:txBody>
      </p:sp>
      <p:sp>
        <p:nvSpPr>
          <p:cNvPr id="4" name="Slide Number Placeholder 3"/>
          <p:cNvSpPr>
            <a:spLocks noGrp="1"/>
          </p:cNvSpPr>
          <p:nvPr>
            <p:ph type="sldNum" sz="quarter" idx="11"/>
          </p:nvPr>
        </p:nvSpPr>
        <p:spPr bwMode="black"/>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26116296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Full Image Background">
    <p:bg bwMode="ltGray">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4" hasCustomPrompt="1"/>
          </p:nvPr>
        </p:nvSpPr>
        <p:spPr bwMode="gray">
          <a:xfrm>
            <a:off x="0" y="0"/>
            <a:ext cx="12192000" cy="6858000"/>
          </a:xfrm>
        </p:spPr>
        <p:txBody>
          <a:bodyPr/>
          <a:lstStyle>
            <a:lvl1pPr>
              <a:defRPr/>
            </a:lvl1pPr>
          </a:lstStyle>
          <a:p>
            <a:r>
              <a:rPr lang="en-US" dirty="0"/>
              <a:t>Click icon to edit background picture</a:t>
            </a:r>
          </a:p>
        </p:txBody>
      </p:sp>
      <p:sp>
        <p:nvSpPr>
          <p:cNvPr id="12" name="Title 1"/>
          <p:cNvSpPr>
            <a:spLocks noGrp="1"/>
          </p:cNvSpPr>
          <p:nvPr>
            <p:ph type="title" hasCustomPrompt="1"/>
          </p:nvPr>
        </p:nvSpPr>
        <p:spPr bwMode="white">
          <a:xfrm>
            <a:off x="838200" y="1389685"/>
            <a:ext cx="10515600" cy="1340989"/>
          </a:xfrm>
        </p:spPr>
        <p:txBody>
          <a:bodyPr>
            <a:noAutofit/>
          </a:bodyPr>
          <a:lstStyle>
            <a:lvl1pPr algn="ctr">
              <a:tabLst>
                <a:tab pos="3770313" algn="l"/>
              </a:tabLst>
              <a:defRPr sz="7000">
                <a:solidFill>
                  <a:schemeClr val="bg1"/>
                </a:solidFill>
              </a:defRPr>
            </a:lvl1pPr>
          </a:lstStyle>
          <a:p>
            <a:r>
              <a:rPr lang="en-US" dirty="0"/>
              <a:t>Quote or Statement</a:t>
            </a:r>
          </a:p>
        </p:txBody>
      </p:sp>
      <p:sp>
        <p:nvSpPr>
          <p:cNvPr id="13" name="Text Placeholder 6"/>
          <p:cNvSpPr>
            <a:spLocks noGrp="1"/>
          </p:cNvSpPr>
          <p:nvPr>
            <p:ph type="body" sz="quarter" idx="13" hasCustomPrompt="1"/>
          </p:nvPr>
        </p:nvSpPr>
        <p:spPr bwMode="white">
          <a:xfrm>
            <a:off x="838200" y="2925699"/>
            <a:ext cx="10515600" cy="2673435"/>
          </a:xfrm>
        </p:spPr>
        <p:txBody>
          <a:bodyPr anchor="ctr"/>
          <a:lstStyle>
            <a:lvl1pPr marL="0" indent="0" algn="ctr">
              <a:lnSpc>
                <a:spcPct val="100000"/>
              </a:lnSpc>
              <a:spcBef>
                <a:spcPts val="0"/>
              </a:spcBef>
              <a:buNone/>
              <a:defRPr>
                <a:solidFill>
                  <a:schemeClr val="bg1"/>
                </a:solidFill>
              </a:defRPr>
            </a:lvl1pPr>
          </a:lstStyle>
          <a:p>
            <a:pPr lvl="0"/>
            <a:r>
              <a:rPr lang="en-US" dirty="0"/>
              <a:t>Make a secondary statement here.</a:t>
            </a:r>
          </a:p>
        </p:txBody>
      </p:sp>
      <p:sp>
        <p:nvSpPr>
          <p:cNvPr id="3" name="Date Placeholder 2"/>
          <p:cNvSpPr>
            <a:spLocks noGrp="1"/>
          </p:cNvSpPr>
          <p:nvPr>
            <p:ph type="dt" sz="half" idx="10"/>
          </p:nvPr>
        </p:nvSpPr>
        <p:spPr bwMode="white">
          <a:xfrm>
            <a:off x="838200" y="6356350"/>
            <a:ext cx="1358590" cy="365125"/>
          </a:xfrm>
          <a:prstGeom prst="rect">
            <a:avLst/>
          </a:prstGeom>
        </p:spPr>
        <p:txBody>
          <a:bodyPr/>
          <a:lstStyle>
            <a:lvl1pPr>
              <a:defRPr>
                <a:solidFill>
                  <a:schemeClr val="bg1"/>
                </a:solidFill>
              </a:defRPr>
            </a:lvl1pPr>
          </a:lstStyle>
          <a:p>
            <a:fld id="{70B9F03C-F1A7-4822-BC4F-FFDB8BB489B7}" type="datetime1">
              <a:rPr lang="en-US" smtClean="0"/>
              <a:t>8/3/2026</a:t>
            </a:fld>
            <a:endParaRPr lang="en-US" dirty="0"/>
          </a:p>
        </p:txBody>
      </p:sp>
      <p:sp>
        <p:nvSpPr>
          <p:cNvPr id="5" name="Footer Placeholder 4"/>
          <p:cNvSpPr>
            <a:spLocks noGrp="1"/>
          </p:cNvSpPr>
          <p:nvPr>
            <p:ph type="ftr" sz="quarter" idx="12"/>
          </p:nvPr>
        </p:nvSpPr>
        <p:spPr bwMode="white"/>
        <p:txBody>
          <a:bodyPr/>
          <a:lstStyle>
            <a:lvl1pPr>
              <a:defRPr>
                <a:solidFill>
                  <a:schemeClr val="tx2"/>
                </a:solidFill>
              </a:defRPr>
            </a:lvl1pPr>
          </a:lstStyle>
          <a:p>
            <a:r>
              <a:rPr lang="en-US" dirty="0"/>
              <a:t>mn.gov/commerce</a:t>
            </a:r>
          </a:p>
        </p:txBody>
      </p:sp>
      <p:sp>
        <p:nvSpPr>
          <p:cNvPr id="4" name="Slide Number Placeholder 3"/>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50267639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ig Number - Image Background">
    <p:bg bwMode="blackGray">
      <p:bgPr>
        <a:solidFill>
          <a:schemeClr val="bg1"/>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bwMode="gray">
          <a:xfrm>
            <a:off x="0" y="0"/>
            <a:ext cx="12192000" cy="6858000"/>
          </a:xfrm>
        </p:spPr>
        <p:txBody>
          <a:bodyPr/>
          <a:lstStyle/>
          <a:p>
            <a:r>
              <a:rPr lang="en-US"/>
              <a:t>Click icon to add picture</a:t>
            </a:r>
            <a:endParaRPr lang="en-US" dirty="0"/>
          </a:p>
        </p:txBody>
      </p:sp>
      <p:sp>
        <p:nvSpPr>
          <p:cNvPr id="2" name="Title 1"/>
          <p:cNvSpPr>
            <a:spLocks noGrp="1"/>
          </p:cNvSpPr>
          <p:nvPr>
            <p:ph type="title" hasCustomPrompt="1"/>
          </p:nvPr>
        </p:nvSpPr>
        <p:spPr bwMode="auto">
          <a:xfrm>
            <a:off x="5424138" y="624469"/>
            <a:ext cx="5198328" cy="5072440"/>
          </a:xfrm>
          <a:prstGeom prst="ellipse">
            <a:avLst/>
          </a:prstGeom>
          <a:solidFill>
            <a:schemeClr val="bg1"/>
          </a:solidFill>
        </p:spPr>
        <p:txBody>
          <a:bodyPr>
            <a:noAutofit/>
          </a:bodyPr>
          <a:lstStyle>
            <a:lvl1pPr algn="ctr">
              <a:tabLst>
                <a:tab pos="3770313" algn="l"/>
              </a:tabLst>
              <a:defRPr sz="6000" baseline="0">
                <a:solidFill>
                  <a:schemeClr val="accent1"/>
                </a:solidFill>
              </a:defRPr>
            </a:lvl1pPr>
          </a:lstStyle>
          <a:p>
            <a:r>
              <a:rPr lang="en-US" dirty="0"/>
              <a:t>Click to edit title.</a:t>
            </a:r>
          </a:p>
        </p:txBody>
      </p:sp>
      <p:sp>
        <p:nvSpPr>
          <p:cNvPr id="9" name="Text Placeholder 8"/>
          <p:cNvSpPr>
            <a:spLocks noGrp="1"/>
          </p:cNvSpPr>
          <p:nvPr>
            <p:ph type="body" sz="quarter" idx="15" hasCustomPrompt="1"/>
          </p:nvPr>
        </p:nvSpPr>
        <p:spPr bwMode="white">
          <a:xfrm>
            <a:off x="1005465" y="0"/>
            <a:ext cx="3986213" cy="5086350"/>
          </a:xfrm>
        </p:spPr>
        <p:txBody>
          <a:bodyPr>
            <a:noAutofit/>
          </a:bodyPr>
          <a:lstStyle>
            <a:lvl1pPr marL="0" indent="0" algn="ctr">
              <a:spcBef>
                <a:spcPts val="0"/>
              </a:spcBef>
              <a:spcAft>
                <a:spcPts val="0"/>
              </a:spcAft>
              <a:buNone/>
              <a:defRPr sz="40000" i="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a:t>
            </a:r>
          </a:p>
        </p:txBody>
      </p:sp>
    </p:spTree>
    <p:extLst>
      <p:ext uri="{BB962C8B-B14F-4D97-AF65-F5344CB8AC3E}">
        <p14:creationId xmlns:p14="http://schemas.microsoft.com/office/powerpoint/2010/main" val="72695166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ig Number - Red Background">
    <p:bg bwMode="gray">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5424138" y="624469"/>
            <a:ext cx="5198328" cy="5072440"/>
          </a:xfrm>
          <a:prstGeom prst="ellipse">
            <a:avLst/>
          </a:prstGeom>
          <a:solidFill>
            <a:schemeClr val="bg1"/>
          </a:solidFill>
        </p:spPr>
        <p:txBody>
          <a:bodyPr>
            <a:noAutofit/>
          </a:bodyPr>
          <a:lstStyle>
            <a:lvl1pPr algn="ctr">
              <a:tabLst>
                <a:tab pos="3770313" algn="l"/>
              </a:tabLst>
              <a:defRPr sz="6000" baseline="0">
                <a:solidFill>
                  <a:schemeClr val="accent1"/>
                </a:solidFill>
              </a:defRPr>
            </a:lvl1pPr>
          </a:lstStyle>
          <a:p>
            <a:r>
              <a:rPr lang="en-US" dirty="0"/>
              <a:t>Click to edit title.</a:t>
            </a:r>
          </a:p>
        </p:txBody>
      </p:sp>
      <p:sp>
        <p:nvSpPr>
          <p:cNvPr id="10" name="Text Placeholder 8"/>
          <p:cNvSpPr>
            <a:spLocks noGrp="1"/>
          </p:cNvSpPr>
          <p:nvPr>
            <p:ph type="body" sz="quarter" idx="15" hasCustomPrompt="1"/>
          </p:nvPr>
        </p:nvSpPr>
        <p:spPr bwMode="white">
          <a:xfrm>
            <a:off x="1005465" y="0"/>
            <a:ext cx="3986213" cy="5086350"/>
          </a:xfrm>
        </p:spPr>
        <p:txBody>
          <a:bodyPr>
            <a:noAutofit/>
          </a:bodyPr>
          <a:lstStyle>
            <a:lvl1pPr marL="0" indent="0" algn="ctr">
              <a:spcBef>
                <a:spcPts val="0"/>
              </a:spcBef>
              <a:spcAft>
                <a:spcPts val="0"/>
              </a:spcAft>
              <a:buNone/>
              <a:defRPr sz="40000" i="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a:t>
            </a:r>
          </a:p>
        </p:txBody>
      </p:sp>
      <p:sp>
        <p:nvSpPr>
          <p:cNvPr id="3" name="Date Placeholder 2"/>
          <p:cNvSpPr>
            <a:spLocks noGrp="1"/>
          </p:cNvSpPr>
          <p:nvPr>
            <p:ph type="dt" sz="half" idx="10"/>
          </p:nvPr>
        </p:nvSpPr>
        <p:spPr bwMode="white">
          <a:xfrm>
            <a:off x="838200" y="6356350"/>
            <a:ext cx="1358590" cy="365125"/>
          </a:xfrm>
          <a:prstGeom prst="rect">
            <a:avLst/>
          </a:prstGeom>
        </p:spPr>
        <p:txBody>
          <a:bodyPr/>
          <a:lstStyle>
            <a:lvl1pPr>
              <a:defRPr>
                <a:solidFill>
                  <a:schemeClr val="bg1"/>
                </a:solidFill>
              </a:defRPr>
            </a:lvl1pPr>
          </a:lstStyle>
          <a:p>
            <a:fld id="{D5DA1EE5-D104-44FA-B3BB-92872F6821E4}" type="datetime1">
              <a:rPr lang="en-US" smtClean="0"/>
              <a:t>8/3/2026</a:t>
            </a:fld>
            <a:endParaRPr lang="en-US" dirty="0"/>
          </a:p>
        </p:txBody>
      </p:sp>
      <p:sp>
        <p:nvSpPr>
          <p:cNvPr id="5" name="Footer Placeholder 4"/>
          <p:cNvSpPr>
            <a:spLocks noGrp="1"/>
          </p:cNvSpPr>
          <p:nvPr>
            <p:ph type="ftr" sz="quarter" idx="12"/>
          </p:nvPr>
        </p:nvSpPr>
        <p:spPr bwMode="white"/>
        <p:txBody>
          <a:bodyPr/>
          <a:lstStyle>
            <a:lvl1pPr>
              <a:defRPr>
                <a:solidFill>
                  <a:schemeClr val="bg1"/>
                </a:solidFill>
              </a:defRPr>
            </a:lvl1pPr>
          </a:lstStyle>
          <a:p>
            <a:r>
              <a:rPr lang="en-US" dirty="0"/>
              <a:t>mn.gov/commerce</a:t>
            </a:r>
          </a:p>
        </p:txBody>
      </p:sp>
      <p:sp>
        <p:nvSpPr>
          <p:cNvPr id="4" name="Slide Number Placeholder 3"/>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86124568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Quote Solid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bwMode="white">
          <a:xfrm>
            <a:off x="838200" y="2212733"/>
            <a:ext cx="10515600" cy="1472163"/>
          </a:xfrm>
        </p:spPr>
        <p:txBody>
          <a:bodyPr>
            <a:noAutofit/>
          </a:bodyPr>
          <a:lstStyle>
            <a:lvl1pPr algn="ctr">
              <a:tabLst>
                <a:tab pos="3770313" algn="l"/>
              </a:tabLst>
              <a:defRPr sz="7000">
                <a:solidFill>
                  <a:schemeClr val="bg1"/>
                </a:solidFill>
              </a:defRPr>
            </a:lvl1pPr>
          </a:lstStyle>
          <a:p>
            <a:r>
              <a:rPr lang="en-US" dirty="0"/>
              <a:t>Thank you!</a:t>
            </a:r>
          </a:p>
        </p:txBody>
      </p:sp>
      <p:sp>
        <p:nvSpPr>
          <p:cNvPr id="11" name="Text Placeholder 6"/>
          <p:cNvSpPr>
            <a:spLocks noGrp="1"/>
          </p:cNvSpPr>
          <p:nvPr>
            <p:ph type="body" sz="quarter" idx="13" hasCustomPrompt="1"/>
          </p:nvPr>
        </p:nvSpPr>
        <p:spPr bwMode="white">
          <a:xfrm>
            <a:off x="838200" y="3684897"/>
            <a:ext cx="10515600" cy="2517600"/>
          </a:xfrm>
        </p:spPr>
        <p:txBody>
          <a:bodyPr anchor="ctr"/>
          <a:lstStyle>
            <a:lvl1pPr marL="0" indent="0" algn="ctr">
              <a:lnSpc>
                <a:spcPct val="100000"/>
              </a:lnSpc>
              <a:spcBef>
                <a:spcPts val="0"/>
              </a:spcBef>
              <a:buNone/>
              <a:defRPr baseline="0">
                <a:solidFill>
                  <a:schemeClr val="bg1"/>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3" name="Date Placeholder 2"/>
          <p:cNvSpPr>
            <a:spLocks noGrp="1"/>
          </p:cNvSpPr>
          <p:nvPr>
            <p:ph type="dt" sz="half" idx="10"/>
          </p:nvPr>
        </p:nvSpPr>
        <p:spPr bwMode="white">
          <a:xfrm>
            <a:off x="838200" y="6356350"/>
            <a:ext cx="1358590" cy="365125"/>
          </a:xfrm>
          <a:prstGeom prst="rect">
            <a:avLst/>
          </a:prstGeom>
        </p:spPr>
        <p:txBody>
          <a:bodyPr/>
          <a:lstStyle>
            <a:lvl1pPr>
              <a:defRPr>
                <a:solidFill>
                  <a:schemeClr val="bg1"/>
                </a:solidFill>
              </a:defRPr>
            </a:lvl1pPr>
          </a:lstStyle>
          <a:p>
            <a:fld id="{C6557D80-E398-497E-BD25-3935B64AD6C0}" type="datetime1">
              <a:rPr lang="en-US" smtClean="0"/>
              <a:t>8/3/2026</a:t>
            </a:fld>
            <a:endParaRPr lang="en-US" dirty="0"/>
          </a:p>
        </p:txBody>
      </p:sp>
      <p:sp>
        <p:nvSpPr>
          <p:cNvPr id="5" name="Footer Placeholder 4"/>
          <p:cNvSpPr>
            <a:spLocks noGrp="1"/>
          </p:cNvSpPr>
          <p:nvPr>
            <p:ph type="ftr" sz="quarter" idx="12"/>
          </p:nvPr>
        </p:nvSpPr>
        <p:spPr bwMode="white"/>
        <p:txBody>
          <a:bodyPr/>
          <a:lstStyle>
            <a:lvl1pPr>
              <a:defRPr>
                <a:solidFill>
                  <a:schemeClr val="bg1"/>
                </a:solidFill>
              </a:defRPr>
            </a:lvl1pPr>
          </a:lstStyle>
          <a:p>
            <a:r>
              <a:rPr lang="en-US" dirty="0"/>
              <a:t>mn.gov/commerce</a:t>
            </a:r>
          </a:p>
        </p:txBody>
      </p:sp>
      <p:sp>
        <p:nvSpPr>
          <p:cNvPr id="4" name="Slide Number Placeholder 3"/>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
        <p:nvSpPr>
          <p:cNvPr id="8" name="Rectangle 7"/>
          <p:cNvSpPr/>
          <p:nvPr userDrawn="1"/>
        </p:nvSpPr>
        <p:spPr bwMode="white">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8529324" y="271871"/>
            <a:ext cx="3234329" cy="1320134"/>
          </a:xfrm>
          <a:prstGeom prst="rect">
            <a:avLst/>
          </a:prstGeom>
        </p:spPr>
      </p:pic>
    </p:spTree>
    <p:extLst>
      <p:ext uri="{BB962C8B-B14F-4D97-AF65-F5344CB8AC3E}">
        <p14:creationId xmlns:p14="http://schemas.microsoft.com/office/powerpoint/2010/main" val="115494607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_Quote Solid Light Background">
    <p:bg bwMode="auto">
      <p:bgPr>
        <a:solidFill>
          <a:srgbClr val="E8E8E8"/>
        </a:soli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bwMode="auto">
          <a:xfrm>
            <a:off x="0" y="1651380"/>
            <a:ext cx="12192000" cy="1733266"/>
          </a:xfrm>
          <a:solidFill>
            <a:schemeClr val="tx1"/>
          </a:solidFill>
        </p:spPr>
        <p:txBody>
          <a:bodyPr>
            <a:noAutofit/>
          </a:bodyPr>
          <a:lstStyle>
            <a:lvl1pPr algn="ctr">
              <a:tabLst>
                <a:tab pos="3770313" algn="l"/>
              </a:tabLst>
              <a:defRPr sz="7000">
                <a:solidFill>
                  <a:schemeClr val="bg1"/>
                </a:solidFill>
              </a:defRPr>
            </a:lvl1pPr>
          </a:lstStyle>
          <a:p>
            <a:r>
              <a:rPr lang="en-US" dirty="0"/>
              <a:t>Thank you!</a:t>
            </a:r>
          </a:p>
        </p:txBody>
      </p:sp>
      <p:sp>
        <p:nvSpPr>
          <p:cNvPr id="8" name="Text Placeholder 6"/>
          <p:cNvSpPr>
            <a:spLocks noGrp="1"/>
          </p:cNvSpPr>
          <p:nvPr>
            <p:ph type="body" sz="quarter" idx="13" hasCustomPrompt="1"/>
          </p:nvPr>
        </p:nvSpPr>
        <p:spPr bwMode="black">
          <a:xfrm>
            <a:off x="838200" y="3521123"/>
            <a:ext cx="10515600" cy="2681374"/>
          </a:xfrm>
        </p:spPr>
        <p:txBody>
          <a:bodyPr anchor="ctr"/>
          <a:lstStyle>
            <a:lvl1pPr marL="0" indent="0" algn="ctr">
              <a:lnSpc>
                <a:spcPct val="100000"/>
              </a:lnSpc>
              <a:spcBef>
                <a:spcPts val="0"/>
              </a:spcBef>
              <a:buNone/>
              <a:defRPr baseline="0">
                <a:solidFill>
                  <a:schemeClr val="tx1"/>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lvl1pPr>
              <a:defRPr>
                <a:solidFill>
                  <a:schemeClr val="tx2"/>
                </a:solidFill>
              </a:defRPr>
            </a:lvl1pPr>
          </a:lstStyle>
          <a:p>
            <a:fld id="{97EA0BCB-CC0C-4903-9357-5D76A5610BF4}" type="datetime1">
              <a:rPr lang="en-US" smtClean="0"/>
              <a:t>8/3/2026</a:t>
            </a:fld>
            <a:endParaRPr lang="en-US" dirty="0"/>
          </a:p>
        </p:txBody>
      </p:sp>
      <p:sp>
        <p:nvSpPr>
          <p:cNvPr id="5" name="Footer Placeholder 4"/>
          <p:cNvSpPr>
            <a:spLocks noGrp="1"/>
          </p:cNvSpPr>
          <p:nvPr>
            <p:ph type="ftr" sz="quarter" idx="12"/>
          </p:nvPr>
        </p:nvSpPr>
        <p:spPr bwMode="black"/>
        <p:txBody>
          <a:bodyPr/>
          <a:lstStyle>
            <a:lvl1pPr>
              <a:defRPr>
                <a:solidFill>
                  <a:schemeClr val="tx1"/>
                </a:solidFill>
              </a:defRPr>
            </a:lvl1pPr>
          </a:lstStyle>
          <a:p>
            <a:r>
              <a:rPr lang="en-US" dirty="0"/>
              <a:t>mn.gov/commerce</a:t>
            </a:r>
          </a:p>
        </p:txBody>
      </p:sp>
      <p:sp>
        <p:nvSpPr>
          <p:cNvPr id="4" name="Slide Number Placeholder 3"/>
          <p:cNvSpPr>
            <a:spLocks noGrp="1"/>
          </p:cNvSpPr>
          <p:nvPr>
            <p:ph type="sldNum" sz="quarter" idx="11"/>
          </p:nvPr>
        </p:nvSpPr>
        <p:spPr bwMode="black"/>
        <p:txBody>
          <a:bodyPr/>
          <a:lstStyle>
            <a:lvl1pPr>
              <a:defRPr>
                <a:solidFill>
                  <a:schemeClr val="tx1"/>
                </a:solidFill>
              </a:defRPr>
            </a:lvl1pPr>
          </a:lstStyle>
          <a:p>
            <a:fld id="{48F63A3B-78C7-47BE-AE5E-E10140E04643}" type="slidenum">
              <a:rPr lang="en-US" smtClean="0"/>
              <a:pPr/>
              <a:t>‹#›</a:t>
            </a:fld>
            <a:endParaRPr lang="en-US" dirty="0"/>
          </a:p>
        </p:txBody>
      </p:sp>
      <p:sp>
        <p:nvSpPr>
          <p:cNvPr id="6" name="Rectangle 5"/>
          <p:cNvSpPr/>
          <p:nvPr userDrawn="1"/>
        </p:nvSpPr>
        <p:spPr bwMode="white">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8494336" y="278136"/>
            <a:ext cx="3234329" cy="1320134"/>
          </a:xfrm>
          <a:prstGeom prst="rect">
            <a:avLst/>
          </a:prstGeom>
        </p:spPr>
      </p:pic>
    </p:spTree>
    <p:extLst>
      <p:ext uri="{BB962C8B-B14F-4D97-AF65-F5344CB8AC3E}">
        <p14:creationId xmlns:p14="http://schemas.microsoft.com/office/powerpoint/2010/main" val="2620834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auto">
          <a:xfrm>
            <a:off x="0" y="4188564"/>
            <a:ext cx="12192000" cy="1199223"/>
          </a:xfrm>
          <a:solidFill>
            <a:schemeClr val="accent1"/>
          </a:solidFill>
        </p:spPr>
        <p:txBody>
          <a:bodyPr anchor="ctr">
            <a:normAutofit/>
          </a:bodyPr>
          <a:lstStyle>
            <a:lvl1pPr algn="ctr">
              <a:defRPr sz="3600">
                <a:solidFill>
                  <a:schemeClr val="bg1"/>
                </a:solidFill>
              </a:defRPr>
            </a:lvl1pPr>
          </a:lstStyle>
          <a:p>
            <a:r>
              <a:rPr lang="en-US" dirty="0"/>
              <a:t>Click to edit section title</a:t>
            </a:r>
          </a:p>
        </p:txBody>
      </p:sp>
      <p:sp>
        <p:nvSpPr>
          <p:cNvPr id="3" name="Rectangle 2"/>
          <p:cNvSpPr/>
          <p:nvPr userDrawn="1"/>
        </p:nvSpPr>
        <p:spPr bwMode="auto">
          <a:xfrm>
            <a:off x="0" y="5387786"/>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bwMode="black">
          <a:xfrm>
            <a:off x="2802467" y="5644884"/>
            <a:ext cx="6587067" cy="440970"/>
          </a:xfrm>
        </p:spPr>
        <p:txBody>
          <a:bodyPr>
            <a:normAutofit/>
          </a:bodyPr>
          <a:lstStyle>
            <a:lvl1pPr marL="0" indent="0" algn="ctr">
              <a:buNone/>
              <a:defRPr sz="1800" baseline="0"/>
            </a:lvl1pPr>
          </a:lstStyle>
          <a:p>
            <a:r>
              <a:rPr lang="en-US" sz="1800" dirty="0" err="1"/>
              <a:t>Firstname</a:t>
            </a:r>
            <a:r>
              <a:rPr lang="en-US" sz="1800" dirty="0"/>
              <a:t> </a:t>
            </a:r>
            <a:r>
              <a:rPr lang="en-US" sz="1800" dirty="0" err="1"/>
              <a:t>Lastname</a:t>
            </a:r>
            <a:r>
              <a:rPr lang="en-US" sz="1800" dirty="0"/>
              <a:t> | Job Title</a:t>
            </a:r>
          </a:p>
        </p:txBody>
      </p:sp>
      <p:sp>
        <p:nvSpPr>
          <p:cNvPr id="11" name="Picture Placeholder 2"/>
          <p:cNvSpPr>
            <a:spLocks noGrp="1"/>
          </p:cNvSpPr>
          <p:nvPr>
            <p:ph type="pic" sz="quarter" idx="13" hasCustomPrompt="1"/>
          </p:nvPr>
        </p:nvSpPr>
        <p:spPr bwMode="gray">
          <a:xfrm>
            <a:off x="0" y="1789113"/>
            <a:ext cx="12192000" cy="2298700"/>
          </a:xfrm>
        </p:spPr>
        <p:txBody>
          <a:bodyPr/>
          <a:lstStyle/>
          <a:p>
            <a:r>
              <a:rPr lang="en-US" dirty="0"/>
              <a:t>Click Icon to add picture</a:t>
            </a:r>
          </a:p>
        </p:txBody>
      </p:sp>
      <p:sp>
        <p:nvSpPr>
          <p:cNvPr id="18" name="Date Placeholder 17"/>
          <p:cNvSpPr>
            <a:spLocks noGrp="1"/>
          </p:cNvSpPr>
          <p:nvPr>
            <p:ph type="dt" sz="half" idx="15"/>
          </p:nvPr>
        </p:nvSpPr>
        <p:spPr bwMode="black">
          <a:xfrm>
            <a:off x="838200" y="6356350"/>
            <a:ext cx="1358590" cy="365125"/>
          </a:xfrm>
          <a:prstGeom prst="rect">
            <a:avLst/>
          </a:prstGeom>
        </p:spPr>
        <p:txBody>
          <a:bodyPr/>
          <a:lstStyle/>
          <a:p>
            <a:fld id="{EEB90FFD-D2D9-4F5F-8590-CB128880A1B7}" type="datetime1">
              <a:rPr lang="en-US" smtClean="0"/>
              <a:t>8/3/2026</a:t>
            </a:fld>
            <a:endParaRPr lang="en-US" dirty="0"/>
          </a:p>
        </p:txBody>
      </p:sp>
      <p:sp>
        <p:nvSpPr>
          <p:cNvPr id="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19" name="Slide Number Placeholder 18"/>
          <p:cNvSpPr>
            <a:spLocks noGrp="1"/>
          </p:cNvSpPr>
          <p:nvPr>
            <p:ph type="sldNum" sz="quarter" idx="16"/>
          </p:nvPr>
        </p:nvSpPr>
        <p:spPr bwMode="black"/>
        <p:txBody>
          <a:bodyPr/>
          <a:lstStyle/>
          <a:p>
            <a:fld id="{48F63A3B-78C7-47BE-AE5E-E10140E04643}" type="slidenum">
              <a:rPr lang="en-US" smtClean="0"/>
              <a:pPr/>
              <a:t>‹#›</a:t>
            </a:fld>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8482463" y="211882"/>
            <a:ext cx="3234329" cy="1320134"/>
          </a:xfrm>
          <a:prstGeom prst="rect">
            <a:avLst/>
          </a:prstGeom>
        </p:spPr>
      </p:pic>
    </p:spTree>
    <p:extLst>
      <p:ext uri="{BB962C8B-B14F-4D97-AF65-F5344CB8AC3E}">
        <p14:creationId xmlns:p14="http://schemas.microsoft.com/office/powerpoint/2010/main" val="4051372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White)">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idx="1"/>
          </p:nvPr>
        </p:nvSpPr>
        <p:spPr bwMode="black"/>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4"/>
          <p:cNvSpPr>
            <a:spLocks noGrp="1"/>
          </p:cNvSpPr>
          <p:nvPr>
            <p:ph type="ftr" sz="quarter" idx="3"/>
          </p:nvPr>
        </p:nvSpPr>
        <p:spPr bwMode="black">
          <a:xfrm>
            <a:off x="838200" y="6400299"/>
            <a:ext cx="5587647" cy="365125"/>
          </a:xfrm>
          <a:prstGeom prst="rect">
            <a:avLst/>
          </a:prstGeom>
        </p:spPr>
        <p:txBody>
          <a:bodyPr anchor="ctr"/>
          <a:lstStyle>
            <a:lvl1pPr algn="l">
              <a:defRPr sz="1200">
                <a:solidFill>
                  <a:schemeClr val="tx2"/>
                </a:solidFill>
              </a:defRPr>
            </a:lvl1pPr>
          </a:lstStyle>
          <a:p>
            <a:r>
              <a:rPr lang="en-US"/>
              <a:t>mn.gov/commerce</a:t>
            </a:r>
            <a:endParaRPr lang="en-US" dirty="0"/>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8" name="Rectangle 7"/>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7820789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Split White BG)">
    <p:bg bwMode="gray">
      <p:bgPr>
        <a:solidFill>
          <a:schemeClr val="bg1"/>
        </a:soli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sz="half" idx="1"/>
          </p:nvPr>
        </p:nvSpPr>
        <p:spPr bwMode="auto">
          <a:xfrm>
            <a:off x="838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bwMode="auto">
          <a:xfrm>
            <a:off x="6172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bwMode="black">
          <a:xfrm>
            <a:off x="838200" y="6356350"/>
            <a:ext cx="1358590" cy="365125"/>
          </a:xfrm>
          <a:prstGeom prst="rect">
            <a:avLst/>
          </a:prstGeom>
        </p:spPr>
        <p:txBody>
          <a:bodyPr/>
          <a:lstStyle/>
          <a:p>
            <a:fld id="{56E193FD-FE95-4BDE-8007-09944D3D6E7B}" type="datetime1">
              <a:rPr lang="en-US" smtClean="0"/>
              <a:t>8/3/2026</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7" name="Slide Number Placeholder 6"/>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10" name="Rectangle 9"/>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Tree>
    <p:extLst>
      <p:ext uri="{BB962C8B-B14F-4D97-AF65-F5344CB8AC3E}">
        <p14:creationId xmlns:p14="http://schemas.microsoft.com/office/powerpoint/2010/main" val="23626336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_Title and Content (Boxed)">
    <p:bg bwMode="auto">
      <p:bgPr>
        <a:solidFill>
          <a:srgbClr val="E8E8E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idx="1"/>
          </p:nvPr>
        </p:nvSpPr>
        <p:spPr bwMode="auto">
          <a:xfrm>
            <a:off x="838200" y="1335281"/>
            <a:ext cx="10515600" cy="4841682"/>
          </a:xfrm>
          <a:solidFill>
            <a:schemeClr val="bg1"/>
          </a:solidFill>
        </p:spPr>
        <p:txBody>
          <a:bodyPr lIns="228600" tIns="548640" rIns="274320"/>
          <a:lstStyle>
            <a:lvl1pPr marL="342900" indent="-342900">
              <a:lnSpc>
                <a:spcPct val="100000"/>
              </a:lnSpc>
              <a:spcAft>
                <a:spcPts val="1000"/>
              </a:spcAft>
              <a:buClr>
                <a:schemeClr val="accent1"/>
              </a:buClr>
              <a:buFont typeface="Arial" panose="020B0604020202020204" pitchFamily="34" charset="0"/>
              <a:buChar char="•"/>
              <a:defRPr sz="2500"/>
            </a:lvl1pPr>
            <a:lvl2pPr marL="800100" indent="-342900">
              <a:lnSpc>
                <a:spcPct val="100000"/>
              </a:lnSpc>
              <a:spcAft>
                <a:spcPts val="1000"/>
              </a:spcAft>
              <a:buClr>
                <a:schemeClr val="accent1"/>
              </a:buClr>
              <a:buFont typeface="Arial" panose="020B0604020202020204" pitchFamily="34" charset="0"/>
              <a:buChar char="•"/>
              <a:defRPr sz="2100"/>
            </a:lvl2pPr>
            <a:lvl3pPr marL="1200150" indent="-285750">
              <a:lnSpc>
                <a:spcPct val="100000"/>
              </a:lnSpc>
              <a:spcAft>
                <a:spcPts val="1000"/>
              </a:spcAft>
              <a:buClr>
                <a:schemeClr val="accent1"/>
              </a:buClr>
              <a:buFont typeface="Arial" panose="020B0604020202020204" pitchFamily="34" charset="0"/>
              <a:buChar char="•"/>
              <a:defRPr sz="1700"/>
            </a:lvl3pPr>
            <a:lvl4pPr marL="1657350" indent="-285750">
              <a:lnSpc>
                <a:spcPct val="100000"/>
              </a:lnSpc>
              <a:spcAft>
                <a:spcPts val="1000"/>
              </a:spcAft>
              <a:buClr>
                <a:schemeClr val="accent1"/>
              </a:buClr>
              <a:buFont typeface="Arial" panose="020B0604020202020204" pitchFamily="34" charset="0"/>
              <a:buChar char="•"/>
              <a:defRPr sz="1700"/>
            </a:lvl4pPr>
            <a:lvl5pPr marL="2114550" indent="-285750">
              <a:lnSpc>
                <a:spcPct val="100000"/>
              </a:lnSpc>
              <a:spcAft>
                <a:spcPts val="1000"/>
              </a:spcAft>
              <a:buClr>
                <a:schemeClr val="accent1"/>
              </a:buClr>
              <a:buFont typeface="Arial" panose="020B0604020202020204" pitchFamily="34" charset="0"/>
              <a:buChar char="•"/>
              <a:defRPr sz="17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bwMode="black">
          <a:xfrm>
            <a:off x="838200" y="6356350"/>
            <a:ext cx="1358590" cy="365125"/>
          </a:xfrm>
          <a:prstGeom prst="rect">
            <a:avLst/>
          </a:prstGeom>
        </p:spPr>
        <p:txBody>
          <a:bodyPr/>
          <a:lstStyle>
            <a:lvl1pPr>
              <a:defRPr sz="1400"/>
            </a:lvl1pPr>
          </a:lstStyle>
          <a:p>
            <a:fld id="{D0F572C9-7141-40CA-BAF6-CEB1DEBAD357}" type="datetime1">
              <a:rPr lang="en-US" smtClean="0"/>
              <a:t>8/3/2026</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9" name="Rectangle 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523830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Split Boxed)">
    <p:bg bwMode="auto">
      <p:bgPr>
        <a:solidFill>
          <a:srgbClr val="E8E8E8"/>
        </a:soli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sz="half" idx="1"/>
          </p:nvPr>
        </p:nvSpPr>
        <p:spPr bwMode="auto">
          <a:xfrm>
            <a:off x="838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bwMode="auto">
          <a:xfrm>
            <a:off x="6172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bwMode="black">
          <a:xfrm>
            <a:off x="838200" y="6356350"/>
            <a:ext cx="1358590" cy="365125"/>
          </a:xfrm>
          <a:prstGeom prst="rect">
            <a:avLst/>
          </a:prstGeom>
        </p:spPr>
        <p:txBody>
          <a:bodyPr/>
          <a:lstStyle>
            <a:lvl1pPr>
              <a:defRPr sz="1400"/>
            </a:lvl1pPr>
          </a:lstStyle>
          <a:p>
            <a:fld id="{21F9207B-D1B9-461C-9F0C-8FB160527F5F}" type="datetime1">
              <a:rPr lang="en-US" smtClean="0"/>
              <a:t>8/3/2026</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7" name="Slide Number Placeholder 6"/>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9" name="Rectangle 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29471107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auto">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bwMode="auto">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4"/>
          <p:cNvSpPr>
            <a:spLocks noGrp="1"/>
          </p:cNvSpPr>
          <p:nvPr>
            <p:ph type="ftr" sz="quarter" idx="3"/>
          </p:nvPr>
        </p:nvSpPr>
        <p:spPr bwMode="black">
          <a:xfrm>
            <a:off x="838200" y="6356349"/>
            <a:ext cx="1439779" cy="365126"/>
          </a:xfrm>
          <a:prstGeom prst="rect">
            <a:avLst/>
          </a:prstGeom>
        </p:spPr>
        <p:txBody>
          <a:bodyPr anchor="ctr"/>
          <a:lstStyle>
            <a:lvl1pPr algn="l">
              <a:defRPr sz="1200">
                <a:solidFill>
                  <a:schemeClr val="tx2"/>
                </a:solidFill>
              </a:defRPr>
            </a:lvl1pPr>
          </a:lstStyle>
          <a:p>
            <a:r>
              <a:rPr lang="en-US"/>
              <a:t>mn.gov/commerce</a:t>
            </a:r>
            <a:endParaRPr lang="en-US" dirty="0"/>
          </a:p>
        </p:txBody>
      </p:sp>
      <p:sp>
        <p:nvSpPr>
          <p:cNvPr id="6" name="Slide Number Placeholder 5"/>
          <p:cNvSpPr>
            <a:spLocks noGrp="1"/>
          </p:cNvSpPr>
          <p:nvPr>
            <p:ph type="sldNum" sz="quarter" idx="4"/>
          </p:nvPr>
        </p:nvSpPr>
        <p:spPr bwMode="black">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4083075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5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1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hyperlink" Target="https://www.freepik.com/premium-vector/simple-flat-lightning-electric-power-illustration-energy-electricity-symbol_33438096.htm" TargetMode="External"/><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hyperlink" Target="https://www.redbubble.com/i/sticker/11-Months-Baby-Milestones-by-anagoldpez/65301201.EJUG5" TargetMode="External"/><Relationship Id="rId2" Type="http://schemas.openxmlformats.org/officeDocument/2006/relationships/image" Target="../media/image23.jp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851031"/>
            <a:ext cx="12192000" cy="1187128"/>
          </a:xfrm>
        </p:spPr>
        <p:txBody>
          <a:bodyPr>
            <a:normAutofit/>
          </a:bodyPr>
          <a:lstStyle/>
          <a:p>
            <a:r>
              <a:rPr lang="en-US" sz="6000" dirty="0"/>
              <a:t>FFY27 Annual Training</a:t>
            </a:r>
          </a:p>
        </p:txBody>
      </p:sp>
      <p:sp>
        <p:nvSpPr>
          <p:cNvPr id="3" name="Text Placeholder 2"/>
          <p:cNvSpPr>
            <a:spLocks noGrp="1"/>
          </p:cNvSpPr>
          <p:nvPr>
            <p:ph type="body" sz="quarter" idx="14"/>
          </p:nvPr>
        </p:nvSpPr>
        <p:spPr>
          <a:xfrm>
            <a:off x="2802466" y="5143364"/>
            <a:ext cx="6587067" cy="903062"/>
          </a:xfrm>
        </p:spPr>
        <p:txBody>
          <a:bodyPr>
            <a:normAutofit/>
          </a:bodyPr>
          <a:lstStyle/>
          <a:p>
            <a:r>
              <a:rPr lang="en-US" sz="4000" b="1" dirty="0"/>
              <a:t>Consumption refresher</a:t>
            </a:r>
          </a:p>
        </p:txBody>
      </p:sp>
      <p:sp>
        <p:nvSpPr>
          <p:cNvPr id="7" name="TextBox 6"/>
          <p:cNvSpPr txBox="1"/>
          <p:nvPr/>
        </p:nvSpPr>
        <p:spPr>
          <a:xfrm>
            <a:off x="2247562" y="2838115"/>
            <a:ext cx="8114711"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3865"/>
                </a:solidFill>
                <a:effectLst/>
                <a:uLnTx/>
                <a:uFillTx/>
                <a:latin typeface="Calibri"/>
                <a:ea typeface="+mn-ea"/>
                <a:cs typeface="+mn-cs"/>
              </a:rPr>
              <a:t>Energy Assistance Program</a:t>
            </a:r>
          </a:p>
        </p:txBody>
      </p:sp>
      <p:sp>
        <p:nvSpPr>
          <p:cNvPr id="5" name="Slide Number Placeholder 4"/>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6869077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C22903F7-95E9-016E-CEB7-4FDFFC049EED}"/>
              </a:ext>
              <a:ext uri="{C183D7F6-B498-43B3-948B-1728B52AA6E4}">
                <adec:decorative xmlns:adec="http://schemas.microsoft.com/office/drawing/2017/decorative" val="1"/>
              </a:ext>
            </a:extLst>
          </p:cNvPr>
          <p:cNvCxnSpPr/>
          <p:nvPr/>
        </p:nvCxnSpPr>
        <p:spPr>
          <a:xfrm>
            <a:off x="5762445" y="2708694"/>
            <a:ext cx="0" cy="4012781"/>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FEDEBDA5-D057-EC72-A864-E57CEF1EE157}"/>
              </a:ext>
              <a:ext uri="{C183D7F6-B498-43B3-948B-1728B52AA6E4}">
                <adec:decorative xmlns:adec="http://schemas.microsoft.com/office/drawing/2017/decorative" val="1"/>
              </a:ext>
            </a:extLst>
          </p:cNvPr>
          <p:cNvCxnSpPr/>
          <p:nvPr/>
        </p:nvCxnSpPr>
        <p:spPr>
          <a:xfrm>
            <a:off x="1984075" y="3398805"/>
            <a:ext cx="7907057"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9F1C939-4EDD-F44E-1F19-F824DEF9FAF2}"/>
              </a:ext>
            </a:extLst>
          </p:cNvPr>
          <p:cNvSpPr>
            <a:spLocks noGrp="1"/>
          </p:cNvSpPr>
          <p:nvPr>
            <p:ph type="title"/>
          </p:nvPr>
        </p:nvSpPr>
        <p:spPr/>
        <p:txBody>
          <a:bodyPr/>
          <a:lstStyle/>
          <a:p>
            <a:pPr algn="l"/>
            <a:r>
              <a:rPr lang="en-US" sz="4400" dirty="0"/>
              <a:t>Consumption – fees included/not included</a:t>
            </a:r>
          </a:p>
        </p:txBody>
      </p:sp>
      <p:sp>
        <p:nvSpPr>
          <p:cNvPr id="9" name="TextBox 8">
            <a:extLst>
              <a:ext uri="{FF2B5EF4-FFF2-40B4-BE49-F238E27FC236}">
                <a16:creationId xmlns:a16="http://schemas.microsoft.com/office/drawing/2014/main" id="{9BC4D55F-F0BC-90A4-3A99-984ADAB38C71}"/>
              </a:ext>
            </a:extLst>
          </p:cNvPr>
          <p:cNvSpPr txBox="1"/>
          <p:nvPr/>
        </p:nvSpPr>
        <p:spPr>
          <a:xfrm>
            <a:off x="2691441" y="2505670"/>
            <a:ext cx="2493033"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0000"/>
                </a:solidFill>
                <a:effectLst/>
                <a:uLnTx/>
                <a:uFillTx/>
                <a:latin typeface="Calibri"/>
                <a:ea typeface="+mn-ea"/>
                <a:cs typeface="+mn-cs"/>
              </a:rPr>
              <a:t>Include</a:t>
            </a: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10" name="TextBox 9">
            <a:extLst>
              <a:ext uri="{FF2B5EF4-FFF2-40B4-BE49-F238E27FC236}">
                <a16:creationId xmlns:a16="http://schemas.microsoft.com/office/drawing/2014/main" id="{2FC79B10-D52D-6EE0-6B18-FD0BD1EFDFBB}"/>
              </a:ext>
            </a:extLst>
          </p:cNvPr>
          <p:cNvSpPr txBox="1"/>
          <p:nvPr/>
        </p:nvSpPr>
        <p:spPr>
          <a:xfrm>
            <a:off x="6717094" y="2505670"/>
            <a:ext cx="2493033"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0000"/>
                </a:solidFill>
                <a:effectLst/>
                <a:uLnTx/>
                <a:uFillTx/>
                <a:latin typeface="Calibri"/>
                <a:ea typeface="+mn-ea"/>
                <a:cs typeface="+mn-cs"/>
              </a:rPr>
              <a:t>Exclude</a:t>
            </a: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3" name="TextBox 2">
            <a:extLst>
              <a:ext uri="{FF2B5EF4-FFF2-40B4-BE49-F238E27FC236}">
                <a16:creationId xmlns:a16="http://schemas.microsoft.com/office/drawing/2014/main" id="{8D717AF2-5538-48D5-8326-63C9F62E73D9}"/>
              </a:ext>
            </a:extLst>
          </p:cNvPr>
          <p:cNvSpPr txBox="1"/>
          <p:nvPr/>
        </p:nvSpPr>
        <p:spPr>
          <a:xfrm>
            <a:off x="199846" y="1116818"/>
            <a:ext cx="3827246"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0000"/>
                </a:solidFill>
                <a:effectLst/>
                <a:uLnTx/>
                <a:uFillTx/>
                <a:latin typeface="Calibri"/>
                <a:ea typeface="+mn-ea"/>
                <a:cs typeface="+mn-cs"/>
              </a:rPr>
              <a:t>Hazmat Fees</a:t>
            </a:r>
            <a:endParaRPr kumimoji="0" lang="en-US" sz="1600" b="0" i="0" u="none" strike="noStrike" kern="1200" cap="none" spc="0" normalizeH="0" baseline="0" noProof="0" dirty="0">
              <a:ln>
                <a:noFill/>
              </a:ln>
              <a:solidFill>
                <a:srgbClr val="000000"/>
              </a:solidFill>
              <a:effectLst/>
              <a:uLnTx/>
              <a:uFillTx/>
              <a:latin typeface="Calibri"/>
              <a:ea typeface="+mn-ea"/>
              <a:cs typeface="+mn-cs"/>
            </a:endParaRPr>
          </a:p>
        </p:txBody>
      </p:sp>
      <p:sp>
        <p:nvSpPr>
          <p:cNvPr id="7" name="TextBox 6">
            <a:extLst>
              <a:ext uri="{FF2B5EF4-FFF2-40B4-BE49-F238E27FC236}">
                <a16:creationId xmlns:a16="http://schemas.microsoft.com/office/drawing/2014/main" id="{5F2C3039-7D37-9BEA-F67A-61546AF55382}"/>
              </a:ext>
            </a:extLst>
          </p:cNvPr>
          <p:cNvSpPr txBox="1"/>
          <p:nvPr/>
        </p:nvSpPr>
        <p:spPr>
          <a:xfrm>
            <a:off x="4071668" y="1134070"/>
            <a:ext cx="1909065"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0000"/>
                </a:solidFill>
                <a:effectLst/>
                <a:uLnTx/>
                <a:uFillTx/>
                <a:latin typeface="Calibri"/>
                <a:ea typeface="+mn-ea"/>
                <a:cs typeface="+mn-cs"/>
              </a:rPr>
              <a:t>Water</a:t>
            </a:r>
            <a:endParaRPr kumimoji="0" lang="en-US" sz="1600" b="0" i="0" u="none" strike="noStrike" kern="1200" cap="none" spc="0" normalizeH="0" baseline="0" noProof="0" dirty="0">
              <a:ln>
                <a:noFill/>
              </a:ln>
              <a:solidFill>
                <a:srgbClr val="000000"/>
              </a:solidFill>
              <a:effectLst/>
              <a:uLnTx/>
              <a:uFillTx/>
              <a:latin typeface="Calibri"/>
              <a:ea typeface="+mn-ea"/>
              <a:cs typeface="+mn-cs"/>
            </a:endParaRPr>
          </a:p>
        </p:txBody>
      </p:sp>
      <p:sp>
        <p:nvSpPr>
          <p:cNvPr id="15" name="TextBox 14">
            <a:extLst>
              <a:ext uri="{FF2B5EF4-FFF2-40B4-BE49-F238E27FC236}">
                <a16:creationId xmlns:a16="http://schemas.microsoft.com/office/drawing/2014/main" id="{FDAC80EC-EE4C-BF23-59C4-B148A4AC0B74}"/>
              </a:ext>
            </a:extLst>
          </p:cNvPr>
          <p:cNvSpPr txBox="1"/>
          <p:nvPr/>
        </p:nvSpPr>
        <p:spPr>
          <a:xfrm>
            <a:off x="5973294" y="1106789"/>
            <a:ext cx="2832356"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0000"/>
                </a:solidFill>
                <a:effectLst/>
                <a:uLnTx/>
                <a:uFillTx/>
                <a:latin typeface="Calibri"/>
                <a:ea typeface="+mn-ea"/>
                <a:cs typeface="+mn-cs"/>
              </a:rPr>
              <a:t>Late Fees</a:t>
            </a:r>
            <a:endParaRPr kumimoji="0" lang="en-US" sz="1600" b="0" i="0" u="none" strike="noStrike" kern="1200" cap="none" spc="0" normalizeH="0" baseline="0" noProof="0" dirty="0">
              <a:ln>
                <a:noFill/>
              </a:ln>
              <a:solidFill>
                <a:srgbClr val="000000"/>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F2A4D49E-8034-F61A-266B-9CF587F8E7FE}"/>
              </a:ext>
            </a:extLst>
          </p:cNvPr>
          <p:cNvSpPr txBox="1"/>
          <p:nvPr/>
        </p:nvSpPr>
        <p:spPr>
          <a:xfrm>
            <a:off x="8877772" y="1123534"/>
            <a:ext cx="3314227"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0000"/>
                </a:solidFill>
                <a:effectLst/>
                <a:uLnTx/>
                <a:uFillTx/>
                <a:latin typeface="Calibri"/>
                <a:ea typeface="+mn-ea"/>
                <a:cs typeface="+mn-cs"/>
              </a:rPr>
              <a:t>Fuel Factor</a:t>
            </a:r>
            <a:endParaRPr kumimoji="0" lang="en-US" sz="1600" b="0" i="0" u="none" strike="noStrike" kern="1200" cap="none" spc="0" normalizeH="0" baseline="0" noProof="0" dirty="0">
              <a:ln>
                <a:noFill/>
              </a:ln>
              <a:solidFill>
                <a:srgbClr val="000000"/>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D35F8C30-4F1A-D7F3-5F13-791490C40965}"/>
              </a:ext>
            </a:extLst>
          </p:cNvPr>
          <p:cNvSpPr txBox="1"/>
          <p:nvPr/>
        </p:nvSpPr>
        <p:spPr>
          <a:xfrm>
            <a:off x="966160" y="1854375"/>
            <a:ext cx="1725281"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0000"/>
                </a:solidFill>
                <a:effectLst/>
                <a:uLnTx/>
                <a:uFillTx/>
                <a:latin typeface="Calibri"/>
                <a:ea typeface="+mn-ea"/>
                <a:cs typeface="+mn-cs"/>
              </a:rPr>
              <a:t>Taxes</a:t>
            </a:r>
            <a:endParaRPr kumimoji="0" lang="en-US" sz="16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TextBox 4">
            <a:extLst>
              <a:ext uri="{FF2B5EF4-FFF2-40B4-BE49-F238E27FC236}">
                <a16:creationId xmlns:a16="http://schemas.microsoft.com/office/drawing/2014/main" id="{F7EBDB4C-384A-4A43-1F54-EC1AD1C3AF70}"/>
              </a:ext>
            </a:extLst>
          </p:cNvPr>
          <p:cNvSpPr txBox="1"/>
          <p:nvPr/>
        </p:nvSpPr>
        <p:spPr>
          <a:xfrm>
            <a:off x="2691441" y="1837124"/>
            <a:ext cx="2493032"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0000"/>
                </a:solidFill>
                <a:effectLst/>
                <a:uLnTx/>
                <a:uFillTx/>
                <a:latin typeface="Calibri"/>
                <a:ea typeface="+mn-ea"/>
                <a:cs typeface="+mn-cs"/>
              </a:rPr>
              <a:t>Interest</a:t>
            </a:r>
            <a:endParaRPr kumimoji="0" lang="en-US" sz="1600" b="0" i="0" u="none" strike="noStrike" kern="1200" cap="none" spc="0" normalizeH="0" baseline="0" noProof="0" dirty="0">
              <a:ln>
                <a:noFill/>
              </a:ln>
              <a:solidFill>
                <a:srgbClr val="000000"/>
              </a:solidFill>
              <a:effectLst/>
              <a:uLnTx/>
              <a:uFillTx/>
              <a:latin typeface="Calibri"/>
              <a:ea typeface="+mn-ea"/>
              <a:cs typeface="+mn-cs"/>
            </a:endParaRPr>
          </a:p>
        </p:txBody>
      </p:sp>
      <p:sp>
        <p:nvSpPr>
          <p:cNvPr id="13" name="TextBox 12">
            <a:extLst>
              <a:ext uri="{FF2B5EF4-FFF2-40B4-BE49-F238E27FC236}">
                <a16:creationId xmlns:a16="http://schemas.microsoft.com/office/drawing/2014/main" id="{485FBAE4-E4C0-989B-B773-9736306954F8}"/>
              </a:ext>
            </a:extLst>
          </p:cNvPr>
          <p:cNvSpPr txBox="1"/>
          <p:nvPr/>
        </p:nvSpPr>
        <p:spPr>
          <a:xfrm>
            <a:off x="5036383" y="1846052"/>
            <a:ext cx="1580071"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0000"/>
                </a:solidFill>
                <a:effectLst/>
                <a:uLnTx/>
                <a:uFillTx/>
                <a:latin typeface="Calibri"/>
                <a:ea typeface="+mn-ea"/>
                <a:cs typeface="+mn-cs"/>
              </a:rPr>
              <a:t>kWh</a:t>
            </a:r>
            <a:endParaRPr kumimoji="0" lang="en-US" sz="1600" b="0" i="0" u="none" strike="noStrike" kern="1200" cap="none" spc="0" normalizeH="0" baseline="0" noProof="0" dirty="0">
              <a:ln>
                <a:noFill/>
              </a:ln>
              <a:solidFill>
                <a:srgbClr val="000000"/>
              </a:solidFill>
              <a:effectLst/>
              <a:uLnTx/>
              <a:uFillTx/>
              <a:latin typeface="Calibri"/>
              <a:ea typeface="+mn-ea"/>
              <a:cs typeface="+mn-cs"/>
            </a:endParaRPr>
          </a:p>
        </p:txBody>
      </p:sp>
      <p:sp>
        <p:nvSpPr>
          <p:cNvPr id="14" name="TextBox 13">
            <a:extLst>
              <a:ext uri="{FF2B5EF4-FFF2-40B4-BE49-F238E27FC236}">
                <a16:creationId xmlns:a16="http://schemas.microsoft.com/office/drawing/2014/main" id="{F855DF97-9A20-18F7-DDC9-06DEFE80EFEE}"/>
              </a:ext>
            </a:extLst>
          </p:cNvPr>
          <p:cNvSpPr txBox="1"/>
          <p:nvPr/>
        </p:nvSpPr>
        <p:spPr>
          <a:xfrm>
            <a:off x="6567329" y="1846052"/>
            <a:ext cx="4560745"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0000"/>
                </a:solidFill>
                <a:effectLst/>
                <a:uLnTx/>
                <a:uFillTx/>
                <a:latin typeface="Calibri"/>
                <a:ea typeface="+mn-ea"/>
                <a:cs typeface="+mn-cs"/>
              </a:rPr>
              <a:t>Delivery Charge</a:t>
            </a:r>
            <a:endParaRPr kumimoji="0" lang="en-US" sz="1600" b="0" i="0" u="none" strike="noStrike" kern="1200" cap="none" spc="0" normalizeH="0" baseline="0" noProof="0" dirty="0">
              <a:ln>
                <a:noFill/>
              </a:ln>
              <a:solidFill>
                <a:srgbClr val="000000"/>
              </a:solidFill>
              <a:effectLst/>
              <a:uLnTx/>
              <a:uFillTx/>
              <a:latin typeface="Calibri"/>
              <a:ea typeface="+mn-ea"/>
              <a:cs typeface="+mn-cs"/>
            </a:endParaRPr>
          </a:p>
        </p:txBody>
      </p:sp>
      <p:sp>
        <p:nvSpPr>
          <p:cNvPr id="16" name="TextBox 15">
            <a:extLst>
              <a:ext uri="{FF2B5EF4-FFF2-40B4-BE49-F238E27FC236}">
                <a16:creationId xmlns:a16="http://schemas.microsoft.com/office/drawing/2014/main" id="{6B4FCDB5-0861-36F4-CFB0-FE94699C403F}"/>
              </a:ext>
            </a:extLst>
          </p:cNvPr>
          <p:cNvSpPr txBox="1"/>
          <p:nvPr/>
        </p:nvSpPr>
        <p:spPr>
          <a:xfrm>
            <a:off x="5377927" y="5352501"/>
            <a:ext cx="6272779" cy="1442126"/>
          </a:xfrm>
          <a:prstGeom prst="rect">
            <a:avLst/>
          </a:prstGeom>
          <a:noFill/>
        </p:spPr>
        <p:txBody>
          <a:bodyPr wrap="square" rtlCol="0">
            <a:spAutoFit/>
          </a:bodyPr>
          <a:lstStyle/>
          <a:p>
            <a:pPr marL="0" marR="0" lvl="0" indent="0" algn="ctr" defTabSz="914400" rtl="0" eaLnBrk="1" fontAlgn="auto" latinLnBrk="0" hangingPunct="1">
              <a:lnSpc>
                <a:spcPts val="52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0000"/>
                </a:solidFill>
                <a:effectLst/>
                <a:uLnTx/>
                <a:uFillTx/>
                <a:latin typeface="Calibri"/>
                <a:ea typeface="+mn-ea"/>
                <a:cs typeface="+mn-cs"/>
              </a:rPr>
              <a:t>Expedited Delivery Charge</a:t>
            </a:r>
            <a:endParaRPr kumimoji="0" lang="en-US" sz="1600" b="0" i="0" u="none" strike="noStrike" kern="1200" cap="none" spc="0" normalizeH="0" baseline="0" noProof="0" dirty="0">
              <a:ln>
                <a:noFill/>
              </a:ln>
              <a:solidFill>
                <a:srgbClr val="000000"/>
              </a:solidFill>
              <a:effectLst/>
              <a:uLnTx/>
              <a:uFillTx/>
              <a:latin typeface="Calibri"/>
              <a:ea typeface="+mn-ea"/>
              <a:cs typeface="+mn-cs"/>
            </a:endParaRPr>
          </a:p>
        </p:txBody>
      </p:sp>
      <p:sp>
        <p:nvSpPr>
          <p:cNvPr id="4" name="Slide Number Placeholder 3">
            <a:extLst>
              <a:ext uri="{FF2B5EF4-FFF2-40B4-BE49-F238E27FC236}">
                <a16:creationId xmlns:a16="http://schemas.microsoft.com/office/drawing/2014/main" id="{524D7C72-2019-9121-5C72-71DE36841CF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601360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2.5E-6 3.7037E-7 L 0.11354 0.31528 " pathEditMode="relative" rAng="0" ptsTypes="AA">
                                      <p:cBhvr>
                                        <p:cTn id="6" dur="2000" fill="hold"/>
                                        <p:tgtEl>
                                          <p:spTgt spid="3">
                                            <p:txEl>
                                              <p:pRg st="0" end="0"/>
                                            </p:txEl>
                                          </p:spTgt>
                                        </p:tgtEl>
                                        <p:attrNameLst>
                                          <p:attrName>ppt_x</p:attrName>
                                          <p:attrName>ppt_y</p:attrName>
                                        </p:attrNameLst>
                                      </p:cBhvr>
                                      <p:rCtr x="5677" y="15764"/>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nodeType="clickEffect">
                                  <p:stCondLst>
                                    <p:cond delay="0"/>
                                  </p:stCondLst>
                                  <p:childTnLst>
                                    <p:animMotion origin="layout" path="M 2.08333E-7 -4.44444E-6 L 0.25026 0.325 " pathEditMode="relative" rAng="0" ptsTypes="AA">
                                      <p:cBhvr>
                                        <p:cTn id="10" dur="2000" fill="hold"/>
                                        <p:tgtEl>
                                          <p:spTgt spid="7">
                                            <p:txEl>
                                              <p:pRg st="0" end="0"/>
                                            </p:txEl>
                                          </p:spTgt>
                                        </p:tgtEl>
                                        <p:attrNameLst>
                                          <p:attrName>ppt_x</p:attrName>
                                          <p:attrName>ppt_y</p:attrName>
                                        </p:attrNameLst>
                                      </p:cBhvr>
                                      <p:rCtr x="12513" y="16250"/>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nodeType="clickEffect">
                                  <p:stCondLst>
                                    <p:cond delay="0"/>
                                  </p:stCondLst>
                                  <p:childTnLst>
                                    <p:animMotion origin="layout" path="M 0 7.40741E-7 L 0.05977 0.41852 " pathEditMode="relative" rAng="0" ptsTypes="AA">
                                      <p:cBhvr>
                                        <p:cTn id="14" dur="2000" fill="hold"/>
                                        <p:tgtEl>
                                          <p:spTgt spid="15">
                                            <p:txEl>
                                              <p:pRg st="0" end="0"/>
                                            </p:txEl>
                                          </p:spTgt>
                                        </p:tgtEl>
                                        <p:attrNameLst>
                                          <p:attrName>ppt_x</p:attrName>
                                          <p:attrName>ppt_y</p:attrName>
                                        </p:attrNameLst>
                                      </p:cBhvr>
                                      <p:rCtr x="2982" y="20926"/>
                                    </p:animMotion>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0.00846 0.00231 L -0.57721 0.41296 " pathEditMode="relative" rAng="0" ptsTypes="AA">
                                      <p:cBhvr>
                                        <p:cTn id="18" dur="2000" fill="hold"/>
                                        <p:tgtEl>
                                          <p:spTgt spid="12">
                                            <p:txEl>
                                              <p:pRg st="0" end="0"/>
                                            </p:txEl>
                                          </p:spTgt>
                                        </p:tgtEl>
                                        <p:attrNameLst>
                                          <p:attrName>ppt_x</p:attrName>
                                          <p:attrName>ppt_y</p:attrName>
                                        </p:attrNameLst>
                                      </p:cBhvr>
                                      <p:rCtr x="-28438" y="20532"/>
                                    </p:animMotion>
                                  </p:childTnLst>
                                </p:cTn>
                              </p:par>
                            </p:childTnLst>
                          </p:cTn>
                        </p:par>
                      </p:childTnLst>
                    </p:cTn>
                  </p:par>
                  <p:par>
                    <p:cTn id="19" fill="hold">
                      <p:stCondLst>
                        <p:cond delay="indefinite"/>
                      </p:stCondLst>
                      <p:childTnLst>
                        <p:par>
                          <p:cTn id="20" fill="hold">
                            <p:stCondLst>
                              <p:cond delay="0"/>
                            </p:stCondLst>
                            <p:childTnLst>
                              <p:par>
                                <p:cTn id="21" presetID="42" presetClass="path" presetSubtype="0" accel="50000" decel="50000" fill="hold" nodeType="clickEffect">
                                  <p:stCondLst>
                                    <p:cond delay="0"/>
                                  </p:stCondLst>
                                  <p:childTnLst>
                                    <p:animMotion origin="layout" path="M -2.08333E-7 2.96296E-6 L 0.13034 0.40555 " pathEditMode="relative" rAng="0" ptsTypes="AA">
                                      <p:cBhvr>
                                        <p:cTn id="22" dur="2000" fill="hold"/>
                                        <p:tgtEl>
                                          <p:spTgt spid="11">
                                            <p:txEl>
                                              <p:pRg st="0" end="0"/>
                                            </p:txEl>
                                          </p:spTgt>
                                        </p:tgtEl>
                                        <p:attrNameLst>
                                          <p:attrName>ppt_x</p:attrName>
                                          <p:attrName>ppt_y</p:attrName>
                                        </p:attrNameLst>
                                      </p:cBhvr>
                                      <p:rCtr x="6510" y="20278"/>
                                    </p:animMotion>
                                  </p:childTnLst>
                                </p:cTn>
                              </p:par>
                            </p:childTnLst>
                          </p:cTn>
                        </p:par>
                      </p:childTnLst>
                    </p:cTn>
                  </p:par>
                  <p:par>
                    <p:cTn id="23" fill="hold">
                      <p:stCondLst>
                        <p:cond delay="indefinite"/>
                      </p:stCondLst>
                      <p:childTnLst>
                        <p:par>
                          <p:cTn id="24" fill="hold">
                            <p:stCondLst>
                              <p:cond delay="0"/>
                            </p:stCondLst>
                            <p:childTnLst>
                              <p:par>
                                <p:cTn id="25" presetID="42" presetClass="path" presetSubtype="0" accel="50000" decel="50000" fill="hold" nodeType="clickEffect">
                                  <p:stCondLst>
                                    <p:cond delay="0"/>
                                  </p:stCondLst>
                                  <p:childTnLst>
                                    <p:animMotion origin="layout" path="M -0.0069 -0.00023 L 0.34778 0.38982 " pathEditMode="relative" rAng="0" ptsTypes="AA">
                                      <p:cBhvr>
                                        <p:cTn id="26" dur="2000" fill="hold"/>
                                        <p:tgtEl>
                                          <p:spTgt spid="5">
                                            <p:txEl>
                                              <p:pRg st="0" end="0"/>
                                            </p:txEl>
                                          </p:spTgt>
                                        </p:tgtEl>
                                        <p:attrNameLst>
                                          <p:attrName>ppt_x</p:attrName>
                                          <p:attrName>ppt_y</p:attrName>
                                        </p:attrNameLst>
                                      </p:cBhvr>
                                      <p:rCtr x="17734" y="19491"/>
                                    </p:animMotion>
                                  </p:childTnLst>
                                </p:cTn>
                              </p:par>
                            </p:childTnLst>
                          </p:cTn>
                        </p:par>
                      </p:childTnLst>
                    </p:cTn>
                  </p:par>
                  <p:par>
                    <p:cTn id="27" fill="hold">
                      <p:stCondLst>
                        <p:cond delay="indefinite"/>
                      </p:stCondLst>
                      <p:childTnLst>
                        <p:par>
                          <p:cTn id="28" fill="hold">
                            <p:stCondLst>
                              <p:cond delay="0"/>
                            </p:stCondLst>
                            <p:childTnLst>
                              <p:par>
                                <p:cTn id="29" presetID="42" presetClass="path" presetSubtype="0" accel="50000" decel="50000" fill="hold" nodeType="clickEffect">
                                  <p:stCondLst>
                                    <p:cond delay="0"/>
                                  </p:stCondLst>
                                  <p:childTnLst>
                                    <p:animMotion origin="layout" path="M -4.79167E-6 3.7037E-7 L -0.19752 0.50116 " pathEditMode="relative" rAng="0" ptsTypes="AA">
                                      <p:cBhvr>
                                        <p:cTn id="30" dur="2000" fill="hold"/>
                                        <p:tgtEl>
                                          <p:spTgt spid="13">
                                            <p:txEl>
                                              <p:pRg st="0" end="0"/>
                                            </p:txEl>
                                          </p:spTgt>
                                        </p:tgtEl>
                                        <p:attrNameLst>
                                          <p:attrName>ppt_x</p:attrName>
                                          <p:attrName>ppt_y</p:attrName>
                                        </p:attrNameLst>
                                      </p:cBhvr>
                                      <p:rCtr x="-9883" y="25046"/>
                                    </p:animMotion>
                                  </p:childTnLst>
                                </p:cTn>
                              </p:par>
                            </p:childTnLst>
                          </p:cTn>
                        </p:par>
                      </p:childTnLst>
                    </p:cTn>
                  </p:par>
                  <p:par>
                    <p:cTn id="31" fill="hold">
                      <p:stCondLst>
                        <p:cond delay="indefinite"/>
                      </p:stCondLst>
                      <p:childTnLst>
                        <p:par>
                          <p:cTn id="32" fill="hold">
                            <p:stCondLst>
                              <p:cond delay="0"/>
                            </p:stCondLst>
                            <p:childTnLst>
                              <p:par>
                                <p:cTn id="33" presetID="42" presetClass="path" presetSubtype="0" accel="50000" decel="50000" fill="hold" nodeType="clickEffect">
                                  <p:stCondLst>
                                    <p:cond delay="0"/>
                                  </p:stCondLst>
                                  <p:childTnLst>
                                    <p:animMotion origin="layout" path="M -1.25E-6 3.7037E-7 L -0.45325 0.59097 " pathEditMode="relative" rAng="0" ptsTypes="AA">
                                      <p:cBhvr>
                                        <p:cTn id="34" dur="2000" fill="hold"/>
                                        <p:tgtEl>
                                          <p:spTgt spid="14">
                                            <p:txEl>
                                              <p:pRg st="0" end="0"/>
                                            </p:txEl>
                                          </p:spTgt>
                                        </p:tgtEl>
                                        <p:attrNameLst>
                                          <p:attrName>ppt_x</p:attrName>
                                          <p:attrName>ppt_y</p:attrName>
                                        </p:attrNameLst>
                                      </p:cBhvr>
                                      <p:rCtr x="-22669" y="29537"/>
                                    </p:animMotion>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spcBef>
                <a:spcPts val="600"/>
              </a:spcBef>
              <a:spcAft>
                <a:spcPts val="600"/>
              </a:spcAft>
              <a:buClr>
                <a:srgbClr val="003865"/>
              </a:buClr>
            </a:pPr>
            <a:r>
              <a:rPr lang="en-US" sz="4400" dirty="0">
                <a:ea typeface="Calibri" panose="020F0502020204030204" pitchFamily="34" charset="0"/>
                <a:cs typeface="Times New Roman" panose="02020603050405020304" pitchFamily="18" charset="0"/>
              </a:rPr>
              <a:t>What makes up consumption costs?</a:t>
            </a:r>
          </a:p>
        </p:txBody>
      </p:sp>
      <p:sp>
        <p:nvSpPr>
          <p:cNvPr id="3" name="Content Placeholder 2"/>
          <p:cNvSpPr>
            <a:spLocks noGrp="1"/>
          </p:cNvSpPr>
          <p:nvPr>
            <p:ph idx="1"/>
          </p:nvPr>
        </p:nvSpPr>
        <p:spPr>
          <a:xfrm>
            <a:off x="496856" y="1605423"/>
            <a:ext cx="10665558" cy="3636433"/>
          </a:xfrm>
        </p:spPr>
        <p:txBody>
          <a:bodyPr>
            <a:noAutofit/>
          </a:bodyPr>
          <a:lstStyle/>
          <a:p>
            <a:pPr marL="285750" lvl="1" indent="-285750">
              <a:spcBef>
                <a:spcPts val="600"/>
              </a:spcBef>
              <a:spcAft>
                <a:spcPts val="600"/>
              </a:spcAft>
              <a:buClr>
                <a:srgbClr val="003865"/>
              </a:buClr>
            </a:pPr>
            <a:r>
              <a:rPr lang="en-US" sz="3200" dirty="0">
                <a:solidFill>
                  <a:srgbClr val="003865"/>
                </a:solidFill>
              </a:rPr>
              <a:t>Taxes and fees if typically, part of the bill</a:t>
            </a:r>
          </a:p>
          <a:p>
            <a:pPr marL="285750" lvl="1" indent="-285750">
              <a:spcBef>
                <a:spcPts val="600"/>
              </a:spcBef>
              <a:spcAft>
                <a:spcPts val="600"/>
              </a:spcAft>
              <a:buClr>
                <a:srgbClr val="003865"/>
              </a:buClr>
            </a:pPr>
            <a:r>
              <a:rPr lang="en-US" sz="3200" dirty="0">
                <a:solidFill>
                  <a:srgbClr val="003865"/>
                </a:solidFill>
              </a:rPr>
              <a:t>Should not include late payment fees, interest, or other irregular charges</a:t>
            </a:r>
          </a:p>
          <a:p>
            <a:pPr marL="285750" lvl="1" indent="-285750">
              <a:spcBef>
                <a:spcPts val="600"/>
              </a:spcBef>
              <a:spcAft>
                <a:spcPts val="600"/>
              </a:spcAft>
              <a:buClr>
                <a:srgbClr val="003865"/>
              </a:buClr>
            </a:pPr>
            <a:r>
              <a:rPr lang="en-US" sz="3200" dirty="0">
                <a:solidFill>
                  <a:srgbClr val="003865"/>
                </a:solidFill>
              </a:rPr>
              <a:t>Key distinction is whether the HH is routinely or regularly charged these fees regardless of other circumstances</a:t>
            </a:r>
          </a:p>
          <a:p>
            <a:pPr marL="285750" lvl="1" indent="-285750">
              <a:spcBef>
                <a:spcPts val="600"/>
              </a:spcBef>
              <a:spcAft>
                <a:spcPts val="600"/>
              </a:spcAft>
              <a:buClr>
                <a:srgbClr val="003865"/>
              </a:buClr>
            </a:pPr>
            <a:r>
              <a:rPr lang="en-US" sz="3200" dirty="0">
                <a:solidFill>
                  <a:srgbClr val="003865"/>
                </a:solidFill>
              </a:rPr>
              <a:t>Must exclude non-energy charges (water, trash, etc.)</a:t>
            </a: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542935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4400" dirty="0"/>
              <a:t>What makes up consumption costs? - example</a:t>
            </a:r>
            <a:endParaRPr lang="en-US" dirty="0"/>
          </a:p>
        </p:txBody>
      </p:sp>
      <p:sp>
        <p:nvSpPr>
          <p:cNvPr id="3" name="Content Placeholder 2"/>
          <p:cNvSpPr>
            <a:spLocks noGrp="1"/>
          </p:cNvSpPr>
          <p:nvPr>
            <p:ph idx="1"/>
          </p:nvPr>
        </p:nvSpPr>
        <p:spPr>
          <a:xfrm>
            <a:off x="677609" y="1477833"/>
            <a:ext cx="10665558" cy="5241949"/>
          </a:xfrm>
        </p:spPr>
        <p:txBody>
          <a:bodyPr>
            <a:noAutofit/>
          </a:bodyPr>
          <a:lstStyle/>
          <a:p>
            <a:pPr marL="285750" indent="-285750">
              <a:spcBef>
                <a:spcPts val="600"/>
              </a:spcBef>
              <a:spcAft>
                <a:spcPts val="600"/>
              </a:spcAft>
              <a:buClr>
                <a:srgbClr val="003865"/>
              </a:buClr>
            </a:pPr>
            <a:r>
              <a:rPr lang="en-US" sz="3200" dirty="0">
                <a:solidFill>
                  <a:srgbClr val="003865"/>
                </a:solidFill>
              </a:rPr>
              <a:t>HH is charged interest on a delinquent account and a fee to have their tank tested because it was empty</a:t>
            </a:r>
          </a:p>
          <a:p>
            <a:pPr marL="285750" indent="-285750">
              <a:spcBef>
                <a:spcPts val="600"/>
              </a:spcBef>
              <a:spcAft>
                <a:spcPts val="600"/>
              </a:spcAft>
              <a:buClr>
                <a:srgbClr val="003865"/>
              </a:buClr>
            </a:pPr>
            <a:r>
              <a:rPr lang="en-US" sz="3200" dirty="0">
                <a:solidFill>
                  <a:srgbClr val="003865"/>
                </a:solidFill>
              </a:rPr>
              <a:t>If the HH was not behind on their account or did not let the tank go empty, they wouldn’t be charged these fees </a:t>
            </a:r>
          </a:p>
          <a:p>
            <a:pPr marL="285750" indent="-285750">
              <a:spcBef>
                <a:spcPts val="600"/>
              </a:spcBef>
              <a:spcAft>
                <a:spcPts val="600"/>
              </a:spcAft>
              <a:buClr>
                <a:srgbClr val="003865"/>
              </a:buClr>
            </a:pPr>
            <a:r>
              <a:rPr lang="en-US" sz="3200" dirty="0">
                <a:solidFill>
                  <a:srgbClr val="003865"/>
                </a:solidFill>
              </a:rPr>
              <a:t>If certain fees are always charged regardless of the HH’s actions, then they would be considered “fees typically part of the bill” and should be included in the consumption costs </a:t>
            </a:r>
          </a:p>
          <a:p>
            <a:pPr marL="742950" lvl="1" indent="-285750">
              <a:spcBef>
                <a:spcPts val="0"/>
              </a:spcBef>
              <a:spcAft>
                <a:spcPts val="600"/>
              </a:spcAft>
              <a:buClr>
                <a:srgbClr val="003865"/>
              </a:buClr>
            </a:pPr>
            <a:r>
              <a:rPr lang="en-US" sz="3200" dirty="0">
                <a:solidFill>
                  <a:srgbClr val="003865"/>
                </a:solidFill>
              </a:rPr>
              <a:t>Examples: Hazmat fees, taxes, fuel cost, etc. </a:t>
            </a:r>
            <a:endParaRPr lang="en-US" dirty="0"/>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217236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D1CD90-81C4-3B81-7223-7A8809F721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AEB4D5-F6A4-3CC5-987C-1987748409DE}"/>
              </a:ext>
            </a:extLst>
          </p:cNvPr>
          <p:cNvSpPr>
            <a:spLocks noGrp="1"/>
          </p:cNvSpPr>
          <p:nvPr>
            <p:ph type="ctrTitle"/>
          </p:nvPr>
        </p:nvSpPr>
        <p:spPr/>
        <p:txBody>
          <a:bodyPr/>
          <a:lstStyle/>
          <a:p>
            <a:r>
              <a:rPr lang="en-US" sz="4400" dirty="0"/>
              <a:t>Understanding reported cost &amp; consumption data </a:t>
            </a:r>
          </a:p>
        </p:txBody>
      </p:sp>
      <p:sp>
        <p:nvSpPr>
          <p:cNvPr id="5" name="Slide Number Placeholder 4">
            <a:extLst>
              <a:ext uri="{FF2B5EF4-FFF2-40B4-BE49-F238E27FC236}">
                <a16:creationId xmlns:a16="http://schemas.microsoft.com/office/drawing/2014/main" id="{25DDE71B-B38C-6EAA-A8B8-4FBEEF06DF70}"/>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2741218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62776-E8D0-FBFF-E10B-A6ED42B86E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093534-0777-47DE-0CBF-AF395720AF05}"/>
              </a:ext>
            </a:extLst>
          </p:cNvPr>
          <p:cNvSpPr>
            <a:spLocks noGrp="1"/>
          </p:cNvSpPr>
          <p:nvPr>
            <p:ph type="title"/>
          </p:nvPr>
        </p:nvSpPr>
        <p:spPr/>
        <p:txBody>
          <a:bodyPr>
            <a:normAutofit/>
          </a:bodyPr>
          <a:lstStyle/>
          <a:p>
            <a:pPr algn="l">
              <a:spcBef>
                <a:spcPts val="600"/>
              </a:spcBef>
              <a:spcAft>
                <a:spcPts val="600"/>
              </a:spcAft>
              <a:buClr>
                <a:srgbClr val="003865"/>
              </a:buClr>
            </a:pPr>
            <a:r>
              <a:rPr lang="en-US" sz="4400" dirty="0"/>
              <a:t>Reported cost &amp; consumption data </a:t>
            </a:r>
            <a:endParaRPr lang="en-US" sz="4400" dirty="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E45D610-9DD6-71FC-699A-5E1A413D600E}"/>
              </a:ext>
            </a:extLst>
          </p:cNvPr>
          <p:cNvSpPr>
            <a:spLocks noGrp="1"/>
          </p:cNvSpPr>
          <p:nvPr>
            <p:ph idx="1"/>
          </p:nvPr>
        </p:nvSpPr>
        <p:spPr>
          <a:xfrm>
            <a:off x="688242" y="1658583"/>
            <a:ext cx="10871154" cy="4348814"/>
          </a:xfrm>
        </p:spPr>
        <p:txBody>
          <a:bodyPr>
            <a:noAutofit/>
          </a:bodyPr>
          <a:lstStyle/>
          <a:p>
            <a:pPr marL="285750" indent="-285750">
              <a:spcBef>
                <a:spcPts val="600"/>
              </a:spcBef>
              <a:spcAft>
                <a:spcPts val="600"/>
              </a:spcAft>
              <a:buClr>
                <a:srgbClr val="003865"/>
              </a:buClr>
            </a:pPr>
            <a:r>
              <a:rPr lang="en-US" sz="3200" dirty="0">
                <a:solidFill>
                  <a:srgbClr val="003865"/>
                </a:solidFill>
              </a:rPr>
              <a:t>We use a static 16-month window vs. a rolling calendar</a:t>
            </a:r>
          </a:p>
          <a:p>
            <a:pPr marL="285750" indent="-285750">
              <a:spcBef>
                <a:spcPts val="600"/>
              </a:spcBef>
              <a:spcAft>
                <a:spcPts val="600"/>
              </a:spcAft>
              <a:buClr>
                <a:srgbClr val="003865"/>
              </a:buClr>
            </a:pPr>
            <a:r>
              <a:rPr lang="en-US" sz="3200" dirty="0">
                <a:solidFill>
                  <a:srgbClr val="003865"/>
                </a:solidFill>
              </a:rPr>
              <a:t>Since usage demand shifts over the seasons, we don’t look at most recent costs. Instead, 12 months ensures we capture the full picture of energy costs, not seasonal</a:t>
            </a:r>
          </a:p>
          <a:p>
            <a:pPr marL="285750" indent="-285750">
              <a:spcBef>
                <a:spcPts val="600"/>
              </a:spcBef>
              <a:spcAft>
                <a:spcPts val="600"/>
              </a:spcAft>
              <a:buClr>
                <a:srgbClr val="003865"/>
              </a:buClr>
            </a:pPr>
            <a:r>
              <a:rPr lang="en-US" sz="3200" dirty="0">
                <a:solidFill>
                  <a:srgbClr val="003865"/>
                </a:solidFill>
              </a:rPr>
              <a:t>EAP benefits can be thought of as a reimbursement for previous years energy costs</a:t>
            </a:r>
          </a:p>
          <a:p>
            <a:pPr marL="742950" lvl="1" indent="-285750">
              <a:spcBef>
                <a:spcPts val="600"/>
              </a:spcBef>
              <a:spcAft>
                <a:spcPts val="600"/>
              </a:spcAft>
              <a:buClr>
                <a:srgbClr val="003865"/>
              </a:buClr>
            </a:pPr>
            <a:r>
              <a:rPr lang="en-US" sz="3200" dirty="0">
                <a:solidFill>
                  <a:srgbClr val="003865"/>
                </a:solidFill>
              </a:rPr>
              <a:t>The window ends before the program year it will be used in </a:t>
            </a:r>
          </a:p>
        </p:txBody>
      </p:sp>
      <p:sp>
        <p:nvSpPr>
          <p:cNvPr id="6" name="Slide Number Placeholder 5">
            <a:extLst>
              <a:ext uri="{FF2B5EF4-FFF2-40B4-BE49-F238E27FC236}">
                <a16:creationId xmlns:a16="http://schemas.microsoft.com/office/drawing/2014/main" id="{A3008580-D11B-CCE7-F940-7F4540FF6D2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630116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D1E18D-C7E5-38A4-5599-5E738428B6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E354BA-474F-0C20-2D74-DD1E89B8131D}"/>
              </a:ext>
            </a:extLst>
          </p:cNvPr>
          <p:cNvSpPr>
            <a:spLocks noGrp="1"/>
          </p:cNvSpPr>
          <p:nvPr>
            <p:ph type="title"/>
          </p:nvPr>
        </p:nvSpPr>
        <p:spPr/>
        <p:txBody>
          <a:bodyPr/>
          <a:lstStyle/>
          <a:p>
            <a:pPr algn="l"/>
            <a:r>
              <a:rPr lang="en-US" dirty="0"/>
              <a:t>What can you do with a kilowatt?</a:t>
            </a:r>
          </a:p>
        </p:txBody>
      </p:sp>
      <p:sp>
        <p:nvSpPr>
          <p:cNvPr id="3" name="Content Placeholder 2">
            <a:extLst>
              <a:ext uri="{FF2B5EF4-FFF2-40B4-BE49-F238E27FC236}">
                <a16:creationId xmlns:a16="http://schemas.microsoft.com/office/drawing/2014/main" id="{2F573C88-091F-AFE6-EC7F-37853CCA2120}"/>
              </a:ext>
            </a:extLst>
          </p:cNvPr>
          <p:cNvSpPr>
            <a:spLocks noGrp="1"/>
          </p:cNvSpPr>
          <p:nvPr>
            <p:ph idx="1"/>
          </p:nvPr>
        </p:nvSpPr>
        <p:spPr>
          <a:xfrm>
            <a:off x="688242" y="1350237"/>
            <a:ext cx="10665558" cy="5507764"/>
          </a:xfrm>
        </p:spPr>
        <p:txBody>
          <a:bodyPr>
            <a:noAutofit/>
          </a:bodyPr>
          <a:lstStyle/>
          <a:p>
            <a:pPr marL="0" indent="0">
              <a:spcBef>
                <a:spcPts val="600"/>
              </a:spcBef>
              <a:spcAft>
                <a:spcPts val="600"/>
              </a:spcAft>
              <a:buClr>
                <a:srgbClr val="003865"/>
              </a:buClr>
              <a:buNone/>
            </a:pPr>
            <a:r>
              <a:rPr lang="en-US" sz="3600" b="1" dirty="0">
                <a:ea typeface="Calibri" panose="020F0502020204030204" pitchFamily="34" charset="0"/>
                <a:cs typeface="Times New Roman" panose="02020603050405020304" pitchFamily="18" charset="0"/>
              </a:rPr>
              <a:t>Understanding reported cost and consumption data</a:t>
            </a:r>
          </a:p>
          <a:p>
            <a:pPr marL="0" indent="0">
              <a:spcBef>
                <a:spcPts val="600"/>
              </a:spcBef>
              <a:spcAft>
                <a:spcPts val="600"/>
              </a:spcAft>
              <a:buClr>
                <a:srgbClr val="003865"/>
              </a:buClr>
              <a:buNone/>
            </a:pPr>
            <a:endParaRPr lang="en-US" sz="2800" dirty="0">
              <a:solidFill>
                <a:srgbClr val="003865"/>
              </a:solidFill>
            </a:endParaRPr>
          </a:p>
          <a:p>
            <a:pPr marL="742950" lvl="1" indent="-285750">
              <a:spcBef>
                <a:spcPts val="600"/>
              </a:spcBef>
              <a:spcAft>
                <a:spcPts val="600"/>
              </a:spcAft>
              <a:buClr>
                <a:srgbClr val="003865"/>
              </a:buClr>
            </a:pPr>
            <a:endParaRPr lang="en-US" dirty="0">
              <a:solidFill>
                <a:srgbClr val="003865"/>
              </a:solidFill>
            </a:endParaRPr>
          </a:p>
          <a:p>
            <a:pPr>
              <a:spcBef>
                <a:spcPts val="600"/>
              </a:spcBef>
              <a:spcAft>
                <a:spcPts val="600"/>
              </a:spcAft>
            </a:pPr>
            <a:endParaRPr lang="en-US" dirty="0"/>
          </a:p>
        </p:txBody>
      </p:sp>
      <p:sp>
        <p:nvSpPr>
          <p:cNvPr id="6" name="Slide Number Placeholder 5">
            <a:extLst>
              <a:ext uri="{FF2B5EF4-FFF2-40B4-BE49-F238E27FC236}">
                <a16:creationId xmlns:a16="http://schemas.microsoft.com/office/drawing/2014/main" id="{C48C6797-AAEA-7AE3-858B-6B39B1DCAEC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4" name="Picture 3" descr="Xcel flyer about &quot;What can you do with a kilowatt hour -- approximately 15 cents -- of electricity?">
            <a:extLst>
              <a:ext uri="{FF2B5EF4-FFF2-40B4-BE49-F238E27FC236}">
                <a16:creationId xmlns:a16="http://schemas.microsoft.com/office/drawing/2014/main" id="{B696B958-71C2-A7FA-1DBC-29D7CFF60AB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081" y="-1874472"/>
            <a:ext cx="11487677" cy="10237043"/>
          </a:xfrm>
          <a:prstGeom prst="rect">
            <a:avLst/>
          </a:prstGeom>
          <a:noFill/>
          <a:ln>
            <a:noFill/>
          </a:ln>
        </p:spPr>
      </p:pic>
    </p:spTree>
    <p:extLst>
      <p:ext uri="{BB962C8B-B14F-4D97-AF65-F5344CB8AC3E}">
        <p14:creationId xmlns:p14="http://schemas.microsoft.com/office/powerpoint/2010/main" val="21384094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00E32-D4ED-BD96-D9AF-DC269169F4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FE9283-B36A-CD98-645D-9E8E00439F06}"/>
              </a:ext>
            </a:extLst>
          </p:cNvPr>
          <p:cNvSpPr>
            <a:spLocks noGrp="1"/>
          </p:cNvSpPr>
          <p:nvPr>
            <p:ph type="title"/>
          </p:nvPr>
        </p:nvSpPr>
        <p:spPr/>
        <p:txBody>
          <a:bodyPr/>
          <a:lstStyle/>
          <a:p>
            <a:pPr algn="l"/>
            <a:r>
              <a:rPr lang="en-US" sz="4400" dirty="0"/>
              <a:t>Energy source, units &amp; BTUs</a:t>
            </a:r>
            <a:endParaRPr lang="en-US" dirty="0"/>
          </a:p>
        </p:txBody>
      </p:sp>
      <p:graphicFrame>
        <p:nvGraphicFramePr>
          <p:cNvPr id="4" name="Table 3">
            <a:extLst>
              <a:ext uri="{FF2B5EF4-FFF2-40B4-BE49-F238E27FC236}">
                <a16:creationId xmlns:a16="http://schemas.microsoft.com/office/drawing/2014/main" id="{200E2DDB-F107-B05B-0F31-330C3FA104FE}"/>
              </a:ext>
            </a:extLst>
          </p:cNvPr>
          <p:cNvGraphicFramePr>
            <a:graphicFrameLocks noGrp="1"/>
          </p:cNvGraphicFramePr>
          <p:nvPr/>
        </p:nvGraphicFramePr>
        <p:xfrm>
          <a:off x="2515107" y="1442128"/>
          <a:ext cx="6937509" cy="2872740"/>
        </p:xfrm>
        <a:graphic>
          <a:graphicData uri="http://schemas.openxmlformats.org/drawingml/2006/table">
            <a:tbl>
              <a:tblPr firstRow="1" firstCol="1" bandRow="1">
                <a:tableStyleId>{5C22544A-7EE6-4342-B048-85BDC9FD1C3A}</a:tableStyleId>
              </a:tblPr>
              <a:tblGrid>
                <a:gridCol w="3027415">
                  <a:extLst>
                    <a:ext uri="{9D8B030D-6E8A-4147-A177-3AD203B41FA5}">
                      <a16:colId xmlns:a16="http://schemas.microsoft.com/office/drawing/2014/main" val="2036418751"/>
                    </a:ext>
                  </a:extLst>
                </a:gridCol>
                <a:gridCol w="3910094">
                  <a:extLst>
                    <a:ext uri="{9D8B030D-6E8A-4147-A177-3AD203B41FA5}">
                      <a16:colId xmlns:a16="http://schemas.microsoft.com/office/drawing/2014/main" val="1022896093"/>
                    </a:ext>
                  </a:extLst>
                </a:gridCol>
              </a:tblGrid>
              <a:tr h="450326">
                <a:tc>
                  <a:txBody>
                    <a:bodyPr/>
                    <a:lstStyle/>
                    <a:p>
                      <a:pPr marL="0" marR="0">
                        <a:lnSpc>
                          <a:spcPct val="107000"/>
                        </a:lnSpc>
                        <a:spcAft>
                          <a:spcPts val="800"/>
                        </a:spcAft>
                        <a:buNone/>
                      </a:pPr>
                      <a:r>
                        <a:rPr lang="en-US" sz="2400" kern="100" dirty="0">
                          <a:effectLst/>
                        </a:rPr>
                        <a:t>Energy source/fuel</a:t>
                      </a:r>
                      <a:endParaRPr lang="en-US" sz="24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95250" marR="95250" marT="57150" marB="47625" anchor="b"/>
                </a:tc>
                <a:tc>
                  <a:txBody>
                    <a:bodyPr/>
                    <a:lstStyle/>
                    <a:p>
                      <a:pPr marL="0" marR="0">
                        <a:lnSpc>
                          <a:spcPct val="107000"/>
                        </a:lnSpc>
                        <a:spcAft>
                          <a:spcPts val="800"/>
                        </a:spcAft>
                        <a:buNone/>
                      </a:pPr>
                      <a:r>
                        <a:rPr lang="en-US" sz="2400" kern="100" dirty="0">
                          <a:effectLst/>
                        </a:rPr>
                        <a:t>Physical units and Btu</a:t>
                      </a:r>
                      <a:endParaRPr lang="en-US" sz="24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95250" marR="95250" marT="57150" marB="47625" anchor="b"/>
                </a:tc>
                <a:extLst>
                  <a:ext uri="{0D108BD9-81ED-4DB2-BD59-A6C34878D82A}">
                    <a16:rowId xmlns:a16="http://schemas.microsoft.com/office/drawing/2014/main" val="106156512"/>
                  </a:ext>
                </a:extLst>
              </a:tr>
              <a:tr h="450326">
                <a:tc>
                  <a:txBody>
                    <a:bodyPr/>
                    <a:lstStyle/>
                    <a:p>
                      <a:pPr marL="0" marR="0">
                        <a:lnSpc>
                          <a:spcPct val="107000"/>
                        </a:lnSpc>
                        <a:spcAft>
                          <a:spcPts val="800"/>
                        </a:spcAft>
                        <a:buNone/>
                      </a:pPr>
                      <a:r>
                        <a:rPr lang="en-US" sz="2400" kern="100">
                          <a:effectLst/>
                        </a:rPr>
                        <a:t>Electricity</a:t>
                      </a:r>
                      <a:endParaRPr lang="en-US" sz="2400" kern="100">
                        <a:effectLst/>
                        <a:latin typeface="Calibri" panose="020F0502020204030204" pitchFamily="34" charset="0"/>
                        <a:ea typeface="Aptos" panose="020B0004020202020204" pitchFamily="34" charset="0"/>
                        <a:cs typeface="Times New Roman" panose="02020603050405020304" pitchFamily="18" charset="0"/>
                      </a:endParaRPr>
                    </a:p>
                  </a:txBody>
                  <a:tcPr marL="95250" marR="95250" marT="57150" marB="47625"/>
                </a:tc>
                <a:tc>
                  <a:txBody>
                    <a:bodyPr/>
                    <a:lstStyle/>
                    <a:p>
                      <a:pPr marL="0" marR="0">
                        <a:lnSpc>
                          <a:spcPct val="107000"/>
                        </a:lnSpc>
                        <a:spcAft>
                          <a:spcPts val="800"/>
                        </a:spcAft>
                        <a:buNone/>
                      </a:pPr>
                      <a:r>
                        <a:rPr lang="en-US" sz="2400" kern="100" dirty="0">
                          <a:effectLst/>
                        </a:rPr>
                        <a:t> 1 </a:t>
                      </a:r>
                      <a:r>
                        <a:rPr lang="en-US" sz="2400" kern="100" dirty="0" err="1">
                          <a:effectLst/>
                        </a:rPr>
                        <a:t>kilowatthour</a:t>
                      </a:r>
                      <a:r>
                        <a:rPr lang="en-US" sz="2400" kern="100" dirty="0">
                          <a:effectLst/>
                        </a:rPr>
                        <a:t>=3,412 Btu</a:t>
                      </a:r>
                      <a:endParaRPr lang="en-US" sz="24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95250" marR="95250" marT="57150" marB="47625"/>
                </a:tc>
                <a:extLst>
                  <a:ext uri="{0D108BD9-81ED-4DB2-BD59-A6C34878D82A}">
                    <a16:rowId xmlns:a16="http://schemas.microsoft.com/office/drawing/2014/main" val="3978151699"/>
                  </a:ext>
                </a:extLst>
              </a:tr>
              <a:tr h="450326">
                <a:tc>
                  <a:txBody>
                    <a:bodyPr/>
                    <a:lstStyle/>
                    <a:p>
                      <a:pPr marL="0" marR="0">
                        <a:lnSpc>
                          <a:spcPct val="107000"/>
                        </a:lnSpc>
                        <a:spcAft>
                          <a:spcPts val="800"/>
                        </a:spcAft>
                        <a:buNone/>
                      </a:pPr>
                      <a:r>
                        <a:rPr lang="en-US" sz="2400" kern="100">
                          <a:effectLst/>
                        </a:rPr>
                        <a:t>Natural gas</a:t>
                      </a:r>
                      <a:endParaRPr lang="en-US" sz="2400" kern="100">
                        <a:effectLst/>
                        <a:latin typeface="Calibri" panose="020F0502020204030204" pitchFamily="34" charset="0"/>
                        <a:ea typeface="Aptos" panose="020B0004020202020204" pitchFamily="34" charset="0"/>
                        <a:cs typeface="Times New Roman" panose="02020603050405020304" pitchFamily="18" charset="0"/>
                      </a:endParaRPr>
                    </a:p>
                  </a:txBody>
                  <a:tcPr marL="95250" marR="95250" marT="57150" marB="47625"/>
                </a:tc>
                <a:tc>
                  <a:txBody>
                    <a:bodyPr/>
                    <a:lstStyle/>
                    <a:p>
                      <a:pPr marL="0" marR="0">
                        <a:lnSpc>
                          <a:spcPct val="107000"/>
                        </a:lnSpc>
                        <a:spcAft>
                          <a:spcPts val="800"/>
                        </a:spcAft>
                        <a:buNone/>
                      </a:pPr>
                      <a:r>
                        <a:rPr lang="en-US" sz="2400" kern="100" dirty="0">
                          <a:effectLst/>
                        </a:rPr>
                        <a:t> 1 </a:t>
                      </a:r>
                      <a:r>
                        <a:rPr lang="en-US" sz="2400" kern="100" dirty="0" err="1">
                          <a:effectLst/>
                        </a:rPr>
                        <a:t>therm</a:t>
                      </a:r>
                      <a:r>
                        <a:rPr lang="en-US" sz="2400" kern="100" dirty="0">
                          <a:effectLst/>
                        </a:rPr>
                        <a:t>=100,000 Btu</a:t>
                      </a:r>
                      <a:endParaRPr lang="en-US" sz="24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95250" marR="95250" marT="57150" marB="47625"/>
                </a:tc>
                <a:extLst>
                  <a:ext uri="{0D108BD9-81ED-4DB2-BD59-A6C34878D82A}">
                    <a16:rowId xmlns:a16="http://schemas.microsoft.com/office/drawing/2014/main" val="2315946304"/>
                  </a:ext>
                </a:extLst>
              </a:tr>
              <a:tr h="450326">
                <a:tc>
                  <a:txBody>
                    <a:bodyPr/>
                    <a:lstStyle/>
                    <a:p>
                      <a:pPr marL="0" marR="0">
                        <a:lnSpc>
                          <a:spcPct val="107000"/>
                        </a:lnSpc>
                        <a:spcAft>
                          <a:spcPts val="800"/>
                        </a:spcAft>
                        <a:buNone/>
                      </a:pPr>
                      <a:r>
                        <a:rPr lang="en-US" sz="2400" kern="100">
                          <a:effectLst/>
                        </a:rPr>
                        <a:t>Heating oil</a:t>
                      </a:r>
                      <a:endParaRPr lang="en-US" sz="2400" kern="100">
                        <a:effectLst/>
                        <a:latin typeface="Calibri" panose="020F0502020204030204" pitchFamily="34" charset="0"/>
                        <a:ea typeface="Aptos" panose="020B0004020202020204" pitchFamily="34" charset="0"/>
                        <a:cs typeface="Times New Roman" panose="02020603050405020304" pitchFamily="18" charset="0"/>
                      </a:endParaRPr>
                    </a:p>
                  </a:txBody>
                  <a:tcPr marL="95250" marR="95250" marT="57150" marB="47625"/>
                </a:tc>
                <a:tc>
                  <a:txBody>
                    <a:bodyPr/>
                    <a:lstStyle/>
                    <a:p>
                      <a:pPr marL="0" marR="0">
                        <a:lnSpc>
                          <a:spcPct val="107000"/>
                        </a:lnSpc>
                        <a:spcAft>
                          <a:spcPts val="800"/>
                        </a:spcAft>
                        <a:buNone/>
                      </a:pPr>
                      <a:r>
                        <a:rPr lang="en-US" sz="2400" kern="100">
                          <a:effectLst/>
                        </a:rPr>
                        <a:t> 1 gallon=138,500 Btu</a:t>
                      </a:r>
                      <a:endParaRPr lang="en-US" sz="2400" kern="100">
                        <a:effectLst/>
                        <a:latin typeface="Calibri" panose="020F0502020204030204" pitchFamily="34" charset="0"/>
                        <a:ea typeface="Aptos" panose="020B0004020202020204" pitchFamily="34" charset="0"/>
                        <a:cs typeface="Times New Roman" panose="02020603050405020304" pitchFamily="18" charset="0"/>
                      </a:endParaRPr>
                    </a:p>
                  </a:txBody>
                  <a:tcPr marL="95250" marR="95250" marT="57150" marB="47625"/>
                </a:tc>
                <a:extLst>
                  <a:ext uri="{0D108BD9-81ED-4DB2-BD59-A6C34878D82A}">
                    <a16:rowId xmlns:a16="http://schemas.microsoft.com/office/drawing/2014/main" val="3256128418"/>
                  </a:ext>
                </a:extLst>
              </a:tr>
              <a:tr h="450326">
                <a:tc>
                  <a:txBody>
                    <a:bodyPr/>
                    <a:lstStyle/>
                    <a:p>
                      <a:pPr marL="0" marR="0">
                        <a:lnSpc>
                          <a:spcPct val="107000"/>
                        </a:lnSpc>
                        <a:spcAft>
                          <a:spcPts val="800"/>
                        </a:spcAft>
                        <a:buNone/>
                      </a:pPr>
                      <a:r>
                        <a:rPr lang="en-US" sz="2400" kern="100">
                          <a:effectLst/>
                        </a:rPr>
                        <a:t>Propane</a:t>
                      </a:r>
                      <a:endParaRPr lang="en-US" sz="2400" kern="100">
                        <a:effectLst/>
                        <a:latin typeface="Calibri" panose="020F0502020204030204" pitchFamily="34" charset="0"/>
                        <a:ea typeface="Aptos" panose="020B0004020202020204" pitchFamily="34" charset="0"/>
                        <a:cs typeface="Times New Roman" panose="02020603050405020304" pitchFamily="18" charset="0"/>
                      </a:endParaRPr>
                    </a:p>
                  </a:txBody>
                  <a:tcPr marL="95250" marR="95250" marT="57150" marB="47625"/>
                </a:tc>
                <a:tc>
                  <a:txBody>
                    <a:bodyPr/>
                    <a:lstStyle/>
                    <a:p>
                      <a:pPr marL="0" marR="0">
                        <a:lnSpc>
                          <a:spcPct val="107000"/>
                        </a:lnSpc>
                        <a:spcAft>
                          <a:spcPts val="800"/>
                        </a:spcAft>
                        <a:buNone/>
                      </a:pPr>
                      <a:r>
                        <a:rPr lang="en-US" sz="2400" kern="100">
                          <a:effectLst/>
                        </a:rPr>
                        <a:t> 1 gallon=91,452 Btu</a:t>
                      </a:r>
                      <a:endParaRPr lang="en-US" sz="2400" kern="100">
                        <a:effectLst/>
                        <a:latin typeface="Calibri" panose="020F0502020204030204" pitchFamily="34" charset="0"/>
                        <a:ea typeface="Aptos" panose="020B0004020202020204" pitchFamily="34" charset="0"/>
                        <a:cs typeface="Times New Roman" panose="02020603050405020304" pitchFamily="18" charset="0"/>
                      </a:endParaRPr>
                    </a:p>
                  </a:txBody>
                  <a:tcPr marL="95250" marR="95250" marT="57150" marB="47625"/>
                </a:tc>
                <a:extLst>
                  <a:ext uri="{0D108BD9-81ED-4DB2-BD59-A6C34878D82A}">
                    <a16:rowId xmlns:a16="http://schemas.microsoft.com/office/drawing/2014/main" val="2584897990"/>
                  </a:ext>
                </a:extLst>
              </a:tr>
              <a:tr h="450326">
                <a:tc>
                  <a:txBody>
                    <a:bodyPr/>
                    <a:lstStyle/>
                    <a:p>
                      <a:pPr marL="0" marR="0">
                        <a:lnSpc>
                          <a:spcPct val="107000"/>
                        </a:lnSpc>
                        <a:spcAft>
                          <a:spcPts val="800"/>
                        </a:spcAft>
                        <a:buNone/>
                      </a:pPr>
                      <a:r>
                        <a:rPr lang="en-US" sz="2400" kern="100" dirty="0">
                          <a:effectLst/>
                        </a:rPr>
                        <a:t>Wood</a:t>
                      </a:r>
                      <a:endParaRPr lang="en-US" sz="24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95250" marR="95250" marT="57150" marB="47625"/>
                </a:tc>
                <a:tc>
                  <a:txBody>
                    <a:bodyPr/>
                    <a:lstStyle/>
                    <a:p>
                      <a:pPr marL="0" marR="0">
                        <a:lnSpc>
                          <a:spcPct val="107000"/>
                        </a:lnSpc>
                        <a:spcAft>
                          <a:spcPts val="800"/>
                        </a:spcAft>
                        <a:buNone/>
                      </a:pPr>
                      <a:r>
                        <a:rPr lang="en-US" sz="2400" kern="100" dirty="0">
                          <a:effectLst/>
                        </a:rPr>
                        <a:t> 1 cord=20,000,000 Btu</a:t>
                      </a:r>
                      <a:endParaRPr lang="en-US" sz="24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95250" marR="95250" marT="57150" marB="47625"/>
                </a:tc>
                <a:extLst>
                  <a:ext uri="{0D108BD9-81ED-4DB2-BD59-A6C34878D82A}">
                    <a16:rowId xmlns:a16="http://schemas.microsoft.com/office/drawing/2014/main" val="3692410792"/>
                  </a:ext>
                </a:extLst>
              </a:tr>
            </a:tbl>
          </a:graphicData>
        </a:graphic>
      </p:graphicFrame>
      <p:sp>
        <p:nvSpPr>
          <p:cNvPr id="3" name="Content Placeholder 2">
            <a:extLst>
              <a:ext uri="{FF2B5EF4-FFF2-40B4-BE49-F238E27FC236}">
                <a16:creationId xmlns:a16="http://schemas.microsoft.com/office/drawing/2014/main" id="{90773075-242E-FFD7-CC65-13614A757AA7}"/>
              </a:ext>
            </a:extLst>
          </p:cNvPr>
          <p:cNvSpPr>
            <a:spLocks noGrp="1"/>
          </p:cNvSpPr>
          <p:nvPr>
            <p:ph idx="1"/>
          </p:nvPr>
        </p:nvSpPr>
        <p:spPr>
          <a:xfrm>
            <a:off x="678910" y="4609320"/>
            <a:ext cx="11336981" cy="1959430"/>
          </a:xfrm>
        </p:spPr>
        <p:txBody>
          <a:bodyPr>
            <a:noAutofit/>
          </a:bodyPr>
          <a:lstStyle/>
          <a:p>
            <a:pPr marL="285750" indent="-285750">
              <a:spcBef>
                <a:spcPts val="600"/>
              </a:spcBef>
              <a:spcAft>
                <a:spcPts val="600"/>
              </a:spcAft>
              <a:buClr>
                <a:srgbClr val="003865"/>
              </a:buClr>
            </a:pPr>
            <a:r>
              <a:rPr lang="en-US" sz="3200" dirty="0">
                <a:solidFill>
                  <a:srgbClr val="003865"/>
                </a:solidFill>
              </a:rPr>
              <a:t>A cord of wood equals about 218 gallons of propane or 145 gallons of heating oil</a:t>
            </a:r>
          </a:p>
          <a:p>
            <a:pPr marL="285750" indent="-285750">
              <a:spcBef>
                <a:spcPts val="600"/>
              </a:spcBef>
              <a:spcAft>
                <a:spcPts val="600"/>
              </a:spcAft>
              <a:buClr>
                <a:srgbClr val="003865"/>
              </a:buClr>
            </a:pPr>
            <a:r>
              <a:rPr lang="en-US" sz="3200" dirty="0"/>
              <a:t>A </a:t>
            </a:r>
            <a:r>
              <a:rPr lang="en-US" sz="3200" dirty="0" err="1"/>
              <a:t>therm</a:t>
            </a:r>
            <a:r>
              <a:rPr lang="en-US" sz="3200" dirty="0"/>
              <a:t> of natural gas equals approximately 30 kWh of electricity </a:t>
            </a:r>
            <a:endParaRPr lang="en-US" sz="3200" dirty="0">
              <a:solidFill>
                <a:srgbClr val="003865"/>
              </a:solidFill>
            </a:endParaRPr>
          </a:p>
          <a:p>
            <a:pPr>
              <a:spcBef>
                <a:spcPts val="600"/>
              </a:spcBef>
              <a:spcAft>
                <a:spcPts val="600"/>
              </a:spcAft>
            </a:pPr>
            <a:endParaRPr lang="en-US" dirty="0"/>
          </a:p>
        </p:txBody>
      </p:sp>
      <p:sp>
        <p:nvSpPr>
          <p:cNvPr id="6" name="Slide Number Placeholder 5">
            <a:extLst>
              <a:ext uri="{FF2B5EF4-FFF2-40B4-BE49-F238E27FC236}">
                <a16:creationId xmlns:a16="http://schemas.microsoft.com/office/drawing/2014/main" id="{DEE8101D-07B2-B091-E5F2-A865075962A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742687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1EA39-6BCF-1589-9CF4-4FAD96642124}"/>
              </a:ext>
            </a:extLst>
          </p:cNvPr>
          <p:cNvSpPr>
            <a:spLocks noGrp="1"/>
          </p:cNvSpPr>
          <p:nvPr>
            <p:ph type="title"/>
          </p:nvPr>
        </p:nvSpPr>
        <p:spPr/>
        <p:txBody>
          <a:bodyPr/>
          <a:lstStyle/>
          <a:p>
            <a:pPr algn="l"/>
            <a:r>
              <a:rPr lang="en-US" dirty="0"/>
              <a:t>Ocean-going tanker</a:t>
            </a:r>
          </a:p>
        </p:txBody>
      </p:sp>
      <p:sp>
        <p:nvSpPr>
          <p:cNvPr id="4" name="Slide Number Placeholder 3">
            <a:extLst>
              <a:ext uri="{FF2B5EF4-FFF2-40B4-BE49-F238E27FC236}">
                <a16:creationId xmlns:a16="http://schemas.microsoft.com/office/drawing/2014/main" id="{412D6F6E-E619-19CA-86E4-71EC351D925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8" name="Picture 7" descr="An ocean-going tanker">
            <a:extLst>
              <a:ext uri="{FF2B5EF4-FFF2-40B4-BE49-F238E27FC236}">
                <a16:creationId xmlns:a16="http://schemas.microsoft.com/office/drawing/2014/main" id="{6917F419-0C9A-D570-10F0-AB45F32A35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43000"/>
            <a:ext cx="12192000" cy="9144000"/>
          </a:xfrm>
          <a:prstGeom prst="rect">
            <a:avLst/>
          </a:prstGeom>
        </p:spPr>
      </p:pic>
    </p:spTree>
    <p:extLst>
      <p:ext uri="{BB962C8B-B14F-4D97-AF65-F5344CB8AC3E}">
        <p14:creationId xmlns:p14="http://schemas.microsoft.com/office/powerpoint/2010/main" val="92134903"/>
      </p:ext>
    </p:extLst>
  </p:cSld>
  <p:clrMapOvr>
    <a:masterClrMapping/>
  </p:clrMapOvr>
  <mc:AlternateContent xmlns:mc="http://schemas.openxmlformats.org/markup-compatibility/2006" xmlns:p14="http://schemas.microsoft.com/office/powerpoint/2010/main">
    <mc:Choice Requires="p14">
      <p:transition p14:dur="0" advClick="0" advTm="1000"/>
    </mc:Choice>
    <mc:Fallback xmlns="">
      <p:transition advClick="0" advTm="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500"/>
                                  </p:stCondLst>
                                  <p:childTnLst>
                                    <p:animMotion origin="layout" path="M 0 0 L -0.47812 0.30741 " pathEditMode="relative" rAng="0" ptsTypes="AA">
                                      <p:cBhvr>
                                        <p:cTn id="6" dur="4000" fill="hold"/>
                                        <p:tgtEl>
                                          <p:spTgt spid="8"/>
                                        </p:tgtEl>
                                        <p:attrNameLst>
                                          <p:attrName>ppt_x</p:attrName>
                                          <p:attrName>ppt_y</p:attrName>
                                        </p:attrNameLst>
                                      </p:cBhvr>
                                      <p:rCtr x="-23906" y="1537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5DD0A0-E2B8-CBB0-BC9B-0C36B1C69D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5F4791-EE90-7D7D-5040-6F9B2C79BB4F}"/>
              </a:ext>
            </a:extLst>
          </p:cNvPr>
          <p:cNvSpPr>
            <a:spLocks noGrp="1"/>
          </p:cNvSpPr>
          <p:nvPr>
            <p:ph type="title"/>
          </p:nvPr>
        </p:nvSpPr>
        <p:spPr/>
        <p:txBody>
          <a:bodyPr/>
          <a:lstStyle/>
          <a:p>
            <a:pPr algn="l"/>
            <a:r>
              <a:rPr lang="en-US" sz="4400" dirty="0"/>
              <a:t>Average heating cost by fuel type</a:t>
            </a:r>
            <a:endParaRPr lang="en-US" dirty="0"/>
          </a:p>
        </p:txBody>
      </p:sp>
      <p:sp>
        <p:nvSpPr>
          <p:cNvPr id="3" name="Content Placeholder 2">
            <a:extLst>
              <a:ext uri="{FF2B5EF4-FFF2-40B4-BE49-F238E27FC236}">
                <a16:creationId xmlns:a16="http://schemas.microsoft.com/office/drawing/2014/main" id="{8B1A080E-5DCC-CCE7-ACFE-1018BCAA0A2F}"/>
              </a:ext>
            </a:extLst>
          </p:cNvPr>
          <p:cNvSpPr>
            <a:spLocks noGrp="1"/>
          </p:cNvSpPr>
          <p:nvPr>
            <p:ph idx="1"/>
          </p:nvPr>
        </p:nvSpPr>
        <p:spPr>
          <a:xfrm>
            <a:off x="688242" y="1350238"/>
            <a:ext cx="10665558" cy="1045296"/>
          </a:xfrm>
        </p:spPr>
        <p:txBody>
          <a:bodyPr>
            <a:noAutofit/>
          </a:bodyPr>
          <a:lstStyle/>
          <a:p>
            <a:pPr marL="0" indent="0">
              <a:spcBef>
                <a:spcPts val="0"/>
              </a:spcBef>
              <a:spcAft>
                <a:spcPts val="0"/>
              </a:spcAft>
              <a:buClr>
                <a:srgbClr val="003865"/>
              </a:buClr>
              <a:buNone/>
            </a:pPr>
            <a:r>
              <a:rPr lang="en-US" sz="3600" b="1" dirty="0">
                <a:ea typeface="Calibri" panose="020F0502020204030204" pitchFamily="34" charset="0"/>
                <a:cs typeface="Times New Roman" panose="02020603050405020304" pitchFamily="18" charset="0"/>
              </a:rPr>
              <a:t>Understanding reported cost and consumption data</a:t>
            </a:r>
          </a:p>
          <a:p>
            <a:pPr marL="0" indent="0">
              <a:spcBef>
                <a:spcPts val="600"/>
              </a:spcBef>
              <a:spcAft>
                <a:spcPts val="600"/>
              </a:spcAft>
              <a:buClr>
                <a:srgbClr val="003865"/>
              </a:buClr>
              <a:buNone/>
            </a:pPr>
            <a:r>
              <a:rPr lang="en-US" sz="2800" dirty="0">
                <a:solidFill>
                  <a:srgbClr val="003865"/>
                </a:solidFill>
              </a:rPr>
              <a:t>Average heating cost by fuel type for FFY25 EAP HHs</a:t>
            </a:r>
            <a:endParaRPr lang="en-US" dirty="0">
              <a:solidFill>
                <a:srgbClr val="003865"/>
              </a:solidFill>
            </a:endParaRPr>
          </a:p>
          <a:p>
            <a:pPr>
              <a:spcBef>
                <a:spcPts val="600"/>
              </a:spcBef>
              <a:spcAft>
                <a:spcPts val="600"/>
              </a:spcAft>
            </a:pPr>
            <a:endParaRPr lang="en-US" dirty="0"/>
          </a:p>
        </p:txBody>
      </p:sp>
      <p:cxnSp>
        <p:nvCxnSpPr>
          <p:cNvPr id="8" name="Straight Arrow Connector 7">
            <a:extLst>
              <a:ext uri="{FF2B5EF4-FFF2-40B4-BE49-F238E27FC236}">
                <a16:creationId xmlns:a16="http://schemas.microsoft.com/office/drawing/2014/main" id="{01B36933-6891-FA13-94A6-17D61D5F31CC}"/>
              </a:ext>
              <a:ext uri="{C183D7F6-B498-43B3-948B-1728B52AA6E4}">
                <adec:decorative xmlns:adec="http://schemas.microsoft.com/office/drawing/2017/decorative" val="1"/>
              </a:ext>
            </a:extLst>
          </p:cNvPr>
          <p:cNvCxnSpPr/>
          <p:nvPr/>
        </p:nvCxnSpPr>
        <p:spPr>
          <a:xfrm>
            <a:off x="362309" y="6426675"/>
            <a:ext cx="11291978" cy="0"/>
          </a:xfrm>
          <a:prstGeom prst="straightConnector1">
            <a:avLst/>
          </a:prstGeom>
          <a:ln w="76200">
            <a:solidFill>
              <a:schemeClr val="tx2"/>
            </a:solidFill>
            <a:headEnd type="triangle"/>
            <a:tailEnd type="triangle"/>
          </a:ln>
        </p:spPr>
        <p:style>
          <a:lnRef idx="1">
            <a:schemeClr val="dk1"/>
          </a:lnRef>
          <a:fillRef idx="0">
            <a:schemeClr val="dk1"/>
          </a:fillRef>
          <a:effectRef idx="0">
            <a:schemeClr val="dk1"/>
          </a:effectRef>
          <a:fontRef idx="minor">
            <a:schemeClr val="tx1"/>
          </a:fontRef>
        </p:style>
      </p:cxnSp>
      <p:sp>
        <p:nvSpPr>
          <p:cNvPr id="9" name="TextBox 8">
            <a:extLst>
              <a:ext uri="{FF2B5EF4-FFF2-40B4-BE49-F238E27FC236}">
                <a16:creationId xmlns:a16="http://schemas.microsoft.com/office/drawing/2014/main" id="{04EAA421-E06D-37A2-5687-2FFB5A5FE010}"/>
              </a:ext>
            </a:extLst>
          </p:cNvPr>
          <p:cNvSpPr txBox="1"/>
          <p:nvPr/>
        </p:nvSpPr>
        <p:spPr>
          <a:xfrm>
            <a:off x="216448" y="6430982"/>
            <a:ext cx="73468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3865"/>
                </a:solidFill>
                <a:effectLst/>
                <a:uLnTx/>
                <a:uFillTx/>
                <a:latin typeface="Calibri"/>
                <a:ea typeface="+mn-ea"/>
                <a:cs typeface="+mn-cs"/>
              </a:rPr>
              <a:t>Less</a:t>
            </a:r>
            <a:endParaRPr kumimoji="0" lang="en-US" sz="1800" b="1" i="0" u="none" strike="noStrike" kern="1200" cap="none" spc="0" normalizeH="0" baseline="0" noProof="0" dirty="0">
              <a:ln>
                <a:noFill/>
              </a:ln>
              <a:solidFill>
                <a:srgbClr val="003865"/>
              </a:solidFill>
              <a:effectLst/>
              <a:uLnTx/>
              <a:uFillTx/>
              <a:latin typeface="Calibri"/>
              <a:ea typeface="+mn-ea"/>
              <a:cs typeface="+mn-cs"/>
            </a:endParaRPr>
          </a:p>
        </p:txBody>
      </p:sp>
      <p:sp>
        <p:nvSpPr>
          <p:cNvPr id="10" name="TextBox 9">
            <a:extLst>
              <a:ext uri="{FF2B5EF4-FFF2-40B4-BE49-F238E27FC236}">
                <a16:creationId xmlns:a16="http://schemas.microsoft.com/office/drawing/2014/main" id="{44EA241A-387F-722F-CE09-E91573C1EC4E}"/>
              </a:ext>
            </a:extLst>
          </p:cNvPr>
          <p:cNvSpPr txBox="1"/>
          <p:nvPr/>
        </p:nvSpPr>
        <p:spPr>
          <a:xfrm>
            <a:off x="10903790" y="6428115"/>
            <a:ext cx="91372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3865"/>
                </a:solidFill>
                <a:effectLst/>
                <a:uLnTx/>
                <a:uFillTx/>
                <a:latin typeface="Calibri"/>
                <a:ea typeface="+mn-ea"/>
                <a:cs typeface="+mn-cs"/>
              </a:rPr>
              <a:t>More</a:t>
            </a:r>
            <a:endParaRPr kumimoji="0" lang="en-US" sz="1800" b="1" i="0" u="none" strike="noStrike" kern="1200" cap="none" spc="0" normalizeH="0" baseline="0" noProof="0" dirty="0">
              <a:ln>
                <a:noFill/>
              </a:ln>
              <a:solidFill>
                <a:srgbClr val="003865"/>
              </a:solidFill>
              <a:effectLst/>
              <a:uLnTx/>
              <a:uFillTx/>
              <a:latin typeface="Calibri"/>
              <a:ea typeface="+mn-ea"/>
              <a:cs typeface="+mn-cs"/>
            </a:endParaRPr>
          </a:p>
        </p:txBody>
      </p:sp>
      <p:sp>
        <p:nvSpPr>
          <p:cNvPr id="13" name="TextBox 12">
            <a:extLst>
              <a:ext uri="{FF2B5EF4-FFF2-40B4-BE49-F238E27FC236}">
                <a16:creationId xmlns:a16="http://schemas.microsoft.com/office/drawing/2014/main" id="{61E85E74-9E36-0847-CE04-3239C7C0D385}"/>
              </a:ext>
            </a:extLst>
          </p:cNvPr>
          <p:cNvSpPr txBox="1"/>
          <p:nvPr/>
        </p:nvSpPr>
        <p:spPr>
          <a:xfrm>
            <a:off x="626528" y="5810084"/>
            <a:ext cx="96393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3865"/>
                </a:solidFill>
                <a:effectLst/>
                <a:uLnTx/>
                <a:uFillTx/>
                <a:latin typeface="Calibri"/>
                <a:ea typeface="+mn-ea"/>
                <a:cs typeface="+mn-cs"/>
              </a:rPr>
              <a:t>$733</a:t>
            </a:r>
            <a:endParaRPr kumimoji="0" lang="en-US" sz="1800" b="1" i="0" u="none" strike="noStrike" kern="1200" cap="none" spc="0" normalizeH="0" baseline="0" noProof="0" dirty="0">
              <a:ln>
                <a:noFill/>
              </a:ln>
              <a:solidFill>
                <a:srgbClr val="003865"/>
              </a:solidFill>
              <a:effectLst/>
              <a:uLnTx/>
              <a:uFillTx/>
              <a:latin typeface="Calibri"/>
              <a:ea typeface="+mn-ea"/>
              <a:cs typeface="+mn-cs"/>
            </a:endParaRPr>
          </a:p>
        </p:txBody>
      </p:sp>
      <p:grpSp>
        <p:nvGrpSpPr>
          <p:cNvPr id="28" name="Group 27" descr="Natural Gas">
            <a:extLst>
              <a:ext uri="{FF2B5EF4-FFF2-40B4-BE49-F238E27FC236}">
                <a16:creationId xmlns:a16="http://schemas.microsoft.com/office/drawing/2014/main" id="{B2CB3B9C-015F-537B-342A-E1BD7A9AB9D9}"/>
              </a:ext>
            </a:extLst>
          </p:cNvPr>
          <p:cNvGrpSpPr/>
          <p:nvPr/>
        </p:nvGrpSpPr>
        <p:grpSpPr>
          <a:xfrm>
            <a:off x="9965882" y="2255397"/>
            <a:ext cx="1595762" cy="2080591"/>
            <a:chOff x="489090" y="3244334"/>
            <a:chExt cx="1595762" cy="2080591"/>
          </a:xfrm>
        </p:grpSpPr>
        <p:pic>
          <p:nvPicPr>
            <p:cNvPr id="22" name="Picture 21">
              <a:extLst>
                <a:ext uri="{FF2B5EF4-FFF2-40B4-BE49-F238E27FC236}">
                  <a16:creationId xmlns:a16="http://schemas.microsoft.com/office/drawing/2014/main" id="{605E05CE-A66C-F5BC-64AA-D504C6B48022}"/>
                </a:ext>
              </a:extLst>
            </p:cNvPr>
            <p:cNvPicPr>
              <a:picLocks noChangeAspect="1"/>
            </p:cNvPicPr>
            <p:nvPr/>
          </p:nvPicPr>
          <p:blipFill>
            <a:blip r:embed="rId2"/>
            <a:stretch>
              <a:fillRect/>
            </a:stretch>
          </p:blipFill>
          <p:spPr>
            <a:xfrm>
              <a:off x="489090" y="3729163"/>
              <a:ext cx="1595762" cy="1595762"/>
            </a:xfrm>
            <a:prstGeom prst="rect">
              <a:avLst/>
            </a:prstGeom>
          </p:spPr>
        </p:pic>
        <p:sp>
          <p:nvSpPr>
            <p:cNvPr id="18" name="TextBox 17">
              <a:extLst>
                <a:ext uri="{FF2B5EF4-FFF2-40B4-BE49-F238E27FC236}">
                  <a16:creationId xmlns:a16="http://schemas.microsoft.com/office/drawing/2014/main" id="{6A7B185A-E5EA-3250-3F28-4EACA58F77E9}"/>
                </a:ext>
              </a:extLst>
            </p:cNvPr>
            <p:cNvSpPr txBox="1"/>
            <p:nvPr/>
          </p:nvSpPr>
          <p:spPr>
            <a:xfrm>
              <a:off x="610813" y="3244334"/>
              <a:ext cx="135231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3865"/>
                  </a:solidFill>
                  <a:effectLst/>
                  <a:uLnTx/>
                  <a:uFillTx/>
                  <a:latin typeface="Calibri"/>
                  <a:ea typeface="+mn-ea"/>
                  <a:cs typeface="+mn-cs"/>
                </a:rPr>
                <a:t>Natural Gas</a:t>
              </a:r>
            </a:p>
          </p:txBody>
        </p:sp>
      </p:grpSp>
      <p:sp>
        <p:nvSpPr>
          <p:cNvPr id="19" name="TextBox 18">
            <a:extLst>
              <a:ext uri="{FF2B5EF4-FFF2-40B4-BE49-F238E27FC236}">
                <a16:creationId xmlns:a16="http://schemas.microsoft.com/office/drawing/2014/main" id="{223FB629-E50B-A5B8-CE76-476E1FF87EE3}"/>
              </a:ext>
            </a:extLst>
          </p:cNvPr>
          <p:cNvSpPr txBox="1"/>
          <p:nvPr/>
        </p:nvSpPr>
        <p:spPr>
          <a:xfrm>
            <a:off x="3212546" y="5826161"/>
            <a:ext cx="96393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3865"/>
                </a:solidFill>
                <a:effectLst/>
                <a:uLnTx/>
                <a:uFillTx/>
                <a:latin typeface="Calibri"/>
                <a:ea typeface="+mn-ea"/>
                <a:cs typeface="+mn-cs"/>
              </a:rPr>
              <a:t>$1180</a:t>
            </a:r>
            <a:endParaRPr kumimoji="0" lang="en-US" sz="1800" b="1" i="0" u="none" strike="noStrike" kern="1200" cap="none" spc="0" normalizeH="0" baseline="0" noProof="0" dirty="0">
              <a:ln>
                <a:noFill/>
              </a:ln>
              <a:solidFill>
                <a:srgbClr val="003865"/>
              </a:solidFill>
              <a:effectLst/>
              <a:uLnTx/>
              <a:uFillTx/>
              <a:latin typeface="Calibri"/>
              <a:ea typeface="+mn-ea"/>
              <a:cs typeface="+mn-cs"/>
            </a:endParaRPr>
          </a:p>
        </p:txBody>
      </p:sp>
      <p:grpSp>
        <p:nvGrpSpPr>
          <p:cNvPr id="29" name="Group 28" descr="Propane">
            <a:extLst>
              <a:ext uri="{FF2B5EF4-FFF2-40B4-BE49-F238E27FC236}">
                <a16:creationId xmlns:a16="http://schemas.microsoft.com/office/drawing/2014/main" id="{2390A6C1-66C0-8D61-8F01-59D322241711}"/>
              </a:ext>
            </a:extLst>
          </p:cNvPr>
          <p:cNvGrpSpPr/>
          <p:nvPr/>
        </p:nvGrpSpPr>
        <p:grpSpPr>
          <a:xfrm>
            <a:off x="282225" y="2253066"/>
            <a:ext cx="2585474" cy="2082922"/>
            <a:chOff x="2184482" y="3242003"/>
            <a:chExt cx="2585474" cy="2082922"/>
          </a:xfrm>
        </p:grpSpPr>
        <p:pic>
          <p:nvPicPr>
            <p:cNvPr id="4" name="Picture 3">
              <a:extLst>
                <a:ext uri="{FF2B5EF4-FFF2-40B4-BE49-F238E27FC236}">
                  <a16:creationId xmlns:a16="http://schemas.microsoft.com/office/drawing/2014/main" id="{CA07FC70-8388-B866-D7C0-83C67602C636}"/>
                </a:ext>
              </a:extLst>
            </p:cNvPr>
            <p:cNvPicPr>
              <a:picLocks noChangeAspect="1"/>
            </p:cNvPicPr>
            <p:nvPr/>
          </p:nvPicPr>
          <p:blipFill>
            <a:blip r:embed="rId3"/>
            <a:srcRect t="12805" b="9875"/>
            <a:stretch>
              <a:fillRect/>
            </a:stretch>
          </p:blipFill>
          <p:spPr>
            <a:xfrm>
              <a:off x="2184482" y="3729164"/>
              <a:ext cx="2585474" cy="1595761"/>
            </a:xfrm>
            <a:prstGeom prst="rect">
              <a:avLst/>
            </a:prstGeom>
          </p:spPr>
        </p:pic>
        <p:sp>
          <p:nvSpPr>
            <p:cNvPr id="21" name="TextBox 20">
              <a:extLst>
                <a:ext uri="{FF2B5EF4-FFF2-40B4-BE49-F238E27FC236}">
                  <a16:creationId xmlns:a16="http://schemas.microsoft.com/office/drawing/2014/main" id="{5EFCBD1D-5E42-8619-6089-8AFB9841EB9A}"/>
                </a:ext>
              </a:extLst>
            </p:cNvPr>
            <p:cNvSpPr txBox="1"/>
            <p:nvPr/>
          </p:nvSpPr>
          <p:spPr>
            <a:xfrm>
              <a:off x="2962381" y="3242003"/>
              <a:ext cx="96393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3865"/>
                  </a:solidFill>
                  <a:effectLst/>
                  <a:uLnTx/>
                  <a:uFillTx/>
                  <a:latin typeface="Calibri"/>
                  <a:ea typeface="+mn-ea"/>
                  <a:cs typeface="+mn-cs"/>
                </a:rPr>
                <a:t>Propane</a:t>
              </a:r>
            </a:p>
          </p:txBody>
        </p:sp>
      </p:grpSp>
      <p:sp>
        <p:nvSpPr>
          <p:cNvPr id="24" name="TextBox 23">
            <a:extLst>
              <a:ext uri="{FF2B5EF4-FFF2-40B4-BE49-F238E27FC236}">
                <a16:creationId xmlns:a16="http://schemas.microsoft.com/office/drawing/2014/main" id="{E7DEFDE4-9FBE-3A3E-3EB3-942B053049CC}"/>
              </a:ext>
            </a:extLst>
          </p:cNvPr>
          <p:cNvSpPr txBox="1"/>
          <p:nvPr/>
        </p:nvSpPr>
        <p:spPr>
          <a:xfrm>
            <a:off x="5910256" y="5826160"/>
            <a:ext cx="96393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3865"/>
                </a:solidFill>
                <a:effectLst/>
                <a:uLnTx/>
                <a:uFillTx/>
                <a:latin typeface="Calibri"/>
                <a:ea typeface="+mn-ea"/>
                <a:cs typeface="+mn-cs"/>
              </a:rPr>
              <a:t>$1378</a:t>
            </a:r>
            <a:endParaRPr kumimoji="0" lang="en-US" sz="1800" b="1" i="0" u="none" strike="noStrike" kern="1200" cap="none" spc="0" normalizeH="0" baseline="0" noProof="0" dirty="0">
              <a:ln>
                <a:noFill/>
              </a:ln>
              <a:solidFill>
                <a:srgbClr val="003865"/>
              </a:solidFill>
              <a:effectLst/>
              <a:uLnTx/>
              <a:uFillTx/>
              <a:latin typeface="Calibri"/>
              <a:ea typeface="+mn-ea"/>
              <a:cs typeface="+mn-cs"/>
            </a:endParaRPr>
          </a:p>
        </p:txBody>
      </p:sp>
      <p:grpSp>
        <p:nvGrpSpPr>
          <p:cNvPr id="30" name="Group 29" descr="Wood">
            <a:extLst>
              <a:ext uri="{FF2B5EF4-FFF2-40B4-BE49-F238E27FC236}">
                <a16:creationId xmlns:a16="http://schemas.microsoft.com/office/drawing/2014/main" id="{3800E804-DA2A-02D1-B25D-498A9C785377}"/>
              </a:ext>
            </a:extLst>
          </p:cNvPr>
          <p:cNvGrpSpPr/>
          <p:nvPr/>
        </p:nvGrpSpPr>
        <p:grpSpPr>
          <a:xfrm>
            <a:off x="2903457" y="2257253"/>
            <a:ext cx="2822000" cy="2078735"/>
            <a:chOff x="5008791" y="3246190"/>
            <a:chExt cx="2822000" cy="2078735"/>
          </a:xfrm>
        </p:grpSpPr>
        <p:pic>
          <p:nvPicPr>
            <p:cNvPr id="7" name="Picture 6" descr="Wood">
              <a:extLst>
                <a:ext uri="{FF2B5EF4-FFF2-40B4-BE49-F238E27FC236}">
                  <a16:creationId xmlns:a16="http://schemas.microsoft.com/office/drawing/2014/main" id="{79438E9E-2731-1720-3FE5-DC19B836FAA2}"/>
                </a:ext>
              </a:extLst>
            </p:cNvPr>
            <p:cNvPicPr>
              <a:picLocks noChangeAspect="1"/>
            </p:cNvPicPr>
            <p:nvPr/>
          </p:nvPicPr>
          <p:blipFill>
            <a:blip r:embed="rId4"/>
            <a:srcRect l="6142" t="23522" r="4694" b="23631"/>
            <a:stretch>
              <a:fillRect/>
            </a:stretch>
          </p:blipFill>
          <p:spPr>
            <a:xfrm>
              <a:off x="5008791" y="3652331"/>
              <a:ext cx="2822000" cy="1672594"/>
            </a:xfrm>
            <a:prstGeom prst="rect">
              <a:avLst/>
            </a:prstGeom>
          </p:spPr>
        </p:pic>
        <p:sp>
          <p:nvSpPr>
            <p:cNvPr id="23" name="TextBox 22">
              <a:extLst>
                <a:ext uri="{FF2B5EF4-FFF2-40B4-BE49-F238E27FC236}">
                  <a16:creationId xmlns:a16="http://schemas.microsoft.com/office/drawing/2014/main" id="{04097DF5-C39D-50B9-EC20-E28500AE7C65}"/>
                </a:ext>
              </a:extLst>
            </p:cNvPr>
            <p:cNvSpPr txBox="1"/>
            <p:nvPr/>
          </p:nvSpPr>
          <p:spPr>
            <a:xfrm>
              <a:off x="5991416" y="3246190"/>
              <a:ext cx="80161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3865"/>
                  </a:solidFill>
                  <a:effectLst/>
                  <a:uLnTx/>
                  <a:uFillTx/>
                  <a:latin typeface="Calibri"/>
                  <a:ea typeface="+mn-ea"/>
                  <a:cs typeface="+mn-cs"/>
                </a:rPr>
                <a:t>Wood</a:t>
              </a:r>
            </a:p>
          </p:txBody>
        </p:sp>
      </p:grpSp>
      <p:sp>
        <p:nvSpPr>
          <p:cNvPr id="27" name="TextBox 26">
            <a:extLst>
              <a:ext uri="{FF2B5EF4-FFF2-40B4-BE49-F238E27FC236}">
                <a16:creationId xmlns:a16="http://schemas.microsoft.com/office/drawing/2014/main" id="{F2FEAE11-123D-809E-9F1A-C44AB6A0AD2A}"/>
              </a:ext>
            </a:extLst>
          </p:cNvPr>
          <p:cNvSpPr txBox="1"/>
          <p:nvPr/>
        </p:nvSpPr>
        <p:spPr>
          <a:xfrm>
            <a:off x="8495165" y="5826161"/>
            <a:ext cx="96393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3865"/>
                </a:solidFill>
                <a:effectLst/>
                <a:uLnTx/>
                <a:uFillTx/>
                <a:latin typeface="Calibri"/>
                <a:ea typeface="+mn-ea"/>
                <a:cs typeface="+mn-cs"/>
              </a:rPr>
              <a:t>$1517</a:t>
            </a:r>
            <a:endParaRPr kumimoji="0" lang="en-US" sz="1800" b="1" i="0" u="none" strike="noStrike" kern="1200" cap="none" spc="0" normalizeH="0" baseline="0" noProof="0" dirty="0">
              <a:ln>
                <a:noFill/>
              </a:ln>
              <a:solidFill>
                <a:srgbClr val="003865"/>
              </a:solidFill>
              <a:effectLst/>
              <a:uLnTx/>
              <a:uFillTx/>
              <a:latin typeface="Calibri"/>
              <a:ea typeface="+mn-ea"/>
              <a:cs typeface="+mn-cs"/>
            </a:endParaRPr>
          </a:p>
        </p:txBody>
      </p:sp>
      <p:grpSp>
        <p:nvGrpSpPr>
          <p:cNvPr id="31" name="Group 30" descr="Fuel Oil">
            <a:extLst>
              <a:ext uri="{FF2B5EF4-FFF2-40B4-BE49-F238E27FC236}">
                <a16:creationId xmlns:a16="http://schemas.microsoft.com/office/drawing/2014/main" id="{473BBCAF-C9E3-69B9-E4CF-721A1F4820CC}"/>
              </a:ext>
            </a:extLst>
          </p:cNvPr>
          <p:cNvGrpSpPr/>
          <p:nvPr/>
        </p:nvGrpSpPr>
        <p:grpSpPr>
          <a:xfrm>
            <a:off x="7777885" y="2253066"/>
            <a:ext cx="1719106" cy="2082922"/>
            <a:chOff x="8146783" y="3242003"/>
            <a:chExt cx="1719106" cy="2082922"/>
          </a:xfrm>
        </p:grpSpPr>
        <p:pic>
          <p:nvPicPr>
            <p:cNvPr id="12" name="Picture 11">
              <a:extLst>
                <a:ext uri="{FF2B5EF4-FFF2-40B4-BE49-F238E27FC236}">
                  <a16:creationId xmlns:a16="http://schemas.microsoft.com/office/drawing/2014/main" id="{59A58CF8-3AF1-2A13-F847-3ED85FE7D4F0}"/>
                </a:ext>
              </a:extLst>
            </p:cNvPr>
            <p:cNvPicPr>
              <a:picLocks noChangeAspect="1"/>
            </p:cNvPicPr>
            <p:nvPr/>
          </p:nvPicPr>
          <p:blipFill>
            <a:blip r:embed="rId5"/>
            <a:srcRect l="4542" t="7295" r="5371" b="7155"/>
            <a:stretch>
              <a:fillRect/>
            </a:stretch>
          </p:blipFill>
          <p:spPr>
            <a:xfrm>
              <a:off x="8146783" y="3692410"/>
              <a:ext cx="1719106" cy="1632515"/>
            </a:xfrm>
            <a:prstGeom prst="rect">
              <a:avLst/>
            </a:prstGeom>
          </p:spPr>
        </p:pic>
        <p:sp>
          <p:nvSpPr>
            <p:cNvPr id="25" name="TextBox 24">
              <a:extLst>
                <a:ext uri="{FF2B5EF4-FFF2-40B4-BE49-F238E27FC236}">
                  <a16:creationId xmlns:a16="http://schemas.microsoft.com/office/drawing/2014/main" id="{EBC8C11C-E8A5-4389-EE40-F42E0E579D1F}"/>
                </a:ext>
              </a:extLst>
            </p:cNvPr>
            <p:cNvSpPr txBox="1"/>
            <p:nvPr/>
          </p:nvSpPr>
          <p:spPr>
            <a:xfrm>
              <a:off x="8495165" y="3242003"/>
              <a:ext cx="96393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3865"/>
                  </a:solidFill>
                  <a:effectLst/>
                  <a:uLnTx/>
                  <a:uFillTx/>
                  <a:latin typeface="Calibri"/>
                  <a:ea typeface="+mn-ea"/>
                  <a:cs typeface="+mn-cs"/>
                </a:rPr>
                <a:t>Fuel Oil</a:t>
              </a:r>
            </a:p>
          </p:txBody>
        </p:sp>
      </p:grpSp>
      <p:sp>
        <p:nvSpPr>
          <p:cNvPr id="14" name="TextBox 13">
            <a:extLst>
              <a:ext uri="{FF2B5EF4-FFF2-40B4-BE49-F238E27FC236}">
                <a16:creationId xmlns:a16="http://schemas.microsoft.com/office/drawing/2014/main" id="{6BB5210D-F1A9-5832-ECC3-A5CD5072A29E}"/>
              </a:ext>
            </a:extLst>
          </p:cNvPr>
          <p:cNvSpPr txBox="1"/>
          <p:nvPr/>
        </p:nvSpPr>
        <p:spPr>
          <a:xfrm>
            <a:off x="10421823" y="5810083"/>
            <a:ext cx="96393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3865"/>
                </a:solidFill>
                <a:effectLst/>
                <a:uLnTx/>
                <a:uFillTx/>
                <a:latin typeface="Calibri"/>
                <a:ea typeface="+mn-ea"/>
                <a:cs typeface="+mn-cs"/>
              </a:rPr>
              <a:t>$1712</a:t>
            </a:r>
            <a:endParaRPr kumimoji="0" lang="en-US" sz="1800" b="1" i="0" u="none" strike="noStrike" kern="1200" cap="none" spc="0" normalizeH="0" baseline="0" noProof="0" dirty="0">
              <a:ln>
                <a:noFill/>
              </a:ln>
              <a:solidFill>
                <a:srgbClr val="003865"/>
              </a:solidFill>
              <a:effectLst/>
              <a:uLnTx/>
              <a:uFillTx/>
              <a:latin typeface="Calibri"/>
              <a:ea typeface="+mn-ea"/>
              <a:cs typeface="+mn-cs"/>
            </a:endParaRPr>
          </a:p>
        </p:txBody>
      </p:sp>
      <p:grpSp>
        <p:nvGrpSpPr>
          <p:cNvPr id="32" name="Group 31" descr="Electric">
            <a:extLst>
              <a:ext uri="{FF2B5EF4-FFF2-40B4-BE49-F238E27FC236}">
                <a16:creationId xmlns:a16="http://schemas.microsoft.com/office/drawing/2014/main" id="{A13FB0BC-69EA-4809-ABA5-C1669E93800E}"/>
              </a:ext>
            </a:extLst>
          </p:cNvPr>
          <p:cNvGrpSpPr/>
          <p:nvPr/>
        </p:nvGrpSpPr>
        <p:grpSpPr>
          <a:xfrm>
            <a:off x="5928127" y="2253066"/>
            <a:ext cx="1434071" cy="2082922"/>
            <a:chOff x="10181881" y="3242003"/>
            <a:chExt cx="1434071" cy="2082922"/>
          </a:xfrm>
        </p:grpSpPr>
        <p:pic>
          <p:nvPicPr>
            <p:cNvPr id="16" name="Picture 15" descr="Shape&#10;&#10;AI-generated content may be incorrect.">
              <a:extLst>
                <a:ext uri="{FF2B5EF4-FFF2-40B4-BE49-F238E27FC236}">
                  <a16:creationId xmlns:a16="http://schemas.microsoft.com/office/drawing/2014/main" id="{E89853A7-0D28-53C0-0CCA-5BB4E2D1EB58}"/>
                </a:ext>
              </a:extLst>
            </p:cNvPr>
            <p:cNvPicPr>
              <a:picLocks noChangeAspect="1"/>
            </p:cNvPicPr>
            <p:nvPr/>
          </p:nvPicPr>
          <p:blipFill>
            <a:blip r:embed="rId6" cstate="print">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l="14139" t="6854" r="12152" b="6712"/>
            <a:stretch>
              <a:fillRect/>
            </a:stretch>
          </p:blipFill>
          <p:spPr>
            <a:xfrm>
              <a:off x="10181881" y="3643296"/>
              <a:ext cx="1434071" cy="1681629"/>
            </a:xfrm>
            <a:prstGeom prst="rect">
              <a:avLst/>
            </a:prstGeom>
          </p:spPr>
        </p:pic>
        <p:sp>
          <p:nvSpPr>
            <p:cNvPr id="26" name="TextBox 25">
              <a:extLst>
                <a:ext uri="{FF2B5EF4-FFF2-40B4-BE49-F238E27FC236}">
                  <a16:creationId xmlns:a16="http://schemas.microsoft.com/office/drawing/2014/main" id="{FF5DD0E3-EB08-85C0-BC99-AD36E8C989E7}"/>
                </a:ext>
              </a:extLst>
            </p:cNvPr>
            <p:cNvSpPr txBox="1"/>
            <p:nvPr/>
          </p:nvSpPr>
          <p:spPr>
            <a:xfrm>
              <a:off x="10529362" y="3242003"/>
              <a:ext cx="87093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3865"/>
                  </a:solidFill>
                  <a:effectLst/>
                  <a:uLnTx/>
                  <a:uFillTx/>
                  <a:latin typeface="Calibri"/>
                  <a:ea typeface="+mn-ea"/>
                  <a:cs typeface="+mn-cs"/>
                </a:rPr>
                <a:t>Electric</a:t>
              </a:r>
            </a:p>
          </p:txBody>
        </p:sp>
      </p:grpSp>
      <p:cxnSp>
        <p:nvCxnSpPr>
          <p:cNvPr id="5" name="Straight Connector 4">
            <a:extLst>
              <a:ext uri="{FF2B5EF4-FFF2-40B4-BE49-F238E27FC236}">
                <a16:creationId xmlns:a16="http://schemas.microsoft.com/office/drawing/2014/main" id="{16E19BC3-C9B8-6681-6540-C5F1A42D63AC}"/>
              </a:ext>
              <a:ext uri="{C183D7F6-B498-43B3-948B-1728B52AA6E4}">
                <adec:decorative xmlns:adec="http://schemas.microsoft.com/office/drawing/2017/decorative" val="1"/>
              </a:ext>
            </a:extLst>
          </p:cNvPr>
          <p:cNvCxnSpPr>
            <a:cxnSpLocks/>
          </p:cNvCxnSpPr>
          <p:nvPr/>
        </p:nvCxnSpPr>
        <p:spPr>
          <a:xfrm flipH="1">
            <a:off x="1107732" y="6195065"/>
            <a:ext cx="763" cy="189912"/>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D04721F0-D505-9440-1DC5-D7CCF281853F}"/>
              </a:ext>
              <a:ext uri="{C183D7F6-B498-43B3-948B-1728B52AA6E4}">
                <adec:decorative xmlns:adec="http://schemas.microsoft.com/office/drawing/2017/decorative" val="1"/>
              </a:ext>
            </a:extLst>
          </p:cNvPr>
          <p:cNvCxnSpPr>
            <a:cxnSpLocks/>
          </p:cNvCxnSpPr>
          <p:nvPr/>
        </p:nvCxnSpPr>
        <p:spPr>
          <a:xfrm flipH="1">
            <a:off x="3753158" y="6200821"/>
            <a:ext cx="763" cy="189912"/>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AC5A3C3-1C5D-9A98-3265-F2A3EDEA89B6}"/>
              </a:ext>
              <a:ext uri="{C183D7F6-B498-43B3-948B-1728B52AA6E4}">
                <adec:decorative xmlns:adec="http://schemas.microsoft.com/office/drawing/2017/decorative" val="1"/>
              </a:ext>
            </a:extLst>
          </p:cNvPr>
          <p:cNvCxnSpPr>
            <a:cxnSpLocks/>
          </p:cNvCxnSpPr>
          <p:nvPr/>
        </p:nvCxnSpPr>
        <p:spPr>
          <a:xfrm flipH="1">
            <a:off x="6444594" y="6200821"/>
            <a:ext cx="763" cy="189912"/>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8432643-523E-ADFB-040E-46BAFC7EACB0}"/>
              </a:ext>
              <a:ext uri="{C183D7F6-B498-43B3-948B-1728B52AA6E4}">
                <adec:decorative xmlns:adec="http://schemas.microsoft.com/office/drawing/2017/decorative" val="1"/>
              </a:ext>
            </a:extLst>
          </p:cNvPr>
          <p:cNvCxnSpPr>
            <a:cxnSpLocks/>
          </p:cNvCxnSpPr>
          <p:nvPr/>
        </p:nvCxnSpPr>
        <p:spPr>
          <a:xfrm flipH="1">
            <a:off x="9023892" y="6200821"/>
            <a:ext cx="763" cy="189912"/>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FD05BDE-7752-397A-9748-BDE16E3123BC}"/>
              </a:ext>
              <a:ext uri="{C183D7F6-B498-43B3-948B-1728B52AA6E4}">
                <adec:decorative xmlns:adec="http://schemas.microsoft.com/office/drawing/2017/decorative" val="1"/>
              </a:ext>
            </a:extLst>
          </p:cNvPr>
          <p:cNvCxnSpPr>
            <a:cxnSpLocks/>
          </p:cNvCxnSpPr>
          <p:nvPr/>
        </p:nvCxnSpPr>
        <p:spPr>
          <a:xfrm flipH="1">
            <a:off x="10964830" y="6200820"/>
            <a:ext cx="763" cy="189912"/>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3C09CAF8-602C-19DF-0A3B-C5888B9039D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00814520"/>
      </p:ext>
    </p:extLst>
  </p:cSld>
  <p:clrMapOvr>
    <a:masterClrMapping/>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01836 4.44444E-6 L -0.79114 0.23263 " pathEditMode="relative" rAng="0" ptsTypes="AA">
                                      <p:cBhvr>
                                        <p:cTn id="6" dur="2000" fill="hold"/>
                                        <p:tgtEl>
                                          <p:spTgt spid="28"/>
                                        </p:tgtEl>
                                        <p:attrNameLst>
                                          <p:attrName>ppt_x</p:attrName>
                                          <p:attrName>ppt_y</p:attrName>
                                        </p:attrNameLst>
                                      </p:cBhvr>
                                      <p:rCtr x="-38646" y="11620"/>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nodeType="clickEffect">
                                  <p:stCondLst>
                                    <p:cond delay="0"/>
                                  </p:stCondLst>
                                  <p:childTnLst>
                                    <p:animMotion origin="layout" path="M 0.01601 -4.07407E-6 L 0.17552 0.23264 " pathEditMode="relative" rAng="0" ptsTypes="AA">
                                      <p:cBhvr>
                                        <p:cTn id="10" dur="2000" fill="hold"/>
                                        <p:tgtEl>
                                          <p:spTgt spid="29"/>
                                        </p:tgtEl>
                                        <p:attrNameLst>
                                          <p:attrName>ppt_x</p:attrName>
                                          <p:attrName>ppt_y</p:attrName>
                                        </p:attrNameLst>
                                      </p:cBhvr>
                                      <p:rCtr x="7969" y="11620"/>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nodeType="clickEffect">
                                  <p:stCondLst>
                                    <p:cond delay="0"/>
                                  </p:stCondLst>
                                  <p:childTnLst>
                                    <p:animMotion origin="layout" path="M 3.75E-6 4.44444E-6 L 0.17474 0.23263 " pathEditMode="relative" rAng="0" ptsTypes="AA">
                                      <p:cBhvr>
                                        <p:cTn id="14" dur="2000" fill="hold"/>
                                        <p:tgtEl>
                                          <p:spTgt spid="30"/>
                                        </p:tgtEl>
                                        <p:attrNameLst>
                                          <p:attrName>ppt_x</p:attrName>
                                          <p:attrName>ppt_y</p:attrName>
                                        </p:attrNameLst>
                                      </p:cBhvr>
                                      <p:rCtr x="8737" y="11620"/>
                                    </p:animMotion>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3.33333E-6 -4.07407E-6 L 0.03177 0.23797 " pathEditMode="relative" rAng="0" ptsTypes="AA">
                                      <p:cBhvr>
                                        <p:cTn id="18" dur="2000" fill="hold"/>
                                        <p:tgtEl>
                                          <p:spTgt spid="31"/>
                                        </p:tgtEl>
                                        <p:attrNameLst>
                                          <p:attrName>ppt_x</p:attrName>
                                          <p:attrName>ppt_y</p:attrName>
                                        </p:attrNameLst>
                                      </p:cBhvr>
                                      <p:rCtr x="1589" y="11898"/>
                                    </p:animMotion>
                                  </p:childTnLst>
                                </p:cTn>
                              </p:par>
                            </p:childTnLst>
                          </p:cTn>
                        </p:par>
                      </p:childTnLst>
                    </p:cTn>
                  </p:par>
                  <p:par>
                    <p:cTn id="19" fill="hold">
                      <p:stCondLst>
                        <p:cond delay="indefinite"/>
                      </p:stCondLst>
                      <p:childTnLst>
                        <p:par>
                          <p:cTn id="20" fill="hold">
                            <p:stCondLst>
                              <p:cond delay="0"/>
                            </p:stCondLst>
                            <p:childTnLst>
                              <p:par>
                                <p:cTn id="21" presetID="42" presetClass="path" presetSubtype="0" accel="50000" decel="50000" fill="hold" nodeType="clickEffect">
                                  <p:stCondLst>
                                    <p:cond delay="0"/>
                                  </p:stCondLst>
                                  <p:childTnLst>
                                    <p:animMotion origin="layout" path="M -2.08333E-6 -4.07407E-6 L 0.3543 0.23264 " pathEditMode="relative" rAng="0" ptsTypes="AA">
                                      <p:cBhvr>
                                        <p:cTn id="22" dur="2000" fill="hold"/>
                                        <p:tgtEl>
                                          <p:spTgt spid="32"/>
                                        </p:tgtEl>
                                        <p:attrNameLst>
                                          <p:attrName>ppt_x</p:attrName>
                                          <p:attrName>ppt_y</p:attrName>
                                        </p:attrNameLst>
                                      </p:cBhvr>
                                      <p:rCtr x="17708" y="1162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A75784-2FA9-1738-41E9-C9DC18F40B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DAF982-CC44-FA6E-307A-0A23F824854E}"/>
              </a:ext>
            </a:extLst>
          </p:cNvPr>
          <p:cNvSpPr>
            <a:spLocks noGrp="1"/>
          </p:cNvSpPr>
          <p:nvPr>
            <p:ph type="title"/>
          </p:nvPr>
        </p:nvSpPr>
        <p:spPr/>
        <p:txBody>
          <a:bodyPr/>
          <a:lstStyle/>
          <a:p>
            <a:pPr algn="l"/>
            <a:r>
              <a:rPr lang="en-US" sz="4400" dirty="0"/>
              <a:t>Average heating cost by housing type</a:t>
            </a:r>
            <a:endParaRPr lang="en-US" dirty="0"/>
          </a:p>
        </p:txBody>
      </p:sp>
      <p:sp>
        <p:nvSpPr>
          <p:cNvPr id="3" name="Content Placeholder 2">
            <a:extLst>
              <a:ext uri="{FF2B5EF4-FFF2-40B4-BE49-F238E27FC236}">
                <a16:creationId xmlns:a16="http://schemas.microsoft.com/office/drawing/2014/main" id="{6168BCCE-2C22-8F88-DAB0-FCB7F24349E6}"/>
              </a:ext>
            </a:extLst>
          </p:cNvPr>
          <p:cNvSpPr>
            <a:spLocks noGrp="1"/>
          </p:cNvSpPr>
          <p:nvPr>
            <p:ph idx="1"/>
          </p:nvPr>
        </p:nvSpPr>
        <p:spPr>
          <a:xfrm>
            <a:off x="688242" y="1350238"/>
            <a:ext cx="10665558" cy="1216026"/>
          </a:xfrm>
        </p:spPr>
        <p:txBody>
          <a:bodyPr>
            <a:noAutofit/>
          </a:bodyPr>
          <a:lstStyle/>
          <a:p>
            <a:pPr marL="0" indent="0">
              <a:spcBef>
                <a:spcPts val="600"/>
              </a:spcBef>
              <a:spcAft>
                <a:spcPts val="600"/>
              </a:spcAft>
              <a:buClr>
                <a:srgbClr val="003865"/>
              </a:buClr>
              <a:buNone/>
            </a:pPr>
            <a:r>
              <a:rPr lang="en-US" sz="3600" b="1" dirty="0">
                <a:ea typeface="Calibri" panose="020F0502020204030204" pitchFamily="34" charset="0"/>
                <a:cs typeface="Times New Roman" panose="02020603050405020304" pitchFamily="18" charset="0"/>
              </a:rPr>
              <a:t>Understanding reported cost and consumption data</a:t>
            </a:r>
          </a:p>
          <a:p>
            <a:pPr marL="0" indent="0">
              <a:spcBef>
                <a:spcPts val="0"/>
              </a:spcBef>
              <a:spcAft>
                <a:spcPts val="0"/>
              </a:spcAft>
              <a:buClr>
                <a:srgbClr val="003865"/>
              </a:buClr>
              <a:buNone/>
            </a:pPr>
            <a:r>
              <a:rPr lang="en-US" sz="2800" dirty="0">
                <a:solidFill>
                  <a:srgbClr val="003865"/>
                </a:solidFill>
              </a:rPr>
              <a:t>Average total energy costs by housing type for FFY25 EAP HHs</a:t>
            </a:r>
            <a:endParaRPr lang="en-US" dirty="0">
              <a:solidFill>
                <a:srgbClr val="003865"/>
              </a:solidFill>
            </a:endParaRPr>
          </a:p>
          <a:p>
            <a:pPr>
              <a:spcBef>
                <a:spcPts val="600"/>
              </a:spcBef>
              <a:spcAft>
                <a:spcPts val="600"/>
              </a:spcAft>
            </a:pPr>
            <a:endParaRPr lang="en-US" dirty="0"/>
          </a:p>
        </p:txBody>
      </p:sp>
      <p:grpSp>
        <p:nvGrpSpPr>
          <p:cNvPr id="32" name="Group 31">
            <a:extLst>
              <a:ext uri="{FF2B5EF4-FFF2-40B4-BE49-F238E27FC236}">
                <a16:creationId xmlns:a16="http://schemas.microsoft.com/office/drawing/2014/main" id="{D7A1FBE7-BC8F-A1CA-F821-35D84E218448}"/>
              </a:ext>
              <a:ext uri="{C183D7F6-B498-43B3-948B-1728B52AA6E4}">
                <adec:decorative xmlns:adec="http://schemas.microsoft.com/office/drawing/2017/decorative" val="1"/>
              </a:ext>
            </a:extLst>
          </p:cNvPr>
          <p:cNvGrpSpPr/>
          <p:nvPr/>
        </p:nvGrpSpPr>
        <p:grpSpPr>
          <a:xfrm>
            <a:off x="216448" y="6218074"/>
            <a:ext cx="11601068" cy="674573"/>
            <a:chOff x="216448" y="5665986"/>
            <a:chExt cx="11601068" cy="674573"/>
          </a:xfrm>
        </p:grpSpPr>
        <p:cxnSp>
          <p:nvCxnSpPr>
            <p:cNvPr id="8" name="Straight Arrow Connector 7">
              <a:extLst>
                <a:ext uri="{FF2B5EF4-FFF2-40B4-BE49-F238E27FC236}">
                  <a16:creationId xmlns:a16="http://schemas.microsoft.com/office/drawing/2014/main" id="{9E9F47A8-0727-F318-397A-64B9633DD197}"/>
                </a:ext>
              </a:extLst>
            </p:cNvPr>
            <p:cNvCxnSpPr/>
            <p:nvPr/>
          </p:nvCxnSpPr>
          <p:spPr>
            <a:xfrm>
              <a:off x="362309" y="5874587"/>
              <a:ext cx="11291978" cy="0"/>
            </a:xfrm>
            <a:prstGeom prst="straightConnector1">
              <a:avLst/>
            </a:prstGeom>
            <a:ln w="76200">
              <a:solidFill>
                <a:schemeClr val="tx2"/>
              </a:solidFill>
              <a:headEnd type="triangle"/>
              <a:tailEnd type="triangle"/>
            </a:ln>
          </p:spPr>
          <p:style>
            <a:lnRef idx="1">
              <a:schemeClr val="dk1"/>
            </a:lnRef>
            <a:fillRef idx="0">
              <a:schemeClr val="dk1"/>
            </a:fillRef>
            <a:effectRef idx="0">
              <a:schemeClr val="dk1"/>
            </a:effectRef>
            <a:fontRef idx="minor">
              <a:schemeClr val="tx1"/>
            </a:fontRef>
          </p:style>
        </p:cxnSp>
        <p:sp>
          <p:nvSpPr>
            <p:cNvPr id="9" name="TextBox 8">
              <a:extLst>
                <a:ext uri="{FF2B5EF4-FFF2-40B4-BE49-F238E27FC236}">
                  <a16:creationId xmlns:a16="http://schemas.microsoft.com/office/drawing/2014/main" id="{97458D9B-287C-4AAB-E2D8-193E77AB282F}"/>
                </a:ext>
              </a:extLst>
            </p:cNvPr>
            <p:cNvSpPr txBox="1"/>
            <p:nvPr/>
          </p:nvSpPr>
          <p:spPr>
            <a:xfrm>
              <a:off x="216448" y="5878894"/>
              <a:ext cx="73468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3865"/>
                  </a:solidFill>
                  <a:effectLst/>
                  <a:uLnTx/>
                  <a:uFillTx/>
                  <a:latin typeface="Calibri"/>
                  <a:ea typeface="+mn-ea"/>
                  <a:cs typeface="+mn-cs"/>
                </a:rPr>
                <a:t>Less</a:t>
              </a:r>
              <a:endParaRPr kumimoji="0" lang="en-US" sz="1800" b="1" i="0" u="none" strike="noStrike" kern="1200" cap="none" spc="0" normalizeH="0" baseline="0" noProof="0" dirty="0">
                <a:ln>
                  <a:noFill/>
                </a:ln>
                <a:solidFill>
                  <a:srgbClr val="003865"/>
                </a:solidFill>
                <a:effectLst/>
                <a:uLnTx/>
                <a:uFillTx/>
                <a:latin typeface="Calibri"/>
                <a:ea typeface="+mn-ea"/>
                <a:cs typeface="+mn-cs"/>
              </a:endParaRPr>
            </a:p>
          </p:txBody>
        </p:sp>
        <p:sp>
          <p:nvSpPr>
            <p:cNvPr id="10" name="TextBox 9">
              <a:extLst>
                <a:ext uri="{FF2B5EF4-FFF2-40B4-BE49-F238E27FC236}">
                  <a16:creationId xmlns:a16="http://schemas.microsoft.com/office/drawing/2014/main" id="{EBC78E45-7DEA-9CB1-B9FC-3EB2C3F3EE37}"/>
                </a:ext>
              </a:extLst>
            </p:cNvPr>
            <p:cNvSpPr txBox="1"/>
            <p:nvPr/>
          </p:nvSpPr>
          <p:spPr>
            <a:xfrm>
              <a:off x="10903790" y="5850143"/>
              <a:ext cx="91372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3865"/>
                  </a:solidFill>
                  <a:effectLst/>
                  <a:uLnTx/>
                  <a:uFillTx/>
                  <a:latin typeface="Calibri"/>
                  <a:ea typeface="+mn-ea"/>
                  <a:cs typeface="+mn-cs"/>
                </a:rPr>
                <a:t>More</a:t>
              </a:r>
              <a:endParaRPr kumimoji="0" lang="en-US" sz="1800" b="1" i="0" u="none" strike="noStrike" kern="1200" cap="none" spc="0" normalizeH="0" baseline="0" noProof="0" dirty="0">
                <a:ln>
                  <a:noFill/>
                </a:ln>
                <a:solidFill>
                  <a:srgbClr val="003865"/>
                </a:solidFill>
                <a:effectLst/>
                <a:uLnTx/>
                <a:uFillTx/>
                <a:latin typeface="Calibri"/>
                <a:ea typeface="+mn-ea"/>
                <a:cs typeface="+mn-cs"/>
              </a:endParaRPr>
            </a:p>
          </p:txBody>
        </p:sp>
        <p:cxnSp>
          <p:nvCxnSpPr>
            <p:cNvPr id="5" name="Straight Connector 4">
              <a:extLst>
                <a:ext uri="{FF2B5EF4-FFF2-40B4-BE49-F238E27FC236}">
                  <a16:creationId xmlns:a16="http://schemas.microsoft.com/office/drawing/2014/main" id="{AB45FDC0-9BF4-8190-F84B-5D3CFD4F90CB}"/>
                </a:ext>
              </a:extLst>
            </p:cNvPr>
            <p:cNvCxnSpPr>
              <a:cxnSpLocks/>
            </p:cNvCxnSpPr>
            <p:nvPr/>
          </p:nvCxnSpPr>
          <p:spPr>
            <a:xfrm>
              <a:off x="1073989" y="5683980"/>
              <a:ext cx="0" cy="148911"/>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49A4140-40D8-1EB8-C61B-D903251F578A}"/>
                </a:ext>
              </a:extLst>
            </p:cNvPr>
            <p:cNvCxnSpPr>
              <a:cxnSpLocks/>
            </p:cNvCxnSpPr>
            <p:nvPr/>
          </p:nvCxnSpPr>
          <p:spPr>
            <a:xfrm flipH="1">
              <a:off x="3753159" y="5665987"/>
              <a:ext cx="763" cy="189912"/>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5505592-F60A-A1D3-8369-4949BC037DBE}"/>
                </a:ext>
              </a:extLst>
            </p:cNvPr>
            <p:cNvCxnSpPr>
              <a:cxnSpLocks/>
            </p:cNvCxnSpPr>
            <p:nvPr/>
          </p:nvCxnSpPr>
          <p:spPr>
            <a:xfrm flipH="1">
              <a:off x="6444594" y="5683239"/>
              <a:ext cx="763" cy="189912"/>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ADC9F27-E6AF-30DD-0369-BA01E723DB11}"/>
                </a:ext>
              </a:extLst>
            </p:cNvPr>
            <p:cNvCxnSpPr>
              <a:cxnSpLocks/>
            </p:cNvCxnSpPr>
            <p:nvPr/>
          </p:nvCxnSpPr>
          <p:spPr>
            <a:xfrm flipH="1">
              <a:off x="9023892" y="5674613"/>
              <a:ext cx="763" cy="189912"/>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2B80975-E386-F20B-C935-1AF058587DFD}"/>
                </a:ext>
              </a:extLst>
            </p:cNvPr>
            <p:cNvCxnSpPr>
              <a:cxnSpLocks/>
            </p:cNvCxnSpPr>
            <p:nvPr/>
          </p:nvCxnSpPr>
          <p:spPr>
            <a:xfrm flipH="1">
              <a:off x="10964830" y="5665986"/>
              <a:ext cx="763" cy="189912"/>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3" name="TextBox 12">
            <a:extLst>
              <a:ext uri="{FF2B5EF4-FFF2-40B4-BE49-F238E27FC236}">
                <a16:creationId xmlns:a16="http://schemas.microsoft.com/office/drawing/2014/main" id="{3276B2DE-8BF7-060E-E838-3669D9B190B8}"/>
              </a:ext>
            </a:extLst>
          </p:cNvPr>
          <p:cNvSpPr txBox="1"/>
          <p:nvPr/>
        </p:nvSpPr>
        <p:spPr>
          <a:xfrm>
            <a:off x="540272" y="5791655"/>
            <a:ext cx="96393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3865"/>
                </a:solidFill>
                <a:effectLst/>
                <a:uLnTx/>
                <a:uFillTx/>
                <a:latin typeface="Calibri"/>
                <a:ea typeface="+mn-ea"/>
                <a:cs typeface="+mn-cs"/>
              </a:rPr>
              <a:t>$1137</a:t>
            </a:r>
            <a:endParaRPr kumimoji="0" lang="en-US" sz="1800" b="1" i="0" u="none" strike="noStrike" kern="1200" cap="none" spc="0" normalizeH="0" baseline="0" noProof="0" dirty="0">
              <a:ln>
                <a:noFill/>
              </a:ln>
              <a:solidFill>
                <a:srgbClr val="003865"/>
              </a:solidFill>
              <a:effectLst/>
              <a:uLnTx/>
              <a:uFillTx/>
              <a:latin typeface="Calibri"/>
              <a:ea typeface="+mn-ea"/>
              <a:cs typeface="+mn-cs"/>
            </a:endParaRPr>
          </a:p>
        </p:txBody>
      </p:sp>
      <p:grpSp>
        <p:nvGrpSpPr>
          <p:cNvPr id="4" name="Group 3" descr="Apartment">
            <a:extLst>
              <a:ext uri="{FF2B5EF4-FFF2-40B4-BE49-F238E27FC236}">
                <a16:creationId xmlns:a16="http://schemas.microsoft.com/office/drawing/2014/main" id="{2D88B096-14AC-A60B-5EE6-7D25341426D1}"/>
              </a:ext>
            </a:extLst>
          </p:cNvPr>
          <p:cNvGrpSpPr/>
          <p:nvPr/>
        </p:nvGrpSpPr>
        <p:grpSpPr>
          <a:xfrm>
            <a:off x="10015483" y="2207159"/>
            <a:ext cx="1950781" cy="1930723"/>
            <a:chOff x="299404" y="3375093"/>
            <a:chExt cx="1950781" cy="1930723"/>
          </a:xfrm>
        </p:grpSpPr>
        <p:sp>
          <p:nvSpPr>
            <p:cNvPr id="18" name="TextBox 17">
              <a:extLst>
                <a:ext uri="{FF2B5EF4-FFF2-40B4-BE49-F238E27FC236}">
                  <a16:creationId xmlns:a16="http://schemas.microsoft.com/office/drawing/2014/main" id="{CCB434C7-AFF3-9F7B-44C1-E8D6DF4F5860}"/>
                </a:ext>
              </a:extLst>
            </p:cNvPr>
            <p:cNvSpPr txBox="1"/>
            <p:nvPr/>
          </p:nvSpPr>
          <p:spPr>
            <a:xfrm>
              <a:off x="647146" y="3375093"/>
              <a:ext cx="135231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3865"/>
                  </a:solidFill>
                  <a:effectLst/>
                  <a:uLnTx/>
                  <a:uFillTx/>
                  <a:latin typeface="Calibri"/>
                  <a:ea typeface="+mn-ea"/>
                  <a:cs typeface="+mn-cs"/>
                </a:rPr>
                <a:t>Apartment</a:t>
              </a:r>
            </a:p>
          </p:txBody>
        </p:sp>
        <p:pic>
          <p:nvPicPr>
            <p:cNvPr id="28" name="Picture 27">
              <a:extLst>
                <a:ext uri="{FF2B5EF4-FFF2-40B4-BE49-F238E27FC236}">
                  <a16:creationId xmlns:a16="http://schemas.microsoft.com/office/drawing/2014/main" id="{6519136A-E326-B46D-13A1-8501240C4EA5}"/>
                </a:ext>
              </a:extLst>
            </p:cNvPr>
            <p:cNvPicPr>
              <a:picLocks noChangeAspect="1"/>
            </p:cNvPicPr>
            <p:nvPr/>
          </p:nvPicPr>
          <p:blipFill>
            <a:blip r:embed="rId2"/>
            <a:srcRect l="9773" t="17731" r="10674" b="18505"/>
            <a:stretch>
              <a:fillRect/>
            </a:stretch>
          </p:blipFill>
          <p:spPr>
            <a:xfrm>
              <a:off x="299404" y="3742192"/>
              <a:ext cx="1950781" cy="1563624"/>
            </a:xfrm>
            <a:prstGeom prst="rect">
              <a:avLst/>
            </a:prstGeom>
          </p:spPr>
        </p:pic>
      </p:grpSp>
      <p:sp>
        <p:nvSpPr>
          <p:cNvPr id="19" name="TextBox 18">
            <a:extLst>
              <a:ext uri="{FF2B5EF4-FFF2-40B4-BE49-F238E27FC236}">
                <a16:creationId xmlns:a16="http://schemas.microsoft.com/office/drawing/2014/main" id="{D3A214BA-CD1C-8AC0-0848-1380EEC99ED6}"/>
              </a:ext>
            </a:extLst>
          </p:cNvPr>
          <p:cNvSpPr txBox="1"/>
          <p:nvPr/>
        </p:nvSpPr>
        <p:spPr>
          <a:xfrm>
            <a:off x="3212544" y="5791655"/>
            <a:ext cx="96393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3865"/>
                </a:solidFill>
                <a:effectLst/>
                <a:uLnTx/>
                <a:uFillTx/>
                <a:latin typeface="Calibri"/>
                <a:ea typeface="+mn-ea"/>
                <a:cs typeface="+mn-cs"/>
              </a:rPr>
              <a:t>$1608</a:t>
            </a:r>
            <a:endParaRPr kumimoji="0" lang="en-US" sz="1800" b="1" i="0" u="none" strike="noStrike" kern="1200" cap="none" spc="0" normalizeH="0" baseline="0" noProof="0" dirty="0">
              <a:ln>
                <a:noFill/>
              </a:ln>
              <a:solidFill>
                <a:srgbClr val="003865"/>
              </a:solidFill>
              <a:effectLst/>
              <a:uLnTx/>
              <a:uFillTx/>
              <a:latin typeface="Calibri"/>
              <a:ea typeface="+mn-ea"/>
              <a:cs typeface="+mn-cs"/>
            </a:endParaRPr>
          </a:p>
        </p:txBody>
      </p:sp>
      <p:grpSp>
        <p:nvGrpSpPr>
          <p:cNvPr id="7" name="Group 6" descr="Fourplex">
            <a:extLst>
              <a:ext uri="{FF2B5EF4-FFF2-40B4-BE49-F238E27FC236}">
                <a16:creationId xmlns:a16="http://schemas.microsoft.com/office/drawing/2014/main" id="{F59C8F86-DDA3-4578-E3B8-25D536F1B92B}"/>
              </a:ext>
            </a:extLst>
          </p:cNvPr>
          <p:cNvGrpSpPr/>
          <p:nvPr/>
        </p:nvGrpSpPr>
        <p:grpSpPr>
          <a:xfrm>
            <a:off x="7472727" y="2213460"/>
            <a:ext cx="2418405" cy="1924422"/>
            <a:chOff x="2433346" y="3381394"/>
            <a:chExt cx="2418405" cy="1924422"/>
          </a:xfrm>
        </p:grpSpPr>
        <p:sp>
          <p:nvSpPr>
            <p:cNvPr id="21" name="TextBox 20">
              <a:extLst>
                <a:ext uri="{FF2B5EF4-FFF2-40B4-BE49-F238E27FC236}">
                  <a16:creationId xmlns:a16="http://schemas.microsoft.com/office/drawing/2014/main" id="{E2EAEFD7-F991-F349-2644-BF1B74461B68}"/>
                </a:ext>
              </a:extLst>
            </p:cNvPr>
            <p:cNvSpPr txBox="1"/>
            <p:nvPr/>
          </p:nvSpPr>
          <p:spPr>
            <a:xfrm>
              <a:off x="3101054" y="3381394"/>
              <a:ext cx="105752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3865"/>
                  </a:solidFill>
                  <a:effectLst/>
                  <a:uLnTx/>
                  <a:uFillTx/>
                  <a:latin typeface="Calibri"/>
                  <a:ea typeface="+mn-ea"/>
                  <a:cs typeface="+mn-cs"/>
                </a:rPr>
                <a:t>Fourplex</a:t>
              </a:r>
            </a:p>
          </p:txBody>
        </p:sp>
        <p:pic>
          <p:nvPicPr>
            <p:cNvPr id="29" name="Picture 28">
              <a:extLst>
                <a:ext uri="{FF2B5EF4-FFF2-40B4-BE49-F238E27FC236}">
                  <a16:creationId xmlns:a16="http://schemas.microsoft.com/office/drawing/2014/main" id="{6CF4DD5A-8A95-F4AC-F8A6-7DD130FCD9DE}"/>
                </a:ext>
              </a:extLst>
            </p:cNvPr>
            <p:cNvPicPr>
              <a:picLocks noChangeAspect="1"/>
            </p:cNvPicPr>
            <p:nvPr/>
          </p:nvPicPr>
          <p:blipFill>
            <a:blip r:embed="rId3"/>
            <a:stretch>
              <a:fillRect/>
            </a:stretch>
          </p:blipFill>
          <p:spPr>
            <a:xfrm>
              <a:off x="2433346" y="3742192"/>
              <a:ext cx="2418405" cy="1563624"/>
            </a:xfrm>
            <a:prstGeom prst="rect">
              <a:avLst/>
            </a:prstGeom>
          </p:spPr>
        </p:pic>
      </p:grpSp>
      <p:sp>
        <p:nvSpPr>
          <p:cNvPr id="24" name="TextBox 23">
            <a:extLst>
              <a:ext uri="{FF2B5EF4-FFF2-40B4-BE49-F238E27FC236}">
                <a16:creationId xmlns:a16="http://schemas.microsoft.com/office/drawing/2014/main" id="{C3EE8B6C-EE0A-01EA-C595-1E11B8D7FA3A}"/>
              </a:ext>
            </a:extLst>
          </p:cNvPr>
          <p:cNvSpPr txBox="1"/>
          <p:nvPr/>
        </p:nvSpPr>
        <p:spPr>
          <a:xfrm>
            <a:off x="5910256" y="5791655"/>
            <a:ext cx="96393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3865"/>
                </a:solidFill>
                <a:effectLst/>
                <a:uLnTx/>
                <a:uFillTx/>
                <a:latin typeface="Calibri"/>
                <a:ea typeface="+mn-ea"/>
                <a:cs typeface="+mn-cs"/>
              </a:rPr>
              <a:t>$1875</a:t>
            </a:r>
            <a:endParaRPr kumimoji="0" lang="en-US" sz="1800" b="1" i="0" u="none" strike="noStrike" kern="1200" cap="none" spc="0" normalizeH="0" baseline="0" noProof="0" dirty="0">
              <a:ln>
                <a:noFill/>
              </a:ln>
              <a:solidFill>
                <a:srgbClr val="003865"/>
              </a:solidFill>
              <a:effectLst/>
              <a:uLnTx/>
              <a:uFillTx/>
              <a:latin typeface="Calibri"/>
              <a:ea typeface="+mn-ea"/>
              <a:cs typeface="+mn-cs"/>
            </a:endParaRPr>
          </a:p>
        </p:txBody>
      </p:sp>
      <p:grpSp>
        <p:nvGrpSpPr>
          <p:cNvPr id="12" name="Group 11" descr="Townhouse or Triplex">
            <a:extLst>
              <a:ext uri="{FF2B5EF4-FFF2-40B4-BE49-F238E27FC236}">
                <a16:creationId xmlns:a16="http://schemas.microsoft.com/office/drawing/2014/main" id="{F46E5BFE-5DAA-A553-EF7A-CEC2A5186BF7}"/>
              </a:ext>
            </a:extLst>
          </p:cNvPr>
          <p:cNvGrpSpPr/>
          <p:nvPr/>
        </p:nvGrpSpPr>
        <p:grpSpPr>
          <a:xfrm>
            <a:off x="225736" y="2258735"/>
            <a:ext cx="2605909" cy="1879147"/>
            <a:chOff x="5089267" y="3426669"/>
            <a:chExt cx="2605909" cy="1879147"/>
          </a:xfrm>
        </p:grpSpPr>
        <p:sp>
          <p:nvSpPr>
            <p:cNvPr id="23" name="TextBox 22">
              <a:extLst>
                <a:ext uri="{FF2B5EF4-FFF2-40B4-BE49-F238E27FC236}">
                  <a16:creationId xmlns:a16="http://schemas.microsoft.com/office/drawing/2014/main" id="{46C8034A-B8F3-2BB9-B2FB-B26AACAD5E39}"/>
                </a:ext>
              </a:extLst>
            </p:cNvPr>
            <p:cNvSpPr txBox="1"/>
            <p:nvPr/>
          </p:nvSpPr>
          <p:spPr>
            <a:xfrm>
              <a:off x="5231160" y="3426669"/>
              <a:ext cx="219142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3865"/>
                  </a:solidFill>
                  <a:effectLst/>
                  <a:uLnTx/>
                  <a:uFillTx/>
                  <a:latin typeface="Calibri"/>
                  <a:ea typeface="+mn-ea"/>
                  <a:cs typeface="+mn-cs"/>
                </a:rPr>
                <a:t>Townhouse or Triplex</a:t>
              </a:r>
            </a:p>
          </p:txBody>
        </p:sp>
        <p:pic>
          <p:nvPicPr>
            <p:cNvPr id="30" name="Picture 29">
              <a:extLst>
                <a:ext uri="{FF2B5EF4-FFF2-40B4-BE49-F238E27FC236}">
                  <a16:creationId xmlns:a16="http://schemas.microsoft.com/office/drawing/2014/main" id="{4C73D50B-E6C5-41F3-82C1-F32DB5E28F39}"/>
                </a:ext>
              </a:extLst>
            </p:cNvPr>
            <p:cNvPicPr>
              <a:picLocks noChangeAspect="1"/>
            </p:cNvPicPr>
            <p:nvPr/>
          </p:nvPicPr>
          <p:blipFill>
            <a:blip r:embed="rId4"/>
            <a:srcRect t="19449" b="20593"/>
            <a:stretch>
              <a:fillRect/>
            </a:stretch>
          </p:blipFill>
          <p:spPr>
            <a:xfrm>
              <a:off x="5089267" y="3745954"/>
              <a:ext cx="2605909" cy="1559862"/>
            </a:xfrm>
            <a:prstGeom prst="rect">
              <a:avLst/>
            </a:prstGeom>
          </p:spPr>
        </p:pic>
      </p:grpSp>
      <p:sp>
        <p:nvSpPr>
          <p:cNvPr id="27" name="TextBox 26">
            <a:extLst>
              <a:ext uri="{FF2B5EF4-FFF2-40B4-BE49-F238E27FC236}">
                <a16:creationId xmlns:a16="http://schemas.microsoft.com/office/drawing/2014/main" id="{C6F6BDB1-04B5-5A11-3169-AA929E134A06}"/>
              </a:ext>
            </a:extLst>
          </p:cNvPr>
          <p:cNvSpPr txBox="1"/>
          <p:nvPr/>
        </p:nvSpPr>
        <p:spPr>
          <a:xfrm>
            <a:off x="8495165" y="5791655"/>
            <a:ext cx="96393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3865"/>
                </a:solidFill>
                <a:effectLst/>
                <a:uLnTx/>
                <a:uFillTx/>
                <a:latin typeface="Calibri"/>
                <a:ea typeface="+mn-ea"/>
                <a:cs typeface="+mn-cs"/>
              </a:rPr>
              <a:t>$2105</a:t>
            </a:r>
            <a:endParaRPr kumimoji="0" lang="en-US" sz="1800" b="1" i="0" u="none" strike="noStrike" kern="1200" cap="none" spc="0" normalizeH="0" baseline="0" noProof="0" dirty="0">
              <a:ln>
                <a:noFill/>
              </a:ln>
              <a:solidFill>
                <a:srgbClr val="003865"/>
              </a:solidFill>
              <a:effectLst/>
              <a:uLnTx/>
              <a:uFillTx/>
              <a:latin typeface="Calibri"/>
              <a:ea typeface="+mn-ea"/>
              <a:cs typeface="+mn-cs"/>
            </a:endParaRPr>
          </a:p>
        </p:txBody>
      </p:sp>
      <p:grpSp>
        <p:nvGrpSpPr>
          <p:cNvPr id="16" name="Group 15" descr="Duplex">
            <a:extLst>
              <a:ext uri="{FF2B5EF4-FFF2-40B4-BE49-F238E27FC236}">
                <a16:creationId xmlns:a16="http://schemas.microsoft.com/office/drawing/2014/main" id="{BA0512F3-1CAF-30D2-A833-3DB03EBD25F9}"/>
              </a:ext>
            </a:extLst>
          </p:cNvPr>
          <p:cNvGrpSpPr/>
          <p:nvPr/>
        </p:nvGrpSpPr>
        <p:grpSpPr>
          <a:xfrm>
            <a:off x="2945722" y="2258735"/>
            <a:ext cx="2345437" cy="1879147"/>
            <a:chOff x="7870415" y="3426669"/>
            <a:chExt cx="2345437" cy="1879147"/>
          </a:xfrm>
        </p:grpSpPr>
        <p:sp>
          <p:nvSpPr>
            <p:cNvPr id="25" name="TextBox 24">
              <a:extLst>
                <a:ext uri="{FF2B5EF4-FFF2-40B4-BE49-F238E27FC236}">
                  <a16:creationId xmlns:a16="http://schemas.microsoft.com/office/drawing/2014/main" id="{8CCF2BFA-0CEB-8900-7E8B-B900436705BE}"/>
                </a:ext>
              </a:extLst>
            </p:cNvPr>
            <p:cNvSpPr txBox="1"/>
            <p:nvPr/>
          </p:nvSpPr>
          <p:spPr>
            <a:xfrm>
              <a:off x="8495164" y="3426669"/>
              <a:ext cx="96393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3865"/>
                  </a:solidFill>
                  <a:effectLst/>
                  <a:uLnTx/>
                  <a:uFillTx/>
                  <a:latin typeface="Calibri"/>
                  <a:ea typeface="+mn-ea"/>
                  <a:cs typeface="+mn-cs"/>
                </a:rPr>
                <a:t>Duplex</a:t>
              </a:r>
            </a:p>
          </p:txBody>
        </p:sp>
        <p:pic>
          <p:nvPicPr>
            <p:cNvPr id="31" name="Picture 30">
              <a:extLst>
                <a:ext uri="{FF2B5EF4-FFF2-40B4-BE49-F238E27FC236}">
                  <a16:creationId xmlns:a16="http://schemas.microsoft.com/office/drawing/2014/main" id="{5F2DFD01-08E9-EDA4-D82A-34A70E32089A}"/>
                </a:ext>
              </a:extLst>
            </p:cNvPr>
            <p:cNvPicPr>
              <a:picLocks noChangeAspect="1"/>
            </p:cNvPicPr>
            <p:nvPr/>
          </p:nvPicPr>
          <p:blipFill>
            <a:blip r:embed="rId5"/>
            <a:stretch>
              <a:fillRect/>
            </a:stretch>
          </p:blipFill>
          <p:spPr>
            <a:xfrm>
              <a:off x="7870415" y="3742192"/>
              <a:ext cx="2345437" cy="1563624"/>
            </a:xfrm>
            <a:prstGeom prst="rect">
              <a:avLst/>
            </a:prstGeom>
          </p:spPr>
        </p:pic>
      </p:grpSp>
      <p:sp>
        <p:nvSpPr>
          <p:cNvPr id="14" name="TextBox 13">
            <a:extLst>
              <a:ext uri="{FF2B5EF4-FFF2-40B4-BE49-F238E27FC236}">
                <a16:creationId xmlns:a16="http://schemas.microsoft.com/office/drawing/2014/main" id="{E6B0DD8E-4655-A0F9-18B1-1679BDB33458}"/>
              </a:ext>
            </a:extLst>
          </p:cNvPr>
          <p:cNvSpPr txBox="1"/>
          <p:nvPr/>
        </p:nvSpPr>
        <p:spPr>
          <a:xfrm>
            <a:off x="10421823" y="5791655"/>
            <a:ext cx="96393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3865"/>
                </a:solidFill>
                <a:effectLst/>
                <a:uLnTx/>
                <a:uFillTx/>
                <a:latin typeface="Calibri"/>
                <a:ea typeface="+mn-ea"/>
                <a:cs typeface="+mn-cs"/>
              </a:rPr>
              <a:t>$2450</a:t>
            </a:r>
            <a:endParaRPr kumimoji="0" lang="en-US" sz="1800" b="1" i="0" u="none" strike="noStrike" kern="1200" cap="none" spc="0" normalizeH="0" baseline="0" noProof="0" dirty="0">
              <a:ln>
                <a:noFill/>
              </a:ln>
              <a:solidFill>
                <a:srgbClr val="003865"/>
              </a:solidFill>
              <a:effectLst/>
              <a:uLnTx/>
              <a:uFillTx/>
              <a:latin typeface="Calibri"/>
              <a:ea typeface="+mn-ea"/>
              <a:cs typeface="+mn-cs"/>
            </a:endParaRPr>
          </a:p>
        </p:txBody>
      </p:sp>
      <p:grpSp>
        <p:nvGrpSpPr>
          <p:cNvPr id="22" name="Group 21" descr="Mobile Home or Home">
            <a:extLst>
              <a:ext uri="{FF2B5EF4-FFF2-40B4-BE49-F238E27FC236}">
                <a16:creationId xmlns:a16="http://schemas.microsoft.com/office/drawing/2014/main" id="{934B929B-10A1-0844-8A53-F2B5E95FAA3B}"/>
              </a:ext>
            </a:extLst>
          </p:cNvPr>
          <p:cNvGrpSpPr/>
          <p:nvPr/>
        </p:nvGrpSpPr>
        <p:grpSpPr>
          <a:xfrm>
            <a:off x="5516412" y="2050744"/>
            <a:ext cx="1521029" cy="2156146"/>
            <a:chOff x="10204315" y="3149670"/>
            <a:chExt cx="1521029" cy="2156146"/>
          </a:xfrm>
        </p:grpSpPr>
        <p:pic>
          <p:nvPicPr>
            <p:cNvPr id="33" name="Picture 32">
              <a:extLst>
                <a:ext uri="{FF2B5EF4-FFF2-40B4-BE49-F238E27FC236}">
                  <a16:creationId xmlns:a16="http://schemas.microsoft.com/office/drawing/2014/main" id="{127549C8-1CEE-F744-6F8E-F2C9F1BEAD1A}"/>
                </a:ext>
              </a:extLst>
            </p:cNvPr>
            <p:cNvPicPr>
              <a:picLocks noChangeAspect="1"/>
            </p:cNvPicPr>
            <p:nvPr/>
          </p:nvPicPr>
          <p:blipFill>
            <a:blip r:embed="rId6"/>
            <a:srcRect l="23489" t="15609" r="25051" b="25903"/>
            <a:stretch>
              <a:fillRect/>
            </a:stretch>
          </p:blipFill>
          <p:spPr>
            <a:xfrm>
              <a:off x="10301971" y="3650598"/>
              <a:ext cx="1352316" cy="1655218"/>
            </a:xfrm>
            <a:prstGeom prst="rect">
              <a:avLst/>
            </a:prstGeom>
          </p:spPr>
        </p:pic>
        <p:sp>
          <p:nvSpPr>
            <p:cNvPr id="26" name="TextBox 25">
              <a:extLst>
                <a:ext uri="{FF2B5EF4-FFF2-40B4-BE49-F238E27FC236}">
                  <a16:creationId xmlns:a16="http://schemas.microsoft.com/office/drawing/2014/main" id="{14C5AE1C-2B06-BF4A-634A-7DDADF1C39FE}"/>
                </a:ext>
              </a:extLst>
            </p:cNvPr>
            <p:cNvSpPr txBox="1"/>
            <p:nvPr/>
          </p:nvSpPr>
          <p:spPr>
            <a:xfrm>
              <a:off x="10204315" y="3149670"/>
              <a:ext cx="152102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3865"/>
                  </a:solidFill>
                  <a:effectLst/>
                  <a:uLnTx/>
                  <a:uFillTx/>
                  <a:latin typeface="Calibri"/>
                  <a:ea typeface="+mn-ea"/>
                  <a:cs typeface="+mn-cs"/>
                </a:rPr>
                <a:t>Mobile Home or Home</a:t>
              </a:r>
            </a:p>
          </p:txBody>
        </p:sp>
      </p:grpSp>
      <p:sp>
        <p:nvSpPr>
          <p:cNvPr id="6" name="Slide Number Placeholder 5">
            <a:extLst>
              <a:ext uri="{FF2B5EF4-FFF2-40B4-BE49-F238E27FC236}">
                <a16:creationId xmlns:a16="http://schemas.microsoft.com/office/drawing/2014/main" id="{FB8EA5D9-FE78-3B56-3EEB-D0368A3E7DB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840624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02239 0 L -0.8138 0.25856 " pathEditMode="relative" rAng="0" ptsTypes="AA">
                                      <p:cBhvr>
                                        <p:cTn id="6" dur="2000" fill="hold"/>
                                        <p:tgtEl>
                                          <p:spTgt spid="4"/>
                                        </p:tgtEl>
                                        <p:attrNameLst>
                                          <p:attrName>ppt_x</p:attrName>
                                          <p:attrName>ppt_y</p:attrName>
                                        </p:attrNameLst>
                                      </p:cBhvr>
                                      <p:rCtr x="-39570" y="12917"/>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nodeType="clickEffect">
                                  <p:stCondLst>
                                    <p:cond delay="0"/>
                                  </p:stCondLst>
                                  <p:childTnLst>
                                    <p:animMotion origin="layout" path="M 0.02435 0.00463 L -0.39909 0.25209 " pathEditMode="relative" rAng="0" ptsTypes="AA">
                                      <p:cBhvr>
                                        <p:cTn id="10" dur="2000" fill="hold"/>
                                        <p:tgtEl>
                                          <p:spTgt spid="7"/>
                                        </p:tgtEl>
                                        <p:attrNameLst>
                                          <p:attrName>ppt_x</p:attrName>
                                          <p:attrName>ppt_y</p:attrName>
                                        </p:attrNameLst>
                                      </p:cBhvr>
                                      <p:rCtr x="-21172" y="12361"/>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nodeType="clickEffect">
                                  <p:stCondLst>
                                    <p:cond delay="0"/>
                                  </p:stCondLst>
                                  <p:childTnLst>
                                    <p:animMotion origin="layout" path="M -6.25E-7 4.81481E-6 L 0.40326 0.25462 " pathEditMode="relative" rAng="0" ptsTypes="AA">
                                      <p:cBhvr>
                                        <p:cTn id="14" dur="2000" fill="hold"/>
                                        <p:tgtEl>
                                          <p:spTgt spid="12"/>
                                        </p:tgtEl>
                                        <p:attrNameLst>
                                          <p:attrName>ppt_x</p:attrName>
                                          <p:attrName>ppt_y</p:attrName>
                                        </p:attrNameLst>
                                      </p:cBhvr>
                                      <p:rCtr x="20156" y="12731"/>
                                    </p:animMotion>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4.16667E-7 4.81481E-6 L 0.40234 0.25462 " pathEditMode="relative" rAng="0" ptsTypes="AA">
                                      <p:cBhvr>
                                        <p:cTn id="18" dur="2000" fill="hold"/>
                                        <p:tgtEl>
                                          <p:spTgt spid="16"/>
                                        </p:tgtEl>
                                        <p:attrNameLst>
                                          <p:attrName>ppt_x</p:attrName>
                                          <p:attrName>ppt_y</p:attrName>
                                        </p:attrNameLst>
                                      </p:cBhvr>
                                      <p:rCtr x="20117" y="12731"/>
                                    </p:animMotion>
                                  </p:childTnLst>
                                </p:cTn>
                              </p:par>
                            </p:childTnLst>
                          </p:cTn>
                        </p:par>
                      </p:childTnLst>
                    </p:cTn>
                  </p:par>
                  <p:par>
                    <p:cTn id="19" fill="hold">
                      <p:stCondLst>
                        <p:cond delay="indefinite"/>
                      </p:stCondLst>
                      <p:childTnLst>
                        <p:par>
                          <p:cTn id="20" fill="hold">
                            <p:stCondLst>
                              <p:cond delay="0"/>
                            </p:stCondLst>
                            <p:childTnLst>
                              <p:par>
                                <p:cTn id="21" presetID="42" presetClass="path" presetSubtype="0" accel="50000" decel="50000" fill="hold" nodeType="clickEffect">
                                  <p:stCondLst>
                                    <p:cond delay="0"/>
                                  </p:stCondLst>
                                  <p:childTnLst>
                                    <p:animMotion origin="layout" path="M -3.75E-6 -0.00347 L 0.37956 0.24977 " pathEditMode="relative" rAng="0" ptsTypes="AA">
                                      <p:cBhvr>
                                        <p:cTn id="22" dur="2000" fill="hold"/>
                                        <p:tgtEl>
                                          <p:spTgt spid="22"/>
                                        </p:tgtEl>
                                        <p:attrNameLst>
                                          <p:attrName>ppt_x</p:attrName>
                                          <p:attrName>ppt_y</p:attrName>
                                        </p:attrNameLst>
                                      </p:cBhvr>
                                      <p:rCtr x="18971" y="1266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400" dirty="0"/>
              <a:t>Energy Vendors and Consumption</a:t>
            </a:r>
          </a:p>
        </p:txBody>
      </p:sp>
      <p:sp>
        <p:nvSpPr>
          <p:cNvPr id="3" name="Content Placeholder 2"/>
          <p:cNvSpPr>
            <a:spLocks noGrp="1"/>
          </p:cNvSpPr>
          <p:nvPr>
            <p:ph sz="half" idx="1"/>
          </p:nvPr>
        </p:nvSpPr>
        <p:spPr>
          <a:xfrm>
            <a:off x="707564" y="1594624"/>
            <a:ext cx="10835641" cy="4582339"/>
          </a:xfrm>
        </p:spPr>
        <p:txBody>
          <a:bodyPr>
            <a:noAutofit/>
          </a:bodyPr>
          <a:lstStyle/>
          <a:p>
            <a:pPr marL="0" indent="0">
              <a:spcBef>
                <a:spcPts val="0"/>
              </a:spcBef>
              <a:spcAft>
                <a:spcPts val="0"/>
              </a:spcAft>
              <a:buNone/>
            </a:pPr>
            <a:r>
              <a:rPr lang="en-US" sz="3600" b="1" dirty="0">
                <a:ea typeface="Calibri" panose="020F0502020204030204" pitchFamily="34" charset="0"/>
                <a:cs typeface="Times New Roman" panose="02020603050405020304" pitchFamily="18" charset="0"/>
              </a:rPr>
              <a:t>Jon Brown</a:t>
            </a:r>
          </a:p>
        </p:txBody>
      </p:sp>
      <p:sp>
        <p:nvSpPr>
          <p:cNvPr id="7" name="Slide Number Placeholder 6"/>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3491459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E3E9A-5490-25A8-9367-3856EC1FA8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80349B-EAF0-5399-9866-E88ABE974CDE}"/>
              </a:ext>
            </a:extLst>
          </p:cNvPr>
          <p:cNvSpPr>
            <a:spLocks noGrp="1"/>
          </p:cNvSpPr>
          <p:nvPr>
            <p:ph type="title"/>
          </p:nvPr>
        </p:nvSpPr>
        <p:spPr/>
        <p:txBody>
          <a:bodyPr/>
          <a:lstStyle/>
          <a:p>
            <a:pPr algn="l">
              <a:spcBef>
                <a:spcPts val="600"/>
              </a:spcBef>
              <a:spcAft>
                <a:spcPts val="600"/>
              </a:spcAft>
              <a:buClr>
                <a:srgbClr val="003865"/>
              </a:buClr>
            </a:pPr>
            <a:r>
              <a:rPr lang="en-US" sz="4400" dirty="0">
                <a:ea typeface="Calibri" panose="020F0502020204030204" pitchFamily="34" charset="0"/>
                <a:cs typeface="Times New Roman" panose="02020603050405020304" pitchFamily="18" charset="0"/>
              </a:rPr>
              <a:t>Red Flags</a:t>
            </a:r>
          </a:p>
        </p:txBody>
      </p:sp>
      <p:sp>
        <p:nvSpPr>
          <p:cNvPr id="3" name="Content Placeholder 2">
            <a:extLst>
              <a:ext uri="{FF2B5EF4-FFF2-40B4-BE49-F238E27FC236}">
                <a16:creationId xmlns:a16="http://schemas.microsoft.com/office/drawing/2014/main" id="{20592314-3918-CC8E-3DD1-88C3E5816023}"/>
              </a:ext>
            </a:extLst>
          </p:cNvPr>
          <p:cNvSpPr>
            <a:spLocks noGrp="1"/>
          </p:cNvSpPr>
          <p:nvPr>
            <p:ph idx="1"/>
          </p:nvPr>
        </p:nvSpPr>
        <p:spPr>
          <a:xfrm>
            <a:off x="688242" y="1350237"/>
            <a:ext cx="10665558" cy="5507764"/>
          </a:xfrm>
        </p:spPr>
        <p:txBody>
          <a:bodyPr>
            <a:noAutofit/>
          </a:bodyPr>
          <a:lstStyle/>
          <a:p>
            <a:pPr marL="0" indent="0">
              <a:spcBef>
                <a:spcPts val="600"/>
              </a:spcBef>
              <a:spcAft>
                <a:spcPts val="600"/>
              </a:spcAft>
              <a:buClr>
                <a:srgbClr val="003865"/>
              </a:buClr>
              <a:buNone/>
            </a:pPr>
            <a:r>
              <a:rPr lang="en-US" sz="3600" b="1" dirty="0">
                <a:ea typeface="Calibri" panose="020F0502020204030204" pitchFamily="34" charset="0"/>
                <a:cs typeface="Times New Roman" panose="02020603050405020304" pitchFamily="18" charset="0"/>
              </a:rPr>
              <a:t>Red Flags include:</a:t>
            </a:r>
          </a:p>
          <a:p>
            <a:pPr>
              <a:spcBef>
                <a:spcPts val="600"/>
              </a:spcBef>
              <a:spcAft>
                <a:spcPts val="600"/>
              </a:spcAft>
              <a:buClr>
                <a:srgbClr val="003865"/>
              </a:buClr>
            </a:pPr>
            <a:r>
              <a:rPr lang="en-US" sz="3200" dirty="0">
                <a:solidFill>
                  <a:srgbClr val="003865"/>
                </a:solidFill>
              </a:rPr>
              <a:t>Really high consumption but low reported costs or vice versa</a:t>
            </a:r>
          </a:p>
          <a:p>
            <a:pPr lvl="1">
              <a:spcBef>
                <a:spcPts val="600"/>
              </a:spcBef>
              <a:spcAft>
                <a:spcPts val="600"/>
              </a:spcAft>
              <a:buClr>
                <a:srgbClr val="003865"/>
              </a:buClr>
            </a:pPr>
            <a:r>
              <a:rPr lang="en-US" sz="2800" dirty="0">
                <a:solidFill>
                  <a:srgbClr val="003865"/>
                </a:solidFill>
              </a:rPr>
              <a:t>Ex: 14,000 kWh and $200 in costs </a:t>
            </a:r>
          </a:p>
          <a:p>
            <a:pPr lvl="1">
              <a:spcBef>
                <a:spcPts val="600"/>
              </a:spcBef>
              <a:spcAft>
                <a:spcPts val="600"/>
              </a:spcAft>
              <a:buClr>
                <a:srgbClr val="003865"/>
              </a:buClr>
            </a:pPr>
            <a:r>
              <a:rPr lang="en-US" sz="2800" dirty="0">
                <a:solidFill>
                  <a:srgbClr val="003865"/>
                </a:solidFill>
              </a:rPr>
              <a:t>Ex: 120 gallons of propane and $2,760</a:t>
            </a:r>
          </a:p>
          <a:p>
            <a:pPr>
              <a:spcBef>
                <a:spcPts val="600"/>
              </a:spcBef>
              <a:spcAft>
                <a:spcPts val="600"/>
              </a:spcAft>
              <a:buClr>
                <a:srgbClr val="003865"/>
              </a:buClr>
            </a:pPr>
            <a:r>
              <a:rPr lang="en-US" sz="3200" dirty="0">
                <a:solidFill>
                  <a:srgbClr val="003865"/>
                </a:solidFill>
              </a:rPr>
              <a:t>Overall high consumption and cost</a:t>
            </a:r>
          </a:p>
          <a:p>
            <a:pPr lvl="1">
              <a:spcBef>
                <a:spcPts val="600"/>
              </a:spcBef>
              <a:spcAft>
                <a:spcPts val="600"/>
              </a:spcAft>
              <a:buClr>
                <a:srgbClr val="003865"/>
              </a:buClr>
            </a:pPr>
            <a:r>
              <a:rPr lang="en-US" sz="2800" dirty="0">
                <a:solidFill>
                  <a:srgbClr val="003865"/>
                </a:solidFill>
              </a:rPr>
              <a:t>Could be a case of business use of home, meter problem, etc.</a:t>
            </a:r>
          </a:p>
          <a:p>
            <a:pPr>
              <a:spcBef>
                <a:spcPts val="600"/>
              </a:spcBef>
              <a:spcAft>
                <a:spcPts val="600"/>
              </a:spcAft>
              <a:buClr>
                <a:srgbClr val="003865"/>
              </a:buClr>
            </a:pPr>
            <a:r>
              <a:rPr lang="en-US" sz="3200" dirty="0">
                <a:solidFill>
                  <a:srgbClr val="003865"/>
                </a:solidFill>
              </a:rPr>
              <a:t>Housing type doesn’t match with consumption amount</a:t>
            </a:r>
          </a:p>
          <a:p>
            <a:pPr lvl="1">
              <a:spcBef>
                <a:spcPts val="600"/>
              </a:spcBef>
              <a:spcAft>
                <a:spcPts val="600"/>
              </a:spcAft>
              <a:buClr>
                <a:srgbClr val="003865"/>
              </a:buClr>
            </a:pPr>
            <a:r>
              <a:rPr lang="en-US" sz="2800" dirty="0">
                <a:solidFill>
                  <a:srgbClr val="003865"/>
                </a:solidFill>
              </a:rPr>
              <a:t>Ex: Apartment has super high heating or electric costs  </a:t>
            </a:r>
            <a:endParaRPr lang="en-US" dirty="0"/>
          </a:p>
        </p:txBody>
      </p:sp>
      <p:sp>
        <p:nvSpPr>
          <p:cNvPr id="6" name="Slide Number Placeholder 5">
            <a:extLst>
              <a:ext uri="{FF2B5EF4-FFF2-40B4-BE49-F238E27FC236}">
                <a16:creationId xmlns:a16="http://schemas.microsoft.com/office/drawing/2014/main" id="{F86CF7D1-F52F-E8D4-2A6F-94995C9B47E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011829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fade">
                                      <p:cBhvr>
                                        <p:cTn id="26" dur="500"/>
                                        <p:tgtEl>
                                          <p:spTgt spid="3">
                                            <p:txEl>
                                              <p:pRg st="6" end="6"/>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Effect transition="in" filter="fade">
                                      <p:cBhvr>
                                        <p:cTn id="2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1A6A2-4F42-CA47-2255-8D366AE528A7}"/>
              </a:ext>
            </a:extLst>
          </p:cNvPr>
          <p:cNvSpPr>
            <a:spLocks noGrp="1"/>
          </p:cNvSpPr>
          <p:nvPr>
            <p:ph type="ctrTitle"/>
          </p:nvPr>
        </p:nvSpPr>
        <p:spPr/>
        <p:txBody>
          <a:bodyPr/>
          <a:lstStyle/>
          <a:p>
            <a:r>
              <a:rPr lang="en-US" sz="4400" b="1" dirty="0"/>
              <a:t>Consumption Statuses</a:t>
            </a:r>
          </a:p>
        </p:txBody>
      </p:sp>
      <p:sp>
        <p:nvSpPr>
          <p:cNvPr id="5" name="Slide Number Placeholder 4">
            <a:extLst>
              <a:ext uri="{FF2B5EF4-FFF2-40B4-BE49-F238E27FC236}">
                <a16:creationId xmlns:a16="http://schemas.microsoft.com/office/drawing/2014/main" id="{41565F13-4969-40A3-DFC4-2A712E6D6131}"/>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0586005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F40B84-5864-EC04-46DE-DAB3082462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50E18D-EEBE-9C0F-FA19-805CF41443F6}"/>
              </a:ext>
            </a:extLst>
          </p:cNvPr>
          <p:cNvSpPr>
            <a:spLocks noGrp="1"/>
          </p:cNvSpPr>
          <p:nvPr>
            <p:ph type="title"/>
          </p:nvPr>
        </p:nvSpPr>
        <p:spPr/>
        <p:txBody>
          <a:bodyPr/>
          <a:lstStyle/>
          <a:p>
            <a:pPr algn="l"/>
            <a:r>
              <a:rPr lang="en-US" sz="4800" dirty="0"/>
              <a:t>Status – what it means/impact on benefits</a:t>
            </a:r>
            <a:endParaRPr lang="en-US" dirty="0"/>
          </a:p>
        </p:txBody>
      </p:sp>
      <p:sp>
        <p:nvSpPr>
          <p:cNvPr id="3" name="Content Placeholder 2">
            <a:extLst>
              <a:ext uri="{FF2B5EF4-FFF2-40B4-BE49-F238E27FC236}">
                <a16:creationId xmlns:a16="http://schemas.microsoft.com/office/drawing/2014/main" id="{C7547FCA-5866-6763-4012-88F978F94848}"/>
              </a:ext>
            </a:extLst>
          </p:cNvPr>
          <p:cNvSpPr>
            <a:spLocks noGrp="1"/>
          </p:cNvSpPr>
          <p:nvPr>
            <p:ph idx="1"/>
          </p:nvPr>
        </p:nvSpPr>
        <p:spPr>
          <a:xfrm>
            <a:off x="688242" y="1520049"/>
            <a:ext cx="10665558" cy="5337951"/>
          </a:xfrm>
        </p:spPr>
        <p:txBody>
          <a:bodyPr>
            <a:noAutofit/>
          </a:bodyPr>
          <a:lstStyle/>
          <a:p>
            <a:pPr>
              <a:spcBef>
                <a:spcPts val="600"/>
              </a:spcBef>
              <a:spcAft>
                <a:spcPts val="600"/>
              </a:spcAft>
            </a:pPr>
            <a:endParaRPr lang="en-US" dirty="0"/>
          </a:p>
        </p:txBody>
      </p:sp>
      <p:sp>
        <p:nvSpPr>
          <p:cNvPr id="6" name="Slide Number Placeholder 5">
            <a:extLst>
              <a:ext uri="{FF2B5EF4-FFF2-40B4-BE49-F238E27FC236}">
                <a16:creationId xmlns:a16="http://schemas.microsoft.com/office/drawing/2014/main" id="{4B8C3D47-14E4-F222-8765-B9AB5CEE7D0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graphicFrame>
        <p:nvGraphicFramePr>
          <p:cNvPr id="4" name="Table 3">
            <a:extLst>
              <a:ext uri="{FF2B5EF4-FFF2-40B4-BE49-F238E27FC236}">
                <a16:creationId xmlns:a16="http://schemas.microsoft.com/office/drawing/2014/main" id="{87475BC9-0642-226C-9490-9F0055733644}"/>
              </a:ext>
            </a:extLst>
          </p:cNvPr>
          <p:cNvGraphicFramePr>
            <a:graphicFrameLocks noGrp="1"/>
          </p:cNvGraphicFramePr>
          <p:nvPr/>
        </p:nvGraphicFramePr>
        <p:xfrm>
          <a:off x="327804" y="1402654"/>
          <a:ext cx="11438625" cy="5449996"/>
        </p:xfrm>
        <a:graphic>
          <a:graphicData uri="http://schemas.openxmlformats.org/drawingml/2006/table">
            <a:tbl>
              <a:tblPr firstRow="1" bandRow="1">
                <a:tableStyleId>{5C22544A-7EE6-4342-B048-85BDC9FD1C3A}</a:tableStyleId>
              </a:tblPr>
              <a:tblGrid>
                <a:gridCol w="3054890">
                  <a:extLst>
                    <a:ext uri="{9D8B030D-6E8A-4147-A177-3AD203B41FA5}">
                      <a16:colId xmlns:a16="http://schemas.microsoft.com/office/drawing/2014/main" val="135052190"/>
                    </a:ext>
                  </a:extLst>
                </a:gridCol>
                <a:gridCol w="4570860">
                  <a:extLst>
                    <a:ext uri="{9D8B030D-6E8A-4147-A177-3AD203B41FA5}">
                      <a16:colId xmlns:a16="http://schemas.microsoft.com/office/drawing/2014/main" val="1292507458"/>
                    </a:ext>
                  </a:extLst>
                </a:gridCol>
                <a:gridCol w="3812875">
                  <a:extLst>
                    <a:ext uri="{9D8B030D-6E8A-4147-A177-3AD203B41FA5}">
                      <a16:colId xmlns:a16="http://schemas.microsoft.com/office/drawing/2014/main" val="1617238885"/>
                    </a:ext>
                  </a:extLst>
                </a:gridCol>
              </a:tblGrid>
              <a:tr h="288123">
                <a:tc>
                  <a:txBody>
                    <a:bodyPr/>
                    <a:lstStyle/>
                    <a:p>
                      <a:r>
                        <a:rPr lang="en-US" dirty="0"/>
                        <a:t>Status</a:t>
                      </a:r>
                    </a:p>
                  </a:txBody>
                  <a:tcPr/>
                </a:tc>
                <a:tc>
                  <a:txBody>
                    <a:bodyPr/>
                    <a:lstStyle/>
                    <a:p>
                      <a:r>
                        <a:rPr lang="en-US" dirty="0"/>
                        <a:t>What it means</a:t>
                      </a:r>
                    </a:p>
                  </a:txBody>
                  <a:tcPr/>
                </a:tc>
                <a:tc>
                  <a:txBody>
                    <a:bodyPr/>
                    <a:lstStyle/>
                    <a:p>
                      <a:r>
                        <a:rPr lang="en-US" dirty="0"/>
                        <a:t>Impact on benefits </a:t>
                      </a:r>
                    </a:p>
                  </a:txBody>
                  <a:tcPr/>
                </a:tc>
                <a:extLst>
                  <a:ext uri="{0D108BD9-81ED-4DB2-BD59-A6C34878D82A}">
                    <a16:rowId xmlns:a16="http://schemas.microsoft.com/office/drawing/2014/main" val="326152699"/>
                  </a:ext>
                </a:extLst>
              </a:tr>
              <a:tr h="639437">
                <a:tc>
                  <a:txBody>
                    <a:bodyPr/>
                    <a:lstStyle/>
                    <a:p>
                      <a:r>
                        <a:rPr lang="en-US" b="1" dirty="0"/>
                        <a:t>Requested</a:t>
                      </a:r>
                    </a:p>
                  </a:txBody>
                  <a:tcPr/>
                </a:tc>
                <a:tc>
                  <a:txBody>
                    <a:bodyPr/>
                    <a:lstStyle/>
                    <a:p>
                      <a:r>
                        <a:rPr lang="en-US" dirty="0"/>
                        <a:t>No info available. Triggers request for vendor </a:t>
                      </a:r>
                    </a:p>
                  </a:txBody>
                  <a:tcPr/>
                </a:tc>
                <a:tc>
                  <a:txBody>
                    <a:bodyPr/>
                    <a:lstStyle/>
                    <a:p>
                      <a:r>
                        <a:rPr lang="en-US" dirty="0"/>
                        <a:t>Based on backup matrix</a:t>
                      </a:r>
                    </a:p>
                  </a:txBody>
                  <a:tcPr/>
                </a:tc>
                <a:extLst>
                  <a:ext uri="{0D108BD9-81ED-4DB2-BD59-A6C34878D82A}">
                    <a16:rowId xmlns:a16="http://schemas.microsoft.com/office/drawing/2014/main" val="3824267475"/>
                  </a:ext>
                </a:extLst>
              </a:tr>
              <a:tr h="639437">
                <a:tc>
                  <a:txBody>
                    <a:bodyPr/>
                    <a:lstStyle/>
                    <a:p>
                      <a:r>
                        <a:rPr lang="en-US" b="1" dirty="0"/>
                        <a:t>Available</a:t>
                      </a:r>
                    </a:p>
                  </a:txBody>
                  <a:tcPr/>
                </a:tc>
                <a:tc>
                  <a:txBody>
                    <a:bodyPr/>
                    <a:lstStyle/>
                    <a:p>
                      <a:r>
                        <a:rPr lang="en-US" sz="1800" dirty="0">
                          <a:solidFill>
                            <a:srgbClr val="003865"/>
                          </a:solidFill>
                        </a:rPr>
                        <a:t>Consumption info provided by the EV</a:t>
                      </a:r>
                      <a:endParaRPr lang="en-US" dirty="0"/>
                    </a:p>
                  </a:txBody>
                  <a:tcPr/>
                </a:tc>
                <a:tc>
                  <a:txBody>
                    <a:bodyPr/>
                    <a:lstStyle/>
                    <a:p>
                      <a:r>
                        <a:rPr lang="en-US" dirty="0"/>
                        <a:t>Based on reported costs if all vendors are “Available”</a:t>
                      </a:r>
                    </a:p>
                  </a:txBody>
                  <a:tcPr/>
                </a:tc>
                <a:extLst>
                  <a:ext uri="{0D108BD9-81ED-4DB2-BD59-A6C34878D82A}">
                    <a16:rowId xmlns:a16="http://schemas.microsoft.com/office/drawing/2014/main" val="1424342266"/>
                  </a:ext>
                </a:extLst>
              </a:tr>
              <a:tr h="639437">
                <a:tc>
                  <a:txBody>
                    <a:bodyPr/>
                    <a:lstStyle/>
                    <a:p>
                      <a:r>
                        <a:rPr lang="en-US" b="1" dirty="0"/>
                        <a:t>Not Available</a:t>
                      </a:r>
                    </a:p>
                  </a:txBody>
                  <a:tcPr/>
                </a:tc>
                <a:tc>
                  <a:txBody>
                    <a:bodyPr/>
                    <a:lstStyle/>
                    <a:p>
                      <a:r>
                        <a:rPr lang="en-US" sz="1800" dirty="0">
                          <a:solidFill>
                            <a:srgbClr val="003865"/>
                          </a:solidFill>
                        </a:rPr>
                        <a:t>EV does not have consumption info</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Based on backup matrix</a:t>
                      </a:r>
                    </a:p>
                    <a:p>
                      <a:endParaRPr lang="en-US" dirty="0"/>
                    </a:p>
                  </a:txBody>
                  <a:tcPr/>
                </a:tc>
                <a:extLst>
                  <a:ext uri="{0D108BD9-81ED-4DB2-BD59-A6C34878D82A}">
                    <a16:rowId xmlns:a16="http://schemas.microsoft.com/office/drawing/2014/main" val="859111665"/>
                  </a:ext>
                </a:extLst>
              </a:tr>
              <a:tr h="669880">
                <a:tc>
                  <a:txBody>
                    <a:bodyPr/>
                    <a:lstStyle/>
                    <a:p>
                      <a:r>
                        <a:rPr lang="en-US" b="1" dirty="0"/>
                        <a:t>Valid</a:t>
                      </a:r>
                    </a:p>
                  </a:txBody>
                  <a:tcPr/>
                </a:tc>
                <a:tc>
                  <a:txBody>
                    <a:bodyPr/>
                    <a:lstStyle/>
                    <a:p>
                      <a:r>
                        <a:rPr lang="en-US" dirty="0"/>
                        <a:t>Reported consumption is considered accurate and applicable to current situation</a:t>
                      </a:r>
                    </a:p>
                  </a:txBody>
                  <a:tcPr/>
                </a:tc>
                <a:tc>
                  <a:txBody>
                    <a:bodyPr/>
                    <a:lstStyle/>
                    <a:p>
                      <a:r>
                        <a:rPr lang="en-US" dirty="0"/>
                        <a:t>Based on reported costs if all vendors are “Valid”</a:t>
                      </a:r>
                    </a:p>
                  </a:txBody>
                  <a:tcPr/>
                </a:tc>
                <a:extLst>
                  <a:ext uri="{0D108BD9-81ED-4DB2-BD59-A6C34878D82A}">
                    <a16:rowId xmlns:a16="http://schemas.microsoft.com/office/drawing/2014/main" val="2742566818"/>
                  </a:ext>
                </a:extLst>
              </a:tr>
              <a:tr h="940279">
                <a:tc>
                  <a:txBody>
                    <a:bodyPr/>
                    <a:lstStyle/>
                    <a:p>
                      <a:r>
                        <a:rPr lang="en-US" b="1" dirty="0"/>
                        <a:t>Invalid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Reported consumption is known to be inaccurate or no longer applicable to current situation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Based on backup matrix</a:t>
                      </a:r>
                    </a:p>
                    <a:p>
                      <a:endParaRPr lang="en-US" dirty="0"/>
                    </a:p>
                  </a:txBody>
                  <a:tcPr/>
                </a:tc>
                <a:extLst>
                  <a:ext uri="{0D108BD9-81ED-4DB2-BD59-A6C34878D82A}">
                    <a16:rowId xmlns:a16="http://schemas.microsoft.com/office/drawing/2014/main" val="2305946836"/>
                  </a:ext>
                </a:extLst>
              </a:tr>
              <a:tr h="0">
                <a:tc>
                  <a:txBody>
                    <a:bodyPr/>
                    <a:lstStyle/>
                    <a:p>
                      <a:r>
                        <a:rPr lang="en-US" b="1" dirty="0"/>
                        <a:t>Full Year Consumption “Yes”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3865"/>
                          </a:solidFill>
                        </a:rPr>
                        <a:t>Reported consumption costs are available and cover a full year</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Based on reported costs if all vendors are “Full Year: Yes”</a:t>
                      </a:r>
                    </a:p>
                  </a:txBody>
                  <a:tcPr/>
                </a:tc>
                <a:extLst>
                  <a:ext uri="{0D108BD9-81ED-4DB2-BD59-A6C34878D82A}">
                    <a16:rowId xmlns:a16="http://schemas.microsoft.com/office/drawing/2014/main" val="2120419089"/>
                  </a:ext>
                </a:extLst>
              </a:tr>
              <a:tr h="8350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Full Year Consumption “No”</a:t>
                      </a:r>
                    </a:p>
                  </a:txBody>
                  <a:tcPr/>
                </a:tc>
                <a:tc>
                  <a:txBody>
                    <a:bodyPr/>
                    <a:lstStyle/>
                    <a:p>
                      <a:r>
                        <a:rPr lang="en-US" sz="1800" dirty="0">
                          <a:solidFill>
                            <a:srgbClr val="003865"/>
                          </a:solidFill>
                        </a:rPr>
                        <a:t>Reported consumption costs are available but cover less than a full year</a:t>
                      </a:r>
                      <a:endParaRPr lang="en-US" dirty="0"/>
                    </a:p>
                  </a:txBody>
                  <a:tcPr/>
                </a:tc>
                <a:tc>
                  <a:txBody>
                    <a:bodyPr/>
                    <a:lstStyle/>
                    <a:p>
                      <a:r>
                        <a:rPr lang="en-US" sz="1800" dirty="0">
                          <a:solidFill>
                            <a:srgbClr val="003865"/>
                          </a:solidFill>
                        </a:rPr>
                        <a:t>eHEAT compares the reported costs against the backup matrix and choses the </a:t>
                      </a:r>
                      <a:r>
                        <a:rPr lang="en-US" sz="1800" b="1" dirty="0">
                          <a:solidFill>
                            <a:srgbClr val="003865"/>
                          </a:solidFill>
                        </a:rPr>
                        <a:t>higher</a:t>
                      </a:r>
                      <a:r>
                        <a:rPr lang="en-US" sz="1800" dirty="0">
                          <a:solidFill>
                            <a:srgbClr val="003865"/>
                          </a:solidFill>
                        </a:rPr>
                        <a:t> of the two</a:t>
                      </a:r>
                      <a:endParaRPr lang="en-US" dirty="0"/>
                    </a:p>
                  </a:txBody>
                  <a:tcPr/>
                </a:tc>
                <a:extLst>
                  <a:ext uri="{0D108BD9-81ED-4DB2-BD59-A6C34878D82A}">
                    <a16:rowId xmlns:a16="http://schemas.microsoft.com/office/drawing/2014/main" val="231549134"/>
                  </a:ext>
                </a:extLst>
              </a:tr>
            </a:tbl>
          </a:graphicData>
        </a:graphic>
      </p:graphicFrame>
      <p:sp>
        <p:nvSpPr>
          <p:cNvPr id="5" name="Rectangle 4">
            <a:extLst>
              <a:ext uri="{FF2B5EF4-FFF2-40B4-BE49-F238E27FC236}">
                <a16:creationId xmlns:a16="http://schemas.microsoft.com/office/drawing/2014/main" id="{45BBC869-0224-1E35-AFE6-8DF4FBDD82FC}"/>
              </a:ext>
              <a:ext uri="{C183D7F6-B498-43B3-948B-1728B52AA6E4}">
                <adec:decorative xmlns:adec="http://schemas.microsoft.com/office/drawing/2017/decorative" val="1"/>
              </a:ext>
            </a:extLst>
          </p:cNvPr>
          <p:cNvSpPr/>
          <p:nvPr/>
        </p:nvSpPr>
        <p:spPr>
          <a:xfrm>
            <a:off x="327804" y="1785668"/>
            <a:ext cx="11438625" cy="621102"/>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7" name="Rectangle 6">
            <a:extLst>
              <a:ext uri="{FF2B5EF4-FFF2-40B4-BE49-F238E27FC236}">
                <a16:creationId xmlns:a16="http://schemas.microsoft.com/office/drawing/2014/main" id="{F11F0FF7-7BCD-B532-1C13-664AEAFCC178}"/>
              </a:ext>
              <a:ext uri="{C183D7F6-B498-43B3-948B-1728B52AA6E4}">
                <adec:decorative xmlns:adec="http://schemas.microsoft.com/office/drawing/2017/decorative" val="1"/>
              </a:ext>
            </a:extLst>
          </p:cNvPr>
          <p:cNvSpPr/>
          <p:nvPr/>
        </p:nvSpPr>
        <p:spPr>
          <a:xfrm>
            <a:off x="327803" y="3091709"/>
            <a:ext cx="11438625" cy="621102"/>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ADF37788-4E4D-67CB-9E72-CA8AA0774CC2}"/>
              </a:ext>
              <a:ext uri="{C183D7F6-B498-43B3-948B-1728B52AA6E4}">
                <adec:decorative xmlns:adec="http://schemas.microsoft.com/office/drawing/2017/decorative" val="1"/>
              </a:ext>
            </a:extLst>
          </p:cNvPr>
          <p:cNvSpPr/>
          <p:nvPr/>
        </p:nvSpPr>
        <p:spPr>
          <a:xfrm>
            <a:off x="327803" y="4351399"/>
            <a:ext cx="11438625" cy="91071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9" name="Rectangle 8">
            <a:extLst>
              <a:ext uri="{FF2B5EF4-FFF2-40B4-BE49-F238E27FC236}">
                <a16:creationId xmlns:a16="http://schemas.microsoft.com/office/drawing/2014/main" id="{2DF3A956-9E32-D509-34A8-B258F2C2F439}"/>
              </a:ext>
              <a:ext uri="{C183D7F6-B498-43B3-948B-1728B52AA6E4}">
                <adec:decorative xmlns:adec="http://schemas.microsoft.com/office/drawing/2017/decorative" val="1"/>
              </a:ext>
            </a:extLst>
          </p:cNvPr>
          <p:cNvSpPr/>
          <p:nvPr/>
        </p:nvSpPr>
        <p:spPr>
          <a:xfrm>
            <a:off x="327802" y="5942579"/>
            <a:ext cx="11438625" cy="91071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4288835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1A6A2-4F42-CA47-2255-8D366AE528A7}"/>
              </a:ext>
            </a:extLst>
          </p:cNvPr>
          <p:cNvSpPr>
            <a:spLocks noGrp="1"/>
          </p:cNvSpPr>
          <p:nvPr>
            <p:ph type="ctrTitle"/>
          </p:nvPr>
        </p:nvSpPr>
        <p:spPr/>
        <p:txBody>
          <a:bodyPr/>
          <a:lstStyle/>
          <a:p>
            <a:r>
              <a:rPr lang="en-US" sz="4400" b="1" dirty="0"/>
              <a:t>Consumption Scenarios</a:t>
            </a:r>
          </a:p>
        </p:txBody>
      </p:sp>
      <p:sp>
        <p:nvSpPr>
          <p:cNvPr id="5" name="Slide Number Placeholder 4">
            <a:extLst>
              <a:ext uri="{FF2B5EF4-FFF2-40B4-BE49-F238E27FC236}">
                <a16:creationId xmlns:a16="http://schemas.microsoft.com/office/drawing/2014/main" id="{41565F13-4969-40A3-DFC4-2A712E6D6131}"/>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4048102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4400" dirty="0"/>
              <a:t>Less than 12 months reported consumption, 1/3</a:t>
            </a:r>
          </a:p>
        </p:txBody>
      </p:sp>
      <p:sp>
        <p:nvSpPr>
          <p:cNvPr id="3" name="Content Placeholder 2"/>
          <p:cNvSpPr>
            <a:spLocks noGrp="1"/>
          </p:cNvSpPr>
          <p:nvPr>
            <p:ph idx="1"/>
          </p:nvPr>
        </p:nvSpPr>
        <p:spPr>
          <a:xfrm>
            <a:off x="688242" y="1520049"/>
            <a:ext cx="10665558" cy="5337951"/>
          </a:xfrm>
        </p:spPr>
        <p:txBody>
          <a:bodyPr>
            <a:noAutofit/>
          </a:bodyPr>
          <a:lstStyle/>
          <a:p>
            <a:pPr>
              <a:spcBef>
                <a:spcPts val="600"/>
              </a:spcBef>
              <a:spcAft>
                <a:spcPts val="600"/>
              </a:spcAft>
            </a:pPr>
            <a:r>
              <a:rPr lang="en-US" sz="3200" dirty="0"/>
              <a:t>There may be various reasons why 12 months is not available</a:t>
            </a:r>
          </a:p>
          <a:p>
            <a:pPr marL="685800" lvl="3">
              <a:spcBef>
                <a:spcPts val="0"/>
              </a:spcBef>
              <a:spcAft>
                <a:spcPts val="0"/>
              </a:spcAft>
            </a:pPr>
            <a:r>
              <a:rPr lang="en-US" sz="3200" dirty="0"/>
              <a:t>New build</a:t>
            </a:r>
          </a:p>
          <a:p>
            <a:pPr marL="685800" lvl="3">
              <a:spcBef>
                <a:spcPts val="0"/>
              </a:spcBef>
              <a:spcAft>
                <a:spcPts val="0"/>
              </a:spcAft>
            </a:pPr>
            <a:r>
              <a:rPr lang="en-US" sz="3200" dirty="0"/>
              <a:t>Previously vacant property</a:t>
            </a:r>
          </a:p>
          <a:p>
            <a:pPr marL="685800" lvl="3">
              <a:spcBef>
                <a:spcPts val="0"/>
              </a:spcBef>
              <a:spcAft>
                <a:spcPts val="0"/>
              </a:spcAft>
            </a:pPr>
            <a:r>
              <a:rPr lang="en-US" sz="3200" dirty="0"/>
              <a:t>Vendor unwilling to provide dwelling data</a:t>
            </a:r>
          </a:p>
          <a:p>
            <a:pPr marL="228600" lvl="1">
              <a:spcBef>
                <a:spcPts val="600"/>
              </a:spcBef>
              <a:spcAft>
                <a:spcPts val="600"/>
              </a:spcAft>
            </a:pPr>
            <a:r>
              <a:rPr lang="en-US" sz="3200" dirty="0"/>
              <a:t>Even if consumption data for a HH does not cover 12 months it is important to enter the data that is available </a:t>
            </a:r>
          </a:p>
          <a:p>
            <a:pPr marL="228600" lvl="1">
              <a:spcBef>
                <a:spcPts val="600"/>
              </a:spcBef>
              <a:spcAft>
                <a:spcPts val="600"/>
              </a:spcAft>
            </a:pPr>
            <a:r>
              <a:rPr lang="en-US" sz="3200" dirty="0"/>
              <a:t>Report the actual beginning and ending dates</a:t>
            </a:r>
          </a:p>
          <a:p>
            <a:pPr marL="228600" lvl="1">
              <a:spcBef>
                <a:spcPts val="600"/>
              </a:spcBef>
              <a:spcAft>
                <a:spcPts val="600"/>
              </a:spcAft>
            </a:pPr>
            <a:r>
              <a:rPr lang="en-US" sz="3200" dirty="0"/>
              <a:t>If no costs are available should mark “Not Available”</a:t>
            </a:r>
            <a:endParaRPr lang="en-US" sz="2000" dirty="0"/>
          </a:p>
          <a:p>
            <a:pPr>
              <a:spcBef>
                <a:spcPts val="600"/>
              </a:spcBef>
              <a:spcAft>
                <a:spcPts val="600"/>
              </a:spcAft>
            </a:pPr>
            <a:endParaRPr lang="en-US" dirty="0"/>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848220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189834-9E7E-B76F-B06B-9B4BD31757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F415BB-1BEC-6E10-8BF3-BF86377C6DBB}"/>
              </a:ext>
            </a:extLst>
          </p:cNvPr>
          <p:cNvSpPr>
            <a:spLocks noGrp="1"/>
          </p:cNvSpPr>
          <p:nvPr>
            <p:ph type="title"/>
          </p:nvPr>
        </p:nvSpPr>
        <p:spPr/>
        <p:txBody>
          <a:bodyPr>
            <a:noAutofit/>
          </a:bodyPr>
          <a:lstStyle/>
          <a:p>
            <a:pPr algn="l"/>
            <a:r>
              <a:rPr lang="en-US" sz="4000" dirty="0"/>
              <a:t>Less than 12 months reported consumption, 2/3</a:t>
            </a:r>
          </a:p>
        </p:txBody>
      </p:sp>
      <p:sp>
        <p:nvSpPr>
          <p:cNvPr id="3" name="Content Placeholder 2">
            <a:extLst>
              <a:ext uri="{FF2B5EF4-FFF2-40B4-BE49-F238E27FC236}">
                <a16:creationId xmlns:a16="http://schemas.microsoft.com/office/drawing/2014/main" id="{B305D859-DDA0-8344-8165-48697693A32A}"/>
              </a:ext>
            </a:extLst>
          </p:cNvPr>
          <p:cNvSpPr>
            <a:spLocks noGrp="1"/>
          </p:cNvSpPr>
          <p:nvPr>
            <p:ph idx="1"/>
          </p:nvPr>
        </p:nvSpPr>
        <p:spPr>
          <a:xfrm>
            <a:off x="688242" y="1520049"/>
            <a:ext cx="10665558" cy="5337951"/>
          </a:xfrm>
        </p:spPr>
        <p:txBody>
          <a:bodyPr>
            <a:noAutofit/>
          </a:bodyPr>
          <a:lstStyle/>
          <a:p>
            <a:pPr marL="0" indent="0">
              <a:spcBef>
                <a:spcPts val="600"/>
              </a:spcBef>
              <a:spcAft>
                <a:spcPts val="600"/>
              </a:spcAft>
              <a:buNone/>
            </a:pPr>
            <a:r>
              <a:rPr lang="en-US" sz="3200" dirty="0"/>
              <a:t>Extended absence</a:t>
            </a:r>
          </a:p>
          <a:p>
            <a:pPr>
              <a:spcBef>
                <a:spcPts val="0"/>
              </a:spcBef>
              <a:spcAft>
                <a:spcPts val="600"/>
              </a:spcAft>
            </a:pPr>
            <a:r>
              <a:rPr lang="en-US" sz="2800" dirty="0"/>
              <a:t>Actual consumption should be used for these HHs if possible</a:t>
            </a:r>
          </a:p>
          <a:p>
            <a:pPr>
              <a:spcBef>
                <a:spcPts val="0"/>
              </a:spcBef>
              <a:spcAft>
                <a:spcPts val="600"/>
              </a:spcAft>
            </a:pPr>
            <a:r>
              <a:rPr lang="en-US" sz="2800" dirty="0"/>
              <a:t>If not available, enter 1/$1, indicate as actual 12 months – min benefit </a:t>
            </a:r>
          </a:p>
          <a:p>
            <a:pPr marL="0" indent="0">
              <a:spcBef>
                <a:spcPts val="600"/>
              </a:spcBef>
              <a:spcAft>
                <a:spcPts val="600"/>
              </a:spcAft>
              <a:buNone/>
            </a:pPr>
            <a:r>
              <a:rPr lang="en-US" sz="3200" dirty="0"/>
              <a:t>Service disconnected</a:t>
            </a:r>
          </a:p>
          <a:p>
            <a:pPr>
              <a:spcBef>
                <a:spcPts val="0"/>
              </a:spcBef>
              <a:spcAft>
                <a:spcPts val="600"/>
              </a:spcAft>
            </a:pPr>
            <a:r>
              <a:rPr lang="en-US" sz="2800" dirty="0"/>
              <a:t>If a HH’s energy service was disconnected for 30 days or more during the 12-month consumption period:</a:t>
            </a:r>
          </a:p>
          <a:p>
            <a:pPr lvl="1">
              <a:spcBef>
                <a:spcPts val="0"/>
              </a:spcBef>
              <a:spcAft>
                <a:spcPts val="600"/>
              </a:spcAft>
            </a:pPr>
            <a:r>
              <a:rPr lang="en-US" sz="2800" dirty="0"/>
              <a:t>If voluntary, report as full 12 months </a:t>
            </a:r>
          </a:p>
          <a:p>
            <a:pPr lvl="1">
              <a:spcBef>
                <a:spcPts val="0"/>
              </a:spcBef>
              <a:spcAft>
                <a:spcPts val="600"/>
              </a:spcAft>
            </a:pPr>
            <a:r>
              <a:rPr lang="en-US" sz="2800" dirty="0"/>
              <a:t>If involuntary, reduce the end date of the consumption by the number of months the HH was disconnected</a:t>
            </a:r>
          </a:p>
          <a:p>
            <a:pPr lvl="2">
              <a:spcBef>
                <a:spcPts val="600"/>
              </a:spcBef>
              <a:spcAft>
                <a:spcPts val="600"/>
              </a:spcAft>
            </a:pPr>
            <a:endParaRPr lang="en-US" sz="2000" dirty="0"/>
          </a:p>
          <a:p>
            <a:pPr>
              <a:spcBef>
                <a:spcPts val="600"/>
              </a:spcBef>
              <a:spcAft>
                <a:spcPts val="600"/>
              </a:spcAft>
            </a:pPr>
            <a:endParaRPr lang="en-US" dirty="0"/>
          </a:p>
        </p:txBody>
      </p:sp>
      <p:sp>
        <p:nvSpPr>
          <p:cNvPr id="6" name="Slide Number Placeholder 5">
            <a:extLst>
              <a:ext uri="{FF2B5EF4-FFF2-40B4-BE49-F238E27FC236}">
                <a16:creationId xmlns:a16="http://schemas.microsoft.com/office/drawing/2014/main" id="{A1BB9661-9583-F615-0E2F-CD57D557C20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BED48299-C826-9017-CBF0-6084B5B6BB89}"/>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06412" y="1365271"/>
            <a:ext cx="1997346" cy="1613944"/>
          </a:xfrm>
          <a:prstGeom prst="rect">
            <a:avLst/>
          </a:prstGeom>
        </p:spPr>
      </p:pic>
    </p:spTree>
    <p:extLst>
      <p:ext uri="{BB962C8B-B14F-4D97-AF65-F5344CB8AC3E}">
        <p14:creationId xmlns:p14="http://schemas.microsoft.com/office/powerpoint/2010/main" val="175934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1C94C6-131E-87DF-32EA-936BE57AA6E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6B10F92-D5BB-5791-8712-977AD8CEFFAE}"/>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9983858" y="4668222"/>
            <a:ext cx="2337352" cy="2337352"/>
          </a:xfrm>
          <a:prstGeom prst="ellipse">
            <a:avLst/>
          </a:prstGeom>
          <a:ln>
            <a:noFill/>
          </a:ln>
          <a:effectLst>
            <a:softEdge rad="112500"/>
          </a:effectLst>
        </p:spPr>
      </p:pic>
      <p:sp>
        <p:nvSpPr>
          <p:cNvPr id="2" name="Title 1">
            <a:extLst>
              <a:ext uri="{FF2B5EF4-FFF2-40B4-BE49-F238E27FC236}">
                <a16:creationId xmlns:a16="http://schemas.microsoft.com/office/drawing/2014/main" id="{7CE91817-134A-FC65-954E-545C8E50EF47}"/>
              </a:ext>
            </a:extLst>
          </p:cNvPr>
          <p:cNvSpPr>
            <a:spLocks noGrp="1"/>
          </p:cNvSpPr>
          <p:nvPr>
            <p:ph type="title"/>
          </p:nvPr>
        </p:nvSpPr>
        <p:spPr/>
        <p:txBody>
          <a:bodyPr>
            <a:noAutofit/>
          </a:bodyPr>
          <a:lstStyle/>
          <a:p>
            <a:pPr algn="l"/>
            <a:r>
              <a:rPr lang="en-US" sz="4000" dirty="0"/>
              <a:t>Less than 12 months reported consumption, 3/3</a:t>
            </a:r>
            <a:endParaRPr lang="en-US" sz="2800" dirty="0"/>
          </a:p>
        </p:txBody>
      </p:sp>
      <p:sp>
        <p:nvSpPr>
          <p:cNvPr id="3" name="Content Placeholder 2">
            <a:extLst>
              <a:ext uri="{FF2B5EF4-FFF2-40B4-BE49-F238E27FC236}">
                <a16:creationId xmlns:a16="http://schemas.microsoft.com/office/drawing/2014/main" id="{B48CCA0D-C9F9-DD9A-5858-A383D16A00B0}"/>
              </a:ext>
            </a:extLst>
          </p:cNvPr>
          <p:cNvSpPr>
            <a:spLocks noGrp="1"/>
          </p:cNvSpPr>
          <p:nvPr>
            <p:ph idx="1"/>
          </p:nvPr>
        </p:nvSpPr>
        <p:spPr>
          <a:xfrm>
            <a:off x="688241" y="1520049"/>
            <a:ext cx="11009177" cy="5337951"/>
          </a:xfrm>
        </p:spPr>
        <p:txBody>
          <a:bodyPr>
            <a:noAutofit/>
          </a:bodyPr>
          <a:lstStyle/>
          <a:p>
            <a:pPr>
              <a:spcBef>
                <a:spcPts val="600"/>
              </a:spcBef>
              <a:spcAft>
                <a:spcPts val="600"/>
              </a:spcAft>
            </a:pPr>
            <a:r>
              <a:rPr lang="en-US" sz="3200" dirty="0"/>
              <a:t>EV consumption date range only reports 11-months</a:t>
            </a:r>
          </a:p>
          <a:p>
            <a:pPr lvl="1">
              <a:spcBef>
                <a:spcPts val="600"/>
              </a:spcBef>
              <a:spcAft>
                <a:spcPts val="600"/>
              </a:spcAft>
            </a:pPr>
            <a:r>
              <a:rPr lang="en-US" sz="2800" dirty="0"/>
              <a:t>EV billing twice in one month causes the issue </a:t>
            </a:r>
          </a:p>
          <a:p>
            <a:pPr lvl="1">
              <a:spcBef>
                <a:spcPts val="600"/>
              </a:spcBef>
              <a:spcAft>
                <a:spcPts val="600"/>
              </a:spcAft>
            </a:pPr>
            <a:r>
              <a:rPr lang="en-US" sz="2800" dirty="0"/>
              <a:t>Consumption provided covers 365 days, or as close without exceeding</a:t>
            </a:r>
          </a:p>
          <a:p>
            <a:pPr>
              <a:spcBef>
                <a:spcPts val="600"/>
              </a:spcBef>
              <a:spcAft>
                <a:spcPts val="600"/>
              </a:spcAft>
            </a:pPr>
            <a:r>
              <a:rPr lang="en-US" sz="3200" dirty="0"/>
              <a:t>Consumption and cost are correct</a:t>
            </a:r>
          </a:p>
          <a:p>
            <a:pPr lvl="1">
              <a:spcBef>
                <a:spcPts val="600"/>
              </a:spcBef>
              <a:spcAft>
                <a:spcPts val="600"/>
              </a:spcAft>
            </a:pPr>
            <a:r>
              <a:rPr lang="en-US" sz="2800" dirty="0"/>
              <a:t>If left, backup matrix triggered and larger of two benefits awarded</a:t>
            </a:r>
          </a:p>
          <a:p>
            <a:pPr lvl="1">
              <a:spcBef>
                <a:spcPts val="600"/>
              </a:spcBef>
              <a:spcAft>
                <a:spcPts val="600"/>
              </a:spcAft>
            </a:pPr>
            <a:r>
              <a:rPr lang="en-US" sz="2800" dirty="0"/>
              <a:t>Guidance</a:t>
            </a:r>
            <a:endParaRPr lang="en-US" sz="2400" dirty="0"/>
          </a:p>
          <a:p>
            <a:pPr lvl="2">
              <a:spcBef>
                <a:spcPts val="600"/>
              </a:spcBef>
              <a:spcAft>
                <a:spcPts val="600"/>
              </a:spcAft>
            </a:pPr>
            <a:r>
              <a:rPr lang="en-US" sz="2400" dirty="0"/>
              <a:t>Service Provider leaves the consumption with the 11-month range</a:t>
            </a:r>
          </a:p>
          <a:p>
            <a:pPr lvl="2">
              <a:spcBef>
                <a:spcPts val="600"/>
              </a:spcBef>
              <a:spcAft>
                <a:spcPts val="600"/>
              </a:spcAft>
            </a:pPr>
            <a:r>
              <a:rPr lang="en-US" sz="2400" dirty="0"/>
              <a:t>Allow eHEAT to calculate grant based on provided info</a:t>
            </a:r>
          </a:p>
          <a:p>
            <a:pPr>
              <a:spcBef>
                <a:spcPts val="600"/>
              </a:spcBef>
              <a:spcAft>
                <a:spcPts val="600"/>
              </a:spcAft>
            </a:pPr>
            <a:endParaRPr lang="en-US" dirty="0"/>
          </a:p>
        </p:txBody>
      </p:sp>
      <p:sp>
        <p:nvSpPr>
          <p:cNvPr id="6" name="Slide Number Placeholder 5">
            <a:extLst>
              <a:ext uri="{FF2B5EF4-FFF2-40B4-BE49-F238E27FC236}">
                <a16:creationId xmlns:a16="http://schemas.microsoft.com/office/drawing/2014/main" id="{573ECD49-DB40-C7F5-FA94-BB40FE6EAE3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398283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5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500"/>
                                        <p:tgtEl>
                                          <p:spTgt spid="3">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500"/>
                                        <p:tgtEl>
                                          <p:spTgt spid="3">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fade">
                                      <p:cBhvr>
                                        <p:cTn id="31" dur="500"/>
                                        <p:tgtEl>
                                          <p:spTgt spid="3">
                                            <p:txEl>
                                              <p:pRg st="5" end="5"/>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fade">
                                      <p:cBhvr>
                                        <p:cTn id="34" dur="500"/>
                                        <p:tgtEl>
                                          <p:spTgt spid="3">
                                            <p:txEl>
                                              <p:pRg st="6" end="6"/>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4400" dirty="0"/>
              <a:t>HH switches propane vendor</a:t>
            </a:r>
          </a:p>
        </p:txBody>
      </p:sp>
      <p:sp>
        <p:nvSpPr>
          <p:cNvPr id="3" name="Content Placeholder 2"/>
          <p:cNvSpPr>
            <a:spLocks noGrp="1"/>
          </p:cNvSpPr>
          <p:nvPr>
            <p:ph idx="1"/>
          </p:nvPr>
        </p:nvSpPr>
        <p:spPr>
          <a:xfrm>
            <a:off x="688241" y="1341691"/>
            <a:ext cx="11180671" cy="5516310"/>
          </a:xfrm>
        </p:spPr>
        <p:txBody>
          <a:bodyPr>
            <a:noAutofit/>
          </a:bodyPr>
          <a:lstStyle/>
          <a:p>
            <a:pPr>
              <a:spcBef>
                <a:spcPts val="600"/>
              </a:spcBef>
              <a:spcAft>
                <a:spcPts val="600"/>
              </a:spcAft>
            </a:pPr>
            <a:r>
              <a:rPr lang="en-US" sz="3200" dirty="0"/>
              <a:t>The HH switched propane vendors but hasn’t received a delivery from the new EV</a:t>
            </a:r>
          </a:p>
          <a:p>
            <a:pPr>
              <a:spcBef>
                <a:spcPts val="600"/>
              </a:spcBef>
              <a:spcAft>
                <a:spcPts val="600"/>
              </a:spcAft>
            </a:pPr>
            <a:r>
              <a:rPr lang="en-US" sz="3200" dirty="0"/>
              <a:t>The previous propone vendor has entered consumption</a:t>
            </a:r>
          </a:p>
          <a:p>
            <a:pPr>
              <a:spcBef>
                <a:spcPts val="600"/>
              </a:spcBef>
              <a:spcAft>
                <a:spcPts val="600"/>
              </a:spcAft>
            </a:pPr>
            <a:r>
              <a:rPr lang="en-US" sz="3200" dirty="0"/>
              <a:t>Consumption for the new propane vendor is “Requested” </a:t>
            </a:r>
          </a:p>
          <a:p>
            <a:pPr marL="0" indent="0">
              <a:spcBef>
                <a:spcPts val="1800"/>
              </a:spcBef>
              <a:spcAft>
                <a:spcPts val="0"/>
              </a:spcAft>
              <a:buClr>
                <a:srgbClr val="003865"/>
              </a:buClr>
              <a:buNone/>
            </a:pPr>
            <a:r>
              <a:rPr lang="en-US" sz="3200" dirty="0"/>
              <a:t>What do we do with the reported consumption?</a:t>
            </a:r>
          </a:p>
          <a:p>
            <a:pPr marL="971550" lvl="1" indent="-514350">
              <a:spcBef>
                <a:spcPts val="600"/>
              </a:spcBef>
              <a:spcAft>
                <a:spcPts val="0"/>
              </a:spcAft>
              <a:buClr>
                <a:srgbClr val="003865"/>
              </a:buClr>
              <a:buFont typeface="+mj-lt"/>
              <a:buAutoNum type="alphaUcPeriod"/>
            </a:pPr>
            <a:r>
              <a:rPr lang="en-US" sz="2600" dirty="0"/>
              <a:t>Remove the previous propane vendor since they no longer serve the HH</a:t>
            </a:r>
          </a:p>
          <a:p>
            <a:pPr marL="971550" lvl="1" indent="-514350">
              <a:spcBef>
                <a:spcPts val="600"/>
              </a:spcBef>
              <a:spcAft>
                <a:spcPts val="0"/>
              </a:spcAft>
              <a:buClr>
                <a:srgbClr val="003865"/>
              </a:buClr>
              <a:buFont typeface="+mj-lt"/>
              <a:buAutoNum type="alphaUcPeriod"/>
            </a:pPr>
            <a:r>
              <a:rPr lang="en-US" sz="2600" dirty="0"/>
              <a:t>Make previous propane vendor “Inactive” and mark consumption “Invalid”</a:t>
            </a:r>
          </a:p>
          <a:p>
            <a:pPr marL="971550" lvl="1" indent="-514350">
              <a:spcBef>
                <a:spcPts val="600"/>
              </a:spcBef>
              <a:spcAft>
                <a:spcPts val="0"/>
              </a:spcAft>
              <a:buClr>
                <a:srgbClr val="003865"/>
              </a:buClr>
              <a:buFont typeface="+mj-lt"/>
              <a:buAutoNum type="alphaUcPeriod"/>
            </a:pPr>
            <a:r>
              <a:rPr lang="en-US" sz="2600" dirty="0"/>
              <a:t>Make previous propane vendor “Inactive” but use reported consumption </a:t>
            </a:r>
            <a:endParaRPr lang="en-US" dirty="0"/>
          </a:p>
          <a:p>
            <a:pPr marL="971550" lvl="1" indent="-514350">
              <a:spcBef>
                <a:spcPts val="600"/>
              </a:spcBef>
              <a:spcAft>
                <a:spcPts val="0"/>
              </a:spcAft>
              <a:buClr>
                <a:srgbClr val="003865"/>
              </a:buClr>
              <a:buFont typeface="+mj-lt"/>
              <a:buAutoNum type="alphaUcPeriod"/>
            </a:pPr>
            <a:r>
              <a:rPr lang="en-US" sz="2600" dirty="0"/>
              <a:t>Enter consumption from the previous vendor under the new vendor</a:t>
            </a: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03479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DACC26-00A1-442B-32AF-41C1754C1F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29CB62-1335-5C4B-2F10-9EA3EB9BF6A3}"/>
              </a:ext>
            </a:extLst>
          </p:cNvPr>
          <p:cNvSpPr>
            <a:spLocks noGrp="1"/>
          </p:cNvSpPr>
          <p:nvPr>
            <p:ph type="title"/>
          </p:nvPr>
        </p:nvSpPr>
        <p:spPr/>
        <p:txBody>
          <a:bodyPr/>
          <a:lstStyle/>
          <a:p>
            <a:pPr algn="l"/>
            <a:r>
              <a:rPr lang="en-US" sz="4400" dirty="0"/>
              <a:t>HH switches propane vendor, cont.</a:t>
            </a:r>
            <a:endParaRPr lang="en-US" dirty="0"/>
          </a:p>
        </p:txBody>
      </p:sp>
      <p:sp>
        <p:nvSpPr>
          <p:cNvPr id="3" name="Content Placeholder 2">
            <a:extLst>
              <a:ext uri="{FF2B5EF4-FFF2-40B4-BE49-F238E27FC236}">
                <a16:creationId xmlns:a16="http://schemas.microsoft.com/office/drawing/2014/main" id="{7DA14B0A-0837-34D9-7F71-173FA409AD40}"/>
              </a:ext>
            </a:extLst>
          </p:cNvPr>
          <p:cNvSpPr>
            <a:spLocks noGrp="1"/>
          </p:cNvSpPr>
          <p:nvPr>
            <p:ph idx="1"/>
          </p:nvPr>
        </p:nvSpPr>
        <p:spPr>
          <a:xfrm>
            <a:off x="688241" y="1341691"/>
            <a:ext cx="11432223" cy="4088725"/>
          </a:xfrm>
        </p:spPr>
        <p:txBody>
          <a:bodyPr>
            <a:noAutofit/>
          </a:bodyPr>
          <a:lstStyle/>
          <a:p>
            <a:pPr marL="0" indent="0">
              <a:spcBef>
                <a:spcPts val="0"/>
              </a:spcBef>
              <a:spcAft>
                <a:spcPts val="1200"/>
              </a:spcAft>
              <a:buClr>
                <a:srgbClr val="003865"/>
              </a:buClr>
              <a:buNone/>
            </a:pPr>
            <a:r>
              <a:rPr lang="en-US" sz="3000" dirty="0"/>
              <a:t>Answer is “C”</a:t>
            </a:r>
          </a:p>
          <a:p>
            <a:pPr>
              <a:spcBef>
                <a:spcPts val="600"/>
              </a:spcBef>
              <a:spcAft>
                <a:spcPts val="600"/>
              </a:spcAft>
            </a:pPr>
            <a:r>
              <a:rPr lang="en-US" sz="3000" dirty="0"/>
              <a:t>Even though they no longer serve the HH, consumption info is valid</a:t>
            </a:r>
          </a:p>
          <a:p>
            <a:pPr>
              <a:spcBef>
                <a:spcPts val="600"/>
              </a:spcBef>
              <a:spcAft>
                <a:spcPts val="600"/>
              </a:spcAft>
            </a:pPr>
            <a:r>
              <a:rPr lang="en-US" sz="3000" dirty="0"/>
              <a:t>Since fuel type didn’t change, we use the costs so the HH’s benefit is based on the actual consumption for that fuel type at that address</a:t>
            </a:r>
          </a:p>
          <a:p>
            <a:pPr>
              <a:spcBef>
                <a:spcPts val="600"/>
              </a:spcBef>
              <a:spcAft>
                <a:spcPts val="600"/>
              </a:spcAft>
            </a:pPr>
            <a:r>
              <a:rPr lang="en-US" sz="3000" dirty="0"/>
              <a:t>They are made “Inactive,” so we don’t make payments to them</a:t>
            </a:r>
          </a:p>
          <a:p>
            <a:pPr>
              <a:spcBef>
                <a:spcPts val="600"/>
              </a:spcBef>
              <a:spcAft>
                <a:spcPts val="600"/>
              </a:spcAft>
            </a:pPr>
            <a:r>
              <a:rPr lang="en-US" sz="3000" dirty="0"/>
              <a:t>For the new vendor, Service Providers should enter “0/$0” for the consumption and cost so that the “Requested” status changes to “Available” and benefits are based on actual costs</a:t>
            </a:r>
          </a:p>
          <a:p>
            <a:pPr>
              <a:spcBef>
                <a:spcPts val="600"/>
              </a:spcBef>
              <a:spcAft>
                <a:spcPts val="600"/>
              </a:spcAft>
            </a:pPr>
            <a:endParaRPr lang="en-US" dirty="0"/>
          </a:p>
        </p:txBody>
      </p:sp>
      <p:sp>
        <p:nvSpPr>
          <p:cNvPr id="6" name="Slide Number Placeholder 5">
            <a:extLst>
              <a:ext uri="{FF2B5EF4-FFF2-40B4-BE49-F238E27FC236}">
                <a16:creationId xmlns:a16="http://schemas.microsoft.com/office/drawing/2014/main" id="{C04C20C7-45B7-5384-88E6-99CDC4785CC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518396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96C98-8833-DD9F-0B2D-540CD0EE66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0D1B38-B206-B17B-078B-2FE0F779024D}"/>
              </a:ext>
            </a:extLst>
          </p:cNvPr>
          <p:cNvSpPr>
            <a:spLocks noGrp="1"/>
          </p:cNvSpPr>
          <p:nvPr>
            <p:ph type="title"/>
          </p:nvPr>
        </p:nvSpPr>
        <p:spPr/>
        <p:txBody>
          <a:bodyPr/>
          <a:lstStyle/>
          <a:p>
            <a:pPr algn="l"/>
            <a:r>
              <a:rPr lang="en-US" sz="4400" dirty="0"/>
              <a:t>HH switches main heating fuel</a:t>
            </a:r>
          </a:p>
        </p:txBody>
      </p:sp>
      <p:sp>
        <p:nvSpPr>
          <p:cNvPr id="3" name="Content Placeholder 2">
            <a:extLst>
              <a:ext uri="{FF2B5EF4-FFF2-40B4-BE49-F238E27FC236}">
                <a16:creationId xmlns:a16="http://schemas.microsoft.com/office/drawing/2014/main" id="{B57F02E4-9EE5-E3F8-0F15-475E6C2B04D2}"/>
              </a:ext>
            </a:extLst>
          </p:cNvPr>
          <p:cNvSpPr>
            <a:spLocks noGrp="1"/>
          </p:cNvSpPr>
          <p:nvPr>
            <p:ph idx="1"/>
          </p:nvPr>
        </p:nvSpPr>
        <p:spPr>
          <a:xfrm>
            <a:off x="688241" y="1341691"/>
            <a:ext cx="10665559" cy="5516310"/>
          </a:xfrm>
        </p:spPr>
        <p:txBody>
          <a:bodyPr>
            <a:noAutofit/>
          </a:bodyPr>
          <a:lstStyle/>
          <a:p>
            <a:pPr>
              <a:spcBef>
                <a:spcPts val="600"/>
              </a:spcBef>
              <a:spcAft>
                <a:spcPts val="600"/>
              </a:spcAft>
            </a:pPr>
            <a:r>
              <a:rPr lang="en-US" sz="3000" dirty="0"/>
              <a:t>HH recently switched from propane to natural gas</a:t>
            </a:r>
          </a:p>
          <a:p>
            <a:pPr>
              <a:spcBef>
                <a:spcPts val="600"/>
              </a:spcBef>
              <a:spcAft>
                <a:spcPts val="600"/>
              </a:spcAft>
            </a:pPr>
            <a:r>
              <a:rPr lang="en-US" sz="3000" dirty="0"/>
              <a:t>The propone vendor has entered consumption </a:t>
            </a:r>
          </a:p>
          <a:p>
            <a:pPr>
              <a:spcBef>
                <a:spcPts val="600"/>
              </a:spcBef>
              <a:spcAft>
                <a:spcPts val="600"/>
              </a:spcAft>
            </a:pPr>
            <a:r>
              <a:rPr lang="en-US" sz="3000" dirty="0"/>
              <a:t>The natural gas vendor marks consumption “Not Available”</a:t>
            </a:r>
          </a:p>
          <a:p>
            <a:pPr marL="0" indent="0">
              <a:spcBef>
                <a:spcPts val="1800"/>
              </a:spcBef>
              <a:spcAft>
                <a:spcPts val="0"/>
              </a:spcAft>
              <a:buClr>
                <a:srgbClr val="003865"/>
              </a:buClr>
              <a:buNone/>
            </a:pPr>
            <a:r>
              <a:rPr lang="en-US" sz="3200" dirty="0"/>
              <a:t>What do we do with the reported consumption?</a:t>
            </a:r>
          </a:p>
          <a:p>
            <a:pPr marL="971550" lvl="1" indent="-514350">
              <a:spcBef>
                <a:spcPts val="600"/>
              </a:spcBef>
              <a:spcAft>
                <a:spcPts val="0"/>
              </a:spcAft>
              <a:buClr>
                <a:srgbClr val="003865"/>
              </a:buClr>
              <a:buFont typeface="+mj-lt"/>
              <a:buAutoNum type="alphaUcPeriod"/>
            </a:pPr>
            <a:r>
              <a:rPr lang="en-US" sz="2600" dirty="0"/>
              <a:t>Remove the propane vendor since they no longer serve the HH</a:t>
            </a:r>
          </a:p>
          <a:p>
            <a:pPr marL="971550" lvl="1" indent="-514350">
              <a:spcBef>
                <a:spcPts val="600"/>
              </a:spcBef>
              <a:spcAft>
                <a:spcPts val="0"/>
              </a:spcAft>
              <a:buClr>
                <a:srgbClr val="003865"/>
              </a:buClr>
              <a:buFont typeface="+mj-lt"/>
              <a:buAutoNum type="alphaUcPeriod"/>
            </a:pPr>
            <a:r>
              <a:rPr lang="en-US" sz="2600" dirty="0"/>
              <a:t>Make propane vendor “Inactive” and mark the consumption “Invalid”</a:t>
            </a:r>
          </a:p>
          <a:p>
            <a:pPr marL="971550" lvl="1" indent="-514350">
              <a:spcBef>
                <a:spcPts val="600"/>
              </a:spcBef>
              <a:spcAft>
                <a:spcPts val="0"/>
              </a:spcAft>
              <a:buClr>
                <a:srgbClr val="003865"/>
              </a:buClr>
              <a:buFont typeface="+mj-lt"/>
              <a:buAutoNum type="alphaUcPeriod"/>
            </a:pPr>
            <a:r>
              <a:rPr lang="en-US" sz="2600" dirty="0"/>
              <a:t>Make propane vendor “Inactive” but use reported consumption </a:t>
            </a:r>
          </a:p>
          <a:p>
            <a:pPr marL="971550" lvl="1" indent="-514350">
              <a:spcBef>
                <a:spcPts val="600"/>
              </a:spcBef>
              <a:spcAft>
                <a:spcPts val="0"/>
              </a:spcAft>
              <a:buClr>
                <a:srgbClr val="003865"/>
              </a:buClr>
              <a:buFont typeface="+mj-lt"/>
              <a:buAutoNum type="alphaUcPeriod"/>
            </a:pPr>
            <a:r>
              <a:rPr lang="en-US" sz="2600" dirty="0"/>
              <a:t>Change natural gas consumption from “Not Available” to “0/$0” and keep propane consumption valid so benefit is based on actual costs</a:t>
            </a:r>
          </a:p>
        </p:txBody>
      </p:sp>
      <p:sp>
        <p:nvSpPr>
          <p:cNvPr id="6" name="Slide Number Placeholder 5">
            <a:extLst>
              <a:ext uri="{FF2B5EF4-FFF2-40B4-BE49-F238E27FC236}">
                <a16:creationId xmlns:a16="http://schemas.microsoft.com/office/drawing/2014/main" id="{EF0EC13C-8BA5-A1C5-3AA0-5AA3C83321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843367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400" dirty="0"/>
              <a:t>Topics</a:t>
            </a:r>
          </a:p>
        </p:txBody>
      </p:sp>
      <p:sp>
        <p:nvSpPr>
          <p:cNvPr id="3" name="Content Placeholder 2"/>
          <p:cNvSpPr>
            <a:spLocks noGrp="1"/>
          </p:cNvSpPr>
          <p:nvPr>
            <p:ph sz="half" idx="1"/>
          </p:nvPr>
        </p:nvSpPr>
        <p:spPr>
          <a:xfrm>
            <a:off x="707564" y="1594624"/>
            <a:ext cx="10835641" cy="4582339"/>
          </a:xfrm>
        </p:spPr>
        <p:txBody>
          <a:bodyPr>
            <a:noAutofit/>
          </a:bodyPr>
          <a:lstStyle/>
          <a:p>
            <a:pPr marL="0" marR="0">
              <a:lnSpc>
                <a:spcPct val="107000"/>
              </a:lnSpc>
              <a:spcBef>
                <a:spcPts val="0"/>
              </a:spcBef>
              <a:spcAft>
                <a:spcPts val="800"/>
              </a:spcAft>
            </a:pPr>
            <a:r>
              <a:rPr lang="en-US" sz="2800" kern="100" dirty="0">
                <a:latin typeface="Calibri" panose="020F0502020204030204" pitchFamily="34" charset="0"/>
                <a:ea typeface="Calibri" panose="020F0502020204030204" pitchFamily="34" charset="0"/>
                <a:cs typeface="Times New Roman" panose="02020603050405020304" pitchFamily="18" charset="0"/>
              </a:rPr>
              <a:t>Consumption Overview</a:t>
            </a:r>
          </a:p>
          <a:p>
            <a:pPr marL="0" marR="0">
              <a:lnSpc>
                <a:spcPct val="107000"/>
              </a:lnSpc>
              <a:spcBef>
                <a:spcPts val="0"/>
              </a:spcBef>
              <a:spcAft>
                <a:spcPts val="800"/>
              </a:spcAft>
            </a:pPr>
            <a:r>
              <a:rPr lang="en-US" sz="2800" kern="100" dirty="0">
                <a:latin typeface="Calibri" panose="020F0502020204030204" pitchFamily="34" charset="0"/>
                <a:ea typeface="Calibri" panose="020F0502020204030204" pitchFamily="34" charset="0"/>
                <a:cs typeface="Times New Roman" panose="02020603050405020304" pitchFamily="18" charset="0"/>
              </a:rPr>
              <a:t>Consumption Statuses</a:t>
            </a:r>
          </a:p>
          <a:p>
            <a:pPr marL="0" marR="0">
              <a:lnSpc>
                <a:spcPct val="107000"/>
              </a:lnSpc>
              <a:spcBef>
                <a:spcPts val="0"/>
              </a:spcBef>
              <a:spcAft>
                <a:spcPts val="800"/>
              </a:spcAft>
            </a:pPr>
            <a:r>
              <a:rPr lang="en-US" sz="2800" kern="100" dirty="0">
                <a:latin typeface="Calibri" panose="020F0502020204030204" pitchFamily="34" charset="0"/>
                <a:ea typeface="Calibri" panose="020F0502020204030204" pitchFamily="34" charset="0"/>
                <a:cs typeface="Times New Roman" panose="02020603050405020304" pitchFamily="18" charset="0"/>
              </a:rPr>
              <a:t>Consumption Scenarios</a:t>
            </a:r>
          </a:p>
          <a:p>
            <a:pPr marL="0" marR="0">
              <a:lnSpc>
                <a:spcPct val="107000"/>
              </a:lnSpc>
              <a:spcBef>
                <a:spcPts val="0"/>
              </a:spcBef>
              <a:spcAft>
                <a:spcPts val="800"/>
              </a:spcAft>
            </a:pPr>
            <a:r>
              <a:rPr lang="en-US" sz="2800" kern="100" dirty="0">
                <a:latin typeface="Calibri" panose="020F0502020204030204" pitchFamily="34" charset="0"/>
                <a:ea typeface="Calibri" panose="020F0502020204030204" pitchFamily="34" charset="0"/>
                <a:cs typeface="Times New Roman" panose="02020603050405020304" pitchFamily="18" charset="0"/>
              </a:rPr>
              <a:t>Consumption and Benefits with Unique Vendors and Fuel Types</a:t>
            </a:r>
          </a:p>
        </p:txBody>
      </p:sp>
      <p:sp>
        <p:nvSpPr>
          <p:cNvPr id="7" name="Slide Number Placeholder 6"/>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6846468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69746B-B79B-C6CE-7114-DAABA61403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ED8595-9F93-B055-C5AC-8238246798F5}"/>
              </a:ext>
            </a:extLst>
          </p:cNvPr>
          <p:cNvSpPr>
            <a:spLocks noGrp="1"/>
          </p:cNvSpPr>
          <p:nvPr>
            <p:ph type="title"/>
          </p:nvPr>
        </p:nvSpPr>
        <p:spPr/>
        <p:txBody>
          <a:bodyPr/>
          <a:lstStyle/>
          <a:p>
            <a:pPr algn="l"/>
            <a:r>
              <a:rPr lang="en-US" sz="4400" dirty="0"/>
              <a:t>HH switches main heating fuel, cont.</a:t>
            </a:r>
          </a:p>
        </p:txBody>
      </p:sp>
      <p:sp>
        <p:nvSpPr>
          <p:cNvPr id="3" name="Content Placeholder 2">
            <a:extLst>
              <a:ext uri="{FF2B5EF4-FFF2-40B4-BE49-F238E27FC236}">
                <a16:creationId xmlns:a16="http://schemas.microsoft.com/office/drawing/2014/main" id="{7E9264A3-2E7C-E186-65A9-7A8E74415639}"/>
              </a:ext>
            </a:extLst>
          </p:cNvPr>
          <p:cNvSpPr>
            <a:spLocks noGrp="1"/>
          </p:cNvSpPr>
          <p:nvPr>
            <p:ph idx="1"/>
          </p:nvPr>
        </p:nvSpPr>
        <p:spPr>
          <a:xfrm>
            <a:off x="688242" y="1341691"/>
            <a:ext cx="10665558" cy="5516310"/>
          </a:xfrm>
        </p:spPr>
        <p:txBody>
          <a:bodyPr>
            <a:noAutofit/>
          </a:bodyPr>
          <a:lstStyle/>
          <a:p>
            <a:pPr marL="0" indent="0">
              <a:spcBef>
                <a:spcPts val="0"/>
              </a:spcBef>
              <a:spcAft>
                <a:spcPts val="1200"/>
              </a:spcAft>
              <a:buClr>
                <a:srgbClr val="003865"/>
              </a:buClr>
              <a:buNone/>
            </a:pPr>
            <a:r>
              <a:rPr lang="en-US" sz="3000" dirty="0"/>
              <a:t>Answer is “A”, but “B” could also work</a:t>
            </a:r>
          </a:p>
          <a:p>
            <a:pPr>
              <a:spcBef>
                <a:spcPts val="600"/>
              </a:spcBef>
              <a:spcAft>
                <a:spcPts val="600"/>
              </a:spcAft>
            </a:pPr>
            <a:r>
              <a:rPr lang="en-US" sz="3000" dirty="0"/>
              <a:t>Removing an EV eliminates the consumption which is like making “Inactive” and “Invalid” if you wanted to keep the history </a:t>
            </a:r>
          </a:p>
          <a:p>
            <a:pPr>
              <a:spcBef>
                <a:spcPts val="600"/>
              </a:spcBef>
              <a:spcAft>
                <a:spcPts val="600"/>
              </a:spcAft>
            </a:pPr>
            <a:r>
              <a:rPr lang="en-US" sz="3000" dirty="0"/>
              <a:t>If you had consumption from the natural gas provider you would want to do “A,” remove the vendor so “Invalid” won’t trigger backup matrix </a:t>
            </a:r>
          </a:p>
          <a:p>
            <a:pPr>
              <a:spcBef>
                <a:spcPts val="600"/>
              </a:spcBef>
              <a:spcAft>
                <a:spcPts val="600"/>
              </a:spcAft>
            </a:pPr>
            <a:r>
              <a:rPr lang="en-US" sz="3000" dirty="0"/>
              <a:t>Ultimately, we want to base the benefit on natural gas costs NOT propane costs</a:t>
            </a:r>
          </a:p>
          <a:p>
            <a:pPr>
              <a:spcBef>
                <a:spcPts val="600"/>
              </a:spcBef>
              <a:spcAft>
                <a:spcPts val="600"/>
              </a:spcAft>
            </a:pPr>
            <a:endParaRPr lang="en-US" dirty="0"/>
          </a:p>
        </p:txBody>
      </p:sp>
      <p:sp>
        <p:nvSpPr>
          <p:cNvPr id="6" name="Slide Number Placeholder 5">
            <a:extLst>
              <a:ext uri="{FF2B5EF4-FFF2-40B4-BE49-F238E27FC236}">
                <a16:creationId xmlns:a16="http://schemas.microsoft.com/office/drawing/2014/main" id="{9FA641FA-C0D9-404C-D8A6-5EB633FFAC7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388037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329C70-97ED-2FBD-D0D4-5D09AFD3E3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798253-B4F0-43FD-03B7-216BCABAD42C}"/>
              </a:ext>
            </a:extLst>
          </p:cNvPr>
          <p:cNvSpPr>
            <a:spLocks noGrp="1"/>
          </p:cNvSpPr>
          <p:nvPr>
            <p:ph type="title"/>
          </p:nvPr>
        </p:nvSpPr>
        <p:spPr/>
        <p:txBody>
          <a:bodyPr/>
          <a:lstStyle/>
          <a:p>
            <a:pPr algn="l"/>
            <a:r>
              <a:rPr lang="en-US" sz="4400" dirty="0"/>
              <a:t>HH moves but keeps main heating fuel type</a:t>
            </a:r>
          </a:p>
        </p:txBody>
      </p:sp>
      <p:sp>
        <p:nvSpPr>
          <p:cNvPr id="3" name="Content Placeholder 2">
            <a:extLst>
              <a:ext uri="{FF2B5EF4-FFF2-40B4-BE49-F238E27FC236}">
                <a16:creationId xmlns:a16="http://schemas.microsoft.com/office/drawing/2014/main" id="{8B94B6E9-A748-70ED-B20F-67F8F498CE0D}"/>
              </a:ext>
            </a:extLst>
          </p:cNvPr>
          <p:cNvSpPr>
            <a:spLocks noGrp="1"/>
          </p:cNvSpPr>
          <p:nvPr>
            <p:ph idx="1"/>
          </p:nvPr>
        </p:nvSpPr>
        <p:spPr>
          <a:xfrm>
            <a:off x="688241" y="1341691"/>
            <a:ext cx="10665559" cy="5516310"/>
          </a:xfrm>
        </p:spPr>
        <p:txBody>
          <a:bodyPr>
            <a:noAutofit/>
          </a:bodyPr>
          <a:lstStyle/>
          <a:p>
            <a:pPr>
              <a:spcBef>
                <a:spcPts val="600"/>
              </a:spcBef>
              <a:spcAft>
                <a:spcPts val="600"/>
              </a:spcAft>
            </a:pPr>
            <a:r>
              <a:rPr lang="en-US" sz="3000" dirty="0"/>
              <a:t>HH moved cities but still uses natural gas </a:t>
            </a:r>
          </a:p>
          <a:p>
            <a:pPr>
              <a:spcBef>
                <a:spcPts val="600"/>
              </a:spcBef>
              <a:spcAft>
                <a:spcPts val="600"/>
              </a:spcAft>
            </a:pPr>
            <a:r>
              <a:rPr lang="en-US" sz="3000" dirty="0"/>
              <a:t>The previous vendor enters “Not Available” because they moved</a:t>
            </a:r>
          </a:p>
          <a:p>
            <a:pPr>
              <a:spcBef>
                <a:spcPts val="600"/>
              </a:spcBef>
              <a:spcAft>
                <a:spcPts val="600"/>
              </a:spcAft>
            </a:pPr>
            <a:r>
              <a:rPr lang="en-US" sz="3000" dirty="0"/>
              <a:t>The new natural gas vendor enters full year consumption</a:t>
            </a:r>
          </a:p>
          <a:p>
            <a:pPr marL="0" indent="0">
              <a:spcBef>
                <a:spcPts val="1800"/>
              </a:spcBef>
              <a:spcAft>
                <a:spcPts val="0"/>
              </a:spcAft>
              <a:buClr>
                <a:srgbClr val="003865"/>
              </a:buClr>
              <a:buNone/>
            </a:pPr>
            <a:r>
              <a:rPr lang="en-US" sz="3200" dirty="0"/>
              <a:t>What do we do with the reported consumption?</a:t>
            </a:r>
          </a:p>
          <a:p>
            <a:pPr marL="971550" lvl="1" indent="-514350">
              <a:spcBef>
                <a:spcPts val="600"/>
              </a:spcBef>
              <a:spcAft>
                <a:spcPts val="0"/>
              </a:spcAft>
              <a:buClr>
                <a:srgbClr val="003865"/>
              </a:buClr>
              <a:buFont typeface="+mj-lt"/>
              <a:buAutoNum type="alphaUcPeriod"/>
            </a:pPr>
            <a:r>
              <a:rPr lang="en-US" sz="2600" dirty="0"/>
              <a:t>Remove the old vendor since they no longer serve the HH</a:t>
            </a:r>
          </a:p>
          <a:p>
            <a:pPr marL="971550" lvl="1" indent="-514350">
              <a:spcBef>
                <a:spcPts val="600"/>
              </a:spcBef>
              <a:spcAft>
                <a:spcPts val="0"/>
              </a:spcAft>
              <a:buClr>
                <a:srgbClr val="003865"/>
              </a:buClr>
              <a:buFont typeface="+mj-lt"/>
              <a:buAutoNum type="alphaUcPeriod"/>
            </a:pPr>
            <a:r>
              <a:rPr lang="en-US" sz="2600" dirty="0"/>
              <a:t>Make old vendor “Inactive,” and make consumption “Invalid” for both vendors since the HH hasn’t lived there a year</a:t>
            </a:r>
          </a:p>
          <a:p>
            <a:pPr marL="971550" lvl="1" indent="-514350">
              <a:spcBef>
                <a:spcPts val="600"/>
              </a:spcBef>
              <a:spcAft>
                <a:spcPts val="0"/>
              </a:spcAft>
              <a:buClr>
                <a:srgbClr val="003865"/>
              </a:buClr>
              <a:buFont typeface="+mj-lt"/>
              <a:buAutoNum type="alphaUcPeriod"/>
            </a:pPr>
            <a:r>
              <a:rPr lang="en-US" sz="2600" dirty="0"/>
              <a:t>Make old vendor “Inactive” but leave consumption “Valid”</a:t>
            </a:r>
          </a:p>
          <a:p>
            <a:pPr marL="971550" lvl="1" indent="-514350">
              <a:spcBef>
                <a:spcPts val="600"/>
              </a:spcBef>
              <a:spcAft>
                <a:spcPts val="0"/>
              </a:spcAft>
              <a:buClr>
                <a:srgbClr val="003865"/>
              </a:buClr>
              <a:buFont typeface="+mj-lt"/>
              <a:buAutoNum type="alphaUcPeriod"/>
            </a:pPr>
            <a:r>
              <a:rPr lang="en-US" sz="2600" dirty="0"/>
              <a:t>Don’t do anything – the main fuel is natural gas at both places, and the backup matrix will be triggered because one record is “Not Available”</a:t>
            </a:r>
          </a:p>
        </p:txBody>
      </p:sp>
      <p:sp>
        <p:nvSpPr>
          <p:cNvPr id="6" name="Slide Number Placeholder 5">
            <a:extLst>
              <a:ext uri="{FF2B5EF4-FFF2-40B4-BE49-F238E27FC236}">
                <a16:creationId xmlns:a16="http://schemas.microsoft.com/office/drawing/2014/main" id="{6321D0EF-BB4C-BA16-DAEF-E0FEA4C3F87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263636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61FCE-2165-1399-C52B-B7AC136F97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4BF915-8B3C-6559-6255-2CF29BFE2B85}"/>
              </a:ext>
            </a:extLst>
          </p:cNvPr>
          <p:cNvSpPr>
            <a:spLocks noGrp="1"/>
          </p:cNvSpPr>
          <p:nvPr>
            <p:ph type="title"/>
          </p:nvPr>
        </p:nvSpPr>
        <p:spPr/>
        <p:txBody>
          <a:bodyPr>
            <a:normAutofit fontScale="90000"/>
          </a:bodyPr>
          <a:lstStyle/>
          <a:p>
            <a:pPr algn="l"/>
            <a:r>
              <a:rPr lang="en-US" sz="4400" dirty="0"/>
              <a:t>HH moves but keeps main heating fuel type, cont.</a:t>
            </a:r>
            <a:endParaRPr lang="en-US" dirty="0"/>
          </a:p>
        </p:txBody>
      </p:sp>
      <p:sp>
        <p:nvSpPr>
          <p:cNvPr id="3" name="Content Placeholder 2">
            <a:extLst>
              <a:ext uri="{FF2B5EF4-FFF2-40B4-BE49-F238E27FC236}">
                <a16:creationId xmlns:a16="http://schemas.microsoft.com/office/drawing/2014/main" id="{3CE1F654-E8DC-CB6D-7C5B-4CC688749749}"/>
              </a:ext>
            </a:extLst>
          </p:cNvPr>
          <p:cNvSpPr>
            <a:spLocks noGrp="1"/>
          </p:cNvSpPr>
          <p:nvPr>
            <p:ph idx="1"/>
          </p:nvPr>
        </p:nvSpPr>
        <p:spPr>
          <a:xfrm>
            <a:off x="688242" y="1341691"/>
            <a:ext cx="10665558" cy="5516310"/>
          </a:xfrm>
        </p:spPr>
        <p:txBody>
          <a:bodyPr>
            <a:noAutofit/>
          </a:bodyPr>
          <a:lstStyle/>
          <a:p>
            <a:pPr marL="0" indent="0">
              <a:spcBef>
                <a:spcPts val="0"/>
              </a:spcBef>
              <a:spcAft>
                <a:spcPts val="600"/>
              </a:spcAft>
              <a:buClr>
                <a:srgbClr val="003865"/>
              </a:buClr>
              <a:buNone/>
            </a:pPr>
            <a:r>
              <a:rPr lang="en-US" sz="3000" dirty="0"/>
              <a:t>Answer is “A”</a:t>
            </a:r>
          </a:p>
          <a:p>
            <a:pPr>
              <a:spcBef>
                <a:spcPts val="600"/>
              </a:spcBef>
              <a:spcAft>
                <a:spcPts val="600"/>
              </a:spcAft>
            </a:pPr>
            <a:r>
              <a:rPr lang="en-US" sz="2800" dirty="0"/>
              <a:t>Removing a vendor eliminates the consumption and since we have consumption from the new location, we don’t want backup trigged by “Not Available”</a:t>
            </a:r>
          </a:p>
          <a:p>
            <a:pPr>
              <a:spcBef>
                <a:spcPts val="600"/>
              </a:spcBef>
              <a:spcAft>
                <a:spcPts val="600"/>
              </a:spcAft>
            </a:pPr>
            <a:r>
              <a:rPr lang="en-US" sz="2800" dirty="0"/>
              <a:t>You could make the old vendor “Inactive” and change consumption to “0/$0” to avoid backup matrix if you wanted to keep the old vendor but ideally just remove the vendor</a:t>
            </a:r>
          </a:p>
          <a:p>
            <a:pPr marL="0" indent="0">
              <a:spcBef>
                <a:spcPts val="1800"/>
              </a:spcBef>
              <a:spcAft>
                <a:spcPts val="0"/>
              </a:spcAft>
              <a:buClr>
                <a:srgbClr val="003865"/>
              </a:buClr>
              <a:buNone/>
            </a:pPr>
            <a:r>
              <a:rPr lang="en-US" sz="3000" dirty="0"/>
              <a:t>But it’s not the HH’s consumption…</a:t>
            </a:r>
          </a:p>
          <a:p>
            <a:pPr>
              <a:spcBef>
                <a:spcPts val="600"/>
              </a:spcBef>
              <a:spcAft>
                <a:spcPts val="600"/>
              </a:spcAft>
            </a:pPr>
            <a:r>
              <a:rPr lang="en-US" sz="2800" dirty="0"/>
              <a:t>Even though reported consumption at new address is not current HH’s it is still likely more accurate than backup matrix </a:t>
            </a:r>
          </a:p>
        </p:txBody>
      </p:sp>
      <p:sp>
        <p:nvSpPr>
          <p:cNvPr id="6" name="Slide Number Placeholder 5">
            <a:extLst>
              <a:ext uri="{FF2B5EF4-FFF2-40B4-BE49-F238E27FC236}">
                <a16:creationId xmlns:a16="http://schemas.microsoft.com/office/drawing/2014/main" id="{5DBE49EC-24C3-70AC-194D-120594CEFB2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541723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1A6A2-4F42-CA47-2255-8D366AE528A7}"/>
              </a:ext>
            </a:extLst>
          </p:cNvPr>
          <p:cNvSpPr>
            <a:spLocks noGrp="1"/>
          </p:cNvSpPr>
          <p:nvPr>
            <p:ph type="ctrTitle"/>
          </p:nvPr>
        </p:nvSpPr>
        <p:spPr/>
        <p:txBody>
          <a:bodyPr/>
          <a:lstStyle/>
          <a:p>
            <a:r>
              <a:rPr lang="en-US" sz="4400" b="1" dirty="0"/>
              <a:t>Unique Vendors and Fuel Types</a:t>
            </a:r>
          </a:p>
        </p:txBody>
      </p:sp>
      <p:sp>
        <p:nvSpPr>
          <p:cNvPr id="5" name="Slide Number Placeholder 4">
            <a:extLst>
              <a:ext uri="{FF2B5EF4-FFF2-40B4-BE49-F238E27FC236}">
                <a16:creationId xmlns:a16="http://schemas.microsoft.com/office/drawing/2014/main" id="{41565F13-4969-40A3-DFC4-2A712E6D6131}"/>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247252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8F6B82-3C82-C171-BB55-9EB5D2AEC4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EA4D55-FE26-0F70-38C8-C6E4AA36E8D6}"/>
              </a:ext>
            </a:extLst>
          </p:cNvPr>
          <p:cNvSpPr>
            <a:spLocks noGrp="1"/>
          </p:cNvSpPr>
          <p:nvPr>
            <p:ph type="title"/>
          </p:nvPr>
        </p:nvSpPr>
        <p:spPr/>
        <p:txBody>
          <a:bodyPr/>
          <a:lstStyle/>
          <a:p>
            <a:pPr algn="l"/>
            <a:r>
              <a:rPr lang="en-US" sz="4400" dirty="0"/>
              <a:t>“In Rent” vendors</a:t>
            </a:r>
          </a:p>
        </p:txBody>
      </p:sp>
      <p:sp>
        <p:nvSpPr>
          <p:cNvPr id="3" name="Content Placeholder 2">
            <a:extLst>
              <a:ext uri="{FF2B5EF4-FFF2-40B4-BE49-F238E27FC236}">
                <a16:creationId xmlns:a16="http://schemas.microsoft.com/office/drawing/2014/main" id="{F0F3CB64-80CB-82A2-0651-5BCD9E35A425}"/>
              </a:ext>
            </a:extLst>
          </p:cNvPr>
          <p:cNvSpPr>
            <a:spLocks noGrp="1"/>
          </p:cNvSpPr>
          <p:nvPr>
            <p:ph idx="1"/>
          </p:nvPr>
        </p:nvSpPr>
        <p:spPr>
          <a:xfrm>
            <a:off x="688242" y="1583504"/>
            <a:ext cx="11069562" cy="3846914"/>
          </a:xfrm>
        </p:spPr>
        <p:txBody>
          <a:bodyPr>
            <a:noAutofit/>
          </a:bodyPr>
          <a:lstStyle/>
          <a:p>
            <a:pPr marL="285750" indent="-285750">
              <a:spcBef>
                <a:spcPts val="600"/>
              </a:spcBef>
              <a:spcAft>
                <a:spcPts val="600"/>
              </a:spcAft>
              <a:buClr>
                <a:srgbClr val="003865"/>
              </a:buClr>
            </a:pPr>
            <a:r>
              <a:rPr lang="en-US" sz="3600" dirty="0">
                <a:solidFill>
                  <a:srgbClr val="003865"/>
                </a:solidFill>
              </a:rPr>
              <a:t>Three types: Electricity, Heat, and Heat and Electricity </a:t>
            </a:r>
          </a:p>
          <a:p>
            <a:pPr marL="742950" lvl="1" indent="-285750">
              <a:spcBef>
                <a:spcPts val="600"/>
              </a:spcBef>
              <a:spcAft>
                <a:spcPts val="600"/>
              </a:spcAft>
              <a:buClr>
                <a:srgbClr val="003865"/>
              </a:buClr>
            </a:pPr>
            <a:r>
              <a:rPr lang="en-US" sz="3200" dirty="0">
                <a:solidFill>
                  <a:srgbClr val="003865"/>
                </a:solidFill>
              </a:rPr>
              <a:t>All default and are locked to:</a:t>
            </a:r>
          </a:p>
          <a:p>
            <a:pPr marL="1200150" lvl="2" indent="-285750">
              <a:spcBef>
                <a:spcPts val="600"/>
              </a:spcBef>
              <a:spcAft>
                <a:spcPts val="600"/>
              </a:spcAft>
              <a:buClr>
                <a:srgbClr val="003865"/>
              </a:buClr>
            </a:pPr>
            <a:r>
              <a:rPr lang="en-US" sz="2800" dirty="0">
                <a:solidFill>
                  <a:srgbClr val="003865"/>
                </a:solidFill>
              </a:rPr>
              <a:t>Match status “Landlord Account” </a:t>
            </a:r>
          </a:p>
          <a:p>
            <a:pPr marL="1200150" lvl="2" indent="-285750">
              <a:spcBef>
                <a:spcPts val="600"/>
              </a:spcBef>
              <a:spcAft>
                <a:spcPts val="600"/>
              </a:spcAft>
              <a:buClr>
                <a:srgbClr val="003865"/>
              </a:buClr>
            </a:pPr>
            <a:r>
              <a:rPr lang="en-US" sz="2800" dirty="0">
                <a:solidFill>
                  <a:srgbClr val="003865"/>
                </a:solidFill>
              </a:rPr>
              <a:t>Consumption status “Requested”</a:t>
            </a:r>
          </a:p>
          <a:p>
            <a:pPr marL="285750" lvl="1" indent="-285750">
              <a:spcBef>
                <a:spcPts val="600"/>
              </a:spcBef>
              <a:spcAft>
                <a:spcPts val="600"/>
              </a:spcAft>
              <a:buClr>
                <a:srgbClr val="003865"/>
              </a:buClr>
            </a:pPr>
            <a:r>
              <a:rPr lang="en-US" sz="3600" dirty="0">
                <a:solidFill>
                  <a:srgbClr val="003865"/>
                </a:solidFill>
              </a:rPr>
              <a:t>Backup matrix triggered for apps with “in rent” vendor</a:t>
            </a:r>
          </a:p>
          <a:p>
            <a:pPr marL="285750" lvl="1" indent="-285750">
              <a:spcBef>
                <a:spcPts val="600"/>
              </a:spcBef>
              <a:spcAft>
                <a:spcPts val="600"/>
              </a:spcAft>
              <a:buClr>
                <a:srgbClr val="003865"/>
              </a:buClr>
            </a:pPr>
            <a:r>
              <a:rPr lang="en-US" sz="3600" dirty="0">
                <a:solidFill>
                  <a:srgbClr val="003865"/>
                </a:solidFill>
              </a:rPr>
              <a:t>Some or all benefits may be a direct pay to HH</a:t>
            </a:r>
            <a:endParaRPr lang="en-US" dirty="0"/>
          </a:p>
        </p:txBody>
      </p:sp>
      <p:sp>
        <p:nvSpPr>
          <p:cNvPr id="6" name="Slide Number Placeholder 5">
            <a:extLst>
              <a:ext uri="{FF2B5EF4-FFF2-40B4-BE49-F238E27FC236}">
                <a16:creationId xmlns:a16="http://schemas.microsoft.com/office/drawing/2014/main" id="{D109BFA6-384D-B27B-9398-EBDB9AD9D25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4227353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5EB7A8-CD30-C02C-6D31-2D729D9E8D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815C43-08AA-C139-EB01-4D6C2E5023D2}"/>
              </a:ext>
            </a:extLst>
          </p:cNvPr>
          <p:cNvSpPr>
            <a:spLocks noGrp="1"/>
          </p:cNvSpPr>
          <p:nvPr>
            <p:ph type="title"/>
          </p:nvPr>
        </p:nvSpPr>
        <p:spPr/>
        <p:txBody>
          <a:bodyPr/>
          <a:lstStyle/>
          <a:p>
            <a:pPr algn="l"/>
            <a:r>
              <a:rPr lang="en-US" sz="4400" dirty="0"/>
              <a:t>“In Rent” vendors, cont.</a:t>
            </a:r>
            <a:endParaRPr lang="en-US" dirty="0"/>
          </a:p>
        </p:txBody>
      </p:sp>
      <p:sp>
        <p:nvSpPr>
          <p:cNvPr id="3" name="Content Placeholder 2">
            <a:extLst>
              <a:ext uri="{FF2B5EF4-FFF2-40B4-BE49-F238E27FC236}">
                <a16:creationId xmlns:a16="http://schemas.microsoft.com/office/drawing/2014/main" id="{1BF96334-7C6C-38F8-5605-41BEAD7E775A}"/>
              </a:ext>
            </a:extLst>
          </p:cNvPr>
          <p:cNvSpPr>
            <a:spLocks noGrp="1"/>
          </p:cNvSpPr>
          <p:nvPr>
            <p:ph idx="1"/>
          </p:nvPr>
        </p:nvSpPr>
        <p:spPr>
          <a:xfrm>
            <a:off x="688241" y="1648811"/>
            <a:ext cx="11422893" cy="4201477"/>
          </a:xfrm>
        </p:spPr>
        <p:txBody>
          <a:bodyPr>
            <a:noAutofit/>
          </a:bodyPr>
          <a:lstStyle/>
          <a:p>
            <a:pPr marL="285750" indent="-285750">
              <a:spcBef>
                <a:spcPts val="600"/>
              </a:spcBef>
              <a:spcAft>
                <a:spcPts val="600"/>
              </a:spcAft>
              <a:buClr>
                <a:srgbClr val="003865"/>
              </a:buClr>
            </a:pPr>
            <a:r>
              <a:rPr lang="en-US" sz="3600" dirty="0">
                <a:solidFill>
                  <a:srgbClr val="003865"/>
                </a:solidFill>
              </a:rPr>
              <a:t>Heat in Rent with Electric Vendor</a:t>
            </a:r>
          </a:p>
          <a:p>
            <a:pPr marL="742950" lvl="1" indent="-285750">
              <a:spcBef>
                <a:spcPts val="600"/>
              </a:spcBef>
              <a:spcAft>
                <a:spcPts val="600"/>
              </a:spcAft>
              <a:buClr>
                <a:srgbClr val="003865"/>
              </a:buClr>
            </a:pPr>
            <a:r>
              <a:rPr lang="en-US" sz="3200" dirty="0">
                <a:solidFill>
                  <a:srgbClr val="003865"/>
                </a:solidFill>
              </a:rPr>
              <a:t>Benefit is paid to electric vendor first</a:t>
            </a:r>
          </a:p>
          <a:p>
            <a:pPr marL="742950" lvl="1" indent="-285750">
              <a:spcBef>
                <a:spcPts val="600"/>
              </a:spcBef>
              <a:spcAft>
                <a:spcPts val="600"/>
              </a:spcAft>
              <a:buClr>
                <a:srgbClr val="003865"/>
              </a:buClr>
            </a:pPr>
            <a:r>
              <a:rPr lang="en-US" sz="3200" dirty="0">
                <a:solidFill>
                  <a:srgbClr val="003865"/>
                </a:solidFill>
              </a:rPr>
              <a:t>Greater of $400 or reported consumption cost</a:t>
            </a:r>
          </a:p>
          <a:p>
            <a:pPr marL="742950" lvl="1" indent="-285750">
              <a:spcBef>
                <a:spcPts val="600"/>
              </a:spcBef>
              <a:spcAft>
                <a:spcPts val="600"/>
              </a:spcAft>
              <a:buClr>
                <a:srgbClr val="003865"/>
              </a:buClr>
            </a:pPr>
            <a:r>
              <a:rPr lang="en-US" sz="3200" dirty="0">
                <a:solidFill>
                  <a:srgbClr val="003865"/>
                </a:solidFill>
              </a:rPr>
              <a:t>Any remaining benefit is a direct payment </a:t>
            </a:r>
          </a:p>
          <a:p>
            <a:pPr marL="742950" lvl="1" indent="-285750">
              <a:spcBef>
                <a:spcPts val="600"/>
              </a:spcBef>
              <a:spcAft>
                <a:spcPts val="600"/>
              </a:spcAft>
              <a:buClr>
                <a:srgbClr val="003865"/>
              </a:buClr>
            </a:pPr>
            <a:r>
              <a:rPr lang="en-US" sz="3200" dirty="0">
                <a:solidFill>
                  <a:srgbClr val="003865"/>
                </a:solidFill>
              </a:rPr>
              <a:t>Overrides any selected percent to electric  </a:t>
            </a:r>
          </a:p>
          <a:p>
            <a:pPr marL="742950" lvl="1" indent="-285750">
              <a:spcBef>
                <a:spcPts val="600"/>
              </a:spcBef>
              <a:spcAft>
                <a:spcPts val="600"/>
              </a:spcAft>
              <a:buClr>
                <a:srgbClr val="003865"/>
              </a:buClr>
            </a:pPr>
            <a:r>
              <a:rPr lang="en-US" sz="3200" dirty="0">
                <a:solidFill>
                  <a:srgbClr val="003865"/>
                </a:solidFill>
              </a:rPr>
              <a:t>This same benefit payout rule applies to vendors with “Landlord Account,” paying the “Match” vendors first </a:t>
            </a:r>
            <a:endParaRPr lang="en-US" sz="2800" dirty="0"/>
          </a:p>
        </p:txBody>
      </p:sp>
      <p:sp>
        <p:nvSpPr>
          <p:cNvPr id="6" name="Slide Number Placeholder 5">
            <a:extLst>
              <a:ext uri="{FF2B5EF4-FFF2-40B4-BE49-F238E27FC236}">
                <a16:creationId xmlns:a16="http://schemas.microsoft.com/office/drawing/2014/main" id="{F67B9063-41A4-F11F-90B9-149AF6108F3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005238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FB95A-E29C-0518-C114-6DB6F8ACB2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10D93C-CD7E-B698-C60E-166B725C1D52}"/>
              </a:ext>
            </a:extLst>
          </p:cNvPr>
          <p:cNvSpPr>
            <a:spLocks noGrp="1"/>
          </p:cNvSpPr>
          <p:nvPr>
            <p:ph type="title"/>
          </p:nvPr>
        </p:nvSpPr>
        <p:spPr/>
        <p:txBody>
          <a:bodyPr/>
          <a:lstStyle/>
          <a:p>
            <a:pPr algn="l"/>
            <a:r>
              <a:rPr lang="en-US" sz="4400" dirty="0"/>
              <a:t>Subsidized “In Rent” vendors</a:t>
            </a:r>
          </a:p>
        </p:txBody>
      </p:sp>
      <p:sp>
        <p:nvSpPr>
          <p:cNvPr id="3" name="Content Placeholder 2">
            <a:extLst>
              <a:ext uri="{FF2B5EF4-FFF2-40B4-BE49-F238E27FC236}">
                <a16:creationId xmlns:a16="http://schemas.microsoft.com/office/drawing/2014/main" id="{5990D8E3-3289-5366-D21B-6619E8CA6C61}"/>
              </a:ext>
            </a:extLst>
          </p:cNvPr>
          <p:cNvSpPr>
            <a:spLocks noGrp="1"/>
          </p:cNvSpPr>
          <p:nvPr>
            <p:ph idx="1"/>
          </p:nvPr>
        </p:nvSpPr>
        <p:spPr>
          <a:xfrm>
            <a:off x="688242" y="1686139"/>
            <a:ext cx="11180670" cy="4117502"/>
          </a:xfrm>
        </p:spPr>
        <p:txBody>
          <a:bodyPr>
            <a:noAutofit/>
          </a:bodyPr>
          <a:lstStyle/>
          <a:p>
            <a:pPr marL="285750" indent="-285750">
              <a:spcBef>
                <a:spcPts val="600"/>
              </a:spcBef>
              <a:spcAft>
                <a:spcPts val="600"/>
              </a:spcAft>
              <a:buClr>
                <a:srgbClr val="003865"/>
              </a:buClr>
            </a:pPr>
            <a:r>
              <a:rPr lang="en-US" sz="3600" dirty="0">
                <a:solidFill>
                  <a:srgbClr val="003865"/>
                </a:solidFill>
              </a:rPr>
              <a:t>Subsidized Heat in Rent </a:t>
            </a:r>
          </a:p>
          <a:p>
            <a:pPr marL="742950" lvl="1" indent="-285750">
              <a:spcBef>
                <a:spcPts val="600"/>
              </a:spcBef>
              <a:spcAft>
                <a:spcPts val="600"/>
              </a:spcAft>
              <a:buClr>
                <a:srgbClr val="003865"/>
              </a:buClr>
            </a:pPr>
            <a:r>
              <a:rPr lang="en-US" sz="3200" dirty="0">
                <a:solidFill>
                  <a:srgbClr val="003865"/>
                </a:solidFill>
              </a:rPr>
              <a:t>If HH has an electric provider, benefit is determined based on their reported electric costs</a:t>
            </a:r>
          </a:p>
          <a:p>
            <a:pPr marL="742950" lvl="1" indent="-285750">
              <a:spcBef>
                <a:spcPts val="600"/>
              </a:spcBef>
              <a:spcAft>
                <a:spcPts val="600"/>
              </a:spcAft>
              <a:buClr>
                <a:srgbClr val="003865"/>
              </a:buClr>
            </a:pPr>
            <a:r>
              <a:rPr lang="en-US" sz="3200" dirty="0">
                <a:solidFill>
                  <a:srgbClr val="003865"/>
                </a:solidFill>
              </a:rPr>
              <a:t>If no actual electric costs, HH gets minimum benefit</a:t>
            </a:r>
          </a:p>
          <a:p>
            <a:pPr marL="285750" indent="-285750">
              <a:spcBef>
                <a:spcPts val="600"/>
              </a:spcBef>
              <a:spcAft>
                <a:spcPts val="600"/>
              </a:spcAft>
              <a:buClr>
                <a:srgbClr val="003865"/>
              </a:buClr>
            </a:pPr>
            <a:r>
              <a:rPr lang="en-US" sz="3600" dirty="0">
                <a:solidFill>
                  <a:srgbClr val="003865"/>
                </a:solidFill>
              </a:rPr>
              <a:t>Subsidized Heat and Electricity in Rent </a:t>
            </a:r>
          </a:p>
          <a:p>
            <a:pPr marL="742950" lvl="1" indent="-285750">
              <a:spcBef>
                <a:spcPts val="600"/>
              </a:spcBef>
              <a:spcAft>
                <a:spcPts val="600"/>
              </a:spcAft>
              <a:buClr>
                <a:srgbClr val="003865"/>
              </a:buClr>
            </a:pPr>
            <a:r>
              <a:rPr lang="en-US" sz="3200" dirty="0">
                <a:solidFill>
                  <a:srgbClr val="003865"/>
                </a:solidFill>
              </a:rPr>
              <a:t>No energy burden and are not eligible for EAP</a:t>
            </a:r>
          </a:p>
          <a:p>
            <a:pPr marL="1200150" lvl="2" indent="-285750">
              <a:spcBef>
                <a:spcPts val="600"/>
              </a:spcBef>
              <a:spcAft>
                <a:spcPts val="600"/>
              </a:spcAft>
              <a:buClr>
                <a:srgbClr val="003865"/>
              </a:buClr>
            </a:pPr>
            <a:endParaRPr lang="en-US" sz="3200" dirty="0">
              <a:solidFill>
                <a:srgbClr val="003865"/>
              </a:solidFill>
            </a:endParaRPr>
          </a:p>
          <a:p>
            <a:pPr marL="742950" lvl="1" indent="-285750">
              <a:spcBef>
                <a:spcPts val="600"/>
              </a:spcBef>
              <a:spcAft>
                <a:spcPts val="600"/>
              </a:spcAft>
              <a:buClr>
                <a:srgbClr val="003865"/>
              </a:buClr>
            </a:pPr>
            <a:endParaRPr lang="en-US" sz="3600" dirty="0">
              <a:solidFill>
                <a:srgbClr val="003865"/>
              </a:solidFill>
            </a:endParaRPr>
          </a:p>
          <a:p>
            <a:pPr marL="742950" lvl="1" indent="-285750">
              <a:spcBef>
                <a:spcPts val="600"/>
              </a:spcBef>
              <a:spcAft>
                <a:spcPts val="600"/>
              </a:spcAft>
              <a:buClr>
                <a:srgbClr val="003865"/>
              </a:buClr>
            </a:pPr>
            <a:endParaRPr lang="en-US" sz="3600" dirty="0">
              <a:solidFill>
                <a:srgbClr val="003865"/>
              </a:solidFill>
            </a:endParaRPr>
          </a:p>
          <a:p>
            <a:pPr marL="742950" lvl="1" indent="-285750">
              <a:spcBef>
                <a:spcPts val="600"/>
              </a:spcBef>
              <a:spcAft>
                <a:spcPts val="600"/>
              </a:spcAft>
              <a:buClr>
                <a:srgbClr val="003865"/>
              </a:buClr>
            </a:pPr>
            <a:endParaRPr lang="en-US" dirty="0">
              <a:solidFill>
                <a:srgbClr val="003865"/>
              </a:solidFill>
            </a:endParaRPr>
          </a:p>
          <a:p>
            <a:pPr>
              <a:spcBef>
                <a:spcPts val="600"/>
              </a:spcBef>
              <a:spcAft>
                <a:spcPts val="600"/>
              </a:spcAft>
            </a:pPr>
            <a:endParaRPr lang="en-US" dirty="0"/>
          </a:p>
        </p:txBody>
      </p:sp>
      <p:sp>
        <p:nvSpPr>
          <p:cNvPr id="6" name="Slide Number Placeholder 5">
            <a:extLst>
              <a:ext uri="{FF2B5EF4-FFF2-40B4-BE49-F238E27FC236}">
                <a16:creationId xmlns:a16="http://schemas.microsoft.com/office/drawing/2014/main" id="{22C31850-F86F-2C2F-4881-B843AC51ACD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941403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6E6011-DAA2-8A71-A060-17DAD9A2D6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1B6634-BC53-BAEF-5523-5BFADA1E3600}"/>
              </a:ext>
            </a:extLst>
          </p:cNvPr>
          <p:cNvSpPr>
            <a:spLocks noGrp="1"/>
          </p:cNvSpPr>
          <p:nvPr>
            <p:ph type="title"/>
          </p:nvPr>
        </p:nvSpPr>
        <p:spPr/>
        <p:txBody>
          <a:bodyPr/>
          <a:lstStyle/>
          <a:p>
            <a:pPr algn="l"/>
            <a:r>
              <a:rPr lang="en-US" sz="4400" dirty="0"/>
              <a:t>Solar Gardens</a:t>
            </a:r>
            <a:endParaRPr lang="en-US" dirty="0"/>
          </a:p>
        </p:txBody>
      </p:sp>
      <p:sp>
        <p:nvSpPr>
          <p:cNvPr id="3" name="Content Placeholder 2">
            <a:extLst>
              <a:ext uri="{FF2B5EF4-FFF2-40B4-BE49-F238E27FC236}">
                <a16:creationId xmlns:a16="http://schemas.microsoft.com/office/drawing/2014/main" id="{D63E764B-725B-F38B-98D2-50300336E065}"/>
              </a:ext>
            </a:extLst>
          </p:cNvPr>
          <p:cNvSpPr>
            <a:spLocks noGrp="1"/>
          </p:cNvSpPr>
          <p:nvPr>
            <p:ph idx="1"/>
          </p:nvPr>
        </p:nvSpPr>
        <p:spPr>
          <a:xfrm>
            <a:off x="650920" y="1676816"/>
            <a:ext cx="11180670" cy="4696001"/>
          </a:xfrm>
        </p:spPr>
        <p:txBody>
          <a:bodyPr>
            <a:noAutofit/>
          </a:bodyPr>
          <a:lstStyle/>
          <a:p>
            <a:pPr marL="285750" indent="-285750">
              <a:spcBef>
                <a:spcPts val="600"/>
              </a:spcBef>
              <a:spcAft>
                <a:spcPts val="600"/>
              </a:spcAft>
              <a:buClr>
                <a:srgbClr val="003865"/>
              </a:buClr>
            </a:pPr>
            <a:r>
              <a:rPr lang="en-US" sz="3600" dirty="0">
                <a:solidFill>
                  <a:srgbClr val="003865"/>
                </a:solidFill>
              </a:rPr>
              <a:t>Solar gardens produce energy instead of consume it</a:t>
            </a:r>
          </a:p>
          <a:p>
            <a:pPr marL="285750" indent="-285750">
              <a:spcBef>
                <a:spcPts val="600"/>
              </a:spcBef>
              <a:spcAft>
                <a:spcPts val="600"/>
              </a:spcAft>
              <a:buClr>
                <a:srgbClr val="003865"/>
              </a:buClr>
            </a:pPr>
            <a:r>
              <a:rPr lang="en-US" sz="3600" dirty="0">
                <a:solidFill>
                  <a:srgbClr val="003865"/>
                </a:solidFill>
              </a:rPr>
              <a:t>Because of this, solar garden EVs:</a:t>
            </a:r>
          </a:p>
          <a:p>
            <a:pPr marL="742950" lvl="1" indent="-285750">
              <a:spcBef>
                <a:spcPts val="600"/>
              </a:spcBef>
              <a:spcAft>
                <a:spcPts val="600"/>
              </a:spcAft>
              <a:buClr>
                <a:srgbClr val="003865"/>
              </a:buClr>
            </a:pPr>
            <a:r>
              <a:rPr lang="en-US" sz="3200" dirty="0">
                <a:solidFill>
                  <a:srgbClr val="003865"/>
                </a:solidFill>
              </a:rPr>
              <a:t>Report subscription costs as consumption cost </a:t>
            </a:r>
          </a:p>
          <a:p>
            <a:pPr marL="742950" lvl="1" indent="-285750">
              <a:spcBef>
                <a:spcPts val="600"/>
              </a:spcBef>
              <a:spcAft>
                <a:spcPts val="600"/>
              </a:spcAft>
              <a:buClr>
                <a:srgbClr val="003865"/>
              </a:buClr>
            </a:pPr>
            <a:r>
              <a:rPr lang="en-US" sz="3200" dirty="0">
                <a:solidFill>
                  <a:srgbClr val="003865"/>
                </a:solidFill>
              </a:rPr>
              <a:t>Report kWh produced instead of kWh consumed </a:t>
            </a:r>
          </a:p>
          <a:p>
            <a:pPr marL="285750" indent="-285750">
              <a:spcBef>
                <a:spcPts val="600"/>
              </a:spcBef>
              <a:spcAft>
                <a:spcPts val="600"/>
              </a:spcAft>
              <a:buClr>
                <a:srgbClr val="003865"/>
              </a:buClr>
            </a:pPr>
            <a:r>
              <a:rPr lang="en-US" sz="3600" dirty="0">
                <a:solidFill>
                  <a:srgbClr val="003865"/>
                </a:solidFill>
              </a:rPr>
              <a:t>Since the credits are deducted before the bill is calculated, if subscription costs are not provided the electric consumption must be made “Invalid”</a:t>
            </a:r>
          </a:p>
          <a:p>
            <a:pPr marL="742950" lvl="1" indent="-285750">
              <a:spcBef>
                <a:spcPts val="600"/>
              </a:spcBef>
              <a:spcAft>
                <a:spcPts val="600"/>
              </a:spcAft>
              <a:buClr>
                <a:srgbClr val="003865"/>
              </a:buClr>
            </a:pPr>
            <a:endParaRPr lang="en-US" sz="3600" dirty="0">
              <a:solidFill>
                <a:srgbClr val="003865"/>
              </a:solidFill>
            </a:endParaRPr>
          </a:p>
          <a:p>
            <a:pPr marL="742950" lvl="1" indent="-285750">
              <a:spcBef>
                <a:spcPts val="600"/>
              </a:spcBef>
              <a:spcAft>
                <a:spcPts val="600"/>
              </a:spcAft>
              <a:buClr>
                <a:srgbClr val="003865"/>
              </a:buClr>
            </a:pPr>
            <a:endParaRPr lang="en-US" sz="3600" dirty="0">
              <a:solidFill>
                <a:srgbClr val="003865"/>
              </a:solidFill>
            </a:endParaRPr>
          </a:p>
          <a:p>
            <a:pPr marL="742950" lvl="1" indent="-285750">
              <a:spcBef>
                <a:spcPts val="600"/>
              </a:spcBef>
              <a:spcAft>
                <a:spcPts val="600"/>
              </a:spcAft>
              <a:buClr>
                <a:srgbClr val="003865"/>
              </a:buClr>
            </a:pPr>
            <a:endParaRPr lang="en-US" sz="3600" dirty="0">
              <a:solidFill>
                <a:srgbClr val="003865"/>
              </a:solidFill>
            </a:endParaRPr>
          </a:p>
          <a:p>
            <a:pPr marL="742950" lvl="1" indent="-285750">
              <a:spcBef>
                <a:spcPts val="600"/>
              </a:spcBef>
              <a:spcAft>
                <a:spcPts val="600"/>
              </a:spcAft>
              <a:buClr>
                <a:srgbClr val="003865"/>
              </a:buClr>
            </a:pPr>
            <a:endParaRPr lang="en-US" dirty="0">
              <a:solidFill>
                <a:srgbClr val="003865"/>
              </a:solidFill>
            </a:endParaRPr>
          </a:p>
          <a:p>
            <a:pPr>
              <a:spcBef>
                <a:spcPts val="600"/>
              </a:spcBef>
              <a:spcAft>
                <a:spcPts val="600"/>
              </a:spcAft>
            </a:pPr>
            <a:endParaRPr lang="en-US" dirty="0"/>
          </a:p>
        </p:txBody>
      </p:sp>
      <p:sp>
        <p:nvSpPr>
          <p:cNvPr id="6" name="Slide Number Placeholder 5">
            <a:extLst>
              <a:ext uri="{FF2B5EF4-FFF2-40B4-BE49-F238E27FC236}">
                <a16:creationId xmlns:a16="http://schemas.microsoft.com/office/drawing/2014/main" id="{00CFEA6B-A01A-502F-DC25-3E7F2DA6188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295937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42A8C-80F4-2243-BECA-BB7E4060E1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C94E64-0028-205B-5FDB-96DAA788C0D8}"/>
              </a:ext>
            </a:extLst>
          </p:cNvPr>
          <p:cNvSpPr>
            <a:spLocks noGrp="1"/>
          </p:cNvSpPr>
          <p:nvPr>
            <p:ph type="title"/>
          </p:nvPr>
        </p:nvSpPr>
        <p:spPr/>
        <p:txBody>
          <a:bodyPr/>
          <a:lstStyle/>
          <a:p>
            <a:pPr algn="l"/>
            <a:r>
              <a:rPr lang="en-US" sz="4400" dirty="0"/>
              <a:t>Wood and Biofuel</a:t>
            </a:r>
          </a:p>
        </p:txBody>
      </p:sp>
      <p:sp>
        <p:nvSpPr>
          <p:cNvPr id="3" name="Content Placeholder 2">
            <a:extLst>
              <a:ext uri="{FF2B5EF4-FFF2-40B4-BE49-F238E27FC236}">
                <a16:creationId xmlns:a16="http://schemas.microsoft.com/office/drawing/2014/main" id="{258448C9-1650-3EF4-9197-67C92BD300CE}"/>
              </a:ext>
            </a:extLst>
          </p:cNvPr>
          <p:cNvSpPr>
            <a:spLocks noGrp="1"/>
          </p:cNvSpPr>
          <p:nvPr>
            <p:ph idx="1"/>
          </p:nvPr>
        </p:nvSpPr>
        <p:spPr>
          <a:xfrm>
            <a:off x="688242" y="1695474"/>
            <a:ext cx="11180670" cy="4014862"/>
          </a:xfrm>
        </p:spPr>
        <p:txBody>
          <a:bodyPr>
            <a:noAutofit/>
          </a:bodyPr>
          <a:lstStyle/>
          <a:p>
            <a:pPr marL="285750" indent="-285750">
              <a:spcBef>
                <a:spcPts val="600"/>
              </a:spcBef>
              <a:spcAft>
                <a:spcPts val="600"/>
              </a:spcAft>
              <a:buClr>
                <a:srgbClr val="003865"/>
              </a:buClr>
            </a:pPr>
            <a:r>
              <a:rPr lang="en-US" sz="3600" dirty="0">
                <a:solidFill>
                  <a:srgbClr val="003865"/>
                </a:solidFill>
              </a:rPr>
              <a:t>We don’t typically get consumption from EVs for wood/self-cut/biofuel</a:t>
            </a:r>
          </a:p>
          <a:p>
            <a:pPr marL="285750" indent="-285750">
              <a:spcBef>
                <a:spcPts val="600"/>
              </a:spcBef>
              <a:spcAft>
                <a:spcPts val="600"/>
              </a:spcAft>
              <a:buClr>
                <a:srgbClr val="003865"/>
              </a:buClr>
            </a:pPr>
            <a:r>
              <a:rPr lang="en-US" sz="3600" dirty="0">
                <a:solidFill>
                  <a:srgbClr val="003865"/>
                </a:solidFill>
              </a:rPr>
              <a:t>Instead, the application asks HHs for info about their home and heating habits</a:t>
            </a:r>
          </a:p>
          <a:p>
            <a:pPr marL="285750" indent="-285750">
              <a:spcBef>
                <a:spcPts val="600"/>
              </a:spcBef>
              <a:spcAft>
                <a:spcPts val="600"/>
              </a:spcAft>
              <a:buClr>
                <a:srgbClr val="003865"/>
              </a:buClr>
            </a:pPr>
            <a:r>
              <a:rPr lang="en-US" sz="3600" dirty="0">
                <a:solidFill>
                  <a:srgbClr val="003865"/>
                </a:solidFill>
              </a:rPr>
              <a:t>This info is used to complete the Biofuel worksheet which calculates the cost and consumption amounts</a:t>
            </a:r>
            <a:endParaRPr lang="en-US" sz="2400" dirty="0"/>
          </a:p>
        </p:txBody>
      </p:sp>
      <p:sp>
        <p:nvSpPr>
          <p:cNvPr id="6" name="Slide Number Placeholder 5">
            <a:extLst>
              <a:ext uri="{FF2B5EF4-FFF2-40B4-BE49-F238E27FC236}">
                <a16:creationId xmlns:a16="http://schemas.microsoft.com/office/drawing/2014/main" id="{98AB86BB-5092-1592-25E3-42F2FF4D0C4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531607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699D28-218D-737B-B2E0-8C85422E42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7599C1-6C37-6B3C-551F-D0AE605A2B1E}"/>
              </a:ext>
            </a:extLst>
          </p:cNvPr>
          <p:cNvSpPr>
            <a:spLocks noGrp="1"/>
          </p:cNvSpPr>
          <p:nvPr>
            <p:ph type="title"/>
          </p:nvPr>
        </p:nvSpPr>
        <p:spPr/>
        <p:txBody>
          <a:bodyPr/>
          <a:lstStyle/>
          <a:p>
            <a:pPr algn="l"/>
            <a:r>
              <a:rPr lang="en-US" sz="4400" dirty="0"/>
              <a:t>Wood and Biofuel, cont.</a:t>
            </a:r>
            <a:endParaRPr lang="en-US" dirty="0"/>
          </a:p>
        </p:txBody>
      </p:sp>
      <p:sp>
        <p:nvSpPr>
          <p:cNvPr id="3" name="Content Placeholder 2">
            <a:extLst>
              <a:ext uri="{FF2B5EF4-FFF2-40B4-BE49-F238E27FC236}">
                <a16:creationId xmlns:a16="http://schemas.microsoft.com/office/drawing/2014/main" id="{1D7CD868-91A6-2156-232C-5BE75BFA732E}"/>
              </a:ext>
            </a:extLst>
          </p:cNvPr>
          <p:cNvSpPr>
            <a:spLocks noGrp="1"/>
          </p:cNvSpPr>
          <p:nvPr>
            <p:ph idx="1"/>
          </p:nvPr>
        </p:nvSpPr>
        <p:spPr>
          <a:xfrm>
            <a:off x="688242" y="1350237"/>
            <a:ext cx="11180670" cy="5507764"/>
          </a:xfrm>
        </p:spPr>
        <p:txBody>
          <a:bodyPr>
            <a:noAutofit/>
          </a:bodyPr>
          <a:lstStyle/>
          <a:p>
            <a:r>
              <a:rPr lang="en-US" sz="3600" dirty="0">
                <a:solidFill>
                  <a:srgbClr val="003865"/>
                </a:solidFill>
              </a:rPr>
              <a:t>HHs that have wood/biofuel and another heat source may change how they heat each year</a:t>
            </a:r>
          </a:p>
          <a:p>
            <a:r>
              <a:rPr lang="en-US" sz="3600" dirty="0">
                <a:solidFill>
                  <a:srgbClr val="003865"/>
                </a:solidFill>
              </a:rPr>
              <a:t>If reported use increases/decreases 30% or more:</a:t>
            </a:r>
          </a:p>
          <a:p>
            <a:pPr lvl="1"/>
            <a:r>
              <a:rPr lang="en-US" sz="3200" dirty="0">
                <a:solidFill>
                  <a:srgbClr val="003865"/>
                </a:solidFill>
              </a:rPr>
              <a:t>Mark consumption “invalid” for the non-biofuel vendor</a:t>
            </a:r>
          </a:p>
          <a:p>
            <a:pPr lvl="1"/>
            <a:r>
              <a:rPr lang="en-US" sz="3200" dirty="0">
                <a:solidFill>
                  <a:srgbClr val="003865"/>
                </a:solidFill>
              </a:rPr>
              <a:t>Complete the biofuel worksheet</a:t>
            </a:r>
          </a:p>
          <a:p>
            <a:r>
              <a:rPr lang="en-US" sz="3600" dirty="0">
                <a:solidFill>
                  <a:srgbClr val="003865"/>
                </a:solidFill>
              </a:rPr>
              <a:t>eHEAT selects either the backup matrix for the primary fuel type listed or the reported biofuel consumption cost, whichever is greater</a:t>
            </a:r>
          </a:p>
          <a:p>
            <a:pPr marL="742950" lvl="1" indent="-285750">
              <a:spcBef>
                <a:spcPts val="600"/>
              </a:spcBef>
              <a:spcAft>
                <a:spcPts val="600"/>
              </a:spcAft>
              <a:buClr>
                <a:srgbClr val="003865"/>
              </a:buClr>
            </a:pPr>
            <a:endParaRPr lang="en-US" sz="3600" dirty="0">
              <a:solidFill>
                <a:srgbClr val="003865"/>
              </a:solidFill>
            </a:endParaRPr>
          </a:p>
          <a:p>
            <a:pPr marL="742950" lvl="1" indent="-285750">
              <a:spcBef>
                <a:spcPts val="600"/>
              </a:spcBef>
              <a:spcAft>
                <a:spcPts val="600"/>
              </a:spcAft>
              <a:buClr>
                <a:srgbClr val="003865"/>
              </a:buClr>
            </a:pPr>
            <a:endParaRPr lang="en-US" dirty="0">
              <a:solidFill>
                <a:srgbClr val="003865"/>
              </a:solidFill>
            </a:endParaRPr>
          </a:p>
          <a:p>
            <a:pPr>
              <a:spcBef>
                <a:spcPts val="600"/>
              </a:spcBef>
              <a:spcAft>
                <a:spcPts val="600"/>
              </a:spcAft>
            </a:pPr>
            <a:endParaRPr lang="en-US" dirty="0"/>
          </a:p>
        </p:txBody>
      </p:sp>
      <p:sp>
        <p:nvSpPr>
          <p:cNvPr id="6" name="Slide Number Placeholder 5">
            <a:extLst>
              <a:ext uri="{FF2B5EF4-FFF2-40B4-BE49-F238E27FC236}">
                <a16:creationId xmlns:a16="http://schemas.microsoft.com/office/drawing/2014/main" id="{7DE0C590-5E9A-311D-C06E-B4935971BEB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67554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1A6A2-4F42-CA47-2255-8D366AE528A7}"/>
              </a:ext>
            </a:extLst>
          </p:cNvPr>
          <p:cNvSpPr>
            <a:spLocks noGrp="1"/>
          </p:cNvSpPr>
          <p:nvPr>
            <p:ph type="ctrTitle"/>
          </p:nvPr>
        </p:nvSpPr>
        <p:spPr/>
        <p:txBody>
          <a:bodyPr/>
          <a:lstStyle/>
          <a:p>
            <a:r>
              <a:rPr lang="en-US" sz="4400" b="1" dirty="0"/>
              <a:t>Consumption Overview</a:t>
            </a:r>
          </a:p>
        </p:txBody>
      </p:sp>
      <p:sp>
        <p:nvSpPr>
          <p:cNvPr id="5" name="Slide Number Placeholder 4">
            <a:extLst>
              <a:ext uri="{FF2B5EF4-FFF2-40B4-BE49-F238E27FC236}">
                <a16:creationId xmlns:a16="http://schemas.microsoft.com/office/drawing/2014/main" id="{41565F13-4969-40A3-DFC4-2A712E6D6131}"/>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0938448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241F17-4716-BCA4-E3A3-F301B8A81A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587889-98A7-1452-EF60-D14171782885}"/>
              </a:ext>
            </a:extLst>
          </p:cNvPr>
          <p:cNvSpPr>
            <a:spLocks noGrp="1"/>
          </p:cNvSpPr>
          <p:nvPr>
            <p:ph type="title"/>
          </p:nvPr>
        </p:nvSpPr>
        <p:spPr/>
        <p:txBody>
          <a:bodyPr/>
          <a:lstStyle/>
          <a:p>
            <a:pPr algn="l"/>
            <a:r>
              <a:rPr lang="en-US" sz="4400" dirty="0"/>
              <a:t>Wood and Biofuel Backup Matrix?</a:t>
            </a:r>
            <a:endParaRPr lang="en-US" dirty="0"/>
          </a:p>
        </p:txBody>
      </p:sp>
      <p:sp>
        <p:nvSpPr>
          <p:cNvPr id="3" name="Content Placeholder 2">
            <a:extLst>
              <a:ext uri="{FF2B5EF4-FFF2-40B4-BE49-F238E27FC236}">
                <a16:creationId xmlns:a16="http://schemas.microsoft.com/office/drawing/2014/main" id="{D456B357-3D38-58E9-99BE-9C81B4A91384}"/>
              </a:ext>
            </a:extLst>
          </p:cNvPr>
          <p:cNvSpPr>
            <a:spLocks noGrp="1"/>
          </p:cNvSpPr>
          <p:nvPr>
            <p:ph idx="1"/>
          </p:nvPr>
        </p:nvSpPr>
        <p:spPr>
          <a:xfrm>
            <a:off x="688242" y="1350237"/>
            <a:ext cx="11180670" cy="5507764"/>
          </a:xfrm>
        </p:spPr>
        <p:txBody>
          <a:bodyPr>
            <a:noAutofit/>
          </a:bodyPr>
          <a:lstStyle/>
          <a:p>
            <a:pPr marL="285750" indent="-285750">
              <a:spcBef>
                <a:spcPts val="600"/>
              </a:spcBef>
              <a:spcAft>
                <a:spcPts val="600"/>
              </a:spcAft>
              <a:buClr>
                <a:srgbClr val="003865"/>
              </a:buClr>
            </a:pPr>
            <a:r>
              <a:rPr lang="en-US" sz="3600" dirty="0">
                <a:solidFill>
                  <a:srgbClr val="003865"/>
                </a:solidFill>
              </a:rPr>
              <a:t>Since prices vary greatly statewide and data is limited Commerce does not produce a wood backup matrix</a:t>
            </a:r>
          </a:p>
          <a:p>
            <a:pPr marL="742950" lvl="1" indent="-285750">
              <a:spcBef>
                <a:spcPts val="600"/>
              </a:spcBef>
              <a:spcAft>
                <a:spcPts val="600"/>
              </a:spcAft>
              <a:buClr>
                <a:srgbClr val="003865"/>
              </a:buClr>
            </a:pPr>
            <a:r>
              <a:rPr lang="en-US" sz="3200" dirty="0">
                <a:solidFill>
                  <a:srgbClr val="003865"/>
                </a:solidFill>
              </a:rPr>
              <a:t>When a HH heats with biofuel and uses their home for business or has a shared meter:</a:t>
            </a:r>
          </a:p>
          <a:p>
            <a:pPr marL="1200150" lvl="2" indent="-285750">
              <a:spcBef>
                <a:spcPts val="600"/>
              </a:spcBef>
              <a:spcAft>
                <a:spcPts val="600"/>
              </a:spcAft>
              <a:buClr>
                <a:srgbClr val="003865"/>
              </a:buClr>
            </a:pPr>
            <a:r>
              <a:rPr lang="en-US" sz="2400" dirty="0">
                <a:solidFill>
                  <a:srgbClr val="003865"/>
                </a:solidFill>
              </a:rPr>
              <a:t>Don’t check the “Shared meter” box in eHEAT if biofuel is primary fuel</a:t>
            </a:r>
          </a:p>
          <a:p>
            <a:pPr marL="1200150" lvl="2" indent="-285750">
              <a:spcBef>
                <a:spcPts val="600"/>
              </a:spcBef>
              <a:spcAft>
                <a:spcPts val="600"/>
              </a:spcAft>
              <a:buClr>
                <a:srgbClr val="003865"/>
              </a:buClr>
            </a:pPr>
            <a:r>
              <a:rPr lang="en-US" sz="2400" dirty="0">
                <a:solidFill>
                  <a:srgbClr val="003865"/>
                </a:solidFill>
              </a:rPr>
              <a:t>If biofuel is not the primary fuel, the “Shared meter” box must be checked</a:t>
            </a:r>
          </a:p>
          <a:p>
            <a:pPr marL="1200150" lvl="2" indent="-285750">
              <a:spcBef>
                <a:spcPts val="600"/>
              </a:spcBef>
              <a:spcAft>
                <a:spcPts val="600"/>
              </a:spcAft>
              <a:buClr>
                <a:srgbClr val="003865"/>
              </a:buClr>
            </a:pPr>
            <a:r>
              <a:rPr lang="en-US" sz="2400" dirty="0">
                <a:solidFill>
                  <a:srgbClr val="003865"/>
                </a:solidFill>
              </a:rPr>
              <a:t>If consumption data for the primary heating fuel is not available, biofuel consumption should not be entered. If already entered, make it invalid. The backup matrix will be used in place of actual consumption</a:t>
            </a:r>
          </a:p>
          <a:p>
            <a:pPr marL="1200150" lvl="2" indent="-285750">
              <a:spcBef>
                <a:spcPts val="600"/>
              </a:spcBef>
              <a:spcAft>
                <a:spcPts val="600"/>
              </a:spcAft>
              <a:buClr>
                <a:srgbClr val="003865"/>
              </a:buClr>
            </a:pPr>
            <a:r>
              <a:rPr lang="en-US" sz="2400" dirty="0">
                <a:solidFill>
                  <a:srgbClr val="003865"/>
                </a:solidFill>
              </a:rPr>
              <a:t>If no other heating type and no consumption available contact Commerce</a:t>
            </a:r>
          </a:p>
          <a:p>
            <a:pPr marL="742950" lvl="1" indent="-285750">
              <a:spcBef>
                <a:spcPts val="600"/>
              </a:spcBef>
              <a:spcAft>
                <a:spcPts val="600"/>
              </a:spcAft>
              <a:buClr>
                <a:srgbClr val="003865"/>
              </a:buClr>
            </a:pPr>
            <a:endParaRPr lang="en-US" sz="3600" dirty="0">
              <a:solidFill>
                <a:srgbClr val="003865"/>
              </a:solidFill>
            </a:endParaRPr>
          </a:p>
          <a:p>
            <a:pPr marL="742950" lvl="1" indent="-285750">
              <a:spcBef>
                <a:spcPts val="600"/>
              </a:spcBef>
              <a:spcAft>
                <a:spcPts val="600"/>
              </a:spcAft>
              <a:buClr>
                <a:srgbClr val="003865"/>
              </a:buClr>
            </a:pPr>
            <a:endParaRPr lang="en-US" sz="3600" dirty="0">
              <a:solidFill>
                <a:srgbClr val="003865"/>
              </a:solidFill>
            </a:endParaRPr>
          </a:p>
          <a:p>
            <a:pPr marL="742950" lvl="1" indent="-285750">
              <a:spcBef>
                <a:spcPts val="600"/>
              </a:spcBef>
              <a:spcAft>
                <a:spcPts val="600"/>
              </a:spcAft>
              <a:buClr>
                <a:srgbClr val="003865"/>
              </a:buClr>
            </a:pPr>
            <a:endParaRPr lang="en-US" dirty="0">
              <a:solidFill>
                <a:srgbClr val="003865"/>
              </a:solidFill>
            </a:endParaRPr>
          </a:p>
          <a:p>
            <a:pPr>
              <a:spcBef>
                <a:spcPts val="600"/>
              </a:spcBef>
              <a:spcAft>
                <a:spcPts val="600"/>
              </a:spcAft>
            </a:pPr>
            <a:endParaRPr lang="en-US" dirty="0"/>
          </a:p>
        </p:txBody>
      </p:sp>
      <p:sp>
        <p:nvSpPr>
          <p:cNvPr id="6" name="Slide Number Placeholder 5">
            <a:extLst>
              <a:ext uri="{FF2B5EF4-FFF2-40B4-BE49-F238E27FC236}">
                <a16:creationId xmlns:a16="http://schemas.microsoft.com/office/drawing/2014/main" id="{F22C6D20-439E-6590-5275-6ED8CF48D7B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4217987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E0863-9BFC-3490-E552-B7A38BCA88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098118-8198-E07F-AAE1-BA73808EE69C}"/>
              </a:ext>
            </a:extLst>
          </p:cNvPr>
          <p:cNvSpPr>
            <a:spLocks noGrp="1"/>
          </p:cNvSpPr>
          <p:nvPr>
            <p:ph type="title"/>
          </p:nvPr>
        </p:nvSpPr>
        <p:spPr/>
        <p:txBody>
          <a:bodyPr/>
          <a:lstStyle/>
          <a:p>
            <a:pPr algn="l"/>
            <a:r>
              <a:rPr lang="en-US" sz="4400" dirty="0"/>
              <a:t>Shared Meters</a:t>
            </a:r>
            <a:endParaRPr lang="en-US" dirty="0"/>
          </a:p>
        </p:txBody>
      </p:sp>
      <p:sp>
        <p:nvSpPr>
          <p:cNvPr id="3" name="Content Placeholder 2">
            <a:extLst>
              <a:ext uri="{FF2B5EF4-FFF2-40B4-BE49-F238E27FC236}">
                <a16:creationId xmlns:a16="http://schemas.microsoft.com/office/drawing/2014/main" id="{13CA6A55-7337-D197-D5FC-5E5A473ACA2D}"/>
              </a:ext>
            </a:extLst>
          </p:cNvPr>
          <p:cNvSpPr>
            <a:spLocks noGrp="1"/>
          </p:cNvSpPr>
          <p:nvPr>
            <p:ph idx="1"/>
          </p:nvPr>
        </p:nvSpPr>
        <p:spPr>
          <a:xfrm>
            <a:off x="688242" y="1592831"/>
            <a:ext cx="11180670" cy="4500057"/>
          </a:xfrm>
        </p:spPr>
        <p:txBody>
          <a:bodyPr>
            <a:noAutofit/>
          </a:bodyPr>
          <a:lstStyle/>
          <a:p>
            <a:pPr marL="285750" indent="-285750">
              <a:spcBef>
                <a:spcPts val="600"/>
              </a:spcBef>
              <a:spcAft>
                <a:spcPts val="600"/>
              </a:spcAft>
              <a:buClr>
                <a:srgbClr val="003865"/>
              </a:buClr>
            </a:pPr>
            <a:r>
              <a:rPr lang="en-US" sz="3600" dirty="0">
                <a:solidFill>
                  <a:srgbClr val="003865"/>
                </a:solidFill>
              </a:rPr>
              <a:t>Sometimes a single meter serves more than one HH. In these cases, check the “Shared meter” box:</a:t>
            </a:r>
          </a:p>
          <a:p>
            <a:pPr marL="742950" lvl="1" indent="-285750">
              <a:spcBef>
                <a:spcPts val="0"/>
              </a:spcBef>
              <a:spcAft>
                <a:spcPts val="0"/>
              </a:spcAft>
              <a:buClr>
                <a:srgbClr val="003865"/>
              </a:buClr>
            </a:pPr>
            <a:r>
              <a:rPr lang="en-US" sz="3200" dirty="0">
                <a:solidFill>
                  <a:srgbClr val="003865"/>
                </a:solidFill>
              </a:rPr>
              <a:t>Duplexes/multifamily houses</a:t>
            </a:r>
          </a:p>
          <a:p>
            <a:pPr marL="742950" lvl="1" indent="-285750">
              <a:spcBef>
                <a:spcPts val="0"/>
              </a:spcBef>
              <a:spcAft>
                <a:spcPts val="0"/>
              </a:spcAft>
              <a:buClr>
                <a:srgbClr val="003865"/>
              </a:buClr>
            </a:pPr>
            <a:r>
              <a:rPr lang="en-US" sz="3200" dirty="0">
                <a:solidFill>
                  <a:srgbClr val="003865"/>
                </a:solidFill>
              </a:rPr>
              <a:t>Multiple dwellings on a single property</a:t>
            </a:r>
          </a:p>
          <a:p>
            <a:pPr marL="742950" lvl="1" indent="-285750">
              <a:lnSpc>
                <a:spcPts val="3900"/>
              </a:lnSpc>
              <a:spcBef>
                <a:spcPts val="0"/>
              </a:spcBef>
              <a:spcAft>
                <a:spcPts val="0"/>
              </a:spcAft>
              <a:buClr>
                <a:srgbClr val="003865"/>
              </a:buClr>
            </a:pPr>
            <a:r>
              <a:rPr lang="en-US" sz="3200" dirty="0">
                <a:solidFill>
                  <a:srgbClr val="003865"/>
                </a:solidFill>
              </a:rPr>
              <a:t>Other unique situations</a:t>
            </a:r>
          </a:p>
          <a:p>
            <a:pPr marL="285750" indent="-285750">
              <a:spcBef>
                <a:spcPts val="600"/>
              </a:spcBef>
              <a:spcAft>
                <a:spcPts val="600"/>
              </a:spcAft>
              <a:buClr>
                <a:srgbClr val="003865"/>
              </a:buClr>
            </a:pPr>
            <a:r>
              <a:rPr lang="en-US" sz="3600" dirty="0">
                <a:solidFill>
                  <a:srgbClr val="003865"/>
                </a:solidFill>
              </a:rPr>
              <a:t>Shared meter consumption should not be used as it does not represent the HH's usage</a:t>
            </a:r>
          </a:p>
        </p:txBody>
      </p:sp>
      <p:sp>
        <p:nvSpPr>
          <p:cNvPr id="6" name="Slide Number Placeholder 5">
            <a:extLst>
              <a:ext uri="{FF2B5EF4-FFF2-40B4-BE49-F238E27FC236}">
                <a16:creationId xmlns:a16="http://schemas.microsoft.com/office/drawing/2014/main" id="{0AFB6364-C88F-ECCF-61DF-6A8EB573967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552707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4A1FF-64F9-E1D3-289D-2B0481E5C8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63F1CC-77F3-4CC8-D4B7-56D80C661105}"/>
              </a:ext>
            </a:extLst>
          </p:cNvPr>
          <p:cNvSpPr>
            <a:spLocks noGrp="1"/>
          </p:cNvSpPr>
          <p:nvPr>
            <p:ph type="title"/>
          </p:nvPr>
        </p:nvSpPr>
        <p:spPr/>
        <p:txBody>
          <a:bodyPr/>
          <a:lstStyle/>
          <a:p>
            <a:pPr algn="l">
              <a:spcBef>
                <a:spcPts val="600"/>
              </a:spcBef>
              <a:spcAft>
                <a:spcPts val="600"/>
              </a:spcAft>
              <a:buClr>
                <a:srgbClr val="003865"/>
              </a:buClr>
            </a:pPr>
            <a:r>
              <a:rPr lang="en-US" sz="4400" dirty="0">
                <a:ea typeface="Calibri" panose="020F0502020204030204" pitchFamily="34" charset="0"/>
                <a:cs typeface="Times New Roman" panose="02020603050405020304" pitchFamily="18" charset="0"/>
              </a:rPr>
              <a:t>Business Use of Home</a:t>
            </a:r>
          </a:p>
        </p:txBody>
      </p:sp>
      <p:sp>
        <p:nvSpPr>
          <p:cNvPr id="3" name="Content Placeholder 2">
            <a:extLst>
              <a:ext uri="{FF2B5EF4-FFF2-40B4-BE49-F238E27FC236}">
                <a16:creationId xmlns:a16="http://schemas.microsoft.com/office/drawing/2014/main" id="{88F9685C-7413-4886-A400-9F79B2EBB9FB}"/>
              </a:ext>
            </a:extLst>
          </p:cNvPr>
          <p:cNvSpPr>
            <a:spLocks noGrp="1"/>
          </p:cNvSpPr>
          <p:nvPr>
            <p:ph idx="1"/>
          </p:nvPr>
        </p:nvSpPr>
        <p:spPr>
          <a:xfrm>
            <a:off x="566943" y="1564840"/>
            <a:ext cx="11180670" cy="5006113"/>
          </a:xfrm>
        </p:spPr>
        <p:txBody>
          <a:bodyPr>
            <a:noAutofit/>
          </a:bodyPr>
          <a:lstStyle/>
          <a:p>
            <a:pPr marL="285750" indent="-285750">
              <a:spcBef>
                <a:spcPts val="600"/>
              </a:spcBef>
              <a:spcAft>
                <a:spcPts val="600"/>
              </a:spcAft>
              <a:buClr>
                <a:srgbClr val="003865"/>
              </a:buClr>
            </a:pPr>
            <a:r>
              <a:rPr lang="en-US" sz="3600" dirty="0">
                <a:solidFill>
                  <a:srgbClr val="003865"/>
                </a:solidFill>
              </a:rPr>
              <a:t>Consumption for HHs who run a business from their home does not accurately represent home energy costs </a:t>
            </a:r>
          </a:p>
          <a:p>
            <a:pPr marL="285750" indent="-285750">
              <a:spcBef>
                <a:spcPts val="600"/>
              </a:spcBef>
              <a:spcAft>
                <a:spcPts val="600"/>
              </a:spcAft>
              <a:buClr>
                <a:srgbClr val="003865"/>
              </a:buClr>
            </a:pPr>
            <a:r>
              <a:rPr lang="en-US" sz="3600" dirty="0">
                <a:solidFill>
                  <a:srgbClr val="003865"/>
                </a:solidFill>
              </a:rPr>
              <a:t>Because the consumption is altered by their business use SPs must check the “Shared meter/Business Use of Home” box </a:t>
            </a:r>
          </a:p>
          <a:p>
            <a:pPr marL="285750" indent="-285750">
              <a:spcBef>
                <a:spcPts val="600"/>
              </a:spcBef>
              <a:spcAft>
                <a:spcPts val="600"/>
              </a:spcAft>
              <a:buClr>
                <a:srgbClr val="003865"/>
              </a:buClr>
            </a:pPr>
            <a:r>
              <a:rPr lang="en-US" sz="3600" dirty="0">
                <a:solidFill>
                  <a:srgbClr val="003865"/>
                </a:solidFill>
              </a:rPr>
              <a:t>eHEAT will use either actual consumption or the backup matrix, whichever provides the </a:t>
            </a:r>
            <a:r>
              <a:rPr lang="en-US" sz="3600" b="1" dirty="0">
                <a:solidFill>
                  <a:srgbClr val="003865"/>
                </a:solidFill>
              </a:rPr>
              <a:t>lower</a:t>
            </a:r>
            <a:r>
              <a:rPr lang="en-US" sz="3600" dirty="0">
                <a:solidFill>
                  <a:srgbClr val="003865"/>
                </a:solidFill>
              </a:rPr>
              <a:t> benefit </a:t>
            </a:r>
            <a:endParaRPr lang="en-US" dirty="0">
              <a:solidFill>
                <a:srgbClr val="003865"/>
              </a:solidFill>
            </a:endParaRPr>
          </a:p>
          <a:p>
            <a:pPr>
              <a:spcBef>
                <a:spcPts val="600"/>
              </a:spcBef>
              <a:spcAft>
                <a:spcPts val="600"/>
              </a:spcAft>
            </a:pPr>
            <a:endParaRPr lang="en-US" dirty="0"/>
          </a:p>
        </p:txBody>
      </p:sp>
      <p:sp>
        <p:nvSpPr>
          <p:cNvPr id="6" name="Slide Number Placeholder 5">
            <a:extLst>
              <a:ext uri="{FF2B5EF4-FFF2-40B4-BE49-F238E27FC236}">
                <a16:creationId xmlns:a16="http://schemas.microsoft.com/office/drawing/2014/main" id="{60DE9D92-C3D5-EA22-5934-C49606EF661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990415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61059-A9E4-0C41-DC94-CDE7B5C07F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8AE681-C747-6979-808B-D63F79D44ECD}"/>
              </a:ext>
            </a:extLst>
          </p:cNvPr>
          <p:cNvSpPr>
            <a:spLocks noGrp="1"/>
          </p:cNvSpPr>
          <p:nvPr>
            <p:ph type="title"/>
          </p:nvPr>
        </p:nvSpPr>
        <p:spPr>
          <a:xfrm>
            <a:off x="0" y="0"/>
            <a:ext cx="12192000" cy="1216025"/>
          </a:xfrm>
        </p:spPr>
        <p:txBody>
          <a:bodyPr>
            <a:normAutofit/>
          </a:bodyPr>
          <a:lstStyle/>
          <a:p>
            <a:pPr algn="l">
              <a:spcBef>
                <a:spcPts val="600"/>
              </a:spcBef>
              <a:spcAft>
                <a:spcPts val="600"/>
              </a:spcAft>
              <a:buClr>
                <a:srgbClr val="003865"/>
              </a:buClr>
            </a:pPr>
            <a:r>
              <a:rPr lang="en-US" sz="3900" dirty="0">
                <a:ea typeface="Calibri" panose="020F0502020204030204" pitchFamily="34" charset="0"/>
                <a:cs typeface="Times New Roman" panose="02020603050405020304" pitchFamily="18" charset="0"/>
              </a:rPr>
              <a:t>Other Shared Meter/Business Use of Home reasons</a:t>
            </a:r>
          </a:p>
        </p:txBody>
      </p:sp>
      <p:sp>
        <p:nvSpPr>
          <p:cNvPr id="3" name="Content Placeholder 2">
            <a:extLst>
              <a:ext uri="{FF2B5EF4-FFF2-40B4-BE49-F238E27FC236}">
                <a16:creationId xmlns:a16="http://schemas.microsoft.com/office/drawing/2014/main" id="{C1027511-AA00-8B67-7A51-1526C7BA1B4D}"/>
              </a:ext>
            </a:extLst>
          </p:cNvPr>
          <p:cNvSpPr>
            <a:spLocks noGrp="1"/>
          </p:cNvSpPr>
          <p:nvPr>
            <p:ph idx="1"/>
          </p:nvPr>
        </p:nvSpPr>
        <p:spPr>
          <a:xfrm>
            <a:off x="688242" y="1350237"/>
            <a:ext cx="11180670" cy="5507764"/>
          </a:xfrm>
        </p:spPr>
        <p:txBody>
          <a:bodyPr>
            <a:noAutofit/>
          </a:bodyPr>
          <a:lstStyle/>
          <a:p>
            <a:pPr marL="0" indent="0">
              <a:buNone/>
            </a:pPr>
            <a:r>
              <a:rPr lang="en-US" sz="3600" b="1" dirty="0"/>
              <a:t>Renting out part of their home </a:t>
            </a:r>
            <a:endParaRPr lang="en-US" sz="3600" dirty="0"/>
          </a:p>
          <a:p>
            <a:pPr lvl="1"/>
            <a:r>
              <a:rPr lang="en-US" sz="2800" dirty="0"/>
              <a:t>HHs renting out part of their home that are not part of the HH </a:t>
            </a:r>
          </a:p>
          <a:p>
            <a:pPr lvl="1"/>
            <a:r>
              <a:rPr lang="en-US" sz="2800" dirty="0"/>
              <a:t>If the renter is considered part of the landlord HH, do not check the “Shared meter” box in eHEAT</a:t>
            </a:r>
          </a:p>
          <a:p>
            <a:pPr marL="0" indent="0">
              <a:buNone/>
            </a:pPr>
            <a:r>
              <a:rPr lang="en-US" sz="3600" b="1" dirty="0"/>
              <a:t>Outbuildings</a:t>
            </a:r>
          </a:p>
          <a:p>
            <a:pPr marL="742950" lvl="1" indent="-285750">
              <a:spcBef>
                <a:spcPts val="600"/>
              </a:spcBef>
              <a:spcAft>
                <a:spcPts val="600"/>
              </a:spcAft>
              <a:buClr>
                <a:srgbClr val="003865"/>
              </a:buClr>
            </a:pPr>
            <a:r>
              <a:rPr lang="en-US" sz="2800" dirty="0">
                <a:solidFill>
                  <a:srgbClr val="003865"/>
                </a:solidFill>
              </a:rPr>
              <a:t>EAP does not include heat for a garage or other outbuildings in home energy costs </a:t>
            </a:r>
          </a:p>
          <a:p>
            <a:pPr lvl="1"/>
            <a:r>
              <a:rPr lang="en-US" sz="2800" dirty="0"/>
              <a:t>Check “Shared meter” box for these and eHEAT will use either actual consumption or the backup matrix, whichever is the </a:t>
            </a:r>
            <a:r>
              <a:rPr lang="en-US" sz="2800" b="1" dirty="0"/>
              <a:t>lower</a:t>
            </a:r>
            <a:r>
              <a:rPr lang="en-US" sz="2800" dirty="0"/>
              <a:t> benefit </a:t>
            </a:r>
          </a:p>
          <a:p>
            <a:pPr marL="228600" lvl="1">
              <a:spcBef>
                <a:spcPts val="1000"/>
              </a:spcBef>
            </a:pPr>
            <a:endParaRPr lang="en-US" sz="2800" dirty="0"/>
          </a:p>
          <a:p>
            <a:pPr marL="228600" lvl="1">
              <a:spcBef>
                <a:spcPts val="1000"/>
              </a:spcBef>
            </a:pPr>
            <a:endParaRPr lang="en-US" sz="2800" dirty="0"/>
          </a:p>
          <a:p>
            <a:pPr>
              <a:spcBef>
                <a:spcPts val="600"/>
              </a:spcBef>
              <a:spcAft>
                <a:spcPts val="600"/>
              </a:spcAft>
            </a:pPr>
            <a:endParaRPr lang="en-US" dirty="0"/>
          </a:p>
        </p:txBody>
      </p:sp>
      <p:sp>
        <p:nvSpPr>
          <p:cNvPr id="6" name="Slide Number Placeholder 5">
            <a:extLst>
              <a:ext uri="{FF2B5EF4-FFF2-40B4-BE49-F238E27FC236}">
                <a16:creationId xmlns:a16="http://schemas.microsoft.com/office/drawing/2014/main" id="{9E344EA5-FE4C-EC67-CE06-4A35F8324D9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396422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696D0B-2F63-DE38-A593-13965A9059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A93138-B2A6-387C-642E-5971F0179961}"/>
              </a:ext>
            </a:extLst>
          </p:cNvPr>
          <p:cNvSpPr>
            <a:spLocks noGrp="1"/>
          </p:cNvSpPr>
          <p:nvPr>
            <p:ph type="title"/>
          </p:nvPr>
        </p:nvSpPr>
        <p:spPr/>
        <p:txBody>
          <a:bodyPr/>
          <a:lstStyle/>
          <a:p>
            <a:pPr algn="l"/>
            <a:r>
              <a:rPr lang="en-US" sz="4400" dirty="0"/>
              <a:t>Commercial accounts</a:t>
            </a:r>
          </a:p>
        </p:txBody>
      </p:sp>
      <p:sp>
        <p:nvSpPr>
          <p:cNvPr id="3" name="Content Placeholder 2">
            <a:extLst>
              <a:ext uri="{FF2B5EF4-FFF2-40B4-BE49-F238E27FC236}">
                <a16:creationId xmlns:a16="http://schemas.microsoft.com/office/drawing/2014/main" id="{BB1D8AE9-0F28-BBAA-0211-964227E9C61D}"/>
              </a:ext>
            </a:extLst>
          </p:cNvPr>
          <p:cNvSpPr>
            <a:spLocks noGrp="1"/>
          </p:cNvSpPr>
          <p:nvPr>
            <p:ph idx="1"/>
          </p:nvPr>
        </p:nvSpPr>
        <p:spPr>
          <a:xfrm>
            <a:off x="688242" y="1350237"/>
            <a:ext cx="11180670" cy="5507764"/>
          </a:xfrm>
        </p:spPr>
        <p:txBody>
          <a:bodyPr>
            <a:noAutofit/>
          </a:bodyPr>
          <a:lstStyle/>
          <a:p>
            <a:r>
              <a:rPr lang="en-US" sz="3600" dirty="0"/>
              <a:t>EAP is for residential home energy costs. Consumption costs from commercial accounts are generally not allowed</a:t>
            </a:r>
          </a:p>
          <a:p>
            <a:r>
              <a:rPr lang="en-US" sz="3600" dirty="0"/>
              <a:t>Commercial energy costs can only be included if the HH operates a farm or other business with a single meter for commercial and residential energy use</a:t>
            </a:r>
          </a:p>
          <a:p>
            <a:r>
              <a:rPr lang="en-US" sz="3600" dirty="0"/>
              <a:t>If this is the case, the “Shared meter/Business Use of Home” option must be checked in eHEAT</a:t>
            </a:r>
            <a:endParaRPr lang="en-US" sz="3600" b="1" dirty="0">
              <a:ea typeface="Calibri" panose="020F0502020204030204" pitchFamily="34" charset="0"/>
              <a:cs typeface="Times New Roman" panose="02020603050405020304" pitchFamily="18" charset="0"/>
            </a:endParaRPr>
          </a:p>
          <a:p>
            <a:pPr marL="1200150" lvl="2" indent="-285750">
              <a:spcBef>
                <a:spcPts val="600"/>
              </a:spcBef>
              <a:spcAft>
                <a:spcPts val="600"/>
              </a:spcAft>
              <a:buClr>
                <a:srgbClr val="003865"/>
              </a:buClr>
            </a:pPr>
            <a:endParaRPr lang="en-US" sz="3200" dirty="0">
              <a:solidFill>
                <a:srgbClr val="003865"/>
              </a:solidFill>
            </a:endParaRPr>
          </a:p>
          <a:p>
            <a:pPr marL="742950" lvl="1" indent="-285750">
              <a:spcBef>
                <a:spcPts val="600"/>
              </a:spcBef>
              <a:spcAft>
                <a:spcPts val="600"/>
              </a:spcAft>
              <a:buClr>
                <a:srgbClr val="003865"/>
              </a:buClr>
            </a:pPr>
            <a:endParaRPr lang="en-US" sz="3600" dirty="0">
              <a:solidFill>
                <a:srgbClr val="003865"/>
              </a:solidFill>
            </a:endParaRPr>
          </a:p>
          <a:p>
            <a:pPr marL="742950" lvl="1" indent="-285750">
              <a:spcBef>
                <a:spcPts val="600"/>
              </a:spcBef>
              <a:spcAft>
                <a:spcPts val="600"/>
              </a:spcAft>
              <a:buClr>
                <a:srgbClr val="003865"/>
              </a:buClr>
            </a:pPr>
            <a:endParaRPr lang="en-US" sz="3600" dirty="0">
              <a:solidFill>
                <a:srgbClr val="003865"/>
              </a:solidFill>
            </a:endParaRPr>
          </a:p>
          <a:p>
            <a:pPr marL="742950" lvl="1" indent="-285750">
              <a:spcBef>
                <a:spcPts val="600"/>
              </a:spcBef>
              <a:spcAft>
                <a:spcPts val="600"/>
              </a:spcAft>
              <a:buClr>
                <a:srgbClr val="003865"/>
              </a:buClr>
            </a:pPr>
            <a:endParaRPr lang="en-US" dirty="0">
              <a:solidFill>
                <a:srgbClr val="003865"/>
              </a:solidFill>
            </a:endParaRPr>
          </a:p>
          <a:p>
            <a:pPr>
              <a:spcBef>
                <a:spcPts val="600"/>
              </a:spcBef>
              <a:spcAft>
                <a:spcPts val="600"/>
              </a:spcAft>
            </a:pPr>
            <a:endParaRPr lang="en-US" dirty="0"/>
          </a:p>
        </p:txBody>
      </p:sp>
      <p:sp>
        <p:nvSpPr>
          <p:cNvPr id="6" name="Slide Number Placeholder 5">
            <a:extLst>
              <a:ext uri="{FF2B5EF4-FFF2-40B4-BE49-F238E27FC236}">
                <a16:creationId xmlns:a16="http://schemas.microsoft.com/office/drawing/2014/main" id="{1F939A78-81B7-E20D-E5E4-13A693B67E1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42065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414DF7-0353-A133-B7E7-BA42D05E65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E2F595-DEE8-0E42-7457-A4B4FADF89D8}"/>
              </a:ext>
            </a:extLst>
          </p:cNvPr>
          <p:cNvSpPr>
            <a:spLocks noGrp="1"/>
          </p:cNvSpPr>
          <p:nvPr>
            <p:ph type="title"/>
          </p:nvPr>
        </p:nvSpPr>
        <p:spPr/>
        <p:txBody>
          <a:bodyPr>
            <a:normAutofit/>
          </a:bodyPr>
          <a:lstStyle/>
          <a:p>
            <a:pPr algn="l"/>
            <a:r>
              <a:rPr lang="en-US" sz="4400" dirty="0"/>
              <a:t>Q&amp;A</a:t>
            </a:r>
          </a:p>
        </p:txBody>
      </p:sp>
      <p:sp>
        <p:nvSpPr>
          <p:cNvPr id="7" name="Slide Number Placeholder 6">
            <a:extLst>
              <a:ext uri="{FF2B5EF4-FFF2-40B4-BE49-F238E27FC236}">
                <a16:creationId xmlns:a16="http://schemas.microsoft.com/office/drawing/2014/main" id="{58D9FCC0-1806-2052-68D4-FD1745FA4819}"/>
              </a:ext>
            </a:extLst>
          </p:cNvPr>
          <p:cNvSpPr>
            <a:spLocks noGrp="1"/>
          </p:cNvSpPr>
          <p:nvPr>
            <p:ph type="sldNum" sz="quarter" idx="12"/>
          </p:nvPr>
        </p:nvSpPr>
        <p:spPr>
          <a:xfrm>
            <a:off x="10211172" y="6356350"/>
            <a:ext cx="1462668" cy="365125"/>
          </a:xfrm>
        </p:spPr>
        <p:txBody>
          <a:bodyPr/>
          <a:lstStyle/>
          <a:p>
            <a:fld id="{48F63A3B-78C7-47BE-AE5E-E10140E04643}" type="slidenum">
              <a:rPr lang="en-US" smtClean="0"/>
              <a:t>45</a:t>
            </a:fld>
            <a:endParaRPr lang="en-US" dirty="0"/>
          </a:p>
        </p:txBody>
      </p:sp>
    </p:spTree>
    <p:extLst>
      <p:ext uri="{BB962C8B-B14F-4D97-AF65-F5344CB8AC3E}">
        <p14:creationId xmlns:p14="http://schemas.microsoft.com/office/powerpoint/2010/main" val="25763661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400" dirty="0"/>
              <a:t>Consumption purpose</a:t>
            </a:r>
          </a:p>
        </p:txBody>
      </p:sp>
      <p:sp>
        <p:nvSpPr>
          <p:cNvPr id="3" name="Content Placeholder 2"/>
          <p:cNvSpPr>
            <a:spLocks noGrp="1"/>
          </p:cNvSpPr>
          <p:nvPr>
            <p:ph idx="1"/>
          </p:nvPr>
        </p:nvSpPr>
        <p:spPr>
          <a:xfrm>
            <a:off x="838198" y="1445622"/>
            <a:ext cx="10515601" cy="5022289"/>
          </a:xfrm>
        </p:spPr>
        <p:txBody>
          <a:bodyPr>
            <a:noAutofit/>
          </a:bodyPr>
          <a:lstStyle/>
          <a:p>
            <a:pPr marL="285750" indent="-285750">
              <a:spcBef>
                <a:spcPts val="600"/>
              </a:spcBef>
              <a:spcAft>
                <a:spcPts val="600"/>
              </a:spcAft>
              <a:buClr>
                <a:srgbClr val="003865"/>
              </a:buClr>
            </a:pPr>
            <a:r>
              <a:rPr lang="en-US" sz="3200" dirty="0">
                <a:solidFill>
                  <a:srgbClr val="003865"/>
                </a:solidFill>
              </a:rPr>
              <a:t>Cost info is used to determine HH’s grant amounts</a:t>
            </a:r>
          </a:p>
          <a:p>
            <a:pPr marL="285750" indent="-285750">
              <a:spcBef>
                <a:spcPts val="600"/>
              </a:spcBef>
              <a:spcAft>
                <a:spcPts val="600"/>
              </a:spcAft>
              <a:buClr>
                <a:srgbClr val="003865"/>
              </a:buClr>
            </a:pPr>
            <a:r>
              <a:rPr lang="en-US" sz="3200" dirty="0">
                <a:solidFill>
                  <a:srgbClr val="003865"/>
                </a:solidFill>
              </a:rPr>
              <a:t>Reported costs are also used to develop our benefit tables and backup matrix</a:t>
            </a:r>
          </a:p>
          <a:p>
            <a:pPr marL="285750" indent="-285750">
              <a:spcBef>
                <a:spcPts val="600"/>
              </a:spcBef>
              <a:spcAft>
                <a:spcPts val="600"/>
              </a:spcAft>
              <a:buClr>
                <a:srgbClr val="003865"/>
              </a:buClr>
            </a:pPr>
            <a:r>
              <a:rPr lang="en-US" sz="3200" dirty="0">
                <a:solidFill>
                  <a:srgbClr val="003865"/>
                </a:solidFill>
              </a:rPr>
              <a:t>When no cost and consumption data is available, we use the backup matrix to assign the HH an “average” cost for their housing and fuel type</a:t>
            </a:r>
          </a:p>
          <a:p>
            <a:pPr marL="285750" indent="-285750">
              <a:spcBef>
                <a:spcPts val="600"/>
              </a:spcBef>
              <a:spcAft>
                <a:spcPts val="600"/>
              </a:spcAft>
              <a:buClr>
                <a:srgbClr val="003865"/>
              </a:buClr>
            </a:pPr>
            <a:endParaRPr lang="en-US" sz="3200" dirty="0">
              <a:solidFill>
                <a:srgbClr val="003865"/>
              </a:solidFill>
            </a:endParaRPr>
          </a:p>
          <a:p>
            <a:endParaRPr lang="en-US" dirty="0"/>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371967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400" dirty="0"/>
              <a:t>Consumption collection</a:t>
            </a:r>
          </a:p>
        </p:txBody>
      </p:sp>
      <p:sp>
        <p:nvSpPr>
          <p:cNvPr id="3" name="Content Placeholder 2"/>
          <p:cNvSpPr>
            <a:spLocks noGrp="1"/>
          </p:cNvSpPr>
          <p:nvPr>
            <p:ph idx="1"/>
          </p:nvPr>
        </p:nvSpPr>
        <p:spPr>
          <a:xfrm>
            <a:off x="838198" y="1445622"/>
            <a:ext cx="10515601" cy="5022289"/>
          </a:xfrm>
        </p:spPr>
        <p:txBody>
          <a:bodyPr>
            <a:noAutofit/>
          </a:bodyPr>
          <a:lstStyle/>
          <a:p>
            <a:pPr>
              <a:spcBef>
                <a:spcPts val="600"/>
              </a:spcBef>
              <a:spcAft>
                <a:spcPts val="600"/>
              </a:spcAft>
            </a:pPr>
            <a:r>
              <a:rPr lang="en-US" sz="3200" dirty="0">
                <a:ea typeface="Calibri" panose="020F0502020204030204" pitchFamily="34" charset="0"/>
                <a:cs typeface="Times New Roman" panose="02020603050405020304" pitchFamily="18" charset="0"/>
              </a:rPr>
              <a:t>EVs provide cost and consumption data</a:t>
            </a:r>
            <a:endParaRPr lang="en-US" sz="3200" dirty="0">
              <a:solidFill>
                <a:srgbClr val="003865"/>
              </a:solidFill>
            </a:endParaRPr>
          </a:p>
          <a:p>
            <a:pPr>
              <a:spcBef>
                <a:spcPts val="600"/>
              </a:spcBef>
              <a:spcAft>
                <a:spcPts val="600"/>
              </a:spcAft>
            </a:pPr>
            <a:r>
              <a:rPr lang="en-US" sz="3200" dirty="0">
                <a:solidFill>
                  <a:srgbClr val="003865"/>
                </a:solidFill>
              </a:rPr>
              <a:t>Early/Annual Consumption</a:t>
            </a:r>
          </a:p>
          <a:p>
            <a:pPr marL="742950" lvl="1" indent="-285750">
              <a:spcBef>
                <a:spcPts val="600"/>
              </a:spcBef>
              <a:spcAft>
                <a:spcPts val="600"/>
              </a:spcAft>
              <a:buClr>
                <a:srgbClr val="003865"/>
              </a:buClr>
            </a:pPr>
            <a:r>
              <a:rPr lang="en-US" sz="2800" dirty="0">
                <a:solidFill>
                  <a:srgbClr val="003865"/>
                </a:solidFill>
              </a:rPr>
              <a:t>Consumption files listing all Approved HHs from the previous year are available for EVs to download in early August</a:t>
            </a:r>
          </a:p>
          <a:p>
            <a:pPr marL="742950" lvl="1" indent="-285750">
              <a:spcBef>
                <a:spcPts val="600"/>
              </a:spcBef>
              <a:spcAft>
                <a:spcPts val="600"/>
              </a:spcAft>
              <a:buClr>
                <a:srgbClr val="003865"/>
              </a:buClr>
            </a:pPr>
            <a:r>
              <a:rPr lang="en-US" sz="2800" dirty="0">
                <a:solidFill>
                  <a:srgbClr val="003865"/>
                </a:solidFill>
              </a:rPr>
              <a:t>EVs can start providing bulk consumption data prior to beginning of program year (August-October) once eHEAT is rolled over to the next program year</a:t>
            </a:r>
          </a:p>
          <a:p>
            <a:pPr marL="742950" lvl="1" indent="-285750">
              <a:spcBef>
                <a:spcPts val="600"/>
              </a:spcBef>
              <a:spcAft>
                <a:spcPts val="600"/>
              </a:spcAft>
              <a:buClr>
                <a:srgbClr val="003865"/>
              </a:buClr>
            </a:pPr>
            <a:r>
              <a:rPr lang="en-US" sz="2800" dirty="0">
                <a:solidFill>
                  <a:srgbClr val="003865"/>
                </a:solidFill>
              </a:rPr>
              <a:t>Can upload data files into eHEAT in bulk or enter individually</a:t>
            </a:r>
          </a:p>
          <a:p>
            <a:pPr lvl="1">
              <a:spcBef>
                <a:spcPts val="600"/>
              </a:spcBef>
              <a:spcAft>
                <a:spcPts val="600"/>
              </a:spcAft>
            </a:pPr>
            <a:endParaRPr lang="en-US" dirty="0"/>
          </a:p>
          <a:p>
            <a:endParaRPr lang="en-US" dirty="0"/>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8" name="Picture 7">
            <a:extLst>
              <a:ext uri="{FF2B5EF4-FFF2-40B4-BE49-F238E27FC236}">
                <a16:creationId xmlns:a16="http://schemas.microsoft.com/office/drawing/2014/main" id="{8FFA81A9-3379-419B-AB2A-07F43A148C1D}"/>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7954" y="2111441"/>
            <a:ext cx="6071769" cy="43062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804604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DBBEA6-7710-0A2E-102C-74247EE887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195F34-FE82-EE7B-B3AF-5ACE27B078BE}"/>
              </a:ext>
            </a:extLst>
          </p:cNvPr>
          <p:cNvSpPr>
            <a:spLocks noGrp="1"/>
          </p:cNvSpPr>
          <p:nvPr>
            <p:ph type="title"/>
          </p:nvPr>
        </p:nvSpPr>
        <p:spPr/>
        <p:txBody>
          <a:bodyPr>
            <a:normAutofit/>
          </a:bodyPr>
          <a:lstStyle/>
          <a:p>
            <a:pPr algn="l"/>
            <a:r>
              <a:rPr lang="en-US" sz="4400" dirty="0"/>
              <a:t>Consumption collection - ongoing</a:t>
            </a:r>
          </a:p>
        </p:txBody>
      </p:sp>
      <p:sp>
        <p:nvSpPr>
          <p:cNvPr id="3" name="Content Placeholder 2">
            <a:extLst>
              <a:ext uri="{FF2B5EF4-FFF2-40B4-BE49-F238E27FC236}">
                <a16:creationId xmlns:a16="http://schemas.microsoft.com/office/drawing/2014/main" id="{EEC50F40-CEBA-D0B8-9DCB-A9F0742E621C}"/>
              </a:ext>
            </a:extLst>
          </p:cNvPr>
          <p:cNvSpPr>
            <a:spLocks noGrp="1"/>
          </p:cNvSpPr>
          <p:nvPr>
            <p:ph idx="1"/>
          </p:nvPr>
        </p:nvSpPr>
        <p:spPr>
          <a:xfrm>
            <a:off x="838198" y="1445622"/>
            <a:ext cx="9530753" cy="5022289"/>
          </a:xfrm>
        </p:spPr>
        <p:txBody>
          <a:bodyPr>
            <a:noAutofit/>
          </a:bodyPr>
          <a:lstStyle/>
          <a:p>
            <a:pPr>
              <a:spcBef>
                <a:spcPts val="600"/>
              </a:spcBef>
              <a:spcAft>
                <a:spcPts val="600"/>
              </a:spcAft>
            </a:pPr>
            <a:r>
              <a:rPr lang="en-US" sz="3200" dirty="0">
                <a:solidFill>
                  <a:srgbClr val="003865"/>
                </a:solidFill>
              </a:rPr>
              <a:t>On going </a:t>
            </a:r>
          </a:p>
          <a:p>
            <a:pPr marL="742950" lvl="1" indent="-285750">
              <a:spcBef>
                <a:spcPts val="600"/>
              </a:spcBef>
              <a:spcAft>
                <a:spcPts val="600"/>
              </a:spcAft>
              <a:buClr>
                <a:srgbClr val="003865"/>
              </a:buClr>
            </a:pPr>
            <a:r>
              <a:rPr lang="en-US" sz="2800" dirty="0">
                <a:solidFill>
                  <a:srgbClr val="003865"/>
                </a:solidFill>
              </a:rPr>
              <a:t>Newly logged HHs with EVs listed create a consumption request</a:t>
            </a:r>
          </a:p>
          <a:p>
            <a:pPr marL="742950" lvl="1" indent="-285750">
              <a:spcBef>
                <a:spcPts val="600"/>
              </a:spcBef>
              <a:spcAft>
                <a:spcPts val="600"/>
              </a:spcAft>
              <a:buClr>
                <a:srgbClr val="003865"/>
              </a:buClr>
            </a:pPr>
            <a:r>
              <a:rPr lang="en-US" sz="2800" dirty="0">
                <a:solidFill>
                  <a:srgbClr val="003865"/>
                </a:solidFill>
              </a:rPr>
              <a:t>EVs can enter the info in eHEAT directly</a:t>
            </a:r>
          </a:p>
          <a:p>
            <a:pPr marL="742950" lvl="1" indent="-285750">
              <a:spcBef>
                <a:spcPts val="600"/>
              </a:spcBef>
              <a:spcAft>
                <a:spcPts val="600"/>
              </a:spcAft>
              <a:buClr>
                <a:srgbClr val="003865"/>
              </a:buClr>
            </a:pPr>
            <a:r>
              <a:rPr lang="en-US" sz="2800" dirty="0">
                <a:solidFill>
                  <a:srgbClr val="003865"/>
                </a:solidFill>
              </a:rPr>
              <a:t>Service Providers may also enter in the data if provided by the EV or accessed from the EV’s portal</a:t>
            </a:r>
          </a:p>
          <a:p>
            <a:pPr marL="742950" lvl="1" indent="-285750">
              <a:spcBef>
                <a:spcPts val="600"/>
              </a:spcBef>
              <a:spcAft>
                <a:spcPts val="600"/>
              </a:spcAft>
              <a:buClr>
                <a:srgbClr val="003865"/>
              </a:buClr>
            </a:pPr>
            <a:r>
              <a:rPr lang="en-US" sz="2800" dirty="0">
                <a:solidFill>
                  <a:srgbClr val="003865"/>
                </a:solidFill>
              </a:rPr>
              <a:t>For Xcel, Service Providers can use the “Validate Consumption” button in eHEAT</a:t>
            </a:r>
          </a:p>
          <a:p>
            <a:pPr lvl="1">
              <a:spcBef>
                <a:spcPts val="600"/>
              </a:spcBef>
              <a:spcAft>
                <a:spcPts val="600"/>
              </a:spcAft>
            </a:pPr>
            <a:endParaRPr lang="en-US" dirty="0"/>
          </a:p>
          <a:p>
            <a:endParaRPr lang="en-US" dirty="0"/>
          </a:p>
        </p:txBody>
      </p:sp>
      <p:sp>
        <p:nvSpPr>
          <p:cNvPr id="6" name="Slide Number Placeholder 5">
            <a:extLst>
              <a:ext uri="{FF2B5EF4-FFF2-40B4-BE49-F238E27FC236}">
                <a16:creationId xmlns:a16="http://schemas.microsoft.com/office/drawing/2014/main" id="{BB1B3A95-28AC-DEDE-DB76-0A23361C61A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11" name="Picture 10">
            <a:extLst>
              <a:ext uri="{FF2B5EF4-FFF2-40B4-BE49-F238E27FC236}">
                <a16:creationId xmlns:a16="http://schemas.microsoft.com/office/drawing/2014/main" id="{A6169810-12E6-80F8-BDD6-BA52D162A554}"/>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40335" y="5340402"/>
            <a:ext cx="3281164" cy="88776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a:extLst>
              <a:ext uri="{FF2B5EF4-FFF2-40B4-BE49-F238E27FC236}">
                <a16:creationId xmlns:a16="http://schemas.microsoft.com/office/drawing/2014/main" id="{A2FA7B2D-5333-4E43-A6A1-28852E5231C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97233" y="1932055"/>
            <a:ext cx="1724266" cy="1971950"/>
          </a:xfrm>
          <a:prstGeom prst="rect">
            <a:avLst/>
          </a:prstGeom>
          <a:ln w="28575">
            <a:solidFill>
              <a:srgbClr val="0D0D0D"/>
            </a:solidFill>
          </a:ln>
        </p:spPr>
      </p:pic>
    </p:spTree>
    <p:extLst>
      <p:ext uri="{BB962C8B-B14F-4D97-AF65-F5344CB8AC3E}">
        <p14:creationId xmlns:p14="http://schemas.microsoft.com/office/powerpoint/2010/main" val="1078345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A71FC7-5B26-02AC-4962-A65026966E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B7D8D6-E299-B93C-E21C-A8A49FBD84B9}"/>
              </a:ext>
            </a:extLst>
          </p:cNvPr>
          <p:cNvSpPr>
            <a:spLocks noGrp="1"/>
          </p:cNvSpPr>
          <p:nvPr>
            <p:ph type="title"/>
          </p:nvPr>
        </p:nvSpPr>
        <p:spPr/>
        <p:txBody>
          <a:bodyPr>
            <a:normAutofit/>
          </a:bodyPr>
          <a:lstStyle/>
          <a:p>
            <a:pPr algn="l"/>
            <a:r>
              <a:rPr lang="en-US" sz="4400" dirty="0"/>
              <a:t>Consumption collection – EV non-response</a:t>
            </a:r>
          </a:p>
        </p:txBody>
      </p:sp>
      <p:sp>
        <p:nvSpPr>
          <p:cNvPr id="3" name="Content Placeholder 2">
            <a:extLst>
              <a:ext uri="{FF2B5EF4-FFF2-40B4-BE49-F238E27FC236}">
                <a16:creationId xmlns:a16="http://schemas.microsoft.com/office/drawing/2014/main" id="{F6E05FD6-3267-821F-D83D-7BB5B0889D70}"/>
              </a:ext>
            </a:extLst>
          </p:cNvPr>
          <p:cNvSpPr>
            <a:spLocks noGrp="1"/>
          </p:cNvSpPr>
          <p:nvPr>
            <p:ph idx="1"/>
          </p:nvPr>
        </p:nvSpPr>
        <p:spPr>
          <a:xfrm>
            <a:off x="838198" y="1445622"/>
            <a:ext cx="10515601" cy="5022289"/>
          </a:xfrm>
        </p:spPr>
        <p:txBody>
          <a:bodyPr>
            <a:noAutofit/>
          </a:bodyPr>
          <a:lstStyle/>
          <a:p>
            <a:pPr>
              <a:spcBef>
                <a:spcPts val="600"/>
              </a:spcBef>
              <a:spcAft>
                <a:spcPts val="600"/>
              </a:spcAft>
            </a:pPr>
            <a:r>
              <a:rPr lang="en-US" sz="3200" dirty="0">
                <a:solidFill>
                  <a:srgbClr val="003865"/>
                </a:solidFill>
              </a:rPr>
              <a:t>Lack of response from EVs</a:t>
            </a:r>
          </a:p>
          <a:p>
            <a:pPr marL="742950" lvl="1" indent="-285750">
              <a:spcBef>
                <a:spcPts val="600"/>
              </a:spcBef>
              <a:spcAft>
                <a:spcPts val="600"/>
              </a:spcAft>
              <a:buClr>
                <a:srgbClr val="003865"/>
              </a:buClr>
            </a:pPr>
            <a:r>
              <a:rPr lang="en-US" sz="2800" dirty="0">
                <a:solidFill>
                  <a:srgbClr val="003865"/>
                </a:solidFill>
              </a:rPr>
              <a:t>If you experience difficulties with a particular EV:</a:t>
            </a:r>
          </a:p>
          <a:p>
            <a:pPr marL="1200150" lvl="2" indent="-285750">
              <a:spcBef>
                <a:spcPts val="600"/>
              </a:spcBef>
              <a:spcAft>
                <a:spcPts val="600"/>
              </a:spcAft>
              <a:buClr>
                <a:srgbClr val="003865"/>
              </a:buClr>
            </a:pPr>
            <a:r>
              <a:rPr lang="en-US" sz="2400" dirty="0">
                <a:solidFill>
                  <a:srgbClr val="003865"/>
                </a:solidFill>
              </a:rPr>
              <a:t>Offer technical assistance/training on consumption if needed</a:t>
            </a:r>
          </a:p>
          <a:p>
            <a:pPr marL="1200150" lvl="2" indent="-285750">
              <a:spcBef>
                <a:spcPts val="600"/>
              </a:spcBef>
              <a:spcAft>
                <a:spcPts val="600"/>
              </a:spcAft>
              <a:buClr>
                <a:srgbClr val="003865"/>
              </a:buClr>
            </a:pPr>
            <a:r>
              <a:rPr lang="en-US" sz="2400" dirty="0">
                <a:solidFill>
                  <a:srgbClr val="003865"/>
                </a:solidFill>
              </a:rPr>
              <a:t>Remind them of their obligation in vendor agreement </a:t>
            </a:r>
          </a:p>
          <a:p>
            <a:pPr marL="1657350" lvl="3" indent="-285750">
              <a:spcBef>
                <a:spcPts val="600"/>
              </a:spcBef>
              <a:spcAft>
                <a:spcPts val="600"/>
              </a:spcAft>
              <a:buClr>
                <a:srgbClr val="003865"/>
              </a:buClr>
            </a:pPr>
            <a:r>
              <a:rPr lang="en-US" sz="1600" dirty="0">
                <a:solidFill>
                  <a:srgbClr val="003865"/>
                </a:solidFill>
              </a:rPr>
              <a:t>5. Timely provide at the request of the customer, the Service Provider or the State, info on applicant HH's’ home energy costs, dwelling consumption data, delivery dates, bill payment history, arrearage history or post-delivery info. This info will be provided in the format requested.</a:t>
            </a:r>
          </a:p>
          <a:p>
            <a:pPr marL="1657350" lvl="3" indent="-285750">
              <a:spcBef>
                <a:spcPts val="600"/>
              </a:spcBef>
              <a:spcAft>
                <a:spcPts val="600"/>
              </a:spcAft>
              <a:buClr>
                <a:srgbClr val="003865"/>
              </a:buClr>
            </a:pPr>
            <a:r>
              <a:rPr lang="en-US" sz="1600" dirty="0">
                <a:solidFill>
                  <a:srgbClr val="003865"/>
                </a:solidFill>
              </a:rPr>
              <a:t>6. Provide dwelling consumption data within 5 business days of the request in eHEAT.</a:t>
            </a:r>
          </a:p>
          <a:p>
            <a:pPr marL="1657350" lvl="3" indent="-285750">
              <a:spcBef>
                <a:spcPts val="600"/>
              </a:spcBef>
              <a:spcAft>
                <a:spcPts val="600"/>
              </a:spcAft>
              <a:buClr>
                <a:srgbClr val="003865"/>
              </a:buClr>
            </a:pPr>
            <a:r>
              <a:rPr lang="en-US" sz="1600" dirty="0">
                <a:solidFill>
                  <a:srgbClr val="003865"/>
                </a:solidFill>
              </a:rPr>
              <a:t>7. Respond promptly to consumption requests for crisis situations.</a:t>
            </a:r>
          </a:p>
          <a:p>
            <a:pPr marL="742950" lvl="1" indent="-285750">
              <a:spcBef>
                <a:spcPts val="600"/>
              </a:spcBef>
              <a:spcAft>
                <a:spcPts val="600"/>
              </a:spcAft>
              <a:buClr>
                <a:srgbClr val="003865"/>
              </a:buClr>
            </a:pPr>
            <a:r>
              <a:rPr lang="en-US" sz="2400" dirty="0">
                <a:solidFill>
                  <a:srgbClr val="003865"/>
                </a:solidFill>
              </a:rPr>
              <a:t>Contact Commerce Vendor Manager for support if still no response </a:t>
            </a:r>
            <a:endParaRPr lang="en-US" dirty="0"/>
          </a:p>
        </p:txBody>
      </p:sp>
      <p:sp>
        <p:nvSpPr>
          <p:cNvPr id="6" name="Slide Number Placeholder 5">
            <a:extLst>
              <a:ext uri="{FF2B5EF4-FFF2-40B4-BE49-F238E27FC236}">
                <a16:creationId xmlns:a16="http://schemas.microsoft.com/office/drawing/2014/main" id="{3A2266F2-83E1-9242-BDC4-FC5BEC9CB37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456052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500"/>
                                        <p:tgtEl>
                                          <p:spTgt spid="3">
                                            <p:txEl>
                                              <p:pRg st="5" end="5"/>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fade">
                                      <p:cBhvr>
                                        <p:cTn id="26" dur="500"/>
                                        <p:tgtEl>
                                          <p:spTgt spid="3">
                                            <p:txEl>
                                              <p:pRg st="6" end="6"/>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fade">
                                      <p:cBhvr>
                                        <p:cTn id="31"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B5FBA-9B5A-7F5E-FEC3-A49D32DBDF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CB15AB-3C2F-1FFE-7D41-F4557B8F90C6}"/>
              </a:ext>
            </a:extLst>
          </p:cNvPr>
          <p:cNvSpPr>
            <a:spLocks noGrp="1"/>
          </p:cNvSpPr>
          <p:nvPr>
            <p:ph type="title"/>
          </p:nvPr>
        </p:nvSpPr>
        <p:spPr/>
        <p:txBody>
          <a:bodyPr>
            <a:normAutofit/>
          </a:bodyPr>
          <a:lstStyle/>
          <a:p>
            <a:pPr algn="l"/>
            <a:r>
              <a:rPr lang="en-US" sz="4400" dirty="0"/>
              <a:t>Consumption data</a:t>
            </a:r>
          </a:p>
        </p:txBody>
      </p:sp>
      <p:sp>
        <p:nvSpPr>
          <p:cNvPr id="3" name="Content Placeholder 2">
            <a:extLst>
              <a:ext uri="{FF2B5EF4-FFF2-40B4-BE49-F238E27FC236}">
                <a16:creationId xmlns:a16="http://schemas.microsoft.com/office/drawing/2014/main" id="{D903846F-61CF-2376-5DBD-A2B2577D3D5E}"/>
              </a:ext>
            </a:extLst>
          </p:cNvPr>
          <p:cNvSpPr>
            <a:spLocks noGrp="1"/>
          </p:cNvSpPr>
          <p:nvPr>
            <p:ph idx="1"/>
          </p:nvPr>
        </p:nvSpPr>
        <p:spPr>
          <a:xfrm>
            <a:off x="838198" y="1445622"/>
            <a:ext cx="10997244" cy="5022289"/>
          </a:xfrm>
        </p:spPr>
        <p:txBody>
          <a:bodyPr>
            <a:noAutofit/>
          </a:bodyPr>
          <a:lstStyle/>
          <a:p>
            <a:pPr marL="285750" lvl="0" indent="-285750">
              <a:spcBef>
                <a:spcPts val="600"/>
              </a:spcBef>
              <a:spcAft>
                <a:spcPts val="600"/>
              </a:spcAft>
              <a:buClr>
                <a:srgbClr val="003865"/>
              </a:buClr>
            </a:pPr>
            <a:r>
              <a:rPr lang="en-US" sz="3200" dirty="0">
                <a:solidFill>
                  <a:srgbClr val="003865"/>
                </a:solidFill>
              </a:rPr>
              <a:t>Consumption data includes:</a:t>
            </a:r>
          </a:p>
          <a:p>
            <a:pPr marL="742950" lvl="1" indent="-285750">
              <a:spcBef>
                <a:spcPts val="600"/>
              </a:spcBef>
              <a:spcAft>
                <a:spcPts val="600"/>
              </a:spcAft>
              <a:buClr>
                <a:srgbClr val="003865"/>
              </a:buClr>
            </a:pPr>
            <a:r>
              <a:rPr lang="en-US" sz="2800" dirty="0">
                <a:solidFill>
                  <a:srgbClr val="003865"/>
                </a:solidFill>
              </a:rPr>
              <a:t>Date range</a:t>
            </a:r>
          </a:p>
          <a:p>
            <a:pPr marL="1200150" lvl="2" indent="-285750">
              <a:spcBef>
                <a:spcPts val="600"/>
              </a:spcBef>
              <a:spcAft>
                <a:spcPts val="600"/>
              </a:spcAft>
              <a:buClr>
                <a:srgbClr val="003865"/>
              </a:buClr>
            </a:pPr>
            <a:r>
              <a:rPr lang="en-US" sz="2400" dirty="0">
                <a:solidFill>
                  <a:srgbClr val="003865"/>
                </a:solidFill>
              </a:rPr>
              <a:t>12 consecutive months within a 16-month window – June through September</a:t>
            </a:r>
          </a:p>
          <a:p>
            <a:pPr marL="742950" lvl="1" indent="-285750">
              <a:spcBef>
                <a:spcPts val="600"/>
              </a:spcBef>
              <a:spcAft>
                <a:spcPts val="600"/>
              </a:spcAft>
              <a:buClr>
                <a:srgbClr val="003865"/>
              </a:buClr>
            </a:pPr>
            <a:r>
              <a:rPr lang="en-US" sz="2800" dirty="0">
                <a:solidFill>
                  <a:srgbClr val="003865"/>
                </a:solidFill>
              </a:rPr>
              <a:t>Fuel type</a:t>
            </a:r>
          </a:p>
          <a:p>
            <a:pPr marL="742950" lvl="1" indent="-285750">
              <a:spcBef>
                <a:spcPts val="600"/>
              </a:spcBef>
              <a:spcAft>
                <a:spcPts val="600"/>
              </a:spcAft>
              <a:buClr>
                <a:srgbClr val="003865"/>
              </a:buClr>
            </a:pPr>
            <a:r>
              <a:rPr lang="en-US" sz="2800" dirty="0">
                <a:solidFill>
                  <a:srgbClr val="003865"/>
                </a:solidFill>
              </a:rPr>
              <a:t>Units of energy</a:t>
            </a:r>
          </a:p>
          <a:p>
            <a:pPr marL="1200150" lvl="2" indent="-285750">
              <a:spcBef>
                <a:spcPts val="600"/>
              </a:spcBef>
              <a:spcAft>
                <a:spcPts val="600"/>
              </a:spcAft>
              <a:buClr>
                <a:srgbClr val="003865"/>
              </a:buClr>
            </a:pPr>
            <a:r>
              <a:rPr lang="en-US" sz="2400" dirty="0">
                <a:solidFill>
                  <a:srgbClr val="003865"/>
                </a:solidFill>
              </a:rPr>
              <a:t>Gallons, cords, kWh, etc.</a:t>
            </a:r>
          </a:p>
          <a:p>
            <a:pPr marL="742950" lvl="1" indent="-285750">
              <a:spcBef>
                <a:spcPts val="600"/>
              </a:spcBef>
              <a:spcAft>
                <a:spcPts val="600"/>
              </a:spcAft>
              <a:buClr>
                <a:srgbClr val="003865"/>
              </a:buClr>
            </a:pPr>
            <a:r>
              <a:rPr lang="en-US" sz="2800" dirty="0">
                <a:solidFill>
                  <a:srgbClr val="003865"/>
                </a:solidFill>
              </a:rPr>
              <a:t>Cost</a:t>
            </a:r>
          </a:p>
          <a:p>
            <a:pPr marL="742950" lvl="1" indent="-285750">
              <a:spcBef>
                <a:spcPts val="600"/>
              </a:spcBef>
              <a:spcAft>
                <a:spcPts val="600"/>
              </a:spcAft>
              <a:buClr>
                <a:srgbClr val="003865"/>
              </a:buClr>
            </a:pPr>
            <a:r>
              <a:rPr lang="en-US" sz="2800" dirty="0">
                <a:solidFill>
                  <a:srgbClr val="003865"/>
                </a:solidFill>
              </a:rPr>
              <a:t>Heating or non-heating</a:t>
            </a:r>
            <a:endParaRPr lang="en-US" dirty="0"/>
          </a:p>
        </p:txBody>
      </p:sp>
      <p:sp>
        <p:nvSpPr>
          <p:cNvPr id="6" name="Slide Number Placeholder 5">
            <a:extLst>
              <a:ext uri="{FF2B5EF4-FFF2-40B4-BE49-F238E27FC236}">
                <a16:creationId xmlns:a16="http://schemas.microsoft.com/office/drawing/2014/main" id="{21ED2DBF-517A-86A8-537C-330E9CD4F47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E4461848-7E75-474C-6C90-DC07254FE5F0}"/>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l="1090" r="1661"/>
          <a:stretch/>
        </p:blipFill>
        <p:spPr>
          <a:xfrm>
            <a:off x="5230791" y="3349733"/>
            <a:ext cx="6877879" cy="170125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Rectangle 3">
            <a:extLst>
              <a:ext uri="{FF2B5EF4-FFF2-40B4-BE49-F238E27FC236}">
                <a16:creationId xmlns:a16="http://schemas.microsoft.com/office/drawing/2014/main" id="{12167AD5-7887-9860-5B7A-5B0EECAE6461}"/>
              </a:ext>
              <a:ext uri="{C183D7F6-B498-43B3-948B-1728B52AA6E4}">
                <adec:decorative xmlns:adec="http://schemas.microsoft.com/office/drawing/2017/decorative" val="1"/>
              </a:ext>
            </a:extLst>
          </p:cNvPr>
          <p:cNvSpPr/>
          <p:nvPr/>
        </p:nvSpPr>
        <p:spPr>
          <a:xfrm>
            <a:off x="5230791" y="3349733"/>
            <a:ext cx="2615649" cy="170125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0745E8FE-FDD6-37C9-A1C5-8EA405F76879}"/>
              </a:ext>
              <a:ext uri="{C183D7F6-B498-43B3-948B-1728B52AA6E4}">
                <adec:decorative xmlns:adec="http://schemas.microsoft.com/office/drawing/2017/decorative" val="1"/>
              </a:ext>
            </a:extLst>
          </p:cNvPr>
          <p:cNvSpPr/>
          <p:nvPr/>
        </p:nvSpPr>
        <p:spPr>
          <a:xfrm>
            <a:off x="9025953" y="3347410"/>
            <a:ext cx="841374" cy="170125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0" name="Rectangle 9">
            <a:extLst>
              <a:ext uri="{FF2B5EF4-FFF2-40B4-BE49-F238E27FC236}">
                <a16:creationId xmlns:a16="http://schemas.microsoft.com/office/drawing/2014/main" id="{2B913092-78A4-1A2B-94EC-3A61E2194700}"/>
              </a:ext>
              <a:ext uri="{C183D7F6-B498-43B3-948B-1728B52AA6E4}">
                <adec:decorative xmlns:adec="http://schemas.microsoft.com/office/drawing/2017/decorative" val="1"/>
              </a:ext>
            </a:extLst>
          </p:cNvPr>
          <p:cNvSpPr/>
          <p:nvPr/>
        </p:nvSpPr>
        <p:spPr>
          <a:xfrm>
            <a:off x="9868915" y="3347410"/>
            <a:ext cx="841374" cy="170125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C4E05E2F-D35C-2401-DCFA-7D9B5EA81BF2}"/>
              </a:ext>
              <a:ext uri="{C183D7F6-B498-43B3-948B-1728B52AA6E4}">
                <adec:decorative xmlns:adec="http://schemas.microsoft.com/office/drawing/2017/decorative" val="1"/>
              </a:ext>
            </a:extLst>
          </p:cNvPr>
          <p:cNvSpPr/>
          <p:nvPr/>
        </p:nvSpPr>
        <p:spPr>
          <a:xfrm>
            <a:off x="10713465" y="3347411"/>
            <a:ext cx="717549" cy="170125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2" name="Rectangle 11">
            <a:extLst>
              <a:ext uri="{FF2B5EF4-FFF2-40B4-BE49-F238E27FC236}">
                <a16:creationId xmlns:a16="http://schemas.microsoft.com/office/drawing/2014/main" id="{9F96E1BD-C749-CCFA-C10D-E1E6785AB45E}"/>
              </a:ext>
              <a:ext uri="{C183D7F6-B498-43B3-948B-1728B52AA6E4}">
                <adec:decorative xmlns:adec="http://schemas.microsoft.com/office/drawing/2017/decorative" val="1"/>
              </a:ext>
            </a:extLst>
          </p:cNvPr>
          <p:cNvSpPr/>
          <p:nvPr/>
        </p:nvSpPr>
        <p:spPr>
          <a:xfrm>
            <a:off x="11434190" y="3352055"/>
            <a:ext cx="674480" cy="170125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2728589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500"/>
                                        <p:tgtEl>
                                          <p:spTgt spid="3">
                                            <p:txEl>
                                              <p:pRg st="2" end="2"/>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xit" presetSubtype="0" fill="hold" grpId="1" nodeType="clickEffect">
                                  <p:stCondLst>
                                    <p:cond delay="0"/>
                                  </p:stCondLst>
                                  <p:childTnLst>
                                    <p:set>
                                      <p:cBhvr>
                                        <p:cTn id="27" dur="1" fill="hold">
                                          <p:stCondLst>
                                            <p:cond delay="0"/>
                                          </p:stCondLst>
                                        </p:cTn>
                                        <p:tgtEl>
                                          <p:spTgt spid="4"/>
                                        </p:tgtEl>
                                        <p:attrNameLst>
                                          <p:attrName>style.visibility</p:attrName>
                                        </p:attrNameLst>
                                      </p:cBhvr>
                                      <p:to>
                                        <p:strVal val="hidden"/>
                                      </p:to>
                                    </p:set>
                                  </p:childTnLst>
                                </p:cTn>
                              </p:par>
                              <p:par>
                                <p:cTn id="28" presetID="10" presetClass="entr" presetSubtype="0" fill="hold" nodeType="with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fade">
                                      <p:cBhvr>
                                        <p:cTn id="30" dur="500"/>
                                        <p:tgtEl>
                                          <p:spTgt spid="3">
                                            <p:txEl>
                                              <p:pRg st="3" end="3"/>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grpId="1" nodeType="clickEffect">
                                  <p:stCondLst>
                                    <p:cond delay="0"/>
                                  </p:stCondLst>
                                  <p:childTnLst>
                                    <p:set>
                                      <p:cBhvr>
                                        <p:cTn id="37" dur="1" fill="hold">
                                          <p:stCondLst>
                                            <p:cond delay="0"/>
                                          </p:stCondLst>
                                        </p:cTn>
                                        <p:tgtEl>
                                          <p:spTgt spid="8"/>
                                        </p:tgtEl>
                                        <p:attrNameLst>
                                          <p:attrName>style.visibility</p:attrName>
                                        </p:attrNameLst>
                                      </p:cBhvr>
                                      <p:to>
                                        <p:strVal val="hidden"/>
                                      </p:to>
                                    </p:set>
                                  </p:childTnLst>
                                </p:cTn>
                              </p:par>
                              <p:par>
                                <p:cTn id="38" presetID="10" presetClass="entr" presetSubtype="0" fill="hold" nodeType="with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Effect transition="in" filter="fade">
                                      <p:cBhvr>
                                        <p:cTn id="40" dur="500"/>
                                        <p:tgtEl>
                                          <p:spTgt spid="3">
                                            <p:txEl>
                                              <p:pRg st="4" end="4"/>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Effect transition="in" filter="fade">
                                      <p:cBhvr>
                                        <p:cTn id="43" dur="500"/>
                                        <p:tgtEl>
                                          <p:spTgt spid="3">
                                            <p:txEl>
                                              <p:pRg st="5" end="5"/>
                                            </p:txEl>
                                          </p:spTgt>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fade">
                                      <p:cBhvr>
                                        <p:cTn id="46" dur="500"/>
                                        <p:tgtEl>
                                          <p:spTgt spid="10"/>
                                        </p:tgtEl>
                                      </p:cBhvr>
                                    </p:animEffec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grpId="1" nodeType="clickEffect">
                                  <p:stCondLst>
                                    <p:cond delay="0"/>
                                  </p:stCondLst>
                                  <p:childTnLst>
                                    <p:set>
                                      <p:cBhvr>
                                        <p:cTn id="50" dur="1" fill="hold">
                                          <p:stCondLst>
                                            <p:cond delay="0"/>
                                          </p:stCondLst>
                                        </p:cTn>
                                        <p:tgtEl>
                                          <p:spTgt spid="10"/>
                                        </p:tgtEl>
                                        <p:attrNameLst>
                                          <p:attrName>style.visibility</p:attrName>
                                        </p:attrNameLst>
                                      </p:cBhvr>
                                      <p:to>
                                        <p:strVal val="hidden"/>
                                      </p:to>
                                    </p:set>
                                  </p:childTnLst>
                                </p:cTn>
                              </p:par>
                              <p:par>
                                <p:cTn id="51" presetID="10" presetClass="entr" presetSubtype="0" fill="hold" nodeType="withEffect">
                                  <p:stCondLst>
                                    <p:cond delay="0"/>
                                  </p:stCondLst>
                                  <p:childTnLst>
                                    <p:set>
                                      <p:cBhvr>
                                        <p:cTn id="52" dur="1" fill="hold">
                                          <p:stCondLst>
                                            <p:cond delay="0"/>
                                          </p:stCondLst>
                                        </p:cTn>
                                        <p:tgtEl>
                                          <p:spTgt spid="3">
                                            <p:txEl>
                                              <p:pRg st="6" end="6"/>
                                            </p:txEl>
                                          </p:spTgt>
                                        </p:tgtEl>
                                        <p:attrNameLst>
                                          <p:attrName>style.visibility</p:attrName>
                                        </p:attrNameLst>
                                      </p:cBhvr>
                                      <p:to>
                                        <p:strVal val="visible"/>
                                      </p:to>
                                    </p:set>
                                    <p:animEffect transition="in" filter="fade">
                                      <p:cBhvr>
                                        <p:cTn id="53" dur="500"/>
                                        <p:tgtEl>
                                          <p:spTgt spid="3">
                                            <p:txEl>
                                              <p:pRg st="6" end="6"/>
                                            </p:txEl>
                                          </p:spTgt>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11"/>
                                        </p:tgtEl>
                                        <p:attrNameLst>
                                          <p:attrName>style.visibility</p:attrName>
                                        </p:attrNameLst>
                                      </p:cBhvr>
                                      <p:to>
                                        <p:strVal val="visible"/>
                                      </p:to>
                                    </p:set>
                                    <p:animEffect transition="in" filter="fade">
                                      <p:cBhvr>
                                        <p:cTn id="56" dur="500"/>
                                        <p:tgtEl>
                                          <p:spTgt spid="11"/>
                                        </p:tgtEl>
                                      </p:cBhvr>
                                    </p:animEffect>
                                  </p:childTnLst>
                                </p:cTn>
                              </p:par>
                            </p:childTnLst>
                          </p:cTn>
                        </p:par>
                      </p:childTnLst>
                    </p:cTn>
                  </p:par>
                  <p:par>
                    <p:cTn id="57" fill="hold">
                      <p:stCondLst>
                        <p:cond delay="indefinite"/>
                      </p:stCondLst>
                      <p:childTnLst>
                        <p:par>
                          <p:cTn id="58" fill="hold">
                            <p:stCondLst>
                              <p:cond delay="0"/>
                            </p:stCondLst>
                            <p:childTnLst>
                              <p:par>
                                <p:cTn id="59" presetID="1" presetClass="exit" presetSubtype="0" fill="hold" grpId="1" nodeType="clickEffect">
                                  <p:stCondLst>
                                    <p:cond delay="0"/>
                                  </p:stCondLst>
                                  <p:childTnLst>
                                    <p:set>
                                      <p:cBhvr>
                                        <p:cTn id="60" dur="1" fill="hold">
                                          <p:stCondLst>
                                            <p:cond delay="0"/>
                                          </p:stCondLst>
                                        </p:cTn>
                                        <p:tgtEl>
                                          <p:spTgt spid="11"/>
                                        </p:tgtEl>
                                        <p:attrNameLst>
                                          <p:attrName>style.visibility</p:attrName>
                                        </p:attrNameLst>
                                      </p:cBhvr>
                                      <p:to>
                                        <p:strVal val="hidden"/>
                                      </p:to>
                                    </p:set>
                                  </p:childTnLst>
                                </p:cTn>
                              </p:par>
                              <p:par>
                                <p:cTn id="61" presetID="10" presetClass="entr" presetSubtype="0" fill="hold" nodeType="withEffect">
                                  <p:stCondLst>
                                    <p:cond delay="0"/>
                                  </p:stCondLst>
                                  <p:childTnLst>
                                    <p:set>
                                      <p:cBhvr>
                                        <p:cTn id="62" dur="1" fill="hold">
                                          <p:stCondLst>
                                            <p:cond delay="0"/>
                                          </p:stCondLst>
                                        </p:cTn>
                                        <p:tgtEl>
                                          <p:spTgt spid="3">
                                            <p:txEl>
                                              <p:pRg st="7" end="7"/>
                                            </p:txEl>
                                          </p:spTgt>
                                        </p:tgtEl>
                                        <p:attrNameLst>
                                          <p:attrName>style.visibility</p:attrName>
                                        </p:attrNameLst>
                                      </p:cBhvr>
                                      <p:to>
                                        <p:strVal val="visible"/>
                                      </p:to>
                                    </p:set>
                                    <p:animEffect transition="in" filter="fade">
                                      <p:cBhvr>
                                        <p:cTn id="63" dur="500"/>
                                        <p:tgtEl>
                                          <p:spTgt spid="3">
                                            <p:txEl>
                                              <p:pRg st="7" end="7"/>
                                            </p:txEl>
                                          </p:spTgt>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12"/>
                                        </p:tgtEl>
                                        <p:attrNameLst>
                                          <p:attrName>style.visibility</p:attrName>
                                        </p:attrNameLst>
                                      </p:cBhvr>
                                      <p:to>
                                        <p:strVal val="visible"/>
                                      </p:to>
                                    </p:set>
                                    <p:animEffect transition="in" filter="fade">
                                      <p:cBhvr>
                                        <p:cTn id="6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8" grpId="0" animBg="1"/>
      <p:bldP spid="8" grpId="1" animBg="1"/>
      <p:bldP spid="10" grpId="0" animBg="1"/>
      <p:bldP spid="10" grpId="1" animBg="1"/>
      <p:bldP spid="11" grpId="0" animBg="1"/>
      <p:bldP spid="11" grpId="1" animBg="1"/>
      <p:bldP spid="12" grpId="0" animBg="1"/>
    </p:bldLst>
  </p:timing>
</p:sld>
</file>

<file path=ppt/theme/theme1.xml><?xml version="1.0" encoding="utf-8"?>
<a:theme xmlns:a="http://schemas.openxmlformats.org/drawingml/2006/main" name="MN.IT">
  <a:themeElements>
    <a:clrScheme name="Minnesota Brand Colors">
      <a:dk1>
        <a:srgbClr val="003865"/>
      </a:dk1>
      <a:lt1>
        <a:srgbClr val="FFFFFF"/>
      </a:lt1>
      <a:dk2>
        <a:srgbClr val="000000"/>
      </a:dk2>
      <a:lt2>
        <a:srgbClr val="DDDDDA"/>
      </a:lt2>
      <a:accent1>
        <a:srgbClr val="003865"/>
      </a:accent1>
      <a:accent2>
        <a:srgbClr val="78BE21"/>
      </a:accent2>
      <a:accent3>
        <a:srgbClr val="008EAA"/>
      </a:accent3>
      <a:accent4>
        <a:srgbClr val="8D3F2B"/>
      </a:accent4>
      <a:accent5>
        <a:srgbClr val="0D5257"/>
      </a:accent5>
      <a:accent6>
        <a:srgbClr val="5D295F"/>
      </a:accent6>
      <a:hlink>
        <a:srgbClr val="0563C1"/>
      </a:hlink>
      <a:folHlink>
        <a:srgbClr val="5D295F"/>
      </a:folHlink>
    </a:clrScheme>
    <a:fontScheme name="MN Secondary Fonts">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template.potx" id="{173BAB30-51AA-4A99-A927-CCD869EBF607}" vid="{BA9EC644-015B-4F2F-9352-CA7D8641128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1859</TotalTime>
  <Words>2670</Words>
  <Application>Microsoft Office PowerPoint</Application>
  <PresentationFormat>Widescreen</PresentationFormat>
  <Paragraphs>354</Paragraphs>
  <Slides>45</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45</vt:i4>
      </vt:variant>
    </vt:vector>
  </HeadingPairs>
  <TitlesOfParts>
    <vt:vector size="49" baseType="lpstr">
      <vt:lpstr>Arial</vt:lpstr>
      <vt:lpstr>Calibri</vt:lpstr>
      <vt:lpstr>NeueHaasGroteskText Std</vt:lpstr>
      <vt:lpstr>MN.IT</vt:lpstr>
      <vt:lpstr>FFY27 Annual Training</vt:lpstr>
      <vt:lpstr>Energy Vendors and Consumption</vt:lpstr>
      <vt:lpstr>Topics</vt:lpstr>
      <vt:lpstr>Consumption Overview</vt:lpstr>
      <vt:lpstr>Consumption purpose</vt:lpstr>
      <vt:lpstr>Consumption collection</vt:lpstr>
      <vt:lpstr>Consumption collection - ongoing</vt:lpstr>
      <vt:lpstr>Consumption collection – EV non-response</vt:lpstr>
      <vt:lpstr>Consumption data</vt:lpstr>
      <vt:lpstr>Consumption – fees included/not included</vt:lpstr>
      <vt:lpstr>What makes up consumption costs?</vt:lpstr>
      <vt:lpstr>What makes up consumption costs? - example</vt:lpstr>
      <vt:lpstr>Understanding reported cost &amp; consumption data </vt:lpstr>
      <vt:lpstr>Reported cost &amp; consumption data </vt:lpstr>
      <vt:lpstr>What can you do with a kilowatt?</vt:lpstr>
      <vt:lpstr>Energy source, units &amp; BTUs</vt:lpstr>
      <vt:lpstr>Ocean-going tanker</vt:lpstr>
      <vt:lpstr>Average heating cost by fuel type</vt:lpstr>
      <vt:lpstr>Average heating cost by housing type</vt:lpstr>
      <vt:lpstr>Red Flags</vt:lpstr>
      <vt:lpstr>Consumption Statuses</vt:lpstr>
      <vt:lpstr>Status – what it means/impact on benefits</vt:lpstr>
      <vt:lpstr>Consumption Scenarios</vt:lpstr>
      <vt:lpstr>Less than 12 months reported consumption, 1/3</vt:lpstr>
      <vt:lpstr>Less than 12 months reported consumption, 2/3</vt:lpstr>
      <vt:lpstr>Less than 12 months reported consumption, 3/3</vt:lpstr>
      <vt:lpstr>HH switches propane vendor</vt:lpstr>
      <vt:lpstr>HH switches propane vendor, cont.</vt:lpstr>
      <vt:lpstr>HH switches main heating fuel</vt:lpstr>
      <vt:lpstr>HH switches main heating fuel, cont.</vt:lpstr>
      <vt:lpstr>HH moves but keeps main heating fuel type</vt:lpstr>
      <vt:lpstr>HH moves but keeps main heating fuel type, cont.</vt:lpstr>
      <vt:lpstr>Unique Vendors and Fuel Types</vt:lpstr>
      <vt:lpstr>“In Rent” vendors</vt:lpstr>
      <vt:lpstr>“In Rent” vendors, cont.</vt:lpstr>
      <vt:lpstr>Subsidized “In Rent” vendors</vt:lpstr>
      <vt:lpstr>Solar Gardens</vt:lpstr>
      <vt:lpstr>Wood and Biofuel</vt:lpstr>
      <vt:lpstr>Wood and Biofuel, cont.</vt:lpstr>
      <vt:lpstr>Wood and Biofuel Backup Matrix?</vt:lpstr>
      <vt:lpstr>Shared Meters</vt:lpstr>
      <vt:lpstr>Business Use of Home</vt:lpstr>
      <vt:lpstr>Other Shared Meter/Business Use of Home reasons</vt:lpstr>
      <vt:lpstr>Commercial accounts</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FFY27 EAP  Annual Training</dc:title>
  <dc:creator>Minnesota Department of Commerce</dc:creator>
  <cp:lastModifiedBy>Seemann, Sandra (COMM)</cp:lastModifiedBy>
  <cp:revision>108</cp:revision>
  <dcterms:created xsi:type="dcterms:W3CDTF">2021-08-04T18:10:08Z</dcterms:created>
  <dcterms:modified xsi:type="dcterms:W3CDTF">2026-08-03T12:43:45Z</dcterms:modified>
</cp:coreProperties>
</file>