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1040" r:id="rId3"/>
    <p:sldId id="3360" r:id="rId4"/>
    <p:sldId id="524" r:id="rId5"/>
    <p:sldId id="510" r:id="rId6"/>
    <p:sldId id="465" r:id="rId7"/>
    <p:sldId id="477" r:id="rId8"/>
    <p:sldId id="511" r:id="rId9"/>
    <p:sldId id="518" r:id="rId10"/>
    <p:sldId id="519" r:id="rId11"/>
    <p:sldId id="521" r:id="rId12"/>
    <p:sldId id="520" r:id="rId13"/>
    <p:sldId id="512" r:id="rId14"/>
    <p:sldId id="513" r:id="rId15"/>
    <p:sldId id="523" r:id="rId16"/>
    <p:sldId id="508" r:id="rId17"/>
    <p:sldId id="514" r:id="rId18"/>
    <p:sldId id="3362" r:id="rId19"/>
    <p:sldId id="515" r:id="rId20"/>
    <p:sldId id="3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1B674-C6F3-40EC-B0F3-0E0D073AB7D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ED87-EFB4-4938-B8FD-5956C6A8F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manual to see if I can keep POA or need to - change POA Apps with an attorney-in-fact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2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5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444A-2EFA-29D8-19B2-62328981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36AE1-8867-F2D3-819B-36978D228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FD190-4A30-B0CF-7A12-8F4333432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BF99-F7E4-9063-7453-491D674FC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8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A4DD0-23ED-D43E-2445-158E1442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301C7-60FE-DA25-1ACE-F64AA9980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EACD7-FFBD-E0EA-C82C-F06D105D4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5DBCB-DA9F-904C-90E4-953CBD6EB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4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C063A-37D6-2347-7961-36A60A02C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28715-F100-75A3-0641-AE9CDE10F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DB509-9663-9283-A6CF-9139AF91E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92DB9-C660-7A5F-809B-C8CD8F1A4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7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1CF9-9B9F-2717-2BCA-52ADAD2D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3FA28-9FE1-1239-817B-CE08AC6A3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65162-5AB6-9297-A7BE-053D2523F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into 2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1F8FC-0DC4-EA6D-B14B-E6A5BF29B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timeline own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7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261E-64C8-1C80-DF7E-741B60DBF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A27A5-2A6B-02FE-E16F-4F8764275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2F070-B0C6-CAA7-E6F1-7F7FE569D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timeline own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93CC-5442-DE69-4A6F-AC4351EC8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90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AC92-9C7D-5D17-6A90-8D5FE5A66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B659B-E8DB-3868-831C-EB30A45CC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B4F5-C3B0-BA7A-AA54-47E213649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4E3AD-254E-67D8-09EC-8958B1FF1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9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withus.in/what-is-decision-makin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lazada.com.ph/products/apartment-for-rent-yellow-laminated-signage-waterproof-a4-size-i313146305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049774"/>
            <a:ext cx="8087842" cy="1569660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Energy Vendors;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Name on Account;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Refunds Refresher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D9432-D8B5-9EDA-6D5C-3E1BCA88D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4DD5-9CBB-0A48-98E0-AF3AC810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CB0A-40DB-6250-7A89-F81BD8EBB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135380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US" sz="3200" b="1" dirty="0"/>
              <a:t>Manual updates</a:t>
            </a:r>
          </a:p>
          <a:p>
            <a:pPr marL="0" indent="0">
              <a:buNone/>
            </a:pPr>
            <a:r>
              <a:rPr lang="en-US" sz="3200" dirty="0"/>
              <a:t>Chapter 2 p. 18-20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“Landlord Account” added as a potential alternative to “No Match” 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Added description of when to select this and what it does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Account in landlord name removed from mismatch examples</a:t>
            </a:r>
          </a:p>
          <a:p>
            <a:pPr lvl="0"/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F89F2-5B00-F4F1-D4E1-E9DE5AE7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29F0-FE41-DA41-04CB-8BB49CCB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01BA-3935-8995-4F50-249EA895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734C-96CE-9199-22AF-8C949F07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135380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 marL="0" indent="0">
              <a:buNone/>
            </a:pPr>
            <a:r>
              <a:rPr lang="en-US" sz="3200" b="1" dirty="0"/>
              <a:t>Manual updates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Chapter 8 p. 4-6</a:t>
            </a:r>
          </a:p>
          <a:p>
            <a:pPr lvl="0"/>
            <a:r>
              <a:rPr lang="en-US" sz="2800" dirty="0"/>
              <a:t>Added description of how to manage payments to HHs (including direct payments) when an account is in the name of a landlord</a:t>
            </a:r>
            <a:endParaRPr lang="en-US" dirty="0"/>
          </a:p>
          <a:p>
            <a:pPr marL="0" indent="0">
              <a:buNone/>
            </a:pPr>
            <a:r>
              <a:rPr lang="en-US" sz="3200" dirty="0"/>
              <a:t>Chapter 15 p. 6</a:t>
            </a:r>
          </a:p>
          <a:p>
            <a:pPr lvl="0"/>
            <a:r>
              <a:rPr lang="en-US" sz="2800" dirty="0"/>
              <a:t>Updated language to reflect that HHs with landlord accounts should not automatically receive the minimum benefit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2F63D-D258-1433-3C33-ACB53A81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A6A2-4F42-CA47-2255-8D366AE52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Energy Vendor Audit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65F13-4969-40A3-DFC4-2A712E6D61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8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9AE79-3370-1503-231D-3C22015C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4497-0CBD-0D3E-08A0-F4DF905D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B63DE-F666-9AD9-1EEA-3470A92A6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97498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 Audit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New deadline – September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Old deadline (Nov 1) was after end of program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Some issues discovered during monitoring found too late to remedy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September 1 deadline allows issues to be discovered and fixed before end of program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8FEE8-6FFD-5DC8-9B54-F4BBD97C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0649-FD4C-8ED4-1EF4-276E08865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9259-C556-F29D-FCCF-224C9A0F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7360-1716-E264-E51E-375940C7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97498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 Audit Timeline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A5487-71F3-850C-E167-70145B86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458;p21">
            <a:extLst>
              <a:ext uri="{FF2B5EF4-FFF2-40B4-BE49-F238E27FC236}">
                <a16:creationId xmlns:a16="http://schemas.microsoft.com/office/drawing/2014/main" id="{5101B5F6-5ED9-C769-4297-105599F85FF6}"/>
              </a:ext>
            </a:extLst>
          </p:cNvPr>
          <p:cNvSpPr/>
          <p:nvPr/>
        </p:nvSpPr>
        <p:spPr>
          <a:xfrm>
            <a:off x="0" y="5983410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285751" h="644" extrusionOk="0">
                <a:moveTo>
                  <a:pt x="0" y="1"/>
                </a:moveTo>
                <a:lnTo>
                  <a:pt x="0" y="644"/>
                </a:lnTo>
                <a:lnTo>
                  <a:pt x="285750" y="644"/>
                </a:lnTo>
                <a:lnTo>
                  <a:pt x="2857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oogle Shape;459;p21">
            <a:extLst>
              <a:ext uri="{FF2B5EF4-FFF2-40B4-BE49-F238E27FC236}">
                <a16:creationId xmlns:a16="http://schemas.microsoft.com/office/drawing/2014/main" id="{EAE141AA-3F20-FCAA-E9A8-7C1C47EF0F88}"/>
              </a:ext>
            </a:extLst>
          </p:cNvPr>
          <p:cNvGrpSpPr/>
          <p:nvPr/>
        </p:nvGrpSpPr>
        <p:grpSpPr>
          <a:xfrm>
            <a:off x="353295" y="2387521"/>
            <a:ext cx="2125501" cy="3752247"/>
            <a:chOff x="1124671" y="1532850"/>
            <a:chExt cx="1330879" cy="2442898"/>
          </a:xfrm>
        </p:grpSpPr>
        <p:sp>
          <p:nvSpPr>
            <p:cNvPr id="75" name="Google Shape;460;p21">
              <a:extLst>
                <a:ext uri="{FF2B5EF4-FFF2-40B4-BE49-F238E27FC236}">
                  <a16:creationId xmlns:a16="http://schemas.microsoft.com/office/drawing/2014/main" id="{DE421651-B763-FF4B-4F16-E545EC692E85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4949E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461;p21">
              <a:extLst>
                <a:ext uri="{FF2B5EF4-FFF2-40B4-BE49-F238E27FC236}">
                  <a16:creationId xmlns:a16="http://schemas.microsoft.com/office/drawing/2014/main" id="{C95AECFD-B16F-A25C-ACC8-763F4BEE57F2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62;p21">
              <a:extLst>
                <a:ext uri="{FF2B5EF4-FFF2-40B4-BE49-F238E27FC236}">
                  <a16:creationId xmlns:a16="http://schemas.microsoft.com/office/drawing/2014/main" id="{616B7A91-6BD9-0659-CD37-1D3DD29200D1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63;p21">
              <a:extLst>
                <a:ext uri="{FF2B5EF4-FFF2-40B4-BE49-F238E27FC236}">
                  <a16:creationId xmlns:a16="http://schemas.microsoft.com/office/drawing/2014/main" id="{4FCCA7FB-C71A-C318-3BC2-3F7862BDFA4B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Deadline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464;p21">
              <a:extLst>
                <a:ext uri="{FF2B5EF4-FFF2-40B4-BE49-F238E27FC236}">
                  <a16:creationId xmlns:a16="http://schemas.microsoft.com/office/drawing/2014/main" id="{150798EE-8F72-12B7-444A-92FBDF1DCFB0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465;p21">
              <a:extLst>
                <a:ext uri="{FF2B5EF4-FFF2-40B4-BE49-F238E27FC236}">
                  <a16:creationId xmlns:a16="http://schemas.microsoft.com/office/drawing/2014/main" id="{0E26156A-1821-2A7E-18D8-FF974B5B6182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66;p21">
              <a:extLst>
                <a:ext uri="{FF2B5EF4-FFF2-40B4-BE49-F238E27FC236}">
                  <a16:creationId xmlns:a16="http://schemas.microsoft.com/office/drawing/2014/main" id="{0612F584-0D93-ADB1-6DEC-24329EA53A1E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67;p21">
              <a:extLst>
                <a:ext uri="{FF2B5EF4-FFF2-40B4-BE49-F238E27FC236}">
                  <a16:creationId xmlns:a16="http://schemas.microsoft.com/office/drawing/2014/main" id="{A8453816-FD20-B2BE-C76A-6FDA6326785E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468;p21">
              <a:extLst>
                <a:ext uri="{FF2B5EF4-FFF2-40B4-BE49-F238E27FC236}">
                  <a16:creationId xmlns:a16="http://schemas.microsoft.com/office/drawing/2014/main" id="{9E98F5DE-AFF9-31B6-990B-452E60F72DF7}"/>
                </a:ext>
              </a:extLst>
            </p:cNvPr>
            <p:cNvSpPr txBox="1"/>
            <p:nvPr/>
          </p:nvSpPr>
          <p:spPr>
            <a:xfrm>
              <a:off x="1124671" y="2100256"/>
              <a:ext cx="133087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Service Provider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" name="Google Shape;469;p21">
              <a:extLst>
                <a:ext uri="{FF2B5EF4-FFF2-40B4-BE49-F238E27FC236}">
                  <a16:creationId xmlns:a16="http://schemas.microsoft.com/office/drawing/2014/main" id="{2FF0D91C-8109-DE41-62DA-93E3207131A7}"/>
                </a:ext>
              </a:extLst>
            </p:cNvPr>
            <p:cNvSpPr txBox="1"/>
            <p:nvPr/>
          </p:nvSpPr>
          <p:spPr>
            <a:xfrm>
              <a:off x="1125050" y="2512905"/>
              <a:ext cx="1330500" cy="937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By September 1: Submit “Energy Vendor Audit Tool” to eap.mail</a:t>
              </a:r>
            </a:p>
          </p:txBody>
        </p:sp>
      </p:grpSp>
      <p:grpSp>
        <p:nvGrpSpPr>
          <p:cNvPr id="141" name="Google Shape;459;p21">
            <a:extLst>
              <a:ext uri="{FF2B5EF4-FFF2-40B4-BE49-F238E27FC236}">
                <a16:creationId xmlns:a16="http://schemas.microsoft.com/office/drawing/2014/main" id="{168DFEC3-2844-7DB3-D502-15D2C6A1A0B0}"/>
              </a:ext>
            </a:extLst>
          </p:cNvPr>
          <p:cNvGrpSpPr/>
          <p:nvPr/>
        </p:nvGrpSpPr>
        <p:grpSpPr>
          <a:xfrm>
            <a:off x="2676107" y="2387521"/>
            <a:ext cx="2125501" cy="3752247"/>
            <a:chOff x="1124671" y="1532850"/>
            <a:chExt cx="1330879" cy="2442898"/>
          </a:xfrm>
        </p:grpSpPr>
        <p:sp>
          <p:nvSpPr>
            <p:cNvPr id="142" name="Google Shape;460;p21">
              <a:extLst>
                <a:ext uri="{FF2B5EF4-FFF2-40B4-BE49-F238E27FC236}">
                  <a16:creationId xmlns:a16="http://schemas.microsoft.com/office/drawing/2014/main" id="{F30585FC-DC8C-3A8C-53BB-2DEC734B2F5A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4949E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461;p21">
              <a:extLst>
                <a:ext uri="{FF2B5EF4-FFF2-40B4-BE49-F238E27FC236}">
                  <a16:creationId xmlns:a16="http://schemas.microsoft.com/office/drawing/2014/main" id="{E2CB1325-5F15-727C-7D36-774B9AC0A648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462;p21">
              <a:extLst>
                <a:ext uri="{FF2B5EF4-FFF2-40B4-BE49-F238E27FC236}">
                  <a16:creationId xmlns:a16="http://schemas.microsoft.com/office/drawing/2014/main" id="{7F93E727-112F-A925-DC2C-4DF8A05904E8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463;p21">
              <a:extLst>
                <a:ext uri="{FF2B5EF4-FFF2-40B4-BE49-F238E27FC236}">
                  <a16:creationId xmlns:a16="http://schemas.microsoft.com/office/drawing/2014/main" id="{E3A19E30-33E9-1B1D-BA45-73E5647CBB53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ira Sans Extra Condensed Medium"/>
                </a:rPr>
                <a:t>Review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Fira Sans Extra Condensed Medium"/>
              </a:endParaRPr>
            </a:p>
          </p:txBody>
        </p:sp>
        <p:sp>
          <p:nvSpPr>
            <p:cNvPr id="146" name="Google Shape;464;p21">
              <a:extLst>
                <a:ext uri="{FF2B5EF4-FFF2-40B4-BE49-F238E27FC236}">
                  <a16:creationId xmlns:a16="http://schemas.microsoft.com/office/drawing/2014/main" id="{B35DD9B7-5B88-E4C1-DDCD-CB452A2D5906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465;p21">
              <a:extLst>
                <a:ext uri="{FF2B5EF4-FFF2-40B4-BE49-F238E27FC236}">
                  <a16:creationId xmlns:a16="http://schemas.microsoft.com/office/drawing/2014/main" id="{C252007C-5356-6666-580A-A9604E8896A9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466;p21">
              <a:extLst>
                <a:ext uri="{FF2B5EF4-FFF2-40B4-BE49-F238E27FC236}">
                  <a16:creationId xmlns:a16="http://schemas.microsoft.com/office/drawing/2014/main" id="{CEC71130-F0AF-DF22-E544-5D912969D01C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467;p21">
              <a:extLst>
                <a:ext uri="{FF2B5EF4-FFF2-40B4-BE49-F238E27FC236}">
                  <a16:creationId xmlns:a16="http://schemas.microsoft.com/office/drawing/2014/main" id="{DC5E1A1E-B884-6F08-1BDB-98CE265D3B2E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468;p21">
              <a:extLst>
                <a:ext uri="{FF2B5EF4-FFF2-40B4-BE49-F238E27FC236}">
                  <a16:creationId xmlns:a16="http://schemas.microsoft.com/office/drawing/2014/main" id="{838347FE-FAAD-D780-3641-71493FEFABA9}"/>
                </a:ext>
              </a:extLst>
            </p:cNvPr>
            <p:cNvSpPr txBox="1"/>
            <p:nvPr/>
          </p:nvSpPr>
          <p:spPr>
            <a:xfrm>
              <a:off x="1125050" y="2132613"/>
              <a:ext cx="1330500" cy="397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ira Sans Extra Condensed Medium"/>
                </a:rPr>
                <a:t>Vendor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kumimoji="0" lang="e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ira Sans Extra Condensed Medium"/>
                </a:rPr>
                <a:t>anager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Fira Sans Extra Condensed Medium"/>
              </a:endParaRPr>
            </a:p>
          </p:txBody>
        </p:sp>
        <p:sp>
          <p:nvSpPr>
            <p:cNvPr id="151" name="Google Shape;469;p21">
              <a:extLst>
                <a:ext uri="{FF2B5EF4-FFF2-40B4-BE49-F238E27FC236}">
                  <a16:creationId xmlns:a16="http://schemas.microsoft.com/office/drawing/2014/main" id="{909E3B7C-8E89-5CB2-5947-EE24B6269794}"/>
                </a:ext>
              </a:extLst>
            </p:cNvPr>
            <p:cNvSpPr txBox="1"/>
            <p:nvPr/>
          </p:nvSpPr>
          <p:spPr>
            <a:xfrm>
              <a:off x="1124671" y="2529857"/>
              <a:ext cx="1330500" cy="920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Reviews audit and requests monitoring samples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459;p21">
            <a:extLst>
              <a:ext uri="{FF2B5EF4-FFF2-40B4-BE49-F238E27FC236}">
                <a16:creationId xmlns:a16="http://schemas.microsoft.com/office/drawing/2014/main" id="{13A02643-77DB-2A82-EB40-3E707EF37194}"/>
              </a:ext>
            </a:extLst>
          </p:cNvPr>
          <p:cNvGrpSpPr/>
          <p:nvPr/>
        </p:nvGrpSpPr>
        <p:grpSpPr>
          <a:xfrm>
            <a:off x="4998919" y="2387521"/>
            <a:ext cx="2125501" cy="3752247"/>
            <a:chOff x="1124671" y="1532850"/>
            <a:chExt cx="1330879" cy="2442898"/>
          </a:xfrm>
        </p:grpSpPr>
        <p:sp>
          <p:nvSpPr>
            <p:cNvPr id="153" name="Google Shape;460;p21">
              <a:extLst>
                <a:ext uri="{FF2B5EF4-FFF2-40B4-BE49-F238E27FC236}">
                  <a16:creationId xmlns:a16="http://schemas.microsoft.com/office/drawing/2014/main" id="{4338CFDB-3A57-79E5-372B-23D55F185F9C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4949E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461;p21">
              <a:extLst>
                <a:ext uri="{FF2B5EF4-FFF2-40B4-BE49-F238E27FC236}">
                  <a16:creationId xmlns:a16="http://schemas.microsoft.com/office/drawing/2014/main" id="{D97C822A-28CA-7210-9C2A-C47272EE8696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62;p21">
              <a:extLst>
                <a:ext uri="{FF2B5EF4-FFF2-40B4-BE49-F238E27FC236}">
                  <a16:creationId xmlns:a16="http://schemas.microsoft.com/office/drawing/2014/main" id="{33907270-BEDD-994D-9B7B-269D278E2B49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63;p21">
              <a:extLst>
                <a:ext uri="{FF2B5EF4-FFF2-40B4-BE49-F238E27FC236}">
                  <a16:creationId xmlns:a16="http://schemas.microsoft.com/office/drawing/2014/main" id="{477C5562-A4DC-DA17-9C17-9470B717C37A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Samples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" name="Google Shape;464;p21">
              <a:extLst>
                <a:ext uri="{FF2B5EF4-FFF2-40B4-BE49-F238E27FC236}">
                  <a16:creationId xmlns:a16="http://schemas.microsoft.com/office/drawing/2014/main" id="{5D55344C-A286-52DB-2819-8ADB807D3415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65;p21">
              <a:extLst>
                <a:ext uri="{FF2B5EF4-FFF2-40B4-BE49-F238E27FC236}">
                  <a16:creationId xmlns:a16="http://schemas.microsoft.com/office/drawing/2014/main" id="{94F9AEA9-CD99-4516-3C99-DB565865BF03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66;p21">
              <a:extLst>
                <a:ext uri="{FF2B5EF4-FFF2-40B4-BE49-F238E27FC236}">
                  <a16:creationId xmlns:a16="http://schemas.microsoft.com/office/drawing/2014/main" id="{D43E6E5B-B270-8AEE-EE7F-ECDDD4751AA2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67;p21">
              <a:extLst>
                <a:ext uri="{FF2B5EF4-FFF2-40B4-BE49-F238E27FC236}">
                  <a16:creationId xmlns:a16="http://schemas.microsoft.com/office/drawing/2014/main" id="{5646FA67-4765-2156-AB27-793227AAB315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69;p21">
              <a:extLst>
                <a:ext uri="{FF2B5EF4-FFF2-40B4-BE49-F238E27FC236}">
                  <a16:creationId xmlns:a16="http://schemas.microsoft.com/office/drawing/2014/main" id="{BD150DF2-B5F4-7C4A-5CB8-4652BE377436}"/>
                </a:ext>
              </a:extLst>
            </p:cNvPr>
            <p:cNvSpPr txBox="1"/>
            <p:nvPr/>
          </p:nvSpPr>
          <p:spPr>
            <a:xfrm>
              <a:off x="1125050" y="2479446"/>
              <a:ext cx="1330500" cy="970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Within 10 days: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Provide requested documents to vendor manager</a:t>
              </a:r>
            </a:p>
          </p:txBody>
        </p:sp>
      </p:grpSp>
      <p:grpSp>
        <p:nvGrpSpPr>
          <p:cNvPr id="163" name="Google Shape;459;p21">
            <a:extLst>
              <a:ext uri="{FF2B5EF4-FFF2-40B4-BE49-F238E27FC236}">
                <a16:creationId xmlns:a16="http://schemas.microsoft.com/office/drawing/2014/main" id="{0602988C-E517-2DD8-2444-55F1D310D8FE}"/>
              </a:ext>
            </a:extLst>
          </p:cNvPr>
          <p:cNvGrpSpPr/>
          <p:nvPr/>
        </p:nvGrpSpPr>
        <p:grpSpPr>
          <a:xfrm>
            <a:off x="7321731" y="2387521"/>
            <a:ext cx="2125501" cy="3752247"/>
            <a:chOff x="1124671" y="1532850"/>
            <a:chExt cx="1330879" cy="2442898"/>
          </a:xfrm>
        </p:grpSpPr>
        <p:sp>
          <p:nvSpPr>
            <p:cNvPr id="164" name="Google Shape;460;p21">
              <a:extLst>
                <a:ext uri="{FF2B5EF4-FFF2-40B4-BE49-F238E27FC236}">
                  <a16:creationId xmlns:a16="http://schemas.microsoft.com/office/drawing/2014/main" id="{79A72D3F-5D86-2B8A-D2BC-B8E7583886DA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4949E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61;p21">
              <a:extLst>
                <a:ext uri="{FF2B5EF4-FFF2-40B4-BE49-F238E27FC236}">
                  <a16:creationId xmlns:a16="http://schemas.microsoft.com/office/drawing/2014/main" id="{5897BE7F-0BBE-F007-7D92-8192BF62B434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2;p21">
              <a:extLst>
                <a:ext uri="{FF2B5EF4-FFF2-40B4-BE49-F238E27FC236}">
                  <a16:creationId xmlns:a16="http://schemas.microsoft.com/office/drawing/2014/main" id="{0B6C5DE2-48EF-5F2A-C8A8-A14C728EFD12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3;p21">
              <a:extLst>
                <a:ext uri="{FF2B5EF4-FFF2-40B4-BE49-F238E27FC236}">
                  <a16:creationId xmlns:a16="http://schemas.microsoft.com/office/drawing/2014/main" id="{424C55CA-AD2A-D6ED-9F9C-936BF46DEFD3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-13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Follow up</a:t>
              </a:r>
              <a:endParaRPr kumimoji="0" sz="2400" b="1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8" name="Google Shape;464;p21">
              <a:extLst>
                <a:ext uri="{FF2B5EF4-FFF2-40B4-BE49-F238E27FC236}">
                  <a16:creationId xmlns:a16="http://schemas.microsoft.com/office/drawing/2014/main" id="{F9B79EAA-B171-2A71-30C1-9AC41F37547B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5;p21">
              <a:extLst>
                <a:ext uri="{FF2B5EF4-FFF2-40B4-BE49-F238E27FC236}">
                  <a16:creationId xmlns:a16="http://schemas.microsoft.com/office/drawing/2014/main" id="{7BC59530-AE2A-D344-D5AA-2871E41DA8D9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6;p21">
              <a:extLst>
                <a:ext uri="{FF2B5EF4-FFF2-40B4-BE49-F238E27FC236}">
                  <a16:creationId xmlns:a16="http://schemas.microsoft.com/office/drawing/2014/main" id="{2F4C4BAF-CE8E-6C3E-6E6E-D89EA5781ADE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7;p21">
              <a:extLst>
                <a:ext uri="{FF2B5EF4-FFF2-40B4-BE49-F238E27FC236}">
                  <a16:creationId xmlns:a16="http://schemas.microsoft.com/office/drawing/2014/main" id="{73AA72AD-AF6E-4C99-777A-48FD5EFB5BE4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8;p21">
              <a:extLst>
                <a:ext uri="{FF2B5EF4-FFF2-40B4-BE49-F238E27FC236}">
                  <a16:creationId xmlns:a16="http://schemas.microsoft.com/office/drawing/2014/main" id="{FD598C1A-43FA-90E3-CC69-B22D88CF48D2}"/>
                </a:ext>
              </a:extLst>
            </p:cNvPr>
            <p:cNvSpPr txBox="1"/>
            <p:nvPr/>
          </p:nvSpPr>
          <p:spPr>
            <a:xfrm>
              <a:off x="1125050" y="2132613"/>
              <a:ext cx="1330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ira Sans Extra Condensed Medium"/>
                </a:rPr>
                <a:t>Vendor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Fira Sans Extra Condensed Medium"/>
                </a:rPr>
                <a:t>anager</a:t>
              </a:r>
            </a:p>
          </p:txBody>
        </p:sp>
        <p:sp>
          <p:nvSpPr>
            <p:cNvPr id="173" name="Google Shape;469;p21">
              <a:extLst>
                <a:ext uri="{FF2B5EF4-FFF2-40B4-BE49-F238E27FC236}">
                  <a16:creationId xmlns:a16="http://schemas.microsoft.com/office/drawing/2014/main" id="{772D6D06-09C8-A1D2-CEDE-CBB944A5F9CA}"/>
                </a:ext>
              </a:extLst>
            </p:cNvPr>
            <p:cNvSpPr txBox="1"/>
            <p:nvPr/>
          </p:nvSpPr>
          <p:spPr>
            <a:xfrm>
              <a:off x="1125050" y="2479447"/>
              <a:ext cx="1330500" cy="988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Follow up on monitoring issues if needed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459;p21">
            <a:extLst>
              <a:ext uri="{FF2B5EF4-FFF2-40B4-BE49-F238E27FC236}">
                <a16:creationId xmlns:a16="http://schemas.microsoft.com/office/drawing/2014/main" id="{A0255A9D-B633-EE5A-D552-F74CBB9AE4C3}"/>
              </a:ext>
            </a:extLst>
          </p:cNvPr>
          <p:cNvGrpSpPr/>
          <p:nvPr/>
        </p:nvGrpSpPr>
        <p:grpSpPr>
          <a:xfrm>
            <a:off x="9644543" y="2387521"/>
            <a:ext cx="2125501" cy="3752247"/>
            <a:chOff x="1124671" y="1532850"/>
            <a:chExt cx="1330879" cy="2442898"/>
          </a:xfrm>
        </p:grpSpPr>
        <p:sp>
          <p:nvSpPr>
            <p:cNvPr id="175" name="Google Shape;460;p21">
              <a:extLst>
                <a:ext uri="{FF2B5EF4-FFF2-40B4-BE49-F238E27FC236}">
                  <a16:creationId xmlns:a16="http://schemas.microsoft.com/office/drawing/2014/main" id="{18D4BED5-42B0-6E10-62D1-6FBB1C6EBC8A}"/>
                </a:ext>
              </a:extLst>
            </p:cNvPr>
            <p:cNvSpPr/>
            <p:nvPr/>
          </p:nvSpPr>
          <p:spPr>
            <a:xfrm>
              <a:off x="1125055" y="1791529"/>
              <a:ext cx="1330464" cy="1700416"/>
            </a:xfrm>
            <a:custGeom>
              <a:avLst/>
              <a:gdLst/>
              <a:ahLst/>
              <a:cxnLst/>
              <a:rect l="l" t="t" r="r" b="b"/>
              <a:pathLst>
                <a:path w="41577" h="53138" extrusionOk="0">
                  <a:moveTo>
                    <a:pt x="2334" y="0"/>
                  </a:moveTo>
                  <a:cubicBezTo>
                    <a:pt x="1048" y="0"/>
                    <a:pt x="0" y="1036"/>
                    <a:pt x="0" y="2322"/>
                  </a:cubicBezTo>
                  <a:lnTo>
                    <a:pt x="0" y="50804"/>
                  </a:lnTo>
                  <a:cubicBezTo>
                    <a:pt x="0" y="50899"/>
                    <a:pt x="12" y="50983"/>
                    <a:pt x="12" y="51066"/>
                  </a:cubicBezTo>
                  <a:cubicBezTo>
                    <a:pt x="36" y="51280"/>
                    <a:pt x="96" y="51495"/>
                    <a:pt x="179" y="51697"/>
                  </a:cubicBezTo>
                  <a:cubicBezTo>
                    <a:pt x="524" y="52543"/>
                    <a:pt x="1358" y="53138"/>
                    <a:pt x="2334" y="53138"/>
                  </a:cubicBezTo>
                  <a:lnTo>
                    <a:pt x="39255" y="53138"/>
                  </a:lnTo>
                  <a:cubicBezTo>
                    <a:pt x="40541" y="53138"/>
                    <a:pt x="41577" y="52090"/>
                    <a:pt x="41577" y="50804"/>
                  </a:cubicBezTo>
                  <a:lnTo>
                    <a:pt x="41577" y="2322"/>
                  </a:lnTo>
                  <a:cubicBezTo>
                    <a:pt x="41577" y="1036"/>
                    <a:pt x="40541" y="0"/>
                    <a:pt x="39255" y="0"/>
                  </a:cubicBezTo>
                  <a:close/>
                </a:path>
              </a:pathLst>
            </a:custGeom>
            <a:solidFill>
              <a:srgbClr val="4949E7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61;p21">
              <a:extLst>
                <a:ext uri="{FF2B5EF4-FFF2-40B4-BE49-F238E27FC236}">
                  <a16:creationId xmlns:a16="http://schemas.microsoft.com/office/drawing/2014/main" id="{7D494085-5CDB-5251-ABDF-42CDDD3D8760}"/>
                </a:ext>
              </a:extLst>
            </p:cNvPr>
            <p:cNvSpPr/>
            <p:nvPr/>
          </p:nvSpPr>
          <p:spPr>
            <a:xfrm>
              <a:off x="1125055" y="3383281"/>
              <a:ext cx="1330464" cy="108608"/>
            </a:xfrm>
            <a:custGeom>
              <a:avLst/>
              <a:gdLst/>
              <a:ahLst/>
              <a:cxnLst/>
              <a:rect l="l" t="t" r="r" b="b"/>
              <a:pathLst>
                <a:path w="41577" h="3394" extrusionOk="0">
                  <a:moveTo>
                    <a:pt x="0" y="1"/>
                  </a:moveTo>
                  <a:lnTo>
                    <a:pt x="0" y="1060"/>
                  </a:lnTo>
                  <a:cubicBezTo>
                    <a:pt x="0" y="1155"/>
                    <a:pt x="12" y="1239"/>
                    <a:pt x="12" y="1322"/>
                  </a:cubicBezTo>
                  <a:cubicBezTo>
                    <a:pt x="36" y="1536"/>
                    <a:pt x="96" y="1751"/>
                    <a:pt x="179" y="1953"/>
                  </a:cubicBezTo>
                  <a:cubicBezTo>
                    <a:pt x="524" y="2799"/>
                    <a:pt x="1358" y="3394"/>
                    <a:pt x="2334" y="3394"/>
                  </a:cubicBezTo>
                  <a:lnTo>
                    <a:pt x="39255" y="3394"/>
                  </a:lnTo>
                  <a:cubicBezTo>
                    <a:pt x="40541" y="3394"/>
                    <a:pt x="41577" y="2346"/>
                    <a:pt x="41577" y="1060"/>
                  </a:cubicBezTo>
                  <a:lnTo>
                    <a:pt x="41577" y="1"/>
                  </a:lnTo>
                  <a:cubicBezTo>
                    <a:pt x="41577" y="1286"/>
                    <a:pt x="40541" y="2322"/>
                    <a:pt x="39255" y="2322"/>
                  </a:cubicBezTo>
                  <a:lnTo>
                    <a:pt x="2334" y="2322"/>
                  </a:lnTo>
                  <a:cubicBezTo>
                    <a:pt x="1358" y="2322"/>
                    <a:pt x="524" y="1727"/>
                    <a:pt x="179" y="882"/>
                  </a:cubicBezTo>
                  <a:cubicBezTo>
                    <a:pt x="96" y="691"/>
                    <a:pt x="36" y="477"/>
                    <a:pt x="12" y="263"/>
                  </a:cubicBezTo>
                  <a:cubicBezTo>
                    <a:pt x="12" y="167"/>
                    <a:pt x="0" y="84"/>
                    <a:pt x="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62;p21">
              <a:extLst>
                <a:ext uri="{FF2B5EF4-FFF2-40B4-BE49-F238E27FC236}">
                  <a16:creationId xmlns:a16="http://schemas.microsoft.com/office/drawing/2014/main" id="{099C1975-B1AA-8BA9-C0C3-168F12248EC5}"/>
                </a:ext>
              </a:extLst>
            </p:cNvPr>
            <p:cNvSpPr/>
            <p:nvPr/>
          </p:nvSpPr>
          <p:spPr>
            <a:xfrm>
              <a:off x="1125055" y="1757610"/>
              <a:ext cx="917472" cy="472864"/>
            </a:xfrm>
            <a:custGeom>
              <a:avLst/>
              <a:gdLst/>
              <a:ahLst/>
              <a:cxnLst/>
              <a:rect l="l" t="t" r="r" b="b"/>
              <a:pathLst>
                <a:path w="28671" h="14777" extrusionOk="0">
                  <a:moveTo>
                    <a:pt x="84" y="1"/>
                  </a:moveTo>
                  <a:cubicBezTo>
                    <a:pt x="60" y="167"/>
                    <a:pt x="48" y="322"/>
                    <a:pt x="36" y="489"/>
                  </a:cubicBezTo>
                  <a:cubicBezTo>
                    <a:pt x="12" y="727"/>
                    <a:pt x="0" y="965"/>
                    <a:pt x="0" y="1203"/>
                  </a:cubicBezTo>
                  <a:lnTo>
                    <a:pt x="0" y="13693"/>
                  </a:lnTo>
                  <a:lnTo>
                    <a:pt x="0" y="13967"/>
                  </a:lnTo>
                  <a:cubicBezTo>
                    <a:pt x="0" y="13967"/>
                    <a:pt x="0" y="14550"/>
                    <a:pt x="0" y="14776"/>
                  </a:cubicBezTo>
                  <a:cubicBezTo>
                    <a:pt x="1286" y="9716"/>
                    <a:pt x="9561" y="8835"/>
                    <a:pt x="12680" y="8764"/>
                  </a:cubicBezTo>
                  <a:cubicBezTo>
                    <a:pt x="12930" y="8756"/>
                    <a:pt x="13149" y="8753"/>
                    <a:pt x="13329" y="8753"/>
                  </a:cubicBezTo>
                  <a:cubicBezTo>
                    <a:pt x="13689" y="8753"/>
                    <a:pt x="13895" y="8764"/>
                    <a:pt x="13895" y="8764"/>
                  </a:cubicBezTo>
                  <a:lnTo>
                    <a:pt x="21241" y="8764"/>
                  </a:lnTo>
                  <a:cubicBezTo>
                    <a:pt x="25265" y="8764"/>
                    <a:pt x="28623" y="5311"/>
                    <a:pt x="28671" y="977"/>
                  </a:cubicBezTo>
                  <a:cubicBezTo>
                    <a:pt x="28671" y="846"/>
                    <a:pt x="28671" y="715"/>
                    <a:pt x="28671" y="584"/>
                  </a:cubicBezTo>
                  <a:lnTo>
                    <a:pt x="28671" y="572"/>
                  </a:lnTo>
                  <a:cubicBezTo>
                    <a:pt x="28671" y="548"/>
                    <a:pt x="28671" y="513"/>
                    <a:pt x="28671" y="489"/>
                  </a:cubicBezTo>
                  <a:cubicBezTo>
                    <a:pt x="28659" y="394"/>
                    <a:pt x="28659" y="298"/>
                    <a:pt x="28647" y="215"/>
                  </a:cubicBezTo>
                  <a:cubicBezTo>
                    <a:pt x="28647" y="144"/>
                    <a:pt x="28635" y="72"/>
                    <a:pt x="2863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63;p21">
              <a:extLst>
                <a:ext uri="{FF2B5EF4-FFF2-40B4-BE49-F238E27FC236}">
                  <a16:creationId xmlns:a16="http://schemas.microsoft.com/office/drawing/2014/main" id="{DA9D8527-05CF-16EB-D92D-DF6237A36FB4}"/>
                </a:ext>
              </a:extLst>
            </p:cNvPr>
            <p:cNvSpPr/>
            <p:nvPr/>
          </p:nvSpPr>
          <p:spPr>
            <a:xfrm>
              <a:off x="1124671" y="1532850"/>
              <a:ext cx="917856" cy="671328"/>
            </a:xfrm>
            <a:custGeom>
              <a:avLst/>
              <a:gdLst/>
              <a:ahLst/>
              <a:cxnLst/>
              <a:rect l="l" t="t" r="r" b="b"/>
              <a:pathLst>
                <a:path w="28683" h="20979" extrusionOk="0">
                  <a:moveTo>
                    <a:pt x="7644" y="0"/>
                  </a:moveTo>
                  <a:cubicBezTo>
                    <a:pt x="3656" y="0"/>
                    <a:pt x="381" y="3060"/>
                    <a:pt x="48" y="6965"/>
                  </a:cubicBezTo>
                  <a:cubicBezTo>
                    <a:pt x="24" y="7179"/>
                    <a:pt x="12" y="7406"/>
                    <a:pt x="12" y="7632"/>
                  </a:cubicBezTo>
                  <a:lnTo>
                    <a:pt x="12" y="20717"/>
                  </a:lnTo>
                  <a:cubicBezTo>
                    <a:pt x="12" y="20800"/>
                    <a:pt x="0" y="20895"/>
                    <a:pt x="12" y="20979"/>
                  </a:cubicBezTo>
                  <a:cubicBezTo>
                    <a:pt x="417" y="15431"/>
                    <a:pt x="9371" y="14716"/>
                    <a:pt x="12692" y="14633"/>
                  </a:cubicBezTo>
                  <a:cubicBezTo>
                    <a:pt x="12942" y="14629"/>
                    <a:pt x="13161" y="14627"/>
                    <a:pt x="13341" y="14627"/>
                  </a:cubicBezTo>
                  <a:cubicBezTo>
                    <a:pt x="13701" y="14627"/>
                    <a:pt x="13907" y="14633"/>
                    <a:pt x="13907" y="14633"/>
                  </a:cubicBezTo>
                  <a:lnTo>
                    <a:pt x="21253" y="14633"/>
                  </a:lnTo>
                  <a:cubicBezTo>
                    <a:pt x="25218" y="14633"/>
                    <a:pt x="28528" y="11537"/>
                    <a:pt x="28683" y="7608"/>
                  </a:cubicBezTo>
                  <a:lnTo>
                    <a:pt x="28683" y="7596"/>
                  </a:lnTo>
                  <a:cubicBezTo>
                    <a:pt x="28683" y="7537"/>
                    <a:pt x="28683" y="7477"/>
                    <a:pt x="28683" y="7418"/>
                  </a:cubicBezTo>
                  <a:cubicBezTo>
                    <a:pt x="28683" y="7287"/>
                    <a:pt x="28683" y="7156"/>
                    <a:pt x="28683" y="7025"/>
                  </a:cubicBezTo>
                  <a:cubicBezTo>
                    <a:pt x="28683" y="7013"/>
                    <a:pt x="28683" y="6989"/>
                    <a:pt x="28683" y="6965"/>
                  </a:cubicBezTo>
                  <a:cubicBezTo>
                    <a:pt x="28492" y="3084"/>
                    <a:pt x="25289" y="0"/>
                    <a:pt x="2137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228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Extra Condensed Medium"/>
                  <a:cs typeface="Fira Sans Extra Condensed Medium"/>
                  <a:sym typeface="Fira Sans Extra Condensed Medium"/>
                </a:rPr>
                <a:t>Report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9" name="Google Shape;464;p21">
              <a:extLst>
                <a:ext uri="{FF2B5EF4-FFF2-40B4-BE49-F238E27FC236}">
                  <a16:creationId xmlns:a16="http://schemas.microsoft.com/office/drawing/2014/main" id="{F696E245-C2B2-7205-0606-78D6C9B8AEBA}"/>
                </a:ext>
              </a:extLst>
            </p:cNvPr>
            <p:cNvSpPr/>
            <p:nvPr/>
          </p:nvSpPr>
          <p:spPr>
            <a:xfrm>
              <a:off x="1197821" y="3491853"/>
              <a:ext cx="1185312" cy="95680"/>
            </a:xfrm>
            <a:custGeom>
              <a:avLst/>
              <a:gdLst/>
              <a:ahLst/>
              <a:cxnLst/>
              <a:rect l="l" t="t" r="r" b="b"/>
              <a:pathLst>
                <a:path w="37041" h="2990" extrusionOk="0">
                  <a:moveTo>
                    <a:pt x="0" y="1"/>
                  </a:moveTo>
                  <a:cubicBezTo>
                    <a:pt x="0" y="1656"/>
                    <a:pt x="1334" y="2989"/>
                    <a:pt x="2989" y="2989"/>
                  </a:cubicBezTo>
                  <a:lnTo>
                    <a:pt x="34040" y="2989"/>
                  </a:lnTo>
                  <a:cubicBezTo>
                    <a:pt x="35695" y="2989"/>
                    <a:pt x="37041" y="1656"/>
                    <a:pt x="37041" y="1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65;p21">
              <a:extLst>
                <a:ext uri="{FF2B5EF4-FFF2-40B4-BE49-F238E27FC236}">
                  <a16:creationId xmlns:a16="http://schemas.microsoft.com/office/drawing/2014/main" id="{1E6CF59E-1878-23A8-380D-CE38510E5803}"/>
                </a:ext>
              </a:extLst>
            </p:cNvPr>
            <p:cNvSpPr/>
            <p:nvPr/>
          </p:nvSpPr>
          <p:spPr>
            <a:xfrm>
              <a:off x="1670639" y="3736068"/>
              <a:ext cx="239296" cy="239680"/>
            </a:xfrm>
            <a:custGeom>
              <a:avLst/>
              <a:gdLst/>
              <a:ahLst/>
              <a:cxnLst/>
              <a:rect l="l" t="t" r="r" b="b"/>
              <a:pathLst>
                <a:path w="7478" h="7490" extrusionOk="0">
                  <a:moveTo>
                    <a:pt x="3739" y="1"/>
                  </a:moveTo>
                  <a:cubicBezTo>
                    <a:pt x="1667" y="1"/>
                    <a:pt x="0" y="1680"/>
                    <a:pt x="0" y="3751"/>
                  </a:cubicBezTo>
                  <a:cubicBezTo>
                    <a:pt x="0" y="5811"/>
                    <a:pt x="1667" y="7490"/>
                    <a:pt x="3739" y="7490"/>
                  </a:cubicBezTo>
                  <a:cubicBezTo>
                    <a:pt x="5810" y="7490"/>
                    <a:pt x="7477" y="5811"/>
                    <a:pt x="7477" y="3751"/>
                  </a:cubicBezTo>
                  <a:cubicBezTo>
                    <a:pt x="7477" y="1680"/>
                    <a:pt x="5810" y="1"/>
                    <a:pt x="373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66;p21">
              <a:extLst>
                <a:ext uri="{FF2B5EF4-FFF2-40B4-BE49-F238E27FC236}">
                  <a16:creationId xmlns:a16="http://schemas.microsoft.com/office/drawing/2014/main" id="{C8126C5A-5554-8210-E16B-325081A7D3F5}"/>
                </a:ext>
              </a:extLst>
            </p:cNvPr>
            <p:cNvSpPr/>
            <p:nvPr/>
          </p:nvSpPr>
          <p:spPr>
            <a:xfrm>
              <a:off x="1712142" y="3777603"/>
              <a:ext cx="156256" cy="156608"/>
            </a:xfrm>
            <a:custGeom>
              <a:avLst/>
              <a:gdLst/>
              <a:ahLst/>
              <a:cxnLst/>
              <a:rect l="l" t="t" r="r" b="b"/>
              <a:pathLst>
                <a:path w="4883" h="4894" extrusionOk="0">
                  <a:moveTo>
                    <a:pt x="2442" y="1"/>
                  </a:moveTo>
                  <a:cubicBezTo>
                    <a:pt x="1096" y="1"/>
                    <a:pt x="1" y="1096"/>
                    <a:pt x="1" y="2453"/>
                  </a:cubicBezTo>
                  <a:cubicBezTo>
                    <a:pt x="1" y="3799"/>
                    <a:pt x="1096" y="4894"/>
                    <a:pt x="2442" y="4894"/>
                  </a:cubicBezTo>
                  <a:cubicBezTo>
                    <a:pt x="3787" y="4894"/>
                    <a:pt x="4882" y="3799"/>
                    <a:pt x="4882" y="2453"/>
                  </a:cubicBezTo>
                  <a:cubicBezTo>
                    <a:pt x="4882" y="1096"/>
                    <a:pt x="3787" y="1"/>
                    <a:pt x="244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67;p21">
              <a:extLst>
                <a:ext uri="{FF2B5EF4-FFF2-40B4-BE49-F238E27FC236}">
                  <a16:creationId xmlns:a16="http://schemas.microsoft.com/office/drawing/2014/main" id="{7EA3D6C0-9381-7D8E-ADB1-B9850908BB0A}"/>
                </a:ext>
              </a:extLst>
            </p:cNvPr>
            <p:cNvSpPr/>
            <p:nvPr/>
          </p:nvSpPr>
          <p:spPr>
            <a:xfrm>
              <a:off x="1678639" y="3587497"/>
              <a:ext cx="223680" cy="214912"/>
            </a:xfrm>
            <a:custGeom>
              <a:avLst/>
              <a:gdLst/>
              <a:ahLst/>
              <a:cxnLst/>
              <a:rect l="l" t="t" r="r" b="b"/>
              <a:pathLst>
                <a:path w="6990" h="6716" extrusionOk="0">
                  <a:moveTo>
                    <a:pt x="0" y="0"/>
                  </a:moveTo>
                  <a:lnTo>
                    <a:pt x="3489" y="6715"/>
                  </a:lnTo>
                  <a:lnTo>
                    <a:pt x="6989" y="0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69;p21">
              <a:extLst>
                <a:ext uri="{FF2B5EF4-FFF2-40B4-BE49-F238E27FC236}">
                  <a16:creationId xmlns:a16="http://schemas.microsoft.com/office/drawing/2014/main" id="{29D9F68E-28FA-F817-14A0-A07E0AAE7FCE}"/>
                </a:ext>
              </a:extLst>
            </p:cNvPr>
            <p:cNvSpPr txBox="1"/>
            <p:nvPr/>
          </p:nvSpPr>
          <p:spPr>
            <a:xfrm>
              <a:off x="1125050" y="2479447"/>
              <a:ext cx="1330500" cy="981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Summary report provided to PPAs for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fPAVs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5" name="Google Shape;468;p21">
            <a:extLst>
              <a:ext uri="{FF2B5EF4-FFF2-40B4-BE49-F238E27FC236}">
                <a16:creationId xmlns:a16="http://schemas.microsoft.com/office/drawing/2014/main" id="{560C6403-7D7F-D90E-34E8-301EE3BD01FB}"/>
              </a:ext>
            </a:extLst>
          </p:cNvPr>
          <p:cNvSpPr txBox="1"/>
          <p:nvPr/>
        </p:nvSpPr>
        <p:spPr>
          <a:xfrm>
            <a:off x="4996415" y="3259046"/>
            <a:ext cx="2125501" cy="6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rPr>
              <a:t>Service Provider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468;p21">
            <a:extLst>
              <a:ext uri="{FF2B5EF4-FFF2-40B4-BE49-F238E27FC236}">
                <a16:creationId xmlns:a16="http://schemas.microsoft.com/office/drawing/2014/main" id="{8E7A3EEA-3DD5-8EC2-91A7-E1EA0431CF97}"/>
              </a:ext>
            </a:extLst>
          </p:cNvPr>
          <p:cNvSpPr txBox="1"/>
          <p:nvPr/>
        </p:nvSpPr>
        <p:spPr>
          <a:xfrm>
            <a:off x="9642202" y="3308746"/>
            <a:ext cx="2124896" cy="65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Fira Sans Extra Condensed Medium"/>
              </a:rPr>
              <a:t>Vendor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Fira Sans Extra Condensed Medium"/>
              </a:rPr>
              <a:t>anager</a:t>
            </a:r>
          </a:p>
        </p:txBody>
      </p:sp>
    </p:spTree>
    <p:extLst>
      <p:ext uri="{BB962C8B-B14F-4D97-AF65-F5344CB8AC3E}">
        <p14:creationId xmlns:p14="http://schemas.microsoft.com/office/powerpoint/2010/main" val="10160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A6A2-4F42-CA47-2255-8D366AE52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Proposed </a:t>
            </a:r>
            <a:r>
              <a:rPr lang="en-US" sz="4400" b="1" dirty="0"/>
              <a:t>Refunds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65F13-4969-40A3-DFC4-2A712E6D61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594624"/>
            <a:ext cx="6294122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Proposed Refunds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“Proposed Refunds” can only be found on the Payment Services menu on the Vendor Payments tab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Payment Status “Proposed Refund”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“Proposed Refunds” will show in the results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vendor is not required to do the search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32259F-AD3B-6E4A-41E1-36ED41F1EEA9}"/>
              </a:ext>
            </a:extLst>
          </p:cNvPr>
          <p:cNvGrpSpPr/>
          <p:nvPr/>
        </p:nvGrpSpPr>
        <p:grpSpPr>
          <a:xfrm>
            <a:off x="7213516" y="2247310"/>
            <a:ext cx="4819988" cy="2160098"/>
            <a:chOff x="5832772" y="1735246"/>
            <a:chExt cx="4819988" cy="2160098"/>
          </a:xfrm>
        </p:grpSpPr>
        <p:pic>
          <p:nvPicPr>
            <p:cNvPr id="28" name="Picture 27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BA319985-8487-53EC-DD94-8B3EBD9C9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08" b="73164"/>
            <a:stretch/>
          </p:blipFill>
          <p:spPr>
            <a:xfrm>
              <a:off x="5832772" y="1735246"/>
              <a:ext cx="4819988" cy="21600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88707A-01A3-9190-EBF7-DFE86A023119}"/>
                </a:ext>
              </a:extLst>
            </p:cNvPr>
            <p:cNvSpPr/>
            <p:nvPr/>
          </p:nvSpPr>
          <p:spPr>
            <a:xfrm>
              <a:off x="7416421" y="2285926"/>
              <a:ext cx="1292687" cy="3636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679FCB-7E11-FE32-A414-8639954CEC9F}"/>
                </a:ext>
              </a:extLst>
            </p:cNvPr>
            <p:cNvSpPr/>
            <p:nvPr/>
          </p:nvSpPr>
          <p:spPr>
            <a:xfrm>
              <a:off x="7781545" y="2634121"/>
              <a:ext cx="1292687" cy="3636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BFD5BE7-AFBE-719E-3A10-DE853CCAB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22742" r="23391" b="34711"/>
          <a:stretch/>
        </p:blipFill>
        <p:spPr>
          <a:xfrm>
            <a:off x="7889989" y="4580071"/>
            <a:ext cx="3463813" cy="2059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79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594625"/>
            <a:ext cx="4740277" cy="49109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Proposed Refunds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Approve or Void the “Proposed Refund” select the radio button next to the refund you want to determine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“Approved Refund” and “Void Refund” buttons are now available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8DFDE8-709A-2C51-DF8E-9D84CCD59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5"/>
          <a:stretch/>
        </p:blipFill>
        <p:spPr>
          <a:xfrm>
            <a:off x="5477596" y="1548590"/>
            <a:ext cx="6676217" cy="4475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4CF52-15CA-5C8A-6E21-CAA7AEB7504C}"/>
              </a:ext>
            </a:extLst>
          </p:cNvPr>
          <p:cNvSpPr/>
          <p:nvPr/>
        </p:nvSpPr>
        <p:spPr>
          <a:xfrm>
            <a:off x="5597525" y="5134995"/>
            <a:ext cx="201758" cy="203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A4AB0-501A-E02A-2919-F12E024FAE69}"/>
              </a:ext>
            </a:extLst>
          </p:cNvPr>
          <p:cNvSpPr/>
          <p:nvPr/>
        </p:nvSpPr>
        <p:spPr>
          <a:xfrm>
            <a:off x="5707856" y="5531643"/>
            <a:ext cx="873920" cy="240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FCC509-28F0-1FF1-D605-B7C75E716B92}"/>
              </a:ext>
            </a:extLst>
          </p:cNvPr>
          <p:cNvSpPr/>
          <p:nvPr/>
        </p:nvSpPr>
        <p:spPr>
          <a:xfrm>
            <a:off x="6711158" y="5531643"/>
            <a:ext cx="708818" cy="240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4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6DB9-7635-F1A8-F0B4-87E8737FA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71B4-0DE3-25E7-5DE5-2A26806E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CEA1-E1F0-0780-AF94-5D327E10B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7" y="1594624"/>
            <a:ext cx="994269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Proposed Refunds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 should check for “Proposed Refunds” at least weekly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leave refunds in “Proposed Refunds” status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 if you have the info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if you don’t have the info</a:t>
            </a:r>
            <a:endParaRPr lang="en-US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Energy vendors can subscribe to be 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notified when “Proposed Refund” is voided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Energy vendor can re-enter refund if needed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D0FB-DBF5-DE24-A9A5-493C43E8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C21FC8D-4C83-D42F-0C3A-484D3FF19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56" r="8212"/>
          <a:stretch/>
        </p:blipFill>
        <p:spPr>
          <a:xfrm>
            <a:off x="8880337" y="3858069"/>
            <a:ext cx="3141345" cy="21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70769-4B37-DA31-3723-CE79DD82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DC32-A4A9-D807-4EE7-8458551D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1CD61-6E72-997F-9AB8-E31097B1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5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DCAF-D90E-B8D2-1A1E-5AAE36D9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6DD4-6A52-71ED-51E3-D752BB7E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D0A8-C092-7DFD-B8FE-DCDCE2B53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Jon Brown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4385E-647E-0E8C-1F26-6E1D4F48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3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C6B94-446B-EA45-DE0D-FDEEAC03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F11A-CCDF-3078-8466-FC3D6DBD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D80CD-7587-ACAB-A093-259B9D860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Name on Energy Accounts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Energy Vendor Audit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Proposed Refunds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B993-8CA5-9A1E-4C07-E82DDA86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86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A6A2-4F42-CA47-2255-8D366AE52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Name on Energy Accounts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65F13-4969-40A3-DFC4-2A712E6D61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3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7895603" cy="46523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Can only pay accounts in HH member's name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Name on Account = Match. Payment allowed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Account with only HH member name listed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Account with HH member as the owner and non-HH member as a non-owner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 deceased person’s name on the account for historical info is allowed if the they are not an account owner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F3544E72-AC7A-F8E2-A5A6-52F0847ED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11505" b="5077"/>
          <a:stretch/>
        </p:blipFill>
        <p:spPr>
          <a:xfrm>
            <a:off x="8597355" y="2845495"/>
            <a:ext cx="3439636" cy="2590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7FFD4-C835-DF5D-B778-573226BD9E42}"/>
              </a:ext>
            </a:extLst>
          </p:cNvPr>
          <p:cNvSpPr txBox="1"/>
          <p:nvPr/>
        </p:nvSpPr>
        <p:spPr>
          <a:xfrm>
            <a:off x="4227775" y="2853443"/>
            <a:ext cx="134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0984BCCB-F3F1-3CDC-D37C-2FE400F9D9E1}"/>
              </a:ext>
            </a:extLst>
          </p:cNvPr>
          <p:cNvSpPr/>
          <p:nvPr/>
        </p:nvSpPr>
        <p:spPr>
          <a:xfrm>
            <a:off x="11191409" y="3360169"/>
            <a:ext cx="667624" cy="65802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05D32190-5D24-1921-A791-F2E4A84121FB}"/>
              </a:ext>
            </a:extLst>
          </p:cNvPr>
          <p:cNvSpPr/>
          <p:nvPr/>
        </p:nvSpPr>
        <p:spPr>
          <a:xfrm>
            <a:off x="11191409" y="4777637"/>
            <a:ext cx="667624" cy="65802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06D34D6F-4DA7-C8C7-EA77-13330B437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8624" y="39666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619343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Name on account = No Match. Payment not allowed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Account in non-HH member name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Account in HH member and non-HH member name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POA, guardian, or conservator can’t be account owner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When all energy vendors are “No match”: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 “No account in HH name (15426)” energy vendor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Defaults to minimum PH benefit direct pay to HH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Table&#10;&#10;AI-generated content may be incorrect.">
            <a:extLst>
              <a:ext uri="{FF2B5EF4-FFF2-40B4-BE49-F238E27FC236}">
                <a16:creationId xmlns:a16="http://schemas.microsoft.com/office/drawing/2014/main" id="{49747840-34B8-E599-839D-A7A9521CF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7" t="1" r="11505" b="27646"/>
          <a:stretch/>
        </p:blipFill>
        <p:spPr>
          <a:xfrm>
            <a:off x="9990033" y="2845495"/>
            <a:ext cx="2046957" cy="197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Table&#10;&#10;AI-generated content may be incorrect.">
            <a:extLst>
              <a:ext uri="{FF2B5EF4-FFF2-40B4-BE49-F238E27FC236}">
                <a16:creationId xmlns:a16="http://schemas.microsoft.com/office/drawing/2014/main" id="{F268B9EE-888B-4EA4-AF41-8E2B0122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7" t="16921" r="11505" b="55435"/>
          <a:stretch/>
        </p:blipFill>
        <p:spPr>
          <a:xfrm>
            <a:off x="9990033" y="4065528"/>
            <a:ext cx="2046958" cy="7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0178C-137F-68D5-2746-940EA57A0C2C}"/>
              </a:ext>
            </a:extLst>
          </p:cNvPr>
          <p:cNvSpPr txBox="1"/>
          <p:nvPr/>
        </p:nvSpPr>
        <p:spPr>
          <a:xfrm>
            <a:off x="4182055" y="2216270"/>
            <a:ext cx="204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Match</a:t>
            </a: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EEE3CE07-FDD0-CEB5-20CB-618056F7A598}"/>
              </a:ext>
            </a:extLst>
          </p:cNvPr>
          <p:cNvSpPr/>
          <p:nvPr/>
        </p:nvSpPr>
        <p:spPr>
          <a:xfrm>
            <a:off x="11238639" y="3409952"/>
            <a:ext cx="712569" cy="65557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4274099F-8B5E-A962-E1AE-C6C2266D736C}"/>
              </a:ext>
            </a:extLst>
          </p:cNvPr>
          <p:cNvSpPr/>
          <p:nvPr/>
        </p:nvSpPr>
        <p:spPr>
          <a:xfrm>
            <a:off x="11238639" y="4114890"/>
            <a:ext cx="712569" cy="65557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44987-DC8B-F075-F655-25E3E734A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0AA8-8886-F3D5-DE4F-C483A2C5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FC74-289B-7FDF-C9DC-23E778BB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135380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Name on account = Landlord Account. Direct payment allowed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Default status for “In Rent” energy vendors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Any energy vendor can be a Landlord Account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82274-5151-C134-B271-58B21762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96389-BE20-2AB0-8893-C1D7AD5B9BE1}"/>
              </a:ext>
            </a:extLst>
          </p:cNvPr>
          <p:cNvSpPr txBox="1"/>
          <p:nvPr/>
        </p:nvSpPr>
        <p:spPr>
          <a:xfrm>
            <a:off x="4181533" y="2216416"/>
            <a:ext cx="332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Landlord Account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DCA941-039E-BBE4-9566-80B551F3B565}"/>
              </a:ext>
            </a:extLst>
          </p:cNvPr>
          <p:cNvGrpSpPr/>
          <p:nvPr/>
        </p:nvGrpSpPr>
        <p:grpSpPr>
          <a:xfrm>
            <a:off x="4350417" y="4056810"/>
            <a:ext cx="3156285" cy="2881122"/>
            <a:chOff x="10374975" y="1938528"/>
            <a:chExt cx="1836564" cy="164222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1571DF-3EE5-21F6-199E-541E35A59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" t="3183" r="32554"/>
            <a:stretch/>
          </p:blipFill>
          <p:spPr>
            <a:xfrm>
              <a:off x="10374975" y="1938528"/>
              <a:ext cx="1740036" cy="15435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Graphic 19" descr="Checkbox Checked with solid fill">
              <a:extLst>
                <a:ext uri="{FF2B5EF4-FFF2-40B4-BE49-F238E27FC236}">
                  <a16:creationId xmlns:a16="http://schemas.microsoft.com/office/drawing/2014/main" id="{BD16A540-BA06-0591-BAEB-37B52B2D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37705" y="2906918"/>
              <a:ext cx="673834" cy="673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100F1-B437-01C4-B1AD-1163D992C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494EC-41C6-98DC-C44C-BC9B3FFC1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94624"/>
            <a:ext cx="7855737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Payment must first go to energy vendors with a name match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Benefit is $400 or actual consumption, whichever is greater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Remaining benefit can be distributed to HH as direct payment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If no accounts in HH name but have account in name of landlord HH may receive their entire benefit as a direct payment </a:t>
            </a:r>
          </a:p>
        </p:txBody>
      </p:sp>
      <p:pic>
        <p:nvPicPr>
          <p:cNvPr id="12" name="Picture 11" descr="Table&#10;&#10;AI-generated content may be incorrect.">
            <a:extLst>
              <a:ext uri="{FF2B5EF4-FFF2-40B4-BE49-F238E27FC236}">
                <a16:creationId xmlns:a16="http://schemas.microsoft.com/office/drawing/2014/main" id="{23947F09-154F-4BA1-C3BD-9B833BDCA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6" r="4004"/>
          <a:stretch/>
        </p:blipFill>
        <p:spPr>
          <a:xfrm>
            <a:off x="8504821" y="2213229"/>
            <a:ext cx="3613568" cy="3073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2" name="Picture 21" descr="Table&#10;&#10;AI-generated content may be incorrect.">
            <a:extLst>
              <a:ext uri="{FF2B5EF4-FFF2-40B4-BE49-F238E27FC236}">
                <a16:creationId xmlns:a16="http://schemas.microsoft.com/office/drawing/2014/main" id="{E0EBEFBA-5637-AD84-ACBF-A0B5F49CA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6" t="18611" r="25230" b="61957"/>
          <a:stretch/>
        </p:blipFill>
        <p:spPr>
          <a:xfrm>
            <a:off x="8507615" y="2974687"/>
            <a:ext cx="2839454" cy="10419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45D45-5769-EB39-BB79-936D1F8A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FD09B-7CA6-ACCD-D054-7EE25B7A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D896D193-A7BA-412B-0748-2FFD77CE5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2556" y="3088907"/>
            <a:ext cx="875893" cy="875893"/>
          </a:xfrm>
          <a:prstGeom prst="rect">
            <a:avLst/>
          </a:prstGeom>
        </p:spPr>
      </p:pic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538C1F38-B792-7FAC-F77C-1AAC1162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16852" y="4213573"/>
            <a:ext cx="875893" cy="875893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DA10A6AB-5BA0-3BA6-5BAD-DD6D91322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79851" y="4076338"/>
            <a:ext cx="1147083" cy="1147083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6E22670F-14D8-63F0-AF04-12F048503EA6}"/>
              </a:ext>
            </a:extLst>
          </p:cNvPr>
          <p:cNvSpPr/>
          <p:nvPr/>
        </p:nvSpPr>
        <p:spPr>
          <a:xfrm>
            <a:off x="10797948" y="3104074"/>
            <a:ext cx="875892" cy="87589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45A60-8FE0-6BE7-555F-97C14E34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EF23-017D-CE3A-EB0E-CACDE9A3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>
                <a:ea typeface="Calibri" panose="020F0502020204030204" pitchFamily="34" charset="0"/>
                <a:cs typeface="Times New Roman" panose="02020603050405020304" pitchFamily="18" charset="0"/>
              </a:rPr>
              <a:t>Energy Vendors</a:t>
            </a:r>
            <a:endParaRPr lang="en-US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37AF-C590-197F-BFC5-85A57E253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9848162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Name on Energy Accounts</a:t>
            </a:r>
          </a:p>
          <a:p>
            <a:pPr marL="0" indent="0">
              <a:buNone/>
            </a:pPr>
            <a:r>
              <a:rPr lang="en-US" sz="3200" b="1" dirty="0"/>
              <a:t>Why the change?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Recent US HHS guidance reinforcing equitable treatment of renters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Old policy disproportionately affected renters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More than 80% of FFY25 HHs without an account in a HH member’s name are renters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More renters with all “No Match” energy vendor accounts resulted in more renter HHs getting $200 minimum benefit</a:t>
            </a:r>
          </a:p>
          <a:p>
            <a:pPr lvl="0"/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24258-34DA-B00E-906F-4599138E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70BD8BFC-CED0-64F0-CEC1-B71869CEF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5158" b="14457"/>
          <a:stretch/>
        </p:blipFill>
        <p:spPr>
          <a:xfrm>
            <a:off x="9393150" y="2469126"/>
            <a:ext cx="2727477" cy="19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777</Words>
  <Application>Microsoft Office PowerPoint</Application>
  <PresentationFormat>Widescreen</PresentationFormat>
  <Paragraphs>146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Symbol</vt:lpstr>
      <vt:lpstr>Office Theme</vt:lpstr>
      <vt:lpstr>MN.IT</vt:lpstr>
      <vt:lpstr>    </vt:lpstr>
      <vt:lpstr>Energy Vendors</vt:lpstr>
      <vt:lpstr>Energy Vendors</vt:lpstr>
      <vt:lpstr>Name on Energy Accounts</vt:lpstr>
      <vt:lpstr>Energy Vendors</vt:lpstr>
      <vt:lpstr>Energy Vendors</vt:lpstr>
      <vt:lpstr>Energy Vendors</vt:lpstr>
      <vt:lpstr>Energy Vendors</vt:lpstr>
      <vt:lpstr>Energy Vendors</vt:lpstr>
      <vt:lpstr>Energy Vendors</vt:lpstr>
      <vt:lpstr>Energy Vendors</vt:lpstr>
      <vt:lpstr>Energy Vendor Audit</vt:lpstr>
      <vt:lpstr>Energy Vendors</vt:lpstr>
      <vt:lpstr>Energy Vendors</vt:lpstr>
      <vt:lpstr>Proposed Refunds</vt:lpstr>
      <vt:lpstr>Energy Vendors</vt:lpstr>
      <vt:lpstr>Energy Vendors</vt:lpstr>
      <vt:lpstr>Energy Vendors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3</cp:revision>
  <dcterms:created xsi:type="dcterms:W3CDTF">2025-08-06T19:28:42Z</dcterms:created>
  <dcterms:modified xsi:type="dcterms:W3CDTF">2025-08-06T19:46:30Z</dcterms:modified>
</cp:coreProperties>
</file>