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1040" r:id="rId3"/>
    <p:sldId id="3145" r:id="rId4"/>
    <p:sldId id="507" r:id="rId5"/>
    <p:sldId id="480" r:id="rId6"/>
    <p:sldId id="482" r:id="rId7"/>
    <p:sldId id="496" r:id="rId8"/>
    <p:sldId id="495" r:id="rId9"/>
    <p:sldId id="452" r:id="rId10"/>
    <p:sldId id="473" r:id="rId11"/>
    <p:sldId id="484" r:id="rId12"/>
    <p:sldId id="483" r:id="rId13"/>
    <p:sldId id="485" r:id="rId14"/>
    <p:sldId id="486" r:id="rId15"/>
    <p:sldId id="487" r:id="rId16"/>
    <p:sldId id="488" r:id="rId17"/>
    <p:sldId id="489" r:id="rId18"/>
    <p:sldId id="490" r:id="rId19"/>
    <p:sldId id="491" r:id="rId20"/>
    <p:sldId id="492" r:id="rId21"/>
    <p:sldId id="493" r:id="rId22"/>
    <p:sldId id="494" r:id="rId23"/>
    <p:sldId id="498" r:id="rId24"/>
    <p:sldId id="501" r:id="rId25"/>
    <p:sldId id="499" r:id="rId26"/>
    <p:sldId id="500" r:id="rId27"/>
    <p:sldId id="497" r:id="rId28"/>
    <p:sldId id="502" r:id="rId29"/>
    <p:sldId id="503" r:id="rId30"/>
    <p:sldId id="504" r:id="rId31"/>
    <p:sldId id="505" r:id="rId32"/>
    <p:sldId id="454" r:id="rId33"/>
    <p:sldId id="506" r:id="rId34"/>
    <p:sldId id="314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D2419-E2E9-4290-9DC9-02E4BB664D3E}"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586E-EECD-4F41-8A31-A2B09A34BDEC}" type="slidenum">
              <a:rPr lang="en-US" smtClean="0"/>
              <a:t>‹#›</a:t>
            </a:fld>
            <a:endParaRPr lang="en-US"/>
          </a:p>
        </p:txBody>
      </p:sp>
    </p:spTree>
    <p:extLst>
      <p:ext uri="{BB962C8B-B14F-4D97-AF65-F5344CB8AC3E}">
        <p14:creationId xmlns:p14="http://schemas.microsoft.com/office/powerpoint/2010/main" val="418792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23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5840-D8CB-7C6D-B2C3-4FB2D4D99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B0F5A-5838-B2F5-0CB0-C0152EB19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2189E-9F75-8BB0-C96E-B21231EBE203}"/>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E9B088E2-E057-468A-A745-867F2D906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8E752-194B-E993-DAFD-93710AA08EE2}"/>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0323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F6BD-6384-1801-E560-C1DA802C9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A0F16-7873-47EF-7026-6E1EBD4B61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49565-5872-FA6D-5B49-483264E69531}"/>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633175BC-D783-E89C-9BF6-CB1631A175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5D028-ACC6-A5AA-781F-D1B3B6E5B2F9}"/>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148545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057C1-88A3-D1AE-AD7A-44E2522F80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15468-0EC0-7C94-852E-DC8661325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02EF-0432-654D-7A36-FDF163B0F222}"/>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DC57C987-E9DB-EDDF-1764-0C63BA71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5CCA0-473F-C807-DB88-4BF066FAECBF}"/>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80464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609A9E4C-C103-4FA4-822B-E82DE7921672}"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1451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83893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038160"/>
            <a:ext cx="12192000" cy="181984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lvl1pPr>
              <a:defRPr sz="1400"/>
            </a:lvl1pPr>
          </a:lstStyle>
          <a:p>
            <a:fld id="{583170A9-BBA4-411C-BC84-1842E0BB563A}"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4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87526" y="687649"/>
            <a:ext cx="6396957" cy="2109940"/>
          </a:xfrm>
          <a:prstGeom prst="rect">
            <a:avLst/>
          </a:prstGeom>
        </p:spPr>
      </p:pic>
    </p:spTree>
    <p:extLst>
      <p:ext uri="{BB962C8B-B14F-4D97-AF65-F5344CB8AC3E}">
        <p14:creationId xmlns:p14="http://schemas.microsoft.com/office/powerpoint/2010/main" val="402557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878286"/>
            <a:ext cx="3774305" cy="541749"/>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mn.gov/commerce</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72026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4"/>
          <p:cNvSpPr>
            <a:spLocks noGrp="1"/>
          </p:cNvSpPr>
          <p:nvPr>
            <p:ph type="ftr" sz="quarter" idx="3"/>
          </p:nvPr>
        </p:nvSpPr>
        <p:spPr bwMode="black">
          <a:xfrm>
            <a:off x="838200" y="6356350"/>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83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a:xfrm>
            <a:off x="838200" y="6356350"/>
            <a:ext cx="1358590" cy="365125"/>
          </a:xfrm>
          <a:prstGeom prst="rect">
            <a:avLst/>
          </a:prstGeom>
        </p:spPr>
        <p:txBody>
          <a:bodyPr/>
          <a:lstStyle/>
          <a:p>
            <a:fld id="{EEB90FFD-D2D9-4F5F-8590-CB128880A1B7}" type="datetime1">
              <a:rPr lang="en-US" smtClean="0"/>
              <a:t>8/6/2025</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82463" y="211882"/>
            <a:ext cx="3234329" cy="1320134"/>
          </a:xfrm>
          <a:prstGeom prst="rect">
            <a:avLst/>
          </a:prstGeom>
        </p:spPr>
      </p:pic>
    </p:spTree>
    <p:extLst>
      <p:ext uri="{BB962C8B-B14F-4D97-AF65-F5344CB8AC3E}">
        <p14:creationId xmlns:p14="http://schemas.microsoft.com/office/powerpoint/2010/main" val="63059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bwMode="black">
          <a:xfrm>
            <a:off x="838200" y="6400299"/>
            <a:ext cx="5587647" cy="365125"/>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7458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p>
            <a:fld id="{56E193FD-FE95-4BDE-8007-09944D3D6E7B}"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310104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lvl1pPr>
              <a:defRPr sz="1400"/>
            </a:lvl1pPr>
          </a:lstStyle>
          <a:p>
            <a:fld id="{D0F572C9-7141-40CA-BAF6-CEB1DEBAD357}"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014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CB35-7135-6CF0-34E9-7621102AC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03DAAA-FF83-3729-7FE5-D7F6CAC2A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1FD1B-CE90-411E-19DD-0EB976D67B20}"/>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19EF1E4A-D547-8D99-976B-AA3645BF1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22515-92F5-C423-2FE9-4593C9145AAD}"/>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86618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a:xfrm>
            <a:off x="838200" y="6356350"/>
            <a:ext cx="1358590" cy="365125"/>
          </a:xfrm>
          <a:prstGeom prst="rect">
            <a:avLst/>
          </a:prstGeom>
        </p:spPr>
        <p:txBody>
          <a:bodyPr/>
          <a:lstStyle>
            <a:lvl1pPr>
              <a:defRPr sz="1400"/>
            </a:lvl1pPr>
          </a:lstStyle>
          <a:p>
            <a:fld id="{21F9207B-D1B9-461C-9F0C-8FB160527F5F}"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027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38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45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lvl1pPr>
              <a:defRPr sz="1400"/>
            </a:lvl1pPr>
          </a:lstStyle>
          <a:p>
            <a:fld id="{909BF49D-465D-4D90-8ED0-696C8CE2F35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209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F12DF86-D7F6-4A2C-B9B5-EBCAFDD685F8}"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0006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E92997C-08A6-4C3E-B1D9-4C22E877DECC}"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534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B7C0EBC2-667E-47DC-9766-124575FFB03F}"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mn.gov/commerce</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289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19DFEFE4-D7F6-4199-AA5E-AB5F3890E6A4}"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1322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40F6108E-7910-4A69-980D-2D0B890A7F99}"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mn.gov/commerce</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02129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8148823-37F6-48B2-A686-BCB68E390DE9}" type="datetime1">
              <a:rPr lang="en-US" smtClean="0"/>
              <a:t>8/6/2025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2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8074-A00E-0FC3-17B2-F47ABF8500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5120E5-EF6C-7434-EEE0-32C591C21C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B21D6-196E-79E7-63A9-8A0F88C6920D}"/>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5D93BEBE-6836-A50C-8FE5-EE028645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E162-B341-3854-CD23-B03726656D7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875089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AC27460E-ADA4-4312-B54D-F85146C39A61}" type="datetime1">
              <a:rPr lang="en-US" smtClean="0"/>
              <a:t>8/6/2025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72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9A4DC60D-2A37-478B-B283-D5EFC8A6BDE0}" type="datetime1">
              <a:rPr lang="en-US" smtClean="0"/>
              <a:t>8/6/2025</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46033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186C4FE6-3116-4F1D-B296-403F0C5F2833}"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43515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B9F4FA4C-51E8-4FAC-B909-65DFD4705D67}" type="datetime1">
              <a:rPr lang="en-US" smtClean="0"/>
              <a:t>8/6/2025</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3461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1CEF465A-5259-4090-9DE7-D9C0063E4495}"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5757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47608DDD-F948-4368-A165-16C6F04A2D04}"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584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bwMode="black">
          <a:xfrm>
            <a:off x="838200" y="6356350"/>
            <a:ext cx="1358590" cy="365125"/>
          </a:xfrm>
          <a:prstGeom prst="rect">
            <a:avLst/>
          </a:prstGeom>
        </p:spPr>
        <p:txBody>
          <a:bodyPr/>
          <a:lstStyle/>
          <a:p>
            <a:fld id="{BADC0C9A-9F64-45CB-B67D-0E5818227CB2}" type="datetime1">
              <a:rPr lang="en-US" smtClean="0"/>
              <a:t>8/6/2025</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0443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502091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638081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241542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D9C9-EE22-FC99-2807-57892BD90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7F12A-C191-D07F-F975-3AA9AF8B7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60AB2-05D2-A0F4-21CF-FB0F93DFE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E1DF6-08C7-1610-E0B1-EF85B3790B90}"/>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61AA89D6-AC4B-DBEC-0EDF-A54971231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CC679-E093-763B-B28E-456449BF15F4}"/>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09227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a:prstGeom prst="rect">
            <a:avLst/>
          </a:prstGeom>
        </p:spPr>
        <p:txBody>
          <a:bodyPr/>
          <a:lstStyle/>
          <a:p>
            <a:fld id="{9A4DED76-FA01-44A8-9606-D0E453383391}"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3320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09E2F9B8-5E68-4E4F-B17C-2A863C72D5CF}"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357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C7609DCC-8A28-413C-950B-AC617C3E70E0}" type="datetime1">
              <a:rPr lang="en-US" smtClean="0"/>
              <a:t>8/6/2025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81022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a:prstGeom prst="rect">
            <a:avLst/>
          </a:prstGeom>
        </p:spPr>
        <p:txBody>
          <a:bodyPr/>
          <a:lstStyle/>
          <a:p>
            <a:fld id="{71EE99AE-EF6B-4BF9-9FA1-E8EBBC1924E3}"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32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a:prstGeom prst="rect">
            <a:avLst/>
          </a:prstGeom>
        </p:spPr>
        <p:txBody>
          <a:bodyPr/>
          <a:lstStyle/>
          <a:p>
            <a:fld id="{A7ED909E-CD04-4001-94D5-0975CB7CC54F}" type="datetime1">
              <a:rPr lang="en-US" smtClean="0"/>
              <a:t>8/6/2025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mn.gov/commerce</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042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225572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89A6C391-7C3B-41B6-99FD-489949516ACA}"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555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9F1C1F29-1512-4A68-9ACF-4622935D07B1}"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404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7335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B5A15628-3108-4012-BC7F-22348EC69375}" type="datetime1">
              <a:rPr lang="en-US" smtClean="0"/>
              <a:t>8/6/2025</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610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E12B-EFCF-210A-5E36-4489CA50B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0335F-C256-B838-B82D-6346E4ADF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E242E-0395-154D-1DF5-415D2B75B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293B2-CCDE-96DD-AD6C-5F63940BD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F8A06-0ED7-47E4-52FF-8317F973C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656D3-FAEA-F984-CFB3-7FFDEB2B26C9}"/>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8" name="Footer Placeholder 7">
            <a:extLst>
              <a:ext uri="{FF2B5EF4-FFF2-40B4-BE49-F238E27FC236}">
                <a16:creationId xmlns:a16="http://schemas.microsoft.com/office/drawing/2014/main" id="{5A1FA869-81B4-780D-6A93-BA91ECF511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533C42-4A2F-647C-2FD1-6958C0BD5DE7}"/>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96831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a:prstGeom prst="rect">
            <a:avLst/>
          </a:prstGeom>
        </p:spPr>
        <p:txBody>
          <a:bodyPr/>
          <a:lstStyle>
            <a:lvl1pPr>
              <a:defRPr>
                <a:solidFill>
                  <a:schemeClr val="bg1"/>
                </a:solidFill>
              </a:defRPr>
            </a:lvl1pPr>
          </a:lstStyle>
          <a:p>
            <a:fld id="{752A5048-757B-4002-9D61-C552F706D13C}" type="datetime1">
              <a:rPr lang="en-US" smtClean="0"/>
              <a:t>8/6/2025</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mn.gov/commerce</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9210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905703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3530573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900651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046A51A0-DBC0-4B1A-A44C-113112936ED0}"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845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p>
            <a:fld id="{71132779-B79A-4542-B582-DC6C2C97CE76}" type="datetime1">
              <a:rPr lang="en-US" smtClean="0"/>
              <a:t>8/6/2025</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4474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70B9F03C-F1A7-4822-BC4F-FFDB8BB489B7}"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tx2"/>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779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3544189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D5DA1EE5-D104-44FA-B3BB-92872F6821E4}"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6777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a:xfrm>
            <a:off x="838200" y="6356350"/>
            <a:ext cx="1358590" cy="365125"/>
          </a:xfrm>
          <a:prstGeom prst="rect">
            <a:avLst/>
          </a:prstGeom>
        </p:spPr>
        <p:txBody>
          <a:bodyPr/>
          <a:lstStyle>
            <a:lvl1pPr>
              <a:defRPr>
                <a:solidFill>
                  <a:schemeClr val="bg1"/>
                </a:solidFill>
              </a:defRPr>
            </a:lvl1pPr>
          </a:lstStyle>
          <a:p>
            <a:fld id="{C6557D80-E398-497E-BD25-3935B64AD6C0}" type="datetime1">
              <a:rPr lang="en-US" smtClean="0"/>
              <a:t>8/6/2025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mn.gov/commerce</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529324" y="271871"/>
            <a:ext cx="3234329" cy="1320134"/>
          </a:xfrm>
          <a:prstGeom prst="rect">
            <a:avLst/>
          </a:prstGeom>
        </p:spPr>
      </p:pic>
    </p:spTree>
    <p:extLst>
      <p:ext uri="{BB962C8B-B14F-4D97-AF65-F5344CB8AC3E}">
        <p14:creationId xmlns:p14="http://schemas.microsoft.com/office/powerpoint/2010/main" val="133802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F418-0BFD-3377-FAA3-9E5860FE18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65F8F-B379-B34E-84A0-758CBAA2598C}"/>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4" name="Footer Placeholder 3">
            <a:extLst>
              <a:ext uri="{FF2B5EF4-FFF2-40B4-BE49-F238E27FC236}">
                <a16:creationId xmlns:a16="http://schemas.microsoft.com/office/drawing/2014/main" id="{89174CC7-426C-B3D3-F52C-A9FF3BB5A5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FE6D04-4FED-D0E0-ADC6-E78D557F1B2E}"/>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378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a:xfrm>
            <a:off x="838200" y="6356350"/>
            <a:ext cx="1358590" cy="365125"/>
          </a:xfrm>
          <a:prstGeom prst="rect">
            <a:avLst/>
          </a:prstGeom>
        </p:spPr>
        <p:txBody>
          <a:bodyPr/>
          <a:lstStyle>
            <a:lvl1pPr>
              <a:defRPr>
                <a:solidFill>
                  <a:schemeClr val="tx2"/>
                </a:solidFill>
              </a:defRPr>
            </a:lvl1pPr>
          </a:lstStyle>
          <a:p>
            <a:fld id="{97EA0BCB-CC0C-4903-9357-5D76A5610BF4}" type="datetime1">
              <a:rPr lang="en-US" smtClean="0"/>
              <a:t>8/6/2025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mn.gov/commerce</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94336" y="278136"/>
            <a:ext cx="3234329" cy="1320134"/>
          </a:xfrm>
          <a:prstGeom prst="rect">
            <a:avLst/>
          </a:prstGeom>
        </p:spPr>
      </p:pic>
    </p:spTree>
    <p:extLst>
      <p:ext uri="{BB962C8B-B14F-4D97-AF65-F5344CB8AC3E}">
        <p14:creationId xmlns:p14="http://schemas.microsoft.com/office/powerpoint/2010/main" val="906316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1C8FDA-E0BA-EA06-2325-F6BAB9513FE3}"/>
              </a:ext>
            </a:extLst>
          </p:cNvPr>
          <p:cNvSpPr>
            <a:spLocks noGrp="1"/>
          </p:cNvSpPr>
          <p:nvPr>
            <p:ph sz="half" idx="2"/>
          </p:nvPr>
        </p:nvSpPr>
        <p:spPr>
          <a:xfrm>
            <a:off x="838200" y="2834733"/>
            <a:ext cx="10515600" cy="3342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AFD401F-5F9D-A0FC-4D1F-C434202009E6}"/>
              </a:ext>
            </a:extLst>
          </p:cNvPr>
          <p:cNvSpPr>
            <a:spLocks noGrp="1"/>
          </p:cNvSpPr>
          <p:nvPr>
            <p:ph type="dt" sz="half" idx="10"/>
          </p:nvPr>
        </p:nvSpPr>
        <p:spPr/>
        <p:txBody>
          <a:bodyPr/>
          <a:lstStyle/>
          <a:p>
            <a:fld id="{26E10112-6685-4229-95A4-78378CF616F9}" type="datetime1">
              <a:rPr lang="en-US" smtClean="0"/>
              <a:t>8/6/2025</a:t>
            </a:fld>
            <a:endParaRPr lang="en-US"/>
          </a:p>
        </p:txBody>
      </p:sp>
      <p:sp>
        <p:nvSpPr>
          <p:cNvPr id="6" name="Footer Placeholder 5">
            <a:extLst>
              <a:ext uri="{FF2B5EF4-FFF2-40B4-BE49-F238E27FC236}">
                <a16:creationId xmlns:a16="http://schemas.microsoft.com/office/drawing/2014/main" id="{0CA865F9-9B29-7E04-62B3-315EBB3CB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C6763-1D50-2DB3-8771-FAAA23CCC18B}"/>
              </a:ext>
            </a:extLst>
          </p:cNvPr>
          <p:cNvSpPr>
            <a:spLocks noGrp="1"/>
          </p:cNvSpPr>
          <p:nvPr>
            <p:ph type="sldNum" sz="quarter" idx="12"/>
          </p:nvPr>
        </p:nvSpPr>
        <p:spPr/>
        <p:txBody>
          <a:bodyPr/>
          <a:lstStyle/>
          <a:p>
            <a:fld id="{FE280A4B-66AC-44F6-9213-B93C51DC52A4}" type="slidenum">
              <a:rPr lang="en-US" smtClean="0"/>
              <a:t>‹#›</a:t>
            </a:fld>
            <a:endParaRPr lang="en-US"/>
          </a:p>
        </p:txBody>
      </p:sp>
      <p:sp>
        <p:nvSpPr>
          <p:cNvPr id="8" name="Title 1">
            <a:extLst>
              <a:ext uri="{FF2B5EF4-FFF2-40B4-BE49-F238E27FC236}">
                <a16:creationId xmlns:a16="http://schemas.microsoft.com/office/drawing/2014/main" id="{83F4B0A9-0932-D5D4-A4B8-238CFE61F4ED}"/>
              </a:ext>
            </a:extLst>
          </p:cNvPr>
          <p:cNvSpPr>
            <a:spLocks noGrp="1"/>
          </p:cNvSpPr>
          <p:nvPr>
            <p:ph type="title"/>
          </p:nvPr>
        </p:nvSpPr>
        <p:spPr>
          <a:xfrm>
            <a:off x="0" y="0"/>
            <a:ext cx="12192000" cy="1216152"/>
          </a:xfrm>
          <a:solidFill>
            <a:schemeClr val="tx1"/>
          </a:solidFill>
        </p:spPr>
        <p:txBody>
          <a:bodyPr lIns="822960" rIns="822960">
            <a:normAutofit/>
          </a:bodyPr>
          <a:lstStyle>
            <a:lvl1pPr algn="r">
              <a:defRPr sz="4000">
                <a:solidFill>
                  <a:schemeClr val="bg1"/>
                </a:solidFill>
              </a:defRPr>
            </a:lvl1pPr>
          </a:lstStyle>
          <a:p>
            <a:r>
              <a:rPr lang="en-US" dirty="0"/>
              <a:t>Click to edit Master title style</a:t>
            </a:r>
          </a:p>
        </p:txBody>
      </p:sp>
      <p:sp>
        <p:nvSpPr>
          <p:cNvPr id="9" name="Rectangle 8">
            <a:extLst>
              <a:ext uri="{FF2B5EF4-FFF2-40B4-BE49-F238E27FC236}">
                <a16:creationId xmlns:a16="http://schemas.microsoft.com/office/drawing/2014/main" id="{362DDADF-173D-4B86-1E28-0CBE33F6E06D}"/>
              </a:ext>
            </a:extLst>
          </p:cNvPr>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a:extLst>
              <a:ext uri="{FF2B5EF4-FFF2-40B4-BE49-F238E27FC236}">
                <a16:creationId xmlns:a16="http://schemas.microsoft.com/office/drawing/2014/main" id="{59F2473A-43A5-CA76-5EB2-15CB18977709}"/>
              </a:ext>
            </a:extLst>
          </p:cNvPr>
          <p:cNvSpPr>
            <a:spLocks noGrp="1"/>
          </p:cNvSpPr>
          <p:nvPr>
            <p:ph type="body" sz="quarter" idx="14"/>
          </p:nvPr>
        </p:nvSpPr>
        <p:spPr>
          <a:xfrm>
            <a:off x="838200" y="1681430"/>
            <a:ext cx="10515599" cy="82296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60825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5FD59-E76B-710C-E02F-984E4C82DCF2}"/>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3" name="Footer Placeholder 2">
            <a:extLst>
              <a:ext uri="{FF2B5EF4-FFF2-40B4-BE49-F238E27FC236}">
                <a16:creationId xmlns:a16="http://schemas.microsoft.com/office/drawing/2014/main" id="{D77D1040-F79A-57C4-F71C-646A0AE8F7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6E902-2A1B-425C-F17E-70D0A582CF23}"/>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31200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CB2F-96D0-97CC-F5E2-1505F949C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85110-B630-27EF-A8C2-62CE5423B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14945-BC1C-4EC1-1A14-14C5B150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E8079-DA17-64C2-0EE5-37A3A3380B88}"/>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47FA6824-8633-ED91-29A6-9E98D6F5E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C23B7-BD8E-6B85-EC51-21EF4E7160EC}"/>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40292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7D59-12CA-E0D9-D37D-B3145B4CF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BEBC4-F9F1-7ACC-CF84-F4D0DA43A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44B24-2D49-D999-60C2-56142EB0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447A6-7F9F-7BE0-F2D5-73F703A7135E}"/>
              </a:ext>
            </a:extLst>
          </p:cNvPr>
          <p:cNvSpPr>
            <a:spLocks noGrp="1"/>
          </p:cNvSpPr>
          <p:nvPr>
            <p:ph type="dt" sz="half" idx="10"/>
          </p:nvPr>
        </p:nvSpPr>
        <p:spPr/>
        <p:txBody>
          <a:bodyPr/>
          <a:lstStyle/>
          <a:p>
            <a:fld id="{EB5448D1-DF34-48A0-983A-A10C276743FF}" type="datetimeFigureOut">
              <a:rPr lang="en-US" smtClean="0"/>
              <a:t>8/6/2025</a:t>
            </a:fld>
            <a:endParaRPr lang="en-US"/>
          </a:p>
        </p:txBody>
      </p:sp>
      <p:sp>
        <p:nvSpPr>
          <p:cNvPr id="6" name="Footer Placeholder 5">
            <a:extLst>
              <a:ext uri="{FF2B5EF4-FFF2-40B4-BE49-F238E27FC236}">
                <a16:creationId xmlns:a16="http://schemas.microsoft.com/office/drawing/2014/main" id="{8B75256F-A68A-E758-4F54-95DDE1C03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11B82-2D8F-1705-F758-15D72F12C310}"/>
              </a:ext>
            </a:extLst>
          </p:cNvPr>
          <p:cNvSpPr>
            <a:spLocks noGrp="1"/>
          </p:cNvSpPr>
          <p:nvPr>
            <p:ph type="sldNum" sz="quarter" idx="12"/>
          </p:nvPr>
        </p:nvSpPr>
        <p:spPr/>
        <p:txBody>
          <a:bodyPr/>
          <a:lstStyle/>
          <a:p>
            <a:fld id="{9EA75265-3A6F-49E2-9DCA-0ACB8688AF33}" type="slidenum">
              <a:rPr lang="en-US" smtClean="0"/>
              <a:t>‹#›</a:t>
            </a:fld>
            <a:endParaRPr lang="en-US"/>
          </a:p>
        </p:txBody>
      </p:sp>
    </p:spTree>
    <p:extLst>
      <p:ext uri="{BB962C8B-B14F-4D97-AF65-F5344CB8AC3E}">
        <p14:creationId xmlns:p14="http://schemas.microsoft.com/office/powerpoint/2010/main" val="21432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1095D-DF9F-A1C1-AFF5-AB7C78F71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C387D-A652-CA41-B1E3-DB75D837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AC3C9-AF00-6D34-F38C-6F424E4E9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448D1-DF34-48A0-983A-A10C276743FF}" type="datetimeFigureOut">
              <a:rPr lang="en-US" smtClean="0"/>
              <a:t>8/6/2025</a:t>
            </a:fld>
            <a:endParaRPr lang="en-US"/>
          </a:p>
        </p:txBody>
      </p:sp>
      <p:sp>
        <p:nvSpPr>
          <p:cNvPr id="5" name="Footer Placeholder 4">
            <a:extLst>
              <a:ext uri="{FF2B5EF4-FFF2-40B4-BE49-F238E27FC236}">
                <a16:creationId xmlns:a16="http://schemas.microsoft.com/office/drawing/2014/main" id="{65048917-9108-CADA-1E9A-71A6DBB98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13A85A-710A-DD4D-FB52-571630295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75265-3A6F-49E2-9DCA-0ACB8688AF33}" type="slidenum">
              <a:rPr lang="en-US" smtClean="0"/>
              <a:t>‹#›</a:t>
            </a:fld>
            <a:endParaRPr lang="en-US"/>
          </a:p>
        </p:txBody>
      </p:sp>
    </p:spTree>
    <p:extLst>
      <p:ext uri="{BB962C8B-B14F-4D97-AF65-F5344CB8AC3E}">
        <p14:creationId xmlns:p14="http://schemas.microsoft.com/office/powerpoint/2010/main" val="339565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p:cNvSpPr>
            <a:spLocks noGrp="1"/>
          </p:cNvSpPr>
          <p:nvPr>
            <p:ph type="ftr" sz="quarter" idx="3"/>
          </p:nvPr>
        </p:nvSpPr>
        <p:spPr bwMode="black">
          <a:xfrm>
            <a:off x="838200" y="6356349"/>
            <a:ext cx="1439779" cy="365126"/>
          </a:xfrm>
          <a:prstGeom prst="rect">
            <a:avLst/>
          </a:prstGeom>
        </p:spPr>
        <p:txBody>
          <a:bodyPr anchor="ctr"/>
          <a:lstStyle>
            <a:lvl1pPr algn="l">
              <a:defRPr sz="1200">
                <a:solidFill>
                  <a:schemeClr val="tx2"/>
                </a:solidFill>
              </a:defRPr>
            </a:lvl1pPr>
          </a:lstStyle>
          <a:p>
            <a:r>
              <a:rPr lang="en-US"/>
              <a:t>mn.gov/commerce</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1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cid:image003.jpg@01DB2913.D6D9FF90" TargetMode="External"/><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cid:image006.jpg@01DAFF7B.23EDAC90" TargetMode="External"/><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09" t="24923" r="18869" b="35436"/>
          <a:stretch/>
        </p:blipFill>
        <p:spPr>
          <a:xfrm>
            <a:off x="1813428" y="1749552"/>
            <a:ext cx="8316724" cy="1447799"/>
          </a:xfrm>
          <a:prstGeom prst="rect">
            <a:avLst/>
          </a:prstGeom>
        </p:spPr>
      </p:pic>
      <p:sp>
        <p:nvSpPr>
          <p:cNvPr id="8" name="Subtitle 5"/>
          <p:cNvSpPr txBox="1">
            <a:spLocks/>
          </p:cNvSpPr>
          <p:nvPr/>
        </p:nvSpPr>
        <p:spPr bwMode="auto">
          <a:xfrm>
            <a:off x="3680461" y="3640074"/>
            <a:ext cx="4738812" cy="4564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3200" b="1" i="0" u="none" strike="noStrike" kern="1200" cap="none" spc="0" normalizeH="0" baseline="0" noProof="0" dirty="0">
                <a:ln>
                  <a:noFill/>
                </a:ln>
                <a:solidFill>
                  <a:srgbClr val="003865"/>
                </a:solidFill>
                <a:effectLst/>
                <a:uLnTx/>
                <a:uFillTx/>
                <a:latin typeface="Calibri"/>
                <a:ea typeface="+mn-ea"/>
                <a:cs typeface="+mn-cs"/>
              </a:rPr>
              <a:t>Energy Assistance Program</a:t>
            </a:r>
          </a:p>
        </p:txBody>
      </p:sp>
      <p:sp>
        <p:nvSpPr>
          <p:cNvPr id="9" name="Subtitle 5"/>
          <p:cNvSpPr txBox="1">
            <a:spLocks/>
          </p:cNvSpPr>
          <p:nvPr/>
        </p:nvSpPr>
        <p:spPr>
          <a:xfrm>
            <a:off x="2385441" y="4231006"/>
            <a:ext cx="7153656" cy="9357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003865"/>
                </a:solidFill>
                <a:effectLst/>
                <a:uLnTx/>
                <a:uFillTx/>
                <a:latin typeface="Calibri" panose="020F0502020204030204" pitchFamily="34" charset="0"/>
                <a:ea typeface="+mn-ea"/>
                <a:cs typeface="+mn-cs"/>
              </a:rPr>
              <a:t>FFY26 Annual Training</a:t>
            </a:r>
            <a:endParaRPr kumimoji="0" lang="en-US" sz="5400" b="0" i="0" u="none" strike="noStrike" kern="1200" cap="none" spc="0" normalizeH="0" baseline="0" noProof="0" dirty="0">
              <a:ln>
                <a:noFill/>
              </a:ln>
              <a:solidFill>
                <a:srgbClr val="003865"/>
              </a:solidFill>
              <a:effectLst/>
              <a:uLnTx/>
              <a:uFillTx/>
              <a:latin typeface="Calibri" panose="020F0502020204030204" pitchFamily="34" charset="0"/>
              <a:ea typeface="+mn-ea"/>
              <a:cs typeface="+mn-cs"/>
            </a:endParaRPr>
          </a:p>
        </p:txBody>
      </p:sp>
      <p:sp>
        <p:nvSpPr>
          <p:cNvPr id="10" name="Rectangle 9"/>
          <p:cNvSpPr/>
          <p:nvPr/>
        </p:nvSpPr>
        <p:spPr>
          <a:xfrm>
            <a:off x="1936695" y="5301234"/>
            <a:ext cx="8087842" cy="584775"/>
          </a:xfrm>
          <a:prstGeom prst="rect">
            <a:avLst/>
          </a:prstGeom>
          <a:solidFill>
            <a:srgbClr val="003865"/>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eHEAT Enhancements</a:t>
            </a:r>
          </a:p>
        </p:txBody>
      </p:sp>
    </p:spTree>
    <p:extLst>
      <p:ext uri="{BB962C8B-B14F-4D97-AF65-F5344CB8AC3E}">
        <p14:creationId xmlns:p14="http://schemas.microsoft.com/office/powerpoint/2010/main" val="19859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Name Match info for energy vendors </a:t>
            </a:r>
          </a:p>
          <a:p>
            <a:pPr marL="457200" lvl="1" indent="0">
              <a:spcBef>
                <a:spcPts val="600"/>
              </a:spcBef>
              <a:spcAft>
                <a:spcPts val="600"/>
              </a:spcAft>
              <a:buNone/>
            </a:pPr>
            <a:r>
              <a:rPr lang="en-US" sz="2800" b="1" dirty="0"/>
              <a:t>Name Match field</a:t>
            </a:r>
          </a:p>
          <a:p>
            <a:pPr lvl="1">
              <a:spcBef>
                <a:spcPts val="600"/>
              </a:spcBef>
              <a:spcAft>
                <a:spcPts val="600"/>
              </a:spcAft>
            </a:pPr>
            <a:r>
              <a:rPr lang="en-US" sz="2800" dirty="0"/>
              <a:t>Shows if HHs energy account is a name match or not</a:t>
            </a:r>
          </a:p>
          <a:p>
            <a:pPr lvl="1">
              <a:spcBef>
                <a:spcPts val="600"/>
              </a:spcBef>
              <a:spcAft>
                <a:spcPts val="600"/>
              </a:spcAft>
            </a:pPr>
            <a:r>
              <a:rPr lang="en-US" sz="2800" dirty="0"/>
              <a:t>Found under the Vendor Information section of the Application Summary</a:t>
            </a:r>
          </a:p>
          <a:p>
            <a:pPr marL="457200" lvl="1" indent="0">
              <a:spcBef>
                <a:spcPts val="600"/>
              </a:spcBef>
              <a:spcAft>
                <a:spcPts val="600"/>
              </a:spcAft>
              <a:buNone/>
            </a:pPr>
            <a:r>
              <a:rPr lang="en-US" sz="2800" b="1" dirty="0"/>
              <a:t>Name on account mismatch report</a:t>
            </a:r>
          </a:p>
          <a:p>
            <a:pPr lvl="1">
              <a:spcBef>
                <a:spcPts val="600"/>
              </a:spcBef>
              <a:spcAft>
                <a:spcPts val="600"/>
              </a:spcAft>
            </a:pPr>
            <a:r>
              <a:rPr lang="en-US" sz="2800" dirty="0"/>
              <a:t>HHs indicated as “No Match” show on report</a:t>
            </a:r>
          </a:p>
          <a:p>
            <a:pPr lvl="1">
              <a:spcBef>
                <a:spcPts val="600"/>
              </a:spcBef>
              <a:spcAft>
                <a:spcPts val="600"/>
              </a:spcAft>
            </a:pPr>
            <a:r>
              <a:rPr lang="en-US" sz="2800" dirty="0"/>
              <a:t>Shows App ID, Account #, Account Name, </a:t>
            </a:r>
          </a:p>
          <a:p>
            <a:pPr marL="457200" lvl="1" indent="0">
              <a:spcBef>
                <a:spcPts val="600"/>
              </a:spcBef>
              <a:spcAft>
                <a:spcPts val="600"/>
              </a:spcAft>
              <a:buNone/>
            </a:pPr>
            <a:r>
              <a:rPr lang="en-US" sz="2800" dirty="0"/>
              <a:t>   App Name, HH number, and SP Name</a:t>
            </a:r>
          </a:p>
          <a:p>
            <a:pPr marL="457200" lvl="1" indent="0">
              <a:spcBef>
                <a:spcPts val="600"/>
              </a:spcBef>
              <a:spcAft>
                <a:spcPts val="600"/>
              </a:spcAft>
              <a:buNone/>
            </a:pPr>
            <a:endParaRPr lang="en-US" sz="2800" b="1"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Name Match field in eHEAT">
            <a:extLst>
              <a:ext uri="{FF2B5EF4-FFF2-40B4-BE49-F238E27FC236}">
                <a16:creationId xmlns:a16="http://schemas.microsoft.com/office/drawing/2014/main" id="{2BB276B4-418E-2125-A937-BB524055919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00822" y="3885793"/>
            <a:ext cx="6858000" cy="551815"/>
          </a:xfrm>
          <a:prstGeom prst="rect">
            <a:avLst/>
          </a:prstGeom>
          <a:noFill/>
          <a:ln>
            <a:noFill/>
          </a:ln>
        </p:spPr>
      </p:pic>
      <p:pic>
        <p:nvPicPr>
          <p:cNvPr id="5" name="Picture 4" descr="Name on account mismatch report in eHEAT">
            <a:extLst>
              <a:ext uri="{FF2B5EF4-FFF2-40B4-BE49-F238E27FC236}">
                <a16:creationId xmlns:a16="http://schemas.microsoft.com/office/drawing/2014/main" id="{C69A3012-8FB4-805F-8566-81E97C00E4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1025" y="4605018"/>
            <a:ext cx="3946055" cy="2214882"/>
          </a:xfrm>
          <a:prstGeom prst="rect">
            <a:avLst/>
          </a:prstGeom>
          <a:noFill/>
          <a:ln>
            <a:noFill/>
          </a:ln>
        </p:spPr>
      </p:pic>
    </p:spTree>
    <p:extLst>
      <p:ext uri="{BB962C8B-B14F-4D97-AF65-F5344CB8AC3E}">
        <p14:creationId xmlns:p14="http://schemas.microsoft.com/office/powerpoint/2010/main" val="406733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200" y="1594624"/>
            <a:ext cx="6490612"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Email Error Report </a:t>
            </a:r>
          </a:p>
          <a:p>
            <a:pPr lvl="1">
              <a:spcBef>
                <a:spcPts val="600"/>
              </a:spcBef>
              <a:spcAft>
                <a:spcPts val="600"/>
              </a:spcAft>
            </a:pPr>
            <a:r>
              <a:rPr lang="en-US" sz="2800" dirty="0"/>
              <a:t>Shows all HHs in selected program year that returned an error when trying to send an email</a:t>
            </a:r>
          </a:p>
          <a:p>
            <a:pPr lvl="1">
              <a:spcBef>
                <a:spcPts val="600"/>
              </a:spcBef>
              <a:spcAft>
                <a:spcPts val="600"/>
              </a:spcAft>
            </a:pPr>
            <a:r>
              <a:rPr lang="en-US" sz="2800" dirty="0"/>
              <a:t>Shows the HH number, email, letter type attempted to send, and date/time of the attempt</a:t>
            </a:r>
          </a:p>
          <a:p>
            <a:pPr lvl="1">
              <a:spcBef>
                <a:spcPts val="600"/>
              </a:spcBef>
              <a:spcAft>
                <a:spcPts val="600"/>
              </a:spcAft>
            </a:pPr>
            <a:r>
              <a:rPr lang="en-US" sz="2800" dirty="0"/>
              <a:t>Can also search on the Communication Management screen for “Email Status: Error”</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D941832-790D-7436-309C-079DE92D5C9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328811" y="2194699"/>
            <a:ext cx="4746971" cy="3548876"/>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4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Percent to electric from online apps  </a:t>
            </a:r>
          </a:p>
          <a:p>
            <a:pPr lvl="1">
              <a:spcBef>
                <a:spcPts val="600"/>
              </a:spcBef>
              <a:spcAft>
                <a:spcPts val="600"/>
              </a:spcAft>
            </a:pPr>
            <a:r>
              <a:rPr lang="en-US" sz="2800" dirty="0"/>
              <a:t>Online application shows 0 instead of blank when household selects 0% to electric </a:t>
            </a:r>
          </a:p>
          <a:p>
            <a:pPr marL="0" lvl="1" indent="0">
              <a:spcBef>
                <a:spcPts val="0"/>
              </a:spcBef>
              <a:spcAft>
                <a:spcPts val="0"/>
              </a:spcAft>
              <a:buNone/>
            </a:pPr>
            <a:endParaRPr lang="en-US" sz="3600" b="1" dirty="0">
              <a:ea typeface="Calibri" panose="020F0502020204030204" pitchFamily="34" charset="0"/>
              <a:cs typeface="Times New Roman" panose="02020603050405020304" pitchFamily="18" charset="0"/>
            </a:endParaRPr>
          </a:p>
          <a:p>
            <a:pPr marL="0" lvl="1" indent="0">
              <a:spcBef>
                <a:spcPts val="0"/>
              </a:spcBef>
              <a:spcAft>
                <a:spcPts val="0"/>
              </a:spcAft>
              <a:buNone/>
            </a:pPr>
            <a:r>
              <a:rPr lang="en-US" sz="3600" b="1" dirty="0">
                <a:ea typeface="Calibri" panose="020F0502020204030204" pitchFamily="34" charset="0"/>
                <a:cs typeface="Times New Roman" panose="02020603050405020304" pitchFamily="18" charset="0"/>
              </a:rPr>
              <a:t>Dollar amounts added to Crisis and ERR reports </a:t>
            </a:r>
          </a:p>
          <a:p>
            <a:pPr lvl="1">
              <a:spcBef>
                <a:spcPts val="600"/>
              </a:spcBef>
              <a:spcAft>
                <a:spcPts val="600"/>
              </a:spcAft>
            </a:pPr>
            <a:r>
              <a:rPr lang="en-US" sz="2800" dirty="0"/>
              <a:t>Dollar amounts were added to these two reports per SP request</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Graphical user interface, application&#10;&#10;AI-generated content may be incorrect.">
            <a:extLst>
              <a:ext uri="{FF2B5EF4-FFF2-40B4-BE49-F238E27FC236}">
                <a16:creationId xmlns:a16="http://schemas.microsoft.com/office/drawing/2014/main" id="{7D22CBC7-5696-A3CA-C7B5-0F2C073F4F70}"/>
              </a:ext>
            </a:extLst>
          </p:cNvPr>
          <p:cNvPicPr>
            <a:picLocks noChangeAspect="1"/>
          </p:cNvPicPr>
          <p:nvPr/>
        </p:nvPicPr>
        <p:blipFill rotWithShape="1">
          <a:blip r:embed="rId2">
            <a:extLst>
              <a:ext uri="{28A0092B-C50C-407E-A947-70E740481C1C}">
                <a14:useLocalDpi xmlns:a14="http://schemas.microsoft.com/office/drawing/2010/main" val="0"/>
              </a:ext>
            </a:extLst>
          </a:blip>
          <a:srcRect l="3172" t="11581" r="18866" b="18314"/>
          <a:stretch/>
        </p:blipFill>
        <p:spPr bwMode="auto">
          <a:xfrm>
            <a:off x="5029200" y="2747912"/>
            <a:ext cx="5740595" cy="966838"/>
          </a:xfrm>
          <a:prstGeom prst="rect">
            <a:avLst/>
          </a:prstGeom>
          <a:ln w="1905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EEC0CDF-5C7B-DAFB-F3F1-1D3DA3493B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04"/>
          <a:stretch/>
        </p:blipFill>
        <p:spPr bwMode="auto">
          <a:xfrm>
            <a:off x="838199" y="4867228"/>
            <a:ext cx="11030391" cy="1779588"/>
          </a:xfrm>
          <a:prstGeom prst="rect">
            <a:avLst/>
          </a:prstGeom>
          <a:ln w="1905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9927F4C3-4325-FE4D-85DF-27FA928487BD}"/>
              </a:ext>
            </a:extLst>
          </p:cNvPr>
          <p:cNvSpPr/>
          <p:nvPr/>
        </p:nvSpPr>
        <p:spPr>
          <a:xfrm>
            <a:off x="9953625" y="5105400"/>
            <a:ext cx="1847850" cy="15414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5116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Household link to household application summary  </a:t>
            </a:r>
          </a:p>
          <a:p>
            <a:pPr lvl="1">
              <a:spcBef>
                <a:spcPts val="600"/>
              </a:spcBef>
              <a:spcAft>
                <a:spcPts val="600"/>
              </a:spcAft>
            </a:pPr>
            <a:r>
              <a:rPr lang="en-US" sz="2800" dirty="0"/>
              <a:t>When validating online applications, if there is a HH to link to, the HH number now links to the HH application summary</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4C1167F-F552-DF20-CA90-3DD1E9B77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3" y="3790543"/>
            <a:ext cx="11207742" cy="261270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40E57437-80C2-DE4B-6D8E-C1B6BF9AACDB}"/>
              </a:ext>
            </a:extLst>
          </p:cNvPr>
          <p:cNvSpPr/>
          <p:nvPr/>
        </p:nvSpPr>
        <p:spPr>
          <a:xfrm>
            <a:off x="2486025" y="4180821"/>
            <a:ext cx="1743075" cy="8483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7513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Delivery confirmation total for energy vendor  </a:t>
            </a:r>
          </a:p>
          <a:p>
            <a:pPr lvl="1">
              <a:spcBef>
                <a:spcPts val="600"/>
              </a:spcBef>
              <a:spcAft>
                <a:spcPts val="600"/>
              </a:spcAft>
            </a:pPr>
            <a:r>
              <a:rPr lang="en-US" sz="2800" dirty="0"/>
              <a:t>“Total” section on the energy vendor’s delivery confirmation page now auto totals as information is entered</a:t>
            </a:r>
          </a:p>
          <a:p>
            <a:pPr lvl="1">
              <a:spcBef>
                <a:spcPts val="600"/>
              </a:spcBef>
              <a:spcAft>
                <a:spcPts val="600"/>
              </a:spcAft>
            </a:pPr>
            <a:r>
              <a:rPr lang="en-US" sz="2800" dirty="0"/>
              <a:t>This should help energy vendors confirm the details entered equal the amount of the delivery and lessen Crisis payment errors</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Graphical user interface, application&#10;&#10;AI-generated content may be incorrect.">
            <a:extLst>
              <a:ext uri="{FF2B5EF4-FFF2-40B4-BE49-F238E27FC236}">
                <a16:creationId xmlns:a16="http://schemas.microsoft.com/office/drawing/2014/main" id="{73A0647C-8CFC-19F8-A4F1-A85F856B5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993" y="4257299"/>
            <a:ext cx="7777807" cy="246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3844C7AF-65A4-F1B7-8E14-DBD5C7FF5DEA}"/>
              </a:ext>
            </a:extLst>
          </p:cNvPr>
          <p:cNvSpPr/>
          <p:nvPr/>
        </p:nvSpPr>
        <p:spPr>
          <a:xfrm>
            <a:off x="6038850" y="5022056"/>
            <a:ext cx="1864519" cy="1833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430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Energy vendors paid through ERR  </a:t>
            </a:r>
          </a:p>
          <a:p>
            <a:pPr>
              <a:spcBef>
                <a:spcPts val="0"/>
              </a:spcBef>
              <a:spcAft>
                <a:spcPts val="600"/>
              </a:spcAft>
            </a:pPr>
            <a:r>
              <a:rPr lang="en-US" sz="2800" dirty="0"/>
              <a:t>Energy vendor performing standard tasks (like fuel delivery or tank setting) as part of an ERR job need a mechanical contractor profile in eHEAT</a:t>
            </a:r>
          </a:p>
          <a:p>
            <a:pPr>
              <a:spcBef>
                <a:spcPts val="0"/>
              </a:spcBef>
              <a:spcAft>
                <a:spcPts val="600"/>
              </a:spcAft>
            </a:pPr>
            <a:r>
              <a:rPr lang="en-US" sz="2800" dirty="0"/>
              <a:t>Contractors must have a signed contractor agreement to be selected and paid</a:t>
            </a:r>
          </a:p>
          <a:p>
            <a:pPr>
              <a:spcBef>
                <a:spcPts val="0"/>
              </a:spcBef>
              <a:spcAft>
                <a:spcPts val="600"/>
              </a:spcAft>
            </a:pPr>
            <a:r>
              <a:rPr lang="en-US" sz="2800" dirty="0"/>
              <a:t>Commerce can link an energy vendor’s contractor profile to their existing energy vendor profile if they have a signed vendor agreement</a:t>
            </a:r>
          </a:p>
          <a:p>
            <a:pPr>
              <a:spcBef>
                <a:spcPts val="0"/>
              </a:spcBef>
              <a:spcAft>
                <a:spcPts val="600"/>
              </a:spcAft>
            </a:pPr>
            <a:r>
              <a:rPr lang="en-US" sz="2800" dirty="0"/>
              <a:t>Energy vendors doing actual contractor work (repair or replacement), or if they can’t be paid through their energy vendor account, must register and sign up as a standard mechanical contractor</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671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Order of “How did you hear about EAP?” choices </a:t>
            </a:r>
          </a:p>
          <a:p>
            <a:pPr lvl="1">
              <a:spcBef>
                <a:spcPts val="600"/>
              </a:spcBef>
              <a:spcAft>
                <a:spcPts val="600"/>
              </a:spcAft>
            </a:pPr>
            <a:r>
              <a:rPr lang="en-US" sz="2800" dirty="0"/>
              <a:t>The order has been changed to most common to least common</a:t>
            </a:r>
          </a:p>
          <a:p>
            <a:pPr marL="0" lvl="1" indent="0">
              <a:spcBef>
                <a:spcPts val="0"/>
              </a:spcBef>
              <a:spcAft>
                <a:spcPts val="0"/>
              </a:spcAft>
              <a:buNone/>
            </a:pPr>
            <a:r>
              <a:rPr lang="en-US" sz="3600" b="1" dirty="0">
                <a:ea typeface="Calibri" panose="020F0502020204030204" pitchFamily="34" charset="0"/>
                <a:cs typeface="Times New Roman" panose="02020603050405020304" pitchFamily="18" charset="0"/>
              </a:rPr>
              <a:t>Name on Account on Crisis screen</a:t>
            </a:r>
          </a:p>
          <a:p>
            <a:pPr lvl="1">
              <a:spcBef>
                <a:spcPts val="600"/>
              </a:spcBef>
              <a:spcAft>
                <a:spcPts val="600"/>
              </a:spcAft>
            </a:pPr>
            <a:r>
              <a:rPr lang="en-US" sz="2800" dirty="0"/>
              <a:t>Name on account is listed with the account number</a:t>
            </a:r>
          </a:p>
          <a:p>
            <a:pPr lvl="1">
              <a:spcBef>
                <a:spcPts val="600"/>
              </a:spcBef>
              <a:spcAft>
                <a:spcPts val="600"/>
              </a:spcAft>
            </a:pPr>
            <a:r>
              <a:rPr lang="en-US" sz="2800" dirty="0"/>
              <a:t>Displays on the top after energy vendor name</a:t>
            </a:r>
          </a:p>
        </p:txBody>
      </p:sp>
      <p:pic>
        <p:nvPicPr>
          <p:cNvPr id="6" name="Picture 5">
            <a:extLst>
              <a:ext uri="{FF2B5EF4-FFF2-40B4-BE49-F238E27FC236}">
                <a16:creationId xmlns:a16="http://schemas.microsoft.com/office/drawing/2014/main" id="{5F26ADE3-3690-C956-5840-09FB8B44CFF0}"/>
              </a:ext>
            </a:extLst>
          </p:cNvPr>
          <p:cNvPicPr>
            <a:picLocks noChangeAspect="1"/>
          </p:cNvPicPr>
          <p:nvPr/>
        </p:nvPicPr>
        <p:blipFill rotWithShape="1">
          <a:blip r:embed="rId2">
            <a:extLst>
              <a:ext uri="{28A0092B-C50C-407E-A947-70E740481C1C}">
                <a14:useLocalDpi xmlns:a14="http://schemas.microsoft.com/office/drawing/2010/main" val="0"/>
              </a:ext>
            </a:extLst>
          </a:blip>
          <a:srcRect l="1405" r="-31"/>
          <a:stretch/>
        </p:blipFill>
        <p:spPr bwMode="auto">
          <a:xfrm>
            <a:off x="642082" y="4537658"/>
            <a:ext cx="9005730" cy="2020690"/>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a:bodyPr>
          <a:lstStyle/>
          <a:p>
            <a:r>
              <a:rPr lang="en-US" sz="4400" dirty="0"/>
              <a:t>eHEAT Enhancements</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BAC4B29-1996-FE17-0E6A-8C3D7F708122}"/>
              </a:ext>
            </a:extLst>
          </p:cNvPr>
          <p:cNvPicPr>
            <a:picLocks noChangeAspect="1"/>
          </p:cNvPicPr>
          <p:nvPr/>
        </p:nvPicPr>
        <p:blipFill>
          <a:blip r:embed="rId3" cstate="print">
            <a:extLst>
              <a:ext uri="{28A0092B-C50C-407E-A947-70E740481C1C}">
                <a14:useLocalDpi xmlns:a14="http://schemas.microsoft.com/office/drawing/2010/main" val="0"/>
              </a:ext>
            </a:extLst>
          </a:blip>
          <a:srcRect l="43924" t="2006" r="3844" b="13965"/>
          <a:stretch/>
        </p:blipFill>
        <p:spPr bwMode="auto">
          <a:xfrm>
            <a:off x="9754985" y="2685010"/>
            <a:ext cx="2295525" cy="2862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DA32619F-077D-D797-0D1A-BCA654E34935}"/>
              </a:ext>
            </a:extLst>
          </p:cNvPr>
          <p:cNvSpPr/>
          <p:nvPr/>
        </p:nvSpPr>
        <p:spPr>
          <a:xfrm>
            <a:off x="4819650" y="4638908"/>
            <a:ext cx="1871082" cy="2058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8804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Blank app request report</a:t>
            </a:r>
          </a:p>
          <a:p>
            <a:pPr lvl="1">
              <a:spcBef>
                <a:spcPts val="600"/>
              </a:spcBef>
              <a:spcAft>
                <a:spcPts val="600"/>
              </a:spcAft>
            </a:pPr>
            <a:r>
              <a:rPr lang="en-US" sz="2800" dirty="0"/>
              <a:t>Report is called “Blank App by Date”</a:t>
            </a:r>
          </a:p>
          <a:p>
            <a:pPr lvl="1">
              <a:spcBef>
                <a:spcPts val="600"/>
              </a:spcBef>
              <a:spcAft>
                <a:spcPts val="600"/>
              </a:spcAft>
            </a:pPr>
            <a:endParaRPr lang="en-US" sz="2800" dirty="0"/>
          </a:p>
          <a:p>
            <a:pPr lvl="1">
              <a:spcBef>
                <a:spcPts val="600"/>
              </a:spcBef>
              <a:spcAft>
                <a:spcPts val="600"/>
              </a:spcAft>
            </a:pPr>
            <a:endParaRPr lang="en-US" sz="2800" dirty="0"/>
          </a:p>
          <a:p>
            <a:pPr lvl="1">
              <a:spcBef>
                <a:spcPts val="600"/>
              </a:spcBef>
              <a:spcAft>
                <a:spcPts val="600"/>
              </a:spcAft>
            </a:pPr>
            <a:r>
              <a:rPr lang="en-US" sz="2800" dirty="0"/>
              <a:t>Shows all blank app requests submitted over a selected timeframe</a:t>
            </a:r>
          </a:p>
          <a:p>
            <a:pPr lvl="1">
              <a:spcBef>
                <a:spcPts val="600"/>
              </a:spcBef>
              <a:spcAft>
                <a:spcPts val="600"/>
              </a:spcAft>
            </a:pPr>
            <a:r>
              <a:rPr lang="en-US" sz="2800" dirty="0"/>
              <a:t>Includes name of the person, their address and the date it was entered (</a:t>
            </a:r>
            <a:r>
              <a:rPr lang="en-US" sz="2800" dirty="0" err="1"/>
              <a:t>Request_dt_tm</a:t>
            </a:r>
            <a:r>
              <a:rPr lang="en-US" sz="2800" dirty="0"/>
              <a:t>) and the date we sent the file to be mailed (</a:t>
            </a:r>
            <a:r>
              <a:rPr lang="en-US" sz="2800" dirty="0" err="1"/>
              <a:t>Processed_dt_tm</a:t>
            </a:r>
            <a:r>
              <a:rPr lang="en-US" sz="2800" dirty="0"/>
              <a:t>)</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B5A7A49-E47E-4326-3E84-61F7936F4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0" y="5962538"/>
            <a:ext cx="12027459" cy="617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39CAE6A-523A-1B44-EDC0-2C05DDBCD3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199" y="2668751"/>
            <a:ext cx="5181600" cy="1431290"/>
          </a:xfrm>
          <a:prstGeom prst="rect">
            <a:avLst/>
          </a:prstGeom>
          <a:noFill/>
        </p:spPr>
      </p:pic>
    </p:spTree>
    <p:extLst>
      <p:ext uri="{BB962C8B-B14F-4D97-AF65-F5344CB8AC3E}">
        <p14:creationId xmlns:p14="http://schemas.microsoft.com/office/powerpoint/2010/main" val="285147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Notes when sending RFI Letters </a:t>
            </a:r>
          </a:p>
          <a:p>
            <a:pPr lvl="1">
              <a:spcBef>
                <a:spcPts val="600"/>
              </a:spcBef>
              <a:spcAft>
                <a:spcPts val="0"/>
              </a:spcAft>
            </a:pPr>
            <a:r>
              <a:rPr lang="en-US" sz="2800" dirty="0"/>
              <a:t>Can enter notes before sending RFI letters through eHEAT</a:t>
            </a:r>
          </a:p>
          <a:p>
            <a:pPr lvl="1">
              <a:spcBef>
                <a:spcPts val="600"/>
              </a:spcBef>
              <a:spcAft>
                <a:spcPts val="0"/>
              </a:spcAft>
            </a:pPr>
            <a:r>
              <a:rPr lang="en-US" sz="2800" dirty="0"/>
              <a:t>Previously, notes could only be entered when sending non-eHEAT RFI letters</a:t>
            </a:r>
          </a:p>
          <a:p>
            <a:pPr lvl="1">
              <a:spcBef>
                <a:spcPts val="600"/>
              </a:spcBef>
              <a:spcAft>
                <a:spcPts val="0"/>
              </a:spcAft>
            </a:pPr>
            <a:r>
              <a:rPr lang="en-US" sz="2800" dirty="0"/>
              <a:t>Notes are entered before hitting “Go” and proceeding to the letter</a:t>
            </a:r>
          </a:p>
          <a:p>
            <a:pPr lvl="1">
              <a:spcBef>
                <a:spcPts val="600"/>
              </a:spcBef>
              <a:spcAft>
                <a:spcPts val="0"/>
              </a:spcAft>
            </a:pPr>
            <a:r>
              <a:rPr lang="en-US" sz="2800" dirty="0"/>
              <a:t>Notes only save and show up under Application Notes if you “Save and Send” the letter. If the “Save and Send” action is not done, the notes will not be saved</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Graphical user interface, text, application&#10;&#10;AI-generated content may be incorrect.">
            <a:extLst>
              <a:ext uri="{FF2B5EF4-FFF2-40B4-BE49-F238E27FC236}">
                <a16:creationId xmlns:a16="http://schemas.microsoft.com/office/drawing/2014/main" id="{0694659A-4CAE-D28F-ACCB-8D66C2BC08B0}"/>
              </a:ext>
            </a:extLst>
          </p:cNvPr>
          <p:cNvPicPr>
            <a:picLocks noChangeAspect="1"/>
          </p:cNvPicPr>
          <p:nvPr/>
        </p:nvPicPr>
        <p:blipFill>
          <a:blip r:embed="rId2">
            <a:extLst>
              <a:ext uri="{28A0092B-C50C-407E-A947-70E740481C1C}">
                <a14:useLocalDpi xmlns:a14="http://schemas.microsoft.com/office/drawing/2010/main" val="0"/>
              </a:ext>
            </a:extLst>
          </a:blip>
          <a:srcRect l="3710" t="21283" b="29330"/>
          <a:stretch/>
        </p:blipFill>
        <p:spPr>
          <a:xfrm>
            <a:off x="462913" y="5519719"/>
            <a:ext cx="4564380" cy="1138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Graphical user interface, text, application, chat or text message&#10;&#10;AI-generated content may be incorrect.">
            <a:extLst>
              <a:ext uri="{FF2B5EF4-FFF2-40B4-BE49-F238E27FC236}">
                <a16:creationId xmlns:a16="http://schemas.microsoft.com/office/drawing/2014/main" id="{2A026F6A-9F20-A805-96DC-0BFCE1E28260}"/>
              </a:ext>
            </a:extLst>
          </p:cNvPr>
          <p:cNvPicPr>
            <a:picLocks noChangeAspect="1"/>
          </p:cNvPicPr>
          <p:nvPr/>
        </p:nvPicPr>
        <p:blipFill>
          <a:blip r:embed="rId3">
            <a:extLst>
              <a:ext uri="{28A0092B-C50C-407E-A947-70E740481C1C}">
                <a14:useLocalDpi xmlns:a14="http://schemas.microsoft.com/office/drawing/2010/main" val="0"/>
              </a:ext>
            </a:extLst>
          </a:blip>
          <a:srcRect l="2271"/>
          <a:stretch/>
        </p:blipFill>
        <p:spPr>
          <a:xfrm>
            <a:off x="5200650" y="5519719"/>
            <a:ext cx="6805224" cy="1138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22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200" y="1594624"/>
            <a:ext cx="7486650"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Edit Log Date </a:t>
            </a:r>
          </a:p>
          <a:p>
            <a:pPr lvl="1">
              <a:spcBef>
                <a:spcPts val="600"/>
              </a:spcBef>
              <a:spcAft>
                <a:spcPts val="0"/>
              </a:spcAft>
            </a:pPr>
            <a:r>
              <a:rPr lang="en-US" sz="2800" dirty="0"/>
              <a:t>Adjust an apps log date using the manage app function</a:t>
            </a:r>
          </a:p>
          <a:p>
            <a:pPr lvl="1">
              <a:spcBef>
                <a:spcPts val="600"/>
              </a:spcBef>
              <a:spcAft>
                <a:spcPts val="0"/>
              </a:spcAft>
            </a:pPr>
            <a:r>
              <a:rPr lang="en-US" sz="2800" dirty="0"/>
              <a:t>“Edit Log Date” feature must be added to user to be able to make the change</a:t>
            </a:r>
          </a:p>
          <a:p>
            <a:pPr lvl="1">
              <a:spcBef>
                <a:spcPts val="600"/>
              </a:spcBef>
              <a:spcAft>
                <a:spcPts val="600"/>
              </a:spcAft>
            </a:pPr>
            <a:endParaRPr lang="en-US" sz="2800" dirty="0"/>
          </a:p>
          <a:p>
            <a:pPr lvl="1">
              <a:spcBef>
                <a:spcPts val="600"/>
              </a:spcBef>
              <a:spcAft>
                <a:spcPts val="0"/>
              </a:spcAft>
            </a:pPr>
            <a:r>
              <a:rPr lang="en-US" sz="2800" dirty="0"/>
              <a:t>Requires notes and can’t be a future date</a:t>
            </a:r>
          </a:p>
          <a:p>
            <a:pPr lvl="1">
              <a:spcBef>
                <a:spcPts val="600"/>
              </a:spcBef>
              <a:spcAft>
                <a:spcPts val="0"/>
              </a:spcAft>
            </a:pPr>
            <a:r>
              <a:rPr lang="en-US" sz="2800" dirty="0"/>
              <a:t>Log date for “Pre-logged” and “Approved” apps cannot be edited</a:t>
            </a:r>
          </a:p>
          <a:p>
            <a:pPr lvl="1">
              <a:spcBef>
                <a:spcPts val="600"/>
              </a:spcBef>
              <a:spcAft>
                <a:spcPts val="0"/>
              </a:spcAft>
            </a:pPr>
            <a:r>
              <a:rPr lang="en-US" sz="2800" dirty="0"/>
              <a:t>Function turned off after application deadline</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0EEC842-0165-6FD9-C2CC-CE3C6E6D2925}"/>
              </a:ext>
            </a:extLst>
          </p:cNvPr>
          <p:cNvPicPr>
            <a:picLocks noChangeAspect="1"/>
          </p:cNvPicPr>
          <p:nvPr/>
        </p:nvPicPr>
        <p:blipFill rotWithShape="1">
          <a:blip r:embed="rId2">
            <a:extLst>
              <a:ext uri="{28A0092B-C50C-407E-A947-70E740481C1C}">
                <a14:useLocalDpi xmlns:a14="http://schemas.microsoft.com/office/drawing/2010/main" val="0"/>
              </a:ext>
            </a:extLst>
          </a:blip>
          <a:srcRect t="8661"/>
          <a:stretch/>
        </p:blipFill>
        <p:spPr bwMode="auto">
          <a:xfrm>
            <a:off x="2638424" y="4102100"/>
            <a:ext cx="3232785" cy="604637"/>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DF2A096F-CDED-5C90-B869-EDC56B69858A}"/>
              </a:ext>
            </a:extLst>
          </p:cNvPr>
          <p:cNvPicPr>
            <a:picLocks noChangeAspect="1"/>
          </p:cNvPicPr>
          <p:nvPr/>
        </p:nvPicPr>
        <p:blipFill rotWithShape="1">
          <a:blip r:embed="rId3">
            <a:extLst>
              <a:ext uri="{28A0092B-C50C-407E-A947-70E740481C1C}">
                <a14:useLocalDpi xmlns:a14="http://schemas.microsoft.com/office/drawing/2010/main" val="0"/>
              </a:ext>
            </a:extLst>
          </a:blip>
          <a:srcRect l="1892" r="5575"/>
          <a:stretch/>
        </p:blipFill>
        <p:spPr bwMode="auto">
          <a:xfrm>
            <a:off x="8044653" y="2352792"/>
            <a:ext cx="3947694" cy="2981208"/>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174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Jon Brown</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1565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Crisis Payable control </a:t>
            </a:r>
          </a:p>
          <a:p>
            <a:r>
              <a:rPr lang="en-US" sz="2800" dirty="0"/>
              <a:t>EAP policy requires Crisis payments to be made “Payable” within 7 calendar days from the date of Crisis information verification</a:t>
            </a:r>
          </a:p>
          <a:p>
            <a:r>
              <a:rPr lang="en-US" sz="2800" dirty="0"/>
              <a:t>Control checks date and gives an error if date is greater than 7 days:</a:t>
            </a:r>
          </a:p>
          <a:p>
            <a:pPr marL="457200" lvl="1" indent="0">
              <a:spcAft>
                <a:spcPts val="0"/>
              </a:spcAft>
              <a:buNone/>
            </a:pPr>
            <a:endParaRPr lang="en-US" sz="2400" dirty="0"/>
          </a:p>
          <a:p>
            <a:pPr lvl="1">
              <a:spcAft>
                <a:spcPts val="0"/>
              </a:spcAft>
            </a:pPr>
            <a:endParaRPr lang="en-US" sz="2400" dirty="0"/>
          </a:p>
          <a:p>
            <a:pPr lvl="1">
              <a:spcAft>
                <a:spcPts val="0"/>
              </a:spcAft>
            </a:pPr>
            <a:endParaRPr lang="en-US" sz="2400" dirty="0"/>
          </a:p>
          <a:p>
            <a:pPr lvl="1">
              <a:spcBef>
                <a:spcPts val="1200"/>
              </a:spcBef>
              <a:spcAft>
                <a:spcPts val="0"/>
              </a:spcAft>
            </a:pPr>
            <a:r>
              <a:rPr lang="en-US" sz="2400" dirty="0"/>
              <a:t>Delivered fuel within 7 days of the acceptance of delivery confirmation information</a:t>
            </a:r>
          </a:p>
          <a:p>
            <a:pPr lvl="1">
              <a:spcBef>
                <a:spcPts val="1200"/>
              </a:spcBef>
            </a:pPr>
            <a:r>
              <a:rPr lang="en-US" sz="2400" dirty="0"/>
              <a:t>Connected within 7 days of verification date</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Text&#10;&#10;AI-generated content may be incorrect.">
            <a:extLst>
              <a:ext uri="{FF2B5EF4-FFF2-40B4-BE49-F238E27FC236}">
                <a16:creationId xmlns:a16="http://schemas.microsoft.com/office/drawing/2014/main" id="{6DED22F3-1A0F-3833-0839-1E309CDD6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288" y="3885793"/>
            <a:ext cx="5977424" cy="1520931"/>
          </a:xfrm>
          <a:prstGeom prst="rect">
            <a:avLst/>
          </a:prstGeom>
        </p:spPr>
      </p:pic>
    </p:spTree>
    <p:extLst>
      <p:ext uri="{BB962C8B-B14F-4D97-AF65-F5344CB8AC3E}">
        <p14:creationId xmlns:p14="http://schemas.microsoft.com/office/powerpoint/2010/main" val="25090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Accept Delivery info control  </a:t>
            </a:r>
          </a:p>
          <a:p>
            <a:pPr>
              <a:spcAft>
                <a:spcPts val="0"/>
              </a:spcAft>
            </a:pPr>
            <a:r>
              <a:rPr lang="en-US" sz="2800" dirty="0"/>
              <a:t>SPs could accept delivery confirmation information at any point on a Crisis request, even well after a request was complete and paid</a:t>
            </a:r>
          </a:p>
          <a:p>
            <a:pPr>
              <a:spcAft>
                <a:spcPts val="0"/>
              </a:spcAft>
            </a:pPr>
            <a:r>
              <a:rPr lang="en-US" sz="2800" dirty="0"/>
              <a:t>To prevent accidental accepting, the “Accept/Save Delivery Info” button now locks once the distribution status is “Complete”</a:t>
            </a:r>
          </a:p>
          <a:p>
            <a:pPr>
              <a:spcAft>
                <a:spcPts val="0"/>
              </a:spcAft>
            </a:pPr>
            <a:r>
              <a:rPr lang="en-US" sz="2800" dirty="0"/>
              <a:t>Before payment is “Payment in Progress” Crisis requests can be made “In Progress” again if there is a need to update or accept new delivery information</a:t>
            </a:r>
          </a:p>
          <a:p>
            <a:pPr>
              <a:spcAft>
                <a:spcPts val="0"/>
              </a:spcAft>
            </a:pPr>
            <a:r>
              <a:rPr lang="en-US" sz="2800" dirty="0"/>
              <a:t>Also note that if delivery information is accepted while the benefit is “Obligated” the amount updates</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2">
            <a:extLst>
              <a:ext uri="{FF2B5EF4-FFF2-40B4-BE49-F238E27FC236}">
                <a16:creationId xmlns:a16="http://schemas.microsoft.com/office/drawing/2014/main" id="{15063BB5-FCE8-AD7E-EABC-48F30DE4F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27" b="7427"/>
          <a:stretch/>
        </p:blipFill>
        <p:spPr bwMode="auto">
          <a:xfrm>
            <a:off x="10429875" y="3098473"/>
            <a:ext cx="1694879" cy="994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5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E94B5-54BF-7E76-228F-26BE4227E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D446A-B840-98D3-7860-ACB1D601C08C}"/>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0B3FA075-C1C0-B3A2-5C9D-C25B4F90BE7B}"/>
              </a:ext>
            </a:extLst>
          </p:cNvPr>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Demographic search 60 and over </a:t>
            </a:r>
          </a:p>
          <a:p>
            <a:pPr lvl="1">
              <a:spcBef>
                <a:spcPts val="600"/>
              </a:spcBef>
              <a:spcAft>
                <a:spcPts val="600"/>
              </a:spcAft>
            </a:pPr>
            <a:r>
              <a:rPr lang="en-US" sz="2800" dirty="0"/>
              <a:t>Search results previously included HH members that had not yet turned 60 but would at some point in the program year</a:t>
            </a:r>
          </a:p>
          <a:p>
            <a:pPr lvl="2">
              <a:spcBef>
                <a:spcPts val="600"/>
              </a:spcBef>
              <a:spcAft>
                <a:spcPts val="600"/>
              </a:spcAft>
            </a:pPr>
            <a:r>
              <a:rPr lang="en-US" sz="2400" dirty="0"/>
              <a:t>Problem for Crisis outreach to HHs who were not eligible   </a:t>
            </a:r>
          </a:p>
          <a:p>
            <a:pPr lvl="1">
              <a:spcBef>
                <a:spcPts val="600"/>
              </a:spcBef>
              <a:spcAft>
                <a:spcPts val="600"/>
              </a:spcAft>
            </a:pPr>
            <a:r>
              <a:rPr lang="en-US" sz="2800" dirty="0"/>
              <a:t>Report now returns results based on the HH members’ age day the search is run</a:t>
            </a:r>
          </a:p>
          <a:p>
            <a:pPr lvl="2">
              <a:spcBef>
                <a:spcPts val="600"/>
              </a:spcBef>
              <a:spcAft>
                <a:spcPts val="600"/>
              </a:spcAft>
            </a:pPr>
            <a:r>
              <a:rPr lang="en-US" sz="2400" dirty="0"/>
              <a:t>Prior year search results display HHs with members who were 60 or over in the program year being searched (not their current age)</a:t>
            </a:r>
          </a:p>
        </p:txBody>
      </p:sp>
      <p:sp>
        <p:nvSpPr>
          <p:cNvPr id="7" name="Slide Number Placeholder 6">
            <a:extLst>
              <a:ext uri="{FF2B5EF4-FFF2-40B4-BE49-F238E27FC236}">
                <a16:creationId xmlns:a16="http://schemas.microsoft.com/office/drawing/2014/main" id="{8A544D4D-7D5D-FA62-F00D-57EAD3499932}"/>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14E6CC12-3D40-7459-2EC0-C98DB6FC9720}"/>
              </a:ext>
            </a:extLst>
          </p:cNvPr>
          <p:cNvGrpSpPr/>
          <p:nvPr/>
        </p:nvGrpSpPr>
        <p:grpSpPr>
          <a:xfrm>
            <a:off x="213646" y="5642612"/>
            <a:ext cx="11784829" cy="1082550"/>
            <a:chOff x="213646" y="5300779"/>
            <a:chExt cx="11784829" cy="1082550"/>
          </a:xfrm>
        </p:grpSpPr>
        <p:pic>
          <p:nvPicPr>
            <p:cNvPr id="8" name="Picture 7">
              <a:extLst>
                <a:ext uri="{FF2B5EF4-FFF2-40B4-BE49-F238E27FC236}">
                  <a16:creationId xmlns:a16="http://schemas.microsoft.com/office/drawing/2014/main" id="{128430F2-005C-A71B-6127-BB3304396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46" y="5300779"/>
              <a:ext cx="11784829" cy="108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03ED3E61-63C4-067C-669F-C5C7AD24705F}"/>
                </a:ext>
              </a:extLst>
            </p:cNvPr>
            <p:cNvSpPr/>
            <p:nvPr/>
          </p:nvSpPr>
          <p:spPr>
            <a:xfrm>
              <a:off x="253347" y="5731673"/>
              <a:ext cx="1840373" cy="5409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3298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D0C76-95BC-824F-8445-82AF05D9B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7B95E-8B5E-5E89-03AB-246192E12F86}"/>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DA9B3BC3-289B-BD18-A694-E9573A3C3F2D}"/>
              </a:ext>
            </a:extLst>
          </p:cNvPr>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Undo Resolved Crisis</a:t>
            </a:r>
          </a:p>
          <a:p>
            <a:pPr lvl="1">
              <a:spcBef>
                <a:spcPts val="600"/>
              </a:spcBef>
              <a:spcAft>
                <a:spcPts val="600"/>
              </a:spcAft>
            </a:pPr>
            <a:r>
              <a:rPr lang="en-US" sz="2800" dirty="0"/>
              <a:t>Previously when a Crisis benefit was determined and it was “Resolved,” the Crisis request was locked and could not be used</a:t>
            </a:r>
          </a:p>
          <a:p>
            <a:pPr lvl="1">
              <a:spcBef>
                <a:spcPts val="600"/>
              </a:spcBef>
              <a:spcAft>
                <a:spcPts val="600"/>
              </a:spcAft>
            </a:pPr>
            <a:r>
              <a:rPr lang="en-US" sz="2800" dirty="0"/>
              <a:t>SPs can now revert “Resolved” Crisis requests to “In Progress”</a:t>
            </a:r>
          </a:p>
        </p:txBody>
      </p:sp>
      <p:sp>
        <p:nvSpPr>
          <p:cNvPr id="7" name="Slide Number Placeholder 6">
            <a:extLst>
              <a:ext uri="{FF2B5EF4-FFF2-40B4-BE49-F238E27FC236}">
                <a16:creationId xmlns:a16="http://schemas.microsoft.com/office/drawing/2014/main" id="{6B207157-362D-F3DB-F1E5-5EAC2C758B6A}"/>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Graphical user interface, text, application, chat or text message&#10;&#10;AI-generated content may be incorrect.">
            <a:extLst>
              <a:ext uri="{FF2B5EF4-FFF2-40B4-BE49-F238E27FC236}">
                <a16:creationId xmlns:a16="http://schemas.microsoft.com/office/drawing/2014/main" id="{DA891351-8CB6-5292-D195-01893CF4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4018548"/>
            <a:ext cx="4505582" cy="2520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able&#10;&#10;AI-generated content may be incorrect.">
            <a:extLst>
              <a:ext uri="{FF2B5EF4-FFF2-40B4-BE49-F238E27FC236}">
                <a16:creationId xmlns:a16="http://schemas.microsoft.com/office/drawing/2014/main" id="{DE7CA16F-DD70-F5CB-0AE2-0402F652A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812" y="4015916"/>
            <a:ext cx="5552659" cy="2522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600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964B-F84A-2B3F-4D2E-7A7A97592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CF9F2-1B0C-89D3-425B-EAD2D2D735D3}"/>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6E3E2490-B04E-3239-FD07-9695246383FF}"/>
              </a:ext>
            </a:extLst>
          </p:cNvPr>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New Crisis report for vendors</a:t>
            </a:r>
          </a:p>
          <a:p>
            <a:pPr lvl="1">
              <a:spcBef>
                <a:spcPts val="600"/>
              </a:spcBef>
              <a:spcAft>
                <a:spcPts val="600"/>
              </a:spcAft>
            </a:pPr>
            <a:r>
              <a:rPr lang="en-US" sz="2800" dirty="0"/>
              <a:t>New report for energy vendors shows them all their HHs and how much Crisis has been used and how much is still available</a:t>
            </a:r>
          </a:p>
          <a:p>
            <a:pPr lvl="2">
              <a:spcBef>
                <a:spcPts val="600"/>
              </a:spcBef>
              <a:spcAft>
                <a:spcPts val="600"/>
              </a:spcAft>
            </a:pPr>
            <a:r>
              <a:rPr lang="en-US" sz="2400" dirty="0"/>
              <a:t>Amounts match the SP Crisis screens and are based on obligated amounts</a:t>
            </a:r>
          </a:p>
          <a:p>
            <a:pPr lvl="2">
              <a:spcBef>
                <a:spcPts val="600"/>
              </a:spcBef>
              <a:spcAft>
                <a:spcPts val="600"/>
              </a:spcAft>
            </a:pPr>
            <a:r>
              <a:rPr lang="en-US" sz="2400" dirty="0"/>
              <a:t>Results can be exported </a:t>
            </a:r>
          </a:p>
          <a:p>
            <a:pPr lvl="1">
              <a:spcBef>
                <a:spcPts val="600"/>
              </a:spcBef>
              <a:spcAft>
                <a:spcPts val="600"/>
              </a:spcAft>
            </a:pPr>
            <a:r>
              <a:rPr lang="en-US" sz="2800" dirty="0"/>
              <a:t>Energy vendor users need to add “Crisis Availability” report to access the report</a:t>
            </a:r>
          </a:p>
        </p:txBody>
      </p:sp>
      <p:sp>
        <p:nvSpPr>
          <p:cNvPr id="7" name="Slide Number Placeholder 6">
            <a:extLst>
              <a:ext uri="{FF2B5EF4-FFF2-40B4-BE49-F238E27FC236}">
                <a16:creationId xmlns:a16="http://schemas.microsoft.com/office/drawing/2014/main" id="{61ECA5F1-0018-C91F-4682-34B5CEA68247}"/>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28" name="Picture 4">
            <a:extLst>
              <a:ext uri="{FF2B5EF4-FFF2-40B4-BE49-F238E27FC236}">
                <a16:creationId xmlns:a16="http://schemas.microsoft.com/office/drawing/2014/main" id="{807EAEEA-9ABE-D979-03CF-6BE33AAAE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73" y="5132069"/>
            <a:ext cx="10964253" cy="172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9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8C5F7-5E9C-0ABA-B3BB-81D400755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BF8C9-6D02-0E3B-57D9-FAA2A9B5BBB0}"/>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17032CAB-7EF1-1BC7-5B91-F6FC8F91BE68}"/>
              </a:ext>
            </a:extLst>
          </p:cNvPr>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"Direct Express" income proof</a:t>
            </a:r>
          </a:p>
          <a:p>
            <a:pPr lvl="1">
              <a:spcBef>
                <a:spcPts val="600"/>
              </a:spcBef>
              <a:spcAft>
                <a:spcPts val="600"/>
              </a:spcAft>
            </a:pPr>
            <a:r>
              <a:rPr lang="en-US" sz="2800" dirty="0"/>
              <a:t>Direct Express was added as an income verification option for SSI, Retirement, and Pension/Annuity</a:t>
            </a:r>
          </a:p>
        </p:txBody>
      </p:sp>
      <p:sp>
        <p:nvSpPr>
          <p:cNvPr id="7" name="Slide Number Placeholder 6">
            <a:extLst>
              <a:ext uri="{FF2B5EF4-FFF2-40B4-BE49-F238E27FC236}">
                <a16:creationId xmlns:a16="http://schemas.microsoft.com/office/drawing/2014/main" id="{407E3FE8-7E93-71A7-FF1A-A9FDC392F843}"/>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Graphical user interface, text, application, email&#10;&#10;AI-generated content may be incorrect.">
            <a:extLst>
              <a:ext uri="{FF2B5EF4-FFF2-40B4-BE49-F238E27FC236}">
                <a16:creationId xmlns:a16="http://schemas.microsoft.com/office/drawing/2014/main" id="{060550BD-09AD-C0E0-E1D9-13E9208F4D90}"/>
              </a:ext>
            </a:extLst>
          </p:cNvPr>
          <p:cNvPicPr>
            <a:picLocks noChangeAspect="1"/>
          </p:cNvPicPr>
          <p:nvPr/>
        </p:nvPicPr>
        <p:blipFill>
          <a:blip r:embed="rId2">
            <a:extLst>
              <a:ext uri="{28A0092B-C50C-407E-A947-70E740481C1C}">
                <a14:useLocalDpi xmlns:a14="http://schemas.microsoft.com/office/drawing/2010/main" val="0"/>
              </a:ext>
            </a:extLst>
          </a:blip>
          <a:srcRect l="1735" t="12619" r="2651" b="11300"/>
          <a:stretch/>
        </p:blipFill>
        <p:spPr>
          <a:xfrm>
            <a:off x="2522837" y="3425217"/>
            <a:ext cx="7146325" cy="2751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10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A6A2-4F42-CA47-2255-8D366AE528A7}"/>
              </a:ext>
            </a:extLst>
          </p:cNvPr>
          <p:cNvSpPr>
            <a:spLocks noGrp="1"/>
          </p:cNvSpPr>
          <p:nvPr>
            <p:ph type="ctrTitle"/>
          </p:nvPr>
        </p:nvSpPr>
        <p:spPr/>
        <p:txBody>
          <a:bodyPr/>
          <a:lstStyle/>
          <a:p>
            <a:r>
              <a:rPr lang="en-US" sz="4400" b="1" dirty="0"/>
              <a:t>Planned Enhancements </a:t>
            </a:r>
          </a:p>
        </p:txBody>
      </p:sp>
      <p:sp>
        <p:nvSpPr>
          <p:cNvPr id="5" name="Slide Number Placeholder 4">
            <a:extLst>
              <a:ext uri="{FF2B5EF4-FFF2-40B4-BE49-F238E27FC236}">
                <a16:creationId xmlns:a16="http://schemas.microsoft.com/office/drawing/2014/main" id="{41565F13-4969-40A3-DFC4-2A712E6D613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0040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E0EE-046A-4F84-CA51-0F07DDDFE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1543B-B3FD-7D97-52D9-615AAA425055}"/>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EB4378D9-8054-D462-1B99-11673B667B02}"/>
              </a:ext>
            </a:extLst>
          </p:cNvPr>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Personal signatures</a:t>
            </a:r>
          </a:p>
          <a:p>
            <a:pPr lvl="1">
              <a:spcBef>
                <a:spcPts val="600"/>
              </a:spcBef>
              <a:spcAft>
                <a:spcPts val="600"/>
              </a:spcAft>
            </a:pPr>
            <a:r>
              <a:rPr lang="en-US" sz="2800" dirty="0"/>
              <a:t>SP users will be able to set a default personal signature for letters</a:t>
            </a:r>
          </a:p>
          <a:p>
            <a:pPr lvl="1">
              <a:spcBef>
                <a:spcPts val="600"/>
              </a:spcBef>
              <a:spcAft>
                <a:spcPts val="600"/>
              </a:spcAft>
            </a:pPr>
            <a:r>
              <a:rPr lang="en-US" sz="2800" dirty="0"/>
              <a:t>Will be on the Update User Profile page </a:t>
            </a:r>
          </a:p>
          <a:p>
            <a:pPr lvl="1">
              <a:spcBef>
                <a:spcPts val="600"/>
              </a:spcBef>
              <a:spcAft>
                <a:spcPts val="600"/>
              </a:spcAft>
            </a:pPr>
            <a:r>
              <a:rPr lang="en-US" sz="2800" dirty="0"/>
              <a:t>If no personal signature is set up the agency default signature will be used</a:t>
            </a:r>
          </a:p>
        </p:txBody>
      </p:sp>
      <p:sp>
        <p:nvSpPr>
          <p:cNvPr id="7" name="Slide Number Placeholder 6">
            <a:extLst>
              <a:ext uri="{FF2B5EF4-FFF2-40B4-BE49-F238E27FC236}">
                <a16:creationId xmlns:a16="http://schemas.microsoft.com/office/drawing/2014/main" id="{2D4EC045-E4ED-7B6F-F3F7-65BAB2B04761}"/>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28" name="Picture 4">
            <a:extLst>
              <a:ext uri="{FF2B5EF4-FFF2-40B4-BE49-F238E27FC236}">
                <a16:creationId xmlns:a16="http://schemas.microsoft.com/office/drawing/2014/main" id="{5EF605C8-2D93-1C29-7009-0B2E72FED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5770" y="4384951"/>
            <a:ext cx="11538066" cy="175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DC5A-5EBD-045C-1423-7D261F59240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EA7A614-9F85-A4AE-ED79-A741800CBCC1}"/>
              </a:ext>
            </a:extLst>
          </p:cNvPr>
          <p:cNvPicPr>
            <a:picLocks noChangeAspect="1"/>
          </p:cNvPicPr>
          <p:nvPr/>
        </p:nvPicPr>
        <p:blipFill>
          <a:blip r:embed="rId2"/>
          <a:stretch>
            <a:fillRect/>
          </a:stretch>
        </p:blipFill>
        <p:spPr>
          <a:xfrm>
            <a:off x="6807025" y="2324099"/>
            <a:ext cx="5286712" cy="3762376"/>
          </a:xfrm>
          <a:prstGeom prst="rect">
            <a:avLst/>
          </a:prstGeom>
        </p:spPr>
      </p:pic>
      <p:sp>
        <p:nvSpPr>
          <p:cNvPr id="2" name="Title 1">
            <a:extLst>
              <a:ext uri="{FF2B5EF4-FFF2-40B4-BE49-F238E27FC236}">
                <a16:creationId xmlns:a16="http://schemas.microsoft.com/office/drawing/2014/main" id="{63E11A6E-8B5E-225C-3227-D4B5CDAB33E3}"/>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EED13EF3-C3DA-AFE1-2AA9-E4F625BCBE9F}"/>
              </a:ext>
            </a:extLst>
          </p:cNvPr>
          <p:cNvSpPr>
            <a:spLocks noGrp="1"/>
          </p:cNvSpPr>
          <p:nvPr>
            <p:ph sz="half" idx="1"/>
          </p:nvPr>
        </p:nvSpPr>
        <p:spPr>
          <a:xfrm>
            <a:off x="838200" y="1594624"/>
            <a:ext cx="6162676"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Direct payments less than $10</a:t>
            </a:r>
          </a:p>
          <a:p>
            <a:pPr lvl="1">
              <a:spcBef>
                <a:spcPts val="600"/>
              </a:spcBef>
              <a:spcAft>
                <a:spcPts val="600"/>
              </a:spcAft>
            </a:pPr>
            <a:r>
              <a:rPr lang="en-US" sz="2800" dirty="0"/>
              <a:t>To prevent issuing small checks, eHEAT will now stop generating direct payments of less than $10</a:t>
            </a:r>
          </a:p>
          <a:p>
            <a:pPr lvl="1">
              <a:spcBef>
                <a:spcPts val="600"/>
              </a:spcBef>
              <a:spcAft>
                <a:spcPts val="600"/>
              </a:spcAft>
            </a:pPr>
            <a:r>
              <a:rPr lang="en-US" sz="2800" dirty="0"/>
              <a:t>If a direct pay benefit is under $10, it will be added to the energy vendor payment</a:t>
            </a:r>
          </a:p>
        </p:txBody>
      </p:sp>
      <p:sp>
        <p:nvSpPr>
          <p:cNvPr id="7" name="Slide Number Placeholder 6">
            <a:extLst>
              <a:ext uri="{FF2B5EF4-FFF2-40B4-BE49-F238E27FC236}">
                <a16:creationId xmlns:a16="http://schemas.microsoft.com/office/drawing/2014/main" id="{9C706FA9-4D44-F866-72D2-CFA2EEDC2541}"/>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Multiplication Sign 10">
            <a:extLst>
              <a:ext uri="{FF2B5EF4-FFF2-40B4-BE49-F238E27FC236}">
                <a16:creationId xmlns:a16="http://schemas.microsoft.com/office/drawing/2014/main" id="{A1CD189B-C3C2-F146-5940-7D581228C2A5}"/>
              </a:ext>
            </a:extLst>
          </p:cNvPr>
          <p:cNvSpPr/>
          <p:nvPr/>
        </p:nvSpPr>
        <p:spPr>
          <a:xfrm>
            <a:off x="7261306" y="2657813"/>
            <a:ext cx="4572000" cy="388109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809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1D028-F055-14D4-C3CE-8EED3ED84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1E122-8821-7B78-E071-FCC49C3B446F}"/>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FE219B55-D241-CD37-F67B-8417780FD36E}"/>
              </a:ext>
            </a:extLst>
          </p:cNvPr>
          <p:cNvSpPr>
            <a:spLocks noGrp="1"/>
          </p:cNvSpPr>
          <p:nvPr>
            <p:ph sz="half" idx="1"/>
          </p:nvPr>
        </p:nvSpPr>
        <p:spPr>
          <a:xfrm>
            <a:off x="838199" y="1594624"/>
            <a:ext cx="5155097"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Signature page includes HH members</a:t>
            </a:r>
          </a:p>
          <a:p>
            <a:pPr lvl="1">
              <a:spcBef>
                <a:spcPts val="600"/>
              </a:spcBef>
              <a:spcAft>
                <a:spcPts val="600"/>
              </a:spcAft>
            </a:pPr>
            <a:r>
              <a:rPr lang="en-US" sz="2800" dirty="0"/>
              <a:t>Added the HH members section to the signature page </a:t>
            </a:r>
          </a:p>
          <a:p>
            <a:pPr lvl="1">
              <a:spcBef>
                <a:spcPts val="600"/>
              </a:spcBef>
              <a:spcAft>
                <a:spcPts val="600"/>
              </a:spcAft>
            </a:pPr>
            <a:r>
              <a:rPr lang="en-US" sz="2800" dirty="0"/>
              <a:t>This addition addresses concerns around consent for all HH members</a:t>
            </a:r>
          </a:p>
        </p:txBody>
      </p:sp>
      <p:sp>
        <p:nvSpPr>
          <p:cNvPr id="7" name="Slide Number Placeholder 6">
            <a:extLst>
              <a:ext uri="{FF2B5EF4-FFF2-40B4-BE49-F238E27FC236}">
                <a16:creationId xmlns:a16="http://schemas.microsoft.com/office/drawing/2014/main" id="{DB65BDD9-69F3-74C9-5000-0B84B8043935}"/>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descr="Table&#10;&#10;AI-generated content may be incorrect.">
            <a:extLst>
              <a:ext uri="{FF2B5EF4-FFF2-40B4-BE49-F238E27FC236}">
                <a16:creationId xmlns:a16="http://schemas.microsoft.com/office/drawing/2014/main" id="{6DB561AF-1E1D-86BC-1F52-F5343DB23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539" y="1495017"/>
            <a:ext cx="4861321" cy="5327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93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4D53-9CF1-EC24-373E-813CF634F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49DB8-2154-8B49-9E2E-1A0711DC9E49}"/>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D78A98FE-2F1F-4694-9409-17CB8A44BD0A}"/>
              </a:ext>
            </a:extLst>
          </p:cNvPr>
          <p:cNvSpPr>
            <a:spLocks noGrp="1"/>
          </p:cNvSpPr>
          <p:nvPr>
            <p:ph sz="half" idx="1"/>
          </p:nvPr>
        </p:nvSpPr>
        <p:spPr>
          <a:xfrm>
            <a:off x="838199" y="1594624"/>
            <a:ext cx="1083564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Topics</a:t>
            </a:r>
          </a:p>
          <a:p>
            <a:pPr>
              <a:spcBef>
                <a:spcPts val="600"/>
              </a:spcBef>
              <a:spcAft>
                <a:spcPts val="600"/>
              </a:spcAft>
            </a:pPr>
            <a:r>
              <a:rPr lang="en-US" sz="3200" dirty="0"/>
              <a:t>Deployed Enhancements</a:t>
            </a:r>
          </a:p>
          <a:p>
            <a:pPr>
              <a:spcBef>
                <a:spcPts val="600"/>
              </a:spcBef>
              <a:spcAft>
                <a:spcPts val="600"/>
              </a:spcAft>
            </a:pPr>
            <a:r>
              <a:rPr lang="en-US" sz="3200" dirty="0"/>
              <a:t>Planned Enhancements</a:t>
            </a:r>
          </a:p>
          <a:p>
            <a:pPr>
              <a:spcBef>
                <a:spcPts val="600"/>
              </a:spcBef>
              <a:spcAft>
                <a:spcPts val="600"/>
              </a:spcAft>
            </a:pPr>
            <a:r>
              <a:rPr lang="en-US" sz="3200" dirty="0"/>
              <a:t>Clarifications and Reminders</a:t>
            </a:r>
          </a:p>
        </p:txBody>
      </p:sp>
      <p:sp>
        <p:nvSpPr>
          <p:cNvPr id="7" name="Slide Number Placeholder 6">
            <a:extLst>
              <a:ext uri="{FF2B5EF4-FFF2-40B4-BE49-F238E27FC236}">
                <a16:creationId xmlns:a16="http://schemas.microsoft.com/office/drawing/2014/main" id="{D0614233-1F7D-DCC6-8276-94D601CA9CB1}"/>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0819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EB3F-7575-BA6D-01C6-FFAAC1D38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6E0EC8-1FCB-7747-5A67-CD455EA7B52C}"/>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2CDECD1F-E048-75C7-4FF7-7EE68C13FAF7}"/>
              </a:ext>
            </a:extLst>
          </p:cNvPr>
          <p:cNvSpPr>
            <a:spLocks noGrp="1"/>
          </p:cNvSpPr>
          <p:nvPr>
            <p:ph sz="half" idx="1"/>
          </p:nvPr>
        </p:nvSpPr>
        <p:spPr>
          <a:xfrm>
            <a:off x="838200" y="1594624"/>
            <a:ext cx="6289714"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Blank signature date controls</a:t>
            </a:r>
          </a:p>
          <a:p>
            <a:pPr lvl="1">
              <a:spcBef>
                <a:spcPts val="600"/>
              </a:spcBef>
              <a:spcAft>
                <a:spcPts val="600"/>
              </a:spcAft>
            </a:pPr>
            <a:r>
              <a:rPr lang="en-US" sz="2800" dirty="0"/>
              <a:t>No signature date prevents energy vendors from seeing apps</a:t>
            </a:r>
          </a:p>
          <a:p>
            <a:pPr lvl="1">
              <a:spcBef>
                <a:spcPts val="600"/>
              </a:spcBef>
              <a:spcAft>
                <a:spcPts val="600"/>
              </a:spcAft>
            </a:pPr>
            <a:r>
              <a:rPr lang="en-US" sz="2800" dirty="0"/>
              <a:t>Will not show up when looking for consumption requests</a:t>
            </a:r>
          </a:p>
          <a:p>
            <a:pPr lvl="2">
              <a:spcBef>
                <a:spcPts val="600"/>
              </a:spcBef>
              <a:spcAft>
                <a:spcPts val="600"/>
              </a:spcAft>
            </a:pPr>
            <a:r>
              <a:rPr lang="en-US" sz="2400" dirty="0"/>
              <a:t>Pre-logged apps will show</a:t>
            </a:r>
          </a:p>
        </p:txBody>
      </p:sp>
      <p:sp>
        <p:nvSpPr>
          <p:cNvPr id="7" name="Slide Number Placeholder 6">
            <a:extLst>
              <a:ext uri="{FF2B5EF4-FFF2-40B4-BE49-F238E27FC236}">
                <a16:creationId xmlns:a16="http://schemas.microsoft.com/office/drawing/2014/main" id="{2B140CE2-82F7-AF6A-D405-5D115ED387C5}"/>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2" name="Picture 21" descr="A picture containing text, person, indoor, office&#10;&#10;AI-generated content may be incorrect.">
            <a:extLst>
              <a:ext uri="{FF2B5EF4-FFF2-40B4-BE49-F238E27FC236}">
                <a16:creationId xmlns:a16="http://schemas.microsoft.com/office/drawing/2014/main" id="{623F14A3-0283-BC5C-D052-2E4747D23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079" y="2265574"/>
            <a:ext cx="5265332" cy="3463452"/>
          </a:xfrm>
          <a:prstGeom prst="rect">
            <a:avLst/>
          </a:prstGeom>
        </p:spPr>
      </p:pic>
    </p:spTree>
    <p:extLst>
      <p:ext uri="{BB962C8B-B14F-4D97-AF65-F5344CB8AC3E}">
        <p14:creationId xmlns:p14="http://schemas.microsoft.com/office/powerpoint/2010/main" val="17448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A6A2-4F42-CA47-2255-8D366AE528A7}"/>
              </a:ext>
            </a:extLst>
          </p:cNvPr>
          <p:cNvSpPr>
            <a:spLocks noGrp="1"/>
          </p:cNvSpPr>
          <p:nvPr>
            <p:ph type="ctrTitle"/>
          </p:nvPr>
        </p:nvSpPr>
        <p:spPr/>
        <p:txBody>
          <a:bodyPr/>
          <a:lstStyle/>
          <a:p>
            <a:r>
              <a:rPr lang="en-US" sz="4400" b="1" dirty="0"/>
              <a:t>eHEAT Clarifications and Reminders</a:t>
            </a:r>
          </a:p>
        </p:txBody>
      </p:sp>
      <p:sp>
        <p:nvSpPr>
          <p:cNvPr id="5" name="Slide Number Placeholder 4">
            <a:extLst>
              <a:ext uri="{FF2B5EF4-FFF2-40B4-BE49-F238E27FC236}">
                <a16:creationId xmlns:a16="http://schemas.microsoft.com/office/drawing/2014/main" id="{41565F13-4969-40A3-DFC4-2A712E6D613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7684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B9998-77FD-C988-6314-E26B1C6A7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B8F2F1-CD1E-5D36-5261-B6961ECD1F82}"/>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8B10A688-BDEF-9A56-D05E-044D5ABB8CD5}"/>
              </a:ext>
            </a:extLst>
          </p:cNvPr>
          <p:cNvSpPr>
            <a:spLocks noGrp="1"/>
          </p:cNvSpPr>
          <p:nvPr>
            <p:ph sz="half" idx="1"/>
          </p:nvPr>
        </p:nvSpPr>
        <p:spPr>
          <a:xfrm>
            <a:off x="838200" y="1594624"/>
            <a:ext cx="6915150"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Consumption from pre-logged apps</a:t>
            </a:r>
          </a:p>
          <a:p>
            <a:pPr lvl="1">
              <a:spcBef>
                <a:spcPts val="600"/>
              </a:spcBef>
              <a:spcAft>
                <a:spcPts val="600"/>
              </a:spcAft>
            </a:pPr>
            <a:r>
              <a:rPr lang="en-US" sz="2800" dirty="0"/>
              <a:t>When online apps with a pre-logged app are logged, any consumption from the pre-logged app is pulled forward to the newly logged app</a:t>
            </a:r>
          </a:p>
          <a:p>
            <a:pPr lvl="1">
              <a:spcBef>
                <a:spcPts val="600"/>
              </a:spcBef>
              <a:spcAft>
                <a:spcPts val="600"/>
              </a:spcAft>
            </a:pPr>
            <a:r>
              <a:rPr lang="en-US" sz="2800" dirty="0"/>
              <a:t>When looking at consumption history, the name of the person who logged the online app will show in the history as entering consumption</a:t>
            </a:r>
          </a:p>
          <a:p>
            <a:pPr lvl="1">
              <a:spcBef>
                <a:spcPts val="600"/>
              </a:spcBef>
              <a:spcAft>
                <a:spcPts val="600"/>
              </a:spcAft>
            </a:pPr>
            <a:r>
              <a:rPr lang="en-US" sz="2800" dirty="0"/>
              <a:t>Pre-logged app shows history of who originally entered consumption</a:t>
            </a:r>
          </a:p>
        </p:txBody>
      </p:sp>
      <p:sp>
        <p:nvSpPr>
          <p:cNvPr id="7" name="Slide Number Placeholder 6">
            <a:extLst>
              <a:ext uri="{FF2B5EF4-FFF2-40B4-BE49-F238E27FC236}">
                <a16:creationId xmlns:a16="http://schemas.microsoft.com/office/drawing/2014/main" id="{3794C275-D0B3-F013-4C66-0031B3BC3BE3}"/>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8C3BB64D-2738-8E33-8E72-F93BCB1AA160}"/>
              </a:ext>
            </a:extLst>
          </p:cNvPr>
          <p:cNvGrpSpPr/>
          <p:nvPr/>
        </p:nvGrpSpPr>
        <p:grpSpPr>
          <a:xfrm>
            <a:off x="7753350" y="2249592"/>
            <a:ext cx="4177663" cy="1770142"/>
            <a:chOff x="7753350" y="2249592"/>
            <a:chExt cx="4177663" cy="1770142"/>
          </a:xfrm>
        </p:grpSpPr>
        <p:grpSp>
          <p:nvGrpSpPr>
            <p:cNvPr id="11" name="Group 10">
              <a:extLst>
                <a:ext uri="{FF2B5EF4-FFF2-40B4-BE49-F238E27FC236}">
                  <a16:creationId xmlns:a16="http://schemas.microsoft.com/office/drawing/2014/main" id="{E60A2EA5-94E0-FB5D-E5E4-310190C3252C}"/>
                </a:ext>
              </a:extLst>
            </p:cNvPr>
            <p:cNvGrpSpPr/>
            <p:nvPr/>
          </p:nvGrpSpPr>
          <p:grpSpPr>
            <a:xfrm>
              <a:off x="7753350" y="2330064"/>
              <a:ext cx="4177663" cy="1689670"/>
              <a:chOff x="7198994" y="2199326"/>
              <a:chExt cx="4789169" cy="1902119"/>
            </a:xfrm>
          </p:grpSpPr>
          <p:pic>
            <p:nvPicPr>
              <p:cNvPr id="9" name="Picture 8" descr="Graphical user interface, text, application, chat or text message&#10;&#10;AI-generated content may be incorrect.">
                <a:extLst>
                  <a:ext uri="{FF2B5EF4-FFF2-40B4-BE49-F238E27FC236}">
                    <a16:creationId xmlns:a16="http://schemas.microsoft.com/office/drawing/2014/main" id="{89A2B10B-2F63-7E8A-7F46-A87502708152}"/>
                  </a:ext>
                </a:extLst>
              </p:cNvPr>
              <p:cNvPicPr>
                <a:picLocks noChangeAspect="1"/>
              </p:cNvPicPr>
              <p:nvPr/>
            </p:nvPicPr>
            <p:blipFill>
              <a:blip r:embed="rId2">
                <a:extLst>
                  <a:ext uri="{28A0092B-C50C-407E-A947-70E740481C1C}">
                    <a14:useLocalDpi xmlns:a14="http://schemas.microsoft.com/office/drawing/2010/main" val="0"/>
                  </a:ext>
                </a:extLst>
              </a:blip>
              <a:srcRect l="60719"/>
              <a:stretch/>
            </p:blipFill>
            <p:spPr>
              <a:xfrm>
                <a:off x="7198994" y="2524505"/>
                <a:ext cx="4789169" cy="1576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Graphical user interface, text, application, chat or text message&#10;&#10;AI-generated content may be incorrect.">
                <a:extLst>
                  <a:ext uri="{FF2B5EF4-FFF2-40B4-BE49-F238E27FC236}">
                    <a16:creationId xmlns:a16="http://schemas.microsoft.com/office/drawing/2014/main" id="{7BD63E07-0923-6B8A-0C66-B4761858E7B4}"/>
                  </a:ext>
                </a:extLst>
              </p:cNvPr>
              <p:cNvPicPr>
                <a:picLocks noChangeAspect="1"/>
              </p:cNvPicPr>
              <p:nvPr/>
            </p:nvPicPr>
            <p:blipFill>
              <a:blip r:embed="rId2">
                <a:extLst>
                  <a:ext uri="{28A0092B-C50C-407E-A947-70E740481C1C}">
                    <a14:useLocalDpi xmlns:a14="http://schemas.microsoft.com/office/drawing/2010/main" val="0"/>
                  </a:ext>
                </a:extLst>
              </a:blip>
              <a:srcRect r="60719" b="48515"/>
              <a:stretch/>
            </p:blipFill>
            <p:spPr>
              <a:xfrm>
                <a:off x="7198994" y="2199326"/>
                <a:ext cx="4789169" cy="811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3" name="TextBox 12">
              <a:extLst>
                <a:ext uri="{FF2B5EF4-FFF2-40B4-BE49-F238E27FC236}">
                  <a16:creationId xmlns:a16="http://schemas.microsoft.com/office/drawing/2014/main" id="{485FDEC8-F1FD-E3AE-48F7-82FB594BEE33}"/>
                </a:ext>
              </a:extLst>
            </p:cNvPr>
            <p:cNvSpPr txBox="1"/>
            <p:nvPr/>
          </p:nvSpPr>
          <p:spPr>
            <a:xfrm>
              <a:off x="9170669" y="2249592"/>
              <a:ext cx="1343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Calibri"/>
                  <a:ea typeface="+mn-ea"/>
                  <a:cs typeface="+mn-cs"/>
                </a:rPr>
                <a:t>Online App</a:t>
              </a:r>
            </a:p>
          </p:txBody>
        </p:sp>
      </p:grpSp>
      <p:grpSp>
        <p:nvGrpSpPr>
          <p:cNvPr id="16" name="Group 15">
            <a:extLst>
              <a:ext uri="{FF2B5EF4-FFF2-40B4-BE49-F238E27FC236}">
                <a16:creationId xmlns:a16="http://schemas.microsoft.com/office/drawing/2014/main" id="{781B8E3C-127C-989E-28C8-29DC7522A9BA}"/>
              </a:ext>
            </a:extLst>
          </p:cNvPr>
          <p:cNvGrpSpPr/>
          <p:nvPr/>
        </p:nvGrpSpPr>
        <p:grpSpPr>
          <a:xfrm>
            <a:off x="7753350" y="4486855"/>
            <a:ext cx="4177663" cy="1730751"/>
            <a:chOff x="7753350" y="4486855"/>
            <a:chExt cx="4177663" cy="1730751"/>
          </a:xfrm>
        </p:grpSpPr>
        <p:grpSp>
          <p:nvGrpSpPr>
            <p:cNvPr id="12" name="Group 11">
              <a:extLst>
                <a:ext uri="{FF2B5EF4-FFF2-40B4-BE49-F238E27FC236}">
                  <a16:creationId xmlns:a16="http://schemas.microsoft.com/office/drawing/2014/main" id="{C248236A-28C4-D73C-F4BD-7F0F8343D819}"/>
                </a:ext>
              </a:extLst>
            </p:cNvPr>
            <p:cNvGrpSpPr/>
            <p:nvPr/>
          </p:nvGrpSpPr>
          <p:grpSpPr>
            <a:xfrm>
              <a:off x="7753350" y="4527936"/>
              <a:ext cx="4177663" cy="1689670"/>
              <a:chOff x="7198995" y="4426624"/>
              <a:chExt cx="4560569" cy="1930546"/>
            </a:xfrm>
          </p:grpSpPr>
          <p:pic>
            <p:nvPicPr>
              <p:cNvPr id="8" name="Picture 7" descr="Graphical user interface, text, application, chat or text message&#10;&#10;AI-generated content may be incorrect.">
                <a:extLst>
                  <a:ext uri="{FF2B5EF4-FFF2-40B4-BE49-F238E27FC236}">
                    <a16:creationId xmlns:a16="http://schemas.microsoft.com/office/drawing/2014/main" id="{6EBFDA4E-B3FC-ABEA-17D9-E05BD9D3CEB2}"/>
                  </a:ext>
                </a:extLst>
              </p:cNvPr>
              <p:cNvPicPr>
                <a:picLocks noChangeAspect="1"/>
              </p:cNvPicPr>
              <p:nvPr/>
            </p:nvPicPr>
            <p:blipFill>
              <a:blip r:embed="rId3">
                <a:extLst>
                  <a:ext uri="{28A0092B-C50C-407E-A947-70E740481C1C}">
                    <a14:useLocalDpi xmlns:a14="http://schemas.microsoft.com/office/drawing/2010/main" val="0"/>
                  </a:ext>
                </a:extLst>
              </a:blip>
              <a:srcRect l="874" t="-1" r="61720" b="52725"/>
              <a:stretch/>
            </p:blipFill>
            <p:spPr>
              <a:xfrm>
                <a:off x="7198995" y="4426624"/>
                <a:ext cx="4560569" cy="824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raphical user interface, text, application, chat or text message&#10;&#10;AI-generated content may be incorrect.">
                <a:extLst>
                  <a:ext uri="{FF2B5EF4-FFF2-40B4-BE49-F238E27FC236}">
                    <a16:creationId xmlns:a16="http://schemas.microsoft.com/office/drawing/2014/main" id="{8A80A688-3DBA-7EB0-79B0-F2FA0CEAB454}"/>
                  </a:ext>
                </a:extLst>
              </p:cNvPr>
              <p:cNvPicPr>
                <a:picLocks noChangeAspect="1"/>
              </p:cNvPicPr>
              <p:nvPr/>
            </p:nvPicPr>
            <p:blipFill>
              <a:blip r:embed="rId3">
                <a:extLst>
                  <a:ext uri="{28A0092B-C50C-407E-A947-70E740481C1C}">
                    <a14:useLocalDpi xmlns:a14="http://schemas.microsoft.com/office/drawing/2010/main" val="0"/>
                  </a:ext>
                </a:extLst>
              </a:blip>
              <a:srcRect l="62594" t="37172" b="3996"/>
              <a:stretch/>
            </p:blipFill>
            <p:spPr>
              <a:xfrm>
                <a:off x="7198995" y="5297581"/>
                <a:ext cx="4560569" cy="1059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4" name="TextBox 13">
              <a:extLst>
                <a:ext uri="{FF2B5EF4-FFF2-40B4-BE49-F238E27FC236}">
                  <a16:creationId xmlns:a16="http://schemas.microsoft.com/office/drawing/2014/main" id="{7A95056D-2E63-3B21-D55C-687689F71E2A}"/>
                </a:ext>
              </a:extLst>
            </p:cNvPr>
            <p:cNvSpPr txBox="1"/>
            <p:nvPr/>
          </p:nvSpPr>
          <p:spPr>
            <a:xfrm>
              <a:off x="9003028" y="4486855"/>
              <a:ext cx="16783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Calibri"/>
                  <a:ea typeface="+mn-ea"/>
                  <a:cs typeface="+mn-cs"/>
                </a:rPr>
                <a:t>Pre-logged App</a:t>
              </a:r>
            </a:p>
          </p:txBody>
        </p:sp>
      </p:grpSp>
    </p:spTree>
    <p:extLst>
      <p:ext uri="{BB962C8B-B14F-4D97-AF65-F5344CB8AC3E}">
        <p14:creationId xmlns:p14="http://schemas.microsoft.com/office/powerpoint/2010/main" val="22358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Q&amp;A</a:t>
            </a:r>
            <a:endParaRPr lang="en-US" sz="44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3846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600"/>
              </a:spcBef>
              <a:spcAft>
                <a:spcPts val="600"/>
              </a:spcAft>
              <a:buNone/>
            </a:pPr>
            <a:r>
              <a:rPr lang="en-US" sz="3200" b="1" dirty="0">
                <a:ea typeface="Calibri" panose="020F0502020204030204" pitchFamily="34" charset="0"/>
                <a:cs typeface="Times New Roman" panose="02020603050405020304" pitchFamily="18" charset="0"/>
              </a:rPr>
              <a:t>Enhancements</a:t>
            </a:r>
          </a:p>
          <a:p>
            <a:pPr>
              <a:spcBef>
                <a:spcPts val="0"/>
              </a:spcBef>
              <a:spcAft>
                <a:spcPts val="600"/>
              </a:spcAft>
            </a:pPr>
            <a:r>
              <a:rPr lang="en-US" sz="3200" dirty="0"/>
              <a:t>Name on account </a:t>
            </a:r>
          </a:p>
          <a:p>
            <a:pPr>
              <a:spcBef>
                <a:spcPts val="0"/>
              </a:spcBef>
              <a:spcAft>
                <a:spcPts val="600"/>
              </a:spcAft>
            </a:pPr>
            <a:r>
              <a:rPr lang="en-US" sz="3200" dirty="0"/>
              <a:t>Name Match info for energy vendors </a:t>
            </a:r>
          </a:p>
          <a:p>
            <a:pPr>
              <a:spcBef>
                <a:spcPts val="0"/>
              </a:spcBef>
              <a:spcAft>
                <a:spcPts val="600"/>
              </a:spcAft>
            </a:pPr>
            <a:r>
              <a:rPr lang="en-US" sz="3200" dirty="0"/>
              <a:t>Email Error Report </a:t>
            </a:r>
          </a:p>
          <a:p>
            <a:pPr>
              <a:spcBef>
                <a:spcPts val="0"/>
              </a:spcBef>
              <a:spcAft>
                <a:spcPts val="600"/>
              </a:spcAft>
            </a:pPr>
            <a:r>
              <a:rPr lang="en-US" sz="3200" dirty="0"/>
              <a:t>Percent to electric from online apps </a:t>
            </a:r>
          </a:p>
          <a:p>
            <a:pPr>
              <a:spcBef>
                <a:spcPts val="0"/>
              </a:spcBef>
              <a:spcAft>
                <a:spcPts val="600"/>
              </a:spcAft>
            </a:pPr>
            <a:r>
              <a:rPr lang="en-US" sz="3200" dirty="0"/>
              <a:t>Dollar amounts added to Crisis and ERR reports </a:t>
            </a:r>
          </a:p>
          <a:p>
            <a:pPr>
              <a:spcBef>
                <a:spcPts val="0"/>
              </a:spcBef>
              <a:spcAft>
                <a:spcPts val="600"/>
              </a:spcAft>
            </a:pPr>
            <a:r>
              <a:rPr lang="en-US" sz="3200" dirty="0"/>
              <a:t>Household link to household application summary </a:t>
            </a:r>
          </a:p>
          <a:p>
            <a:pPr>
              <a:spcBef>
                <a:spcPts val="0"/>
              </a:spcBef>
              <a:spcAft>
                <a:spcPts val="600"/>
              </a:spcAft>
            </a:pPr>
            <a:r>
              <a:rPr lang="en-US" sz="3200" dirty="0"/>
              <a:t>Delivery confirmation total for energy vendor </a:t>
            </a:r>
          </a:p>
          <a:p>
            <a:pPr>
              <a:spcBef>
                <a:spcPts val="600"/>
              </a:spcBef>
              <a:spcAft>
                <a:spcPts val="600"/>
              </a:spcAft>
            </a:pPr>
            <a:endParaRPr lang="en-US" sz="3200" b="1" dirty="0"/>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1169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835641" cy="4582339"/>
          </a:xfrm>
        </p:spPr>
        <p:txBody>
          <a:bodyPr>
            <a:noAutofit/>
          </a:bodyPr>
          <a:lstStyle/>
          <a:p>
            <a:pPr marL="0" indent="0">
              <a:spcBef>
                <a:spcPts val="600"/>
              </a:spcBef>
              <a:spcAft>
                <a:spcPts val="600"/>
              </a:spcAft>
              <a:buNone/>
            </a:pPr>
            <a:r>
              <a:rPr lang="en-US" sz="3200" b="1" dirty="0">
                <a:ea typeface="Calibri" panose="020F0502020204030204" pitchFamily="34" charset="0"/>
                <a:cs typeface="Times New Roman" panose="02020603050405020304" pitchFamily="18" charset="0"/>
              </a:rPr>
              <a:t>Enhancements</a:t>
            </a:r>
          </a:p>
          <a:p>
            <a:pPr>
              <a:spcBef>
                <a:spcPts val="0"/>
              </a:spcBef>
              <a:spcAft>
                <a:spcPts val="600"/>
              </a:spcAft>
            </a:pPr>
            <a:r>
              <a:rPr lang="en-US" sz="3200" dirty="0"/>
              <a:t>Energy vendors paid through ERR </a:t>
            </a:r>
          </a:p>
          <a:p>
            <a:pPr>
              <a:spcBef>
                <a:spcPts val="0"/>
              </a:spcBef>
              <a:spcAft>
                <a:spcPts val="600"/>
              </a:spcAft>
            </a:pPr>
            <a:r>
              <a:rPr lang="en-US" sz="3200" dirty="0"/>
              <a:t>Order of “How did you hear about EAP?” choices</a:t>
            </a:r>
          </a:p>
          <a:p>
            <a:pPr>
              <a:spcBef>
                <a:spcPts val="0"/>
              </a:spcBef>
              <a:spcAft>
                <a:spcPts val="600"/>
              </a:spcAft>
            </a:pPr>
            <a:r>
              <a:rPr lang="en-US" sz="3200" dirty="0"/>
              <a:t>Name on Account on Crisis screen</a:t>
            </a:r>
          </a:p>
          <a:p>
            <a:pPr>
              <a:spcBef>
                <a:spcPts val="0"/>
              </a:spcBef>
              <a:spcAft>
                <a:spcPts val="600"/>
              </a:spcAft>
            </a:pPr>
            <a:r>
              <a:rPr lang="en-US" sz="3200" dirty="0"/>
              <a:t>Blank app request report</a:t>
            </a:r>
          </a:p>
          <a:p>
            <a:pPr>
              <a:spcBef>
                <a:spcPts val="0"/>
              </a:spcBef>
              <a:spcAft>
                <a:spcPts val="600"/>
              </a:spcAft>
            </a:pPr>
            <a:r>
              <a:rPr lang="en-US" sz="3200" dirty="0"/>
              <a:t>Notes when sending RFI Letters</a:t>
            </a:r>
          </a:p>
          <a:p>
            <a:pPr>
              <a:spcBef>
                <a:spcPts val="0"/>
              </a:spcBef>
              <a:spcAft>
                <a:spcPts val="600"/>
              </a:spcAft>
            </a:pPr>
            <a:r>
              <a:rPr lang="en-US" sz="3200" dirty="0"/>
              <a:t>Edit log date</a:t>
            </a:r>
          </a:p>
          <a:p>
            <a:pPr>
              <a:spcBef>
                <a:spcPts val="0"/>
              </a:spcBef>
              <a:spcAft>
                <a:spcPts val="600"/>
              </a:spcAft>
            </a:pPr>
            <a:r>
              <a:rPr lang="en-US" sz="3200" dirty="0"/>
              <a:t>Crisis Payable control</a:t>
            </a:r>
          </a:p>
          <a:p>
            <a:pPr>
              <a:spcBef>
                <a:spcPts val="600"/>
              </a:spcBef>
              <a:spcAft>
                <a:spcPts val="600"/>
              </a:spcAft>
            </a:pPr>
            <a:endParaRPr lang="en-US" sz="3200" dirty="0"/>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4106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A62DA-25F2-B7BE-13C7-8B63923CA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AFCD9C-5535-498D-9B5F-1F19BCA5BBD3}"/>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EB42134B-2AC7-0556-0022-7992CF6F54F5}"/>
              </a:ext>
            </a:extLst>
          </p:cNvPr>
          <p:cNvSpPr>
            <a:spLocks noGrp="1"/>
          </p:cNvSpPr>
          <p:nvPr>
            <p:ph sz="half" idx="1"/>
          </p:nvPr>
        </p:nvSpPr>
        <p:spPr>
          <a:xfrm>
            <a:off x="838199" y="1594624"/>
            <a:ext cx="10835641" cy="4582339"/>
          </a:xfrm>
        </p:spPr>
        <p:txBody>
          <a:bodyPr>
            <a:noAutofit/>
          </a:bodyPr>
          <a:lstStyle/>
          <a:p>
            <a:pPr marL="0" indent="0">
              <a:spcBef>
                <a:spcPts val="600"/>
              </a:spcBef>
              <a:spcAft>
                <a:spcPts val="600"/>
              </a:spcAft>
              <a:buNone/>
            </a:pPr>
            <a:r>
              <a:rPr lang="en-US" sz="3200" b="1" dirty="0">
                <a:ea typeface="Calibri" panose="020F0502020204030204" pitchFamily="34" charset="0"/>
                <a:cs typeface="Times New Roman" panose="02020603050405020304" pitchFamily="18" charset="0"/>
              </a:rPr>
              <a:t>Enhancements</a:t>
            </a:r>
          </a:p>
          <a:p>
            <a:pPr>
              <a:spcBef>
                <a:spcPts val="600"/>
              </a:spcBef>
              <a:spcAft>
                <a:spcPts val="600"/>
              </a:spcAft>
            </a:pPr>
            <a:r>
              <a:rPr lang="en-US" sz="3200" dirty="0"/>
              <a:t>Accept Delivery info control </a:t>
            </a:r>
          </a:p>
          <a:p>
            <a:pPr>
              <a:spcBef>
                <a:spcPts val="600"/>
              </a:spcBef>
              <a:spcAft>
                <a:spcPts val="600"/>
              </a:spcAft>
            </a:pPr>
            <a:r>
              <a:rPr lang="en-US" sz="3200" dirty="0"/>
              <a:t>Demographic search 60 and over</a:t>
            </a:r>
          </a:p>
          <a:p>
            <a:pPr>
              <a:spcBef>
                <a:spcPts val="600"/>
              </a:spcBef>
              <a:spcAft>
                <a:spcPts val="600"/>
              </a:spcAft>
            </a:pPr>
            <a:r>
              <a:rPr lang="en-US" sz="3200" dirty="0"/>
              <a:t>Undo Resolved Crisis</a:t>
            </a:r>
          </a:p>
          <a:p>
            <a:pPr>
              <a:spcBef>
                <a:spcPts val="600"/>
              </a:spcBef>
              <a:spcAft>
                <a:spcPts val="600"/>
              </a:spcAft>
            </a:pPr>
            <a:r>
              <a:rPr lang="en-US" sz="3200" dirty="0"/>
              <a:t>New Crisis report for vendors</a:t>
            </a:r>
          </a:p>
          <a:p>
            <a:pPr>
              <a:spcBef>
                <a:spcPts val="600"/>
              </a:spcBef>
              <a:spcAft>
                <a:spcPts val="600"/>
              </a:spcAft>
            </a:pPr>
            <a:r>
              <a:rPr lang="en-US" sz="3200" dirty="0"/>
              <a:t>"Direct Express" income proof</a:t>
            </a:r>
          </a:p>
        </p:txBody>
      </p:sp>
      <p:sp>
        <p:nvSpPr>
          <p:cNvPr id="7" name="Slide Number Placeholder 6">
            <a:extLst>
              <a:ext uri="{FF2B5EF4-FFF2-40B4-BE49-F238E27FC236}">
                <a16:creationId xmlns:a16="http://schemas.microsoft.com/office/drawing/2014/main" id="{CA25F641-3561-1FC8-8E0E-1592BB90644D}"/>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4340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14C1-B1B0-3750-402B-32B7EEDDF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16FA9-572F-A230-716A-A6A79CC4042C}"/>
              </a:ext>
            </a:extLst>
          </p:cNvPr>
          <p:cNvSpPr>
            <a:spLocks noGrp="1"/>
          </p:cNvSpPr>
          <p:nvPr>
            <p:ph type="title"/>
          </p:nvPr>
        </p:nvSpPr>
        <p:spPr/>
        <p:txBody>
          <a:bodyPr>
            <a:normAutofit/>
          </a:bodyPr>
          <a:lstStyle/>
          <a:p>
            <a:r>
              <a:rPr lang="en-US" sz="4400" dirty="0"/>
              <a:t>eHEAT Enhancements</a:t>
            </a:r>
          </a:p>
        </p:txBody>
      </p:sp>
      <p:sp>
        <p:nvSpPr>
          <p:cNvPr id="3" name="Content Placeholder 2">
            <a:extLst>
              <a:ext uri="{FF2B5EF4-FFF2-40B4-BE49-F238E27FC236}">
                <a16:creationId xmlns:a16="http://schemas.microsoft.com/office/drawing/2014/main" id="{30DBBD53-761A-924F-AFB4-4A7614BC9670}"/>
              </a:ext>
            </a:extLst>
          </p:cNvPr>
          <p:cNvSpPr>
            <a:spLocks noGrp="1"/>
          </p:cNvSpPr>
          <p:nvPr>
            <p:ph sz="half" idx="1"/>
          </p:nvPr>
        </p:nvSpPr>
        <p:spPr>
          <a:xfrm>
            <a:off x="838199" y="1594624"/>
            <a:ext cx="10835641" cy="4582339"/>
          </a:xfrm>
        </p:spPr>
        <p:txBody>
          <a:bodyPr>
            <a:noAutofit/>
          </a:bodyPr>
          <a:lstStyle/>
          <a:p>
            <a:pPr marL="0" indent="0">
              <a:spcBef>
                <a:spcPts val="600"/>
              </a:spcBef>
              <a:spcAft>
                <a:spcPts val="600"/>
              </a:spcAft>
              <a:buNone/>
            </a:pPr>
            <a:r>
              <a:rPr lang="en-US" sz="3200" b="1" dirty="0">
                <a:ea typeface="Calibri" panose="020F0502020204030204" pitchFamily="34" charset="0"/>
                <a:cs typeface="Times New Roman" panose="02020603050405020304" pitchFamily="18" charset="0"/>
              </a:rPr>
              <a:t>Planned Enhancements</a:t>
            </a:r>
          </a:p>
          <a:p>
            <a:pPr>
              <a:spcBef>
                <a:spcPts val="0"/>
              </a:spcBef>
              <a:spcAft>
                <a:spcPts val="600"/>
              </a:spcAft>
            </a:pPr>
            <a:r>
              <a:rPr lang="en-US" sz="3200" dirty="0"/>
              <a:t>Personal signatures</a:t>
            </a:r>
          </a:p>
          <a:p>
            <a:pPr>
              <a:spcBef>
                <a:spcPts val="600"/>
              </a:spcBef>
              <a:spcAft>
                <a:spcPts val="600"/>
              </a:spcAft>
            </a:pPr>
            <a:r>
              <a:rPr lang="en-US" sz="3200" dirty="0"/>
              <a:t>Direct pays less than $10</a:t>
            </a:r>
          </a:p>
          <a:p>
            <a:pPr>
              <a:spcBef>
                <a:spcPts val="600"/>
              </a:spcBef>
              <a:spcAft>
                <a:spcPts val="600"/>
              </a:spcAft>
            </a:pPr>
            <a:r>
              <a:rPr lang="en-US" sz="3200" dirty="0"/>
              <a:t>Signature page includes HH members</a:t>
            </a:r>
          </a:p>
          <a:p>
            <a:pPr>
              <a:spcBef>
                <a:spcPts val="600"/>
              </a:spcBef>
              <a:spcAft>
                <a:spcPts val="600"/>
              </a:spcAft>
            </a:pPr>
            <a:r>
              <a:rPr lang="en-US" sz="3200" dirty="0"/>
              <a:t>No signature date prevents vendors from seeing apps</a:t>
            </a:r>
          </a:p>
          <a:p>
            <a:pPr marL="0" indent="0">
              <a:spcBef>
                <a:spcPts val="600"/>
              </a:spcBef>
              <a:spcAft>
                <a:spcPts val="600"/>
              </a:spcAft>
              <a:buNone/>
            </a:pPr>
            <a:r>
              <a:rPr lang="en-US" sz="3200" b="1" dirty="0">
                <a:cs typeface="Times New Roman" panose="02020603050405020304" pitchFamily="18" charset="0"/>
              </a:rPr>
              <a:t>Clarifications </a:t>
            </a:r>
          </a:p>
          <a:p>
            <a:pPr>
              <a:spcBef>
                <a:spcPts val="600"/>
              </a:spcBef>
              <a:spcAft>
                <a:spcPts val="600"/>
              </a:spcAft>
            </a:pPr>
            <a:r>
              <a:rPr lang="en-US" sz="3200" dirty="0"/>
              <a:t>Consumption from pre-logged apps</a:t>
            </a:r>
          </a:p>
          <a:p>
            <a:pPr>
              <a:spcBef>
                <a:spcPts val="600"/>
              </a:spcBef>
              <a:spcAft>
                <a:spcPts val="600"/>
              </a:spcAft>
            </a:pPr>
            <a:endParaRPr lang="en-US" sz="3200" dirty="0">
              <a:solidFill>
                <a:srgbClr val="FF0000"/>
              </a:solidFill>
            </a:endParaRPr>
          </a:p>
        </p:txBody>
      </p:sp>
      <p:sp>
        <p:nvSpPr>
          <p:cNvPr id="7" name="Slide Number Placeholder 6">
            <a:extLst>
              <a:ext uri="{FF2B5EF4-FFF2-40B4-BE49-F238E27FC236}">
                <a16:creationId xmlns:a16="http://schemas.microsoft.com/office/drawing/2014/main" id="{660335BF-234C-F2A7-5A4A-F80F78F985AD}"/>
              </a:ext>
            </a:extLst>
          </p:cNvPr>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3221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A6A2-4F42-CA47-2255-8D366AE528A7}"/>
              </a:ext>
            </a:extLst>
          </p:cNvPr>
          <p:cNvSpPr>
            <a:spLocks noGrp="1"/>
          </p:cNvSpPr>
          <p:nvPr>
            <p:ph type="ctrTitle"/>
          </p:nvPr>
        </p:nvSpPr>
        <p:spPr/>
        <p:txBody>
          <a:bodyPr/>
          <a:lstStyle/>
          <a:p>
            <a:r>
              <a:rPr lang="en-US" sz="4400" b="1" dirty="0"/>
              <a:t>Deployed Enhancements </a:t>
            </a:r>
          </a:p>
        </p:txBody>
      </p:sp>
      <p:sp>
        <p:nvSpPr>
          <p:cNvPr id="5" name="Slide Number Placeholder 4">
            <a:extLst>
              <a:ext uri="{FF2B5EF4-FFF2-40B4-BE49-F238E27FC236}">
                <a16:creationId xmlns:a16="http://schemas.microsoft.com/office/drawing/2014/main" id="{41565F13-4969-40A3-DFC4-2A712E6D613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8233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eHEAT Enhancements</a:t>
            </a:r>
          </a:p>
        </p:txBody>
      </p:sp>
      <p:sp>
        <p:nvSpPr>
          <p:cNvPr id="3" name="Content Placeholder 2"/>
          <p:cNvSpPr>
            <a:spLocks noGrp="1"/>
          </p:cNvSpPr>
          <p:nvPr>
            <p:ph sz="half" idx="1"/>
          </p:nvPr>
        </p:nvSpPr>
        <p:spPr>
          <a:xfrm>
            <a:off x="838199" y="1594624"/>
            <a:ext cx="10648951" cy="4582339"/>
          </a:xfrm>
        </p:spPr>
        <p:txBody>
          <a:bodyPr>
            <a:noAutofit/>
          </a:bodyPr>
          <a:lstStyle/>
          <a:p>
            <a:pPr marL="0" indent="0">
              <a:spcBef>
                <a:spcPts val="0"/>
              </a:spcBef>
              <a:spcAft>
                <a:spcPts val="0"/>
              </a:spcAft>
              <a:buNone/>
            </a:pPr>
            <a:r>
              <a:rPr lang="en-US" sz="3600" b="1" dirty="0">
                <a:ea typeface="Calibri" panose="020F0502020204030204" pitchFamily="34" charset="0"/>
                <a:cs typeface="Times New Roman" panose="02020603050405020304" pitchFamily="18" charset="0"/>
              </a:rPr>
              <a:t>Name on account </a:t>
            </a:r>
          </a:p>
          <a:p>
            <a:pPr lvl="1">
              <a:spcBef>
                <a:spcPts val="600"/>
              </a:spcBef>
              <a:spcAft>
                <a:spcPts val="600"/>
              </a:spcAft>
            </a:pPr>
            <a:r>
              <a:rPr lang="en-US" sz="2800" dirty="0"/>
              <a:t>Energy vendors with “No Match” in the Name Match field can’t receive payments</a:t>
            </a:r>
          </a:p>
          <a:p>
            <a:pPr lvl="1">
              <a:spcBef>
                <a:spcPts val="600"/>
              </a:spcBef>
              <a:spcAft>
                <a:spcPts val="600"/>
              </a:spcAft>
            </a:pPr>
            <a:r>
              <a:rPr lang="en-US" sz="2800" dirty="0"/>
              <a:t>New energy vendor “No account in HH name” </a:t>
            </a:r>
          </a:p>
          <a:p>
            <a:pPr lvl="2">
              <a:spcBef>
                <a:spcPts val="600"/>
              </a:spcBef>
              <a:spcAft>
                <a:spcPts val="600"/>
              </a:spcAft>
            </a:pPr>
            <a:r>
              <a:rPr lang="en-US" sz="2400" dirty="0"/>
              <a:t>Add if none of the HH’s EV accounts are in a HH member's name </a:t>
            </a:r>
          </a:p>
          <a:p>
            <a:pPr lvl="2">
              <a:spcBef>
                <a:spcPts val="600"/>
              </a:spcBef>
              <a:spcAft>
                <a:spcPts val="600"/>
              </a:spcAft>
            </a:pPr>
            <a:r>
              <a:rPr lang="en-US" sz="2400" dirty="0"/>
              <a:t>Needed to send direct payment to HH</a:t>
            </a:r>
          </a:p>
          <a:p>
            <a:pPr lvl="2">
              <a:spcBef>
                <a:spcPts val="600"/>
              </a:spcBef>
              <a:spcAft>
                <a:spcPts val="600"/>
              </a:spcAft>
            </a:pPr>
            <a:r>
              <a:rPr lang="en-US" sz="2400" dirty="0"/>
              <a:t>“Match,” Account Number, and Account Name locked to primary name</a:t>
            </a:r>
          </a:p>
        </p:txBody>
      </p:sp>
      <p:sp>
        <p:nvSpPr>
          <p:cNvPr id="7" name="Slide Number Placeholder 6"/>
          <p:cNvSpPr>
            <a:spLocks noGrp="1"/>
          </p:cNvSpPr>
          <p:nvPr>
            <p:ph type="sldNum" sz="quarter" idx="12"/>
          </p:nvPr>
        </p:nvSpPr>
        <p:spPr>
          <a:xfrm>
            <a:off x="10211172" y="6356350"/>
            <a:ext cx="1462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Graphical user interface, application&#10;&#10;AI-generated content may be incorrect.">
            <a:extLst>
              <a:ext uri="{FF2B5EF4-FFF2-40B4-BE49-F238E27FC236}">
                <a16:creationId xmlns:a16="http://schemas.microsoft.com/office/drawing/2014/main" id="{429971AA-2654-2465-4038-32C93CF41F6C}"/>
              </a:ext>
            </a:extLst>
          </p:cNvPr>
          <p:cNvPicPr>
            <a:picLocks noChangeAspect="1"/>
          </p:cNvPicPr>
          <p:nvPr/>
        </p:nvPicPr>
        <p:blipFill>
          <a:blip r:embed="rId2">
            <a:extLst>
              <a:ext uri="{28A0092B-C50C-407E-A947-70E740481C1C}">
                <a14:useLocalDpi xmlns:a14="http://schemas.microsoft.com/office/drawing/2010/main" val="0"/>
              </a:ext>
            </a:extLst>
          </a:blip>
          <a:srcRect l="680" t="3264" r="1687" b="4387"/>
          <a:stretch/>
        </p:blipFill>
        <p:spPr>
          <a:xfrm>
            <a:off x="188006" y="5358215"/>
            <a:ext cx="11898863" cy="1419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118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potx" id="{173BAB30-51AA-4A99-A927-CCD869EBF607}" vid="{BA9EC644-015B-4F2F-9352-CA7D864112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1433</Words>
  <Application>Microsoft Office PowerPoint</Application>
  <PresentationFormat>Widescreen</PresentationFormat>
  <Paragraphs>207</Paragraphs>
  <Slides>33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Aptos</vt:lpstr>
      <vt:lpstr>Aptos Display</vt:lpstr>
      <vt:lpstr>Arial</vt:lpstr>
      <vt:lpstr>Calibri</vt:lpstr>
      <vt:lpstr>Times New Roman</vt:lpstr>
      <vt:lpstr>Office Theme</vt:lpstr>
      <vt:lpstr>MN.IT</vt:lpstr>
      <vt:lpstr>    </vt:lpstr>
      <vt:lpstr>eHEAT Enhancements</vt:lpstr>
      <vt:lpstr>eHEAT Enhancements</vt:lpstr>
      <vt:lpstr>eHEAT Enhancements</vt:lpstr>
      <vt:lpstr>eHEAT Enhancements</vt:lpstr>
      <vt:lpstr>eHEAT Enhancements</vt:lpstr>
      <vt:lpstr>eHEAT Enhancements</vt:lpstr>
      <vt:lpstr>Deployed Enhancements </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eHEAT Enhancements</vt:lpstr>
      <vt:lpstr>Planned Enhancements </vt:lpstr>
      <vt:lpstr>eHEAT Enhancements</vt:lpstr>
      <vt:lpstr>eHEAT Enhancements</vt:lpstr>
      <vt:lpstr>eHEAT Enhancements</vt:lpstr>
      <vt:lpstr>eHEAT Enhancements</vt:lpstr>
      <vt:lpstr>eHEAT Clarifications and Reminders</vt:lpstr>
      <vt:lpstr>eHEAT Enhancements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Seemann, Sandra (COMM)</dc:creator>
  <cp:lastModifiedBy>Seemann, Sandra (COMM)</cp:lastModifiedBy>
  <cp:revision>2</cp:revision>
  <dcterms:created xsi:type="dcterms:W3CDTF">2025-08-06T19:28:42Z</dcterms:created>
  <dcterms:modified xsi:type="dcterms:W3CDTF">2025-08-06T20:36:35Z</dcterms:modified>
</cp:coreProperties>
</file>