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1040" r:id="rId3"/>
    <p:sldId id="416" r:id="rId4"/>
    <p:sldId id="3079" r:id="rId5"/>
    <p:sldId id="1064" r:id="rId6"/>
    <p:sldId id="3078" r:id="rId7"/>
    <p:sldId id="3403" r:id="rId8"/>
    <p:sldId id="3404" r:id="rId9"/>
    <p:sldId id="438" r:id="rId10"/>
    <p:sldId id="440" r:id="rId11"/>
    <p:sldId id="441" r:id="rId12"/>
    <p:sldId id="442" r:id="rId13"/>
    <p:sldId id="3405" r:id="rId14"/>
    <p:sldId id="3406" r:id="rId15"/>
    <p:sldId id="3407" r:id="rId16"/>
    <p:sldId id="3408" r:id="rId17"/>
    <p:sldId id="1065" r:id="rId18"/>
    <p:sldId id="1066" r:id="rId19"/>
    <p:sldId id="1067" r:id="rId20"/>
    <p:sldId id="1068" r:id="rId21"/>
    <p:sldId id="1069" r:id="rId22"/>
    <p:sldId id="1071" r:id="rId23"/>
    <p:sldId id="3080" r:id="rId24"/>
    <p:sldId id="1072" r:id="rId25"/>
    <p:sldId id="1073" r:id="rId26"/>
    <p:sldId id="1074" r:id="rId27"/>
    <p:sldId id="1075" r:id="rId28"/>
    <p:sldId id="3409" r:id="rId29"/>
    <p:sldId id="1076" r:id="rId30"/>
    <p:sldId id="1077" r:id="rId31"/>
    <p:sldId id="1078" r:id="rId32"/>
    <p:sldId id="1063" r:id="rId33"/>
    <p:sldId id="3073" r:id="rId34"/>
    <p:sldId id="3063" r:id="rId35"/>
    <p:sldId id="3062" r:id="rId36"/>
    <p:sldId id="3060" r:id="rId37"/>
    <p:sldId id="3061" r:id="rId38"/>
    <p:sldId id="3067" r:id="rId39"/>
    <p:sldId id="3068" r:id="rId40"/>
    <p:sldId id="3065" r:id="rId41"/>
    <p:sldId id="3066" r:id="rId42"/>
    <p:sldId id="3059" r:id="rId43"/>
    <p:sldId id="3069" r:id="rId44"/>
    <p:sldId id="3070" r:id="rId45"/>
    <p:sldId id="3047" r:id="rId46"/>
    <p:sldId id="3046" r:id="rId47"/>
    <p:sldId id="3041" r:id="rId48"/>
    <p:sldId id="3038" r:id="rId49"/>
    <p:sldId id="3410" r:id="rId50"/>
    <p:sldId id="3057" r:id="rId51"/>
    <p:sldId id="3058" r:id="rId52"/>
    <p:sldId id="3037" r:id="rId53"/>
    <p:sldId id="3054" r:id="rId54"/>
    <p:sldId id="3076" r:id="rId55"/>
    <p:sldId id="3050" r:id="rId56"/>
    <p:sldId id="3048" r:id="rId57"/>
    <p:sldId id="3049" r:id="rId58"/>
    <p:sldId id="3051" r:id="rId59"/>
    <p:sldId id="341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_rels/data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05A192-A879-4405-8E0E-E9B2A8F0952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01A7AE2-BC55-4502-A242-CFB42B086091}">
      <dgm:prSet custT="1"/>
      <dgm:spPr/>
      <dgm:t>
        <a:bodyPr/>
        <a:lstStyle/>
        <a:p>
          <a:r>
            <a:rPr lang="en-US" sz="3600" b="1" dirty="0"/>
            <a:t>EAP Funding Situation</a:t>
          </a:r>
          <a:endParaRPr lang="en-US" sz="3600" dirty="0"/>
        </a:p>
      </dgm:t>
    </dgm:pt>
    <dgm:pt modelId="{728B6550-8E83-415B-8BB4-5EF9B7120A43}" type="parTrans" cxnId="{80FFF8F1-BE22-471E-95B4-4083CA2B09BB}">
      <dgm:prSet/>
      <dgm:spPr/>
      <dgm:t>
        <a:bodyPr/>
        <a:lstStyle/>
        <a:p>
          <a:endParaRPr lang="en-US"/>
        </a:p>
      </dgm:t>
    </dgm:pt>
    <dgm:pt modelId="{578556CF-F977-4471-BD87-C027714DE07F}" type="sibTrans" cxnId="{80FFF8F1-BE22-471E-95B4-4083CA2B09BB}">
      <dgm:prSet/>
      <dgm:spPr/>
      <dgm:t>
        <a:bodyPr/>
        <a:lstStyle/>
        <a:p>
          <a:endParaRPr lang="en-US"/>
        </a:p>
      </dgm:t>
    </dgm:pt>
    <dgm:pt modelId="{5A47EA0F-6E8E-4684-A719-13BC3A9BE4A4}">
      <dgm:prSet custT="1"/>
      <dgm:spPr/>
      <dgm:t>
        <a:bodyPr/>
        <a:lstStyle/>
        <a:p>
          <a:r>
            <a:rPr lang="en-US" sz="2800" dirty="0"/>
            <a:t>LIHEAP funds have been flat (with some exceptions) for over a decade</a:t>
          </a:r>
        </a:p>
      </dgm:t>
    </dgm:pt>
    <dgm:pt modelId="{45741C1A-FBF3-474B-976B-5F4E1D348B79}" type="parTrans" cxnId="{77108737-A36F-4524-8AD0-0E32B87B2D6C}">
      <dgm:prSet/>
      <dgm:spPr/>
      <dgm:t>
        <a:bodyPr/>
        <a:lstStyle/>
        <a:p>
          <a:endParaRPr lang="en-US"/>
        </a:p>
      </dgm:t>
    </dgm:pt>
    <dgm:pt modelId="{3679BDE7-536E-4009-AA7B-28F8460B1994}" type="sibTrans" cxnId="{77108737-A36F-4524-8AD0-0E32B87B2D6C}">
      <dgm:prSet/>
      <dgm:spPr/>
      <dgm:t>
        <a:bodyPr/>
        <a:lstStyle/>
        <a:p>
          <a:endParaRPr lang="en-US"/>
        </a:p>
      </dgm:t>
    </dgm:pt>
    <dgm:pt modelId="{828612E3-108F-4044-B0EA-1ACAE10111BC}">
      <dgm:prSet custT="1"/>
      <dgm:spPr/>
      <dgm:t>
        <a:bodyPr/>
        <a:lstStyle/>
        <a:p>
          <a:r>
            <a:rPr lang="en-US" sz="2800" dirty="0"/>
            <a:t>With inflation, administrative funds have actually decreased in real terms</a:t>
          </a:r>
        </a:p>
      </dgm:t>
    </dgm:pt>
    <dgm:pt modelId="{CA227943-F555-442C-ACC0-167D6A8A25E4}" type="parTrans" cxnId="{81FE87E0-554D-4F5A-8A3D-B9CC67CA8B5D}">
      <dgm:prSet/>
      <dgm:spPr/>
      <dgm:t>
        <a:bodyPr/>
        <a:lstStyle/>
        <a:p>
          <a:endParaRPr lang="en-US"/>
        </a:p>
      </dgm:t>
    </dgm:pt>
    <dgm:pt modelId="{6089C434-F65E-41F6-84CA-77FCD7274965}" type="sibTrans" cxnId="{81FE87E0-554D-4F5A-8A3D-B9CC67CA8B5D}">
      <dgm:prSet/>
      <dgm:spPr/>
      <dgm:t>
        <a:bodyPr/>
        <a:lstStyle/>
        <a:p>
          <a:endParaRPr lang="en-US"/>
        </a:p>
      </dgm:t>
    </dgm:pt>
    <dgm:pt modelId="{F8410AAC-8012-4903-ADD5-B0F235EB9644}">
      <dgm:prSet custT="1"/>
      <dgm:spPr/>
      <dgm:t>
        <a:bodyPr/>
        <a:lstStyle/>
        <a:p>
          <a:r>
            <a:rPr lang="en-US" sz="2800" dirty="0"/>
            <a:t>This is hard for all EAP Service Providers (SPs)</a:t>
          </a:r>
        </a:p>
      </dgm:t>
    </dgm:pt>
    <dgm:pt modelId="{CE9E1A90-2CA2-4E6D-B632-FD0575D1EDDB}" type="parTrans" cxnId="{1D19AA29-7FC0-4AD3-8E4E-F0B98D701CFC}">
      <dgm:prSet/>
      <dgm:spPr/>
      <dgm:t>
        <a:bodyPr/>
        <a:lstStyle/>
        <a:p>
          <a:endParaRPr lang="en-US"/>
        </a:p>
      </dgm:t>
    </dgm:pt>
    <dgm:pt modelId="{BF933A24-2DFF-42D7-950F-703A20126FFA}" type="sibTrans" cxnId="{1D19AA29-7FC0-4AD3-8E4E-F0B98D701CFC}">
      <dgm:prSet/>
      <dgm:spPr/>
      <dgm:t>
        <a:bodyPr/>
        <a:lstStyle/>
        <a:p>
          <a:endParaRPr lang="en-US"/>
        </a:p>
      </dgm:t>
    </dgm:pt>
    <dgm:pt modelId="{A4961B97-6FB0-4144-AA7A-91E697E53E77}">
      <dgm:prSet custT="1"/>
      <dgm:spPr/>
      <dgm:t>
        <a:bodyPr/>
        <a:lstStyle/>
        <a:p>
          <a:r>
            <a:rPr lang="en-US" sz="2800" dirty="0"/>
            <a:t>We want to help SPs think proactively about their budgets</a:t>
          </a:r>
        </a:p>
      </dgm:t>
    </dgm:pt>
    <dgm:pt modelId="{D8CDD1E1-34F9-42BC-ABBD-ECD43ABDBA29}" type="parTrans" cxnId="{BF0EE11F-C4FC-42BB-AA3A-6C2D6DBC0CA9}">
      <dgm:prSet/>
      <dgm:spPr/>
      <dgm:t>
        <a:bodyPr/>
        <a:lstStyle/>
        <a:p>
          <a:endParaRPr lang="en-US"/>
        </a:p>
      </dgm:t>
    </dgm:pt>
    <dgm:pt modelId="{C5E71D56-CEE1-4913-8C98-6533EB86E5B9}" type="sibTrans" cxnId="{BF0EE11F-C4FC-42BB-AA3A-6C2D6DBC0CA9}">
      <dgm:prSet/>
      <dgm:spPr/>
      <dgm:t>
        <a:bodyPr/>
        <a:lstStyle/>
        <a:p>
          <a:endParaRPr lang="en-US"/>
        </a:p>
      </dgm:t>
    </dgm:pt>
    <dgm:pt modelId="{8224C3CA-0F1E-4AA5-8099-75ACFF04D534}" type="pres">
      <dgm:prSet presAssocID="{6E05A192-A879-4405-8E0E-E9B2A8F09528}" presName="root" presStyleCnt="0">
        <dgm:presLayoutVars>
          <dgm:dir/>
          <dgm:resizeHandles val="exact"/>
        </dgm:presLayoutVars>
      </dgm:prSet>
      <dgm:spPr/>
    </dgm:pt>
    <dgm:pt modelId="{74FBEDE3-0970-4A43-8D9B-A2BD0D852DD8}" type="pres">
      <dgm:prSet presAssocID="{6E05A192-A879-4405-8E0E-E9B2A8F09528}" presName="container" presStyleCnt="0">
        <dgm:presLayoutVars>
          <dgm:dir/>
          <dgm:resizeHandles val="exact"/>
        </dgm:presLayoutVars>
      </dgm:prSet>
      <dgm:spPr/>
    </dgm:pt>
    <dgm:pt modelId="{4AE4AD2A-AED0-46AC-9FCB-CC056ED5A5C5}" type="pres">
      <dgm:prSet presAssocID="{401A7AE2-BC55-4502-A242-CFB42B086091}" presName="compNode" presStyleCnt="0"/>
      <dgm:spPr/>
    </dgm:pt>
    <dgm:pt modelId="{34DAA573-4203-401D-ADCA-B71AFBC78DF4}" type="pres">
      <dgm:prSet presAssocID="{401A7AE2-BC55-4502-A242-CFB42B086091}" presName="iconBgRect" presStyleLbl="bgShp" presStyleIdx="0" presStyleCnt="5" custLinFactNeighborX="-58421" custLinFactNeighborY="2164"/>
      <dgm:spPr>
        <a:solidFill>
          <a:srgbClr val="78BE21"/>
        </a:solidFill>
      </dgm:spPr>
    </dgm:pt>
    <dgm:pt modelId="{F0110F47-B17E-479C-A4B6-06BB3A4D4572}" type="pres">
      <dgm:prSet presAssocID="{401A7AE2-BC55-4502-A242-CFB42B086091}" presName="iconRect" presStyleLbl="node1" presStyleIdx="0" presStyleCnt="5" custLinFactNeighborX="-61538" custLinFactNeighborY="-559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C2904AA-1F34-45E3-89BE-C6BB7B08B1BD}" type="pres">
      <dgm:prSet presAssocID="{401A7AE2-BC55-4502-A242-CFB42B086091}" presName="spaceRect" presStyleCnt="0"/>
      <dgm:spPr/>
    </dgm:pt>
    <dgm:pt modelId="{4254F534-8B26-49AF-831E-A9DE8E963AC7}" type="pres">
      <dgm:prSet presAssocID="{401A7AE2-BC55-4502-A242-CFB42B086091}" presName="textRect" presStyleLbl="revTx" presStyleIdx="0" presStyleCnt="5" custScaleX="221390" custLinFactNeighborX="51405">
        <dgm:presLayoutVars>
          <dgm:chMax val="1"/>
          <dgm:chPref val="1"/>
        </dgm:presLayoutVars>
      </dgm:prSet>
      <dgm:spPr/>
    </dgm:pt>
    <dgm:pt modelId="{876B66BD-1B6B-4DA5-9659-F46B4CC7C272}" type="pres">
      <dgm:prSet presAssocID="{578556CF-F977-4471-BD87-C027714DE07F}" presName="sibTrans" presStyleLbl="sibTrans2D1" presStyleIdx="0" presStyleCnt="0"/>
      <dgm:spPr/>
    </dgm:pt>
    <dgm:pt modelId="{8E80A806-90AC-459A-A74A-55D2F7EA8AFA}" type="pres">
      <dgm:prSet presAssocID="{5A47EA0F-6E8E-4684-A719-13BC3A9BE4A4}" presName="compNode" presStyleCnt="0"/>
      <dgm:spPr/>
    </dgm:pt>
    <dgm:pt modelId="{1F3774E8-2187-48D6-90AB-4DFC6F949DC0}" type="pres">
      <dgm:prSet presAssocID="{5A47EA0F-6E8E-4684-A719-13BC3A9BE4A4}" presName="iconBgRect" presStyleLbl="bgShp" presStyleIdx="1" presStyleCnt="5" custLinFactX="-278816" custLinFactY="34896" custLinFactNeighborX="-300000" custLinFactNeighborY="100000"/>
      <dgm:spPr>
        <a:solidFill>
          <a:srgbClr val="78BE21"/>
        </a:solidFill>
      </dgm:spPr>
    </dgm:pt>
    <dgm:pt modelId="{6E252457-FD40-4E24-A876-0FE307C33EC1}" type="pres">
      <dgm:prSet presAssocID="{5A47EA0F-6E8E-4684-A719-13BC3A9BE4A4}" presName="iconRect" presStyleLbl="node1" presStyleIdx="1" presStyleCnt="5" custLinFactX="-498250" custLinFactY="100000" custLinFactNeighborX="-500000" custLinFactNeighborY="13421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F925E351-9EBB-430E-94C3-76C68F974B23}" type="pres">
      <dgm:prSet presAssocID="{5A47EA0F-6E8E-4684-A719-13BC3A9BE4A4}" presName="spaceRect" presStyleCnt="0"/>
      <dgm:spPr/>
    </dgm:pt>
    <dgm:pt modelId="{872F961A-C840-417F-BDCD-1AF913B0B811}" type="pres">
      <dgm:prSet presAssocID="{5A47EA0F-6E8E-4684-A719-13BC3A9BE4A4}" presName="textRect" presStyleLbl="revTx" presStyleIdx="1" presStyleCnt="5" custScaleX="159238" custLinFactX="-100000" custLinFactY="43944" custLinFactNeighborX="-118570" custLinFactNeighborY="100000">
        <dgm:presLayoutVars>
          <dgm:chMax val="1"/>
          <dgm:chPref val="1"/>
        </dgm:presLayoutVars>
      </dgm:prSet>
      <dgm:spPr/>
    </dgm:pt>
    <dgm:pt modelId="{F3704EEE-0DCD-45B4-A76E-79A013CF8199}" type="pres">
      <dgm:prSet presAssocID="{3679BDE7-536E-4009-AA7B-28F8460B1994}" presName="sibTrans" presStyleLbl="sibTrans2D1" presStyleIdx="0" presStyleCnt="0"/>
      <dgm:spPr/>
    </dgm:pt>
    <dgm:pt modelId="{2930F4DF-EC01-4B40-9526-BE508447F912}" type="pres">
      <dgm:prSet presAssocID="{828612E3-108F-4044-B0EA-1ACAE10111BC}" presName="compNode" presStyleCnt="0"/>
      <dgm:spPr/>
    </dgm:pt>
    <dgm:pt modelId="{4121FB05-987D-4ECB-A7F1-9813FDDAA797}" type="pres">
      <dgm:prSet presAssocID="{828612E3-108F-4044-B0EA-1ACAE10111BC}" presName="iconBgRect" presStyleLbl="bgShp" presStyleIdx="2" presStyleCnt="5" custLinFactX="200000" custLinFactNeighborX="294526" custLinFactNeighborY="-50389"/>
      <dgm:spPr>
        <a:solidFill>
          <a:srgbClr val="78BE21"/>
        </a:solidFill>
      </dgm:spPr>
    </dgm:pt>
    <dgm:pt modelId="{A6CE7C2F-3D5E-44E7-B89A-AC7E2B3816A6}" type="pres">
      <dgm:prSet presAssocID="{828612E3-108F-4044-B0EA-1ACAE10111BC}" presName="iconRect" presStyleLbl="node1" presStyleIdx="2" presStyleCnt="5" custLinFactX="400000" custLinFactNeighborX="451606" custLinFactNeighborY="-7605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F57B78A3-4DCF-41AC-9E95-2A386CDF7F3C}" type="pres">
      <dgm:prSet presAssocID="{828612E3-108F-4044-B0EA-1ACAE10111BC}" presName="spaceRect" presStyleCnt="0"/>
      <dgm:spPr/>
    </dgm:pt>
    <dgm:pt modelId="{41AD2EC4-8F4B-4CC5-A171-F2439C42A628}" type="pres">
      <dgm:prSet presAssocID="{828612E3-108F-4044-B0EA-1ACAE10111BC}" presName="textRect" presStyleLbl="revTx" presStyleIdx="2" presStyleCnt="5" custScaleX="157603" custLinFactX="100000" custLinFactNeighborX="134331" custLinFactNeighborY="-26619">
        <dgm:presLayoutVars>
          <dgm:chMax val="1"/>
          <dgm:chPref val="1"/>
        </dgm:presLayoutVars>
      </dgm:prSet>
      <dgm:spPr/>
    </dgm:pt>
    <dgm:pt modelId="{90C89DA9-99BD-4F27-91E1-664E79EF267E}" type="pres">
      <dgm:prSet presAssocID="{6089C434-F65E-41F6-84CA-77FCD7274965}" presName="sibTrans" presStyleLbl="sibTrans2D1" presStyleIdx="0" presStyleCnt="0"/>
      <dgm:spPr/>
    </dgm:pt>
    <dgm:pt modelId="{26E0928F-C6A7-4C13-B1D2-A6842BADAE92}" type="pres">
      <dgm:prSet presAssocID="{F8410AAC-8012-4903-ADD5-B0F235EB9644}" presName="compNode" presStyleCnt="0"/>
      <dgm:spPr/>
    </dgm:pt>
    <dgm:pt modelId="{07DA58BD-9CAA-4D6F-A349-D92FD1C524A9}" type="pres">
      <dgm:prSet presAssocID="{F8410AAC-8012-4903-ADD5-B0F235EB9644}" presName="iconBgRect" presStyleLbl="bgShp" presStyleIdx="3" presStyleCnt="5" custLinFactX="-200000" custLinFactY="52428" custLinFactNeighborX="-285836" custLinFactNeighborY="100000"/>
      <dgm:spPr>
        <a:solidFill>
          <a:srgbClr val="78BE21"/>
        </a:solidFill>
      </dgm:spPr>
    </dgm:pt>
    <dgm:pt modelId="{0116B0CA-7975-4B32-9B8E-91F2617ACAB0}" type="pres">
      <dgm:prSet presAssocID="{F8410AAC-8012-4903-ADD5-B0F235EB9644}" presName="iconRect" presStyleLbl="node1" presStyleIdx="3" presStyleCnt="5" custLinFactX="-400000" custLinFactY="100000" custLinFactNeighborX="-430406" custLinFactNeighborY="16136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rver"/>
        </a:ext>
      </dgm:extLst>
    </dgm:pt>
    <dgm:pt modelId="{2B95FA3E-F85E-4D30-A9E3-C18A8F13A39E}" type="pres">
      <dgm:prSet presAssocID="{F8410AAC-8012-4903-ADD5-B0F235EB9644}" presName="spaceRect" presStyleCnt="0"/>
      <dgm:spPr/>
    </dgm:pt>
    <dgm:pt modelId="{B377C648-CE82-447E-A310-00C4B4F0CF6E}" type="pres">
      <dgm:prSet presAssocID="{F8410AAC-8012-4903-ADD5-B0F235EB9644}" presName="textRect" presStyleLbl="revTx" presStyleIdx="3" presStyleCnt="5" custScaleX="154219" custLinFactX="-82227" custLinFactY="52604" custLinFactNeighborX="-100000" custLinFactNeighborY="100000">
        <dgm:presLayoutVars>
          <dgm:chMax val="1"/>
          <dgm:chPref val="1"/>
        </dgm:presLayoutVars>
      </dgm:prSet>
      <dgm:spPr/>
    </dgm:pt>
    <dgm:pt modelId="{4B8BE3B5-3C60-456F-A994-4A1D82D0FE82}" type="pres">
      <dgm:prSet presAssocID="{BF933A24-2DFF-42D7-950F-703A20126FFA}" presName="sibTrans" presStyleLbl="sibTrans2D1" presStyleIdx="0" presStyleCnt="0"/>
      <dgm:spPr/>
    </dgm:pt>
    <dgm:pt modelId="{DA19FCF3-468A-409C-9E73-56082E3D382A}" type="pres">
      <dgm:prSet presAssocID="{A4961B97-6FB0-4144-AA7A-91E697E53E77}" presName="compNode" presStyleCnt="0"/>
      <dgm:spPr/>
    </dgm:pt>
    <dgm:pt modelId="{5F37150C-A280-4FBB-AB34-F32E84A45EE0}" type="pres">
      <dgm:prSet presAssocID="{A4961B97-6FB0-4144-AA7A-91E697E53E77}" presName="iconBgRect" presStyleLbl="bgShp" presStyleIdx="4" presStyleCnt="5" custLinFactX="203065" custLinFactNeighborX="300000" custLinFactNeighborY="-27358"/>
      <dgm:spPr>
        <a:solidFill>
          <a:srgbClr val="78BE21"/>
        </a:solidFill>
      </dgm:spPr>
    </dgm:pt>
    <dgm:pt modelId="{B4205408-7BE7-483A-B9A7-C9B5EE99F960}" type="pres">
      <dgm:prSet presAssocID="{A4961B97-6FB0-4144-AA7A-91E697E53E77}" presName="iconRect" presStyleLbl="node1" presStyleIdx="4" presStyleCnt="5" custLinFactX="400000" custLinFactNeighborX="461721" custLinFactNeighborY="-4834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C622FA78-AC61-46CC-8D40-A22515B9405B}" type="pres">
      <dgm:prSet presAssocID="{A4961B97-6FB0-4144-AA7A-91E697E53E77}" presName="spaceRect" presStyleCnt="0"/>
      <dgm:spPr/>
    </dgm:pt>
    <dgm:pt modelId="{7D2F4033-EFAA-4EDA-A48E-2C6D184C94CA}" type="pres">
      <dgm:prSet presAssocID="{A4961B97-6FB0-4144-AA7A-91E697E53E77}" presName="textRect" presStyleLbl="revTx" presStyleIdx="4" presStyleCnt="5" custScaleX="147604" custLinFactX="100000" custLinFactNeighborX="134993" custLinFactNeighborY="-26276">
        <dgm:presLayoutVars>
          <dgm:chMax val="1"/>
          <dgm:chPref val="1"/>
        </dgm:presLayoutVars>
      </dgm:prSet>
      <dgm:spPr/>
    </dgm:pt>
  </dgm:ptLst>
  <dgm:cxnLst>
    <dgm:cxn modelId="{7EEC641C-DBDF-4BE0-BED7-DC6F8D2F9231}" type="presOf" srcId="{BF933A24-2DFF-42D7-950F-703A20126FFA}" destId="{4B8BE3B5-3C60-456F-A994-4A1D82D0FE82}" srcOrd="0" destOrd="0" presId="urn:microsoft.com/office/officeart/2018/2/layout/IconCircleList"/>
    <dgm:cxn modelId="{BF0EE11F-C4FC-42BB-AA3A-6C2D6DBC0CA9}" srcId="{6E05A192-A879-4405-8E0E-E9B2A8F09528}" destId="{A4961B97-6FB0-4144-AA7A-91E697E53E77}" srcOrd="4" destOrd="0" parTransId="{D8CDD1E1-34F9-42BC-ABBD-ECD43ABDBA29}" sibTransId="{C5E71D56-CEE1-4913-8C98-6533EB86E5B9}"/>
    <dgm:cxn modelId="{788C0421-CCAE-4A67-BB33-5D9E05946EF1}" type="presOf" srcId="{3679BDE7-536E-4009-AA7B-28F8460B1994}" destId="{F3704EEE-0DCD-45B4-A76E-79A013CF8199}" srcOrd="0" destOrd="0" presId="urn:microsoft.com/office/officeart/2018/2/layout/IconCircleList"/>
    <dgm:cxn modelId="{1D19AA29-7FC0-4AD3-8E4E-F0B98D701CFC}" srcId="{6E05A192-A879-4405-8E0E-E9B2A8F09528}" destId="{F8410AAC-8012-4903-ADD5-B0F235EB9644}" srcOrd="3" destOrd="0" parTransId="{CE9E1A90-2CA2-4E6D-B632-FD0575D1EDDB}" sibTransId="{BF933A24-2DFF-42D7-950F-703A20126FFA}"/>
    <dgm:cxn modelId="{77108737-A36F-4524-8AD0-0E32B87B2D6C}" srcId="{6E05A192-A879-4405-8E0E-E9B2A8F09528}" destId="{5A47EA0F-6E8E-4684-A719-13BC3A9BE4A4}" srcOrd="1" destOrd="0" parTransId="{45741C1A-FBF3-474B-976B-5F4E1D348B79}" sibTransId="{3679BDE7-536E-4009-AA7B-28F8460B1994}"/>
    <dgm:cxn modelId="{356F1239-0EEC-4650-B51B-D4EDE89F461D}" type="presOf" srcId="{828612E3-108F-4044-B0EA-1ACAE10111BC}" destId="{41AD2EC4-8F4B-4CC5-A171-F2439C42A628}" srcOrd="0" destOrd="0" presId="urn:microsoft.com/office/officeart/2018/2/layout/IconCircleList"/>
    <dgm:cxn modelId="{FBBC6E5F-E89E-43A1-9CAD-FE8A7286507D}" type="presOf" srcId="{401A7AE2-BC55-4502-A242-CFB42B086091}" destId="{4254F534-8B26-49AF-831E-A9DE8E963AC7}" srcOrd="0" destOrd="0" presId="urn:microsoft.com/office/officeart/2018/2/layout/IconCircleList"/>
    <dgm:cxn modelId="{B3895870-BDDC-4665-8323-FC26865F31EE}" type="presOf" srcId="{5A47EA0F-6E8E-4684-A719-13BC3A9BE4A4}" destId="{872F961A-C840-417F-BDCD-1AF913B0B811}" srcOrd="0" destOrd="0" presId="urn:microsoft.com/office/officeart/2018/2/layout/IconCircleList"/>
    <dgm:cxn modelId="{F5AB6C73-06D9-4101-81AD-A536D03B618E}" type="presOf" srcId="{F8410AAC-8012-4903-ADD5-B0F235EB9644}" destId="{B377C648-CE82-447E-A310-00C4B4F0CF6E}" srcOrd="0" destOrd="0" presId="urn:microsoft.com/office/officeart/2018/2/layout/IconCircleList"/>
    <dgm:cxn modelId="{307E9D9B-536C-45AA-9CFE-56E4A3B346B1}" type="presOf" srcId="{6089C434-F65E-41F6-84CA-77FCD7274965}" destId="{90C89DA9-99BD-4F27-91E1-664E79EF267E}" srcOrd="0" destOrd="0" presId="urn:microsoft.com/office/officeart/2018/2/layout/IconCircleList"/>
    <dgm:cxn modelId="{8B2799B3-EC6A-414E-9EDF-E81970E65D06}" type="presOf" srcId="{A4961B97-6FB0-4144-AA7A-91E697E53E77}" destId="{7D2F4033-EFAA-4EDA-A48E-2C6D184C94CA}" srcOrd="0" destOrd="0" presId="urn:microsoft.com/office/officeart/2018/2/layout/IconCircleList"/>
    <dgm:cxn modelId="{3F9320E0-24AA-4612-881A-52C6A1B9081F}" type="presOf" srcId="{6E05A192-A879-4405-8E0E-E9B2A8F09528}" destId="{8224C3CA-0F1E-4AA5-8099-75ACFF04D534}" srcOrd="0" destOrd="0" presId="urn:microsoft.com/office/officeart/2018/2/layout/IconCircleList"/>
    <dgm:cxn modelId="{81FE87E0-554D-4F5A-8A3D-B9CC67CA8B5D}" srcId="{6E05A192-A879-4405-8E0E-E9B2A8F09528}" destId="{828612E3-108F-4044-B0EA-1ACAE10111BC}" srcOrd="2" destOrd="0" parTransId="{CA227943-F555-442C-ACC0-167D6A8A25E4}" sibTransId="{6089C434-F65E-41F6-84CA-77FCD7274965}"/>
    <dgm:cxn modelId="{95BF98EC-45DA-445C-BB3D-38DED20087AC}" type="presOf" srcId="{578556CF-F977-4471-BD87-C027714DE07F}" destId="{876B66BD-1B6B-4DA5-9659-F46B4CC7C272}" srcOrd="0" destOrd="0" presId="urn:microsoft.com/office/officeart/2018/2/layout/IconCircleList"/>
    <dgm:cxn modelId="{80FFF8F1-BE22-471E-95B4-4083CA2B09BB}" srcId="{6E05A192-A879-4405-8E0E-E9B2A8F09528}" destId="{401A7AE2-BC55-4502-A242-CFB42B086091}" srcOrd="0" destOrd="0" parTransId="{728B6550-8E83-415B-8BB4-5EF9B7120A43}" sibTransId="{578556CF-F977-4471-BD87-C027714DE07F}"/>
    <dgm:cxn modelId="{C0332C9D-DBF8-4E71-8F53-C4007D415A25}" type="presParOf" srcId="{8224C3CA-0F1E-4AA5-8099-75ACFF04D534}" destId="{74FBEDE3-0970-4A43-8D9B-A2BD0D852DD8}" srcOrd="0" destOrd="0" presId="urn:microsoft.com/office/officeart/2018/2/layout/IconCircleList"/>
    <dgm:cxn modelId="{B2D79ADF-8886-4220-AB73-8D0B3A110B62}" type="presParOf" srcId="{74FBEDE3-0970-4A43-8D9B-A2BD0D852DD8}" destId="{4AE4AD2A-AED0-46AC-9FCB-CC056ED5A5C5}" srcOrd="0" destOrd="0" presId="urn:microsoft.com/office/officeart/2018/2/layout/IconCircleList"/>
    <dgm:cxn modelId="{D2B72198-5ACA-492A-8458-62B8359C9E68}" type="presParOf" srcId="{4AE4AD2A-AED0-46AC-9FCB-CC056ED5A5C5}" destId="{34DAA573-4203-401D-ADCA-B71AFBC78DF4}" srcOrd="0" destOrd="0" presId="urn:microsoft.com/office/officeart/2018/2/layout/IconCircleList"/>
    <dgm:cxn modelId="{FE48DACB-74A8-4E72-9C7A-2B1B84FF43EE}" type="presParOf" srcId="{4AE4AD2A-AED0-46AC-9FCB-CC056ED5A5C5}" destId="{F0110F47-B17E-479C-A4B6-06BB3A4D4572}" srcOrd="1" destOrd="0" presId="urn:microsoft.com/office/officeart/2018/2/layout/IconCircleList"/>
    <dgm:cxn modelId="{7F02D037-5FED-451B-B7D8-F843BA58F9D2}" type="presParOf" srcId="{4AE4AD2A-AED0-46AC-9FCB-CC056ED5A5C5}" destId="{DC2904AA-1F34-45E3-89BE-C6BB7B08B1BD}" srcOrd="2" destOrd="0" presId="urn:microsoft.com/office/officeart/2018/2/layout/IconCircleList"/>
    <dgm:cxn modelId="{8895E556-4E9F-4A95-A7C1-149854ED5122}" type="presParOf" srcId="{4AE4AD2A-AED0-46AC-9FCB-CC056ED5A5C5}" destId="{4254F534-8B26-49AF-831E-A9DE8E963AC7}" srcOrd="3" destOrd="0" presId="urn:microsoft.com/office/officeart/2018/2/layout/IconCircleList"/>
    <dgm:cxn modelId="{FCD9E63D-83AB-4079-9244-758592437985}" type="presParOf" srcId="{74FBEDE3-0970-4A43-8D9B-A2BD0D852DD8}" destId="{876B66BD-1B6B-4DA5-9659-F46B4CC7C272}" srcOrd="1" destOrd="0" presId="urn:microsoft.com/office/officeart/2018/2/layout/IconCircleList"/>
    <dgm:cxn modelId="{772AABE8-B41B-4652-97E3-8CA414231DB4}" type="presParOf" srcId="{74FBEDE3-0970-4A43-8D9B-A2BD0D852DD8}" destId="{8E80A806-90AC-459A-A74A-55D2F7EA8AFA}" srcOrd="2" destOrd="0" presId="urn:microsoft.com/office/officeart/2018/2/layout/IconCircleList"/>
    <dgm:cxn modelId="{D75D3084-4E8B-44D8-98EE-71E7BA78E8C7}" type="presParOf" srcId="{8E80A806-90AC-459A-A74A-55D2F7EA8AFA}" destId="{1F3774E8-2187-48D6-90AB-4DFC6F949DC0}" srcOrd="0" destOrd="0" presId="urn:microsoft.com/office/officeart/2018/2/layout/IconCircleList"/>
    <dgm:cxn modelId="{AFD29F23-39E2-4488-8C0C-2933273CE006}" type="presParOf" srcId="{8E80A806-90AC-459A-A74A-55D2F7EA8AFA}" destId="{6E252457-FD40-4E24-A876-0FE307C33EC1}" srcOrd="1" destOrd="0" presId="urn:microsoft.com/office/officeart/2018/2/layout/IconCircleList"/>
    <dgm:cxn modelId="{8A90BF8B-0160-4007-A6C1-A7FC6C9A2388}" type="presParOf" srcId="{8E80A806-90AC-459A-A74A-55D2F7EA8AFA}" destId="{F925E351-9EBB-430E-94C3-76C68F974B23}" srcOrd="2" destOrd="0" presId="urn:microsoft.com/office/officeart/2018/2/layout/IconCircleList"/>
    <dgm:cxn modelId="{ACD686BC-6846-4E71-9BAF-60BBEF4EDB97}" type="presParOf" srcId="{8E80A806-90AC-459A-A74A-55D2F7EA8AFA}" destId="{872F961A-C840-417F-BDCD-1AF913B0B811}" srcOrd="3" destOrd="0" presId="urn:microsoft.com/office/officeart/2018/2/layout/IconCircleList"/>
    <dgm:cxn modelId="{655FE753-BDAD-4849-AD32-1FB89AA0E891}" type="presParOf" srcId="{74FBEDE3-0970-4A43-8D9B-A2BD0D852DD8}" destId="{F3704EEE-0DCD-45B4-A76E-79A013CF8199}" srcOrd="3" destOrd="0" presId="urn:microsoft.com/office/officeart/2018/2/layout/IconCircleList"/>
    <dgm:cxn modelId="{2A7C987B-E447-41D6-BB5D-F8A64DB657E2}" type="presParOf" srcId="{74FBEDE3-0970-4A43-8D9B-A2BD0D852DD8}" destId="{2930F4DF-EC01-4B40-9526-BE508447F912}" srcOrd="4" destOrd="0" presId="urn:microsoft.com/office/officeart/2018/2/layout/IconCircleList"/>
    <dgm:cxn modelId="{B386CDD0-A337-4530-B904-956409EE7F66}" type="presParOf" srcId="{2930F4DF-EC01-4B40-9526-BE508447F912}" destId="{4121FB05-987D-4ECB-A7F1-9813FDDAA797}" srcOrd="0" destOrd="0" presId="urn:microsoft.com/office/officeart/2018/2/layout/IconCircleList"/>
    <dgm:cxn modelId="{01D308E6-3252-4096-BB5F-FA377032D1D6}" type="presParOf" srcId="{2930F4DF-EC01-4B40-9526-BE508447F912}" destId="{A6CE7C2F-3D5E-44E7-B89A-AC7E2B3816A6}" srcOrd="1" destOrd="0" presId="urn:microsoft.com/office/officeart/2018/2/layout/IconCircleList"/>
    <dgm:cxn modelId="{D7413571-008A-4376-A19F-7B88C7F53D55}" type="presParOf" srcId="{2930F4DF-EC01-4B40-9526-BE508447F912}" destId="{F57B78A3-4DCF-41AC-9E95-2A386CDF7F3C}" srcOrd="2" destOrd="0" presId="urn:microsoft.com/office/officeart/2018/2/layout/IconCircleList"/>
    <dgm:cxn modelId="{91746847-CC14-4356-9FAD-BE304D24191C}" type="presParOf" srcId="{2930F4DF-EC01-4B40-9526-BE508447F912}" destId="{41AD2EC4-8F4B-4CC5-A171-F2439C42A628}" srcOrd="3" destOrd="0" presId="urn:microsoft.com/office/officeart/2018/2/layout/IconCircleList"/>
    <dgm:cxn modelId="{E04C1E9D-2BEB-451E-8FE1-901ACC3DD3B4}" type="presParOf" srcId="{74FBEDE3-0970-4A43-8D9B-A2BD0D852DD8}" destId="{90C89DA9-99BD-4F27-91E1-664E79EF267E}" srcOrd="5" destOrd="0" presId="urn:microsoft.com/office/officeart/2018/2/layout/IconCircleList"/>
    <dgm:cxn modelId="{C4BC67B5-DEB2-4DEB-ACE1-1DF933E2C078}" type="presParOf" srcId="{74FBEDE3-0970-4A43-8D9B-A2BD0D852DD8}" destId="{26E0928F-C6A7-4C13-B1D2-A6842BADAE92}" srcOrd="6" destOrd="0" presId="urn:microsoft.com/office/officeart/2018/2/layout/IconCircleList"/>
    <dgm:cxn modelId="{AB27659B-FF04-47CC-86D9-AA6036080552}" type="presParOf" srcId="{26E0928F-C6A7-4C13-B1D2-A6842BADAE92}" destId="{07DA58BD-9CAA-4D6F-A349-D92FD1C524A9}" srcOrd="0" destOrd="0" presId="urn:microsoft.com/office/officeart/2018/2/layout/IconCircleList"/>
    <dgm:cxn modelId="{64F3684F-8C70-4B2E-9D1A-B49342DD1FF4}" type="presParOf" srcId="{26E0928F-C6A7-4C13-B1D2-A6842BADAE92}" destId="{0116B0CA-7975-4B32-9B8E-91F2617ACAB0}" srcOrd="1" destOrd="0" presId="urn:microsoft.com/office/officeart/2018/2/layout/IconCircleList"/>
    <dgm:cxn modelId="{1E06C4CD-003E-4CB7-9CC4-CEAA20814D7B}" type="presParOf" srcId="{26E0928F-C6A7-4C13-B1D2-A6842BADAE92}" destId="{2B95FA3E-F85E-4D30-A9E3-C18A8F13A39E}" srcOrd="2" destOrd="0" presId="urn:microsoft.com/office/officeart/2018/2/layout/IconCircleList"/>
    <dgm:cxn modelId="{B51E7EB7-5F12-4CAD-9D70-FC82E87739DE}" type="presParOf" srcId="{26E0928F-C6A7-4C13-B1D2-A6842BADAE92}" destId="{B377C648-CE82-447E-A310-00C4B4F0CF6E}" srcOrd="3" destOrd="0" presId="urn:microsoft.com/office/officeart/2018/2/layout/IconCircleList"/>
    <dgm:cxn modelId="{17A6563B-154F-4CF5-8902-DDA713F56299}" type="presParOf" srcId="{74FBEDE3-0970-4A43-8D9B-A2BD0D852DD8}" destId="{4B8BE3B5-3C60-456F-A994-4A1D82D0FE82}" srcOrd="7" destOrd="0" presId="urn:microsoft.com/office/officeart/2018/2/layout/IconCircleList"/>
    <dgm:cxn modelId="{35667DCE-B49D-4A48-9303-0834C7BE8013}" type="presParOf" srcId="{74FBEDE3-0970-4A43-8D9B-A2BD0D852DD8}" destId="{DA19FCF3-468A-409C-9E73-56082E3D382A}" srcOrd="8" destOrd="0" presId="urn:microsoft.com/office/officeart/2018/2/layout/IconCircleList"/>
    <dgm:cxn modelId="{FC493CBF-F9A9-4D04-9743-DE9DE1AC28F2}" type="presParOf" srcId="{DA19FCF3-468A-409C-9E73-56082E3D382A}" destId="{5F37150C-A280-4FBB-AB34-F32E84A45EE0}" srcOrd="0" destOrd="0" presId="urn:microsoft.com/office/officeart/2018/2/layout/IconCircleList"/>
    <dgm:cxn modelId="{E7D1FE63-36D9-4AAC-B202-D523E9ADF333}" type="presParOf" srcId="{DA19FCF3-468A-409C-9E73-56082E3D382A}" destId="{B4205408-7BE7-483A-B9A7-C9B5EE99F960}" srcOrd="1" destOrd="0" presId="urn:microsoft.com/office/officeart/2018/2/layout/IconCircleList"/>
    <dgm:cxn modelId="{2620669D-F042-4147-8730-CF88529030A0}" type="presParOf" srcId="{DA19FCF3-468A-409C-9E73-56082E3D382A}" destId="{C622FA78-AC61-46CC-8D40-A22515B9405B}" srcOrd="2" destOrd="0" presId="urn:microsoft.com/office/officeart/2018/2/layout/IconCircleList"/>
    <dgm:cxn modelId="{BCB8789E-7A67-4DD6-BA8C-C364EE10554B}" type="presParOf" srcId="{DA19FCF3-468A-409C-9E73-56082E3D382A}" destId="{7D2F4033-EFAA-4EDA-A48E-2C6D184C94C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AA573-4203-401D-ADCA-B71AFBC78DF4}">
      <dsp:nvSpPr>
        <dsp:cNvPr id="0" name=""/>
        <dsp:cNvSpPr/>
      </dsp:nvSpPr>
      <dsp:spPr>
        <a:xfrm>
          <a:off x="0" y="57308"/>
          <a:ext cx="1065545" cy="1065545"/>
        </a:xfrm>
        <a:prstGeom prst="ellipse">
          <a:avLst/>
        </a:prstGeom>
        <a:solidFill>
          <a:srgbClr val="78BE21"/>
        </a:solidFill>
        <a:ln>
          <a:noFill/>
        </a:ln>
        <a:effectLst/>
      </dsp:spPr>
      <dsp:style>
        <a:lnRef idx="0">
          <a:scrgbClr r="0" g="0" b="0"/>
        </a:lnRef>
        <a:fillRef idx="1">
          <a:scrgbClr r="0" g="0" b="0"/>
        </a:fillRef>
        <a:effectRef idx="0">
          <a:scrgbClr r="0" g="0" b="0"/>
        </a:effectRef>
        <a:fontRef idx="minor"/>
      </dsp:style>
    </dsp:sp>
    <dsp:sp modelId="{F0110F47-B17E-479C-A4B6-06BB3A4D4572}">
      <dsp:nvSpPr>
        <dsp:cNvPr id="0" name=""/>
        <dsp:cNvSpPr/>
      </dsp:nvSpPr>
      <dsp:spPr>
        <a:xfrm>
          <a:off x="268266" y="223436"/>
          <a:ext cx="618016" cy="618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54F534-8B26-49AF-831E-A9DE8E963AC7}">
      <dsp:nvSpPr>
        <dsp:cNvPr id="0" name=""/>
        <dsp:cNvSpPr/>
      </dsp:nvSpPr>
      <dsp:spPr>
        <a:xfrm>
          <a:off x="1485362" y="34250"/>
          <a:ext cx="5560528" cy="106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r>
            <a:rPr lang="en-US" sz="3600" b="1" kern="1200" dirty="0"/>
            <a:t>EAP Funding Situation</a:t>
          </a:r>
          <a:endParaRPr lang="en-US" sz="3600" kern="1200" dirty="0"/>
        </a:p>
      </dsp:txBody>
      <dsp:txXfrm>
        <a:off x="1485362" y="34250"/>
        <a:ext cx="5560528" cy="1065545"/>
      </dsp:txXfrm>
    </dsp:sp>
    <dsp:sp modelId="{1F3774E8-2187-48D6-90AB-4DFC6F949DC0}">
      <dsp:nvSpPr>
        <dsp:cNvPr id="0" name=""/>
        <dsp:cNvSpPr/>
      </dsp:nvSpPr>
      <dsp:spPr>
        <a:xfrm>
          <a:off x="24865" y="1471629"/>
          <a:ext cx="1065545" cy="1065545"/>
        </a:xfrm>
        <a:prstGeom prst="ellipse">
          <a:avLst/>
        </a:prstGeom>
        <a:solidFill>
          <a:srgbClr val="78BE21"/>
        </a:solidFill>
        <a:ln>
          <a:noFill/>
        </a:ln>
        <a:effectLst/>
      </dsp:spPr>
      <dsp:style>
        <a:lnRef idx="0">
          <a:scrgbClr r="0" g="0" b="0"/>
        </a:lnRef>
        <a:fillRef idx="1">
          <a:scrgbClr r="0" g="0" b="0"/>
        </a:fillRef>
        <a:effectRef idx="0">
          <a:scrgbClr r="0" g="0" b="0"/>
        </a:effectRef>
        <a:fontRef idx="minor"/>
      </dsp:style>
    </dsp:sp>
    <dsp:sp modelId="{6E252457-FD40-4E24-A876-0FE307C33EC1}">
      <dsp:nvSpPr>
        <dsp:cNvPr id="0" name=""/>
        <dsp:cNvSpPr/>
      </dsp:nvSpPr>
      <dsp:spPr>
        <a:xfrm>
          <a:off x="246829" y="1705490"/>
          <a:ext cx="618016" cy="618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2F961A-C840-417F-BDCD-1AF913B0B811}">
      <dsp:nvSpPr>
        <dsp:cNvPr id="0" name=""/>
        <dsp:cNvSpPr/>
      </dsp:nvSpPr>
      <dsp:spPr>
        <a:xfrm>
          <a:off x="1252668" y="1568039"/>
          <a:ext cx="3999491" cy="106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LIHEAP funds have been flat (with some exceptions) for over a decade</a:t>
          </a:r>
        </a:p>
      </dsp:txBody>
      <dsp:txXfrm>
        <a:off x="1252668" y="1568039"/>
        <a:ext cx="3999491" cy="1065545"/>
      </dsp:txXfrm>
    </dsp:sp>
    <dsp:sp modelId="{4121FB05-987D-4ECB-A7F1-9813FDDAA797}">
      <dsp:nvSpPr>
        <dsp:cNvPr id="0" name=""/>
        <dsp:cNvSpPr/>
      </dsp:nvSpPr>
      <dsp:spPr>
        <a:xfrm>
          <a:off x="5463653" y="1403898"/>
          <a:ext cx="1065545" cy="1065545"/>
        </a:xfrm>
        <a:prstGeom prst="ellipse">
          <a:avLst/>
        </a:prstGeom>
        <a:solidFill>
          <a:srgbClr val="78BE21"/>
        </a:solidFill>
        <a:ln>
          <a:noFill/>
        </a:ln>
        <a:effectLst/>
      </dsp:spPr>
      <dsp:style>
        <a:lnRef idx="0">
          <a:scrgbClr r="0" g="0" b="0"/>
        </a:lnRef>
        <a:fillRef idx="1">
          <a:scrgbClr r="0" g="0" b="0"/>
        </a:fillRef>
        <a:effectRef idx="0">
          <a:scrgbClr r="0" g="0" b="0"/>
        </a:effectRef>
        <a:fontRef idx="minor"/>
      </dsp:style>
    </dsp:sp>
    <dsp:sp modelId="{A6CE7C2F-3D5E-44E7-B89A-AC7E2B3816A6}">
      <dsp:nvSpPr>
        <dsp:cNvPr id="0" name=""/>
        <dsp:cNvSpPr/>
      </dsp:nvSpPr>
      <dsp:spPr>
        <a:xfrm>
          <a:off x="5681083" y="1694523"/>
          <a:ext cx="618016" cy="618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AD2EC4-8F4B-4CC5-A171-F2439C42A628}">
      <dsp:nvSpPr>
        <dsp:cNvPr id="0" name=""/>
        <dsp:cNvSpPr/>
      </dsp:nvSpPr>
      <dsp:spPr>
        <a:xfrm>
          <a:off x="6650298" y="1657178"/>
          <a:ext cx="3958426" cy="106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With inflation, administrative funds have actually decreased in real terms</a:t>
          </a:r>
        </a:p>
      </dsp:txBody>
      <dsp:txXfrm>
        <a:off x="6650298" y="1657178"/>
        <a:ext cx="3958426" cy="1065545"/>
      </dsp:txXfrm>
    </dsp:sp>
    <dsp:sp modelId="{07DA58BD-9CAA-4D6F-A349-D92FD1C524A9}">
      <dsp:nvSpPr>
        <dsp:cNvPr id="0" name=""/>
        <dsp:cNvSpPr/>
      </dsp:nvSpPr>
      <dsp:spPr>
        <a:xfrm>
          <a:off x="0" y="3565006"/>
          <a:ext cx="1065545" cy="1065545"/>
        </a:xfrm>
        <a:prstGeom prst="ellipse">
          <a:avLst/>
        </a:prstGeom>
        <a:solidFill>
          <a:srgbClr val="78BE21"/>
        </a:solidFill>
        <a:ln>
          <a:noFill/>
        </a:ln>
        <a:effectLst/>
      </dsp:spPr>
      <dsp:style>
        <a:lnRef idx="0">
          <a:scrgbClr r="0" g="0" b="0"/>
        </a:lnRef>
        <a:fillRef idx="1">
          <a:scrgbClr r="0" g="0" b="0"/>
        </a:fillRef>
        <a:effectRef idx="0">
          <a:scrgbClr r="0" g="0" b="0"/>
        </a:effectRef>
        <a:fontRef idx="minor"/>
      </dsp:style>
    </dsp:sp>
    <dsp:sp modelId="{0116B0CA-7975-4B32-9B8E-91F2617ACAB0}">
      <dsp:nvSpPr>
        <dsp:cNvPr id="0" name=""/>
        <dsp:cNvSpPr/>
      </dsp:nvSpPr>
      <dsp:spPr>
        <a:xfrm>
          <a:off x="252516" y="3779866"/>
          <a:ext cx="618016" cy="6180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77C648-CE82-447E-A310-00C4B4F0CF6E}">
      <dsp:nvSpPr>
        <dsp:cNvPr id="0" name=""/>
        <dsp:cNvSpPr/>
      </dsp:nvSpPr>
      <dsp:spPr>
        <a:xfrm>
          <a:off x="1196888" y="3566882"/>
          <a:ext cx="3873432" cy="106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This is hard for all EAP Service Providers (SPs)</a:t>
          </a:r>
        </a:p>
      </dsp:txBody>
      <dsp:txXfrm>
        <a:off x="1196888" y="3566882"/>
        <a:ext cx="3873432" cy="1065545"/>
      </dsp:txXfrm>
    </dsp:sp>
    <dsp:sp modelId="{5F37150C-A280-4FBB-AB34-F32E84A45EE0}">
      <dsp:nvSpPr>
        <dsp:cNvPr id="0" name=""/>
        <dsp:cNvSpPr/>
      </dsp:nvSpPr>
      <dsp:spPr>
        <a:xfrm>
          <a:off x="5554640" y="3555870"/>
          <a:ext cx="1065545" cy="1065545"/>
        </a:xfrm>
        <a:prstGeom prst="ellipse">
          <a:avLst/>
        </a:prstGeom>
        <a:solidFill>
          <a:srgbClr val="78BE21"/>
        </a:solidFill>
        <a:ln>
          <a:noFill/>
        </a:ln>
        <a:effectLst/>
      </dsp:spPr>
      <dsp:style>
        <a:lnRef idx="0">
          <a:scrgbClr r="0" g="0" b="0"/>
        </a:lnRef>
        <a:fillRef idx="1">
          <a:scrgbClr r="0" g="0" b="0"/>
        </a:fillRef>
        <a:effectRef idx="0">
          <a:scrgbClr r="0" g="0" b="0"/>
        </a:effectRef>
        <a:fontRef idx="minor"/>
      </dsp:style>
    </dsp:sp>
    <dsp:sp modelId="{B4205408-7BE7-483A-B9A7-C9B5EE99F960}">
      <dsp:nvSpPr>
        <dsp:cNvPr id="0" name=""/>
        <dsp:cNvSpPr/>
      </dsp:nvSpPr>
      <dsp:spPr>
        <a:xfrm>
          <a:off x="5743595" y="3772379"/>
          <a:ext cx="618016" cy="6180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2F4033-EFAA-4EDA-A48E-2C6D184C94CA}">
      <dsp:nvSpPr>
        <dsp:cNvPr id="0" name=""/>
        <dsp:cNvSpPr/>
      </dsp:nvSpPr>
      <dsp:spPr>
        <a:xfrm>
          <a:off x="6792494" y="3567400"/>
          <a:ext cx="3707286" cy="106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We want to help SPs think proactively about their budgets</a:t>
          </a:r>
        </a:p>
      </dsp:txBody>
      <dsp:txXfrm>
        <a:off x="6792494" y="3567400"/>
        <a:ext cx="3707286" cy="106554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08F4C-27F3-4E90-8442-3A727EF1DD34}"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DA871-882A-4869-87FE-31542F40C06E}" type="slidenum">
              <a:rPr lang="en-US" smtClean="0"/>
              <a:t>‹#›</a:t>
            </a:fld>
            <a:endParaRPr lang="en-US"/>
          </a:p>
        </p:txBody>
      </p:sp>
    </p:spTree>
    <p:extLst>
      <p:ext uri="{BB962C8B-B14F-4D97-AF65-F5344CB8AC3E}">
        <p14:creationId xmlns:p14="http://schemas.microsoft.com/office/powerpoint/2010/main" val="348923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evisor.mn.gov/statutes/cite/16B.97#stat.16B.97.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revisor.mn.gov/statutes/cite/16A.124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34757-1CB5-0368-23FB-1ACB9606C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E15CF-CB7D-8BC8-B8FE-B2BF804189BF}"/>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7FF6049-2611-BE3C-3FB7-F281E5E6CA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Notes Placeholder 8">
            <a:extLst>
              <a:ext uri="{FF2B5EF4-FFF2-40B4-BE49-F238E27FC236}">
                <a16:creationId xmlns:a16="http://schemas.microsoft.com/office/drawing/2014/main" id="{926DF0FF-83AE-8DD1-9DEF-6F2A169DF94B}"/>
              </a:ext>
            </a:extLst>
          </p:cNvPr>
          <p:cNvSpPr>
            <a:spLocks noGrp="1"/>
          </p:cNvSpPr>
          <p:nvPr>
            <p:ph type="body" sz="quarter" idx="3"/>
          </p:nvPr>
        </p:nvSpPr>
        <p:spPr>
          <a:xfrm>
            <a:off x="701040" y="4480560"/>
            <a:ext cx="5608320" cy="4271010"/>
          </a:xfrm>
        </p:spPr>
        <p:txBody>
          <a:bodyPr/>
          <a:lstStyle/>
          <a:p>
            <a:endParaRPr lang="en-US" dirty="0"/>
          </a:p>
          <a:p>
            <a:endParaRPr lang="en-US" dirty="0"/>
          </a:p>
          <a:p>
            <a:endParaRPr lang="en-US" dirty="0"/>
          </a:p>
        </p:txBody>
      </p:sp>
      <p:sp>
        <p:nvSpPr>
          <p:cNvPr id="3" name="Notes Placeholder 2">
            <a:extLst>
              <a:ext uri="{FF2B5EF4-FFF2-40B4-BE49-F238E27FC236}">
                <a16:creationId xmlns:a16="http://schemas.microsoft.com/office/drawing/2014/main" id="{5BC7D1D0-2A5B-0FC2-DF23-9990E6F58610}"/>
              </a:ext>
            </a:extLst>
          </p:cNvPr>
          <p:cNvSpPr txBox="1">
            <a:spLocks/>
          </p:cNvSpPr>
          <p:nvPr/>
        </p:nvSpPr>
        <p:spPr>
          <a:xfrm>
            <a:off x="701040" y="4473892"/>
            <a:ext cx="5608320" cy="3660458"/>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0678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dirty="0">
                <a:effectLst/>
                <a:ea typeface="Times New Roman" panose="02020603050405020304" pitchFamily="18" charset="0"/>
              </a:rPr>
              <a:t>In the “Non-expendable personal property procurement or disposition” </a:t>
            </a:r>
            <a:r>
              <a:rPr lang="en-US" sz="1200" dirty="0"/>
              <a:t>paragraph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828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19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92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244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59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mn-lt"/>
              </a:rPr>
              <a:t>This year OGM Policies 08-04 (Grant Contract Agreements and Award Notifications) and 08-06 (Pre-Award Risk Assessment) required updates. </a:t>
            </a:r>
          </a:p>
          <a:p>
            <a:r>
              <a:rPr lang="en-US" sz="1600" dirty="0">
                <a:latin typeface="+mn-lt"/>
              </a:rPr>
              <a:t>The Minnesota Legislature’s yearly work was supposed to end Monday, May 19 but lawmakers adjourned with unfinished business. Lawmakers had a July 1 deadline to complete the remainder of the budget or face a partial government shutdown.</a:t>
            </a:r>
          </a:p>
          <a:p>
            <a:r>
              <a:rPr lang="en-US" sz="1600" dirty="0">
                <a:latin typeface="+mn-lt"/>
              </a:rPr>
              <a:t>Commerce received notice on 6/9/25 of the upcoming 7/1/25 changes. </a:t>
            </a:r>
            <a:r>
              <a:rPr lang="en-US" sz="1600" b="1" dirty="0">
                <a:latin typeface="+mn-lt"/>
              </a:rPr>
              <a:t>OGM posted the changes on their website 7/1/25.</a:t>
            </a:r>
          </a:p>
          <a:p>
            <a:r>
              <a:rPr lang="en-US" sz="1600" dirty="0">
                <a:solidFill>
                  <a:srgbClr val="000000"/>
                </a:solidFill>
                <a:effectLst/>
                <a:latin typeface="+mn-lt"/>
                <a:ea typeface="Times New Roman" panose="02020603050405020304" pitchFamily="18" charset="0"/>
                <a:cs typeface="Times New Roman" panose="02020603050405020304" pitchFamily="18" charset="0"/>
              </a:rPr>
              <a:t>The updated policy is effective July 1, 2025. It applies to all grant contract agreements and grant award notifications that result from RFPs posted on or after July 1, 2025. </a:t>
            </a:r>
            <a:r>
              <a:rPr lang="en-US" sz="1600" dirty="0">
                <a:solidFill>
                  <a:srgbClr val="000000"/>
                </a:solidFill>
                <a:effectLst/>
                <a:highlight>
                  <a:srgbClr val="FFFF00"/>
                </a:highlight>
                <a:latin typeface="+mn-lt"/>
                <a:ea typeface="Times New Roman" panose="02020603050405020304" pitchFamily="18" charset="0"/>
                <a:cs typeface="Times New Roman" panose="02020603050405020304" pitchFamily="18" charset="0"/>
              </a:rPr>
              <a:t>This policy also applies to any </a:t>
            </a:r>
            <a:r>
              <a:rPr lang="en-US" sz="1600" b="1" dirty="0">
                <a:solidFill>
                  <a:srgbClr val="000000"/>
                </a:solidFill>
                <a:effectLst/>
                <a:highlight>
                  <a:srgbClr val="FFFF00"/>
                </a:highlight>
                <a:latin typeface="+mn-lt"/>
                <a:ea typeface="Times New Roman" panose="02020603050405020304" pitchFamily="18" charset="0"/>
                <a:cs typeface="Times New Roman" panose="02020603050405020304" pitchFamily="18" charset="0"/>
              </a:rPr>
              <a:t>formula grants, </a:t>
            </a:r>
            <a:r>
              <a:rPr lang="en-US" sz="1600" dirty="0">
                <a:solidFill>
                  <a:srgbClr val="000000"/>
                </a:solidFill>
                <a:effectLst/>
                <a:highlight>
                  <a:srgbClr val="FFFF00"/>
                </a:highlight>
                <a:latin typeface="+mn-lt"/>
                <a:ea typeface="Times New Roman" panose="02020603050405020304" pitchFamily="18" charset="0"/>
                <a:cs typeface="Times New Roman" panose="02020603050405020304" pitchFamily="18" charset="0"/>
              </a:rPr>
              <a:t>single source grants, or legislatively named grants </a:t>
            </a:r>
            <a:r>
              <a:rPr lang="en-US" sz="1600" b="1" dirty="0">
                <a:solidFill>
                  <a:srgbClr val="000000"/>
                </a:solidFill>
                <a:effectLst/>
                <a:highlight>
                  <a:srgbClr val="FFFF00"/>
                </a:highlight>
                <a:latin typeface="+mn-lt"/>
                <a:ea typeface="Times New Roman" panose="02020603050405020304" pitchFamily="18" charset="0"/>
                <a:cs typeface="Times New Roman" panose="02020603050405020304" pitchFamily="18" charset="0"/>
              </a:rPr>
              <a:t>with an effective date on or after July 1, 2025.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53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err="1">
                <a:latin typeface="+mn-lt"/>
                <a:ea typeface="Calibri" panose="020F0502020204030204" pitchFamily="34" charset="0"/>
                <a:cs typeface="Times New Roman" panose="02020603050405020304" pitchFamily="18" charset="0"/>
              </a:rPr>
              <a:t>FFY26</a:t>
            </a:r>
            <a:r>
              <a:rPr lang="en-US" sz="1600" b="1" dirty="0">
                <a:latin typeface="+mn-lt"/>
                <a:ea typeface="Calibri" panose="020F0502020204030204" pitchFamily="34" charset="0"/>
                <a:cs typeface="Times New Roman" panose="02020603050405020304" pitchFamily="18" charset="0"/>
              </a:rPr>
              <a:t> EAP Grant Contract Updates – p. 1, Recitals</a:t>
            </a:r>
          </a:p>
          <a:p>
            <a:r>
              <a:rPr lang="en-US" sz="1600" dirty="0">
                <a:latin typeface="+mn-lt"/>
              </a:rPr>
              <a:t>P. 1, Recitals</a:t>
            </a:r>
          </a:p>
          <a:p>
            <a:r>
              <a:rPr lang="en-US" sz="1600" dirty="0">
                <a:latin typeface="+mn-lt"/>
              </a:rPr>
              <a:t>New language:</a:t>
            </a:r>
          </a:p>
          <a:p>
            <a:pPr marL="285750" indent="-285750">
              <a:buFont typeface="Arial" panose="020B0604020202020204" pitchFamily="34" charset="0"/>
              <a:buChar char="•"/>
            </a:pPr>
            <a:r>
              <a:rPr lang="en-US" sz="1600" dirty="0">
                <a:latin typeface="+mn-lt"/>
              </a:rPr>
              <a:t>The Grantee agrees </a:t>
            </a:r>
            <a:r>
              <a:rPr lang="en-US" sz="1600" b="1" dirty="0">
                <a:latin typeface="+mn-lt"/>
              </a:rPr>
              <a:t>that administrative costs must be necessary and reasonable </a:t>
            </a:r>
            <a:r>
              <a:rPr lang="en-US" sz="1600" dirty="0">
                <a:latin typeface="+mn-lt"/>
              </a:rPr>
              <a:t>as a condition of this grant</a:t>
            </a:r>
          </a:p>
          <a:p>
            <a:r>
              <a:rPr lang="en-US" sz="1600" dirty="0">
                <a:latin typeface="+mn-lt"/>
              </a:rPr>
              <a:t>Old language:</a:t>
            </a:r>
          </a:p>
          <a:p>
            <a:pPr marL="285750" indent="-285750">
              <a:buFont typeface="Arial" panose="020B0604020202020204" pitchFamily="34" charset="0"/>
              <a:buChar char="•"/>
            </a:pPr>
            <a:r>
              <a:rPr lang="en-US" sz="1600" dirty="0">
                <a:latin typeface="+mn-lt"/>
              </a:rPr>
              <a:t>The Grantee agrees </a:t>
            </a:r>
            <a:r>
              <a:rPr lang="en-US" sz="1600" b="1" dirty="0">
                <a:latin typeface="+mn-lt"/>
              </a:rPr>
              <a:t>to minimize administrative costs </a:t>
            </a:r>
            <a:r>
              <a:rPr lang="en-US" sz="1600" dirty="0">
                <a:latin typeface="+mn-lt"/>
              </a:rPr>
              <a:t>as a condition of this grant</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4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err="1">
                <a:latin typeface="+mn-lt"/>
                <a:ea typeface="Calibri" panose="020F0502020204030204" pitchFamily="34" charset="0"/>
                <a:cs typeface="Times New Roman" panose="02020603050405020304" pitchFamily="18" charset="0"/>
              </a:rPr>
              <a:t>FFY26</a:t>
            </a:r>
            <a:r>
              <a:rPr lang="en-US" sz="1600" b="1" dirty="0">
                <a:latin typeface="+mn-lt"/>
                <a:ea typeface="Calibri" panose="020F0502020204030204" pitchFamily="34" charset="0"/>
                <a:cs typeface="Times New Roman" panose="02020603050405020304" pitchFamily="18" charset="0"/>
              </a:rPr>
              <a:t> EAP Grant Contract Updates – p. 4, Sect. 4.3.9</a:t>
            </a:r>
          </a:p>
          <a:p>
            <a:r>
              <a:rPr lang="en-US" sz="1600" dirty="0">
                <a:latin typeface="+mn-lt"/>
              </a:rPr>
              <a:t>New language:</a:t>
            </a:r>
          </a:p>
          <a:p>
            <a:pPr marL="285750" indent="-285750">
              <a:buFont typeface="Arial" panose="020B0604020202020204" pitchFamily="34" charset="0"/>
              <a:buChar char="•"/>
            </a:pPr>
            <a:r>
              <a:rPr lang="en-US" sz="1600" dirty="0">
                <a:latin typeface="+mn-lt"/>
              </a:rPr>
              <a:t>The Grantee must not contract with vendors who are suspended or debarred </a:t>
            </a:r>
            <a:r>
              <a:rPr lang="en-US" sz="1600" b="1" dirty="0">
                <a:latin typeface="+mn-lt"/>
              </a:rPr>
              <a:t>by the State of Minnesota or the federal government</a:t>
            </a:r>
          </a:p>
          <a:p>
            <a:r>
              <a:rPr lang="en-US" sz="1600" dirty="0">
                <a:latin typeface="+mn-lt"/>
              </a:rPr>
              <a:t>Old language:</a:t>
            </a:r>
          </a:p>
          <a:p>
            <a:pPr marL="285750" indent="-285750">
              <a:buFont typeface="Arial" panose="020B0604020202020204" pitchFamily="34" charset="0"/>
              <a:buChar char="•"/>
            </a:pPr>
            <a:r>
              <a:rPr lang="en-US" sz="1600" dirty="0">
                <a:latin typeface="+mn-lt"/>
              </a:rPr>
              <a:t>The Grantee must not contract with vendors who are suspended or debarred </a:t>
            </a:r>
            <a:r>
              <a:rPr lang="en-US" sz="1600" b="1" dirty="0">
                <a:latin typeface="+mn-lt"/>
              </a:rPr>
              <a:t>in MN</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19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err="1">
                <a:latin typeface="+mn-lt"/>
                <a:ea typeface="Calibri" panose="020F0502020204030204" pitchFamily="34" charset="0"/>
                <a:cs typeface="Times New Roman" panose="02020603050405020304" pitchFamily="18" charset="0"/>
              </a:rPr>
              <a:t>FFY26</a:t>
            </a:r>
            <a:r>
              <a:rPr lang="en-US" sz="1600" b="1" dirty="0">
                <a:latin typeface="+mn-lt"/>
                <a:ea typeface="Calibri" panose="020F0502020204030204" pitchFamily="34" charset="0"/>
                <a:cs typeface="Times New Roman" panose="02020603050405020304" pitchFamily="18" charset="0"/>
              </a:rPr>
              <a:t> EAP Grant Contract Updates – Page</a:t>
            </a:r>
            <a:r>
              <a:rPr lang="en-US" sz="1600" b="1" dirty="0">
                <a:latin typeface="+mn-lt"/>
              </a:rPr>
              <a:t> 4, Section 6. Authorized Representatives:</a:t>
            </a:r>
          </a:p>
          <a:p>
            <a:r>
              <a:rPr lang="en-US" sz="1600" dirty="0">
                <a:latin typeface="+mn-lt"/>
              </a:rPr>
              <a:t>NEW paragraph added at the end of this section:</a:t>
            </a:r>
          </a:p>
          <a:p>
            <a:pPr marL="285750" indent="-285750">
              <a:buFont typeface="Arial" panose="020B0604020202020204" pitchFamily="34" charset="0"/>
              <a:buChar char="•"/>
            </a:pPr>
            <a:r>
              <a:rPr lang="en-US" sz="1600" b="1" dirty="0">
                <a:latin typeface="+mn-lt"/>
              </a:rPr>
              <a:t>“The Grantee must clearly post on the Grantee’s website the names of, and contact information for, the Grantee’s leadership and the employee or other person who directly manages and oversees this Grant Contract Agreement on behalf of the Grantee.”</a:t>
            </a:r>
          </a:p>
          <a:p>
            <a:r>
              <a:rPr lang="en-US" sz="1600" dirty="0">
                <a:latin typeface="+mn-lt"/>
              </a:rPr>
              <a:t>Commerce must monitor SP compliance with this requirement.</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932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1600" b="1" dirty="0" err="1">
                <a:latin typeface="+mn-lt"/>
                <a:ea typeface="Calibri" panose="020F0502020204030204" pitchFamily="34" charset="0"/>
                <a:cs typeface="Times New Roman" panose="02020603050405020304" pitchFamily="18" charset="0"/>
              </a:rPr>
              <a:t>FFY26</a:t>
            </a:r>
            <a:r>
              <a:rPr lang="en-US" sz="1600" b="1" dirty="0">
                <a:latin typeface="+mn-lt"/>
                <a:ea typeface="Calibri" panose="020F0502020204030204" pitchFamily="34" charset="0"/>
                <a:cs typeface="Times New Roman" panose="02020603050405020304" pitchFamily="18" charset="0"/>
              </a:rPr>
              <a:t> EAP Grant Contract Updates – p. 5, Sect. 8 (NEW)</a:t>
            </a:r>
          </a:p>
          <a:p>
            <a:r>
              <a:rPr lang="en-US" sz="1600" dirty="0">
                <a:latin typeface="+mn-lt"/>
              </a:rPr>
              <a:t>P. 5, Section 8. Subcontracting and Subcontract Payment</a:t>
            </a:r>
          </a:p>
          <a:p>
            <a:r>
              <a:rPr lang="en-US" sz="1600" dirty="0">
                <a:latin typeface="+mn-lt"/>
              </a:rPr>
              <a:t>A new section has been added. </a:t>
            </a:r>
            <a:r>
              <a:rPr lang="en-US" sz="1600" b="1" dirty="0">
                <a:latin typeface="+mn-lt"/>
              </a:rPr>
              <a:t>How does this affect Service Providers? – This means that you can’t just source out Energy Assistance Program, and there are additional requirements around it, now in MN Law – this would be in addition to what we already have in the Manual.</a:t>
            </a:r>
          </a:p>
          <a:p>
            <a:r>
              <a:rPr lang="en-US" sz="1600" dirty="0">
                <a:latin typeface="+mn-lt"/>
              </a:rPr>
              <a:t>(The Manual, Ch. 1, p. 4: </a:t>
            </a:r>
            <a:r>
              <a:rPr lang="en-US" sz="1600" b="1" dirty="0"/>
              <a:t>Subcontracting the Energy Assistance Program: </a:t>
            </a:r>
            <a:r>
              <a:rPr lang="en-US" sz="1600" dirty="0"/>
              <a:t>Service Providers must get written permission from Commerce to subcontract or assign any or all of a program.)</a:t>
            </a:r>
          </a:p>
          <a:p>
            <a:endParaRPr lang="en-US" sz="1600" dirty="0">
              <a:latin typeface="+mn-lt"/>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79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66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E7C99-8051-CD4C-C905-E5A1677A3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7F93E-F65F-096D-0C62-C111EDEAA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39F23-1602-EA37-C911-C1A0847E88F6}"/>
              </a:ext>
            </a:extLst>
          </p:cNvPr>
          <p:cNvSpPr>
            <a:spLocks noGrp="1"/>
          </p:cNvSpPr>
          <p:nvPr>
            <p:ph type="body" idx="1"/>
          </p:nvPr>
        </p:nvSpPr>
        <p:spPr/>
        <p:txBody>
          <a:bodyPr/>
          <a:lstStyle/>
          <a:p>
            <a:pPr marL="0" indent="0">
              <a:spcBef>
                <a:spcPts val="0"/>
              </a:spcBef>
              <a:spcAft>
                <a:spcPts val="0"/>
              </a:spcAft>
              <a:buNone/>
            </a:pPr>
            <a:r>
              <a:rPr lang="en-US" sz="1600" b="1" dirty="0" err="1">
                <a:latin typeface="+mn-lt"/>
                <a:ea typeface="Calibri" panose="020F0502020204030204" pitchFamily="34" charset="0"/>
                <a:cs typeface="Times New Roman" panose="02020603050405020304" pitchFamily="18" charset="0"/>
              </a:rPr>
              <a:t>FFY26</a:t>
            </a:r>
            <a:r>
              <a:rPr lang="en-US" sz="1600" b="1" dirty="0">
                <a:latin typeface="+mn-lt"/>
                <a:ea typeface="Calibri" panose="020F0502020204030204" pitchFamily="34" charset="0"/>
                <a:cs typeface="Times New Roman" panose="02020603050405020304" pitchFamily="18" charset="0"/>
              </a:rPr>
              <a:t> EAP Grant Contract Updates – p. 5, Sect. 8 (NEW)</a:t>
            </a:r>
          </a:p>
          <a:p>
            <a:r>
              <a:rPr lang="en-US" sz="1600" dirty="0">
                <a:latin typeface="+mn-lt"/>
              </a:rPr>
              <a:t>P. 5, Section 8. Subcontracting and Subcontract Payment</a:t>
            </a:r>
          </a:p>
          <a:p>
            <a:r>
              <a:rPr lang="en-US" sz="1600" dirty="0">
                <a:latin typeface="+mn-lt"/>
              </a:rPr>
              <a:t>A new section has been added. </a:t>
            </a:r>
            <a:r>
              <a:rPr lang="en-US" sz="1600" b="1" dirty="0">
                <a:latin typeface="+mn-lt"/>
              </a:rPr>
              <a:t>How does this affect Service Providers? – This means that you can’t just source out Energy Assistance Program, and there are additional requirements around it, now in MN Law – this would be in addition to what we already have in the Manual.</a:t>
            </a:r>
          </a:p>
          <a:p>
            <a:r>
              <a:rPr lang="en-US" sz="1600" dirty="0">
                <a:latin typeface="+mn-lt"/>
              </a:rPr>
              <a:t>(The Manual, Ch. 1, p. 4: </a:t>
            </a:r>
            <a:r>
              <a:rPr lang="en-US" sz="1600" b="1" dirty="0"/>
              <a:t>Subcontracting the Energy Assistance Program: </a:t>
            </a:r>
            <a:r>
              <a:rPr lang="en-US" sz="1600" dirty="0"/>
              <a:t>Service Providers must get written permission from Commerce to subcontract or assign any or all of a program.)</a:t>
            </a:r>
          </a:p>
          <a:p>
            <a:endParaRPr lang="en-US" sz="1600" dirty="0">
              <a:latin typeface="+mn-lt"/>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3280E2-7F60-4AAE-7B55-1D1EE9AEA3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29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929415"/>
          </a:xfrm>
        </p:spPr>
        <p:txBody>
          <a:bodyPr/>
          <a:lstStyle/>
          <a:p>
            <a:pPr marL="0" indent="0">
              <a:buNone/>
            </a:pPr>
            <a:r>
              <a:rPr lang="en-US" sz="1600" b="1" dirty="0" err="1">
                <a:latin typeface="+mn-lt"/>
                <a:ea typeface="Calibri" panose="020F0502020204030204" pitchFamily="34" charset="0"/>
                <a:cs typeface="Times New Roman" panose="02020603050405020304" pitchFamily="18" charset="0"/>
              </a:rPr>
              <a:t>FFY26</a:t>
            </a:r>
            <a:r>
              <a:rPr lang="en-US" sz="1600" b="1" dirty="0">
                <a:latin typeface="+mn-lt"/>
                <a:ea typeface="Calibri" panose="020F0502020204030204" pitchFamily="34" charset="0"/>
                <a:cs typeface="Times New Roman" panose="02020603050405020304" pitchFamily="18" charset="0"/>
              </a:rPr>
              <a:t> EAP Grant Contract Updates – p. 5, Sect. 8 (NEW)</a:t>
            </a:r>
          </a:p>
          <a:p>
            <a:r>
              <a:rPr lang="en-US" sz="1600" dirty="0">
                <a:latin typeface="+mn-lt"/>
              </a:rPr>
              <a:t>P. 5, Section 8. Subcontracting and Subcontract Payment</a:t>
            </a:r>
          </a:p>
          <a:p>
            <a:r>
              <a:rPr lang="en-US" sz="1600" dirty="0">
                <a:latin typeface="+mn-lt"/>
              </a:rPr>
              <a:t>New language (cont.):</a:t>
            </a:r>
          </a:p>
          <a:p>
            <a:pPr marL="285750" indent="-285750">
              <a:buFont typeface="Arial" panose="020B0604020202020204" pitchFamily="34" charset="0"/>
              <a:buChar char="•"/>
            </a:pPr>
            <a:r>
              <a:rPr lang="en-US" sz="1600" b="1" dirty="0">
                <a:latin typeface="+mn-lt"/>
              </a:rPr>
              <a:t>The Grantee must monitor the activities of the subrecipient(s) to ensure the subaward is used for authorized purposes;</a:t>
            </a:r>
            <a:r>
              <a:rPr lang="en-US" sz="1600" dirty="0">
                <a:latin typeface="+mn-lt"/>
              </a:rPr>
              <a:t> is in compliance with the terms and conditions of the subaward, </a:t>
            </a:r>
            <a:r>
              <a:rPr lang="en-US" sz="1600" dirty="0">
                <a:latin typeface="+mn-lt"/>
                <a:hlinkClick r:id="rId3">
                  <a:extLst>
                    <a:ext uri="{A12FA001-AC4F-418D-AE19-62706E023703}">
                      <ahyp:hlinkClr xmlns:ahyp="http://schemas.microsoft.com/office/drawing/2018/hyperlinkcolor" val="tx"/>
                    </a:ext>
                  </a:extLst>
                </a:hlinkClick>
              </a:rPr>
              <a:t>Minnesota Statutes § </a:t>
            </a:r>
            <a:r>
              <a:rPr lang="en-US" sz="1600" dirty="0" err="1">
                <a:latin typeface="+mn-lt"/>
                <a:hlinkClick r:id="rId3">
                  <a:extLst>
                    <a:ext uri="{A12FA001-AC4F-418D-AE19-62706E023703}">
                      <ahyp:hlinkClr xmlns:ahyp="http://schemas.microsoft.com/office/drawing/2018/hyperlinkcolor" val="tx"/>
                    </a:ext>
                  </a:extLst>
                </a:hlinkClick>
              </a:rPr>
              <a:t>16B.97</a:t>
            </a:r>
            <a:r>
              <a:rPr lang="en-US" sz="1600" dirty="0">
                <a:latin typeface="+mn-lt"/>
                <a:hlinkClick r:id="rId3">
                  <a:extLst>
                    <a:ext uri="{A12FA001-AC4F-418D-AE19-62706E023703}">
                      <ahyp:hlinkClr xmlns:ahyp="http://schemas.microsoft.com/office/drawing/2018/hyperlinkcolor" val="tx"/>
                    </a:ext>
                  </a:extLst>
                </a:hlinkClick>
              </a:rPr>
              <a:t>, </a:t>
            </a:r>
            <a:r>
              <a:rPr lang="en-US" sz="1600" dirty="0" err="1">
                <a:latin typeface="+mn-lt"/>
                <a:hlinkClick r:id="rId3">
                  <a:extLst>
                    <a:ext uri="{A12FA001-AC4F-418D-AE19-62706E023703}">
                      <ahyp:hlinkClr xmlns:ahyp="http://schemas.microsoft.com/office/drawing/2018/hyperlinkcolor" val="tx"/>
                    </a:ext>
                  </a:extLst>
                </a:hlinkClick>
              </a:rPr>
              <a:t>Subd.4</a:t>
            </a:r>
            <a:r>
              <a:rPr lang="en-US" sz="1600" dirty="0">
                <a:latin typeface="+mn-lt"/>
                <a:hlinkClick r:id="rId3">
                  <a:extLst>
                    <a:ext uri="{A12FA001-AC4F-418D-AE19-62706E023703}">
                      <ahyp:hlinkClr xmlns:ahyp="http://schemas.microsoft.com/office/drawing/2018/hyperlinkcolor" val="tx"/>
                    </a:ext>
                  </a:extLst>
                </a:hlinkClick>
              </a:rPr>
              <a:t> (a) 1,</a:t>
            </a:r>
            <a:r>
              <a:rPr lang="en-US" sz="1600" dirty="0">
                <a:latin typeface="+mn-lt"/>
              </a:rPr>
              <a:t> and other relevant statutes and regulations; </a:t>
            </a:r>
            <a:r>
              <a:rPr lang="en-US" sz="1600" b="1" dirty="0">
                <a:latin typeface="+mn-lt"/>
              </a:rPr>
              <a:t>and that subaward performance goals are achieved.</a:t>
            </a:r>
          </a:p>
          <a:p>
            <a:pPr>
              <a:tabLst>
                <a:tab pos="5143500" algn="l"/>
              </a:tabLst>
            </a:pPr>
            <a:endParaRPr lang="en-US" sz="1600" b="1" i="0" dirty="0">
              <a:solidFill>
                <a:srgbClr val="000000"/>
              </a:solidFill>
              <a:effectLst/>
              <a:latin typeface="+mn-lt"/>
            </a:endParaRPr>
          </a:p>
          <a:p>
            <a:pPr>
              <a:tabLst>
                <a:tab pos="5143500" algn="l"/>
              </a:tabLst>
            </a:pPr>
            <a:r>
              <a:rPr lang="en-US" sz="1600" b="1" i="0" dirty="0" err="1">
                <a:solidFill>
                  <a:srgbClr val="000000"/>
                </a:solidFill>
                <a:effectLst/>
                <a:latin typeface="+mn-lt"/>
              </a:rPr>
              <a:t>16B.97</a:t>
            </a:r>
            <a:r>
              <a:rPr lang="en-US" sz="1600" b="1" i="0" dirty="0">
                <a:solidFill>
                  <a:srgbClr val="000000"/>
                </a:solidFill>
                <a:effectLst/>
                <a:latin typeface="+mn-lt"/>
              </a:rPr>
              <a:t> GRANTS MANAGEMENT.</a:t>
            </a:r>
          </a:p>
          <a:p>
            <a:pPr algn="l"/>
            <a:r>
              <a:rPr lang="en-US" sz="1600" b="0" i="0" dirty="0">
                <a:solidFill>
                  <a:srgbClr val="000000"/>
                </a:solidFill>
                <a:effectLst/>
                <a:latin typeface="+mn-lt"/>
              </a:rPr>
              <a:t>Subd. </a:t>
            </a:r>
            <a:r>
              <a:rPr lang="en-US" sz="1600" b="0" i="0" dirty="0" err="1">
                <a:solidFill>
                  <a:srgbClr val="000000"/>
                </a:solidFill>
                <a:effectLst/>
                <a:latin typeface="+mn-lt"/>
              </a:rPr>
              <a:t>4.</a:t>
            </a:r>
            <a:r>
              <a:rPr lang="en-US" sz="1600" b="1" i="0" dirty="0" err="1">
                <a:solidFill>
                  <a:srgbClr val="000000"/>
                </a:solidFill>
                <a:effectLst/>
                <a:latin typeface="+mn-lt"/>
              </a:rPr>
              <a:t>Duties</a:t>
            </a:r>
            <a:r>
              <a:rPr lang="en-US" sz="1600" b="1" i="0" dirty="0">
                <a:solidFill>
                  <a:srgbClr val="000000"/>
                </a:solidFill>
                <a:effectLst/>
                <a:latin typeface="+mn-lt"/>
              </a:rPr>
              <a:t>.</a:t>
            </a:r>
            <a:endParaRPr lang="en-US" sz="1600" b="0" i="0" dirty="0">
              <a:solidFill>
                <a:srgbClr val="000000"/>
              </a:solidFill>
              <a:effectLst/>
              <a:latin typeface="+mn-lt"/>
            </a:endParaRPr>
          </a:p>
          <a:p>
            <a:pPr algn="l"/>
            <a:r>
              <a:rPr lang="en-US" sz="1600" b="1" i="0" dirty="0">
                <a:solidFill>
                  <a:srgbClr val="000000"/>
                </a:solidFill>
                <a:effectLst/>
                <a:latin typeface="+mn-lt"/>
              </a:rPr>
              <a:t>(a) </a:t>
            </a:r>
            <a:r>
              <a:rPr lang="en-US" sz="1600" b="0" i="0" dirty="0">
                <a:solidFill>
                  <a:srgbClr val="000000"/>
                </a:solidFill>
                <a:effectLst/>
                <a:latin typeface="+mn-lt"/>
              </a:rPr>
              <a:t>The commissioner shall:</a:t>
            </a:r>
          </a:p>
          <a:p>
            <a:pPr algn="l"/>
            <a:r>
              <a:rPr lang="en-US" sz="1600" b="1" i="0" dirty="0">
                <a:solidFill>
                  <a:srgbClr val="000000"/>
                </a:solidFill>
                <a:effectLst/>
                <a:latin typeface="+mn-lt"/>
              </a:rPr>
              <a:t>(1) </a:t>
            </a:r>
            <a:r>
              <a:rPr lang="en-US" sz="1600" b="0" i="0" dirty="0">
                <a:solidFill>
                  <a:srgbClr val="000000"/>
                </a:solidFill>
                <a:effectLst/>
                <a:latin typeface="+mn-lt"/>
              </a:rPr>
              <a:t>create general grants management policies and procedures that are applicable to all executive agencies. The commissioner may approve exceptions to these policies and procedures for particular grant programs. Exceptions shall expire or be renewed after five years. Executive agencies shall retain management of individual grants programs;</a:t>
            </a:r>
          </a:p>
          <a:p>
            <a:pPr>
              <a:tabLst>
                <a:tab pos="5143500" algn="l"/>
              </a:tabLst>
            </a:pPr>
            <a:endParaRPr lang="en-US" sz="1600" b="1" i="0" dirty="0">
              <a:solidFill>
                <a:srgbClr val="000000"/>
              </a:solidFill>
              <a:effectLst/>
              <a:latin typeface="+mn-lt"/>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01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err="1">
                <a:ea typeface="Calibri" panose="020F0502020204030204" pitchFamily="34" charset="0"/>
                <a:cs typeface="Times New Roman" panose="02020603050405020304" pitchFamily="18" charset="0"/>
              </a:rPr>
              <a:t>FFY26</a:t>
            </a:r>
            <a:r>
              <a:rPr lang="en-US" sz="1600" b="1" dirty="0">
                <a:ea typeface="Calibri" panose="020F0502020204030204" pitchFamily="34" charset="0"/>
                <a:cs typeface="Times New Roman" panose="02020603050405020304" pitchFamily="18" charset="0"/>
              </a:rPr>
              <a:t> EAP Grant Contract Updates – p. 5, Sect. 8 (NEW)</a:t>
            </a:r>
          </a:p>
          <a:p>
            <a:r>
              <a:rPr lang="en-US" sz="1600" dirty="0"/>
              <a:t>P. 5, Section 8. Subcontracting and Subcontract Payment</a:t>
            </a:r>
          </a:p>
          <a:p>
            <a:r>
              <a:rPr lang="en-US" sz="1600" dirty="0"/>
              <a:t>New language (cont.):</a:t>
            </a:r>
          </a:p>
          <a:p>
            <a:pPr marL="285750" indent="-285750">
              <a:buFont typeface="Arial" panose="020B0604020202020204" pitchFamily="34" charset="0"/>
              <a:buChar char="•"/>
            </a:pPr>
            <a:r>
              <a:rPr lang="en-US" sz="1600" b="1" dirty="0"/>
              <a:t>8.3. During this Grant Contract Agreement, if a subrecipient is determined to be performing unsatisfactorily by the State’s Authorized Representative, the Grantee will receive written notification that the subrecipient can no longer be used for this Grant Contract Agreement.</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15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err="1">
                <a:ea typeface="Calibri" panose="020F0502020204030204" pitchFamily="34" charset="0"/>
                <a:cs typeface="Times New Roman" panose="02020603050405020304" pitchFamily="18" charset="0"/>
              </a:rPr>
              <a:t>FFY26</a:t>
            </a:r>
            <a:r>
              <a:rPr lang="en-US" sz="1600" b="1" dirty="0">
                <a:ea typeface="Calibri" panose="020F0502020204030204" pitchFamily="34" charset="0"/>
                <a:cs typeface="Times New Roman" panose="02020603050405020304" pitchFamily="18" charset="0"/>
              </a:rPr>
              <a:t> EAP Grant Contract Updates – p. 5, Sect. 8 (NEW)</a:t>
            </a:r>
          </a:p>
          <a:p>
            <a:r>
              <a:rPr lang="en-US" sz="1600" dirty="0"/>
              <a:t>P. 5, Section 8. Subcontracting and Subcontract Payment</a:t>
            </a:r>
          </a:p>
          <a:p>
            <a:r>
              <a:rPr lang="en-US" sz="1600" dirty="0"/>
              <a:t>New language (cont.):</a:t>
            </a:r>
          </a:p>
          <a:p>
            <a:pPr marL="285750" indent="-285750">
              <a:buFont typeface="Arial" panose="020B0604020202020204" pitchFamily="34" charset="0"/>
              <a:buChar char="•"/>
            </a:pPr>
            <a:r>
              <a:rPr lang="en-US" sz="1600" b="1" dirty="0"/>
              <a:t>8.4. No </a:t>
            </a:r>
            <a:r>
              <a:rPr lang="en-US" sz="1600" b="1" dirty="0" err="1"/>
              <a:t>subagreement</a:t>
            </a:r>
            <a:r>
              <a:rPr lang="en-US" sz="1600" b="1" dirty="0"/>
              <a:t> shall serve to terminate or in any way affect the primary legal responsibility of the Grantee for timely and satisfactory performances of the obligations contemplated by the Grant Contract Agreement.</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923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err="1">
                <a:latin typeface="+mn-lt"/>
                <a:ea typeface="Calibri" panose="020F0502020204030204" pitchFamily="34" charset="0"/>
                <a:cs typeface="Times New Roman" panose="02020603050405020304" pitchFamily="18" charset="0"/>
              </a:rPr>
              <a:t>FFY26</a:t>
            </a:r>
            <a:r>
              <a:rPr lang="en-US" sz="1600" b="1" dirty="0">
                <a:latin typeface="+mn-lt"/>
                <a:ea typeface="Calibri" panose="020F0502020204030204" pitchFamily="34" charset="0"/>
                <a:cs typeface="Times New Roman" panose="02020603050405020304" pitchFamily="18" charset="0"/>
              </a:rPr>
              <a:t> EAP Grant Contract Updates – p. 5, Sect. 8 (NEW SECTION) – </a:t>
            </a:r>
            <a:r>
              <a:rPr lang="en-US" sz="1600" dirty="0">
                <a:latin typeface="+mn-lt"/>
              </a:rPr>
              <a:t>Section 8. Subcontracting and Subcontract Payment</a:t>
            </a:r>
          </a:p>
          <a:p>
            <a:r>
              <a:rPr lang="en-US" sz="1600" dirty="0">
                <a:latin typeface="+mn-lt"/>
              </a:rPr>
              <a:t>New language (cont.):</a:t>
            </a:r>
          </a:p>
          <a:p>
            <a:pPr lvl="1"/>
            <a:r>
              <a:rPr lang="en-US" sz="1600" b="1" dirty="0">
                <a:latin typeface="+mn-lt"/>
              </a:rPr>
              <a:t>8.5. The Grantee must pay any subrecipient in accordance with </a:t>
            </a:r>
            <a:r>
              <a:rPr lang="en-US" sz="1600" b="1" dirty="0">
                <a:latin typeface="+mn-lt"/>
                <a:hlinkClick r:id="rId3">
                  <a:extLst>
                    <a:ext uri="{A12FA001-AC4F-418D-AE19-62706E023703}">
                      <ahyp:hlinkClr xmlns:ahyp="http://schemas.microsoft.com/office/drawing/2018/hyperlinkcolor" val="tx"/>
                    </a:ext>
                  </a:extLst>
                </a:hlinkClick>
              </a:rPr>
              <a:t>Minnesota Statutes § </a:t>
            </a:r>
            <a:r>
              <a:rPr lang="en-US" sz="1600" b="1" dirty="0" err="1">
                <a:latin typeface="+mn-lt"/>
                <a:hlinkClick r:id="rId3">
                  <a:extLst>
                    <a:ext uri="{A12FA001-AC4F-418D-AE19-62706E023703}">
                      <ahyp:hlinkClr xmlns:ahyp="http://schemas.microsoft.com/office/drawing/2018/hyperlinkcolor" val="tx"/>
                    </a:ext>
                  </a:extLst>
                </a:hlinkClick>
              </a:rPr>
              <a:t>16A.1245</a:t>
            </a:r>
            <a:r>
              <a:rPr lang="en-US" sz="1600" b="1" dirty="0">
                <a:latin typeface="+mn-lt"/>
              </a:rPr>
              <a:t>.</a:t>
            </a:r>
          </a:p>
          <a:p>
            <a:pPr lvl="1"/>
            <a:r>
              <a:rPr lang="en-US" sz="1600" b="1" dirty="0">
                <a:latin typeface="+mn-lt"/>
              </a:rPr>
              <a:t>8.6. The Grantee and any subrecipients must not contract with vendors who are suspended or debarred by the State of Minnesota or the federal government. </a:t>
            </a:r>
          </a:p>
          <a:p>
            <a:pPr algn="l"/>
            <a:endParaRPr lang="en-US" sz="1600" b="0" i="0" dirty="0">
              <a:solidFill>
                <a:srgbClr val="000000"/>
              </a:solidFill>
              <a:effectLst/>
              <a:latin typeface="+mn-lt"/>
            </a:endParaRPr>
          </a:p>
          <a:p>
            <a:pPr algn="l"/>
            <a:r>
              <a:rPr lang="en-US" sz="1600" b="0" i="0" dirty="0">
                <a:solidFill>
                  <a:srgbClr val="000000"/>
                </a:solidFill>
                <a:effectLst/>
                <a:latin typeface="+mn-lt"/>
              </a:rPr>
              <a:t>2024 Minnesota Statutes, Chapter </a:t>
            </a:r>
            <a:r>
              <a:rPr lang="en-US" sz="1600" b="0" i="0" dirty="0" err="1">
                <a:solidFill>
                  <a:srgbClr val="000000"/>
                </a:solidFill>
                <a:effectLst/>
                <a:latin typeface="+mn-lt"/>
              </a:rPr>
              <a:t>16A</a:t>
            </a:r>
            <a:r>
              <a:rPr lang="en-US" sz="1600" b="0" i="0" dirty="0">
                <a:solidFill>
                  <a:srgbClr val="000000"/>
                </a:solidFill>
                <a:effectLst/>
                <a:latin typeface="+mn-lt"/>
              </a:rPr>
              <a:t>, Section </a:t>
            </a:r>
            <a:r>
              <a:rPr lang="en-US" sz="1600" b="0" i="0" dirty="0" err="1">
                <a:solidFill>
                  <a:srgbClr val="000000"/>
                </a:solidFill>
                <a:effectLst/>
                <a:latin typeface="+mn-lt"/>
              </a:rPr>
              <a:t>16A.1245</a:t>
            </a:r>
            <a:r>
              <a:rPr lang="en-US" sz="1600" b="0" i="0" dirty="0">
                <a:solidFill>
                  <a:srgbClr val="000000"/>
                </a:solidFill>
                <a:effectLst/>
                <a:latin typeface="+mn-lt"/>
              </a:rPr>
              <a:t>:</a:t>
            </a:r>
          </a:p>
          <a:p>
            <a:pPr algn="l"/>
            <a:r>
              <a:rPr lang="en-US" sz="1600" b="1" i="0" dirty="0" err="1">
                <a:solidFill>
                  <a:srgbClr val="000000"/>
                </a:solidFill>
                <a:effectLst/>
                <a:latin typeface="+mn-lt"/>
              </a:rPr>
              <a:t>16A.1245</a:t>
            </a:r>
            <a:r>
              <a:rPr lang="en-US" sz="1600" b="1" i="0" dirty="0">
                <a:solidFill>
                  <a:srgbClr val="000000"/>
                </a:solidFill>
                <a:effectLst/>
                <a:latin typeface="+mn-lt"/>
              </a:rPr>
              <a:t> PROMPT PAYMENT TO SUBCONTRACTORS.</a:t>
            </a:r>
          </a:p>
          <a:p>
            <a:pPr algn="l"/>
            <a:r>
              <a:rPr lang="en-US" sz="1600" b="0" i="0" dirty="0">
                <a:solidFill>
                  <a:srgbClr val="000000"/>
                </a:solidFill>
                <a:effectLst/>
                <a:latin typeface="+mn-lt"/>
              </a:rPr>
              <a:t>Each state agency contract must require the prime contractor to pay any subcontractor </a:t>
            </a:r>
            <a:r>
              <a:rPr lang="en-US" sz="1600" b="1" i="0" dirty="0">
                <a:solidFill>
                  <a:srgbClr val="000000"/>
                </a:solidFill>
                <a:effectLst/>
                <a:latin typeface="+mn-lt"/>
              </a:rPr>
              <a:t>within ten days of the prime contractor's receipt of payment from the state </a:t>
            </a:r>
            <a:r>
              <a:rPr lang="en-US" sz="1600" b="0" i="0" dirty="0">
                <a:solidFill>
                  <a:srgbClr val="000000"/>
                </a:solidFill>
                <a:effectLst/>
                <a:latin typeface="+mn-lt"/>
              </a:rPr>
              <a:t>for undisputed services provided by the subcontractor. The contract must require the prime contractor to pay interest of 1-1/2 percent per month or any part of a month to the subcontractor on any undisputed amount not paid on time to the subcontractor. The minimum monthly interest penalty payment for an unpaid balance of $100 or more is $10. For an unpaid balance of less than $100, the prime contractor shall pay the actual penalty due to the subcontractor. A subcontractor who prevails in a civil action to collect interest penalties from a prime contractor must be awarded its costs and disbursements, including attorney's fees, incurred in bringing the action.</a:t>
            </a:r>
          </a:p>
          <a:p>
            <a:endParaRPr lang="en-US" sz="1800" b="0" i="0" u="none" strike="noStrike" baseline="0" dirty="0">
              <a:solidFill>
                <a:srgbClr val="000000"/>
              </a:solidFill>
              <a:latin typeface="Aptos" panose="020B0004020202020204" pitchFamily="34" charset="0"/>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043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ptos" panose="020B0004020202020204" pitchFamily="34" charset="0"/>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49710AE3-5A02-2531-8CE9-6B1B8CE5F55F}"/>
              </a:ext>
            </a:extLst>
          </p:cNvPr>
          <p:cNvGraphicFramePr>
            <a:graphicFrameLocks noGrp="1"/>
          </p:cNvGraphicFramePr>
          <p:nvPr>
            <p:extLst>
              <p:ext uri="{D42A27DB-BD31-4B8C-83A1-F6EECF244321}">
                <p14:modId xmlns:p14="http://schemas.microsoft.com/office/powerpoint/2010/main" val="3555289149"/>
              </p:ext>
            </p:extLst>
          </p:nvPr>
        </p:nvGraphicFramePr>
        <p:xfrm>
          <a:off x="758588" y="4385310"/>
          <a:ext cx="5493224" cy="3444240"/>
        </p:xfrm>
        <a:graphic>
          <a:graphicData uri="http://schemas.openxmlformats.org/drawingml/2006/table">
            <a:tbl>
              <a:tblPr firstRow="1" bandRow="1">
                <a:tableStyleId>{5C22544A-7EE6-4342-B048-85BDC9FD1C3A}</a:tableStyleId>
              </a:tblPr>
              <a:tblGrid>
                <a:gridCol w="3062690">
                  <a:extLst>
                    <a:ext uri="{9D8B030D-6E8A-4147-A177-3AD203B41FA5}">
                      <a16:colId xmlns:a16="http://schemas.microsoft.com/office/drawing/2014/main" val="818889813"/>
                    </a:ext>
                  </a:extLst>
                </a:gridCol>
                <a:gridCol w="2430534">
                  <a:extLst>
                    <a:ext uri="{9D8B030D-6E8A-4147-A177-3AD203B41FA5}">
                      <a16:colId xmlns:a16="http://schemas.microsoft.com/office/drawing/2014/main" val="3218415499"/>
                    </a:ext>
                  </a:extLst>
                </a:gridCol>
              </a:tblGrid>
              <a:tr h="0">
                <a:tc gridSpan="2">
                  <a:txBody>
                    <a:bodyPr/>
                    <a:lstStyle/>
                    <a:p>
                      <a:r>
                        <a:rPr lang="en-US" sz="1600" b="1" i="0" u="none" strike="noStrike" kern="1200" baseline="0" dirty="0">
                          <a:solidFill>
                            <a:schemeClr val="lt1"/>
                          </a:solidFill>
                          <a:latin typeface="+mn-lt"/>
                          <a:ea typeface="+mn-ea"/>
                          <a:cs typeface="+mn-cs"/>
                        </a:rPr>
                        <a:t>OGM Tip Sheet on 2025 Legislative Session Grants Related Items – version 1, 6/9/2025 </a:t>
                      </a:r>
                      <a:r>
                        <a:rPr lang="en-US" sz="1600" b="0" i="0" u="none" strike="noStrike" kern="1200" baseline="0" dirty="0">
                          <a:solidFill>
                            <a:schemeClr val="lt1"/>
                          </a:solidFill>
                          <a:latin typeface="+mn-lt"/>
                          <a:ea typeface="+mn-ea"/>
                          <a:cs typeface="+mn-cs"/>
                        </a:rPr>
                        <a:t>	</a:t>
                      </a:r>
                    </a:p>
                  </a:txBody>
                  <a:tcPr/>
                </a:tc>
                <a:tc hMerge="1">
                  <a:txBody>
                    <a:bodyPr/>
                    <a:lstStyle/>
                    <a:p>
                      <a:endParaRPr lang="en-US" dirty="0"/>
                    </a:p>
                  </a:txBody>
                  <a:tcPr/>
                </a:tc>
                <a:extLst>
                  <a:ext uri="{0D108BD9-81ED-4DB2-BD59-A6C34878D82A}">
                    <a16:rowId xmlns:a16="http://schemas.microsoft.com/office/drawing/2014/main" val="2839698149"/>
                  </a:ext>
                </a:extLst>
              </a:tr>
              <a:tr h="138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solidFill>
                            <a:srgbClr val="000000"/>
                          </a:solidFill>
                          <a:latin typeface="Aptos" panose="020B0004020202020204" pitchFamily="34" charset="0"/>
                        </a:rPr>
                        <a:t> </a:t>
                      </a:r>
                      <a:r>
                        <a:rPr lang="en-US" sz="1600" b="1" i="0" u="none" strike="noStrike" baseline="0" dirty="0">
                          <a:solidFill>
                            <a:srgbClr val="000000"/>
                          </a:solidFill>
                          <a:latin typeface="Aptos" panose="020B0004020202020204" pitchFamily="34" charset="0"/>
                        </a:rPr>
                        <a:t>Language and Effective Date</a:t>
                      </a:r>
                      <a:endParaRPr lang="en-US" sz="1600" b="0" i="0" u="none" strike="noStrike" baseline="0" dirty="0">
                        <a:solidFill>
                          <a:srgbClr val="000000"/>
                        </a:solidFill>
                        <a:latin typeface="Aptos" panose="020B0004020202020204" pitchFamily="34" charset="0"/>
                      </a:endParaRPr>
                    </a:p>
                  </a:txBody>
                  <a:tcPr/>
                </a:tc>
                <a:tc>
                  <a:txBody>
                    <a:bodyPr/>
                    <a:lstStyle/>
                    <a:p>
                      <a:r>
                        <a:rPr lang="en-US" sz="1600" b="1" i="0" u="none" strike="noStrike" baseline="0" dirty="0">
                          <a:solidFill>
                            <a:srgbClr val="000000"/>
                          </a:solidFill>
                          <a:latin typeface="Aptos" panose="020B0004020202020204" pitchFamily="34" charset="0"/>
                        </a:rPr>
                        <a:t>What does it mean for state </a:t>
                      </a:r>
                      <a:endParaRPr lang="en-US" sz="1600" dirty="0"/>
                    </a:p>
                  </a:txBody>
                  <a:tcPr/>
                </a:tc>
                <a:extLst>
                  <a:ext uri="{0D108BD9-81ED-4DB2-BD59-A6C34878D82A}">
                    <a16:rowId xmlns:a16="http://schemas.microsoft.com/office/drawing/2014/main" val="513908354"/>
                  </a:ext>
                </a:extLst>
              </a:tr>
              <a:tr h="370840">
                <a:tc>
                  <a:txBody>
                    <a:bodyPr/>
                    <a:lstStyle/>
                    <a:p>
                      <a:r>
                        <a:rPr lang="en-US" sz="1800" b="0" i="0" u="none" strike="noStrike" kern="1200" baseline="0" dirty="0">
                          <a:solidFill>
                            <a:schemeClr val="dk1"/>
                          </a:solidFill>
                          <a:latin typeface="+mn-lt"/>
                          <a:ea typeface="+mn-ea"/>
                          <a:cs typeface="+mn-cs"/>
                        </a:rPr>
                        <a:t>If funding is canceled, withdrawn, or terminated, an agency may, at its option, suspend its performance until funding is restored. Nothing in this paragraph releases the state from its obligations during a period of suspension.</a:t>
                      </a:r>
                    </a:p>
                  </a:txBody>
                  <a:tcPr/>
                </a:tc>
                <a:tc>
                  <a:txBody>
                    <a:bodyPr/>
                    <a:lstStyle/>
                    <a:p>
                      <a:r>
                        <a:rPr lang="en-US" sz="1800" b="0" i="0" u="none" strike="noStrike" kern="1200" baseline="0" dirty="0">
                          <a:solidFill>
                            <a:schemeClr val="dk1"/>
                          </a:solidFill>
                          <a:latin typeface="+mn-lt"/>
                          <a:ea typeface="+mn-ea"/>
                          <a:cs typeface="+mn-cs"/>
                        </a:rPr>
                        <a:t>Agencies can more easily suspend contracts or grants (instead of terminating) if federal funds are lost.</a:t>
                      </a:r>
                      <a:endParaRPr lang="en-US" dirty="0"/>
                    </a:p>
                  </a:txBody>
                  <a:tcPr/>
                </a:tc>
                <a:extLst>
                  <a:ext uri="{0D108BD9-81ED-4DB2-BD59-A6C34878D82A}">
                    <a16:rowId xmlns:a16="http://schemas.microsoft.com/office/drawing/2014/main" val="1642981408"/>
                  </a:ext>
                </a:extLst>
              </a:tr>
            </a:tbl>
          </a:graphicData>
        </a:graphic>
      </p:graphicFrame>
    </p:spTree>
    <p:extLst>
      <p:ext uri="{BB962C8B-B14F-4D97-AF65-F5344CB8AC3E}">
        <p14:creationId xmlns:p14="http://schemas.microsoft.com/office/powerpoint/2010/main" val="1025589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ptos" panose="020B0004020202020204" pitchFamily="34" charset="0"/>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96B16FF-0809-DAE7-CBB6-B14FAC70176F}"/>
              </a:ext>
            </a:extLst>
          </p:cNvPr>
          <p:cNvSpPr txBox="1"/>
          <p:nvPr/>
        </p:nvSpPr>
        <p:spPr>
          <a:xfrm>
            <a:off x="789864" y="4542741"/>
            <a:ext cx="550298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FFY26</a:t>
            </a: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EAP Grant Contract Updates – p. 10, Sect. 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 10, Section 21.3. Termination for Insufficient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NEW paragraph ADDED: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 the event of temporary lack of funding or appropriation, the State may pause its obligations under this Grant Contract Agreement without terminating 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This pause will be for the duration of the lack of funding or appropriation and shall not be considered a termination of the Grant Contract Agreement. </a:t>
            </a:r>
          </a:p>
        </p:txBody>
      </p:sp>
    </p:spTree>
    <p:extLst>
      <p:ext uri="{BB962C8B-B14F-4D97-AF65-F5344CB8AC3E}">
        <p14:creationId xmlns:p14="http://schemas.microsoft.com/office/powerpoint/2010/main" val="141291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err="1">
                <a:latin typeface="+mn-lt"/>
                <a:ea typeface="Calibri" panose="020F0502020204030204" pitchFamily="34" charset="0"/>
                <a:cs typeface="Times New Roman" panose="02020603050405020304" pitchFamily="18" charset="0"/>
              </a:rPr>
              <a:t>FFY26</a:t>
            </a:r>
            <a:r>
              <a:rPr lang="en-US" sz="1600" b="1" dirty="0">
                <a:latin typeface="+mn-lt"/>
                <a:ea typeface="Calibri" panose="020F0502020204030204" pitchFamily="34" charset="0"/>
                <a:cs typeface="Times New Roman" panose="02020603050405020304" pitchFamily="18" charset="0"/>
              </a:rPr>
              <a:t> EAP Grant Contract Updates – p. 10, Sect. 21</a:t>
            </a:r>
          </a:p>
          <a:p>
            <a:r>
              <a:rPr lang="en-US" sz="1600" dirty="0">
                <a:latin typeface="+mn-lt"/>
              </a:rPr>
              <a:t>P. 10, Section 21.3. Termination for Insufficient Funding</a:t>
            </a:r>
          </a:p>
          <a:p>
            <a:r>
              <a:rPr lang="en-US" sz="1600" dirty="0">
                <a:latin typeface="+mn-lt"/>
              </a:rPr>
              <a:t>NEW paragraph ADDED (cont.):</a:t>
            </a:r>
          </a:p>
          <a:p>
            <a:pPr marL="285750" indent="-285750">
              <a:buFont typeface="Arial" panose="020B0604020202020204" pitchFamily="34" charset="0"/>
              <a:buChar char="•"/>
            </a:pPr>
            <a:r>
              <a:rPr lang="en-US" sz="1600" b="1" dirty="0">
                <a:latin typeface="+mn-lt"/>
              </a:rPr>
              <a:t>The Grantee will be notified in writing of the temporary pause, and the Grantee’s ability to provide services may be temporarily suspended during this period. </a:t>
            </a:r>
          </a:p>
          <a:p>
            <a:pPr marL="285750" indent="-285750">
              <a:buFont typeface="Arial" panose="020B0604020202020204" pitchFamily="34" charset="0"/>
              <a:buChar char="•"/>
            </a:pPr>
            <a:r>
              <a:rPr lang="en-US" sz="1600" b="1" dirty="0">
                <a:latin typeface="+mn-lt"/>
              </a:rPr>
              <a:t>The State will provide reasonable notice to the Grantee of the lack of funding or appropriation and shall notify the Grantee once funding is restored or appropriated, at which point the provision of services under the Grant Contract Agreement may resume. </a:t>
            </a:r>
          </a:p>
          <a:p>
            <a:endParaRPr lang="en-US" sz="1800" b="0" i="0" u="none" strike="noStrike" baseline="0" dirty="0">
              <a:solidFill>
                <a:srgbClr val="000000"/>
              </a:solidFill>
              <a:latin typeface="Aptos" panose="020B0004020202020204" pitchFamily="34" charset="0"/>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573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err="1">
                <a:latin typeface="+mn-lt"/>
                <a:ea typeface="Calibri" panose="020F0502020204030204" pitchFamily="34" charset="0"/>
                <a:cs typeface="Times New Roman" panose="02020603050405020304" pitchFamily="18" charset="0"/>
              </a:rPr>
              <a:t>FFY26</a:t>
            </a:r>
            <a:r>
              <a:rPr lang="en-US" sz="1600" b="1" dirty="0">
                <a:latin typeface="+mn-lt"/>
                <a:ea typeface="Calibri" panose="020F0502020204030204" pitchFamily="34" charset="0"/>
                <a:cs typeface="Times New Roman" panose="02020603050405020304" pitchFamily="18" charset="0"/>
              </a:rPr>
              <a:t> EAP Grant Contract Updates – p. 10, Sect. 21</a:t>
            </a:r>
          </a:p>
          <a:p>
            <a:r>
              <a:rPr lang="en-US" sz="1600" dirty="0">
                <a:latin typeface="+mn-lt"/>
              </a:rPr>
              <a:t>P. 10, Section 21.3. Termination for Insufficient Funding</a:t>
            </a:r>
          </a:p>
          <a:p>
            <a:r>
              <a:rPr lang="en-US" sz="1600" dirty="0">
                <a:latin typeface="+mn-lt"/>
              </a:rPr>
              <a:t>New paragraph added (cont.):</a:t>
            </a:r>
          </a:p>
          <a:p>
            <a:pPr marL="285750" indent="-285750">
              <a:buFont typeface="Arial" panose="020B0604020202020204" pitchFamily="34" charset="0"/>
              <a:buChar char="•"/>
            </a:pPr>
            <a:r>
              <a:rPr lang="en-US" sz="1600" b="1" dirty="0">
                <a:latin typeface="+mn-lt"/>
              </a:rPr>
              <a:t>The State will not be assessed any penalty if the Grant Contract Agreement is terminated due to insufficient funding. </a:t>
            </a:r>
          </a:p>
          <a:p>
            <a:pPr marL="285750" indent="-285750">
              <a:buFont typeface="Arial" panose="020B0604020202020204" pitchFamily="34" charset="0"/>
              <a:buChar char="•"/>
            </a:pPr>
            <a:r>
              <a:rPr lang="en-US" sz="1600" b="1" dirty="0">
                <a:latin typeface="+mn-lt"/>
              </a:rPr>
              <a:t>The State must provide the Grantee notice of the lack of funding within a reasonable time of the State’s receiving notice.</a:t>
            </a:r>
            <a:r>
              <a:rPr lang="en-US" sz="1600" dirty="0">
                <a:latin typeface="+mn-lt"/>
              </a:rPr>
              <a:t> </a:t>
            </a:r>
            <a:r>
              <a:rPr lang="en-US" sz="1600" i="1" dirty="0">
                <a:latin typeface="+mn-lt"/>
              </a:rPr>
              <a:t>(The EAP Grant Contract already contained this condition at end of this section.)</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221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switch gears and talk about Planning &amp; Budgeting for next Program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64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685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1600" b="1" dirty="0">
                <a:latin typeface="+mn-lt"/>
                <a:ea typeface="Calibri" panose="020F0502020204030204" pitchFamily="34" charset="0"/>
                <a:cs typeface="Times New Roman" panose="02020603050405020304" pitchFamily="18" charset="0"/>
              </a:rPr>
              <a:t>EAP Funding Situation</a:t>
            </a:r>
          </a:p>
          <a:p>
            <a:pPr marR="0" lvl="0">
              <a:tabLst>
                <a:tab pos="228600" algn="l"/>
              </a:tabLst>
            </a:pPr>
            <a:r>
              <a:rPr lang="en-US" sz="1600" dirty="0">
                <a:latin typeface="+mn-lt"/>
              </a:rPr>
              <a:t>As you know, LIHEAP funds have been flat (with some exceptions) for over a decade. </a:t>
            </a:r>
            <a:r>
              <a:rPr lang="en-US" sz="1600" dirty="0">
                <a:latin typeface="+mn-lt"/>
                <a:cs typeface="Times New Roman" panose="02020603050405020304" pitchFamily="18" charset="0"/>
              </a:rPr>
              <a:t>With inflation (and considering the number of applications have been increasing over the years), administrative funds have actually decreased in real terms. </a:t>
            </a:r>
            <a:r>
              <a:rPr lang="en-US" sz="1600" dirty="0">
                <a:latin typeface="+mn-lt"/>
              </a:rPr>
              <a:t>(While the number of apps are increasing – so SPs are doing more work with the same amount of funding.) </a:t>
            </a:r>
            <a:r>
              <a:rPr lang="en-US" sz="1600" dirty="0">
                <a:latin typeface="+mn-lt"/>
                <a:cs typeface="Times New Roman" panose="02020603050405020304" pitchFamily="18" charset="0"/>
              </a:rPr>
              <a:t>This is hard for all EAP Service Providers (SPs) – and we understand that. And so, considering these challenges and level of unpredictability around funding - We want to help SPs think proactively about their budgets. Also, share and learn new ideas during the Group Discussion – and how to best operate within these constraints.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993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143500" algn="l"/>
              </a:tabLst>
            </a:pPr>
            <a:r>
              <a:rPr lang="en-US" sz="1600" dirty="0">
                <a:latin typeface="+mn-lt"/>
                <a:ea typeface="Calibri" panose="020F0502020204030204" pitchFamily="34" charset="0"/>
                <a:cs typeface="Times New Roman" panose="02020603050405020304" pitchFamily="18" charset="0"/>
              </a:rPr>
              <a:t>Each month we review SPs’ Financial Status Reports (FSRs). </a:t>
            </a:r>
          </a:p>
          <a:p>
            <a:pPr>
              <a:tabLst>
                <a:tab pos="5143500" algn="l"/>
              </a:tabLst>
            </a:pPr>
            <a:r>
              <a:rPr lang="en-US" sz="1600" dirty="0">
                <a:latin typeface="+mn-lt"/>
                <a:ea typeface="Calibri" panose="020F0502020204030204" pitchFamily="34" charset="0"/>
                <a:cs typeface="Times New Roman" panose="02020603050405020304" pitchFamily="18" charset="0"/>
              </a:rPr>
              <a:t>Here are some things we’ve seen.</a:t>
            </a:r>
          </a:p>
          <a:p>
            <a:pPr marL="0" indent="0">
              <a:spcBef>
                <a:spcPts val="0"/>
              </a:spcBef>
              <a:spcAft>
                <a:spcPts val="0"/>
              </a:spcAft>
              <a:buNone/>
            </a:pPr>
            <a:r>
              <a:rPr lang="en-US" sz="1600" b="1" dirty="0">
                <a:latin typeface="+mn-lt"/>
                <a:ea typeface="Calibri" panose="020F0502020204030204" pitchFamily="34" charset="0"/>
                <a:cs typeface="Times New Roman" panose="02020603050405020304" pitchFamily="18" charset="0"/>
              </a:rPr>
              <a:t>Some SP Spending Trends on FSRs</a:t>
            </a:r>
          </a:p>
          <a:p>
            <a:pPr marL="285750" marR="0" lvl="0" indent="-285750">
              <a:buFont typeface="Arial" panose="020B0604020202020204" pitchFamily="34" charset="0"/>
              <a:buChar char="•"/>
              <a:tabLst>
                <a:tab pos="228600" algn="l"/>
              </a:tabLst>
            </a:pPr>
            <a:r>
              <a:rPr lang="en-US" sz="1600" dirty="0">
                <a:latin typeface="+mn-lt"/>
              </a:rPr>
              <a:t>Some are Running low on funds very early – Spending disproportionately high amounts early on.</a:t>
            </a:r>
          </a:p>
          <a:p>
            <a:pPr marL="285750" marR="0" lvl="0" indent="-285750">
              <a:buFont typeface="Arial" panose="020B0604020202020204" pitchFamily="34" charset="0"/>
              <a:buChar char="•"/>
              <a:tabLst>
                <a:tab pos="228600" algn="l"/>
              </a:tabLst>
            </a:pPr>
            <a:r>
              <a:rPr lang="en-US" sz="1600" dirty="0">
                <a:latin typeface="+mn-lt"/>
              </a:rPr>
              <a:t>Some are Underspending on A16 and over-spending on Admin - And then correcting later on.</a:t>
            </a:r>
          </a:p>
          <a:p>
            <a:pPr marL="285750" marR="0" lvl="0" indent="-285750">
              <a:buFont typeface="Arial" panose="020B0604020202020204" pitchFamily="34" charset="0"/>
              <a:buChar char="•"/>
              <a:tabLst>
                <a:tab pos="228600" algn="l"/>
              </a:tabLst>
            </a:pPr>
            <a:r>
              <a:rPr lang="en-US" sz="1600" dirty="0">
                <a:latin typeface="+mn-lt"/>
              </a:rPr>
              <a:t>Running out of funds altogether.</a:t>
            </a:r>
          </a:p>
          <a:p>
            <a:pPr>
              <a:tabLst>
                <a:tab pos="5143500" algn="l"/>
              </a:tabLst>
            </a:pPr>
            <a:r>
              <a:rPr lang="en-US" sz="1600" dirty="0">
                <a:solidFill>
                  <a:srgbClr val="000000"/>
                </a:solidFill>
                <a:effectLst/>
                <a:latin typeface="+mn-lt"/>
                <a:ea typeface="Calibri" panose="020F0502020204030204" pitchFamily="34" charset="0"/>
                <a:cs typeface="Times New Roman" panose="02020603050405020304" pitchFamily="18" charset="0"/>
              </a:rPr>
              <a:t>It might make sense in some cases to spend more up front – but sometimes it appears disproportionate; w</a:t>
            </a:r>
            <a:r>
              <a:rPr lang="en-US" sz="1600" dirty="0">
                <a:solidFill>
                  <a:srgbClr val="000000"/>
                </a:solidFill>
                <a:effectLst/>
                <a:latin typeface="+mn-lt"/>
                <a:ea typeface="Times New Roman" panose="02020603050405020304" pitchFamily="18" charset="0"/>
                <a:cs typeface="Times New Roman" panose="02020603050405020304" pitchFamily="18" charset="0"/>
              </a:rPr>
              <a:t>e have seen some SPs who in relation to their staffing and production spend a lot up front.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48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Here’s a graph based on the FFY24 FSR data that shows an average spend in each category by month in FFY24. Categories include Admin &amp; A16, and overall spend. We see that overall it’s a generally proportionate spend throughout the Program Year, with Admin funds which are the dark blue columns being used at a higher rate than A16 funds.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036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393027"/>
            <a:ext cx="5817948" cy="3660458"/>
          </a:xfrm>
        </p:spPr>
        <p:txBody>
          <a:bodyPr/>
          <a:lstStyle/>
          <a:p>
            <a:r>
              <a:rPr lang="en-US" sz="1400" b="1" dirty="0">
                <a:latin typeface="+mn-lt"/>
              </a:rPr>
              <a:t>This Chart shows the Used Percentage of Admin Budget by Month in FFY24. </a:t>
            </a:r>
            <a:r>
              <a:rPr lang="en-US" sz="1400" dirty="0">
                <a:latin typeface="+mn-lt"/>
              </a:rPr>
              <a:t>The dark blue line showing the </a:t>
            </a:r>
            <a:r>
              <a:rPr lang="en-US" sz="1400" b="1" dirty="0">
                <a:latin typeface="+mn-lt"/>
              </a:rPr>
              <a:t>Average</a:t>
            </a:r>
            <a:r>
              <a:rPr lang="en-US" sz="1400" dirty="0">
                <a:latin typeface="+mn-lt"/>
              </a:rPr>
              <a:t> Used Admin Budget each month is pretty smooth overall. It shows each month the average across the network is about 8-10%. </a:t>
            </a:r>
            <a:r>
              <a:rPr lang="en-US" sz="1400" dirty="0"/>
              <a:t>While the average gives the appearance of Admin expenditures being smooth, or consistent, across the year, at the SP level we often see a lot of variation or inconsistency over time – which is exactly what the shaded areas are. </a:t>
            </a:r>
            <a:r>
              <a:rPr lang="en-US" sz="1400" b="1" dirty="0">
                <a:latin typeface="+mn-lt"/>
              </a:rPr>
              <a:t>Basically, it shows the differences between the Service Providers: some start off with high spend and taper off later in the program year, some start out slowly and catch up later, some are somewhere in the middle. </a:t>
            </a:r>
            <a:r>
              <a:rPr lang="en-US" sz="1400" dirty="0"/>
              <a:t>E.g., in January, the variation is as great as 28% and as little as 0%. </a:t>
            </a:r>
            <a:r>
              <a:rPr lang="en-US" sz="1400" b="1" u="sng" dirty="0">
                <a:latin typeface="+mn-lt"/>
              </a:rPr>
              <a:t>On the Max line:</a:t>
            </a:r>
            <a:r>
              <a:rPr lang="en-US" sz="1400" b="1" dirty="0">
                <a:latin typeface="+mn-lt"/>
              </a:rPr>
              <a:t> </a:t>
            </a:r>
            <a:r>
              <a:rPr lang="en-US" sz="1400" dirty="0">
                <a:latin typeface="+mn-lt"/>
              </a:rPr>
              <a:t>In October, one SP used 28% of their annual Admin budget. </a:t>
            </a:r>
            <a:r>
              <a:rPr lang="en-US" sz="1400" b="1" u="sng" dirty="0">
                <a:latin typeface="+mn-lt"/>
              </a:rPr>
              <a:t>On the Minimum Line:</a:t>
            </a:r>
            <a:r>
              <a:rPr lang="en-US" sz="1400" b="1" dirty="0">
                <a:latin typeface="+mn-lt"/>
              </a:rPr>
              <a:t> </a:t>
            </a:r>
            <a:r>
              <a:rPr lang="en-US" sz="1400" dirty="0">
                <a:latin typeface="+mn-lt"/>
              </a:rPr>
              <a:t>In October, 1 SP spent 0%. In March, we had a negative Adjustment of 5%. This SP re-coded their Admin to A16 after reviewing their payroll, which resulted in a larger A16 and negative Admin in March</a:t>
            </a:r>
            <a:r>
              <a:rPr lang="en-US" sz="1400" b="1" dirty="0">
                <a:latin typeface="+mn-lt"/>
              </a:rPr>
              <a:t>. </a:t>
            </a:r>
            <a:r>
              <a:rPr lang="en-US" sz="1400" dirty="0">
                <a:latin typeface="+mn-lt"/>
              </a:rPr>
              <a:t>In April &amp; in August, we are seeing a couple of minor Admin adjustments, as well. We can see that they (negative Admin adjustments) are starting in March, after heaving Admin use in the first few months of the Program Year.</a:t>
            </a:r>
          </a:p>
          <a:p>
            <a:endParaRPr lang="en-US" dirty="0"/>
          </a:p>
          <a:p>
            <a:endParaRPr lang="en-US" dirty="0"/>
          </a:p>
        </p:txBody>
      </p:sp>
      <p:sp>
        <p:nvSpPr>
          <p:cNvPr id="4" name="Slide Number Placeholder 3"/>
          <p:cNvSpPr>
            <a:spLocks noGrp="1"/>
          </p:cNvSpPr>
          <p:nvPr>
            <p:ph type="sldNum" sz="quarter" idx="5"/>
          </p:nvPr>
        </p:nvSpPr>
        <p:spPr>
          <a:xfrm>
            <a:off x="6292850" y="8829967"/>
            <a:ext cx="715928" cy="4664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303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mn-lt"/>
              </a:rPr>
              <a:t>This chart shows the A16 Spend by Month in FFY24. </a:t>
            </a:r>
          </a:p>
          <a:p>
            <a:r>
              <a:rPr lang="en-US" sz="1600" dirty="0">
                <a:latin typeface="+mn-lt"/>
              </a:rPr>
              <a:t>The dark blue line showing the Average Used A16 Budget is also relatively smooth, showing a pretty consistent usage, peaking in September.</a:t>
            </a:r>
          </a:p>
          <a:p>
            <a:r>
              <a:rPr lang="en-US" sz="1600" dirty="0">
                <a:latin typeface="+mn-lt"/>
              </a:rPr>
              <a:t>While the average gives the appearance of A16 expenditures being smooth, or consistent, across the year, at the SP level we often see a lot of variation or inconsistency over time – which is exactly what the shaded areas are.</a:t>
            </a:r>
          </a:p>
          <a:p>
            <a:r>
              <a:rPr lang="en-US" sz="1600" b="1" dirty="0">
                <a:latin typeface="+mn-lt"/>
              </a:rPr>
              <a:t>Comment Box to the right: </a:t>
            </a:r>
            <a:r>
              <a:rPr lang="en-US" sz="1600" dirty="0">
                <a:latin typeface="+mn-lt"/>
              </a:rPr>
              <a:t>For example, this SP recoded their Admin to A16 after reviewing their payroll, which resulted in a larger A16 (33%) and negative Admin in March.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786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mn-lt"/>
              </a:rPr>
              <a:t>This is an example SP Admin spend.</a:t>
            </a:r>
          </a:p>
          <a:p>
            <a:r>
              <a:rPr lang="en-US" sz="1600" dirty="0">
                <a:latin typeface="+mn-lt"/>
              </a:rPr>
              <a:t>They had a pretty high Admin spend in October (27% of their annual Admin budget), adjusted in November, and then a pretty even spend throughout the year, peaking again in January &amp; September.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963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mn-lt"/>
              </a:rPr>
              <a:t>This is an example of another SP Admin spend.</a:t>
            </a:r>
          </a:p>
          <a:p>
            <a:r>
              <a:rPr lang="en-US" sz="1600" dirty="0">
                <a:latin typeface="+mn-lt"/>
              </a:rPr>
              <a:t>They had 1% of their annual Admin budget in October, but a high Admin spend in November (25% of their annual Admin budget), with a higher spend during 1</a:t>
            </a:r>
            <a:r>
              <a:rPr lang="en-US" sz="1600" baseline="30000" dirty="0">
                <a:latin typeface="+mn-lt"/>
              </a:rPr>
              <a:t>st</a:t>
            </a:r>
            <a:r>
              <a:rPr lang="en-US" sz="1600" dirty="0">
                <a:latin typeface="+mn-lt"/>
              </a:rPr>
              <a:t> few months of the program year.</a:t>
            </a:r>
          </a:p>
          <a:p>
            <a:endParaRPr lang="en-US" sz="1200" b="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284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This is an example SP A16 spend (outlier). </a:t>
            </a:r>
            <a:r>
              <a:rPr lang="en-US" sz="1600" dirty="0">
                <a:latin typeface="+mn-lt"/>
              </a:rPr>
              <a:t>In this example, the SP spent a ton of it right away. They accounted for the max spend of A16 in the first 4 months, at 32% of their annual budget in both Dec &amp; Jan. This is a bit different from other SPs where they typically spend more of Admin in the beginning.</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893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This is an example SP A16 spend (outlier).</a:t>
            </a:r>
          </a:p>
          <a:p>
            <a:r>
              <a:rPr lang="en-US" sz="1600" dirty="0">
                <a:latin typeface="+mn-lt"/>
              </a:rPr>
              <a:t>This is an example of an SP who recoded some of their payroll from Administrative to A16, resulting in a very large A16 Expenditure for March 2024 (33%). They also had to do a negative Admin adjustment for March. “Their s</a:t>
            </a:r>
            <a:r>
              <a:rPr lang="en-US" sz="1600" dirty="0">
                <a:solidFill>
                  <a:srgbClr val="000000"/>
                </a:solidFill>
                <a:effectLst/>
                <a:latin typeface="+mn-lt"/>
                <a:ea typeface="Times New Roman" panose="02020603050405020304" pitchFamily="18" charset="0"/>
                <a:cs typeface="Aptos" panose="020B0004020202020204" pitchFamily="34" charset="0"/>
              </a:rPr>
              <a:t>taff who were doing A16 activities did not code their timecards correctly, so they were able to make an adjustment.”</a:t>
            </a:r>
            <a:endParaRPr lang="en-US" sz="1600" dirty="0">
              <a:effectLst/>
              <a:latin typeface="+mn-lt"/>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503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mn-lt"/>
              </a:rPr>
              <a:t>FFY25:</a:t>
            </a:r>
          </a:p>
          <a:p>
            <a:r>
              <a:rPr lang="en-US" sz="1600" dirty="0">
                <a:latin typeface="+mn-lt"/>
              </a:rPr>
              <a:t>The FFY25 Average Used Annual Budget by Month looks somewhat similar to that for FFY24, with, again, Admin funds being used at a faster pace than those for A16.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84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main change that had impact on the Policy Manual and the Contract was the increase in Equipment Definition and Equipment Threshold to $10,000 – up from $5,000.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304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mn-lt"/>
              </a:rPr>
              <a:t>This is a chart of the FFY25 Admin Spend through May of 2025. </a:t>
            </a:r>
          </a:p>
          <a:p>
            <a:r>
              <a:rPr lang="en-US" sz="1600" dirty="0">
                <a:latin typeface="+mn-lt"/>
              </a:rPr>
              <a:t>When we look at the shaded areas that represent Minimum &amp; Maximum spend for a particular month, we can see the outliers. </a:t>
            </a:r>
          </a:p>
          <a:p>
            <a:r>
              <a:rPr lang="en-US" sz="1600" b="1" dirty="0">
                <a:latin typeface="+mn-lt"/>
              </a:rPr>
              <a:t>In terms of the Max, </a:t>
            </a:r>
            <a:r>
              <a:rPr lang="en-US" sz="1600" dirty="0">
                <a:latin typeface="+mn-lt"/>
              </a:rPr>
              <a:t>one SP used up 33% of their annual Admin budget in December.</a:t>
            </a:r>
          </a:p>
          <a:p>
            <a:r>
              <a:rPr lang="en-US" sz="1600" b="1" dirty="0">
                <a:latin typeface="+mn-lt"/>
              </a:rPr>
              <a:t>As for the Minimum spend, </a:t>
            </a:r>
            <a:r>
              <a:rPr lang="en-US" sz="1600" dirty="0">
                <a:latin typeface="+mn-lt"/>
              </a:rPr>
              <a:t>we can see a negative Admin adjustment in April. This SP recoded their Admin to A16, which resulted in negative Admin and a larger A16, as you can see on the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243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mn-lt"/>
              </a:rPr>
              <a:t>FFY25 A16 Spend - Here are the outliers.</a:t>
            </a:r>
          </a:p>
          <a:p>
            <a:r>
              <a:rPr lang="en-US" sz="1600" dirty="0">
                <a:latin typeface="+mn-lt"/>
              </a:rPr>
              <a:t>The negative Admin adjustment in April resulted in a larger A16 expenditure report in April for that SP, accounting for the peak in April – which was 26% of their annual A16 budget.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00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275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These were examples of different types of spending across the network. They all have their own Pros, Cons, and Effects. So what are they? Let’s look a little more closely at these spending trends and discuss some hypothetical examples of trade-offs. This might also be a good time to connect with others to see what they are experiencing and what their situations are. So, </a:t>
            </a:r>
            <a:r>
              <a:rPr lang="en-US" sz="1400" b="1" kern="100" dirty="0">
                <a:effectLst/>
                <a:latin typeface="+mn-lt"/>
                <a:ea typeface="Aptos" panose="020B0004020202020204" pitchFamily="34" charset="0"/>
                <a:cs typeface="Times New Roman" panose="02020603050405020304" pitchFamily="18" charset="0"/>
              </a:rPr>
              <a:t>#1: Spending more at the beginning </a:t>
            </a:r>
            <a:r>
              <a:rPr lang="en-US" sz="1400" kern="100" dirty="0">
                <a:effectLst/>
                <a:latin typeface="+mn-lt"/>
                <a:ea typeface="Aptos" panose="020B0004020202020204" pitchFamily="34" charset="0"/>
                <a:cs typeface="Times New Roman" panose="02020603050405020304" pitchFamily="18" charset="0"/>
              </a:rPr>
              <a:t>– You get more apps in the beginning, you have more staff – so it makes sense.</a:t>
            </a:r>
          </a:p>
          <a:p>
            <a:pPr marL="288925" lvl="1" indent="-228600">
              <a:lnSpc>
                <a:spcPct val="107000"/>
              </a:lnSpc>
              <a:buFont typeface="Symbol" panose="05050102010706020507" pitchFamily="18" charset="2"/>
              <a:buChar char=""/>
              <a:tabLst>
                <a:tab pos="174625" algn="l"/>
                <a:tab pos="457200" algn="l"/>
              </a:tabLst>
            </a:pPr>
            <a:r>
              <a:rPr lang="en-US" sz="1400" kern="100" dirty="0">
                <a:effectLst/>
                <a:latin typeface="+mn-lt"/>
                <a:ea typeface="Aptos" panose="020B0004020202020204" pitchFamily="34" charset="0"/>
                <a:cs typeface="Times New Roman" panose="02020603050405020304" pitchFamily="18" charset="0"/>
              </a:rPr>
              <a:t>It helps with application processing</a:t>
            </a:r>
          </a:p>
          <a:p>
            <a:pPr marL="288925" lvl="1" indent="-228600">
              <a:lnSpc>
                <a:spcPct val="107000"/>
              </a:lnSpc>
              <a:buFont typeface="Symbol" panose="05050102010706020507" pitchFamily="18" charset="2"/>
              <a:buChar char=""/>
              <a:tabLst>
                <a:tab pos="174625" algn="l"/>
                <a:tab pos="457200" algn="l"/>
              </a:tabLst>
            </a:pPr>
            <a:r>
              <a:rPr lang="en-US" sz="1400" kern="100" dirty="0">
                <a:effectLst/>
                <a:latin typeface="+mn-lt"/>
                <a:ea typeface="Aptos" panose="020B0004020202020204" pitchFamily="34" charset="0"/>
                <a:cs typeface="Times New Roman" panose="02020603050405020304" pitchFamily="18" charset="0"/>
              </a:rPr>
              <a:t>But, you have to be careful, as it means you’ll have less at the end. </a:t>
            </a:r>
          </a:p>
          <a:p>
            <a:pPr marL="288925" lvl="1" indent="-228600">
              <a:lnSpc>
                <a:spcPct val="107000"/>
              </a:lnSpc>
              <a:buFont typeface="Symbol" panose="05050102010706020507" pitchFamily="18" charset="2"/>
              <a:buChar char=""/>
              <a:tabLst>
                <a:tab pos="174625" algn="l"/>
                <a:tab pos="457200" algn="l"/>
              </a:tabLst>
            </a:pPr>
            <a:r>
              <a:rPr lang="en-US" sz="1400" kern="100" dirty="0">
                <a:effectLst/>
                <a:latin typeface="+mn-lt"/>
                <a:ea typeface="Aptos" panose="020B0004020202020204" pitchFamily="34" charset="0"/>
                <a:cs typeface="Times New Roman" panose="02020603050405020304" pitchFamily="18" charset="0"/>
              </a:rPr>
              <a:t>So, what are some of the effects?</a:t>
            </a:r>
          </a:p>
          <a:p>
            <a:pPr marL="746125" lvl="2" indent="-288925">
              <a:lnSpc>
                <a:spcPct val="107000"/>
              </a:lnSpc>
              <a:buFont typeface="Symbol" panose="05050102010706020507" pitchFamily="18" charset="2"/>
              <a:buChar char=""/>
              <a:tabLst>
                <a:tab pos="228600" algn="l"/>
                <a:tab pos="685800" algn="l"/>
              </a:tabLst>
            </a:pPr>
            <a:r>
              <a:rPr lang="en-US" sz="1400" kern="100" dirty="0">
                <a:effectLst/>
                <a:latin typeface="+mn-lt"/>
                <a:ea typeface="Aptos" panose="020B0004020202020204" pitchFamily="34" charset="0"/>
                <a:cs typeface="Times New Roman" panose="02020603050405020304" pitchFamily="18" charset="0"/>
              </a:rPr>
              <a:t>Layoffs</a:t>
            </a:r>
          </a:p>
          <a:p>
            <a:pPr marL="746125" lvl="2" indent="-288925">
              <a:lnSpc>
                <a:spcPct val="107000"/>
              </a:lnSpc>
              <a:buFont typeface="Symbol" panose="05050102010706020507" pitchFamily="18" charset="2"/>
              <a:buChar char=""/>
              <a:tabLst>
                <a:tab pos="228600" algn="l"/>
                <a:tab pos="685800" algn="l"/>
              </a:tabLst>
            </a:pPr>
            <a:r>
              <a:rPr lang="en-US" sz="1400" kern="100" dirty="0">
                <a:effectLst/>
                <a:latin typeface="+mn-lt"/>
                <a:ea typeface="Aptos" panose="020B0004020202020204" pitchFamily="34" charset="0"/>
                <a:cs typeface="Times New Roman" panose="02020603050405020304" pitchFamily="18" charset="0"/>
              </a:rPr>
              <a:t>Lots of temporary staff</a:t>
            </a:r>
          </a:p>
          <a:p>
            <a:pPr marL="746125" lvl="2" indent="-288925">
              <a:lnSpc>
                <a:spcPct val="107000"/>
              </a:lnSpc>
              <a:buFont typeface="Symbol" panose="05050102010706020507" pitchFamily="18" charset="2"/>
              <a:buChar char=""/>
              <a:tabLst>
                <a:tab pos="228600" algn="l"/>
                <a:tab pos="685800" algn="l"/>
              </a:tabLst>
            </a:pPr>
            <a:r>
              <a:rPr lang="en-US" sz="1400" kern="100" dirty="0">
                <a:effectLst/>
                <a:latin typeface="+mn-lt"/>
                <a:ea typeface="Aptos" panose="020B0004020202020204" pitchFamily="34" charset="0"/>
                <a:cs typeface="Times New Roman" panose="02020603050405020304" pitchFamily="18" charset="0"/>
              </a:rPr>
              <a:t>Supplemental with non-federal funding</a:t>
            </a:r>
          </a:p>
          <a:p>
            <a:pPr marL="0" lvl="1">
              <a:lnSpc>
                <a:spcPct val="107000"/>
              </a:lnSpc>
              <a:tabLst>
                <a:tab pos="0" algn="l"/>
                <a:tab pos="342900" algn="l"/>
              </a:tabLst>
            </a:pPr>
            <a:r>
              <a:rPr lang="en-US" sz="1400" b="1" kern="100" dirty="0">
                <a:latin typeface="+mn-lt"/>
                <a:cs typeface="Times New Roman" panose="02020603050405020304" pitchFamily="18" charset="0"/>
              </a:rPr>
              <a:t>Ask SPs: </a:t>
            </a:r>
            <a:r>
              <a:rPr lang="en-US" sz="1400" b="0" kern="100" dirty="0">
                <a:latin typeface="+mn-lt"/>
                <a:cs typeface="Times New Roman" panose="02020603050405020304" pitchFamily="18" charset="0"/>
              </a:rPr>
              <a:t>You are the experts – What are some of the situations that you see? </a:t>
            </a:r>
            <a:r>
              <a:rPr lang="en-US" sz="1400" kern="100" dirty="0">
                <a:latin typeface="+mn-lt"/>
                <a:cs typeface="Times New Roman" panose="02020603050405020304" pitchFamily="18" charset="0"/>
              </a:rPr>
              <a:t>What would be some pros, cons, and effects? Feel free to just raise your hand and share.</a:t>
            </a:r>
          </a:p>
          <a:p>
            <a:pPr marL="0" marR="0">
              <a:tabLst>
                <a:tab pos="5143500" algn="l"/>
              </a:tabLst>
            </a:pPr>
            <a:endParaRPr lang="en-US" sz="1600" kern="100" dirty="0">
              <a:latin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735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1400" b="1" dirty="0">
                <a:latin typeface="+mn-lt"/>
              </a:rPr>
              <a:t>Spending Trend #2: </a:t>
            </a:r>
            <a:r>
              <a:rPr lang="en-US" sz="1400" dirty="0">
                <a:latin typeface="+mn-lt"/>
              </a:rPr>
              <a:t>Conversely, smooth expenditures may mean less staffing and, therefore, a larger backlog</a:t>
            </a:r>
          </a:p>
          <a:p>
            <a:pPr marL="114300" lvl="1" indent="-114300">
              <a:buFont typeface="Arial" panose="020B0604020202020204" pitchFamily="34" charset="0"/>
              <a:buChar char="•"/>
              <a:tabLst>
                <a:tab pos="114300" algn="l"/>
              </a:tabLst>
            </a:pPr>
            <a:r>
              <a:rPr lang="en-US" sz="1400" dirty="0">
                <a:latin typeface="+mn-lt"/>
              </a:rPr>
              <a:t>Works with some SPs</a:t>
            </a:r>
          </a:p>
          <a:p>
            <a:pPr marL="114300" lvl="2" indent="-114300">
              <a:buFont typeface="Arial" panose="020B0604020202020204" pitchFamily="34" charset="0"/>
              <a:buChar char="•"/>
              <a:tabLst>
                <a:tab pos="114300" algn="l"/>
              </a:tabLst>
            </a:pPr>
            <a:r>
              <a:rPr lang="en-US" sz="1400" dirty="0">
                <a:latin typeface="+mn-lt"/>
              </a:rPr>
              <a:t>Seems to be smaller ones with long-time staff who work on other programs in the “off-season”</a:t>
            </a:r>
          </a:p>
          <a:p>
            <a:pPr marL="114300" lvl="2" indent="-114300">
              <a:buFont typeface="Arial" panose="020B0604020202020204" pitchFamily="34" charset="0"/>
              <a:buChar char="•"/>
              <a:tabLst>
                <a:tab pos="114300" algn="l"/>
              </a:tabLst>
            </a:pPr>
            <a:r>
              <a:rPr lang="en-US" sz="1400" b="1" dirty="0">
                <a:latin typeface="+mn-lt"/>
              </a:rPr>
              <a:t>Effects: </a:t>
            </a:r>
            <a:r>
              <a:rPr lang="en-US" sz="1400" dirty="0">
                <a:latin typeface="+mn-lt"/>
              </a:rPr>
              <a:t>No need for layoffs | No temporary staff </a:t>
            </a:r>
          </a:p>
          <a:p>
            <a:pPr marL="0" marR="0" lvl="0" indent="0" algn="l" defTabSz="914400" rtl="0" eaLnBrk="1" fontAlgn="auto" latinLnBrk="0" hangingPunct="1">
              <a:lnSpc>
                <a:spcPct val="100000"/>
              </a:lnSpc>
              <a:spcBef>
                <a:spcPts val="0"/>
              </a:spcBef>
              <a:spcAft>
                <a:spcPts val="0"/>
              </a:spcAft>
              <a:buClrTx/>
              <a:buSzTx/>
              <a:buFontTx/>
              <a:buNone/>
              <a:tabLst>
                <a:tab pos="5143500" algn="l"/>
              </a:tabLst>
              <a:defRPr/>
            </a:pPr>
            <a:r>
              <a:rPr lang="en-US" sz="1400" b="1" kern="100" dirty="0">
                <a:latin typeface="+mn-lt"/>
                <a:cs typeface="Times New Roman" panose="02020603050405020304" pitchFamily="18" charset="0"/>
              </a:rPr>
              <a:t>Ask SPs: </a:t>
            </a:r>
            <a:r>
              <a:rPr lang="en-US" sz="1400" kern="100" dirty="0">
                <a:latin typeface="+mn-lt"/>
                <a:cs typeface="Times New Roman" panose="02020603050405020304" pitchFamily="18" charset="0"/>
              </a:rPr>
              <a:t>What are some of the situations that you see? What would be some pros, cons, and effects of this spending trend?</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839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782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latin typeface="+mn-lt"/>
                <a:ea typeface="Calibri" panose="020F0502020204030204" pitchFamily="34" charset="0"/>
                <a:cs typeface="Times New Roman" panose="02020603050405020304" pitchFamily="18" charset="0"/>
              </a:rPr>
              <a:t>This is an example of a Typical SP Funding Schedule. Naturally, it revolves around the federal funding timeline, except for Start-up. </a:t>
            </a:r>
          </a:p>
          <a:p>
            <a:pPr marL="0" indent="0">
              <a:buNone/>
            </a:pPr>
            <a:r>
              <a:rPr lang="en-US" sz="1400" dirty="0">
                <a:latin typeface="+mn-lt"/>
                <a:ea typeface="Calibri" panose="020F0502020204030204" pitchFamily="34" charset="0"/>
                <a:cs typeface="Times New Roman" panose="02020603050405020304" pitchFamily="18" charset="0"/>
              </a:rPr>
              <a:t>I’d like to stress that this table </a:t>
            </a:r>
            <a:r>
              <a:rPr lang="en-US" sz="1400" b="1" u="sng" dirty="0">
                <a:latin typeface="+mn-lt"/>
                <a:ea typeface="Calibri" panose="020F0502020204030204" pitchFamily="34" charset="0"/>
                <a:cs typeface="Times New Roman" panose="02020603050405020304" pitchFamily="18" charset="0"/>
              </a:rPr>
              <a:t>is just an EXAMPLE, </a:t>
            </a:r>
            <a:r>
              <a:rPr lang="en-US" sz="1400" dirty="0">
                <a:latin typeface="+mn-lt"/>
                <a:ea typeface="Calibri" panose="020F0502020204030204" pitchFamily="34" charset="0"/>
                <a:cs typeface="Times New Roman" panose="02020603050405020304" pitchFamily="18" charset="0"/>
              </a:rPr>
              <a:t>and it’s an </a:t>
            </a:r>
            <a:r>
              <a:rPr lang="en-US" sz="1400" b="1" u="sng" dirty="0">
                <a:latin typeface="+mn-lt"/>
                <a:ea typeface="Calibri" panose="020F0502020204030204" pitchFamily="34" charset="0"/>
                <a:cs typeface="Times New Roman" panose="02020603050405020304" pitchFamily="18" charset="0"/>
              </a:rPr>
              <a:t>example </a:t>
            </a:r>
            <a:r>
              <a:rPr lang="en-US" sz="1400" dirty="0">
                <a:latin typeface="+mn-lt"/>
                <a:ea typeface="Calibri" panose="020F0502020204030204" pitchFamily="34" charset="0"/>
                <a:cs typeface="Times New Roman" panose="02020603050405020304" pitchFamily="18" charset="0"/>
              </a:rPr>
              <a:t>of the FFY25 Allocation Estimates. </a:t>
            </a:r>
            <a:r>
              <a:rPr lang="en-US" sz="1400" b="1" dirty="0">
                <a:latin typeface="+mn-lt"/>
                <a:ea typeface="Calibri" panose="020F0502020204030204" pitchFamily="34" charset="0"/>
                <a:cs typeface="Times New Roman" panose="02020603050405020304" pitchFamily="18" charset="0"/>
              </a:rPr>
              <a:t>So, generally, Service Providers have 3 rounds of funding:</a:t>
            </a:r>
          </a:p>
          <a:p>
            <a:r>
              <a:rPr lang="en-US" sz="1400" b="1" dirty="0">
                <a:latin typeface="+mn-lt"/>
                <a:ea typeface="Calibri" panose="020F0502020204030204" pitchFamily="34" charset="0"/>
                <a:cs typeface="Times New Roman" panose="02020603050405020304" pitchFamily="18" charset="0"/>
              </a:rPr>
              <a:t>1. </a:t>
            </a:r>
            <a:r>
              <a:rPr lang="en-US" sz="1400" u="sng" dirty="0">
                <a:latin typeface="+mn-lt"/>
                <a:ea typeface="Calibri" panose="020F0502020204030204" pitchFamily="34" charset="0"/>
                <a:cs typeface="Times New Roman" panose="02020603050405020304" pitchFamily="18" charset="0"/>
              </a:rPr>
              <a:t>The 1</a:t>
            </a:r>
            <a:r>
              <a:rPr lang="en-US" sz="1400" u="sng" baseline="30000" dirty="0">
                <a:latin typeface="+mn-lt"/>
                <a:ea typeface="Calibri" panose="020F0502020204030204" pitchFamily="34" charset="0"/>
                <a:cs typeface="Times New Roman" panose="02020603050405020304" pitchFamily="18" charset="0"/>
              </a:rPr>
              <a:t>st</a:t>
            </a:r>
            <a:r>
              <a:rPr lang="en-US" sz="1400" u="sng" dirty="0">
                <a:latin typeface="+mn-lt"/>
                <a:ea typeface="Calibri" panose="020F0502020204030204" pitchFamily="34" charset="0"/>
                <a:cs typeface="Times New Roman" panose="02020603050405020304" pitchFamily="18" charset="0"/>
              </a:rPr>
              <a:t> Round of Funding happens on October 1</a:t>
            </a:r>
            <a:r>
              <a:rPr lang="en-US" sz="1400" u="sng" baseline="30000" dirty="0">
                <a:latin typeface="+mn-lt"/>
                <a:ea typeface="Calibri" panose="020F0502020204030204" pitchFamily="34" charset="0"/>
                <a:cs typeface="Times New Roman" panose="02020603050405020304" pitchFamily="18" charset="0"/>
              </a:rPr>
              <a:t>st</a:t>
            </a:r>
            <a:r>
              <a:rPr lang="en-US" sz="1400" u="sng" dirty="0">
                <a:latin typeface="+mn-lt"/>
                <a:ea typeface="Calibri" panose="020F0502020204030204" pitchFamily="34" charset="0"/>
                <a:cs typeface="Times New Roman" panose="02020603050405020304" pitchFamily="18" charset="0"/>
              </a:rPr>
              <a:t> </a:t>
            </a:r>
            <a:r>
              <a:rPr lang="en-US" sz="1400" dirty="0">
                <a:latin typeface="+mn-lt"/>
                <a:ea typeface="Calibri" panose="020F0502020204030204" pitchFamily="34" charset="0"/>
                <a:cs typeface="Times New Roman" panose="02020603050405020304" pitchFamily="18" charset="0"/>
              </a:rPr>
              <a:t>– that’s the Start-Up Funding. We typically issue $3 million in Administrative Funds or Admin to Service Providers, which translates into 33% of the Service Providers’ annual Admin budget, so that’s the 3</a:t>
            </a:r>
            <a:r>
              <a:rPr lang="en-US" sz="1400" baseline="30000" dirty="0">
                <a:latin typeface="+mn-lt"/>
                <a:ea typeface="Calibri" panose="020F0502020204030204" pitchFamily="34" charset="0"/>
                <a:cs typeface="Times New Roman" panose="02020603050405020304" pitchFamily="18" charset="0"/>
              </a:rPr>
              <a:t>rd</a:t>
            </a:r>
            <a:r>
              <a:rPr lang="en-US" sz="1400" dirty="0">
                <a:latin typeface="+mn-lt"/>
                <a:ea typeface="Calibri" panose="020F0502020204030204" pitchFamily="34" charset="0"/>
                <a:cs typeface="Times New Roman" panose="02020603050405020304" pitchFamily="18" charset="0"/>
              </a:rPr>
              <a:t> of the total Admin funding that SPs receive right off the bat on October 1</a:t>
            </a:r>
            <a:r>
              <a:rPr lang="en-US" sz="1400" baseline="30000" dirty="0">
                <a:latin typeface="+mn-lt"/>
                <a:ea typeface="Calibri" panose="020F0502020204030204" pitchFamily="34" charset="0"/>
                <a:cs typeface="Times New Roman" panose="02020603050405020304" pitchFamily="18" charset="0"/>
              </a:rPr>
              <a:t>st</a:t>
            </a:r>
            <a:r>
              <a:rPr lang="en-US" sz="1400" dirty="0">
                <a:latin typeface="+mn-lt"/>
                <a:ea typeface="Calibri" panose="020F0502020204030204" pitchFamily="34" charset="0"/>
                <a:cs typeface="Times New Roman" panose="02020603050405020304" pitchFamily="18" charset="0"/>
              </a:rPr>
              <a:t>. We also issue $</a:t>
            </a:r>
            <a:r>
              <a:rPr lang="en-US" sz="1400" dirty="0" err="1">
                <a:latin typeface="+mn-lt"/>
                <a:ea typeface="Calibri" panose="020F0502020204030204" pitchFamily="34" charset="0"/>
                <a:cs typeface="Times New Roman" panose="02020603050405020304" pitchFamily="18" charset="0"/>
              </a:rPr>
              <a:t>1M</a:t>
            </a:r>
            <a:r>
              <a:rPr lang="en-US" sz="1400" dirty="0">
                <a:latin typeface="+mn-lt"/>
                <a:ea typeface="Calibri" panose="020F0502020204030204" pitchFamily="34" charset="0"/>
                <a:cs typeface="Times New Roman" panose="02020603050405020304" pitchFamily="18" charset="0"/>
              </a:rPr>
              <a:t> in A16 funds, and that’s 17% of the total A16 budget for the program year.</a:t>
            </a:r>
          </a:p>
          <a:p>
            <a:r>
              <a:rPr lang="en-US" sz="1400" b="1" dirty="0">
                <a:latin typeface="+mn-lt"/>
                <a:ea typeface="Calibri" panose="020F0502020204030204" pitchFamily="34" charset="0"/>
                <a:cs typeface="Times New Roman" panose="02020603050405020304" pitchFamily="18" charset="0"/>
              </a:rPr>
              <a:t>2. </a:t>
            </a:r>
            <a:r>
              <a:rPr lang="en-US" sz="1400" u="sng" dirty="0">
                <a:latin typeface="+mn-lt"/>
                <a:ea typeface="Calibri" panose="020F0502020204030204" pitchFamily="34" charset="0"/>
                <a:cs typeface="Times New Roman" panose="02020603050405020304" pitchFamily="18" charset="0"/>
              </a:rPr>
              <a:t>Then, the 2</a:t>
            </a:r>
            <a:r>
              <a:rPr lang="en-US" sz="1400" u="sng" baseline="30000" dirty="0">
                <a:latin typeface="+mn-lt"/>
                <a:ea typeface="Calibri" panose="020F0502020204030204" pitchFamily="34" charset="0"/>
                <a:cs typeface="Times New Roman" panose="02020603050405020304" pitchFamily="18" charset="0"/>
              </a:rPr>
              <a:t>nd</a:t>
            </a:r>
            <a:r>
              <a:rPr lang="en-US" sz="1400" u="sng" dirty="0">
                <a:latin typeface="+mn-lt"/>
                <a:ea typeface="Calibri" panose="020F0502020204030204" pitchFamily="34" charset="0"/>
                <a:cs typeface="Times New Roman" panose="02020603050405020304" pitchFamily="18" charset="0"/>
              </a:rPr>
              <a:t> Round of Funding happens somewhere Early November </a:t>
            </a:r>
            <a:r>
              <a:rPr lang="en-US" sz="1400" dirty="0">
                <a:latin typeface="+mn-lt"/>
                <a:ea typeface="Calibri" panose="020F0502020204030204" pitchFamily="34" charset="0"/>
                <a:cs typeface="Times New Roman" panose="02020603050405020304" pitchFamily="18" charset="0"/>
              </a:rPr>
              <a:t>(sometimes late October), after we receive our Initial Award from the HHS. At that time, Service Providers get about $5 million in Administrative funds, which is about 57% of their total Admin funding for the year, and about $4.2 million in A16 funds, which is about 73% of their total annual A16 budget. </a:t>
            </a:r>
            <a:r>
              <a:rPr lang="en-US" sz="1400" dirty="0">
                <a:latin typeface="+mn-lt"/>
                <a:cs typeface="Times New Roman" panose="02020603050405020304" pitchFamily="18" charset="0"/>
              </a:rPr>
              <a:t>When we get our 1</a:t>
            </a:r>
            <a:r>
              <a:rPr lang="en-US" sz="1400" baseline="30000" dirty="0">
                <a:latin typeface="+mn-lt"/>
                <a:cs typeface="Times New Roman" panose="02020603050405020304" pitchFamily="18" charset="0"/>
              </a:rPr>
              <a:t>st</a:t>
            </a:r>
            <a:r>
              <a:rPr lang="en-US" sz="1400" dirty="0">
                <a:latin typeface="+mn-lt"/>
                <a:cs typeface="Times New Roman" panose="02020603050405020304" pitchFamily="18" charset="0"/>
              </a:rPr>
              <a:t> Award, it might seem they get a disproportionate amount of A16, but that’s because they get a disproportionate amount of Admin at Start-Up. </a:t>
            </a:r>
            <a:r>
              <a:rPr lang="en-US" sz="1400" dirty="0">
                <a:latin typeface="+mn-lt"/>
                <a:ea typeface="Calibri" panose="020F0502020204030204" pitchFamily="34" charset="0"/>
                <a:cs typeface="Times New Roman" panose="02020603050405020304" pitchFamily="18" charset="0"/>
              </a:rPr>
              <a:t>SPs get more Admin upfront than they do A16 – at Start-Up – which makes sense, as you need to hire and train staff, process applications, etc. – basically, start out the PY. Please note that by early November, after we receive our 1</a:t>
            </a:r>
            <a:r>
              <a:rPr lang="en-US" sz="1400" baseline="30000" dirty="0">
                <a:latin typeface="+mn-lt"/>
                <a:ea typeface="Calibri" panose="020F0502020204030204" pitchFamily="34" charset="0"/>
                <a:cs typeface="Times New Roman" panose="02020603050405020304" pitchFamily="18" charset="0"/>
              </a:rPr>
              <a:t>st</a:t>
            </a:r>
            <a:r>
              <a:rPr lang="en-US" sz="1400" dirty="0">
                <a:latin typeface="+mn-lt"/>
                <a:ea typeface="Calibri" panose="020F0502020204030204" pitchFamily="34" charset="0"/>
                <a:cs typeface="Times New Roman" panose="02020603050405020304" pitchFamily="18" charset="0"/>
              </a:rPr>
              <a:t> Award, SPs received 90% of their total annual funding for both Admin &amp; A16. </a:t>
            </a:r>
            <a:r>
              <a:rPr lang="en-US" sz="1400" b="1" dirty="0">
                <a:latin typeface="+mn-lt"/>
                <a:ea typeface="Calibri" panose="020F0502020204030204" pitchFamily="34" charset="0"/>
                <a:cs typeface="Times New Roman" panose="02020603050405020304" pitchFamily="18" charset="0"/>
              </a:rPr>
              <a:t>3. </a:t>
            </a:r>
            <a:r>
              <a:rPr lang="en-US" sz="1400" u="sng" dirty="0">
                <a:latin typeface="+mn-lt"/>
                <a:ea typeface="Calibri" panose="020F0502020204030204" pitchFamily="34" charset="0"/>
                <a:cs typeface="Times New Roman" panose="02020603050405020304" pitchFamily="18" charset="0"/>
              </a:rPr>
              <a:t>Then, the 3</a:t>
            </a:r>
            <a:r>
              <a:rPr lang="en-US" sz="1400" u="sng" baseline="30000" dirty="0">
                <a:latin typeface="+mn-lt"/>
                <a:ea typeface="Calibri" panose="020F0502020204030204" pitchFamily="34" charset="0"/>
                <a:cs typeface="Times New Roman" panose="02020603050405020304" pitchFamily="18" charset="0"/>
              </a:rPr>
              <a:t>rd</a:t>
            </a:r>
            <a:r>
              <a:rPr lang="en-US" sz="1400" u="sng" dirty="0">
                <a:latin typeface="+mn-lt"/>
                <a:ea typeface="Calibri" panose="020F0502020204030204" pitchFamily="34" charset="0"/>
                <a:cs typeface="Times New Roman" panose="02020603050405020304" pitchFamily="18" charset="0"/>
              </a:rPr>
              <a:t> Round typically happens during March-April, </a:t>
            </a:r>
            <a:r>
              <a:rPr lang="en-US" sz="1400" dirty="0">
                <a:latin typeface="+mn-lt"/>
                <a:ea typeface="Calibri" panose="020F0502020204030204" pitchFamily="34" charset="0"/>
                <a:cs typeface="Times New Roman" panose="02020603050405020304" pitchFamily="18" charset="0"/>
              </a:rPr>
              <a:t>after we receive our Final Award – the remaining 10% of funding, at which point we issue 10% of both Admin &amp; A16 to SPs, which are about $</a:t>
            </a:r>
            <a:r>
              <a:rPr lang="en-US" sz="1400" dirty="0" err="1">
                <a:latin typeface="+mn-lt"/>
                <a:ea typeface="Calibri" panose="020F0502020204030204" pitchFamily="34" charset="0"/>
                <a:cs typeface="Times New Roman" panose="02020603050405020304" pitchFamily="18" charset="0"/>
              </a:rPr>
              <a:t>864K</a:t>
            </a:r>
            <a:r>
              <a:rPr lang="en-US" sz="1400" dirty="0">
                <a:latin typeface="+mn-lt"/>
                <a:ea typeface="Calibri" panose="020F0502020204030204" pitchFamily="34" charset="0"/>
                <a:cs typeface="Times New Roman" panose="02020603050405020304" pitchFamily="18" charset="0"/>
              </a:rPr>
              <a:t> in Admin &amp; $</a:t>
            </a:r>
            <a:r>
              <a:rPr lang="en-US" sz="1400" dirty="0" err="1">
                <a:latin typeface="+mn-lt"/>
                <a:ea typeface="Calibri" panose="020F0502020204030204" pitchFamily="34" charset="0"/>
                <a:cs typeface="Times New Roman" panose="02020603050405020304" pitchFamily="18" charset="0"/>
              </a:rPr>
              <a:t>600K</a:t>
            </a:r>
            <a:r>
              <a:rPr lang="en-US" sz="1400" dirty="0">
                <a:latin typeface="+mn-lt"/>
                <a:ea typeface="Calibri" panose="020F0502020204030204" pitchFamily="34" charset="0"/>
                <a:cs typeface="Times New Roman" panose="02020603050405020304" pitchFamily="18" charset="0"/>
              </a:rPr>
              <a:t> in A16 funds to SPs.</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358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143500" algn="l"/>
              </a:tabLst>
            </a:pPr>
            <a:r>
              <a:rPr lang="en-US" sz="18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Startup Funding</a:t>
            </a:r>
            <a:r>
              <a:rPr lang="en-US" sz="1800" b="1" dirty="0">
                <a:solidFill>
                  <a:srgbClr val="000000"/>
                </a:solidFill>
                <a:latin typeface="Calibri" panose="020F0502020204030204" pitchFamily="34" charset="0"/>
                <a:ea typeface="Times New Roman" panose="02020603050405020304" pitchFamily="18" charset="0"/>
                <a:cs typeface="Aptos" panose="020B00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Each year Commerce is allowed to carry over up to 10% of the previous year’s regular LIHEAP funds. Total carryover is as much as $</a:t>
            </a:r>
            <a:r>
              <a:rPr lang="en-US" sz="1800" dirty="0" err="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11M</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although it is typically less. With this carryover funding, EAP provides Service Providers with startup funding on October 1. Startup funding typically includes $3M in administrative funds, $</a:t>
            </a:r>
            <a:r>
              <a:rPr lang="en-US" sz="1800" dirty="0" err="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1M</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for Outreach/ESS (A16) funds, and $</a:t>
            </a:r>
            <a:r>
              <a:rPr lang="en-US" sz="1800" dirty="0" err="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1M</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or more for ERR.</a:t>
            </a:r>
          </a:p>
          <a:p>
            <a:pPr>
              <a:tabLst>
                <a:tab pos="5143500" algn="l"/>
              </a:tabLst>
            </a:pP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Only Admin and A16 funds are allocated using the allocation percentages; ERR is a program fund is available as Service Provider obligate funds for ERR tasks.</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685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525"/>
              </a:spcAft>
              <a:buSzPts val="1000"/>
              <a:tabLst>
                <a:tab pos="457200" algn="l"/>
              </a:tabLst>
            </a:pPr>
            <a:r>
              <a:rPr lang="en-US" sz="18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Initial Federal Award </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Each year Congress appropriates additional LIHEAP funding. While appropriations should be completed prior to October 1, actual awards to states arrive between October 15 and November 15. Typically, 90% of a total annual award is provided in this timeframe. EAP allocates additional administrative and A16 funds once the initial award is received. (Note that the total funding allocated for the startup and initial award, combined, is based on initial award. That is, if $</a:t>
            </a:r>
            <a:r>
              <a:rPr lang="en-US" sz="1800" dirty="0" err="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8.1M</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would be available for allocation to EAP Service Providers for administrative funds based on an initial award of $</a:t>
            </a:r>
            <a:r>
              <a:rPr lang="en-US" sz="1800" dirty="0" err="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112M</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because $3M was already allocated for startup, only $</a:t>
            </a:r>
            <a:r>
              <a:rPr lang="en-US" sz="1800" dirty="0" err="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5.1M</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more would be allocated once the initial award is received.)</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114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143500" algn="l"/>
              </a:tabLst>
            </a:pPr>
            <a:r>
              <a:rPr lang="en-US" sz="18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Remaining Federal Funds </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Typically US Health &amp; Human Services releases the remaining 10% of the regular LIHEAP award at some point during the new calendar year. When this occurs is unpredictable and depends on when Congress decides on the actual budget for the relevant fiscal year. Once Commerce receives this award, the remaining funds available for EAP Service Providers is allocated.</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336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r>
              <a:rPr lang="en-US" dirty="0">
                <a:solidFill>
                  <a:srgbClr val="000000"/>
                </a:solidFill>
                <a:effectLst/>
                <a:latin typeface="+mn-lt"/>
                <a:ea typeface="Times New Roman" panose="02020603050405020304" pitchFamily="18" charset="0"/>
                <a:cs typeface="Times New Roman" panose="02020603050405020304" pitchFamily="18" charset="0"/>
              </a:rPr>
              <a:t>So, we’ve just went over the Timing of when Service Providers receive EAP funding from Commerce. In terms of the amounts:</a:t>
            </a:r>
          </a:p>
          <a:p>
            <a:r>
              <a:rPr lang="en-US" sz="3200" dirty="0"/>
              <a:t>The Energizer newsletter 8/20/25 to include estimates of </a:t>
            </a:r>
            <a:r>
              <a:rPr lang="en-US" sz="3200" dirty="0" err="1"/>
              <a:t>FFY26</a:t>
            </a:r>
            <a:r>
              <a:rPr lang="en-US" sz="3200" dirty="0"/>
              <a:t> EAP Administrative and A16 allocations by SP</a:t>
            </a:r>
          </a:p>
          <a:p>
            <a:pPr lvl="1"/>
            <a:r>
              <a:rPr lang="en-US" sz="2800" dirty="0"/>
              <a:t>For the Whole Program Year</a:t>
            </a:r>
          </a:p>
          <a:p>
            <a:pPr lvl="1"/>
            <a:r>
              <a:rPr lang="en-US" sz="2800" dirty="0"/>
              <a:t>Will also include best guess at timing</a:t>
            </a:r>
            <a:endParaRPr lang="en-US" sz="2800" dirty="0">
              <a:latin typeface="Calibri" panose="020F0502020204030204" pitchFamily="34" charset="0"/>
              <a:cs typeface="Times New Roman" panose="02020603050405020304" pitchFamily="18" charset="0"/>
            </a:endParaRPr>
          </a:p>
          <a:p>
            <a:r>
              <a:rPr lang="en-US" sz="3200" dirty="0">
                <a:latin typeface="Calibri" panose="020F0502020204030204" pitchFamily="34" charset="0"/>
                <a:cs typeface="Times New Roman" panose="02020603050405020304" pitchFamily="18" charset="0"/>
              </a:rPr>
              <a:t>These are only estimates; actual allocation amounts &amp; timing may differ</a:t>
            </a:r>
          </a:p>
          <a:p>
            <a:r>
              <a:rPr lang="en-US" sz="3200" dirty="0">
                <a:latin typeface="Calibri" panose="020F0502020204030204" pitchFamily="34" charset="0"/>
                <a:cs typeface="Times New Roman" panose="02020603050405020304" pitchFamily="18" charset="0"/>
              </a:rPr>
              <a:t>So that SPs have info for </a:t>
            </a:r>
            <a:r>
              <a:rPr lang="en-US" sz="3200" dirty="0" err="1">
                <a:latin typeface="Calibri" panose="020F0502020204030204" pitchFamily="34" charset="0"/>
                <a:cs typeface="Times New Roman" panose="02020603050405020304" pitchFamily="18" charset="0"/>
              </a:rPr>
              <a:t>FFY26</a:t>
            </a:r>
            <a:r>
              <a:rPr lang="en-US" sz="3200" dirty="0">
                <a:latin typeface="Calibri" panose="020F0502020204030204" pitchFamily="34" charset="0"/>
                <a:cs typeface="Times New Roman" panose="02020603050405020304" pitchFamily="18" charset="0"/>
              </a:rPr>
              <a:t> planning and budgeting</a:t>
            </a:r>
            <a:endParaRPr lang="en-US" sz="3200" dirty="0"/>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73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6301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143500" algn="l"/>
              </a:tabLst>
            </a:pPr>
            <a:r>
              <a:rPr lang="en-US" sz="18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Allocation Percentage</a:t>
            </a:r>
            <a:r>
              <a:rPr lang="en-US" sz="1800" b="1" dirty="0">
                <a:solidFill>
                  <a:srgbClr val="000000"/>
                </a:solidFill>
                <a:latin typeface="Calibri" panose="020F0502020204030204" pitchFamily="34" charset="0"/>
                <a:ea typeface="Times New Roman" panose="02020603050405020304" pitchFamily="18" charset="0"/>
                <a:cs typeface="Aptos" panose="020B00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Each year Commerce determines an allocation percentage for every EAP Service Provider. </a:t>
            </a:r>
          </a:p>
          <a:p>
            <a:pPr>
              <a:tabLst>
                <a:tab pos="5143500" algn="l"/>
              </a:tabLst>
            </a:pP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This is the percentage of available Admin and A16 funds that will be allocated by Service Provider. </a:t>
            </a:r>
          </a:p>
          <a:p>
            <a:pPr>
              <a:tabLst>
                <a:tab pos="5143500" algn="l"/>
              </a:tabLst>
            </a:pP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The allocation percentage is based on:</a:t>
            </a:r>
          </a:p>
          <a:p>
            <a:pPr marL="342900" indent="-342900">
              <a:buAutoNum type="arabicParenR"/>
              <a:tabLst>
                <a:tab pos="5143500" algn="l"/>
              </a:tabLst>
            </a:pPr>
            <a:r>
              <a:rPr lang="en-US" sz="1800" dirty="0">
                <a:solidFill>
                  <a:srgbClr val="000000"/>
                </a:solidFill>
                <a:latin typeface="Calibri" panose="020F0502020204030204" pitchFamily="34" charset="0"/>
                <a:ea typeface="Times New Roman" panose="02020603050405020304" pitchFamily="18" charset="0"/>
                <a:cs typeface="Aptos" panose="020B0004020202020204" pitchFamily="34" charset="0"/>
              </a:rPr>
              <a:t>T</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he number of households (HHs) in the two previous program years served with Primary Heat, Crisis, and ERR; as well as</a:t>
            </a:r>
          </a:p>
          <a:p>
            <a:pPr marL="342900" indent="-342900">
              <a:buAutoNum type="arabicParenR"/>
              <a:tabLst>
                <a:tab pos="5143500" algn="l"/>
              </a:tabLst>
            </a:pP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The number of HHs denied due to being over income, providing insufficient information, or lack of program funds. </a:t>
            </a:r>
          </a:p>
          <a:p>
            <a:pPr>
              <a:tabLst>
                <a:tab pos="5143500" algn="l"/>
              </a:tabLst>
            </a:pP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It represents the percentage of the total statewide EAP workload at each Service Provider.</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284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227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You are the experts – you do this every day – and now we’d like you to break into small groups and talk about how you do things at your agency. </a:t>
            </a:r>
          </a:p>
          <a:p>
            <a:pPr marL="0" marR="0">
              <a:tabLst>
                <a:tab pos="51435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Turn around and talk to your neighbor about how they do things.</a:t>
            </a:r>
          </a:p>
          <a:p>
            <a:pPr marL="0" marR="0">
              <a:tabLst>
                <a:tab pos="5143500" algn="l"/>
              </a:tabLst>
            </a:pPr>
            <a:r>
              <a:rPr lang="en-US" sz="1600" dirty="0">
                <a:solidFill>
                  <a:srgbClr val="000000"/>
                </a:solidFill>
                <a:latin typeface="+mn-lt"/>
                <a:ea typeface="Times New Roman" panose="02020603050405020304" pitchFamily="18" charset="0"/>
                <a:cs typeface="Times New Roman" panose="02020603050405020304" pitchFamily="18" charset="0"/>
              </a:rPr>
              <a:t>We’ll have volunteers from each group to say something about their discussion.</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784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1400" b="1" dirty="0"/>
              <a:t>What can an SP do?</a:t>
            </a:r>
          </a:p>
          <a:p>
            <a:pPr marR="0">
              <a:tabLst>
                <a:tab pos="228600" algn="l"/>
              </a:tabLst>
            </a:pPr>
            <a:r>
              <a:rPr lang="en-US" sz="1200" dirty="0"/>
              <a:t>Be proactive</a:t>
            </a:r>
          </a:p>
          <a:p>
            <a:pPr marL="171450" marR="0" indent="-171450">
              <a:buFont typeface="Arial" panose="020B0604020202020204" pitchFamily="34" charset="0"/>
              <a:buChar char="•"/>
              <a:tabLst>
                <a:tab pos="228600" algn="l"/>
              </a:tabLst>
            </a:pPr>
            <a:r>
              <a:rPr lang="en-US" sz="1200" dirty="0"/>
              <a:t>Review your total Allocation Estimates for the year</a:t>
            </a:r>
          </a:p>
          <a:p>
            <a:pPr marR="0">
              <a:tabLst>
                <a:tab pos="228600" algn="l"/>
              </a:tabLst>
            </a:pPr>
            <a:r>
              <a:rPr lang="en-US" sz="1200" dirty="0"/>
              <a:t>Work with fiscal and executive directors early</a:t>
            </a:r>
          </a:p>
          <a:p>
            <a:pPr marL="171450" marR="0" indent="-171450">
              <a:buFont typeface="Arial" panose="020B0604020202020204" pitchFamily="34" charset="0"/>
              <a:buChar char="•"/>
              <a:tabLst>
                <a:tab pos="228600" algn="l"/>
              </a:tabLst>
            </a:pPr>
            <a:r>
              <a:rPr lang="en-US" dirty="0"/>
              <a:t>Before the start of the </a:t>
            </a:r>
            <a:r>
              <a:rPr lang="en-US" dirty="0" err="1"/>
              <a:t>PY</a:t>
            </a:r>
            <a:endParaRPr lang="en-US" sz="1200" dirty="0"/>
          </a:p>
          <a:p>
            <a:pPr marR="0">
              <a:tabLst>
                <a:tab pos="228600" algn="l"/>
              </a:tabLst>
            </a:pPr>
            <a:r>
              <a:rPr lang="en-US" sz="1200" dirty="0"/>
              <a:t>Be aware of the flow of funds – both coming in and going out</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7515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1600" b="1" dirty="0"/>
              <a:t>What can an SP do? </a:t>
            </a:r>
            <a:r>
              <a:rPr lang="en-US" sz="1600" dirty="0"/>
              <a:t>(cont.)</a:t>
            </a:r>
          </a:p>
          <a:p>
            <a:pPr marR="0">
              <a:tabLst>
                <a:tab pos="228600" algn="l"/>
              </a:tabLst>
            </a:pPr>
            <a:r>
              <a:rPr lang="en-US" sz="1600" dirty="0"/>
              <a:t>Think across programs/departments</a:t>
            </a:r>
          </a:p>
          <a:p>
            <a:pPr lvl="1">
              <a:tabLst>
                <a:tab pos="228600" algn="l"/>
              </a:tabLst>
            </a:pPr>
            <a:r>
              <a:rPr lang="en-US" sz="1600" dirty="0"/>
              <a:t>Are there opportunities to fund FTEs with multiple funding strings?</a:t>
            </a:r>
          </a:p>
          <a:p>
            <a:pPr lvl="1">
              <a:tabLst>
                <a:tab pos="228600" algn="l"/>
              </a:tabLst>
            </a:pPr>
            <a:r>
              <a:rPr lang="en-US" sz="1600" dirty="0"/>
              <a:t>Share expenses on fixed costs?</a:t>
            </a:r>
          </a:p>
          <a:p>
            <a:pPr marR="0">
              <a:tabLst>
                <a:tab pos="228600" algn="l"/>
              </a:tabLst>
            </a:pPr>
            <a:r>
              <a:rPr lang="en-US" sz="1600" dirty="0"/>
              <a:t>Are there non-federal funds available to supplement if needed?</a:t>
            </a:r>
          </a:p>
          <a:p>
            <a:pPr lvl="1">
              <a:tabLst>
                <a:tab pos="228600" algn="l"/>
              </a:tabLst>
            </a:pPr>
            <a:r>
              <a:rPr lang="en-US" sz="1600" dirty="0"/>
              <a:t>E.g., Minnesota Community Action Grant (</a:t>
            </a:r>
            <a:r>
              <a:rPr lang="en-US" sz="1600" dirty="0" err="1"/>
              <a:t>MCAG</a:t>
            </a:r>
            <a:r>
              <a:rPr lang="en-US" sz="1600" dirty="0"/>
              <a:t>)</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120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1600" b="1" dirty="0"/>
              <a:t>Recommendations </a:t>
            </a:r>
            <a:r>
              <a:rPr lang="en-US" sz="1600" i="1" dirty="0"/>
              <a:t>(cont.)</a:t>
            </a:r>
          </a:p>
          <a:p>
            <a:pPr marR="0">
              <a:tabLst>
                <a:tab pos="228600" algn="l"/>
              </a:tabLst>
            </a:pPr>
            <a:r>
              <a:rPr lang="en-US" sz="1600" dirty="0"/>
              <a:t>And, finally, Analyze and make adjustments based on past year.</a:t>
            </a:r>
          </a:p>
          <a:p>
            <a:pPr marR="0">
              <a:tabLst>
                <a:tab pos="228600" algn="l"/>
              </a:tabLst>
            </a:pPr>
            <a:r>
              <a:rPr lang="en-US" sz="1600" dirty="0"/>
              <a:t>If you run out of funds this year, think about what’s </a:t>
            </a:r>
            <a:r>
              <a:rPr lang="en-US" sz="1600"/>
              <a:t>driving that:</a:t>
            </a:r>
            <a:endParaRPr lang="en-US" sz="1600" dirty="0"/>
          </a:p>
          <a:p>
            <a:pPr marL="285750" marR="0" indent="-285750">
              <a:buFont typeface="Arial" panose="020B0604020202020204" pitchFamily="34" charset="0"/>
              <a:buChar char="•"/>
              <a:tabLst>
                <a:tab pos="228600" algn="l"/>
              </a:tabLst>
            </a:pPr>
            <a:r>
              <a:rPr lang="en-US" sz="1600" dirty="0"/>
              <a:t>Do you have the right number of employees working?</a:t>
            </a:r>
          </a:p>
          <a:p>
            <a:pPr marL="285750" marR="0" indent="-285750">
              <a:buFont typeface="Arial" panose="020B0604020202020204" pitchFamily="34" charset="0"/>
              <a:buChar char="•"/>
              <a:tabLst>
                <a:tab pos="228600" algn="l"/>
              </a:tabLst>
            </a:pPr>
            <a:r>
              <a:rPr lang="en-US" sz="1600" dirty="0"/>
              <a:t>Mabe come up with a plan – based on the earlier recommendations</a:t>
            </a:r>
          </a:p>
          <a:p>
            <a:pPr marL="285750" marR="0" indent="-285750">
              <a:buFont typeface="Arial" panose="020B0604020202020204" pitchFamily="34" charset="0"/>
              <a:buChar char="•"/>
              <a:tabLst>
                <a:tab pos="228600" algn="l"/>
              </a:tabLst>
            </a:pPr>
            <a:r>
              <a:rPr lang="en-US" sz="1600" dirty="0"/>
              <a:t>Meet with your leadership and fiscal team to discuss and come up with a plan for the next program year</a:t>
            </a:r>
          </a:p>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0745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8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80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37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46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5143500" algn="l"/>
              </a:tabLst>
            </a:pPr>
            <a:endParaRPr lang="en-US"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86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5840-D8CB-7C6D-B2C3-4FB2D4D99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B0F5A-5838-B2F5-0CB0-C0152EB19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2189E-9F75-8BB0-C96E-B21231EBE203}"/>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5" name="Footer Placeholder 4">
            <a:extLst>
              <a:ext uri="{FF2B5EF4-FFF2-40B4-BE49-F238E27FC236}">
                <a16:creationId xmlns:a16="http://schemas.microsoft.com/office/drawing/2014/main" id="{E9B088E2-E057-468A-A745-867F2D906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8E752-194B-E993-DAFD-93710AA08EE2}"/>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140323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F6BD-6384-1801-E560-C1DA802C93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A0F16-7873-47EF-7026-6E1EBD4B61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49565-5872-FA6D-5B49-483264E69531}"/>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5" name="Footer Placeholder 4">
            <a:extLst>
              <a:ext uri="{FF2B5EF4-FFF2-40B4-BE49-F238E27FC236}">
                <a16:creationId xmlns:a16="http://schemas.microsoft.com/office/drawing/2014/main" id="{633175BC-D783-E89C-9BF6-CB1631A17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5D028-ACC6-A5AA-781F-D1B3B6E5B2F9}"/>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148545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057C1-88A3-D1AE-AD7A-44E2522F80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15468-0EC0-7C94-852E-DC8661325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602EF-0432-654D-7A36-FDF163B0F222}"/>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5" name="Footer Placeholder 4">
            <a:extLst>
              <a:ext uri="{FF2B5EF4-FFF2-40B4-BE49-F238E27FC236}">
                <a16:creationId xmlns:a16="http://schemas.microsoft.com/office/drawing/2014/main" id="{DC57C987-E9DB-EDDF-1764-0C63BA71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5CCA0-473F-C807-DB88-4BF066FAECBF}"/>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80464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p>
            <a:fld id="{609A9E4C-C103-4FA4-822B-E82DE7921672}" type="datetime1">
              <a:rPr lang="en-US" smtClean="0"/>
              <a:t>8/7/2025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1451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838936"/>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038160"/>
            <a:ext cx="12192000" cy="181984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lvl1pPr>
              <a:defRPr sz="1400"/>
            </a:lvl1pPr>
          </a:lstStyle>
          <a:p>
            <a:fld id="{583170A9-BBA4-411C-BC84-1842E0BB563A}" type="datetime1">
              <a:rPr lang="en-US" smtClean="0"/>
              <a:t>8/7/2025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4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87526" y="687649"/>
            <a:ext cx="6396957" cy="2109940"/>
          </a:xfrm>
          <a:prstGeom prst="rect">
            <a:avLst/>
          </a:prstGeom>
        </p:spPr>
      </p:pic>
    </p:spTree>
    <p:extLst>
      <p:ext uri="{BB962C8B-B14F-4D97-AF65-F5344CB8AC3E}">
        <p14:creationId xmlns:p14="http://schemas.microsoft.com/office/powerpoint/2010/main" val="402557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878286"/>
            <a:ext cx="3774305" cy="541749"/>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mn.gov/commerce</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72026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11" name="Footer Placeholder 4"/>
          <p:cNvSpPr>
            <a:spLocks noGrp="1"/>
          </p:cNvSpPr>
          <p:nvPr>
            <p:ph type="ftr" sz="quarter" idx="3"/>
          </p:nvPr>
        </p:nvSpPr>
        <p:spPr bwMode="black">
          <a:xfrm>
            <a:off x="838200" y="6356350"/>
            <a:ext cx="5587647" cy="365125"/>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831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p>
            <a:fld id="{EEB90FFD-D2D9-4F5F-8590-CB128880A1B7}" type="datetime1">
              <a:rPr lang="en-US" smtClean="0"/>
              <a:t>8/7/2025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82463" y="211882"/>
            <a:ext cx="3234329" cy="1320134"/>
          </a:xfrm>
          <a:prstGeom prst="rect">
            <a:avLst/>
          </a:prstGeom>
        </p:spPr>
      </p:pic>
    </p:spTree>
    <p:extLst>
      <p:ext uri="{BB962C8B-B14F-4D97-AF65-F5344CB8AC3E}">
        <p14:creationId xmlns:p14="http://schemas.microsoft.com/office/powerpoint/2010/main" val="63059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bwMode="black">
          <a:xfrm>
            <a:off x="838200" y="6400299"/>
            <a:ext cx="5587647" cy="365125"/>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7458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a:xfrm>
            <a:off x="838200" y="6356350"/>
            <a:ext cx="1358590" cy="365125"/>
          </a:xfrm>
          <a:prstGeom prst="rect">
            <a:avLst/>
          </a:prstGeom>
        </p:spPr>
        <p:txBody>
          <a:bodyPr/>
          <a:lstStyle/>
          <a:p>
            <a:fld id="{56E193FD-FE95-4BDE-8007-09944D3D6E7B}" type="datetime1">
              <a:rPr lang="en-US" smtClean="0"/>
              <a:t>8/7/2025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310104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lvl1pPr>
              <a:defRPr sz="1400"/>
            </a:lvl1pPr>
          </a:lstStyle>
          <a:p>
            <a:fld id="{D0F572C9-7141-40CA-BAF6-CEB1DEBAD357}" type="datetime1">
              <a:rPr lang="en-US" smtClean="0"/>
              <a:t>8/7/2025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5014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CB35-7135-6CF0-34E9-7621102AC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3DAAA-FF83-3729-7FE5-D7F6CAC2A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1FD1B-CE90-411E-19DD-0EB976D67B20}"/>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5" name="Footer Placeholder 4">
            <a:extLst>
              <a:ext uri="{FF2B5EF4-FFF2-40B4-BE49-F238E27FC236}">
                <a16:creationId xmlns:a16="http://schemas.microsoft.com/office/drawing/2014/main" id="{19EF1E4A-D547-8D99-976B-AA3645BF1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22515-92F5-C423-2FE9-4593C9145AAD}"/>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86618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a:xfrm>
            <a:off x="838200" y="6356350"/>
            <a:ext cx="1358590" cy="365125"/>
          </a:xfrm>
          <a:prstGeom prst="rect">
            <a:avLst/>
          </a:prstGeom>
        </p:spPr>
        <p:txBody>
          <a:bodyPr/>
          <a:lstStyle>
            <a:lvl1pPr>
              <a:defRPr sz="1400"/>
            </a:lvl1pPr>
          </a:lstStyle>
          <a:p>
            <a:fld id="{21F9207B-D1B9-461C-9F0C-8FB160527F5F}" type="datetime1">
              <a:rPr lang="en-US" smtClean="0"/>
              <a:t>8/7/2025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027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4387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745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a:prstGeom prst="rect">
            <a:avLst/>
          </a:prstGeom>
        </p:spPr>
        <p:txBody>
          <a:bodyPr/>
          <a:lstStyle>
            <a:lvl1pPr>
              <a:defRPr sz="1400"/>
            </a:lvl1pPr>
          </a:lstStyle>
          <a:p>
            <a:fld id="{909BF49D-465D-4D90-8ED0-696C8CE2F353}" type="datetime1">
              <a:rPr lang="en-US" smtClean="0"/>
              <a:t>8/7/2025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3209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1F12DF86-D7F6-4A2C-B9B5-EBCAFDD685F8}" type="datetime1">
              <a:rPr lang="en-US" smtClean="0"/>
              <a:t>8/7/2025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00064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4E92997C-08A6-4C3E-B1D9-4C22E877DECC}" type="datetime1">
              <a:rPr lang="en-US" smtClean="0"/>
              <a:t>8/7/2025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53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B7C0EBC2-667E-47DC-9766-124575FFB03F}" type="datetime1">
              <a:rPr lang="en-US" smtClean="0"/>
              <a:t>8/7/2025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mn.gov/commerce</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2890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19DFEFE4-D7F6-4199-AA5E-AB5F3890E6A4}" type="datetime1">
              <a:rPr lang="en-US" smtClean="0"/>
              <a:t>8/7/2025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mn.gov/commerce</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1322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40F6108E-7910-4A69-980D-2D0B890A7F99}" type="datetime1">
              <a:rPr lang="en-US" smtClean="0"/>
              <a:t>8/7/2025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mn.gov/commerce</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02129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88148823-37F6-48B2-A686-BCB68E390DE9}" type="datetime1">
              <a:rPr lang="en-US" smtClean="0"/>
              <a:t>8/7/2025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1723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8074-A00E-0FC3-17B2-F47ABF850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120E5-EF6C-7434-EEE0-32C591C21C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1B21D6-196E-79E7-63A9-8A0F88C6920D}"/>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5" name="Footer Placeholder 4">
            <a:extLst>
              <a:ext uri="{FF2B5EF4-FFF2-40B4-BE49-F238E27FC236}">
                <a16:creationId xmlns:a16="http://schemas.microsoft.com/office/drawing/2014/main" id="{5D93BEBE-6836-A50C-8FE5-EE0286451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7E162-B341-3854-CD23-B03726656D70}"/>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2875089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AC27460E-ADA4-4312-B54D-F85146C39A61}" type="datetime1">
              <a:rPr lang="en-US" smtClean="0"/>
              <a:t>8/7/2025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2729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9A4DC60D-2A37-478B-B283-D5EFC8A6BDE0}" type="datetime1">
              <a:rPr lang="en-US" smtClean="0"/>
              <a:t>8/7/2025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46033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186C4FE6-3116-4F1D-B296-403F0C5F2833}" type="datetime1">
              <a:rPr lang="en-US" smtClean="0"/>
              <a:t>8/7/2025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43515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B9F4FA4C-51E8-4FAC-B909-65DFD4705D67}" type="datetime1">
              <a:rPr lang="en-US" smtClean="0"/>
              <a:t>8/7/2025</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3461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p>
            <a:fld id="{1CEF465A-5259-4090-9DE7-D9C0063E4495}" type="datetime1">
              <a:rPr lang="en-US" smtClean="0"/>
              <a:t>8/7/2025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95757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47608DDD-F948-4368-A165-16C6F04A2D04}" type="datetime1">
              <a:rPr lang="en-US" smtClean="0"/>
              <a:t>8/7/2025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584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p>
            <a:fld id="{BADC0C9A-9F64-45CB-B67D-0E5818227CB2}" type="datetime1">
              <a:rPr lang="en-US" smtClean="0"/>
              <a:t>8/7/2025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0443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502091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638081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241542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D9C9-EE22-FC99-2807-57892BD90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7F12A-C191-D07F-F975-3AA9AF8B7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60AB2-05D2-A0F4-21CF-FB0F93DFED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FE1DF6-08C7-1610-E0B1-EF85B3790B90}"/>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6" name="Footer Placeholder 5">
            <a:extLst>
              <a:ext uri="{FF2B5EF4-FFF2-40B4-BE49-F238E27FC236}">
                <a16:creationId xmlns:a16="http://schemas.microsoft.com/office/drawing/2014/main" id="{61AA89D6-AC4B-DBEC-0EDF-A54971231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CC679-E093-763B-B28E-456449BF15F4}"/>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092272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a:prstGeom prst="rect">
            <a:avLst/>
          </a:prstGeom>
        </p:spPr>
        <p:txBody>
          <a:bodyPr/>
          <a:lstStyle/>
          <a:p>
            <a:fld id="{9A4DED76-FA01-44A8-9606-D0E453383391}" type="datetime1">
              <a:rPr lang="en-US" smtClean="0"/>
              <a:t>8/7/2025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3320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09E2F9B8-5E68-4E4F-B17C-2A863C72D5CF}" type="datetime1">
              <a:rPr lang="en-US" smtClean="0"/>
              <a:t>8/7/2025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357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C7609DCC-8A28-413C-950B-AC617C3E70E0}" type="datetime1">
              <a:rPr lang="en-US" smtClean="0"/>
              <a:t>8/7/2025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81022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a:prstGeom prst="rect">
            <a:avLst/>
          </a:prstGeom>
        </p:spPr>
        <p:txBody>
          <a:bodyPr/>
          <a:lstStyle/>
          <a:p>
            <a:fld id="{71EE99AE-EF6B-4BF9-9FA1-E8EBBC1924E3}" type="datetime1">
              <a:rPr lang="en-US" smtClean="0"/>
              <a:t>8/7/2025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326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a:prstGeom prst="rect">
            <a:avLst/>
          </a:prstGeom>
        </p:spPr>
        <p:txBody>
          <a:bodyPr/>
          <a:lstStyle/>
          <a:p>
            <a:fld id="{A7ED909E-CD04-4001-94D5-0975CB7CC54F}" type="datetime1">
              <a:rPr lang="en-US" smtClean="0"/>
              <a:t>8/7/2025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0428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225572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89A6C391-7C3B-41B6-99FD-489949516ACA}" type="datetime1">
              <a:rPr lang="en-US" smtClean="0"/>
              <a:t>8/7/2025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5550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9F1C1F29-1512-4A68-9ACF-4622935D07B1}" type="datetime1">
              <a:rPr lang="en-US" smtClean="0"/>
              <a:t>8/7/2025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1404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7335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B5A15628-3108-4012-BC7F-22348EC69375}" type="datetime1">
              <a:rPr lang="en-US" smtClean="0"/>
              <a:t>8/7/2025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610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E12B-EFCF-210A-5E36-4489CA50B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0335F-C256-B838-B82D-6346E4ADF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3E242E-0395-154D-1DF5-415D2B75B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293B2-CCDE-96DD-AD6C-5F63940BD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CF8A06-0ED7-47E4-52FF-8317F973C8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A656D3-FAEA-F984-CFB3-7FFDEB2B26C9}"/>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8" name="Footer Placeholder 7">
            <a:extLst>
              <a:ext uri="{FF2B5EF4-FFF2-40B4-BE49-F238E27FC236}">
                <a16:creationId xmlns:a16="http://schemas.microsoft.com/office/drawing/2014/main" id="{5A1FA869-81B4-780D-6A93-BA91ECF511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533C42-4A2F-647C-2FD1-6958C0BD5DE7}"/>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96831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752A5048-757B-4002-9D61-C552F706D13C}" type="datetime1">
              <a:rPr lang="en-US" smtClean="0"/>
              <a:t>8/7/2025</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9210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905703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3530573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900651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046A51A0-DBC0-4B1A-A44C-113112936ED0}" type="datetime1">
              <a:rPr lang="en-US" smtClean="0"/>
              <a:t>8/7/2025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48459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71132779-B79A-4542-B582-DC6C2C97CE76}" type="datetime1">
              <a:rPr lang="en-US" smtClean="0"/>
              <a:t>8/7/2025</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mn.gov/commerce</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4474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70B9F03C-F1A7-4822-BC4F-FFDB8BB489B7}" type="datetime1">
              <a:rPr lang="en-US" smtClean="0"/>
              <a:t>8/7/2025</a:t>
            </a:fld>
            <a:endParaRPr lang="en-US" dirty="0"/>
          </a:p>
        </p:txBody>
      </p:sp>
      <p:sp>
        <p:nvSpPr>
          <p:cNvPr id="5" name="Footer Placeholder 4"/>
          <p:cNvSpPr>
            <a:spLocks noGrp="1"/>
          </p:cNvSpPr>
          <p:nvPr>
            <p:ph type="ftr" sz="quarter" idx="12"/>
          </p:nvPr>
        </p:nvSpPr>
        <p:spPr bwMode="white"/>
        <p:txBody>
          <a:bodyPr/>
          <a:lstStyle>
            <a:lvl1pPr>
              <a:defRPr>
                <a:solidFill>
                  <a:schemeClr val="tx2"/>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779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3544189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D5DA1EE5-D104-44FA-B3BB-92872F6821E4}" type="datetime1">
              <a:rPr lang="en-US" smtClean="0"/>
              <a:t>8/7/2025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6777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C6557D80-E398-497E-BD25-3935B64AD6C0}" type="datetime1">
              <a:rPr lang="en-US" smtClean="0"/>
              <a:t>8/7/2025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529324" y="271871"/>
            <a:ext cx="3234329" cy="1320134"/>
          </a:xfrm>
          <a:prstGeom prst="rect">
            <a:avLst/>
          </a:prstGeom>
        </p:spPr>
      </p:pic>
    </p:spTree>
    <p:extLst>
      <p:ext uri="{BB962C8B-B14F-4D97-AF65-F5344CB8AC3E}">
        <p14:creationId xmlns:p14="http://schemas.microsoft.com/office/powerpoint/2010/main" val="133802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418-0BFD-3377-FAA3-9E5860FE18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65F8F-B379-B34E-84A0-758CBAA2598C}"/>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4" name="Footer Placeholder 3">
            <a:extLst>
              <a:ext uri="{FF2B5EF4-FFF2-40B4-BE49-F238E27FC236}">
                <a16:creationId xmlns:a16="http://schemas.microsoft.com/office/drawing/2014/main" id="{89174CC7-426C-B3D3-F52C-A9FF3BB5A5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FE6D04-4FED-D0E0-ADC6-E78D557F1B2E}"/>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437861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lvl1pPr>
              <a:defRPr>
                <a:solidFill>
                  <a:schemeClr val="tx2"/>
                </a:solidFill>
              </a:defRPr>
            </a:lvl1pPr>
          </a:lstStyle>
          <a:p>
            <a:fld id="{97EA0BCB-CC0C-4903-9357-5D76A5610BF4}" type="datetime1">
              <a:rPr lang="en-US" smtClean="0"/>
              <a:t>8/7/2025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mn.gov/commerce</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94336" y="278136"/>
            <a:ext cx="3234329" cy="1320134"/>
          </a:xfrm>
          <a:prstGeom prst="rect">
            <a:avLst/>
          </a:prstGeom>
        </p:spPr>
      </p:pic>
    </p:spTree>
    <p:extLst>
      <p:ext uri="{BB962C8B-B14F-4D97-AF65-F5344CB8AC3E}">
        <p14:creationId xmlns:p14="http://schemas.microsoft.com/office/powerpoint/2010/main" val="906316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1C8FDA-E0BA-EA06-2325-F6BAB9513FE3}"/>
              </a:ext>
            </a:extLst>
          </p:cNvPr>
          <p:cNvSpPr>
            <a:spLocks noGrp="1"/>
          </p:cNvSpPr>
          <p:nvPr>
            <p:ph sz="half" idx="2"/>
          </p:nvPr>
        </p:nvSpPr>
        <p:spPr>
          <a:xfrm>
            <a:off x="838200" y="2834733"/>
            <a:ext cx="10515600" cy="33422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AFD401F-5F9D-A0FC-4D1F-C434202009E6}"/>
              </a:ext>
            </a:extLst>
          </p:cNvPr>
          <p:cNvSpPr>
            <a:spLocks noGrp="1"/>
          </p:cNvSpPr>
          <p:nvPr>
            <p:ph type="dt" sz="half" idx="10"/>
          </p:nvPr>
        </p:nvSpPr>
        <p:spPr/>
        <p:txBody>
          <a:bodyPr/>
          <a:lstStyle/>
          <a:p>
            <a:fld id="{26E10112-6685-4229-95A4-78378CF616F9}" type="datetime1">
              <a:rPr lang="en-US" smtClean="0"/>
              <a:t>8/7/2025</a:t>
            </a:fld>
            <a:endParaRPr lang="en-US"/>
          </a:p>
        </p:txBody>
      </p:sp>
      <p:sp>
        <p:nvSpPr>
          <p:cNvPr id="6" name="Footer Placeholder 5">
            <a:extLst>
              <a:ext uri="{FF2B5EF4-FFF2-40B4-BE49-F238E27FC236}">
                <a16:creationId xmlns:a16="http://schemas.microsoft.com/office/drawing/2014/main" id="{0CA865F9-9B29-7E04-62B3-315EBB3C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C6763-1D50-2DB3-8771-FAAA23CCC18B}"/>
              </a:ext>
            </a:extLst>
          </p:cNvPr>
          <p:cNvSpPr>
            <a:spLocks noGrp="1"/>
          </p:cNvSpPr>
          <p:nvPr>
            <p:ph type="sldNum" sz="quarter" idx="12"/>
          </p:nvPr>
        </p:nvSpPr>
        <p:spPr/>
        <p:txBody>
          <a:bodyPr/>
          <a:lstStyle/>
          <a:p>
            <a:fld id="{FE280A4B-66AC-44F6-9213-B93C51DC52A4}" type="slidenum">
              <a:rPr lang="en-US" smtClean="0"/>
              <a:t>‹#›</a:t>
            </a:fld>
            <a:endParaRPr lang="en-US"/>
          </a:p>
        </p:txBody>
      </p:sp>
      <p:sp>
        <p:nvSpPr>
          <p:cNvPr id="8" name="Title 1">
            <a:extLst>
              <a:ext uri="{FF2B5EF4-FFF2-40B4-BE49-F238E27FC236}">
                <a16:creationId xmlns:a16="http://schemas.microsoft.com/office/drawing/2014/main" id="{83F4B0A9-0932-D5D4-A4B8-238CFE61F4ED}"/>
              </a:ext>
            </a:extLst>
          </p:cNvPr>
          <p:cNvSpPr>
            <a:spLocks noGrp="1"/>
          </p:cNvSpPr>
          <p:nvPr>
            <p:ph type="title"/>
          </p:nvPr>
        </p:nvSpPr>
        <p:spPr>
          <a:xfrm>
            <a:off x="0" y="0"/>
            <a:ext cx="12192000" cy="1216152"/>
          </a:xfrm>
          <a:solidFill>
            <a:schemeClr val="tx1"/>
          </a:solidFill>
        </p:spPr>
        <p:txBody>
          <a:bodyPr lIns="822960" rIns="822960">
            <a:normAutofit/>
          </a:bodyPr>
          <a:lstStyle>
            <a:lvl1pPr algn="r">
              <a:defRPr sz="4000">
                <a:solidFill>
                  <a:schemeClr val="bg1"/>
                </a:solidFill>
              </a:defRPr>
            </a:lvl1pPr>
          </a:lstStyle>
          <a:p>
            <a:r>
              <a:rPr lang="en-US" dirty="0"/>
              <a:t>Click to edit Master title style</a:t>
            </a:r>
          </a:p>
        </p:txBody>
      </p:sp>
      <p:sp>
        <p:nvSpPr>
          <p:cNvPr id="9" name="Rectangle 8">
            <a:extLst>
              <a:ext uri="{FF2B5EF4-FFF2-40B4-BE49-F238E27FC236}">
                <a16:creationId xmlns:a16="http://schemas.microsoft.com/office/drawing/2014/main" id="{362DDADF-173D-4B86-1E28-0CBE33F6E06D}"/>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59F2473A-43A5-CA76-5EB2-15CB18977709}"/>
              </a:ext>
            </a:extLst>
          </p:cNvPr>
          <p:cNvSpPr>
            <a:spLocks noGrp="1"/>
          </p:cNvSpPr>
          <p:nvPr>
            <p:ph type="body" sz="quarter" idx="14"/>
          </p:nvPr>
        </p:nvSpPr>
        <p:spPr>
          <a:xfrm>
            <a:off x="838200" y="1681430"/>
            <a:ext cx="10515599" cy="82296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60825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85FD59-E76B-710C-E02F-984E4C82DCF2}"/>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3" name="Footer Placeholder 2">
            <a:extLst>
              <a:ext uri="{FF2B5EF4-FFF2-40B4-BE49-F238E27FC236}">
                <a16:creationId xmlns:a16="http://schemas.microsoft.com/office/drawing/2014/main" id="{D77D1040-F79A-57C4-F71C-646A0AE8F7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6E902-2A1B-425C-F17E-70D0A582CF23}"/>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1200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CB2F-96D0-97CC-F5E2-1505F949C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385110-B630-27EF-A8C2-62CE5423B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14945-BC1C-4EC1-1A14-14C5B150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E8079-DA17-64C2-0EE5-37A3A3380B88}"/>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6" name="Footer Placeholder 5">
            <a:extLst>
              <a:ext uri="{FF2B5EF4-FFF2-40B4-BE49-F238E27FC236}">
                <a16:creationId xmlns:a16="http://schemas.microsoft.com/office/drawing/2014/main" id="{47FA6824-8633-ED91-29A6-9E98D6F5E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C23B7-BD8E-6B85-EC51-21EF4E7160EC}"/>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40292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7D59-12CA-E0D9-D37D-B3145B4CF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BEBC4-F9F1-7ACC-CF84-F4D0DA43A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44B24-2D49-D999-60C2-56142EB08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4447A6-7F9F-7BE0-F2D5-73F703A7135E}"/>
              </a:ext>
            </a:extLst>
          </p:cNvPr>
          <p:cNvSpPr>
            <a:spLocks noGrp="1"/>
          </p:cNvSpPr>
          <p:nvPr>
            <p:ph type="dt" sz="half" idx="10"/>
          </p:nvPr>
        </p:nvSpPr>
        <p:spPr/>
        <p:txBody>
          <a:bodyPr/>
          <a:lstStyle/>
          <a:p>
            <a:fld id="{EB5448D1-DF34-48A0-983A-A10C276743FF}" type="datetimeFigureOut">
              <a:rPr lang="en-US" smtClean="0"/>
              <a:t>8/7/2025</a:t>
            </a:fld>
            <a:endParaRPr lang="en-US"/>
          </a:p>
        </p:txBody>
      </p:sp>
      <p:sp>
        <p:nvSpPr>
          <p:cNvPr id="6" name="Footer Placeholder 5">
            <a:extLst>
              <a:ext uri="{FF2B5EF4-FFF2-40B4-BE49-F238E27FC236}">
                <a16:creationId xmlns:a16="http://schemas.microsoft.com/office/drawing/2014/main" id="{8B75256F-A68A-E758-4F54-95DDE1C03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11B82-2D8F-1705-F758-15D72F12C310}"/>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214325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1095D-DF9F-A1C1-AFF5-AB7C78F71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C387D-A652-CA41-B1E3-DB75D837B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AC3C9-AF00-6D34-F38C-6F424E4E9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5448D1-DF34-48A0-983A-A10C276743FF}" type="datetimeFigureOut">
              <a:rPr lang="en-US" smtClean="0"/>
              <a:t>8/7/2025</a:t>
            </a:fld>
            <a:endParaRPr lang="en-US"/>
          </a:p>
        </p:txBody>
      </p:sp>
      <p:sp>
        <p:nvSpPr>
          <p:cNvPr id="5" name="Footer Placeholder 4">
            <a:extLst>
              <a:ext uri="{FF2B5EF4-FFF2-40B4-BE49-F238E27FC236}">
                <a16:creationId xmlns:a16="http://schemas.microsoft.com/office/drawing/2014/main" id="{65048917-9108-CADA-1E9A-71A6DBB98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13A85A-710A-DD4D-FB52-571630295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A75265-3A6F-49E2-9DCA-0ACB8688AF33}" type="slidenum">
              <a:rPr lang="en-US" smtClean="0"/>
              <a:t>‹#›</a:t>
            </a:fld>
            <a:endParaRPr lang="en-US"/>
          </a:p>
        </p:txBody>
      </p:sp>
    </p:spTree>
    <p:extLst>
      <p:ext uri="{BB962C8B-B14F-4D97-AF65-F5344CB8AC3E}">
        <p14:creationId xmlns:p14="http://schemas.microsoft.com/office/powerpoint/2010/main" val="339565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bwMode="black">
          <a:xfrm>
            <a:off x="838200" y="6356349"/>
            <a:ext cx="1439779" cy="365126"/>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413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hyperlink" Target="https://www.picserver.org/highway-signs2/a/approval-proces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svgsilh.com/image/44039.html" TargetMode="Externa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picpedia.org/suspension-file/a/approval-process.html"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hyperlink" Target="https://svgsilh.com/image/44039.html" TargetMode="Externa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hyperlink" Target="https://courses.lumenlearning.com/wmopen-mathforliberalarts/chapter/introduction-accounts-that-gain-interest/"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cbrhl.org.au/community-worker-health-literacy-traini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www.dreamstime.com/close-up-minnesota-new-state-flags-waving-american-flag-clear-day-close-up-minnesota-new-state-flags-waving-video35398652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s://cartoondealer.com/illustrations/pg1/subcontracting.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cartoondealer.com/illustrations/pg1/subcontracting.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revisor.mn.gov/statutes/cite/16B.97#stat.16B.97.4"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hyperlink" Target="https://cartoondealer.com/illustrations/pg1/subcontracting.html" TargetMode="Externa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cartoondealer.com/illustrations/pg1/subcontracting.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hyperlink" Target="https://cartoondealer.com/illustrations/pg1/subcontracting.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revisor.mn.gov/statutes/cite/16A.1245"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hyperlink" Target="https://cartoondealer.com/illustrations/pg1/subcontracting.html"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hyperlink" Target="https://creativecommons.org/licenses/by-sa/3.0/" TargetMode="External"/><Relationship Id="rId4" Type="http://schemas.openxmlformats.org/officeDocument/2006/relationships/hyperlink" Target="https://www.picpedia.org/suspension-file/a/agreement-contracts.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4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hyperlink" Target="https://facts.net/history/historical-events/october-1st-all-facts-events-that-happened-today-in-histor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hyperlink" Target="https://mauinow.com/2023/05/31/low-income-home-energy-assistance-program-applications-period-starts-june-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hyperlink" Target="https://www.pinterest.com/pin/563442603385067432/" TargetMode="External"/><Relationship Id="rId5" Type="http://schemas.openxmlformats.org/officeDocument/2006/relationships/image" Target="../media/image66.jpg"/><Relationship Id="rId4" Type="http://schemas.openxmlformats.org/officeDocument/2006/relationships/hyperlink" Target="https://www.thefactsite.com/march-fact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hyperlink" Target="https://www.tcg.com/blog/four-keys-to-successful-om-for-a-growing-shared-service/"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6.xml"/><Relationship Id="rId1" Type="http://schemas.openxmlformats.org/officeDocument/2006/relationships/slideLayout" Target="../slideLayouts/slideLayout17.xml"/><Relationship Id="rId4" Type="http://schemas.openxmlformats.org/officeDocument/2006/relationships/hyperlink" Target="https://harriswhitesellconsulting.com/how-the-words-thank-you-help-build-a-positive-work-cultu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relocovodis.tistory.com/entry/%EA%B8%80%EC%93%B0%EA%B8%B0%EC%9D%98-%EC%B2%AB%EA%B1%B8%EC%9D%8C-%ED%9A%A8%EA%B3%BC%EC%A0%81%EC%9D%B8-%EC%86%8C%EA%B0%9C-%EC%9E%91%EC%84%B1%EB%B2%9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edm310.blogspot.com/2013/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409" t="24923" r="18869" b="35436"/>
          <a:stretch/>
        </p:blipFill>
        <p:spPr>
          <a:xfrm>
            <a:off x="1813428" y="1749552"/>
            <a:ext cx="8316724" cy="1447799"/>
          </a:xfrm>
          <a:prstGeom prst="rect">
            <a:avLst/>
          </a:prstGeom>
        </p:spPr>
      </p:pic>
      <p:sp>
        <p:nvSpPr>
          <p:cNvPr id="8" name="Subtitle 5"/>
          <p:cNvSpPr txBox="1">
            <a:spLocks/>
          </p:cNvSpPr>
          <p:nvPr/>
        </p:nvSpPr>
        <p:spPr bwMode="auto">
          <a:xfrm>
            <a:off x="3680461" y="3640074"/>
            <a:ext cx="4738812" cy="45644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r>
              <a:rPr kumimoji="0" lang="en-US" sz="3200" b="1" i="0" u="none" strike="noStrike" kern="1200" cap="none" spc="0" normalizeH="0" baseline="0" noProof="0" dirty="0">
                <a:ln>
                  <a:noFill/>
                </a:ln>
                <a:solidFill>
                  <a:srgbClr val="003865"/>
                </a:solidFill>
                <a:effectLst/>
                <a:uLnTx/>
                <a:uFillTx/>
                <a:latin typeface="Calibri"/>
                <a:ea typeface="+mn-ea"/>
                <a:cs typeface="+mn-cs"/>
              </a:rPr>
              <a:t>Energy Assistance Program</a:t>
            </a:r>
          </a:p>
        </p:txBody>
      </p:sp>
      <p:sp>
        <p:nvSpPr>
          <p:cNvPr id="9" name="Subtitle 5"/>
          <p:cNvSpPr txBox="1">
            <a:spLocks/>
          </p:cNvSpPr>
          <p:nvPr/>
        </p:nvSpPr>
        <p:spPr>
          <a:xfrm>
            <a:off x="2385441" y="4231006"/>
            <a:ext cx="7153656" cy="9357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003865"/>
                </a:solidFill>
                <a:effectLst/>
                <a:uLnTx/>
                <a:uFillTx/>
                <a:latin typeface="Calibri" panose="020F0502020204030204" pitchFamily="34" charset="0"/>
                <a:ea typeface="+mn-ea"/>
                <a:cs typeface="+mn-cs"/>
              </a:rPr>
              <a:t>FFY26 Annual Training</a:t>
            </a:r>
            <a:endParaRPr kumimoji="0" lang="en-US" sz="5400" b="0" i="0" u="none" strike="noStrike" kern="1200" cap="none" spc="0" normalizeH="0" baseline="0" noProof="0" dirty="0">
              <a:ln>
                <a:noFill/>
              </a:ln>
              <a:solidFill>
                <a:srgbClr val="003865"/>
              </a:solidFill>
              <a:effectLst/>
              <a:uLnTx/>
              <a:uFillTx/>
              <a:latin typeface="Calibri" panose="020F0502020204030204" pitchFamily="34" charset="0"/>
              <a:ea typeface="+mn-ea"/>
              <a:cs typeface="+mn-cs"/>
            </a:endParaRPr>
          </a:p>
        </p:txBody>
      </p:sp>
      <p:sp>
        <p:nvSpPr>
          <p:cNvPr id="10" name="Rectangle 9"/>
          <p:cNvSpPr/>
          <p:nvPr/>
        </p:nvSpPr>
        <p:spPr>
          <a:xfrm>
            <a:off x="1936695" y="5301234"/>
            <a:ext cx="8087842" cy="1077218"/>
          </a:xfrm>
          <a:prstGeom prst="rect">
            <a:avLst/>
          </a:prstGeom>
          <a:solidFill>
            <a:srgbClr val="003865"/>
          </a:solidFill>
        </p:spPr>
        <p:txBody>
          <a:bodyPr wrap="square">
            <a:spAutoFit/>
          </a:bodyPr>
          <a:lstStyle/>
          <a:p>
            <a:pPr lvl="0" algn="ctr">
              <a:defRPr/>
            </a:pPr>
            <a:r>
              <a:rPr lang="en-US" sz="3200" dirty="0">
                <a:solidFill>
                  <a:schemeClr val="bg1"/>
                </a:solidFill>
              </a:rPr>
              <a:t>Ch. 12 – Communication, Info &amp; Reports;</a:t>
            </a:r>
            <a:br>
              <a:rPr lang="en-US" sz="3200" dirty="0">
                <a:solidFill>
                  <a:schemeClr val="bg1"/>
                </a:solidFill>
              </a:rPr>
            </a:br>
            <a:r>
              <a:rPr lang="en-US" sz="3200" dirty="0">
                <a:solidFill>
                  <a:schemeClr val="bg1"/>
                </a:solidFill>
              </a:rPr>
              <a:t>Ch. 13 – Fiscal Management</a:t>
            </a:r>
            <a:endPar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8590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Program Fiscal Management</a:t>
            </a:r>
            <a:endParaRPr lang="en-US" sz="4400" dirty="0"/>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Fiscal Changes – Ch. 13, p. 19</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Program Fiscal Management, Purchase Requests Section</a:t>
            </a:r>
          </a:p>
          <a:p>
            <a:pPr>
              <a:spcBef>
                <a:spcPts val="600"/>
              </a:spcBef>
              <a:spcAft>
                <a:spcPts val="600"/>
              </a:spcAft>
            </a:pPr>
            <a:r>
              <a:rPr lang="en-US" sz="3200" dirty="0"/>
              <a:t>Personal Property, State Property and Exceptions Subsection</a:t>
            </a:r>
          </a:p>
          <a:p>
            <a:pPr lvl="1">
              <a:spcBef>
                <a:spcPts val="600"/>
              </a:spcBef>
              <a:spcAft>
                <a:spcPts val="600"/>
              </a:spcAft>
            </a:pPr>
            <a:r>
              <a:rPr lang="en-US" sz="2800" dirty="0"/>
              <a:t>“Service Providers must obtain purchase or disposition approval for equipment that is nonexpendable, tangible personal property having a useful life of more than one year and a per unit acquisition cost of </a:t>
            </a:r>
            <a:r>
              <a:rPr lang="en-US" sz="2800" b="1" dirty="0"/>
              <a:t>$10,000 </a:t>
            </a:r>
            <a:r>
              <a:rPr lang="en-US" sz="2800" dirty="0"/>
              <a:t>or greater. Service Providers using EAP funds must seek approval for all vehicle purchases.”</a:t>
            </a:r>
          </a:p>
          <a:p>
            <a:pPr marR="0">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49A69139-A12F-B995-8AD3-9EA3BD05FDC6}"/>
              </a:ext>
            </a:extLst>
          </p:cNvPr>
          <p:cNvPicPr>
            <a:picLocks noChangeAspect="1"/>
          </p:cNvPicPr>
          <p:nvPr/>
        </p:nvPicPr>
        <p:blipFill>
          <a:blip r:embed="rId3"/>
          <a:stretch>
            <a:fillRect/>
          </a:stretch>
        </p:blipFill>
        <p:spPr>
          <a:xfrm>
            <a:off x="5402664" y="5712431"/>
            <a:ext cx="1327999" cy="1106667"/>
          </a:xfrm>
          <a:prstGeom prst="rect">
            <a:avLst/>
          </a:prstGeom>
        </p:spPr>
      </p:pic>
      <p:pic>
        <p:nvPicPr>
          <p:cNvPr id="6" name="Picture 5">
            <a:extLst>
              <a:ext uri="{FF2B5EF4-FFF2-40B4-BE49-F238E27FC236}">
                <a16:creationId xmlns:a16="http://schemas.microsoft.com/office/drawing/2014/main" id="{6B2F5E9D-1057-8BB0-15EF-BE401B6F1112}"/>
              </a:ext>
            </a:extLst>
          </p:cNvPr>
          <p:cNvPicPr>
            <a:picLocks noChangeAspect="1"/>
          </p:cNvPicPr>
          <p:nvPr/>
        </p:nvPicPr>
        <p:blipFill>
          <a:blip r:embed="rId4"/>
          <a:stretch>
            <a:fillRect/>
          </a:stretch>
        </p:blipFill>
        <p:spPr>
          <a:xfrm>
            <a:off x="8055428" y="1328806"/>
            <a:ext cx="4136571" cy="899680"/>
          </a:xfrm>
          <a:prstGeom prst="rect">
            <a:avLst/>
          </a:prstGeom>
        </p:spPr>
      </p:pic>
    </p:spTree>
    <p:extLst>
      <p:ext uri="{BB962C8B-B14F-4D97-AF65-F5344CB8AC3E}">
        <p14:creationId xmlns:p14="http://schemas.microsoft.com/office/powerpoint/2010/main" val="85415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FFY26 Fiscal Changes – Ch. 13, p. 19</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Ch. 13 – Program Fiscal Management, Purchase Requests Section, Closing Date for Purchase Requests Subsection</a:t>
            </a:r>
          </a:p>
          <a:p>
            <a:pPr marR="0">
              <a:spcBef>
                <a:spcPts val="600"/>
              </a:spcBef>
              <a:spcAft>
                <a:spcPts val="600"/>
              </a:spcAft>
            </a:pPr>
            <a:r>
              <a:rPr lang="en-US" sz="3200" dirty="0"/>
              <a:t>PART 3 – Disposal or Transfer</a:t>
            </a:r>
          </a:p>
          <a:p>
            <a:pPr lvl="1">
              <a:spcBef>
                <a:spcPts val="600"/>
              </a:spcBef>
              <a:spcAft>
                <a:spcPts val="600"/>
              </a:spcAft>
            </a:pPr>
            <a:r>
              <a:rPr lang="en-US" sz="2800" dirty="0"/>
              <a:t>“Approval must be obtained for disposal of equipment with a current per unit fair market value in excess of </a:t>
            </a:r>
            <a:r>
              <a:rPr lang="en-US" sz="2800" b="1" dirty="0"/>
              <a:t>$10,000 </a:t>
            </a:r>
            <a:r>
              <a:rPr lang="en-US" sz="2800" dirty="0"/>
              <a:t>and sensitive equipment of any cost.”</a:t>
            </a: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descr="A green sign with white lettering&#10;&#10;AI-generated content may be incorrect.">
            <a:extLst>
              <a:ext uri="{FF2B5EF4-FFF2-40B4-BE49-F238E27FC236}">
                <a16:creationId xmlns:a16="http://schemas.microsoft.com/office/drawing/2014/main" id="{D1FF2CAF-05AC-E59C-9C37-B506D1B6263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65289" y="5263376"/>
            <a:ext cx="2381459" cy="1587640"/>
          </a:xfrm>
          <a:prstGeom prst="rect">
            <a:avLst/>
          </a:prstGeom>
          <a:ln w="34925">
            <a:solidFill>
              <a:schemeClr val="accent1"/>
            </a:solidFill>
          </a:ln>
        </p:spPr>
      </p:pic>
      <p:pic>
        <p:nvPicPr>
          <p:cNvPr id="5" name="Picture 4">
            <a:extLst>
              <a:ext uri="{FF2B5EF4-FFF2-40B4-BE49-F238E27FC236}">
                <a16:creationId xmlns:a16="http://schemas.microsoft.com/office/drawing/2014/main" id="{74AB4E9D-C0AC-8DF6-63F8-4611A3EA6622}"/>
              </a:ext>
            </a:extLst>
          </p:cNvPr>
          <p:cNvPicPr>
            <a:picLocks noChangeAspect="1"/>
          </p:cNvPicPr>
          <p:nvPr/>
        </p:nvPicPr>
        <p:blipFill>
          <a:blip r:embed="rId5"/>
          <a:stretch>
            <a:fillRect/>
          </a:stretch>
        </p:blipFill>
        <p:spPr>
          <a:xfrm>
            <a:off x="7990114" y="1356859"/>
            <a:ext cx="4201886" cy="913885"/>
          </a:xfrm>
          <a:prstGeom prst="rect">
            <a:avLst/>
          </a:prstGeom>
        </p:spPr>
      </p:pic>
    </p:spTree>
    <p:extLst>
      <p:ext uri="{BB962C8B-B14F-4D97-AF65-F5344CB8AC3E}">
        <p14:creationId xmlns:p14="http://schemas.microsoft.com/office/powerpoint/2010/main" val="179430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FFY26 Fiscal Changes – Appendix </a:t>
            </a:r>
            <a:r>
              <a:rPr lang="en-US" sz="3600" b="1" dirty="0" err="1">
                <a:ea typeface="Calibri" panose="020F0502020204030204" pitchFamily="34" charset="0"/>
                <a:cs typeface="Times New Roman" panose="02020603050405020304" pitchFamily="18" charset="0"/>
              </a:rPr>
              <a:t>13B</a:t>
            </a:r>
            <a:r>
              <a:rPr lang="en-US" sz="3600" b="1" dirty="0">
                <a:ea typeface="Calibri" panose="020F0502020204030204" pitchFamily="34" charset="0"/>
                <a:cs typeface="Times New Roman" panose="02020603050405020304" pitchFamily="18" charset="0"/>
              </a:rPr>
              <a:t>, p. 2</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Appendix </a:t>
            </a:r>
            <a:r>
              <a:rPr lang="en-US" sz="3200" dirty="0" err="1"/>
              <a:t>13B</a:t>
            </a:r>
            <a:r>
              <a:rPr lang="en-US" sz="3200" dirty="0"/>
              <a:t> –The Service Provider Purchase/Disposition Request Form  </a:t>
            </a:r>
          </a:p>
          <a:p>
            <a:pPr lvl="1">
              <a:spcBef>
                <a:spcPts val="600"/>
              </a:spcBef>
              <a:spcAft>
                <a:spcPts val="600"/>
              </a:spcAft>
            </a:pPr>
            <a:r>
              <a:rPr lang="en-US" sz="2800" dirty="0"/>
              <a:t>Service Provider must obtain purchase or disposition approval for equipment, meaning an article of nonexpendable, tangible personal property having a useful life of more than one year and an acquisition cost which equals the lesser of (a) the capitalization level established by the governmental unit for financial statement purposes, or (b)</a:t>
            </a:r>
            <a:r>
              <a:rPr lang="en-US" sz="2800" b="1" dirty="0"/>
              <a:t> $10,000. </a:t>
            </a:r>
          </a:p>
          <a:p>
            <a:pPr>
              <a:spcBef>
                <a:spcPts val="600"/>
              </a:spcBef>
              <a:spcAft>
                <a:spcPts val="600"/>
              </a:spcAft>
            </a:pPr>
            <a:endParaRPr lang="en-US" sz="3200" dirty="0"/>
          </a:p>
          <a:p>
            <a:pPr lvl="1">
              <a:spcBef>
                <a:spcPts val="600"/>
              </a:spcBef>
              <a:spcAft>
                <a:spcPts val="600"/>
              </a:spcAft>
            </a:pPr>
            <a:endParaRPr lang="en-US" sz="28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C9F9D8E-7F0A-8994-1251-181C45C97011}"/>
              </a:ext>
            </a:extLst>
          </p:cNvPr>
          <p:cNvPicPr>
            <a:picLocks noChangeAspect="1"/>
          </p:cNvPicPr>
          <p:nvPr/>
        </p:nvPicPr>
        <p:blipFill>
          <a:blip r:embed="rId3"/>
          <a:stretch>
            <a:fillRect/>
          </a:stretch>
        </p:blipFill>
        <p:spPr>
          <a:xfrm>
            <a:off x="2865118" y="6050659"/>
            <a:ext cx="6067098" cy="807341"/>
          </a:xfrm>
          <a:prstGeom prst="rect">
            <a:avLst/>
          </a:prstGeom>
        </p:spPr>
      </p:pic>
      <p:pic>
        <p:nvPicPr>
          <p:cNvPr id="6" name="Graphic 5">
            <a:extLst>
              <a:ext uri="{FF2B5EF4-FFF2-40B4-BE49-F238E27FC236}">
                <a16:creationId xmlns:a16="http://schemas.microsoft.com/office/drawing/2014/main" id="{093F2134-A673-2EDD-5933-AB4D029FA2EF}"/>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0909976" y="1739186"/>
            <a:ext cx="1137997" cy="1546626"/>
          </a:xfrm>
          <a:prstGeom prst="rect">
            <a:avLst/>
          </a:prstGeom>
        </p:spPr>
      </p:pic>
    </p:spTree>
    <p:extLst>
      <p:ext uri="{BB962C8B-B14F-4D97-AF65-F5344CB8AC3E}">
        <p14:creationId xmlns:p14="http://schemas.microsoft.com/office/powerpoint/2010/main" val="39114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FFY26 Fiscal Changes – Appendix </a:t>
            </a:r>
            <a:r>
              <a:rPr lang="en-US" sz="3600" b="1" dirty="0" err="1">
                <a:ea typeface="Calibri" panose="020F0502020204030204" pitchFamily="34" charset="0"/>
                <a:cs typeface="Times New Roman" panose="02020603050405020304" pitchFamily="18" charset="0"/>
              </a:rPr>
              <a:t>13B</a:t>
            </a:r>
            <a:r>
              <a:rPr lang="en-US" sz="3600" b="1" dirty="0">
                <a:ea typeface="Calibri" panose="020F0502020204030204" pitchFamily="34" charset="0"/>
                <a:cs typeface="Times New Roman" panose="02020603050405020304" pitchFamily="18" charset="0"/>
              </a:rPr>
              <a:t>, p. 2</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Appendix </a:t>
            </a:r>
            <a:r>
              <a:rPr lang="en-US" sz="3200" dirty="0" err="1"/>
              <a:t>13B</a:t>
            </a:r>
            <a:r>
              <a:rPr lang="en-US" sz="3200" dirty="0"/>
              <a:t> –The Service Provider Purchase/Disposition Request Form, Instructions (Parts 1, 2, &amp; 3)</a:t>
            </a:r>
          </a:p>
          <a:p>
            <a:pPr marR="0">
              <a:spcBef>
                <a:spcPts val="600"/>
              </a:spcBef>
              <a:spcAft>
                <a:spcPts val="600"/>
              </a:spcAft>
            </a:pPr>
            <a:r>
              <a:rPr lang="en-US" sz="3200" dirty="0"/>
              <a:t>Part 3 – Disposal or Transfer</a:t>
            </a:r>
          </a:p>
          <a:p>
            <a:pPr lvl="1">
              <a:spcBef>
                <a:spcPts val="600"/>
              </a:spcBef>
              <a:spcAft>
                <a:spcPts val="600"/>
              </a:spcAft>
            </a:pPr>
            <a:r>
              <a:rPr lang="en-US" sz="2800" dirty="0"/>
              <a:t>Approval must be obtained for disposal of equipment with                 a current per unit fair market value in excess of </a:t>
            </a:r>
            <a:r>
              <a:rPr lang="en-US" sz="2800" b="1" dirty="0"/>
              <a:t>$10,000. </a:t>
            </a:r>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37685"/>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Graphic 4">
            <a:extLst>
              <a:ext uri="{FF2B5EF4-FFF2-40B4-BE49-F238E27FC236}">
                <a16:creationId xmlns:a16="http://schemas.microsoft.com/office/drawing/2014/main" id="{7A83A373-D917-6C29-F673-3E4C65FB2F3D}"/>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794569" y="1877350"/>
            <a:ext cx="1243355" cy="1689815"/>
          </a:xfrm>
          <a:prstGeom prst="rect">
            <a:avLst/>
          </a:prstGeom>
        </p:spPr>
      </p:pic>
      <p:pic>
        <p:nvPicPr>
          <p:cNvPr id="11" name="Picture 10" descr="A close-up of a calculator&#10;&#10;AI-generated content may be incorrect.">
            <a:extLst>
              <a:ext uri="{FF2B5EF4-FFF2-40B4-BE49-F238E27FC236}">
                <a16:creationId xmlns:a16="http://schemas.microsoft.com/office/drawing/2014/main" id="{7775D408-1FFC-0551-E726-99FFFF8F102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96632" y="5041502"/>
            <a:ext cx="2675370" cy="1783580"/>
          </a:xfrm>
          <a:prstGeom prst="rect">
            <a:avLst/>
          </a:prstGeom>
          <a:ln w="34925">
            <a:solidFill>
              <a:srgbClr val="003865"/>
            </a:solidFill>
          </a:ln>
        </p:spPr>
      </p:pic>
    </p:spTree>
    <p:extLst>
      <p:ext uri="{BB962C8B-B14F-4D97-AF65-F5344CB8AC3E}">
        <p14:creationId xmlns:p14="http://schemas.microsoft.com/office/powerpoint/2010/main" val="19845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FFY26 Fiscal Changes – FFY26 EAP Grant Contract, p. 9</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Section 15. Personal Property, State Property and Exception</a:t>
            </a:r>
          </a:p>
          <a:p>
            <a:pPr lvl="1">
              <a:spcBef>
                <a:spcPts val="600"/>
              </a:spcBef>
              <a:spcAft>
                <a:spcPts val="600"/>
              </a:spcAft>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15.1. Personal Property</a:t>
            </a:r>
            <a:r>
              <a:rPr lang="en-US" sz="2800" dirty="0">
                <a:effectLst/>
                <a:latin typeface="Calibri" panose="020F0502020204030204" pitchFamily="34" charset="0"/>
                <a:ea typeface="Calibri" panose="020F0502020204030204" pitchFamily="34" charset="0"/>
                <a:cs typeface="Times New Roman" panose="02020603050405020304" pitchFamily="18" charset="0"/>
              </a:rPr>
              <a:t>. Any purchase of non-expendable personal property that has a useful life greater than one year and a per unit cost of</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cs typeface="Times New Roman" panose="02020603050405020304" pitchFamily="18" charset="0"/>
              </a:rPr>
              <a:t>ten</a:t>
            </a: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thousand dollars ($</a:t>
            </a:r>
            <a:r>
              <a:rPr lang="en-US" sz="2800" b="1" dirty="0">
                <a:latin typeface="Calibri" panose="020F0502020204030204" pitchFamily="34" charset="0"/>
                <a:cs typeface="Times New Roman" panose="02020603050405020304" pitchFamily="18" charset="0"/>
              </a:rPr>
              <a:t>10</a:t>
            </a:r>
            <a:r>
              <a:rPr lang="en-US" sz="2800" b="1" dirty="0">
                <a:effectLst/>
                <a:latin typeface="Calibri" panose="020F0502020204030204" pitchFamily="34" charset="0"/>
                <a:ea typeface="Calibri" panose="020F0502020204030204" pitchFamily="34" charset="0"/>
                <a:cs typeface="Times New Roman" panose="02020603050405020304" pitchFamily="18" charset="0"/>
              </a:rPr>
              <a:t>,000.00) </a:t>
            </a:r>
            <a:r>
              <a:rPr lang="en-US" sz="2800" dirty="0">
                <a:effectLst/>
                <a:latin typeface="Calibri" panose="020F0502020204030204" pitchFamily="34" charset="0"/>
                <a:ea typeface="Calibri" panose="020F0502020204030204" pitchFamily="34" charset="0"/>
                <a:cs typeface="Times New Roman" panose="02020603050405020304" pitchFamily="18" charset="0"/>
              </a:rPr>
              <a:t>or greater must have the State’s prior written approval.</a:t>
            </a:r>
          </a:p>
          <a:p>
            <a:pPr>
              <a:spcBef>
                <a:spcPts val="600"/>
              </a:spcBef>
              <a:spcAft>
                <a:spcPts val="600"/>
              </a:spcAft>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BDF896E-2E4A-8411-E6A2-2A29A729AF8F}"/>
              </a:ext>
            </a:extLst>
          </p:cNvPr>
          <p:cNvPicPr>
            <a:picLocks noChangeAspect="1"/>
          </p:cNvPicPr>
          <p:nvPr/>
        </p:nvPicPr>
        <p:blipFill>
          <a:blip r:embed="rId3"/>
          <a:stretch>
            <a:fillRect/>
          </a:stretch>
        </p:blipFill>
        <p:spPr>
          <a:xfrm>
            <a:off x="2190541" y="5051627"/>
            <a:ext cx="7600382" cy="1393404"/>
          </a:xfrm>
          <a:prstGeom prst="rect">
            <a:avLst/>
          </a:prstGeom>
        </p:spPr>
      </p:pic>
      <p:pic>
        <p:nvPicPr>
          <p:cNvPr id="6" name="Picture 5" descr="Logo&#10;&#10;AI-generated content may be incorrect.">
            <a:extLst>
              <a:ext uri="{FF2B5EF4-FFF2-40B4-BE49-F238E27FC236}">
                <a16:creationId xmlns:a16="http://schemas.microsoft.com/office/drawing/2014/main" id="{3EBE445F-0B24-5C66-BF94-6365358402F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999" y="4481565"/>
            <a:ext cx="3370398" cy="2239910"/>
          </a:xfrm>
          <a:prstGeom prst="rect">
            <a:avLst/>
          </a:prstGeom>
        </p:spPr>
      </p:pic>
    </p:spTree>
    <p:extLst>
      <p:ext uri="{BB962C8B-B14F-4D97-AF65-F5344CB8AC3E}">
        <p14:creationId xmlns:p14="http://schemas.microsoft.com/office/powerpoint/2010/main" val="402177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86096" y="1537205"/>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Fiscal Staff Training</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Any new EAP fiscal staff must attend initial Office of Management &amp; Budget (OMB) Uniform Guidance (UG) training</a:t>
            </a:r>
          </a:p>
          <a:p>
            <a:pPr lvl="1">
              <a:spcBef>
                <a:spcPts val="600"/>
              </a:spcBef>
              <a:spcAft>
                <a:spcPts val="600"/>
              </a:spcAft>
            </a:pPr>
            <a:r>
              <a:rPr lang="en-US" sz="2800" dirty="0"/>
              <a:t>Within one (1) year of hire</a:t>
            </a:r>
          </a:p>
          <a:p>
            <a:pPr>
              <a:spcBef>
                <a:spcPts val="600"/>
              </a:spcBef>
              <a:spcAft>
                <a:spcPts val="600"/>
              </a:spcAft>
            </a:pPr>
            <a:r>
              <a:rPr lang="en-US" sz="3200" dirty="0"/>
              <a:t>EAP fiscal staff must take refresher courses</a:t>
            </a:r>
          </a:p>
          <a:p>
            <a:pPr lvl="1">
              <a:spcBef>
                <a:spcPts val="600"/>
              </a:spcBef>
              <a:spcAft>
                <a:spcPts val="600"/>
              </a:spcAft>
            </a:pPr>
            <a:r>
              <a:rPr lang="en-US" sz="2800" dirty="0"/>
              <a:t>Within 1 year of LIHEAP-applicable OMB UG changes</a:t>
            </a:r>
          </a:p>
          <a:p>
            <a:pPr lvl="2">
              <a:spcBef>
                <a:spcPts val="600"/>
              </a:spcBef>
              <a:spcAft>
                <a:spcPts val="600"/>
              </a:spcAft>
            </a:pPr>
            <a:r>
              <a:rPr lang="en-US" sz="2400" dirty="0"/>
              <a:t>Most recent changes in 2024</a:t>
            </a:r>
          </a:p>
          <a:p>
            <a:pPr marL="228600" lvl="1">
              <a:spcBef>
                <a:spcPts val="600"/>
              </a:spcBef>
              <a:spcAft>
                <a:spcPts val="600"/>
              </a:spcAft>
            </a:pPr>
            <a:r>
              <a:rPr lang="en-US" sz="3200" dirty="0"/>
              <a:t>Commerce WAP offers OMB UG training to SPs every fall</a:t>
            </a:r>
          </a:p>
          <a:p>
            <a:pPr marL="685800" lvl="2">
              <a:spcBef>
                <a:spcPts val="600"/>
              </a:spcBef>
              <a:spcAft>
                <a:spcPts val="600"/>
              </a:spcAft>
            </a:pPr>
            <a:r>
              <a:rPr lang="en-US" sz="2800" dirty="0"/>
              <a:t>Commerce EAP will send out info via the Energizer</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descr="Text&#10;&#10;AI-generated content may be incorrect.">
            <a:extLst>
              <a:ext uri="{FF2B5EF4-FFF2-40B4-BE49-F238E27FC236}">
                <a16:creationId xmlns:a16="http://schemas.microsoft.com/office/drawing/2014/main" id="{BA8DA1EB-879C-8416-59D6-1A43FCAD406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20110" y="3761831"/>
            <a:ext cx="2647960" cy="1471376"/>
          </a:xfrm>
          <a:prstGeom prst="rect">
            <a:avLst/>
          </a:prstGeom>
          <a:ln w="41275">
            <a:solidFill>
              <a:schemeClr val="accent6">
                <a:lumMod val="60000"/>
                <a:lumOff val="40000"/>
              </a:schemeClr>
            </a:solidFill>
          </a:ln>
        </p:spPr>
      </p:pic>
    </p:spTree>
    <p:extLst>
      <p:ext uri="{BB962C8B-B14F-4D97-AF65-F5344CB8AC3E}">
        <p14:creationId xmlns:p14="http://schemas.microsoft.com/office/powerpoint/2010/main" val="374083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A30A-DB01-D72F-D294-BF0B34B4B28C}"/>
              </a:ext>
            </a:extLst>
          </p:cNvPr>
          <p:cNvSpPr>
            <a:spLocks noGrp="1"/>
          </p:cNvSpPr>
          <p:nvPr>
            <p:ph type="ctrTitle"/>
          </p:nvPr>
        </p:nvSpPr>
        <p:spPr/>
        <p:txBody>
          <a:bodyPr>
            <a:normAutofit/>
          </a:bodyPr>
          <a:lstStyle/>
          <a:p>
            <a:r>
              <a:rPr lang="en-US" sz="4000" dirty="0" err="1"/>
              <a:t>FFY26</a:t>
            </a:r>
            <a:r>
              <a:rPr lang="en-US" sz="4000" dirty="0"/>
              <a:t> EAP Grant Contract Updates</a:t>
            </a:r>
          </a:p>
        </p:txBody>
      </p:sp>
      <p:sp>
        <p:nvSpPr>
          <p:cNvPr id="5" name="Slide Number Placeholder 4">
            <a:extLst>
              <a:ext uri="{FF2B5EF4-FFF2-40B4-BE49-F238E27FC236}">
                <a16:creationId xmlns:a16="http://schemas.microsoft.com/office/drawing/2014/main" id="{47FB9CFD-74C6-FFAE-D304-274A7D2BE042}"/>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7612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44610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Intro</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MN Office of Grants Management (OGM) changes 07/01/25</a:t>
            </a:r>
          </a:p>
          <a:p>
            <a:pPr lvl="1">
              <a:spcBef>
                <a:spcPts val="600"/>
              </a:spcBef>
              <a:spcAft>
                <a:spcPts val="600"/>
              </a:spcAft>
            </a:pPr>
            <a:r>
              <a:rPr lang="en-US" sz="2800" dirty="0"/>
              <a:t>Affected OGM Policies: </a:t>
            </a:r>
          </a:p>
          <a:p>
            <a:pPr lvl="2">
              <a:spcBef>
                <a:spcPts val="600"/>
              </a:spcBef>
              <a:spcAft>
                <a:spcPts val="600"/>
              </a:spcAft>
            </a:pPr>
            <a:r>
              <a:rPr lang="en-US" sz="2400" dirty="0"/>
              <a:t>08-04-Grant Contract Agreements &amp; Award Notifications and                  08-06-Pre-Award Risk Assessment</a:t>
            </a:r>
          </a:p>
          <a:p>
            <a:pPr>
              <a:spcBef>
                <a:spcPts val="600"/>
              </a:spcBef>
              <a:spcAft>
                <a:spcPts val="600"/>
              </a:spcAft>
            </a:pPr>
            <a:r>
              <a:rPr lang="en-US" sz="3200" dirty="0"/>
              <a:t>Based on legislation passed during 2025 Legislative Session</a:t>
            </a:r>
          </a:p>
          <a:p>
            <a:pPr>
              <a:spcBef>
                <a:spcPts val="600"/>
              </a:spcBef>
              <a:spcAft>
                <a:spcPts val="600"/>
              </a:spcAft>
            </a:pPr>
            <a:r>
              <a:rPr lang="en-US" sz="3200" dirty="0"/>
              <a:t>These policy changes went into effect July 1, 2025</a:t>
            </a:r>
          </a:p>
          <a:p>
            <a:pPr>
              <a:spcBef>
                <a:spcPts val="600"/>
              </a:spcBef>
              <a:spcAft>
                <a:spcPts val="600"/>
              </a:spcAft>
            </a:pPr>
            <a:r>
              <a:rPr lang="en-US" sz="3200" dirty="0" err="1"/>
              <a:t>FFY26</a:t>
            </a:r>
            <a:r>
              <a:rPr lang="en-US" sz="3200" dirty="0"/>
              <a:t> EAP Grant Contract updated to reflect these changes</a:t>
            </a:r>
          </a:p>
          <a:p>
            <a:pPr lvl="1">
              <a:spcBef>
                <a:spcPts val="600"/>
              </a:spcBef>
              <a:spcAft>
                <a:spcPts val="600"/>
              </a:spcAft>
            </a:pPr>
            <a:r>
              <a:rPr lang="en-US" sz="2800" dirty="0"/>
              <a:t>Grantee = Service Provider</a:t>
            </a:r>
          </a:p>
          <a:p>
            <a:pPr>
              <a:spcBef>
                <a:spcPts val="600"/>
              </a:spcBef>
              <a:spcAft>
                <a:spcPts val="600"/>
              </a:spcAft>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Close up of checklist">
            <a:extLst>
              <a:ext uri="{FF2B5EF4-FFF2-40B4-BE49-F238E27FC236}">
                <a16:creationId xmlns:a16="http://schemas.microsoft.com/office/drawing/2014/main" id="{ED8D25F9-FD83-7421-F746-978DB4EB4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7431" y="2843684"/>
            <a:ext cx="2093405" cy="1395603"/>
          </a:xfrm>
          <a:prstGeom prst="rect">
            <a:avLst/>
          </a:prstGeom>
          <a:ln w="34925">
            <a:solidFill>
              <a:schemeClr val="accent1"/>
            </a:solidFill>
          </a:ln>
        </p:spPr>
      </p:pic>
      <p:pic>
        <p:nvPicPr>
          <p:cNvPr id="8" name="Picture 7">
            <a:extLst>
              <a:ext uri="{FF2B5EF4-FFF2-40B4-BE49-F238E27FC236}">
                <a16:creationId xmlns:a16="http://schemas.microsoft.com/office/drawing/2014/main" id="{3046A70D-E0C9-CBE9-EF8D-8519C32B32CB}"/>
              </a:ext>
            </a:extLst>
          </p:cNvPr>
          <p:cNvPicPr>
            <a:picLocks noChangeAspect="1"/>
          </p:cNvPicPr>
          <p:nvPr/>
        </p:nvPicPr>
        <p:blipFill>
          <a:blip r:embed="rId4"/>
          <a:stretch>
            <a:fillRect/>
          </a:stretch>
        </p:blipFill>
        <p:spPr>
          <a:xfrm>
            <a:off x="9545933" y="1395411"/>
            <a:ext cx="2581734" cy="858865"/>
          </a:xfrm>
          <a:prstGeom prst="rect">
            <a:avLst/>
          </a:prstGeom>
          <a:ln w="25400">
            <a:solidFill>
              <a:schemeClr val="accent1"/>
            </a:solidFill>
          </a:ln>
        </p:spPr>
      </p:pic>
    </p:spTree>
    <p:extLst>
      <p:ext uri="{BB962C8B-B14F-4D97-AF65-F5344CB8AC3E}">
        <p14:creationId xmlns:p14="http://schemas.microsoft.com/office/powerpoint/2010/main" val="17672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44610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1, Recitals</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1, Recitals, Subsection 3</a:t>
            </a:r>
          </a:p>
          <a:p>
            <a:pPr>
              <a:spcBef>
                <a:spcPts val="600"/>
              </a:spcBef>
              <a:spcAft>
                <a:spcPts val="600"/>
              </a:spcAft>
            </a:pPr>
            <a:r>
              <a:rPr lang="en-US" sz="3200" dirty="0"/>
              <a:t>New language:</a:t>
            </a:r>
          </a:p>
          <a:p>
            <a:pPr lvl="1">
              <a:spcBef>
                <a:spcPts val="600"/>
              </a:spcBef>
              <a:spcAft>
                <a:spcPts val="600"/>
              </a:spcAft>
            </a:pPr>
            <a:r>
              <a:rPr lang="en-US" sz="2800" dirty="0"/>
              <a:t>The Grantee agrees </a:t>
            </a:r>
            <a:r>
              <a:rPr lang="en-US" sz="2800" b="1" dirty="0"/>
              <a:t>that administrative costs must be necessary and reasonable </a:t>
            </a:r>
            <a:r>
              <a:rPr lang="en-US" sz="2800" dirty="0"/>
              <a:t>as a condition of this grant</a:t>
            </a:r>
          </a:p>
          <a:p>
            <a:pPr>
              <a:spcBef>
                <a:spcPts val="600"/>
              </a:spcBef>
              <a:spcAft>
                <a:spcPts val="600"/>
              </a:spcAft>
            </a:pPr>
            <a:r>
              <a:rPr lang="en-US" sz="3200" dirty="0"/>
              <a:t>Old language:</a:t>
            </a:r>
          </a:p>
          <a:p>
            <a:pPr lvl="1">
              <a:spcBef>
                <a:spcPts val="600"/>
              </a:spcBef>
              <a:spcAft>
                <a:spcPts val="600"/>
              </a:spcAft>
            </a:pPr>
            <a:r>
              <a:rPr lang="en-US" sz="2800" dirty="0"/>
              <a:t>The Grantee agrees </a:t>
            </a:r>
            <a:r>
              <a:rPr lang="en-US" sz="2800" b="1" dirty="0"/>
              <a:t>to minimize administrative costs </a:t>
            </a:r>
            <a:r>
              <a:rPr lang="en-US" sz="2800" dirty="0"/>
              <a:t>as a condition of this grant</a:t>
            </a:r>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BD696E1-2ACA-7EF6-061B-03810F11E090}"/>
              </a:ext>
            </a:extLst>
          </p:cNvPr>
          <p:cNvPicPr>
            <a:picLocks noChangeAspect="1"/>
          </p:cNvPicPr>
          <p:nvPr/>
        </p:nvPicPr>
        <p:blipFill>
          <a:blip r:embed="rId3"/>
          <a:stretch>
            <a:fillRect/>
          </a:stretch>
        </p:blipFill>
        <p:spPr>
          <a:xfrm>
            <a:off x="5647764" y="2280622"/>
            <a:ext cx="6499310" cy="968120"/>
          </a:xfrm>
          <a:prstGeom prst="rect">
            <a:avLst/>
          </a:prstGeom>
        </p:spPr>
      </p:pic>
    </p:spTree>
    <p:extLst>
      <p:ext uri="{BB962C8B-B14F-4D97-AF65-F5344CB8AC3E}">
        <p14:creationId xmlns:p14="http://schemas.microsoft.com/office/powerpoint/2010/main" val="2949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44610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4, Sect. 4.3.9</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Part of Section 4.3. Contracting and Bidding Requirements   </a:t>
            </a:r>
          </a:p>
          <a:p>
            <a:pPr>
              <a:spcBef>
                <a:spcPts val="600"/>
              </a:spcBef>
              <a:spcAft>
                <a:spcPts val="600"/>
              </a:spcAft>
            </a:pPr>
            <a:r>
              <a:rPr lang="en-US" sz="3200" dirty="0"/>
              <a:t>New language:</a:t>
            </a:r>
          </a:p>
          <a:p>
            <a:pPr lvl="1">
              <a:spcBef>
                <a:spcPts val="600"/>
              </a:spcBef>
              <a:spcAft>
                <a:spcPts val="600"/>
              </a:spcAft>
            </a:pPr>
            <a:r>
              <a:rPr lang="en-US" sz="2800" dirty="0"/>
              <a:t>4.3.9. The Grantee must not contract with vendors who are suspended or debarred </a:t>
            </a:r>
            <a:r>
              <a:rPr lang="en-US" sz="2800" b="1" dirty="0"/>
              <a:t>by the State of Minnesota or the federal government</a:t>
            </a:r>
            <a:endParaRPr lang="en-US" sz="2800" b="1" i="1" dirty="0"/>
          </a:p>
          <a:p>
            <a:pPr>
              <a:spcBef>
                <a:spcPts val="600"/>
              </a:spcBef>
              <a:spcAft>
                <a:spcPts val="600"/>
              </a:spcAft>
            </a:pPr>
            <a:r>
              <a:rPr lang="en-US" sz="3200" dirty="0"/>
              <a:t>Old language:</a:t>
            </a:r>
          </a:p>
          <a:p>
            <a:pPr lvl="1">
              <a:spcBef>
                <a:spcPts val="600"/>
              </a:spcBef>
              <a:spcAft>
                <a:spcPts val="600"/>
              </a:spcAft>
            </a:pPr>
            <a:r>
              <a:rPr lang="en-US" sz="2800" dirty="0"/>
              <a:t>4.3.9. The Grantee must not contract with vendors who are suspended or debarred </a:t>
            </a:r>
            <a:r>
              <a:rPr lang="en-US" sz="2800" b="1" dirty="0"/>
              <a:t>in MN</a:t>
            </a:r>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A picture containing text, flag, underpants&#10;&#10;AI-generated content may be incorrect.">
            <a:extLst>
              <a:ext uri="{FF2B5EF4-FFF2-40B4-BE49-F238E27FC236}">
                <a16:creationId xmlns:a16="http://schemas.microsoft.com/office/drawing/2014/main" id="{C9DED664-736D-568B-BCA4-EDDB3C76B67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76206" y="4489589"/>
            <a:ext cx="2126751" cy="1121861"/>
          </a:xfrm>
          <a:prstGeom prst="rect">
            <a:avLst/>
          </a:prstGeom>
          <a:ln w="41275">
            <a:solidFill>
              <a:schemeClr val="accent1"/>
            </a:solidFill>
          </a:ln>
        </p:spPr>
      </p:pic>
    </p:spTree>
    <p:extLst>
      <p:ext uri="{BB962C8B-B14F-4D97-AF65-F5344CB8AC3E}">
        <p14:creationId xmlns:p14="http://schemas.microsoft.com/office/powerpoint/2010/main" val="95298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Ch. 12 – Communication, Info &amp; Reports</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Natalia Fedorova</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1525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516439"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4, Sect. 6</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4, Section 6. Authorized Representatives – NEW paragraph</a:t>
            </a:r>
          </a:p>
          <a:p>
            <a:pPr>
              <a:spcBef>
                <a:spcPts val="600"/>
              </a:spcBef>
              <a:spcAft>
                <a:spcPts val="600"/>
              </a:spcAft>
            </a:pPr>
            <a:r>
              <a:rPr lang="en-US" sz="3200" dirty="0"/>
              <a:t>NEW paragraph ADDED:</a:t>
            </a:r>
          </a:p>
          <a:p>
            <a:pPr lvl="1">
              <a:spcBef>
                <a:spcPts val="600"/>
              </a:spcBef>
              <a:spcAft>
                <a:spcPts val="600"/>
              </a:spcAft>
            </a:pPr>
            <a:r>
              <a:rPr lang="en-US" sz="2800" b="1" dirty="0"/>
              <a:t>The Grantee must clearly post on the Grantee’s website the names of, and contact information for, the Grantee’s leadership and the employee or other person who directly manages and oversees this Grant Contract Agreement on behalf of the Grantee</a:t>
            </a:r>
          </a:p>
          <a:p>
            <a:pPr>
              <a:spcBef>
                <a:spcPts val="600"/>
              </a:spcBef>
              <a:spcAft>
                <a:spcPts val="600"/>
              </a:spcAft>
            </a:pPr>
            <a:r>
              <a:rPr lang="en-US" sz="3200" dirty="0"/>
              <a:t>Commerce must monitor compliance with this requirement</a:t>
            </a:r>
          </a:p>
          <a:p>
            <a:pPr>
              <a:spcBef>
                <a:spcPts val="600"/>
              </a:spcBef>
              <a:spcAft>
                <a:spcPts val="600"/>
              </a:spcAft>
            </a:pPr>
            <a:endParaRPr lang="en-US" sz="3200" b="1"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Graphic 7" descr="Internet outline">
            <a:extLst>
              <a:ext uri="{FF2B5EF4-FFF2-40B4-BE49-F238E27FC236}">
                <a16:creationId xmlns:a16="http://schemas.microsoft.com/office/drawing/2014/main" id="{18ABD050-4F25-DC00-EE7A-5F15EBFC3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2954" y="5748337"/>
            <a:ext cx="1216025" cy="1216025"/>
          </a:xfrm>
          <a:prstGeom prst="rect">
            <a:avLst/>
          </a:prstGeom>
        </p:spPr>
      </p:pic>
    </p:spTree>
    <p:extLst>
      <p:ext uri="{BB962C8B-B14F-4D97-AF65-F5344CB8AC3E}">
        <p14:creationId xmlns:p14="http://schemas.microsoft.com/office/powerpoint/2010/main" val="104167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Program Fiscal Management</a:t>
            </a:r>
            <a:endParaRPr lang="en-US" sz="4400" dirty="0"/>
          </a:p>
        </p:txBody>
      </p:sp>
      <p:sp>
        <p:nvSpPr>
          <p:cNvPr id="3" name="Content Placeholder 2"/>
          <p:cNvSpPr>
            <a:spLocks noGrp="1"/>
          </p:cNvSpPr>
          <p:nvPr>
            <p:ph sz="half" idx="1"/>
          </p:nvPr>
        </p:nvSpPr>
        <p:spPr>
          <a:xfrm>
            <a:off x="838198" y="1594624"/>
            <a:ext cx="10546584"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5, Sect. 8  (NEW SECTION)</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5, Sect. 8. Subcontracting and Subcontract Payment</a:t>
            </a:r>
          </a:p>
          <a:p>
            <a:pPr>
              <a:spcBef>
                <a:spcPts val="600"/>
              </a:spcBef>
              <a:spcAft>
                <a:spcPts val="600"/>
              </a:spcAft>
            </a:pPr>
            <a:r>
              <a:rPr lang="en-US" sz="3200" dirty="0"/>
              <a:t>NEW section ADDED</a:t>
            </a:r>
            <a:endParaRPr lang="en-US" sz="2800" dirty="0"/>
          </a:p>
          <a:p>
            <a:pPr>
              <a:spcBef>
                <a:spcPts val="600"/>
              </a:spcBef>
              <a:spcAft>
                <a:spcPts val="600"/>
              </a:spcAft>
            </a:pPr>
            <a:r>
              <a:rPr lang="en-US" sz="3200" dirty="0"/>
              <a:t>What this means for SPs is that they can’t go out and subcontract out EAP</a:t>
            </a:r>
          </a:p>
          <a:p>
            <a:pPr>
              <a:spcBef>
                <a:spcPts val="600"/>
              </a:spcBef>
              <a:spcAft>
                <a:spcPts val="600"/>
              </a:spcAft>
            </a:pPr>
            <a:r>
              <a:rPr lang="en-US" sz="3200" dirty="0"/>
              <a:t>The EAP Manual already had a related requirement </a:t>
            </a:r>
          </a:p>
          <a:p>
            <a:pPr lvl="1">
              <a:spcBef>
                <a:spcPts val="600"/>
              </a:spcBef>
              <a:spcAft>
                <a:spcPts val="600"/>
              </a:spcAft>
            </a:pPr>
            <a:r>
              <a:rPr lang="en-US" sz="2800" dirty="0"/>
              <a:t>“SPs must get written permission from Commerce to subcontract or assign any or all of a program” (Ch. 1, p. 4, Subcontracting EAP)</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5" name="Picture 14" descr="A picture containing text, businesscard, document&#10;&#10;AI-generated content may be incorrect.">
            <a:extLst>
              <a:ext uri="{FF2B5EF4-FFF2-40B4-BE49-F238E27FC236}">
                <a16:creationId xmlns:a16="http://schemas.microsoft.com/office/drawing/2014/main" id="{D9D4FC22-D556-7EFC-B1D2-3BF5D6AE828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11171" y="2360610"/>
            <a:ext cx="1901609" cy="1628253"/>
          </a:xfrm>
          <a:prstGeom prst="rect">
            <a:avLst/>
          </a:prstGeom>
        </p:spPr>
      </p:pic>
    </p:spTree>
    <p:extLst>
      <p:ext uri="{BB962C8B-B14F-4D97-AF65-F5344CB8AC3E}">
        <p14:creationId xmlns:p14="http://schemas.microsoft.com/office/powerpoint/2010/main" val="25236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9EF8D-2A48-2E4D-1A9E-9450A73A0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627CD-FD28-5A38-A4FB-36F0226C510B}"/>
              </a:ext>
            </a:extLst>
          </p:cNvPr>
          <p:cNvSpPr>
            <a:spLocks noGrp="1"/>
          </p:cNvSpPr>
          <p:nvPr>
            <p:ph type="title"/>
          </p:nvPr>
        </p:nvSpPr>
        <p:spPr/>
        <p:txBody>
          <a:bodyPr>
            <a:normAutofit/>
          </a:bodyPr>
          <a:lstStyle/>
          <a:p>
            <a:r>
              <a:rPr lang="en-US" sz="4400"/>
              <a:t>Program Fiscal Management</a:t>
            </a:r>
            <a:endParaRPr lang="en-US" sz="4400" dirty="0"/>
          </a:p>
        </p:txBody>
      </p:sp>
      <p:sp>
        <p:nvSpPr>
          <p:cNvPr id="3" name="Content Placeholder 2">
            <a:extLst>
              <a:ext uri="{FF2B5EF4-FFF2-40B4-BE49-F238E27FC236}">
                <a16:creationId xmlns:a16="http://schemas.microsoft.com/office/drawing/2014/main" id="{D434E127-DCC4-2BD7-7AC4-7063B7B95741}"/>
              </a:ext>
            </a:extLst>
          </p:cNvPr>
          <p:cNvSpPr>
            <a:spLocks noGrp="1"/>
          </p:cNvSpPr>
          <p:nvPr>
            <p:ph sz="half" idx="1"/>
          </p:nvPr>
        </p:nvSpPr>
        <p:spPr>
          <a:xfrm>
            <a:off x="838198" y="1594624"/>
            <a:ext cx="10546584"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5, Sect. 8  (NEW SECTION)</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5, Sect. 8. Subcontracting and Subcontract Payment</a:t>
            </a:r>
          </a:p>
          <a:p>
            <a:pPr>
              <a:spcBef>
                <a:spcPts val="600"/>
              </a:spcBef>
              <a:spcAft>
                <a:spcPts val="600"/>
              </a:spcAft>
            </a:pPr>
            <a:r>
              <a:rPr lang="en-US" sz="3200" dirty="0"/>
              <a:t>New language:</a:t>
            </a:r>
          </a:p>
          <a:p>
            <a:pPr lvl="1">
              <a:spcBef>
                <a:spcPts val="600"/>
              </a:spcBef>
              <a:spcAft>
                <a:spcPts val="600"/>
              </a:spcAft>
            </a:pPr>
            <a:r>
              <a:rPr lang="en-US" sz="2800" b="1" dirty="0"/>
              <a:t>8.1. A subrecipient is a person or entity that has been awarded a portion of the work authorized by this Grant Contract Agreement by Grantee. The Grantee must document any subaward through a formal legal agreement. The Grantee must provide timely notice to the State of any subrecipient(s) prior to the subrecipient(s) performing work under this Grant Contract Agreement. </a:t>
            </a:r>
          </a:p>
        </p:txBody>
      </p:sp>
      <p:sp>
        <p:nvSpPr>
          <p:cNvPr id="7" name="Slide Number Placeholder 6">
            <a:extLst>
              <a:ext uri="{FF2B5EF4-FFF2-40B4-BE49-F238E27FC236}">
                <a16:creationId xmlns:a16="http://schemas.microsoft.com/office/drawing/2014/main" id="{D1818FAB-1230-9C23-326A-23E553708492}"/>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5" name="Picture 14" descr="A picture containing text, businesscard, document&#10;&#10;AI-generated content may be incorrect.">
            <a:extLst>
              <a:ext uri="{FF2B5EF4-FFF2-40B4-BE49-F238E27FC236}">
                <a16:creationId xmlns:a16="http://schemas.microsoft.com/office/drawing/2014/main" id="{24A7AA21-E78C-028E-D211-120090B68D4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11171" y="2360610"/>
            <a:ext cx="1901609" cy="1628253"/>
          </a:xfrm>
          <a:prstGeom prst="rect">
            <a:avLst/>
          </a:prstGeom>
        </p:spPr>
      </p:pic>
    </p:spTree>
    <p:extLst>
      <p:ext uri="{BB962C8B-B14F-4D97-AF65-F5344CB8AC3E}">
        <p14:creationId xmlns:p14="http://schemas.microsoft.com/office/powerpoint/2010/main" val="42534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44610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5, Sect. 8 (NEW SECTION)</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5, Sect. 8. Subcontracting and Subcontract Payment</a:t>
            </a:r>
          </a:p>
          <a:p>
            <a:pPr>
              <a:spcBef>
                <a:spcPts val="600"/>
              </a:spcBef>
              <a:spcAft>
                <a:spcPts val="600"/>
              </a:spcAft>
            </a:pPr>
            <a:r>
              <a:rPr lang="en-US" sz="3200" dirty="0"/>
              <a:t>New language (cont.):</a:t>
            </a:r>
          </a:p>
          <a:p>
            <a:pPr lvl="1">
              <a:spcBef>
                <a:spcPts val="600"/>
              </a:spcBef>
              <a:spcAft>
                <a:spcPts val="600"/>
              </a:spcAft>
            </a:pPr>
            <a:r>
              <a:rPr lang="en-US" sz="2800" b="1" dirty="0"/>
              <a:t>8.2. The Grantee must monitor the activities of the subrecipient(s) to ensure the subaward is used for authorized purposes; is in compliance with the terms and conditions of the subaward, </a:t>
            </a:r>
            <a:r>
              <a:rPr lang="en-US" sz="2800" b="1" dirty="0">
                <a:hlinkClick r:id="rId3">
                  <a:extLst>
                    <a:ext uri="{A12FA001-AC4F-418D-AE19-62706E023703}">
                      <ahyp:hlinkClr xmlns:ahyp="http://schemas.microsoft.com/office/drawing/2018/hyperlinkcolor" val="tx"/>
                    </a:ext>
                  </a:extLst>
                </a:hlinkClick>
              </a:rPr>
              <a:t>Minnesota Statutes § </a:t>
            </a:r>
            <a:r>
              <a:rPr lang="en-US" sz="2800" b="1" dirty="0" err="1">
                <a:hlinkClick r:id="rId3">
                  <a:extLst>
                    <a:ext uri="{A12FA001-AC4F-418D-AE19-62706E023703}">
                      <ahyp:hlinkClr xmlns:ahyp="http://schemas.microsoft.com/office/drawing/2018/hyperlinkcolor" val="tx"/>
                    </a:ext>
                  </a:extLst>
                </a:hlinkClick>
              </a:rPr>
              <a:t>16B.97</a:t>
            </a:r>
            <a:r>
              <a:rPr lang="en-US" sz="2800" b="1" dirty="0">
                <a:hlinkClick r:id="rId3">
                  <a:extLst>
                    <a:ext uri="{A12FA001-AC4F-418D-AE19-62706E023703}">
                      <ahyp:hlinkClr xmlns:ahyp="http://schemas.microsoft.com/office/drawing/2018/hyperlinkcolor" val="tx"/>
                    </a:ext>
                  </a:extLst>
                </a:hlinkClick>
              </a:rPr>
              <a:t>, </a:t>
            </a:r>
            <a:r>
              <a:rPr lang="en-US" sz="2800" b="1" dirty="0" err="1">
                <a:hlinkClick r:id="rId3">
                  <a:extLst>
                    <a:ext uri="{A12FA001-AC4F-418D-AE19-62706E023703}">
                      <ahyp:hlinkClr xmlns:ahyp="http://schemas.microsoft.com/office/drawing/2018/hyperlinkcolor" val="tx"/>
                    </a:ext>
                  </a:extLst>
                </a:hlinkClick>
              </a:rPr>
              <a:t>Subd.4</a:t>
            </a:r>
            <a:r>
              <a:rPr lang="en-US" sz="2800" b="1" dirty="0">
                <a:hlinkClick r:id="rId3">
                  <a:extLst>
                    <a:ext uri="{A12FA001-AC4F-418D-AE19-62706E023703}">
                      <ahyp:hlinkClr xmlns:ahyp="http://schemas.microsoft.com/office/drawing/2018/hyperlinkcolor" val="tx"/>
                    </a:ext>
                  </a:extLst>
                </a:hlinkClick>
              </a:rPr>
              <a:t> (a) 1,</a:t>
            </a:r>
            <a:r>
              <a:rPr lang="en-US" sz="2800" b="1" dirty="0"/>
              <a:t> and other relevant statutes and regulations; and that subaward performance goals are achieved.</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A picture containing text, businesscard, document&#10;&#10;AI-generated content may be incorrect.">
            <a:extLst>
              <a:ext uri="{FF2B5EF4-FFF2-40B4-BE49-F238E27FC236}">
                <a16:creationId xmlns:a16="http://schemas.microsoft.com/office/drawing/2014/main" id="{8E1B87E6-9662-49E4-9F96-A8891D513AE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11171" y="2360610"/>
            <a:ext cx="1901609" cy="1628253"/>
          </a:xfrm>
          <a:prstGeom prst="rect">
            <a:avLst/>
          </a:prstGeom>
        </p:spPr>
      </p:pic>
    </p:spTree>
    <p:extLst>
      <p:ext uri="{BB962C8B-B14F-4D97-AF65-F5344CB8AC3E}">
        <p14:creationId xmlns:p14="http://schemas.microsoft.com/office/powerpoint/2010/main" val="328897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44610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5, Sect. 8 (NEW SECTION)</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5, Sect. 8. Subcontracting and Subcontract Payment</a:t>
            </a:r>
          </a:p>
          <a:p>
            <a:pPr>
              <a:spcBef>
                <a:spcPts val="600"/>
              </a:spcBef>
              <a:spcAft>
                <a:spcPts val="600"/>
              </a:spcAft>
            </a:pPr>
            <a:r>
              <a:rPr lang="en-US" sz="3200" dirty="0"/>
              <a:t>New language (cont.):</a:t>
            </a:r>
          </a:p>
          <a:p>
            <a:pPr lvl="1">
              <a:spcBef>
                <a:spcPts val="600"/>
              </a:spcBef>
              <a:spcAft>
                <a:spcPts val="600"/>
              </a:spcAft>
            </a:pPr>
            <a:r>
              <a:rPr lang="en-US" sz="2800" b="1" dirty="0"/>
              <a:t>8.3. During this Grant Contract Agreement, if a subrecipient is determined to be performing unsatisfactorily by the State’s Authorized Representative, the Grantee will receive written notification that the subrecipient can no longer be used for this Grant Contract Agreement.</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text, businesscard, document&#10;&#10;AI-generated content may be incorrect.">
            <a:extLst>
              <a:ext uri="{FF2B5EF4-FFF2-40B4-BE49-F238E27FC236}">
                <a16:creationId xmlns:a16="http://schemas.microsoft.com/office/drawing/2014/main" id="{697A8C51-D250-68B3-85F2-734E4628D88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11171" y="2360610"/>
            <a:ext cx="1901609" cy="1628253"/>
          </a:xfrm>
          <a:prstGeom prst="rect">
            <a:avLst/>
          </a:prstGeom>
        </p:spPr>
      </p:pic>
    </p:spTree>
    <p:extLst>
      <p:ext uri="{BB962C8B-B14F-4D97-AF65-F5344CB8AC3E}">
        <p14:creationId xmlns:p14="http://schemas.microsoft.com/office/powerpoint/2010/main" val="22655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44610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5, Sect. 8 (NEW SECTION)</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5, Sect. 8. Subcontracting and Subcontract Payment</a:t>
            </a:r>
          </a:p>
          <a:p>
            <a:pPr>
              <a:spcBef>
                <a:spcPts val="600"/>
              </a:spcBef>
              <a:spcAft>
                <a:spcPts val="600"/>
              </a:spcAft>
            </a:pPr>
            <a:r>
              <a:rPr lang="en-US" sz="3200" dirty="0"/>
              <a:t>New language (cont.):</a:t>
            </a:r>
          </a:p>
          <a:p>
            <a:pPr lvl="1">
              <a:spcBef>
                <a:spcPts val="600"/>
              </a:spcBef>
              <a:spcAft>
                <a:spcPts val="600"/>
              </a:spcAft>
            </a:pPr>
            <a:r>
              <a:rPr lang="en-US" sz="2800" b="1" dirty="0"/>
              <a:t>8.4. No </a:t>
            </a:r>
            <a:r>
              <a:rPr lang="en-US" sz="2800" b="1" dirty="0" err="1"/>
              <a:t>subagreement</a:t>
            </a:r>
            <a:r>
              <a:rPr lang="en-US" sz="2800" b="1" dirty="0"/>
              <a:t> shall serve to terminate or in any way affect the primary legal responsibility of the Grantee for timely and satisfactory performances of the obligations contemplated by the Grant Contract Agreement.</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text, businesscard, document&#10;&#10;AI-generated content may be incorrect.">
            <a:extLst>
              <a:ext uri="{FF2B5EF4-FFF2-40B4-BE49-F238E27FC236}">
                <a16:creationId xmlns:a16="http://schemas.microsoft.com/office/drawing/2014/main" id="{4AD2C78A-BF9E-8FF8-4712-C943CEDA846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11171" y="2360610"/>
            <a:ext cx="1901609" cy="1628253"/>
          </a:xfrm>
          <a:prstGeom prst="rect">
            <a:avLst/>
          </a:prstGeom>
        </p:spPr>
      </p:pic>
    </p:spTree>
    <p:extLst>
      <p:ext uri="{BB962C8B-B14F-4D97-AF65-F5344CB8AC3E}">
        <p14:creationId xmlns:p14="http://schemas.microsoft.com/office/powerpoint/2010/main" val="28639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44610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5, Sect. 8 (NEW SECTION)</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5, Sect. 8. Subcontracting and Subcontract Payment</a:t>
            </a:r>
          </a:p>
          <a:p>
            <a:pPr>
              <a:spcBef>
                <a:spcPts val="600"/>
              </a:spcBef>
              <a:spcAft>
                <a:spcPts val="600"/>
              </a:spcAft>
            </a:pPr>
            <a:r>
              <a:rPr lang="en-US" sz="3200" dirty="0"/>
              <a:t>New language (cont.):</a:t>
            </a:r>
          </a:p>
          <a:p>
            <a:pPr lvl="1">
              <a:spcBef>
                <a:spcPts val="600"/>
              </a:spcBef>
              <a:spcAft>
                <a:spcPts val="600"/>
              </a:spcAft>
            </a:pPr>
            <a:r>
              <a:rPr lang="en-US" sz="2800" b="1" dirty="0"/>
              <a:t>8.5. The Grantee must pay any subrecipient in accordance with </a:t>
            </a:r>
            <a:r>
              <a:rPr lang="en-US" sz="2800" b="1" dirty="0">
                <a:hlinkClick r:id="rId3">
                  <a:extLst>
                    <a:ext uri="{A12FA001-AC4F-418D-AE19-62706E023703}">
                      <ahyp:hlinkClr xmlns:ahyp="http://schemas.microsoft.com/office/drawing/2018/hyperlinkcolor" val="tx"/>
                    </a:ext>
                  </a:extLst>
                </a:hlinkClick>
              </a:rPr>
              <a:t>Minnesota Statutes § </a:t>
            </a:r>
            <a:r>
              <a:rPr lang="en-US" sz="2800" b="1" dirty="0" err="1">
                <a:hlinkClick r:id="rId3">
                  <a:extLst>
                    <a:ext uri="{A12FA001-AC4F-418D-AE19-62706E023703}">
                      <ahyp:hlinkClr xmlns:ahyp="http://schemas.microsoft.com/office/drawing/2018/hyperlinkcolor" val="tx"/>
                    </a:ext>
                  </a:extLst>
                </a:hlinkClick>
              </a:rPr>
              <a:t>16A.1245</a:t>
            </a:r>
            <a:r>
              <a:rPr lang="en-US" sz="2800" b="1" dirty="0"/>
              <a:t>.</a:t>
            </a:r>
          </a:p>
          <a:p>
            <a:pPr lvl="1">
              <a:spcBef>
                <a:spcPts val="600"/>
              </a:spcBef>
              <a:spcAft>
                <a:spcPts val="600"/>
              </a:spcAft>
            </a:pPr>
            <a:r>
              <a:rPr lang="en-US" sz="2800" b="1" dirty="0"/>
              <a:t>8.6. The Grantee and any subrecipients must not contract with vendors who are suspended or debarred by the State of Minnesota or the federal government. </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text, businesscard, document&#10;&#10;AI-generated content may be incorrect.">
            <a:extLst>
              <a:ext uri="{FF2B5EF4-FFF2-40B4-BE49-F238E27FC236}">
                <a16:creationId xmlns:a16="http://schemas.microsoft.com/office/drawing/2014/main" id="{A1FC8664-05C9-C447-7B85-608BC9349BD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11171" y="2360610"/>
            <a:ext cx="1901609" cy="1628253"/>
          </a:xfrm>
          <a:prstGeom prst="rect">
            <a:avLst/>
          </a:prstGeom>
        </p:spPr>
      </p:pic>
    </p:spTree>
    <p:extLst>
      <p:ext uri="{BB962C8B-B14F-4D97-AF65-F5344CB8AC3E}">
        <p14:creationId xmlns:p14="http://schemas.microsoft.com/office/powerpoint/2010/main" val="30005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285327"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10, Sect. 21</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10, Section 21.3. Termination for Insufficient Funding</a:t>
            </a:r>
          </a:p>
          <a:p>
            <a:pPr>
              <a:spcBef>
                <a:spcPts val="600"/>
              </a:spcBef>
              <a:spcAft>
                <a:spcPts val="600"/>
              </a:spcAft>
            </a:pPr>
            <a:r>
              <a:rPr lang="en-US" sz="3200" dirty="0"/>
              <a:t>NEW paragraph ADDED</a:t>
            </a:r>
          </a:p>
          <a:p>
            <a:pPr>
              <a:spcBef>
                <a:spcPts val="600"/>
              </a:spcBef>
              <a:spcAft>
                <a:spcPts val="600"/>
              </a:spcAft>
            </a:pPr>
            <a:r>
              <a:rPr lang="en-US" sz="3200" dirty="0"/>
              <a:t>It means state agencies can more easily suspend contracts or grants (instead of terminating) if federal funds are lost</a:t>
            </a:r>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4" name="Picture 13" descr="A close-up of a calculator&#10;&#10;AI-generated content may be incorrect.">
            <a:extLst>
              <a:ext uri="{FF2B5EF4-FFF2-40B4-BE49-F238E27FC236}">
                <a16:creationId xmlns:a16="http://schemas.microsoft.com/office/drawing/2014/main" id="{EB4F948E-9939-D44F-F848-366CDFB6A3E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17857" y="4732701"/>
            <a:ext cx="3156286" cy="2104190"/>
          </a:xfrm>
          <a:prstGeom prst="rect">
            <a:avLst/>
          </a:prstGeom>
          <a:ln w="41275">
            <a:solidFill>
              <a:schemeClr val="accent1"/>
            </a:solidFill>
          </a:ln>
        </p:spPr>
      </p:pic>
      <p:sp>
        <p:nvSpPr>
          <p:cNvPr id="15" name="TextBox 14">
            <a:extLst>
              <a:ext uri="{FF2B5EF4-FFF2-40B4-BE49-F238E27FC236}">
                <a16:creationId xmlns:a16="http://schemas.microsoft.com/office/drawing/2014/main" id="{493C105C-00CB-A440-5D5D-E1A27A13EB28}"/>
              </a:ext>
            </a:extLst>
          </p:cNvPr>
          <p:cNvSpPr txBox="1"/>
          <p:nvPr/>
        </p:nvSpPr>
        <p:spPr>
          <a:xfrm>
            <a:off x="4658062" y="6606059"/>
            <a:ext cx="312920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3865"/>
                </a:solidFill>
                <a:effectLst/>
                <a:uLnTx/>
                <a:uFillTx/>
                <a:latin typeface="Calibri"/>
                <a:ea typeface="+mn-ea"/>
                <a:cs typeface="+mn-cs"/>
                <a:hlinkClick r:id="rId4" tooltip="https://www.picpedia.org/suspension-file/a/agreement-contracts.html"/>
              </a:rPr>
              <a:t>This Photo</a:t>
            </a:r>
            <a:r>
              <a:rPr kumimoji="0" lang="en-US" sz="900" b="0" i="0" u="none" strike="noStrike" kern="1200" cap="none" spc="0" normalizeH="0" baseline="0" noProof="0" dirty="0">
                <a:ln>
                  <a:noFill/>
                </a:ln>
                <a:solidFill>
                  <a:srgbClr val="003865"/>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srgbClr val="003865"/>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246806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285327"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10, Sect. 21</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10, Section 21.3. Termination for Insufficient Funding</a:t>
            </a:r>
          </a:p>
          <a:p>
            <a:pPr>
              <a:spcBef>
                <a:spcPts val="600"/>
              </a:spcBef>
              <a:spcAft>
                <a:spcPts val="600"/>
              </a:spcAft>
            </a:pPr>
            <a:r>
              <a:rPr lang="en-US" sz="3200" dirty="0"/>
              <a:t>NEW paragraph ADDED:</a:t>
            </a:r>
          </a:p>
          <a:p>
            <a:pPr lvl="1">
              <a:spcBef>
                <a:spcPts val="600"/>
              </a:spcBef>
              <a:spcAft>
                <a:spcPts val="600"/>
              </a:spcAft>
            </a:pPr>
            <a:r>
              <a:rPr lang="en-US" sz="2800" b="1" dirty="0"/>
              <a:t>In the event of temporary lack of funding or appropriation, the State may pause its obligations under this Grant Contract Agreement without terminating it. </a:t>
            </a:r>
          </a:p>
          <a:p>
            <a:pPr lvl="1">
              <a:spcBef>
                <a:spcPts val="600"/>
              </a:spcBef>
              <a:spcAft>
                <a:spcPts val="600"/>
              </a:spcAft>
            </a:pPr>
            <a:r>
              <a:rPr lang="en-US" sz="2800" b="1" dirty="0"/>
              <a:t>This pause will be for the duration of the lack of funding or appropriation and shall not be considered a termination of the Grant Contract Agreement. </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4157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62697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10, Sect. 21</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10, Section 21.3. Termination for Insufficient Funding</a:t>
            </a:r>
          </a:p>
          <a:p>
            <a:pPr>
              <a:spcBef>
                <a:spcPts val="600"/>
              </a:spcBef>
              <a:spcAft>
                <a:spcPts val="600"/>
              </a:spcAft>
            </a:pPr>
            <a:r>
              <a:rPr lang="en-US" sz="3200" dirty="0"/>
              <a:t>NEW paragraph ADDED (cont.):</a:t>
            </a:r>
          </a:p>
          <a:p>
            <a:pPr lvl="1">
              <a:spcBef>
                <a:spcPts val="600"/>
              </a:spcBef>
              <a:spcAft>
                <a:spcPts val="600"/>
              </a:spcAft>
            </a:pPr>
            <a:r>
              <a:rPr lang="en-US" sz="2800" b="1" dirty="0"/>
              <a:t>The Grantee will be notified in writing of the temporary pause, and the Grantee’s ability to provide services may be temporarily suspended during this period. </a:t>
            </a:r>
          </a:p>
          <a:p>
            <a:pPr lvl="1">
              <a:spcBef>
                <a:spcPts val="600"/>
              </a:spcBef>
              <a:spcAft>
                <a:spcPts val="600"/>
              </a:spcAft>
            </a:pPr>
            <a:r>
              <a:rPr lang="en-US" sz="2800" b="1" dirty="0"/>
              <a:t>The State will provide reasonable notice to the Grantee of the lack of funding or appropriation and shall notify the Grantee once funding is restored or appropriated, at which point the provision of services under the Grant Contract Agreement may resume. </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917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02679-6DE2-4ED8-006E-3A29E22F6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F1C3E-5139-8FB9-8275-AED86DF0F907}"/>
              </a:ext>
            </a:extLst>
          </p:cNvPr>
          <p:cNvSpPr>
            <a:spLocks noGrp="1"/>
          </p:cNvSpPr>
          <p:nvPr>
            <p:ph type="title"/>
          </p:nvPr>
        </p:nvSpPr>
        <p:spPr/>
        <p:txBody>
          <a:bodyPr>
            <a:normAutofit/>
          </a:bodyPr>
          <a:lstStyle/>
          <a:p>
            <a:r>
              <a:rPr lang="en-US" sz="4400" dirty="0"/>
              <a:t>Program Fiscal Management</a:t>
            </a:r>
          </a:p>
        </p:txBody>
      </p:sp>
      <p:sp>
        <p:nvSpPr>
          <p:cNvPr id="3" name="Content Placeholder 2">
            <a:extLst>
              <a:ext uri="{FF2B5EF4-FFF2-40B4-BE49-F238E27FC236}">
                <a16:creationId xmlns:a16="http://schemas.microsoft.com/office/drawing/2014/main" id="{FBBBD280-7E9B-90AB-D412-0C7BC6825A14}"/>
              </a:ext>
            </a:extLst>
          </p:cNvPr>
          <p:cNvSpPr>
            <a:spLocks noGrp="1"/>
          </p:cNvSpPr>
          <p:nvPr>
            <p:ph sz="half" idx="1"/>
          </p:nvPr>
        </p:nvSpPr>
        <p:spPr>
          <a:xfrm>
            <a:off x="848473" y="1325161"/>
            <a:ext cx="9843199"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Topics</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Intro </a:t>
            </a:r>
          </a:p>
          <a:p>
            <a:pPr>
              <a:spcBef>
                <a:spcPts val="600"/>
              </a:spcBef>
              <a:spcAft>
                <a:spcPts val="600"/>
              </a:spcAft>
            </a:pPr>
            <a:r>
              <a:rPr lang="en-US" sz="3200" dirty="0"/>
              <a:t>FFY26 Fiscal Policy Changes</a:t>
            </a:r>
          </a:p>
          <a:p>
            <a:pPr>
              <a:spcBef>
                <a:spcPts val="600"/>
              </a:spcBef>
              <a:spcAft>
                <a:spcPts val="600"/>
              </a:spcAft>
            </a:pPr>
            <a:r>
              <a:rPr lang="en-US" sz="3200" dirty="0"/>
              <a:t>Fiscal Staff Training Reminder</a:t>
            </a:r>
          </a:p>
          <a:p>
            <a:pPr>
              <a:spcBef>
                <a:spcPts val="600"/>
              </a:spcBef>
              <a:spcAft>
                <a:spcPts val="600"/>
              </a:spcAft>
            </a:pPr>
            <a:r>
              <a:rPr lang="en-US" sz="3200" dirty="0" err="1"/>
              <a:t>FFY26</a:t>
            </a:r>
            <a:r>
              <a:rPr lang="en-US" sz="3200" dirty="0"/>
              <a:t> EAP Grant Contract Updates</a:t>
            </a:r>
          </a:p>
          <a:p>
            <a:pPr>
              <a:spcBef>
                <a:spcPts val="600"/>
              </a:spcBef>
              <a:spcAft>
                <a:spcPts val="600"/>
              </a:spcAft>
            </a:pPr>
            <a:r>
              <a:rPr lang="en-US" sz="3200" dirty="0"/>
              <a:t>Planning for Program Year</a:t>
            </a:r>
          </a:p>
          <a:p>
            <a:pPr lvl="1">
              <a:spcBef>
                <a:spcPts val="600"/>
              </a:spcBef>
              <a:spcAft>
                <a:spcPts val="600"/>
              </a:spcAft>
            </a:pPr>
            <a:r>
              <a:rPr lang="en-US" sz="2800" dirty="0"/>
              <a:t>FSR Spending Trends</a:t>
            </a:r>
          </a:p>
          <a:p>
            <a:pPr lvl="1">
              <a:spcBef>
                <a:spcPts val="600"/>
              </a:spcBef>
              <a:spcAft>
                <a:spcPts val="600"/>
              </a:spcAft>
            </a:pPr>
            <a:r>
              <a:rPr lang="en-US" sz="2800" dirty="0"/>
              <a:t>Funding Schedule &amp; Allocation Estimates</a:t>
            </a:r>
          </a:p>
          <a:p>
            <a:pPr lvl="1">
              <a:spcBef>
                <a:spcPts val="600"/>
              </a:spcBef>
              <a:spcAft>
                <a:spcPts val="600"/>
              </a:spcAft>
            </a:pPr>
            <a:r>
              <a:rPr lang="en-US" sz="2800" dirty="0"/>
              <a:t>Group Work &amp; Recommendations</a:t>
            </a:r>
          </a:p>
          <a:p>
            <a:pPr>
              <a:spcBef>
                <a:spcPts val="600"/>
              </a:spcBef>
              <a:spcAft>
                <a:spcPts val="600"/>
              </a:spcAft>
            </a:pPr>
            <a:endParaRPr lang="en-US" sz="3200" dirty="0"/>
          </a:p>
          <a:p>
            <a:pPr marL="0" indent="0">
              <a:spcBef>
                <a:spcPts val="600"/>
              </a:spcBef>
              <a:spcAft>
                <a:spcPts val="600"/>
              </a:spcAft>
              <a:buNone/>
            </a:pPr>
            <a:endParaRPr lang="en-US" sz="3200" dirty="0"/>
          </a:p>
        </p:txBody>
      </p:sp>
      <p:sp>
        <p:nvSpPr>
          <p:cNvPr id="7" name="Slide Number Placeholder 6">
            <a:extLst>
              <a:ext uri="{FF2B5EF4-FFF2-40B4-BE49-F238E27FC236}">
                <a16:creationId xmlns:a16="http://schemas.microsoft.com/office/drawing/2014/main" id="{1B9B0B92-6E49-5FC4-6F10-13D45E1D1BC6}"/>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Graphic 4" descr="Clipboard Checked outline">
            <a:extLst>
              <a:ext uri="{FF2B5EF4-FFF2-40B4-BE49-F238E27FC236}">
                <a16:creationId xmlns:a16="http://schemas.microsoft.com/office/drawing/2014/main" id="{8C4E8FC3-A3C1-256B-D748-3B09901941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0552" y="2268840"/>
            <a:ext cx="3863085" cy="3863085"/>
          </a:xfrm>
          <a:prstGeom prst="rect">
            <a:avLst/>
          </a:prstGeom>
        </p:spPr>
      </p:pic>
    </p:spTree>
    <p:extLst>
      <p:ext uri="{BB962C8B-B14F-4D97-AF65-F5344CB8AC3E}">
        <p14:creationId xmlns:p14="http://schemas.microsoft.com/office/powerpoint/2010/main" val="22202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446101" cy="4582339"/>
          </a:xfrm>
        </p:spPr>
        <p:txBody>
          <a:bodyPr>
            <a:noAutofit/>
          </a:bodyPr>
          <a:lstStyle/>
          <a:p>
            <a:pPr marL="0" indent="0">
              <a:spcBef>
                <a:spcPts val="0"/>
              </a:spcBef>
              <a:spcAft>
                <a:spcPts val="0"/>
              </a:spcAft>
              <a:buNone/>
            </a:pPr>
            <a:r>
              <a:rPr lang="en-US" sz="3600" b="1" dirty="0" err="1">
                <a:ea typeface="Calibri" panose="020F0502020204030204" pitchFamily="34" charset="0"/>
                <a:cs typeface="Times New Roman" panose="02020603050405020304" pitchFamily="18" charset="0"/>
              </a:rPr>
              <a:t>FFY26</a:t>
            </a:r>
            <a:r>
              <a:rPr lang="en-US" sz="3600" b="1" dirty="0">
                <a:ea typeface="Calibri" panose="020F0502020204030204" pitchFamily="34" charset="0"/>
                <a:cs typeface="Times New Roman" panose="02020603050405020304" pitchFamily="18" charset="0"/>
              </a:rPr>
              <a:t> EAP Grant Contract Updates – p. 10, Sect. 21</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 10, Section 21.3. Termination for Insufficient Funding</a:t>
            </a:r>
          </a:p>
          <a:p>
            <a:pPr>
              <a:spcBef>
                <a:spcPts val="600"/>
              </a:spcBef>
              <a:spcAft>
                <a:spcPts val="600"/>
              </a:spcAft>
            </a:pPr>
            <a:r>
              <a:rPr lang="en-US" sz="3200" dirty="0"/>
              <a:t>New paragraph added (cont.):</a:t>
            </a:r>
          </a:p>
          <a:p>
            <a:pPr lvl="1">
              <a:spcBef>
                <a:spcPts val="600"/>
              </a:spcBef>
              <a:spcAft>
                <a:spcPts val="600"/>
              </a:spcAft>
            </a:pPr>
            <a:r>
              <a:rPr lang="en-US" sz="2800" b="1" dirty="0"/>
              <a:t>The State will not be assessed any penalty if the Grant Contract Agreement is terminated due to insufficient funding. </a:t>
            </a:r>
          </a:p>
          <a:p>
            <a:pPr lvl="1">
              <a:spcBef>
                <a:spcPts val="600"/>
              </a:spcBef>
              <a:spcAft>
                <a:spcPts val="600"/>
              </a:spcAft>
            </a:pPr>
            <a:r>
              <a:rPr lang="en-US" sz="2800" b="1" dirty="0"/>
              <a:t>The State must provide the Grantee notice of the lack of funding within a reasonable time of the State’s receiving notice. </a:t>
            </a:r>
          </a:p>
          <a:p>
            <a:pPr lvl="2">
              <a:spcBef>
                <a:spcPts val="600"/>
              </a:spcBef>
              <a:spcAft>
                <a:spcPts val="600"/>
              </a:spcAft>
            </a:pPr>
            <a:r>
              <a:rPr lang="en-US" sz="2400" dirty="0"/>
              <a:t>EAP Grant Contract already contained this condition at end of the section</a:t>
            </a:r>
          </a:p>
          <a:p>
            <a:pPr lvl="1">
              <a:spcBef>
                <a:spcPts val="600"/>
              </a:spcBef>
              <a:spcAft>
                <a:spcPts val="600"/>
              </a:spcAft>
            </a:pPr>
            <a:endParaRPr lang="en-US" sz="2800" b="1"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850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A30A-DB01-D72F-D294-BF0B34B4B28C}"/>
              </a:ext>
            </a:extLst>
          </p:cNvPr>
          <p:cNvSpPr>
            <a:spLocks noGrp="1"/>
          </p:cNvSpPr>
          <p:nvPr>
            <p:ph type="ctrTitle"/>
          </p:nvPr>
        </p:nvSpPr>
        <p:spPr/>
        <p:txBody>
          <a:bodyPr>
            <a:normAutofit/>
          </a:bodyPr>
          <a:lstStyle/>
          <a:p>
            <a:r>
              <a:rPr lang="en-US" sz="4000" dirty="0"/>
              <a:t>Program Fiscal Management – Planning for </a:t>
            </a:r>
            <a:r>
              <a:rPr lang="en-US" sz="4000" dirty="0" err="1"/>
              <a:t>FFY26</a:t>
            </a:r>
            <a:r>
              <a:rPr lang="en-US" sz="4000" dirty="0"/>
              <a:t> </a:t>
            </a:r>
          </a:p>
        </p:txBody>
      </p:sp>
      <p:sp>
        <p:nvSpPr>
          <p:cNvPr id="5" name="Slide Number Placeholder 4">
            <a:extLst>
              <a:ext uri="{FF2B5EF4-FFF2-40B4-BE49-F238E27FC236}">
                <a16:creationId xmlns:a16="http://schemas.microsoft.com/office/drawing/2014/main" id="{47FB9CFD-74C6-FFAE-D304-274A7D2BE042}"/>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06630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6025"/>
          </a:xfrm>
        </p:spPr>
        <p:txBody>
          <a:bodyPr anchor="ctr">
            <a:normAutofit/>
          </a:bodyPr>
          <a:lstStyle/>
          <a:p>
            <a:r>
              <a:rPr lang="en-US"/>
              <a:t>Program Fiscal Management</a:t>
            </a:r>
          </a:p>
        </p:txBody>
      </p:sp>
      <p:sp>
        <p:nvSpPr>
          <p:cNvPr id="7" name="Slide Number Placeholder 6"/>
          <p:cNvSpPr>
            <a:spLocks noGrp="1"/>
          </p:cNvSpPr>
          <p:nvPr>
            <p:ph type="sldNum" sz="quarter" idx="12"/>
          </p:nvPr>
        </p:nvSpPr>
        <p:spPr>
          <a:xfrm>
            <a:off x="9891132" y="6356350"/>
            <a:ext cx="1462668"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9" name="Content Placeholder 2">
            <a:extLst>
              <a:ext uri="{FF2B5EF4-FFF2-40B4-BE49-F238E27FC236}">
                <a16:creationId xmlns:a16="http://schemas.microsoft.com/office/drawing/2014/main" id="{55D8DC9F-D564-B631-3B14-BFAA3FBB17BA}"/>
              </a:ext>
            </a:extLst>
          </p:cNvPr>
          <p:cNvGraphicFramePr>
            <a:graphicFrameLocks noGrp="1"/>
          </p:cNvGraphicFramePr>
          <p:nvPr>
            <p:ph idx="1"/>
          </p:nvPr>
        </p:nvGraphicFramePr>
        <p:xfrm>
          <a:off x="838199" y="1591733"/>
          <a:ext cx="10936112" cy="4947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147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graphicEl>
                                              <a:dgm id="{F0110F47-B17E-479C-A4B6-06BB3A4D457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34DAA573-4203-401D-ADCA-B71AFBC78DF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4254F534-8B26-49AF-831E-A9DE8E963A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6E252457-FD40-4E24-A876-0FE307C33EC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1F3774E8-2187-48D6-90AB-4DFC6F949DC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872F961A-C840-417F-BDCD-1AF913B0B81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4121FB05-987D-4ECB-A7F1-9813FDDAA79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A6CE7C2F-3D5E-44E7-B89A-AC7E2B3816A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41AD2EC4-8F4B-4CC5-A171-F2439C42A62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07DA58BD-9CAA-4D6F-A349-D92FD1C524A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0116B0CA-7975-4B32-9B8E-91F2617ACAB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graphicEl>
                                              <a:dgm id="{B377C648-CE82-447E-A310-00C4B4F0CF6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B4205408-7BE7-483A-B9A7-C9B5EE99F96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graphicEl>
                                              <a:dgm id="{5F37150C-A280-4FBB-AB34-F32E84A45EE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graphicEl>
                                              <a:dgm id="{7D2F4033-EFAA-4EDA-A48E-2C6D184C94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9823103"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Some SP Spending Trends on FSRs</a:t>
            </a:r>
            <a:endParaRPr lang="en-US" sz="3200" b="1" dirty="0">
              <a:ea typeface="Calibri" panose="020F0502020204030204" pitchFamily="34" charset="0"/>
              <a:cs typeface="Times New Roman" panose="02020603050405020304" pitchFamily="18" charset="0"/>
            </a:endParaRPr>
          </a:p>
          <a:p>
            <a:pPr marR="0" lvl="0">
              <a:tabLst>
                <a:tab pos="228600" algn="l"/>
              </a:tabLst>
            </a:pPr>
            <a:r>
              <a:rPr lang="en-US" sz="3200" dirty="0"/>
              <a:t>Running low on funds very early</a:t>
            </a:r>
          </a:p>
          <a:p>
            <a:pPr lvl="1">
              <a:tabLst>
                <a:tab pos="228600" algn="l"/>
              </a:tabLst>
            </a:pPr>
            <a:r>
              <a:rPr lang="en-US" sz="2800" dirty="0"/>
              <a:t>Spending disproportionately high amounts early on</a:t>
            </a:r>
          </a:p>
          <a:p>
            <a:pPr marR="0" lvl="0">
              <a:tabLst>
                <a:tab pos="228600" algn="l"/>
              </a:tabLst>
            </a:pPr>
            <a:r>
              <a:rPr lang="en-US" sz="3200" dirty="0"/>
              <a:t>Underspending on A16 and over-spending on Admin</a:t>
            </a:r>
          </a:p>
          <a:p>
            <a:pPr lvl="1">
              <a:tabLst>
                <a:tab pos="228600" algn="l"/>
              </a:tabLst>
            </a:pPr>
            <a:r>
              <a:rPr lang="en-US" sz="2800" dirty="0"/>
              <a:t>And then correcting later on</a:t>
            </a:r>
          </a:p>
          <a:p>
            <a:pPr marR="0" lvl="0">
              <a:tabLst>
                <a:tab pos="228600" algn="l"/>
              </a:tabLst>
            </a:pPr>
            <a:r>
              <a:rPr lang="en-US" sz="3200" dirty="0"/>
              <a:t>Running out of funds altogether</a:t>
            </a:r>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Pie chart and pencil percentage sign">
            <a:extLst>
              <a:ext uri="{FF2B5EF4-FFF2-40B4-BE49-F238E27FC236}">
                <a16:creationId xmlns:a16="http://schemas.microsoft.com/office/drawing/2014/main" id="{575BA114-16A5-B486-838D-3B756905C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4775" y="1308623"/>
            <a:ext cx="2707225" cy="1804968"/>
          </a:xfrm>
          <a:prstGeom prst="rect">
            <a:avLst/>
          </a:prstGeom>
        </p:spPr>
      </p:pic>
    </p:spTree>
    <p:extLst>
      <p:ext uri="{BB962C8B-B14F-4D97-AF65-F5344CB8AC3E}">
        <p14:creationId xmlns:p14="http://schemas.microsoft.com/office/powerpoint/2010/main" val="6853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400" y="1919111"/>
            <a:ext cx="9407844" cy="4546071"/>
          </a:xfrm>
          <a:prstGeom prst="rect">
            <a:avLst/>
          </a:prstGeom>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838198" y="1594625"/>
            <a:ext cx="9933635"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Average Used Annual Budget by Month (%) – FFY24</a:t>
            </a:r>
            <a:endParaRPr lang="en-US" sz="3200" dirty="0"/>
          </a:p>
        </p:txBody>
      </p:sp>
    </p:spTree>
    <p:extLst>
      <p:ext uri="{BB962C8B-B14F-4D97-AF65-F5344CB8AC3E}">
        <p14:creationId xmlns:p14="http://schemas.microsoft.com/office/powerpoint/2010/main" val="3394029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8918" y="2184361"/>
            <a:ext cx="8870614" cy="4286470"/>
          </a:xfrm>
          <a:prstGeom prst="rect">
            <a:avLst/>
          </a:prstGeom>
          <a:solidFill>
            <a:srgbClr val="78BE21"/>
          </a:solidFill>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838198" y="1594625"/>
            <a:ext cx="9823103"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Used % of Admin Budget by Month – FFY24</a:t>
            </a:r>
            <a:endParaRPr lang="en-US" sz="3200" dirty="0"/>
          </a:p>
        </p:txBody>
      </p:sp>
      <p:sp>
        <p:nvSpPr>
          <p:cNvPr id="6" name="Rectangle: Rounded Corners 5">
            <a:extLst>
              <a:ext uri="{FF2B5EF4-FFF2-40B4-BE49-F238E27FC236}">
                <a16:creationId xmlns:a16="http://schemas.microsoft.com/office/drawing/2014/main" id="{4189406E-EC19-634B-9C00-402D7053D123}"/>
              </a:ext>
            </a:extLst>
          </p:cNvPr>
          <p:cNvSpPr/>
          <p:nvPr/>
        </p:nvSpPr>
        <p:spPr>
          <a:xfrm>
            <a:off x="9619820" y="1567868"/>
            <a:ext cx="2244401" cy="1073075"/>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28% of an SP’s annual Admin budget spent in Oct</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3" name="Straight Arrow Connector 12">
            <a:extLst>
              <a:ext uri="{FF2B5EF4-FFF2-40B4-BE49-F238E27FC236}">
                <a16:creationId xmlns:a16="http://schemas.microsoft.com/office/drawing/2014/main" id="{1CE80B25-D2A9-94EE-2D60-39AC6F154BD7}"/>
              </a:ext>
            </a:extLst>
          </p:cNvPr>
          <p:cNvCxnSpPr>
            <a:cxnSpLocks/>
            <a:stCxn id="22" idx="1"/>
          </p:cNvCxnSpPr>
          <p:nvPr/>
        </p:nvCxnSpPr>
        <p:spPr>
          <a:xfrm flipH="1" flipV="1">
            <a:off x="5486400" y="5690795"/>
            <a:ext cx="4116387" cy="109909"/>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6FCFF21-129C-47CB-65EC-4586A810A1F0}"/>
              </a:ext>
            </a:extLst>
          </p:cNvPr>
          <p:cNvCxnSpPr>
            <a:cxnSpLocks/>
          </p:cNvCxnSpPr>
          <p:nvPr/>
        </p:nvCxnSpPr>
        <p:spPr>
          <a:xfrm flipH="1">
            <a:off x="2086984" y="2199132"/>
            <a:ext cx="7532836" cy="358226"/>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B7D33CC9-EE95-4148-29DA-531B0CFA233D}"/>
              </a:ext>
            </a:extLst>
          </p:cNvPr>
          <p:cNvSpPr/>
          <p:nvPr/>
        </p:nvSpPr>
        <p:spPr>
          <a:xfrm>
            <a:off x="9602787" y="5263375"/>
            <a:ext cx="2244401" cy="1074657"/>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A negative Admin budget adjustment in Mar: SP re-coded Admin to A16 </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3397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4493" y="2317868"/>
            <a:ext cx="8564607" cy="4179802"/>
          </a:xfrm>
          <a:prstGeom prst="rect">
            <a:avLst/>
          </a:prstGeom>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799363" y="1508477"/>
            <a:ext cx="9823103"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Used % of A16 Budget by Month – FFY24</a:t>
            </a:r>
            <a:endParaRPr lang="en-US" sz="3200" dirty="0"/>
          </a:p>
        </p:txBody>
      </p:sp>
      <p:sp>
        <p:nvSpPr>
          <p:cNvPr id="6" name="Rectangle: Rounded Corners 5">
            <a:extLst>
              <a:ext uri="{FF2B5EF4-FFF2-40B4-BE49-F238E27FC236}">
                <a16:creationId xmlns:a16="http://schemas.microsoft.com/office/drawing/2014/main" id="{CB22B23A-A6CF-5898-F8B2-94400EFD3170}"/>
              </a:ext>
            </a:extLst>
          </p:cNvPr>
          <p:cNvSpPr/>
          <p:nvPr/>
        </p:nvSpPr>
        <p:spPr>
          <a:xfrm>
            <a:off x="9239499" y="2801312"/>
            <a:ext cx="2712248" cy="1684627"/>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Because this SP re-coded their Admin to A16  in Mar, they reported  larger A16 expenditures (33%) and neg. Admin</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6C77BFA0-B53A-D4EF-122F-DCC3F104A30B}"/>
              </a:ext>
            </a:extLst>
          </p:cNvPr>
          <p:cNvCxnSpPr>
            <a:cxnSpLocks/>
            <a:stCxn id="6" idx="1"/>
          </p:cNvCxnSpPr>
          <p:nvPr/>
        </p:nvCxnSpPr>
        <p:spPr>
          <a:xfrm flipH="1" flipV="1">
            <a:off x="5256796" y="3044414"/>
            <a:ext cx="3982703" cy="599212"/>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92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2735" y="2310912"/>
            <a:ext cx="8489304" cy="4107727"/>
          </a:xfrm>
          <a:prstGeom prst="rect">
            <a:avLst/>
          </a:prstGeom>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838198" y="1566741"/>
            <a:ext cx="10515602"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Example – Used % of Admin Budget by Month – FFY24</a:t>
            </a:r>
            <a:endParaRPr lang="en-US" sz="3200" dirty="0"/>
          </a:p>
        </p:txBody>
      </p:sp>
      <p:sp>
        <p:nvSpPr>
          <p:cNvPr id="3" name="Rectangle: Rounded Corners 2">
            <a:extLst>
              <a:ext uri="{FF2B5EF4-FFF2-40B4-BE49-F238E27FC236}">
                <a16:creationId xmlns:a16="http://schemas.microsoft.com/office/drawing/2014/main" id="{1CBDFE1C-E01B-2057-31AA-BB183E0C3B60}"/>
              </a:ext>
            </a:extLst>
          </p:cNvPr>
          <p:cNvSpPr/>
          <p:nvPr/>
        </p:nvSpPr>
        <p:spPr>
          <a:xfrm>
            <a:off x="9138097" y="2199719"/>
            <a:ext cx="2904563" cy="1630117"/>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A high Admin spend in Oct (27% of annual Admin budget), adjusted in Nov, &amp; an even spend during </a:t>
            </a:r>
            <a:r>
              <a:rPr kumimoji="0" lang="en-US" sz="1800" b="1" i="0" u="none" strike="noStrike" kern="1200" cap="none" spc="0" normalizeH="0" baseline="0" noProof="0" dirty="0" err="1">
                <a:ln>
                  <a:noFill/>
                </a:ln>
                <a:solidFill>
                  <a:srgbClr val="FFFFFF"/>
                </a:solidFill>
                <a:effectLst/>
                <a:uLnTx/>
                <a:uFillTx/>
                <a:latin typeface="Calibri"/>
                <a:ea typeface="+mn-ea"/>
                <a:cs typeface="+mn-cs"/>
              </a:rPr>
              <a:t>PY</a:t>
            </a:r>
            <a:r>
              <a:rPr kumimoji="0" lang="en-US" sz="1800" b="1" i="0" u="none" strike="noStrike" kern="1200" cap="none" spc="0" normalizeH="0" baseline="0" noProof="0" dirty="0">
                <a:ln>
                  <a:noFill/>
                </a:ln>
                <a:solidFill>
                  <a:srgbClr val="FFFFFF"/>
                </a:solidFill>
                <a:effectLst/>
                <a:uLnTx/>
                <a:uFillTx/>
                <a:latin typeface="Calibri"/>
                <a:ea typeface="+mn-ea"/>
                <a:cs typeface="+mn-cs"/>
              </a:rPr>
              <a:t>, peaking in Jan &amp; Sep.</a:t>
            </a:r>
          </a:p>
        </p:txBody>
      </p:sp>
      <p:cxnSp>
        <p:nvCxnSpPr>
          <p:cNvPr id="4" name="Straight Arrow Connector 3">
            <a:extLst>
              <a:ext uri="{FF2B5EF4-FFF2-40B4-BE49-F238E27FC236}">
                <a16:creationId xmlns:a16="http://schemas.microsoft.com/office/drawing/2014/main" id="{535F2CE0-B45B-B91C-BDD4-5821EB8526F6}"/>
              </a:ext>
            </a:extLst>
          </p:cNvPr>
          <p:cNvCxnSpPr>
            <a:cxnSpLocks/>
          </p:cNvCxnSpPr>
          <p:nvPr/>
        </p:nvCxnSpPr>
        <p:spPr>
          <a:xfrm flipH="1">
            <a:off x="2183802" y="2388199"/>
            <a:ext cx="6970956" cy="247425"/>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7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6411" y="2313619"/>
            <a:ext cx="8335627" cy="4027953"/>
          </a:xfrm>
          <a:prstGeom prst="rect">
            <a:avLst/>
          </a:prstGeom>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838198" y="1594625"/>
            <a:ext cx="10515602"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Example – Used % of Admin Budget by Month – FFY24</a:t>
            </a:r>
            <a:endParaRPr lang="en-US" sz="3200" dirty="0"/>
          </a:p>
        </p:txBody>
      </p:sp>
      <p:sp>
        <p:nvSpPr>
          <p:cNvPr id="4" name="Rectangle: Rounded Corners 3">
            <a:extLst>
              <a:ext uri="{FF2B5EF4-FFF2-40B4-BE49-F238E27FC236}">
                <a16:creationId xmlns:a16="http://schemas.microsoft.com/office/drawing/2014/main" id="{FC1B5349-C2F5-8C71-7907-F1542BB0A069}"/>
              </a:ext>
            </a:extLst>
          </p:cNvPr>
          <p:cNvSpPr/>
          <p:nvPr/>
        </p:nvSpPr>
        <p:spPr>
          <a:xfrm>
            <a:off x="9138097" y="2199719"/>
            <a:ext cx="2904563" cy="1920460"/>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Used only 1% of total Admin budget in Oct, but had high Admin spend in Nov (25% of annual Admin budget), with higher spend during 1</a:t>
            </a:r>
            <a:r>
              <a:rPr kumimoji="0" lang="en-US" sz="1800" b="1" i="0" u="none" strike="noStrike" kern="1200" cap="none" spc="0" normalizeH="0" baseline="30000" noProof="0" dirty="0">
                <a:ln>
                  <a:noFill/>
                </a:ln>
                <a:solidFill>
                  <a:srgbClr val="FFFFFF"/>
                </a:solidFill>
                <a:effectLst/>
                <a:uLnTx/>
                <a:uFillTx/>
                <a:latin typeface="Calibri"/>
                <a:ea typeface="+mn-ea"/>
                <a:cs typeface="+mn-cs"/>
              </a:rPr>
              <a:t>st</a:t>
            </a:r>
            <a:r>
              <a:rPr kumimoji="0" lang="en-US" sz="1800" b="1" i="0" u="none" strike="noStrike" kern="1200" cap="none" spc="0" normalizeH="0" baseline="0" noProof="0" dirty="0">
                <a:ln>
                  <a:noFill/>
                </a:ln>
                <a:solidFill>
                  <a:srgbClr val="FFFFFF"/>
                </a:solidFill>
                <a:effectLst/>
                <a:uLnTx/>
                <a:uFillTx/>
                <a:latin typeface="Calibri"/>
                <a:ea typeface="+mn-ea"/>
                <a:cs typeface="+mn-cs"/>
              </a:rPr>
              <a:t> few months of </a:t>
            </a:r>
            <a:r>
              <a:rPr kumimoji="0" lang="en-US" sz="1800" b="1" i="0" u="none" strike="noStrike" kern="1200" cap="none" spc="0" normalizeH="0" baseline="0" noProof="0" dirty="0" err="1">
                <a:ln>
                  <a:noFill/>
                </a:ln>
                <a:solidFill>
                  <a:srgbClr val="FFFFFF"/>
                </a:solidFill>
                <a:effectLst/>
                <a:uLnTx/>
                <a:uFillTx/>
                <a:latin typeface="Calibri"/>
                <a:ea typeface="+mn-ea"/>
                <a:cs typeface="+mn-cs"/>
              </a:rPr>
              <a:t>PY</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6" name="Straight Arrow Connector 5">
            <a:extLst>
              <a:ext uri="{FF2B5EF4-FFF2-40B4-BE49-F238E27FC236}">
                <a16:creationId xmlns:a16="http://schemas.microsoft.com/office/drawing/2014/main" id="{6A51B37F-713E-1F07-86ED-D39890C4D0C6}"/>
              </a:ext>
            </a:extLst>
          </p:cNvPr>
          <p:cNvCxnSpPr>
            <a:cxnSpLocks/>
          </p:cNvCxnSpPr>
          <p:nvPr/>
        </p:nvCxnSpPr>
        <p:spPr>
          <a:xfrm flipH="1">
            <a:off x="2872292" y="2740247"/>
            <a:ext cx="6265805" cy="121287"/>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0574BF-47E0-C78D-65E4-04F2BB74F16E}"/>
              </a:ext>
            </a:extLst>
          </p:cNvPr>
          <p:cNvCxnSpPr>
            <a:cxnSpLocks/>
          </p:cNvCxnSpPr>
          <p:nvPr/>
        </p:nvCxnSpPr>
        <p:spPr>
          <a:xfrm flipH="1">
            <a:off x="2398955" y="3640210"/>
            <a:ext cx="6755803" cy="1405126"/>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1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6411" y="2298965"/>
            <a:ext cx="8335627" cy="4057261"/>
          </a:xfrm>
          <a:prstGeom prst="rect">
            <a:avLst/>
          </a:prstGeom>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838198" y="1594625"/>
            <a:ext cx="9953732"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Example – Used % of A16 Budget by Month – FFY24</a:t>
            </a:r>
            <a:endParaRPr lang="en-US" sz="3200" dirty="0"/>
          </a:p>
        </p:txBody>
      </p:sp>
      <p:sp>
        <p:nvSpPr>
          <p:cNvPr id="4" name="Rectangle: Rounded Corners 3">
            <a:extLst>
              <a:ext uri="{FF2B5EF4-FFF2-40B4-BE49-F238E27FC236}">
                <a16:creationId xmlns:a16="http://schemas.microsoft.com/office/drawing/2014/main" id="{3FFA1675-D6EA-D884-4FFA-968BC01DDD12}"/>
              </a:ext>
            </a:extLst>
          </p:cNvPr>
          <p:cNvSpPr/>
          <p:nvPr/>
        </p:nvSpPr>
        <p:spPr>
          <a:xfrm>
            <a:off x="9079455" y="3818966"/>
            <a:ext cx="2990206" cy="1711586"/>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This SP had a high A16 spend during 1</a:t>
            </a:r>
            <a:r>
              <a:rPr kumimoji="0" lang="en-US" sz="1800" b="1" i="0" u="none" strike="noStrike" kern="1200" cap="none" spc="0" normalizeH="0" baseline="30000" noProof="0" dirty="0">
                <a:ln>
                  <a:noFill/>
                </a:ln>
                <a:solidFill>
                  <a:srgbClr val="FFFFFF"/>
                </a:solidFill>
                <a:effectLst/>
                <a:uLnTx/>
                <a:uFillTx/>
                <a:latin typeface="Calibri"/>
                <a:ea typeface="+mn-ea"/>
                <a:cs typeface="+mn-cs"/>
              </a:rPr>
              <a:t>st</a:t>
            </a:r>
            <a:r>
              <a:rPr kumimoji="0" lang="en-US" sz="1800" b="1" i="0" u="none" strike="noStrike" kern="1200" cap="none" spc="0" normalizeH="0" baseline="0" noProof="0" dirty="0">
                <a:ln>
                  <a:noFill/>
                </a:ln>
                <a:solidFill>
                  <a:srgbClr val="FFFFFF"/>
                </a:solidFill>
                <a:effectLst/>
                <a:uLnTx/>
                <a:uFillTx/>
                <a:latin typeface="Calibri"/>
                <a:ea typeface="+mn-ea"/>
                <a:cs typeface="+mn-cs"/>
              </a:rPr>
              <a:t> few months of </a:t>
            </a:r>
            <a:r>
              <a:rPr kumimoji="0" lang="en-US" sz="1800" b="1" i="0" u="none" strike="noStrike" kern="1200" cap="none" spc="0" normalizeH="0" baseline="0" noProof="0" dirty="0" err="1">
                <a:ln>
                  <a:noFill/>
                </a:ln>
                <a:solidFill>
                  <a:srgbClr val="FFFFFF"/>
                </a:solidFill>
                <a:effectLst/>
                <a:uLnTx/>
                <a:uFillTx/>
                <a:latin typeface="Calibri"/>
                <a:ea typeface="+mn-ea"/>
                <a:cs typeface="+mn-cs"/>
              </a:rPr>
              <a:t>PY</a:t>
            </a:r>
            <a:r>
              <a:rPr kumimoji="0" lang="en-US" sz="1800" b="1" i="0" u="none" strike="noStrike" kern="1200" cap="none" spc="0" normalizeH="0" baseline="0" noProof="0" dirty="0">
                <a:ln>
                  <a:noFill/>
                </a:ln>
                <a:solidFill>
                  <a:srgbClr val="FFFFFF"/>
                </a:solidFill>
                <a:effectLst/>
                <a:uLnTx/>
                <a:uFillTx/>
                <a:latin typeface="Calibri"/>
                <a:ea typeface="+mn-ea"/>
                <a:cs typeface="+mn-cs"/>
              </a:rPr>
              <a:t> (18% in Oct, 22% in Nov, &amp; 32% of annual budget in both Dec &amp; Jan).</a:t>
            </a:r>
          </a:p>
        </p:txBody>
      </p:sp>
      <p:cxnSp>
        <p:nvCxnSpPr>
          <p:cNvPr id="7" name="Straight Arrow Connector 6">
            <a:extLst>
              <a:ext uri="{FF2B5EF4-FFF2-40B4-BE49-F238E27FC236}">
                <a16:creationId xmlns:a16="http://schemas.microsoft.com/office/drawing/2014/main" id="{27BB9631-2BB5-EA69-9523-F39F7E53532C}"/>
              </a:ext>
            </a:extLst>
          </p:cNvPr>
          <p:cNvCxnSpPr>
            <a:cxnSpLocks/>
          </p:cNvCxnSpPr>
          <p:nvPr/>
        </p:nvCxnSpPr>
        <p:spPr>
          <a:xfrm flipH="1" flipV="1">
            <a:off x="4085887" y="3000208"/>
            <a:ext cx="5079210" cy="1140101"/>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D62746A-5F41-E57C-38B9-081576827DF2}"/>
              </a:ext>
            </a:extLst>
          </p:cNvPr>
          <p:cNvCxnSpPr>
            <a:cxnSpLocks/>
          </p:cNvCxnSpPr>
          <p:nvPr/>
        </p:nvCxnSpPr>
        <p:spPr>
          <a:xfrm flipH="1" flipV="1">
            <a:off x="2248348" y="4140772"/>
            <a:ext cx="6916749" cy="130436"/>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C92E5E-C339-94ED-F6DC-C480C350B3E0}"/>
              </a:ext>
            </a:extLst>
          </p:cNvPr>
          <p:cNvCxnSpPr>
            <a:cxnSpLocks/>
          </p:cNvCxnSpPr>
          <p:nvPr/>
        </p:nvCxnSpPr>
        <p:spPr>
          <a:xfrm flipH="1" flipV="1">
            <a:off x="3463962" y="3074635"/>
            <a:ext cx="5615493" cy="1140101"/>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8B3B7FD-AE3C-953F-D8B0-7F1FB849517A}"/>
              </a:ext>
            </a:extLst>
          </p:cNvPr>
          <p:cNvCxnSpPr>
            <a:cxnSpLocks/>
          </p:cNvCxnSpPr>
          <p:nvPr/>
        </p:nvCxnSpPr>
        <p:spPr>
          <a:xfrm flipH="1" flipV="1">
            <a:off x="2840019" y="3818965"/>
            <a:ext cx="6325078" cy="451780"/>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0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A30A-DB01-D72F-D294-BF0B34B4B28C}"/>
              </a:ext>
            </a:extLst>
          </p:cNvPr>
          <p:cNvSpPr>
            <a:spLocks noGrp="1"/>
          </p:cNvSpPr>
          <p:nvPr>
            <p:ph type="ctrTitle"/>
          </p:nvPr>
        </p:nvSpPr>
        <p:spPr/>
        <p:txBody>
          <a:bodyPr>
            <a:normAutofit/>
          </a:bodyPr>
          <a:lstStyle/>
          <a:p>
            <a:r>
              <a:rPr lang="en-US" sz="4000" dirty="0"/>
              <a:t>Program Fiscal Management – </a:t>
            </a:r>
            <a:r>
              <a:rPr lang="en-US" sz="4000" dirty="0" err="1"/>
              <a:t>FFY26</a:t>
            </a:r>
            <a:r>
              <a:rPr lang="en-US" sz="4000" dirty="0"/>
              <a:t> Fiscal Policy Changes</a:t>
            </a:r>
          </a:p>
        </p:txBody>
      </p:sp>
      <p:sp>
        <p:nvSpPr>
          <p:cNvPr id="5" name="Slide Number Placeholder 4">
            <a:extLst>
              <a:ext uri="{FF2B5EF4-FFF2-40B4-BE49-F238E27FC236}">
                <a16:creationId xmlns:a16="http://schemas.microsoft.com/office/drawing/2014/main" id="{47FB9CFD-74C6-FFAE-D304-274A7D2BE042}"/>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92563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6410" y="2299089"/>
            <a:ext cx="8335627" cy="4057261"/>
          </a:xfrm>
          <a:prstGeom prst="rect">
            <a:avLst/>
          </a:prstGeom>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838198" y="1594625"/>
            <a:ext cx="10024070"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Example – Used % of A16 Budget by Month – FFY24</a:t>
            </a:r>
            <a:endParaRPr lang="en-US" sz="3200" dirty="0"/>
          </a:p>
        </p:txBody>
      </p:sp>
      <p:sp>
        <p:nvSpPr>
          <p:cNvPr id="3" name="Rectangle: Rounded Corners 2">
            <a:extLst>
              <a:ext uri="{FF2B5EF4-FFF2-40B4-BE49-F238E27FC236}">
                <a16:creationId xmlns:a16="http://schemas.microsoft.com/office/drawing/2014/main" id="{783E118E-7D55-ABC3-DCF7-D8E79E2C9825}"/>
              </a:ext>
            </a:extLst>
          </p:cNvPr>
          <p:cNvSpPr/>
          <p:nvPr/>
        </p:nvSpPr>
        <p:spPr>
          <a:xfrm>
            <a:off x="9197788" y="2677370"/>
            <a:ext cx="2893808" cy="1503260"/>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FSR Adjustment: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-SP recoded Admin to A16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-This resulted in large A16 (33%) &amp; negative Admin</a:t>
            </a:r>
          </a:p>
        </p:txBody>
      </p:sp>
      <p:cxnSp>
        <p:nvCxnSpPr>
          <p:cNvPr id="6" name="Straight Arrow Connector 5">
            <a:extLst>
              <a:ext uri="{FF2B5EF4-FFF2-40B4-BE49-F238E27FC236}">
                <a16:creationId xmlns:a16="http://schemas.microsoft.com/office/drawing/2014/main" id="{8B21F783-F172-C435-072F-8F13DD2C9DF6}"/>
              </a:ext>
            </a:extLst>
          </p:cNvPr>
          <p:cNvCxnSpPr>
            <a:cxnSpLocks/>
          </p:cNvCxnSpPr>
          <p:nvPr/>
        </p:nvCxnSpPr>
        <p:spPr>
          <a:xfrm flipH="1">
            <a:off x="5446207" y="2954215"/>
            <a:ext cx="3751581" cy="0"/>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2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399" y="1952978"/>
            <a:ext cx="9370555" cy="4528052"/>
          </a:xfrm>
          <a:prstGeom prst="rect">
            <a:avLst/>
          </a:prstGeom>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838198" y="1594625"/>
            <a:ext cx="9933635"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Average Used Annual Budget by Month (%) – FFY25</a:t>
            </a:r>
            <a:endParaRPr lang="en-US" sz="3200" dirty="0"/>
          </a:p>
        </p:txBody>
      </p:sp>
    </p:spTree>
    <p:extLst>
      <p:ext uri="{BB962C8B-B14F-4D97-AF65-F5344CB8AC3E}">
        <p14:creationId xmlns:p14="http://schemas.microsoft.com/office/powerpoint/2010/main" val="3211761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872" y="2184361"/>
            <a:ext cx="8858705" cy="4286470"/>
          </a:xfrm>
          <a:prstGeom prst="rect">
            <a:avLst/>
          </a:prstGeom>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838198" y="1594625"/>
            <a:ext cx="9823103"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Used % of Admin Budget by Month – FFY25</a:t>
            </a:r>
            <a:endParaRPr lang="en-US" sz="3200" dirty="0"/>
          </a:p>
        </p:txBody>
      </p:sp>
      <p:sp>
        <p:nvSpPr>
          <p:cNvPr id="10" name="Rectangle: Rounded Corners 9">
            <a:extLst>
              <a:ext uri="{FF2B5EF4-FFF2-40B4-BE49-F238E27FC236}">
                <a16:creationId xmlns:a16="http://schemas.microsoft.com/office/drawing/2014/main" id="{F1950EC2-53F1-63C6-09F5-84BD68A2B228}"/>
              </a:ext>
            </a:extLst>
          </p:cNvPr>
          <p:cNvSpPr/>
          <p:nvPr/>
        </p:nvSpPr>
        <p:spPr>
          <a:xfrm>
            <a:off x="9029333" y="3292713"/>
            <a:ext cx="3111069" cy="1503260"/>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Another FSR Adjustment: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-SP recoded Admin to A16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-This resulted in negative Admin &amp; large A16 (see next slide)</a:t>
            </a:r>
          </a:p>
        </p:txBody>
      </p:sp>
      <p:cxnSp>
        <p:nvCxnSpPr>
          <p:cNvPr id="12" name="Straight Arrow Connector 11">
            <a:extLst>
              <a:ext uri="{FF2B5EF4-FFF2-40B4-BE49-F238E27FC236}">
                <a16:creationId xmlns:a16="http://schemas.microsoft.com/office/drawing/2014/main" id="{4F1B648F-25D8-4DD9-E3F6-CC3EACC4F8B1}"/>
              </a:ext>
            </a:extLst>
          </p:cNvPr>
          <p:cNvCxnSpPr>
            <a:cxnSpLocks/>
          </p:cNvCxnSpPr>
          <p:nvPr/>
        </p:nvCxnSpPr>
        <p:spPr>
          <a:xfrm flipH="1">
            <a:off x="3356386" y="2136136"/>
            <a:ext cx="6513865" cy="682368"/>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2B0714C-1F5C-FB0D-95EB-879317A6B83D}"/>
              </a:ext>
            </a:extLst>
          </p:cNvPr>
          <p:cNvCxnSpPr>
            <a:cxnSpLocks/>
          </p:cNvCxnSpPr>
          <p:nvPr/>
        </p:nvCxnSpPr>
        <p:spPr>
          <a:xfrm flipH="1">
            <a:off x="6096000" y="4691743"/>
            <a:ext cx="3211286" cy="1107854"/>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6A4BBCD2-6B13-2483-555F-A60BD691A224}"/>
              </a:ext>
            </a:extLst>
          </p:cNvPr>
          <p:cNvSpPr/>
          <p:nvPr/>
        </p:nvSpPr>
        <p:spPr>
          <a:xfrm>
            <a:off x="9783577" y="1459675"/>
            <a:ext cx="2244401" cy="1073075"/>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33% of an SP’s annual Admin budget spent in Dec</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00086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E681-9FD1-EA7D-B32B-D104FF933B66}"/>
              </a:ext>
            </a:extLst>
          </p:cNvPr>
          <p:cNvSpPr>
            <a:spLocks noGrp="1"/>
          </p:cNvSpPr>
          <p:nvPr>
            <p:ph type="title"/>
          </p:nvPr>
        </p:nvSpPr>
        <p:spPr/>
        <p:txBody>
          <a:bodyPr/>
          <a:lstStyle/>
          <a:p>
            <a:r>
              <a:rPr lang="en-US" sz="3600" dirty="0"/>
              <a:t>Program Fiscal Management</a:t>
            </a:r>
            <a:endParaRPr lang="en-US" dirty="0"/>
          </a:p>
        </p:txBody>
      </p:sp>
      <p:sp>
        <p:nvSpPr>
          <p:cNvPr id="5" name="Slide Number Placeholder 4">
            <a:extLst>
              <a:ext uri="{FF2B5EF4-FFF2-40B4-BE49-F238E27FC236}">
                <a16:creationId xmlns:a16="http://schemas.microsoft.com/office/drawing/2014/main" id="{AC7CB56A-B04E-9BFE-D844-850DCF722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E3FFC78-19E5-F04E-2639-3C1BD9659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7897" y="2270926"/>
            <a:ext cx="9506921" cy="4270551"/>
          </a:xfrm>
          <a:prstGeom prst="rect">
            <a:avLst/>
          </a:prstGeom>
        </p:spPr>
      </p:pic>
      <p:sp>
        <p:nvSpPr>
          <p:cNvPr id="14" name="Content Placeholder 2">
            <a:extLst>
              <a:ext uri="{FF2B5EF4-FFF2-40B4-BE49-F238E27FC236}">
                <a16:creationId xmlns:a16="http://schemas.microsoft.com/office/drawing/2014/main" id="{FAAA22B6-02B0-8A63-6861-C9493FF77FB7}"/>
              </a:ext>
            </a:extLst>
          </p:cNvPr>
          <p:cNvSpPr>
            <a:spLocks noGrp="1"/>
          </p:cNvSpPr>
          <p:nvPr>
            <p:ph sz="half" idx="1"/>
          </p:nvPr>
        </p:nvSpPr>
        <p:spPr>
          <a:xfrm>
            <a:off x="838198" y="1594625"/>
            <a:ext cx="9823103" cy="584132"/>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Used % of A16 Budget by Month – FFY25</a:t>
            </a:r>
            <a:endParaRPr lang="en-US" sz="3200" dirty="0"/>
          </a:p>
        </p:txBody>
      </p:sp>
      <p:sp>
        <p:nvSpPr>
          <p:cNvPr id="12" name="Rectangle: Rounded Corners 11">
            <a:extLst>
              <a:ext uri="{FF2B5EF4-FFF2-40B4-BE49-F238E27FC236}">
                <a16:creationId xmlns:a16="http://schemas.microsoft.com/office/drawing/2014/main" id="{BC6951B0-1F62-EDB0-B309-EA44691FE274}"/>
              </a:ext>
            </a:extLst>
          </p:cNvPr>
          <p:cNvSpPr/>
          <p:nvPr/>
        </p:nvSpPr>
        <p:spPr>
          <a:xfrm>
            <a:off x="9295079" y="1407130"/>
            <a:ext cx="2732443" cy="1543254"/>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Because this SP re-coded their Admin to A16  in Apr, they reported  larger A16 expenditures (26%) and neg. Admin</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3" name="Straight Arrow Connector 12">
            <a:extLst>
              <a:ext uri="{FF2B5EF4-FFF2-40B4-BE49-F238E27FC236}">
                <a16:creationId xmlns:a16="http://schemas.microsoft.com/office/drawing/2014/main" id="{729AE401-BA0A-BDA0-79B4-68285E1C99B4}"/>
              </a:ext>
            </a:extLst>
          </p:cNvPr>
          <p:cNvCxnSpPr>
            <a:cxnSpLocks/>
            <a:stCxn id="12" idx="1"/>
          </p:cNvCxnSpPr>
          <p:nvPr/>
        </p:nvCxnSpPr>
        <p:spPr>
          <a:xfrm flipH="1">
            <a:off x="6357769" y="2178757"/>
            <a:ext cx="2937310" cy="456867"/>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19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7" y="1594624"/>
            <a:ext cx="10958567" cy="4582339"/>
          </a:xfrm>
        </p:spPr>
        <p:txBody>
          <a:bodyPr>
            <a:noAutofit/>
          </a:bodyPr>
          <a:lstStyle/>
          <a:p>
            <a:pPr marL="0" indent="0">
              <a:spcBef>
                <a:spcPts val="0"/>
              </a:spcBef>
              <a:spcAft>
                <a:spcPts val="0"/>
              </a:spcAft>
              <a:buNone/>
            </a:pPr>
            <a:r>
              <a:rPr lang="en-US" sz="3600" b="1" dirty="0"/>
              <a:t>Spending Trends – Hypothetical Examples of Trade-Offs</a:t>
            </a:r>
          </a:p>
          <a:p>
            <a:pPr>
              <a:tabLst>
                <a:tab pos="228600" algn="l"/>
              </a:tabLst>
            </a:pPr>
            <a:r>
              <a:rPr lang="en-US" sz="3200" b="1" dirty="0"/>
              <a:t>SP Input: </a:t>
            </a:r>
            <a:r>
              <a:rPr lang="en-US" sz="3200" dirty="0"/>
              <a:t>What are some pros, cons, &amp; effects or situations that you see?</a:t>
            </a:r>
          </a:p>
          <a:p>
            <a:pPr lvl="0">
              <a:tabLst>
                <a:tab pos="228600" algn="l"/>
              </a:tabLst>
            </a:pPr>
            <a:r>
              <a:rPr lang="en-US" sz="3200" b="1" dirty="0"/>
              <a:t>#1: Spending more at the beginning </a:t>
            </a:r>
          </a:p>
          <a:p>
            <a:pPr lvl="1">
              <a:tabLst>
                <a:tab pos="228600" algn="l"/>
              </a:tabLst>
            </a:pPr>
            <a:r>
              <a:rPr lang="en-US" sz="2800" b="1" dirty="0"/>
              <a:t>Pros: </a:t>
            </a:r>
            <a:r>
              <a:rPr lang="en-US" sz="2800" dirty="0"/>
              <a:t>Helps with application processing</a:t>
            </a:r>
          </a:p>
          <a:p>
            <a:pPr lvl="1">
              <a:tabLst>
                <a:tab pos="228600" algn="l"/>
              </a:tabLst>
            </a:pPr>
            <a:r>
              <a:rPr lang="en-US" sz="2800" b="1" dirty="0"/>
              <a:t>Cons: </a:t>
            </a:r>
            <a:r>
              <a:rPr lang="en-US" sz="2800" dirty="0"/>
              <a:t>You have less at the end</a:t>
            </a:r>
          </a:p>
          <a:p>
            <a:pPr lvl="1">
              <a:tabLst>
                <a:tab pos="228600" algn="l"/>
              </a:tabLst>
            </a:pPr>
            <a:r>
              <a:rPr lang="en-US" sz="2800" b="1" dirty="0"/>
              <a:t>Effects: </a:t>
            </a:r>
            <a:r>
              <a:rPr lang="en-US" sz="2800" dirty="0"/>
              <a:t>Layoffs | Lots of temporary staff | Supplementing with non-federal funding</a:t>
            </a:r>
          </a:p>
          <a:p>
            <a:pPr lvl="0">
              <a:tabLst>
                <a:tab pos="228600" algn="l"/>
              </a:tabLst>
            </a:pPr>
            <a:endParaRPr lang="en-US" sz="3200" dirty="0"/>
          </a:p>
          <a:p>
            <a:pPr>
              <a:tabLst>
                <a:tab pos="228600" algn="l"/>
              </a:tabLst>
            </a:pPr>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Child holding up hand">
            <a:extLst>
              <a:ext uri="{FF2B5EF4-FFF2-40B4-BE49-F238E27FC236}">
                <a16:creationId xmlns:a16="http://schemas.microsoft.com/office/drawing/2014/main" id="{DA39241C-481B-6FC4-9772-33D82F887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99958"/>
            <a:ext cx="838197" cy="555387"/>
          </a:xfrm>
          <a:prstGeom prst="rect">
            <a:avLst/>
          </a:prstGeom>
        </p:spPr>
      </p:pic>
    </p:spTree>
    <p:extLst>
      <p:ext uri="{BB962C8B-B14F-4D97-AF65-F5344CB8AC3E}">
        <p14:creationId xmlns:p14="http://schemas.microsoft.com/office/powerpoint/2010/main" val="28689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647068" cy="4582339"/>
          </a:xfrm>
        </p:spPr>
        <p:txBody>
          <a:bodyPr>
            <a:noAutofit/>
          </a:bodyPr>
          <a:lstStyle/>
          <a:p>
            <a:pPr marL="0" indent="0">
              <a:spcBef>
                <a:spcPts val="0"/>
              </a:spcBef>
              <a:spcAft>
                <a:spcPts val="0"/>
              </a:spcAft>
              <a:buNone/>
            </a:pPr>
            <a:r>
              <a:rPr lang="en-US" sz="3600" b="1" dirty="0"/>
              <a:t>Spending Trends – Hypothetical Examples of Trade-Offs</a:t>
            </a:r>
          </a:p>
          <a:p>
            <a:pPr>
              <a:tabLst>
                <a:tab pos="228600" algn="l"/>
              </a:tabLst>
            </a:pPr>
            <a:r>
              <a:rPr lang="en-US" sz="3200" b="1" dirty="0"/>
              <a:t>SP Input: </a:t>
            </a:r>
            <a:r>
              <a:rPr lang="en-US" sz="3200" dirty="0"/>
              <a:t>What are some pros, cons, &amp; effects or situations  that you see?</a:t>
            </a:r>
          </a:p>
          <a:p>
            <a:pPr lvl="0">
              <a:tabLst>
                <a:tab pos="228600" algn="l"/>
              </a:tabLst>
            </a:pPr>
            <a:r>
              <a:rPr lang="en-US" sz="3200" b="1" dirty="0"/>
              <a:t>#2: Smooth expenditures </a:t>
            </a:r>
          </a:p>
          <a:p>
            <a:pPr lvl="1">
              <a:tabLst>
                <a:tab pos="228600" algn="l"/>
              </a:tabLst>
            </a:pPr>
            <a:r>
              <a:rPr lang="en-US" sz="2800" b="1" dirty="0"/>
              <a:t>Cons: </a:t>
            </a:r>
            <a:r>
              <a:rPr lang="en-US" sz="2800" dirty="0"/>
              <a:t>Less staffing and a larger backlog</a:t>
            </a:r>
          </a:p>
          <a:p>
            <a:pPr lvl="1">
              <a:tabLst>
                <a:tab pos="228600" algn="l"/>
              </a:tabLst>
            </a:pPr>
            <a:r>
              <a:rPr lang="en-US" sz="2800" b="1" dirty="0"/>
              <a:t>Pros: </a:t>
            </a:r>
            <a:r>
              <a:rPr lang="en-US" sz="2800" dirty="0"/>
              <a:t>Works with some SPs – seem to be smaller ones with long-time staff who work on other programs in the “off-season”</a:t>
            </a:r>
          </a:p>
          <a:p>
            <a:pPr lvl="1">
              <a:tabLst>
                <a:tab pos="228600" algn="l"/>
              </a:tabLst>
            </a:pPr>
            <a:r>
              <a:rPr lang="en-US" sz="2800" b="1" dirty="0"/>
              <a:t>Effects: </a:t>
            </a:r>
            <a:r>
              <a:rPr lang="en-US" sz="2800" dirty="0"/>
              <a:t>No need for layoffs | No temporary staff </a:t>
            </a:r>
          </a:p>
          <a:p>
            <a:pPr>
              <a:tabLst>
                <a:tab pos="228600" algn="l"/>
              </a:tabLst>
            </a:pPr>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Child holding up hand">
            <a:extLst>
              <a:ext uri="{FF2B5EF4-FFF2-40B4-BE49-F238E27FC236}">
                <a16:creationId xmlns:a16="http://schemas.microsoft.com/office/drawing/2014/main" id="{03E1226A-06DA-4549-1A8C-AF14EBD22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20506"/>
            <a:ext cx="838197" cy="555387"/>
          </a:xfrm>
          <a:prstGeom prst="rect">
            <a:avLst/>
          </a:prstGeom>
        </p:spPr>
      </p:pic>
    </p:spTree>
    <p:extLst>
      <p:ext uri="{BB962C8B-B14F-4D97-AF65-F5344CB8AC3E}">
        <p14:creationId xmlns:p14="http://schemas.microsoft.com/office/powerpoint/2010/main" val="255548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9963780"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Planning for the Year – Considerations</a:t>
            </a:r>
          </a:p>
          <a:p>
            <a:pPr>
              <a:tabLst>
                <a:tab pos="228600" algn="l"/>
              </a:tabLst>
            </a:pPr>
            <a:r>
              <a:rPr lang="en-US" sz="3200" dirty="0"/>
              <a:t>Understanding When Funding is Available and How Much</a:t>
            </a:r>
          </a:p>
          <a:p>
            <a:pPr lvl="1">
              <a:tabLst>
                <a:tab pos="228600" algn="l"/>
              </a:tabLst>
            </a:pPr>
            <a:r>
              <a:rPr lang="en-US" sz="2800" dirty="0"/>
              <a:t>Have to base on historical trends</a:t>
            </a:r>
          </a:p>
          <a:p>
            <a:pPr lvl="1">
              <a:tabLst>
                <a:tab pos="228600" algn="l"/>
              </a:tabLst>
            </a:pPr>
            <a:r>
              <a:rPr lang="en-US" sz="2800" dirty="0"/>
              <a:t>Major cuts would impact budgets in unpredictable ways</a:t>
            </a:r>
          </a:p>
          <a:p>
            <a:pPr>
              <a:tabLst>
                <a:tab pos="228600" algn="l"/>
              </a:tabLst>
            </a:pPr>
            <a:r>
              <a:rPr lang="en-US" sz="3200" dirty="0"/>
              <a:t>Not one-size fits all</a:t>
            </a:r>
          </a:p>
          <a:p>
            <a:pPr lvl="1">
              <a:tabLst>
                <a:tab pos="228600" algn="l"/>
              </a:tabLst>
            </a:pPr>
            <a:r>
              <a:rPr lang="en-US" sz="2800" dirty="0"/>
              <a:t>SPs vary in size and organizational structure</a:t>
            </a:r>
          </a:p>
          <a:p>
            <a:pPr>
              <a:tabLst>
                <a:tab pos="228600" algn="l"/>
              </a:tabLst>
            </a:pPr>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Multiple exposures of graphs with different colors and sizes">
            <a:extLst>
              <a:ext uri="{FF2B5EF4-FFF2-40B4-BE49-F238E27FC236}">
                <a16:creationId xmlns:a16="http://schemas.microsoft.com/office/drawing/2014/main" id="{B4A8BABA-3EEA-8035-773C-B6AF33ABC5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462" y="4200211"/>
            <a:ext cx="3099668" cy="2066445"/>
          </a:xfrm>
          <a:prstGeom prst="rect">
            <a:avLst/>
          </a:prstGeom>
        </p:spPr>
      </p:pic>
    </p:spTree>
    <p:extLst>
      <p:ext uri="{BB962C8B-B14F-4D97-AF65-F5344CB8AC3E}">
        <p14:creationId xmlns:p14="http://schemas.microsoft.com/office/powerpoint/2010/main" val="14952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528143" y="1591733"/>
            <a:ext cx="11174291" cy="5129742"/>
          </a:xfrm>
          <a:noFill/>
          <a:ln>
            <a:solidFill>
              <a:schemeClr val="bg1"/>
            </a:solidFill>
          </a:ln>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Typical SP Funding Schedule – EXAMPLE </a:t>
            </a:r>
            <a:endParaRPr lang="en-US" sz="3200" b="1" dirty="0">
              <a:ea typeface="Calibri" panose="020F0502020204030204" pitchFamily="34" charset="0"/>
              <a:cs typeface="Times New Roman" panose="02020603050405020304" pitchFamily="18" charset="0"/>
            </a:endParaRPr>
          </a:p>
          <a:p>
            <a:pPr marL="0" lvl="1" indent="0">
              <a:spcBef>
                <a:spcPts val="1000"/>
              </a:spcBef>
              <a:buNone/>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698F5FC6-EE83-A7B9-098C-397A0E3B5A40}"/>
              </a:ext>
            </a:extLst>
          </p:cNvPr>
          <p:cNvGraphicFramePr>
            <a:graphicFrameLocks noGrp="1"/>
          </p:cNvGraphicFramePr>
          <p:nvPr/>
        </p:nvGraphicFramePr>
        <p:xfrm>
          <a:off x="528143" y="2789497"/>
          <a:ext cx="10922919" cy="2400644"/>
        </p:xfrm>
        <a:graphic>
          <a:graphicData uri="http://schemas.openxmlformats.org/drawingml/2006/table">
            <a:tbl>
              <a:tblPr firstRow="1" bandRow="1">
                <a:tableStyleId>{5C22544A-7EE6-4342-B048-85BDC9FD1C3A}</a:tableStyleId>
              </a:tblPr>
              <a:tblGrid>
                <a:gridCol w="1489869">
                  <a:extLst>
                    <a:ext uri="{9D8B030D-6E8A-4147-A177-3AD203B41FA5}">
                      <a16:colId xmlns:a16="http://schemas.microsoft.com/office/drawing/2014/main" val="3704366106"/>
                    </a:ext>
                  </a:extLst>
                </a:gridCol>
                <a:gridCol w="1572175">
                  <a:extLst>
                    <a:ext uri="{9D8B030D-6E8A-4147-A177-3AD203B41FA5}">
                      <a16:colId xmlns:a16="http://schemas.microsoft.com/office/drawing/2014/main" val="1013234820"/>
                    </a:ext>
                  </a:extLst>
                </a:gridCol>
                <a:gridCol w="1572175">
                  <a:extLst>
                    <a:ext uri="{9D8B030D-6E8A-4147-A177-3AD203B41FA5}">
                      <a16:colId xmlns:a16="http://schemas.microsoft.com/office/drawing/2014/main" val="2055186081"/>
                    </a:ext>
                  </a:extLst>
                </a:gridCol>
                <a:gridCol w="1572175">
                  <a:extLst>
                    <a:ext uri="{9D8B030D-6E8A-4147-A177-3AD203B41FA5}">
                      <a16:colId xmlns:a16="http://schemas.microsoft.com/office/drawing/2014/main" val="4080828394"/>
                    </a:ext>
                  </a:extLst>
                </a:gridCol>
                <a:gridCol w="1572175">
                  <a:extLst>
                    <a:ext uri="{9D8B030D-6E8A-4147-A177-3AD203B41FA5}">
                      <a16:colId xmlns:a16="http://schemas.microsoft.com/office/drawing/2014/main" val="3043506571"/>
                    </a:ext>
                  </a:extLst>
                </a:gridCol>
                <a:gridCol w="1572175">
                  <a:extLst>
                    <a:ext uri="{9D8B030D-6E8A-4147-A177-3AD203B41FA5}">
                      <a16:colId xmlns:a16="http://schemas.microsoft.com/office/drawing/2014/main" val="3076316084"/>
                    </a:ext>
                  </a:extLst>
                </a:gridCol>
                <a:gridCol w="1572175">
                  <a:extLst>
                    <a:ext uri="{9D8B030D-6E8A-4147-A177-3AD203B41FA5}">
                      <a16:colId xmlns:a16="http://schemas.microsoft.com/office/drawing/2014/main" val="2202739672"/>
                    </a:ext>
                  </a:extLst>
                </a:gridCol>
              </a:tblGrid>
              <a:tr h="6872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en-US" sz="3000" b="0" dirty="0"/>
                        <a:t>October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tc>
                <a:tc gridSpan="2">
                  <a:txBody>
                    <a:bodyPr/>
                    <a:lstStyle/>
                    <a:p>
                      <a:pPr algn="ctr"/>
                      <a:r>
                        <a:rPr lang="en-US" sz="3000" b="0" dirty="0"/>
                        <a:t>     Early November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tc>
                <a:tc gridSpan="2">
                  <a:txBody>
                    <a:bodyPr/>
                    <a:lstStyle/>
                    <a:p>
                      <a:pPr algn="ctr"/>
                      <a:r>
                        <a:rPr lang="en-US" sz="3000" b="0" dirty="0"/>
                        <a:t>March-April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tc>
                <a:extLst>
                  <a:ext uri="{0D108BD9-81ED-4DB2-BD59-A6C34878D82A}">
                    <a16:rowId xmlns:a16="http://schemas.microsoft.com/office/drawing/2014/main" val="3675987713"/>
                  </a:ext>
                </a:extLst>
              </a:tr>
              <a:tr h="5069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sz="2800" b="0" dirty="0"/>
                        <a:t>Start-Up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t>Initial  Award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800" b="0" dirty="0"/>
                        <a:t>Final Award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564764123"/>
                  </a:ext>
                </a:extLst>
              </a:tr>
              <a:tr h="598134">
                <a:tc>
                  <a:txBody>
                    <a:bodyPr/>
                    <a:lstStyle/>
                    <a:p>
                      <a:r>
                        <a:rPr lang="en-US" sz="2400" b="0" dirty="0"/>
                        <a:t>SP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400" dirty="0"/>
                        <a:t>$3M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b="0" dirty="0"/>
                        <a:t>33%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400" b="0" dirty="0"/>
                        <a:t>$</a:t>
                      </a:r>
                      <a:r>
                        <a:rPr lang="en-US" sz="2400" b="0" dirty="0" err="1"/>
                        <a:t>5M</a:t>
                      </a:r>
                      <a:endParaRPr lang="en-US" sz="2400"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b="0" dirty="0"/>
                        <a:t>57%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400" b="0" dirty="0"/>
                        <a:t>$</a:t>
                      </a:r>
                      <a:r>
                        <a:rPr lang="en-US" sz="2400" b="0" dirty="0" err="1"/>
                        <a:t>864K</a:t>
                      </a:r>
                      <a:endParaRPr lang="en-US" sz="2400"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b="0" dirty="0"/>
                        <a:t>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7624879"/>
                  </a:ext>
                </a:extLst>
              </a:tr>
              <a:tr h="597117">
                <a:tc>
                  <a:txBody>
                    <a:bodyPr/>
                    <a:lstStyle/>
                    <a:p>
                      <a:r>
                        <a:rPr lang="en-US" sz="2400" b="0" dirty="0"/>
                        <a:t>SP A16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a:t>$</a:t>
                      </a:r>
                      <a:r>
                        <a:rPr lang="en-US" sz="2400" dirty="0" err="1"/>
                        <a:t>1M</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b="0" dirty="0"/>
                        <a:t>17%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b="0" dirty="0"/>
                        <a:t>$</a:t>
                      </a:r>
                      <a:r>
                        <a:rPr lang="en-US" sz="2400" b="0" dirty="0" err="1"/>
                        <a:t>4.2M</a:t>
                      </a:r>
                      <a:endParaRPr lang="en-US" sz="2400" b="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b="0" dirty="0"/>
                        <a:t>73%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b="0" dirty="0"/>
                        <a:t>$</a:t>
                      </a:r>
                      <a:r>
                        <a:rPr lang="en-US" sz="2400" b="0" dirty="0" err="1"/>
                        <a:t>600K</a:t>
                      </a:r>
                      <a:endParaRPr lang="en-US" sz="2400" b="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b="0" dirty="0"/>
                        <a:t>10%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368128"/>
                  </a:ext>
                </a:extLst>
              </a:tr>
            </a:tbl>
          </a:graphicData>
        </a:graphic>
      </p:graphicFrame>
      <p:pic>
        <p:nvPicPr>
          <p:cNvPr id="20" name="Graphic 19" descr="Badge 1 with solid fill">
            <a:extLst>
              <a:ext uri="{FF2B5EF4-FFF2-40B4-BE49-F238E27FC236}">
                <a16:creationId xmlns:a16="http://schemas.microsoft.com/office/drawing/2014/main" id="{58991A92-45FF-03C6-7669-0D25C7AA5A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2182" y="2789496"/>
            <a:ext cx="573085" cy="573085"/>
          </a:xfrm>
          <a:prstGeom prst="rect">
            <a:avLst/>
          </a:prstGeom>
        </p:spPr>
      </p:pic>
      <p:pic>
        <p:nvPicPr>
          <p:cNvPr id="22" name="Graphic 21" descr="Badge with solid fill">
            <a:extLst>
              <a:ext uri="{FF2B5EF4-FFF2-40B4-BE49-F238E27FC236}">
                <a16:creationId xmlns:a16="http://schemas.microsoft.com/office/drawing/2014/main" id="{F70896CC-C387-2BC9-A391-92D13C5A7E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25142" y="2789496"/>
            <a:ext cx="573085" cy="573085"/>
          </a:xfrm>
          <a:prstGeom prst="rect">
            <a:avLst/>
          </a:prstGeom>
        </p:spPr>
      </p:pic>
      <p:pic>
        <p:nvPicPr>
          <p:cNvPr id="24" name="Graphic 23" descr="Badge 3 with solid fill">
            <a:extLst>
              <a:ext uri="{FF2B5EF4-FFF2-40B4-BE49-F238E27FC236}">
                <a16:creationId xmlns:a16="http://schemas.microsoft.com/office/drawing/2014/main" id="{4A9AF6C6-5251-E250-04C3-6F009EB1DF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8102" y="2789496"/>
            <a:ext cx="573085" cy="573085"/>
          </a:xfrm>
          <a:prstGeom prst="rect">
            <a:avLst/>
          </a:prstGeom>
        </p:spPr>
      </p:pic>
      <p:sp>
        <p:nvSpPr>
          <p:cNvPr id="26" name="Rectangle: Rounded Corners 25">
            <a:extLst>
              <a:ext uri="{FF2B5EF4-FFF2-40B4-BE49-F238E27FC236}">
                <a16:creationId xmlns:a16="http://schemas.microsoft.com/office/drawing/2014/main" id="{45B364C1-E732-91A3-5105-85EAABD4DD36}"/>
              </a:ext>
            </a:extLst>
          </p:cNvPr>
          <p:cNvSpPr/>
          <p:nvPr/>
        </p:nvSpPr>
        <p:spPr>
          <a:xfrm>
            <a:off x="8317261" y="5394679"/>
            <a:ext cx="2376293" cy="1214978"/>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By early November SPs received 90% of both Admin &amp; A16</a:t>
            </a:r>
          </a:p>
        </p:txBody>
      </p:sp>
      <p:cxnSp>
        <p:nvCxnSpPr>
          <p:cNvPr id="31" name="Straight Arrow Connector 30">
            <a:extLst>
              <a:ext uri="{FF2B5EF4-FFF2-40B4-BE49-F238E27FC236}">
                <a16:creationId xmlns:a16="http://schemas.microsoft.com/office/drawing/2014/main" id="{C8F54E5C-42C3-18B2-041A-F5384D300D36}"/>
              </a:ext>
            </a:extLst>
          </p:cNvPr>
          <p:cNvCxnSpPr>
            <a:cxnSpLocks/>
          </p:cNvCxnSpPr>
          <p:nvPr/>
        </p:nvCxnSpPr>
        <p:spPr>
          <a:xfrm flipH="1" flipV="1">
            <a:off x="7650148" y="3245618"/>
            <a:ext cx="924496" cy="2149061"/>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9217C487-DB0B-43B9-5E0E-F6FD7CBCC46D}"/>
              </a:ext>
            </a:extLst>
          </p:cNvPr>
          <p:cNvSpPr/>
          <p:nvPr/>
        </p:nvSpPr>
        <p:spPr>
          <a:xfrm>
            <a:off x="1157439" y="5386381"/>
            <a:ext cx="2376293" cy="1214978"/>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SPs receive more Admin upfront than A16</a:t>
            </a:r>
          </a:p>
        </p:txBody>
      </p:sp>
      <p:cxnSp>
        <p:nvCxnSpPr>
          <p:cNvPr id="5" name="Straight Arrow Connector 4">
            <a:extLst>
              <a:ext uri="{FF2B5EF4-FFF2-40B4-BE49-F238E27FC236}">
                <a16:creationId xmlns:a16="http://schemas.microsoft.com/office/drawing/2014/main" id="{C0CFA2A7-B0ED-7351-C745-5DDF760BDDC1}"/>
              </a:ext>
            </a:extLst>
          </p:cNvPr>
          <p:cNvCxnSpPr>
            <a:cxnSpLocks/>
          </p:cNvCxnSpPr>
          <p:nvPr/>
        </p:nvCxnSpPr>
        <p:spPr>
          <a:xfrm flipV="1">
            <a:off x="2904565" y="4320148"/>
            <a:ext cx="688489" cy="1074531"/>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FBDAD9A-1704-F42F-AA8F-164438FD324E}"/>
              </a:ext>
            </a:extLst>
          </p:cNvPr>
          <p:cNvSpPr/>
          <p:nvPr/>
        </p:nvSpPr>
        <p:spPr>
          <a:xfrm>
            <a:off x="3560781" y="4007671"/>
            <a:ext cx="720762" cy="435237"/>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43DB999A-1A7C-089A-70DA-740B63BA1D28}"/>
              </a:ext>
            </a:extLst>
          </p:cNvPr>
          <p:cNvSpPr/>
          <p:nvPr/>
        </p:nvSpPr>
        <p:spPr>
          <a:xfrm>
            <a:off x="6732818" y="4636546"/>
            <a:ext cx="688489" cy="441063"/>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AF93467E-4736-3052-0D19-BC675CD0564B}"/>
              </a:ext>
            </a:extLst>
          </p:cNvPr>
          <p:cNvSpPr/>
          <p:nvPr/>
        </p:nvSpPr>
        <p:spPr>
          <a:xfrm>
            <a:off x="4066605" y="5266267"/>
            <a:ext cx="3737172" cy="1455207"/>
          </a:xfrm>
          <a:prstGeom prst="roundRect">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When we get 1</a:t>
            </a:r>
            <a:r>
              <a:rPr kumimoji="0" lang="en-US" sz="1800" b="0" i="0" u="none" strike="noStrike" kern="1200" cap="none" spc="0" normalizeH="0" baseline="30000" noProof="0" dirty="0">
                <a:ln>
                  <a:noFill/>
                </a:ln>
                <a:solidFill>
                  <a:srgbClr val="FFFFFF"/>
                </a:solidFill>
                <a:effectLst/>
                <a:uLnTx/>
                <a:uFillTx/>
                <a:latin typeface="Calibri"/>
                <a:ea typeface="+mn-ea"/>
                <a:cs typeface="+mn-cs"/>
              </a:rPr>
              <a:t>st</a:t>
            </a:r>
            <a:r>
              <a:rPr kumimoji="0" lang="en-US" sz="1800" b="0" i="0" u="none" strike="noStrike" kern="1200" cap="none" spc="0" normalizeH="0" baseline="0" noProof="0" dirty="0">
                <a:ln>
                  <a:noFill/>
                </a:ln>
                <a:solidFill>
                  <a:srgbClr val="FFFFFF"/>
                </a:solidFill>
                <a:effectLst/>
                <a:uLnTx/>
                <a:uFillTx/>
                <a:latin typeface="Calibri"/>
                <a:ea typeface="+mn-ea"/>
                <a:cs typeface="+mn-cs"/>
              </a:rPr>
              <a:t>  Award, it might seem SPs get a disproportionate amount of A16, but that’s because they get a disproportionate amount of Admin at Start-Up </a:t>
            </a:r>
          </a:p>
        </p:txBody>
      </p:sp>
      <p:cxnSp>
        <p:nvCxnSpPr>
          <p:cNvPr id="14" name="Straight Arrow Connector 13">
            <a:extLst>
              <a:ext uri="{FF2B5EF4-FFF2-40B4-BE49-F238E27FC236}">
                <a16:creationId xmlns:a16="http://schemas.microsoft.com/office/drawing/2014/main" id="{8EB827B7-C87E-5DD5-C0B7-4C10F43EC853}"/>
              </a:ext>
            </a:extLst>
          </p:cNvPr>
          <p:cNvCxnSpPr>
            <a:cxnSpLocks/>
          </p:cNvCxnSpPr>
          <p:nvPr/>
        </p:nvCxnSpPr>
        <p:spPr>
          <a:xfrm flipV="1">
            <a:off x="6274153" y="5006765"/>
            <a:ext cx="458665" cy="379616"/>
          </a:xfrm>
          <a:prstGeom prst="straightConnector1">
            <a:avLst/>
          </a:prstGeom>
          <a:ln w="38100">
            <a:solidFill>
              <a:srgbClr val="78BE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21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10"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9803005"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#1: Start-Up Funding – October 1</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err="1"/>
              <a:t>FFY26</a:t>
            </a:r>
            <a:r>
              <a:rPr lang="en-US" sz="3200" dirty="0"/>
              <a:t> SP Start-Up Funding = $</a:t>
            </a:r>
            <a:r>
              <a:rPr lang="en-US" sz="3200" dirty="0" err="1"/>
              <a:t>4M</a:t>
            </a:r>
            <a:r>
              <a:rPr lang="en-US" sz="3200" dirty="0"/>
              <a:t> </a:t>
            </a:r>
            <a:endParaRPr lang="en-US" sz="2800" dirty="0"/>
          </a:p>
          <a:p>
            <a:pPr marL="685800" lvl="2">
              <a:spcBef>
                <a:spcPts val="600"/>
              </a:spcBef>
              <a:spcAft>
                <a:spcPts val="600"/>
              </a:spcAft>
            </a:pPr>
            <a:r>
              <a:rPr lang="en-US" sz="2800" dirty="0"/>
              <a:t>$3M Administrative (Admin) </a:t>
            </a:r>
          </a:p>
          <a:p>
            <a:pPr marL="685800" lvl="2">
              <a:spcBef>
                <a:spcPts val="600"/>
              </a:spcBef>
              <a:spcAft>
                <a:spcPts val="600"/>
              </a:spcAft>
            </a:pPr>
            <a:r>
              <a:rPr lang="en-US" sz="2800" dirty="0"/>
              <a:t>$</a:t>
            </a:r>
            <a:r>
              <a:rPr lang="en-US" sz="2800" dirty="0" err="1"/>
              <a:t>1M</a:t>
            </a:r>
            <a:r>
              <a:rPr lang="en-US" sz="2800" dirty="0"/>
              <a:t> Assurance 16 (A16)</a:t>
            </a:r>
          </a:p>
          <a:p>
            <a:r>
              <a:rPr lang="en-US" sz="3200" dirty="0"/>
              <a:t>Funds available as of October 1</a:t>
            </a:r>
          </a:p>
          <a:p>
            <a:pPr lvl="1"/>
            <a:r>
              <a:rPr lang="en-US" sz="2800" dirty="0"/>
              <a:t>Provided from carried over funds from FFY25</a:t>
            </a:r>
          </a:p>
          <a:p>
            <a:r>
              <a:rPr lang="en-US" sz="3200" dirty="0"/>
              <a:t>Additional funds allocated as funding is received</a:t>
            </a:r>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Text, whiteboard&#10;&#10;AI-generated content may be incorrect.">
            <a:extLst>
              <a:ext uri="{FF2B5EF4-FFF2-40B4-BE49-F238E27FC236}">
                <a16:creationId xmlns:a16="http://schemas.microsoft.com/office/drawing/2014/main" id="{F348101D-FFE2-B993-BE22-E69696E58A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83335" y="1351240"/>
            <a:ext cx="4508665" cy="3156065"/>
          </a:xfrm>
          <a:prstGeom prst="rect">
            <a:avLst/>
          </a:prstGeom>
        </p:spPr>
      </p:pic>
    </p:spTree>
    <p:extLst>
      <p:ext uri="{BB962C8B-B14F-4D97-AF65-F5344CB8AC3E}">
        <p14:creationId xmlns:p14="http://schemas.microsoft.com/office/powerpoint/2010/main" val="24908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285327"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#2: Initial Federal Award – October-November</a:t>
            </a:r>
            <a:endParaRPr lang="en-US" sz="900" dirty="0"/>
          </a:p>
          <a:p>
            <a:pPr>
              <a:spcBef>
                <a:spcPts val="600"/>
              </a:spcBef>
              <a:spcAft>
                <a:spcPts val="600"/>
              </a:spcAft>
            </a:pPr>
            <a:r>
              <a:rPr lang="en-US" sz="3200" dirty="0"/>
              <a:t>Each year Congress appropriates additional LIHEAP funding</a:t>
            </a:r>
          </a:p>
          <a:p>
            <a:pPr>
              <a:spcBef>
                <a:spcPts val="600"/>
              </a:spcBef>
              <a:spcAft>
                <a:spcPts val="600"/>
              </a:spcAft>
            </a:pPr>
            <a:r>
              <a:rPr lang="en-US" sz="3200" dirty="0"/>
              <a:t>Actual awards to states arrive between Oct 15-Nov 15 </a:t>
            </a:r>
          </a:p>
          <a:p>
            <a:pPr marL="228600" lvl="1">
              <a:spcBef>
                <a:spcPts val="600"/>
              </a:spcBef>
              <a:spcAft>
                <a:spcPts val="600"/>
              </a:spcAft>
            </a:pPr>
            <a:r>
              <a:rPr lang="en-US" sz="3200" dirty="0"/>
              <a:t>90% of a total annual award is provided in this timeframe</a:t>
            </a:r>
          </a:p>
          <a:p>
            <a:pPr>
              <a:spcBef>
                <a:spcPts val="600"/>
              </a:spcBef>
              <a:spcAft>
                <a:spcPts val="600"/>
              </a:spcAft>
            </a:pPr>
            <a:r>
              <a:rPr lang="en-US" sz="3200" dirty="0"/>
              <a:t>Commerce allocates additional Admin and A16 funds once initial award is received</a:t>
            </a:r>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415D84C9-42C1-5302-524B-E6416E2289D0}"/>
              </a:ext>
            </a:extLst>
          </p:cNvPr>
          <p:cNvGraphicFramePr>
            <a:graphicFrameLocks noGrp="1"/>
          </p:cNvGraphicFramePr>
          <p:nvPr/>
        </p:nvGraphicFramePr>
        <p:xfrm>
          <a:off x="1345915" y="5263375"/>
          <a:ext cx="9133724" cy="1458100"/>
        </p:xfrm>
        <a:graphic>
          <a:graphicData uri="http://schemas.openxmlformats.org/drawingml/2006/table">
            <a:tbl>
              <a:tblPr firstRow="1" bandRow="1">
                <a:tableStyleId>{5C22544A-7EE6-4342-B048-85BDC9FD1C3A}</a:tableStyleId>
              </a:tblPr>
              <a:tblGrid>
                <a:gridCol w="2283431">
                  <a:extLst>
                    <a:ext uri="{9D8B030D-6E8A-4147-A177-3AD203B41FA5}">
                      <a16:colId xmlns:a16="http://schemas.microsoft.com/office/drawing/2014/main" val="3419130472"/>
                    </a:ext>
                  </a:extLst>
                </a:gridCol>
                <a:gridCol w="2283431">
                  <a:extLst>
                    <a:ext uri="{9D8B030D-6E8A-4147-A177-3AD203B41FA5}">
                      <a16:colId xmlns:a16="http://schemas.microsoft.com/office/drawing/2014/main" val="2850366773"/>
                    </a:ext>
                  </a:extLst>
                </a:gridCol>
                <a:gridCol w="2283431">
                  <a:extLst>
                    <a:ext uri="{9D8B030D-6E8A-4147-A177-3AD203B41FA5}">
                      <a16:colId xmlns:a16="http://schemas.microsoft.com/office/drawing/2014/main" val="3875861876"/>
                    </a:ext>
                  </a:extLst>
                </a:gridCol>
                <a:gridCol w="2283431">
                  <a:extLst>
                    <a:ext uri="{9D8B030D-6E8A-4147-A177-3AD203B41FA5}">
                      <a16:colId xmlns:a16="http://schemas.microsoft.com/office/drawing/2014/main" val="932894014"/>
                    </a:ext>
                  </a:extLst>
                </a:gridCol>
              </a:tblGrid>
              <a:tr h="729050">
                <a:tc>
                  <a:txBody>
                    <a:bodyPr/>
                    <a:lstStyle/>
                    <a:p>
                      <a:r>
                        <a:rPr lang="en-US" sz="2800" dirty="0" err="1"/>
                        <a:t>FFY22</a:t>
                      </a:r>
                      <a:endParaRPr lang="en-US" sz="2800" dirty="0"/>
                    </a:p>
                  </a:txBody>
                  <a:tcPr/>
                </a:tc>
                <a:tc>
                  <a:txBody>
                    <a:bodyPr/>
                    <a:lstStyle/>
                    <a:p>
                      <a:r>
                        <a:rPr lang="en-US" sz="2800" dirty="0"/>
                        <a:t>FFY23</a:t>
                      </a:r>
                    </a:p>
                  </a:txBody>
                  <a:tcPr/>
                </a:tc>
                <a:tc>
                  <a:txBody>
                    <a:bodyPr/>
                    <a:lstStyle/>
                    <a:p>
                      <a:r>
                        <a:rPr lang="en-US" sz="2800" dirty="0"/>
                        <a:t>FFY24</a:t>
                      </a:r>
                    </a:p>
                  </a:txBody>
                  <a:tcPr/>
                </a:tc>
                <a:tc>
                  <a:txBody>
                    <a:bodyPr/>
                    <a:lstStyle/>
                    <a:p>
                      <a:r>
                        <a:rPr lang="en-US" sz="2800" dirty="0"/>
                        <a:t>FFY25</a:t>
                      </a:r>
                    </a:p>
                  </a:txBody>
                  <a:tcPr/>
                </a:tc>
                <a:extLst>
                  <a:ext uri="{0D108BD9-81ED-4DB2-BD59-A6C34878D82A}">
                    <a16:rowId xmlns:a16="http://schemas.microsoft.com/office/drawing/2014/main" val="1425415208"/>
                  </a:ext>
                </a:extLst>
              </a:tr>
              <a:tr h="729050">
                <a:tc>
                  <a:txBody>
                    <a:bodyPr/>
                    <a:lstStyle/>
                    <a:p>
                      <a:r>
                        <a:rPr lang="en-US" sz="2800" dirty="0"/>
                        <a:t>Nov 1, 2021</a:t>
                      </a:r>
                    </a:p>
                  </a:txBody>
                  <a:tcPr/>
                </a:tc>
                <a:tc>
                  <a:txBody>
                    <a:bodyPr/>
                    <a:lstStyle/>
                    <a:p>
                      <a:r>
                        <a:rPr lang="en-US" sz="2800" dirty="0"/>
                        <a:t>Nov 4, 2022</a:t>
                      </a:r>
                    </a:p>
                  </a:txBody>
                  <a:tcPr/>
                </a:tc>
                <a:tc>
                  <a:txBody>
                    <a:bodyPr/>
                    <a:lstStyle/>
                    <a:p>
                      <a:r>
                        <a:rPr lang="en-US" sz="2800" dirty="0"/>
                        <a:t>Oct 24, 2023</a:t>
                      </a:r>
                    </a:p>
                  </a:txBody>
                  <a:tcPr/>
                </a:tc>
                <a:tc>
                  <a:txBody>
                    <a:bodyPr/>
                    <a:lstStyle/>
                    <a:p>
                      <a:r>
                        <a:rPr lang="en-US" sz="2800" dirty="0"/>
                        <a:t>Oct 31, 2024</a:t>
                      </a:r>
                    </a:p>
                  </a:txBody>
                  <a:tcPr/>
                </a:tc>
                <a:extLst>
                  <a:ext uri="{0D108BD9-81ED-4DB2-BD59-A6C34878D82A}">
                    <a16:rowId xmlns:a16="http://schemas.microsoft.com/office/drawing/2014/main" val="2463723596"/>
                  </a:ext>
                </a:extLst>
              </a:tr>
            </a:tbl>
          </a:graphicData>
        </a:graphic>
      </p:graphicFrame>
      <p:pic>
        <p:nvPicPr>
          <p:cNvPr id="13" name="Picture 12" descr="A picture containing text&#10;&#10;AI-generated content may be incorrect.">
            <a:extLst>
              <a:ext uri="{FF2B5EF4-FFF2-40B4-BE49-F238E27FC236}">
                <a16:creationId xmlns:a16="http://schemas.microsoft.com/office/drawing/2014/main" id="{1ED380BD-74AA-4AC6-2A3A-A13DC4E8A02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96532" y="1216024"/>
            <a:ext cx="1995468" cy="1122451"/>
          </a:xfrm>
          <a:prstGeom prst="rect">
            <a:avLst/>
          </a:prstGeom>
        </p:spPr>
      </p:pic>
    </p:spTree>
    <p:extLst>
      <p:ext uri="{BB962C8B-B14F-4D97-AF65-F5344CB8AC3E}">
        <p14:creationId xmlns:p14="http://schemas.microsoft.com/office/powerpoint/2010/main" val="273790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1044610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Intro</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Minimal FFY26 EAP fiscal policy changes</a:t>
            </a:r>
            <a:endParaRPr lang="en-US" sz="2800" dirty="0"/>
          </a:p>
          <a:p>
            <a:pPr>
              <a:spcBef>
                <a:spcPts val="600"/>
              </a:spcBef>
              <a:spcAft>
                <a:spcPts val="600"/>
              </a:spcAft>
            </a:pPr>
            <a:r>
              <a:rPr lang="en-US" sz="3200" dirty="0"/>
              <a:t>Brought on by OMB Uniform Guidance (UG) changes in 2024</a:t>
            </a:r>
          </a:p>
          <a:p>
            <a:pPr marL="228600" lvl="1">
              <a:spcBef>
                <a:spcPts val="600"/>
              </a:spcBef>
              <a:spcAft>
                <a:spcPts val="600"/>
              </a:spcAft>
            </a:pPr>
            <a:r>
              <a:rPr lang="en-US" sz="3200" dirty="0"/>
              <a:t>HHS adopted 8 OMB UG changes effective 10/01/24</a:t>
            </a:r>
          </a:p>
          <a:p>
            <a:pPr marL="685800" lvl="2">
              <a:spcBef>
                <a:spcPts val="600"/>
              </a:spcBef>
              <a:spcAft>
                <a:spcPts val="600"/>
              </a:spcAft>
            </a:pPr>
            <a:r>
              <a:rPr lang="en-US" sz="2800" dirty="0"/>
              <a:t>Equipment threshold, de </a:t>
            </a:r>
            <a:r>
              <a:rPr lang="en-US" sz="2800" dirty="0" err="1"/>
              <a:t>minimus</a:t>
            </a:r>
            <a:r>
              <a:rPr lang="en-US" sz="2800" dirty="0"/>
              <a:t> rate, etc.</a:t>
            </a:r>
          </a:p>
          <a:p>
            <a:pPr marL="228600" lvl="1">
              <a:spcBef>
                <a:spcPts val="600"/>
              </a:spcBef>
              <a:spcAft>
                <a:spcPts val="600"/>
              </a:spcAft>
            </a:pPr>
            <a:r>
              <a:rPr lang="en-US" sz="3200" dirty="0"/>
              <a:t>HHS adopted the rest of the changes effective 10/01/25</a:t>
            </a:r>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2974AB1-E5D3-6481-6E5C-8B1C67FBD002}"/>
              </a:ext>
            </a:extLst>
          </p:cNvPr>
          <p:cNvPicPr>
            <a:picLocks noChangeAspect="1"/>
          </p:cNvPicPr>
          <p:nvPr/>
        </p:nvPicPr>
        <p:blipFill>
          <a:blip r:embed="rId3"/>
          <a:stretch>
            <a:fillRect/>
          </a:stretch>
        </p:blipFill>
        <p:spPr>
          <a:xfrm>
            <a:off x="6547313" y="1325072"/>
            <a:ext cx="5644687" cy="809642"/>
          </a:xfrm>
          <a:prstGeom prst="rect">
            <a:avLst/>
          </a:prstGeom>
          <a:ln w="19050">
            <a:solidFill>
              <a:schemeClr val="accent1"/>
            </a:solidFill>
          </a:ln>
        </p:spPr>
      </p:pic>
      <p:pic>
        <p:nvPicPr>
          <p:cNvPr id="9" name="Picture 8">
            <a:extLst>
              <a:ext uri="{FF2B5EF4-FFF2-40B4-BE49-F238E27FC236}">
                <a16:creationId xmlns:a16="http://schemas.microsoft.com/office/drawing/2014/main" id="{16532DB3-5C2E-8B12-D737-DF0DF16227EB}"/>
              </a:ext>
            </a:extLst>
          </p:cNvPr>
          <p:cNvPicPr>
            <a:picLocks noChangeAspect="1"/>
          </p:cNvPicPr>
          <p:nvPr/>
        </p:nvPicPr>
        <p:blipFill>
          <a:blip r:embed="rId4"/>
          <a:stretch>
            <a:fillRect/>
          </a:stretch>
        </p:blipFill>
        <p:spPr>
          <a:xfrm>
            <a:off x="2764971" y="5476561"/>
            <a:ext cx="6662057" cy="1272286"/>
          </a:xfrm>
          <a:prstGeom prst="rect">
            <a:avLst/>
          </a:prstGeom>
          <a:ln w="22225">
            <a:solidFill>
              <a:schemeClr val="accent1"/>
            </a:solidFill>
          </a:ln>
        </p:spPr>
      </p:pic>
    </p:spTree>
    <p:extLst>
      <p:ext uri="{BB962C8B-B14F-4D97-AF65-F5344CB8AC3E}">
        <p14:creationId xmlns:p14="http://schemas.microsoft.com/office/powerpoint/2010/main" val="63528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9" y="1594624"/>
            <a:ext cx="8514146"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#3: Remaining Federal Funds – March-April</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US HHS releases remaining 10% of regular LIHEAP award during new calendar year</a:t>
            </a:r>
          </a:p>
          <a:p>
            <a:pPr>
              <a:spcBef>
                <a:spcPts val="600"/>
              </a:spcBef>
              <a:spcAft>
                <a:spcPts val="600"/>
              </a:spcAft>
            </a:pPr>
            <a:r>
              <a:rPr lang="en-US" sz="3200" dirty="0"/>
              <a:t>Typically, during March-April</a:t>
            </a:r>
          </a:p>
          <a:p>
            <a:pPr>
              <a:spcBef>
                <a:spcPts val="600"/>
              </a:spcBef>
              <a:spcAft>
                <a:spcPts val="600"/>
              </a:spcAft>
            </a:pPr>
            <a:r>
              <a:rPr lang="en-US" sz="3200" dirty="0"/>
              <a:t>Once Commerce receives this award, it allocates remaining funds available for EAP SPs</a:t>
            </a:r>
          </a:p>
          <a:p>
            <a:pPr>
              <a:spcBef>
                <a:spcPts val="600"/>
              </a:spcBef>
              <a:spcAft>
                <a:spcPts val="600"/>
              </a:spcAft>
            </a:pPr>
            <a:endParaRPr lang="en-US" sz="28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D6DF4561-FBC4-45BA-E7A5-7A823D717F14}"/>
              </a:ext>
            </a:extLst>
          </p:cNvPr>
          <p:cNvGraphicFramePr>
            <a:graphicFrameLocks noGrp="1"/>
          </p:cNvGraphicFramePr>
          <p:nvPr/>
        </p:nvGraphicFramePr>
        <p:xfrm>
          <a:off x="1191802" y="5263376"/>
          <a:ext cx="8897420" cy="1458100"/>
        </p:xfrm>
        <a:graphic>
          <a:graphicData uri="http://schemas.openxmlformats.org/drawingml/2006/table">
            <a:tbl>
              <a:tblPr firstRow="1" bandRow="1">
                <a:tableStyleId>{5C22544A-7EE6-4342-B048-85BDC9FD1C3A}</a:tableStyleId>
              </a:tblPr>
              <a:tblGrid>
                <a:gridCol w="2224355">
                  <a:extLst>
                    <a:ext uri="{9D8B030D-6E8A-4147-A177-3AD203B41FA5}">
                      <a16:colId xmlns:a16="http://schemas.microsoft.com/office/drawing/2014/main" val="2452378564"/>
                    </a:ext>
                  </a:extLst>
                </a:gridCol>
                <a:gridCol w="2224355">
                  <a:extLst>
                    <a:ext uri="{9D8B030D-6E8A-4147-A177-3AD203B41FA5}">
                      <a16:colId xmlns:a16="http://schemas.microsoft.com/office/drawing/2014/main" val="2850366773"/>
                    </a:ext>
                  </a:extLst>
                </a:gridCol>
                <a:gridCol w="2224355">
                  <a:extLst>
                    <a:ext uri="{9D8B030D-6E8A-4147-A177-3AD203B41FA5}">
                      <a16:colId xmlns:a16="http://schemas.microsoft.com/office/drawing/2014/main" val="3875861876"/>
                    </a:ext>
                  </a:extLst>
                </a:gridCol>
                <a:gridCol w="2224355">
                  <a:extLst>
                    <a:ext uri="{9D8B030D-6E8A-4147-A177-3AD203B41FA5}">
                      <a16:colId xmlns:a16="http://schemas.microsoft.com/office/drawing/2014/main" val="932894014"/>
                    </a:ext>
                  </a:extLst>
                </a:gridCol>
              </a:tblGrid>
              <a:tr h="729050">
                <a:tc>
                  <a:txBody>
                    <a:bodyPr/>
                    <a:lstStyle/>
                    <a:p>
                      <a:r>
                        <a:rPr lang="en-US" sz="2800" dirty="0" err="1"/>
                        <a:t>FFY22</a:t>
                      </a:r>
                      <a:endParaRPr lang="en-US" sz="2800" dirty="0"/>
                    </a:p>
                  </a:txBody>
                  <a:tcPr/>
                </a:tc>
                <a:tc>
                  <a:txBody>
                    <a:bodyPr/>
                    <a:lstStyle/>
                    <a:p>
                      <a:r>
                        <a:rPr lang="en-US" sz="2800" dirty="0"/>
                        <a:t>FFY23</a:t>
                      </a:r>
                    </a:p>
                  </a:txBody>
                  <a:tcPr/>
                </a:tc>
                <a:tc>
                  <a:txBody>
                    <a:bodyPr/>
                    <a:lstStyle/>
                    <a:p>
                      <a:r>
                        <a:rPr lang="en-US" sz="2800" dirty="0"/>
                        <a:t>FFY24</a:t>
                      </a:r>
                    </a:p>
                  </a:txBody>
                  <a:tcPr/>
                </a:tc>
                <a:tc>
                  <a:txBody>
                    <a:bodyPr/>
                    <a:lstStyle/>
                    <a:p>
                      <a:r>
                        <a:rPr lang="en-US" sz="2800" dirty="0"/>
                        <a:t>FFY25</a:t>
                      </a:r>
                    </a:p>
                  </a:txBody>
                  <a:tcPr/>
                </a:tc>
                <a:extLst>
                  <a:ext uri="{0D108BD9-81ED-4DB2-BD59-A6C34878D82A}">
                    <a16:rowId xmlns:a16="http://schemas.microsoft.com/office/drawing/2014/main" val="1425415208"/>
                  </a:ext>
                </a:extLst>
              </a:tr>
              <a:tr h="729050">
                <a:tc>
                  <a:txBody>
                    <a:bodyPr/>
                    <a:lstStyle/>
                    <a:p>
                      <a:r>
                        <a:rPr lang="en-US" sz="2800" dirty="0"/>
                        <a:t>Apr 21, 2022</a:t>
                      </a:r>
                    </a:p>
                  </a:txBody>
                  <a:tcPr/>
                </a:tc>
                <a:tc>
                  <a:txBody>
                    <a:bodyPr/>
                    <a:lstStyle/>
                    <a:p>
                      <a:r>
                        <a:rPr lang="en-US" sz="2800" dirty="0"/>
                        <a:t>Mar 23, 2023</a:t>
                      </a:r>
                    </a:p>
                  </a:txBody>
                  <a:tcPr/>
                </a:tc>
                <a:tc>
                  <a:txBody>
                    <a:bodyPr/>
                    <a:lstStyle/>
                    <a:p>
                      <a:r>
                        <a:rPr lang="en-US" sz="2800" dirty="0"/>
                        <a:t>Apr 22, 2024</a:t>
                      </a:r>
                    </a:p>
                  </a:txBody>
                  <a:tcPr/>
                </a:tc>
                <a:tc>
                  <a:txBody>
                    <a:bodyPr/>
                    <a:lstStyle/>
                    <a:p>
                      <a:r>
                        <a:rPr lang="en-US" sz="2800" dirty="0"/>
                        <a:t>May 1, 2025</a:t>
                      </a:r>
                    </a:p>
                  </a:txBody>
                  <a:tcPr/>
                </a:tc>
                <a:extLst>
                  <a:ext uri="{0D108BD9-81ED-4DB2-BD59-A6C34878D82A}">
                    <a16:rowId xmlns:a16="http://schemas.microsoft.com/office/drawing/2014/main" val="2463723596"/>
                  </a:ext>
                </a:extLst>
              </a:tr>
            </a:tbl>
          </a:graphicData>
        </a:graphic>
      </p:graphicFrame>
      <p:pic>
        <p:nvPicPr>
          <p:cNvPr id="8" name="Picture 7" descr="A picture containing text, businesscard&#10;&#10;AI-generated content may be incorrect.">
            <a:extLst>
              <a:ext uri="{FF2B5EF4-FFF2-40B4-BE49-F238E27FC236}">
                <a16:creationId xmlns:a16="http://schemas.microsoft.com/office/drawing/2014/main" id="{900995C0-33D9-8639-35DD-3BAC9BF191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36831" y="2229761"/>
            <a:ext cx="3148682" cy="1731776"/>
          </a:xfrm>
          <a:prstGeom prst="rect">
            <a:avLst/>
          </a:prstGeom>
          <a:ln w="41275">
            <a:solidFill>
              <a:schemeClr val="accent1"/>
            </a:solidFill>
          </a:ln>
        </p:spPr>
      </p:pic>
      <p:pic>
        <p:nvPicPr>
          <p:cNvPr id="10" name="Picture 9" descr="A close up of a flower&#10;&#10;AI-generated content may be incorrect.">
            <a:extLst>
              <a:ext uri="{FF2B5EF4-FFF2-40B4-BE49-F238E27FC236}">
                <a16:creationId xmlns:a16="http://schemas.microsoft.com/office/drawing/2014/main" id="{540E00C8-9626-8D94-AAB6-AE0BD51620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05948" y="3383751"/>
            <a:ext cx="2450992" cy="2450992"/>
          </a:xfrm>
          <a:prstGeom prst="rect">
            <a:avLst/>
          </a:prstGeom>
          <a:ln w="41275">
            <a:solidFill>
              <a:schemeClr val="accent1"/>
            </a:solidFill>
          </a:ln>
        </p:spPr>
      </p:pic>
    </p:spTree>
    <p:extLst>
      <p:ext uri="{BB962C8B-B14F-4D97-AF65-F5344CB8AC3E}">
        <p14:creationId xmlns:p14="http://schemas.microsoft.com/office/powerpoint/2010/main" val="3569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9803005"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SP Allocation Estimates for the Whole Year</a:t>
            </a:r>
            <a:endParaRPr lang="en-US" sz="3200" b="1" dirty="0">
              <a:ea typeface="Calibri" panose="020F0502020204030204" pitchFamily="34" charset="0"/>
              <a:cs typeface="Times New Roman" panose="02020603050405020304" pitchFamily="18" charset="0"/>
            </a:endParaRPr>
          </a:p>
          <a:p>
            <a:r>
              <a:rPr lang="en-US" sz="3200" dirty="0"/>
              <a:t>The  8/20/25 Energizer to include estimates of </a:t>
            </a:r>
            <a:r>
              <a:rPr lang="en-US" sz="3200" dirty="0" err="1"/>
              <a:t>FFY26</a:t>
            </a:r>
            <a:r>
              <a:rPr lang="en-US" sz="3200" dirty="0"/>
              <a:t> EAP Admin and A16 allocations by SP</a:t>
            </a:r>
          </a:p>
          <a:p>
            <a:pPr lvl="1"/>
            <a:r>
              <a:rPr lang="en-US" sz="2800" dirty="0"/>
              <a:t>For the Whole Program Year</a:t>
            </a:r>
          </a:p>
          <a:p>
            <a:pPr lvl="1"/>
            <a:r>
              <a:rPr lang="en-US" sz="2800" dirty="0"/>
              <a:t>Will also include best guess at timing</a:t>
            </a:r>
            <a:endParaRPr lang="en-US" sz="2800" dirty="0">
              <a:latin typeface="Calibri" panose="020F0502020204030204" pitchFamily="34" charset="0"/>
              <a:cs typeface="Times New Roman" panose="02020603050405020304" pitchFamily="18" charset="0"/>
            </a:endParaRPr>
          </a:p>
          <a:p>
            <a:r>
              <a:rPr lang="en-US" sz="3200" dirty="0">
                <a:latin typeface="Calibri" panose="020F0502020204030204" pitchFamily="34" charset="0"/>
                <a:cs typeface="Times New Roman" panose="02020603050405020304" pitchFamily="18" charset="0"/>
              </a:rPr>
              <a:t>These are only estimates; actual allocation amounts &amp; timing may differ</a:t>
            </a:r>
          </a:p>
          <a:p>
            <a:r>
              <a:rPr lang="en-US" sz="3200" dirty="0">
                <a:latin typeface="Calibri" panose="020F0502020204030204" pitchFamily="34" charset="0"/>
                <a:cs typeface="Times New Roman" panose="02020603050405020304" pitchFamily="18" charset="0"/>
              </a:rPr>
              <a:t>So that SPs have info for </a:t>
            </a:r>
            <a:r>
              <a:rPr lang="en-US" sz="3200" dirty="0" err="1">
                <a:latin typeface="Calibri" panose="020F0502020204030204" pitchFamily="34" charset="0"/>
                <a:cs typeface="Times New Roman" panose="02020603050405020304" pitchFamily="18" charset="0"/>
              </a:rPr>
              <a:t>FFY26</a:t>
            </a:r>
            <a:r>
              <a:rPr lang="en-US" sz="3200" dirty="0">
                <a:latin typeface="Calibri" panose="020F0502020204030204" pitchFamily="34" charset="0"/>
                <a:cs typeface="Times New Roman" panose="02020603050405020304" pitchFamily="18" charset="0"/>
              </a:rPr>
              <a:t> planning and budgeting</a:t>
            </a:r>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E567CBC-BFD1-FEC3-B424-97B0B8A262DC}"/>
              </a:ext>
            </a:extLst>
          </p:cNvPr>
          <p:cNvPicPr>
            <a:picLocks noChangeAspect="1"/>
          </p:cNvPicPr>
          <p:nvPr/>
        </p:nvPicPr>
        <p:blipFill>
          <a:blip r:embed="rId3"/>
          <a:stretch>
            <a:fillRect/>
          </a:stretch>
        </p:blipFill>
        <p:spPr>
          <a:xfrm>
            <a:off x="7274738" y="3429000"/>
            <a:ext cx="4917262" cy="830794"/>
          </a:xfrm>
          <a:prstGeom prst="rect">
            <a:avLst/>
          </a:prstGeom>
        </p:spPr>
      </p:pic>
    </p:spTree>
    <p:extLst>
      <p:ext uri="{BB962C8B-B14F-4D97-AF65-F5344CB8AC3E}">
        <p14:creationId xmlns:p14="http://schemas.microsoft.com/office/powerpoint/2010/main" val="23060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9803005"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Annual Allocation Percentage (%) for every EAP SP</a:t>
            </a:r>
            <a:endParaRPr lang="en-US" sz="3200" b="1" dirty="0">
              <a:ea typeface="Calibri" panose="020F0502020204030204" pitchFamily="34" charset="0"/>
              <a:cs typeface="Times New Roman" panose="02020603050405020304" pitchFamily="18" charset="0"/>
            </a:endParaRPr>
          </a:p>
          <a:p>
            <a:r>
              <a:rPr lang="en-US" sz="3200" dirty="0"/>
              <a:t>Commerce determines % of available Admin and A16 funds for each SP</a:t>
            </a:r>
          </a:p>
          <a:p>
            <a:r>
              <a:rPr lang="en-US" sz="3200" dirty="0"/>
              <a:t>Based on data in two (2) previous program years (</a:t>
            </a:r>
            <a:r>
              <a:rPr lang="en-US" sz="3200" dirty="0" err="1"/>
              <a:t>PYs</a:t>
            </a:r>
            <a:r>
              <a:rPr lang="en-US" sz="3200" dirty="0"/>
              <a:t>):</a:t>
            </a:r>
          </a:p>
          <a:p>
            <a:pPr lvl="1"/>
            <a:r>
              <a:rPr lang="en-US" sz="2800" dirty="0"/>
              <a:t># of households served </a:t>
            </a:r>
          </a:p>
          <a:p>
            <a:pPr lvl="1"/>
            <a:r>
              <a:rPr lang="en-US" sz="2800" dirty="0"/>
              <a:t># of households denied</a:t>
            </a:r>
          </a:p>
          <a:p>
            <a:r>
              <a:rPr lang="en-US" sz="3200" dirty="0"/>
              <a:t>Represents % of total statewide EAP workload at each SP</a:t>
            </a:r>
          </a:p>
          <a:p>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0B81BA9-2562-F943-1219-B114A01F2F8F}"/>
              </a:ext>
            </a:extLst>
          </p:cNvPr>
          <p:cNvPicPr>
            <a:picLocks noChangeAspect="1"/>
          </p:cNvPicPr>
          <p:nvPr/>
        </p:nvPicPr>
        <p:blipFill>
          <a:blip r:embed="rId3"/>
          <a:stretch>
            <a:fillRect/>
          </a:stretch>
        </p:blipFill>
        <p:spPr>
          <a:xfrm>
            <a:off x="1" y="5472265"/>
            <a:ext cx="12192000" cy="915395"/>
          </a:xfrm>
          <a:prstGeom prst="rect">
            <a:avLst/>
          </a:prstGeom>
        </p:spPr>
      </p:pic>
      <p:sp>
        <p:nvSpPr>
          <p:cNvPr id="9" name="Oval 8">
            <a:extLst>
              <a:ext uri="{FF2B5EF4-FFF2-40B4-BE49-F238E27FC236}">
                <a16:creationId xmlns:a16="http://schemas.microsoft.com/office/drawing/2014/main" id="{ED30363D-9D92-2F40-8D25-A10508718D82}"/>
              </a:ext>
            </a:extLst>
          </p:cNvPr>
          <p:cNvSpPr/>
          <p:nvPr/>
        </p:nvSpPr>
        <p:spPr>
          <a:xfrm>
            <a:off x="11353802" y="5991225"/>
            <a:ext cx="740227" cy="365125"/>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6998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93605" y="1590309"/>
            <a:ext cx="9913538"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SP Allocation Estimates for Whole Year – EXAMPLE</a:t>
            </a:r>
            <a:endParaRPr lang="en-US" sz="3200" b="1" dirty="0">
              <a:ea typeface="Calibri" panose="020F0502020204030204" pitchFamily="34" charset="0"/>
              <a:cs typeface="Times New Roman" panose="02020603050405020304" pitchFamily="18" charset="0"/>
            </a:endParaRPr>
          </a:p>
          <a:p>
            <a:r>
              <a:rPr lang="en-US" sz="3200" dirty="0"/>
              <a:t>The 8/20/24 Energizer newsletter estimate for FFY25:</a:t>
            </a:r>
          </a:p>
          <a:p>
            <a:pPr marL="0" indent="0">
              <a:buNone/>
            </a:pPr>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C2B48BC-51EC-5BB2-3BBA-95087C585DF4}"/>
              </a:ext>
            </a:extLst>
          </p:cNvPr>
          <p:cNvPicPr>
            <a:picLocks noChangeAspect="1"/>
          </p:cNvPicPr>
          <p:nvPr/>
        </p:nvPicPr>
        <p:blipFill>
          <a:blip r:embed="rId3"/>
          <a:stretch>
            <a:fillRect/>
          </a:stretch>
        </p:blipFill>
        <p:spPr>
          <a:xfrm>
            <a:off x="2984360" y="4772966"/>
            <a:ext cx="5732029" cy="2030093"/>
          </a:xfrm>
          <a:prstGeom prst="rect">
            <a:avLst/>
          </a:prstGeom>
        </p:spPr>
      </p:pic>
      <p:sp>
        <p:nvSpPr>
          <p:cNvPr id="15" name="Oval 14">
            <a:extLst>
              <a:ext uri="{FF2B5EF4-FFF2-40B4-BE49-F238E27FC236}">
                <a16:creationId xmlns:a16="http://schemas.microsoft.com/office/drawing/2014/main" id="{86B4ECC1-8F55-EDD2-EBC0-1416252FBC67}"/>
              </a:ext>
            </a:extLst>
          </p:cNvPr>
          <p:cNvSpPr/>
          <p:nvPr/>
        </p:nvSpPr>
        <p:spPr>
          <a:xfrm>
            <a:off x="4682532" y="6356351"/>
            <a:ext cx="1215850" cy="365124"/>
          </a:xfrm>
          <a:prstGeom prst="ellipse">
            <a:avLst/>
          </a:prstGeom>
          <a:noFill/>
          <a:ln w="41275">
            <a:solidFill>
              <a:srgbClr val="78BE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Oval 17">
            <a:extLst>
              <a:ext uri="{FF2B5EF4-FFF2-40B4-BE49-F238E27FC236}">
                <a16:creationId xmlns:a16="http://schemas.microsoft.com/office/drawing/2014/main" id="{BA76F268-0C46-AE7B-0A82-00566E68E8DC}"/>
              </a:ext>
            </a:extLst>
          </p:cNvPr>
          <p:cNvSpPr/>
          <p:nvPr/>
        </p:nvSpPr>
        <p:spPr>
          <a:xfrm>
            <a:off x="7426301" y="6356350"/>
            <a:ext cx="1236485" cy="382058"/>
          </a:xfrm>
          <a:prstGeom prst="ellipse">
            <a:avLst/>
          </a:prstGeom>
          <a:noFill/>
          <a:ln w="41275">
            <a:solidFill>
              <a:srgbClr val="78BE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Oval 20">
            <a:extLst>
              <a:ext uri="{FF2B5EF4-FFF2-40B4-BE49-F238E27FC236}">
                <a16:creationId xmlns:a16="http://schemas.microsoft.com/office/drawing/2014/main" id="{B4EB6122-85C6-B867-1619-B47F6EDB25D4}"/>
              </a:ext>
            </a:extLst>
          </p:cNvPr>
          <p:cNvSpPr/>
          <p:nvPr/>
        </p:nvSpPr>
        <p:spPr>
          <a:xfrm>
            <a:off x="4020174" y="4889165"/>
            <a:ext cx="3746581" cy="374211"/>
          </a:xfrm>
          <a:prstGeom prst="ellipse">
            <a:avLst/>
          </a:prstGeom>
          <a:noFill/>
          <a:ln w="41275">
            <a:solidFill>
              <a:srgbClr val="78BE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1645DE6-9D12-1483-CB4C-F0D24597CF37}"/>
              </a:ext>
            </a:extLst>
          </p:cNvPr>
          <p:cNvPicPr>
            <a:picLocks noChangeAspect="1"/>
          </p:cNvPicPr>
          <p:nvPr/>
        </p:nvPicPr>
        <p:blipFill>
          <a:blip r:embed="rId4"/>
          <a:stretch>
            <a:fillRect/>
          </a:stretch>
        </p:blipFill>
        <p:spPr>
          <a:xfrm>
            <a:off x="66079" y="2971451"/>
            <a:ext cx="12059841" cy="1629472"/>
          </a:xfrm>
          <a:prstGeom prst="rect">
            <a:avLst/>
          </a:prstGeom>
        </p:spPr>
      </p:pic>
    </p:spTree>
    <p:extLst>
      <p:ext uri="{BB962C8B-B14F-4D97-AF65-F5344CB8AC3E}">
        <p14:creationId xmlns:p14="http://schemas.microsoft.com/office/powerpoint/2010/main" val="9848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30000" y="13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645786" y="1346332"/>
            <a:ext cx="5189935" cy="4582339"/>
          </a:xfrm>
        </p:spPr>
        <p:txBody>
          <a:bodyPr>
            <a:noAutofit/>
          </a:bodyPr>
          <a:lstStyle/>
          <a:p>
            <a:pPr marL="0" indent="0">
              <a:spcBef>
                <a:spcPts val="0"/>
              </a:spcBef>
              <a:spcAft>
                <a:spcPts val="0"/>
              </a:spcAft>
              <a:buNone/>
            </a:pPr>
            <a:r>
              <a:rPr lang="en-US" sz="3600" b="1" dirty="0"/>
              <a:t>Group Work</a:t>
            </a:r>
          </a:p>
          <a:p>
            <a:pPr lvl="0">
              <a:tabLst>
                <a:tab pos="228600" algn="l"/>
              </a:tabLst>
            </a:pPr>
            <a:r>
              <a:rPr lang="en-US" sz="2800" dirty="0"/>
              <a:t>Break into groups of 4-5 of people around you for 5-10 min. </a:t>
            </a:r>
          </a:p>
          <a:p>
            <a:pPr lvl="0">
              <a:tabLst>
                <a:tab pos="228600" algn="l"/>
              </a:tabLst>
            </a:pPr>
            <a:r>
              <a:rPr lang="en-US" sz="2800" dirty="0"/>
              <a:t>Talk about how you do things at your agency</a:t>
            </a:r>
          </a:p>
          <a:p>
            <a:pPr lvl="0">
              <a:tabLst>
                <a:tab pos="228600" algn="l"/>
              </a:tabLst>
            </a:pPr>
            <a:r>
              <a:rPr lang="en-US" sz="2800" dirty="0"/>
              <a:t>Volunteers to say something about their discussion</a:t>
            </a:r>
          </a:p>
          <a:p>
            <a:pPr lvl="0">
              <a:tabLst>
                <a:tab pos="228600" algn="l"/>
              </a:tabLst>
            </a:pPr>
            <a:endParaRPr lang="en-US" sz="3200" dirty="0"/>
          </a:p>
          <a:p>
            <a:pPr>
              <a:tabLst>
                <a:tab pos="228600" algn="l"/>
              </a:tabLst>
            </a:pPr>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4" name="Picture 13" descr="People at work">
            <a:extLst>
              <a:ext uri="{FF2B5EF4-FFF2-40B4-BE49-F238E27FC236}">
                <a16:creationId xmlns:a16="http://schemas.microsoft.com/office/drawing/2014/main" id="{107B331D-2316-E5B7-E089-A89D3211D9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286" y="5217096"/>
            <a:ext cx="2710505" cy="1590540"/>
          </a:xfrm>
          <a:prstGeom prst="rect">
            <a:avLst/>
          </a:prstGeom>
          <a:ln w="41275">
            <a:solidFill>
              <a:srgbClr val="78BE21"/>
            </a:solidFill>
          </a:ln>
        </p:spPr>
      </p:pic>
      <p:sp>
        <p:nvSpPr>
          <p:cNvPr id="4" name="Content Placeholder 2">
            <a:extLst>
              <a:ext uri="{FF2B5EF4-FFF2-40B4-BE49-F238E27FC236}">
                <a16:creationId xmlns:a16="http://schemas.microsoft.com/office/drawing/2014/main" id="{002175EB-7A86-BB8A-FFE8-5E75A2D788D4}"/>
              </a:ext>
            </a:extLst>
          </p:cNvPr>
          <p:cNvSpPr txBox="1">
            <a:spLocks/>
          </p:cNvSpPr>
          <p:nvPr/>
        </p:nvSpPr>
        <p:spPr bwMode="auto">
          <a:xfrm>
            <a:off x="5722706" y="1346331"/>
            <a:ext cx="6339156" cy="4582339"/>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r>
              <a:rPr kumimoji="0" lang="en-US" sz="3600" b="1" i="0" u="none" strike="noStrike" kern="1200" cap="none" spc="0" normalizeH="0" baseline="0" noProof="0" dirty="0">
                <a:ln>
                  <a:noFill/>
                </a:ln>
                <a:solidFill>
                  <a:srgbClr val="78BE21"/>
                </a:solidFill>
                <a:effectLst/>
                <a:uLnTx/>
                <a:uFillTx/>
                <a:latin typeface="Calibri"/>
                <a:ea typeface="+mn-ea"/>
                <a:cs typeface="+mn-cs"/>
              </a:rPr>
              <a:t>Sample Topics:</a:t>
            </a:r>
          </a:p>
          <a:p>
            <a:pPr marL="228600" marR="0" lvl="0" indent="-228600" algn="l" defTabSz="914400" rtl="0" eaLnBrk="1" fontAlgn="auto" latinLnBrk="0" hangingPunct="1">
              <a:lnSpc>
                <a:spcPct val="100000"/>
              </a:lnSpc>
              <a:spcBef>
                <a:spcPts val="600"/>
              </a:spcBef>
              <a:spcAft>
                <a:spcPts val="0"/>
              </a:spcAft>
              <a:buClr>
                <a:srgbClr val="003865"/>
              </a:buClr>
              <a:buSzTx/>
              <a:buFont typeface="Arial" panose="020B0604020202020204" pitchFamily="34" charset="0"/>
              <a:buChar char="•"/>
              <a:tabLst>
                <a:tab pos="228600" algn="l"/>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What are some things your organizations does really well with fiscal management</a:t>
            </a:r>
          </a:p>
          <a:p>
            <a:pPr marL="228600" marR="0" lvl="0" indent="-228600" algn="l" defTabSz="914400" rtl="0" eaLnBrk="1" fontAlgn="auto" latinLnBrk="0" hangingPunct="1">
              <a:lnSpc>
                <a:spcPct val="100000"/>
              </a:lnSpc>
              <a:spcBef>
                <a:spcPts val="600"/>
              </a:spcBef>
              <a:spcAft>
                <a:spcPts val="0"/>
              </a:spcAft>
              <a:buClr>
                <a:srgbClr val="003865"/>
              </a:buClr>
              <a:buSzTx/>
              <a:buFont typeface="Arial" panose="020B0604020202020204" pitchFamily="34" charset="0"/>
              <a:buChar char="•"/>
              <a:tabLst>
                <a:tab pos="228600" algn="l"/>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What types of interactions or information is shared between EAP Coordinator and Fiscal Department</a:t>
            </a:r>
          </a:p>
          <a:p>
            <a:pPr marL="228600" marR="0" lvl="0" indent="-228600" algn="l" defTabSz="914400" rtl="0" eaLnBrk="1" fontAlgn="auto" latinLnBrk="0" hangingPunct="1">
              <a:lnSpc>
                <a:spcPct val="100000"/>
              </a:lnSpc>
              <a:spcBef>
                <a:spcPts val="600"/>
              </a:spcBef>
              <a:spcAft>
                <a:spcPts val="0"/>
              </a:spcAft>
              <a:buClr>
                <a:srgbClr val="003865"/>
              </a:buClr>
              <a:buSzTx/>
              <a:buFont typeface="Arial" panose="020B0604020202020204" pitchFamily="34" charset="0"/>
              <a:buChar char="•"/>
              <a:tabLst>
                <a:tab pos="228600" algn="l"/>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How do you communicate your changing Admin needs to Fiscal, e.g., Hiring Plan changes</a:t>
            </a:r>
          </a:p>
          <a:p>
            <a:pPr marL="228600" marR="0" lvl="0" indent="-228600" algn="l" defTabSz="914400" rtl="0" eaLnBrk="1" fontAlgn="auto" latinLnBrk="0" hangingPunct="1">
              <a:lnSpc>
                <a:spcPct val="100000"/>
              </a:lnSpc>
              <a:spcBef>
                <a:spcPts val="600"/>
              </a:spcBef>
              <a:spcAft>
                <a:spcPts val="0"/>
              </a:spcAft>
              <a:buClr>
                <a:srgbClr val="003865"/>
              </a:buClr>
              <a:buSzTx/>
              <a:buFont typeface="Arial" panose="020B0604020202020204" pitchFamily="34" charset="0"/>
              <a:buChar char="•"/>
              <a:tabLst>
                <a:tab pos="228600" algn="l"/>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Information-sharing methods, e.g., The Energizer – how does that work</a:t>
            </a:r>
          </a:p>
          <a:p>
            <a:pPr marL="228600" marR="0" lvl="0" indent="-228600" algn="l" defTabSz="914400" rtl="0" eaLnBrk="1" fontAlgn="auto" latinLnBrk="0" hangingPunct="1">
              <a:lnSpc>
                <a:spcPct val="100000"/>
              </a:lnSpc>
              <a:spcBef>
                <a:spcPts val="1000"/>
              </a:spcBef>
              <a:spcAft>
                <a:spcPts val="0"/>
              </a:spcAft>
              <a:buClr>
                <a:srgbClr val="003865"/>
              </a:buClr>
              <a:buSzTx/>
              <a:buFont typeface="Arial" panose="020B0604020202020204" pitchFamily="34" charset="0"/>
              <a:buChar char="•"/>
              <a:tabLst>
                <a:tab pos="228600" algn="l"/>
              </a:tabLst>
              <a:defRPr/>
            </a:pPr>
            <a:endParaRPr kumimoji="0" lang="en-US" sz="2800" b="0" i="0" u="none" strike="noStrike" kern="1200" cap="none" spc="0" normalizeH="0" baseline="0" noProof="0" dirty="0">
              <a:ln>
                <a:noFill/>
              </a:ln>
              <a:solidFill>
                <a:srgbClr val="003865"/>
              </a:solidFill>
              <a:effectLst/>
              <a:uLnTx/>
              <a:uFillTx/>
              <a:latin typeface="Calibri"/>
              <a:ea typeface="+mn-ea"/>
              <a:cs typeface="+mn-cs"/>
            </a:endParaRPr>
          </a:p>
          <a:p>
            <a:pPr marL="228600" marR="0" lvl="0" indent="-228600" algn="l" defTabSz="914400" rtl="0" eaLnBrk="1" fontAlgn="auto" latinLnBrk="0" hangingPunct="1">
              <a:lnSpc>
                <a:spcPct val="100000"/>
              </a:lnSpc>
              <a:spcBef>
                <a:spcPts val="1000"/>
              </a:spcBef>
              <a:spcAft>
                <a:spcPts val="0"/>
              </a:spcAft>
              <a:buClr>
                <a:srgbClr val="003865"/>
              </a:buClr>
              <a:buSzTx/>
              <a:buFont typeface="Arial" panose="020B0604020202020204" pitchFamily="34" charset="0"/>
              <a:buChar char="•"/>
              <a:tabLst>
                <a:tab pos="228600" algn="l"/>
              </a:tabLst>
              <a:defRPr/>
            </a:pPr>
            <a:endParaRPr kumimoji="0" lang="en-US" sz="2800" b="0" i="0" u="none" strike="noStrike" kern="1200" cap="none" spc="0" normalizeH="0" baseline="0" noProof="0" dirty="0">
              <a:ln>
                <a:noFill/>
              </a:ln>
              <a:solidFill>
                <a:srgbClr val="003865"/>
              </a:solidFill>
              <a:effectLst/>
              <a:uLnTx/>
              <a:uFillTx/>
              <a:latin typeface="Calibri"/>
              <a:ea typeface="+mn-ea"/>
              <a:cs typeface="+mn-cs"/>
            </a:endParaRP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tab pos="228600" algn="l"/>
              </a:tabLst>
              <a:defRPr/>
            </a:pPr>
            <a:endParaRPr kumimoji="0" lang="en-US" sz="3200" b="0" i="0" u="none" strike="noStrike" kern="1200" cap="none" spc="0" normalizeH="0" baseline="0" noProof="0" dirty="0">
              <a:ln>
                <a:noFill/>
              </a:ln>
              <a:solidFill>
                <a:srgbClr val="003865"/>
              </a:solidFill>
              <a:effectLst/>
              <a:uLnTx/>
              <a:uFillTx/>
              <a:latin typeface="Calibri"/>
              <a:ea typeface="+mn-ea"/>
              <a:cs typeface="+mn-cs"/>
            </a:endParaRP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tab pos="228600" algn="l"/>
              </a:tabLst>
              <a:defRPr/>
            </a:pPr>
            <a:endParaRPr kumimoji="0" lang="en-US" sz="3200" b="0" i="0" u="none" strike="noStrike" kern="1200" cap="none" spc="0" normalizeH="0" baseline="0" noProof="0" dirty="0">
              <a:ln>
                <a:noFill/>
              </a:ln>
              <a:solidFill>
                <a:srgbClr val="003865"/>
              </a:solidFill>
              <a:effectLst/>
              <a:uLnTx/>
              <a:uFillTx/>
              <a:latin typeface="Calibri"/>
              <a:ea typeface="+mn-ea"/>
              <a:cs typeface="+mn-cs"/>
            </a:endParaRP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3865"/>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endParaRPr kumimoji="0" lang="en-US" sz="3200" b="0" i="0" u="none" strike="noStrike" kern="1200" cap="none" spc="0" normalizeH="0" baseline="0" noProof="0" dirty="0">
              <a:ln>
                <a:noFill/>
              </a:ln>
              <a:solidFill>
                <a:srgbClr val="003865"/>
              </a:solidFill>
              <a:effectLst/>
              <a:uLnTx/>
              <a:uFillTx/>
              <a:latin typeface="Calibri"/>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003865"/>
              </a:buClr>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57564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Program Fiscal Management</a:t>
            </a:r>
            <a:endParaRPr lang="en-US" sz="4400" dirty="0"/>
          </a:p>
        </p:txBody>
      </p:sp>
      <p:sp>
        <p:nvSpPr>
          <p:cNvPr id="3" name="Content Placeholder 2"/>
          <p:cNvSpPr>
            <a:spLocks noGrp="1"/>
          </p:cNvSpPr>
          <p:nvPr>
            <p:ph sz="half" idx="1"/>
          </p:nvPr>
        </p:nvSpPr>
        <p:spPr>
          <a:xfrm>
            <a:off x="838198" y="1594624"/>
            <a:ext cx="9959790" cy="4582339"/>
          </a:xfrm>
        </p:spPr>
        <p:txBody>
          <a:bodyPr>
            <a:noAutofit/>
          </a:bodyPr>
          <a:lstStyle/>
          <a:p>
            <a:pPr marL="0" indent="0">
              <a:spcBef>
                <a:spcPts val="0"/>
              </a:spcBef>
              <a:spcAft>
                <a:spcPts val="0"/>
              </a:spcAft>
              <a:buNone/>
            </a:pPr>
            <a:r>
              <a:rPr lang="en-US" sz="3600" b="1"/>
              <a:t>Recommendations</a:t>
            </a:r>
          </a:p>
          <a:p>
            <a:pPr marR="0">
              <a:tabLst>
                <a:tab pos="228600" algn="l"/>
              </a:tabLst>
            </a:pPr>
            <a:r>
              <a:rPr lang="en-US" sz="3200" dirty="0"/>
              <a:t>Be proactive</a:t>
            </a:r>
          </a:p>
          <a:p>
            <a:pPr marR="0">
              <a:tabLst>
                <a:tab pos="228600" algn="l"/>
              </a:tabLst>
            </a:pPr>
            <a:r>
              <a:rPr lang="en-US" sz="3200" dirty="0"/>
              <a:t>Work with fiscal and executive directors early</a:t>
            </a:r>
          </a:p>
          <a:p>
            <a:pPr marR="0">
              <a:tabLst>
                <a:tab pos="228600" algn="l"/>
              </a:tabLst>
            </a:pPr>
            <a:r>
              <a:rPr lang="en-US" sz="3200" dirty="0"/>
              <a:t>Be aware of the flow of funds – both coming in and going out</a:t>
            </a:r>
          </a:p>
          <a:p>
            <a:pPr lvl="0">
              <a:tabLst>
                <a:tab pos="228600" algn="l"/>
              </a:tabLst>
            </a:pPr>
            <a:endParaRPr lang="en-US" sz="3200" dirty="0"/>
          </a:p>
          <a:p>
            <a:pPr>
              <a:tabLst>
                <a:tab pos="228600" algn="l"/>
              </a:tabLst>
            </a:pPr>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Documents and graphs on table">
            <a:extLst>
              <a:ext uri="{FF2B5EF4-FFF2-40B4-BE49-F238E27FC236}">
                <a16:creationId xmlns:a16="http://schemas.microsoft.com/office/drawing/2014/main" id="{F6DAE3F3-1BDE-EE96-86D3-C323104EA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0488" y="1292106"/>
            <a:ext cx="3341511" cy="2227674"/>
          </a:xfrm>
          <a:prstGeom prst="rect">
            <a:avLst/>
          </a:prstGeom>
        </p:spPr>
      </p:pic>
    </p:spTree>
    <p:extLst>
      <p:ext uri="{BB962C8B-B14F-4D97-AF65-F5344CB8AC3E}">
        <p14:creationId xmlns:p14="http://schemas.microsoft.com/office/powerpoint/2010/main" val="328479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8" y="1594624"/>
            <a:ext cx="9959790" cy="4582339"/>
          </a:xfrm>
        </p:spPr>
        <p:txBody>
          <a:bodyPr>
            <a:noAutofit/>
          </a:bodyPr>
          <a:lstStyle/>
          <a:p>
            <a:pPr marL="0" indent="0">
              <a:spcBef>
                <a:spcPts val="0"/>
              </a:spcBef>
              <a:spcAft>
                <a:spcPts val="0"/>
              </a:spcAft>
              <a:buNone/>
            </a:pPr>
            <a:r>
              <a:rPr lang="en-US" sz="3600" b="1" dirty="0"/>
              <a:t>Recommendations </a:t>
            </a:r>
            <a:r>
              <a:rPr lang="en-US" sz="3600" i="1" dirty="0"/>
              <a:t>(cont.)</a:t>
            </a:r>
          </a:p>
          <a:p>
            <a:pPr marR="0">
              <a:tabLst>
                <a:tab pos="228600" algn="l"/>
              </a:tabLst>
            </a:pPr>
            <a:r>
              <a:rPr lang="en-US" sz="3200" dirty="0"/>
              <a:t>Think across programs/departments</a:t>
            </a:r>
          </a:p>
          <a:p>
            <a:pPr lvl="1">
              <a:tabLst>
                <a:tab pos="228600" algn="l"/>
              </a:tabLst>
            </a:pPr>
            <a:r>
              <a:rPr lang="en-US" sz="2800" dirty="0"/>
              <a:t>Are there opportunities to fund FTEs with multiple funding strings?</a:t>
            </a:r>
          </a:p>
          <a:p>
            <a:pPr lvl="1">
              <a:tabLst>
                <a:tab pos="228600" algn="l"/>
              </a:tabLst>
            </a:pPr>
            <a:r>
              <a:rPr lang="en-US" sz="2800" dirty="0"/>
              <a:t>Share expenses on fixed costs?</a:t>
            </a:r>
          </a:p>
          <a:p>
            <a:pPr marR="0">
              <a:tabLst>
                <a:tab pos="228600" algn="l"/>
              </a:tabLst>
            </a:pPr>
            <a:r>
              <a:rPr lang="en-US" sz="3200" dirty="0"/>
              <a:t>Are there non-federal funds available to supplement if needed?</a:t>
            </a:r>
          </a:p>
          <a:p>
            <a:pPr lvl="1">
              <a:tabLst>
                <a:tab pos="228600" algn="l"/>
              </a:tabLst>
            </a:pPr>
            <a:r>
              <a:rPr lang="en-US" sz="2800" dirty="0"/>
              <a:t>E.g., Minnesota Community Action Grant (</a:t>
            </a:r>
            <a:r>
              <a:rPr lang="en-US" sz="2800" dirty="0" err="1"/>
              <a:t>MCAG</a:t>
            </a:r>
            <a:r>
              <a:rPr lang="en-US" sz="2800" dirty="0"/>
              <a:t>)</a:t>
            </a:r>
          </a:p>
          <a:p>
            <a:pPr lvl="0">
              <a:tabLst>
                <a:tab pos="228600" algn="l"/>
              </a:tabLst>
            </a:pPr>
            <a:endParaRPr lang="en-US" sz="3200" dirty="0"/>
          </a:p>
          <a:p>
            <a:pPr>
              <a:tabLst>
                <a:tab pos="228600" algn="l"/>
              </a:tabLst>
            </a:pPr>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EE3FD77-6187-6AAE-26ED-E4FCD5EBD57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96496" y="1296770"/>
            <a:ext cx="3295504" cy="1647752"/>
          </a:xfrm>
          <a:prstGeom prst="rect">
            <a:avLst/>
          </a:prstGeom>
        </p:spPr>
      </p:pic>
    </p:spTree>
    <p:extLst>
      <p:ext uri="{BB962C8B-B14F-4D97-AF65-F5344CB8AC3E}">
        <p14:creationId xmlns:p14="http://schemas.microsoft.com/office/powerpoint/2010/main" val="2891096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Program Fiscal Management</a:t>
            </a:r>
            <a:endParaRPr lang="en-US" sz="4400" dirty="0"/>
          </a:p>
        </p:txBody>
      </p:sp>
      <p:sp>
        <p:nvSpPr>
          <p:cNvPr id="3" name="Content Placeholder 2"/>
          <p:cNvSpPr>
            <a:spLocks noGrp="1"/>
          </p:cNvSpPr>
          <p:nvPr>
            <p:ph sz="half" idx="1"/>
          </p:nvPr>
        </p:nvSpPr>
        <p:spPr>
          <a:xfrm>
            <a:off x="838198" y="1594624"/>
            <a:ext cx="9959790" cy="4582339"/>
          </a:xfrm>
        </p:spPr>
        <p:txBody>
          <a:bodyPr>
            <a:noAutofit/>
          </a:bodyPr>
          <a:lstStyle/>
          <a:p>
            <a:pPr marL="0" indent="0">
              <a:spcBef>
                <a:spcPts val="0"/>
              </a:spcBef>
              <a:spcAft>
                <a:spcPts val="0"/>
              </a:spcAft>
              <a:buNone/>
            </a:pPr>
            <a:r>
              <a:rPr lang="en-US" sz="3600" b="1" dirty="0"/>
              <a:t>Recommendations </a:t>
            </a:r>
            <a:r>
              <a:rPr lang="en-US" sz="3600" i="1" dirty="0"/>
              <a:t>(cont.)</a:t>
            </a:r>
          </a:p>
          <a:p>
            <a:pPr marR="0">
              <a:tabLst>
                <a:tab pos="228600" algn="l"/>
              </a:tabLst>
            </a:pPr>
            <a:r>
              <a:rPr lang="en-US" sz="3200" dirty="0"/>
              <a:t>Analyze and make adjustments based on past year</a:t>
            </a:r>
          </a:p>
          <a:p>
            <a:pPr marR="0">
              <a:tabLst>
                <a:tab pos="228600" algn="l"/>
              </a:tabLst>
            </a:pPr>
            <a:r>
              <a:rPr lang="en-US" sz="3200" dirty="0"/>
              <a:t>If you run out of funds this year, think about what’s driving that</a:t>
            </a:r>
          </a:p>
          <a:p>
            <a:pPr lvl="1">
              <a:tabLst>
                <a:tab pos="228600" algn="l"/>
              </a:tabLst>
            </a:pPr>
            <a:r>
              <a:rPr lang="en-US" sz="2800" dirty="0"/>
              <a:t>Do you have the right number of employees working?</a:t>
            </a:r>
          </a:p>
          <a:p>
            <a:pPr lvl="1">
              <a:tabLst>
                <a:tab pos="228600" algn="l"/>
              </a:tabLst>
            </a:pPr>
            <a:r>
              <a:rPr lang="en-US" sz="2800" dirty="0"/>
              <a:t>Maybe come up with a plan</a:t>
            </a:r>
          </a:p>
          <a:p>
            <a:pPr lvl="2">
              <a:tabLst>
                <a:tab pos="228600" algn="l"/>
              </a:tabLst>
            </a:pPr>
            <a:endParaRPr lang="en-US" sz="3600" i="1" dirty="0"/>
          </a:p>
          <a:p>
            <a:pPr lvl="1">
              <a:tabLst>
                <a:tab pos="228600" algn="l"/>
              </a:tabLst>
            </a:pPr>
            <a:endParaRPr lang="en-US" sz="2800" dirty="0"/>
          </a:p>
          <a:p>
            <a:pPr marL="0" lvl="0" indent="0">
              <a:buNone/>
              <a:tabLst>
                <a:tab pos="228600" algn="l"/>
              </a:tabLst>
            </a:pPr>
            <a:endParaRPr lang="en-US" sz="3200" dirty="0"/>
          </a:p>
          <a:p>
            <a:pPr>
              <a:tabLst>
                <a:tab pos="228600" algn="l"/>
              </a:tabLst>
            </a:pPr>
            <a:endParaRPr lang="en-US" sz="3200" dirty="0"/>
          </a:p>
          <a:p>
            <a:endParaRPr lang="en-US" sz="3200" dirty="0">
              <a:latin typeface="Calibri" panose="020F0502020204030204" pitchFamily="34" charset="0"/>
              <a:cs typeface="Times New Roman" panose="02020603050405020304" pitchFamily="18" charset="0"/>
            </a:endParaRPr>
          </a:p>
          <a:p>
            <a:pPr marL="0" indent="0">
              <a:buNone/>
            </a:pPr>
            <a:endParaRPr lang="en-US" sz="3200"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Blank notebook and office supplies">
            <a:extLst>
              <a:ext uri="{FF2B5EF4-FFF2-40B4-BE49-F238E27FC236}">
                <a16:creationId xmlns:a16="http://schemas.microsoft.com/office/drawing/2014/main" id="{698147CD-1C61-644A-4750-D4575E71E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252" y="4764831"/>
            <a:ext cx="3041149" cy="2027432"/>
          </a:xfrm>
          <a:prstGeom prst="rect">
            <a:avLst/>
          </a:prstGeom>
          <a:ln w="41275">
            <a:solidFill>
              <a:schemeClr val="bg1"/>
            </a:solidFill>
          </a:ln>
        </p:spPr>
      </p:pic>
    </p:spTree>
    <p:extLst>
      <p:ext uri="{BB962C8B-B14F-4D97-AF65-F5344CB8AC3E}">
        <p14:creationId xmlns:p14="http://schemas.microsoft.com/office/powerpoint/2010/main" val="783524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6025"/>
          </a:xfrm>
        </p:spPr>
        <p:txBody>
          <a:bodyPr anchor="ctr">
            <a:normAutofit/>
          </a:bodyPr>
          <a:lstStyle/>
          <a:p>
            <a:r>
              <a:rPr lang="en-US"/>
              <a:t>Q&amp;A</a:t>
            </a:r>
          </a:p>
        </p:txBody>
      </p:sp>
      <p:pic>
        <p:nvPicPr>
          <p:cNvPr id="5" name="Picture 4" descr="A picture containing light, blur&#10;&#10;AI-generated content may be incorrect.">
            <a:extLst>
              <a:ext uri="{FF2B5EF4-FFF2-40B4-BE49-F238E27FC236}">
                <a16:creationId xmlns:a16="http://schemas.microsoft.com/office/drawing/2014/main" id="{C33E1FF1-E184-4C19-CE81-11C55B159F8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485" b="16523"/>
          <a:stretch>
            <a:fillRect/>
          </a:stretch>
        </p:blipFill>
        <p:spPr>
          <a:xfrm>
            <a:off x="838200" y="1825625"/>
            <a:ext cx="10515600" cy="4351338"/>
          </a:xfrm>
          <a:prstGeom prst="rect">
            <a:avLst/>
          </a:prstGeom>
          <a:noFill/>
        </p:spPr>
      </p:pic>
      <p:sp>
        <p:nvSpPr>
          <p:cNvPr id="7" name="Slide Number Placeholder 6"/>
          <p:cNvSpPr>
            <a:spLocks noGrp="1"/>
          </p:cNvSpPr>
          <p:nvPr>
            <p:ph type="sldNum" sz="quarter" idx="12"/>
          </p:nvPr>
        </p:nvSpPr>
        <p:spPr>
          <a:xfrm>
            <a:off x="9891132" y="6356350"/>
            <a:ext cx="1462668"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9971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Program Fiscal Management</a:t>
            </a:r>
            <a:endParaRPr lang="en-US" sz="4400" dirty="0"/>
          </a:p>
        </p:txBody>
      </p:sp>
      <p:sp>
        <p:nvSpPr>
          <p:cNvPr id="3" name="Content Placeholder 2"/>
          <p:cNvSpPr>
            <a:spLocks noGrp="1"/>
          </p:cNvSpPr>
          <p:nvPr>
            <p:ph sz="half" idx="1"/>
          </p:nvPr>
        </p:nvSpPr>
        <p:spPr>
          <a:xfrm>
            <a:off x="838199" y="1584576"/>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FFY26 EAP Fiscal Changes – Overview</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Equipment definition and equipment disposition threshold increased to:</a:t>
            </a:r>
          </a:p>
          <a:p>
            <a:pPr lvl="1">
              <a:spcBef>
                <a:spcPts val="600"/>
              </a:spcBef>
              <a:spcAft>
                <a:spcPts val="600"/>
              </a:spcAft>
            </a:pPr>
            <a:r>
              <a:rPr lang="en-US" sz="2800" dirty="0"/>
              <a:t>At or above $10,000, up from $5,000, as applicable</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A person holding a camera&#10;&#10;AI-generated content may be incorrect.">
            <a:extLst>
              <a:ext uri="{FF2B5EF4-FFF2-40B4-BE49-F238E27FC236}">
                <a16:creationId xmlns:a16="http://schemas.microsoft.com/office/drawing/2014/main" id="{08B768FB-BE90-FF49-9560-BA5064A7186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48035" y="4064586"/>
            <a:ext cx="4119824" cy="2744833"/>
          </a:xfrm>
          <a:prstGeom prst="rect">
            <a:avLst/>
          </a:prstGeom>
          <a:ln w="34925">
            <a:solidFill>
              <a:srgbClr val="78BE21"/>
            </a:solidFill>
          </a:ln>
        </p:spPr>
      </p:pic>
    </p:spTree>
    <p:extLst>
      <p:ext uri="{BB962C8B-B14F-4D97-AF65-F5344CB8AC3E}">
        <p14:creationId xmlns:p14="http://schemas.microsoft.com/office/powerpoint/2010/main" val="107466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Program Fiscal Management</a:t>
            </a:r>
            <a:endParaRPr lang="en-US" sz="4400" dirty="0"/>
          </a:p>
        </p:txBody>
      </p:sp>
      <p:sp>
        <p:nvSpPr>
          <p:cNvPr id="3" name="Content Placeholder 2"/>
          <p:cNvSpPr>
            <a:spLocks noGrp="1"/>
          </p:cNvSpPr>
          <p:nvPr>
            <p:ph sz="half" idx="1"/>
          </p:nvPr>
        </p:nvSpPr>
        <p:spPr>
          <a:xfrm>
            <a:off x="838199" y="1584576"/>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FFY26 EAP Fiscal Changes – Overview</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EAP Policy Manual &amp; EAP Grant Contract updated to reflect OMB UG 2024 revisions</a:t>
            </a:r>
          </a:p>
          <a:p>
            <a:pPr lvl="1">
              <a:spcBef>
                <a:spcPts val="600"/>
              </a:spcBef>
              <a:spcAft>
                <a:spcPts val="600"/>
              </a:spcAft>
            </a:pPr>
            <a:r>
              <a:rPr lang="en-US" sz="2800" dirty="0" err="1"/>
              <a:t>FFY26</a:t>
            </a:r>
            <a:r>
              <a:rPr lang="en-US" sz="2800" dirty="0"/>
              <a:t> EAP Manual: Ch. 12, Ch. 13, &amp; Appendix </a:t>
            </a:r>
            <a:r>
              <a:rPr lang="en-US" sz="2800" dirty="0" err="1"/>
              <a:t>13B</a:t>
            </a:r>
            <a:endParaRPr lang="en-US" sz="2800" dirty="0"/>
          </a:p>
          <a:p>
            <a:pPr lvl="1">
              <a:spcBef>
                <a:spcPts val="600"/>
              </a:spcBef>
              <a:spcAft>
                <a:spcPts val="600"/>
              </a:spcAft>
            </a:pPr>
            <a:r>
              <a:rPr lang="en-US" sz="2800" dirty="0" err="1"/>
              <a:t>FFY26</a:t>
            </a:r>
            <a:r>
              <a:rPr lang="en-US" sz="2800" dirty="0"/>
              <a:t> EAP Grant Contract: Section 15, p. 9</a:t>
            </a:r>
          </a:p>
          <a:p>
            <a:pPr lvl="2">
              <a:spcBef>
                <a:spcPts val="600"/>
              </a:spcBef>
              <a:spcAft>
                <a:spcPts val="600"/>
              </a:spcAft>
            </a:pPr>
            <a:r>
              <a:rPr lang="en-US" sz="2400" dirty="0"/>
              <a:t>Personal Property, State Property and Exception Section</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descr="Logo&#10;&#10;AI-generated content may be incorrect.">
            <a:extLst>
              <a:ext uri="{FF2B5EF4-FFF2-40B4-BE49-F238E27FC236}">
                <a16:creationId xmlns:a16="http://schemas.microsoft.com/office/drawing/2014/main" id="{B77D3966-11B2-6189-133C-0D5BEEFA56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30087" y="5050463"/>
            <a:ext cx="2877930" cy="1580577"/>
          </a:xfrm>
          <a:prstGeom prst="rect">
            <a:avLst/>
          </a:prstGeom>
        </p:spPr>
      </p:pic>
    </p:spTree>
    <p:extLst>
      <p:ext uri="{BB962C8B-B14F-4D97-AF65-F5344CB8AC3E}">
        <p14:creationId xmlns:p14="http://schemas.microsoft.com/office/powerpoint/2010/main" val="14558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FFY26 Fiscal Changes – Ch. 12, p. 4</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Ch. 12 – Communication, Information, &amp; Reports</a:t>
            </a:r>
          </a:p>
          <a:p>
            <a:pPr lvl="1">
              <a:spcBef>
                <a:spcPts val="600"/>
              </a:spcBef>
              <a:spcAft>
                <a:spcPts val="600"/>
              </a:spcAft>
            </a:pPr>
            <a:r>
              <a:rPr lang="en-US" sz="2800" dirty="0"/>
              <a:t>Information and Reporting section, Closeout subsection</a:t>
            </a:r>
          </a:p>
          <a:p>
            <a:pPr>
              <a:spcBef>
                <a:spcPts val="600"/>
              </a:spcBef>
              <a:spcAft>
                <a:spcPts val="600"/>
              </a:spcAft>
            </a:pPr>
            <a:r>
              <a:rPr lang="en-US" sz="3200" dirty="0"/>
              <a:t>“The EAP Final Closeout Package for EAP must include:</a:t>
            </a:r>
          </a:p>
          <a:p>
            <a:pPr lvl="1">
              <a:spcBef>
                <a:spcPts val="600"/>
              </a:spcBef>
              <a:spcAft>
                <a:spcPts val="600"/>
              </a:spcAft>
            </a:pPr>
            <a:r>
              <a:rPr lang="en-US" sz="2800" dirty="0"/>
              <a:t>A list of EAP-related equipment over </a:t>
            </a:r>
            <a:r>
              <a:rPr lang="en-US" sz="2800" b="1" dirty="0"/>
              <a:t>$10,000 </a:t>
            </a:r>
            <a:r>
              <a:rPr lang="en-US" sz="2800" dirty="0"/>
              <a:t>and sensitive equipment (as defined in Ch. 13 – Program Fiscal Management) purchased during the program year. If no inventory was purchased, type that statement into the “Service Provider Note” box on the Final FSR.”</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 name="Picture 11" descr="Calendar&#10;&#10;AI-generated content may be incorrect.">
            <a:extLst>
              <a:ext uri="{FF2B5EF4-FFF2-40B4-BE49-F238E27FC236}">
                <a16:creationId xmlns:a16="http://schemas.microsoft.com/office/drawing/2014/main" id="{6AE7AADB-2C02-C0DA-02E0-CC342C356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1172" y="3277780"/>
            <a:ext cx="1827360" cy="1216025"/>
          </a:xfrm>
          <a:prstGeom prst="rect">
            <a:avLst/>
          </a:prstGeom>
        </p:spPr>
      </p:pic>
      <p:pic>
        <p:nvPicPr>
          <p:cNvPr id="5" name="Picture 4">
            <a:extLst>
              <a:ext uri="{FF2B5EF4-FFF2-40B4-BE49-F238E27FC236}">
                <a16:creationId xmlns:a16="http://schemas.microsoft.com/office/drawing/2014/main" id="{F5F5808B-3D68-9C5F-89C3-CEE63BCC6FE6}"/>
              </a:ext>
            </a:extLst>
          </p:cNvPr>
          <p:cNvPicPr>
            <a:picLocks noChangeAspect="1"/>
          </p:cNvPicPr>
          <p:nvPr/>
        </p:nvPicPr>
        <p:blipFill>
          <a:blip r:embed="rId4"/>
          <a:stretch>
            <a:fillRect/>
          </a:stretch>
        </p:blipFill>
        <p:spPr>
          <a:xfrm>
            <a:off x="9225263" y="1364050"/>
            <a:ext cx="2966736" cy="954608"/>
          </a:xfrm>
          <a:prstGeom prst="rect">
            <a:avLst/>
          </a:prstGeom>
        </p:spPr>
      </p:pic>
    </p:spTree>
    <p:extLst>
      <p:ext uri="{BB962C8B-B14F-4D97-AF65-F5344CB8AC3E}">
        <p14:creationId xmlns:p14="http://schemas.microsoft.com/office/powerpoint/2010/main" val="302636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 Fiscal Management</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FFY26 Fiscal Changes – Ch. 13, p. 16</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Program Fiscal Management, Property Management Section</a:t>
            </a:r>
          </a:p>
          <a:p>
            <a:pPr marR="0">
              <a:spcBef>
                <a:spcPts val="600"/>
              </a:spcBef>
              <a:spcAft>
                <a:spcPts val="600"/>
              </a:spcAft>
            </a:pPr>
            <a:r>
              <a:rPr lang="en-US" sz="3200" dirty="0"/>
              <a:t>Property Management Requirements Subsection:</a:t>
            </a:r>
          </a:p>
          <a:p>
            <a:pPr lvl="1">
              <a:spcBef>
                <a:spcPts val="600"/>
              </a:spcBef>
              <a:spcAft>
                <a:spcPts val="600"/>
              </a:spcAft>
            </a:pPr>
            <a:r>
              <a:rPr lang="en-US" sz="2800" dirty="0"/>
              <a:t>“Procedures for managing equipment with a per unit cost </a:t>
            </a:r>
            <a:r>
              <a:rPr lang="en-US" sz="2800" b="1" dirty="0"/>
              <a:t>$10,000 </a:t>
            </a:r>
            <a:r>
              <a:rPr lang="en-US" sz="2800" dirty="0"/>
              <a:t>or greater and all sensitive equipment, whether acquired in whole or in part with EAP funds, until disposition takes place will, as a minimum, meet the following requirements”</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DC98FAC-A319-CAFE-0C5D-6DF08904586A}"/>
              </a:ext>
            </a:extLst>
          </p:cNvPr>
          <p:cNvPicPr>
            <a:picLocks noChangeAspect="1"/>
          </p:cNvPicPr>
          <p:nvPr/>
        </p:nvPicPr>
        <p:blipFill>
          <a:blip r:embed="rId3"/>
          <a:stretch>
            <a:fillRect/>
          </a:stretch>
        </p:blipFill>
        <p:spPr>
          <a:xfrm>
            <a:off x="5406462" y="5828812"/>
            <a:ext cx="1379076" cy="1055076"/>
          </a:xfrm>
          <a:prstGeom prst="rect">
            <a:avLst/>
          </a:prstGeom>
        </p:spPr>
      </p:pic>
      <p:pic>
        <p:nvPicPr>
          <p:cNvPr id="6" name="Picture 5">
            <a:extLst>
              <a:ext uri="{FF2B5EF4-FFF2-40B4-BE49-F238E27FC236}">
                <a16:creationId xmlns:a16="http://schemas.microsoft.com/office/drawing/2014/main" id="{6DAFE807-E9E6-A73C-CC04-16924F9536C4}"/>
              </a:ext>
            </a:extLst>
          </p:cNvPr>
          <p:cNvPicPr>
            <a:picLocks noChangeAspect="1"/>
          </p:cNvPicPr>
          <p:nvPr/>
        </p:nvPicPr>
        <p:blipFill>
          <a:blip r:embed="rId4"/>
          <a:stretch>
            <a:fillRect/>
          </a:stretch>
        </p:blipFill>
        <p:spPr>
          <a:xfrm>
            <a:off x="8066374" y="1300804"/>
            <a:ext cx="4129364" cy="898112"/>
          </a:xfrm>
          <a:prstGeom prst="rect">
            <a:avLst/>
          </a:prstGeom>
        </p:spPr>
      </p:pic>
    </p:spTree>
    <p:extLst>
      <p:ext uri="{BB962C8B-B14F-4D97-AF65-F5344CB8AC3E}">
        <p14:creationId xmlns:p14="http://schemas.microsoft.com/office/powerpoint/2010/main" val="12630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potx" id="{173BAB30-51AA-4A99-A927-CCD869EBF607}" vid="{BA9EC644-015B-4F2F-9352-CA7D864112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7332</Words>
  <Application>Microsoft Office PowerPoint</Application>
  <PresentationFormat>Widescreen</PresentationFormat>
  <Paragraphs>645</Paragraphs>
  <Slides>58</Slides>
  <Notes>56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Aptos</vt:lpstr>
      <vt:lpstr>Aptos Display</vt:lpstr>
      <vt:lpstr>Arial</vt:lpstr>
      <vt:lpstr>Calibri</vt:lpstr>
      <vt:lpstr>NeueHaasGroteskText Std</vt:lpstr>
      <vt:lpstr>Symbol</vt:lpstr>
      <vt:lpstr>Times New Roman</vt:lpstr>
      <vt:lpstr>Office Theme</vt:lpstr>
      <vt:lpstr>MN.IT</vt:lpstr>
      <vt:lpstr>    </vt:lpstr>
      <vt:lpstr>Ch. 12 – Communication, Info &amp; Reports</vt:lpstr>
      <vt:lpstr>Program Fiscal Management</vt:lpstr>
      <vt:lpstr>Program Fiscal Management – FFY26 Fiscal Policy Changes</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FFY26 EAP Grant Contract Updates</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 – Planning for FFY26 </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Program Fiscal Management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Seemann, Sandra (COMM)</dc:creator>
  <cp:lastModifiedBy>Seemann, Sandra (COMM)</cp:lastModifiedBy>
  <cp:revision>3</cp:revision>
  <dcterms:created xsi:type="dcterms:W3CDTF">2025-08-06T19:28:42Z</dcterms:created>
  <dcterms:modified xsi:type="dcterms:W3CDTF">2025-08-07T16:27:43Z</dcterms:modified>
</cp:coreProperties>
</file>