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1" r:id="rId3"/>
  </p:sldMasterIdLst>
  <p:notesMasterIdLst>
    <p:notesMasterId r:id="rId62"/>
  </p:notesMasterIdLst>
  <p:sldIdLst>
    <p:sldId id="1040" r:id="rId4"/>
    <p:sldId id="3336" r:id="rId5"/>
    <p:sldId id="3407" r:id="rId6"/>
    <p:sldId id="387" r:id="rId7"/>
    <p:sldId id="388" r:id="rId8"/>
    <p:sldId id="389" r:id="rId9"/>
    <p:sldId id="390" r:id="rId10"/>
    <p:sldId id="391" r:id="rId11"/>
    <p:sldId id="3408" r:id="rId12"/>
    <p:sldId id="368" r:id="rId13"/>
    <p:sldId id="3409" r:id="rId14"/>
    <p:sldId id="376" r:id="rId15"/>
    <p:sldId id="369" r:id="rId16"/>
    <p:sldId id="375" r:id="rId17"/>
    <p:sldId id="370" r:id="rId18"/>
    <p:sldId id="371" r:id="rId19"/>
    <p:sldId id="372" r:id="rId20"/>
    <p:sldId id="373" r:id="rId21"/>
    <p:sldId id="374" r:id="rId22"/>
    <p:sldId id="295" r:id="rId23"/>
    <p:sldId id="296" r:id="rId24"/>
    <p:sldId id="297" r:id="rId25"/>
    <p:sldId id="379" r:id="rId26"/>
    <p:sldId id="298" r:id="rId27"/>
    <p:sldId id="382" r:id="rId28"/>
    <p:sldId id="383" r:id="rId29"/>
    <p:sldId id="384" r:id="rId30"/>
    <p:sldId id="385" r:id="rId31"/>
    <p:sldId id="313" r:id="rId32"/>
    <p:sldId id="361" r:id="rId33"/>
    <p:sldId id="321" r:id="rId34"/>
    <p:sldId id="343" r:id="rId35"/>
    <p:sldId id="305" r:id="rId36"/>
    <p:sldId id="344" r:id="rId37"/>
    <p:sldId id="377" r:id="rId38"/>
    <p:sldId id="345" r:id="rId39"/>
    <p:sldId id="386" r:id="rId40"/>
    <p:sldId id="346" r:id="rId41"/>
    <p:sldId id="347" r:id="rId42"/>
    <p:sldId id="341" r:id="rId43"/>
    <p:sldId id="351" r:id="rId44"/>
    <p:sldId id="352" r:id="rId45"/>
    <p:sldId id="392" r:id="rId46"/>
    <p:sldId id="3158" r:id="rId47"/>
    <p:sldId id="3149" r:id="rId48"/>
    <p:sldId id="3339" r:id="rId49"/>
    <p:sldId id="421" r:id="rId50"/>
    <p:sldId id="405" r:id="rId51"/>
    <p:sldId id="3340" r:id="rId52"/>
    <p:sldId id="411" r:id="rId53"/>
    <p:sldId id="418" r:id="rId54"/>
    <p:sldId id="419" r:id="rId55"/>
    <p:sldId id="420" r:id="rId56"/>
    <p:sldId id="425" r:id="rId57"/>
    <p:sldId id="422" r:id="rId58"/>
    <p:sldId id="423" r:id="rId59"/>
    <p:sldId id="410" r:id="rId60"/>
    <p:sldId id="3150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46DE6-70CC-42DF-8517-A90FF1F38012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AA896-A7C0-4CB6-958A-531E7A9A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EEBDD-B8BC-4AC5-9F69-0E15C13D73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92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B2464-46D2-ADEE-7DE5-FBA98CA70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1DB5BE-E7E4-00D7-5DCE-2F1A8EF76A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8F2E43-5895-D735-BC26-921163B04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04818-76EF-8669-903C-7A22C4AFB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70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 for last bullet- FSRs, trying to track down a fiscal 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782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52386-CEBA-38D6-01D2-996663348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AD2C8F-AB1E-7FF5-7B20-CB42DE829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02F61-E242-429F-CCB4-E27293EF7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56DBF-1BBC-7600-D9CA-EE02599CF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516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406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87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17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and explain importance to contracting, and in general if we don’t have point of contact for EAP and fiscal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908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575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953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8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appointment of role on this slide, go into notification of authority on the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10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238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01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5840-D8CB-7C6D-B2C3-4FB2D4D99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B0F5A-5838-B2F5-0CB0-C0152EB19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189E-9F75-8BB0-C96E-B21231EB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88E2-E057-468A-A745-867F2D90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8E752-194B-E993-DAFD-93710AA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F6BD-6384-1801-E560-C1DA802C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A0F16-7873-47EF-7026-6E1EBD4B6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49565-5872-FA6D-5B49-483264E6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175BC-D783-E89C-9BF6-CB1631A17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5D028-ACC6-A5AA-781F-D1B3B6E5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51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C8FC5F-110A-4589-B920-9272D642B7C6}" type="datetime1">
              <a:rPr lang="en-US" smtClean="0"/>
              <a:t>8/8/2025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105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623555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18698001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6604877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90537-AB28-47D0-A3BB-715DCA9966D5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796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53B9607-4A2C-4BF0-90A3-4FAD6DB523A4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993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FDFBC5-89E9-44F0-AD62-2AB3309D487D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01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875081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77646E-C1AB-4805-B676-4753EF9C08E4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910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FCF8E9-57A6-48A9-BCBA-D6B798300CA2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529324" y="271871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1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057C1-88A3-D1AE-AD7A-44E2522F8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15468-0EC0-7C94-852E-DC8661325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602EF-0432-654D-7A36-FDF163B0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7C987-E9DB-EDDF-1764-0C63BA71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5CCA0-473F-C807-DB88-4BF066FA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74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C04A28-503E-4561-AA20-BB0AFF60037F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494336" y="278136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07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609A9E4C-C103-4FA4-822B-E82DE7921672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1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838936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038160"/>
            <a:ext cx="12192000" cy="18198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83170A9-BBA4-411C-BC84-1842E0BB563A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87526" y="687649"/>
            <a:ext cx="6396957" cy="21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7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878286"/>
            <a:ext cx="3774305" cy="54174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6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50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8310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EEB90FFD-D2D9-4F5F-8590-CB128880A1B7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82463" y="211882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9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400299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7458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56E193FD-FE95-4BDE-8007-09944D3D6E7B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04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0F572C9-7141-40CA-BAF6-CEB1DEBAD357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5014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CB35-7135-6CF0-34E9-7621102A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DAAA-FF83-3729-7FE5-D7F6CAC2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FD1B-CE90-411E-19DD-0EB976D6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F1E4A-D547-8D99-976B-AA3645BF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22515-92F5-C423-2FE9-4593C914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8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F9207B-D1B9-461C-9F0C-8FB160527F5F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027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8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5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09BF49D-465D-4D90-8ED0-696C8CE2F353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95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2DF86-D7F6-4A2C-B9B5-EBCAFDD685F8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64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2997C-08A6-4C3E-B1D9-4C22E877DECC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45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C0EBC2-667E-47DC-9766-124575FFB03F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90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FEFE4-D7F6-4199-AA5E-AB5F3890E6A4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22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F6108E-7910-4A69-980D-2D0B890A7F99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29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148823-37F6-48B2-A686-BCB68E390DE9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3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8074-A00E-0FC3-17B2-F47ABF85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120E5-EF6C-7434-EEE0-32C591C21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B21D6-196E-79E7-63A9-8A0F88C6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3BEBE-6836-A50C-8FE5-EE028645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7E162-B341-3854-CD23-B0372665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9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C27460E-ADA4-4312-B54D-F85146C39A61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C60D-2A37-478B-B283-D5EFC8A6BDE0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33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86C4FE6-3116-4F1D-B296-403F0C5F2833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15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9F4FA4C-51E8-4FAC-B909-65DFD4705D67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12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CEF465A-5259-4090-9DE7-D9C0063E4495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57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47608DDD-F948-4368-A165-16C6F04A2D04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47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ADC0C9A-9F64-45CB-B67D-0E5818227CB2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43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02091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38081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1542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D9C9-EE22-FC99-2807-57892BD9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F12A-C191-D07F-F975-3AA9AF8B7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60AB2-05D2-A0F4-21CF-FB0F93DFE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E1DF6-08C7-1610-E0B1-EF85B379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A89D6-AC4B-DBEC-0EDF-A5497123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CC679-E093-763B-B28E-456449BF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72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ED76-FA01-44A8-9606-D0E453383391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20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2F9B8-5E68-4E4F-B17C-2A863C72D5CF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7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609DCC-8A28-413C-950B-AC617C3E70E0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2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EE99AE-EF6B-4BF9-9FA1-E8EBBC1924E3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6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7ED909E-CD04-4001-94D5-0975CB7CC54F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28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225572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6C391-7C3B-41B6-99FD-489949516ACA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50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1C1F29-1512-4A68-9ACF-4622935D07B1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4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73359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A15628-3108-4012-BC7F-22348EC69375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0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E12B-EFCF-210A-5E36-4489CA50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0335F-C256-B838-B82D-6346E4ADF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E242E-0395-154D-1DF5-415D2B75B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293B2-CCDE-96DD-AD6C-5F63940BD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F8A06-0ED7-47E4-52FF-8317F973C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656D3-FAEA-F984-CFB3-7FFDEB2B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FA869-81B4-780D-6A93-BA91ECF5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33C42-4A2F-647C-2FD1-6958C0BD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1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2A5048-757B-4002-9D61-C552F706D13C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10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05703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3530573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900651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6A51A0-DBC0-4B1A-A44C-113112936ED0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59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132779-B79A-4542-B582-DC6C2C97CE76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74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B9F03C-F1A7-4822-BC4F-FFDB8BB489B7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792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4189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DA1EE5-D104-44FA-B3BB-92872F6821E4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7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557D80-E398-497E-BD25-3935B64AD6C0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29324" y="271871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F418-0BFD-3377-FAA3-9E5860FE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65F8F-B379-B34E-84A0-758CBAA2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74CC7-426C-B3D3-F52C-A9FF3BB5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E6D04-4FED-D0E0-ADC6-E78D557F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61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EA0BCB-CC0C-4903-9357-5D76A5610BF4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94336" y="278136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161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8FDA-E0BA-EA06-2325-F6BAB9513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834733"/>
            <a:ext cx="10515600" cy="3342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D401F-5F9D-A0FC-4D1F-C4342020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112-6685-4229-95A4-78378CF616F9}" type="datetime1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865F9-9B29-7E04-62B3-315EBB3C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C6763-1D50-2DB3-8771-FAAA23CC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0A4B-66AC-44F6-9213-B93C51DC52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F4B0A9-0932-D5D4-A4B8-238CFE61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152"/>
          </a:xfrm>
          <a:solidFill>
            <a:schemeClr val="tx1"/>
          </a:solidFill>
        </p:spPr>
        <p:txBody>
          <a:bodyPr lIns="822960" rIns="822960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2DDADF-173D-4B86-1E28-0CBE33F6E06D}"/>
              </a:ext>
            </a:extLst>
          </p:cNvPr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2473A-43A5-CA76-5EB2-15CB189777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681430"/>
            <a:ext cx="10515599" cy="822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2548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A5B9283-B608-41C1-8FB8-B25923152D9F}" type="datetime1">
              <a:rPr lang="en-US" smtClean="0"/>
              <a:t>8/8/2025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571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739683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4938906"/>
            <a:ext cx="12192000" cy="191909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989D0CAD-83A6-42D6-9668-49EC6456158C}" type="datetime1">
              <a:rPr lang="en-US" smtClean="0"/>
              <a:t>8/8/2025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87526" y="589688"/>
            <a:ext cx="6396957" cy="21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2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57806" y="5878286"/>
            <a:ext cx="3774305" cy="54174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712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0BF0B7B-B758-4367-B66D-87C8D5158AE1}" type="datetime1">
              <a:rPr lang="en-US" smtClean="0"/>
              <a:t>8/8/2025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80921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19924F74-2ED4-4AD7-9507-8EBB2466113E}" type="datetime1">
              <a:rPr lang="en-US" smtClean="0"/>
              <a:t>8/8/2025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482463" y="211882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477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D9708B6-B2EB-468F-9763-E3434C840631}" type="datetime1">
              <a:rPr lang="en-US" smtClean="0"/>
              <a:t>8/8/2025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588510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46B08E4-E135-4914-8554-B5F3F180118C}" type="datetime1">
              <a:rPr lang="en-US" smtClean="0"/>
              <a:t>8/8/2025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777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7024B14-510C-4A8D-8E0D-2BC148BCDCB4}" type="datetime1">
              <a:rPr lang="en-US" smtClean="0"/>
              <a:t>8/8/2025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1257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5FD59-E76B-710C-E02F-984E4C82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D1040-F79A-57C4-F71C-646A0AE8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6E902-2A1B-425C-F17E-70D0A582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09F440A-BCE3-4C30-815D-4E95279E4A6E}" type="datetime1">
              <a:rPr lang="en-US" smtClean="0"/>
              <a:t>8/8/2025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971777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240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67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FC0DE89-56F0-4B52-ABB7-D216CF4CC869}" type="datetime1">
              <a:rPr lang="en-US" smtClean="0"/>
              <a:t>8/8/2025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943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B400A-3EE4-4BB8-9B25-BDBFD249CB41}" type="datetime1">
              <a:rPr lang="en-US" smtClean="0"/>
              <a:t>8/8/2025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384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738044-46D9-4AB8-B4CA-F272DD508C75}" type="datetime1">
              <a:rPr lang="en-US" smtClean="0"/>
              <a:t>8/8/2025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061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97D6443-02E0-494C-B56F-94A07DBCFB71}" type="datetime1">
              <a:rPr lang="en-US" smtClean="0"/>
              <a:t>8/8/2025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857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36FB2E-FB05-4F9E-A451-09C2E875CE12}" type="datetime1">
              <a:rPr lang="en-US" smtClean="0"/>
              <a:t>8/8/2025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725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27E8C0-25D4-4AF1-AFF6-9326BFE36513}" type="datetime1">
              <a:rPr lang="en-US" smtClean="0"/>
              <a:t>8/8/2025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842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6434B53-4B48-4DE3-9A58-88B76FB8869A}" type="datetime1">
              <a:rPr lang="en-US" smtClean="0"/>
              <a:t>8/8/2025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CB2F-96D0-97CC-F5E2-1505F949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85110-B630-27EF-A8C2-62CE5423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14945-BC1C-4EC1-1A14-14C5B150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E8079-DA17-64C2-0EE5-37A3A338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A6824-8633-ED91-29A6-9E98D6F5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C23B7-BD8E-6B85-EC51-21EF4E71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68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88AE208-C080-4551-8CA5-8B824013B7FF}" type="datetime1">
              <a:rPr lang="en-US" smtClean="0"/>
              <a:t>8/8/2025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875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9886BA7-7254-42D0-874C-3C6250F9E3DF}" type="datetime1">
              <a:rPr lang="en-US" smtClean="0"/>
              <a:t>8/8/2025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987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13A407E-0B86-485D-AC9E-6D22DB006E7C}" type="datetime1">
              <a:rPr lang="en-US" smtClean="0"/>
              <a:t>8/8/2025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024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E42242D-A894-4D62-880F-814EE87BE63A}" type="datetime1">
              <a:rPr lang="en-US" smtClean="0"/>
              <a:t>8/8/2025</a:t>
            </a:fld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00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905F5B8-C612-4B4E-A6D0-FEF0FC96CD89}" type="datetime1">
              <a:rPr lang="en-US" smtClean="0"/>
              <a:t>8/8/2025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512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3AA8396-C9F8-4D3E-9DD2-445270138688}" type="datetime1">
              <a:rPr lang="en-US" smtClean="0"/>
              <a:t>8/8/2025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502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03B25C7-3587-423D-A4E1-BFA788663BB5}" type="datetime1">
              <a:rPr lang="en-US" smtClean="0"/>
              <a:t>8/8/2025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460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439976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512416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6851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7D59-12CA-E0D9-D37D-B3145B4C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BEBC4-F9F1-7ACC-CF84-F4D0DA43A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44B24-2D49-D999-60C2-56142EB08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447A6-7F9F-7BE0-F2D5-73F703A7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5256F-A68A-E758-4F54-95DDE1C0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11B82-2D8F-1705-F758-15D72F12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03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A4F9BC68-7DEC-4CAE-8486-4EE5BC940E33}" type="datetime1">
              <a:rPr lang="en-US" smtClean="0"/>
              <a:t>8/8/2025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3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0C5-99C4-4055-9FAF-3806A14FF89D}" type="datetime1">
              <a:rPr lang="en-US" smtClean="0"/>
              <a:t>8/8/2025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20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0B9C4F-D538-4A04-971F-1F5DB7850589}" type="datetime1">
              <a:rPr lang="en-US" smtClean="0"/>
              <a:t>8/8/2025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915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/>
          <a:p>
            <a:fld id="{9322F826-BE7F-4309-BD0F-D1747654141D}" type="datetime1">
              <a:rPr lang="en-US" smtClean="0"/>
              <a:t>8/8/2025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258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DE0CED4B-C8F8-4F66-8ECC-7BBAE02E66B9}" type="datetime1">
              <a:rPr lang="en-US" smtClean="0"/>
              <a:t>8/8/2025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92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5308458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54465B-B3F6-4A7C-9CA6-E03A2ABC5007}" type="datetime1">
              <a:rPr lang="en-US" smtClean="0"/>
              <a:t>8/8/2025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997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8C9C-2B6D-404D-AEE5-7EC29C8E2749}" type="datetime1">
              <a:rPr lang="en-US" smtClean="0"/>
              <a:t>8/8/2025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848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7852477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C97E6-E4F6-4D8E-8636-21738CAE3182}" type="datetime1">
              <a:rPr lang="en-US" smtClean="0"/>
              <a:t>8/8/2025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42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08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46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43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1095D-DF9F-A1C1-AFF5-AB7C78F7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387D-A652-CA41-B1E3-DB75D837B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AC3C9-AF00-6D34-F38C-6F424E4E9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5448D1-DF34-48A0-983A-A10C276743FF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8917-9108-CADA-1E9A-71A6DBB98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3A85A-710A-DD4D-FB52-571630295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49"/>
            <a:ext cx="1439779" cy="365126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FEE73ED-5EFD-4945-A490-7F2635259448}" type="datetime1">
              <a:rPr lang="en-US" smtClean="0"/>
              <a:t>8/8/2025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772F36-970E-48E4-A45F-2796E5B8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0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6" r:id="rId45"/>
    <p:sldLayoutId id="2147483757" r:id="rId46"/>
    <p:sldLayoutId id="2147483758" r:id="rId47"/>
    <p:sldLayoutId id="2147483759" r:id="rId48"/>
    <p:sldLayoutId id="2147483760" r:id="rId4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adgetsin.com/plug-power-outlet-adapter.htm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adgetsin.com/plug-power-outlet-adapter.htm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eap.mail@state.mn.u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24923" r="18869" b="35436"/>
          <a:stretch/>
        </p:blipFill>
        <p:spPr>
          <a:xfrm>
            <a:off x="1813428" y="1749552"/>
            <a:ext cx="8316724" cy="1447799"/>
          </a:xfrm>
          <a:prstGeom prst="rect">
            <a:avLst/>
          </a:prstGeom>
        </p:spPr>
      </p:pic>
      <p:sp>
        <p:nvSpPr>
          <p:cNvPr id="8" name="Subtitle 5"/>
          <p:cNvSpPr txBox="1">
            <a:spLocks/>
          </p:cNvSpPr>
          <p:nvPr/>
        </p:nvSpPr>
        <p:spPr bwMode="auto">
          <a:xfrm>
            <a:off x="3680461" y="3640074"/>
            <a:ext cx="4738812" cy="456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Assistance Program</a:t>
            </a: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2385441" y="4231006"/>
            <a:ext cx="7153656" cy="935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FFY26 Annual Training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6695" y="5301234"/>
            <a:ext cx="8087842" cy="1077218"/>
          </a:xfrm>
          <a:prstGeom prst="rect">
            <a:avLst/>
          </a:prstGeom>
          <a:solidFill>
            <a:srgbClr val="00386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Assurance 16 Reporting;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 Change Notification</a:t>
            </a:r>
          </a:p>
        </p:txBody>
      </p:sp>
    </p:spTree>
    <p:extLst>
      <p:ext uri="{BB962C8B-B14F-4D97-AF65-F5344CB8AC3E}">
        <p14:creationId xmlns:p14="http://schemas.microsoft.com/office/powerpoint/2010/main" val="198590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481A4-1DEE-AD8B-3F4B-9BA3224FF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89" y="1663367"/>
            <a:ext cx="18627171" cy="81664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E7E9CE-66BD-8F6B-AD87-905C2C925CAB}"/>
              </a:ext>
            </a:extLst>
          </p:cNvPr>
          <p:cNvSpPr/>
          <p:nvPr/>
        </p:nvSpPr>
        <p:spPr>
          <a:xfrm>
            <a:off x="369116" y="1660364"/>
            <a:ext cx="3364684" cy="1585756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AF29D9-C9EA-9D95-2F81-2886F0B68A47}"/>
              </a:ext>
            </a:extLst>
          </p:cNvPr>
          <p:cNvSpPr/>
          <p:nvPr/>
        </p:nvSpPr>
        <p:spPr>
          <a:xfrm>
            <a:off x="4064105" y="2338522"/>
            <a:ext cx="3243942" cy="18098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type of need a referral or advocacy activity is addressing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1807C-4363-6295-1B4B-55043C1A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560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9683100-9567-81DE-2801-341BE859A746}"/>
              </a:ext>
            </a:extLst>
          </p:cNvPr>
          <p:cNvGraphicFramePr>
            <a:graphicFrameLocks noGrp="1"/>
          </p:cNvGraphicFramePr>
          <p:nvPr/>
        </p:nvGraphicFramePr>
        <p:xfrm>
          <a:off x="444870" y="1628859"/>
          <a:ext cx="11302260" cy="4896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5565">
                  <a:extLst>
                    <a:ext uri="{9D8B030D-6E8A-4147-A177-3AD203B41FA5}">
                      <a16:colId xmlns:a16="http://schemas.microsoft.com/office/drawing/2014/main" val="2434295510"/>
                    </a:ext>
                  </a:extLst>
                </a:gridCol>
                <a:gridCol w="2825565">
                  <a:extLst>
                    <a:ext uri="{9D8B030D-6E8A-4147-A177-3AD203B41FA5}">
                      <a16:colId xmlns:a16="http://schemas.microsoft.com/office/drawing/2014/main" val="230573953"/>
                    </a:ext>
                  </a:extLst>
                </a:gridCol>
                <a:gridCol w="2825565">
                  <a:extLst>
                    <a:ext uri="{9D8B030D-6E8A-4147-A177-3AD203B41FA5}">
                      <a16:colId xmlns:a16="http://schemas.microsoft.com/office/drawing/2014/main" val="1747343331"/>
                    </a:ext>
                  </a:extLst>
                </a:gridCol>
                <a:gridCol w="2825565">
                  <a:extLst>
                    <a:ext uri="{9D8B030D-6E8A-4147-A177-3AD203B41FA5}">
                      <a16:colId xmlns:a16="http://schemas.microsoft.com/office/drawing/2014/main" val="3990538316"/>
                    </a:ext>
                  </a:extLst>
                </a:gridCol>
              </a:tblGrid>
              <a:tr h="979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Appliance Rebates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Employment/</a:t>
                      </a:r>
                    </a:p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Workforce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Finance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139826"/>
                  </a:ext>
                </a:extLst>
              </a:tr>
              <a:tr h="979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Assistance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Food/Nutrition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Phone Affordability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Utility Affordability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026836"/>
                  </a:ext>
                </a:extLst>
              </a:tr>
              <a:tr h="979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 &amp; Youth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Housing/</a:t>
                      </a:r>
                    </a:p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Homelessness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Seniors/Aging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Veterans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93414"/>
                  </a:ext>
                </a:extLst>
              </a:tr>
              <a:tr h="979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Assistance – Energy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Aid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Weatherization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506702"/>
                  </a:ext>
                </a:extLst>
              </a:tr>
              <a:tr h="979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Assistance – Other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37655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7FAB80-A2F9-A15E-AF2C-DD499E25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481A4-1DEE-AD8B-3F4B-9BA3224FF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89" y="1663367"/>
            <a:ext cx="18627171" cy="81664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E7E9CE-66BD-8F6B-AD87-905C2C925CAB}"/>
              </a:ext>
            </a:extLst>
          </p:cNvPr>
          <p:cNvSpPr/>
          <p:nvPr/>
        </p:nvSpPr>
        <p:spPr>
          <a:xfrm>
            <a:off x="369116" y="1660364"/>
            <a:ext cx="3364684" cy="1585756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AF29D9-C9EA-9D95-2F81-2886F0B68A47}"/>
              </a:ext>
            </a:extLst>
          </p:cNvPr>
          <p:cNvSpPr/>
          <p:nvPr/>
        </p:nvSpPr>
        <p:spPr>
          <a:xfrm>
            <a:off x="4064105" y="2338522"/>
            <a:ext cx="3243942" cy="18098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type of need a referral or advocacy activity is addressing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71C03-8687-5458-FF21-BE9E80A4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2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481A4-1DEE-AD8B-3F4B-9BA3224FF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89" y="1663367"/>
            <a:ext cx="18627171" cy="81664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F1D2CB-818A-1F37-8CA5-ADAD69606743}"/>
              </a:ext>
            </a:extLst>
          </p:cNvPr>
          <p:cNvSpPr/>
          <p:nvPr/>
        </p:nvSpPr>
        <p:spPr>
          <a:xfrm>
            <a:off x="7432065" y="3693464"/>
            <a:ext cx="3844212" cy="22206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complete sentence describing what services clients are referred to and how it generally happens.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5B4B5A-0D63-FCF4-294E-DF85D467D0AD}"/>
              </a:ext>
            </a:extLst>
          </p:cNvPr>
          <p:cNvSpPr/>
          <p:nvPr/>
        </p:nvSpPr>
        <p:spPr>
          <a:xfrm>
            <a:off x="3813341" y="1663367"/>
            <a:ext cx="5385087" cy="1667662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41B39-B2DC-7B38-B739-F3E7ADBF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8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481A4-1DEE-AD8B-3F4B-9BA3224FF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02411" y="1663367"/>
            <a:ext cx="18627171" cy="816643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B8063-D1CB-4268-8415-671D7D6C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540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481A4-1DEE-AD8B-3F4B-9BA3224FF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02411" y="1663367"/>
            <a:ext cx="18627171" cy="81664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A4C9AC-D3E7-6168-1958-B2446071F69F}"/>
              </a:ext>
            </a:extLst>
          </p:cNvPr>
          <p:cNvSpPr/>
          <p:nvPr/>
        </p:nvSpPr>
        <p:spPr>
          <a:xfrm>
            <a:off x="5651338" y="2493828"/>
            <a:ext cx="4098432" cy="121602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does the referral activity originate from?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16A1A-763F-F216-0BF4-CECAA458371A}"/>
              </a:ext>
            </a:extLst>
          </p:cNvPr>
          <p:cNvSpPr/>
          <p:nvPr/>
        </p:nvSpPr>
        <p:spPr>
          <a:xfrm>
            <a:off x="1990531" y="1550126"/>
            <a:ext cx="7005424" cy="609600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508EF4-E1F3-E0F9-71B0-C35A9833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176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481A4-1DEE-AD8B-3F4B-9BA3224FF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02411" y="1663367"/>
            <a:ext cx="18627171" cy="81664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11576-DF4E-2FBD-E05A-E7EECCAD2C2F}"/>
              </a:ext>
            </a:extLst>
          </p:cNvPr>
          <p:cNvSpPr/>
          <p:nvPr/>
        </p:nvSpPr>
        <p:spPr>
          <a:xfrm>
            <a:off x="1946988" y="2159725"/>
            <a:ext cx="1950098" cy="1149532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7D460-4D39-86BA-CB37-40EBE844CABD}"/>
              </a:ext>
            </a:extLst>
          </p:cNvPr>
          <p:cNvSpPr/>
          <p:nvPr/>
        </p:nvSpPr>
        <p:spPr>
          <a:xfrm>
            <a:off x="2425959" y="3548744"/>
            <a:ext cx="4198777" cy="148177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 expresses a need through a local question response or writes a note on their 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C7E4F-CC14-D615-DAA6-0A928D9A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85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481A4-1DEE-AD8B-3F4B-9BA3224FF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02411" y="1663367"/>
            <a:ext cx="18627171" cy="81664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11576-DF4E-2FBD-E05A-E7EECCAD2C2F}"/>
              </a:ext>
            </a:extLst>
          </p:cNvPr>
          <p:cNvSpPr/>
          <p:nvPr/>
        </p:nvSpPr>
        <p:spPr>
          <a:xfrm>
            <a:off x="3884644" y="2110710"/>
            <a:ext cx="3746241" cy="1231204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230580-963F-CEF8-B797-6FE1C6A1FB30}"/>
              </a:ext>
            </a:extLst>
          </p:cNvPr>
          <p:cNvSpPr/>
          <p:nvPr/>
        </p:nvSpPr>
        <p:spPr>
          <a:xfrm>
            <a:off x="6582009" y="3674442"/>
            <a:ext cx="3109386" cy="121602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need comes up while you talk to a client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915E6-1B5B-C58D-ABD5-58718664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28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481A4-1DEE-AD8B-3F4B-9BA3224FF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02411" y="1663367"/>
            <a:ext cx="18627171" cy="81664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11576-DF4E-2FBD-E05A-E7EECCAD2C2F}"/>
              </a:ext>
            </a:extLst>
          </p:cNvPr>
          <p:cNvSpPr/>
          <p:nvPr/>
        </p:nvSpPr>
        <p:spPr>
          <a:xfrm>
            <a:off x="7587343" y="2111829"/>
            <a:ext cx="1447799" cy="1208314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779748-FBDD-A3BE-D321-2B463AF39339}"/>
              </a:ext>
            </a:extLst>
          </p:cNvPr>
          <p:cNvSpPr/>
          <p:nvPr/>
        </p:nvSpPr>
        <p:spPr>
          <a:xfrm>
            <a:off x="7976119" y="3658577"/>
            <a:ext cx="3662927" cy="121602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ways you find out about client needs – should be uncommon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4FCFE-5856-4A02-7260-941CB2EB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168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481A4-1DEE-AD8B-3F4B-9BA3224FF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02411" y="1663367"/>
            <a:ext cx="18627171" cy="81664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11576-DF4E-2FBD-E05A-E7EECCAD2C2F}"/>
              </a:ext>
            </a:extLst>
          </p:cNvPr>
          <p:cNvSpPr/>
          <p:nvPr/>
        </p:nvSpPr>
        <p:spPr>
          <a:xfrm>
            <a:off x="8958943" y="1622435"/>
            <a:ext cx="2965817" cy="1686822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7A7E8C-38FF-F63D-70EF-75289BBF8C16}"/>
              </a:ext>
            </a:extLst>
          </p:cNvPr>
          <p:cNvSpPr/>
          <p:nvPr/>
        </p:nvSpPr>
        <p:spPr>
          <a:xfrm>
            <a:off x="5603033" y="1446663"/>
            <a:ext cx="3168405" cy="98652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might not always have this information…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FF321-D765-3A7B-2779-4231F3CD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10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FA45F-850C-D1AA-0B5E-4E552416D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F035-3612-DA25-8C53-BC96FD45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Assurance 16 (A16)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8E53-0FB0-B147-CDC4-77EACBA8B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Ian Villa-Watt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36E86-8CF9-2B82-DBBE-CA32CB73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76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481A4-1DEE-AD8B-3F4B-9BA3224FF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89" y="1663367"/>
            <a:ext cx="11001375" cy="48231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47DC17-6DFB-E532-607E-20FFB792BB85}"/>
              </a:ext>
            </a:extLst>
          </p:cNvPr>
          <p:cNvSpPr/>
          <p:nvPr/>
        </p:nvSpPr>
        <p:spPr>
          <a:xfrm>
            <a:off x="9815804" y="1663366"/>
            <a:ext cx="1722159" cy="986527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8CF13-69C6-2B55-5910-3FB3A19D5E70}"/>
              </a:ext>
            </a:extLst>
          </p:cNvPr>
          <p:cNvSpPr/>
          <p:nvPr/>
        </p:nvSpPr>
        <p:spPr>
          <a:xfrm>
            <a:off x="8972936" y="4398248"/>
            <a:ext cx="2565026" cy="98652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…but in some cases, you might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2E30F-3011-AA75-F2D2-FD6A711BEFDB}"/>
              </a:ext>
            </a:extLst>
          </p:cNvPr>
          <p:cNvSpPr/>
          <p:nvPr/>
        </p:nvSpPr>
        <p:spPr>
          <a:xfrm>
            <a:off x="326571" y="3429000"/>
            <a:ext cx="11211391" cy="872412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7FFE19-C84D-1905-26BC-1E157943976B}"/>
              </a:ext>
            </a:extLst>
          </p:cNvPr>
          <p:cNvSpPr/>
          <p:nvPr/>
        </p:nvSpPr>
        <p:spPr>
          <a:xfrm>
            <a:off x="6464277" y="1446663"/>
            <a:ext cx="3168405" cy="98652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might not always have this information…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D1BB5-F907-8AE1-5139-4FAA2A14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510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481A4-1DEE-AD8B-3F4B-9BA3224FF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89" y="1663367"/>
            <a:ext cx="11001375" cy="4823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E7D460-4D39-86BA-CB37-40EBE844CABD}"/>
              </a:ext>
            </a:extLst>
          </p:cNvPr>
          <p:cNvSpPr/>
          <p:nvPr/>
        </p:nvSpPr>
        <p:spPr>
          <a:xfrm>
            <a:off x="6298533" y="4040155"/>
            <a:ext cx="4441002" cy="13998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put referrals to multiple programs/services on one line if they are in the same category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2E30F-3011-AA75-F2D2-FD6A711BEFDB}"/>
              </a:ext>
            </a:extLst>
          </p:cNvPr>
          <p:cNvSpPr/>
          <p:nvPr/>
        </p:nvSpPr>
        <p:spPr>
          <a:xfrm>
            <a:off x="536587" y="5663682"/>
            <a:ext cx="8436349" cy="822854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79E0DC-832C-FB86-FEF5-35EDC3C7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9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481A4-1DEE-AD8B-3F4B-9BA3224FF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89" y="1663367"/>
            <a:ext cx="11001375" cy="4823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E7D460-4D39-86BA-CB37-40EBE844CABD}"/>
              </a:ext>
            </a:extLst>
          </p:cNvPr>
          <p:cNvSpPr/>
          <p:nvPr/>
        </p:nvSpPr>
        <p:spPr>
          <a:xfrm>
            <a:off x="6167904" y="1663367"/>
            <a:ext cx="4441002" cy="13998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it may help to break out activities in the same category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2E30F-3011-AA75-F2D2-FD6A711BEFDB}"/>
              </a:ext>
            </a:extLst>
          </p:cNvPr>
          <p:cNvSpPr/>
          <p:nvPr/>
        </p:nvSpPr>
        <p:spPr>
          <a:xfrm>
            <a:off x="438540" y="3428999"/>
            <a:ext cx="11099424" cy="1765633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DDCF6-2126-888B-B3D5-ADDB0C28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953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E672-9F8B-8578-31F0-857627E06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CC132-9C17-12FF-0CDC-91AE6256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945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So how do I track this?</a:t>
            </a:r>
          </a:p>
          <a:p>
            <a:r>
              <a:rPr lang="en-US" dirty="0"/>
              <a:t>Your tracking sheet doesn’t need to look like the report</a:t>
            </a:r>
          </a:p>
          <a:p>
            <a:r>
              <a:rPr lang="en-US" dirty="0"/>
              <a:t>It doesn’t have to be complicated</a:t>
            </a:r>
          </a:p>
          <a:p>
            <a:r>
              <a:rPr lang="en-US" dirty="0"/>
              <a:t>Let’s see some examples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8A9C9-F5DF-F471-299A-EE606F63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Close up of checklist">
            <a:extLst>
              <a:ext uri="{FF2B5EF4-FFF2-40B4-BE49-F238E27FC236}">
                <a16:creationId xmlns:a16="http://schemas.microsoft.com/office/drawing/2014/main" id="{C71DB19F-5E9B-8CA4-A9D3-500294879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8230"/>
            <a:ext cx="5393871" cy="359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35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24A21B-9DCA-8DE1-0BF2-4722A97870E9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237143"/>
          <a:ext cx="11092542" cy="422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193">
                  <a:extLst>
                    <a:ext uri="{9D8B030D-6E8A-4147-A177-3AD203B41FA5}">
                      <a16:colId xmlns:a16="http://schemas.microsoft.com/office/drawing/2014/main" val="1651270705"/>
                    </a:ext>
                  </a:extLst>
                </a:gridCol>
                <a:gridCol w="2337783">
                  <a:extLst>
                    <a:ext uri="{9D8B030D-6E8A-4147-A177-3AD203B41FA5}">
                      <a16:colId xmlns:a16="http://schemas.microsoft.com/office/drawing/2014/main" val="4267878347"/>
                    </a:ext>
                  </a:extLst>
                </a:gridCol>
                <a:gridCol w="2337783">
                  <a:extLst>
                    <a:ext uri="{9D8B030D-6E8A-4147-A177-3AD203B41FA5}">
                      <a16:colId xmlns:a16="http://schemas.microsoft.com/office/drawing/2014/main" val="2466453232"/>
                    </a:ext>
                  </a:extLst>
                </a:gridCol>
                <a:gridCol w="2337783">
                  <a:extLst>
                    <a:ext uri="{9D8B030D-6E8A-4147-A177-3AD203B41FA5}">
                      <a16:colId xmlns:a16="http://schemas.microsoft.com/office/drawing/2014/main" val="2943510896"/>
                    </a:ext>
                  </a:extLst>
                </a:gridCol>
              </a:tblGrid>
              <a:tr h="565800">
                <a:tc>
                  <a:txBody>
                    <a:bodyPr/>
                    <a:lstStyle/>
                    <a:p>
                      <a:r>
                        <a:rPr lang="en-US" sz="2400" dirty="0"/>
                        <a:t>Program/Service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3295041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Salvation Army Heat Share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438303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CWR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356065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Affordability Program Info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232437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CIP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501189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Food Bank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516409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44606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414778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194448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D5761-8534-7D85-510D-EA2ABA88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4" y="1610518"/>
            <a:ext cx="67646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Too Minimal</a:t>
            </a:r>
            <a:endParaRPr lang="en-US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11927-AB3E-E4E0-B5D9-D6D42C86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BAD72-5484-EF56-3A73-CBE10DB2B8F6}"/>
              </a:ext>
            </a:extLst>
          </p:cNvPr>
          <p:cNvSpPr/>
          <p:nvPr/>
        </p:nvSpPr>
        <p:spPr>
          <a:xfrm>
            <a:off x="7685314" y="4811344"/>
            <a:ext cx="3369906" cy="13998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do we know the origin of the referral?</a:t>
            </a:r>
          </a:p>
        </p:txBody>
      </p:sp>
    </p:spTree>
    <p:extLst>
      <p:ext uri="{BB962C8B-B14F-4D97-AF65-F5344CB8AC3E}">
        <p14:creationId xmlns:p14="http://schemas.microsoft.com/office/powerpoint/2010/main" val="2722768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24A21B-9DCA-8DE1-0BF2-4722A97870E9}"/>
              </a:ext>
            </a:extLst>
          </p:cNvPr>
          <p:cNvGraphicFramePr>
            <a:graphicFrameLocks noGrp="1"/>
          </p:cNvGraphicFramePr>
          <p:nvPr/>
        </p:nvGraphicFramePr>
        <p:xfrm>
          <a:off x="544286" y="2160943"/>
          <a:ext cx="11136085" cy="458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248">
                  <a:extLst>
                    <a:ext uri="{9D8B030D-6E8A-4147-A177-3AD203B41FA5}">
                      <a16:colId xmlns:a16="http://schemas.microsoft.com/office/drawing/2014/main" val="1651270705"/>
                    </a:ext>
                  </a:extLst>
                </a:gridCol>
                <a:gridCol w="1990279">
                  <a:extLst>
                    <a:ext uri="{9D8B030D-6E8A-4147-A177-3AD203B41FA5}">
                      <a16:colId xmlns:a16="http://schemas.microsoft.com/office/drawing/2014/main" val="4267878347"/>
                    </a:ext>
                  </a:extLst>
                </a:gridCol>
                <a:gridCol w="1990279">
                  <a:extLst>
                    <a:ext uri="{9D8B030D-6E8A-4147-A177-3AD203B41FA5}">
                      <a16:colId xmlns:a16="http://schemas.microsoft.com/office/drawing/2014/main" val="2466453232"/>
                    </a:ext>
                  </a:extLst>
                </a:gridCol>
                <a:gridCol w="1990279">
                  <a:extLst>
                    <a:ext uri="{9D8B030D-6E8A-4147-A177-3AD203B41FA5}">
                      <a16:colId xmlns:a16="http://schemas.microsoft.com/office/drawing/2014/main" val="2943510896"/>
                    </a:ext>
                  </a:extLst>
                </a:gridCol>
              </a:tblGrid>
              <a:tr h="565800">
                <a:tc>
                  <a:txBody>
                    <a:bodyPr/>
                    <a:lstStyle/>
                    <a:p>
                      <a:r>
                        <a:rPr lang="en-US" sz="2400" dirty="0"/>
                        <a:t>Program/Service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3295041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i="1" dirty="0"/>
                        <a:t>Mailed Referrals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438303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CWR Flyer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356065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Food Bank Pamphlet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232437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i="1" dirty="0"/>
                        <a:t>In-Person, Phone, or Email Referrals/Advocacy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501189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Salvation Army Heat Share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516409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Payment Plan Negotiation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44606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Affordability Program Info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414778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CIP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194448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D5761-8534-7D85-510D-EA2ABA88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4" y="1610518"/>
            <a:ext cx="67646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Try This Instead</a:t>
            </a:r>
            <a:endParaRPr lang="en-US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11927-AB3E-E4E0-B5D9-D6D42C86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BAD72-5484-EF56-3A73-CBE10DB2B8F6}"/>
              </a:ext>
            </a:extLst>
          </p:cNvPr>
          <p:cNvSpPr/>
          <p:nvPr/>
        </p:nvSpPr>
        <p:spPr>
          <a:xfrm>
            <a:off x="6389119" y="2918051"/>
            <a:ext cx="2917370" cy="8681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Origin: application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2CD80C-50A2-BD64-AB36-514749FE6BD4}"/>
              </a:ext>
            </a:extLst>
          </p:cNvPr>
          <p:cNvSpPr/>
          <p:nvPr/>
        </p:nvSpPr>
        <p:spPr>
          <a:xfrm>
            <a:off x="6377437" y="4383880"/>
            <a:ext cx="2917370" cy="8681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Origin: Client conversation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0201BED-CF5C-EF4F-7BF1-A3D5AC0BB44E}"/>
              </a:ext>
            </a:extLst>
          </p:cNvPr>
          <p:cNvSpPr/>
          <p:nvPr/>
        </p:nvSpPr>
        <p:spPr>
          <a:xfrm>
            <a:off x="5877490" y="2775176"/>
            <a:ext cx="337457" cy="1153886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8ECE5FAF-8AC6-0D40-DB59-B000F19F22F8}"/>
              </a:ext>
            </a:extLst>
          </p:cNvPr>
          <p:cNvSpPr/>
          <p:nvPr/>
        </p:nvSpPr>
        <p:spPr>
          <a:xfrm>
            <a:off x="5865808" y="4195534"/>
            <a:ext cx="337457" cy="2380555"/>
          </a:xfrm>
          <a:prstGeom prst="rightBrace">
            <a:avLst>
              <a:gd name="adj1" fmla="val 8333"/>
              <a:gd name="adj2" fmla="val 31011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892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24A21B-9DCA-8DE1-0BF2-4722A97870E9}"/>
              </a:ext>
            </a:extLst>
          </p:cNvPr>
          <p:cNvGraphicFramePr>
            <a:graphicFrameLocks noGrp="1"/>
          </p:cNvGraphicFramePr>
          <p:nvPr/>
        </p:nvGraphicFramePr>
        <p:xfrm>
          <a:off x="544286" y="2160943"/>
          <a:ext cx="11136085" cy="458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248">
                  <a:extLst>
                    <a:ext uri="{9D8B030D-6E8A-4147-A177-3AD203B41FA5}">
                      <a16:colId xmlns:a16="http://schemas.microsoft.com/office/drawing/2014/main" val="1651270705"/>
                    </a:ext>
                  </a:extLst>
                </a:gridCol>
                <a:gridCol w="1990279">
                  <a:extLst>
                    <a:ext uri="{9D8B030D-6E8A-4147-A177-3AD203B41FA5}">
                      <a16:colId xmlns:a16="http://schemas.microsoft.com/office/drawing/2014/main" val="4267878347"/>
                    </a:ext>
                  </a:extLst>
                </a:gridCol>
                <a:gridCol w="1990279">
                  <a:extLst>
                    <a:ext uri="{9D8B030D-6E8A-4147-A177-3AD203B41FA5}">
                      <a16:colId xmlns:a16="http://schemas.microsoft.com/office/drawing/2014/main" val="2466453232"/>
                    </a:ext>
                  </a:extLst>
                </a:gridCol>
                <a:gridCol w="1990279">
                  <a:extLst>
                    <a:ext uri="{9D8B030D-6E8A-4147-A177-3AD203B41FA5}">
                      <a16:colId xmlns:a16="http://schemas.microsoft.com/office/drawing/2014/main" val="2943510896"/>
                    </a:ext>
                  </a:extLst>
                </a:gridCol>
              </a:tblGrid>
              <a:tr h="565800">
                <a:tc>
                  <a:txBody>
                    <a:bodyPr/>
                    <a:lstStyle/>
                    <a:p>
                      <a:r>
                        <a:rPr lang="en-US" sz="2400" dirty="0"/>
                        <a:t>Program/Service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3295041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i="1" dirty="0"/>
                        <a:t>Mailed Referrals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438303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CWR Flyer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356065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Food Bank Pamphlet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232437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i="1" dirty="0"/>
                        <a:t>In-Person, Phone, or Email Referrals/Advocacy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501189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Salvation Army Heat Share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516409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Payment Plan Negotiation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44606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Affordability Program Info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414778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CIP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194448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D5761-8534-7D85-510D-EA2ABA88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4" y="1610518"/>
            <a:ext cx="67646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Try This Instead</a:t>
            </a:r>
            <a:endParaRPr lang="en-US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11927-AB3E-E4E0-B5D9-D6D42C86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BAD72-5484-EF56-3A73-CBE10DB2B8F6}"/>
              </a:ext>
            </a:extLst>
          </p:cNvPr>
          <p:cNvSpPr/>
          <p:nvPr/>
        </p:nvSpPr>
        <p:spPr>
          <a:xfrm>
            <a:off x="6389119" y="2918051"/>
            <a:ext cx="2917370" cy="8681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Category: utility affordability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2CD80C-50A2-BD64-AB36-514749FE6BD4}"/>
              </a:ext>
            </a:extLst>
          </p:cNvPr>
          <p:cNvSpPr/>
          <p:nvPr/>
        </p:nvSpPr>
        <p:spPr>
          <a:xfrm>
            <a:off x="6389119" y="4677925"/>
            <a:ext cx="4124092" cy="8681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Category: Emergency Assistance (Energy-Related)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3E486C6-0AA0-BD9F-BA44-99FB2A6E197C}"/>
              </a:ext>
            </a:extLst>
          </p:cNvPr>
          <p:cNvSpPr/>
          <p:nvPr/>
        </p:nvSpPr>
        <p:spPr>
          <a:xfrm>
            <a:off x="3010697" y="3250615"/>
            <a:ext cx="3085303" cy="330686"/>
          </a:xfrm>
          <a:prstGeom prst="left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A0FD698-13FC-F342-BC5D-A84C2EA54C09}"/>
              </a:ext>
            </a:extLst>
          </p:cNvPr>
          <p:cNvSpPr/>
          <p:nvPr/>
        </p:nvSpPr>
        <p:spPr>
          <a:xfrm>
            <a:off x="5029200" y="4946650"/>
            <a:ext cx="1083128" cy="330686"/>
          </a:xfrm>
          <a:prstGeom prst="left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276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24A21B-9DCA-8DE1-0BF2-4722A97870E9}"/>
              </a:ext>
            </a:extLst>
          </p:cNvPr>
          <p:cNvGraphicFramePr>
            <a:graphicFrameLocks noGrp="1"/>
          </p:cNvGraphicFramePr>
          <p:nvPr/>
        </p:nvGraphicFramePr>
        <p:xfrm>
          <a:off x="544286" y="2160943"/>
          <a:ext cx="11136085" cy="458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248">
                  <a:extLst>
                    <a:ext uri="{9D8B030D-6E8A-4147-A177-3AD203B41FA5}">
                      <a16:colId xmlns:a16="http://schemas.microsoft.com/office/drawing/2014/main" val="1651270705"/>
                    </a:ext>
                  </a:extLst>
                </a:gridCol>
                <a:gridCol w="1990279">
                  <a:extLst>
                    <a:ext uri="{9D8B030D-6E8A-4147-A177-3AD203B41FA5}">
                      <a16:colId xmlns:a16="http://schemas.microsoft.com/office/drawing/2014/main" val="4267878347"/>
                    </a:ext>
                  </a:extLst>
                </a:gridCol>
                <a:gridCol w="1990279">
                  <a:extLst>
                    <a:ext uri="{9D8B030D-6E8A-4147-A177-3AD203B41FA5}">
                      <a16:colId xmlns:a16="http://schemas.microsoft.com/office/drawing/2014/main" val="2466453232"/>
                    </a:ext>
                  </a:extLst>
                </a:gridCol>
                <a:gridCol w="1990279">
                  <a:extLst>
                    <a:ext uri="{9D8B030D-6E8A-4147-A177-3AD203B41FA5}">
                      <a16:colId xmlns:a16="http://schemas.microsoft.com/office/drawing/2014/main" val="2943510896"/>
                    </a:ext>
                  </a:extLst>
                </a:gridCol>
              </a:tblGrid>
              <a:tr h="565800">
                <a:tc>
                  <a:txBody>
                    <a:bodyPr/>
                    <a:lstStyle/>
                    <a:p>
                      <a:r>
                        <a:rPr lang="en-US" sz="2400" dirty="0"/>
                        <a:t>Program/Service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3295041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i="1" dirty="0"/>
                        <a:t>Mailed Referrals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438303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County DHS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356065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. . 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232437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i="1" dirty="0"/>
                        <a:t>In-Person, Phone, or Email Referrals/Advocacy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501189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County DHS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516409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. . 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44606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414778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194448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D5761-8534-7D85-510D-EA2ABA88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4" y="1610518"/>
            <a:ext cx="67646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if the category is ambiguous?</a:t>
            </a:r>
            <a:endParaRPr lang="en-US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11927-AB3E-E4E0-B5D9-D6D42C86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BAD72-5484-EF56-3A73-CBE10DB2B8F6}"/>
              </a:ext>
            </a:extLst>
          </p:cNvPr>
          <p:cNvSpPr/>
          <p:nvPr/>
        </p:nvSpPr>
        <p:spPr>
          <a:xfrm>
            <a:off x="6389119" y="2918051"/>
            <a:ext cx="2917370" cy="8681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Category: ???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2CD80C-50A2-BD64-AB36-514749FE6BD4}"/>
              </a:ext>
            </a:extLst>
          </p:cNvPr>
          <p:cNvSpPr/>
          <p:nvPr/>
        </p:nvSpPr>
        <p:spPr>
          <a:xfrm>
            <a:off x="6389119" y="4677925"/>
            <a:ext cx="4124092" cy="8681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Category: ???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3E486C6-0AA0-BD9F-BA44-99FB2A6E197C}"/>
              </a:ext>
            </a:extLst>
          </p:cNvPr>
          <p:cNvSpPr/>
          <p:nvPr/>
        </p:nvSpPr>
        <p:spPr>
          <a:xfrm>
            <a:off x="3178630" y="3250615"/>
            <a:ext cx="2917370" cy="330686"/>
          </a:xfrm>
          <a:prstGeom prst="left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A0FD698-13FC-F342-BC5D-A84C2EA54C09}"/>
              </a:ext>
            </a:extLst>
          </p:cNvPr>
          <p:cNvSpPr/>
          <p:nvPr/>
        </p:nvSpPr>
        <p:spPr>
          <a:xfrm>
            <a:off x="3178630" y="4946650"/>
            <a:ext cx="2933698" cy="330686"/>
          </a:xfrm>
          <a:prstGeom prst="left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025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24A21B-9DCA-8DE1-0BF2-4722A97870E9}"/>
              </a:ext>
            </a:extLst>
          </p:cNvPr>
          <p:cNvGraphicFramePr>
            <a:graphicFrameLocks noGrp="1"/>
          </p:cNvGraphicFramePr>
          <p:nvPr/>
        </p:nvGraphicFramePr>
        <p:xfrm>
          <a:off x="544286" y="2160943"/>
          <a:ext cx="11136085" cy="458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248">
                  <a:extLst>
                    <a:ext uri="{9D8B030D-6E8A-4147-A177-3AD203B41FA5}">
                      <a16:colId xmlns:a16="http://schemas.microsoft.com/office/drawing/2014/main" val="1651270705"/>
                    </a:ext>
                  </a:extLst>
                </a:gridCol>
                <a:gridCol w="1990279">
                  <a:extLst>
                    <a:ext uri="{9D8B030D-6E8A-4147-A177-3AD203B41FA5}">
                      <a16:colId xmlns:a16="http://schemas.microsoft.com/office/drawing/2014/main" val="4267878347"/>
                    </a:ext>
                  </a:extLst>
                </a:gridCol>
                <a:gridCol w="1990279">
                  <a:extLst>
                    <a:ext uri="{9D8B030D-6E8A-4147-A177-3AD203B41FA5}">
                      <a16:colId xmlns:a16="http://schemas.microsoft.com/office/drawing/2014/main" val="2466453232"/>
                    </a:ext>
                  </a:extLst>
                </a:gridCol>
                <a:gridCol w="1990279">
                  <a:extLst>
                    <a:ext uri="{9D8B030D-6E8A-4147-A177-3AD203B41FA5}">
                      <a16:colId xmlns:a16="http://schemas.microsoft.com/office/drawing/2014/main" val="2943510896"/>
                    </a:ext>
                  </a:extLst>
                </a:gridCol>
              </a:tblGrid>
              <a:tr h="565800">
                <a:tc>
                  <a:txBody>
                    <a:bodyPr/>
                    <a:lstStyle/>
                    <a:p>
                      <a:r>
                        <a:rPr lang="en-US" sz="2400" dirty="0"/>
                        <a:t>Program/Service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3295041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i="1" dirty="0"/>
                        <a:t>Mailed Referrals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438303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County DHS Programs Flyer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356065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. . 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232437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i="1" dirty="0"/>
                        <a:t>In-Person, Phone, or Email Referrals/Advocacy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501189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County DHS – SNAP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516409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County DHS – Various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44606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414778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. . 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194448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D5761-8534-7D85-510D-EA2ABA88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4" y="1610518"/>
            <a:ext cx="67646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if the category is ambiguous?</a:t>
            </a:r>
            <a:endParaRPr lang="en-US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11927-AB3E-E4E0-B5D9-D6D42C86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BAD72-5484-EF56-3A73-CBE10DB2B8F6}"/>
              </a:ext>
            </a:extLst>
          </p:cNvPr>
          <p:cNvSpPr/>
          <p:nvPr/>
        </p:nvSpPr>
        <p:spPr>
          <a:xfrm>
            <a:off x="6389119" y="2918051"/>
            <a:ext cx="2917370" cy="8681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Category: Other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2CD80C-50A2-BD64-AB36-514749FE6BD4}"/>
              </a:ext>
            </a:extLst>
          </p:cNvPr>
          <p:cNvSpPr/>
          <p:nvPr/>
        </p:nvSpPr>
        <p:spPr>
          <a:xfrm>
            <a:off x="5666015" y="4696177"/>
            <a:ext cx="3445330" cy="56417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Category: Food/Nutrition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3E486C6-0AA0-BD9F-BA44-99FB2A6E197C}"/>
              </a:ext>
            </a:extLst>
          </p:cNvPr>
          <p:cNvSpPr/>
          <p:nvPr/>
        </p:nvSpPr>
        <p:spPr>
          <a:xfrm>
            <a:off x="5138056" y="3250615"/>
            <a:ext cx="957943" cy="330686"/>
          </a:xfrm>
          <a:prstGeom prst="left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A0FD698-13FC-F342-BC5D-A84C2EA54C09}"/>
              </a:ext>
            </a:extLst>
          </p:cNvPr>
          <p:cNvSpPr/>
          <p:nvPr/>
        </p:nvSpPr>
        <p:spPr>
          <a:xfrm>
            <a:off x="4299856" y="4946650"/>
            <a:ext cx="1279071" cy="330686"/>
          </a:xfrm>
          <a:prstGeom prst="left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0A76E026-D4A2-1607-E7F7-65228A1E6DD1}"/>
              </a:ext>
            </a:extLst>
          </p:cNvPr>
          <p:cNvSpPr/>
          <p:nvPr/>
        </p:nvSpPr>
        <p:spPr>
          <a:xfrm>
            <a:off x="4297134" y="5454253"/>
            <a:ext cx="1279071" cy="330686"/>
          </a:xfrm>
          <a:prstGeom prst="left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EBFE16-E843-A4FB-8271-6A401A678D24}"/>
              </a:ext>
            </a:extLst>
          </p:cNvPr>
          <p:cNvSpPr/>
          <p:nvPr/>
        </p:nvSpPr>
        <p:spPr>
          <a:xfrm>
            <a:off x="5666015" y="5412425"/>
            <a:ext cx="3445330" cy="56417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Category: Other</a:t>
            </a:r>
          </a:p>
        </p:txBody>
      </p:sp>
    </p:spTree>
    <p:extLst>
      <p:ext uri="{BB962C8B-B14F-4D97-AF65-F5344CB8AC3E}">
        <p14:creationId xmlns:p14="http://schemas.microsoft.com/office/powerpoint/2010/main" val="4158132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7F5A56-45C4-9A2A-2179-0B9C4A9B6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34" y="1763744"/>
            <a:ext cx="11224932" cy="432833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50F0C-568C-45EA-7717-62B35170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90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A16 Reporting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D4A63-3A4B-5483-CC27-F75899F3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32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New Reporting Format</a:t>
            </a:r>
          </a:p>
          <a:p>
            <a:r>
              <a:rPr lang="en-US" sz="3000" dirty="0"/>
              <a:t>Excel Format</a:t>
            </a:r>
          </a:p>
          <a:p>
            <a:r>
              <a:rPr lang="en-US" sz="3000" dirty="0"/>
              <a:t>Added categories of referral and ESS activities</a:t>
            </a:r>
          </a:p>
          <a:p>
            <a:r>
              <a:rPr lang="en-US" sz="3000" dirty="0"/>
              <a:t>No more proactive reports</a:t>
            </a:r>
          </a:p>
        </p:txBody>
      </p:sp>
      <p:pic>
        <p:nvPicPr>
          <p:cNvPr id="5" name="Picture 4" descr="3D graph graphic">
            <a:extLst>
              <a:ext uri="{FF2B5EF4-FFF2-40B4-BE49-F238E27FC236}">
                <a16:creationId xmlns:a16="http://schemas.microsoft.com/office/drawing/2014/main" id="{45B9C312-7F09-4146-993B-44A497E386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452" y="2210540"/>
            <a:ext cx="4929633" cy="3284737"/>
          </a:xfrm>
          <a:prstGeom prst="round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A2FA-C728-000F-10D6-CC99B123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406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7F5A56-45C4-9A2A-2179-0B9C4A9B6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34" y="1763744"/>
            <a:ext cx="18201000" cy="70183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520F1C-2523-C308-7709-2FA439A8F252}"/>
              </a:ext>
            </a:extLst>
          </p:cNvPr>
          <p:cNvSpPr/>
          <p:nvPr/>
        </p:nvSpPr>
        <p:spPr>
          <a:xfrm>
            <a:off x="413940" y="1763744"/>
            <a:ext cx="1610804" cy="1501970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D175D-688F-D970-4A84-9970671FB145}"/>
              </a:ext>
            </a:extLst>
          </p:cNvPr>
          <p:cNvSpPr/>
          <p:nvPr/>
        </p:nvSpPr>
        <p:spPr>
          <a:xfrm>
            <a:off x="2256179" y="2698511"/>
            <a:ext cx="3278886" cy="113440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type of skill-building activity you are conducting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0661B1-3ED9-BA34-8609-E739DE02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891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D4A63-3A4B-5483-CC27-F75899F3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351"/>
            <a:ext cx="676467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/>
              <a:t>ESS Activity Categories</a:t>
            </a:r>
            <a:endParaRPr lang="en-US" sz="3000" b="1" dirty="0"/>
          </a:p>
          <a:p>
            <a:r>
              <a:rPr lang="en-US" sz="3000" b="1" dirty="0"/>
              <a:t>Brochure/Pamphlet: </a:t>
            </a:r>
            <a:r>
              <a:rPr lang="en-US" sz="3000" dirty="0"/>
              <a:t>tip sheets, flyers, mailers, etc.</a:t>
            </a:r>
          </a:p>
          <a:p>
            <a:r>
              <a:rPr lang="en-US" sz="3000" b="1" dirty="0"/>
              <a:t>Counseling/Coaching: </a:t>
            </a:r>
            <a:r>
              <a:rPr lang="en-US" sz="3000" dirty="0"/>
              <a:t>1-on-1 education (in-person/phone/virtual)</a:t>
            </a:r>
          </a:p>
          <a:p>
            <a:r>
              <a:rPr lang="en-US" sz="3000" b="1" dirty="0"/>
              <a:t>Class/Workshop: </a:t>
            </a:r>
            <a:r>
              <a:rPr lang="en-US" sz="3000" dirty="0"/>
              <a:t>enroll clients in a sit-down or virtual education program</a:t>
            </a:r>
          </a:p>
          <a:p>
            <a:r>
              <a:rPr lang="en-US" sz="3000" b="1" dirty="0"/>
              <a:t>Home Visit: </a:t>
            </a:r>
            <a:r>
              <a:rPr lang="en-US" sz="3000" dirty="0"/>
              <a:t>visit a client’s home to provide customized education</a:t>
            </a:r>
            <a:endParaRPr lang="en-US" sz="3000" b="1" dirty="0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DFF3C997-99AD-05C2-EF0E-9846C7CF5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49209" y="2797334"/>
            <a:ext cx="4206240" cy="2407920"/>
          </a:xfrm>
          <a:prstGeom prst="round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EA18A-EEE0-FFC9-DC1B-D7239E7B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072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B8A40E-D8C0-59FD-F856-4F0C0BF22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34" y="1763744"/>
            <a:ext cx="18201000" cy="7018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A16 Reporting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20F1C-2523-C308-7709-2FA439A8F252}"/>
              </a:ext>
            </a:extLst>
          </p:cNvPr>
          <p:cNvSpPr/>
          <p:nvPr/>
        </p:nvSpPr>
        <p:spPr>
          <a:xfrm>
            <a:off x="1993901" y="1663700"/>
            <a:ext cx="6464300" cy="1663700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D175D-688F-D970-4A84-9970671FB145}"/>
              </a:ext>
            </a:extLst>
          </p:cNvPr>
          <p:cNvSpPr/>
          <p:nvPr/>
        </p:nvSpPr>
        <p:spPr>
          <a:xfrm>
            <a:off x="7978787" y="3662330"/>
            <a:ext cx="3987731" cy="13953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topic area(s) your program/activity addresses – can indicate more than 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C990D7-1061-85BA-5298-CD6E0F94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265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D4A63-3A4B-5483-CC27-F75899F3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22885"/>
            <a:ext cx="678771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/>
              <a:t>ESS Topic Areas</a:t>
            </a:r>
          </a:p>
          <a:p>
            <a:r>
              <a:rPr lang="en-US" sz="3000" b="1" dirty="0"/>
              <a:t>Energy Conservation:</a:t>
            </a:r>
            <a:r>
              <a:rPr lang="en-US" sz="3000" dirty="0"/>
              <a:t> educating HHs about reducing usage, furnace maintenance, etc. </a:t>
            </a:r>
          </a:p>
          <a:p>
            <a:r>
              <a:rPr lang="en-US" sz="3000" b="1" dirty="0"/>
              <a:t>Affordability Programs/CWR:</a:t>
            </a:r>
            <a:r>
              <a:rPr lang="en-US" sz="3000" dirty="0"/>
              <a:t> educating HHs about programs, payment plans, etc.</a:t>
            </a:r>
          </a:p>
          <a:p>
            <a:r>
              <a:rPr lang="en-US" sz="3000" b="1" dirty="0"/>
              <a:t>Financial Literacy:</a:t>
            </a:r>
            <a:r>
              <a:rPr lang="en-US" sz="3000" dirty="0"/>
              <a:t> teaching budgeting or other skills to help clients manage costs</a:t>
            </a: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344E6D4D-C566-73E6-9041-EAC43258C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49209" y="2797334"/>
            <a:ext cx="4206240" cy="2407920"/>
          </a:xfrm>
          <a:prstGeom prst="round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EBCDC-CA8A-B66F-BE50-69486054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751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A2D3A1-6390-B543-C504-2B0844E17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34" y="1763744"/>
            <a:ext cx="18201000" cy="7018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A16 Reporting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20F1C-2523-C308-7709-2FA439A8F252}"/>
              </a:ext>
            </a:extLst>
          </p:cNvPr>
          <p:cNvSpPr/>
          <p:nvPr/>
        </p:nvSpPr>
        <p:spPr>
          <a:xfrm>
            <a:off x="8459744" y="1763744"/>
            <a:ext cx="3605256" cy="1550956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D175D-688F-D970-4A84-9970671FB145}"/>
              </a:ext>
            </a:extLst>
          </p:cNvPr>
          <p:cNvSpPr/>
          <p:nvPr/>
        </p:nvSpPr>
        <p:spPr>
          <a:xfrm>
            <a:off x="4102134" y="2731343"/>
            <a:ext cx="3987731" cy="13953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few complete sentences about what the activity 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1949C0-3B93-8060-19A2-29308F56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697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A2D3A1-6390-B543-C504-2B0844E17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4466" y="1763744"/>
            <a:ext cx="18201000" cy="7018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A16 Reporting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57DC98-56F0-6A73-EF89-BA4FAF31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588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9DF886-4C6D-3222-9533-2A9215C0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4466" y="1763744"/>
            <a:ext cx="18201000" cy="7018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A16 Reporting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20F1C-2523-C308-7709-2FA439A8F252}"/>
              </a:ext>
            </a:extLst>
          </p:cNvPr>
          <p:cNvSpPr/>
          <p:nvPr/>
        </p:nvSpPr>
        <p:spPr>
          <a:xfrm>
            <a:off x="5279810" y="1789143"/>
            <a:ext cx="1463889" cy="1468055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D175D-688F-D970-4A84-9970671FB145}"/>
              </a:ext>
            </a:extLst>
          </p:cNvPr>
          <p:cNvSpPr/>
          <p:nvPr/>
        </p:nvSpPr>
        <p:spPr>
          <a:xfrm>
            <a:off x="511473" y="3016601"/>
            <a:ext cx="4429121" cy="164669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number of HHs served by your program (for class/workshop only include those who completed the course)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6A25C-1C02-0434-050D-138810B1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369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24A21B-9DCA-8DE1-0BF2-4722A97870E9}"/>
              </a:ext>
            </a:extLst>
          </p:cNvPr>
          <p:cNvGraphicFramePr>
            <a:graphicFrameLocks noGrp="1"/>
          </p:cNvGraphicFramePr>
          <p:nvPr/>
        </p:nvGraphicFramePr>
        <p:xfrm>
          <a:off x="544286" y="2160943"/>
          <a:ext cx="11136085" cy="404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248">
                  <a:extLst>
                    <a:ext uri="{9D8B030D-6E8A-4147-A177-3AD203B41FA5}">
                      <a16:colId xmlns:a16="http://schemas.microsoft.com/office/drawing/2014/main" val="1651270705"/>
                    </a:ext>
                  </a:extLst>
                </a:gridCol>
                <a:gridCol w="1990279">
                  <a:extLst>
                    <a:ext uri="{9D8B030D-6E8A-4147-A177-3AD203B41FA5}">
                      <a16:colId xmlns:a16="http://schemas.microsoft.com/office/drawing/2014/main" val="4267878347"/>
                    </a:ext>
                  </a:extLst>
                </a:gridCol>
                <a:gridCol w="1990279">
                  <a:extLst>
                    <a:ext uri="{9D8B030D-6E8A-4147-A177-3AD203B41FA5}">
                      <a16:colId xmlns:a16="http://schemas.microsoft.com/office/drawing/2014/main" val="2466453232"/>
                    </a:ext>
                  </a:extLst>
                </a:gridCol>
                <a:gridCol w="1990279">
                  <a:extLst>
                    <a:ext uri="{9D8B030D-6E8A-4147-A177-3AD203B41FA5}">
                      <a16:colId xmlns:a16="http://schemas.microsoft.com/office/drawing/2014/main" val="2943510896"/>
                    </a:ext>
                  </a:extLst>
                </a:gridCol>
              </a:tblGrid>
              <a:tr h="565800">
                <a:tc>
                  <a:txBody>
                    <a:bodyPr/>
                    <a:lstStyle/>
                    <a:p>
                      <a:r>
                        <a:rPr lang="en-US" sz="2400" dirty="0"/>
                        <a:t>Program/Service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Week of 4/15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3295041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i="1" dirty="0"/>
                        <a:t>. . 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438303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i="1" dirty="0"/>
                        <a:t>ESS Activities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356065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Mailed energy conservation tip 	sheet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232437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Provided energy education to 	client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516409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. . 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414778"/>
                  </a:ext>
                </a:extLst>
              </a:tr>
              <a:tr h="436551">
                <a:tc>
                  <a:txBody>
                    <a:bodyPr/>
                    <a:lstStyle/>
                    <a:p>
                      <a:r>
                        <a:rPr lang="en-US" sz="2400" dirty="0"/>
                        <a:t>	. . 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194448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D5761-8534-7D85-510D-EA2ABA88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4" y="1610518"/>
            <a:ext cx="6764675" cy="954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Tracking Simple ESS Activities*</a:t>
            </a:r>
            <a:endParaRPr lang="en-US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11927-AB3E-E4E0-B5D9-D6D42C86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7D152-9119-2635-0EE5-721BCEF96A56}"/>
              </a:ext>
            </a:extLst>
          </p:cNvPr>
          <p:cNvSpPr/>
          <p:nvPr/>
        </p:nvSpPr>
        <p:spPr>
          <a:xfrm>
            <a:off x="7029448" y="2952338"/>
            <a:ext cx="4433209" cy="13763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“Brochure/Pamphlet” activity addressing the “Energy Conservation” topic area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B9702E31-A323-DCF7-5DE5-E8714F6ACDE0}"/>
              </a:ext>
            </a:extLst>
          </p:cNvPr>
          <p:cNvSpPr/>
          <p:nvPr/>
        </p:nvSpPr>
        <p:spPr>
          <a:xfrm>
            <a:off x="5576205" y="3924936"/>
            <a:ext cx="1279071" cy="330686"/>
          </a:xfrm>
          <a:prstGeom prst="left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6BF95BB2-EA0A-366A-1688-4F1122AE0A79}"/>
              </a:ext>
            </a:extLst>
          </p:cNvPr>
          <p:cNvSpPr/>
          <p:nvPr/>
        </p:nvSpPr>
        <p:spPr>
          <a:xfrm>
            <a:off x="5576204" y="4778053"/>
            <a:ext cx="1279071" cy="330686"/>
          </a:xfrm>
          <a:prstGeom prst="left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C5DD9-D2D7-5C76-A226-8B46DCF0F199}"/>
              </a:ext>
            </a:extLst>
          </p:cNvPr>
          <p:cNvSpPr/>
          <p:nvPr/>
        </p:nvSpPr>
        <p:spPr>
          <a:xfrm>
            <a:off x="7029448" y="4514157"/>
            <a:ext cx="4433209" cy="13763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“Counseling/Coaching” activity addressing “Energy Conservation” topic area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425D47-F2F5-A408-6E2C-A3933AEC09F9}"/>
              </a:ext>
            </a:extLst>
          </p:cNvPr>
          <p:cNvSpPr/>
          <p:nvPr/>
        </p:nvSpPr>
        <p:spPr>
          <a:xfrm>
            <a:off x="843641" y="4943396"/>
            <a:ext cx="4882245" cy="15250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*for workshops, classes, or home visits, you report based on attendance or participation records</a:t>
            </a:r>
          </a:p>
        </p:txBody>
      </p:sp>
    </p:spTree>
    <p:extLst>
      <p:ext uri="{BB962C8B-B14F-4D97-AF65-F5344CB8AC3E}">
        <p14:creationId xmlns:p14="http://schemas.microsoft.com/office/powerpoint/2010/main" val="6589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E4B38-681B-4EC8-76DA-5C19BCD3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4466" y="1763744"/>
            <a:ext cx="18201000" cy="7018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A16 Reporting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20F1C-2523-C308-7709-2FA439A8F252}"/>
              </a:ext>
            </a:extLst>
          </p:cNvPr>
          <p:cNvSpPr/>
          <p:nvPr/>
        </p:nvSpPr>
        <p:spPr>
          <a:xfrm>
            <a:off x="6805975" y="1776204"/>
            <a:ext cx="3671525" cy="1538496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D175D-688F-D970-4A84-9970671FB145}"/>
              </a:ext>
            </a:extLst>
          </p:cNvPr>
          <p:cNvSpPr/>
          <p:nvPr/>
        </p:nvSpPr>
        <p:spPr>
          <a:xfrm>
            <a:off x="3242982" y="1879360"/>
            <a:ext cx="3165098" cy="11805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Describe the key findings of any measurement efforts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85307-78A0-F965-FE3A-EBFFA293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924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97C38-8CCA-6994-B845-C4C796BD2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74466" y="1763744"/>
            <a:ext cx="18201000" cy="7018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A16 Reporting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20F1C-2523-C308-7709-2FA439A8F252}"/>
              </a:ext>
            </a:extLst>
          </p:cNvPr>
          <p:cNvSpPr/>
          <p:nvPr/>
        </p:nvSpPr>
        <p:spPr>
          <a:xfrm>
            <a:off x="10515600" y="1749488"/>
            <a:ext cx="1310933" cy="1565212"/>
          </a:xfrm>
          <a:prstGeom prst="rect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  <a:effectLst>
            <a:glow rad="508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D175D-688F-D970-4A84-9970671FB145}"/>
              </a:ext>
            </a:extLst>
          </p:cNvPr>
          <p:cNvSpPr/>
          <p:nvPr/>
        </p:nvSpPr>
        <p:spPr>
          <a:xfrm>
            <a:off x="6946153" y="2038634"/>
            <a:ext cx="3165098" cy="11805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Estimate the total cost of the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5B459-B5A0-7647-72A6-C5846C21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82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A16 Reporting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A2FA-C728-000F-10D6-CC99B123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6D47EF-851B-E8E0-789E-CC2BCAC3B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03292"/>
            <a:ext cx="10983686" cy="439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75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A16 Reporting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D4A63-3A4B-5483-CC27-F75899F3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1" y="1806573"/>
            <a:ext cx="10681446" cy="12160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/>
              <a:t>Estimating Cost</a:t>
            </a:r>
          </a:p>
          <a:p>
            <a:pPr marL="0" indent="0">
              <a:buNone/>
            </a:pPr>
            <a:r>
              <a:rPr lang="en-US" sz="3000" dirty="0"/>
              <a:t>We want a </a:t>
            </a:r>
            <a:r>
              <a:rPr lang="en-US" sz="3000" u="sng" dirty="0"/>
              <a:t>rough idea</a:t>
            </a:r>
            <a:r>
              <a:rPr lang="en-US" sz="3000" dirty="0"/>
              <a:t> of where you invest the most resources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F72A0D-537A-FE17-E51F-A653C9CC8DFA}"/>
              </a:ext>
            </a:extLst>
          </p:cNvPr>
          <p:cNvGraphicFramePr>
            <a:graphicFrameLocks noGrp="1"/>
          </p:cNvGraphicFramePr>
          <p:nvPr/>
        </p:nvGraphicFramePr>
        <p:xfrm>
          <a:off x="975659" y="3308350"/>
          <a:ext cx="10240682" cy="283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699">
                  <a:extLst>
                    <a:ext uri="{9D8B030D-6E8A-4147-A177-3AD203B41FA5}">
                      <a16:colId xmlns:a16="http://schemas.microsoft.com/office/drawing/2014/main" val="2907672372"/>
                    </a:ext>
                  </a:extLst>
                </a:gridCol>
                <a:gridCol w="7814983">
                  <a:extLst>
                    <a:ext uri="{9D8B030D-6E8A-4147-A177-3AD203B41FA5}">
                      <a16:colId xmlns:a16="http://schemas.microsoft.com/office/drawing/2014/main" val="1187414759"/>
                    </a:ext>
                  </a:extLst>
                </a:gridCol>
              </a:tblGrid>
              <a:tr h="519799">
                <a:tc>
                  <a:txBody>
                    <a:bodyPr/>
                    <a:lstStyle/>
                    <a:p>
                      <a:r>
                        <a:rPr lang="en-US" sz="2800" dirty="0"/>
                        <a:t>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Estimate Cost by Adding Up the Following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829595"/>
                  </a:ext>
                </a:extLst>
              </a:tr>
              <a:tr h="519799">
                <a:tc>
                  <a:txBody>
                    <a:bodyPr/>
                    <a:lstStyle/>
                    <a:p>
                      <a:r>
                        <a:rPr lang="en-US" sz="2800" dirty="0"/>
                        <a:t>Brochure/</a:t>
                      </a:r>
                    </a:p>
                    <a:p>
                      <a:r>
                        <a:rPr lang="en-US" sz="2800" dirty="0"/>
                        <a:t>Pamphlet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Time to design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Printing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6808225"/>
                  </a:ext>
                </a:extLst>
              </a:tr>
              <a:tr h="695814">
                <a:tc>
                  <a:txBody>
                    <a:bodyPr/>
                    <a:lstStyle/>
                    <a:p>
                      <a:r>
                        <a:rPr lang="en-US" sz="2800" dirty="0"/>
                        <a:t>Counseling/</a:t>
                      </a:r>
                    </a:p>
                    <a:p>
                      <a:r>
                        <a:rPr lang="en-US" sz="2800" dirty="0"/>
                        <a:t>Coaching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Staff time (avg wage × avg session length × HHs served)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Materials, if 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687845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99414-0B03-C2CF-31CF-0B0726A2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746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D4A63-3A4B-5483-CC27-F75899F3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6039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Don’t Double Count</a:t>
            </a:r>
          </a:p>
          <a:p>
            <a:r>
              <a:rPr lang="en-US" sz="2800" dirty="0"/>
              <a:t>Activities in your referral/advocacy numbers should </a:t>
            </a:r>
            <a:r>
              <a:rPr lang="en-US" sz="2800" b="1" u="sng" dirty="0"/>
              <a:t>not</a:t>
            </a:r>
            <a:r>
              <a:rPr lang="en-US" sz="2800" dirty="0"/>
              <a:t> be double-counted in skill-building</a:t>
            </a:r>
          </a:p>
          <a:p>
            <a:r>
              <a:rPr lang="en-US" sz="2800" dirty="0"/>
              <a:t>Distinction between referrals/advocacy and skill-building may not always be clear – you’ll need to decide on better fit</a:t>
            </a:r>
          </a:p>
          <a:p>
            <a:pPr lvl="1"/>
            <a:r>
              <a:rPr lang="en-US" sz="2400" dirty="0"/>
              <a:t>Educating clients about low-income programs</a:t>
            </a:r>
          </a:p>
        </p:txBody>
      </p:sp>
      <p:pic>
        <p:nvPicPr>
          <p:cNvPr id="7" name="Picture 6" descr="Colored beads on a skewer">
            <a:extLst>
              <a:ext uri="{FF2B5EF4-FFF2-40B4-BE49-F238E27FC236}">
                <a16:creationId xmlns:a16="http://schemas.microsoft.com/office/drawing/2014/main" id="{1DACEB3D-0E86-BEB2-31CA-09AA8D26BB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919" y="2649737"/>
            <a:ext cx="3935398" cy="2623599"/>
          </a:xfrm>
          <a:prstGeom prst="round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3E9B3-362D-F7B6-C610-EDB24FB4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512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D4A63-3A4B-5483-CC27-F75899F3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7877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Don’t Double Count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about a home visiting program that results in referrals to CIP?</a:t>
            </a:r>
          </a:p>
          <a:p>
            <a:r>
              <a:rPr lang="en-US" sz="2400" dirty="0"/>
              <a:t>Count the home visits as ESS skill-building</a:t>
            </a:r>
          </a:p>
          <a:p>
            <a:r>
              <a:rPr lang="en-US" sz="2400" dirty="0"/>
              <a:t>Count the CIP referrals on the referral tab</a:t>
            </a:r>
          </a:p>
          <a:p>
            <a:r>
              <a:rPr lang="en-US" sz="2400" dirty="0"/>
              <a:t>The referrals are an added benefit of an educational program, so counting separately is OK</a:t>
            </a:r>
          </a:p>
        </p:txBody>
      </p:sp>
      <p:pic>
        <p:nvPicPr>
          <p:cNvPr id="7" name="Picture 6" descr="Colored beads on a skewer">
            <a:extLst>
              <a:ext uri="{FF2B5EF4-FFF2-40B4-BE49-F238E27FC236}">
                <a16:creationId xmlns:a16="http://schemas.microsoft.com/office/drawing/2014/main" id="{1DACEB3D-0E86-BEB2-31CA-09AA8D26BB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919" y="2649737"/>
            <a:ext cx="3935398" cy="2623599"/>
          </a:xfrm>
          <a:prstGeom prst="round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88BC7-4449-F963-992A-A84EDE5C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656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079E4-43EB-E876-CBA7-D3DF46E81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6DBA-A39D-7FD8-9212-E1B8B53F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9DDD-C7C8-CFB6-32EE-F2141B560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7877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Feedback is OK</a:t>
            </a:r>
            <a:endParaRPr lang="en-US" sz="2800" dirty="0"/>
          </a:p>
          <a:p>
            <a:r>
              <a:rPr lang="en-US" sz="2400" dirty="0"/>
              <a:t>You may be asked to revise and resubmit your report</a:t>
            </a:r>
          </a:p>
          <a:p>
            <a:r>
              <a:rPr lang="en-US" sz="2400" dirty="0"/>
              <a:t>It’s year one</a:t>
            </a:r>
          </a:p>
          <a:p>
            <a:r>
              <a:rPr lang="en-US" sz="2400" dirty="0"/>
              <a:t>Don’t worry</a:t>
            </a:r>
          </a:p>
        </p:txBody>
      </p:sp>
      <p:pic>
        <p:nvPicPr>
          <p:cNvPr id="7" name="Picture 6" descr="Colored beads on a skewer">
            <a:extLst>
              <a:ext uri="{FF2B5EF4-FFF2-40B4-BE49-F238E27FC236}">
                <a16:creationId xmlns:a16="http://schemas.microsoft.com/office/drawing/2014/main" id="{CB139BD2-40CB-F50B-82E4-F813F7F9B08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919" y="2649737"/>
            <a:ext cx="3935398" cy="2623599"/>
          </a:xfrm>
          <a:prstGeom prst="round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4B74B-8A49-6F1C-A249-273CD712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2012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Q&amp;A</a:t>
            </a:r>
            <a:endParaRPr lang="en-US" sz="4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732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Key Change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Marissa Squires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19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12 - Key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64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Topics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Review of policy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Essential info needed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When and how to submit key change notification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Blue puzzle pieces with one red puzzle forming a circle">
            <a:extLst>
              <a:ext uri="{FF2B5EF4-FFF2-40B4-BE49-F238E27FC236}">
                <a16:creationId xmlns:a16="http://schemas.microsoft.com/office/drawing/2014/main" id="{18DA7899-27CF-1BB0-CE6A-C4EB48EE6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05" y="4141550"/>
            <a:ext cx="2933681" cy="22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12 - Key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Key Changes?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Interim or permanent status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Examples (but not an exhaustive list)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EAP Coordinator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Person who supervises the EAP Coordinator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28776-9954-09C4-DC16-3757BF1099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Executive Director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Board Chair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Tribal Chair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Fiscal Director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Fiscal contact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8439B7-BC41-9614-7525-53E441E6D19F}"/>
              </a:ext>
            </a:extLst>
          </p:cNvPr>
          <p:cNvSpPr txBox="1"/>
          <p:nvPr/>
        </p:nvSpPr>
        <p:spPr>
          <a:xfrm>
            <a:off x="838200" y="6176963"/>
            <a:ext cx="63854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(Ch. 12 –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Communication, Information and Reports,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 9-10)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Ch. 12 - Key Changes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Info Needed – All Key Changes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Timing of change: start and/or end dates of key change</a:t>
            </a: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New staff person’s contact info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Full name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Email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Phone number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(Ch. 12 – </a:t>
            </a:r>
            <a:r>
              <a:rPr lang="en-US" sz="2000" i="1" dirty="0"/>
              <a:t>Communication, Information and Reports, </a:t>
            </a:r>
            <a:r>
              <a:rPr lang="en-US" sz="2000" dirty="0"/>
              <a:t>p. 10-11)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70B6B-C058-856D-7837-2BFFB3C6E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77" y="3885793"/>
            <a:ext cx="3292125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12 - Key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Info Needed – All Key Changes</a:t>
            </a:r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Hiring transition info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If more than a week exists between end and start date for this position, how will EAP service be maintained until the new staﬀer is active?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Ensuring EAP delivery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How will the SP ensure the new or interim staffer is knowledgeable and skillful in EAP delivery?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80E81-0B96-96AE-E65A-8DE31224839D}"/>
              </a:ext>
            </a:extLst>
          </p:cNvPr>
          <p:cNvSpPr txBox="1"/>
          <p:nvPr/>
        </p:nvSpPr>
        <p:spPr>
          <a:xfrm>
            <a:off x="698855" y="6176963"/>
            <a:ext cx="61770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(Ch. 12 –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Communication, Information and Reports,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 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61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A16 Reporting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A2FA-C728-000F-10D6-CC99B123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6D47EF-851B-E8E0-789E-CC2BCAC3B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815" y="1703292"/>
            <a:ext cx="10954453" cy="439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772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Ch. 12 - Key Changes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463992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Info Needed – Required Attachment by Role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Executive Director or person who supervises the EAP Coordinator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Email or letter from the Chair’s Office or Authorized Representative describing the change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(Ch. 12 – </a:t>
            </a:r>
            <a:r>
              <a:rPr lang="en-US" sz="2000" i="1" dirty="0"/>
              <a:t>Communication, Information and Reports, </a:t>
            </a:r>
            <a:r>
              <a:rPr lang="en-US" sz="2000" dirty="0"/>
              <a:t>p. 11)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D3097B-E4D3-CD4B-4477-AAEE614ED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031" y="4149725"/>
            <a:ext cx="3309938" cy="22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12 - Key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463992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Info Needed – Required Attachment by Role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Tribal Chair, Board Chair or Authorized Representative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Board minutes or signed letter from the Chair or Authorized Representative including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Appointment of role, </a:t>
            </a:r>
            <a:r>
              <a:rPr lang="en-US" sz="2400" dirty="0"/>
              <a:t>and</a:t>
            </a:r>
            <a:r>
              <a:rPr lang="en-US" sz="2400" b="1" dirty="0"/>
              <a:t> </a:t>
            </a:r>
            <a:r>
              <a:rPr lang="en-US" sz="2400" dirty="0"/>
              <a:t>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Notification of authority </a:t>
            </a:r>
            <a:r>
              <a:rPr lang="en-US" sz="2400" dirty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Example: “[name], [title] is the new Authorized Representative  Board Chair for [name of Service Provider] effective [date]”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3A92F-A408-705C-6069-D954ECE3AF20}"/>
              </a:ext>
            </a:extLst>
          </p:cNvPr>
          <p:cNvSpPr txBox="1"/>
          <p:nvPr/>
        </p:nvSpPr>
        <p:spPr>
          <a:xfrm>
            <a:off x="778213" y="6315826"/>
            <a:ext cx="6177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(Ch. 12 –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Communication, Information and Reports,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 11)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6C41E0-5EA8-3C91-38A4-C4F6D93CDC16}"/>
              </a:ext>
            </a:extLst>
          </p:cNvPr>
          <p:cNvSpPr txBox="1"/>
          <p:nvPr/>
        </p:nvSpPr>
        <p:spPr>
          <a:xfrm>
            <a:off x="10568846" y="4766554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1108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12 - Key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463992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‘Notification of authority’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They can sign the contract on behalf of the SP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Official documentation must clearly indicate their authority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1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12 - Key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463992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Notification of authority examples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Signed statement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The </a:t>
            </a:r>
            <a:r>
              <a:rPr lang="en-US" sz="2800" b="1" dirty="0"/>
              <a:t>Board of Directors has given Dwight </a:t>
            </a:r>
            <a:r>
              <a:rPr lang="en-US" sz="2800" b="1" dirty="0" err="1"/>
              <a:t>Schrute</a:t>
            </a:r>
            <a:r>
              <a:rPr lang="en-US" sz="2800" b="1" dirty="0"/>
              <a:t>, Board Chair, the authority to sign contracts</a:t>
            </a:r>
            <a:r>
              <a:rPr lang="en-US" sz="2800" dirty="0"/>
              <a:t>, grant awards, amendments to existing contracts…. The </a:t>
            </a:r>
            <a:r>
              <a:rPr lang="en-US" sz="2800" b="1" dirty="0"/>
              <a:t>authority will remain in place </a:t>
            </a:r>
            <a:r>
              <a:rPr lang="en-US" sz="2800" dirty="0"/>
              <a:t>until or if such authority has been revoked by action of the Board of Directors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0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46083-CCDD-EB0C-D212-2666A2516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D6B97-134A-096A-3B75-61023989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12 - Key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454B-3CE6-279E-7129-EA12DE04E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855" y="1463992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Notification of authority examples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Board minutes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Board member Ann Perkins moved to approve Leslie Knope, Board Chair, as signer on contracts </a:t>
            </a:r>
            <a:r>
              <a:rPr lang="en-US" sz="2800" dirty="0"/>
              <a:t>on behalf of SP when required by SP Fiscal Policies. </a:t>
            </a:r>
            <a:r>
              <a:rPr lang="en-US" sz="2800" b="1" dirty="0"/>
              <a:t>Motion was passed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25598-26F7-57CD-2E03-EA20E190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7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12 - Key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When to report – Submit information timely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Late reports of key changes can delay contracting for the SP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It clarifies and verifies who will be signing the contract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All key positions are listed in the Local Plan and solidified and signed as part of the contract package each year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Late reports of other types of key changes (EAP Coordinator, fiscal contact) this can delay other key program functions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1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89AE3-DD20-AAA4-DEB7-13E1778E9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F926-54F8-A4CB-7251-8C8DA5CD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12 - Key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70951-0D96-10DE-4ED2-F3DF67969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When to report – Submit information timely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Effective communication, including timely reporting, supports a strong internal control framework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Late reports are considered in overall program audit activities</a:t>
            </a:r>
          </a:p>
          <a:p>
            <a:pPr marL="457200" lvl="1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>
              <a:solidFill>
                <a:srgbClr val="78BE2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C2271-1557-4EB8-E47C-BEFDEFEA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8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12 - Key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How to report</a:t>
            </a:r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Send to </a:t>
            </a:r>
            <a:r>
              <a:rPr lang="en-US" sz="3200" dirty="0">
                <a:hlinkClick r:id="rId3"/>
              </a:rPr>
              <a:t>eap.mail@state.mn.us</a:t>
            </a:r>
            <a:r>
              <a:rPr lang="en-US" sz="3200" dirty="0"/>
              <a:t> and assigned PPA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Completed Key Change Notification form including any needed attachments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-OR-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Email with needed info including any needed attachments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Policy doesn’t specify who needs to submit the change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8F3A1-8041-B459-DA0D-0205485602D9}"/>
              </a:ext>
            </a:extLst>
          </p:cNvPr>
          <p:cNvSpPr txBox="1"/>
          <p:nvPr/>
        </p:nvSpPr>
        <p:spPr>
          <a:xfrm>
            <a:off x="518160" y="6176963"/>
            <a:ext cx="61770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(Ch. 12 –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Communication, Information and Reports,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 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78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Q&amp;A</a:t>
            </a:r>
            <a:endParaRPr lang="en-US" sz="4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92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A16 Reporting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A2FA-C728-000F-10D6-CC99B123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6D47EF-851B-E8E0-789E-CC2BCAC3B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815" y="1704990"/>
            <a:ext cx="10954453" cy="438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4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A16 Reporting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A2FA-C728-000F-10D6-CC99B123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6D47EF-851B-E8E0-789E-CC2BCAC3B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815" y="1708302"/>
            <a:ext cx="10954453" cy="43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2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A16 Reporting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A2FA-C728-000F-10D6-CC99B123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6D47EF-851B-E8E0-789E-CC2BCAC3B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366" y="1708302"/>
            <a:ext cx="10925350" cy="43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2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D47-38E1-4E9F-BF60-15F1A57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A16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481A4-1DEE-AD8B-3F4B-9BA3224FF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89" y="1663367"/>
            <a:ext cx="11001375" cy="48231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2A2744-8A02-E696-1327-7883BA64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72F36-970E-48E4-A45F-2796E5B89F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07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.potx" id="{173BAB30-51AA-4A99-A927-CCD869EBF607}" vid="{BA9EC644-015B-4F2F-9352-CA7D86411286}"/>
    </a:ext>
  </a:extLst>
</a:theme>
</file>

<file path=ppt/theme/theme3.xml><?xml version="1.0" encoding="utf-8"?>
<a:theme xmlns:a="http://schemas.openxmlformats.org/drawingml/2006/main" name="1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.potx" id="{173BAB30-51AA-4A99-A927-CCD869EBF607}" vid="{BA9EC644-015B-4F2F-9352-CA7D8641128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1805</Words>
  <Application>Microsoft Office PowerPoint</Application>
  <PresentationFormat>Widescreen</PresentationFormat>
  <Paragraphs>394</Paragraphs>
  <Slides>58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Aptos</vt:lpstr>
      <vt:lpstr>Aptos Display</vt:lpstr>
      <vt:lpstr>Arial</vt:lpstr>
      <vt:lpstr>Calibri</vt:lpstr>
      <vt:lpstr>Office Theme</vt:lpstr>
      <vt:lpstr>MN.IT</vt:lpstr>
      <vt:lpstr>1_MN.IT</vt:lpstr>
      <vt:lpstr>    </vt:lpstr>
      <vt:lpstr>Assurance 16 (A16)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A16 Reporting</vt:lpstr>
      <vt:lpstr>Q&amp;A</vt:lpstr>
      <vt:lpstr>Key Change Notification</vt:lpstr>
      <vt:lpstr>Ch. 12 - Key Changes</vt:lpstr>
      <vt:lpstr>Ch. 12 - Key Changes</vt:lpstr>
      <vt:lpstr>Ch. 12 - Key Changes</vt:lpstr>
      <vt:lpstr>Ch. 12 - Key Changes</vt:lpstr>
      <vt:lpstr>Ch. 12 - Key Changes</vt:lpstr>
      <vt:lpstr>Ch. 12 - Key Changes</vt:lpstr>
      <vt:lpstr>Ch. 12 - Key Changes</vt:lpstr>
      <vt:lpstr>Ch. 12 - Key Changes</vt:lpstr>
      <vt:lpstr>Ch. 12 - Key Changes</vt:lpstr>
      <vt:lpstr>Ch. 12 - Key Changes</vt:lpstr>
      <vt:lpstr>Ch. 12 - Key Changes</vt:lpstr>
      <vt:lpstr>Ch. 12 - Key Changes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Seemann, Sandra (COMM)</dc:creator>
  <cp:lastModifiedBy>Seemann, Sandra (COMM)</cp:lastModifiedBy>
  <cp:revision>3</cp:revision>
  <dcterms:created xsi:type="dcterms:W3CDTF">2025-08-06T19:28:42Z</dcterms:created>
  <dcterms:modified xsi:type="dcterms:W3CDTF">2025-08-08T15:04:50Z</dcterms:modified>
</cp:coreProperties>
</file>