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1040" r:id="rId3"/>
    <p:sldId id="3142" r:id="rId4"/>
    <p:sldId id="443" r:id="rId5"/>
    <p:sldId id="3389" r:id="rId6"/>
    <p:sldId id="3390" r:id="rId7"/>
    <p:sldId id="444" r:id="rId8"/>
    <p:sldId id="438" r:id="rId9"/>
    <p:sldId id="439" r:id="rId10"/>
    <p:sldId id="3391" r:id="rId11"/>
    <p:sldId id="3392" r:id="rId12"/>
    <p:sldId id="426" r:id="rId13"/>
    <p:sldId id="3393" r:id="rId14"/>
    <p:sldId id="3394" r:id="rId15"/>
    <p:sldId id="3395" r:id="rId16"/>
    <p:sldId id="3396" r:id="rId17"/>
    <p:sldId id="3397" r:id="rId18"/>
    <p:sldId id="3398" r:id="rId19"/>
    <p:sldId id="3399" r:id="rId20"/>
    <p:sldId id="3400" r:id="rId21"/>
    <p:sldId id="3401" r:id="rId22"/>
    <p:sldId id="3402" r:id="rId23"/>
    <p:sldId id="447" r:id="rId24"/>
    <p:sldId id="3403" r:id="rId25"/>
    <p:sldId id="432" r:id="rId26"/>
    <p:sldId id="434" r:id="rId27"/>
    <p:sldId id="448" r:id="rId28"/>
    <p:sldId id="442" r:id="rId29"/>
    <p:sldId id="441" r:id="rId30"/>
    <p:sldId id="449" r:id="rId31"/>
    <p:sldId id="3404" r:id="rId32"/>
    <p:sldId id="436" r:id="rId33"/>
    <p:sldId id="437" r:id="rId34"/>
    <p:sldId id="431" r:id="rId35"/>
    <p:sldId id="450" r:id="rId36"/>
    <p:sldId id="3405" r:id="rId37"/>
    <p:sldId id="340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1F76C-08F2-4F4A-807B-91C37B4829C6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29000-790F-4CE6-9A4B-9ECB377EA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2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413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DB074-493E-9F14-3BFF-7DAD9474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22B76F-1CEF-B60D-42F4-DEE21D75F0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307BD-A439-DD20-0B83-876ED0BA3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ADCA0-DFE7-4B08-8C61-33621761C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5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Manual J (or equiv.) if required, homeownership documentation, completion cert, completed and paid inspection task in eHEAT and replacement inspection tool, itemized invoice, commerce approvals, if necessary (ERR fuel, ownership or other exceptions), bids/work orders, eHEAT data entry including notes. See Manual for exhaustive list p23-24. Reiterate the same requirements regardless of invoice amount.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02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requirements are the same for all ERR, regardless of invoice amounts.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891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CFDF0-AA65-4E09-25D8-D045DA265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1E891C-2475-B2CC-7D9C-33CAF8008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AF26B4-8571-C6C3-33AF-782A5CECA5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49486-3627-14F9-95A8-C4AACDA8DF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41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F3469-0819-F1D1-F47C-2A0DA47B4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B6A885-ABAF-08F4-20F0-173D297A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BC79C-AA61-EA82-AD17-9843C9EEC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20E88-883A-BD9B-DCDC-C9990E1C3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536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37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90F6C-6BAB-96F2-42C6-FAC1B3349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006AAA-195E-D05A-CE00-D36C50D20D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EED86-A240-AB7A-2BDF-B8E2397D0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E79D-4BDA-F9E0-13F5-DA55ED5CF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7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43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54DE-B028-30F8-4DAD-6C3DE6294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224EAE-8A5E-D5BF-1699-DC0C8ADFE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FC0DA1-6312-635E-2B98-1A961B985F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46CEC-E9F9-DC09-3116-85BEC303F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435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2790C-B590-1FAD-C0E1-C277B688A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0E770C-CEE0-A3AD-B236-213C5D1F3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134AD2-149F-832E-807D-D161B04E8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DE0D7-60E1-F8E6-FD50-1065011E1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303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B4C88-950F-55E0-365D-8089DE0BB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DFA68-A6A3-3EB4-B8DF-35C95BED0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FA9723-F30F-22C7-4AD0-10FA4A4D1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9686E-702A-D806-C472-34EFD1BE6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44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EFCF0-1D55-EAB3-8E4F-11B658F97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A57B9-37CA-6996-F109-A3F01D19D3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FF628-C276-3658-9913-8A798360A8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6DD2E-6D54-16E2-ABD0-7A27E7D69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942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7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25782-C72C-2060-DE40-2B73DD958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FC23D7-2C82-2DBA-18AC-9F718647C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6287A6-A3CB-C8A5-3DBB-D62A1D6E8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668F3-2399-4363-6240-0D287EDC0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47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B9029-918D-A166-368D-A952DF154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F124C-90EE-AC5A-B63E-D8A966787A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AFFE4-A455-4B6E-3D25-5F645EA00A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1D7CF-260B-106A-4C72-009DE1D7F6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402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419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13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35840-D8CB-7C6D-B2C3-4FB2D4D99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8B0F5A-5838-B2F5-0CB0-C0152EB19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189E-9F75-8BB0-C96E-B21231EB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088E2-E057-468A-A745-867F2D90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E752-194B-E993-DAFD-93710AA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38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F6BD-6384-1801-E560-C1DA802C9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0A0F16-7873-47EF-7026-6E1EBD4B6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49565-5872-FA6D-5B49-483264E6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75BC-D783-E89C-9BF6-CB1631A17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5D028-ACC6-A5AA-781F-D1B3B6E5B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5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057C1-88A3-D1AE-AD7A-44E2522F80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15468-0EC0-7C94-852E-DC8661325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602EF-0432-654D-7A36-FDF163B0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7C987-E9DB-EDDF-1764-0C63BA71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5CCA0-473F-C807-DB88-4BF066FA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609A9E4C-C103-4FA4-822B-E82DE792167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1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838936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038160"/>
            <a:ext cx="12192000" cy="181984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583170A9-BBA4-411C-BC84-1842E0BB563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087526" y="687649"/>
            <a:ext cx="6396957" cy="21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70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57806" y="5878286"/>
            <a:ext cx="3774305" cy="541749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266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 bwMode="gray"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50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8310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 bwMode="black"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EEB90FFD-D2D9-4F5F-8590-CB128880A1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82463" y="211882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2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400299"/>
            <a:ext cx="5587647" cy="365125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74586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56E193FD-FE95-4BDE-8007-09944D3D6E7B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04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D0F572C9-7141-40CA-BAF6-CEB1DEBAD35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501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CB35-7135-6CF0-34E9-7621102A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3DAAA-FF83-3729-7FE5-D7F6CAC2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1FD1B-CE90-411E-19DD-0EB976D6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EF1E4A-D547-8D99-976B-AA3645BF1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22515-92F5-C423-2FE9-4593C9145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6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21F9207B-D1B9-461C-9F0C-8FB160527F5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90277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121919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38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 bwMode="auto"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57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909BF49D-465D-4D90-8ED0-696C8CE2F35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095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12DF86-D7F6-4A2C-B9B5-EBCAFDD685F8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642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92997C-08A6-4C3E-B1D9-4C22E877DEC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456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7C0EBC2-667E-47DC-9766-124575FFB03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9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DFEFE4-D7F6-4199-AA5E-AB5F3890E6A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322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F6108E-7910-4A69-980D-2D0B890A7F9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29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 bwMode="black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8148823-37F6-48B2-A686-BCB68E390DE9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3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D8074-A00E-0FC3-17B2-F47ABF850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120E5-EF6C-7434-EEE0-32C591C21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B21D6-196E-79E7-63A9-8A0F88C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3BEBE-6836-A50C-8FE5-EE0286451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7E162-B341-3854-CD23-B0372665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0892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C27460E-ADA4-4312-B54D-F85146C39A6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290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"/>
            <a:ext cx="12192000" cy="1216022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C60D-2A37-478B-B283-D5EFC8A6BD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3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86C4FE6-3116-4F1D-B296-403F0C5F283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5157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3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9F4FA4C-51E8-4FAC-B909-65DFD4705D6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6123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1CEF465A-5259-4090-9DE7-D9C0063E449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7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20425"/>
            <a:ext cx="12192000" cy="1236448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47608DDD-F948-4368-A165-16C6F04A2D0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847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-1"/>
            <a:ext cx="12192000" cy="1216025"/>
          </a:xfrm>
          <a:solidFill>
            <a:schemeClr val="accent1"/>
          </a:solidFill>
        </p:spPr>
        <p:txBody>
          <a:bodyPr lIns="822960" rIns="82296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BADC0C9A-9F64-45CB-B67D-0E5818227CB2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443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02091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380818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1542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CD9C9-EE22-FC99-2807-57892BD90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7F12A-C191-D07F-F975-3AA9AF8B7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60AB2-05D2-A0F4-21CF-FB0F93DFE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E1DF6-08C7-1610-E0B1-EF85B379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A89D6-AC4B-DBEC-0EDF-A5497123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CC679-E093-763B-B28E-456449BF1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725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9A4DED76-FA01-44A8-9606-D0E45338339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204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white"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 bwMode="gray"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E2F9B8-5E68-4E4F-B17C-2A863C72D5C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7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09DCC-8A28-413C-950B-AC617C3E70E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2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EE99AE-EF6B-4BF9-9FA1-E8EBBC1924E3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0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A7ED909E-CD04-4001-94D5-0975CB7CC54F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428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 bwMode="black"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222557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A6C391-7C3B-41B6-99FD-489949516ACA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502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1C1F29-1512-4A68-9ACF-4622935D07B1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40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 bwMode="white"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733595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A15628-3108-4012-BC7F-22348EC69375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0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E12B-EFCF-210A-5E36-4489CA50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335F-C256-B838-B82D-6346E4AD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3E242E-0395-154D-1DF5-415D2B75B6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E293B2-CCDE-96DD-AD6C-5F63940BD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F8A06-0ED7-47E4-52FF-8317F973C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A656D3-FAEA-F984-CFB3-7FFDEB2B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1FA869-81B4-780D-6A93-BA91ECF5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33C42-4A2F-647C-2FD1-6958C0BD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 bwMode="white"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A5048-757B-4002-9D61-C552F706D13C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07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057038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35305730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00651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A51A0-DBC0-4B1A-A44C-113112936ED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598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fld id="{71132779-B79A-4542-B582-DC6C2C97CE76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742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B9F03C-F1A7-4822-BC4F-FFDB8BB489B7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7792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441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 bwMode="gray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DA1EE5-D104-44FA-B3BB-92872F6821E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557D80-E398-497E-BD25-3935B64AD6C0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529324" y="271871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02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F418-0BFD-3377-FAA3-9E5860FE1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365F8F-B379-B34E-84A0-758CBAA2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174CC7-426C-B3D3-F52C-A9FF3BB5A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FE6D04-4FED-D0E0-ADC6-E78D5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613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A0BCB-CC0C-4903-9357-5D76A5610BF4}" type="datetime1">
              <a:rPr lang="en-US" smtClean="0"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mn.gov/commerce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494336" y="278136"/>
            <a:ext cx="3234329" cy="13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161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C8FDA-E0BA-EA06-2325-F6BAB9513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2834733"/>
            <a:ext cx="10515600" cy="3342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401F-5F9D-A0FC-4D1F-C4342020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0112-6685-4229-95A4-78378CF616F9}" type="datetime1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865F9-9B29-7E04-62B3-315EBB3C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6C6763-1D50-2DB3-8771-FAAA23CC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80A4B-66AC-44F6-9213-B93C51DC52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F4B0A9-0932-D5D4-A4B8-238CFE61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16152"/>
          </a:xfrm>
          <a:solidFill>
            <a:schemeClr val="tx1"/>
          </a:solidFill>
        </p:spPr>
        <p:txBody>
          <a:bodyPr lIns="822960" rIns="822960"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2DDADF-173D-4B86-1E28-0CBE33F6E06D}"/>
              </a:ext>
            </a:extLst>
          </p:cNvPr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2473A-43A5-CA76-5EB2-15CB189777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681430"/>
            <a:ext cx="10515599" cy="82296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82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5FD59-E76B-710C-E02F-984E4C82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7D1040-F79A-57C4-F71C-646A0AE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6E902-2A1B-425C-F17E-70D0A582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CB2F-96D0-97CC-F5E2-1505F949C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5110-B630-27EF-A8C2-62CE5423B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514945-BC1C-4EC1-1A14-14C5B150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9E8079-DA17-64C2-0EE5-37A3A338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FA6824-8633-ED91-29A6-9E98D6F5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23B7-BD8E-6B85-EC51-21EF4E71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D7D59-12CA-E0D9-D37D-B3145B4CF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ABEBC4-F9F1-7ACC-CF84-F4D0DA43A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44B24-2D49-D999-60C2-56142EB08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447A6-7F9F-7BE0-F2D5-73F703A7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5256F-A68A-E758-4F54-95DDE1C03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11B82-2D8F-1705-F758-15D72F12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D1095D-DF9F-A1C1-AFF5-AB7C78F7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387D-A652-CA41-B1E3-DB75D837B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AC3C9-AF00-6D34-F38C-6F424E4E9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5448D1-DF34-48A0-983A-A10C276743FF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48917-9108-CADA-1E9A-71A6DBB985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3A85A-710A-DD4D-FB52-571630295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A75265-3A6F-49E2-9DCA-0ACB8688A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59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838200" y="6356349"/>
            <a:ext cx="1439779" cy="365126"/>
          </a:xfrm>
          <a:prstGeom prst="rect">
            <a:avLst/>
          </a:prstGeom>
        </p:spPr>
        <p:txBody>
          <a:bodyPr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mn.gov/commerce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ap.mail@state.mn.u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Excel_Worksheet.xls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" t="24923" r="18869" b="35436"/>
          <a:stretch/>
        </p:blipFill>
        <p:spPr>
          <a:xfrm>
            <a:off x="1813428" y="1749552"/>
            <a:ext cx="8316724" cy="1447799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 bwMode="auto">
          <a:xfrm>
            <a:off x="3680461" y="3640074"/>
            <a:ext cx="4738812" cy="45644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 Assistance Program</a:t>
            </a:r>
          </a:p>
        </p:txBody>
      </p:sp>
      <p:sp>
        <p:nvSpPr>
          <p:cNvPr id="9" name="Subtitle 5"/>
          <p:cNvSpPr txBox="1">
            <a:spLocks/>
          </p:cNvSpPr>
          <p:nvPr/>
        </p:nvSpPr>
        <p:spPr>
          <a:xfrm>
            <a:off x="2385441" y="4231006"/>
            <a:ext cx="7153656" cy="935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FFY26 Annual Training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36695" y="5301234"/>
            <a:ext cx="8087842" cy="1077218"/>
          </a:xfrm>
          <a:prstGeom prst="rect">
            <a:avLst/>
          </a:prstGeom>
          <a:solidFill>
            <a:srgbClr val="003865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 6 – Energy Related Repair;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 15 – Mechanical Contractors</a:t>
            </a:r>
          </a:p>
        </p:txBody>
      </p:sp>
    </p:spTree>
    <p:extLst>
      <p:ext uri="{BB962C8B-B14F-4D97-AF65-F5344CB8AC3E}">
        <p14:creationId xmlns:p14="http://schemas.microsoft.com/office/powerpoint/2010/main" val="19859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52FA5-06D6-934C-934E-2606CED39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AE49E1-61BF-3DD9-FE5E-B205AD6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210" y="3640231"/>
            <a:ext cx="2769030" cy="27161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5FC8F-866E-1249-B072-9A5C619C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Timeframes for ERR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33BDD-D989-B00F-D745-D2B8D45E9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467" y="1412061"/>
            <a:ext cx="7789162" cy="512685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/>
              <a:t>MC-supplied space heaters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Only used if HH is unable to find temp housing to keep safe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SPs should use MCs that have the ability and commitment to supply these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May be loaned or new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new, </a:t>
            </a:r>
            <a:r>
              <a:rPr lang="en-US" sz="2800" b="1" dirty="0"/>
              <a:t>limited to $300 </a:t>
            </a:r>
            <a:r>
              <a:rPr lang="en-US" sz="2800" dirty="0"/>
              <a:t>per HH per program year and </a:t>
            </a:r>
            <a:r>
              <a:rPr lang="en-US" sz="2800" b="1" dirty="0"/>
              <a:t>must be separately itemized on the ERR invoice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Allowable</a:t>
            </a:r>
            <a:r>
              <a:rPr lang="en-US" sz="2800" b="1" dirty="0"/>
              <a:t> Oct 1 through May 31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97C10-0878-71BB-3E30-0B5A4578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8C7700-09FE-945F-184B-112160A6F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764" y="1524286"/>
            <a:ext cx="3276582" cy="225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9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75962-B229-BC36-80AE-0DC66823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stuffed suitcase on hotel bed">
            <a:extLst>
              <a:ext uri="{FF2B5EF4-FFF2-40B4-BE49-F238E27FC236}">
                <a16:creationId xmlns:a16="http://schemas.microsoft.com/office/drawing/2014/main" id="{0E48A60A-135D-6354-C1AE-ACD0194980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30" y="1512653"/>
            <a:ext cx="3896870" cy="25974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DA555C-C522-6371-1ED3-B9C721112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Timeframes for ERR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61286-B754-14EB-18E8-162765C295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512653"/>
            <a:ext cx="8158701" cy="51033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Hotel stay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Only allowed if HH cannot find temp housing </a:t>
            </a:r>
            <a:r>
              <a:rPr lang="en-US" sz="3100" b="1" i="1" dirty="0"/>
              <a:t>and</a:t>
            </a:r>
            <a:r>
              <a:rPr lang="en-US" sz="3100" dirty="0"/>
              <a:t> MC cannot provide timely temp heat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SP must request approval through their Program Performance Auditor or eap.mail before expending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100" dirty="0"/>
              <a:t>Allowable for up to two (2) nights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698C0-3A2B-7AD3-D07D-2DE600C64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3EAFCBA-50FD-2E1C-38A3-42FC224D81BA}"/>
              </a:ext>
            </a:extLst>
          </p:cNvPr>
          <p:cNvSpPr txBox="1">
            <a:spLocks/>
          </p:cNvSpPr>
          <p:nvPr/>
        </p:nvSpPr>
        <p:spPr bwMode="auto">
          <a:xfrm>
            <a:off x="518160" y="5477703"/>
            <a:ext cx="10752814" cy="87864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1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SPs have asked about hotel type – use reasonable standard accommodations</a:t>
            </a:r>
          </a:p>
        </p:txBody>
      </p:sp>
    </p:spTree>
    <p:extLst>
      <p:ext uri="{BB962C8B-B14F-4D97-AF65-F5344CB8AC3E}">
        <p14:creationId xmlns:p14="http://schemas.microsoft.com/office/powerpoint/2010/main" val="3995043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C7034-EC9C-0932-2387-D209DE36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17CC-E494-1B3A-22D8-A266F33AE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216025"/>
          </a:xfrm>
        </p:spPr>
        <p:txBody>
          <a:bodyPr anchor="ctr">
            <a:normAutofit/>
          </a:bodyPr>
          <a:lstStyle/>
          <a:p>
            <a:r>
              <a:rPr lang="en-US" sz="4400" dirty="0"/>
              <a:t>Ch 6 ERR – Timeframes for ERR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65886-75A3-3CD3-115E-E8853DFFC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9214" y="1428139"/>
            <a:ext cx="7494105" cy="4582339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/>
              <a:t>Education Requirements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HH is responsible for protecting their dwelling – </a:t>
            </a:r>
            <a:r>
              <a:rPr lang="en-US" sz="3200" i="1" dirty="0"/>
              <a:t>reminders are helpful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SP or MC must provide education on preventing water system freezing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Space heater education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9BB14-0A16-3942-152C-73FAF2D0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132" y="6222594"/>
            <a:ext cx="1462668" cy="365125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B302F-BF3B-8660-770C-7BB6BD25D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9" y="1546303"/>
            <a:ext cx="4605365" cy="4582339"/>
          </a:xfrm>
          <a:prstGeom prst="rect">
            <a:avLst/>
          </a:prstGeom>
          <a:noFill/>
        </p:spPr>
      </p:pic>
      <p:sp>
        <p:nvSpPr>
          <p:cNvPr id="5" name="Star: 5 Points 4">
            <a:extLst>
              <a:ext uri="{FF2B5EF4-FFF2-40B4-BE49-F238E27FC236}">
                <a16:creationId xmlns:a16="http://schemas.microsoft.com/office/drawing/2014/main" id="{9197A9DA-D962-362A-53DB-951EEE309E10}"/>
              </a:ext>
            </a:extLst>
          </p:cNvPr>
          <p:cNvSpPr/>
          <p:nvPr/>
        </p:nvSpPr>
        <p:spPr>
          <a:xfrm>
            <a:off x="9512009" y="4367600"/>
            <a:ext cx="1460792" cy="723857"/>
          </a:xfrm>
          <a:prstGeom prst="star5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86E4F-13AD-807A-FFD7-92AB4ACD2BED}"/>
              </a:ext>
            </a:extLst>
          </p:cNvPr>
          <p:cNvSpPr txBox="1"/>
          <p:nvPr/>
        </p:nvSpPr>
        <p:spPr>
          <a:xfrm>
            <a:off x="9907003" y="4599138"/>
            <a:ext cx="742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New!</a:t>
            </a:r>
          </a:p>
        </p:txBody>
      </p:sp>
    </p:spTree>
    <p:extLst>
      <p:ext uri="{BB962C8B-B14F-4D97-AF65-F5344CB8AC3E}">
        <p14:creationId xmlns:p14="http://schemas.microsoft.com/office/powerpoint/2010/main" val="37448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A512E-3FE1-F563-E058-8BA1DC767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8EBC6-72EC-1433-990B-9AB09F3111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Space Heater Safety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AF6362-9F7C-CF15-ECF4-D2862A1F4D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64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Space Heater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5" y="1594624"/>
            <a:ext cx="7005451" cy="50299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Space Heater Safety - Appendix 6F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One-pager from National Fire Protection Association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Highlights important safety precautions when using a space heater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SPs should provide this resource to their mechanical contractors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Also referenced in </a:t>
            </a:r>
            <a:r>
              <a:rPr lang="en-US" sz="3200" b="1" dirty="0"/>
              <a:t>Ch 16 MC chapter</a:t>
            </a:r>
            <a:endParaRPr lang="en-US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A7A68-37BB-1908-9ACE-65A1BE87E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940" y="965890"/>
            <a:ext cx="4536482" cy="58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21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Space Heater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856" y="1594624"/>
            <a:ext cx="6917902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Appendix 6F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 The second page provides optional images useful for social media</a:t>
            </a:r>
            <a:endParaRPr lang="en-US" sz="28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CAF9AD-69AF-5C07-6FFC-789A3285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917" y="3434891"/>
            <a:ext cx="4305901" cy="32865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8019C5-614E-4D16-6033-E604EBD7B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204" y="847365"/>
            <a:ext cx="4448796" cy="258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Space Heater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837" y="3360422"/>
            <a:ext cx="10918188" cy="313758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Does the safety info need to be provided to the HH in paper form?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i="1" dirty="0"/>
              <a:t>The policy is silent.  SPs may use either, but should be aware that paper distribution may have added benefits for HHs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b="1" dirty="0"/>
              <a:t>Is it mandatory that Appendix 6F is used?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i="1" dirty="0"/>
              <a:t>Other versions are acceptable; App 6F is one good example from the NFPA. Social media or website outreach resources on p2 are also included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6A81EC-F45A-8DA3-D6EA-783CCD8CD0D4}"/>
              </a:ext>
            </a:extLst>
          </p:cNvPr>
          <p:cNvSpPr txBox="1">
            <a:spLocks/>
          </p:cNvSpPr>
          <p:nvPr/>
        </p:nvSpPr>
        <p:spPr bwMode="auto">
          <a:xfrm>
            <a:off x="516836" y="1339541"/>
            <a:ext cx="8139276" cy="19422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Questions about space heater safety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Does an MC need to provide space heater safety even if the space heater is loaned out to the HH?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Yes, there is no distinction between loaners/owners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Quizzical burrowing owl looking forward">
            <a:extLst>
              <a:ext uri="{FF2B5EF4-FFF2-40B4-BE49-F238E27FC236}">
                <a16:creationId xmlns:a16="http://schemas.microsoft.com/office/drawing/2014/main" id="{A1B4A10F-BDD1-9D71-2827-365AEDFBE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355" y="903601"/>
            <a:ext cx="3535889" cy="245682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828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4A42D-F1A9-01A0-5E4E-8A247A580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7436D-6399-70C2-EC11-D2204324F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05043"/>
            <a:ext cx="12192000" cy="1199223"/>
          </a:xfrm>
        </p:spPr>
        <p:txBody>
          <a:bodyPr/>
          <a:lstStyle/>
          <a:p>
            <a:r>
              <a:rPr lang="en-US" dirty="0"/>
              <a:t>ERR Entry into eHEAT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D1610-6CC8-E116-3BD0-265F080520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56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86278-BCCD-AA8D-99FA-2550F48E7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D18A-CB15-2A6C-F4D3-3877C0E7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8E585-5615-8873-69CA-0A87E6982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39" y="1594624"/>
            <a:ext cx="951885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ERR Entry into eHEAT section Ch 6 p17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No policy changes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Manual updates with process steps for added clarity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FY26 EAP Policy Manual language updates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0A42B-7FB8-31EB-A98C-F9558DF9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73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Entry Over $10,000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0340" y="1594624"/>
            <a:ext cx="10034922" cy="19311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Prior policy did not provide specific steps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Steps are helpful, especially if infrequently used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152C0-B828-B196-F59A-065AC3C75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019" y="3954210"/>
            <a:ext cx="9059895" cy="2618332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50277-55DA-2198-322C-7BBA6BAE1871}"/>
              </a:ext>
            </a:extLst>
          </p:cNvPr>
          <p:cNvSpPr txBox="1"/>
          <p:nvPr/>
        </p:nvSpPr>
        <p:spPr>
          <a:xfrm>
            <a:off x="888761" y="3473781"/>
            <a:ext cx="14769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FFY25</a:t>
            </a:r>
          </a:p>
        </p:txBody>
      </p:sp>
    </p:spTree>
    <p:extLst>
      <p:ext uri="{BB962C8B-B14F-4D97-AF65-F5344CB8AC3E}">
        <p14:creationId xmlns:p14="http://schemas.microsoft.com/office/powerpoint/2010/main" val="252147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Ch. 6 – Energy Related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594624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S.Melaine Schwahn-Doyle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136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0DFF6-131C-0025-ABB3-FA9E6E687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C826D-08DF-E4F3-3547-C1B377501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Entry Over $10,000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19731-D7B2-4810-645A-0159C0C5CC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248" y="1515595"/>
            <a:ext cx="463049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ERR Entry into eHEAT section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ERRs &gt; $10,000 require the “Approval Indc” field to show “Yes”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FFY26 policy includes steps to request approval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1F5CF-58B6-4D71-35CE-73C6B4E9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5C85E-D8A0-0520-10D4-365925E8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155" y="1758614"/>
            <a:ext cx="5988907" cy="496286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C20F4E-71DC-7153-6655-617BF1812110}"/>
              </a:ext>
            </a:extLst>
          </p:cNvPr>
          <p:cNvSpPr txBox="1"/>
          <p:nvPr/>
        </p:nvSpPr>
        <p:spPr>
          <a:xfrm>
            <a:off x="5054230" y="1269374"/>
            <a:ext cx="14769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FFY26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9D85AB-31C8-E2D3-1E48-EB883040F722}"/>
              </a:ext>
            </a:extLst>
          </p:cNvPr>
          <p:cNvSpPr/>
          <p:nvPr/>
        </p:nvSpPr>
        <p:spPr>
          <a:xfrm>
            <a:off x="5279571" y="3951514"/>
            <a:ext cx="5715000" cy="26561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774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Entry Over $10,000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956" y="1326268"/>
            <a:ext cx="11410122" cy="55317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ERR Entry into eHEAT – steps for ERR over $10,000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Ensure all eHEAT info and ERR activities are complete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Documentation must confirm the approved procurement policy was followed; any deviations must be noted in eHEAT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Make the payment for the ERR task ‘Certifiable’ in eHEAT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If selected for inspection, the task must be ‘Paid’ in eHEAT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Email itemized invoice to </a:t>
            </a:r>
            <a:r>
              <a:rPr lang="en-US" sz="3200" dirty="0">
                <a:hlinkClick r:id="rId3"/>
              </a:rPr>
              <a:t>eap.mail@state.mn.us</a:t>
            </a:r>
            <a:endParaRPr lang="en-US" sz="32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600" dirty="0"/>
              <a:t>Set or annual bidding agencies should also include documentation to support the pricing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Commerce will notify SP of any issues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899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77DC2-B71F-6E55-C560-4C7A54527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4259E-1137-434E-2327-F84707F43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66737"/>
            <a:ext cx="12192000" cy="1199223"/>
          </a:xfrm>
        </p:spPr>
        <p:txBody>
          <a:bodyPr/>
          <a:lstStyle/>
          <a:p>
            <a:r>
              <a:rPr lang="en-US" dirty="0"/>
              <a:t>ERR File Documentation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32C6F-96B6-A55A-A8FB-23FA8F135AC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59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954" y="1594624"/>
            <a:ext cx="9669789" cy="46156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ERR File Documentation – Ch 6 p23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No policy changes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Formatting changes for clarity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b="1" dirty="0"/>
              <a:t>Reminder: </a:t>
            </a:r>
            <a:r>
              <a:rPr lang="en-US" sz="3200" dirty="0"/>
              <a:t>ERR File Documentation section highlights all requirements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Applicable to all ERR 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817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DC9A4-AFA1-E396-5BAC-6860C5593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BB30C60-8ED0-8146-501B-6062BFA27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344" y="3186811"/>
            <a:ext cx="5364333" cy="34390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60533D-4D6B-6456-F9D7-DA3A8CBE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 6 ERR – File Documentation</a:t>
            </a:r>
            <a:br>
              <a:rPr lang="en-US" sz="44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4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9BA1D-F1A0-C16E-2042-F81AE121D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6CF404-DAFA-D205-F34F-B5353FA41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6403" y="713520"/>
            <a:ext cx="5800391" cy="2887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F1F02-DF74-0D26-C61C-00D58C5B9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80" y="1866900"/>
            <a:ext cx="3774717" cy="322897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FBB1494-FDFF-D984-5430-EB909FE8C2B4}"/>
              </a:ext>
            </a:extLst>
          </p:cNvPr>
          <p:cNvSpPr/>
          <p:nvPr/>
        </p:nvSpPr>
        <p:spPr>
          <a:xfrm rot="19249376">
            <a:off x="-624196" y="2964554"/>
            <a:ext cx="57444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8BE21"/>
                  </a:solidFill>
                  <a:prstDash val="solid"/>
                </a:ln>
                <a:solidFill>
                  <a:srgbClr val="78BE21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OLD from FFY25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2FFE6F-A02E-4537-296F-EF8264B62083}"/>
              </a:ext>
            </a:extLst>
          </p:cNvPr>
          <p:cNvSpPr/>
          <p:nvPr/>
        </p:nvSpPr>
        <p:spPr>
          <a:xfrm>
            <a:off x="4556403" y="713520"/>
            <a:ext cx="5800391" cy="600795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949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0F183-077B-610F-A6C4-AA13F9101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BC077-3EE9-008B-BF96-6B59CF351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 File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9796-2753-F68E-A667-2087C4787A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8420" y="1495017"/>
            <a:ext cx="5258955" cy="359584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Table format with examples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“Major Parts” defined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Essential components necessary for the system’s functionality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Ex. ductwork, peripherals, thermostat, abatement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E09B8-F3FA-8265-83FF-3FE7E788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5CBE5-03FE-7646-B774-CEE005584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96" y="1632925"/>
            <a:ext cx="6282520" cy="3320031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90EBAC-C95B-F2F5-A666-C44CB7173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20" y="5362983"/>
            <a:ext cx="3801630" cy="135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6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DA614D-31C3-06B9-6868-08C7DD0FD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00BA-210D-928C-8D7B-0C709A846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66737"/>
            <a:ext cx="12192000" cy="1199223"/>
          </a:xfrm>
        </p:spPr>
        <p:txBody>
          <a:bodyPr/>
          <a:lstStyle/>
          <a:p>
            <a:r>
              <a:rPr lang="en-US" dirty="0"/>
              <a:t>Fuel Changes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EEEEC-1E88-D2F9-B884-65CE7168847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277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FE899-8059-6F23-7C95-5C89C39D7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8DEC5-8D70-65CF-D876-7A4407D7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Fuel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00385-F2BA-A35A-8DF4-DB6835394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959" y="1868414"/>
            <a:ext cx="6144774" cy="23111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Added allowable min fuel for leak testing, when required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Organized differently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Same costs as considered in an elective fuel change analysis</a:t>
            </a:r>
          </a:p>
          <a:p>
            <a:pPr marL="457200" lvl="1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6EF87-3F7E-B355-2C79-CC02677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50C3F-5A8E-17E7-4B7D-12DE566F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239" y="4481127"/>
            <a:ext cx="5346862" cy="1192825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134C53E-CC2C-883E-7894-8F2D5E369471}"/>
              </a:ext>
            </a:extLst>
          </p:cNvPr>
          <p:cNvSpPr txBox="1">
            <a:spLocks/>
          </p:cNvSpPr>
          <p:nvPr/>
        </p:nvSpPr>
        <p:spPr bwMode="auto">
          <a:xfrm>
            <a:off x="344959" y="1336602"/>
            <a:ext cx="9552075" cy="6443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Medically Necessary Fuel Type Changes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ECE5D7-819B-EB85-4214-A38D6A426D31}"/>
              </a:ext>
            </a:extLst>
          </p:cNvPr>
          <p:cNvSpPr/>
          <p:nvPr/>
        </p:nvSpPr>
        <p:spPr>
          <a:xfrm>
            <a:off x="6532239" y="4244710"/>
            <a:ext cx="5346862" cy="170426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FA1B3-D210-14D4-4E83-8AF4E5A8A49C}"/>
              </a:ext>
            </a:extLst>
          </p:cNvPr>
          <p:cNvSpPr txBox="1"/>
          <p:nvPr/>
        </p:nvSpPr>
        <p:spPr>
          <a:xfrm>
            <a:off x="8512063" y="3827528"/>
            <a:ext cx="1344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FFY26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0727981-01F0-559B-B458-776E1034CE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9864" y="4016457"/>
          <a:ext cx="5503863" cy="303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914631" imgH="2105175" progId="Excel.Sheet.12">
                  <p:embed/>
                </p:oleObj>
              </mc:Choice>
              <mc:Fallback>
                <p:oleObj name="Worksheet" r:id="rId4" imgW="3914631" imgH="2105175" progId="Excel.Sheet.12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0727981-01F0-559B-B458-776E1034CE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9864" y="4016457"/>
                        <a:ext cx="5503863" cy="303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AAEE5EBA-A2C8-0433-B72E-5FAFA15C3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736" y="2564076"/>
            <a:ext cx="5081778" cy="50102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37EE6C6-153D-2B76-2E09-3DB6FCEC50EE}"/>
              </a:ext>
            </a:extLst>
          </p:cNvPr>
          <p:cNvSpPr/>
          <p:nvPr/>
        </p:nvSpPr>
        <p:spPr>
          <a:xfrm>
            <a:off x="6489735" y="2414709"/>
            <a:ext cx="5389365" cy="84843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CAD835-5E48-AF78-012C-365B1873B2F5}"/>
              </a:ext>
            </a:extLst>
          </p:cNvPr>
          <p:cNvSpPr txBox="1"/>
          <p:nvPr/>
        </p:nvSpPr>
        <p:spPr>
          <a:xfrm>
            <a:off x="8533316" y="2008272"/>
            <a:ext cx="134470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FFY25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4F0AAC-B9EE-86CF-581C-C0734D2BD60A}"/>
              </a:ext>
            </a:extLst>
          </p:cNvPr>
          <p:cNvCxnSpPr>
            <a:cxnSpLocks/>
          </p:cNvCxnSpPr>
          <p:nvPr/>
        </p:nvCxnSpPr>
        <p:spPr>
          <a:xfrm flipH="1" flipV="1">
            <a:off x="2245784" y="4444419"/>
            <a:ext cx="4040279" cy="14084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9DA985-F21A-85C3-3D5B-970683ED53FC}"/>
              </a:ext>
            </a:extLst>
          </p:cNvPr>
          <p:cNvCxnSpPr>
            <a:cxnSpLocks/>
          </p:cNvCxnSpPr>
          <p:nvPr/>
        </p:nvCxnSpPr>
        <p:spPr>
          <a:xfrm flipH="1">
            <a:off x="3211795" y="6329402"/>
            <a:ext cx="3074268" cy="3013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6D5E430-2488-8BC5-41D1-92718D6256E3}"/>
              </a:ext>
            </a:extLst>
          </p:cNvPr>
          <p:cNvCxnSpPr>
            <a:cxnSpLocks/>
          </p:cNvCxnSpPr>
          <p:nvPr/>
        </p:nvCxnSpPr>
        <p:spPr>
          <a:xfrm flipH="1" flipV="1">
            <a:off x="1691327" y="4730659"/>
            <a:ext cx="4594736" cy="11714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5C40325-EDAC-F343-3CA2-E908B09BC8B2}"/>
              </a:ext>
            </a:extLst>
          </p:cNvPr>
          <p:cNvSpPr/>
          <p:nvPr/>
        </p:nvSpPr>
        <p:spPr>
          <a:xfrm>
            <a:off x="6178080" y="5792597"/>
            <a:ext cx="1462668" cy="785585"/>
          </a:xfrm>
          <a:prstGeom prst="round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Added to Manual in FFY26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1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E85EC-05E2-7C76-49A4-83BF36D44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BE716-EB43-14E7-E4BA-4A3BE6C8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Fuel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35EFF-5E48-B331-14FA-63D164FB1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" y="1386000"/>
            <a:ext cx="11155680" cy="5398877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Elective Fuel Type Changes – Ch 6 p11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Added allowable min fuel for leak testing, when required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Added clarity for items required in cost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F91A4-5EB8-7DA6-1D1C-7E76B6DE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C147971-576C-A825-76A7-F00C74D8FFA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1800" y="3125788"/>
          <a:ext cx="6846888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3705241" imgH="1933725" progId="Excel.Sheet.12">
                  <p:embed/>
                </p:oleObj>
              </mc:Choice>
              <mc:Fallback>
                <p:oleObj name="Worksheet" r:id="rId3" imgW="3705241" imgH="1933725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C147971-576C-A825-76A7-F00C74D8FF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41800" y="3125788"/>
                        <a:ext cx="6846888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7379F28-596E-B2A0-D0F6-E49D2BA6FAC5}"/>
              </a:ext>
            </a:extLst>
          </p:cNvPr>
          <p:cNvCxnSpPr>
            <a:cxnSpLocks/>
          </p:cNvCxnSpPr>
          <p:nvPr/>
        </p:nvCxnSpPr>
        <p:spPr>
          <a:xfrm flipV="1">
            <a:off x="2554375" y="3751385"/>
            <a:ext cx="1655797" cy="661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30D02EC-B51B-FF4C-9D10-7B04E2B018FD}"/>
              </a:ext>
            </a:extLst>
          </p:cNvPr>
          <p:cNvCxnSpPr>
            <a:cxnSpLocks/>
          </p:cNvCxnSpPr>
          <p:nvPr/>
        </p:nvCxnSpPr>
        <p:spPr>
          <a:xfrm>
            <a:off x="2522447" y="4782027"/>
            <a:ext cx="1687725" cy="13163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A83C39-E28C-4F74-22EE-BF55CA8D72AC}"/>
              </a:ext>
            </a:extLst>
          </p:cNvPr>
          <p:cNvSpPr/>
          <p:nvPr/>
        </p:nvSpPr>
        <p:spPr>
          <a:xfrm>
            <a:off x="289852" y="3899730"/>
            <a:ext cx="2264523" cy="130085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Previously, these costs were not explicitly stated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75DEB4E-6AA3-2649-C313-44246533701A}"/>
              </a:ext>
            </a:extLst>
          </p:cNvPr>
          <p:cNvSpPr/>
          <p:nvPr/>
        </p:nvSpPr>
        <p:spPr>
          <a:xfrm>
            <a:off x="3838816" y="4459850"/>
            <a:ext cx="2840018" cy="52712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6757B9-70C1-35A1-3350-35FF4B51001D}"/>
              </a:ext>
            </a:extLst>
          </p:cNvPr>
          <p:cNvCxnSpPr>
            <a:cxnSpLocks/>
          </p:cNvCxnSpPr>
          <p:nvPr/>
        </p:nvCxnSpPr>
        <p:spPr>
          <a:xfrm flipH="1">
            <a:off x="6710762" y="2721429"/>
            <a:ext cx="3499034" cy="18340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9E8E74F-2273-645B-08C3-F9AF5F8163E8}"/>
              </a:ext>
            </a:extLst>
          </p:cNvPr>
          <p:cNvSpPr/>
          <p:nvPr/>
        </p:nvSpPr>
        <p:spPr>
          <a:xfrm>
            <a:off x="10012194" y="1645509"/>
            <a:ext cx="1860624" cy="121602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Removed “LP” – applies to all fuel lines</a:t>
            </a:r>
          </a:p>
        </p:txBody>
      </p:sp>
    </p:spTree>
    <p:extLst>
      <p:ext uri="{BB962C8B-B14F-4D97-AF65-F5344CB8AC3E}">
        <p14:creationId xmlns:p14="http://schemas.microsoft.com/office/powerpoint/2010/main" val="114163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26716-362B-5E22-D2A7-963F87743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2ACB-733E-6222-34F0-0B2E8BFC2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Fuel for required Leak Testing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9F2A8-2D29-00DD-9FC4-EA1E8296F9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1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817-DF44-CA18-71C5-4C744731F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6 Energy Related Repair (ERR)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14E99-5E13-14CD-71E5-56CB243083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527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CB2D1-1E45-3E8B-B8C5-ABBDAA631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DE210-7EF1-390E-2FA7-9DD612AD8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 6 ERR – Fuel Changes requiring Leak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ACE1D-92DA-3120-FBF3-FBBF1C17A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178" y="1495017"/>
            <a:ext cx="10835641" cy="504389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Required Leak Testing with fuel changes  Ch 6 pp 12-13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Policy addition: Describes when fuel for leak testing is allowable when an ERR replacement is being done along with a fuel change out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5CF03-3E1F-8336-D4D1-344AEB7C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6096EE-201F-CA96-81BA-F1DCE1135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277" y="3980010"/>
            <a:ext cx="3322445" cy="255890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CC8B72-5FFE-20AA-8C93-E5BC9531C553}"/>
              </a:ext>
            </a:extLst>
          </p:cNvPr>
          <p:cNvCxnSpPr/>
          <p:nvPr/>
        </p:nvCxnSpPr>
        <p:spPr>
          <a:xfrm>
            <a:off x="4833257" y="5305948"/>
            <a:ext cx="2035629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B63F61F-2BA9-CFD7-47FD-ECA22D69C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806" y="3980558"/>
            <a:ext cx="3545480" cy="255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C012C8-F551-1F42-BE28-B7C18134C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A834E-B236-7F9C-B7B4-AE50D206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 6 ERR – Fuel Changes requiring Leak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BC4A8-3BCF-A357-7692-50CCD9F2C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9321" y="1495017"/>
            <a:ext cx="10835641" cy="458233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All three benefit types may be used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HH or SP may also contribute with non-EAP funds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Order of benefits used to pay for leak testing: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PH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Crisis (only if PH exhausted)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ERR (only if both PH &amp; Crisis are exhausted)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857CD-559E-30B1-7F32-DE62AAD7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157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74AE9-D652-C3A1-2540-25ABDF8EC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BFAE-C154-7CB8-D7EA-7F8C3F6C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 6 ERR – Fuel Changes requiring Leak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EDB6-D61A-146E-F6EC-00026A52D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179" y="1495017"/>
            <a:ext cx="10835641" cy="522645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Includes the minimum amount of delivered fuel necessary for leak testing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Must be itemized (Gallons * cost per gallon = $XX)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Preference to have MC obtain fuel and add to ERR invoice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Options exist to set up EV in eHEAT if not already an EAP EV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Contact eheat.doc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If EV is doing mechanical contractor work, they must register as an MC &amp; sign a full MC agreement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Service Providers must include ERR Task notes</a:t>
            </a: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5AFD6-7FC8-91BE-369B-8D6096FA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1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C669A-CAF5-FE90-DADB-693629713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7BFF4-E425-7D99-05DC-B44687489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Ch 6 ERR – Fuel Changes requiring Leak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36DE-A005-0208-19C6-4C0DA3ACBC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8179" y="1430175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Required Leak Testing with fuel changes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i="1" dirty="0"/>
              <a:t>Reminder:  </a:t>
            </a:r>
            <a:r>
              <a:rPr lang="en-US" sz="3200" dirty="0"/>
              <a:t>Leak testing costs must be part of your cost analysis when doing elective fuel changes Ch 6 p 11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282ED-31E0-807C-D7E5-C94EF0A2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017F2A-DC0F-A908-B6A2-9386E510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82" y="3193929"/>
            <a:ext cx="9893234" cy="281858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02157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FDED6-FB29-ADBC-79DD-A879E17AB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CF04-76B2-97A4-27A1-5735BB29C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 16 Mechanical Contractors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7B2242-3283-18E2-3311-BA1EAD80B2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774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FE313D-DF33-CB6C-B582-821CE9D24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05" y="1487941"/>
            <a:ext cx="6337362" cy="501836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16 – Mechanical Contractors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2155" y="1487941"/>
            <a:ext cx="5179845" cy="486840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Added requirement to provide written space heater safety info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Temporary loaned or purchased new and provided to the HH to keep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200" dirty="0"/>
              <a:t>No other changes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FE137E-E8B2-C43C-309F-C1675C0267F3}"/>
              </a:ext>
            </a:extLst>
          </p:cNvPr>
          <p:cNvSpPr/>
          <p:nvPr/>
        </p:nvSpPr>
        <p:spPr>
          <a:xfrm>
            <a:off x="492369" y="3634154"/>
            <a:ext cx="6107723" cy="8287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34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Q&amp;A</a:t>
            </a:r>
            <a:endParaRPr lang="en-US" sz="4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Puzzle in brain">
            <a:extLst>
              <a:ext uri="{FF2B5EF4-FFF2-40B4-BE49-F238E27FC236}">
                <a16:creationId xmlns:a16="http://schemas.microsoft.com/office/drawing/2014/main" id="{3AAB125C-72DA-8B1A-579F-0443AB6617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614" y="1760764"/>
            <a:ext cx="5736772" cy="43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01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Energy Related Repair (ERR)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" y="1684559"/>
            <a:ext cx="10835641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Ch 6 ERR Topics</a:t>
            </a:r>
            <a:endParaRPr lang="en-US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Timeframes for ERR Service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Fuel Type Changes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Elective Fuel Type Changes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Medically Necessary Fuel Type Changes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Fuel for Leak Testing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ERR Entry into eHEAT  - process for ERR over $10,000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4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Energy Related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564" y="1594624"/>
            <a:ext cx="10966276" cy="4582339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Ch 6 ERR Topics, continued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Space Heater Safety - Appendix 6F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ERR File Documentation - invoice requirements table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Ch 16 Mechanical Contractor (MC) Topics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MCs must provide space heater safety info in certain situations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Appendix 6F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40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11018-F3C4-132B-98D7-D73DE4390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AA75-BB73-81FF-8B8C-E1227867C7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Timeframes for ERR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4223CB-45C2-4B2B-042F-9FC3B6241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1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20C88-A6DF-F88B-690D-238DD2409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3022E-1DEF-69D2-EC80-6C6F313A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5C95-32EE-71C0-4E99-FF8AEA384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605" y="1420008"/>
            <a:ext cx="10274313" cy="530146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Timeframes for ERR Service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Clarification only. No change to the 18/48 hour rules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Clarification on temp heat options &amp; preferred order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D28C8-8157-148B-9DDF-C583D8B1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1C1AD5-9675-836F-CF99-69917B04C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109" y="5157253"/>
            <a:ext cx="8136263" cy="565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97379A1-AF60-F8FC-8006-32F87DBA0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235" y="5762559"/>
            <a:ext cx="4304166" cy="3845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C5D960-5B49-56ED-92A2-06D66C68F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60" y="6087902"/>
            <a:ext cx="1277476" cy="4064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F159B32-E678-D09D-0190-B06797910383}"/>
              </a:ext>
            </a:extLst>
          </p:cNvPr>
          <p:cNvSpPr/>
          <p:nvPr/>
        </p:nvSpPr>
        <p:spPr>
          <a:xfrm>
            <a:off x="1133381" y="4991542"/>
            <a:ext cx="8720624" cy="15871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srgbClr val="78BE21"/>
                </a:solidFill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331A7B2-A7FE-6074-AC3B-642EB1DB24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961" y="2840019"/>
            <a:ext cx="7705587" cy="88550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D1B019D-9B25-ADCF-CDA9-87E1AD52E0FA}"/>
              </a:ext>
            </a:extLst>
          </p:cNvPr>
          <p:cNvSpPr/>
          <p:nvPr/>
        </p:nvSpPr>
        <p:spPr>
          <a:xfrm>
            <a:off x="1132242" y="2688897"/>
            <a:ext cx="8720624" cy="12312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srgbClr val="78BE21"/>
                </a:solidFill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1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702FF-CBEC-A4D7-41A0-17589D4B2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4C625B-1F16-CCB9-D9CE-4A2DB0543350}"/>
              </a:ext>
            </a:extLst>
          </p:cNvPr>
          <p:cNvSpPr txBox="1">
            <a:spLocks/>
          </p:cNvSpPr>
          <p:nvPr/>
        </p:nvSpPr>
        <p:spPr bwMode="auto">
          <a:xfrm>
            <a:off x="359343" y="1556533"/>
            <a:ext cx="9052049" cy="530146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Timeframes for ERR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Limitations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8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386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8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 education &amp; new Appendix 6F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46E9E-C5C2-FA19-2B92-D38058FEE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F94C9-A010-2718-C47A-EE33EA1D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559F18-DC5B-B52D-168E-0E97CC597BCD}"/>
              </a:ext>
            </a:extLst>
          </p:cNvPr>
          <p:cNvSpPr/>
          <p:nvPr/>
        </p:nvSpPr>
        <p:spPr>
          <a:xfrm>
            <a:off x="911750" y="2803794"/>
            <a:ext cx="7403911" cy="164987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srgbClr val="78BE21"/>
                </a:solidFill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B8000E-624E-535C-19F8-22B23732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69" y="5401404"/>
            <a:ext cx="6649363" cy="9119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8CDBF3-4A83-A647-C615-2FB03F1DFA44}"/>
              </a:ext>
            </a:extLst>
          </p:cNvPr>
          <p:cNvSpPr/>
          <p:nvPr/>
        </p:nvSpPr>
        <p:spPr>
          <a:xfrm>
            <a:off x="911751" y="5327165"/>
            <a:ext cx="7403910" cy="117151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 w="38100">
                <a:solidFill>
                  <a:srgbClr val="78BE21"/>
                </a:solidFill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3406BA5-89F4-F296-E39A-913DD6E8C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270" y="2904356"/>
            <a:ext cx="4791780" cy="13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1348D-DAC8-121A-00C5-9B358005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059B-0FC5-4C3A-B907-476DF8D6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Ch 6 ERR – Timeframes for ERR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5F559-85F1-88AD-30B3-54D6E86C0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035" y="1455476"/>
            <a:ext cx="11277797" cy="197352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Temporary lodging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Lead with this option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/>
              <a:t>Staying with family, friends, or using other community resources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32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848E3-98F8-0092-AFF4-87BA52326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11172" y="6356350"/>
            <a:ext cx="1462668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Human and dog lying on couch">
            <a:extLst>
              <a:ext uri="{FF2B5EF4-FFF2-40B4-BE49-F238E27FC236}">
                <a16:creationId xmlns:a16="http://schemas.microsoft.com/office/drawing/2014/main" id="{E47B81D2-BC93-8445-98EA-CDE38216AA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35" y="3388888"/>
            <a:ext cx="4998465" cy="333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-template.potx" id="{173BAB30-51AA-4A99-A927-CCD869EBF607}" vid="{BA9EC644-015B-4F2F-9352-CA7D864112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1310</Words>
  <Application>Microsoft Office PowerPoint</Application>
  <PresentationFormat>Widescreen</PresentationFormat>
  <Paragraphs>217</Paragraphs>
  <Slides>36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Aptos Display</vt:lpstr>
      <vt:lpstr>Arial</vt:lpstr>
      <vt:lpstr>Calibri</vt:lpstr>
      <vt:lpstr>Office Theme</vt:lpstr>
      <vt:lpstr>MN.IT</vt:lpstr>
      <vt:lpstr>Worksheet</vt:lpstr>
      <vt:lpstr>    </vt:lpstr>
      <vt:lpstr>Ch. 6 – Energy Related Repair</vt:lpstr>
      <vt:lpstr>Ch 6 Energy Related Repair (ERR)</vt:lpstr>
      <vt:lpstr>Ch 6 Energy Related Repair (ERR)</vt:lpstr>
      <vt:lpstr>Ch 6 Energy Related Repair</vt:lpstr>
      <vt:lpstr>Timeframes for ERR Service</vt:lpstr>
      <vt:lpstr>Ch 6 ERR</vt:lpstr>
      <vt:lpstr>Ch 6 ERR</vt:lpstr>
      <vt:lpstr>Ch 6 ERR – Timeframes for ERR Service</vt:lpstr>
      <vt:lpstr>Ch 6 ERR – Timeframes for ERR Service</vt:lpstr>
      <vt:lpstr>Ch 6 ERR – Timeframes for ERR Service</vt:lpstr>
      <vt:lpstr>Ch 6 ERR – Timeframes for ERR Service</vt:lpstr>
      <vt:lpstr>Space Heater Safety</vt:lpstr>
      <vt:lpstr>Ch 6 ERR – Space Heater Safety</vt:lpstr>
      <vt:lpstr>Ch 6 ERR – Space Heater Safety</vt:lpstr>
      <vt:lpstr>Ch 6 ERR – Space Heater Safety</vt:lpstr>
      <vt:lpstr>ERR Entry into eHEAT</vt:lpstr>
      <vt:lpstr>Ch 6 ERR</vt:lpstr>
      <vt:lpstr>Ch 6 ERR – Entry Over $10,000</vt:lpstr>
      <vt:lpstr>Ch 6 ERR – Entry Over $10,000</vt:lpstr>
      <vt:lpstr>Ch 6 ERR – Entry Over $10,000</vt:lpstr>
      <vt:lpstr>ERR File Documentation</vt:lpstr>
      <vt:lpstr>Ch 6 ERR</vt:lpstr>
      <vt:lpstr>Ch 6 ERR – File Documentation </vt:lpstr>
      <vt:lpstr>Ch 6 ERR –  File Documentation</vt:lpstr>
      <vt:lpstr>Fuel Changes</vt:lpstr>
      <vt:lpstr>Ch 6 ERR – Fuel Changes</vt:lpstr>
      <vt:lpstr>Ch 6 ERR – Fuel Changes</vt:lpstr>
      <vt:lpstr>Fuel for required Leak Testing</vt:lpstr>
      <vt:lpstr>Ch 6 ERR – Fuel Changes requiring Leak Testing</vt:lpstr>
      <vt:lpstr>Ch 6 ERR – Fuel Changes requiring Leak Testing</vt:lpstr>
      <vt:lpstr>Ch 6 ERR – Fuel Changes requiring Leak Testing</vt:lpstr>
      <vt:lpstr>Ch 6 ERR – Fuel Changes requiring Leak Testing</vt:lpstr>
      <vt:lpstr>Ch 16 Mechanical Contractors</vt:lpstr>
      <vt:lpstr>Ch 16 – Mechanical Contractors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Seemann, Sandra (COMM)</dc:creator>
  <cp:lastModifiedBy>Seemann, Sandra (COMM)</cp:lastModifiedBy>
  <cp:revision>4</cp:revision>
  <dcterms:created xsi:type="dcterms:W3CDTF">2025-08-06T19:28:42Z</dcterms:created>
  <dcterms:modified xsi:type="dcterms:W3CDTF">2025-08-06T20:35:18Z</dcterms:modified>
</cp:coreProperties>
</file>