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1040" r:id="rId3"/>
    <p:sldId id="3020" r:id="rId4"/>
    <p:sldId id="959" r:id="rId5"/>
    <p:sldId id="961" r:id="rId6"/>
    <p:sldId id="960" r:id="rId7"/>
    <p:sldId id="963" r:id="rId8"/>
    <p:sldId id="964" r:id="rId9"/>
    <p:sldId id="962" r:id="rId10"/>
    <p:sldId id="965" r:id="rId11"/>
    <p:sldId id="966" r:id="rId12"/>
    <p:sldId id="3340" r:id="rId13"/>
    <p:sldId id="3014" r:id="rId14"/>
    <p:sldId id="3389" r:id="rId15"/>
    <p:sldId id="434" r:id="rId16"/>
    <p:sldId id="3390" r:id="rId17"/>
    <p:sldId id="3391" r:id="rId18"/>
    <p:sldId id="3392" r:id="rId19"/>
    <p:sldId id="3393" r:id="rId20"/>
    <p:sldId id="3394" r:id="rId21"/>
    <p:sldId id="3395" r:id="rId22"/>
    <p:sldId id="3396" r:id="rId23"/>
    <p:sldId id="3397" r:id="rId24"/>
    <p:sldId id="3398" r:id="rId25"/>
    <p:sldId id="3399" r:id="rId26"/>
    <p:sldId id="430" r:id="rId27"/>
    <p:sldId id="3400" r:id="rId28"/>
    <p:sldId id="432" r:id="rId29"/>
    <p:sldId id="34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5448E-24A6-4762-AFC3-8BCC9CAFAC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66E6CF-C20C-4B76-B488-1A562E3DDBE3}">
      <dgm:prSet phldrT="[Text]"/>
      <dgm:spPr/>
      <dgm:t>
        <a:bodyPr/>
        <a:lstStyle/>
        <a:p>
          <a:r>
            <a:rPr lang="en-US" dirty="0"/>
            <a:t>HH accounts not in the name of a HH member listed on the original app are not eligible for Crisis</a:t>
          </a:r>
        </a:p>
      </dgm:t>
    </dgm:pt>
    <dgm:pt modelId="{1BF13506-927F-43EC-9F77-FE624F8EC511}" type="parTrans" cxnId="{22D4F167-AA82-4217-BA9B-906AB4EFB12D}">
      <dgm:prSet/>
      <dgm:spPr/>
      <dgm:t>
        <a:bodyPr/>
        <a:lstStyle/>
        <a:p>
          <a:endParaRPr lang="en-US"/>
        </a:p>
      </dgm:t>
    </dgm:pt>
    <dgm:pt modelId="{410AF4E5-A62F-4468-AED1-B781F6738CA7}" type="sibTrans" cxnId="{22D4F167-AA82-4217-BA9B-906AB4EFB12D}">
      <dgm:prSet/>
      <dgm:spPr/>
      <dgm:t>
        <a:bodyPr/>
        <a:lstStyle/>
        <a:p>
          <a:endParaRPr lang="en-US"/>
        </a:p>
      </dgm:t>
    </dgm:pt>
    <dgm:pt modelId="{1C710E57-BA53-4EB5-A386-72F868345112}">
      <dgm:prSet phldrT="[Text]"/>
      <dgm:spPr/>
      <dgm:t>
        <a:bodyPr/>
        <a:lstStyle/>
        <a:p>
          <a:r>
            <a:rPr lang="en-US" dirty="0"/>
            <a:t>Payments can only be made to accounts in a HH member’s name</a:t>
          </a:r>
        </a:p>
      </dgm:t>
    </dgm:pt>
    <dgm:pt modelId="{003EE208-FA0F-4D9E-875E-F6B71FE213FC}" type="parTrans" cxnId="{567DB80F-CBB7-49CD-94C4-64849A3B8177}">
      <dgm:prSet/>
      <dgm:spPr/>
      <dgm:t>
        <a:bodyPr/>
        <a:lstStyle/>
        <a:p>
          <a:endParaRPr lang="en-US"/>
        </a:p>
      </dgm:t>
    </dgm:pt>
    <dgm:pt modelId="{4618418E-AEAF-456C-9A5C-957380ADA4AF}" type="sibTrans" cxnId="{567DB80F-CBB7-49CD-94C4-64849A3B8177}">
      <dgm:prSet/>
      <dgm:spPr/>
      <dgm:t>
        <a:bodyPr/>
        <a:lstStyle/>
        <a:p>
          <a:endParaRPr lang="en-US"/>
        </a:p>
      </dgm:t>
    </dgm:pt>
    <dgm:pt modelId="{CD765820-28A2-4A10-A653-0D3AAD405F48}">
      <dgm:prSet phldrT="[Text]"/>
      <dgm:spPr/>
      <dgm:t>
        <a:bodyPr/>
        <a:lstStyle/>
        <a:p>
          <a:r>
            <a:rPr lang="en-US" dirty="0"/>
            <a:t>If someone new joins the HH after the app is approved and the energy vendor account is in their name, they are not eligible for Crisis for that account</a:t>
          </a:r>
        </a:p>
      </dgm:t>
    </dgm:pt>
    <dgm:pt modelId="{E3F793CB-0FA4-4A80-B5CF-285FEA71EF88}" type="parTrans" cxnId="{63477C78-2ADF-41B5-B955-23E345DF7CDA}">
      <dgm:prSet/>
      <dgm:spPr/>
      <dgm:t>
        <a:bodyPr/>
        <a:lstStyle/>
        <a:p>
          <a:endParaRPr lang="en-US"/>
        </a:p>
      </dgm:t>
    </dgm:pt>
    <dgm:pt modelId="{0AD209CB-9563-49FD-95A0-111EFFD2DE09}" type="sibTrans" cxnId="{63477C78-2ADF-41B5-B955-23E345DF7CDA}">
      <dgm:prSet/>
      <dgm:spPr/>
      <dgm:t>
        <a:bodyPr/>
        <a:lstStyle/>
        <a:p>
          <a:endParaRPr lang="en-US"/>
        </a:p>
      </dgm:t>
    </dgm:pt>
    <dgm:pt modelId="{FB61C054-5888-48B6-87C2-A3A4389F51F9}">
      <dgm:prSet phldrT="[Text]"/>
      <dgm:spPr/>
      <dgm:t>
        <a:bodyPr/>
        <a:lstStyle/>
        <a:p>
          <a:r>
            <a:rPr lang="en-US" dirty="0"/>
            <a:t>The account must be in the name of a HH member who was part of the original app</a:t>
          </a:r>
        </a:p>
      </dgm:t>
    </dgm:pt>
    <dgm:pt modelId="{AB2F1F7D-3861-4813-936F-40723361EDC4}" type="parTrans" cxnId="{1ED9D48B-914B-4648-A11E-5E1F45358183}">
      <dgm:prSet/>
      <dgm:spPr/>
      <dgm:t>
        <a:bodyPr/>
        <a:lstStyle/>
        <a:p>
          <a:endParaRPr lang="en-US"/>
        </a:p>
      </dgm:t>
    </dgm:pt>
    <dgm:pt modelId="{D13492A7-CD5D-45CA-979D-D8629093798E}" type="sibTrans" cxnId="{1ED9D48B-914B-4648-A11E-5E1F45358183}">
      <dgm:prSet/>
      <dgm:spPr/>
      <dgm:t>
        <a:bodyPr/>
        <a:lstStyle/>
        <a:p>
          <a:endParaRPr lang="en-US"/>
        </a:p>
      </dgm:t>
    </dgm:pt>
    <dgm:pt modelId="{49543B47-B61C-40F1-9B9D-67CC1E5A839A}" type="pres">
      <dgm:prSet presAssocID="{F4F5448E-24A6-4762-AFC3-8BCC9CAFAC9B}" presName="linear" presStyleCnt="0">
        <dgm:presLayoutVars>
          <dgm:animLvl val="lvl"/>
          <dgm:resizeHandles val="exact"/>
        </dgm:presLayoutVars>
      </dgm:prSet>
      <dgm:spPr/>
    </dgm:pt>
    <dgm:pt modelId="{FDFF6D8C-FF99-40AC-BF7B-D49EB1CB6810}" type="pres">
      <dgm:prSet presAssocID="{EE66E6CF-C20C-4B76-B488-1A562E3DDBE3}" presName="parentText" presStyleLbl="node1" presStyleIdx="0" presStyleCnt="2">
        <dgm:presLayoutVars>
          <dgm:chMax val="0"/>
          <dgm:bulletEnabled val="1"/>
        </dgm:presLayoutVars>
      </dgm:prSet>
      <dgm:spPr/>
    </dgm:pt>
    <dgm:pt modelId="{DF2F3DD4-D2FC-4524-BF65-8F8C479FEFC1}" type="pres">
      <dgm:prSet presAssocID="{EE66E6CF-C20C-4B76-B488-1A562E3DDBE3}" presName="childText" presStyleLbl="revTx" presStyleIdx="0" presStyleCnt="2">
        <dgm:presLayoutVars>
          <dgm:bulletEnabled val="1"/>
        </dgm:presLayoutVars>
      </dgm:prSet>
      <dgm:spPr/>
    </dgm:pt>
    <dgm:pt modelId="{62919A77-2D84-49B5-98D3-340C2E3241EC}" type="pres">
      <dgm:prSet presAssocID="{CD765820-28A2-4A10-A653-0D3AAD405F48}" presName="parentText" presStyleLbl="node1" presStyleIdx="1" presStyleCnt="2">
        <dgm:presLayoutVars>
          <dgm:chMax val="0"/>
          <dgm:bulletEnabled val="1"/>
        </dgm:presLayoutVars>
      </dgm:prSet>
      <dgm:spPr/>
    </dgm:pt>
    <dgm:pt modelId="{4796BE21-43D5-4515-844D-AC750BBC3B87}" type="pres">
      <dgm:prSet presAssocID="{CD765820-28A2-4A10-A653-0D3AAD405F48}" presName="childText" presStyleLbl="revTx" presStyleIdx="1" presStyleCnt="2">
        <dgm:presLayoutVars>
          <dgm:bulletEnabled val="1"/>
        </dgm:presLayoutVars>
      </dgm:prSet>
      <dgm:spPr/>
    </dgm:pt>
  </dgm:ptLst>
  <dgm:cxnLst>
    <dgm:cxn modelId="{567DB80F-CBB7-49CD-94C4-64849A3B8177}" srcId="{EE66E6CF-C20C-4B76-B488-1A562E3DDBE3}" destId="{1C710E57-BA53-4EB5-A386-72F868345112}" srcOrd="0" destOrd="0" parTransId="{003EE208-FA0F-4D9E-875E-F6B71FE213FC}" sibTransId="{4618418E-AEAF-456C-9A5C-957380ADA4AF}"/>
    <dgm:cxn modelId="{B6888F13-B4EE-40D4-AF44-EBBB19DE1D23}" type="presOf" srcId="{CD765820-28A2-4A10-A653-0D3AAD405F48}" destId="{62919A77-2D84-49B5-98D3-340C2E3241EC}" srcOrd="0" destOrd="0" presId="urn:microsoft.com/office/officeart/2005/8/layout/vList2"/>
    <dgm:cxn modelId="{E7416243-C814-4567-9050-9B5FEFBFA561}" type="presOf" srcId="{FB61C054-5888-48B6-87C2-A3A4389F51F9}" destId="{4796BE21-43D5-4515-844D-AC750BBC3B87}" srcOrd="0" destOrd="0" presId="urn:microsoft.com/office/officeart/2005/8/layout/vList2"/>
    <dgm:cxn modelId="{397B5E47-E8DD-4CB3-A9C8-2048F7C8B8ED}" type="presOf" srcId="{1C710E57-BA53-4EB5-A386-72F868345112}" destId="{DF2F3DD4-D2FC-4524-BF65-8F8C479FEFC1}" srcOrd="0" destOrd="0" presId="urn:microsoft.com/office/officeart/2005/8/layout/vList2"/>
    <dgm:cxn modelId="{22D4F167-AA82-4217-BA9B-906AB4EFB12D}" srcId="{F4F5448E-24A6-4762-AFC3-8BCC9CAFAC9B}" destId="{EE66E6CF-C20C-4B76-B488-1A562E3DDBE3}" srcOrd="0" destOrd="0" parTransId="{1BF13506-927F-43EC-9F77-FE624F8EC511}" sibTransId="{410AF4E5-A62F-4468-AED1-B781F6738CA7}"/>
    <dgm:cxn modelId="{63477C78-2ADF-41B5-B955-23E345DF7CDA}" srcId="{F4F5448E-24A6-4762-AFC3-8BCC9CAFAC9B}" destId="{CD765820-28A2-4A10-A653-0D3AAD405F48}" srcOrd="1" destOrd="0" parTransId="{E3F793CB-0FA4-4A80-B5CF-285FEA71EF88}" sibTransId="{0AD209CB-9563-49FD-95A0-111EFFD2DE09}"/>
    <dgm:cxn modelId="{E06C4F87-1314-4EA2-8124-FB6134F568A0}" type="presOf" srcId="{F4F5448E-24A6-4762-AFC3-8BCC9CAFAC9B}" destId="{49543B47-B61C-40F1-9B9D-67CC1E5A839A}" srcOrd="0" destOrd="0" presId="urn:microsoft.com/office/officeart/2005/8/layout/vList2"/>
    <dgm:cxn modelId="{1ED9D48B-914B-4648-A11E-5E1F45358183}" srcId="{CD765820-28A2-4A10-A653-0D3AAD405F48}" destId="{FB61C054-5888-48B6-87C2-A3A4389F51F9}" srcOrd="0" destOrd="0" parTransId="{AB2F1F7D-3861-4813-936F-40723361EDC4}" sibTransId="{D13492A7-CD5D-45CA-979D-D8629093798E}"/>
    <dgm:cxn modelId="{C14318EA-B738-41EB-9BE1-30761A7954DC}" type="presOf" srcId="{EE66E6CF-C20C-4B76-B488-1A562E3DDBE3}" destId="{FDFF6D8C-FF99-40AC-BF7B-D49EB1CB6810}" srcOrd="0" destOrd="0" presId="urn:microsoft.com/office/officeart/2005/8/layout/vList2"/>
    <dgm:cxn modelId="{FCA9C69E-75EF-483D-BB9E-F501A5BE0F66}" type="presParOf" srcId="{49543B47-B61C-40F1-9B9D-67CC1E5A839A}" destId="{FDFF6D8C-FF99-40AC-BF7B-D49EB1CB6810}" srcOrd="0" destOrd="0" presId="urn:microsoft.com/office/officeart/2005/8/layout/vList2"/>
    <dgm:cxn modelId="{221965C0-FF87-4806-AAD5-4392CE2CFFE9}" type="presParOf" srcId="{49543B47-B61C-40F1-9B9D-67CC1E5A839A}" destId="{DF2F3DD4-D2FC-4524-BF65-8F8C479FEFC1}" srcOrd="1" destOrd="0" presId="urn:microsoft.com/office/officeart/2005/8/layout/vList2"/>
    <dgm:cxn modelId="{BBCAA02B-D6BE-457C-A383-C20842D16263}" type="presParOf" srcId="{49543B47-B61C-40F1-9B9D-67CC1E5A839A}" destId="{62919A77-2D84-49B5-98D3-340C2E3241EC}" srcOrd="2" destOrd="0" presId="urn:microsoft.com/office/officeart/2005/8/layout/vList2"/>
    <dgm:cxn modelId="{8E026975-A93A-4646-B3DF-A91D06C9FB80}" type="presParOf" srcId="{49543B47-B61C-40F1-9B9D-67CC1E5A839A}" destId="{4796BE21-43D5-4515-844D-AC750BBC3B8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F6D8C-FF99-40AC-BF7B-D49EB1CB6810}">
      <dsp:nvSpPr>
        <dsp:cNvPr id="0" name=""/>
        <dsp:cNvSpPr/>
      </dsp:nvSpPr>
      <dsp:spPr>
        <a:xfrm>
          <a:off x="0" y="570806"/>
          <a:ext cx="8702675" cy="167821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HH accounts not in the name of a HH member listed on the original app are not eligible for Crisis</a:t>
          </a:r>
        </a:p>
      </dsp:txBody>
      <dsp:txXfrm>
        <a:off x="81924" y="652730"/>
        <a:ext cx="8538827" cy="1514370"/>
      </dsp:txXfrm>
    </dsp:sp>
    <dsp:sp modelId="{DF2F3DD4-D2FC-4524-BF65-8F8C479FEFC1}">
      <dsp:nvSpPr>
        <dsp:cNvPr id="0" name=""/>
        <dsp:cNvSpPr/>
      </dsp:nvSpPr>
      <dsp:spPr>
        <a:xfrm>
          <a:off x="0" y="2249025"/>
          <a:ext cx="870267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31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Payments can only be made to accounts in a HH member’s name</a:t>
          </a:r>
        </a:p>
      </dsp:txBody>
      <dsp:txXfrm>
        <a:off x="0" y="2249025"/>
        <a:ext cx="8702675" cy="496800"/>
      </dsp:txXfrm>
    </dsp:sp>
    <dsp:sp modelId="{62919A77-2D84-49B5-98D3-340C2E3241EC}">
      <dsp:nvSpPr>
        <dsp:cNvPr id="0" name=""/>
        <dsp:cNvSpPr/>
      </dsp:nvSpPr>
      <dsp:spPr>
        <a:xfrm>
          <a:off x="0" y="2745824"/>
          <a:ext cx="8702675" cy="167821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If someone new joins the HH after the app is approved and the energy vendor account is in their name, they are not eligible for Crisis for that account</a:t>
          </a:r>
        </a:p>
      </dsp:txBody>
      <dsp:txXfrm>
        <a:off x="81924" y="2827748"/>
        <a:ext cx="8538827" cy="1514370"/>
      </dsp:txXfrm>
    </dsp:sp>
    <dsp:sp modelId="{4796BE21-43D5-4515-844D-AC750BBC3B87}">
      <dsp:nvSpPr>
        <dsp:cNvPr id="0" name=""/>
        <dsp:cNvSpPr/>
      </dsp:nvSpPr>
      <dsp:spPr>
        <a:xfrm>
          <a:off x="0" y="4424043"/>
          <a:ext cx="8702675"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31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The account must be in the name of a HH member who was part of the original app</a:t>
          </a:r>
        </a:p>
      </dsp:txBody>
      <dsp:txXfrm>
        <a:off x="0" y="4424043"/>
        <a:ext cx="8702675" cy="729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0637E-93F0-4071-8771-D5C7DCB788BE}"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0D1FE-9194-4517-9F47-3DB6B7581B01}" type="slidenum">
              <a:rPr lang="en-US" smtClean="0"/>
              <a:t>‹#›</a:t>
            </a:fld>
            <a:endParaRPr lang="en-US"/>
          </a:p>
        </p:txBody>
      </p:sp>
    </p:spTree>
    <p:extLst>
      <p:ext uri="{BB962C8B-B14F-4D97-AF65-F5344CB8AC3E}">
        <p14:creationId xmlns:p14="http://schemas.microsoft.com/office/powerpoint/2010/main" val="413934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09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5840-D8CB-7C6D-B2C3-4FB2D4D99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B0F5A-5838-B2F5-0CB0-C0152EB19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2189E-9F75-8BB0-C96E-B21231EBE203}"/>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E9B088E2-E057-468A-A745-867F2D906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8E752-194B-E993-DAFD-93710AA08EE2}"/>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0323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F6BD-6384-1801-E560-C1DA802C9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A0F16-7873-47EF-7026-6E1EBD4B6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49565-5872-FA6D-5B49-483264E69531}"/>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633175BC-D783-E89C-9BF6-CB1631A17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5D028-ACC6-A5AA-781F-D1B3B6E5B2F9}"/>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8545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057C1-88A3-D1AE-AD7A-44E2522F80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15468-0EC0-7C94-852E-DC8661325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02EF-0432-654D-7A36-FDF163B0F222}"/>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DC57C987-E9DB-EDDF-1764-0C63BA71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5CCA0-473F-C807-DB88-4BF066FAECBF}"/>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80464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609A9E4C-C103-4FA4-822B-E82DE7921672}"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1451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838936"/>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038160"/>
            <a:ext cx="12192000" cy="18198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lvl1pPr>
              <a:defRPr sz="1400"/>
            </a:lvl1pPr>
          </a:lstStyle>
          <a:p>
            <a:fld id="{583170A9-BBA4-411C-BC84-1842E0BB563A}"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4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687649"/>
            <a:ext cx="6396957" cy="2109940"/>
          </a:xfrm>
          <a:prstGeom prst="rect">
            <a:avLst/>
          </a:prstGeom>
        </p:spPr>
      </p:pic>
    </p:spTree>
    <p:extLst>
      <p:ext uri="{BB962C8B-B14F-4D97-AF65-F5344CB8AC3E}">
        <p14:creationId xmlns:p14="http://schemas.microsoft.com/office/powerpoint/2010/main" val="402557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878286"/>
            <a:ext cx="3774305" cy="541749"/>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mn.gov/commerce</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72026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4"/>
          <p:cNvSpPr>
            <a:spLocks noGrp="1"/>
          </p:cNvSpPr>
          <p:nvPr>
            <p:ph type="ftr" sz="quarter" idx="3"/>
          </p:nvPr>
        </p:nvSpPr>
        <p:spPr bwMode="black">
          <a:xfrm>
            <a:off x="838200" y="6356350"/>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831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EEB90FFD-D2D9-4F5F-8590-CB128880A1B7}"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82463" y="211882"/>
            <a:ext cx="3234329" cy="1320134"/>
          </a:xfrm>
          <a:prstGeom prst="rect">
            <a:avLst/>
          </a:prstGeom>
        </p:spPr>
      </p:pic>
    </p:spTree>
    <p:extLst>
      <p:ext uri="{BB962C8B-B14F-4D97-AF65-F5344CB8AC3E}">
        <p14:creationId xmlns:p14="http://schemas.microsoft.com/office/powerpoint/2010/main" val="63059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bwMode="black">
          <a:xfrm>
            <a:off x="838200" y="6400299"/>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7458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p>
            <a:fld id="{56E193FD-FE95-4BDE-8007-09944D3D6E7B}"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310104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lvl1pPr>
              <a:defRPr sz="1400"/>
            </a:lvl1pPr>
          </a:lstStyle>
          <a:p>
            <a:fld id="{D0F572C9-7141-40CA-BAF6-CEB1DEBAD357}"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014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CB35-7135-6CF0-34E9-7621102AC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3DAAA-FF83-3729-7FE5-D7F6CAC2A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1FD1B-CE90-411E-19DD-0EB976D67B20}"/>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19EF1E4A-D547-8D99-976B-AA3645BF1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22515-92F5-C423-2FE9-4593C9145AAD}"/>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86618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lvl1pPr>
              <a:defRPr sz="1400"/>
            </a:lvl1pPr>
          </a:lstStyle>
          <a:p>
            <a:fld id="{21F9207B-D1B9-461C-9F0C-8FB160527F5F}"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027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38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45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lvl1pPr>
              <a:defRPr sz="1400"/>
            </a:lvl1pPr>
          </a:lstStyle>
          <a:p>
            <a:fld id="{909BF49D-465D-4D90-8ED0-696C8CE2F35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209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F12DF86-D7F6-4A2C-B9B5-EBCAFDD685F8}"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0006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E92997C-08A6-4C3E-B1D9-4C22E877DECC}"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53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B7C0EBC2-667E-47DC-9766-124575FFB03F}"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mn.gov/commerce</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289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9DFEFE4-D7F6-4199-AA5E-AB5F3890E6A4}"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1322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0F6108E-7910-4A69-980D-2D0B890A7F99}"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02129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8148823-37F6-48B2-A686-BCB68E390DE9}"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72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8074-A00E-0FC3-17B2-F47ABF850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120E5-EF6C-7434-EEE0-32C591C21C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1B21D6-196E-79E7-63A9-8A0F88C6920D}"/>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5D93BEBE-6836-A50C-8FE5-EE0286451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7E162-B341-3854-CD23-B03726656D7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875089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AC27460E-ADA4-4312-B54D-F85146C39A61}" type="datetime1">
              <a:rPr lang="en-US" smtClean="0"/>
              <a:t>8/6/2025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72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9A4DC60D-2A37-478B-B283-D5EFC8A6BDE0}" type="datetime1">
              <a:rPr lang="en-US" smtClean="0"/>
              <a:t>8/6/2025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46033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186C4FE6-3116-4F1D-B296-403F0C5F2833}"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3515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B9F4FA4C-51E8-4FAC-B909-65DFD4705D67}" type="datetime1">
              <a:rPr lang="en-US" smtClean="0"/>
              <a:t>8/6/2025</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3461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1CEF465A-5259-4090-9DE7-D9C0063E4495}"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575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47608DDD-F948-4368-A165-16C6F04A2D04}"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584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BADC0C9A-9F64-45CB-B67D-0E5818227CB2}"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0443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502091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638081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24154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D9C9-EE22-FC99-2807-57892BD90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7F12A-C191-D07F-F975-3AA9AF8B7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60AB2-05D2-A0F4-21CF-FB0F93DFE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E1DF6-08C7-1610-E0B1-EF85B3790B90}"/>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61AA89D6-AC4B-DBEC-0EDF-A54971231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CC679-E093-763B-B28E-456449BF15F4}"/>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092272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p>
            <a:fld id="{9A4DED76-FA01-44A8-9606-D0E453383391}"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3320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09E2F9B8-5E68-4E4F-B17C-2A863C72D5CF}"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357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C7609DCC-8A28-413C-950B-AC617C3E70E0}"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81022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a:prstGeom prst="rect">
            <a:avLst/>
          </a:prstGeom>
        </p:spPr>
        <p:txBody>
          <a:bodyPr/>
          <a:lstStyle/>
          <a:p>
            <a:fld id="{71EE99AE-EF6B-4BF9-9FA1-E8EBBC1924E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32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a:prstGeom prst="rect">
            <a:avLst/>
          </a:prstGeom>
        </p:spPr>
        <p:txBody>
          <a:bodyPr/>
          <a:lstStyle/>
          <a:p>
            <a:fld id="{A7ED909E-CD04-4001-94D5-0975CB7CC54F}"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0428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225572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89A6C391-7C3B-41B6-99FD-489949516ACA}"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555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9F1C1F29-1512-4A68-9ACF-4622935D07B1}"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404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7335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B5A15628-3108-4012-BC7F-22348EC69375}"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610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E12B-EFCF-210A-5E36-4489CA50B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0335F-C256-B838-B82D-6346E4ADF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E242E-0395-154D-1DF5-415D2B75B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293B2-CCDE-96DD-AD6C-5F63940BD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F8A06-0ED7-47E4-52FF-8317F973C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656D3-FAEA-F984-CFB3-7FFDEB2B26C9}"/>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8" name="Footer Placeholder 7">
            <a:extLst>
              <a:ext uri="{FF2B5EF4-FFF2-40B4-BE49-F238E27FC236}">
                <a16:creationId xmlns:a16="http://schemas.microsoft.com/office/drawing/2014/main" id="{5A1FA869-81B4-780D-6A93-BA91ECF511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533C42-4A2F-647C-2FD1-6958C0BD5DE7}"/>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96831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752A5048-757B-4002-9D61-C552F706D13C}" type="datetime1">
              <a:rPr lang="en-US" smtClean="0"/>
              <a:t>8/6/2025</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9210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905703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3530573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900651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046A51A0-DBC0-4B1A-A44C-113112936ED0}"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8459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71132779-B79A-4542-B582-DC6C2C97CE76}" type="datetime1">
              <a:rPr lang="en-US" smtClean="0"/>
              <a:t>8/6/2025</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4474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70B9F03C-F1A7-4822-BC4F-FFDB8BB489B7}"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779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3544189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D5DA1EE5-D104-44FA-B3BB-92872F6821E4}"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6777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C6557D80-E398-497E-BD25-3935B64AD6C0}"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529324" y="271871"/>
            <a:ext cx="3234329" cy="1320134"/>
          </a:xfrm>
          <a:prstGeom prst="rect">
            <a:avLst/>
          </a:prstGeom>
        </p:spPr>
      </p:pic>
    </p:spTree>
    <p:extLst>
      <p:ext uri="{BB962C8B-B14F-4D97-AF65-F5344CB8AC3E}">
        <p14:creationId xmlns:p14="http://schemas.microsoft.com/office/powerpoint/2010/main" val="133802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418-0BFD-3377-FAA3-9E5860FE18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65F8F-B379-B34E-84A0-758CBAA2598C}"/>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4" name="Footer Placeholder 3">
            <a:extLst>
              <a:ext uri="{FF2B5EF4-FFF2-40B4-BE49-F238E27FC236}">
                <a16:creationId xmlns:a16="http://schemas.microsoft.com/office/drawing/2014/main" id="{89174CC7-426C-B3D3-F52C-A9FF3BB5A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FE6D04-4FED-D0E0-ADC6-E78D557F1B2E}"/>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37861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97EA0BCB-CC0C-4903-9357-5D76A5610BF4}" type="datetime1">
              <a:rPr lang="en-US" smtClean="0"/>
              <a:t>8/6/2025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94336" y="278136"/>
            <a:ext cx="3234329" cy="1320134"/>
          </a:xfrm>
          <a:prstGeom prst="rect">
            <a:avLst/>
          </a:prstGeom>
        </p:spPr>
      </p:pic>
    </p:spTree>
    <p:extLst>
      <p:ext uri="{BB962C8B-B14F-4D97-AF65-F5344CB8AC3E}">
        <p14:creationId xmlns:p14="http://schemas.microsoft.com/office/powerpoint/2010/main" val="906316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1C8FDA-E0BA-EA06-2325-F6BAB9513FE3}"/>
              </a:ext>
            </a:extLst>
          </p:cNvPr>
          <p:cNvSpPr>
            <a:spLocks noGrp="1"/>
          </p:cNvSpPr>
          <p:nvPr>
            <p:ph sz="half" idx="2"/>
          </p:nvPr>
        </p:nvSpPr>
        <p:spPr>
          <a:xfrm>
            <a:off x="838200" y="2834733"/>
            <a:ext cx="10515600" cy="3342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AFD401F-5F9D-A0FC-4D1F-C434202009E6}"/>
              </a:ext>
            </a:extLst>
          </p:cNvPr>
          <p:cNvSpPr>
            <a:spLocks noGrp="1"/>
          </p:cNvSpPr>
          <p:nvPr>
            <p:ph type="dt" sz="half" idx="10"/>
          </p:nvPr>
        </p:nvSpPr>
        <p:spPr/>
        <p:txBody>
          <a:bodyPr/>
          <a:lstStyle/>
          <a:p>
            <a:fld id="{26E10112-6685-4229-95A4-78378CF616F9}" type="datetime1">
              <a:rPr lang="en-US" smtClean="0"/>
              <a:t>8/6/2025</a:t>
            </a:fld>
            <a:endParaRPr lang="en-US"/>
          </a:p>
        </p:txBody>
      </p:sp>
      <p:sp>
        <p:nvSpPr>
          <p:cNvPr id="6" name="Footer Placeholder 5">
            <a:extLst>
              <a:ext uri="{FF2B5EF4-FFF2-40B4-BE49-F238E27FC236}">
                <a16:creationId xmlns:a16="http://schemas.microsoft.com/office/drawing/2014/main" id="{0CA865F9-9B29-7E04-62B3-315EBB3C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C6763-1D50-2DB3-8771-FAAA23CCC18B}"/>
              </a:ext>
            </a:extLst>
          </p:cNvPr>
          <p:cNvSpPr>
            <a:spLocks noGrp="1"/>
          </p:cNvSpPr>
          <p:nvPr>
            <p:ph type="sldNum" sz="quarter" idx="12"/>
          </p:nvPr>
        </p:nvSpPr>
        <p:spPr/>
        <p:txBody>
          <a:bodyPr/>
          <a:lstStyle/>
          <a:p>
            <a:fld id="{FE280A4B-66AC-44F6-9213-B93C51DC52A4}" type="slidenum">
              <a:rPr lang="en-US" smtClean="0"/>
              <a:t>‹#›</a:t>
            </a:fld>
            <a:endParaRPr lang="en-US"/>
          </a:p>
        </p:txBody>
      </p:sp>
      <p:sp>
        <p:nvSpPr>
          <p:cNvPr id="8" name="Title 1">
            <a:extLst>
              <a:ext uri="{FF2B5EF4-FFF2-40B4-BE49-F238E27FC236}">
                <a16:creationId xmlns:a16="http://schemas.microsoft.com/office/drawing/2014/main" id="{83F4B0A9-0932-D5D4-A4B8-238CFE61F4ED}"/>
              </a:ext>
            </a:extLst>
          </p:cNvPr>
          <p:cNvSpPr>
            <a:spLocks noGrp="1"/>
          </p:cNvSpPr>
          <p:nvPr>
            <p:ph type="title"/>
          </p:nvPr>
        </p:nvSpPr>
        <p:spPr>
          <a:xfrm>
            <a:off x="0" y="0"/>
            <a:ext cx="12192000" cy="1216152"/>
          </a:xfrm>
          <a:solidFill>
            <a:schemeClr val="tx1"/>
          </a:solidFill>
        </p:spPr>
        <p:txBody>
          <a:bodyPr lIns="822960" rIns="822960">
            <a:normAutofit/>
          </a:bodyPr>
          <a:lstStyle>
            <a:lvl1pPr algn="r">
              <a:defRPr sz="4000">
                <a:solidFill>
                  <a:schemeClr val="bg1"/>
                </a:solidFill>
              </a:defRPr>
            </a:lvl1pPr>
          </a:lstStyle>
          <a:p>
            <a:r>
              <a:rPr lang="en-US" dirty="0"/>
              <a:t>Click to edit Master title style</a:t>
            </a:r>
          </a:p>
        </p:txBody>
      </p:sp>
      <p:sp>
        <p:nvSpPr>
          <p:cNvPr id="9" name="Rectangle 8">
            <a:extLst>
              <a:ext uri="{FF2B5EF4-FFF2-40B4-BE49-F238E27FC236}">
                <a16:creationId xmlns:a16="http://schemas.microsoft.com/office/drawing/2014/main" id="{362DDADF-173D-4B86-1E28-0CBE33F6E06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59F2473A-43A5-CA76-5EB2-15CB18977709}"/>
              </a:ext>
            </a:extLst>
          </p:cNvPr>
          <p:cNvSpPr>
            <a:spLocks noGrp="1"/>
          </p:cNvSpPr>
          <p:nvPr>
            <p:ph type="body" sz="quarter" idx="14"/>
          </p:nvPr>
        </p:nvSpPr>
        <p:spPr>
          <a:xfrm>
            <a:off x="838200" y="1681430"/>
            <a:ext cx="10515599" cy="82296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60825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5FD59-E76B-710C-E02F-984E4C82DCF2}"/>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3" name="Footer Placeholder 2">
            <a:extLst>
              <a:ext uri="{FF2B5EF4-FFF2-40B4-BE49-F238E27FC236}">
                <a16:creationId xmlns:a16="http://schemas.microsoft.com/office/drawing/2014/main" id="{D77D1040-F79A-57C4-F71C-646A0AE8F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6E902-2A1B-425C-F17E-70D0A582CF23}"/>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1200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CB2F-96D0-97CC-F5E2-1505F949C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385110-B630-27EF-A8C2-62CE5423B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14945-BC1C-4EC1-1A14-14C5B150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E8079-DA17-64C2-0EE5-37A3A3380B88}"/>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47FA6824-8633-ED91-29A6-9E98D6F5E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C23B7-BD8E-6B85-EC51-21EF4E7160EC}"/>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0292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7D59-12CA-E0D9-D37D-B3145B4CF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BEBC4-F9F1-7ACC-CF84-F4D0DA43A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44B24-2D49-D999-60C2-56142EB08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447A6-7F9F-7BE0-F2D5-73F703A7135E}"/>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8B75256F-A68A-E758-4F54-95DDE1C03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11B82-2D8F-1705-F758-15D72F12C31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14325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1095D-DF9F-A1C1-AFF5-AB7C78F71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C387D-A652-CA41-B1E3-DB75D837B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AC3C9-AF00-6D34-F38C-6F424E4E9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65048917-9108-CADA-1E9A-71A6DBB98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13A85A-710A-DD4D-FB52-571630295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75265-3A6F-49E2-9DCA-0ACB8688AF33}" type="slidenum">
              <a:rPr lang="en-US" smtClean="0"/>
              <a:t>‹#›</a:t>
            </a:fld>
            <a:endParaRPr lang="en-US"/>
          </a:p>
        </p:txBody>
      </p:sp>
    </p:spTree>
    <p:extLst>
      <p:ext uri="{BB962C8B-B14F-4D97-AF65-F5344CB8AC3E}">
        <p14:creationId xmlns:p14="http://schemas.microsoft.com/office/powerpoint/2010/main" val="339565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bwMode="black">
          <a:xfrm>
            <a:off x="838200" y="6356349"/>
            <a:ext cx="1439779" cy="365126"/>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13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mn.gov/puc/consumers/"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09" t="24923" r="18869" b="35436"/>
          <a:stretch/>
        </p:blipFill>
        <p:spPr>
          <a:xfrm>
            <a:off x="1813428" y="1749552"/>
            <a:ext cx="8316724" cy="1447799"/>
          </a:xfrm>
          <a:prstGeom prst="rect">
            <a:avLst/>
          </a:prstGeom>
        </p:spPr>
      </p:pic>
      <p:sp>
        <p:nvSpPr>
          <p:cNvPr id="8" name="Subtitle 5"/>
          <p:cNvSpPr txBox="1">
            <a:spLocks/>
          </p:cNvSpPr>
          <p:nvPr/>
        </p:nvSpPr>
        <p:spPr bwMode="auto">
          <a:xfrm>
            <a:off x="3680461" y="3640074"/>
            <a:ext cx="4738812" cy="45644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3200" b="1" i="0" u="none" strike="noStrike" kern="1200" cap="none" spc="0" normalizeH="0" baseline="0" noProof="0" dirty="0">
                <a:ln>
                  <a:noFill/>
                </a:ln>
                <a:solidFill>
                  <a:srgbClr val="003865"/>
                </a:solidFill>
                <a:effectLst/>
                <a:uLnTx/>
                <a:uFillTx/>
                <a:latin typeface="Calibri"/>
                <a:ea typeface="+mn-ea"/>
                <a:cs typeface="+mn-cs"/>
              </a:rPr>
              <a:t>Energy Assistance Program</a:t>
            </a:r>
          </a:p>
        </p:txBody>
      </p:sp>
      <p:sp>
        <p:nvSpPr>
          <p:cNvPr id="9" name="Subtitle 5"/>
          <p:cNvSpPr txBox="1">
            <a:spLocks/>
          </p:cNvSpPr>
          <p:nvPr/>
        </p:nvSpPr>
        <p:spPr>
          <a:xfrm>
            <a:off x="2385441" y="4231006"/>
            <a:ext cx="7153656" cy="9357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3865"/>
                </a:solidFill>
                <a:effectLst/>
                <a:uLnTx/>
                <a:uFillTx/>
                <a:latin typeface="Calibri" panose="020F0502020204030204" pitchFamily="34" charset="0"/>
                <a:ea typeface="+mn-ea"/>
                <a:cs typeface="+mn-cs"/>
              </a:rPr>
              <a:t>FFY26 Annual Training</a:t>
            </a:r>
            <a:endParaRPr kumimoji="0" lang="en-US" sz="5400" b="0" i="0" u="none" strike="noStrike" kern="1200" cap="none" spc="0" normalizeH="0" baseline="0" noProof="0" dirty="0">
              <a:ln>
                <a:noFill/>
              </a:ln>
              <a:solidFill>
                <a:srgbClr val="003865"/>
              </a:solidFill>
              <a:effectLst/>
              <a:uLnTx/>
              <a:uFillTx/>
              <a:latin typeface="Calibri" panose="020F0502020204030204" pitchFamily="34" charset="0"/>
              <a:ea typeface="+mn-ea"/>
              <a:cs typeface="+mn-cs"/>
            </a:endParaRPr>
          </a:p>
        </p:txBody>
      </p:sp>
      <p:sp>
        <p:nvSpPr>
          <p:cNvPr id="10" name="Rectangle 9"/>
          <p:cNvSpPr/>
          <p:nvPr/>
        </p:nvSpPr>
        <p:spPr>
          <a:xfrm>
            <a:off x="1936695" y="5301234"/>
            <a:ext cx="8087842" cy="1077218"/>
          </a:xfrm>
          <a:prstGeom prst="rect">
            <a:avLst/>
          </a:prstGeom>
          <a:solidFill>
            <a:srgbClr val="003865"/>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Addressing Crisis Before Funding is Available;</a:t>
            </a:r>
            <a:b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Ch 3 – Crisis</a:t>
            </a:r>
          </a:p>
        </p:txBody>
      </p:sp>
    </p:spTree>
    <p:extLst>
      <p:ext uri="{BB962C8B-B14F-4D97-AF65-F5344CB8AC3E}">
        <p14:creationId xmlns:p14="http://schemas.microsoft.com/office/powerpoint/2010/main" val="198590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ED8E-060B-9AD8-20D3-7F139C9F30F3}"/>
              </a:ext>
            </a:extLst>
          </p:cNvPr>
          <p:cNvSpPr>
            <a:spLocks noGrp="1"/>
          </p:cNvSpPr>
          <p:nvPr>
            <p:ph type="title"/>
          </p:nvPr>
        </p:nvSpPr>
        <p:spPr/>
        <p:txBody>
          <a:bodyPr/>
          <a:lstStyle/>
          <a:p>
            <a:r>
              <a:rPr lang="en-US" dirty="0"/>
              <a:t>Q &amp; A</a:t>
            </a:r>
          </a:p>
        </p:txBody>
      </p:sp>
      <p:sp>
        <p:nvSpPr>
          <p:cNvPr id="6" name="Slide Number Placeholder 5">
            <a:extLst>
              <a:ext uri="{FF2B5EF4-FFF2-40B4-BE49-F238E27FC236}">
                <a16:creationId xmlns:a16="http://schemas.microsoft.com/office/drawing/2014/main" id="{F272EDD7-1BE7-C6B0-5275-FC1762BDE38D}"/>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8" name="Picture 7" descr="Back of people's heads and raised hands at corporate presentation with speaker and whiteboard out of focus in background">
            <a:extLst>
              <a:ext uri="{FF2B5EF4-FFF2-40B4-BE49-F238E27FC236}">
                <a16:creationId xmlns:a16="http://schemas.microsoft.com/office/drawing/2014/main" id="{28CF7163-F802-F9D6-A971-8B6E52A06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731" y="1544009"/>
            <a:ext cx="7504538" cy="4994903"/>
          </a:xfrm>
          <a:prstGeom prst="rect">
            <a:avLst/>
          </a:prstGeom>
        </p:spPr>
      </p:pic>
    </p:spTree>
    <p:extLst>
      <p:ext uri="{BB962C8B-B14F-4D97-AF65-F5344CB8AC3E}">
        <p14:creationId xmlns:p14="http://schemas.microsoft.com/office/powerpoint/2010/main" val="106774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Q&amp;A</a:t>
            </a:r>
            <a:endParaRPr lang="en-US" sz="44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5951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 5 – Crisis</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Mandy Braaten</a:t>
            </a: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424890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Crisis</a:t>
            </a:r>
          </a:p>
        </p:txBody>
      </p:sp>
      <p:sp>
        <p:nvSpPr>
          <p:cNvPr id="3" name="Content Placeholder 2"/>
          <p:cNvSpPr>
            <a:spLocks noGrp="1"/>
          </p:cNvSpPr>
          <p:nvPr>
            <p:ph sz="half" idx="1"/>
          </p:nvPr>
        </p:nvSpPr>
        <p:spPr>
          <a:xfrm>
            <a:off x="707564"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Topics</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Name on Account</a:t>
            </a:r>
          </a:p>
          <a:p>
            <a:pPr>
              <a:spcBef>
                <a:spcPts val="600"/>
              </a:spcBef>
              <a:spcAft>
                <a:spcPts val="600"/>
              </a:spcAft>
            </a:pPr>
            <a:r>
              <a:rPr lang="en-US" sz="3200" dirty="0"/>
              <a:t>Crisis Eligibility Decision Chart (Appendix 5A)</a:t>
            </a:r>
            <a:endParaRPr lang="en-US" sz="2800" dirty="0"/>
          </a:p>
          <a:p>
            <a:pPr marL="0" marR="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80851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27FF-0E35-BBA2-0501-387DD25E45BF}"/>
              </a:ext>
            </a:extLst>
          </p:cNvPr>
          <p:cNvSpPr>
            <a:spLocks noGrp="1"/>
          </p:cNvSpPr>
          <p:nvPr>
            <p:ph type="ctrTitle"/>
          </p:nvPr>
        </p:nvSpPr>
        <p:spPr/>
        <p:txBody>
          <a:bodyPr/>
          <a:lstStyle/>
          <a:p>
            <a:r>
              <a:rPr lang="en-US" dirty="0"/>
              <a:t>Name on Account</a:t>
            </a:r>
          </a:p>
        </p:txBody>
      </p:sp>
      <p:sp>
        <p:nvSpPr>
          <p:cNvPr id="5" name="Slide Number Placeholder 4">
            <a:extLst>
              <a:ext uri="{FF2B5EF4-FFF2-40B4-BE49-F238E27FC236}">
                <a16:creationId xmlns:a16="http://schemas.microsoft.com/office/drawing/2014/main" id="{165BB93D-2C33-AB9C-69DD-9CE7C7E78C83}"/>
              </a:ext>
            </a:extLst>
          </p:cNvPr>
          <p:cNvSpPr>
            <a:spLocks noGrp="1"/>
          </p:cNvSpPr>
          <p:nvPr>
            <p:ph type="sldNum" sz="quarter" idx="16"/>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409287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Crisis Eligibility</a:t>
            </a: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15</a:t>
            </a:fld>
            <a:endParaRPr lang="en-US" dirty="0"/>
          </a:p>
        </p:txBody>
      </p:sp>
      <p:sp>
        <p:nvSpPr>
          <p:cNvPr id="4" name="TextBox 3">
            <a:extLst>
              <a:ext uri="{FF2B5EF4-FFF2-40B4-BE49-F238E27FC236}">
                <a16:creationId xmlns:a16="http://schemas.microsoft.com/office/drawing/2014/main" id="{CE8C8394-2956-7178-C349-7B009EA1E222}"/>
              </a:ext>
            </a:extLst>
          </p:cNvPr>
          <p:cNvSpPr txBox="1"/>
          <p:nvPr/>
        </p:nvSpPr>
        <p:spPr>
          <a:xfrm>
            <a:off x="276224" y="6356350"/>
            <a:ext cx="2200275" cy="369332"/>
          </a:xfrm>
          <a:prstGeom prst="rect">
            <a:avLst/>
          </a:prstGeom>
          <a:noFill/>
        </p:spPr>
        <p:txBody>
          <a:bodyPr wrap="square" rtlCol="0">
            <a:spAutoFit/>
          </a:bodyPr>
          <a:lstStyle/>
          <a:p>
            <a:r>
              <a:rPr lang="en-US" dirty="0"/>
              <a:t>(Ch. 2  – </a:t>
            </a:r>
            <a:r>
              <a:rPr lang="en-US" i="1" dirty="0"/>
              <a:t>Crisis,</a:t>
            </a:r>
            <a:r>
              <a:rPr lang="en-US" dirty="0"/>
              <a:t> p. 2-5)</a:t>
            </a:r>
          </a:p>
        </p:txBody>
      </p:sp>
      <p:graphicFrame>
        <p:nvGraphicFramePr>
          <p:cNvPr id="8" name="Diagram 7">
            <a:extLst>
              <a:ext uri="{FF2B5EF4-FFF2-40B4-BE49-F238E27FC236}">
                <a16:creationId xmlns:a16="http://schemas.microsoft.com/office/drawing/2014/main" id="{9FB06374-3948-1308-A472-2B51D87AD6D0}"/>
              </a:ext>
            </a:extLst>
          </p:cNvPr>
          <p:cNvGraphicFramePr/>
          <p:nvPr/>
        </p:nvGraphicFramePr>
        <p:xfrm>
          <a:off x="1744662" y="996950"/>
          <a:ext cx="8702675" cy="572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3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Crisis Eligibility</a:t>
            </a:r>
          </a:p>
        </p:txBody>
      </p:sp>
      <p:sp>
        <p:nvSpPr>
          <p:cNvPr id="3" name="Content Placeholder 2"/>
          <p:cNvSpPr>
            <a:spLocks noGrp="1"/>
          </p:cNvSpPr>
          <p:nvPr>
            <p:ph sz="half" idx="1"/>
          </p:nvPr>
        </p:nvSpPr>
        <p:spPr>
          <a:xfrm>
            <a:off x="82364" y="1516426"/>
            <a:ext cx="11795760" cy="5022486"/>
          </a:xfrm>
        </p:spPr>
        <p:txBody>
          <a:bodyPr>
            <a:noAutofit/>
          </a:bodyPr>
          <a:lstStyle/>
          <a:p>
            <a:pPr lvl="1">
              <a:spcBef>
                <a:spcPts val="600"/>
              </a:spcBef>
              <a:spcAft>
                <a:spcPts val="600"/>
              </a:spcAft>
            </a:pPr>
            <a:r>
              <a:rPr lang="en-US" sz="2800" dirty="0"/>
              <a:t>A HH can establish or re-establish an energy account in a HH member’s name utilizing Crisis funds (e.g., deposit)</a:t>
            </a:r>
          </a:p>
          <a:p>
            <a:pPr lvl="2">
              <a:spcBef>
                <a:spcPts val="600"/>
              </a:spcBef>
              <a:spcAft>
                <a:spcPts val="600"/>
              </a:spcAft>
            </a:pPr>
            <a:r>
              <a:rPr lang="en-US" sz="2400" dirty="0"/>
              <a:t>HH must be eligible for Crisis</a:t>
            </a:r>
          </a:p>
          <a:p>
            <a:pPr lvl="2">
              <a:spcBef>
                <a:spcPts val="600"/>
              </a:spcBef>
              <a:spcAft>
                <a:spcPts val="600"/>
              </a:spcAft>
            </a:pPr>
            <a:r>
              <a:rPr lang="en-US" sz="2400" dirty="0"/>
              <a:t>Account must be established prior to Crisis payment being paid to that account</a:t>
            </a:r>
          </a:p>
          <a:p>
            <a:pPr lvl="2"/>
            <a:r>
              <a:rPr lang="en-US" sz="2400" dirty="0"/>
              <a:t>SP should not re-determine PH benefits if HH gets the account in their name after app approval</a:t>
            </a:r>
          </a:p>
          <a:p>
            <a:pPr lvl="2"/>
            <a:endParaRPr lang="en-US" sz="2800" dirty="0"/>
          </a:p>
          <a:p>
            <a:pPr marL="0" marR="0" lvl="0" indent="0">
              <a:lnSpc>
                <a:spcPct val="115000"/>
              </a:lnSpc>
              <a:spcBef>
                <a:spcPts val="0"/>
              </a:spcBef>
              <a:spcAft>
                <a:spcPts val="600"/>
              </a:spcAft>
              <a:buNone/>
              <a:tabLst>
                <a:tab pos="457200" algn="l"/>
                <a:tab pos="5829300" algn="r"/>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16</a:t>
            </a:fld>
            <a:endParaRPr lang="en-US" dirty="0"/>
          </a:p>
        </p:txBody>
      </p:sp>
      <p:pic>
        <p:nvPicPr>
          <p:cNvPr id="5" name="Picture 4" descr="Spreadsheet and calculator">
            <a:extLst>
              <a:ext uri="{FF2B5EF4-FFF2-40B4-BE49-F238E27FC236}">
                <a16:creationId xmlns:a16="http://schemas.microsoft.com/office/drawing/2014/main" id="{728A8B67-A40C-44C1-482D-C56935C92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7204" y="4039914"/>
            <a:ext cx="3550920" cy="2367280"/>
          </a:xfrm>
          <a:prstGeom prst="rect">
            <a:avLst/>
          </a:prstGeom>
        </p:spPr>
      </p:pic>
      <p:pic>
        <p:nvPicPr>
          <p:cNvPr id="8" name="Picture 7" descr="Transmission tower at night">
            <a:extLst>
              <a:ext uri="{FF2B5EF4-FFF2-40B4-BE49-F238E27FC236}">
                <a16:creationId xmlns:a16="http://schemas.microsoft.com/office/drawing/2014/main" id="{C4327287-CBB6-B2C4-87E1-7C92BBEE7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818" y="5380816"/>
            <a:ext cx="2175523" cy="1422596"/>
          </a:xfrm>
          <a:prstGeom prst="rect">
            <a:avLst/>
          </a:prstGeom>
        </p:spPr>
      </p:pic>
      <p:sp>
        <p:nvSpPr>
          <p:cNvPr id="9" name="TextBox 8">
            <a:extLst>
              <a:ext uri="{FF2B5EF4-FFF2-40B4-BE49-F238E27FC236}">
                <a16:creationId xmlns:a16="http://schemas.microsoft.com/office/drawing/2014/main" id="{71B1F4E4-4E38-814F-D86B-DD02DC338A7C}"/>
              </a:ext>
            </a:extLst>
          </p:cNvPr>
          <p:cNvSpPr txBox="1"/>
          <p:nvPr/>
        </p:nvSpPr>
        <p:spPr>
          <a:xfrm>
            <a:off x="518160" y="4436132"/>
            <a:ext cx="7940039" cy="1661993"/>
          </a:xfrm>
          <a:prstGeom prst="rect">
            <a:avLst/>
          </a:prstGeom>
          <a:noFill/>
        </p:spPr>
        <p:txBody>
          <a:bodyPr wrap="square" rtlCol="0">
            <a:spAutoFit/>
          </a:bodyPr>
          <a:lstStyle/>
          <a:p>
            <a:pPr marL="285750" indent="-285750">
              <a:buFont typeface="Arial" panose="020B0604020202020204" pitchFamily="34" charset="0"/>
              <a:buChar char="•"/>
            </a:pPr>
            <a:r>
              <a:rPr lang="en-US" sz="2800" dirty="0"/>
              <a:t>Crisis funds may be used to assist HH with a shared meter but only if the name on account matches a HH member listed on the original app</a:t>
            </a:r>
          </a:p>
          <a:p>
            <a:endParaRPr lang="en-US" dirty="0"/>
          </a:p>
        </p:txBody>
      </p:sp>
    </p:spTree>
    <p:extLst>
      <p:ext uri="{BB962C8B-B14F-4D97-AF65-F5344CB8AC3E}">
        <p14:creationId xmlns:p14="http://schemas.microsoft.com/office/powerpoint/2010/main" val="26402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Crisis Eligibility</a:t>
            </a:r>
          </a:p>
        </p:txBody>
      </p:sp>
      <p:sp>
        <p:nvSpPr>
          <p:cNvPr id="3" name="Content Placeholder 2"/>
          <p:cNvSpPr>
            <a:spLocks noGrp="1"/>
          </p:cNvSpPr>
          <p:nvPr>
            <p:ph sz="half" idx="1"/>
          </p:nvPr>
        </p:nvSpPr>
        <p:spPr>
          <a:xfrm>
            <a:off x="370936" y="1594624"/>
            <a:ext cx="11386867" cy="4582339"/>
          </a:xfrm>
        </p:spPr>
        <p:txBody>
          <a:bodyPr>
            <a:noAutofit/>
          </a:bodyPr>
          <a:lstStyle/>
          <a:p>
            <a:pPr lvl="1">
              <a:spcBef>
                <a:spcPts val="600"/>
              </a:spcBef>
              <a:spcAft>
                <a:spcPts val="600"/>
              </a:spcAft>
            </a:pPr>
            <a:r>
              <a:rPr lang="en-US" sz="2800" dirty="0"/>
              <a:t>HH accounts in a landlord's name are not eligible for Crisis</a:t>
            </a:r>
          </a:p>
          <a:p>
            <a:pPr lvl="2">
              <a:spcBef>
                <a:spcPts val="600"/>
              </a:spcBef>
              <a:spcAft>
                <a:spcPts val="600"/>
              </a:spcAft>
            </a:pPr>
            <a:r>
              <a:rPr lang="en-US" sz="2400" dirty="0"/>
              <a:t>Effective January 1, 2025, state legislation (Minn. Stat. 504B.216, subd. 12) prohibits a landlord from disconnecting a tenant’s utility service for failure to pay utility service charges.</a:t>
            </a:r>
          </a:p>
          <a:p>
            <a:pPr lvl="1">
              <a:spcBef>
                <a:spcPts val="600"/>
              </a:spcBef>
              <a:spcAft>
                <a:spcPts val="600"/>
              </a:spcAft>
            </a:pPr>
            <a:r>
              <a:rPr lang="en-US" sz="2800" dirty="0"/>
              <a:t>If landlord disconnects service</a:t>
            </a:r>
          </a:p>
          <a:p>
            <a:pPr lvl="2">
              <a:spcBef>
                <a:spcPts val="600"/>
              </a:spcBef>
              <a:spcAft>
                <a:spcPts val="600"/>
              </a:spcAft>
            </a:pPr>
            <a:r>
              <a:rPr lang="en-US" sz="2400" dirty="0"/>
              <a:t>Negotiate with utility company on behalf of HH</a:t>
            </a:r>
          </a:p>
          <a:p>
            <a:pPr lvl="2">
              <a:spcBef>
                <a:spcPts val="600"/>
              </a:spcBef>
              <a:spcAft>
                <a:spcPts val="600"/>
              </a:spcAft>
            </a:pPr>
            <a:r>
              <a:rPr lang="en-US" sz="2400" dirty="0"/>
              <a:t>HH contact PUC’s Consumer Affairs Office (</a:t>
            </a:r>
            <a:r>
              <a:rPr lang="en-US" sz="2400" u="sng" dirty="0">
                <a:hlinkClick r:id="rId2"/>
              </a:rPr>
              <a:t>https://mn.gov/puc/consumers/</a:t>
            </a:r>
            <a:r>
              <a:rPr lang="en-US" sz="2400" u="sng" dirty="0"/>
              <a:t>)</a:t>
            </a:r>
          </a:p>
          <a:p>
            <a:pPr lvl="2">
              <a:spcBef>
                <a:spcPts val="600"/>
              </a:spcBef>
              <a:spcAft>
                <a:spcPts val="600"/>
              </a:spcAft>
            </a:pPr>
            <a:r>
              <a:rPr lang="en-US" sz="2400"/>
              <a:t>Additional info </a:t>
            </a:r>
            <a:r>
              <a:rPr lang="en-US" sz="2400" dirty="0"/>
              <a:t>tomorrow during presentation from Attorney </a:t>
            </a:r>
            <a:r>
              <a:rPr lang="en-US" sz="2400"/>
              <a:t>Generals Office</a:t>
            </a:r>
            <a:endParaRPr lang="en-US" sz="2400" dirty="0"/>
          </a:p>
          <a:p>
            <a:pPr marL="914400" lvl="2" indent="0">
              <a:spcBef>
                <a:spcPts val="600"/>
              </a:spcBef>
              <a:spcAft>
                <a:spcPts val="600"/>
              </a:spcAft>
              <a:buNone/>
            </a:pPr>
            <a:endParaRPr lang="en-US" sz="2400" dirty="0"/>
          </a:p>
          <a:p>
            <a:pPr marL="0" marR="0" lvl="0" indent="0">
              <a:lnSpc>
                <a:spcPct val="115000"/>
              </a:lnSpc>
              <a:spcBef>
                <a:spcPts val="0"/>
              </a:spcBef>
              <a:spcAft>
                <a:spcPts val="600"/>
              </a:spcAft>
              <a:buNone/>
              <a:tabLst>
                <a:tab pos="457200" algn="l"/>
                <a:tab pos="5829300" algn="r"/>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lvl="1" indent="0">
              <a:spcBef>
                <a:spcPts val="600"/>
              </a:spcBef>
              <a:spcAft>
                <a:spcPts val="6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289719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6025"/>
          </a:xfrm>
        </p:spPr>
        <p:txBody>
          <a:bodyPr anchor="ctr">
            <a:normAutofit/>
          </a:bodyPr>
          <a:lstStyle/>
          <a:p>
            <a:r>
              <a:rPr lang="en-US" dirty="0"/>
              <a:t>Crisis Eligibility Decision Chart</a:t>
            </a:r>
          </a:p>
        </p:txBody>
      </p:sp>
      <p:sp>
        <p:nvSpPr>
          <p:cNvPr id="3" name="Content Placeholder 2"/>
          <p:cNvSpPr>
            <a:spLocks noGrp="1"/>
          </p:cNvSpPr>
          <p:nvPr>
            <p:ph sz="half" idx="2"/>
          </p:nvPr>
        </p:nvSpPr>
        <p:spPr>
          <a:xfrm>
            <a:off x="6011163" y="2618503"/>
            <a:ext cx="4611303" cy="2534577"/>
          </a:xfrm>
        </p:spPr>
        <p:txBody>
          <a:bodyPr>
            <a:normAutofit/>
          </a:bodyPr>
          <a:lstStyle/>
          <a:p>
            <a:pPr>
              <a:spcBef>
                <a:spcPts val="0"/>
              </a:spcBef>
              <a:spcAft>
                <a:spcPts val="0"/>
              </a:spcAft>
            </a:pPr>
            <a:r>
              <a:rPr lang="en-US" sz="3200" dirty="0"/>
              <a:t>Appendix 5A</a:t>
            </a:r>
          </a:p>
          <a:p>
            <a:pPr>
              <a:spcBef>
                <a:spcPts val="0"/>
              </a:spcBef>
              <a:spcAft>
                <a:spcPts val="0"/>
              </a:spcAft>
            </a:pPr>
            <a:r>
              <a:rPr lang="en-US" sz="3200" dirty="0"/>
              <a:t>Use to determine if HH is eligible to receive a Crisis benefit</a:t>
            </a:r>
          </a:p>
          <a:p>
            <a:pPr>
              <a:spcBef>
                <a:spcPts val="0"/>
              </a:spcBef>
              <a:spcAft>
                <a:spcPts val="0"/>
              </a:spcAft>
            </a:pPr>
            <a:r>
              <a:rPr lang="en-US" sz="3200" dirty="0"/>
              <a:t>Great tool for new staff</a:t>
            </a:r>
          </a:p>
          <a:p>
            <a:pPr marL="0" marR="0" lvl="0" indent="0">
              <a:spcBef>
                <a:spcPts val="0"/>
              </a:spcBef>
              <a:spcAft>
                <a:spcPts val="600"/>
              </a:spcAft>
              <a:buNone/>
              <a:tabLst>
                <a:tab pos="457200" algn="l"/>
                <a:tab pos="5829300" algn="r"/>
              </a:tabLst>
            </a:pPr>
            <a:endParaRPr lang="en-US" dirty="0">
              <a:effectLst/>
            </a:endParaRPr>
          </a:p>
          <a:p>
            <a:pPr lvl="1">
              <a:spcBef>
                <a:spcPts val="600"/>
              </a:spcBef>
              <a:spcAft>
                <a:spcPts val="600"/>
              </a:spcAft>
            </a:pPr>
            <a:endParaRPr lang="en-US" sz="2500" dirty="0">
              <a:effectLst/>
            </a:endParaRPr>
          </a:p>
          <a:p>
            <a:pPr lvl="1">
              <a:spcBef>
                <a:spcPts val="600"/>
              </a:spcBef>
              <a:spcAft>
                <a:spcPts val="600"/>
              </a:spcAft>
            </a:pPr>
            <a:endParaRPr lang="en-US" sz="2500" dirty="0"/>
          </a:p>
        </p:txBody>
      </p:sp>
      <p:sp>
        <p:nvSpPr>
          <p:cNvPr id="7" name="Slide Number Placeholder 6"/>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18</a:t>
            </a:fld>
            <a:endParaRPr lang="en-US"/>
          </a:p>
        </p:txBody>
      </p:sp>
      <p:graphicFrame>
        <p:nvGraphicFramePr>
          <p:cNvPr id="4" name="Object 3">
            <a:extLst>
              <a:ext uri="{FF2B5EF4-FFF2-40B4-BE49-F238E27FC236}">
                <a16:creationId xmlns:a16="http://schemas.microsoft.com/office/drawing/2014/main" id="{B8DC4639-6070-8F0A-1218-B20E9DAF1C6F}"/>
              </a:ext>
            </a:extLst>
          </p:cNvPr>
          <p:cNvGraphicFramePr>
            <a:graphicFrameLocks noChangeAspect="1"/>
          </p:cNvGraphicFramePr>
          <p:nvPr/>
        </p:nvGraphicFramePr>
        <p:xfrm>
          <a:off x="838200" y="1439863"/>
          <a:ext cx="4803775" cy="5418137"/>
        </p:xfrm>
        <a:graphic>
          <a:graphicData uri="http://schemas.openxmlformats.org/presentationml/2006/ole">
            <mc:AlternateContent xmlns:mc="http://schemas.openxmlformats.org/markup-compatibility/2006">
              <mc:Choice xmlns:v="urn:schemas-microsoft-com:vml" Requires="v">
                <p:oleObj name="Document" r:id="rId2" imgW="6399987" imgH="7218975" progId="Word.Document.12">
                  <p:embed/>
                </p:oleObj>
              </mc:Choice>
              <mc:Fallback>
                <p:oleObj name="Document" r:id="rId2" imgW="6399987" imgH="7218975" progId="Word.Document.12">
                  <p:embed/>
                  <p:pic>
                    <p:nvPicPr>
                      <p:cNvPr id="4" name="Object 3">
                        <a:extLst>
                          <a:ext uri="{FF2B5EF4-FFF2-40B4-BE49-F238E27FC236}">
                            <a16:creationId xmlns:a16="http://schemas.microsoft.com/office/drawing/2014/main" id="{B8DC4639-6070-8F0A-1218-B20E9DAF1C6F}"/>
                          </a:ext>
                        </a:extLst>
                      </p:cNvPr>
                      <p:cNvPicPr/>
                      <p:nvPr/>
                    </p:nvPicPr>
                    <p:blipFill>
                      <a:blip r:embed="rId3"/>
                      <a:stretch>
                        <a:fillRect/>
                      </a:stretch>
                    </p:blipFill>
                    <p:spPr>
                      <a:xfrm>
                        <a:off x="838200" y="1439863"/>
                        <a:ext cx="4803775" cy="5418137"/>
                      </a:xfrm>
                      <a:prstGeom prst="rect">
                        <a:avLst/>
                      </a:prstGeom>
                    </p:spPr>
                  </p:pic>
                </p:oleObj>
              </mc:Fallback>
            </mc:AlternateContent>
          </a:graphicData>
        </a:graphic>
      </p:graphicFrame>
    </p:spTree>
    <p:extLst>
      <p:ext uri="{BB962C8B-B14F-4D97-AF65-F5344CB8AC3E}">
        <p14:creationId xmlns:p14="http://schemas.microsoft.com/office/powerpoint/2010/main" val="47125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DEC0-6FCF-4D4A-02E7-3A28F421B253}"/>
              </a:ext>
            </a:extLst>
          </p:cNvPr>
          <p:cNvSpPr>
            <a:spLocks noGrp="1"/>
          </p:cNvSpPr>
          <p:nvPr>
            <p:ph type="ctrTitle"/>
          </p:nvPr>
        </p:nvSpPr>
        <p:spPr/>
        <p:txBody>
          <a:bodyPr/>
          <a:lstStyle/>
          <a:p>
            <a:r>
              <a:rPr lang="en-US" dirty="0"/>
              <a:t>Scenarios</a:t>
            </a:r>
          </a:p>
        </p:txBody>
      </p:sp>
      <p:sp>
        <p:nvSpPr>
          <p:cNvPr id="5" name="Slide Number Placeholder 4">
            <a:extLst>
              <a:ext uri="{FF2B5EF4-FFF2-40B4-BE49-F238E27FC236}">
                <a16:creationId xmlns:a16="http://schemas.microsoft.com/office/drawing/2014/main" id="{91EB80B5-B806-CFF8-C48D-CDC85D7AE293}"/>
              </a:ext>
            </a:extLst>
          </p:cNvPr>
          <p:cNvSpPr>
            <a:spLocks noGrp="1"/>
          </p:cNvSpPr>
          <p:nvPr>
            <p:ph type="sldNum" sz="quarter" idx="16"/>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24841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Addressing Crisis Before EAP Funding is Available</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Ernest McCann</a:t>
            </a: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94484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57A55-841F-F06F-84F7-88B33647A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4EF18-934E-CE4C-9B52-2D5DFF31F93C}"/>
              </a:ext>
            </a:extLst>
          </p:cNvPr>
          <p:cNvSpPr>
            <a:spLocks noGrp="1"/>
          </p:cNvSpPr>
          <p:nvPr>
            <p:ph type="title"/>
          </p:nvPr>
        </p:nvSpPr>
        <p:spPr>
          <a:xfrm>
            <a:off x="0" y="-1"/>
            <a:ext cx="12192000" cy="1216025"/>
          </a:xfrm>
        </p:spPr>
        <p:txBody>
          <a:bodyPr anchor="ctr">
            <a:normAutofit/>
          </a:bodyPr>
          <a:lstStyle/>
          <a:p>
            <a:r>
              <a:rPr lang="en-US" dirty="0"/>
              <a:t>Scenario 1</a:t>
            </a:r>
          </a:p>
        </p:txBody>
      </p:sp>
      <p:sp>
        <p:nvSpPr>
          <p:cNvPr id="3" name="Content Placeholder 2">
            <a:extLst>
              <a:ext uri="{FF2B5EF4-FFF2-40B4-BE49-F238E27FC236}">
                <a16:creationId xmlns:a16="http://schemas.microsoft.com/office/drawing/2014/main" id="{92AA57E9-69F1-A681-EE4D-93BB75817103}"/>
              </a:ext>
            </a:extLst>
          </p:cNvPr>
          <p:cNvSpPr>
            <a:spLocks noGrp="1"/>
          </p:cNvSpPr>
          <p:nvPr>
            <p:ph idx="1"/>
          </p:nvPr>
        </p:nvSpPr>
        <p:spPr>
          <a:xfrm>
            <a:off x="838200" y="1825625"/>
            <a:ext cx="10515600" cy="4351338"/>
          </a:xfrm>
        </p:spPr>
        <p:txBody>
          <a:bodyPr>
            <a:normAutofit/>
          </a:bodyPr>
          <a:lstStyle/>
          <a:p>
            <a:pPr marL="0" marR="0" lvl="0" indent="0">
              <a:spcBef>
                <a:spcPts val="0"/>
              </a:spcBef>
              <a:spcAft>
                <a:spcPts val="600"/>
              </a:spcAft>
              <a:buNone/>
              <a:tabLst>
                <a:tab pos="457200" algn="l"/>
                <a:tab pos="5829300" algn="r"/>
              </a:tabLst>
            </a:pPr>
            <a:endParaRPr lang="en-US" dirty="0">
              <a:effectLst/>
            </a:endParaRPr>
          </a:p>
          <a:p>
            <a:pPr marL="0" lvl="0" indent="0">
              <a:buNone/>
            </a:pPr>
            <a:r>
              <a:rPr lang="en-US" sz="3200" dirty="0"/>
              <a:t>Annabelle emailed a request for Crisis as she received a disconnect notice from her electric company in the amount of $500.  The electric account is in her niece's name, but the LP account is in Annabelle’s name.  Annabelle received PH funds that were paid to her LP vendor, however, these funds have been exhausted. The niece lives across town and cannot help pay the electric bill.  Is the HH eligible for Crisis funds?</a:t>
            </a:r>
          </a:p>
        </p:txBody>
      </p:sp>
      <p:sp>
        <p:nvSpPr>
          <p:cNvPr id="7" name="Slide Number Placeholder 6">
            <a:extLst>
              <a:ext uri="{FF2B5EF4-FFF2-40B4-BE49-F238E27FC236}">
                <a16:creationId xmlns:a16="http://schemas.microsoft.com/office/drawing/2014/main" id="{350AAEB5-8ED5-3E75-FDCF-3E53937C2C80}"/>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20</a:t>
            </a:fld>
            <a:endParaRPr lang="en-US"/>
          </a:p>
        </p:txBody>
      </p:sp>
    </p:spTree>
    <p:extLst>
      <p:ext uri="{BB962C8B-B14F-4D97-AF65-F5344CB8AC3E}">
        <p14:creationId xmlns:p14="http://schemas.microsoft.com/office/powerpoint/2010/main" val="70122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E7FBF-01C1-DF7C-5F13-80B63E419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BEE19-B3F3-0775-547A-20EE77011B85}"/>
              </a:ext>
            </a:extLst>
          </p:cNvPr>
          <p:cNvSpPr>
            <a:spLocks noGrp="1"/>
          </p:cNvSpPr>
          <p:nvPr>
            <p:ph type="title"/>
          </p:nvPr>
        </p:nvSpPr>
        <p:spPr>
          <a:xfrm>
            <a:off x="0" y="-1"/>
            <a:ext cx="12192000" cy="1216025"/>
          </a:xfrm>
        </p:spPr>
        <p:txBody>
          <a:bodyPr anchor="ctr">
            <a:normAutofit/>
          </a:bodyPr>
          <a:lstStyle/>
          <a:p>
            <a:r>
              <a:rPr lang="en-US" dirty="0"/>
              <a:t>Scenario 1</a:t>
            </a:r>
          </a:p>
        </p:txBody>
      </p:sp>
      <p:sp>
        <p:nvSpPr>
          <p:cNvPr id="7" name="Slide Number Placeholder 6">
            <a:extLst>
              <a:ext uri="{FF2B5EF4-FFF2-40B4-BE49-F238E27FC236}">
                <a16:creationId xmlns:a16="http://schemas.microsoft.com/office/drawing/2014/main" id="{3F4E74BC-B717-FF16-18EB-5C5D635B5D3B}"/>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21</a:t>
            </a:fld>
            <a:endParaRPr lang="en-US"/>
          </a:p>
        </p:txBody>
      </p:sp>
      <p:sp>
        <p:nvSpPr>
          <p:cNvPr id="6" name="Content Placeholder 2">
            <a:extLst>
              <a:ext uri="{FF2B5EF4-FFF2-40B4-BE49-F238E27FC236}">
                <a16:creationId xmlns:a16="http://schemas.microsoft.com/office/drawing/2014/main" id="{4F9E27D3-AAB9-E206-5BB6-951302BAF3FC}"/>
              </a:ext>
            </a:extLst>
          </p:cNvPr>
          <p:cNvSpPr txBox="1">
            <a:spLocks/>
          </p:cNvSpPr>
          <p:nvPr/>
        </p:nvSpPr>
        <p:spPr bwMode="black">
          <a:xfrm>
            <a:off x="157837" y="1411357"/>
            <a:ext cx="5211831" cy="48082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HH requests Crisis</a:t>
            </a:r>
          </a:p>
          <a:p>
            <a:r>
              <a:rPr lang="en-US" sz="3500" dirty="0"/>
              <a:t>Received PH for Electric</a:t>
            </a:r>
          </a:p>
          <a:p>
            <a:r>
              <a:rPr lang="en-US" sz="3500" dirty="0"/>
              <a:t>No PH funds remain</a:t>
            </a:r>
          </a:p>
          <a:p>
            <a:r>
              <a:rPr lang="en-US" sz="3500" dirty="0"/>
              <a:t>Received disconnect notice from electric company</a:t>
            </a:r>
          </a:p>
          <a:p>
            <a:r>
              <a:rPr lang="en-US" sz="3500" dirty="0"/>
              <a:t>Elec in niece’s name</a:t>
            </a:r>
          </a:p>
          <a:p>
            <a:r>
              <a:rPr lang="en-US" sz="3500" dirty="0"/>
              <a:t>Niece lives in another HH</a:t>
            </a:r>
          </a:p>
          <a:p>
            <a:pPr marL="0" indent="0">
              <a:buNone/>
            </a:pPr>
            <a:endParaRPr lang="en-US" sz="3500" dirty="0"/>
          </a:p>
        </p:txBody>
      </p:sp>
      <p:pic>
        <p:nvPicPr>
          <p:cNvPr id="4" name="Picture 3">
            <a:extLst>
              <a:ext uri="{FF2B5EF4-FFF2-40B4-BE49-F238E27FC236}">
                <a16:creationId xmlns:a16="http://schemas.microsoft.com/office/drawing/2014/main" id="{2CEE853C-3A1C-16EF-3B70-FE356B47059E}"/>
              </a:ext>
            </a:extLst>
          </p:cNvPr>
          <p:cNvPicPr>
            <a:picLocks noChangeAspect="1"/>
          </p:cNvPicPr>
          <p:nvPr/>
        </p:nvPicPr>
        <p:blipFill>
          <a:blip r:embed="rId2"/>
          <a:stretch>
            <a:fillRect/>
          </a:stretch>
        </p:blipFill>
        <p:spPr>
          <a:xfrm>
            <a:off x="4832780" y="1493205"/>
            <a:ext cx="7181852" cy="2106029"/>
          </a:xfrm>
          <a:prstGeom prst="rect">
            <a:avLst/>
          </a:prstGeom>
        </p:spPr>
      </p:pic>
      <p:cxnSp>
        <p:nvCxnSpPr>
          <p:cNvPr id="8" name="Straight Arrow Connector 7">
            <a:extLst>
              <a:ext uri="{FF2B5EF4-FFF2-40B4-BE49-F238E27FC236}">
                <a16:creationId xmlns:a16="http://schemas.microsoft.com/office/drawing/2014/main" id="{33C5D31C-BFC5-84DF-F812-CFF855C73D3C}"/>
              </a:ext>
            </a:extLst>
          </p:cNvPr>
          <p:cNvCxnSpPr>
            <a:cxnSpLocks/>
          </p:cNvCxnSpPr>
          <p:nvPr/>
        </p:nvCxnSpPr>
        <p:spPr>
          <a:xfrm>
            <a:off x="3472208" y="1708030"/>
            <a:ext cx="1897460" cy="411830"/>
          </a:xfrm>
          <a:prstGeom prst="straightConnector1">
            <a:avLst/>
          </a:prstGeom>
          <a:ln w="34925">
            <a:solidFill>
              <a:srgbClr val="00386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5E89DD-62D6-AE23-3F10-D73F123AD17C}"/>
              </a:ext>
            </a:extLst>
          </p:cNvPr>
          <p:cNvCxnSpPr>
            <a:cxnSpLocks/>
          </p:cNvCxnSpPr>
          <p:nvPr/>
        </p:nvCxnSpPr>
        <p:spPr>
          <a:xfrm>
            <a:off x="4438310" y="2386256"/>
            <a:ext cx="931358" cy="24973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0D8DA3-794E-932A-9AE1-053A6BAF7EC8}"/>
              </a:ext>
            </a:extLst>
          </p:cNvPr>
          <p:cNvCxnSpPr>
            <a:cxnSpLocks/>
          </p:cNvCxnSpPr>
          <p:nvPr/>
        </p:nvCxnSpPr>
        <p:spPr>
          <a:xfrm flipV="1">
            <a:off x="3804249" y="3274000"/>
            <a:ext cx="1565419" cy="166893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AC2B1B-7CD9-41FD-F000-C3A293B10DB0}"/>
              </a:ext>
            </a:extLst>
          </p:cNvPr>
          <p:cNvCxnSpPr>
            <a:cxnSpLocks/>
          </p:cNvCxnSpPr>
          <p:nvPr/>
        </p:nvCxnSpPr>
        <p:spPr>
          <a:xfrm flipV="1">
            <a:off x="4649638" y="3269081"/>
            <a:ext cx="720030" cy="225193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6C92745-C0D0-5372-2F63-038DE74BE9A0}"/>
              </a:ext>
            </a:extLst>
          </p:cNvPr>
          <p:cNvSpPr txBox="1"/>
          <p:nvPr/>
        </p:nvSpPr>
        <p:spPr>
          <a:xfrm>
            <a:off x="5581290" y="3876415"/>
            <a:ext cx="6676845" cy="584775"/>
          </a:xfrm>
          <a:prstGeom prst="rect">
            <a:avLst/>
          </a:prstGeom>
          <a:noFill/>
        </p:spPr>
        <p:txBody>
          <a:bodyPr wrap="square" rtlCol="0">
            <a:spAutoFit/>
          </a:bodyPr>
          <a:lstStyle/>
          <a:p>
            <a:r>
              <a:rPr lang="en-US" sz="3200" dirty="0">
                <a:solidFill>
                  <a:srgbClr val="FF0000"/>
                </a:solidFill>
              </a:rPr>
              <a:t>Decision:  HH is not eligible for Crisis</a:t>
            </a:r>
          </a:p>
        </p:txBody>
      </p:sp>
    </p:spTree>
    <p:extLst>
      <p:ext uri="{BB962C8B-B14F-4D97-AF65-F5344CB8AC3E}">
        <p14:creationId xmlns:p14="http://schemas.microsoft.com/office/powerpoint/2010/main" val="3426216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42FD0-FBFF-54E6-DD6C-D832C66CD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225A5-98B8-2459-315E-39FAFC74A23F}"/>
              </a:ext>
            </a:extLst>
          </p:cNvPr>
          <p:cNvSpPr>
            <a:spLocks noGrp="1"/>
          </p:cNvSpPr>
          <p:nvPr>
            <p:ph type="title"/>
          </p:nvPr>
        </p:nvSpPr>
        <p:spPr>
          <a:xfrm>
            <a:off x="0" y="-1"/>
            <a:ext cx="12192000" cy="1216025"/>
          </a:xfrm>
        </p:spPr>
        <p:txBody>
          <a:bodyPr anchor="ctr">
            <a:normAutofit/>
          </a:bodyPr>
          <a:lstStyle/>
          <a:p>
            <a:r>
              <a:rPr lang="en-US" dirty="0"/>
              <a:t>Scenario 2</a:t>
            </a:r>
          </a:p>
        </p:txBody>
      </p:sp>
      <p:sp>
        <p:nvSpPr>
          <p:cNvPr id="3" name="Content Placeholder 2">
            <a:extLst>
              <a:ext uri="{FF2B5EF4-FFF2-40B4-BE49-F238E27FC236}">
                <a16:creationId xmlns:a16="http://schemas.microsoft.com/office/drawing/2014/main" id="{09EAB91D-35F6-2E67-4A3E-84AD9E7F6A50}"/>
              </a:ext>
            </a:extLst>
          </p:cNvPr>
          <p:cNvSpPr>
            <a:spLocks noGrp="1"/>
          </p:cNvSpPr>
          <p:nvPr>
            <p:ph idx="1"/>
          </p:nvPr>
        </p:nvSpPr>
        <p:spPr>
          <a:xfrm>
            <a:off x="838200" y="1825625"/>
            <a:ext cx="10515600" cy="4351338"/>
          </a:xfrm>
        </p:spPr>
        <p:txBody>
          <a:bodyPr>
            <a:normAutofit/>
          </a:bodyPr>
          <a:lstStyle/>
          <a:p>
            <a:pPr marL="0" marR="0" lvl="0" indent="0">
              <a:spcBef>
                <a:spcPts val="0"/>
              </a:spcBef>
              <a:spcAft>
                <a:spcPts val="600"/>
              </a:spcAft>
              <a:buNone/>
              <a:tabLst>
                <a:tab pos="457200" algn="l"/>
                <a:tab pos="5829300" algn="r"/>
              </a:tabLst>
            </a:pPr>
            <a:endParaRPr lang="en-US" dirty="0">
              <a:effectLst/>
            </a:endParaRPr>
          </a:p>
          <a:p>
            <a:pPr marL="457200" lvl="1" indent="0">
              <a:lnSpc>
                <a:spcPct val="90000"/>
              </a:lnSpc>
              <a:spcBef>
                <a:spcPts val="600"/>
              </a:spcBef>
              <a:spcAft>
                <a:spcPts val="600"/>
              </a:spcAft>
              <a:buNone/>
            </a:pPr>
            <a:r>
              <a:rPr lang="en-US" sz="3200" dirty="0"/>
              <a:t>Arnold would really like help with his fuel bill.  He moved into a fabulous rental and was even happier to hear the fuel bill was in the landlord's name, however, the landlord just called to advise Arnold the tank is at 5% and the landlord is unable to fill the tank.  We assisted Arnold with PH funds towards his electric account.  Can we provide Crisis assistance to Arnold for fuel?</a:t>
            </a:r>
          </a:p>
        </p:txBody>
      </p:sp>
      <p:sp>
        <p:nvSpPr>
          <p:cNvPr id="7" name="Slide Number Placeholder 6">
            <a:extLst>
              <a:ext uri="{FF2B5EF4-FFF2-40B4-BE49-F238E27FC236}">
                <a16:creationId xmlns:a16="http://schemas.microsoft.com/office/drawing/2014/main" id="{83BF9BFA-AD7C-82D2-3D31-E6BEADC34913}"/>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22</a:t>
            </a:fld>
            <a:endParaRPr lang="en-US"/>
          </a:p>
        </p:txBody>
      </p:sp>
    </p:spTree>
    <p:extLst>
      <p:ext uri="{BB962C8B-B14F-4D97-AF65-F5344CB8AC3E}">
        <p14:creationId xmlns:p14="http://schemas.microsoft.com/office/powerpoint/2010/main" val="2008646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7FBDE-2727-A5CC-81B4-13D3C73FE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F6216-0F5C-6F4D-9E31-D72BE09E37B7}"/>
              </a:ext>
            </a:extLst>
          </p:cNvPr>
          <p:cNvSpPr>
            <a:spLocks noGrp="1"/>
          </p:cNvSpPr>
          <p:nvPr>
            <p:ph type="title"/>
          </p:nvPr>
        </p:nvSpPr>
        <p:spPr>
          <a:xfrm>
            <a:off x="0" y="-1"/>
            <a:ext cx="12192000" cy="1216025"/>
          </a:xfrm>
        </p:spPr>
        <p:txBody>
          <a:bodyPr anchor="ctr">
            <a:normAutofit/>
          </a:bodyPr>
          <a:lstStyle/>
          <a:p>
            <a:r>
              <a:rPr lang="en-US" dirty="0"/>
              <a:t>Scenario 2</a:t>
            </a:r>
          </a:p>
        </p:txBody>
      </p:sp>
      <p:sp>
        <p:nvSpPr>
          <p:cNvPr id="7" name="Slide Number Placeholder 6">
            <a:extLst>
              <a:ext uri="{FF2B5EF4-FFF2-40B4-BE49-F238E27FC236}">
                <a16:creationId xmlns:a16="http://schemas.microsoft.com/office/drawing/2014/main" id="{C74CD85B-C4D7-1D55-9EC8-AB283923F12B}"/>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23</a:t>
            </a:fld>
            <a:endParaRPr lang="en-US"/>
          </a:p>
        </p:txBody>
      </p:sp>
      <p:sp>
        <p:nvSpPr>
          <p:cNvPr id="6" name="Content Placeholder 2">
            <a:extLst>
              <a:ext uri="{FF2B5EF4-FFF2-40B4-BE49-F238E27FC236}">
                <a16:creationId xmlns:a16="http://schemas.microsoft.com/office/drawing/2014/main" id="{0E7091B2-F1D2-3E23-DDED-385B65D9838B}"/>
              </a:ext>
            </a:extLst>
          </p:cNvPr>
          <p:cNvSpPr txBox="1">
            <a:spLocks/>
          </p:cNvSpPr>
          <p:nvPr/>
        </p:nvSpPr>
        <p:spPr bwMode="black">
          <a:xfrm>
            <a:off x="157837" y="1411357"/>
            <a:ext cx="5211831" cy="53101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HH requests Crisis</a:t>
            </a:r>
          </a:p>
          <a:p>
            <a:r>
              <a:rPr lang="en-US" sz="3500" dirty="0"/>
              <a:t>Received PH for electric</a:t>
            </a:r>
          </a:p>
          <a:p>
            <a:r>
              <a:rPr lang="en-US" sz="3500" dirty="0"/>
              <a:t>At 5% in LP tank</a:t>
            </a:r>
          </a:p>
          <a:p>
            <a:r>
              <a:rPr lang="en-US" sz="3500" dirty="0"/>
              <a:t>LP in landlord's name</a:t>
            </a:r>
          </a:p>
          <a:p>
            <a:r>
              <a:rPr lang="en-US" sz="3500" dirty="0"/>
              <a:t>Landlord unable to pay for delivery</a:t>
            </a:r>
          </a:p>
        </p:txBody>
      </p:sp>
      <p:pic>
        <p:nvPicPr>
          <p:cNvPr id="4" name="Picture 3">
            <a:extLst>
              <a:ext uri="{FF2B5EF4-FFF2-40B4-BE49-F238E27FC236}">
                <a16:creationId xmlns:a16="http://schemas.microsoft.com/office/drawing/2014/main" id="{03513634-5D7B-F315-D6BC-F42C46B151FB}"/>
              </a:ext>
            </a:extLst>
          </p:cNvPr>
          <p:cNvPicPr>
            <a:picLocks noChangeAspect="1"/>
          </p:cNvPicPr>
          <p:nvPr/>
        </p:nvPicPr>
        <p:blipFill>
          <a:blip r:embed="rId2"/>
          <a:stretch>
            <a:fillRect/>
          </a:stretch>
        </p:blipFill>
        <p:spPr>
          <a:xfrm>
            <a:off x="4832780" y="1911494"/>
            <a:ext cx="7181852" cy="2106029"/>
          </a:xfrm>
          <a:prstGeom prst="rect">
            <a:avLst/>
          </a:prstGeom>
        </p:spPr>
      </p:pic>
      <p:cxnSp>
        <p:nvCxnSpPr>
          <p:cNvPr id="8" name="Straight Arrow Connector 7">
            <a:extLst>
              <a:ext uri="{FF2B5EF4-FFF2-40B4-BE49-F238E27FC236}">
                <a16:creationId xmlns:a16="http://schemas.microsoft.com/office/drawing/2014/main" id="{4DB61DE8-A2B8-1D40-81FA-A09CA01507AB}"/>
              </a:ext>
            </a:extLst>
          </p:cNvPr>
          <p:cNvCxnSpPr/>
          <p:nvPr/>
        </p:nvCxnSpPr>
        <p:spPr>
          <a:xfrm>
            <a:off x="3677055" y="1663430"/>
            <a:ext cx="1692613" cy="787940"/>
          </a:xfrm>
          <a:prstGeom prst="straightConnector1">
            <a:avLst/>
          </a:prstGeom>
          <a:ln w="34925">
            <a:solidFill>
              <a:srgbClr val="00386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0CE7E3D-D7F6-C78F-48EC-7B33A194EC9E}"/>
              </a:ext>
            </a:extLst>
          </p:cNvPr>
          <p:cNvCxnSpPr>
            <a:cxnSpLocks/>
          </p:cNvCxnSpPr>
          <p:nvPr/>
        </p:nvCxnSpPr>
        <p:spPr>
          <a:xfrm>
            <a:off x="4745255" y="2569945"/>
            <a:ext cx="624413" cy="4359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7F7CF8-1BD4-0BE5-58B0-C638B2FEAEBD}"/>
              </a:ext>
            </a:extLst>
          </p:cNvPr>
          <p:cNvCxnSpPr>
            <a:cxnSpLocks/>
          </p:cNvCxnSpPr>
          <p:nvPr/>
        </p:nvCxnSpPr>
        <p:spPr>
          <a:xfrm flipV="1">
            <a:off x="4417996" y="3599234"/>
            <a:ext cx="951672" cy="54925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34814E-A096-CAFF-EF9D-A75FD620A7FB}"/>
              </a:ext>
            </a:extLst>
          </p:cNvPr>
          <p:cNvSpPr txBox="1"/>
          <p:nvPr/>
        </p:nvSpPr>
        <p:spPr>
          <a:xfrm>
            <a:off x="5598543" y="4148488"/>
            <a:ext cx="6676845" cy="584775"/>
          </a:xfrm>
          <a:prstGeom prst="rect">
            <a:avLst/>
          </a:prstGeom>
          <a:noFill/>
        </p:spPr>
        <p:txBody>
          <a:bodyPr wrap="square" rtlCol="0">
            <a:spAutoFit/>
          </a:bodyPr>
          <a:lstStyle/>
          <a:p>
            <a:r>
              <a:rPr lang="en-US" sz="3200" dirty="0">
                <a:solidFill>
                  <a:srgbClr val="FF0000"/>
                </a:solidFill>
              </a:rPr>
              <a:t>Decision:  HH is not eligible for Crisis</a:t>
            </a:r>
          </a:p>
        </p:txBody>
      </p:sp>
    </p:spTree>
    <p:extLst>
      <p:ext uri="{BB962C8B-B14F-4D97-AF65-F5344CB8AC3E}">
        <p14:creationId xmlns:p14="http://schemas.microsoft.com/office/powerpoint/2010/main" val="773983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CF40-B9C1-96E6-D4B0-3E79159D0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AAE29-17DD-B2C8-F7E8-A0139945FB82}"/>
              </a:ext>
            </a:extLst>
          </p:cNvPr>
          <p:cNvSpPr>
            <a:spLocks noGrp="1"/>
          </p:cNvSpPr>
          <p:nvPr>
            <p:ph type="title"/>
          </p:nvPr>
        </p:nvSpPr>
        <p:spPr>
          <a:xfrm>
            <a:off x="0" y="-1"/>
            <a:ext cx="12192000" cy="1216025"/>
          </a:xfrm>
        </p:spPr>
        <p:txBody>
          <a:bodyPr anchor="ctr">
            <a:normAutofit/>
          </a:bodyPr>
          <a:lstStyle/>
          <a:p>
            <a:r>
              <a:rPr lang="en-US" dirty="0"/>
              <a:t>Scenario 3</a:t>
            </a:r>
          </a:p>
        </p:txBody>
      </p:sp>
      <p:sp>
        <p:nvSpPr>
          <p:cNvPr id="3" name="Content Placeholder 2">
            <a:extLst>
              <a:ext uri="{FF2B5EF4-FFF2-40B4-BE49-F238E27FC236}">
                <a16:creationId xmlns:a16="http://schemas.microsoft.com/office/drawing/2014/main" id="{25DBB193-650E-E0CF-1956-AF2AC48D62CF}"/>
              </a:ext>
            </a:extLst>
          </p:cNvPr>
          <p:cNvSpPr>
            <a:spLocks noGrp="1"/>
          </p:cNvSpPr>
          <p:nvPr>
            <p:ph idx="1"/>
          </p:nvPr>
        </p:nvSpPr>
        <p:spPr>
          <a:xfrm>
            <a:off x="838200" y="1825625"/>
            <a:ext cx="10515600" cy="4351338"/>
          </a:xfrm>
        </p:spPr>
        <p:txBody>
          <a:bodyPr>
            <a:normAutofit/>
          </a:bodyPr>
          <a:lstStyle/>
          <a:p>
            <a:pPr marL="0" marR="0" lvl="0" indent="0">
              <a:spcBef>
                <a:spcPts val="0"/>
              </a:spcBef>
              <a:spcAft>
                <a:spcPts val="600"/>
              </a:spcAft>
              <a:buNone/>
              <a:tabLst>
                <a:tab pos="457200" algn="l"/>
                <a:tab pos="5829300" algn="r"/>
              </a:tabLst>
            </a:pPr>
            <a:endParaRPr lang="en-US" dirty="0">
              <a:effectLst/>
            </a:endParaRPr>
          </a:p>
          <a:p>
            <a:pPr marL="457200" lvl="1" indent="0">
              <a:lnSpc>
                <a:spcPct val="90000"/>
              </a:lnSpc>
              <a:spcBef>
                <a:spcPts val="600"/>
              </a:spcBef>
              <a:spcAft>
                <a:spcPts val="600"/>
              </a:spcAft>
              <a:buNone/>
            </a:pPr>
            <a:r>
              <a:rPr lang="en-US" sz="3200" dirty="0" err="1"/>
              <a:t>Zillia</a:t>
            </a:r>
            <a:r>
              <a:rPr lang="en-US" sz="3200" dirty="0"/>
              <a:t> called and is at 32% in her LP tank.  She has $100 in PH funds remaining but was told by her energy vendor they cannot deliver for that amount.  They explained in detail how costly it is to get the truck out on the road, let alone deliver only $100 in PH funds.  Is there anything we can do to help </a:t>
            </a:r>
            <a:r>
              <a:rPr lang="en-US" sz="3200" dirty="0" err="1"/>
              <a:t>Zillia</a:t>
            </a:r>
            <a:r>
              <a:rPr lang="en-US" sz="3200" dirty="0"/>
              <a:t> get a delivery?</a:t>
            </a:r>
          </a:p>
        </p:txBody>
      </p:sp>
      <p:sp>
        <p:nvSpPr>
          <p:cNvPr id="7" name="Slide Number Placeholder 6">
            <a:extLst>
              <a:ext uri="{FF2B5EF4-FFF2-40B4-BE49-F238E27FC236}">
                <a16:creationId xmlns:a16="http://schemas.microsoft.com/office/drawing/2014/main" id="{51EFD3C6-A8C0-40E2-A8ED-F577D670F2A8}"/>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24</a:t>
            </a:fld>
            <a:endParaRPr lang="en-US"/>
          </a:p>
        </p:txBody>
      </p:sp>
    </p:spTree>
    <p:extLst>
      <p:ext uri="{BB962C8B-B14F-4D97-AF65-F5344CB8AC3E}">
        <p14:creationId xmlns:p14="http://schemas.microsoft.com/office/powerpoint/2010/main" val="1967641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95E5-6A4F-D128-670B-87E9D13BF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17CF1-4518-6B75-B1E5-EABC5C35177B}"/>
              </a:ext>
            </a:extLst>
          </p:cNvPr>
          <p:cNvSpPr>
            <a:spLocks noGrp="1"/>
          </p:cNvSpPr>
          <p:nvPr>
            <p:ph type="title"/>
          </p:nvPr>
        </p:nvSpPr>
        <p:spPr>
          <a:xfrm>
            <a:off x="0" y="-1"/>
            <a:ext cx="12192000" cy="1216025"/>
          </a:xfrm>
        </p:spPr>
        <p:txBody>
          <a:bodyPr anchor="ctr">
            <a:normAutofit/>
          </a:bodyPr>
          <a:lstStyle/>
          <a:p>
            <a:r>
              <a:rPr lang="en-US" dirty="0"/>
              <a:t>Scenario 3</a:t>
            </a:r>
          </a:p>
        </p:txBody>
      </p:sp>
      <p:sp>
        <p:nvSpPr>
          <p:cNvPr id="7" name="Slide Number Placeholder 6">
            <a:extLst>
              <a:ext uri="{FF2B5EF4-FFF2-40B4-BE49-F238E27FC236}">
                <a16:creationId xmlns:a16="http://schemas.microsoft.com/office/drawing/2014/main" id="{FFA71512-0573-04B5-97C8-D609143CA3D1}"/>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25</a:t>
            </a:fld>
            <a:endParaRPr lang="en-US"/>
          </a:p>
        </p:txBody>
      </p:sp>
      <p:sp>
        <p:nvSpPr>
          <p:cNvPr id="6" name="Content Placeholder 2">
            <a:extLst>
              <a:ext uri="{FF2B5EF4-FFF2-40B4-BE49-F238E27FC236}">
                <a16:creationId xmlns:a16="http://schemas.microsoft.com/office/drawing/2014/main" id="{ED894894-78F7-F4B2-32C6-6EA6C553F990}"/>
              </a:ext>
            </a:extLst>
          </p:cNvPr>
          <p:cNvSpPr txBox="1">
            <a:spLocks/>
          </p:cNvSpPr>
          <p:nvPr/>
        </p:nvSpPr>
        <p:spPr bwMode="black">
          <a:xfrm>
            <a:off x="157837" y="1411357"/>
            <a:ext cx="5211831" cy="53101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HH requests Crisis</a:t>
            </a:r>
          </a:p>
          <a:p>
            <a:r>
              <a:rPr lang="en-US" sz="3500" dirty="0"/>
              <a:t>Received PH for LP</a:t>
            </a:r>
          </a:p>
          <a:p>
            <a:r>
              <a:rPr lang="en-US" sz="3500" dirty="0"/>
              <a:t>Has $100 in PH funds remaining</a:t>
            </a:r>
          </a:p>
          <a:p>
            <a:r>
              <a:rPr lang="en-US" sz="3500" dirty="0"/>
              <a:t>Refusal to deliver</a:t>
            </a:r>
          </a:p>
          <a:p>
            <a:r>
              <a:rPr lang="en-US" sz="3500" dirty="0"/>
              <a:t>LP account in HH name</a:t>
            </a:r>
          </a:p>
          <a:p>
            <a:r>
              <a:rPr lang="en-US" sz="3500" dirty="0"/>
              <a:t>At 32% in LP tank</a:t>
            </a:r>
          </a:p>
          <a:p>
            <a:pPr marL="0" indent="0">
              <a:buNone/>
            </a:pPr>
            <a:endParaRPr lang="en-US" sz="3500" dirty="0"/>
          </a:p>
        </p:txBody>
      </p:sp>
      <p:pic>
        <p:nvPicPr>
          <p:cNvPr id="11" name="Picture 10">
            <a:extLst>
              <a:ext uri="{FF2B5EF4-FFF2-40B4-BE49-F238E27FC236}">
                <a16:creationId xmlns:a16="http://schemas.microsoft.com/office/drawing/2014/main" id="{7FDF8108-F5B0-ED3E-0A20-E7EE4EECF537}"/>
              </a:ext>
            </a:extLst>
          </p:cNvPr>
          <p:cNvPicPr>
            <a:picLocks noChangeAspect="1"/>
          </p:cNvPicPr>
          <p:nvPr/>
        </p:nvPicPr>
        <p:blipFill>
          <a:blip r:embed="rId2"/>
          <a:stretch>
            <a:fillRect/>
          </a:stretch>
        </p:blipFill>
        <p:spPr>
          <a:xfrm>
            <a:off x="5369668" y="1411357"/>
            <a:ext cx="5601185" cy="4389500"/>
          </a:xfrm>
          <a:prstGeom prst="rect">
            <a:avLst/>
          </a:prstGeom>
        </p:spPr>
      </p:pic>
      <p:cxnSp>
        <p:nvCxnSpPr>
          <p:cNvPr id="8" name="Straight Arrow Connector 7">
            <a:extLst>
              <a:ext uri="{FF2B5EF4-FFF2-40B4-BE49-F238E27FC236}">
                <a16:creationId xmlns:a16="http://schemas.microsoft.com/office/drawing/2014/main" id="{D6ED961F-3B0E-967D-BAB4-7F2277622ABA}"/>
              </a:ext>
            </a:extLst>
          </p:cNvPr>
          <p:cNvCxnSpPr>
            <a:cxnSpLocks/>
          </p:cNvCxnSpPr>
          <p:nvPr/>
        </p:nvCxnSpPr>
        <p:spPr>
          <a:xfrm>
            <a:off x="3717985" y="1786486"/>
            <a:ext cx="2113472" cy="103031"/>
          </a:xfrm>
          <a:prstGeom prst="straightConnector1">
            <a:avLst/>
          </a:prstGeom>
          <a:ln w="34925">
            <a:solidFill>
              <a:srgbClr val="00386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C996EB-7DFB-A768-8164-BDA4FFD1808C}"/>
              </a:ext>
            </a:extLst>
          </p:cNvPr>
          <p:cNvCxnSpPr>
            <a:cxnSpLocks/>
          </p:cNvCxnSpPr>
          <p:nvPr/>
        </p:nvCxnSpPr>
        <p:spPr>
          <a:xfrm flipV="1">
            <a:off x="3795623" y="2435410"/>
            <a:ext cx="2035834" cy="17508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C233DE-4574-2CD6-4123-AC9EFBC1C726}"/>
              </a:ext>
            </a:extLst>
          </p:cNvPr>
          <p:cNvCxnSpPr>
            <a:cxnSpLocks/>
          </p:cNvCxnSpPr>
          <p:nvPr/>
        </p:nvCxnSpPr>
        <p:spPr>
          <a:xfrm flipV="1">
            <a:off x="4615132" y="2805831"/>
            <a:ext cx="1216325" cy="257705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E559E0-42C5-143F-A205-F4BF945A2276}"/>
              </a:ext>
            </a:extLst>
          </p:cNvPr>
          <p:cNvCxnSpPr>
            <a:cxnSpLocks/>
          </p:cNvCxnSpPr>
          <p:nvPr/>
        </p:nvCxnSpPr>
        <p:spPr>
          <a:xfrm flipV="1">
            <a:off x="3624910" y="4779034"/>
            <a:ext cx="2206547" cy="144851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DA51F6-7FD1-D728-6253-04C25ECA37A0}"/>
              </a:ext>
            </a:extLst>
          </p:cNvPr>
          <p:cNvSpPr txBox="1"/>
          <p:nvPr/>
        </p:nvSpPr>
        <p:spPr>
          <a:xfrm>
            <a:off x="5062733" y="5831189"/>
            <a:ext cx="6676845" cy="584775"/>
          </a:xfrm>
          <a:prstGeom prst="rect">
            <a:avLst/>
          </a:prstGeom>
          <a:noFill/>
        </p:spPr>
        <p:txBody>
          <a:bodyPr wrap="square" rtlCol="0">
            <a:spAutoFit/>
          </a:bodyPr>
          <a:lstStyle/>
          <a:p>
            <a:r>
              <a:rPr lang="en-US" sz="3200" dirty="0">
                <a:solidFill>
                  <a:srgbClr val="FF0000"/>
                </a:solidFill>
              </a:rPr>
              <a:t>Decision:  HH is not eligible for Crisis</a:t>
            </a:r>
          </a:p>
        </p:txBody>
      </p:sp>
    </p:spTree>
    <p:extLst>
      <p:ext uri="{BB962C8B-B14F-4D97-AF65-F5344CB8AC3E}">
        <p14:creationId xmlns:p14="http://schemas.microsoft.com/office/powerpoint/2010/main" val="2218838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F78F9-E621-D4A1-35A4-BFB4BF091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1C400-6341-13A6-B9A3-BFF67204FBC6}"/>
              </a:ext>
            </a:extLst>
          </p:cNvPr>
          <p:cNvSpPr>
            <a:spLocks noGrp="1"/>
          </p:cNvSpPr>
          <p:nvPr>
            <p:ph type="title"/>
          </p:nvPr>
        </p:nvSpPr>
        <p:spPr>
          <a:xfrm>
            <a:off x="0" y="-1"/>
            <a:ext cx="12192000" cy="1216025"/>
          </a:xfrm>
        </p:spPr>
        <p:txBody>
          <a:bodyPr anchor="ctr">
            <a:normAutofit/>
          </a:bodyPr>
          <a:lstStyle/>
          <a:p>
            <a:r>
              <a:rPr lang="en-US" dirty="0"/>
              <a:t>Scenario 4</a:t>
            </a:r>
          </a:p>
        </p:txBody>
      </p:sp>
      <p:sp>
        <p:nvSpPr>
          <p:cNvPr id="3" name="Content Placeholder 2">
            <a:extLst>
              <a:ext uri="{FF2B5EF4-FFF2-40B4-BE49-F238E27FC236}">
                <a16:creationId xmlns:a16="http://schemas.microsoft.com/office/drawing/2014/main" id="{93786AF6-6304-C3AA-31DC-96CFE8DFB5A0}"/>
              </a:ext>
            </a:extLst>
          </p:cNvPr>
          <p:cNvSpPr>
            <a:spLocks noGrp="1"/>
          </p:cNvSpPr>
          <p:nvPr>
            <p:ph idx="1"/>
          </p:nvPr>
        </p:nvSpPr>
        <p:spPr>
          <a:xfrm>
            <a:off x="838200" y="1825625"/>
            <a:ext cx="10515600" cy="4351338"/>
          </a:xfrm>
        </p:spPr>
        <p:txBody>
          <a:bodyPr>
            <a:normAutofit/>
          </a:bodyPr>
          <a:lstStyle/>
          <a:p>
            <a:pPr marL="0" marR="0" lvl="0" indent="0">
              <a:spcBef>
                <a:spcPts val="0"/>
              </a:spcBef>
              <a:spcAft>
                <a:spcPts val="600"/>
              </a:spcAft>
              <a:buNone/>
              <a:tabLst>
                <a:tab pos="457200" algn="l"/>
                <a:tab pos="5829300" algn="r"/>
              </a:tabLst>
            </a:pPr>
            <a:endParaRPr lang="en-US" dirty="0">
              <a:effectLst/>
            </a:endParaRPr>
          </a:p>
          <a:p>
            <a:pPr marL="457200" lvl="1" indent="0">
              <a:lnSpc>
                <a:spcPct val="90000"/>
              </a:lnSpc>
              <a:spcBef>
                <a:spcPts val="600"/>
              </a:spcBef>
              <a:spcAft>
                <a:spcPts val="600"/>
              </a:spcAft>
              <a:buNone/>
            </a:pPr>
            <a:r>
              <a:rPr lang="en-US" sz="3200" dirty="0"/>
              <a:t>Smith called for help with an LP delivery. Smith’s LP account is in his name, but he has used all his PH money. He is at 10% and his energy vendor has refused to deliver unless Smith can pay at time of delivery.  Smith has no money and is unable to comply with the energy vendors requirements. He is extremely grateful his electric heat isn’t on off peak so his house will remain heated, however, it is so expensive to run.  Can we help Smith with a Crisis fuel delivery?</a:t>
            </a:r>
          </a:p>
        </p:txBody>
      </p:sp>
      <p:sp>
        <p:nvSpPr>
          <p:cNvPr id="7" name="Slide Number Placeholder 6">
            <a:extLst>
              <a:ext uri="{FF2B5EF4-FFF2-40B4-BE49-F238E27FC236}">
                <a16:creationId xmlns:a16="http://schemas.microsoft.com/office/drawing/2014/main" id="{477C225A-26BF-884C-E66E-429EBACA84F7}"/>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26</a:t>
            </a:fld>
            <a:endParaRPr lang="en-US"/>
          </a:p>
        </p:txBody>
      </p:sp>
    </p:spTree>
    <p:extLst>
      <p:ext uri="{BB962C8B-B14F-4D97-AF65-F5344CB8AC3E}">
        <p14:creationId xmlns:p14="http://schemas.microsoft.com/office/powerpoint/2010/main" val="129548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42F2F-274F-368E-90D5-596849479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C229C-926C-6F1E-DB91-5A2A765B7465}"/>
              </a:ext>
            </a:extLst>
          </p:cNvPr>
          <p:cNvSpPr>
            <a:spLocks noGrp="1"/>
          </p:cNvSpPr>
          <p:nvPr>
            <p:ph type="title"/>
          </p:nvPr>
        </p:nvSpPr>
        <p:spPr>
          <a:xfrm>
            <a:off x="0" y="-1"/>
            <a:ext cx="12192000" cy="1216025"/>
          </a:xfrm>
        </p:spPr>
        <p:txBody>
          <a:bodyPr anchor="ctr">
            <a:normAutofit/>
          </a:bodyPr>
          <a:lstStyle/>
          <a:p>
            <a:r>
              <a:rPr lang="en-US" dirty="0"/>
              <a:t>Scenario 4</a:t>
            </a:r>
          </a:p>
        </p:txBody>
      </p:sp>
      <p:sp>
        <p:nvSpPr>
          <p:cNvPr id="7" name="Slide Number Placeholder 6">
            <a:extLst>
              <a:ext uri="{FF2B5EF4-FFF2-40B4-BE49-F238E27FC236}">
                <a16:creationId xmlns:a16="http://schemas.microsoft.com/office/drawing/2014/main" id="{D1AB1111-1EC6-9773-4332-0EAE79582AE1}"/>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27</a:t>
            </a:fld>
            <a:endParaRPr lang="en-US"/>
          </a:p>
        </p:txBody>
      </p:sp>
      <p:sp>
        <p:nvSpPr>
          <p:cNvPr id="6" name="Content Placeholder 2">
            <a:extLst>
              <a:ext uri="{FF2B5EF4-FFF2-40B4-BE49-F238E27FC236}">
                <a16:creationId xmlns:a16="http://schemas.microsoft.com/office/drawing/2014/main" id="{FD9A1718-46CB-A615-837D-BE68F3C1CF1F}"/>
              </a:ext>
            </a:extLst>
          </p:cNvPr>
          <p:cNvSpPr txBox="1">
            <a:spLocks/>
          </p:cNvSpPr>
          <p:nvPr/>
        </p:nvSpPr>
        <p:spPr bwMode="black">
          <a:xfrm>
            <a:off x="157837" y="1411357"/>
            <a:ext cx="5211831" cy="53101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HH requests Crisis</a:t>
            </a:r>
          </a:p>
          <a:p>
            <a:r>
              <a:rPr lang="en-US" sz="3500" dirty="0"/>
              <a:t>Received PH for LP</a:t>
            </a:r>
          </a:p>
          <a:p>
            <a:r>
              <a:rPr lang="en-US" sz="3500" dirty="0"/>
              <a:t>LP account in HH name</a:t>
            </a:r>
          </a:p>
          <a:p>
            <a:r>
              <a:rPr lang="en-US" sz="3500" dirty="0"/>
              <a:t>At 10% in LP tank</a:t>
            </a:r>
          </a:p>
          <a:p>
            <a:r>
              <a:rPr lang="en-US" sz="3500" dirty="0"/>
              <a:t>Has no PH funds remaining</a:t>
            </a:r>
          </a:p>
          <a:p>
            <a:r>
              <a:rPr lang="en-US" sz="3500" dirty="0"/>
              <a:t>Refusal to deliver</a:t>
            </a:r>
          </a:p>
          <a:p>
            <a:r>
              <a:rPr lang="en-US" sz="3500" dirty="0"/>
              <a:t>Redundant electric heat</a:t>
            </a:r>
          </a:p>
          <a:p>
            <a:pPr marL="0" indent="0">
              <a:buNone/>
            </a:pPr>
            <a:endParaRPr lang="en-US" sz="3500" dirty="0"/>
          </a:p>
        </p:txBody>
      </p:sp>
      <p:pic>
        <p:nvPicPr>
          <p:cNvPr id="9" name="Picture 8">
            <a:extLst>
              <a:ext uri="{FF2B5EF4-FFF2-40B4-BE49-F238E27FC236}">
                <a16:creationId xmlns:a16="http://schemas.microsoft.com/office/drawing/2014/main" id="{D5E59F41-B0D9-DB3F-DB1D-BF97355685A9}"/>
              </a:ext>
            </a:extLst>
          </p:cNvPr>
          <p:cNvPicPr>
            <a:picLocks noChangeAspect="1"/>
          </p:cNvPicPr>
          <p:nvPr/>
        </p:nvPicPr>
        <p:blipFill>
          <a:blip r:embed="rId2"/>
          <a:stretch>
            <a:fillRect/>
          </a:stretch>
        </p:blipFill>
        <p:spPr>
          <a:xfrm>
            <a:off x="6096000" y="925613"/>
            <a:ext cx="5616427" cy="5006774"/>
          </a:xfrm>
          <a:prstGeom prst="rect">
            <a:avLst/>
          </a:prstGeom>
        </p:spPr>
      </p:pic>
      <p:cxnSp>
        <p:nvCxnSpPr>
          <p:cNvPr id="8" name="Straight Arrow Connector 7">
            <a:extLst>
              <a:ext uri="{FF2B5EF4-FFF2-40B4-BE49-F238E27FC236}">
                <a16:creationId xmlns:a16="http://schemas.microsoft.com/office/drawing/2014/main" id="{C41EF70D-AAF0-D5F8-166F-60216170DE00}"/>
              </a:ext>
            </a:extLst>
          </p:cNvPr>
          <p:cNvCxnSpPr>
            <a:cxnSpLocks/>
          </p:cNvCxnSpPr>
          <p:nvPr/>
        </p:nvCxnSpPr>
        <p:spPr>
          <a:xfrm flipV="1">
            <a:off x="3568701" y="1348793"/>
            <a:ext cx="3004627" cy="393743"/>
          </a:xfrm>
          <a:prstGeom prst="straightConnector1">
            <a:avLst/>
          </a:prstGeom>
          <a:ln w="34925">
            <a:solidFill>
              <a:srgbClr val="00386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4594791-5E1B-2B8C-C7D6-BDE8F0F160B5}"/>
              </a:ext>
            </a:extLst>
          </p:cNvPr>
          <p:cNvCxnSpPr>
            <a:cxnSpLocks/>
          </p:cNvCxnSpPr>
          <p:nvPr/>
        </p:nvCxnSpPr>
        <p:spPr>
          <a:xfrm flipV="1">
            <a:off x="3568701" y="1920694"/>
            <a:ext cx="3004627" cy="54908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15912E-E696-EC17-848F-35717545AC28}"/>
              </a:ext>
            </a:extLst>
          </p:cNvPr>
          <p:cNvCxnSpPr>
            <a:cxnSpLocks/>
          </p:cNvCxnSpPr>
          <p:nvPr/>
        </p:nvCxnSpPr>
        <p:spPr>
          <a:xfrm flipV="1">
            <a:off x="4382219" y="2365265"/>
            <a:ext cx="2174964" cy="85238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A274B-5834-99C1-E628-2BEFAD494716}"/>
              </a:ext>
            </a:extLst>
          </p:cNvPr>
          <p:cNvCxnSpPr>
            <a:cxnSpLocks/>
          </p:cNvCxnSpPr>
          <p:nvPr/>
        </p:nvCxnSpPr>
        <p:spPr>
          <a:xfrm flipV="1">
            <a:off x="4511615" y="5546785"/>
            <a:ext cx="2061713" cy="64698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A6AF49-53AB-423E-8BB5-2B4A5C7FE700}"/>
              </a:ext>
            </a:extLst>
          </p:cNvPr>
          <p:cNvCxnSpPr>
            <a:cxnSpLocks/>
          </p:cNvCxnSpPr>
          <p:nvPr/>
        </p:nvCxnSpPr>
        <p:spPr>
          <a:xfrm>
            <a:off x="3347049" y="3976777"/>
            <a:ext cx="3226279" cy="32780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C90FF1-DDE9-C7F2-0DBF-872E72A03EBD}"/>
              </a:ext>
            </a:extLst>
          </p:cNvPr>
          <p:cNvSpPr txBox="1"/>
          <p:nvPr/>
        </p:nvSpPr>
        <p:spPr>
          <a:xfrm>
            <a:off x="5804455" y="5888394"/>
            <a:ext cx="6676845" cy="584775"/>
          </a:xfrm>
          <a:prstGeom prst="rect">
            <a:avLst/>
          </a:prstGeom>
          <a:noFill/>
        </p:spPr>
        <p:txBody>
          <a:bodyPr wrap="square" rtlCol="0">
            <a:spAutoFit/>
          </a:bodyPr>
          <a:lstStyle/>
          <a:p>
            <a:r>
              <a:rPr lang="en-US" sz="3200" dirty="0">
                <a:solidFill>
                  <a:srgbClr val="FF0000"/>
                </a:solidFill>
              </a:rPr>
              <a:t>Decision:  HH is not eligible for Crisis</a:t>
            </a:r>
          </a:p>
        </p:txBody>
      </p:sp>
      <p:cxnSp>
        <p:nvCxnSpPr>
          <p:cNvPr id="26" name="Straight Arrow Connector 25">
            <a:extLst>
              <a:ext uri="{FF2B5EF4-FFF2-40B4-BE49-F238E27FC236}">
                <a16:creationId xmlns:a16="http://schemas.microsoft.com/office/drawing/2014/main" id="{E3E4D495-DBE8-E11A-2760-6D5C4F44CBD4}"/>
              </a:ext>
            </a:extLst>
          </p:cNvPr>
          <p:cNvCxnSpPr>
            <a:cxnSpLocks/>
          </p:cNvCxnSpPr>
          <p:nvPr/>
        </p:nvCxnSpPr>
        <p:spPr>
          <a:xfrm flipV="1">
            <a:off x="5029200" y="4649638"/>
            <a:ext cx="1527983" cy="8626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D0CBECF-2FA3-0CD9-7ECF-3BDD734E1636}"/>
              </a:ext>
            </a:extLst>
          </p:cNvPr>
          <p:cNvCxnSpPr>
            <a:cxnSpLocks/>
          </p:cNvCxnSpPr>
          <p:nvPr/>
        </p:nvCxnSpPr>
        <p:spPr>
          <a:xfrm flipV="1">
            <a:off x="3407434" y="5029200"/>
            <a:ext cx="3165894" cy="41744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93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Q&amp;A</a:t>
            </a:r>
            <a:endParaRPr lang="en-US" sz="4400" dirty="0"/>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28</a:t>
            </a:fld>
            <a:endParaRPr lang="en-US" dirty="0"/>
          </a:p>
        </p:txBody>
      </p:sp>
      <p:pic>
        <p:nvPicPr>
          <p:cNvPr id="5" name="Picture 4" descr="Close-up of hands raised in classroom">
            <a:extLst>
              <a:ext uri="{FF2B5EF4-FFF2-40B4-BE49-F238E27FC236}">
                <a16:creationId xmlns:a16="http://schemas.microsoft.com/office/drawing/2014/main" id="{1B8A23EC-6149-A762-D6E0-E545FB612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970" y="1364085"/>
            <a:ext cx="7846060" cy="5230707"/>
          </a:xfrm>
          <a:prstGeom prst="rect">
            <a:avLst/>
          </a:prstGeom>
        </p:spPr>
      </p:pic>
    </p:spTree>
    <p:extLst>
      <p:ext uri="{BB962C8B-B14F-4D97-AF65-F5344CB8AC3E}">
        <p14:creationId xmlns:p14="http://schemas.microsoft.com/office/powerpoint/2010/main" val="188322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lstStyle/>
          <a:p>
            <a:r>
              <a:rPr lang="en-US" dirty="0"/>
              <a:t>Addressing Crisis Before EAP Funding is available</a:t>
            </a:r>
          </a:p>
        </p:txBody>
      </p:sp>
      <p:sp>
        <p:nvSpPr>
          <p:cNvPr id="3" name="Content Placeholder 2">
            <a:extLst>
              <a:ext uri="{FF2B5EF4-FFF2-40B4-BE49-F238E27FC236}">
                <a16:creationId xmlns:a16="http://schemas.microsoft.com/office/drawing/2014/main" id="{0BAD66CD-B882-1107-010A-085188640F5D}"/>
              </a:ext>
            </a:extLst>
          </p:cNvPr>
          <p:cNvSpPr>
            <a:spLocks noGrp="1"/>
          </p:cNvSpPr>
          <p:nvPr>
            <p:ph idx="1"/>
          </p:nvPr>
        </p:nvSpPr>
        <p:spPr>
          <a:xfrm>
            <a:off x="106865" y="1422095"/>
            <a:ext cx="11970115" cy="4934255"/>
          </a:xfrm>
        </p:spPr>
        <p:txBody>
          <a:bodyPr/>
          <a:lstStyle/>
          <a:p>
            <a:r>
              <a:rPr lang="en-US" sz="3200" dirty="0">
                <a:solidFill>
                  <a:schemeClr val="tx1"/>
                </a:solidFill>
              </a:rPr>
              <a:t>New wording for FFY26 policy manual (Ch 5, p 12)</a:t>
            </a:r>
          </a:p>
          <a:p>
            <a:r>
              <a:rPr lang="en-US" sz="3200" dirty="0">
                <a:solidFill>
                  <a:schemeClr val="tx1"/>
                </a:solidFill>
              </a:rPr>
              <a:t>Changes made for clarity and consistency </a:t>
            </a:r>
          </a:p>
          <a:p>
            <a:r>
              <a:rPr lang="en-US" sz="3200" dirty="0">
                <a:solidFill>
                  <a:schemeClr val="tx1"/>
                </a:solidFill>
              </a:rPr>
              <a:t>Table is removed, use Option A or B at your discretion</a:t>
            </a:r>
          </a:p>
          <a:p>
            <a:pPr marL="0" indent="0">
              <a:buNone/>
            </a:pPr>
            <a:endParaRPr lang="en-US" dirty="0">
              <a:solidFill>
                <a:schemeClr val="tx1"/>
              </a:solidFill>
            </a:endParaRPr>
          </a:p>
          <a:p>
            <a:pPr marL="0" indent="0">
              <a:buNone/>
            </a:pPr>
            <a:endParaRPr lang="en-US" dirty="0">
              <a:solidFill>
                <a:schemeClr val="tx1"/>
              </a:solidFill>
            </a:endParaRPr>
          </a:p>
        </p:txBody>
      </p:sp>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794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lstStyle/>
          <a:p>
            <a:r>
              <a:rPr lang="en-US" dirty="0"/>
              <a:t>Addressing Crisis Before EAP Funding is available</a:t>
            </a:r>
          </a:p>
        </p:txBody>
      </p:sp>
      <p:sp>
        <p:nvSpPr>
          <p:cNvPr id="3" name="Content Placeholder 2">
            <a:extLst>
              <a:ext uri="{FF2B5EF4-FFF2-40B4-BE49-F238E27FC236}">
                <a16:creationId xmlns:a16="http://schemas.microsoft.com/office/drawing/2014/main" id="{0BAD66CD-B882-1107-010A-085188640F5D}"/>
              </a:ext>
            </a:extLst>
          </p:cNvPr>
          <p:cNvSpPr>
            <a:spLocks noGrp="1"/>
          </p:cNvSpPr>
          <p:nvPr>
            <p:ph idx="1"/>
          </p:nvPr>
        </p:nvSpPr>
        <p:spPr/>
        <p:txBody>
          <a:bodyPr/>
          <a:lstStyle/>
          <a:p>
            <a:endParaRPr lang="en-US" dirty="0"/>
          </a:p>
        </p:txBody>
      </p:sp>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F9C2B62-B99A-3BA2-BDC3-9FB7940C6B39}"/>
              </a:ext>
            </a:extLst>
          </p:cNvPr>
          <p:cNvPicPr>
            <a:picLocks noChangeAspect="1"/>
          </p:cNvPicPr>
          <p:nvPr/>
        </p:nvPicPr>
        <p:blipFill>
          <a:blip r:embed="rId2"/>
          <a:stretch>
            <a:fillRect/>
          </a:stretch>
        </p:blipFill>
        <p:spPr>
          <a:xfrm>
            <a:off x="2060171" y="0"/>
            <a:ext cx="8071658" cy="6858000"/>
          </a:xfrm>
          <a:prstGeom prst="rect">
            <a:avLst/>
          </a:prstGeom>
        </p:spPr>
      </p:pic>
      <p:sp>
        <p:nvSpPr>
          <p:cNvPr id="7" name="Multiplication Sign 6">
            <a:extLst>
              <a:ext uri="{FF2B5EF4-FFF2-40B4-BE49-F238E27FC236}">
                <a16:creationId xmlns:a16="http://schemas.microsoft.com/office/drawing/2014/main" id="{B6FA2845-C446-021B-423E-99591E3AF422}"/>
              </a:ext>
            </a:extLst>
          </p:cNvPr>
          <p:cNvSpPr/>
          <p:nvPr/>
        </p:nvSpPr>
        <p:spPr>
          <a:xfrm>
            <a:off x="445208" y="-941689"/>
            <a:ext cx="11746792" cy="8558813"/>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1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lstStyle/>
          <a:p>
            <a:r>
              <a:rPr lang="en-US" dirty="0"/>
              <a:t>Addressing Crisis Before EAP Funding is available</a:t>
            </a:r>
          </a:p>
        </p:txBody>
      </p:sp>
      <p:sp>
        <p:nvSpPr>
          <p:cNvPr id="3" name="Content Placeholder 2">
            <a:extLst>
              <a:ext uri="{FF2B5EF4-FFF2-40B4-BE49-F238E27FC236}">
                <a16:creationId xmlns:a16="http://schemas.microsoft.com/office/drawing/2014/main" id="{0BAD66CD-B882-1107-010A-085188640F5D}"/>
              </a:ext>
            </a:extLst>
          </p:cNvPr>
          <p:cNvSpPr>
            <a:spLocks noGrp="1"/>
          </p:cNvSpPr>
          <p:nvPr>
            <p:ph idx="1"/>
          </p:nvPr>
        </p:nvSpPr>
        <p:spPr>
          <a:xfrm>
            <a:off x="106865" y="1413469"/>
            <a:ext cx="11970115" cy="4875188"/>
          </a:xfrm>
        </p:spPr>
        <p:txBody>
          <a:bodyPr>
            <a:normAutofit/>
          </a:bodyPr>
          <a:lstStyle/>
          <a:p>
            <a:pPr marL="0" indent="0">
              <a:buNone/>
            </a:pPr>
            <a:r>
              <a:rPr lang="en-US" sz="3200" b="1" dirty="0">
                <a:solidFill>
                  <a:schemeClr val="tx1"/>
                </a:solidFill>
              </a:rPr>
              <a:t>Crisis Response Before Funds Are Available</a:t>
            </a:r>
          </a:p>
          <a:p>
            <a:pPr marL="0" indent="0">
              <a:buNone/>
            </a:pPr>
            <a:r>
              <a:rPr lang="en-US" sz="3200" dirty="0">
                <a:solidFill>
                  <a:schemeClr val="tx1"/>
                </a:solidFill>
              </a:rPr>
              <a:t>When a household has an energy emergency before Crisis funds are available, Service Providers must do one of the following:</a:t>
            </a:r>
          </a:p>
        </p:txBody>
      </p:sp>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4639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60E86-4883-EEBA-4CB9-5C419EF5D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53EE3-EACC-3BEB-B13B-BA25A01E50B4}"/>
              </a:ext>
            </a:extLst>
          </p:cNvPr>
          <p:cNvSpPr>
            <a:spLocks noGrp="1"/>
          </p:cNvSpPr>
          <p:nvPr>
            <p:ph type="title"/>
          </p:nvPr>
        </p:nvSpPr>
        <p:spPr/>
        <p:txBody>
          <a:bodyPr/>
          <a:lstStyle/>
          <a:p>
            <a:r>
              <a:rPr lang="en-US" dirty="0"/>
              <a:t>Addressing Crisis Before EAP Funding is available</a:t>
            </a:r>
          </a:p>
        </p:txBody>
      </p:sp>
      <p:sp>
        <p:nvSpPr>
          <p:cNvPr id="3" name="Content Placeholder 2">
            <a:extLst>
              <a:ext uri="{FF2B5EF4-FFF2-40B4-BE49-F238E27FC236}">
                <a16:creationId xmlns:a16="http://schemas.microsoft.com/office/drawing/2014/main" id="{E9F146D6-A64C-2506-9A00-8C7918642981}"/>
              </a:ext>
            </a:extLst>
          </p:cNvPr>
          <p:cNvSpPr>
            <a:spLocks noGrp="1"/>
          </p:cNvSpPr>
          <p:nvPr>
            <p:ph idx="1"/>
          </p:nvPr>
        </p:nvSpPr>
        <p:spPr>
          <a:xfrm>
            <a:off x="106866" y="1361711"/>
            <a:ext cx="11995994" cy="4840681"/>
          </a:xfrm>
        </p:spPr>
        <p:txBody>
          <a:bodyPr>
            <a:normAutofit/>
          </a:bodyPr>
          <a:lstStyle/>
          <a:p>
            <a:pPr marL="0" indent="0">
              <a:buNone/>
            </a:pPr>
            <a:r>
              <a:rPr lang="en-US" sz="2800" b="1" dirty="0">
                <a:solidFill>
                  <a:schemeClr val="tx1"/>
                </a:solidFill>
              </a:rPr>
              <a:t>Option A: Make referrals and advocate for the household</a:t>
            </a:r>
            <a:endParaRPr lang="en-US" sz="2800" dirty="0">
              <a:solidFill>
                <a:schemeClr val="tx1"/>
              </a:solidFill>
            </a:endParaRPr>
          </a:p>
          <a:p>
            <a:pPr marL="0" indent="0">
              <a:buNone/>
            </a:pPr>
            <a:r>
              <a:rPr lang="en-US" sz="2800" dirty="0">
                <a:solidFill>
                  <a:schemeClr val="tx1"/>
                </a:solidFill>
              </a:rPr>
              <a:t>Address the situation by making referrals and/or advocating on behalf of the household. The household must be told to call back after November 1 if referral and advocacy activities do not resolve their emergency. (Service Providers are not required to determine the outcome of referral activities.) These activities must be documented in a household’s Application Notes in </a:t>
            </a:r>
            <a:r>
              <a:rPr lang="en-US" sz="2800" dirty="0" err="1">
                <a:solidFill>
                  <a:schemeClr val="tx1"/>
                </a:solidFill>
              </a:rPr>
              <a:t>eHEAT</a:t>
            </a:r>
            <a:r>
              <a:rPr lang="en-US" sz="2800" dirty="0">
                <a:solidFill>
                  <a:schemeClr val="tx1"/>
                </a:solidFill>
              </a:rPr>
              <a:t>. Commerce may audit these notes for completeness and reasonableness as part of routine monitoring activities. After referral/advocacy activities have been documented, Service Providers must return the application to log date order for further processing</a:t>
            </a:r>
          </a:p>
          <a:p>
            <a:pPr marL="0" indent="0">
              <a:buNone/>
            </a:pPr>
            <a:endParaRPr lang="en-US" dirty="0">
              <a:solidFill>
                <a:schemeClr val="tx1"/>
              </a:solidFill>
            </a:endParaRPr>
          </a:p>
        </p:txBody>
      </p:sp>
      <p:sp>
        <p:nvSpPr>
          <p:cNvPr id="6" name="Slide Number Placeholder 5">
            <a:extLst>
              <a:ext uri="{FF2B5EF4-FFF2-40B4-BE49-F238E27FC236}">
                <a16:creationId xmlns:a16="http://schemas.microsoft.com/office/drawing/2014/main" id="{0D37775B-71E0-B73D-EC75-4F01A029C9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4093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FEA27-0CF4-915F-0D82-F00EC3EB0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A02C6-B2A8-785A-05DC-63C8371ADB1C}"/>
              </a:ext>
            </a:extLst>
          </p:cNvPr>
          <p:cNvSpPr>
            <a:spLocks noGrp="1"/>
          </p:cNvSpPr>
          <p:nvPr>
            <p:ph type="title"/>
          </p:nvPr>
        </p:nvSpPr>
        <p:spPr/>
        <p:txBody>
          <a:bodyPr/>
          <a:lstStyle/>
          <a:p>
            <a:r>
              <a:rPr lang="en-US" dirty="0"/>
              <a:t>Addressing Crisis Before EAP Funding is available</a:t>
            </a:r>
          </a:p>
        </p:txBody>
      </p:sp>
      <p:sp>
        <p:nvSpPr>
          <p:cNvPr id="3" name="Content Placeholder 2">
            <a:extLst>
              <a:ext uri="{FF2B5EF4-FFF2-40B4-BE49-F238E27FC236}">
                <a16:creationId xmlns:a16="http://schemas.microsoft.com/office/drawing/2014/main" id="{0DA99546-9181-7941-1F18-017E14BF5428}"/>
              </a:ext>
            </a:extLst>
          </p:cNvPr>
          <p:cNvSpPr>
            <a:spLocks noGrp="1"/>
          </p:cNvSpPr>
          <p:nvPr>
            <p:ph idx="1"/>
          </p:nvPr>
        </p:nvSpPr>
        <p:spPr>
          <a:xfrm>
            <a:off x="106866" y="1361711"/>
            <a:ext cx="11995994" cy="4840681"/>
          </a:xfrm>
        </p:spPr>
        <p:txBody>
          <a:bodyPr>
            <a:normAutofit/>
          </a:bodyPr>
          <a:lstStyle/>
          <a:p>
            <a:pPr marL="0" indent="0">
              <a:buNone/>
            </a:pPr>
            <a:r>
              <a:rPr lang="en-US" sz="2800" b="1" dirty="0">
                <a:solidFill>
                  <a:schemeClr val="tx1"/>
                </a:solidFill>
              </a:rPr>
              <a:t>Option B: Enter the emergency in </a:t>
            </a:r>
            <a:r>
              <a:rPr lang="en-US" sz="2800" b="1" dirty="0" err="1">
                <a:solidFill>
                  <a:schemeClr val="tx1"/>
                </a:solidFill>
              </a:rPr>
              <a:t>eHEAT</a:t>
            </a:r>
            <a:r>
              <a:rPr lang="en-US" sz="2800" b="1" dirty="0">
                <a:solidFill>
                  <a:schemeClr val="tx1"/>
                </a:solidFill>
              </a:rPr>
              <a:t> to process later</a:t>
            </a:r>
            <a:endParaRPr lang="en-US" sz="2800" dirty="0">
              <a:solidFill>
                <a:schemeClr val="tx1"/>
              </a:solidFill>
            </a:endParaRPr>
          </a:p>
          <a:p>
            <a:pPr marL="0" indent="0">
              <a:buNone/>
            </a:pPr>
            <a:r>
              <a:rPr lang="en-US" sz="2800" dirty="0">
                <a:solidFill>
                  <a:schemeClr val="tx1"/>
                </a:solidFill>
              </a:rPr>
              <a:t>Create a new Crisis request in </a:t>
            </a:r>
            <a:r>
              <a:rPr lang="en-US" sz="2800" dirty="0" err="1">
                <a:solidFill>
                  <a:schemeClr val="tx1"/>
                </a:solidFill>
              </a:rPr>
              <a:t>eHEAT</a:t>
            </a:r>
            <a:r>
              <a:rPr lang="en-US" sz="2800" dirty="0">
                <a:solidFill>
                  <a:schemeClr val="tx1"/>
                </a:solidFill>
              </a:rPr>
              <a:t> and enter the emergency information for processing after funds become available. If Service Providers can determine a Primary Heat benefit for the household, they may also determine the Crisis benefit amount even if funding is not yet available. Once funding is available, normal Crisis policies apply to these emergencies</a:t>
            </a:r>
          </a:p>
          <a:p>
            <a:pPr marL="0" indent="0">
              <a:buNone/>
            </a:pPr>
            <a:endParaRPr lang="en-US" dirty="0">
              <a:solidFill>
                <a:schemeClr val="tx1"/>
              </a:solidFill>
            </a:endParaRPr>
          </a:p>
        </p:txBody>
      </p:sp>
      <p:sp>
        <p:nvSpPr>
          <p:cNvPr id="6" name="Slide Number Placeholder 5">
            <a:extLst>
              <a:ext uri="{FF2B5EF4-FFF2-40B4-BE49-F238E27FC236}">
                <a16:creationId xmlns:a16="http://schemas.microsoft.com/office/drawing/2014/main" id="{F6142CD9-8351-2811-3825-3EF371F0E0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2204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C2D8-48B0-17F7-63CD-4B42A6D1D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85D6B-26F3-B293-53D5-DB456795118F}"/>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a16="http://schemas.microsoft.com/office/drawing/2014/main" id="{2526402A-2E7B-6732-249B-06EA126B4992}"/>
              </a:ext>
            </a:extLst>
          </p:cNvPr>
          <p:cNvSpPr>
            <a:spLocks noGrp="1"/>
          </p:cNvSpPr>
          <p:nvPr>
            <p:ph idx="1"/>
          </p:nvPr>
        </p:nvSpPr>
        <p:spPr>
          <a:xfrm>
            <a:off x="106865" y="1422096"/>
            <a:ext cx="11961489" cy="1053685"/>
          </a:xfrm>
        </p:spPr>
        <p:txBody>
          <a:bodyPr>
            <a:normAutofit/>
          </a:bodyPr>
          <a:lstStyle/>
          <a:p>
            <a:pPr marL="0" indent="0">
              <a:buNone/>
            </a:pPr>
            <a:r>
              <a:rPr lang="en-US" sz="2800" b="1" dirty="0">
                <a:solidFill>
                  <a:schemeClr val="tx1"/>
                </a:solidFill>
              </a:rPr>
              <a:t>October 1, Pierre submits their EAP application which indicates they have no heating fuel  </a:t>
            </a:r>
          </a:p>
        </p:txBody>
      </p:sp>
      <p:sp>
        <p:nvSpPr>
          <p:cNvPr id="6" name="Slide Number Placeholder 5">
            <a:extLst>
              <a:ext uri="{FF2B5EF4-FFF2-40B4-BE49-F238E27FC236}">
                <a16:creationId xmlns:a16="http://schemas.microsoft.com/office/drawing/2014/main" id="{FAB7E0A7-259A-9294-FA75-60ADCDDF97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24672885-092F-5FD0-CAC3-7E05BDF5AD3D}"/>
              </a:ext>
            </a:extLst>
          </p:cNvPr>
          <p:cNvSpPr txBox="1"/>
          <p:nvPr/>
        </p:nvSpPr>
        <p:spPr>
          <a:xfrm>
            <a:off x="106865" y="2475781"/>
            <a:ext cx="4870577" cy="4832092"/>
          </a:xfrm>
          <a:prstGeom prst="rect">
            <a:avLst/>
          </a:prstGeom>
          <a:noFill/>
        </p:spPr>
        <p:txBody>
          <a:bodyPr wrap="square" rtlCol="0">
            <a:spAutoFit/>
          </a:bodyPr>
          <a:lstStyle/>
          <a:p>
            <a:r>
              <a:rPr lang="en-US" sz="2800" b="1" dirty="0"/>
              <a:t>Option A</a:t>
            </a:r>
          </a:p>
          <a:p>
            <a:pPr marL="457200" indent="-457200">
              <a:buFont typeface="Arial" panose="020B0604020202020204" pitchFamily="34" charset="0"/>
              <a:buChar char="•"/>
            </a:pPr>
            <a:r>
              <a:rPr lang="en-US" sz="2800" dirty="0"/>
              <a:t>Refer Pierre to local community resources</a:t>
            </a:r>
          </a:p>
          <a:p>
            <a:pPr marL="457200" indent="-457200">
              <a:buFont typeface="Arial" panose="020B0604020202020204" pitchFamily="34" charset="0"/>
              <a:buChar char="•"/>
            </a:pPr>
            <a:r>
              <a:rPr lang="en-US" sz="2800" dirty="0"/>
              <a:t>Ask that Pierre reach out after November 1 if they need Crisis assistance</a:t>
            </a:r>
          </a:p>
          <a:p>
            <a:pPr marL="457200" indent="-457200">
              <a:buFont typeface="Arial" panose="020B0604020202020204" pitchFamily="34" charset="0"/>
              <a:buChar char="•"/>
            </a:pPr>
            <a:r>
              <a:rPr lang="en-US" sz="2800" dirty="0"/>
              <a:t>Document efforts in </a:t>
            </a:r>
            <a:r>
              <a:rPr lang="en-US" sz="2800" dirty="0" err="1"/>
              <a:t>eHEAT</a:t>
            </a:r>
            <a:endParaRPr lang="en-US" sz="2800" dirty="0"/>
          </a:p>
          <a:p>
            <a:pPr marL="457200" indent="-457200">
              <a:buFont typeface="Arial" panose="020B0604020202020204" pitchFamily="34" charset="0"/>
              <a:buChar char="•"/>
            </a:pPr>
            <a:r>
              <a:rPr lang="en-US" sz="2800" dirty="0"/>
              <a:t>Return application to log date order for processing</a:t>
            </a:r>
          </a:p>
          <a:p>
            <a:pPr marL="457200" indent="-457200">
              <a:buFont typeface="Arial" panose="020B0604020202020204" pitchFamily="34" charset="0"/>
              <a:buChar char="•"/>
            </a:pPr>
            <a:endParaRPr lang="en-US" sz="2800" dirty="0"/>
          </a:p>
          <a:p>
            <a:endParaRPr lang="en-US" sz="2800" dirty="0"/>
          </a:p>
        </p:txBody>
      </p:sp>
      <p:sp>
        <p:nvSpPr>
          <p:cNvPr id="5" name="TextBox 4">
            <a:extLst>
              <a:ext uri="{FF2B5EF4-FFF2-40B4-BE49-F238E27FC236}">
                <a16:creationId xmlns:a16="http://schemas.microsoft.com/office/drawing/2014/main" id="{4203391C-D643-96B4-9A94-ECED83535DC0}"/>
              </a:ext>
            </a:extLst>
          </p:cNvPr>
          <p:cNvSpPr txBox="1"/>
          <p:nvPr/>
        </p:nvSpPr>
        <p:spPr>
          <a:xfrm>
            <a:off x="6901132" y="2475781"/>
            <a:ext cx="5167222" cy="3970318"/>
          </a:xfrm>
          <a:prstGeom prst="rect">
            <a:avLst/>
          </a:prstGeom>
          <a:noFill/>
        </p:spPr>
        <p:txBody>
          <a:bodyPr wrap="square" rtlCol="0">
            <a:spAutoFit/>
          </a:bodyPr>
          <a:lstStyle/>
          <a:p>
            <a:r>
              <a:rPr lang="en-US" sz="2800" b="1" dirty="0"/>
              <a:t>Option B</a:t>
            </a:r>
          </a:p>
          <a:p>
            <a:pPr marL="457200" indent="-457200">
              <a:buFont typeface="Arial" panose="020B0604020202020204" pitchFamily="34" charset="0"/>
              <a:buChar char="•"/>
            </a:pPr>
            <a:r>
              <a:rPr lang="en-US" sz="2800" dirty="0"/>
              <a:t>Create a new Crisis request in </a:t>
            </a:r>
            <a:r>
              <a:rPr lang="en-US" sz="2800" dirty="0" err="1"/>
              <a:t>eHEAT</a:t>
            </a:r>
            <a:r>
              <a:rPr lang="en-US" sz="2800" dirty="0"/>
              <a:t> and enter emergency info for processing when Crisis funding becomes available</a:t>
            </a:r>
          </a:p>
          <a:p>
            <a:pPr marL="457200" indent="-457200">
              <a:buFont typeface="Arial" panose="020B0604020202020204" pitchFamily="34" charset="0"/>
              <a:buChar char="•"/>
            </a:pPr>
            <a:r>
              <a:rPr lang="en-US" sz="2800" dirty="0"/>
              <a:t>If Primary Heat benefit can be determined, also determine the Crisis benefit</a:t>
            </a:r>
          </a:p>
          <a:p>
            <a:pPr marL="457200" indent="-457200">
              <a:buFont typeface="Arial" panose="020B0604020202020204" pitchFamily="34" charset="0"/>
              <a:buChar char="•"/>
            </a:pPr>
            <a:endParaRPr lang="en-US" sz="2800" dirty="0"/>
          </a:p>
        </p:txBody>
      </p:sp>
      <p:pic>
        <p:nvPicPr>
          <p:cNvPr id="8" name="Picture 7" descr="Railway bridge over river in Quebec">
            <a:extLst>
              <a:ext uri="{FF2B5EF4-FFF2-40B4-BE49-F238E27FC236}">
                <a16:creationId xmlns:a16="http://schemas.microsoft.com/office/drawing/2014/main" id="{58EBFF98-8114-941B-444F-51017C894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901" y="2475781"/>
            <a:ext cx="2018581" cy="3880569"/>
          </a:xfrm>
          <a:prstGeom prst="rect">
            <a:avLst/>
          </a:prstGeom>
        </p:spPr>
      </p:pic>
    </p:spTree>
    <p:extLst>
      <p:ext uri="{BB962C8B-B14F-4D97-AF65-F5344CB8AC3E}">
        <p14:creationId xmlns:p14="http://schemas.microsoft.com/office/powerpoint/2010/main" val="415541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p:cTn id="4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 calcmode="lin" valueType="num">
                                      <p:cBhvr>
                                        <p:cTn id="5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E970E-09E7-774C-E354-C2ECE9120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AB6EC-A08D-F744-4C0D-E589E7B1A4B0}"/>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5DEE6A0E-410A-F9C8-B4DC-85D97F509151}"/>
              </a:ext>
            </a:extLst>
          </p:cNvPr>
          <p:cNvSpPr>
            <a:spLocks noGrp="1"/>
          </p:cNvSpPr>
          <p:nvPr>
            <p:ph idx="1"/>
          </p:nvPr>
        </p:nvSpPr>
        <p:spPr>
          <a:xfrm>
            <a:off x="106865" y="1422096"/>
            <a:ext cx="11961489" cy="1053685"/>
          </a:xfrm>
        </p:spPr>
        <p:txBody>
          <a:bodyPr>
            <a:normAutofit/>
          </a:bodyPr>
          <a:lstStyle/>
          <a:p>
            <a:pPr marL="0" indent="0">
              <a:buNone/>
            </a:pPr>
            <a:r>
              <a:rPr lang="en-US" sz="2800" b="1" dirty="0">
                <a:solidFill>
                  <a:schemeClr val="tx1"/>
                </a:solidFill>
              </a:rPr>
              <a:t>October 1, Betty submits their EAP application which indicates their heat is currently shut off, their account is with a vendor you’ve worked with for years   </a:t>
            </a:r>
          </a:p>
        </p:txBody>
      </p:sp>
      <p:sp>
        <p:nvSpPr>
          <p:cNvPr id="6" name="Slide Number Placeholder 5">
            <a:extLst>
              <a:ext uri="{FF2B5EF4-FFF2-40B4-BE49-F238E27FC236}">
                <a16:creationId xmlns:a16="http://schemas.microsoft.com/office/drawing/2014/main" id="{A7C6F854-02E3-BDD6-E337-860D854AF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46A09F2-879F-BBB4-6E4D-BEA7E47ADD66}"/>
              </a:ext>
            </a:extLst>
          </p:cNvPr>
          <p:cNvSpPr txBox="1"/>
          <p:nvPr/>
        </p:nvSpPr>
        <p:spPr>
          <a:xfrm>
            <a:off x="106865" y="2475781"/>
            <a:ext cx="4870577" cy="5262979"/>
          </a:xfrm>
          <a:prstGeom prst="rect">
            <a:avLst/>
          </a:prstGeom>
          <a:noFill/>
        </p:spPr>
        <p:txBody>
          <a:bodyPr wrap="square" rtlCol="0">
            <a:spAutoFit/>
          </a:bodyPr>
          <a:lstStyle/>
          <a:p>
            <a:r>
              <a:rPr lang="en-US" sz="2800" b="1" dirty="0"/>
              <a:t>Option A</a:t>
            </a:r>
          </a:p>
          <a:p>
            <a:pPr marL="457200" indent="-457200">
              <a:buFont typeface="Arial" panose="020B0604020202020204" pitchFamily="34" charset="0"/>
              <a:buChar char="•"/>
            </a:pPr>
            <a:r>
              <a:rPr lang="en-US" sz="2800" dirty="0"/>
              <a:t>Refer Betty to local community resources and connect with the vendor</a:t>
            </a:r>
          </a:p>
          <a:p>
            <a:pPr marL="457200" indent="-457200">
              <a:buFont typeface="Arial" panose="020B0604020202020204" pitchFamily="34" charset="0"/>
              <a:buChar char="•"/>
            </a:pPr>
            <a:r>
              <a:rPr lang="en-US" sz="2800" dirty="0"/>
              <a:t>Ask that Betty reach out to you after November 1 if they still need Crisis assistance</a:t>
            </a:r>
          </a:p>
          <a:p>
            <a:pPr marL="457200" indent="-457200">
              <a:buFont typeface="Arial" panose="020B0604020202020204" pitchFamily="34" charset="0"/>
              <a:buChar char="•"/>
            </a:pPr>
            <a:r>
              <a:rPr lang="en-US" sz="2800" dirty="0"/>
              <a:t>Document efforts in </a:t>
            </a:r>
            <a:r>
              <a:rPr lang="en-US" sz="2800" dirty="0" err="1"/>
              <a:t>eHEAT</a:t>
            </a:r>
            <a:endParaRPr lang="en-US" sz="2800" dirty="0"/>
          </a:p>
          <a:p>
            <a:pPr marL="457200" indent="-457200">
              <a:buFont typeface="Arial" panose="020B0604020202020204" pitchFamily="34" charset="0"/>
              <a:buChar char="•"/>
            </a:pPr>
            <a:r>
              <a:rPr lang="en-US" sz="2800" dirty="0"/>
              <a:t>Return application to log date order for processing</a:t>
            </a:r>
          </a:p>
          <a:p>
            <a:pPr marL="457200" indent="-457200">
              <a:buFont typeface="Arial" panose="020B0604020202020204" pitchFamily="34" charset="0"/>
              <a:buChar char="•"/>
            </a:pPr>
            <a:endParaRPr lang="en-US" sz="2800" dirty="0"/>
          </a:p>
          <a:p>
            <a:endParaRPr lang="en-US" sz="2800" dirty="0"/>
          </a:p>
        </p:txBody>
      </p:sp>
      <p:sp>
        <p:nvSpPr>
          <p:cNvPr id="5" name="TextBox 4">
            <a:extLst>
              <a:ext uri="{FF2B5EF4-FFF2-40B4-BE49-F238E27FC236}">
                <a16:creationId xmlns:a16="http://schemas.microsoft.com/office/drawing/2014/main" id="{5585EFC3-4F8C-D147-E6AA-B6392FDAC877}"/>
              </a:ext>
            </a:extLst>
          </p:cNvPr>
          <p:cNvSpPr txBox="1"/>
          <p:nvPr/>
        </p:nvSpPr>
        <p:spPr>
          <a:xfrm>
            <a:off x="6901132" y="2475781"/>
            <a:ext cx="5167222" cy="3970318"/>
          </a:xfrm>
          <a:prstGeom prst="rect">
            <a:avLst/>
          </a:prstGeom>
          <a:noFill/>
        </p:spPr>
        <p:txBody>
          <a:bodyPr wrap="square" rtlCol="0">
            <a:spAutoFit/>
          </a:bodyPr>
          <a:lstStyle/>
          <a:p>
            <a:r>
              <a:rPr lang="en-US" sz="2800" b="1" dirty="0"/>
              <a:t>Option B</a:t>
            </a:r>
          </a:p>
          <a:p>
            <a:pPr marL="457200" indent="-457200">
              <a:buFont typeface="Arial" panose="020B0604020202020204" pitchFamily="34" charset="0"/>
              <a:buChar char="•"/>
            </a:pPr>
            <a:r>
              <a:rPr lang="en-US" sz="2800" dirty="0"/>
              <a:t>Create a new Crisis request in </a:t>
            </a:r>
            <a:r>
              <a:rPr lang="en-US" sz="2800" dirty="0" err="1"/>
              <a:t>eHEAT</a:t>
            </a:r>
            <a:r>
              <a:rPr lang="en-US" sz="2800" dirty="0"/>
              <a:t> and enter emergency info for processing when Crisis funding becomes available</a:t>
            </a:r>
          </a:p>
          <a:p>
            <a:pPr marL="457200" indent="-457200">
              <a:buFont typeface="Arial" panose="020B0604020202020204" pitchFamily="34" charset="0"/>
              <a:buChar char="•"/>
            </a:pPr>
            <a:r>
              <a:rPr lang="en-US" sz="2800" dirty="0"/>
              <a:t>If Primary Heat benefit can be determined, also determine the Crisis benefit</a:t>
            </a:r>
          </a:p>
          <a:p>
            <a:pPr marL="457200" indent="-457200">
              <a:buFont typeface="Arial" panose="020B0604020202020204" pitchFamily="34" charset="0"/>
              <a:buChar char="•"/>
            </a:pPr>
            <a:endParaRPr lang="en-US" sz="2800" dirty="0"/>
          </a:p>
        </p:txBody>
      </p:sp>
      <p:pic>
        <p:nvPicPr>
          <p:cNvPr id="8" name="Picture 7" descr="A railroad extending through the desert">
            <a:extLst>
              <a:ext uri="{FF2B5EF4-FFF2-40B4-BE49-F238E27FC236}">
                <a16:creationId xmlns:a16="http://schemas.microsoft.com/office/drawing/2014/main" id="{338B25C0-D7AB-1145-2961-E2C138AC4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679" y="3003075"/>
            <a:ext cx="1889185" cy="3138933"/>
          </a:xfrm>
          <a:prstGeom prst="rect">
            <a:avLst/>
          </a:prstGeom>
        </p:spPr>
      </p:pic>
    </p:spTree>
    <p:extLst>
      <p:ext uri="{BB962C8B-B14F-4D97-AF65-F5344CB8AC3E}">
        <p14:creationId xmlns:p14="http://schemas.microsoft.com/office/powerpoint/2010/main" val="159692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p:cTn id="4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 calcmode="lin" valueType="num">
                                      <p:cBhvr>
                                        <p:cTn id="5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potx" id="{173BAB30-51AA-4A99-A927-CCD869EBF607}" vid="{BA9EC644-015B-4F2F-9352-CA7D864112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1339</Words>
  <Application>Microsoft Office PowerPoint</Application>
  <PresentationFormat>Widescreen</PresentationFormat>
  <Paragraphs>149</Paragraphs>
  <Slides>28</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Aptos</vt:lpstr>
      <vt:lpstr>Aptos Display</vt:lpstr>
      <vt:lpstr>Arial</vt:lpstr>
      <vt:lpstr>Calibri</vt:lpstr>
      <vt:lpstr>Office Theme</vt:lpstr>
      <vt:lpstr>MN.IT</vt:lpstr>
      <vt:lpstr>Document</vt:lpstr>
      <vt:lpstr>    </vt:lpstr>
      <vt:lpstr>Addressing Crisis Before EAP Funding is Available</vt:lpstr>
      <vt:lpstr>Addressing Crisis Before EAP Funding is available</vt:lpstr>
      <vt:lpstr>Addressing Crisis Before EAP Funding is available</vt:lpstr>
      <vt:lpstr>Addressing Crisis Before EAP Funding is available</vt:lpstr>
      <vt:lpstr>Addressing Crisis Before EAP Funding is available</vt:lpstr>
      <vt:lpstr>Addressing Crisis Before EAP Funding is available</vt:lpstr>
      <vt:lpstr>Example #1</vt:lpstr>
      <vt:lpstr>Example #2</vt:lpstr>
      <vt:lpstr>Q &amp; A</vt:lpstr>
      <vt:lpstr>Q&amp;A</vt:lpstr>
      <vt:lpstr>Ch. 5 – Crisis</vt:lpstr>
      <vt:lpstr>Crisis</vt:lpstr>
      <vt:lpstr>Name on Account</vt:lpstr>
      <vt:lpstr>Crisis Eligibility</vt:lpstr>
      <vt:lpstr>Crisis Eligibility</vt:lpstr>
      <vt:lpstr>Crisis Eligibility</vt:lpstr>
      <vt:lpstr>Crisis Eligibility Decision Chart</vt:lpstr>
      <vt:lpstr>Scenarios</vt:lpstr>
      <vt:lpstr>Scenario 1</vt:lpstr>
      <vt:lpstr>Scenario 1</vt:lpstr>
      <vt:lpstr>Scenario 2</vt:lpstr>
      <vt:lpstr>Scenario 2</vt:lpstr>
      <vt:lpstr>Scenario 3</vt:lpstr>
      <vt:lpstr>Scenario 3</vt:lpstr>
      <vt:lpstr>Scenario 4</vt:lpstr>
      <vt:lpstr>Scenario 4</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Seemann, Sandra (COMM)</dc:creator>
  <cp:lastModifiedBy>Seemann, Sandra (COMM)</cp:lastModifiedBy>
  <cp:revision>2</cp:revision>
  <dcterms:created xsi:type="dcterms:W3CDTF">2025-08-06T19:28:42Z</dcterms:created>
  <dcterms:modified xsi:type="dcterms:W3CDTF">2025-08-06T20:14:26Z</dcterms:modified>
</cp:coreProperties>
</file>