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1040" r:id="rId3"/>
    <p:sldId id="3018" r:id="rId4"/>
    <p:sldId id="3363" r:id="rId5"/>
    <p:sldId id="3364" r:id="rId6"/>
    <p:sldId id="3365" r:id="rId7"/>
    <p:sldId id="3366" r:id="rId8"/>
    <p:sldId id="3367" r:id="rId9"/>
    <p:sldId id="3368" r:id="rId10"/>
    <p:sldId id="3369" r:id="rId11"/>
    <p:sldId id="3370" r:id="rId12"/>
    <p:sldId id="3371" r:id="rId13"/>
    <p:sldId id="3372" r:id="rId14"/>
    <p:sldId id="3373" r:id="rId15"/>
    <p:sldId id="3374" r:id="rId16"/>
    <p:sldId id="3019" r:id="rId17"/>
    <p:sldId id="3336" r:id="rId18"/>
    <p:sldId id="3375" r:id="rId19"/>
    <p:sldId id="3376" r:id="rId20"/>
    <p:sldId id="3377" r:id="rId21"/>
    <p:sldId id="3378" r:id="rId22"/>
    <p:sldId id="3379" r:id="rId23"/>
    <p:sldId id="3380" r:id="rId24"/>
    <p:sldId id="3381" r:id="rId25"/>
    <p:sldId id="3297" r:id="rId26"/>
    <p:sldId id="3382" r:id="rId27"/>
    <p:sldId id="3383" r:id="rId28"/>
    <p:sldId id="3384" r:id="rId29"/>
    <p:sldId id="3385" r:id="rId30"/>
    <p:sldId id="421" r:id="rId31"/>
    <p:sldId id="3295" r:id="rId32"/>
    <p:sldId id="418" r:id="rId33"/>
    <p:sldId id="3294" r:id="rId34"/>
    <p:sldId id="3386" r:id="rId35"/>
    <p:sldId id="3387" r:id="rId36"/>
    <p:sldId id="3296" r:id="rId37"/>
    <p:sldId id="3388" r:id="rId38"/>
    <p:sldId id="3277" r:id="rId39"/>
    <p:sldId id="3280" r:id="rId40"/>
    <p:sldId id="3289" r:id="rId41"/>
    <p:sldId id="3282" r:id="rId42"/>
    <p:sldId id="3281" r:id="rId43"/>
    <p:sldId id="3283" r:id="rId44"/>
    <p:sldId id="3284" r:id="rId45"/>
    <p:sldId id="3285" r:id="rId46"/>
    <p:sldId id="3290" r:id="rId47"/>
    <p:sldId id="3292" r:id="rId48"/>
    <p:sldId id="333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1B674-C6F3-40EC-B0F3-0E0D073AB7D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ED87-EFB4-4938-B8FD-5956C6A8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4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9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1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30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7C6F0-8297-201D-BA22-B051674E8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7B4FFC-E991-B452-B9D8-C1E9C61F9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89C3C-9A23-D19A-C716-D1144875E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E343E-0211-BECD-63AA-60EC7233E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11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DEED shows more employers </a:t>
            </a:r>
            <a:r>
              <a:rPr lang="en-US" sz="1200" dirty="0"/>
              <a:t>than indicated on application (via “# of employers” or “Income Y/N”)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25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2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this series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89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7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3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1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82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56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60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09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586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704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section bigger – font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75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Income / Benefits = blank, # Employers = blank, no DEED = no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A893E-D762-4F9E-9FFC-E31D84A1D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21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8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the monthly bills from check boxes to free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6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Simplified the rest of the form too/ some formatting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4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6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Formatting changed for each section/question into a table format </a:t>
            </a:r>
          </a:p>
          <a:p>
            <a:r>
              <a:rPr lang="en-US" dirty="0"/>
              <a:t>Questions are the same, added the first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6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these changes were right away in Oct or Nov </a:t>
            </a:r>
          </a:p>
          <a:p>
            <a:r>
              <a:rPr lang="en-US" dirty="0"/>
              <a:t>Last was Feb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0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4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840-D8CB-7C6D-B2C3-4FB2D4D9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0F5A-5838-B2F5-0CB0-C0152EB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89E-9F75-8BB0-C96E-B21231E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88E2-E057-468A-A745-867F2D9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752-194B-E993-DAFD-93710AA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F6BD-6384-1801-E560-C1DA802C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0F16-7873-47EF-7026-6E1EBD4B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9565-5872-FA6D-5B49-483264E6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75BC-D783-E89C-9BF6-CB1631A1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D028-ACC6-A5AA-781F-D1B3B6E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7C1-88A3-D1AE-AD7A-44E2522F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15468-0EC0-7C94-852E-DC866132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02EF-0432-654D-7A36-FDF163B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C987-E9DB-EDDF-1764-0C63BA71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CCA0-473F-C807-DB88-4BF066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609A9E4C-C103-4FA4-822B-E82DE792167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3170A9-BBA4-411C-BC84-1842E0BB563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831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EEB90FFD-D2D9-4F5F-8590-CB128880A1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4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56E193FD-FE95-4BDE-8007-09944D3D6E7B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F572C9-7141-40CA-BAF6-CEB1DEBAD35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01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CB35-7135-6CF0-34E9-7621102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DAAA-FF83-3729-7FE5-D7F6CAC2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D1B-CE90-411E-19DD-0EB976D6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1E4A-D547-8D99-976B-AA3645BF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2515-92F5-C423-2FE9-4593C914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F9207B-D1B9-461C-9F0C-8FB160527F5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2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09BF49D-465D-4D90-8ED0-696C8CE2F35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2DF86-D7F6-4A2C-B9B5-EBCAFDD685F8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2997C-08A6-4C3E-B1D9-4C22E877DEC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C0EBC2-667E-47DC-9766-124575FFB03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FEFE4-D7F6-4199-AA5E-AB5F3890E6A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6108E-7910-4A69-980D-2D0B890A7F9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148823-37F6-48B2-A686-BCB68E390DE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074-A00E-0FC3-17B2-F47ABF8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0E5-EF6C-7434-EEE0-32C591C21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21D6-196E-79E7-63A9-8A0F88C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BEBE-6836-A50C-8FE5-EE02864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E162-B341-3854-CD23-B037266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C27460E-ADA4-4312-B54D-F85146C39A6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C60D-2A37-478B-B283-D5EFC8A6BD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86C4FE6-3116-4F1D-B296-403F0C5F283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9F4FA4C-51E8-4FAC-B909-65DFD4705D6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CEF465A-5259-4090-9DE7-D9C0063E449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47608DDD-F948-4368-A165-16C6F04A2D0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ADC0C9A-9F64-45CB-B67D-0E5818227CB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209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380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154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D9C9-EE22-FC99-2807-57892BD9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12A-C191-D07F-F975-3AA9AF8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0AB2-05D2-A0F4-21CF-FB0F93DF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1DF6-08C7-1610-E0B1-EF85B37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89D6-AC4B-DBEC-0EDF-A549712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CC679-E093-763B-B28E-456449B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ED76-FA01-44A8-9606-D0E45338339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2F9B8-5E68-4E4F-B17C-2A863C72D5C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9DCC-8A28-413C-950B-AC617C3E70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EE99AE-EF6B-4BF9-9FA1-E8EBBC1924E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7ED909E-CD04-4001-94D5-0975CB7CC54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2557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C391-7C3B-41B6-99FD-489949516AC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C1F29-1512-4A68-9ACF-4622935D07B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335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15628-3108-4012-BC7F-22348EC6937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12B-EFCF-210A-5E36-4489CA50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5F-C256-B838-B82D-6346E4AD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242E-0395-154D-1DF5-415D2B75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293B2-CCDE-96DD-AD6C-5F63940BD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F8A06-0ED7-47E4-52FF-8317F973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656D3-FAEA-F984-CFB3-7FFDEB2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A869-81B4-780D-6A93-BA91ECF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33C42-4A2F-647C-2FD1-6958C0B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A5048-757B-4002-9D61-C552F706D13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570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53057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0065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A51A0-DBC0-4B1A-A44C-113112936ED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9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132779-B79A-4542-B582-DC6C2C97CE76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9F03C-F1A7-4822-BC4F-FFDB8BB489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9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1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DA1EE5-D104-44FA-B3BB-92872F6821E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57D80-E398-497E-BD25-3935B64AD6C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418-0BFD-3377-FAA3-9E5860F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65F8F-B379-B34E-84A0-758CBAA2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74CC7-426C-B3D3-F52C-A9FF3BB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6D04-4FED-D0E0-ADC6-E78D5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A0BCB-CC0C-4903-9357-5D76A5610BF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8FDA-E0BA-EA06-2325-F6BAB951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34733"/>
            <a:ext cx="10515600" cy="334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01F-5F9D-A0FC-4D1F-C4342020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112-6685-4229-95A4-78378CF616F9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65F9-9B29-7E04-62B3-315EBB3C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6763-1D50-2DB3-8771-FAAA23C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0A4B-66AC-44F6-9213-B93C51DC5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4B0A9-0932-D5D4-A4B8-238CFE6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solidFill>
            <a:schemeClr val="tx1"/>
          </a:solidFill>
        </p:spPr>
        <p:txBody>
          <a:bodyPr lIns="822960" rIns="822960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DDADF-173D-4B86-1E28-0CBE33F6E06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73A-43A5-CA76-5EB2-15CB18977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81430"/>
            <a:ext cx="10515599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2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FD59-E76B-710C-E02F-984E4C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1040-F79A-57C4-F71C-646A0AE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E902-2A1B-425C-F17E-70D0A58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CB2F-96D0-97CC-F5E2-1505F949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5110-B630-27EF-A8C2-62CE5423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4945-BC1C-4EC1-1A14-14C5B150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8079-DA17-64C2-0EE5-37A3A338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6824-8633-ED91-29A6-9E98D6F5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23B7-BD8E-6B85-EC51-21EF4E7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D59-12CA-E0D9-D37D-B3145B4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EBC4-F9F1-7ACC-CF84-F4D0DA43A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4B24-2D49-D999-60C2-56142EB0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47A6-7F9F-7BE0-F2D5-73F703A7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5256F-A68A-E758-4F54-95DDE1C0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1B82-2D8F-1705-F758-15D72F1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1095D-DF9F-A1C1-AFF5-AB7C78F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387D-A652-CA41-B1E3-DB75D837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C3C9-AF00-6D34-F38C-6F424E4E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917-9108-CADA-1E9A-71A6DBB9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85A-710A-DD4D-FB52-57163029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ed5wh5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hyperlink" Target="https://mn.gov/commerce-stat/pdfs/EZ36_6-3-25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vecteezy.com/vector-art/19882211-question-mark-icon-in-doodle-style-help-symbo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vecteezy.com/vector-art/19882211-question-mark-icon-in-doodle-style-help-symbo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planadviser.com/iaa-secs-pending-adviser-proposals-redundant-inconsisten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hollywoodjuicer.blogspot.com/2014_03_01_archive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hyperlink" Target="https://hollywoodjuicer.blogspot.com/2014_03_01_archive.html" TargetMode="Externa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hyperlink" Target="https://hollywoodjuicer.blogspot.com/2014_03_01_archive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hyperlink" Target="https://hollywoodjuicer.blogspot.com/2014_03_01_archive.html" TargetMode="Externa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hollywoodjuicer.blogspot.com/2014_03_01_archive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quiz?page=1&amp;sort=curated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3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37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37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3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37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923" r="18869" b="35436"/>
          <a:stretch/>
        </p:blipFill>
        <p:spPr>
          <a:xfrm>
            <a:off x="1813428" y="1749552"/>
            <a:ext cx="8316724" cy="1447799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3680461" y="3640074"/>
            <a:ext cx="4738812" cy="456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Assistance Program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385441" y="4231006"/>
            <a:ext cx="7153656" cy="93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FFY26 Annual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695" y="5049774"/>
            <a:ext cx="8087842" cy="1077218"/>
          </a:xfrm>
          <a:prstGeom prst="rect">
            <a:avLst/>
          </a:prstGeom>
          <a:solidFill>
            <a:srgbClr val="00386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 3 – Program Eligibility Requirements;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DEED Guidance</a:t>
            </a:r>
          </a:p>
        </p:txBody>
      </p:sp>
    </p:spTree>
    <p:extLst>
      <p:ext uri="{BB962C8B-B14F-4D97-AF65-F5344CB8AC3E}">
        <p14:creationId xmlns:p14="http://schemas.microsoft.com/office/powerpoint/2010/main" val="19859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E1177-084A-057F-D4A0-CB4762B677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41DF3-D9FB-D2FE-2620-81F9A052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6" y="68262"/>
            <a:ext cx="4998886" cy="6721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C34991-A6DC-0BBC-AAF7-6F0B62D74FE0}"/>
              </a:ext>
            </a:extLst>
          </p:cNvPr>
          <p:cNvSpPr/>
          <p:nvPr/>
        </p:nvSpPr>
        <p:spPr>
          <a:xfrm>
            <a:off x="639192" y="2171805"/>
            <a:ext cx="4802820" cy="1849779"/>
          </a:xfrm>
          <a:prstGeom prst="rect">
            <a:avLst/>
          </a:prstGeom>
          <a:noFill/>
          <a:ln w="38100">
            <a:solidFill>
              <a:srgbClr val="0038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E2363-B5AA-78EB-9356-D0890146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91" y="2844871"/>
            <a:ext cx="8743181" cy="33320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6783DC-C171-988A-944D-D43B0518566B}"/>
              </a:ext>
            </a:extLst>
          </p:cNvPr>
          <p:cNvSpPr/>
          <p:nvPr/>
        </p:nvSpPr>
        <p:spPr>
          <a:xfrm>
            <a:off x="819691" y="4977365"/>
            <a:ext cx="8660921" cy="11357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115C75-09D0-B899-AA98-518C88D16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633" y="1594624"/>
            <a:ext cx="3807979" cy="13159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861DA9-F17C-7932-A3B9-4735BDBE4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247" y="4364590"/>
            <a:ext cx="3837128" cy="8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E1177-084A-057F-D4A0-CB4762B677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41DF3-D9FB-D2FE-2620-81F9A052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6" y="68262"/>
            <a:ext cx="4998886" cy="6721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97DC9-1D5B-B974-1602-4693D878D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87302"/>
            <a:ext cx="7380201" cy="38261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42B75-DDAF-5659-8FAC-21CAAF1A5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246" y="1858297"/>
            <a:ext cx="4399457" cy="1376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098B65-C79F-7944-815D-076297731913}"/>
              </a:ext>
            </a:extLst>
          </p:cNvPr>
          <p:cNvSpPr txBox="1"/>
          <p:nvPr/>
        </p:nvSpPr>
        <p:spPr>
          <a:xfrm>
            <a:off x="7435081" y="4683303"/>
            <a:ext cx="4559207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VIE must be signed by one of the EAP application’s named members (see </a:t>
            </a:r>
            <a:r>
              <a:rPr lang="en-US" b="1" i="1" dirty="0">
                <a:solidFill>
                  <a:srgbClr val="FF0000"/>
                </a:solidFill>
              </a:rPr>
              <a:t>Ch. 2 Signature Requirements </a:t>
            </a:r>
            <a:r>
              <a:rPr lang="en-US" b="1" dirty="0">
                <a:solidFill>
                  <a:srgbClr val="FF0000"/>
                </a:solidFill>
              </a:rPr>
              <a:t>section).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If VIE is signed, but missing the date, use the date received or postmarked date, </a:t>
            </a:r>
            <a:r>
              <a:rPr lang="en-US" b="1" i="1" dirty="0">
                <a:solidFill>
                  <a:srgbClr val="FF0000"/>
                </a:solidFill>
              </a:rPr>
              <a:t>whichever is earlier,</a:t>
            </a:r>
            <a:r>
              <a:rPr lang="en-US" b="1" dirty="0">
                <a:solidFill>
                  <a:srgbClr val="FF0000"/>
                </a:solidFill>
              </a:rPr>
              <a:t> as the signature date.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6F7E5C-75D7-CDF8-7EB2-B15F28EBD763}"/>
              </a:ext>
            </a:extLst>
          </p:cNvPr>
          <p:cNvSpPr/>
          <p:nvPr/>
        </p:nvSpPr>
        <p:spPr>
          <a:xfrm>
            <a:off x="838200" y="4395206"/>
            <a:ext cx="7303406" cy="259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9F687-C009-0553-EBD6-F03BAD902995}"/>
              </a:ext>
            </a:extLst>
          </p:cNvPr>
          <p:cNvSpPr/>
          <p:nvPr/>
        </p:nvSpPr>
        <p:spPr>
          <a:xfrm>
            <a:off x="379562" y="3994030"/>
            <a:ext cx="5715843" cy="2727445"/>
          </a:xfrm>
          <a:prstGeom prst="rect">
            <a:avLst/>
          </a:prstGeom>
          <a:noFill/>
          <a:ln w="38100">
            <a:solidFill>
              <a:srgbClr val="0038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D17FD-FC59-1D84-DA2E-E37C5CFB01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Affidavit - Appendix 3K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Updated version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Also available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As a Request for Information letter attachment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English fillable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Spanish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Spanish fillable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74149-3FEA-C4F0-EAF4-B4C4AC2F4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054"/>
            <a:ext cx="4732258" cy="66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07FED-8642-95B1-E9AC-372B6475A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2C24-2C41-BBD8-B7C5-6BC49BC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3664A-1729-4608-5EED-905EF3BDF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071"/>
            <a:ext cx="5181600" cy="458233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64E85-4A57-3B09-577B-0CD56459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1652C-F88D-C94F-3C1F-54DCEEAD8863}"/>
              </a:ext>
            </a:extLst>
          </p:cNvPr>
          <p:cNvSpPr txBox="1"/>
          <p:nvPr/>
        </p:nvSpPr>
        <p:spPr>
          <a:xfrm>
            <a:off x="9784766" y="1972482"/>
            <a:ext cx="98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4C6A2-F8B4-C460-D5CA-2242C2C6781C}"/>
              </a:ext>
            </a:extLst>
          </p:cNvPr>
          <p:cNvSpPr txBox="1"/>
          <p:nvPr/>
        </p:nvSpPr>
        <p:spPr>
          <a:xfrm>
            <a:off x="8242780" y="4014555"/>
            <a:ext cx="3536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Same as FFY25, formatting changed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D70ECB-7C2B-4A8D-6679-5610236442B4}"/>
              </a:ext>
            </a:extLst>
          </p:cNvPr>
          <p:cNvCxnSpPr/>
          <p:nvPr/>
        </p:nvCxnSpPr>
        <p:spPr>
          <a:xfrm flipH="1">
            <a:off x="8365195" y="2264870"/>
            <a:ext cx="1421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ECA97D-BA90-5CEF-7DD2-63AA0B3255A2}"/>
              </a:ext>
            </a:extLst>
          </p:cNvPr>
          <p:cNvCxnSpPr>
            <a:cxnSpLocks/>
          </p:cNvCxnSpPr>
          <p:nvPr/>
        </p:nvCxnSpPr>
        <p:spPr>
          <a:xfrm flipH="1" flipV="1">
            <a:off x="7108265" y="3749388"/>
            <a:ext cx="1134515" cy="908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E1B664-439E-5999-4C8D-EA93BF570BED}"/>
              </a:ext>
            </a:extLst>
          </p:cNvPr>
          <p:cNvCxnSpPr>
            <a:cxnSpLocks/>
          </p:cNvCxnSpPr>
          <p:nvPr/>
        </p:nvCxnSpPr>
        <p:spPr>
          <a:xfrm flipH="1" flipV="1">
            <a:off x="6019801" y="4598523"/>
            <a:ext cx="2222979" cy="7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09AAFA3-CE42-BDAC-8814-1369BE218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36" y="80388"/>
            <a:ext cx="4734158" cy="664108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B63060-F979-AD27-4DBF-382BEE03B349}"/>
              </a:ext>
            </a:extLst>
          </p:cNvPr>
          <p:cNvSpPr/>
          <p:nvPr/>
        </p:nvSpPr>
        <p:spPr>
          <a:xfrm>
            <a:off x="608036" y="1465006"/>
            <a:ext cx="4734158" cy="799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F682366-DDF4-2086-6E2A-1A0D74DEC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09" y="2457694"/>
            <a:ext cx="4767485" cy="6787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C476CD6-2BA0-91EE-A24D-BA7FBFE9804A}"/>
              </a:ext>
            </a:extLst>
          </p:cNvPr>
          <p:cNvSpPr/>
          <p:nvPr/>
        </p:nvSpPr>
        <p:spPr>
          <a:xfrm>
            <a:off x="608036" y="3559277"/>
            <a:ext cx="3757487" cy="455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EB0F7C-906C-2FC2-3DB2-E582CC2C9286}"/>
              </a:ext>
            </a:extLst>
          </p:cNvPr>
          <p:cNvSpPr/>
          <p:nvPr/>
        </p:nvSpPr>
        <p:spPr>
          <a:xfrm>
            <a:off x="608036" y="4658338"/>
            <a:ext cx="2300745" cy="208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38A1EF3-055C-637F-564A-C5BDCB8CE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59" y="1565857"/>
            <a:ext cx="6846815" cy="119970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B38F17-4393-F865-31BC-6A28109573BD}"/>
              </a:ext>
            </a:extLst>
          </p:cNvPr>
          <p:cNvCxnSpPr>
            <a:cxnSpLocks/>
          </p:cNvCxnSpPr>
          <p:nvPr/>
        </p:nvCxnSpPr>
        <p:spPr>
          <a:xfrm flipH="1">
            <a:off x="4711090" y="4678152"/>
            <a:ext cx="3531690" cy="67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8A287C7-9164-89D8-0BC3-42D7C95E8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259" y="3119071"/>
            <a:ext cx="6133502" cy="6874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B44CF5-A675-A5DA-C970-B48D863D31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59" y="4160046"/>
            <a:ext cx="4627575" cy="6874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5BB7FA-A422-4DF7-F65D-E21350C10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259" y="5152513"/>
            <a:ext cx="3672411" cy="3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4DA1D-E9D9-2B10-61D0-85309CC66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2D9E-C49F-9C9F-8081-81901BA4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F5A89-571A-75D1-8AED-DCC5C5F9DA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93A2E-EEF0-4D90-1FA8-0778E420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0CF1B-CF1B-8007-42CF-F3C26C78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09" y="99113"/>
            <a:ext cx="4774614" cy="66978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FB4220-7E02-DFD7-5C39-69AE8DBFB03E}"/>
              </a:ext>
            </a:extLst>
          </p:cNvPr>
          <p:cNvSpPr/>
          <p:nvPr/>
        </p:nvSpPr>
        <p:spPr>
          <a:xfrm>
            <a:off x="571109" y="5002253"/>
            <a:ext cx="4905243" cy="1423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D86E7-9B61-A5E2-6587-3D4011AB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32" y="2781216"/>
            <a:ext cx="7822923" cy="22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5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Andy Grewell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9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 Guidance &amp; Appendix 3L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4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Policy background &amp; FFY25 changes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Changes to FFY26 policy manual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Appendix 3L: DEED Wage Income &amp; Unemployment Insurance (UI) Scenarios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Quiz!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Q&amp;A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Policy background &amp; FFY25 changes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We’re through a full year!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Using DEED is now more familiar; a bit of a shaky start, but we adapted, learned, and finished strong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There were minimal Commerce-level appeals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The tech worked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Reduced RFIs by ~4,000 across the state (= fewer denials)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Discussed DEED info handling at 3+ JAD sessions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Policy background &amp; FFY25 changes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Looking back at policy changes issued in the Energizer: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Handling DEED income clarification - Complete wage information provided with application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Denied HH reapplication guidance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Accept/Bypass worksheet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Handling unemployment insurance updates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When DEED is down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5CD6CA00-E1A8-F54B-C5DB-01DAFBA36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30" y="5454169"/>
            <a:ext cx="5725774" cy="9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– Program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Marissa Squires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28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Policy background &amp; FFY25 changes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4833265" cy="454328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Energy Conference presentation - </a:t>
            </a:r>
            <a:r>
              <a:rPr lang="en-US" sz="3600" b="1" i="1" dirty="0"/>
              <a:t>Into the Weeds: DEED Wage Data and eHEAT Enhancements:</a:t>
            </a:r>
            <a:endParaRPr lang="en-US" sz="36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hlinkClick r:id="rId3"/>
              </a:rPr>
              <a:t>tinyurl.com/4ed5wh5t</a:t>
            </a:r>
            <a:endParaRPr lang="en-US" sz="36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Also available in </a:t>
            </a:r>
            <a:r>
              <a:rPr lang="en-US" sz="3600" b="1" dirty="0">
                <a:hlinkClick r:id="rId4"/>
              </a:rPr>
              <a:t>EZ # 36</a:t>
            </a:r>
            <a:endParaRPr lang="en-US" sz="36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Published 6/3/25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6B8E1-FE13-9F7B-272D-658F3E491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763" y="2338323"/>
            <a:ext cx="5531134" cy="24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Changes to FFY26 policy manual – Ch. 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The Earned Income Documentation section was renamed to </a:t>
            </a:r>
            <a:r>
              <a:rPr lang="en-US" sz="3600" b="1" i="1" dirty="0"/>
              <a:t>Wage Income Documentation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New guidance was added to the </a:t>
            </a:r>
            <a:r>
              <a:rPr lang="en-US" sz="3600" b="1" i="1" dirty="0"/>
              <a:t>Wage Income Documentation</a:t>
            </a:r>
            <a:r>
              <a:rPr lang="en-US" sz="3600" i="1" dirty="0"/>
              <a:t> </a:t>
            </a:r>
            <a:r>
              <a:rPr lang="en-US" sz="3600" dirty="0"/>
              <a:t>section, including general information on the use of wage data and Unemployment Insurance income information from the DEED database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Changes to FFY26 policy manual – Ch. 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265" y="1457464"/>
            <a:ext cx="7336435" cy="458233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New subsections include: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i="1" dirty="0"/>
              <a:t>Deciding when to use DEED versus HH-provided income documentation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i="1" dirty="0"/>
              <a:t>Reconciling DEED Wage Income and Unemployment Insurance (UI) Income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DEED Earned Income Scenarios </a:t>
            </a:r>
            <a:r>
              <a:rPr lang="en-US" sz="3600" dirty="0"/>
              <a:t>information is now solely contained in </a:t>
            </a:r>
            <a:r>
              <a:rPr lang="en-US" sz="3600" i="1" dirty="0"/>
              <a:t>Appendix 3L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 descr="Book open on a deck with a blackboard in the background">
            <a:extLst>
              <a:ext uri="{FF2B5EF4-FFF2-40B4-BE49-F238E27FC236}">
                <a16:creationId xmlns:a16="http://schemas.microsoft.com/office/drawing/2014/main" id="{C042B79D-6D0C-533E-AA60-C6794C3562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777" y="2464218"/>
            <a:ext cx="3848128" cy="25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Changes to FFY26 policy manual – Ch. 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6" y="1594624"/>
            <a:ext cx="8917756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Wage Income Documentation section revamped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Now organized around this key question: </a:t>
            </a:r>
            <a:r>
              <a:rPr lang="en-US" sz="3200" b="1" dirty="0"/>
              <a:t>has the HH’s income recently changed? </a:t>
            </a:r>
            <a:r>
              <a:rPr lang="en-US" sz="3200" dirty="0"/>
              <a:t>If no, we use DEED.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Icon&#10;&#10;AI-generated content may be incorrect.">
            <a:extLst>
              <a:ext uri="{FF2B5EF4-FFF2-40B4-BE49-F238E27FC236}">
                <a16:creationId xmlns:a16="http://schemas.microsoft.com/office/drawing/2014/main" id="{72611FF0-9525-AB2B-4905-F5F68D4F5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279" t="6837" r="24990" b="6514"/>
          <a:stretch/>
        </p:blipFill>
        <p:spPr>
          <a:xfrm>
            <a:off x="9928822" y="2743201"/>
            <a:ext cx="1245169" cy="20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AE42D-164C-8230-DE5B-A8409ADA0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0CD1-E0F3-74FE-B86B-D049BE98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Changes to FFY26 policy manual – Ch. 3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D43FE-08EE-D2CF-07DE-823BC25DA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856" y="1594624"/>
            <a:ext cx="8917756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So… what constitutes a change?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Inconsistencies between the HH’s application responses and DEED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New information obtained that suggests a change – written or verbal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34F50-7AAB-DCF9-5607-5BC29210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 descr="Icon&#10;&#10;AI-generated content may be incorrect.">
            <a:extLst>
              <a:ext uri="{FF2B5EF4-FFF2-40B4-BE49-F238E27FC236}">
                <a16:creationId xmlns:a16="http://schemas.microsoft.com/office/drawing/2014/main" id="{F9CF5AE5-7C8C-0CD1-4264-0F6E8D5E6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279" t="6837" r="24990" b="6514"/>
          <a:stretch/>
        </p:blipFill>
        <p:spPr>
          <a:xfrm>
            <a:off x="9709078" y="2568540"/>
            <a:ext cx="1462668" cy="24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Changes to FFY26 policy manual – Ch. 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15" y="1360714"/>
            <a:ext cx="7334757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So… what constitutes a change?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Inconsistencies between the HH’s application responses and DEED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Application says </a:t>
            </a:r>
            <a:r>
              <a:rPr lang="en-US" sz="2800" b="1" dirty="0"/>
              <a:t>income decreased</a:t>
            </a:r>
            <a:endParaRPr lang="en-US" sz="2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DEED shows more employers </a:t>
            </a:r>
            <a:r>
              <a:rPr lang="en-US" sz="2800" dirty="0"/>
              <a:t>than indicated on application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Application and DEED </a:t>
            </a:r>
            <a:r>
              <a:rPr lang="en-US" sz="2800" b="1" dirty="0"/>
              <a:t>employers do not appear to be the same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Last date worked </a:t>
            </a:r>
            <a:r>
              <a:rPr lang="en-US" sz="2800" dirty="0"/>
              <a:t>is during or before the eligibility month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 descr="A picture containing text, clipart, sign">
            <a:extLst>
              <a:ext uri="{FF2B5EF4-FFF2-40B4-BE49-F238E27FC236}">
                <a16:creationId xmlns:a16="http://schemas.microsoft.com/office/drawing/2014/main" id="{21C48D43-9ABE-D3EA-A697-A018CF8C9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78572" y="2559776"/>
            <a:ext cx="4479598" cy="29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Changes to FFY26 policy manual – Ch. 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594624"/>
            <a:ext cx="627126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So… what constitutes a change?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</a:pPr>
            <a:r>
              <a:rPr lang="en-US" sz="3200" dirty="0"/>
              <a:t>New information obtained that suggests a change – written or verbal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Any verbal reports of income changes should be documented in the ‘Application Notes’ field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Always use an </a:t>
            </a:r>
            <a:r>
              <a:rPr lang="en-US" sz="2800" i="1" dirty="0"/>
              <a:t>Affidavit Declaring Change in Income </a:t>
            </a:r>
            <a:r>
              <a:rPr lang="en-US" sz="2800" dirty="0"/>
              <a:t>to document any of the income changes above.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0B631-F2A4-3448-990D-743E025F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06"/>
          <a:stretch/>
        </p:blipFill>
        <p:spPr>
          <a:xfrm>
            <a:off x="7509510" y="2672537"/>
            <a:ext cx="4004311" cy="26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When to use DEED vs. HH income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When to use </a:t>
            </a:r>
            <a:r>
              <a:rPr lang="en-US" sz="3600" b="1" dirty="0">
                <a:solidFill>
                  <a:schemeClr val="bg1"/>
                </a:solidFill>
              </a:rPr>
              <a:t>              </a:t>
            </a:r>
            <a:r>
              <a:rPr lang="en-US" sz="3600" b="1" dirty="0"/>
              <a:t>data: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It is available, it matches the application details, and there is no indication of a recent income change, and</a:t>
            </a:r>
          </a:p>
          <a:p>
            <a:pPr lvl="1"/>
            <a:r>
              <a:rPr lang="en-US" sz="3200" dirty="0"/>
              <a:t>The HH does not provide complete wage income documentation for all employers listed in DEED for the eligibility month.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90ECC-6D09-3A96-1B2B-74B8F88548CA}"/>
              </a:ext>
            </a:extLst>
          </p:cNvPr>
          <p:cNvSpPr txBox="1"/>
          <p:nvPr/>
        </p:nvSpPr>
        <p:spPr>
          <a:xfrm>
            <a:off x="3311977" y="1594624"/>
            <a:ext cx="131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A1F44-67B2-433B-E5A6-5C0A12AE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266"/>
          <a:stretch/>
        </p:blipFill>
        <p:spPr>
          <a:xfrm>
            <a:off x="6473189" y="1787697"/>
            <a:ext cx="4349974" cy="9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When to use DEED vs. HH income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594625"/>
            <a:ext cx="7128511" cy="2360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Use </a:t>
            </a:r>
            <a:r>
              <a:rPr lang="en-US" sz="3600" b="1" dirty="0">
                <a:solidFill>
                  <a:schemeClr val="bg1"/>
                </a:solidFill>
              </a:rPr>
              <a:t>HH-provided</a:t>
            </a:r>
            <a:r>
              <a:rPr lang="en-US" sz="3600" b="1" dirty="0"/>
              <a:t>       data when: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42601-8E3C-990E-034B-9D122A6ADE0D}"/>
              </a:ext>
            </a:extLst>
          </p:cNvPr>
          <p:cNvSpPr txBox="1"/>
          <p:nvPr/>
        </p:nvSpPr>
        <p:spPr>
          <a:xfrm>
            <a:off x="1684019" y="1577045"/>
            <a:ext cx="320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HH-provided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02B98-91C9-F1F3-1F15-F322AB5069C8}"/>
              </a:ext>
            </a:extLst>
          </p:cNvPr>
          <p:cNvSpPr txBox="1"/>
          <p:nvPr/>
        </p:nvSpPr>
        <p:spPr>
          <a:xfrm>
            <a:off x="323850" y="2302511"/>
            <a:ext cx="6470333" cy="413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HH provides complete wage income documentation for all employers listed in DEED for the eligibility month, or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DEED wage income data is unavailable for a specific employer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2A09F-1055-83E1-0ED8-A0F1061F4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05161" y="2284931"/>
            <a:ext cx="4525328" cy="39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When to use DEED vs. HH income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594624"/>
            <a:ext cx="10686507" cy="4582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Use HH-provided data when:</a:t>
            </a:r>
          </a:p>
          <a:p>
            <a:pPr lvl="1"/>
            <a:r>
              <a:rPr lang="en-US" sz="3200" dirty="0"/>
              <a:t>When “DEED Unavailable” is shown in the HH’s Income Detail screen due to DEED connection disruption.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pic>
        <p:nvPicPr>
          <p:cNvPr id="4" name="Picture 3" descr="eHEAT  Income Detail showing &quot;DEED Unavailable&quot;">
            <a:extLst>
              <a:ext uri="{FF2B5EF4-FFF2-40B4-BE49-F238E27FC236}">
                <a16:creationId xmlns:a16="http://schemas.microsoft.com/office/drawing/2014/main" id="{215D26D9-D1A7-88D3-7CFC-8275C8898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89" y="3403960"/>
            <a:ext cx="8221761" cy="2773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9993F-3046-C7C8-EFEF-4E2DFE34E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88413" y="3645947"/>
            <a:ext cx="2625408" cy="2289027"/>
          </a:xfrm>
          <a:prstGeom prst="rect">
            <a:avLst/>
          </a:prstGeom>
        </p:spPr>
      </p:pic>
      <p:pic>
        <p:nvPicPr>
          <p:cNvPr id="8" name="Graphic 7" descr="Badge Tick1 with solid fill">
            <a:extLst>
              <a:ext uri="{FF2B5EF4-FFF2-40B4-BE49-F238E27FC236}">
                <a16:creationId xmlns:a16="http://schemas.microsoft.com/office/drawing/2014/main" id="{8123AFF1-5C95-34E8-3CF8-4F3FE7178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8703" y="4132540"/>
            <a:ext cx="724828" cy="7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02E1E-1D13-4983-F6AC-8F48F44E8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35EE-506E-24B7-80F1-DE3A4A42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9B8A-F305-EB10-2469-5EAAA1C7D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563" y="1594624"/>
            <a:ext cx="921318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Extreme Minnesota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World’s quietest room is in Orfield Laboratories </a:t>
            </a:r>
          </a:p>
          <a:p>
            <a:pPr marL="117475" indent="11588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in Minneapolis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It absorbs 99.99% of sound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Orfield Laboratories is also home to Sound 80 Studios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Bob Dylan and Prince recorded there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Saint Paul Chamber’s Orchestra’s “Appalachian Spring,” which became the first piece of digital classical music to win a Grammy</a:t>
            </a: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A9EB5-D381-940F-5991-2B18A58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49183-8E53-1123-7BE2-B9795C42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33" y="2586879"/>
            <a:ext cx="3257056" cy="2442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BEAFFC-82F8-FD09-673E-FC3BC8CABA9F}"/>
              </a:ext>
            </a:extLst>
          </p:cNvPr>
          <p:cNvSpPr txBox="1"/>
          <p:nvPr/>
        </p:nvSpPr>
        <p:spPr>
          <a:xfrm>
            <a:off x="7331915" y="6613753"/>
            <a:ext cx="4112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https://www.google.com/url?sa=i&amp;url=https%3A%2F%2Fwww.smithsonianmag.com%2Fsmart-news%2Fearths-quietest-room-you-can-hear-yourself-blink-180948160%2F&amp;psig=AOvVaw3eobNhxNyIcwZoe8oyghxf&amp;ust=1753203813353000&amp;source=images&amp;cd=vfe&amp;opi=89978449&amp;ved=0CBYQjRxqFwoTCMiSmKm3zo4DFQAAAAAdAAAAABA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6D828-377A-8687-8981-FFB7C6D742E4}"/>
              </a:ext>
            </a:extLst>
          </p:cNvPr>
          <p:cNvSpPr txBox="1"/>
          <p:nvPr/>
        </p:nvSpPr>
        <p:spPr>
          <a:xfrm>
            <a:off x="747252" y="6613753"/>
            <a:ext cx="93807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https://www.orfieldlabs.com/about</a:t>
            </a:r>
          </a:p>
        </p:txBody>
      </p:sp>
    </p:spTree>
    <p:extLst>
      <p:ext uri="{BB962C8B-B14F-4D97-AF65-F5344CB8AC3E}">
        <p14:creationId xmlns:p14="http://schemas.microsoft.com/office/powerpoint/2010/main" val="42810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When to use DEED vs. HH income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594624"/>
            <a:ext cx="10686507" cy="4582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Use HH-provided data when:</a:t>
            </a:r>
          </a:p>
          <a:p>
            <a:pPr lvl="1"/>
            <a:r>
              <a:rPr lang="en-US" sz="3200" dirty="0"/>
              <a:t>If any employer in the DEED data is no longer current, ignore all DEED information and collect current wage income documentation for all employers from HH - partial DEED data is not acceptable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E77A7-0EA6-E1EA-83E5-5CEC2BE55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42367" y="4503589"/>
            <a:ext cx="2125031" cy="1852761"/>
          </a:xfrm>
          <a:prstGeom prst="rect">
            <a:avLst/>
          </a:prstGeom>
        </p:spPr>
      </p:pic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21BC2DB3-C0F4-EA8B-7C7B-A3EB3B542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2468" y="4900962"/>
            <a:ext cx="724828" cy="7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When to use DEED vs. HH income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418610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</a:p>
          <a:p>
            <a:pPr marL="0" indent="0">
              <a:buNone/>
            </a:pPr>
            <a:r>
              <a:rPr lang="en-US" sz="3600" dirty="0"/>
              <a:t>If an applicant’s income has </a:t>
            </a:r>
            <a:r>
              <a:rPr lang="en-US" sz="3600" b="1" u="sng" dirty="0"/>
              <a:t>changed</a:t>
            </a:r>
            <a:r>
              <a:rPr lang="en-US" sz="3600" dirty="0"/>
              <a:t> in the past 6 months:</a:t>
            </a:r>
          </a:p>
          <a:p>
            <a:pPr lvl="1"/>
            <a:r>
              <a:rPr lang="en-US" sz="3200" dirty="0"/>
              <a:t>They must submit complete pay stubs from each of their current employers</a:t>
            </a:r>
          </a:p>
          <a:p>
            <a:pPr lvl="1"/>
            <a:r>
              <a:rPr lang="en-US" sz="3200" dirty="0"/>
              <a:t>If they’ve stopped working at an employer DEED says they have, they must submit an </a:t>
            </a:r>
            <a:r>
              <a:rPr lang="en-US" sz="3200" i="1" dirty="0"/>
              <a:t>Affidavit Declaring Change in Income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A127C-1AA9-27E3-2439-390D54D56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266"/>
          <a:stretch/>
        </p:blipFill>
        <p:spPr>
          <a:xfrm>
            <a:off x="6325121" y="5645549"/>
            <a:ext cx="4349974" cy="90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5BCDD-41A7-A4FC-234B-FC151B0C2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57861" y="5620759"/>
            <a:ext cx="1336833" cy="1165551"/>
          </a:xfrm>
          <a:prstGeom prst="rect">
            <a:avLst/>
          </a:prstGeom>
        </p:spPr>
      </p:pic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BFAEADCC-E2C3-9E62-9AF0-5AD5D50AF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3864" y="5645549"/>
            <a:ext cx="724828" cy="7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When to use DEED vs. HH income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581445"/>
            <a:ext cx="10835641" cy="458233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</a:p>
          <a:p>
            <a:pPr marL="0" indent="0">
              <a:buNone/>
            </a:pPr>
            <a:r>
              <a:rPr lang="en-US" sz="3600" dirty="0"/>
              <a:t>If an applicant’s income has </a:t>
            </a:r>
            <a:r>
              <a:rPr lang="en-US" sz="3600" b="1" u="sng" dirty="0"/>
              <a:t>not changed</a:t>
            </a:r>
            <a:r>
              <a:rPr lang="en-US" sz="3600" dirty="0"/>
              <a:t> in the past 6 months:</a:t>
            </a:r>
          </a:p>
          <a:p>
            <a:pPr lvl="1"/>
            <a:r>
              <a:rPr lang="en-US" sz="3200" dirty="0"/>
              <a:t>We use DEED wage data unless the applicant has submitted pay stubs for all DEED employers</a:t>
            </a:r>
          </a:p>
          <a:p>
            <a:pPr lvl="1"/>
            <a:r>
              <a:rPr lang="en-US" sz="3200" dirty="0"/>
              <a:t>If the application says this person has </a:t>
            </a:r>
            <a:r>
              <a:rPr lang="en-US" sz="3200" u="sng" dirty="0"/>
              <a:t>more</a:t>
            </a:r>
            <a:r>
              <a:rPr lang="en-US" sz="3200" dirty="0"/>
              <a:t> employers than DEED shows, we request pay stubs for these additional employers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D55FA-66F8-C8C7-9BA8-5E866893AE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266"/>
          <a:stretch/>
        </p:blipFill>
        <p:spPr>
          <a:xfrm>
            <a:off x="6325121" y="5645549"/>
            <a:ext cx="4349974" cy="906516"/>
          </a:xfrm>
          <a:prstGeom prst="rect">
            <a:avLst/>
          </a:prstGeom>
        </p:spPr>
      </p:pic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FF052A8F-1437-65DF-6762-BC16BF652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1964" y="5736392"/>
            <a:ext cx="724828" cy="724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36CE8-E9B2-460E-D4D3-467A2A8D5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89543" y="5516030"/>
            <a:ext cx="1336833" cy="11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</a:t>
            </a: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Changes to FFY26 policy manual – Ch. 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546498"/>
            <a:ext cx="7897109" cy="421204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Reconciling DEED Wage Income and Unemployment Insurance (UI) Income. When HHs have UI: </a:t>
            </a:r>
          </a:p>
          <a:p>
            <a:pPr lvl="1"/>
            <a:r>
              <a:rPr lang="en-US" sz="3200" dirty="0"/>
              <a:t>Accept the DEED UI information.</a:t>
            </a:r>
          </a:p>
          <a:p>
            <a:pPr lvl="1"/>
            <a:r>
              <a:rPr lang="en-US" sz="3200" dirty="0"/>
              <a:t>Confirm the employment situation; UI payments may indicate that employers listed in DEED is no longer accurate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9057B-30CC-49A8-B4C2-363473625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74" y="2019064"/>
            <a:ext cx="3153353" cy="2463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04829-AD87-D486-57DD-4C528FD84659}"/>
              </a:ext>
            </a:extLst>
          </p:cNvPr>
          <p:cNvSpPr txBox="1"/>
          <p:nvPr/>
        </p:nvSpPr>
        <p:spPr>
          <a:xfrm>
            <a:off x="646773" y="5553310"/>
            <a:ext cx="10898454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 income documentation and require completion of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Affidavit Declaring Change in Income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Appendix 3L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546499"/>
            <a:ext cx="10835641" cy="12160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Appendix 3L: DEED Wage Income &amp; Unemployment Insurance (UI) Scenarios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4E70B-CF9C-D43D-55B6-70E3602DC7C3}"/>
              </a:ext>
            </a:extLst>
          </p:cNvPr>
          <p:cNvSpPr txBox="1"/>
          <p:nvPr/>
        </p:nvSpPr>
        <p:spPr>
          <a:xfrm>
            <a:off x="718456" y="3048000"/>
            <a:ext cx="4299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Added new scenarios, including when application is missing info or info is omitted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Use as reference for training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4BE3E-3FFF-BF5F-8B72-661C03C6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4"/>
          <a:stretch/>
        </p:blipFill>
        <p:spPr>
          <a:xfrm>
            <a:off x="5330734" y="2805294"/>
            <a:ext cx="6343106" cy="32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DEED: Appendix 3L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546498"/>
            <a:ext cx="10835641" cy="1216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Appendix 3L: DEED Wage Income &amp; Unemployment Insurance (UI) Scenarios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45C45-68C7-76A3-6FD4-D4B74BB0BC0B}"/>
              </a:ext>
            </a:extLst>
          </p:cNvPr>
          <p:cNvSpPr txBox="1"/>
          <p:nvPr/>
        </p:nvSpPr>
        <p:spPr>
          <a:xfrm>
            <a:off x="678180" y="3091543"/>
            <a:ext cx="441633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Added UI scenarios section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Use as reference for training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FD52A-AAE2-5B1E-A553-0E212CAAC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00" y="2762523"/>
            <a:ext cx="6861940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DEED Guidance &amp; Appendix 3L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Quiz</a:t>
            </a:r>
            <a:r>
              <a:rPr lang="en-US" sz="3600" b="1"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918F768C-9A37-FB6F-212F-D4F33C2B7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4656" y="1943019"/>
            <a:ext cx="5823857" cy="42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5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A2FCF83-6DBF-86B3-8947-2968E7A55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567543"/>
            <a:ext cx="10896599" cy="47888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/>
              <a:t>The quiz covers some common scenarios (but not all possible ones)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500" dirty="0"/>
              <a:t>HH submits incomplete pay stubs, but DEED is available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500" dirty="0"/>
              <a:t>HH has DEED income but no longer works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500" dirty="0"/>
              <a:t>HH has DEED income from multiple quarters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500" dirty="0"/>
              <a:t>HH has an employer that doesn’t report to DEED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500" dirty="0"/>
              <a:t>DEED shows more employers than HH indicates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500" dirty="0"/>
              <a:t>HH submitted paystubs for all DEED employers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06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25E111-1260-2B1A-0B37-1293CB80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62"/>
          <a:stretch/>
        </p:blipFill>
        <p:spPr>
          <a:xfrm>
            <a:off x="97480" y="1515726"/>
            <a:ext cx="12094520" cy="4656474"/>
          </a:xfrm>
          <a:prstGeom prst="rect">
            <a:avLst/>
          </a:prstGeom>
        </p:spPr>
      </p:pic>
      <p:pic>
        <p:nvPicPr>
          <p:cNvPr id="13" name="Graphic 12" descr="Badge Tick1 with solid fill">
            <a:extLst>
              <a:ext uri="{FF2B5EF4-FFF2-40B4-BE49-F238E27FC236}">
                <a16:creationId xmlns:a16="http://schemas.microsoft.com/office/drawing/2014/main" id="{820BAC1A-5D45-24FB-8946-D9F32BBF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263" y="5876847"/>
            <a:ext cx="724828" cy="724828"/>
          </a:xfrm>
          <a:prstGeom prst="rect">
            <a:avLst/>
          </a:prstGeom>
        </p:spPr>
      </p:pic>
      <p:pic>
        <p:nvPicPr>
          <p:cNvPr id="15" name="Graphic 14" descr="Badge Cross with solid fill">
            <a:extLst>
              <a:ext uri="{FF2B5EF4-FFF2-40B4-BE49-F238E27FC236}">
                <a16:creationId xmlns:a16="http://schemas.microsoft.com/office/drawing/2014/main" id="{651ADF65-2DEC-E67A-0932-CE07A102E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0232" y="5879270"/>
            <a:ext cx="724828" cy="724828"/>
          </a:xfrm>
          <a:prstGeom prst="rect">
            <a:avLst/>
          </a:prstGeom>
        </p:spPr>
      </p:pic>
      <p:pic>
        <p:nvPicPr>
          <p:cNvPr id="16" name="Graphic 15" descr="Badge Cross with solid fill">
            <a:extLst>
              <a:ext uri="{FF2B5EF4-FFF2-40B4-BE49-F238E27FC236}">
                <a16:creationId xmlns:a16="http://schemas.microsoft.com/office/drawing/2014/main" id="{AA568A47-D736-E800-0CA9-7E65320F1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8528" y="5876847"/>
            <a:ext cx="724828" cy="7248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EB6614-9109-42C4-8459-9268CA03EB37}"/>
              </a:ext>
            </a:extLst>
          </p:cNvPr>
          <p:cNvSpPr/>
          <p:nvPr/>
        </p:nvSpPr>
        <p:spPr>
          <a:xfrm>
            <a:off x="7811430" y="3843963"/>
            <a:ext cx="4283090" cy="16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can use DEED because there is clearly no change in income during the eligibility period</a:t>
            </a:r>
          </a:p>
        </p:txBody>
      </p:sp>
    </p:spTree>
    <p:extLst>
      <p:ext uri="{BB962C8B-B14F-4D97-AF65-F5344CB8AC3E}">
        <p14:creationId xmlns:p14="http://schemas.microsoft.com/office/powerpoint/2010/main" val="34409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Other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57EF46-5A84-D3D7-785B-689013A8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98"/>
          <a:stretch/>
        </p:blipFill>
        <p:spPr>
          <a:xfrm>
            <a:off x="318438" y="1539564"/>
            <a:ext cx="11728782" cy="33181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E17E5A-A1FB-EE7D-66CE-3CDA6A32B957}"/>
              </a:ext>
            </a:extLst>
          </p:cNvPr>
          <p:cNvSpPr/>
          <p:nvPr/>
        </p:nvSpPr>
        <p:spPr>
          <a:xfrm>
            <a:off x="605791" y="4951549"/>
            <a:ext cx="10885120" cy="1081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possible the DEED data is accurate. But employment separations aren’t always clean; the applicant could have had reduced hours, pay withheld, etc. We need the affidavit and pay stubs to be confident about the HH’s income.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4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4" y="1594624"/>
            <a:ext cx="640763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Dividend Income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Update to UI Benefits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Verification of Income &amp; Expenses (VIE) - Appendix 3D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Affidavit Declaring Change in Income (Affidavit) - Appendix 3K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3D graphic chart">
            <a:extLst>
              <a:ext uri="{FF2B5EF4-FFF2-40B4-BE49-F238E27FC236}">
                <a16:creationId xmlns:a16="http://schemas.microsoft.com/office/drawing/2014/main" id="{864699FB-A2DC-8D3A-417D-EEDCF9200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99" y="2171293"/>
            <a:ext cx="45586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360233-F64B-CC79-4828-93178C02E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6722"/>
            <a:ext cx="12192000" cy="4849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F7C79843-0461-6260-183B-A7FC4E1B0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7402" y="6030477"/>
            <a:ext cx="724828" cy="724828"/>
          </a:xfrm>
          <a:prstGeom prst="rect">
            <a:avLst/>
          </a:prstGeom>
        </p:spPr>
      </p:pic>
      <p:pic>
        <p:nvPicPr>
          <p:cNvPr id="7" name="Graphic 6" descr="Badge Cross with solid fill">
            <a:extLst>
              <a:ext uri="{FF2B5EF4-FFF2-40B4-BE49-F238E27FC236}">
                <a16:creationId xmlns:a16="http://schemas.microsoft.com/office/drawing/2014/main" id="{54043202-1155-1766-92D4-A45254F7B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9771" y="5999779"/>
            <a:ext cx="724828" cy="724828"/>
          </a:xfrm>
          <a:prstGeom prst="rect">
            <a:avLst/>
          </a:prstGeom>
        </p:spPr>
      </p:pic>
      <p:pic>
        <p:nvPicPr>
          <p:cNvPr id="8" name="Graphic 7" descr="Badge Cross with solid fill">
            <a:extLst>
              <a:ext uri="{FF2B5EF4-FFF2-40B4-BE49-F238E27FC236}">
                <a16:creationId xmlns:a16="http://schemas.microsoft.com/office/drawing/2014/main" id="{5895CC0A-0331-B4BC-279C-87566700B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6664" y="5996646"/>
            <a:ext cx="724828" cy="7248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04304E-2B89-E4E5-060C-7235E6B56A15}"/>
              </a:ext>
            </a:extLst>
          </p:cNvPr>
          <p:cNvSpPr/>
          <p:nvPr/>
        </p:nvSpPr>
        <p:spPr>
          <a:xfrm>
            <a:off x="8385718" y="3298690"/>
            <a:ext cx="3615782" cy="2016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need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Affidavit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bypass DEED income</a:t>
            </a:r>
          </a:p>
        </p:txBody>
      </p:sp>
    </p:spTree>
    <p:extLst>
      <p:ext uri="{BB962C8B-B14F-4D97-AF65-F5344CB8AC3E}">
        <p14:creationId xmlns:p14="http://schemas.microsoft.com/office/powerpoint/2010/main" val="6413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49A1E-AA23-C25C-FA19-69D5BB70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17" y="1456130"/>
            <a:ext cx="11879813" cy="4883291"/>
          </a:xfrm>
          <a:prstGeom prst="rect">
            <a:avLst/>
          </a:prstGeom>
        </p:spPr>
      </p:pic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BD3108AD-A623-C820-7FBC-17097EFA6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9605" y="6133172"/>
            <a:ext cx="724828" cy="724828"/>
          </a:xfrm>
          <a:prstGeom prst="rect">
            <a:avLst/>
          </a:prstGeom>
        </p:spPr>
      </p:pic>
      <p:pic>
        <p:nvPicPr>
          <p:cNvPr id="8" name="Graphic 7" descr="Badge Cross with solid fill">
            <a:extLst>
              <a:ext uri="{FF2B5EF4-FFF2-40B4-BE49-F238E27FC236}">
                <a16:creationId xmlns:a16="http://schemas.microsoft.com/office/drawing/2014/main" id="{D3130C15-5F4D-891D-603F-CE884A2EE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4873" y="6133172"/>
            <a:ext cx="724828" cy="724828"/>
          </a:xfrm>
          <a:prstGeom prst="rect">
            <a:avLst/>
          </a:prstGeom>
        </p:spPr>
      </p:pic>
      <p:pic>
        <p:nvPicPr>
          <p:cNvPr id="10" name="Graphic 9" descr="Badge Cross with solid fill">
            <a:extLst>
              <a:ext uri="{FF2B5EF4-FFF2-40B4-BE49-F238E27FC236}">
                <a16:creationId xmlns:a16="http://schemas.microsoft.com/office/drawing/2014/main" id="{CA5AACE6-6BF7-FDCB-C6C3-E1AFE5BFB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6616" y="6133172"/>
            <a:ext cx="724828" cy="7248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2293FB-B3C3-ECDA-CF9D-F1F5F1B28266}"/>
              </a:ext>
            </a:extLst>
          </p:cNvPr>
          <p:cNvSpPr/>
          <p:nvPr/>
        </p:nvSpPr>
        <p:spPr>
          <a:xfrm>
            <a:off x="7932722" y="3596269"/>
            <a:ext cx="4045918" cy="18167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During a reporting month, you may need to use data from multiple quarters</a:t>
            </a:r>
          </a:p>
        </p:txBody>
      </p:sp>
    </p:spTree>
    <p:extLst>
      <p:ext uri="{BB962C8B-B14F-4D97-AF65-F5344CB8AC3E}">
        <p14:creationId xmlns:p14="http://schemas.microsoft.com/office/powerpoint/2010/main" val="37065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E449D-9243-1507-7D23-EC2F7665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184"/>
            <a:ext cx="12044222" cy="4901529"/>
          </a:xfrm>
          <a:prstGeom prst="rect">
            <a:avLst/>
          </a:prstGeom>
        </p:spPr>
      </p:pic>
      <p:pic>
        <p:nvPicPr>
          <p:cNvPr id="8" name="Graphic 7" descr="Badge Tick1 with solid fill">
            <a:extLst>
              <a:ext uri="{FF2B5EF4-FFF2-40B4-BE49-F238E27FC236}">
                <a16:creationId xmlns:a16="http://schemas.microsoft.com/office/drawing/2014/main" id="{B3CC62FA-1AAD-6548-0BA8-4F919FDBD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2933" y="5996646"/>
            <a:ext cx="724828" cy="724828"/>
          </a:xfrm>
          <a:prstGeom prst="rect">
            <a:avLst/>
          </a:prstGeom>
        </p:spPr>
      </p:pic>
      <p:pic>
        <p:nvPicPr>
          <p:cNvPr id="10" name="Graphic 9" descr="Badge Cross with solid fill">
            <a:extLst>
              <a:ext uri="{FF2B5EF4-FFF2-40B4-BE49-F238E27FC236}">
                <a16:creationId xmlns:a16="http://schemas.microsoft.com/office/drawing/2014/main" id="{4C5D2F0C-9051-AFDB-BE0A-815761CD2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7069" y="6061440"/>
            <a:ext cx="724828" cy="724828"/>
          </a:xfrm>
          <a:prstGeom prst="rect">
            <a:avLst/>
          </a:prstGeom>
        </p:spPr>
      </p:pic>
      <p:pic>
        <p:nvPicPr>
          <p:cNvPr id="11" name="Graphic 10" descr="Badge Cross with solid fill">
            <a:extLst>
              <a:ext uri="{FF2B5EF4-FFF2-40B4-BE49-F238E27FC236}">
                <a16:creationId xmlns:a16="http://schemas.microsoft.com/office/drawing/2014/main" id="{D5A35F0D-E4CD-E7B7-C4B5-F68397540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7651" y="6071283"/>
            <a:ext cx="724828" cy="7248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F1F890-DC8B-1FC1-0FA5-2041F986A571}"/>
              </a:ext>
            </a:extLst>
          </p:cNvPr>
          <p:cNvSpPr/>
          <p:nvPr/>
        </p:nvSpPr>
        <p:spPr>
          <a:xfrm>
            <a:off x="7932722" y="3596269"/>
            <a:ext cx="4111500" cy="17964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income hasn’t changed, you can use DEED wages plus pay stubs for employers that don’t report to DEED</a:t>
            </a:r>
          </a:p>
        </p:txBody>
      </p:sp>
    </p:spTree>
    <p:extLst>
      <p:ext uri="{BB962C8B-B14F-4D97-AF65-F5344CB8AC3E}">
        <p14:creationId xmlns:p14="http://schemas.microsoft.com/office/powerpoint/2010/main" val="8694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49471-B06F-481D-94DB-8FBFFBCD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68" y="1322609"/>
            <a:ext cx="11857464" cy="4927155"/>
          </a:xfrm>
          <a:prstGeom prst="rect">
            <a:avLst/>
          </a:prstGeom>
        </p:spPr>
      </p:pic>
      <p:pic>
        <p:nvPicPr>
          <p:cNvPr id="8" name="Graphic 7" descr="Badge Tick1 with solid fill">
            <a:extLst>
              <a:ext uri="{FF2B5EF4-FFF2-40B4-BE49-F238E27FC236}">
                <a16:creationId xmlns:a16="http://schemas.microsoft.com/office/drawing/2014/main" id="{79F2595C-05C0-D4D5-1240-D2FBB68B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1690" y="6107938"/>
            <a:ext cx="724828" cy="724828"/>
          </a:xfrm>
          <a:prstGeom prst="rect">
            <a:avLst/>
          </a:prstGeom>
        </p:spPr>
      </p:pic>
      <p:pic>
        <p:nvPicPr>
          <p:cNvPr id="10" name="Graphic 9" descr="Badge Cross with solid fill">
            <a:extLst>
              <a:ext uri="{FF2B5EF4-FFF2-40B4-BE49-F238E27FC236}">
                <a16:creationId xmlns:a16="http://schemas.microsoft.com/office/drawing/2014/main" id="{D366E8DB-A6EF-D525-2C7F-F03F4A5CE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7076" y="6044934"/>
            <a:ext cx="724828" cy="724828"/>
          </a:xfrm>
          <a:prstGeom prst="rect">
            <a:avLst/>
          </a:prstGeom>
        </p:spPr>
      </p:pic>
      <p:pic>
        <p:nvPicPr>
          <p:cNvPr id="11" name="Graphic 10" descr="Badge Cross with solid fill">
            <a:extLst>
              <a:ext uri="{FF2B5EF4-FFF2-40B4-BE49-F238E27FC236}">
                <a16:creationId xmlns:a16="http://schemas.microsoft.com/office/drawing/2014/main" id="{1AA291D3-1AC8-8B5F-EF70-1689799D8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8933" y="6107938"/>
            <a:ext cx="724828" cy="7248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D55FA3-0A22-08A4-C5D5-73BCF05E14EC}"/>
              </a:ext>
            </a:extLst>
          </p:cNvPr>
          <p:cNvSpPr/>
          <p:nvPr/>
        </p:nvSpPr>
        <p:spPr>
          <a:xfrm>
            <a:off x="7772401" y="3299034"/>
            <a:ext cx="4252331" cy="1718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DEED shows employers the HH didn’t tell us about, we use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Affidavit</a:t>
            </a:r>
          </a:p>
        </p:txBody>
      </p:sp>
    </p:spTree>
    <p:extLst>
      <p:ext uri="{BB962C8B-B14F-4D97-AF65-F5344CB8AC3E}">
        <p14:creationId xmlns:p14="http://schemas.microsoft.com/office/powerpoint/2010/main" val="35217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4290CBA-FF41-4BA2-C319-B168EAEC8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94" y="1443658"/>
            <a:ext cx="12024306" cy="4503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744F0F87-738B-3B40-579F-FCAFE4F13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6872" y="5860360"/>
            <a:ext cx="724828" cy="724828"/>
          </a:xfrm>
          <a:prstGeom prst="rect">
            <a:avLst/>
          </a:prstGeom>
        </p:spPr>
      </p:pic>
      <p:pic>
        <p:nvPicPr>
          <p:cNvPr id="12" name="Graphic 11" descr="Badge Cross with solid fill">
            <a:extLst>
              <a:ext uri="{FF2B5EF4-FFF2-40B4-BE49-F238E27FC236}">
                <a16:creationId xmlns:a16="http://schemas.microsoft.com/office/drawing/2014/main" id="{0115DDF6-EA7D-76BE-9DCA-C4EBD0DD4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1962" y="5814083"/>
            <a:ext cx="724828" cy="724828"/>
          </a:xfrm>
          <a:prstGeom prst="rect">
            <a:avLst/>
          </a:prstGeom>
        </p:spPr>
      </p:pic>
      <p:pic>
        <p:nvPicPr>
          <p:cNvPr id="13" name="Graphic 12" descr="Badge Cross with solid fill">
            <a:extLst>
              <a:ext uri="{FF2B5EF4-FFF2-40B4-BE49-F238E27FC236}">
                <a16:creationId xmlns:a16="http://schemas.microsoft.com/office/drawing/2014/main" id="{B8F13367-308B-E1EA-EFCD-864BAB2AB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5232" y="5833465"/>
            <a:ext cx="724828" cy="7248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1DDFCE-0DCC-8D67-8C70-7FDC157C7E56}"/>
              </a:ext>
            </a:extLst>
          </p:cNvPr>
          <p:cNvSpPr/>
          <p:nvPr/>
        </p:nvSpPr>
        <p:spPr>
          <a:xfrm>
            <a:off x="7932722" y="3695609"/>
            <a:ext cx="4091584" cy="17290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the HH provides complete pay stubs, we always use them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1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Other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17E5A-A1FB-EE7D-66CE-3CDA6A32B957}"/>
              </a:ext>
            </a:extLst>
          </p:cNvPr>
          <p:cNvSpPr/>
          <p:nvPr/>
        </p:nvSpPr>
        <p:spPr>
          <a:xfrm>
            <a:off x="388620" y="4929247"/>
            <a:ext cx="10923871" cy="1081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can’t just accept the pay stubs because DEED is showing a different employer. We need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Affidavit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confirm that “# of Employers” is incorrect or that the applicant no longer works at the Bates Motel.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10B64E-690B-7286-83ED-340F1163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46" y="1425584"/>
            <a:ext cx="11999621" cy="33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26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144A-8D1F-70A2-3E65-CECFFCC1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Other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6E99-4FB1-7B54-CD9B-639E6C0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17E635-163C-999A-790C-976DEC3762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112" y="1826387"/>
            <a:ext cx="11789775" cy="16026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D3137D-AED0-56B8-A6F0-2ADE384FFF0D}"/>
              </a:ext>
            </a:extLst>
          </p:cNvPr>
          <p:cNvSpPr/>
          <p:nvPr/>
        </p:nvSpPr>
        <p:spPr>
          <a:xfrm>
            <a:off x="1421718" y="3867781"/>
            <a:ext cx="9348564" cy="1281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Because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Income/Benefits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 of Employers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were left blank (and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complete HH-supplied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income documentation was not provided) we would request the missing info.</a:t>
            </a:r>
          </a:p>
        </p:txBody>
      </p:sp>
    </p:spTree>
    <p:extLst>
      <p:ext uri="{BB962C8B-B14F-4D97-AF65-F5344CB8AC3E}">
        <p14:creationId xmlns:p14="http://schemas.microsoft.com/office/powerpoint/2010/main" val="3067544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7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Dividend Income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Income Inclusions and Exclusions – Appendix 3A: when the IRS Form 1040 is used as dividend income proof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Previous direction: Count both ordinary (found on line 3b) and qualified dividends (found on line 3a) as HH income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FFY26 Manual change: </a:t>
            </a:r>
            <a:r>
              <a:rPr lang="en-US" sz="2800" b="1" dirty="0"/>
              <a:t>only count ordinary dividends (line 3b) </a:t>
            </a:r>
            <a:r>
              <a:rPr lang="en-US" sz="2800" dirty="0"/>
              <a:t>as HH income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(Ch. 3 – </a:t>
            </a:r>
            <a:r>
              <a:rPr lang="en-US" sz="2000" i="1" dirty="0"/>
              <a:t>Program Eligibility Requirements, </a:t>
            </a:r>
            <a:r>
              <a:rPr lang="en-US" sz="2000" dirty="0"/>
              <a:t>p. 20)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Dividend Income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Why just line 3b?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Ordinary dividends include the qualified dividends and are only separated on the tax form as they are taxed at a different rate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6889F50-7823-CD71-1E2D-2EA8A7666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59" y="4081431"/>
            <a:ext cx="8315062" cy="21852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11A789-4538-7021-A1DF-1DD8A22AB718}"/>
              </a:ext>
            </a:extLst>
          </p:cNvPr>
          <p:cNvSpPr/>
          <p:nvPr/>
        </p:nvSpPr>
        <p:spPr>
          <a:xfrm>
            <a:off x="1293962" y="6047117"/>
            <a:ext cx="7323827" cy="198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BE3A62-132D-33C1-DB01-3493F9B16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490" y="4777228"/>
            <a:ext cx="5373544" cy="198408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CDDDC19-DE65-F302-FE45-C1DD735E40CE}"/>
              </a:ext>
            </a:extLst>
          </p:cNvPr>
          <p:cNvSpPr/>
          <p:nvPr/>
        </p:nvSpPr>
        <p:spPr>
          <a:xfrm>
            <a:off x="6167887" y="4606506"/>
            <a:ext cx="5788324" cy="474452"/>
          </a:xfrm>
          <a:prstGeom prst="ellipse">
            <a:avLst/>
          </a:prstGeom>
          <a:noFill/>
          <a:ln w="38100">
            <a:solidFill>
              <a:srgbClr val="0038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Update to UI Benefits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 There were issues last fall with DEED data of UI benefits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Continue to use the DEED UI data as presented or can use HH provided UI documentation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Online Income Verification Appendix 3G </a:t>
            </a: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(Ch. 3 – </a:t>
            </a:r>
            <a:r>
              <a:rPr lang="en-US" sz="2000" i="1" dirty="0"/>
              <a:t>Program Eligibility Requirements, </a:t>
            </a:r>
            <a:r>
              <a:rPr lang="en-US" sz="2000" dirty="0"/>
              <a:t>p. 43)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White and yellow flowers">
            <a:extLst>
              <a:ext uri="{FF2B5EF4-FFF2-40B4-BE49-F238E27FC236}">
                <a16:creationId xmlns:a16="http://schemas.microsoft.com/office/drawing/2014/main" id="{0FDA4301-8B80-B825-0AF3-1BC813967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4" y="4284885"/>
            <a:ext cx="2935473" cy="19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E1177-084A-057F-D4A0-CB4762B677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VIE - Appendix 3D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Updated version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41DF3-D9FB-D2FE-2620-81F9A0522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26" y="68262"/>
            <a:ext cx="4998886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3 Program 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E1177-084A-057F-D4A0-CB4762B677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41DF3-D9FB-D2FE-2620-81F9A052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6" y="68262"/>
            <a:ext cx="4998886" cy="6721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25E2EF-A0A9-3049-7416-9D94AAE4D12C}"/>
              </a:ext>
            </a:extLst>
          </p:cNvPr>
          <p:cNvSpPr/>
          <p:nvPr/>
        </p:nvSpPr>
        <p:spPr>
          <a:xfrm>
            <a:off x="646981" y="552091"/>
            <a:ext cx="4822166" cy="1578634"/>
          </a:xfrm>
          <a:prstGeom prst="rect">
            <a:avLst/>
          </a:prstGeom>
          <a:noFill/>
          <a:ln w="38100">
            <a:solidFill>
              <a:srgbClr val="0038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865"/>
                </a:solidFill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D226E0-4293-296C-26D5-65D88CD00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58" y="2198452"/>
            <a:ext cx="10975933" cy="36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1845</Words>
  <Application>Microsoft Office PowerPoint</Application>
  <PresentationFormat>Widescreen</PresentationFormat>
  <Paragraphs>273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Aptos</vt:lpstr>
      <vt:lpstr>Aptos Display</vt:lpstr>
      <vt:lpstr>Arial</vt:lpstr>
      <vt:lpstr>Calibri</vt:lpstr>
      <vt:lpstr>NeueHaasGroteskText Std</vt:lpstr>
      <vt:lpstr>Office Theme</vt:lpstr>
      <vt:lpstr>MN.IT</vt:lpstr>
      <vt:lpstr>    </vt:lpstr>
      <vt:lpstr>Ch. 3 – Program Eligibility</vt:lpstr>
      <vt:lpstr>Ch. 3 Program Eligibility</vt:lpstr>
      <vt:lpstr>Ch. 3 Program Eligibility</vt:lpstr>
      <vt:lpstr>Ch. 3 Program Eligibility</vt:lpstr>
      <vt:lpstr>Ch. 3 Program Eligibility</vt:lpstr>
      <vt:lpstr>Ch. 3 Program Eligibility</vt:lpstr>
      <vt:lpstr>Ch. 3 Program Eligibility</vt:lpstr>
      <vt:lpstr>Ch. 3 Program Eligibility</vt:lpstr>
      <vt:lpstr>Ch. 3 Program Eligibility</vt:lpstr>
      <vt:lpstr>Ch. 3 Program Eligibility</vt:lpstr>
      <vt:lpstr>Ch. 3 Program Eligibility</vt:lpstr>
      <vt:lpstr>Ch. 3 Program Eligibility</vt:lpstr>
      <vt:lpstr>Ch. 3 Program Eligibility</vt:lpstr>
      <vt:lpstr>Q&amp;A</vt:lpstr>
      <vt:lpstr>DEED Guidance</vt:lpstr>
      <vt:lpstr>DEED Guidance &amp; Appendix 3L</vt:lpstr>
      <vt:lpstr>DEED: Policy background &amp; FFY25 changes</vt:lpstr>
      <vt:lpstr>DEED: Policy background &amp; FFY25 changes</vt:lpstr>
      <vt:lpstr>DEED: Policy background &amp; FFY25 changes</vt:lpstr>
      <vt:lpstr>DEED: Changes to FFY26 policy manual – Ch. 3</vt:lpstr>
      <vt:lpstr>DEED: Changes to FFY26 policy manual – Ch. 3</vt:lpstr>
      <vt:lpstr>DEED: Changes to FFY26 policy manual – Ch. 3</vt:lpstr>
      <vt:lpstr>DEED: Changes to FFY26 policy manual – Ch. 3</vt:lpstr>
      <vt:lpstr>DEED: Changes to FFY26 policy manual – Ch. 3</vt:lpstr>
      <vt:lpstr>DEED: Changes to FFY26 policy manual – Ch. 3</vt:lpstr>
      <vt:lpstr>DEED: When to use DEED vs. HH income data</vt:lpstr>
      <vt:lpstr>DEED: When to use DEED vs. HH income data</vt:lpstr>
      <vt:lpstr>DEED: When to use DEED vs. HH income data</vt:lpstr>
      <vt:lpstr>DEED: When to use DEED vs. HH income data</vt:lpstr>
      <vt:lpstr>DEED: When to use DEED vs. HH income data</vt:lpstr>
      <vt:lpstr>DEED: When to use DEED vs. HH income data</vt:lpstr>
      <vt:lpstr>DEED: Changes to FFY26 policy manual – Ch. 3</vt:lpstr>
      <vt:lpstr>DEED: Appendix 3L</vt:lpstr>
      <vt:lpstr>DEED: Appendix 3L</vt:lpstr>
      <vt:lpstr>DEED Guidance &amp; Appendix 3L</vt:lpstr>
      <vt:lpstr>Quiz Review</vt:lpstr>
      <vt:lpstr>Quiz Review</vt:lpstr>
      <vt:lpstr>Other Examples</vt:lpstr>
      <vt:lpstr>Quiz Review</vt:lpstr>
      <vt:lpstr>Quiz Review</vt:lpstr>
      <vt:lpstr>Quiz Review</vt:lpstr>
      <vt:lpstr>Quiz Review</vt:lpstr>
      <vt:lpstr>Quiz Review</vt:lpstr>
      <vt:lpstr>Other Examples</vt:lpstr>
      <vt:lpstr>Other Examples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Seemann, Sandra (COMM)</dc:creator>
  <cp:lastModifiedBy>Seemann, Sandra (COMM)</cp:lastModifiedBy>
  <cp:revision>4</cp:revision>
  <dcterms:created xsi:type="dcterms:W3CDTF">2025-08-06T19:28:42Z</dcterms:created>
  <dcterms:modified xsi:type="dcterms:W3CDTF">2025-08-06T20:12:29Z</dcterms:modified>
</cp:coreProperties>
</file>