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1" r:id="rId3"/>
  </p:sldMasterIdLst>
  <p:notesMasterIdLst>
    <p:notesMasterId r:id="rId62"/>
  </p:notesMasterIdLst>
  <p:sldIdLst>
    <p:sldId id="1040" r:id="rId4"/>
    <p:sldId id="415" r:id="rId5"/>
    <p:sldId id="3348" r:id="rId6"/>
    <p:sldId id="409" r:id="rId7"/>
    <p:sldId id="977" r:id="rId8"/>
    <p:sldId id="3349" r:id="rId9"/>
    <p:sldId id="3350" r:id="rId10"/>
    <p:sldId id="452" r:id="rId11"/>
    <p:sldId id="978" r:id="rId12"/>
    <p:sldId id="979" r:id="rId13"/>
    <p:sldId id="980" r:id="rId14"/>
    <p:sldId id="981" r:id="rId15"/>
    <p:sldId id="985" r:id="rId16"/>
    <p:sldId id="412" r:id="rId17"/>
    <p:sldId id="3351" r:id="rId18"/>
    <p:sldId id="975" r:id="rId19"/>
    <p:sldId id="976" r:id="rId20"/>
    <p:sldId id="3015" r:id="rId21"/>
    <p:sldId id="3016" r:id="rId22"/>
    <p:sldId id="3353" r:id="rId23"/>
    <p:sldId id="3354" r:id="rId24"/>
    <p:sldId id="426" r:id="rId25"/>
    <p:sldId id="3355" r:id="rId26"/>
    <p:sldId id="1079" r:id="rId27"/>
    <p:sldId id="1082" r:id="rId28"/>
    <p:sldId id="427" r:id="rId29"/>
    <p:sldId id="1088" r:id="rId30"/>
    <p:sldId id="3356" r:id="rId31"/>
    <p:sldId id="425" r:id="rId32"/>
    <p:sldId id="1080" r:id="rId33"/>
    <p:sldId id="1087" r:id="rId34"/>
    <p:sldId id="3357" r:id="rId35"/>
    <p:sldId id="420" r:id="rId36"/>
    <p:sldId id="1089" r:id="rId37"/>
    <p:sldId id="422" r:id="rId38"/>
    <p:sldId id="3358" r:id="rId39"/>
    <p:sldId id="1081" r:id="rId40"/>
    <p:sldId id="1083" r:id="rId41"/>
    <p:sldId id="1090" r:id="rId42"/>
    <p:sldId id="1084" r:id="rId43"/>
    <p:sldId id="3359" r:id="rId44"/>
    <p:sldId id="3223" r:id="rId45"/>
    <p:sldId id="947" r:id="rId46"/>
    <p:sldId id="948" r:id="rId47"/>
    <p:sldId id="949" r:id="rId48"/>
    <p:sldId id="950" r:id="rId49"/>
    <p:sldId id="965" r:id="rId50"/>
    <p:sldId id="951" r:id="rId51"/>
    <p:sldId id="961" r:id="rId52"/>
    <p:sldId id="960" r:id="rId53"/>
    <p:sldId id="963" r:id="rId54"/>
    <p:sldId id="952" r:id="rId55"/>
    <p:sldId id="953" r:id="rId56"/>
    <p:sldId id="964" r:id="rId57"/>
    <p:sldId id="954" r:id="rId58"/>
    <p:sldId id="955" r:id="rId59"/>
    <p:sldId id="956" r:id="rId60"/>
    <p:sldId id="95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26F90-F6EF-4B42-86B4-2A22E82EBB6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6FB401A-C012-4984-91D6-3166631304B1}">
      <dgm:prSet phldrT="[Text]"/>
      <dgm:spPr/>
      <dgm:t>
        <a:bodyPr/>
        <a:lstStyle/>
        <a:p>
          <a:r>
            <a:rPr lang="en-US" dirty="0"/>
            <a:t>Log app</a:t>
          </a:r>
        </a:p>
      </dgm:t>
    </dgm:pt>
    <dgm:pt modelId="{71E6FBB8-1C86-48DF-838A-0B939423FBBF}" type="parTrans" cxnId="{808DB41D-3FAD-4C02-9A01-B582B095320D}">
      <dgm:prSet/>
      <dgm:spPr/>
      <dgm:t>
        <a:bodyPr/>
        <a:lstStyle/>
        <a:p>
          <a:endParaRPr lang="en-US"/>
        </a:p>
      </dgm:t>
    </dgm:pt>
    <dgm:pt modelId="{F7806620-5E1F-468D-A463-F197CFB07A85}" type="sibTrans" cxnId="{808DB41D-3FAD-4C02-9A01-B582B095320D}">
      <dgm:prSet/>
      <dgm:spPr/>
      <dgm:t>
        <a:bodyPr/>
        <a:lstStyle/>
        <a:p>
          <a:endParaRPr lang="en-US"/>
        </a:p>
      </dgm:t>
    </dgm:pt>
    <dgm:pt modelId="{6A1972F3-F748-4892-94A7-D5B9938A2D2B}">
      <dgm:prSet phldrT="[Text]"/>
      <dgm:spPr/>
      <dgm:t>
        <a:bodyPr/>
        <a:lstStyle/>
        <a:p>
          <a:r>
            <a:rPr lang="en-US" dirty="0"/>
            <a:t>Send request for info</a:t>
          </a:r>
        </a:p>
      </dgm:t>
    </dgm:pt>
    <dgm:pt modelId="{D484159E-1970-4108-A72E-9D9EA6D317D6}" type="parTrans" cxnId="{05F0843A-BD91-4356-8126-28360049D408}">
      <dgm:prSet/>
      <dgm:spPr/>
      <dgm:t>
        <a:bodyPr/>
        <a:lstStyle/>
        <a:p>
          <a:endParaRPr lang="en-US"/>
        </a:p>
      </dgm:t>
    </dgm:pt>
    <dgm:pt modelId="{0011B71A-3BED-4EB9-AFBE-88E0A33A35B8}" type="sibTrans" cxnId="{05F0843A-BD91-4356-8126-28360049D408}">
      <dgm:prSet/>
      <dgm:spPr/>
      <dgm:t>
        <a:bodyPr/>
        <a:lstStyle/>
        <a:p>
          <a:endParaRPr lang="en-US"/>
        </a:p>
      </dgm:t>
    </dgm:pt>
    <dgm:pt modelId="{139090A3-BC33-484C-A6E3-3D6381EBB37D}">
      <dgm:prSet phldrT="[Text]"/>
      <dgm:spPr/>
      <dgm:t>
        <a:bodyPr/>
        <a:lstStyle/>
        <a:p>
          <a:r>
            <a:rPr lang="en-US" dirty="0"/>
            <a:t>Requiring completed signature page</a:t>
          </a:r>
        </a:p>
      </dgm:t>
    </dgm:pt>
    <dgm:pt modelId="{CC25A9CA-13B1-43D4-B36C-BD1E83508D09}" type="parTrans" cxnId="{99D14815-E3AD-488C-8141-A6B36122A155}">
      <dgm:prSet/>
      <dgm:spPr/>
      <dgm:t>
        <a:bodyPr/>
        <a:lstStyle/>
        <a:p>
          <a:endParaRPr lang="en-US"/>
        </a:p>
      </dgm:t>
    </dgm:pt>
    <dgm:pt modelId="{1FD3652F-FC63-4CFF-8493-1D308D80FAB7}" type="sibTrans" cxnId="{99D14815-E3AD-488C-8141-A6B36122A155}">
      <dgm:prSet/>
      <dgm:spPr/>
      <dgm:t>
        <a:bodyPr/>
        <a:lstStyle/>
        <a:p>
          <a:endParaRPr lang="en-US"/>
        </a:p>
      </dgm:t>
    </dgm:pt>
    <dgm:pt modelId="{7BC09743-5656-47F1-AB35-BB94613B08FF}">
      <dgm:prSet phldrT="[Text]"/>
      <dgm:spPr/>
      <dgm:t>
        <a:bodyPr/>
        <a:lstStyle/>
        <a:p>
          <a:r>
            <a:rPr lang="en-US" dirty="0"/>
            <a:t>Do not add a signature date in eHEAT</a:t>
          </a:r>
        </a:p>
      </dgm:t>
    </dgm:pt>
    <dgm:pt modelId="{62B9F9E6-9254-4CEA-BED6-4C7EDF6EF391}" type="sibTrans" cxnId="{C9C1007D-2F0E-46EC-A1C2-984AE5269CBF}">
      <dgm:prSet/>
      <dgm:spPr/>
      <dgm:t>
        <a:bodyPr/>
        <a:lstStyle/>
        <a:p>
          <a:endParaRPr lang="en-US"/>
        </a:p>
      </dgm:t>
    </dgm:pt>
    <dgm:pt modelId="{1CB591F4-35ED-4E82-B6B2-7C7020F747A3}" type="parTrans" cxnId="{C9C1007D-2F0E-46EC-A1C2-984AE5269CBF}">
      <dgm:prSet/>
      <dgm:spPr/>
      <dgm:t>
        <a:bodyPr/>
        <a:lstStyle/>
        <a:p>
          <a:endParaRPr lang="en-US"/>
        </a:p>
      </dgm:t>
    </dgm:pt>
    <dgm:pt modelId="{DDBFD6AB-13D1-49F8-BFAE-19ADB02CBA9C}">
      <dgm:prSet phldrT="[Text]"/>
      <dgm:spPr/>
      <dgm:t>
        <a:bodyPr/>
        <a:lstStyle/>
        <a:p>
          <a:r>
            <a:rPr lang="en-US" dirty="0"/>
            <a:t>Inform HH app is not valid until received</a:t>
          </a:r>
        </a:p>
      </dgm:t>
    </dgm:pt>
    <dgm:pt modelId="{F45D6EC1-685D-4D1C-B98B-276CF8B04DD7}" type="parTrans" cxnId="{D16D83CC-D49D-4CC2-AD6A-901BAA3A07AB}">
      <dgm:prSet/>
      <dgm:spPr/>
      <dgm:t>
        <a:bodyPr/>
        <a:lstStyle/>
        <a:p>
          <a:endParaRPr lang="en-US"/>
        </a:p>
      </dgm:t>
    </dgm:pt>
    <dgm:pt modelId="{26B514C2-B062-4A56-84B2-CB9BAC631924}" type="sibTrans" cxnId="{D16D83CC-D49D-4CC2-AD6A-901BAA3A07AB}">
      <dgm:prSet/>
      <dgm:spPr/>
      <dgm:t>
        <a:bodyPr/>
        <a:lstStyle/>
        <a:p>
          <a:endParaRPr lang="en-US"/>
        </a:p>
      </dgm:t>
    </dgm:pt>
    <dgm:pt modelId="{0BFF1A68-4248-41DA-AA91-D07F126BADF9}">
      <dgm:prSet/>
      <dgm:spPr/>
      <dgm:t>
        <a:bodyPr/>
        <a:lstStyle/>
        <a:p>
          <a:r>
            <a:rPr lang="en-US" dirty="0"/>
            <a:t>Withdraw app in eHEAT</a:t>
          </a:r>
        </a:p>
      </dgm:t>
    </dgm:pt>
    <dgm:pt modelId="{DE553231-7058-4DB4-8B7F-FD3BE696B691}" type="parTrans" cxnId="{7CDABE70-C45F-44B8-A13D-5A2FED005F81}">
      <dgm:prSet/>
      <dgm:spPr/>
      <dgm:t>
        <a:bodyPr/>
        <a:lstStyle/>
        <a:p>
          <a:endParaRPr lang="en-US"/>
        </a:p>
      </dgm:t>
    </dgm:pt>
    <dgm:pt modelId="{5A3F44BB-07F9-4E22-9446-35A831950314}" type="sibTrans" cxnId="{7CDABE70-C45F-44B8-A13D-5A2FED005F81}">
      <dgm:prSet/>
      <dgm:spPr/>
      <dgm:t>
        <a:bodyPr/>
        <a:lstStyle/>
        <a:p>
          <a:endParaRPr lang="en-US"/>
        </a:p>
      </dgm:t>
    </dgm:pt>
    <dgm:pt modelId="{F5FD7D53-6A37-43FE-82A4-250E1A19FB83}">
      <dgm:prSet/>
      <dgm:spPr/>
      <dgm:t>
        <a:bodyPr/>
        <a:lstStyle/>
        <a:p>
          <a:r>
            <a:rPr lang="en-US" dirty="0"/>
            <a:t>eHEAT enhancement in the works</a:t>
          </a:r>
        </a:p>
      </dgm:t>
    </dgm:pt>
    <dgm:pt modelId="{BD4FF9D0-3AD5-4175-958D-38DD1BF98D84}" type="parTrans" cxnId="{A8D20CB6-2463-4D84-AF10-CE09CC612AE4}">
      <dgm:prSet/>
      <dgm:spPr/>
      <dgm:t>
        <a:bodyPr/>
        <a:lstStyle/>
        <a:p>
          <a:endParaRPr lang="en-US"/>
        </a:p>
      </dgm:t>
    </dgm:pt>
    <dgm:pt modelId="{B0A00CD3-9179-4E4E-910B-CC8116ED2202}" type="sibTrans" cxnId="{A8D20CB6-2463-4D84-AF10-CE09CC612AE4}">
      <dgm:prSet/>
      <dgm:spPr/>
      <dgm:t>
        <a:bodyPr/>
        <a:lstStyle/>
        <a:p>
          <a:endParaRPr lang="en-US"/>
        </a:p>
      </dgm:t>
    </dgm:pt>
    <dgm:pt modelId="{5EBF1E76-06E5-4510-BC5F-1CD29521743E}">
      <dgm:prSet/>
      <dgm:spPr/>
      <dgm:t>
        <a:bodyPr/>
        <a:lstStyle/>
        <a:p>
          <a:r>
            <a:rPr lang="en-US" dirty="0"/>
            <a:t>If emergency was identified on app, attempt to call HH</a:t>
          </a:r>
        </a:p>
      </dgm:t>
    </dgm:pt>
    <dgm:pt modelId="{631323D4-B3C8-4DAF-80B0-5779EA138A99}" type="parTrans" cxnId="{615700C5-BD74-471B-9163-FB9C4914F739}">
      <dgm:prSet/>
      <dgm:spPr/>
      <dgm:t>
        <a:bodyPr/>
        <a:lstStyle/>
        <a:p>
          <a:endParaRPr lang="en-US"/>
        </a:p>
      </dgm:t>
    </dgm:pt>
    <dgm:pt modelId="{23DDF070-E69B-4475-B359-5815E72E9B87}" type="sibTrans" cxnId="{615700C5-BD74-471B-9163-FB9C4914F739}">
      <dgm:prSet/>
      <dgm:spPr/>
      <dgm:t>
        <a:bodyPr/>
        <a:lstStyle/>
        <a:p>
          <a:endParaRPr lang="en-US"/>
        </a:p>
      </dgm:t>
    </dgm:pt>
    <dgm:pt modelId="{2F0D505E-3BA3-4A77-8304-038DD44D1D81}">
      <dgm:prSet/>
      <dgm:spPr/>
      <dgm:t>
        <a:bodyPr/>
        <a:lstStyle/>
        <a:p>
          <a:r>
            <a:rPr lang="en-US" dirty="0"/>
            <a:t>Inform HH app is invalid</a:t>
          </a:r>
        </a:p>
      </dgm:t>
    </dgm:pt>
    <dgm:pt modelId="{830CA99B-2180-4424-B790-7F7036ED5435}" type="parTrans" cxnId="{AF256F45-9CE9-4194-A230-7FC839FDAECA}">
      <dgm:prSet/>
      <dgm:spPr/>
      <dgm:t>
        <a:bodyPr/>
        <a:lstStyle/>
        <a:p>
          <a:endParaRPr lang="en-US"/>
        </a:p>
      </dgm:t>
    </dgm:pt>
    <dgm:pt modelId="{8FB13AC7-6295-47B3-9E23-685AE7181D37}" type="sibTrans" cxnId="{AF256F45-9CE9-4194-A230-7FC839FDAECA}">
      <dgm:prSet/>
      <dgm:spPr/>
      <dgm:t>
        <a:bodyPr/>
        <a:lstStyle/>
        <a:p>
          <a:endParaRPr lang="en-US"/>
        </a:p>
      </dgm:t>
    </dgm:pt>
    <dgm:pt modelId="{2AB5FAF5-B2F9-4359-ACB2-C5E8677EAC26}">
      <dgm:prSet/>
      <dgm:spPr/>
      <dgm:t>
        <a:bodyPr/>
        <a:lstStyle/>
        <a:p>
          <a:r>
            <a:rPr lang="en-US" dirty="0"/>
            <a:t>Document efforts in eHEAT</a:t>
          </a:r>
        </a:p>
      </dgm:t>
    </dgm:pt>
    <dgm:pt modelId="{3AF70492-8AAE-4945-AD81-D3F423C4095F}" type="parTrans" cxnId="{12158592-33C2-4BD2-BE8C-6D6769BAEB5C}">
      <dgm:prSet/>
      <dgm:spPr/>
      <dgm:t>
        <a:bodyPr/>
        <a:lstStyle/>
        <a:p>
          <a:endParaRPr lang="en-US"/>
        </a:p>
      </dgm:t>
    </dgm:pt>
    <dgm:pt modelId="{2F2BBD2A-0935-4E3D-8AA7-89EC5C5E86A0}" type="sibTrans" cxnId="{12158592-33C2-4BD2-BE8C-6D6769BAEB5C}">
      <dgm:prSet/>
      <dgm:spPr/>
      <dgm:t>
        <a:bodyPr/>
        <a:lstStyle/>
        <a:p>
          <a:endParaRPr lang="en-US"/>
        </a:p>
      </dgm:t>
    </dgm:pt>
    <dgm:pt modelId="{1FE55DEB-5A27-48FD-A9DA-F60AAB75844F}">
      <dgm:prSet/>
      <dgm:spPr/>
      <dgm:t>
        <a:bodyPr/>
        <a:lstStyle/>
        <a:p>
          <a:r>
            <a:rPr lang="en-US" dirty="0"/>
            <a:t>No additional follow up is required</a:t>
          </a:r>
        </a:p>
      </dgm:t>
    </dgm:pt>
    <dgm:pt modelId="{B600BEBB-D31C-49F5-9C7F-ADF05E1366B1}" type="parTrans" cxnId="{84DB64A8-47A7-43B4-801A-FC9D7B5D0530}">
      <dgm:prSet/>
      <dgm:spPr/>
      <dgm:t>
        <a:bodyPr/>
        <a:lstStyle/>
        <a:p>
          <a:endParaRPr lang="en-US"/>
        </a:p>
      </dgm:t>
    </dgm:pt>
    <dgm:pt modelId="{A459CCBF-4CCD-4A3E-9FBB-A4D794EAF727}" type="sibTrans" cxnId="{84DB64A8-47A7-43B4-801A-FC9D7B5D0530}">
      <dgm:prSet/>
      <dgm:spPr/>
      <dgm:t>
        <a:bodyPr/>
        <a:lstStyle/>
        <a:p>
          <a:endParaRPr lang="en-US"/>
        </a:p>
      </dgm:t>
    </dgm:pt>
    <dgm:pt modelId="{1E3375A3-CCC1-4F5D-8034-D73F7A9B86C0}" type="pres">
      <dgm:prSet presAssocID="{48026F90-F6EF-4B42-86B4-2A22E82EBB6A}" presName="linear" presStyleCnt="0">
        <dgm:presLayoutVars>
          <dgm:animLvl val="lvl"/>
          <dgm:resizeHandles val="exact"/>
        </dgm:presLayoutVars>
      </dgm:prSet>
      <dgm:spPr/>
    </dgm:pt>
    <dgm:pt modelId="{A9C4156F-2B17-4BF3-A225-17C4386A00BC}" type="pres">
      <dgm:prSet presAssocID="{A6FB401A-C012-4984-91D6-3166631304B1}" presName="parentText" presStyleLbl="node1" presStyleIdx="0" presStyleCnt="5" custLinFactNeighborX="504" custLinFactNeighborY="-1950">
        <dgm:presLayoutVars>
          <dgm:chMax val="0"/>
          <dgm:bulletEnabled val="1"/>
        </dgm:presLayoutVars>
      </dgm:prSet>
      <dgm:spPr/>
    </dgm:pt>
    <dgm:pt modelId="{99254725-E544-469B-A963-0453322F8880}" type="pres">
      <dgm:prSet presAssocID="{A6FB401A-C012-4984-91D6-3166631304B1}" presName="childText" presStyleLbl="revTx" presStyleIdx="0" presStyleCnt="4">
        <dgm:presLayoutVars>
          <dgm:bulletEnabled val="1"/>
        </dgm:presLayoutVars>
      </dgm:prSet>
      <dgm:spPr/>
    </dgm:pt>
    <dgm:pt modelId="{1E586740-B0CD-415E-B2E7-505CF905D76B}" type="pres">
      <dgm:prSet presAssocID="{6A1972F3-F748-4892-94A7-D5B9938A2D2B}" presName="parentText" presStyleLbl="node1" presStyleIdx="1" presStyleCnt="5">
        <dgm:presLayoutVars>
          <dgm:chMax val="0"/>
          <dgm:bulletEnabled val="1"/>
        </dgm:presLayoutVars>
      </dgm:prSet>
      <dgm:spPr/>
    </dgm:pt>
    <dgm:pt modelId="{7A7BBE9D-3F0D-4950-8987-6BFFD8A124BE}" type="pres">
      <dgm:prSet presAssocID="{6A1972F3-F748-4892-94A7-D5B9938A2D2B}" presName="childText" presStyleLbl="revTx" presStyleIdx="1" presStyleCnt="4">
        <dgm:presLayoutVars>
          <dgm:bulletEnabled val="1"/>
        </dgm:presLayoutVars>
      </dgm:prSet>
      <dgm:spPr/>
    </dgm:pt>
    <dgm:pt modelId="{FDD5277F-8CBB-466D-8849-A5897F1B9554}" type="pres">
      <dgm:prSet presAssocID="{0BFF1A68-4248-41DA-AA91-D07F126BADF9}" presName="parentText" presStyleLbl="node1" presStyleIdx="2" presStyleCnt="5">
        <dgm:presLayoutVars>
          <dgm:chMax val="0"/>
          <dgm:bulletEnabled val="1"/>
        </dgm:presLayoutVars>
      </dgm:prSet>
      <dgm:spPr/>
    </dgm:pt>
    <dgm:pt modelId="{C3C93840-0AE7-4E7A-8E61-C155F5E2BF55}" type="pres">
      <dgm:prSet presAssocID="{0BFF1A68-4248-41DA-AA91-D07F126BADF9}" presName="childText" presStyleLbl="revTx" presStyleIdx="2" presStyleCnt="4">
        <dgm:presLayoutVars>
          <dgm:bulletEnabled val="1"/>
        </dgm:presLayoutVars>
      </dgm:prSet>
      <dgm:spPr/>
    </dgm:pt>
    <dgm:pt modelId="{564843C9-6686-4844-83F7-7BFCEB4F12D0}" type="pres">
      <dgm:prSet presAssocID="{5EBF1E76-06E5-4510-BC5F-1CD29521743E}" presName="parentText" presStyleLbl="node1" presStyleIdx="3" presStyleCnt="5">
        <dgm:presLayoutVars>
          <dgm:chMax val="0"/>
          <dgm:bulletEnabled val="1"/>
        </dgm:presLayoutVars>
      </dgm:prSet>
      <dgm:spPr/>
    </dgm:pt>
    <dgm:pt modelId="{DAB93B2A-9428-49ED-B093-395E05912127}" type="pres">
      <dgm:prSet presAssocID="{5EBF1E76-06E5-4510-BC5F-1CD29521743E}" presName="childText" presStyleLbl="revTx" presStyleIdx="3" presStyleCnt="4">
        <dgm:presLayoutVars>
          <dgm:bulletEnabled val="1"/>
        </dgm:presLayoutVars>
      </dgm:prSet>
      <dgm:spPr/>
    </dgm:pt>
    <dgm:pt modelId="{6E1506AB-BA10-447C-9F36-4551C3805DBB}" type="pres">
      <dgm:prSet presAssocID="{1FE55DEB-5A27-48FD-A9DA-F60AAB75844F}" presName="parentText" presStyleLbl="node1" presStyleIdx="4" presStyleCnt="5" custLinFactNeighborX="382" custLinFactNeighborY="-2908">
        <dgm:presLayoutVars>
          <dgm:chMax val="0"/>
          <dgm:bulletEnabled val="1"/>
        </dgm:presLayoutVars>
      </dgm:prSet>
      <dgm:spPr/>
    </dgm:pt>
  </dgm:ptLst>
  <dgm:cxnLst>
    <dgm:cxn modelId="{99D14815-E3AD-488C-8141-A6B36122A155}" srcId="{6A1972F3-F748-4892-94A7-D5B9938A2D2B}" destId="{139090A3-BC33-484C-A6E3-3D6381EBB37D}" srcOrd="0" destOrd="0" parTransId="{CC25A9CA-13B1-43D4-B36C-BD1E83508D09}" sibTransId="{1FD3652F-FC63-4CFF-8493-1D308D80FAB7}"/>
    <dgm:cxn modelId="{B14CC516-ECEB-4711-AE55-3E5BA13CA0CA}" type="presOf" srcId="{7BC09743-5656-47F1-AB35-BB94613B08FF}" destId="{99254725-E544-469B-A963-0453322F8880}" srcOrd="0" destOrd="0" presId="urn:microsoft.com/office/officeart/2005/8/layout/vList2"/>
    <dgm:cxn modelId="{808DB41D-3FAD-4C02-9A01-B582B095320D}" srcId="{48026F90-F6EF-4B42-86B4-2A22E82EBB6A}" destId="{A6FB401A-C012-4984-91D6-3166631304B1}" srcOrd="0" destOrd="0" parTransId="{71E6FBB8-1C86-48DF-838A-0B939423FBBF}" sibTransId="{F7806620-5E1F-468D-A463-F197CFB07A85}"/>
    <dgm:cxn modelId="{DD29C721-FA93-4EDD-A522-AF476F36EAC8}" type="presOf" srcId="{2F0D505E-3BA3-4A77-8304-038DD44D1D81}" destId="{DAB93B2A-9428-49ED-B093-395E05912127}" srcOrd="0" destOrd="0" presId="urn:microsoft.com/office/officeart/2005/8/layout/vList2"/>
    <dgm:cxn modelId="{F31B782B-EEE1-4A87-9E42-E733E57F7931}" type="presOf" srcId="{A6FB401A-C012-4984-91D6-3166631304B1}" destId="{A9C4156F-2B17-4BF3-A225-17C4386A00BC}" srcOrd="0" destOrd="0" presId="urn:microsoft.com/office/officeart/2005/8/layout/vList2"/>
    <dgm:cxn modelId="{7DC42233-1A14-4C5A-8901-58993C500F68}" type="presOf" srcId="{48026F90-F6EF-4B42-86B4-2A22E82EBB6A}" destId="{1E3375A3-CCC1-4F5D-8034-D73F7A9B86C0}" srcOrd="0" destOrd="0" presId="urn:microsoft.com/office/officeart/2005/8/layout/vList2"/>
    <dgm:cxn modelId="{05F0843A-BD91-4356-8126-28360049D408}" srcId="{48026F90-F6EF-4B42-86B4-2A22E82EBB6A}" destId="{6A1972F3-F748-4892-94A7-D5B9938A2D2B}" srcOrd="1" destOrd="0" parTransId="{D484159E-1970-4108-A72E-9D9EA6D317D6}" sibTransId="{0011B71A-3BED-4EB9-AFBE-88E0A33A35B8}"/>
    <dgm:cxn modelId="{AF256F45-9CE9-4194-A230-7FC839FDAECA}" srcId="{5EBF1E76-06E5-4510-BC5F-1CD29521743E}" destId="{2F0D505E-3BA3-4A77-8304-038DD44D1D81}" srcOrd="0" destOrd="0" parTransId="{830CA99B-2180-4424-B790-7F7036ED5435}" sibTransId="{8FB13AC7-6295-47B3-9E23-685AE7181D37}"/>
    <dgm:cxn modelId="{7CDABE70-C45F-44B8-A13D-5A2FED005F81}" srcId="{48026F90-F6EF-4B42-86B4-2A22E82EBB6A}" destId="{0BFF1A68-4248-41DA-AA91-D07F126BADF9}" srcOrd="2" destOrd="0" parTransId="{DE553231-7058-4DB4-8B7F-FD3BE696B691}" sibTransId="{5A3F44BB-07F9-4E22-9446-35A831950314}"/>
    <dgm:cxn modelId="{48543F56-6F13-4A71-A51F-68D632316A33}" type="presOf" srcId="{F5FD7D53-6A37-43FE-82A4-250E1A19FB83}" destId="{C3C93840-0AE7-4E7A-8E61-C155F5E2BF55}" srcOrd="0" destOrd="0" presId="urn:microsoft.com/office/officeart/2005/8/layout/vList2"/>
    <dgm:cxn modelId="{C746E858-5185-46FC-901D-EFCDA61E474E}" type="presOf" srcId="{DDBFD6AB-13D1-49F8-BFAE-19ADB02CBA9C}" destId="{7A7BBE9D-3F0D-4950-8987-6BFFD8A124BE}" srcOrd="0" destOrd="1" presId="urn:microsoft.com/office/officeart/2005/8/layout/vList2"/>
    <dgm:cxn modelId="{BD38A779-9338-4988-A443-93F5DA3FA517}" type="presOf" srcId="{6A1972F3-F748-4892-94A7-D5B9938A2D2B}" destId="{1E586740-B0CD-415E-B2E7-505CF905D76B}" srcOrd="0" destOrd="0" presId="urn:microsoft.com/office/officeart/2005/8/layout/vList2"/>
    <dgm:cxn modelId="{C9C1007D-2F0E-46EC-A1C2-984AE5269CBF}" srcId="{A6FB401A-C012-4984-91D6-3166631304B1}" destId="{7BC09743-5656-47F1-AB35-BB94613B08FF}" srcOrd="0" destOrd="0" parTransId="{1CB591F4-35ED-4E82-B6B2-7C7020F747A3}" sibTransId="{62B9F9E6-9254-4CEA-BED6-4C7EDF6EF391}"/>
    <dgm:cxn modelId="{F8745F80-FE57-41A6-91EE-D80D3FA32986}" type="presOf" srcId="{139090A3-BC33-484C-A6E3-3D6381EBB37D}" destId="{7A7BBE9D-3F0D-4950-8987-6BFFD8A124BE}" srcOrd="0" destOrd="0" presId="urn:microsoft.com/office/officeart/2005/8/layout/vList2"/>
    <dgm:cxn modelId="{12158592-33C2-4BD2-BE8C-6D6769BAEB5C}" srcId="{5EBF1E76-06E5-4510-BC5F-1CD29521743E}" destId="{2AB5FAF5-B2F9-4359-ACB2-C5E8677EAC26}" srcOrd="1" destOrd="0" parTransId="{3AF70492-8AAE-4945-AD81-D3F423C4095F}" sibTransId="{2F2BBD2A-0935-4E3D-8AA7-89EC5C5E86A0}"/>
    <dgm:cxn modelId="{84DB64A8-47A7-43B4-801A-FC9D7B5D0530}" srcId="{48026F90-F6EF-4B42-86B4-2A22E82EBB6A}" destId="{1FE55DEB-5A27-48FD-A9DA-F60AAB75844F}" srcOrd="4" destOrd="0" parTransId="{B600BEBB-D31C-49F5-9C7F-ADF05E1366B1}" sibTransId="{A459CCBF-4CCD-4A3E-9FBB-A4D794EAF727}"/>
    <dgm:cxn modelId="{EBC24AB1-0293-4B14-A0BD-D906CA4A4600}" type="presOf" srcId="{1FE55DEB-5A27-48FD-A9DA-F60AAB75844F}" destId="{6E1506AB-BA10-447C-9F36-4551C3805DBB}" srcOrd="0" destOrd="0" presId="urn:microsoft.com/office/officeart/2005/8/layout/vList2"/>
    <dgm:cxn modelId="{A8D20CB6-2463-4D84-AF10-CE09CC612AE4}" srcId="{0BFF1A68-4248-41DA-AA91-D07F126BADF9}" destId="{F5FD7D53-6A37-43FE-82A4-250E1A19FB83}" srcOrd="0" destOrd="0" parTransId="{BD4FF9D0-3AD5-4175-958D-38DD1BF98D84}" sibTransId="{B0A00CD3-9179-4E4E-910B-CC8116ED2202}"/>
    <dgm:cxn modelId="{615700C5-BD74-471B-9163-FB9C4914F739}" srcId="{48026F90-F6EF-4B42-86B4-2A22E82EBB6A}" destId="{5EBF1E76-06E5-4510-BC5F-1CD29521743E}" srcOrd="3" destOrd="0" parTransId="{631323D4-B3C8-4DAF-80B0-5779EA138A99}" sibTransId="{23DDF070-E69B-4475-B359-5815E72E9B87}"/>
    <dgm:cxn modelId="{D16D83CC-D49D-4CC2-AD6A-901BAA3A07AB}" srcId="{6A1972F3-F748-4892-94A7-D5B9938A2D2B}" destId="{DDBFD6AB-13D1-49F8-BFAE-19ADB02CBA9C}" srcOrd="1" destOrd="0" parTransId="{F45D6EC1-685D-4D1C-B98B-276CF8B04DD7}" sibTransId="{26B514C2-B062-4A56-84B2-CB9BAC631924}"/>
    <dgm:cxn modelId="{FEE111D4-7D4B-4176-BC89-C49352A04DF5}" type="presOf" srcId="{0BFF1A68-4248-41DA-AA91-D07F126BADF9}" destId="{FDD5277F-8CBB-466D-8849-A5897F1B9554}" srcOrd="0" destOrd="0" presId="urn:microsoft.com/office/officeart/2005/8/layout/vList2"/>
    <dgm:cxn modelId="{DE4272DB-D663-4D55-BBFB-5F47871FF02D}" type="presOf" srcId="{5EBF1E76-06E5-4510-BC5F-1CD29521743E}" destId="{564843C9-6686-4844-83F7-7BFCEB4F12D0}" srcOrd="0" destOrd="0" presId="urn:microsoft.com/office/officeart/2005/8/layout/vList2"/>
    <dgm:cxn modelId="{5C1C35FD-BEA8-40DD-9F79-1E17882AF048}" type="presOf" srcId="{2AB5FAF5-B2F9-4359-ACB2-C5E8677EAC26}" destId="{DAB93B2A-9428-49ED-B093-395E05912127}" srcOrd="0" destOrd="1" presId="urn:microsoft.com/office/officeart/2005/8/layout/vList2"/>
    <dgm:cxn modelId="{55E8D70E-9254-45BA-AF8B-2FCBA7C2E631}" type="presParOf" srcId="{1E3375A3-CCC1-4F5D-8034-D73F7A9B86C0}" destId="{A9C4156F-2B17-4BF3-A225-17C4386A00BC}" srcOrd="0" destOrd="0" presId="urn:microsoft.com/office/officeart/2005/8/layout/vList2"/>
    <dgm:cxn modelId="{8AAEC980-09EA-4F0D-9E60-7163AAC3B8D6}" type="presParOf" srcId="{1E3375A3-CCC1-4F5D-8034-D73F7A9B86C0}" destId="{99254725-E544-469B-A963-0453322F8880}" srcOrd="1" destOrd="0" presId="urn:microsoft.com/office/officeart/2005/8/layout/vList2"/>
    <dgm:cxn modelId="{EA6E5921-9B4B-4136-BFE8-FB882D57BF59}" type="presParOf" srcId="{1E3375A3-CCC1-4F5D-8034-D73F7A9B86C0}" destId="{1E586740-B0CD-415E-B2E7-505CF905D76B}" srcOrd="2" destOrd="0" presId="urn:microsoft.com/office/officeart/2005/8/layout/vList2"/>
    <dgm:cxn modelId="{15E89F1D-BBF5-415B-BE62-9AD3A4AE93DA}" type="presParOf" srcId="{1E3375A3-CCC1-4F5D-8034-D73F7A9B86C0}" destId="{7A7BBE9D-3F0D-4950-8987-6BFFD8A124BE}" srcOrd="3" destOrd="0" presId="urn:microsoft.com/office/officeart/2005/8/layout/vList2"/>
    <dgm:cxn modelId="{67378313-850E-4F99-90EC-8D94F1B95A60}" type="presParOf" srcId="{1E3375A3-CCC1-4F5D-8034-D73F7A9B86C0}" destId="{FDD5277F-8CBB-466D-8849-A5897F1B9554}" srcOrd="4" destOrd="0" presId="urn:microsoft.com/office/officeart/2005/8/layout/vList2"/>
    <dgm:cxn modelId="{34AF9CCA-B40F-48AA-A08B-8C0BDFF95E8A}" type="presParOf" srcId="{1E3375A3-CCC1-4F5D-8034-D73F7A9B86C0}" destId="{C3C93840-0AE7-4E7A-8E61-C155F5E2BF55}" srcOrd="5" destOrd="0" presId="urn:microsoft.com/office/officeart/2005/8/layout/vList2"/>
    <dgm:cxn modelId="{E5CEA40B-CE24-48F5-B259-B856DFC9600F}" type="presParOf" srcId="{1E3375A3-CCC1-4F5D-8034-D73F7A9B86C0}" destId="{564843C9-6686-4844-83F7-7BFCEB4F12D0}" srcOrd="6" destOrd="0" presId="urn:microsoft.com/office/officeart/2005/8/layout/vList2"/>
    <dgm:cxn modelId="{76F55A40-7213-48A7-B9A5-D6EFFD0BD7C2}" type="presParOf" srcId="{1E3375A3-CCC1-4F5D-8034-D73F7A9B86C0}" destId="{DAB93B2A-9428-49ED-B093-395E05912127}" srcOrd="7" destOrd="0" presId="urn:microsoft.com/office/officeart/2005/8/layout/vList2"/>
    <dgm:cxn modelId="{92739C7F-9879-4BC9-A8E6-5C659800CA7F}" type="presParOf" srcId="{1E3375A3-CCC1-4F5D-8034-D73F7A9B86C0}" destId="{6E1506AB-BA10-447C-9F36-4551C3805DB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4B32C-C7D8-4C05-AABE-F6206162220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C3BE5D3-92EA-4555-AD4E-A40B19F5606A}">
      <dgm:prSet/>
      <dgm:spPr/>
      <dgm:t>
        <a:bodyPr/>
        <a:lstStyle/>
        <a:p>
          <a:r>
            <a:rPr lang="en-US" dirty="0"/>
            <a:t>Do not request or share info with third parties</a:t>
          </a:r>
        </a:p>
      </dgm:t>
    </dgm:pt>
    <dgm:pt modelId="{53B141B5-FC81-4B54-9B05-AA0D7A434DF4}" type="parTrans" cxnId="{8E1E19B5-D60A-472B-8902-4735929F0D27}">
      <dgm:prSet/>
      <dgm:spPr/>
      <dgm:t>
        <a:bodyPr/>
        <a:lstStyle/>
        <a:p>
          <a:endParaRPr lang="en-US"/>
        </a:p>
      </dgm:t>
    </dgm:pt>
    <dgm:pt modelId="{ACB47986-E584-4BF0-89B3-3934918FB4E9}" type="sibTrans" cxnId="{8E1E19B5-D60A-472B-8902-4735929F0D27}">
      <dgm:prSet/>
      <dgm:spPr/>
      <dgm:t>
        <a:bodyPr/>
        <a:lstStyle/>
        <a:p>
          <a:endParaRPr lang="en-US"/>
        </a:p>
      </dgm:t>
    </dgm:pt>
    <dgm:pt modelId="{8E808303-17F0-491A-9890-8FD905C24F1F}">
      <dgm:prSet/>
      <dgm:spPr/>
      <dgm:t>
        <a:bodyPr/>
        <a:lstStyle/>
        <a:p>
          <a:r>
            <a:rPr lang="en-US" dirty="0"/>
            <a:t>HH has not consented to sharing info (e.g., consumption, DEED, UI)</a:t>
          </a:r>
        </a:p>
      </dgm:t>
    </dgm:pt>
    <dgm:pt modelId="{4F3E9257-4B35-41DC-98BE-E6FE7FA282F1}" type="parTrans" cxnId="{8CB087C6-CFD7-4A45-A529-3C76C1A33A47}">
      <dgm:prSet/>
      <dgm:spPr/>
      <dgm:t>
        <a:bodyPr/>
        <a:lstStyle/>
        <a:p>
          <a:endParaRPr lang="en-US"/>
        </a:p>
      </dgm:t>
    </dgm:pt>
    <dgm:pt modelId="{1B0BED26-DF3B-49B6-9ACA-52869FF01092}" type="sibTrans" cxnId="{8CB087C6-CFD7-4A45-A529-3C76C1A33A47}">
      <dgm:prSet/>
      <dgm:spPr/>
      <dgm:t>
        <a:bodyPr/>
        <a:lstStyle/>
        <a:p>
          <a:endParaRPr lang="en-US"/>
        </a:p>
      </dgm:t>
    </dgm:pt>
    <dgm:pt modelId="{F25690F2-1A0E-41D2-BF07-14450BB243D5}">
      <dgm:prSet/>
      <dgm:spPr/>
      <dgm:t>
        <a:bodyPr/>
        <a:lstStyle/>
        <a:p>
          <a:r>
            <a:rPr lang="en-US" dirty="0"/>
            <a:t>If number of HH listed on app differs from “How many people live in your home”, do not consider invalid</a:t>
          </a:r>
        </a:p>
      </dgm:t>
    </dgm:pt>
    <dgm:pt modelId="{5A77C2FF-EDDD-4DB2-A2B4-06B55B856AC7}" type="parTrans" cxnId="{E5CB6DE0-E1AA-4895-859F-4B1A293755F9}">
      <dgm:prSet/>
      <dgm:spPr/>
      <dgm:t>
        <a:bodyPr/>
        <a:lstStyle/>
        <a:p>
          <a:endParaRPr lang="en-US"/>
        </a:p>
      </dgm:t>
    </dgm:pt>
    <dgm:pt modelId="{525E23BE-1F70-4BF7-B242-4B9CDFF4EBD1}" type="sibTrans" cxnId="{E5CB6DE0-E1AA-4895-859F-4B1A293755F9}">
      <dgm:prSet/>
      <dgm:spPr/>
      <dgm:t>
        <a:bodyPr/>
        <a:lstStyle/>
        <a:p>
          <a:endParaRPr lang="en-US"/>
        </a:p>
      </dgm:t>
    </dgm:pt>
    <dgm:pt modelId="{9B38B3C3-428C-428B-9F55-37404F03EEEF}">
      <dgm:prSet/>
      <dgm:spPr/>
      <dgm:t>
        <a:bodyPr/>
        <a:lstStyle/>
        <a:p>
          <a:r>
            <a:rPr lang="en-US"/>
            <a:t>Opportunity to ask HH questions to determine accurate info</a:t>
          </a:r>
        </a:p>
      </dgm:t>
    </dgm:pt>
    <dgm:pt modelId="{E9440485-5093-46B7-9E0A-73349B0508E6}" type="parTrans" cxnId="{8C1C6093-A603-43F6-84DD-10D006E42297}">
      <dgm:prSet/>
      <dgm:spPr/>
      <dgm:t>
        <a:bodyPr/>
        <a:lstStyle/>
        <a:p>
          <a:endParaRPr lang="en-US"/>
        </a:p>
      </dgm:t>
    </dgm:pt>
    <dgm:pt modelId="{7B59F3FE-E6D4-44BA-A3B2-9642396F8CD4}" type="sibTrans" cxnId="{8C1C6093-A603-43F6-84DD-10D006E42297}">
      <dgm:prSet/>
      <dgm:spPr/>
      <dgm:t>
        <a:bodyPr/>
        <a:lstStyle/>
        <a:p>
          <a:endParaRPr lang="en-US"/>
        </a:p>
      </dgm:t>
    </dgm:pt>
    <dgm:pt modelId="{71E56A14-0FC6-409F-9C49-C355A1DF10E0}">
      <dgm:prSet/>
      <dgm:spPr/>
      <dgm:t>
        <a:bodyPr/>
        <a:lstStyle/>
        <a:p>
          <a:r>
            <a:rPr lang="en-US"/>
            <a:t>Proceed accordingly</a:t>
          </a:r>
        </a:p>
      </dgm:t>
    </dgm:pt>
    <dgm:pt modelId="{E2F489AB-7A27-4385-A930-1CB15E148202}" type="parTrans" cxnId="{C95CDF3A-ECFE-4D73-8DA8-674456C30447}">
      <dgm:prSet/>
      <dgm:spPr/>
      <dgm:t>
        <a:bodyPr/>
        <a:lstStyle/>
        <a:p>
          <a:endParaRPr lang="en-US"/>
        </a:p>
      </dgm:t>
    </dgm:pt>
    <dgm:pt modelId="{BDD388B9-4A4B-40DD-BA57-9BFD9FE1A66D}" type="sibTrans" cxnId="{C95CDF3A-ECFE-4D73-8DA8-674456C30447}">
      <dgm:prSet/>
      <dgm:spPr/>
      <dgm:t>
        <a:bodyPr/>
        <a:lstStyle/>
        <a:p>
          <a:endParaRPr lang="en-US"/>
        </a:p>
      </dgm:t>
    </dgm:pt>
    <dgm:pt modelId="{3D5FDF74-B274-43D2-ABDB-A22D695EFF5F}" type="pres">
      <dgm:prSet presAssocID="{DC44B32C-C7D8-4C05-AABE-F62061622207}" presName="Name0" presStyleCnt="0">
        <dgm:presLayoutVars>
          <dgm:dir/>
          <dgm:animLvl val="lvl"/>
          <dgm:resizeHandles val="exact"/>
        </dgm:presLayoutVars>
      </dgm:prSet>
      <dgm:spPr/>
    </dgm:pt>
    <dgm:pt modelId="{48027DC2-D196-4C4C-A8B3-C4D9243F7AEA}" type="pres">
      <dgm:prSet presAssocID="{FC3BE5D3-92EA-4555-AD4E-A40B19F5606A}" presName="linNode" presStyleCnt="0"/>
      <dgm:spPr/>
    </dgm:pt>
    <dgm:pt modelId="{D79270D1-5BBF-4D59-B5E9-FAA2A9EFA9C2}" type="pres">
      <dgm:prSet presAssocID="{FC3BE5D3-92EA-4555-AD4E-A40B19F5606A}" presName="parentText" presStyleLbl="node1" presStyleIdx="0" presStyleCnt="2">
        <dgm:presLayoutVars>
          <dgm:chMax val="1"/>
          <dgm:bulletEnabled val="1"/>
        </dgm:presLayoutVars>
      </dgm:prSet>
      <dgm:spPr/>
    </dgm:pt>
    <dgm:pt modelId="{16D42782-6BA8-42B4-9EEA-16A8C606D107}" type="pres">
      <dgm:prSet presAssocID="{FC3BE5D3-92EA-4555-AD4E-A40B19F5606A}" presName="descendantText" presStyleLbl="alignAccFollowNode1" presStyleIdx="0" presStyleCnt="2">
        <dgm:presLayoutVars>
          <dgm:bulletEnabled val="1"/>
        </dgm:presLayoutVars>
      </dgm:prSet>
      <dgm:spPr/>
    </dgm:pt>
    <dgm:pt modelId="{537B7E9D-6F08-406D-B21A-DAD96AEC8C66}" type="pres">
      <dgm:prSet presAssocID="{ACB47986-E584-4BF0-89B3-3934918FB4E9}" presName="sp" presStyleCnt="0"/>
      <dgm:spPr/>
    </dgm:pt>
    <dgm:pt modelId="{6475D2C5-DA4A-441F-B6C2-2A202A0462AA}" type="pres">
      <dgm:prSet presAssocID="{F25690F2-1A0E-41D2-BF07-14450BB243D5}" presName="linNode" presStyleCnt="0"/>
      <dgm:spPr/>
    </dgm:pt>
    <dgm:pt modelId="{249C42FD-F74D-45AF-A9F5-9C8A182FB344}" type="pres">
      <dgm:prSet presAssocID="{F25690F2-1A0E-41D2-BF07-14450BB243D5}" presName="parentText" presStyleLbl="node1" presStyleIdx="1" presStyleCnt="2">
        <dgm:presLayoutVars>
          <dgm:chMax val="1"/>
          <dgm:bulletEnabled val="1"/>
        </dgm:presLayoutVars>
      </dgm:prSet>
      <dgm:spPr/>
    </dgm:pt>
    <dgm:pt modelId="{EE1F5E1F-AB29-4863-A407-470293FF17F7}" type="pres">
      <dgm:prSet presAssocID="{F25690F2-1A0E-41D2-BF07-14450BB243D5}" presName="descendantText" presStyleLbl="alignAccFollowNode1" presStyleIdx="1" presStyleCnt="2">
        <dgm:presLayoutVars>
          <dgm:bulletEnabled val="1"/>
        </dgm:presLayoutVars>
      </dgm:prSet>
      <dgm:spPr/>
    </dgm:pt>
  </dgm:ptLst>
  <dgm:cxnLst>
    <dgm:cxn modelId="{F11C9A2A-5393-4474-AB34-114605E57F91}" type="presOf" srcId="{FC3BE5D3-92EA-4555-AD4E-A40B19F5606A}" destId="{D79270D1-5BBF-4D59-B5E9-FAA2A9EFA9C2}" srcOrd="0" destOrd="0" presId="urn:microsoft.com/office/officeart/2005/8/layout/vList5"/>
    <dgm:cxn modelId="{C95CDF3A-ECFE-4D73-8DA8-674456C30447}" srcId="{F25690F2-1A0E-41D2-BF07-14450BB243D5}" destId="{71E56A14-0FC6-409F-9C49-C355A1DF10E0}" srcOrd="1" destOrd="0" parTransId="{E2F489AB-7A27-4385-A930-1CB15E148202}" sibTransId="{BDD388B9-4A4B-40DD-BA57-9BFD9FE1A66D}"/>
    <dgm:cxn modelId="{2ED3313B-E282-434E-90C2-E7B81340A8C2}" type="presOf" srcId="{71E56A14-0FC6-409F-9C49-C355A1DF10E0}" destId="{EE1F5E1F-AB29-4863-A407-470293FF17F7}" srcOrd="0" destOrd="1" presId="urn:microsoft.com/office/officeart/2005/8/layout/vList5"/>
    <dgm:cxn modelId="{4A508740-9104-450C-9FAC-FF2517899001}" type="presOf" srcId="{DC44B32C-C7D8-4C05-AABE-F62061622207}" destId="{3D5FDF74-B274-43D2-ABDB-A22D695EFF5F}" srcOrd="0" destOrd="0" presId="urn:microsoft.com/office/officeart/2005/8/layout/vList5"/>
    <dgm:cxn modelId="{72602271-CA3D-49C5-AFFC-62A01033D250}" type="presOf" srcId="{F25690F2-1A0E-41D2-BF07-14450BB243D5}" destId="{249C42FD-F74D-45AF-A9F5-9C8A182FB344}" srcOrd="0" destOrd="0" presId="urn:microsoft.com/office/officeart/2005/8/layout/vList5"/>
    <dgm:cxn modelId="{62E94090-717E-446B-8F98-C7F3A9A074BA}" type="presOf" srcId="{9B38B3C3-428C-428B-9F55-37404F03EEEF}" destId="{EE1F5E1F-AB29-4863-A407-470293FF17F7}" srcOrd="0" destOrd="0" presId="urn:microsoft.com/office/officeart/2005/8/layout/vList5"/>
    <dgm:cxn modelId="{8C1C6093-A603-43F6-84DD-10D006E42297}" srcId="{F25690F2-1A0E-41D2-BF07-14450BB243D5}" destId="{9B38B3C3-428C-428B-9F55-37404F03EEEF}" srcOrd="0" destOrd="0" parTransId="{E9440485-5093-46B7-9E0A-73349B0508E6}" sibTransId="{7B59F3FE-E6D4-44BA-A3B2-9642396F8CD4}"/>
    <dgm:cxn modelId="{8E1E19B5-D60A-472B-8902-4735929F0D27}" srcId="{DC44B32C-C7D8-4C05-AABE-F62061622207}" destId="{FC3BE5D3-92EA-4555-AD4E-A40B19F5606A}" srcOrd="0" destOrd="0" parTransId="{53B141B5-FC81-4B54-9B05-AA0D7A434DF4}" sibTransId="{ACB47986-E584-4BF0-89B3-3934918FB4E9}"/>
    <dgm:cxn modelId="{8CB087C6-CFD7-4A45-A529-3C76C1A33A47}" srcId="{FC3BE5D3-92EA-4555-AD4E-A40B19F5606A}" destId="{8E808303-17F0-491A-9890-8FD905C24F1F}" srcOrd="0" destOrd="0" parTransId="{4F3E9257-4B35-41DC-98BE-E6FE7FA282F1}" sibTransId="{1B0BED26-DF3B-49B6-9ACA-52869FF01092}"/>
    <dgm:cxn modelId="{E5CB6DE0-E1AA-4895-859F-4B1A293755F9}" srcId="{DC44B32C-C7D8-4C05-AABE-F62061622207}" destId="{F25690F2-1A0E-41D2-BF07-14450BB243D5}" srcOrd="1" destOrd="0" parTransId="{5A77C2FF-EDDD-4DB2-A2B4-06B55B856AC7}" sibTransId="{525E23BE-1F70-4BF7-B242-4B9CDFF4EBD1}"/>
    <dgm:cxn modelId="{8704DAE0-B54D-437F-800B-9BA538CE9B10}" type="presOf" srcId="{8E808303-17F0-491A-9890-8FD905C24F1F}" destId="{16D42782-6BA8-42B4-9EEA-16A8C606D107}" srcOrd="0" destOrd="0" presId="urn:microsoft.com/office/officeart/2005/8/layout/vList5"/>
    <dgm:cxn modelId="{E1640638-5F5B-49C0-8C65-6E9528FAF95A}" type="presParOf" srcId="{3D5FDF74-B274-43D2-ABDB-A22D695EFF5F}" destId="{48027DC2-D196-4C4C-A8B3-C4D9243F7AEA}" srcOrd="0" destOrd="0" presId="urn:microsoft.com/office/officeart/2005/8/layout/vList5"/>
    <dgm:cxn modelId="{CC5A9450-BF55-43F6-8F5B-00F32513B52E}" type="presParOf" srcId="{48027DC2-D196-4C4C-A8B3-C4D9243F7AEA}" destId="{D79270D1-5BBF-4D59-B5E9-FAA2A9EFA9C2}" srcOrd="0" destOrd="0" presId="urn:microsoft.com/office/officeart/2005/8/layout/vList5"/>
    <dgm:cxn modelId="{E93003D9-B41E-4385-AE01-BD0B54D1AE85}" type="presParOf" srcId="{48027DC2-D196-4C4C-A8B3-C4D9243F7AEA}" destId="{16D42782-6BA8-42B4-9EEA-16A8C606D107}" srcOrd="1" destOrd="0" presId="urn:microsoft.com/office/officeart/2005/8/layout/vList5"/>
    <dgm:cxn modelId="{C1AF62D7-CA64-4008-A8EF-50E92AA3FA9D}" type="presParOf" srcId="{3D5FDF74-B274-43D2-ABDB-A22D695EFF5F}" destId="{537B7E9D-6F08-406D-B21A-DAD96AEC8C66}" srcOrd="1" destOrd="0" presId="urn:microsoft.com/office/officeart/2005/8/layout/vList5"/>
    <dgm:cxn modelId="{C53D7CA0-B492-4E20-9D2A-3ACF3B281407}" type="presParOf" srcId="{3D5FDF74-B274-43D2-ABDB-A22D695EFF5F}" destId="{6475D2C5-DA4A-441F-B6C2-2A202A0462AA}" srcOrd="2" destOrd="0" presId="urn:microsoft.com/office/officeart/2005/8/layout/vList5"/>
    <dgm:cxn modelId="{02B64CFC-952B-422C-A6B3-6F294B2744E5}" type="presParOf" srcId="{6475D2C5-DA4A-441F-B6C2-2A202A0462AA}" destId="{249C42FD-F74D-45AF-A9F5-9C8A182FB344}" srcOrd="0" destOrd="0" presId="urn:microsoft.com/office/officeart/2005/8/layout/vList5"/>
    <dgm:cxn modelId="{678AAC8A-BE08-4CC5-AF33-A1D17FA7A212}" type="presParOf" srcId="{6475D2C5-DA4A-441F-B6C2-2A202A0462AA}" destId="{EE1F5E1F-AB29-4863-A407-470293FF17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4156F-2B17-4BF3-A225-17C4386A00BC}">
      <dsp:nvSpPr>
        <dsp:cNvPr id="0" name=""/>
        <dsp:cNvSpPr/>
      </dsp:nvSpPr>
      <dsp:spPr>
        <a:xfrm>
          <a:off x="0" y="43508"/>
          <a:ext cx="9381490" cy="55165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Log app</a:t>
          </a:r>
        </a:p>
      </dsp:txBody>
      <dsp:txXfrm>
        <a:off x="26930" y="70438"/>
        <a:ext cx="9327630" cy="497795"/>
      </dsp:txXfrm>
    </dsp:sp>
    <dsp:sp modelId="{99254725-E544-469B-A963-0453322F8880}">
      <dsp:nvSpPr>
        <dsp:cNvPr id="0" name=""/>
        <dsp:cNvSpPr/>
      </dsp:nvSpPr>
      <dsp:spPr>
        <a:xfrm>
          <a:off x="0" y="602590"/>
          <a:ext cx="9381490" cy="380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786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Do not add a signature date in eHEAT</a:t>
          </a:r>
        </a:p>
      </dsp:txBody>
      <dsp:txXfrm>
        <a:off x="0" y="602590"/>
        <a:ext cx="9381490" cy="380880"/>
      </dsp:txXfrm>
    </dsp:sp>
    <dsp:sp modelId="{1E586740-B0CD-415E-B2E7-505CF905D76B}">
      <dsp:nvSpPr>
        <dsp:cNvPr id="0" name=""/>
        <dsp:cNvSpPr/>
      </dsp:nvSpPr>
      <dsp:spPr>
        <a:xfrm>
          <a:off x="0" y="983470"/>
          <a:ext cx="9381490" cy="55165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Send request for info</a:t>
          </a:r>
        </a:p>
      </dsp:txBody>
      <dsp:txXfrm>
        <a:off x="26930" y="1010400"/>
        <a:ext cx="9327630" cy="497795"/>
      </dsp:txXfrm>
    </dsp:sp>
    <dsp:sp modelId="{7A7BBE9D-3F0D-4950-8987-6BFFD8A124BE}">
      <dsp:nvSpPr>
        <dsp:cNvPr id="0" name=""/>
        <dsp:cNvSpPr/>
      </dsp:nvSpPr>
      <dsp:spPr>
        <a:xfrm>
          <a:off x="0" y="1535125"/>
          <a:ext cx="9381490" cy="6189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786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Requiring completed signature page</a:t>
          </a:r>
        </a:p>
        <a:p>
          <a:pPr marL="171450" lvl="1" indent="-171450" algn="l" defTabSz="800100">
            <a:lnSpc>
              <a:spcPct val="90000"/>
            </a:lnSpc>
            <a:spcBef>
              <a:spcPct val="0"/>
            </a:spcBef>
            <a:spcAft>
              <a:spcPct val="20000"/>
            </a:spcAft>
            <a:buChar char="•"/>
          </a:pPr>
          <a:r>
            <a:rPr lang="en-US" sz="1800" kern="1200" dirty="0"/>
            <a:t>Inform HH app is not valid until received</a:t>
          </a:r>
        </a:p>
      </dsp:txBody>
      <dsp:txXfrm>
        <a:off x="0" y="1535125"/>
        <a:ext cx="9381490" cy="618930"/>
      </dsp:txXfrm>
    </dsp:sp>
    <dsp:sp modelId="{FDD5277F-8CBB-466D-8849-A5897F1B9554}">
      <dsp:nvSpPr>
        <dsp:cNvPr id="0" name=""/>
        <dsp:cNvSpPr/>
      </dsp:nvSpPr>
      <dsp:spPr>
        <a:xfrm>
          <a:off x="0" y="2154055"/>
          <a:ext cx="9381490" cy="55165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Withdraw app in eHEAT</a:t>
          </a:r>
        </a:p>
      </dsp:txBody>
      <dsp:txXfrm>
        <a:off x="26930" y="2180985"/>
        <a:ext cx="9327630" cy="497795"/>
      </dsp:txXfrm>
    </dsp:sp>
    <dsp:sp modelId="{C3C93840-0AE7-4E7A-8E61-C155F5E2BF55}">
      <dsp:nvSpPr>
        <dsp:cNvPr id="0" name=""/>
        <dsp:cNvSpPr/>
      </dsp:nvSpPr>
      <dsp:spPr>
        <a:xfrm>
          <a:off x="0" y="2705710"/>
          <a:ext cx="9381490" cy="380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786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eHEAT enhancement in the works</a:t>
          </a:r>
        </a:p>
      </dsp:txBody>
      <dsp:txXfrm>
        <a:off x="0" y="2705710"/>
        <a:ext cx="9381490" cy="380880"/>
      </dsp:txXfrm>
    </dsp:sp>
    <dsp:sp modelId="{564843C9-6686-4844-83F7-7BFCEB4F12D0}">
      <dsp:nvSpPr>
        <dsp:cNvPr id="0" name=""/>
        <dsp:cNvSpPr/>
      </dsp:nvSpPr>
      <dsp:spPr>
        <a:xfrm>
          <a:off x="0" y="3086590"/>
          <a:ext cx="9381490" cy="55165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If emergency was identified on app, attempt to call HH</a:t>
          </a:r>
        </a:p>
      </dsp:txBody>
      <dsp:txXfrm>
        <a:off x="26930" y="3113520"/>
        <a:ext cx="9327630" cy="497795"/>
      </dsp:txXfrm>
    </dsp:sp>
    <dsp:sp modelId="{DAB93B2A-9428-49ED-B093-395E05912127}">
      <dsp:nvSpPr>
        <dsp:cNvPr id="0" name=""/>
        <dsp:cNvSpPr/>
      </dsp:nvSpPr>
      <dsp:spPr>
        <a:xfrm>
          <a:off x="0" y="3638245"/>
          <a:ext cx="9381490" cy="6189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786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Inform HH app is invalid</a:t>
          </a:r>
        </a:p>
        <a:p>
          <a:pPr marL="171450" lvl="1" indent="-171450" algn="l" defTabSz="800100">
            <a:lnSpc>
              <a:spcPct val="90000"/>
            </a:lnSpc>
            <a:spcBef>
              <a:spcPct val="0"/>
            </a:spcBef>
            <a:spcAft>
              <a:spcPct val="20000"/>
            </a:spcAft>
            <a:buChar char="•"/>
          </a:pPr>
          <a:r>
            <a:rPr lang="en-US" sz="1800" kern="1200" dirty="0"/>
            <a:t>Document efforts in eHEAT</a:t>
          </a:r>
        </a:p>
      </dsp:txBody>
      <dsp:txXfrm>
        <a:off x="0" y="3638245"/>
        <a:ext cx="9381490" cy="618930"/>
      </dsp:txXfrm>
    </dsp:sp>
    <dsp:sp modelId="{6E1506AB-BA10-447C-9F36-4551C3805DBB}">
      <dsp:nvSpPr>
        <dsp:cNvPr id="0" name=""/>
        <dsp:cNvSpPr/>
      </dsp:nvSpPr>
      <dsp:spPr>
        <a:xfrm>
          <a:off x="0" y="4239177"/>
          <a:ext cx="9381490" cy="55165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No additional follow up is required</a:t>
          </a:r>
        </a:p>
      </dsp:txBody>
      <dsp:txXfrm>
        <a:off x="26930" y="4266107"/>
        <a:ext cx="932763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2782-6BA8-42B4-9EEA-16A8C606D107}">
      <dsp:nvSpPr>
        <dsp:cNvPr id="0" name=""/>
        <dsp:cNvSpPr/>
      </dsp:nvSpPr>
      <dsp:spPr>
        <a:xfrm rot="5400000">
          <a:off x="6059614" y="-2154660"/>
          <a:ext cx="1788186" cy="654466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HH has not consented to sharing info (e.g., consumption, DEED, UI)</a:t>
          </a:r>
        </a:p>
      </dsp:txBody>
      <dsp:txXfrm rot="-5400000">
        <a:off x="3681375" y="310871"/>
        <a:ext cx="6457373" cy="1613602"/>
      </dsp:txXfrm>
    </dsp:sp>
    <dsp:sp modelId="{D79270D1-5BBF-4D59-B5E9-FAA2A9EFA9C2}">
      <dsp:nvSpPr>
        <dsp:cNvPr id="0" name=""/>
        <dsp:cNvSpPr/>
      </dsp:nvSpPr>
      <dsp:spPr>
        <a:xfrm>
          <a:off x="0" y="55"/>
          <a:ext cx="3681374" cy="2235232"/>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Do not request or share info with third parties</a:t>
          </a:r>
        </a:p>
      </dsp:txBody>
      <dsp:txXfrm>
        <a:off x="109115" y="109170"/>
        <a:ext cx="3463144" cy="2017002"/>
      </dsp:txXfrm>
    </dsp:sp>
    <dsp:sp modelId="{EE1F5E1F-AB29-4863-A407-470293FF17F7}">
      <dsp:nvSpPr>
        <dsp:cNvPr id="0" name=""/>
        <dsp:cNvSpPr/>
      </dsp:nvSpPr>
      <dsp:spPr>
        <a:xfrm rot="5400000">
          <a:off x="6059614" y="192333"/>
          <a:ext cx="1788186" cy="654466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a:t>Opportunity to ask HH questions to determine accurate info</a:t>
          </a:r>
        </a:p>
        <a:p>
          <a:pPr marL="285750" lvl="1" indent="-285750" algn="l" defTabSz="1466850">
            <a:lnSpc>
              <a:spcPct val="90000"/>
            </a:lnSpc>
            <a:spcBef>
              <a:spcPct val="0"/>
            </a:spcBef>
            <a:spcAft>
              <a:spcPct val="15000"/>
            </a:spcAft>
            <a:buChar char="•"/>
          </a:pPr>
          <a:r>
            <a:rPr lang="en-US" sz="3300" kern="1200"/>
            <a:t>Proceed accordingly</a:t>
          </a:r>
        </a:p>
      </dsp:txBody>
      <dsp:txXfrm rot="-5400000">
        <a:off x="3681375" y="2657864"/>
        <a:ext cx="6457373" cy="1613602"/>
      </dsp:txXfrm>
    </dsp:sp>
    <dsp:sp modelId="{249C42FD-F74D-45AF-A9F5-9C8A182FB344}">
      <dsp:nvSpPr>
        <dsp:cNvPr id="0" name=""/>
        <dsp:cNvSpPr/>
      </dsp:nvSpPr>
      <dsp:spPr>
        <a:xfrm>
          <a:off x="0" y="2347050"/>
          <a:ext cx="3681374" cy="2235232"/>
        </a:xfrm>
        <a:prstGeom prst="round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If number of HH listed on app differs from “How many people live in your home”, do not consider invalid</a:t>
          </a:r>
        </a:p>
      </dsp:txBody>
      <dsp:txXfrm>
        <a:off x="109115" y="2456165"/>
        <a:ext cx="3463144" cy="2017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7B90E-984A-486E-9066-EB7938D0BC8C}"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F09CF-153F-4934-B92F-35BCDC31A0F9}" type="slidenum">
              <a:rPr lang="en-US" smtClean="0"/>
              <a:t>‹#›</a:t>
            </a:fld>
            <a:endParaRPr lang="en-US"/>
          </a:p>
        </p:txBody>
      </p:sp>
    </p:spTree>
    <p:extLst>
      <p:ext uri="{BB962C8B-B14F-4D97-AF65-F5344CB8AC3E}">
        <p14:creationId xmlns:p14="http://schemas.microsoft.com/office/powerpoint/2010/main" val="158124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89367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5840-D8CB-7C6D-B2C3-4FB2D4D99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B0F5A-5838-B2F5-0CB0-C0152EB19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2189E-9F75-8BB0-C96E-B21231EBE203}"/>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E9B088E2-E057-468A-A745-867F2D906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8E752-194B-E993-DAFD-93710AA08EE2}"/>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140323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F6BD-6384-1801-E560-C1DA802C93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A0F16-7873-47EF-7026-6E1EBD4B6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49565-5872-FA6D-5B49-483264E69531}"/>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633175BC-D783-E89C-9BF6-CB1631A17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5D028-ACC6-A5AA-781F-D1B3B6E5B2F9}"/>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14854515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3134876664"/>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2519190019"/>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chemeClr val="accent2">
              <a:lumMod val="40000"/>
              <a:lumOff val="60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3269660695"/>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rgbClr val="E8E8E8">
              <a:alpha val="87451"/>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3620015630"/>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91440" rIns="0" bIns="9144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8/6/2025</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4411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1"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36588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801681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lIns="0" tIns="182880" rIns="0" bIns="182880"/>
          <a:lstStyle>
            <a:lvl1pPr>
              <a:defRPr>
                <a:solidFill>
                  <a:schemeClr val="accent1"/>
                </a:solidFill>
              </a:defRPr>
            </a:lvl1pPr>
          </a:lstStyle>
          <a:p>
            <a:r>
              <a:rPr lang="en-US" dirty="0"/>
              <a:t>Click to edit slide title</a:t>
            </a:r>
          </a:p>
        </p:txBody>
      </p:sp>
      <p:sp>
        <p:nvSpPr>
          <p:cNvPr id="4" name="Text Placeholder 2"/>
          <p:cNvSpPr>
            <a:spLocks noGrp="1"/>
          </p:cNvSpPr>
          <p:nvPr>
            <p:ph type="body" sz="quarter" idx="11" hasCustomPrompt="1"/>
          </p:nvPr>
        </p:nvSpPr>
        <p:spPr bwMode="black">
          <a:xfrm>
            <a:off x="815975" y="3211513"/>
            <a:ext cx="3521849" cy="2475609"/>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8/6/2025</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98571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7" name="Text Placeholder 2"/>
          <p:cNvSpPr>
            <a:spLocks noGrp="1"/>
          </p:cNvSpPr>
          <p:nvPr>
            <p:ph type="body" sz="quarter" idx="11" hasCustomPrompt="1"/>
          </p:nvPr>
        </p:nvSpPr>
        <p:spPr bwMode="black">
          <a:xfrm>
            <a:off x="838200" y="1365203"/>
            <a:ext cx="10515600" cy="156718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6"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131520127"/>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pic>
        <p:nvPicPr>
          <p:cNvPr id="9"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1949837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057C1-88A3-D1AE-AD7A-44E2522F80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15468-0EC0-7C94-852E-DC8661325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02EF-0432-654D-7A36-FDF163B0F222}"/>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DC57C987-E9DB-EDDF-1764-0C63BA71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5CCA0-473F-C807-DB88-4BF066FAECBF}"/>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8046474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i="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8/6/2025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06036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4"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5"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3793442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9594499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creenshot (Computer)">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6"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8/6/2025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64536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lIns="0" tIns="182880" rIns="0" bIns="182880"/>
          <a:lstStyle>
            <a:lvl1pPr>
              <a:defRPr b="0">
                <a:solidFill>
                  <a:schemeClr val="tx1"/>
                </a:solidFill>
              </a:defRPr>
            </a:lvl1pPr>
          </a:lstStyle>
          <a:p>
            <a:r>
              <a:rPr lang="en-US" dirty="0"/>
              <a:t>Click to edit slide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8/6/2025</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383351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682487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428108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69997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093540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white">
          <a:xfrm>
            <a:off x="3305909" y="612167"/>
            <a:ext cx="5580183" cy="808751"/>
          </a:xfrm>
        </p:spPr>
        <p:txBody>
          <a:bodyPr tIns="91440" bIns="91440">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edit slide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hasCustomPrompt="1"/>
          </p:nvPr>
        </p:nvSpPr>
        <p:spPr bwMode="black">
          <a:xfrm>
            <a:off x="1408113" y="1755775"/>
            <a:ext cx="9434512" cy="4045935"/>
          </a:xfrm>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1982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p>
            <a:fld id="{609A9E4C-C103-4FA4-822B-E82DE7921672}"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145104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 uri="{C183D7F6-B498-43B3-948B-1728B52AA6E4}">
                <adec:decorative xmlns:adec="http://schemas.microsoft.com/office/drawing/2017/decorative" val="1"/>
              </a:ext>
            </a:extLst>
          </p:cNvPr>
          <p:cNvSpPr/>
          <p:nvPr userDrawn="1"/>
        </p:nvSpPr>
        <p:spPr bwMode="gray">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91440" tIns="91440" rIns="91440" bIns="91440">
            <a:normAutofit/>
          </a:bodyPr>
          <a:lstStyle>
            <a:lvl1pPr algn="ctr">
              <a:defRPr sz="3600">
                <a:solidFill>
                  <a:schemeClr val="bg1"/>
                </a:solidFill>
              </a:defRPr>
            </a:lvl1pPr>
          </a:lstStyle>
          <a:p>
            <a:r>
              <a:rPr lang="en-US" dirty="0"/>
              <a:t>Click to edit slide title</a:t>
            </a:r>
          </a:p>
        </p:txBody>
      </p:sp>
      <p:sp>
        <p:nvSpPr>
          <p:cNvPr id="18" name="Rectangle 3">
            <a:extLst>
              <a:ext uri="{FF2B5EF4-FFF2-40B4-BE49-F238E27FC236}">
                <a16:creationId xmlns:a16="http://schemas.microsoft.com/office/drawing/2014/main" id="{8B1D6FB0-3CFA-4F98-9E32-13372A146E50}"/>
              </a:ext>
              <a:ext uri="{C183D7F6-B498-43B3-948B-1728B52AA6E4}">
                <adec:decorative xmlns:adec="http://schemas.microsoft.com/office/drawing/2017/decorative" val="1"/>
              </a:ext>
            </a:extLst>
          </p:cNvPr>
          <p:cNvSpPr/>
          <p:nvPr userDrawn="1"/>
        </p:nvSpPr>
        <p:spPr bwMode="gray">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 uri="{C183D7F6-B498-43B3-948B-1728B52AA6E4}">
                <adec:decorative xmlns:adec="http://schemas.microsoft.com/office/drawing/2017/decorative" val="1"/>
              </a:ext>
            </a:extLst>
          </p:cNvPr>
          <p:cNvSpPr/>
          <p:nvPr userDrawn="1"/>
        </p:nvSpPr>
        <p:spPr bwMode="gray">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 uri="{C183D7F6-B498-43B3-948B-1728B52AA6E4}">
                <adec:decorative xmlns:adec="http://schemas.microsoft.com/office/drawing/2017/decorative" val="1"/>
              </a:ext>
            </a:extLst>
          </p:cNvPr>
          <p:cNvSpPr/>
          <p:nvPr userDrawn="1"/>
        </p:nvSpPr>
        <p:spPr bwMode="gray">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 uri="{C183D7F6-B498-43B3-948B-1728B52AA6E4}">
                <adec:decorative xmlns:adec="http://schemas.microsoft.com/office/drawing/2017/decorative" val="1"/>
              </a:ext>
            </a:extLst>
          </p:cNvPr>
          <p:cNvSpPr/>
          <p:nvPr userDrawn="1"/>
        </p:nvSpPr>
        <p:spPr bwMode="gray">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 uri="{C183D7F6-B498-43B3-948B-1728B52AA6E4}">
                <adec:decorative xmlns:adec="http://schemas.microsoft.com/office/drawing/2017/decorative" val="1"/>
              </a:ext>
            </a:extLst>
          </p:cNvPr>
          <p:cNvSpPr/>
          <p:nvPr userDrawn="1"/>
        </p:nvSpPr>
        <p:spPr bwMode="gray">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black">
          <a:xfrm>
            <a:off x="360218" y="1683143"/>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black">
          <a:xfrm>
            <a:off x="8462902" y="1628314"/>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black">
          <a:xfrm>
            <a:off x="360218"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black">
          <a:xfrm>
            <a:off x="4405004"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black">
          <a:xfrm>
            <a:off x="8462902"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62060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7" name="Rectangle 3">
            <a:extLst>
              <a:ext uri="{FF2B5EF4-FFF2-40B4-BE49-F238E27FC236}">
                <a16:creationId xmlns:a16="http://schemas.microsoft.com/office/drawing/2014/main" id="{47D138E0-2756-4912-9525-2DF109D30567}"/>
              </a:ext>
              <a:ext uri="{C183D7F6-B498-43B3-948B-1728B52AA6E4}">
                <adec:decorative xmlns:adec="http://schemas.microsoft.com/office/drawing/2017/decorative" val="1"/>
              </a:ext>
            </a:extLst>
          </p:cNvPr>
          <p:cNvSpPr/>
          <p:nvPr userDrawn="1"/>
        </p:nvSpPr>
        <p:spPr bwMode="gray">
          <a:xfrm>
            <a:off x="0"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 uri="{C183D7F6-B498-43B3-948B-1728B52AA6E4}">
                <adec:decorative xmlns:adec="http://schemas.microsoft.com/office/drawing/2017/decorative" val="1"/>
              </a:ext>
            </a:extLst>
          </p:cNvPr>
          <p:cNvSpPr/>
          <p:nvPr userDrawn="1"/>
        </p:nvSpPr>
        <p:spPr bwMode="white">
          <a:xfrm>
            <a:off x="4062984" y="1280033"/>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 uri="{C183D7F6-B498-43B3-948B-1728B52AA6E4}">
                <adec:decorative xmlns:adec="http://schemas.microsoft.com/office/drawing/2017/decorative" val="1"/>
              </a:ext>
            </a:extLst>
          </p:cNvPr>
          <p:cNvSpPr/>
          <p:nvPr userDrawn="1"/>
        </p:nvSpPr>
        <p:spPr bwMode="gray">
          <a:xfrm>
            <a:off x="8125968"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 uri="{C183D7F6-B498-43B3-948B-1728B52AA6E4}">
                <adec:decorative xmlns:adec="http://schemas.microsoft.com/office/drawing/2017/decorative" val="1"/>
              </a:ext>
            </a:extLst>
          </p:cNvPr>
          <p:cNvSpPr/>
          <p:nvPr userDrawn="1"/>
        </p:nvSpPr>
        <p:spPr bwMode="white">
          <a:xfrm>
            <a:off x="0"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 uri="{C183D7F6-B498-43B3-948B-1728B52AA6E4}">
                <adec:decorative xmlns:adec="http://schemas.microsoft.com/office/drawing/2017/decorative" val="1"/>
              </a:ext>
            </a:extLst>
          </p:cNvPr>
          <p:cNvSpPr/>
          <p:nvPr userDrawn="1"/>
        </p:nvSpPr>
        <p:spPr bwMode="gray">
          <a:xfrm>
            <a:off x="4062984" y="3139356"/>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 uri="{C183D7F6-B498-43B3-948B-1728B52AA6E4}">
                <adec:decorative xmlns:adec="http://schemas.microsoft.com/office/drawing/2017/decorative" val="1"/>
              </a:ext>
            </a:extLst>
          </p:cNvPr>
          <p:cNvSpPr/>
          <p:nvPr userDrawn="1"/>
        </p:nvSpPr>
        <p:spPr bwMode="white">
          <a:xfrm>
            <a:off x="8125968"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 uri="{C183D7F6-B498-43B3-948B-1728B52AA6E4}">
                <adec:decorative xmlns:adec="http://schemas.microsoft.com/office/drawing/2017/decorative" val="1"/>
              </a:ext>
            </a:extLst>
          </p:cNvPr>
          <p:cNvSpPr/>
          <p:nvPr userDrawn="1"/>
        </p:nvSpPr>
        <p:spPr bwMode="gray">
          <a:xfrm>
            <a:off x="0" y="4998679"/>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 uri="{C183D7F6-B498-43B3-948B-1728B52AA6E4}">
                <adec:decorative xmlns:adec="http://schemas.microsoft.com/office/drawing/2017/decorative" val="1"/>
              </a:ext>
            </a:extLst>
          </p:cNvPr>
          <p:cNvSpPr/>
          <p:nvPr userDrawn="1"/>
        </p:nvSpPr>
        <p:spPr bwMode="white">
          <a:xfrm>
            <a:off x="4062984" y="4998678"/>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 uri="{C183D7F6-B498-43B3-948B-1728B52AA6E4}">
                <adec:decorative xmlns:adec="http://schemas.microsoft.com/office/drawing/2017/decorative" val="1"/>
              </a:ext>
            </a:extLst>
          </p:cNvPr>
          <p:cNvSpPr/>
          <p:nvPr userDrawn="1"/>
        </p:nvSpPr>
        <p:spPr bwMode="gray">
          <a:xfrm>
            <a:off x="8125968" y="4998678"/>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userDrawn="1">
            <p:ph type="body" sz="quarter" idx="10" hasCustomPrompt="1"/>
          </p:nvPr>
        </p:nvSpPr>
        <p:spPr bwMode="black">
          <a:xfrm>
            <a:off x="229362" y="1588094"/>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userDrawn="1">
            <p:ph type="body" sz="quarter" idx="11" hasCustomPrompt="1"/>
          </p:nvPr>
        </p:nvSpPr>
        <p:spPr bwMode="black">
          <a:xfrm>
            <a:off x="430301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userDrawn="1">
            <p:ph type="body" sz="quarter" idx="12" hasCustomPrompt="1"/>
          </p:nvPr>
        </p:nvSpPr>
        <p:spPr bwMode="black">
          <a:xfrm>
            <a:off x="836066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userDrawn="1">
            <p:ph type="body" sz="quarter" idx="13" hasCustomPrompt="1"/>
          </p:nvPr>
        </p:nvSpPr>
        <p:spPr bwMode="black">
          <a:xfrm>
            <a:off x="229362" y="3447161"/>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userDrawn="1">
            <p:ph type="body" sz="quarter" idx="14" hasCustomPrompt="1"/>
          </p:nvPr>
        </p:nvSpPr>
        <p:spPr bwMode="black">
          <a:xfrm>
            <a:off x="430301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userDrawn="1">
            <p:ph type="body" sz="quarter" idx="15" hasCustomPrompt="1"/>
          </p:nvPr>
        </p:nvSpPr>
        <p:spPr bwMode="black">
          <a:xfrm>
            <a:off x="836066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userDrawn="1">
            <p:ph type="body" sz="quarter" idx="16" hasCustomPrompt="1"/>
          </p:nvPr>
        </p:nvSpPr>
        <p:spPr bwMode="black">
          <a:xfrm>
            <a:off x="229362" y="5242666"/>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userDrawn="1">
            <p:ph type="body" sz="quarter" idx="17" hasCustomPrompt="1"/>
          </p:nvPr>
        </p:nvSpPr>
        <p:spPr bwMode="black">
          <a:xfrm>
            <a:off x="430301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userDrawn="1">
            <p:ph type="body" sz="quarter" idx="18" hasCustomPrompt="1"/>
          </p:nvPr>
        </p:nvSpPr>
        <p:spPr bwMode="black">
          <a:xfrm>
            <a:off x="836066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4" name="Rectangle 22">
            <a:extLst>
              <a:ext uri="{FF2B5EF4-FFF2-40B4-BE49-F238E27FC236}">
                <a16:creationId xmlns:a16="http://schemas.microsoft.com/office/drawing/2014/main" id="{CF8F9587-D45C-C876-F0C6-A9F420343AC7}"/>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147516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28B90B5-0ADD-4FAB-AAA7-60B10917D5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7253" y="-1"/>
            <a:ext cx="10876547" cy="6852225"/>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edit slide title</a:t>
            </a:r>
          </a:p>
        </p:txBody>
      </p:sp>
      <p:sp>
        <p:nvSpPr>
          <p:cNvPr id="17" name="Content Placeholder 3">
            <a:extLst>
              <a:ext uri="{FF2B5EF4-FFF2-40B4-BE49-F238E27FC236}">
                <a16:creationId xmlns:a16="http://schemas.microsoft.com/office/drawing/2014/main" id="{94026A8F-5767-4C60-A899-B201C4472978}"/>
              </a:ext>
            </a:extLst>
          </p:cNvPr>
          <p:cNvSpPr>
            <a:spLocks noGrp="1"/>
          </p:cNvSpPr>
          <p:nvPr>
            <p:ph sz="quarter" idx="17" hasCustomPrompt="1"/>
          </p:nvPr>
        </p:nvSpPr>
        <p:spPr bwMode="gray">
          <a:xfrm>
            <a:off x="477838" y="452438"/>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9" name="Picture Placeholder 4">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Click to add icon</a:t>
            </a:r>
          </a:p>
        </p:txBody>
      </p:sp>
      <p:sp>
        <p:nvSpPr>
          <p:cNvPr id="18" name="Content Placeholder 5">
            <a:extLst>
              <a:ext uri="{FF2B5EF4-FFF2-40B4-BE49-F238E27FC236}">
                <a16:creationId xmlns:a16="http://schemas.microsoft.com/office/drawing/2014/main" id="{032A610F-10B9-4A8A-83D5-C97FF538D359}"/>
              </a:ext>
            </a:extLst>
          </p:cNvPr>
          <p:cNvSpPr>
            <a:spLocks noGrp="1"/>
          </p:cNvSpPr>
          <p:nvPr>
            <p:ph sz="quarter" idx="18" hasCustomPrompt="1"/>
          </p:nvPr>
        </p:nvSpPr>
        <p:spPr bwMode="gray">
          <a:xfrm>
            <a:off x="8776001" y="450884"/>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0" name="Picture Placeholder 6">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Click to add icon</a:t>
            </a:r>
          </a:p>
        </p:txBody>
      </p:sp>
      <p:sp>
        <p:nvSpPr>
          <p:cNvPr id="19" name="Content Placeholder 7">
            <a:extLst>
              <a:ext uri="{FF2B5EF4-FFF2-40B4-BE49-F238E27FC236}">
                <a16:creationId xmlns:a16="http://schemas.microsoft.com/office/drawing/2014/main" id="{15663BA5-2702-4695-9A70-94EAAC588296}"/>
              </a:ext>
            </a:extLst>
          </p:cNvPr>
          <p:cNvSpPr>
            <a:spLocks noGrp="1"/>
          </p:cNvSpPr>
          <p:nvPr>
            <p:ph sz="quarter" idx="19" hasCustomPrompt="1"/>
          </p:nvPr>
        </p:nvSpPr>
        <p:spPr bwMode="gray">
          <a:xfrm>
            <a:off x="477253" y="3743578"/>
            <a:ext cx="2746375" cy="2612772"/>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1" name="Picture Placeholder 8">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Click to add icon</a:t>
            </a:r>
          </a:p>
        </p:txBody>
      </p:sp>
      <p:sp>
        <p:nvSpPr>
          <p:cNvPr id="20" name="Content Placeholder 9">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8775416" y="3742023"/>
            <a:ext cx="2746375" cy="2612773"/>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10">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Click to add icon</a:t>
            </a:r>
          </a:p>
        </p:txBody>
      </p:sp>
      <p:sp>
        <p:nvSpPr>
          <p:cNvPr id="3" name="Date Placeholder 11">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8/6/2025</a:t>
            </a:fld>
            <a:endParaRPr lang="en-US" dirty="0"/>
          </a:p>
        </p:txBody>
      </p:sp>
      <p:sp>
        <p:nvSpPr>
          <p:cNvPr id="4" name="Footer Placeholder 12">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983517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8A98041-598A-4B86-A4FE-CE64268EAC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edit slide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Click to add 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555802" y="2718639"/>
            <a:ext cx="2746375" cy="3300984"/>
          </a:xfrm>
        </p:spPr>
        <p:txBody>
          <a:bodyPr tIns="91440" bIns="91440"/>
          <a:lstStyle>
            <a:lvl1pPr marL="0" indent="0">
              <a:buNone/>
              <a:defRPr sz="25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Click to add 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bwMode="gray">
          <a:xfrm>
            <a:off x="8742872" y="1788132"/>
            <a:ext cx="2811462" cy="3300014"/>
          </a:xfrm>
        </p:spPr>
        <p:txBody>
          <a:bodyPr tIns="91440" bIns="91440"/>
          <a:lstStyle>
            <a:lvl1pPr marL="0" indent="0">
              <a:buNone/>
              <a:defRPr b="1"/>
            </a:lvl1pPr>
            <a:lvl2pPr marL="346075" indent="-228600">
              <a:defRPr/>
            </a:lvl2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8/6/2025</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289303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edit slide title</a:t>
            </a:r>
          </a:p>
        </p:txBody>
      </p:sp>
      <p:sp>
        <p:nvSpPr>
          <p:cNvPr id="2" name="Rectangle 3">
            <a:extLst>
              <a:ext uri="{FF2B5EF4-FFF2-40B4-BE49-F238E27FC236}">
                <a16:creationId xmlns:a16="http://schemas.microsoft.com/office/drawing/2014/main" id="{BD162C60-CB96-4A1A-A18D-22B32089E235}"/>
              </a:ext>
              <a:ext uri="{C183D7F6-B498-43B3-948B-1728B52AA6E4}">
                <adec:decorative xmlns:adec="http://schemas.microsoft.com/office/drawing/2017/decorative" val="1"/>
              </a:ext>
            </a:extLst>
          </p:cNvPr>
          <p:cNvSpPr/>
          <p:nvPr userDrawn="1"/>
        </p:nvSpPr>
        <p:spPr bwMode="gray">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 uri="{C183D7F6-B498-43B3-948B-1728B52AA6E4}">
                <adec:decorative xmlns:adec="http://schemas.microsoft.com/office/drawing/2017/decorative" val="1"/>
              </a:ext>
            </a:extLst>
          </p:cNvPr>
          <p:cNvSpPr/>
          <p:nvPr userDrawn="1"/>
        </p:nvSpPr>
        <p:spPr bwMode="gray">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 uri="{C183D7F6-B498-43B3-948B-1728B52AA6E4}">
                <adec:decorative xmlns:adec="http://schemas.microsoft.com/office/drawing/2017/decorative" val="1"/>
              </a:ext>
            </a:extLst>
          </p:cNvPr>
          <p:cNvSpPr/>
          <p:nvPr userDrawn="1"/>
        </p:nvSpPr>
        <p:spPr bwMode="gray">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 uri="{C183D7F6-B498-43B3-948B-1728B52AA6E4}">
                <adec:decorative xmlns:adec="http://schemas.microsoft.com/office/drawing/2017/decorative" val="1"/>
              </a:ext>
            </a:extLst>
          </p:cNvPr>
          <p:cNvSpPr/>
          <p:nvPr userDrawn="1"/>
        </p:nvSpPr>
        <p:spPr bwMode="gray">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 uri="{C183D7F6-B498-43B3-948B-1728B52AA6E4}">
                <adec:decorative xmlns:adec="http://schemas.microsoft.com/office/drawing/2017/decorative" val="1"/>
              </a:ext>
            </a:extLst>
          </p:cNvPr>
          <p:cNvSpPr/>
          <p:nvPr userDrawn="1"/>
        </p:nvSpPr>
        <p:spPr bwMode="gray">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bwMode="black">
          <a:xfrm>
            <a:off x="144193"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bwMode="black">
          <a:xfrm>
            <a:off x="259661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bwMode="black">
          <a:xfrm>
            <a:off x="502486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bwMode="black">
          <a:xfrm>
            <a:off x="7474206"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4" name="Picture Placeholder 16">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7">
            <a:extLst>
              <a:ext uri="{FF2B5EF4-FFF2-40B4-BE49-F238E27FC236}">
                <a16:creationId xmlns:a16="http://schemas.microsoft.com/office/drawing/2014/main" id="{CD0CF586-7B0D-45A0-B7D6-DB10979C2E2A}"/>
              </a:ext>
            </a:extLst>
          </p:cNvPr>
          <p:cNvSpPr>
            <a:spLocks noGrp="1"/>
          </p:cNvSpPr>
          <p:nvPr>
            <p:ph type="body" sz="quarter" idx="53" hasCustomPrompt="1"/>
          </p:nvPr>
        </p:nvSpPr>
        <p:spPr bwMode="black">
          <a:xfrm>
            <a:off x="9898967"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1" name="Picture Placeholder 18">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9">
            <a:extLst>
              <a:ext uri="{FF2B5EF4-FFF2-40B4-BE49-F238E27FC236}">
                <a16:creationId xmlns:a16="http://schemas.microsoft.com/office/drawing/2014/main" id="{CCC4D160-A359-419D-BD12-F65BE6183B77}"/>
              </a:ext>
            </a:extLst>
          </p:cNvPr>
          <p:cNvSpPr>
            <a:spLocks noGrp="1"/>
          </p:cNvSpPr>
          <p:nvPr>
            <p:ph type="body" sz="quarter" idx="54" hasCustomPrompt="1"/>
          </p:nvPr>
        </p:nvSpPr>
        <p:spPr bwMode="black">
          <a:xfrm>
            <a:off x="144193"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3" name="Picture Placeholder 20">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1">
            <a:extLst>
              <a:ext uri="{FF2B5EF4-FFF2-40B4-BE49-F238E27FC236}">
                <a16:creationId xmlns:a16="http://schemas.microsoft.com/office/drawing/2014/main" id="{49EF6F7E-E510-4C65-A550-B5300CCADE05}"/>
              </a:ext>
            </a:extLst>
          </p:cNvPr>
          <p:cNvSpPr>
            <a:spLocks noGrp="1"/>
          </p:cNvSpPr>
          <p:nvPr>
            <p:ph type="body" sz="quarter" idx="55" hasCustomPrompt="1"/>
          </p:nvPr>
        </p:nvSpPr>
        <p:spPr bwMode="black">
          <a:xfrm>
            <a:off x="259661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5" name="Picture Placeholder 22">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3">
            <a:extLst>
              <a:ext uri="{FF2B5EF4-FFF2-40B4-BE49-F238E27FC236}">
                <a16:creationId xmlns:a16="http://schemas.microsoft.com/office/drawing/2014/main" id="{87DF68F9-C9AB-4D3A-8431-FF108ED3DF9E}"/>
              </a:ext>
            </a:extLst>
          </p:cNvPr>
          <p:cNvSpPr>
            <a:spLocks noGrp="1"/>
          </p:cNvSpPr>
          <p:nvPr>
            <p:ph type="body" sz="quarter" idx="56" hasCustomPrompt="1"/>
          </p:nvPr>
        </p:nvSpPr>
        <p:spPr bwMode="black">
          <a:xfrm>
            <a:off x="502486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7" name="Picture Placeholder 24">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5">
            <a:extLst>
              <a:ext uri="{FF2B5EF4-FFF2-40B4-BE49-F238E27FC236}">
                <a16:creationId xmlns:a16="http://schemas.microsoft.com/office/drawing/2014/main" id="{D6FF2AA9-E000-4B0D-956F-F94226FE2E1C}"/>
              </a:ext>
            </a:extLst>
          </p:cNvPr>
          <p:cNvSpPr>
            <a:spLocks noGrp="1"/>
          </p:cNvSpPr>
          <p:nvPr>
            <p:ph type="body" sz="quarter" idx="57" hasCustomPrompt="1"/>
          </p:nvPr>
        </p:nvSpPr>
        <p:spPr bwMode="black">
          <a:xfrm>
            <a:off x="7474206"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9" name="Picture Placeholder 26">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7">
            <a:extLst>
              <a:ext uri="{FF2B5EF4-FFF2-40B4-BE49-F238E27FC236}">
                <a16:creationId xmlns:a16="http://schemas.microsoft.com/office/drawing/2014/main" id="{86B304D2-5934-49D0-828A-58E73AB34CAB}"/>
              </a:ext>
            </a:extLst>
          </p:cNvPr>
          <p:cNvSpPr>
            <a:spLocks noGrp="1"/>
          </p:cNvSpPr>
          <p:nvPr>
            <p:ph type="body" sz="quarter" idx="58" hasCustomPrompt="1"/>
          </p:nvPr>
        </p:nvSpPr>
        <p:spPr bwMode="black">
          <a:xfrm>
            <a:off x="9898967"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Tree>
    <p:extLst>
      <p:ext uri="{BB962C8B-B14F-4D97-AF65-F5344CB8AC3E}">
        <p14:creationId xmlns:p14="http://schemas.microsoft.com/office/powerpoint/2010/main" val="5944667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9" name="Picture Placeholder 3"/>
          <p:cNvSpPr>
            <a:spLocks noGrp="1"/>
          </p:cNvSpPr>
          <p:nvPr>
            <p:ph type="pic" sz="quarter" idx="13"/>
          </p:nvPr>
        </p:nvSpPr>
        <p:spPr bwMode="gray">
          <a:xfrm>
            <a:off x="0" y="1219198"/>
            <a:ext cx="12192000" cy="5638802"/>
          </a:xfrm>
        </p:spPr>
        <p:txBody>
          <a:bodyPr/>
          <a:lstStyle>
            <a:lvl1pPr>
              <a:defRPr/>
            </a:lvl1pPr>
          </a:lstStyle>
          <a:p>
            <a:r>
              <a:rPr lang="en-US"/>
              <a:t>Click icon to add picture</a:t>
            </a:r>
            <a:endParaRPr lang="en-US" dirty="0"/>
          </a:p>
        </p:txBody>
      </p:sp>
      <p:sp>
        <p:nvSpPr>
          <p:cNvPr id="7" name="Content Placeholder 4"/>
          <p:cNvSpPr>
            <a:spLocks noGrp="1"/>
          </p:cNvSpPr>
          <p:nvPr>
            <p:ph idx="1" hasCustomPrompt="1"/>
          </p:nvPr>
        </p:nvSpPr>
        <p:spPr bwMode="gray">
          <a:xfrm>
            <a:off x="0" y="1921328"/>
            <a:ext cx="5683624" cy="4234542"/>
          </a:xfrm>
          <a:solidFill>
            <a:schemeClr val="tx1">
              <a:alpha val="88000"/>
            </a:schemeClr>
          </a:solidFill>
        </p:spPr>
        <p:txBody>
          <a:bodyPr tIns="91440" rIns="274320" bIns="9144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9328334"/>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9" name="Picture Placeholder 2"/>
          <p:cNvSpPr>
            <a:spLocks noGrp="1"/>
          </p:cNvSpPr>
          <p:nvPr>
            <p:ph type="pic" sz="quarter" idx="13"/>
          </p:nvPr>
        </p:nvSpPr>
        <p:spPr bwMode="gray">
          <a:xfrm>
            <a:off x="0" y="1219198"/>
            <a:ext cx="12192000" cy="5638802"/>
          </a:xfrm>
        </p:spPr>
        <p:txBody>
          <a:bodyPr/>
          <a:lstStyle>
            <a:lvl1pPr>
              <a:defRPr baseline="0"/>
            </a:lvl1pPr>
          </a:lstStyle>
          <a:p>
            <a:r>
              <a:rPr lang="en-US"/>
              <a:t>Click icon to add picture</a:t>
            </a:r>
            <a:endParaRPr lang="en-US" dirty="0"/>
          </a:p>
        </p:txBody>
      </p:sp>
      <p:sp>
        <p:nvSpPr>
          <p:cNvPr id="7" name="Content Placeholder 3"/>
          <p:cNvSpPr>
            <a:spLocks noGrp="1"/>
          </p:cNvSpPr>
          <p:nvPr>
            <p:ph idx="1" hasCustomPrompt="1"/>
          </p:nvPr>
        </p:nvSpPr>
        <p:spPr bwMode="gray">
          <a:xfrm>
            <a:off x="0" y="1921328"/>
            <a:ext cx="5683624" cy="4234542"/>
          </a:xfrm>
          <a:solidFill>
            <a:schemeClr val="tx1">
              <a:alpha val="88000"/>
            </a:schemeClr>
          </a:solidFill>
        </p:spPr>
        <p:txBody>
          <a:bodyPr lIns="91440" tIns="91440" rIns="274320" bIns="9144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mj-lt"/>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805920"/>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gray">
          <a:xfrm>
            <a:off x="6304108" y="685800"/>
            <a:ext cx="5486400" cy="5486400"/>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Tree>
    <p:extLst>
      <p:ext uri="{BB962C8B-B14F-4D97-AF65-F5344CB8AC3E}">
        <p14:creationId xmlns:p14="http://schemas.microsoft.com/office/powerpoint/2010/main" val="911862013"/>
      </p:ext>
    </p:extLst>
  </p:cSld>
  <p:clrMapOvr>
    <a:masterClrMapping/>
  </p:clrMapOvr>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gray">
          <a:xfrm>
            <a:off x="7289728" y="901318"/>
            <a:ext cx="4661388" cy="4661388"/>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
        <p:nvSpPr>
          <p:cNvPr id="12" name="Text Placeholder 3"/>
          <p:cNvSpPr>
            <a:spLocks noGrp="1"/>
          </p:cNvSpPr>
          <p:nvPr>
            <p:ph type="body" sz="quarter" idx="16" hasCustomPrompt="1"/>
          </p:nvPr>
        </p:nvSpPr>
        <p:spPr bwMode="gray">
          <a:xfrm>
            <a:off x="6054753" y="398666"/>
            <a:ext cx="2155300" cy="2155300"/>
          </a:xfrm>
          <a:prstGeom prst="ellipse">
            <a:avLst/>
          </a:prstGeom>
          <a:solidFill>
            <a:srgbClr val="78BE21">
              <a:alpha val="87843"/>
            </a:srgbClr>
          </a:solidFill>
        </p:spPr>
        <p:txBody>
          <a:bodyPr tIns="91440" bIns="91440"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gray">
          <a:xfrm>
            <a:off x="5679058" y="3827626"/>
            <a:ext cx="2637978" cy="2637978"/>
          </a:xfrm>
          <a:prstGeom prst="ellipse">
            <a:avLst/>
          </a:prstGeom>
          <a:solidFill>
            <a:srgbClr val="000000">
              <a:alpha val="87843"/>
            </a:srgbClr>
          </a:solidFill>
        </p:spPr>
        <p:txBody>
          <a:bodyPr tIns="91440" bIns="91440"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614570839"/>
      </p:ext>
    </p:extLst>
  </p:cSld>
  <p:clrMapOvr>
    <a:masterClrMapping/>
  </p:clrMapOvr>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2299475" y="1609867"/>
            <a:ext cx="7593051" cy="3638266"/>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add Quote or Statement</a:t>
            </a:r>
          </a:p>
        </p:txBody>
      </p:sp>
    </p:spTree>
    <p:extLst>
      <p:ext uri="{BB962C8B-B14F-4D97-AF65-F5344CB8AC3E}">
        <p14:creationId xmlns:p14="http://schemas.microsoft.com/office/powerpoint/2010/main" val="18987319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838936"/>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038160"/>
            <a:ext cx="12192000" cy="18198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lvl1pPr>
              <a:defRPr sz="1400"/>
            </a:lvl1pPr>
          </a:lstStyle>
          <a:p>
            <a:fld id="{583170A9-BBA4-411C-BC84-1842E0BB563A}"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4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87526" y="687649"/>
            <a:ext cx="6396957" cy="2109940"/>
          </a:xfrm>
          <a:prstGeom prst="rect">
            <a:avLst/>
          </a:prstGeom>
        </p:spPr>
      </p:pic>
    </p:spTree>
    <p:extLst>
      <p:ext uri="{BB962C8B-B14F-4D97-AF65-F5344CB8AC3E}">
        <p14:creationId xmlns:p14="http://schemas.microsoft.com/office/powerpoint/2010/main" val="40255708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ue and White Overlay,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5" name="Title 2"/>
          <p:cNvSpPr>
            <a:spLocks noGrp="1"/>
          </p:cNvSpPr>
          <p:nvPr>
            <p:ph type="title" hasCustomPrompt="1"/>
          </p:nvPr>
        </p:nvSpPr>
        <p:spPr bwMode="gray">
          <a:xfrm>
            <a:off x="0" y="1445132"/>
            <a:ext cx="12191999" cy="2443973"/>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edit slide title</a:t>
            </a:r>
          </a:p>
        </p:txBody>
      </p:sp>
      <p:sp>
        <p:nvSpPr>
          <p:cNvPr id="4" name="Content Placeholder 2">
            <a:extLst>
              <a:ext uri="{FF2B5EF4-FFF2-40B4-BE49-F238E27FC236}">
                <a16:creationId xmlns:a16="http://schemas.microsoft.com/office/drawing/2014/main" id="{6B0FDF79-D1A5-EC08-48ED-49790FC298A2}"/>
              </a:ext>
            </a:extLst>
          </p:cNvPr>
          <p:cNvSpPr>
            <a:spLocks noGrp="1"/>
          </p:cNvSpPr>
          <p:nvPr>
            <p:ph sz="quarter" idx="10" hasCustomPrompt="1"/>
          </p:nvPr>
        </p:nvSpPr>
        <p:spPr bwMode="gray">
          <a:xfrm>
            <a:off x="0" y="3889105"/>
            <a:ext cx="12191999" cy="1542812"/>
          </a:xfrm>
          <a:solidFill>
            <a:schemeClr val="bg1"/>
          </a:solidFill>
        </p:spPr>
        <p:txBody>
          <a:bodyPr lIns="274320" tIns="274320" rIns="274320" bIns="274320" anchor="ct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supporting text</a:t>
            </a:r>
          </a:p>
        </p:txBody>
      </p:sp>
    </p:spTree>
    <p:extLst>
      <p:ext uri="{BB962C8B-B14F-4D97-AF65-F5344CB8AC3E}">
        <p14:creationId xmlns:p14="http://schemas.microsoft.com/office/powerpoint/2010/main" val="3200856112"/>
      </p:ext>
    </p:extLst>
  </p:cSld>
  <p:clrMapOvr>
    <a:masterClrMapping/>
  </p:clrMapOvr>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100000"/>
              </a:lnSpc>
              <a:spcBef>
                <a:spcPts val="0"/>
              </a:spcBef>
              <a:spcAft>
                <a:spcPts val="1000"/>
              </a:spcAft>
              <a:buClr>
                <a:schemeClr val="bg1"/>
              </a:buClr>
              <a:buSzTx/>
              <a:buFont typeface="Arial" panose="020B0604020202020204" pitchFamily="34" charset="0"/>
              <a:buNone/>
              <a:tabLst/>
              <a:defRPr/>
            </a:pPr>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25596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a:extLst>
              <a:ext uri="{C183D7F6-B498-43B3-948B-1728B52AA6E4}">
                <adec:decorative xmlns:adec="http://schemas.microsoft.com/office/drawing/2017/decorative" val="1"/>
              </a:ext>
            </a:extLst>
          </p:cNvPr>
          <p:cNvSpPr txBox="1">
            <a:spLocks/>
          </p:cNvSpPr>
          <p:nvPr userDrawn="1"/>
        </p:nvSpPr>
        <p:spPr bwMode="gray">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389685"/>
            <a:ext cx="10515600" cy="1340989"/>
          </a:xfrm>
          <a:noFill/>
        </p:spPr>
        <p:txBody>
          <a:bodyPr lIns="0" tIns="182880" rIns="0" bIns="182880">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lIns="0" tIns="91440" rIns="0" bIns="91440"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8/6/2025</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33865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8/6/2025</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46154312"/>
      </p:ext>
    </p:extLst>
  </p:cSld>
  <p:clrMapOvr>
    <a:masterClrMapping/>
  </p:clrMapOvr>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3"/>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4"/>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8/6/2025</a:t>
            </a:fld>
            <a:endParaRPr lang="en-US" dirty="0"/>
          </a:p>
        </p:txBody>
      </p:sp>
      <p:sp>
        <p:nvSpPr>
          <p:cNvPr id="5" name="Footer Placeholder 5"/>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6"/>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5" descr="commerce department logo">
            <a:extLst>
              <a:ext uri="{FF2B5EF4-FFF2-40B4-BE49-F238E27FC236}">
                <a16:creationId xmlns:a16="http://schemas.microsoft.com/office/drawing/2014/main" id="{AF5DEE54-2D31-47E0-5EF8-25D8EB47B5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gray">
          <a:xfrm>
            <a:off x="8507138" y="333271"/>
            <a:ext cx="3234811" cy="924232"/>
          </a:xfrm>
          <a:prstGeom prst="rect">
            <a:avLst/>
          </a:prstGeom>
        </p:spPr>
      </p:pic>
    </p:spTree>
    <p:extLst>
      <p:ext uri="{BB962C8B-B14F-4D97-AF65-F5344CB8AC3E}">
        <p14:creationId xmlns:p14="http://schemas.microsoft.com/office/powerpoint/2010/main" val="33864387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hank You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8/6/2025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pic>
        <p:nvPicPr>
          <p:cNvPr id="9" name="Graphic 5" descr="commerce department logo">
            <a:extLst>
              <a:ext uri="{FF2B5EF4-FFF2-40B4-BE49-F238E27FC236}">
                <a16:creationId xmlns:a16="http://schemas.microsoft.com/office/drawing/2014/main" id="{C5AD57EF-F376-AEF4-D8A5-22D509116F2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gray">
          <a:xfrm>
            <a:off x="8497305" y="353961"/>
            <a:ext cx="3234811" cy="924232"/>
          </a:xfrm>
          <a:prstGeom prst="rect">
            <a:avLst/>
          </a:prstGeom>
        </p:spPr>
      </p:pic>
    </p:spTree>
    <p:extLst>
      <p:ext uri="{BB962C8B-B14F-4D97-AF65-F5344CB8AC3E}">
        <p14:creationId xmlns:p14="http://schemas.microsoft.com/office/powerpoint/2010/main" val="3820621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8/6/2025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white">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5" descr="commerce department logo">
            <a:extLst>
              <a:ext uri="{FF2B5EF4-FFF2-40B4-BE49-F238E27FC236}">
                <a16:creationId xmlns:a16="http://schemas.microsoft.com/office/drawing/2014/main" id="{8EAA28E8-6114-9260-B4D0-6B18C7782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gray">
          <a:xfrm>
            <a:off x="8585796" y="235975"/>
            <a:ext cx="3234811" cy="924232"/>
          </a:xfrm>
          <a:prstGeom prst="rect">
            <a:avLst/>
          </a:prstGeom>
        </p:spPr>
      </p:pic>
    </p:spTree>
    <p:extLst>
      <p:ext uri="{BB962C8B-B14F-4D97-AF65-F5344CB8AC3E}">
        <p14:creationId xmlns:p14="http://schemas.microsoft.com/office/powerpoint/2010/main" val="2616414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878286"/>
            <a:ext cx="3774305" cy="541749"/>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mn.gov/commerce</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72026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11" name="Footer Placeholder 4"/>
          <p:cNvSpPr>
            <a:spLocks noGrp="1"/>
          </p:cNvSpPr>
          <p:nvPr>
            <p:ph type="ftr" sz="quarter" idx="3"/>
          </p:nvPr>
        </p:nvSpPr>
        <p:spPr bwMode="black">
          <a:xfrm>
            <a:off x="838200" y="6356350"/>
            <a:ext cx="5587647" cy="365125"/>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831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p>
            <a:fld id="{EEB90FFD-D2D9-4F5F-8590-CB128880A1B7}"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82463" y="211882"/>
            <a:ext cx="3234329" cy="1320134"/>
          </a:xfrm>
          <a:prstGeom prst="rect">
            <a:avLst/>
          </a:prstGeom>
        </p:spPr>
      </p:pic>
    </p:spTree>
    <p:extLst>
      <p:ext uri="{BB962C8B-B14F-4D97-AF65-F5344CB8AC3E}">
        <p14:creationId xmlns:p14="http://schemas.microsoft.com/office/powerpoint/2010/main" val="63059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bwMode="black">
          <a:xfrm>
            <a:off x="838200" y="6400299"/>
            <a:ext cx="5587647" cy="365125"/>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7458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a:xfrm>
            <a:off x="838200" y="6356350"/>
            <a:ext cx="1358590" cy="365125"/>
          </a:xfrm>
          <a:prstGeom prst="rect">
            <a:avLst/>
          </a:prstGeom>
        </p:spPr>
        <p:txBody>
          <a:bodyPr/>
          <a:lstStyle/>
          <a:p>
            <a:fld id="{56E193FD-FE95-4BDE-8007-09944D3D6E7B}"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310104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lvl1pPr>
              <a:defRPr sz="1400"/>
            </a:lvl1pPr>
          </a:lstStyle>
          <a:p>
            <a:fld id="{D0F572C9-7141-40CA-BAF6-CEB1DEBAD357}"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5014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CB35-7135-6CF0-34E9-7621102AC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3DAAA-FF83-3729-7FE5-D7F6CAC2A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1FD1B-CE90-411E-19DD-0EB976D67B20}"/>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19EF1E4A-D547-8D99-976B-AA3645BF1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22515-92F5-C423-2FE9-4593C9145AAD}"/>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86618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a:xfrm>
            <a:off x="838200" y="6356350"/>
            <a:ext cx="1358590" cy="365125"/>
          </a:xfrm>
          <a:prstGeom prst="rect">
            <a:avLst/>
          </a:prstGeom>
        </p:spPr>
        <p:txBody>
          <a:bodyPr/>
          <a:lstStyle>
            <a:lvl1pPr>
              <a:defRPr sz="1400"/>
            </a:lvl1pPr>
          </a:lstStyle>
          <a:p>
            <a:fld id="{21F9207B-D1B9-461C-9F0C-8FB160527F5F}"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027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38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45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lvl1pPr>
              <a:defRPr sz="1400"/>
            </a:lvl1pPr>
          </a:lstStyle>
          <a:p>
            <a:fld id="{909BF49D-465D-4D90-8ED0-696C8CE2F35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209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1F12DF86-D7F6-4A2C-B9B5-EBCAFDD685F8}"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00064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4E92997C-08A6-4C3E-B1D9-4C22E877DECC}"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53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B7C0EBC2-667E-47DC-9766-124575FFB03F}"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mn.gov/commerce</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2890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19DFEFE4-D7F6-4199-AA5E-AB5F3890E6A4}"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mn.gov/commerce</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1322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40F6108E-7910-4A69-980D-2D0B890A7F99}"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mn.gov/commerce</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02129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88148823-37F6-48B2-A686-BCB68E390DE9}"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172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8074-A00E-0FC3-17B2-F47ABF850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120E5-EF6C-7434-EEE0-32C591C21C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1B21D6-196E-79E7-63A9-8A0F88C6920D}"/>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5D93BEBE-6836-A50C-8FE5-EE0286451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7E162-B341-3854-CD23-B03726656D70}"/>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2875089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AC27460E-ADA4-4312-B54D-F85146C39A61}" type="datetime1">
              <a:rPr lang="en-US" smtClean="0"/>
              <a:t>8/6/2025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72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9A4DC60D-2A37-478B-B283-D5EFC8A6BDE0}" type="datetime1">
              <a:rPr lang="en-US" smtClean="0"/>
              <a:t>8/6/2025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46033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186C4FE6-3116-4F1D-B296-403F0C5F2833}"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3515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B9F4FA4C-51E8-4FAC-B909-65DFD4705D67}" type="datetime1">
              <a:rPr lang="en-US" smtClean="0"/>
              <a:t>8/6/2025</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3461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p>
            <a:fld id="{1CEF465A-5259-4090-9DE7-D9C0063E4495}"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575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47608DDD-F948-4368-A165-16C6F04A2D04}"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584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p>
            <a:fld id="{BADC0C9A-9F64-45CB-B67D-0E5818227CB2}"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0443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502091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638081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241542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D9C9-EE22-FC99-2807-57892BD90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7F12A-C191-D07F-F975-3AA9AF8B7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60AB2-05D2-A0F4-21CF-FB0F93DFE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E1DF6-08C7-1610-E0B1-EF85B3790B90}"/>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61AA89D6-AC4B-DBEC-0EDF-A54971231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CC679-E093-763B-B28E-456449BF15F4}"/>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092272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p>
            <a:fld id="{9A4DED76-FA01-44A8-9606-D0E453383391}"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3320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09E2F9B8-5E68-4E4F-B17C-2A863C72D5CF}"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357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C7609DCC-8A28-413C-950B-AC617C3E70E0}"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81022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a:prstGeom prst="rect">
            <a:avLst/>
          </a:prstGeom>
        </p:spPr>
        <p:txBody>
          <a:bodyPr/>
          <a:lstStyle/>
          <a:p>
            <a:fld id="{71EE99AE-EF6B-4BF9-9FA1-E8EBBC1924E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326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a:prstGeom prst="rect">
            <a:avLst/>
          </a:prstGeom>
        </p:spPr>
        <p:txBody>
          <a:bodyPr/>
          <a:lstStyle/>
          <a:p>
            <a:fld id="{A7ED909E-CD04-4001-94D5-0975CB7CC54F}"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0428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225572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89A6C391-7C3B-41B6-99FD-489949516ACA}"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555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9F1C1F29-1512-4A68-9ACF-4622935D07B1}"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404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7335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B5A15628-3108-4012-BC7F-22348EC69375}"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610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E12B-EFCF-210A-5E36-4489CA50B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0335F-C256-B838-B82D-6346E4ADF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E242E-0395-154D-1DF5-415D2B75B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293B2-CCDE-96DD-AD6C-5F63940BD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F8A06-0ED7-47E4-52FF-8317F973C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656D3-FAEA-F984-CFB3-7FFDEB2B26C9}"/>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8" name="Footer Placeholder 7">
            <a:extLst>
              <a:ext uri="{FF2B5EF4-FFF2-40B4-BE49-F238E27FC236}">
                <a16:creationId xmlns:a16="http://schemas.microsoft.com/office/drawing/2014/main" id="{5A1FA869-81B4-780D-6A93-BA91ECF511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533C42-4A2F-647C-2FD1-6958C0BD5DE7}"/>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96831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752A5048-757B-4002-9D61-C552F706D13C}" type="datetime1">
              <a:rPr lang="en-US" smtClean="0"/>
              <a:t>8/6/2025</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9210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905703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3530573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900651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046A51A0-DBC0-4B1A-A44C-113112936ED0}"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48459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71132779-B79A-4542-B582-DC6C2C97CE76}" type="datetime1">
              <a:rPr lang="en-US" smtClean="0"/>
              <a:t>8/6/2025</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mn.gov/commerce</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4474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70B9F03C-F1A7-4822-BC4F-FFDB8BB489B7}"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tx2"/>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779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3544189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D5DA1EE5-D104-44FA-B3BB-92872F6821E4}"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6777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C6557D80-E398-497E-BD25-3935B64AD6C0}"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529324" y="271871"/>
            <a:ext cx="3234329" cy="1320134"/>
          </a:xfrm>
          <a:prstGeom prst="rect">
            <a:avLst/>
          </a:prstGeom>
        </p:spPr>
      </p:pic>
    </p:spTree>
    <p:extLst>
      <p:ext uri="{BB962C8B-B14F-4D97-AF65-F5344CB8AC3E}">
        <p14:creationId xmlns:p14="http://schemas.microsoft.com/office/powerpoint/2010/main" val="133802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418-0BFD-3377-FAA3-9E5860FE18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65F8F-B379-B34E-84A0-758CBAA2598C}"/>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4" name="Footer Placeholder 3">
            <a:extLst>
              <a:ext uri="{FF2B5EF4-FFF2-40B4-BE49-F238E27FC236}">
                <a16:creationId xmlns:a16="http://schemas.microsoft.com/office/drawing/2014/main" id="{89174CC7-426C-B3D3-F52C-A9FF3BB5A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FE6D04-4FED-D0E0-ADC6-E78D557F1B2E}"/>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437861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lvl1pPr>
              <a:defRPr>
                <a:solidFill>
                  <a:schemeClr val="tx2"/>
                </a:solidFill>
              </a:defRPr>
            </a:lvl1pPr>
          </a:lstStyle>
          <a:p>
            <a:fld id="{97EA0BCB-CC0C-4903-9357-5D76A5610BF4}" type="datetime1">
              <a:rPr lang="en-US" smtClean="0"/>
              <a:t>8/6/2025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mn.gov/commerce</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94336" y="278136"/>
            <a:ext cx="3234329" cy="1320134"/>
          </a:xfrm>
          <a:prstGeom prst="rect">
            <a:avLst/>
          </a:prstGeom>
        </p:spPr>
      </p:pic>
    </p:spTree>
    <p:extLst>
      <p:ext uri="{BB962C8B-B14F-4D97-AF65-F5344CB8AC3E}">
        <p14:creationId xmlns:p14="http://schemas.microsoft.com/office/powerpoint/2010/main" val="906316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1C8FDA-E0BA-EA06-2325-F6BAB9513FE3}"/>
              </a:ext>
            </a:extLst>
          </p:cNvPr>
          <p:cNvSpPr>
            <a:spLocks noGrp="1"/>
          </p:cNvSpPr>
          <p:nvPr>
            <p:ph sz="half" idx="2"/>
          </p:nvPr>
        </p:nvSpPr>
        <p:spPr>
          <a:xfrm>
            <a:off x="838200" y="2834733"/>
            <a:ext cx="10515600" cy="3342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AFD401F-5F9D-A0FC-4D1F-C434202009E6}"/>
              </a:ext>
            </a:extLst>
          </p:cNvPr>
          <p:cNvSpPr>
            <a:spLocks noGrp="1"/>
          </p:cNvSpPr>
          <p:nvPr>
            <p:ph type="dt" sz="half" idx="10"/>
          </p:nvPr>
        </p:nvSpPr>
        <p:spPr/>
        <p:txBody>
          <a:bodyPr/>
          <a:lstStyle/>
          <a:p>
            <a:fld id="{26E10112-6685-4229-95A4-78378CF616F9}" type="datetime1">
              <a:rPr lang="en-US" smtClean="0"/>
              <a:t>8/6/2025</a:t>
            </a:fld>
            <a:endParaRPr lang="en-US"/>
          </a:p>
        </p:txBody>
      </p:sp>
      <p:sp>
        <p:nvSpPr>
          <p:cNvPr id="6" name="Footer Placeholder 5">
            <a:extLst>
              <a:ext uri="{FF2B5EF4-FFF2-40B4-BE49-F238E27FC236}">
                <a16:creationId xmlns:a16="http://schemas.microsoft.com/office/drawing/2014/main" id="{0CA865F9-9B29-7E04-62B3-315EBB3C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C6763-1D50-2DB3-8771-FAAA23CCC18B}"/>
              </a:ext>
            </a:extLst>
          </p:cNvPr>
          <p:cNvSpPr>
            <a:spLocks noGrp="1"/>
          </p:cNvSpPr>
          <p:nvPr>
            <p:ph type="sldNum" sz="quarter" idx="12"/>
          </p:nvPr>
        </p:nvSpPr>
        <p:spPr/>
        <p:txBody>
          <a:bodyPr/>
          <a:lstStyle/>
          <a:p>
            <a:fld id="{FE280A4B-66AC-44F6-9213-B93C51DC52A4}" type="slidenum">
              <a:rPr lang="en-US" smtClean="0"/>
              <a:t>‹#›</a:t>
            </a:fld>
            <a:endParaRPr lang="en-US"/>
          </a:p>
        </p:txBody>
      </p:sp>
      <p:sp>
        <p:nvSpPr>
          <p:cNvPr id="8" name="Title 1">
            <a:extLst>
              <a:ext uri="{FF2B5EF4-FFF2-40B4-BE49-F238E27FC236}">
                <a16:creationId xmlns:a16="http://schemas.microsoft.com/office/drawing/2014/main" id="{83F4B0A9-0932-D5D4-A4B8-238CFE61F4ED}"/>
              </a:ext>
            </a:extLst>
          </p:cNvPr>
          <p:cNvSpPr>
            <a:spLocks noGrp="1"/>
          </p:cNvSpPr>
          <p:nvPr>
            <p:ph type="title"/>
          </p:nvPr>
        </p:nvSpPr>
        <p:spPr>
          <a:xfrm>
            <a:off x="0" y="0"/>
            <a:ext cx="12192000" cy="1216152"/>
          </a:xfrm>
          <a:solidFill>
            <a:schemeClr val="tx1"/>
          </a:solidFill>
        </p:spPr>
        <p:txBody>
          <a:bodyPr lIns="822960" rIns="822960">
            <a:normAutofit/>
          </a:bodyPr>
          <a:lstStyle>
            <a:lvl1pPr algn="r">
              <a:defRPr sz="4000">
                <a:solidFill>
                  <a:schemeClr val="bg1"/>
                </a:solidFill>
              </a:defRPr>
            </a:lvl1pPr>
          </a:lstStyle>
          <a:p>
            <a:r>
              <a:rPr lang="en-US" dirty="0"/>
              <a:t>Click to edit Master title style</a:t>
            </a:r>
          </a:p>
        </p:txBody>
      </p:sp>
      <p:sp>
        <p:nvSpPr>
          <p:cNvPr id="9" name="Rectangle 8">
            <a:extLst>
              <a:ext uri="{FF2B5EF4-FFF2-40B4-BE49-F238E27FC236}">
                <a16:creationId xmlns:a16="http://schemas.microsoft.com/office/drawing/2014/main" id="{362DDADF-173D-4B86-1E28-0CBE33F6E06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59F2473A-43A5-CA76-5EB2-15CB18977709}"/>
              </a:ext>
            </a:extLst>
          </p:cNvPr>
          <p:cNvSpPr>
            <a:spLocks noGrp="1"/>
          </p:cNvSpPr>
          <p:nvPr>
            <p:ph type="body" sz="quarter" idx="14"/>
          </p:nvPr>
        </p:nvSpPr>
        <p:spPr>
          <a:xfrm>
            <a:off x="838200" y="1681430"/>
            <a:ext cx="10515599" cy="82296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608254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8/6/2025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Picture 3" descr="commerce department logo">
            <a:extLst>
              <a:ext uri="{FF2B5EF4-FFF2-40B4-BE49-F238E27FC236}">
                <a16:creationId xmlns:a16="http://schemas.microsoft.com/office/drawing/2014/main" id="{3F7FCB36-005E-720E-CDA9-88C47428FD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435" y="1443253"/>
            <a:ext cx="6401129" cy="1828894"/>
          </a:xfrm>
          <a:prstGeom prst="rect">
            <a:avLst/>
          </a:prstGeom>
        </p:spPr>
      </p:pic>
    </p:spTree>
    <p:extLst>
      <p:ext uri="{BB962C8B-B14F-4D97-AF65-F5344CB8AC3E}">
        <p14:creationId xmlns:p14="http://schemas.microsoft.com/office/powerpoint/2010/main" val="2948088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Minnesota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8/6/2025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Picture 3" descr="commerce department logo">
            <a:extLst>
              <a:ext uri="{FF2B5EF4-FFF2-40B4-BE49-F238E27FC236}">
                <a16:creationId xmlns:a16="http://schemas.microsoft.com/office/drawing/2014/main" id="{654E5304-6FE0-8CA5-8AE4-1EDA32152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185" y="1349260"/>
            <a:ext cx="6401129" cy="1828894"/>
          </a:xfrm>
          <a:prstGeom prst="rect">
            <a:avLst/>
          </a:prstGeom>
        </p:spPr>
      </p:pic>
    </p:spTree>
    <p:extLst>
      <p:ext uri="{BB962C8B-B14F-4D97-AF65-F5344CB8AC3E}">
        <p14:creationId xmlns:p14="http://schemas.microsoft.com/office/powerpoint/2010/main" val="1062053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chemeClr val="bg1">
                  <a:lumMod val="95000"/>
                </a:schemeClr>
              </a:solidFill>
            </a:endParaRPr>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8/6/2025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5" name="Picture 4" descr="commerce department logo&#10;">
            <a:extLst>
              <a:ext uri="{FF2B5EF4-FFF2-40B4-BE49-F238E27FC236}">
                <a16:creationId xmlns:a16="http://schemas.microsoft.com/office/drawing/2014/main" id="{8CA2CF71-59EB-0D23-4C50-B317507B9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6268" y="1327354"/>
            <a:ext cx="6039464" cy="1725561"/>
          </a:xfrm>
          <a:prstGeom prst="rect">
            <a:avLst/>
          </a:prstGeom>
        </p:spPr>
      </p:pic>
    </p:spTree>
    <p:extLst>
      <p:ext uri="{BB962C8B-B14F-4D97-AF65-F5344CB8AC3E}">
        <p14:creationId xmlns:p14="http://schemas.microsoft.com/office/powerpoint/2010/main" val="18575443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Reversed Minnesota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8/6/2025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Picture 3" descr="COMMERCE department logo">
            <a:extLst>
              <a:ext uri="{FF2B5EF4-FFF2-40B4-BE49-F238E27FC236}">
                <a16:creationId xmlns:a16="http://schemas.microsoft.com/office/drawing/2014/main" id="{588279C9-ED4B-0FFD-D6A5-BA8481815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5931" y="1388643"/>
            <a:ext cx="6245943" cy="1784555"/>
          </a:xfrm>
          <a:prstGeom prst="rect">
            <a:avLst/>
          </a:prstGeom>
        </p:spPr>
      </p:pic>
    </p:spTree>
    <p:extLst>
      <p:ext uri="{BB962C8B-B14F-4D97-AF65-F5344CB8AC3E}">
        <p14:creationId xmlns:p14="http://schemas.microsoft.com/office/powerpoint/2010/main" val="3697982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5" name="Graphic 5">
            <a:extLst>
              <a:ext uri="{FF2B5EF4-FFF2-40B4-BE49-F238E27FC236}">
                <a16:creationId xmlns:a16="http://schemas.microsoft.com/office/drawing/2014/main" id="{35E51DB7-DCB5-8738-79EA-03ACCE3179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gray">
          <a:xfrm>
            <a:off x="198880" y="5732207"/>
            <a:ext cx="3234811" cy="924232"/>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5955449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hoto, Minnesota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4" name="Graphic 5" descr="commerce department logo&#10;">
            <a:extLst>
              <a:ext uri="{FF2B5EF4-FFF2-40B4-BE49-F238E27FC236}">
                <a16:creationId xmlns:a16="http://schemas.microsoft.com/office/drawing/2014/main" id="{EF8B1B67-C734-3988-E0A1-B13955B423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gray">
          <a:xfrm>
            <a:off x="198880" y="5732207"/>
            <a:ext cx="3234811" cy="924232"/>
          </a:xfrm>
          <a:prstGeom prst="rect">
            <a:avLst/>
          </a:prstGeom>
        </p:spPr>
      </p:pic>
    </p:spTree>
    <p:extLst>
      <p:ext uri="{BB962C8B-B14F-4D97-AF65-F5344CB8AC3E}">
        <p14:creationId xmlns:p14="http://schemas.microsoft.com/office/powerpoint/2010/main" val="18487127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hoto, No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5"/>
          <p:cNvSpPr>
            <a:spLocks noGrp="1"/>
          </p:cNvSpPr>
          <p:nvPr>
            <p:ph type="ftr" sz="quarter" idx="3"/>
          </p:nvPr>
        </p:nvSpPr>
        <p:spPr bwMode="black">
          <a:xfrm>
            <a:off x="3302177" y="6138332"/>
            <a:ext cx="5587647" cy="365125"/>
          </a:xfrm>
          <a:prstGeom prst="rect">
            <a:avLst/>
          </a:prstGeom>
        </p:spPr>
        <p:txBody>
          <a:bodyPr anchor="b"/>
          <a:lstStyle>
            <a:lvl1pPr algn="r">
              <a:defRPr sz="1200">
                <a:solidFill>
                  <a:schemeClr val="tx2"/>
                </a:solidFill>
              </a:defRPr>
            </a:lvl1pPr>
          </a:lstStyle>
          <a:p>
            <a:pPr algn="ctr"/>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6"/>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597149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8/6/2025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5" name="Graphic 8" descr="commerce department logo">
            <a:extLst>
              <a:ext uri="{FF2B5EF4-FFF2-40B4-BE49-F238E27FC236}">
                <a16:creationId xmlns:a16="http://schemas.microsoft.com/office/drawing/2014/main" id="{FD36009B-88FC-78F9-3C31-E1AC277C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7944552" y="318902"/>
            <a:ext cx="3389959" cy="96856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42697183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5FD59-E76B-710C-E02F-984E4C82DCF2}"/>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3" name="Footer Placeholder 2">
            <a:extLst>
              <a:ext uri="{FF2B5EF4-FFF2-40B4-BE49-F238E27FC236}">
                <a16:creationId xmlns:a16="http://schemas.microsoft.com/office/drawing/2014/main" id="{D77D1040-F79A-57C4-F71C-646A0AE8F7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6E902-2A1B-425C-F17E-70D0A582CF23}"/>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120068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Slide (Minnesota Logo)">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8/6/2025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6" name="Graphic 5" descr="commerce department logo">
            <a:extLst>
              <a:ext uri="{FF2B5EF4-FFF2-40B4-BE49-F238E27FC236}">
                <a16:creationId xmlns:a16="http://schemas.microsoft.com/office/drawing/2014/main" id="{69BBB590-1E20-0AB7-ECB2-3BA77F9173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gray">
          <a:xfrm>
            <a:off x="8644789" y="363230"/>
            <a:ext cx="3234811" cy="924232"/>
          </a:xfrm>
          <a:prstGeom prst="rect">
            <a:avLst/>
          </a:prstGeom>
        </p:spPr>
      </p:pic>
    </p:spTree>
    <p:extLst>
      <p:ext uri="{BB962C8B-B14F-4D97-AF65-F5344CB8AC3E}">
        <p14:creationId xmlns:p14="http://schemas.microsoft.com/office/powerpoint/2010/main" val="273313496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 Click to edit slide title</a:t>
            </a:r>
          </a:p>
        </p:txBody>
      </p:sp>
      <p:sp>
        <p:nvSpPr>
          <p:cNvPr id="3" name="Content Placeholder 3"/>
          <p:cNvSpPr>
            <a:spLocks noGrp="1"/>
          </p:cNvSpPr>
          <p:nvPr>
            <p:ph idx="1" hasCustomPrompt="1"/>
          </p:nvPr>
        </p:nvSpPr>
        <p:spPr bwMode="gray">
          <a:xfrm>
            <a:off x="838200" y="1594624"/>
            <a:ext cx="10515600" cy="4582339"/>
          </a:xfrm>
          <a:noFill/>
        </p:spPr>
        <p:txBody>
          <a:bodyPr lIns="0" tIns="91440" rIns="0" bIns="9144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8/6/2025</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3016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lIns="0" tIns="91440" rIns="27432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hasCustomPrompt="1"/>
          </p:nvPr>
        </p:nvSpPr>
        <p:spPr bwMode="gray">
          <a:xfrm>
            <a:off x="6172200" y="1594624"/>
            <a:ext cx="5181600" cy="4582339"/>
          </a:xfrm>
          <a:noFill/>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p:txBody>
          <a:bodyPr/>
          <a:lstStyle/>
          <a:p>
            <a:fld id="{7C198DD1-C477-482D-A126-3FBDD1778E48}" type="datetime1">
              <a:rPr lang="en-US" smtClean="0"/>
              <a:t>8/6/2025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6631250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 name="Rectangle 3">
            <a:extLst>
              <a:ext uri="{C183D7F6-B498-43B3-948B-1728B52AA6E4}">
                <adec:decorative xmlns:adec="http://schemas.microsoft.com/office/drawing/2017/decorative" val="1"/>
              </a:ext>
            </a:extLst>
          </p:cNvPr>
          <p:cNvSpPr/>
          <p:nvPr userDrawn="1"/>
        </p:nvSpPr>
        <p:spPr>
          <a:xfrm>
            <a:off x="838200" y="1280033"/>
            <a:ext cx="10515600" cy="489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hasCustomPrompt="1"/>
          </p:nvPr>
        </p:nvSpPr>
        <p:spPr bwMode="gray">
          <a:xfrm>
            <a:off x="838200" y="1280033"/>
            <a:ext cx="10515600" cy="4896931"/>
          </a:xfrm>
          <a:noFill/>
        </p:spPr>
        <p:txBody>
          <a:bodyPr lIns="274320" tIns="274320" rIns="274320" bIns="27432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5"/>
          <p:cNvSpPr>
            <a:spLocks noGrp="1"/>
          </p:cNvSpPr>
          <p:nvPr>
            <p:ph type="dt" sz="half" idx="10"/>
          </p:nvPr>
        </p:nvSpPr>
        <p:spPr bwMode="black"/>
        <p:txBody>
          <a:bodyPr/>
          <a:lstStyle/>
          <a:p>
            <a:fld id="{9A198C9B-0587-4A1E-9E03-E4C9FE222F08}" type="datetime1">
              <a:rPr lang="en-US" smtClean="0"/>
              <a:t>8/6/2025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23585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0" name="Rectangle 3">
            <a:extLst>
              <a:ext uri="{C183D7F6-B498-43B3-948B-1728B52AA6E4}">
                <adec:decorative xmlns:adec="http://schemas.microsoft.com/office/drawing/2017/decorative" val="1"/>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p:cNvSpPr>
            <a:spLocks noGrp="1"/>
          </p:cNvSpPr>
          <p:nvPr>
            <p:ph sz="half" idx="1" hasCustomPrompt="1"/>
          </p:nvPr>
        </p:nvSpPr>
        <p:spPr bwMode="gray">
          <a:xfrm>
            <a:off x="838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5">
            <a:extLst>
              <a:ext uri="{C183D7F6-B498-43B3-948B-1728B52AA6E4}">
                <adec:decorative xmlns:adec="http://schemas.microsoft.com/office/drawing/2017/decorative" val="1"/>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p:cNvSpPr>
            <a:spLocks noGrp="1"/>
          </p:cNvSpPr>
          <p:nvPr>
            <p:ph sz="half" idx="2" hasCustomPrompt="1"/>
          </p:nvPr>
        </p:nvSpPr>
        <p:spPr bwMode="gray">
          <a:xfrm>
            <a:off x="6172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p:cNvSpPr>
            <a:spLocks noGrp="1"/>
          </p:cNvSpPr>
          <p:nvPr>
            <p:ph type="dt" sz="half" idx="10"/>
          </p:nvPr>
        </p:nvSpPr>
        <p:spPr bwMode="black"/>
        <p:txBody>
          <a:bodyPr/>
          <a:lstStyle/>
          <a:p>
            <a:fld id="{5485A5BA-A5F9-4138-9E4B-FFD626F6437A}" type="datetime1">
              <a:rPr lang="en-US" smtClean="0"/>
              <a:t>8/6/2025</a:t>
            </a:fld>
            <a:endParaRPr lang="en-US" dirty="0"/>
          </a:p>
        </p:txBody>
      </p:sp>
      <p:sp>
        <p:nvSpPr>
          <p:cNvPr id="11"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10">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90161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000298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DCB9A518-5B17-ED80-1AD8-2DD3847D57AE}"/>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tx1">
                  <a:lumMod val="10000"/>
                  <a:lumOff val="9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8/6/2025</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181725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Green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485BE29E-4A21-6AAA-F5AE-A9CC9B59C394}"/>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8/6/2025</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53057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ct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2" name="Straight Connector 6">
            <a:extLst>
              <a:ext uri="{FF2B5EF4-FFF2-40B4-BE49-F238E27FC236}">
                <a16:creationId xmlns:a16="http://schemas.microsoft.com/office/drawing/2014/main" id="{FCCACB82-4C63-865B-470E-7A193EF86A3D}"/>
              </a:ext>
              <a:ext uri="{C183D7F6-B498-43B3-948B-1728B52AA6E4}">
                <adec:decorative xmlns:adec="http://schemas.microsoft.com/office/drawing/2017/decorative" val="1"/>
              </a:ext>
            </a:extLst>
          </p:cNvPr>
          <p:cNvCxnSpPr>
            <a:cxnSpLocks/>
          </p:cNvCxnSpPr>
          <p:nvPr userDrawn="1"/>
        </p:nvCxnSpPr>
        <p:spPr bwMode="gray">
          <a:xfrm>
            <a:off x="838200" y="1187413"/>
            <a:ext cx="1051560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868913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de by Side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138748"/>
            <a:ext cx="4164623" cy="4788393"/>
          </a:xfrm>
          <a:noFill/>
        </p:spPr>
        <p:txBody>
          <a:bodyPr lIns="0" tIns="91440" rIns="0" bIns="91440" anchor="t">
            <a:normAutofit/>
          </a:bodyPr>
          <a:lstStyle>
            <a:lvl1pPr algn="l">
              <a:defRPr sz="55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5662246" y="1159870"/>
            <a:ext cx="5691554"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3" name="Straight Connector 6">
            <a:extLst>
              <a:ext uri="{FF2B5EF4-FFF2-40B4-BE49-F238E27FC236}">
                <a16:creationId xmlns:a16="http://schemas.microsoft.com/office/drawing/2014/main" id="{EAA32018-5087-2ABA-790C-1E17CCDCFF9F}"/>
              </a:ext>
              <a:ext uri="{C183D7F6-B498-43B3-948B-1728B52AA6E4}">
                <adec:decorative xmlns:adec="http://schemas.microsoft.com/office/drawing/2017/decorative" val="1"/>
              </a:ext>
            </a:extLst>
          </p:cNvPr>
          <p:cNvCxnSpPr>
            <a:cxnSpLocks/>
          </p:cNvCxnSpPr>
          <p:nvPr userDrawn="1"/>
        </p:nvCxnSpPr>
        <p:spPr bwMode="gray">
          <a:xfrm>
            <a:off x="730822" y="775037"/>
            <a:ext cx="4568009"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3189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CB2F-96D0-97CC-F5E2-1505F949C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385110-B630-27EF-A8C2-62CE5423B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14945-BC1C-4EC1-1A14-14C5B150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E8079-DA17-64C2-0EE5-37A3A3380B88}"/>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47FA6824-8633-ED91-29A6-9E98D6F5E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C23B7-BD8E-6B85-EC51-21EF4E7160EC}"/>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402926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de by Side (Blue Box)">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hasCustomPrompt="1"/>
          </p:nvPr>
        </p:nvSpPr>
        <p:spPr bwMode="white">
          <a:xfrm>
            <a:off x="449224" y="811964"/>
            <a:ext cx="3698160" cy="5234072"/>
          </a:xfrm>
          <a:noFill/>
        </p:spPr>
        <p:txBody>
          <a:bodyPr lIns="0" tIns="91440" rIns="0" bIns="91440" anchor="ctr">
            <a:normAutofit/>
          </a:bodyPr>
          <a:lstStyle>
            <a:lvl1pPr algn="l">
              <a:defRPr sz="5500">
                <a:solidFill>
                  <a:schemeClr val="bg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23185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de by Side (Blue Box + Section Label)">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endParaRPr lang="en-US"/>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a:xfrm rot="10800000">
            <a:off x="449224" y="0"/>
            <a:ext cx="3574314" cy="73010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558ED61-28EC-0772-88E9-F909DF6CFAA6}"/>
              </a:ext>
            </a:extLst>
          </p:cNvPr>
          <p:cNvSpPr>
            <a:spLocks noGrp="1"/>
          </p:cNvSpPr>
          <p:nvPr>
            <p:ph type="body" sz="quarter" idx="13" hasCustomPrompt="1"/>
          </p:nvPr>
        </p:nvSpPr>
        <p:spPr>
          <a:xfrm>
            <a:off x="659041" y="215900"/>
            <a:ext cx="3154680" cy="320040"/>
          </a:xfrm>
        </p:spPr>
        <p:txBody>
          <a:bodyPr anchor="ctr">
            <a:normAutofit/>
          </a:bodyPr>
          <a:lstStyle>
            <a:lvl1pPr marL="0" indent="0" algn="ctr">
              <a:buNone/>
              <a:defRPr sz="1500"/>
            </a:lvl1pPr>
          </a:lstStyle>
          <a:p>
            <a:pPr lvl="0"/>
            <a:r>
              <a:rPr lang="en-US" dirty="0"/>
              <a:t>Section ID text goes here</a:t>
            </a:r>
          </a:p>
        </p:txBody>
      </p:sp>
      <p:sp>
        <p:nvSpPr>
          <p:cNvPr id="11" name="Title 4"/>
          <p:cNvSpPr>
            <a:spLocks noGrp="1"/>
          </p:cNvSpPr>
          <p:nvPr>
            <p:ph type="title" hasCustomPrompt="1"/>
          </p:nvPr>
        </p:nvSpPr>
        <p:spPr bwMode="white">
          <a:xfrm>
            <a:off x="449224" y="811964"/>
            <a:ext cx="3698160" cy="5234072"/>
          </a:xfrm>
          <a:noFill/>
        </p:spPr>
        <p:txBody>
          <a:bodyPr lIns="0" tIns="182880" rIns="0" bIns="182880" anchor="ctr">
            <a:normAutofit/>
          </a:bodyPr>
          <a:lstStyle>
            <a:lvl1pPr algn="l">
              <a:defRPr sz="5500">
                <a:solidFill>
                  <a:schemeClr val="bg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22870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de by Side (Green Gradient)">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bwMode="gray">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11" name="Title 2"/>
          <p:cNvSpPr>
            <a:spLocks noGrp="1"/>
          </p:cNvSpPr>
          <p:nvPr>
            <p:ph type="title" hasCustomPrompt="1"/>
          </p:nvPr>
        </p:nvSpPr>
        <p:spPr bwMode="black">
          <a:xfrm>
            <a:off x="449224" y="811964"/>
            <a:ext cx="3698160" cy="5234072"/>
          </a:xfrm>
          <a:noFill/>
        </p:spPr>
        <p:txBody>
          <a:bodyPr lIns="0" tIns="91440" rIns="0" bIns="91440" anchor="ctr">
            <a:normAutofit/>
          </a:bodyPr>
          <a:lstStyle>
            <a:lvl1pPr algn="l">
              <a:defRPr sz="5500">
                <a:solidFill>
                  <a:schemeClr val="accent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4714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de by Side (Green Gradient + Section Label)">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bwMode="gray">
          <a:xfrm rot="10800000">
            <a:off x="449224" y="0"/>
            <a:ext cx="3574314" cy="73010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83FDC0FD-800B-B715-CF83-5CF7249B5881}"/>
              </a:ext>
            </a:extLst>
          </p:cNvPr>
          <p:cNvSpPr>
            <a:spLocks noGrp="1"/>
          </p:cNvSpPr>
          <p:nvPr>
            <p:ph type="body" sz="quarter" idx="13" hasCustomPrompt="1"/>
          </p:nvPr>
        </p:nvSpPr>
        <p:spPr bwMode="white">
          <a:xfrm>
            <a:off x="659041" y="215900"/>
            <a:ext cx="3154680" cy="320040"/>
          </a:xfrm>
        </p:spPr>
        <p:txBody>
          <a:bodyPr anchor="ctr">
            <a:normAutofit/>
          </a:bodyPr>
          <a:lstStyle>
            <a:lvl1pPr marL="0" indent="0" algn="ctr">
              <a:buNone/>
              <a:defRPr sz="1500">
                <a:solidFill>
                  <a:schemeClr val="bg1"/>
                </a:solidFill>
              </a:defRPr>
            </a:lvl1pPr>
          </a:lstStyle>
          <a:p>
            <a:pPr lvl="0"/>
            <a:r>
              <a:rPr lang="en-US" dirty="0"/>
              <a:t>Section ID text goes here</a:t>
            </a:r>
          </a:p>
        </p:txBody>
      </p:sp>
      <p:sp>
        <p:nvSpPr>
          <p:cNvPr id="11" name="Title 4"/>
          <p:cNvSpPr>
            <a:spLocks noGrp="1"/>
          </p:cNvSpPr>
          <p:nvPr>
            <p:ph type="title" hasCustomPrompt="1"/>
          </p:nvPr>
        </p:nvSpPr>
        <p:spPr bwMode="black">
          <a:xfrm>
            <a:off x="449224" y="811964"/>
            <a:ext cx="3698160" cy="5234072"/>
          </a:xfrm>
          <a:noFill/>
        </p:spPr>
        <p:txBody>
          <a:bodyPr lIns="0" tIns="182880" rIns="0" bIns="182880" anchor="ctr">
            <a:normAutofit/>
          </a:bodyPr>
          <a:lstStyle>
            <a:lvl1pPr algn="l">
              <a:defRPr sz="5500">
                <a:solidFill>
                  <a:schemeClr val="accent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13435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5" name="Content Placeholder 2"/>
          <p:cNvSpPr>
            <a:spLocks noGrp="1"/>
          </p:cNvSpPr>
          <p:nvPr>
            <p:ph sz="quarter" idx="10"/>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47462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06608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25847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gray">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13"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lvl1pPr>
              <a:defRPr>
                <a:solidFill>
                  <a:schemeClr val="tx2"/>
                </a:solidFill>
              </a:defRPr>
            </a:lvl1pPr>
          </a:lstStyle>
          <a:p>
            <a:fld id="{F4B91AA0-3BA7-4036-A3DA-317C6C4FFA29}" type="datetime1">
              <a:rPr lang="en-US" smtClean="0"/>
              <a:pPr/>
              <a:t>8/6/2025</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698566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1"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3"/>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8/6/2025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533839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0"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8/6/2025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5102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7D59-12CA-E0D9-D37D-B3145B4CF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BEBC4-F9F1-7ACC-CF84-F4D0DA43A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44B24-2D49-D999-60C2-56142EB08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447A6-7F9F-7BE0-F2D5-73F703A7135E}"/>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8B75256F-A68A-E758-4F54-95DDE1C03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11B82-2D8F-1705-F758-15D72F12C310}"/>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21432503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7"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8/6/2025</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495084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4" name="Picture Placeholder 5">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Picture Placeholder 9">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936DB2D6-5DF4-4264-A4A1-7D3EAF38D255}" type="datetime1">
              <a:rPr lang="en-US" smtClean="0"/>
              <a:t>8/6/2025</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a:extLst>
              <a:ext uri="{FF2B5EF4-FFF2-40B4-BE49-F238E27FC236}">
                <a16:creationId xmlns:a16="http://schemas.microsoft.com/office/drawing/2014/main" id="{54BE781A-916B-D771-E89E-DD96FF81998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2997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5" name="Picture Placeholder 5">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936DB2D6-5DF4-4264-A4A1-7D3EAF38D255}" type="datetime1">
              <a:rPr lang="en-US" smtClean="0"/>
              <a:t>8/6/2025</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E29F42DD-D6F6-760B-99E9-9B0CA6F715C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044783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hasCustomPrompt="1"/>
          </p:nvPr>
        </p:nvSpPr>
        <p:spPr bwMode="black">
          <a:xfrm>
            <a:off x="2876550" y="167477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hasCustomPrompt="1"/>
          </p:nvPr>
        </p:nvSpPr>
        <p:spPr bwMode="black">
          <a:xfrm>
            <a:off x="2876550" y="393936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11"/>
          <p:cNvSpPr>
            <a:spLocks noGrp="1"/>
          </p:cNvSpPr>
          <p:nvPr>
            <p:ph type="dt" sz="half" idx="10"/>
          </p:nvPr>
        </p:nvSpPr>
        <p:spPr bwMode="black"/>
        <p:txBody>
          <a:bodyPr/>
          <a:lstStyle/>
          <a:p>
            <a:fld id="{8DC79626-CE5A-4834-975C-E7305BA2E281}" type="datetime1">
              <a:rPr lang="en-US" smtClean="0"/>
              <a:t>8/6/2025</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5BA19DA7-202E-FEDF-597A-34FCF4DBED45}"/>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41790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hasCustomPrompt="1"/>
          </p:nvPr>
        </p:nvSpPr>
        <p:spPr bwMode="black">
          <a:xfrm>
            <a:off x="2876550"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hasCustomPrompt="1"/>
          </p:nvPr>
        </p:nvSpPr>
        <p:spPr bwMode="black">
          <a:xfrm>
            <a:off x="8270023"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7"/>
          <p:cNvSpPr>
            <a:spLocks noGrp="1"/>
          </p:cNvSpPr>
          <p:nvPr>
            <p:ph type="dt" sz="half" idx="10"/>
          </p:nvPr>
        </p:nvSpPr>
        <p:spPr bwMode="black"/>
        <p:txBody>
          <a:bodyPr/>
          <a:lstStyle/>
          <a:p>
            <a:fld id="{7F519661-29C3-4FE0-9FC3-375A85A42C46}" type="datetime1">
              <a:rPr lang="en-US" smtClean="0"/>
              <a:t>8/6/2025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219FFEEA-CA4D-4F39-A9B6-2B3A8CFE334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774600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8/6/2025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CB67518B-D906-BC91-0000-85D6DCB83659}"/>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004089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8/6/2025</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10DA68F0-5F04-F220-0744-1ECF5CF56CE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993907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11"/>
          <p:cNvSpPr>
            <a:spLocks noGrp="1"/>
          </p:cNvSpPr>
          <p:nvPr>
            <p:ph type="dt" sz="half" idx="10"/>
          </p:nvPr>
        </p:nvSpPr>
        <p:spPr bwMode="black"/>
        <p:txBody>
          <a:bodyPr/>
          <a:lstStyle/>
          <a:p>
            <a:fld id="{1815FB38-58F3-410A-8DA4-4B706967601F}" type="datetime1">
              <a:rPr lang="en-US" smtClean="0"/>
              <a:t>8/6/2025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94B307B2-FF61-AE23-215B-3E663344A68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0707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hasCustomPrompt="1"/>
          </p:nvPr>
        </p:nvSpPr>
        <p:spPr bwMode="black">
          <a:xfrm>
            <a:off x="8270023"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7"/>
          <p:cNvSpPr>
            <a:spLocks noGrp="1"/>
          </p:cNvSpPr>
          <p:nvPr>
            <p:ph type="dt" sz="half" idx="10"/>
          </p:nvPr>
        </p:nvSpPr>
        <p:spPr bwMode="black"/>
        <p:txBody>
          <a:bodyPr/>
          <a:lstStyle/>
          <a:p>
            <a:fld id="{0366E0EA-2D80-452F-9963-33FA7A36BC09}" type="datetime1">
              <a:rPr lang="en-US" smtClean="0"/>
              <a:t>8/6/2025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891C734E-7506-F9E6-4011-1787B6FE5EBB}"/>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15205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8/6/2025</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 name="Rectangle 16">
            <a:extLst>
              <a:ext uri="{FF2B5EF4-FFF2-40B4-BE49-F238E27FC236}">
                <a16:creationId xmlns:a16="http://schemas.microsoft.com/office/drawing/2014/main" id="{EEF45914-338E-246E-27EB-FE2361838B9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1370864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slideLayout" Target="../slideLayouts/slideLayout124.xml"/><Relationship Id="rId68" Type="http://schemas.openxmlformats.org/officeDocument/2006/relationships/slideLayout" Target="../slideLayouts/slideLayout129.xml"/><Relationship Id="rId76" Type="http://schemas.openxmlformats.org/officeDocument/2006/relationships/theme" Target="../theme/theme3.xml"/><Relationship Id="rId7" Type="http://schemas.openxmlformats.org/officeDocument/2006/relationships/slideLayout" Target="../slideLayouts/slideLayout68.xml"/><Relationship Id="rId71" Type="http://schemas.openxmlformats.org/officeDocument/2006/relationships/slideLayout" Target="../slideLayouts/slideLayout132.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66" Type="http://schemas.openxmlformats.org/officeDocument/2006/relationships/slideLayout" Target="../slideLayouts/slideLayout127.xml"/><Relationship Id="rId74" Type="http://schemas.openxmlformats.org/officeDocument/2006/relationships/slideLayout" Target="../slideLayouts/slideLayout13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61" Type="http://schemas.openxmlformats.org/officeDocument/2006/relationships/slideLayout" Target="../slideLayouts/slideLayout122.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65" Type="http://schemas.openxmlformats.org/officeDocument/2006/relationships/slideLayout" Target="../slideLayouts/slideLayout126.xml"/><Relationship Id="rId73" Type="http://schemas.openxmlformats.org/officeDocument/2006/relationships/slideLayout" Target="../slideLayouts/slideLayout13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slideLayout" Target="../slideLayouts/slideLayout125.xml"/><Relationship Id="rId69" Type="http://schemas.openxmlformats.org/officeDocument/2006/relationships/slideLayout" Target="../slideLayouts/slideLayout130.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72" Type="http://schemas.openxmlformats.org/officeDocument/2006/relationships/slideLayout" Target="../slideLayouts/slideLayout133.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67" Type="http://schemas.openxmlformats.org/officeDocument/2006/relationships/slideLayout" Target="../slideLayouts/slideLayout128.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70" Type="http://schemas.openxmlformats.org/officeDocument/2006/relationships/slideLayout" Target="../slideLayouts/slideLayout131.xml"/><Relationship Id="rId75" Type="http://schemas.openxmlformats.org/officeDocument/2006/relationships/slideLayout" Target="../slideLayouts/slideLayout136.xml"/><Relationship Id="rId1" Type="http://schemas.openxmlformats.org/officeDocument/2006/relationships/slideLayout" Target="../slideLayouts/slideLayout62.xml"/><Relationship Id="rId6"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1095D-DF9F-A1C1-AFF5-AB7C78F71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C387D-A652-CA41-B1E3-DB75D837B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AC3C9-AF00-6D34-F38C-6F424E4E9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65048917-9108-CADA-1E9A-71A6DBB98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13A85A-710A-DD4D-FB52-571630295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A75265-3A6F-49E2-9DCA-0ACB8688AF33}" type="slidenum">
              <a:rPr lang="en-US" smtClean="0"/>
              <a:t>‹#›</a:t>
            </a:fld>
            <a:endParaRPr lang="en-US"/>
          </a:p>
        </p:txBody>
      </p:sp>
    </p:spTree>
    <p:extLst>
      <p:ext uri="{BB962C8B-B14F-4D97-AF65-F5344CB8AC3E}">
        <p14:creationId xmlns:p14="http://schemas.microsoft.com/office/powerpoint/2010/main" val="339565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bwMode="black">
          <a:xfrm>
            <a:off x="838200" y="6356349"/>
            <a:ext cx="1439779" cy="365126"/>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13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Click to edit presentation title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8/6/2025</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405403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 id="2147483775" r:id="rId64"/>
    <p:sldLayoutId id="2147483776" r:id="rId65"/>
    <p:sldLayoutId id="2147483777" r:id="rId66"/>
    <p:sldLayoutId id="2147483778" r:id="rId67"/>
    <p:sldLayoutId id="2147483779" r:id="rId68"/>
    <p:sldLayoutId id="2147483780" r:id="rId69"/>
    <p:sldLayoutId id="2147483781" r:id="rId70"/>
    <p:sldLayoutId id="2147483782" r:id="rId71"/>
    <p:sldLayoutId id="2147483783" r:id="rId72"/>
    <p:sldLayoutId id="2147483784" r:id="rId73"/>
    <p:sldLayoutId id="2147483785" r:id="rId74"/>
    <p:sldLayoutId id="2147483786" r:id="rId7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cid:image003.jpg@01DBC670.B2A70A50"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ZF30FEkf3U" TargetMode="External"/><Relationship Id="rId2" Type="http://schemas.openxmlformats.org/officeDocument/2006/relationships/hyperlink" Target="https://mn.gov/commerce-stat/pdfs/eap/providers/2025/section11_safe-at-home_sah-eap.pptx" TargetMode="Externa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hyperlink" Target="https://www.youtube.com/watch?v=plCB0UB4y8M&amp;list=PLobJC0u01rYqdhMiuXle7RB-uOmdfNjST&amp;index=1&amp;pp=iAQB"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mn.gov/commerce-stat/pdfs/sah-fact-sheet.pdf" TargetMode="Externa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mn.gov/commerce-stat/pdfs/instruct-sah-completing-eap-app.pdf" TargetMode="Externa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hyperlink" Target="https://pixabay.com/en/a-letter-alphabet-alphabetically-1019705/" TargetMode="Externa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hyperlink" Target="https://pixabay.com/en/a-letter-alphabet-alphabetically-1019705/" TargetMode="Externa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hyperlink" Target="https://pixabay.com/en/a-letter-alphabet-alphabetically-1019705/" TargetMode="Externa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hyperlink" Target="https://pixabay.com/en/a-letter-alphabet-alphabetically-1019705/" TargetMode="Externa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hyperlink" Target="https://pixabay.com/en/a-letter-alphabet-alphabetically-1019705/" TargetMode="Externa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hyperlink" Target="https://pixabay.com/en/a-letter-alphabet-alphabetically-1019705/" TargetMode="Externa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hyperlink" Target="https://pixabay.com/en/a-letter-alphabet-alphabetically-1019705/" TargetMode="Externa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hyperlink" Target="https://pixabay.com/en/a-letter-alphabet-alphabetically-1019705/" TargetMode="Externa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09" t="24923" r="18869" b="35436"/>
          <a:stretch/>
        </p:blipFill>
        <p:spPr>
          <a:xfrm>
            <a:off x="1813428" y="1749552"/>
            <a:ext cx="8316724" cy="1447799"/>
          </a:xfrm>
          <a:prstGeom prst="rect">
            <a:avLst/>
          </a:prstGeom>
        </p:spPr>
      </p:pic>
      <p:sp>
        <p:nvSpPr>
          <p:cNvPr id="8" name="Subtitle 5"/>
          <p:cNvSpPr txBox="1">
            <a:spLocks/>
          </p:cNvSpPr>
          <p:nvPr/>
        </p:nvSpPr>
        <p:spPr bwMode="auto">
          <a:xfrm>
            <a:off x="3680461" y="3640074"/>
            <a:ext cx="4738812" cy="45644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3200" b="1" i="0" u="none" strike="noStrike" kern="1200" cap="none" spc="0" normalizeH="0" baseline="0" noProof="0" dirty="0">
                <a:ln>
                  <a:noFill/>
                </a:ln>
                <a:solidFill>
                  <a:srgbClr val="003865"/>
                </a:solidFill>
                <a:effectLst/>
                <a:uLnTx/>
                <a:uFillTx/>
                <a:latin typeface="Calibri"/>
                <a:ea typeface="+mn-ea"/>
                <a:cs typeface="+mn-cs"/>
              </a:rPr>
              <a:t>Energy Assistance Program</a:t>
            </a:r>
          </a:p>
        </p:txBody>
      </p:sp>
      <p:sp>
        <p:nvSpPr>
          <p:cNvPr id="9" name="Subtitle 5"/>
          <p:cNvSpPr txBox="1">
            <a:spLocks/>
          </p:cNvSpPr>
          <p:nvPr/>
        </p:nvSpPr>
        <p:spPr>
          <a:xfrm>
            <a:off x="2385441" y="4231006"/>
            <a:ext cx="7153656" cy="9357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3865"/>
                </a:solidFill>
                <a:effectLst/>
                <a:uLnTx/>
                <a:uFillTx/>
                <a:latin typeface="Calibri" panose="020F0502020204030204" pitchFamily="34" charset="0"/>
                <a:ea typeface="+mn-ea"/>
                <a:cs typeface="+mn-cs"/>
              </a:rPr>
              <a:t>FFY26 Annual Training</a:t>
            </a:r>
            <a:endParaRPr kumimoji="0" lang="en-US" sz="5400" b="0" i="0" u="none" strike="noStrike" kern="1200" cap="none" spc="0" normalizeH="0" baseline="0" noProof="0" dirty="0">
              <a:ln>
                <a:noFill/>
              </a:ln>
              <a:solidFill>
                <a:srgbClr val="003865"/>
              </a:solidFill>
              <a:effectLst/>
              <a:uLnTx/>
              <a:uFillTx/>
              <a:latin typeface="Calibri" panose="020F0502020204030204" pitchFamily="34" charset="0"/>
              <a:ea typeface="+mn-ea"/>
              <a:cs typeface="+mn-cs"/>
            </a:endParaRPr>
          </a:p>
        </p:txBody>
      </p:sp>
      <p:sp>
        <p:nvSpPr>
          <p:cNvPr id="10" name="Rectangle 9"/>
          <p:cNvSpPr/>
          <p:nvPr/>
        </p:nvSpPr>
        <p:spPr>
          <a:xfrm>
            <a:off x="1936695" y="5301234"/>
            <a:ext cx="8087842" cy="1077218"/>
          </a:xfrm>
          <a:prstGeom prst="rect">
            <a:avLst/>
          </a:prstGeom>
          <a:solidFill>
            <a:srgbClr val="003865"/>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Ch 2 – Application Processing; </a:t>
            </a:r>
            <a:b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Application Requirements</a:t>
            </a:r>
          </a:p>
        </p:txBody>
      </p:sp>
    </p:spTree>
    <p:extLst>
      <p:ext uri="{BB962C8B-B14F-4D97-AF65-F5344CB8AC3E}">
        <p14:creationId xmlns:p14="http://schemas.microsoft.com/office/powerpoint/2010/main" val="198590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4568A-9027-BAA1-595A-06D63819E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A26FF-1204-5472-E51B-8E1448758037}"/>
              </a:ext>
            </a:extLst>
          </p:cNvPr>
          <p:cNvSpPr>
            <a:spLocks noGrp="1"/>
          </p:cNvSpPr>
          <p:nvPr>
            <p:ph type="title"/>
          </p:nvPr>
        </p:nvSpPr>
        <p:spPr/>
        <p:txBody>
          <a:bodyPr>
            <a:normAutofit/>
          </a:bodyPr>
          <a:lstStyle/>
          <a:p>
            <a:pPr marL="341313" marR="0" lvl="0" indent="-341313">
              <a:spcBef>
                <a:spcPts val="0"/>
              </a:spcBef>
              <a:spcAft>
                <a:spcPts val="0"/>
              </a:spcAft>
            </a:pPr>
            <a:r>
              <a:rPr lang="en-US" sz="4400" dirty="0"/>
              <a:t>Manage Application Dropdown (Appx 2C)</a:t>
            </a:r>
          </a:p>
        </p:txBody>
      </p:sp>
      <p:sp>
        <p:nvSpPr>
          <p:cNvPr id="7" name="Slide Number Placeholder 6">
            <a:extLst>
              <a:ext uri="{FF2B5EF4-FFF2-40B4-BE49-F238E27FC236}">
                <a16:creationId xmlns:a16="http://schemas.microsoft.com/office/drawing/2014/main" id="{84E6903C-8B72-53C5-E815-D9DD4EFBB4A0}"/>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10</a:t>
            </a:fld>
            <a:endParaRPr lang="en-US" dirty="0"/>
          </a:p>
        </p:txBody>
      </p:sp>
      <p:sp>
        <p:nvSpPr>
          <p:cNvPr id="8" name="Content Placeholder 2">
            <a:extLst>
              <a:ext uri="{FF2B5EF4-FFF2-40B4-BE49-F238E27FC236}">
                <a16:creationId xmlns:a16="http://schemas.microsoft.com/office/drawing/2014/main" id="{BF789FD0-A726-2C7D-8B6D-E4F1064F4DB2}"/>
              </a:ext>
            </a:extLst>
          </p:cNvPr>
          <p:cNvSpPr>
            <a:spLocks noGrp="1"/>
          </p:cNvSpPr>
          <p:nvPr>
            <p:ph sz="half" idx="1"/>
          </p:nvPr>
        </p:nvSpPr>
        <p:spPr>
          <a:xfrm>
            <a:off x="698853" y="1622748"/>
            <a:ext cx="10936309" cy="3045061"/>
          </a:xfrm>
        </p:spPr>
        <p:txBody>
          <a:bodyPr>
            <a:noAutofit/>
          </a:bodyPr>
          <a:lstStyle/>
          <a:p>
            <a:pPr marL="0" lvl="1" indent="0">
              <a:spcBef>
                <a:spcPts val="1000"/>
              </a:spcBef>
              <a:spcAft>
                <a:spcPts val="0"/>
              </a:spcAft>
              <a:buNone/>
              <a:defRPr/>
            </a:pPr>
            <a:r>
              <a:rPr lang="en-US" sz="3600" b="1" dirty="0">
                <a:ea typeface="Calibri" panose="020F0502020204030204" pitchFamily="34" charset="0"/>
                <a:cs typeface="Times New Roman" panose="02020603050405020304" pitchFamily="18" charset="0"/>
              </a:rPr>
              <a:t>Add flag or remove flag from application </a:t>
            </a:r>
          </a:p>
          <a:p>
            <a:pPr marL="0" lvl="1" indent="0">
              <a:spcBef>
                <a:spcPts val="0"/>
              </a:spcBef>
              <a:spcAft>
                <a:spcPts val="600"/>
              </a:spcAft>
              <a:buNone/>
              <a:defRPr/>
            </a:pPr>
            <a:r>
              <a:rPr lang="en-US" sz="3200" dirty="0"/>
              <a:t>This has been in eHEAT for awhile, but have added to Appx 2C</a:t>
            </a:r>
          </a:p>
          <a:p>
            <a:pPr marL="0" lvl="1" indent="0">
              <a:spcBef>
                <a:spcPts val="1200"/>
              </a:spcBef>
              <a:spcAft>
                <a:spcPts val="600"/>
              </a:spcAft>
              <a:buNone/>
              <a:defRPr/>
            </a:pPr>
            <a:r>
              <a:rPr lang="en-US" sz="2800" b="1" dirty="0"/>
              <a:t>Adding a flag: </a:t>
            </a:r>
          </a:p>
          <a:p>
            <a:pPr marL="228600" lvl="1">
              <a:spcBef>
                <a:spcPts val="0"/>
              </a:spcBef>
              <a:spcAft>
                <a:spcPts val="600"/>
              </a:spcAft>
              <a:defRPr/>
            </a:pPr>
            <a:r>
              <a:rPr lang="en-US" sz="2800" dirty="0"/>
              <a:t>Prevents payments from being made payable </a:t>
            </a:r>
          </a:p>
          <a:p>
            <a:pPr marL="228600" lvl="1">
              <a:spcBef>
                <a:spcPts val="0"/>
              </a:spcBef>
              <a:spcAft>
                <a:spcPts val="600"/>
              </a:spcAft>
              <a:defRPr/>
            </a:pPr>
            <a:r>
              <a:rPr lang="en-US" sz="2800" dirty="0"/>
              <a:t>Requires note to toggle on or off </a:t>
            </a:r>
          </a:p>
          <a:p>
            <a:pPr marL="228600" lvl="1">
              <a:spcBef>
                <a:spcPts val="0"/>
              </a:spcBef>
              <a:spcAft>
                <a:spcPts val="600"/>
              </a:spcAft>
              <a:defRPr/>
            </a:pPr>
            <a:r>
              <a:rPr lang="en-US" sz="2800" dirty="0"/>
              <a:t>When toggled, “</a:t>
            </a:r>
            <a:r>
              <a:rPr lang="en-US" sz="2800" b="1" dirty="0">
                <a:solidFill>
                  <a:srgbClr val="FF0000"/>
                </a:solidFill>
              </a:rPr>
              <a:t>FLAG</a:t>
            </a:r>
            <a:r>
              <a:rPr lang="en-US" sz="2800" dirty="0"/>
              <a:t>” displays under Primary Phone:</a:t>
            </a:r>
          </a:p>
        </p:txBody>
      </p:sp>
      <p:pic>
        <p:nvPicPr>
          <p:cNvPr id="4" name="Picture 3">
            <a:extLst>
              <a:ext uri="{FF2B5EF4-FFF2-40B4-BE49-F238E27FC236}">
                <a16:creationId xmlns:a16="http://schemas.microsoft.com/office/drawing/2014/main" id="{029AF568-4F2B-EE2B-0E7C-A77CC7CF34F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63275" y="4282641"/>
            <a:ext cx="2771887" cy="952611"/>
          </a:xfrm>
          <a:prstGeom prst="rect">
            <a:avLst/>
          </a:prstGeom>
          <a:noFill/>
          <a:ln>
            <a:noFill/>
          </a:ln>
        </p:spPr>
      </p:pic>
      <p:sp>
        <p:nvSpPr>
          <p:cNvPr id="12" name="Content Placeholder 2">
            <a:extLst>
              <a:ext uri="{FF2B5EF4-FFF2-40B4-BE49-F238E27FC236}">
                <a16:creationId xmlns:a16="http://schemas.microsoft.com/office/drawing/2014/main" id="{FF25901F-6020-E65C-8B97-B2676D12501D}"/>
              </a:ext>
            </a:extLst>
          </p:cNvPr>
          <p:cNvSpPr txBox="1">
            <a:spLocks/>
          </p:cNvSpPr>
          <p:nvPr/>
        </p:nvSpPr>
        <p:spPr bwMode="auto">
          <a:xfrm>
            <a:off x="698853" y="4940058"/>
            <a:ext cx="6732889" cy="112941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0"/>
              </a:spcBef>
              <a:spcAft>
                <a:spcPts val="600"/>
              </a:spcAft>
              <a:defRPr/>
            </a:pPr>
            <a:r>
              <a:rPr lang="en-US" sz="2800" dirty="0"/>
              <a:t>eHEAT User group must include the “</a:t>
            </a:r>
            <a:r>
              <a:rPr lang="en-US" sz="2800" dirty="0" err="1"/>
              <a:t>FlagApplication</a:t>
            </a:r>
            <a:r>
              <a:rPr lang="en-US" sz="2800" dirty="0"/>
              <a:t> – Flag/Unflag Application” feature for users to have this ability</a:t>
            </a:r>
          </a:p>
        </p:txBody>
      </p:sp>
    </p:spTree>
    <p:custDataLst>
      <p:tags r:id="rId1"/>
    </p:custDataLst>
    <p:extLst>
      <p:ext uri="{BB962C8B-B14F-4D97-AF65-F5344CB8AC3E}">
        <p14:creationId xmlns:p14="http://schemas.microsoft.com/office/powerpoint/2010/main" val="344676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E6C33-6AF3-3946-19DC-DEA1D8CCD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9D003-6DB6-7C3A-8950-E1EC59B5A3F3}"/>
              </a:ext>
            </a:extLst>
          </p:cNvPr>
          <p:cNvSpPr>
            <a:spLocks noGrp="1"/>
          </p:cNvSpPr>
          <p:nvPr>
            <p:ph type="title"/>
          </p:nvPr>
        </p:nvSpPr>
        <p:spPr/>
        <p:txBody>
          <a:bodyPr>
            <a:normAutofit/>
          </a:bodyPr>
          <a:lstStyle/>
          <a:p>
            <a:pPr marL="341313" marR="0" lvl="0" indent="-341313">
              <a:spcBef>
                <a:spcPts val="0"/>
              </a:spcBef>
              <a:spcAft>
                <a:spcPts val="0"/>
              </a:spcAft>
            </a:pPr>
            <a:r>
              <a:rPr lang="en-US" sz="4400" dirty="0"/>
              <a:t>Manage Application Dropdown (Appx 2C)</a:t>
            </a:r>
          </a:p>
        </p:txBody>
      </p:sp>
      <p:sp>
        <p:nvSpPr>
          <p:cNvPr id="7" name="Slide Number Placeholder 6">
            <a:extLst>
              <a:ext uri="{FF2B5EF4-FFF2-40B4-BE49-F238E27FC236}">
                <a16:creationId xmlns:a16="http://schemas.microsoft.com/office/drawing/2014/main" id="{0A5DAA3C-322E-E293-7B31-D609AE333279}"/>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11</a:t>
            </a:fld>
            <a:endParaRPr lang="en-US" dirty="0"/>
          </a:p>
        </p:txBody>
      </p:sp>
      <p:sp>
        <p:nvSpPr>
          <p:cNvPr id="8" name="Content Placeholder 2">
            <a:extLst>
              <a:ext uri="{FF2B5EF4-FFF2-40B4-BE49-F238E27FC236}">
                <a16:creationId xmlns:a16="http://schemas.microsoft.com/office/drawing/2014/main" id="{148E4BE5-37AE-C0EA-7C60-191A5FFBDAC4}"/>
              </a:ext>
            </a:extLst>
          </p:cNvPr>
          <p:cNvSpPr>
            <a:spLocks noGrp="1"/>
          </p:cNvSpPr>
          <p:nvPr>
            <p:ph sz="half" idx="1"/>
          </p:nvPr>
        </p:nvSpPr>
        <p:spPr>
          <a:xfrm>
            <a:off x="698853" y="1667567"/>
            <a:ext cx="10901475" cy="3653017"/>
          </a:xfrm>
        </p:spPr>
        <p:txBody>
          <a:bodyPr>
            <a:noAutofit/>
          </a:bodyPr>
          <a:lstStyle/>
          <a:p>
            <a:pPr marL="0" lvl="1" indent="0">
              <a:spcBef>
                <a:spcPts val="1000"/>
              </a:spcBef>
              <a:buNone/>
              <a:defRPr/>
            </a:pPr>
            <a:r>
              <a:rPr lang="en-US" sz="3600" b="1" dirty="0">
                <a:ea typeface="Calibri" panose="020F0502020204030204" pitchFamily="34" charset="0"/>
                <a:cs typeface="Times New Roman" panose="02020603050405020304" pitchFamily="18" charset="0"/>
              </a:rPr>
              <a:t>Edit log date</a:t>
            </a:r>
          </a:p>
          <a:p>
            <a:pPr lvl="0">
              <a:spcBef>
                <a:spcPts val="0"/>
              </a:spcBef>
            </a:pPr>
            <a:r>
              <a:rPr lang="en-US" sz="2800" dirty="0"/>
              <a:t>Only users whose assigned User Group includes the “Edit Log Date” can use this function</a:t>
            </a:r>
          </a:p>
          <a:p>
            <a:pPr lvl="0"/>
            <a:r>
              <a:rPr lang="en-US" sz="2800" dirty="0"/>
              <a:t>Editing the log date requires notes and cannot be a future date</a:t>
            </a:r>
          </a:p>
          <a:p>
            <a:pPr lvl="0"/>
            <a:r>
              <a:rPr lang="en-US" sz="2800" dirty="0"/>
              <a:t>Log date for Pre-logged and Approved apps cannot be edited</a:t>
            </a:r>
          </a:p>
          <a:p>
            <a:pPr lvl="0"/>
            <a:r>
              <a:rPr lang="en-US" sz="2800" dirty="0"/>
              <a:t>After app deadline, function is turned off and SPs must get Commerce EAP assistance to edit a log date</a:t>
            </a:r>
            <a:endParaRPr lang="en-US" sz="3200" dirty="0"/>
          </a:p>
          <a:p>
            <a:pPr marL="228600" lvl="1">
              <a:spcBef>
                <a:spcPts val="1000"/>
              </a:spcBef>
              <a:defRPr/>
            </a:pPr>
            <a:endParaRPr lang="en-US" sz="3200" dirty="0"/>
          </a:p>
          <a:p>
            <a:pPr marL="228600" lvl="1">
              <a:spcBef>
                <a:spcPts val="1000"/>
              </a:spcBef>
              <a:defRPr/>
            </a:pPr>
            <a:endParaRPr lang="en-US" sz="2800" dirty="0" err="1"/>
          </a:p>
        </p:txBody>
      </p:sp>
    </p:spTree>
    <p:custDataLst>
      <p:tags r:id="rId1"/>
    </p:custDataLst>
    <p:extLst>
      <p:ext uri="{BB962C8B-B14F-4D97-AF65-F5344CB8AC3E}">
        <p14:creationId xmlns:p14="http://schemas.microsoft.com/office/powerpoint/2010/main" val="40183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2ABE1-E2A1-3A2E-3CF8-70322A4F0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4B8AC-6F26-0140-362D-7D03E886BEC5}"/>
              </a:ext>
            </a:extLst>
          </p:cNvPr>
          <p:cNvSpPr>
            <a:spLocks noGrp="1"/>
          </p:cNvSpPr>
          <p:nvPr>
            <p:ph type="title"/>
          </p:nvPr>
        </p:nvSpPr>
        <p:spPr/>
        <p:txBody>
          <a:bodyPr>
            <a:normAutofit/>
          </a:bodyPr>
          <a:lstStyle/>
          <a:p>
            <a:pPr marL="341313" marR="0" lvl="0" indent="-341313">
              <a:spcBef>
                <a:spcPts val="0"/>
              </a:spcBef>
              <a:spcAft>
                <a:spcPts val="0"/>
              </a:spcAft>
            </a:pPr>
            <a:r>
              <a:rPr lang="en-US" sz="4400" dirty="0"/>
              <a:t>Manage Application Dropdown (Appx 2C)</a:t>
            </a:r>
          </a:p>
        </p:txBody>
      </p:sp>
      <p:sp>
        <p:nvSpPr>
          <p:cNvPr id="3" name="Content Placeholder 2">
            <a:extLst>
              <a:ext uri="{FF2B5EF4-FFF2-40B4-BE49-F238E27FC236}">
                <a16:creationId xmlns:a16="http://schemas.microsoft.com/office/drawing/2014/main" id="{4594854A-CF25-D59D-45CE-EA39549D28CE}"/>
              </a:ext>
            </a:extLst>
          </p:cNvPr>
          <p:cNvSpPr>
            <a:spLocks noGrp="1"/>
          </p:cNvSpPr>
          <p:nvPr>
            <p:ph sz="half" idx="1"/>
          </p:nvPr>
        </p:nvSpPr>
        <p:spPr>
          <a:xfrm>
            <a:off x="66401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Enter Application Notes before sending eHEAT Request for Information letter</a:t>
            </a:r>
            <a:endParaRPr lang="en-US" sz="3600" dirty="0"/>
          </a:p>
          <a:p>
            <a:pPr lvl="1"/>
            <a:endParaRPr lang="en-US" sz="2400" dirty="0"/>
          </a:p>
          <a:p>
            <a:pPr lvl="1"/>
            <a:endParaRPr lang="en-US" sz="2400" dirty="0"/>
          </a:p>
        </p:txBody>
      </p:sp>
      <p:sp>
        <p:nvSpPr>
          <p:cNvPr id="7" name="Slide Number Placeholder 6">
            <a:extLst>
              <a:ext uri="{FF2B5EF4-FFF2-40B4-BE49-F238E27FC236}">
                <a16:creationId xmlns:a16="http://schemas.microsoft.com/office/drawing/2014/main" id="{813FE2D9-E8D0-E62A-6F29-7037A4A328AE}"/>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12</a:t>
            </a:fld>
            <a:endParaRPr lang="en-US" dirty="0"/>
          </a:p>
        </p:txBody>
      </p:sp>
      <p:sp>
        <p:nvSpPr>
          <p:cNvPr id="8" name="Content Placeholder 2">
            <a:extLst>
              <a:ext uri="{FF2B5EF4-FFF2-40B4-BE49-F238E27FC236}">
                <a16:creationId xmlns:a16="http://schemas.microsoft.com/office/drawing/2014/main" id="{C9F1B607-5EA4-5C2A-C667-8B70E51C8CB3}"/>
              </a:ext>
            </a:extLst>
          </p:cNvPr>
          <p:cNvSpPr>
            <a:spLocks noGrp="1"/>
          </p:cNvSpPr>
          <p:nvPr>
            <p:ph sz="half" idx="1"/>
          </p:nvPr>
        </p:nvSpPr>
        <p:spPr>
          <a:xfrm>
            <a:off x="692340" y="2810914"/>
            <a:ext cx="10901475" cy="3069934"/>
          </a:xfrm>
        </p:spPr>
        <p:txBody>
          <a:bodyPr>
            <a:noAutofit/>
          </a:bodyPr>
          <a:lstStyle/>
          <a:p>
            <a:pPr marL="228600" lvl="1">
              <a:spcBef>
                <a:spcPts val="1000"/>
              </a:spcBef>
              <a:defRPr/>
            </a:pPr>
            <a:r>
              <a:rPr lang="en-US" sz="2800" dirty="0"/>
              <a:t>SPs can enter notes before sending RFI letter through eHEAT</a:t>
            </a:r>
          </a:p>
          <a:p>
            <a:pPr marL="228600" lvl="1">
              <a:spcBef>
                <a:spcPts val="1000"/>
              </a:spcBef>
              <a:defRPr/>
            </a:pPr>
            <a:r>
              <a:rPr lang="en-US" sz="2800" dirty="0"/>
              <a:t>Notes are entered before hitting “Go” and proceeding to letter</a:t>
            </a:r>
          </a:p>
          <a:p>
            <a:pPr marL="228600" lvl="1">
              <a:spcBef>
                <a:spcPts val="1000"/>
              </a:spcBef>
              <a:defRPr/>
            </a:pPr>
            <a:r>
              <a:rPr lang="en-US" sz="2800" dirty="0"/>
              <a:t>Must click “Save and Send” to save the notes</a:t>
            </a:r>
            <a:endParaRPr lang="en-US" sz="2400" dirty="0"/>
          </a:p>
        </p:txBody>
      </p:sp>
    </p:spTree>
    <p:custDataLst>
      <p:tags r:id="rId1"/>
    </p:custDataLst>
    <p:extLst>
      <p:ext uri="{BB962C8B-B14F-4D97-AF65-F5344CB8AC3E}">
        <p14:creationId xmlns:p14="http://schemas.microsoft.com/office/powerpoint/2010/main" val="24830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80783-97B6-45D9-C773-E3DB592F3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273EB-71D6-6F19-61EA-A3E7869FA0D9}"/>
              </a:ext>
            </a:extLst>
          </p:cNvPr>
          <p:cNvSpPr>
            <a:spLocks noGrp="1"/>
          </p:cNvSpPr>
          <p:nvPr>
            <p:ph type="ctrTitle"/>
          </p:nvPr>
        </p:nvSpPr>
        <p:spPr/>
        <p:txBody>
          <a:bodyPr/>
          <a:lstStyle/>
          <a:p>
            <a:r>
              <a:rPr lang="en-US" sz="4400" b="1" dirty="0"/>
              <a:t>Safe at Home</a:t>
            </a:r>
          </a:p>
        </p:txBody>
      </p:sp>
      <p:sp>
        <p:nvSpPr>
          <p:cNvPr id="5" name="Slide Number Placeholder 4">
            <a:extLst>
              <a:ext uri="{FF2B5EF4-FFF2-40B4-BE49-F238E27FC236}">
                <a16:creationId xmlns:a16="http://schemas.microsoft.com/office/drawing/2014/main" id="{96AF0B8D-9B05-DC5B-7E75-F4F1687D99EF}"/>
              </a:ext>
            </a:extLst>
          </p:cNvPr>
          <p:cNvSpPr>
            <a:spLocks noGrp="1"/>
          </p:cNvSpPr>
          <p:nvPr>
            <p:ph type="sldNum" sz="quarter" idx="16"/>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197016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D799-D63E-E777-4345-AF2DFC9B5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87D7A-7747-9AE0-50A5-4A58BDCD4FBA}"/>
              </a:ext>
            </a:extLst>
          </p:cNvPr>
          <p:cNvSpPr>
            <a:spLocks noGrp="1"/>
          </p:cNvSpPr>
          <p:nvPr>
            <p:ph type="title"/>
          </p:nvPr>
        </p:nvSpPr>
        <p:spPr/>
        <p:txBody>
          <a:bodyPr>
            <a:normAutofit/>
          </a:bodyPr>
          <a:lstStyle/>
          <a:p>
            <a:r>
              <a:rPr lang="en-US" sz="4400" dirty="0"/>
              <a:t>Safe at Home</a:t>
            </a:r>
          </a:p>
        </p:txBody>
      </p:sp>
      <p:sp>
        <p:nvSpPr>
          <p:cNvPr id="3" name="Content Placeholder 2">
            <a:extLst>
              <a:ext uri="{FF2B5EF4-FFF2-40B4-BE49-F238E27FC236}">
                <a16:creationId xmlns:a16="http://schemas.microsoft.com/office/drawing/2014/main" id="{28815DD5-50D4-AE84-3EF1-D25EC05BD649}"/>
              </a:ext>
            </a:extLst>
          </p:cNvPr>
          <p:cNvSpPr>
            <a:spLocks noGrp="1"/>
          </p:cNvSpPr>
          <p:nvPr>
            <p:ph sz="half" idx="1"/>
          </p:nvPr>
        </p:nvSpPr>
        <p:spPr>
          <a:xfrm>
            <a:off x="698855" y="1594624"/>
            <a:ext cx="11269027"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Safe at Home (SAH) – slight name change</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Safe at Home “program” transitioned to Safe at Home “services” to better describe what Safe at Home provides</a:t>
            </a:r>
          </a:p>
        </p:txBody>
      </p:sp>
      <p:sp>
        <p:nvSpPr>
          <p:cNvPr id="7" name="Slide Number Placeholder 6">
            <a:extLst>
              <a:ext uri="{FF2B5EF4-FFF2-40B4-BE49-F238E27FC236}">
                <a16:creationId xmlns:a16="http://schemas.microsoft.com/office/drawing/2014/main" id="{4FFB743F-7282-F485-B5FA-EEF1AC69EB03}"/>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14</a:t>
            </a:fld>
            <a:endParaRPr lang="en-US" dirty="0"/>
          </a:p>
        </p:txBody>
      </p:sp>
      <p:pic>
        <p:nvPicPr>
          <p:cNvPr id="8" name="Picture 7" descr="Tiny wood houses lined up">
            <a:extLst>
              <a:ext uri="{FF2B5EF4-FFF2-40B4-BE49-F238E27FC236}">
                <a16:creationId xmlns:a16="http://schemas.microsoft.com/office/drawing/2014/main" id="{54F19193-1352-80F7-EC7C-8E9C3F0E34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4507" y="3748817"/>
            <a:ext cx="3638638" cy="2428146"/>
          </a:xfrm>
          <a:prstGeom prst="rect">
            <a:avLst/>
          </a:prstGeom>
        </p:spPr>
      </p:pic>
    </p:spTree>
    <p:extLst>
      <p:ext uri="{BB962C8B-B14F-4D97-AF65-F5344CB8AC3E}">
        <p14:creationId xmlns:p14="http://schemas.microsoft.com/office/powerpoint/2010/main" val="6846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D0382-03AB-8E4D-9B13-7CCC0A785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A0509-51C1-F709-1769-AE5E92A947C0}"/>
              </a:ext>
            </a:extLst>
          </p:cNvPr>
          <p:cNvSpPr>
            <a:spLocks noGrp="1"/>
          </p:cNvSpPr>
          <p:nvPr>
            <p:ph type="title"/>
          </p:nvPr>
        </p:nvSpPr>
        <p:spPr/>
        <p:txBody>
          <a:bodyPr>
            <a:normAutofit/>
          </a:bodyPr>
          <a:lstStyle/>
          <a:p>
            <a:r>
              <a:rPr lang="en-US" sz="4400" dirty="0"/>
              <a:t>Safe at Home</a:t>
            </a:r>
          </a:p>
        </p:txBody>
      </p:sp>
      <p:sp>
        <p:nvSpPr>
          <p:cNvPr id="3" name="Content Placeholder 2">
            <a:extLst>
              <a:ext uri="{FF2B5EF4-FFF2-40B4-BE49-F238E27FC236}">
                <a16:creationId xmlns:a16="http://schemas.microsoft.com/office/drawing/2014/main" id="{BE94A482-8043-0A1F-0F71-73895F8B597D}"/>
              </a:ext>
            </a:extLst>
          </p:cNvPr>
          <p:cNvSpPr>
            <a:spLocks noGrp="1"/>
          </p:cNvSpPr>
          <p:nvPr>
            <p:ph sz="half" idx="1"/>
          </p:nvPr>
        </p:nvSpPr>
        <p:spPr>
          <a:xfrm>
            <a:off x="698855" y="1594624"/>
            <a:ext cx="11269027" cy="4582339"/>
          </a:xfrm>
        </p:spPr>
        <p:txBody>
          <a:bodyPr>
            <a:noAutofit/>
          </a:bodyPr>
          <a:lstStyle/>
          <a:p>
            <a:pPr marL="0" indent="0">
              <a:spcBef>
                <a:spcPts val="0"/>
              </a:spcBef>
              <a:spcAft>
                <a:spcPts val="0"/>
              </a:spcAft>
              <a:buNone/>
            </a:pPr>
            <a:r>
              <a:rPr lang="en-US" sz="3600" b="1" dirty="0"/>
              <a:t>SAH training videos</a:t>
            </a:r>
          </a:p>
          <a:p>
            <a:pPr marL="228600" lvl="1">
              <a:spcBef>
                <a:spcPts val="600"/>
              </a:spcBef>
              <a:spcAft>
                <a:spcPts val="600"/>
              </a:spcAft>
            </a:pPr>
            <a:r>
              <a:rPr lang="en-US" sz="3200" dirty="0"/>
              <a:t>SP EAP staff must watch SAH videos at start-up and for new staff on-boarding</a:t>
            </a:r>
          </a:p>
          <a:p>
            <a:pPr marL="685800" lvl="2">
              <a:spcBef>
                <a:spcPts val="600"/>
              </a:spcBef>
              <a:spcAft>
                <a:spcPts val="600"/>
              </a:spcAft>
            </a:pPr>
            <a:r>
              <a:rPr lang="en-US" sz="2800" dirty="0"/>
              <a:t>Training by Dianna Umidon from Safe at Home </a:t>
            </a:r>
          </a:p>
          <a:p>
            <a:pPr marL="1143000" lvl="3">
              <a:spcBef>
                <a:spcPts val="600"/>
              </a:spcBef>
              <a:spcAft>
                <a:spcPts val="600"/>
              </a:spcAft>
            </a:pPr>
            <a:r>
              <a:rPr lang="en-US" sz="2800" dirty="0">
                <a:hlinkClick r:id="rId2"/>
              </a:rPr>
              <a:t>PPT version</a:t>
            </a:r>
            <a:r>
              <a:rPr lang="en-US" sz="2800" dirty="0"/>
              <a:t>; </a:t>
            </a:r>
            <a:r>
              <a:rPr lang="en-US" sz="2800" dirty="0">
                <a:hlinkClick r:id="rId3"/>
              </a:rPr>
              <a:t>recording</a:t>
            </a:r>
            <a:endParaRPr lang="en-US" sz="2800" dirty="0"/>
          </a:p>
          <a:p>
            <a:pPr marL="685800" lvl="2">
              <a:spcBef>
                <a:spcPts val="600"/>
              </a:spcBef>
              <a:spcAft>
                <a:spcPts val="600"/>
              </a:spcAft>
            </a:pPr>
            <a:r>
              <a:rPr lang="en-US" sz="2800" dirty="0"/>
              <a:t>EAP-specific SAH training</a:t>
            </a:r>
          </a:p>
          <a:p>
            <a:pPr marL="1143000" lvl="3">
              <a:spcBef>
                <a:spcPts val="600"/>
              </a:spcBef>
              <a:spcAft>
                <a:spcPts val="600"/>
              </a:spcAft>
            </a:pPr>
            <a:r>
              <a:rPr lang="en-US" sz="2800" dirty="0">
                <a:hlinkClick r:id="rId2"/>
              </a:rPr>
              <a:t>PPT version</a:t>
            </a:r>
            <a:r>
              <a:rPr lang="en-US" sz="2800" dirty="0"/>
              <a:t>; </a:t>
            </a:r>
            <a:r>
              <a:rPr lang="en-US" sz="2800" dirty="0">
                <a:hlinkClick r:id="rId4">
                  <a:extLst>
                    <a:ext uri="{A12FA001-AC4F-418D-AE19-62706E023703}">
                      <ahyp:hlinkClr xmlns:ahyp="http://schemas.microsoft.com/office/drawing/2018/hyperlinkcolor" val="tx"/>
                    </a:ext>
                  </a:extLst>
                </a:hlinkClick>
              </a:rPr>
              <a:t>recording</a:t>
            </a:r>
            <a:endParaRPr lang="en-US" sz="2800" dirty="0"/>
          </a:p>
          <a:p>
            <a:pPr marL="1143000" lvl="3">
              <a:spcBef>
                <a:spcPts val="600"/>
              </a:spcBef>
              <a:spcAft>
                <a:spcPts val="600"/>
              </a:spcAft>
            </a:pPr>
            <a:endParaRPr lang="en-US" sz="2000" i="1" dirty="0"/>
          </a:p>
        </p:txBody>
      </p:sp>
      <p:sp>
        <p:nvSpPr>
          <p:cNvPr id="7" name="Slide Number Placeholder 6">
            <a:extLst>
              <a:ext uri="{FF2B5EF4-FFF2-40B4-BE49-F238E27FC236}">
                <a16:creationId xmlns:a16="http://schemas.microsoft.com/office/drawing/2014/main" id="{11826E2F-78EC-4B06-7A81-68AA028A8B64}"/>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15</a:t>
            </a:fld>
            <a:endParaRPr lang="en-US" dirty="0"/>
          </a:p>
        </p:txBody>
      </p:sp>
      <p:pic>
        <p:nvPicPr>
          <p:cNvPr id="5" name="Picture 4">
            <a:extLst>
              <a:ext uri="{FF2B5EF4-FFF2-40B4-BE49-F238E27FC236}">
                <a16:creationId xmlns:a16="http://schemas.microsoft.com/office/drawing/2014/main" id="{B0D1AAC1-9230-89A0-0FA4-AD6257CD0C4D}"/>
              </a:ext>
            </a:extLst>
          </p:cNvPr>
          <p:cNvPicPr>
            <a:picLocks noChangeAspect="1"/>
          </p:cNvPicPr>
          <p:nvPr/>
        </p:nvPicPr>
        <p:blipFill>
          <a:blip r:embed="rId5"/>
          <a:stretch>
            <a:fillRect/>
          </a:stretch>
        </p:blipFill>
        <p:spPr>
          <a:xfrm>
            <a:off x="7445447" y="4143552"/>
            <a:ext cx="4047698" cy="2033411"/>
          </a:xfrm>
          <a:prstGeom prst="rect">
            <a:avLst/>
          </a:prstGeom>
        </p:spPr>
      </p:pic>
    </p:spTree>
    <p:extLst>
      <p:ext uri="{BB962C8B-B14F-4D97-AF65-F5344CB8AC3E}">
        <p14:creationId xmlns:p14="http://schemas.microsoft.com/office/powerpoint/2010/main" val="249228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Safe at Home</a:t>
            </a:r>
          </a:p>
        </p:txBody>
      </p:sp>
      <p:sp>
        <p:nvSpPr>
          <p:cNvPr id="3" name="Content Placeholder 2"/>
          <p:cNvSpPr>
            <a:spLocks noGrp="1"/>
          </p:cNvSpPr>
          <p:nvPr>
            <p:ph sz="half" idx="1"/>
          </p:nvPr>
        </p:nvSpPr>
        <p:spPr>
          <a:xfrm>
            <a:off x="707564"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SAH resources</a:t>
            </a:r>
          </a:p>
          <a:p>
            <a:r>
              <a:rPr lang="en-US" sz="3200" i="1" dirty="0"/>
              <a:t>SAH Fact Sheet </a:t>
            </a:r>
            <a:r>
              <a:rPr lang="en-US" sz="3200" dirty="0"/>
              <a:t>for EAP staff</a:t>
            </a:r>
          </a:p>
          <a:p>
            <a:pPr lvl="1"/>
            <a:endParaRPr lang="en-US" sz="2400" dirty="0"/>
          </a:p>
          <a:p>
            <a:pPr lvl="1"/>
            <a:endParaRPr lang="en-US" sz="2400" dirty="0"/>
          </a:p>
          <a:p>
            <a:pPr lvl="1"/>
            <a:endParaRPr lang="en-US" sz="2400" dirty="0"/>
          </a:p>
          <a:p>
            <a:pPr lvl="1"/>
            <a:endParaRPr lang="en-US" sz="2400" dirty="0"/>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16</a:t>
            </a:fld>
            <a:endParaRPr lang="en-US" dirty="0"/>
          </a:p>
        </p:txBody>
      </p:sp>
      <p:sp>
        <p:nvSpPr>
          <p:cNvPr id="8" name="Content Placeholder 2"/>
          <p:cNvSpPr>
            <a:spLocks noGrp="1"/>
          </p:cNvSpPr>
          <p:nvPr>
            <p:ph sz="half" idx="1"/>
          </p:nvPr>
        </p:nvSpPr>
        <p:spPr>
          <a:xfrm>
            <a:off x="748154" y="2929766"/>
            <a:ext cx="4421505" cy="3653017"/>
          </a:xfrm>
        </p:spPr>
        <p:txBody>
          <a:bodyPr>
            <a:noAutofit/>
          </a:bodyPr>
          <a:lstStyle/>
          <a:p>
            <a:pPr lvl="1">
              <a:spcBef>
                <a:spcPts val="600"/>
              </a:spcBef>
              <a:spcAft>
                <a:spcPts val="600"/>
              </a:spcAft>
              <a:defRPr/>
            </a:pPr>
            <a:r>
              <a:rPr lang="en-US" sz="2800" dirty="0"/>
              <a:t>How staff safely interact with SAH HHs and process their app</a:t>
            </a:r>
          </a:p>
          <a:p>
            <a:pPr lvl="1">
              <a:spcBef>
                <a:spcPts val="600"/>
              </a:spcBef>
              <a:spcAft>
                <a:spcPts val="600"/>
              </a:spcAft>
              <a:defRPr/>
            </a:pPr>
            <a:r>
              <a:rPr lang="en-US" sz="2800" dirty="0"/>
              <a:t>On EAP Toolkit </a:t>
            </a:r>
            <a:r>
              <a:rPr lang="en-US" sz="2800" dirty="0">
                <a:hlinkClick r:id="rId3">
                  <a:extLst>
                    <a:ext uri="{A12FA001-AC4F-418D-AE19-62706E023703}">
                      <ahyp:hlinkClr xmlns:ahyp="http://schemas.microsoft.com/office/drawing/2018/hyperlinkcolor" val="tx"/>
                    </a:ext>
                  </a:extLst>
                </a:hlinkClick>
              </a:rPr>
              <a:t>http://mn.gov/commerce-stat/pdfs/sah-fact-sheet.pdf</a:t>
            </a:r>
            <a:endParaRPr lang="en-US" sz="2800" dirty="0"/>
          </a:p>
        </p:txBody>
      </p:sp>
      <p:pic>
        <p:nvPicPr>
          <p:cNvPr id="6" name="Picture 5">
            <a:extLst>
              <a:ext uri="{FF2B5EF4-FFF2-40B4-BE49-F238E27FC236}">
                <a16:creationId xmlns:a16="http://schemas.microsoft.com/office/drawing/2014/main" id="{62F9CA15-F633-91A2-7960-5D02BA35D423}"/>
              </a:ext>
            </a:extLst>
          </p:cNvPr>
          <p:cNvPicPr>
            <a:picLocks noChangeAspect="1"/>
          </p:cNvPicPr>
          <p:nvPr/>
        </p:nvPicPr>
        <p:blipFill>
          <a:blip r:embed="rId4"/>
          <a:stretch>
            <a:fillRect/>
          </a:stretch>
        </p:blipFill>
        <p:spPr>
          <a:xfrm>
            <a:off x="6501499" y="1089815"/>
            <a:ext cx="4296375" cy="5591955"/>
          </a:xfrm>
          <a:prstGeom prst="rect">
            <a:avLst/>
          </a:prstGeom>
          <a:ln>
            <a:solidFill>
              <a:srgbClr val="003865"/>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682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Safe at Home</a:t>
            </a:r>
          </a:p>
        </p:txBody>
      </p:sp>
      <p:sp>
        <p:nvSpPr>
          <p:cNvPr id="3" name="Content Placeholder 2"/>
          <p:cNvSpPr>
            <a:spLocks noGrp="1"/>
          </p:cNvSpPr>
          <p:nvPr>
            <p:ph sz="half" idx="1"/>
          </p:nvPr>
        </p:nvSpPr>
        <p:spPr>
          <a:xfrm>
            <a:off x="66401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SAH resources</a:t>
            </a:r>
            <a:endParaRPr lang="en-US" sz="3600" dirty="0"/>
          </a:p>
          <a:p>
            <a:pPr lvl="1"/>
            <a:endParaRPr lang="en-US" sz="2400" dirty="0"/>
          </a:p>
          <a:p>
            <a:pPr lvl="1"/>
            <a:endParaRPr lang="en-US" sz="2400" dirty="0"/>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17</a:t>
            </a:fld>
            <a:endParaRPr lang="en-US" dirty="0"/>
          </a:p>
        </p:txBody>
      </p:sp>
      <p:sp>
        <p:nvSpPr>
          <p:cNvPr id="8" name="Content Placeholder 2"/>
          <p:cNvSpPr>
            <a:spLocks noGrp="1"/>
          </p:cNvSpPr>
          <p:nvPr>
            <p:ph sz="half" idx="1"/>
          </p:nvPr>
        </p:nvSpPr>
        <p:spPr>
          <a:xfrm>
            <a:off x="698854" y="2187521"/>
            <a:ext cx="4939667" cy="3653017"/>
          </a:xfrm>
        </p:spPr>
        <p:txBody>
          <a:bodyPr>
            <a:noAutofit/>
          </a:bodyPr>
          <a:lstStyle/>
          <a:p>
            <a:pPr marL="228600" lvl="1">
              <a:spcBef>
                <a:spcPts val="1000"/>
              </a:spcBef>
              <a:defRPr/>
            </a:pPr>
            <a:r>
              <a:rPr lang="en-US" sz="3200" i="1" dirty="0"/>
              <a:t>Instructions for Safe at Home Participants Completing an EAP Application </a:t>
            </a:r>
            <a:r>
              <a:rPr lang="en-US" sz="3200" dirty="0"/>
              <a:t>(Appendix 2A) </a:t>
            </a:r>
            <a:endParaRPr lang="en-US" sz="3200" dirty="0">
              <a:solidFill>
                <a:srgbClr val="003865"/>
              </a:solidFill>
            </a:endParaRPr>
          </a:p>
          <a:p>
            <a:pPr lvl="1">
              <a:spcBef>
                <a:spcPts val="600"/>
              </a:spcBef>
              <a:spcAft>
                <a:spcPts val="600"/>
              </a:spcAft>
              <a:defRPr/>
            </a:pPr>
            <a:r>
              <a:rPr lang="en-US" sz="2800" dirty="0"/>
              <a:t>On EAP Toolkit: </a:t>
            </a:r>
            <a:r>
              <a:rPr lang="en-US" sz="2800" dirty="0">
                <a:hlinkClick r:id="rId3">
                  <a:extLst>
                    <a:ext uri="{A12FA001-AC4F-418D-AE19-62706E023703}">
                      <ahyp:hlinkClr xmlns:ahyp="http://schemas.microsoft.com/office/drawing/2018/hyperlinkcolor" val="tx"/>
                    </a:ext>
                  </a:extLst>
                </a:hlinkClick>
              </a:rPr>
              <a:t>http://mn.gov/commerce-stat/pdfs/instruct-sah-completing-eap-app.pdf</a:t>
            </a:r>
            <a:r>
              <a:rPr lang="en-US" sz="2800" dirty="0"/>
              <a:t> </a:t>
            </a:r>
          </a:p>
        </p:txBody>
      </p:sp>
      <p:pic>
        <p:nvPicPr>
          <p:cNvPr id="5" name="Picture 4">
            <a:extLst>
              <a:ext uri="{FF2B5EF4-FFF2-40B4-BE49-F238E27FC236}">
                <a16:creationId xmlns:a16="http://schemas.microsoft.com/office/drawing/2014/main" id="{1749DE04-0926-B926-9D58-A58483EC06A4}"/>
              </a:ext>
            </a:extLst>
          </p:cNvPr>
          <p:cNvPicPr>
            <a:picLocks noChangeAspect="1"/>
          </p:cNvPicPr>
          <p:nvPr/>
        </p:nvPicPr>
        <p:blipFill>
          <a:blip r:embed="rId4"/>
          <a:stretch>
            <a:fillRect/>
          </a:stretch>
        </p:blipFill>
        <p:spPr>
          <a:xfrm>
            <a:off x="6096000" y="1011592"/>
            <a:ext cx="4791922" cy="5709883"/>
          </a:xfrm>
          <a:prstGeom prst="rect">
            <a:avLst/>
          </a:prstGeom>
          <a:ln w="12700">
            <a:solidFill>
              <a:srgbClr val="003865"/>
            </a:solidFill>
          </a:ln>
        </p:spPr>
      </p:pic>
    </p:spTree>
    <p:custDataLst>
      <p:tags r:id="rId1"/>
    </p:custDataLst>
    <p:extLst>
      <p:ext uri="{BB962C8B-B14F-4D97-AF65-F5344CB8AC3E}">
        <p14:creationId xmlns:p14="http://schemas.microsoft.com/office/powerpoint/2010/main" val="123887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Q&amp;A</a:t>
            </a:r>
            <a:endParaRPr lang="en-US" sz="4400" dirty="0"/>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68351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Application Requirements</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Mandy Braaten</a:t>
            </a: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86824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Ch. 2 – Application Processing</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Sandra Seemann</a:t>
            </a: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15816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Application Requirements</a:t>
            </a:r>
          </a:p>
        </p:txBody>
      </p:sp>
      <p:sp>
        <p:nvSpPr>
          <p:cNvPr id="3" name="Content Placeholder 2"/>
          <p:cNvSpPr>
            <a:spLocks noGrp="1"/>
          </p:cNvSpPr>
          <p:nvPr>
            <p:ph sz="half" idx="1"/>
          </p:nvPr>
        </p:nvSpPr>
        <p:spPr>
          <a:xfrm>
            <a:off x="707564"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Topics</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Defining a valid application</a:t>
            </a:r>
            <a:endParaRPr lang="en-US" sz="2800" dirty="0"/>
          </a:p>
          <a:p>
            <a:pPr>
              <a:spcBef>
                <a:spcPts val="600"/>
              </a:spcBef>
              <a:spcAft>
                <a:spcPts val="600"/>
              </a:spcAft>
            </a:pPr>
            <a:r>
              <a:rPr lang="en-US" sz="3200" dirty="0"/>
              <a:t>Handling applications without signatures</a:t>
            </a:r>
          </a:p>
          <a:p>
            <a:pPr>
              <a:spcBef>
                <a:spcPts val="600"/>
              </a:spcBef>
              <a:spcAft>
                <a:spcPts val="600"/>
              </a:spcAft>
            </a:pPr>
            <a:r>
              <a:rPr lang="en-US" sz="3200" dirty="0"/>
              <a:t>Defining a new application</a:t>
            </a:r>
          </a:p>
          <a:p>
            <a:pPr lvl="1">
              <a:spcBef>
                <a:spcPts val="600"/>
              </a:spcBef>
              <a:spcAft>
                <a:spcPts val="600"/>
              </a:spcAft>
            </a:pPr>
            <a:r>
              <a:rPr lang="en-US" sz="2800" dirty="0"/>
              <a:t>Before approval</a:t>
            </a:r>
          </a:p>
          <a:p>
            <a:pPr lvl="1">
              <a:spcBef>
                <a:spcPts val="600"/>
              </a:spcBef>
              <a:spcAft>
                <a:spcPts val="600"/>
              </a:spcAft>
            </a:pPr>
            <a:r>
              <a:rPr lang="en-US" sz="2800" dirty="0"/>
              <a:t>After approval</a:t>
            </a: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104365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AD6DA-AF0B-C71E-E0B9-82BB5F01B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852AB-0820-123F-BB20-6091E88F5CC7}"/>
              </a:ext>
            </a:extLst>
          </p:cNvPr>
          <p:cNvSpPr>
            <a:spLocks noGrp="1"/>
          </p:cNvSpPr>
          <p:nvPr>
            <p:ph type="title"/>
          </p:nvPr>
        </p:nvSpPr>
        <p:spPr>
          <a:xfrm>
            <a:off x="0" y="0"/>
            <a:ext cx="12192000" cy="1219198"/>
          </a:xfrm>
        </p:spPr>
        <p:txBody>
          <a:bodyPr anchor="ctr">
            <a:normAutofit/>
          </a:bodyPr>
          <a:lstStyle/>
          <a:p>
            <a:r>
              <a:rPr lang="en-US"/>
              <a:t>Application Requirements</a:t>
            </a:r>
          </a:p>
        </p:txBody>
      </p:sp>
      <p:pic>
        <p:nvPicPr>
          <p:cNvPr id="6" name="Picture 5" descr="Man signing a document">
            <a:extLst>
              <a:ext uri="{FF2B5EF4-FFF2-40B4-BE49-F238E27FC236}">
                <a16:creationId xmlns:a16="http://schemas.microsoft.com/office/drawing/2014/main" id="{8C3AF01E-A8A6-3674-5316-1BA2F14C2738}"/>
              </a:ext>
            </a:extLst>
          </p:cNvPr>
          <p:cNvPicPr>
            <a:picLocks noChangeAspect="1"/>
          </p:cNvPicPr>
          <p:nvPr/>
        </p:nvPicPr>
        <p:blipFill>
          <a:blip r:embed="rId2" cstate="print">
            <a:extLst>
              <a:ext uri="{28A0092B-C50C-407E-A947-70E740481C1C}">
                <a14:useLocalDpi xmlns:a14="http://schemas.microsoft.com/office/drawing/2010/main" val="0"/>
              </a:ext>
            </a:extLst>
          </a:blip>
          <a:srcRect l="887" r="15161"/>
          <a:stretch/>
        </p:blipFill>
        <p:spPr>
          <a:xfrm>
            <a:off x="5880099" y="1219198"/>
            <a:ext cx="6311901" cy="5638802"/>
          </a:xfrm>
          <a:prstGeom prst="rect">
            <a:avLst/>
          </a:prstGeom>
          <a:noFill/>
        </p:spPr>
      </p:pic>
      <p:sp>
        <p:nvSpPr>
          <p:cNvPr id="3" name="Content Placeholder 2">
            <a:extLst>
              <a:ext uri="{FF2B5EF4-FFF2-40B4-BE49-F238E27FC236}">
                <a16:creationId xmlns:a16="http://schemas.microsoft.com/office/drawing/2014/main" id="{B37896C5-0AB4-90B7-5D68-C3F2C80AA429}"/>
              </a:ext>
            </a:extLst>
          </p:cNvPr>
          <p:cNvSpPr>
            <a:spLocks noGrp="1"/>
          </p:cNvSpPr>
          <p:nvPr>
            <p:ph idx="1"/>
          </p:nvPr>
        </p:nvSpPr>
        <p:spPr>
          <a:xfrm>
            <a:off x="0" y="1321998"/>
            <a:ext cx="8782050" cy="4793052"/>
          </a:xfrm>
        </p:spPr>
        <p:txBody>
          <a:bodyPr lIns="0" rIns="0" anchor="ctr">
            <a:noAutofit/>
          </a:bodyPr>
          <a:lstStyle/>
          <a:p>
            <a:pPr marL="457200" indent="0">
              <a:lnSpc>
                <a:spcPct val="90000"/>
              </a:lnSpc>
              <a:buNone/>
            </a:pPr>
            <a:r>
              <a:rPr lang="en-US" sz="2800" b="1" dirty="0"/>
              <a:t>Commerce received several appeals/questions from SPs</a:t>
            </a:r>
          </a:p>
          <a:p>
            <a:pPr lvl="1">
              <a:lnSpc>
                <a:spcPct val="90000"/>
              </a:lnSpc>
            </a:pPr>
            <a:r>
              <a:rPr lang="en-US" sz="2000" dirty="0"/>
              <a:t>How to handle apps with new signature pages</a:t>
            </a:r>
          </a:p>
          <a:p>
            <a:pPr lvl="1">
              <a:lnSpc>
                <a:spcPct val="90000"/>
              </a:lnSpc>
            </a:pPr>
            <a:r>
              <a:rPr lang="en-US" sz="2000" dirty="0"/>
              <a:t>How to handle HH composition changes </a:t>
            </a:r>
          </a:p>
          <a:p>
            <a:pPr lvl="1">
              <a:lnSpc>
                <a:spcPct val="90000"/>
              </a:lnSpc>
            </a:pPr>
            <a:r>
              <a:rPr lang="en-US" sz="2000" dirty="0"/>
              <a:t>Historically the program treated a “new” signature page as a new app</a:t>
            </a:r>
          </a:p>
          <a:p>
            <a:pPr lvl="1">
              <a:lnSpc>
                <a:spcPct val="90000"/>
              </a:lnSpc>
            </a:pPr>
            <a:r>
              <a:rPr lang="en-US" sz="2000" dirty="0"/>
              <a:t>Manual not clear on what was and was not a new application</a:t>
            </a:r>
          </a:p>
          <a:p>
            <a:pPr lvl="1">
              <a:lnSpc>
                <a:spcPct val="90000"/>
              </a:lnSpc>
            </a:pPr>
            <a:r>
              <a:rPr lang="en-US" sz="2000" dirty="0"/>
              <a:t>Manual did not clearly describe how to handle changes in the HH</a:t>
            </a:r>
          </a:p>
          <a:p>
            <a:pPr>
              <a:lnSpc>
                <a:spcPct val="90000"/>
              </a:lnSpc>
              <a:spcBef>
                <a:spcPts val="600"/>
              </a:spcBef>
              <a:spcAft>
                <a:spcPts val="600"/>
              </a:spcAft>
            </a:pPr>
            <a:r>
              <a:rPr lang="en-US" sz="2400" dirty="0"/>
              <a:t>Policy discussed at mini-JAD in June </a:t>
            </a:r>
          </a:p>
          <a:p>
            <a:pPr>
              <a:lnSpc>
                <a:spcPct val="90000"/>
              </a:lnSpc>
              <a:spcBef>
                <a:spcPts val="600"/>
              </a:spcBef>
              <a:spcAft>
                <a:spcPts val="600"/>
              </a:spcAft>
            </a:pPr>
            <a:r>
              <a:rPr lang="en-US" sz="2400" dirty="0"/>
              <a:t>Policy language drafted and reviewed by JAD SME</a:t>
            </a:r>
          </a:p>
          <a:p>
            <a:pPr>
              <a:lnSpc>
                <a:spcPct val="90000"/>
              </a:lnSpc>
              <a:spcBef>
                <a:spcPts val="600"/>
              </a:spcBef>
              <a:spcAft>
                <a:spcPts val="600"/>
              </a:spcAft>
            </a:pPr>
            <a:r>
              <a:rPr lang="en-US" sz="2400" dirty="0"/>
              <a:t>FFY26 EAP Manual updated</a:t>
            </a:r>
          </a:p>
        </p:txBody>
      </p:sp>
      <p:sp>
        <p:nvSpPr>
          <p:cNvPr id="7" name="Slide Number Placeholder 6" hidden="1">
            <a:extLst>
              <a:ext uri="{FF2B5EF4-FFF2-40B4-BE49-F238E27FC236}">
                <a16:creationId xmlns:a16="http://schemas.microsoft.com/office/drawing/2014/main" id="{D0040735-57E0-012D-6747-25E35D0227E3}"/>
              </a:ext>
            </a:extLst>
          </p:cNvPr>
          <p:cNvSpPr>
            <a:spLocks noGrp="1"/>
          </p:cNvSpPr>
          <p:nvPr>
            <p:ph type="sldNum" sz="quarter" idx="4294967295"/>
          </p:nvPr>
        </p:nvSpPr>
        <p:spPr>
          <a:xfrm>
            <a:off x="10211172" y="6356350"/>
            <a:ext cx="1462668" cy="365125"/>
          </a:xfrm>
        </p:spPr>
        <p:txBody>
          <a:bodyPr/>
          <a:lstStyle/>
          <a:p>
            <a:pPr>
              <a:spcAft>
                <a:spcPts val="600"/>
              </a:spcAft>
            </a:pPr>
            <a:fld id="{48F63A3B-78C7-47BE-AE5E-E10140E04643}" type="slidenum">
              <a:rPr lang="en-US" smtClean="0"/>
              <a:pPr>
                <a:spcAft>
                  <a:spcPts val="600"/>
                </a:spcAft>
              </a:pPr>
              <a:t>21</a:t>
            </a:fld>
            <a:endParaRPr lang="en-US"/>
          </a:p>
        </p:txBody>
      </p:sp>
    </p:spTree>
    <p:extLst>
      <p:ext uri="{BB962C8B-B14F-4D97-AF65-F5344CB8AC3E}">
        <p14:creationId xmlns:p14="http://schemas.microsoft.com/office/powerpoint/2010/main" val="18942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10EA-3124-A054-55A6-F7346DF90060}"/>
              </a:ext>
            </a:extLst>
          </p:cNvPr>
          <p:cNvSpPr>
            <a:spLocks noGrp="1"/>
          </p:cNvSpPr>
          <p:nvPr>
            <p:ph type="ctrTitle"/>
          </p:nvPr>
        </p:nvSpPr>
        <p:spPr/>
        <p:txBody>
          <a:bodyPr/>
          <a:lstStyle/>
          <a:p>
            <a:r>
              <a:rPr lang="en-US" dirty="0"/>
              <a:t>Defining a Valid Application</a:t>
            </a:r>
          </a:p>
        </p:txBody>
      </p:sp>
      <p:sp>
        <p:nvSpPr>
          <p:cNvPr id="5" name="Slide Number Placeholder 4">
            <a:extLst>
              <a:ext uri="{FF2B5EF4-FFF2-40B4-BE49-F238E27FC236}">
                <a16:creationId xmlns:a16="http://schemas.microsoft.com/office/drawing/2014/main" id="{E4FC3A3C-AEF8-8CDD-00C2-C0B557D23DE4}"/>
              </a:ext>
            </a:extLst>
          </p:cNvPr>
          <p:cNvSpPr>
            <a:spLocks noGrp="1"/>
          </p:cNvSpPr>
          <p:nvPr>
            <p:ph type="sldNum" sz="quarter" idx="16"/>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40291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6025"/>
          </a:xfrm>
        </p:spPr>
        <p:txBody>
          <a:bodyPr anchor="ctr">
            <a:normAutofit/>
          </a:bodyPr>
          <a:lstStyle/>
          <a:p>
            <a:r>
              <a:rPr lang="en-US" sz="4400" dirty="0"/>
              <a:t>Application Requirements</a:t>
            </a:r>
          </a:p>
        </p:txBody>
      </p:sp>
      <p:sp>
        <p:nvSpPr>
          <p:cNvPr id="3" name="Content Placeholder 2"/>
          <p:cNvSpPr>
            <a:spLocks noGrp="1"/>
          </p:cNvSpPr>
          <p:nvPr>
            <p:ph sz="half" idx="1"/>
          </p:nvPr>
        </p:nvSpPr>
        <p:spPr>
          <a:xfrm>
            <a:off x="838199" y="1630619"/>
            <a:ext cx="10515601" cy="4582339"/>
          </a:xfrm>
        </p:spPr>
        <p:txBody>
          <a:bodyPr>
            <a:normAutofit fontScale="92500" lnSpcReduction="10000"/>
          </a:bodyPr>
          <a:lstStyle/>
          <a:p>
            <a:pPr>
              <a:lnSpc>
                <a:spcPct val="90000"/>
              </a:lnSpc>
            </a:pPr>
            <a:r>
              <a:rPr lang="en-US" sz="3900" dirty="0"/>
              <a:t>To be considered valid, an app must:</a:t>
            </a:r>
          </a:p>
          <a:p>
            <a:pPr lvl="1">
              <a:lnSpc>
                <a:spcPct val="90000"/>
              </a:lnSpc>
            </a:pPr>
            <a:r>
              <a:rPr lang="en-US" sz="3000" dirty="0"/>
              <a:t>Be a current year app with a signed signature page;</a:t>
            </a:r>
          </a:p>
          <a:p>
            <a:pPr lvl="1">
              <a:lnSpc>
                <a:spcPct val="90000"/>
              </a:lnSpc>
            </a:pPr>
            <a:r>
              <a:rPr lang="en-US" sz="3000" dirty="0"/>
              <a:t>Have at least one HH member listed;</a:t>
            </a:r>
          </a:p>
          <a:p>
            <a:pPr lvl="1">
              <a:lnSpc>
                <a:spcPct val="90000"/>
              </a:lnSpc>
            </a:pPr>
            <a:r>
              <a:rPr lang="en-US" sz="3000" dirty="0"/>
              <a:t>Include a signature by a listed HH member or a person authorized to sign on behalf of a listed HH member, and</a:t>
            </a:r>
          </a:p>
          <a:p>
            <a:pPr lvl="1">
              <a:lnSpc>
                <a:spcPct val="90000"/>
              </a:lnSpc>
            </a:pPr>
            <a:r>
              <a:rPr lang="en-US" sz="3000" dirty="0"/>
              <a:t>Be postmarked or received by EAP on or before the app deadline</a:t>
            </a:r>
          </a:p>
          <a:p>
            <a:pPr>
              <a:lnSpc>
                <a:spcPct val="90000"/>
              </a:lnSpc>
            </a:pPr>
            <a:r>
              <a:rPr lang="en-US" sz="3900" dirty="0"/>
              <a:t>eHEAT enhancement will prevent energy vendors from viewing invalid apps</a:t>
            </a:r>
          </a:p>
          <a:p>
            <a:pPr marL="457200" lvl="1" indent="0">
              <a:lnSpc>
                <a:spcPct val="90000"/>
              </a:lnSpc>
              <a:spcBef>
                <a:spcPts val="600"/>
              </a:spcBef>
              <a:spcAft>
                <a:spcPts val="600"/>
              </a:spcAft>
              <a:buNone/>
            </a:pPr>
            <a:endParaRPr lang="en-US" dirty="0"/>
          </a:p>
        </p:txBody>
      </p:sp>
      <p:sp>
        <p:nvSpPr>
          <p:cNvPr id="7" name="Slide Number Placeholder 6"/>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23</a:t>
            </a:fld>
            <a:endParaRPr lang="en-US"/>
          </a:p>
        </p:txBody>
      </p:sp>
      <p:sp>
        <p:nvSpPr>
          <p:cNvPr id="5" name="TextBox 4">
            <a:extLst>
              <a:ext uri="{FF2B5EF4-FFF2-40B4-BE49-F238E27FC236}">
                <a16:creationId xmlns:a16="http://schemas.microsoft.com/office/drawing/2014/main" id="{B5262B2C-CC8D-A9CA-1791-7FFF90190EF6}"/>
              </a:ext>
            </a:extLst>
          </p:cNvPr>
          <p:cNvSpPr txBox="1"/>
          <p:nvPr/>
        </p:nvSpPr>
        <p:spPr>
          <a:xfrm>
            <a:off x="114300" y="6370897"/>
            <a:ext cx="6094562" cy="369332"/>
          </a:xfrm>
          <a:prstGeom prst="rect">
            <a:avLst/>
          </a:prstGeom>
          <a:noFill/>
        </p:spPr>
        <p:txBody>
          <a:bodyPr wrap="square">
            <a:spAutoFit/>
          </a:bodyPr>
          <a:lstStyle/>
          <a:p>
            <a:r>
              <a:rPr lang="en-US" dirty="0"/>
              <a:t>(Ch. 2  – </a:t>
            </a:r>
            <a:r>
              <a:rPr lang="en-US" i="1" dirty="0"/>
              <a:t>Applications &amp; Application Processing</a:t>
            </a:r>
            <a:r>
              <a:rPr lang="en-US" dirty="0"/>
              <a:t>, p. 13)</a:t>
            </a:r>
          </a:p>
        </p:txBody>
      </p:sp>
    </p:spTree>
    <p:extLst>
      <p:ext uri="{BB962C8B-B14F-4D97-AF65-F5344CB8AC3E}">
        <p14:creationId xmlns:p14="http://schemas.microsoft.com/office/powerpoint/2010/main" val="279593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Application Requirements</a:t>
            </a:r>
          </a:p>
        </p:txBody>
      </p:sp>
      <p:sp>
        <p:nvSpPr>
          <p:cNvPr id="3" name="Content Placeholder 2"/>
          <p:cNvSpPr>
            <a:spLocks noGrp="1"/>
          </p:cNvSpPr>
          <p:nvPr>
            <p:ph sz="half" idx="1"/>
          </p:nvPr>
        </p:nvSpPr>
        <p:spPr>
          <a:xfrm>
            <a:off x="286624" y="1397327"/>
            <a:ext cx="11618751" cy="5229257"/>
          </a:xfrm>
        </p:spPr>
        <p:txBody>
          <a:bodyPr>
            <a:noAutofit/>
          </a:bodyPr>
          <a:lstStyle/>
          <a:p>
            <a:pPr marL="914400" lvl="2" indent="0">
              <a:spcBef>
                <a:spcPts val="600"/>
              </a:spcBef>
              <a:spcAft>
                <a:spcPts val="600"/>
              </a:spcAft>
              <a:buNone/>
            </a:pPr>
            <a:endParaRPr lang="en-US" sz="2800" b="1" dirty="0"/>
          </a:p>
          <a:p>
            <a:pPr marL="914400" lvl="2" indent="0">
              <a:spcBef>
                <a:spcPts val="600"/>
              </a:spcBef>
              <a:spcAft>
                <a:spcPts val="600"/>
              </a:spcAft>
              <a:buNone/>
            </a:pPr>
            <a:endParaRPr lang="en-US" sz="2800" b="1" dirty="0"/>
          </a:p>
          <a:p>
            <a:pPr marL="914400" lvl="2" indent="0">
              <a:spcBef>
                <a:spcPts val="600"/>
              </a:spcBef>
              <a:spcAft>
                <a:spcPts val="600"/>
              </a:spcAft>
              <a:buNone/>
            </a:pPr>
            <a:r>
              <a:rPr lang="en-US" sz="2800" b="1" dirty="0"/>
              <a:t>Suzy submitted an app including HH members, income, energy vendor info and her signature.  When staff came to log the app, they realized the app was from the prior program year.  No changes were made to the app since last year, is this app valid?</a:t>
            </a:r>
          </a:p>
          <a:p>
            <a:pPr lvl="3">
              <a:spcBef>
                <a:spcPts val="600"/>
              </a:spcBef>
              <a:spcAft>
                <a:spcPts val="0"/>
              </a:spcAft>
            </a:pPr>
            <a:endParaRPr lang="en-US" sz="2800" dirty="0"/>
          </a:p>
          <a:p>
            <a:pPr marL="1371600" lvl="3" indent="0">
              <a:spcBef>
                <a:spcPts val="600"/>
              </a:spcBef>
              <a:spcAft>
                <a:spcPts val="0"/>
              </a:spcAft>
              <a:buNone/>
            </a:pPr>
            <a:r>
              <a:rPr lang="en-US" sz="2800" dirty="0"/>
              <a:t>No, an app must be from the current program year</a:t>
            </a:r>
          </a:p>
          <a:p>
            <a:pPr marL="457200" lvl="1" indent="0">
              <a:spcBef>
                <a:spcPts val="600"/>
              </a:spcBef>
              <a:spcAft>
                <a:spcPts val="600"/>
              </a:spcAft>
              <a:buNone/>
            </a:pPr>
            <a:endParaRPr lang="en-US" sz="28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7EEFD3DC-AE65-20EE-953B-8E8949F8EA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3119" y="2623101"/>
            <a:ext cx="872260" cy="872260"/>
          </a:xfrm>
          <a:prstGeom prst="rect">
            <a:avLst/>
          </a:prstGeom>
        </p:spPr>
      </p:pic>
      <p:pic>
        <p:nvPicPr>
          <p:cNvPr id="5" name="Picture 4" descr="Logo&#10;&#10;Description automatically generated">
            <a:extLst>
              <a:ext uri="{FF2B5EF4-FFF2-40B4-BE49-F238E27FC236}">
                <a16:creationId xmlns:a16="http://schemas.microsoft.com/office/drawing/2014/main" id="{845A1FF1-2EA7-2F97-356F-43D0FB21FBB0}"/>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340" r="17785" b="7271"/>
          <a:stretch/>
        </p:blipFill>
        <p:spPr>
          <a:xfrm>
            <a:off x="1203068" y="4960341"/>
            <a:ext cx="481287" cy="376932"/>
          </a:xfrm>
          <a:prstGeom prst="rect">
            <a:avLst/>
          </a:prstGeom>
        </p:spPr>
      </p:pic>
    </p:spTree>
    <p:extLst>
      <p:ext uri="{BB962C8B-B14F-4D97-AF65-F5344CB8AC3E}">
        <p14:creationId xmlns:p14="http://schemas.microsoft.com/office/powerpoint/2010/main" val="37176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DCCD0-172F-82EE-B320-20B88C483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A8687-12CB-5EE7-07FF-1BCE2C6985E4}"/>
              </a:ext>
            </a:extLst>
          </p:cNvPr>
          <p:cNvSpPr>
            <a:spLocks noGrp="1"/>
          </p:cNvSpPr>
          <p:nvPr>
            <p:ph type="title"/>
          </p:nvPr>
        </p:nvSpPr>
        <p:spPr/>
        <p:txBody>
          <a:bodyPr>
            <a:normAutofit/>
          </a:bodyPr>
          <a:lstStyle/>
          <a:p>
            <a:r>
              <a:rPr lang="en-US" sz="4400" dirty="0"/>
              <a:t>Application Requirements</a:t>
            </a:r>
          </a:p>
        </p:txBody>
      </p:sp>
      <p:sp>
        <p:nvSpPr>
          <p:cNvPr id="3" name="Content Placeholder 2">
            <a:extLst>
              <a:ext uri="{FF2B5EF4-FFF2-40B4-BE49-F238E27FC236}">
                <a16:creationId xmlns:a16="http://schemas.microsoft.com/office/drawing/2014/main" id="{2638CC1F-3111-A8F1-21C8-28A4CB52E81C}"/>
              </a:ext>
            </a:extLst>
          </p:cNvPr>
          <p:cNvSpPr>
            <a:spLocks noGrp="1"/>
          </p:cNvSpPr>
          <p:nvPr>
            <p:ph sz="half" idx="1"/>
          </p:nvPr>
        </p:nvSpPr>
        <p:spPr>
          <a:xfrm>
            <a:off x="286624" y="1397327"/>
            <a:ext cx="11618751" cy="5229257"/>
          </a:xfrm>
        </p:spPr>
        <p:txBody>
          <a:bodyPr>
            <a:noAutofit/>
          </a:bodyPr>
          <a:lstStyle/>
          <a:p>
            <a:pPr marL="914400" lvl="2" indent="0">
              <a:spcBef>
                <a:spcPts val="1800"/>
              </a:spcBef>
              <a:spcAft>
                <a:spcPts val="600"/>
              </a:spcAft>
              <a:buNone/>
            </a:pPr>
            <a:endParaRPr lang="en-US" sz="2800" b="1" dirty="0"/>
          </a:p>
          <a:p>
            <a:pPr marL="914400" lvl="2" indent="0">
              <a:spcBef>
                <a:spcPts val="1800"/>
              </a:spcBef>
              <a:spcAft>
                <a:spcPts val="600"/>
              </a:spcAft>
              <a:buNone/>
            </a:pPr>
            <a:endParaRPr lang="en-US" sz="2800" b="1" dirty="0"/>
          </a:p>
          <a:p>
            <a:pPr marL="914400" lvl="2" indent="0">
              <a:spcBef>
                <a:spcPts val="1800"/>
              </a:spcBef>
              <a:spcAft>
                <a:spcPts val="600"/>
              </a:spcAft>
              <a:buNone/>
            </a:pPr>
            <a:r>
              <a:rPr lang="en-US" sz="2800" b="1" dirty="0"/>
              <a:t>A HH submitted an app with no HH member info.  The app advised 4 people live in the HH.  SP verified last year’s app shows the 4 HH members with associated info.  Can SP use last years info on current year app?  </a:t>
            </a:r>
          </a:p>
          <a:p>
            <a:pPr marL="1371600" lvl="3" indent="0">
              <a:spcBef>
                <a:spcPts val="1800"/>
              </a:spcBef>
              <a:spcAft>
                <a:spcPts val="600"/>
              </a:spcAft>
              <a:buNone/>
            </a:pPr>
            <a:r>
              <a:rPr lang="en-US" sz="2800" dirty="0"/>
              <a:t>No, an app is not valid if it does not have at least 1 HH member listed.  In this case, the app must include the 4 members living in the home at the time of applying.</a:t>
            </a:r>
          </a:p>
          <a:p>
            <a:pPr marL="457200" lvl="1" indent="0">
              <a:spcBef>
                <a:spcPts val="600"/>
              </a:spcBef>
              <a:spcAft>
                <a:spcPts val="600"/>
              </a:spcAft>
              <a:buNone/>
            </a:pPr>
            <a:endParaRPr lang="en-US" sz="2800" dirty="0"/>
          </a:p>
        </p:txBody>
      </p:sp>
      <p:sp>
        <p:nvSpPr>
          <p:cNvPr id="7" name="Slide Number Placeholder 6">
            <a:extLst>
              <a:ext uri="{FF2B5EF4-FFF2-40B4-BE49-F238E27FC236}">
                <a16:creationId xmlns:a16="http://schemas.microsoft.com/office/drawing/2014/main" id="{D735DC5F-E900-A3AF-C8E6-93642651812B}"/>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127B6C58-5F34-6480-F4FA-C75ED703A60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6914" y="2956278"/>
            <a:ext cx="872260" cy="872260"/>
          </a:xfrm>
          <a:prstGeom prst="rect">
            <a:avLst/>
          </a:prstGeom>
        </p:spPr>
      </p:pic>
      <p:pic>
        <p:nvPicPr>
          <p:cNvPr id="8" name="Picture 7" descr="Logo&#10;&#10;Description automatically generated">
            <a:extLst>
              <a:ext uri="{FF2B5EF4-FFF2-40B4-BE49-F238E27FC236}">
                <a16:creationId xmlns:a16="http://schemas.microsoft.com/office/drawing/2014/main" id="{02521BA5-6FDB-4862-7DBE-68FA1687618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340" r="17785" b="7271"/>
          <a:stretch/>
        </p:blipFill>
        <p:spPr>
          <a:xfrm>
            <a:off x="1167533" y="4926996"/>
            <a:ext cx="481287" cy="376932"/>
          </a:xfrm>
          <a:prstGeom prst="rect">
            <a:avLst/>
          </a:prstGeom>
        </p:spPr>
      </p:pic>
    </p:spTree>
    <p:extLst>
      <p:ext uri="{BB962C8B-B14F-4D97-AF65-F5344CB8AC3E}">
        <p14:creationId xmlns:p14="http://schemas.microsoft.com/office/powerpoint/2010/main" val="10317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409F7-1764-DBC7-3EE8-EB320D9FE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5847C-BDEE-D36F-22A3-2549CBD750B5}"/>
              </a:ext>
            </a:extLst>
          </p:cNvPr>
          <p:cNvSpPr>
            <a:spLocks noGrp="1"/>
          </p:cNvSpPr>
          <p:nvPr>
            <p:ph type="ctrTitle"/>
          </p:nvPr>
        </p:nvSpPr>
        <p:spPr/>
        <p:txBody>
          <a:bodyPr/>
          <a:lstStyle/>
          <a:p>
            <a:r>
              <a:rPr lang="en-US" dirty="0"/>
              <a:t>Handling Applications Without Signatures</a:t>
            </a:r>
          </a:p>
        </p:txBody>
      </p:sp>
      <p:sp>
        <p:nvSpPr>
          <p:cNvPr id="5" name="Slide Number Placeholder 4">
            <a:extLst>
              <a:ext uri="{FF2B5EF4-FFF2-40B4-BE49-F238E27FC236}">
                <a16:creationId xmlns:a16="http://schemas.microsoft.com/office/drawing/2014/main" id="{B663E2B5-44A5-812C-1ECA-B4E5FF3D6C86}"/>
              </a:ext>
            </a:extLst>
          </p:cNvPr>
          <p:cNvSpPr>
            <a:spLocks noGrp="1"/>
          </p:cNvSpPr>
          <p:nvPr>
            <p:ph type="sldNum" sz="quarter" idx="16"/>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3780042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FC885-2CC2-9C0D-E8CE-22FE39FDF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DBBF2-682F-8DBC-1688-AB8CD39F9931}"/>
              </a:ext>
            </a:extLst>
          </p:cNvPr>
          <p:cNvSpPr>
            <a:spLocks noGrp="1"/>
          </p:cNvSpPr>
          <p:nvPr>
            <p:ph type="title"/>
          </p:nvPr>
        </p:nvSpPr>
        <p:spPr/>
        <p:txBody>
          <a:bodyPr>
            <a:normAutofit/>
          </a:bodyPr>
          <a:lstStyle/>
          <a:p>
            <a:r>
              <a:rPr lang="en-US" sz="4400" dirty="0"/>
              <a:t>New Process Ch2, p 13-14</a:t>
            </a:r>
          </a:p>
        </p:txBody>
      </p:sp>
      <p:sp>
        <p:nvSpPr>
          <p:cNvPr id="7" name="Slide Number Placeholder 6">
            <a:extLst>
              <a:ext uri="{FF2B5EF4-FFF2-40B4-BE49-F238E27FC236}">
                <a16:creationId xmlns:a16="http://schemas.microsoft.com/office/drawing/2014/main" id="{3D10A2C3-CC76-C7EF-A38C-EECDA9F07B45}"/>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27</a:t>
            </a:fld>
            <a:endParaRPr lang="en-US" dirty="0"/>
          </a:p>
        </p:txBody>
      </p:sp>
      <p:graphicFrame>
        <p:nvGraphicFramePr>
          <p:cNvPr id="6" name="Diagram 5">
            <a:extLst>
              <a:ext uri="{FF2B5EF4-FFF2-40B4-BE49-F238E27FC236}">
                <a16:creationId xmlns:a16="http://schemas.microsoft.com/office/drawing/2014/main" id="{FEF95667-D6BC-327D-79DB-23A6FB76DF88}"/>
              </a:ext>
            </a:extLst>
          </p:cNvPr>
          <p:cNvGraphicFramePr/>
          <p:nvPr/>
        </p:nvGraphicFramePr>
        <p:xfrm>
          <a:off x="1405255" y="1998234"/>
          <a:ext cx="9381490" cy="4859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F9FE854-755D-D1C2-9D39-F77A4E3C3094}"/>
              </a:ext>
            </a:extLst>
          </p:cNvPr>
          <p:cNvSpPr txBox="1"/>
          <p:nvPr/>
        </p:nvSpPr>
        <p:spPr>
          <a:xfrm>
            <a:off x="0" y="1353878"/>
            <a:ext cx="12192000" cy="646331"/>
          </a:xfrm>
          <a:prstGeom prst="rect">
            <a:avLst/>
          </a:prstGeom>
          <a:noFill/>
        </p:spPr>
        <p:txBody>
          <a:bodyPr wrap="square" rtlCol="0">
            <a:spAutoFit/>
          </a:bodyPr>
          <a:lstStyle/>
          <a:p>
            <a:r>
              <a:rPr lang="en-US" sz="3600" dirty="0"/>
              <a:t>HH without valid signatures or with composition changes:</a:t>
            </a:r>
          </a:p>
        </p:txBody>
      </p:sp>
    </p:spTree>
    <p:extLst>
      <p:ext uri="{BB962C8B-B14F-4D97-AF65-F5344CB8AC3E}">
        <p14:creationId xmlns:p14="http://schemas.microsoft.com/office/powerpoint/2010/main" val="272455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EC418-4F21-257E-3912-62272C9FB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A347C-5748-0A15-1F0B-75DFDDAB200D}"/>
              </a:ext>
            </a:extLst>
          </p:cNvPr>
          <p:cNvSpPr>
            <a:spLocks noGrp="1"/>
          </p:cNvSpPr>
          <p:nvPr>
            <p:ph type="title"/>
          </p:nvPr>
        </p:nvSpPr>
        <p:spPr>
          <a:xfrm>
            <a:off x="0" y="-1"/>
            <a:ext cx="12192000" cy="1216025"/>
          </a:xfrm>
        </p:spPr>
        <p:txBody>
          <a:bodyPr vert="horz" lIns="822960" tIns="45720" rIns="822960" bIns="45720" rtlCol="0" anchor="ctr">
            <a:normAutofit/>
          </a:bodyPr>
          <a:lstStyle/>
          <a:p>
            <a:r>
              <a:rPr lang="en-US" kern="1200">
                <a:latin typeface="+mj-lt"/>
                <a:ea typeface="+mj-ea"/>
                <a:cs typeface="+mj-cs"/>
              </a:rPr>
              <a:t>Application Requirements</a:t>
            </a:r>
          </a:p>
        </p:txBody>
      </p:sp>
      <p:sp>
        <p:nvSpPr>
          <p:cNvPr id="4" name="TextBox 3">
            <a:extLst>
              <a:ext uri="{FF2B5EF4-FFF2-40B4-BE49-F238E27FC236}">
                <a16:creationId xmlns:a16="http://schemas.microsoft.com/office/drawing/2014/main" id="{29671BCE-B67B-950D-2194-900F45BB2916}"/>
              </a:ext>
            </a:extLst>
          </p:cNvPr>
          <p:cNvSpPr txBox="1"/>
          <p:nvPr/>
        </p:nvSpPr>
        <p:spPr bwMode="auto">
          <a:xfrm>
            <a:off x="96520" y="6376174"/>
            <a:ext cx="6426200" cy="481826"/>
          </a:xfrm>
          <a:prstGeom prst="rect">
            <a:avLst/>
          </a:prstGeom>
          <a:solidFill>
            <a:schemeClr val="bg1"/>
          </a:solidFill>
        </p:spPr>
        <p:txBody>
          <a:bodyPr vert="horz" lIns="91440" tIns="45720" rIns="91440" bIns="45720" rtlCol="0">
            <a:normAutofit/>
          </a:bodyPr>
          <a:lstStyle/>
          <a:p>
            <a:pPr>
              <a:spcBef>
                <a:spcPts val="1000"/>
              </a:spcBef>
              <a:spcAft>
                <a:spcPts val="1000"/>
              </a:spcAft>
              <a:buClr>
                <a:schemeClr val="accent1"/>
              </a:buClr>
            </a:pPr>
            <a:r>
              <a:rPr lang="en-US" sz="2000" dirty="0"/>
              <a:t>(Ch. 2  – </a:t>
            </a:r>
            <a:r>
              <a:rPr lang="en-US" sz="2000" i="1" dirty="0"/>
              <a:t>Applications &amp; Application Processing</a:t>
            </a:r>
            <a:r>
              <a:rPr lang="en-US" sz="2000" dirty="0"/>
              <a:t>, p. 13)</a:t>
            </a:r>
          </a:p>
        </p:txBody>
      </p:sp>
      <p:sp>
        <p:nvSpPr>
          <p:cNvPr id="7" name="Slide Number Placeholder 6">
            <a:extLst>
              <a:ext uri="{FF2B5EF4-FFF2-40B4-BE49-F238E27FC236}">
                <a16:creationId xmlns:a16="http://schemas.microsoft.com/office/drawing/2014/main" id="{C0944D64-DF17-80EA-7624-C43D2D6BF959}"/>
              </a:ext>
            </a:extLst>
          </p:cNvPr>
          <p:cNvSpPr>
            <a:spLocks noGrp="1"/>
          </p:cNvSpPr>
          <p:nvPr>
            <p:ph type="sldNum" sz="quarter" idx="12"/>
          </p:nvPr>
        </p:nvSpPr>
        <p:spPr>
          <a:xfrm>
            <a:off x="9891132" y="6356350"/>
            <a:ext cx="1462668" cy="365125"/>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28</a:t>
            </a:fld>
            <a:endParaRPr lang="en-US"/>
          </a:p>
        </p:txBody>
      </p:sp>
      <p:graphicFrame>
        <p:nvGraphicFramePr>
          <p:cNvPr id="9" name="Content Placeholder 2">
            <a:extLst>
              <a:ext uri="{FF2B5EF4-FFF2-40B4-BE49-F238E27FC236}">
                <a16:creationId xmlns:a16="http://schemas.microsoft.com/office/drawing/2014/main" id="{B96E0DA9-C720-70CB-4E53-6832C33594D1}"/>
              </a:ext>
            </a:extLst>
          </p:cNvPr>
          <p:cNvGraphicFramePr>
            <a:graphicFrameLocks noGrp="1"/>
          </p:cNvGraphicFramePr>
          <p:nvPr>
            <p:ph sz="half" idx="1"/>
          </p:nvPr>
        </p:nvGraphicFramePr>
        <p:xfrm>
          <a:off x="838200" y="1594624"/>
          <a:ext cx="10226040" cy="458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82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CD2B-1181-1E3F-8D3A-1B72961F9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D2B34-CE10-D5EB-E848-60F60D6A5066}"/>
              </a:ext>
            </a:extLst>
          </p:cNvPr>
          <p:cNvSpPr>
            <a:spLocks noGrp="1"/>
          </p:cNvSpPr>
          <p:nvPr>
            <p:ph type="title"/>
          </p:nvPr>
        </p:nvSpPr>
        <p:spPr/>
        <p:txBody>
          <a:bodyPr>
            <a:normAutofit/>
          </a:bodyPr>
          <a:lstStyle/>
          <a:p>
            <a:r>
              <a:rPr lang="en-US" sz="4400" dirty="0"/>
              <a:t>Application Requirements</a:t>
            </a:r>
          </a:p>
        </p:txBody>
      </p:sp>
      <p:sp>
        <p:nvSpPr>
          <p:cNvPr id="3" name="Content Placeholder 2">
            <a:extLst>
              <a:ext uri="{FF2B5EF4-FFF2-40B4-BE49-F238E27FC236}">
                <a16:creationId xmlns:a16="http://schemas.microsoft.com/office/drawing/2014/main" id="{B775D4D3-4966-3705-DD3E-E54954A36AAC}"/>
              </a:ext>
            </a:extLst>
          </p:cNvPr>
          <p:cNvSpPr>
            <a:spLocks noGrp="1"/>
          </p:cNvSpPr>
          <p:nvPr>
            <p:ph sz="half" idx="1"/>
          </p:nvPr>
        </p:nvSpPr>
        <p:spPr>
          <a:xfrm>
            <a:off x="167952" y="1495018"/>
            <a:ext cx="7259216" cy="2423840"/>
          </a:xfrm>
        </p:spPr>
        <p:txBody>
          <a:bodyPr>
            <a:noAutofit/>
          </a:bodyPr>
          <a:lstStyle/>
          <a:p>
            <a:pPr marL="0" indent="0">
              <a:buNone/>
            </a:pPr>
            <a:r>
              <a:rPr lang="en-US" sz="3600" b="1" dirty="0"/>
              <a:t>New Signature Page Created</a:t>
            </a:r>
          </a:p>
          <a:p>
            <a:r>
              <a:rPr lang="en-US" sz="3200" dirty="0">
                <a:solidFill>
                  <a:srgbClr val="003865"/>
                </a:solidFill>
              </a:rPr>
              <a:t>Includes HH member info</a:t>
            </a:r>
          </a:p>
          <a:p>
            <a:pPr lvl="1"/>
            <a:r>
              <a:rPr lang="en-US" sz="2800" dirty="0">
                <a:solidFill>
                  <a:srgbClr val="003865"/>
                </a:solidFill>
              </a:rPr>
              <a:t>Complete as detailed on Application Requirements Tool</a:t>
            </a:r>
          </a:p>
          <a:p>
            <a:pPr marL="0" indent="0">
              <a:buNone/>
            </a:pPr>
            <a:endParaRPr lang="en-US" sz="3200" dirty="0">
              <a:solidFill>
                <a:srgbClr val="003865"/>
              </a:solidFill>
            </a:endParaRPr>
          </a:p>
          <a:p>
            <a:pPr marL="0" indent="0">
              <a:buNone/>
            </a:pPr>
            <a:endParaRPr lang="en-US" sz="3200" dirty="0">
              <a:solidFill>
                <a:srgbClr val="003865"/>
              </a:solidFill>
            </a:endParaRPr>
          </a:p>
          <a:p>
            <a:pPr marL="457200" lvl="1" indent="0">
              <a:spcBef>
                <a:spcPts val="600"/>
              </a:spcBef>
              <a:spcAft>
                <a:spcPts val="600"/>
              </a:spcAft>
              <a:buNone/>
            </a:pPr>
            <a:endParaRPr lang="en-US" sz="2800" dirty="0"/>
          </a:p>
        </p:txBody>
      </p:sp>
      <p:sp>
        <p:nvSpPr>
          <p:cNvPr id="7" name="Slide Number Placeholder 6">
            <a:extLst>
              <a:ext uri="{FF2B5EF4-FFF2-40B4-BE49-F238E27FC236}">
                <a16:creationId xmlns:a16="http://schemas.microsoft.com/office/drawing/2014/main" id="{153F0EEE-56FB-A654-C2FA-28441DE0B3EE}"/>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29</a:t>
            </a:fld>
            <a:endParaRPr lang="en-US" dirty="0"/>
          </a:p>
        </p:txBody>
      </p:sp>
      <p:pic>
        <p:nvPicPr>
          <p:cNvPr id="6" name="Picture 5">
            <a:extLst>
              <a:ext uri="{FF2B5EF4-FFF2-40B4-BE49-F238E27FC236}">
                <a16:creationId xmlns:a16="http://schemas.microsoft.com/office/drawing/2014/main" id="{08B0DDAB-30B6-D78B-13E9-12782D71138E}"/>
              </a:ext>
            </a:extLst>
          </p:cNvPr>
          <p:cNvPicPr>
            <a:picLocks noChangeAspect="1"/>
          </p:cNvPicPr>
          <p:nvPr/>
        </p:nvPicPr>
        <p:blipFill>
          <a:blip r:embed="rId2"/>
          <a:stretch>
            <a:fillRect/>
          </a:stretch>
        </p:blipFill>
        <p:spPr>
          <a:xfrm>
            <a:off x="2407298" y="3918858"/>
            <a:ext cx="5019870" cy="2628282"/>
          </a:xfrm>
          <a:prstGeom prst="rect">
            <a:avLst/>
          </a:prstGeom>
        </p:spPr>
      </p:pic>
      <p:pic>
        <p:nvPicPr>
          <p:cNvPr id="9" name="Picture 8">
            <a:extLst>
              <a:ext uri="{FF2B5EF4-FFF2-40B4-BE49-F238E27FC236}">
                <a16:creationId xmlns:a16="http://schemas.microsoft.com/office/drawing/2014/main" id="{EADBF6FD-00D4-CE5A-DECD-BB9FE0197997}"/>
              </a:ext>
            </a:extLst>
          </p:cNvPr>
          <p:cNvPicPr>
            <a:picLocks noChangeAspect="1"/>
          </p:cNvPicPr>
          <p:nvPr/>
        </p:nvPicPr>
        <p:blipFill>
          <a:blip r:embed="rId3"/>
          <a:srcRect t="1518"/>
          <a:stretch/>
        </p:blipFill>
        <p:spPr>
          <a:xfrm>
            <a:off x="7794727" y="1358303"/>
            <a:ext cx="4148882" cy="5103314"/>
          </a:xfrm>
          <a:prstGeom prst="rect">
            <a:avLst/>
          </a:prstGeom>
        </p:spPr>
      </p:pic>
      <p:cxnSp>
        <p:nvCxnSpPr>
          <p:cNvPr id="11" name="Straight Arrow Connector 10">
            <a:extLst>
              <a:ext uri="{FF2B5EF4-FFF2-40B4-BE49-F238E27FC236}">
                <a16:creationId xmlns:a16="http://schemas.microsoft.com/office/drawing/2014/main" id="{1AD0C0B6-7BF6-3541-B44E-4EA4C9960F77}"/>
              </a:ext>
            </a:extLst>
          </p:cNvPr>
          <p:cNvCxnSpPr>
            <a:cxnSpLocks/>
          </p:cNvCxnSpPr>
          <p:nvPr/>
        </p:nvCxnSpPr>
        <p:spPr>
          <a:xfrm flipV="1">
            <a:off x="6802016" y="2155371"/>
            <a:ext cx="992711" cy="1711035"/>
          </a:xfrm>
          <a:prstGeom prst="straightConnector1">
            <a:avLst/>
          </a:prstGeom>
          <a:ln w="412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494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Ch 2 – Applications &amp; Application Processing</a:t>
            </a:r>
          </a:p>
        </p:txBody>
      </p:sp>
      <p:sp>
        <p:nvSpPr>
          <p:cNvPr id="3" name="Content Placeholder 2"/>
          <p:cNvSpPr>
            <a:spLocks noGrp="1"/>
          </p:cNvSpPr>
          <p:nvPr>
            <p:ph sz="half" idx="1"/>
          </p:nvPr>
        </p:nvSpPr>
        <p:spPr>
          <a:xfrm>
            <a:off x="707564" y="1594624"/>
            <a:ext cx="10966276"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Topics</a:t>
            </a:r>
            <a:endParaRPr lang="en-US" sz="3200" b="1" dirty="0">
              <a:ea typeface="Calibri" panose="020F0502020204030204" pitchFamily="34" charset="0"/>
              <a:cs typeface="Times New Roman" panose="02020603050405020304" pitchFamily="18" charset="0"/>
            </a:endParaRPr>
          </a:p>
          <a:p>
            <a:pPr marL="341313" marR="0" lvl="0" indent="-341313">
              <a:spcBef>
                <a:spcPts val="0"/>
              </a:spcBef>
              <a:spcAft>
                <a:spcPts val="0"/>
              </a:spcAft>
            </a:pPr>
            <a:r>
              <a:rPr lang="en-US" sz="3200" dirty="0"/>
              <a:t>New </a:t>
            </a:r>
            <a:r>
              <a:rPr lang="en-US" sz="3200" b="1" dirty="0"/>
              <a:t>Application Requirements </a:t>
            </a:r>
            <a:r>
              <a:rPr lang="en-US" sz="3200" dirty="0"/>
              <a:t>section</a:t>
            </a:r>
          </a:p>
          <a:p>
            <a:pPr marL="341313" marR="0" lvl="0" indent="-341313">
              <a:spcBef>
                <a:spcPts val="0"/>
              </a:spcBef>
              <a:spcAft>
                <a:spcPts val="0"/>
              </a:spcAft>
            </a:pPr>
            <a:r>
              <a:rPr lang="en-US" sz="3200" dirty="0"/>
              <a:t>New </a:t>
            </a:r>
            <a:r>
              <a:rPr lang="en-US" sz="3200" b="1" dirty="0"/>
              <a:t>Handling Applications Without Valid Signatures or With Composition Changes </a:t>
            </a:r>
            <a:r>
              <a:rPr lang="en-US" sz="3200" dirty="0"/>
              <a:t>section</a:t>
            </a:r>
          </a:p>
          <a:p>
            <a:pPr marL="341313" marR="0" lvl="0" indent="-341313">
              <a:spcBef>
                <a:spcPts val="0"/>
              </a:spcBef>
              <a:spcAft>
                <a:spcPts val="0"/>
              </a:spcAft>
            </a:pPr>
            <a:r>
              <a:rPr lang="en-US" sz="3200" b="1" dirty="0"/>
              <a:t>Application and Forms Submission and Signature Alternatives  </a:t>
            </a:r>
          </a:p>
          <a:p>
            <a:pPr marL="341313" marR="0" lvl="0" indent="-341313">
              <a:spcBef>
                <a:spcPts val="0"/>
              </a:spcBef>
              <a:spcAft>
                <a:spcPts val="0"/>
              </a:spcAft>
            </a:pPr>
            <a:r>
              <a:rPr lang="en-US" sz="3200" b="1" dirty="0"/>
              <a:t>Logging in Applications Received </a:t>
            </a:r>
            <a:r>
              <a:rPr lang="en-US" sz="3200" dirty="0"/>
              <a:t> </a:t>
            </a:r>
          </a:p>
          <a:p>
            <a:pPr marL="341313" marR="0" lvl="0" indent="-341313">
              <a:spcBef>
                <a:spcPts val="0"/>
              </a:spcBef>
              <a:spcAft>
                <a:spcPts val="0"/>
              </a:spcAft>
            </a:pPr>
            <a:r>
              <a:rPr lang="en-US" sz="3200" b="1" dirty="0"/>
              <a:t>Name on Energy Accounts</a:t>
            </a:r>
            <a:r>
              <a:rPr lang="en-US" sz="3200" dirty="0"/>
              <a:t>, Additional Scenarios, Defining Name Mismatches </a:t>
            </a:r>
          </a:p>
          <a:p>
            <a:pPr marL="341313" indent="-341313">
              <a:spcBef>
                <a:spcPts val="0"/>
              </a:spcBef>
              <a:spcAft>
                <a:spcPts val="0"/>
              </a:spcAft>
            </a:pPr>
            <a:r>
              <a:rPr lang="en-US" sz="3200" b="1" dirty="0"/>
              <a:t>Manage Application Dropdown (Appendix 2C) </a:t>
            </a:r>
            <a:r>
              <a:rPr lang="en-US" sz="3200" dirty="0"/>
              <a:t>additions</a:t>
            </a:r>
            <a:endParaRPr lang="en-US" sz="3200" b="1" dirty="0"/>
          </a:p>
          <a:p>
            <a:pPr marL="341313" marR="0" lvl="0" indent="-341313">
              <a:spcBef>
                <a:spcPts val="0"/>
              </a:spcBef>
              <a:spcAft>
                <a:spcPts val="0"/>
              </a:spcAft>
            </a:pPr>
            <a:r>
              <a:rPr lang="en-US" sz="3200" b="1" dirty="0"/>
              <a:t>Safe at Home</a:t>
            </a:r>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51016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BBEB2-8858-216E-0240-DA2B87E6A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E7D67-B047-F5F1-6B86-0F79A3803727}"/>
              </a:ext>
            </a:extLst>
          </p:cNvPr>
          <p:cNvSpPr>
            <a:spLocks noGrp="1"/>
          </p:cNvSpPr>
          <p:nvPr>
            <p:ph type="title"/>
          </p:nvPr>
        </p:nvSpPr>
        <p:spPr/>
        <p:txBody>
          <a:bodyPr>
            <a:normAutofit/>
          </a:bodyPr>
          <a:lstStyle/>
          <a:p>
            <a:r>
              <a:rPr lang="en-US" sz="4400" dirty="0"/>
              <a:t>Application Requirements</a:t>
            </a:r>
          </a:p>
        </p:txBody>
      </p:sp>
      <p:sp>
        <p:nvSpPr>
          <p:cNvPr id="3" name="Content Placeholder 2">
            <a:extLst>
              <a:ext uri="{FF2B5EF4-FFF2-40B4-BE49-F238E27FC236}">
                <a16:creationId xmlns:a16="http://schemas.microsoft.com/office/drawing/2014/main" id="{D1F2497C-F58E-508F-0A16-44996EEDE5A7}"/>
              </a:ext>
            </a:extLst>
          </p:cNvPr>
          <p:cNvSpPr>
            <a:spLocks noGrp="1"/>
          </p:cNvSpPr>
          <p:nvPr>
            <p:ph sz="half" idx="1"/>
          </p:nvPr>
        </p:nvSpPr>
        <p:spPr>
          <a:xfrm>
            <a:off x="129396" y="1397327"/>
            <a:ext cx="11973464" cy="5229257"/>
          </a:xfrm>
        </p:spPr>
        <p:txBody>
          <a:bodyPr>
            <a:noAutofit/>
          </a:bodyPr>
          <a:lstStyle/>
          <a:p>
            <a:pPr marL="914400" lvl="2" indent="0">
              <a:spcBef>
                <a:spcPts val="600"/>
              </a:spcBef>
              <a:spcAft>
                <a:spcPts val="600"/>
              </a:spcAft>
              <a:buNone/>
            </a:pPr>
            <a:r>
              <a:rPr lang="en-US" sz="2600" b="1" dirty="0"/>
              <a:t>The SP requested a signature page be completed by the HH.  The HH returned the form signed but did not complete the HH member info at the top of the form.  Is this signature page valid?</a:t>
            </a:r>
          </a:p>
          <a:p>
            <a:pPr lvl="3">
              <a:spcBef>
                <a:spcPts val="600"/>
              </a:spcBef>
              <a:spcAft>
                <a:spcPts val="0"/>
              </a:spcAft>
            </a:pPr>
            <a:r>
              <a:rPr lang="en-US" sz="2400" dirty="0"/>
              <a:t>No, the signature page must include accurate HH member info to be considered valid.  The HH member info cannot be blank, it must include, at minimum, one HH member.  The SP can refer to the Application Requirements Tool for info requirements</a:t>
            </a:r>
          </a:p>
          <a:p>
            <a:pPr marL="457200" lvl="1" indent="0">
              <a:spcBef>
                <a:spcPts val="600"/>
              </a:spcBef>
              <a:spcAft>
                <a:spcPts val="600"/>
              </a:spcAft>
              <a:buNone/>
            </a:pPr>
            <a:endParaRPr lang="en-US" sz="2800" dirty="0"/>
          </a:p>
        </p:txBody>
      </p:sp>
      <p:sp>
        <p:nvSpPr>
          <p:cNvPr id="7" name="Slide Number Placeholder 6">
            <a:extLst>
              <a:ext uri="{FF2B5EF4-FFF2-40B4-BE49-F238E27FC236}">
                <a16:creationId xmlns:a16="http://schemas.microsoft.com/office/drawing/2014/main" id="{ED89456D-C225-94EF-7599-8FE682F42FAD}"/>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F8627D38-D060-9C78-380B-964E3E57A78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804" y="1480003"/>
            <a:ext cx="872260" cy="872260"/>
          </a:xfrm>
          <a:prstGeom prst="rect">
            <a:avLst/>
          </a:prstGeom>
        </p:spPr>
      </p:pic>
      <p:pic>
        <p:nvPicPr>
          <p:cNvPr id="5" name="Picture 4" descr="Logo&#10;&#10;Description automatically generated">
            <a:extLst>
              <a:ext uri="{FF2B5EF4-FFF2-40B4-BE49-F238E27FC236}">
                <a16:creationId xmlns:a16="http://schemas.microsoft.com/office/drawing/2014/main" id="{B1773E20-6548-1812-34BC-7663DAAFCA56}"/>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340" r="17785" b="7271"/>
          <a:stretch/>
        </p:blipFill>
        <p:spPr>
          <a:xfrm>
            <a:off x="1014064" y="2791961"/>
            <a:ext cx="481287" cy="376932"/>
          </a:xfrm>
          <a:prstGeom prst="rect">
            <a:avLst/>
          </a:prstGeom>
        </p:spPr>
      </p:pic>
    </p:spTree>
    <p:extLst>
      <p:ext uri="{BB962C8B-B14F-4D97-AF65-F5344CB8AC3E}">
        <p14:creationId xmlns:p14="http://schemas.microsoft.com/office/powerpoint/2010/main" val="34313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73F6-5EE0-2574-82E9-E5AB372C6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4FF7B-5D92-2B1E-4ED8-EB21C724C4ED}"/>
              </a:ext>
            </a:extLst>
          </p:cNvPr>
          <p:cNvSpPr>
            <a:spLocks noGrp="1"/>
          </p:cNvSpPr>
          <p:nvPr>
            <p:ph type="title"/>
          </p:nvPr>
        </p:nvSpPr>
        <p:spPr/>
        <p:txBody>
          <a:bodyPr>
            <a:normAutofit/>
          </a:bodyPr>
          <a:lstStyle/>
          <a:p>
            <a:r>
              <a:rPr lang="en-US" sz="4400" dirty="0"/>
              <a:t>Application Requirements</a:t>
            </a:r>
          </a:p>
        </p:txBody>
      </p:sp>
      <p:sp>
        <p:nvSpPr>
          <p:cNvPr id="3" name="Content Placeholder 2">
            <a:extLst>
              <a:ext uri="{FF2B5EF4-FFF2-40B4-BE49-F238E27FC236}">
                <a16:creationId xmlns:a16="http://schemas.microsoft.com/office/drawing/2014/main" id="{B304DD18-1541-47F4-38DE-D02249C0C92B}"/>
              </a:ext>
            </a:extLst>
          </p:cNvPr>
          <p:cNvSpPr>
            <a:spLocks noGrp="1"/>
          </p:cNvSpPr>
          <p:nvPr>
            <p:ph sz="half" idx="1"/>
          </p:nvPr>
        </p:nvSpPr>
        <p:spPr>
          <a:xfrm>
            <a:off x="129396" y="1397327"/>
            <a:ext cx="11973464" cy="5229257"/>
          </a:xfrm>
        </p:spPr>
        <p:txBody>
          <a:bodyPr>
            <a:noAutofit/>
          </a:bodyPr>
          <a:lstStyle/>
          <a:p>
            <a:pPr marL="914400" lvl="2" indent="0">
              <a:spcBef>
                <a:spcPts val="1800"/>
              </a:spcBef>
              <a:spcAft>
                <a:spcPts val="600"/>
              </a:spcAft>
              <a:buNone/>
            </a:pPr>
            <a:r>
              <a:rPr lang="en-US" sz="2600" b="1" dirty="0"/>
              <a:t>An app was received with no signature.  Staff will be sending the request for info along with a signature page to the HH for completion.  Staff noticed there was info missing on the app regarding income and energy vendor info.  Can staff add that to the request for info? </a:t>
            </a:r>
          </a:p>
          <a:p>
            <a:pPr marL="1371600" lvl="3" indent="0">
              <a:spcBef>
                <a:spcPts val="1800"/>
              </a:spcBef>
              <a:spcAft>
                <a:spcPts val="600"/>
              </a:spcAft>
              <a:buNone/>
            </a:pPr>
            <a:r>
              <a:rPr lang="en-US" sz="2400" dirty="0"/>
              <a:t>Yes, the SP can ask the HH for additional info but cannot contact third parties until a signed signature page is received</a:t>
            </a:r>
          </a:p>
          <a:p>
            <a:pPr marL="457200" lvl="1" indent="0">
              <a:spcBef>
                <a:spcPts val="600"/>
              </a:spcBef>
              <a:spcAft>
                <a:spcPts val="600"/>
              </a:spcAft>
              <a:buNone/>
            </a:pPr>
            <a:endParaRPr lang="en-US" sz="2800" dirty="0"/>
          </a:p>
        </p:txBody>
      </p:sp>
      <p:sp>
        <p:nvSpPr>
          <p:cNvPr id="7" name="Slide Number Placeholder 6">
            <a:extLst>
              <a:ext uri="{FF2B5EF4-FFF2-40B4-BE49-F238E27FC236}">
                <a16:creationId xmlns:a16="http://schemas.microsoft.com/office/drawing/2014/main" id="{16E7EFC1-49A8-C783-63E5-F6B7056CF047}"/>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90EEE860-10AC-9ED6-B591-CEC901B207A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804" y="1480003"/>
            <a:ext cx="872260" cy="872260"/>
          </a:xfrm>
          <a:prstGeom prst="rect">
            <a:avLst/>
          </a:prstGeom>
        </p:spPr>
      </p:pic>
      <p:pic>
        <p:nvPicPr>
          <p:cNvPr id="5" name="Picture 4" descr="Logo&#10;&#10;Description automatically generated">
            <a:extLst>
              <a:ext uri="{FF2B5EF4-FFF2-40B4-BE49-F238E27FC236}">
                <a16:creationId xmlns:a16="http://schemas.microsoft.com/office/drawing/2014/main" id="{413D1B85-3827-02C8-75B6-32A9C6F22DA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340" r="17785" b="7271"/>
          <a:stretch/>
        </p:blipFill>
        <p:spPr>
          <a:xfrm>
            <a:off x="1014064" y="3240534"/>
            <a:ext cx="481287" cy="376932"/>
          </a:xfrm>
          <a:prstGeom prst="rect">
            <a:avLst/>
          </a:prstGeom>
        </p:spPr>
      </p:pic>
    </p:spTree>
    <p:extLst>
      <p:ext uri="{BB962C8B-B14F-4D97-AF65-F5344CB8AC3E}">
        <p14:creationId xmlns:p14="http://schemas.microsoft.com/office/powerpoint/2010/main" val="423086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E01B8-4D8A-A753-3499-0D4819AFC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19722-887E-6E6F-78CC-E17EC1333F31}"/>
              </a:ext>
            </a:extLst>
          </p:cNvPr>
          <p:cNvSpPr>
            <a:spLocks noGrp="1"/>
          </p:cNvSpPr>
          <p:nvPr>
            <p:ph type="ctrTitle"/>
          </p:nvPr>
        </p:nvSpPr>
        <p:spPr/>
        <p:txBody>
          <a:bodyPr/>
          <a:lstStyle/>
          <a:p>
            <a:r>
              <a:rPr lang="en-US" dirty="0"/>
              <a:t>Defining a New Application</a:t>
            </a:r>
          </a:p>
        </p:txBody>
      </p:sp>
      <p:sp>
        <p:nvSpPr>
          <p:cNvPr id="5" name="Slide Number Placeholder 4">
            <a:extLst>
              <a:ext uri="{FF2B5EF4-FFF2-40B4-BE49-F238E27FC236}">
                <a16:creationId xmlns:a16="http://schemas.microsoft.com/office/drawing/2014/main" id="{BA456671-30FD-2079-61F2-9F244A4A4F5F}"/>
              </a:ext>
            </a:extLst>
          </p:cNvPr>
          <p:cNvSpPr>
            <a:spLocks noGrp="1"/>
          </p:cNvSpPr>
          <p:nvPr>
            <p:ph type="sldNum" sz="quarter" idx="16"/>
          </p:nvPr>
        </p:nvSpPr>
        <p:spPr/>
        <p:txBody>
          <a:bodyPr/>
          <a:lstStyle/>
          <a:p>
            <a:fld id="{48F63A3B-78C7-47BE-AE5E-E10140E04643}" type="slidenum">
              <a:rPr lang="en-US" smtClean="0"/>
              <a:pPr/>
              <a:t>32</a:t>
            </a:fld>
            <a:endParaRPr lang="en-US" dirty="0"/>
          </a:p>
        </p:txBody>
      </p:sp>
    </p:spTree>
    <p:extLst>
      <p:ext uri="{BB962C8B-B14F-4D97-AF65-F5344CB8AC3E}">
        <p14:creationId xmlns:p14="http://schemas.microsoft.com/office/powerpoint/2010/main" val="1235648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AE5E-45DB-7171-2319-8ECAAA20D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E6658-ADAF-62A3-60DE-08C67BEFEDAC}"/>
              </a:ext>
            </a:extLst>
          </p:cNvPr>
          <p:cNvSpPr>
            <a:spLocks noGrp="1"/>
          </p:cNvSpPr>
          <p:nvPr>
            <p:ph type="title"/>
          </p:nvPr>
        </p:nvSpPr>
        <p:spPr>
          <a:xfrm>
            <a:off x="0" y="-1"/>
            <a:ext cx="12192000" cy="1216025"/>
          </a:xfrm>
        </p:spPr>
        <p:txBody>
          <a:bodyPr anchor="ctr">
            <a:normAutofit/>
          </a:bodyPr>
          <a:lstStyle/>
          <a:p>
            <a:r>
              <a:rPr lang="en-US" dirty="0"/>
              <a:t>Application Requirements</a:t>
            </a:r>
          </a:p>
        </p:txBody>
      </p:sp>
      <p:sp>
        <p:nvSpPr>
          <p:cNvPr id="3" name="Content Placeholder 2">
            <a:extLst>
              <a:ext uri="{FF2B5EF4-FFF2-40B4-BE49-F238E27FC236}">
                <a16:creationId xmlns:a16="http://schemas.microsoft.com/office/drawing/2014/main" id="{316272E9-C4F6-1544-F51C-963E1CE347D8}"/>
              </a:ext>
            </a:extLst>
          </p:cNvPr>
          <p:cNvSpPr>
            <a:spLocks noGrp="1"/>
          </p:cNvSpPr>
          <p:nvPr>
            <p:ph sz="half" idx="1"/>
          </p:nvPr>
        </p:nvSpPr>
        <p:spPr>
          <a:xfrm>
            <a:off x="211978" y="1409957"/>
            <a:ext cx="6040016" cy="5263376"/>
          </a:xfrm>
        </p:spPr>
        <p:txBody>
          <a:bodyPr>
            <a:normAutofit fontScale="85000" lnSpcReduction="10000"/>
          </a:bodyPr>
          <a:lstStyle/>
          <a:p>
            <a:pPr marL="0" indent="0">
              <a:lnSpc>
                <a:spcPct val="90000"/>
              </a:lnSpc>
              <a:buNone/>
            </a:pPr>
            <a:r>
              <a:rPr lang="en-US" sz="3600" b="1" dirty="0"/>
              <a:t>Before approval </a:t>
            </a:r>
          </a:p>
          <a:p>
            <a:pPr>
              <a:lnSpc>
                <a:spcPct val="90000"/>
              </a:lnSpc>
            </a:pPr>
            <a:r>
              <a:rPr lang="en-US" sz="3200" dirty="0"/>
              <a:t>Consider an app new if:</a:t>
            </a:r>
          </a:p>
          <a:p>
            <a:pPr lvl="1">
              <a:lnSpc>
                <a:spcPct val="90000"/>
              </a:lnSpc>
            </a:pPr>
            <a:r>
              <a:rPr lang="en-US" sz="2800" dirty="0"/>
              <a:t>A new signature page is received</a:t>
            </a:r>
          </a:p>
          <a:p>
            <a:pPr lvl="2">
              <a:lnSpc>
                <a:spcPct val="90000"/>
              </a:lnSpc>
            </a:pPr>
            <a:r>
              <a:rPr lang="en-US" sz="2400" dirty="0"/>
              <a:t>App withdrawn or denied OI and reactivated</a:t>
            </a:r>
          </a:p>
          <a:p>
            <a:pPr lvl="2">
              <a:lnSpc>
                <a:spcPct val="90000"/>
              </a:lnSpc>
            </a:pPr>
            <a:r>
              <a:rPr lang="en-US" sz="2400" dirty="0"/>
              <a:t>App denied insufficient info (HH chooses to reapply)</a:t>
            </a:r>
          </a:p>
          <a:p>
            <a:pPr lvl="1">
              <a:lnSpc>
                <a:spcPct val="90000"/>
              </a:lnSpc>
            </a:pPr>
            <a:r>
              <a:rPr lang="en-US" sz="2800" dirty="0"/>
              <a:t>HH composition has changed since applying </a:t>
            </a:r>
          </a:p>
          <a:p>
            <a:pPr lvl="2">
              <a:lnSpc>
                <a:spcPct val="90000"/>
              </a:lnSpc>
            </a:pPr>
            <a:r>
              <a:rPr lang="en-US" sz="2400" dirty="0"/>
              <a:t>HH chooses to reapply</a:t>
            </a:r>
          </a:p>
          <a:p>
            <a:pPr lvl="1">
              <a:lnSpc>
                <a:spcPct val="90000"/>
              </a:lnSpc>
            </a:pPr>
            <a:r>
              <a:rPr lang="en-US" sz="2800" dirty="0"/>
              <a:t>HH declares HH composition was inaccurate at time of applying</a:t>
            </a:r>
          </a:p>
          <a:p>
            <a:pPr lvl="2">
              <a:lnSpc>
                <a:spcPct val="90000"/>
              </a:lnSpc>
            </a:pPr>
            <a:r>
              <a:rPr lang="en-US" sz="2400" dirty="0"/>
              <a:t>HH must reapply</a:t>
            </a:r>
          </a:p>
          <a:p>
            <a:pPr marL="457200" lvl="1" indent="0">
              <a:lnSpc>
                <a:spcPct val="90000"/>
              </a:lnSpc>
              <a:buNone/>
            </a:pPr>
            <a:endParaRPr lang="en-US" sz="2800" dirty="0"/>
          </a:p>
          <a:p>
            <a:pPr marL="457200" lvl="1" indent="0">
              <a:lnSpc>
                <a:spcPct val="90000"/>
              </a:lnSpc>
              <a:spcBef>
                <a:spcPts val="600"/>
              </a:spcBef>
              <a:spcAft>
                <a:spcPts val="600"/>
              </a:spcAft>
              <a:buNone/>
            </a:pPr>
            <a:endParaRPr lang="en-US" dirty="0"/>
          </a:p>
        </p:txBody>
      </p:sp>
      <p:pic>
        <p:nvPicPr>
          <p:cNvPr id="5" name="Picture 4" descr="Word ''new'' written on a wall with double font lines">
            <a:extLst>
              <a:ext uri="{FF2B5EF4-FFF2-40B4-BE49-F238E27FC236}">
                <a16:creationId xmlns:a16="http://schemas.microsoft.com/office/drawing/2014/main" id="{BDA980FF-F7FD-7861-278E-2DBF9EA6347F}"/>
              </a:ext>
            </a:extLst>
          </p:cNvPr>
          <p:cNvPicPr>
            <a:picLocks noChangeAspect="1"/>
          </p:cNvPicPr>
          <p:nvPr/>
        </p:nvPicPr>
        <p:blipFill>
          <a:blip r:embed="rId2" cstate="print">
            <a:extLst>
              <a:ext uri="{28A0092B-C50C-407E-A947-70E740481C1C}">
                <a14:useLocalDpi xmlns:a14="http://schemas.microsoft.com/office/drawing/2010/main" val="0"/>
              </a:ext>
            </a:extLst>
          </a:blip>
          <a:srcRect l="1602" r="23202" b="1"/>
          <a:stretch>
            <a:fillRect/>
          </a:stretch>
        </p:blipFill>
        <p:spPr>
          <a:xfrm>
            <a:off x="6525208" y="1750475"/>
            <a:ext cx="5181600" cy="4582339"/>
          </a:xfrm>
          <a:prstGeom prst="rect">
            <a:avLst/>
          </a:prstGeom>
          <a:noFill/>
        </p:spPr>
      </p:pic>
      <p:sp>
        <p:nvSpPr>
          <p:cNvPr id="7" name="Slide Number Placeholder 6">
            <a:extLst>
              <a:ext uri="{FF2B5EF4-FFF2-40B4-BE49-F238E27FC236}">
                <a16:creationId xmlns:a16="http://schemas.microsoft.com/office/drawing/2014/main" id="{8434F202-AD95-2F95-2AA1-A8C0EF2EB4CF}"/>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33</a:t>
            </a:fld>
            <a:endParaRPr lang="en-US"/>
          </a:p>
        </p:txBody>
      </p:sp>
      <p:sp>
        <p:nvSpPr>
          <p:cNvPr id="6" name="TextBox 5">
            <a:extLst>
              <a:ext uri="{FF2B5EF4-FFF2-40B4-BE49-F238E27FC236}">
                <a16:creationId xmlns:a16="http://schemas.microsoft.com/office/drawing/2014/main" id="{8A1C22CD-FD27-2D91-8FC0-C1B939E7AB39}"/>
              </a:ext>
            </a:extLst>
          </p:cNvPr>
          <p:cNvSpPr txBox="1"/>
          <p:nvPr/>
        </p:nvSpPr>
        <p:spPr>
          <a:xfrm>
            <a:off x="6525208" y="6535340"/>
            <a:ext cx="6094562" cy="369332"/>
          </a:xfrm>
          <a:prstGeom prst="rect">
            <a:avLst/>
          </a:prstGeom>
          <a:noFill/>
        </p:spPr>
        <p:txBody>
          <a:bodyPr wrap="square">
            <a:spAutoFit/>
          </a:bodyPr>
          <a:lstStyle/>
          <a:p>
            <a:r>
              <a:rPr lang="en-US" dirty="0"/>
              <a:t>(Ch. 2  – </a:t>
            </a:r>
            <a:r>
              <a:rPr lang="en-US" i="1" dirty="0"/>
              <a:t>Applications &amp; Application Processing</a:t>
            </a:r>
            <a:r>
              <a:rPr lang="en-US" dirty="0"/>
              <a:t>, p. 13-14)</a:t>
            </a:r>
          </a:p>
        </p:txBody>
      </p:sp>
    </p:spTree>
    <p:extLst>
      <p:ext uri="{BB962C8B-B14F-4D97-AF65-F5344CB8AC3E}">
        <p14:creationId xmlns:p14="http://schemas.microsoft.com/office/powerpoint/2010/main" val="123699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737A2-337E-5E9E-D1B0-1B6E499CB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A130B-D9B8-1E4D-1987-679D59DC7893}"/>
              </a:ext>
            </a:extLst>
          </p:cNvPr>
          <p:cNvSpPr>
            <a:spLocks noGrp="1"/>
          </p:cNvSpPr>
          <p:nvPr>
            <p:ph type="title"/>
          </p:nvPr>
        </p:nvSpPr>
        <p:spPr>
          <a:xfrm>
            <a:off x="0" y="-1"/>
            <a:ext cx="12192000" cy="1216025"/>
          </a:xfrm>
        </p:spPr>
        <p:txBody>
          <a:bodyPr anchor="ctr">
            <a:normAutofit/>
          </a:bodyPr>
          <a:lstStyle/>
          <a:p>
            <a:r>
              <a:rPr lang="en-US"/>
              <a:t>Application Requirements</a:t>
            </a:r>
          </a:p>
        </p:txBody>
      </p:sp>
      <p:sp>
        <p:nvSpPr>
          <p:cNvPr id="3" name="Content Placeholder 2">
            <a:extLst>
              <a:ext uri="{FF2B5EF4-FFF2-40B4-BE49-F238E27FC236}">
                <a16:creationId xmlns:a16="http://schemas.microsoft.com/office/drawing/2014/main" id="{5FD45E98-8A63-8A51-3FF3-EB35605DE6C8}"/>
              </a:ext>
            </a:extLst>
          </p:cNvPr>
          <p:cNvSpPr>
            <a:spLocks noGrp="1"/>
          </p:cNvSpPr>
          <p:nvPr>
            <p:ph sz="half" idx="1"/>
          </p:nvPr>
        </p:nvSpPr>
        <p:spPr>
          <a:xfrm>
            <a:off x="236181" y="1462306"/>
            <a:ext cx="5850294" cy="4894044"/>
          </a:xfrm>
        </p:spPr>
        <p:txBody>
          <a:bodyPr>
            <a:normAutofit/>
          </a:bodyPr>
          <a:lstStyle/>
          <a:p>
            <a:pPr marL="0" indent="0">
              <a:lnSpc>
                <a:spcPct val="90000"/>
              </a:lnSpc>
              <a:buNone/>
            </a:pPr>
            <a:r>
              <a:rPr lang="en-US" sz="3600" b="1" dirty="0"/>
              <a:t>Before approval </a:t>
            </a:r>
          </a:p>
          <a:p>
            <a:pPr>
              <a:lnSpc>
                <a:spcPct val="90000"/>
              </a:lnSpc>
            </a:pPr>
            <a:r>
              <a:rPr lang="en-US" sz="3200" dirty="0"/>
              <a:t>A new app requires SP to follow the process for handling invalid apps or apps with composition changes as previously outlined.</a:t>
            </a:r>
            <a:endParaRPr lang="en-US" sz="2800" dirty="0"/>
          </a:p>
          <a:p>
            <a:pPr marL="457200" lvl="1" indent="0">
              <a:lnSpc>
                <a:spcPct val="90000"/>
              </a:lnSpc>
              <a:buNone/>
            </a:pPr>
            <a:endParaRPr lang="en-US" sz="2800" dirty="0"/>
          </a:p>
          <a:p>
            <a:pPr marL="457200" lvl="1" indent="0">
              <a:lnSpc>
                <a:spcPct val="90000"/>
              </a:lnSpc>
              <a:spcBef>
                <a:spcPts val="600"/>
              </a:spcBef>
              <a:spcAft>
                <a:spcPts val="600"/>
              </a:spcAft>
              <a:buNone/>
            </a:pPr>
            <a:endParaRPr lang="en-US" dirty="0"/>
          </a:p>
        </p:txBody>
      </p:sp>
      <p:pic>
        <p:nvPicPr>
          <p:cNvPr id="5" name="Picture 4" descr="Word ''new'' written on a wall with double font lines">
            <a:extLst>
              <a:ext uri="{FF2B5EF4-FFF2-40B4-BE49-F238E27FC236}">
                <a16:creationId xmlns:a16="http://schemas.microsoft.com/office/drawing/2014/main" id="{466F96CA-2F3B-D2A2-8AE5-777115ED8896}"/>
              </a:ext>
            </a:extLst>
          </p:cNvPr>
          <p:cNvPicPr>
            <a:picLocks noChangeAspect="1"/>
          </p:cNvPicPr>
          <p:nvPr/>
        </p:nvPicPr>
        <p:blipFill>
          <a:blip r:embed="rId2" cstate="print">
            <a:extLst>
              <a:ext uri="{28A0092B-C50C-407E-A947-70E740481C1C}">
                <a14:useLocalDpi xmlns:a14="http://schemas.microsoft.com/office/drawing/2010/main" val="0"/>
              </a:ext>
            </a:extLst>
          </a:blip>
          <a:srcRect l="1602" r="23202" b="1"/>
          <a:stretch>
            <a:fillRect/>
          </a:stretch>
        </p:blipFill>
        <p:spPr>
          <a:xfrm>
            <a:off x="6515683" y="1619109"/>
            <a:ext cx="5181600" cy="4582339"/>
          </a:xfrm>
          <a:prstGeom prst="rect">
            <a:avLst/>
          </a:prstGeom>
          <a:noFill/>
        </p:spPr>
      </p:pic>
      <p:sp>
        <p:nvSpPr>
          <p:cNvPr id="7" name="Slide Number Placeholder 6">
            <a:extLst>
              <a:ext uri="{FF2B5EF4-FFF2-40B4-BE49-F238E27FC236}">
                <a16:creationId xmlns:a16="http://schemas.microsoft.com/office/drawing/2014/main" id="{7E1D28EE-F451-7A5D-F25E-C25CC573359A}"/>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34</a:t>
            </a:fld>
            <a:endParaRPr lang="en-US"/>
          </a:p>
        </p:txBody>
      </p:sp>
      <p:sp>
        <p:nvSpPr>
          <p:cNvPr id="6" name="TextBox 5">
            <a:extLst>
              <a:ext uri="{FF2B5EF4-FFF2-40B4-BE49-F238E27FC236}">
                <a16:creationId xmlns:a16="http://schemas.microsoft.com/office/drawing/2014/main" id="{4E707AC4-7DA4-B578-27F6-FAE050A91B13}"/>
              </a:ext>
            </a:extLst>
          </p:cNvPr>
          <p:cNvSpPr txBox="1"/>
          <p:nvPr/>
        </p:nvSpPr>
        <p:spPr>
          <a:xfrm>
            <a:off x="6335486" y="6560344"/>
            <a:ext cx="6094562" cy="369332"/>
          </a:xfrm>
          <a:prstGeom prst="rect">
            <a:avLst/>
          </a:prstGeom>
          <a:noFill/>
        </p:spPr>
        <p:txBody>
          <a:bodyPr wrap="square">
            <a:spAutoFit/>
          </a:bodyPr>
          <a:lstStyle/>
          <a:p>
            <a:r>
              <a:rPr lang="en-US" dirty="0"/>
              <a:t>(Ch. 2  – </a:t>
            </a:r>
            <a:r>
              <a:rPr lang="en-US" i="1" dirty="0"/>
              <a:t>Applications &amp; Application Processing</a:t>
            </a:r>
            <a:r>
              <a:rPr lang="en-US" dirty="0"/>
              <a:t>, p. 13-14)</a:t>
            </a:r>
          </a:p>
        </p:txBody>
      </p:sp>
      <p:pic>
        <p:nvPicPr>
          <p:cNvPr id="8" name="Picture 7">
            <a:extLst>
              <a:ext uri="{FF2B5EF4-FFF2-40B4-BE49-F238E27FC236}">
                <a16:creationId xmlns:a16="http://schemas.microsoft.com/office/drawing/2014/main" id="{E7F92C1E-0BFC-CEA7-E0E0-FC0832548E4F}"/>
              </a:ext>
            </a:extLst>
          </p:cNvPr>
          <p:cNvPicPr>
            <a:picLocks noChangeAspect="1"/>
          </p:cNvPicPr>
          <p:nvPr/>
        </p:nvPicPr>
        <p:blipFill>
          <a:blip r:embed="rId3"/>
          <a:stretch>
            <a:fillRect/>
          </a:stretch>
        </p:blipFill>
        <p:spPr>
          <a:xfrm>
            <a:off x="1107420" y="4098345"/>
            <a:ext cx="4107815" cy="2103103"/>
          </a:xfrm>
          <a:prstGeom prst="rect">
            <a:avLst/>
          </a:prstGeom>
        </p:spPr>
      </p:pic>
    </p:spTree>
    <p:extLst>
      <p:ext uri="{BB962C8B-B14F-4D97-AF65-F5344CB8AC3E}">
        <p14:creationId xmlns:p14="http://schemas.microsoft.com/office/powerpoint/2010/main" val="70005332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58D8-ED72-7F2B-AA91-C92A82A1C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648A5-DC4A-88E9-BBCD-1C1385926701}"/>
              </a:ext>
            </a:extLst>
          </p:cNvPr>
          <p:cNvSpPr>
            <a:spLocks noGrp="1"/>
          </p:cNvSpPr>
          <p:nvPr>
            <p:ph type="title"/>
          </p:nvPr>
        </p:nvSpPr>
        <p:spPr/>
        <p:txBody>
          <a:bodyPr>
            <a:normAutofit/>
          </a:bodyPr>
          <a:lstStyle/>
          <a:p>
            <a:r>
              <a:rPr lang="en-US" sz="4400"/>
              <a:t>Application Requirements</a:t>
            </a:r>
            <a:endParaRPr lang="en-US" sz="4400" dirty="0"/>
          </a:p>
        </p:txBody>
      </p:sp>
      <p:sp>
        <p:nvSpPr>
          <p:cNvPr id="3" name="Content Placeholder 2">
            <a:extLst>
              <a:ext uri="{FF2B5EF4-FFF2-40B4-BE49-F238E27FC236}">
                <a16:creationId xmlns:a16="http://schemas.microsoft.com/office/drawing/2014/main" id="{A9D88084-F06F-D2B0-BBBF-5EC63CA22DC6}"/>
              </a:ext>
            </a:extLst>
          </p:cNvPr>
          <p:cNvSpPr>
            <a:spLocks noGrp="1"/>
          </p:cNvSpPr>
          <p:nvPr>
            <p:ph sz="half" idx="1"/>
          </p:nvPr>
        </p:nvSpPr>
        <p:spPr>
          <a:xfrm>
            <a:off x="292265" y="1392997"/>
            <a:ext cx="10367248" cy="3722913"/>
          </a:xfrm>
        </p:spPr>
        <p:txBody>
          <a:bodyPr>
            <a:noAutofit/>
          </a:bodyPr>
          <a:lstStyle/>
          <a:p>
            <a:pPr marL="0" indent="0">
              <a:buNone/>
            </a:pPr>
            <a:r>
              <a:rPr lang="en-US" sz="3600" b="1" dirty="0"/>
              <a:t>A New App = A New Log Date</a:t>
            </a:r>
          </a:p>
          <a:p>
            <a:pPr lvl="1"/>
            <a:r>
              <a:rPr lang="en-US" sz="3200" dirty="0">
                <a:solidFill>
                  <a:srgbClr val="003865"/>
                </a:solidFill>
              </a:rPr>
              <a:t>eHEAT automatically assigns a new log date for denied over-income and withdrawn apps</a:t>
            </a:r>
          </a:p>
          <a:p>
            <a:pPr lvl="1"/>
            <a:r>
              <a:rPr lang="en-US" sz="3200" dirty="0">
                <a:solidFill>
                  <a:srgbClr val="003865"/>
                </a:solidFill>
              </a:rPr>
              <a:t>Denied insufficient info apps keep their original log date.  If the HH submits a new signature page SPs must use the “edit log date” function in the manage application dropdown menu</a:t>
            </a:r>
          </a:p>
          <a:p>
            <a:pPr marL="914400" lvl="2" indent="0">
              <a:buNone/>
            </a:pPr>
            <a:endParaRPr lang="en-US" sz="2400" dirty="0">
              <a:solidFill>
                <a:srgbClr val="003865"/>
              </a:solidFill>
            </a:endParaRPr>
          </a:p>
          <a:p>
            <a:pPr marL="457200" lvl="1" indent="0">
              <a:spcBef>
                <a:spcPts val="600"/>
              </a:spcBef>
              <a:spcAft>
                <a:spcPts val="600"/>
              </a:spcAft>
              <a:buNone/>
            </a:pPr>
            <a:endParaRPr lang="en-US" sz="2800" dirty="0"/>
          </a:p>
        </p:txBody>
      </p:sp>
      <p:sp>
        <p:nvSpPr>
          <p:cNvPr id="7" name="Slide Number Placeholder 6">
            <a:extLst>
              <a:ext uri="{FF2B5EF4-FFF2-40B4-BE49-F238E27FC236}">
                <a16:creationId xmlns:a16="http://schemas.microsoft.com/office/drawing/2014/main" id="{0BD177B8-97B6-9983-F819-CF66E308177B}"/>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35</a:t>
            </a:fld>
            <a:endParaRPr lang="en-US" dirty="0"/>
          </a:p>
        </p:txBody>
      </p:sp>
      <p:pic>
        <p:nvPicPr>
          <p:cNvPr id="16" name="Picture 15" descr="Red marker and calendar">
            <a:extLst>
              <a:ext uri="{FF2B5EF4-FFF2-40B4-BE49-F238E27FC236}">
                <a16:creationId xmlns:a16="http://schemas.microsoft.com/office/drawing/2014/main" id="{1CA07CE7-E905-E244-6791-E85E207658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3499" y="4765073"/>
            <a:ext cx="2780984" cy="1853989"/>
          </a:xfrm>
          <a:prstGeom prst="rect">
            <a:avLst/>
          </a:prstGeom>
        </p:spPr>
      </p:pic>
      <p:pic>
        <p:nvPicPr>
          <p:cNvPr id="14" name="Picture 13" descr="Tree rings on weathered stump">
            <a:extLst>
              <a:ext uri="{FF2B5EF4-FFF2-40B4-BE49-F238E27FC236}">
                <a16:creationId xmlns:a16="http://schemas.microsoft.com/office/drawing/2014/main" id="{E2897EB3-EBE6-812C-747C-268A8C4BE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484" y="5286703"/>
            <a:ext cx="2152999" cy="1434772"/>
          </a:xfrm>
          <a:prstGeom prst="rect">
            <a:avLst/>
          </a:prstGeom>
        </p:spPr>
      </p:pic>
      <p:sp>
        <p:nvSpPr>
          <p:cNvPr id="5" name="TextBox 4">
            <a:extLst>
              <a:ext uri="{FF2B5EF4-FFF2-40B4-BE49-F238E27FC236}">
                <a16:creationId xmlns:a16="http://schemas.microsoft.com/office/drawing/2014/main" id="{936FB3F5-E341-1B2B-087B-A92D32BEAC35}"/>
              </a:ext>
            </a:extLst>
          </p:cNvPr>
          <p:cNvSpPr txBox="1"/>
          <p:nvPr/>
        </p:nvSpPr>
        <p:spPr>
          <a:xfrm>
            <a:off x="281586" y="6434396"/>
            <a:ext cx="6094562" cy="369332"/>
          </a:xfrm>
          <a:prstGeom prst="rect">
            <a:avLst/>
          </a:prstGeom>
          <a:noFill/>
        </p:spPr>
        <p:txBody>
          <a:bodyPr wrap="square">
            <a:spAutoFit/>
          </a:bodyPr>
          <a:lstStyle/>
          <a:p>
            <a:r>
              <a:rPr lang="en-US" dirty="0"/>
              <a:t>(Ch. 2  – </a:t>
            </a:r>
            <a:r>
              <a:rPr lang="en-US" i="1" dirty="0"/>
              <a:t>Applications &amp; Application Processing</a:t>
            </a:r>
            <a:r>
              <a:rPr lang="en-US" dirty="0"/>
              <a:t>, p. 13-14)</a:t>
            </a:r>
          </a:p>
        </p:txBody>
      </p:sp>
    </p:spTree>
    <p:extLst>
      <p:ext uri="{BB962C8B-B14F-4D97-AF65-F5344CB8AC3E}">
        <p14:creationId xmlns:p14="http://schemas.microsoft.com/office/powerpoint/2010/main" val="18623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A5D1A-E4D7-84AF-2AF2-5028784AA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92ACC-AAD9-A2CB-B219-30BE7B0D0D73}"/>
              </a:ext>
            </a:extLst>
          </p:cNvPr>
          <p:cNvSpPr>
            <a:spLocks noGrp="1"/>
          </p:cNvSpPr>
          <p:nvPr>
            <p:ph type="title"/>
          </p:nvPr>
        </p:nvSpPr>
        <p:spPr>
          <a:xfrm>
            <a:off x="0" y="-1"/>
            <a:ext cx="12192000" cy="1216025"/>
          </a:xfrm>
        </p:spPr>
        <p:txBody>
          <a:bodyPr anchor="ctr">
            <a:normAutofit/>
          </a:bodyPr>
          <a:lstStyle/>
          <a:p>
            <a:r>
              <a:rPr lang="en-US"/>
              <a:t>Application Requirements</a:t>
            </a:r>
          </a:p>
        </p:txBody>
      </p:sp>
      <p:pic>
        <p:nvPicPr>
          <p:cNvPr id="8" name="Picture 7" descr="Banana peel">
            <a:extLst>
              <a:ext uri="{FF2B5EF4-FFF2-40B4-BE49-F238E27FC236}">
                <a16:creationId xmlns:a16="http://schemas.microsoft.com/office/drawing/2014/main" id="{FD1BD54A-08C4-6A12-C622-9C38671A9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526" y="1974223"/>
            <a:ext cx="5181600" cy="3886200"/>
          </a:xfrm>
          <a:prstGeom prst="rect">
            <a:avLst/>
          </a:prstGeom>
          <a:noFill/>
        </p:spPr>
      </p:pic>
      <p:sp>
        <p:nvSpPr>
          <p:cNvPr id="3" name="Content Placeholder 2">
            <a:extLst>
              <a:ext uri="{FF2B5EF4-FFF2-40B4-BE49-F238E27FC236}">
                <a16:creationId xmlns:a16="http://schemas.microsoft.com/office/drawing/2014/main" id="{7F1CF93D-4498-A741-10B5-070E569E500C}"/>
              </a:ext>
            </a:extLst>
          </p:cNvPr>
          <p:cNvSpPr>
            <a:spLocks noGrp="1"/>
          </p:cNvSpPr>
          <p:nvPr>
            <p:ph sz="half" idx="2"/>
          </p:nvPr>
        </p:nvSpPr>
        <p:spPr>
          <a:xfrm>
            <a:off x="5667704" y="1626153"/>
            <a:ext cx="6145924" cy="4582339"/>
          </a:xfrm>
        </p:spPr>
        <p:txBody>
          <a:bodyPr>
            <a:normAutofit fontScale="92500" lnSpcReduction="10000"/>
          </a:bodyPr>
          <a:lstStyle/>
          <a:p>
            <a:pPr marL="0" indent="0">
              <a:lnSpc>
                <a:spcPct val="90000"/>
              </a:lnSpc>
              <a:buNone/>
            </a:pPr>
            <a:r>
              <a:rPr lang="en-US" sz="3000" b="1" dirty="0"/>
              <a:t>After approval:</a:t>
            </a:r>
          </a:p>
          <a:p>
            <a:pPr lvl="1">
              <a:lnSpc>
                <a:spcPct val="90000"/>
              </a:lnSpc>
            </a:pPr>
            <a:r>
              <a:rPr lang="en-US" sz="2800" dirty="0"/>
              <a:t>HH appeals HH composition</a:t>
            </a:r>
          </a:p>
          <a:p>
            <a:pPr lvl="2">
              <a:lnSpc>
                <a:spcPct val="90000"/>
              </a:lnSpc>
            </a:pPr>
            <a:r>
              <a:rPr lang="en-US" sz="2400" dirty="0"/>
              <a:t>Follow normal appeals process (Ch 10, Incidents and Appeals)</a:t>
            </a:r>
          </a:p>
          <a:p>
            <a:pPr lvl="2">
              <a:lnSpc>
                <a:spcPct val="90000"/>
              </a:lnSpc>
            </a:pPr>
            <a:r>
              <a:rPr lang="en-US" sz="2400" dirty="0"/>
              <a:t>A new signature page is required</a:t>
            </a:r>
          </a:p>
          <a:p>
            <a:pPr lvl="2">
              <a:lnSpc>
                <a:spcPct val="90000"/>
              </a:lnSpc>
            </a:pPr>
            <a:r>
              <a:rPr lang="en-US" sz="2400" dirty="0"/>
              <a:t>Do not change original log date or signature date in eHEAT</a:t>
            </a:r>
          </a:p>
          <a:p>
            <a:pPr lvl="2">
              <a:lnSpc>
                <a:spcPct val="90000"/>
              </a:lnSpc>
            </a:pPr>
            <a:r>
              <a:rPr lang="en-US" sz="2400" dirty="0"/>
              <a:t>Retain new signature page in HH file, note in eHEAT</a:t>
            </a:r>
          </a:p>
          <a:p>
            <a:pPr lvl="2">
              <a:lnSpc>
                <a:spcPct val="90000"/>
              </a:lnSpc>
            </a:pPr>
            <a:r>
              <a:rPr lang="en-US" sz="2400" dirty="0"/>
              <a:t>If an overpayment or suspected fraud is identified, treat as an incident</a:t>
            </a:r>
          </a:p>
          <a:p>
            <a:pPr>
              <a:lnSpc>
                <a:spcPct val="90000"/>
              </a:lnSpc>
            </a:pPr>
            <a:endParaRPr lang="en-US" sz="1900" dirty="0"/>
          </a:p>
          <a:p>
            <a:pPr marL="457200" lvl="1" indent="0">
              <a:lnSpc>
                <a:spcPct val="90000"/>
              </a:lnSpc>
              <a:spcBef>
                <a:spcPts val="600"/>
              </a:spcBef>
              <a:spcAft>
                <a:spcPts val="600"/>
              </a:spcAft>
              <a:buNone/>
            </a:pPr>
            <a:endParaRPr lang="en-US" sz="1900" dirty="0"/>
          </a:p>
        </p:txBody>
      </p:sp>
      <p:sp>
        <p:nvSpPr>
          <p:cNvPr id="7" name="Slide Number Placeholder 6">
            <a:extLst>
              <a:ext uri="{FF2B5EF4-FFF2-40B4-BE49-F238E27FC236}">
                <a16:creationId xmlns:a16="http://schemas.microsoft.com/office/drawing/2014/main" id="{973E3935-3491-F5DF-4F0F-2AB57E314E4D}"/>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36</a:t>
            </a:fld>
            <a:endParaRPr lang="en-US"/>
          </a:p>
        </p:txBody>
      </p:sp>
      <p:sp>
        <p:nvSpPr>
          <p:cNvPr id="5" name="TextBox 4">
            <a:extLst>
              <a:ext uri="{FF2B5EF4-FFF2-40B4-BE49-F238E27FC236}">
                <a16:creationId xmlns:a16="http://schemas.microsoft.com/office/drawing/2014/main" id="{C40D8EC0-98E4-3451-5550-A1CDB170D611}"/>
              </a:ext>
            </a:extLst>
          </p:cNvPr>
          <p:cNvSpPr txBox="1"/>
          <p:nvPr/>
        </p:nvSpPr>
        <p:spPr>
          <a:xfrm>
            <a:off x="1438" y="6433955"/>
            <a:ext cx="6094562" cy="369332"/>
          </a:xfrm>
          <a:prstGeom prst="rect">
            <a:avLst/>
          </a:prstGeom>
          <a:noFill/>
        </p:spPr>
        <p:txBody>
          <a:bodyPr wrap="square">
            <a:spAutoFit/>
          </a:bodyPr>
          <a:lstStyle/>
          <a:p>
            <a:r>
              <a:rPr lang="en-US" dirty="0"/>
              <a:t>(Ch. 2  – </a:t>
            </a:r>
            <a:r>
              <a:rPr lang="en-US" i="1" dirty="0"/>
              <a:t>Applications &amp; Application Processing</a:t>
            </a:r>
            <a:r>
              <a:rPr lang="en-US" dirty="0"/>
              <a:t>, p. 13-14)</a:t>
            </a:r>
          </a:p>
        </p:txBody>
      </p:sp>
    </p:spTree>
    <p:extLst>
      <p:ext uri="{BB962C8B-B14F-4D97-AF65-F5344CB8AC3E}">
        <p14:creationId xmlns:p14="http://schemas.microsoft.com/office/powerpoint/2010/main" val="76061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FCE71-0285-1540-9CF1-B5B06B31D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3B378-9D40-510C-CEC5-60419E430394}"/>
              </a:ext>
            </a:extLst>
          </p:cNvPr>
          <p:cNvSpPr>
            <a:spLocks noGrp="1"/>
          </p:cNvSpPr>
          <p:nvPr>
            <p:ph type="title"/>
          </p:nvPr>
        </p:nvSpPr>
        <p:spPr/>
        <p:txBody>
          <a:bodyPr>
            <a:normAutofit/>
          </a:bodyPr>
          <a:lstStyle/>
          <a:p>
            <a:r>
              <a:rPr lang="en-US" sz="4400" dirty="0"/>
              <a:t>Application Requirements</a:t>
            </a:r>
          </a:p>
        </p:txBody>
      </p:sp>
      <p:sp>
        <p:nvSpPr>
          <p:cNvPr id="3" name="Content Placeholder 2">
            <a:extLst>
              <a:ext uri="{FF2B5EF4-FFF2-40B4-BE49-F238E27FC236}">
                <a16:creationId xmlns:a16="http://schemas.microsoft.com/office/drawing/2014/main" id="{A179D450-934B-FAD4-8D60-D813960CAC44}"/>
              </a:ext>
            </a:extLst>
          </p:cNvPr>
          <p:cNvSpPr>
            <a:spLocks noGrp="1"/>
          </p:cNvSpPr>
          <p:nvPr>
            <p:ph sz="half" idx="1"/>
          </p:nvPr>
        </p:nvSpPr>
        <p:spPr>
          <a:xfrm>
            <a:off x="129396" y="1397327"/>
            <a:ext cx="11973464" cy="5229257"/>
          </a:xfrm>
        </p:spPr>
        <p:txBody>
          <a:bodyPr>
            <a:noAutofit/>
          </a:bodyPr>
          <a:lstStyle/>
          <a:p>
            <a:pPr marL="914400" lvl="2" indent="0">
              <a:spcBef>
                <a:spcPts val="1800"/>
              </a:spcBef>
              <a:spcAft>
                <a:spcPts val="600"/>
              </a:spcAft>
              <a:buNone/>
            </a:pPr>
            <a:r>
              <a:rPr lang="en-US" sz="2600" b="1" dirty="0"/>
              <a:t>Bill called to discuss his app.  He applied in September, his app has not been approved, and his living situation has drastically changed.  Bills 4 grandkids have recently moved into the house.  What are Bills options?</a:t>
            </a:r>
          </a:p>
          <a:p>
            <a:pPr marL="914400" lvl="2" indent="0">
              <a:spcBef>
                <a:spcPts val="1800"/>
              </a:spcBef>
              <a:spcAft>
                <a:spcPts val="600"/>
              </a:spcAft>
              <a:buNone/>
            </a:pPr>
            <a:r>
              <a:rPr lang="en-US" sz="2600" b="1" dirty="0"/>
              <a:t>	</a:t>
            </a:r>
            <a:r>
              <a:rPr lang="en-US" sz="2400" dirty="0"/>
              <a:t>Bill can either continue with the original app prior to the changes in HH 	members or withdraw his app and reapply with his grandkids as HH members. 	SP would follow the new process for HH with composition changes.  If Bill 	chooses to withdraw his original app and submit a new signature page with 	complete HH member info, his app will be reactivated and assigned a new 	log date, signature date and be placed in log date order for processing.</a:t>
            </a:r>
            <a:endParaRPr lang="en-US" sz="2400" b="1" dirty="0"/>
          </a:p>
          <a:p>
            <a:pPr marL="457200" lvl="1" indent="0">
              <a:spcBef>
                <a:spcPts val="600"/>
              </a:spcBef>
              <a:spcAft>
                <a:spcPts val="600"/>
              </a:spcAft>
              <a:buNone/>
            </a:pPr>
            <a:endParaRPr lang="en-US" sz="2800" dirty="0"/>
          </a:p>
        </p:txBody>
      </p:sp>
      <p:sp>
        <p:nvSpPr>
          <p:cNvPr id="7" name="Slide Number Placeholder 6">
            <a:extLst>
              <a:ext uri="{FF2B5EF4-FFF2-40B4-BE49-F238E27FC236}">
                <a16:creationId xmlns:a16="http://schemas.microsoft.com/office/drawing/2014/main" id="{D2DD92D6-AFC1-D3BE-21A6-CD8BF10B5875}"/>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717CE4B7-F2A2-1545-0C1F-D4932C08E70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396" y="1397327"/>
            <a:ext cx="872260" cy="872260"/>
          </a:xfrm>
          <a:prstGeom prst="rect">
            <a:avLst/>
          </a:prstGeom>
        </p:spPr>
      </p:pic>
      <p:pic>
        <p:nvPicPr>
          <p:cNvPr id="5" name="Picture 4" descr="Logo&#10;&#10;Description automatically generated">
            <a:extLst>
              <a:ext uri="{FF2B5EF4-FFF2-40B4-BE49-F238E27FC236}">
                <a16:creationId xmlns:a16="http://schemas.microsoft.com/office/drawing/2014/main" id="{DE7228ED-4D63-0101-48AA-2E9496C698A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340" r="17785" b="7271"/>
          <a:stretch/>
        </p:blipFill>
        <p:spPr>
          <a:xfrm>
            <a:off x="1459697" y="2934509"/>
            <a:ext cx="481287" cy="376932"/>
          </a:xfrm>
          <a:prstGeom prst="rect">
            <a:avLst/>
          </a:prstGeom>
        </p:spPr>
      </p:pic>
    </p:spTree>
    <p:extLst>
      <p:ext uri="{BB962C8B-B14F-4D97-AF65-F5344CB8AC3E}">
        <p14:creationId xmlns:p14="http://schemas.microsoft.com/office/powerpoint/2010/main" val="37447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22651-17D0-E75C-6A91-D31947453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3A0E8-AE27-C560-E1EF-77FA869C7BD7}"/>
              </a:ext>
            </a:extLst>
          </p:cNvPr>
          <p:cNvSpPr>
            <a:spLocks noGrp="1"/>
          </p:cNvSpPr>
          <p:nvPr>
            <p:ph type="title"/>
          </p:nvPr>
        </p:nvSpPr>
        <p:spPr/>
        <p:txBody>
          <a:bodyPr>
            <a:normAutofit/>
          </a:bodyPr>
          <a:lstStyle/>
          <a:p>
            <a:r>
              <a:rPr lang="en-US" sz="4400" dirty="0"/>
              <a:t>Application Requirements</a:t>
            </a:r>
          </a:p>
        </p:txBody>
      </p:sp>
      <p:sp>
        <p:nvSpPr>
          <p:cNvPr id="3" name="Content Placeholder 2">
            <a:extLst>
              <a:ext uri="{FF2B5EF4-FFF2-40B4-BE49-F238E27FC236}">
                <a16:creationId xmlns:a16="http://schemas.microsoft.com/office/drawing/2014/main" id="{07FAEA01-7BBA-AF21-1C77-47FD15DC7372}"/>
              </a:ext>
            </a:extLst>
          </p:cNvPr>
          <p:cNvSpPr>
            <a:spLocks noGrp="1"/>
          </p:cNvSpPr>
          <p:nvPr>
            <p:ph sz="half" idx="1"/>
          </p:nvPr>
        </p:nvSpPr>
        <p:spPr>
          <a:xfrm>
            <a:off x="129396" y="1397327"/>
            <a:ext cx="11973464" cy="5229257"/>
          </a:xfrm>
        </p:spPr>
        <p:txBody>
          <a:bodyPr>
            <a:noAutofit/>
          </a:bodyPr>
          <a:lstStyle/>
          <a:p>
            <a:pPr marL="914400" lvl="2" indent="0">
              <a:spcBef>
                <a:spcPts val="1800"/>
              </a:spcBef>
              <a:spcAft>
                <a:spcPts val="600"/>
              </a:spcAft>
              <a:buNone/>
            </a:pPr>
            <a:endParaRPr lang="en-US" sz="2600" b="1" dirty="0"/>
          </a:p>
          <a:p>
            <a:pPr marL="914400" lvl="2" indent="0">
              <a:spcBef>
                <a:spcPts val="1800"/>
              </a:spcBef>
              <a:spcAft>
                <a:spcPts val="600"/>
              </a:spcAft>
              <a:buNone/>
            </a:pPr>
            <a:r>
              <a:rPr lang="en-US" sz="2600" b="1" dirty="0"/>
              <a:t>HH applied for EAP online and realized they did not include their aunt or mom on the app.  Their app has not been approved.  The HH has all pertinent info and is ready to provide.  What are the HH next steps?</a:t>
            </a:r>
          </a:p>
          <a:p>
            <a:pPr marL="1371600" lvl="3" indent="0">
              <a:spcBef>
                <a:spcPts val="1800"/>
              </a:spcBef>
              <a:spcAft>
                <a:spcPts val="600"/>
              </a:spcAft>
              <a:buNone/>
            </a:pPr>
            <a:r>
              <a:rPr lang="en-US" sz="2400" dirty="0"/>
              <a:t>SP will need to follow new process for HH with composition changes including the withdrawal of the original app.  HH will supply a new signature page with appropriate HH member info.  When the signature page is received, the application will be reactivated with a new log date, signature date and placed in log date order.</a:t>
            </a:r>
            <a:endParaRPr lang="en-US" sz="2400" dirty="0">
              <a:ea typeface="Calibri" panose="020F0502020204030204" pitchFamily="34" charset="0"/>
              <a:cs typeface="Times New Roman" panose="02020603050405020304" pitchFamily="18" charset="0"/>
            </a:endParaRPr>
          </a:p>
          <a:p>
            <a:pPr marL="457200" lvl="1" indent="0">
              <a:spcBef>
                <a:spcPts val="600"/>
              </a:spcBef>
              <a:spcAft>
                <a:spcPts val="600"/>
              </a:spcAft>
              <a:buNone/>
            </a:pPr>
            <a:endParaRPr lang="en-US" sz="2800" dirty="0"/>
          </a:p>
        </p:txBody>
      </p:sp>
      <p:sp>
        <p:nvSpPr>
          <p:cNvPr id="7" name="Slide Number Placeholder 6">
            <a:extLst>
              <a:ext uri="{FF2B5EF4-FFF2-40B4-BE49-F238E27FC236}">
                <a16:creationId xmlns:a16="http://schemas.microsoft.com/office/drawing/2014/main" id="{FE0A433C-AE1F-65F6-9F47-D0B0B15A1EAB}"/>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64BADB07-ED6E-44E1-BB54-53E182C5757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805" y="2225463"/>
            <a:ext cx="872260" cy="872260"/>
          </a:xfrm>
          <a:prstGeom prst="rect">
            <a:avLst/>
          </a:prstGeom>
        </p:spPr>
      </p:pic>
      <p:pic>
        <p:nvPicPr>
          <p:cNvPr id="8" name="Picture 7" descr="Logo&#10;&#10;Description automatically generated">
            <a:extLst>
              <a:ext uri="{FF2B5EF4-FFF2-40B4-BE49-F238E27FC236}">
                <a16:creationId xmlns:a16="http://schemas.microsoft.com/office/drawing/2014/main" id="{7802472C-939D-5FC5-FB30-87C788095967}"/>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340" r="17785" b="7271"/>
          <a:stretch/>
        </p:blipFill>
        <p:spPr>
          <a:xfrm>
            <a:off x="1014065" y="3635023"/>
            <a:ext cx="481287" cy="376932"/>
          </a:xfrm>
          <a:prstGeom prst="rect">
            <a:avLst/>
          </a:prstGeom>
        </p:spPr>
      </p:pic>
    </p:spTree>
    <p:extLst>
      <p:ext uri="{BB962C8B-B14F-4D97-AF65-F5344CB8AC3E}">
        <p14:creationId xmlns:p14="http://schemas.microsoft.com/office/powerpoint/2010/main" val="41956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27B0D-BD68-7403-CD3F-FE9D95CAC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F6076-C331-9532-2B12-9CEBE3C9148D}"/>
              </a:ext>
            </a:extLst>
          </p:cNvPr>
          <p:cNvSpPr>
            <a:spLocks noGrp="1"/>
          </p:cNvSpPr>
          <p:nvPr>
            <p:ph type="title"/>
          </p:nvPr>
        </p:nvSpPr>
        <p:spPr/>
        <p:txBody>
          <a:bodyPr>
            <a:normAutofit/>
          </a:bodyPr>
          <a:lstStyle/>
          <a:p>
            <a:r>
              <a:rPr lang="en-US" sz="4400" dirty="0"/>
              <a:t>Application Requirements</a:t>
            </a:r>
          </a:p>
        </p:txBody>
      </p:sp>
      <p:sp>
        <p:nvSpPr>
          <p:cNvPr id="3" name="Content Placeholder 2">
            <a:extLst>
              <a:ext uri="{FF2B5EF4-FFF2-40B4-BE49-F238E27FC236}">
                <a16:creationId xmlns:a16="http://schemas.microsoft.com/office/drawing/2014/main" id="{0B197F15-5514-2440-F914-A28720414408}"/>
              </a:ext>
            </a:extLst>
          </p:cNvPr>
          <p:cNvSpPr>
            <a:spLocks noGrp="1"/>
          </p:cNvSpPr>
          <p:nvPr>
            <p:ph sz="half" idx="1"/>
          </p:nvPr>
        </p:nvSpPr>
        <p:spPr>
          <a:xfrm>
            <a:off x="129396" y="1397327"/>
            <a:ext cx="11973464" cy="5229257"/>
          </a:xfrm>
        </p:spPr>
        <p:txBody>
          <a:bodyPr>
            <a:noAutofit/>
          </a:bodyPr>
          <a:lstStyle/>
          <a:p>
            <a:pPr marL="914400" lvl="2" indent="0">
              <a:spcBef>
                <a:spcPts val="1800"/>
              </a:spcBef>
              <a:spcAft>
                <a:spcPts val="600"/>
              </a:spcAft>
              <a:buNone/>
            </a:pPr>
            <a:endParaRPr lang="en-US" sz="2600" b="1" dirty="0"/>
          </a:p>
          <a:p>
            <a:pPr marL="914400" lvl="2" indent="0">
              <a:spcBef>
                <a:spcPts val="1800"/>
              </a:spcBef>
              <a:spcAft>
                <a:spcPts val="600"/>
              </a:spcAft>
              <a:buNone/>
            </a:pPr>
            <a:r>
              <a:rPr lang="en-US" sz="2600" b="1" dirty="0"/>
              <a:t>Is there any time a HH can simply provide the SP with HH member data without requiring a new signature page and it becoming a new application with new log date and signature date?</a:t>
            </a:r>
          </a:p>
          <a:p>
            <a:pPr marL="457200" lvl="1" indent="0">
              <a:spcBef>
                <a:spcPts val="600"/>
              </a:spcBef>
              <a:spcAft>
                <a:spcPts val="600"/>
              </a:spcAft>
              <a:buNone/>
            </a:pPr>
            <a:endParaRPr lang="en-US" sz="1800" dirty="0"/>
          </a:p>
          <a:p>
            <a:pPr marL="457200" lvl="1" indent="0">
              <a:spcBef>
                <a:spcPts val="600"/>
              </a:spcBef>
              <a:spcAft>
                <a:spcPts val="600"/>
              </a:spcAft>
              <a:buNone/>
            </a:pPr>
            <a:r>
              <a:rPr lang="en-US" sz="2800" dirty="0"/>
              <a:t>		The only time this would be allowable is if the application was 			approved and the HH appealed.  In that situation you 				would follow the process previously detailed on HH appeals HH 		composition.</a:t>
            </a:r>
          </a:p>
        </p:txBody>
      </p:sp>
      <p:sp>
        <p:nvSpPr>
          <p:cNvPr id="7" name="Slide Number Placeholder 6">
            <a:extLst>
              <a:ext uri="{FF2B5EF4-FFF2-40B4-BE49-F238E27FC236}">
                <a16:creationId xmlns:a16="http://schemas.microsoft.com/office/drawing/2014/main" id="{6EC645A1-A50E-851F-0407-E79EA200B683}"/>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64902017-2756-092B-C205-13248C063BB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805" y="2225463"/>
            <a:ext cx="872260" cy="872260"/>
          </a:xfrm>
          <a:prstGeom prst="rect">
            <a:avLst/>
          </a:prstGeom>
        </p:spPr>
      </p:pic>
      <p:pic>
        <p:nvPicPr>
          <p:cNvPr id="8" name="Picture 7" descr="Logo&#10;&#10;Description automatically generated">
            <a:extLst>
              <a:ext uri="{FF2B5EF4-FFF2-40B4-BE49-F238E27FC236}">
                <a16:creationId xmlns:a16="http://schemas.microsoft.com/office/drawing/2014/main" id="{0648032C-6EE0-FE3B-6941-81CD4E0470C9}"/>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340" r="17785" b="7271"/>
          <a:stretch/>
        </p:blipFill>
        <p:spPr>
          <a:xfrm>
            <a:off x="1452215" y="3924737"/>
            <a:ext cx="481287" cy="376932"/>
          </a:xfrm>
          <a:prstGeom prst="rect">
            <a:avLst/>
          </a:prstGeom>
        </p:spPr>
      </p:pic>
    </p:spTree>
    <p:extLst>
      <p:ext uri="{BB962C8B-B14F-4D97-AF65-F5344CB8AC3E}">
        <p14:creationId xmlns:p14="http://schemas.microsoft.com/office/powerpoint/2010/main" val="26410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2DCCB-101E-898A-3569-824A47745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FFCA1-B0A6-6D77-8580-9E286A1019E8}"/>
              </a:ext>
            </a:extLst>
          </p:cNvPr>
          <p:cNvSpPr>
            <a:spLocks noGrp="1"/>
          </p:cNvSpPr>
          <p:nvPr>
            <p:ph type="title"/>
          </p:nvPr>
        </p:nvSpPr>
        <p:spPr/>
        <p:txBody>
          <a:bodyPr>
            <a:normAutofit/>
          </a:bodyPr>
          <a:lstStyle/>
          <a:p>
            <a:r>
              <a:rPr lang="en-US" sz="4400" dirty="0"/>
              <a:t>Ch 2 – Applications &amp; Application Processing</a:t>
            </a:r>
          </a:p>
        </p:txBody>
      </p:sp>
      <p:sp>
        <p:nvSpPr>
          <p:cNvPr id="3" name="Content Placeholder 2">
            <a:extLst>
              <a:ext uri="{FF2B5EF4-FFF2-40B4-BE49-F238E27FC236}">
                <a16:creationId xmlns:a16="http://schemas.microsoft.com/office/drawing/2014/main" id="{45192436-42BD-8EE5-042C-AEE14FA1D5A9}"/>
              </a:ext>
            </a:extLst>
          </p:cNvPr>
          <p:cNvSpPr>
            <a:spLocks noGrp="1"/>
          </p:cNvSpPr>
          <p:nvPr>
            <p:ph sz="half" idx="1"/>
          </p:nvPr>
        </p:nvSpPr>
        <p:spPr>
          <a:xfrm>
            <a:off x="698855" y="1594624"/>
            <a:ext cx="11269027"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Application Requirements</a:t>
            </a:r>
            <a:endParaRPr lang="en-US" sz="3200" b="1" dirty="0">
              <a:ea typeface="Calibri" panose="020F0502020204030204" pitchFamily="34" charset="0"/>
              <a:cs typeface="Times New Roman" panose="02020603050405020304" pitchFamily="18" charset="0"/>
            </a:endParaRPr>
          </a:p>
          <a:p>
            <a:pPr marL="287338" indent="-287338">
              <a:spcBef>
                <a:spcPts val="600"/>
              </a:spcBef>
              <a:spcAft>
                <a:spcPts val="600"/>
              </a:spcAft>
            </a:pPr>
            <a:r>
              <a:rPr lang="en-US" sz="3200" dirty="0"/>
              <a:t>An upcoming application requirements presentation will fully explain the changes in this chapter related to app requirements</a:t>
            </a:r>
          </a:p>
          <a:p>
            <a:pPr lvl="1">
              <a:spcBef>
                <a:spcPts val="600"/>
              </a:spcBef>
              <a:spcAft>
                <a:spcPts val="600"/>
              </a:spcAft>
            </a:pPr>
            <a:r>
              <a:rPr lang="en-US" sz="2800" dirty="0"/>
              <a:t>New </a:t>
            </a:r>
            <a:r>
              <a:rPr lang="en-US" sz="2800" b="1" dirty="0"/>
              <a:t>Application Requirements </a:t>
            </a:r>
            <a:r>
              <a:rPr lang="en-US" sz="2800" dirty="0"/>
              <a:t>section details what is required for an app to be considered valid</a:t>
            </a:r>
          </a:p>
          <a:p>
            <a:pPr lvl="1">
              <a:spcBef>
                <a:spcPts val="600"/>
              </a:spcBef>
              <a:spcAft>
                <a:spcPts val="600"/>
              </a:spcAft>
            </a:pPr>
            <a:r>
              <a:rPr lang="en-US" sz="2800" dirty="0"/>
              <a:t>New </a:t>
            </a:r>
            <a:r>
              <a:rPr lang="en-US" sz="2800" b="1" dirty="0"/>
              <a:t>Handling Applications Without Valid Signatures or With Composition Changes </a:t>
            </a:r>
            <a:r>
              <a:rPr lang="en-US" sz="2800" dirty="0"/>
              <a:t>section details handling these type of apps</a:t>
            </a:r>
            <a:endParaRPr lang="en-US" dirty="0"/>
          </a:p>
          <a:p>
            <a:pPr marL="0" indent="0">
              <a:spcBef>
                <a:spcPts val="600"/>
              </a:spcBef>
              <a:spcAft>
                <a:spcPts val="600"/>
              </a:spcAft>
              <a:buNone/>
            </a:pPr>
            <a:endParaRPr lang="en-US" sz="2000" dirty="0"/>
          </a:p>
          <a:p>
            <a:pPr marL="0" indent="0">
              <a:spcBef>
                <a:spcPts val="600"/>
              </a:spcBef>
              <a:spcAft>
                <a:spcPts val="600"/>
              </a:spcAft>
              <a:buNone/>
            </a:pPr>
            <a:endParaRPr lang="en-US" sz="2000" dirty="0"/>
          </a:p>
          <a:p>
            <a:pPr marL="0" indent="0">
              <a:spcBef>
                <a:spcPts val="600"/>
              </a:spcBef>
              <a:spcAft>
                <a:spcPts val="600"/>
              </a:spcAft>
              <a:buNone/>
            </a:pPr>
            <a:r>
              <a:rPr lang="en-US" sz="2000" dirty="0"/>
              <a:t>(Ch. 2  – </a:t>
            </a:r>
            <a:r>
              <a:rPr lang="en-US" sz="2000" i="1" dirty="0"/>
              <a:t>Applications &amp; Application Processing</a:t>
            </a:r>
            <a:r>
              <a:rPr lang="en-US" sz="2000" dirty="0"/>
              <a:t>, p. 13-14)</a:t>
            </a:r>
            <a:endParaRPr lang="en-US" sz="2000" i="1" dirty="0"/>
          </a:p>
        </p:txBody>
      </p:sp>
      <p:sp>
        <p:nvSpPr>
          <p:cNvPr id="7" name="Slide Number Placeholder 6">
            <a:extLst>
              <a:ext uri="{FF2B5EF4-FFF2-40B4-BE49-F238E27FC236}">
                <a16:creationId xmlns:a16="http://schemas.microsoft.com/office/drawing/2014/main" id="{B7353260-02C5-5D26-A9F5-3FE46E36EFB0}"/>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3411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554AC-F400-31AF-DB5D-16014B84D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021EF-8311-94D7-0002-E54AB16BD4EF}"/>
              </a:ext>
            </a:extLst>
          </p:cNvPr>
          <p:cNvSpPr>
            <a:spLocks noGrp="1"/>
          </p:cNvSpPr>
          <p:nvPr>
            <p:ph type="title"/>
          </p:nvPr>
        </p:nvSpPr>
        <p:spPr/>
        <p:txBody>
          <a:bodyPr>
            <a:normAutofit/>
          </a:bodyPr>
          <a:lstStyle/>
          <a:p>
            <a:r>
              <a:rPr lang="en-US" sz="4400" dirty="0"/>
              <a:t>Application Requirements</a:t>
            </a:r>
          </a:p>
        </p:txBody>
      </p:sp>
      <p:sp>
        <p:nvSpPr>
          <p:cNvPr id="3" name="Content Placeholder 2">
            <a:extLst>
              <a:ext uri="{FF2B5EF4-FFF2-40B4-BE49-F238E27FC236}">
                <a16:creationId xmlns:a16="http://schemas.microsoft.com/office/drawing/2014/main" id="{D5836B79-D203-ED40-0771-638E8FAB11B9}"/>
              </a:ext>
            </a:extLst>
          </p:cNvPr>
          <p:cNvSpPr>
            <a:spLocks noGrp="1"/>
          </p:cNvSpPr>
          <p:nvPr>
            <p:ph sz="half" idx="1"/>
          </p:nvPr>
        </p:nvSpPr>
        <p:spPr>
          <a:xfrm>
            <a:off x="129396" y="1397327"/>
            <a:ext cx="11973464" cy="5229257"/>
          </a:xfrm>
        </p:spPr>
        <p:txBody>
          <a:bodyPr>
            <a:noAutofit/>
          </a:bodyPr>
          <a:lstStyle/>
          <a:p>
            <a:pPr marL="914400" lvl="2" indent="0">
              <a:spcBef>
                <a:spcPts val="1800"/>
              </a:spcBef>
              <a:spcAft>
                <a:spcPts val="600"/>
              </a:spcAft>
              <a:buNone/>
            </a:pPr>
            <a:endParaRPr lang="en-US" sz="2600" b="1" dirty="0"/>
          </a:p>
          <a:p>
            <a:pPr marL="914400" lvl="2" indent="0">
              <a:spcBef>
                <a:spcPts val="1800"/>
              </a:spcBef>
              <a:spcAft>
                <a:spcPts val="600"/>
              </a:spcAft>
              <a:buNone/>
            </a:pPr>
            <a:r>
              <a:rPr lang="en-US" sz="2600" b="1" dirty="0"/>
              <a:t>Jenny received her EAP eligibility letter and realized she only listed herself in the household. </a:t>
            </a:r>
          </a:p>
          <a:p>
            <a:pPr marL="457200" lvl="1" indent="0">
              <a:spcBef>
                <a:spcPts val="600"/>
              </a:spcBef>
              <a:spcAft>
                <a:spcPts val="600"/>
              </a:spcAft>
              <a:buNone/>
            </a:pPr>
            <a:endParaRPr lang="en-US" sz="2800" dirty="0"/>
          </a:p>
          <a:p>
            <a:pPr lvl="2">
              <a:spcBef>
                <a:spcPts val="600"/>
              </a:spcBef>
              <a:spcAft>
                <a:spcPts val="600"/>
              </a:spcAft>
            </a:pPr>
            <a:r>
              <a:rPr lang="en-US" sz="2400" dirty="0"/>
              <a:t>Jenny may appeal her eligibility with the SP.  The SP may send Jenny a new signature page via eHEAT.  Once returned, SP will not adjust log date or signature date.  Info will be updated in eHEAT, the new signature page will be retained with the original HH file, SP will make detailed notes in eHEAT and recalculate the PH benefit.  If overpayment or SP suspects fraud, SP will follow incident protocols in Chapter 10 of the EAP Policy Manual</a:t>
            </a:r>
          </a:p>
        </p:txBody>
      </p:sp>
      <p:sp>
        <p:nvSpPr>
          <p:cNvPr id="7" name="Slide Number Placeholder 6">
            <a:extLst>
              <a:ext uri="{FF2B5EF4-FFF2-40B4-BE49-F238E27FC236}">
                <a16:creationId xmlns:a16="http://schemas.microsoft.com/office/drawing/2014/main" id="{FBDCEA09-9F95-374F-D450-818EDC893E66}"/>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D5783CB3-7C74-F8CB-6F8F-5790E699942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805" y="2225463"/>
            <a:ext cx="872260" cy="872260"/>
          </a:xfrm>
          <a:prstGeom prst="rect">
            <a:avLst/>
          </a:prstGeom>
        </p:spPr>
      </p:pic>
      <p:pic>
        <p:nvPicPr>
          <p:cNvPr id="8" name="Picture 7" descr="Logo&#10;&#10;Description automatically generated">
            <a:extLst>
              <a:ext uri="{FF2B5EF4-FFF2-40B4-BE49-F238E27FC236}">
                <a16:creationId xmlns:a16="http://schemas.microsoft.com/office/drawing/2014/main" id="{BF8DE0F6-6337-A945-679A-BD4A4BF54C3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340" r="17785" b="7271"/>
          <a:stretch/>
        </p:blipFill>
        <p:spPr>
          <a:xfrm>
            <a:off x="773421" y="3635023"/>
            <a:ext cx="481287" cy="376932"/>
          </a:xfrm>
          <a:prstGeom prst="rect">
            <a:avLst/>
          </a:prstGeom>
        </p:spPr>
      </p:pic>
    </p:spTree>
    <p:extLst>
      <p:ext uri="{BB962C8B-B14F-4D97-AF65-F5344CB8AC3E}">
        <p14:creationId xmlns:p14="http://schemas.microsoft.com/office/powerpoint/2010/main" val="316480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Q&amp;A</a:t>
            </a:r>
            <a:endParaRPr lang="en-US" sz="4400" dirty="0"/>
          </a:p>
        </p:txBody>
      </p:sp>
      <p:sp>
        <p:nvSpPr>
          <p:cNvPr id="7" name="Slide Number Placeholder 6"/>
          <p:cNvSpPr>
            <a:spLocks noGrp="1"/>
          </p:cNvSpPr>
          <p:nvPr>
            <p:ph type="sldNum" sz="quarter" idx="12"/>
          </p:nvPr>
        </p:nvSpPr>
        <p:spPr>
          <a:xfrm>
            <a:off x="10211172" y="6356350"/>
            <a:ext cx="1462668" cy="365125"/>
          </a:xfrm>
        </p:spPr>
        <p:txBody>
          <a:bodyPr/>
          <a:lstStyle/>
          <a:p>
            <a:fld id="{48F63A3B-78C7-47BE-AE5E-E10140E04643}" type="slidenum">
              <a:rPr lang="en-US" smtClean="0"/>
              <a:t>41</a:t>
            </a:fld>
            <a:endParaRPr lang="en-US" dirty="0"/>
          </a:p>
        </p:txBody>
      </p:sp>
      <p:pic>
        <p:nvPicPr>
          <p:cNvPr id="4" name="Picture 3" descr="Wooden blocks with question marks">
            <a:extLst>
              <a:ext uri="{FF2B5EF4-FFF2-40B4-BE49-F238E27FC236}">
                <a16:creationId xmlns:a16="http://schemas.microsoft.com/office/drawing/2014/main" id="{5264E1B0-E927-9E45-ACBD-87A384B35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4898" y="1595874"/>
            <a:ext cx="7382203" cy="4921469"/>
          </a:xfrm>
          <a:prstGeom prst="rect">
            <a:avLst/>
          </a:prstGeom>
        </p:spPr>
      </p:pic>
    </p:spTree>
    <p:extLst>
      <p:ext uri="{BB962C8B-B14F-4D97-AF65-F5344CB8AC3E}">
        <p14:creationId xmlns:p14="http://schemas.microsoft.com/office/powerpoint/2010/main" val="1384858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Application &amp; Mailing</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Ernest McCann</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19990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7C69-BD07-7F91-3460-C6E143BAFFCB}"/>
              </a:ext>
            </a:extLst>
          </p:cNvPr>
          <p:cNvSpPr>
            <a:spLocks noGrp="1"/>
          </p:cNvSpPr>
          <p:nvPr>
            <p:ph type="title"/>
          </p:nvPr>
        </p:nvSpPr>
        <p:spPr/>
        <p:txBody>
          <a:bodyPr>
            <a:normAutofit/>
          </a:bodyPr>
          <a:lstStyle/>
          <a:p>
            <a:r>
              <a:rPr lang="en-US" sz="4400" dirty="0"/>
              <a:t>Application Changes and Mailing</a:t>
            </a:r>
          </a:p>
        </p:txBody>
      </p:sp>
      <p:sp>
        <p:nvSpPr>
          <p:cNvPr id="3" name="Content Placeholder 2">
            <a:extLst>
              <a:ext uri="{FF2B5EF4-FFF2-40B4-BE49-F238E27FC236}">
                <a16:creationId xmlns:a16="http://schemas.microsoft.com/office/drawing/2014/main" id="{B1B55143-D0F6-FAF5-C8A5-F5AA98D57EA8}"/>
              </a:ext>
            </a:extLst>
          </p:cNvPr>
          <p:cNvSpPr>
            <a:spLocks noGrp="1"/>
          </p:cNvSpPr>
          <p:nvPr>
            <p:ph idx="1"/>
          </p:nvPr>
        </p:nvSpPr>
        <p:spPr/>
        <p:txBody>
          <a:bodyPr>
            <a:normAutofit/>
          </a:bodyPr>
          <a:lstStyle/>
          <a:p>
            <a:pPr marL="0" indent="0">
              <a:buNone/>
            </a:pPr>
            <a:r>
              <a:rPr lang="en-US" sz="3600" b="1" dirty="0">
                <a:solidFill>
                  <a:srgbClr val="003865"/>
                </a:solidFill>
              </a:rPr>
              <a:t>Topics</a:t>
            </a:r>
          </a:p>
          <a:p>
            <a:r>
              <a:rPr lang="en-US" sz="3600" dirty="0">
                <a:solidFill>
                  <a:srgbClr val="003865"/>
                </a:solidFill>
              </a:rPr>
              <a:t>Application changes</a:t>
            </a:r>
          </a:p>
          <a:p>
            <a:r>
              <a:rPr lang="en-US" sz="3600" dirty="0">
                <a:solidFill>
                  <a:srgbClr val="003865"/>
                </a:solidFill>
              </a:rPr>
              <a:t>Mailing Timeline</a:t>
            </a:r>
          </a:p>
          <a:p>
            <a:endParaRPr lang="en-US" sz="3600" b="1" dirty="0">
              <a:solidFill>
                <a:srgbClr val="003865"/>
              </a:solidFill>
            </a:endParaRPr>
          </a:p>
        </p:txBody>
      </p:sp>
      <p:sp>
        <p:nvSpPr>
          <p:cNvPr id="6" name="Slide Number Placeholder 5">
            <a:extLst>
              <a:ext uri="{FF2B5EF4-FFF2-40B4-BE49-F238E27FC236}">
                <a16:creationId xmlns:a16="http://schemas.microsoft.com/office/drawing/2014/main" id="{3550AA63-AE8C-D80C-56A9-4155980071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Calendar page with a pen on top">
            <a:extLst>
              <a:ext uri="{FF2B5EF4-FFF2-40B4-BE49-F238E27FC236}">
                <a16:creationId xmlns:a16="http://schemas.microsoft.com/office/drawing/2014/main" id="{CE0A757D-7464-224D-C082-5E02F0FA4F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7936" y="1869956"/>
            <a:ext cx="6047510" cy="4031673"/>
          </a:xfrm>
          <a:prstGeom prst="rect">
            <a:avLst/>
          </a:prstGeom>
        </p:spPr>
      </p:pic>
    </p:spTree>
    <p:extLst>
      <p:ext uri="{BB962C8B-B14F-4D97-AF65-F5344CB8AC3E}">
        <p14:creationId xmlns:p14="http://schemas.microsoft.com/office/powerpoint/2010/main" val="1432339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FD60-19A2-E426-FABF-AC9F2EEAA97F}"/>
              </a:ext>
            </a:extLst>
          </p:cNvPr>
          <p:cNvSpPr>
            <a:spLocks noGrp="1"/>
          </p:cNvSpPr>
          <p:nvPr>
            <p:ph type="title"/>
          </p:nvPr>
        </p:nvSpPr>
        <p:spPr/>
        <p:txBody>
          <a:bodyPr/>
          <a:lstStyle/>
          <a:p>
            <a:r>
              <a:rPr lang="en-US" dirty="0"/>
              <a:t>Application Changes</a:t>
            </a:r>
          </a:p>
        </p:txBody>
      </p:sp>
      <p:sp>
        <p:nvSpPr>
          <p:cNvPr id="3" name="Content Placeholder 2">
            <a:extLst>
              <a:ext uri="{FF2B5EF4-FFF2-40B4-BE49-F238E27FC236}">
                <a16:creationId xmlns:a16="http://schemas.microsoft.com/office/drawing/2014/main" id="{1EAC6BAA-81CA-965F-1615-CEC03E550DC4}"/>
              </a:ext>
            </a:extLst>
          </p:cNvPr>
          <p:cNvSpPr>
            <a:spLocks noGrp="1"/>
          </p:cNvSpPr>
          <p:nvPr>
            <p:ph idx="1"/>
          </p:nvPr>
        </p:nvSpPr>
        <p:spPr>
          <a:xfrm>
            <a:off x="106866" y="1387590"/>
            <a:ext cx="10515600" cy="4582339"/>
          </a:xfrm>
        </p:spPr>
        <p:txBody>
          <a:bodyPr>
            <a:normAutofit/>
          </a:bodyPr>
          <a:lstStyle/>
          <a:p>
            <a:pPr marL="0" indent="0">
              <a:buNone/>
            </a:pPr>
            <a:r>
              <a:rPr lang="en-US" sz="3600" b="1" dirty="0">
                <a:solidFill>
                  <a:srgbClr val="003865"/>
                </a:solidFill>
              </a:rPr>
              <a:t>Dates and Income Guidelines Updated</a:t>
            </a:r>
          </a:p>
          <a:p>
            <a:pPr marL="0" indent="0">
              <a:buNone/>
            </a:pPr>
            <a:endParaRPr lang="en-US" sz="2400" dirty="0">
              <a:solidFill>
                <a:srgbClr val="003865"/>
              </a:solidFill>
            </a:endParaRPr>
          </a:p>
        </p:txBody>
      </p:sp>
      <p:sp>
        <p:nvSpPr>
          <p:cNvPr id="6" name="Slide Number Placeholder 5">
            <a:extLst>
              <a:ext uri="{FF2B5EF4-FFF2-40B4-BE49-F238E27FC236}">
                <a16:creationId xmlns:a16="http://schemas.microsoft.com/office/drawing/2014/main" id="{3C956A9D-8270-6E04-F2DE-919AFE6C5C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F3AD4DA-F262-FF51-F518-F72D8D68FA4F}"/>
              </a:ext>
            </a:extLst>
          </p:cNvPr>
          <p:cNvPicPr>
            <a:picLocks noChangeAspect="1"/>
          </p:cNvPicPr>
          <p:nvPr/>
        </p:nvPicPr>
        <p:blipFill>
          <a:blip r:embed="rId2"/>
          <a:stretch>
            <a:fillRect/>
          </a:stretch>
        </p:blipFill>
        <p:spPr>
          <a:xfrm>
            <a:off x="492766" y="2081135"/>
            <a:ext cx="10567736" cy="4457777"/>
          </a:xfrm>
          <a:prstGeom prst="rect">
            <a:avLst/>
          </a:prstGeom>
        </p:spPr>
      </p:pic>
    </p:spTree>
    <p:extLst>
      <p:ext uri="{BB962C8B-B14F-4D97-AF65-F5344CB8AC3E}">
        <p14:creationId xmlns:p14="http://schemas.microsoft.com/office/powerpoint/2010/main" val="3173148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C92E-CBAB-DE5E-4B94-B6E2C0E53BA6}"/>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1DBB37BC-9C5A-A3A5-BEEC-788143099B93}"/>
              </a:ext>
            </a:extLst>
          </p:cNvPr>
          <p:cNvSpPr>
            <a:spLocks noGrp="1"/>
          </p:cNvSpPr>
          <p:nvPr>
            <p:ph idx="1"/>
          </p:nvPr>
        </p:nvSpPr>
        <p:spPr/>
        <p:txBody>
          <a:bodyPr>
            <a:normAutofit/>
          </a:bodyPr>
          <a:lstStyle/>
          <a:p>
            <a:pPr marL="0" indent="0">
              <a:buNone/>
            </a:pPr>
            <a:r>
              <a:rPr lang="en-US" sz="3600" b="1" dirty="0">
                <a:solidFill>
                  <a:srgbClr val="003865"/>
                </a:solidFill>
              </a:rPr>
              <a:t>‘What proof to send’ section on first page</a:t>
            </a:r>
          </a:p>
          <a:p>
            <a:r>
              <a:rPr lang="en-US" sz="2600" b="1" dirty="0">
                <a:solidFill>
                  <a:srgbClr val="003865"/>
                </a:solidFill>
                <a:effectLst/>
                <a:latin typeface="Calibri" panose="020F0502020204030204" pitchFamily="34" charset="0"/>
                <a:ea typeface="Calibri" panose="020F0502020204030204" pitchFamily="34" charset="0"/>
                <a:cs typeface="Calibri" panose="020F0502020204030204" pitchFamily="34" charset="0"/>
              </a:rPr>
              <a:t>Wages: </a:t>
            </a:r>
            <a:r>
              <a:rPr lang="en-US" sz="2600" dirty="0">
                <a:solidFill>
                  <a:srgbClr val="003865"/>
                </a:solidFill>
                <a:effectLst/>
                <a:latin typeface="Calibri" panose="020F0502020204030204" pitchFamily="34" charset="0"/>
                <a:ea typeface="Calibri" panose="020F0502020204030204" pitchFamily="34" charset="0"/>
                <a:cs typeface="Calibri" panose="020F0502020204030204" pitchFamily="34" charset="0"/>
              </a:rPr>
              <a:t>EAP may use your SSN to verify wages reported by your employer. If complete proof is not provided, the information is verified with the Department of Employment and Economic Development (DEED), which may be up to 6 months old. We may ask you to provide check stubs or other verification if we are unable to verify your wages with DEED. If your income has gone down in the last 6 months, you will need to provide proof of your most recent full calendar month of wages from the month before you sign your application, or the information reported by DEED will be used</a:t>
            </a:r>
            <a:endParaRPr lang="en-US" sz="2600" dirty="0">
              <a:solidFill>
                <a:srgbClr val="003865"/>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b="1" dirty="0">
              <a:solidFill>
                <a:srgbClr val="003865"/>
              </a:solidFill>
            </a:endParaRPr>
          </a:p>
        </p:txBody>
      </p:sp>
      <p:sp>
        <p:nvSpPr>
          <p:cNvPr id="6" name="Slide Number Placeholder 5">
            <a:extLst>
              <a:ext uri="{FF2B5EF4-FFF2-40B4-BE49-F238E27FC236}">
                <a16:creationId xmlns:a16="http://schemas.microsoft.com/office/drawing/2014/main" id="{1F06B05F-460C-DC30-64BA-13F06E67D9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97FDDF5-1686-630C-400E-BA5AA82C6C2B}"/>
              </a:ext>
            </a:extLst>
          </p:cNvPr>
          <p:cNvSpPr/>
          <p:nvPr/>
        </p:nvSpPr>
        <p:spPr>
          <a:xfrm>
            <a:off x="10981426" y="2518913"/>
            <a:ext cx="372374" cy="31055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A87E75E-3006-5FE6-8894-B1500CECF5D2}"/>
              </a:ext>
            </a:extLst>
          </p:cNvPr>
          <p:cNvSpPr/>
          <p:nvPr/>
        </p:nvSpPr>
        <p:spPr>
          <a:xfrm>
            <a:off x="838201" y="2829465"/>
            <a:ext cx="10515600" cy="287259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55B279A2-E5B2-2770-0E82-3F1764BE9081}"/>
              </a:ext>
            </a:extLst>
          </p:cNvPr>
          <p:cNvCxnSpPr>
            <a:cxnSpLocks/>
          </p:cNvCxnSpPr>
          <p:nvPr/>
        </p:nvCxnSpPr>
        <p:spPr>
          <a:xfrm flipH="1" flipV="1">
            <a:off x="2751826" y="5735433"/>
            <a:ext cx="396816" cy="5541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5EFDAA-D442-9D62-A662-4C7A55CB20F3}"/>
              </a:ext>
            </a:extLst>
          </p:cNvPr>
          <p:cNvSpPr txBox="1"/>
          <p:nvPr/>
        </p:nvSpPr>
        <p:spPr>
          <a:xfrm>
            <a:off x="3148642" y="6137415"/>
            <a:ext cx="164045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a:ea typeface="+mn-ea"/>
                <a:cs typeface="+mn-cs"/>
              </a:rPr>
              <a:t>New text</a:t>
            </a:r>
          </a:p>
        </p:txBody>
      </p:sp>
    </p:spTree>
    <p:extLst>
      <p:ext uri="{BB962C8B-B14F-4D97-AF65-F5344CB8AC3E}">
        <p14:creationId xmlns:p14="http://schemas.microsoft.com/office/powerpoint/2010/main" val="156335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CF47-BE98-0F34-9F10-5E1A0A36F0CB}"/>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F67FCAFC-A188-9682-76EF-33EE62BC1843}"/>
              </a:ext>
            </a:extLst>
          </p:cNvPr>
          <p:cNvSpPr>
            <a:spLocks noGrp="1"/>
          </p:cNvSpPr>
          <p:nvPr>
            <p:ph idx="1"/>
          </p:nvPr>
        </p:nvSpPr>
        <p:spPr/>
        <p:txBody>
          <a:bodyPr>
            <a:normAutofit/>
          </a:bodyPr>
          <a:lstStyle/>
          <a:p>
            <a:pPr marL="0" indent="0">
              <a:buNone/>
            </a:pPr>
            <a:r>
              <a:rPr lang="en-US" sz="3600" b="1" dirty="0">
                <a:solidFill>
                  <a:srgbClr val="003865"/>
                </a:solidFill>
              </a:rPr>
              <a:t>‘What proof to send’ section starting on first page</a:t>
            </a:r>
          </a:p>
          <a:p>
            <a:r>
              <a:rPr lang="en-US" sz="3400" b="1" dirty="0">
                <a:solidFill>
                  <a:srgbClr val="003865"/>
                </a:solidFill>
              </a:rPr>
              <a:t>Spousal Support or Alimony: </a:t>
            </a:r>
            <a:r>
              <a:rPr lang="en-US" sz="3400" dirty="0">
                <a:solidFill>
                  <a:srgbClr val="003865"/>
                </a:solidFill>
              </a:rPr>
              <a:t>Check copies, bank statements, divorce decree (first and last page along with pages related to alimony) or a note signed by the payor stating the payment amount and dates, or other proof of amount received</a:t>
            </a:r>
          </a:p>
        </p:txBody>
      </p:sp>
      <p:sp>
        <p:nvSpPr>
          <p:cNvPr id="6" name="Slide Number Placeholder 5">
            <a:extLst>
              <a:ext uri="{FF2B5EF4-FFF2-40B4-BE49-F238E27FC236}">
                <a16:creationId xmlns:a16="http://schemas.microsoft.com/office/drawing/2014/main" id="{B9B31580-F073-68E4-250C-4EF823A8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7A18678E-A11B-D91E-FEEB-46B2671F07CB}"/>
              </a:ext>
            </a:extLst>
          </p:cNvPr>
          <p:cNvSpPr/>
          <p:nvPr/>
        </p:nvSpPr>
        <p:spPr>
          <a:xfrm>
            <a:off x="3191774" y="3079630"/>
            <a:ext cx="7999562" cy="46582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B8483A4C-873A-2DBC-E786-D448CC97EDEE}"/>
              </a:ext>
            </a:extLst>
          </p:cNvPr>
          <p:cNvSpPr/>
          <p:nvPr/>
        </p:nvSpPr>
        <p:spPr>
          <a:xfrm>
            <a:off x="914400" y="3545457"/>
            <a:ext cx="4632385" cy="46582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1" name="Straight Arrow Connector 10">
            <a:extLst>
              <a:ext uri="{FF2B5EF4-FFF2-40B4-BE49-F238E27FC236}">
                <a16:creationId xmlns:a16="http://schemas.microsoft.com/office/drawing/2014/main" id="{0D72F81C-AA45-B990-D76C-542F0BF28FDC}"/>
              </a:ext>
            </a:extLst>
          </p:cNvPr>
          <p:cNvCxnSpPr>
            <a:cxnSpLocks/>
          </p:cNvCxnSpPr>
          <p:nvPr/>
        </p:nvCxnSpPr>
        <p:spPr>
          <a:xfrm flipV="1">
            <a:off x="650216" y="4080295"/>
            <a:ext cx="375968" cy="13968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4196642-46D4-FA95-A378-9E674B23BEDD}"/>
              </a:ext>
            </a:extLst>
          </p:cNvPr>
          <p:cNvSpPr txBox="1"/>
          <p:nvPr/>
        </p:nvSpPr>
        <p:spPr>
          <a:xfrm>
            <a:off x="256995" y="5408119"/>
            <a:ext cx="17252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a:ea typeface="+mn-ea"/>
                <a:cs typeface="+mn-cs"/>
              </a:rPr>
              <a:t>New text</a:t>
            </a:r>
          </a:p>
        </p:txBody>
      </p:sp>
    </p:spTree>
    <p:extLst>
      <p:ext uri="{BB962C8B-B14F-4D97-AF65-F5344CB8AC3E}">
        <p14:creationId xmlns:p14="http://schemas.microsoft.com/office/powerpoint/2010/main" val="37349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69A3-0031-7B26-AD56-AF189CB8815F}"/>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2B15C75A-6874-3405-A6EA-72D2B55199E1}"/>
              </a:ext>
            </a:extLst>
          </p:cNvPr>
          <p:cNvSpPr>
            <a:spLocks noGrp="1"/>
          </p:cNvSpPr>
          <p:nvPr>
            <p:ph idx="1"/>
          </p:nvPr>
        </p:nvSpPr>
        <p:spPr>
          <a:xfrm>
            <a:off x="214432" y="1461668"/>
            <a:ext cx="11726910" cy="3877405"/>
          </a:xfrm>
        </p:spPr>
        <p:txBody>
          <a:bodyPr>
            <a:normAutofit lnSpcReduction="10000"/>
          </a:bodyPr>
          <a:lstStyle/>
          <a:p>
            <a:pPr marL="0" indent="0">
              <a:buNone/>
            </a:pPr>
            <a:r>
              <a:rPr lang="en-US" sz="3200" b="1" dirty="0">
                <a:solidFill>
                  <a:schemeClr val="accent1"/>
                </a:solidFill>
              </a:rPr>
              <a:t>If a HH indicated last year they prefer email, it is now marked on the pre-app</a:t>
            </a:r>
          </a:p>
          <a:p>
            <a:r>
              <a:rPr lang="en-US" sz="2800" dirty="0">
                <a:solidFill>
                  <a:schemeClr val="accent1"/>
                </a:solidFill>
              </a:rPr>
              <a:t>Only on printed apps</a:t>
            </a:r>
          </a:p>
          <a:p>
            <a:r>
              <a:rPr lang="en-US" sz="2800" dirty="0">
                <a:solidFill>
                  <a:schemeClr val="accent1"/>
                </a:solidFill>
              </a:rPr>
              <a:t>Email address will be printed if they included one on last year’s app</a:t>
            </a:r>
          </a:p>
          <a:p>
            <a:r>
              <a:rPr lang="en-US" sz="2800" dirty="0">
                <a:solidFill>
                  <a:schemeClr val="accent1"/>
                </a:solidFill>
              </a:rPr>
              <a:t>This is to increase email communication to cut down on mailing costs</a:t>
            </a:r>
          </a:p>
          <a:p>
            <a:r>
              <a:rPr lang="en-US" sz="2800" dirty="0">
                <a:solidFill>
                  <a:schemeClr val="accent1"/>
                </a:solidFill>
              </a:rPr>
              <a:t>If a HH picked US mail last year then nothing is marked on the pre-app</a:t>
            </a:r>
          </a:p>
          <a:p>
            <a:endParaRPr lang="en-US" sz="2800" dirty="0">
              <a:solidFill>
                <a:schemeClr val="accent1"/>
              </a:solidFill>
            </a:endParaRPr>
          </a:p>
          <a:p>
            <a:pPr marL="0" indent="0">
              <a:buNone/>
            </a:pPr>
            <a:endParaRPr lang="en-US" sz="3200" b="1" dirty="0">
              <a:solidFill>
                <a:schemeClr val="accent1"/>
              </a:solidFill>
            </a:endParaRPr>
          </a:p>
        </p:txBody>
      </p:sp>
      <p:sp>
        <p:nvSpPr>
          <p:cNvPr id="6" name="Slide Number Placeholder 5">
            <a:extLst>
              <a:ext uri="{FF2B5EF4-FFF2-40B4-BE49-F238E27FC236}">
                <a16:creationId xmlns:a16="http://schemas.microsoft.com/office/drawing/2014/main" id="{50E34A6C-58DD-97A5-A93D-F88ECD1ABD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F882590C-0228-D0BF-368C-2F8C44FB070F}"/>
              </a:ext>
            </a:extLst>
          </p:cNvPr>
          <p:cNvPicPr>
            <a:picLocks noChangeAspect="1"/>
          </p:cNvPicPr>
          <p:nvPr/>
        </p:nvPicPr>
        <p:blipFill>
          <a:blip r:embed="rId2"/>
          <a:stretch>
            <a:fillRect/>
          </a:stretch>
        </p:blipFill>
        <p:spPr>
          <a:xfrm>
            <a:off x="3371470" y="5409453"/>
            <a:ext cx="5449060" cy="771633"/>
          </a:xfrm>
          <a:prstGeom prst="rect">
            <a:avLst/>
          </a:prstGeom>
        </p:spPr>
      </p:pic>
      <p:sp>
        <p:nvSpPr>
          <p:cNvPr id="20" name="Freeform: Shape 19">
            <a:extLst>
              <a:ext uri="{FF2B5EF4-FFF2-40B4-BE49-F238E27FC236}">
                <a16:creationId xmlns:a16="http://schemas.microsoft.com/office/drawing/2014/main" id="{150E2242-7D40-7ABB-1968-57AA1927E639}"/>
              </a:ext>
            </a:extLst>
          </p:cNvPr>
          <p:cNvSpPr/>
          <p:nvPr/>
        </p:nvSpPr>
        <p:spPr>
          <a:xfrm>
            <a:off x="7573880" y="5795269"/>
            <a:ext cx="312821" cy="210553"/>
          </a:xfrm>
          <a:custGeom>
            <a:avLst/>
            <a:gdLst>
              <a:gd name="connsiteX0" fmla="*/ 0 w 312821"/>
              <a:gd name="connsiteY0" fmla="*/ 108285 h 210553"/>
              <a:gd name="connsiteX1" fmla="*/ 36095 w 312821"/>
              <a:gd name="connsiteY1" fmla="*/ 168442 h 210553"/>
              <a:gd name="connsiteX2" fmla="*/ 48127 w 312821"/>
              <a:gd name="connsiteY2" fmla="*/ 186490 h 210553"/>
              <a:gd name="connsiteX3" fmla="*/ 60158 w 312821"/>
              <a:gd name="connsiteY3" fmla="*/ 210553 h 210553"/>
              <a:gd name="connsiteX4" fmla="*/ 138364 w 312821"/>
              <a:gd name="connsiteY4" fmla="*/ 156411 h 210553"/>
              <a:gd name="connsiteX5" fmla="*/ 192506 w 312821"/>
              <a:gd name="connsiteY5" fmla="*/ 96253 h 210553"/>
              <a:gd name="connsiteX6" fmla="*/ 216569 w 312821"/>
              <a:gd name="connsiteY6" fmla="*/ 78206 h 210553"/>
              <a:gd name="connsiteX7" fmla="*/ 234616 w 312821"/>
              <a:gd name="connsiteY7" fmla="*/ 54142 h 210553"/>
              <a:gd name="connsiteX8" fmla="*/ 252664 w 312821"/>
              <a:gd name="connsiteY8" fmla="*/ 42111 h 210553"/>
              <a:gd name="connsiteX9" fmla="*/ 312821 w 312821"/>
              <a:gd name="connsiteY9" fmla="*/ 0 h 21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821" h="210553">
                <a:moveTo>
                  <a:pt x="0" y="108285"/>
                </a:moveTo>
                <a:cubicBezTo>
                  <a:pt x="12032" y="128337"/>
                  <a:pt x="23123" y="148985"/>
                  <a:pt x="36095" y="168442"/>
                </a:cubicBezTo>
                <a:cubicBezTo>
                  <a:pt x="40106" y="174458"/>
                  <a:pt x="44540" y="180212"/>
                  <a:pt x="48127" y="186490"/>
                </a:cubicBezTo>
                <a:cubicBezTo>
                  <a:pt x="52576" y="194276"/>
                  <a:pt x="56148" y="202532"/>
                  <a:pt x="60158" y="210553"/>
                </a:cubicBezTo>
                <a:cubicBezTo>
                  <a:pt x="80772" y="198185"/>
                  <a:pt x="126606" y="172088"/>
                  <a:pt x="138364" y="156411"/>
                </a:cubicBezTo>
                <a:cubicBezTo>
                  <a:pt x="160748" y="126565"/>
                  <a:pt x="159287" y="126150"/>
                  <a:pt x="192506" y="96253"/>
                </a:cubicBezTo>
                <a:cubicBezTo>
                  <a:pt x="199958" y="89546"/>
                  <a:pt x="209479" y="85296"/>
                  <a:pt x="216569" y="78206"/>
                </a:cubicBezTo>
                <a:cubicBezTo>
                  <a:pt x="223659" y="71116"/>
                  <a:pt x="227526" y="61232"/>
                  <a:pt x="234616" y="54142"/>
                </a:cubicBezTo>
                <a:cubicBezTo>
                  <a:pt x="239728" y="49030"/>
                  <a:pt x="246817" y="46364"/>
                  <a:pt x="252664" y="42111"/>
                </a:cubicBezTo>
                <a:cubicBezTo>
                  <a:pt x="309554" y="737"/>
                  <a:pt x="281697" y="15563"/>
                  <a:pt x="312821" y="0"/>
                </a:cubicBezTo>
              </a:path>
            </a:pathLst>
          </a:cu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222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FD6D-30A2-DBF4-130B-91FDE1844F55}"/>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E61834F6-DB68-D2D5-5E2F-256963ACB7FD}"/>
              </a:ext>
            </a:extLst>
          </p:cNvPr>
          <p:cNvSpPr>
            <a:spLocks noGrp="1"/>
          </p:cNvSpPr>
          <p:nvPr>
            <p:ph idx="1"/>
          </p:nvPr>
        </p:nvSpPr>
        <p:spPr>
          <a:xfrm>
            <a:off x="106865" y="1395411"/>
            <a:ext cx="11990887" cy="4835051"/>
          </a:xfrm>
        </p:spPr>
        <p:txBody>
          <a:bodyPr>
            <a:normAutofit/>
          </a:bodyPr>
          <a:lstStyle/>
          <a:p>
            <a:pPr marL="0" indent="0">
              <a:buNone/>
            </a:pPr>
            <a:r>
              <a:rPr lang="en-US" sz="3600" b="1" dirty="0">
                <a:solidFill>
                  <a:srgbClr val="003865"/>
                </a:solidFill>
              </a:rPr>
              <a:t>‘How did you hear about Energy Assistance?’ section updated </a:t>
            </a:r>
          </a:p>
          <a:p>
            <a:r>
              <a:rPr lang="en-US" sz="2400" dirty="0">
                <a:solidFill>
                  <a:srgbClr val="003865"/>
                </a:solidFill>
              </a:rPr>
              <a:t>Order was changed to reflect frequency of answers</a:t>
            </a:r>
          </a:p>
        </p:txBody>
      </p:sp>
      <p:sp>
        <p:nvSpPr>
          <p:cNvPr id="6" name="Slide Number Placeholder 5">
            <a:extLst>
              <a:ext uri="{FF2B5EF4-FFF2-40B4-BE49-F238E27FC236}">
                <a16:creationId xmlns:a16="http://schemas.microsoft.com/office/drawing/2014/main" id="{09CC1893-E293-DEDB-46C8-277162C699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6DA9F65-8FDD-81EA-C1BD-63353FCB3325}"/>
              </a:ext>
            </a:extLst>
          </p:cNvPr>
          <p:cNvPicPr>
            <a:picLocks noChangeAspect="1"/>
          </p:cNvPicPr>
          <p:nvPr/>
        </p:nvPicPr>
        <p:blipFill>
          <a:blip r:embed="rId2"/>
          <a:stretch>
            <a:fillRect/>
          </a:stretch>
        </p:blipFill>
        <p:spPr>
          <a:xfrm>
            <a:off x="0" y="3134095"/>
            <a:ext cx="12192000" cy="589810"/>
          </a:xfrm>
          <a:prstGeom prst="rect">
            <a:avLst/>
          </a:prstGeom>
          <a:ln>
            <a:solidFill>
              <a:schemeClr val="tx2"/>
            </a:solidFill>
          </a:ln>
        </p:spPr>
      </p:pic>
    </p:spTree>
    <p:extLst>
      <p:ext uri="{BB962C8B-B14F-4D97-AF65-F5344CB8AC3E}">
        <p14:creationId xmlns:p14="http://schemas.microsoft.com/office/powerpoint/2010/main" val="537263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C2F7-EFA2-BB0B-46E2-70B8D2DE6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9B13C-1610-A37A-EC94-7BF972628389}"/>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E9A6FA6E-8671-D725-A4B8-9BECE81437A2}"/>
              </a:ext>
            </a:extLst>
          </p:cNvPr>
          <p:cNvSpPr>
            <a:spLocks noGrp="1"/>
          </p:cNvSpPr>
          <p:nvPr>
            <p:ph idx="1"/>
          </p:nvPr>
        </p:nvSpPr>
        <p:spPr>
          <a:xfrm>
            <a:off x="838200" y="1341912"/>
            <a:ext cx="10515600" cy="4835051"/>
          </a:xfrm>
        </p:spPr>
        <p:txBody>
          <a:bodyPr>
            <a:normAutofit/>
          </a:bodyPr>
          <a:lstStyle/>
          <a:p>
            <a:pPr marL="0" indent="0" algn="ctr">
              <a:buNone/>
            </a:pPr>
            <a:r>
              <a:rPr lang="en-US" sz="3600" b="1" dirty="0">
                <a:solidFill>
                  <a:srgbClr val="003865"/>
                </a:solidFill>
              </a:rPr>
              <a:t>Formatting and language change</a:t>
            </a:r>
          </a:p>
          <a:p>
            <a:pPr marL="0" indent="0" algn="ctr">
              <a:buNone/>
            </a:pPr>
            <a:endParaRPr lang="en-US" sz="3600" b="1" dirty="0">
              <a:solidFill>
                <a:srgbClr val="003865"/>
              </a:solidFill>
            </a:endParaRPr>
          </a:p>
          <a:p>
            <a:pPr marL="0" indent="0" algn="ctr">
              <a:buNone/>
            </a:pPr>
            <a:endParaRPr lang="en-US" sz="3600" b="1" dirty="0">
              <a:solidFill>
                <a:srgbClr val="003865"/>
              </a:solidFill>
            </a:endParaRPr>
          </a:p>
          <a:p>
            <a:pPr marL="0" indent="0" algn="ctr">
              <a:buNone/>
            </a:pPr>
            <a:r>
              <a:rPr lang="en-US" sz="3600" b="1" dirty="0">
                <a:solidFill>
                  <a:srgbClr val="003865"/>
                </a:solidFill>
              </a:rPr>
              <a:t>Changed to</a:t>
            </a:r>
          </a:p>
          <a:p>
            <a:pPr marL="0" indent="0" algn="ctr">
              <a:buNone/>
            </a:pPr>
            <a:endParaRPr lang="en-US" sz="3600" b="1" dirty="0">
              <a:solidFill>
                <a:srgbClr val="003865"/>
              </a:solidFill>
            </a:endParaRPr>
          </a:p>
          <a:p>
            <a:pPr marL="0" indent="0" algn="ctr">
              <a:buNone/>
            </a:pPr>
            <a:endParaRPr lang="en-US" sz="3600" b="1" dirty="0">
              <a:solidFill>
                <a:srgbClr val="003865"/>
              </a:solidFill>
            </a:endParaRPr>
          </a:p>
        </p:txBody>
      </p:sp>
      <p:sp>
        <p:nvSpPr>
          <p:cNvPr id="6" name="Slide Number Placeholder 5">
            <a:extLst>
              <a:ext uri="{FF2B5EF4-FFF2-40B4-BE49-F238E27FC236}">
                <a16:creationId xmlns:a16="http://schemas.microsoft.com/office/drawing/2014/main" id="{4624E51F-59C5-1EA7-E533-B16FB8C570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5D5DB2A-DB9D-81F2-89D0-E4A97D29A8FC}"/>
              </a:ext>
            </a:extLst>
          </p:cNvPr>
          <p:cNvPicPr>
            <a:picLocks noChangeAspect="1"/>
          </p:cNvPicPr>
          <p:nvPr/>
        </p:nvPicPr>
        <p:blipFill>
          <a:blip r:embed="rId2"/>
          <a:stretch>
            <a:fillRect/>
          </a:stretch>
        </p:blipFill>
        <p:spPr>
          <a:xfrm>
            <a:off x="0" y="2498951"/>
            <a:ext cx="12192000" cy="1020566"/>
          </a:xfrm>
          <a:prstGeom prst="rect">
            <a:avLst/>
          </a:prstGeom>
          <a:ln>
            <a:solidFill>
              <a:schemeClr val="tx2"/>
            </a:solidFill>
          </a:ln>
        </p:spPr>
      </p:pic>
      <p:pic>
        <p:nvPicPr>
          <p:cNvPr id="9" name="Picture 8">
            <a:extLst>
              <a:ext uri="{FF2B5EF4-FFF2-40B4-BE49-F238E27FC236}">
                <a16:creationId xmlns:a16="http://schemas.microsoft.com/office/drawing/2014/main" id="{BB295540-2F7C-4ECE-073F-F3CDB1D5EB36}"/>
              </a:ext>
            </a:extLst>
          </p:cNvPr>
          <p:cNvPicPr>
            <a:picLocks noChangeAspect="1"/>
          </p:cNvPicPr>
          <p:nvPr/>
        </p:nvPicPr>
        <p:blipFill>
          <a:blip r:embed="rId3"/>
          <a:stretch>
            <a:fillRect/>
          </a:stretch>
        </p:blipFill>
        <p:spPr>
          <a:xfrm>
            <a:off x="0" y="4676555"/>
            <a:ext cx="12192000" cy="934477"/>
          </a:xfrm>
          <a:prstGeom prst="rect">
            <a:avLst/>
          </a:prstGeom>
          <a:ln>
            <a:solidFill>
              <a:schemeClr val="tx2"/>
            </a:solidFill>
          </a:ln>
        </p:spPr>
      </p:pic>
    </p:spTree>
    <p:extLst>
      <p:ext uri="{BB962C8B-B14F-4D97-AF65-F5344CB8AC3E}">
        <p14:creationId xmlns:p14="http://schemas.microsoft.com/office/powerpoint/2010/main" val="197649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B409-E3EC-FBD0-9CFA-67F0112F4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AF059-0D42-DCE6-DB73-86AD6EB0FBB6}"/>
              </a:ext>
            </a:extLst>
          </p:cNvPr>
          <p:cNvSpPr>
            <a:spLocks noGrp="1"/>
          </p:cNvSpPr>
          <p:nvPr>
            <p:ph type="title"/>
          </p:nvPr>
        </p:nvSpPr>
        <p:spPr/>
        <p:txBody>
          <a:bodyPr>
            <a:normAutofit/>
          </a:bodyPr>
          <a:lstStyle/>
          <a:p>
            <a:r>
              <a:rPr lang="en-US" sz="4400"/>
              <a:t>Ch 2 – Applications &amp; Application Processing</a:t>
            </a:r>
            <a:endParaRPr lang="en-US" sz="4400" dirty="0"/>
          </a:p>
        </p:txBody>
      </p:sp>
      <p:sp>
        <p:nvSpPr>
          <p:cNvPr id="3" name="Content Placeholder 2">
            <a:extLst>
              <a:ext uri="{FF2B5EF4-FFF2-40B4-BE49-F238E27FC236}">
                <a16:creationId xmlns:a16="http://schemas.microsoft.com/office/drawing/2014/main" id="{EBFD542C-738A-F0D2-CA2A-944A98CD909D}"/>
              </a:ext>
            </a:extLst>
          </p:cNvPr>
          <p:cNvSpPr>
            <a:spLocks noGrp="1"/>
          </p:cNvSpPr>
          <p:nvPr>
            <p:ph sz="half" idx="1"/>
          </p:nvPr>
        </p:nvSpPr>
        <p:spPr>
          <a:xfrm>
            <a:off x="698856" y="2114580"/>
            <a:ext cx="9126462" cy="4582339"/>
          </a:xfrm>
        </p:spPr>
        <p:txBody>
          <a:bodyPr>
            <a:noAutofit/>
          </a:bodyPr>
          <a:lstStyle/>
          <a:p>
            <a:pPr>
              <a:spcBef>
                <a:spcPts val="600"/>
              </a:spcBef>
              <a:spcAft>
                <a:spcPts val="600"/>
              </a:spcAft>
            </a:pPr>
            <a:r>
              <a:rPr lang="en-US" sz="3200" dirty="0"/>
              <a:t>Updated this section to include forms</a:t>
            </a:r>
            <a:endParaRPr lang="en-US" dirty="0"/>
          </a:p>
          <a:p>
            <a:pPr marL="457200" lvl="1" indent="0">
              <a:spcBef>
                <a:spcPts val="600"/>
              </a:spcBef>
              <a:spcAft>
                <a:spcPts val="600"/>
              </a:spcAft>
              <a:buNone/>
            </a:pPr>
            <a:r>
              <a:rPr lang="en-US" sz="2400" b="1" i="1" dirty="0"/>
              <a:t>Allowable application </a:t>
            </a:r>
            <a:r>
              <a:rPr lang="en-US" sz="2400" b="1" i="1" dirty="0">
                <a:solidFill>
                  <a:srgbClr val="FF0000"/>
                </a:solidFill>
              </a:rPr>
              <a:t>and form </a:t>
            </a:r>
            <a:r>
              <a:rPr lang="en-US" sz="2400" b="1" i="1" dirty="0"/>
              <a:t>signatures include:</a:t>
            </a:r>
          </a:p>
          <a:p>
            <a:pPr lvl="1">
              <a:spcBef>
                <a:spcPts val="600"/>
              </a:spcBef>
              <a:spcAft>
                <a:spcPts val="600"/>
              </a:spcAft>
            </a:pPr>
            <a:r>
              <a:rPr lang="en-US" sz="2200" i="1" dirty="0"/>
              <a:t>Handwritten signature on mailed or delivered paper application </a:t>
            </a:r>
            <a:r>
              <a:rPr lang="en-US" sz="2200" i="1" dirty="0">
                <a:solidFill>
                  <a:srgbClr val="FF0000"/>
                </a:solidFill>
              </a:rPr>
              <a:t>or form</a:t>
            </a:r>
            <a:r>
              <a:rPr lang="en-US" sz="2200" i="1" dirty="0"/>
              <a:t>.</a:t>
            </a:r>
          </a:p>
          <a:p>
            <a:pPr lvl="1">
              <a:spcBef>
                <a:spcPts val="600"/>
              </a:spcBef>
              <a:spcAft>
                <a:spcPts val="600"/>
              </a:spcAft>
            </a:pPr>
            <a:r>
              <a:rPr lang="en-US" sz="2200" i="1" dirty="0"/>
              <a:t>Handwritten signature on faxed or scanned documents. For example, an EAP household may take a  picture of their completed, signed and dated paper application </a:t>
            </a:r>
            <a:r>
              <a:rPr lang="en-US" sz="2200" i="1" dirty="0">
                <a:solidFill>
                  <a:srgbClr val="FF0000"/>
                </a:solidFill>
              </a:rPr>
              <a:t>or form </a:t>
            </a:r>
            <a:r>
              <a:rPr lang="en-US" sz="2200" i="1" dirty="0"/>
              <a:t>and email it to the Service Provider. The pictures must be legible.</a:t>
            </a:r>
          </a:p>
          <a:p>
            <a:pPr lvl="1">
              <a:spcBef>
                <a:spcPts val="600"/>
              </a:spcBef>
              <a:spcAft>
                <a:spcPts val="600"/>
              </a:spcAft>
            </a:pPr>
            <a:r>
              <a:rPr lang="en-US" sz="2200" i="1" dirty="0"/>
              <a:t>A picture of the text and handwritten signature below, electronically submitted along with a completed fillable PDF application </a:t>
            </a:r>
            <a:r>
              <a:rPr lang="en-US" sz="2200" i="1" dirty="0">
                <a:solidFill>
                  <a:srgbClr val="FF0000"/>
                </a:solidFill>
              </a:rPr>
              <a:t>or form</a:t>
            </a:r>
            <a:r>
              <a:rPr lang="en-US" sz="2200" i="1" dirty="0"/>
              <a:t>.</a:t>
            </a:r>
          </a:p>
          <a:p>
            <a:pPr marL="0" indent="0">
              <a:spcBef>
                <a:spcPts val="1800"/>
              </a:spcBef>
              <a:spcAft>
                <a:spcPts val="600"/>
              </a:spcAft>
              <a:buNone/>
            </a:pPr>
            <a:r>
              <a:rPr lang="en-US" sz="2000" dirty="0"/>
              <a:t>(Ch. 2  – </a:t>
            </a:r>
            <a:r>
              <a:rPr lang="en-US" sz="2000" i="1" dirty="0"/>
              <a:t>Applications &amp; Application Processing</a:t>
            </a:r>
            <a:r>
              <a:rPr lang="en-US" sz="2000" dirty="0"/>
              <a:t>, p. 14)</a:t>
            </a:r>
            <a:endParaRPr lang="en-US" sz="2000" i="1" dirty="0"/>
          </a:p>
        </p:txBody>
      </p:sp>
      <p:sp>
        <p:nvSpPr>
          <p:cNvPr id="7" name="Slide Number Placeholder 6">
            <a:extLst>
              <a:ext uri="{FF2B5EF4-FFF2-40B4-BE49-F238E27FC236}">
                <a16:creationId xmlns:a16="http://schemas.microsoft.com/office/drawing/2014/main" id="{AB97420A-E8C1-0D90-D602-489A3408B128}"/>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5</a:t>
            </a:fld>
            <a:endParaRPr lang="en-US" dirty="0"/>
          </a:p>
        </p:txBody>
      </p:sp>
      <p:pic>
        <p:nvPicPr>
          <p:cNvPr id="5" name="Picture 4" descr="Man signing a document">
            <a:extLst>
              <a:ext uri="{FF2B5EF4-FFF2-40B4-BE49-F238E27FC236}">
                <a16:creationId xmlns:a16="http://schemas.microsoft.com/office/drawing/2014/main" id="{67DEDC5C-D193-AB0D-319F-A2D51B604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533" y="2249120"/>
            <a:ext cx="2126636" cy="1596740"/>
          </a:xfrm>
          <a:prstGeom prst="rect">
            <a:avLst/>
          </a:prstGeom>
        </p:spPr>
      </p:pic>
      <p:sp>
        <p:nvSpPr>
          <p:cNvPr id="4" name="Content Placeholder 2">
            <a:extLst>
              <a:ext uri="{FF2B5EF4-FFF2-40B4-BE49-F238E27FC236}">
                <a16:creationId xmlns:a16="http://schemas.microsoft.com/office/drawing/2014/main" id="{5F339CA6-4C35-37B3-E81A-2C03E2A12C89}"/>
              </a:ext>
            </a:extLst>
          </p:cNvPr>
          <p:cNvSpPr txBox="1">
            <a:spLocks/>
          </p:cNvSpPr>
          <p:nvPr/>
        </p:nvSpPr>
        <p:spPr bwMode="auto">
          <a:xfrm>
            <a:off x="575142" y="1522266"/>
            <a:ext cx="11269027" cy="64655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0"/>
              </a:spcAft>
              <a:buClr>
                <a:srgbClr val="003865"/>
              </a:buClr>
              <a:buNone/>
            </a:pPr>
            <a:r>
              <a:rPr lang="en-US" sz="3600" b="1" dirty="0">
                <a:solidFill>
                  <a:srgbClr val="003865"/>
                </a:solidFill>
                <a:ea typeface="Calibri" panose="020F0502020204030204" pitchFamily="34" charset="0"/>
                <a:cs typeface="Times New Roman" panose="02020603050405020304" pitchFamily="18" charset="0"/>
              </a:rPr>
              <a:t>Application &amp; Forms Submission &amp; Signature Alternatives</a:t>
            </a:r>
            <a:endParaRPr lang="en-US" sz="3200" b="1" dirty="0">
              <a:solidFill>
                <a:srgbClr val="003865"/>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42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A8CC2-96AA-D8F9-5C5A-42F567397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F905C-2F96-D357-05C2-36C083BA8A69}"/>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8F296758-A2D5-73A7-A3B7-C23650091AD5}"/>
              </a:ext>
            </a:extLst>
          </p:cNvPr>
          <p:cNvSpPr>
            <a:spLocks noGrp="1"/>
          </p:cNvSpPr>
          <p:nvPr>
            <p:ph idx="1"/>
          </p:nvPr>
        </p:nvSpPr>
        <p:spPr>
          <a:xfrm>
            <a:off x="838200" y="1341912"/>
            <a:ext cx="10515600" cy="4835051"/>
          </a:xfrm>
        </p:spPr>
        <p:txBody>
          <a:bodyPr>
            <a:normAutofit/>
          </a:bodyPr>
          <a:lstStyle/>
          <a:p>
            <a:pPr marL="0" indent="0" algn="ctr">
              <a:buNone/>
            </a:pPr>
            <a:r>
              <a:rPr lang="en-US" sz="3600" b="1" dirty="0">
                <a:solidFill>
                  <a:srgbClr val="003865"/>
                </a:solidFill>
              </a:rPr>
              <a:t>Formatting and language change</a:t>
            </a:r>
          </a:p>
          <a:p>
            <a:pPr marL="0" indent="0" algn="ctr">
              <a:buNone/>
            </a:pPr>
            <a:endParaRPr lang="en-US" sz="3600" b="1" dirty="0">
              <a:solidFill>
                <a:srgbClr val="003865"/>
              </a:solidFill>
            </a:endParaRPr>
          </a:p>
          <a:p>
            <a:pPr marL="0" indent="0" algn="ctr">
              <a:buNone/>
            </a:pPr>
            <a:endParaRPr lang="en-US" sz="3600" b="1" dirty="0">
              <a:solidFill>
                <a:srgbClr val="003865"/>
              </a:solidFill>
            </a:endParaRPr>
          </a:p>
          <a:p>
            <a:pPr marL="0" indent="0" algn="ctr">
              <a:buNone/>
            </a:pPr>
            <a:r>
              <a:rPr lang="en-US" sz="3600" b="1" dirty="0">
                <a:solidFill>
                  <a:srgbClr val="003865"/>
                </a:solidFill>
              </a:rPr>
              <a:t>Changed to</a:t>
            </a:r>
          </a:p>
        </p:txBody>
      </p:sp>
      <p:sp>
        <p:nvSpPr>
          <p:cNvPr id="6" name="Slide Number Placeholder 5">
            <a:extLst>
              <a:ext uri="{FF2B5EF4-FFF2-40B4-BE49-F238E27FC236}">
                <a16:creationId xmlns:a16="http://schemas.microsoft.com/office/drawing/2014/main" id="{BE3BEA22-92CF-5759-06C1-CFD9D44E2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2C457073-2663-B105-8BFE-99F2E4F0C2F8}"/>
              </a:ext>
            </a:extLst>
          </p:cNvPr>
          <p:cNvPicPr>
            <a:picLocks noChangeAspect="1"/>
          </p:cNvPicPr>
          <p:nvPr/>
        </p:nvPicPr>
        <p:blipFill>
          <a:blip r:embed="rId2"/>
          <a:stretch>
            <a:fillRect/>
          </a:stretch>
        </p:blipFill>
        <p:spPr>
          <a:xfrm>
            <a:off x="1394756" y="4742852"/>
            <a:ext cx="9354856" cy="1390844"/>
          </a:xfrm>
          <a:prstGeom prst="rect">
            <a:avLst/>
          </a:prstGeom>
          <a:ln>
            <a:solidFill>
              <a:schemeClr val="tx2"/>
            </a:solidFill>
          </a:ln>
        </p:spPr>
      </p:pic>
      <p:pic>
        <p:nvPicPr>
          <p:cNvPr id="13" name="Picture 12">
            <a:extLst>
              <a:ext uri="{FF2B5EF4-FFF2-40B4-BE49-F238E27FC236}">
                <a16:creationId xmlns:a16="http://schemas.microsoft.com/office/drawing/2014/main" id="{46DF507A-5E62-4494-5775-8C9ACB284F93}"/>
              </a:ext>
            </a:extLst>
          </p:cNvPr>
          <p:cNvPicPr>
            <a:picLocks noChangeAspect="1"/>
          </p:cNvPicPr>
          <p:nvPr/>
        </p:nvPicPr>
        <p:blipFill>
          <a:blip r:embed="rId3"/>
          <a:stretch>
            <a:fillRect/>
          </a:stretch>
        </p:blipFill>
        <p:spPr>
          <a:xfrm>
            <a:off x="1018466" y="2195568"/>
            <a:ext cx="10107436" cy="1314633"/>
          </a:xfrm>
          <a:prstGeom prst="rect">
            <a:avLst/>
          </a:prstGeom>
          <a:ln>
            <a:solidFill>
              <a:schemeClr val="tx2"/>
            </a:solidFill>
          </a:ln>
        </p:spPr>
      </p:pic>
    </p:spTree>
    <p:extLst>
      <p:ext uri="{BB962C8B-B14F-4D97-AF65-F5344CB8AC3E}">
        <p14:creationId xmlns:p14="http://schemas.microsoft.com/office/powerpoint/2010/main" val="3639250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2B3A4-1198-0432-47EB-FE2951013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E51F8-CF6C-AE40-E9BA-655CF0E993B7}"/>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0E66F1F8-9FCB-491E-A663-BAE47B67DA4C}"/>
              </a:ext>
            </a:extLst>
          </p:cNvPr>
          <p:cNvSpPr>
            <a:spLocks noGrp="1"/>
          </p:cNvSpPr>
          <p:nvPr>
            <p:ph idx="1"/>
          </p:nvPr>
        </p:nvSpPr>
        <p:spPr>
          <a:xfrm>
            <a:off x="838200" y="1341912"/>
            <a:ext cx="10515600" cy="4835051"/>
          </a:xfrm>
        </p:spPr>
        <p:txBody>
          <a:bodyPr>
            <a:normAutofit/>
          </a:bodyPr>
          <a:lstStyle/>
          <a:p>
            <a:pPr marL="0" indent="0" algn="ctr">
              <a:buNone/>
            </a:pPr>
            <a:r>
              <a:rPr lang="en-US" sz="3600" b="1" dirty="0">
                <a:solidFill>
                  <a:srgbClr val="003865"/>
                </a:solidFill>
              </a:rPr>
              <a:t>Formatting and language changes to this section</a:t>
            </a:r>
          </a:p>
          <a:p>
            <a:pPr marL="0" indent="0" algn="ctr">
              <a:buNone/>
            </a:pPr>
            <a:endParaRPr lang="en-US" sz="3600" b="1" dirty="0">
              <a:solidFill>
                <a:srgbClr val="003865"/>
              </a:solidFill>
            </a:endParaRPr>
          </a:p>
          <a:p>
            <a:pPr marL="0" indent="0" algn="ctr">
              <a:buNone/>
            </a:pPr>
            <a:endParaRPr lang="en-US" sz="3600" b="1" dirty="0">
              <a:solidFill>
                <a:srgbClr val="003865"/>
              </a:solidFill>
            </a:endParaRPr>
          </a:p>
          <a:p>
            <a:pPr marL="0" indent="0" algn="ctr">
              <a:buNone/>
            </a:pPr>
            <a:r>
              <a:rPr lang="en-US" sz="3600" b="1" dirty="0">
                <a:solidFill>
                  <a:srgbClr val="003865"/>
                </a:solidFill>
              </a:rPr>
              <a:t>Changed to</a:t>
            </a:r>
          </a:p>
        </p:txBody>
      </p:sp>
      <p:sp>
        <p:nvSpPr>
          <p:cNvPr id="6" name="Slide Number Placeholder 5">
            <a:extLst>
              <a:ext uri="{FF2B5EF4-FFF2-40B4-BE49-F238E27FC236}">
                <a16:creationId xmlns:a16="http://schemas.microsoft.com/office/drawing/2014/main" id="{159A45B8-3B7B-C17B-D126-DC2A90694B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19840910-0366-EF19-B387-4BCF98F4D7FB}"/>
              </a:ext>
            </a:extLst>
          </p:cNvPr>
          <p:cNvPicPr>
            <a:picLocks noChangeAspect="1"/>
          </p:cNvPicPr>
          <p:nvPr/>
        </p:nvPicPr>
        <p:blipFill>
          <a:blip r:embed="rId2"/>
          <a:stretch>
            <a:fillRect/>
          </a:stretch>
        </p:blipFill>
        <p:spPr>
          <a:xfrm>
            <a:off x="2685574" y="2110576"/>
            <a:ext cx="6820852" cy="1143160"/>
          </a:xfrm>
          <a:prstGeom prst="rect">
            <a:avLst/>
          </a:prstGeom>
          <a:ln>
            <a:solidFill>
              <a:schemeClr val="tx2"/>
            </a:solidFill>
          </a:ln>
        </p:spPr>
      </p:pic>
      <p:pic>
        <p:nvPicPr>
          <p:cNvPr id="11" name="Picture 10">
            <a:extLst>
              <a:ext uri="{FF2B5EF4-FFF2-40B4-BE49-F238E27FC236}">
                <a16:creationId xmlns:a16="http://schemas.microsoft.com/office/drawing/2014/main" id="{53A50DA9-FCAD-60C3-E9DF-7CC2838C3BDC}"/>
              </a:ext>
            </a:extLst>
          </p:cNvPr>
          <p:cNvPicPr>
            <a:picLocks noChangeAspect="1"/>
          </p:cNvPicPr>
          <p:nvPr/>
        </p:nvPicPr>
        <p:blipFill>
          <a:blip r:embed="rId3"/>
          <a:stretch>
            <a:fillRect/>
          </a:stretch>
        </p:blipFill>
        <p:spPr>
          <a:xfrm>
            <a:off x="2909443" y="4557087"/>
            <a:ext cx="6373114" cy="1228896"/>
          </a:xfrm>
          <a:prstGeom prst="rect">
            <a:avLst/>
          </a:prstGeom>
          <a:ln>
            <a:solidFill>
              <a:schemeClr val="tx2"/>
            </a:solidFill>
          </a:ln>
        </p:spPr>
      </p:pic>
    </p:spTree>
    <p:extLst>
      <p:ext uri="{BB962C8B-B14F-4D97-AF65-F5344CB8AC3E}">
        <p14:creationId xmlns:p14="http://schemas.microsoft.com/office/powerpoint/2010/main" val="8393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lstStyle/>
          <a:p>
            <a:r>
              <a:rPr lang="en-US" dirty="0"/>
              <a:t>Application Changes</a:t>
            </a:r>
          </a:p>
        </p:txBody>
      </p:sp>
      <p:sp>
        <p:nvSpPr>
          <p:cNvPr id="3" name="Content Placeholder 2">
            <a:extLst>
              <a:ext uri="{FF2B5EF4-FFF2-40B4-BE49-F238E27FC236}">
                <a16:creationId xmlns:a16="http://schemas.microsoft.com/office/drawing/2014/main" id="{0BAD66CD-B882-1107-010A-085188640F5D}"/>
              </a:ext>
            </a:extLst>
          </p:cNvPr>
          <p:cNvSpPr>
            <a:spLocks noGrp="1"/>
          </p:cNvSpPr>
          <p:nvPr>
            <p:ph idx="1"/>
          </p:nvPr>
        </p:nvSpPr>
        <p:spPr>
          <a:xfrm>
            <a:off x="838200" y="1329930"/>
            <a:ext cx="10515600" cy="4582339"/>
          </a:xfrm>
        </p:spPr>
        <p:txBody>
          <a:bodyPr>
            <a:normAutofit/>
          </a:bodyPr>
          <a:lstStyle/>
          <a:p>
            <a:pPr marL="0" indent="0" algn="ctr">
              <a:buNone/>
            </a:pPr>
            <a:r>
              <a:rPr lang="en-US" sz="3600" b="1" dirty="0">
                <a:solidFill>
                  <a:srgbClr val="003865"/>
                </a:solidFill>
              </a:rPr>
              <a:t>‘I am a homeowner’ section updated</a:t>
            </a:r>
          </a:p>
          <a:p>
            <a:pPr marL="0" indent="0" algn="ctr">
              <a:buNone/>
            </a:pPr>
            <a:endParaRPr lang="en-US" sz="3600" b="1" dirty="0">
              <a:solidFill>
                <a:srgbClr val="003865"/>
              </a:solidFill>
            </a:endParaRPr>
          </a:p>
          <a:p>
            <a:pPr marL="0" indent="0" algn="ctr">
              <a:buNone/>
            </a:pPr>
            <a:endParaRPr lang="en-US" sz="3600" b="1" dirty="0">
              <a:solidFill>
                <a:srgbClr val="003865"/>
              </a:solidFill>
            </a:endParaRPr>
          </a:p>
          <a:p>
            <a:pPr marL="0" indent="0" algn="ctr">
              <a:buNone/>
            </a:pPr>
            <a:r>
              <a:rPr lang="en-US" sz="3600" b="1" dirty="0">
                <a:solidFill>
                  <a:srgbClr val="003865"/>
                </a:solidFill>
              </a:rPr>
              <a:t>Changed to</a:t>
            </a:r>
          </a:p>
        </p:txBody>
      </p:sp>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9730844-1896-4A83-29DD-56549063A69D}"/>
              </a:ext>
            </a:extLst>
          </p:cNvPr>
          <p:cNvPicPr>
            <a:picLocks noChangeAspect="1"/>
          </p:cNvPicPr>
          <p:nvPr/>
        </p:nvPicPr>
        <p:blipFill>
          <a:blip r:embed="rId2"/>
          <a:stretch>
            <a:fillRect/>
          </a:stretch>
        </p:blipFill>
        <p:spPr>
          <a:xfrm>
            <a:off x="2641102" y="4858893"/>
            <a:ext cx="6909789" cy="1790391"/>
          </a:xfrm>
          <a:prstGeom prst="rect">
            <a:avLst/>
          </a:prstGeom>
        </p:spPr>
      </p:pic>
      <p:pic>
        <p:nvPicPr>
          <p:cNvPr id="9" name="Picture 8">
            <a:extLst>
              <a:ext uri="{FF2B5EF4-FFF2-40B4-BE49-F238E27FC236}">
                <a16:creationId xmlns:a16="http://schemas.microsoft.com/office/drawing/2014/main" id="{70F66E4D-3749-7F99-7E97-CD3249BD324D}"/>
              </a:ext>
            </a:extLst>
          </p:cNvPr>
          <p:cNvPicPr>
            <a:picLocks noChangeAspect="1"/>
          </p:cNvPicPr>
          <p:nvPr/>
        </p:nvPicPr>
        <p:blipFill>
          <a:blip r:embed="rId3"/>
          <a:stretch>
            <a:fillRect/>
          </a:stretch>
        </p:blipFill>
        <p:spPr>
          <a:xfrm>
            <a:off x="3039074" y="1975044"/>
            <a:ext cx="6113847" cy="1861375"/>
          </a:xfrm>
          <a:prstGeom prst="rect">
            <a:avLst/>
          </a:prstGeom>
        </p:spPr>
      </p:pic>
    </p:spTree>
    <p:extLst>
      <p:ext uri="{BB962C8B-B14F-4D97-AF65-F5344CB8AC3E}">
        <p14:creationId xmlns:p14="http://schemas.microsoft.com/office/powerpoint/2010/main" val="894622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0BAD66CD-B882-1107-010A-085188640F5D}"/>
              </a:ext>
            </a:extLst>
          </p:cNvPr>
          <p:cNvSpPr>
            <a:spLocks noGrp="1"/>
          </p:cNvSpPr>
          <p:nvPr>
            <p:ph idx="1"/>
          </p:nvPr>
        </p:nvSpPr>
        <p:spPr/>
        <p:txBody>
          <a:bodyPr>
            <a:normAutofit/>
          </a:bodyPr>
          <a:lstStyle/>
          <a:p>
            <a:pPr marL="0" indent="0" algn="ctr">
              <a:buNone/>
            </a:pPr>
            <a:r>
              <a:rPr lang="en-US" sz="3600" b="1" dirty="0">
                <a:solidFill>
                  <a:srgbClr val="003865"/>
                </a:solidFill>
              </a:rPr>
              <a:t>‘Do you heat with wood or biofuel?’ section updated</a:t>
            </a:r>
          </a:p>
          <a:p>
            <a:pPr marL="0" indent="0" algn="ctr">
              <a:buNone/>
            </a:pPr>
            <a:endParaRPr lang="en-US" sz="3600" b="1" dirty="0">
              <a:solidFill>
                <a:srgbClr val="003865"/>
              </a:solidFill>
            </a:endParaRPr>
          </a:p>
          <a:p>
            <a:pPr marL="0" indent="0" algn="ctr">
              <a:buNone/>
            </a:pPr>
            <a:endParaRPr lang="en-US" sz="3600" b="1" dirty="0">
              <a:solidFill>
                <a:srgbClr val="003865"/>
              </a:solidFill>
            </a:endParaRPr>
          </a:p>
          <a:p>
            <a:pPr marL="0" indent="0" algn="ctr">
              <a:buNone/>
            </a:pPr>
            <a:r>
              <a:rPr lang="en-US" sz="3600" b="1" dirty="0">
                <a:solidFill>
                  <a:srgbClr val="003865"/>
                </a:solidFill>
              </a:rPr>
              <a:t>Changed to</a:t>
            </a:r>
          </a:p>
          <a:p>
            <a:pPr marL="0" indent="0" algn="ctr">
              <a:buNone/>
            </a:pPr>
            <a:endParaRPr lang="en-US" sz="3600" b="1" dirty="0">
              <a:solidFill>
                <a:srgbClr val="003865"/>
              </a:solidFill>
            </a:endParaRPr>
          </a:p>
        </p:txBody>
      </p:sp>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F7083CF3-0ECC-140F-09E1-648FA1BC185C}"/>
              </a:ext>
            </a:extLst>
          </p:cNvPr>
          <p:cNvPicPr>
            <a:picLocks noChangeAspect="1"/>
          </p:cNvPicPr>
          <p:nvPr/>
        </p:nvPicPr>
        <p:blipFill>
          <a:blip r:embed="rId2"/>
          <a:stretch>
            <a:fillRect/>
          </a:stretch>
        </p:blipFill>
        <p:spPr>
          <a:xfrm>
            <a:off x="3552470" y="2237738"/>
            <a:ext cx="5087060" cy="1648055"/>
          </a:xfrm>
          <a:prstGeom prst="rect">
            <a:avLst/>
          </a:prstGeom>
        </p:spPr>
      </p:pic>
      <p:pic>
        <p:nvPicPr>
          <p:cNvPr id="11" name="Picture 10">
            <a:extLst>
              <a:ext uri="{FF2B5EF4-FFF2-40B4-BE49-F238E27FC236}">
                <a16:creationId xmlns:a16="http://schemas.microsoft.com/office/drawing/2014/main" id="{A7EBF94E-5F95-B7CA-2147-4A99057F7C53}"/>
              </a:ext>
            </a:extLst>
          </p:cNvPr>
          <p:cNvPicPr>
            <a:picLocks noChangeAspect="1"/>
          </p:cNvPicPr>
          <p:nvPr/>
        </p:nvPicPr>
        <p:blipFill>
          <a:blip r:embed="rId3"/>
          <a:stretch>
            <a:fillRect/>
          </a:stretch>
        </p:blipFill>
        <p:spPr>
          <a:xfrm>
            <a:off x="0" y="4720558"/>
            <a:ext cx="12192000" cy="1635792"/>
          </a:xfrm>
          <a:prstGeom prst="rect">
            <a:avLst/>
          </a:prstGeom>
          <a:ln>
            <a:solidFill>
              <a:schemeClr val="tx2"/>
            </a:solidFill>
          </a:ln>
        </p:spPr>
      </p:pic>
    </p:spTree>
    <p:extLst>
      <p:ext uri="{BB962C8B-B14F-4D97-AF65-F5344CB8AC3E}">
        <p14:creationId xmlns:p14="http://schemas.microsoft.com/office/powerpoint/2010/main" val="36829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063B-7094-B296-4BDC-7B0AB1D5D8A3}"/>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45F14998-BA54-D02E-2FEF-C9ED34E0ACEB}"/>
              </a:ext>
            </a:extLst>
          </p:cNvPr>
          <p:cNvSpPr>
            <a:spLocks noGrp="1"/>
          </p:cNvSpPr>
          <p:nvPr>
            <p:ph idx="1"/>
          </p:nvPr>
        </p:nvSpPr>
        <p:spPr/>
        <p:txBody>
          <a:bodyPr>
            <a:normAutofit/>
          </a:bodyPr>
          <a:lstStyle/>
          <a:p>
            <a:pPr marL="0" indent="0">
              <a:buNone/>
            </a:pPr>
            <a:r>
              <a:rPr lang="en-US" sz="3600" b="1" dirty="0">
                <a:solidFill>
                  <a:schemeClr val="accent1"/>
                </a:solidFill>
              </a:rPr>
              <a:t>‘How would you like your benefit paid out?’ added</a:t>
            </a:r>
          </a:p>
        </p:txBody>
      </p:sp>
      <p:sp>
        <p:nvSpPr>
          <p:cNvPr id="6" name="Slide Number Placeholder 5">
            <a:extLst>
              <a:ext uri="{FF2B5EF4-FFF2-40B4-BE49-F238E27FC236}">
                <a16:creationId xmlns:a16="http://schemas.microsoft.com/office/drawing/2014/main" id="{C323D85C-1718-39EC-37F9-1DC20D198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11B260A0-A97E-9F25-0CD3-383720CE4ED3}"/>
              </a:ext>
            </a:extLst>
          </p:cNvPr>
          <p:cNvPicPr>
            <a:picLocks noChangeAspect="1"/>
          </p:cNvPicPr>
          <p:nvPr/>
        </p:nvPicPr>
        <p:blipFill>
          <a:blip r:embed="rId2"/>
          <a:stretch>
            <a:fillRect/>
          </a:stretch>
        </p:blipFill>
        <p:spPr>
          <a:xfrm>
            <a:off x="0" y="2313949"/>
            <a:ext cx="7744906" cy="1571844"/>
          </a:xfrm>
          <a:prstGeom prst="rect">
            <a:avLst/>
          </a:prstGeom>
          <a:ln>
            <a:solidFill>
              <a:schemeClr val="tx2"/>
            </a:solidFill>
          </a:ln>
        </p:spPr>
      </p:pic>
      <p:pic>
        <p:nvPicPr>
          <p:cNvPr id="10" name="Picture 9">
            <a:extLst>
              <a:ext uri="{FF2B5EF4-FFF2-40B4-BE49-F238E27FC236}">
                <a16:creationId xmlns:a16="http://schemas.microsoft.com/office/drawing/2014/main" id="{11BBDE0E-3DD1-E555-915B-ED3ED37D99B4}"/>
              </a:ext>
            </a:extLst>
          </p:cNvPr>
          <p:cNvPicPr>
            <a:picLocks noChangeAspect="1"/>
          </p:cNvPicPr>
          <p:nvPr/>
        </p:nvPicPr>
        <p:blipFill>
          <a:blip r:embed="rId3"/>
          <a:stretch>
            <a:fillRect/>
          </a:stretch>
        </p:blipFill>
        <p:spPr>
          <a:xfrm>
            <a:off x="0" y="4877259"/>
            <a:ext cx="12192000" cy="1037126"/>
          </a:xfrm>
          <a:prstGeom prst="rect">
            <a:avLst/>
          </a:prstGeom>
          <a:ln>
            <a:solidFill>
              <a:schemeClr val="tx2"/>
            </a:solidFill>
          </a:ln>
        </p:spPr>
      </p:pic>
      <p:sp>
        <p:nvSpPr>
          <p:cNvPr id="11" name="TextBox 10">
            <a:extLst>
              <a:ext uri="{FF2B5EF4-FFF2-40B4-BE49-F238E27FC236}">
                <a16:creationId xmlns:a16="http://schemas.microsoft.com/office/drawing/2014/main" id="{362F95FE-884D-D671-C895-B06C275F106C}"/>
              </a:ext>
            </a:extLst>
          </p:cNvPr>
          <p:cNvSpPr txBox="1"/>
          <p:nvPr/>
        </p:nvSpPr>
        <p:spPr>
          <a:xfrm>
            <a:off x="9105180" y="2559458"/>
            <a:ext cx="21824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865"/>
                </a:solidFill>
                <a:effectLst/>
                <a:uLnTx/>
                <a:uFillTx/>
                <a:latin typeface="Calibri"/>
                <a:ea typeface="+mn-ea"/>
                <a:cs typeface="+mn-cs"/>
              </a:rPr>
              <a:t>OLD</a:t>
            </a:r>
          </a:p>
        </p:txBody>
      </p:sp>
      <p:sp>
        <p:nvSpPr>
          <p:cNvPr id="12" name="TextBox 11">
            <a:extLst>
              <a:ext uri="{FF2B5EF4-FFF2-40B4-BE49-F238E27FC236}">
                <a16:creationId xmlns:a16="http://schemas.microsoft.com/office/drawing/2014/main" id="{A820E146-8C84-8BB7-35E1-9EA4DFD4A8FA}"/>
              </a:ext>
            </a:extLst>
          </p:cNvPr>
          <p:cNvSpPr txBox="1"/>
          <p:nvPr/>
        </p:nvSpPr>
        <p:spPr>
          <a:xfrm>
            <a:off x="8982940" y="3609018"/>
            <a:ext cx="9652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865"/>
                </a:solidFill>
                <a:effectLst/>
                <a:uLnTx/>
                <a:uFillTx/>
                <a:latin typeface="Calibri"/>
                <a:ea typeface="+mn-ea"/>
                <a:cs typeface="+mn-cs"/>
              </a:rPr>
              <a:t>NEW</a:t>
            </a:r>
          </a:p>
        </p:txBody>
      </p:sp>
      <p:sp>
        <p:nvSpPr>
          <p:cNvPr id="13" name="Arrow: Left 12">
            <a:extLst>
              <a:ext uri="{FF2B5EF4-FFF2-40B4-BE49-F238E27FC236}">
                <a16:creationId xmlns:a16="http://schemas.microsoft.com/office/drawing/2014/main" id="{CE13A032-4639-E5F2-29B9-5816BAD69198}"/>
              </a:ext>
            </a:extLst>
          </p:cNvPr>
          <p:cNvSpPr/>
          <p:nvPr/>
        </p:nvSpPr>
        <p:spPr>
          <a:xfrm>
            <a:off x="7744906" y="2751826"/>
            <a:ext cx="1294137" cy="1121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E446C727-91F8-F152-F271-0735F0198BCD}"/>
              </a:ext>
            </a:extLst>
          </p:cNvPr>
          <p:cNvSpPr/>
          <p:nvPr/>
        </p:nvSpPr>
        <p:spPr>
          <a:xfrm>
            <a:off x="9411419" y="4132239"/>
            <a:ext cx="120770" cy="7318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17378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normAutofit/>
          </a:bodyPr>
          <a:lstStyle/>
          <a:p>
            <a:r>
              <a:rPr lang="en-US" sz="4400" dirty="0"/>
              <a:t>Application Changes</a:t>
            </a:r>
          </a:p>
        </p:txBody>
      </p:sp>
      <p:sp>
        <p:nvSpPr>
          <p:cNvPr id="3" name="Content Placeholder 2">
            <a:extLst>
              <a:ext uri="{FF2B5EF4-FFF2-40B4-BE49-F238E27FC236}">
                <a16:creationId xmlns:a16="http://schemas.microsoft.com/office/drawing/2014/main" id="{0BAD66CD-B882-1107-010A-085188640F5D}"/>
              </a:ext>
            </a:extLst>
          </p:cNvPr>
          <p:cNvSpPr>
            <a:spLocks noGrp="1"/>
          </p:cNvSpPr>
          <p:nvPr>
            <p:ph idx="1"/>
          </p:nvPr>
        </p:nvSpPr>
        <p:spPr/>
        <p:txBody>
          <a:bodyPr>
            <a:normAutofit/>
          </a:bodyPr>
          <a:lstStyle/>
          <a:p>
            <a:pPr marL="0" indent="0">
              <a:buNone/>
            </a:pPr>
            <a:r>
              <a:rPr lang="en-US" sz="3600" b="1" dirty="0">
                <a:solidFill>
                  <a:srgbClr val="003865"/>
                </a:solidFill>
              </a:rPr>
              <a:t>Part 5. language update</a:t>
            </a:r>
          </a:p>
          <a:p>
            <a:pPr marL="0" indent="0">
              <a:buNone/>
            </a:pPr>
            <a:r>
              <a:rPr lang="en-US" sz="3200" dirty="0">
                <a:solidFill>
                  <a:srgbClr val="003865"/>
                </a:solidFill>
                <a:effectLst/>
                <a:latin typeface="Calibri" panose="020F0502020204030204" pitchFamily="34" charset="0"/>
                <a:ea typeface="Palatino Linotype" panose="02040502050505030304" pitchFamily="18" charset="0"/>
                <a:cs typeface="Calibri" panose="020F0502020204030204" pitchFamily="34" charset="0"/>
              </a:rPr>
              <a:t>3.  I authorize Commerce to share data about my EAP eligibility and application with other Commerce energy programs for which I might be eligible, including, but not limited to, Inflation Reduction Act Home Energy Rebates, Minnesota Heat Pump Rebates, Minnesota Electrical Panel Grants</a:t>
            </a:r>
            <a:endParaRPr lang="en-US" sz="3200" dirty="0">
              <a:solidFill>
                <a:srgbClr val="003865"/>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b="1" dirty="0">
              <a:solidFill>
                <a:srgbClr val="003865"/>
              </a:solidFill>
            </a:endParaRPr>
          </a:p>
        </p:txBody>
      </p:sp>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0BA4F175-55A7-4383-69CD-F2A894EA292B}"/>
              </a:ext>
            </a:extLst>
          </p:cNvPr>
          <p:cNvSpPr/>
          <p:nvPr/>
        </p:nvSpPr>
        <p:spPr>
          <a:xfrm>
            <a:off x="724619" y="2984740"/>
            <a:ext cx="2717321" cy="4442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32C084D4-540D-0872-85C3-B4540F5F8AB4}"/>
              </a:ext>
            </a:extLst>
          </p:cNvPr>
          <p:cNvCxnSpPr>
            <a:cxnSpLocks/>
          </p:cNvCxnSpPr>
          <p:nvPr/>
        </p:nvCxnSpPr>
        <p:spPr>
          <a:xfrm flipV="1">
            <a:off x="651294" y="3452274"/>
            <a:ext cx="146649" cy="16519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A6D2C2-1B2D-CC38-8DDC-8064322988C2}"/>
              </a:ext>
            </a:extLst>
          </p:cNvPr>
          <p:cNvSpPr txBox="1"/>
          <p:nvPr/>
        </p:nvSpPr>
        <p:spPr>
          <a:xfrm>
            <a:off x="86265" y="4986377"/>
            <a:ext cx="207896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a:ea typeface="+mn-ea"/>
                <a:cs typeface="+mn-cs"/>
              </a:rPr>
              <a:t>New text</a:t>
            </a:r>
          </a:p>
        </p:txBody>
      </p:sp>
    </p:spTree>
    <p:extLst>
      <p:ext uri="{BB962C8B-B14F-4D97-AF65-F5344CB8AC3E}">
        <p14:creationId xmlns:p14="http://schemas.microsoft.com/office/powerpoint/2010/main" val="2107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normAutofit/>
          </a:bodyPr>
          <a:lstStyle/>
          <a:p>
            <a:r>
              <a:rPr lang="en-US" sz="4400" dirty="0"/>
              <a:t>Mailing Timeline</a:t>
            </a:r>
          </a:p>
        </p:txBody>
      </p:sp>
      <p:pic>
        <p:nvPicPr>
          <p:cNvPr id="5" name="Content Placeholder 4" descr="Colorful envelopes">
            <a:extLst>
              <a:ext uri="{FF2B5EF4-FFF2-40B4-BE49-F238E27FC236}">
                <a16:creationId xmlns:a16="http://schemas.microsoft.com/office/drawing/2014/main" id="{B653C35B-B127-BF88-14CE-C6A5A7DC512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2082" y="1593850"/>
            <a:ext cx="6867835" cy="4583113"/>
          </a:xfrm>
        </p:spPr>
      </p:pic>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32525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normAutofit/>
          </a:bodyPr>
          <a:lstStyle/>
          <a:p>
            <a:r>
              <a:rPr lang="en-US" sz="4400" dirty="0"/>
              <a:t>Mailing Timeline</a:t>
            </a:r>
          </a:p>
        </p:txBody>
      </p:sp>
      <p:sp>
        <p:nvSpPr>
          <p:cNvPr id="3" name="Content Placeholder 2">
            <a:extLst>
              <a:ext uri="{FF2B5EF4-FFF2-40B4-BE49-F238E27FC236}">
                <a16:creationId xmlns:a16="http://schemas.microsoft.com/office/drawing/2014/main" id="{0BAD66CD-B882-1107-010A-085188640F5D}"/>
              </a:ext>
            </a:extLst>
          </p:cNvPr>
          <p:cNvSpPr>
            <a:spLocks noGrp="1"/>
          </p:cNvSpPr>
          <p:nvPr>
            <p:ph idx="1"/>
          </p:nvPr>
        </p:nvSpPr>
        <p:spPr>
          <a:xfrm>
            <a:off x="838200" y="1594624"/>
            <a:ext cx="10725150" cy="4582339"/>
          </a:xfrm>
        </p:spPr>
        <p:txBody>
          <a:bodyPr>
            <a:noAutofit/>
          </a:bodyPr>
          <a:lstStyle/>
          <a:p>
            <a:pPr marL="0" indent="0">
              <a:buNone/>
            </a:pPr>
            <a:r>
              <a:rPr lang="en-US" sz="4200" b="1" dirty="0">
                <a:solidFill>
                  <a:srgbClr val="003865"/>
                </a:solidFill>
                <a:effectLst/>
              </a:rPr>
              <a:t>Planned FFY26 EAP application-related dates</a:t>
            </a:r>
            <a:endParaRPr lang="en-US" sz="4200" dirty="0">
              <a:solidFill>
                <a:srgbClr val="003865"/>
              </a:solidFill>
            </a:endParaRPr>
          </a:p>
          <a:p>
            <a:pPr>
              <a:spcBef>
                <a:spcPts val="0"/>
              </a:spcBef>
              <a:spcAft>
                <a:spcPts val="0"/>
              </a:spcAft>
              <a:buFont typeface="Arial" panose="020B0604020202020204" pitchFamily="34" charset="0"/>
              <a:buChar char="•"/>
            </a:pPr>
            <a:r>
              <a:rPr lang="en-US" sz="2200" b="1" dirty="0">
                <a:solidFill>
                  <a:srgbClr val="003865"/>
                </a:solidFill>
              </a:rPr>
              <a:t>Mon, Aug. 18 </a:t>
            </a:r>
            <a:r>
              <a:rPr lang="en-US" sz="2200" dirty="0">
                <a:solidFill>
                  <a:srgbClr val="003865"/>
                </a:solidFill>
              </a:rPr>
              <a:t>– About 32,000 Recertification apps go into the mail</a:t>
            </a:r>
          </a:p>
          <a:p>
            <a:pPr>
              <a:spcAft>
                <a:spcPts val="0"/>
              </a:spcAft>
              <a:buFont typeface="Arial" panose="020B0604020202020204" pitchFamily="34" charset="0"/>
              <a:buChar char="•"/>
            </a:pPr>
            <a:r>
              <a:rPr lang="en-US" sz="2200" b="1" dirty="0">
                <a:solidFill>
                  <a:srgbClr val="003865"/>
                </a:solidFill>
              </a:rPr>
              <a:t>Tues, Sept. 2 </a:t>
            </a:r>
            <a:r>
              <a:rPr lang="en-US" sz="2200" dirty="0">
                <a:solidFill>
                  <a:srgbClr val="003865"/>
                </a:solidFill>
              </a:rPr>
              <a:t>– Online app is made available</a:t>
            </a:r>
          </a:p>
          <a:p>
            <a:pPr>
              <a:spcAft>
                <a:spcPts val="0"/>
              </a:spcAft>
            </a:pPr>
            <a:r>
              <a:rPr lang="en-US" sz="2200" b="1" dirty="0">
                <a:solidFill>
                  <a:srgbClr val="003865"/>
                </a:solidFill>
              </a:rPr>
              <a:t>Tues, Sept. 2 </a:t>
            </a:r>
            <a:r>
              <a:rPr lang="en-US" sz="2200" dirty="0">
                <a:solidFill>
                  <a:srgbClr val="003865"/>
                </a:solidFill>
              </a:rPr>
              <a:t>– SPs should post the FFY26 app on their website, make it available in their office, supply their partners with them, &amp; ask partners to recycle any remaining FFY25 apps</a:t>
            </a:r>
          </a:p>
          <a:p>
            <a:pPr>
              <a:spcAft>
                <a:spcPts val="0"/>
              </a:spcAft>
              <a:buFont typeface="Arial" panose="020B0604020202020204" pitchFamily="34" charset="0"/>
              <a:buChar char="•"/>
            </a:pPr>
            <a:r>
              <a:rPr lang="en-US" sz="2200" b="1" dirty="0">
                <a:solidFill>
                  <a:srgbClr val="003865"/>
                </a:solidFill>
              </a:rPr>
              <a:t>Tues, Sept. 2 </a:t>
            </a:r>
            <a:r>
              <a:rPr lang="en-US" sz="2200" dirty="0">
                <a:solidFill>
                  <a:srgbClr val="003865"/>
                </a:solidFill>
              </a:rPr>
              <a:t>– About 20,000-30,000 Pre-filled apps begin going into the mail daily, with a total of about 60,000 apps</a:t>
            </a:r>
          </a:p>
          <a:p>
            <a:pPr>
              <a:spcAft>
                <a:spcPts val="0"/>
              </a:spcAft>
              <a:buFont typeface="Arial" panose="020B0604020202020204" pitchFamily="34" charset="0"/>
              <a:buChar char="•"/>
            </a:pPr>
            <a:r>
              <a:rPr lang="en-US" sz="2200" b="1" dirty="0">
                <a:solidFill>
                  <a:srgbClr val="003865"/>
                </a:solidFill>
              </a:rPr>
              <a:t>Fri, Sept. 12</a:t>
            </a:r>
            <a:r>
              <a:rPr lang="en-US" sz="2200" dirty="0">
                <a:solidFill>
                  <a:srgbClr val="003865"/>
                </a:solidFill>
              </a:rPr>
              <a:t> – Blank apps requested over the summer sent out</a:t>
            </a:r>
          </a:p>
          <a:p>
            <a:pPr>
              <a:spcAft>
                <a:spcPts val="0"/>
              </a:spcAft>
            </a:pPr>
            <a:r>
              <a:rPr lang="en-US" sz="2200" b="1" dirty="0">
                <a:solidFill>
                  <a:srgbClr val="003865"/>
                </a:solidFill>
                <a:effectLst/>
              </a:rPr>
              <a:t>Fri, Sept. 12 </a:t>
            </a:r>
            <a:r>
              <a:rPr lang="en-US" sz="2200" dirty="0">
                <a:solidFill>
                  <a:srgbClr val="003865"/>
                </a:solidFill>
                <a:effectLst/>
              </a:rPr>
              <a:t>– Request form for mailed app is returned to the Commerce website</a:t>
            </a:r>
          </a:p>
          <a:p>
            <a:pPr>
              <a:spcAft>
                <a:spcPts val="0"/>
              </a:spcAft>
            </a:pPr>
            <a:r>
              <a:rPr lang="en-US" sz="2200" b="1" dirty="0">
                <a:solidFill>
                  <a:srgbClr val="003865"/>
                </a:solidFill>
              </a:rPr>
              <a:t>Wed, Oct. 1 </a:t>
            </a:r>
            <a:r>
              <a:rPr lang="en-US" sz="2200" dirty="0">
                <a:solidFill>
                  <a:srgbClr val="003865"/>
                </a:solidFill>
              </a:rPr>
              <a:t>– Email to households that applied for FFY25 via the online app</a:t>
            </a:r>
          </a:p>
          <a:p>
            <a:pPr marL="0" indent="0">
              <a:buNone/>
            </a:pPr>
            <a:endParaRPr lang="en-US" dirty="0"/>
          </a:p>
        </p:txBody>
      </p:sp>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8249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A5F-C3B5-C5A7-07B1-44BC74BC1ADD}"/>
              </a:ext>
            </a:extLst>
          </p:cNvPr>
          <p:cNvSpPr>
            <a:spLocks noGrp="1"/>
          </p:cNvSpPr>
          <p:nvPr>
            <p:ph type="title"/>
          </p:nvPr>
        </p:nvSpPr>
        <p:spPr/>
        <p:txBody>
          <a:bodyPr>
            <a:normAutofit/>
          </a:bodyPr>
          <a:lstStyle/>
          <a:p>
            <a:r>
              <a:rPr lang="en-US" sz="4400" dirty="0"/>
              <a:t>Q &amp; A</a:t>
            </a:r>
          </a:p>
        </p:txBody>
      </p:sp>
      <p:pic>
        <p:nvPicPr>
          <p:cNvPr id="5" name="Content Placeholder 4" descr="A question mark of a typewriter type bar">
            <a:extLst>
              <a:ext uri="{FF2B5EF4-FFF2-40B4-BE49-F238E27FC236}">
                <a16:creationId xmlns:a16="http://schemas.microsoft.com/office/drawing/2014/main" id="{361B6EE6-A2D3-0E96-8CA9-589AC2803B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8665" y="1593850"/>
            <a:ext cx="6874669" cy="4583113"/>
          </a:xfrm>
        </p:spPr>
      </p:pic>
      <p:sp>
        <p:nvSpPr>
          <p:cNvPr id="6" name="Slide Number Placeholder 5">
            <a:extLst>
              <a:ext uri="{FF2B5EF4-FFF2-40B4-BE49-F238E27FC236}">
                <a16:creationId xmlns:a16="http://schemas.microsoft.com/office/drawing/2014/main" id="{AF9ABBA3-AF9A-2A19-E1C8-45F318BA3F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7943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9B763-A1FD-0093-A2AF-94B9C4C7A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27506-2790-CCC5-0DF1-7DE120741CE7}"/>
              </a:ext>
            </a:extLst>
          </p:cNvPr>
          <p:cNvSpPr>
            <a:spLocks noGrp="1"/>
          </p:cNvSpPr>
          <p:nvPr>
            <p:ph type="title"/>
          </p:nvPr>
        </p:nvSpPr>
        <p:spPr/>
        <p:txBody>
          <a:bodyPr>
            <a:normAutofit/>
          </a:bodyPr>
          <a:lstStyle/>
          <a:p>
            <a:r>
              <a:rPr lang="en-US" sz="4400" dirty="0"/>
              <a:t>Ch 2 – Applications &amp; Application Processing</a:t>
            </a:r>
          </a:p>
        </p:txBody>
      </p:sp>
      <p:sp>
        <p:nvSpPr>
          <p:cNvPr id="3" name="Content Placeholder 2">
            <a:extLst>
              <a:ext uri="{FF2B5EF4-FFF2-40B4-BE49-F238E27FC236}">
                <a16:creationId xmlns:a16="http://schemas.microsoft.com/office/drawing/2014/main" id="{8421DEB9-A959-FD39-D4F5-B6D99D498831}"/>
              </a:ext>
            </a:extLst>
          </p:cNvPr>
          <p:cNvSpPr>
            <a:spLocks noGrp="1"/>
          </p:cNvSpPr>
          <p:nvPr>
            <p:ph sz="half" idx="1"/>
          </p:nvPr>
        </p:nvSpPr>
        <p:spPr>
          <a:xfrm>
            <a:off x="698855" y="1594624"/>
            <a:ext cx="11269027"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Logging in Applications Received</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Updated section to explain that after Sept. 15, SP must log both online and paper applications within one business day of receipt </a:t>
            </a:r>
          </a:p>
          <a:p>
            <a:pPr marL="0" indent="0">
              <a:spcBef>
                <a:spcPts val="600"/>
              </a:spcBef>
              <a:spcAft>
                <a:spcPts val="600"/>
              </a:spcAft>
              <a:buNone/>
            </a:pPr>
            <a:endParaRPr lang="en-US" sz="3200" dirty="0"/>
          </a:p>
          <a:p>
            <a:pPr marL="0" indent="0">
              <a:spcBef>
                <a:spcPts val="600"/>
              </a:spcBef>
              <a:spcAft>
                <a:spcPts val="600"/>
              </a:spcAft>
              <a:buNone/>
            </a:pPr>
            <a:endParaRPr lang="en-US" sz="3200" dirty="0"/>
          </a:p>
          <a:p>
            <a:pPr marL="0" indent="0">
              <a:spcBef>
                <a:spcPts val="600"/>
              </a:spcBef>
              <a:spcAft>
                <a:spcPts val="600"/>
              </a:spcAft>
              <a:buNone/>
            </a:pPr>
            <a:endParaRPr lang="en-US" sz="3200" dirty="0"/>
          </a:p>
          <a:p>
            <a:pPr marL="0" indent="0">
              <a:spcBef>
                <a:spcPts val="600"/>
              </a:spcBef>
              <a:spcAft>
                <a:spcPts val="600"/>
              </a:spcAft>
              <a:buNone/>
            </a:pPr>
            <a:endParaRPr lang="en-US" sz="1050" dirty="0"/>
          </a:p>
          <a:p>
            <a:pPr marL="0" indent="0">
              <a:spcBef>
                <a:spcPts val="600"/>
              </a:spcBef>
              <a:spcAft>
                <a:spcPts val="600"/>
              </a:spcAft>
              <a:buNone/>
            </a:pPr>
            <a:endParaRPr lang="en-US" sz="3200" dirty="0"/>
          </a:p>
          <a:p>
            <a:pPr marL="0" indent="0">
              <a:spcBef>
                <a:spcPts val="600"/>
              </a:spcBef>
              <a:spcAft>
                <a:spcPts val="600"/>
              </a:spcAft>
              <a:buNone/>
            </a:pPr>
            <a:r>
              <a:rPr lang="en-US" sz="2000" dirty="0"/>
              <a:t>(Ch. 2  – </a:t>
            </a:r>
            <a:r>
              <a:rPr lang="en-US" sz="2000" i="1" dirty="0"/>
              <a:t>Applications &amp; Application Processing</a:t>
            </a:r>
            <a:r>
              <a:rPr lang="en-US" sz="2000" dirty="0"/>
              <a:t>, p. 15)</a:t>
            </a:r>
          </a:p>
          <a:p>
            <a:pPr lvl="1">
              <a:spcBef>
                <a:spcPts val="600"/>
              </a:spcBef>
              <a:spcAft>
                <a:spcPts val="600"/>
              </a:spcAft>
            </a:pPr>
            <a:endParaRPr lang="en-US" sz="2000" i="1" dirty="0"/>
          </a:p>
        </p:txBody>
      </p:sp>
      <p:sp>
        <p:nvSpPr>
          <p:cNvPr id="7" name="Slide Number Placeholder 6">
            <a:extLst>
              <a:ext uri="{FF2B5EF4-FFF2-40B4-BE49-F238E27FC236}">
                <a16:creationId xmlns:a16="http://schemas.microsoft.com/office/drawing/2014/main" id="{C740C3FD-8DF3-8B50-2B70-73F1F42F2EEA}"/>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6</a:t>
            </a:fld>
            <a:endParaRPr lang="en-US" dirty="0"/>
          </a:p>
        </p:txBody>
      </p:sp>
      <p:pic>
        <p:nvPicPr>
          <p:cNvPr id="8" name="Picture 7" descr="Close-up of woman's hands typing and using a trackpad on a laptop with mug">
            <a:extLst>
              <a:ext uri="{FF2B5EF4-FFF2-40B4-BE49-F238E27FC236}">
                <a16:creationId xmlns:a16="http://schemas.microsoft.com/office/drawing/2014/main" id="{E0E3A8EB-B035-88FB-BF12-8AE89081E8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4740" y="3987800"/>
            <a:ext cx="4127500" cy="1651000"/>
          </a:xfrm>
          <a:prstGeom prst="rect">
            <a:avLst/>
          </a:prstGeom>
        </p:spPr>
      </p:pic>
    </p:spTree>
    <p:extLst>
      <p:ext uri="{BB962C8B-B14F-4D97-AF65-F5344CB8AC3E}">
        <p14:creationId xmlns:p14="http://schemas.microsoft.com/office/powerpoint/2010/main" val="354802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79BF6-F6A8-204D-C785-F9E30CF69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E9F62-C302-FA2B-6CE4-3DED89CB7A0B}"/>
              </a:ext>
            </a:extLst>
          </p:cNvPr>
          <p:cNvSpPr>
            <a:spLocks noGrp="1"/>
          </p:cNvSpPr>
          <p:nvPr>
            <p:ph type="title"/>
          </p:nvPr>
        </p:nvSpPr>
        <p:spPr/>
        <p:txBody>
          <a:bodyPr>
            <a:normAutofit/>
          </a:bodyPr>
          <a:lstStyle/>
          <a:p>
            <a:r>
              <a:rPr lang="en-US" sz="4400" dirty="0"/>
              <a:t>Ch 2 – Applications &amp; Application Processing</a:t>
            </a:r>
          </a:p>
        </p:txBody>
      </p:sp>
      <p:sp>
        <p:nvSpPr>
          <p:cNvPr id="3" name="Content Placeholder 2">
            <a:extLst>
              <a:ext uri="{FF2B5EF4-FFF2-40B4-BE49-F238E27FC236}">
                <a16:creationId xmlns:a16="http://schemas.microsoft.com/office/drawing/2014/main" id="{6006337D-EBD3-F869-9381-4DF1D306D3BA}"/>
              </a:ext>
            </a:extLst>
          </p:cNvPr>
          <p:cNvSpPr>
            <a:spLocks noGrp="1"/>
          </p:cNvSpPr>
          <p:nvPr>
            <p:ph sz="half" idx="1"/>
          </p:nvPr>
        </p:nvSpPr>
        <p:spPr>
          <a:xfrm>
            <a:off x="698855" y="1594624"/>
            <a:ext cx="10406025" cy="4582339"/>
          </a:xfrm>
        </p:spPr>
        <p:txBody>
          <a:bodyPr>
            <a:noAutofit/>
          </a:bodyPr>
          <a:lstStyle/>
          <a:p>
            <a:pPr marL="0" indent="0">
              <a:spcBef>
                <a:spcPts val="600"/>
              </a:spcBef>
              <a:spcAft>
                <a:spcPts val="0"/>
              </a:spcAft>
              <a:buNone/>
            </a:pPr>
            <a:r>
              <a:rPr lang="en-US" sz="3600" b="1" dirty="0">
                <a:ea typeface="Calibri" panose="020F0502020204030204" pitchFamily="34" charset="0"/>
                <a:cs typeface="Times New Roman" panose="02020603050405020304" pitchFamily="18" charset="0"/>
              </a:rPr>
              <a:t>Name on Energy Accounts</a:t>
            </a:r>
            <a:endParaRPr lang="en-US" sz="3200" b="1" dirty="0">
              <a:ea typeface="Calibri" panose="020F0502020204030204" pitchFamily="34" charset="0"/>
              <a:cs typeface="Times New Roman" panose="02020603050405020304" pitchFamily="18" charset="0"/>
            </a:endParaRPr>
          </a:p>
          <a:p>
            <a:pPr>
              <a:spcBef>
                <a:spcPts val="600"/>
              </a:spcBef>
              <a:spcAft>
                <a:spcPts val="600"/>
              </a:spcAft>
            </a:pPr>
            <a:r>
              <a:rPr lang="en-US" sz="3200" dirty="0"/>
              <a:t>Extensive “Name on Energy Accounts” presentation up next</a:t>
            </a:r>
          </a:p>
          <a:p>
            <a:pPr lvl="1">
              <a:spcBef>
                <a:spcPts val="600"/>
              </a:spcBef>
              <a:spcAft>
                <a:spcPts val="600"/>
              </a:spcAft>
            </a:pPr>
            <a:r>
              <a:rPr lang="en-US" sz="2400" b="1" dirty="0"/>
              <a:t>Name on Energy Accounts </a:t>
            </a:r>
            <a:r>
              <a:rPr lang="en-US" sz="2400" dirty="0"/>
              <a:t>section update - EV accounts can be designated as “Landlord Account” instead of “No Match” when account is in not a HH </a:t>
            </a:r>
            <a:r>
              <a:rPr lang="en-US" sz="2400"/>
              <a:t>member’s name</a:t>
            </a:r>
            <a:endParaRPr lang="en-US" sz="2400" dirty="0"/>
          </a:p>
          <a:p>
            <a:pPr lvl="2">
              <a:spcBef>
                <a:spcPts val="600"/>
              </a:spcBef>
              <a:spcAft>
                <a:spcPts val="600"/>
              </a:spcAft>
            </a:pPr>
            <a:r>
              <a:rPr lang="en-US" sz="2400" dirty="0"/>
              <a:t>Definitions of account name matches/mismatches updated accordingly </a:t>
            </a:r>
          </a:p>
          <a:p>
            <a:pPr lvl="1">
              <a:spcBef>
                <a:spcPts val="600"/>
              </a:spcBef>
              <a:spcAft>
                <a:spcPts val="600"/>
              </a:spcAft>
            </a:pPr>
            <a:r>
              <a:rPr lang="en-US" sz="2400" dirty="0"/>
              <a:t>Also, if an EV keeps a deceased person’s name on the account for historical info, they must list a living HH member as the “owner” of the account</a:t>
            </a:r>
          </a:p>
          <a:p>
            <a:pPr lvl="2">
              <a:spcBef>
                <a:spcPts val="600"/>
              </a:spcBef>
              <a:spcAft>
                <a:spcPts val="600"/>
              </a:spcAft>
            </a:pPr>
            <a:r>
              <a:rPr lang="en-US" sz="2400" dirty="0"/>
              <a:t>And the deceased person cannot be listed as an account owner</a:t>
            </a:r>
            <a:endParaRPr lang="en-US" sz="3200" dirty="0"/>
          </a:p>
          <a:p>
            <a:pPr marL="0" indent="0">
              <a:spcBef>
                <a:spcPts val="1800"/>
              </a:spcBef>
              <a:spcAft>
                <a:spcPts val="600"/>
              </a:spcAft>
              <a:buNone/>
            </a:pPr>
            <a:r>
              <a:rPr lang="en-US" sz="2000" dirty="0"/>
              <a:t>(Ch. 2  – </a:t>
            </a:r>
            <a:r>
              <a:rPr lang="en-US" sz="2000" i="1" dirty="0"/>
              <a:t>Applications &amp; Application Processing</a:t>
            </a:r>
            <a:r>
              <a:rPr lang="en-US" sz="2000" dirty="0"/>
              <a:t>, p. 18)</a:t>
            </a:r>
          </a:p>
          <a:p>
            <a:pPr lvl="1">
              <a:spcBef>
                <a:spcPts val="600"/>
              </a:spcBef>
              <a:spcAft>
                <a:spcPts val="600"/>
              </a:spcAft>
            </a:pPr>
            <a:endParaRPr lang="en-US" sz="2000" i="1" dirty="0"/>
          </a:p>
        </p:txBody>
      </p:sp>
      <p:sp>
        <p:nvSpPr>
          <p:cNvPr id="7" name="Slide Number Placeholder 6">
            <a:extLst>
              <a:ext uri="{FF2B5EF4-FFF2-40B4-BE49-F238E27FC236}">
                <a16:creationId xmlns:a16="http://schemas.microsoft.com/office/drawing/2014/main" id="{BAE5F4DE-A4DF-FEFB-CE4A-7FF32768F556}"/>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68712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A6A2-4F42-CA47-2255-8D366AE528A7}"/>
              </a:ext>
            </a:extLst>
          </p:cNvPr>
          <p:cNvSpPr>
            <a:spLocks noGrp="1"/>
          </p:cNvSpPr>
          <p:nvPr>
            <p:ph type="ctrTitle"/>
          </p:nvPr>
        </p:nvSpPr>
        <p:spPr/>
        <p:txBody>
          <a:bodyPr/>
          <a:lstStyle/>
          <a:p>
            <a:r>
              <a:rPr lang="en-US" sz="4400" b="1" dirty="0"/>
              <a:t>Manage Application Dropdown (Appx 2C)</a:t>
            </a:r>
          </a:p>
        </p:txBody>
      </p:sp>
      <p:sp>
        <p:nvSpPr>
          <p:cNvPr id="5" name="Slide Number Placeholder 4">
            <a:extLst>
              <a:ext uri="{FF2B5EF4-FFF2-40B4-BE49-F238E27FC236}">
                <a16:creationId xmlns:a16="http://schemas.microsoft.com/office/drawing/2014/main" id="{41565F13-4969-40A3-DFC4-2A712E6D6131}"/>
              </a:ext>
            </a:extLst>
          </p:cNvPr>
          <p:cNvSpPr>
            <a:spLocks noGrp="1"/>
          </p:cNvSpPr>
          <p:nvPr>
            <p:ph type="sldNum" sz="quarter" idx="16"/>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222433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467E6-160B-ADCE-6C28-64DA27303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5CE4B-09C0-0248-5490-F1A3ECDC9A3C}"/>
              </a:ext>
            </a:extLst>
          </p:cNvPr>
          <p:cNvSpPr>
            <a:spLocks noGrp="1"/>
          </p:cNvSpPr>
          <p:nvPr>
            <p:ph type="title"/>
          </p:nvPr>
        </p:nvSpPr>
        <p:spPr/>
        <p:txBody>
          <a:bodyPr>
            <a:normAutofit/>
          </a:bodyPr>
          <a:lstStyle/>
          <a:p>
            <a:pPr marL="341313" marR="0" lvl="0" indent="-341313">
              <a:spcBef>
                <a:spcPts val="0"/>
              </a:spcBef>
              <a:spcAft>
                <a:spcPts val="0"/>
              </a:spcAft>
            </a:pPr>
            <a:r>
              <a:rPr lang="en-US" sz="4400" dirty="0"/>
              <a:t>Manage Application Dropdown (Appx 2C)</a:t>
            </a:r>
          </a:p>
        </p:txBody>
      </p:sp>
      <p:sp>
        <p:nvSpPr>
          <p:cNvPr id="3" name="Content Placeholder 2">
            <a:extLst>
              <a:ext uri="{FF2B5EF4-FFF2-40B4-BE49-F238E27FC236}">
                <a16:creationId xmlns:a16="http://schemas.microsoft.com/office/drawing/2014/main" id="{F44D5E65-7EA8-50A0-28BD-78BFB4C81C90}"/>
              </a:ext>
            </a:extLst>
          </p:cNvPr>
          <p:cNvSpPr>
            <a:spLocks noGrp="1"/>
          </p:cNvSpPr>
          <p:nvPr>
            <p:ph sz="half" idx="1"/>
          </p:nvPr>
        </p:nvSpPr>
        <p:spPr>
          <a:xfrm>
            <a:off x="664019" y="1594624"/>
            <a:ext cx="10835641" cy="709305"/>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Manage Application Dropdown (Appx. 2C) updates</a:t>
            </a:r>
            <a:endParaRPr lang="en-US" sz="3600" dirty="0"/>
          </a:p>
          <a:p>
            <a:pPr lvl="1"/>
            <a:endParaRPr lang="en-US" sz="2400" dirty="0"/>
          </a:p>
          <a:p>
            <a:pPr lvl="1"/>
            <a:endParaRPr lang="en-US" sz="2400" dirty="0"/>
          </a:p>
        </p:txBody>
      </p:sp>
      <p:sp>
        <p:nvSpPr>
          <p:cNvPr id="7" name="Slide Number Placeholder 6">
            <a:extLst>
              <a:ext uri="{FF2B5EF4-FFF2-40B4-BE49-F238E27FC236}">
                <a16:creationId xmlns:a16="http://schemas.microsoft.com/office/drawing/2014/main" id="{05E09681-A708-5AFE-1C1B-E3E4D07161B0}"/>
              </a:ext>
            </a:extLst>
          </p:cNvPr>
          <p:cNvSpPr>
            <a:spLocks noGrp="1"/>
          </p:cNvSpPr>
          <p:nvPr>
            <p:ph type="sldNum" sz="quarter" idx="12"/>
          </p:nvPr>
        </p:nvSpPr>
        <p:spPr>
          <a:xfrm>
            <a:off x="10211172" y="6356350"/>
            <a:ext cx="1462668" cy="365125"/>
          </a:xfrm>
        </p:spPr>
        <p:txBody>
          <a:bodyPr/>
          <a:lstStyle/>
          <a:p>
            <a:fld id="{48F63A3B-78C7-47BE-AE5E-E10140E04643}" type="slidenum">
              <a:rPr lang="en-US" smtClean="0"/>
              <a:t>9</a:t>
            </a:fld>
            <a:endParaRPr lang="en-US" dirty="0"/>
          </a:p>
        </p:txBody>
      </p:sp>
      <p:sp>
        <p:nvSpPr>
          <p:cNvPr id="8" name="Content Placeholder 2">
            <a:extLst>
              <a:ext uri="{FF2B5EF4-FFF2-40B4-BE49-F238E27FC236}">
                <a16:creationId xmlns:a16="http://schemas.microsoft.com/office/drawing/2014/main" id="{C02B9A6F-8BC0-67AE-082F-AB9D864EE0B6}"/>
              </a:ext>
            </a:extLst>
          </p:cNvPr>
          <p:cNvSpPr>
            <a:spLocks noGrp="1"/>
          </p:cNvSpPr>
          <p:nvPr>
            <p:ph sz="half" idx="1"/>
          </p:nvPr>
        </p:nvSpPr>
        <p:spPr>
          <a:xfrm>
            <a:off x="698854" y="2187521"/>
            <a:ext cx="8723052" cy="3653017"/>
          </a:xfrm>
        </p:spPr>
        <p:txBody>
          <a:bodyPr>
            <a:noAutofit/>
          </a:bodyPr>
          <a:lstStyle/>
          <a:p>
            <a:pPr marL="228600" lvl="1">
              <a:spcBef>
                <a:spcPts val="1000"/>
              </a:spcBef>
              <a:defRPr/>
            </a:pPr>
            <a:r>
              <a:rPr lang="en-US" sz="3200" dirty="0"/>
              <a:t>Added info on recent dropdown additions:</a:t>
            </a:r>
          </a:p>
          <a:p>
            <a:pPr marL="685800" lvl="2">
              <a:spcBef>
                <a:spcPts val="1000"/>
              </a:spcBef>
              <a:defRPr/>
            </a:pPr>
            <a:r>
              <a:rPr lang="en-US" sz="2800" dirty="0"/>
              <a:t>Add flag or remove flag from application </a:t>
            </a:r>
          </a:p>
          <a:p>
            <a:pPr marL="685800" lvl="2">
              <a:spcBef>
                <a:spcPts val="1000"/>
              </a:spcBef>
              <a:defRPr/>
            </a:pPr>
            <a:r>
              <a:rPr lang="en-US" sz="2800" dirty="0"/>
              <a:t>Edit log date</a:t>
            </a:r>
          </a:p>
          <a:p>
            <a:pPr marL="685800" lvl="2">
              <a:spcBef>
                <a:spcPts val="1000"/>
              </a:spcBef>
              <a:defRPr/>
            </a:pPr>
            <a:r>
              <a:rPr lang="en-US" sz="2800" dirty="0"/>
              <a:t>Enter Application Notes before sending eHEAT Request for Info letter</a:t>
            </a:r>
          </a:p>
          <a:p>
            <a:pPr marL="228600" lvl="1">
              <a:spcBef>
                <a:spcPts val="1000"/>
              </a:spcBef>
              <a:defRPr/>
            </a:pPr>
            <a:endParaRPr lang="en-US" sz="3200" dirty="0"/>
          </a:p>
          <a:p>
            <a:pPr marL="228600" lvl="1">
              <a:spcBef>
                <a:spcPts val="1000"/>
              </a:spcBef>
              <a:defRPr/>
            </a:pPr>
            <a:endParaRPr lang="en-US" sz="2800" dirty="0" err="1"/>
          </a:p>
        </p:txBody>
      </p:sp>
      <p:pic>
        <p:nvPicPr>
          <p:cNvPr id="5" name="Picture 4">
            <a:extLst>
              <a:ext uri="{FF2B5EF4-FFF2-40B4-BE49-F238E27FC236}">
                <a16:creationId xmlns:a16="http://schemas.microsoft.com/office/drawing/2014/main" id="{E4720549-6D05-1DC9-155E-37E37D5B557B}"/>
              </a:ext>
            </a:extLst>
          </p:cNvPr>
          <p:cNvPicPr>
            <a:picLocks noChangeAspect="1"/>
          </p:cNvPicPr>
          <p:nvPr/>
        </p:nvPicPr>
        <p:blipFill>
          <a:blip r:embed="rId3"/>
          <a:stretch>
            <a:fillRect/>
          </a:stretch>
        </p:blipFill>
        <p:spPr>
          <a:xfrm>
            <a:off x="8556860" y="2303929"/>
            <a:ext cx="3116980" cy="4310718"/>
          </a:xfrm>
          <a:prstGeom prst="rect">
            <a:avLst/>
          </a:prstGeom>
          <a:ln>
            <a:solidFill>
              <a:srgbClr val="003865"/>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484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2.5"/>
</p:tagLst>
</file>

<file path=ppt/tags/tag2.xml><?xml version="1.0" encoding="utf-8"?>
<p:tagLst xmlns:a="http://schemas.openxmlformats.org/drawingml/2006/main" xmlns:r="http://schemas.openxmlformats.org/officeDocument/2006/relationships" xmlns:p="http://schemas.openxmlformats.org/presentationml/2006/main">
  <p:tag name="TIMING" val="|3.7|2.5"/>
</p:tagLst>
</file>

<file path=ppt/tags/tag3.xml><?xml version="1.0" encoding="utf-8"?>
<p:tagLst xmlns:a="http://schemas.openxmlformats.org/drawingml/2006/main" xmlns:r="http://schemas.openxmlformats.org/officeDocument/2006/relationships" xmlns:p="http://schemas.openxmlformats.org/presentationml/2006/main">
  <p:tag name="TIMING" val="|3.7|2.5"/>
</p:tagLst>
</file>

<file path=ppt/tags/tag4.xml><?xml version="1.0" encoding="utf-8"?>
<p:tagLst xmlns:a="http://schemas.openxmlformats.org/drawingml/2006/main" xmlns:r="http://schemas.openxmlformats.org/officeDocument/2006/relationships" xmlns:p="http://schemas.openxmlformats.org/presentationml/2006/main">
  <p:tag name="TIMING" val="|3.7|2.5"/>
</p:tagLst>
</file>

<file path=ppt/tags/tag5.xml><?xml version="1.0" encoding="utf-8"?>
<p:tagLst xmlns:a="http://schemas.openxmlformats.org/drawingml/2006/main" xmlns:r="http://schemas.openxmlformats.org/officeDocument/2006/relationships" xmlns:p="http://schemas.openxmlformats.org/presentationml/2006/main">
  <p:tag name="TIMING" val="|9.3|2.3|7.8"/>
</p:tagLst>
</file>

<file path=ppt/tags/tag6.xml><?xml version="1.0" encoding="utf-8"?>
<p:tagLst xmlns:a="http://schemas.openxmlformats.org/drawingml/2006/main" xmlns:r="http://schemas.openxmlformats.org/officeDocument/2006/relationships" xmlns:p="http://schemas.openxmlformats.org/presentationml/2006/main">
  <p:tag name="TIMING" val="|3.7|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potx" id="{173BAB30-51AA-4A99-A927-CCD869EBF607}" vid="{BA9EC644-015B-4F2F-9352-CA7D86411286}"/>
    </a:ext>
  </a:extLst>
</a:theme>
</file>

<file path=ppt/theme/theme3.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535138-6BAF-442E-9ED1-3435D9167458}" vid="{80D872BC-67A8-4B48-98AA-A16870C959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2841</Words>
  <Application>Microsoft Office PowerPoint</Application>
  <PresentationFormat>Widescreen</PresentationFormat>
  <Paragraphs>343</Paragraphs>
  <Slides>58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58</vt:i4>
      </vt:variant>
    </vt:vector>
  </HeadingPairs>
  <TitlesOfParts>
    <vt:vector size="65" baseType="lpstr">
      <vt:lpstr>Aptos</vt:lpstr>
      <vt:lpstr>Aptos Display</vt:lpstr>
      <vt:lpstr>Arial</vt:lpstr>
      <vt:lpstr>Calibri</vt:lpstr>
      <vt:lpstr>Office Theme</vt:lpstr>
      <vt:lpstr>MN.IT</vt:lpstr>
      <vt:lpstr>Minnesota</vt:lpstr>
      <vt:lpstr>    </vt:lpstr>
      <vt:lpstr>Ch. 2 – Application Processing</vt:lpstr>
      <vt:lpstr>Ch 2 – Applications &amp; Application Processing</vt:lpstr>
      <vt:lpstr>Ch 2 – Applications &amp; Application Processing</vt:lpstr>
      <vt:lpstr>Ch 2 – Applications &amp; Application Processing</vt:lpstr>
      <vt:lpstr>Ch 2 – Applications &amp; Application Processing</vt:lpstr>
      <vt:lpstr>Ch 2 – Applications &amp; Application Processing</vt:lpstr>
      <vt:lpstr>Manage Application Dropdown (Appx 2C)</vt:lpstr>
      <vt:lpstr>Manage Application Dropdown (Appx 2C)</vt:lpstr>
      <vt:lpstr>Manage Application Dropdown (Appx 2C)</vt:lpstr>
      <vt:lpstr>Manage Application Dropdown (Appx 2C)</vt:lpstr>
      <vt:lpstr>Manage Application Dropdown (Appx 2C)</vt:lpstr>
      <vt:lpstr>Safe at Home</vt:lpstr>
      <vt:lpstr>Safe at Home</vt:lpstr>
      <vt:lpstr>Safe at Home</vt:lpstr>
      <vt:lpstr>Safe at Home</vt:lpstr>
      <vt:lpstr>Safe at Home</vt:lpstr>
      <vt:lpstr>Q&amp;A</vt:lpstr>
      <vt:lpstr>Application Requirements</vt:lpstr>
      <vt:lpstr>Application Requirements</vt:lpstr>
      <vt:lpstr>Application Requirements</vt:lpstr>
      <vt:lpstr>Defining a Valid Application</vt:lpstr>
      <vt:lpstr>Application Requirements</vt:lpstr>
      <vt:lpstr>Application Requirements</vt:lpstr>
      <vt:lpstr>Application Requirements</vt:lpstr>
      <vt:lpstr>Handling Applications Without Signatures</vt:lpstr>
      <vt:lpstr>New Process Ch2, p 13-14</vt:lpstr>
      <vt:lpstr>Application Requirements</vt:lpstr>
      <vt:lpstr>Application Requirements</vt:lpstr>
      <vt:lpstr>Application Requirements</vt:lpstr>
      <vt:lpstr>Application Requirements</vt:lpstr>
      <vt:lpstr>Defining a New Application</vt:lpstr>
      <vt:lpstr>Application Requirements</vt:lpstr>
      <vt:lpstr>Application Requirements</vt:lpstr>
      <vt:lpstr>Application Requirements</vt:lpstr>
      <vt:lpstr>Application Requirements</vt:lpstr>
      <vt:lpstr>Application Requirements</vt:lpstr>
      <vt:lpstr>Application Requirements</vt:lpstr>
      <vt:lpstr>Application Requirements</vt:lpstr>
      <vt:lpstr>Application Requirements</vt:lpstr>
      <vt:lpstr>Q&amp;A</vt:lpstr>
      <vt:lpstr>Application &amp; Mailing</vt:lpstr>
      <vt:lpstr>Application Changes and Mailing</vt:lpstr>
      <vt:lpstr>Application Changes</vt:lpstr>
      <vt:lpstr>Application Changes</vt:lpstr>
      <vt:lpstr>Application Changes</vt:lpstr>
      <vt:lpstr>Application Changes</vt:lpstr>
      <vt:lpstr>Application Changes</vt:lpstr>
      <vt:lpstr>Application Changes</vt:lpstr>
      <vt:lpstr>Application Changes</vt:lpstr>
      <vt:lpstr>Application Changes</vt:lpstr>
      <vt:lpstr>Application Changes</vt:lpstr>
      <vt:lpstr>Application Changes</vt:lpstr>
      <vt:lpstr>Application Changes</vt:lpstr>
      <vt:lpstr>Application Changes</vt:lpstr>
      <vt:lpstr>Mailing Timeline</vt:lpstr>
      <vt:lpstr>Mailing Timeline</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Seemann, Sandra (COMM)</dc:creator>
  <cp:lastModifiedBy>Seemann, Sandra (COMM)</cp:lastModifiedBy>
  <cp:revision>4</cp:revision>
  <dcterms:created xsi:type="dcterms:W3CDTF">2025-08-06T19:28:42Z</dcterms:created>
  <dcterms:modified xsi:type="dcterms:W3CDTF">2025-08-06T20:51:40Z</dcterms:modified>
</cp:coreProperties>
</file>