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1040" r:id="rId2"/>
    <p:sldId id="272" r:id="rId3"/>
    <p:sldId id="407" r:id="rId4"/>
    <p:sldId id="405" r:id="rId5"/>
    <p:sldId id="449" r:id="rId6"/>
    <p:sldId id="3343" r:id="rId7"/>
    <p:sldId id="3344" r:id="rId8"/>
    <p:sldId id="411" r:id="rId9"/>
    <p:sldId id="428" r:id="rId10"/>
    <p:sldId id="443" r:id="rId11"/>
    <p:sldId id="444" r:id="rId12"/>
    <p:sldId id="436" r:id="rId13"/>
    <p:sldId id="435" r:id="rId14"/>
    <p:sldId id="413" r:id="rId15"/>
    <p:sldId id="424" r:id="rId16"/>
    <p:sldId id="451" r:id="rId17"/>
    <p:sldId id="445" r:id="rId18"/>
    <p:sldId id="448" r:id="rId19"/>
    <p:sldId id="3345" r:id="rId20"/>
    <p:sldId id="3346" r:id="rId21"/>
    <p:sldId id="3347" r:id="rId22"/>
    <p:sldId id="417" r:id="rId23"/>
    <p:sldId id="431" r:id="rId24"/>
    <p:sldId id="419" r:id="rId25"/>
    <p:sldId id="406" r:id="rId26"/>
    <p:sldId id="414" r:id="rId27"/>
    <p:sldId id="281" r:id="rId28"/>
    <p:sldId id="284" r:id="rId29"/>
    <p:sldId id="274" r:id="rId30"/>
    <p:sldId id="3413" r:id="rId31"/>
    <p:sldId id="265" r:id="rId32"/>
    <p:sldId id="266" r:id="rId33"/>
    <p:sldId id="267" r:id="rId34"/>
    <p:sldId id="268" r:id="rId35"/>
    <p:sldId id="269" r:id="rId36"/>
    <p:sldId id="3414" r:id="rId37"/>
    <p:sldId id="3415" r:id="rId38"/>
    <p:sldId id="275" r:id="rId39"/>
    <p:sldId id="276" r:id="rId40"/>
    <p:sldId id="3416" r:id="rId41"/>
    <p:sldId id="278" r:id="rId42"/>
    <p:sldId id="279" r:id="rId43"/>
    <p:sldId id="280" r:id="rId44"/>
    <p:sldId id="3417" r:id="rId45"/>
    <p:sldId id="287" r:id="rId46"/>
    <p:sldId id="3418" r:id="rId47"/>
    <p:sldId id="3419" r:id="rId48"/>
    <p:sldId id="259" r:id="rId49"/>
    <p:sldId id="283" r:id="rId50"/>
    <p:sldId id="37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0D-4198-9EE4-CBD9CA6C88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0D-4198-9EE4-CBD9CA6C88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0D-4198-9EE4-CBD9CA6C88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0D-4198-9EE4-CBD9CA6C88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0D-4198-9EE4-CBD9CA6C88F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0D-4198-9EE4-CBD9CA6C88F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00D-4198-9EE4-CBD9CA6C88FC}"/>
              </c:ext>
            </c:extLst>
          </c:dPt>
          <c:dPt>
            <c:idx val="7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C47-47D0-8377-125A288CCC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Senior (Not working)</c:v>
                </c:pt>
                <c:pt idx="1">
                  <c:v>Single Parent (Working)</c:v>
                </c:pt>
                <c:pt idx="2">
                  <c:v>Dual Parent (1+ Working)</c:v>
                </c:pt>
                <c:pt idx="3">
                  <c:v>Single Adult (Not working)</c:v>
                </c:pt>
                <c:pt idx="4">
                  <c:v>Single Parent (Not Working)</c:v>
                </c:pt>
                <c:pt idx="5">
                  <c:v>Single Adult (Working)</c:v>
                </c:pt>
                <c:pt idx="6">
                  <c:v>Senior (Working)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0.32087770402559601</c:v>
                </c:pt>
                <c:pt idx="1">
                  <c:v>0.13506995845470601</c:v>
                </c:pt>
                <c:pt idx="2">
                  <c:v>0.134345701415087</c:v>
                </c:pt>
                <c:pt idx="3">
                  <c:v>9.7679193925791497E-2</c:v>
                </c:pt>
                <c:pt idx="4">
                  <c:v>7.2409786224790301E-2</c:v>
                </c:pt>
                <c:pt idx="5">
                  <c:v>5.3435843560479403E-2</c:v>
                </c:pt>
                <c:pt idx="6">
                  <c:v>4.8986836031389799E-2</c:v>
                </c:pt>
                <c:pt idx="7">
                  <c:v>0.13719497636215999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47-47D0-8377-125A288CCC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9245662161373"/>
          <c:y val="5.3753428368266007E-2"/>
          <c:w val="0.88448095641278501"/>
          <c:h val="0.892493143263467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A-4079-97DF-F598A4867E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Pension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5.1369528550673803E-2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A-4079-97DF-F598A4867E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SSI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7.0694653145965E-2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DA-4079-97DF-F598A4867E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Social Security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0.83413947286010404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DA-4079-97DF-F598A4867E2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9262096"/>
        <c:axId val="609262456"/>
      </c:barChart>
      <c:catAx>
        <c:axId val="60926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9262456"/>
        <c:crosses val="autoZero"/>
        <c:auto val="1"/>
        <c:lblAlgn val="ctr"/>
        <c:lblOffset val="100"/>
        <c:noMultiLvlLbl val="0"/>
      </c:catAx>
      <c:valAx>
        <c:axId val="6092624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0926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82488939999226"/>
          <c:y val="6.0577336270994472E-2"/>
          <c:w val="0.4496337648628817"/>
          <c:h val="0.87884532745801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 Income</c:v>
                </c:pt>
                <c:pt idx="1">
                  <c:v>Disabled Member</c:v>
                </c:pt>
                <c:pt idx="2">
                  <c:v>Food Support</c:v>
                </c:pt>
                <c:pt idx="3">
                  <c:v>Subsidized Housing</c:v>
                </c:pt>
                <c:pt idx="4">
                  <c:v>Own Home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2.8636549587984302E-3</c:v>
                </c:pt>
                <c:pt idx="1">
                  <c:v>9.3331774881655102E-2</c:v>
                </c:pt>
                <c:pt idx="2">
                  <c:v>0.29238501548711399</c:v>
                </c:pt>
                <c:pt idx="3">
                  <c:v>0.25276138156741301</c:v>
                </c:pt>
                <c:pt idx="4">
                  <c:v>0.325346268482263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0-4F97-8115-37A517224D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09254176"/>
        <c:axId val="609252736"/>
      </c:barChart>
      <c:catAx>
        <c:axId val="60925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52736"/>
        <c:crosses val="autoZero"/>
        <c:auto val="1"/>
        <c:lblAlgn val="ctr"/>
        <c:lblOffset val="100"/>
        <c:noMultiLvlLbl val="0"/>
      </c:catAx>
      <c:valAx>
        <c:axId val="609252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925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9245662161373"/>
          <c:y val="5.3753428368266007E-2"/>
          <c:w val="0.88448095641278501"/>
          <c:h val="0.892493143263467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A-4079-97DF-F598A4867E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Self-Employment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2.8366265203548902E-2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A-4079-97DF-F598A4867E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Child Support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3.3414469445663703E-2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DA-4079-97DF-F598A4867E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Wages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0.87669670931878896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DA-4079-97DF-F598A4867E2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9262096"/>
        <c:axId val="609262456"/>
      </c:barChart>
      <c:catAx>
        <c:axId val="60926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9262456"/>
        <c:crosses val="autoZero"/>
        <c:auto val="1"/>
        <c:lblAlgn val="ctr"/>
        <c:lblOffset val="100"/>
        <c:noMultiLvlLbl val="0"/>
      </c:catAx>
      <c:valAx>
        <c:axId val="6092624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0926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82488939999226"/>
          <c:y val="6.0577336270994472E-2"/>
          <c:w val="0.38423923071311794"/>
          <c:h val="0.87884532745801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 Income</c:v>
                </c:pt>
                <c:pt idx="1">
                  <c:v>Disabled Member</c:v>
                </c:pt>
                <c:pt idx="2">
                  <c:v>Food Support</c:v>
                </c:pt>
                <c:pt idx="3">
                  <c:v>Subsidized Housing</c:v>
                </c:pt>
                <c:pt idx="4">
                  <c:v>Own Home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3.40371524172147E-3</c:v>
                </c:pt>
                <c:pt idx="1">
                  <c:v>0.16799353871004999</c:v>
                </c:pt>
                <c:pt idx="2">
                  <c:v>0.24587515864774401</c:v>
                </c:pt>
                <c:pt idx="3">
                  <c:v>0.138398523133726</c:v>
                </c:pt>
                <c:pt idx="4">
                  <c:v>0.54372908734279402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0-4F97-8115-37A517224D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09254176"/>
        <c:axId val="609252736"/>
      </c:barChart>
      <c:catAx>
        <c:axId val="60925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52736"/>
        <c:crosses val="autoZero"/>
        <c:auto val="1"/>
        <c:lblAlgn val="ctr"/>
        <c:lblOffset val="100"/>
        <c:noMultiLvlLbl val="0"/>
      </c:catAx>
      <c:valAx>
        <c:axId val="609252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925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9245662161373"/>
          <c:y val="5.3753428368266007E-2"/>
          <c:w val="0.88448095641278501"/>
          <c:h val="0.892493143263467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A-4079-97DF-F598A4867E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Self-Employment2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6.2089633685000097E-2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A-4079-97DF-F598A4867E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Wages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0.852315167640331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DA-4079-97DF-F598A4867E2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9262096"/>
        <c:axId val="609262456"/>
      </c:barChart>
      <c:catAx>
        <c:axId val="60926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9262456"/>
        <c:crosses val="autoZero"/>
        <c:auto val="1"/>
        <c:lblAlgn val="ctr"/>
        <c:lblOffset val="100"/>
        <c:noMultiLvlLbl val="0"/>
      </c:catAx>
      <c:valAx>
        <c:axId val="6092624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0926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82488939999226"/>
          <c:y val="6.0577336270994472E-2"/>
          <c:w val="0.4905053487064841"/>
          <c:h val="0.87884532745801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 Income</c:v>
                </c:pt>
                <c:pt idx="1">
                  <c:v>Disabled Member</c:v>
                </c:pt>
                <c:pt idx="2">
                  <c:v>Food Support</c:v>
                </c:pt>
                <c:pt idx="3">
                  <c:v>Subsidized Housing</c:v>
                </c:pt>
                <c:pt idx="4">
                  <c:v>Own Home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0.14399237126509901</c:v>
                </c:pt>
                <c:pt idx="1">
                  <c:v>0.66484424666242803</c:v>
                </c:pt>
                <c:pt idx="2">
                  <c:v>0.36973935155753301</c:v>
                </c:pt>
                <c:pt idx="3">
                  <c:v>0.41341385886840398</c:v>
                </c:pt>
                <c:pt idx="4">
                  <c:v>0.30839160839160801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0-4F97-8115-37A517224D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09254176"/>
        <c:axId val="609252736"/>
      </c:barChart>
      <c:catAx>
        <c:axId val="60925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52736"/>
        <c:crosses val="autoZero"/>
        <c:auto val="1"/>
        <c:lblAlgn val="ctr"/>
        <c:lblOffset val="100"/>
        <c:noMultiLvlLbl val="0"/>
      </c:catAx>
      <c:valAx>
        <c:axId val="609252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925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9245662161373"/>
          <c:y val="5.3753428368266007E-2"/>
          <c:w val="0.88448095641278501"/>
          <c:h val="0.892493143263467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Various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A-4079-97DF-F598A4867E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3.8483429287438697E-2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91A-46E6-A2A6-E04853D520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Unemployment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6.4228750874403606E-2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1A-46E6-A2A6-E04853D520A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8.5147083186109196E-2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91A-46E6-A2A6-E04853D520A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SSI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0.195603920413815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91A-46E6-A2A6-E04853D520A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Social Security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0%</c:formatCode>
                <c:ptCount val="1"/>
                <c:pt idx="0">
                  <c:v>0.55179293572542498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91A-46E6-A2A6-E04853D520A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9262096"/>
        <c:axId val="609262456"/>
      </c:barChart>
      <c:catAx>
        <c:axId val="60926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9262456"/>
        <c:crosses val="autoZero"/>
        <c:auto val="1"/>
        <c:lblAlgn val="ctr"/>
        <c:lblOffset val="100"/>
        <c:noMultiLvlLbl val="0"/>
      </c:catAx>
      <c:valAx>
        <c:axId val="6092624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0926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82488939999226"/>
          <c:y val="6.0577336270994472E-2"/>
          <c:w val="0.4496337648628817"/>
          <c:h val="0.87884532745801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 Income</c:v>
                </c:pt>
                <c:pt idx="1">
                  <c:v>Disabled Member</c:v>
                </c:pt>
                <c:pt idx="2">
                  <c:v>Food Support</c:v>
                </c:pt>
                <c:pt idx="3">
                  <c:v>Subsidized Housing</c:v>
                </c:pt>
                <c:pt idx="4">
                  <c:v>Own Home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0.219821562936687</c:v>
                </c:pt>
                <c:pt idx="1">
                  <c:v>0.342685155326239</c:v>
                </c:pt>
                <c:pt idx="2">
                  <c:v>0.57701816618295199</c:v>
                </c:pt>
                <c:pt idx="3">
                  <c:v>0.48812211114694198</c:v>
                </c:pt>
                <c:pt idx="4">
                  <c:v>0.21358701494141699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0-4F97-8115-37A517224D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09254176"/>
        <c:axId val="609252736"/>
      </c:barChart>
      <c:catAx>
        <c:axId val="60925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52736"/>
        <c:crosses val="autoZero"/>
        <c:auto val="1"/>
        <c:lblAlgn val="ctr"/>
        <c:lblOffset val="100"/>
        <c:noMultiLvlLbl val="0"/>
      </c:catAx>
      <c:valAx>
        <c:axId val="609252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925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9245662161373"/>
          <c:y val="5.3753428368266007E-2"/>
          <c:w val="0.88448095641278501"/>
          <c:h val="0.892493143263467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Various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A-4079-97DF-F598A4867E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8.2817302075324797E-2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A-4079-97DF-F598A4867E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Child Support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0.105481178022233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DA-4079-97DF-F598A4867E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Unemployment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0.13017208042173101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DA-4079-97DF-F598A4867E2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SSI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0.148986177795113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D-4A34-8CCC-903D2770033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MFIP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0%</c:formatCode>
                <c:ptCount val="1"/>
                <c:pt idx="0">
                  <c:v>0.219944824905658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D-4A34-8CCC-903D2770033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Social Security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0%</c:formatCode>
                <c:ptCount val="1"/>
                <c:pt idx="0">
                  <c:v>0.25354954542777702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DD-4A34-8CCC-903D2770033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9262096"/>
        <c:axId val="609262456"/>
      </c:barChart>
      <c:catAx>
        <c:axId val="60926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9262456"/>
        <c:crosses val="autoZero"/>
        <c:auto val="1"/>
        <c:lblAlgn val="ctr"/>
        <c:lblOffset val="100"/>
        <c:noMultiLvlLbl val="0"/>
      </c:catAx>
      <c:valAx>
        <c:axId val="6092624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0926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82488939999226"/>
          <c:y val="6.0577336270994472E-2"/>
          <c:w val="0.4496337648628817"/>
          <c:h val="0.87884532745801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 Income</c:v>
                </c:pt>
                <c:pt idx="1">
                  <c:v>Disabled Member</c:v>
                </c:pt>
                <c:pt idx="2">
                  <c:v>Food Support</c:v>
                </c:pt>
                <c:pt idx="3">
                  <c:v>Subsidized Housing</c:v>
                </c:pt>
                <c:pt idx="4">
                  <c:v>Own Home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1.27632418634333E-2</c:v>
                </c:pt>
                <c:pt idx="1">
                  <c:v>0.26088066368857699</c:v>
                </c:pt>
                <c:pt idx="2">
                  <c:v>0.159923420548819</c:v>
                </c:pt>
                <c:pt idx="3">
                  <c:v>0.182514358647096</c:v>
                </c:pt>
                <c:pt idx="4">
                  <c:v>0.40255264837268701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0-4F97-8115-37A517224D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09254176"/>
        <c:axId val="609252736"/>
      </c:barChart>
      <c:catAx>
        <c:axId val="60925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52736"/>
        <c:crosses val="autoZero"/>
        <c:auto val="1"/>
        <c:lblAlgn val="ctr"/>
        <c:lblOffset val="100"/>
        <c:noMultiLvlLbl val="0"/>
      </c:catAx>
      <c:valAx>
        <c:axId val="609252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925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9A-4F6B-BBE2-BB3854C2E0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9A-4F6B-BBE2-BB3854C2E0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9A-4F6B-BBE2-BB3854C2E0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9A-4F6B-BBE2-BB3854C2E0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9A-4F6B-BBE2-BB3854C2E0E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79A-4F6B-BBE2-BB3854C2E0EA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79A-4F6B-BBE2-BB3854C2E0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Senior (Not working)</c:v>
                </c:pt>
                <c:pt idx="1">
                  <c:v>Single Parent (Working)</c:v>
                </c:pt>
                <c:pt idx="2">
                  <c:v>Dual Parent (1+ Working)</c:v>
                </c:pt>
                <c:pt idx="3">
                  <c:v>Single Adult (Not working)</c:v>
                </c:pt>
                <c:pt idx="4">
                  <c:v>Single Parent (Not Working)</c:v>
                </c:pt>
                <c:pt idx="5">
                  <c:v>Single Adult (Working)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0.28728305760462203</c:v>
                </c:pt>
                <c:pt idx="1">
                  <c:v>0.137935973644632</c:v>
                </c:pt>
                <c:pt idx="2">
                  <c:v>0.13616144254259299</c:v>
                </c:pt>
                <c:pt idx="3">
                  <c:v>0.125172081771666</c:v>
                </c:pt>
                <c:pt idx="4">
                  <c:v>7.4028981355487106E-2</c:v>
                </c:pt>
                <c:pt idx="5">
                  <c:v>6.2347314728608098E-2</c:v>
                </c:pt>
                <c:pt idx="6">
                  <c:v>0.17707114835239199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79A-4F6B-BBE2-BB3854C2E0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9245662161373"/>
          <c:y val="5.3753428368266007E-2"/>
          <c:w val="0.88448095641278501"/>
          <c:h val="0.892493143263467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Various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1F-4376-93CA-7E1164696F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Self-Employment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6.4079559621659496E-2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1F-4376-93CA-7E1164696F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Social Security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0.12395414613728099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1F-4376-93CA-7E1164696F9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Wages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0.75728555219854898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1F-4376-93CA-7E1164696F9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9262096"/>
        <c:axId val="609262456"/>
      </c:barChart>
      <c:catAx>
        <c:axId val="60926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9262456"/>
        <c:crosses val="autoZero"/>
        <c:auto val="1"/>
        <c:lblAlgn val="ctr"/>
        <c:lblOffset val="100"/>
        <c:noMultiLvlLbl val="0"/>
      </c:catAx>
      <c:valAx>
        <c:axId val="6092624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0926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62-495D-AF91-D69A6525B1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62-495D-AF91-D69A6525B1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62-495D-AF91-D69A6525B1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62-495D-AF91-D69A6525B1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62-495D-AF91-D69A6525B1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62-495D-AF91-D69A6525B173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662-495D-AF91-D69A6525B1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Senior (Not working)</c:v>
                </c:pt>
                <c:pt idx="1">
                  <c:v>Single Parent (Working)</c:v>
                </c:pt>
                <c:pt idx="2">
                  <c:v>Dual Parent (1+ Working)</c:v>
                </c:pt>
                <c:pt idx="3">
                  <c:v>Single Adult (Not working)</c:v>
                </c:pt>
                <c:pt idx="4">
                  <c:v>Single Parent (Not Working)</c:v>
                </c:pt>
                <c:pt idx="5">
                  <c:v>Single Adult (Working)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0.28728305760462203</c:v>
                </c:pt>
                <c:pt idx="1">
                  <c:v>0.137935973644632</c:v>
                </c:pt>
                <c:pt idx="2">
                  <c:v>0.13616144254259299</c:v>
                </c:pt>
                <c:pt idx="3">
                  <c:v>0.125172081771666</c:v>
                </c:pt>
                <c:pt idx="4">
                  <c:v>7.4028981355487106E-2</c:v>
                </c:pt>
                <c:pt idx="5">
                  <c:v>6.2347314728608098E-2</c:v>
                </c:pt>
                <c:pt idx="6">
                  <c:v>0.17707114835239199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662-495D-AF91-D69A6525B1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31-494F-A463-5F7004E339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31-494F-A463-5F7004E339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31-494F-A463-5F7004E339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31-494F-A463-5F7004E3392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131-494F-A463-5F7004E339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131-494F-A463-5F7004E33927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131-494F-A463-5F7004E33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Senior (Not working)</c:v>
                </c:pt>
                <c:pt idx="1">
                  <c:v>Single Parent (Working)</c:v>
                </c:pt>
                <c:pt idx="2">
                  <c:v>Dual Parent (1+ Working)</c:v>
                </c:pt>
                <c:pt idx="3">
                  <c:v>Single Adult (Not working)</c:v>
                </c:pt>
                <c:pt idx="4">
                  <c:v>Single Parent (Not Working)</c:v>
                </c:pt>
                <c:pt idx="5">
                  <c:v>Single Adult (Working)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0.28728305760462203</c:v>
                </c:pt>
                <c:pt idx="1">
                  <c:v>0.137935973644632</c:v>
                </c:pt>
                <c:pt idx="2">
                  <c:v>0.13616144254259299</c:v>
                </c:pt>
                <c:pt idx="3">
                  <c:v>0.125172081771666</c:v>
                </c:pt>
                <c:pt idx="4">
                  <c:v>7.4028981355487106E-2</c:v>
                </c:pt>
                <c:pt idx="5">
                  <c:v>6.2347314728608098E-2</c:v>
                </c:pt>
                <c:pt idx="6">
                  <c:v>0.17707114835239199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131-494F-A463-5F7004E33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36-4754-94E6-6CC0A8E4AC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36-4754-94E6-6CC0A8E4AC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36-4754-94E6-6CC0A8E4AC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36-4754-94E6-6CC0A8E4AC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F36-4754-94E6-6CC0A8E4AC9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F36-4754-94E6-6CC0A8E4AC92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F36-4754-94E6-6CC0A8E4AC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Senior (Not working)</c:v>
                </c:pt>
                <c:pt idx="1">
                  <c:v>Single Parent (Working)</c:v>
                </c:pt>
                <c:pt idx="2">
                  <c:v>Dual Parent (1+ Working)</c:v>
                </c:pt>
                <c:pt idx="3">
                  <c:v>Single Adult (Not working)</c:v>
                </c:pt>
                <c:pt idx="4">
                  <c:v>Single Parent (Not Working)</c:v>
                </c:pt>
                <c:pt idx="5">
                  <c:v>Single Adult (Working)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0.28728305760462203</c:v>
                </c:pt>
                <c:pt idx="1">
                  <c:v>0.137935973644632</c:v>
                </c:pt>
                <c:pt idx="2">
                  <c:v>0.13616144254259299</c:v>
                </c:pt>
                <c:pt idx="3">
                  <c:v>0.125172081771666</c:v>
                </c:pt>
                <c:pt idx="4">
                  <c:v>7.4028981355487106E-2</c:v>
                </c:pt>
                <c:pt idx="5">
                  <c:v>6.2347314728608098E-2</c:v>
                </c:pt>
                <c:pt idx="6">
                  <c:v>0.17707114835239199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F36-4754-94E6-6CC0A8E4AC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AC-4755-B8C7-1D20F8CCF0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AC-4755-B8C7-1D20F8CCF0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AC-4755-B8C7-1D20F8CCF0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AC-4755-B8C7-1D20F8CCF0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7AC-4755-B8C7-1D20F8CCF0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7AC-4755-B8C7-1D20F8CCF083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7AC-4755-B8C7-1D20F8CCF0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Senior (Not working)</c:v>
                </c:pt>
                <c:pt idx="1">
                  <c:v>Single Parent (Working)</c:v>
                </c:pt>
                <c:pt idx="2">
                  <c:v>Dual Parent (1+ Working)</c:v>
                </c:pt>
                <c:pt idx="3">
                  <c:v>Single Adult (Not working)</c:v>
                </c:pt>
                <c:pt idx="4">
                  <c:v>Single Parent (Not Working)</c:v>
                </c:pt>
                <c:pt idx="5">
                  <c:v>Single Adult (Working)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0.28728305760462203</c:v>
                </c:pt>
                <c:pt idx="1">
                  <c:v>0.137935973644632</c:v>
                </c:pt>
                <c:pt idx="2">
                  <c:v>0.13616144254259299</c:v>
                </c:pt>
                <c:pt idx="3">
                  <c:v>0.125172081771666</c:v>
                </c:pt>
                <c:pt idx="4">
                  <c:v>7.4028981355487106E-2</c:v>
                </c:pt>
                <c:pt idx="5">
                  <c:v>6.2347314728608098E-2</c:v>
                </c:pt>
                <c:pt idx="6">
                  <c:v>0.17707114835239199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7AC-4755-B8C7-1D20F8CCF0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5D-4A88-A1C1-0F17905D8C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5D-4A88-A1C1-0F17905D8C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5D-4A88-A1C1-0F17905D8C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D5D-4A88-A1C1-0F17905D8C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D5D-4A88-A1C1-0F17905D8C0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D5D-4A88-A1C1-0F17905D8C0B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D5D-4A88-A1C1-0F17905D8C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Senior (Not working)</c:v>
                </c:pt>
                <c:pt idx="1">
                  <c:v>Single Parent (Working)</c:v>
                </c:pt>
                <c:pt idx="2">
                  <c:v>Dual Parent (1+ Working)</c:v>
                </c:pt>
                <c:pt idx="3">
                  <c:v>Single Adult (Not working)</c:v>
                </c:pt>
                <c:pt idx="4">
                  <c:v>Single Parent (Not Working)</c:v>
                </c:pt>
                <c:pt idx="5">
                  <c:v>Single Adult (Working)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0.28728305760462203</c:v>
                </c:pt>
                <c:pt idx="1">
                  <c:v>0.137935973644632</c:v>
                </c:pt>
                <c:pt idx="2">
                  <c:v>0.13616144254259299</c:v>
                </c:pt>
                <c:pt idx="3">
                  <c:v>0.125172081771666</c:v>
                </c:pt>
                <c:pt idx="4">
                  <c:v>7.4028981355487106E-2</c:v>
                </c:pt>
                <c:pt idx="5">
                  <c:v>6.2347314728608098E-2</c:v>
                </c:pt>
                <c:pt idx="6">
                  <c:v>0.17707114835239199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D5D-4A88-A1C1-0F17905D8C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9F-430A-9846-A09D7A17FD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9F-430A-9846-A09D7A17FD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9F-430A-9846-A09D7A17FD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9F-430A-9846-A09D7A17FD5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9F-430A-9846-A09D7A17FD5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59F-430A-9846-A09D7A17FD5F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59F-430A-9846-A09D7A17FD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Senior (Not working)</c:v>
                </c:pt>
                <c:pt idx="1">
                  <c:v>Single Parent (Working)</c:v>
                </c:pt>
                <c:pt idx="2">
                  <c:v>Dual Parent (1+ Working)</c:v>
                </c:pt>
                <c:pt idx="3">
                  <c:v>Single Adult (Not working)</c:v>
                </c:pt>
                <c:pt idx="4">
                  <c:v>Single Parent (Not Working)</c:v>
                </c:pt>
                <c:pt idx="5">
                  <c:v>Single Adult (Working)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0.28728305760462203</c:v>
                </c:pt>
                <c:pt idx="1">
                  <c:v>0.137935973644632</c:v>
                </c:pt>
                <c:pt idx="2">
                  <c:v>0.13616144254259299</c:v>
                </c:pt>
                <c:pt idx="3">
                  <c:v>0.125172081771666</c:v>
                </c:pt>
                <c:pt idx="4">
                  <c:v>7.4028981355487106E-2</c:v>
                </c:pt>
                <c:pt idx="5">
                  <c:v>6.2347314728608098E-2</c:v>
                </c:pt>
                <c:pt idx="6">
                  <c:v>0.17707114835239199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59F-430A-9846-A09D7A17FD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82488939999226"/>
          <c:y val="6.0577336270994472E-2"/>
          <c:w val="0.49867966547520459"/>
          <c:h val="0.87884532745801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 Income</c:v>
                </c:pt>
                <c:pt idx="1">
                  <c:v>Disabled Member</c:v>
                </c:pt>
                <c:pt idx="2">
                  <c:v>Food Support</c:v>
                </c:pt>
                <c:pt idx="3">
                  <c:v>Subsidized Housing</c:v>
                </c:pt>
                <c:pt idx="4">
                  <c:v>Own Home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6.4539360700238196E-3</c:v>
                </c:pt>
                <c:pt idx="1">
                  <c:v>0.50088637748601195</c:v>
                </c:pt>
                <c:pt idx="2">
                  <c:v>0.15486676638413399</c:v>
                </c:pt>
                <c:pt idx="3">
                  <c:v>0.25862833084039699</c:v>
                </c:pt>
                <c:pt idx="4">
                  <c:v>0.58584011966096095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0-4F97-8115-37A517224D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09254176"/>
        <c:axId val="609252736"/>
      </c:barChart>
      <c:catAx>
        <c:axId val="60925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52736"/>
        <c:crosses val="autoZero"/>
        <c:auto val="1"/>
        <c:lblAlgn val="ctr"/>
        <c:lblOffset val="100"/>
        <c:noMultiLvlLbl val="0"/>
      </c:catAx>
      <c:valAx>
        <c:axId val="609252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925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D97CB-5219-4BEE-B1A9-DB643A6AC4A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84A4-A694-4111-8935-8FA9D00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7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Anyone 30+ years; 15-30? 5-14?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8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67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impact than expected due to decreases in both fuel cost and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8E82E-45D9-4D24-BC4D-5DD6E55CB9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2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8E82E-45D9-4D24-BC4D-5DD6E55CB9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61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97BFB-D69D-E52C-974E-2A3D52F66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C56EF-9ACB-72DD-0F60-433C11092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E06FB-755A-42BA-709E-E381F7CA8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46C30-56EB-9E1A-74BD-C2CC15FA2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8E82E-45D9-4D24-BC4D-5DD6E55CB9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23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609A9E4C-C103-4FA4-822B-E82DE792167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4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2192000" cy="121919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5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08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09BF49D-465D-4D90-8ED0-696C8CE2F353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63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12DF86-D7F6-4A2C-B9B5-EBCAFDD685F8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48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92997C-08A6-4C3E-B1D9-4C22E877DECC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073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7C0EBC2-667E-47DC-9766-124575FFB03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9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DFEFE4-D7F6-4199-AA5E-AB5F3890E6A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66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6108E-7910-4A69-980D-2D0B890A7F99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98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148823-37F6-48B2-A686-BCB68E390DE9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59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AC27460E-ADA4-4312-B54D-F85146C39A61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83893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038160"/>
            <a:ext cx="12192000" cy="181984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583170A9-BBA4-411C-BC84-1842E0BB563A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6" y="687649"/>
            <a:ext cx="6396957" cy="21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9A4DC60D-2A37-478B-B283-D5EFC8A6BDE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273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186C4FE6-3116-4F1D-B296-403F0C5F2833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55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B9F4FA4C-51E8-4FAC-B909-65DFD4705D67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7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1CEF465A-5259-4090-9DE7-D9C0063E4495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21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47608DDD-F948-4368-A165-16C6F04A2D0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51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BADC0C9A-9F64-45CB-B67D-0E5818227CB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3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02288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38417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6028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9A4DED76-FA01-44A8-9606-D0E453383391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3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6" y="5878286"/>
            <a:ext cx="3774305" cy="54174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03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E2F9B8-5E68-4E4F-B17C-2A863C72D5C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56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609DCC-8A28-413C-950B-AC617C3E70E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075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71EE99AE-EF6B-4BF9-9FA1-E8EBBC1924E3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525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A7ED909E-CD04-4001-94D5-0975CB7CC54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3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425780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A6C391-7C3B-41B6-99FD-489949516ACA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93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1C1F29-1512-4A68-9ACF-4622935D07B1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28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80592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A15628-3108-4012-BC7F-22348EC69375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24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2A5048-757B-4002-9D61-C552F706D13C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838200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05744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07517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3530680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448143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6A51A0-DBC0-4B1A-A44C-113112936ED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49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71132779-B79A-4542-B582-DC6C2C97CE76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598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9F03C-F1A7-4822-BC4F-FFDB8BB489B7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904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2848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DA1EE5-D104-44FA-B3BB-92872F6821E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68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557D80-E398-497E-BD25-3935B64AD6C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529324" y="271871"/>
            <a:ext cx="3234329" cy="13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70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EA0BCB-CC0C-4903-9357-5D76A5610BF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94336" y="278136"/>
            <a:ext cx="3234329" cy="13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EEB90FFD-D2D9-4F5F-8590-CB128880A1B7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82463" y="211882"/>
            <a:ext cx="3234329" cy="13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C8FDA-E0BA-EA06-2325-F6BAB9513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834733"/>
            <a:ext cx="10515600" cy="33422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D401F-5F9D-A0FC-4D1F-C4342020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0112-6685-4229-95A4-78378CF616F9}" type="datetime1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865F9-9B29-7E04-62B3-315EBB3C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C6763-1D50-2DB3-8771-FAAA23CC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A4B-66AC-44F6-9213-B93C51DC52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F4B0A9-0932-D5D4-A4B8-238CFE61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152"/>
          </a:xfrm>
          <a:solidFill>
            <a:schemeClr val="tx1"/>
          </a:solidFill>
        </p:spPr>
        <p:txBody>
          <a:bodyPr lIns="822960" rIns="822960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2DDADF-173D-4B86-1E28-0CBE33F6E06D}"/>
              </a:ext>
            </a:extLst>
          </p:cNvPr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2473A-43A5-CA76-5EB2-15CB189777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81430"/>
            <a:ext cx="10515599" cy="8229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63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838200" y="6400299"/>
            <a:ext cx="5587647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7792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56E193FD-FE95-4BDE-8007-09944D3D6E7B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D0F572C9-7141-40CA-BAF6-CEB1DEBAD357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7342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1F9207B-D1B9-461C-9F0C-8FB160527F5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mn.gov/commerce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6694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838200" y="6356349"/>
            <a:ext cx="1439779" cy="365126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mn.gov/commerce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8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aggi-usa.it/minneapolis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hart" Target="../charts/chart12.xml"/><Relationship Id="rId7" Type="http://schemas.openxmlformats.org/officeDocument/2006/relationships/image" Target="../media/image45.sv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6.xml"/><Relationship Id="rId4" Type="http://schemas.openxmlformats.org/officeDocument/2006/relationships/image" Target="../media/image5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24923" r="18869" b="35436"/>
          <a:stretch/>
        </p:blipFill>
        <p:spPr>
          <a:xfrm>
            <a:off x="1813428" y="1749552"/>
            <a:ext cx="8316724" cy="1447799"/>
          </a:xfrm>
          <a:prstGeom prst="rect">
            <a:avLst/>
          </a:prstGeom>
        </p:spPr>
      </p:pic>
      <p:sp>
        <p:nvSpPr>
          <p:cNvPr id="8" name="Subtitle 5"/>
          <p:cNvSpPr txBox="1">
            <a:spLocks/>
          </p:cNvSpPr>
          <p:nvPr/>
        </p:nvSpPr>
        <p:spPr bwMode="auto">
          <a:xfrm>
            <a:off x="3680461" y="3640074"/>
            <a:ext cx="4738812" cy="4564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Assistance Program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>
          <a:xfrm>
            <a:off x="2385441" y="4231006"/>
            <a:ext cx="7153656" cy="935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FFY26 Annual Training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6695" y="5301234"/>
            <a:ext cx="8087842" cy="1077218"/>
          </a:xfrm>
          <a:prstGeom prst="rect">
            <a:avLst/>
          </a:prstGeom>
          <a:solidFill>
            <a:srgbClr val="00386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Introduction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;</a:t>
            </a:r>
            <a:b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FFY25 Data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0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729996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FFY25 Breakthrough Goal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600" dirty="0"/>
              <a:t>Last year we set a goal of improving application processing speed by 10%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Thanks to your hard work we (mostly) did it! 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Days to worked improved by 5%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Days to terminal improved by 14%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 descr="Soccer ball in the field">
            <a:extLst>
              <a:ext uri="{FF2B5EF4-FFF2-40B4-BE49-F238E27FC236}">
                <a16:creationId xmlns:a16="http://schemas.microsoft.com/office/drawing/2014/main" id="{620F5E99-5F8C-D7E3-1F4C-D3405FA00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3734917"/>
            <a:ext cx="3768700" cy="2512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08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FFY25 Breakthrough Goal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600" dirty="0"/>
              <a:t>Also proposed 90% of SPs under 30 days to work an app</a:t>
            </a:r>
          </a:p>
          <a:p>
            <a:pPr lvl="1">
              <a:spcBef>
                <a:spcPts val="600"/>
              </a:spcBef>
            </a:pPr>
            <a:r>
              <a:rPr lang="en-US" sz="3200" dirty="0"/>
              <a:t>61% were able to do it</a:t>
            </a:r>
          </a:p>
          <a:p>
            <a:pPr lvl="1">
              <a:spcBef>
                <a:spcPts val="600"/>
              </a:spcBef>
            </a:pPr>
            <a:r>
              <a:rPr lang="en-US" sz="3200" dirty="0"/>
              <a:t>75% were under 40 days</a:t>
            </a:r>
          </a:p>
          <a:p>
            <a:pPr lvl="1">
              <a:spcBef>
                <a:spcPts val="600"/>
              </a:spcBef>
            </a:pPr>
            <a:r>
              <a:rPr lang="en-US" sz="3200" dirty="0"/>
              <a:t>96% were under 45 days</a:t>
            </a:r>
          </a:p>
          <a:p>
            <a:pPr lvl="1">
              <a:spcBef>
                <a:spcPts val="600"/>
              </a:spcBef>
            </a:pPr>
            <a:r>
              <a:rPr lang="en-US" sz="3200" dirty="0"/>
              <a:t>Did see improvement for several SPs </a:t>
            </a:r>
          </a:p>
          <a:p>
            <a:pPr lvl="1" indent="0">
              <a:spcBef>
                <a:spcPts val="600"/>
              </a:spcBef>
              <a:buNone/>
            </a:pPr>
            <a:r>
              <a:rPr lang="en-US" sz="3200" dirty="0"/>
              <a:t>who were above 30 days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 descr="Soccer ball in the field">
            <a:extLst>
              <a:ext uri="{FF2B5EF4-FFF2-40B4-BE49-F238E27FC236}">
                <a16:creationId xmlns:a16="http://schemas.microsoft.com/office/drawing/2014/main" id="{620F5E99-5F8C-D7E3-1F4C-D3405FA00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61" y="3566110"/>
            <a:ext cx="3916279" cy="2610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69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6266689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FFY26 Breakthrough Goal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600" dirty="0"/>
              <a:t>Intended to be big, audacious, and hard to reach goals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EAP’s goals: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Build on last year - 5% overall improvement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Get 90% of SPs under 30 days to work an app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 descr="Soccer player taking free kick">
            <a:extLst>
              <a:ext uri="{FF2B5EF4-FFF2-40B4-BE49-F238E27FC236}">
                <a16:creationId xmlns:a16="http://schemas.microsoft.com/office/drawing/2014/main" id="{D5F9A9D5-F6D5-41FA-3896-653EA3AD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10" y="1807081"/>
            <a:ext cx="4690998" cy="307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5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481" y="1523504"/>
            <a:ext cx="7762239" cy="51979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FFY26 Breakthrough Goal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600" dirty="0"/>
              <a:t>How can we do it?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Keep improving online app to get more complete apps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More experience and better policy for DEED wage/unemployment insurance database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Better training – including sharing best practices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Setting goals, monitoring, and being accountable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 descr="Soccer ball in goal">
            <a:extLst>
              <a:ext uri="{FF2B5EF4-FFF2-40B4-BE49-F238E27FC236}">
                <a16:creationId xmlns:a16="http://schemas.microsoft.com/office/drawing/2014/main" id="{80465173-B7B9-0693-7EB7-EDFB20BA5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2939" y="1523504"/>
            <a:ext cx="4169185" cy="2778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25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cks of gold coins">
            <a:extLst>
              <a:ext uri="{FF2B5EF4-FFF2-40B4-BE49-F238E27FC236}">
                <a16:creationId xmlns:a16="http://schemas.microsoft.com/office/drawing/2014/main" id="{688BA721-3FB7-4791-BECC-289095852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494915"/>
            <a:ext cx="6339840" cy="4226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FFY26 Draft Approach – subject to change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200" dirty="0"/>
              <a:t>Funding likely to remain flat or decrease (~$115-125M)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Eligibility Threshold: 50% SMI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Average Primary Heat Benefit: $550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Minimum: $200+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Maximum: $1,400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Crisis Max: $600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5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FFY26 Draft Approach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200" dirty="0"/>
              <a:t>10% EAPWX Transfer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Startup funds on 10/1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ERR at least $1M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$3M Admin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$1M A16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 descr="Starting line of a race track">
            <a:extLst>
              <a:ext uri="{FF2B5EF4-FFF2-40B4-BE49-F238E27FC236}">
                <a16:creationId xmlns:a16="http://schemas.microsoft.com/office/drawing/2014/main" id="{65631E1E-5F84-4F05-9E86-36A02EC46B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68" y="1732279"/>
            <a:ext cx="6660398" cy="4444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8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AFB5-4F2D-F89C-5CDC-35F138071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D706-DCE4-8899-2939-63C0434B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16025"/>
          </a:xfrm>
        </p:spPr>
        <p:txBody>
          <a:bodyPr anchor="ctr">
            <a:normAutofit/>
          </a:bodyPr>
          <a:lstStyle/>
          <a:p>
            <a:r>
              <a:rPr lang="en-US"/>
              <a:t>Introduction &amp; Overview</a:t>
            </a:r>
          </a:p>
        </p:txBody>
      </p:sp>
      <p:pic>
        <p:nvPicPr>
          <p:cNvPr id="8" name="Picture 7" descr="Bow of kayak facing the sea">
            <a:extLst>
              <a:ext uri="{FF2B5EF4-FFF2-40B4-BE49-F238E27FC236}">
                <a16:creationId xmlns:a16="http://schemas.microsoft.com/office/drawing/2014/main" id="{FCBD9452-8F1C-8414-6DB7-7ABD1E7A6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r="17806"/>
          <a:stretch>
            <a:fillRect/>
          </a:stretch>
        </p:blipFill>
        <p:spPr>
          <a:xfrm>
            <a:off x="385824" y="1594624"/>
            <a:ext cx="5181600" cy="458233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99161-1345-4908-1347-DCC7DBB3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0101" y="1594624"/>
            <a:ext cx="6366075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FFY26 Draft Approach – Contingency Plan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If significant funding cut is known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Potentially cut eligibility threshold to limit number of apps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Hard to know what Congress will do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NEADA cautiously optimistic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7B81E-791A-6CE4-7BE7-DCB8AFE9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1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question mark on a hardwood floor against a wall">
            <a:extLst>
              <a:ext uri="{FF2B5EF4-FFF2-40B4-BE49-F238E27FC236}">
                <a16:creationId xmlns:a16="http://schemas.microsoft.com/office/drawing/2014/main" id="{41788FA2-6F46-8F46-5B55-BC65352F9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/>
          <a:stretch/>
        </p:blipFill>
        <p:spPr>
          <a:xfrm>
            <a:off x="0" y="1319513"/>
            <a:ext cx="12192000" cy="5549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3818" y="1594624"/>
            <a:ext cx="8032830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FFY26 Draft Approach – Contingency Plan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600" dirty="0"/>
              <a:t>If funding level is unknown prior to mailing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Proceed as usual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May run out of money earlier than expected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48387-93EA-21F0-1A34-79CAC50DD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32B98-E98C-E5A3-0191-651A5EF2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DD59-EED9-6E73-67E3-46BB10847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FFY26 PPA Assignments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D9C9F-39B7-EFFA-2010-4727047F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92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16025"/>
          </a:xfrm>
        </p:spPr>
        <p:txBody>
          <a:bodyPr anchor="ctr">
            <a:normAutofit/>
          </a:bodyPr>
          <a:lstStyle/>
          <a:p>
            <a:r>
              <a:rPr lang="en-US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/>
              <a:t>FFY26 Policy Development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Many sources for FFY26 policy improvements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Program audits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Issues identified by SPs and Commerce in FFY25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Policy Advisory Committee (PAC)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EACA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eHEAT Next Gen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  <p:pic>
        <p:nvPicPr>
          <p:cNvPr id="5" name="Picture 4" descr="Stack of folders">
            <a:extLst>
              <a:ext uri="{FF2B5EF4-FFF2-40B4-BE49-F238E27FC236}">
                <a16:creationId xmlns:a16="http://schemas.microsoft.com/office/drawing/2014/main" id="{7916A038-3678-04CF-0D50-CD22269E0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-2" b="-2"/>
          <a:stretch>
            <a:fillRect/>
          </a:stretch>
        </p:blipFill>
        <p:spPr>
          <a:xfrm>
            <a:off x="6172200" y="1594624"/>
            <a:ext cx="5181600" cy="4582339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Michael Schmitz</a:t>
            </a:r>
          </a:p>
          <a:p>
            <a:r>
              <a:rPr lang="en-US" sz="3200" dirty="0"/>
              <a:t>Director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83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91084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FFY26 Policy Development</a:t>
            </a:r>
          </a:p>
          <a:p>
            <a:r>
              <a:rPr lang="en-US" sz="3200" dirty="0"/>
              <a:t>JAD participants were essential – thank you!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Tammy Alto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Pat Elizondo</a:t>
            </a:r>
          </a:p>
          <a:p>
            <a:pPr lvl="1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Andrea Goeden</a:t>
            </a:r>
          </a:p>
          <a:p>
            <a:pPr lvl="1"/>
            <a:r>
              <a:rPr lang="en-US" sz="28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Nora Guerra</a:t>
            </a:r>
          </a:p>
          <a:p>
            <a:pPr lvl="1"/>
            <a:r>
              <a:rPr lang="en-US" sz="28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Rachel Landreau</a:t>
            </a:r>
          </a:p>
          <a:p>
            <a:pPr lvl="1"/>
            <a:r>
              <a:rPr lang="en-US" sz="2800" dirty="0">
                <a:solidFill>
                  <a:srgbClr val="0038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Kendra Lund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solidFill>
                <a:srgbClr val="FF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AA82C-CA24-4479-9955-EBA2E23BDBD6}"/>
              </a:ext>
            </a:extLst>
          </p:cNvPr>
          <p:cNvSpPr txBox="1"/>
          <p:nvPr/>
        </p:nvSpPr>
        <p:spPr>
          <a:xfrm>
            <a:off x="6096000" y="2890733"/>
            <a:ext cx="5384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3865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Joan Markon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Stephanie McClanahan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3865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Jean Pelletier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3865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Sandra Pyles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Amy Zimmerman</a:t>
            </a:r>
          </a:p>
        </p:txBody>
      </p:sp>
    </p:spTree>
    <p:extLst>
      <p:ext uri="{BB962C8B-B14F-4D97-AF65-F5344CB8AC3E}">
        <p14:creationId xmlns:p14="http://schemas.microsoft.com/office/powerpoint/2010/main" val="3293099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16025"/>
          </a:xfrm>
        </p:spPr>
        <p:txBody>
          <a:bodyPr anchor="ctr">
            <a:normAutofit/>
          </a:bodyPr>
          <a:lstStyle/>
          <a:p>
            <a:r>
              <a:rPr lang="en-US"/>
              <a:t>Introduction &amp; Overview</a:t>
            </a:r>
          </a:p>
        </p:txBody>
      </p:sp>
      <p:pic>
        <p:nvPicPr>
          <p:cNvPr id="5" name="Picture 4" descr="Close-up of raised hands at office training with speaker out of focus in background">
            <a:extLst>
              <a:ext uri="{FF2B5EF4-FFF2-40B4-BE49-F238E27FC236}">
                <a16:creationId xmlns:a16="http://schemas.microsoft.com/office/drawing/2014/main" id="{17673921-B68E-9A48-D355-6D4DAF7AA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r="13115" b="-2"/>
          <a:stretch>
            <a:fillRect/>
          </a:stretch>
        </p:blipFill>
        <p:spPr>
          <a:xfrm>
            <a:off x="629855" y="1594624"/>
            <a:ext cx="5181600" cy="458233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972537" y="1594624"/>
            <a:ext cx="6219463" cy="458233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Overview of Annual Training: Intentions</a:t>
            </a:r>
            <a:endParaRPr lang="en-US" sz="2800" dirty="0"/>
          </a:p>
          <a:p>
            <a:r>
              <a:rPr lang="en-US" sz="2800" dirty="0"/>
              <a:t>Prepare for FFY26</a:t>
            </a:r>
          </a:p>
          <a:p>
            <a:r>
              <a:rPr lang="en-US" sz="2800" dirty="0"/>
              <a:t>Train-the-trainer</a:t>
            </a:r>
          </a:p>
          <a:p>
            <a:pPr lvl="1"/>
            <a:r>
              <a:rPr lang="en-US" sz="2800" dirty="0"/>
              <a:t>Program &amp; policy changes</a:t>
            </a:r>
          </a:p>
          <a:p>
            <a:pPr lvl="1"/>
            <a:r>
              <a:rPr lang="en-US" sz="2800" dirty="0"/>
              <a:t>Areas of concern</a:t>
            </a:r>
          </a:p>
          <a:p>
            <a:r>
              <a:rPr lang="en-US" sz="2800" dirty="0"/>
              <a:t>Excludes EAP 101, policy making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1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Overview of Annual Training: Approach</a:t>
            </a:r>
            <a:endParaRPr lang="en-US" sz="3200" dirty="0"/>
          </a:p>
          <a:p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PowerPoint presentations by topic</a:t>
            </a:r>
          </a:p>
          <a:p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Q&amp;A between – hold questions</a:t>
            </a:r>
          </a:p>
          <a:p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Issue a turn-around document (TAD)</a:t>
            </a:r>
          </a:p>
          <a:p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PPTs available by topic on Commerce website</a:t>
            </a:r>
          </a:p>
          <a:p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Recordings of PPTs available soon</a:t>
            </a:r>
          </a:p>
          <a:p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List of Policy Manual Changes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3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16025"/>
          </a:xfrm>
        </p:spPr>
        <p:txBody>
          <a:bodyPr anchor="ctr">
            <a:normAutofit/>
          </a:bodyPr>
          <a:lstStyle/>
          <a:p>
            <a:r>
              <a:rPr lang="en-US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Ice breaker</a:t>
            </a:r>
          </a:p>
          <a:p>
            <a:pPr rtl="0"/>
            <a:r>
              <a:rPr lang="en-US" sz="2800" dirty="0"/>
              <a:t>Find someone around you</a:t>
            </a:r>
          </a:p>
          <a:p>
            <a:pPr rtl="0"/>
            <a:r>
              <a:rPr lang="en-US" sz="2800" dirty="0"/>
              <a:t>Hopefully, someone you don’t know well</a:t>
            </a:r>
          </a:p>
          <a:p>
            <a:pPr rtl="0"/>
            <a:r>
              <a:rPr lang="en-US" sz="2800" dirty="0"/>
              <a:t>Describe a favorite or surprising thing about the place you live </a:t>
            </a:r>
            <a:endParaRPr lang="en-US" sz="2800" dirty="0"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5" name="Picture 4" descr="A picture containing tree, nature, water, outdoor&#10;&#10;AI-generated content may be incorrect.">
            <a:extLst>
              <a:ext uri="{FF2B5EF4-FFF2-40B4-BE49-F238E27FC236}">
                <a16:creationId xmlns:a16="http://schemas.microsoft.com/office/drawing/2014/main" id="{8CEA16CA-5007-EAA7-7F40-E8C4029E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639" r="18880" b="-2"/>
          <a:stretch>
            <a:fillRect/>
          </a:stretch>
        </p:blipFill>
        <p:spPr>
          <a:xfrm>
            <a:off x="6172200" y="1594624"/>
            <a:ext cx="5181600" cy="4582339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7812-EC22-4A41-EFE7-0CFC810268D8}"/>
              </a:ext>
            </a:extLst>
          </p:cNvPr>
          <p:cNvSpPr txBox="1"/>
          <p:nvPr/>
        </p:nvSpPr>
        <p:spPr>
          <a:xfrm>
            <a:off x="8894473" y="5976908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viaggi-usa.it/minneapoli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7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Extreme Minnesota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908812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Did you know?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Minnesota is </a:t>
            </a:r>
            <a:r>
              <a:rPr lang="en-US" sz="3600" i="1" dirty="0"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the coldest state in the US!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Which state is and what rank is MN?</a:t>
            </a:r>
          </a:p>
          <a:p>
            <a:pPr marL="971550" lvl="1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Alaska is coldest, with average temp of 28.9</a:t>
            </a:r>
          </a:p>
          <a:p>
            <a:pPr marL="971550" lvl="1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North Dakota – 43.7</a:t>
            </a:r>
          </a:p>
          <a:p>
            <a:pPr marL="971550" lvl="1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Wyoming – 44.3</a:t>
            </a:r>
          </a:p>
          <a:p>
            <a:pPr marL="971550" lvl="1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Montana – 44.5</a:t>
            </a:r>
          </a:p>
          <a:p>
            <a:pPr marL="971550" lvl="1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Maine – 45</a:t>
            </a:r>
          </a:p>
          <a:p>
            <a:pPr marL="971550" lvl="1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Minnesota – 45.5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 descr="Polar bear mother and baby crossing ice">
            <a:extLst>
              <a:ext uri="{FF2B5EF4-FFF2-40B4-BE49-F238E27FC236}">
                <a16:creationId xmlns:a16="http://schemas.microsoft.com/office/drawing/2014/main" id="{18383BB2-3613-04B5-1A3C-951657F79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20" y="3783241"/>
            <a:ext cx="4003040" cy="2668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4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Q&amp;A</a:t>
            </a:r>
            <a:endParaRPr lang="en-US" sz="4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33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FFY25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Ian Villa-Watt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3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4606-D2BB-2D8A-69BA-611C99CD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Households Served in FFY25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ACD2F-E8F7-5D4D-EE19-36963A12DB58}"/>
              </a:ext>
            </a:extLst>
          </p:cNvPr>
          <p:cNvSpPr txBox="1"/>
          <p:nvPr/>
        </p:nvSpPr>
        <p:spPr>
          <a:xfrm>
            <a:off x="4751294" y="1589291"/>
            <a:ext cx="2689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125,661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Households served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42A3A2-0E82-98C0-8EC3-C4C56329E64A}"/>
              </a:ext>
            </a:extLst>
          </p:cNvPr>
          <p:cNvGrpSpPr/>
          <p:nvPr/>
        </p:nvGrpSpPr>
        <p:grpSpPr>
          <a:xfrm>
            <a:off x="4751293" y="2789620"/>
            <a:ext cx="2689411" cy="1724201"/>
            <a:chOff x="4751293" y="2789620"/>
            <a:chExt cx="2689411" cy="17242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9A8BA0-26FB-7072-79D4-339475F325B2}"/>
                </a:ext>
              </a:extLst>
            </p:cNvPr>
            <p:cNvSpPr txBox="1"/>
            <p:nvPr/>
          </p:nvSpPr>
          <p:spPr>
            <a:xfrm>
              <a:off x="4751293" y="3313492"/>
              <a:ext cx="26894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294,134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People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A60F5E-D1C8-6622-05F5-49F5EE7A87E4}"/>
                </a:ext>
              </a:extLst>
            </p:cNvPr>
            <p:cNvCxnSpPr>
              <a:stCxn id="6" idx="2"/>
              <a:endCxn id="3" idx="0"/>
            </p:cNvCxnSpPr>
            <p:nvPr/>
          </p:nvCxnSpPr>
          <p:spPr>
            <a:xfrm flipH="1">
              <a:off x="6095999" y="2789620"/>
              <a:ext cx="1" cy="523872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F88F4-F791-9965-E7E1-BFA4D94E338F}"/>
              </a:ext>
            </a:extLst>
          </p:cNvPr>
          <p:cNvGrpSpPr/>
          <p:nvPr/>
        </p:nvGrpSpPr>
        <p:grpSpPr>
          <a:xfrm>
            <a:off x="1272988" y="3913657"/>
            <a:ext cx="9646023" cy="2324365"/>
            <a:chOff x="1272988" y="3913657"/>
            <a:chExt cx="9646023" cy="23243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6A9B8E-BDF0-F8DB-4DE6-A1613946C1E0}"/>
                </a:ext>
              </a:extLst>
            </p:cNvPr>
            <p:cNvSpPr txBox="1"/>
            <p:nvPr/>
          </p:nvSpPr>
          <p:spPr>
            <a:xfrm>
              <a:off x="1272988" y="5037693"/>
              <a:ext cx="26894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63,892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Seniors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4DDA2D-5D3A-CFD2-7BE5-441612EB3DA8}"/>
                </a:ext>
              </a:extLst>
            </p:cNvPr>
            <p:cNvSpPr txBox="1"/>
            <p:nvPr/>
          </p:nvSpPr>
          <p:spPr>
            <a:xfrm>
              <a:off x="4294093" y="5037693"/>
              <a:ext cx="3603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57,101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People with disabilities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ED40A4-E2ED-51A9-E0C4-4E432E1854DE}"/>
                </a:ext>
              </a:extLst>
            </p:cNvPr>
            <p:cNvSpPr txBox="1"/>
            <p:nvPr/>
          </p:nvSpPr>
          <p:spPr>
            <a:xfrm>
              <a:off x="8229600" y="5037693"/>
              <a:ext cx="26894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33,428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Children under 6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86D39F-983A-48FE-BCAF-D44606C21DAC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2617693" y="3913657"/>
              <a:ext cx="2133600" cy="1241049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C760945-27E9-918A-8919-2BA51253E67B}"/>
                </a:ext>
              </a:extLst>
            </p:cNvPr>
            <p:cNvCxnSpPr>
              <a:cxnSpLocks/>
              <a:stCxn id="3" idx="2"/>
              <a:endCxn id="5" idx="0"/>
            </p:cNvCxnSpPr>
            <p:nvPr/>
          </p:nvCxnSpPr>
          <p:spPr>
            <a:xfrm>
              <a:off x="6095999" y="4513821"/>
              <a:ext cx="0" cy="523872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2CECA23-47FB-40C0-39E2-5A741C18CD30}"/>
                </a:ext>
              </a:extLst>
            </p:cNvPr>
            <p:cNvCxnSpPr>
              <a:cxnSpLocks/>
              <a:stCxn id="3" idx="3"/>
              <a:endCxn id="7" idx="0"/>
            </p:cNvCxnSpPr>
            <p:nvPr/>
          </p:nvCxnSpPr>
          <p:spPr>
            <a:xfrm>
              <a:off x="7440704" y="3913657"/>
              <a:ext cx="2133602" cy="1124036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 descr="Little Girl With Balloon with solid fill">
            <a:extLst>
              <a:ext uri="{FF2B5EF4-FFF2-40B4-BE49-F238E27FC236}">
                <a16:creationId xmlns:a16="http://schemas.microsoft.com/office/drawing/2014/main" id="{4CC6FA19-EAAD-5BED-8D30-B8FB7618C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4610" y="3697638"/>
            <a:ext cx="914400" cy="914400"/>
          </a:xfrm>
          <a:prstGeom prst="rect">
            <a:avLst/>
          </a:prstGeom>
        </p:spPr>
      </p:pic>
      <p:pic>
        <p:nvPicPr>
          <p:cNvPr id="24" name="Graphic 23" descr="Woman with cane with solid fill">
            <a:extLst>
              <a:ext uri="{FF2B5EF4-FFF2-40B4-BE49-F238E27FC236}">
                <a16:creationId xmlns:a16="http://schemas.microsoft.com/office/drawing/2014/main" id="{0D8FBEC9-5ACA-CD80-BC20-7E248FFC4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370" y="3463950"/>
            <a:ext cx="914400" cy="914400"/>
          </a:xfrm>
          <a:prstGeom prst="rect">
            <a:avLst/>
          </a:prstGeom>
        </p:spPr>
      </p:pic>
      <p:pic>
        <p:nvPicPr>
          <p:cNvPr id="28" name="Graphic 27" descr="Woman with baby with solid fill">
            <a:extLst>
              <a:ext uri="{FF2B5EF4-FFF2-40B4-BE49-F238E27FC236}">
                <a16:creationId xmlns:a16="http://schemas.microsoft.com/office/drawing/2014/main" id="{90F45139-C06B-9606-2328-763B607F6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4300" y="3851600"/>
            <a:ext cx="914400" cy="914400"/>
          </a:xfrm>
          <a:prstGeom prst="rect">
            <a:avLst/>
          </a:prstGeom>
        </p:spPr>
      </p:pic>
      <p:pic>
        <p:nvPicPr>
          <p:cNvPr id="30" name="Graphic 29" descr="Man with kid with solid fill">
            <a:extLst>
              <a:ext uri="{FF2B5EF4-FFF2-40B4-BE49-F238E27FC236}">
                <a16:creationId xmlns:a16="http://schemas.microsoft.com/office/drawing/2014/main" id="{C22B5518-3659-C135-8800-643D04A3D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157" y="3453923"/>
            <a:ext cx="914400" cy="914400"/>
          </a:xfrm>
          <a:prstGeom prst="rect">
            <a:avLst/>
          </a:prstGeom>
        </p:spPr>
      </p:pic>
      <p:pic>
        <p:nvPicPr>
          <p:cNvPr id="34" name="Graphic 33" descr="Family with boy with solid fill">
            <a:extLst>
              <a:ext uri="{FF2B5EF4-FFF2-40B4-BE49-F238E27FC236}">
                <a16:creationId xmlns:a16="http://schemas.microsoft.com/office/drawing/2014/main" id="{87AB0E4A-711A-D3A4-69EF-401578BEC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98230" y="3463950"/>
            <a:ext cx="914400" cy="914400"/>
          </a:xfrm>
          <a:prstGeom prst="rect">
            <a:avLst/>
          </a:prstGeom>
        </p:spPr>
      </p:pic>
      <p:pic>
        <p:nvPicPr>
          <p:cNvPr id="36" name="Graphic 35" descr="Person in wheelchair with solid fill">
            <a:extLst>
              <a:ext uri="{FF2B5EF4-FFF2-40B4-BE49-F238E27FC236}">
                <a16:creationId xmlns:a16="http://schemas.microsoft.com/office/drawing/2014/main" id="{21ABC60C-E66F-97F6-916B-CB5AC87853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70128" y="3429000"/>
            <a:ext cx="914400" cy="914400"/>
          </a:xfrm>
          <a:prstGeom prst="rect">
            <a:avLst/>
          </a:prstGeom>
        </p:spPr>
      </p:pic>
      <p:pic>
        <p:nvPicPr>
          <p:cNvPr id="40" name="Graphic 39" descr="Home with solid fill">
            <a:extLst>
              <a:ext uri="{FF2B5EF4-FFF2-40B4-BE49-F238E27FC236}">
                <a16:creationId xmlns:a16="http://schemas.microsoft.com/office/drawing/2014/main" id="{ACE2ED0B-7421-EE5C-EB20-4612CA7688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22760" y="1666053"/>
            <a:ext cx="823625" cy="823625"/>
          </a:xfrm>
          <a:prstGeom prst="rect">
            <a:avLst/>
          </a:prstGeom>
        </p:spPr>
      </p:pic>
      <p:pic>
        <p:nvPicPr>
          <p:cNvPr id="41" name="Graphic 40" descr="Home with solid fill">
            <a:extLst>
              <a:ext uri="{FF2B5EF4-FFF2-40B4-BE49-F238E27FC236}">
                <a16:creationId xmlns:a16="http://schemas.microsoft.com/office/drawing/2014/main" id="{B1507C18-F886-4719-30F1-2EA727C1F0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11289" y="1557459"/>
            <a:ext cx="614346" cy="614346"/>
          </a:xfrm>
          <a:prstGeom prst="rect">
            <a:avLst/>
          </a:prstGeom>
        </p:spPr>
      </p:pic>
      <p:pic>
        <p:nvPicPr>
          <p:cNvPr id="42" name="Graphic 41" descr="Home with solid fill">
            <a:extLst>
              <a:ext uri="{FF2B5EF4-FFF2-40B4-BE49-F238E27FC236}">
                <a16:creationId xmlns:a16="http://schemas.microsoft.com/office/drawing/2014/main" id="{B8246EA5-B69A-F70F-BEAF-A0DC86214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45614" y="1803625"/>
            <a:ext cx="614346" cy="614346"/>
          </a:xfrm>
          <a:prstGeom prst="rect">
            <a:avLst/>
          </a:prstGeom>
        </p:spPr>
      </p:pic>
      <p:pic>
        <p:nvPicPr>
          <p:cNvPr id="43" name="Graphic 42" descr="Home with solid fill">
            <a:extLst>
              <a:ext uri="{FF2B5EF4-FFF2-40B4-BE49-F238E27FC236}">
                <a16:creationId xmlns:a16="http://schemas.microsoft.com/office/drawing/2014/main" id="{D2CD2A5B-4507-E5EA-349F-58379AE035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52894" y="1789417"/>
            <a:ext cx="426939" cy="426939"/>
          </a:xfrm>
          <a:prstGeom prst="rect">
            <a:avLst/>
          </a:prstGeom>
        </p:spPr>
      </p:pic>
      <p:pic>
        <p:nvPicPr>
          <p:cNvPr id="44" name="Graphic 43" descr="Home with solid fill">
            <a:extLst>
              <a:ext uri="{FF2B5EF4-FFF2-40B4-BE49-F238E27FC236}">
                <a16:creationId xmlns:a16="http://schemas.microsoft.com/office/drawing/2014/main" id="{D393C85B-91C7-6CAE-7826-4D6154734E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79964" y="1653318"/>
            <a:ext cx="766340" cy="766340"/>
          </a:xfrm>
          <a:prstGeom prst="rect">
            <a:avLst/>
          </a:prstGeom>
        </p:spPr>
      </p:pic>
      <p:pic>
        <p:nvPicPr>
          <p:cNvPr id="45" name="Graphic 44" descr="Home with solid fill">
            <a:extLst>
              <a:ext uri="{FF2B5EF4-FFF2-40B4-BE49-F238E27FC236}">
                <a16:creationId xmlns:a16="http://schemas.microsoft.com/office/drawing/2014/main" id="{DE2B3F01-E3B0-DFF3-3396-70A469B983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52149" y="1637441"/>
            <a:ext cx="426939" cy="42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8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9AD0-9829-F59A-9485-FA3E7622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21EA7-8707-9240-12F4-FF9D93A39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Households Served in FFY25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396785-0E88-0F86-73EC-DFEC0C82CEB7}"/>
              </a:ext>
            </a:extLst>
          </p:cNvPr>
          <p:cNvGrpSpPr/>
          <p:nvPr/>
        </p:nvGrpSpPr>
        <p:grpSpPr>
          <a:xfrm>
            <a:off x="1680384" y="1854062"/>
            <a:ext cx="8831233" cy="1210144"/>
            <a:chOff x="1680384" y="1854062"/>
            <a:chExt cx="8831233" cy="121014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ADDC6B-3CD5-C805-725B-F547464CABF9}"/>
                </a:ext>
              </a:extLst>
            </p:cNvPr>
            <p:cNvSpPr txBox="1"/>
            <p:nvPr/>
          </p:nvSpPr>
          <p:spPr>
            <a:xfrm>
              <a:off x="1680384" y="1854062"/>
              <a:ext cx="4492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Average Annual Income: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$24,022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CFAEC2B-82BB-2204-78F7-01022416562A}"/>
                </a:ext>
              </a:extLst>
            </p:cNvPr>
            <p:cNvGrpSpPr/>
            <p:nvPr/>
          </p:nvGrpSpPr>
          <p:grpSpPr>
            <a:xfrm>
              <a:off x="1680988" y="2295100"/>
              <a:ext cx="8830629" cy="769106"/>
              <a:chOff x="797502" y="2172214"/>
              <a:chExt cx="8830629" cy="769106"/>
            </a:xfrm>
          </p:grpSpPr>
          <p:pic>
            <p:nvPicPr>
              <p:cNvPr id="11" name="Picture 10" descr="Text&#10;&#10;AI-generated content may be incorrect.">
                <a:extLst>
                  <a:ext uri="{FF2B5EF4-FFF2-40B4-BE49-F238E27FC236}">
                    <a16:creationId xmlns:a16="http://schemas.microsoft.com/office/drawing/2014/main" id="{075FFAB4-4AC1-F453-1B30-D94649A32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502" y="2172214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32" name="Picture 31" descr="Text&#10;&#10;AI-generated content may be incorrect.">
                <a:extLst>
                  <a:ext uri="{FF2B5EF4-FFF2-40B4-BE49-F238E27FC236}">
                    <a16:creationId xmlns:a16="http://schemas.microsoft.com/office/drawing/2014/main" id="{B2DAAB7A-30F9-2E3F-9A7A-7E6F5F61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3265" y="2172214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33" name="Picture 32" descr="Text&#10;&#10;AI-generated content may be incorrect.">
                <a:extLst>
                  <a:ext uri="{FF2B5EF4-FFF2-40B4-BE49-F238E27FC236}">
                    <a16:creationId xmlns:a16="http://schemas.microsoft.com/office/drawing/2014/main" id="{30B92F97-D2A8-8916-230A-A71897649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9632" y="2172214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52" name="Picture 51" descr="Text&#10;&#10;AI-generated content may be incorrect.">
                <a:extLst>
                  <a:ext uri="{FF2B5EF4-FFF2-40B4-BE49-F238E27FC236}">
                    <a16:creationId xmlns:a16="http://schemas.microsoft.com/office/drawing/2014/main" id="{1E3FC9CA-6E63-646B-8E59-6C9953DE6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396" y="2172214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53" name="Picture 52" descr="Text&#10;&#10;AI-generated content may be incorrect.">
                <a:extLst>
                  <a:ext uri="{FF2B5EF4-FFF2-40B4-BE49-F238E27FC236}">
                    <a16:creationId xmlns:a16="http://schemas.microsoft.com/office/drawing/2014/main" id="{6105A950-2568-2B51-F755-1132F1E25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1763" y="2172214"/>
                <a:ext cx="1766368" cy="769106"/>
              </a:xfrm>
              <a:prstGeom prst="rect">
                <a:avLst/>
              </a:prstGeom>
            </p:spPr>
          </p:pic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3B5B62F-00C3-976B-E380-C67D2653FF87}"/>
                </a:ext>
              </a:extLst>
            </p:cNvPr>
            <p:cNvSpPr/>
            <p:nvPr/>
          </p:nvSpPr>
          <p:spPr>
            <a:xfrm>
              <a:off x="1691717" y="2295100"/>
              <a:ext cx="8816740" cy="76910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7B200C9-D1E8-D352-51EE-3686F929F00D}"/>
              </a:ext>
            </a:extLst>
          </p:cNvPr>
          <p:cNvGrpSpPr/>
          <p:nvPr/>
        </p:nvGrpSpPr>
        <p:grpSpPr>
          <a:xfrm>
            <a:off x="1680383" y="3505244"/>
            <a:ext cx="8839594" cy="1361671"/>
            <a:chOff x="1680383" y="3505244"/>
            <a:chExt cx="8839594" cy="136167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09F693-1541-4B5D-516C-3FEC6CDF399E}"/>
                </a:ext>
              </a:extLst>
            </p:cNvPr>
            <p:cNvSpPr txBox="1"/>
            <p:nvPr/>
          </p:nvSpPr>
          <p:spPr>
            <a:xfrm>
              <a:off x="1680383" y="3505244"/>
              <a:ext cx="6395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Annual Energy Bill: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$2,292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(9.5% of income)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F485F40-D39B-D100-07A3-AA4068D18D65}"/>
                </a:ext>
              </a:extLst>
            </p:cNvPr>
            <p:cNvGrpSpPr/>
            <p:nvPr/>
          </p:nvGrpSpPr>
          <p:grpSpPr>
            <a:xfrm>
              <a:off x="1680988" y="3946282"/>
              <a:ext cx="8830629" cy="769106"/>
              <a:chOff x="797502" y="3823396"/>
              <a:chExt cx="8830629" cy="769106"/>
            </a:xfrm>
          </p:grpSpPr>
          <p:pic>
            <p:nvPicPr>
              <p:cNvPr id="39" name="Picture 38" descr="Text&#10;&#10;AI-generated content may be incorrect.">
                <a:extLst>
                  <a:ext uri="{FF2B5EF4-FFF2-40B4-BE49-F238E27FC236}">
                    <a16:creationId xmlns:a16="http://schemas.microsoft.com/office/drawing/2014/main" id="{D38527AF-9844-8F1A-D1FD-2B5E498F1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502" y="3823396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40" name="Picture 39" descr="Text&#10;&#10;AI-generated content may be incorrect.">
                <a:extLst>
                  <a:ext uri="{FF2B5EF4-FFF2-40B4-BE49-F238E27FC236}">
                    <a16:creationId xmlns:a16="http://schemas.microsoft.com/office/drawing/2014/main" id="{2604449D-FB1D-6242-373A-046746BC3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3265" y="3823396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41" name="Picture 40" descr="Text&#10;&#10;AI-generated content may be incorrect.">
                <a:extLst>
                  <a:ext uri="{FF2B5EF4-FFF2-40B4-BE49-F238E27FC236}">
                    <a16:creationId xmlns:a16="http://schemas.microsoft.com/office/drawing/2014/main" id="{3B1963CA-7086-542E-BF76-6314E4B6C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9632" y="3823396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54" name="Picture 53" descr="Text&#10;&#10;AI-generated content may be incorrect.">
                <a:extLst>
                  <a:ext uri="{FF2B5EF4-FFF2-40B4-BE49-F238E27FC236}">
                    <a16:creationId xmlns:a16="http://schemas.microsoft.com/office/drawing/2014/main" id="{4D9112CF-83CB-9FE4-5ADC-E49A8ECEA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396" y="3823396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55" name="Picture 54" descr="Text&#10;&#10;AI-generated content may be incorrect.">
                <a:extLst>
                  <a:ext uri="{FF2B5EF4-FFF2-40B4-BE49-F238E27FC236}">
                    <a16:creationId xmlns:a16="http://schemas.microsoft.com/office/drawing/2014/main" id="{C8A71592-4BCD-064D-46DD-E9A18DC13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1763" y="3823396"/>
                <a:ext cx="1766368" cy="769106"/>
              </a:xfrm>
              <a:prstGeom prst="rect">
                <a:avLst/>
              </a:prstGeom>
            </p:spPr>
          </p:pic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6F6FFA4-86A4-6669-22C5-78DAC5DE22D8}"/>
                </a:ext>
              </a:extLst>
            </p:cNvPr>
            <p:cNvSpPr/>
            <p:nvPr/>
          </p:nvSpPr>
          <p:spPr>
            <a:xfrm>
              <a:off x="2528121" y="3911881"/>
              <a:ext cx="7991856" cy="95503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D98427C-AC71-C8C8-C36D-9AA58F9BA74E}"/>
                </a:ext>
              </a:extLst>
            </p:cNvPr>
            <p:cNvSpPr/>
            <p:nvPr/>
          </p:nvSpPr>
          <p:spPr>
            <a:xfrm>
              <a:off x="1691714" y="3944695"/>
              <a:ext cx="841935" cy="76910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081143D-2EE4-BC84-0CCD-F1FA979ED32C}"/>
              </a:ext>
            </a:extLst>
          </p:cNvPr>
          <p:cNvGrpSpPr/>
          <p:nvPr/>
        </p:nvGrpSpPr>
        <p:grpSpPr>
          <a:xfrm>
            <a:off x="1680383" y="5156426"/>
            <a:ext cx="8835142" cy="1353812"/>
            <a:chOff x="1680383" y="5156426"/>
            <a:chExt cx="8835142" cy="135381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3EEA48-50F4-B64D-E162-10D497CB45D9}"/>
                </a:ext>
              </a:extLst>
            </p:cNvPr>
            <p:cNvSpPr txBox="1"/>
            <p:nvPr/>
          </p:nvSpPr>
          <p:spPr>
            <a:xfrm>
              <a:off x="1680383" y="5156426"/>
              <a:ext cx="5960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Average PHB: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$543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(23.7% of energy costs)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6B2D6AD-30F2-E1B6-FFB9-70163BC2972B}"/>
                </a:ext>
              </a:extLst>
            </p:cNvPr>
            <p:cNvGrpSpPr/>
            <p:nvPr/>
          </p:nvGrpSpPr>
          <p:grpSpPr>
            <a:xfrm>
              <a:off x="1680988" y="5597464"/>
              <a:ext cx="8830629" cy="769106"/>
              <a:chOff x="797502" y="5474578"/>
              <a:chExt cx="8830629" cy="769106"/>
            </a:xfrm>
          </p:grpSpPr>
          <p:pic>
            <p:nvPicPr>
              <p:cNvPr id="45" name="Picture 44" descr="Text&#10;&#10;AI-generated content may be incorrect.">
                <a:extLst>
                  <a:ext uri="{FF2B5EF4-FFF2-40B4-BE49-F238E27FC236}">
                    <a16:creationId xmlns:a16="http://schemas.microsoft.com/office/drawing/2014/main" id="{F9059DE3-0C4A-554D-2E11-DDCA5EB7F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502" y="5474578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46" name="Picture 45" descr="Text&#10;&#10;AI-generated content may be incorrect.">
                <a:extLst>
                  <a:ext uri="{FF2B5EF4-FFF2-40B4-BE49-F238E27FC236}">
                    <a16:creationId xmlns:a16="http://schemas.microsoft.com/office/drawing/2014/main" id="{7C970C78-AB31-51EB-81BC-C7C4BDFE4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3265" y="5474578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47" name="Picture 46" descr="Text&#10;&#10;AI-generated content may be incorrect.">
                <a:extLst>
                  <a:ext uri="{FF2B5EF4-FFF2-40B4-BE49-F238E27FC236}">
                    <a16:creationId xmlns:a16="http://schemas.microsoft.com/office/drawing/2014/main" id="{DCB4DB95-29B9-21B9-027B-6E659A185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9632" y="5474578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56" name="Picture 55" descr="Text&#10;&#10;AI-generated content may be incorrect.">
                <a:extLst>
                  <a:ext uri="{FF2B5EF4-FFF2-40B4-BE49-F238E27FC236}">
                    <a16:creationId xmlns:a16="http://schemas.microsoft.com/office/drawing/2014/main" id="{418DBE15-20B8-71EF-5114-E37094D5F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396" y="5474578"/>
                <a:ext cx="1766368" cy="769106"/>
              </a:xfrm>
              <a:prstGeom prst="rect">
                <a:avLst/>
              </a:prstGeom>
            </p:spPr>
          </p:pic>
          <p:pic>
            <p:nvPicPr>
              <p:cNvPr id="57" name="Picture 56" descr="Text&#10;&#10;AI-generated content may be incorrect.">
                <a:extLst>
                  <a:ext uri="{FF2B5EF4-FFF2-40B4-BE49-F238E27FC236}">
                    <a16:creationId xmlns:a16="http://schemas.microsoft.com/office/drawing/2014/main" id="{508CE25E-B793-2897-9EB2-129F69487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1763" y="5474578"/>
                <a:ext cx="1766368" cy="769106"/>
              </a:xfrm>
              <a:prstGeom prst="rect">
                <a:avLst/>
              </a:prstGeom>
            </p:spPr>
          </p:pic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08AA7EC-5658-DC1E-901A-435B96951DF9}"/>
                </a:ext>
              </a:extLst>
            </p:cNvPr>
            <p:cNvSpPr/>
            <p:nvPr/>
          </p:nvSpPr>
          <p:spPr>
            <a:xfrm>
              <a:off x="1883589" y="5555204"/>
              <a:ext cx="8631936" cy="95503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DD498E1-3BF4-5764-9D5A-651A688E98FE}"/>
                </a:ext>
              </a:extLst>
            </p:cNvPr>
            <p:cNvSpPr/>
            <p:nvPr/>
          </p:nvSpPr>
          <p:spPr>
            <a:xfrm>
              <a:off x="1691715" y="5597464"/>
              <a:ext cx="196616" cy="76910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9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4606-D2BB-2D8A-69BA-611C99CD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A50E0-7317-B1F8-F0B0-2BCD34E64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2257" cy="4351338"/>
          </a:xfrm>
        </p:spPr>
        <p:txBody>
          <a:bodyPr/>
          <a:lstStyle/>
          <a:p>
            <a:r>
              <a:rPr lang="en-US" dirty="0"/>
              <a:t>But how does EAP help:</a:t>
            </a:r>
          </a:p>
          <a:p>
            <a:pPr lvl="1"/>
            <a:r>
              <a:rPr lang="en-US" dirty="0"/>
              <a:t>Senior households?</a:t>
            </a:r>
          </a:p>
          <a:p>
            <a:pPr lvl="1"/>
            <a:r>
              <a:rPr lang="en-US" dirty="0"/>
              <a:t>Single parents?</a:t>
            </a:r>
          </a:p>
          <a:p>
            <a:pPr lvl="1"/>
            <a:r>
              <a:rPr lang="en-US" dirty="0"/>
              <a:t>Adults who live alone?</a:t>
            </a:r>
          </a:p>
          <a:p>
            <a:r>
              <a:rPr lang="en-US" dirty="0"/>
              <a:t>Household composition is another way of looking at the numbers</a:t>
            </a:r>
          </a:p>
          <a:p>
            <a:endParaRPr lang="en-US" dirty="0"/>
          </a:p>
        </p:txBody>
      </p:sp>
      <p:pic>
        <p:nvPicPr>
          <p:cNvPr id="11" name="Picture 10" descr="Senior woman working">
            <a:extLst>
              <a:ext uri="{FF2B5EF4-FFF2-40B4-BE49-F238E27FC236}">
                <a16:creationId xmlns:a16="http://schemas.microsoft.com/office/drawing/2014/main" id="{71C1F0A7-9B31-A157-1863-9F16A1000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7873"/>
          <a:stretch/>
        </p:blipFill>
        <p:spPr>
          <a:xfrm>
            <a:off x="6689662" y="1742748"/>
            <a:ext cx="2318654" cy="2405743"/>
          </a:xfrm>
          <a:prstGeom prst="ellipse">
            <a:avLst/>
          </a:prstGeom>
        </p:spPr>
      </p:pic>
      <p:pic>
        <p:nvPicPr>
          <p:cNvPr id="9" name="Picture 8" descr="Father holding sleeping child in arms">
            <a:extLst>
              <a:ext uri="{FF2B5EF4-FFF2-40B4-BE49-F238E27FC236}">
                <a16:creationId xmlns:a16="http://schemas.microsoft.com/office/drawing/2014/main" id="{095E3E3E-CCB4-6CA3-2905-E996DB0E5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15197"/>
          <a:stretch/>
        </p:blipFill>
        <p:spPr>
          <a:xfrm>
            <a:off x="7491220" y="3348557"/>
            <a:ext cx="2585111" cy="2405743"/>
          </a:xfrm>
          <a:prstGeom prst="ellipse">
            <a:avLst/>
          </a:prstGeom>
          <a:ln w="57150">
            <a:solidFill>
              <a:srgbClr val="FFFFFF"/>
            </a:solidFill>
          </a:ln>
        </p:spPr>
      </p:pic>
      <p:pic>
        <p:nvPicPr>
          <p:cNvPr id="13" name="Picture 12" descr="Senior at home">
            <a:extLst>
              <a:ext uri="{FF2B5EF4-FFF2-40B4-BE49-F238E27FC236}">
                <a16:creationId xmlns:a16="http://schemas.microsoft.com/office/drawing/2014/main" id="{ABAECEA2-15E7-2589-70C7-42DC319A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9" t="3714" r="5006" b="414"/>
          <a:stretch/>
        </p:blipFill>
        <p:spPr>
          <a:xfrm>
            <a:off x="9514037" y="2241378"/>
            <a:ext cx="2246223" cy="2214358"/>
          </a:xfrm>
          <a:prstGeom prst="ellipse">
            <a:avLst/>
          </a:prstGeom>
          <a:ln w="5715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1956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Topics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/>
              <a:t>Logistics</a:t>
            </a:r>
          </a:p>
          <a:p>
            <a:r>
              <a:rPr lang="en-US" sz="3200" dirty="0"/>
              <a:t>Introductions</a:t>
            </a:r>
          </a:p>
          <a:p>
            <a:r>
              <a:rPr lang="en-US" sz="3200" dirty="0"/>
              <a:t>Agenda for today and tomorrow</a:t>
            </a:r>
          </a:p>
          <a:p>
            <a:r>
              <a:rPr lang="en-US" sz="3200" dirty="0"/>
              <a:t>Breakthrough Goals</a:t>
            </a:r>
          </a:p>
          <a:p>
            <a:r>
              <a:rPr lang="en-US" sz="3200" dirty="0"/>
              <a:t>FFY26 Approach</a:t>
            </a:r>
          </a:p>
          <a:p>
            <a:r>
              <a:rPr lang="en-US" sz="3200" dirty="0"/>
              <a:t>Training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10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1B5E582-7938-F4D0-1F6A-4B639F9B16E6}"/>
              </a:ext>
            </a:extLst>
          </p:cNvPr>
          <p:cNvGraphicFramePr/>
          <p:nvPr/>
        </p:nvGraphicFramePr>
        <p:xfrm>
          <a:off x="2336094" y="1238250"/>
          <a:ext cx="7519812" cy="511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4" name="Partial Circle 223">
            <a:extLst>
              <a:ext uri="{FF2B5EF4-FFF2-40B4-BE49-F238E27FC236}">
                <a16:creationId xmlns:a16="http://schemas.microsoft.com/office/drawing/2014/main" id="{13374192-0C35-209B-26EE-EC4F2DA2FB08}"/>
              </a:ext>
            </a:extLst>
          </p:cNvPr>
          <p:cNvSpPr/>
          <p:nvPr/>
        </p:nvSpPr>
        <p:spPr>
          <a:xfrm>
            <a:off x="3990975" y="1695450"/>
            <a:ext cx="4210050" cy="4200526"/>
          </a:xfrm>
          <a:prstGeom prst="pie">
            <a:avLst>
              <a:gd name="adj1" fmla="val 16213886"/>
              <a:gd name="adj2" fmla="val 162129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16B24D0-608A-D652-9481-666282E26187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0" name="Graphic 249" descr="Home with solid fill">
            <a:extLst>
              <a:ext uri="{FF2B5EF4-FFF2-40B4-BE49-F238E27FC236}">
                <a16:creationId xmlns:a16="http://schemas.microsoft.com/office/drawing/2014/main" id="{2A18561E-414B-1E0E-6555-EC4575102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15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9BD005A-D37B-B5CC-5804-2565AEEC755A}"/>
              </a:ext>
            </a:extLst>
          </p:cNvPr>
          <p:cNvGraphicFramePr/>
          <p:nvPr/>
        </p:nvGraphicFramePr>
        <p:xfrm>
          <a:off x="2336094" y="1238250"/>
          <a:ext cx="7519812" cy="511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224" name="Partial Circle 223">
            <a:extLst>
              <a:ext uri="{FF2B5EF4-FFF2-40B4-BE49-F238E27FC236}">
                <a16:creationId xmlns:a16="http://schemas.microsoft.com/office/drawing/2014/main" id="{13374192-0C35-209B-26EE-EC4F2DA2FB08}"/>
              </a:ext>
            </a:extLst>
          </p:cNvPr>
          <p:cNvSpPr/>
          <p:nvPr/>
        </p:nvSpPr>
        <p:spPr>
          <a:xfrm>
            <a:off x="3990975" y="1695450"/>
            <a:ext cx="4210050" cy="4200526"/>
          </a:xfrm>
          <a:prstGeom prst="pie">
            <a:avLst>
              <a:gd name="adj1" fmla="val 801305"/>
              <a:gd name="adj2" fmla="val 16228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8C19EB-146D-CC1B-C38E-D7539D790442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Home with solid fill">
            <a:extLst>
              <a:ext uri="{FF2B5EF4-FFF2-40B4-BE49-F238E27FC236}">
                <a16:creationId xmlns:a16="http://schemas.microsoft.com/office/drawing/2014/main" id="{6EB2881E-27DB-A043-AA6E-7DC8E8A60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FEE5E9-CB48-9846-C04B-F9EE7ED3B29E}"/>
              </a:ext>
            </a:extLst>
          </p:cNvPr>
          <p:cNvSpPr txBox="1"/>
          <p:nvPr/>
        </p:nvSpPr>
        <p:spPr>
          <a:xfrm>
            <a:off x="7946279" y="2178810"/>
            <a:ext cx="2474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</p:spTree>
    <p:extLst>
      <p:ext uri="{BB962C8B-B14F-4D97-AF65-F5344CB8AC3E}">
        <p14:creationId xmlns:p14="http://schemas.microsoft.com/office/powerpoint/2010/main" val="981687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3B4EDEF-60F3-EE9C-1AEC-494AEC77EECE}"/>
              </a:ext>
            </a:extLst>
          </p:cNvPr>
          <p:cNvGraphicFramePr/>
          <p:nvPr/>
        </p:nvGraphicFramePr>
        <p:xfrm>
          <a:off x="2336094" y="1238250"/>
          <a:ext cx="7519812" cy="511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224" name="Partial Circle 223">
            <a:extLst>
              <a:ext uri="{FF2B5EF4-FFF2-40B4-BE49-F238E27FC236}">
                <a16:creationId xmlns:a16="http://schemas.microsoft.com/office/drawing/2014/main" id="{13374192-0C35-209B-26EE-EC4F2DA2FB08}"/>
              </a:ext>
            </a:extLst>
          </p:cNvPr>
          <p:cNvSpPr/>
          <p:nvPr/>
        </p:nvSpPr>
        <p:spPr>
          <a:xfrm>
            <a:off x="3990975" y="1695450"/>
            <a:ext cx="4210050" cy="4200526"/>
          </a:xfrm>
          <a:prstGeom prst="pie">
            <a:avLst>
              <a:gd name="adj1" fmla="val 3775256"/>
              <a:gd name="adj2" fmla="val 16228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FC16EC-3228-30C5-0E1E-B952C85A9053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Home with solid fill">
            <a:extLst>
              <a:ext uri="{FF2B5EF4-FFF2-40B4-BE49-F238E27FC236}">
                <a16:creationId xmlns:a16="http://schemas.microsoft.com/office/drawing/2014/main" id="{6EB2881E-27DB-A043-AA6E-7DC8E8A60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002A6E-1ACC-0567-7B78-E7A91951ADDF}"/>
              </a:ext>
            </a:extLst>
          </p:cNvPr>
          <p:cNvSpPr txBox="1"/>
          <p:nvPr/>
        </p:nvSpPr>
        <p:spPr>
          <a:xfrm>
            <a:off x="7641431" y="5011936"/>
            <a:ext cx="311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C064D3-9735-6CF8-7AED-BDD2019C72BF}"/>
              </a:ext>
            </a:extLst>
          </p:cNvPr>
          <p:cNvSpPr txBox="1"/>
          <p:nvPr/>
        </p:nvSpPr>
        <p:spPr>
          <a:xfrm>
            <a:off x="7946279" y="2178810"/>
            <a:ext cx="2474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</p:spTree>
    <p:extLst>
      <p:ext uri="{BB962C8B-B14F-4D97-AF65-F5344CB8AC3E}">
        <p14:creationId xmlns:p14="http://schemas.microsoft.com/office/powerpoint/2010/main" val="2093316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FEA94676-DB17-7E1E-86C2-9948936E1EB1}"/>
              </a:ext>
            </a:extLst>
          </p:cNvPr>
          <p:cNvGraphicFramePr/>
          <p:nvPr/>
        </p:nvGraphicFramePr>
        <p:xfrm>
          <a:off x="2336094" y="1238250"/>
          <a:ext cx="7519812" cy="511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224" name="Partial Circle 223">
            <a:extLst>
              <a:ext uri="{FF2B5EF4-FFF2-40B4-BE49-F238E27FC236}">
                <a16:creationId xmlns:a16="http://schemas.microsoft.com/office/drawing/2014/main" id="{13374192-0C35-209B-26EE-EC4F2DA2FB08}"/>
              </a:ext>
            </a:extLst>
          </p:cNvPr>
          <p:cNvSpPr/>
          <p:nvPr/>
        </p:nvSpPr>
        <p:spPr>
          <a:xfrm>
            <a:off x="3990975" y="1695450"/>
            <a:ext cx="4210050" cy="4200526"/>
          </a:xfrm>
          <a:prstGeom prst="pie">
            <a:avLst>
              <a:gd name="adj1" fmla="val 6731569"/>
              <a:gd name="adj2" fmla="val 16228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E6E4C9-2D0F-C43F-6DEA-210302C77484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Home with solid fill">
            <a:extLst>
              <a:ext uri="{FF2B5EF4-FFF2-40B4-BE49-F238E27FC236}">
                <a16:creationId xmlns:a16="http://schemas.microsoft.com/office/drawing/2014/main" id="{6EB2881E-27DB-A043-AA6E-7DC8E8A60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07600F-BFBA-B715-952B-9538419EE17A}"/>
              </a:ext>
            </a:extLst>
          </p:cNvPr>
          <p:cNvSpPr txBox="1"/>
          <p:nvPr/>
        </p:nvSpPr>
        <p:spPr>
          <a:xfrm>
            <a:off x="7641431" y="5011936"/>
            <a:ext cx="311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91A7F-D2B7-8641-F36A-4A568DF06537}"/>
              </a:ext>
            </a:extLst>
          </p:cNvPr>
          <p:cNvSpPr txBox="1"/>
          <p:nvPr/>
        </p:nvSpPr>
        <p:spPr>
          <a:xfrm>
            <a:off x="4747083" y="5998957"/>
            <a:ext cx="289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(1+ Working)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83B2E7-D82B-D5B8-EDA0-F21BFC19A856}"/>
              </a:ext>
            </a:extLst>
          </p:cNvPr>
          <p:cNvSpPr txBox="1"/>
          <p:nvPr/>
        </p:nvSpPr>
        <p:spPr>
          <a:xfrm>
            <a:off x="7946279" y="2178810"/>
            <a:ext cx="2474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</p:spTree>
    <p:extLst>
      <p:ext uri="{BB962C8B-B14F-4D97-AF65-F5344CB8AC3E}">
        <p14:creationId xmlns:p14="http://schemas.microsoft.com/office/powerpoint/2010/main" val="3432113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795C2C9-7415-F563-A732-C67F08A00AF5}"/>
              </a:ext>
            </a:extLst>
          </p:cNvPr>
          <p:cNvGraphicFramePr/>
          <p:nvPr/>
        </p:nvGraphicFramePr>
        <p:xfrm>
          <a:off x="2336094" y="1238250"/>
          <a:ext cx="7519812" cy="511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224" name="Partial Circle 223">
            <a:extLst>
              <a:ext uri="{FF2B5EF4-FFF2-40B4-BE49-F238E27FC236}">
                <a16:creationId xmlns:a16="http://schemas.microsoft.com/office/drawing/2014/main" id="{13374192-0C35-209B-26EE-EC4F2DA2FB08}"/>
              </a:ext>
            </a:extLst>
          </p:cNvPr>
          <p:cNvSpPr/>
          <p:nvPr/>
        </p:nvSpPr>
        <p:spPr>
          <a:xfrm>
            <a:off x="3990975" y="1695450"/>
            <a:ext cx="4210050" cy="4200526"/>
          </a:xfrm>
          <a:prstGeom prst="pie">
            <a:avLst>
              <a:gd name="adj1" fmla="val 9438683"/>
              <a:gd name="adj2" fmla="val 16228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B338941-C6AE-7477-09F7-52EC4FB3284F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Home with solid fill">
            <a:extLst>
              <a:ext uri="{FF2B5EF4-FFF2-40B4-BE49-F238E27FC236}">
                <a16:creationId xmlns:a16="http://schemas.microsoft.com/office/drawing/2014/main" id="{6EB2881E-27DB-A043-AA6E-7DC8E8A60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AEC9A2-C85D-9035-29AA-D344DA24B02F}"/>
              </a:ext>
            </a:extLst>
          </p:cNvPr>
          <p:cNvSpPr txBox="1"/>
          <p:nvPr/>
        </p:nvSpPr>
        <p:spPr>
          <a:xfrm>
            <a:off x="7641431" y="5011936"/>
            <a:ext cx="311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F1CD7-19AA-C920-31C9-58CE620CECBB}"/>
              </a:ext>
            </a:extLst>
          </p:cNvPr>
          <p:cNvSpPr txBox="1"/>
          <p:nvPr/>
        </p:nvSpPr>
        <p:spPr>
          <a:xfrm>
            <a:off x="4747083" y="5998957"/>
            <a:ext cx="289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(1+ Working)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3A4ACD-3EEB-DA7E-EDF6-243EE36D303A}"/>
              </a:ext>
            </a:extLst>
          </p:cNvPr>
          <p:cNvSpPr txBox="1"/>
          <p:nvPr/>
        </p:nvSpPr>
        <p:spPr>
          <a:xfrm>
            <a:off x="1047095" y="5153952"/>
            <a:ext cx="416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Adult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244D90-25D3-95A5-3A7D-FA2DBF2990C4}"/>
              </a:ext>
            </a:extLst>
          </p:cNvPr>
          <p:cNvSpPr txBox="1"/>
          <p:nvPr/>
        </p:nvSpPr>
        <p:spPr>
          <a:xfrm>
            <a:off x="7946279" y="2178810"/>
            <a:ext cx="2474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</p:spTree>
    <p:extLst>
      <p:ext uri="{BB962C8B-B14F-4D97-AF65-F5344CB8AC3E}">
        <p14:creationId xmlns:p14="http://schemas.microsoft.com/office/powerpoint/2010/main" val="567754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5DD02DD7-4A6B-3502-C805-2A801A834B93}"/>
              </a:ext>
            </a:extLst>
          </p:cNvPr>
          <p:cNvGraphicFramePr/>
          <p:nvPr/>
        </p:nvGraphicFramePr>
        <p:xfrm>
          <a:off x="2336094" y="1238250"/>
          <a:ext cx="7519812" cy="511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224" name="Partial Circle 223">
            <a:extLst>
              <a:ext uri="{FF2B5EF4-FFF2-40B4-BE49-F238E27FC236}">
                <a16:creationId xmlns:a16="http://schemas.microsoft.com/office/drawing/2014/main" id="{13374192-0C35-209B-26EE-EC4F2DA2FB08}"/>
              </a:ext>
            </a:extLst>
          </p:cNvPr>
          <p:cNvSpPr/>
          <p:nvPr/>
        </p:nvSpPr>
        <p:spPr>
          <a:xfrm>
            <a:off x="3990975" y="1695450"/>
            <a:ext cx="4210050" cy="4200526"/>
          </a:xfrm>
          <a:prstGeom prst="pie">
            <a:avLst>
              <a:gd name="adj1" fmla="val 11010091"/>
              <a:gd name="adj2" fmla="val 16228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535289-A167-4AD9-0051-ED3064858EDC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Home with solid fill">
            <a:extLst>
              <a:ext uri="{FF2B5EF4-FFF2-40B4-BE49-F238E27FC236}">
                <a16:creationId xmlns:a16="http://schemas.microsoft.com/office/drawing/2014/main" id="{6EB2881E-27DB-A043-AA6E-7DC8E8A60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E9C3B-C44C-A132-34B2-7B2B5BBBBE23}"/>
              </a:ext>
            </a:extLst>
          </p:cNvPr>
          <p:cNvSpPr txBox="1"/>
          <p:nvPr/>
        </p:nvSpPr>
        <p:spPr>
          <a:xfrm>
            <a:off x="7641431" y="5011936"/>
            <a:ext cx="311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DB0C7-A3A8-432D-C0A6-6EBC422924FE}"/>
              </a:ext>
            </a:extLst>
          </p:cNvPr>
          <p:cNvSpPr txBox="1"/>
          <p:nvPr/>
        </p:nvSpPr>
        <p:spPr>
          <a:xfrm>
            <a:off x="4747083" y="5998957"/>
            <a:ext cx="289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(1+ Working)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7F9521-F1ED-2BA6-66E1-1A028F6C141D}"/>
              </a:ext>
            </a:extLst>
          </p:cNvPr>
          <p:cNvSpPr txBox="1"/>
          <p:nvPr/>
        </p:nvSpPr>
        <p:spPr>
          <a:xfrm>
            <a:off x="1047095" y="5153952"/>
            <a:ext cx="416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Adult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57F4C6-659E-AFDD-7AFF-7339C71C0D16}"/>
              </a:ext>
            </a:extLst>
          </p:cNvPr>
          <p:cNvSpPr txBox="1"/>
          <p:nvPr/>
        </p:nvSpPr>
        <p:spPr>
          <a:xfrm>
            <a:off x="693614" y="3941689"/>
            <a:ext cx="3445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27C91-B7D5-76EA-8FB1-9D50896E5104}"/>
              </a:ext>
            </a:extLst>
          </p:cNvPr>
          <p:cNvSpPr txBox="1"/>
          <p:nvPr/>
        </p:nvSpPr>
        <p:spPr>
          <a:xfrm>
            <a:off x="7946279" y="2178810"/>
            <a:ext cx="2474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</p:spTree>
    <p:extLst>
      <p:ext uri="{BB962C8B-B14F-4D97-AF65-F5344CB8AC3E}">
        <p14:creationId xmlns:p14="http://schemas.microsoft.com/office/powerpoint/2010/main" val="829210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B73B5AF-A317-7977-5BC3-11566D21CBD7}"/>
              </a:ext>
            </a:extLst>
          </p:cNvPr>
          <p:cNvGraphicFramePr/>
          <p:nvPr/>
        </p:nvGraphicFramePr>
        <p:xfrm>
          <a:off x="2336094" y="1238250"/>
          <a:ext cx="7519812" cy="511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224" name="Partial Circle 223">
            <a:extLst>
              <a:ext uri="{FF2B5EF4-FFF2-40B4-BE49-F238E27FC236}">
                <a16:creationId xmlns:a16="http://schemas.microsoft.com/office/drawing/2014/main" id="{13374192-0C35-209B-26EE-EC4F2DA2FB08}"/>
              </a:ext>
            </a:extLst>
          </p:cNvPr>
          <p:cNvSpPr/>
          <p:nvPr/>
        </p:nvSpPr>
        <p:spPr>
          <a:xfrm>
            <a:off x="3990975" y="1695450"/>
            <a:ext cx="4210050" cy="4200526"/>
          </a:xfrm>
          <a:prstGeom prst="pie">
            <a:avLst>
              <a:gd name="adj1" fmla="val 12373419"/>
              <a:gd name="adj2" fmla="val 16228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78B09A-5A46-590B-31D1-F138BBCCD577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Home with solid fill">
            <a:extLst>
              <a:ext uri="{FF2B5EF4-FFF2-40B4-BE49-F238E27FC236}">
                <a16:creationId xmlns:a16="http://schemas.microsoft.com/office/drawing/2014/main" id="{6EB2881E-27DB-A043-AA6E-7DC8E8A60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0D3D3-5899-55CD-65CD-157414BA7A4F}"/>
              </a:ext>
            </a:extLst>
          </p:cNvPr>
          <p:cNvSpPr txBox="1"/>
          <p:nvPr/>
        </p:nvSpPr>
        <p:spPr>
          <a:xfrm>
            <a:off x="7641431" y="5011936"/>
            <a:ext cx="311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BAF8A0-84D2-7812-8E40-DF4FC2EDCCC8}"/>
              </a:ext>
            </a:extLst>
          </p:cNvPr>
          <p:cNvSpPr txBox="1"/>
          <p:nvPr/>
        </p:nvSpPr>
        <p:spPr>
          <a:xfrm>
            <a:off x="4747083" y="5998957"/>
            <a:ext cx="289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(1+ Working)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09FBCC-1653-8021-4031-2ABC1ECD275D}"/>
              </a:ext>
            </a:extLst>
          </p:cNvPr>
          <p:cNvSpPr txBox="1"/>
          <p:nvPr/>
        </p:nvSpPr>
        <p:spPr>
          <a:xfrm>
            <a:off x="1047095" y="5153952"/>
            <a:ext cx="416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Adult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49BBCF-3C80-862E-9DE0-6DF89571E48B}"/>
              </a:ext>
            </a:extLst>
          </p:cNvPr>
          <p:cNvSpPr txBox="1"/>
          <p:nvPr/>
        </p:nvSpPr>
        <p:spPr>
          <a:xfrm>
            <a:off x="693614" y="3941689"/>
            <a:ext cx="3445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A2012-2150-1F6F-E210-2A20C1A66046}"/>
              </a:ext>
            </a:extLst>
          </p:cNvPr>
          <p:cNvSpPr txBox="1"/>
          <p:nvPr/>
        </p:nvSpPr>
        <p:spPr>
          <a:xfrm>
            <a:off x="1419410" y="2969045"/>
            <a:ext cx="2826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Adult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24CC5F-30BD-84B7-8B14-28C27941EF85}"/>
              </a:ext>
            </a:extLst>
          </p:cNvPr>
          <p:cNvSpPr txBox="1"/>
          <p:nvPr/>
        </p:nvSpPr>
        <p:spPr>
          <a:xfrm>
            <a:off x="7946279" y="2178810"/>
            <a:ext cx="2474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</p:spTree>
    <p:extLst>
      <p:ext uri="{BB962C8B-B14F-4D97-AF65-F5344CB8AC3E}">
        <p14:creationId xmlns:p14="http://schemas.microsoft.com/office/powerpoint/2010/main" val="2853312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6F4FC0D-94AD-4200-EEE4-CF41055CC3F0}"/>
              </a:ext>
            </a:extLst>
          </p:cNvPr>
          <p:cNvGraphicFramePr/>
          <p:nvPr/>
        </p:nvGraphicFramePr>
        <p:xfrm>
          <a:off x="2336094" y="1238250"/>
          <a:ext cx="7519812" cy="511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F8616-49F3-E8FF-636E-C0184944932B}"/>
              </a:ext>
            </a:extLst>
          </p:cNvPr>
          <p:cNvSpPr txBox="1"/>
          <p:nvPr/>
        </p:nvSpPr>
        <p:spPr>
          <a:xfrm>
            <a:off x="7641431" y="5011936"/>
            <a:ext cx="311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7E218-E933-2E75-4373-FC4A11538A56}"/>
              </a:ext>
            </a:extLst>
          </p:cNvPr>
          <p:cNvSpPr txBox="1"/>
          <p:nvPr/>
        </p:nvSpPr>
        <p:spPr>
          <a:xfrm>
            <a:off x="4747083" y="5998957"/>
            <a:ext cx="289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(1+ Working)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B8DD1-B7E0-5598-6B7F-870B3EE9FEBB}"/>
              </a:ext>
            </a:extLst>
          </p:cNvPr>
          <p:cNvSpPr txBox="1"/>
          <p:nvPr/>
        </p:nvSpPr>
        <p:spPr>
          <a:xfrm>
            <a:off x="1047095" y="5153952"/>
            <a:ext cx="416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Adult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9CF17-6BB4-2919-6243-3254C306061A}"/>
              </a:ext>
            </a:extLst>
          </p:cNvPr>
          <p:cNvSpPr txBox="1"/>
          <p:nvPr/>
        </p:nvSpPr>
        <p:spPr>
          <a:xfrm>
            <a:off x="693614" y="3941689"/>
            <a:ext cx="3445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084BB-9B4A-9012-0409-6D3DB6F774EF}"/>
              </a:ext>
            </a:extLst>
          </p:cNvPr>
          <p:cNvSpPr txBox="1"/>
          <p:nvPr/>
        </p:nvSpPr>
        <p:spPr>
          <a:xfrm>
            <a:off x="1419410" y="2969045"/>
            <a:ext cx="2826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Adult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6FFAD4-2BD5-9BE4-9808-9E8EA789F205}"/>
              </a:ext>
            </a:extLst>
          </p:cNvPr>
          <p:cNvSpPr txBox="1"/>
          <p:nvPr/>
        </p:nvSpPr>
        <p:spPr>
          <a:xfrm>
            <a:off x="2696390" y="1632543"/>
            <a:ext cx="2515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Other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Households</a:t>
            </a:r>
          </a:p>
        </p:txBody>
      </p:sp>
      <p:sp>
        <p:nvSpPr>
          <p:cNvPr id="224" name="Partial Circle 223">
            <a:extLst>
              <a:ext uri="{FF2B5EF4-FFF2-40B4-BE49-F238E27FC236}">
                <a16:creationId xmlns:a16="http://schemas.microsoft.com/office/drawing/2014/main" id="{13374192-0C35-209B-26EE-EC4F2DA2FB08}"/>
              </a:ext>
            </a:extLst>
          </p:cNvPr>
          <p:cNvSpPr/>
          <p:nvPr/>
        </p:nvSpPr>
        <p:spPr>
          <a:xfrm>
            <a:off x="3990975" y="1695450"/>
            <a:ext cx="4210050" cy="4200526"/>
          </a:xfrm>
          <a:prstGeom prst="pie">
            <a:avLst>
              <a:gd name="adj1" fmla="val 16201443"/>
              <a:gd name="adj2" fmla="val 16228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0DCB79-FF2A-076C-A354-6320E8CB06D4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Home with solid fill">
            <a:extLst>
              <a:ext uri="{FF2B5EF4-FFF2-40B4-BE49-F238E27FC236}">
                <a16:creationId xmlns:a16="http://schemas.microsoft.com/office/drawing/2014/main" id="{6EB2881E-27DB-A043-AA6E-7DC8E8A60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4AFC8-20F0-6E40-7E66-E2908C480367}"/>
              </a:ext>
            </a:extLst>
          </p:cNvPr>
          <p:cNvSpPr txBox="1"/>
          <p:nvPr/>
        </p:nvSpPr>
        <p:spPr>
          <a:xfrm>
            <a:off x="7946279" y="2178810"/>
            <a:ext cx="2474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</p:spTree>
    <p:extLst>
      <p:ext uri="{BB962C8B-B14F-4D97-AF65-F5344CB8AC3E}">
        <p14:creationId xmlns:p14="http://schemas.microsoft.com/office/powerpoint/2010/main" val="2953969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A82D3-E72B-2536-CCD4-EF63BE0DCCF8}"/>
              </a:ext>
            </a:extLst>
          </p:cNvPr>
          <p:cNvSpPr txBox="1"/>
          <p:nvPr/>
        </p:nvSpPr>
        <p:spPr>
          <a:xfrm>
            <a:off x="2616633" y="1538109"/>
            <a:ext cx="695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2FAABF-2359-529A-397A-4FDF80F5BB8A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 descr="Man with cane with solid fill">
            <a:extLst>
              <a:ext uri="{FF2B5EF4-FFF2-40B4-BE49-F238E27FC236}">
                <a16:creationId xmlns:a16="http://schemas.microsoft.com/office/drawing/2014/main" id="{7E0AA255-0512-AA98-2278-839551048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2D4277-64C1-D63F-21A0-EB16D1A1415F}"/>
              </a:ext>
            </a:extLst>
          </p:cNvPr>
          <p:cNvSpPr txBox="1"/>
          <p:nvPr/>
        </p:nvSpPr>
        <p:spPr>
          <a:xfrm>
            <a:off x="4931768" y="5387425"/>
            <a:ext cx="2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36,102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households</a:t>
            </a: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B9D0D47-7FE7-35C4-EB08-EB9CA922DBB0}"/>
              </a:ext>
            </a:extLst>
          </p:cNvPr>
          <p:cNvGrpSpPr/>
          <p:nvPr/>
        </p:nvGrpSpPr>
        <p:grpSpPr>
          <a:xfrm>
            <a:off x="240231" y="1538109"/>
            <a:ext cx="4493134" cy="2001529"/>
            <a:chOff x="237705" y="1828860"/>
            <a:chExt cx="4493134" cy="20015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E2A7AEC-5075-B83D-A3F8-E1200FA09EFE}"/>
                </a:ext>
              </a:extLst>
            </p:cNvPr>
            <p:cNvSpPr/>
            <p:nvPr/>
          </p:nvSpPr>
          <p:spPr>
            <a:xfrm>
              <a:off x="237705" y="1828860"/>
              <a:ext cx="2844600" cy="200152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Median Household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member, age 72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Earns $17,388/yr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Lives at 24% SMI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years in home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$1,503 energy bill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66A5D2-C3F7-A407-4F41-08069043A11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082305" y="2829625"/>
              <a:ext cx="1648534" cy="76013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B9DE9AA9-E39F-744B-569C-8912A4D0E9AF}"/>
              </a:ext>
            </a:extLst>
          </p:cNvPr>
          <p:cNvGrpSpPr/>
          <p:nvPr/>
        </p:nvGrpSpPr>
        <p:grpSpPr>
          <a:xfrm>
            <a:off x="306619" y="4214167"/>
            <a:ext cx="4862910" cy="2306143"/>
            <a:chOff x="84303" y="4507868"/>
            <a:chExt cx="4862910" cy="230614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0BFCB66-AC4A-278A-731B-80F10B276659}"/>
                </a:ext>
              </a:extLst>
            </p:cNvPr>
            <p:cNvGrpSpPr/>
            <p:nvPr/>
          </p:nvGrpSpPr>
          <p:grpSpPr>
            <a:xfrm>
              <a:off x="84303" y="4507868"/>
              <a:ext cx="4714034" cy="2306143"/>
              <a:chOff x="199415" y="4328714"/>
              <a:chExt cx="4714034" cy="2306143"/>
            </a:xfrm>
          </p:grpSpPr>
          <p:graphicFrame>
            <p:nvGraphicFramePr>
              <p:cNvPr id="243" name="Chart 242">
                <a:extLst>
                  <a:ext uri="{FF2B5EF4-FFF2-40B4-BE49-F238E27FC236}">
                    <a16:creationId xmlns:a16="http://schemas.microsoft.com/office/drawing/2014/main" id="{2DDEB5C7-FC38-F6CA-4761-CAB993E9BEF3}"/>
                  </a:ext>
                </a:extLst>
              </p:cNvPr>
              <p:cNvGraphicFramePr/>
              <p:nvPr/>
            </p:nvGraphicFramePr>
            <p:xfrm>
              <a:off x="252509" y="4328714"/>
              <a:ext cx="4660940" cy="23061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C619C82-82A7-930C-CF2A-DB84DE8F892C}"/>
                  </a:ext>
                </a:extLst>
              </p:cNvPr>
              <p:cNvSpPr/>
              <p:nvPr/>
            </p:nvSpPr>
            <p:spPr>
              <a:xfrm>
                <a:off x="199415" y="4373979"/>
                <a:ext cx="4306628" cy="2206578"/>
              </a:xfrm>
              <a:prstGeom prst="roundRect">
                <a:avLst>
                  <a:gd name="adj" fmla="val 4167"/>
                </a:avLst>
              </a:prstGeom>
              <a:noFill/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D29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324AB0-4F72-1032-017E-F0DE5B730A32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4390931" y="5227840"/>
              <a:ext cx="556282" cy="428582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D989B0E-572D-A3A2-FEA2-90A71C47F633}"/>
              </a:ext>
            </a:extLst>
          </p:cNvPr>
          <p:cNvGrpSpPr/>
          <p:nvPr/>
        </p:nvGrpSpPr>
        <p:grpSpPr>
          <a:xfrm>
            <a:off x="7126992" y="4829464"/>
            <a:ext cx="4792337" cy="1880523"/>
            <a:chOff x="7094862" y="4520931"/>
            <a:chExt cx="4792337" cy="1880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4DE7EBA-B54E-EE92-7B05-34542E2755BC}"/>
                </a:ext>
              </a:extLst>
            </p:cNvPr>
            <p:cNvSpPr/>
            <p:nvPr/>
          </p:nvSpPr>
          <p:spPr>
            <a:xfrm>
              <a:off x="8537690" y="4762095"/>
              <a:ext cx="3349509" cy="16393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Applications &amp; Benefits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86% were reapplying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8% applied online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$399 Primary Heat benefit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22% received Crisis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4CA8329-3CC9-1B78-ED9E-0EF05496E469}"/>
                </a:ext>
              </a:extLst>
            </p:cNvPr>
            <p:cNvCxnSpPr>
              <a:cxnSpLocks/>
              <a:stCxn id="25" idx="1"/>
              <a:endCxn id="5" idx="5"/>
            </p:cNvCxnSpPr>
            <p:nvPr/>
          </p:nvCxnSpPr>
          <p:spPr>
            <a:xfrm flipH="1" flipV="1">
              <a:off x="7094862" y="4520931"/>
              <a:ext cx="1442828" cy="1060844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518DE5FF-DB20-5295-4C9D-6D18F189B371}"/>
              </a:ext>
            </a:extLst>
          </p:cNvPr>
          <p:cNvGrpSpPr/>
          <p:nvPr/>
        </p:nvGrpSpPr>
        <p:grpSpPr>
          <a:xfrm>
            <a:off x="7461251" y="1466660"/>
            <a:ext cx="4453781" cy="2985159"/>
            <a:chOff x="7461251" y="1466660"/>
            <a:chExt cx="4453781" cy="2985159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3F496929-449E-80F9-BECA-A0C0BE61A616}"/>
                </a:ext>
              </a:extLst>
            </p:cNvPr>
            <p:cNvGrpSpPr/>
            <p:nvPr/>
          </p:nvGrpSpPr>
          <p:grpSpPr>
            <a:xfrm>
              <a:off x="7461251" y="1466660"/>
              <a:ext cx="4453781" cy="2985159"/>
              <a:chOff x="7462596" y="2404025"/>
              <a:chExt cx="4336098" cy="181413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AE3947-EBC9-5161-4F68-A45D7DBC71E6}"/>
                  </a:ext>
                </a:extLst>
              </p:cNvPr>
              <p:cNvSpPr/>
              <p:nvPr/>
            </p:nvSpPr>
            <p:spPr>
              <a:xfrm>
                <a:off x="9065023" y="2404025"/>
                <a:ext cx="2733671" cy="1814130"/>
              </a:xfrm>
              <a:prstGeom prst="roundRect">
                <a:avLst>
                  <a:gd name="adj" fmla="val 4167"/>
                </a:avLst>
              </a:prstGeom>
              <a:ln w="1905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525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Primary Income Sources</a:t>
                </a:r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CFBCA40B-C43C-B988-87C5-61895042C85B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7462596" y="3311090"/>
                <a:ext cx="1602428" cy="196724"/>
              </a:xfrm>
              <a:prstGeom prst="line">
                <a:avLst/>
              </a:prstGeom>
              <a:ln w="190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oval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68" name="Chart 267">
              <a:extLst>
                <a:ext uri="{FF2B5EF4-FFF2-40B4-BE49-F238E27FC236}">
                  <a16:creationId xmlns:a16="http://schemas.microsoft.com/office/drawing/2014/main" id="{F548E810-6EB2-0DB1-6DB4-47E7E5C254FA}"/>
                </a:ext>
              </a:extLst>
            </p:cNvPr>
            <p:cNvGraphicFramePr/>
            <p:nvPr/>
          </p:nvGraphicFramePr>
          <p:xfrm>
            <a:off x="8668350" y="1815762"/>
            <a:ext cx="1554980" cy="2598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8BB4CE97-83F7-6635-4AD2-FD96CE9373EA}"/>
                </a:ext>
              </a:extLst>
            </p:cNvPr>
            <p:cNvSpPr txBox="1"/>
            <p:nvPr/>
          </p:nvSpPr>
          <p:spPr>
            <a:xfrm>
              <a:off x="9762972" y="2722244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83% Social Security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193D313B-732E-3460-A235-6B07D5B7393D}"/>
                </a:ext>
              </a:extLst>
            </p:cNvPr>
            <p:cNvSpPr txBox="1"/>
            <p:nvPr/>
          </p:nvSpPr>
          <p:spPr>
            <a:xfrm>
              <a:off x="9762972" y="3738506"/>
              <a:ext cx="843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7% SSI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CD950159-45DD-C809-731A-706536309115}"/>
                </a:ext>
              </a:extLst>
            </p:cNvPr>
            <p:cNvSpPr txBox="1"/>
            <p:nvPr/>
          </p:nvSpPr>
          <p:spPr>
            <a:xfrm>
              <a:off x="9762972" y="3938492"/>
              <a:ext cx="136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5% Pension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566B7D13-43DB-0834-30A0-48F1841FF6FE}"/>
                </a:ext>
              </a:extLst>
            </p:cNvPr>
            <p:cNvSpPr txBox="1"/>
            <p:nvPr/>
          </p:nvSpPr>
          <p:spPr>
            <a:xfrm>
              <a:off x="9762972" y="4124671"/>
              <a:ext cx="1283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4% Various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47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A82D3-E72B-2536-CCD4-EF63BE0DCCF8}"/>
              </a:ext>
            </a:extLst>
          </p:cNvPr>
          <p:cNvSpPr txBox="1"/>
          <p:nvPr/>
        </p:nvSpPr>
        <p:spPr>
          <a:xfrm>
            <a:off x="2616633" y="1538109"/>
            <a:ext cx="695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2FAABF-2359-529A-397A-4FDF80F5BB8A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2D4277-64C1-D63F-21A0-EB16D1A1415F}"/>
              </a:ext>
            </a:extLst>
          </p:cNvPr>
          <p:cNvSpPr txBox="1"/>
          <p:nvPr/>
        </p:nvSpPr>
        <p:spPr>
          <a:xfrm>
            <a:off x="4931768" y="5387425"/>
            <a:ext cx="2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17,334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households</a:t>
            </a: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B9D0D47-7FE7-35C4-EB08-EB9CA922DBB0}"/>
              </a:ext>
            </a:extLst>
          </p:cNvPr>
          <p:cNvGrpSpPr/>
          <p:nvPr/>
        </p:nvGrpSpPr>
        <p:grpSpPr>
          <a:xfrm>
            <a:off x="240231" y="1538109"/>
            <a:ext cx="4493134" cy="2001529"/>
            <a:chOff x="237705" y="1828860"/>
            <a:chExt cx="4493134" cy="20015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E2A7AEC-5075-B83D-A3F8-E1200FA09EFE}"/>
                </a:ext>
              </a:extLst>
            </p:cNvPr>
            <p:cNvSpPr/>
            <p:nvPr/>
          </p:nvSpPr>
          <p:spPr>
            <a:xfrm>
              <a:off x="237705" y="1828860"/>
              <a:ext cx="2844600" cy="200152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Median Household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Female age 36, 2 kids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Earns $32,688/yr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Lives at 27% SMI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years in home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$1,816 energy bill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66A5D2-C3F7-A407-4F41-08069043A11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082305" y="2829625"/>
              <a:ext cx="1648534" cy="76013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B9DE9AA9-E39F-744B-569C-8912A4D0E9AF}"/>
              </a:ext>
            </a:extLst>
          </p:cNvPr>
          <p:cNvGrpSpPr/>
          <p:nvPr/>
        </p:nvGrpSpPr>
        <p:grpSpPr>
          <a:xfrm>
            <a:off x="306619" y="4214167"/>
            <a:ext cx="4862910" cy="2306143"/>
            <a:chOff x="84303" y="4507868"/>
            <a:chExt cx="4862910" cy="230614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0BFCB66-AC4A-278A-731B-80F10B276659}"/>
                </a:ext>
              </a:extLst>
            </p:cNvPr>
            <p:cNvGrpSpPr/>
            <p:nvPr/>
          </p:nvGrpSpPr>
          <p:grpSpPr>
            <a:xfrm>
              <a:off x="84303" y="4507868"/>
              <a:ext cx="4714034" cy="2306143"/>
              <a:chOff x="199415" y="4328714"/>
              <a:chExt cx="4714034" cy="2306143"/>
            </a:xfrm>
          </p:grpSpPr>
          <p:graphicFrame>
            <p:nvGraphicFramePr>
              <p:cNvPr id="243" name="Chart 242">
                <a:extLst>
                  <a:ext uri="{FF2B5EF4-FFF2-40B4-BE49-F238E27FC236}">
                    <a16:creationId xmlns:a16="http://schemas.microsoft.com/office/drawing/2014/main" id="{2DDEB5C7-FC38-F6CA-4761-CAB993E9BEF3}"/>
                  </a:ext>
                </a:extLst>
              </p:cNvPr>
              <p:cNvGraphicFramePr/>
              <p:nvPr/>
            </p:nvGraphicFramePr>
            <p:xfrm>
              <a:off x="252509" y="4328714"/>
              <a:ext cx="4660940" cy="23061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C619C82-82A7-930C-CF2A-DB84DE8F892C}"/>
                  </a:ext>
                </a:extLst>
              </p:cNvPr>
              <p:cNvSpPr/>
              <p:nvPr/>
            </p:nvSpPr>
            <p:spPr>
              <a:xfrm>
                <a:off x="199415" y="4373979"/>
                <a:ext cx="4306628" cy="2206578"/>
              </a:xfrm>
              <a:prstGeom prst="roundRect">
                <a:avLst>
                  <a:gd name="adj" fmla="val 4167"/>
                </a:avLst>
              </a:prstGeom>
              <a:noFill/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D29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324AB0-4F72-1032-017E-F0DE5B730A32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4390931" y="5227840"/>
              <a:ext cx="556282" cy="428582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D989B0E-572D-A3A2-FEA2-90A71C47F633}"/>
              </a:ext>
            </a:extLst>
          </p:cNvPr>
          <p:cNvGrpSpPr/>
          <p:nvPr/>
        </p:nvGrpSpPr>
        <p:grpSpPr>
          <a:xfrm>
            <a:off x="7126992" y="4829464"/>
            <a:ext cx="4792337" cy="1880523"/>
            <a:chOff x="7094862" y="4520931"/>
            <a:chExt cx="4792337" cy="1880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4DE7EBA-B54E-EE92-7B05-34542E2755BC}"/>
                </a:ext>
              </a:extLst>
            </p:cNvPr>
            <p:cNvSpPr/>
            <p:nvPr/>
          </p:nvSpPr>
          <p:spPr>
            <a:xfrm>
              <a:off x="8537690" y="4762095"/>
              <a:ext cx="3349509" cy="16393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Applications &amp; Benefits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59% were reapplying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51% applied online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$456 Primary Heat benefit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37% received Crisis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4CA8329-3CC9-1B78-ED9E-0EF05496E469}"/>
                </a:ext>
              </a:extLst>
            </p:cNvPr>
            <p:cNvCxnSpPr>
              <a:cxnSpLocks/>
              <a:stCxn id="25" idx="1"/>
              <a:endCxn id="5" idx="5"/>
            </p:cNvCxnSpPr>
            <p:nvPr/>
          </p:nvCxnSpPr>
          <p:spPr>
            <a:xfrm flipH="1" flipV="1">
              <a:off x="7094862" y="4520931"/>
              <a:ext cx="1442828" cy="1060844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518DE5FF-DB20-5295-4C9D-6D18F189B371}"/>
              </a:ext>
            </a:extLst>
          </p:cNvPr>
          <p:cNvGrpSpPr/>
          <p:nvPr/>
        </p:nvGrpSpPr>
        <p:grpSpPr>
          <a:xfrm>
            <a:off x="7461251" y="1466660"/>
            <a:ext cx="4453781" cy="2985159"/>
            <a:chOff x="7461251" y="1466660"/>
            <a:chExt cx="4453781" cy="2985159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3F496929-449E-80F9-BECA-A0C0BE61A616}"/>
                </a:ext>
              </a:extLst>
            </p:cNvPr>
            <p:cNvGrpSpPr/>
            <p:nvPr/>
          </p:nvGrpSpPr>
          <p:grpSpPr>
            <a:xfrm>
              <a:off x="7461251" y="1466660"/>
              <a:ext cx="4453781" cy="2985159"/>
              <a:chOff x="7462596" y="2404025"/>
              <a:chExt cx="4336098" cy="181413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AE3947-EBC9-5161-4F68-A45D7DBC71E6}"/>
                  </a:ext>
                </a:extLst>
              </p:cNvPr>
              <p:cNvSpPr/>
              <p:nvPr/>
            </p:nvSpPr>
            <p:spPr>
              <a:xfrm>
                <a:off x="9065023" y="2404025"/>
                <a:ext cx="2733671" cy="1814130"/>
              </a:xfrm>
              <a:prstGeom prst="roundRect">
                <a:avLst>
                  <a:gd name="adj" fmla="val 4167"/>
                </a:avLst>
              </a:prstGeom>
              <a:ln w="1905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525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Primary Income Sources</a:t>
                </a:r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CFBCA40B-C43C-B988-87C5-61895042C85B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7462596" y="3311090"/>
                <a:ext cx="1602428" cy="196724"/>
              </a:xfrm>
              <a:prstGeom prst="line">
                <a:avLst/>
              </a:prstGeom>
              <a:ln w="190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oval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68" name="Chart 267">
              <a:extLst>
                <a:ext uri="{FF2B5EF4-FFF2-40B4-BE49-F238E27FC236}">
                  <a16:creationId xmlns:a16="http://schemas.microsoft.com/office/drawing/2014/main" id="{F548E810-6EB2-0DB1-6DB4-47E7E5C254FA}"/>
                </a:ext>
              </a:extLst>
            </p:cNvPr>
            <p:cNvGraphicFramePr/>
            <p:nvPr/>
          </p:nvGraphicFramePr>
          <p:xfrm>
            <a:off x="8668350" y="1815762"/>
            <a:ext cx="1554980" cy="2598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8BB4CE97-83F7-6635-4AD2-FD96CE9373EA}"/>
                </a:ext>
              </a:extLst>
            </p:cNvPr>
            <p:cNvSpPr txBox="1"/>
            <p:nvPr/>
          </p:nvSpPr>
          <p:spPr>
            <a:xfrm>
              <a:off x="9762972" y="2722244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88% Wages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193D313B-732E-3460-A235-6B07D5B7393D}"/>
                </a:ext>
              </a:extLst>
            </p:cNvPr>
            <p:cNvSpPr txBox="1"/>
            <p:nvPr/>
          </p:nvSpPr>
          <p:spPr>
            <a:xfrm>
              <a:off x="9762972" y="3738506"/>
              <a:ext cx="1897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3% Child Support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CD950159-45DD-C809-731A-706536309115}"/>
                </a:ext>
              </a:extLst>
            </p:cNvPr>
            <p:cNvSpPr txBox="1"/>
            <p:nvPr/>
          </p:nvSpPr>
          <p:spPr>
            <a:xfrm>
              <a:off x="9762972" y="3938492"/>
              <a:ext cx="2152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3% Self-Employment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566B7D13-43DB-0834-30A0-48F1841FF6FE}"/>
                </a:ext>
              </a:extLst>
            </p:cNvPr>
            <p:cNvSpPr txBox="1"/>
            <p:nvPr/>
          </p:nvSpPr>
          <p:spPr>
            <a:xfrm>
              <a:off x="9762972" y="4124671"/>
              <a:ext cx="1340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6% Various</a:t>
              </a:r>
            </a:p>
          </p:txBody>
        </p:sp>
      </p:grpSp>
      <p:pic>
        <p:nvPicPr>
          <p:cNvPr id="4" name="Graphic 3" descr="Briefcase with solid fill">
            <a:extLst>
              <a:ext uri="{FF2B5EF4-FFF2-40B4-BE49-F238E27FC236}">
                <a16:creationId xmlns:a16="http://schemas.microsoft.com/office/drawing/2014/main" id="{0F670A6F-C0FD-7219-5898-D221B0C26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00000">
            <a:off x="5639497" y="3852512"/>
            <a:ext cx="240268" cy="240268"/>
          </a:xfrm>
          <a:prstGeom prst="rect">
            <a:avLst/>
          </a:prstGeom>
        </p:spPr>
      </p:pic>
      <p:pic>
        <p:nvPicPr>
          <p:cNvPr id="6" name="Graphic 5" descr="Baby crawling with solid fill">
            <a:extLst>
              <a:ext uri="{FF2B5EF4-FFF2-40B4-BE49-F238E27FC236}">
                <a16:creationId xmlns:a16="http://schemas.microsoft.com/office/drawing/2014/main" id="{D68117E8-BF1F-3406-350D-C18A8B87E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9695" y="3990975"/>
            <a:ext cx="348847" cy="348847"/>
          </a:xfrm>
          <a:prstGeom prst="rect">
            <a:avLst/>
          </a:prstGeom>
        </p:spPr>
      </p:pic>
      <p:pic>
        <p:nvPicPr>
          <p:cNvPr id="7" name="Graphic 6" descr="Woman with kid with solid fill">
            <a:extLst>
              <a:ext uri="{FF2B5EF4-FFF2-40B4-BE49-F238E27FC236}">
                <a16:creationId xmlns:a16="http://schemas.microsoft.com/office/drawing/2014/main" id="{5E222DB1-D4DF-71D7-02A3-4EB22FCDD0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1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Logistics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/>
              <a:t>No video – pre-recorded slides</a:t>
            </a:r>
          </a:p>
          <a:p>
            <a:r>
              <a:rPr lang="en-US" sz="3200" dirty="0"/>
              <a:t>Breaks &amp; Lunch</a:t>
            </a:r>
          </a:p>
          <a:p>
            <a:r>
              <a:rPr lang="en-US" sz="3200" dirty="0"/>
              <a:t>Restrooms</a:t>
            </a:r>
          </a:p>
          <a:p>
            <a:r>
              <a:rPr lang="en-US" sz="3200" dirty="0"/>
              <a:t>Silence Cell Phones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Graphic 4" descr="No Phones with solid fill">
            <a:extLst>
              <a:ext uri="{FF2B5EF4-FFF2-40B4-BE49-F238E27FC236}">
                <a16:creationId xmlns:a16="http://schemas.microsoft.com/office/drawing/2014/main" id="{046E6F24-897A-4769-BC70-05F4AD488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5920" y="1952307"/>
            <a:ext cx="3667760" cy="36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8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A82D3-E72B-2536-CCD4-EF63BE0DCCF8}"/>
              </a:ext>
            </a:extLst>
          </p:cNvPr>
          <p:cNvSpPr txBox="1"/>
          <p:nvPr/>
        </p:nvSpPr>
        <p:spPr>
          <a:xfrm>
            <a:off x="2616633" y="1538109"/>
            <a:ext cx="695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Parent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(1+ Working)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2FAABF-2359-529A-397A-4FDF80F5BB8A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2D4277-64C1-D63F-21A0-EB16D1A1415F}"/>
              </a:ext>
            </a:extLst>
          </p:cNvPr>
          <p:cNvSpPr txBox="1"/>
          <p:nvPr/>
        </p:nvSpPr>
        <p:spPr>
          <a:xfrm>
            <a:off x="4931768" y="5387425"/>
            <a:ext cx="2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17,111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households</a:t>
            </a: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B9D0D47-7FE7-35C4-EB08-EB9CA922DBB0}"/>
              </a:ext>
            </a:extLst>
          </p:cNvPr>
          <p:cNvGrpSpPr/>
          <p:nvPr/>
        </p:nvGrpSpPr>
        <p:grpSpPr>
          <a:xfrm>
            <a:off x="240231" y="1538109"/>
            <a:ext cx="4493134" cy="2001529"/>
            <a:chOff x="237705" y="1828860"/>
            <a:chExt cx="4493134" cy="20015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E2A7AEC-5075-B83D-A3F8-E1200FA09EFE}"/>
                </a:ext>
              </a:extLst>
            </p:cNvPr>
            <p:cNvSpPr/>
            <p:nvPr/>
          </p:nvSpPr>
          <p:spPr>
            <a:xfrm>
              <a:off x="237705" y="1828860"/>
              <a:ext cx="2844600" cy="200152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Median Household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adults, 2 children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Earns $45,410/yr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Lives at 30% SMI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years in home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$2,455 energy bill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66A5D2-C3F7-A407-4F41-08069043A11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082305" y="2829625"/>
              <a:ext cx="1648534" cy="76013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B9DE9AA9-E39F-744B-569C-8912A4D0E9AF}"/>
              </a:ext>
            </a:extLst>
          </p:cNvPr>
          <p:cNvGrpSpPr/>
          <p:nvPr/>
        </p:nvGrpSpPr>
        <p:grpSpPr>
          <a:xfrm>
            <a:off x="306619" y="4214167"/>
            <a:ext cx="4862910" cy="2306143"/>
            <a:chOff x="84303" y="4507868"/>
            <a:chExt cx="4862910" cy="230614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0BFCB66-AC4A-278A-731B-80F10B276659}"/>
                </a:ext>
              </a:extLst>
            </p:cNvPr>
            <p:cNvGrpSpPr/>
            <p:nvPr/>
          </p:nvGrpSpPr>
          <p:grpSpPr>
            <a:xfrm>
              <a:off x="84303" y="4507868"/>
              <a:ext cx="4714034" cy="2306143"/>
              <a:chOff x="199415" y="4328714"/>
              <a:chExt cx="4714034" cy="2306143"/>
            </a:xfrm>
          </p:grpSpPr>
          <p:graphicFrame>
            <p:nvGraphicFramePr>
              <p:cNvPr id="243" name="Chart 242">
                <a:extLst>
                  <a:ext uri="{FF2B5EF4-FFF2-40B4-BE49-F238E27FC236}">
                    <a16:creationId xmlns:a16="http://schemas.microsoft.com/office/drawing/2014/main" id="{2DDEB5C7-FC38-F6CA-4761-CAB993E9BEF3}"/>
                  </a:ext>
                </a:extLst>
              </p:cNvPr>
              <p:cNvGraphicFramePr/>
              <p:nvPr/>
            </p:nvGraphicFramePr>
            <p:xfrm>
              <a:off x="252509" y="4328714"/>
              <a:ext cx="4660940" cy="23061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C619C82-82A7-930C-CF2A-DB84DE8F892C}"/>
                  </a:ext>
                </a:extLst>
              </p:cNvPr>
              <p:cNvSpPr/>
              <p:nvPr/>
            </p:nvSpPr>
            <p:spPr>
              <a:xfrm>
                <a:off x="199415" y="4373979"/>
                <a:ext cx="4306628" cy="2206578"/>
              </a:xfrm>
              <a:prstGeom prst="roundRect">
                <a:avLst>
                  <a:gd name="adj" fmla="val 4167"/>
                </a:avLst>
              </a:prstGeom>
              <a:noFill/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D29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324AB0-4F72-1032-017E-F0DE5B730A32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4390931" y="5227840"/>
              <a:ext cx="556282" cy="428582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D989B0E-572D-A3A2-FEA2-90A71C47F633}"/>
              </a:ext>
            </a:extLst>
          </p:cNvPr>
          <p:cNvGrpSpPr/>
          <p:nvPr/>
        </p:nvGrpSpPr>
        <p:grpSpPr>
          <a:xfrm>
            <a:off x="7126992" y="4829464"/>
            <a:ext cx="4792337" cy="1880523"/>
            <a:chOff x="7094862" y="4520931"/>
            <a:chExt cx="4792337" cy="1880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4DE7EBA-B54E-EE92-7B05-34542E2755BC}"/>
                </a:ext>
              </a:extLst>
            </p:cNvPr>
            <p:cNvSpPr/>
            <p:nvPr/>
          </p:nvSpPr>
          <p:spPr>
            <a:xfrm>
              <a:off x="8537690" y="4762095"/>
              <a:ext cx="3349509" cy="16393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Applications &amp; Benefits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63% were reapplying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44% applied online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$534 Primary Heat benefit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39% received Crisis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4CA8329-3CC9-1B78-ED9E-0EF05496E469}"/>
                </a:ext>
              </a:extLst>
            </p:cNvPr>
            <p:cNvCxnSpPr>
              <a:cxnSpLocks/>
              <a:stCxn id="25" idx="1"/>
              <a:endCxn id="5" idx="5"/>
            </p:cNvCxnSpPr>
            <p:nvPr/>
          </p:nvCxnSpPr>
          <p:spPr>
            <a:xfrm flipH="1" flipV="1">
              <a:off x="7094862" y="4520931"/>
              <a:ext cx="1442828" cy="1060844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518DE5FF-DB20-5295-4C9D-6D18F189B371}"/>
              </a:ext>
            </a:extLst>
          </p:cNvPr>
          <p:cNvGrpSpPr/>
          <p:nvPr/>
        </p:nvGrpSpPr>
        <p:grpSpPr>
          <a:xfrm>
            <a:off x="7461251" y="1466660"/>
            <a:ext cx="4453781" cy="2985159"/>
            <a:chOff x="7461251" y="1466660"/>
            <a:chExt cx="4453781" cy="2985159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3F496929-449E-80F9-BECA-A0C0BE61A616}"/>
                </a:ext>
              </a:extLst>
            </p:cNvPr>
            <p:cNvGrpSpPr/>
            <p:nvPr/>
          </p:nvGrpSpPr>
          <p:grpSpPr>
            <a:xfrm>
              <a:off x="7461251" y="1466660"/>
              <a:ext cx="4453781" cy="2985159"/>
              <a:chOff x="7462596" y="2404025"/>
              <a:chExt cx="4336098" cy="181413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AE3947-EBC9-5161-4F68-A45D7DBC71E6}"/>
                  </a:ext>
                </a:extLst>
              </p:cNvPr>
              <p:cNvSpPr/>
              <p:nvPr/>
            </p:nvSpPr>
            <p:spPr>
              <a:xfrm>
                <a:off x="9065023" y="2404025"/>
                <a:ext cx="2733671" cy="1814130"/>
              </a:xfrm>
              <a:prstGeom prst="roundRect">
                <a:avLst>
                  <a:gd name="adj" fmla="val 4167"/>
                </a:avLst>
              </a:prstGeom>
              <a:ln w="1905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525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Primary Income Sources</a:t>
                </a:r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CFBCA40B-C43C-B988-87C5-61895042C85B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7462596" y="3311090"/>
                <a:ext cx="1602428" cy="196724"/>
              </a:xfrm>
              <a:prstGeom prst="line">
                <a:avLst/>
              </a:prstGeom>
              <a:ln w="190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oval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68" name="Chart 267">
              <a:extLst>
                <a:ext uri="{FF2B5EF4-FFF2-40B4-BE49-F238E27FC236}">
                  <a16:creationId xmlns:a16="http://schemas.microsoft.com/office/drawing/2014/main" id="{F548E810-6EB2-0DB1-6DB4-47E7E5C254FA}"/>
                </a:ext>
              </a:extLst>
            </p:cNvPr>
            <p:cNvGraphicFramePr/>
            <p:nvPr/>
          </p:nvGraphicFramePr>
          <p:xfrm>
            <a:off x="8668350" y="1815762"/>
            <a:ext cx="1554980" cy="2598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8BB4CE97-83F7-6635-4AD2-FD96CE9373EA}"/>
                </a:ext>
              </a:extLst>
            </p:cNvPr>
            <p:cNvSpPr txBox="1"/>
            <p:nvPr/>
          </p:nvSpPr>
          <p:spPr>
            <a:xfrm>
              <a:off x="9762972" y="2722244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85% Wages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193D313B-732E-3460-A235-6B07D5B7393D}"/>
                </a:ext>
              </a:extLst>
            </p:cNvPr>
            <p:cNvSpPr txBox="1"/>
            <p:nvPr/>
          </p:nvSpPr>
          <p:spPr>
            <a:xfrm>
              <a:off x="9762971" y="3801261"/>
              <a:ext cx="2122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6% Self-Employment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CD950159-45DD-C809-731A-706536309115}"/>
                </a:ext>
              </a:extLst>
            </p:cNvPr>
            <p:cNvSpPr txBox="1"/>
            <p:nvPr/>
          </p:nvSpPr>
          <p:spPr>
            <a:xfrm>
              <a:off x="9762972" y="4037107"/>
              <a:ext cx="21520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9% Various</a:t>
              </a:r>
            </a:p>
          </p:txBody>
        </p:sp>
      </p:grpSp>
      <p:pic>
        <p:nvPicPr>
          <p:cNvPr id="7" name="Graphic 6" descr="Family with two children with solid fill">
            <a:extLst>
              <a:ext uri="{FF2B5EF4-FFF2-40B4-BE49-F238E27FC236}">
                <a16:creationId xmlns:a16="http://schemas.microsoft.com/office/drawing/2014/main" id="{5E222DB1-D4DF-71D7-02A3-4EB22FCDD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6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A82D3-E72B-2536-CCD4-EF63BE0DCCF8}"/>
              </a:ext>
            </a:extLst>
          </p:cNvPr>
          <p:cNvSpPr txBox="1"/>
          <p:nvPr/>
        </p:nvSpPr>
        <p:spPr>
          <a:xfrm>
            <a:off x="2616633" y="1538109"/>
            <a:ext cx="695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Adult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2FAABF-2359-529A-397A-4FDF80F5BB8A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2D4277-64C1-D63F-21A0-EB16D1A1415F}"/>
              </a:ext>
            </a:extLst>
          </p:cNvPr>
          <p:cNvSpPr txBox="1"/>
          <p:nvPr/>
        </p:nvSpPr>
        <p:spPr>
          <a:xfrm>
            <a:off x="4931768" y="5387425"/>
            <a:ext cx="2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15,730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households</a:t>
            </a: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B9D0D47-7FE7-35C4-EB08-EB9CA922DBB0}"/>
              </a:ext>
            </a:extLst>
          </p:cNvPr>
          <p:cNvGrpSpPr/>
          <p:nvPr/>
        </p:nvGrpSpPr>
        <p:grpSpPr>
          <a:xfrm>
            <a:off x="240231" y="1538109"/>
            <a:ext cx="4493134" cy="2001529"/>
            <a:chOff x="237705" y="1828860"/>
            <a:chExt cx="4493134" cy="20015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E2A7AEC-5075-B83D-A3F8-E1200FA09EFE}"/>
                </a:ext>
              </a:extLst>
            </p:cNvPr>
            <p:cNvSpPr/>
            <p:nvPr/>
          </p:nvSpPr>
          <p:spPr>
            <a:xfrm>
              <a:off x="237705" y="1828860"/>
              <a:ext cx="2844600" cy="200152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Median Household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Age 53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Earns $11,808/yr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Lives at 16% SMI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years in home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$1,071 energy bill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66A5D2-C3F7-A407-4F41-08069043A11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082305" y="2829625"/>
              <a:ext cx="1648534" cy="76013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B9DE9AA9-E39F-744B-569C-8912A4D0E9AF}"/>
              </a:ext>
            </a:extLst>
          </p:cNvPr>
          <p:cNvGrpSpPr/>
          <p:nvPr/>
        </p:nvGrpSpPr>
        <p:grpSpPr>
          <a:xfrm>
            <a:off x="306619" y="4214167"/>
            <a:ext cx="4862910" cy="2306143"/>
            <a:chOff x="84303" y="4507868"/>
            <a:chExt cx="4862910" cy="230614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0BFCB66-AC4A-278A-731B-80F10B276659}"/>
                </a:ext>
              </a:extLst>
            </p:cNvPr>
            <p:cNvGrpSpPr/>
            <p:nvPr/>
          </p:nvGrpSpPr>
          <p:grpSpPr>
            <a:xfrm>
              <a:off x="84303" y="4507868"/>
              <a:ext cx="4714034" cy="2306143"/>
              <a:chOff x="199415" y="4328714"/>
              <a:chExt cx="4714034" cy="2306143"/>
            </a:xfrm>
          </p:grpSpPr>
          <p:graphicFrame>
            <p:nvGraphicFramePr>
              <p:cNvPr id="243" name="Chart 242">
                <a:extLst>
                  <a:ext uri="{FF2B5EF4-FFF2-40B4-BE49-F238E27FC236}">
                    <a16:creationId xmlns:a16="http://schemas.microsoft.com/office/drawing/2014/main" id="{2DDEB5C7-FC38-F6CA-4761-CAB993E9BEF3}"/>
                  </a:ext>
                </a:extLst>
              </p:cNvPr>
              <p:cNvGraphicFramePr/>
              <p:nvPr/>
            </p:nvGraphicFramePr>
            <p:xfrm>
              <a:off x="252509" y="4328714"/>
              <a:ext cx="4660940" cy="23061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C619C82-82A7-930C-CF2A-DB84DE8F892C}"/>
                  </a:ext>
                </a:extLst>
              </p:cNvPr>
              <p:cNvSpPr/>
              <p:nvPr/>
            </p:nvSpPr>
            <p:spPr>
              <a:xfrm>
                <a:off x="199415" y="4373979"/>
                <a:ext cx="4306628" cy="2206578"/>
              </a:xfrm>
              <a:prstGeom prst="roundRect">
                <a:avLst>
                  <a:gd name="adj" fmla="val 4167"/>
                </a:avLst>
              </a:prstGeom>
              <a:noFill/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D29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324AB0-4F72-1032-017E-F0DE5B730A32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4390931" y="5227840"/>
              <a:ext cx="556282" cy="428582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D989B0E-572D-A3A2-FEA2-90A71C47F633}"/>
              </a:ext>
            </a:extLst>
          </p:cNvPr>
          <p:cNvGrpSpPr/>
          <p:nvPr/>
        </p:nvGrpSpPr>
        <p:grpSpPr>
          <a:xfrm>
            <a:off x="7126992" y="4829464"/>
            <a:ext cx="4792337" cy="1880523"/>
            <a:chOff x="7094862" y="4520931"/>
            <a:chExt cx="4792337" cy="1880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4DE7EBA-B54E-EE92-7B05-34542E2755BC}"/>
                </a:ext>
              </a:extLst>
            </p:cNvPr>
            <p:cNvSpPr/>
            <p:nvPr/>
          </p:nvSpPr>
          <p:spPr>
            <a:xfrm>
              <a:off x="8537690" y="4762095"/>
              <a:ext cx="3349509" cy="16393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Applications &amp; Benefits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72% were reapplying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28% applied online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$425 Primary Heat benefit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26% received Crisis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4CA8329-3CC9-1B78-ED9E-0EF05496E469}"/>
                </a:ext>
              </a:extLst>
            </p:cNvPr>
            <p:cNvCxnSpPr>
              <a:cxnSpLocks/>
              <a:stCxn id="25" idx="1"/>
              <a:endCxn id="5" idx="5"/>
            </p:cNvCxnSpPr>
            <p:nvPr/>
          </p:nvCxnSpPr>
          <p:spPr>
            <a:xfrm flipH="1" flipV="1">
              <a:off x="7094862" y="4520931"/>
              <a:ext cx="1442828" cy="1060844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7" name="Graphic 6" descr="Person in wheelchair with solid fill">
            <a:extLst>
              <a:ext uri="{FF2B5EF4-FFF2-40B4-BE49-F238E27FC236}">
                <a16:creationId xmlns:a16="http://schemas.microsoft.com/office/drawing/2014/main" id="{5E222DB1-D4DF-71D7-02A3-4EB22FCD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26A1D2-E03A-EC91-A4ED-E847D76DE604}"/>
              </a:ext>
            </a:extLst>
          </p:cNvPr>
          <p:cNvGrpSpPr/>
          <p:nvPr/>
        </p:nvGrpSpPr>
        <p:grpSpPr>
          <a:xfrm>
            <a:off x="7461251" y="1466660"/>
            <a:ext cx="4506874" cy="2985159"/>
            <a:chOff x="7461251" y="1466660"/>
            <a:chExt cx="4506874" cy="298515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AE3947-EBC9-5161-4F68-A45D7DBC71E6}"/>
                </a:ext>
              </a:extLst>
            </p:cNvPr>
            <p:cNvSpPr/>
            <p:nvPr/>
          </p:nvSpPr>
          <p:spPr>
            <a:xfrm>
              <a:off x="9107168" y="1466660"/>
              <a:ext cx="2807864" cy="29851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Primary Income Sources</a:t>
              </a: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FBCA40B-C43C-B988-87C5-61895042C85B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7461251" y="2959239"/>
              <a:ext cx="1645918" cy="32371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aphicFrame>
          <p:nvGraphicFramePr>
            <p:cNvPr id="268" name="Chart 267">
              <a:extLst>
                <a:ext uri="{FF2B5EF4-FFF2-40B4-BE49-F238E27FC236}">
                  <a16:creationId xmlns:a16="http://schemas.microsoft.com/office/drawing/2014/main" id="{F548E810-6EB2-0DB1-6DB4-47E7E5C254FA}"/>
                </a:ext>
              </a:extLst>
            </p:cNvPr>
            <p:cNvGraphicFramePr/>
            <p:nvPr/>
          </p:nvGraphicFramePr>
          <p:xfrm>
            <a:off x="8668350" y="1815762"/>
            <a:ext cx="1554980" cy="2598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8BB4CE97-83F7-6635-4AD2-FD96CE9373EA}"/>
                </a:ext>
              </a:extLst>
            </p:cNvPr>
            <p:cNvSpPr txBox="1"/>
            <p:nvPr/>
          </p:nvSpPr>
          <p:spPr>
            <a:xfrm>
              <a:off x="9816065" y="2418412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52% Social Security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193D313B-732E-3460-A235-6B07D5B7393D}"/>
                </a:ext>
              </a:extLst>
            </p:cNvPr>
            <p:cNvSpPr txBox="1"/>
            <p:nvPr/>
          </p:nvSpPr>
          <p:spPr>
            <a:xfrm>
              <a:off x="9816065" y="3563296"/>
              <a:ext cx="2122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10% Other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CD950159-45DD-C809-731A-706536309115}"/>
                </a:ext>
              </a:extLst>
            </p:cNvPr>
            <p:cNvSpPr txBox="1"/>
            <p:nvPr/>
          </p:nvSpPr>
          <p:spPr>
            <a:xfrm>
              <a:off x="9816065" y="3821967"/>
              <a:ext cx="21520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7% Unemployment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70BBDD-900F-91AD-312A-3A61D67DC0C0}"/>
                </a:ext>
              </a:extLst>
            </p:cNvPr>
            <p:cNvSpPr txBox="1"/>
            <p:nvPr/>
          </p:nvSpPr>
          <p:spPr>
            <a:xfrm>
              <a:off x="9816065" y="3268541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20% SSI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6CC953-6419-9EA5-A629-D7CB2D2F1921}"/>
                </a:ext>
              </a:extLst>
            </p:cNvPr>
            <p:cNvSpPr txBox="1"/>
            <p:nvPr/>
          </p:nvSpPr>
          <p:spPr>
            <a:xfrm>
              <a:off x="9816065" y="3963408"/>
              <a:ext cx="1802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4% General Assistance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6AB08A-340D-E9CB-37CB-B982A29E425A}"/>
                </a:ext>
              </a:extLst>
            </p:cNvPr>
            <p:cNvSpPr txBox="1"/>
            <p:nvPr/>
          </p:nvSpPr>
          <p:spPr>
            <a:xfrm>
              <a:off x="9816065" y="4124773"/>
              <a:ext cx="20162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6% Various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77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A82D3-E72B-2536-CCD4-EF63BE0DCCF8}"/>
              </a:ext>
            </a:extLst>
          </p:cNvPr>
          <p:cNvSpPr txBox="1"/>
          <p:nvPr/>
        </p:nvSpPr>
        <p:spPr>
          <a:xfrm>
            <a:off x="2616633" y="1538109"/>
            <a:ext cx="695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Parent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Working)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2FAABF-2359-529A-397A-4FDF80F5BB8A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2D4277-64C1-D63F-21A0-EB16D1A1415F}"/>
              </a:ext>
            </a:extLst>
          </p:cNvPr>
          <p:cNvSpPr txBox="1"/>
          <p:nvPr/>
        </p:nvSpPr>
        <p:spPr>
          <a:xfrm>
            <a:off x="4931768" y="5387425"/>
            <a:ext cx="2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9,303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households</a:t>
            </a: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B9D0D47-7FE7-35C4-EB08-EB9CA922DBB0}"/>
              </a:ext>
            </a:extLst>
          </p:cNvPr>
          <p:cNvGrpSpPr/>
          <p:nvPr/>
        </p:nvGrpSpPr>
        <p:grpSpPr>
          <a:xfrm>
            <a:off x="240231" y="1538109"/>
            <a:ext cx="4493134" cy="2001529"/>
            <a:chOff x="237705" y="1828860"/>
            <a:chExt cx="4493134" cy="20015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E2A7AEC-5075-B83D-A3F8-E1200FA09EFE}"/>
                </a:ext>
              </a:extLst>
            </p:cNvPr>
            <p:cNvSpPr/>
            <p:nvPr/>
          </p:nvSpPr>
          <p:spPr>
            <a:xfrm>
              <a:off x="237705" y="1828860"/>
              <a:ext cx="2844600" cy="200152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Median Household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Female age 38, 2 kids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Earns $11,700/yr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Lives at 9% SMI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years in home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$1,661 energy bill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66A5D2-C3F7-A407-4F41-08069043A11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082305" y="2829625"/>
              <a:ext cx="1648534" cy="76013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B9DE9AA9-E39F-744B-569C-8912A4D0E9AF}"/>
              </a:ext>
            </a:extLst>
          </p:cNvPr>
          <p:cNvGrpSpPr/>
          <p:nvPr/>
        </p:nvGrpSpPr>
        <p:grpSpPr>
          <a:xfrm>
            <a:off x="306619" y="4214167"/>
            <a:ext cx="4862910" cy="2306143"/>
            <a:chOff x="84303" y="4507868"/>
            <a:chExt cx="4862910" cy="230614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0BFCB66-AC4A-278A-731B-80F10B276659}"/>
                </a:ext>
              </a:extLst>
            </p:cNvPr>
            <p:cNvGrpSpPr/>
            <p:nvPr/>
          </p:nvGrpSpPr>
          <p:grpSpPr>
            <a:xfrm>
              <a:off x="84303" y="4507868"/>
              <a:ext cx="4714034" cy="2306143"/>
              <a:chOff x="199415" y="4328714"/>
              <a:chExt cx="4714034" cy="2306143"/>
            </a:xfrm>
          </p:grpSpPr>
          <p:graphicFrame>
            <p:nvGraphicFramePr>
              <p:cNvPr id="243" name="Chart 242">
                <a:extLst>
                  <a:ext uri="{FF2B5EF4-FFF2-40B4-BE49-F238E27FC236}">
                    <a16:creationId xmlns:a16="http://schemas.microsoft.com/office/drawing/2014/main" id="{2DDEB5C7-FC38-F6CA-4761-CAB993E9BEF3}"/>
                  </a:ext>
                </a:extLst>
              </p:cNvPr>
              <p:cNvGraphicFramePr/>
              <p:nvPr/>
            </p:nvGraphicFramePr>
            <p:xfrm>
              <a:off x="252509" y="4328714"/>
              <a:ext cx="4660940" cy="23061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C619C82-82A7-930C-CF2A-DB84DE8F892C}"/>
                  </a:ext>
                </a:extLst>
              </p:cNvPr>
              <p:cNvSpPr/>
              <p:nvPr/>
            </p:nvSpPr>
            <p:spPr>
              <a:xfrm>
                <a:off x="199415" y="4373979"/>
                <a:ext cx="4306628" cy="2206578"/>
              </a:xfrm>
              <a:prstGeom prst="roundRect">
                <a:avLst>
                  <a:gd name="adj" fmla="val 4167"/>
                </a:avLst>
              </a:prstGeom>
              <a:noFill/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D29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324AB0-4F72-1032-017E-F0DE5B730A32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4390931" y="5227840"/>
              <a:ext cx="556282" cy="428582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D989B0E-572D-A3A2-FEA2-90A71C47F633}"/>
              </a:ext>
            </a:extLst>
          </p:cNvPr>
          <p:cNvGrpSpPr/>
          <p:nvPr/>
        </p:nvGrpSpPr>
        <p:grpSpPr>
          <a:xfrm>
            <a:off x="7126992" y="4829464"/>
            <a:ext cx="4792337" cy="1880523"/>
            <a:chOff x="7094862" y="4520931"/>
            <a:chExt cx="4792337" cy="1880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4DE7EBA-B54E-EE92-7B05-34542E2755BC}"/>
                </a:ext>
              </a:extLst>
            </p:cNvPr>
            <p:cNvSpPr/>
            <p:nvPr/>
          </p:nvSpPr>
          <p:spPr>
            <a:xfrm>
              <a:off x="8537690" y="4762095"/>
              <a:ext cx="3349509" cy="16393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Applications &amp; Benefits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62% were reapplying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43% applied online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$657 Primary Heat benefit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38% received Crisis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4CA8329-3CC9-1B78-ED9E-0EF05496E469}"/>
                </a:ext>
              </a:extLst>
            </p:cNvPr>
            <p:cNvCxnSpPr>
              <a:cxnSpLocks/>
              <a:stCxn id="25" idx="1"/>
              <a:endCxn id="5" idx="5"/>
            </p:cNvCxnSpPr>
            <p:nvPr/>
          </p:nvCxnSpPr>
          <p:spPr>
            <a:xfrm flipH="1" flipV="1">
              <a:off x="7094862" y="4520931"/>
              <a:ext cx="1442828" cy="1060844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7" name="Graphic 6" descr="Woman with kid with solid fill">
            <a:extLst>
              <a:ext uri="{FF2B5EF4-FFF2-40B4-BE49-F238E27FC236}">
                <a16:creationId xmlns:a16="http://schemas.microsoft.com/office/drawing/2014/main" id="{5E222DB1-D4DF-71D7-02A3-4EB22FCD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pic>
        <p:nvPicPr>
          <p:cNvPr id="6" name="Graphic 5" descr="Baby crawling with solid fill">
            <a:extLst>
              <a:ext uri="{FF2B5EF4-FFF2-40B4-BE49-F238E27FC236}">
                <a16:creationId xmlns:a16="http://schemas.microsoft.com/office/drawing/2014/main" id="{D68117E8-BF1F-3406-350D-C18A8B87E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695" y="3990975"/>
            <a:ext cx="348847" cy="3488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442C660-ADB0-DDE6-DD94-BBCECC602F23}"/>
              </a:ext>
            </a:extLst>
          </p:cNvPr>
          <p:cNvGrpSpPr/>
          <p:nvPr/>
        </p:nvGrpSpPr>
        <p:grpSpPr>
          <a:xfrm>
            <a:off x="7461251" y="1466660"/>
            <a:ext cx="4453781" cy="2985159"/>
            <a:chOff x="7461251" y="1466660"/>
            <a:chExt cx="4453781" cy="298515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AE3947-EBC9-5161-4F68-A45D7DBC71E6}"/>
                </a:ext>
              </a:extLst>
            </p:cNvPr>
            <p:cNvSpPr/>
            <p:nvPr/>
          </p:nvSpPr>
          <p:spPr>
            <a:xfrm>
              <a:off x="9107168" y="1466660"/>
              <a:ext cx="2807864" cy="29851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Primary Income Sources</a:t>
              </a: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FBCA40B-C43C-B988-87C5-61895042C85B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7461251" y="2959239"/>
              <a:ext cx="1645918" cy="32371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aphicFrame>
          <p:nvGraphicFramePr>
            <p:cNvPr id="268" name="Chart 267">
              <a:extLst>
                <a:ext uri="{FF2B5EF4-FFF2-40B4-BE49-F238E27FC236}">
                  <a16:creationId xmlns:a16="http://schemas.microsoft.com/office/drawing/2014/main" id="{F548E810-6EB2-0DB1-6DB4-47E7E5C254FA}"/>
                </a:ext>
              </a:extLst>
            </p:cNvPr>
            <p:cNvGraphicFramePr/>
            <p:nvPr/>
          </p:nvGraphicFramePr>
          <p:xfrm>
            <a:off x="8668350" y="1815762"/>
            <a:ext cx="1554980" cy="2598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8BB4CE97-83F7-6635-4AD2-FD96CE9373EA}"/>
                </a:ext>
              </a:extLst>
            </p:cNvPr>
            <p:cNvSpPr txBox="1"/>
            <p:nvPr/>
          </p:nvSpPr>
          <p:spPr>
            <a:xfrm>
              <a:off x="9762971" y="2040922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25% Social Security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193D313B-732E-3460-A235-6B07D5B7393D}"/>
                </a:ext>
              </a:extLst>
            </p:cNvPr>
            <p:cNvSpPr txBox="1"/>
            <p:nvPr/>
          </p:nvSpPr>
          <p:spPr>
            <a:xfrm>
              <a:off x="9762971" y="3361987"/>
              <a:ext cx="2122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13% Unemployment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CD950159-45DD-C809-731A-706536309115}"/>
                </a:ext>
              </a:extLst>
            </p:cNvPr>
            <p:cNvSpPr txBox="1"/>
            <p:nvPr/>
          </p:nvSpPr>
          <p:spPr>
            <a:xfrm>
              <a:off x="9762971" y="3857809"/>
              <a:ext cx="2152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8% Other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566B7D13-43DB-0834-30A0-48F1841FF6FE}"/>
                </a:ext>
              </a:extLst>
            </p:cNvPr>
            <p:cNvSpPr txBox="1"/>
            <p:nvPr/>
          </p:nvSpPr>
          <p:spPr>
            <a:xfrm>
              <a:off x="9762971" y="4070882"/>
              <a:ext cx="1340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6% Various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76F318-FACF-E03D-7795-5459EC1BB5CE}"/>
                </a:ext>
              </a:extLst>
            </p:cNvPr>
            <p:cNvSpPr txBox="1"/>
            <p:nvPr/>
          </p:nvSpPr>
          <p:spPr>
            <a:xfrm>
              <a:off x="9762971" y="2615126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22% MFIP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D94DCA-609B-2C74-C63D-77CD4697A1AF}"/>
                </a:ext>
              </a:extLst>
            </p:cNvPr>
            <p:cNvSpPr txBox="1"/>
            <p:nvPr/>
          </p:nvSpPr>
          <p:spPr>
            <a:xfrm>
              <a:off x="9762971" y="3042006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15% SSI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E871C-EFD5-2AE4-B14A-52C197827F20}"/>
                </a:ext>
              </a:extLst>
            </p:cNvPr>
            <p:cNvSpPr txBox="1"/>
            <p:nvPr/>
          </p:nvSpPr>
          <p:spPr>
            <a:xfrm>
              <a:off x="9762971" y="3633920"/>
              <a:ext cx="2152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11% Child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2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E5A8-0E1F-D00F-CBE8-70D941E0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EAP Help?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A82D3-E72B-2536-CCD4-EF63BE0DCCF8}"/>
              </a:ext>
            </a:extLst>
          </p:cNvPr>
          <p:cNvSpPr txBox="1"/>
          <p:nvPr/>
        </p:nvSpPr>
        <p:spPr>
          <a:xfrm>
            <a:off x="2616633" y="1538109"/>
            <a:ext cx="695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Adult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2FAABF-2359-529A-397A-4FDF80F5BB8A}"/>
              </a:ext>
            </a:extLst>
          </p:cNvPr>
          <p:cNvSpPr/>
          <p:nvPr/>
        </p:nvSpPr>
        <p:spPr>
          <a:xfrm>
            <a:off x="4637957" y="2340429"/>
            <a:ext cx="2916086" cy="2916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2D4277-64C1-D63F-21A0-EB16D1A1415F}"/>
              </a:ext>
            </a:extLst>
          </p:cNvPr>
          <p:cNvSpPr txBox="1"/>
          <p:nvPr/>
        </p:nvSpPr>
        <p:spPr>
          <a:xfrm>
            <a:off x="4931768" y="5387425"/>
            <a:ext cx="2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7,835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households</a:t>
            </a: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B9D0D47-7FE7-35C4-EB08-EB9CA922DBB0}"/>
              </a:ext>
            </a:extLst>
          </p:cNvPr>
          <p:cNvGrpSpPr/>
          <p:nvPr/>
        </p:nvGrpSpPr>
        <p:grpSpPr>
          <a:xfrm>
            <a:off x="240231" y="1538109"/>
            <a:ext cx="4493134" cy="2001529"/>
            <a:chOff x="237705" y="1828860"/>
            <a:chExt cx="4493134" cy="20015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E2A7AEC-5075-B83D-A3F8-E1200FA09EFE}"/>
                </a:ext>
              </a:extLst>
            </p:cNvPr>
            <p:cNvSpPr/>
            <p:nvPr/>
          </p:nvSpPr>
          <p:spPr>
            <a:xfrm>
              <a:off x="237705" y="1828860"/>
              <a:ext cx="2844600" cy="200152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Median Household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Age 47 (61% female)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Earns $20,377/yr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Lives at 28% SMI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years in home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$1,305 energy bill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66A5D2-C3F7-A407-4F41-08069043A11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082305" y="2829625"/>
              <a:ext cx="1648534" cy="76013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B9DE9AA9-E39F-744B-569C-8912A4D0E9AF}"/>
              </a:ext>
            </a:extLst>
          </p:cNvPr>
          <p:cNvGrpSpPr/>
          <p:nvPr/>
        </p:nvGrpSpPr>
        <p:grpSpPr>
          <a:xfrm>
            <a:off x="306619" y="4214167"/>
            <a:ext cx="4862910" cy="2306143"/>
            <a:chOff x="84303" y="4507868"/>
            <a:chExt cx="4862910" cy="2306143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0BFCB66-AC4A-278A-731B-80F10B276659}"/>
                </a:ext>
              </a:extLst>
            </p:cNvPr>
            <p:cNvGrpSpPr/>
            <p:nvPr/>
          </p:nvGrpSpPr>
          <p:grpSpPr>
            <a:xfrm>
              <a:off x="84303" y="4507868"/>
              <a:ext cx="4714034" cy="2306143"/>
              <a:chOff x="199415" y="4328714"/>
              <a:chExt cx="4714034" cy="2306143"/>
            </a:xfrm>
          </p:grpSpPr>
          <p:graphicFrame>
            <p:nvGraphicFramePr>
              <p:cNvPr id="243" name="Chart 242">
                <a:extLst>
                  <a:ext uri="{FF2B5EF4-FFF2-40B4-BE49-F238E27FC236}">
                    <a16:creationId xmlns:a16="http://schemas.microsoft.com/office/drawing/2014/main" id="{2DDEB5C7-FC38-F6CA-4761-CAB993E9BEF3}"/>
                  </a:ext>
                </a:extLst>
              </p:cNvPr>
              <p:cNvGraphicFramePr/>
              <p:nvPr/>
            </p:nvGraphicFramePr>
            <p:xfrm>
              <a:off x="252509" y="4328714"/>
              <a:ext cx="4660940" cy="23061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C619C82-82A7-930C-CF2A-DB84DE8F892C}"/>
                  </a:ext>
                </a:extLst>
              </p:cNvPr>
              <p:cNvSpPr/>
              <p:nvPr/>
            </p:nvSpPr>
            <p:spPr>
              <a:xfrm>
                <a:off x="199415" y="4373979"/>
                <a:ext cx="4306628" cy="2206578"/>
              </a:xfrm>
              <a:prstGeom prst="roundRect">
                <a:avLst>
                  <a:gd name="adj" fmla="val 4167"/>
                </a:avLst>
              </a:prstGeom>
              <a:noFill/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D29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324AB0-4F72-1032-017E-F0DE5B730A32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4390931" y="5227840"/>
              <a:ext cx="556282" cy="428582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D989B0E-572D-A3A2-FEA2-90A71C47F633}"/>
              </a:ext>
            </a:extLst>
          </p:cNvPr>
          <p:cNvGrpSpPr/>
          <p:nvPr/>
        </p:nvGrpSpPr>
        <p:grpSpPr>
          <a:xfrm>
            <a:off x="7126992" y="4829464"/>
            <a:ext cx="4792337" cy="1880523"/>
            <a:chOff x="7094862" y="4520931"/>
            <a:chExt cx="4792337" cy="1880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4DE7EBA-B54E-EE92-7B05-34542E2755BC}"/>
                </a:ext>
              </a:extLst>
            </p:cNvPr>
            <p:cNvSpPr/>
            <p:nvPr/>
          </p:nvSpPr>
          <p:spPr>
            <a:xfrm>
              <a:off x="8537690" y="4762095"/>
              <a:ext cx="3349509" cy="16393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Applications &amp; Benefits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55% were reapplying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41% applied online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$353 Primary Heat benefit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8D3F2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31% received Crisis</a:t>
              </a: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4CA8329-3CC9-1B78-ED9E-0EF05496E469}"/>
                </a:ext>
              </a:extLst>
            </p:cNvPr>
            <p:cNvCxnSpPr>
              <a:cxnSpLocks/>
              <a:stCxn id="25" idx="1"/>
              <a:endCxn id="5" idx="5"/>
            </p:cNvCxnSpPr>
            <p:nvPr/>
          </p:nvCxnSpPr>
          <p:spPr>
            <a:xfrm flipH="1" flipV="1">
              <a:off x="7094862" y="4520931"/>
              <a:ext cx="1442828" cy="1060844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7" name="Graphic 6" descr="Woman with solid fill">
            <a:extLst>
              <a:ext uri="{FF2B5EF4-FFF2-40B4-BE49-F238E27FC236}">
                <a16:creationId xmlns:a16="http://schemas.microsoft.com/office/drawing/2014/main" id="{5E222DB1-D4DF-71D7-02A3-4EB22FCD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37956" y="3236147"/>
            <a:ext cx="1116089" cy="1116089"/>
          </a:xfrm>
          <a:prstGeom prst="rect">
            <a:avLst/>
          </a:prstGeom>
        </p:spPr>
      </p:pic>
      <p:pic>
        <p:nvPicPr>
          <p:cNvPr id="4" name="Graphic 3" descr="Briefcase with solid fill">
            <a:extLst>
              <a:ext uri="{FF2B5EF4-FFF2-40B4-BE49-F238E27FC236}">
                <a16:creationId xmlns:a16="http://schemas.microsoft.com/office/drawing/2014/main" id="{21FFD61D-B22F-9109-4574-32C9B86D1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5675788" y="3834161"/>
            <a:ext cx="304356" cy="3043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8E525B1-9AC0-9289-F064-429820D90A0E}"/>
              </a:ext>
            </a:extLst>
          </p:cNvPr>
          <p:cNvGrpSpPr/>
          <p:nvPr/>
        </p:nvGrpSpPr>
        <p:grpSpPr>
          <a:xfrm>
            <a:off x="7461251" y="1466660"/>
            <a:ext cx="4453781" cy="2985159"/>
            <a:chOff x="7461251" y="1466660"/>
            <a:chExt cx="4453781" cy="298515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AE3947-EBC9-5161-4F68-A45D7DBC71E6}"/>
                </a:ext>
              </a:extLst>
            </p:cNvPr>
            <p:cNvSpPr/>
            <p:nvPr/>
          </p:nvSpPr>
          <p:spPr>
            <a:xfrm>
              <a:off x="9107168" y="1466660"/>
              <a:ext cx="2807864" cy="2985159"/>
            </a:xfrm>
            <a:prstGeom prst="roundRect">
              <a:avLst>
                <a:gd name="adj" fmla="val 4167"/>
              </a:avLst>
            </a:prstGeom>
            <a:ln w="190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Primary Income Sources</a:t>
              </a: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FBCA40B-C43C-B988-87C5-61895042C85B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7461251" y="2959239"/>
              <a:ext cx="1645918" cy="32371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BC1A451-D76F-D8E7-4AB6-FA53C00A53C7}"/>
                </a:ext>
              </a:extLst>
            </p:cNvPr>
            <p:cNvGraphicFramePr/>
            <p:nvPr/>
          </p:nvGraphicFramePr>
          <p:xfrm>
            <a:off x="8668350" y="1815762"/>
            <a:ext cx="1554980" cy="2598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A6B79D-D6D1-D1E8-8A3F-E4521E5919B2}"/>
                </a:ext>
              </a:extLst>
            </p:cNvPr>
            <p:cNvSpPr txBox="1"/>
            <p:nvPr/>
          </p:nvSpPr>
          <p:spPr>
            <a:xfrm>
              <a:off x="9762972" y="2623631"/>
              <a:ext cx="206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76% Wages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40F629-8473-3124-5AA8-F065D9A38E57}"/>
                </a:ext>
              </a:extLst>
            </p:cNvPr>
            <p:cNvSpPr txBox="1"/>
            <p:nvPr/>
          </p:nvSpPr>
          <p:spPr>
            <a:xfrm>
              <a:off x="9762971" y="3639891"/>
              <a:ext cx="2013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12% Social Security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56F1EB-5825-B6C8-BF7A-1975757F03ED}"/>
                </a:ext>
              </a:extLst>
            </p:cNvPr>
            <p:cNvSpPr txBox="1"/>
            <p:nvPr/>
          </p:nvSpPr>
          <p:spPr>
            <a:xfrm>
              <a:off x="9762972" y="3893667"/>
              <a:ext cx="2152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6% Self-Employment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DD117D-F152-4E4B-2AD3-C9825F050B11}"/>
                </a:ext>
              </a:extLst>
            </p:cNvPr>
            <p:cNvSpPr txBox="1"/>
            <p:nvPr/>
          </p:nvSpPr>
          <p:spPr>
            <a:xfrm>
              <a:off x="9762972" y="4124671"/>
              <a:ext cx="1340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D52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5% Various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50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Diagram&#10;&#10;AI-generated content may be incorrect.">
            <a:extLst>
              <a:ext uri="{FF2B5EF4-FFF2-40B4-BE49-F238E27FC236}">
                <a16:creationId xmlns:a16="http://schemas.microsoft.com/office/drawing/2014/main" id="{728B57DA-ADF3-87D1-3861-9CD6DFFF5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" y="1719933"/>
            <a:ext cx="10972822" cy="4572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1B625-BDE6-49E6-1CBC-EDCC48E3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EAP is Serving More Seniors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676B67-F4AA-E924-2542-6B461CD984FA}"/>
              </a:ext>
            </a:extLst>
          </p:cNvPr>
          <p:cNvSpPr/>
          <p:nvPr/>
        </p:nvSpPr>
        <p:spPr>
          <a:xfrm>
            <a:off x="413658" y="3918850"/>
            <a:ext cx="3701142" cy="2547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D5FD8-4790-3E8C-A54A-6864D2414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A39E20E-0BA2-D1F8-F132-072927E66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89" y="1719933"/>
            <a:ext cx="10972822" cy="4572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D88913-C929-4BB7-F695-26E01E8C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Incomes Aren’t Keeping 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AFB35-2F5E-1719-E9E9-9199AB613D55}"/>
              </a:ext>
            </a:extLst>
          </p:cNvPr>
          <p:cNvSpPr/>
          <p:nvPr/>
        </p:nvSpPr>
        <p:spPr>
          <a:xfrm>
            <a:off x="500742" y="3918850"/>
            <a:ext cx="7413171" cy="2547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5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2C38-A66E-DE7B-B0C9-61B83B2C7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152"/>
          </a:xfrm>
          <a:solidFill>
            <a:schemeClr val="tx1"/>
          </a:solidFill>
        </p:spPr>
        <p:txBody>
          <a:bodyPr/>
          <a:lstStyle/>
          <a:p>
            <a:pPr marL="0" lvl="0" indent="0">
              <a:buNone/>
            </a:pPr>
            <a:r>
              <a:rPr lang="en-US" dirty="0"/>
              <a:t>Fewer Outliers </a:t>
            </a:r>
            <a:r>
              <a:rPr dirty="0"/>
              <a:t>in FFY25</a:t>
            </a:r>
          </a:p>
        </p:txBody>
      </p:sp>
      <p:pic>
        <p:nvPicPr>
          <p:cNvPr id="3" name="Picture 1" descr="charts_files/figure-pptx/worked_time-1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73200" y="1816100"/>
            <a:ext cx="924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2C38-A66E-DE7B-B0C9-61B83B2C7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152"/>
          </a:xfrm>
          <a:solidFill>
            <a:schemeClr val="tx1"/>
          </a:solidFill>
        </p:spPr>
        <p:txBody>
          <a:bodyPr/>
          <a:lstStyle/>
          <a:p>
            <a:pPr marL="0" lvl="0" indent="0">
              <a:buNone/>
            </a:pPr>
            <a:r>
              <a:rPr dirty="0"/>
              <a:t>More Households Are Applying Online</a:t>
            </a:r>
          </a:p>
        </p:txBody>
      </p:sp>
      <p:pic>
        <p:nvPicPr>
          <p:cNvPr id="3" name="Picture 1" descr="charts_files/figure-pptx/online_apps-1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73200" y="1816100"/>
            <a:ext cx="924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2C38-A66E-DE7B-B0C9-61B83B2C7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152"/>
          </a:xfrm>
          <a:solidFill>
            <a:schemeClr val="tx1"/>
          </a:solidFill>
        </p:spPr>
        <p:txBody>
          <a:bodyPr/>
          <a:lstStyle/>
          <a:p>
            <a:pPr marL="0" lvl="0" indent="0">
              <a:buNone/>
            </a:pPr>
            <a:r>
              <a:t>Fewer Info Requests for Online Apps</a:t>
            </a:r>
          </a:p>
        </p:txBody>
      </p:sp>
      <p:pic>
        <p:nvPicPr>
          <p:cNvPr id="3" name="Picture 1" descr="charts_files/figure-pptx/rfis-1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73200" y="1816100"/>
            <a:ext cx="924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31027-0E22-5571-E0A0-47363744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DEED Data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8F985-A36B-9A5D-91B0-D9B6D7EF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With online apps, we can see how often a person indicates </a:t>
            </a:r>
            <a:r>
              <a:rPr lang="en-US" b="1" dirty="0"/>
              <a:t>no wages</a:t>
            </a:r>
            <a:r>
              <a:rPr lang="en-US" dirty="0"/>
              <a:t> but has them </a:t>
            </a:r>
            <a:r>
              <a:rPr lang="en-US" b="1" dirty="0"/>
              <a:t>added later</a:t>
            </a:r>
          </a:p>
          <a:p>
            <a:r>
              <a:rPr lang="en-US" dirty="0"/>
              <a:t>In FFY24:</a:t>
            </a:r>
          </a:p>
          <a:p>
            <a:pPr lvl="1"/>
            <a:r>
              <a:rPr lang="en-US" dirty="0"/>
              <a:t>Before the DEED soft launch, 51,378 people indicated no wages. Of those, 1,012 </a:t>
            </a:r>
            <a:r>
              <a:rPr lang="en-US" b="1" dirty="0"/>
              <a:t>(2%)</a:t>
            </a:r>
            <a:r>
              <a:rPr lang="en-US" dirty="0"/>
              <a:t> had wages added later.</a:t>
            </a:r>
          </a:p>
          <a:p>
            <a:pPr lvl="1"/>
            <a:r>
              <a:rPr lang="en-US" dirty="0"/>
              <a:t>After the DEED soft launch, 7,450 people indicated no wages. Of those, 411 </a:t>
            </a:r>
            <a:r>
              <a:rPr lang="en-US" b="1" dirty="0"/>
              <a:t>(5.5%) </a:t>
            </a:r>
            <a:r>
              <a:rPr lang="en-US" dirty="0"/>
              <a:t>had wages added later. Was it a fluke?</a:t>
            </a:r>
          </a:p>
          <a:p>
            <a:r>
              <a:rPr lang="en-US" dirty="0"/>
              <a:t>In FFY25:</a:t>
            </a:r>
          </a:p>
          <a:p>
            <a:pPr lvl="1"/>
            <a:r>
              <a:rPr lang="en-US" dirty="0"/>
              <a:t>75,582 people indicated no wages. Of those, 4,254 </a:t>
            </a:r>
            <a:r>
              <a:rPr lang="en-US" b="1" dirty="0"/>
              <a:t>(5.6%) </a:t>
            </a:r>
            <a:r>
              <a:rPr lang="en-US" dirty="0"/>
              <a:t>had wages added later. That’s a </a:t>
            </a:r>
            <a:r>
              <a:rPr lang="en-US" b="1" dirty="0"/>
              <a:t>286% relative increase</a:t>
            </a:r>
            <a:r>
              <a:rPr lang="en-US" dirty="0"/>
              <a:t> compared to pre-DEED apps in FFY24.</a:t>
            </a:r>
          </a:p>
        </p:txBody>
      </p:sp>
    </p:spTree>
    <p:extLst>
      <p:ext uri="{BB962C8B-B14F-4D97-AF65-F5344CB8AC3E}">
        <p14:creationId xmlns:p14="http://schemas.microsoft.com/office/powerpoint/2010/main" val="259042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96263-AC72-831D-AEDA-A3AD9DFC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77A0-4B8D-DD6C-40D8-893879958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0D241-EFE9-4E03-11E4-C3C30D510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Logistics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/>
              <a:t>Social Hour – Green Mill – 5PM</a:t>
            </a:r>
          </a:p>
          <a:p>
            <a:pPr lvl="1"/>
            <a:r>
              <a:rPr lang="en-US" sz="2800" dirty="0"/>
              <a:t>Inside</a:t>
            </a:r>
          </a:p>
          <a:p>
            <a:pPr lvl="1"/>
            <a:r>
              <a:rPr lang="en-US" sz="2800" dirty="0"/>
              <a:t>Outside (weather permitting)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9DD7F-7528-65CC-7C35-D6E3D886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121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EAD49-80E2-E9A5-6D5A-E2226FDE3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DD46A-C47D-C37D-ABF3-9930383B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 &amp; 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73374-2A15-1B11-F6E6-DA7C9402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72F36-970E-48E4-A45F-2796E5B89F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86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86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Different colored question marks">
            <a:extLst>
              <a:ext uri="{FF2B5EF4-FFF2-40B4-BE49-F238E27FC236}">
                <a16:creationId xmlns:a16="http://schemas.microsoft.com/office/drawing/2014/main" id="{77F9834A-F9BD-3C2D-1757-47B33C87E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87" y="1825625"/>
            <a:ext cx="7735426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147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485140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State EAP Staff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Amanuel Asghedom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Mandy Braaten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Jon Brown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Natalia Fedorova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Andy Grewell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Ernest McCann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Michael Schmitz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S.Melaine Schwahn-Doyle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956F7B-5B2C-4BF8-BCBD-00D4B1B0CC73}"/>
              </a:ext>
            </a:extLst>
          </p:cNvPr>
          <p:cNvSpPr txBox="1">
            <a:spLocks/>
          </p:cNvSpPr>
          <p:nvPr/>
        </p:nvSpPr>
        <p:spPr bwMode="auto">
          <a:xfrm>
            <a:off x="5689600" y="1594623"/>
            <a:ext cx="5577840" cy="45823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Sandra Seemann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Marissa Squires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Ian Villa-Watt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558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83564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cs typeface="Times New Roman" panose="02020603050405020304" pitchFamily="18" charset="0"/>
              </a:rPr>
              <a:t>Welcome new and returning SP EAP Staff!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8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525780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Day 1 Agenda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Intro/Overview/Commerce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FFY25 data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Ch. 2 – Application processing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Application requirements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Energy Vendors; Name on Account; Refunds refresher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Ch. 3 – Program eligibility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DEED guidance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5259B-914A-2887-DBD9-D8216DC6FC89}"/>
              </a:ext>
            </a:extLst>
          </p:cNvPr>
          <p:cNvSpPr txBox="1"/>
          <p:nvPr/>
        </p:nvSpPr>
        <p:spPr>
          <a:xfrm>
            <a:off x="6096000" y="2113280"/>
            <a:ext cx="57708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Addressing Crisis before EAP funding is available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Ch. 5 – Crisis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Preventing burnout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Ch. 12 – Communications, Info &amp; Reports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Ch. 13 – Fiscal management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Debrief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821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Introduction &amp;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5257801" cy="4582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Day 2 Agenda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Welcome back &amp; reconnect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Data practices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Ch. 6 – Energy Related Repair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eHEAT enhancements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Office of the Attorney General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Ch. 12 – Key change notification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Ch. 7 – Assurance 16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Online application refresher</a:t>
            </a:r>
          </a:p>
          <a:p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117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5259B-914A-2887-DBD9-D8216DC6FC89}"/>
              </a:ext>
            </a:extLst>
          </p:cNvPr>
          <p:cNvSpPr txBox="1"/>
          <p:nvPr/>
        </p:nvSpPr>
        <p:spPr>
          <a:xfrm>
            <a:off x="6096000" y="2113280"/>
            <a:ext cx="577088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Application &amp; mailing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Monitoring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Utility customer protections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Debrief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6169400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.potx" id="{173BAB30-51AA-4A99-A927-CCD869EBF607}" vid="{BA9EC644-015B-4F2F-9352-CA7D864112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1721</Words>
  <Application>Microsoft Office PowerPoint</Application>
  <PresentationFormat>Widescreen</PresentationFormat>
  <Paragraphs>411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Aptos</vt:lpstr>
      <vt:lpstr>Arial</vt:lpstr>
      <vt:lpstr>Calibri</vt:lpstr>
      <vt:lpstr>Times New Roman</vt:lpstr>
      <vt:lpstr>MN.IT</vt:lpstr>
      <vt:lpstr>    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Introduction &amp; Overview</vt:lpstr>
      <vt:lpstr>Extreme Minnesota</vt:lpstr>
      <vt:lpstr>Q&amp;A</vt:lpstr>
      <vt:lpstr>FFY25 Data</vt:lpstr>
      <vt:lpstr>Households Served in FFY25</vt:lpstr>
      <vt:lpstr>Households Served in FFY25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Who Does EAP Help?</vt:lpstr>
      <vt:lpstr>EAP is Serving More Seniors</vt:lpstr>
      <vt:lpstr>Fixed Incomes Aren’t Keeping Up</vt:lpstr>
      <vt:lpstr>Fewer Outliers in FFY25</vt:lpstr>
      <vt:lpstr>More Households Are Applying Online</vt:lpstr>
      <vt:lpstr>Fewer Info Requests for Online Apps</vt:lpstr>
      <vt:lpstr>Impact of DEED Data Connection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Seemann, Sandra (COMM)</dc:creator>
  <cp:lastModifiedBy>Seemann, Sandra (COMM)</cp:lastModifiedBy>
  <cp:revision>3</cp:revision>
  <dcterms:created xsi:type="dcterms:W3CDTF">2025-08-06T18:55:22Z</dcterms:created>
  <dcterms:modified xsi:type="dcterms:W3CDTF">2025-08-06T19:42:58Z</dcterms:modified>
</cp:coreProperties>
</file>