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6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7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9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1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3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4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2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27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9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30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31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32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33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34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5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36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37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38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39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40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41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42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43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44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45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46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  <p:sldMasterId id="2147483723" r:id="rId4"/>
  </p:sldMasterIdLst>
  <p:notesMasterIdLst>
    <p:notesMasterId r:id="rId53"/>
  </p:notesMasterIdLst>
  <p:sldIdLst>
    <p:sldId id="1040" r:id="rId5"/>
    <p:sldId id="272" r:id="rId6"/>
    <p:sldId id="258" r:id="rId7"/>
    <p:sldId id="262" r:id="rId8"/>
    <p:sldId id="268" r:id="rId9"/>
    <p:sldId id="285" r:id="rId10"/>
    <p:sldId id="266" r:id="rId11"/>
    <p:sldId id="263" r:id="rId12"/>
    <p:sldId id="290" r:id="rId13"/>
    <p:sldId id="291" r:id="rId14"/>
    <p:sldId id="286" r:id="rId15"/>
    <p:sldId id="287" r:id="rId16"/>
    <p:sldId id="288" r:id="rId17"/>
    <p:sldId id="289" r:id="rId18"/>
    <p:sldId id="269" r:id="rId19"/>
    <p:sldId id="294" r:id="rId20"/>
    <p:sldId id="292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71" r:id="rId32"/>
    <p:sldId id="305" r:id="rId33"/>
    <p:sldId id="306" r:id="rId34"/>
    <p:sldId id="280" r:id="rId35"/>
    <p:sldId id="273" r:id="rId36"/>
    <p:sldId id="270" r:id="rId37"/>
    <p:sldId id="307" r:id="rId38"/>
    <p:sldId id="281" r:id="rId39"/>
    <p:sldId id="277" r:id="rId40"/>
    <p:sldId id="308" r:id="rId41"/>
    <p:sldId id="282" r:id="rId42"/>
    <p:sldId id="311" r:id="rId43"/>
    <p:sldId id="278" r:id="rId44"/>
    <p:sldId id="284" r:id="rId45"/>
    <p:sldId id="283" r:id="rId46"/>
    <p:sldId id="275" r:id="rId47"/>
    <p:sldId id="309" r:id="rId48"/>
    <p:sldId id="310" r:id="rId49"/>
    <p:sldId id="264" r:id="rId50"/>
    <p:sldId id="293" r:id="rId51"/>
    <p:sldId id="314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BE4B3-9EA1-45D1-BE2A-165C0AC526F8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F2F87-E158-4736-A982-44BCB07F3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" Target="../slides/slide36.xml"/><Relationship Id="rId4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slide" Target="../slides/slide38.xml"/><Relationship Id="rId4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slide" Target="../slides/slide39.xml"/><Relationship Id="rId4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" Target="../slides/slide40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slide" Target="../slides/slide41.xml"/><Relationship Id="rId4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slide" Target="../slides/slide42.xml"/><Relationship Id="rId4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slide" Target="../slides/slide43.xml"/><Relationship Id="rId4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slide" Target="../slides/slide44.xml"/><Relationship Id="rId4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slide" Target="../slides/slide45.xml"/><Relationship Id="rId4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" Target="../slides/slide46.xml"/><Relationship Id="rId4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slide" Target="../slides/slide47.xml"/><Relationship Id="rId4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45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C1F874B1-1317-C8FE-2802-5F598BEC6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3D60F277-5853-A767-41EB-481CEFEC93F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97B14420-45AF-5B48-508B-19B9AAC77276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1F3EA68-3978-4E20-A520-538030E9E0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C5D88614-057E-7610-97FC-028759400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D2C637FC-C43A-0630-47FC-53E1AD91F54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01B5FE59-0E9C-746A-44D9-4D84B6442D3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6C0C223-411C-40FC-B46D-E2E853FEA50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C5AF5B73-1D8E-3446-03D4-903D60E14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EC8A69DB-2F61-2FA9-6045-6B6CB56D744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45753E5-566A-4CBF-CA2A-2C161CFB7BF9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AD17F7DD-9F3B-4D65-8F09-696C06DB59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2F6E80E7-A16B-84A8-FFB9-597DC93AC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660B1DDB-7D1A-B721-4EC8-FED653DF0ED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AF9DCB96-222E-FDA7-D710-03249D72C529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5A77DD46-F09A-4AE5-8F2D-12D3C40E52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3CA5DC6-80E8-F9F0-A341-59FD26DBB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33FA40FF-7F03-E0FF-C375-6EABC402BFD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D8F2B115-C03D-4324-F41F-60027822BF4B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AFF56AF0-9F32-45BA-87AA-232F8A55DF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E8404938-12AD-898C-4BA0-254C4C6CE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52451D15-E2A3-71F0-E884-76BC492F070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71122D11-4C1E-0D18-482E-233F355C155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EC75F6F-9D4B-4B7E-8AFB-6E0D4AB77B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91AA18C0-6C8C-B256-A1D1-4488E03EF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F3FF9D84-BF58-D743-A02D-D93B4DB9294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42CA7D69-9DB5-1BC2-E178-0EEBE6111829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3DF760B5-02B7-426F-A5DC-04A72A61EB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152F670-CE7C-CEAA-8E86-33E7D332F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B3CAB3C-1313-82CF-80CA-D6A1E69955D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A6242A3C-E891-8747-32E3-DB5AA935C160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99CBE7ED-D1D2-4680-A7DC-DD5CBCEC01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3A1CF382-DCB1-346B-50B4-4E2661225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F3B90220-3554-C65F-DCD3-36C04C11375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8880C9A3-5693-52C7-980C-9A9D3AC9A30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21B2D067-E011-4EBD-9BC5-4D0B385F4E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9BA91397-2B63-A163-2AFF-86506D590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A7681589-5698-6905-9150-8A3191EA932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DC656236-8763-D9FE-FC7A-4D5855AE39E0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A39D4F4A-3A18-4DEB-9AD3-B089E47202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2AB5FC27-2303-5919-9CAE-EEA4DF2CD0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59F2E477-7531-E827-9776-07AD1E42B76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0A3E09C4-BBCF-AC9A-D1D5-A4175EF29495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A8742651-C800-4441-B4D9-7A4213F8BC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82926D61-BF97-4BA1-3332-6B1075AD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C13B49E6-6001-1BDB-AA76-A16B11B5ED7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AEB78AC5-A5B3-FF0A-0E7A-A57CDCED6462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8A75B598-73A1-44A4-92E1-8344CA00D2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6367B481-4E3C-7944-E7B7-A02A526D3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53889AEC-413F-A3D2-65F0-D56604210F1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3173E140-4197-D447-895B-222AEFD6BF70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DEDC9400-AEE4-4199-A7A5-399AF31958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7470DE44-9787-1F80-4ADB-83396FFEB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1677DBB5-30BF-68C0-437C-9480EB31701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887AB2EB-981E-A51C-7E60-992040A031F4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B7AAB318-7948-4589-A9C2-0DD73C0E8A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22904641-B559-FA4F-DF48-85215457B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C1D8ABA8-F799-B401-C20D-BFF2CC9B1DC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99CB389E-4B13-D51C-51C2-1AB621BB490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83A094E8-70B2-448F-A054-EEB7C04CD3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71B311E-7589-2137-0676-C7FE126F6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9725C36-2337-48AE-061A-FCA6022DB47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AE4FD70A-2D9A-CC37-98D7-279C27492D84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366FFA6-4867-4E3C-8158-3F727B42BF8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22EC58C-EA48-D30A-2C3F-DD4FF53BD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3C71DFF-8810-2928-B967-047A969403C7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133FD5CA-3785-7037-0B2C-B2DF2975351A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48C0EBD-E2DF-4631-A199-9B2A0D1603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069E331C-8273-9B4C-789D-1FB8FB49D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4AD48393-C2CD-B64E-43A7-5A524F61E58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342E138D-36BA-6AA3-6FB9-67E3C137B218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1E482BE-DE37-4CCB-A1AD-489EC30012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D748E8B9-E9B7-4179-24E8-A83B64E7C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A140989-D1B0-240C-E439-5AEDA71B369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369A8CCE-C3EB-54AB-9FDB-93635478DF41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F524F6D-358C-492C-AC64-48A79C437B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8541749B-1D5B-781E-F411-109E500BD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3781F3D0-5059-70E3-B63B-81843AE0C83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9EFBD3F2-5B06-A0E4-BDF8-9D626C33023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82050ACA-EB89-46B0-98C0-C6B763562D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64F2643B-27DD-CDC2-DBDA-E4DDBAAC1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B91E5397-A50F-823D-5E39-DF090D43556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E1EFDC2A-2568-2C09-E9AA-D34CBEDC516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0B3DC51B-EBD7-4C8D-B9B2-50F763DCC18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75FE37BD-42F3-7CCA-82D9-767B0667A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EFC6DD2-6E37-C0AF-A196-090FC0512FF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F479F24-6CC5-2BD1-E1C0-38971F0BBF32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B5B22F0-CD8C-4194-8CF9-A094CA67B1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1455E389-4B62-1D88-2274-F6E300DCC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FFA4D399-938F-E7F0-87A5-9AB2D3509C1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B93FD1B3-5A1F-772D-26A1-19D4A7E656AF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B6B1ABC-A195-457C-A3B8-CA4AE0CE714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Google Shape;354;g2a9338cfb36_0_279:notes">
            <a:extLst>
              <a:ext uri="{FF2B5EF4-FFF2-40B4-BE49-F238E27FC236}">
                <a16:creationId xmlns:a16="http://schemas.microsoft.com/office/drawing/2014/main" id="{E41BC3B6-F99D-2DDA-B994-9F6C4D7BB3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xfrm>
            <a:off x="682625" y="4394200"/>
            <a:ext cx="5467350" cy="3595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lIns="89600" tIns="44800" rIns="89600" bIns="4480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91139" name="Google Shape;355;g2a9338cfb36_0_279:notes">
            <a:extLst>
              <a:ext uri="{FF2B5EF4-FFF2-40B4-BE49-F238E27FC236}">
                <a16:creationId xmlns:a16="http://schemas.microsoft.com/office/drawing/2014/main" id="{2646EC5D-E835-6D2C-A76A-7232D6D5AEBA}"/>
              </a:ext>
            </a:extLst>
          </p:cNvPr>
          <p:cNvSpPr>
            <a:spLocks noGrp="1" noRot="1" noChangeAspect="1" noTextEdit="1"/>
          </p:cNvSpPr>
          <p:nvPr>
            <p:ph type="sldImg"/>
            <p:custDataLst>
              <p:tags r:id="rId2"/>
            </p:custDataLst>
          </p:nvPr>
        </p:nvSpPr>
        <p:spPr bwMode="auto">
          <a:xfrm>
            <a:off x="677863" y="1141413"/>
            <a:ext cx="5480050" cy="3082925"/>
          </a:xfrm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6A263783-EB1B-391E-8F47-0EE8FD41C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A71855FB-34D7-714B-8A14-191679A3DA3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25106335-5AF6-1949-AFB4-716DE154D0A0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A307889A-CEE6-4098-9CCF-7ECB720B2F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BBB4CDD2-2755-EAD5-93E6-4F66C98E4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4EF59929-2B07-351D-35E8-6EC5CDFC741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B2A254DB-E47C-B964-2488-10A521A0A2B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461702D-E48F-4EC5-BDF9-60EF8AD64E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722E3955-2A83-5E1A-CFD9-4F2B1401D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79A07925-75B1-DF39-FDF1-ECAE6BCA365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64C239B1-9AD6-0338-6D91-193ABF3880A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04EBC210-8383-4E85-B8D0-5D7DEB353B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66818A5A-B20A-00BE-C24B-84E4736895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1DFE3D93-2851-CB91-FFBC-4601146AF32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233463E3-0B7A-13FC-1925-37FADED8D202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98C57EF0-B42E-4EFC-9E7D-E10CF6A91F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0690674-D4F7-4EAF-9C2C-1D7FDBE70D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AB92A3C-5742-BCB7-EF0A-3697DAB8FB4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52530FF-2708-841B-81E9-146F1C8C245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3EFE9AC-50BF-4DB7-A733-86DCEFB24B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16E8D701-7938-B25C-F8C3-3F11631E1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EC33054-503E-A515-1581-84877D5FF8E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C91D6ECA-4EE8-15E9-1215-E46E07DC593A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4DD9F76A-010B-4BF7-A2A4-BBD58D338F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3273C4B-CA07-A0D6-BEFC-CA07F3333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E0844067-94D8-BB4E-9346-1B393CAD3BA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2BFA91BD-A4B7-D2E9-609C-FC20C274D65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2D754FA9-CB9F-462F-8957-57C053A629E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5B0514B5-25BC-9AA0-D145-09E0C1E85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EFC43204-E191-0E5E-24F9-05158BF7EAC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943F8C06-F5FC-B1D1-837D-B25FA38BDAB0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6DF28C62-13A1-4967-814E-21DBAA8BDA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4941E412-D82C-974C-1BAD-47EB830C5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AE3E7623-185A-43F1-19AF-B4EC6764D3E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CF187EF3-BA12-1A4F-A7F2-0F41B6A5DCE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0811814-B7B1-466D-B844-E08EDE644A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56E76F11-8C45-3573-0B44-F93777E3D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B711389B-C695-17C0-911A-BCB8C5702E0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B5C97E80-6274-DF98-90B4-28E889B953F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25C970D-85DC-4D46-882A-62A2043D1D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F2672980-768F-C5F4-B7FE-B2889BB16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DD7F889F-5334-916B-1A16-CFB1F87732F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8834CD2B-1CA2-A5C8-D665-3D29CDE679EF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96E3FB30-3BBD-4770-9069-99CA6A1EBF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26DF1B51-BB1E-D11C-D5F1-D408F7B95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8A87D3FD-2E93-3F08-031D-C3DB4FC6C75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51C53E84-CE33-75E6-3CAD-9B0488A29BB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3ED77D1-1ECF-4083-A2A9-A1BC5C9D08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D9D1D562-572B-0535-A90E-BC3FB3963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4604B0C7-329B-F2AC-230E-56DDB9FE6F3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8010F8BD-5163-271B-B510-DB70C54D5FF1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981307EF-A579-46A0-A646-3AB519A440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CE40D865-DFC2-6B5B-FF0A-B2961A03A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8F2E8F92-776E-3D28-A4B7-8944F9F0F12B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F849A4D1-4F3C-5779-0D09-ABFFF847E31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D1F6559A-5BBA-4CBE-B7A9-9B22F964B8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68795A1-CB34-F8CD-B03F-B0BFE54FA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83247258-7472-10A5-C078-19ED9BBC4AD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42B4A1EC-A325-7540-F1C1-FAE8341FD7F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5072679B-7E2E-43AB-861C-666BA29A56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FA693BD8-5D91-FF18-AAA0-1E8E08368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840E399F-1F02-98B9-0BE4-F49EE499395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B01EE672-EACA-A010-D6C7-4FE3681FB3A8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D48067A-AF70-4F27-A9E6-9F3900E3C6A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04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C17F0A7B-2056-E820-E02B-1C2CEE7EE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CF2892B-5A0B-1F2E-252B-4C3460AE503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9AA6B61-A990-9F5B-B7F9-91646618B1C2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2BA39F6D-636C-4079-9AE1-E3BF226243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0D75361-A9F7-5830-55BC-BAFDABA91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846E615D-3F8F-69B8-6CE8-D3E2D42E573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D88B8B0B-0577-E043-A8C9-6FADBCB6BF8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FC4DCCAD-65AA-48C5-AAB8-32190412242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B04D070-C9F1-3383-5074-3DDD67501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A59D3117-C107-486C-A033-FB00220C879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C4B3B170-2324-320D-62B3-6252418FAED0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EF91F99A-6F1E-4C07-A7C9-DC47CA495B9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646B6769-AADA-00FC-4182-D89577D8E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3460F589-CB87-BD37-4B45-2A583035B00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BBBF4A60-FD3D-BA65-5DD0-CF9DF9613C7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106CCDD4-9830-4DCF-86DE-96252D3EB5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B184053-6BDE-7FE5-AD54-4EF323E9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96953B3-8BC5-6844-AD89-0E156A21E6E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en-US">
              <a:latin typeface="Aptos" panose="020B00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1276A8D7-5526-20E6-B19A-62878748345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52CB23D2-2D95-4F76-BBBF-8661FAFD33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0.jpeg"/><Relationship Id="rId4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0.jpeg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lide_3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949576"/>
            <a:ext cx="10363200" cy="1470025"/>
          </a:xfrm>
        </p:spPr>
        <p:txBody>
          <a:bodyPr>
            <a:noAutofit/>
          </a:bodyPr>
          <a:lstStyle>
            <a:lvl1pPr>
              <a:defRPr sz="5400" cap="all" baseline="0">
                <a:solidFill>
                  <a:srgbClr val="12597A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44843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1">
                <a:solidFill>
                  <a:srgbClr val="0E8A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noProof="0"/>
              <a:t>Click to edit Master subtitle style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1FAAE4-3E8C-8D9F-E49D-2DA93F9865F3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23587FB-3378-443E-84C7-564025165C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17224-F01E-12BE-8A39-0527434A8C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993A6F0-0D8D-4B92-B0D7-B0ABD154FD21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0A745-A61D-1359-7B2A-5D5E7831935F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176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2597A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48A22C-6291-2E46-00F8-130E429A6FE1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E05C1AF-D652-4478-AAE4-77E9874647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D07EFC-7F9B-F5D0-D655-EEA97F18617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1AA05C8-65AE-44C0-A9F3-B2F57B8A90F6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BA3C7B-B9B8-0B2C-031A-59DFA207A0F5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9740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85CA13C-931D-EB47-DE45-034C11EE5876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03CD881-A2F8-447D-9771-0C7DC55E46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4CF76E6-FB6E-031D-DD7D-45B742A81FC3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DAB27C-8371-4598-94ED-2239DFB17948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FD04E2F-5B68-E0E9-9DE8-4918CD8FD00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278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C0984F4-0949-8DF8-AA94-6D541C8A020D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0D0EDE2-062D-4A4F-A489-6DBD159AFF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D575F38-429B-B4F0-4FC2-77CC929A903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6093EB6-AA35-4598-BD24-288F8046C249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777D430-6557-9AC1-9662-4F1A709AF09F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382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BF77297-E3FC-8661-4F18-488CD1CFE50E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B2E94F-CF7D-4442-94F0-AA38AA5656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26A872B-CCED-947F-B70E-816DF6B7130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3AA126-3490-494C-ABBD-D2555DFCB0C9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D964983-204A-F79B-CC9F-6F4B7C638B5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842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EDC9F78-4AB1-E2A2-2457-20EB4CC7398B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41537AD-EF66-49AA-975B-828D019335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C7100BC-BD81-525D-360B-80984ED5A948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1C2D499-0C80-41AA-9B39-01898D406E74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FC9F5C8-E68B-BAB6-A44E-7886ACE01200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10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D28A9B-6AF7-7FD6-FB1B-0DCEFF6A805F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5EADA37-86D1-43E4-A48A-2D6546D62A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A59843B-9459-D5FD-522E-CF913C0D1F5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43E04F-3295-4CF8-B0D3-6D73CA61A1C4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3F8217-852B-66A3-F923-5E8903C34BD5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2867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9D49161-25D6-AD90-92B6-95F4709B0207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6AC9170-CB59-46FD-A48D-407F1728DF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3C556B0-C9A5-9F1E-F74B-EB4FD666FE54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66AC49D-C154-44D6-84A7-AEA5D9C48ABE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9EE6E2-1DF1-07D9-BBCA-DE1045A4BB11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2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A012E0-C966-F547-4CB3-E31DF4E9BD8C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28A64F8-34AB-4F16-B5CD-95A11AF518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D352E9-3E9D-AF34-E57D-F8DE70A83DD7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9126ADC-AE7E-464E-940C-76C2AC4CE120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60F4B9-5BBB-46FA-232D-43710D4696A3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391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36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475E79-676F-3964-9A07-D732242A09F1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E0F2914-FBD1-4045-80DF-E71AD88997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5ECE7D-D55B-F2F3-F66E-C31D5C86BC7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08F79F3-6F33-431F-8BDB-923AFD0587EA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B417F2-AC8C-702E-17DB-80367B7FD2E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2966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lide_3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949576"/>
            <a:ext cx="10363200" cy="1470025"/>
          </a:xfrm>
        </p:spPr>
        <p:txBody>
          <a:bodyPr>
            <a:noAutofit/>
          </a:bodyPr>
          <a:lstStyle>
            <a:lvl1pPr>
              <a:defRPr sz="5400" cap="all" baseline="0">
                <a:solidFill>
                  <a:srgbClr val="12597A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44843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1">
                <a:solidFill>
                  <a:srgbClr val="0E8A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noProof="0"/>
              <a:t>Click to edit Master subtitle style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AF7F8F-0C53-5837-7C48-E75DDD442F1B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79429E7-28DE-4780-8C59-FCF67E4B1D2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449E9-97BC-7E3C-7EBA-B781F017BD1E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8D6EFB4-F814-4750-B086-AEC7462A51B1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11254-8DC9-7755-6B1C-1EE1EF35445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3920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2597A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B63C95-6BD4-6F34-6306-9FCD19695C58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EA3E10C-C043-4733-8246-3D27CA4602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C76644-98AA-1842-ADE2-E9E5783816A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BAC56BB-92DA-4FD9-B441-FC00B42A435B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458BDD-5DAA-A8DC-6D48-E5D95B8A7CF2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73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 marL="342900" indent="-342900">
              <a:spcBef>
                <a:spcPts val="12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742950" indent="-285750">
              <a:spcBef>
                <a:spcPts val="12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1143000" indent="-228600">
              <a:spcBef>
                <a:spcPts val="12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EF6690-810C-AEF1-4811-586190AB9F01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5A9623-BF67-4402-A578-4CA5EA86D8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D75217-542E-B4E6-A971-D15F9CBA9B66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060F5B0-4967-4444-8A2E-FAE2AB6E1D73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763E78-924B-C80D-9CF6-4928B280F084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0518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2A812E4-AE4D-0BD9-9229-3ABAE586A359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D7157EE-2CEA-4933-A3D0-633DFE341D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07F63B8-4A9A-2692-4247-220538480B07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DF966EC-50A1-4F6B-9AD3-0930C36EAE22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53FAA1F-E12A-C126-FB42-0E0F4A335A70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7246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33BADE3-71F3-4605-5992-329F323E0085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1484F6E-C88F-4AAB-BABB-855B170E70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1E13A17-9C9A-7EFF-2719-A0D791D26FC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1AB32AE-9DE6-47D1-9C48-5AC421E6765C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DBA6BA7-D47C-9086-038A-F886A045C461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080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9AF553C-1BAC-D603-8771-FBE63A6F5577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AD81DC9-1373-4BDF-A1D3-36C09F556B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16EAFDA-6D7A-DA04-6DCD-ECC1A40FD402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80AD7D0-67B5-475A-917B-B38CC52DE9CA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C964EA2-DD34-6194-C7C5-65E241770AE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393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6D0C057-9BA2-3872-F564-3FDE67D77218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2F38EFF-C26B-4A54-87D9-9EA0D1983F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2DA05EA-8E29-9996-C8EE-AEB9A3F6EFB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C6CF440-1851-4063-A7ED-7125A3B0F132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E3AD8C3-FA2F-37F5-9D30-A4B58790EF7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2036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4D1FF5E-0627-8627-1461-3344ED030CCC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FA3FDD-165D-4DF7-A3B0-3394455653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CF0356-7F6B-BA0B-BB8E-0D20310EB630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C6614A6-F2E5-4926-AE21-2E595C565814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9305335-ADFC-4208-1DF3-579BD052DA46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98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1BB4B1B-0DB7-2A69-7066-373E49861E7B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5447EC9-958B-47EE-947D-4B59FD7FF2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C37D187-E7BA-307F-43E5-A2FC3BB4837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CB6B719-EB3A-4940-BB6D-E48805372CD7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F2BA95-E449-AEA8-1D2C-D235F8E50FBF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366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51C41F-4679-6010-5F05-8E89C64A1326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9100697-712F-42D2-A544-D4248048ED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5A3DBA-3DAA-5148-1476-0F7F3BF2EBE1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F199B9E-E28A-46F6-8A83-56E6DEFE13A6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534F5F-04E3-06C6-D68B-97D3C7B83535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290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3600" cap="none" baseline="0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ADE7CB-7D03-6136-88A2-5F7BADDB61B9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7438AE1-1AF7-4CBD-9894-FF971430C8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21BD15-416C-8EC8-1ADE-B449471A32F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1FC835C-25A6-4E39-8911-30613FD40D10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AEB923-D9EA-F759-969F-8D7BE8933F84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5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321A6E-F70B-BC9C-9707-B31589794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BF75FD-3256-9D15-B776-5E24D48C5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A0AC6C95-0236-0EEF-71B0-602B00B5B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FBFBF"/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  <a:sym typeface="Wingdings"/>
              </a:defRPr>
            </a:lvl1pPr>
          </a:lstStyle>
          <a:p>
            <a:fld id="{D4D7AE3C-7843-42C7-A853-5B83D45BB914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264E119E-0A18-3F7D-0C6C-2C6ECB8E7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SzTx/>
              <a:defRPr sz="120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783B6E16-F5D0-8719-E40F-ABF7C77C07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0C04B34-C90A-4364-96ED-002E4138E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1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000" b="1" kern="1200">
          <a:solidFill>
            <a:schemeClr val="bg1"/>
          </a:solidFill>
          <a:latin typeface="Calibri" pitchFamily="34" charset="0"/>
          <a:ea typeface="Times New Roman" pitchFamily="18" charset="0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8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0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16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16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16AE7F-1194-D6F3-C150-C01FC4B90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DA170A-C25C-02FE-FEB2-A75D41C26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442191AF-90C8-8C48-BF25-2DE31FEA1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FBFBF"/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  <a:sym typeface="Wingdings"/>
              </a:defRPr>
            </a:lvl1pPr>
          </a:lstStyle>
          <a:p>
            <a:fld id="{954792FD-38B1-4AE7-9C59-6ED752A999A2}" type="datetime1">
              <a:rPr lang="en-US"/>
              <a:pPr/>
              <a:t>8/7/2025</a:t>
            </a:fld>
            <a:endParaRPr lang="en-US">
              <a:ln>
                <a:noFill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F5170E56-D1A0-A94A-16BD-9BFA1953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SzTx/>
              <a:defRPr sz="120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B5A3D207-D785-108E-55E6-D8E1149AAA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B0C9E89-F60C-43A0-88EB-DF48A9448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18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000" b="1" kern="1200">
          <a:solidFill>
            <a:schemeClr val="bg1"/>
          </a:solidFill>
          <a:latin typeface="Calibri" pitchFamily="34" charset="0"/>
          <a:ea typeface="Times New Roman" pitchFamily="18" charset="0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000" b="1">
          <a:solidFill>
            <a:schemeClr val="bg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8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0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16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1600" kern="1200">
          <a:solidFill>
            <a:srgbClr val="12597A"/>
          </a:solidFill>
          <a:latin typeface="Calibri" pitchFamily="34" charset="0"/>
          <a:ea typeface="Tahoma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76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301234"/>
            <a:ext cx="8087842" cy="584775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Office of the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B2606F8-4881-9116-078E-E9156B70606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Verifying a contractor license or permit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0567E5A-6791-1B9C-845B-8B7C23D6F42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1"/>
              <a:t>Minnesota Department of Labor and Industry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443 Lafayette Road North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St. Paul, MN 55155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(651) 284-5069 or (800) 342-5354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www.dli.mn.govexternal link icon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DLI.contractor@state.mn.us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A4A366F-E204-76F2-BC8D-913371B75CD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AGO homeowner publications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7918640C-D3A9-EE65-6868-5DB19818057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Tx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Mortgage assistance scams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Homeowners facing financial trouble that may jeopardize mortgage payments should be wary of mortgage assistance scams. There are several types:</a:t>
            </a:r>
          </a:p>
          <a:p>
            <a:pPr lvl="2">
              <a:buSzTx/>
              <a:buFont typeface="Arial" pitchFamily="34" charset="0"/>
              <a:buChar char="•"/>
            </a:pPr>
            <a:r>
              <a:rPr lang="en-US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Foreclosure consultant scams</a:t>
            </a:r>
          </a:p>
          <a:p>
            <a:pPr lvl="2">
              <a:buSzTx/>
              <a:buFont typeface="Arial" pitchFamily="34" charset="0"/>
              <a:buChar char="•"/>
            </a:pPr>
            <a:r>
              <a:rPr lang="en-US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Mortgage modification scams</a:t>
            </a:r>
          </a:p>
          <a:p>
            <a:pPr lvl="2">
              <a:buSzTx/>
              <a:buFont typeface="Arial" pitchFamily="34" charset="0"/>
              <a:buChar char="•"/>
            </a:pPr>
            <a:r>
              <a:rPr lang="en-US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Forensic loan audit scams</a:t>
            </a:r>
          </a:p>
          <a:p>
            <a:pPr lvl="2">
              <a:buSzTx/>
              <a:buFont typeface="Arial" pitchFamily="34" charset="0"/>
              <a:buChar char="•"/>
            </a:pPr>
            <a:r>
              <a:rPr lang="en-US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Refinance scams</a:t>
            </a:r>
          </a:p>
          <a:p>
            <a:pPr marL="914400" lvl="2" indent="0">
              <a:buSzTx/>
              <a:buFont typeface="Wingdings" pitchFamily="2" charset="2"/>
              <a:buNone/>
            </a:pPr>
            <a:endParaRPr lang="en-US" altLang="en-US"/>
          </a:p>
          <a:p>
            <a:pPr>
              <a:buSzTx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E830C1B-7C15-A985-FE53-F4EA2422F87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Agency contacts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883FBE3A-462E-6131-A31F-322E9E64F31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800600"/>
          </a:xfrm>
        </p:spPr>
        <p:txBody>
          <a:bodyPr numCol="2"/>
          <a:lstStyle/>
          <a:p>
            <a:pPr>
              <a:buSzTx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sym typeface="Wingdings"/>
              </a:rPr>
              <a:t>The following agencies may be available to provide information and assistance regarding foreclosure issues:</a:t>
            </a:r>
          </a:p>
          <a:p>
            <a:pPr>
              <a:buSzTx/>
            </a:pPr>
            <a:endParaRPr lang="en-US" altLang="en-US" sz="2400">
              <a:latin typeface="+mj-lt"/>
            </a:endParaRPr>
          </a:p>
          <a:p>
            <a:pPr marL="0" indent="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45276"/>
                </a:solidFill>
                <a:latin typeface="Calibri"/>
                <a:cs typeface="Arial" pitchFamily="34" charset="0"/>
                <a:sym typeface="Wingdings"/>
              </a:rPr>
              <a:t>United States Department of</a:t>
            </a:r>
          </a:p>
          <a:p>
            <a:pPr marL="0" indent="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45276"/>
                </a:solidFill>
                <a:latin typeface="Calibri"/>
                <a:cs typeface="Arial" pitchFamily="34" charset="0"/>
                <a:sym typeface="Wingdings"/>
              </a:rPr>
              <a:t>Housing and Urban Development (HUD)</a:t>
            </a:r>
          </a:p>
          <a:p>
            <a:pPr marL="0" indent="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Minneapolis Field Office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212 Third Avenue South, Suite 150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Minneapolis, MN 55401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(612) 370-3000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5D87"/>
                </a:solidFill>
                <a:latin typeface="Calibri"/>
                <a:cs typeface="Arial" pitchFamily="34" charset="0"/>
                <a:sym typeface="Wingdings"/>
              </a:rPr>
              <a:t>hudgov-answers.force.com/housingcounseling/</a:t>
            </a:r>
            <a:endParaRPr lang="en-US" altLang="en-US" sz="220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 </a:t>
            </a:r>
          </a:p>
          <a:p>
            <a:pPr marL="0" indent="0">
              <a:spcBef>
                <a:spcPct val="0"/>
              </a:spcBef>
              <a:buSzTx/>
              <a:buFont typeface="Wingdings" pitchFamily="2" charset="2"/>
              <a:buNone/>
            </a:pPr>
            <a:endParaRPr lang="en-US" altLang="en-US" sz="240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>
              <a:spcBef>
                <a:spcPct val="0"/>
              </a:spcBef>
              <a:buSzTx/>
              <a:buFont typeface="Wingdings" pitchFamily="2" charset="2"/>
              <a:buNone/>
            </a:pPr>
            <a:endParaRPr lang="en-US" altLang="en-US" sz="2400">
              <a:latin typeface="+mj-lt"/>
            </a:endParaRPr>
          </a:p>
          <a:p>
            <a:pPr marL="914400" indent="0">
              <a:spcBef>
                <a:spcPct val="0"/>
              </a:spcBef>
              <a:buSzTx/>
              <a:buFont typeface="Wingdings" pitchFamily="2" charset="2"/>
              <a:buNone/>
            </a:pPr>
            <a:endParaRPr lang="en-US" altLang="en-US" sz="2400" b="1">
              <a:solidFill>
                <a:srgbClr val="045276"/>
              </a:solidFill>
              <a:latin typeface="+mj-lt"/>
              <a:cs typeface="Arial" pitchFamily="34" charset="0"/>
            </a:endParaRPr>
          </a:p>
          <a:p>
            <a:pPr marL="914400" indent="0">
              <a:spcBef>
                <a:spcPct val="0"/>
              </a:spcBef>
              <a:buSzTx/>
              <a:buFont typeface="Wingdings" pitchFamily="2" charset="2"/>
              <a:buNone/>
            </a:pPr>
            <a:endParaRPr lang="en-US" altLang="en-US" sz="2400" b="1">
              <a:solidFill>
                <a:srgbClr val="045276"/>
              </a:solidFill>
              <a:latin typeface="+mj-lt"/>
              <a:cs typeface="Arial" pitchFamily="34" charset="0"/>
            </a:endParaRPr>
          </a:p>
          <a:p>
            <a:pPr marL="914400" indent="0">
              <a:spcBef>
                <a:spcPct val="0"/>
              </a:spcBef>
              <a:buSzTx/>
              <a:buFont typeface="Wingdings" pitchFamily="2" charset="2"/>
              <a:buNone/>
            </a:pPr>
            <a:endParaRPr lang="en-US" altLang="en-US" sz="2400" b="1">
              <a:solidFill>
                <a:srgbClr val="045276"/>
              </a:solidFill>
              <a:latin typeface="+mj-lt"/>
              <a:cs typeface="Arial" pitchFamily="34" charset="0"/>
            </a:endParaRPr>
          </a:p>
          <a:p>
            <a:pPr marL="914400" indent="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45276"/>
                </a:solidFill>
                <a:latin typeface="Calibri"/>
                <a:cs typeface="Arial" pitchFamily="34" charset="0"/>
                <a:sym typeface="Wingdings"/>
              </a:rPr>
              <a:t>Minnesota Housing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400 Wabasha Street, Suite 400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St. Paul, MN 55102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(651) 296-7608 or (800) 657-3769</a:t>
            </a:r>
            <a:b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</a:br>
            <a:r>
              <a:rPr lang="en-US" altLang="en-US"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5D87"/>
                </a:solidFill>
                <a:latin typeface="Calibri"/>
                <a:cs typeface="Arial" pitchFamily="34" charset="0"/>
                <a:sym typeface="Wingdings"/>
              </a:rPr>
              <a:t>www.mnhousing.gov </a:t>
            </a:r>
            <a:r>
              <a:rPr lang="en-US" altLang="en-US"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cs typeface="Arial" pitchFamily="34" charset="0"/>
                <a:sym typeface="Wingdings"/>
              </a:rPr>
              <a:t>        </a:t>
            </a:r>
            <a:endParaRPr lang="en-US" altLang="en-US" sz="2200">
              <a:latin typeface="+mj-lt"/>
            </a:endParaRPr>
          </a:p>
        </p:txBody>
      </p:sp>
      <p:sp>
        <p:nvSpPr>
          <p:cNvPr id="22532" name="Rectangle 30">
            <a:extLst>
              <a:ext uri="{FF2B5EF4-FFF2-40B4-BE49-F238E27FC236}">
                <a16:creationId xmlns:a16="http://schemas.microsoft.com/office/drawing/2014/main" id="{48BDA9B8-38C0-F7B6-DC23-C36906A7035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1200"/>
              </a:spcBef>
              <a:buFont typeface="Wingdings" panose="05000000000000000000" pitchFamily="2" charset="2"/>
              <a:buChar char="§"/>
              <a:defRPr sz="20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12597A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9C53BC2-1EDE-5EF4-764E-BD897C44120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Agency contacts continued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3E2C923-E95C-9048-510F-07FE70D4F43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lang="en-US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45276"/>
                </a:solidFill>
                <a:latin typeface="Arial" pitchFamily="34" charset="0"/>
                <a:cs typeface="Arial" pitchFamily="34" charset="0"/>
                <a:sym typeface="Wingdings"/>
              </a:rPr>
              <a:t>Minnesota Homeownership Center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1000 Payne Avenue, Suite 200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St. Paul, MN 55130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(651) 659-9336 or (866) 462-6466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5D87"/>
                </a:solidFill>
                <a:latin typeface="Arial" pitchFamily="34" charset="0"/>
                <a:cs typeface="Arial" pitchFamily="34" charset="0"/>
                <a:sym typeface="Wingdings"/>
              </a:rPr>
              <a:t>www.hocmn.org</a:t>
            </a: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itchFamily="34" charset="0"/>
                <a:sym typeface="Wingdings"/>
              </a:rPr>
              <a:t> </a:t>
            </a: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</a:p>
          <a:p>
            <a:pPr marL="0" indent="0"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altLang="en-US"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altLang="en-US"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itchFamily="34" charset="0"/>
                <a:sym typeface="Wingdings"/>
              </a:rPr>
              <a:t>     </a:t>
            </a:r>
            <a:r>
              <a:rPr lang="en-US" altLang="en-US" sz="1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itchFamily="34" charset="0"/>
                <a:sym typeface="Wingdings"/>
              </a:rPr>
              <a:t> </a:t>
            </a:r>
            <a:endParaRPr lang="en-US" altLang="en-US" sz="1600"/>
          </a:p>
          <a:p>
            <a:pPr>
              <a:spcBef>
                <a:spcPct val="0"/>
              </a:spcBef>
              <a:buSzTx/>
            </a:pPr>
            <a:r>
              <a:rPr lang="en-US" altLang="en-U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45276"/>
                </a:solidFill>
                <a:latin typeface="Arial" pitchFamily="34" charset="0"/>
                <a:cs typeface="Arial" pitchFamily="34" charset="0"/>
                <a:sym typeface="Wingdings"/>
              </a:rPr>
              <a:t>Lutheran Social Services Financial Counseling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424 West Superior Street, Suite 600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Duluth, MN 55802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(218) 529-2227 or (888) 577-2227</a:t>
            </a:r>
            <a:b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35D87"/>
                </a:solidFill>
                <a:latin typeface="Arial" pitchFamily="34" charset="0"/>
                <a:cs typeface="Arial" pitchFamily="34" charset="0"/>
                <a:sym typeface="Wingdings"/>
              </a:rPr>
              <a:t>www.lssmn.org/Housing-Counseling</a:t>
            </a: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itchFamily="34" charset="0"/>
                <a:sym typeface="Wingdings"/>
              </a:rPr>
              <a:t> </a:t>
            </a: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cs typeface="Arial" pitchFamily="34" charset="0"/>
                <a:sym typeface="Wingdings"/>
              </a:rPr>
              <a:t>   </a:t>
            </a:r>
            <a:endParaRPr lang="en-US" altLang="en-US"/>
          </a:p>
          <a:p>
            <a:pPr>
              <a:buSzTx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8091A50-3A00-F920-C6CB-D285568B896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AGO homeowner publications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D5C7D32-644F-F4F5-CF1E-F3008736957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Tx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Home buyer’s handbook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Considerations in buying a home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Needs and wants checklist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Discrimination and fair lending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Methods of finding a home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Home inspections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Understanding the purchasing agreement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Financing the home</a:t>
            </a:r>
          </a:p>
          <a:p>
            <a:pPr marL="457200" lvl="1" indent="0">
              <a:buSzTx/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14C0337-BA04-D435-40F0-D247411B298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Utility billing by landlords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BF30F01-5D32-770C-6951-6883C6024F1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876800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Tx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Recent changes this year to Chapter 216B (Public Utilities) and Chapter 504B (Landlord and Tenant)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Aimed to protect tenants in shared-metered residential buildings, and address concerns about deceptive billing practices and inadequate recourse for disputes</a:t>
            </a:r>
          </a:p>
          <a:p>
            <a:pPr lvl="1">
              <a:buSzTx/>
              <a:buFont typeface="Arial" pitchFamily="34" charset="0"/>
              <a:buChar char="•"/>
            </a:pPr>
            <a:r>
              <a:rPr lang="en-US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Helps provide renters who pay their landlord or a third-party biller similar protections to renters who pay utility providers directly</a:t>
            </a:r>
          </a:p>
          <a:p>
            <a:pPr marL="457200" lvl="1" indent="0">
              <a:buSzTx/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C479D3B-93AD-16F4-B502-3367688CC45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Residential utility law basics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43BA43C-0070-6A4D-9CBE-0951C96C4F86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Methods of tenant utility billing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en-US" altLang="en-US" sz="2800"/>
              <a:t>Landlord pays utilities for the building and apportions (divides) utility bills among tenants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en-US" altLang="en-US" sz="2800"/>
              <a:t>Tenant pays utilities directly for their unit  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en-US" altLang="en-US" sz="2800"/>
              <a:t>Landlord or a third-party billing agent installs submeters to measure utility usage and bills tenants for usage in their unit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831175A-9E56-1CBD-F35F-D0E3E19AAF6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Landlord/tenant utility law changes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60FB3FD1-E9D9-DC82-32EF-F73723D0979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Most changes effective January 1, 2025, and for leases entered into on or after that date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New Minnesota Statute § 504B.216 (effective January 1, 2025), repeals Minnesota Statute § 504B.215 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Carries forward and supplements the shared meter consumer protections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Adds rules around submetering, apportionment billing, and service protection detail</a:t>
            </a:r>
            <a:endParaRPr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F49443C-A733-C329-B906-BB38C6B8438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504B.216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924D94DA-D27A-4A5F-011C-16D3C0EDE43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Landlords in shared-meter buildings must contract directly with the utility provider. They may not require tenants to do so. 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Prevents landlords from requesting the removal of a directly-metered tenant’s name from an account.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If a landlord submeters utilities like gas, electricity, water, or sewage, tenant gets same protections as directly-metered tenants.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4371D35-4B17-CAC0-3594-D16DA6A5988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504B.216 submetering rules</a:t>
            </a:r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F119D8B2-8551-6BE6-5E02-3BDF9BFCF684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850" y="1830388"/>
            <a:ext cx="9258300" cy="4067175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Office of the Attorney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Becky Huting</a:t>
            </a:r>
          </a:p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Assistant Attorney General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8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06A8FB5-3550-BF9B-8A44-AB5BC50FC95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504B.216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6E94350-B73F-C0FB-2C3B-0417864BC27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Prohibits apportionment of electricity (effective for all leases entered into on or after January 1, 2025)</a:t>
            </a:r>
          </a:p>
          <a:p>
            <a:r>
              <a:rPr lang="en-US" altLang="en-US"/>
              <a:t>Billing frequency must match the frequency the landlord is billed by the utility provider. </a:t>
            </a:r>
          </a:p>
          <a:p>
            <a:r>
              <a:rPr lang="en-US" altLang="en-US"/>
              <a:t>If tenant requests it, landlord must provide actual and past utility bills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/>
              <a:t>For the preceding two years or the time the landlord acquired the building, whichever is more recent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3A85954-8BD5-80CC-3D82-7DFF9898C8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504B.216</a:t>
            </a:r>
          </a:p>
        </p:txBody>
      </p:sp>
      <p:sp>
        <p:nvSpPr>
          <p:cNvPr id="52227" name="Content Placeholder 10">
            <a:extLst>
              <a:ext uri="{FF2B5EF4-FFF2-40B4-BE49-F238E27FC236}">
                <a16:creationId xmlns:a16="http://schemas.microsoft.com/office/drawing/2014/main" id="{FFF5F2B7-A9E5-C792-4775-24E0B52B41A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Mandates one method of apportionment for gas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Sq. ft. of tenant’s unit / sq. ft. of all units 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Total square footage must deduct common areas, areas used by the landlord, or vacant units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Must also deduct any credits landlord receives from the utility proportionally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44079B1-2FE5-2CDB-CB3B-E59CD590D02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504B.216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56AE7EE-39AC-D338-EF6C-2659C2B3998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Mandates one method of apportionment for water</a:t>
            </a:r>
          </a:p>
          <a:p>
            <a:r>
              <a:rPr lang="en-US" altLang="en-US" b="1"/>
              <a:t># of tenants on the lease/total building occupancy</a:t>
            </a:r>
          </a:p>
          <a:p>
            <a:r>
              <a:rPr lang="en-US" altLang="en-US"/>
              <a:t>Landlords must deduct common areas, areas used by the landlord, vacant units, water used for maintenance, and shared amenities (laundry, pools, etc.)</a:t>
            </a:r>
          </a:p>
          <a:p>
            <a:r>
              <a:rPr lang="en-US" altLang="en-US"/>
              <a:t>Must also deduct any credits landlord receives from the utility proportionally</a:t>
            </a:r>
            <a:endParaRPr lang="en-US" altLang="en-US" b="1"/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216332F-66B7-1AE3-D55A-8092FAE5478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504B.216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4D9C281-61D4-5FA6-FECF-7EE1E3AA8FB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Landlord may not charge more than $8.00 administrative charge per billing period</a:t>
            </a:r>
          </a:p>
          <a:p>
            <a:r>
              <a:rPr lang="en-US" altLang="en-US"/>
              <a:t>Caps late charges at $5.00 per month (combined for all utilities billed)</a:t>
            </a:r>
          </a:p>
          <a:p>
            <a:r>
              <a:rPr lang="en-US" altLang="en-US"/>
              <a:t>Landlords must disclose apportioned billing formulas to tenants, along with tenant rights and protections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0C34582-BC09-B6D6-B435-8880B4041E1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504B.216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561DDF7B-D813-8F62-76B5-8CB7F47B2FE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Prohibits landlords from shutting off a tenant’s utilities due to nonpayment of utility charges </a:t>
            </a:r>
          </a:p>
          <a:p>
            <a:pPr lvl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Cold Weather Rule (Minn. Stat. § 216B.096) still applies to utilities:</a:t>
            </a:r>
          </a:p>
          <a:p>
            <a:pPr lvl="2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Protects low-income residential utility customers from having their heating service disconnected from October 1 through April 30 of the following year.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Requires landlords to apply amounts paid first to rent and then to any unpaid utility charges 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Limits the circumstances under which a failure to pay utilities can amount to a breach of lease to seek eviction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40ABECC0-B6F4-01CA-04E1-5531E7C5677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000" b="1" i="0" u="none" kern="1200" baseline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Minn. Stat. § 216B.022: Submetering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B0B665FF-5713-1C7A-F972-8B8904A18C9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Landlords who install submeters to measure a utility service directly in a tenant’s unit are subject to the PUC’s authority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Requires that all submeters installed after January 1, 2025 meet national standards for accuracy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Mandates that all submeters, even those installed before January 1, 2025, accurately measure a tenant’s utility service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39007E2-920E-8724-0620-9A13F5EE04E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Tenant utilities dispute resolution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77635A56-FB63-52A0-DBD8-6A8B34B119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 tenant attempting to resolve a billing dispute must first attempt to resolve it with the landlord. Minn. Stat. § 216B.024</a:t>
            </a:r>
          </a:p>
          <a:p>
            <a:pPr lvl="1"/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If landlord and tenant can’t agree on a payment plan, landlord must provide the tenant with contact information for the PUC’s Consumer Affairs Office. Minn. Stat. § 216B.024</a:t>
            </a:r>
          </a:p>
          <a:p>
            <a:pPr lvl="1"/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Minn. Stat. § 216B.172: consumer disputes and judicial review</a:t>
            </a:r>
          </a:p>
          <a:p>
            <a:pPr lvl="2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Tenants must first seek resolution with the landlord and then file a complaint with the PUC’s Consumer Affairs Office. </a:t>
            </a:r>
          </a:p>
          <a:p>
            <a:pPr lvl="2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If not satisfied, a tenant may file an appeal with the Public Utilities Commission.</a:t>
            </a:r>
          </a:p>
          <a:p>
            <a:pPr lvl="1"/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A5366FB-D2F0-CB4F-8A19-DCAA87CEAE9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Tenant utilities dispute resolution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12AFA72B-AF6F-1EBF-C297-D63EAAE801C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Minn. Stat. § 216B.172: consumer disputes and judicial review</a:t>
            </a:r>
          </a:p>
          <a:p>
            <a:pPr lvl="2">
              <a:buFont typeface="Arial" pitchFamily="34" charset="0"/>
              <a:buChar char="•"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Tenants must first seek resolution with the landlord and then file a complaint with the PUC’s Consumer Affairs Office. </a:t>
            </a:r>
          </a:p>
          <a:p>
            <a:pPr lvl="2">
              <a:buFont typeface="Arial" pitchFamily="34" charset="0"/>
              <a:buChar char="•"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If not satisfied, a tenant may file an appeal with the Public Utilities Commission.</a:t>
            </a:r>
          </a:p>
          <a:p>
            <a:pPr lvl="2">
              <a:buFont typeface="Arial" pitchFamily="34" charset="0"/>
              <a:buChar char="•"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 tenant can seek review in court of an adverse PUC decision</a:t>
            </a:r>
          </a:p>
          <a:p>
            <a:pPr lvl="2">
              <a:buFont typeface="Arial" pitchFamily="34" charset="0"/>
              <a:buChar char="•"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The utility must continue or restore service to a tenant during dispute resolution process, provided they meet requirements set forth under the law</a:t>
            </a:r>
          </a:p>
          <a:p>
            <a:pPr lvl="1"/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 court must stay (hold off) eviction of a tenant for breach of lease if there is pending PUC complaint or appeal regarding utilities due. </a:t>
            </a:r>
            <a:b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</a:b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Minn. Stat. § 504B.285</a:t>
            </a:r>
            <a:endParaRPr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A6E45E1-7AC7-70DE-90BA-980EDB13C11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0662E248-88AA-63AD-4B50-51195B0EA75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Pre-eviction protection (Minn. Stat. § 504B.321):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Landlords must give their tenants 14 days’ written notice before filing an eviction action for nonpayment against them in court. Before, there was no pre-eviction notice requirement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Cities are allowed to enact and enforce their own stronger pre-filing notice requirements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Effective January 1, 2024</a:t>
            </a:r>
          </a:p>
          <a:p>
            <a:pPr lvl="1">
              <a:buFont typeface="Wingdings" pitchFamily="2" charset="2"/>
              <a:buNone/>
            </a:pPr>
            <a:endParaRPr>
              <a:solidFill>
                <a:schemeClr val="tx1"/>
              </a:solidFill>
              <a:sym typeface="Lustria" pitchFamily="2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E01482D-8348-6668-9D47-19D48B19174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EA120888-6DA5-99BF-CB6D-52C8A7B3F8D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Housing eviction expungement reforms (Minn. Stat. § 484.013, subd. 3)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An eviction expungement is when an eviction is removed from the public court record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Before January 1, 2024:</a:t>
            </a:r>
          </a:p>
          <a:p>
            <a:pPr lvl="2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Cases could be expunged when landlord/tenant agreed to expungement</a:t>
            </a:r>
          </a:p>
          <a:p>
            <a:pPr lvl="2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If the tenant was successful in a Motion to Expunge</a:t>
            </a:r>
          </a:p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4">
            <a:extLst>
              <a:ext uri="{FF2B5EF4-FFF2-40B4-BE49-F238E27FC236}">
                <a16:creationId xmlns:a16="http://schemas.microsoft.com/office/drawing/2014/main" id="{369F1FC3-890D-45AF-02CD-1522FD31B6A8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828800" y="4876800"/>
            <a:ext cx="8534400" cy="14478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Assistant Attorney General Becky Huting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E354CE03-31AB-843C-5AB5-670953BC724B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949575"/>
            <a:ext cx="10363200" cy="1546225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Tx/>
            </a:pPr>
            <a:r>
              <a:rPr lang="en-US" alt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Arial"/>
                <a:sym typeface="Wingdings"/>
              </a:rPr>
              <a:t>Office Overview</a:t>
            </a:r>
            <a:br>
              <a:rPr lang="en-US" alt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Arial"/>
                <a:sym typeface="Wingdings"/>
              </a:rPr>
            </a:br>
            <a:r>
              <a:rPr lang="en-US" alt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Arial"/>
                <a:sym typeface="Wingdings"/>
              </a:rPr>
              <a:t>RESOURCES</a:t>
            </a:r>
            <a:br>
              <a:rPr lang="en-US" alt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Arial"/>
                <a:sym typeface="Wingdings"/>
              </a:rPr>
            </a:br>
            <a:r>
              <a:rPr lang="en-US" alt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Arial"/>
                <a:sym typeface="Wingdings"/>
              </a:rPr>
              <a:t>LAW HIGHLIGHTS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8C2E624F-FF65-3581-C08B-C1D0E2856CD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95142D15-7167-F792-3446-F274FF7204F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lvl="1"/>
            <a:r>
              <a:rPr lang="en-US" altLang="en-US" sz="2800">
                <a:sym typeface="Lustria" pitchFamily="2" charset="0"/>
              </a:rPr>
              <a:t>As of January 1, 2024, eviction expungements are now mandatory when: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>
                <a:sym typeface="Lustria" pitchFamily="2" charset="0"/>
              </a:rPr>
              <a:t>The tenant prevails in the case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>
                <a:sym typeface="Lustria" pitchFamily="2" charset="0"/>
              </a:rPr>
              <a:t>The case against the tenant is dismissed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>
                <a:sym typeface="Lustria" pitchFamily="2" charset="0"/>
              </a:rPr>
              <a:t>The eviction was ordered 3 years ago </a:t>
            </a:r>
            <a:endParaRPr lang="en-US" altLang="en-US" sz="2800"/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4E1DA23-280E-E084-AED8-5107276DFC6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052FFBBA-1163-0781-5008-BCCF9D1EF80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Now more transparency in cost of housing (Minn. Stat § 504B.120)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 must disclose non-optional fees (along with the rent) on the first page of the lease and in any advertising or posting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 must describe the total of rent and all non-optional fees as the “Total Monthly Payment”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Effective January 1, 2024 and applies to leases signed on or after this date</a:t>
            </a:r>
            <a:endParaRPr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358;p38">
            <a:extLst>
              <a:ext uri="{FF2B5EF4-FFF2-40B4-BE49-F238E27FC236}">
                <a16:creationId xmlns:a16="http://schemas.microsoft.com/office/drawing/2014/main" id="{A386654C-D334-D12C-C17C-1F37D60DAAD5}"/>
              </a:ext>
            </a:extLst>
          </p:cNvPr>
          <p:cNvSpPr txBox="1"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00150" y="242888"/>
            <a:ext cx="9793288" cy="1339850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altLang="en-US">
                <a:sym typeface="Lustria" pitchFamily="2" charset="0"/>
              </a:rPr>
              <a:t>Fee</a:t>
            </a:r>
            <a:r>
              <a:rPr lang="en-US" altLang="en-US" sz="4900">
                <a:solidFill>
                  <a:srgbClr val="3F3F3F"/>
                </a:solidFill>
                <a:latin typeface="Lustria" pitchFamily="2" charset="0"/>
                <a:cs typeface="Arial" panose="020B0604020202020204" pitchFamily="34" charset="0"/>
                <a:sym typeface="Lustria" pitchFamily="2" charset="0"/>
              </a:rPr>
              <a:t> </a:t>
            </a:r>
            <a:r>
              <a:rPr lang="en-US" altLang="en-US">
                <a:sym typeface="Lustria" pitchFamily="2" charset="0"/>
              </a:rPr>
              <a:t>Examples</a:t>
            </a:r>
          </a:p>
        </p:txBody>
      </p:sp>
      <p:sp>
        <p:nvSpPr>
          <p:cNvPr id="74755" name="Google Shape;359;p38">
            <a:extLst>
              <a:ext uri="{FF2B5EF4-FFF2-40B4-BE49-F238E27FC236}">
                <a16:creationId xmlns:a16="http://schemas.microsoft.com/office/drawing/2014/main" id="{4CD08076-57CB-3604-9359-8BEB446ECB43}"/>
              </a:ext>
            </a:extLst>
          </p:cNvPr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42963" y="1708150"/>
            <a:ext cx="6167437" cy="577850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 anchor="t"/>
          <a:lstStyle/>
          <a:p>
            <a:pPr eaLnBrk="1" fontAlgn="auto" hangingPunct="1"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en" altLang="en-US" sz="2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Examples of common mandatory fees</a:t>
            </a:r>
            <a:endParaRPr lang="en-US" altLang="en-US" sz="2200">
              <a:solidFill>
                <a:srgbClr val="3F3F3F"/>
              </a:solidFill>
              <a:latin typeface="+mj-lt"/>
              <a:ea typeface="Lustria"/>
              <a:cs typeface="Lustria"/>
              <a:sym typeface="Lustria"/>
            </a:endParaRPr>
          </a:p>
          <a:p>
            <a:pPr eaLnBrk="1" fontAlgn="auto" hangingPunct="1">
              <a:spcBef>
                <a:spcPct val="0"/>
              </a:spcBef>
              <a:buClr>
                <a:srgbClr val="000000"/>
              </a:buClr>
              <a:buSzPts val="1800"/>
            </a:pPr>
            <a:endParaRPr lang="en-US" altLang="en-US">
              <a:solidFill>
                <a:srgbClr val="3F3F3F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eaLnBrk="1" fontAlgn="auto" hangingPunct="1"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rPr>
              <a:t>		</a:t>
            </a:r>
            <a:endParaRPr lang="en-US" altLang="en-US">
              <a:solidFill>
                <a:srgbClr val="3F3F3F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1219170" eaLnBrk="1" fontAlgn="auto" hangingPunct="1">
              <a:spcBef>
                <a:spcPct val="0"/>
              </a:spcBef>
              <a:buClr>
                <a:srgbClr val="000000"/>
              </a:buClr>
              <a:buSzPts val="1450"/>
            </a:pPr>
            <a:endParaRPr lang="en-US" altLang="en-US" sz="1933">
              <a:solidFill>
                <a:srgbClr val="3F3F3F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1083706" lvl="1" indent="-169329" eaLnBrk="1" fontAlgn="auto" hangingPunct="1">
              <a:spcBef>
                <a:spcPct val="0"/>
              </a:spcBef>
              <a:buClr>
                <a:srgbClr val="000000"/>
              </a:buClr>
              <a:buSzPts val="2500"/>
            </a:pPr>
            <a:endParaRPr lang="en-US" altLang="en-US" sz="1867">
              <a:solidFill>
                <a:srgbClr val="3F3F3F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1083706" lvl="1" indent="-169329" eaLnBrk="1" fontAlgn="auto" hangingPunct="1">
              <a:spcBef>
                <a:spcPct val="0"/>
              </a:spcBef>
              <a:buClr>
                <a:srgbClr val="000000"/>
              </a:buClr>
              <a:buSzPts val="2500"/>
            </a:pPr>
            <a:endParaRPr lang="en-US" altLang="en-US" sz="1600">
              <a:solidFill>
                <a:srgbClr val="3F3F3F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474121" indent="-169329" eaLnBrk="1" fontAlgn="auto" hangingPunct="1">
              <a:spcBef>
                <a:spcPct val="0"/>
              </a:spcBef>
              <a:buClr>
                <a:srgbClr val="000000"/>
              </a:buClr>
              <a:buSzPts val="2500"/>
            </a:pPr>
            <a:endParaRPr lang="en-US" altLang="en-US" sz="2133">
              <a:solidFill>
                <a:srgbClr val="3F3F3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74756" name="Google Shape;361;p38">
            <a:extLst>
              <a:ext uri="{FF2B5EF4-FFF2-40B4-BE49-F238E27FC236}">
                <a16:creationId xmlns:a16="http://schemas.microsoft.com/office/drawing/2014/main" id="{8F4E60CD-F4BB-2C54-55CC-E024EB27BBED}"/>
              </a:ext>
            </a:extLst>
          </p:cNvPr>
          <p:cNvSpPr txBox="1"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801688" y="2209800"/>
            <a:ext cx="10587037" cy="2541588"/>
          </a:xfrm>
          <a:noFill/>
        </p:spPr>
        <p:txBody>
          <a:bodyPr numCol="2">
            <a:noAutofit/>
          </a:bodyPr>
          <a:lstStyle/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Calibri"/>
                <a:ea typeface="Lustria"/>
                <a:cs typeface="Lustria"/>
                <a:sym typeface="Lustria"/>
              </a:rPr>
              <a:t>Portal fee </a:t>
            </a:r>
            <a:endParaRPr lang="en-US" altLang="en-US">
              <a:solidFill>
                <a:srgbClr val="3F3F3F"/>
              </a:solidFill>
              <a:latin typeface="+mj-lt"/>
              <a:ea typeface="Lustria"/>
              <a:cs typeface="Lustria"/>
              <a:sym typeface="Lustria"/>
            </a:endParaRPr>
          </a:p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Calibri"/>
                <a:ea typeface="Lustria"/>
                <a:cs typeface="Lustria"/>
                <a:sym typeface="Lustria"/>
              </a:rPr>
              <a:t>Administrative fee (usually annual   so divide by # of months)</a:t>
            </a:r>
            <a:endParaRPr lang="en-US" altLang="en-US">
              <a:solidFill>
                <a:srgbClr val="3F3F3F"/>
              </a:solidFill>
              <a:latin typeface="+mj-lt"/>
              <a:ea typeface="Lustria"/>
              <a:cs typeface="Lustria"/>
              <a:sym typeface="Lustria"/>
            </a:endParaRPr>
          </a:p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Calibri"/>
                <a:ea typeface="Lustria"/>
                <a:cs typeface="Lustria"/>
                <a:sym typeface="Lustria"/>
              </a:rPr>
              <a:t>Amenity fees </a:t>
            </a:r>
          </a:p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Calibri"/>
                <a:ea typeface="Lustria"/>
                <a:cs typeface="Lustria"/>
                <a:sym typeface="Lustria"/>
              </a:rPr>
              <a:t>Utilities fees, if charged by landlord</a:t>
            </a:r>
            <a:endParaRPr lang="en-US" altLang="en-US">
              <a:solidFill>
                <a:srgbClr val="3F3F3F"/>
              </a:solidFill>
              <a:latin typeface="+mj-lt"/>
              <a:ea typeface="Lustria"/>
              <a:cs typeface="Lustria"/>
              <a:sym typeface="Lustria"/>
            </a:endParaRPr>
          </a:p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Calibri"/>
                <a:ea typeface="Lustria"/>
                <a:cs typeface="Lustria"/>
                <a:sym typeface="Lustria"/>
              </a:rPr>
              <a:t>Internet/Cable</a:t>
            </a:r>
          </a:p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Calibri"/>
                <a:ea typeface="Lustria"/>
                <a:cs typeface="Lustria"/>
                <a:sym typeface="Lustria"/>
              </a:rPr>
              <a:t>Lease Processing fee</a:t>
            </a:r>
          </a:p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latin typeface="Calibri"/>
                <a:ea typeface="Lustria"/>
                <a:cs typeface="Lustria"/>
                <a:sym typeface="Lustria"/>
              </a:rPr>
              <a:t>Utilities—specifically mentioned in law--“the landlord must disclose whether utilities are included or not included in the rent.”</a:t>
            </a:r>
            <a:endParaRPr lang="en-US" altLang="en-US">
              <a:solidFill>
                <a:srgbClr val="3F3F3F"/>
              </a:solidFill>
              <a:latin typeface="+mj-lt"/>
              <a:ea typeface="Lustria"/>
              <a:cs typeface="Lustria"/>
              <a:sym typeface="Lustria"/>
            </a:endParaRPr>
          </a:p>
        </p:txBody>
      </p:sp>
      <p:sp>
        <p:nvSpPr>
          <p:cNvPr id="74757" name="Google Shape;359;p38">
            <a:extLst>
              <a:ext uri="{FF2B5EF4-FFF2-40B4-BE49-F238E27FC236}">
                <a16:creationId xmlns:a16="http://schemas.microsoft.com/office/drawing/2014/main" id="{96515922-74C9-8FC5-CE51-5246D0F5D30B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792163" y="4964113"/>
            <a:ext cx="5913437" cy="577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45720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2000" b="1" kern="120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91440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1800" b="1" kern="120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 kern="120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 kern="120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  <a:ea typeface="Lustria"/>
                <a:cs typeface="Lustria"/>
                <a:sym typeface="Lustria"/>
              </a:rPr>
              <a:t>Examples of common optional fees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Lustria"/>
              <a:cs typeface="Lustria"/>
              <a:sym typeface="Lustr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ffectLst/>
                <a:uLnTx/>
                <a:uFillTx/>
                <a:latin typeface="Lustria"/>
                <a:ea typeface="Lustria"/>
                <a:cs typeface="Lustria"/>
                <a:sym typeface="Lustria"/>
              </a:rPr>
              <a:t>		</a:t>
            </a:r>
          </a:p>
          <a:p>
            <a:pPr marL="121917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50"/>
              <a:buFont typeface="Wingdings" pitchFamily="2" charset="2"/>
              <a:buNone/>
              <a:tabLst/>
              <a:defRPr/>
            </a:pPr>
            <a:endParaRPr kumimoji="0" lang="en-US" sz="1933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  <a:p>
            <a:pPr marL="1083706" marR="0" lvl="1" indent="-169329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Wingdings" pitchFamily="2" charset="2"/>
              <a:buNone/>
              <a:tabLst/>
              <a:defRPr/>
            </a:pP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  <a:p>
            <a:pPr marL="1083706" marR="0" lvl="1" indent="-169329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  <a:p>
            <a:pPr marL="474121" marR="0" lvl="0" indent="-169329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Wingdings" pitchFamily="2" charset="2"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74758" name="Google Shape;357;p38">
            <a:extLst>
              <a:ext uri="{FF2B5EF4-FFF2-40B4-BE49-F238E27FC236}">
                <a16:creationId xmlns:a16="http://schemas.microsoft.com/office/drawing/2014/main" id="{95B9E7CC-31A1-CB69-D0FF-53FE009AD319}"/>
              </a:ext>
            </a:extLst>
          </p:cNvPr>
          <p:cNvSpPr txBox="1"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842963" y="5454650"/>
            <a:ext cx="5389562" cy="1025525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Garage spot/parking fee</a:t>
            </a:r>
            <a:endParaRPr lang="en-US" altLang="en-US">
              <a:solidFill>
                <a:srgbClr val="3F3F3F"/>
              </a:solidFill>
              <a:latin typeface="+mj-lt"/>
              <a:ea typeface="Lustria"/>
              <a:cs typeface="Lustria"/>
              <a:sym typeface="Lustria"/>
            </a:endParaRPr>
          </a:p>
          <a:p>
            <a:pPr eaLnBrk="1" fontAlgn="auto" hangingPunct="1">
              <a:spcBef>
                <a:spcPct val="0"/>
              </a:spcBef>
              <a:buClr>
                <a:srgbClr val="3F3F3F"/>
              </a:buClr>
              <a:buSzTx/>
              <a:buFont typeface="Arial"/>
              <a:buChar char="•"/>
            </a:pPr>
            <a:r>
              <a:rPr lang="en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Pet fee</a:t>
            </a:r>
            <a:endParaRPr lang="en-US" altLang="en-US">
              <a:solidFill>
                <a:srgbClr val="3F3F3F"/>
              </a:solidFill>
              <a:latin typeface="+mj-lt"/>
              <a:ea typeface="Lustria"/>
              <a:cs typeface="Lustria"/>
              <a:sym typeface="Lustria"/>
            </a:endParaRPr>
          </a:p>
          <a:p>
            <a:pPr marL="0" indent="0" eaLnBrk="1" fontAlgn="auto" hangingPunct="1">
              <a:buClr>
                <a:srgbClr val="3F3F3F"/>
              </a:buClr>
              <a:buSzTx/>
              <a:buFont typeface="Wingdings" panose="05000000000000000000" pitchFamily="2" charset="2"/>
              <a:buNone/>
            </a:pPr>
            <a:endParaRPr lang="en-US" altLang="en-US">
              <a:solidFill>
                <a:srgbClr val="3F3F3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7723AE0-24E9-D475-E800-56153129D32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8C836F6C-2476-5BB7-62D9-4F931D384B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1430000" cy="4525963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Service Support Animal Fee Prohibition Disclosure 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504B.113)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Landlords must disclose in the lease that fees, charges and deposits relating to service and support animals are prohibited if there is normally a pet fee for non-service and support animals.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Problem addressed: tenants did not know that landlords could not charge fees related to Service and Support Animals. 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Effective January 1, 2025</a:t>
            </a:r>
            <a:endParaRPr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7C709FF-E85F-7DC0-10E6-BF9607DDB95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41838571-6B89-F2AA-D224-C7353AAB540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Stronger Privacy Rules 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504B.211)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Requires 24-hour notice from landlords before entering a tenant’s apartment unless the tenant &amp; landlord agree otherwise. Before this law, it was only “reasonable notice”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The landlord must specify an anticipated window of time of entry and may only enter between 8 AM and 8 PM unless the landlord and the tenant agree to an earlier or later time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Effective January 1, 2024</a:t>
            </a:r>
          </a:p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C69C92B6-7842-C2C8-772D-D9B10BFA448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0078C65F-5807-A1D6-59F4-03F8EF4F2C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Tenants can now break lease due to medical necessity (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504B.266)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Allows tenants to break their lease with a 2-month notice if certain medical conditions—determined by a medical professional—require them to move to a medical facility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Effective January 1, 2024 and applies to leases signed on or after this date</a:t>
            </a:r>
            <a:endParaRPr sz="26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Lustria" pitchFamily="2" charset="0"/>
            </a:endParaRP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Public housing tenants now have the right to counsel in breach of lease cases (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504B.268)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Does not impact most tenants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Effective August 1, 2023</a:t>
            </a:r>
            <a:endParaRPr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4BC203C8-CFE0-06D9-2606-0A623426B03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802A6FAD-FBBE-B1E8-6A12-B276E8D33F2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Limitations on Crime-free Lease Provisions 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Arial" pitchFamily="34" charset="0"/>
                <a:sym typeface="Lustria" pitchFamily="2" charset="0"/>
              </a:rPr>
              <a:t>§ 504B.171)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Landlords can’t evict a tenant for committing a nonviolent crime that happens somewhere other than on the rental property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Can still evict if a crime of violence happens off-site if it is against landlord, employee, another tenant, or tenant’s guest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Effective June 1, 2024</a:t>
            </a:r>
          </a:p>
          <a:p>
            <a:pPr lvl="1">
              <a:buFont typeface="Wingdings" pitchFamily="2" charset="2"/>
              <a:buChar char="v"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3F3F3F"/>
              </a:solidFill>
              <a:sym typeface="Lustria" pitchFamily="2" charset="0"/>
            </a:endParaRPr>
          </a:p>
          <a:p>
            <a:endParaRPr sz="1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endParaRPr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33A0057B-F3FC-72D0-2B8A-9C19F381F4D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B5D96F7D-48CC-73A5-96B2-86AF5481FC2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Landlords must now offer move-in/move-out inspections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Arial" pitchFamily="34" charset="0"/>
                <a:sym typeface="Lustria" pitchFamily="2" charset="0"/>
              </a:rPr>
              <a:t>§ 504B.182)</a:t>
            </a: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The tenant unilaterally decides if they want to do these inspections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Should help minimize security deposit disputes 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Applies to leases signed or renewed after January 1, 2024</a:t>
            </a:r>
          </a:p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0FD96DE-5842-AAD1-67C6-83DA69BCB03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D3856216-86DF-CB71-366D-ECEDBA1E328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Tenant moves during lease 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Arial" pitchFamily="34" charset="0"/>
                <a:sym typeface="Lustria" pitchFamily="2" charset="0"/>
              </a:rPr>
              <a:t>§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504B.154)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Wingdings"/>
              </a:rPr>
              <a:t>If a tenant abandons the dwelling mid-lease the landlord must make reasonable efforts to re-rent to mitigate, or reduce, damage to the tenant. Before, landlord arguably did not need to mitigate damages.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Wingdings"/>
              </a:rPr>
              <a:t>Effective January 1, 2025</a:t>
            </a:r>
          </a:p>
          <a:p>
            <a:pPr lvl="1">
              <a:buFont typeface="Wingdings" pitchFamily="2" charset="2"/>
              <a:buChar char="v"/>
            </a:pPr>
            <a:endParaRPr sz="26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3F3F3F"/>
              </a:solidFill>
              <a:sym typeface="Wingdings"/>
            </a:endParaRPr>
          </a:p>
          <a:p>
            <a:endParaRPr sz="1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endParaRPr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74AF7565-61EF-92B4-A68A-0148B436F98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915D5471-B387-A2ED-A0F3-E379E356BAC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Cannabis (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Arial" pitchFamily="34" charset="0"/>
                <a:sym typeface="Lustria" pitchFamily="2" charset="0"/>
              </a:rPr>
              <a:t>§ 504B.171)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Landlords cannot stop a tenant from possessing cannabis in their rental unit – previously they could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A landlord can still prohibit smoking/vaping, whether it’s cannabis, tobacco, etc.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This change effective August 1, 2023</a:t>
            </a:r>
          </a:p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E5EC7D-7EAF-81DE-0EB3-95A1F579BAF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6000"/>
              <a:t>What does the AG do?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1FEE787-75D3-A85B-D3D7-2C07BA092DA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Attorney General is the chief law enforcement officer for Minnesota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/>
              <a:t>Minnesota Statute section 8.31 gives the attorney general the power to investigate and prosecute violations of laws related to unfair, discriminatory, or other unlawful practices in business, commerce, or trade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525553A9-F6C9-25D9-2FCD-A0B94904323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A84B6B9C-E613-B9D9-ED71-AF5BFBA153E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1430000" cy="4525963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Limits on late fee in government subsidized housing </a:t>
            </a:r>
            <a:b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</a:b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Arial" pitchFamily="34" charset="0"/>
                <a:sym typeface="Lustria" pitchFamily="2" charset="0"/>
              </a:rPr>
              <a:t>§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504B.177)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Law makes clear that late fees can only be assessed on the tenant’s portion of rent in government housing subsidy programs</a:t>
            </a:r>
          </a:p>
          <a:p>
            <a:pPr lvl="2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Law addressed problem of landlords charging late fees based on the entire rent amount, not just the tenant’s portion 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This change effective January 1, 2025</a:t>
            </a:r>
            <a:endParaRPr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F17C3D7A-DCB4-F917-093F-9A2DB4CF4C8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93187" name="Content Placeholder 2">
            <a:extLst>
              <a:ext uri="{FF2B5EF4-FFF2-40B4-BE49-F238E27FC236}">
                <a16:creationId xmlns:a16="http://schemas.microsoft.com/office/drawing/2014/main" id="{F8B086EB-8425-E21D-9051-A49BFDDD41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1430000" cy="4525963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No rent payments for condemned property 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504B.204)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Problem: Landlords were able to continue to collect rent on condemned properties if the property was condemned after the tenancy began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 landlord may not accept rent if the tenant has been ordered to vacate by a government entity (such as a city tasked with enforcing local health/safety/rental codes). Tenants can use Rent Escrow actions as an enforcement mechanisms 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Effective January 1, 2025</a:t>
            </a:r>
          </a:p>
          <a:p>
            <a:pPr lvl="1">
              <a:buFont typeface="Wingdings" pitchFamily="2" charset="2"/>
              <a:buChar char="v"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0600AE9-43A6-A8D6-BD93-4EF822841F9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Highlights of new landlord/tenant laws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CEC68463-8DD0-281E-FFD9-3FE395DDE6E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Tenant right to seek police and emergency assistance for mental health issues 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504B.205).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Problem: A tenant’s right to be protected from certain impacts of local crime-free housing ordinances while seeking emergency assistance did not specifically include instances involving mental health issues. 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Emergency calls for mental health issues are specifically protected.</a:t>
            </a:r>
          </a:p>
          <a:p>
            <a:pPr lvl="1"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Effective January 1, 2025</a:t>
            </a:r>
            <a:endParaRPr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18D6B4B9-8907-106E-B693-C41B3C10C22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Emergency Tenant Remedies Action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3B1E5759-3123-68CC-81E4-25E250B47C5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0" eaLnBrk="1" hangingPunct="1">
              <a:lnSpc>
                <a:spcPct val="150000"/>
              </a:lnSpc>
              <a:buClr>
                <a:srgbClr val="3F3F3F"/>
              </a:buClr>
              <a:buSzPct val="75000"/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An expedited repair action brought by tenant against their landlord</a:t>
            </a:r>
          </a:p>
          <a:p>
            <a:pPr marL="387350" eaLnBrk="1" hangingPunct="1">
              <a:lnSpc>
                <a:spcPct val="150000"/>
              </a:lnSpc>
              <a:buClr>
                <a:srgbClr val="3F3F3F"/>
              </a:buClr>
              <a:buSzPct val="75000"/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sym typeface="Lustria" pitchFamily="2" charset="0"/>
              </a:rPr>
              <a:t>Minnesota law requires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that landlords provide habitable homes and make repairs, unless the repair is needed due to the tenants’ willful or irresponsible conduct. (Minn. Stat.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504B.161)</a:t>
            </a:r>
          </a:p>
          <a:p>
            <a:pPr marL="387350" eaLnBrk="1" hangingPunct="1">
              <a:lnSpc>
                <a:spcPct val="150000"/>
              </a:lnSpc>
              <a:buClr>
                <a:srgbClr val="3F3F3F"/>
              </a:buClr>
              <a:buSzPct val="75000"/>
              <a:buFont typeface="Wingdings" pitchFamily="2" charset="2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3F3F3F"/>
              </a:solidFill>
              <a:sym typeface="Lustria" pitchFamily="2" charset="0"/>
            </a:endParaRPr>
          </a:p>
          <a:p>
            <a:pPr marL="387350"/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4CFB30B-C576-3F78-889F-F56BE2C9255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Emergency Tenant Remedies Action</a:t>
            </a:r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5A0AE1B3-7EAE-B79C-8B07-66E82F5B875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indent="-300037" eaLnBrk="1" fontAlgn="auto" hangingPunct="1">
              <a:lnSpc>
                <a:spcPct val="150000"/>
              </a:lnSpc>
              <a:buClr>
                <a:srgbClr val="3F3F3F"/>
              </a:buClr>
              <a:buSzPct val="75000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List of Emergency Repairs </a:t>
            </a:r>
          </a:p>
          <a:p>
            <a:pPr lvl="1" indent="-300037" eaLnBrk="1" fontAlgn="auto" hangingPunct="1">
              <a:lnSpc>
                <a:spcPct val="150000"/>
              </a:lnSpc>
              <a:spcBef>
                <a:spcPct val="0"/>
              </a:spcBef>
              <a:buClr>
                <a:srgbClr val="B0BBBF"/>
              </a:buClr>
              <a:buSzPct val="81818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The loss of running water, hot water, heat, electricity, sanitary facilities</a:t>
            </a:r>
          </a:p>
          <a:p>
            <a:pPr lvl="1" indent="-300037" eaLnBrk="1" fontAlgn="auto" hangingPunct="1">
              <a:lnSpc>
                <a:spcPct val="150000"/>
              </a:lnSpc>
              <a:spcBef>
                <a:spcPct val="0"/>
              </a:spcBef>
              <a:buClr>
                <a:srgbClr val="B0BBBF"/>
              </a:buClr>
              <a:buSzPct val="81818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Non-Working Refrigerator</a:t>
            </a:r>
          </a:p>
          <a:p>
            <a:pPr lvl="1" indent="-300037" eaLnBrk="1" fontAlgn="auto" hangingPunct="1">
              <a:lnSpc>
                <a:spcPct val="150000"/>
              </a:lnSpc>
              <a:spcBef>
                <a:spcPct val="0"/>
              </a:spcBef>
              <a:buClr>
                <a:srgbClr val="B0BBBF"/>
              </a:buClr>
              <a:buSzPct val="81818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Air Conditioning (When the landlord is responsible for providing)</a:t>
            </a:r>
          </a:p>
          <a:p>
            <a:pPr lvl="1" indent="-300037" eaLnBrk="1" fontAlgn="auto" hangingPunct="1">
              <a:lnSpc>
                <a:spcPct val="150000"/>
              </a:lnSpc>
              <a:spcBef>
                <a:spcPct val="0"/>
              </a:spcBef>
              <a:buClr>
                <a:srgbClr val="B0BBBF"/>
              </a:buClr>
              <a:buSzPct val="81818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Non-Working Elevator (When the landlord is responsible for providing)</a:t>
            </a:r>
          </a:p>
          <a:p>
            <a:pPr lvl="1" indent="-300037" eaLnBrk="1" fontAlgn="auto" hangingPunct="1">
              <a:lnSpc>
                <a:spcPct val="150000"/>
              </a:lnSpc>
              <a:spcBef>
                <a:spcPct val="0"/>
              </a:spcBef>
              <a:buClr>
                <a:srgbClr val="B0BBBF"/>
              </a:buClr>
              <a:buSzPct val="81818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Serious Infestation</a:t>
            </a:r>
          </a:p>
          <a:p>
            <a:pPr lvl="1" indent="-300037" eaLnBrk="1" fontAlgn="auto" hangingPunct="1">
              <a:lnSpc>
                <a:spcPct val="150000"/>
              </a:lnSpc>
              <a:spcBef>
                <a:spcPct val="0"/>
              </a:spcBef>
              <a:buClr>
                <a:srgbClr val="B0BBBF"/>
              </a:buClr>
              <a:buSzPct val="81818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Notice of Intent to Condemn, Revoked Rental License</a:t>
            </a:r>
          </a:p>
          <a:p>
            <a:pPr lvl="1" indent="-300037" eaLnBrk="1" fontAlgn="auto" hangingPunct="1">
              <a:lnSpc>
                <a:spcPct val="150000"/>
              </a:lnSpc>
              <a:spcBef>
                <a:spcPct val="0"/>
              </a:spcBef>
              <a:buClr>
                <a:srgbClr val="B0BBBF"/>
              </a:buClr>
              <a:buSzPct val="81818"/>
              <a:buFont typeface="Arial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F3F3F"/>
                </a:solidFill>
                <a:ea typeface="Lustria"/>
                <a:cs typeface="Lustria"/>
                <a:sym typeface="Lustria"/>
              </a:rPr>
              <a:t>Loss of any conditions, services or facilities that pose a serious and negative impact to health and safety</a:t>
            </a:r>
          </a:p>
          <a:p>
            <a:pPr>
              <a:buSzTx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6E295D1-584C-4401-EE32-87039D75A10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Tenant remedies actions for repairs</a:t>
            </a:r>
          </a:p>
        </p:txBody>
      </p:sp>
      <p:sp>
        <p:nvSpPr>
          <p:cNvPr id="101379" name="Content Placeholder 2">
            <a:extLst>
              <a:ext uri="{FF2B5EF4-FFF2-40B4-BE49-F238E27FC236}">
                <a16:creationId xmlns:a16="http://schemas.microsoft.com/office/drawing/2014/main" id="{119F1F75-FB29-D1EF-A5D9-67DC061C7B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650" indent="-457200" eaLnBrk="1" hangingPunct="1">
              <a:lnSpc>
                <a:spcPct val="150000"/>
              </a:lnSpc>
              <a:buClr>
                <a:srgbClr val="3F3F3F"/>
              </a:buClr>
              <a:buSzPct val="75000"/>
            </a:pP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All tenant remedies actions require the tenant to:</a:t>
            </a:r>
          </a:p>
          <a:p>
            <a:pPr lvl="1" indent="-298450" eaLnBrk="1" hangingPunct="1">
              <a:lnSpc>
                <a:spcPct val="150000"/>
              </a:lnSpc>
              <a:buClr>
                <a:srgbClr val="3F3F3F"/>
              </a:buClr>
              <a:buSzPct val="75000"/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Request the landlord to make repair</a:t>
            </a:r>
          </a:p>
          <a:p>
            <a:pPr lvl="1" indent="-298450" eaLnBrk="1" hangingPunct="1">
              <a:lnSpc>
                <a:spcPct val="150000"/>
              </a:lnSpc>
              <a:buClr>
                <a:srgbClr val="3F3F3F"/>
              </a:buClr>
              <a:buSzPct val="75000"/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File a petition</a:t>
            </a:r>
          </a:p>
          <a:p>
            <a:pPr lvl="2" indent="-298450" eaLnBrk="1" hangingPunct="1">
              <a:lnSpc>
                <a:spcPct val="150000"/>
              </a:lnSpc>
              <a:buClr>
                <a:srgbClr val="3F3F3F"/>
              </a:buClr>
              <a:buSzPct val="75000"/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Emergency petition procedure under Minn. Stat.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504B.381</a:t>
            </a:r>
          </a:p>
          <a:p>
            <a:pPr lvl="2" indent="-298450" eaLnBrk="1" hangingPunct="1">
              <a:lnSpc>
                <a:spcPct val="150000"/>
              </a:lnSpc>
              <a:buClr>
                <a:srgbClr val="3F3F3F"/>
              </a:buClr>
              <a:buSzPct val="75000"/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Regular repair action procedure under Minn. Stat.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Lustria" pitchFamily="2" charset="0"/>
              </a:rPr>
              <a:t>§ 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504B.385</a:t>
            </a:r>
          </a:p>
          <a:p>
            <a:pPr lvl="1" indent="-298450" eaLnBrk="1" hangingPunct="1">
              <a:lnSpc>
                <a:spcPct val="150000"/>
              </a:lnSpc>
              <a:buClr>
                <a:srgbClr val="3F3F3F"/>
              </a:buClr>
              <a:buSzPct val="75000"/>
              <a:buFont typeface="Arial" pitchFamily="34" charset="0"/>
              <a:buChar char="•"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Have a hearing with housing referee</a:t>
            </a:r>
          </a:p>
          <a:p>
            <a:pPr marL="501650" indent="-457200"/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849B2-30B5-267F-8C49-4B1FA7E18D0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Other resources</a:t>
            </a:r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F000E37C-52D2-12EB-F1C8-77423D9C0D1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HOME Line is a statewide nonprofit organization providing free legal, educational, and advocacy services to Minnesota renters. 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HOME Line Tenant Hotline: 612-728-5767 Toll-free: 866-866-3546 ● Para Español, llame al 612-255-8870 ● Af- Soomaali wac 612-255-8860 ● Hais lus Hmoob, Hu 612-255-710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Great resources, including summary of new landlord/tenant laws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Community housing inspectors; local Legal Aid office; Volunteer Lawyers Network Phone: (612) 752-6677 </a:t>
            </a:r>
            <a:r>
              <a:rPr i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www.vlnmn.org/help</a:t>
            </a:r>
          </a:p>
          <a:p>
            <a:pPr>
              <a:buFont typeface="Wingdings" pitchFamily="2" charset="2"/>
              <a:buNone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064C7010-481B-7635-6057-18F64EFCD50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Other resources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5358CAC-6787-5D24-F9F1-15D0E2D13A0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Legal 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/>
              <a:t>Find fact sheets at lawhelpmn.org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/>
              <a:t> Visit mylegalaid.org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/>
              <a:t>Legal Aid Intake: 1-877-696-6529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/>
              <a:t>Minnesota Disability Law Center: 1-800-292-4150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66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A0A1C5B-8F02-ABF7-BC15-004E9400948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6000"/>
              <a:t>What does the AG do?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E2A665C-C226-B42B-F8F9-033041D0FB4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numCol="2"/>
          <a:lstStyle/>
          <a:p>
            <a:pPr eaLnBrk="1" hangingPunct="1">
              <a:buSzTx/>
            </a:pP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Responsible for protecting consumer rights. A few of the Office’s work:</a:t>
            </a:r>
          </a:p>
          <a:p>
            <a:pPr lvl="1" eaLnBrk="1" hangingPunct="1">
              <a:buSzTx/>
              <a:buFont typeface="Arial" pitchFamily="34" charset="0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Comcast</a:t>
            </a:r>
          </a:p>
          <a:p>
            <a:pPr lvl="2" eaLnBrk="1" hangingPunct="1">
              <a:buSzTx/>
              <a:buFont typeface="Arial" pitchFamily="34" charset="0"/>
              <a:buChar char="•"/>
            </a:pP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Obtained refunds for 15,600 Minnesotans following undisclosed fees and secured changes to advertising practices</a:t>
            </a:r>
          </a:p>
          <a:p>
            <a:pPr lvl="1" eaLnBrk="1" hangingPunct="1">
              <a:buSzTx/>
              <a:buFont typeface="Arial" pitchFamily="34" charset="0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JUUL</a:t>
            </a:r>
          </a:p>
          <a:p>
            <a:pPr lvl="2" eaLnBrk="1" hangingPunct="1">
              <a:buSzTx/>
              <a:buFont typeface="Arial" pitchFamily="34" charset="0"/>
              <a:buChar char="•"/>
            </a:pP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Secured $60.5 million for targeting youth in vape marketing </a:t>
            </a:r>
          </a:p>
          <a:p>
            <a:pPr lvl="1" eaLnBrk="1" hangingPunct="1">
              <a:buSzTx/>
              <a:buFont typeface="Arial" pitchFamily="34" charset="0"/>
              <a:buChar char="•"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Glock</a:t>
            </a:r>
          </a:p>
          <a:p>
            <a:pPr lvl="2" eaLnBrk="1" hangingPunct="1">
              <a:buSzTx/>
              <a:buFont typeface="Arial" pitchFamily="34" charset="0"/>
              <a:buChar char="•"/>
            </a:pPr>
            <a:r>
              <a:rPr lang="en-US" altLang="en-US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Lawsuit against gun manufacturer for manufacturing, marketing, and selling semi-automatic handguns, it knowingly knew could be converted into illegal machine guns.</a:t>
            </a:r>
          </a:p>
          <a:p>
            <a:pPr marL="914400" lvl="2" indent="0" eaLnBrk="1" hangingPunct="1">
              <a:buSzTx/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1934754-CDC8-F8D4-0115-BBEFC959D13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What does the AGO do?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DBBAFB3-5158-E202-EE6A-2C537B93245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524000"/>
            <a:ext cx="10972800" cy="4525963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Landlords – case examples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HavenBrook Homes - Obtained over $4M in relief for tenants harmed by under-maintained single-family rental homes with lead paint issues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IPG lawsuit – Just last week obtained over $5 million in relief from a landlord that imposed illegal utility billing upon 4,000 tenants</a:t>
            </a:r>
          </a:p>
          <a:p>
            <a:pPr lvl="1"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Legislative work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Collaborated on recent passage of Debt Fairness Act, establishing income-based wage garnishment levels among other consumer protections</a:t>
            </a:r>
          </a:p>
          <a:p>
            <a:pPr eaLnBrk="1" hangingPunct="1"/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Investigate and sue for violations of civil laws.</a:t>
            </a:r>
          </a:p>
          <a:p>
            <a:pPr eaLnBrk="1" hangingPunct="1"/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Can appear in criminal cases upon request of the county attorney or governor</a:t>
            </a:r>
          </a:p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02A1F48-44B7-00EF-D84B-14B68FD5146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AGO publications</a:t>
            </a:r>
          </a:p>
        </p:txBody>
      </p:sp>
      <p:sp>
        <p:nvSpPr>
          <p:cNvPr id="23555" name="Content Placeholder 5">
            <a:extLst>
              <a:ext uri="{FF2B5EF4-FFF2-40B4-BE49-F238E27FC236}">
                <a16:creationId xmlns:a16="http://schemas.microsoft.com/office/drawing/2014/main" id="{D94E954A-0F5A-6D9D-3E12-AEE89574932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Landlords and Tenants: Rights and Responsibilities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, which includes guidance for many common issues that tenants may experience.  The publication is also available online at the Office’s website: </a:t>
            </a:r>
            <a:r>
              <a:rPr i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www.ag.state.mn.us/Office/Publications.asp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.  </a:t>
            </a:r>
          </a:p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The website also has many other publications on topics like a car buyer’s rights, home buyer’s rights, credit report rights, and how to prevent scams.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DF63C31-7A90-AF1B-4A5A-B5A69AEAAA1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Reports to our Office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DA23712-6FA6-8FB0-A461-B65BC7A3276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905000"/>
            <a:ext cx="4648200" cy="914400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buSzTx/>
            </a:pPr>
            <a:r>
              <a:rPr lang="en-US" altLang="en-U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AGO Consumer Reports: https://www.ag.state.mn.us/Office/Complaint.asp</a:t>
            </a:r>
          </a:p>
          <a:p>
            <a:pPr marL="0" indent="0">
              <a:buSzTx/>
              <a:buFont typeface="Wingdings" pitchFamily="2" charset="2"/>
              <a:buNone/>
            </a:pPr>
            <a:endParaRPr lang="en-US" altLang="en-US"/>
          </a:p>
          <a:p>
            <a:pPr marL="0" indent="0">
              <a:buSzTx/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59F76EE-DF6C-C6AD-D32E-75C81D1D3CA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74800"/>
            <a:ext cx="61722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0E7E733-E752-1931-ED21-D389D565FBD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/>
              <a:t>AGO homeowner publications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F824D7D-EFE8-A8E1-B098-C3E8FE541E0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8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0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1600" b="0" i="0" u="none" kern="1200" baseline="0">
                <a:solidFill>
                  <a:srgbClr val="12597A"/>
                </a:solidFill>
                <a:latin typeface="Calibri" pitchFamily="34" charset="0"/>
                <a:ea typeface="Tahoma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Home building and remodeling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Brochure on helping homeowners navigate the process, including:</a:t>
            </a:r>
          </a:p>
          <a:p>
            <a:pPr lvl="2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Selecting a contractor</a:t>
            </a:r>
          </a:p>
          <a:p>
            <a:pPr lvl="2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Writing a home improvement contract</a:t>
            </a:r>
          </a:p>
          <a:p>
            <a:pPr lvl="2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Minnesota mechanic’s lien law</a:t>
            </a:r>
          </a:p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Home improvement scams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Don’t fall for pressure tactics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Ask for identification and research the business</a:t>
            </a:r>
          </a:p>
          <a:p>
            <a:pPr lvl="1">
              <a:buFont typeface="Arial" pitchFamily="34" charset="0"/>
              <a:buChar char="•"/>
            </a:pPr>
            <a:r>
              <a:rPr sz="2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Contact the Department of Labor and Industry to check on permit or license</a:t>
            </a:r>
            <a:endParaRPr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AGO_Template_2.pptx" id="{4015C283-B614-4866-ABC8-FA91FBC518F7}" vid="{E293C920-932D-4658-BD6F-FA69984FFD5E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AGO_Template_2.pptx" id="{4015C283-B614-4866-ABC8-FA91FBC518F7}" vid="{E293C920-932D-4658-BD6F-FA69984FFD5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3041</Words>
  <Application>Microsoft Office PowerPoint</Application>
  <PresentationFormat>Widescreen</PresentationFormat>
  <Paragraphs>319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Lustria</vt:lpstr>
      <vt:lpstr>Tahoma</vt:lpstr>
      <vt:lpstr>Wingdings</vt:lpstr>
      <vt:lpstr>Office Theme</vt:lpstr>
      <vt:lpstr>MN.IT</vt:lpstr>
      <vt:lpstr>1_Office Theme</vt:lpstr>
      <vt:lpstr>2_Office Theme</vt:lpstr>
      <vt:lpstr>    </vt:lpstr>
      <vt:lpstr>Office of the Attorney General</vt:lpstr>
      <vt:lpstr>Office Overview RESOURCES LAW HIGHLIGHTS</vt:lpstr>
      <vt:lpstr>What does the AG do?</vt:lpstr>
      <vt:lpstr>What does the AG do?</vt:lpstr>
      <vt:lpstr>What does the AGO do?</vt:lpstr>
      <vt:lpstr>AGO publications</vt:lpstr>
      <vt:lpstr>Reports to our Office</vt:lpstr>
      <vt:lpstr>AGO homeowner publications</vt:lpstr>
      <vt:lpstr>Verifying a contractor license or permit</vt:lpstr>
      <vt:lpstr>AGO homeowner publications</vt:lpstr>
      <vt:lpstr>Agency contacts</vt:lpstr>
      <vt:lpstr>Agency contacts continued</vt:lpstr>
      <vt:lpstr>AGO homeowner publications</vt:lpstr>
      <vt:lpstr>Utility billing by landlords</vt:lpstr>
      <vt:lpstr>Residential utility law basics</vt:lpstr>
      <vt:lpstr>Landlord/tenant utility law changes</vt:lpstr>
      <vt:lpstr>Minn. Stat. § 504B.216</vt:lpstr>
      <vt:lpstr>Minn. Stat. § 504B.216 submetering rules</vt:lpstr>
      <vt:lpstr>Minn. Stat. § 504B.216</vt:lpstr>
      <vt:lpstr>Minn. Stat. § 504B.216</vt:lpstr>
      <vt:lpstr>Minn. Stat. § 504B.216</vt:lpstr>
      <vt:lpstr>Minn. Stat. § 504B.216</vt:lpstr>
      <vt:lpstr>Minn. Stat. § 504B.216</vt:lpstr>
      <vt:lpstr>Minn. Stat. § 216B.022: Submetering</vt:lpstr>
      <vt:lpstr>Tenant utilities dispute resolution</vt:lpstr>
      <vt:lpstr>Tenant utilities dispute resolution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Fee Examples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Highlights of new landlord/tenant laws</vt:lpstr>
      <vt:lpstr>Emergency Tenant Remedies Action</vt:lpstr>
      <vt:lpstr>Emergency Tenant Remedies Action</vt:lpstr>
      <vt:lpstr>Tenant remedies actions for repairs</vt:lpstr>
      <vt:lpstr>Other resources</vt:lpstr>
      <vt:lpstr>Other resources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3</cp:revision>
  <dcterms:created xsi:type="dcterms:W3CDTF">2025-08-06T19:28:42Z</dcterms:created>
  <dcterms:modified xsi:type="dcterms:W3CDTF">2025-08-07T16:33:58Z</dcterms:modified>
</cp:coreProperties>
</file>