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4A_783E64A7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1040" r:id="rId3"/>
    <p:sldId id="1076" r:id="rId4"/>
    <p:sldId id="3421" r:id="rId5"/>
    <p:sldId id="3425" r:id="rId6"/>
    <p:sldId id="3426" r:id="rId7"/>
    <p:sldId id="3427" r:id="rId8"/>
    <p:sldId id="271" r:id="rId9"/>
    <p:sldId id="329" r:id="rId10"/>
    <p:sldId id="330" r:id="rId11"/>
    <p:sldId id="331" r:id="rId12"/>
    <p:sldId id="3428" r:id="rId13"/>
    <p:sldId id="327" r:id="rId14"/>
    <p:sldId id="332" r:id="rId15"/>
    <p:sldId id="3429" r:id="rId16"/>
    <p:sldId id="3430" r:id="rId17"/>
    <p:sldId id="3431" r:id="rId18"/>
    <p:sldId id="3432" r:id="rId19"/>
    <p:sldId id="3433" r:id="rId20"/>
    <p:sldId id="3434" r:id="rId21"/>
    <p:sldId id="3435" r:id="rId22"/>
    <p:sldId id="3436" r:id="rId23"/>
    <p:sldId id="3437" r:id="rId24"/>
    <p:sldId id="3438" r:id="rId25"/>
    <p:sldId id="435" r:id="rId26"/>
    <p:sldId id="3439" r:id="rId27"/>
    <p:sldId id="3440" r:id="rId28"/>
    <p:sldId id="3441" r:id="rId29"/>
    <p:sldId id="3442" r:id="rId30"/>
    <p:sldId id="3443" r:id="rId31"/>
    <p:sldId id="3444" r:id="rId32"/>
    <p:sldId id="3445" r:id="rId33"/>
    <p:sldId id="3446" r:id="rId34"/>
    <p:sldId id="348" r:id="rId35"/>
    <p:sldId id="3447" r:id="rId36"/>
    <p:sldId id="280" r:id="rId37"/>
    <p:sldId id="3448" r:id="rId38"/>
    <p:sldId id="333" r:id="rId39"/>
    <p:sldId id="3449" r:id="rId40"/>
    <p:sldId id="3450" r:id="rId41"/>
    <p:sldId id="3451" r:id="rId42"/>
    <p:sldId id="3452" r:id="rId43"/>
    <p:sldId id="3453" r:id="rId44"/>
    <p:sldId id="3454" r:id="rId45"/>
    <p:sldId id="3455" r:id="rId46"/>
    <p:sldId id="453" r:id="rId47"/>
    <p:sldId id="3456" r:id="rId48"/>
    <p:sldId id="455" r:id="rId49"/>
    <p:sldId id="456" r:id="rId50"/>
    <p:sldId id="10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DC6231-6B0E-2CC1-A1FA-681D7D995D6C}" name="Kelnberger, Emily (COMM)" initials="KE" userId="S::emily.kelnberger@state.mn.us::22b89684-259a-46c1-87f5-93d736bb71cf" providerId="AD"/>
  <p188:author id="{FCF433E2-3C0A-10C3-8FDF-8505988D5827}" name="Smetana, Tracy M.B. (She/Her/Hers) (COMM)" initials="S(" userId="S::tracy.m.b.smetana@state.mn.us::32298121-15a5-4a0f-ab08-16dda62212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omments/modernComment_14A_783E64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287C1C-A82B-4508-A667-8228B960EAE0}" authorId="{C3DC6231-6B0E-2CC1-A1FA-681D7D995D6C}" created="2025-07-28T16:16:28.5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17354919" sldId="330"/>
      <ac:spMk id="3" creationId="{00000000-0000-0000-0000-000000000000}"/>
      <ac:txMk cp="184" len="7">
        <ac:context len="231" hash="2246425140"/>
      </ac:txMk>
    </ac:txMkLst>
    <p188:pos x="3723735" y="3033622"/>
    <p188:replyLst>
      <p188:reply id="{5537680A-FDB9-40D7-80C6-AE336C0E5237}" authorId="{C3DC6231-6B0E-2CC1-A1FA-681D7D995D6C}" created="2025-07-28T17:40:48.882">
        <p188:txBody>
          <a:bodyPr/>
          <a:lstStyle/>
          <a:p>
            <a:r>
              <a:rPr lang="en-US"/>
              <a:t>Hi Tracy, I'm referring to the 3rd bullet, section 13.05.  </a:t>
            </a:r>
          </a:p>
        </p188:txBody>
      </p188:reply>
      <p188:reply id="{F7174FAB-4022-47E5-B441-8659A17DD3BF}" authorId="{FCF433E2-3C0A-10C3-8FDF-8505988D5827}" created="2025-07-28T17:51:58.843">
        <p188:txBody>
          <a:bodyPr/>
          <a:lstStyle/>
          <a:p>
            <a:r>
              <a:rPr lang="en-US"/>
              <a:t>216C.266 references 13.05 3 and 4: 
216C.266 DATA PRIVACY; ENERGY PROGRAMS.
Subdivision 1.Classification of application data.
Data on individuals collected, maintained, or created because an individual applies on behalf of a household for benefits or services provided by the energy assistance and weatherization programs are private data on individuals and must not be disseminated except pursuant to section https://www.revisor.mn.gov/statutes/cite/13.05, subdivisions 3 and 4, or as provided in this section.</a:t>
            </a:r>
          </a:p>
        </p188:txBody>
      </p188:reply>
      <p188:reply id="{0F6D9B7F-B296-40A7-A513-95582518A66A}" authorId="{C3DC6231-6B0E-2CC1-A1FA-681D7D995D6C}" created="2025-07-28T18:46:40.325">
        <p188:txBody>
          <a:bodyPr/>
          <a:lstStyle/>
          <a:p>
            <a:r>
              <a:rPr lang="en-US"/>
              <a:t>Ahhh, there's the confusion,  I thought you were referring to 13.05, subd 1, which doesn't exist!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7-28T18:50:25.046" authorId="{FCF433E2-3C0A-10C3-8FDF-8505988D5827}"/>
              </p223:rxn>
            </p223:reactions>
          </p:ext>
        </p188:extLst>
      </p188:reply>
    </p188:replyLst>
    <p188:txBody>
      <a:bodyPr/>
      <a:lstStyle/>
      <a:p>
        <a:r>
          <a:rPr lang="en-US"/>
          <a:t>For dissemination, it is only subd. 4.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9F25-5CFE-49B3-926B-1A0144768F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32F3-C85A-4467-822C-B62DB5B1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0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describes the different types of data on individuals – the next slide provides examples.</a:t>
            </a:r>
          </a:p>
          <a:p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practices act includes classifications for data not on individuals – since our focus is data on individuals, I’m leaving that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9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>
                <a:latin typeface="+mj-lt"/>
                <a:cs typeface="Times New Roman" panose="02020603050405020304" pitchFamily="18" charset="0"/>
              </a:rPr>
              <a:t>Note – SPs will not have access to SSA details – will just know if info verified or not verified</a:t>
            </a:r>
          </a:p>
          <a:p>
            <a:r>
              <a:rPr lang="en-US" sz="1200" b="0" baseline="0">
                <a:latin typeface="+mj-lt"/>
                <a:cs typeface="Times New Roman" panose="02020603050405020304" pitchFamily="18" charset="0"/>
              </a:rPr>
              <a:t>Aggregate data – like the EAP dashboard,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23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B6F5-10C5-8FC4-62E4-A664485A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441B0-3300-5F89-FD5B-A47F93E10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75D6A-6A37-BB52-74A2-A15EEC930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Local Plan requirements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 err="1">
                <a:latin typeface="+mn-lt"/>
                <a:cs typeface="Times New Roman" panose="02020603050405020304" pitchFamily="18" charset="0"/>
              </a:rPr>
              <a:t>SMe</a:t>
            </a:r>
            <a:r>
              <a:rPr lang="en-US" sz="1400">
                <a:latin typeface="+mn-lt"/>
                <a:cs typeface="Times New Roman" panose="02020603050405020304" pitchFamily="18" charset="0"/>
              </a:rPr>
              <a:t> will dig into eHEAT access requirements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latin typeface="NeueHaasGroteskText Std" panose="020B0504020202020204" pitchFamily="34" charset="0"/>
                <a:ea typeface="+mn-ea"/>
                <a:cs typeface="Times New Roman" panose="02020603050405020304" pitchFamily="18" charset="0"/>
              </a:rPr>
              <a:t>Pixabay.com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44F2A-7F78-1F3E-0A31-F4190002C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0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310C5-3E40-EC0C-339B-ECC27B50B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C840F-9EB9-6F3E-4BA0-F93EA09AB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51AC2-B20B-6FF1-7EA8-21635B6A0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Local Plan requirements – not an exhaustive list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Transportation &amp; storage – business need and security needs. Think about staff working remotely – at home, at a conference, etc. 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 err="1">
                <a:latin typeface="+mn-lt"/>
                <a:cs typeface="Times New Roman" panose="02020603050405020304" pitchFamily="18" charset="0"/>
              </a:rPr>
              <a:t>SMe</a:t>
            </a:r>
            <a:r>
              <a:rPr lang="en-US" sz="1400">
                <a:latin typeface="+mn-lt"/>
                <a:cs typeface="Times New Roman" panose="02020603050405020304" pitchFamily="18" charset="0"/>
              </a:rPr>
              <a:t> will dig into eHEAT access requirements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kern="1200">
                <a:solidFill>
                  <a:schemeClr val="tx1"/>
                </a:solidFill>
                <a:latin typeface="NeueHaasGroteskText Std" panose="020B0504020202020204" pitchFamily="34" charset="0"/>
                <a:ea typeface="+mn-ea"/>
                <a:cs typeface="Times New Roman" panose="02020603050405020304" pitchFamily="18" charset="0"/>
              </a:rPr>
              <a:t>Pixabay.com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A0B5-DC18-2BD6-A794-8F58A4B6D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4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A267-D320-5CA2-F5DE-E3FEC17E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A00A7-BE13-A4D9-2877-CDCCB71EE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140AB-1245-6F49-401E-33C9AD367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Local Plan requirements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Household numbers are not private information. Names and addresses and other identifying information are private</a:t>
            </a:r>
          </a:p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F8DDB-6029-1E25-64D7-92D07CC46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73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6921-4BD4-81F3-1A48-6B1DD9E8C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80651-1830-4E47-BA72-E79599C1B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42482-B9E8-1AEA-526D-E27C080C8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Local Plan requirements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A856-77EB-EEB8-E652-D82C99B9C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2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5892-43B5-23F0-EB6E-C29BF5FF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364BA-ADEB-8817-302F-E9B527023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6A51B-63BC-FE54-6CAE-0A1C8D58B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Local Plan requirements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Commerce maintains backup for eHEAT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For example – annual reports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Stock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E8800-D8DB-23FE-A5F6-06C89F46C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5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9B8A-B4CC-32E6-A82F-CD8EF737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F86BC-785A-F415-DEFB-D05AEB10E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ACFFB-0A20-3E1D-BD18-7616E76E5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marR="0" lvl="0" indent="0" algn="l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 not access emails with private data on public </a:t>
            </a:r>
            <a:r>
              <a:rPr kumimoji="0" lang="en-US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wifi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phone, etc. unless using VPN or other secure method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05D36-D8E6-E732-2870-B0A68190D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11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40EF-B63E-47AF-DF43-EA497DCD5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90401-CAE8-60BB-B305-11A4B4C94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96F75-CF9D-71E5-6EF8-17EA90AD7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Image Credit – public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47897-8223-E540-2285-6F27743A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79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A9DD6-8D3C-F887-BD97-F7AA0302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3EA69-E10B-EAE1-B3D6-023EABE7F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C9885-57AC-38EB-CDEA-88A18ACE8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The SP contract with Commerce references record retention in 2 places.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CEFF-B36D-D60B-1EB5-71A7B11AB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0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D729-95B2-87A7-97AD-10179039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BDDE8-1188-A3D8-4CB2-9FE809B1E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13050-BDB3-6F77-7205-7E2867220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EE1CF-7240-7248-4391-3F92F8D83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15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042BB-C19E-63E8-2898-A46FAB212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0FA19-7984-0212-9351-7699F0EC4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E3DB5-A985-FB4C-C4DB-6663FBB1C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A section on the data practices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1DE3-70CA-9E7C-7DA0-1A4236A2B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6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E441-6599-9F8F-7193-5829A823F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7C5A5-BDBE-ED7C-D486-70ADBFC22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BD97E-3BFF-66CF-0C30-93BBBD0B8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29F16-FEE2-479C-CE10-14CFC3E58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24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3C53-76F2-032E-0AEC-4C71B189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4265D-A546-6934-52AC-09CDF69A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78EA5-56FF-B454-088C-1E7B50DA8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Excerpt from the SS info section – again, SPs will not have access to the SSA verification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3E87-1028-F309-212E-AABD7901B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06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168-2A73-20C1-75CB-71E33366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66F58-E396-BD2F-7515-52F4E8F19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2AC84-AAE4-92B3-61E0-28149C2BB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EAE0-CFC4-2F85-257D-07F6D19D1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33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C693-4206-623C-751F-EF782E561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2F71C-57CA-76AD-4D24-8D2B5FF88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33578-219B-AF31-967C-665A6B14F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F0C71-EEC1-9509-2549-34D62C31D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00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ABEDB-2F18-C058-1817-EC4E9393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F2359-3E13-183C-3B2D-3E2738291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DF24D-9E75-76EC-2C0B-6EB4D3571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Chapter 11, Handling Data Requests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52BA-57EA-4C1B-439B-FBFA1AFA3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86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1EAF-98A6-9655-69CB-113FE26D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F14F6-053E-1B79-D114-9DBD8D8FA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A5B89-A612-FEA9-A89B-B8BE5A3F8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C3126-E6D2-B8B3-B0DD-449D70498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72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2C029-A36C-4B11-1C0B-1B6E8D7A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212A6-AB82-CC7C-1C9C-051BEB710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45DB4-75FB-D5A6-296C-B54E4225B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Signature page – HH authorizes other orgs to share info with EAP – authorizes EAP to share info with other orgs for specific purposes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Privacy notice includes list of authorized parties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9A1F-5018-4157-5A2B-613B3D975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10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8EB6-9722-A099-A469-3178C7FEA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472C4-1814-FCD9-C9BE-8E098601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09A6B-E52B-BFC4-6CD1-CA72BB562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Household may authorize additional parties to access their application info with informed consent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Examples: social worker, family member, other programs 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For example – primary applicant may authorize for application date, eligibility status, housing type, etc. 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Each adult must sign for their own data – for example – name, income details, date of birth, etc. Noted on the informed consent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A319-1578-90FD-81D1-4FAE463F1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09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54003-9CA1-09B6-054C-0BC52E11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CCB53-85FA-A707-0C00-81C7B4595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E76DD-8AC2-1A7C-7CF6-C10B81A12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Public data – available to anyone for any reason. 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>
                <a:latin typeface="+mn-lt"/>
                <a:cs typeface="Times New Roman" panose="02020603050405020304" pitchFamily="18" charset="0"/>
              </a:rPr>
              <a:t>Stock image</a:t>
            </a:r>
          </a:p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70B33-6DB1-E159-58FB-38242FCC2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1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42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FBDB-17D5-97B7-CD63-2503C7E4D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824B1-C4E7-331B-D013-3D55A4046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8F516-7850-2CAC-4545-F1F80E32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Can be intentional or unintentional</a:t>
            </a:r>
          </a:p>
          <a:p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Can be verbal – conversation with or near unauthorized party</a:t>
            </a:r>
          </a:p>
          <a:p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Pixabay.com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69917-DB02-BD61-E444-AE37C8AD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A607A-61EB-429D-9FB0-DEAEE032C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614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Can be verbal – conversation with or near unauthorized party</a:t>
            </a:r>
          </a:p>
          <a:p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Can be intentional or unintentional</a:t>
            </a:r>
          </a:p>
          <a:p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Pixabay.com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A607A-61EB-429D-9FB0-DEAEE032C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74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Commerce required to submit reports to Commerce Legal, Office of the Legislative Auditor,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sure if the situation is a data breach or incident – better to check it out! “See something – say something”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Stock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68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See EAP Policy Manual, Ch 11 or the Minn Stat section for the full text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Again, State of MN takes data practices seriously!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47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94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A607A-61EB-429D-9FB0-DEAEE032C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80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4797F-1294-7FCB-45E4-82A2F671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F78F1-1B6B-086B-7091-3B3992D90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D4963-C298-9C56-CAF9-5A68A7671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9F840-1480-6F07-BF7A-F558E53C2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62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D491-8BFC-AFCA-1271-913CD31D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EE713-501C-EF3A-7586-8E1E818B0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C0F97-0C20-EE3B-164E-851D5F1E5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68FA1-42E8-BD10-B7A3-C1752D9C2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65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44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0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DCD51-BEB8-DF36-F46B-BE732E01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2AF0B-F9B9-4398-B26C-B82E56967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42A84-8832-0A92-0010-276F53C80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SPs rely on their own legal counsel for legal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Case-specific scenarios are legal advice. How we handle things at Commerce is legal advice.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Understand this distinction is sometimes fuzzy – when situations arise, we navigate together.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31E8D-27B6-7B1A-A822-E80AFE88F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313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954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289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Seems like a heavy topic, lots of legalese,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Take comfort knowing State of MN takes protecting private data seriously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how you would want an agency or organization to treat your private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1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55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Subd 3 and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access for your job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Access permitted by law or authorized by the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6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2871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For example – if a household requested all application information – need to provide everything you have. Riskier for private data.</a:t>
            </a:r>
          </a:p>
        </p:txBody>
      </p:sp>
    </p:spTree>
    <p:extLst>
      <p:ext uri="{BB962C8B-B14F-4D97-AF65-F5344CB8AC3E}">
        <p14:creationId xmlns:p14="http://schemas.microsoft.com/office/powerpoint/2010/main" val="83331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48A5-DE5C-7DFF-1FFB-AD204850E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DB279-0036-DBF6-64F5-DA19BE587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233363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32766-D4AB-5374-E319-3A5D29E77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2DF2A-7C8E-F98B-89C7-5ADC9037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or.mn.gov/statutes/?id=16C.0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evisor.mn.gov/statutes/cite/13.0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or.mn.gov/statutes/cite/13" TargetMode="External"/><Relationship Id="rId7" Type="http://schemas.openxmlformats.org/officeDocument/2006/relationships/hyperlink" Target="https://mn.gov/admin/data-practices/data/rul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evisor.mn.gov/rules/1205/" TargetMode="External"/><Relationship Id="rId5" Type="http://schemas.openxmlformats.org/officeDocument/2006/relationships/hyperlink" Target="https://www.revisor.mn.gov/statutes/cite/216c.266" TargetMode="External"/><Relationship Id="rId4" Type="http://schemas.openxmlformats.org/officeDocument/2006/relationships/hyperlink" Target="https://www.revisor.mn.gov/statutes/?id=16C.05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or.mn.gov/statutes/cite/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revisor.mn.gov/rules/120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783E64A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revisor.mn.gov/statutes/cite/216c.266" TargetMode="External"/><Relationship Id="rId4" Type="http://schemas.openxmlformats.org/officeDocument/2006/relationships/hyperlink" Target="https://www.revisor.mn.gov/statutes/cite/13.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584775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Practices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/>
              <a:t>Record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087" y="1594624"/>
            <a:ext cx="6566507" cy="4582339"/>
          </a:xfrm>
        </p:spPr>
        <p:txBody>
          <a:bodyPr>
            <a:no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b="1" dirty="0"/>
              <a:t>Record Retention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Maintain EAP records for at least 6 years after the program year ends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Best practice: do not keep records beyond their retention dates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hlinkClick r:id="rId3" tooltip="This link goes to website for Minnesota Statutes 16C.05, subdivision 5 regarding record maintenance requirements."/>
              </a:rPr>
              <a:t>Minnesota Statutes § 16C.05, subd. 5</a:t>
            </a:r>
            <a:r>
              <a:rPr lang="en-US" sz="3200" dirty="0"/>
              <a:t> </a:t>
            </a:r>
          </a:p>
        </p:txBody>
      </p:sp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00D558E8-0FC6-547D-53AC-E7F529A8C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4" y="1594624"/>
            <a:ext cx="4467779" cy="458233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24D4F-86F4-2175-CCFD-2332AA3DD20C}"/>
              </a:ext>
            </a:extLst>
          </p:cNvPr>
          <p:cNvSpPr txBox="1"/>
          <p:nvPr/>
        </p:nvSpPr>
        <p:spPr>
          <a:xfrm>
            <a:off x="7834745" y="5897325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32422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8342-AFFA-02FD-E526-F429C6EEA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E22B-CE09-D3A6-CAEB-61C5BF51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Data Classifications</a:t>
            </a:r>
            <a:endParaRPr lang="en-US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4700-B0CE-7468-7419-83D19B22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400" cap="all">
                <a:solidFill>
                  <a:srgbClr val="FFFFFF"/>
                </a:solidFill>
              </a:rPr>
              <a:t>D</a:t>
            </a:r>
            <a:r>
              <a:rPr lang="en-US" sz="4400">
                <a:solidFill>
                  <a:srgbClr val="FFFFFF"/>
                </a:solidFill>
              </a:rPr>
              <a:t>ata Classifications</a:t>
            </a:r>
            <a:endParaRPr lang="en-US" sz="4400" cap="al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462675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3714" y="1591056"/>
            <a:ext cx="566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can access the data?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78338" y="1591056"/>
            <a:ext cx="3451143" cy="76944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Classifications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sng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RedAccess_Group 2"/>
          <p:cNvGrpSpPr/>
          <p:nvPr/>
        </p:nvGrpSpPr>
        <p:grpSpPr>
          <a:xfrm>
            <a:off x="6392526" y="2636052"/>
            <a:ext cx="5663868" cy="1153142"/>
            <a:chOff x="4276629" y="2075659"/>
            <a:chExt cx="7464268" cy="1441202"/>
          </a:xfrm>
        </p:grpSpPr>
        <p:sp>
          <p:nvSpPr>
            <p:cNvPr id="9" name="Rounded Rectangle 8"/>
            <p:cNvSpPr/>
            <p:nvPr/>
          </p:nvSpPr>
          <p:spPr>
            <a:xfrm>
              <a:off x="4276629" y="2075659"/>
              <a:ext cx="7464268" cy="144120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2735" y="2161571"/>
              <a:ext cx="6948829" cy="12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Those in entity whose work requires access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Entities authorized by law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 available to data subject</a:t>
              </a:r>
            </a:p>
          </p:txBody>
        </p:sp>
      </p:grp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521" y="2153727"/>
            <a:ext cx="3181860" cy="4162981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YellowAccess_Group 3"/>
          <p:cNvGrpSpPr/>
          <p:nvPr/>
        </p:nvGrpSpPr>
        <p:grpSpPr>
          <a:xfrm>
            <a:off x="6392526" y="3858008"/>
            <a:ext cx="5663868" cy="1329446"/>
            <a:chOff x="4276628" y="3406353"/>
            <a:chExt cx="7464268" cy="1608600"/>
          </a:xfrm>
        </p:grpSpPr>
        <p:sp>
          <p:nvSpPr>
            <p:cNvPr id="10" name="Rounded Rectangle 9"/>
            <p:cNvSpPr/>
            <p:nvPr/>
          </p:nvSpPr>
          <p:spPr>
            <a:xfrm>
              <a:off x="4276628" y="3406353"/>
              <a:ext cx="7464268" cy="1608600"/>
            </a:xfrm>
            <a:prstGeom prst="round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3481" y="3409987"/>
              <a:ext cx="6922444" cy="160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subject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Those in entity whose work requires access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Entities authorized by law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Those authorized by the data subject</a:t>
              </a:r>
            </a:p>
          </p:txBody>
        </p:sp>
      </p:grpSp>
      <p:grpSp>
        <p:nvGrpSpPr>
          <p:cNvPr id="15" name="GreenAccess_Group 14"/>
          <p:cNvGrpSpPr/>
          <p:nvPr/>
        </p:nvGrpSpPr>
        <p:grpSpPr>
          <a:xfrm>
            <a:off x="6392526" y="5224849"/>
            <a:ext cx="5663869" cy="1091859"/>
            <a:chOff x="4241369" y="5087304"/>
            <a:chExt cx="7464267" cy="1113832"/>
          </a:xfrm>
        </p:grpSpPr>
        <p:sp>
          <p:nvSpPr>
            <p:cNvPr id="11" name="Rounded Rectangle 10"/>
            <p:cNvSpPr/>
            <p:nvPr/>
          </p:nvSpPr>
          <p:spPr>
            <a:xfrm>
              <a:off x="4241369" y="5087304"/>
              <a:ext cx="7464267" cy="111383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8331" y="5440139"/>
              <a:ext cx="5810666" cy="408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Available to anyone for any reason </a:t>
              </a:r>
            </a:p>
          </p:txBody>
        </p:sp>
      </p:grpSp>
      <p:grpSp>
        <p:nvGrpSpPr>
          <p:cNvPr id="18" name="ConfProtectNonPub_Group 17"/>
          <p:cNvGrpSpPr/>
          <p:nvPr/>
        </p:nvGrpSpPr>
        <p:grpSpPr>
          <a:xfrm>
            <a:off x="135605" y="2668161"/>
            <a:ext cx="2372043" cy="1044951"/>
            <a:chOff x="119026" y="2668161"/>
            <a:chExt cx="3451144" cy="1044951"/>
          </a:xfrm>
        </p:grpSpPr>
        <p:sp>
          <p:nvSpPr>
            <p:cNvPr id="26" name="Rounded Rectangle 25"/>
            <p:cNvSpPr/>
            <p:nvPr/>
          </p:nvSpPr>
          <p:spPr>
            <a:xfrm>
              <a:off x="119026" y="2668161"/>
              <a:ext cx="3451144" cy="104495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710" y="2959804"/>
              <a:ext cx="2991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Confidential</a:t>
              </a:r>
            </a:p>
          </p:txBody>
        </p:sp>
      </p:grpSp>
      <p:grpSp>
        <p:nvGrpSpPr>
          <p:cNvPr id="16" name="PrivateNonpublic_Group 15"/>
          <p:cNvGrpSpPr/>
          <p:nvPr/>
        </p:nvGrpSpPr>
        <p:grpSpPr>
          <a:xfrm>
            <a:off x="135606" y="3930909"/>
            <a:ext cx="2372042" cy="1066121"/>
            <a:chOff x="119026" y="3930909"/>
            <a:chExt cx="3451144" cy="1066121"/>
          </a:xfrm>
        </p:grpSpPr>
        <p:sp>
          <p:nvSpPr>
            <p:cNvPr id="32" name="Rounded Rectangle 31"/>
            <p:cNvSpPr/>
            <p:nvPr/>
          </p:nvSpPr>
          <p:spPr>
            <a:xfrm>
              <a:off x="119026" y="3930909"/>
              <a:ext cx="3451144" cy="1066121"/>
            </a:xfrm>
            <a:prstGeom prst="round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0579" y="4233137"/>
              <a:ext cx="2704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Private</a:t>
              </a:r>
            </a:p>
          </p:txBody>
        </p:sp>
      </p:grpSp>
      <p:grpSp>
        <p:nvGrpSpPr>
          <p:cNvPr id="17" name="PublicPublic_Group 16"/>
          <p:cNvGrpSpPr/>
          <p:nvPr/>
        </p:nvGrpSpPr>
        <p:grpSpPr>
          <a:xfrm>
            <a:off x="135606" y="5235302"/>
            <a:ext cx="2372042" cy="1081406"/>
            <a:chOff x="119026" y="5235302"/>
            <a:chExt cx="3451144" cy="1081406"/>
          </a:xfrm>
        </p:grpSpPr>
        <p:sp>
          <p:nvSpPr>
            <p:cNvPr id="37" name="Rounded Rectangle 36"/>
            <p:cNvSpPr/>
            <p:nvPr/>
          </p:nvSpPr>
          <p:spPr>
            <a:xfrm>
              <a:off x="119026" y="5235302"/>
              <a:ext cx="3451144" cy="108140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0579" y="5545173"/>
              <a:ext cx="2704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7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40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462675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140" y="2185640"/>
            <a:ext cx="3181860" cy="41629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 txBox="1"/>
          <p:nvPr/>
        </p:nvSpPr>
        <p:spPr>
          <a:xfrm>
            <a:off x="6427046" y="1591056"/>
            <a:ext cx="268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628" y="1591056"/>
            <a:ext cx="345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sng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452DF4-60AC-391E-3695-3BEBE69A62D9}"/>
              </a:ext>
            </a:extLst>
          </p:cNvPr>
          <p:cNvGrpSpPr/>
          <p:nvPr/>
        </p:nvGrpSpPr>
        <p:grpSpPr>
          <a:xfrm>
            <a:off x="295628" y="2670048"/>
            <a:ext cx="11694442" cy="3823622"/>
            <a:chOff x="244528" y="2636053"/>
            <a:chExt cx="11694442" cy="3823622"/>
          </a:xfrm>
        </p:grpSpPr>
        <p:grpSp>
          <p:nvGrpSpPr>
            <p:cNvPr id="3" name="RedAccess_Group 2"/>
            <p:cNvGrpSpPr/>
            <p:nvPr/>
          </p:nvGrpSpPr>
          <p:grpSpPr>
            <a:xfrm>
              <a:off x="6375944" y="2636053"/>
              <a:ext cx="5469329" cy="988759"/>
              <a:chOff x="4276626" y="2075659"/>
              <a:chExt cx="7464271" cy="123575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276629" y="2075659"/>
                <a:ext cx="7464268" cy="123575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76626" y="2443506"/>
                <a:ext cx="6948829" cy="500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Verification details from SSA</a:t>
                </a:r>
              </a:p>
            </p:txBody>
          </p:sp>
        </p:grpSp>
        <p:grpSp>
          <p:nvGrpSpPr>
            <p:cNvPr id="4" name="YellowAccess_Group 3"/>
            <p:cNvGrpSpPr/>
            <p:nvPr/>
          </p:nvGrpSpPr>
          <p:grpSpPr>
            <a:xfrm>
              <a:off x="6375944" y="3743196"/>
              <a:ext cx="5469329" cy="1329446"/>
              <a:chOff x="4276625" y="3397593"/>
              <a:chExt cx="7464271" cy="160859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276628" y="3397593"/>
                <a:ext cx="7464268" cy="1608599"/>
              </a:xfrm>
              <a:prstGeom prst="roundRect">
                <a:avLst/>
              </a:prstGeom>
              <a:solidFill>
                <a:srgbClr val="FFD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76625" y="3587429"/>
                <a:ext cx="7178824" cy="1228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All EAP records about an individual or HH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Hard and electronic copies of the application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 summary in eHEAT</a:t>
                </a:r>
              </a:p>
            </p:txBody>
          </p:sp>
        </p:grpSp>
        <p:grpSp>
          <p:nvGrpSpPr>
            <p:cNvPr id="15" name="GreenAccess_Group 14"/>
            <p:cNvGrpSpPr/>
            <p:nvPr/>
          </p:nvGrpSpPr>
          <p:grpSpPr>
            <a:xfrm>
              <a:off x="6375944" y="5224850"/>
              <a:ext cx="5563026" cy="1234825"/>
              <a:chOff x="4241366" y="5087304"/>
              <a:chExt cx="7592143" cy="12596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241369" y="5087304"/>
                <a:ext cx="7464267" cy="125967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41366" y="5199090"/>
                <a:ext cx="7592143" cy="10361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Aggregate data with no way to identify individuals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 of HHs served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 of HHs with wages</a:t>
                </a:r>
              </a:p>
            </p:txBody>
          </p:sp>
        </p:grpSp>
        <p:grpSp>
          <p:nvGrpSpPr>
            <p:cNvPr id="18" name="ConfProtectNonPub_Group 17"/>
            <p:cNvGrpSpPr/>
            <p:nvPr/>
          </p:nvGrpSpPr>
          <p:grpSpPr>
            <a:xfrm>
              <a:off x="244528" y="2668161"/>
              <a:ext cx="2241019" cy="1044951"/>
              <a:chOff x="119026" y="2668161"/>
              <a:chExt cx="3451144" cy="104495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19026" y="2668161"/>
                <a:ext cx="3451144" cy="1044951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3710" y="2959804"/>
                <a:ext cx="2991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Confidential</a:t>
                </a:r>
              </a:p>
            </p:txBody>
          </p:sp>
        </p:grpSp>
        <p:grpSp>
          <p:nvGrpSpPr>
            <p:cNvPr id="16" name="PrivateNonpublic_Group 15"/>
            <p:cNvGrpSpPr/>
            <p:nvPr/>
          </p:nvGrpSpPr>
          <p:grpSpPr>
            <a:xfrm>
              <a:off x="244529" y="3930909"/>
              <a:ext cx="2241018" cy="1066121"/>
              <a:chOff x="119026" y="3930909"/>
              <a:chExt cx="3451144" cy="106612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19026" y="3930909"/>
                <a:ext cx="3451144" cy="1066121"/>
              </a:xfrm>
              <a:prstGeom prst="roundRect">
                <a:avLst/>
              </a:prstGeom>
              <a:solidFill>
                <a:srgbClr val="FFD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3709" y="4233137"/>
                <a:ext cx="2704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Private</a:t>
                </a:r>
              </a:p>
            </p:txBody>
          </p:sp>
        </p:grpSp>
        <p:grpSp>
          <p:nvGrpSpPr>
            <p:cNvPr id="17" name="PublicPublic_Group 16"/>
            <p:cNvGrpSpPr/>
            <p:nvPr/>
          </p:nvGrpSpPr>
          <p:grpSpPr>
            <a:xfrm>
              <a:off x="244529" y="5235302"/>
              <a:ext cx="2241018" cy="1081406"/>
              <a:chOff x="119026" y="5235302"/>
              <a:chExt cx="3451144" cy="1081406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19026" y="5235302"/>
                <a:ext cx="3451144" cy="108140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3709" y="5545173"/>
                <a:ext cx="2704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Public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54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D1120-E144-417E-C106-EBA4A357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E88D-6042-8DEF-3042-82BF6707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SP Responsibilities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1E176-6EB4-883F-99A1-6E044C08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BFF3-6E76-90E8-5C01-022CCC0F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CDD-436F-AA83-380F-B239731A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Keep Records Secure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B334E-CCCC-2607-114F-159779463EAD}"/>
              </a:ext>
            </a:extLst>
          </p:cNvPr>
          <p:cNvSpPr txBox="1"/>
          <p:nvPr/>
        </p:nvSpPr>
        <p:spPr bwMode="auto">
          <a:xfrm>
            <a:off x="704086" y="1594624"/>
            <a:ext cx="6873171" cy="52633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Records Secure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 access to private data to those authorized by law or by applicant’s written permission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 requirements for transporting and storing private data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eHEAT roles &amp; transitions are handled in a timely manner </a:t>
            </a:r>
          </a:p>
        </p:txBody>
      </p:sp>
      <p:pic>
        <p:nvPicPr>
          <p:cNvPr id="5" name="Picture 4" descr="A picture containing text, weapon, knife&#10;&#10;AI-generated content may be incorrect.">
            <a:extLst>
              <a:ext uri="{FF2B5EF4-FFF2-40B4-BE49-F238E27FC236}">
                <a16:creationId xmlns:a16="http://schemas.microsoft.com/office/drawing/2014/main" id="{67C24846-C653-F481-D712-A0023782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57" y="2582817"/>
            <a:ext cx="4109661" cy="2743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C543-6E57-547E-54E3-7A3AC0A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98D80-5A89-ACB3-29E1-542301CF447A}"/>
              </a:ext>
            </a:extLst>
          </p:cNvPr>
          <p:cNvSpPr txBox="1"/>
          <p:nvPr/>
        </p:nvSpPr>
        <p:spPr>
          <a:xfrm>
            <a:off x="7493619" y="5326017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4554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2BC18-BEC9-B581-D134-B4F09AE0D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2AE9-02F0-7DA4-3575-DFB4178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Keep Records Secure</a:t>
            </a:r>
          </a:p>
        </p:txBody>
      </p:sp>
      <p:pic>
        <p:nvPicPr>
          <p:cNvPr id="5" name="Picture 4" descr="A picture containing keyboard&#10;&#10;AI-generated content may be incorrect.">
            <a:extLst>
              <a:ext uri="{FF2B5EF4-FFF2-40B4-BE49-F238E27FC236}">
                <a16:creationId xmlns:a16="http://schemas.microsoft.com/office/drawing/2014/main" id="{A323910F-2CC6-A841-B000-349174DE9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12097" b="-3"/>
          <a:stretch>
            <a:fillRect/>
          </a:stretch>
        </p:blipFill>
        <p:spPr>
          <a:xfrm>
            <a:off x="704088" y="2146687"/>
            <a:ext cx="4135929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73333-355B-347D-1066-FC94C47FF445}"/>
              </a:ext>
            </a:extLst>
          </p:cNvPr>
          <p:cNvSpPr txBox="1"/>
          <p:nvPr/>
        </p:nvSpPr>
        <p:spPr bwMode="auto">
          <a:xfrm>
            <a:off x="5096107" y="1594624"/>
            <a:ext cx="6545765" cy="4761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Records Secure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strong passwords to access electronic documents &amp; systems containing private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 encryption of electronic data on laptops, mobile devices, and flash drives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 private data in locked cabinet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4DB48-F461-921D-7DBB-4E1EC133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E9A4F-9547-741D-7D9F-BCA6D2E3EC0B}"/>
              </a:ext>
            </a:extLst>
          </p:cNvPr>
          <p:cNvSpPr txBox="1"/>
          <p:nvPr/>
        </p:nvSpPr>
        <p:spPr>
          <a:xfrm>
            <a:off x="623454" y="5804287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14411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2CD30-42E1-63A8-6E60-BC308938F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77FF-AD11-DEE6-8080-0F74015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Keep Records Secure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4553F-8560-846B-5803-452B450F7292}"/>
              </a:ext>
            </a:extLst>
          </p:cNvPr>
          <p:cNvSpPr txBox="1"/>
          <p:nvPr/>
        </p:nvSpPr>
        <p:spPr bwMode="auto">
          <a:xfrm>
            <a:off x="704087" y="1594624"/>
            <a:ext cx="7135220" cy="52633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Records Secure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 strong passwords on all devices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 computer when stepping away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Wireless networks must be secure and require strong passwords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use public Wi-Fi to access private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VPN</a:t>
            </a:r>
          </a:p>
        </p:txBody>
      </p:sp>
      <p:pic>
        <p:nvPicPr>
          <p:cNvPr id="5" name="Picture 4" descr="A picture containing wall, indoor, person&#10;&#10;AI-generated content may be incorrect.">
            <a:extLst>
              <a:ext uri="{FF2B5EF4-FFF2-40B4-BE49-F238E27FC236}">
                <a16:creationId xmlns:a16="http://schemas.microsoft.com/office/drawing/2014/main" id="{8EE10C17-260D-4F5B-32D4-B9AADD614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26209"/>
          <a:stretch>
            <a:fillRect/>
          </a:stretch>
        </p:blipFill>
        <p:spPr>
          <a:xfrm>
            <a:off x="7931847" y="2155879"/>
            <a:ext cx="4135929" cy="3657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F74B-9326-E10E-EC9E-22A96087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C2E1E-214D-F9E4-5561-E666FE578248}"/>
              </a:ext>
            </a:extLst>
          </p:cNvPr>
          <p:cNvSpPr txBox="1"/>
          <p:nvPr/>
        </p:nvSpPr>
        <p:spPr>
          <a:xfrm>
            <a:off x="7839307" y="5838693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14555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1954-5BAE-A096-9E2E-64AAFC00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127C-7533-9063-7939-66E46BA4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Keep Records 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AC7E6-B76C-5EDD-5D8C-DD27E1AD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15F4-CA66-4FBE-B0F7-A13B5C307BCA}"/>
              </a:ext>
            </a:extLst>
          </p:cNvPr>
          <p:cNvSpPr txBox="1"/>
          <p:nvPr/>
        </p:nvSpPr>
        <p:spPr bwMode="black">
          <a:xfrm>
            <a:off x="704088" y="1591056"/>
            <a:ext cx="6736842" cy="5266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Records Secure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duplicate, secure records back up for SP financial data &amp; electronic records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reports or other data compiled, produced, or published do not reveal or connect any applicant's private data to any public information</a:t>
            </a:r>
          </a:p>
        </p:txBody>
      </p:sp>
      <p:pic>
        <p:nvPicPr>
          <p:cNvPr id="8" name="Picture 7" descr="Pastel workspace setup">
            <a:extLst>
              <a:ext uri="{FF2B5EF4-FFF2-40B4-BE49-F238E27FC236}">
                <a16:creationId xmlns:a16="http://schemas.microsoft.com/office/drawing/2014/main" id="{DA32B0D1-974F-C954-EA80-5E0CD03B0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15580" b="3"/>
          <a:stretch>
            <a:fillRect/>
          </a:stretch>
        </p:blipFill>
        <p:spPr>
          <a:xfrm>
            <a:off x="7621915" y="1716035"/>
            <a:ext cx="4538434" cy="453843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0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E4EF-A374-EC50-2F44-A078F279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87A81-1362-A7B1-622F-9FCA6F4B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240" b="6171"/>
          <a:stretch>
            <a:fillRect/>
          </a:stretch>
        </p:blipFill>
        <p:spPr>
          <a:xfrm>
            <a:off x="20" y="1219198"/>
            <a:ext cx="12191980" cy="56388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A39A9-1728-476C-DD66-9076B1D1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198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Email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6AFDB-8AA2-3D87-3460-6973F293DAF8}"/>
              </a:ext>
            </a:extLst>
          </p:cNvPr>
          <p:cNvSpPr txBox="1"/>
          <p:nvPr/>
        </p:nvSpPr>
        <p:spPr bwMode="auto">
          <a:xfrm>
            <a:off x="5329989" y="1591056"/>
            <a:ext cx="6754435" cy="5015484"/>
          </a:xfrm>
          <a:prstGeom prst="rect">
            <a:avLst/>
          </a:prstGeom>
          <a:solidFill>
            <a:schemeClr val="tx1">
              <a:alpha val="88000"/>
            </a:schemeClr>
          </a:solidFill>
        </p:spPr>
        <p:txBody>
          <a:bodyPr vert="horz" lIns="91440" tIns="45720" rIns="274320" bIns="45720" rtlCol="0" anchor="ctr">
            <a:normAutofit fontScale="92500" lnSpcReduction="10000"/>
          </a:bodyPr>
          <a:lstStyle/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Data Privacy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only HH number for identification when possible, including the subject line &amp; attachments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secure email when private HH data are included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Remind energy vendors and others to use HH number when communicating via email about an EAP HH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E0773AC-C252-446B-496B-A1EAA6F728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7857A-E74A-30F2-B6F5-88040CA668AE}"/>
              </a:ext>
            </a:extLst>
          </p:cNvPr>
          <p:cNvSpPr txBox="1"/>
          <p:nvPr/>
        </p:nvSpPr>
        <p:spPr>
          <a:xfrm>
            <a:off x="0" y="6606540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4993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Tracy Smetana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Energy Affordability Office Director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7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00DE-E4AB-59E2-4C5E-266D67D9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B34-89F4-CC6E-1EB3-3839C20E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Social Security Numbers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2C1B6-998A-EDED-493B-8B8211ED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C3C2B-08C3-79E9-3742-EB29A8A77D6C}"/>
              </a:ext>
            </a:extLst>
          </p:cNvPr>
          <p:cNvSpPr txBox="1"/>
          <p:nvPr/>
        </p:nvSpPr>
        <p:spPr>
          <a:xfrm>
            <a:off x="704087" y="1591056"/>
            <a:ext cx="11109003" cy="413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Security Numbers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SSNs are private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not be disclosed to anyone other than the person to whom the SSN applies, unless they consent to its release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Cannot mail or deliver an item with SSN on the outside of the item or where SSN is visible without opening the item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24590-6041-B59F-9052-43537C4E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240" y="1599344"/>
            <a:ext cx="2381250" cy="1438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7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A30C-80E1-FE92-2675-13C35B4D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C91D-2F19-E5B5-C783-8788397A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EAP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98C3E-898B-67BE-3C8F-5FA7CB45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4334256"/>
            <a:ext cx="11430000" cy="2118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C1265-7F4C-9C84-D1B8-74C2C443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61D98-F8BE-5F37-B983-88C553BE7FF2}"/>
              </a:ext>
            </a:extLst>
          </p:cNvPr>
          <p:cNvSpPr txBox="1"/>
          <p:nvPr/>
        </p:nvSpPr>
        <p:spPr>
          <a:xfrm>
            <a:off x="704088" y="1591056"/>
            <a:ext cx="10649712" cy="144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 retention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78C9E-590E-34B5-8325-2EA43958A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2140675"/>
            <a:ext cx="11430000" cy="20975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6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EA14A-1377-10B3-C212-73B2EFAE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C01E-7122-8F6A-36B4-C2FA626A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EAP Contract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7B8A6-5CF7-B9DA-8989-9D174A98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36F51-8C06-AAF0-01FC-347659BC9B9B}"/>
              </a:ext>
            </a:extLst>
          </p:cNvPr>
          <p:cNvSpPr txBox="1"/>
          <p:nvPr/>
        </p:nvSpPr>
        <p:spPr>
          <a:xfrm>
            <a:off x="704088" y="1591056"/>
            <a:ext cx="10649712" cy="144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MGDPA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2DA1B-1882-4A63-9CFD-C72C3366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14267"/>
            <a:ext cx="11430000" cy="36200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9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DE87-4EC5-CF79-C48E-9C084101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3A14-73B4-0C64-BC49-E9BCD3FC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EAP Contract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6FA1-BAD9-02A7-BC1D-7BEDEA26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0C3E1-D382-087E-50B3-AE5435182A1C}"/>
              </a:ext>
            </a:extLst>
          </p:cNvPr>
          <p:cNvSpPr txBox="1"/>
          <p:nvPr/>
        </p:nvSpPr>
        <p:spPr>
          <a:xfrm>
            <a:off x="704088" y="1591056"/>
            <a:ext cx="10649712" cy="144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Data on Individuals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367B6-A4A7-821D-E915-BE03F4D1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13432"/>
            <a:ext cx="11430000" cy="2247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5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50D3E-F285-A11C-7149-E5F64F472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189E-EB1C-8B10-E322-95802E4A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EAP Contract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988A-6A23-6765-EB3F-24DF061C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0CBCE-C326-739B-BE31-0806D6C3E72B}"/>
              </a:ext>
            </a:extLst>
          </p:cNvPr>
          <p:cNvSpPr txBox="1"/>
          <p:nvPr/>
        </p:nvSpPr>
        <p:spPr>
          <a:xfrm>
            <a:off x="704088" y="1591056"/>
            <a:ext cx="10649712" cy="144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Security Information Exchange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FA351-55DC-48DB-7F3C-F75CB5013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13432"/>
            <a:ext cx="11430000" cy="3820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79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383E9-9029-A31F-186F-1027127CB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EC6D-92FB-A752-4B72-2816879C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Access to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0194-50EF-E26E-C7CE-2B4BBA5E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49073-CE16-986D-5B04-EA64CEAE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D056-EEF0-A7BA-CE9B-35DCBFFB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HH Access to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E401-E56F-872B-359D-ECAF456E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15D31-8FCF-B30E-7152-57A5D3650730}"/>
              </a:ext>
            </a:extLst>
          </p:cNvPr>
          <p:cNvSpPr txBox="1"/>
          <p:nvPr/>
        </p:nvSpPr>
        <p:spPr>
          <a:xfrm>
            <a:off x="704088" y="1591056"/>
            <a:ext cx="10649712" cy="557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HH may request to see private data about themselves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mindful about HH file documentation – just the facts!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SPs must take great care to ensure data is released only to the data subject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Confirming the data requestor’s identity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Mailing copies of data by certified and restricted delivery mail to the data subject at their address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copy of the data must be provided within 10 business days of the request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57C9E-1B7F-D518-7D53-A984CA55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F3E3-F20A-3ECD-A344-F31DDA38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HH Access to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EE1B-B1FB-9356-1494-401CEF17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B66E5-01C5-18B5-C8E5-DC22648A4A19}"/>
              </a:ext>
            </a:extLst>
          </p:cNvPr>
          <p:cNvSpPr txBox="1"/>
          <p:nvPr/>
        </p:nvSpPr>
        <p:spPr>
          <a:xfrm>
            <a:off x="704088" y="1591056"/>
            <a:ext cx="10649712" cy="4647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HH may request to see private data about themselves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SPs must maintain documentation of all private data releases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phone requests, maintain a log or put a note in the file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the requestor’s signature on a list of data viewed or picked up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a list of data mailed and copies of the certified mail receipt, record of delivery, and signature confirmation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Handling Data Requests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specific, step-by-step procedures for releasing data to the data subject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99C01-00C2-3109-0FD6-B14B3CAD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7F73-6BFC-57B3-1EC1-95864EDE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198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Others’ Access to Data</a:t>
            </a:r>
          </a:p>
        </p:txBody>
      </p:sp>
      <p:pic>
        <p:nvPicPr>
          <p:cNvPr id="8" name="Picture 7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D60347A8-845C-0270-1B9F-26A6FB08C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2844"/>
          <a:stretch>
            <a:fillRect/>
          </a:stretch>
        </p:blipFill>
        <p:spPr>
          <a:xfrm>
            <a:off x="20" y="1219198"/>
            <a:ext cx="12191980" cy="563880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708DD-5AB5-F7F4-206B-36E5F8D06ED0}"/>
              </a:ext>
            </a:extLst>
          </p:cNvPr>
          <p:cNvSpPr txBox="1"/>
          <p:nvPr/>
        </p:nvSpPr>
        <p:spPr bwMode="auto">
          <a:xfrm>
            <a:off x="-1" y="2609241"/>
            <a:ext cx="6809876" cy="3189979"/>
          </a:xfrm>
          <a:prstGeom prst="rect">
            <a:avLst/>
          </a:prstGeom>
          <a:solidFill>
            <a:schemeClr val="tx1">
              <a:alpha val="88000"/>
            </a:schemeClr>
          </a:solidFill>
        </p:spPr>
        <p:txBody>
          <a:bodyPr vert="horz" lIns="91440" tIns="45720" rIns="274320" bIns="45720" rtlCol="0" anchor="ctr"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 may authorize others to access their private data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8BE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Informed Consent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FA9196D4-33E9-9F95-8ED3-1AF879F345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2E188-9641-0B36-E5FA-C13B26BBB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C05D-E60A-D8ED-81E1-7042C84B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61A79-EF03-8FEC-8A87-B7798D02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9D736-4FF8-EF1C-1E80-FC7179DE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8" y="1626416"/>
            <a:ext cx="9257905" cy="347472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D72848-F1EF-729B-A27D-AF2866DF2F9F}"/>
              </a:ext>
            </a:extLst>
          </p:cNvPr>
          <p:cNvSpPr/>
          <p:nvPr/>
        </p:nvSpPr>
        <p:spPr>
          <a:xfrm>
            <a:off x="646771" y="4215161"/>
            <a:ext cx="6411951" cy="71367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2DE2D-4AFD-EE63-DEEB-4A0952EB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869" y="2928522"/>
            <a:ext cx="8898953" cy="347472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053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DAE2-4066-5463-8E4F-29874BA1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26E5-72D7-4A26-B04F-D2A2C49C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/>
              <a:t>Thank you!</a:t>
            </a:r>
          </a:p>
        </p:txBody>
      </p:sp>
      <p:pic>
        <p:nvPicPr>
          <p:cNvPr id="8" name="Picture 7" descr="A close up of a sign&#10;&#10;AI-generated content may be incorrect.">
            <a:extLst>
              <a:ext uri="{FF2B5EF4-FFF2-40B4-BE49-F238E27FC236}">
                <a16:creationId xmlns:a16="http://schemas.microsoft.com/office/drawing/2014/main" id="{801F5E4C-4712-28BF-6ED9-5A431BB50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26390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A08E9-E23B-E97E-5D60-0E500A81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3A385-76CA-75EE-8383-CBEEFCA2F86C}"/>
              </a:ext>
            </a:extLst>
          </p:cNvPr>
          <p:cNvSpPr txBox="1"/>
          <p:nvPr/>
        </p:nvSpPr>
        <p:spPr>
          <a:xfrm>
            <a:off x="758536" y="6233239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27415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BE3A-38CA-54AC-7789-7E6364B55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6B88-B0CB-A1F0-8E1E-EC8D9A7B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Informed Consent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06E23-AA52-408B-FCE5-ADC95172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44C8A-6006-909B-B5D2-84164C0A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7" y="1591055"/>
            <a:ext cx="10600126" cy="1417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FCB7E-6C85-B526-C7D4-ADBE99E1E4C4}"/>
              </a:ext>
            </a:extLst>
          </p:cNvPr>
          <p:cNvSpPr txBox="1"/>
          <p:nvPr/>
        </p:nvSpPr>
        <p:spPr>
          <a:xfrm>
            <a:off x="704087" y="3289610"/>
            <a:ext cx="106919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 identifies which data to share and with whom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Examples: social worker, family member, other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applicant can authorize for self, minor children, HH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adult must authorize for their private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 for the program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BACCF-0314-53BE-D7C3-9AEF53F73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3C3F-D25A-66D8-E690-E7928AC4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External Requests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6FD04-D3A2-0150-9A26-183D839F3FEF}"/>
              </a:ext>
            </a:extLst>
          </p:cNvPr>
          <p:cNvSpPr txBox="1"/>
          <p:nvPr/>
        </p:nvSpPr>
        <p:spPr bwMode="auto">
          <a:xfrm>
            <a:off x="704088" y="1594624"/>
            <a:ext cx="7251192" cy="5034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about external requests?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Examples: elected officials, advocates, family members, neighbors, media, law enforcement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data – OK to release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HH data – cannot release without HH consent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Subpoena, court order - notify Commerce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>
                <a:tab pos="5143500" algn="l"/>
              </a:tabLst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up of coffee 3D pattern">
            <a:extLst>
              <a:ext uri="{FF2B5EF4-FFF2-40B4-BE49-F238E27FC236}">
                <a16:creationId xmlns:a16="http://schemas.microsoft.com/office/drawing/2014/main" id="{1C130AA2-7B81-7151-16B7-725EAFE3F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42" y="1594624"/>
            <a:ext cx="3665870" cy="45823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5E4B-AAE1-6C2D-3FEA-3175E9F7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E225E-6D8D-1506-4B39-167BDECD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7862-F1B8-12C6-878E-028577E9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Data Breach</a:t>
            </a:r>
          </a:p>
        </p:txBody>
      </p:sp>
      <p:sp>
        <p:nvSpPr>
          <p:cNvPr id="5" name="AutoShape 2" descr="H:\Data Practices\TRAINING\All Employee\meme-password.webp">
            <a:extLst>
              <a:ext uri="{FF2B5EF4-FFF2-40B4-BE49-F238E27FC236}">
                <a16:creationId xmlns:a16="http://schemas.microsoft.com/office/drawing/2014/main" id="{2EA70DED-2D9C-BC73-A961-96AE46DBB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4" descr="H:\Data Practices\TRAINING\All Employee\meme-password.webp">
            <a:extLst>
              <a:ext uri="{FF2B5EF4-FFF2-40B4-BE49-F238E27FC236}">
                <a16:creationId xmlns:a16="http://schemas.microsoft.com/office/drawing/2014/main" id="{38F0BA46-0CBD-F81B-D15D-5AF9AE420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6" descr="H:\Data Practices\TRAINING\All Employee\meme-password.webp">
            <a:extLst>
              <a:ext uri="{FF2B5EF4-FFF2-40B4-BE49-F238E27FC236}">
                <a16:creationId xmlns:a16="http://schemas.microsoft.com/office/drawing/2014/main" id="{5EB261F5-24A1-784F-2DC0-7FEAC7B06C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46D2B43-5539-EC05-BD67-8082425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72"/>
    </mc:Choice>
    <mc:Fallback xmlns="">
      <p:transition spd="slow" advTm="3367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Data Breach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7" y="1591056"/>
            <a:ext cx="10463023" cy="51066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What is a data breach or data incident?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MS PGothic" panose="020B0600070205080204" pitchFamily="34" charset="-128"/>
                <a:cs typeface="Times New Roman" panose="02020603050405020304" pitchFamily="18" charset="0"/>
              </a:rPr>
              <a:t>An unauthorized person obtained access or acquisition of not public data </a:t>
            </a:r>
          </a:p>
          <a:p>
            <a:r>
              <a:rPr lang="en-US" sz="3200" dirty="0"/>
              <a:t>Examples</a:t>
            </a:r>
          </a:p>
          <a:p>
            <a:pPr lvl="1"/>
            <a:r>
              <a:rPr lang="en-US" sz="2800" dirty="0"/>
              <a:t>Email to the wrong address</a:t>
            </a:r>
          </a:p>
          <a:p>
            <a:pPr lvl="1"/>
            <a:r>
              <a:rPr lang="en-US" sz="2800" dirty="0"/>
              <a:t>Lost HH files</a:t>
            </a:r>
          </a:p>
          <a:p>
            <a:pPr lvl="1"/>
            <a:r>
              <a:rPr lang="en-US" sz="2800" dirty="0"/>
              <a:t>Mismatched mail merge</a:t>
            </a:r>
          </a:p>
          <a:p>
            <a:pPr lvl="1"/>
            <a:r>
              <a:rPr lang="en-US" sz="2800" dirty="0"/>
              <a:t>Unauthorized access to HH files</a:t>
            </a:r>
          </a:p>
        </p:txBody>
      </p:sp>
      <p:sp>
        <p:nvSpPr>
          <p:cNvPr id="5" name="AutoShape 2" descr="H:\Data Practices\TRAINING\All Employee\meme-passwor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4" descr="H:\Data Practices\TRAINING\All Employee\meme-passwor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6" descr="H:\Data Practices\TRAINING\All Employee\meme-passwor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3CC34A-52AD-8DD8-5DD8-32F8EF3B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441F4D65-343C-4697-7A50-8CCC72373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76" y="3858817"/>
            <a:ext cx="3798277" cy="246888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B47FD-0590-C2E3-7FA4-832B6271A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10" y="2910603"/>
            <a:ext cx="3048000" cy="2286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14F4C-4275-C490-1769-821509A9F7DA}"/>
              </a:ext>
            </a:extLst>
          </p:cNvPr>
          <p:cNvSpPr txBox="1"/>
          <p:nvPr/>
        </p:nvSpPr>
        <p:spPr>
          <a:xfrm>
            <a:off x="8063345" y="6342299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40061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72"/>
    </mc:Choice>
    <mc:Fallback xmlns="">
      <p:transition spd="slow" advTm="3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Data Breach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5" y="1591056"/>
            <a:ext cx="7161833" cy="5130419"/>
          </a:xfrm>
        </p:spPr>
        <p:txBody>
          <a:bodyPr>
            <a:noAutofit/>
          </a:bodyPr>
          <a:lstStyle/>
          <a:p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Submit incident report – EAP policy</a:t>
            </a:r>
          </a:p>
          <a:p>
            <a:r>
              <a:rPr lang="en-US" sz="3200"/>
              <a:t>Follow your agency policy</a:t>
            </a:r>
          </a:p>
          <a:p>
            <a:r>
              <a:rPr lang="en-US" sz="3200"/>
              <a:t>Fixes are easier if we can act quickly</a:t>
            </a:r>
          </a:p>
          <a:p>
            <a:r>
              <a:rPr lang="en-US" sz="3200"/>
              <a:t>We can evaluate the situation and identify next steps</a:t>
            </a:r>
          </a:p>
          <a:p>
            <a:r>
              <a:rPr lang="en-US" sz="3200"/>
              <a:t>When in doubt, check it out</a:t>
            </a:r>
          </a:p>
        </p:txBody>
      </p:sp>
      <p:sp>
        <p:nvSpPr>
          <p:cNvPr id="5" name="AutoShape 2" descr="Image result for data br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lose up of checklist">
            <a:extLst>
              <a:ext uri="{FF2B5EF4-FFF2-40B4-BE49-F238E27FC236}">
                <a16:creationId xmlns:a16="http://schemas.microsoft.com/office/drawing/2014/main" id="{64AD5380-52CE-EF55-942B-E4EFF39B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28" y="2784665"/>
            <a:ext cx="4114800" cy="27432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2B573-2E73-59F0-F3E1-FE94C65FDA6F}"/>
              </a:ext>
            </a:extLst>
          </p:cNvPr>
          <p:cNvSpPr txBox="1"/>
          <p:nvPr/>
        </p:nvSpPr>
        <p:spPr>
          <a:xfrm>
            <a:off x="704088" y="1591056"/>
            <a:ext cx="10536382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if I am involved in or witness a data breach?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/>
              <a:t>Penalty</a:t>
            </a:r>
            <a:endParaRPr lang="en-US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2DFD5DD-921B-8C0F-7BB9-5EC84D1A0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594624"/>
            <a:ext cx="3058711" cy="45823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91775" y="1594624"/>
            <a:ext cx="7928517" cy="45823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/>
              <a:t>Government entities &amp; contractors may face penalties for MGDPA violations</a:t>
            </a:r>
          </a:p>
          <a:p>
            <a:pPr marL="509587" indent="-457200">
              <a:lnSpc>
                <a:spcPct val="90000"/>
              </a:lnSpc>
            </a:pPr>
            <a:r>
              <a:rPr lang="en-US" sz="3200" dirty="0"/>
              <a:t>Person may bring action to cover damages, costs, reasonable attorney fees</a:t>
            </a:r>
          </a:p>
          <a:p>
            <a:pPr marL="509587" indent="-457200">
              <a:lnSpc>
                <a:spcPct val="90000"/>
              </a:lnSpc>
            </a:pPr>
            <a:r>
              <a:rPr lang="en-US" sz="3200" dirty="0"/>
              <a:t>For willful violation, additional damages $1000 - $15,000 for each violation</a:t>
            </a:r>
          </a:p>
          <a:p>
            <a:pPr marL="509587" indent="-457200">
              <a:lnSpc>
                <a:spcPct val="90000"/>
              </a:lnSpc>
            </a:pPr>
            <a:r>
              <a:rPr lang="en-US" sz="3200" dirty="0">
                <a:hlinkClick r:id="rId4"/>
              </a:rPr>
              <a:t>Minnesota Statutes § 13.08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/>
              <a:t>Key Message!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7138737" cy="4788393"/>
          </a:xfrm>
        </p:spPr>
        <p:txBody>
          <a:bodyPr lIns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/>
              <a:t>How does the MGDPA affect my job? </a:t>
            </a:r>
          </a:p>
          <a:p>
            <a:pPr marL="339725">
              <a:lnSpc>
                <a:spcPct val="90000"/>
              </a:lnSpc>
              <a:spcAft>
                <a:spcPts val="1200"/>
              </a:spcAft>
            </a:pPr>
            <a:r>
              <a:rPr lang="en-US" sz="3200" dirty="0"/>
              <a:t>Be a good steward of the information you access for your job</a:t>
            </a:r>
          </a:p>
          <a:p>
            <a:pPr marL="1311275" lvl="1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You are responsible for the data you access </a:t>
            </a:r>
          </a:p>
          <a:p>
            <a:pPr marL="1311275" lvl="1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You are responsible for the data you share with others – internally and externally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300" b="1" dirty="0"/>
            </a:br>
            <a:endParaRPr lang="en-US" sz="23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 descr="Keychain on computer keyboard">
            <a:extLst>
              <a:ext uri="{FF2B5EF4-FFF2-40B4-BE49-F238E27FC236}">
                <a16:creationId xmlns:a16="http://schemas.microsoft.com/office/drawing/2014/main" id="{9D7930AD-B9A8-1EC3-189E-E15CFC70D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2056329"/>
            <a:ext cx="4114800" cy="274534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873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198"/>
          </a:xfrm>
        </p:spPr>
        <p:txBody>
          <a:bodyPr anchor="ctr">
            <a:normAutofit/>
          </a:bodyPr>
          <a:lstStyle/>
          <a:p>
            <a:r>
              <a:rPr lang="en-US" sz="4400"/>
              <a:t>Recap – Your Responsibilities</a:t>
            </a:r>
          </a:p>
        </p:txBody>
      </p:sp>
      <p:pic>
        <p:nvPicPr>
          <p:cNvPr id="5" name="Picture 4" descr="Notebooks and office supplies">
            <a:extLst>
              <a:ext uri="{FF2B5EF4-FFF2-40B4-BE49-F238E27FC236}">
                <a16:creationId xmlns:a16="http://schemas.microsoft.com/office/drawing/2014/main" id="{47511AD9-3352-ABF9-61AD-C861CBD58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5"/>
          <a:stretch>
            <a:fillRect/>
          </a:stretch>
        </p:blipFill>
        <p:spPr>
          <a:xfrm>
            <a:off x="20" y="1219198"/>
            <a:ext cx="12191980" cy="563880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91056"/>
            <a:ext cx="7616284" cy="469823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Become familiar with data retention and data practices policies</a:t>
            </a:r>
          </a:p>
          <a:p>
            <a:pPr>
              <a:lnSpc>
                <a:spcPct val="90000"/>
              </a:lnSpc>
            </a:pPr>
            <a:r>
              <a:rPr lang="en-US" sz="3200"/>
              <a:t>Ensure the data you access is for business purposes only</a:t>
            </a:r>
          </a:p>
          <a:p>
            <a:pPr>
              <a:lnSpc>
                <a:spcPct val="90000"/>
              </a:lnSpc>
            </a:pPr>
            <a:r>
              <a:rPr lang="en-US" sz="3200"/>
              <a:t>Understand data classifications</a:t>
            </a:r>
          </a:p>
          <a:p>
            <a:pPr>
              <a:lnSpc>
                <a:spcPct val="90000"/>
              </a:lnSpc>
            </a:pPr>
            <a:r>
              <a:rPr lang="en-US" sz="3200"/>
              <a:t>Ensure the data you use is maintained in an easily accessible manner</a:t>
            </a:r>
          </a:p>
          <a:p>
            <a:pPr>
              <a:lnSpc>
                <a:spcPct val="90000"/>
              </a:lnSpc>
            </a:pPr>
            <a:r>
              <a:rPr lang="en-US" sz="3200"/>
              <a:t>If you are a party to or witness a data breach, notify Commerce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294967295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42473-0794-D035-866D-1DD47FAC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2CA2-E230-33D8-EF47-C2E23C77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9F41B-4F3C-60B4-B25E-E438B128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91056"/>
            <a:ext cx="10515600" cy="4765294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/>
              <a:t>Minnesota Statutes, </a:t>
            </a:r>
            <a:r>
              <a:rPr lang="en-US" sz="3200" dirty="0">
                <a:hlinkClick r:id="rId3"/>
              </a:rPr>
              <a:t>Chapter 13</a:t>
            </a:r>
            <a:endParaRPr lang="en-US" sz="3200" dirty="0"/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>
                <a:hlinkClick r:id="rId4" tooltip="This link goes to website for Minnesota Statutes 16C.05, subdivision 5 regarding record maintenance requirements."/>
              </a:rPr>
              <a:t>Minnesota Statutes § 16C.05, subd. 5</a:t>
            </a:r>
            <a:r>
              <a:rPr lang="en-US" sz="3200" dirty="0"/>
              <a:t> 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Minnesota Statutes § 216C.266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, subd. 1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/>
              <a:t>Minnesota Rules, </a:t>
            </a:r>
            <a:r>
              <a:rPr lang="en-US" sz="3200" dirty="0">
                <a:hlinkClick r:id="rId6"/>
              </a:rPr>
              <a:t>Chapter 1205</a:t>
            </a:r>
            <a:endParaRPr lang="en-US" sz="3200" dirty="0"/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u="sng" dirty="0">
                <a:solidFill>
                  <a:srgbClr val="000000"/>
                </a:solidFill>
                <a:ea typeface="Times New Roman" panose="02020603050405020304" pitchFamily="18" charset="0"/>
                <a:hlinkClick r:id="rId7"/>
              </a:rPr>
              <a:t>Department of Administration Data Practices Office</a:t>
            </a:r>
            <a:endParaRPr lang="en-US" sz="32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/>
              <a:t>EAP Policy Manual, Chapter 11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/>
              <a:t>SP – Commerce Contract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1EE3-D235-277A-AF62-A043A6B6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10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92B9E-599B-6AB8-5DDF-AF54126FF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DC54-D6FB-AA9D-8D2C-A07CD58C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eHEAT User Review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9537-EBE1-41C1-DF65-9858FE22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E0C9-ECA3-6C9A-5B8D-18C07FC0B131}"/>
              </a:ext>
            </a:extLst>
          </p:cNvPr>
          <p:cNvSpPr txBox="1"/>
          <p:nvPr/>
        </p:nvSpPr>
        <p:spPr>
          <a:xfrm>
            <a:off x="704088" y="1591056"/>
            <a:ext cx="10649712" cy="10001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1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S.Melaine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Schwahn-Doyle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5FA1-98D8-A21F-5E1B-A5185EE8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B060-DB7D-B70E-14CC-F33146EF3DE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12192000" cy="1238250"/>
          </a:xfrm>
        </p:spPr>
        <p:txBody>
          <a:bodyPr>
            <a:normAutofit/>
          </a:bodyPr>
          <a:lstStyle/>
          <a:p>
            <a:r>
              <a:rPr lang="en-US" sz="4400"/>
              <a:t>Data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CEA9-5819-EDB7-C550-F10F0FB8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91056"/>
            <a:ext cx="10133630" cy="4536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Topics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Minnesota Government Data Practices Act (MGDPA)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Data classifications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SP Responsibilities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Access to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Data breach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eHEAT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79F2A-306B-0233-8334-A993E7AF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31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B12F-BE1A-87E3-3FEB-2437299C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eHEAT User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5C877-0B9D-22FB-FB9A-C5A27EB4DF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S. Melaine Schwahn-Doyle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F251-08ED-DE85-1938-84CBC221F0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09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906AD-0338-79FC-C98A-67B01C19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13F9-C42E-EE94-990F-20C7E503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32CB-4416-D1BA-81ED-901FBD626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684559"/>
            <a:ext cx="11155680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Commerce Active eHEAT user review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Implemented January 2024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Strengthens Commerce controls around protecting EAP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Mitigates the risks of SP control failure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Incorporates state-level eHEAT user access review (e.g., WAP, PUC, etc.)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Assures </a:t>
            </a:r>
            <a:r>
              <a:rPr lang="en-US" sz="2800" i="1" dirty="0"/>
              <a:t>all</a:t>
            </a:r>
            <a:r>
              <a:rPr lang="en-US" sz="2800" dirty="0"/>
              <a:t> active eHEAT users are appropriate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Quarterly frequency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3F87E-B48C-4747-EEE7-99AF2D7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22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276C-33F1-3735-63BA-E4842318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4A12-4499-5DF7-4641-C9645B09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A8D3-2571-D7F1-9DEF-8D18B0595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1" y="1684559"/>
            <a:ext cx="7823199" cy="41777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SPs must have processes or procedures to: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Manage eHEAT access to ensure only current, authorized users have eHEAT access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Access limited to current, authorized users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Roles or features should be necessary for their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See </a:t>
            </a:r>
            <a:r>
              <a:rPr lang="en-US" sz="2800" b="1" dirty="0"/>
              <a:t>Roles and Responsibilities </a:t>
            </a:r>
            <a:r>
              <a:rPr lang="en-US" sz="2800" dirty="0"/>
              <a:t>section Ch 11 p 9 for more detail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3B46B-57AD-060A-593E-E78F8082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erial view of forest road">
            <a:extLst>
              <a:ext uri="{FF2B5EF4-FFF2-40B4-BE49-F238E27FC236}">
                <a16:creationId xmlns:a16="http://schemas.microsoft.com/office/drawing/2014/main" id="{FC368D9C-8502-E054-CDC1-7A372C1F3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3" y="1305797"/>
            <a:ext cx="3453577" cy="2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8EECE-CD60-D8B5-08CD-EA08820DC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42DB-A8E3-A167-3244-E8647DF9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5571-F92F-1628-98EB-FAE5E61D5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684559"/>
            <a:ext cx="7863839" cy="486864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On and off-boarding staff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SPs must immediately deactivate eHEAT admins and users when needed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Off-boarding procedures must include deactivating access to eHEAT and other systems containing EAP private data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8608A-F709-B61D-A66B-4992568D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ABA6C98C-9A7B-D7A4-4B9E-BEED8279E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42" y="1328560"/>
            <a:ext cx="3458858" cy="23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D2E4F-072B-8418-BB0E-28776E944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28CE-6662-E75A-59E4-8AB861CB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4F1D-EEC3-FC88-A59C-8C6A43FC9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487709"/>
            <a:ext cx="11064240" cy="486864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eHEAT access checks by eHEAT Admin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Conduct routine eHEAT user access checks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Immediately deactivate eHEAT admins &amp; users when needed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Separation from SP or leaves EAP org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Administrative leaves or suspension, other leaves over 30 days: laid off or furloughed, extended vacations, or reassignments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Edit the user’s features or access when staff work duties 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Off-boarding procedures must include deactivating access to eHEAT and other systems containing EAP private data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43EC6-FE35-DA58-DE69-E4D3E049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9AB390EC-E68C-1752-4062-697A44AF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1332" y="1020984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5380-54D0-C2C7-0B9C-CB20F1CB3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FC9D-EB5B-F0AC-A549-DB02A6EC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/>
              <a:t>eHEAT User Review</a:t>
            </a:r>
          </a:p>
        </p:txBody>
      </p:sp>
      <p:pic>
        <p:nvPicPr>
          <p:cNvPr id="4" name="Picture 3" descr="Close up of checklist">
            <a:extLst>
              <a:ext uri="{FF2B5EF4-FFF2-40B4-BE49-F238E27FC236}">
                <a16:creationId xmlns:a16="http://schemas.microsoft.com/office/drawing/2014/main" id="{8C1C202B-2028-3CE5-1C25-149E397F2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-2" b="-2"/>
          <a:stretch>
            <a:fillRect/>
          </a:stretch>
        </p:blipFill>
        <p:spPr>
          <a:xfrm>
            <a:off x="1021080" y="1330464"/>
            <a:ext cx="2555240" cy="552753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359B-6F02-F831-C67E-D0A4739FD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0240" y="1330464"/>
            <a:ext cx="9001760" cy="55275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User Review Steps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Commerce announces user review &amp; due date in </a:t>
            </a:r>
            <a:r>
              <a:rPr lang="en-US" sz="3200" b="1" i="1" dirty="0"/>
              <a:t>EZ</a:t>
            </a:r>
            <a:r>
              <a:rPr lang="en-US" sz="3200" dirty="0"/>
              <a:t>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Use the ‘Active User Report’ in eHEAT to obtain a list of active users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Review all active users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Confirm the user is an active staff person who requires access for their current role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Edit or deactivate any users not meeting the criteria to maintain access &amp; record the circumstances for each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Submit attestation email to eap.mail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9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43EB0-1E9B-F89B-1448-27131B24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577D7-8A39-C3C3-B7C2-D7F42F13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C974-91B9-B156-5F0D-414FB1AE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3096-B0F8-5F32-BAAC-567DE3221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462510"/>
            <a:ext cx="7426960" cy="21965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Attestation email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Statement confirming the SP completed the user review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Date the review activity was conducted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12AE-BE71-A88E-4F47-2CDB739D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Hands typing on keyboard">
            <a:extLst>
              <a:ext uri="{FF2B5EF4-FFF2-40B4-BE49-F238E27FC236}">
                <a16:creationId xmlns:a16="http://schemas.microsoft.com/office/drawing/2014/main" id="{59E8732B-AAF1-4C86-C5D4-4AA6CF160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60" y="1319625"/>
            <a:ext cx="3545841" cy="23636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EDD30-C20E-7B5B-6415-24A63D8E128C}"/>
              </a:ext>
            </a:extLst>
          </p:cNvPr>
          <p:cNvSpPr txBox="1">
            <a:spLocks/>
          </p:cNvSpPr>
          <p:nvPr/>
        </p:nvSpPr>
        <p:spPr bwMode="auto">
          <a:xfrm>
            <a:off x="518160" y="3826729"/>
            <a:ext cx="10769599" cy="27121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 confirming all users have only the necessary eHEAT access for their current roles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all access changes resulting from this review, including the user and circumstances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there are no changes,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clearly state no changes required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64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D8CB-4F6A-9A97-B7DB-841982A5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367E-A529-E0BC-7902-1AA760AB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FD1F-5959-4FFC-A630-91277867D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360" y="2455523"/>
            <a:ext cx="5684520" cy="3856946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/>
              <a:t>Statement confirming the SP completed the user review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/>
              <a:t>Date the review activity was conducted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/>
              <a:t>Statement confirming all users only have necessary eHEAT access for current roles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D0E0-92C0-82D3-CB45-EB0DEDBE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D69E5-DA78-0DD7-AD73-01A8D22EE85E}"/>
              </a:ext>
            </a:extLst>
          </p:cNvPr>
          <p:cNvCxnSpPr>
            <a:cxnSpLocks/>
          </p:cNvCxnSpPr>
          <p:nvPr/>
        </p:nvCxnSpPr>
        <p:spPr>
          <a:xfrm>
            <a:off x="6268720" y="3870960"/>
            <a:ext cx="3942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7AFFDB-FBE5-B7AB-5AED-58B82224F340}"/>
              </a:ext>
            </a:extLst>
          </p:cNvPr>
          <p:cNvCxnSpPr>
            <a:cxnSpLocks/>
          </p:cNvCxnSpPr>
          <p:nvPr/>
        </p:nvCxnSpPr>
        <p:spPr>
          <a:xfrm>
            <a:off x="6248400" y="2875280"/>
            <a:ext cx="5140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5F24AF-14A6-B4C1-3066-4D16AE7549DB}"/>
              </a:ext>
            </a:extLst>
          </p:cNvPr>
          <p:cNvCxnSpPr>
            <a:cxnSpLocks/>
          </p:cNvCxnSpPr>
          <p:nvPr/>
        </p:nvCxnSpPr>
        <p:spPr>
          <a:xfrm>
            <a:off x="6263640" y="3347720"/>
            <a:ext cx="499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B15CC5-D88C-9E78-2A0D-621F17A9E8EE}"/>
              </a:ext>
            </a:extLst>
          </p:cNvPr>
          <p:cNvCxnSpPr>
            <a:cxnSpLocks/>
          </p:cNvCxnSpPr>
          <p:nvPr/>
        </p:nvCxnSpPr>
        <p:spPr>
          <a:xfrm>
            <a:off x="7792720" y="3921760"/>
            <a:ext cx="2885440" cy="0"/>
          </a:xfrm>
          <a:prstGeom prst="line">
            <a:avLst/>
          </a:prstGeom>
          <a:ln w="28575"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A36AE-F224-BAFA-57CA-A924D76C552F}"/>
              </a:ext>
            </a:extLst>
          </p:cNvPr>
          <p:cNvCxnSpPr>
            <a:cxnSpLocks/>
          </p:cNvCxnSpPr>
          <p:nvPr/>
        </p:nvCxnSpPr>
        <p:spPr>
          <a:xfrm>
            <a:off x="6263640" y="4307840"/>
            <a:ext cx="1183640" cy="0"/>
          </a:xfrm>
          <a:prstGeom prst="line">
            <a:avLst/>
          </a:prstGeom>
          <a:ln w="28575"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9F3914-577F-CA8C-8D56-09432DFB8A07}"/>
              </a:ext>
            </a:extLst>
          </p:cNvPr>
          <p:cNvCxnSpPr>
            <a:cxnSpLocks/>
          </p:cNvCxnSpPr>
          <p:nvPr/>
        </p:nvCxnSpPr>
        <p:spPr>
          <a:xfrm>
            <a:off x="7655560" y="4307840"/>
            <a:ext cx="348996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68DB9A-FA31-0B19-40F5-E5B6B3FCC3A3}"/>
              </a:ext>
            </a:extLst>
          </p:cNvPr>
          <p:cNvCxnSpPr>
            <a:cxnSpLocks/>
          </p:cNvCxnSpPr>
          <p:nvPr/>
        </p:nvCxnSpPr>
        <p:spPr>
          <a:xfrm>
            <a:off x="6228080" y="4805680"/>
            <a:ext cx="5461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343DBF-CA62-7D37-70EF-9A00377464F2}"/>
              </a:ext>
            </a:extLst>
          </p:cNvPr>
          <p:cNvCxnSpPr>
            <a:cxnSpLocks/>
          </p:cNvCxnSpPr>
          <p:nvPr/>
        </p:nvCxnSpPr>
        <p:spPr>
          <a:xfrm>
            <a:off x="6248400" y="5313680"/>
            <a:ext cx="89916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15DA230-3DB2-A244-0771-A2EFE44C1700}"/>
              </a:ext>
            </a:extLst>
          </p:cNvPr>
          <p:cNvSpPr txBox="1">
            <a:spLocks/>
          </p:cNvSpPr>
          <p:nvPr/>
        </p:nvSpPr>
        <p:spPr bwMode="auto">
          <a:xfrm>
            <a:off x="452120" y="1583956"/>
            <a:ext cx="10937240" cy="7172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Let’s review email requirements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52CD85-5D4B-5951-C161-0C76E8DAF3B5}"/>
              </a:ext>
            </a:extLst>
          </p:cNvPr>
          <p:cNvSpPr txBox="1">
            <a:spLocks/>
          </p:cNvSpPr>
          <p:nvPr/>
        </p:nvSpPr>
        <p:spPr bwMode="auto">
          <a:xfrm>
            <a:off x="6167120" y="2377440"/>
            <a:ext cx="5974080" cy="31800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“This email confirms the eHEAT active user certification for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&lt;SP Agency&gt;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completed on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&lt;Date&gt;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All users have eHEAT access necessary for their current roles.”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B2516-0D09-18E5-D9F8-A397C867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2BF8-31D4-CCA2-095F-838BA0AE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eHEAT User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F883-5556-BAB0-43E4-DEAB52C6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B8F854-EC8E-F787-BD6A-7762258846AA}"/>
              </a:ext>
            </a:extLst>
          </p:cNvPr>
          <p:cNvSpPr txBox="1">
            <a:spLocks/>
          </p:cNvSpPr>
          <p:nvPr/>
        </p:nvSpPr>
        <p:spPr bwMode="auto">
          <a:xfrm>
            <a:off x="6289412" y="1330960"/>
            <a:ext cx="5780668" cy="55270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“This email confirms the eHEAT active user certification for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&lt;SP Agency&gt;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completed on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&lt;Date&gt;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All users have eHEAT access necessary for their current roles.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Removed access from Wiley Coyote due to a job change to Head Start on 8/4/25.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were no changes.”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E6C612-8457-1724-D82B-66BF9C2E1279}"/>
              </a:ext>
            </a:extLst>
          </p:cNvPr>
          <p:cNvSpPr txBox="1">
            <a:spLocks/>
          </p:cNvSpPr>
          <p:nvPr/>
        </p:nvSpPr>
        <p:spPr bwMode="auto">
          <a:xfrm>
            <a:off x="185793" y="1482994"/>
            <a:ext cx="5910207" cy="5238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AutoNum type="arabicParenR" startAt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all access changes resulting from this review, including the user &amp; circumstances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there are no changes,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clearly state no changes required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Reminder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all requirements are met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to eap.mail by due date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reports are recorded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A34E94-E290-9C35-803E-5E83F4D2F939}"/>
              </a:ext>
            </a:extLst>
          </p:cNvPr>
          <p:cNvSpPr/>
          <p:nvPr/>
        </p:nvSpPr>
        <p:spPr>
          <a:xfrm>
            <a:off x="6350372" y="4439920"/>
            <a:ext cx="4998348" cy="1452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B29CA11-1B3F-2CBE-395F-7A283A63E475}"/>
              </a:ext>
            </a:extLst>
          </p:cNvPr>
          <p:cNvSpPr/>
          <p:nvPr/>
        </p:nvSpPr>
        <p:spPr>
          <a:xfrm>
            <a:off x="5938892" y="6007720"/>
            <a:ext cx="4911988" cy="6105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03681A1-ADBC-0B26-E3FF-3C1F564C0404}"/>
              </a:ext>
            </a:extLst>
          </p:cNvPr>
          <p:cNvSpPr/>
          <p:nvPr/>
        </p:nvSpPr>
        <p:spPr>
          <a:xfrm>
            <a:off x="315332" y="4775200"/>
            <a:ext cx="294268" cy="264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`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CEECF4D2-AB78-AB82-57E7-DB5872A2225B}"/>
              </a:ext>
            </a:extLst>
          </p:cNvPr>
          <p:cNvSpPr/>
          <p:nvPr/>
        </p:nvSpPr>
        <p:spPr>
          <a:xfrm>
            <a:off x="2032372" y="4775200"/>
            <a:ext cx="294268" cy="264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2480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MGDPA</a:t>
            </a: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91051-756F-C7F2-FBB8-3510F5B00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2881-0128-2741-E88F-84CCC999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Scope</a:t>
            </a:r>
            <a:endParaRPr lang="en-US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D06F-3F25-AF9A-B04F-37AF9466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A0C0BF-900E-5628-C029-8B6C9050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91056"/>
            <a:ext cx="10931652" cy="526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Scope</a:t>
            </a:r>
            <a:endParaRPr lang="en-US" sz="3200" b="1"/>
          </a:p>
          <a:p>
            <a:r>
              <a:rPr lang="en-US" sz="3200"/>
              <a:t>SPs under contract with Commerce create, collect, receive, store, use, maintain, disseminate government data</a:t>
            </a:r>
          </a:p>
          <a:p>
            <a:r>
              <a:rPr lang="en-US" sz="3200"/>
              <a:t>Minnesota Government Data Practices Act (MGDPA) applies</a:t>
            </a:r>
          </a:p>
          <a:p>
            <a:r>
              <a:rPr lang="en-US" sz="3200"/>
              <a:t>Commerce cannot provide legal advice to SPs </a:t>
            </a:r>
          </a:p>
          <a:p>
            <a:r>
              <a:rPr lang="en-US" sz="3200"/>
              <a:t>This training provides information on MGDPA - not legal advice </a:t>
            </a:r>
          </a:p>
        </p:txBody>
      </p:sp>
    </p:spTree>
    <p:extLst>
      <p:ext uri="{BB962C8B-B14F-4D97-AF65-F5344CB8AC3E}">
        <p14:creationId xmlns:p14="http://schemas.microsoft.com/office/powerpoint/2010/main" val="31977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12192000" cy="1238250"/>
          </a:xfrm>
        </p:spPr>
        <p:txBody>
          <a:bodyPr>
            <a:normAutofit/>
          </a:bodyPr>
          <a:lstStyle/>
          <a:p>
            <a:r>
              <a:rPr lang="en-US" sz="4400"/>
              <a:t>MGDPA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591056"/>
            <a:ext cx="10783062" cy="4351338"/>
          </a:xfrm>
        </p:spPr>
        <p:txBody>
          <a:bodyPr>
            <a:normAutofit/>
          </a:bodyPr>
          <a:lstStyle/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3600" b="1"/>
              <a:t>Minnesota Government Data Practices Act (MGDPA)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/>
              <a:t>Minnesota Statutes, </a:t>
            </a:r>
            <a:r>
              <a:rPr lang="en-US" sz="3200">
                <a:hlinkClick r:id="rId3"/>
              </a:rPr>
              <a:t>Chapter 13</a:t>
            </a:r>
            <a:endParaRPr lang="en-US" sz="3200"/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/>
              <a:t>Defines government data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/>
              <a:t>Presumes government data are public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/>
              <a:t>Classifies not public data 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/>
              <a:t>Requires data on individuals are accurate, complete, current, secure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/>
              <a:t>Minnesota Rules, </a:t>
            </a:r>
            <a:r>
              <a:rPr lang="en-US" sz="3200">
                <a:hlinkClick r:id="rId4"/>
              </a:rPr>
              <a:t>Chapter 1205</a:t>
            </a:r>
            <a:endParaRPr lang="en-US" sz="3200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1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/>
              <a:t>What Are Government Data?</a:t>
            </a:r>
          </a:p>
        </p:txBody>
      </p:sp>
      <p:pic>
        <p:nvPicPr>
          <p:cNvPr id="5" name="Picture 4" descr="Calendar&#10;&#10;AI-generated content may be incorrect.">
            <a:extLst>
              <a:ext uri="{FF2B5EF4-FFF2-40B4-BE49-F238E27FC236}">
                <a16:creationId xmlns:a16="http://schemas.microsoft.com/office/drawing/2014/main" id="{FA10BE6D-C7C4-AFD0-08CC-36C687E0F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" y="2511812"/>
            <a:ext cx="3200400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58439" y="1594624"/>
            <a:ext cx="8651785" cy="503477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/>
              <a:t>What are government data?</a:t>
            </a:r>
          </a:p>
          <a:p>
            <a:pPr>
              <a:lnSpc>
                <a:spcPct val="90000"/>
              </a:lnSpc>
            </a:pPr>
            <a:r>
              <a:rPr lang="en-US" sz="3200"/>
              <a:t>Information collected, created, stored, maintained, or disseminated</a:t>
            </a:r>
          </a:p>
          <a:p>
            <a:pPr>
              <a:lnSpc>
                <a:spcPct val="90000"/>
              </a:lnSpc>
            </a:pPr>
            <a:r>
              <a:rPr lang="en-US" sz="3200"/>
              <a:t>All the work SPs do per contract with Commerce</a:t>
            </a:r>
          </a:p>
          <a:p>
            <a:pPr>
              <a:lnSpc>
                <a:spcPct val="90000"/>
              </a:lnSpc>
            </a:pPr>
            <a:r>
              <a:rPr lang="en-US" sz="3200"/>
              <a:t>Examples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800"/>
              <a:t>EAP applications &amp; documentation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800"/>
              <a:t>Emails &amp; other correspondence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800"/>
              <a:t>Notes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800"/>
              <a:t>Statistics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DF8C9-CB30-5DF9-9C62-A2071BFB7FD4}"/>
              </a:ext>
            </a:extLst>
          </p:cNvPr>
          <p:cNvSpPr txBox="1"/>
          <p:nvPr/>
        </p:nvSpPr>
        <p:spPr>
          <a:xfrm>
            <a:off x="176645" y="5712212"/>
            <a:ext cx="1963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Credit: pixabay.com</a:t>
            </a:r>
          </a:p>
        </p:txBody>
      </p:sp>
    </p:spTree>
    <p:extLst>
      <p:ext uri="{BB962C8B-B14F-4D97-AF65-F5344CB8AC3E}">
        <p14:creationId xmlns:p14="http://schemas.microsoft.com/office/powerpoint/2010/main" val="16574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12192000" cy="1238250"/>
          </a:xfrm>
        </p:spPr>
        <p:txBody>
          <a:bodyPr>
            <a:normAutofit/>
          </a:bodyPr>
          <a:lstStyle/>
          <a:p>
            <a:r>
              <a:rPr lang="en-US" sz="4400"/>
              <a:t>EAP Household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591056"/>
            <a:ext cx="10515600" cy="4765294"/>
          </a:xfrm>
        </p:spPr>
        <p:txBody>
          <a:bodyPr>
            <a:normAutofit/>
          </a:bodyPr>
          <a:lstStyle/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3600" b="1"/>
              <a:t>EAP HH Data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/>
              <a:t>Collected, maintained, or created because an individual applies for EAP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/>
              <a:t>Private data on individuals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/>
              <a:t>Must not be disseminated except pursuant to section </a:t>
            </a:r>
            <a:r>
              <a:rPr lang="en-US" sz="3200">
                <a:hlinkClick r:id="rId4"/>
              </a:rPr>
              <a:t>13.05</a:t>
            </a:r>
            <a:r>
              <a:rPr lang="en-US" sz="3200"/>
              <a:t>, subdivisions 3 and 4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>
                <a:hlinkClick r:id="rId5"/>
              </a:rPr>
              <a:t>Minnesota Statutes § 216C.266</a:t>
            </a:r>
            <a:r>
              <a:rPr lang="en-US" sz="3200"/>
              <a:t>, subd.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3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2445</Words>
  <Application>Microsoft Office PowerPoint</Application>
  <PresentationFormat>Widescreen</PresentationFormat>
  <Paragraphs>416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MS PGothic</vt:lpstr>
      <vt:lpstr>Aptos</vt:lpstr>
      <vt:lpstr>Aptos Display</vt:lpstr>
      <vt:lpstr>Arial</vt:lpstr>
      <vt:lpstr>Calibri</vt:lpstr>
      <vt:lpstr>NeueHaasGroteskText Std</vt:lpstr>
      <vt:lpstr>Times New Roman</vt:lpstr>
      <vt:lpstr>Office Theme</vt:lpstr>
      <vt:lpstr>MN.IT</vt:lpstr>
      <vt:lpstr>    </vt:lpstr>
      <vt:lpstr>Data Practices</vt:lpstr>
      <vt:lpstr>Thank you!</vt:lpstr>
      <vt:lpstr>Data Practices</vt:lpstr>
      <vt:lpstr>MGDPA</vt:lpstr>
      <vt:lpstr>Scope</vt:lpstr>
      <vt:lpstr>MGDPA</vt:lpstr>
      <vt:lpstr>What Are Government Data?</vt:lpstr>
      <vt:lpstr>EAP Household Data</vt:lpstr>
      <vt:lpstr>Record Retention</vt:lpstr>
      <vt:lpstr>Data Classifications</vt:lpstr>
      <vt:lpstr>Data Classifications</vt:lpstr>
      <vt:lpstr>Examples</vt:lpstr>
      <vt:lpstr>SP Responsibilities</vt:lpstr>
      <vt:lpstr>Keep Records Secure</vt:lpstr>
      <vt:lpstr>Keep Records Secure</vt:lpstr>
      <vt:lpstr>Keep Records Secure</vt:lpstr>
      <vt:lpstr>Keep Records Secure</vt:lpstr>
      <vt:lpstr>Email</vt:lpstr>
      <vt:lpstr>Social Security Numbers</vt:lpstr>
      <vt:lpstr>EAP Contract</vt:lpstr>
      <vt:lpstr>EAP Contract</vt:lpstr>
      <vt:lpstr>EAP Contract</vt:lpstr>
      <vt:lpstr>EAP Contract</vt:lpstr>
      <vt:lpstr>Access to Data</vt:lpstr>
      <vt:lpstr>HH Access to Data</vt:lpstr>
      <vt:lpstr>HH Access to Data</vt:lpstr>
      <vt:lpstr>Others’ Access to Data</vt:lpstr>
      <vt:lpstr>Application</vt:lpstr>
      <vt:lpstr>Informed Consent</vt:lpstr>
      <vt:lpstr>External Requests</vt:lpstr>
      <vt:lpstr>Data Breach</vt:lpstr>
      <vt:lpstr>Data Breach</vt:lpstr>
      <vt:lpstr>Data Breach</vt:lpstr>
      <vt:lpstr>Penalty</vt:lpstr>
      <vt:lpstr>Key Message!</vt:lpstr>
      <vt:lpstr>Recap – Your Responsibilities</vt:lpstr>
      <vt:lpstr>Resources</vt:lpstr>
      <vt:lpstr>eHEAT User Review</vt:lpstr>
      <vt:lpstr>eHEAT User Review</vt:lpstr>
      <vt:lpstr>eHEAT User Review</vt:lpstr>
      <vt:lpstr>eHEAT User Review</vt:lpstr>
      <vt:lpstr>eHEAT User Review</vt:lpstr>
      <vt:lpstr>eHEAT User Review</vt:lpstr>
      <vt:lpstr>eHEAT User Review</vt:lpstr>
      <vt:lpstr>eHEAT User Review</vt:lpstr>
      <vt:lpstr>eHEAT User Review</vt:lpstr>
      <vt:lpstr>eHEAT User Review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2</cp:revision>
  <dcterms:created xsi:type="dcterms:W3CDTF">2025-08-06T19:28:42Z</dcterms:created>
  <dcterms:modified xsi:type="dcterms:W3CDTF">2025-08-06T20:30:59Z</dcterms:modified>
</cp:coreProperties>
</file>