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1040" r:id="rId3"/>
    <p:sldId id="3159" r:id="rId4"/>
    <p:sldId id="3378" r:id="rId5"/>
    <p:sldId id="3379" r:id="rId6"/>
    <p:sldId id="3380" r:id="rId7"/>
    <p:sldId id="3381" r:id="rId8"/>
    <p:sldId id="408" r:id="rId9"/>
    <p:sldId id="3382" r:id="rId10"/>
    <p:sldId id="3383" r:id="rId11"/>
    <p:sldId id="3384" r:id="rId12"/>
    <p:sldId id="3385" r:id="rId13"/>
    <p:sldId id="31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0054-8829-454D-8C97-8FB106CB7231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2354C-5667-4A59-AB59-32CB33B53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1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2709210-health-hazard-symbol-label-longer-term-health-hazard-ghs-hazard-pictogra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evisor.mn.gov/statutes/cite/216B.098#stat.216B.098.5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reepnglogos.com/pics/certified-hq-downloa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.zw/cold-spell-to-continue-met-offic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winter-season-concept-calendar-abstract-illustration-based-four-seasons-image4603363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or.leg.state.mn.us/statutes/?id=216B.097" TargetMode="External"/><Relationship Id="rId2" Type="http://schemas.openxmlformats.org/officeDocument/2006/relationships/hyperlink" Target="https://www.revisor.leg.state.mn.us/statutes/?id=216B.096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icpedia.org/handwriting/a/agreement.html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hstudies.sunygeneseoenglish.org/2014/12/12/not-the-ir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evisor.mn.gov/statutes/cite/216B.0975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ri.iu.edu/who-we-work-with/local-governments/beat-the-hea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584775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Utility Customer Protections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Medically necessary equipment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Utility must maintain or reconnect service to HHs where: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Medical emergency exists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Life sustaining medical equipment requiring electricity is in 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Requires written certification that loss of service will impair or threaten health or safety of resident in the HH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Initial certification by telephone allowed if written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   certification provided within five business days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5C7A4C67-BE73-B0E7-3556-D24780140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34834" y="4505325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97498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Medically necessary equipment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Certification must be by doctor, physician assistant, or nurse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Certification is valid for 6 months and may be renewed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Utility may extend to 12 months depending on HH circumstance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HHs in arrears must agree to payment plan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Plan must consider financial circumstances of the HH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Agreement may include arrears forgiveness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MN Statute </a:t>
            </a:r>
            <a:r>
              <a:rPr lang="en-US" sz="3200" dirty="0">
                <a:hlinkClick r:id="rId2"/>
              </a:rPr>
              <a:t>216B.098 Subd 5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87D220E2-D292-D97F-3328-1B282D388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1150" y="4004736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77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Jon Brown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39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DA1A4-EAD8-2BA6-AC96-19CB0568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59A9-D4D9-8B5A-F545-7031B64D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3739-8B7E-43D8-F29C-1F1FD837C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Cold Weather Rule (CWR)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Hot Weather Rule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Medically necessary equipment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404F6-6B99-9F9C-71AE-228D0A27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10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Cold Weather Rule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What is CWR?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Utility shut off protection between October 1 and April 30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Heat-affected, electric and natural gas residential accounts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Covers renters if utility account in HH name and primary heat source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Prevents disconnection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disconnected – service reconnected within 24 hours if possible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Service limiters are considered a disconnect under CWR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2626C8A-9B45-AF57-8B73-B369F3C83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573" r="52787"/>
          <a:stretch/>
        </p:blipFill>
        <p:spPr>
          <a:xfrm>
            <a:off x="10010774" y="1594624"/>
            <a:ext cx="2047875" cy="21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6460897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Cold Weather Rule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What is CWR?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Not automatic – HH must contact their utility company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Do not have to be current to set up arrangement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HH can set up plan anytime during CWR period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D8AE227A-6022-52D7-A314-616025389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22" t="8055" r="2444" b="10749"/>
          <a:stretch/>
        </p:blipFill>
        <p:spPr>
          <a:xfrm>
            <a:off x="7059168" y="1853634"/>
            <a:ext cx="4498848" cy="4064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4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Cold Weather Rule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What is CWR?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Agree to a payment plan based on HH financial situation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Intention is keeping service on, not pay back arrears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Must keep payment plan or lose protection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Timely payment is within 5 days of the agreed-upon due date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MN Statutes </a:t>
            </a:r>
            <a:r>
              <a:rPr lang="en-US" sz="2800" dirty="0">
                <a:hlinkClick r:id="rId2"/>
              </a:rPr>
              <a:t>216B.096</a:t>
            </a:r>
            <a:r>
              <a:rPr lang="en-US" sz="2800" dirty="0"/>
              <a:t> and </a:t>
            </a:r>
            <a:r>
              <a:rPr lang="en-US" sz="2800" dirty="0">
                <a:hlinkClick r:id="rId3"/>
              </a:rPr>
              <a:t>216B.097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844E3AB8-922E-D789-3078-318D5CAA2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16465" y="1952625"/>
            <a:ext cx="18573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Cold Weather Rule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Regulated vs unregulated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CWR applies to </a:t>
            </a:r>
            <a:r>
              <a:rPr lang="en-US" sz="2800" u="sng" dirty="0"/>
              <a:t>all</a:t>
            </a:r>
            <a:r>
              <a:rPr lang="en-US" sz="2800" dirty="0"/>
              <a:t> electric and natural gas utilities, but rules differ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AAB214-1E60-6C5B-3CC0-47D8B35360B2}"/>
              </a:ext>
            </a:extLst>
          </p:cNvPr>
          <p:cNvGraphicFramePr>
            <a:graphicFrameLocks noGrp="1"/>
          </p:cNvGraphicFramePr>
          <p:nvPr/>
        </p:nvGraphicFramePr>
        <p:xfrm>
          <a:off x="657503" y="3672206"/>
          <a:ext cx="1083564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267">
                  <a:extLst>
                    <a:ext uri="{9D8B030D-6E8A-4147-A177-3AD203B41FA5}">
                      <a16:colId xmlns:a16="http://schemas.microsoft.com/office/drawing/2014/main" val="3174374322"/>
                    </a:ext>
                  </a:extLst>
                </a:gridCol>
                <a:gridCol w="5286375">
                  <a:extLst>
                    <a:ext uri="{9D8B030D-6E8A-4147-A177-3AD203B41FA5}">
                      <a16:colId xmlns:a16="http://schemas.microsoft.com/office/drawing/2014/main" val="2232661718"/>
                    </a:ext>
                  </a:extLst>
                </a:gridCol>
              </a:tblGrid>
              <a:tr h="302273">
                <a:tc>
                  <a:txBody>
                    <a:bodyPr/>
                    <a:lstStyle/>
                    <a:p>
                      <a:r>
                        <a:rPr lang="en-US" dirty="0"/>
                        <a:t>Regulated (Xcel, CenterPoint, MERC, MN Power,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Unregulated (Coops and municipals)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94859"/>
                  </a:ext>
                </a:extLst>
              </a:tr>
              <a:tr h="302273">
                <a:tc>
                  <a:txBody>
                    <a:bodyPr/>
                    <a:lstStyle/>
                    <a:p>
                      <a:r>
                        <a:rPr lang="en-US" dirty="0"/>
                        <a:t>Protections for HHs above and below 50% SMI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available to HHs at or below 50% SMI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09868"/>
                  </a:ext>
                </a:extLst>
              </a:tr>
              <a:tr h="302273">
                <a:tc>
                  <a:txBody>
                    <a:bodyPr/>
                    <a:lstStyle/>
                    <a:p>
                      <a:r>
                        <a:rPr lang="en-US" dirty="0"/>
                        <a:t>10% of income payment plan cap for 50% or less SMI 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payment plan cap – amount set by utility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40276"/>
                  </a:ext>
                </a:extLst>
              </a:tr>
              <a:tr h="528979">
                <a:tc>
                  <a:txBody>
                    <a:bodyPr/>
                    <a:lstStyle/>
                    <a:p>
                      <a:r>
                        <a:rPr lang="en-US" dirty="0"/>
                        <a:t>Can’t disconnect within 10 working days of mailing notice or 7 working days of in-person delivery of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Can’t disconnect within 30 days of mailing notice or 15 days of in-person delivery of 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74563"/>
                  </a:ext>
                </a:extLst>
              </a:tr>
              <a:tr h="32815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PUC decides appeals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Utility decides appeals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40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3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Cold Weather Rule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Not regulated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Business and commercial service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Delivered fuels – oil, propane, wood/biofuel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If electric runs furnace for these heating types, electric is eligible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Non-heat electric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Electric not protected if dwelling has heat when service is disconnected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red circle with a white circ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0940146D-8AB1-0604-90AD-73FF4D230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61479" y="1415237"/>
            <a:ext cx="2699385" cy="26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Utility Customer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Hot Weather Rule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No disconnection of residential service during extreme heat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Does NOT require service restored if already disconnected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Applies to all electric utilities – regulated, coop, and municipal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Covers counties where National Weather Service issues: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Excessive heat watch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Heat advisory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Excessive heat warning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MN Statute </a:t>
            </a:r>
            <a:r>
              <a:rPr lang="en-US" sz="3200" dirty="0">
                <a:hlinkClick r:id="rId2"/>
              </a:rPr>
              <a:t>216B.0975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close-up of a measuring tape&#10;&#10;Description automatically generated with low confidence">
            <a:extLst>
              <a:ext uri="{FF2B5EF4-FFF2-40B4-BE49-F238E27FC236}">
                <a16:creationId xmlns:a16="http://schemas.microsoft.com/office/drawing/2014/main" id="{3E928DED-EBAC-6B41-AC57-9E4A2A4A4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3651" y="4672727"/>
            <a:ext cx="4162425" cy="21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552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MN.IT</vt:lpstr>
      <vt:lpstr>    </vt:lpstr>
      <vt:lpstr>Utility Customer Protections</vt:lpstr>
      <vt:lpstr>Utility Customer Protections</vt:lpstr>
      <vt:lpstr>Utility Customer Protections</vt:lpstr>
      <vt:lpstr>Utility Customer Protections</vt:lpstr>
      <vt:lpstr>Utility Customer Protections</vt:lpstr>
      <vt:lpstr>Utility Customer Protections</vt:lpstr>
      <vt:lpstr>Utility Customer Protections</vt:lpstr>
      <vt:lpstr>Utility Customer Protections</vt:lpstr>
      <vt:lpstr>Utility Customer Protections</vt:lpstr>
      <vt:lpstr>Utility Customer Protections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2</cp:revision>
  <dcterms:created xsi:type="dcterms:W3CDTF">2025-08-06T19:28:42Z</dcterms:created>
  <dcterms:modified xsi:type="dcterms:W3CDTF">2025-08-06T20:54:13Z</dcterms:modified>
</cp:coreProperties>
</file>