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11" r:id="rId3"/>
  </p:sldMasterIdLst>
  <p:notesMasterIdLst>
    <p:notesMasterId r:id="rId28"/>
  </p:notesMasterIdLst>
  <p:sldIdLst>
    <p:sldId id="1040" r:id="rId4"/>
    <p:sldId id="3313" r:id="rId5"/>
    <p:sldId id="3410" r:id="rId6"/>
    <p:sldId id="525" r:id="rId7"/>
    <p:sldId id="533" r:id="rId8"/>
    <p:sldId id="534" r:id="rId9"/>
    <p:sldId id="535" r:id="rId10"/>
    <p:sldId id="539" r:id="rId11"/>
    <p:sldId id="540" r:id="rId12"/>
    <p:sldId id="542" r:id="rId13"/>
    <p:sldId id="543" r:id="rId14"/>
    <p:sldId id="544" r:id="rId15"/>
    <p:sldId id="545" r:id="rId16"/>
    <p:sldId id="3411" r:id="rId17"/>
    <p:sldId id="3412" r:id="rId18"/>
    <p:sldId id="3413" r:id="rId19"/>
    <p:sldId id="3414" r:id="rId20"/>
    <p:sldId id="3415" r:id="rId21"/>
    <p:sldId id="3416" r:id="rId22"/>
    <p:sldId id="3417" r:id="rId23"/>
    <p:sldId id="3418" r:id="rId24"/>
    <p:sldId id="3419" r:id="rId25"/>
    <p:sldId id="3420" r:id="rId26"/>
    <p:sldId id="331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7A881-8C11-4A68-A177-CDBFD8EA59D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B212A-B172-45DE-8CFB-1788400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7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918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6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44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297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these are different HHs. You may need to look up these HHs individually to determine which HH to link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322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839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27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0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5840-D8CB-7C6D-B2C3-4FB2D4D9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B0F5A-5838-B2F5-0CB0-C0152EB1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189E-9F75-8BB0-C96E-B21231EB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88E2-E057-468A-A745-867F2D90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E752-194B-E993-DAFD-93710AA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F6BD-6384-1801-E560-C1DA802C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A0F16-7873-47EF-7026-6E1EBD4B6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9565-5872-FA6D-5B49-483264E6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75BC-D783-E89C-9BF6-CB1631A1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D028-ACC6-A5AA-781F-D1B3B6E5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1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9349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1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608243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1434726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403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9866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72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453581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189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29324" y="271871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5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057C1-88A3-D1AE-AD7A-44E2522F8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15468-0EC0-7C94-852E-DC8661325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602EF-0432-654D-7A36-FDF163B0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7C987-E9DB-EDDF-1764-0C63BA71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CCA0-473F-C807-DB88-4BF066FA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74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4336" y="278136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7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609A9E4C-C103-4FA4-822B-E82DE7921672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838936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038160"/>
            <a:ext cx="12192000" cy="18198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83170A9-BBA4-411C-BC84-1842E0BB563A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687649"/>
            <a:ext cx="6396957" cy="21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878286"/>
            <a:ext cx="3774305" cy="54174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6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50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831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EEB90FFD-D2D9-4F5F-8590-CB128880A1B7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82463" y="211882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400299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458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56E193FD-FE95-4BDE-8007-09944D3D6E7B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0F572C9-7141-40CA-BAF6-CEB1DEBAD357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501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CB35-7135-6CF0-34E9-7621102A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DAAA-FF83-3729-7FE5-D7F6CAC2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FD1B-CE90-411E-19DD-0EB976D6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F1E4A-D547-8D99-976B-AA3645BF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22515-92F5-C423-2FE9-4593C914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F9207B-D1B9-461C-9F0C-8FB160527F5F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02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8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09BF49D-465D-4D90-8ED0-696C8CE2F353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2DF86-D7F6-4A2C-B9B5-EBCAFDD685F8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6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2997C-08A6-4C3E-B1D9-4C22E877DECC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5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C0EBC2-667E-47DC-9766-124575FFB03F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FEFE4-D7F6-4199-AA5E-AB5F3890E6A4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F6108E-7910-4A69-980D-2D0B890A7F99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29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148823-37F6-48B2-A686-BCB68E390DE9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8074-A00E-0FC3-17B2-F47ABF85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20E5-EF6C-7434-EEE0-32C591C21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21D6-196E-79E7-63A9-8A0F88C6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3BEBE-6836-A50C-8FE5-EE028645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7E162-B341-3854-CD23-B0372665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9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C27460E-ADA4-4312-B54D-F85146C39A61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C60D-2A37-478B-B283-D5EFC8A6BDE0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86C4FE6-3116-4F1D-B296-403F0C5F2833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15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9F4FA4C-51E8-4FAC-B909-65DFD4705D67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CEF465A-5259-4090-9DE7-D9C0063E4495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7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47608DDD-F948-4368-A165-16C6F04A2D04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ADC0C9A-9F64-45CB-B67D-0E5818227CB2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4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02091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38081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154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D9C9-EE22-FC99-2807-57892BD9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F12A-C191-D07F-F975-3AA9AF8B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60AB2-05D2-A0F4-21CF-FB0F93DF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E1DF6-08C7-1610-E0B1-EF85B379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A89D6-AC4B-DBEC-0EDF-A5497123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CC679-E093-763B-B28E-456449BF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2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ED76-FA01-44A8-9606-D0E453383391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0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2F9B8-5E68-4E4F-B17C-2A863C72D5CF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7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9DCC-8A28-413C-950B-AC617C3E70E0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2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EE99AE-EF6B-4BF9-9FA1-E8EBBC1924E3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7ED909E-CD04-4001-94D5-0975CB7CC54F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28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225572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6C391-7C3B-41B6-99FD-489949516ACA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50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1C1F29-1512-4A68-9ACF-4622935D07B1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73359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A15628-3108-4012-BC7F-22348EC69375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E12B-EFCF-210A-5E36-4489CA50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335F-C256-B838-B82D-6346E4AD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242E-0395-154D-1DF5-415D2B75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293B2-CCDE-96DD-AD6C-5F63940BD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F8A06-0ED7-47E4-52FF-8317F973C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656D3-FAEA-F984-CFB3-7FFDEB2B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FA869-81B4-780D-6A93-BA91ECF5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33C42-4A2F-647C-2FD1-6958C0BD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A5048-757B-4002-9D61-C552F706D13C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1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05703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53057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900651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6A51A0-DBC0-4B1A-A44C-113112936ED0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59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132779-B79A-4542-B582-DC6C2C97CE76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74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9F03C-F1A7-4822-BC4F-FFDB8BB489B7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9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4189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DA1EE5-D104-44FA-B3BB-92872F6821E4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7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57D80-E398-497E-BD25-3935B64AD6C0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29324" y="271871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F418-0BFD-3377-FAA3-9E5860FE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65F8F-B379-B34E-84A0-758CBAA2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74CC7-426C-B3D3-F52C-A9FF3BB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E6D04-4FED-D0E0-ADC6-E78D557F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1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A0BCB-CC0C-4903-9357-5D76A5610BF4}" type="datetime1">
              <a:rPr lang="en-US" smtClean="0"/>
              <a:t>8/7/2025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4336" y="278136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6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8FDA-E0BA-EA06-2325-F6BAB9513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34733"/>
            <a:ext cx="10515600" cy="3342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401F-5F9D-A0FC-4D1F-C4342020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112-6685-4229-95A4-78378CF616F9}" type="datetime1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865F9-9B29-7E04-62B3-315EBB3C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C6763-1D50-2DB3-8771-FAAA23CC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0A4B-66AC-44F6-9213-B93C51DC52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4B0A9-0932-D5D4-A4B8-238CFE61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152"/>
          </a:xfrm>
          <a:solidFill>
            <a:schemeClr val="tx1"/>
          </a:solidFill>
        </p:spPr>
        <p:txBody>
          <a:bodyPr lIns="822960" rIns="822960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DDADF-173D-4B86-1E28-0CBE33F6E06D}"/>
              </a:ext>
            </a:extLst>
          </p:cNvPr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473A-43A5-CA76-5EB2-15CB18977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81430"/>
            <a:ext cx="10515599" cy="822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2548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724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838936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038160"/>
            <a:ext cx="12192000" cy="18198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687649"/>
            <a:ext cx="6396957" cy="21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00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878286"/>
            <a:ext cx="3774305" cy="54174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716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50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659285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82463" y="211882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400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400299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160098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820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9354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5FD59-E76B-710C-E02F-984E4C82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1040-F79A-57C4-F71C-646A0AE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E902-2A1B-425C-F17E-70D0A582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8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517139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47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202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623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596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453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22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995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23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CB2F-96D0-97CC-F5E2-1505F949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5110-B630-27EF-A8C2-62CE5423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14945-BC1C-4EC1-1A14-14C5B150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8079-DA17-64C2-0EE5-37A3A338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6824-8633-ED91-29A6-9E98D6F5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23B7-BD8E-6B85-EC51-21EF4E71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8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7244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9418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847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3197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735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715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040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997188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898814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810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7D59-12CA-E0D9-D37D-B3145B4C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BEBC4-F9F1-7ACC-CF84-F4D0DA43A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44B24-2D49-D999-60C2-56142EB08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447A6-7F9F-7BE0-F2D5-73F703A7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5256F-A68A-E758-4F54-95DDE1C0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11B82-2D8F-1705-F758-15D72F12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03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617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4766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845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397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356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2470756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8165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408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4096688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0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9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34" Type="http://schemas.openxmlformats.org/officeDocument/2006/relationships/slideLayout" Target="../slideLayouts/slideLayout95.xml"/><Relationship Id="rId42" Type="http://schemas.openxmlformats.org/officeDocument/2006/relationships/slideLayout" Target="../slideLayouts/slideLayout103.xml"/><Relationship Id="rId47" Type="http://schemas.openxmlformats.org/officeDocument/2006/relationships/slideLayout" Target="../slideLayouts/slideLayout108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33" Type="http://schemas.openxmlformats.org/officeDocument/2006/relationships/slideLayout" Target="../slideLayouts/slideLayout94.xml"/><Relationship Id="rId38" Type="http://schemas.openxmlformats.org/officeDocument/2006/relationships/slideLayout" Target="../slideLayouts/slideLayout99.xml"/><Relationship Id="rId46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slideLayout" Target="../slideLayouts/slideLayout93.xml"/><Relationship Id="rId37" Type="http://schemas.openxmlformats.org/officeDocument/2006/relationships/slideLayout" Target="../slideLayouts/slideLayout98.xml"/><Relationship Id="rId40" Type="http://schemas.openxmlformats.org/officeDocument/2006/relationships/slideLayout" Target="../slideLayouts/slideLayout101.xml"/><Relationship Id="rId45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36" Type="http://schemas.openxmlformats.org/officeDocument/2006/relationships/slideLayout" Target="../slideLayouts/slideLayout97.xml"/><Relationship Id="rId4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slideLayout" Target="../slideLayouts/slideLayout92.xml"/><Relationship Id="rId44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slideLayout" Target="../slideLayouts/slideLayout91.xml"/><Relationship Id="rId35" Type="http://schemas.openxmlformats.org/officeDocument/2006/relationships/slideLayout" Target="../slideLayouts/slideLayout96.xml"/><Relationship Id="rId43" Type="http://schemas.openxmlformats.org/officeDocument/2006/relationships/slideLayout" Target="../slideLayouts/slideLayout104.xml"/><Relationship Id="rId48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1095D-DF9F-A1C1-AFF5-AB7C78F7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387D-A652-CA41-B1E3-DB75D837B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AC3C9-AF00-6D34-F38C-6F424E4E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448D1-DF34-48A0-983A-A10C276743FF}" type="datetimeFigureOut">
              <a:rPr lang="en-US" smtClean="0"/>
              <a:t>8/7/2025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917-9108-CADA-1E9A-71A6DBB9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A85A-710A-DD4D-FB52-571630295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49"/>
            <a:ext cx="1439779" cy="365126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49"/>
            <a:ext cx="1439779" cy="365126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6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49" r:id="rId38"/>
    <p:sldLayoutId id="2147483750" r:id="rId39"/>
    <p:sldLayoutId id="2147483751" r:id="rId40"/>
    <p:sldLayoutId id="2147483752" r:id="rId41"/>
    <p:sldLayoutId id="2147483753" r:id="rId42"/>
    <p:sldLayoutId id="2147483754" r:id="rId43"/>
    <p:sldLayoutId id="2147483755" r:id="rId44"/>
    <p:sldLayoutId id="2147483756" r:id="rId45"/>
    <p:sldLayoutId id="2147483757" r:id="rId46"/>
    <p:sldLayoutId id="2147483758" r:id="rId47"/>
    <p:sldLayoutId id="2147483759" r:id="rId48"/>
    <p:sldLayoutId id="2147483760" r:id="rId4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6610&amp;picture=into-the-void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Relationship Id="rId4" Type="http://schemas.openxmlformats.org/officeDocument/2006/relationships/hyperlink" Target="https://pixabay.com/en/mistake-spill-slip-up-accident-876597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n-commerce.box.com/s/4vcwqk3pllkto0mjl0cxagw08zb8357p" TargetMode="External"/><Relationship Id="rId2" Type="http://schemas.openxmlformats.org/officeDocument/2006/relationships/hyperlink" Target="https://mn.gov/commerce-stat/pdfs/online-app-processing-guide.pdf" TargetMode="Externa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4923" r="18869" b="35436"/>
          <a:stretch/>
        </p:blipFill>
        <p:spPr>
          <a:xfrm>
            <a:off x="1813428" y="1749552"/>
            <a:ext cx="8316724" cy="1447799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 bwMode="auto">
          <a:xfrm>
            <a:off x="3680461" y="3640074"/>
            <a:ext cx="4738812" cy="456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Assistance Program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2385441" y="4231006"/>
            <a:ext cx="7153656" cy="93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FFY26 Annual Training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6695" y="5301234"/>
            <a:ext cx="8087842" cy="584775"/>
          </a:xfrm>
          <a:prstGeom prst="rect">
            <a:avLst/>
          </a:prstGeom>
          <a:solidFill>
            <a:srgbClr val="003865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</a:rPr>
              <a:t>Online App Enhancements &amp; Refresher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9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4D100-D4CA-A2A7-A8F7-8B0B41675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DB3D6FA-3191-09DB-30E8-D67EBACEFDE4}"/>
              </a:ext>
            </a:extLst>
          </p:cNvPr>
          <p:cNvSpPr txBox="1">
            <a:spLocks/>
          </p:cNvSpPr>
          <p:nvPr/>
        </p:nvSpPr>
        <p:spPr bwMode="auto">
          <a:xfrm>
            <a:off x="698855" y="1594624"/>
            <a:ext cx="5059919" cy="45823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Energy Vendor Screen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Problem: HHs often enter just one vendor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A19B9-9213-12D7-0948-FF60C4D0F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7EBDC-7142-27A0-BF48-8184D1BD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B1B700-2BB5-0BE4-CA9F-B8CAB5C8D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946" y="1454967"/>
            <a:ext cx="6162505" cy="4901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04AFD-4837-A61A-51A7-0A7F449F3E42}"/>
              </a:ext>
            </a:extLst>
          </p:cNvPr>
          <p:cNvSpPr/>
          <p:nvPr/>
        </p:nvSpPr>
        <p:spPr>
          <a:xfrm>
            <a:off x="5419628" y="2908570"/>
            <a:ext cx="6506483" cy="593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DE394-C144-7845-C67E-304BA0D0E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49" y="1454967"/>
            <a:ext cx="6506483" cy="452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31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10998-F5B6-FEEA-D2F4-6E944FA381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C00E7-733E-C868-A85B-20B286D7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02185-0527-1F4C-491A-D16BA8A4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16CD51-A71B-8EA9-8665-FB93F41DF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31" y="1711782"/>
            <a:ext cx="6582694" cy="443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1B9E6-3C35-DD3D-E57A-9888E5300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995" y="1558839"/>
            <a:ext cx="5946570" cy="4745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FF956F0-47BA-AF1E-EC69-31A083B4B7EC}"/>
              </a:ext>
            </a:extLst>
          </p:cNvPr>
          <p:cNvSpPr/>
          <p:nvPr/>
        </p:nvSpPr>
        <p:spPr>
          <a:xfrm>
            <a:off x="842331" y="5116750"/>
            <a:ext cx="2426162" cy="518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2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A891E-105F-0259-98CE-1F1CF2E49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2C8A9-C588-9165-F348-443B8D369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4AEA5-BE97-034E-8A8E-AD393A70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63E48F-82DE-8612-7A44-5D1346726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31" y="1711782"/>
            <a:ext cx="6582694" cy="443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A5A8A36-05A8-0CE5-DEA6-0627471DEF82}"/>
              </a:ext>
            </a:extLst>
          </p:cNvPr>
          <p:cNvSpPr/>
          <p:nvPr/>
        </p:nvSpPr>
        <p:spPr>
          <a:xfrm>
            <a:off x="805030" y="5633036"/>
            <a:ext cx="6582693" cy="518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5BC7E3-31E8-B72B-5214-56AF92D43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911" y="1606993"/>
            <a:ext cx="6563641" cy="4544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96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C11DD-34F8-3376-2EAE-7500C8FEF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8860-2E86-63CE-9F1C-52F099B1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245D9C-A863-FD49-36AD-FEBE8B50C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9428E5-FB57-69F7-FF32-F4107F8AC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31" y="1711782"/>
            <a:ext cx="6582694" cy="4439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698051-1E9B-8452-C2C6-6C183FF3A2F6}"/>
              </a:ext>
            </a:extLst>
          </p:cNvPr>
          <p:cNvSpPr/>
          <p:nvPr/>
        </p:nvSpPr>
        <p:spPr>
          <a:xfrm>
            <a:off x="805030" y="5633036"/>
            <a:ext cx="6582693" cy="518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D343A-993D-C98A-BAF0-D5389E4AC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36" y="1296120"/>
            <a:ext cx="5370628" cy="507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93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5" y="1594624"/>
            <a:ext cx="5749289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Searching for Online Apps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Must select at least 1 status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Submitted date = first date the app appeared in a search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HH Complete date = date HH submitted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Check crisis/ERR boxes to filter search results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C836E-F7EE-3033-A661-3A38FF26E0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78" t="35139" r="10703" b="14028"/>
          <a:stretch/>
        </p:blipFill>
        <p:spPr>
          <a:xfrm>
            <a:off x="6398084" y="2043111"/>
            <a:ext cx="5086351" cy="348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20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5" y="1594624"/>
            <a:ext cx="520018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Matching People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Matching online app people to eHEAT people makes it possible to link online apps to existing HHs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C0400-86DA-2321-1A47-E9B163FBF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854" y="3021805"/>
            <a:ext cx="5200185" cy="152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24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5" y="1594624"/>
            <a:ext cx="5749289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Matching People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BCD7F-6FA8-986A-4B15-6ED40FA8D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477" y="2336381"/>
            <a:ext cx="7624763" cy="42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91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5" y="1594624"/>
            <a:ext cx="5749289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Linking Households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“Linking” tells eHEAT what HH number to use once the online app is accepted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Accepting a linked app voids any pre-logged app for that HH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 descr="A red and white license plate&#10;&#10;Description automatically generated with medium confidence">
            <a:extLst>
              <a:ext uri="{FF2B5EF4-FFF2-40B4-BE49-F238E27FC236}">
                <a16:creationId xmlns:a16="http://schemas.microsoft.com/office/drawing/2014/main" id="{8FD97C4F-0A5A-E01A-E0AB-290F87713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963152">
            <a:off x="7464307" y="3325337"/>
            <a:ext cx="4087955" cy="2861568"/>
          </a:xfrm>
          <a:prstGeom prst="rect">
            <a:avLst/>
          </a:prstGeom>
        </p:spPr>
      </p:pic>
      <p:pic>
        <p:nvPicPr>
          <p:cNvPr id="6" name="Graphic 5" descr="Link with solid fill">
            <a:extLst>
              <a:ext uri="{FF2B5EF4-FFF2-40B4-BE49-F238E27FC236}">
                <a16:creationId xmlns:a16="http://schemas.microsoft.com/office/drawing/2014/main" id="{F3165371-F768-AE9D-AF9B-DF4C4D84A0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5737" y="1681073"/>
            <a:ext cx="2204720" cy="220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5" y="1594624"/>
            <a:ext cx="5749289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Linking Households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90C2C6-05B7-EA16-0537-72F9CD5DD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65" y="2552325"/>
            <a:ext cx="10683693" cy="326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63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5" y="1594624"/>
            <a:ext cx="5749289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To Link or Not to Link?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Link possibilities = any HHs that any members have ever been in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Don’t link just because eHEAT gives you the option – make sure HHs are truly the same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Ex: custody changes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Close-up of chain link">
            <a:extLst>
              <a:ext uri="{FF2B5EF4-FFF2-40B4-BE49-F238E27FC236}">
                <a16:creationId xmlns:a16="http://schemas.microsoft.com/office/drawing/2014/main" id="{D8975743-D6DA-0B95-5F61-83A9AFC0E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84" y="2340585"/>
            <a:ext cx="4636756" cy="309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88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Ian Villa-Watt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103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5" y="1594624"/>
            <a:ext cx="613011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Non-eHEAT Vendors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HHs can enter vendors that are not in eHEAT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Ensure HH did not misspell the name of an existing vendor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If the vendor is truly new, they must register with Commerce EAP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Note: warning does not go away!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1E500-8802-6160-E2E3-E13C009D0F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0" r="11603"/>
          <a:stretch/>
        </p:blipFill>
        <p:spPr>
          <a:xfrm>
            <a:off x="6760035" y="2419349"/>
            <a:ext cx="4724400" cy="2733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9788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5" y="1594624"/>
            <a:ext cx="980803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How Do Online App Emergencies Work?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If the household indicates a crisis, eHEAT will try to create the events automatically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If the vendor is not in eHEAT, you must add the events manually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B097F1-6CCA-A450-8224-8B8304F6B2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" t="40262" r="2103" b="4267"/>
          <a:stretch/>
        </p:blipFill>
        <p:spPr>
          <a:xfrm>
            <a:off x="1051114" y="4595495"/>
            <a:ext cx="10514602" cy="16017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C61CEF-322C-35FA-AB90-E9D3662407FE}"/>
              </a:ext>
            </a:extLst>
          </p:cNvPr>
          <p:cNvSpPr/>
          <p:nvPr/>
        </p:nvSpPr>
        <p:spPr>
          <a:xfrm>
            <a:off x="8128000" y="5455920"/>
            <a:ext cx="3356435" cy="7210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543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5" y="1594624"/>
            <a:ext cx="780651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What if I Log an Online App By Mistake?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Ex: You log the app but linked wrong HH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Void the app from manage app dropdown (indicate app was logged in error)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Online app automatically </a:t>
            </a:r>
            <a:br>
              <a:rPr lang="en-US" sz="3200" dirty="0"/>
            </a:br>
            <a:r>
              <a:rPr lang="en-US" sz="3200" dirty="0"/>
              <a:t>returns to “Ready to Accept” Status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Make corrections and accept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FC83D46-744E-CD00-4CFF-94DD1397C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77236" y="3677920"/>
            <a:ext cx="3849004" cy="2566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692370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5" y="1594624"/>
            <a:ext cx="579483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Online App Resources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Online app processing guide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Available </a:t>
            </a:r>
            <a:r>
              <a:rPr lang="en-US" sz="2800" dirty="0">
                <a:hlinkClick r:id="rId2"/>
              </a:rPr>
              <a:t>via the Toolkit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hlinkClick r:id="rId3"/>
              </a:rPr>
              <a:t>Online app training video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Three neatly stacked books">
            <a:extLst>
              <a:ext uri="{FF2B5EF4-FFF2-40B4-BE49-F238E27FC236}">
                <a16:creationId xmlns:a16="http://schemas.microsoft.com/office/drawing/2014/main" id="{36B05AEB-B930-63A6-2A2E-9502D94C28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56" y="2269824"/>
            <a:ext cx="4826041" cy="3216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69701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36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4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Topics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New Enhancements for FFY26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Refresher on Online App Processing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218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F1CA34A-0A2A-C9DA-99B8-C381FEC0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Online App Enhancements &amp; Refresher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E12F67-49CE-5458-4105-224A6CCBB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480786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SSN Validation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+mj-lt"/>
              </a:rPr>
              <a:t>000 </a:t>
            </a:r>
            <a:r>
              <a:rPr lang="en-US" sz="3200" b="1" dirty="0"/>
              <a:t>- </a:t>
            </a:r>
            <a:r>
              <a:rPr lang="en-US" sz="3200" dirty="0">
                <a:latin typeface="+mj-lt"/>
              </a:rPr>
              <a:t>## </a:t>
            </a:r>
            <a:r>
              <a:rPr lang="en-US" sz="3200" b="1" dirty="0"/>
              <a:t>- </a:t>
            </a:r>
            <a:r>
              <a:rPr lang="en-US" sz="3200" dirty="0">
                <a:latin typeface="+mj-lt"/>
              </a:rPr>
              <a:t>####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+mj-lt"/>
              </a:rPr>
              <a:t>###</a:t>
            </a:r>
            <a:r>
              <a:rPr lang="en-US" sz="3200" b="1" dirty="0"/>
              <a:t> - </a:t>
            </a:r>
            <a:r>
              <a:rPr lang="en-US" sz="3200" dirty="0">
                <a:latin typeface="+mj-lt"/>
              </a:rPr>
              <a:t>00</a:t>
            </a:r>
            <a:r>
              <a:rPr lang="en-US" sz="3200" b="1" dirty="0"/>
              <a:t> - </a:t>
            </a:r>
            <a:r>
              <a:rPr lang="en-US" sz="3200" dirty="0">
                <a:latin typeface="+mj-lt"/>
              </a:rPr>
              <a:t>####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+mj-lt"/>
              </a:rPr>
              <a:t>###</a:t>
            </a:r>
            <a:r>
              <a:rPr lang="en-US" sz="3200" b="1" dirty="0"/>
              <a:t> - </a:t>
            </a:r>
            <a:r>
              <a:rPr lang="en-US" sz="3200" dirty="0">
                <a:latin typeface="+mj-lt"/>
              </a:rPr>
              <a:t>##</a:t>
            </a:r>
            <a:r>
              <a:rPr lang="en-US" sz="3200" b="1" dirty="0"/>
              <a:t> - </a:t>
            </a:r>
            <a:r>
              <a:rPr lang="en-US" sz="3200" dirty="0">
                <a:latin typeface="+mj-lt"/>
              </a:rPr>
              <a:t>0000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+mj-lt"/>
              </a:rPr>
              <a:t>666</a:t>
            </a:r>
            <a:r>
              <a:rPr lang="en-US" sz="3200" b="1" dirty="0"/>
              <a:t> - </a:t>
            </a:r>
            <a:r>
              <a:rPr lang="en-US" sz="3200" dirty="0">
                <a:latin typeface="+mj-lt"/>
              </a:rPr>
              <a:t>##</a:t>
            </a:r>
            <a:r>
              <a:rPr lang="en-US" sz="3200" b="1" dirty="0"/>
              <a:t> - </a:t>
            </a:r>
            <a:r>
              <a:rPr lang="en-US" sz="3200" dirty="0">
                <a:latin typeface="+mj-lt"/>
              </a:rPr>
              <a:t>####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+mj-lt"/>
              </a:rPr>
              <a:t>9##</a:t>
            </a:r>
            <a:r>
              <a:rPr lang="en-US" sz="3200" b="1" dirty="0"/>
              <a:t> - </a:t>
            </a:r>
            <a:r>
              <a:rPr lang="en-US" sz="3200" dirty="0">
                <a:latin typeface="+mj-lt"/>
              </a:rPr>
              <a:t>##</a:t>
            </a:r>
            <a:r>
              <a:rPr lang="en-US" sz="3200" b="1" dirty="0"/>
              <a:t> - </a:t>
            </a:r>
            <a:r>
              <a:rPr lang="en-US" sz="3200" dirty="0">
                <a:latin typeface="+mj-lt"/>
              </a:rPr>
              <a:t>####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F45C7-33D6-2A1B-9057-2860BEC1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49AD-5D2C-4C67-5F14-D35291380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292" y="1594624"/>
            <a:ext cx="5456508" cy="4643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D58435-D1D6-8478-98A0-F80BBD2A97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1533" b="10869"/>
          <a:stretch/>
        </p:blipFill>
        <p:spPr>
          <a:xfrm>
            <a:off x="2188942" y="4533446"/>
            <a:ext cx="9748517" cy="1459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38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F1CA34A-0A2A-C9DA-99B8-C381FEC0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Online App Enhancements &amp; Refresher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E12F67-49CE-5458-4105-224A6CCBB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480786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SSN Conflicts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+mj-lt"/>
              </a:rPr>
              <a:t>What if HH enters an SSN that has already been entered on the same app?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76DD6-465D-193B-B222-7B16821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F67537-0E59-630A-B1B0-FFCD30E2B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463" y="1529506"/>
            <a:ext cx="5483611" cy="4826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5E9DC4-A078-E3A6-5C27-CAACBA7C7A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0153" b="9652"/>
          <a:stretch/>
        </p:blipFill>
        <p:spPr>
          <a:xfrm>
            <a:off x="1503744" y="4204274"/>
            <a:ext cx="10363076" cy="1842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F1CA34A-0A2A-C9DA-99B8-C381FEC0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Online App Enhancements &amp; Refresher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4D26C4-1835-E09C-7368-F94D365C11C1}"/>
              </a:ext>
            </a:extLst>
          </p:cNvPr>
          <p:cNvSpPr txBox="1"/>
          <p:nvPr/>
        </p:nvSpPr>
        <p:spPr>
          <a:xfrm>
            <a:off x="5563159" y="599229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requires documentation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473C2-1F78-431B-117F-240868DD4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3E340B-8C8B-7E17-E0A7-6945252727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360"/>
          <a:stretch/>
        </p:blipFill>
        <p:spPr>
          <a:xfrm>
            <a:off x="978473" y="1580077"/>
            <a:ext cx="10375327" cy="465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447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F1CA34A-0A2A-C9DA-99B8-C381FEC0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Online App Enhancements &amp; Refresher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DE12F67-49CE-5458-4105-224A6CCBB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720" y="1594624"/>
            <a:ext cx="10812425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SSN Exception File Uploads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736E1F8D-17CB-6F79-119F-633C2BDD7DC6}"/>
              </a:ext>
            </a:extLst>
          </p:cNvPr>
          <p:cNvGraphicFramePr>
            <a:graphicFrameLocks/>
          </p:cNvGraphicFramePr>
          <p:nvPr/>
        </p:nvGraphicFramePr>
        <p:xfrm>
          <a:off x="698855" y="2288363"/>
          <a:ext cx="10812425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433">
                  <a:extLst>
                    <a:ext uri="{9D8B030D-6E8A-4147-A177-3AD203B41FA5}">
                      <a16:colId xmlns:a16="http://schemas.microsoft.com/office/drawing/2014/main" val="479801223"/>
                    </a:ext>
                  </a:extLst>
                </a:gridCol>
                <a:gridCol w="7215992">
                  <a:extLst>
                    <a:ext uri="{9D8B030D-6E8A-4147-A177-3AD203B41FA5}">
                      <a16:colId xmlns:a16="http://schemas.microsoft.com/office/drawing/2014/main" val="16841518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Exception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Documentation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355928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Pending SSN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indicated that [person] does not have a social security number yet. Please provide a copy of their pending SSN application.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394404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Foster Care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indicated that you do not know [person]’s social security number because they are in foster care. Please provide documentation from a county, tribal agency, or other organization showing that [person] is in foster care.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400177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Religious Objector</a:t>
                      </a: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You indicated that [person] has chosen not to provide a social security number for religious reasons. Please provide a copy of [person]’s approved IRS Form 4029.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3894198730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F9B20-2C22-8CD9-4F40-4AB5A1FD5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FEB2E-BA2F-EBE8-9B53-040D2D359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396" y="1395411"/>
            <a:ext cx="6335410" cy="505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10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4" y="1594624"/>
            <a:ext cx="5254473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Online App VIE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Will be updated to look like the new paper VIE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Remove expense questions, add new questions for FFY26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9A91F-6945-BD13-56DC-C7481956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33" y="1470801"/>
            <a:ext cx="2814371" cy="506811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63F306-C9B8-F068-96F0-CFB6EA85ABC7}"/>
              </a:ext>
            </a:extLst>
          </p:cNvPr>
          <p:cNvCxnSpPr/>
          <p:nvPr/>
        </p:nvCxnSpPr>
        <p:spPr>
          <a:xfrm>
            <a:off x="7529212" y="2723745"/>
            <a:ext cx="2529192" cy="1468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1254EB-53E3-F9FE-1EC0-73DBC8F567CE}"/>
              </a:ext>
            </a:extLst>
          </p:cNvPr>
          <p:cNvCxnSpPr>
            <a:cxnSpLocks/>
          </p:cNvCxnSpPr>
          <p:nvPr/>
        </p:nvCxnSpPr>
        <p:spPr>
          <a:xfrm flipV="1">
            <a:off x="7607033" y="2723745"/>
            <a:ext cx="2295728" cy="1468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362A3E-27B0-E50B-45FF-A4D1328D5787}"/>
              </a:ext>
            </a:extLst>
          </p:cNvPr>
          <p:cNvCxnSpPr>
            <a:cxnSpLocks/>
          </p:cNvCxnSpPr>
          <p:nvPr/>
        </p:nvCxnSpPr>
        <p:spPr>
          <a:xfrm flipV="1">
            <a:off x="8224837" y="5387199"/>
            <a:ext cx="530060" cy="2742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8AEB41-CC1F-CB2F-B1B7-DF830925307D}"/>
              </a:ext>
            </a:extLst>
          </p:cNvPr>
          <p:cNvCxnSpPr>
            <a:cxnSpLocks/>
          </p:cNvCxnSpPr>
          <p:nvPr/>
        </p:nvCxnSpPr>
        <p:spPr>
          <a:xfrm>
            <a:off x="8263748" y="5445565"/>
            <a:ext cx="491149" cy="215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52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Online App Enhancements &amp; Refresher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5059919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Energy Vendor Screen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Problem: HHs often enter just one vendor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D6363-529A-E1B6-BC85-77E7B66FA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3" t="1909" r="2621" b="4203"/>
          <a:stretch/>
        </p:blipFill>
        <p:spPr>
          <a:xfrm>
            <a:off x="5921574" y="2210688"/>
            <a:ext cx="5659120" cy="315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819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.potx" id="{173BAB30-51AA-4A99-A927-CCD869EBF607}" vid="{BA9EC644-015B-4F2F-9352-CA7D86411286}"/>
    </a:ext>
  </a:extLst>
</a:theme>
</file>

<file path=ppt/theme/theme3.xml><?xml version="1.0" encoding="utf-8"?>
<a:theme xmlns:a="http://schemas.openxmlformats.org/drawingml/2006/main" name="2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.potx" id="{173BAB30-51AA-4A99-A927-CCD869EBF607}" vid="{BA9EC644-015B-4F2F-9352-CA7D864112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674</Words>
  <Application>Microsoft Office PowerPoint</Application>
  <PresentationFormat>Widescreen</PresentationFormat>
  <Paragraphs>121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Aptos Display</vt:lpstr>
      <vt:lpstr>Arial</vt:lpstr>
      <vt:lpstr>Calibri</vt:lpstr>
      <vt:lpstr>NeueHaasGroteskText Std</vt:lpstr>
      <vt:lpstr>Office Theme</vt:lpstr>
      <vt:lpstr>MN.IT</vt:lpstr>
      <vt:lpstr>2_MN.IT</vt:lpstr>
      <vt:lpstr>    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Online App Enhancements &amp; Refresher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Seemann, Sandra (COMM)</dc:creator>
  <cp:lastModifiedBy>Seemann, Sandra (COMM)</cp:lastModifiedBy>
  <cp:revision>3</cp:revision>
  <dcterms:created xsi:type="dcterms:W3CDTF">2025-08-06T19:28:42Z</dcterms:created>
  <dcterms:modified xsi:type="dcterms:W3CDTF">2025-08-07T16:26:28Z</dcterms:modified>
</cp:coreProperties>
</file>