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9"/>
  </p:notesMasterIdLst>
  <p:sldIdLst>
    <p:sldId id="1040" r:id="rId3"/>
    <p:sldId id="3221" r:id="rId4"/>
    <p:sldId id="409" r:id="rId5"/>
    <p:sldId id="3341" r:id="rId6"/>
    <p:sldId id="513" r:id="rId7"/>
    <p:sldId id="3342" r:id="rId8"/>
    <p:sldId id="510" r:id="rId9"/>
    <p:sldId id="514" r:id="rId10"/>
    <p:sldId id="3343" r:id="rId11"/>
    <p:sldId id="3344" r:id="rId12"/>
    <p:sldId id="463" r:id="rId13"/>
    <p:sldId id="3345" r:id="rId14"/>
    <p:sldId id="3346" r:id="rId15"/>
    <p:sldId id="433" r:id="rId16"/>
    <p:sldId id="428" r:id="rId17"/>
    <p:sldId id="427" r:id="rId18"/>
    <p:sldId id="3347" r:id="rId19"/>
    <p:sldId id="468" r:id="rId20"/>
    <p:sldId id="3348" r:id="rId21"/>
    <p:sldId id="445" r:id="rId22"/>
    <p:sldId id="3349" r:id="rId23"/>
    <p:sldId id="3350" r:id="rId24"/>
    <p:sldId id="3351" r:id="rId25"/>
    <p:sldId id="3352" r:id="rId26"/>
    <p:sldId id="3353" r:id="rId27"/>
    <p:sldId id="3354" r:id="rId28"/>
    <p:sldId id="3355" r:id="rId29"/>
    <p:sldId id="3356" r:id="rId30"/>
    <p:sldId id="481" r:id="rId31"/>
    <p:sldId id="3357" r:id="rId32"/>
    <p:sldId id="3358" r:id="rId33"/>
    <p:sldId id="3359" r:id="rId34"/>
    <p:sldId id="3360" r:id="rId35"/>
    <p:sldId id="3361" r:id="rId36"/>
    <p:sldId id="3362" r:id="rId37"/>
    <p:sldId id="3363" r:id="rId38"/>
    <p:sldId id="3364" r:id="rId39"/>
    <p:sldId id="3365" r:id="rId40"/>
    <p:sldId id="3366" r:id="rId41"/>
    <p:sldId id="465" r:id="rId42"/>
    <p:sldId id="466" r:id="rId43"/>
    <p:sldId id="3367" r:id="rId44"/>
    <p:sldId id="415" r:id="rId45"/>
    <p:sldId id="429" r:id="rId46"/>
    <p:sldId id="3368" r:id="rId47"/>
    <p:sldId id="470" r:id="rId48"/>
    <p:sldId id="3369" r:id="rId49"/>
    <p:sldId id="3370" r:id="rId50"/>
    <p:sldId id="413" r:id="rId51"/>
    <p:sldId id="3371" r:id="rId52"/>
    <p:sldId id="464" r:id="rId53"/>
    <p:sldId id="430" r:id="rId54"/>
    <p:sldId id="414" r:id="rId55"/>
    <p:sldId id="440" r:id="rId56"/>
    <p:sldId id="417" r:id="rId57"/>
    <p:sldId id="446" r:id="rId58"/>
    <p:sldId id="3372" r:id="rId59"/>
    <p:sldId id="474" r:id="rId60"/>
    <p:sldId id="3373" r:id="rId61"/>
    <p:sldId id="476" r:id="rId62"/>
    <p:sldId id="511" r:id="rId63"/>
    <p:sldId id="477" r:id="rId64"/>
    <p:sldId id="478" r:id="rId65"/>
    <p:sldId id="3374" r:id="rId66"/>
    <p:sldId id="406" r:id="rId67"/>
    <p:sldId id="3222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0F6D5-D19B-4E4D-BBFF-724AC0F31ED1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F5BF53-4F5A-4829-A8DA-AEA5970A8CDB}">
      <dgm:prSet/>
      <dgm:spPr/>
      <dgm:t>
        <a:bodyPr/>
        <a:lstStyle/>
        <a:p>
          <a:r>
            <a:rPr lang="en-US" b="1"/>
            <a:t>On-site Visits</a:t>
          </a:r>
          <a:endParaRPr lang="en-US"/>
        </a:p>
      </dgm:t>
    </dgm:pt>
    <dgm:pt modelId="{946E3A9B-1CB7-4F89-BC00-E8F854FF30AB}" type="parTrans" cxnId="{51011414-5CF8-457A-AFA4-580CF96D9FBB}">
      <dgm:prSet/>
      <dgm:spPr/>
      <dgm:t>
        <a:bodyPr/>
        <a:lstStyle/>
        <a:p>
          <a:endParaRPr lang="en-US"/>
        </a:p>
      </dgm:t>
    </dgm:pt>
    <dgm:pt modelId="{5B4D4F77-B1E7-421B-8927-120D0B0A6C7E}" type="sibTrans" cxnId="{51011414-5CF8-457A-AFA4-580CF96D9FBB}">
      <dgm:prSet/>
      <dgm:spPr/>
      <dgm:t>
        <a:bodyPr/>
        <a:lstStyle/>
        <a:p>
          <a:endParaRPr lang="en-US"/>
        </a:p>
      </dgm:t>
    </dgm:pt>
    <dgm:pt modelId="{629C7740-98B1-42D5-B829-63ABA3007874}">
      <dgm:prSet/>
      <dgm:spPr/>
      <dgm:t>
        <a:bodyPr/>
        <a:lstStyle/>
        <a:p>
          <a:r>
            <a:rPr lang="en-US"/>
            <a:t>Commerce conducts two types of on-site visits</a:t>
          </a:r>
        </a:p>
      </dgm:t>
    </dgm:pt>
    <dgm:pt modelId="{E49E37F5-CB2E-478B-97C7-86FEFA0D3A73}" type="parTrans" cxnId="{FE8CD497-3546-4572-8E3E-71ACBBBE9357}">
      <dgm:prSet/>
      <dgm:spPr/>
      <dgm:t>
        <a:bodyPr/>
        <a:lstStyle/>
        <a:p>
          <a:endParaRPr lang="en-US"/>
        </a:p>
      </dgm:t>
    </dgm:pt>
    <dgm:pt modelId="{99F09DBB-B4CB-4B14-9F75-ACED0147BE00}" type="sibTrans" cxnId="{FE8CD497-3546-4572-8E3E-71ACBBBE9357}">
      <dgm:prSet/>
      <dgm:spPr/>
      <dgm:t>
        <a:bodyPr/>
        <a:lstStyle/>
        <a:p>
          <a:endParaRPr lang="en-US"/>
        </a:p>
      </dgm:t>
    </dgm:pt>
    <dgm:pt modelId="{72816FFF-AC74-4CE5-B814-3673D7C4751D}">
      <dgm:prSet/>
      <dgm:spPr/>
      <dgm:t>
        <a:bodyPr/>
        <a:lstStyle/>
        <a:p>
          <a:r>
            <a:rPr lang="en-US"/>
            <a:t>Initial Program Assessment Visit (iPAV)</a:t>
          </a:r>
        </a:p>
      </dgm:t>
    </dgm:pt>
    <dgm:pt modelId="{09198D86-9D1B-4605-8F9B-FDEE8C209ED4}" type="parTrans" cxnId="{6E1C8CF7-4C59-4307-BE3E-375FA98C207B}">
      <dgm:prSet/>
      <dgm:spPr/>
      <dgm:t>
        <a:bodyPr/>
        <a:lstStyle/>
        <a:p>
          <a:endParaRPr lang="en-US"/>
        </a:p>
      </dgm:t>
    </dgm:pt>
    <dgm:pt modelId="{3F68F9E8-6B26-462C-B33D-626C67038064}" type="sibTrans" cxnId="{6E1C8CF7-4C59-4307-BE3E-375FA98C207B}">
      <dgm:prSet/>
      <dgm:spPr/>
      <dgm:t>
        <a:bodyPr/>
        <a:lstStyle/>
        <a:p>
          <a:endParaRPr lang="en-US"/>
        </a:p>
      </dgm:t>
    </dgm:pt>
    <dgm:pt modelId="{143289EF-142A-44FF-B48A-5A763E4C1C92}">
      <dgm:prSet/>
      <dgm:spPr/>
      <dgm:t>
        <a:bodyPr/>
        <a:lstStyle/>
        <a:p>
          <a:r>
            <a:rPr lang="en-US"/>
            <a:t>Full Program Audit Visit (fPAV)</a:t>
          </a:r>
        </a:p>
      </dgm:t>
    </dgm:pt>
    <dgm:pt modelId="{FE68B1C4-5C04-4385-80B9-14CB12FBEBAA}" type="parTrans" cxnId="{AC3BBCDB-8B47-4469-ADA3-308A365D39B6}">
      <dgm:prSet/>
      <dgm:spPr/>
      <dgm:t>
        <a:bodyPr/>
        <a:lstStyle/>
        <a:p>
          <a:endParaRPr lang="en-US"/>
        </a:p>
      </dgm:t>
    </dgm:pt>
    <dgm:pt modelId="{ED32A04C-BE99-45FB-BABB-5FEA1DC011A1}" type="sibTrans" cxnId="{AC3BBCDB-8B47-4469-ADA3-308A365D39B6}">
      <dgm:prSet/>
      <dgm:spPr/>
      <dgm:t>
        <a:bodyPr/>
        <a:lstStyle/>
        <a:p>
          <a:endParaRPr lang="en-US"/>
        </a:p>
      </dgm:t>
    </dgm:pt>
    <dgm:pt modelId="{230E6650-F3AF-487A-A664-ECE515F8979F}" type="pres">
      <dgm:prSet presAssocID="{2940F6D5-D19B-4E4D-BBFF-724AC0F31ED1}" presName="Name0" presStyleCnt="0">
        <dgm:presLayoutVars>
          <dgm:dir/>
          <dgm:animLvl val="lvl"/>
          <dgm:resizeHandles val="exact"/>
        </dgm:presLayoutVars>
      </dgm:prSet>
      <dgm:spPr/>
    </dgm:pt>
    <dgm:pt modelId="{19F442B0-F98C-44A6-BEFC-7B482F216593}" type="pres">
      <dgm:prSet presAssocID="{F0F5BF53-4F5A-4829-A8DA-AEA5970A8CDB}" presName="boxAndChildren" presStyleCnt="0"/>
      <dgm:spPr/>
    </dgm:pt>
    <dgm:pt modelId="{BE9953F6-3497-4DE3-8F89-4A5581D70159}" type="pres">
      <dgm:prSet presAssocID="{F0F5BF53-4F5A-4829-A8DA-AEA5970A8CDB}" presName="parentTextBox" presStyleLbl="node1" presStyleIdx="0" presStyleCnt="1"/>
      <dgm:spPr/>
    </dgm:pt>
    <dgm:pt modelId="{8D548E5B-8CF8-410A-A08E-584243813001}" type="pres">
      <dgm:prSet presAssocID="{F0F5BF53-4F5A-4829-A8DA-AEA5970A8CDB}" presName="entireBox" presStyleLbl="node1" presStyleIdx="0" presStyleCnt="1"/>
      <dgm:spPr/>
    </dgm:pt>
    <dgm:pt modelId="{762614DA-9A85-4657-AE5E-B2A2BE2559F4}" type="pres">
      <dgm:prSet presAssocID="{F0F5BF53-4F5A-4829-A8DA-AEA5970A8CDB}" presName="descendantBox" presStyleCnt="0"/>
      <dgm:spPr/>
    </dgm:pt>
    <dgm:pt modelId="{531BDE5E-AA40-4564-8F1B-0068BE5FB73D}" type="pres">
      <dgm:prSet presAssocID="{629C7740-98B1-42D5-B829-63ABA3007874}" presName="childTextBox" presStyleLbl="fgAccFollowNode1" presStyleIdx="0" presStyleCnt="1">
        <dgm:presLayoutVars>
          <dgm:bulletEnabled val="1"/>
        </dgm:presLayoutVars>
      </dgm:prSet>
      <dgm:spPr/>
    </dgm:pt>
  </dgm:ptLst>
  <dgm:cxnLst>
    <dgm:cxn modelId="{B88DBC02-D864-43F9-8574-360A41943596}" type="presOf" srcId="{F0F5BF53-4F5A-4829-A8DA-AEA5970A8CDB}" destId="{BE9953F6-3497-4DE3-8F89-4A5581D70159}" srcOrd="0" destOrd="0" presId="urn:microsoft.com/office/officeart/2005/8/layout/process4"/>
    <dgm:cxn modelId="{51011414-5CF8-457A-AFA4-580CF96D9FBB}" srcId="{2940F6D5-D19B-4E4D-BBFF-724AC0F31ED1}" destId="{F0F5BF53-4F5A-4829-A8DA-AEA5970A8CDB}" srcOrd="0" destOrd="0" parTransId="{946E3A9B-1CB7-4F89-BC00-E8F854FF30AB}" sibTransId="{5B4D4F77-B1E7-421B-8927-120D0B0A6C7E}"/>
    <dgm:cxn modelId="{FE8CD497-3546-4572-8E3E-71ACBBBE9357}" srcId="{F0F5BF53-4F5A-4829-A8DA-AEA5970A8CDB}" destId="{629C7740-98B1-42D5-B829-63ABA3007874}" srcOrd="0" destOrd="0" parTransId="{E49E37F5-CB2E-478B-97C7-86FEFA0D3A73}" sibTransId="{99F09DBB-B4CB-4B14-9F75-ACED0147BE00}"/>
    <dgm:cxn modelId="{F421729F-378A-4D56-9588-911D391B7FA6}" type="presOf" srcId="{72816FFF-AC74-4CE5-B814-3673D7C4751D}" destId="{531BDE5E-AA40-4564-8F1B-0068BE5FB73D}" srcOrd="0" destOrd="1" presId="urn:microsoft.com/office/officeart/2005/8/layout/process4"/>
    <dgm:cxn modelId="{1AFBC9BC-8704-4EC0-A9E4-5847A2871F4B}" type="presOf" srcId="{629C7740-98B1-42D5-B829-63ABA3007874}" destId="{531BDE5E-AA40-4564-8F1B-0068BE5FB73D}" srcOrd="0" destOrd="0" presId="urn:microsoft.com/office/officeart/2005/8/layout/process4"/>
    <dgm:cxn modelId="{CC6C01CA-C588-46DE-A020-32E3E7F91EB0}" type="presOf" srcId="{F0F5BF53-4F5A-4829-A8DA-AEA5970A8CDB}" destId="{8D548E5B-8CF8-410A-A08E-584243813001}" srcOrd="1" destOrd="0" presId="urn:microsoft.com/office/officeart/2005/8/layout/process4"/>
    <dgm:cxn modelId="{AAC0EACC-AAB5-4C28-BFEB-57419C8B0AA6}" type="presOf" srcId="{143289EF-142A-44FF-B48A-5A763E4C1C92}" destId="{531BDE5E-AA40-4564-8F1B-0068BE5FB73D}" srcOrd="0" destOrd="2" presId="urn:microsoft.com/office/officeart/2005/8/layout/process4"/>
    <dgm:cxn modelId="{53A603D6-1499-4137-BC9E-ABB53DDA062C}" type="presOf" srcId="{2940F6D5-D19B-4E4D-BBFF-724AC0F31ED1}" destId="{230E6650-F3AF-487A-A664-ECE515F8979F}" srcOrd="0" destOrd="0" presId="urn:microsoft.com/office/officeart/2005/8/layout/process4"/>
    <dgm:cxn modelId="{AC3BBCDB-8B47-4469-ADA3-308A365D39B6}" srcId="{629C7740-98B1-42D5-B829-63ABA3007874}" destId="{143289EF-142A-44FF-B48A-5A763E4C1C92}" srcOrd="1" destOrd="0" parTransId="{FE68B1C4-5C04-4385-80B9-14CB12FBEBAA}" sibTransId="{ED32A04C-BE99-45FB-BABB-5FEA1DC011A1}"/>
    <dgm:cxn modelId="{6E1C8CF7-4C59-4307-BE3E-375FA98C207B}" srcId="{629C7740-98B1-42D5-B829-63ABA3007874}" destId="{72816FFF-AC74-4CE5-B814-3673D7C4751D}" srcOrd="0" destOrd="0" parTransId="{09198D86-9D1B-4605-8F9B-FDEE8C209ED4}" sibTransId="{3F68F9E8-6B26-462C-B33D-626C67038064}"/>
    <dgm:cxn modelId="{40D35214-DDD0-46EE-9078-99B92EADA74E}" type="presParOf" srcId="{230E6650-F3AF-487A-A664-ECE515F8979F}" destId="{19F442B0-F98C-44A6-BEFC-7B482F216593}" srcOrd="0" destOrd="0" presId="urn:microsoft.com/office/officeart/2005/8/layout/process4"/>
    <dgm:cxn modelId="{E40F551A-FE96-453E-8289-D7650AA06FE9}" type="presParOf" srcId="{19F442B0-F98C-44A6-BEFC-7B482F216593}" destId="{BE9953F6-3497-4DE3-8F89-4A5581D70159}" srcOrd="0" destOrd="0" presId="urn:microsoft.com/office/officeart/2005/8/layout/process4"/>
    <dgm:cxn modelId="{2378796B-7DBE-49D8-947F-228A7D79BA0B}" type="presParOf" srcId="{19F442B0-F98C-44A6-BEFC-7B482F216593}" destId="{8D548E5B-8CF8-410A-A08E-584243813001}" srcOrd="1" destOrd="0" presId="urn:microsoft.com/office/officeart/2005/8/layout/process4"/>
    <dgm:cxn modelId="{7F2EBEE3-2ED5-42DD-9157-9783A804F14A}" type="presParOf" srcId="{19F442B0-F98C-44A6-BEFC-7B482F216593}" destId="{762614DA-9A85-4657-AE5E-B2A2BE2559F4}" srcOrd="2" destOrd="0" presId="urn:microsoft.com/office/officeart/2005/8/layout/process4"/>
    <dgm:cxn modelId="{E5834B4A-B99A-4108-A004-61D7CE5FEC3A}" type="presParOf" srcId="{762614DA-9A85-4657-AE5E-B2A2BE2559F4}" destId="{531BDE5E-AA40-4564-8F1B-0068BE5FB7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C7A53-CB30-4A16-8F8C-E800E52EFF54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74C8D4-F54A-49A6-B923-0FE699913EC6}">
      <dgm:prSet/>
      <dgm:spPr/>
      <dgm:t>
        <a:bodyPr/>
        <a:lstStyle/>
        <a:p>
          <a:r>
            <a:rPr lang="en-US" b="1"/>
            <a:t>How are Files Selected?</a:t>
          </a:r>
          <a:endParaRPr lang="en-US"/>
        </a:p>
      </dgm:t>
    </dgm:pt>
    <dgm:pt modelId="{6DBEC699-6F55-442E-A0CF-7773AC938E5F}" type="parTrans" cxnId="{CD181CBC-2FFC-4D7E-97B2-9E83F17247E2}">
      <dgm:prSet/>
      <dgm:spPr/>
      <dgm:t>
        <a:bodyPr/>
        <a:lstStyle/>
        <a:p>
          <a:endParaRPr lang="en-US"/>
        </a:p>
      </dgm:t>
    </dgm:pt>
    <dgm:pt modelId="{EA0DD231-36D2-4DF9-B790-F6EFD0B56B65}" type="sibTrans" cxnId="{CD181CBC-2FFC-4D7E-97B2-9E83F17247E2}">
      <dgm:prSet/>
      <dgm:spPr/>
      <dgm:t>
        <a:bodyPr/>
        <a:lstStyle/>
        <a:p>
          <a:endParaRPr lang="en-US"/>
        </a:p>
      </dgm:t>
    </dgm:pt>
    <dgm:pt modelId="{CEDF61FE-EB4F-47E6-BAB7-22AE67D13B61}">
      <dgm:prSet/>
      <dgm:spPr/>
      <dgm:t>
        <a:bodyPr/>
        <a:lstStyle/>
        <a:p>
          <a:r>
            <a:rPr lang="en-US" dirty="0"/>
            <a:t>Data is queried from eHEAT</a:t>
          </a:r>
        </a:p>
      </dgm:t>
    </dgm:pt>
    <dgm:pt modelId="{0C471A91-803D-4059-930F-7D2BCFB76052}" type="parTrans" cxnId="{28FFF0CF-D9ED-4E16-8C94-40DE3799B04D}">
      <dgm:prSet/>
      <dgm:spPr/>
      <dgm:t>
        <a:bodyPr/>
        <a:lstStyle/>
        <a:p>
          <a:endParaRPr lang="en-US"/>
        </a:p>
      </dgm:t>
    </dgm:pt>
    <dgm:pt modelId="{51A30558-B92A-4DC6-B11C-19D050B8CB77}" type="sibTrans" cxnId="{28FFF0CF-D9ED-4E16-8C94-40DE3799B04D}">
      <dgm:prSet/>
      <dgm:spPr/>
      <dgm:t>
        <a:bodyPr/>
        <a:lstStyle/>
        <a:p>
          <a:endParaRPr lang="en-US"/>
        </a:p>
      </dgm:t>
    </dgm:pt>
    <dgm:pt modelId="{B3F5976C-4762-43B5-9E38-0F3BFA03D8A2}">
      <dgm:prSet/>
      <dgm:spPr/>
      <dgm:t>
        <a:bodyPr/>
        <a:lstStyle/>
        <a:p>
          <a:r>
            <a:rPr lang="en-US"/>
            <a:t>Primary heat </a:t>
          </a:r>
        </a:p>
      </dgm:t>
    </dgm:pt>
    <dgm:pt modelId="{5B8F7F84-24A4-43D3-A63C-5C1BA5A4B381}" type="parTrans" cxnId="{502697C1-D2AE-43B8-8EF8-172A3DA41D31}">
      <dgm:prSet/>
      <dgm:spPr/>
      <dgm:t>
        <a:bodyPr/>
        <a:lstStyle/>
        <a:p>
          <a:endParaRPr lang="en-US"/>
        </a:p>
      </dgm:t>
    </dgm:pt>
    <dgm:pt modelId="{EE705ADF-8577-4BFE-AACC-D5640647DF8D}" type="sibTrans" cxnId="{502697C1-D2AE-43B8-8EF8-172A3DA41D31}">
      <dgm:prSet/>
      <dgm:spPr/>
      <dgm:t>
        <a:bodyPr/>
        <a:lstStyle/>
        <a:p>
          <a:endParaRPr lang="en-US"/>
        </a:p>
      </dgm:t>
    </dgm:pt>
    <dgm:pt modelId="{B7C76D44-8E7B-4A7E-8E80-D4074C06BE0D}">
      <dgm:prSet/>
      <dgm:spPr/>
      <dgm:t>
        <a:bodyPr/>
        <a:lstStyle/>
        <a:p>
          <a:r>
            <a:rPr lang="en-US"/>
            <a:t>Crisis</a:t>
          </a:r>
        </a:p>
      </dgm:t>
    </dgm:pt>
    <dgm:pt modelId="{DABE9BF6-FE12-4965-8FEC-BDA3E87AA21C}" type="parTrans" cxnId="{E556E872-DE2D-4805-9AF7-E6554EB8E9E2}">
      <dgm:prSet/>
      <dgm:spPr/>
      <dgm:t>
        <a:bodyPr/>
        <a:lstStyle/>
        <a:p>
          <a:endParaRPr lang="en-US"/>
        </a:p>
      </dgm:t>
    </dgm:pt>
    <dgm:pt modelId="{812A2515-3094-4A7B-9DF9-AE0E224429C0}" type="sibTrans" cxnId="{E556E872-DE2D-4805-9AF7-E6554EB8E9E2}">
      <dgm:prSet/>
      <dgm:spPr/>
      <dgm:t>
        <a:bodyPr/>
        <a:lstStyle/>
        <a:p>
          <a:endParaRPr lang="en-US"/>
        </a:p>
      </dgm:t>
    </dgm:pt>
    <dgm:pt modelId="{623C9C5A-1E5D-4AE7-9CDC-32C76A898037}">
      <dgm:prSet/>
      <dgm:spPr/>
      <dgm:t>
        <a:bodyPr/>
        <a:lstStyle/>
        <a:p>
          <a:r>
            <a:rPr lang="en-US"/>
            <a:t>ERR</a:t>
          </a:r>
        </a:p>
      </dgm:t>
    </dgm:pt>
    <dgm:pt modelId="{A556168D-FD04-4253-A56F-0FA2B6DCB9ED}" type="parTrans" cxnId="{4ABDB719-6671-406A-9E34-541A2D22586C}">
      <dgm:prSet/>
      <dgm:spPr/>
      <dgm:t>
        <a:bodyPr/>
        <a:lstStyle/>
        <a:p>
          <a:endParaRPr lang="en-US"/>
        </a:p>
      </dgm:t>
    </dgm:pt>
    <dgm:pt modelId="{0D3684F1-4C80-4312-990E-306AEBC60699}" type="sibTrans" cxnId="{4ABDB719-6671-406A-9E34-541A2D22586C}">
      <dgm:prSet/>
      <dgm:spPr/>
      <dgm:t>
        <a:bodyPr/>
        <a:lstStyle/>
        <a:p>
          <a:endParaRPr lang="en-US"/>
        </a:p>
      </dgm:t>
    </dgm:pt>
    <dgm:pt modelId="{BBDFCA15-76C8-413A-8BB7-656C8BA5D6C6}">
      <dgm:prSet/>
      <dgm:spPr/>
      <dgm:t>
        <a:bodyPr/>
        <a:lstStyle/>
        <a:p>
          <a:r>
            <a:rPr lang="en-US"/>
            <a:t>Random sample is created</a:t>
          </a:r>
        </a:p>
      </dgm:t>
    </dgm:pt>
    <dgm:pt modelId="{BC3D9D07-DBA8-43B5-A263-6074AF5FF74E}" type="parTrans" cxnId="{F16C2B7F-1798-4F16-AC10-74AC07F9A03C}">
      <dgm:prSet/>
      <dgm:spPr/>
      <dgm:t>
        <a:bodyPr/>
        <a:lstStyle/>
        <a:p>
          <a:endParaRPr lang="en-US"/>
        </a:p>
      </dgm:t>
    </dgm:pt>
    <dgm:pt modelId="{0B45CB19-8D57-4E18-B836-2B05142FC14D}" type="sibTrans" cxnId="{F16C2B7F-1798-4F16-AC10-74AC07F9A03C}">
      <dgm:prSet/>
      <dgm:spPr/>
      <dgm:t>
        <a:bodyPr/>
        <a:lstStyle/>
        <a:p>
          <a:endParaRPr lang="en-US"/>
        </a:p>
      </dgm:t>
    </dgm:pt>
    <dgm:pt modelId="{6A382B36-7006-416F-8B85-AF225B73329C}" type="pres">
      <dgm:prSet presAssocID="{834C7A53-CB30-4A16-8F8C-E800E52EFF54}" presName="linear" presStyleCnt="0">
        <dgm:presLayoutVars>
          <dgm:dir/>
          <dgm:animLvl val="lvl"/>
          <dgm:resizeHandles val="exact"/>
        </dgm:presLayoutVars>
      </dgm:prSet>
      <dgm:spPr/>
    </dgm:pt>
    <dgm:pt modelId="{6AF117C0-AD6C-4516-A4BF-755F073C6E1C}" type="pres">
      <dgm:prSet presAssocID="{B874C8D4-F54A-49A6-B923-0FE699913EC6}" presName="parentLin" presStyleCnt="0"/>
      <dgm:spPr/>
    </dgm:pt>
    <dgm:pt modelId="{D5A9B850-CEC0-40E2-8FA4-8DDCA906F2C5}" type="pres">
      <dgm:prSet presAssocID="{B874C8D4-F54A-49A6-B923-0FE699913EC6}" presName="parentLeftMargin" presStyleLbl="node1" presStyleIdx="0" presStyleCnt="3"/>
      <dgm:spPr/>
    </dgm:pt>
    <dgm:pt modelId="{6A5F22AD-15A5-4FB7-B345-5757CD62BA02}" type="pres">
      <dgm:prSet presAssocID="{B874C8D4-F54A-49A6-B923-0FE699913E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5FFEA1-695D-422B-9089-7CA763E5A0F0}" type="pres">
      <dgm:prSet presAssocID="{B874C8D4-F54A-49A6-B923-0FE699913EC6}" presName="negativeSpace" presStyleCnt="0"/>
      <dgm:spPr/>
    </dgm:pt>
    <dgm:pt modelId="{0709D107-390A-4778-9766-1146F3D728C0}" type="pres">
      <dgm:prSet presAssocID="{B874C8D4-F54A-49A6-B923-0FE699913EC6}" presName="childText" presStyleLbl="conFgAcc1" presStyleIdx="0" presStyleCnt="3">
        <dgm:presLayoutVars>
          <dgm:bulletEnabled val="1"/>
        </dgm:presLayoutVars>
      </dgm:prSet>
      <dgm:spPr/>
    </dgm:pt>
    <dgm:pt modelId="{6ABC2064-C6FD-4170-84B9-6FF011096CA3}" type="pres">
      <dgm:prSet presAssocID="{EA0DD231-36D2-4DF9-B790-F6EFD0B56B65}" presName="spaceBetweenRectangles" presStyleCnt="0"/>
      <dgm:spPr/>
    </dgm:pt>
    <dgm:pt modelId="{E0437E91-5ACB-432C-A128-5EBDAE1E9605}" type="pres">
      <dgm:prSet presAssocID="{CEDF61FE-EB4F-47E6-BAB7-22AE67D13B61}" presName="parentLin" presStyleCnt="0"/>
      <dgm:spPr/>
    </dgm:pt>
    <dgm:pt modelId="{03FDE370-A37C-4370-BEBE-C9412529C096}" type="pres">
      <dgm:prSet presAssocID="{CEDF61FE-EB4F-47E6-BAB7-22AE67D13B61}" presName="parentLeftMargin" presStyleLbl="node1" presStyleIdx="0" presStyleCnt="3"/>
      <dgm:spPr/>
    </dgm:pt>
    <dgm:pt modelId="{B9A75827-73D6-44A5-A26B-52B0F17D9434}" type="pres">
      <dgm:prSet presAssocID="{CEDF61FE-EB4F-47E6-BAB7-22AE67D13B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A3C9BF-F5B4-4EAE-889E-64A5CEB4C2D0}" type="pres">
      <dgm:prSet presAssocID="{CEDF61FE-EB4F-47E6-BAB7-22AE67D13B61}" presName="negativeSpace" presStyleCnt="0"/>
      <dgm:spPr/>
    </dgm:pt>
    <dgm:pt modelId="{F07D2D33-AEA8-47D7-9CAA-AABDB56FEECF}" type="pres">
      <dgm:prSet presAssocID="{CEDF61FE-EB4F-47E6-BAB7-22AE67D13B61}" presName="childText" presStyleLbl="conFgAcc1" presStyleIdx="1" presStyleCnt="3">
        <dgm:presLayoutVars>
          <dgm:bulletEnabled val="1"/>
        </dgm:presLayoutVars>
      </dgm:prSet>
      <dgm:spPr/>
    </dgm:pt>
    <dgm:pt modelId="{95873EFC-1A3D-48BB-BE3F-9E261C3EF7BC}" type="pres">
      <dgm:prSet presAssocID="{51A30558-B92A-4DC6-B11C-19D050B8CB77}" presName="spaceBetweenRectangles" presStyleCnt="0"/>
      <dgm:spPr/>
    </dgm:pt>
    <dgm:pt modelId="{122B217D-2394-4CC9-A2D6-D3318C853FBE}" type="pres">
      <dgm:prSet presAssocID="{BBDFCA15-76C8-413A-8BB7-656C8BA5D6C6}" presName="parentLin" presStyleCnt="0"/>
      <dgm:spPr/>
    </dgm:pt>
    <dgm:pt modelId="{591F8CAF-1032-4EF7-B3A2-9C3911BC5E58}" type="pres">
      <dgm:prSet presAssocID="{BBDFCA15-76C8-413A-8BB7-656C8BA5D6C6}" presName="parentLeftMargin" presStyleLbl="node1" presStyleIdx="1" presStyleCnt="3"/>
      <dgm:spPr/>
    </dgm:pt>
    <dgm:pt modelId="{2764C37C-D333-4558-8131-78524A6FA006}" type="pres">
      <dgm:prSet presAssocID="{BBDFCA15-76C8-413A-8BB7-656C8BA5D6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7D935AB-5DBD-486F-95D8-4033D189E96E}" type="pres">
      <dgm:prSet presAssocID="{BBDFCA15-76C8-413A-8BB7-656C8BA5D6C6}" presName="negativeSpace" presStyleCnt="0"/>
      <dgm:spPr/>
    </dgm:pt>
    <dgm:pt modelId="{52A4ECAA-1E2C-49D1-B8CC-9A19B99ED8E6}" type="pres">
      <dgm:prSet presAssocID="{BBDFCA15-76C8-413A-8BB7-656C8BA5D6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543207-F33F-4CB6-A7CD-983A292F9B9A}" type="presOf" srcId="{CEDF61FE-EB4F-47E6-BAB7-22AE67D13B61}" destId="{B9A75827-73D6-44A5-A26B-52B0F17D9434}" srcOrd="1" destOrd="0" presId="urn:microsoft.com/office/officeart/2005/8/layout/list1"/>
    <dgm:cxn modelId="{4ABDB719-6671-406A-9E34-541A2D22586C}" srcId="{CEDF61FE-EB4F-47E6-BAB7-22AE67D13B61}" destId="{623C9C5A-1E5D-4AE7-9CDC-32C76A898037}" srcOrd="2" destOrd="0" parTransId="{A556168D-FD04-4253-A56F-0FA2B6DCB9ED}" sibTransId="{0D3684F1-4C80-4312-990E-306AEBC60699}"/>
    <dgm:cxn modelId="{E30DAF39-CCCF-4D4C-952B-520A9AE9D3F9}" type="presOf" srcId="{BBDFCA15-76C8-413A-8BB7-656C8BA5D6C6}" destId="{2764C37C-D333-4558-8131-78524A6FA006}" srcOrd="1" destOrd="0" presId="urn:microsoft.com/office/officeart/2005/8/layout/list1"/>
    <dgm:cxn modelId="{E556E872-DE2D-4805-9AF7-E6554EB8E9E2}" srcId="{CEDF61FE-EB4F-47E6-BAB7-22AE67D13B61}" destId="{B7C76D44-8E7B-4A7E-8E80-D4074C06BE0D}" srcOrd="1" destOrd="0" parTransId="{DABE9BF6-FE12-4965-8FEC-BDA3E87AA21C}" sibTransId="{812A2515-3094-4A7B-9DF9-AE0E224429C0}"/>
    <dgm:cxn modelId="{FDFDE057-1886-43C2-BC73-D4D3518ED6A6}" type="presOf" srcId="{CEDF61FE-EB4F-47E6-BAB7-22AE67D13B61}" destId="{03FDE370-A37C-4370-BEBE-C9412529C096}" srcOrd="0" destOrd="0" presId="urn:microsoft.com/office/officeart/2005/8/layout/list1"/>
    <dgm:cxn modelId="{F16C2B7F-1798-4F16-AC10-74AC07F9A03C}" srcId="{834C7A53-CB30-4A16-8F8C-E800E52EFF54}" destId="{BBDFCA15-76C8-413A-8BB7-656C8BA5D6C6}" srcOrd="2" destOrd="0" parTransId="{BC3D9D07-DBA8-43B5-A263-6074AF5FF74E}" sibTransId="{0B45CB19-8D57-4E18-B836-2B05142FC14D}"/>
    <dgm:cxn modelId="{12ED548F-4386-482D-B1CA-AB0B1B3B9EBC}" type="presOf" srcId="{BBDFCA15-76C8-413A-8BB7-656C8BA5D6C6}" destId="{591F8CAF-1032-4EF7-B3A2-9C3911BC5E58}" srcOrd="0" destOrd="0" presId="urn:microsoft.com/office/officeart/2005/8/layout/list1"/>
    <dgm:cxn modelId="{1A8C8596-2E1E-4B59-B03F-AB953067D769}" type="presOf" srcId="{623C9C5A-1E5D-4AE7-9CDC-32C76A898037}" destId="{F07D2D33-AEA8-47D7-9CAA-AABDB56FEECF}" srcOrd="0" destOrd="2" presId="urn:microsoft.com/office/officeart/2005/8/layout/list1"/>
    <dgm:cxn modelId="{1DE944B5-2FCD-4DBF-8530-88F75ABBDF5A}" type="presOf" srcId="{B3F5976C-4762-43B5-9E38-0F3BFA03D8A2}" destId="{F07D2D33-AEA8-47D7-9CAA-AABDB56FEECF}" srcOrd="0" destOrd="0" presId="urn:microsoft.com/office/officeart/2005/8/layout/list1"/>
    <dgm:cxn modelId="{CD181CBC-2FFC-4D7E-97B2-9E83F17247E2}" srcId="{834C7A53-CB30-4A16-8F8C-E800E52EFF54}" destId="{B874C8D4-F54A-49A6-B923-0FE699913EC6}" srcOrd="0" destOrd="0" parTransId="{6DBEC699-6F55-442E-A0CF-7773AC938E5F}" sibTransId="{EA0DD231-36D2-4DF9-B790-F6EFD0B56B65}"/>
    <dgm:cxn modelId="{FAC54ABC-B770-4ECB-9161-4C40A3ADD49B}" type="presOf" srcId="{B874C8D4-F54A-49A6-B923-0FE699913EC6}" destId="{6A5F22AD-15A5-4FB7-B345-5757CD62BA02}" srcOrd="1" destOrd="0" presId="urn:microsoft.com/office/officeart/2005/8/layout/list1"/>
    <dgm:cxn modelId="{502697C1-D2AE-43B8-8EF8-172A3DA41D31}" srcId="{CEDF61FE-EB4F-47E6-BAB7-22AE67D13B61}" destId="{B3F5976C-4762-43B5-9E38-0F3BFA03D8A2}" srcOrd="0" destOrd="0" parTransId="{5B8F7F84-24A4-43D3-A63C-5C1BA5A4B381}" sibTransId="{EE705ADF-8577-4BFE-AACC-D5640647DF8D}"/>
    <dgm:cxn modelId="{129E22C6-27A6-436F-9F1D-27C8F0EDA4D2}" type="presOf" srcId="{834C7A53-CB30-4A16-8F8C-E800E52EFF54}" destId="{6A382B36-7006-416F-8B85-AF225B73329C}" srcOrd="0" destOrd="0" presId="urn:microsoft.com/office/officeart/2005/8/layout/list1"/>
    <dgm:cxn modelId="{28FFF0CF-D9ED-4E16-8C94-40DE3799B04D}" srcId="{834C7A53-CB30-4A16-8F8C-E800E52EFF54}" destId="{CEDF61FE-EB4F-47E6-BAB7-22AE67D13B61}" srcOrd="1" destOrd="0" parTransId="{0C471A91-803D-4059-930F-7D2BCFB76052}" sibTransId="{51A30558-B92A-4DC6-B11C-19D050B8CB77}"/>
    <dgm:cxn modelId="{1B7514D8-8DCD-409C-8C74-3F29433B1C68}" type="presOf" srcId="{B874C8D4-F54A-49A6-B923-0FE699913EC6}" destId="{D5A9B850-CEC0-40E2-8FA4-8DDCA906F2C5}" srcOrd="0" destOrd="0" presId="urn:microsoft.com/office/officeart/2005/8/layout/list1"/>
    <dgm:cxn modelId="{6E7EB0E9-CACE-439E-910F-55A14405EF6E}" type="presOf" srcId="{B7C76D44-8E7B-4A7E-8E80-D4074C06BE0D}" destId="{F07D2D33-AEA8-47D7-9CAA-AABDB56FEECF}" srcOrd="0" destOrd="1" presId="urn:microsoft.com/office/officeart/2005/8/layout/list1"/>
    <dgm:cxn modelId="{585E0DB1-CA88-47AC-B78B-1C6721567A95}" type="presParOf" srcId="{6A382B36-7006-416F-8B85-AF225B73329C}" destId="{6AF117C0-AD6C-4516-A4BF-755F073C6E1C}" srcOrd="0" destOrd="0" presId="urn:microsoft.com/office/officeart/2005/8/layout/list1"/>
    <dgm:cxn modelId="{9C8ACE0A-25F1-4D6E-B5C2-6AD39DA9B05C}" type="presParOf" srcId="{6AF117C0-AD6C-4516-A4BF-755F073C6E1C}" destId="{D5A9B850-CEC0-40E2-8FA4-8DDCA906F2C5}" srcOrd="0" destOrd="0" presId="urn:microsoft.com/office/officeart/2005/8/layout/list1"/>
    <dgm:cxn modelId="{40F42772-3EE4-4678-9B37-3CBBE471A3CD}" type="presParOf" srcId="{6AF117C0-AD6C-4516-A4BF-755F073C6E1C}" destId="{6A5F22AD-15A5-4FB7-B345-5757CD62BA02}" srcOrd="1" destOrd="0" presId="urn:microsoft.com/office/officeart/2005/8/layout/list1"/>
    <dgm:cxn modelId="{9EF46E14-3707-4C43-9FA1-2A61CD4DBD0C}" type="presParOf" srcId="{6A382B36-7006-416F-8B85-AF225B73329C}" destId="{175FFEA1-695D-422B-9089-7CA763E5A0F0}" srcOrd="1" destOrd="0" presId="urn:microsoft.com/office/officeart/2005/8/layout/list1"/>
    <dgm:cxn modelId="{720AC6FC-E76B-45F5-A31F-7F6204136FDB}" type="presParOf" srcId="{6A382B36-7006-416F-8B85-AF225B73329C}" destId="{0709D107-390A-4778-9766-1146F3D728C0}" srcOrd="2" destOrd="0" presId="urn:microsoft.com/office/officeart/2005/8/layout/list1"/>
    <dgm:cxn modelId="{8270BADA-5D4B-4102-A56E-17E87CF2C928}" type="presParOf" srcId="{6A382B36-7006-416F-8B85-AF225B73329C}" destId="{6ABC2064-C6FD-4170-84B9-6FF011096CA3}" srcOrd="3" destOrd="0" presId="urn:microsoft.com/office/officeart/2005/8/layout/list1"/>
    <dgm:cxn modelId="{F1C91022-8A1E-415A-912C-E56FCAFD0B3D}" type="presParOf" srcId="{6A382B36-7006-416F-8B85-AF225B73329C}" destId="{E0437E91-5ACB-432C-A128-5EBDAE1E9605}" srcOrd="4" destOrd="0" presId="urn:microsoft.com/office/officeart/2005/8/layout/list1"/>
    <dgm:cxn modelId="{302CB29C-B272-4D1C-8BD5-141C6C8F9095}" type="presParOf" srcId="{E0437E91-5ACB-432C-A128-5EBDAE1E9605}" destId="{03FDE370-A37C-4370-BEBE-C9412529C096}" srcOrd="0" destOrd="0" presId="urn:microsoft.com/office/officeart/2005/8/layout/list1"/>
    <dgm:cxn modelId="{7BA1CC85-0BA1-44A7-907D-C3C1E6FCE17D}" type="presParOf" srcId="{E0437E91-5ACB-432C-A128-5EBDAE1E9605}" destId="{B9A75827-73D6-44A5-A26B-52B0F17D9434}" srcOrd="1" destOrd="0" presId="urn:microsoft.com/office/officeart/2005/8/layout/list1"/>
    <dgm:cxn modelId="{7996D3F8-D05D-4953-9737-2CFE9B1BF6FC}" type="presParOf" srcId="{6A382B36-7006-416F-8B85-AF225B73329C}" destId="{DFA3C9BF-F5B4-4EAE-889E-64A5CEB4C2D0}" srcOrd="5" destOrd="0" presId="urn:microsoft.com/office/officeart/2005/8/layout/list1"/>
    <dgm:cxn modelId="{8EBDCFB3-AA8E-4A7A-A664-9259DA8C7489}" type="presParOf" srcId="{6A382B36-7006-416F-8B85-AF225B73329C}" destId="{F07D2D33-AEA8-47D7-9CAA-AABDB56FEECF}" srcOrd="6" destOrd="0" presId="urn:microsoft.com/office/officeart/2005/8/layout/list1"/>
    <dgm:cxn modelId="{352AE908-DCA6-4CAF-AF59-6D27D2323804}" type="presParOf" srcId="{6A382B36-7006-416F-8B85-AF225B73329C}" destId="{95873EFC-1A3D-48BB-BE3F-9E261C3EF7BC}" srcOrd="7" destOrd="0" presId="urn:microsoft.com/office/officeart/2005/8/layout/list1"/>
    <dgm:cxn modelId="{A72C87AE-4A1B-4CCE-8FC0-C78CB023B9F8}" type="presParOf" srcId="{6A382B36-7006-416F-8B85-AF225B73329C}" destId="{122B217D-2394-4CC9-A2D6-D3318C853FBE}" srcOrd="8" destOrd="0" presId="urn:microsoft.com/office/officeart/2005/8/layout/list1"/>
    <dgm:cxn modelId="{C44A2541-603E-407D-B48C-B794F160BEBE}" type="presParOf" srcId="{122B217D-2394-4CC9-A2D6-D3318C853FBE}" destId="{591F8CAF-1032-4EF7-B3A2-9C3911BC5E58}" srcOrd="0" destOrd="0" presId="urn:microsoft.com/office/officeart/2005/8/layout/list1"/>
    <dgm:cxn modelId="{8FE3582F-E043-412C-9416-BF066BDABE53}" type="presParOf" srcId="{122B217D-2394-4CC9-A2D6-D3318C853FBE}" destId="{2764C37C-D333-4558-8131-78524A6FA006}" srcOrd="1" destOrd="0" presId="urn:microsoft.com/office/officeart/2005/8/layout/list1"/>
    <dgm:cxn modelId="{A8803A9F-0C86-49DF-B579-D212E5B14F38}" type="presParOf" srcId="{6A382B36-7006-416F-8B85-AF225B73329C}" destId="{67D935AB-5DBD-486F-95D8-4033D189E96E}" srcOrd="9" destOrd="0" presId="urn:microsoft.com/office/officeart/2005/8/layout/list1"/>
    <dgm:cxn modelId="{087AAA63-18E0-47A2-82F1-715A17D5E1F7}" type="presParOf" srcId="{6A382B36-7006-416F-8B85-AF225B73329C}" destId="{52A4ECAA-1E2C-49D1-B8CC-9A19B99ED8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48E5B-8CF8-410A-A08E-584243813001}">
      <dsp:nvSpPr>
        <dsp:cNvPr id="0" name=""/>
        <dsp:cNvSpPr/>
      </dsp:nvSpPr>
      <dsp:spPr>
        <a:xfrm>
          <a:off x="0" y="0"/>
          <a:ext cx="10515600" cy="4351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/>
            <a:t>On-site Visits</a:t>
          </a:r>
          <a:endParaRPr lang="en-US" sz="6500" kern="1200"/>
        </a:p>
      </dsp:txBody>
      <dsp:txXfrm>
        <a:off x="0" y="0"/>
        <a:ext cx="10515600" cy="2349722"/>
      </dsp:txXfrm>
    </dsp:sp>
    <dsp:sp modelId="{531BDE5E-AA40-4564-8F1B-0068BE5FB73D}">
      <dsp:nvSpPr>
        <dsp:cNvPr id="0" name=""/>
        <dsp:cNvSpPr/>
      </dsp:nvSpPr>
      <dsp:spPr>
        <a:xfrm>
          <a:off x="0" y="2262695"/>
          <a:ext cx="10515600" cy="20016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52070" rIns="291592" bIns="5207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Commerce conducts two types of on-site visits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Initial Program Assessment Visit (iPAV)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/>
            <a:t>Full Program Audit Visit (fPAV)</a:t>
          </a:r>
        </a:p>
      </dsp:txBody>
      <dsp:txXfrm>
        <a:off x="0" y="2262695"/>
        <a:ext cx="10515600" cy="2001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9D107-390A-4778-9766-1146F3D728C0}">
      <dsp:nvSpPr>
        <dsp:cNvPr id="0" name=""/>
        <dsp:cNvSpPr/>
      </dsp:nvSpPr>
      <dsp:spPr>
        <a:xfrm>
          <a:off x="0" y="450657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F22AD-15A5-4FB7-B345-5757CD62BA02}">
      <dsp:nvSpPr>
        <dsp:cNvPr id="0" name=""/>
        <dsp:cNvSpPr/>
      </dsp:nvSpPr>
      <dsp:spPr>
        <a:xfrm>
          <a:off x="525780" y="66897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How are Files Selected?</a:t>
          </a:r>
          <a:endParaRPr lang="en-US" sz="2600" kern="1200"/>
        </a:p>
      </dsp:txBody>
      <dsp:txXfrm>
        <a:off x="563247" y="104364"/>
        <a:ext cx="7285986" cy="692586"/>
      </dsp:txXfrm>
    </dsp:sp>
    <dsp:sp modelId="{F07D2D33-AEA8-47D7-9CAA-AABDB56FEECF}">
      <dsp:nvSpPr>
        <dsp:cNvPr id="0" name=""/>
        <dsp:cNvSpPr/>
      </dsp:nvSpPr>
      <dsp:spPr>
        <a:xfrm>
          <a:off x="0" y="1630017"/>
          <a:ext cx="10515600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41528" rIns="816127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Primary heat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Crisis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ERR</a:t>
          </a:r>
        </a:p>
      </dsp:txBody>
      <dsp:txXfrm>
        <a:off x="0" y="1630017"/>
        <a:ext cx="10515600" cy="1965600"/>
      </dsp:txXfrm>
    </dsp:sp>
    <dsp:sp modelId="{B9A75827-73D6-44A5-A26B-52B0F17D9434}">
      <dsp:nvSpPr>
        <dsp:cNvPr id="0" name=""/>
        <dsp:cNvSpPr/>
      </dsp:nvSpPr>
      <dsp:spPr>
        <a:xfrm>
          <a:off x="525780" y="1246257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Data is queried from eHEAT</a:t>
          </a:r>
        </a:p>
      </dsp:txBody>
      <dsp:txXfrm>
        <a:off x="563247" y="1283724"/>
        <a:ext cx="7285986" cy="692586"/>
      </dsp:txXfrm>
    </dsp:sp>
    <dsp:sp modelId="{52A4ECAA-1E2C-49D1-B8CC-9A19B99ED8E6}">
      <dsp:nvSpPr>
        <dsp:cNvPr id="0" name=""/>
        <dsp:cNvSpPr/>
      </dsp:nvSpPr>
      <dsp:spPr>
        <a:xfrm>
          <a:off x="0" y="4119777"/>
          <a:ext cx="10515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4C37C-D333-4558-8131-78524A6FA006}">
      <dsp:nvSpPr>
        <dsp:cNvPr id="0" name=""/>
        <dsp:cNvSpPr/>
      </dsp:nvSpPr>
      <dsp:spPr>
        <a:xfrm>
          <a:off x="525780" y="3736017"/>
          <a:ext cx="73609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Random sample is created</a:t>
          </a:r>
        </a:p>
      </dsp:txBody>
      <dsp:txXfrm>
        <a:off x="563247" y="3773484"/>
        <a:ext cx="7285986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8794-45EA-4B79-8886-D2643651AD59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EFCA-DFE5-4E96-982B-8ECCC24AA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43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584775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730" y="1405324"/>
            <a:ext cx="11868539" cy="50514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Prior to the Visit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Initial Program Audit Guide (</a:t>
            </a:r>
            <a:r>
              <a:rPr lang="en-US" sz="3200" dirty="0" err="1"/>
              <a:t>iPAG</a:t>
            </a:r>
            <a:r>
              <a:rPr lang="en-US" sz="3200" dirty="0">
                <a:solidFill>
                  <a:srgbClr val="003865"/>
                </a:solidFill>
              </a:rPr>
              <a:t>) to SPs receiving </a:t>
            </a:r>
            <a:r>
              <a:rPr lang="en-US" sz="3200" dirty="0" err="1">
                <a:solidFill>
                  <a:srgbClr val="003865"/>
                </a:solidFill>
              </a:rPr>
              <a:t>iPAV</a:t>
            </a:r>
            <a:endParaRPr lang="en-US" sz="32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Details what to expect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3865"/>
                </a:solidFill>
              </a:rPr>
              <a:t>Initial Program Assessment (</a:t>
            </a:r>
            <a:r>
              <a:rPr lang="en-US" sz="3200" dirty="0" err="1">
                <a:solidFill>
                  <a:srgbClr val="003865"/>
                </a:solidFill>
              </a:rPr>
              <a:t>iPAT</a:t>
            </a:r>
            <a:r>
              <a:rPr lang="en-US" sz="3200" dirty="0">
                <a:solidFill>
                  <a:srgbClr val="003865"/>
                </a:solidFill>
              </a:rPr>
              <a:t>) and Full Program Audit Tools (</a:t>
            </a:r>
            <a:r>
              <a:rPr lang="en-US" sz="3200" dirty="0" err="1">
                <a:solidFill>
                  <a:srgbClr val="003865"/>
                </a:solidFill>
              </a:rPr>
              <a:t>fPAT</a:t>
            </a:r>
            <a:r>
              <a:rPr lang="en-US" sz="3200" dirty="0">
                <a:solidFill>
                  <a:srgbClr val="003865"/>
                </a:solidFill>
              </a:rPr>
              <a:t>) to SP for completion and submission to commerce prior to visit.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These tools are utilized to evaluate SP capacity to deliver EAP and determine training needs.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00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pic>
        <p:nvPicPr>
          <p:cNvPr id="5" name="Picture 4" descr="Person sitting and writing">
            <a:extLst>
              <a:ext uri="{FF2B5EF4-FFF2-40B4-BE49-F238E27FC236}">
                <a16:creationId xmlns:a16="http://schemas.microsoft.com/office/drawing/2014/main" id="{410F5206-C445-9912-DDCE-4C9FF56BE4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1" r="4259" b="-2"/>
          <a:stretch>
            <a:fillRect/>
          </a:stretch>
        </p:blipFill>
        <p:spPr>
          <a:xfrm>
            <a:off x="576943" y="1594623"/>
            <a:ext cx="5181600" cy="4582339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2693" y="1594622"/>
            <a:ext cx="5612364" cy="458233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Program Performance Auditor (PPA) completes pre-visit checklist and Effort Definition (ED)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File sample compiled and sent to SP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Desk Monitoring</a:t>
            </a: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kern="100" dirty="0">
                <a:effectLst/>
              </a:rPr>
              <a:t>	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18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45B03-8C3D-51C5-818F-309BDBAE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0" y="337635"/>
            <a:ext cx="7510421" cy="5745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9DC349-0BD8-1FCA-90FD-B7A3D84C51FF}"/>
              </a:ext>
            </a:extLst>
          </p:cNvPr>
          <p:cNvSpPr txBox="1"/>
          <p:nvPr/>
        </p:nvSpPr>
        <p:spPr>
          <a:xfrm>
            <a:off x="7705725" y="1359223"/>
            <a:ext cx="4221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Incidents and Appeals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Timely accurate 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 Count Comparisons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Info</a:t>
            </a:r>
          </a:p>
        </p:txBody>
      </p:sp>
    </p:spTree>
    <p:extLst>
      <p:ext uri="{BB962C8B-B14F-4D97-AF65-F5344CB8AC3E}">
        <p14:creationId xmlns:p14="http://schemas.microsoft.com/office/powerpoint/2010/main" val="12943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7A74E6-E204-43A1-B88B-A5895F154EB1}"/>
              </a:ext>
            </a:extLst>
          </p:cNvPr>
          <p:cNvSpPr txBox="1"/>
          <p:nvPr/>
        </p:nvSpPr>
        <p:spPr>
          <a:xfrm>
            <a:off x="514108" y="1396909"/>
            <a:ext cx="775727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Effort Definition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Gathers relevant SP info for the visit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Details focus areas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Prepared by the PPA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4C2CF8-6669-D0E2-82F3-D3142156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885" b="25438"/>
          <a:stretch/>
        </p:blipFill>
        <p:spPr>
          <a:xfrm>
            <a:off x="4943249" y="2668288"/>
            <a:ext cx="5837107" cy="40087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448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333" y="1495017"/>
            <a:ext cx="11617553" cy="509239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Focus Areas of the Visit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Review of findings and recommendations from previous year(s)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Ensure SP has necessary resources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Staffing, program setup, etc.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Review Local Plan/ICD and address questions or changes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Provide training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Review policy changes for SP understanding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File review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6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85D5683D-3FD3-1897-18BD-2E4A9E2D97A0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838200" y="1335088"/>
          <a:ext cx="105156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61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602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Files are Examined for Accuracy in the Following Areas: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6F0139-AD99-2B0D-6157-EEF164A2B3FB}"/>
              </a:ext>
            </a:extLst>
          </p:cNvPr>
          <p:cNvGraphicFramePr>
            <a:graphicFrameLocks noGrp="1"/>
          </p:cNvGraphicFramePr>
          <p:nvPr/>
        </p:nvGraphicFramePr>
        <p:xfrm>
          <a:off x="592952" y="2545148"/>
          <a:ext cx="11047446" cy="391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848">
                  <a:extLst>
                    <a:ext uri="{9D8B030D-6E8A-4147-A177-3AD203B41FA5}">
                      <a16:colId xmlns:a16="http://schemas.microsoft.com/office/drawing/2014/main" val="2971395253"/>
                    </a:ext>
                  </a:extLst>
                </a:gridCol>
                <a:gridCol w="3011557">
                  <a:extLst>
                    <a:ext uri="{9D8B030D-6E8A-4147-A177-3AD203B41FA5}">
                      <a16:colId xmlns:a16="http://schemas.microsoft.com/office/drawing/2014/main" val="2435215529"/>
                    </a:ext>
                  </a:extLst>
                </a:gridCol>
                <a:gridCol w="4514041">
                  <a:extLst>
                    <a:ext uri="{9D8B030D-6E8A-4147-A177-3AD203B41FA5}">
                      <a16:colId xmlns:a16="http://schemas.microsoft.com/office/drawing/2014/main" val="872552017"/>
                    </a:ext>
                  </a:extLst>
                </a:gridCol>
              </a:tblGrid>
              <a:tr h="556401">
                <a:tc>
                  <a:txBody>
                    <a:bodyPr/>
                    <a:lstStyle/>
                    <a:p>
                      <a:r>
                        <a:rPr lang="en-US" sz="3600" dirty="0"/>
                        <a:t>Primary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817501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r>
                        <a:rPr lang="en-US" dirty="0"/>
                        <a:t>Application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Crisis 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156148"/>
                  </a:ext>
                </a:extLst>
              </a:tr>
              <a:tr h="518621">
                <a:tc>
                  <a:txBody>
                    <a:bodyPr/>
                    <a:lstStyle/>
                    <a:p>
                      <a:r>
                        <a:rPr lang="en-US" dirty="0"/>
                        <a:t>Eligibility Determination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756403"/>
                  </a:ext>
                </a:extLst>
              </a:tr>
              <a:tr h="518621">
                <a:tc>
                  <a:txBody>
                    <a:bodyPr/>
                    <a:lstStyle/>
                    <a:p>
                      <a:r>
                        <a:rPr lang="en-US" dirty="0"/>
                        <a:t>Benefit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 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165409"/>
                  </a:ext>
                </a:extLst>
              </a:tr>
              <a:tr h="5564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270130"/>
                  </a:ext>
                </a:extLst>
              </a:tr>
              <a:tr h="518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03327"/>
                  </a:ext>
                </a:extLst>
              </a:tr>
              <a:tr h="518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33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4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0AB2-4DCB-FFE5-E37F-3FCED81010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Sample Review – What Are We Looking For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8A5601-1E20-3E8B-B17B-25CCB47253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285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11" y="1483567"/>
            <a:ext cx="11803225" cy="46933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File Review Looks For: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Patterns and outliers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Data entry accuracy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Conflicts of interest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Documentation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Adherence to policy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5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5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Woman using laptop">
            <a:extLst>
              <a:ext uri="{FF2B5EF4-FFF2-40B4-BE49-F238E27FC236}">
                <a16:creationId xmlns:a16="http://schemas.microsoft.com/office/drawing/2014/main" id="{75A35AA8-2E0D-1389-6EC1-18B58C435D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82" y="1646238"/>
            <a:ext cx="4319588" cy="2879725"/>
          </a:xfrm>
          <a:prstGeom prst="rect">
            <a:avLst/>
          </a:prstGeom>
        </p:spPr>
      </p:pic>
      <p:pic>
        <p:nvPicPr>
          <p:cNvPr id="14" name="Picture 13" descr="Women working from home">
            <a:extLst>
              <a:ext uri="{FF2B5EF4-FFF2-40B4-BE49-F238E27FC236}">
                <a16:creationId xmlns:a16="http://schemas.microsoft.com/office/drawing/2014/main" id="{693CA853-3062-8242-6C05-A956D1FF6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26" y="3789364"/>
            <a:ext cx="3798674" cy="253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2EA38-13D9-9873-262B-9E72DA25A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82C2-6571-354F-CB52-1D20450DB2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Primary Heat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33A4A-C9BC-B3A2-38C4-033FF470FB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68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Mandy Braaten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5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4457" y="1394707"/>
            <a:ext cx="9088016" cy="492967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Correct application year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App date stamped and logged within 24 hours of receipt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Accurate income calculation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Complete documentation, verification, and case notes (who, what, where, when, &amp; why) in </a:t>
            </a:r>
            <a:r>
              <a:rPr lang="en-US" sz="2800" dirty="0">
                <a:solidFill>
                  <a:srgbClr val="003865"/>
                </a:solidFill>
              </a:rPr>
              <a:t>HH</a:t>
            </a:r>
            <a:r>
              <a:rPr lang="en-US" sz="2800" dirty="0"/>
              <a:t> file or eHEAT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Copies of any correspondence with the applicant, if applicable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Documentation of research done in response to a question, complaint, or appeal (if applicable)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05C5DA1-7229-89BD-2A96-5849C967BF99}"/>
              </a:ext>
            </a:extLst>
          </p:cNvPr>
          <p:cNvGraphicFramePr>
            <a:graphicFrameLocks noGrp="1"/>
          </p:cNvGraphicFramePr>
          <p:nvPr/>
        </p:nvGraphicFramePr>
        <p:xfrm>
          <a:off x="99527" y="1394707"/>
          <a:ext cx="3250340" cy="204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340">
                  <a:extLst>
                    <a:ext uri="{9D8B030D-6E8A-4147-A177-3AD203B41FA5}">
                      <a16:colId xmlns:a16="http://schemas.microsoft.com/office/drawing/2014/main" val="1058430614"/>
                    </a:ext>
                  </a:extLst>
                </a:gridCol>
              </a:tblGrid>
              <a:tr h="566013">
                <a:tc>
                  <a:txBody>
                    <a:bodyPr/>
                    <a:lstStyle/>
                    <a:p>
                      <a:r>
                        <a:rPr lang="en-US" sz="3600" dirty="0"/>
                        <a:t>Primary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23048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Application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85206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/>
                        <a:t>Eligibility 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30373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/>
                        <a:t>Benefit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53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CA53E-C2B1-10BD-835B-5F7B34B1D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858CF-81B2-DCAC-6D28-ABBCA3AA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9B38-32D5-0118-8688-93A69E76F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4457" y="1394707"/>
            <a:ext cx="9088016" cy="492967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Data entry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Does app match eHEAT (notes to indicate changes)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Timely service delivery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EAP data security practices in line with policy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Accurate energy vendor info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Name on account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Consumption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Accurate Primary Heat determination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91884-E19A-D35B-5D20-3C387DF6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0D279B-68C5-6B65-269F-82BCD3EC917F}"/>
              </a:ext>
            </a:extLst>
          </p:cNvPr>
          <p:cNvGraphicFramePr>
            <a:graphicFrameLocks noGrp="1"/>
          </p:cNvGraphicFramePr>
          <p:nvPr/>
        </p:nvGraphicFramePr>
        <p:xfrm>
          <a:off x="99527" y="1394707"/>
          <a:ext cx="3250340" cy="204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340">
                  <a:extLst>
                    <a:ext uri="{9D8B030D-6E8A-4147-A177-3AD203B41FA5}">
                      <a16:colId xmlns:a16="http://schemas.microsoft.com/office/drawing/2014/main" val="1058430614"/>
                    </a:ext>
                  </a:extLst>
                </a:gridCol>
              </a:tblGrid>
              <a:tr h="566013">
                <a:tc>
                  <a:txBody>
                    <a:bodyPr/>
                    <a:lstStyle/>
                    <a:p>
                      <a:r>
                        <a:rPr lang="en-US" sz="3600" dirty="0"/>
                        <a:t>Primary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23048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Application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85206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/>
                        <a:t>Eligibility 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30373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/>
                        <a:t>Benefit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7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6F77D-27D6-D854-6A48-F9B688A3A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A3CF-EC10-A813-AE5B-6F824C72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637F-1F1E-7E21-5F80-9C23BDEC50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4457" y="1394707"/>
            <a:ext cx="9088016" cy="492967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HH member info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SSN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Verified and accepted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Excluded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HH income documentation, calculation and proper use of DEED and UI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Proper use of VIE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Income documentation accurate and complete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HH name, employer/bank name, appropriate timeframe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Housing type and status (e.g., subsidized, heat in rent)</a:t>
            </a: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2DF45-383F-4A06-2C8D-59F2132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C8B2C7-31F3-FFD8-4B91-47355E0A029A}"/>
              </a:ext>
            </a:extLst>
          </p:cNvPr>
          <p:cNvGraphicFramePr>
            <a:graphicFrameLocks noGrp="1"/>
          </p:cNvGraphicFramePr>
          <p:nvPr/>
        </p:nvGraphicFramePr>
        <p:xfrm>
          <a:off x="99527" y="1394707"/>
          <a:ext cx="2782570" cy="204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570">
                  <a:extLst>
                    <a:ext uri="{9D8B030D-6E8A-4147-A177-3AD203B41FA5}">
                      <a16:colId xmlns:a16="http://schemas.microsoft.com/office/drawing/2014/main" val="1058430614"/>
                    </a:ext>
                  </a:extLst>
                </a:gridCol>
              </a:tblGrid>
              <a:tr h="566013">
                <a:tc>
                  <a:txBody>
                    <a:bodyPr/>
                    <a:lstStyle/>
                    <a:p>
                      <a:r>
                        <a:rPr lang="en-US" sz="3600" dirty="0"/>
                        <a:t>Primary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23048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Application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85206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Eligibility 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30373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/>
                        <a:t>Benefit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9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1A93C-B196-D729-F051-43C19E7D0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91E2C-DE2B-304D-7DF4-C5E86A9A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77ED5-5404-319D-3B2A-316BED5DE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04457" y="1394707"/>
            <a:ext cx="9088016" cy="492967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PH Benefit Amount Determination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Back-up Matrix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Cost Based Matrix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Fuel type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Home heating system status (e.g., dual fuel)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FED8D-AEDE-45F8-B552-D69A73F34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DE8D24-7278-8A43-53D5-3C42FA77E448}"/>
              </a:ext>
            </a:extLst>
          </p:cNvPr>
          <p:cNvGraphicFramePr>
            <a:graphicFrameLocks noGrp="1"/>
          </p:cNvGraphicFramePr>
          <p:nvPr/>
        </p:nvGraphicFramePr>
        <p:xfrm>
          <a:off x="99527" y="1394707"/>
          <a:ext cx="2782570" cy="2049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570">
                  <a:extLst>
                    <a:ext uri="{9D8B030D-6E8A-4147-A177-3AD203B41FA5}">
                      <a16:colId xmlns:a16="http://schemas.microsoft.com/office/drawing/2014/main" val="1058430614"/>
                    </a:ext>
                  </a:extLst>
                </a:gridCol>
              </a:tblGrid>
              <a:tr h="566013">
                <a:tc>
                  <a:txBody>
                    <a:bodyPr/>
                    <a:lstStyle/>
                    <a:p>
                      <a:r>
                        <a:rPr lang="en-US" sz="3600" dirty="0"/>
                        <a:t>Primary Heat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523048"/>
                  </a:ext>
                </a:extLst>
              </a:tr>
              <a:tr h="4920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Application Processing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85206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Eligibility Determination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830373"/>
                  </a:ext>
                </a:extLst>
              </a:tr>
              <a:tr h="45860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Benefit 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61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995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70" y="1398681"/>
            <a:ext cx="11896530" cy="49576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File Sample Review Scoring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Primary Heat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0" marR="0" lvl="4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860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DC53A1-30A9-4508-CD59-4C28F191F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537" y="2582002"/>
            <a:ext cx="10226926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185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0FB4A-A25D-8FA0-4240-1C2108121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FD0DA-902C-3CF2-58A2-CB88D7213A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Crisis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3B84D-4980-CC4F-07C8-2F4AD4FEAE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257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45458-88AC-44E5-2BF1-4C5DA22F1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2E5B-4815-25B0-017C-7C9B6811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F1183-027C-6605-53DD-2314E1BF0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2200" y="1393945"/>
            <a:ext cx="9751982" cy="4929677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Documentation of emergency (e.g., disconnect notice)</a:t>
            </a:r>
            <a:endParaRPr lang="en-US" sz="21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Documentation of energy vendor verification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Phone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Vendor validate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kern="100" dirty="0">
                <a:ea typeface="Aptos" panose="020B0004020202020204" pitchFamily="34" charset="0"/>
                <a:cs typeface="Times New Roman" panose="02020603050405020304" pitchFamily="18" charset="0"/>
              </a:rPr>
              <a:t>Available PH payments did not resolve the emergency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Check if PH payments were made payable after Crisis benefit determined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kern="100" dirty="0">
                <a:ea typeface="Aptos" panose="020B0004020202020204" pitchFamily="34" charset="0"/>
                <a:cs typeface="Times New Roman" panose="02020603050405020304" pitchFamily="18" charset="0"/>
              </a:rPr>
              <a:t>SP and HH correspondence note(s) in file or eHEAT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kern="100" dirty="0">
                <a:ea typeface="Aptos" panose="020B0004020202020204" pitchFamily="34" charset="0"/>
                <a:cs typeface="Times New Roman" panose="02020603050405020304" pitchFamily="18" charset="0"/>
              </a:rPr>
              <a:t>Check to be sure eHEAT crisis reason matches documented rationale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100" kern="100" dirty="0">
                <a:ea typeface="Aptos" panose="020B0004020202020204" pitchFamily="34" charset="0"/>
                <a:cs typeface="Times New Roman" panose="02020603050405020304" pitchFamily="18" charset="0"/>
              </a:rPr>
              <a:t>Did HH have an eligible crisis reason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kern="100" dirty="0">
                <a:ea typeface="Aptos" panose="020B0004020202020204" pitchFamily="34" charset="0"/>
                <a:cs typeface="Times New Roman" panose="02020603050405020304" pitchFamily="18" charset="0"/>
              </a:rPr>
              <a:t>Are SPs doing reasonability checks for delivered fuel? (optional)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F7C18-E1EA-FD87-33EF-A835B536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2A50C6-74E0-E830-8B0E-5B39CD8E7621}"/>
              </a:ext>
            </a:extLst>
          </p:cNvPr>
          <p:cNvGraphicFramePr>
            <a:graphicFrameLocks noGrp="1"/>
          </p:cNvGraphicFramePr>
          <p:nvPr/>
        </p:nvGraphicFramePr>
        <p:xfrm>
          <a:off x="77818" y="1393945"/>
          <a:ext cx="2760632" cy="2149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632">
                  <a:extLst>
                    <a:ext uri="{9D8B030D-6E8A-4147-A177-3AD203B41FA5}">
                      <a16:colId xmlns:a16="http://schemas.microsoft.com/office/drawing/2014/main" val="602232015"/>
                    </a:ext>
                  </a:extLst>
                </a:gridCol>
              </a:tblGrid>
              <a:tr h="630155">
                <a:tc>
                  <a:txBody>
                    <a:bodyPr/>
                    <a:lstStyle/>
                    <a:p>
                      <a:r>
                        <a:rPr lang="en-US" sz="3600" dirty="0"/>
                        <a:t>Crisis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43889"/>
                  </a:ext>
                </a:extLst>
              </a:tr>
              <a:tr h="52708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Crisis Eligibility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92519"/>
                  </a:ext>
                </a:extLst>
              </a:tr>
              <a:tr h="491295">
                <a:tc>
                  <a:txBody>
                    <a:bodyPr/>
                    <a:lstStyle/>
                    <a:p>
                      <a:r>
                        <a:rPr lang="en-US" dirty="0"/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11778"/>
                  </a:ext>
                </a:extLst>
              </a:tr>
              <a:tr h="491295">
                <a:tc>
                  <a:txBody>
                    <a:bodyPr/>
                    <a:lstStyle/>
                    <a:p>
                      <a:r>
                        <a:rPr lang="en-US" dirty="0"/>
                        <a:t>Benefit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5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090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2C5F5-9373-923F-8494-4551D420F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3B96-E911-E525-767D-E919C9B88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9DE2-DCA9-8789-8127-8360D3B7D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0657" y="1406765"/>
            <a:ext cx="9153525" cy="5222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Was threat of emergency removed within 18/48 hrs. 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Crisis reported date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Date verified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Date pd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Was proper crisis triage followed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Were payments applied timely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Within 7 days of verification for connected utilities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Within 7 days of acceptance of post-delivery info for delivered fuels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E2A5A-8C26-93D0-3F74-57ED7938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CDAD02-0CD2-4FA1-6001-5745D2866802}"/>
              </a:ext>
            </a:extLst>
          </p:cNvPr>
          <p:cNvGraphicFramePr>
            <a:graphicFrameLocks noGrp="1"/>
          </p:cNvGraphicFramePr>
          <p:nvPr/>
        </p:nvGraphicFramePr>
        <p:xfrm>
          <a:off x="77818" y="1393945"/>
          <a:ext cx="2884458" cy="217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458">
                  <a:extLst>
                    <a:ext uri="{9D8B030D-6E8A-4147-A177-3AD203B41FA5}">
                      <a16:colId xmlns:a16="http://schemas.microsoft.com/office/drawing/2014/main" val="602232015"/>
                    </a:ext>
                  </a:extLst>
                </a:gridCol>
              </a:tblGrid>
              <a:tr h="615904">
                <a:tc>
                  <a:txBody>
                    <a:bodyPr/>
                    <a:lstStyle/>
                    <a:p>
                      <a:r>
                        <a:rPr lang="en-US" sz="3600" dirty="0"/>
                        <a:t>Crisis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43889"/>
                  </a:ext>
                </a:extLst>
              </a:tr>
              <a:tr h="5353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Crisis Eligibility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92519"/>
                  </a:ext>
                </a:extLst>
              </a:tr>
              <a:tr h="499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11778"/>
                  </a:ext>
                </a:extLst>
              </a:tr>
              <a:tr h="499033">
                <a:tc>
                  <a:txBody>
                    <a:bodyPr/>
                    <a:lstStyle/>
                    <a:p>
                      <a:r>
                        <a:rPr lang="en-US" dirty="0"/>
                        <a:t>Benefit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56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045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2796E-4DF1-CE04-6994-54E8770A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3C59A-7603-47DD-CE47-EC05ACD7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1551-67EF-0850-BC49-E9E93CD77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182" y="1393945"/>
            <a:ext cx="9153525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Compare crisis amount with vendor verification documentation and PH benefit amount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Was the appropriate amount paid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Are the Crisis amount and fees boxes in eHEAT being properly used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DFB59-274C-1C3A-E28A-A132AC06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ADA083-9BF5-BB96-1FEC-5D9B6C694B6B}"/>
              </a:ext>
            </a:extLst>
          </p:cNvPr>
          <p:cNvGraphicFramePr>
            <a:graphicFrameLocks noGrp="1"/>
          </p:cNvGraphicFramePr>
          <p:nvPr/>
        </p:nvGraphicFramePr>
        <p:xfrm>
          <a:off x="77818" y="1393945"/>
          <a:ext cx="2884458" cy="2173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458">
                  <a:extLst>
                    <a:ext uri="{9D8B030D-6E8A-4147-A177-3AD203B41FA5}">
                      <a16:colId xmlns:a16="http://schemas.microsoft.com/office/drawing/2014/main" val="602232015"/>
                    </a:ext>
                  </a:extLst>
                </a:gridCol>
              </a:tblGrid>
              <a:tr h="615904">
                <a:tc>
                  <a:txBody>
                    <a:bodyPr/>
                    <a:lstStyle/>
                    <a:p>
                      <a:r>
                        <a:rPr lang="en-US" sz="3600" dirty="0"/>
                        <a:t>Crisis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543889"/>
                  </a:ext>
                </a:extLst>
              </a:tr>
              <a:tr h="53538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Crisis Eligibility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92519"/>
                  </a:ext>
                </a:extLst>
              </a:tr>
              <a:tr h="499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11778"/>
                  </a:ext>
                </a:extLst>
              </a:tr>
              <a:tr h="499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Benefit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56671"/>
                  </a:ext>
                </a:extLst>
              </a:tr>
            </a:tbl>
          </a:graphicData>
        </a:graphic>
      </p:graphicFrame>
      <p:pic>
        <p:nvPicPr>
          <p:cNvPr id="6" name="Picture 5" descr="Pile of American dollar banknotes">
            <a:extLst>
              <a:ext uri="{FF2B5EF4-FFF2-40B4-BE49-F238E27FC236}">
                <a16:creationId xmlns:a16="http://schemas.microsoft.com/office/drawing/2014/main" id="{E62EAC8B-E3A3-6D71-A388-C01F271B3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65833" b="1"/>
          <a:stretch/>
        </p:blipFill>
        <p:spPr>
          <a:xfrm>
            <a:off x="3333750" y="4005262"/>
            <a:ext cx="8400443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0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5" y="1398681"/>
            <a:ext cx="11896530" cy="49576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File Sample Review Scoring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Crisis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0" marR="0" lvl="4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860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080978-CCD4-B68F-9807-E7A24777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0" y="2816335"/>
            <a:ext cx="11586139" cy="292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1535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4313F0E-C66E-255F-D39C-7FD24ACCE4C9}"/>
              </a:ext>
            </a:extLst>
          </p:cNvPr>
          <p:cNvGraphicFramePr>
            <a:graphicFrameLocks noGrp="1"/>
          </p:cNvGraphicFramePr>
          <p:nvPr/>
        </p:nvGraphicFramePr>
        <p:xfrm>
          <a:off x="698856" y="1594624"/>
          <a:ext cx="10835640" cy="4761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537">
                  <a:extLst>
                    <a:ext uri="{9D8B030D-6E8A-4147-A177-3AD203B41FA5}">
                      <a16:colId xmlns:a16="http://schemas.microsoft.com/office/drawing/2014/main" val="2026856408"/>
                    </a:ext>
                  </a:extLst>
                </a:gridCol>
                <a:gridCol w="3611537">
                  <a:extLst>
                    <a:ext uri="{9D8B030D-6E8A-4147-A177-3AD203B41FA5}">
                      <a16:colId xmlns:a16="http://schemas.microsoft.com/office/drawing/2014/main" val="452106637"/>
                    </a:ext>
                  </a:extLst>
                </a:gridCol>
                <a:gridCol w="3612566">
                  <a:extLst>
                    <a:ext uri="{9D8B030D-6E8A-4147-A177-3AD203B41FA5}">
                      <a16:colId xmlns:a16="http://schemas.microsoft.com/office/drawing/2014/main" val="4229270037"/>
                    </a:ext>
                  </a:extLst>
                </a:gridCol>
              </a:tblGrid>
              <a:tr h="964633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6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56093"/>
                  </a:ext>
                </a:extLst>
              </a:tr>
              <a:tr h="11759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Federal, State and Departmental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State Office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Service Provider (SP) </a:t>
                      </a:r>
                      <a:endParaRPr lang="en-US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040514211"/>
                  </a:ext>
                </a:extLst>
              </a:tr>
              <a:tr h="262110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solidFill>
                            <a:srgbClr val="003865"/>
                          </a:solidFill>
                          <a:effectLst/>
                        </a:rPr>
                        <a:t>HHS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solidFill>
                            <a:srgbClr val="003865"/>
                          </a:solidFill>
                          <a:effectLst/>
                        </a:rPr>
                        <a:t>State Auditor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solidFill>
                            <a:srgbClr val="003865"/>
                          </a:solidFill>
                          <a:effectLst/>
                        </a:rPr>
                        <a:t>Self Monitoring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solidFill>
                            <a:srgbClr val="003865"/>
                          </a:solidFill>
                          <a:effectLst/>
                        </a:rPr>
                        <a:t>Government Accountability Office</a:t>
                      </a:r>
                      <a:endParaRPr lang="en-US" sz="1800" kern="100" dirty="0">
                        <a:solidFill>
                          <a:srgbClr val="003865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Program Audit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Quality &amp; Performance Control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Desk Monitoring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Staff Meetings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Financial Reconciliation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Vendor Monitoring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Self Monitoring</a:t>
                      </a:r>
                    </a:p>
                    <a:p>
                      <a:pPr marL="342900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Wingdings 2" panose="05020102010507070707" pitchFamily="18" charset="2"/>
                        <a:buChar char="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Agency Fiscal Audit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490936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0EE5328-A55E-5A85-ED35-C62879F5B6FD}"/>
              </a:ext>
            </a:extLst>
          </p:cNvPr>
          <p:cNvSpPr txBox="1"/>
          <p:nvPr/>
        </p:nvSpPr>
        <p:spPr>
          <a:xfrm>
            <a:off x="834002" y="1832035"/>
            <a:ext cx="10565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It’s all one comprehensive system.  It’s all about the money and the safeguards in place to protect it so its available for the families we serve.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9273-4BDF-964D-6B95-4585304A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658A7-CDD3-0D6F-5AB1-00C32D540D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Energy Related Repair (ERR)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426A5-52F5-34CF-6424-7B808AD684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180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DCDC9-3EC6-C973-9253-C557E8D08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3F72-274C-7268-B84A-ADF4C17B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9578-1AE3-B280-2F47-C72D59A09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3007" y="1393945"/>
            <a:ext cx="9084658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Documentation of: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Proof of ownership (if required)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Qualified dwelling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Valid request for ERR (e.g., HH report of problem)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Eligible heating system (e.g., not redundant)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Is HH occupying home at time ERR benefit is determined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Does ERR related app match eHEAT info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Common example is housing type (mobile home vs house)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865"/>
                </a:solidFill>
              </a:rPr>
              <a:t>Verify any changes to app or eHEAT were documented.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>
              <a:solidFill>
                <a:srgbClr val="003865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solidFill>
                <a:srgbClr val="003865"/>
              </a:solidFill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2EEB8-E385-6FCC-D3D0-D513523D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9F70FAB-AD9E-AD48-8A0C-504ABE6448CE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8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/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496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5AEE0-3725-8704-2743-A06266C37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70F42-C3D5-C79D-4E7F-9A381519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56174-B830-68B6-B305-FCAAE203C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7525" y="1393945"/>
            <a:ext cx="9078943" cy="522263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Was threat of emergency removed within 18/48 hrs. </a:t>
            </a: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ERR reported date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Award/completion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Did HH have temporary heat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not, was it provided appropriately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Did SP supply notes as to type of temp heat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D0D0-BCBE-D55A-394F-900A1274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F7FCDB-7156-722E-AF52-99A8FED35ADD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/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  <p:pic>
        <p:nvPicPr>
          <p:cNvPr id="13" name="Picture 12" descr="Person with mug sitting near fireplace">
            <a:extLst>
              <a:ext uri="{FF2B5EF4-FFF2-40B4-BE49-F238E27FC236}">
                <a16:creationId xmlns:a16="http://schemas.microsoft.com/office/drawing/2014/main" id="{E5F80D00-FB1B-4358-8226-313E71943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760" y="4867275"/>
            <a:ext cx="2154707" cy="1616030"/>
          </a:xfrm>
          <a:prstGeom prst="rect">
            <a:avLst/>
          </a:prstGeom>
        </p:spPr>
      </p:pic>
      <p:pic>
        <p:nvPicPr>
          <p:cNvPr id="6" name="Picture 5" descr="Melting wall clock on gray background">
            <a:extLst>
              <a:ext uri="{FF2B5EF4-FFF2-40B4-BE49-F238E27FC236}">
                <a16:creationId xmlns:a16="http://schemas.microsoft.com/office/drawing/2014/main" id="{371E8A88-E6F1-FC01-DB3F-41067C45A3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6" t="19444" r="23447" b="13194"/>
          <a:stretch/>
        </p:blipFill>
        <p:spPr>
          <a:xfrm>
            <a:off x="8984437" y="5531543"/>
            <a:ext cx="1226734" cy="118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56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D23CE-4C5E-980D-2539-49C41A67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433CA-354F-F23B-BAEA-E0D483BCB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00D7-F1C6-1972-80D5-68CC664EA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14625" y="1393945"/>
            <a:ext cx="9078943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Documentation of the contractor’s assessment of the problem (e.g., need for repair or replacement)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Documentation of “Manual J” calculations or other sizing information (e.g., data plate for mobile homes)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Ensure completion of sizing info prior to system installation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Documentation of procurement steps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Ensure alignment with EAP Policy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C41D7-7697-7592-0FA8-E691EEC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0DA2B-F6BB-0024-017D-5A8C2B2FA55E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/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622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F4E79-FB92-F462-8EAC-B13F3DFA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4DD76-7FB3-8CE9-AA52-4C70C25F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EC66-95B8-9522-E6A6-441D4B76B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09849" y="1393945"/>
            <a:ext cx="9582151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kern="100" dirty="0">
                <a:ea typeface="Aptos" panose="020B0004020202020204" pitchFamily="34" charset="0"/>
                <a:cs typeface="Times New Roman" panose="02020603050405020304" pitchFamily="18" charset="0"/>
              </a:rPr>
              <a:t>Check for ERR Furnace Replacement Inspection Tool (Appendix 6A)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Required for all inspections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Were required fields updated in eHEAT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500" dirty="0"/>
              <a:t>50% of completed furnace replacements &amp; retrofits must be inspected as well as one per contractor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Review of SP documentation to ensure compliance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5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Inspections must verify: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0" algn="l"/>
              </a:tabLs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Replaced units and/or retrofits are those contracted for in the bid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0" algn="l"/>
              </a:tabLs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Billed work was completed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9CF0F-0B79-BCD3-CAF6-DC03A851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A03FA6-5912-6C40-B710-F8A6D3E9F06A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75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F9B15-E81D-10A2-B66F-C5C30FC8E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A794-DF69-EE93-ECF5-04003E22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E5390-626E-7CBC-A57E-203831AD5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4125" y="1393945"/>
            <a:ext cx="9667875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Check for ERR Furnace Replacement Inspection Tool (Appendix 6A)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Required for all inspections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Were required fields updated in eHEAT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50% of completed furnace replacements &amp; retrofits must be inspected as well as one per contractor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Review of SP documentation to ensure compliance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286000" algn="l"/>
              </a:tabLst>
            </a:pPr>
            <a:r>
              <a:rPr lang="en-US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Inspections must verify: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0" algn="l"/>
              </a:tabLs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Replaced units and/or retrofits are those contracted for in the bid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2286000" algn="l"/>
              </a:tabLst>
            </a:pP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Billed work was completed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Inspection was completed and paid prior to contractor payment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Do inspection costs align with policy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Were they documented on the Inspection Tool.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046F4-2E98-DA0C-23BC-CE225EC81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7181ED-5390-606A-6A45-8D12F3BDEB1B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/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197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068489-1491-58CA-0BF0-C941C7C9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7FF9-2C9C-B5D6-BE5D-E17F7F76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CB15-BB79-640D-A8D1-F57B6D339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825" y="1357672"/>
            <a:ext cx="9401175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Itemized invoice or itemized bid from contractor in HH file.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Must include details of cost for labor, parts and new equipment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ERR Invoice Template (Appendix 6D) is provided in the EAP Manual to help contractors meet the requirement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Repairs: Labor (rate x hours) and major parts with quantity and price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Replacements:  System make, model, labor (rate x hours); major parts (with quantity and price )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5D55D-4B89-ABDB-22E4-D5E45094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86BAE9-71FB-68AE-EFFA-E0248FD84A5F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269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5852-AA60-D059-E7A0-CFD5A15D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9A84-69C6-53D8-8DF8-915F2FF8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2E40F-CAF1-7BFD-EFA7-2FA2DA2D5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0825" y="1357672"/>
            <a:ext cx="9401175" cy="52226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 parts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 to essential components necessary for the system’s functionality or safety, such as, but not limited to, ductwork, peripherals, thermostat, and abatement.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solidFill>
                <a:srgbClr val="003865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8F3237-01DD-A37F-905F-28264CCDE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1B9DB6-9543-5EC8-5D25-A2038E19D771}"/>
              </a:ext>
            </a:extLst>
          </p:cNvPr>
          <p:cNvGraphicFramePr>
            <a:graphicFrameLocks noGrp="1"/>
          </p:cNvGraphicFramePr>
          <p:nvPr/>
        </p:nvGraphicFramePr>
        <p:xfrm>
          <a:off x="104776" y="1393945"/>
          <a:ext cx="2952749" cy="3379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2485327749"/>
                    </a:ext>
                  </a:extLst>
                </a:gridCol>
              </a:tblGrid>
              <a:tr h="629783">
                <a:tc>
                  <a:txBody>
                    <a:bodyPr/>
                    <a:lstStyle/>
                    <a:p>
                      <a:r>
                        <a:rPr lang="en-US" sz="3600" dirty="0"/>
                        <a:t>ERR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94180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Eligibility Determination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988083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SP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004922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33181"/>
                  </a:ext>
                </a:extLst>
              </a:tr>
              <a:tr h="62978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Replacement Inspection (when applicable)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886726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3865"/>
                          </a:solidFill>
                        </a:rPr>
                        <a:t>Completion Certificate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290288"/>
                  </a:ext>
                </a:extLst>
              </a:tr>
              <a:tr h="3674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Invoice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9152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F0FB82E-10BE-ABE3-6806-46F98906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21" y="2749385"/>
            <a:ext cx="6262182" cy="28195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37055-7582-9F4A-6CA1-F9A18BE0428F}"/>
              </a:ext>
            </a:extLst>
          </p:cNvPr>
          <p:cNvSpPr txBox="1"/>
          <p:nvPr/>
        </p:nvSpPr>
        <p:spPr>
          <a:xfrm rot="20157564">
            <a:off x="3591847" y="2858563"/>
            <a:ext cx="122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guet Script" panose="020F0502020204030204" pitchFamily="2" charset="0"/>
                <a:ea typeface="+mn-ea"/>
                <a:cs typeface="+mn-cs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758185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735" y="1398681"/>
            <a:ext cx="11896530" cy="49576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File Sample Review Scoring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ERR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828800" marR="0" lvl="4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2286000" algn="l"/>
              </a:tabLst>
            </a:pP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9B3FA3-7E96-55A5-DFB0-82107894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88" y="2695552"/>
            <a:ext cx="11812024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4752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095FE-64DA-AF63-4645-3D351C0CB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C9B3-8B8A-ACD8-B02B-FFAA5CA5F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Desk Monitoring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611027-F681-1C9C-C809-88F886F242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296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967" y="1618072"/>
            <a:ext cx="11206066" cy="47382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Topics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Objective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Visit Details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Desk Monitoring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Initial Program Assessment Visit (</a:t>
            </a:r>
            <a:r>
              <a:rPr lang="en-US" sz="3200" dirty="0" err="1"/>
              <a:t>iPAV</a:t>
            </a:r>
            <a:r>
              <a:rPr lang="en-US" sz="3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Full Program Audit Visit (</a:t>
            </a:r>
            <a:r>
              <a:rPr lang="en-US" sz="3200" dirty="0" err="1"/>
              <a:t>fPAV</a:t>
            </a:r>
            <a:r>
              <a:rPr lang="en-US" sz="32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Desk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073" y="1609235"/>
            <a:ext cx="10551854" cy="4929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Fiscal activities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Quality control efforts and reports (e.g., dup account checks)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Key risk mitigation activity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Allows for Program Integrity and audit-ability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Addresses problems early before they become critical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Vendor feedback and info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954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Desk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575" y="1793385"/>
            <a:ext cx="11260850" cy="456296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eHEAT info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Aging applications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Aging ERR and Crisis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Aging Payments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Recuring customer complaints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Incidents and Appeals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13716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Senior couple laughing together">
            <a:extLst>
              <a:ext uri="{FF2B5EF4-FFF2-40B4-BE49-F238E27FC236}">
                <a16:creationId xmlns:a16="http://schemas.microsoft.com/office/drawing/2014/main" id="{A2568CF0-71F4-107E-8890-CF4D1234C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830" y="1985278"/>
            <a:ext cx="5683010" cy="379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22770-D1F5-149C-8BCE-B01FF4857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4B2FD-9FFE-3668-CDEA-C49043BE2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Visit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9E36D-354F-DECF-A30C-2D5236941C2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016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5387"/>
            <a:ext cx="12192000" cy="49660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What PPAs need: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/>
              <a:t>Internet access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/>
              <a:t>Temporary password for network access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/>
              <a:t>Workspace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400" dirty="0"/>
              <a:t>Access to EAP files and records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350" dirty="0"/>
              <a:t>Access to EAP Coordinator and other appropriate staff as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Hands on keyboard and mouse">
            <a:extLst>
              <a:ext uri="{FF2B5EF4-FFF2-40B4-BE49-F238E27FC236}">
                <a16:creationId xmlns:a16="http://schemas.microsoft.com/office/drawing/2014/main" id="{85A7A4A8-6D5A-DEAE-E0DA-D9301E7B3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13" y="1390263"/>
            <a:ext cx="2514600" cy="1676400"/>
          </a:xfrm>
          <a:prstGeom prst="rect">
            <a:avLst/>
          </a:prstGeom>
        </p:spPr>
      </p:pic>
      <p:pic>
        <p:nvPicPr>
          <p:cNvPr id="8" name="Picture 7" descr="Device and padlock">
            <a:extLst>
              <a:ext uri="{FF2B5EF4-FFF2-40B4-BE49-F238E27FC236}">
                <a16:creationId xmlns:a16="http://schemas.microsoft.com/office/drawing/2014/main" id="{FB35A3CA-209D-58BA-01DE-6D0ADD30B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176" y="2960493"/>
            <a:ext cx="3437467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90" y="1346145"/>
            <a:ext cx="11524548" cy="551185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Discussion of Misc. Items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EE9BD9-13AF-FFE5-56C1-9776815BEB5D}"/>
              </a:ext>
            </a:extLst>
          </p:cNvPr>
          <p:cNvGraphicFramePr>
            <a:graphicFrameLocks noGrp="1"/>
          </p:cNvGraphicFramePr>
          <p:nvPr/>
        </p:nvGraphicFramePr>
        <p:xfrm>
          <a:off x="518160" y="2584237"/>
          <a:ext cx="1115567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682">
                  <a:extLst>
                    <a:ext uri="{9D8B030D-6E8A-4147-A177-3AD203B41FA5}">
                      <a16:colId xmlns:a16="http://schemas.microsoft.com/office/drawing/2014/main" val="1100418001"/>
                    </a:ext>
                  </a:extLst>
                </a:gridCol>
                <a:gridCol w="2880999">
                  <a:extLst>
                    <a:ext uri="{9D8B030D-6E8A-4147-A177-3AD203B41FA5}">
                      <a16:colId xmlns:a16="http://schemas.microsoft.com/office/drawing/2014/main" val="2147291705"/>
                    </a:ext>
                  </a:extLst>
                </a:gridCol>
                <a:gridCol w="2880999">
                  <a:extLst>
                    <a:ext uri="{9D8B030D-6E8A-4147-A177-3AD203B41FA5}">
                      <a16:colId xmlns:a16="http://schemas.microsoft.com/office/drawing/2014/main" val="1874296162"/>
                    </a:ext>
                  </a:extLst>
                </a:gridCol>
                <a:gridCol w="2880999">
                  <a:extLst>
                    <a:ext uri="{9D8B030D-6E8A-4147-A177-3AD203B41FA5}">
                      <a16:colId xmlns:a16="http://schemas.microsoft.com/office/drawing/2014/main" val="3636303076"/>
                    </a:ext>
                  </a:extLst>
                </a:gridCol>
              </a:tblGrid>
              <a:tr h="59045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3865"/>
                          </a:solidFill>
                        </a:rPr>
                        <a:t>Local Plan &amp; ICD</a:t>
                      </a:r>
                    </a:p>
                    <a:p>
                      <a:pPr algn="l"/>
                      <a:endParaRPr lang="en-US" sz="2400" b="0" dirty="0">
                        <a:solidFill>
                          <a:srgbClr val="003865"/>
                        </a:solidFill>
                      </a:endParaRP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3865"/>
                          </a:solidFill>
                        </a:rPr>
                        <a:t>Staffing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3865"/>
                          </a:solidFill>
                        </a:rPr>
                        <a:t>Agency Support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003865"/>
                          </a:solidFill>
                        </a:rPr>
                        <a:t>Training Topics</a:t>
                      </a:r>
                    </a:p>
                  </a:txBody>
                  <a:tcPr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473261"/>
                  </a:ext>
                </a:extLst>
              </a:tr>
              <a:tr h="561870">
                <a:tc>
                  <a:txBody>
                    <a:bodyPr/>
                    <a:lstStyle/>
                    <a:p>
                      <a:r>
                        <a:rPr lang="en-US" sz="2400" dirty="0"/>
                        <a:t>Data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Employee App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Crisis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400683"/>
                  </a:ext>
                </a:extLst>
              </a:tr>
              <a:tr h="590450">
                <a:tc>
                  <a:txBody>
                    <a:bodyPr/>
                    <a:lstStyle/>
                    <a:p>
                      <a:r>
                        <a:rPr lang="en-US" sz="2400" dirty="0"/>
                        <a:t>ERR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Outreach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Outreach Activities and Event Listing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ESS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88255"/>
                  </a:ext>
                </a:extLst>
              </a:tr>
              <a:tr h="561870">
                <a:tc>
                  <a:txBody>
                    <a:bodyPr/>
                    <a:lstStyle/>
                    <a:p>
                      <a:r>
                        <a:rPr lang="en-US" sz="2400" dirty="0"/>
                        <a:t>Internal Communication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Equipment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Online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Self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7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65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317" y="1405780"/>
            <a:ext cx="11356504" cy="51838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Question, answer and clarification from file review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File review follow up: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Compiled during file review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Sent to Coordinator for review and response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questions must be resolved prior to audit finalization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Remember, a question does not mean there is an error, we might just need clarification or a better understanding of the situation</a:t>
            </a:r>
            <a:endParaRPr lang="en-US" sz="32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8DC5C-8D6F-F483-EAE2-B8D2E41D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61" y="2521095"/>
            <a:ext cx="8268928" cy="4134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7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dirty="0"/>
              <a:t>Visit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594624"/>
            <a:ext cx="7200900" cy="458233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 dirty="0"/>
              <a:t>Exit interview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Review results of the visit with the Coordinator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Discuss the results of the file review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Resolution of any remaining questions or clarifications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Summarize next steps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5" name="Picture 4" descr="White door in white room">
            <a:extLst>
              <a:ext uri="{FF2B5EF4-FFF2-40B4-BE49-F238E27FC236}">
                <a16:creationId xmlns:a16="http://schemas.microsoft.com/office/drawing/2014/main" id="{7841505C-B15E-BB79-ED19-00958511B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902" y="2316467"/>
            <a:ext cx="4200773" cy="313865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9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B9E2C-2C69-3FDA-3172-A419E298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and Break</a:t>
            </a:r>
          </a:p>
        </p:txBody>
      </p:sp>
      <p:pic>
        <p:nvPicPr>
          <p:cNvPr id="6" name="Content Placeholder 5" descr="Yellow and blue symbols">
            <a:extLst>
              <a:ext uri="{FF2B5EF4-FFF2-40B4-BE49-F238E27FC236}">
                <a16:creationId xmlns:a16="http://schemas.microsoft.com/office/drawing/2014/main" id="{C0D88E7B-13E9-470E-F114-10EAF0B33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568588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2D695-D2B6-3093-C56E-4E8EAA2C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Empty eggshell broken in half">
            <a:extLst>
              <a:ext uri="{FF2B5EF4-FFF2-40B4-BE49-F238E27FC236}">
                <a16:creationId xmlns:a16="http://schemas.microsoft.com/office/drawing/2014/main" id="{6B59DB5B-5F1B-AE9C-0B5D-414DBEEDB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20" y="1739900"/>
            <a:ext cx="64399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A6B3-529E-5135-18B5-8F230A444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Initial Program Assessment Visit (</a:t>
            </a:r>
            <a:r>
              <a:rPr lang="en-US" dirty="0" err="1"/>
              <a:t>iPAV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53123-7BC0-97B4-18ED-CF270D0489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069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Initial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8179" y="1405780"/>
            <a:ext cx="10835641" cy="51838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Schedule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PPA will contact you </a:t>
            </a:r>
            <a:r>
              <a:rPr lang="en-US" sz="3200" dirty="0">
                <a:solidFill>
                  <a:srgbClr val="003865"/>
                </a:solidFill>
              </a:rPr>
              <a:t>beginning in September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to schedule your Initial Program </a:t>
            </a:r>
            <a:r>
              <a:rPr lang="en-US" sz="3200" dirty="0">
                <a:solidFill>
                  <a:srgbClr val="003865"/>
                </a:solidFill>
              </a:rPr>
              <a:t>Assessment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Visit (</a:t>
            </a:r>
            <a:r>
              <a:rPr lang="en-US" sz="3200" dirty="0" err="1"/>
              <a:t>iPAV</a:t>
            </a:r>
            <a:r>
              <a:rPr lang="en-US" sz="3200" dirty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Higher risk agencies will receive an in person visit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Lower risk agencies will receive a Teams visit, at minimum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3865"/>
                </a:solidFill>
              </a:rPr>
              <a:t>Reviews</a:t>
            </a:r>
            <a:r>
              <a:rPr lang="en-US" sz="3200" dirty="0"/>
              <a:t> will be underway by the beginning of October, much like EAP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We plan to finish initial visits by </a:t>
            </a:r>
            <a:r>
              <a:rPr lang="en-US" sz="3200" dirty="0">
                <a:solidFill>
                  <a:srgbClr val="003865"/>
                </a:solidFill>
              </a:rPr>
              <a:t>the end of December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0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3463-8F47-9C2A-9E88-AC57232EE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Objective of Monitoring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52A3D8-1B7A-1AEF-3A27-638D7CFE8B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667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49F57-01C8-3E25-3071-A431DB4A7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1B3E-7D44-E5B6-DAFF-778944FC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Initial Program Audit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63A21-8385-AB23-BC6B-3FF61FB06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179" y="1862980"/>
            <a:ext cx="10835641" cy="418325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EAP conducts in-person initial visits to some SPs based on risk and other assessments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To discuss improvement ideas, provide guidance and ensure SP readiness for the program year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All SPs, at minimum, receive a review without a visit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Typically, via Teams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514F6-45F4-1BD8-F171-7097455B3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16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Initial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291" y="1351680"/>
            <a:ext cx="11905860" cy="48252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File Selection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6D27CC-22F6-2621-0062-98FD346EA0BE}"/>
              </a:ext>
            </a:extLst>
          </p:cNvPr>
          <p:cNvGraphicFramePr>
            <a:graphicFrameLocks noGrp="1"/>
          </p:cNvGraphicFramePr>
          <p:nvPr/>
        </p:nvGraphicFramePr>
        <p:xfrm>
          <a:off x="500276" y="2146042"/>
          <a:ext cx="11191447" cy="3973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7205">
                  <a:extLst>
                    <a:ext uri="{9D8B030D-6E8A-4147-A177-3AD203B41FA5}">
                      <a16:colId xmlns:a16="http://schemas.microsoft.com/office/drawing/2014/main" val="2006108392"/>
                    </a:ext>
                  </a:extLst>
                </a:gridCol>
                <a:gridCol w="3538219">
                  <a:extLst>
                    <a:ext uri="{9D8B030D-6E8A-4147-A177-3AD203B41FA5}">
                      <a16:colId xmlns:a16="http://schemas.microsoft.com/office/drawing/2014/main" val="2870900386"/>
                    </a:ext>
                  </a:extLst>
                </a:gridCol>
                <a:gridCol w="2658161">
                  <a:extLst>
                    <a:ext uri="{9D8B030D-6E8A-4147-A177-3AD203B41FA5}">
                      <a16:colId xmlns:a16="http://schemas.microsoft.com/office/drawing/2014/main" val="4215313433"/>
                    </a:ext>
                  </a:extLst>
                </a:gridCol>
                <a:gridCol w="2797862">
                  <a:extLst>
                    <a:ext uri="{9D8B030D-6E8A-4147-A177-3AD203B41FA5}">
                      <a16:colId xmlns:a16="http://schemas.microsoft.com/office/drawing/2014/main" val="161162233"/>
                    </a:ext>
                  </a:extLst>
                </a:gridCol>
              </a:tblGrid>
              <a:tr h="928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Control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Data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Initial Random Sample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Additional Sample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519023"/>
                  </a:ext>
                </a:extLst>
              </a:tr>
              <a:tr h="928421">
                <a:tc>
                  <a:txBody>
                    <a:bodyPr/>
                    <a:lstStyle/>
                    <a:p>
                      <a:r>
                        <a:rPr lang="en-US" sz="2400" dirty="0"/>
                        <a:t>Primary Heat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Population of approved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Case by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19904"/>
                  </a:ext>
                </a:extLst>
              </a:tr>
              <a:tr h="928421">
                <a:tc>
                  <a:txBody>
                    <a:bodyPr/>
                    <a:lstStyle/>
                    <a:p>
                      <a:r>
                        <a:rPr lang="en-US" sz="2400" dirty="0"/>
                        <a:t>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Population of completed Crisis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Case by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782649"/>
                  </a:ext>
                </a:extLst>
              </a:tr>
              <a:tr h="928421">
                <a:tc>
                  <a:txBody>
                    <a:bodyPr/>
                    <a:lstStyle/>
                    <a:p>
                      <a:r>
                        <a:rPr lang="en-US" sz="2400" dirty="0"/>
                        <a:t>ERR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Population of paid ERR 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Jobs over 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Case by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003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3DDE1F-3E95-9E50-30E5-A450CCF30E51}"/>
              </a:ext>
            </a:extLst>
          </p:cNvPr>
          <p:cNvSpPr txBox="1"/>
          <p:nvPr/>
        </p:nvSpPr>
        <p:spPr>
          <a:xfrm>
            <a:off x="482393" y="6339892"/>
            <a:ext cx="108460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The additional sample is not random but is targeted based on what was discovered during review of the initial random sample.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37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A6B3-529E-5135-18B5-8F230A444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Full Program Audit Visit (</a:t>
            </a:r>
            <a:r>
              <a:rPr lang="en-US" dirty="0" err="1"/>
              <a:t>fPAV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B53123-7BC0-97B4-18ED-CF270D0489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24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87" y="1594624"/>
            <a:ext cx="6450496" cy="466702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Schedule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PPAs will begin contacting SPs to set up visit dates for Full Program Audit Visits (</a:t>
            </a:r>
            <a:r>
              <a:rPr lang="en-US" sz="3200" dirty="0" err="1"/>
              <a:t>fPAV</a:t>
            </a:r>
            <a:r>
              <a:rPr lang="en-US" sz="3200" dirty="0"/>
              <a:t>) starting in late December.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The goal is to have all </a:t>
            </a:r>
            <a:r>
              <a:rPr lang="en-US" sz="3200" dirty="0" err="1"/>
              <a:t>fPAVs</a:t>
            </a:r>
            <a:r>
              <a:rPr lang="en-US" sz="3200" dirty="0"/>
              <a:t> completed by mid-Summer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For those willing to be the first </a:t>
            </a:r>
            <a:r>
              <a:rPr lang="en-US" sz="3200" dirty="0" err="1"/>
              <a:t>fPAV</a:t>
            </a:r>
            <a:r>
              <a:rPr lang="en-US" sz="3200" dirty="0"/>
              <a:t>, we thank you!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500" dirty="0"/>
          </a:p>
        </p:txBody>
      </p:sp>
      <p:pic>
        <p:nvPicPr>
          <p:cNvPr id="5" name="Picture 4" descr="Yellow pin on a calendar">
            <a:extLst>
              <a:ext uri="{FF2B5EF4-FFF2-40B4-BE49-F238E27FC236}">
                <a16:creationId xmlns:a16="http://schemas.microsoft.com/office/drawing/2014/main" id="{BC763474-740E-9D22-41DA-D85B7FD36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r="1" b="1"/>
          <a:stretch>
            <a:fillRect/>
          </a:stretch>
        </p:blipFill>
        <p:spPr>
          <a:xfrm>
            <a:off x="6758608" y="1594624"/>
            <a:ext cx="5181600" cy="4582339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99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500" y="1329318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File Selection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3DDE1F-3E95-9E50-30E5-A450CCF30E51}"/>
              </a:ext>
            </a:extLst>
          </p:cNvPr>
          <p:cNvSpPr txBox="1"/>
          <p:nvPr/>
        </p:nvSpPr>
        <p:spPr>
          <a:xfrm>
            <a:off x="590982" y="6444476"/>
            <a:ext cx="10431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The additional sample is not random but is targeted based on what was discovered during review of the initial random sample.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FCCE6C-B88B-0F50-6DB5-340E3C59F1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1"/>
          <a:stretch/>
        </p:blipFill>
        <p:spPr>
          <a:xfrm>
            <a:off x="2066752" y="1932342"/>
            <a:ext cx="8058496" cy="434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475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Why so Many Files?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Statistical significance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Each SP has a “population” of files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We can’t review them all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By reviewing a random sample, we can get a relatively good representation of the whole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85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586204"/>
            <a:ext cx="11985608" cy="477014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Enables Commerce to more accurately know the true nature of any identified issue, for example: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 review 5 files and 2 have an issue (40%)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Do 40% of all SP’s file have the same issue?  We can’t say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 review 2</a:t>
            </a:r>
            <a:r>
              <a:rPr lang="en-US" sz="2800" dirty="0">
                <a:solidFill>
                  <a:srgbClr val="003865"/>
                </a:solidFill>
              </a:rPr>
              <a:t>0</a:t>
            </a:r>
            <a:r>
              <a:rPr lang="en-US" sz="2800" dirty="0"/>
              <a:t> files and 2 have an issue (1%)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We can be more certain it is not a systemic issue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 review 20 files and 8 have an issue (40%)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 this case we would be more certain that SP files may have a systemic issue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78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Post Visit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Finalize Effort Definition (ED)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Update with results and info from visit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Share any SP questions/concerns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Communicate with the SP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Request Audit Disclosure Letter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Due 7 days after conclusion of visit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Finalize any remaining questions or concerns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Collect any additional documents or info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3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Draft the Program Audit Report (PAR)</a:t>
            </a: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After all info from the visit is gathered and analyzed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PAR remains open until end of program year (new 2024)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PAR Draft issued to SP with findings or </a:t>
            </a:r>
            <a:r>
              <a:rPr lang="en-US" sz="2800" dirty="0">
                <a:solidFill>
                  <a:srgbClr val="003865"/>
                </a:solidFill>
              </a:rPr>
              <a:t>reportable observations </a:t>
            </a:r>
            <a:r>
              <a:rPr lang="en-US" sz="2800" dirty="0"/>
              <a:t>for review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Finalized PAR sent to SP </a:t>
            </a:r>
            <a:r>
              <a:rPr lang="en-US" sz="2800" dirty="0">
                <a:solidFill>
                  <a:srgbClr val="002060"/>
                </a:solidFill>
              </a:rPr>
              <a:t>mid-Summer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SP Response with action plan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3865"/>
                </a:solidFill>
              </a:rPr>
              <a:t>Satisfactory response letter issued</a:t>
            </a:r>
            <a:r>
              <a:rPr lang="en-US" sz="28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3D728-4512-EA90-D4B8-29A5F5F90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36A7E-4FA7-A1D5-87E2-CFE4442D73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Monitoring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2061D-C0CB-1D02-74B1-B6A1CB8E5E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93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Objective of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53" y="1774011"/>
            <a:ext cx="10955694" cy="4582339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Determine SPs performance in achieving EAP stated goals and objectives</a:t>
            </a:r>
          </a:p>
          <a:p>
            <a:pPr lvl="0"/>
            <a:r>
              <a:rPr lang="en-US" sz="3200" dirty="0"/>
              <a:t>Examine the efficiency of utilizing EAP resources (time, money, personnel) to achieve EAP outcomes</a:t>
            </a:r>
          </a:p>
          <a:p>
            <a:pPr lvl="0"/>
            <a:r>
              <a:rPr lang="en-US" sz="3200" dirty="0"/>
              <a:t>Identify areas where the program is performing well and areas where improvements are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63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Findings and Reportable Observations</a:t>
            </a:r>
          </a:p>
          <a:p>
            <a:pPr lvl="0"/>
            <a:r>
              <a:rPr lang="en-US" sz="2800" dirty="0"/>
              <a:t>Highlight discrepancies, control weaknesses, and areas of non-compliance</a:t>
            </a:r>
          </a:p>
          <a:p>
            <a:pPr lvl="0"/>
            <a:r>
              <a:rPr lang="en-US" sz="2800" dirty="0"/>
              <a:t>Aimed to address the issues identified during review and prevent similar problems from recurring</a:t>
            </a:r>
          </a:p>
          <a:p>
            <a:pPr lvl="0"/>
            <a:r>
              <a:rPr lang="en-US" sz="2800" dirty="0"/>
              <a:t>Provide valuable insights for management to make informed decisions about resource allocation and process improvements 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50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B239C-0C3C-15D3-875C-A950455BA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A1C1-9AF2-8F21-9920-5B2AFEC9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FAE4D-37A7-D7B5-D21C-8F90360D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Help to create a platform for open and honest communication between SP program coordinators, management and employees in resolving issues and plan for future improvement</a:t>
            </a:r>
          </a:p>
          <a:p>
            <a:pPr lvl="0"/>
            <a:r>
              <a:rPr lang="en-US" sz="2800" dirty="0"/>
              <a:t>Help to build trust and strengthening relationships between Commerce and Service Providers . </a:t>
            </a:r>
          </a:p>
          <a:p>
            <a:pPr marL="0" indent="0">
              <a:buNone/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4B023-4F36-0941-7424-2498480F6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57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Summary of FFY25 Findings and Reportable Observations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DF2559-B523-B798-7F3B-BD96369542B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104396"/>
          <a:ext cx="10401300" cy="447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0300">
                  <a:extLst>
                    <a:ext uri="{9D8B030D-6E8A-4147-A177-3AD203B41FA5}">
                      <a16:colId xmlns:a16="http://schemas.microsoft.com/office/drawing/2014/main" val="4068485473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3962675292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696637360"/>
                    </a:ext>
                  </a:extLst>
                </a:gridCol>
              </a:tblGrid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Reportable Observations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905070"/>
                  </a:ext>
                </a:extLst>
              </a:tr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 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124518"/>
                  </a:ext>
                </a:extLst>
              </a:tr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Benefit Determination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55391"/>
                  </a:ext>
                </a:extLst>
              </a:tr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Crisis 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403641"/>
                  </a:ext>
                </a:extLst>
              </a:tr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ERR Itemized Invoice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976981"/>
                  </a:ext>
                </a:extLst>
              </a:tr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ERR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08747"/>
                  </a:ext>
                </a:extLst>
              </a:tr>
              <a:tr h="554846">
                <a:tc>
                  <a:txBody>
                    <a:bodyPr/>
                    <a:lstStyle/>
                    <a:p>
                      <a:r>
                        <a:rPr lang="en-US" sz="2400" dirty="0"/>
                        <a:t>Mechanical Contractor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198414"/>
                  </a:ext>
                </a:extLst>
              </a:tr>
              <a:tr h="515982"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6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57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Full Program Audit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65" y="1426673"/>
            <a:ext cx="11985608" cy="492967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Cumulative PAR Results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371600" marR="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69A823-404F-BC5E-C734-23535BBD7A51}"/>
              </a:ext>
            </a:extLst>
          </p:cNvPr>
          <p:cNvGraphicFramePr>
            <a:graphicFrameLocks noGrp="1"/>
          </p:cNvGraphicFramePr>
          <p:nvPr/>
        </p:nvGraphicFramePr>
        <p:xfrm>
          <a:off x="870235" y="2431600"/>
          <a:ext cx="10451530" cy="335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306">
                  <a:extLst>
                    <a:ext uri="{9D8B030D-6E8A-4147-A177-3AD203B41FA5}">
                      <a16:colId xmlns:a16="http://schemas.microsoft.com/office/drawing/2014/main" val="3539257097"/>
                    </a:ext>
                  </a:extLst>
                </a:gridCol>
                <a:gridCol w="2090306">
                  <a:extLst>
                    <a:ext uri="{9D8B030D-6E8A-4147-A177-3AD203B41FA5}">
                      <a16:colId xmlns:a16="http://schemas.microsoft.com/office/drawing/2014/main" val="1583295862"/>
                    </a:ext>
                  </a:extLst>
                </a:gridCol>
                <a:gridCol w="2090306">
                  <a:extLst>
                    <a:ext uri="{9D8B030D-6E8A-4147-A177-3AD203B41FA5}">
                      <a16:colId xmlns:a16="http://schemas.microsoft.com/office/drawing/2014/main" val="1588976328"/>
                    </a:ext>
                  </a:extLst>
                </a:gridCol>
                <a:gridCol w="2090306">
                  <a:extLst>
                    <a:ext uri="{9D8B030D-6E8A-4147-A177-3AD203B41FA5}">
                      <a16:colId xmlns:a16="http://schemas.microsoft.com/office/drawing/2014/main" val="1003010689"/>
                    </a:ext>
                  </a:extLst>
                </a:gridCol>
                <a:gridCol w="2090306">
                  <a:extLst>
                    <a:ext uri="{9D8B030D-6E8A-4147-A177-3AD203B41FA5}">
                      <a16:colId xmlns:a16="http://schemas.microsoft.com/office/drawing/2014/main" val="2848190602"/>
                    </a:ext>
                  </a:extLst>
                </a:gridCol>
              </a:tblGrid>
              <a:tr h="61510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487290"/>
                  </a:ext>
                </a:extLst>
              </a:tr>
              <a:tr h="615101">
                <a:tc>
                  <a:txBody>
                    <a:bodyPr/>
                    <a:lstStyle/>
                    <a:p>
                      <a:r>
                        <a:rPr lang="en-US" sz="2400" dirty="0"/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061348"/>
                  </a:ext>
                </a:extLst>
              </a:tr>
              <a:tr h="1061680">
                <a:tc>
                  <a:txBody>
                    <a:bodyPr/>
                    <a:lstStyle/>
                    <a:p>
                      <a:r>
                        <a:rPr lang="en-US" sz="2400" dirty="0"/>
                        <a:t>Reportable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254189"/>
                  </a:ext>
                </a:extLst>
              </a:tr>
              <a:tr h="1061680">
                <a:tc>
                  <a:txBody>
                    <a:bodyPr/>
                    <a:lstStyle/>
                    <a:p>
                      <a:br>
                        <a:rPr lang="en-US" sz="2400" dirty="0"/>
                      </a:br>
                      <a:r>
                        <a:rPr lang="en-US" sz="2400" dirty="0"/>
                        <a:t>TOTAL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30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28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/>
                      </a:br>
                      <a:r>
                        <a:rPr lang="en-US" sz="2400" dirty="0"/>
                        <a:t>15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2400" dirty="0">
                          <a:highlight>
                            <a:srgbClr val="FFFF00"/>
                          </a:highlight>
                        </a:rPr>
                      </a:br>
                      <a:r>
                        <a:rPr lang="en-US" sz="2400" dirty="0"/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99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3075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D7F5FC-5F43-3B3B-DEC5-DF174B56B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brant fireworks over the mountains at night">
            <a:extLst>
              <a:ext uri="{FF2B5EF4-FFF2-40B4-BE49-F238E27FC236}">
                <a16:creationId xmlns:a16="http://schemas.microsoft.com/office/drawing/2014/main" id="{6B0AFC54-87CF-D591-E822-F3003C5C19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872165-23DC-7697-125F-865F5C68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40989"/>
          </a:xfrm>
        </p:spPr>
        <p:txBody>
          <a:bodyPr anchor="ctr">
            <a:normAutofit/>
          </a:bodyPr>
          <a:lstStyle/>
          <a:p>
            <a:r>
              <a:rPr lang="en-US" dirty="0"/>
              <a:t>Great Job Everyone!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27DD-5FD5-4CA3-E102-99BD88845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925699"/>
            <a:ext cx="10515600" cy="2673435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/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endParaRPr lang="en-US" sz="2500">
              <a:solidFill>
                <a:schemeClr val="bg1"/>
              </a:solidFill>
            </a:endParaRPr>
          </a:p>
          <a:p>
            <a:pPr marL="1371600" marR="0" lvl="3" indent="0" algn="ctr">
              <a:spcBef>
                <a:spcPts val="0"/>
              </a:spcBef>
              <a:spcAft>
                <a:spcPts val="800"/>
              </a:spcAft>
              <a:buNone/>
              <a:tabLst>
                <a:tab pos="1828800" algn="l"/>
              </a:tabLst>
            </a:pPr>
            <a:endParaRPr lang="en-US" sz="2500" kern="100">
              <a:solidFill>
                <a:schemeClr val="bg1"/>
              </a:solidFill>
              <a:effectLst/>
            </a:endParaRPr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500">
              <a:solidFill>
                <a:schemeClr val="bg1"/>
              </a:solidFill>
            </a:endParaRPr>
          </a:p>
          <a:p>
            <a:pPr marL="457200" lvl="1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500">
              <a:solidFill>
                <a:schemeClr val="bg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3CF84-1841-FA97-0603-6CCB28A2F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7324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Teacher pointing at pupils">
            <a:extLst>
              <a:ext uri="{FF2B5EF4-FFF2-40B4-BE49-F238E27FC236}">
                <a16:creationId xmlns:a16="http://schemas.microsoft.com/office/drawing/2014/main" id="{EF111E70-F0D4-8798-D2B6-83B28933C3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02" y="1572012"/>
            <a:ext cx="7581396" cy="50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38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4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9C4A4-1FC0-AC42-C47D-7409EBFD5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3055F-19D2-ED9A-2113-B7EDD088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Objective of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DFDC-6AE7-FE98-A98B-D284EC20C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2926" y="1641277"/>
            <a:ext cx="10926147" cy="4582339"/>
          </a:xfrm>
        </p:spPr>
        <p:txBody>
          <a:bodyPr>
            <a:noAutofit/>
          </a:bodyPr>
          <a:lstStyle/>
          <a:p>
            <a:r>
              <a:rPr lang="en-US" sz="3200" dirty="0"/>
              <a:t>Provide constructive feedback to SP program coordinators and stakeholders on program performance</a:t>
            </a:r>
          </a:p>
          <a:p>
            <a:pPr lvl="0"/>
            <a:r>
              <a:rPr lang="en-US" sz="3200" dirty="0"/>
              <a:t>Use the monitoring review process as an opportunity for continuous learning and improvement within EAP program</a:t>
            </a:r>
          </a:p>
          <a:p>
            <a:pPr lvl="0"/>
            <a:r>
              <a:rPr lang="en-US" sz="3200" dirty="0"/>
              <a:t>Use the findings and reportable observations to make program improvements, adjustments, or modifications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A5E8B-DAE7-835F-567A-A99ED718D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956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11D9-4F7B-2438-496F-84D3A077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BDFC-C20A-C2FC-AA92-3DC43EA1D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Visit Details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ECE8B-2AF5-944B-6F88-1E1089EA3D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6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Visit Details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BB01AC4-0CB8-3BEE-2FDA-0353D91181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735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2478</Words>
  <Application>Microsoft Office PowerPoint</Application>
  <PresentationFormat>Widescreen</PresentationFormat>
  <Paragraphs>662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Aptos</vt:lpstr>
      <vt:lpstr>Aptos Display</vt:lpstr>
      <vt:lpstr>Arial</vt:lpstr>
      <vt:lpstr>Arial Narrow</vt:lpstr>
      <vt:lpstr>Baguet Script</vt:lpstr>
      <vt:lpstr>Calibri</vt:lpstr>
      <vt:lpstr>Wingdings</vt:lpstr>
      <vt:lpstr>Wingdings 2</vt:lpstr>
      <vt:lpstr>Office Theme</vt:lpstr>
      <vt:lpstr>MN.IT</vt:lpstr>
      <vt:lpstr>    </vt:lpstr>
      <vt:lpstr>Monitoring</vt:lpstr>
      <vt:lpstr>Monitoring</vt:lpstr>
      <vt:lpstr>Monitoring</vt:lpstr>
      <vt:lpstr>Objective of Monitoring</vt:lpstr>
      <vt:lpstr>Objective of Monitoring</vt:lpstr>
      <vt:lpstr>Objective of Monitoring</vt:lpstr>
      <vt:lpstr>Visit Details</vt:lpstr>
      <vt:lpstr>Visit Details</vt:lpstr>
      <vt:lpstr>Visit Details</vt:lpstr>
      <vt:lpstr>Visit Details</vt:lpstr>
      <vt:lpstr>Visit Details</vt:lpstr>
      <vt:lpstr>Visit Details</vt:lpstr>
      <vt:lpstr>Visit Details</vt:lpstr>
      <vt:lpstr>Visit Details</vt:lpstr>
      <vt:lpstr>Visit Details</vt:lpstr>
      <vt:lpstr>File Sample Review – What Are We Looking For</vt:lpstr>
      <vt:lpstr>Visit Details</vt:lpstr>
      <vt:lpstr>Primary Heat</vt:lpstr>
      <vt:lpstr>Visit Details</vt:lpstr>
      <vt:lpstr>Visit Details</vt:lpstr>
      <vt:lpstr>Visit Details</vt:lpstr>
      <vt:lpstr>Visit Details</vt:lpstr>
      <vt:lpstr>Visit Details</vt:lpstr>
      <vt:lpstr>Crisis</vt:lpstr>
      <vt:lpstr>Visit Details</vt:lpstr>
      <vt:lpstr>Visit Details</vt:lpstr>
      <vt:lpstr>Visit Details</vt:lpstr>
      <vt:lpstr>Visit Details</vt:lpstr>
      <vt:lpstr>Energy Related Repair (ERR)</vt:lpstr>
      <vt:lpstr>Visit Details</vt:lpstr>
      <vt:lpstr>Visit Details</vt:lpstr>
      <vt:lpstr>Visit Details</vt:lpstr>
      <vt:lpstr>Visit Details</vt:lpstr>
      <vt:lpstr>Visit Details</vt:lpstr>
      <vt:lpstr>Visit Details</vt:lpstr>
      <vt:lpstr>Visit Details</vt:lpstr>
      <vt:lpstr>Visit Details</vt:lpstr>
      <vt:lpstr>Desk Monitoring</vt:lpstr>
      <vt:lpstr>Desk Monitoring</vt:lpstr>
      <vt:lpstr>Desk Monitoring</vt:lpstr>
      <vt:lpstr>The Visit</vt:lpstr>
      <vt:lpstr>Visit Details</vt:lpstr>
      <vt:lpstr>Visit Details</vt:lpstr>
      <vt:lpstr>Visit Details</vt:lpstr>
      <vt:lpstr>Visit Details</vt:lpstr>
      <vt:lpstr>Q&amp;A and Break</vt:lpstr>
      <vt:lpstr>Initial Program Assessment Visit (iPAV)</vt:lpstr>
      <vt:lpstr>Initial Program Audit Visit</vt:lpstr>
      <vt:lpstr>Initial Program Audit Visit</vt:lpstr>
      <vt:lpstr>Initial Program Audit Visit</vt:lpstr>
      <vt:lpstr>Full Program Audit Visit (fPAV)</vt:lpstr>
      <vt:lpstr>Full Program Audit Visit</vt:lpstr>
      <vt:lpstr>Full Program Audit Visit</vt:lpstr>
      <vt:lpstr>Full Program Audit Visit</vt:lpstr>
      <vt:lpstr>Full Program Audit Visit</vt:lpstr>
      <vt:lpstr>Full Program Audit Visit</vt:lpstr>
      <vt:lpstr>Full Program Audit Visit</vt:lpstr>
      <vt:lpstr>Monitoring Results</vt:lpstr>
      <vt:lpstr>Full Program Audit Visit</vt:lpstr>
      <vt:lpstr>Full Program Audit Visit</vt:lpstr>
      <vt:lpstr>Full Program Audit Visit</vt:lpstr>
      <vt:lpstr>Full Program Audit Visit</vt:lpstr>
      <vt:lpstr>Great Job Everyone!</vt:lpstr>
      <vt:lpstr>Q&amp;A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2</cp:revision>
  <dcterms:created xsi:type="dcterms:W3CDTF">2025-08-06T19:28:42Z</dcterms:created>
  <dcterms:modified xsi:type="dcterms:W3CDTF">2025-08-06T20:52:58Z</dcterms:modified>
</cp:coreProperties>
</file>