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738" r:id="rId6"/>
  </p:sldMasterIdLst>
  <p:notesMasterIdLst>
    <p:notesMasterId r:id="rId22"/>
  </p:notesMasterIdLst>
  <p:sldIdLst>
    <p:sldId id="257" r:id="rId7"/>
    <p:sldId id="256" r:id="rId8"/>
    <p:sldId id="259" r:id="rId9"/>
    <p:sldId id="3377" r:id="rId10"/>
    <p:sldId id="3378" r:id="rId11"/>
    <p:sldId id="3379" r:id="rId12"/>
    <p:sldId id="3384" r:id="rId13"/>
    <p:sldId id="3380" r:id="rId14"/>
    <p:sldId id="3381" r:id="rId15"/>
    <p:sldId id="3382" r:id="rId16"/>
    <p:sldId id="3383" r:id="rId17"/>
    <p:sldId id="3375" r:id="rId18"/>
    <p:sldId id="3385" r:id="rId19"/>
    <p:sldId id="3386" r:id="rId20"/>
    <p:sldId id="33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027" autoAdjust="0"/>
  </p:normalViewPr>
  <p:slideViewPr>
    <p:cSldViewPr snapToGrid="0">
      <p:cViewPr varScale="1">
        <p:scale>
          <a:sx n="115" d="100"/>
          <a:sy n="115" d="100"/>
        </p:scale>
        <p:origin x="1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B1FD8-9007-4400-8F1F-A2056CC2B662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C07FF-7EFB-472E-B6C2-F0647C5E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kathy_b%C3%BCscher-5562794/?utm_source=link-attribution&amp;utm_medium=referral&amp;utm_campaign=image&amp;utm_content=240495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2404956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rpn-685308/?utm_source=link-attribution&amp;utm_medium=referral&amp;utm_campaign=image&amp;utm_content=134147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1341477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eb.health.state.mn.us/hot_weathe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?utm_source=link-attribution&amp;utm_medium=referral&amp;utm_campaign=image&amp;utm_content=282551" TargetMode="External"/><Relationship Id="rId4" Type="http://schemas.openxmlformats.org/officeDocument/2006/relationships/hyperlink" Target="https://pixabay.com/users/cplo-181753/?utm_source=link-attribution&amp;utm_medium=referral&amp;utm_campaign=image&amp;utm_content=28255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silberkugel66-10512837/?utm_source=link-attribution&amp;utm_medium=referral&amp;utm_campaign=image&amp;utm_content=572432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euters.com/technology/cybersecurity/cyberattacks-us-utilities-surged-70-this-year-says-check-point-2024-09-11/" TargetMode="External"/><Relationship Id="rId4" Type="http://schemas.openxmlformats.org/officeDocument/2006/relationships/hyperlink" Target="https://pixabay.com/?utm_source=link-attribution&amp;utm_medium=referral&amp;utm_campaign=image&amp;utm_content=5724320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publicdomainpictures-14/?utm_source=link-attribution&amp;utm_medium=referral&amp;utm_campaign=image&amp;utm_content=1345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1345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Kathy Büscher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07FF-7EFB-472E-B6C2-F0647C5E3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RPN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07FF-7EFB-472E-B6C2-F0647C5E3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Heat-related Illness Weather: MNPH Data Access - MN Dept. of Health - MN Data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bench: no attribution given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Basketball net: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Pippin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Pixabay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07FF-7EFB-472E-B6C2-F0647C5E3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René 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Schué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>
                <a:hlinkClick r:id="rId5"/>
              </a:rPr>
              <a:t>Cyberattacks on US utilities surged 70% this year, says Check Point | Reuters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07FF-7EFB-472E-B6C2-F0647C5E3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1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PublicDomainPictures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07FF-7EFB-472E-B6C2-F0647C5E3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3464-A432-A2A8-F070-ADABAF7F6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CE99E-A56C-E859-AFC6-04E40C782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3BE2-1AAC-9BF0-EEB1-91162527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8B929-71FE-2C1B-1155-1C4BC998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5A-7F69-4277-FB23-25188995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F5BA-8F12-6BE6-E9A3-63F144E3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AD80A-A1D1-8D25-46C5-4D0F573C0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05DE2-A0B4-1B5B-6257-09027E78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7F9A3-5E41-0099-EA19-BA9111C7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39A93-E337-B6A2-2580-C0426D5E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78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EDEFD6-4494-467D-4C7A-D83139652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1F5D0-CA81-E5C1-B3E9-404A3E845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60041-3C77-5C8F-A58D-3DEE7B1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46D8C-3713-16C4-DF30-594EFB4D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7C481-1CBE-56B9-477D-5A7D5EAE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5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7EA9F-7B43-CE9B-8064-3513535D3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8FCC6-21EE-2575-28FA-C195ADB77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6195-9B65-53BB-1D1B-8802CA6D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5EB04-90FC-1E2E-27B5-E5B8BF8F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B1606-5754-D028-D076-E505C949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11/21/25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commerce department logo">
            <a:extLst>
              <a:ext uri="{FF2B5EF4-FFF2-40B4-BE49-F238E27FC236}">
                <a16:creationId xmlns:a16="http://schemas.microsoft.com/office/drawing/2014/main" id="{3F7FCB36-005E-720E-CDA9-88C47428F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35" y="1443253"/>
            <a:ext cx="6401129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4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innesota 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gray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11/21/25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commerce department logo">
            <a:extLst>
              <a:ext uri="{FF2B5EF4-FFF2-40B4-BE49-F238E27FC236}">
                <a16:creationId xmlns:a16="http://schemas.microsoft.com/office/drawing/2014/main" id="{654E5304-6FE0-8CA5-8AE4-1EDA32152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85" y="1349260"/>
            <a:ext cx="6401129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8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0" y="4092604"/>
            <a:ext cx="12192000" cy="129518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11/21/25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commerce department logo&#10;">
            <a:extLst>
              <a:ext uri="{FF2B5EF4-FFF2-40B4-BE49-F238E27FC236}">
                <a16:creationId xmlns:a16="http://schemas.microsoft.com/office/drawing/2014/main" id="{8CA2CF71-59EB-0D23-4C50-B317507B9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68" y="1327354"/>
            <a:ext cx="6039464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Minnesota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gray">
          <a:xfrm>
            <a:off x="0" y="4092604"/>
            <a:ext cx="12192000" cy="1295182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609600" y="4092602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11/21/25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COMMERCE department logo">
            <a:extLst>
              <a:ext uri="{FF2B5EF4-FFF2-40B4-BE49-F238E27FC236}">
                <a16:creationId xmlns:a16="http://schemas.microsoft.com/office/drawing/2014/main" id="{588279C9-ED4B-0FFD-D6A5-BA8481815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31" y="1388643"/>
            <a:ext cx="6245943" cy="1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4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35E51DB7-DCB5-8738-79EA-03ACCE317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98880" y="5732207"/>
            <a:ext cx="3234811" cy="924232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982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Minnesota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5" descr="commerce department logo&#10;">
            <a:extLst>
              <a:ext uri="{FF2B5EF4-FFF2-40B4-BE49-F238E27FC236}">
                <a16:creationId xmlns:a16="http://schemas.microsoft.com/office/drawing/2014/main" id="{EF8B1B67-C734-3988-E0A1-B13955B42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98880" y="5732207"/>
            <a:ext cx="3234811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2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,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3477837"/>
            <a:ext cx="10972800" cy="1295182"/>
          </a:xfrm>
          <a:noFill/>
        </p:spPr>
        <p:txBody>
          <a:bodyPr wrap="square"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554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188564"/>
            <a:ext cx="10972800" cy="1199223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11/21/25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8" descr="commerce department logo">
            <a:extLst>
              <a:ext uri="{FF2B5EF4-FFF2-40B4-BE49-F238E27FC236}">
                <a16:creationId xmlns:a16="http://schemas.microsoft.com/office/drawing/2014/main" id="{FD36009B-88FC-78F9-3C31-E1AC277C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944552" y="318902"/>
            <a:ext cx="3389959" cy="96856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95388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7A2E-A91A-10DA-4F02-0D1AB775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689E-4A4B-F730-A79A-906FD48E4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E3F1F-7DC7-FB34-9394-C16F9450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98AF4-4963-AC46-C948-72E85CE8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D42E-17F2-2257-62F1-7090D8B0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2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(Minnesota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609600" y="4188564"/>
            <a:ext cx="10972800" cy="1199223"/>
          </a:xfrm>
          <a:noFill/>
        </p:spPr>
        <p:txBody>
          <a:bodyPr lIns="0" tIns="182880" rIns="0" bIns="18288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 lIns="0" tIns="91440" rIns="0" bIns="9144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11/21/25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Graphic 5" descr="commerce department logo">
            <a:extLst>
              <a:ext uri="{FF2B5EF4-FFF2-40B4-BE49-F238E27FC236}">
                <a16:creationId xmlns:a16="http://schemas.microsoft.com/office/drawing/2014/main" id="{69BBB590-1E20-0AB7-ECB2-3BA77F917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8644789" y="363230"/>
            <a:ext cx="3234811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4222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 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 lIns="0" tIns="91440" rIns="0" bIns="9144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11/21/25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5384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0" tIns="91440" rIns="274320" bIns="9144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11/21/25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7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280033"/>
            <a:ext cx="10515600" cy="489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838200" y="1280033"/>
            <a:ext cx="10515600" cy="4896931"/>
          </a:xfrm>
          <a:noFill/>
        </p:spPr>
        <p:txBody>
          <a:bodyPr lIns="274320" tIns="274320" rIns="274320" bIns="27432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11/21/25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97532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sz="half" idx="1" hasCustomPrompt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half" idx="2" hasCustomPrompt="1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274320" tIns="274320" rIns="274320" bIns="27432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11/21/25</a:t>
            </a:fld>
            <a:endParaRPr lang="en-US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400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CB9A518-5B17-ED80-1AD8-2DD3847D5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20194"/>
            <a:ext cx="12192000" cy="2208806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5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5BE29E-4A21-6AAA-F5AE-A9CC9B59C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20194"/>
            <a:ext cx="12192000" cy="220880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4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0" tIns="182880" rIns="0" bIns="18288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FCCACB82-4C63-865B-470E-7A193EF86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38200" y="1187413"/>
            <a:ext cx="105156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46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Bar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138748"/>
            <a:ext cx="4164623" cy="4788393"/>
          </a:xfrm>
          <a:noFill/>
        </p:spPr>
        <p:txBody>
          <a:bodyPr lIns="0" tIns="91440" rIns="0" bIns="91440" anchor="t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5662246" y="1159870"/>
            <a:ext cx="5691554" cy="4788393"/>
          </a:xfrm>
          <a:noFill/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EAA32018-5087-2ABA-790C-1E17CCDCF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30822" y="775037"/>
            <a:ext cx="456800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99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224D-10C0-2263-5279-BE92FB18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056C3-70B1-367E-30AA-04B5D3510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36996-862B-9FAF-0AD1-477DE567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BED85-ACE5-8668-9860-070CA899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0208B-9E59-2115-3BC3-EFEC9E8D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3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449224" y="811964"/>
            <a:ext cx="3698160" cy="5234072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8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Blue Box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A0D15-3F5C-39B3-6395-49E2D9A9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49224" y="0"/>
            <a:ext cx="3574314" cy="73010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58ED61-28EC-0772-88E9-F909DF6CF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041" y="215900"/>
            <a:ext cx="3154680" cy="32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white">
          <a:xfrm>
            <a:off x="449224" y="811964"/>
            <a:ext cx="3698160" cy="5234072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49619" y="-1946"/>
            <a:ext cx="4572000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49224" y="811964"/>
            <a:ext cx="3698160" cy="5234072"/>
          </a:xfrm>
          <a:noFill/>
        </p:spPr>
        <p:txBody>
          <a:bodyPr lIns="0" tIns="91440" rIns="0" bIns="91440"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8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(Green Gradient + Section Labe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FC215644-CDAE-443E-F7FF-A4F11D791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9619" y="-1946"/>
            <a:ext cx="4572000" cy="68580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0"/>
              </a:gradFill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F52F42D8-5209-3C82-7A53-D2CC804C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10800000">
            <a:off x="449224" y="0"/>
            <a:ext cx="3574314" cy="730102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3FDC0FD-800B-B715-CF83-5CF7249B5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9041" y="215900"/>
            <a:ext cx="3154680" cy="3200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ID text goes here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 bwMode="black">
          <a:xfrm>
            <a:off x="449224" y="811964"/>
            <a:ext cx="3698160" cy="5234072"/>
          </a:xfrm>
          <a:noFill/>
        </p:spPr>
        <p:txBody>
          <a:bodyPr lIns="0" tIns="182880" rIns="0" bIns="182880" anchor="ctr">
            <a:normAutofit/>
          </a:bodyPr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5207350" y="808073"/>
            <a:ext cx="6067425" cy="5237963"/>
          </a:xfrm>
          <a:noFill/>
        </p:spPr>
        <p:txBody>
          <a:bodyPr lIns="0" tIns="91440" rIns="0" bIns="9144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lt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5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2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10515600" cy="4788393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11/21/25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8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11/21/25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tx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15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9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gray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 bwMode="lt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2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62CD-FCE7-A846-F8C8-F131C9B3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761F-642E-45EA-3B8F-AE92C6B58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59E38-DAB1-C9CB-36ED-37708E716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B36E0-5F67-54CC-13D3-224A3DF7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E1391-9689-7676-9D49-574FC0E1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ED18B-0520-1741-5A38-0A8622D0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1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 bwMode="gray">
          <a:xfrm>
            <a:off x="838200" y="1366345"/>
            <a:ext cx="6234953" cy="4788393"/>
          </a:xfrm>
        </p:spPr>
        <p:txBody>
          <a:bodyPr lIns="0" tIns="91440" rIns="0" bIns="91440"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11/21/25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9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11/21/25</a:t>
            </a:fld>
            <a:endParaRPr lang="en-US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4BE781A-916B-D771-E89E-DD96FF81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22139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 lIns="91440" tIns="91440" r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11/21/25</a:t>
            </a:fld>
            <a:endParaRPr lang="en-US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E29F42DD-D6F6-760B-99E9-9B0CA6F71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8923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876550" y="167477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393936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8270023" y="393936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11/21/25</a:t>
            </a:fld>
            <a:endParaRPr lang="en-US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5BA19DA7-202E-FEDF-597A-34FCF4DB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7340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257173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257173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11/21/25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19FFEEA-CA4D-4F39-A9B6-2B3A8CFE3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92194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11/21/25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CB67518B-D906-BC91-0000-85D6DCB8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78173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 tIns="91440" bIns="9144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11/21/25</a:t>
            </a:fld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10DA68F0-5F04-F220-0744-1ECF5CF56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03450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2876550" y="3939361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1674772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 bwMode="black">
          <a:xfrm>
            <a:off x="8270023" y="3939360"/>
            <a:ext cx="2866328" cy="1858809"/>
          </a:xfrm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11/21/25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94B307B2-FF61-AE23-215B-3E663344A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90308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tIns="91440" bIns="9144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11/21/25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91C734E-7506-F9E6-4011-1787B6FE5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751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 tIns="91440" bIns="91440"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11/21/25</a:t>
            </a:fld>
            <a:endParaRPr lang="en-US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EEF45914-338E-246E-27EB-FE236183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89111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E3587-8639-89BA-9261-61AF4369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B679E-F157-E56C-0CF8-D2CE13A86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4A076-4ED0-0E8F-3AB4-FA552D239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7115E-CB90-C23F-09B1-535286898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C716A-4736-21A6-D537-077CC7CD7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6A384-39E0-3704-D397-744583F9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8AD8A-9358-F192-40AF-6423118E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A8F68-E490-70D6-50A4-8A577BD1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81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5638801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121589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5638801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9096736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638800"/>
            <a:ext cx="12192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5638800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670029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451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5638800"/>
            <a:ext cx="10515600" cy="1219200"/>
          </a:xfrm>
          <a:noFill/>
        </p:spPr>
        <p:txBody>
          <a:bodyPr lIns="0" tIns="182880" rIns="0" bIns="182880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088765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91440" rIns="0" bIns="9144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69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81567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gray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227249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11/21/25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4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8324116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4615759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9850-3CDE-C691-6652-EED8F813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F5B9C-0177-60FC-4F6B-BB74DCCA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7AAD4-2DF8-F2DE-596D-0CD5332F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1BD40-B5B6-EC25-E778-4C7054C8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 i="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11/21/25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4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1365203"/>
            <a:ext cx="10515600" cy="1567183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26621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219559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975" y="3211513"/>
            <a:ext cx="3521849" cy="2475609"/>
          </a:xfrm>
        </p:spPr>
        <p:txBody>
          <a:bodyPr lIns="0" tIns="91440" rIns="0" bIns="91440"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11/21/25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3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 lIns="0" tIns="182880" rIns="0" bIns="18288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11/21/25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tx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5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2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peech bubble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3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30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peech bubble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lIns="0" tIns="91440" rIns="0" bIns="91440"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05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3305909" y="612167"/>
            <a:ext cx="5580183" cy="808751"/>
          </a:xfrm>
        </p:spPr>
        <p:txBody>
          <a:bodyPr tIns="91440" bIns="9144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/>
              <a:t>Click to edit slide title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408113" y="1755775"/>
            <a:ext cx="9434512" cy="4045935"/>
          </a:xfrm>
        </p:spPr>
        <p:txBody>
          <a:bodyPr lIns="0" tIns="91440" rIns="0" bIns="91440"/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F1FAE-B501-E4A9-FAF0-6B942A68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F2196-CD6D-F9C3-C755-FB2BB6A4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5DDD8-4A49-9B32-E477-744E67AD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528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91440" tIns="91440" rIns="91440" bIns="9144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black">
          <a:xfrm>
            <a:off x="360218" y="1683143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black">
          <a:xfrm>
            <a:off x="8462902" y="1628314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black">
          <a:xfrm>
            <a:off x="360218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black">
          <a:xfrm>
            <a:off x="4405004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black">
          <a:xfrm>
            <a:off x="8462902" y="5153708"/>
            <a:ext cx="3435927" cy="1524000"/>
          </a:xfrm>
          <a:noFill/>
        </p:spPr>
        <p:txBody>
          <a:bodyPr tIns="91440" bIns="91440"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4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80033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4062984" y="1280033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5968" y="1280033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3139356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62984" y="3139356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8125968" y="3139356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4998679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4062984" y="4998678"/>
            <a:ext cx="4062984" cy="185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25968" y="4998678"/>
            <a:ext cx="4062984" cy="1859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black">
          <a:xfrm>
            <a:off x="229362" y="1588094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black">
          <a:xfrm>
            <a:off x="4303014" y="1569933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8360664" y="1569933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black">
          <a:xfrm>
            <a:off x="229362" y="3447161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black">
          <a:xfrm>
            <a:off x="4303014" y="3429000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black">
          <a:xfrm>
            <a:off x="8360664" y="3429000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black">
          <a:xfrm>
            <a:off x="229362" y="5242666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black">
          <a:xfrm>
            <a:off x="4303014" y="5224505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black">
          <a:xfrm>
            <a:off x="8360664" y="5224505"/>
            <a:ext cx="3593592" cy="1371600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CF8F9587-D45C-C876-F0C6-A9F420343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216025"/>
            <a:ext cx="12192000" cy="6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340822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28B90B5-0ADD-4FAB-AAA7-60B10917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77838" y="452438"/>
            <a:ext cx="2746375" cy="2714625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8776001" y="450884"/>
            <a:ext cx="2746375" cy="2714625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77253" y="3743578"/>
            <a:ext cx="2746375" cy="2612772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8775416" y="3742023"/>
            <a:ext cx="2746375" cy="2612773"/>
          </a:xfrm>
        </p:spPr>
        <p:txBody>
          <a:bodyPr tIns="91440" bIns="91440"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3" name="Date Placeholder 11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D5E9BE-CAA2-49B9-B3D1-E3587DB5B59A}" type="datetime1">
              <a:rPr lang="en-US" smtClean="0"/>
              <a:t>11/21/25</a:t>
            </a:fld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3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8A98041-598A-4B86-A4FE-CE64268EA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555802" y="2718639"/>
            <a:ext cx="2746375" cy="3300984"/>
          </a:xfrm>
        </p:spPr>
        <p:txBody>
          <a:bodyPr tIns="91440" bIns="91440"/>
          <a:lstStyle>
            <a:lvl1pPr marL="0" indent="0">
              <a:buNone/>
              <a:defRPr sz="25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to add 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 bwMode="gray">
          <a:xfrm>
            <a:off x="8742872" y="1788132"/>
            <a:ext cx="2811462" cy="3300014"/>
          </a:xfrm>
        </p:spPr>
        <p:txBody>
          <a:bodyPr tIns="91440" bIns="91440"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Item one</a:t>
            </a:r>
          </a:p>
          <a:p>
            <a:pPr lvl="1"/>
            <a:r>
              <a:rPr lang="en-US"/>
              <a:t>Item two</a:t>
            </a:r>
          </a:p>
          <a:p>
            <a:pPr lvl="1"/>
            <a:r>
              <a:rPr lang="en-US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D5E9BE-CAA2-49B9-B3D1-E3587DB5B59A}" type="datetime1">
              <a:rPr lang="en-US" smtClean="0"/>
              <a:t>11/21/25</a:t>
            </a:fld>
            <a:endParaRPr 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92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black">
          <a:xfrm>
            <a:off x="144193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black">
          <a:xfrm>
            <a:off x="2596612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black">
          <a:xfrm>
            <a:off x="5024862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black">
          <a:xfrm>
            <a:off x="7474206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4" name="Picture Placeholder 16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black">
          <a:xfrm>
            <a:off x="9898967" y="1927044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1" name="Picture Placeholder 18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black">
          <a:xfrm>
            <a:off x="144193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3" name="Picture Placeholder 20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3" name="Text Placeholder 21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black">
          <a:xfrm>
            <a:off x="2596612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5" name="Picture Placeholder 22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black">
          <a:xfrm>
            <a:off x="5024862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7" name="Picture Placeholder 24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 bwMode="black">
          <a:xfrm>
            <a:off x="7474206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9" name="Picture Placeholder 26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6" name="Text Placeholder 27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black">
          <a:xfrm>
            <a:off x="9898967" y="5982177"/>
            <a:ext cx="2148840" cy="722376"/>
          </a:xfrm>
        </p:spPr>
        <p:txBody>
          <a:bodyPr lIns="91440" tIns="91440" rIns="91440" bIns="91440"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53185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gray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tIns="91440" rIns="274320" bIns="9144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09381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tIns="182880" rIns="0" bIns="18288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gray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lIns="91440" tIns="91440" rIns="274320" bIns="9144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+mj-lt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text. Note that blue overlay slide types require extra accessibility remediation when exported to PDF.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65508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105665077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 tIns="91440" bIns="91440"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517862600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8875718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29B5-A841-9390-7B10-8D2EE694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32DC6-ECC5-EB0B-3048-C048DE5E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DF747-4364-E784-B205-8E0DCB7E4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29B15-1E5E-BB92-262D-A8BF0DB0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FBE9C-2B52-DF7D-2331-92FCB920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50928-2D64-4900-B3B4-72455B7B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2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White Overlay,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0" y="1445132"/>
            <a:ext cx="12191999" cy="2443973"/>
          </a:xfrm>
          <a:solidFill>
            <a:srgbClr val="003865">
              <a:alpha val="87843"/>
            </a:srgbClr>
          </a:solidFill>
        </p:spPr>
        <p:txBody>
          <a:bodyPr lIns="274320" tIns="274320" rIns="274320" bIns="274320"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0FDF79-D1A5-EC08-48ED-49790FC298A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gray">
          <a:xfrm>
            <a:off x="0" y="3889105"/>
            <a:ext cx="12191999" cy="1542812"/>
          </a:xfrm>
          <a:solidFill>
            <a:schemeClr val="bg1"/>
          </a:solidFill>
        </p:spPr>
        <p:txBody>
          <a:bodyPr lIns="274320" tIns="274320" rIns="274320" bIns="27432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344815384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21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gray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39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 lIns="0" tIns="91440" rIns="0" bIns="9144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8602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651380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</a:t>
            </a:r>
            <a:r>
              <a:rPr lang="en-US" err="1">
                <a:solidFill>
                  <a:schemeClr val="tx2"/>
                </a:solidFill>
              </a:rPr>
              <a:t>websiteurl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5" descr="commerce department logo">
            <a:extLst>
              <a:ext uri="{FF2B5EF4-FFF2-40B4-BE49-F238E27FC236}">
                <a16:creationId xmlns:a16="http://schemas.microsoft.com/office/drawing/2014/main" id="{AF5DEE54-2D31-47E0-5EF8-25D8EB47B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8507138" y="333271"/>
            <a:ext cx="3234811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190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Minnesota Log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651380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lIns="0" tIns="91440" rIns="0" bIns="9144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</a:t>
            </a:r>
            <a:r>
              <a:rPr lang="en-US" err="1">
                <a:solidFill>
                  <a:schemeClr val="tx2"/>
                </a:solidFill>
              </a:rPr>
              <a:t>websiteurl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5" descr="commerce department logo">
            <a:extLst>
              <a:ext uri="{FF2B5EF4-FFF2-40B4-BE49-F238E27FC236}">
                <a16:creationId xmlns:a16="http://schemas.microsoft.com/office/drawing/2014/main" id="{C5AD57EF-F376-AEF4-D8A5-22D509116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8497305" y="353961"/>
            <a:ext cx="3234811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8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No Contact Info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2562367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562367"/>
            <a:ext cx="10515600" cy="1733266"/>
          </a:xfrm>
          <a:noFill/>
        </p:spPr>
        <p:txBody>
          <a:bodyPr lIns="0" tIns="182880" rIns="0" bIns="182880"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Add “thank you” here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11/21/25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</a:t>
            </a:r>
            <a:r>
              <a:rPr lang="en-US" err="1">
                <a:solidFill>
                  <a:schemeClr val="tx2"/>
                </a:solidFill>
              </a:rPr>
              <a:t>websiteurl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-1"/>
            <a:ext cx="12192000" cy="256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5" descr="commerce department logo">
            <a:extLst>
              <a:ext uri="{FF2B5EF4-FFF2-40B4-BE49-F238E27FC236}">
                <a16:creationId xmlns:a16="http://schemas.microsoft.com/office/drawing/2014/main" id="{8EAA28E8-6114-9260-B4D0-6B18C7782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8585796" y="235975"/>
            <a:ext cx="3234811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01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6CE5886-7391-41DA-B92B-D611D970B720}" type="datetime1">
              <a:rPr lang="en-US" smtClean="0"/>
              <a:t>11/21/25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50810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3464-A432-A2A8-F070-ADABAF7F6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CE99E-A56C-E859-AFC6-04E40C782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3BE2-1AAC-9BF0-EEB1-91162527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8B929-71FE-2C1B-1155-1C4BC998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5A-7F69-4277-FB23-25188995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157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F49D-A206-4C71-F2C5-1DE40443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7968-91C9-BDEA-6DA5-BB69702B2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D6B41-8BC4-63AD-EBC7-0120B36F3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C6FF7-6FAB-A19F-3E17-3D760F9D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6A7CA-1D88-F83E-81A4-E920FC89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4EFD3-9EC1-96DA-565B-59D631BB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9C93-7F12-41C3-D29B-7B31716C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05D91-FEAF-24FB-99F5-3B4514E7A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6934A-71B3-F440-AB56-F561738D7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DEBC8-6622-B8E9-F91B-ACE65EC5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4A3F1-0B28-78AD-7EA2-08B9D039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C4FAC-60AB-7848-F99E-2E1727A5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129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C12A-C527-0951-3E18-902E9888F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57584-D264-EDA7-F3F5-3709448A3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C3B34-D4F9-F1B5-245E-527F8EC8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A8C30-5849-3A9D-B5C0-819C20BD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C93C3-04CB-3F8D-BD66-D502F5EB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5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C930-422F-93F8-4265-D374DF6E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E790-EA36-DE2D-5855-F03E22C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BC60-213D-408B-A83F-F58C85A5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F4FFE-690F-8C84-813E-93757C4E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77B9A-4254-DCA7-5E99-DD0DEF04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641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704-80DE-B04B-7DD1-1BB573F6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56A28-72BF-B802-8C77-B7CB8EDCD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722DB-6352-E115-C760-148B5327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41DA-102B-C53B-F3B2-065C5D10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90369-1236-BB5E-2974-A6F0D4BE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554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F49D-A206-4C71-F2C5-1DE40443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7968-91C9-BDEA-6DA5-BB69702B2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D6B41-8BC4-63AD-EBC7-0120B36F3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C6FF7-6FAB-A19F-3E17-3D760F9D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6A7CA-1D88-F83E-81A4-E920FC89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4EFD3-9EC1-96DA-565B-59D631BB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92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7113-A16E-70D6-44C7-8D416932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E9642-36E8-E21A-FC1E-5DAA5FCDD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4E41D-4898-CF60-C865-57F3C5E76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DB32-DB96-61FB-E076-255A85051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EF2C8-E15E-4631-18DE-172D82508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3E1D1-292F-E5B4-85AC-BAA6130E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64A25-894F-7723-B160-C3B352A4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1C25D-BC5F-773E-1D85-2E057ED8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59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25FC-754B-4905-5766-F358CCC8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19599-EE7E-A7E1-CABC-61CA665B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23281-0EFE-075A-0AED-1E63CA03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1040F-2812-2DD0-A79C-B126265B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62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B2C9B-F841-EB05-F9A3-D407E34F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0075E-13FA-742D-DCEB-81A13084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D8694-2407-009B-4ECF-DDA68A88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57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6674-C86A-7E2A-678C-222674BD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821F3-77DC-A558-291D-05C42E90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74E4F-868C-15AD-2E61-7B9B3635F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72EF1-2773-9B51-C119-A4DD6DA7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6CD86-08D9-54F9-A365-D9FD495D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723F5-7888-B3E5-4BBA-F403FA32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43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7F11-7ED9-F923-7AFD-94684AE7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26A-DF61-9B61-238A-FA99FEA62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1D462-8BF0-F0CB-1D9D-A59CF0BB0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EADF9-6CF3-60BE-DBC0-7A8B1896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6F12-4504-BACE-259C-460B1359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23CCB-AA69-12D6-7A0D-3684A087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150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15E4-6631-1E82-5DCE-EB10ED96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5E598-C6E5-A6BE-2981-2B2B3B7C5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AE089-8474-29D7-8017-6E46540D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6627-5EF1-DA91-8C52-15B8783C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8A8C1-C38F-9157-0D65-E7B0DA13A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slideLayout" Target="../slideLayouts/slideLayout85.xml"/><Relationship Id="rId79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03655-E260-C679-D7A5-0B19F712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C0026-9EFE-E2D3-D92F-5D74C771F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EDD29-5507-353D-0449-96B0A29D7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1879F7-F92F-417E-A190-85E3057FDDC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DC44A-B9DC-AF5E-4AB2-60ABC3E48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3943F-ACDC-7DAF-5EBB-12951FDC5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5166A-41A8-4D34-8E07-D658ABEB1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11/21/25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2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50" r:id="rId7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6D88EC-F625-F4B2-EF49-EA043A10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49E85-8B73-B045-B531-0B0F19021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C8607-17E9-D231-46C7-C05BF4B6F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3767-F5F1-475B-8143-8B71BCC4978C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0245-F036-FDB3-026B-B60AA3F03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9701-0748-0602-F890-0C3ED92E0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F25E-0BE7-464D-A461-859AF910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0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cxmedia.org/news/solar-panels-to-cut-city-of-robbinsdales-electrical-bill/" TargetMode="External"/><Relationship Id="rId7" Type="http://schemas.openxmlformats.org/officeDocument/2006/relationships/hyperlink" Target="https://www.cleanenergyresourceteams.org/story/local-solutions-action-long-beach" TargetMode="External"/><Relationship Id="rId2" Type="http://schemas.openxmlformats.org/officeDocument/2006/relationships/hyperlink" Target="https://wcif.org/blog/environment/battle-lake-senior-center/" TargetMode="External"/><Relationship Id="rId1" Type="http://schemas.openxmlformats.org/officeDocument/2006/relationships/slideLayout" Target="../slideLayouts/slideLayout93.xml"/><Relationship Id="rId6" Type="http://schemas.openxmlformats.org/officeDocument/2006/relationships/hyperlink" Target="https://www.cleanenergyresourceteams.org/story/city-comfrey-defies-disaster-and-shines-light-resilience" TargetMode="External"/><Relationship Id="rId5" Type="http://schemas.openxmlformats.org/officeDocument/2006/relationships/hyperlink" Target="http://www.mntap.umn.edu/industries/facility/potw/energy/" TargetMode="External"/><Relationship Id="rId4" Type="http://schemas.openxmlformats.org/officeDocument/2006/relationships/hyperlink" Target="http://www.mntap.umn.edu/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nado.org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mn.gov/commerce/energy/industry-government/resilience-planning/index.jsp" TargetMode="Externa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6.png"/><Relationship Id="rId5" Type="http://schemas.openxmlformats.org/officeDocument/2006/relationships/hyperlink" Target="https://greenstep.pca.state.mn.us/page/gold-leaf-challenge" TargetMode="External"/><Relationship Id="rId4" Type="http://schemas.openxmlformats.org/officeDocument/2006/relationships/hyperlink" Target="https://greenstep.pca.state.mn.u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commerce/energy/consumer/energy-programs/climate-innovation.jsp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mn.gov/commerce/energy/consumer/energy-programs/" TargetMode="Externa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6.png"/><Relationship Id="rId5" Type="http://schemas.openxmlformats.org/officeDocument/2006/relationships/hyperlink" Target="https://www.pca.state.mn.us/air-water-land-climate/grants-to-prepare-minnesota-for-climate-change" TargetMode="External"/><Relationship Id="rId4" Type="http://schemas.openxmlformats.org/officeDocument/2006/relationships/hyperlink" Target="https://mn.gov/commerce/energy/consumer/energy-programs/state-competitiveness-fund.j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pa.com/portfinancing/energy-saving-partnership" TargetMode="External"/><Relationship Id="rId2" Type="http://schemas.openxmlformats.org/officeDocument/2006/relationships/hyperlink" Target="https://mnado.org/" TargetMode="Externa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cleanenergyresourceteams.org/certs-seed-gran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9.jp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2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3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AE73-E1ED-94C5-9F9D-223611A89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97237"/>
          </a:xfrm>
        </p:spPr>
        <p:txBody>
          <a:bodyPr>
            <a:normAutofit/>
          </a:bodyPr>
          <a:lstStyle/>
          <a:p>
            <a:r>
              <a:rPr lang="en-US"/>
              <a:t>Example Slides – Community Energy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8C5CE-BA0A-D7DC-56B1-C76EEAFE8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398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102220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E7BA-82F5-DB93-2C4C-AECBDF1AF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8845A-7C8A-28EA-9BF8-C0F5AA218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031" y="1446687"/>
            <a:ext cx="10213769" cy="473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Invest in local power systems (sometimes called energy independence)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Install transfer switches to allow quick connection of generators at critical facilities and fuel suppliers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Add primary power such as solar panels 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Add backup power such as batteries or generators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Consider a microgrid (a small, local electricity system)</a:t>
            </a:r>
          </a:p>
          <a:p>
            <a:pPr>
              <a:spcBef>
                <a:spcPts val="500"/>
              </a:spcBef>
            </a:pPr>
            <a:r>
              <a:rPr lang="en-US" sz="2400" dirty="0"/>
              <a:t>Bury electric distribution lines where feasible to reduce risk of damage from wind, ice, etc. </a:t>
            </a:r>
          </a:p>
          <a:p>
            <a:pPr marL="0" indent="0">
              <a:buNone/>
            </a:pPr>
            <a:r>
              <a:rPr lang="en-US" dirty="0"/>
              <a:t>Prepare with community members – notification system, meeting place, go bags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3A6FC-751D-EBEC-F988-CD17EDC7E53C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002A2-503E-0C3E-720C-06AC68ACDA66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33DC9-CABE-A8D2-FDAF-8FD6A6A1415B}"/>
              </a:ext>
            </a:extLst>
          </p:cNvPr>
          <p:cNvSpPr txBox="1"/>
          <p:nvPr/>
        </p:nvSpPr>
        <p:spPr>
          <a:xfrm>
            <a:off x="5822090" y="252006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en-US" sz="2400" dirty="0">
                <a:solidFill>
                  <a:schemeClr val="bg1"/>
                </a:solidFill>
              </a:rPr>
              <a:t>Improving energy reliability and resilience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andon Text Regular" panose="020B0503020203060203" pitchFamily="34" charset="0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1F41BE0-DE81-403A-A407-FDB1E67AE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660DE9E6-9C5E-312C-32C7-523ED33DA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F4CEDAA2-3189-489E-B2BC-990651C174A0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5579A908-D810-1BE9-E6A9-40DC8430DCB4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7E0D6F59-C52D-9D73-0118-DA6B223A34DD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128415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E5D0B-9F00-2788-5349-1740247ED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7C1D1-A3A3-49DF-F913-F91E0D6F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031" y="1446687"/>
            <a:ext cx="10213769" cy="47302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Battle Lake Senior Center </a:t>
            </a:r>
            <a:r>
              <a:rPr lang="en-US" dirty="0"/>
              <a:t>reduced heating costs about 30% with a combination of a heat pump and solar thermal panel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</a:t>
            </a:r>
            <a:r>
              <a:rPr lang="en-US" dirty="0">
                <a:hlinkClick r:id="rId3"/>
              </a:rPr>
              <a:t>City of Robbinsdale </a:t>
            </a:r>
            <a:r>
              <a:rPr lang="en-US" dirty="0"/>
              <a:t>expects to have a 2-year payback on solar panels for City Hall, after state and federal incentives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err="1">
                <a:hlinkClick r:id="rId4"/>
              </a:rPr>
              <a:t>MnTAP</a:t>
            </a:r>
            <a:r>
              <a:rPr lang="en-US" dirty="0"/>
              <a:t> assistance helped </a:t>
            </a:r>
            <a:r>
              <a:rPr lang="en-US" dirty="0">
                <a:hlinkClick r:id="rId5"/>
              </a:rPr>
              <a:t>Wastewater Treatment Facilities</a:t>
            </a:r>
            <a:r>
              <a:rPr lang="en-US" dirty="0"/>
              <a:t> save from $4,100 - $93,300 per year with energy efficiency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</a:t>
            </a:r>
            <a:r>
              <a:rPr lang="en-US" dirty="0">
                <a:hlinkClick r:id="rId6"/>
              </a:rPr>
              <a:t>City of Comfrey </a:t>
            </a:r>
            <a:r>
              <a:rPr lang="en-US" dirty="0"/>
              <a:t>saves about $5,600 annually with LED lights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The </a:t>
            </a:r>
            <a:r>
              <a:rPr lang="en-US" dirty="0">
                <a:hlinkClick r:id="rId7"/>
              </a:rPr>
              <a:t>City of Long Beach </a:t>
            </a:r>
            <a:r>
              <a:rPr lang="en-US" dirty="0"/>
              <a:t>built a resilience hub that is a meeting space, houses city offices, and can be a disaster relief center if needed. 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2E52F-7873-9014-6FB7-A534F2F8884C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73B2F-61A1-D56D-0815-A5CCBE1A9E63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DE68B-E41A-9368-BEF6-1DC2C441EEE6}"/>
              </a:ext>
            </a:extLst>
          </p:cNvPr>
          <p:cNvSpPr txBox="1"/>
          <p:nvPr/>
        </p:nvSpPr>
        <p:spPr>
          <a:xfrm>
            <a:off x="5822090" y="252006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en-US" sz="2400" dirty="0">
                <a:solidFill>
                  <a:schemeClr val="bg1"/>
                </a:solidFill>
              </a:rPr>
              <a:t>Local energy investments are worth it!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andon Text Regular" panose="020B0503020203060203" pitchFamily="34" charset="0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753A6569-232A-0357-C2B6-4DFBF3907A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D57EAB0A-F352-C511-E7F3-E8614F3B6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25B950DD-B182-1017-BCE6-EADCD73B25A3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7D53B279-1D17-957B-1D4F-1C8CB0451A90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4D3DAB31-3A32-E383-FD35-A2AFFF0C39CA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98364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AE73-E1ED-94C5-9F9D-223611A89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97237"/>
          </a:xfrm>
        </p:spPr>
        <p:txBody>
          <a:bodyPr>
            <a:normAutofit/>
          </a:bodyPr>
          <a:lstStyle/>
          <a:p>
            <a:r>
              <a:rPr lang="en-US"/>
              <a:t>Resources for Community Energy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8C5CE-BA0A-D7DC-56B1-C76EEAFE8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398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175185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C9B0E-4AF2-7E90-353B-2AB9CBD0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E6134-D2EA-0740-91FD-604F2F60E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031" y="1446687"/>
            <a:ext cx="10213769" cy="473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Minnesota Dept. of Commerce energy planning toolkit</a:t>
            </a:r>
            <a:endParaRPr lang="en-US" sz="2800" dirty="0">
              <a:hlinkClick r:id="rId3"/>
            </a:endParaRPr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Regional Development Organizations (RDOs) in Minnesota</a:t>
            </a:r>
            <a:r>
              <a:rPr lang="en-US" sz="2800" dirty="0"/>
              <a:t>: Technical and grant writing assistance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Minnesota </a:t>
            </a:r>
            <a:r>
              <a:rPr lang="en-US" sz="2800" dirty="0" err="1">
                <a:hlinkClick r:id="rId4"/>
              </a:rPr>
              <a:t>GreenStep</a:t>
            </a:r>
            <a:r>
              <a:rPr lang="en-US" sz="2800" dirty="0">
                <a:hlinkClick r:id="rId4"/>
              </a:rPr>
              <a:t> Cities &amp; Tribal Nations </a:t>
            </a:r>
            <a:r>
              <a:rPr lang="en-US" sz="2800" dirty="0"/>
              <a:t>– Voluntary best practices and implementation tools</a:t>
            </a:r>
          </a:p>
          <a:p>
            <a:pPr marL="0" indent="0">
              <a:buNone/>
            </a:pPr>
            <a:r>
              <a:rPr lang="en-US" sz="2800" dirty="0">
                <a:hlinkClick r:id="rId5"/>
              </a:rPr>
              <a:t>Minnesota Gold Leaf Challenge </a:t>
            </a:r>
            <a:r>
              <a:rPr lang="en-US" sz="2800" dirty="0"/>
              <a:t>– High-priority, high-impact local climate action for communities of all types to consider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0ABD9-B0E1-A560-8191-25849B8C4F0A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62221-A489-D444-007F-74D84D493794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43583-CC09-C67E-3FB7-C14D51665DAA}"/>
              </a:ext>
            </a:extLst>
          </p:cNvPr>
          <p:cNvSpPr txBox="1"/>
          <p:nvPr/>
        </p:nvSpPr>
        <p:spPr>
          <a:xfrm>
            <a:off x="5822090" y="190451"/>
            <a:ext cx="609600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en-US" sz="3200" dirty="0">
                <a:solidFill>
                  <a:schemeClr val="bg1"/>
                </a:solidFill>
              </a:rPr>
              <a:t>Planning resources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andon Text Regular" panose="020B0503020203060203" pitchFamily="34" charset="0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8AC1DEF-CF1D-6C52-AC7E-0D2BEAFA90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2688CFBD-6042-0C47-DD6C-503700730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A55F16C8-B505-161A-B8D3-AA95FAE02A27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AA4E7F68-4D35-6FCD-843F-B2EF3E2FC3A2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61526E6C-F8CF-B849-1D55-82D6AF880826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43582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8520C-47A0-0B4A-7720-CD0847E77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4EAC0-7624-66E5-AB05-D001C25AC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031" y="1446687"/>
            <a:ext cx="10213769" cy="473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Energy Programs / Minnesota Department of Commerce</a:t>
            </a:r>
            <a:endParaRPr lang="en-US" sz="2800" dirty="0"/>
          </a:p>
          <a:p>
            <a:pPr lvl="1"/>
            <a:r>
              <a:rPr lang="en-US" sz="2400" dirty="0"/>
              <a:t>Programs include solar on public buildings, solar for schools and colleges, </a:t>
            </a:r>
            <a:br>
              <a:rPr lang="en-US" sz="2400" dirty="0"/>
            </a:br>
            <a:r>
              <a:rPr lang="en-US" sz="2400" dirty="0"/>
              <a:t>school HVAC, electric grid resilience, geothermal planning</a:t>
            </a:r>
          </a:p>
          <a:p>
            <a:pPr lvl="1"/>
            <a:r>
              <a:rPr lang="en-US" sz="2400" dirty="0">
                <a:hlinkClick r:id="rId3"/>
              </a:rPr>
              <a:t>MN Climate Innovation Finance Authority </a:t>
            </a:r>
            <a:r>
              <a:rPr lang="en-US" sz="2400" dirty="0"/>
              <a:t> (A “green bank”)</a:t>
            </a:r>
          </a:p>
          <a:p>
            <a:pPr lvl="1"/>
            <a:r>
              <a:rPr lang="en-US" sz="2400" dirty="0">
                <a:hlinkClick r:id="rId4"/>
              </a:rPr>
              <a:t>State Competitiveness Fund</a:t>
            </a:r>
            <a:r>
              <a:rPr lang="en-US" sz="2400" dirty="0"/>
              <a:t> provides funds to match federal grants, </a:t>
            </a:r>
            <a:br>
              <a:rPr lang="en-US" sz="2400" dirty="0"/>
            </a:br>
            <a:r>
              <a:rPr lang="en-US" sz="2400" dirty="0"/>
              <a:t>certain loans, etc.</a:t>
            </a:r>
          </a:p>
          <a:p>
            <a:pPr marL="0" indent="0">
              <a:buNone/>
            </a:pPr>
            <a:r>
              <a:rPr lang="en-US" sz="2800" dirty="0">
                <a:hlinkClick r:id="rId5"/>
              </a:rPr>
              <a:t>Grants to prepare Minnesota for climate change | Minnesota Pollution Control Agency</a:t>
            </a:r>
            <a:r>
              <a:rPr lang="en-US" sz="2800" dirty="0"/>
              <a:t> for project planning or implementation and action </a:t>
            </a:r>
            <a:r>
              <a:rPr lang="en-US" sz="2800"/>
              <a:t>steps for </a:t>
            </a:r>
            <a:r>
              <a:rPr lang="en-US" sz="2800" dirty="0"/>
              <a:t>resilience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407BD-E584-BEDB-9645-C0B47F04541B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D1990-E4F8-C509-9024-D4C3563DE42C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1DE53-6714-9BE8-C3BD-F168054809D3}"/>
              </a:ext>
            </a:extLst>
          </p:cNvPr>
          <p:cNvSpPr txBox="1"/>
          <p:nvPr/>
        </p:nvSpPr>
        <p:spPr>
          <a:xfrm>
            <a:off x="5822090" y="190451"/>
            <a:ext cx="609600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en-US" sz="3200" dirty="0">
                <a:solidFill>
                  <a:schemeClr val="bg1"/>
                </a:solidFill>
              </a:rPr>
              <a:t>Paying for energy projects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andon Text Regular" panose="020B0503020203060203" pitchFamily="34" charset="0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F1EAEE1-C0C6-0B17-DE5E-5D268FD3B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3AEFD922-E1BA-78C6-6717-A51958735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44DC210D-60ED-84F7-5D60-130991FE0EB3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0CA110A1-712E-8103-B97B-D1DBB95BC45E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F01262E1-5F96-5A59-2807-D626B6CAB01D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132046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2EEC-783D-72E4-00FD-0A24A2AF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0E9A2-6333-AA22-F6D4-504ECBC8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031" y="1446687"/>
            <a:ext cx="10213769" cy="473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Electric and gas utilities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Discounted energy audits and rebates on efficient equipment 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Regional Development Organizations (RDOs)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Energy Saving Partnership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St. Paul Port Authority – for cities, counties, schools, and regional governments 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CERTs Seed Grants | Clean Energy Resource Teams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0A242-17A2-6957-2F8C-F979044B926A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85237B-8473-C098-9125-11754F0999F8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C9811-072F-E25D-4005-388FE8DC88C3}"/>
              </a:ext>
            </a:extLst>
          </p:cNvPr>
          <p:cNvSpPr txBox="1"/>
          <p:nvPr/>
        </p:nvSpPr>
        <p:spPr>
          <a:xfrm>
            <a:off x="5822090" y="190451"/>
            <a:ext cx="609600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en-US" sz="3200" dirty="0">
                <a:solidFill>
                  <a:schemeClr val="bg1"/>
                </a:solidFill>
              </a:rPr>
              <a:t>Paying for energy projects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andon Text Regular" panose="020B0503020203060203" pitchFamily="34" charset="0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15BB9B8-E16C-BA7D-EE2B-18548AAA5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6ACEEED9-F6E7-A822-D058-8F7B6E566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25204CCB-25F5-AAF5-CB29-CDF130B09A97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39155354-2F58-5D5E-BFA8-329FFCFDE7C3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2A201CEC-FCFA-A959-AAD9-F7B37344FAC6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365692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E955-7C71-2703-344F-91C9BFF0F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7BC12-F7FB-4B9A-C6E9-E50E413B7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73" y="2779245"/>
            <a:ext cx="11152094" cy="2142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Brandon Text Medium" panose="020B0603020203060203" pitchFamily="34" charset="0"/>
              </a:rPr>
              <a:t>November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98D49-9645-64F5-A714-8622D988AA83}"/>
              </a:ext>
            </a:extLst>
          </p:cNvPr>
          <p:cNvSpPr txBox="1"/>
          <p:nvPr/>
        </p:nvSpPr>
        <p:spPr>
          <a:xfrm>
            <a:off x="364273" y="1372835"/>
            <a:ext cx="11463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Text Bold" panose="020B0803020203060203" pitchFamily="34" charset="0"/>
                <a:ea typeface="+mn-ea"/>
                <a:cs typeface="+mn-cs"/>
              </a:rPr>
              <a:t>Community Energy Planning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63A81-8998-773B-8939-5FFAA49B9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71" y="5455126"/>
            <a:ext cx="7370098" cy="7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6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35058-438A-DAF8-6F63-C2ED3CF2B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068" y="1446687"/>
            <a:ext cx="7071731" cy="473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Electricity systems are vulnerable to natural and </a:t>
            </a:r>
            <a:br>
              <a:rPr lang="en-US" sz="2400" b="1" i="1" dirty="0"/>
            </a:br>
            <a:r>
              <a:rPr lang="en-US" sz="2400" b="1" i="1" dirty="0"/>
              <a:t>human-caused disruptions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Reliable and secure power is essential for economic and social welfare</a:t>
            </a:r>
          </a:p>
          <a:p>
            <a:pPr marL="0" indent="0">
              <a:buNone/>
            </a:pPr>
            <a:r>
              <a:rPr lang="en-US" sz="2400" dirty="0"/>
              <a:t>Cell phones, work computers, hospitals, traffic lights, home heating and air conditioning are necessities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F012D-A00B-EAA0-DF95-C1867FA884B4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6A039-F2CC-9B73-F67D-60999176D584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ADA64-B6E7-D4F7-AC29-4147CA9242E6}"/>
              </a:ext>
            </a:extLst>
          </p:cNvPr>
          <p:cNvSpPr txBox="1"/>
          <p:nvPr/>
        </p:nvSpPr>
        <p:spPr>
          <a:xfrm>
            <a:off x="5822090" y="252006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Text Regular" panose="020B0503020203060203" pitchFamily="34" charset="0"/>
                <a:ea typeface="+mn-ea"/>
                <a:cs typeface="+mn-cs"/>
              </a:rPr>
              <a:t>Energy disruptions are serious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B89DCE5-10AC-C63C-3995-491CC0B03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3260257B-043E-2B52-5A22-8D3B64064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61" y="5411313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1A2D85C0-4ACA-DB14-018F-4EF9C7284799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454F69CF-A4BD-11E3-025B-0EB08DFB51E5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114FF375-DDD8-0EAC-E9B8-8FA3E1C66F49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2025</a:t>
            </a:r>
          </a:p>
        </p:txBody>
      </p:sp>
      <p:pic>
        <p:nvPicPr>
          <p:cNvPr id="11" name="Content Placeholder 10" descr="A picture containing sky, outdoor, sunset, sun&#10;&#10;AI-generated content may be incorrect.">
            <a:extLst>
              <a:ext uri="{FF2B5EF4-FFF2-40B4-BE49-F238E27FC236}">
                <a16:creationId xmlns:a16="http://schemas.microsoft.com/office/drawing/2014/main" id="{7781EED7-EA4B-D3FF-0EDE-968EF95834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2" y="153563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62073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9435B-78C2-7671-9AF1-A092F8FCD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44AD1-70B1-6B8B-395D-66980750C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387" y="1395354"/>
            <a:ext cx="6617413" cy="4781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Planning ahead is key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Most energy disruptions are brief – with heat, power or electricity restored in a matter of minutes.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Longer delays do occur.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The longer the recovery time, the more serious the situation can become.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CAD9C-34C6-FD1B-1212-2F145EA434C6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D8C64-A798-867F-65DD-22D4DAC66E07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CC3CA-8F63-6474-BDFA-0CF4298DA037}"/>
              </a:ext>
            </a:extLst>
          </p:cNvPr>
          <p:cNvSpPr txBox="1"/>
          <p:nvPr/>
        </p:nvSpPr>
        <p:spPr>
          <a:xfrm>
            <a:off x="5822090" y="252006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Text Regular" panose="020B0503020203060203" pitchFamily="34" charset="0"/>
                <a:ea typeface="+mn-ea"/>
                <a:cs typeface="+mn-cs"/>
              </a:rPr>
              <a:t>Energy disruptions are serious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D371BEE-9B29-92BA-7C8C-23180EA7C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C046D3A6-084C-ADE2-4CD0-2DA8708D6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FFC7DD2B-67C2-84B3-905A-7F207A69E5B1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CA155C1E-32BE-BAA2-D857-D9330E8CD2B3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BFB06C55-3565-F4E4-D9C2-AA8A0656E684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6C570-7020-F3E9-B968-F07BA0E02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9" y="1953660"/>
            <a:ext cx="4361688" cy="29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03EAF-7542-96C7-83F1-61778F287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1F1DF-87AC-E430-D320-E48DF9FB5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8728" y="1440563"/>
            <a:ext cx="7891271" cy="3915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Minnesota has seen a significant uptick in </a:t>
            </a:r>
            <a:br>
              <a:rPr lang="en-US" sz="2400" dirty="0"/>
            </a:br>
            <a:r>
              <a:rPr lang="en-US" sz="2400" dirty="0"/>
              <a:t>large-area, extreme rainstorms.</a:t>
            </a:r>
          </a:p>
          <a:p>
            <a:pPr marL="0" indent="0">
              <a:buNone/>
            </a:pPr>
            <a:endParaRPr lang="en-US" sz="24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</a:rPr>
              <a:t>Warmer winter weather can mean heavy, </a:t>
            </a:r>
            <a:br>
              <a:rPr lang="en-US" sz="2400" dirty="0">
                <a:solidFill>
                  <a:srgbClr val="333333"/>
                </a:solidFill>
              </a:rPr>
            </a:br>
            <a:r>
              <a:rPr lang="en-US" sz="2400" dirty="0">
                <a:solidFill>
                  <a:srgbClr val="333333"/>
                </a:solidFill>
              </a:rPr>
              <a:t>wet snow or more icing.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Every county in the state had at least five days </a:t>
            </a:r>
            <a:br>
              <a:rPr lang="en-US" sz="2400" dirty="0"/>
            </a:br>
            <a:r>
              <a:rPr lang="en-US" sz="2400" dirty="0"/>
              <a:t>of extreme heat in 2022.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E010E-9887-C47C-3F89-1444958A7513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ACE91-0823-C810-84D3-456E51288274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87F02-6BAD-594D-0B7C-3CD01B0D7913}"/>
              </a:ext>
            </a:extLst>
          </p:cNvPr>
          <p:cNvSpPr txBox="1"/>
          <p:nvPr/>
        </p:nvSpPr>
        <p:spPr>
          <a:xfrm>
            <a:off x="5822090" y="252006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Text Regular" panose="020B0503020203060203" pitchFamily="34" charset="0"/>
                <a:ea typeface="+mn-ea"/>
                <a:cs typeface="+mn-cs"/>
              </a:rPr>
              <a:t>Severe weather affects the whole state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03DCEE8-9DEA-2747-4212-7DE7DB543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8509EF9A-7F01-903F-44B9-38BF1B12D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6D64B5E8-146F-02D0-02A0-A81750DD1BDB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C660EC33-1245-4F44-3A16-FF63BEE2A23F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E46D60E7-390A-AC51-6CEA-556150B4EFAC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  <p:pic>
        <p:nvPicPr>
          <p:cNvPr id="9" name="Picture 8" descr="A picture containing ground, park, empty, concrete&#10;&#10;AI-generated content may be incorrect.">
            <a:extLst>
              <a:ext uri="{FF2B5EF4-FFF2-40B4-BE49-F238E27FC236}">
                <a16:creationId xmlns:a16="http://schemas.microsoft.com/office/drawing/2014/main" id="{E4211305-039A-C3CE-C124-9FF7011E5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4" y="1521312"/>
            <a:ext cx="2251252" cy="1502007"/>
          </a:xfrm>
          <a:prstGeom prst="rect">
            <a:avLst/>
          </a:prstGeom>
        </p:spPr>
      </p:pic>
      <p:pic>
        <p:nvPicPr>
          <p:cNvPr id="11" name="Picture 10" descr="A large white ferris wheel&#10;&#10;AI-generated content may be incorrect.">
            <a:extLst>
              <a:ext uri="{FF2B5EF4-FFF2-40B4-BE49-F238E27FC236}">
                <a16:creationId xmlns:a16="http://schemas.microsoft.com/office/drawing/2014/main" id="{0A4DC2CE-16A4-5956-869E-0FA82B5BF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4" y="3467663"/>
            <a:ext cx="2282952" cy="17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0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1C35A-682F-760E-847C-14976575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DF21-F65E-0326-6A36-5A277AA25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576" y="1298324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Extreme heat and cold increase power demand.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Wash-outs topple power poles, prevent crews from getting to sites to make repairs, and delay fuel deliveries.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Ice and heavy snow can knock branches or trees onto power lines.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C5924-5100-F789-6464-83E79CC9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98324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Power lines can sway in winds of 20-25 mph, causing them to break or touch each other, resulting in a power outage.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Hurricanes and extreme cold in the south can reduce natural gas production and distribution in Minnesota and across the country.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AE42C-AD44-B836-BF5B-8AC5523D2290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A0F5A-FF63-D3D3-91DA-AE52D3BA41A1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96010-D754-ACBF-EE99-A8964489F6C3}"/>
              </a:ext>
            </a:extLst>
          </p:cNvPr>
          <p:cNvSpPr txBox="1"/>
          <p:nvPr/>
        </p:nvSpPr>
        <p:spPr>
          <a:xfrm>
            <a:off x="5822090" y="252006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Text Regular" panose="020B0503020203060203" pitchFamily="34" charset="0"/>
                <a:ea typeface="+mn-ea"/>
                <a:cs typeface="+mn-cs"/>
              </a:rPr>
              <a:t>How severe weather affects energy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E20AD97-BFF8-8261-6F97-48749A973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9E80771B-BAB4-28B6-623C-2B22E443A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4DA6F83D-7234-B26D-33F2-9B6503AE7035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1EC66746-B02C-3B97-B144-1ABC2E0D69C0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0C4E3C40-4C57-DD71-8F8B-161D7D85BFD3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42295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67F52-45DA-2B8E-2334-2B7FEDEBF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CD3BF-E2A4-24FC-B60A-7F1205C5B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1" y="1410508"/>
            <a:ext cx="6871367" cy="473027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Physical damage or vandalism</a:t>
            </a:r>
          </a:p>
          <a:p>
            <a:pPr fontAlgn="base"/>
            <a:r>
              <a:rPr lang="en-US" sz="2400" dirty="0"/>
              <a:t>“Animal interference” (often squirrels), copper theft, shooting, vehicles hitting poles</a:t>
            </a:r>
            <a:endParaRPr lang="en-US" dirty="0"/>
          </a:p>
          <a:p>
            <a:pPr marL="0" indent="0" fontAlgn="base">
              <a:buNone/>
            </a:pPr>
            <a:r>
              <a:rPr lang="en-US" dirty="0"/>
              <a:t>Hacking or cyber attacks ​</a:t>
            </a:r>
          </a:p>
          <a:p>
            <a:pPr fontAlgn="base"/>
            <a:r>
              <a:rPr lang="en-US" sz="2400" dirty="0"/>
              <a:t>In 2024, U.S. utilities faced 1,162 cyberattacks through August, compared to 689 over the same period in 2023​</a:t>
            </a:r>
          </a:p>
          <a:p>
            <a:pPr marL="0" indent="0" fontAlgn="base">
              <a:buNone/>
            </a:pPr>
            <a:r>
              <a:rPr lang="en-US" dirty="0"/>
              <a:t>Delays in repair and maintenance </a:t>
            </a:r>
          </a:p>
          <a:p>
            <a:pPr fontAlgn="base"/>
            <a:r>
              <a:rPr lang="en-US" sz="2400" dirty="0"/>
              <a:t>Supply chain issues, limitations in staffing or funding​</a:t>
            </a:r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2E8A5-5B4B-CEAD-100A-87CC8FD89324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7FA4B-D8AC-98A8-DDE1-99FF200516A8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D7EA4-4411-7DE8-77B4-BAAEEEBA4B56}"/>
              </a:ext>
            </a:extLst>
          </p:cNvPr>
          <p:cNvSpPr txBox="1"/>
          <p:nvPr/>
        </p:nvSpPr>
        <p:spPr>
          <a:xfrm>
            <a:off x="5822090" y="252006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Text Regular" panose="020B0503020203060203" pitchFamily="34" charset="0"/>
                <a:ea typeface="+mn-ea"/>
                <a:cs typeface="+mn-cs"/>
              </a:rPr>
              <a:t>Other causes of energy disruptions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BE6C25E-963A-6813-0D80-1C9DF1A6F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BF24B9EB-C424-600B-D0B8-47C894B1D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378CB22D-6A66-13C7-DE41-EB62DBBFE1F0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D856578B-0783-CC16-E987-980CE2C4558C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3BD55D98-4587-FF70-4881-555DF89F7F5A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  <a:endParaRPr lang="en-US" dirty="0">
              <a:solidFill>
                <a:srgbClr val="44546A"/>
              </a:solidFill>
              <a:latin typeface="Calibri" panose="020F0502020204030204"/>
            </a:endParaRPr>
          </a:p>
        </p:txBody>
      </p:sp>
      <p:pic>
        <p:nvPicPr>
          <p:cNvPr id="9" name="Picture 8" descr="A picture containing grass, sky, outdoor">
            <a:extLst>
              <a:ext uri="{FF2B5EF4-FFF2-40B4-BE49-F238E27FC236}">
                <a16:creationId xmlns:a16="http://schemas.microsoft.com/office/drawing/2014/main" id="{864D4B7F-9520-4739-6136-52DA8B306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1" y="2053025"/>
            <a:ext cx="4419297" cy="29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E08FD-5A85-A9AF-5311-147483B19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A97B9-D961-D236-3365-549A9240E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314" y="1314340"/>
            <a:ext cx="10213769" cy="4730276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  <a:defRPr/>
            </a:pPr>
            <a:endParaRPr lang="en-US" sz="2400" b="1" dirty="0">
              <a:solidFill>
                <a:prstClr val="black"/>
              </a:solidFill>
              <a:latin typeface="Aptos" panose="02110004020202020204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Energy Reliability: 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The ability of a power system to consistently deliver power to homes, buildings, and devices even during disruptive events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Energy Resilience: 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The ability of the grid, buildings, and communities to withstand and rapidly recover from power outages and continue operating with electricity, heating, cooling, ventilation, and other energy-dependent services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Aptos" panose="02110004020202020204"/>
              </a:rPr>
              <a:t>Energy Security: </a:t>
            </a: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The ability to access electricity, natural gas, and petroleum products on demand and at an affordable price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02DD82-E795-AC71-9E91-6CF3C60E9B18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AEAA1-6766-0383-3D6A-C2A891244339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14519-327E-16C9-3126-58C49CA49DBE}"/>
              </a:ext>
            </a:extLst>
          </p:cNvPr>
          <p:cNvSpPr txBox="1"/>
          <p:nvPr/>
        </p:nvSpPr>
        <p:spPr>
          <a:xfrm>
            <a:off x="5822090" y="252006"/>
            <a:ext cx="609600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Text Regular" panose="020B0503020203060203" pitchFamily="34" charset="0"/>
                <a:ea typeface="+mn-ea"/>
                <a:cs typeface="+mn-cs"/>
              </a:rPr>
              <a:t>Definitions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5DECC27-9EFF-E2E4-7B2E-C6B0C3AB8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5F7DD4C6-F87B-43EE-09E0-432997EE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425437"/>
            <a:ext cx="12200965" cy="1432563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C865B91B-4159-903A-5C38-9F9388F6BBAA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EC22BDDA-A30D-18B3-4E42-E401D9F54217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4EB23F3A-2F44-201F-67C6-4B1F45FC7B0D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4546A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7146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DBF2F-B6D2-E9B4-BF75-14C96D939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9A5D1-2394-EDC0-4734-9B8323273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1648" y="1561627"/>
            <a:ext cx="7388351" cy="473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Times New Roman" panose="02020603050405020304" pitchFamily="18" charset="0"/>
                <a:cs typeface="Aptos" panose="020B0004020202020204" pitchFamily="34" charset="0"/>
              </a:rPr>
              <a:t>Small actions in many communities help keep the energy system robust</a:t>
            </a:r>
          </a:p>
          <a:p>
            <a:r>
              <a:rPr lang="en-US" sz="2400" dirty="0">
                <a:ea typeface="Times New Roman" panose="02020603050405020304" pitchFamily="18" charset="0"/>
                <a:cs typeface="Aptos" panose="020B0004020202020204" pitchFamily="34" charset="0"/>
              </a:rPr>
              <a:t>Less exposure to energy price fluctuations or distant weather events</a:t>
            </a:r>
          </a:p>
          <a:p>
            <a:r>
              <a:rPr lang="en-US" sz="2400" dirty="0">
                <a:ea typeface="Times New Roman" panose="02020603050405020304" pitchFamily="18" charset="0"/>
                <a:cs typeface="Aptos" panose="020B0004020202020204" pitchFamily="34" charset="0"/>
              </a:rPr>
              <a:t>Ensure strategic locations or critical infrastructure maintain power </a:t>
            </a:r>
          </a:p>
          <a:p>
            <a:r>
              <a:rPr lang="en-US" sz="2400" dirty="0">
                <a:ea typeface="Times New Roman" panose="02020603050405020304" pitchFamily="18" charset="0"/>
                <a:cs typeface="Aptos" panose="020B0004020202020204" pitchFamily="34" charset="0"/>
              </a:rPr>
              <a:t>Protect vulnerable populations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503B0D-FD36-F131-2A97-A3E635DAB10B}"/>
              </a:ext>
            </a:extLst>
          </p:cNvPr>
          <p:cNvSpPr/>
          <p:nvPr/>
        </p:nvSpPr>
        <p:spPr>
          <a:xfrm>
            <a:off x="0" y="0"/>
            <a:ext cx="12192000" cy="970389"/>
          </a:xfrm>
          <a:prstGeom prst="rect">
            <a:avLst/>
          </a:prstGeom>
          <a:solidFill>
            <a:srgbClr val="003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24C89-D588-53E9-6F10-873F2E42D720}"/>
              </a:ext>
            </a:extLst>
          </p:cNvPr>
          <p:cNvSpPr/>
          <p:nvPr/>
        </p:nvSpPr>
        <p:spPr>
          <a:xfrm>
            <a:off x="-8966" y="971032"/>
            <a:ext cx="12192000" cy="105937"/>
          </a:xfrm>
          <a:prstGeom prst="rect">
            <a:avLst/>
          </a:prstGeom>
          <a:solidFill>
            <a:srgbClr val="FFC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9B0D5-A5E8-6AD3-835C-222798683952}"/>
              </a:ext>
            </a:extLst>
          </p:cNvPr>
          <p:cNvSpPr txBox="1"/>
          <p:nvPr/>
        </p:nvSpPr>
        <p:spPr>
          <a:xfrm>
            <a:off x="4120738" y="252006"/>
            <a:ext cx="779735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r">
              <a:defRPr/>
            </a:pPr>
            <a:r>
              <a:rPr lang="en-US" sz="2400" dirty="0">
                <a:solidFill>
                  <a:schemeClr val="bg1"/>
                </a:solidFill>
              </a:rPr>
              <a:t>Reasons to prioritize energy reliability and resilience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andon Text Regular" panose="020B0503020203060203" pitchFamily="34" charset="0"/>
              <a:ea typeface="+mn-ea"/>
              <a:cs typeface="+mn-cs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F8E1AEDC-1469-7AF7-A1A6-F7F10BDF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" y="-2489023"/>
            <a:ext cx="3824949" cy="3213852"/>
          </a:xfrm>
          <a:prstGeom prst="rect">
            <a:avLst/>
          </a:prstGeom>
        </p:spPr>
      </p:pic>
      <p:pic>
        <p:nvPicPr>
          <p:cNvPr id="13" name="Picture 12" descr="Background pattern">
            <a:extLst>
              <a:ext uri="{FF2B5EF4-FFF2-40B4-BE49-F238E27FC236}">
                <a16:creationId xmlns:a16="http://schemas.microsoft.com/office/drawing/2014/main" id="{4B56D517-BF73-2897-F875-1D7E4FF47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5687568"/>
            <a:ext cx="12200965" cy="1170432"/>
          </a:xfrm>
          <a:prstGeom prst="rect">
            <a:avLst/>
          </a:prstGeom>
        </p:spPr>
      </p:pic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F0D44459-AFE9-5FA4-A160-D1E49BD44CCE}"/>
              </a:ext>
            </a:extLst>
          </p:cNvPr>
          <p:cNvSpPr>
            <a:spLocks noGrp="1"/>
          </p:cNvSpPr>
          <p:nvPr/>
        </p:nvSpPr>
        <p:spPr bwMode="black">
          <a:xfrm>
            <a:off x="3378376" y="6423431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mn.gov/commerce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CAAC52BB-F15E-AD1A-7E89-BEE06601164C}"/>
              </a:ext>
            </a:extLst>
          </p:cNvPr>
          <p:cNvSpPr>
            <a:spLocks noGrp="1"/>
          </p:cNvSpPr>
          <p:nvPr/>
        </p:nvSpPr>
        <p:spPr bwMode="black">
          <a:xfrm>
            <a:off x="9967331" y="6423432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93169322-7DC9-99F7-5E53-BFE425895D87}"/>
              </a:ext>
            </a:extLst>
          </p:cNvPr>
          <p:cNvSpPr>
            <a:spLocks noGrp="1"/>
          </p:cNvSpPr>
          <p:nvPr/>
        </p:nvSpPr>
        <p:spPr bwMode="black">
          <a:xfrm>
            <a:off x="762001" y="6401493"/>
            <a:ext cx="558764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212C8-FD9C-6F81-163C-047F062CC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2" y="1638507"/>
            <a:ext cx="3304518" cy="44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2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535138-6BAF-442E-9ED1-3435D9167458}" vid="{80D872BC-67A8-4B48-98AA-A16870C9595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.NewTemplate" id="{ADF1322D-CCC1-4A16-848F-D4EC6C29899B}" vid="{019A7CAD-6032-4853-8F0D-D118FF2BD6B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847275-e543-44c8-805a-b09db5df639c" xsi:nil="true"/>
    <lcf76f155ced4ddcb4097134ff3c332f xmlns="6582e3dc-cdfe-49a9-b881-b60fe13488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B4579383DF84DA50DAAF637585317" ma:contentTypeVersion="13" ma:contentTypeDescription="Create a new document." ma:contentTypeScope="" ma:versionID="8fb40232905454c188f55dd6944d5fb2">
  <xsd:schema xmlns:xsd="http://www.w3.org/2001/XMLSchema" xmlns:xs="http://www.w3.org/2001/XMLSchema" xmlns:p="http://schemas.microsoft.com/office/2006/metadata/properties" xmlns:ns2="6582e3dc-cdfe-49a9-b881-b60fe1348803" xmlns:ns3="2d847275-e543-44c8-805a-b09db5df639c" targetNamespace="http://schemas.microsoft.com/office/2006/metadata/properties" ma:root="true" ma:fieldsID="6ed5d531179077adf4fd46c9972c41e3" ns2:_="" ns3:_="">
    <xsd:import namespace="6582e3dc-cdfe-49a9-b881-b60fe1348803"/>
    <xsd:import namespace="2d847275-e543-44c8-805a-b09db5df6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2e3dc-cdfe-49a9-b881-b60fe1348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7275-e543-44c8-805a-b09db5df6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b1849bf-e1a5-41c2-bae8-fa24733a54ed}" ma:internalName="TaxCatchAll" ma:showField="CatchAllData" ma:web="2d847275-e543-44c8-805a-b09db5df6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B37E1B-B68A-4844-8A3F-0AB2AEB9AE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89DF08-2FA6-4055-8801-BC24BFD10C2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d847275-e543-44c8-805a-b09db5df639c"/>
    <ds:schemaRef ds:uri="http://purl.org/dc/elements/1.1/"/>
    <ds:schemaRef ds:uri="http://schemas.microsoft.com/office/2006/metadata/properties"/>
    <ds:schemaRef ds:uri="http://purl.org/dc/terms/"/>
    <ds:schemaRef ds:uri="6582e3dc-cdfe-49a9-b881-b60fe134880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A6B969-C19F-499D-99B5-777A68861E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82e3dc-cdfe-49a9-b881-b60fe1348803"/>
    <ds:schemaRef ds:uri="2d847275-e543-44c8-805a-b09db5df6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994</Words>
  <Application>Microsoft Macintosh PowerPoint</Application>
  <PresentationFormat>Widescreen</PresentationFormat>
  <Paragraphs>132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Arial</vt:lpstr>
      <vt:lpstr>Brandon Text Bold</vt:lpstr>
      <vt:lpstr>Brandon Text Medium</vt:lpstr>
      <vt:lpstr>Brandon Text Regular</vt:lpstr>
      <vt:lpstr>Calibri</vt:lpstr>
      <vt:lpstr>Calibri Light</vt:lpstr>
      <vt:lpstr>Times New Roman</vt:lpstr>
      <vt:lpstr>Office Theme</vt:lpstr>
      <vt:lpstr>Minnesota</vt:lpstr>
      <vt:lpstr>1_Office Theme</vt:lpstr>
      <vt:lpstr>Example Slides – Community Energy Planning</vt:lpstr>
      <vt:lpstr>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for Community Energy Planning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Conti, Barbara (COMM)</dc:creator>
  <cp:lastModifiedBy>Van Thomme, Hannah (COMM)</cp:lastModifiedBy>
  <cp:revision>10</cp:revision>
  <dcterms:created xsi:type="dcterms:W3CDTF">2025-05-14T14:44:03Z</dcterms:created>
  <dcterms:modified xsi:type="dcterms:W3CDTF">2025-11-21T15:02:02Z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0x0101004ADB4579383DF84DA50DAAF637585317</vt:lpwstr>
  </property>
  <property fmtid="{D5CDD505-2E9C-101B-9397-08002B2CF9AE}" pid="3" name="MediaServiceImageTags">
    <vt:lpwstr/>
  </property>
</Properties>
</file>