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29"/>
  </p:notesMasterIdLst>
  <p:handoutMasterIdLst>
    <p:handoutMasterId r:id="rId30"/>
  </p:handoutMasterIdLst>
  <p:sldIdLst>
    <p:sldId id="600" r:id="rId5"/>
    <p:sldId id="525" r:id="rId6"/>
    <p:sldId id="601" r:id="rId7"/>
    <p:sldId id="572" r:id="rId8"/>
    <p:sldId id="586" r:id="rId9"/>
    <p:sldId id="501" r:id="rId10"/>
    <p:sldId id="579" r:id="rId11"/>
    <p:sldId id="580" r:id="rId12"/>
    <p:sldId id="596" r:id="rId13"/>
    <p:sldId id="598" r:id="rId14"/>
    <p:sldId id="581" r:id="rId15"/>
    <p:sldId id="605" r:id="rId16"/>
    <p:sldId id="578" r:id="rId17"/>
    <p:sldId id="595" r:id="rId18"/>
    <p:sldId id="502" r:id="rId19"/>
    <p:sldId id="583" r:id="rId20"/>
    <p:sldId id="606" r:id="rId21"/>
    <p:sldId id="584" r:id="rId22"/>
    <p:sldId id="602" r:id="rId23"/>
    <p:sldId id="585" r:id="rId24"/>
    <p:sldId id="599" r:id="rId25"/>
    <p:sldId id="589" r:id="rId26"/>
    <p:sldId id="593" r:id="rId27"/>
    <p:sldId id="717" r:id="rId28"/>
  </p:sldIdLst>
  <p:sldSz cx="9144000" cy="6858000" type="screen4x3"/>
  <p:notesSz cx="7010400" cy="92964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E21"/>
    <a:srgbClr val="E8E8E8"/>
    <a:srgbClr val="003865"/>
    <a:srgbClr val="0D0D0D"/>
    <a:srgbClr val="00A3E2"/>
    <a:srgbClr val="000000"/>
    <a:srgbClr val="B20738"/>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34729" autoAdjust="0"/>
  </p:normalViewPr>
  <p:slideViewPr>
    <p:cSldViewPr snapToGrid="0">
      <p:cViewPr varScale="1">
        <p:scale>
          <a:sx n="24" d="100"/>
          <a:sy n="24" d="100"/>
        </p:scale>
        <p:origin x="1932" y="3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12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quarter" idx="1"/>
          </p:nvPr>
        </p:nvSpPr>
        <p:spPr>
          <a:xfrm>
            <a:off x="3971292" y="1"/>
            <a:ext cx="3037523" cy="466247"/>
          </a:xfrm>
          <a:prstGeom prst="rect">
            <a:avLst/>
          </a:prstGeom>
        </p:spPr>
        <p:txBody>
          <a:bodyPr vert="horz" lIns="91330" tIns="45665" rIns="91330" bIns="45665" rtlCol="0"/>
          <a:lstStyle>
            <a:lvl1pPr algn="r">
              <a:defRPr sz="1200"/>
            </a:lvl1pPr>
          </a:lstStyle>
          <a:p>
            <a:r>
              <a:rPr lang="en-US"/>
              <a:t>February 2019</a:t>
            </a: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8" rIns="93175" bIns="46588" rtlCol="0" anchor="ctr"/>
          <a:lstStyle/>
          <a:p>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9" y="4411270"/>
            <a:ext cx="5600710" cy="4179098"/>
          </a:xfrm>
          <a:prstGeom prst="rect">
            <a:avLst/>
          </a:prstGeom>
        </p:spPr>
        <p:txBody>
          <a:bodyPr lIns="91330" tIns="45665" rIns="91330" bIns="45665"/>
          <a:lstStyle/>
          <a:p>
            <a:endParaRPr lang="en-US" sz="1400" dirty="0">
              <a:latin typeface="Aptos" panose="020B0004020202020204" pitchFamily="34" charset="0"/>
            </a:endParaRPr>
          </a:p>
        </p:txBody>
      </p:sp>
      <p:sp>
        <p:nvSpPr>
          <p:cNvPr id="5" name="Slide Number Placeholder 4"/>
          <p:cNvSpPr>
            <a:spLocks noGrp="1"/>
          </p:cNvSpPr>
          <p:nvPr>
            <p:ph type="sldNum" sz="quarter" idx="11"/>
          </p:nvPr>
        </p:nvSpPr>
        <p:spPr>
          <a:xfrm>
            <a:off x="3965550" y="8820929"/>
            <a:ext cx="3033718" cy="464344"/>
          </a:xfrm>
          <a:prstGeom prst="rect">
            <a:avLst/>
          </a:prstGeom>
        </p:spPr>
        <p:txBody>
          <a:bodyPr lIns="91330" tIns="45665" rIns="91330" bIns="45665"/>
          <a:lstStyle/>
          <a:p>
            <a:fld id="{F9F08466-AEA7-4FC0-9459-6A32F61DA297}" type="slidenum">
              <a:rPr lang="en-US" smtClean="0">
                <a:solidFill>
                  <a:prstClr val="black"/>
                </a:solidFill>
              </a:rPr>
              <a:pPr/>
              <a:t>1</a:t>
            </a:fld>
            <a:endParaRPr lang="en-US" dirty="0">
              <a:solidFill>
                <a:prstClr val="black"/>
              </a:solidFill>
            </a:endParaRPr>
          </a:p>
        </p:txBody>
      </p:sp>
      <p:sp>
        <p:nvSpPr>
          <p:cNvPr id="4" name="Date Placeholder 3"/>
          <p:cNvSpPr>
            <a:spLocks noGrp="1"/>
          </p:cNvSpPr>
          <p:nvPr>
            <p:ph type="dt" idx="12"/>
          </p:nvPr>
        </p:nvSpPr>
        <p:spPr>
          <a:xfrm>
            <a:off x="3965550" y="0"/>
            <a:ext cx="3033718" cy="464344"/>
          </a:xfrm>
          <a:prstGeom prst="rect">
            <a:avLst/>
          </a:prstGeom>
        </p:spPr>
        <p:txBody>
          <a:bodyPr lIns="91330" tIns="45665" rIns="91330" bIns="45665"/>
          <a:lstStyle/>
          <a:p>
            <a:r>
              <a:rPr lang="en-US"/>
              <a:t>February 2019</a:t>
            </a:r>
          </a:p>
        </p:txBody>
      </p:sp>
    </p:spTree>
    <p:extLst>
      <p:ext uri="{BB962C8B-B14F-4D97-AF65-F5344CB8AC3E}">
        <p14:creationId xmlns:p14="http://schemas.microsoft.com/office/powerpoint/2010/main" val="3158307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1657496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230562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E93E9-5544-66FC-ACD0-D7367349EC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A5531-CEC3-7B18-A8F0-02B6264AD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AAB46F-25A4-0D32-17C4-45B84D0E48B4}"/>
              </a:ext>
            </a:extLst>
          </p:cNvPr>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3826643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57346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228600" indent="-228600">
              <a:buFont typeface="+mj-lt"/>
              <a:buAutoNum type="arabicPeriod"/>
            </a:pPr>
            <a:endParaRPr lang="en-US" dirty="0"/>
          </a:p>
          <a:p>
            <a:pPr marL="228600" indent="-228600">
              <a:buFont typeface="+mj-lt"/>
              <a:buAutoNum type="arabicPeriod"/>
            </a:pPr>
            <a:r>
              <a:rPr lang="en-US" dirty="0"/>
              <a:t>The final exception is to obtain informed consent. Let’s talk more about this one right now -- </a:t>
            </a:r>
          </a:p>
        </p:txBody>
      </p:sp>
    </p:spTree>
    <p:extLst>
      <p:ext uri="{BB962C8B-B14F-4D97-AF65-F5344CB8AC3E}">
        <p14:creationId xmlns:p14="http://schemas.microsoft.com/office/powerpoint/2010/main" val="3102363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Date Placeholder 9"/>
          <p:cNvSpPr>
            <a:spLocks noGrp="1"/>
          </p:cNvSpPr>
          <p:nvPr>
            <p:ph type="dt" idx="10"/>
          </p:nvPr>
        </p:nvSpPr>
        <p:spPr/>
        <p:txBody>
          <a:bodyPr/>
          <a:lstStyle/>
          <a:p>
            <a:r>
              <a:rPr lang="en-US"/>
              <a:t>November 2019</a:t>
            </a:r>
            <a:endParaRPr lang="en-US" dirty="0"/>
          </a:p>
        </p:txBody>
      </p:sp>
    </p:spTree>
    <p:extLst>
      <p:ext uri="{BB962C8B-B14F-4D97-AF65-F5344CB8AC3E}">
        <p14:creationId xmlns:p14="http://schemas.microsoft.com/office/powerpoint/2010/main" val="2623047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Date Placeholder 9"/>
          <p:cNvSpPr>
            <a:spLocks noGrp="1"/>
          </p:cNvSpPr>
          <p:nvPr>
            <p:ph type="dt" idx="10"/>
          </p:nvPr>
        </p:nvSpPr>
        <p:spPr/>
        <p:txBody>
          <a:bodyPr/>
          <a:lstStyle/>
          <a:p>
            <a:r>
              <a:rPr lang="en-US"/>
              <a:t>November 2019</a:t>
            </a:r>
            <a:endParaRPr lang="en-US" dirty="0"/>
          </a:p>
        </p:txBody>
      </p:sp>
    </p:spTree>
    <p:extLst>
      <p:ext uri="{BB962C8B-B14F-4D97-AF65-F5344CB8AC3E}">
        <p14:creationId xmlns:p14="http://schemas.microsoft.com/office/powerpoint/2010/main" val="3231944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365064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Date Placeholder 9"/>
          <p:cNvSpPr>
            <a:spLocks noGrp="1"/>
          </p:cNvSpPr>
          <p:nvPr>
            <p:ph type="dt" idx="10"/>
          </p:nvPr>
        </p:nvSpPr>
        <p:spPr/>
        <p:txBody>
          <a:bodyPr/>
          <a:lstStyle/>
          <a:p>
            <a:r>
              <a:rPr lang="en-US"/>
              <a:t>November 2019</a:t>
            </a:r>
            <a:endParaRPr lang="en-US" dirty="0"/>
          </a:p>
        </p:txBody>
      </p:sp>
    </p:spTree>
    <p:extLst>
      <p:ext uri="{BB962C8B-B14F-4D97-AF65-F5344CB8AC3E}">
        <p14:creationId xmlns:p14="http://schemas.microsoft.com/office/powerpoint/2010/main" val="577463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19D33-3908-09B6-4C30-78B02441B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8955C8-A397-752E-11E5-A9B42714D2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A97349-5207-B911-D3E6-56D852FE420D}"/>
              </a:ext>
            </a:extLst>
          </p:cNvPr>
          <p:cNvSpPr>
            <a:spLocks noGrp="1"/>
          </p:cNvSpPr>
          <p:nvPr>
            <p:ph type="body" idx="1"/>
          </p:nvPr>
        </p:nvSpPr>
        <p:spPr/>
        <p:txBody>
          <a:bodyPr/>
          <a:lstStyle/>
          <a:p>
            <a:endParaRPr lang="en-US" dirty="0"/>
          </a:p>
        </p:txBody>
      </p:sp>
      <p:sp>
        <p:nvSpPr>
          <p:cNvPr id="10" name="Date Placeholder 9">
            <a:extLst>
              <a:ext uri="{FF2B5EF4-FFF2-40B4-BE49-F238E27FC236}">
                <a16:creationId xmlns:a16="http://schemas.microsoft.com/office/drawing/2014/main" id="{912DD897-9932-E445-E172-B62207CF05F9}"/>
              </a:ext>
            </a:extLst>
          </p:cNvPr>
          <p:cNvSpPr>
            <a:spLocks noGrp="1"/>
          </p:cNvSpPr>
          <p:nvPr>
            <p:ph type="dt" idx="10"/>
          </p:nvPr>
        </p:nvSpPr>
        <p:spPr/>
        <p:txBody>
          <a:bodyPr/>
          <a:lstStyle/>
          <a:p>
            <a:r>
              <a:rPr lang="en-US"/>
              <a:t>November 2019</a:t>
            </a:r>
            <a:endParaRPr lang="en-US" dirty="0"/>
          </a:p>
        </p:txBody>
      </p:sp>
    </p:spTree>
    <p:extLst>
      <p:ext uri="{BB962C8B-B14F-4D97-AF65-F5344CB8AC3E}">
        <p14:creationId xmlns:p14="http://schemas.microsoft.com/office/powerpoint/2010/main" val="34226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5BC9E86-23BD-414A-AD8D-64FF49728B1C}"/>
              </a:ext>
            </a:extLst>
          </p:cNvPr>
          <p:cNvSpPr>
            <a:spLocks noGrp="1"/>
          </p:cNvSpPr>
          <p:nvPr>
            <p:ph type="body" idx="1"/>
          </p:nvPr>
        </p:nvSpPr>
        <p:spPr>
          <a:xfrm>
            <a:off x="685800" y="682792"/>
            <a:ext cx="5486400" cy="3600450"/>
          </a:xfrm>
        </p:spPr>
        <p:txBody>
          <a:bodyPr/>
          <a:lstStyle/>
          <a:p>
            <a:endParaRPr lang="en-US" sz="1400" dirty="0">
              <a:latin typeface="Aptos" panose="020B00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10" name="Date Placeholder 9"/>
          <p:cNvSpPr>
            <a:spLocks noGrp="1"/>
          </p:cNvSpPr>
          <p:nvPr>
            <p:ph type="dt" idx="10"/>
          </p:nvPr>
        </p:nvSpPr>
        <p:spPr/>
        <p:txBody>
          <a:bodyPr/>
          <a:lstStyle/>
          <a:p>
            <a:r>
              <a:rPr lang="en-US"/>
              <a:t>November 2019</a:t>
            </a:r>
            <a:endParaRPr lang="en-US" dirty="0"/>
          </a:p>
        </p:txBody>
      </p:sp>
    </p:spTree>
    <p:extLst>
      <p:ext uri="{BB962C8B-B14F-4D97-AF65-F5344CB8AC3E}">
        <p14:creationId xmlns:p14="http://schemas.microsoft.com/office/powerpoint/2010/main" val="2004383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190260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Date Placeholder 9"/>
          <p:cNvSpPr>
            <a:spLocks noGrp="1"/>
          </p:cNvSpPr>
          <p:nvPr>
            <p:ph type="dt" idx="10"/>
          </p:nvPr>
        </p:nvSpPr>
        <p:spPr/>
        <p:txBody>
          <a:bodyPr/>
          <a:lstStyle/>
          <a:p>
            <a:r>
              <a:rPr lang="en-US"/>
              <a:t>November 2019</a:t>
            </a:r>
            <a:endParaRPr lang="en-US" dirty="0"/>
          </a:p>
        </p:txBody>
      </p:sp>
    </p:spTree>
    <p:extLst>
      <p:ext uri="{BB962C8B-B14F-4D97-AF65-F5344CB8AC3E}">
        <p14:creationId xmlns:p14="http://schemas.microsoft.com/office/powerpoint/2010/main" val="2298241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Date Placeholder 9"/>
          <p:cNvSpPr>
            <a:spLocks noGrp="1"/>
          </p:cNvSpPr>
          <p:nvPr>
            <p:ph type="dt" idx="10"/>
          </p:nvPr>
        </p:nvSpPr>
        <p:spPr/>
        <p:txBody>
          <a:bodyPr/>
          <a:lstStyle/>
          <a:p>
            <a:r>
              <a:rPr lang="en-US"/>
              <a:t>November 2019</a:t>
            </a:r>
            <a:endParaRPr lang="en-US" dirty="0"/>
          </a:p>
        </p:txBody>
      </p:sp>
    </p:spTree>
    <p:extLst>
      <p:ext uri="{BB962C8B-B14F-4D97-AF65-F5344CB8AC3E}">
        <p14:creationId xmlns:p14="http://schemas.microsoft.com/office/powerpoint/2010/main" val="2952503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a:extLst>
              <a:ext uri="{FF2B5EF4-FFF2-40B4-BE49-F238E27FC236}">
                <a16:creationId xmlns:a16="http://schemas.microsoft.com/office/drawing/2014/main" id="{4056A68C-B2B8-4636-9C3C-C6661393DBFC}"/>
              </a:ext>
            </a:extLst>
          </p:cNvPr>
          <p:cNvSpPr>
            <a:spLocks noGrp="1"/>
          </p:cNvSpPr>
          <p:nvPr>
            <p:ph type="body" idx="1"/>
          </p:nvPr>
        </p:nvSpPr>
        <p:spPr>
          <a:xfrm>
            <a:off x="732185" y="4620250"/>
            <a:ext cx="5850835" cy="3780800"/>
          </a:xfrm>
          <a:prstGeom prst="rect">
            <a:avLst/>
          </a:prstGeom>
        </p:spPr>
        <p:txBody>
          <a:bodyPr lIns="98389" tIns="49194" rIns="98389" bIns="49194"/>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2377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4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5" name="Header Placeholder 4"/>
          <p:cNvSpPr>
            <a:spLocks noGrp="1"/>
          </p:cNvSpPr>
          <p:nvPr>
            <p:ph type="hdr" sz="quarter" idx="11"/>
          </p:nvPr>
        </p:nvSpPr>
        <p:spPr>
          <a:xfrm>
            <a:off x="0" y="0"/>
            <a:ext cx="3041968" cy="465296"/>
          </a:xfrm>
          <a:prstGeom prst="rect">
            <a:avLst/>
          </a:prstGeom>
        </p:spPr>
        <p:txBody>
          <a:bodyPr/>
          <a:lstStyle/>
          <a:p>
            <a:r>
              <a:rPr lang="en-US" dirty="0"/>
              <a:t>March 2017</a:t>
            </a:r>
          </a:p>
        </p:txBody>
      </p:sp>
      <p:sp>
        <p:nvSpPr>
          <p:cNvPr id="4" name="Date Placeholder 3"/>
          <p:cNvSpPr>
            <a:spLocks noGrp="1"/>
          </p:cNvSpPr>
          <p:nvPr>
            <p:ph type="dt" idx="12"/>
          </p:nvPr>
        </p:nvSpPr>
        <p:spPr/>
        <p:txBody>
          <a:bodyPr/>
          <a:lstStyle/>
          <a:p>
            <a:r>
              <a:rPr lang="en-US" dirty="0"/>
              <a:t>November 2019</a:t>
            </a:r>
          </a:p>
        </p:txBody>
      </p:sp>
    </p:spTree>
    <p:extLst>
      <p:ext uri="{BB962C8B-B14F-4D97-AF65-F5344CB8AC3E}">
        <p14:creationId xmlns:p14="http://schemas.microsoft.com/office/powerpoint/2010/main" val="86299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Header Placeholder 4"/>
          <p:cNvSpPr>
            <a:spLocks noGrp="1"/>
          </p:cNvSpPr>
          <p:nvPr>
            <p:ph type="hdr" sz="quarter" idx="11"/>
          </p:nvPr>
        </p:nvSpPr>
        <p:spPr>
          <a:xfrm>
            <a:off x="0" y="0"/>
            <a:ext cx="3041968" cy="465296"/>
          </a:xfrm>
          <a:prstGeom prst="rect">
            <a:avLst/>
          </a:prstGeom>
        </p:spPr>
        <p:txBody>
          <a:bodyPr/>
          <a:lstStyle/>
          <a:p>
            <a:r>
              <a:rPr lang="en-US"/>
              <a:t>March 2017</a:t>
            </a:r>
            <a:endParaRPr lang="en-US" dirty="0"/>
          </a:p>
        </p:txBody>
      </p:sp>
      <p:sp>
        <p:nvSpPr>
          <p:cNvPr id="4" name="Date Placeholder 3"/>
          <p:cNvSpPr>
            <a:spLocks noGrp="1"/>
          </p:cNvSpPr>
          <p:nvPr>
            <p:ph type="dt" idx="12"/>
          </p:nvPr>
        </p:nvSpPr>
        <p:spPr/>
        <p:txBody>
          <a:bodyPr/>
          <a:lstStyle/>
          <a:p>
            <a:r>
              <a:rPr lang="en-US"/>
              <a:t>November 2019</a:t>
            </a:r>
          </a:p>
        </p:txBody>
      </p:sp>
    </p:spTree>
    <p:extLst>
      <p:ext uri="{BB962C8B-B14F-4D97-AF65-F5344CB8AC3E}">
        <p14:creationId xmlns:p14="http://schemas.microsoft.com/office/powerpoint/2010/main" val="86299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164699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10" name="Date Placeholder 9"/>
          <p:cNvSpPr>
            <a:spLocks noGrp="1"/>
          </p:cNvSpPr>
          <p:nvPr>
            <p:ph type="dt" idx="10"/>
          </p:nvPr>
        </p:nvSpPr>
        <p:spPr/>
        <p:txBody>
          <a:bodyPr/>
          <a:lstStyle/>
          <a:p>
            <a:r>
              <a:rPr lang="en-US"/>
              <a:t>November 2019</a:t>
            </a:r>
            <a:endParaRPr lang="en-US" dirty="0"/>
          </a:p>
        </p:txBody>
      </p:sp>
    </p:spTree>
    <p:extLst>
      <p:ext uri="{BB962C8B-B14F-4D97-AF65-F5344CB8AC3E}">
        <p14:creationId xmlns:p14="http://schemas.microsoft.com/office/powerpoint/2010/main" val="67045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925665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812287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825369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101850" y="5503407"/>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3665" y="1798682"/>
            <a:ext cx="5796669" cy="919671"/>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628650"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5740174" y="1364826"/>
            <a:ext cx="3403826" cy="4538434"/>
          </a:xfrm>
        </p:spPr>
        <p:txBody>
          <a:bodyPr/>
          <a:lstStyle>
            <a:lvl1pPr>
              <a:buClr>
                <a:schemeClr val="tx1"/>
              </a:buClr>
              <a:defRPr>
                <a:solidFill>
                  <a:schemeClr val="tx1"/>
                </a:solidFill>
              </a:defRPr>
            </a:lvl1pPr>
          </a:lstStyle>
          <a:p>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a:xfrm>
            <a:off x="604749" y="1981899"/>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2734632"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4864515"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6994398"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101850" y="5512601"/>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1308" y="1773837"/>
            <a:ext cx="5361384" cy="850611"/>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a:xfrm>
            <a:off x="1179610" y="1964392"/>
            <a:ext cx="1749143"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1101919"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18406"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3534177"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050663"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5966434"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604749" y="1981899"/>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2734632"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4864515"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6994398"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9" name="Rectangle 1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a:xfrm>
            <a:off x="604749"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604749"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4" name="Text Placeholder 3"/>
          <p:cNvSpPr>
            <a:spLocks noGrp="1"/>
          </p:cNvSpPr>
          <p:nvPr>
            <p:ph type="body" sz="quarter" idx="15"/>
          </p:nvPr>
        </p:nvSpPr>
        <p:spPr>
          <a:xfrm>
            <a:off x="2157413" y="3939362"/>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4649854"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8" name="Text Placeholder 3"/>
          <p:cNvSpPr>
            <a:spLocks noGrp="1"/>
          </p:cNvSpPr>
          <p:nvPr>
            <p:ph type="body" sz="quarter" idx="20"/>
          </p:nvPr>
        </p:nvSpPr>
        <p:spPr>
          <a:xfrm>
            <a:off x="6202517" y="3939361"/>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2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604749"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604749"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4" name="Text Placeholder 3"/>
          <p:cNvSpPr>
            <a:spLocks noGrp="1"/>
          </p:cNvSpPr>
          <p:nvPr>
            <p:ph type="body" sz="quarter" idx="15"/>
          </p:nvPr>
        </p:nvSpPr>
        <p:spPr>
          <a:xfrm>
            <a:off x="2157413" y="3939362"/>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4649854"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9" name="Text Placeholder 3"/>
          <p:cNvSpPr>
            <a:spLocks noGrp="1"/>
          </p:cNvSpPr>
          <p:nvPr>
            <p:ph type="body" sz="quarter" idx="20"/>
          </p:nvPr>
        </p:nvSpPr>
        <p:spPr>
          <a:xfrm>
            <a:off x="6202517" y="393936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a:xfrm>
            <a:off x="604749"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icture Placeholder 2"/>
          <p:cNvSpPr>
            <a:spLocks noGrp="1"/>
          </p:cNvSpPr>
          <p:nvPr>
            <p:ph type="pic" sz="quarter" idx="13" hasCustomPrompt="1"/>
          </p:nvPr>
        </p:nvSpPr>
        <p:spPr>
          <a:xfrm>
            <a:off x="604749"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9144000" cy="6857998"/>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D0D0D">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3297887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9144000" cy="1219200"/>
          </a:xfrm>
          <a:solidFill>
            <a:srgbClr val="78BE21">
              <a:alpha val="87843"/>
            </a:srgbClr>
          </a:solidFill>
        </p:spPr>
        <p:txBody>
          <a:bodyPr>
            <a:normAutofit/>
          </a:bodyPr>
          <a:lstStyle>
            <a:lvl1pPr algn="ctr">
              <a:defRPr sz="2700">
                <a:solidFill>
                  <a:schemeClr val="tx2"/>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1524000" y="2233263"/>
            <a:ext cx="6096000" cy="2966751"/>
          </a:xfrm>
        </p:spPr>
        <p:txBody>
          <a:bodyPr/>
          <a:lstStyle/>
          <a:p>
            <a:endParaRPr lang="en-US"/>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9144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a:xfrm>
            <a:off x="0" y="4773020"/>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101851" y="5041204"/>
            <a:ext cx="4940300" cy="1097128"/>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9" name="Footer Placeholder 4"/>
          <p:cNvSpPr>
            <a:spLocks noGrp="1"/>
          </p:cNvSpPr>
          <p:nvPr>
            <p:ph type="ftr" sz="quarter" idx="3"/>
          </p:nvPr>
        </p:nvSpPr>
        <p:spPr>
          <a:xfrm>
            <a:off x="4690171" y="6138333"/>
            <a:ext cx="4190735" cy="365125"/>
          </a:xfrm>
          <a:prstGeom prst="rect">
            <a:avLst/>
          </a:prstGeom>
        </p:spPr>
        <p:txBody>
          <a:bodyPr anchor="b"/>
          <a:lstStyle>
            <a:lvl1pPr algn="r">
              <a:defRPr sz="900">
                <a:solidFill>
                  <a:schemeClr val="tx2"/>
                </a:solidFill>
              </a:defRPr>
            </a:lvl1pPr>
          </a:lstStyle>
          <a:p>
            <a:endParaRPr lang="en-US" dirty="0"/>
          </a:p>
        </p:txBody>
      </p:sp>
      <p:sp>
        <p:nvSpPr>
          <p:cNvPr id="6" name="Picture Placeholder 5"/>
          <p:cNvSpPr>
            <a:spLocks noGrp="1"/>
          </p:cNvSpPr>
          <p:nvPr>
            <p:ph type="pic" sz="quarter" idx="17"/>
          </p:nvPr>
        </p:nvSpPr>
        <p:spPr>
          <a:xfrm>
            <a:off x="0" y="0"/>
            <a:ext cx="9144000" cy="3380732"/>
          </a:xfrm>
        </p:spPr>
        <p:txBody>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095" y="6164033"/>
            <a:ext cx="2106032" cy="334133"/>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1524000" y="2233263"/>
            <a:ext cx="6096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
        <p:nvSpPr>
          <p:cNvPr id="11"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11923" y="287066"/>
            <a:ext cx="2641445"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611982" y="3211514"/>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628650" y="6356351"/>
            <a:ext cx="1018943" cy="365125"/>
          </a:xfrm>
        </p:spPr>
        <p:txBody>
          <a:body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1" name="Slide Number Placeholder 6"/>
          <p:cNvSpPr>
            <a:spLocks noGrp="1"/>
          </p:cNvSpPr>
          <p:nvPr>
            <p:ph type="sldNum" sz="quarter" idx="13"/>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611921" y="1365204"/>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3732591" y="691883"/>
            <a:ext cx="4725590"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18"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1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Agenda</a:t>
            </a:r>
          </a:p>
        </p:txBody>
      </p:sp>
      <p:sp>
        <p:nvSpPr>
          <p:cNvPr id="12" name="Table Placeholder 9"/>
          <p:cNvSpPr>
            <a:spLocks noGrp="1"/>
          </p:cNvSpPr>
          <p:nvPr>
            <p:ph type="tbl" sz="quarter" idx="13"/>
          </p:nvPr>
        </p:nvSpPr>
        <p:spPr>
          <a:xfrm>
            <a:off x="628650" y="1335089"/>
            <a:ext cx="7886700" cy="4841875"/>
          </a:xfrm>
        </p:spPr>
        <p:txBody>
          <a:bodyPr/>
          <a:lstStyle/>
          <a:p>
            <a:endParaRPr lang="en-US"/>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609968" y="685800"/>
            <a:ext cx="41148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290298" y="912530"/>
            <a:ext cx="3496041"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7158612" y="524007"/>
            <a:ext cx="1616475"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6938251" y="3581845"/>
            <a:ext cx="1978484"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a:p>
        </p:txBody>
      </p:sp>
      <p:sp>
        <p:nvSpPr>
          <p:cNvPr id="2" name="Title 1"/>
          <p:cNvSpPr>
            <a:spLocks noGrp="1"/>
          </p:cNvSpPr>
          <p:nvPr>
            <p:ph type="title" hasCustomPrompt="1"/>
          </p:nvPr>
        </p:nvSpPr>
        <p:spPr>
          <a:xfrm>
            <a:off x="1724607" y="1609867"/>
            <a:ext cx="5694788" cy="3638266"/>
          </a:xfrm>
          <a:solidFill>
            <a:srgbClr val="003865">
              <a:alpha val="87843"/>
            </a:srgbClr>
          </a:solidFill>
        </p:spPr>
        <p:txBody>
          <a:bodyPr>
            <a:noAutofit/>
          </a:bodyPr>
          <a:lstStyle>
            <a:lvl1pPr algn="ctr">
              <a:spcAft>
                <a:spcPts val="750"/>
              </a:spcAft>
              <a:tabLst>
                <a:tab pos="2827735" algn="l"/>
              </a:tabLst>
              <a:defRPr sz="525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9144000" cy="1340989"/>
          </a:xfrm>
          <a:solidFill>
            <a:schemeClr val="tx1"/>
          </a:solidFill>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9144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6858000"/>
          </a:xfrm>
        </p:spPr>
        <p:txBody>
          <a:bodyPr/>
          <a:lstStyle/>
          <a:p>
            <a:endParaRPr lang="en-US"/>
          </a:p>
        </p:txBody>
      </p:sp>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595566"/>
            <a:ext cx="2900940" cy="460249"/>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9144000" cy="1733266"/>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22470" y="595566"/>
            <a:ext cx="2900940" cy="46024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101851" y="5644884"/>
            <a:ext cx="4940300" cy="440970"/>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a:xfrm>
            <a:off x="0" y="1789113"/>
            <a:ext cx="9144000" cy="2298700"/>
          </a:xfrm>
        </p:spPr>
        <p:txBody>
          <a:bodyPr/>
          <a:lstStyle/>
          <a:p>
            <a:r>
              <a:rPr lang="en-US" dirty="0"/>
              <a:t>Click Icon to add picture</a:t>
            </a: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360302"/>
            <a:ext cx="2900940" cy="460249"/>
          </a:xfrm>
          <a:prstGeom prst="rect">
            <a:avLst/>
          </a:prstGeom>
        </p:spPr>
      </p:pic>
    </p:spTree>
    <p:extLst>
      <p:ext uri="{BB962C8B-B14F-4D97-AF65-F5344CB8AC3E}">
        <p14:creationId xmlns:p14="http://schemas.microsoft.com/office/powerpoint/2010/main" val="208225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sldNum="0"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mn.gov/admin/data-practice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Wd76E7a9e4Y&amp;pp=2AbYCg%3D%3D"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dpo@state.mn.us" TargetMode="External"/><Relationship Id="rId2" Type="http://schemas.openxmlformats.org/officeDocument/2006/relationships/notesSlide" Target="../notesSlides/notesSlide24.xml"/><Relationship Id="rId1" Type="http://schemas.openxmlformats.org/officeDocument/2006/relationships/slideLayout" Target="../slideLayouts/slideLayout49.xml"/><Relationship Id="rId5" Type="http://schemas.openxmlformats.org/officeDocument/2006/relationships/hyperlink" Target="https://mn.gov/admin/data-practices/news/newsletters/" TargetMode="External"/><Relationship Id="rId4" Type="http://schemas.openxmlformats.org/officeDocument/2006/relationships/hyperlink" Target="https://www.youtube.com/user/INFOIPA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Personnel Data Webinar 2: Sharing Personnel Data</a:t>
            </a:r>
          </a:p>
        </p:txBody>
      </p:sp>
      <p:sp>
        <p:nvSpPr>
          <p:cNvPr id="5" name="Text Placeholder 4"/>
          <p:cNvSpPr>
            <a:spLocks noGrp="1"/>
          </p:cNvSpPr>
          <p:nvPr>
            <p:ph type="body" sz="quarter" idx="14"/>
          </p:nvPr>
        </p:nvSpPr>
        <p:spPr/>
        <p:txBody>
          <a:bodyPr>
            <a:normAutofit/>
          </a:bodyPr>
          <a:lstStyle/>
          <a:p>
            <a:r>
              <a:rPr lang="en-US" sz="2000" dirty="0"/>
              <a:t>September 18, 2025</a:t>
            </a:r>
          </a:p>
        </p:txBody>
      </p:sp>
    </p:spTree>
    <p:extLst>
      <p:ext uri="{BB962C8B-B14F-4D97-AF65-F5344CB8AC3E}">
        <p14:creationId xmlns:p14="http://schemas.microsoft.com/office/powerpoint/2010/main" val="2835604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EB5B5BF-09D9-4EC6-B895-657045AE1B11}"/>
              </a:ext>
            </a:extLst>
          </p:cNvPr>
          <p:cNvSpPr txBox="1">
            <a:spLocks/>
          </p:cNvSpPr>
          <p:nvPr/>
        </p:nvSpPr>
        <p:spPr bwMode="ltGray">
          <a:xfrm>
            <a:off x="0" y="-1"/>
            <a:ext cx="9144000" cy="1219201"/>
          </a:xfrm>
          <a:prstGeom prst="rect">
            <a:avLst/>
          </a:prstGeom>
        </p:spPr>
        <p:txBody>
          <a:bodyPr vert="horz" lIns="91440" tIns="45720" rIns="91440" bIns="45720" rtlCol="0" anchor="ctr">
            <a:normAutofit/>
          </a:bodyPr>
          <a:lstStyle>
            <a:lvl1pPr algn="r" defTabSz="685800" rtl="0" eaLnBrk="1" latinLnBrk="0" hangingPunct="1">
              <a:lnSpc>
                <a:spcPct val="90000"/>
              </a:lnSpc>
              <a:spcBef>
                <a:spcPct val="0"/>
              </a:spcBef>
              <a:buNone/>
              <a:defRPr sz="2700" b="0" i="0" u="none" kern="1200">
                <a:solidFill>
                  <a:schemeClr val="bg1"/>
                </a:solidFill>
                <a:latin typeface="+mj-lt"/>
                <a:ea typeface="+mj-ea"/>
                <a:cs typeface="+mj-cs"/>
              </a:defRPr>
            </a:lvl1pPr>
          </a:lstStyle>
          <a:p>
            <a:pPr algn="l"/>
            <a:r>
              <a:rPr lang="en-US" sz="3600" dirty="0"/>
              <a:t>Example #2 - Answer</a:t>
            </a:r>
            <a:endParaRPr lang="en-US" sz="2800" dirty="0"/>
          </a:p>
        </p:txBody>
      </p:sp>
      <p:sp>
        <p:nvSpPr>
          <p:cNvPr id="10" name="Content Placeholder 2">
            <a:extLst>
              <a:ext uri="{FF2B5EF4-FFF2-40B4-BE49-F238E27FC236}">
                <a16:creationId xmlns:a16="http://schemas.microsoft.com/office/drawing/2014/main" id="{D15AE799-7ACE-4A76-BB8C-487AC764E4B8}"/>
              </a:ext>
            </a:extLst>
          </p:cNvPr>
          <p:cNvSpPr>
            <a:spLocks noGrp="1"/>
          </p:cNvSpPr>
          <p:nvPr>
            <p:ph idx="1"/>
          </p:nvPr>
        </p:nvSpPr>
        <p:spPr>
          <a:xfrm>
            <a:off x="293915" y="1518557"/>
            <a:ext cx="8556172" cy="5059224"/>
          </a:xfrm>
        </p:spPr>
        <p:txBody>
          <a:bodyPr>
            <a:noAutofit/>
          </a:bodyPr>
          <a:lstStyle/>
          <a:p>
            <a:pPr marL="0" indent="0">
              <a:lnSpc>
                <a:spcPct val="120000"/>
              </a:lnSpc>
              <a:spcBef>
                <a:spcPts val="0"/>
              </a:spcBef>
              <a:spcAft>
                <a:spcPts val="0"/>
              </a:spcAft>
              <a:buNone/>
            </a:pPr>
            <a:r>
              <a:rPr lang="en-US" sz="3000" dirty="0"/>
              <a:t>The City of Medium Lake asks Luis for information on what honors and awards he has received.</a:t>
            </a:r>
          </a:p>
          <a:p>
            <a:pPr marL="0" indent="0">
              <a:lnSpc>
                <a:spcPct val="120000"/>
              </a:lnSpc>
              <a:spcBef>
                <a:spcPts val="0"/>
              </a:spcBef>
              <a:spcAft>
                <a:spcPts val="0"/>
              </a:spcAft>
              <a:buNone/>
            </a:pPr>
            <a:endParaRPr lang="en-US" sz="3000" b="1" dirty="0"/>
          </a:p>
          <a:p>
            <a:pPr marL="0" indent="0">
              <a:lnSpc>
                <a:spcPct val="120000"/>
              </a:lnSpc>
              <a:spcBef>
                <a:spcPts val="0"/>
              </a:spcBef>
              <a:spcAft>
                <a:spcPts val="0"/>
              </a:spcAft>
              <a:buNone/>
            </a:pPr>
            <a:r>
              <a:rPr lang="en-US" sz="3000" b="1" dirty="0"/>
              <a:t>Q: </a:t>
            </a:r>
            <a:r>
              <a:rPr lang="en-US" sz="3000" dirty="0"/>
              <a:t>Does the City need to provide Luis a Tennessen Warning?</a:t>
            </a:r>
          </a:p>
          <a:p>
            <a:pPr marL="0" indent="0">
              <a:lnSpc>
                <a:spcPct val="120000"/>
              </a:lnSpc>
              <a:spcBef>
                <a:spcPts val="0"/>
              </a:spcBef>
              <a:spcAft>
                <a:spcPts val="0"/>
              </a:spcAft>
              <a:buNone/>
            </a:pPr>
            <a:endParaRPr lang="en-US" sz="3000" b="1" dirty="0"/>
          </a:p>
          <a:p>
            <a:pPr marL="0" indent="0">
              <a:lnSpc>
                <a:spcPct val="120000"/>
              </a:lnSpc>
              <a:spcBef>
                <a:spcPts val="0"/>
              </a:spcBef>
              <a:spcAft>
                <a:spcPts val="0"/>
              </a:spcAft>
              <a:buNone/>
            </a:pPr>
            <a:r>
              <a:rPr lang="en-US" sz="3000" b="1" dirty="0"/>
              <a:t>A: No. Honors and awards are public data under 13.43 subd. 2(a)(7), so a Tennessen Warning is not needed when collecting this data. </a:t>
            </a:r>
            <a:endParaRPr lang="en-US" sz="3000" dirty="0"/>
          </a:p>
        </p:txBody>
      </p:sp>
    </p:spTree>
    <p:extLst>
      <p:ext uri="{BB962C8B-B14F-4D97-AF65-F5344CB8AC3E}">
        <p14:creationId xmlns:p14="http://schemas.microsoft.com/office/powerpoint/2010/main" val="1965572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EB5B5BF-09D9-4EC6-B895-657045AE1B11}"/>
              </a:ext>
            </a:extLst>
          </p:cNvPr>
          <p:cNvSpPr txBox="1">
            <a:spLocks/>
          </p:cNvSpPr>
          <p:nvPr/>
        </p:nvSpPr>
        <p:spPr bwMode="ltGray">
          <a:xfrm>
            <a:off x="0" y="-1"/>
            <a:ext cx="9144000" cy="1219201"/>
          </a:xfrm>
          <a:prstGeom prst="rect">
            <a:avLst/>
          </a:prstGeom>
        </p:spPr>
        <p:txBody>
          <a:bodyPr vert="horz" lIns="91440" tIns="45720" rIns="91440" bIns="45720" rtlCol="0" anchor="ctr">
            <a:normAutofit/>
          </a:bodyPr>
          <a:lstStyle>
            <a:lvl1pPr algn="r" defTabSz="685800" rtl="0" eaLnBrk="1" latinLnBrk="0" hangingPunct="1">
              <a:lnSpc>
                <a:spcPct val="90000"/>
              </a:lnSpc>
              <a:spcBef>
                <a:spcPct val="0"/>
              </a:spcBef>
              <a:buNone/>
              <a:defRPr sz="2700" b="0" i="0" u="none" kern="1200">
                <a:solidFill>
                  <a:schemeClr val="bg1"/>
                </a:solidFill>
                <a:latin typeface="+mj-lt"/>
                <a:ea typeface="+mj-ea"/>
                <a:cs typeface="+mj-cs"/>
              </a:defRPr>
            </a:lvl1pPr>
          </a:lstStyle>
          <a:p>
            <a:pPr algn="l"/>
            <a:r>
              <a:rPr lang="en-US" sz="3600" dirty="0"/>
              <a:t>Example #3</a:t>
            </a:r>
            <a:endParaRPr lang="en-US" sz="2800" dirty="0"/>
          </a:p>
        </p:txBody>
      </p:sp>
      <p:sp>
        <p:nvSpPr>
          <p:cNvPr id="10" name="Content Placeholder 2">
            <a:extLst>
              <a:ext uri="{FF2B5EF4-FFF2-40B4-BE49-F238E27FC236}">
                <a16:creationId xmlns:a16="http://schemas.microsoft.com/office/drawing/2014/main" id="{D15AE799-7ACE-4A76-BB8C-487AC764E4B8}"/>
              </a:ext>
            </a:extLst>
          </p:cNvPr>
          <p:cNvSpPr>
            <a:spLocks noGrp="1"/>
          </p:cNvSpPr>
          <p:nvPr>
            <p:ph idx="1"/>
          </p:nvPr>
        </p:nvSpPr>
        <p:spPr>
          <a:xfrm>
            <a:off x="293915" y="1518557"/>
            <a:ext cx="8556172" cy="5059224"/>
          </a:xfrm>
        </p:spPr>
        <p:txBody>
          <a:bodyPr>
            <a:noAutofit/>
          </a:bodyPr>
          <a:lstStyle/>
          <a:p>
            <a:pPr marL="0" indent="0">
              <a:lnSpc>
                <a:spcPct val="120000"/>
              </a:lnSpc>
              <a:spcBef>
                <a:spcPts val="0"/>
              </a:spcBef>
              <a:spcAft>
                <a:spcPts val="0"/>
              </a:spcAft>
              <a:buNone/>
            </a:pPr>
            <a:r>
              <a:rPr lang="en-US" sz="3000" dirty="0"/>
              <a:t>Now that the City HR has Luis’s number, they would like to share it with Luis’s supervisor in case she needs to contact him outside of business hours. </a:t>
            </a:r>
          </a:p>
          <a:p>
            <a:pPr marL="0" indent="0">
              <a:lnSpc>
                <a:spcPct val="120000"/>
              </a:lnSpc>
              <a:spcBef>
                <a:spcPts val="0"/>
              </a:spcBef>
              <a:spcAft>
                <a:spcPts val="0"/>
              </a:spcAft>
              <a:buNone/>
            </a:pPr>
            <a:endParaRPr lang="en-US" sz="3000" b="1" dirty="0"/>
          </a:p>
          <a:p>
            <a:pPr marL="0" indent="0">
              <a:lnSpc>
                <a:spcPct val="120000"/>
              </a:lnSpc>
              <a:spcBef>
                <a:spcPts val="0"/>
              </a:spcBef>
              <a:spcAft>
                <a:spcPts val="0"/>
              </a:spcAft>
              <a:buNone/>
            </a:pPr>
            <a:r>
              <a:rPr lang="en-US" sz="3000" b="1" dirty="0"/>
              <a:t>Q: Can the City share Luis’s number with his supervisor?</a:t>
            </a:r>
            <a:endParaRPr lang="en-US" sz="3000" dirty="0"/>
          </a:p>
        </p:txBody>
      </p:sp>
    </p:spTree>
    <p:extLst>
      <p:ext uri="{BB962C8B-B14F-4D97-AF65-F5344CB8AC3E}">
        <p14:creationId xmlns:p14="http://schemas.microsoft.com/office/powerpoint/2010/main" val="2178014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8FE52-A982-BEF0-32FC-BCEE61BDEEC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2EA45EA-52DE-195C-39C4-111DD5E4D425}"/>
              </a:ext>
            </a:extLst>
          </p:cNvPr>
          <p:cNvSpPr txBox="1">
            <a:spLocks/>
          </p:cNvSpPr>
          <p:nvPr/>
        </p:nvSpPr>
        <p:spPr bwMode="ltGray">
          <a:xfrm>
            <a:off x="0" y="-1"/>
            <a:ext cx="9144000" cy="1219201"/>
          </a:xfrm>
          <a:prstGeom prst="rect">
            <a:avLst/>
          </a:prstGeom>
        </p:spPr>
        <p:txBody>
          <a:bodyPr vert="horz" lIns="91440" tIns="45720" rIns="91440" bIns="45720" rtlCol="0" anchor="ctr">
            <a:normAutofit/>
          </a:bodyPr>
          <a:lstStyle>
            <a:lvl1pPr algn="r" defTabSz="685800" rtl="0" eaLnBrk="1" latinLnBrk="0" hangingPunct="1">
              <a:lnSpc>
                <a:spcPct val="90000"/>
              </a:lnSpc>
              <a:spcBef>
                <a:spcPct val="0"/>
              </a:spcBef>
              <a:buNone/>
              <a:defRPr sz="2700" b="0" i="0" u="none" kern="1200">
                <a:solidFill>
                  <a:schemeClr val="bg1"/>
                </a:solidFill>
                <a:latin typeface="+mj-lt"/>
                <a:ea typeface="+mj-ea"/>
                <a:cs typeface="+mj-cs"/>
              </a:defRPr>
            </a:lvl1pPr>
          </a:lstStyle>
          <a:p>
            <a:pPr algn="l"/>
            <a:r>
              <a:rPr lang="en-US" sz="3600" dirty="0"/>
              <a:t>Example #3 - Answer</a:t>
            </a:r>
            <a:endParaRPr lang="en-US" sz="2800" dirty="0"/>
          </a:p>
        </p:txBody>
      </p:sp>
      <p:sp>
        <p:nvSpPr>
          <p:cNvPr id="10" name="Content Placeholder 2">
            <a:extLst>
              <a:ext uri="{FF2B5EF4-FFF2-40B4-BE49-F238E27FC236}">
                <a16:creationId xmlns:a16="http://schemas.microsoft.com/office/drawing/2014/main" id="{1C0B614B-F158-A2CB-0466-8524F75E711E}"/>
              </a:ext>
            </a:extLst>
          </p:cNvPr>
          <p:cNvSpPr>
            <a:spLocks noGrp="1"/>
          </p:cNvSpPr>
          <p:nvPr>
            <p:ph idx="1"/>
          </p:nvPr>
        </p:nvSpPr>
        <p:spPr>
          <a:xfrm>
            <a:off x="293915" y="1518557"/>
            <a:ext cx="8556172" cy="5059224"/>
          </a:xfrm>
        </p:spPr>
        <p:txBody>
          <a:bodyPr>
            <a:noAutofit/>
          </a:bodyPr>
          <a:lstStyle/>
          <a:p>
            <a:pPr marL="0" indent="0">
              <a:lnSpc>
                <a:spcPct val="120000"/>
              </a:lnSpc>
              <a:spcBef>
                <a:spcPts val="0"/>
              </a:spcBef>
              <a:spcAft>
                <a:spcPts val="0"/>
              </a:spcAft>
              <a:buNone/>
            </a:pPr>
            <a:r>
              <a:rPr lang="en-US" sz="3000" dirty="0"/>
              <a:t>Now that the City HR has Luis’s number, they would like to share it internally to Luis’s supervisor in case she needs to contact him outside of business hours</a:t>
            </a:r>
            <a:endParaRPr lang="en-US" sz="3000" b="1" dirty="0"/>
          </a:p>
          <a:p>
            <a:pPr marL="0" indent="0">
              <a:lnSpc>
                <a:spcPct val="120000"/>
              </a:lnSpc>
              <a:spcBef>
                <a:spcPts val="0"/>
              </a:spcBef>
              <a:spcAft>
                <a:spcPts val="0"/>
              </a:spcAft>
              <a:buNone/>
            </a:pPr>
            <a:r>
              <a:rPr lang="en-US" sz="3000" b="1" dirty="0"/>
              <a:t>Q: Can the City share Luis’s number with his supervisor?</a:t>
            </a:r>
          </a:p>
          <a:p>
            <a:pPr marL="0" indent="0">
              <a:lnSpc>
                <a:spcPct val="120000"/>
              </a:lnSpc>
              <a:spcBef>
                <a:spcPts val="0"/>
              </a:spcBef>
              <a:spcAft>
                <a:spcPts val="0"/>
              </a:spcAft>
              <a:buNone/>
            </a:pPr>
            <a:r>
              <a:rPr lang="en-US" sz="3000" b="1" dirty="0"/>
              <a:t>A: Maybe! </a:t>
            </a:r>
          </a:p>
          <a:p>
            <a:pPr lvl="1">
              <a:lnSpc>
                <a:spcPct val="120000"/>
              </a:lnSpc>
              <a:spcBef>
                <a:spcPts val="0"/>
              </a:spcBef>
              <a:spcAft>
                <a:spcPts val="0"/>
              </a:spcAft>
            </a:pPr>
            <a:r>
              <a:rPr lang="en-US" sz="2700" b="1" dirty="0"/>
              <a:t>	Is there a work assignment to access the data? </a:t>
            </a:r>
          </a:p>
          <a:p>
            <a:pPr lvl="1">
              <a:lnSpc>
                <a:spcPct val="120000"/>
              </a:lnSpc>
              <a:spcBef>
                <a:spcPts val="0"/>
              </a:spcBef>
              <a:spcAft>
                <a:spcPts val="0"/>
              </a:spcAft>
            </a:pPr>
            <a:r>
              <a:rPr lang="en-US" sz="2700" b="1" dirty="0"/>
              <a:t>	What does the Tennessen Warning say? </a:t>
            </a:r>
            <a:endParaRPr lang="en-US" sz="2700" dirty="0"/>
          </a:p>
        </p:txBody>
      </p:sp>
    </p:spTree>
    <p:extLst>
      <p:ext uri="{BB962C8B-B14F-4D97-AF65-F5344CB8AC3E}">
        <p14:creationId xmlns:p14="http://schemas.microsoft.com/office/powerpoint/2010/main" val="2156913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BED34-1EB9-4471-946B-50B087478FB4}"/>
              </a:ext>
            </a:extLst>
          </p:cNvPr>
          <p:cNvSpPr>
            <a:spLocks noGrp="1"/>
          </p:cNvSpPr>
          <p:nvPr>
            <p:ph idx="1"/>
          </p:nvPr>
        </p:nvSpPr>
        <p:spPr>
          <a:xfrm>
            <a:off x="628650" y="1825625"/>
            <a:ext cx="7886700" cy="4351338"/>
          </a:xfrm>
        </p:spPr>
        <p:txBody>
          <a:bodyPr>
            <a:normAutofit/>
          </a:bodyPr>
          <a:lstStyle/>
          <a:p>
            <a:pPr marL="0" indent="0">
              <a:buNone/>
            </a:pPr>
            <a:r>
              <a:rPr lang="en-US" sz="3000" dirty="0"/>
              <a:t>Private or confidential data on an individual shall not be collected, stored, used, or disseminated by government entities for any purposes other than those stated to the individual at the time of collection in accordance with section 13.04…</a:t>
            </a:r>
          </a:p>
          <a:p>
            <a:pPr marL="0" indent="0" algn="r">
              <a:buNone/>
            </a:pPr>
            <a:r>
              <a:rPr lang="en-US" sz="2400" dirty="0"/>
              <a:t>Minn. Stat. §13.05, subd. 4</a:t>
            </a:r>
          </a:p>
        </p:txBody>
      </p:sp>
      <p:sp>
        <p:nvSpPr>
          <p:cNvPr id="6" name="Title 1">
            <a:extLst>
              <a:ext uri="{FF2B5EF4-FFF2-40B4-BE49-F238E27FC236}">
                <a16:creationId xmlns:a16="http://schemas.microsoft.com/office/drawing/2014/main" id="{9D92B87F-CB18-41B8-A5D8-0070E5FA42CC}"/>
              </a:ext>
            </a:extLst>
          </p:cNvPr>
          <p:cNvSpPr>
            <a:spLocks noGrp="1"/>
          </p:cNvSpPr>
          <p:nvPr>
            <p:ph type="title"/>
          </p:nvPr>
        </p:nvSpPr>
        <p:spPr bwMode="ltGray">
          <a:xfrm>
            <a:off x="0" y="0"/>
            <a:ext cx="7886700" cy="1191986"/>
          </a:xfrm>
        </p:spPr>
        <p:txBody>
          <a:bodyPr>
            <a:normAutofit/>
          </a:bodyPr>
          <a:lstStyle/>
          <a:p>
            <a:pPr algn="l"/>
            <a:r>
              <a:rPr lang="en-US" sz="3600" dirty="0"/>
              <a:t>Limitations on Collection and Use of Data</a:t>
            </a:r>
            <a:endParaRPr lang="en-US" sz="2800" dirty="0"/>
          </a:p>
        </p:txBody>
      </p:sp>
    </p:spTree>
    <p:extLst>
      <p:ext uri="{BB962C8B-B14F-4D97-AF65-F5344CB8AC3E}">
        <p14:creationId xmlns:p14="http://schemas.microsoft.com/office/powerpoint/2010/main" val="1224613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BED34-1EB9-4471-946B-50B087478FB4}"/>
              </a:ext>
            </a:extLst>
          </p:cNvPr>
          <p:cNvSpPr>
            <a:spLocks noGrp="1"/>
          </p:cNvSpPr>
          <p:nvPr>
            <p:ph idx="1"/>
          </p:nvPr>
        </p:nvSpPr>
        <p:spPr>
          <a:xfrm>
            <a:off x="407670" y="1539240"/>
            <a:ext cx="8172450" cy="4937759"/>
          </a:xfrm>
        </p:spPr>
        <p:txBody>
          <a:bodyPr>
            <a:normAutofit lnSpcReduction="10000"/>
          </a:bodyPr>
          <a:lstStyle/>
          <a:p>
            <a:pPr marL="0" indent="0">
              <a:buNone/>
            </a:pPr>
            <a:r>
              <a:rPr lang="en-US" sz="3000" dirty="0"/>
              <a:t>Exceptions to limitations on collection and use:</a:t>
            </a:r>
          </a:p>
          <a:p>
            <a:pPr marL="514350" indent="-514350">
              <a:buFont typeface="+mj-lt"/>
              <a:buAutoNum type="arabicPeriod"/>
            </a:pPr>
            <a:r>
              <a:rPr lang="en-US" sz="3000" dirty="0"/>
              <a:t>Collected prior to Aug. 1, 1975, not treated as public, approved as necessary to public health, safety, or welfare</a:t>
            </a:r>
          </a:p>
          <a:p>
            <a:pPr marL="514350" indent="-514350">
              <a:buFont typeface="+mj-lt"/>
              <a:buAutoNum type="arabicPeriod"/>
            </a:pPr>
            <a:r>
              <a:rPr lang="en-US" sz="3000" dirty="0"/>
              <a:t>Authorized by a new law</a:t>
            </a:r>
          </a:p>
          <a:p>
            <a:pPr marL="514350" indent="-514350">
              <a:buFont typeface="+mj-lt"/>
              <a:buAutoNum type="arabicPeriod"/>
            </a:pPr>
            <a:r>
              <a:rPr lang="en-US" sz="3000" dirty="0"/>
              <a:t>New or different use/sharing approved by Commissioner as necessary to carry out function assigned by law</a:t>
            </a:r>
          </a:p>
          <a:p>
            <a:pPr marL="514350" indent="-514350">
              <a:buFont typeface="+mj-lt"/>
              <a:buAutoNum type="arabicPeriod"/>
            </a:pPr>
            <a:r>
              <a:rPr lang="en-US" sz="3000" dirty="0"/>
              <a:t>Informed consent</a:t>
            </a:r>
          </a:p>
          <a:p>
            <a:pPr marL="514350" indent="-514350">
              <a:buFont typeface="+mj-lt"/>
              <a:buAutoNum type="arabicPeriod"/>
            </a:pPr>
            <a:endParaRPr lang="en-US" sz="3000" dirty="0"/>
          </a:p>
        </p:txBody>
      </p:sp>
      <p:sp>
        <p:nvSpPr>
          <p:cNvPr id="6" name="Title 1">
            <a:extLst>
              <a:ext uri="{FF2B5EF4-FFF2-40B4-BE49-F238E27FC236}">
                <a16:creationId xmlns:a16="http://schemas.microsoft.com/office/drawing/2014/main" id="{9D92B87F-CB18-41B8-A5D8-0070E5FA42CC}"/>
              </a:ext>
            </a:extLst>
          </p:cNvPr>
          <p:cNvSpPr>
            <a:spLocks noGrp="1"/>
          </p:cNvSpPr>
          <p:nvPr>
            <p:ph type="title"/>
          </p:nvPr>
        </p:nvSpPr>
        <p:spPr bwMode="ltGray">
          <a:xfrm>
            <a:off x="0" y="0"/>
            <a:ext cx="7886700" cy="1191986"/>
          </a:xfrm>
        </p:spPr>
        <p:txBody>
          <a:bodyPr>
            <a:normAutofit/>
          </a:bodyPr>
          <a:lstStyle/>
          <a:p>
            <a:pPr algn="l"/>
            <a:r>
              <a:rPr lang="en-US" sz="3600" dirty="0"/>
              <a:t>Limitations on Collection and Use of Data</a:t>
            </a:r>
            <a:br>
              <a:rPr lang="en-US" sz="4800" dirty="0"/>
            </a:br>
            <a:r>
              <a:rPr lang="en-US" sz="2800" dirty="0"/>
              <a:t>(Minn. Stat. §13.05, subd. 4)</a:t>
            </a:r>
          </a:p>
        </p:txBody>
      </p:sp>
    </p:spTree>
    <p:extLst>
      <p:ext uri="{BB962C8B-B14F-4D97-AF65-F5344CB8AC3E}">
        <p14:creationId xmlns:p14="http://schemas.microsoft.com/office/powerpoint/2010/main" val="535771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0"/>
            <a:ext cx="9144000" cy="1219200"/>
          </a:xfrm>
        </p:spPr>
        <p:txBody>
          <a:bodyPr>
            <a:normAutofit/>
          </a:bodyPr>
          <a:lstStyle/>
          <a:p>
            <a:pPr algn="l"/>
            <a:r>
              <a:rPr lang="en-US" sz="3600" dirty="0"/>
              <a:t>Informed Consent</a:t>
            </a:r>
            <a:br>
              <a:rPr lang="en-US" sz="5400" dirty="0"/>
            </a:br>
            <a:r>
              <a:rPr lang="en-US" dirty="0"/>
              <a:t>Minn. Stat. §13.05, </a:t>
            </a:r>
            <a:r>
              <a:rPr lang="en-US" dirty="0" err="1"/>
              <a:t>subd</a:t>
            </a:r>
            <a:r>
              <a:rPr lang="en-US" dirty="0"/>
              <a:t>. 4 &amp; Minn. R. 1205.1400</a:t>
            </a:r>
            <a:endParaRPr lang="en-US" sz="3600" dirty="0"/>
          </a:p>
        </p:txBody>
      </p:sp>
      <p:sp>
        <p:nvSpPr>
          <p:cNvPr id="3" name="Content Placeholder 2"/>
          <p:cNvSpPr>
            <a:spLocks noGrp="1"/>
          </p:cNvSpPr>
          <p:nvPr>
            <p:ph idx="1"/>
          </p:nvPr>
        </p:nvSpPr>
        <p:spPr>
          <a:xfrm>
            <a:off x="345479" y="1636295"/>
            <a:ext cx="8202529" cy="4443391"/>
          </a:xfrm>
        </p:spPr>
        <p:txBody>
          <a:bodyPr>
            <a:noAutofit/>
          </a:bodyPr>
          <a:lstStyle/>
          <a:p>
            <a:pPr marL="274320" lvl="1" indent="-285750" defTabSz="914400">
              <a:lnSpc>
                <a:spcPct val="90000"/>
              </a:lnSpc>
              <a:spcBef>
                <a:spcPct val="20000"/>
              </a:spcBef>
              <a:spcAft>
                <a:spcPts val="0"/>
              </a:spcAft>
              <a:buClr>
                <a:srgbClr val="0054A6"/>
              </a:buClr>
            </a:pPr>
            <a:r>
              <a:rPr lang="en-US" sz="2800" dirty="0"/>
              <a:t>Permission for a new use or release of private government data</a:t>
            </a:r>
          </a:p>
          <a:p>
            <a:pPr marL="274320" lvl="1" indent="-285750" defTabSz="914400">
              <a:lnSpc>
                <a:spcPct val="90000"/>
              </a:lnSpc>
              <a:spcBef>
                <a:spcPct val="20000"/>
              </a:spcBef>
              <a:spcAft>
                <a:spcPts val="0"/>
              </a:spcAft>
              <a:buClr>
                <a:srgbClr val="0054A6"/>
              </a:buClr>
            </a:pPr>
            <a:r>
              <a:rPr lang="en-US" sz="2800" dirty="0"/>
              <a:t>Informed consent is necessary when:</a:t>
            </a:r>
          </a:p>
          <a:p>
            <a:pPr marL="914400" lvl="2" indent="-228600" defTabSz="914400">
              <a:lnSpc>
                <a:spcPct val="90000"/>
              </a:lnSpc>
              <a:spcBef>
                <a:spcPct val="20000"/>
              </a:spcBef>
              <a:spcAft>
                <a:spcPts val="0"/>
              </a:spcAft>
              <a:buClr>
                <a:srgbClr val="0054A6"/>
              </a:buClr>
              <a:buFont typeface="Wingdings" panose="05000000000000000000" pitchFamily="2" charset="2"/>
              <a:buChar char="§"/>
            </a:pPr>
            <a:r>
              <a:rPr lang="en-US" sz="2400" dirty="0"/>
              <a:t>The individual asks the entity to release private data to another entity or person</a:t>
            </a:r>
          </a:p>
          <a:p>
            <a:pPr marL="914400" lvl="2" indent="-228600" defTabSz="914400">
              <a:lnSpc>
                <a:spcPct val="90000"/>
              </a:lnSpc>
              <a:spcBef>
                <a:spcPct val="20000"/>
              </a:spcBef>
              <a:spcAft>
                <a:spcPts val="0"/>
              </a:spcAft>
              <a:buClr>
                <a:srgbClr val="0054A6"/>
              </a:buClr>
              <a:buFont typeface="Wingdings" panose="05000000000000000000" pitchFamily="2" charset="2"/>
              <a:buChar char="§"/>
            </a:pPr>
            <a:r>
              <a:rPr lang="en-US" sz="2400" dirty="0"/>
              <a:t>The entity wants to release private data to another entity or person</a:t>
            </a:r>
            <a:endParaRPr lang="en-US" altLang="en-US" sz="2400" dirty="0"/>
          </a:p>
          <a:p>
            <a:pPr marL="914400" lvl="2" indent="-228600" defTabSz="914400">
              <a:lnSpc>
                <a:spcPct val="90000"/>
              </a:lnSpc>
              <a:spcBef>
                <a:spcPct val="20000"/>
              </a:spcBef>
              <a:spcAft>
                <a:spcPts val="0"/>
              </a:spcAft>
              <a:buClr>
                <a:srgbClr val="0054A6"/>
              </a:buClr>
              <a:buFont typeface="Wingdings" panose="05000000000000000000" pitchFamily="2" charset="2"/>
              <a:buChar char="§"/>
            </a:pPr>
            <a:r>
              <a:rPr lang="en-US" altLang="en-US" sz="2400" dirty="0"/>
              <a:t>The data subject received a </a:t>
            </a:r>
            <a:r>
              <a:rPr lang="en-US" altLang="en-US" sz="2400" dirty="0" err="1"/>
              <a:t>Tennessen</a:t>
            </a:r>
            <a:r>
              <a:rPr lang="en-US" altLang="en-US" sz="2400" dirty="0"/>
              <a:t> warning notice and the entity now wants to use or release the data in a different way</a:t>
            </a:r>
          </a:p>
          <a:p>
            <a:pPr marL="274320" lvl="1" indent="-285750" defTabSz="914400">
              <a:lnSpc>
                <a:spcPct val="90000"/>
              </a:lnSpc>
              <a:spcBef>
                <a:spcPct val="20000"/>
              </a:spcBef>
              <a:spcAft>
                <a:spcPts val="0"/>
              </a:spcAft>
              <a:buClr>
                <a:srgbClr val="0054A6"/>
              </a:buClr>
            </a:pPr>
            <a:r>
              <a:rPr lang="en-US" sz="2800" dirty="0"/>
              <a:t>Informed consent must be in writing and cannot be coerced</a:t>
            </a:r>
          </a:p>
        </p:txBody>
      </p:sp>
    </p:spTree>
    <p:extLst>
      <p:ext uri="{BB962C8B-B14F-4D97-AF65-F5344CB8AC3E}">
        <p14:creationId xmlns:p14="http://schemas.microsoft.com/office/powerpoint/2010/main" val="2691229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0"/>
            <a:ext cx="9144000" cy="1219200"/>
          </a:xfrm>
        </p:spPr>
        <p:txBody>
          <a:bodyPr>
            <a:normAutofit fontScale="90000"/>
          </a:bodyPr>
          <a:lstStyle/>
          <a:p>
            <a:pPr algn="l"/>
            <a:r>
              <a:rPr lang="en-US" sz="3600" dirty="0"/>
              <a:t>Social Security Numbers</a:t>
            </a:r>
            <a:br>
              <a:rPr lang="en-US" sz="5400" dirty="0"/>
            </a:br>
            <a:r>
              <a:rPr lang="en-US" dirty="0"/>
              <a:t>Federal Privacy Act of 1974, 5 U.S.C. 522a note, Minn. Stat. §13.355</a:t>
            </a:r>
            <a:endParaRPr lang="en-US" sz="3600" dirty="0"/>
          </a:p>
        </p:txBody>
      </p:sp>
      <p:sp>
        <p:nvSpPr>
          <p:cNvPr id="3" name="Content Placeholder 2"/>
          <p:cNvSpPr>
            <a:spLocks noGrp="1"/>
          </p:cNvSpPr>
          <p:nvPr>
            <p:ph idx="1"/>
          </p:nvPr>
        </p:nvSpPr>
        <p:spPr>
          <a:xfrm>
            <a:off x="312821" y="1636295"/>
            <a:ext cx="8202529" cy="4443391"/>
          </a:xfrm>
        </p:spPr>
        <p:txBody>
          <a:bodyPr>
            <a:noAutofit/>
          </a:bodyPr>
          <a:lstStyle/>
          <a:p>
            <a:pPr marL="274320" lvl="1" indent="-285750" defTabSz="914400">
              <a:lnSpc>
                <a:spcPct val="90000"/>
              </a:lnSpc>
              <a:spcBef>
                <a:spcPct val="20000"/>
              </a:spcBef>
              <a:spcAft>
                <a:spcPts val="0"/>
              </a:spcAft>
              <a:buClr>
                <a:srgbClr val="0054A6"/>
              </a:buClr>
            </a:pPr>
            <a:r>
              <a:rPr lang="en-US" sz="3200" dirty="0"/>
              <a:t>State and federal notification requirements when collecting</a:t>
            </a:r>
          </a:p>
          <a:p>
            <a:pPr marL="274320" lvl="1" indent="-285750" defTabSz="914400">
              <a:lnSpc>
                <a:spcPct val="90000"/>
              </a:lnSpc>
              <a:spcBef>
                <a:spcPct val="20000"/>
              </a:spcBef>
              <a:spcAft>
                <a:spcPts val="0"/>
              </a:spcAft>
              <a:buClr>
                <a:srgbClr val="0054A6"/>
              </a:buClr>
            </a:pPr>
            <a:r>
              <a:rPr lang="en-US" sz="3200" dirty="0"/>
              <a:t>Only collect when necessary</a:t>
            </a:r>
          </a:p>
          <a:p>
            <a:pPr marL="617220" lvl="2" indent="-285750" defTabSz="914400">
              <a:lnSpc>
                <a:spcPct val="90000"/>
              </a:lnSpc>
              <a:spcBef>
                <a:spcPct val="20000"/>
              </a:spcBef>
              <a:spcAft>
                <a:spcPts val="0"/>
              </a:spcAft>
              <a:buClr>
                <a:srgbClr val="0054A6"/>
              </a:buClr>
            </a:pPr>
            <a:r>
              <a:rPr lang="en-US" sz="2800" dirty="0"/>
              <a:t>Federal law requires SSN collection for certain applications or services</a:t>
            </a:r>
          </a:p>
          <a:p>
            <a:pPr marL="617220" lvl="2" indent="-285750" defTabSz="914400">
              <a:lnSpc>
                <a:spcPct val="90000"/>
              </a:lnSpc>
              <a:spcBef>
                <a:spcPct val="20000"/>
              </a:spcBef>
              <a:spcAft>
                <a:spcPts val="0"/>
              </a:spcAft>
              <a:buClr>
                <a:srgbClr val="0054A6"/>
              </a:buClr>
            </a:pPr>
            <a:r>
              <a:rPr lang="en-US" sz="2800" dirty="0"/>
              <a:t>Without federal authority, individuals may choose not to give their full SSN</a:t>
            </a:r>
          </a:p>
          <a:p>
            <a:pPr marL="617220" lvl="2" indent="-285750" defTabSz="914400">
              <a:lnSpc>
                <a:spcPct val="90000"/>
              </a:lnSpc>
              <a:spcBef>
                <a:spcPct val="20000"/>
              </a:spcBef>
              <a:spcAft>
                <a:spcPts val="0"/>
              </a:spcAft>
              <a:buClr>
                <a:srgbClr val="0054A6"/>
              </a:buClr>
            </a:pPr>
            <a:r>
              <a:rPr lang="en-US" sz="2800" dirty="0"/>
              <a:t>When not required by federal law, government entities are limited by Minn. Stat. §13.05, subd. 3</a:t>
            </a:r>
          </a:p>
          <a:p>
            <a:pPr marL="274320" lvl="1" indent="-285750" defTabSz="914400">
              <a:lnSpc>
                <a:spcPct val="90000"/>
              </a:lnSpc>
              <a:spcBef>
                <a:spcPct val="20000"/>
              </a:spcBef>
              <a:spcAft>
                <a:spcPts val="0"/>
              </a:spcAft>
              <a:buClr>
                <a:srgbClr val="0054A6"/>
              </a:buClr>
            </a:pPr>
            <a:r>
              <a:rPr lang="en-US" sz="3100" dirty="0"/>
              <a:t>Private classification in </a:t>
            </a:r>
            <a:r>
              <a:rPr lang="en-US" sz="3200" dirty="0"/>
              <a:t>§ </a:t>
            </a:r>
            <a:r>
              <a:rPr lang="en-US" sz="3100" dirty="0"/>
              <a:t>13.3555</a:t>
            </a:r>
          </a:p>
          <a:p>
            <a:pPr marL="617220" lvl="2" indent="-285750" defTabSz="914400">
              <a:lnSpc>
                <a:spcPct val="90000"/>
              </a:lnSpc>
              <a:spcBef>
                <a:spcPct val="20000"/>
              </a:spcBef>
              <a:spcAft>
                <a:spcPts val="0"/>
              </a:spcAft>
              <a:buClr>
                <a:srgbClr val="0054A6"/>
              </a:buClr>
            </a:pPr>
            <a:endParaRPr lang="en-US" sz="2800" dirty="0"/>
          </a:p>
          <a:p>
            <a:pPr marL="274320" lvl="1" indent="-285750" defTabSz="914400">
              <a:lnSpc>
                <a:spcPct val="90000"/>
              </a:lnSpc>
              <a:spcBef>
                <a:spcPct val="20000"/>
              </a:spcBef>
              <a:spcAft>
                <a:spcPts val="0"/>
              </a:spcAft>
              <a:buClr>
                <a:srgbClr val="0054A6"/>
              </a:buClr>
            </a:pPr>
            <a:endParaRPr lang="en-US" sz="2800" dirty="0"/>
          </a:p>
          <a:p>
            <a:pPr marL="617220" lvl="2" indent="-285750" defTabSz="914400">
              <a:lnSpc>
                <a:spcPct val="90000"/>
              </a:lnSpc>
              <a:spcBef>
                <a:spcPct val="20000"/>
              </a:spcBef>
              <a:spcAft>
                <a:spcPts val="0"/>
              </a:spcAft>
              <a:buClr>
                <a:srgbClr val="0054A6"/>
              </a:buClr>
            </a:pPr>
            <a:endParaRPr lang="en-US" sz="2500" dirty="0"/>
          </a:p>
        </p:txBody>
      </p:sp>
    </p:spTree>
    <p:extLst>
      <p:ext uri="{BB962C8B-B14F-4D97-AF65-F5344CB8AC3E}">
        <p14:creationId xmlns:p14="http://schemas.microsoft.com/office/powerpoint/2010/main" val="3384489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7E910-6C6D-9ACE-ACD7-970E367AF663}"/>
              </a:ext>
            </a:extLst>
          </p:cNvPr>
          <p:cNvSpPr>
            <a:spLocks noGrp="1"/>
          </p:cNvSpPr>
          <p:nvPr>
            <p:ph type="title"/>
          </p:nvPr>
        </p:nvSpPr>
        <p:spPr>
          <a:xfrm>
            <a:off x="0" y="152400"/>
            <a:ext cx="8515350" cy="914400"/>
          </a:xfrm>
        </p:spPr>
        <p:txBody>
          <a:bodyPr anchor="ctr">
            <a:normAutofit/>
          </a:bodyPr>
          <a:lstStyle/>
          <a:p>
            <a:pPr algn="l"/>
            <a:r>
              <a:rPr lang="en-US" sz="4000" dirty="0"/>
              <a:t>Statutory Sharing of Personnel Data </a:t>
            </a:r>
          </a:p>
        </p:txBody>
      </p:sp>
      <p:pic>
        <p:nvPicPr>
          <p:cNvPr id="6" name="Picture Placeholder 5" descr="Tom Cruise from the film Jerry McGuire shouting into a telephone. The text &quot;Show Me the Statute&quot; appears on the image&#10;">
            <a:extLst>
              <a:ext uri="{FF2B5EF4-FFF2-40B4-BE49-F238E27FC236}">
                <a16:creationId xmlns:a16="http://schemas.microsoft.com/office/drawing/2014/main" id="{A30BDA0D-507A-39B3-0375-EC71EA57CDB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2126"/>
          <a:stretch>
            <a:fillRect/>
          </a:stretch>
        </p:blipFill>
        <p:spPr>
          <a:xfrm>
            <a:off x="628650" y="1825625"/>
            <a:ext cx="7886700" cy="4351338"/>
          </a:xfrm>
          <a:noFill/>
        </p:spPr>
      </p:pic>
    </p:spTree>
    <p:extLst>
      <p:ext uri="{BB962C8B-B14F-4D97-AF65-F5344CB8AC3E}">
        <p14:creationId xmlns:p14="http://schemas.microsoft.com/office/powerpoint/2010/main" val="887659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821" y="1636295"/>
            <a:ext cx="6400213" cy="4443391"/>
          </a:xfrm>
        </p:spPr>
        <p:txBody>
          <a:bodyPr wrap="square">
            <a:noAutofit/>
          </a:bodyPr>
          <a:lstStyle/>
          <a:p>
            <a:pPr marL="274320" lvl="1" indent="-285750" defTabSz="914400">
              <a:lnSpc>
                <a:spcPct val="90000"/>
              </a:lnSpc>
              <a:spcBef>
                <a:spcPct val="20000"/>
              </a:spcBef>
              <a:spcAft>
                <a:spcPts val="0"/>
              </a:spcAft>
              <a:buClr>
                <a:srgbClr val="0054A6"/>
              </a:buClr>
            </a:pPr>
            <a:r>
              <a:rPr lang="en-US" sz="3200" dirty="0"/>
              <a:t>Entity must share data regardless of classification to:</a:t>
            </a:r>
          </a:p>
          <a:p>
            <a:pPr marL="617220" lvl="2" indent="-285750" defTabSz="914400">
              <a:lnSpc>
                <a:spcPct val="90000"/>
              </a:lnSpc>
              <a:spcBef>
                <a:spcPct val="20000"/>
              </a:spcBef>
              <a:spcAft>
                <a:spcPts val="0"/>
              </a:spcAft>
              <a:buClr>
                <a:srgbClr val="0054A6"/>
              </a:buClr>
            </a:pPr>
            <a:r>
              <a:rPr lang="en-US" sz="3200" dirty="0"/>
              <a:t>Conduct elections</a:t>
            </a:r>
          </a:p>
          <a:p>
            <a:pPr marL="617220" lvl="2" indent="-285750" defTabSz="914400">
              <a:lnSpc>
                <a:spcPct val="90000"/>
              </a:lnSpc>
              <a:spcBef>
                <a:spcPct val="20000"/>
              </a:spcBef>
              <a:spcAft>
                <a:spcPts val="0"/>
              </a:spcAft>
              <a:buClr>
                <a:srgbClr val="0054A6"/>
              </a:buClr>
            </a:pPr>
            <a:r>
              <a:rPr lang="en-US" sz="3200" dirty="0"/>
              <a:t>Investigative and process grievances</a:t>
            </a:r>
          </a:p>
          <a:p>
            <a:pPr marL="617220" lvl="2" indent="-285750" defTabSz="914400">
              <a:lnSpc>
                <a:spcPct val="90000"/>
              </a:lnSpc>
              <a:spcBef>
                <a:spcPct val="20000"/>
              </a:spcBef>
              <a:spcAft>
                <a:spcPts val="0"/>
              </a:spcAft>
              <a:buClr>
                <a:srgbClr val="0054A6"/>
              </a:buClr>
            </a:pPr>
            <a:r>
              <a:rPr lang="en-US" sz="3200" dirty="0"/>
              <a:t>Implement Chapters 179 and 179A</a:t>
            </a:r>
          </a:p>
          <a:p>
            <a:pPr marL="960120" lvl="3" indent="-285750" defTabSz="914400">
              <a:lnSpc>
                <a:spcPct val="90000"/>
              </a:lnSpc>
              <a:spcBef>
                <a:spcPct val="20000"/>
              </a:spcBef>
              <a:spcAft>
                <a:spcPts val="0"/>
              </a:spcAft>
              <a:buClr>
                <a:srgbClr val="0054A6"/>
              </a:buClr>
            </a:pPr>
            <a:r>
              <a:rPr lang="en-US" sz="2800" dirty="0"/>
              <a:t>Does not include social security numbers</a:t>
            </a:r>
          </a:p>
          <a:p>
            <a:pPr marL="274320" lvl="1" indent="-285750" defTabSz="914400">
              <a:lnSpc>
                <a:spcPct val="90000"/>
              </a:lnSpc>
              <a:spcBef>
                <a:spcPct val="20000"/>
              </a:spcBef>
              <a:spcAft>
                <a:spcPts val="0"/>
              </a:spcAft>
              <a:buClr>
                <a:srgbClr val="0054A6"/>
              </a:buClr>
            </a:pPr>
            <a:endParaRPr lang="en-US" sz="2800" dirty="0"/>
          </a:p>
          <a:p>
            <a:pPr marL="617220" lvl="2" indent="-285750" defTabSz="914400">
              <a:lnSpc>
                <a:spcPct val="90000"/>
              </a:lnSpc>
              <a:spcBef>
                <a:spcPct val="20000"/>
              </a:spcBef>
              <a:spcAft>
                <a:spcPts val="0"/>
              </a:spcAft>
              <a:buClr>
                <a:srgbClr val="0054A6"/>
              </a:buClr>
            </a:pPr>
            <a:endParaRPr lang="en-US" sz="2500" dirty="0"/>
          </a:p>
        </p:txBody>
      </p:sp>
      <p:sp>
        <p:nvSpPr>
          <p:cNvPr id="6" name="Title 1">
            <a:extLst>
              <a:ext uri="{FF2B5EF4-FFF2-40B4-BE49-F238E27FC236}">
                <a16:creationId xmlns:a16="http://schemas.microsoft.com/office/drawing/2014/main" id="{F176A9FD-4FA6-4F7C-8C8C-AB8D5656B14C}"/>
              </a:ext>
            </a:extLst>
          </p:cNvPr>
          <p:cNvSpPr>
            <a:spLocks noGrp="1"/>
          </p:cNvSpPr>
          <p:nvPr>
            <p:ph type="title"/>
          </p:nvPr>
        </p:nvSpPr>
        <p:spPr bwMode="ltGray">
          <a:xfrm>
            <a:off x="0" y="-1"/>
            <a:ext cx="9144000" cy="1228725"/>
          </a:xfrm>
        </p:spPr>
        <p:txBody>
          <a:bodyPr>
            <a:normAutofit/>
          </a:bodyPr>
          <a:lstStyle/>
          <a:p>
            <a:pPr algn="l"/>
            <a:r>
              <a:rPr lang="en-US" sz="3600" dirty="0"/>
              <a:t>Sharing with Unions</a:t>
            </a:r>
            <a:br>
              <a:rPr lang="en-US" sz="3600" dirty="0"/>
            </a:br>
            <a:r>
              <a:rPr lang="en-US" sz="2800" dirty="0"/>
              <a:t>Minn. Stat. §13.43, </a:t>
            </a:r>
            <a:r>
              <a:rPr lang="en-US" sz="2800" dirty="0" err="1"/>
              <a:t>subd</a:t>
            </a:r>
            <a:r>
              <a:rPr lang="en-US" sz="2800" dirty="0"/>
              <a:t>. 6</a:t>
            </a:r>
            <a:endParaRPr lang="en-US" sz="3600" dirty="0"/>
          </a:p>
        </p:txBody>
      </p:sp>
      <p:pic>
        <p:nvPicPr>
          <p:cNvPr id="8" name="Picture 7" descr="A red and white sign&#10;&#10;AI-generated content may be incorrect.">
            <a:extLst>
              <a:ext uri="{FF2B5EF4-FFF2-40B4-BE49-F238E27FC236}">
                <a16:creationId xmlns:a16="http://schemas.microsoft.com/office/drawing/2014/main" id="{F244D96B-1099-6C69-9124-C8BFD1F831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3034" y="3211551"/>
            <a:ext cx="2430966" cy="3646449"/>
          </a:xfrm>
          <a:prstGeom prst="rect">
            <a:avLst/>
          </a:prstGeom>
        </p:spPr>
      </p:pic>
    </p:spTree>
    <p:extLst>
      <p:ext uri="{BB962C8B-B14F-4D97-AF65-F5344CB8AC3E}">
        <p14:creationId xmlns:p14="http://schemas.microsoft.com/office/powerpoint/2010/main" val="839629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18B74-D98D-F578-483A-5B8A647757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B004B2-EB6C-8652-462C-AC3D36C79E06}"/>
              </a:ext>
            </a:extLst>
          </p:cNvPr>
          <p:cNvSpPr>
            <a:spLocks noGrp="1"/>
          </p:cNvSpPr>
          <p:nvPr>
            <p:ph idx="1"/>
          </p:nvPr>
        </p:nvSpPr>
        <p:spPr>
          <a:xfrm>
            <a:off x="312821" y="1636295"/>
            <a:ext cx="6400213" cy="4443391"/>
          </a:xfrm>
        </p:spPr>
        <p:txBody>
          <a:bodyPr wrap="square">
            <a:noAutofit/>
          </a:bodyPr>
          <a:lstStyle/>
          <a:p>
            <a:pPr marL="274320" lvl="1" indent="-285750" defTabSz="914400">
              <a:lnSpc>
                <a:spcPct val="90000"/>
              </a:lnSpc>
              <a:spcBef>
                <a:spcPct val="20000"/>
              </a:spcBef>
              <a:spcAft>
                <a:spcPts val="0"/>
              </a:spcAft>
              <a:buClr>
                <a:srgbClr val="0054A6"/>
              </a:buClr>
            </a:pPr>
            <a:r>
              <a:rPr lang="en-US" sz="3200" dirty="0"/>
              <a:t>Entity must data share with labor organizations, the Public Employment Relations Board, and BMS per BMS or PERB order</a:t>
            </a:r>
          </a:p>
          <a:p>
            <a:pPr marL="617220" lvl="2" indent="-285750" defTabSz="914400">
              <a:lnSpc>
                <a:spcPct val="90000"/>
              </a:lnSpc>
              <a:spcBef>
                <a:spcPct val="20000"/>
              </a:spcBef>
              <a:spcAft>
                <a:spcPts val="0"/>
              </a:spcAft>
              <a:buClr>
                <a:srgbClr val="0054A6"/>
              </a:buClr>
            </a:pPr>
            <a:endParaRPr lang="en-US" sz="2800" dirty="0"/>
          </a:p>
          <a:p>
            <a:pPr marL="274320" lvl="1" indent="-285750" defTabSz="914400">
              <a:lnSpc>
                <a:spcPct val="90000"/>
              </a:lnSpc>
              <a:spcBef>
                <a:spcPct val="20000"/>
              </a:spcBef>
              <a:spcAft>
                <a:spcPts val="0"/>
              </a:spcAft>
              <a:buClr>
                <a:srgbClr val="0054A6"/>
              </a:buClr>
            </a:pPr>
            <a:r>
              <a:rPr lang="en-US" sz="3200" dirty="0"/>
              <a:t>Union is not subject to liability under Minn. Stat. §13.08, but remedies under 325E.61 may apply </a:t>
            </a:r>
          </a:p>
          <a:p>
            <a:pPr marL="617220" lvl="2" indent="-285750" defTabSz="914400">
              <a:lnSpc>
                <a:spcPct val="90000"/>
              </a:lnSpc>
              <a:spcBef>
                <a:spcPct val="20000"/>
              </a:spcBef>
              <a:spcAft>
                <a:spcPts val="0"/>
              </a:spcAft>
              <a:buClr>
                <a:srgbClr val="0054A6"/>
              </a:buClr>
            </a:pPr>
            <a:endParaRPr lang="en-US" sz="2500" dirty="0"/>
          </a:p>
        </p:txBody>
      </p:sp>
      <p:sp>
        <p:nvSpPr>
          <p:cNvPr id="6" name="Title 1">
            <a:extLst>
              <a:ext uri="{FF2B5EF4-FFF2-40B4-BE49-F238E27FC236}">
                <a16:creationId xmlns:a16="http://schemas.microsoft.com/office/drawing/2014/main" id="{570D202B-220B-0A96-D2E6-0BC6E55A36D1}"/>
              </a:ext>
            </a:extLst>
          </p:cNvPr>
          <p:cNvSpPr>
            <a:spLocks noGrp="1"/>
          </p:cNvSpPr>
          <p:nvPr>
            <p:ph type="title"/>
          </p:nvPr>
        </p:nvSpPr>
        <p:spPr bwMode="ltGray">
          <a:xfrm>
            <a:off x="0" y="-1"/>
            <a:ext cx="9144000" cy="1228725"/>
          </a:xfrm>
        </p:spPr>
        <p:txBody>
          <a:bodyPr>
            <a:normAutofit/>
          </a:bodyPr>
          <a:lstStyle/>
          <a:p>
            <a:pPr algn="l"/>
            <a:r>
              <a:rPr lang="en-US" sz="3600" dirty="0"/>
              <a:t>Sharing with Unions, Cont. </a:t>
            </a:r>
            <a:br>
              <a:rPr lang="en-US" sz="3600" dirty="0"/>
            </a:br>
            <a:r>
              <a:rPr lang="en-US" sz="2800" dirty="0"/>
              <a:t>Minn. Stat. §13.43, </a:t>
            </a:r>
            <a:r>
              <a:rPr lang="en-US" sz="2800" dirty="0" err="1"/>
              <a:t>subd</a:t>
            </a:r>
            <a:r>
              <a:rPr lang="en-US" sz="2800" dirty="0"/>
              <a:t>. 6</a:t>
            </a:r>
            <a:endParaRPr lang="en-US" sz="3600" dirty="0"/>
          </a:p>
        </p:txBody>
      </p:sp>
      <p:pic>
        <p:nvPicPr>
          <p:cNvPr id="8" name="Picture 7" descr="A red and white sign&#10;&#10;AI-generated content may be incorrect.">
            <a:extLst>
              <a:ext uri="{FF2B5EF4-FFF2-40B4-BE49-F238E27FC236}">
                <a16:creationId xmlns:a16="http://schemas.microsoft.com/office/drawing/2014/main" id="{14F428D1-1125-4B70-3EF9-C1CA854D6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3034" y="3211551"/>
            <a:ext cx="2430966" cy="3646449"/>
          </a:xfrm>
          <a:prstGeom prst="rect">
            <a:avLst/>
          </a:prstGeom>
        </p:spPr>
      </p:pic>
    </p:spTree>
    <p:extLst>
      <p:ext uri="{BB962C8B-B14F-4D97-AF65-F5344CB8AC3E}">
        <p14:creationId xmlns:p14="http://schemas.microsoft.com/office/powerpoint/2010/main" val="3178847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161761"/>
            <a:ext cx="7886700" cy="914400"/>
          </a:xfrm>
        </p:spPr>
        <p:txBody>
          <a:bodyPr>
            <a:normAutofit/>
          </a:bodyPr>
          <a:lstStyle/>
          <a:p>
            <a:pPr algn="l"/>
            <a:r>
              <a:rPr lang="en-US" sz="3600" dirty="0"/>
              <a:t>We are a statewide resource</a:t>
            </a:r>
          </a:p>
        </p:txBody>
      </p:sp>
      <p:sp>
        <p:nvSpPr>
          <p:cNvPr id="3" name="Content Placeholder 2"/>
          <p:cNvSpPr>
            <a:spLocks noGrp="1"/>
          </p:cNvSpPr>
          <p:nvPr>
            <p:ph idx="1"/>
          </p:nvPr>
        </p:nvSpPr>
        <p:spPr>
          <a:xfrm>
            <a:off x="121920" y="1597460"/>
            <a:ext cx="7886700" cy="4351338"/>
          </a:xfrm>
        </p:spPr>
        <p:txBody>
          <a:bodyPr>
            <a:normAutofit fontScale="92500"/>
          </a:bodyPr>
          <a:lstStyle/>
          <a:p>
            <a:r>
              <a:rPr lang="en-US" sz="3600" dirty="0"/>
              <a:t>Data Practices Office</a:t>
            </a:r>
          </a:p>
          <a:p>
            <a:pPr lvl="1">
              <a:buClr>
                <a:srgbClr val="0054A6"/>
              </a:buClr>
            </a:pPr>
            <a:r>
              <a:rPr lang="en-US" sz="2800" dirty="0"/>
              <a:t>Informal advice/technical assistance</a:t>
            </a:r>
          </a:p>
          <a:p>
            <a:pPr lvl="1">
              <a:buClr>
                <a:srgbClr val="0054A6"/>
              </a:buClr>
            </a:pPr>
            <a:r>
              <a:rPr lang="en-US" sz="2800" dirty="0"/>
              <a:t>Commissioner of Administration advisory opinions</a:t>
            </a:r>
          </a:p>
          <a:p>
            <a:pPr lvl="1">
              <a:buClr>
                <a:srgbClr val="0054A6"/>
              </a:buClr>
            </a:pPr>
            <a:r>
              <a:rPr lang="en-US" sz="2800" dirty="0"/>
              <a:t>Website and info pages: </a:t>
            </a:r>
            <a:r>
              <a:rPr lang="en-US" sz="3000" dirty="0">
                <a:hlinkClick r:id="rId3"/>
              </a:rPr>
              <a:t>https://mn.gov/admin/data-practices/</a:t>
            </a:r>
            <a:r>
              <a:rPr lang="en-US" sz="3000" dirty="0"/>
              <a:t> </a:t>
            </a:r>
          </a:p>
          <a:p>
            <a:pPr lvl="1">
              <a:buClr>
                <a:srgbClr val="0054A6"/>
              </a:buClr>
            </a:pPr>
            <a:r>
              <a:rPr lang="en-US" sz="2800" dirty="0"/>
              <a:t>Listserv and newsletters</a:t>
            </a:r>
          </a:p>
          <a:p>
            <a:pPr lvl="1">
              <a:buClr>
                <a:srgbClr val="0054A6"/>
              </a:buClr>
            </a:pPr>
            <a:r>
              <a:rPr lang="en-US" sz="2800" dirty="0"/>
              <a:t>Legislative assistance</a:t>
            </a:r>
          </a:p>
          <a:p>
            <a:pPr lvl="1">
              <a:buClr>
                <a:srgbClr val="0054A6"/>
              </a:buClr>
            </a:pPr>
            <a:r>
              <a:rPr lang="en-US" sz="2800" dirty="0"/>
              <a:t>Training</a:t>
            </a:r>
          </a:p>
        </p:txBody>
      </p:sp>
      <p:pic>
        <p:nvPicPr>
          <p:cNvPr id="4" name="Picture 3" descr="picture of website&#10;"/>
          <p:cNvPicPr>
            <a:picLocks noChangeAspect="1"/>
          </p:cNvPicPr>
          <p:nvPr/>
        </p:nvPicPr>
        <p:blipFill>
          <a:blip r:embed="rId4"/>
          <a:stretch>
            <a:fillRect/>
          </a:stretch>
        </p:blipFill>
        <p:spPr>
          <a:xfrm>
            <a:off x="5035296" y="4282758"/>
            <a:ext cx="3986784" cy="2498825"/>
          </a:xfrm>
          <a:prstGeom prst="rect">
            <a:avLst/>
          </a:prstGeom>
        </p:spPr>
      </p:pic>
    </p:spTree>
    <p:extLst>
      <p:ext uri="{BB962C8B-B14F-4D97-AF65-F5344CB8AC3E}">
        <p14:creationId xmlns:p14="http://schemas.microsoft.com/office/powerpoint/2010/main" val="538325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821" y="1636295"/>
            <a:ext cx="8202529" cy="4443391"/>
          </a:xfrm>
        </p:spPr>
        <p:txBody>
          <a:bodyPr>
            <a:noAutofit/>
          </a:bodyPr>
          <a:lstStyle/>
          <a:p>
            <a:pPr marL="617220" lvl="2" indent="-285750" defTabSz="914400">
              <a:lnSpc>
                <a:spcPct val="90000"/>
              </a:lnSpc>
              <a:spcBef>
                <a:spcPct val="20000"/>
              </a:spcBef>
              <a:spcAft>
                <a:spcPts val="0"/>
              </a:spcAft>
              <a:buClr>
                <a:srgbClr val="0054A6"/>
              </a:buClr>
            </a:pPr>
            <a:endParaRPr lang="en-US" sz="2800" dirty="0"/>
          </a:p>
          <a:p>
            <a:pPr marL="274320" lvl="1" indent="-285750" defTabSz="914400">
              <a:lnSpc>
                <a:spcPct val="90000"/>
              </a:lnSpc>
              <a:spcBef>
                <a:spcPct val="20000"/>
              </a:spcBef>
              <a:spcAft>
                <a:spcPts val="0"/>
              </a:spcAft>
              <a:buClr>
                <a:srgbClr val="0054A6"/>
              </a:buClr>
            </a:pPr>
            <a:endParaRPr lang="en-US" sz="2800" dirty="0"/>
          </a:p>
          <a:p>
            <a:pPr marL="617220" lvl="2" indent="-285750" defTabSz="914400">
              <a:lnSpc>
                <a:spcPct val="90000"/>
              </a:lnSpc>
              <a:spcBef>
                <a:spcPct val="20000"/>
              </a:spcBef>
              <a:spcAft>
                <a:spcPts val="0"/>
              </a:spcAft>
              <a:buClr>
                <a:srgbClr val="0054A6"/>
              </a:buClr>
            </a:pPr>
            <a:endParaRPr lang="en-US" sz="2500" dirty="0"/>
          </a:p>
        </p:txBody>
      </p:sp>
      <p:sp>
        <p:nvSpPr>
          <p:cNvPr id="6" name="Title 1">
            <a:extLst>
              <a:ext uri="{FF2B5EF4-FFF2-40B4-BE49-F238E27FC236}">
                <a16:creationId xmlns:a16="http://schemas.microsoft.com/office/drawing/2014/main" id="{F176A9FD-4FA6-4F7C-8C8C-AB8D5656B14C}"/>
              </a:ext>
            </a:extLst>
          </p:cNvPr>
          <p:cNvSpPr>
            <a:spLocks noGrp="1"/>
          </p:cNvSpPr>
          <p:nvPr>
            <p:ph type="title"/>
          </p:nvPr>
        </p:nvSpPr>
        <p:spPr bwMode="ltGray">
          <a:xfrm>
            <a:off x="0" y="-1"/>
            <a:ext cx="9144000" cy="1228725"/>
          </a:xfrm>
        </p:spPr>
        <p:txBody>
          <a:bodyPr>
            <a:normAutofit/>
          </a:bodyPr>
          <a:lstStyle/>
          <a:p>
            <a:pPr algn="l"/>
            <a:r>
              <a:rPr lang="en-US" sz="3600" dirty="0"/>
              <a:t>Sharing with Law Enforcement</a:t>
            </a:r>
            <a:br>
              <a:rPr lang="en-US" sz="3600" dirty="0"/>
            </a:br>
            <a:r>
              <a:rPr lang="en-US" sz="2800" dirty="0"/>
              <a:t>Minn. Stat. §13.43, </a:t>
            </a:r>
            <a:r>
              <a:rPr lang="en-US" sz="2800" dirty="0" err="1"/>
              <a:t>subds</a:t>
            </a:r>
            <a:r>
              <a:rPr lang="en-US" sz="2800" dirty="0"/>
              <a:t>. 11, 15</a:t>
            </a:r>
            <a:endParaRPr lang="en-US" sz="3600" dirty="0"/>
          </a:p>
        </p:txBody>
      </p:sp>
      <p:sp>
        <p:nvSpPr>
          <p:cNvPr id="9" name="Content Placeholder 2">
            <a:extLst>
              <a:ext uri="{FF2B5EF4-FFF2-40B4-BE49-F238E27FC236}">
                <a16:creationId xmlns:a16="http://schemas.microsoft.com/office/drawing/2014/main" id="{47EDC87D-D39A-411F-9F08-690C45E3A7FE}"/>
              </a:ext>
            </a:extLst>
          </p:cNvPr>
          <p:cNvSpPr txBox="1">
            <a:spLocks/>
          </p:cNvSpPr>
          <p:nvPr/>
        </p:nvSpPr>
        <p:spPr>
          <a:xfrm>
            <a:off x="312821" y="1376650"/>
            <a:ext cx="8202529" cy="496268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4320" lvl="1" indent="-285750" defTabSz="914400">
              <a:lnSpc>
                <a:spcPct val="90000"/>
              </a:lnSpc>
              <a:spcBef>
                <a:spcPct val="20000"/>
              </a:spcBef>
              <a:spcAft>
                <a:spcPts val="0"/>
              </a:spcAft>
              <a:buClr>
                <a:srgbClr val="0054A6"/>
              </a:buClr>
            </a:pPr>
            <a:r>
              <a:rPr lang="en-US" sz="3200" dirty="0"/>
              <a:t>Entity may share personnel data with law enforcement:</a:t>
            </a:r>
          </a:p>
          <a:p>
            <a:pPr marL="617220" lvl="2" indent="-285750" defTabSz="914400">
              <a:lnSpc>
                <a:spcPct val="90000"/>
              </a:lnSpc>
              <a:spcBef>
                <a:spcPct val="20000"/>
              </a:spcBef>
              <a:spcAft>
                <a:spcPts val="0"/>
              </a:spcAft>
              <a:buClr>
                <a:srgbClr val="0054A6"/>
              </a:buClr>
            </a:pPr>
            <a:r>
              <a:rPr lang="en-US" sz="2800" dirty="0"/>
              <a:t>To protect an employee from self harm (subd. 11)</a:t>
            </a:r>
          </a:p>
          <a:p>
            <a:pPr marL="617220" lvl="2" indent="-285750" defTabSz="914400">
              <a:lnSpc>
                <a:spcPct val="90000"/>
              </a:lnSpc>
              <a:spcBef>
                <a:spcPct val="20000"/>
              </a:spcBef>
              <a:spcAft>
                <a:spcPts val="0"/>
              </a:spcAft>
              <a:buClr>
                <a:srgbClr val="0054A6"/>
              </a:buClr>
            </a:pPr>
            <a:r>
              <a:rPr lang="en-US" sz="2800" dirty="0"/>
              <a:t>To protect another person from harm by an employee (subd. 11)</a:t>
            </a:r>
          </a:p>
          <a:p>
            <a:pPr marL="617220" lvl="2" indent="-285750" defTabSz="914400">
              <a:lnSpc>
                <a:spcPct val="90000"/>
              </a:lnSpc>
              <a:spcBef>
                <a:spcPct val="20000"/>
              </a:spcBef>
              <a:spcAft>
                <a:spcPts val="0"/>
              </a:spcAft>
              <a:buClr>
                <a:srgbClr val="0054A6"/>
              </a:buClr>
            </a:pPr>
            <a:r>
              <a:rPr lang="en-US" sz="2800" dirty="0"/>
              <a:t>Background investigative data shared with POST Board and law enforcement (subd. 12)</a:t>
            </a:r>
          </a:p>
          <a:p>
            <a:pPr marL="617220" lvl="2" indent="-285750" defTabSz="914400">
              <a:lnSpc>
                <a:spcPct val="90000"/>
              </a:lnSpc>
              <a:spcBef>
                <a:spcPct val="20000"/>
              </a:spcBef>
              <a:spcAft>
                <a:spcPts val="0"/>
              </a:spcAft>
              <a:buClr>
                <a:srgbClr val="0054A6"/>
              </a:buClr>
            </a:pPr>
            <a:r>
              <a:rPr lang="en-US" sz="2800" dirty="0"/>
              <a:t>To report a crime or alleged crime committed by an employee (subd. 15)</a:t>
            </a:r>
          </a:p>
          <a:p>
            <a:pPr marL="617220" lvl="2" indent="-285750" defTabSz="914400">
              <a:lnSpc>
                <a:spcPct val="90000"/>
              </a:lnSpc>
              <a:spcBef>
                <a:spcPct val="20000"/>
              </a:spcBef>
              <a:spcAft>
                <a:spcPts val="0"/>
              </a:spcAft>
              <a:buClr>
                <a:srgbClr val="0054A6"/>
              </a:buClr>
            </a:pPr>
            <a:r>
              <a:rPr lang="en-US" sz="2800" dirty="0"/>
              <a:t>To assist law enforcement in investigation of a crime committed or allegedly committed by an Employee (subd. 15)</a:t>
            </a:r>
          </a:p>
          <a:p>
            <a:pPr marL="274320" lvl="1" indent="-285750" defTabSz="914400">
              <a:lnSpc>
                <a:spcPct val="90000"/>
              </a:lnSpc>
              <a:spcBef>
                <a:spcPct val="20000"/>
              </a:spcBef>
              <a:spcAft>
                <a:spcPts val="0"/>
              </a:spcAft>
              <a:buClr>
                <a:srgbClr val="0054A6"/>
              </a:buClr>
            </a:pPr>
            <a:endParaRPr lang="en-US" sz="2800" dirty="0"/>
          </a:p>
          <a:p>
            <a:pPr marL="617220" lvl="2" indent="-285750" defTabSz="914400">
              <a:lnSpc>
                <a:spcPct val="90000"/>
              </a:lnSpc>
              <a:spcBef>
                <a:spcPct val="20000"/>
              </a:spcBef>
              <a:spcAft>
                <a:spcPts val="0"/>
              </a:spcAft>
              <a:buClr>
                <a:srgbClr val="0054A6"/>
              </a:buClr>
            </a:pPr>
            <a:endParaRPr lang="en-US" sz="2500" dirty="0"/>
          </a:p>
        </p:txBody>
      </p:sp>
    </p:spTree>
    <p:extLst>
      <p:ext uri="{BB962C8B-B14F-4D97-AF65-F5344CB8AC3E}">
        <p14:creationId xmlns:p14="http://schemas.microsoft.com/office/powerpoint/2010/main" val="2576286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E53F7-2B20-4A97-B333-B24573BF379C}"/>
              </a:ext>
            </a:extLst>
          </p:cNvPr>
          <p:cNvSpPr>
            <a:spLocks noGrp="1"/>
          </p:cNvSpPr>
          <p:nvPr>
            <p:ph type="title"/>
          </p:nvPr>
        </p:nvSpPr>
        <p:spPr>
          <a:xfrm>
            <a:off x="167640" y="152400"/>
            <a:ext cx="8347710" cy="914400"/>
          </a:xfrm>
        </p:spPr>
        <p:txBody>
          <a:bodyPr>
            <a:noAutofit/>
          </a:bodyPr>
          <a:lstStyle/>
          <a:p>
            <a:pPr algn="l"/>
            <a:r>
              <a:rPr lang="en-US" sz="3600" dirty="0"/>
              <a:t>Miscellaneous sharing provisions</a:t>
            </a:r>
            <a:br>
              <a:rPr lang="en-US" sz="3600" dirty="0"/>
            </a:br>
            <a:r>
              <a:rPr lang="en-US" sz="2800" dirty="0"/>
              <a:t>Minn. Stat. § 13.43</a:t>
            </a:r>
          </a:p>
        </p:txBody>
      </p:sp>
      <p:sp>
        <p:nvSpPr>
          <p:cNvPr id="3" name="Content Placeholder 2">
            <a:extLst>
              <a:ext uri="{FF2B5EF4-FFF2-40B4-BE49-F238E27FC236}">
                <a16:creationId xmlns:a16="http://schemas.microsoft.com/office/drawing/2014/main" id="{58C34A90-136E-472A-A106-B6F39B9BFAED}"/>
              </a:ext>
            </a:extLst>
          </p:cNvPr>
          <p:cNvSpPr>
            <a:spLocks noGrp="1"/>
          </p:cNvSpPr>
          <p:nvPr>
            <p:ph idx="1"/>
          </p:nvPr>
        </p:nvSpPr>
        <p:spPr>
          <a:xfrm>
            <a:off x="628650" y="1615440"/>
            <a:ext cx="7886700" cy="5090159"/>
          </a:xfrm>
        </p:spPr>
        <p:txBody>
          <a:bodyPr>
            <a:normAutofit/>
          </a:bodyPr>
          <a:lstStyle/>
          <a:p>
            <a:r>
              <a:rPr lang="en-US" sz="2800" dirty="0"/>
              <a:t>Private personnel data </a:t>
            </a:r>
          </a:p>
          <a:p>
            <a:pPr lvl="1"/>
            <a:r>
              <a:rPr lang="en-US" sz="2400" dirty="0"/>
              <a:t>Must be shared with DEED for unemployment benefits (</a:t>
            </a:r>
            <a:r>
              <a:rPr lang="en-US" sz="2400" dirty="0" err="1"/>
              <a:t>subd</a:t>
            </a:r>
            <a:r>
              <a:rPr lang="en-US" sz="2400" dirty="0"/>
              <a:t>. 13)</a:t>
            </a:r>
          </a:p>
          <a:p>
            <a:pPr lvl="1"/>
            <a:r>
              <a:rPr lang="en-US" sz="2400" dirty="0"/>
              <a:t>Must be provided by schools to MDE on employee perpetrators of student maltreatment (</a:t>
            </a:r>
            <a:r>
              <a:rPr lang="en-US" sz="2400" dirty="0" err="1"/>
              <a:t>subd</a:t>
            </a:r>
            <a:r>
              <a:rPr lang="en-US" sz="2400" dirty="0"/>
              <a:t>. 14)</a:t>
            </a:r>
          </a:p>
          <a:p>
            <a:pPr lvl="1"/>
            <a:r>
              <a:rPr lang="en-US" sz="2400" dirty="0"/>
              <a:t>Must be shared between schools about employees who commit certain acts toward students (</a:t>
            </a:r>
            <a:r>
              <a:rPr lang="en-US" sz="2400" dirty="0" err="1"/>
              <a:t>subd</a:t>
            </a:r>
            <a:r>
              <a:rPr lang="en-US" sz="2400" dirty="0"/>
              <a:t>. 16)</a:t>
            </a:r>
          </a:p>
          <a:p>
            <a:pPr lvl="1"/>
            <a:r>
              <a:rPr lang="en-US" sz="2400" dirty="0"/>
              <a:t>May be used/shared for continuity of operations purposes. (</a:t>
            </a:r>
            <a:r>
              <a:rPr lang="en-US" sz="2400" dirty="0" err="1"/>
              <a:t>subd</a:t>
            </a:r>
            <a:r>
              <a:rPr lang="en-US" sz="2400" dirty="0"/>
              <a:t>. 17)</a:t>
            </a:r>
          </a:p>
          <a:p>
            <a:pPr lvl="1"/>
            <a:r>
              <a:rPr lang="en-US" sz="2400" dirty="0"/>
              <a:t>Must be disclosed to the Dept of Admin for workers’ compensation. (</a:t>
            </a:r>
            <a:r>
              <a:rPr lang="en-US" sz="2400" dirty="0" err="1"/>
              <a:t>subd</a:t>
            </a:r>
            <a:r>
              <a:rPr lang="en-US" sz="2400" dirty="0"/>
              <a:t>. 18)</a:t>
            </a:r>
          </a:p>
        </p:txBody>
      </p:sp>
    </p:spTree>
    <p:extLst>
      <p:ext uri="{BB962C8B-B14F-4D97-AF65-F5344CB8AC3E}">
        <p14:creationId xmlns:p14="http://schemas.microsoft.com/office/powerpoint/2010/main" val="3205170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382" y="1636294"/>
            <a:ext cx="8202529" cy="4443391"/>
          </a:xfrm>
        </p:spPr>
        <p:txBody>
          <a:bodyPr>
            <a:noAutofit/>
          </a:bodyPr>
          <a:lstStyle/>
          <a:p>
            <a:pPr marL="617220" lvl="2" indent="-285750" defTabSz="914400">
              <a:lnSpc>
                <a:spcPct val="90000"/>
              </a:lnSpc>
              <a:spcBef>
                <a:spcPct val="20000"/>
              </a:spcBef>
              <a:spcAft>
                <a:spcPts val="0"/>
              </a:spcAft>
              <a:buClr>
                <a:srgbClr val="0054A6"/>
              </a:buClr>
            </a:pPr>
            <a:endParaRPr lang="en-US" sz="2800" dirty="0"/>
          </a:p>
          <a:p>
            <a:pPr marL="274320" lvl="1" indent="-285750" defTabSz="914400">
              <a:lnSpc>
                <a:spcPct val="90000"/>
              </a:lnSpc>
              <a:spcBef>
                <a:spcPct val="20000"/>
              </a:spcBef>
              <a:spcAft>
                <a:spcPts val="0"/>
              </a:spcAft>
              <a:buClr>
                <a:srgbClr val="0054A6"/>
              </a:buClr>
            </a:pPr>
            <a:endParaRPr lang="en-US" sz="2800" dirty="0"/>
          </a:p>
          <a:p>
            <a:pPr marL="617220" lvl="2" indent="-285750" defTabSz="914400">
              <a:lnSpc>
                <a:spcPct val="90000"/>
              </a:lnSpc>
              <a:spcBef>
                <a:spcPct val="20000"/>
              </a:spcBef>
              <a:spcAft>
                <a:spcPts val="0"/>
              </a:spcAft>
              <a:buClr>
                <a:srgbClr val="0054A6"/>
              </a:buClr>
            </a:pPr>
            <a:endParaRPr lang="en-US" sz="2500" dirty="0"/>
          </a:p>
        </p:txBody>
      </p:sp>
      <p:sp>
        <p:nvSpPr>
          <p:cNvPr id="6" name="Title 1">
            <a:extLst>
              <a:ext uri="{FF2B5EF4-FFF2-40B4-BE49-F238E27FC236}">
                <a16:creationId xmlns:a16="http://schemas.microsoft.com/office/drawing/2014/main" id="{F176A9FD-4FA6-4F7C-8C8C-AB8D5656B14C}"/>
              </a:ext>
            </a:extLst>
          </p:cNvPr>
          <p:cNvSpPr>
            <a:spLocks noGrp="1"/>
          </p:cNvSpPr>
          <p:nvPr>
            <p:ph type="title"/>
          </p:nvPr>
        </p:nvSpPr>
        <p:spPr bwMode="ltGray">
          <a:xfrm>
            <a:off x="0" y="-1"/>
            <a:ext cx="9144000" cy="1228725"/>
          </a:xfrm>
        </p:spPr>
        <p:txBody>
          <a:bodyPr>
            <a:normAutofit/>
          </a:bodyPr>
          <a:lstStyle/>
          <a:p>
            <a:pPr algn="l"/>
            <a:r>
              <a:rPr lang="en-US" sz="3600" dirty="0"/>
              <a:t>Traveling Data</a:t>
            </a:r>
            <a:br>
              <a:rPr lang="en-US" sz="3600" dirty="0"/>
            </a:br>
            <a:r>
              <a:rPr lang="en-US" sz="2800" dirty="0"/>
              <a:t>Minn. Stat. §13.03, subd. 4 </a:t>
            </a:r>
            <a:endParaRPr lang="en-US" sz="3600" dirty="0"/>
          </a:p>
        </p:txBody>
      </p:sp>
      <p:sp>
        <p:nvSpPr>
          <p:cNvPr id="9" name="Content Placeholder 2">
            <a:extLst>
              <a:ext uri="{FF2B5EF4-FFF2-40B4-BE49-F238E27FC236}">
                <a16:creationId xmlns:a16="http://schemas.microsoft.com/office/drawing/2014/main" id="{47EDC87D-D39A-411F-9F08-690C45E3A7FE}"/>
              </a:ext>
            </a:extLst>
          </p:cNvPr>
          <p:cNvSpPr txBox="1">
            <a:spLocks/>
          </p:cNvSpPr>
          <p:nvPr/>
        </p:nvSpPr>
        <p:spPr>
          <a:xfrm>
            <a:off x="312821" y="1376650"/>
            <a:ext cx="8202529" cy="496268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17220" lvl="2" indent="-285750" defTabSz="914400">
              <a:lnSpc>
                <a:spcPct val="90000"/>
              </a:lnSpc>
              <a:spcBef>
                <a:spcPct val="20000"/>
              </a:spcBef>
              <a:spcAft>
                <a:spcPts val="0"/>
              </a:spcAft>
              <a:buClr>
                <a:srgbClr val="0054A6"/>
              </a:buClr>
            </a:pPr>
            <a:endParaRPr lang="en-US" sz="2500" dirty="0"/>
          </a:p>
        </p:txBody>
      </p:sp>
      <p:sp>
        <p:nvSpPr>
          <p:cNvPr id="10" name="Content Placeholder 2">
            <a:extLst>
              <a:ext uri="{FF2B5EF4-FFF2-40B4-BE49-F238E27FC236}">
                <a16:creationId xmlns:a16="http://schemas.microsoft.com/office/drawing/2014/main" id="{EC643250-D277-4E27-B481-C9FCF57DA749}"/>
              </a:ext>
            </a:extLst>
          </p:cNvPr>
          <p:cNvSpPr txBox="1">
            <a:spLocks/>
          </p:cNvSpPr>
          <p:nvPr/>
        </p:nvSpPr>
        <p:spPr>
          <a:xfrm>
            <a:off x="611289" y="1692144"/>
            <a:ext cx="7911265" cy="4703036"/>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lnSpc>
                <a:spcPct val="90000"/>
              </a:lnSpc>
              <a:spcBef>
                <a:spcPct val="20000"/>
              </a:spcBef>
              <a:spcAft>
                <a:spcPts val="0"/>
              </a:spcAft>
              <a:buClr>
                <a:srgbClr val="0054A6"/>
              </a:buClr>
              <a:buNone/>
            </a:pPr>
            <a:r>
              <a:rPr lang="en-US" sz="2800" dirty="0"/>
              <a:t>When government shares data with another government entity, the data either:</a:t>
            </a:r>
          </a:p>
          <a:p>
            <a:pPr defTabSz="914400">
              <a:lnSpc>
                <a:spcPct val="90000"/>
              </a:lnSpc>
              <a:spcBef>
                <a:spcPct val="20000"/>
              </a:spcBef>
              <a:spcAft>
                <a:spcPts val="0"/>
              </a:spcAft>
              <a:buClr>
                <a:srgbClr val="0054A6"/>
              </a:buClr>
            </a:pPr>
            <a:r>
              <a:rPr lang="en-US" sz="2800" dirty="0"/>
              <a:t>Maintain the same classification at the entity receiving the data as the entity providing the data, or</a:t>
            </a:r>
          </a:p>
          <a:p>
            <a:pPr defTabSz="914400">
              <a:lnSpc>
                <a:spcPct val="90000"/>
              </a:lnSpc>
              <a:spcBef>
                <a:spcPct val="20000"/>
              </a:spcBef>
              <a:spcAft>
                <a:spcPts val="0"/>
              </a:spcAft>
              <a:buClr>
                <a:srgbClr val="0054A6"/>
              </a:buClr>
            </a:pPr>
            <a:r>
              <a:rPr lang="en-US" sz="2800" dirty="0"/>
              <a:t>If the receiving entity has its own classification for the data, the classification shall change to the applicable classification at the receiving entity</a:t>
            </a:r>
          </a:p>
          <a:p>
            <a:pPr defTabSz="914400">
              <a:lnSpc>
                <a:spcPct val="90000"/>
              </a:lnSpc>
              <a:spcBef>
                <a:spcPct val="20000"/>
              </a:spcBef>
              <a:spcAft>
                <a:spcPts val="0"/>
              </a:spcAft>
              <a:buClr>
                <a:srgbClr val="0054A6"/>
              </a:buClr>
            </a:pPr>
            <a:endParaRPr lang="en-US" sz="2800" dirty="0"/>
          </a:p>
          <a:p>
            <a:pPr defTabSz="914400">
              <a:lnSpc>
                <a:spcPct val="90000"/>
              </a:lnSpc>
              <a:spcBef>
                <a:spcPct val="20000"/>
              </a:spcBef>
              <a:spcAft>
                <a:spcPts val="0"/>
              </a:spcAft>
              <a:buClr>
                <a:srgbClr val="0054A6"/>
              </a:buClr>
            </a:pPr>
            <a:r>
              <a:rPr lang="en-US" sz="2800" dirty="0">
                <a:hlinkClick r:id="rId3"/>
              </a:rPr>
              <a:t>Traveling data webinar on DPO’s YouTube page</a:t>
            </a:r>
            <a:endParaRPr lang="en-US" sz="2800" dirty="0"/>
          </a:p>
        </p:txBody>
      </p:sp>
    </p:spTree>
    <p:extLst>
      <p:ext uri="{BB962C8B-B14F-4D97-AF65-F5344CB8AC3E}">
        <p14:creationId xmlns:p14="http://schemas.microsoft.com/office/powerpoint/2010/main" val="3599259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821" y="1636295"/>
            <a:ext cx="8202529" cy="4443391"/>
          </a:xfrm>
        </p:spPr>
        <p:txBody>
          <a:bodyPr>
            <a:noAutofit/>
          </a:bodyPr>
          <a:lstStyle/>
          <a:p>
            <a:pPr marL="617220" lvl="2" indent="-285750" defTabSz="914400">
              <a:lnSpc>
                <a:spcPct val="90000"/>
              </a:lnSpc>
              <a:spcBef>
                <a:spcPct val="20000"/>
              </a:spcBef>
              <a:spcAft>
                <a:spcPts val="0"/>
              </a:spcAft>
              <a:buClr>
                <a:srgbClr val="0054A6"/>
              </a:buClr>
            </a:pPr>
            <a:r>
              <a:rPr lang="en-US" sz="2800" dirty="0"/>
              <a:t>Example of traveling personnel data to a law enforcement agency</a:t>
            </a:r>
          </a:p>
          <a:p>
            <a:pPr marL="617220" lvl="2" indent="-285750" defTabSz="914400">
              <a:lnSpc>
                <a:spcPct val="90000"/>
              </a:lnSpc>
              <a:spcBef>
                <a:spcPct val="20000"/>
              </a:spcBef>
              <a:spcAft>
                <a:spcPts val="0"/>
              </a:spcAft>
              <a:buClr>
                <a:srgbClr val="0054A6"/>
              </a:buClr>
            </a:pPr>
            <a:r>
              <a:rPr lang="en-US" sz="2800" dirty="0"/>
              <a:t>Private personnel data at the school district</a:t>
            </a:r>
          </a:p>
          <a:p>
            <a:pPr marL="617220" lvl="2" indent="-285750" defTabSz="914400">
              <a:lnSpc>
                <a:spcPct val="90000"/>
              </a:lnSpc>
              <a:spcBef>
                <a:spcPct val="20000"/>
              </a:spcBef>
              <a:spcAft>
                <a:spcPts val="0"/>
              </a:spcAft>
              <a:buClr>
                <a:srgbClr val="0054A6"/>
              </a:buClr>
            </a:pPr>
            <a:r>
              <a:rPr lang="en-US" sz="2800" dirty="0"/>
              <a:t>“Traveled” to the City Police Department as part of a law enforcement investigation</a:t>
            </a:r>
          </a:p>
          <a:p>
            <a:pPr marL="617220" lvl="2" indent="-285750" defTabSz="914400">
              <a:lnSpc>
                <a:spcPct val="90000"/>
              </a:lnSpc>
              <a:spcBef>
                <a:spcPct val="20000"/>
              </a:spcBef>
              <a:spcAft>
                <a:spcPts val="0"/>
              </a:spcAft>
              <a:buClr>
                <a:srgbClr val="0054A6"/>
              </a:buClr>
            </a:pPr>
            <a:r>
              <a:rPr lang="en-US" sz="2800" dirty="0"/>
              <a:t>Data retained private personnel classification at the school district, but changed classifications at the City PD, as 13.82 classified the data at the receiving entity</a:t>
            </a:r>
          </a:p>
          <a:p>
            <a:pPr marL="617220" lvl="2" indent="-285750" defTabSz="914400">
              <a:lnSpc>
                <a:spcPct val="90000"/>
              </a:lnSpc>
              <a:spcBef>
                <a:spcPct val="20000"/>
              </a:spcBef>
              <a:spcAft>
                <a:spcPts val="0"/>
              </a:spcAft>
              <a:buClr>
                <a:srgbClr val="0054A6"/>
              </a:buClr>
            </a:pPr>
            <a:endParaRPr lang="en-US" sz="2800" dirty="0"/>
          </a:p>
          <a:p>
            <a:pPr marL="274320" lvl="1" indent="-285750" defTabSz="914400">
              <a:lnSpc>
                <a:spcPct val="90000"/>
              </a:lnSpc>
              <a:spcBef>
                <a:spcPct val="20000"/>
              </a:spcBef>
              <a:spcAft>
                <a:spcPts val="0"/>
              </a:spcAft>
              <a:buClr>
                <a:srgbClr val="0054A6"/>
              </a:buClr>
            </a:pPr>
            <a:endParaRPr lang="en-US" sz="2800" dirty="0"/>
          </a:p>
          <a:p>
            <a:pPr marL="617220" lvl="2" indent="-285750" defTabSz="914400">
              <a:lnSpc>
                <a:spcPct val="90000"/>
              </a:lnSpc>
              <a:spcBef>
                <a:spcPct val="20000"/>
              </a:spcBef>
              <a:spcAft>
                <a:spcPts val="0"/>
              </a:spcAft>
              <a:buClr>
                <a:srgbClr val="0054A6"/>
              </a:buClr>
            </a:pPr>
            <a:endParaRPr lang="en-US" sz="2500" dirty="0"/>
          </a:p>
        </p:txBody>
      </p:sp>
      <p:sp>
        <p:nvSpPr>
          <p:cNvPr id="6" name="Title 1">
            <a:extLst>
              <a:ext uri="{FF2B5EF4-FFF2-40B4-BE49-F238E27FC236}">
                <a16:creationId xmlns:a16="http://schemas.microsoft.com/office/drawing/2014/main" id="{F176A9FD-4FA6-4F7C-8C8C-AB8D5656B14C}"/>
              </a:ext>
            </a:extLst>
          </p:cNvPr>
          <p:cNvSpPr>
            <a:spLocks noGrp="1"/>
          </p:cNvSpPr>
          <p:nvPr>
            <p:ph type="title"/>
          </p:nvPr>
        </p:nvSpPr>
        <p:spPr bwMode="ltGray">
          <a:xfrm>
            <a:off x="0" y="-1"/>
            <a:ext cx="9144000" cy="1228725"/>
          </a:xfrm>
        </p:spPr>
        <p:txBody>
          <a:bodyPr>
            <a:normAutofit/>
          </a:bodyPr>
          <a:lstStyle/>
          <a:p>
            <a:pPr algn="l"/>
            <a:r>
              <a:rPr lang="en-US" sz="3600" dirty="0"/>
              <a:t>Advisory Opinion 19-011</a:t>
            </a:r>
          </a:p>
        </p:txBody>
      </p:sp>
      <p:sp>
        <p:nvSpPr>
          <p:cNvPr id="9" name="Content Placeholder 2">
            <a:extLst>
              <a:ext uri="{FF2B5EF4-FFF2-40B4-BE49-F238E27FC236}">
                <a16:creationId xmlns:a16="http://schemas.microsoft.com/office/drawing/2014/main" id="{47EDC87D-D39A-411F-9F08-690C45E3A7FE}"/>
              </a:ext>
            </a:extLst>
          </p:cNvPr>
          <p:cNvSpPr txBox="1">
            <a:spLocks/>
          </p:cNvSpPr>
          <p:nvPr/>
        </p:nvSpPr>
        <p:spPr>
          <a:xfrm>
            <a:off x="312821" y="1376650"/>
            <a:ext cx="8202529" cy="496268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17220" lvl="2" indent="-285750" defTabSz="914400">
              <a:lnSpc>
                <a:spcPct val="90000"/>
              </a:lnSpc>
              <a:spcBef>
                <a:spcPct val="20000"/>
              </a:spcBef>
              <a:spcAft>
                <a:spcPts val="0"/>
              </a:spcAft>
              <a:buClr>
                <a:srgbClr val="0054A6"/>
              </a:buClr>
            </a:pPr>
            <a:endParaRPr lang="en-US" sz="2500" dirty="0"/>
          </a:p>
        </p:txBody>
      </p:sp>
    </p:spTree>
    <p:extLst>
      <p:ext uri="{BB962C8B-B14F-4D97-AF65-F5344CB8AC3E}">
        <p14:creationId xmlns:p14="http://schemas.microsoft.com/office/powerpoint/2010/main" val="44187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bwMode="ltGray">
          <a:xfrm>
            <a:off x="0" y="2095785"/>
            <a:ext cx="9144000" cy="1299950"/>
          </a:xfrm>
        </p:spPr>
        <p:txBody>
          <a:bodyPr/>
          <a:lstStyle/>
          <a:p>
            <a:r>
              <a:rPr lang="en-US" dirty="0"/>
              <a:t>Questions?</a:t>
            </a:r>
          </a:p>
        </p:txBody>
      </p:sp>
      <p:graphicFrame>
        <p:nvGraphicFramePr>
          <p:cNvPr id="4" name="Table 3">
            <a:extLst>
              <a:ext uri="{FF2B5EF4-FFF2-40B4-BE49-F238E27FC236}">
                <a16:creationId xmlns:a16="http://schemas.microsoft.com/office/drawing/2014/main" id="{1C3B3D40-7F73-A3E4-0AE2-57528A24080A}"/>
              </a:ext>
            </a:extLst>
          </p:cNvPr>
          <p:cNvGraphicFramePr>
            <a:graphicFrameLocks noGrp="1"/>
          </p:cNvGraphicFramePr>
          <p:nvPr/>
        </p:nvGraphicFramePr>
        <p:xfrm>
          <a:off x="457200" y="3840480"/>
          <a:ext cx="8229600" cy="3017520"/>
        </p:xfrm>
        <a:graphic>
          <a:graphicData uri="http://schemas.openxmlformats.org/drawingml/2006/table">
            <a:tbl>
              <a:tblPr bandRow="1">
                <a:tableStyleId>{2D5ABB26-0587-4C30-8999-92F81FD0307C}</a:tableStyleId>
              </a:tblPr>
              <a:tblGrid>
                <a:gridCol w="1944000">
                  <a:extLst>
                    <a:ext uri="{9D8B030D-6E8A-4147-A177-3AD203B41FA5}">
                      <a16:colId xmlns:a16="http://schemas.microsoft.com/office/drawing/2014/main" val="3731208031"/>
                    </a:ext>
                  </a:extLst>
                </a:gridCol>
                <a:gridCol w="6285600">
                  <a:extLst>
                    <a:ext uri="{9D8B030D-6E8A-4147-A177-3AD203B41FA5}">
                      <a16:colId xmlns:a16="http://schemas.microsoft.com/office/drawing/2014/main" val="2708842847"/>
                    </a:ext>
                  </a:extLst>
                </a:gridCol>
              </a:tblGrid>
              <a:tr h="0">
                <a:tc>
                  <a:txBody>
                    <a:bodyPr/>
                    <a:lstStyle/>
                    <a:p>
                      <a:r>
                        <a:rPr lang="en-US" sz="2800" dirty="0"/>
                        <a:t>Phone</a:t>
                      </a:r>
                    </a:p>
                  </a:txBody>
                  <a:tcPr marL="45720" marR="45720" anchor="ctr"/>
                </a:tc>
                <a:tc>
                  <a:txBody>
                    <a:bodyPr/>
                    <a:lstStyle/>
                    <a:p>
                      <a:r>
                        <a:rPr lang="en-US" sz="2800" dirty="0"/>
                        <a:t>651-296-6733</a:t>
                      </a:r>
                    </a:p>
                  </a:txBody>
                  <a:tcPr anchor="ctr"/>
                </a:tc>
                <a:extLst>
                  <a:ext uri="{0D108BD9-81ED-4DB2-BD59-A6C34878D82A}">
                    <a16:rowId xmlns:a16="http://schemas.microsoft.com/office/drawing/2014/main" val="4292870406"/>
                  </a:ext>
                </a:extLst>
              </a:tr>
              <a:tr h="0">
                <a:tc>
                  <a:txBody>
                    <a:bodyPr/>
                    <a:lstStyle/>
                    <a:p>
                      <a:r>
                        <a:rPr lang="en-US" sz="2800" dirty="0"/>
                        <a:t>Email</a:t>
                      </a:r>
                    </a:p>
                  </a:txBody>
                  <a:tcPr marL="45720" marR="45720" anchor="ctr"/>
                </a:tc>
                <a:tc>
                  <a:txBody>
                    <a:bodyPr/>
                    <a:lstStyle/>
                    <a:p>
                      <a:r>
                        <a:rPr lang="en-US" sz="2800" dirty="0">
                          <a:hlinkClick r:id="rId3"/>
                        </a:rPr>
                        <a:t>info.dpo@state.mn.us</a:t>
                      </a:r>
                      <a:r>
                        <a:rPr lang="en-US" sz="2800" dirty="0"/>
                        <a:t> </a:t>
                      </a:r>
                    </a:p>
                  </a:txBody>
                  <a:tcPr marL="45720" marR="45720" anchor="ctr"/>
                </a:tc>
                <a:extLst>
                  <a:ext uri="{0D108BD9-81ED-4DB2-BD59-A6C34878D82A}">
                    <a16:rowId xmlns:a16="http://schemas.microsoft.com/office/drawing/2014/main" val="2162723921"/>
                  </a:ext>
                </a:extLst>
              </a:tr>
              <a:tr h="0">
                <a:tc>
                  <a:txBody>
                    <a:bodyPr/>
                    <a:lstStyle/>
                    <a:p>
                      <a:r>
                        <a:rPr lang="en-US" sz="2800" dirty="0"/>
                        <a:t>Website</a:t>
                      </a:r>
                    </a:p>
                  </a:txBody>
                  <a:tcPr marL="45720" marR="45720" anchor="ctr"/>
                </a:tc>
                <a:tc>
                  <a:txBody>
                    <a:bodyPr/>
                    <a:lstStyle/>
                    <a:p>
                      <a:r>
                        <a:rPr lang="en-US" sz="2800" dirty="0"/>
                        <a:t>https://mn.gov/admin/data-practices/</a:t>
                      </a:r>
                    </a:p>
                  </a:txBody>
                  <a:tcPr marL="45720" marR="45720" anchor="ctr"/>
                </a:tc>
                <a:extLst>
                  <a:ext uri="{0D108BD9-81ED-4DB2-BD59-A6C34878D82A}">
                    <a16:rowId xmlns:a16="http://schemas.microsoft.com/office/drawing/2014/main" val="882776413"/>
                  </a:ext>
                </a:extLst>
              </a:tr>
              <a:tr h="0">
                <a:tc>
                  <a:txBody>
                    <a:bodyPr/>
                    <a:lstStyle/>
                    <a:p>
                      <a:r>
                        <a:rPr lang="en-US" sz="2800" dirty="0"/>
                        <a:t>YouTube</a:t>
                      </a:r>
                    </a:p>
                  </a:txBody>
                  <a:tcPr marL="45720" marR="45720" anchor="ctr"/>
                </a:tc>
                <a:tc>
                  <a:txBody>
                    <a:bodyPr/>
                    <a:lstStyle/>
                    <a:p>
                      <a:r>
                        <a:rPr lang="en-US" sz="2800" dirty="0">
                          <a:hlinkClick r:id="rId4"/>
                        </a:rPr>
                        <a:t>https://www.youtube.com/user/INFOIPAD</a:t>
                      </a:r>
                      <a:endParaRPr lang="en-US" sz="2800" dirty="0"/>
                    </a:p>
                  </a:txBody>
                  <a:tcPr marL="45720" marR="45720" anchor="ctr"/>
                </a:tc>
                <a:extLst>
                  <a:ext uri="{0D108BD9-81ED-4DB2-BD59-A6C34878D82A}">
                    <a16:rowId xmlns:a16="http://schemas.microsoft.com/office/drawing/2014/main" val="3920000268"/>
                  </a:ext>
                </a:extLst>
              </a:tr>
              <a:tr h="0">
                <a:tc>
                  <a:txBody>
                    <a:bodyPr/>
                    <a:lstStyle/>
                    <a:p>
                      <a:r>
                        <a:rPr lang="en-US" sz="2800" dirty="0"/>
                        <a:t>Newsletter</a:t>
                      </a:r>
                    </a:p>
                  </a:txBody>
                  <a:tcPr marL="45720" marR="45720" anchor="ctr"/>
                </a:tc>
                <a:tc>
                  <a:txBody>
                    <a:bodyPr/>
                    <a:lstStyle/>
                    <a:p>
                      <a:r>
                        <a:rPr lang="en-US" sz="2800" dirty="0">
                          <a:hlinkClick r:id="rId5"/>
                        </a:rPr>
                        <a:t>https://mn.gov/admin/data-practices/news/newsletters/</a:t>
                      </a:r>
                      <a:endParaRPr lang="en-US" sz="2800" dirty="0"/>
                    </a:p>
                  </a:txBody>
                  <a:tcPr marL="45720" marR="45720" anchor="ctr"/>
                </a:tc>
                <a:extLst>
                  <a:ext uri="{0D108BD9-81ED-4DB2-BD59-A6C34878D82A}">
                    <a16:rowId xmlns:a16="http://schemas.microsoft.com/office/drawing/2014/main" val="560972244"/>
                  </a:ext>
                </a:extLst>
              </a:tr>
            </a:tbl>
          </a:graphicData>
        </a:graphic>
      </p:graphicFrame>
    </p:spTree>
    <p:extLst>
      <p:ext uri="{BB962C8B-B14F-4D97-AF65-F5344CB8AC3E}">
        <p14:creationId xmlns:p14="http://schemas.microsoft.com/office/powerpoint/2010/main" val="1947985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28725"/>
          </a:xfrm>
        </p:spPr>
        <p:txBody>
          <a:bodyPr>
            <a:normAutofit/>
          </a:bodyPr>
          <a:lstStyle/>
          <a:p>
            <a:pPr algn="l"/>
            <a:r>
              <a:rPr lang="en-US" sz="3600" dirty="0"/>
              <a:t>Today’s Agenda</a:t>
            </a:r>
          </a:p>
        </p:txBody>
      </p:sp>
      <p:sp>
        <p:nvSpPr>
          <p:cNvPr id="3" name="Content Placeholder 2"/>
          <p:cNvSpPr>
            <a:spLocks noGrp="1"/>
          </p:cNvSpPr>
          <p:nvPr>
            <p:ph idx="1"/>
          </p:nvPr>
        </p:nvSpPr>
        <p:spPr>
          <a:xfrm>
            <a:off x="408481" y="1572718"/>
            <a:ext cx="8380955" cy="5014694"/>
          </a:xfrm>
        </p:spPr>
        <p:txBody>
          <a:bodyPr anchor="t">
            <a:normAutofit/>
          </a:bodyPr>
          <a:lstStyle/>
          <a:p>
            <a:pPr marL="0" indent="0" defTabSz="914400">
              <a:spcBef>
                <a:spcPct val="20000"/>
              </a:spcBef>
              <a:spcAft>
                <a:spcPts val="0"/>
              </a:spcAft>
              <a:buClr>
                <a:srgbClr val="0054A6"/>
              </a:buClr>
              <a:buNone/>
            </a:pPr>
            <a:r>
              <a:rPr lang="en-US" sz="3600" b="1" dirty="0"/>
              <a:t>11:00 a.m.</a:t>
            </a:r>
            <a:r>
              <a:rPr lang="en-US" sz="3600" dirty="0"/>
              <a:t>- Sharing Personnel Data</a:t>
            </a:r>
          </a:p>
          <a:p>
            <a:pPr marL="0" indent="0" defTabSz="914400">
              <a:spcBef>
                <a:spcPct val="20000"/>
              </a:spcBef>
              <a:spcAft>
                <a:spcPts val="0"/>
              </a:spcAft>
              <a:buClr>
                <a:srgbClr val="0054A6"/>
              </a:buClr>
              <a:buNone/>
            </a:pPr>
            <a:r>
              <a:rPr lang="en-US" sz="3600" b="1" dirty="0"/>
              <a:t>11:35 a.m.</a:t>
            </a:r>
            <a:r>
              <a:rPr lang="en-US" sz="3600" dirty="0"/>
              <a:t> - Q&amp;A</a:t>
            </a:r>
          </a:p>
          <a:p>
            <a:pPr marL="0" indent="0" defTabSz="914400">
              <a:spcBef>
                <a:spcPct val="20000"/>
              </a:spcBef>
              <a:spcAft>
                <a:spcPts val="0"/>
              </a:spcAft>
              <a:buClr>
                <a:srgbClr val="0054A6"/>
              </a:buClr>
              <a:buNone/>
            </a:pPr>
            <a:r>
              <a:rPr lang="en-US" sz="3600" b="1" dirty="0"/>
              <a:t>11:45 a.m. </a:t>
            </a:r>
            <a:r>
              <a:rPr lang="en-US" sz="3600" dirty="0"/>
              <a:t>- End</a:t>
            </a:r>
          </a:p>
        </p:txBody>
      </p:sp>
    </p:spTree>
    <p:extLst>
      <p:ext uri="{BB962C8B-B14F-4D97-AF65-F5344CB8AC3E}">
        <p14:creationId xmlns:p14="http://schemas.microsoft.com/office/powerpoint/2010/main" val="2029541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28725"/>
          </a:xfrm>
        </p:spPr>
        <p:txBody>
          <a:bodyPr>
            <a:normAutofit/>
          </a:bodyPr>
          <a:lstStyle/>
          <a:p>
            <a:pPr algn="l"/>
            <a:r>
              <a:rPr lang="en-US" sz="3600" dirty="0"/>
              <a:t>Today’s Topics</a:t>
            </a:r>
          </a:p>
        </p:txBody>
      </p:sp>
      <p:sp>
        <p:nvSpPr>
          <p:cNvPr id="3" name="Content Placeholder 2"/>
          <p:cNvSpPr>
            <a:spLocks noGrp="1"/>
          </p:cNvSpPr>
          <p:nvPr>
            <p:ph idx="1"/>
          </p:nvPr>
        </p:nvSpPr>
        <p:spPr>
          <a:xfrm>
            <a:off x="408482" y="1572718"/>
            <a:ext cx="8327036" cy="5037944"/>
          </a:xfrm>
        </p:spPr>
        <p:txBody>
          <a:bodyPr anchor="t">
            <a:normAutofit/>
          </a:bodyPr>
          <a:lstStyle/>
          <a:p>
            <a:pPr defTabSz="914400">
              <a:spcBef>
                <a:spcPct val="20000"/>
              </a:spcBef>
              <a:spcAft>
                <a:spcPts val="0"/>
              </a:spcAft>
              <a:buClr>
                <a:srgbClr val="0054A6"/>
              </a:buClr>
            </a:pPr>
            <a:r>
              <a:rPr lang="en-US" sz="3600" dirty="0"/>
              <a:t>Sharing Personnel Data</a:t>
            </a:r>
          </a:p>
          <a:p>
            <a:pPr lvl="1" defTabSz="914400">
              <a:spcBef>
                <a:spcPct val="20000"/>
              </a:spcBef>
              <a:spcAft>
                <a:spcPts val="0"/>
              </a:spcAft>
              <a:buClr>
                <a:srgbClr val="0054A6"/>
              </a:buClr>
            </a:pPr>
            <a:r>
              <a:rPr lang="en-US" sz="3300" dirty="0" err="1"/>
              <a:t>Tennessen</a:t>
            </a:r>
            <a:r>
              <a:rPr lang="en-US" sz="3300" dirty="0"/>
              <a:t> Warnings</a:t>
            </a:r>
          </a:p>
          <a:p>
            <a:pPr lvl="1" defTabSz="914400">
              <a:spcBef>
                <a:spcPct val="20000"/>
              </a:spcBef>
              <a:spcAft>
                <a:spcPts val="0"/>
              </a:spcAft>
              <a:buClr>
                <a:srgbClr val="0054A6"/>
              </a:buClr>
            </a:pPr>
            <a:r>
              <a:rPr lang="en-US" sz="3300" dirty="0"/>
              <a:t>Informed Consent</a:t>
            </a:r>
          </a:p>
          <a:p>
            <a:pPr lvl="1" defTabSz="914400">
              <a:spcBef>
                <a:spcPct val="20000"/>
              </a:spcBef>
              <a:spcAft>
                <a:spcPts val="0"/>
              </a:spcAft>
              <a:buClr>
                <a:srgbClr val="0054A6"/>
              </a:buClr>
            </a:pPr>
            <a:r>
              <a:rPr lang="en-US" sz="3300" dirty="0"/>
              <a:t>SSN Collection</a:t>
            </a:r>
          </a:p>
          <a:p>
            <a:pPr lvl="1" defTabSz="914400">
              <a:spcBef>
                <a:spcPct val="20000"/>
              </a:spcBef>
              <a:spcAft>
                <a:spcPts val="0"/>
              </a:spcAft>
              <a:buClr>
                <a:srgbClr val="0054A6"/>
              </a:buClr>
            </a:pPr>
            <a:r>
              <a:rPr lang="en-US" sz="3300" dirty="0"/>
              <a:t>Unions</a:t>
            </a:r>
          </a:p>
          <a:p>
            <a:pPr lvl="1" defTabSz="914400">
              <a:spcBef>
                <a:spcPct val="20000"/>
              </a:spcBef>
              <a:spcAft>
                <a:spcPts val="0"/>
              </a:spcAft>
              <a:buClr>
                <a:srgbClr val="0054A6"/>
              </a:buClr>
            </a:pPr>
            <a:r>
              <a:rPr lang="en-US" sz="3300" dirty="0"/>
              <a:t>Law Enforcement</a:t>
            </a:r>
          </a:p>
        </p:txBody>
      </p:sp>
    </p:spTree>
    <p:extLst>
      <p:ext uri="{BB962C8B-B14F-4D97-AF65-F5344CB8AC3E}">
        <p14:creationId xmlns:p14="http://schemas.microsoft.com/office/powerpoint/2010/main" val="363885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DED418-3A0C-44AF-9380-B9982EE77635}"/>
              </a:ext>
            </a:extLst>
          </p:cNvPr>
          <p:cNvSpPr>
            <a:spLocks noGrp="1"/>
          </p:cNvSpPr>
          <p:nvPr>
            <p:ph idx="1"/>
          </p:nvPr>
        </p:nvSpPr>
        <p:spPr/>
        <p:txBody>
          <a:bodyPr>
            <a:normAutofit lnSpcReduction="10000"/>
          </a:bodyPr>
          <a:lstStyle/>
          <a:p>
            <a:r>
              <a:rPr lang="en-US" sz="3200" dirty="0"/>
              <a:t>Public data is available to anyone, for any reason</a:t>
            </a:r>
          </a:p>
          <a:p>
            <a:r>
              <a:rPr lang="en-US" sz="3200" dirty="0"/>
              <a:t>Not public data is only available </a:t>
            </a:r>
          </a:p>
          <a:p>
            <a:pPr lvl="1"/>
            <a:r>
              <a:rPr lang="en-US" sz="2900" dirty="0"/>
              <a:t>Within entity with work assignment</a:t>
            </a:r>
          </a:p>
          <a:p>
            <a:pPr lvl="1"/>
            <a:r>
              <a:rPr lang="en-US" sz="2900" dirty="0"/>
              <a:t>Statutory authority</a:t>
            </a:r>
          </a:p>
          <a:p>
            <a:pPr lvl="1"/>
            <a:r>
              <a:rPr lang="en-US" sz="2900" dirty="0"/>
              <a:t>Private data shared with informed consent</a:t>
            </a:r>
          </a:p>
          <a:p>
            <a:pPr lvl="1"/>
            <a:r>
              <a:rPr lang="en-US" sz="2900" dirty="0"/>
              <a:t>. . . but sharing is still limited by your own Tennessen Warnings</a:t>
            </a:r>
          </a:p>
        </p:txBody>
      </p:sp>
      <p:sp>
        <p:nvSpPr>
          <p:cNvPr id="4" name="Title 1">
            <a:extLst>
              <a:ext uri="{FF2B5EF4-FFF2-40B4-BE49-F238E27FC236}">
                <a16:creationId xmlns:a16="http://schemas.microsoft.com/office/drawing/2014/main" id="{E75761BE-91C8-4939-95FB-DA2F82F37C1B}"/>
              </a:ext>
            </a:extLst>
          </p:cNvPr>
          <p:cNvSpPr>
            <a:spLocks noGrp="1"/>
          </p:cNvSpPr>
          <p:nvPr>
            <p:ph type="title"/>
          </p:nvPr>
        </p:nvSpPr>
        <p:spPr bwMode="ltGray">
          <a:xfrm>
            <a:off x="0" y="-1"/>
            <a:ext cx="9144000" cy="1228725"/>
          </a:xfrm>
        </p:spPr>
        <p:txBody>
          <a:bodyPr>
            <a:normAutofit/>
          </a:bodyPr>
          <a:lstStyle/>
          <a:p>
            <a:pPr algn="l"/>
            <a:r>
              <a:rPr lang="en-US" sz="3600" dirty="0"/>
              <a:t>Sharing Personnel Data – Basics</a:t>
            </a:r>
            <a:br>
              <a:rPr lang="en-US" sz="3600" dirty="0"/>
            </a:br>
            <a:r>
              <a:rPr lang="en-US" sz="2800" dirty="0"/>
              <a:t>(Minn. Rule 1205.0400)</a:t>
            </a:r>
          </a:p>
        </p:txBody>
      </p:sp>
    </p:spTree>
    <p:extLst>
      <p:ext uri="{BB962C8B-B14F-4D97-AF65-F5344CB8AC3E}">
        <p14:creationId xmlns:p14="http://schemas.microsoft.com/office/powerpoint/2010/main" val="1947305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19201"/>
          </a:xfrm>
        </p:spPr>
        <p:txBody>
          <a:bodyPr>
            <a:normAutofit/>
          </a:bodyPr>
          <a:lstStyle/>
          <a:p>
            <a:pPr algn="l"/>
            <a:r>
              <a:rPr lang="en-US" sz="3600" dirty="0" err="1"/>
              <a:t>Tennessen</a:t>
            </a:r>
            <a:r>
              <a:rPr lang="en-US" sz="3600" dirty="0"/>
              <a:t> Warning Notice</a:t>
            </a:r>
            <a:br>
              <a:rPr lang="en-US" sz="4800" dirty="0"/>
            </a:br>
            <a:r>
              <a:rPr lang="en-US" sz="2800" dirty="0"/>
              <a:t>(Minn. Stat. §13.04, </a:t>
            </a:r>
            <a:r>
              <a:rPr lang="en-US" sz="2800" dirty="0" err="1"/>
              <a:t>subd</a:t>
            </a:r>
            <a:r>
              <a:rPr lang="en-US" sz="2800" dirty="0"/>
              <a:t>. 2)</a:t>
            </a:r>
          </a:p>
        </p:txBody>
      </p:sp>
      <p:sp>
        <p:nvSpPr>
          <p:cNvPr id="3" name="Content Placeholder 2"/>
          <p:cNvSpPr>
            <a:spLocks noGrp="1"/>
          </p:cNvSpPr>
          <p:nvPr>
            <p:ph idx="1"/>
          </p:nvPr>
        </p:nvSpPr>
        <p:spPr/>
        <p:txBody>
          <a:bodyPr>
            <a:normAutofit lnSpcReduction="10000"/>
          </a:bodyPr>
          <a:lstStyle/>
          <a:p>
            <a:pPr marL="0" lvl="0" indent="0" defTabSz="914400">
              <a:lnSpc>
                <a:spcPct val="90000"/>
              </a:lnSpc>
              <a:spcBef>
                <a:spcPct val="20000"/>
              </a:spcBef>
              <a:spcAft>
                <a:spcPts val="0"/>
              </a:spcAft>
              <a:buClr>
                <a:srgbClr val="1F497D"/>
              </a:buClr>
              <a:buNone/>
            </a:pPr>
            <a:r>
              <a:rPr lang="en-US" altLang="en-US" sz="3200" dirty="0"/>
              <a:t>When collecting private or confidential data from an individual about that individual:</a:t>
            </a:r>
          </a:p>
          <a:p>
            <a:pPr marL="342900" lvl="0" indent="-342900" defTabSz="914400">
              <a:lnSpc>
                <a:spcPct val="90000"/>
              </a:lnSpc>
              <a:spcBef>
                <a:spcPct val="20000"/>
              </a:spcBef>
              <a:spcAft>
                <a:spcPts val="0"/>
              </a:spcAft>
              <a:buClr>
                <a:srgbClr val="1F497D"/>
              </a:buClr>
              <a:buNone/>
            </a:pPr>
            <a:endParaRPr lang="en-US" altLang="en-US" sz="1800" dirty="0"/>
          </a:p>
          <a:p>
            <a:pPr marL="742950" lvl="1" indent="-285750" defTabSz="914400">
              <a:lnSpc>
                <a:spcPct val="90000"/>
              </a:lnSpc>
              <a:spcBef>
                <a:spcPct val="20000"/>
              </a:spcBef>
              <a:spcAft>
                <a:spcPts val="0"/>
              </a:spcAft>
              <a:buClr>
                <a:srgbClr val="1F497D"/>
              </a:buClr>
            </a:pPr>
            <a:r>
              <a:rPr lang="en-US" altLang="en-US" sz="2400" dirty="0"/>
              <a:t>State the purpose and intended use of data</a:t>
            </a:r>
          </a:p>
          <a:p>
            <a:pPr marL="742950" lvl="1" indent="-285750" defTabSz="914400">
              <a:lnSpc>
                <a:spcPct val="90000"/>
              </a:lnSpc>
              <a:spcBef>
                <a:spcPct val="20000"/>
              </a:spcBef>
              <a:spcAft>
                <a:spcPts val="0"/>
              </a:spcAft>
              <a:buClr>
                <a:srgbClr val="1F497D"/>
              </a:buClr>
            </a:pPr>
            <a:r>
              <a:rPr lang="en-US" altLang="en-US" sz="2400" dirty="0"/>
              <a:t>Inform the individual whether s/he may refuse or is legally required to provide the data</a:t>
            </a:r>
          </a:p>
          <a:p>
            <a:pPr marL="742950" lvl="1" indent="-285750" defTabSz="914400">
              <a:lnSpc>
                <a:spcPct val="90000"/>
              </a:lnSpc>
              <a:spcBef>
                <a:spcPct val="20000"/>
              </a:spcBef>
              <a:spcAft>
                <a:spcPts val="0"/>
              </a:spcAft>
              <a:buClr>
                <a:srgbClr val="1F497D"/>
              </a:buClr>
            </a:pPr>
            <a:r>
              <a:rPr lang="en-US" altLang="en-US" sz="2400" dirty="0"/>
              <a:t>Explain known consequences of supplying or refusing to supply the data</a:t>
            </a:r>
          </a:p>
          <a:p>
            <a:pPr marL="742950" lvl="1" indent="-285750" defTabSz="914400">
              <a:lnSpc>
                <a:spcPct val="90000"/>
              </a:lnSpc>
              <a:spcBef>
                <a:spcPct val="20000"/>
              </a:spcBef>
              <a:spcAft>
                <a:spcPts val="0"/>
              </a:spcAft>
              <a:buClr>
                <a:srgbClr val="1F497D"/>
              </a:buClr>
            </a:pPr>
            <a:r>
              <a:rPr lang="en-US" altLang="en-US" sz="2400" dirty="0"/>
              <a:t>Identify other persons or entities with statutory authority to access the data</a:t>
            </a:r>
          </a:p>
          <a:p>
            <a:pPr marL="457200" lvl="1" indent="0" defTabSz="914400">
              <a:lnSpc>
                <a:spcPct val="90000"/>
              </a:lnSpc>
              <a:spcBef>
                <a:spcPct val="20000"/>
              </a:spcBef>
              <a:spcAft>
                <a:spcPts val="0"/>
              </a:spcAft>
              <a:buClr>
                <a:srgbClr val="1F497D"/>
              </a:buClr>
              <a:buNone/>
            </a:pPr>
            <a:endParaRPr lang="en-US" altLang="en-US" sz="2400" dirty="0"/>
          </a:p>
          <a:p>
            <a:pPr marL="342900" lvl="0" indent="-342900" defTabSz="914400">
              <a:spcBef>
                <a:spcPct val="20000"/>
              </a:spcBef>
              <a:spcAft>
                <a:spcPts val="0"/>
              </a:spcAft>
              <a:buClr>
                <a:srgbClr val="0054A6"/>
              </a:buClr>
            </a:pPr>
            <a:r>
              <a:rPr lang="en-US" sz="2800" dirty="0"/>
              <a:t>Examples: SSN, employee home address</a:t>
            </a:r>
          </a:p>
        </p:txBody>
      </p:sp>
    </p:spTree>
    <p:extLst>
      <p:ext uri="{BB962C8B-B14F-4D97-AF65-F5344CB8AC3E}">
        <p14:creationId xmlns:p14="http://schemas.microsoft.com/office/powerpoint/2010/main" val="163303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EB5B5BF-09D9-4EC6-B895-657045AE1B11}"/>
              </a:ext>
            </a:extLst>
          </p:cNvPr>
          <p:cNvSpPr txBox="1">
            <a:spLocks/>
          </p:cNvSpPr>
          <p:nvPr/>
        </p:nvSpPr>
        <p:spPr bwMode="ltGray">
          <a:xfrm>
            <a:off x="0" y="-1"/>
            <a:ext cx="9144000" cy="1219201"/>
          </a:xfrm>
          <a:prstGeom prst="rect">
            <a:avLst/>
          </a:prstGeom>
        </p:spPr>
        <p:txBody>
          <a:bodyPr vert="horz" lIns="91440" tIns="45720" rIns="91440" bIns="45720" rtlCol="0" anchor="ctr">
            <a:normAutofit/>
          </a:bodyPr>
          <a:lstStyle>
            <a:lvl1pPr algn="r" defTabSz="685800" rtl="0" eaLnBrk="1" latinLnBrk="0" hangingPunct="1">
              <a:lnSpc>
                <a:spcPct val="90000"/>
              </a:lnSpc>
              <a:spcBef>
                <a:spcPct val="0"/>
              </a:spcBef>
              <a:buNone/>
              <a:defRPr sz="2700" b="0" i="0" u="none" kern="1200">
                <a:solidFill>
                  <a:schemeClr val="bg1"/>
                </a:solidFill>
                <a:latin typeface="+mj-lt"/>
                <a:ea typeface="+mj-ea"/>
                <a:cs typeface="+mj-cs"/>
              </a:defRPr>
            </a:lvl1pPr>
          </a:lstStyle>
          <a:p>
            <a:pPr algn="l"/>
            <a:r>
              <a:rPr lang="en-US" sz="3600" dirty="0"/>
              <a:t>Example #1</a:t>
            </a:r>
            <a:endParaRPr lang="en-US" sz="2800" dirty="0"/>
          </a:p>
        </p:txBody>
      </p:sp>
      <p:sp>
        <p:nvSpPr>
          <p:cNvPr id="10" name="Content Placeholder 2">
            <a:extLst>
              <a:ext uri="{FF2B5EF4-FFF2-40B4-BE49-F238E27FC236}">
                <a16:creationId xmlns:a16="http://schemas.microsoft.com/office/drawing/2014/main" id="{D15AE799-7ACE-4A76-BB8C-487AC764E4B8}"/>
              </a:ext>
            </a:extLst>
          </p:cNvPr>
          <p:cNvSpPr>
            <a:spLocks noGrp="1"/>
          </p:cNvSpPr>
          <p:nvPr>
            <p:ph idx="1"/>
          </p:nvPr>
        </p:nvSpPr>
        <p:spPr>
          <a:xfrm>
            <a:off x="293915" y="1518557"/>
            <a:ext cx="8556172" cy="5059224"/>
          </a:xfrm>
        </p:spPr>
        <p:txBody>
          <a:bodyPr>
            <a:noAutofit/>
          </a:bodyPr>
          <a:lstStyle/>
          <a:p>
            <a:pPr marL="0" indent="0">
              <a:lnSpc>
                <a:spcPct val="120000"/>
              </a:lnSpc>
              <a:spcBef>
                <a:spcPts val="0"/>
              </a:spcBef>
              <a:spcAft>
                <a:spcPts val="0"/>
              </a:spcAft>
              <a:buNone/>
            </a:pPr>
            <a:r>
              <a:rPr lang="en-US" sz="3000" dirty="0"/>
              <a:t>The City of Medium Lake asks Luis, an employee, to provide his home phone number. </a:t>
            </a:r>
          </a:p>
          <a:p>
            <a:pPr marL="0" indent="0">
              <a:lnSpc>
                <a:spcPct val="120000"/>
              </a:lnSpc>
              <a:spcBef>
                <a:spcPts val="0"/>
              </a:spcBef>
              <a:spcAft>
                <a:spcPts val="0"/>
              </a:spcAft>
              <a:buNone/>
            </a:pPr>
            <a:endParaRPr lang="en-US" sz="3000" b="1" dirty="0"/>
          </a:p>
          <a:p>
            <a:pPr marL="0" indent="0">
              <a:lnSpc>
                <a:spcPct val="120000"/>
              </a:lnSpc>
              <a:spcBef>
                <a:spcPts val="0"/>
              </a:spcBef>
              <a:spcAft>
                <a:spcPts val="0"/>
              </a:spcAft>
              <a:buNone/>
            </a:pPr>
            <a:r>
              <a:rPr lang="en-US" sz="3000" b="1" dirty="0"/>
              <a:t>Q: </a:t>
            </a:r>
            <a:r>
              <a:rPr lang="en-US" sz="3000" dirty="0"/>
              <a:t>Does the City need to provide Luis a Tennessen Warning?</a:t>
            </a:r>
          </a:p>
          <a:p>
            <a:pPr marL="0" indent="0">
              <a:lnSpc>
                <a:spcPct val="120000"/>
              </a:lnSpc>
              <a:spcBef>
                <a:spcPts val="0"/>
              </a:spcBef>
              <a:spcAft>
                <a:spcPts val="0"/>
              </a:spcAft>
              <a:buNone/>
            </a:pPr>
            <a:endParaRPr lang="en-US" sz="3000" b="1" dirty="0"/>
          </a:p>
          <a:p>
            <a:pPr marL="0" indent="0">
              <a:lnSpc>
                <a:spcPct val="120000"/>
              </a:lnSpc>
              <a:spcBef>
                <a:spcPts val="0"/>
              </a:spcBef>
              <a:spcAft>
                <a:spcPts val="0"/>
              </a:spcAft>
              <a:buNone/>
            </a:pPr>
            <a:r>
              <a:rPr lang="en-US" sz="3000" b="1" dirty="0"/>
              <a:t>A:</a:t>
            </a:r>
            <a:endParaRPr lang="en-US" sz="3000" dirty="0"/>
          </a:p>
        </p:txBody>
      </p:sp>
    </p:spTree>
    <p:extLst>
      <p:ext uri="{BB962C8B-B14F-4D97-AF65-F5344CB8AC3E}">
        <p14:creationId xmlns:p14="http://schemas.microsoft.com/office/powerpoint/2010/main" val="3171505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EB5B5BF-09D9-4EC6-B895-657045AE1B11}"/>
              </a:ext>
            </a:extLst>
          </p:cNvPr>
          <p:cNvSpPr txBox="1">
            <a:spLocks/>
          </p:cNvSpPr>
          <p:nvPr/>
        </p:nvSpPr>
        <p:spPr bwMode="ltGray">
          <a:xfrm>
            <a:off x="0" y="-1"/>
            <a:ext cx="9144000" cy="1219201"/>
          </a:xfrm>
          <a:prstGeom prst="rect">
            <a:avLst/>
          </a:prstGeom>
        </p:spPr>
        <p:txBody>
          <a:bodyPr vert="horz" lIns="91440" tIns="45720" rIns="91440" bIns="45720" rtlCol="0" anchor="ctr">
            <a:normAutofit/>
          </a:bodyPr>
          <a:lstStyle>
            <a:lvl1pPr algn="r" defTabSz="685800" rtl="0" eaLnBrk="1" latinLnBrk="0" hangingPunct="1">
              <a:lnSpc>
                <a:spcPct val="90000"/>
              </a:lnSpc>
              <a:spcBef>
                <a:spcPct val="0"/>
              </a:spcBef>
              <a:buNone/>
              <a:defRPr sz="2700" b="0" i="0" u="none" kern="1200">
                <a:solidFill>
                  <a:schemeClr val="bg1"/>
                </a:solidFill>
                <a:latin typeface="+mj-lt"/>
                <a:ea typeface="+mj-ea"/>
                <a:cs typeface="+mj-cs"/>
              </a:defRPr>
            </a:lvl1pPr>
          </a:lstStyle>
          <a:p>
            <a:pPr algn="l"/>
            <a:r>
              <a:rPr lang="en-US" sz="3600" dirty="0"/>
              <a:t>Example #1 - Answer</a:t>
            </a:r>
            <a:endParaRPr lang="en-US" sz="2800" dirty="0"/>
          </a:p>
        </p:txBody>
      </p:sp>
      <p:sp>
        <p:nvSpPr>
          <p:cNvPr id="10" name="Content Placeholder 2">
            <a:extLst>
              <a:ext uri="{FF2B5EF4-FFF2-40B4-BE49-F238E27FC236}">
                <a16:creationId xmlns:a16="http://schemas.microsoft.com/office/drawing/2014/main" id="{D15AE799-7ACE-4A76-BB8C-487AC764E4B8}"/>
              </a:ext>
            </a:extLst>
          </p:cNvPr>
          <p:cNvSpPr>
            <a:spLocks noGrp="1"/>
          </p:cNvSpPr>
          <p:nvPr>
            <p:ph idx="1"/>
          </p:nvPr>
        </p:nvSpPr>
        <p:spPr>
          <a:xfrm>
            <a:off x="293915" y="1518557"/>
            <a:ext cx="8556172" cy="5059224"/>
          </a:xfrm>
        </p:spPr>
        <p:txBody>
          <a:bodyPr>
            <a:noAutofit/>
          </a:bodyPr>
          <a:lstStyle/>
          <a:p>
            <a:pPr marL="0" indent="0">
              <a:lnSpc>
                <a:spcPct val="120000"/>
              </a:lnSpc>
              <a:spcBef>
                <a:spcPts val="0"/>
              </a:spcBef>
              <a:spcAft>
                <a:spcPts val="0"/>
              </a:spcAft>
              <a:buNone/>
            </a:pPr>
            <a:r>
              <a:rPr lang="en-US" sz="3000" dirty="0"/>
              <a:t>The City of Medium Lake asks Luis, an employee, to provide his home phone number. </a:t>
            </a:r>
          </a:p>
          <a:p>
            <a:pPr marL="0" indent="0">
              <a:lnSpc>
                <a:spcPct val="120000"/>
              </a:lnSpc>
              <a:spcBef>
                <a:spcPts val="0"/>
              </a:spcBef>
              <a:spcAft>
                <a:spcPts val="0"/>
              </a:spcAft>
              <a:buNone/>
            </a:pPr>
            <a:endParaRPr lang="en-US" sz="3000" b="1" dirty="0"/>
          </a:p>
          <a:p>
            <a:pPr marL="0" indent="0">
              <a:lnSpc>
                <a:spcPct val="120000"/>
              </a:lnSpc>
              <a:spcBef>
                <a:spcPts val="0"/>
              </a:spcBef>
              <a:spcAft>
                <a:spcPts val="0"/>
              </a:spcAft>
              <a:buNone/>
            </a:pPr>
            <a:r>
              <a:rPr lang="en-US" sz="3000" b="1" dirty="0"/>
              <a:t>Q: </a:t>
            </a:r>
            <a:r>
              <a:rPr lang="en-US" sz="3000" dirty="0"/>
              <a:t>Does the City need to provide Luis a Tennessen Warning?</a:t>
            </a:r>
          </a:p>
          <a:p>
            <a:pPr marL="0" indent="0">
              <a:lnSpc>
                <a:spcPct val="120000"/>
              </a:lnSpc>
              <a:spcBef>
                <a:spcPts val="0"/>
              </a:spcBef>
              <a:spcAft>
                <a:spcPts val="0"/>
              </a:spcAft>
              <a:buNone/>
            </a:pPr>
            <a:endParaRPr lang="en-US" sz="3000" b="1" dirty="0"/>
          </a:p>
          <a:p>
            <a:pPr marL="0" indent="0">
              <a:lnSpc>
                <a:spcPct val="120000"/>
              </a:lnSpc>
              <a:spcBef>
                <a:spcPts val="0"/>
              </a:spcBef>
              <a:spcAft>
                <a:spcPts val="0"/>
              </a:spcAft>
              <a:buNone/>
            </a:pPr>
            <a:r>
              <a:rPr lang="en-US" sz="3000" b="1" dirty="0"/>
              <a:t>A: Yes, the City must provide a Tennessen Warning because it is collecting private data about Luis. </a:t>
            </a:r>
          </a:p>
        </p:txBody>
      </p:sp>
    </p:spTree>
    <p:extLst>
      <p:ext uri="{BB962C8B-B14F-4D97-AF65-F5344CB8AC3E}">
        <p14:creationId xmlns:p14="http://schemas.microsoft.com/office/powerpoint/2010/main" val="180519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EB5B5BF-09D9-4EC6-B895-657045AE1B11}"/>
              </a:ext>
            </a:extLst>
          </p:cNvPr>
          <p:cNvSpPr txBox="1">
            <a:spLocks/>
          </p:cNvSpPr>
          <p:nvPr/>
        </p:nvSpPr>
        <p:spPr bwMode="ltGray">
          <a:xfrm>
            <a:off x="0" y="-1"/>
            <a:ext cx="9144000" cy="1219201"/>
          </a:xfrm>
          <a:prstGeom prst="rect">
            <a:avLst/>
          </a:prstGeom>
        </p:spPr>
        <p:txBody>
          <a:bodyPr vert="horz" lIns="91440" tIns="45720" rIns="91440" bIns="45720" rtlCol="0" anchor="ctr">
            <a:normAutofit/>
          </a:bodyPr>
          <a:lstStyle>
            <a:lvl1pPr algn="r" defTabSz="685800" rtl="0" eaLnBrk="1" latinLnBrk="0" hangingPunct="1">
              <a:lnSpc>
                <a:spcPct val="90000"/>
              </a:lnSpc>
              <a:spcBef>
                <a:spcPct val="0"/>
              </a:spcBef>
              <a:buNone/>
              <a:defRPr sz="2700" b="0" i="0" u="none" kern="1200">
                <a:solidFill>
                  <a:schemeClr val="bg1"/>
                </a:solidFill>
                <a:latin typeface="+mj-lt"/>
                <a:ea typeface="+mj-ea"/>
                <a:cs typeface="+mj-cs"/>
              </a:defRPr>
            </a:lvl1pPr>
          </a:lstStyle>
          <a:p>
            <a:pPr algn="l"/>
            <a:r>
              <a:rPr lang="en-US" sz="3600" dirty="0"/>
              <a:t>Example #2</a:t>
            </a:r>
            <a:endParaRPr lang="en-US" sz="2800" dirty="0"/>
          </a:p>
        </p:txBody>
      </p:sp>
      <p:sp>
        <p:nvSpPr>
          <p:cNvPr id="10" name="Content Placeholder 2">
            <a:extLst>
              <a:ext uri="{FF2B5EF4-FFF2-40B4-BE49-F238E27FC236}">
                <a16:creationId xmlns:a16="http://schemas.microsoft.com/office/drawing/2014/main" id="{D15AE799-7ACE-4A76-BB8C-487AC764E4B8}"/>
              </a:ext>
            </a:extLst>
          </p:cNvPr>
          <p:cNvSpPr>
            <a:spLocks noGrp="1"/>
          </p:cNvSpPr>
          <p:nvPr>
            <p:ph idx="1"/>
          </p:nvPr>
        </p:nvSpPr>
        <p:spPr>
          <a:xfrm>
            <a:off x="293915" y="1518557"/>
            <a:ext cx="8556172" cy="5059224"/>
          </a:xfrm>
        </p:spPr>
        <p:txBody>
          <a:bodyPr>
            <a:noAutofit/>
          </a:bodyPr>
          <a:lstStyle/>
          <a:p>
            <a:pPr marL="0" indent="0">
              <a:lnSpc>
                <a:spcPct val="120000"/>
              </a:lnSpc>
              <a:spcBef>
                <a:spcPts val="0"/>
              </a:spcBef>
              <a:spcAft>
                <a:spcPts val="0"/>
              </a:spcAft>
              <a:buNone/>
            </a:pPr>
            <a:r>
              <a:rPr lang="en-US" sz="3000" dirty="0"/>
              <a:t>The City of Medium Lake asks Luis for information on what honors and awards he has received.</a:t>
            </a:r>
          </a:p>
          <a:p>
            <a:pPr marL="0" indent="0">
              <a:lnSpc>
                <a:spcPct val="120000"/>
              </a:lnSpc>
              <a:spcBef>
                <a:spcPts val="0"/>
              </a:spcBef>
              <a:spcAft>
                <a:spcPts val="0"/>
              </a:spcAft>
              <a:buNone/>
            </a:pPr>
            <a:endParaRPr lang="en-US" sz="3000" b="1" dirty="0"/>
          </a:p>
          <a:p>
            <a:pPr marL="0" indent="0">
              <a:lnSpc>
                <a:spcPct val="120000"/>
              </a:lnSpc>
              <a:spcBef>
                <a:spcPts val="0"/>
              </a:spcBef>
              <a:spcAft>
                <a:spcPts val="0"/>
              </a:spcAft>
              <a:buNone/>
            </a:pPr>
            <a:r>
              <a:rPr lang="en-US" sz="3000" b="1" dirty="0"/>
              <a:t>Q: </a:t>
            </a:r>
            <a:r>
              <a:rPr lang="en-US" sz="3000" dirty="0"/>
              <a:t>Does the City need to provide Luis a Tennessen Warning?</a:t>
            </a:r>
          </a:p>
          <a:p>
            <a:pPr marL="0" indent="0">
              <a:lnSpc>
                <a:spcPct val="120000"/>
              </a:lnSpc>
              <a:spcBef>
                <a:spcPts val="0"/>
              </a:spcBef>
              <a:spcAft>
                <a:spcPts val="0"/>
              </a:spcAft>
              <a:buNone/>
            </a:pPr>
            <a:endParaRPr lang="en-US" sz="3000" b="1" dirty="0"/>
          </a:p>
          <a:p>
            <a:pPr marL="0" indent="0">
              <a:lnSpc>
                <a:spcPct val="120000"/>
              </a:lnSpc>
              <a:spcBef>
                <a:spcPts val="0"/>
              </a:spcBef>
              <a:spcAft>
                <a:spcPts val="0"/>
              </a:spcAft>
              <a:buNone/>
            </a:pPr>
            <a:r>
              <a:rPr lang="en-US" sz="3000" b="1" dirty="0"/>
              <a:t>A: </a:t>
            </a:r>
            <a:endParaRPr lang="en-US" sz="3000" dirty="0"/>
          </a:p>
        </p:txBody>
      </p:sp>
    </p:spTree>
    <p:extLst>
      <p:ext uri="{BB962C8B-B14F-4D97-AF65-F5344CB8AC3E}">
        <p14:creationId xmlns:p14="http://schemas.microsoft.com/office/powerpoint/2010/main" val="4362454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4&quot;&gt;&lt;property id=&quot;20148&quot; value=&quot;5&quot;/&gt;&lt;property id=&quot;20300&quot; value=&quot;Slide 2 - &amp;quot;Section Title Slide (One Line)&amp;quot;&quot;/&gt;&lt;property id=&quot;20307&quot; value=&quot;406&quot;/&gt;&lt;/object&gt;&lt;object type=&quot;3&quot; unique_id=&quot;10005&quot;&gt;&lt;property id=&quot;20148&quot; value=&quot;5&quot;/&gt;&lt;property id=&quot;20300&quot; value=&quot;Slide 3 - &amp;quot;Agenda&amp;quot;&quot;/&gt;&lt;property id=&quot;20307&quot; value=&quot;456&quot;/&gt;&lt;/object&gt;&lt;object type=&quot;3&quot; unique_id=&quot;10006&quot;&gt;&lt;property id=&quot;20148&quot; value=&quot;5&quot;/&gt;&lt;property id=&quot;20300&quot; value=&quot;Slide 4 - &amp;quot;Using Images&amp;quot;&quot;/&gt;&lt;property id=&quot;20307&quot; value=&quot;458&quot;/&gt;&lt;/object&gt;&lt;object type=&quot;3&quot; unique_id=&quot;10007&quot;&gt;&lt;property id=&quot;20148&quot; value=&quot;5&quot;/&gt;&lt;property id=&quot;20300&quot; value=&quot;Slide 5 - &amp;quot;Thank you again!&amp;quot;&quot;/&gt;&lt;property id=&quot;20307&quot; value=&quot;481&quot;/&gt;&lt;/object&gt;&lt;object type=&quot;3&quot; unique_id=&quot;10176&quot;&gt;&lt;property id=&quot;20148&quot; value=&quot;5&quot;/&gt;&lt;property id=&quot;20300&quot; value=&quot;Slide 1&quot;/&gt;&lt;property id=&quot;20307&quot; value=&quot;482&quot;/&gt;&lt;/object&gt;&lt;/object&gt;&lt;object type=&quot;8&quot; unique_id=&quot;10014&quot;&gt;&lt;/object&gt;&lt;/object&gt;&lt;/database&gt;"/>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2959CFDCE4774BA1D09DA1FDC4C8F8" ma:contentTypeVersion="1" ma:contentTypeDescription="Create a new document." ma:contentTypeScope="" ma:versionID="1f7f5663cad6477919742dd766e17e7a">
  <xsd:schema xmlns:xsd="http://www.w3.org/2001/XMLSchema" xmlns:xs="http://www.w3.org/2001/XMLSchema" xmlns:p="http://schemas.microsoft.com/office/2006/metadata/properties" xmlns:ns2="b0c110eb-2bf3-4d9a-8ca9-e269e048f20f" targetNamespace="http://schemas.microsoft.com/office/2006/metadata/properties" ma:root="true" ma:fieldsID="c662c0886d9acbf7a9fe6fc7fea3baca" ns2:_="">
    <xsd:import namespace="b0c110eb-2bf3-4d9a-8ca9-e269e048f20f"/>
    <xsd:element name="properties">
      <xsd:complexType>
        <xsd:sequence>
          <xsd:element name="documentManagement">
            <xsd:complexType>
              <xsd:all>
                <xsd:element ref="ns2:Doc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c110eb-2bf3-4d9a-8ca9-e269e048f20f" elementFormDefault="qualified">
    <xsd:import namespace="http://schemas.microsoft.com/office/2006/documentManagement/types"/>
    <xsd:import namespace="http://schemas.microsoft.com/office/infopath/2007/PartnerControls"/>
    <xsd:element name="Doc_x0020_Type" ma:index="8" nillable="true" ma:displayName="Doc Type" ma:format="RadioButtons" ma:internalName="Doc_x0020_Type">
      <xsd:simpleType>
        <xsd:restriction base="dms:Choice">
          <xsd:enumeration value="Logo"/>
          <xsd:enumeration value="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0_Type xmlns="b0c110eb-2bf3-4d9a-8ca9-e269e048f20f">Template</Doc_x0020_Type>
  </documentManagement>
</p:properties>
</file>

<file path=customXml/itemProps1.xml><?xml version="1.0" encoding="utf-8"?>
<ds:datastoreItem xmlns:ds="http://schemas.openxmlformats.org/officeDocument/2006/customXml" ds:itemID="{DD4EF8E2-3139-418A-9FDB-BACD075AE4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c110eb-2bf3-4d9a-8ca9-e269e048f2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153553-7048-44C0-962D-31C90BA4FF73}">
  <ds:schemaRefs>
    <ds:schemaRef ds:uri="http://schemas.microsoft.com/sharepoint/v3/contenttype/forms"/>
  </ds:schemaRefs>
</ds:datastoreItem>
</file>

<file path=customXml/itemProps3.xml><?xml version="1.0" encoding="utf-8"?>
<ds:datastoreItem xmlns:ds="http://schemas.openxmlformats.org/officeDocument/2006/customXml" ds:itemID="{5E8389D6-E0FD-469D-8587-EA39AB285030}">
  <ds:schemaRefs>
    <ds:schemaRef ds:uri="http://purl.org/dc/terms/"/>
    <ds:schemaRef ds:uri="b0c110eb-2bf3-4d9a-8ca9-e269e048f20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MN.IT</Template>
  <TotalTime>30557</TotalTime>
  <Words>1398</Words>
  <Application>Microsoft Office PowerPoint</Application>
  <PresentationFormat>On-screen Show (4:3)</PresentationFormat>
  <Paragraphs>163</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Arial</vt:lpstr>
      <vt:lpstr>Calibri</vt:lpstr>
      <vt:lpstr>NeueHaasGroteskText Std</vt:lpstr>
      <vt:lpstr>Wingdings</vt:lpstr>
      <vt:lpstr>MN.IT</vt:lpstr>
      <vt:lpstr>Personnel Data Webinar 2: Sharing Personnel Data</vt:lpstr>
      <vt:lpstr>We are a statewide resource</vt:lpstr>
      <vt:lpstr>Today’s Agenda</vt:lpstr>
      <vt:lpstr>Today’s Topics</vt:lpstr>
      <vt:lpstr>Sharing Personnel Data – Basics (Minn. Rule 1205.0400)</vt:lpstr>
      <vt:lpstr>Tennessen Warning Notice (Minn. Stat. §13.04, subd. 2)</vt:lpstr>
      <vt:lpstr>PowerPoint Presentation</vt:lpstr>
      <vt:lpstr>PowerPoint Presentation</vt:lpstr>
      <vt:lpstr>PowerPoint Presentation</vt:lpstr>
      <vt:lpstr>PowerPoint Presentation</vt:lpstr>
      <vt:lpstr>PowerPoint Presentation</vt:lpstr>
      <vt:lpstr>PowerPoint Presentation</vt:lpstr>
      <vt:lpstr>Limitations on Collection and Use of Data</vt:lpstr>
      <vt:lpstr>Limitations on Collection and Use of Data (Minn. Stat. §13.05, subd. 4)</vt:lpstr>
      <vt:lpstr>Informed Consent Minn. Stat. §13.05, subd. 4 &amp; Minn. R. 1205.1400</vt:lpstr>
      <vt:lpstr>Social Security Numbers Federal Privacy Act of 1974, 5 U.S.C. 522a note, Minn. Stat. §13.355</vt:lpstr>
      <vt:lpstr>Statutory Sharing of Personnel Data </vt:lpstr>
      <vt:lpstr>Sharing with Unions Minn. Stat. §13.43, subd. 6</vt:lpstr>
      <vt:lpstr>Sharing with Unions, Cont.  Minn. Stat. §13.43, subd. 6</vt:lpstr>
      <vt:lpstr>Sharing with Law Enforcement Minn. Stat. §13.43, subds. 11, 15</vt:lpstr>
      <vt:lpstr>Miscellaneous sharing provisions Minn. Stat. § 13.43</vt:lpstr>
      <vt:lpstr>Traveling Data Minn. Stat. §13.03, subd. 4 </vt:lpstr>
      <vt:lpstr>Advisory Opinion 19-011</vt:lpstr>
      <vt:lpstr>Questions?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Jaquette, Ellen (ADM)</cp:lastModifiedBy>
  <cp:revision>957</cp:revision>
  <cp:lastPrinted>2019-11-26T18:52:51Z</cp:lastPrinted>
  <dcterms:created xsi:type="dcterms:W3CDTF">2016-01-06T16:54:03Z</dcterms:created>
  <dcterms:modified xsi:type="dcterms:W3CDTF">2025-09-17T17:32:48Z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0x0101000C2959CFDCE4774BA1D09DA1FDC4C8F8</vt:lpwstr>
  </property>
</Properties>
</file>