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4"/>
  </p:sldMasterIdLst>
  <p:notesMasterIdLst>
    <p:notesMasterId r:id="rId31"/>
  </p:notesMasterIdLst>
  <p:handoutMasterIdLst>
    <p:handoutMasterId r:id="rId32"/>
  </p:handoutMasterIdLst>
  <p:sldIdLst>
    <p:sldId id="533" r:id="rId5"/>
    <p:sldId id="526" r:id="rId6"/>
    <p:sldId id="458" r:id="rId7"/>
    <p:sldId id="572" r:id="rId8"/>
    <p:sldId id="607" r:id="rId9"/>
    <p:sldId id="583" r:id="rId10"/>
    <p:sldId id="584" r:id="rId11"/>
    <p:sldId id="585" r:id="rId12"/>
    <p:sldId id="536" r:id="rId13"/>
    <p:sldId id="586" r:id="rId14"/>
    <p:sldId id="595" r:id="rId15"/>
    <p:sldId id="598" r:id="rId16"/>
    <p:sldId id="597" r:id="rId17"/>
    <p:sldId id="600" r:id="rId18"/>
    <p:sldId id="601" r:id="rId19"/>
    <p:sldId id="606" r:id="rId20"/>
    <p:sldId id="599" r:id="rId21"/>
    <p:sldId id="596" r:id="rId22"/>
    <p:sldId id="603" r:id="rId23"/>
    <p:sldId id="604" r:id="rId24"/>
    <p:sldId id="602" r:id="rId25"/>
    <p:sldId id="605" r:id="rId26"/>
    <p:sldId id="578" r:id="rId27"/>
    <p:sldId id="589" r:id="rId28"/>
    <p:sldId id="652" r:id="rId29"/>
    <p:sldId id="579" r:id="rId30"/>
  </p:sldIdLst>
  <p:sldSz cx="9144000" cy="6858000" type="screen4x3"/>
  <p:notesSz cx="7010400" cy="92964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65"/>
    <a:srgbClr val="0D0D0D"/>
    <a:srgbClr val="00A3E2"/>
    <a:srgbClr val="78BE21"/>
    <a:srgbClr val="000000"/>
    <a:srgbClr val="E8E8E8"/>
    <a:srgbClr val="B20738"/>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4" autoAdjust="0"/>
    <p:restoredTop sz="58639" autoAdjust="0"/>
  </p:normalViewPr>
  <p:slideViewPr>
    <p:cSldViewPr snapToGrid="0">
      <p:cViewPr varScale="1">
        <p:scale>
          <a:sx n="59" d="100"/>
          <a:sy n="59" d="100"/>
        </p:scale>
        <p:origin x="1962"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2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Date Placeholder 4"/>
          <p:cNvSpPr>
            <a:spLocks noGrp="1"/>
          </p:cNvSpPr>
          <p:nvPr>
            <p:ph type="dt" sz="quarter" idx="1"/>
          </p:nvPr>
        </p:nvSpPr>
        <p:spPr>
          <a:xfrm>
            <a:off x="3971292" y="1"/>
            <a:ext cx="3037523" cy="466247"/>
          </a:xfrm>
          <a:prstGeom prst="rect">
            <a:avLst/>
          </a:prstGeom>
        </p:spPr>
        <p:txBody>
          <a:bodyPr vert="horz" lIns="91330" tIns="45665" rIns="91330" bIns="45665" rtlCol="0"/>
          <a:lstStyle>
            <a:lvl1pPr algn="r">
              <a:defRPr sz="1200"/>
            </a:lvl1pPr>
          </a:lstStyle>
          <a:p>
            <a:r>
              <a:rPr lang="en-US"/>
              <a:t>February 2019</a:t>
            </a: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8" rIns="93175" bIns="46588" rtlCol="0" anchor="ctr"/>
          <a:lstStyle/>
          <a:p>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3884613" y="8685213"/>
            <a:ext cx="2971800" cy="458787"/>
          </a:xfrm>
          <a:prstGeom prst="rect">
            <a:avLst/>
          </a:prstGeom>
        </p:spPr>
        <p:txBody>
          <a:bodyPr/>
          <a:lstStyle/>
          <a:p>
            <a:fld id="{3D4A607A-61EB-429D-9FB0-DEAEE032C854}" type="slidenum">
              <a:rPr lang="en-US" smtClean="0"/>
              <a:t>1</a:t>
            </a:fld>
            <a:endParaRPr lang="en-US"/>
          </a:p>
        </p:txBody>
      </p:sp>
    </p:spTree>
    <p:extLst>
      <p:ext uri="{BB962C8B-B14F-4D97-AF65-F5344CB8AC3E}">
        <p14:creationId xmlns:p14="http://schemas.microsoft.com/office/powerpoint/2010/main" val="33056872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1221813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E4571-3B0E-62BD-6092-28E453A6B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D373E-A58D-4D6F-17B3-79CED3B606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2EE2C0-6D0E-5006-1F29-B2EC98C90E6B}"/>
              </a:ext>
            </a:extLst>
          </p:cNvPr>
          <p:cNvSpPr>
            <a:spLocks noGrp="1"/>
          </p:cNvSpPr>
          <p:nvPr>
            <p:ph type="body" idx="1"/>
          </p:nvPr>
        </p:nvSpPr>
        <p:spPr>
          <a:xfrm>
            <a:off x="701675" y="4473575"/>
            <a:ext cx="5607050" cy="3660775"/>
          </a:xfrm>
          <a:prstGeom prst="rect">
            <a:avLst/>
          </a:prstGeom>
        </p:spPr>
        <p:txBody>
          <a:bodyPr/>
          <a:lstStyle/>
          <a:p>
            <a:pPr marL="0" indent="0" algn="l">
              <a:buNone/>
            </a:pPr>
            <a:endParaRPr lang="en-US" sz="1200" dirty="0"/>
          </a:p>
        </p:txBody>
      </p:sp>
    </p:spTree>
    <p:extLst>
      <p:ext uri="{BB962C8B-B14F-4D97-AF65-F5344CB8AC3E}">
        <p14:creationId xmlns:p14="http://schemas.microsoft.com/office/powerpoint/2010/main" val="11392540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4B9DB-6A71-B0DF-2B83-63916A6E56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E0DC3-CD4B-E8E1-1FEE-C54BBB3D0D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842D19-8FE2-B8F0-6072-0F7A70CEB1AF}"/>
              </a:ext>
            </a:extLst>
          </p:cNvPr>
          <p:cNvSpPr>
            <a:spLocks noGrp="1"/>
          </p:cNvSpPr>
          <p:nvPr>
            <p:ph type="body" idx="1"/>
          </p:nvPr>
        </p:nvSpPr>
        <p:spPr>
          <a:xfrm>
            <a:off x="701675" y="4473575"/>
            <a:ext cx="5607050" cy="366077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681401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DAFEC-BCA8-945F-69D2-B0743AA71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BF45BE-BC0E-083C-0CFF-644AD243B2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7F3CDC-1B62-D1FA-2BEE-3DDE3635A8A3}"/>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1031409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EC682-821B-2CAC-4C50-B12CF92C4D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BF60A-A395-EF9F-0884-2776F9B3D3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28333C-996B-AADB-A2CE-F4199BD39C99}"/>
              </a:ext>
            </a:extLst>
          </p:cNvPr>
          <p:cNvSpPr>
            <a:spLocks noGrp="1"/>
          </p:cNvSpPr>
          <p:nvPr>
            <p:ph type="body" idx="1"/>
          </p:nvPr>
        </p:nvSpPr>
        <p:spPr>
          <a:xfrm>
            <a:off x="701675" y="4473575"/>
            <a:ext cx="5607050" cy="366077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9684378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E3E66-E0D7-1DC2-8BDE-31EB1A5133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04C93-5FD9-DFA8-EB19-3185DB654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87A720-BD3C-F84C-B399-BCB0C7DAFCB4}"/>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868590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4242E-6B75-5738-1B47-96BFBA4A7A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B0C71-DB6E-AC87-87AF-89F47BD6BB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282B81-71D2-49E5-B122-301629369363}"/>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028914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19A8F-3610-A0E7-EF0D-561E6A2F6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EC866-C403-4F31-C3F1-4C09BC8CA3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597D7-A582-9445-82EE-4F6F2CC660FF}"/>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837185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04A42-ACBB-9716-D59B-7C6F60A1B7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D0D20-3599-FDE7-946F-6A7027A1A2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7414C2-D63B-E188-E1EB-1E2139F76A9B}"/>
              </a:ext>
            </a:extLst>
          </p:cNvPr>
          <p:cNvSpPr>
            <a:spLocks noGrp="1"/>
          </p:cNvSpPr>
          <p:nvPr>
            <p:ph type="body" idx="1"/>
          </p:nvPr>
        </p:nvSpPr>
        <p:spPr>
          <a:xfrm>
            <a:off x="701675" y="4473575"/>
            <a:ext cx="5607050" cy="366077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u="none" dirty="0"/>
          </a:p>
        </p:txBody>
      </p:sp>
    </p:spTree>
    <p:extLst>
      <p:ext uri="{BB962C8B-B14F-4D97-AF65-F5344CB8AC3E}">
        <p14:creationId xmlns:p14="http://schemas.microsoft.com/office/powerpoint/2010/main" val="25449393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5EF19-C00A-20FA-C6AD-46086680A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DB680D-6787-A609-BB2B-7BC7041A21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89C532-207B-1A78-CBB8-5DA62B8E0C2F}"/>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503887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089" y="4411270"/>
            <a:ext cx="5600710" cy="4179098"/>
          </a:xfrm>
          <a:prstGeom prst="rect">
            <a:avLst/>
          </a:prstGeom>
        </p:spPr>
        <p:txBody>
          <a:bodyPr lIns="91330" tIns="45665" rIns="91330" bIns="45665"/>
          <a:lstStyle/>
          <a:p>
            <a:endParaRPr lang="en-US" dirty="0"/>
          </a:p>
        </p:txBody>
      </p:sp>
      <p:sp>
        <p:nvSpPr>
          <p:cNvPr id="5" name="Slide Number Placeholder 4"/>
          <p:cNvSpPr>
            <a:spLocks noGrp="1"/>
          </p:cNvSpPr>
          <p:nvPr>
            <p:ph type="sldNum" sz="quarter" idx="11"/>
          </p:nvPr>
        </p:nvSpPr>
        <p:spPr>
          <a:xfrm>
            <a:off x="3965550" y="8820929"/>
            <a:ext cx="3033718" cy="464344"/>
          </a:xfrm>
          <a:prstGeom prst="rect">
            <a:avLst/>
          </a:prstGeom>
        </p:spPr>
        <p:txBody>
          <a:bodyPr lIns="91330" tIns="45665" rIns="91330" bIns="45665"/>
          <a:lstStyle/>
          <a:p>
            <a:fld id="{F9F08466-AEA7-4FC0-9459-6A32F61DA297}" type="slidenum">
              <a:rPr lang="en-US" smtClean="0">
                <a:solidFill>
                  <a:prstClr val="black"/>
                </a:solidFill>
              </a:rPr>
              <a:pPr/>
              <a:t>2</a:t>
            </a:fld>
            <a:endParaRPr lang="en-US" dirty="0">
              <a:solidFill>
                <a:prstClr val="black"/>
              </a:solidFill>
            </a:endParaRPr>
          </a:p>
        </p:txBody>
      </p:sp>
      <p:sp>
        <p:nvSpPr>
          <p:cNvPr id="4" name="Date Placeholder 3"/>
          <p:cNvSpPr>
            <a:spLocks noGrp="1"/>
          </p:cNvSpPr>
          <p:nvPr>
            <p:ph type="dt" idx="12"/>
          </p:nvPr>
        </p:nvSpPr>
        <p:spPr>
          <a:xfrm>
            <a:off x="3965550" y="0"/>
            <a:ext cx="3033718" cy="464344"/>
          </a:xfrm>
          <a:prstGeom prst="rect">
            <a:avLst/>
          </a:prstGeom>
        </p:spPr>
        <p:txBody>
          <a:bodyPr lIns="91330" tIns="45665" rIns="91330" bIns="45665"/>
          <a:lstStyle/>
          <a:p>
            <a:r>
              <a:rPr lang="en-US"/>
              <a:t>February 2019</a:t>
            </a:r>
          </a:p>
        </p:txBody>
      </p:sp>
    </p:spTree>
    <p:extLst>
      <p:ext uri="{BB962C8B-B14F-4D97-AF65-F5344CB8AC3E}">
        <p14:creationId xmlns:p14="http://schemas.microsoft.com/office/powerpoint/2010/main" val="3158307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35823-6025-1870-45D5-58F86DB272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78F83B-80F2-914E-FAFD-E03286D2D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C92E3A-537F-0255-C2DE-CFCE3B1D8A33}"/>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0996673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6B409-5630-DDDF-4E65-5FFEE8C923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A9476-B9B9-4FC3-5350-46D5A98AE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B3E3BE-4F3B-E253-7BAC-0BB3D228992F}"/>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517922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6086F-9284-1628-43EE-8B4ABC586E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882332-0EE3-423F-FDFB-62BC42662B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65C7C-4A55-77A8-C195-CCC0D59C1923}"/>
              </a:ext>
            </a:extLst>
          </p:cNvPr>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583346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26644577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sz="1200" kern="1200" dirty="0">
              <a:solidFill>
                <a:schemeClr val="tx1"/>
              </a:solidFill>
              <a:effectLst/>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39754214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5822394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a:extLst>
              <a:ext uri="{FF2B5EF4-FFF2-40B4-BE49-F238E27FC236}">
                <a16:creationId xmlns:a16="http://schemas.microsoft.com/office/drawing/2014/main" id="{4056A68C-B2B8-4636-9C3C-C6661393DBFC}"/>
              </a:ext>
            </a:extLst>
          </p:cNvPr>
          <p:cNvSpPr>
            <a:spLocks noGrp="1"/>
          </p:cNvSpPr>
          <p:nvPr>
            <p:ph type="body" idx="1"/>
          </p:nvPr>
        </p:nvSpPr>
        <p:spPr>
          <a:xfrm>
            <a:off x="701675" y="4473575"/>
            <a:ext cx="5607050" cy="3660775"/>
          </a:xfrm>
          <a:prstGeom prst="rect">
            <a:avLst/>
          </a:prstGeom>
        </p:spPr>
        <p:txBody>
          <a:bodyPr/>
          <a:lstStyle/>
          <a:p>
            <a:pPr marL="0" marR="0">
              <a:lnSpc>
                <a:spcPct val="107000"/>
              </a:lnSpc>
              <a:spcBef>
                <a:spcPts val="0"/>
              </a:spcBef>
              <a:spcAft>
                <a:spcPts val="0"/>
              </a:spcAft>
            </a:pPr>
            <a:endParaRPr lang="en-US" sz="1400" dirty="0">
              <a:effectLst/>
              <a:latin typeface="Aptos" panose="020B00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0314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a:extLst>
              <a:ext uri="{FF2B5EF4-FFF2-40B4-BE49-F238E27FC236}">
                <a16:creationId xmlns:a16="http://schemas.microsoft.com/office/drawing/2014/main" id="{40EEC1C8-336F-4BE3-8867-1FCD320C6A38}"/>
              </a:ext>
            </a:extLst>
          </p:cNvPr>
          <p:cNvSpPr>
            <a:spLocks noGrp="1"/>
          </p:cNvSpPr>
          <p:nvPr>
            <p:ph type="body" idx="1"/>
          </p:nvPr>
        </p:nvSpPr>
        <p:spPr>
          <a:xfrm>
            <a:off x="701675" y="4473575"/>
            <a:ext cx="5607050" cy="366077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491763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86299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897886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517453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275455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135621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9755557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2"/>
          </a:solidFill>
        </p:spPr>
        <p:txBody>
          <a:bodyPr wrap="square" lIns="182880" tIns="91440" rIns="182880" bIns="91440" spcCol="0" anchor="ctr">
            <a:normAutofit/>
          </a:bodyPr>
          <a:lstStyle>
            <a:lvl1pPr algn="ctr">
              <a:lnSpc>
                <a:spcPct val="90000"/>
              </a:lnSpc>
              <a:defRPr sz="2700" baseline="0">
                <a:solidFill>
                  <a:schemeClr val="tx1"/>
                </a:solidFill>
              </a:defRPr>
            </a:lvl1pPr>
          </a:lstStyle>
          <a:p>
            <a:r>
              <a:rPr lang="en-US" dirty="0"/>
              <a:t>Click to enter the slideshow title</a:t>
            </a:r>
          </a:p>
        </p:txBody>
      </p:sp>
      <p:sp>
        <p:nvSpPr>
          <p:cNvPr id="3" name="Rectangle 2"/>
          <p:cNvSpPr/>
          <p:nvPr userDrawn="1"/>
        </p:nvSpPr>
        <p:spPr>
          <a:xfrm>
            <a:off x="0" y="5387787"/>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0" y="5503407"/>
            <a:ext cx="4940300"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73665" y="1798682"/>
            <a:ext cx="5796669" cy="919671"/>
          </a:xfrm>
          <a:prstGeom prst="rect">
            <a:avLst/>
          </a:prstGeom>
        </p:spPr>
      </p:pic>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sz="1875">
                <a:solidFill>
                  <a:schemeClr val="bg1"/>
                </a:solidFill>
              </a:defRPr>
            </a:lvl1pPr>
            <a:lvl2pPr marL="857250" indent="-171450">
              <a:lnSpc>
                <a:spcPct val="100000"/>
              </a:lnSpc>
              <a:buClr>
                <a:schemeClr val="accent2"/>
              </a:buClr>
              <a:defRPr sz="1575">
                <a:solidFill>
                  <a:schemeClr val="bg1"/>
                </a:solidFill>
              </a:defRPr>
            </a:lvl2pPr>
            <a:lvl3pPr marL="1200150" indent="-171450">
              <a:lnSpc>
                <a:spcPct val="100000"/>
              </a:lnSpc>
              <a:buClr>
                <a:schemeClr val="accent2"/>
              </a:buClr>
              <a:defRPr sz="1275">
                <a:solidFill>
                  <a:schemeClr val="bg1"/>
                </a:solidFill>
              </a:defRPr>
            </a:lvl3pPr>
            <a:lvl4pPr marL="1543050" indent="-171450">
              <a:lnSpc>
                <a:spcPct val="100000"/>
              </a:lnSpc>
              <a:buClr>
                <a:schemeClr val="accent2"/>
              </a:buClr>
              <a:defRPr sz="1275">
                <a:solidFill>
                  <a:schemeClr val="bg1"/>
                </a:solidFill>
              </a:defRPr>
            </a:lvl4pPr>
            <a:lvl5pPr marL="1885950" indent="-171450">
              <a:lnSpc>
                <a:spcPct val="100000"/>
              </a:lnSpc>
              <a:buClr>
                <a:schemeClr val="accent2"/>
              </a:buClr>
              <a:defRPr sz="1275">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a:solidFill>
                  <a:schemeClr val="bg1"/>
                </a:solidFill>
              </a:defRPr>
            </a:lvl1pPr>
            <a:lvl2pPr marL="857250" indent="-171450">
              <a:lnSpc>
                <a:spcPct val="100000"/>
              </a:lnSpc>
              <a:buClr>
                <a:schemeClr val="accent2"/>
              </a:buClr>
              <a:defRPr>
                <a:solidFill>
                  <a:schemeClr val="bg1"/>
                </a:solidFill>
              </a:defRPr>
            </a:lvl2pPr>
            <a:lvl3pPr marL="1200150" indent="-171450">
              <a:lnSpc>
                <a:spcPct val="100000"/>
              </a:lnSpc>
              <a:buClr>
                <a:schemeClr val="accent2"/>
              </a:buClr>
              <a:defRPr>
                <a:solidFill>
                  <a:schemeClr val="bg1"/>
                </a:solidFill>
              </a:defRPr>
            </a:lvl3pPr>
            <a:lvl4pPr marL="1543050" indent="-171450">
              <a:lnSpc>
                <a:spcPct val="100000"/>
              </a:lnSpc>
              <a:buClr>
                <a:schemeClr val="accent2"/>
              </a:buClr>
              <a:defRPr>
                <a:solidFill>
                  <a:schemeClr val="bg1"/>
                </a:solidFill>
              </a:defRPr>
            </a:lvl4pPr>
            <a:lvl5pPr marL="1885950" indent="-171450">
              <a:lnSpc>
                <a:spcPct val="100000"/>
              </a:lnSpc>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Tree>
    <p:extLst>
      <p:ext uri="{BB962C8B-B14F-4D97-AF65-F5344CB8AC3E}">
        <p14:creationId xmlns:p14="http://schemas.microsoft.com/office/powerpoint/2010/main" val="1249488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628650"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2734632"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4864515"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6994398"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a:t>Click to enter the slideshow title</a:t>
            </a:r>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0" y="5512601"/>
            <a:ext cx="4940300"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91308" y="1773837"/>
            <a:ext cx="5361384" cy="850611"/>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2"/>
          <p:cNvSpPr>
            <a:spLocks noGrp="1"/>
          </p:cNvSpPr>
          <p:nvPr>
            <p:ph type="pic" sz="quarter" idx="13" hasCustomPrompt="1"/>
          </p:nvPr>
        </p:nvSpPr>
        <p:spPr>
          <a:xfrm>
            <a:off x="1179610"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1101919"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5966434"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1623853"/>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2734632"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4864515"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6994398"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Picture Placeholder 2"/>
          <p:cNvSpPr>
            <a:spLocks noGrp="1"/>
          </p:cNvSpPr>
          <p:nvPr>
            <p:ph type="pic" sz="quarter" idx="13" hasCustomPrompt="1"/>
          </p:nvPr>
        </p:nvSpPr>
        <p:spPr>
          <a:xfrm>
            <a:off x="604749"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4" name="Text Placeholder 3"/>
          <p:cNvSpPr>
            <a:spLocks noGrp="1"/>
          </p:cNvSpPr>
          <p:nvPr>
            <p:ph type="body" sz="quarter" idx="16"/>
          </p:nvPr>
        </p:nvSpPr>
        <p:spPr>
          <a:xfrm>
            <a:off x="2157413"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3" name="Picture Placeholder 2"/>
          <p:cNvSpPr>
            <a:spLocks noGrp="1"/>
          </p:cNvSpPr>
          <p:nvPr>
            <p:ph type="pic" sz="quarter" idx="14" hasCustomPrompt="1"/>
          </p:nvPr>
        </p:nvSpPr>
        <p:spPr>
          <a:xfrm>
            <a:off x="604749"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4" name="Text Placeholder 3"/>
          <p:cNvSpPr>
            <a:spLocks noGrp="1"/>
          </p:cNvSpPr>
          <p:nvPr>
            <p:ph type="body" sz="quarter" idx="15"/>
          </p:nvPr>
        </p:nvSpPr>
        <p:spPr>
          <a:xfrm>
            <a:off x="2157413" y="3939362"/>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4"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6" name="Text Placeholder 3"/>
          <p:cNvSpPr>
            <a:spLocks noGrp="1"/>
          </p:cNvSpPr>
          <p:nvPr>
            <p:ph type="body" sz="quarter" idx="18"/>
          </p:nvPr>
        </p:nvSpPr>
        <p:spPr>
          <a:xfrm>
            <a:off x="6202517"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7" name="Picture Placeholder 2"/>
          <p:cNvSpPr>
            <a:spLocks noGrp="1"/>
          </p:cNvSpPr>
          <p:nvPr>
            <p:ph type="pic" sz="quarter" idx="19" hasCustomPrompt="1"/>
          </p:nvPr>
        </p:nvSpPr>
        <p:spPr>
          <a:xfrm>
            <a:off x="4649854"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8" name="Text Placeholder 3"/>
          <p:cNvSpPr>
            <a:spLocks noGrp="1"/>
          </p:cNvSpPr>
          <p:nvPr>
            <p:ph type="body" sz="quarter" idx="20"/>
          </p:nvPr>
        </p:nvSpPr>
        <p:spPr>
          <a:xfrm>
            <a:off x="6202517" y="3939361"/>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604749"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16"/>
          </p:nvPr>
        </p:nvSpPr>
        <p:spPr>
          <a:xfrm>
            <a:off x="2157413"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3" name="Picture Placeholder 2"/>
          <p:cNvSpPr>
            <a:spLocks noGrp="1"/>
          </p:cNvSpPr>
          <p:nvPr>
            <p:ph type="pic" sz="quarter" idx="14" hasCustomPrompt="1"/>
          </p:nvPr>
        </p:nvSpPr>
        <p:spPr>
          <a:xfrm>
            <a:off x="604749"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4" name="Text Placeholder 3"/>
          <p:cNvSpPr>
            <a:spLocks noGrp="1"/>
          </p:cNvSpPr>
          <p:nvPr>
            <p:ph type="body" sz="quarter" idx="15"/>
          </p:nvPr>
        </p:nvSpPr>
        <p:spPr>
          <a:xfrm>
            <a:off x="2157413" y="3939362"/>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4"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7" name="Text Placeholder 3"/>
          <p:cNvSpPr>
            <a:spLocks noGrp="1"/>
          </p:cNvSpPr>
          <p:nvPr>
            <p:ph type="body" sz="quarter" idx="18"/>
          </p:nvPr>
        </p:nvSpPr>
        <p:spPr>
          <a:xfrm>
            <a:off x="6202517"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8" name="Picture Placeholder 2"/>
          <p:cNvSpPr>
            <a:spLocks noGrp="1"/>
          </p:cNvSpPr>
          <p:nvPr>
            <p:ph type="pic" sz="quarter" idx="19" hasCustomPrompt="1"/>
          </p:nvPr>
        </p:nvSpPr>
        <p:spPr>
          <a:xfrm>
            <a:off x="4649854"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9" name="Text Placeholder 3"/>
          <p:cNvSpPr>
            <a:spLocks noGrp="1"/>
          </p:cNvSpPr>
          <p:nvPr>
            <p:ph type="body" sz="quarter" idx="20"/>
          </p:nvPr>
        </p:nvSpPr>
        <p:spPr>
          <a:xfrm>
            <a:off x="6202517" y="393936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Picture Placeholder 2"/>
          <p:cNvSpPr>
            <a:spLocks noGrp="1"/>
          </p:cNvSpPr>
          <p:nvPr>
            <p:ph type="pic" sz="quarter" idx="13" hasCustomPrompt="1"/>
          </p:nvPr>
        </p:nvSpPr>
        <p:spPr>
          <a:xfrm>
            <a:off x="604749"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4"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Picture Placeholder 2"/>
          <p:cNvSpPr>
            <a:spLocks noGrp="1"/>
          </p:cNvSpPr>
          <p:nvPr>
            <p:ph type="pic" sz="quarter" idx="13" hasCustomPrompt="1"/>
          </p:nvPr>
        </p:nvSpPr>
        <p:spPr>
          <a:xfrm>
            <a:off x="604749"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16"/>
          </p:nvPr>
        </p:nvSpPr>
        <p:spPr>
          <a:xfrm>
            <a:off x="2157413"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4"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7" name="Text Placeholder 3"/>
          <p:cNvSpPr>
            <a:spLocks noGrp="1"/>
          </p:cNvSpPr>
          <p:nvPr>
            <p:ph type="body" sz="quarter" idx="18"/>
          </p:nvPr>
        </p:nvSpPr>
        <p:spPr>
          <a:xfrm>
            <a:off x="6202517"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7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2"/>
            <a:ext cx="9144000" cy="6857998"/>
          </a:xfrm>
        </p:spPr>
        <p:txBody>
          <a:bodyPr/>
          <a:lstStyle/>
          <a:p>
            <a:r>
              <a:rPr lang="en-US"/>
              <a:t>Click icon to add picture</a:t>
            </a:r>
          </a:p>
        </p:txBody>
      </p:sp>
    </p:spTree>
    <p:extLst>
      <p:ext uri="{BB962C8B-B14F-4D97-AF65-F5344CB8AC3E}">
        <p14:creationId xmlns:p14="http://schemas.microsoft.com/office/powerpoint/2010/main" val="10451126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7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3"/>
            <a:ext cx="9144000" cy="6857999"/>
          </a:xfrm>
        </p:spPr>
        <p:txBody>
          <a:bodyPr/>
          <a:lstStyle/>
          <a:p>
            <a:r>
              <a:rPr lang="en-US"/>
              <a:t>Click icon to add picture</a:t>
            </a:r>
          </a:p>
        </p:txBody>
      </p:sp>
    </p:spTree>
    <p:extLst>
      <p:ext uri="{BB962C8B-B14F-4D97-AF65-F5344CB8AC3E}">
        <p14:creationId xmlns:p14="http://schemas.microsoft.com/office/powerpoint/2010/main" val="32978873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700">
                <a:solidFill>
                  <a:schemeClr val="tx2"/>
                </a:solidFill>
              </a:defRPr>
            </a:lvl1pPr>
          </a:lstStyle>
          <a:p>
            <a:r>
              <a:rPr lang="en-US" dirty="0"/>
              <a:t>Click to edit title</a:t>
            </a:r>
          </a:p>
        </p:txBody>
      </p:sp>
      <p:sp>
        <p:nvSpPr>
          <p:cNvPr id="4" name="Picture Placeholder 12"/>
          <p:cNvSpPr>
            <a:spLocks noGrp="1"/>
          </p:cNvSpPr>
          <p:nvPr>
            <p:ph type="pic" sz="quarter" idx="10"/>
          </p:nvPr>
        </p:nvSpPr>
        <p:spPr>
          <a:xfrm>
            <a:off x="0" y="3"/>
            <a:ext cx="9144000" cy="6857999"/>
          </a:xfrm>
        </p:spPr>
        <p:txBody>
          <a:bodyPr/>
          <a:lstStyle/>
          <a:p>
            <a:r>
              <a:rPr lang="en-US"/>
              <a:t>Click icon to add picture</a:t>
            </a:r>
          </a:p>
        </p:txBody>
      </p:sp>
    </p:spTree>
    <p:extLst>
      <p:ext uri="{BB962C8B-B14F-4D97-AF65-F5344CB8AC3E}">
        <p14:creationId xmlns:p14="http://schemas.microsoft.com/office/powerpoint/2010/main" val="16342373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a:t>Click to enter the slideshow title</a:t>
            </a:r>
          </a:p>
        </p:txBody>
      </p:sp>
      <p:sp>
        <p:nvSpPr>
          <p:cNvPr id="3" name="Rectangle 2"/>
          <p:cNvSpPr/>
          <p:nvPr userDrawn="1"/>
        </p:nvSpPr>
        <p:spPr>
          <a:xfrm>
            <a:off x="0" y="4773020"/>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1" y="5041204"/>
            <a:ext cx="4940300" cy="1097128"/>
          </a:xfrm>
        </p:spPr>
        <p:txBody>
          <a:bodyPr>
            <a:normAutofit/>
          </a:bodyPr>
          <a:lstStyle>
            <a:lvl1pPr marL="0" indent="0" algn="ctr">
              <a:spcBef>
                <a:spcPts val="0"/>
              </a:spcBef>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4690171" y="6138333"/>
            <a:ext cx="4190735" cy="365125"/>
          </a:xfrm>
          <a:prstGeom prst="rect">
            <a:avLst/>
          </a:prstGeom>
        </p:spPr>
        <p:txBody>
          <a:bodyPr anchor="b"/>
          <a:lstStyle>
            <a:lvl1pPr algn="r">
              <a:defRPr sz="900">
                <a:solidFill>
                  <a:schemeClr val="tx2"/>
                </a:solidFill>
              </a:defRPr>
            </a:lvl1pPr>
          </a:lstStyle>
          <a:p>
            <a:endParaRPr lang="en-US" dirty="0"/>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3095" y="6164033"/>
            <a:ext cx="2106032" cy="334133"/>
          </a:xfrm>
          <a:prstGeom prst="rect">
            <a:avLst/>
          </a:prstGeom>
        </p:spPr>
      </p:pic>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
        <p:nvSpPr>
          <p:cNvPr id="11"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3" y="287066"/>
            <a:ext cx="2641445"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611982" y="3211514"/>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628650" y="6356351"/>
            <a:ext cx="1018943" cy="365125"/>
          </a:xfrm>
        </p:spPr>
        <p:txBody>
          <a:body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1" name="Slide Number Placeholder 6"/>
          <p:cNvSpPr>
            <a:spLocks noGrp="1"/>
          </p:cNvSpPr>
          <p:nvPr>
            <p:ph type="sldNum" sz="quarter" idx="13"/>
          </p:nvPr>
        </p:nvSpPr>
        <p:spPr>
          <a:xfrm>
            <a:off x="7418349" y="6356351"/>
            <a:ext cx="1097001"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611921" y="1365204"/>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1" y="691883"/>
            <a:ext cx="4725590"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18"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Agenda</a:t>
            </a:r>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756172" algn="l"/>
                <a:tab pos="2827735" algn="l"/>
              </a:tabLst>
              <a:defRPr sz="4125"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8" y="912530"/>
            <a:ext cx="3496041" cy="4661388"/>
          </a:xfrm>
          <a:prstGeom prst="ellipse">
            <a:avLst/>
          </a:prstGeom>
          <a:solidFill>
            <a:srgbClr val="003865">
              <a:alpha val="87843"/>
            </a:srgbClr>
          </a:solidFill>
        </p:spPr>
        <p:txBody>
          <a:bodyPr>
            <a:noAutofit/>
          </a:bodyPr>
          <a:lstStyle>
            <a:lvl1pPr algn="ctr">
              <a:tabLst>
                <a:tab pos="2827735" algn="l"/>
              </a:tabLst>
              <a:defRPr sz="3375"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7158612" y="524007"/>
            <a:ext cx="1616475" cy="2155300"/>
          </a:xfrm>
          <a:prstGeom prst="ellipse">
            <a:avLst/>
          </a:prstGeom>
          <a:solidFill>
            <a:srgbClr val="78BE21">
              <a:alpha val="87843"/>
            </a:srgbClr>
          </a:solidFill>
        </p:spPr>
        <p:txBody>
          <a:bodyPr anchor="ctr">
            <a:normAutofit/>
          </a:bodyPr>
          <a:lstStyle>
            <a:lvl1pPr marL="0" indent="0" algn="ctr">
              <a:buNone/>
              <a:defRPr sz="1875"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875"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7" y="1609867"/>
            <a:ext cx="5694788" cy="3638266"/>
          </a:xfrm>
          <a:solidFill>
            <a:srgbClr val="003865">
              <a:alpha val="87843"/>
            </a:srgbClr>
          </a:solidFill>
        </p:spPr>
        <p:txBody>
          <a:bodyPr>
            <a:noAutofit/>
          </a:bodyPr>
          <a:lstStyle>
            <a:lvl1pPr algn="ctr">
              <a:spcAft>
                <a:spcPts val="750"/>
              </a:spcAft>
              <a:tabLst>
                <a:tab pos="2827735" algn="l"/>
              </a:tabLst>
              <a:defRPr sz="5250"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827735" algn="l"/>
              </a:tabLst>
              <a:defRPr sz="525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4"/>
            <a:ext cx="7886700" cy="1472163"/>
          </a:xfrm>
        </p:spPr>
        <p:txBody>
          <a:bodyPr>
            <a:noAutofit/>
          </a:bodyPr>
          <a:lstStyle>
            <a:lvl1pPr algn="ctr">
              <a:tabLst>
                <a:tab pos="2827735" algn="l"/>
              </a:tabLst>
              <a:defRPr sz="525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595566"/>
            <a:ext cx="2900940" cy="460249"/>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827735" algn="l"/>
              </a:tabLst>
              <a:defRPr sz="525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22470" y="595566"/>
            <a:ext cx="2900940" cy="460249"/>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anchor="ctr">
            <a:normAutofit/>
          </a:bodyPr>
          <a:lstStyle>
            <a:lvl1pPr algn="ctr">
              <a:defRPr sz="2700">
                <a:solidFill>
                  <a:schemeClr val="bg1"/>
                </a:solidFill>
              </a:defRPr>
            </a:lvl1pPr>
          </a:lstStyle>
          <a:p>
            <a:r>
              <a:rPr lang="en-US" dirty="0"/>
              <a:t>Click to edit section title</a:t>
            </a:r>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1" y="5644884"/>
            <a:ext cx="4940300" cy="440970"/>
          </a:xfrm>
        </p:spPr>
        <p:txBody>
          <a:bodyPr>
            <a:normAutofit/>
          </a:bodyPr>
          <a:lstStyle>
            <a:lvl1pPr marL="0" indent="0" algn="ctr">
              <a:buNone/>
              <a:defRPr sz="1350" baseline="0"/>
            </a:lvl1pPr>
          </a:lstStyle>
          <a:p>
            <a:r>
              <a:rPr lang="en-US" sz="1350" dirty="0" err="1"/>
              <a:t>Firstname</a:t>
            </a:r>
            <a:r>
              <a:rPr lang="en-US" sz="1350" dirty="0"/>
              <a:t> </a:t>
            </a:r>
            <a:r>
              <a:rPr lang="en-US" sz="1350" dirty="0" err="1"/>
              <a:t>Lastname</a:t>
            </a:r>
            <a:r>
              <a:rPr lang="en-US" sz="1350" dirty="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a:t>Click Icon to add picture</a:t>
            </a: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360302"/>
            <a:ext cx="2900940" cy="460249"/>
          </a:xfrm>
          <a:prstGeom prst="rect">
            <a:avLst/>
          </a:prstGeom>
        </p:spPr>
      </p:pic>
    </p:spTree>
    <p:extLst>
      <p:ext uri="{BB962C8B-B14F-4D97-AF65-F5344CB8AC3E}">
        <p14:creationId xmlns:p14="http://schemas.microsoft.com/office/powerpoint/2010/main" val="208225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257175" indent="-257175">
              <a:lnSpc>
                <a:spcPct val="100000"/>
              </a:lnSpc>
              <a:spcAft>
                <a:spcPts val="750"/>
              </a:spcAft>
              <a:buClr>
                <a:schemeClr val="accent1"/>
              </a:buClr>
              <a:buFont typeface="Arial" panose="020B0604020202020204" pitchFamily="34" charset="0"/>
              <a:buChar char="•"/>
              <a:defRPr sz="1875"/>
            </a:lvl1pPr>
            <a:lvl2pPr marL="600075" indent="-257175">
              <a:lnSpc>
                <a:spcPct val="100000"/>
              </a:lnSpc>
              <a:spcAft>
                <a:spcPts val="750"/>
              </a:spcAft>
              <a:buClr>
                <a:schemeClr val="accent1"/>
              </a:buClr>
              <a:buFont typeface="Arial" panose="020B0604020202020204" pitchFamily="34" charset="0"/>
              <a:buChar char="•"/>
              <a:defRPr sz="1575"/>
            </a:lvl2pPr>
            <a:lvl3pPr marL="900113" indent="-214313">
              <a:lnSpc>
                <a:spcPct val="100000"/>
              </a:lnSpc>
              <a:spcAft>
                <a:spcPts val="750"/>
              </a:spcAft>
              <a:buClr>
                <a:schemeClr val="accent1"/>
              </a:buClr>
              <a:buFont typeface="Arial" panose="020B0604020202020204" pitchFamily="34" charset="0"/>
              <a:buChar char="•"/>
              <a:defRPr sz="1275"/>
            </a:lvl3pPr>
            <a:lvl4pPr marL="1243013" indent="-214313">
              <a:lnSpc>
                <a:spcPct val="100000"/>
              </a:lnSpc>
              <a:spcAft>
                <a:spcPts val="750"/>
              </a:spcAft>
              <a:buClr>
                <a:schemeClr val="accent1"/>
              </a:buClr>
              <a:buFont typeface="Arial" panose="020B0604020202020204" pitchFamily="34" charset="0"/>
              <a:buChar char="•"/>
              <a:defRPr sz="1275"/>
            </a:lvl4pPr>
            <a:lvl5pPr marL="1585913" indent="-214313">
              <a:lnSpc>
                <a:spcPct val="100000"/>
              </a:lnSpc>
              <a:spcAft>
                <a:spcPts val="750"/>
              </a:spcAft>
              <a:buClr>
                <a:schemeClr val="accent1"/>
              </a:buClr>
              <a:buFont typeface="Arial" panose="020B0604020202020204" pitchFamily="34" charset="0"/>
              <a:buChar char="•"/>
              <a:defRPr sz="1275"/>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endParaRPr lang="en-US" dirty="0"/>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sldNum="0" hdr="0" ftr="0" dt="0"/>
  <p:txStyles>
    <p:titleStyle>
      <a:lvl1pPr algn="l" defTabSz="685800" rtl="0" eaLnBrk="1" latinLnBrk="0" hangingPunct="1">
        <a:lnSpc>
          <a:spcPct val="90000"/>
        </a:lnSpc>
        <a:spcBef>
          <a:spcPct val="0"/>
        </a:spcBef>
        <a:buNone/>
        <a:defRPr sz="3300" b="0" i="0" u="none"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b="0" i="0" u="none"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s://mn.gov/admin/data-practices/news/events/webinars/" TargetMode="External"/><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hyperlink" Target="https://www.youtube.com/user/INFOIPAD"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info.dpo@state.mn.us" TargetMode="External"/><Relationship Id="rId2" Type="http://schemas.openxmlformats.org/officeDocument/2006/relationships/notesSlide" Target="../notesSlides/notesSlide26.xml"/><Relationship Id="rId1" Type="http://schemas.openxmlformats.org/officeDocument/2006/relationships/slideLayout" Target="../slideLayouts/slideLayout49.xml"/><Relationship Id="rId5" Type="http://schemas.openxmlformats.org/officeDocument/2006/relationships/hyperlink" Target="https://www.youtube.com/user/INFOIPAD" TargetMode="External"/><Relationship Id="rId4" Type="http://schemas.openxmlformats.org/officeDocument/2006/relationships/hyperlink" Target="https://mn.gov/admin/data-practice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s://mn.gov/admin/data-practic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INFOIPAD"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s://youtube.com/playlist?list=PL4Mw43gNMEqSrIf7dGcqsmnAhdYhSrIVn&amp;si=NrXnLxQBOg0ZTXEa"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6508" y="1371600"/>
            <a:ext cx="4114800" cy="4114800"/>
          </a:xfrm>
        </p:spPr>
        <p:txBody>
          <a:bodyPr/>
          <a:lstStyle/>
          <a:p>
            <a:r>
              <a:rPr lang="en-US" sz="4000" dirty="0"/>
              <a:t>Thank you for joining our Webinar! We will begin shortly.</a:t>
            </a:r>
          </a:p>
        </p:txBody>
      </p:sp>
      <p:sp>
        <p:nvSpPr>
          <p:cNvPr id="9" name="TextBox 8"/>
          <p:cNvSpPr txBox="1"/>
          <p:nvPr/>
        </p:nvSpPr>
        <p:spPr>
          <a:xfrm>
            <a:off x="4752694" y="2205991"/>
            <a:ext cx="3823591" cy="2677656"/>
          </a:xfrm>
          <a:prstGeom prst="rect">
            <a:avLst/>
          </a:prstGeom>
          <a:noFill/>
        </p:spPr>
        <p:txBody>
          <a:bodyPr wrap="square" rtlCol="0">
            <a:spAutoFit/>
          </a:bodyPr>
          <a:lstStyle/>
          <a:p>
            <a:r>
              <a:rPr lang="en-US" sz="2400" dirty="0"/>
              <a:t>If you have any questions during the event, please utilize the Q&amp;A panel to send questions to </a:t>
            </a:r>
            <a:r>
              <a:rPr lang="en-US" sz="2400" b="1" dirty="0"/>
              <a:t>“all panelists.”</a:t>
            </a:r>
            <a:r>
              <a:rPr lang="en-US" sz="2400" dirty="0"/>
              <a:t> We will leave time at the end of the presentation to answer your questions.</a:t>
            </a:r>
          </a:p>
        </p:txBody>
      </p:sp>
    </p:spTree>
    <p:extLst>
      <p:ext uri="{BB962C8B-B14F-4D97-AF65-F5344CB8AC3E}">
        <p14:creationId xmlns:p14="http://schemas.microsoft.com/office/powerpoint/2010/main" val="2042688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9AC2-5DD1-47E8-9D6C-AB77E12A80B0}"/>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208C343F-C3BF-4113-9C06-50128EB0B30A}"/>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#1: </a:t>
            </a:r>
            <a:r>
              <a:rPr lang="en-US" sz="3600" dirty="0"/>
              <a:t>Can an entity post all upcoming employee resignations and retirements prior to the employees’ last days?</a:t>
            </a:r>
          </a:p>
          <a:p>
            <a:pPr marL="0" indent="0" algn="ctr">
              <a:buNone/>
            </a:pPr>
            <a:r>
              <a:rPr lang="en-US" sz="3600" b="1" dirty="0"/>
              <a:t>A: </a:t>
            </a:r>
            <a:r>
              <a:rPr lang="en-US" sz="3600" dirty="0"/>
              <a:t>It depends. Data are private. Who are you sharing it with and why? </a:t>
            </a:r>
          </a:p>
        </p:txBody>
      </p:sp>
    </p:spTree>
    <p:extLst>
      <p:ext uri="{BB962C8B-B14F-4D97-AF65-F5344CB8AC3E}">
        <p14:creationId xmlns:p14="http://schemas.microsoft.com/office/powerpoint/2010/main" val="234936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C0CD0-49D9-EF32-4451-CBB275110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1284C-3064-5BD2-2CBA-1146CED1BADD}"/>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1603C4D0-CE13-E5C5-8958-9F7FE412A45E}"/>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#2: </a:t>
            </a:r>
            <a:r>
              <a:rPr lang="en-US" sz="3600" dirty="0"/>
              <a:t>Is leave coded as FMLA or PFML public data?</a:t>
            </a:r>
          </a:p>
          <a:p>
            <a:pPr marL="0" indent="0" algn="ctr">
              <a:buNone/>
            </a:pPr>
            <a:endParaRPr lang="en-US" sz="3600" dirty="0"/>
          </a:p>
        </p:txBody>
      </p:sp>
    </p:spTree>
    <p:extLst>
      <p:ext uri="{BB962C8B-B14F-4D97-AF65-F5344CB8AC3E}">
        <p14:creationId xmlns:p14="http://schemas.microsoft.com/office/powerpoint/2010/main" val="2847509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97FD1-7F41-60C2-7545-4A7F06C4C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BFF7A-CDA7-B281-DA26-B2D44E5D2C6B}"/>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EAD781B0-5FA7-87DD-0329-F6680EFFBFE7}"/>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#2: </a:t>
            </a:r>
            <a:r>
              <a:rPr lang="en-US" sz="3600" dirty="0"/>
              <a:t>Is leave coded as FMLA or PFML public data?</a:t>
            </a:r>
          </a:p>
          <a:p>
            <a:pPr marL="0" indent="0" algn="ctr">
              <a:buNone/>
            </a:pPr>
            <a:endParaRPr lang="en-US" sz="3600" dirty="0"/>
          </a:p>
          <a:p>
            <a:pPr marL="0" indent="0" algn="ctr">
              <a:buNone/>
            </a:pPr>
            <a:r>
              <a:rPr lang="en-US" sz="3600" b="1" dirty="0"/>
              <a:t>A: </a:t>
            </a:r>
            <a:r>
              <a:rPr lang="en-US" sz="3600" dirty="0"/>
              <a:t>Probably.</a:t>
            </a:r>
          </a:p>
        </p:txBody>
      </p:sp>
    </p:spTree>
    <p:extLst>
      <p:ext uri="{BB962C8B-B14F-4D97-AF65-F5344CB8AC3E}">
        <p14:creationId xmlns:p14="http://schemas.microsoft.com/office/powerpoint/2010/main" val="3759896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5C702-9B36-FA94-CBC6-E45F75E9C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641CB-1295-5C7E-C797-FDF28CEFD1D0}"/>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CB263225-CDE1-0E14-B062-D52AD760570A}"/>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#3: </a:t>
            </a:r>
            <a:r>
              <a:rPr lang="en-US" sz="3600" dirty="0"/>
              <a:t>For employees who work fully or partially remotely from home, is their home address public as work location?</a:t>
            </a:r>
          </a:p>
        </p:txBody>
      </p:sp>
    </p:spTree>
    <p:extLst>
      <p:ext uri="{BB962C8B-B14F-4D97-AF65-F5344CB8AC3E}">
        <p14:creationId xmlns:p14="http://schemas.microsoft.com/office/powerpoint/2010/main" val="1889669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33E64-8325-8BF4-D47E-86F130AE8F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CE0A5-6A91-0C22-EC13-330A3FA01F4F}"/>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93DCE6B1-7EF0-0334-596B-955429BAE470}"/>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#3: </a:t>
            </a:r>
            <a:r>
              <a:rPr lang="en-US" sz="3600" dirty="0"/>
              <a:t>For employees who work a hybrid schedule, is their home address public as work location?</a:t>
            </a:r>
          </a:p>
          <a:p>
            <a:pPr marL="0" indent="0" algn="ctr">
              <a:buNone/>
            </a:pPr>
            <a:r>
              <a:rPr lang="en-US" sz="3600" b="1" dirty="0"/>
              <a:t>A</a:t>
            </a:r>
            <a:r>
              <a:rPr lang="en-US" sz="3600" dirty="0"/>
              <a:t>: No.</a:t>
            </a:r>
          </a:p>
        </p:txBody>
      </p:sp>
    </p:spTree>
    <p:extLst>
      <p:ext uri="{BB962C8B-B14F-4D97-AF65-F5344CB8AC3E}">
        <p14:creationId xmlns:p14="http://schemas.microsoft.com/office/powerpoint/2010/main" val="2161311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410E0-DAFB-6B1E-C2AA-DF7F0F067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1F7706-C43C-1C09-8A5B-B405D99AA011}"/>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C14CAEE7-A42A-FFA0-C841-80BBB4290AC7}"/>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#4: </a:t>
            </a:r>
            <a:r>
              <a:rPr lang="en-US" sz="3600" dirty="0"/>
              <a:t>How are personal cell phone numbers of employees classified when employees use their personal cell phones for government work?</a:t>
            </a:r>
          </a:p>
        </p:txBody>
      </p:sp>
    </p:spTree>
    <p:extLst>
      <p:ext uri="{BB962C8B-B14F-4D97-AF65-F5344CB8AC3E}">
        <p14:creationId xmlns:p14="http://schemas.microsoft.com/office/powerpoint/2010/main" val="3789826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43199-1DEA-D6BF-1B93-F0C00315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F37482-E112-D679-95CB-2E92AFEE9F03}"/>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025C1302-7D33-20DF-0693-F0D397B48DA4}"/>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#4: </a:t>
            </a:r>
            <a:r>
              <a:rPr lang="en-US" sz="3600" dirty="0"/>
              <a:t>How are personal cell phone numbers of employees classified when employees use their personal cell phones for government work?</a:t>
            </a:r>
          </a:p>
          <a:p>
            <a:pPr marL="0" indent="0" algn="ctr">
              <a:buNone/>
            </a:pPr>
            <a:endParaRPr lang="en-US" sz="3600" dirty="0"/>
          </a:p>
          <a:p>
            <a:pPr marL="0" indent="0" algn="ctr">
              <a:buNone/>
            </a:pPr>
            <a:r>
              <a:rPr lang="en-US" sz="3600" b="1" dirty="0"/>
              <a:t>A: </a:t>
            </a:r>
            <a:r>
              <a:rPr lang="en-US" sz="3600" dirty="0"/>
              <a:t>Generally, private. </a:t>
            </a:r>
          </a:p>
        </p:txBody>
      </p:sp>
    </p:spTree>
    <p:extLst>
      <p:ext uri="{BB962C8B-B14F-4D97-AF65-F5344CB8AC3E}">
        <p14:creationId xmlns:p14="http://schemas.microsoft.com/office/powerpoint/2010/main" val="3122083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58171-2BA5-D4C1-5759-1DC222B69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798A70-3A8F-A61D-F7B7-D03064D3EFE2}"/>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677BB729-72A3-70E3-F5B8-83760411C99E}"/>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#5: </a:t>
            </a:r>
            <a:r>
              <a:rPr lang="en-US" sz="3600" dirty="0"/>
              <a:t>Must confidential civil investigative data be provided to the Union under section 13.43, subd. 6?</a:t>
            </a:r>
          </a:p>
        </p:txBody>
      </p:sp>
    </p:spTree>
    <p:extLst>
      <p:ext uri="{BB962C8B-B14F-4D97-AF65-F5344CB8AC3E}">
        <p14:creationId xmlns:p14="http://schemas.microsoft.com/office/powerpoint/2010/main" val="3042064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141A3-5322-2526-0DBA-8F11964A28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0F9AE-8A7D-6C0C-174D-7CA628C7849B}"/>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E59B98A3-6988-F428-E64E-AB64F8FDB5A8}"/>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#5: </a:t>
            </a:r>
            <a:r>
              <a:rPr lang="en-US" sz="3600" dirty="0"/>
              <a:t>Must confidential civil investigative data be provided to the Union under section 13.43, subd. 6?</a:t>
            </a:r>
          </a:p>
          <a:p>
            <a:pPr marL="0" indent="0" algn="ctr">
              <a:buNone/>
            </a:pPr>
            <a:r>
              <a:rPr lang="en-US" sz="3600" b="1" dirty="0"/>
              <a:t>A: </a:t>
            </a:r>
            <a:r>
              <a:rPr lang="en-US" sz="3600" dirty="0"/>
              <a:t>Yes, to the extent personnel data has been pulled into a civil investigation, that data must be provided.</a:t>
            </a:r>
          </a:p>
        </p:txBody>
      </p:sp>
    </p:spTree>
    <p:extLst>
      <p:ext uri="{BB962C8B-B14F-4D97-AF65-F5344CB8AC3E}">
        <p14:creationId xmlns:p14="http://schemas.microsoft.com/office/powerpoint/2010/main" val="805486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C97F8-AD2B-3516-9750-39E6A1CDBE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7B2AB-4C19-B71E-2441-5E6029D19F3E}"/>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5FD05A39-EE04-9742-D336-48AE381F3191}"/>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#6: </a:t>
            </a:r>
            <a:r>
              <a:rPr lang="en-US" sz="3600" dirty="0"/>
              <a:t>Does the employee who is the subject of the complaint get access to data identifying the complainant and any witnesses?</a:t>
            </a:r>
          </a:p>
        </p:txBody>
      </p:sp>
    </p:spTree>
    <p:extLst>
      <p:ext uri="{BB962C8B-B14F-4D97-AF65-F5344CB8AC3E}">
        <p14:creationId xmlns:p14="http://schemas.microsoft.com/office/powerpoint/2010/main" val="2512143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Personnel Data Webinar 4: Recap and FAQs</a:t>
            </a:r>
          </a:p>
        </p:txBody>
      </p:sp>
      <p:sp>
        <p:nvSpPr>
          <p:cNvPr id="5" name="Text Placeholder 4"/>
          <p:cNvSpPr>
            <a:spLocks noGrp="1"/>
          </p:cNvSpPr>
          <p:nvPr>
            <p:ph type="body" sz="quarter" idx="14"/>
          </p:nvPr>
        </p:nvSpPr>
        <p:spPr/>
        <p:txBody>
          <a:bodyPr>
            <a:normAutofit/>
          </a:bodyPr>
          <a:lstStyle/>
          <a:p>
            <a:r>
              <a:rPr lang="en-US" sz="2000" dirty="0"/>
              <a:t>October 16, 2025</a:t>
            </a:r>
          </a:p>
        </p:txBody>
      </p:sp>
    </p:spTree>
    <p:extLst>
      <p:ext uri="{BB962C8B-B14F-4D97-AF65-F5344CB8AC3E}">
        <p14:creationId xmlns:p14="http://schemas.microsoft.com/office/powerpoint/2010/main" val="4186815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4B7E0-E8CF-A7BA-E8D8-8849835F8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F3B222-C37A-086B-1127-C0E64F12DC8A}"/>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005C1DE0-939D-5274-B53A-5009A4A40E9B}"/>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#6: </a:t>
            </a:r>
            <a:r>
              <a:rPr lang="en-US" sz="3600" dirty="0"/>
              <a:t>Does the employee who is the subject of the complaint get access to data identifying the complainant and any witnesses?</a:t>
            </a:r>
          </a:p>
          <a:p>
            <a:pPr marL="0" indent="0" algn="ctr">
              <a:buNone/>
            </a:pPr>
            <a:r>
              <a:rPr lang="en-US" sz="3600" b="1" dirty="0"/>
              <a:t>A: </a:t>
            </a:r>
            <a:r>
              <a:rPr lang="en-US" sz="3600" dirty="0"/>
              <a:t>It depends if the complainants or witnesses are public employees.</a:t>
            </a:r>
          </a:p>
        </p:txBody>
      </p:sp>
    </p:spTree>
    <p:extLst>
      <p:ext uri="{BB962C8B-B14F-4D97-AF65-F5344CB8AC3E}">
        <p14:creationId xmlns:p14="http://schemas.microsoft.com/office/powerpoint/2010/main" val="3604639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BF942-6C5E-C24B-444A-FE32DF186C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BE926-B766-B4A4-BF9D-46385B0DE45B}"/>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60990394-6362-06FB-EF48-55E39797D3BB}"/>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#7: </a:t>
            </a:r>
            <a:r>
              <a:rPr lang="en-US" sz="3600" dirty="0"/>
              <a:t>After there has been a final disposition of discipline, the employee who was disciplined asks for the file related to the complaint – what data do they get?</a:t>
            </a:r>
          </a:p>
          <a:p>
            <a:pPr marL="0" indent="0" algn="ctr">
              <a:buNone/>
            </a:pPr>
            <a:endParaRPr lang="en-US" sz="3600" dirty="0"/>
          </a:p>
        </p:txBody>
      </p:sp>
    </p:spTree>
    <p:extLst>
      <p:ext uri="{BB962C8B-B14F-4D97-AF65-F5344CB8AC3E}">
        <p14:creationId xmlns:p14="http://schemas.microsoft.com/office/powerpoint/2010/main" val="29169237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15057-8C8B-58C4-CE6A-201D2B1BA1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A8CD38-EBA4-3A37-1D9B-759C7A59609A}"/>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7C92F829-F165-CDE9-77D5-A807238576D3}"/>
              </a:ext>
            </a:extLst>
          </p:cNvPr>
          <p:cNvSpPr>
            <a:spLocks noGrp="1"/>
          </p:cNvSpPr>
          <p:nvPr>
            <p:ph idx="1"/>
          </p:nvPr>
        </p:nvSpPr>
        <p:spPr>
          <a:xfrm>
            <a:off x="628650" y="1825625"/>
            <a:ext cx="7886700" cy="4752156"/>
          </a:xfrm>
        </p:spPr>
        <p:txBody>
          <a:bodyPr>
            <a:normAutofit fontScale="92500" lnSpcReduction="20000"/>
          </a:bodyPr>
          <a:lstStyle/>
          <a:p>
            <a:pPr marL="0" indent="0" algn="ctr">
              <a:buNone/>
            </a:pPr>
            <a:r>
              <a:rPr lang="en-US" sz="3600" b="1" dirty="0"/>
              <a:t>FAQ #7: </a:t>
            </a:r>
            <a:r>
              <a:rPr lang="en-US" sz="3600" dirty="0"/>
              <a:t>After there has been a final disposition of discipline, the employee who was disciplined asks for the file related to the complaint – what data do they get?</a:t>
            </a:r>
          </a:p>
          <a:p>
            <a:pPr marL="0" indent="0" algn="ctr">
              <a:buNone/>
            </a:pPr>
            <a:endParaRPr lang="en-US" sz="3600" dirty="0"/>
          </a:p>
          <a:p>
            <a:pPr marL="0" indent="0" algn="ctr">
              <a:buNone/>
            </a:pPr>
            <a:r>
              <a:rPr lang="en-US" sz="3600" b="1" dirty="0"/>
              <a:t>A: </a:t>
            </a:r>
            <a:r>
              <a:rPr lang="en-US" sz="3600" dirty="0"/>
              <a:t>There is no confidential classification for personnel data. The complaint file will likely contain public data and private data. The employee gets access to public data and private data about themselves.</a:t>
            </a:r>
          </a:p>
        </p:txBody>
      </p:sp>
    </p:spTree>
    <p:extLst>
      <p:ext uri="{BB962C8B-B14F-4D97-AF65-F5344CB8AC3E}">
        <p14:creationId xmlns:p14="http://schemas.microsoft.com/office/powerpoint/2010/main" val="2034983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9AC2-5DD1-47E8-9D6C-AB77E12A80B0}"/>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208C343F-C3BF-4113-9C06-50128EB0B30A}"/>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#8: </a:t>
            </a:r>
            <a:r>
              <a:rPr lang="en-US" sz="3600" dirty="0"/>
              <a:t>Can a government entity disclose whether an employee is on paid or unpaid leave related to complaints against that employee?</a:t>
            </a:r>
          </a:p>
        </p:txBody>
      </p:sp>
    </p:spTree>
    <p:extLst>
      <p:ext uri="{BB962C8B-B14F-4D97-AF65-F5344CB8AC3E}">
        <p14:creationId xmlns:p14="http://schemas.microsoft.com/office/powerpoint/2010/main" val="3687035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9AC2-5DD1-47E8-9D6C-AB77E12A80B0}"/>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208C343F-C3BF-4113-9C06-50128EB0B30A}"/>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#8: </a:t>
            </a:r>
            <a:r>
              <a:rPr lang="en-US" sz="3600" dirty="0"/>
              <a:t>Can a government entity disclose whether an employee is on paid or unpaid leave related to complaints against that employee?</a:t>
            </a:r>
          </a:p>
          <a:p>
            <a:pPr marL="0" indent="0" algn="ctr">
              <a:buNone/>
            </a:pPr>
            <a:endParaRPr lang="en-US" sz="3600" dirty="0"/>
          </a:p>
          <a:p>
            <a:pPr marL="0" indent="0" algn="ctr">
              <a:buNone/>
            </a:pPr>
            <a:r>
              <a:rPr lang="en-US" sz="3600" b="1" dirty="0"/>
              <a:t>A:</a:t>
            </a:r>
            <a:r>
              <a:rPr lang="en-US" sz="3600" dirty="0"/>
              <a:t> Not while a complaint is pending, or if there has been no discipline. </a:t>
            </a:r>
            <a:endParaRPr lang="en-US" sz="3600" b="1" dirty="0"/>
          </a:p>
        </p:txBody>
      </p:sp>
    </p:spTree>
    <p:extLst>
      <p:ext uri="{BB962C8B-B14F-4D97-AF65-F5344CB8AC3E}">
        <p14:creationId xmlns:p14="http://schemas.microsoft.com/office/powerpoint/2010/main" val="2193673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20E389-6807-4508-B8DB-E5E89872CCF0}"/>
              </a:ext>
            </a:extLst>
          </p:cNvPr>
          <p:cNvSpPr>
            <a:spLocks noGrp="1"/>
          </p:cNvSpPr>
          <p:nvPr>
            <p:ph type="title"/>
          </p:nvPr>
        </p:nvSpPr>
        <p:spPr>
          <a:xfrm>
            <a:off x="109361" y="141111"/>
            <a:ext cx="7886700" cy="914400"/>
          </a:xfrm>
        </p:spPr>
        <p:txBody>
          <a:bodyPr>
            <a:normAutofit/>
          </a:bodyPr>
          <a:lstStyle/>
          <a:p>
            <a:pPr algn="l"/>
            <a:r>
              <a:rPr lang="en-US" sz="4400" dirty="0"/>
              <a:t>Send us your questions </a:t>
            </a:r>
          </a:p>
        </p:txBody>
      </p:sp>
      <p:sp>
        <p:nvSpPr>
          <p:cNvPr id="5" name="Text Placeholder 3">
            <a:extLst>
              <a:ext uri="{FF2B5EF4-FFF2-40B4-BE49-F238E27FC236}">
                <a16:creationId xmlns:a16="http://schemas.microsoft.com/office/drawing/2014/main" id="{6B43B064-AE33-416F-93E8-054418879431}"/>
              </a:ext>
            </a:extLst>
          </p:cNvPr>
          <p:cNvSpPr>
            <a:spLocks noGrp="1"/>
          </p:cNvSpPr>
          <p:nvPr>
            <p:ph idx="1"/>
          </p:nvPr>
        </p:nvSpPr>
        <p:spPr>
          <a:xfrm>
            <a:off x="628650" y="1825625"/>
            <a:ext cx="7886700" cy="4351338"/>
          </a:xfrm>
        </p:spPr>
        <p:txBody>
          <a:bodyPr>
            <a:normAutofit/>
          </a:bodyPr>
          <a:lstStyle/>
          <a:p>
            <a:pPr marL="342900" indent="-342900" algn="l">
              <a:buFont typeface="Arial" panose="020B0604020202020204" pitchFamily="34" charset="0"/>
              <a:buChar char="•"/>
            </a:pPr>
            <a:r>
              <a:rPr lang="en-US" sz="2800" dirty="0"/>
              <a:t>Type your questions in the Q&amp;A Panel</a:t>
            </a:r>
          </a:p>
          <a:p>
            <a:pPr marL="342900" indent="-342900" algn="l">
              <a:buFont typeface="Arial" panose="020B0604020202020204" pitchFamily="34" charset="0"/>
              <a:buChar char="•"/>
            </a:pPr>
            <a:r>
              <a:rPr lang="en-US" sz="2800" dirty="0"/>
              <a:t>If we don’t get to your question, we will follow up afterwards</a:t>
            </a:r>
          </a:p>
          <a:p>
            <a:pPr marL="342900" indent="-342900" algn="l">
              <a:buFont typeface="Arial" panose="020B0604020202020204" pitchFamily="34" charset="0"/>
              <a:buChar char="•"/>
            </a:pPr>
            <a:r>
              <a:rPr lang="en-US" sz="2800" dirty="0"/>
              <a:t>Slides are available: </a:t>
            </a:r>
            <a:r>
              <a:rPr lang="en-US" sz="2800" dirty="0">
                <a:hlinkClick r:id="rId3"/>
              </a:rPr>
              <a:t>https://mn.gov/admin/data-practices/news/events/webinars/</a:t>
            </a:r>
            <a:r>
              <a:rPr lang="en-US" sz="2800" dirty="0"/>
              <a:t> </a:t>
            </a:r>
          </a:p>
          <a:p>
            <a:pPr marL="342900" indent="-342900" algn="l">
              <a:buFont typeface="Arial" panose="020B0604020202020204" pitchFamily="34" charset="0"/>
              <a:buChar char="•"/>
            </a:pPr>
            <a:r>
              <a:rPr lang="en-US" sz="2800" dirty="0"/>
              <a:t>A recording of this webinar will be available at: </a:t>
            </a:r>
            <a:r>
              <a:rPr lang="en-US" sz="2800" dirty="0">
                <a:hlinkClick r:id="rId4"/>
              </a:rPr>
              <a:t>https://www.youtube.com/user/INFOIPAD</a:t>
            </a:r>
            <a:r>
              <a:rPr lang="en-US" sz="2800" dirty="0"/>
              <a:t> </a:t>
            </a:r>
          </a:p>
          <a:p>
            <a:pPr marL="342900" indent="-342900" algn="l">
              <a:buFont typeface="Arial" panose="020B0604020202020204" pitchFamily="34" charset="0"/>
              <a:buChar char="•"/>
            </a:pPr>
            <a:r>
              <a:rPr lang="en-US" sz="2800" dirty="0"/>
              <a:t>Please fill out the evaluation in the Polling Panel</a:t>
            </a:r>
          </a:p>
        </p:txBody>
      </p:sp>
    </p:spTree>
    <p:extLst>
      <p:ext uri="{BB962C8B-B14F-4D97-AF65-F5344CB8AC3E}">
        <p14:creationId xmlns:p14="http://schemas.microsoft.com/office/powerpoint/2010/main" val="3121518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bwMode="ltGray">
          <a:xfrm>
            <a:off x="0" y="2095785"/>
            <a:ext cx="9144000" cy="1299950"/>
          </a:xfrm>
        </p:spPr>
        <p:txBody>
          <a:bodyPr/>
          <a:lstStyle/>
          <a:p>
            <a:r>
              <a:rPr lang="en-US" dirty="0"/>
              <a:t>Stay in touch!</a:t>
            </a:r>
          </a:p>
        </p:txBody>
      </p:sp>
      <p:sp>
        <p:nvSpPr>
          <p:cNvPr id="12" name="Text Placeholder 7"/>
          <p:cNvSpPr>
            <a:spLocks noGrp="1"/>
          </p:cNvSpPr>
          <p:nvPr>
            <p:ph type="body" sz="quarter" idx="13"/>
          </p:nvPr>
        </p:nvSpPr>
        <p:spPr>
          <a:xfrm>
            <a:off x="628650" y="3498092"/>
            <a:ext cx="7886700" cy="3222748"/>
          </a:xfrm>
        </p:spPr>
        <p:txBody>
          <a:bodyPr/>
          <a:lstStyle/>
          <a:p>
            <a:pPr marL="365760" indent="-283464" algn="l">
              <a:defRPr/>
            </a:pPr>
            <a:r>
              <a:rPr lang="en-US" sz="2800" b="1" dirty="0">
                <a:solidFill>
                  <a:srgbClr val="4F81BD">
                    <a:lumMod val="75000"/>
                  </a:srgbClr>
                </a:solidFill>
              </a:rPr>
              <a:t>Phone:</a:t>
            </a:r>
            <a:r>
              <a:rPr lang="en-US" sz="2800" dirty="0">
                <a:solidFill>
                  <a:prstClr val="black"/>
                </a:solidFill>
              </a:rPr>
              <a:t> 651-296-6733</a:t>
            </a:r>
          </a:p>
          <a:p>
            <a:pPr marL="365760" indent="-283464" algn="l">
              <a:defRPr/>
            </a:pPr>
            <a:r>
              <a:rPr lang="en-US" sz="2800" b="1" dirty="0">
                <a:solidFill>
                  <a:srgbClr val="4F81BD">
                    <a:lumMod val="75000"/>
                  </a:srgbClr>
                </a:solidFill>
              </a:rPr>
              <a:t>Email:</a:t>
            </a:r>
            <a:r>
              <a:rPr lang="en-US" sz="2800" dirty="0">
                <a:solidFill>
                  <a:srgbClr val="4F81BD">
                    <a:lumMod val="75000"/>
                  </a:srgbClr>
                </a:solidFill>
              </a:rPr>
              <a:t> </a:t>
            </a:r>
            <a:r>
              <a:rPr lang="en-US" sz="2800" dirty="0">
                <a:solidFill>
                  <a:prstClr val="black"/>
                </a:solidFill>
                <a:hlinkClick r:id="rId3"/>
              </a:rPr>
              <a:t>info.dpo@state.mn.us</a:t>
            </a:r>
            <a:r>
              <a:rPr lang="en-US" sz="2800" dirty="0">
                <a:solidFill>
                  <a:prstClr val="black"/>
                </a:solidFill>
              </a:rPr>
              <a:t>  </a:t>
            </a:r>
          </a:p>
          <a:p>
            <a:pPr marL="365760" indent="-283464" algn="l">
              <a:defRPr/>
            </a:pPr>
            <a:r>
              <a:rPr lang="en-US" sz="2800" b="1" dirty="0">
                <a:solidFill>
                  <a:srgbClr val="4F81BD">
                    <a:lumMod val="75000"/>
                  </a:srgbClr>
                </a:solidFill>
              </a:rPr>
              <a:t>Website: </a:t>
            </a:r>
            <a:r>
              <a:rPr lang="en-US" sz="2800" u="sng" dirty="0">
                <a:solidFill>
                  <a:prstClr val="black"/>
                </a:solidFill>
                <a:hlinkClick r:id="rId4"/>
              </a:rPr>
              <a:t>mn.gov/admin/data-practices </a:t>
            </a:r>
            <a:endParaRPr lang="en-US" sz="2800" b="1" dirty="0">
              <a:solidFill>
                <a:schemeClr val="accent1">
                  <a:lumMod val="90000"/>
                  <a:lumOff val="10000"/>
                </a:schemeClr>
              </a:solidFill>
            </a:endParaRPr>
          </a:p>
          <a:p>
            <a:pPr marL="365760" indent="-283464" algn="l">
              <a:defRPr/>
            </a:pPr>
            <a:r>
              <a:rPr lang="en-US" sz="2800" b="1" dirty="0">
                <a:solidFill>
                  <a:schemeClr val="tx1">
                    <a:lumMod val="90000"/>
                    <a:lumOff val="10000"/>
                  </a:schemeClr>
                </a:solidFill>
              </a:rPr>
              <a:t>YouTube:</a:t>
            </a:r>
            <a:r>
              <a:rPr lang="en-US" sz="2800" dirty="0">
                <a:solidFill>
                  <a:schemeClr val="tx1">
                    <a:lumMod val="90000"/>
                    <a:lumOff val="10000"/>
                  </a:schemeClr>
                </a:solidFill>
              </a:rPr>
              <a:t> </a:t>
            </a:r>
            <a:r>
              <a:rPr lang="en-US" sz="2800" dirty="0">
                <a:solidFill>
                  <a:prstClr val="black"/>
                </a:solidFill>
                <a:hlinkClick r:id="rId5"/>
              </a:rPr>
              <a:t>https://www.youtube.com/user/INFOIPAD</a:t>
            </a:r>
            <a:r>
              <a:rPr lang="en-US" sz="2800" dirty="0">
                <a:solidFill>
                  <a:prstClr val="black"/>
                </a:solidFill>
              </a:rPr>
              <a:t> </a:t>
            </a:r>
            <a:endParaRPr lang="en-US" sz="4000" dirty="0">
              <a:solidFill>
                <a:prstClr val="black"/>
              </a:solidFill>
            </a:endParaRPr>
          </a:p>
        </p:txBody>
      </p:sp>
    </p:spTree>
    <p:extLst>
      <p:ext uri="{BB962C8B-B14F-4D97-AF65-F5344CB8AC3E}">
        <p14:creationId xmlns:p14="http://schemas.microsoft.com/office/powerpoint/2010/main" val="248083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242425" y="4414288"/>
            <a:ext cx="3901574" cy="2443712"/>
          </a:xfrm>
          <a:prstGeom prst="rect">
            <a:avLst/>
          </a:prstGeom>
          <a:ln>
            <a:solidFill>
              <a:schemeClr val="accent2"/>
            </a:solidFill>
          </a:ln>
        </p:spPr>
      </p:pic>
      <p:sp>
        <p:nvSpPr>
          <p:cNvPr id="2" name="Title 1"/>
          <p:cNvSpPr>
            <a:spLocks noGrp="1"/>
          </p:cNvSpPr>
          <p:nvPr>
            <p:ph type="title"/>
          </p:nvPr>
        </p:nvSpPr>
        <p:spPr bwMode="ltGray">
          <a:xfrm>
            <a:off x="106016" y="208047"/>
            <a:ext cx="9037983" cy="982578"/>
          </a:xfrm>
        </p:spPr>
        <p:txBody>
          <a:bodyPr>
            <a:normAutofit/>
          </a:bodyPr>
          <a:lstStyle/>
          <a:p>
            <a:pPr algn="l"/>
            <a:r>
              <a:rPr lang="en-US" sz="3600" dirty="0"/>
              <a:t>We are a statewide resource</a:t>
            </a:r>
          </a:p>
        </p:txBody>
      </p:sp>
      <p:sp>
        <p:nvSpPr>
          <p:cNvPr id="7" name="Content Placeholder 2"/>
          <p:cNvSpPr>
            <a:spLocks noGrp="1"/>
          </p:cNvSpPr>
          <p:nvPr>
            <p:ph idx="1"/>
          </p:nvPr>
        </p:nvSpPr>
        <p:spPr>
          <a:xfrm>
            <a:off x="106016" y="1604990"/>
            <a:ext cx="5329148" cy="4577547"/>
          </a:xfrm>
        </p:spPr>
        <p:txBody>
          <a:bodyPr>
            <a:normAutofit fontScale="92500" lnSpcReduction="10000"/>
          </a:bodyPr>
          <a:lstStyle/>
          <a:p>
            <a:pPr marL="0" indent="0">
              <a:buClr>
                <a:srgbClr val="0054A6"/>
              </a:buClr>
              <a:buNone/>
            </a:pPr>
            <a:r>
              <a:rPr lang="en-US" sz="3500" dirty="0"/>
              <a:t>Data Practices Office</a:t>
            </a:r>
          </a:p>
          <a:p>
            <a:pPr lvl="1">
              <a:buClr>
                <a:srgbClr val="0054A6"/>
              </a:buClr>
            </a:pPr>
            <a:r>
              <a:rPr lang="en-US" sz="2400" dirty="0"/>
              <a:t>Informal advice/technical assistance on data practices and the Open Meeting Law</a:t>
            </a:r>
          </a:p>
          <a:p>
            <a:pPr lvl="1">
              <a:buClr>
                <a:srgbClr val="0054A6"/>
              </a:buClr>
            </a:pPr>
            <a:r>
              <a:rPr lang="en-US" sz="2400" dirty="0"/>
              <a:t>Commissioner of Administration advisory opinions</a:t>
            </a:r>
          </a:p>
          <a:p>
            <a:pPr lvl="1">
              <a:buClr>
                <a:srgbClr val="0054A6"/>
              </a:buClr>
            </a:pPr>
            <a:r>
              <a:rPr lang="en-US" sz="2400" dirty="0"/>
              <a:t>Website and informational materials: </a:t>
            </a:r>
            <a:r>
              <a:rPr lang="en-US" sz="2400" dirty="0">
                <a:hlinkClick r:id="rId4" tooltip="IPAD's website">
                  <a:extLst>
                    <a:ext uri="{A12FA001-AC4F-418D-AE19-62706E023703}">
                      <ahyp:hlinkClr xmlns:ahyp="http://schemas.microsoft.com/office/drawing/2018/hyperlinkcolor" val="tx"/>
                    </a:ext>
                  </a:extLst>
                </a:hlinkClick>
              </a:rPr>
              <a:t>https://mn.gov/admin/data-practices/</a:t>
            </a:r>
            <a:r>
              <a:rPr lang="en-US" sz="2400" dirty="0"/>
              <a:t> </a:t>
            </a:r>
          </a:p>
          <a:p>
            <a:pPr lvl="1">
              <a:buClr>
                <a:srgbClr val="0054A6"/>
              </a:buClr>
            </a:pPr>
            <a:r>
              <a:rPr lang="en-US" sz="2400" dirty="0"/>
              <a:t>Listserv and newsletters</a:t>
            </a:r>
          </a:p>
          <a:p>
            <a:pPr lvl="1">
              <a:buClr>
                <a:srgbClr val="0054A6"/>
              </a:buClr>
            </a:pPr>
            <a:r>
              <a:rPr lang="en-US" sz="2400" dirty="0"/>
              <a:t>Legislative assistance</a:t>
            </a:r>
          </a:p>
          <a:p>
            <a:pPr lvl="1">
              <a:buClr>
                <a:srgbClr val="0054A6"/>
              </a:buClr>
            </a:pPr>
            <a:r>
              <a:rPr lang="en-US" sz="2400" dirty="0"/>
              <a:t>Training</a:t>
            </a:r>
          </a:p>
        </p:txBody>
      </p:sp>
    </p:spTree>
    <p:extLst>
      <p:ext uri="{BB962C8B-B14F-4D97-AF65-F5344CB8AC3E}">
        <p14:creationId xmlns:p14="http://schemas.microsoft.com/office/powerpoint/2010/main" val="250708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Today’s agenda</a:t>
            </a:r>
          </a:p>
        </p:txBody>
      </p:sp>
      <p:sp>
        <p:nvSpPr>
          <p:cNvPr id="3" name="Content Placeholder 2"/>
          <p:cNvSpPr>
            <a:spLocks noGrp="1"/>
          </p:cNvSpPr>
          <p:nvPr>
            <p:ph idx="1"/>
          </p:nvPr>
        </p:nvSpPr>
        <p:spPr>
          <a:xfrm>
            <a:off x="408482" y="1572718"/>
            <a:ext cx="8327036" cy="5037944"/>
          </a:xfrm>
        </p:spPr>
        <p:txBody>
          <a:bodyPr anchor="t">
            <a:normAutofit/>
          </a:bodyPr>
          <a:lstStyle/>
          <a:p>
            <a:pPr defTabSz="914400">
              <a:spcBef>
                <a:spcPct val="20000"/>
              </a:spcBef>
              <a:spcAft>
                <a:spcPts val="0"/>
              </a:spcAft>
              <a:buClr>
                <a:srgbClr val="0054A6"/>
              </a:buClr>
            </a:pPr>
            <a:r>
              <a:rPr lang="en-US" sz="4000" dirty="0"/>
              <a:t>Recap of Personnel Data Series</a:t>
            </a:r>
          </a:p>
          <a:p>
            <a:pPr defTabSz="914400">
              <a:spcBef>
                <a:spcPct val="20000"/>
              </a:spcBef>
              <a:spcAft>
                <a:spcPts val="0"/>
              </a:spcAft>
              <a:buClr>
                <a:srgbClr val="0054A6"/>
              </a:buClr>
            </a:pPr>
            <a:r>
              <a:rPr lang="en-US" sz="4000" dirty="0"/>
              <a:t>Frequently asked questions DPO receives re: personnel data</a:t>
            </a:r>
          </a:p>
          <a:p>
            <a:pPr defTabSz="914400">
              <a:spcBef>
                <a:spcPct val="20000"/>
              </a:spcBef>
              <a:spcAft>
                <a:spcPts val="0"/>
              </a:spcAft>
              <a:buClr>
                <a:srgbClr val="0054A6"/>
              </a:buClr>
            </a:pPr>
            <a:r>
              <a:rPr lang="en-US" sz="4000" dirty="0"/>
              <a:t>Q&amp;A</a:t>
            </a:r>
          </a:p>
        </p:txBody>
      </p:sp>
      <p:pic>
        <p:nvPicPr>
          <p:cNvPr id="9" name="Picture 8" descr="Arrow that says Human Resources&#10;">
            <a:extLst>
              <a:ext uri="{FF2B5EF4-FFF2-40B4-BE49-F238E27FC236}">
                <a16:creationId xmlns:a16="http://schemas.microsoft.com/office/drawing/2014/main" id="{D4E1DDB1-B21A-4B92-8216-52B0813B6A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7840" y="4550667"/>
            <a:ext cx="3386546" cy="2260519"/>
          </a:xfrm>
          <a:prstGeom prst="rect">
            <a:avLst/>
          </a:prstGeom>
        </p:spPr>
      </p:pic>
    </p:spTree>
    <p:extLst>
      <p:ext uri="{BB962C8B-B14F-4D97-AF65-F5344CB8AC3E}">
        <p14:creationId xmlns:p14="http://schemas.microsoft.com/office/powerpoint/2010/main" val="3638859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895E0-6B36-2526-40B2-8469DD07DAF1}"/>
              </a:ext>
            </a:extLst>
          </p:cNvPr>
          <p:cNvSpPr>
            <a:spLocks noGrp="1"/>
          </p:cNvSpPr>
          <p:nvPr>
            <p:ph type="title"/>
          </p:nvPr>
        </p:nvSpPr>
        <p:spPr/>
        <p:txBody>
          <a:bodyPr>
            <a:normAutofit/>
          </a:bodyPr>
          <a:lstStyle/>
          <a:p>
            <a:pPr algn="l"/>
            <a:r>
              <a:rPr lang="en-US" sz="3600" dirty="0"/>
              <a:t>YouTube Reminder</a:t>
            </a:r>
          </a:p>
        </p:txBody>
      </p:sp>
      <p:sp>
        <p:nvSpPr>
          <p:cNvPr id="3" name="Content Placeholder 2">
            <a:extLst>
              <a:ext uri="{FF2B5EF4-FFF2-40B4-BE49-F238E27FC236}">
                <a16:creationId xmlns:a16="http://schemas.microsoft.com/office/drawing/2014/main" id="{869671B8-6037-81F8-80EF-CF310DBE01A6}"/>
              </a:ext>
            </a:extLst>
          </p:cNvPr>
          <p:cNvSpPr>
            <a:spLocks noGrp="1"/>
          </p:cNvSpPr>
          <p:nvPr>
            <p:ph idx="1"/>
          </p:nvPr>
        </p:nvSpPr>
        <p:spPr/>
        <p:txBody>
          <a:bodyPr/>
          <a:lstStyle/>
          <a:p>
            <a:pPr marL="171450" marR="0" lvl="0" indent="-171450" algn="l" defTabSz="685800" rtl="0" eaLnBrk="1" fontAlgn="auto" latinLnBrk="0" hangingPunct="1">
              <a:lnSpc>
                <a:spcPct val="100000"/>
              </a:lnSpc>
              <a:spcBef>
                <a:spcPts val="750"/>
              </a:spcBef>
              <a:spcAft>
                <a:spcPts val="750"/>
              </a:spcAft>
              <a:buClr>
                <a:srgbClr val="003865"/>
              </a:buClr>
              <a:buSzTx/>
              <a:buFont typeface="Arial" panose="020B0604020202020204" pitchFamily="34" charset="0"/>
              <a:buChar char="•"/>
              <a:tabLst/>
              <a:defRPr/>
            </a:pPr>
            <a:r>
              <a:rPr kumimoji="0" lang="en-US" sz="3200" b="0" i="0" u="none" strike="noStrike" kern="1200" cap="none" spc="0" normalizeH="0" baseline="0" noProof="0" dirty="0">
                <a:ln>
                  <a:noFill/>
                </a:ln>
                <a:solidFill>
                  <a:srgbClr val="003865"/>
                </a:solidFill>
                <a:effectLst/>
                <a:uLnTx/>
                <a:uFillTx/>
                <a:latin typeface="Calibri"/>
                <a:ea typeface="+mn-ea"/>
                <a:cs typeface="+mn-cs"/>
              </a:rPr>
              <a:t>Parts 1-3 of our Personnel Data Series Webinar series are available on our YouTube page:</a:t>
            </a:r>
          </a:p>
          <a:p>
            <a:pPr lvl="1">
              <a:spcBef>
                <a:spcPts val="750"/>
              </a:spcBef>
              <a:buClr>
                <a:srgbClr val="003865"/>
              </a:buClr>
              <a:defRPr/>
            </a:pPr>
            <a:r>
              <a:rPr lang="en-US" sz="2900" dirty="0">
                <a:solidFill>
                  <a:srgbClr val="003865"/>
                </a:solidFill>
                <a:latin typeface="Calibri"/>
                <a:hlinkClick r:id="rId3"/>
              </a:rPr>
              <a:t>https://www.youtube.com/@INFOIPAD</a:t>
            </a:r>
            <a:r>
              <a:rPr lang="en-US" sz="2900" dirty="0">
                <a:solidFill>
                  <a:srgbClr val="003865"/>
                </a:solidFill>
                <a:latin typeface="Calibri"/>
              </a:rPr>
              <a:t> </a:t>
            </a:r>
          </a:p>
          <a:p>
            <a:pPr lvl="1">
              <a:spcBef>
                <a:spcPts val="750"/>
              </a:spcBef>
              <a:buClr>
                <a:srgbClr val="003865"/>
              </a:buClr>
              <a:defRPr/>
            </a:pPr>
            <a:r>
              <a:rPr kumimoji="0" lang="en-US" sz="2900" b="0" i="0" u="none" strike="noStrike" kern="1200" cap="none" spc="0" normalizeH="0" baseline="0" noProof="0" dirty="0">
                <a:ln>
                  <a:noFill/>
                </a:ln>
                <a:solidFill>
                  <a:srgbClr val="003865"/>
                </a:solidFill>
                <a:effectLst/>
                <a:uLnTx/>
                <a:uFillTx/>
                <a:latin typeface="Calibri"/>
                <a:ea typeface="+mn-ea"/>
                <a:cs typeface="+mn-cs"/>
                <a:hlinkClick r:id="rId4"/>
              </a:rPr>
              <a:t>Government Personnel Data Webinar Series Playlist</a:t>
            </a:r>
            <a:endParaRPr kumimoji="0" lang="en-US" sz="29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3541146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94A42-9CE3-4892-BD59-8502679998A3}"/>
              </a:ext>
            </a:extLst>
          </p:cNvPr>
          <p:cNvSpPr>
            <a:spLocks noGrp="1"/>
          </p:cNvSpPr>
          <p:nvPr>
            <p:ph type="title"/>
          </p:nvPr>
        </p:nvSpPr>
        <p:spPr>
          <a:xfrm>
            <a:off x="0" y="152400"/>
            <a:ext cx="8515350" cy="914400"/>
          </a:xfrm>
        </p:spPr>
        <p:txBody>
          <a:bodyPr/>
          <a:lstStyle/>
          <a:p>
            <a:pPr algn="l"/>
            <a:r>
              <a:rPr lang="en-US" dirty="0"/>
              <a:t>Personnel Data Series: Webinar #1 Recap</a:t>
            </a:r>
          </a:p>
        </p:txBody>
      </p:sp>
      <p:sp>
        <p:nvSpPr>
          <p:cNvPr id="3" name="Content Placeholder 2">
            <a:extLst>
              <a:ext uri="{FF2B5EF4-FFF2-40B4-BE49-F238E27FC236}">
                <a16:creationId xmlns:a16="http://schemas.microsoft.com/office/drawing/2014/main" id="{F1CFCD7E-0C54-427B-9F9B-9BEE05FB59D8}"/>
              </a:ext>
            </a:extLst>
          </p:cNvPr>
          <p:cNvSpPr>
            <a:spLocks noGrp="1"/>
          </p:cNvSpPr>
          <p:nvPr>
            <p:ph idx="1"/>
          </p:nvPr>
        </p:nvSpPr>
        <p:spPr/>
        <p:txBody>
          <a:bodyPr>
            <a:normAutofit lnSpcReduction="10000"/>
          </a:bodyPr>
          <a:lstStyle/>
          <a:p>
            <a:r>
              <a:rPr lang="en-US" sz="3200" dirty="0"/>
              <a:t>Chapter 13 – public presumption</a:t>
            </a:r>
          </a:p>
          <a:p>
            <a:r>
              <a:rPr lang="en-US" sz="3200" dirty="0"/>
              <a:t>Minn. Stat. 13.43 (Personnel Data) – reverses public presumption</a:t>
            </a:r>
          </a:p>
          <a:p>
            <a:r>
              <a:rPr lang="en-US" sz="3200" dirty="0"/>
              <a:t>Public personnel data (subds. 2 &amp; 3)</a:t>
            </a:r>
          </a:p>
          <a:p>
            <a:r>
              <a:rPr lang="en-US" sz="3200" dirty="0"/>
              <a:t>Personal data versus personnel data</a:t>
            </a:r>
          </a:p>
          <a:p>
            <a:pPr lvl="1"/>
            <a:r>
              <a:rPr lang="en-US" sz="2900" dirty="0"/>
              <a:t>Advisory Opinion 01-075</a:t>
            </a:r>
          </a:p>
          <a:p>
            <a:r>
              <a:rPr lang="en-US" sz="3200" dirty="0"/>
              <a:t>Elected Officials</a:t>
            </a:r>
          </a:p>
        </p:txBody>
      </p:sp>
    </p:spTree>
    <p:extLst>
      <p:ext uri="{BB962C8B-B14F-4D97-AF65-F5344CB8AC3E}">
        <p14:creationId xmlns:p14="http://schemas.microsoft.com/office/powerpoint/2010/main" val="125461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94A42-9CE3-4892-BD59-8502679998A3}"/>
              </a:ext>
            </a:extLst>
          </p:cNvPr>
          <p:cNvSpPr>
            <a:spLocks noGrp="1"/>
          </p:cNvSpPr>
          <p:nvPr>
            <p:ph type="title"/>
          </p:nvPr>
        </p:nvSpPr>
        <p:spPr>
          <a:xfrm>
            <a:off x="0" y="152400"/>
            <a:ext cx="8515350" cy="914400"/>
          </a:xfrm>
        </p:spPr>
        <p:txBody>
          <a:bodyPr/>
          <a:lstStyle/>
          <a:p>
            <a:pPr algn="l"/>
            <a:r>
              <a:rPr lang="en-US" dirty="0"/>
              <a:t>Personnel Data Series: Webinar #2 Recap</a:t>
            </a:r>
          </a:p>
        </p:txBody>
      </p:sp>
      <p:sp>
        <p:nvSpPr>
          <p:cNvPr id="3" name="Content Placeholder 2">
            <a:extLst>
              <a:ext uri="{FF2B5EF4-FFF2-40B4-BE49-F238E27FC236}">
                <a16:creationId xmlns:a16="http://schemas.microsoft.com/office/drawing/2014/main" id="{F1CFCD7E-0C54-427B-9F9B-9BEE05FB59D8}"/>
              </a:ext>
            </a:extLst>
          </p:cNvPr>
          <p:cNvSpPr>
            <a:spLocks noGrp="1"/>
          </p:cNvSpPr>
          <p:nvPr>
            <p:ph idx="1"/>
          </p:nvPr>
        </p:nvSpPr>
        <p:spPr/>
        <p:txBody>
          <a:bodyPr>
            <a:normAutofit fontScale="92500" lnSpcReduction="10000"/>
          </a:bodyPr>
          <a:lstStyle/>
          <a:p>
            <a:r>
              <a:rPr lang="en-US" sz="3200" dirty="0"/>
              <a:t>Sharing Personnel Data</a:t>
            </a:r>
          </a:p>
          <a:p>
            <a:r>
              <a:rPr lang="en-US" sz="3200" dirty="0" err="1"/>
              <a:t>Tennessen</a:t>
            </a:r>
            <a:r>
              <a:rPr lang="en-US" sz="3200" dirty="0"/>
              <a:t> Warnings</a:t>
            </a:r>
          </a:p>
          <a:p>
            <a:r>
              <a:rPr lang="en-US" sz="3200" dirty="0"/>
              <a:t>Informed Consent</a:t>
            </a:r>
          </a:p>
          <a:p>
            <a:r>
              <a:rPr lang="en-US" sz="3200" dirty="0"/>
              <a:t>SSN Collection</a:t>
            </a:r>
          </a:p>
          <a:p>
            <a:r>
              <a:rPr lang="en-US" sz="3200" dirty="0"/>
              <a:t>Unions</a:t>
            </a:r>
          </a:p>
          <a:p>
            <a:r>
              <a:rPr lang="en-US" sz="3200" dirty="0"/>
              <a:t>Law Enforcement</a:t>
            </a:r>
          </a:p>
          <a:p>
            <a:r>
              <a:rPr lang="en-US" sz="3200" dirty="0"/>
              <a:t>Traveling Data</a:t>
            </a:r>
          </a:p>
          <a:p>
            <a:endParaRPr lang="en-US" dirty="0"/>
          </a:p>
        </p:txBody>
      </p:sp>
    </p:spTree>
    <p:extLst>
      <p:ext uri="{BB962C8B-B14F-4D97-AF65-F5344CB8AC3E}">
        <p14:creationId xmlns:p14="http://schemas.microsoft.com/office/powerpoint/2010/main" val="3144180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94A42-9CE3-4892-BD59-8502679998A3}"/>
              </a:ext>
            </a:extLst>
          </p:cNvPr>
          <p:cNvSpPr>
            <a:spLocks noGrp="1"/>
          </p:cNvSpPr>
          <p:nvPr>
            <p:ph type="title"/>
          </p:nvPr>
        </p:nvSpPr>
        <p:spPr>
          <a:xfrm>
            <a:off x="0" y="152400"/>
            <a:ext cx="8515350" cy="914400"/>
          </a:xfrm>
        </p:spPr>
        <p:txBody>
          <a:bodyPr/>
          <a:lstStyle/>
          <a:p>
            <a:pPr algn="l"/>
            <a:r>
              <a:rPr lang="en-US" dirty="0"/>
              <a:t>Personnel Data Series: Webinar #3 Recap</a:t>
            </a:r>
          </a:p>
        </p:txBody>
      </p:sp>
      <p:sp>
        <p:nvSpPr>
          <p:cNvPr id="3" name="Content Placeholder 2">
            <a:extLst>
              <a:ext uri="{FF2B5EF4-FFF2-40B4-BE49-F238E27FC236}">
                <a16:creationId xmlns:a16="http://schemas.microsoft.com/office/drawing/2014/main" id="{F1CFCD7E-0C54-427B-9F9B-9BEE05FB59D8}"/>
              </a:ext>
            </a:extLst>
          </p:cNvPr>
          <p:cNvSpPr>
            <a:spLocks noGrp="1"/>
          </p:cNvSpPr>
          <p:nvPr>
            <p:ph idx="1"/>
          </p:nvPr>
        </p:nvSpPr>
        <p:spPr/>
        <p:txBody>
          <a:bodyPr>
            <a:normAutofit/>
          </a:bodyPr>
          <a:lstStyle/>
          <a:p>
            <a:r>
              <a:rPr lang="en-US" sz="3200" dirty="0"/>
              <a:t>Complaint and discipline data (employees and public officials)</a:t>
            </a:r>
          </a:p>
          <a:p>
            <a:r>
              <a:rPr lang="en-US" sz="3200" dirty="0"/>
              <a:t>Settlement agreements</a:t>
            </a:r>
          </a:p>
        </p:txBody>
      </p:sp>
    </p:spTree>
    <p:extLst>
      <p:ext uri="{BB962C8B-B14F-4D97-AF65-F5344CB8AC3E}">
        <p14:creationId xmlns:p14="http://schemas.microsoft.com/office/powerpoint/2010/main" val="4082445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9AC2-5DD1-47E8-9D6C-AB77E12A80B0}"/>
              </a:ext>
            </a:extLst>
          </p:cNvPr>
          <p:cNvSpPr>
            <a:spLocks noGrp="1"/>
          </p:cNvSpPr>
          <p:nvPr>
            <p:ph type="title"/>
          </p:nvPr>
        </p:nvSpPr>
        <p:spPr>
          <a:xfrm>
            <a:off x="0" y="152400"/>
            <a:ext cx="9144000" cy="914400"/>
          </a:xfrm>
        </p:spPr>
        <p:txBody>
          <a:bodyPr/>
          <a:lstStyle/>
          <a:p>
            <a:pPr algn="l"/>
            <a:r>
              <a:rPr lang="en-US" dirty="0"/>
              <a:t>Common Personnel Data Questions and Issues</a:t>
            </a:r>
          </a:p>
        </p:txBody>
      </p:sp>
      <p:sp>
        <p:nvSpPr>
          <p:cNvPr id="3" name="Content Placeholder 2">
            <a:extLst>
              <a:ext uri="{FF2B5EF4-FFF2-40B4-BE49-F238E27FC236}">
                <a16:creationId xmlns:a16="http://schemas.microsoft.com/office/drawing/2014/main" id="{208C343F-C3BF-4113-9C06-50128EB0B30A}"/>
              </a:ext>
            </a:extLst>
          </p:cNvPr>
          <p:cNvSpPr>
            <a:spLocks noGrp="1"/>
          </p:cNvSpPr>
          <p:nvPr>
            <p:ph idx="1"/>
          </p:nvPr>
        </p:nvSpPr>
        <p:spPr>
          <a:xfrm>
            <a:off x="628650" y="1825625"/>
            <a:ext cx="7886700" cy="4752156"/>
          </a:xfrm>
        </p:spPr>
        <p:txBody>
          <a:bodyPr>
            <a:normAutofit/>
          </a:bodyPr>
          <a:lstStyle/>
          <a:p>
            <a:pPr marL="0" indent="0" algn="ctr">
              <a:buNone/>
            </a:pPr>
            <a:r>
              <a:rPr lang="en-US" sz="3600" b="1" dirty="0"/>
              <a:t>FAQ #1: </a:t>
            </a:r>
            <a:r>
              <a:rPr lang="en-US" sz="3600" dirty="0"/>
              <a:t>Can an entity post all upcoming employee resignations and retirements prior to the employees’ last days?</a:t>
            </a:r>
          </a:p>
        </p:txBody>
      </p:sp>
    </p:spTree>
    <p:extLst>
      <p:ext uri="{BB962C8B-B14F-4D97-AF65-F5344CB8AC3E}">
        <p14:creationId xmlns:p14="http://schemas.microsoft.com/office/powerpoint/2010/main" val="42126696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4&quot;&gt;&lt;property id=&quot;20148&quot; value=&quot;5&quot;/&gt;&lt;property id=&quot;20300&quot; value=&quot;Slide 2 - &amp;quot;Section Title Slide (One Line)&amp;quot;&quot;/&gt;&lt;property id=&quot;20307&quot; value=&quot;406&quot;/&gt;&lt;/object&gt;&lt;object type=&quot;3&quot; unique_id=&quot;10005&quot;&gt;&lt;property id=&quot;20148&quot; value=&quot;5&quot;/&gt;&lt;property id=&quot;20300&quot; value=&quot;Slide 3 - &amp;quot;Agenda&amp;quot;&quot;/&gt;&lt;property id=&quot;20307&quot; value=&quot;456&quot;/&gt;&lt;/object&gt;&lt;object type=&quot;3&quot; unique_id=&quot;10006&quot;&gt;&lt;property id=&quot;20148&quot; value=&quot;5&quot;/&gt;&lt;property id=&quot;20300&quot; value=&quot;Slide 4 - &amp;quot;Using Images&amp;quot;&quot;/&gt;&lt;property id=&quot;20307&quot; value=&quot;458&quot;/&gt;&lt;/object&gt;&lt;object type=&quot;3&quot; unique_id=&quot;10007&quot;&gt;&lt;property id=&quot;20148&quot; value=&quot;5&quot;/&gt;&lt;property id=&quot;20300&quot; value=&quot;Slide 5 - &amp;quot;Thank you again!&amp;quot;&quot;/&gt;&lt;property id=&quot;20307&quot; value=&quot;481&quot;/&gt;&lt;/object&gt;&lt;object type=&quot;3&quot; unique_id=&quot;10176&quot;&gt;&lt;property id=&quot;20148&quot; value=&quot;5&quot;/&gt;&lt;property id=&quot;20300&quot; value=&quot;Slide 1&quot;/&gt;&lt;property id=&quot;20307&quot; value=&quot;482&quot;/&gt;&lt;/object&gt;&lt;/object&gt;&lt;object type=&quot;8&quot; unique_id=&quot;10014&quot;&gt;&lt;/object&gt;&lt;/object&gt;&lt;/database&gt;"/>
  <p:tag name="SECTOMILLISECCONVERTED" val="1"/>
</p:tagLst>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2959CFDCE4774BA1D09DA1FDC4C8F8" ma:contentTypeVersion="1" ma:contentTypeDescription="Create a new document." ma:contentTypeScope="" ma:versionID="1f7f5663cad6477919742dd766e17e7a">
  <xsd:schema xmlns:xsd="http://www.w3.org/2001/XMLSchema" xmlns:xs="http://www.w3.org/2001/XMLSchema" xmlns:p="http://schemas.microsoft.com/office/2006/metadata/properties" xmlns:ns2="b0c110eb-2bf3-4d9a-8ca9-e269e048f20f" targetNamespace="http://schemas.microsoft.com/office/2006/metadata/properties" ma:root="true" ma:fieldsID="c662c0886d9acbf7a9fe6fc7fea3baca" ns2:_="">
    <xsd:import namespace="b0c110eb-2bf3-4d9a-8ca9-e269e048f20f"/>
    <xsd:element name="properties">
      <xsd:complexType>
        <xsd:sequence>
          <xsd:element name="documentManagement">
            <xsd:complexType>
              <xsd:all>
                <xsd:element ref="ns2:Doc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c110eb-2bf3-4d9a-8ca9-e269e048f20f" elementFormDefault="qualified">
    <xsd:import namespace="http://schemas.microsoft.com/office/2006/documentManagement/types"/>
    <xsd:import namespace="http://schemas.microsoft.com/office/infopath/2007/PartnerControls"/>
    <xsd:element name="Doc_x0020_Type" ma:index="8" nillable="true" ma:displayName="Doc Type" ma:format="RadioButtons" ma:internalName="Doc_x0020_Type">
      <xsd:simpleType>
        <xsd:restriction base="dms:Choice">
          <xsd:enumeration value="Logo"/>
          <xsd:enumeration value="Templa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_x0020_Type xmlns="b0c110eb-2bf3-4d9a-8ca9-e269e048f20f">Template</Doc_x0020_Type>
  </documentManagement>
</p:properties>
</file>

<file path=customXml/itemProps1.xml><?xml version="1.0" encoding="utf-8"?>
<ds:datastoreItem xmlns:ds="http://schemas.openxmlformats.org/officeDocument/2006/customXml" ds:itemID="{DD4EF8E2-3139-418A-9FDB-BACD075AE4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c110eb-2bf3-4d9a-8ca9-e269e048f2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153553-7048-44C0-962D-31C90BA4FF73}">
  <ds:schemaRefs>
    <ds:schemaRef ds:uri="http://schemas.microsoft.com/sharepoint/v3/contenttype/forms"/>
  </ds:schemaRefs>
</ds:datastoreItem>
</file>

<file path=customXml/itemProps3.xml><?xml version="1.0" encoding="utf-8"?>
<ds:datastoreItem xmlns:ds="http://schemas.openxmlformats.org/officeDocument/2006/customXml" ds:itemID="{5E8389D6-E0FD-469D-8587-EA39AB285030}">
  <ds:schemaRefs>
    <ds:schemaRef ds:uri="http://schemas.microsoft.com/office/2006/documentManagement/types"/>
    <ds:schemaRef ds:uri="http://purl.org/dc/elements/1.1/"/>
    <ds:schemaRef ds:uri="http://schemas.microsoft.com/office/2006/metadata/properties"/>
    <ds:schemaRef ds:uri="http://purl.org/dc/terms/"/>
    <ds:schemaRef ds:uri="b0c110eb-2bf3-4d9a-8ca9-e269e048f20f"/>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MN.IT</Template>
  <TotalTime>32510</TotalTime>
  <Words>968</Words>
  <Application>Microsoft Office PowerPoint</Application>
  <PresentationFormat>On-screen Show (4:3)</PresentationFormat>
  <Paragraphs>98</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Arial</vt:lpstr>
      <vt:lpstr>Calibri</vt:lpstr>
      <vt:lpstr>NeueHaasGroteskText Std</vt:lpstr>
      <vt:lpstr>MN.IT</vt:lpstr>
      <vt:lpstr>Thank you for joining our Webinar! We will begin shortly.</vt:lpstr>
      <vt:lpstr>Personnel Data Webinar 4: Recap and FAQs</vt:lpstr>
      <vt:lpstr>We are a statewide resource</vt:lpstr>
      <vt:lpstr>Today’s agenda</vt:lpstr>
      <vt:lpstr>YouTube Reminder</vt:lpstr>
      <vt:lpstr>Personnel Data Series: Webinar #1 Recap</vt:lpstr>
      <vt:lpstr>Personnel Data Series: Webinar #2 Recap</vt:lpstr>
      <vt:lpstr>Personnel Data Series: Webinar #3 Recap</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Common Personnel Data Questions and Issues</vt:lpstr>
      <vt:lpstr>Send us your questions </vt:lpstr>
      <vt:lpstr>Stay in touch!</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Baehren, Grace (She/Her/Hers) (ADM)</cp:lastModifiedBy>
  <cp:revision>1023</cp:revision>
  <cp:lastPrinted>2019-11-26T18:52:51Z</cp:lastPrinted>
  <dcterms:created xsi:type="dcterms:W3CDTF">2016-01-06T16:54:03Z</dcterms:created>
  <dcterms:modified xsi:type="dcterms:W3CDTF">2025-10-15T18:34:15Z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0x0101000C2959CFDCE4774BA1D09DA1FDC4C8F8</vt:lpwstr>
  </property>
</Properties>
</file>