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  <p:sldMasterId id="2147483820" r:id="rId5"/>
  </p:sldMasterIdLst>
  <p:notesMasterIdLst>
    <p:notesMasterId r:id="rId31"/>
  </p:notesMasterIdLst>
  <p:handoutMasterIdLst>
    <p:handoutMasterId r:id="rId32"/>
  </p:handoutMasterIdLst>
  <p:sldIdLst>
    <p:sldId id="526" r:id="rId6"/>
    <p:sldId id="458" r:id="rId7"/>
    <p:sldId id="672" r:id="rId8"/>
    <p:sldId id="657" r:id="rId9"/>
    <p:sldId id="624" r:id="rId10"/>
    <p:sldId id="674" r:id="rId11"/>
    <p:sldId id="675" r:id="rId12"/>
    <p:sldId id="676" r:id="rId13"/>
    <p:sldId id="677" r:id="rId14"/>
    <p:sldId id="678" r:id="rId15"/>
    <p:sldId id="681" r:id="rId16"/>
    <p:sldId id="680" r:id="rId17"/>
    <p:sldId id="663" r:id="rId18"/>
    <p:sldId id="679" r:id="rId19"/>
    <p:sldId id="664" r:id="rId20"/>
    <p:sldId id="671" r:id="rId21"/>
    <p:sldId id="593" r:id="rId22"/>
    <p:sldId id="682" r:id="rId23"/>
    <p:sldId id="686" r:id="rId24"/>
    <p:sldId id="684" r:id="rId25"/>
    <p:sldId id="685" r:id="rId26"/>
    <p:sldId id="687" r:id="rId27"/>
    <p:sldId id="688" r:id="rId28"/>
    <p:sldId id="631" r:id="rId29"/>
    <p:sldId id="673" r:id="rId30"/>
  </p:sldIdLst>
  <p:sldSz cx="9144000" cy="6858000" type="screen4x3"/>
  <p:notesSz cx="7315200" cy="96012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5"/>
    <a:srgbClr val="0D0D0D"/>
    <a:srgbClr val="00A3E2"/>
    <a:srgbClr val="78BE21"/>
    <a:srgbClr val="000000"/>
    <a:srgbClr val="E8E8E8"/>
    <a:srgbClr val="B20738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56275" autoAdjust="0"/>
  </p:normalViewPr>
  <p:slideViewPr>
    <p:cSldViewPr snapToGrid="0">
      <p:cViewPr varScale="1">
        <p:scale>
          <a:sx n="64" d="100"/>
          <a:sy n="64" d="100"/>
        </p:scale>
        <p:origin x="2724" y="66"/>
      </p:cViewPr>
      <p:guideLst/>
    </p:cSldViewPr>
  </p:slideViewPr>
  <p:outlineViewPr>
    <p:cViewPr>
      <p:scale>
        <a:sx n="33" d="100"/>
        <a:sy n="33" d="100"/>
      </p:scale>
      <p:origin x="0" y="-15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>
          <a:xfrm>
            <a:off x="4143960" y="2"/>
            <a:ext cx="3169589" cy="481534"/>
          </a:xfrm>
          <a:prstGeom prst="rect">
            <a:avLst/>
          </a:prstGeom>
        </p:spPr>
        <p:txBody>
          <a:bodyPr vert="horz" lIns="98271" tIns="49135" rIns="98271" bIns="49135" rtlCol="0"/>
          <a:lstStyle>
            <a:lvl1pPr algn="r">
              <a:defRPr sz="1200"/>
            </a:lvl1pPr>
          </a:lstStyle>
          <a:p>
            <a:r>
              <a:rPr lang="en-US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A06022-5396-3A85-E700-8E2CCEE53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BA21D4E7-6D18-F446-73F0-B37B344ED5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198360B-F7A3-740B-CF8B-A402FCB30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A5EABF-C83D-673E-C2A6-8E62BF4C66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D90ACCED-A2BD-489F-BD1E-F4C711FC4709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DCC057-5A79-7BCA-0365-E261723779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69F628-E4E6-8385-2AA5-1C9237C10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BE51E694-18E5-4330-9AAF-7E27DF7A7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0530" y="4555902"/>
            <a:ext cx="5844219" cy="4316118"/>
          </a:xfrm>
          <a:prstGeom prst="rect">
            <a:avLst/>
          </a:prstGeom>
        </p:spPr>
        <p:txBody>
          <a:bodyPr lIns="98271" tIns="49135" rIns="98271" bIns="49135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37966" y="9110142"/>
            <a:ext cx="3165619" cy="479568"/>
          </a:xfrm>
          <a:prstGeom prst="rect">
            <a:avLst/>
          </a:prstGeom>
        </p:spPr>
        <p:txBody>
          <a:bodyPr lIns="98271" tIns="49135" rIns="98271" bIns="49135"/>
          <a:lstStyle/>
          <a:p>
            <a:fld id="{F9F08466-AEA7-4FC0-9459-6A32F61DA29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0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650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359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990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9804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4766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198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0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9198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35809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267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9B2B76C-66DC-4BF3-8298-DBBD3A8203C5}" type="datetime6">
              <a:rPr lang="en-US" smtClean="0"/>
              <a:t>July 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634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29061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407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228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23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71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pPr>
              <a:lnSpc>
                <a:spcPct val="107000"/>
              </a:lnSpc>
            </a:pP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8389" tIns="49194" rIns="98389" bIns="49194"/>
          <a:lstStyle/>
          <a:p>
            <a:fld id="{8ECB728C-5DAD-4A04-B418-12CA4B4CBC1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42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56A68C-B2B8-4636-9C3C-C6661393D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185" y="4620250"/>
            <a:ext cx="5850835" cy="3780800"/>
          </a:xfrm>
          <a:prstGeom prst="rect">
            <a:avLst/>
          </a:prstGeom>
        </p:spPr>
        <p:txBody>
          <a:bodyPr lIns="98389" tIns="49194" rIns="98389" bIns="49194"/>
          <a:lstStyle/>
          <a:p>
            <a:pPr>
              <a:lnSpc>
                <a:spcPct val="107000"/>
              </a:lnSpc>
            </a:pP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1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pPr>
              <a:lnSpc>
                <a:spcPct val="107000"/>
              </a:lnSpc>
            </a:pPr>
            <a:endParaRPr lang="en-US" sz="15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>
          <a:xfrm>
            <a:off x="1" y="1"/>
            <a:ext cx="3174227" cy="480552"/>
          </a:xfrm>
          <a:prstGeom prst="rect">
            <a:avLst/>
          </a:prstGeom>
        </p:spPr>
        <p:txBody>
          <a:bodyPr lIns="98389" tIns="49194" rIns="98389" bIns="49194"/>
          <a:lstStyle/>
          <a:p>
            <a:r>
              <a:rPr lang="en-US"/>
              <a:t>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99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931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2807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1148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937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421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98389" tIns="49194" rIns="98389" bIns="49194"/>
          <a:lstStyle/>
          <a:p>
            <a:endParaRPr lang="en-US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8389" tIns="49194" rIns="98389" bIns="49194"/>
          <a:lstStyle/>
          <a:p>
            <a:pPr defTabSz="983886">
              <a:defRPr/>
            </a:pPr>
            <a:fld id="{F9F08466-AEA7-4FC0-9459-6A32F61DA297}" type="slidenum">
              <a:rPr lang="en-US">
                <a:solidFill>
                  <a:prstClr val="black"/>
                </a:solidFill>
                <a:latin typeface="Calibri"/>
              </a:rPr>
              <a:pPr defTabSz="983886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422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03407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65" y="1798682"/>
            <a:ext cx="5796669" cy="91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54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2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750"/>
              </a:spcAft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08" y="1773837"/>
            <a:ext cx="5361384" cy="85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53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9144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4773020"/>
            <a:ext cx="9144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041204"/>
            <a:ext cx="4940300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  <a:p>
            <a:r>
              <a:rPr lang="en-US" sz="1350" dirty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171" y="6138333"/>
            <a:ext cx="4190735" cy="365125"/>
          </a:xfrm>
          <a:prstGeom prst="rect">
            <a:avLst/>
          </a:prstGeom>
        </p:spPr>
        <p:txBody>
          <a:bodyPr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9144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5" y="6164033"/>
            <a:ext cx="2106032" cy="3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872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3865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628650" y="1335089"/>
            <a:ext cx="78867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233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5"/>
            <a:ext cx="9144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5387787"/>
            <a:ext cx="9144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101851" y="5644884"/>
            <a:ext cx="4940300" cy="440970"/>
          </a:xfrm>
        </p:spPr>
        <p:txBody>
          <a:bodyPr>
            <a:normAutofit/>
          </a:bodyPr>
          <a:lstStyle>
            <a:lvl1pPr marL="0" indent="0" algn="ctr">
              <a:buNone/>
              <a:defRPr sz="1350" baseline="0"/>
            </a:lvl1pPr>
          </a:lstStyle>
          <a:p>
            <a:r>
              <a:rPr lang="en-US" sz="1350" dirty="0" err="1"/>
              <a:t>Firstname</a:t>
            </a:r>
            <a:r>
              <a:rPr lang="en-US" sz="1350" dirty="0"/>
              <a:t> </a:t>
            </a:r>
            <a:r>
              <a:rPr lang="en-US" sz="1350" dirty="0" err="1"/>
              <a:t>Lastname</a:t>
            </a:r>
            <a:r>
              <a:rPr lang="en-US" sz="1350" dirty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9144000" cy="22987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360302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78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440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78BE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155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095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724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1875"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 sz="1575"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 sz="12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0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9144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4262718" cy="2858714"/>
          </a:xfrm>
          <a:solidFill>
            <a:srgbClr val="003865">
              <a:alpha val="87843"/>
            </a:srgbClr>
          </a:solidFill>
        </p:spPr>
        <p:txBody>
          <a:bodyPr rIns="274320" anchor="ctr"/>
          <a:lstStyle>
            <a:lvl1pPr marL="514350" indent="-17145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8572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2001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15430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1885950" indent="-17145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7587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2728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651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550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78867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948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7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849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628650" y="1366346"/>
            <a:ext cx="4676215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740174" y="1364826"/>
            <a:ext cx="3403826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682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034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179610" y="1964392"/>
            <a:ext cx="1749143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101919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18406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534177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050663" y="1964392"/>
            <a:ext cx="1738398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966434" y="4564988"/>
            <a:ext cx="1906858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99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981899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36290" y="4345147"/>
            <a:ext cx="1906858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2734632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2566173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4864515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696056" y="4345147"/>
            <a:ext cx="1906858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6994398" y="1967573"/>
            <a:ext cx="157113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825939" y="4341161"/>
            <a:ext cx="1906858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9223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467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04749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157413" y="3939362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167477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1674773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4649854" y="3939362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202517" y="393936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7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9144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571730"/>
            <a:ext cx="1394107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571731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8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04749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157413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649854" y="2800329"/>
            <a:ext cx="1394107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202517" y="2800330"/>
            <a:ext cx="2149746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350"/>
            </a:lvl1pPr>
            <a:lvl2pPr marL="342900" indent="0">
              <a:buFont typeface="Arial" panose="020B0604020202020204" pitchFamily="34" charset="0"/>
              <a:buNone/>
              <a:defRPr sz="1350"/>
            </a:lvl2pPr>
            <a:lvl3pPr marL="685800" indent="0">
              <a:buFont typeface="Arial" panose="020B0604020202020204" pitchFamily="34" charset="0"/>
              <a:buNone/>
              <a:defRPr sz="1350"/>
            </a:lvl3pPr>
            <a:lvl4pPr marL="1028700" indent="0">
              <a:buFont typeface="Arial" panose="020B0604020202020204" pitchFamily="34" charset="0"/>
              <a:buNone/>
              <a:defRPr sz="1350"/>
            </a:lvl4pPr>
            <a:lvl5pPr marL="1371600" indent="0">
              <a:buFont typeface="Arial" panose="020B0604020202020204" pitchFamily="34" charset="0"/>
              <a:buNone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078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68579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46010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9144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295242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9144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27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9144000" cy="68579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95704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39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Code Demo (Click to Edit)</a:t>
            </a:r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1524000" y="2233263"/>
            <a:ext cx="6096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2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35281"/>
            <a:ext cx="7886700" cy="4841682"/>
          </a:xfrm>
          <a:solidFill>
            <a:schemeClr val="bg1"/>
          </a:solidFill>
        </p:spPr>
        <p:txBody>
          <a:bodyPr lIns="228600" tIns="548640" rIns="274320"/>
          <a:lstStyle>
            <a:lvl1pPr marL="2571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75"/>
            </a:lvl1pPr>
            <a:lvl2pPr marL="600075" indent="-257175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575"/>
            </a:lvl2pPr>
            <a:lvl3pPr marL="9001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3pPr>
            <a:lvl4pPr marL="12430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4pPr>
            <a:lvl5pPr marL="1585913" indent="-214313">
              <a:lnSpc>
                <a:spcPct val="100000"/>
              </a:lnSpc>
              <a:spcAft>
                <a:spcPts val="75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9144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236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03528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1"/>
            <a:ext cx="1018943" cy="365125"/>
          </a:xfr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7418349" y="6356351"/>
            <a:ext cx="1097001" cy="365125"/>
          </a:xfrm>
        </p:spPr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742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60975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639" y="434837"/>
            <a:ext cx="5121496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691883"/>
            <a:ext cx="4725590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8811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11923" y="287066"/>
            <a:ext cx="2641445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82" y="3211514"/>
            <a:ext cx="2641387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590" y="504856"/>
            <a:ext cx="721419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3732591" y="1067565"/>
            <a:ext cx="7137161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28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921" y="1365204"/>
            <a:ext cx="7916772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93" y="3222702"/>
            <a:ext cx="7040603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030094" y="3771872"/>
            <a:ext cx="6965427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7441399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367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650165" y="601818"/>
            <a:ext cx="78867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040802" y="1438508"/>
            <a:ext cx="7116184" cy="221909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7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0802" y="4126417"/>
            <a:ext cx="7116184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101894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8349" y="6356351"/>
            <a:ext cx="109700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541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9968" y="685800"/>
            <a:ext cx="41148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1756172" algn="l"/>
                <a:tab pos="2827735" algn="l"/>
              </a:tabLst>
              <a:defRPr sz="412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18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52400"/>
            <a:ext cx="7886700" cy="914400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4625"/>
            <a:ext cx="38862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0298" y="912530"/>
            <a:ext cx="3496041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337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158612" y="524007"/>
            <a:ext cx="1616475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938251" y="3581845"/>
            <a:ext cx="1978484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75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485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24607" y="1609867"/>
            <a:ext cx="5694788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750"/>
              </a:spcAft>
              <a:tabLst>
                <a:tab pos="2827735" algn="l"/>
              </a:tabLst>
              <a:defRPr sz="52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6438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189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6"/>
            <a:ext cx="9144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749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edit background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389686"/>
            <a:ext cx="7886700" cy="1340989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925700"/>
            <a:ext cx="78867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706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003865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13511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8104" y="624469"/>
            <a:ext cx="3898746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45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title.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54099" y="0"/>
            <a:ext cx="2989660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30000" i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292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212734"/>
            <a:ext cx="7886700" cy="1472163"/>
          </a:xfrm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684897"/>
            <a:ext cx="78867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879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374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9144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2827735" algn="l"/>
              </a:tabLst>
              <a:defRPr sz="52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521123"/>
            <a:ext cx="78867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386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70" y="595566"/>
            <a:ext cx="2900940" cy="46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3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0189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6633" y="6356350"/>
            <a:ext cx="4190735" cy="365125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18349" y="6356351"/>
            <a:ext cx="1097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9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575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750"/>
        </a:spcAft>
        <a:buClr>
          <a:schemeClr val="accent1"/>
        </a:buClr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rules/courts/courtsoverview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n.gov/admin/data-practic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data/rules/courts/subpoenas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admin/data-practices/news/events/webinar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user/INFOIPAD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.dpo@state.mn.us" TargetMode="External"/><Relationship Id="rId7" Type="http://schemas.openxmlformats.org/officeDocument/2006/relationships/hyperlink" Target="https://mn.gov/admin/data-practices/news/newsletter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s://www.youtube.com/user/INFOIPAD" TargetMode="External"/><Relationship Id="rId5" Type="http://schemas.openxmlformats.org/officeDocument/2006/relationships/hyperlink" Target="https://twitter.com/MNgovdata" TargetMode="External"/><Relationship Id="rId4" Type="http://schemas.openxmlformats.org/officeDocument/2006/relationships/hyperlink" Target="https://mn.gov/admin/data-practic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8565"/>
            <a:ext cx="9144000" cy="1199223"/>
          </a:xfrm>
        </p:spPr>
        <p:txBody>
          <a:bodyPr>
            <a:normAutofit/>
          </a:bodyPr>
          <a:lstStyle/>
          <a:p>
            <a:r>
              <a:rPr lang="en-US" dirty="0"/>
              <a:t>2023 Legislative Update: Data Practices and Open Meeting Law</a:t>
            </a:r>
            <a:br>
              <a:rPr lang="en-US" dirty="0"/>
            </a:br>
            <a:r>
              <a:rPr lang="en-US" dirty="0"/>
              <a:t>&amp; Data Practices Potpourri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July 13, 2023</a:t>
            </a:r>
          </a:p>
        </p:txBody>
      </p:sp>
    </p:spTree>
    <p:extLst>
      <p:ext uri="{BB962C8B-B14F-4D97-AF65-F5344CB8AC3E}">
        <p14:creationId xmlns:p14="http://schemas.microsoft.com/office/powerpoint/2010/main" val="418681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Body camera policies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24066"/>
            <a:ext cx="8382000" cy="543393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Minn. Stat. § 626.8473, </a:t>
            </a:r>
            <a:r>
              <a:rPr lang="en-US" sz="3600" dirty="0" err="1"/>
              <a:t>subd</a:t>
            </a:r>
            <a:r>
              <a:rPr lang="en-US" sz="3600" dirty="0"/>
              <a:t>. 3</a:t>
            </a:r>
          </a:p>
          <a:p>
            <a:pPr lvl="1">
              <a:buClr>
                <a:srgbClr val="0054A6"/>
              </a:buClr>
            </a:pPr>
            <a:r>
              <a:rPr lang="en-US" sz="3100" dirty="0"/>
              <a:t>New provisions must be incorporated into agency’s policy for body worn cameras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Prohibition on altering, erasing, or destroying body camera data or related metadata prior to expiration of applicable retention periods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Body cameras must be worn at or above mid-line of waist in a position to maximize recording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Mandate that officers comply with written policies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Implement compliance with section 13.825’s requirements for next of kin access and public disclosure</a:t>
            </a:r>
            <a:endParaRPr lang="en-US" sz="2900" dirty="0"/>
          </a:p>
          <a:p>
            <a:pPr lvl="1">
              <a:buClr>
                <a:srgbClr val="0054A6"/>
              </a:buClr>
            </a:pPr>
            <a:r>
              <a:rPr lang="en-US" sz="3100" dirty="0"/>
              <a:t>POST Board may inspect agencies to ensure compliance with policy requirements and sanction agencies and licensees for failures to comply</a:t>
            </a:r>
          </a:p>
        </p:txBody>
      </p:sp>
    </p:spTree>
    <p:extLst>
      <p:ext uri="{BB962C8B-B14F-4D97-AF65-F5344CB8AC3E}">
        <p14:creationId xmlns:p14="http://schemas.microsoft.com/office/powerpoint/2010/main" val="2505177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Sharing data with POST Board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423338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Minn. Stat. § 626.8457, </a:t>
            </a:r>
            <a:r>
              <a:rPr lang="en-US" sz="3600" dirty="0" err="1"/>
              <a:t>subd</a:t>
            </a:r>
            <a:r>
              <a:rPr lang="en-US" sz="3600" dirty="0"/>
              <a:t>. 4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Chief law enforcement officer, city, county, or other public official must cooperate with Board’s licensing investigations and any data requests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Must provide public and private data about alleged misconduct to Board upon request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May provide confidential data (</a:t>
            </a:r>
            <a:r>
              <a:rPr lang="en-US" sz="2900" i="1" dirty="0"/>
              <a:t>i.e.</a:t>
            </a:r>
            <a:r>
              <a:rPr lang="en-US" sz="2900" dirty="0"/>
              <a:t>, active criminal or civil investigative data) when Board specifies data are necessary to conduct investigation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Agencies may withhold data in certain situations</a:t>
            </a:r>
          </a:p>
          <a:p>
            <a:pPr lvl="1">
              <a:buClr>
                <a:srgbClr val="0054A6"/>
              </a:buClr>
            </a:pPr>
            <a:endParaRPr lang="en-US" sz="3200" dirty="0"/>
          </a:p>
          <a:p>
            <a:pPr lvl="1">
              <a:buClr>
                <a:srgbClr val="0054A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9368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Miscellaneous provisions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423338"/>
          </a:xfrm>
        </p:spPr>
        <p:txBody>
          <a:bodyPr>
            <a:normAutofit fontScale="92500"/>
          </a:bodyPr>
          <a:lstStyle/>
          <a:p>
            <a:pPr>
              <a:buClr>
                <a:srgbClr val="0054A6"/>
              </a:buClr>
            </a:pPr>
            <a:r>
              <a:rPr lang="en-US" sz="3200" dirty="0"/>
              <a:t>Minn. Stat. § 13.72, </a:t>
            </a:r>
            <a:r>
              <a:rPr lang="en-US" sz="3200" dirty="0" err="1"/>
              <a:t>subd</a:t>
            </a:r>
            <a:r>
              <a:rPr lang="en-US" sz="3200" dirty="0"/>
              <a:t>. 19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Transit customer data collected by telephone or via third-party software programs to book and use public transit services are private.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Expungement requirements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Ch. 52, Art. 7 – automatic expungements for certain offenses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Ch. 63, Art. 5 – expungements related to certain cannabis offenses </a:t>
            </a:r>
          </a:p>
          <a:p>
            <a:pPr>
              <a:buClr>
                <a:srgbClr val="0054A6"/>
              </a:buClr>
            </a:pPr>
            <a:r>
              <a:rPr lang="en-US" sz="3200" dirty="0"/>
              <a:t>Minn. Stat. § 626.89, </a:t>
            </a:r>
            <a:r>
              <a:rPr lang="en-US" sz="3200" dirty="0" err="1"/>
              <a:t>subd</a:t>
            </a:r>
            <a:r>
              <a:rPr lang="en-US" sz="3200" dirty="0"/>
              <a:t>. 17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Data collected, created, received, maintained, or disseminated by law enforcement civilian oversight councils are governed under section 13.43</a:t>
            </a:r>
          </a:p>
          <a:p>
            <a:pPr lvl="1">
              <a:buClr>
                <a:srgbClr val="0054A6"/>
              </a:buClr>
            </a:pPr>
            <a:endParaRPr lang="en-US" sz="2900" dirty="0"/>
          </a:p>
          <a:p>
            <a:pPr lvl="1">
              <a:buClr>
                <a:srgbClr val="0054A6"/>
              </a:buClr>
            </a:pPr>
            <a:endParaRPr lang="en-US" sz="3500" dirty="0"/>
          </a:p>
          <a:p>
            <a:pPr lvl="1">
              <a:buClr>
                <a:srgbClr val="0054A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3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Commissioner of Administration’s authority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6193"/>
            <a:ext cx="8382000" cy="5239407"/>
          </a:xfrm>
        </p:spPr>
        <p:txBody>
          <a:bodyPr>
            <a:normAutofit lnSpcReduction="10000"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Minn. Stat. § 13.04, </a:t>
            </a:r>
            <a:r>
              <a:rPr lang="en-US" sz="3600" dirty="0" err="1"/>
              <a:t>subd</a:t>
            </a:r>
            <a:r>
              <a:rPr lang="en-US" sz="3600" dirty="0"/>
              <a:t>. 4</a:t>
            </a:r>
          </a:p>
          <a:p>
            <a:pPr lvl="1">
              <a:buClr>
                <a:srgbClr val="0054A6"/>
              </a:buClr>
            </a:pPr>
            <a:r>
              <a:rPr lang="en-US" sz="3200" dirty="0"/>
              <a:t>Entities must inform data subjects of right to appeal challenge determination</a:t>
            </a:r>
          </a:p>
          <a:p>
            <a:pPr lvl="1">
              <a:buClr>
                <a:srgbClr val="0054A6"/>
              </a:buClr>
            </a:pPr>
            <a:r>
              <a:rPr lang="en-US" sz="3200" dirty="0"/>
              <a:t>Commissioner may dismiss appeal if it is not timely, data was presented as evidence in court, or appellant is not the data subject.</a:t>
            </a:r>
          </a:p>
          <a:p>
            <a:pPr>
              <a:buClr>
                <a:srgbClr val="0054A6"/>
              </a:buClr>
            </a:pPr>
            <a:r>
              <a:rPr lang="en-US" sz="3600" dirty="0"/>
              <a:t>Minn. Stat. § 13.072</a:t>
            </a:r>
          </a:p>
          <a:p>
            <a:pPr lvl="1">
              <a:buClr>
                <a:srgbClr val="0054A6"/>
              </a:buClr>
            </a:pPr>
            <a:r>
              <a:rPr lang="en-US" sz="3200" dirty="0"/>
              <a:t>$200 fee for OML opinion is removed</a:t>
            </a:r>
          </a:p>
          <a:p>
            <a:pPr lvl="1">
              <a:buClr>
                <a:srgbClr val="0054A6"/>
              </a:buClr>
            </a:pPr>
            <a:r>
              <a:rPr lang="en-US" sz="3200" dirty="0"/>
              <a:t>Opinions must be issued within 50 days</a:t>
            </a:r>
          </a:p>
        </p:txBody>
      </p:sp>
    </p:spTree>
    <p:extLst>
      <p:ext uri="{BB962C8B-B14F-4D97-AF65-F5344CB8AC3E}">
        <p14:creationId xmlns:p14="http://schemas.microsoft.com/office/powerpoint/2010/main" val="1012193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Open Meeting Law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66193"/>
            <a:ext cx="8382000" cy="5239407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Minn. Stat. § 13D.02, </a:t>
            </a:r>
            <a:r>
              <a:rPr lang="en-US" sz="3600" dirty="0" err="1"/>
              <a:t>subd</a:t>
            </a:r>
            <a:r>
              <a:rPr lang="en-US" sz="3600" dirty="0"/>
              <a:t>. 1</a:t>
            </a:r>
          </a:p>
          <a:p>
            <a:pPr lvl="1">
              <a:buClr>
                <a:srgbClr val="0054A6"/>
              </a:buClr>
            </a:pPr>
            <a:r>
              <a:rPr lang="en-US" sz="3200" dirty="0"/>
              <a:t>Local public body members attending meetings remotely from a location that is not publicly accessible for medical reasons is no longer limited only to when there is a Chapter 12 emergency or the 60 days after removal of emergency</a:t>
            </a:r>
          </a:p>
          <a:p>
            <a:pPr marL="342900" lvl="1" indent="0">
              <a:buClr>
                <a:srgbClr val="0054A6"/>
              </a:buCl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23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6669"/>
            <a:ext cx="9144000" cy="1199223"/>
          </a:xfrm>
        </p:spPr>
        <p:txBody>
          <a:bodyPr>
            <a:normAutofit/>
          </a:bodyPr>
          <a:lstStyle/>
          <a:p>
            <a:r>
              <a:rPr lang="en-US" sz="3100" dirty="0"/>
              <a:t>Data Practices Requirements Reminders</a:t>
            </a:r>
            <a:endParaRPr lang="en-US" dirty="0"/>
          </a:p>
        </p:txBody>
      </p:sp>
      <p:pic>
        <p:nvPicPr>
          <p:cNvPr id="6" name="Picture Placeholder 5" descr="A picture containing object, lamp, light, sitting&#10;&#10;Description automatically generated">
            <a:extLst>
              <a:ext uri="{FF2B5EF4-FFF2-40B4-BE49-F238E27FC236}">
                <a16:creationId xmlns:a16="http://schemas.microsoft.com/office/drawing/2014/main" id="{626FAA96-2031-49E6-AD9D-562F509966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0" r="2162" b="38952"/>
          <a:stretch/>
        </p:blipFill>
        <p:spPr>
          <a:xfrm>
            <a:off x="0" y="1779373"/>
            <a:ext cx="9144000" cy="2407296"/>
          </a:xfrm>
        </p:spPr>
      </p:pic>
    </p:spTree>
    <p:extLst>
      <p:ext uri="{BB962C8B-B14F-4D97-AF65-F5344CB8AC3E}">
        <p14:creationId xmlns:p14="http://schemas.microsoft.com/office/powerpoint/2010/main" val="2303768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5B3EE1D-BD7E-47A1-BF70-B02C58A2B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8771"/>
            <a:ext cx="8371915" cy="9144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Update Policies by August 1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5EF090-1247-49BF-BB8C-FBA7C98E7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1398494"/>
            <a:ext cx="9000565" cy="494851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Minn. Stat. § 13.025 requires all government entities to create policies about access to public data and the rights of data subjects</a:t>
            </a:r>
          </a:p>
          <a:p>
            <a:r>
              <a:rPr lang="en-US" sz="3200" dirty="0"/>
              <a:t>These policies must be reviewed and updated by August 1 each year</a:t>
            </a:r>
          </a:p>
          <a:p>
            <a:r>
              <a:rPr lang="en-US" sz="3200" dirty="0"/>
              <a:t>The policies must be easily accessible to the public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Remember: </a:t>
            </a:r>
            <a:r>
              <a:rPr lang="en-US" sz="3200" dirty="0"/>
              <a:t>If you don’t have policies, it’s a violation of the Data Practices Act!</a:t>
            </a:r>
          </a:p>
        </p:txBody>
      </p:sp>
    </p:spTree>
    <p:extLst>
      <p:ext uri="{BB962C8B-B14F-4D97-AF65-F5344CB8AC3E}">
        <p14:creationId xmlns:p14="http://schemas.microsoft.com/office/powerpoint/2010/main" val="353496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6669"/>
            <a:ext cx="9144000" cy="1199223"/>
          </a:xfrm>
        </p:spPr>
        <p:txBody>
          <a:bodyPr>
            <a:normAutofit/>
          </a:bodyPr>
          <a:lstStyle/>
          <a:p>
            <a:r>
              <a:rPr lang="en-US" sz="3100" dirty="0"/>
              <a:t>Data Practices Potpourri</a:t>
            </a:r>
            <a:endParaRPr lang="en-US" dirty="0"/>
          </a:p>
        </p:txBody>
      </p:sp>
      <p:pic>
        <p:nvPicPr>
          <p:cNvPr id="8" name="Picture Placeholder 3" descr="Puzzle pieces">
            <a:extLst>
              <a:ext uri="{FF2B5EF4-FFF2-40B4-BE49-F238E27FC236}">
                <a16:creationId xmlns:a16="http://schemas.microsoft.com/office/drawing/2014/main" id="{D0C24C1C-ACB1-66BB-EB00-F98CE059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9" b="14933"/>
          <a:stretch/>
        </p:blipFill>
        <p:spPr>
          <a:xfrm>
            <a:off x="1" y="1744122"/>
            <a:ext cx="9143999" cy="244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93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#1 – Court orders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80"/>
            <a:ext cx="8397240" cy="477012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We received a </a:t>
            </a:r>
            <a:r>
              <a:rPr lang="en-US" sz="3600" b="1" dirty="0"/>
              <a:t>court order</a:t>
            </a:r>
            <a:r>
              <a:rPr lang="en-US" sz="3600" dirty="0"/>
              <a:t>, signed by a judge, directing our agency to disclose public and not public data.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2485929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#1 – Court orders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79"/>
            <a:ext cx="8397240" cy="522054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A signed court order may allow your entity to disclose not public data. Here are the steps to respond: 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Contact legal counsel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Determine classification</a:t>
            </a:r>
          </a:p>
          <a:p>
            <a:pPr lvl="2">
              <a:buClr>
                <a:schemeClr val="tx1"/>
              </a:buClr>
            </a:pPr>
            <a:r>
              <a:rPr lang="en-US" sz="3000" dirty="0"/>
              <a:t>Public data can be disclosed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Determine appropriate response for not public data</a:t>
            </a:r>
          </a:p>
          <a:p>
            <a:pPr lvl="2">
              <a:buClr>
                <a:schemeClr val="tx1"/>
              </a:buClr>
            </a:pPr>
            <a:r>
              <a:rPr lang="en-US" sz="3000" dirty="0"/>
              <a:t>Section 13.03, </a:t>
            </a:r>
            <a:r>
              <a:rPr lang="en-US" sz="3000" dirty="0" err="1"/>
              <a:t>subd</a:t>
            </a:r>
            <a:r>
              <a:rPr lang="en-US" sz="3000" dirty="0"/>
              <a:t>. 6 provides process to oppose disclosure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200" dirty="0"/>
              <a:t>See </a:t>
            </a:r>
            <a:r>
              <a:rPr lang="en-US" sz="2200" dirty="0">
                <a:hlinkClick r:id="rId3"/>
              </a:rPr>
              <a:t>https://mn.gov/admin/data-practices/data/rules/courts/courtsoverview/</a:t>
            </a:r>
            <a:r>
              <a:rPr lang="en-US" sz="22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641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 of website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042" y="4241241"/>
            <a:ext cx="3982452" cy="249611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7435" y="1374998"/>
            <a:ext cx="6207427" cy="5266434"/>
          </a:xfrm>
        </p:spPr>
        <p:txBody>
          <a:bodyPr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200" dirty="0"/>
              <a:t>Data Practices Office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Informal advice/technical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Commissioner of Administration advisory opinions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Website and informational materials: </a:t>
            </a:r>
            <a:r>
              <a:rPr lang="en-US" sz="2400" dirty="0">
                <a:hlinkClick r:id="rId4"/>
              </a:rPr>
              <a:t>https://mn.gov/admin/data-practices/</a:t>
            </a:r>
            <a:r>
              <a:rPr lang="en-US" sz="2400" dirty="0"/>
              <a:t> 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Listserv and newsletters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Legislative assistance</a:t>
            </a:r>
          </a:p>
          <a:p>
            <a:pPr lvl="1">
              <a:buClr>
                <a:srgbClr val="0054A6"/>
              </a:buClr>
            </a:pPr>
            <a:r>
              <a:rPr lang="en-US" sz="2400" dirty="0"/>
              <a:t>Training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1"/>
            <a:ext cx="9144000" cy="1190624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Who we are and what we do</a:t>
            </a:r>
          </a:p>
        </p:txBody>
      </p:sp>
    </p:spTree>
    <p:extLst>
      <p:ext uri="{BB962C8B-B14F-4D97-AF65-F5344CB8AC3E}">
        <p14:creationId xmlns:p14="http://schemas.microsoft.com/office/powerpoint/2010/main" val="2507084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#2 – Subpoenas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80"/>
            <a:ext cx="8397240" cy="4770120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We received a </a:t>
            </a:r>
            <a:r>
              <a:rPr lang="en-US" sz="3600" b="1" dirty="0"/>
              <a:t>subpoena</a:t>
            </a:r>
            <a:r>
              <a:rPr lang="en-US" sz="3600" dirty="0"/>
              <a:t>, signed by an attorney, directing our agency to disclose public and not public data.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What should we do?</a:t>
            </a:r>
          </a:p>
        </p:txBody>
      </p:sp>
    </p:spTree>
    <p:extLst>
      <p:ext uri="{BB962C8B-B14F-4D97-AF65-F5344CB8AC3E}">
        <p14:creationId xmlns:p14="http://schemas.microsoft.com/office/powerpoint/2010/main" val="2386235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#2 – Subpoenas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79"/>
            <a:ext cx="8397240" cy="5220547"/>
          </a:xfrm>
        </p:spPr>
        <p:txBody>
          <a:bodyPr anchor="t">
            <a:normAutofit fontScale="85000" lnSpcReduction="2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Subpoenas do not carry the same legal authority as a court order. Here are the steps to respond: 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Contact legal counsel</a:t>
            </a:r>
          </a:p>
          <a:p>
            <a:pPr lvl="1">
              <a:buClr>
                <a:schemeClr val="tx1"/>
              </a:buClr>
            </a:pPr>
            <a:r>
              <a:rPr lang="en-US" sz="3300" dirty="0"/>
              <a:t>Determine classification</a:t>
            </a:r>
          </a:p>
          <a:p>
            <a:pPr lvl="2">
              <a:buClr>
                <a:schemeClr val="tx1"/>
              </a:buClr>
            </a:pPr>
            <a:r>
              <a:rPr lang="en-US" sz="3000" dirty="0"/>
              <a:t>Public data can be disclosed</a:t>
            </a:r>
          </a:p>
          <a:p>
            <a:pPr lvl="2">
              <a:buClr>
                <a:schemeClr val="tx1"/>
              </a:buClr>
            </a:pPr>
            <a:r>
              <a:rPr lang="en-US" sz="3000" dirty="0"/>
              <a:t>Not public data cannot be disclosed</a:t>
            </a:r>
          </a:p>
          <a:p>
            <a:pPr lvl="3">
              <a:buClr>
                <a:schemeClr val="tx1"/>
              </a:buClr>
            </a:pPr>
            <a:r>
              <a:rPr lang="en-US" sz="2100" i="1" dirty="0"/>
              <a:t>Exception</a:t>
            </a:r>
            <a:r>
              <a:rPr lang="en-US" sz="2100" dirty="0"/>
              <a:t>: Some authorized statutory sharing requests may come in the form of an administrative subpoena</a:t>
            </a:r>
            <a:endParaRPr lang="en-US" sz="2100" i="1" dirty="0"/>
          </a:p>
          <a:p>
            <a:pPr lvl="1">
              <a:buClr>
                <a:schemeClr val="tx1"/>
              </a:buClr>
            </a:pPr>
            <a:r>
              <a:rPr lang="en-US" sz="3300" dirty="0"/>
              <a:t>Determine appropriate response under applicable rules of procedure</a:t>
            </a:r>
            <a:endParaRPr lang="en-US" sz="2200" dirty="0"/>
          </a:p>
          <a:p>
            <a:pPr marL="0" indent="0">
              <a:buClr>
                <a:srgbClr val="0054A6"/>
              </a:buClr>
              <a:buNone/>
            </a:pPr>
            <a:r>
              <a:rPr lang="en-US" sz="2200" b="1" dirty="0"/>
              <a:t>Note: </a:t>
            </a:r>
            <a:r>
              <a:rPr lang="en-US" sz="2200" dirty="0"/>
              <a:t>Rules for </a:t>
            </a:r>
            <a:r>
              <a:rPr lang="en-US" sz="2200" i="1" dirty="0"/>
              <a:t>federal</a:t>
            </a:r>
            <a:r>
              <a:rPr lang="en-US" sz="2200" dirty="0"/>
              <a:t> subpoenas or subpoenas for education data may differ. See </a:t>
            </a:r>
            <a:r>
              <a:rPr lang="en-US" sz="2200" dirty="0">
                <a:hlinkClick r:id="rId3"/>
              </a:rPr>
              <a:t>https://mn.gov/admin/data-practices/data/rules/courts/subpoenas/</a:t>
            </a:r>
            <a:r>
              <a:rPr lang="en-US" sz="2200" dirty="0"/>
              <a:t> </a:t>
            </a:r>
          </a:p>
          <a:p>
            <a:pPr marL="0" indent="0">
              <a:buClr>
                <a:srgbClr val="0054A6"/>
              </a:buCl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214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Question #3 – Access to private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80"/>
            <a:ext cx="8397240" cy="4770120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Our school district surveyed all employees about ways to improve the district’s administrative structure.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School board members are asking to see the raw data responses, which contain identifying information and are private data under section 13.43, </a:t>
            </a:r>
            <a:r>
              <a:rPr lang="en-US" sz="3600" dirty="0" err="1"/>
              <a:t>subd</a:t>
            </a:r>
            <a:r>
              <a:rPr lang="en-US" sz="3600" dirty="0"/>
              <a:t>. 7a.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3600" dirty="0"/>
              <a:t>Can the school board members access this private data? </a:t>
            </a:r>
          </a:p>
        </p:txBody>
      </p:sp>
    </p:spTree>
    <p:extLst>
      <p:ext uri="{BB962C8B-B14F-4D97-AF65-F5344CB8AC3E}">
        <p14:creationId xmlns:p14="http://schemas.microsoft.com/office/powerpoint/2010/main" val="3722741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6773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Answer #3 – Access to private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630679"/>
            <a:ext cx="8397240" cy="5220547"/>
          </a:xfrm>
        </p:spPr>
        <p:txBody>
          <a:bodyPr anchor="t">
            <a:normAutofit/>
          </a:bodyPr>
          <a:lstStyle/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Private data are accessible to “individuals within the entity whose work assignments reasonably require access.” (Minn. Rule 1205.0400, </a:t>
            </a:r>
            <a:r>
              <a:rPr lang="en-US" sz="2800" dirty="0" err="1"/>
              <a:t>subp</a:t>
            </a:r>
            <a:r>
              <a:rPr lang="en-US" sz="2800" dirty="0"/>
              <a:t>. 2; section 13.02, </a:t>
            </a:r>
            <a:r>
              <a:rPr lang="en-US" sz="2800" dirty="0" err="1"/>
              <a:t>subd</a:t>
            </a:r>
            <a:r>
              <a:rPr lang="en-US" sz="2800" dirty="0"/>
              <a:t>. 12). So, consider:</a:t>
            </a:r>
          </a:p>
          <a:p>
            <a:pPr marL="457200">
              <a:buClr>
                <a:schemeClr val="tx1"/>
              </a:buClr>
            </a:pPr>
            <a:r>
              <a:rPr lang="en-US" sz="2800" dirty="0"/>
              <a:t>Are elected officials “within the entity”? </a:t>
            </a:r>
          </a:p>
          <a:p>
            <a:pPr marL="457200">
              <a:buClr>
                <a:schemeClr val="tx1"/>
              </a:buClr>
            </a:pPr>
            <a:r>
              <a:rPr lang="en-US" sz="2800" dirty="0"/>
              <a:t>Do elected officials have “work assignments [that] reasonably require access”? </a:t>
            </a:r>
          </a:p>
          <a:p>
            <a:pPr marL="0" indent="0">
              <a:buClr>
                <a:srgbClr val="0054A6"/>
              </a:buClr>
              <a:buNone/>
            </a:pPr>
            <a:r>
              <a:rPr lang="en-US" sz="2800" dirty="0"/>
              <a:t>If the responsible authority determines the answer is yes to both questions, then elected officials can have access.</a:t>
            </a:r>
          </a:p>
          <a:p>
            <a:pPr>
              <a:buClr>
                <a:srgbClr val="0054A6"/>
              </a:buClr>
            </a:pPr>
            <a:endParaRPr lang="en-US" sz="2800" dirty="0"/>
          </a:p>
          <a:p>
            <a:pPr marL="0" indent="0">
              <a:buClr>
                <a:srgbClr val="0054A6"/>
              </a:buClr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5030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0E389-6807-4508-B8DB-E5E89872C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61" y="141111"/>
            <a:ext cx="7886700" cy="914400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Send us your questions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3B064-AE33-416F-93E8-054418879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Type your questions in the Q&amp;A Panel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If we don’t get to your question, we will follow up afterwards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Slides are available: </a:t>
            </a:r>
            <a:r>
              <a:rPr lang="en-US" sz="2800" dirty="0">
                <a:hlinkClick r:id="rId3"/>
              </a:rPr>
              <a:t>https://mn.gov/admin/data-practices/news/events/webinars/</a:t>
            </a:r>
            <a:r>
              <a:rPr lang="en-US" sz="28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A recording of this webinar will be available at: </a:t>
            </a:r>
            <a:r>
              <a:rPr lang="en-US" sz="2800" dirty="0">
                <a:hlinkClick r:id="rId4"/>
              </a:rPr>
              <a:t>https://www.youtube.com/user/INFOIPAD</a:t>
            </a:r>
            <a:r>
              <a:rPr lang="en-US" sz="2800" dirty="0"/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/>
              <a:t>Please fill out the evaluation in the Polling Panel</a:t>
            </a:r>
          </a:p>
        </p:txBody>
      </p:sp>
    </p:spTree>
    <p:extLst>
      <p:ext uri="{BB962C8B-B14F-4D97-AF65-F5344CB8AC3E}">
        <p14:creationId xmlns:p14="http://schemas.microsoft.com/office/powerpoint/2010/main" val="122405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 bwMode="ltGray">
          <a:xfrm>
            <a:off x="0" y="2095785"/>
            <a:ext cx="9144000" cy="1299950"/>
          </a:xfrm>
        </p:spPr>
        <p:txBody>
          <a:bodyPr/>
          <a:lstStyle/>
          <a:p>
            <a:r>
              <a:rPr lang="en-US" dirty="0"/>
              <a:t>Stay in touch!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3498092"/>
            <a:ext cx="7886700" cy="3222748"/>
          </a:xfrm>
        </p:spPr>
        <p:txBody>
          <a:bodyPr>
            <a:normAutofit fontScale="92500" lnSpcReduction="10000"/>
          </a:bodyPr>
          <a:lstStyle/>
          <a:p>
            <a:pPr marL="365760" indent="-283464" algn="l">
              <a:defRPr/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</a:rPr>
              <a:t>Phone:</a:t>
            </a:r>
            <a:r>
              <a:rPr lang="en-US" sz="2800" dirty="0">
                <a:solidFill>
                  <a:prstClr val="black"/>
                </a:solidFill>
              </a:rPr>
              <a:t> 651-296-6733</a:t>
            </a:r>
          </a:p>
          <a:p>
            <a:pPr marL="365760" indent="-283464" algn="l">
              <a:defRPr/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</a:rPr>
              <a:t>Email:</a:t>
            </a:r>
            <a:r>
              <a:rPr lang="en-US" sz="2800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3"/>
              </a:rPr>
              <a:t>info.dpo@state.mn.us</a:t>
            </a:r>
            <a:r>
              <a:rPr lang="en-US" sz="2800" dirty="0">
                <a:solidFill>
                  <a:prstClr val="black"/>
                </a:solidFill>
              </a:rPr>
              <a:t>  </a:t>
            </a:r>
          </a:p>
          <a:p>
            <a:pPr marL="365760" indent="-283464" algn="l">
              <a:defRPr/>
            </a:pPr>
            <a:r>
              <a:rPr lang="en-US" sz="2800" b="1" dirty="0">
                <a:solidFill>
                  <a:srgbClr val="4F81BD">
                    <a:lumMod val="75000"/>
                  </a:srgbClr>
                </a:solidFill>
              </a:rPr>
              <a:t>Website: </a:t>
            </a:r>
            <a:r>
              <a:rPr lang="en-US" sz="2800" u="sng" dirty="0">
                <a:solidFill>
                  <a:prstClr val="black"/>
                </a:solidFill>
                <a:hlinkClick r:id="rId4"/>
              </a:rPr>
              <a:t>mn.gov/admin/data-practices </a:t>
            </a:r>
            <a:endParaRPr lang="en-US" sz="2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  <a:p>
            <a:pPr marL="365760" indent="-283464" algn="l">
              <a:defRPr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Twitter: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5"/>
              </a:rPr>
              <a:t>@MNgovdata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marL="365760" indent="-283464" algn="l">
              <a:defRPr/>
            </a:pPr>
            <a:r>
              <a:rPr lang="en-US" sz="28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YouTube:</a:t>
            </a: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  <a:hlinkClick r:id="rId6"/>
              </a:rPr>
              <a:t>https://www.youtube.com/user/INFOIPAD</a:t>
            </a:r>
            <a:endParaRPr lang="en-US" sz="2800" dirty="0">
              <a:solidFill>
                <a:prstClr val="black"/>
              </a:solidFill>
            </a:endParaRPr>
          </a:p>
          <a:p>
            <a:pPr marL="365760" indent="-283464" algn="l"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Newsletter: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7"/>
              </a:rPr>
              <a:t>https://mn.gov/admin/data-practices/news/newsletters/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3865">
                    <a:lumMod val="90000"/>
                    <a:lumOff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82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2872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Today’s agenda – 11am – 11:45am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481" y="1572718"/>
            <a:ext cx="8380955" cy="5014694"/>
          </a:xfrm>
        </p:spPr>
        <p:txBody>
          <a:bodyPr anchor="t">
            <a:normAutofit/>
          </a:bodyPr>
          <a:lstStyle/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11:00 a.m.</a:t>
            </a:r>
            <a:r>
              <a:rPr lang="en-US" sz="3600" dirty="0"/>
              <a:t> – Legislative Updates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11:20 a.m.</a:t>
            </a:r>
            <a:r>
              <a:rPr lang="en-US" sz="3600" dirty="0"/>
              <a:t> – Policy updates</a:t>
            </a:r>
            <a:endParaRPr lang="en-US" sz="3600" b="1" dirty="0"/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11:25 a.m.</a:t>
            </a:r>
            <a:r>
              <a:rPr lang="en-US" sz="3600" dirty="0"/>
              <a:t> – Potpourri</a:t>
            </a:r>
            <a:endParaRPr lang="en-US" sz="3600" b="1" dirty="0"/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11:35 a.m.</a:t>
            </a:r>
            <a:r>
              <a:rPr lang="en-US" sz="3600" dirty="0"/>
              <a:t> – Q&amp;A</a:t>
            </a:r>
          </a:p>
          <a:p>
            <a:pPr marL="0" indent="0" defTabSz="914400">
              <a:spcBef>
                <a:spcPct val="20000"/>
              </a:spcBef>
              <a:spcAft>
                <a:spcPts val="0"/>
              </a:spcAft>
              <a:buClr>
                <a:srgbClr val="0054A6"/>
              </a:buClr>
              <a:buNone/>
            </a:pPr>
            <a:r>
              <a:rPr lang="en-US" sz="3600" b="1" dirty="0"/>
              <a:t>11:45 a.m.</a:t>
            </a:r>
            <a:r>
              <a:rPr lang="en-US" sz="3600" dirty="0"/>
              <a:t> </a:t>
            </a:r>
            <a:r>
              <a:rPr lang="en-US" sz="3600"/>
              <a:t>– End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701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4186669"/>
            <a:ext cx="9144000" cy="1199223"/>
          </a:xfrm>
        </p:spPr>
        <p:txBody>
          <a:bodyPr>
            <a:normAutofit/>
          </a:bodyPr>
          <a:lstStyle/>
          <a:p>
            <a:r>
              <a:rPr lang="en-US" sz="3100" dirty="0"/>
              <a:t>Legislative Changes to Data Practices &amp; OML</a:t>
            </a:r>
            <a:endParaRPr lang="en-US" dirty="0"/>
          </a:p>
        </p:txBody>
      </p:sp>
      <p:pic>
        <p:nvPicPr>
          <p:cNvPr id="6" name="Picture Placeholder 5" descr="Stacks of paper document files">
            <a:extLst>
              <a:ext uri="{FF2B5EF4-FFF2-40B4-BE49-F238E27FC236}">
                <a16:creationId xmlns:a16="http://schemas.microsoft.com/office/drawing/2014/main" id="{626FAA96-2031-49E6-AD9D-562F509966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86" b="39923"/>
          <a:stretch/>
        </p:blipFill>
        <p:spPr>
          <a:xfrm>
            <a:off x="0" y="1779373"/>
            <a:ext cx="9144000" cy="2407296"/>
          </a:xfr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E532A60B-70B9-92E2-FFBB-2304145A06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01850" y="5512601"/>
            <a:ext cx="4940300" cy="903062"/>
          </a:xfrm>
        </p:spPr>
        <p:txBody>
          <a:bodyPr>
            <a:normAutofit/>
          </a:bodyPr>
          <a:lstStyle/>
          <a:p>
            <a:r>
              <a:rPr lang="en-US" sz="2000" dirty="0"/>
              <a:t>All changes effective July 1, 2023, unless otherwise noted</a:t>
            </a:r>
          </a:p>
        </p:txBody>
      </p:sp>
    </p:spTree>
    <p:extLst>
      <p:ext uri="{BB962C8B-B14F-4D97-AF65-F5344CB8AC3E}">
        <p14:creationId xmlns:p14="http://schemas.microsoft.com/office/powerpoint/2010/main" val="259845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Personnel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 13.43, </a:t>
            </a:r>
            <a:r>
              <a:rPr lang="en-US" sz="3600" dirty="0" err="1"/>
              <a:t>subd</a:t>
            </a:r>
            <a:r>
              <a:rPr lang="en-US" sz="3600" dirty="0"/>
              <a:t>. 6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Government entities are authorized to disclose data to the Public Employment Relations Board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Required to disclose data to labor organizations to the extent necessary to conduct elections, investigate and process grievances, and implement Chapters 179 and 179A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Clarifies that specific data elements about employees as well as employee communications with labor organizations are private data</a:t>
            </a:r>
          </a:p>
        </p:txBody>
      </p:sp>
    </p:spTree>
    <p:extLst>
      <p:ext uri="{BB962C8B-B14F-4D97-AF65-F5344CB8AC3E}">
        <p14:creationId xmlns:p14="http://schemas.microsoft.com/office/powerpoint/2010/main" val="352140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Political subdivision licensing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 13.204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Data in tax returns and bank account statements that are submitted to a political subdivision for a license are classified as private or nonpublic data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These data must be destroyed within 90 days from final decision on the license application</a:t>
            </a:r>
          </a:p>
          <a:p>
            <a:pPr lvl="2">
              <a:buClr>
                <a:schemeClr val="tx1"/>
              </a:buClr>
            </a:pPr>
            <a:r>
              <a:rPr lang="en-US" sz="2900" dirty="0"/>
              <a:t>This requirement is retroactive to data collected before enactment, which must be destroyed within 90 days of May 20, 2023</a:t>
            </a:r>
          </a:p>
          <a:p>
            <a:pPr lvl="1">
              <a:buClr>
                <a:srgbClr val="0054A6"/>
              </a:buClr>
            </a:pPr>
            <a:endParaRPr lang="en-US" sz="3200" dirty="0"/>
          </a:p>
          <a:p>
            <a:pPr lvl="1">
              <a:buClr>
                <a:srgbClr val="0054A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5824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Educational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600" dirty="0"/>
              <a:t>Minn. Stat. § 13.32, </a:t>
            </a:r>
            <a:r>
              <a:rPr lang="en-US" sz="3600" dirty="0" err="1"/>
              <a:t>subd</a:t>
            </a:r>
            <a:r>
              <a:rPr lang="en-US" sz="3600" dirty="0"/>
              <a:t>. 5</a:t>
            </a:r>
          </a:p>
          <a:p>
            <a:pPr lvl="1">
              <a:buClr>
                <a:schemeClr val="tx1"/>
              </a:buClr>
            </a:pPr>
            <a:r>
              <a:rPr lang="en-US" sz="3200" dirty="0"/>
              <a:t>Schools are prohibited from designating personal contact information as public directory information</a:t>
            </a:r>
          </a:p>
          <a:p>
            <a:pPr lvl="2">
              <a:buClr>
                <a:schemeClr val="tx1"/>
              </a:buClr>
            </a:pPr>
            <a:r>
              <a:rPr lang="en-US" sz="2600" dirty="0"/>
              <a:t>Effective on May 20, 2023, regardless of previous designations</a:t>
            </a:r>
          </a:p>
          <a:p>
            <a:pPr lvl="2">
              <a:buClr>
                <a:schemeClr val="tx1"/>
              </a:buClr>
            </a:pPr>
            <a:r>
              <a:rPr lang="en-US" sz="2600" dirty="0"/>
              <a:t>This provision does not apply to post-secondary institutions</a:t>
            </a:r>
          </a:p>
          <a:p>
            <a:pPr lvl="2">
              <a:buClr>
                <a:schemeClr val="tx1"/>
              </a:buClr>
            </a:pPr>
            <a:r>
              <a:rPr lang="en-US" sz="2600" dirty="0"/>
              <a:t>Schools must still share private contact information with MDE as required for federal reporting purposes</a:t>
            </a:r>
          </a:p>
          <a:p>
            <a:pPr lvl="2">
              <a:buClr>
                <a:srgbClr val="0054A6"/>
              </a:buClr>
            </a:pPr>
            <a:endParaRPr lang="en-US" sz="2600" dirty="0"/>
          </a:p>
          <a:p>
            <a:pPr marL="342900" lvl="1" indent="0">
              <a:buClr>
                <a:srgbClr val="0054A6"/>
              </a:buClr>
              <a:buNone/>
            </a:pPr>
            <a:endParaRPr lang="en-US" sz="3200" dirty="0"/>
          </a:p>
          <a:p>
            <a:pPr lvl="1">
              <a:buClr>
                <a:srgbClr val="0054A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Educational data (cont.)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270938"/>
          </a:xfrm>
        </p:spPr>
        <p:txBody>
          <a:bodyPr>
            <a:normAutofit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Minn. Stat. § 13.32, </a:t>
            </a:r>
            <a:r>
              <a:rPr lang="en-US" sz="3600" dirty="0" err="1"/>
              <a:t>subd</a:t>
            </a:r>
            <a:r>
              <a:rPr lang="en-US" sz="3600" dirty="0"/>
              <a:t>. 3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Schools may disclose student’s private personal contact data to a library for purposes of issuing a library card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Schools may disclose private educational data to tribal nations about tribally-enrolled or descendant students to support educational attainment</a:t>
            </a:r>
          </a:p>
          <a:p>
            <a:pPr lvl="1">
              <a:buClr>
                <a:srgbClr val="0054A6"/>
              </a:buClr>
            </a:pPr>
            <a:endParaRPr lang="en-US" sz="3200" dirty="0"/>
          </a:p>
          <a:p>
            <a:pPr lvl="1">
              <a:buClr>
                <a:srgbClr val="0054A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698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0" y="-1"/>
            <a:ext cx="9144000" cy="1247775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Body camera data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6DC1B5-97D0-446F-A4E8-709E9171B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34662"/>
            <a:ext cx="8382000" cy="5423338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54A6"/>
              </a:buClr>
            </a:pPr>
            <a:r>
              <a:rPr lang="en-US" sz="3600" dirty="0"/>
              <a:t>Minn. Stat. § 13.825, </a:t>
            </a:r>
            <a:r>
              <a:rPr lang="en-US" sz="3600" dirty="0" err="1"/>
              <a:t>subds</a:t>
            </a:r>
            <a:r>
              <a:rPr lang="en-US" sz="3600" dirty="0"/>
              <a:t>. 2 &amp; 3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Law enforcement agencies must allow family of individual who is killed as a result of an officer’s use of force and their legal representative to inspect body camera data documenting incident within five days of request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Agency may deny access if there’s a compelling reason why inspection would interfere with active investigation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Must provide prompt, written denial and inform that relief may be sought from district court under section 13.82, </a:t>
            </a:r>
            <a:r>
              <a:rPr lang="en-US" sz="2600" dirty="0" err="1"/>
              <a:t>subd</a:t>
            </a:r>
            <a:r>
              <a:rPr lang="en-US" sz="2600" dirty="0"/>
              <a:t>. 7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Agencies must disclose body camera data (with applicable redactions) to the public within 14 days after a deadly use-of-force incident </a:t>
            </a:r>
          </a:p>
          <a:p>
            <a:pPr lvl="2">
              <a:buClr>
                <a:srgbClr val="0054A6"/>
              </a:buClr>
            </a:pPr>
            <a:r>
              <a:rPr lang="en-US" sz="2600" dirty="0"/>
              <a:t>Agency may withhold access if it asserts disclosure would interfere with active investigation (data then remain confidential)</a:t>
            </a:r>
          </a:p>
          <a:p>
            <a:pPr lvl="1">
              <a:buClr>
                <a:srgbClr val="0054A6"/>
              </a:buClr>
            </a:pPr>
            <a:r>
              <a:rPr lang="en-US" sz="2900" dirty="0"/>
              <a:t>Body camera data documenting deadly use-of-force incident must be maintained indefinitely</a:t>
            </a:r>
          </a:p>
          <a:p>
            <a:pPr lvl="1">
              <a:buClr>
                <a:srgbClr val="0054A6"/>
              </a:buClr>
            </a:pPr>
            <a:endParaRPr lang="en-US" sz="3200" dirty="0"/>
          </a:p>
          <a:p>
            <a:pPr lvl="1">
              <a:buClr>
                <a:srgbClr val="0054A6"/>
              </a:buClr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54144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4&quot;&gt;&lt;property id=&quot;20148&quot; value=&quot;5&quot;/&gt;&lt;property id=&quot;20300&quot; value=&quot;Slide 2 - &amp;quot;Section Title Slide (One Line)&amp;quot;&quot;/&gt;&lt;property id=&quot;20307&quot; value=&quot;406&quot;/&gt;&lt;/object&gt;&lt;object type=&quot;3&quot; unique_id=&quot;10005&quot;&gt;&lt;property id=&quot;20148&quot; value=&quot;5&quot;/&gt;&lt;property id=&quot;20300&quot; value=&quot;Slide 3 - &amp;quot;Agenda&amp;quot;&quot;/&gt;&lt;property id=&quot;20307&quot; value=&quot;456&quot;/&gt;&lt;/object&gt;&lt;object type=&quot;3&quot; unique_id=&quot;10006&quot;&gt;&lt;property id=&quot;20148&quot; value=&quot;5&quot;/&gt;&lt;property id=&quot;20300&quot; value=&quot;Slide 4 - &amp;quot;Using Images&amp;quot;&quot;/&gt;&lt;property id=&quot;20307&quot; value=&quot;458&quot;/&gt;&lt;/object&gt;&lt;object type=&quot;3&quot; unique_id=&quot;10007&quot;&gt;&lt;property id=&quot;20148&quot; value=&quot;5&quot;/&gt;&lt;property id=&quot;20300&quot; value=&quot;Slide 5 - &amp;quot;Thank you again!&amp;quot;&quot;/&gt;&lt;property id=&quot;20307&quot; value=&quot;481&quot;/&gt;&lt;/object&gt;&lt;object type=&quot;3&quot; unique_id=&quot;10176&quot;&gt;&lt;property id=&quot;20148&quot; value=&quot;5&quot;/&gt;&lt;property id=&quot;20300&quot; value=&quot;Slide 1&quot;/&gt;&lt;property id=&quot;20307&quot; value=&quot;482&quot;/&gt;&lt;/object&gt;&lt;/object&gt;&lt;object type=&quot;8&quot; unique_id=&quot;1001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1_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Type xmlns="b0c110eb-2bf3-4d9a-8ca9-e269e048f20f">Template</Doc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2959CFDCE4774BA1D09DA1FDC4C8F8" ma:contentTypeVersion="1" ma:contentTypeDescription="Create a new document." ma:contentTypeScope="" ma:versionID="1f7f5663cad6477919742dd766e17e7a">
  <xsd:schema xmlns:xsd="http://www.w3.org/2001/XMLSchema" xmlns:xs="http://www.w3.org/2001/XMLSchema" xmlns:p="http://schemas.microsoft.com/office/2006/metadata/properties" xmlns:ns2="b0c110eb-2bf3-4d9a-8ca9-e269e048f20f" targetNamespace="http://schemas.microsoft.com/office/2006/metadata/properties" ma:root="true" ma:fieldsID="c662c0886d9acbf7a9fe6fc7fea3baca" ns2:_="">
    <xsd:import namespace="b0c110eb-2bf3-4d9a-8ca9-e269e048f20f"/>
    <xsd:element name="properties">
      <xsd:complexType>
        <xsd:sequence>
          <xsd:element name="documentManagement">
            <xsd:complexType>
              <xsd:all>
                <xsd:element ref="ns2:Doc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c110eb-2bf3-4d9a-8ca9-e269e048f20f" elementFormDefault="qualified">
    <xsd:import namespace="http://schemas.microsoft.com/office/2006/documentManagement/types"/>
    <xsd:import namespace="http://schemas.microsoft.com/office/infopath/2007/PartnerControls"/>
    <xsd:element name="Doc_x0020_Type" ma:index="8" nillable="true" ma:displayName="Doc Type" ma:format="RadioButtons" ma:internalName="Doc_x0020_Type">
      <xsd:simpleType>
        <xsd:restriction base="dms:Choice">
          <xsd:enumeration value="Logo"/>
          <xsd:enumeration value="Template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8389D6-E0FD-469D-8587-EA39AB285030}">
  <ds:schemaRefs>
    <ds:schemaRef ds:uri="http://schemas.microsoft.com/office/2006/metadata/properties"/>
    <ds:schemaRef ds:uri="http://purl.org/dc/terms/"/>
    <ds:schemaRef ds:uri="b0c110eb-2bf3-4d9a-8ca9-e269e048f20f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D4EF8E2-3139-418A-9FDB-BACD075AE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c110eb-2bf3-4d9a-8ca9-e269e048f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53553-7048-44C0-962D-31C90BA4F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41048</TotalTime>
  <Words>1541</Words>
  <Application>Microsoft Office PowerPoint</Application>
  <PresentationFormat>On-screen Show (4:3)</PresentationFormat>
  <Paragraphs>156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NeueHaasGroteskText Std</vt:lpstr>
      <vt:lpstr>MN.IT</vt:lpstr>
      <vt:lpstr>1_MN.IT</vt:lpstr>
      <vt:lpstr>2023 Legislative Update: Data Practices and Open Meeting Law &amp; Data Practices Potpourri</vt:lpstr>
      <vt:lpstr>Who we are and what we do</vt:lpstr>
      <vt:lpstr>Today’s agenda – 11am – 11:45am</vt:lpstr>
      <vt:lpstr>Legislative Changes to Data Practices &amp; OML</vt:lpstr>
      <vt:lpstr>Personnel data</vt:lpstr>
      <vt:lpstr>Political subdivision licensing data</vt:lpstr>
      <vt:lpstr>Educational data</vt:lpstr>
      <vt:lpstr>Educational data (cont.)</vt:lpstr>
      <vt:lpstr>Body camera data</vt:lpstr>
      <vt:lpstr>Body camera policies</vt:lpstr>
      <vt:lpstr>Sharing data with POST Board</vt:lpstr>
      <vt:lpstr>Miscellaneous provisions</vt:lpstr>
      <vt:lpstr>Commissioner of Administration’s authority</vt:lpstr>
      <vt:lpstr>Open Meeting Law</vt:lpstr>
      <vt:lpstr>Data Practices Requirements Reminders</vt:lpstr>
      <vt:lpstr>Update Policies by August 1 </vt:lpstr>
      <vt:lpstr>Data Practices Potpourri</vt:lpstr>
      <vt:lpstr>Question #1 – Court orders</vt:lpstr>
      <vt:lpstr>Answer #1 – Court orders</vt:lpstr>
      <vt:lpstr>Question #2 – Subpoenas</vt:lpstr>
      <vt:lpstr>Answer #2 – Subpoenas</vt:lpstr>
      <vt:lpstr>Question #3 – Access to private data</vt:lpstr>
      <vt:lpstr>Answer #3 – Access to private data</vt:lpstr>
      <vt:lpstr>Send us your questions </vt:lpstr>
      <vt:lpstr>Stay in touch!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Carmody, Casey (ADM)</cp:lastModifiedBy>
  <cp:revision>1369</cp:revision>
  <cp:lastPrinted>2023-07-11T12:47:15Z</cp:lastPrinted>
  <dcterms:created xsi:type="dcterms:W3CDTF">2016-01-06T16:54:03Z</dcterms:created>
  <dcterms:modified xsi:type="dcterms:W3CDTF">2023-07-11T12:54:06Z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0x0101000C2959CFDCE4774BA1D09DA1FDC4C8F8</vt:lpwstr>
  </property>
</Properties>
</file>