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36"/>
  </p:notesMasterIdLst>
  <p:handoutMasterIdLst>
    <p:handoutMasterId r:id="rId37"/>
  </p:handoutMasterIdLst>
  <p:sldIdLst>
    <p:sldId id="526" r:id="rId5"/>
    <p:sldId id="458" r:id="rId6"/>
    <p:sldId id="689" r:id="rId7"/>
    <p:sldId id="657" r:id="rId8"/>
    <p:sldId id="691" r:id="rId9"/>
    <p:sldId id="702" r:id="rId10"/>
    <p:sldId id="703" r:id="rId11"/>
    <p:sldId id="705" r:id="rId12"/>
    <p:sldId id="708" r:id="rId13"/>
    <p:sldId id="704" r:id="rId14"/>
    <p:sldId id="698" r:id="rId15"/>
    <p:sldId id="699" r:id="rId16"/>
    <p:sldId id="700" r:id="rId17"/>
    <p:sldId id="701" r:id="rId18"/>
    <p:sldId id="707" r:id="rId19"/>
    <p:sldId id="706" r:id="rId20"/>
    <p:sldId id="709" r:id="rId21"/>
    <p:sldId id="710" r:id="rId22"/>
    <p:sldId id="593" r:id="rId23"/>
    <p:sldId id="682" r:id="rId24"/>
    <p:sldId id="671" r:id="rId25"/>
    <p:sldId id="711" r:id="rId26"/>
    <p:sldId id="617" r:id="rId27"/>
    <p:sldId id="712" r:id="rId28"/>
    <p:sldId id="714" r:id="rId29"/>
    <p:sldId id="713" r:id="rId30"/>
    <p:sldId id="607" r:id="rId31"/>
    <p:sldId id="715" r:id="rId32"/>
    <p:sldId id="716" r:id="rId33"/>
    <p:sldId id="631" r:id="rId34"/>
    <p:sldId id="717" r:id="rId35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D0D0D"/>
    <a:srgbClr val="00A3E2"/>
    <a:srgbClr val="78BE21"/>
    <a:srgbClr val="000000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41916" autoAdjust="0"/>
  </p:normalViewPr>
  <p:slideViewPr>
    <p:cSldViewPr snapToGrid="0">
      <p:cViewPr varScale="1">
        <p:scale>
          <a:sx n="37" d="100"/>
          <a:sy n="37" d="100"/>
        </p:scale>
        <p:origin x="1266" y="36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4143960" y="2"/>
            <a:ext cx="3169589" cy="481534"/>
          </a:xfrm>
          <a:prstGeom prst="rect">
            <a:avLst/>
          </a:prstGeom>
        </p:spPr>
        <p:txBody>
          <a:bodyPr vert="horz" lIns="98271" tIns="49135" rIns="98271" bIns="49135" rtlCol="0"/>
          <a:lstStyle>
            <a:lvl1pPr algn="r">
              <a:defRPr sz="1200"/>
            </a:lvl1pPr>
          </a:lstStyle>
          <a:p>
            <a:r>
              <a:rPr lang="en-US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06022-5396-3A85-E700-8E2CCEE53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A21D4E7-6D18-F446-73F0-B37B344ED5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98360B-F7A3-740B-CF8B-A402FCB30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A5EABF-C83D-673E-C2A6-8E62BF4C66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D90ACCED-A2BD-489F-BD1E-F4C711FC470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DCC057-5A79-7BCA-0365-E261723779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69F628-E4E6-8385-2AA5-1C9237C10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E51E694-18E5-4330-9AAF-7E27DF7A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530" y="4555902"/>
            <a:ext cx="5844219" cy="4316118"/>
          </a:xfrm>
          <a:prstGeom prst="rect">
            <a:avLst/>
          </a:prstGeom>
        </p:spPr>
        <p:txBody>
          <a:bodyPr lIns="98271" tIns="49135" rIns="98271" bIns="49135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37966" y="9110142"/>
            <a:ext cx="3165619" cy="479568"/>
          </a:xfrm>
          <a:prstGeom prst="rect">
            <a:avLst/>
          </a:prstGeom>
        </p:spPr>
        <p:txBody>
          <a:bodyPr lIns="98271" tIns="49135" rIns="98271" bIns="49135"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0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43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79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764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17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36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710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94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678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62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1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B2B76C-66DC-4BF3-8298-DBBD3A8203C5}" type="datetime6">
              <a:rPr lang="en-US" smtClean="0"/>
              <a:t>July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580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 defTabSz="983886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0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 defTabSz="983886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4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817082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 defTabSz="983886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34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 defTabSz="98388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45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 defTabSz="983886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72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866313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744456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64635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pPr>
              <a:lnSpc>
                <a:spcPct val="107000"/>
              </a:lnSpc>
            </a:pPr>
            <a:endParaRPr lang="en-US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1" y="1"/>
            <a:ext cx="3174227" cy="480552"/>
          </a:xfrm>
          <a:prstGeom prst="rect">
            <a:avLst/>
          </a:prstGeom>
        </p:spPr>
        <p:txBody>
          <a:bodyPr lIns="98389" tIns="49194" rIns="98389" bIns="49194"/>
          <a:lstStyle/>
          <a:p>
            <a:r>
              <a:rPr lang="en-US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91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pPr>
              <a:lnSpc>
                <a:spcPct val="107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8389" tIns="49194" rIns="98389" bIns="49194"/>
          <a:lstStyle/>
          <a:p>
            <a:fld id="{8ECB728C-5DAD-4A04-B418-12CA4B4CBC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6A68C-B2B8-4636-9C3C-C6661393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>
              <a:lnSpc>
                <a:spcPct val="107000"/>
              </a:lnSpc>
            </a:pP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7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31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9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21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70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02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27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n.gov/admin/data-practic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news/events/webinar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user/INFOIPA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dpo@state.mn.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mn.gov/admin/data-practices/news/newsletters/" TargetMode="External"/><Relationship Id="rId4" Type="http://schemas.openxmlformats.org/officeDocument/2006/relationships/hyperlink" Target="https://www.youtube.com/user/INFOIP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8565"/>
            <a:ext cx="9144000" cy="1199223"/>
          </a:xfrm>
        </p:spPr>
        <p:txBody>
          <a:bodyPr>
            <a:normAutofit/>
          </a:bodyPr>
          <a:lstStyle/>
          <a:p>
            <a:r>
              <a:rPr lang="en-US" dirty="0"/>
              <a:t>2025 Legislative Update</a:t>
            </a:r>
            <a:br>
              <a:rPr lang="en-US" dirty="0"/>
            </a:br>
            <a:r>
              <a:rPr lang="en-US" dirty="0"/>
              <a:t>&amp; Data Practices Potpourri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July 15, 2025</a:t>
            </a:r>
          </a:p>
        </p:txBody>
      </p:sp>
    </p:spTree>
    <p:extLst>
      <p:ext uri="{BB962C8B-B14F-4D97-AF65-F5344CB8AC3E}">
        <p14:creationId xmlns:p14="http://schemas.microsoft.com/office/powerpoint/2010/main" val="418681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Traffic Accident Body Worn Camera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§13.825, subd. 4(c)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Active or inactive BWC data used in a collision investigation are available to persons entitled to a state accident report under Minn. Stat. §169.09 subd. 13.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Unredacted data available to requesters for limited purposes. Subject to DPA penalties for misuse. 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May withhold from requester if there is a compelling reason access would interfere with an active investigation, if the data are clearly offensive to common sensibilities, or if classified elsewhere as not public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Does not apply to State Patrol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865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Judicial Official Real Property Records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§§ 13.991, 480.40, 480.45 480.50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Classifies personal information in real property records on judicial branch officials as private data. 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Real Property Records = as defined in Safe at Home statute 13.045 subd 1(5); UCC filings and tax liens, other records by county recorder or other gov entities </a:t>
            </a:r>
          </a:p>
        </p:txBody>
      </p:sp>
    </p:spTree>
    <p:extLst>
      <p:ext uri="{BB962C8B-B14F-4D97-AF65-F5344CB8AC3E}">
        <p14:creationId xmlns:p14="http://schemas.microsoft.com/office/powerpoint/2010/main" val="402256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Judicial Official Real Property Records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§§ 13.991, 480.40, 480.45 480.50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For real property records, protections apply to: </a:t>
            </a:r>
          </a:p>
          <a:p>
            <a:pPr lvl="2">
              <a:buClr>
                <a:schemeClr val="tx1"/>
              </a:buClr>
            </a:pPr>
            <a:r>
              <a:rPr lang="en-US" sz="2900" dirty="0"/>
              <a:t>MN District Court judges, retired judges, COA judges, and every active, senior, recalled, or retired federal judge who resides in MN. </a:t>
            </a:r>
          </a:p>
          <a:p>
            <a:pPr lvl="2">
              <a:buClr>
                <a:schemeClr val="tx1"/>
              </a:buClr>
            </a:pPr>
            <a:r>
              <a:rPr lang="en-US" sz="2900" dirty="0"/>
              <a:t>MN Supreme Court justice</a:t>
            </a:r>
          </a:p>
          <a:p>
            <a:pPr lvl="2">
              <a:buClr>
                <a:schemeClr val="tx1"/>
              </a:buClr>
            </a:pPr>
            <a:r>
              <a:rPr lang="en-US" sz="2900" dirty="0"/>
              <a:t>Judicial referees and magistrate judges</a:t>
            </a:r>
          </a:p>
          <a:p>
            <a:pPr marL="685800" lvl="2" indent="0">
              <a:buClr>
                <a:schemeClr val="tx1"/>
              </a:buClr>
              <a:buNone/>
            </a:pPr>
            <a:r>
              <a:rPr lang="en-US" sz="2900" dirty="0"/>
              <a:t>+Spouse, domestic partner, adult child of a judicial official</a:t>
            </a:r>
          </a:p>
          <a:p>
            <a:pPr lvl="2">
              <a:buClr>
                <a:schemeClr val="tx1"/>
              </a:buClr>
            </a:pPr>
            <a:endParaRPr lang="en-US" sz="3000" dirty="0"/>
          </a:p>
          <a:p>
            <a:pPr lvl="1">
              <a:buClr>
                <a:schemeClr val="tx1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7809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Judicial Official Real Property Records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§§ 13.991, 480.40, 480.45 480.50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Judicial officials must send a written notice to county recorder and SOS, or other government entity that holds real property records to receive these protections 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Spouse, domestic partner, or adult child of a judicial official would submit notice if personal information is about them</a:t>
            </a:r>
            <a:endParaRPr lang="en-US" sz="3000" dirty="0"/>
          </a:p>
          <a:p>
            <a:pPr lvl="1">
              <a:buClr>
                <a:schemeClr val="tx1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67652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Judicial Official Real Property Records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§§ 13.991, 480.40, 480.45 480.50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If you receive written notification, then classification and protections in 480.50 apply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Remedies under Data Practices Act only apply if written notification is received 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Specific access provisions for title examination </a:t>
            </a:r>
          </a:p>
          <a:p>
            <a:pPr lvl="1">
              <a:buClr>
                <a:schemeClr val="tx1"/>
              </a:buClr>
            </a:pPr>
            <a:r>
              <a:rPr lang="en-US" sz="3300" b="1" dirty="0"/>
              <a:t>Effective January 1, 2026</a:t>
            </a:r>
          </a:p>
        </p:txBody>
      </p:sp>
    </p:spTree>
    <p:extLst>
      <p:ext uri="{BB962C8B-B14F-4D97-AF65-F5344CB8AC3E}">
        <p14:creationId xmlns:p14="http://schemas.microsoft.com/office/powerpoint/2010/main" val="51418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Fraud Data 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300" dirty="0"/>
              <a:t>Minn. Stat. </a:t>
            </a:r>
            <a:r>
              <a:rPr lang="en-US" sz="3200" dirty="0"/>
              <a:t>§13.357</a:t>
            </a:r>
          </a:p>
          <a:p>
            <a:pPr lvl="1">
              <a:buClr>
                <a:schemeClr val="tx1"/>
              </a:buClr>
            </a:pPr>
            <a:r>
              <a:rPr lang="en-US" sz="2900" dirty="0"/>
              <a:t>Government entities may disclose data related to suspected or confirmed fraud in a public program to any other government entity if the access would promote the protection of public resources, promote the integrity of public programs, or aid the law enforcement process</a:t>
            </a:r>
          </a:p>
          <a:p>
            <a:pPr lvl="1">
              <a:buClr>
                <a:schemeClr val="tx1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9608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Fraud Data – State Agencies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sz="3300" dirty="0"/>
              <a:t>Minn. Stat. </a:t>
            </a:r>
            <a:r>
              <a:rPr lang="en-US" sz="3200" dirty="0"/>
              <a:t>§299C.061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Requires state agencies that make a mandatory or discretionary referral to the BCA’s Financial Crimes and Fraud Section to provide any data related to the suspected fraudulent activity regardless of classification</a:t>
            </a:r>
          </a:p>
          <a:p>
            <a:pPr>
              <a:buClr>
                <a:schemeClr val="tx1"/>
              </a:buClr>
            </a:pPr>
            <a:r>
              <a:rPr lang="en-US" sz="3300" dirty="0"/>
              <a:t>Minn. Stat. </a:t>
            </a:r>
            <a:r>
              <a:rPr lang="en-US" sz="3600" dirty="0"/>
              <a:t>§15.013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Classifies data at state agencies relating to evidence of fraud as confidential or protected nonpublic data, allows agencies to disclose these data to federal, state, or local government agencies or a law enforcement agency if disclosure will help prevent fraud against public programs or aid in the law enforcement process</a:t>
            </a:r>
          </a:p>
        </p:txBody>
      </p:sp>
    </p:spTree>
    <p:extLst>
      <p:ext uri="{BB962C8B-B14F-4D97-AF65-F5344CB8AC3E}">
        <p14:creationId xmlns:p14="http://schemas.microsoft.com/office/powerpoint/2010/main" val="254913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State Contracts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§16C.05 subd. 8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State contracts may not contain terms that are inconsistent with Chapter 13</a:t>
            </a:r>
          </a:p>
          <a:p>
            <a:pPr marL="342900" lvl="1" indent="0">
              <a:buClr>
                <a:schemeClr val="tx1"/>
              </a:buClr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565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Open Meeting Law – Remote Meetings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§13D.02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Applies to meetings of local public bodies using interactive technology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Physical location of members attending remotely no longer noticed or open to the public 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Other requirements for remote meetings still apply</a:t>
            </a:r>
          </a:p>
          <a:p>
            <a:pPr lvl="1">
              <a:buClr>
                <a:schemeClr val="tx1"/>
              </a:buClr>
            </a:pPr>
            <a:r>
              <a:rPr lang="en-US" sz="3300" b="1" dirty="0"/>
              <a:t>Effective May 24, 2025</a:t>
            </a:r>
          </a:p>
          <a:p>
            <a:pPr lvl="1">
              <a:buClr>
                <a:schemeClr val="tx1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5811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6669"/>
            <a:ext cx="9144000" cy="1199223"/>
          </a:xfrm>
        </p:spPr>
        <p:txBody>
          <a:bodyPr>
            <a:normAutofit/>
          </a:bodyPr>
          <a:lstStyle/>
          <a:p>
            <a:r>
              <a:rPr lang="en-US" sz="3100" dirty="0"/>
              <a:t>Data Practices Potpourri</a:t>
            </a:r>
            <a:endParaRPr lang="en-US" dirty="0"/>
          </a:p>
        </p:txBody>
      </p:sp>
      <p:pic>
        <p:nvPicPr>
          <p:cNvPr id="8" name="Picture Placeholder 3" descr="Puzzle pieces">
            <a:extLst>
              <a:ext uri="{FF2B5EF4-FFF2-40B4-BE49-F238E27FC236}">
                <a16:creationId xmlns:a16="http://schemas.microsoft.com/office/drawing/2014/main" id="{D0C24C1C-ACB1-66BB-EB00-F98CE059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9" b="14933"/>
          <a:stretch/>
        </p:blipFill>
        <p:spPr>
          <a:xfrm>
            <a:off x="1" y="1744122"/>
            <a:ext cx="9143999" cy="24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42" y="4241241"/>
            <a:ext cx="3982452" cy="24961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435" y="1374998"/>
            <a:ext cx="6207427" cy="5266434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4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#1 – Policies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80"/>
            <a:ext cx="8397240" cy="477012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Our entity has no changes to our data practices policies, do we have to update them annually? </a:t>
            </a:r>
          </a:p>
        </p:txBody>
      </p:sp>
    </p:spTree>
    <p:extLst>
      <p:ext uri="{BB962C8B-B14F-4D97-AF65-F5344CB8AC3E}">
        <p14:creationId xmlns:p14="http://schemas.microsoft.com/office/powerpoint/2010/main" val="248592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3EE1D-BD7E-47A1-BF70-B02C58A2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71"/>
            <a:ext cx="8371915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#1 - Policies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090-1247-49BF-BB8C-FBA7C98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398494"/>
            <a:ext cx="9000565" cy="494851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Minn. Stat. § 13.025 requires all government entities to create policies about access to public data and the rights of data subjects</a:t>
            </a:r>
          </a:p>
          <a:p>
            <a:r>
              <a:rPr lang="en-US" sz="3200" dirty="0"/>
              <a:t>These policies must be reviewed and updated by August 1 each year</a:t>
            </a:r>
          </a:p>
          <a:p>
            <a:r>
              <a:rPr lang="en-US" sz="3200" dirty="0"/>
              <a:t>The policies must be easily accessible to the public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Answer: Yes, check your policy annually by the Aug. 1 deadline. If no changes are made, document it is still accurate.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496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3EE1D-BD7E-47A1-BF70-B02C58A2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71"/>
            <a:ext cx="8371915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#2 – Email Addresses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090-1247-49BF-BB8C-FBA7C98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6" y="1398494"/>
            <a:ext cx="8728716" cy="494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Can a government entity cite Minn. Stat. section 13.356 to redact all email addresses it maintains about individuals when responding to a data request?</a:t>
            </a:r>
          </a:p>
        </p:txBody>
      </p:sp>
    </p:spTree>
    <p:extLst>
      <p:ext uri="{BB962C8B-B14F-4D97-AF65-F5344CB8AC3E}">
        <p14:creationId xmlns:p14="http://schemas.microsoft.com/office/powerpoint/2010/main" val="127839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#2  – Email Addresses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Minn. Stat. §13.356 applies only to individuals’ telephone numbers, email addresses, and online account information submitted for “notification purposes or as part of a subscription list for an entity’s electronic periodic publications.” (See AO 20-006.)</a:t>
            </a:r>
            <a:endParaRPr lang="en-US" sz="3100" dirty="0"/>
          </a:p>
          <a:p>
            <a:pPr marL="0" indent="0">
              <a:buClr>
                <a:srgbClr val="0054A6"/>
              </a:buClr>
              <a:buNone/>
            </a:pPr>
            <a:r>
              <a:rPr lang="en-US" sz="3100" b="1" dirty="0"/>
              <a:t>Answer: No, email addresses are presumptively public unless a specific section classifies the data as not public.</a:t>
            </a:r>
          </a:p>
        </p:txBody>
      </p:sp>
    </p:spTree>
    <p:extLst>
      <p:ext uri="{BB962C8B-B14F-4D97-AF65-F5344CB8AC3E}">
        <p14:creationId xmlns:p14="http://schemas.microsoft.com/office/powerpoint/2010/main" val="2587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3EE1D-BD7E-47A1-BF70-B02C58A2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71"/>
            <a:ext cx="8371915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#3 – Resignation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090-1247-49BF-BB8C-FBA7C98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655805"/>
            <a:ext cx="8371915" cy="4691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Is a resignation letter submitted by an employee public data? </a:t>
            </a:r>
          </a:p>
        </p:txBody>
      </p:sp>
    </p:spTree>
    <p:extLst>
      <p:ext uri="{BB962C8B-B14F-4D97-AF65-F5344CB8AC3E}">
        <p14:creationId xmlns:p14="http://schemas.microsoft.com/office/powerpoint/2010/main" val="221687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3EE1D-BD7E-47A1-BF70-B02C58A2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71"/>
            <a:ext cx="8371915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#3 – Resignation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090-1247-49BF-BB8C-FBA7C98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655805"/>
            <a:ext cx="8371915" cy="469120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Minn. Stat. §13.43 subd. 4 classifies data on employees as private data, unless explicitly called out as public data in 13.43.</a:t>
            </a:r>
          </a:p>
          <a:p>
            <a:r>
              <a:rPr lang="en-US" sz="3600" dirty="0"/>
              <a:t>Under 13.43 subd. 2, only the first and last dates of employment are public data. </a:t>
            </a:r>
          </a:p>
          <a:p>
            <a:r>
              <a:rPr lang="en-US" sz="3600" dirty="0"/>
              <a:t>Resignation letters are not included in the public data listed. 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Answer: Resignation letters are private data on the employee. </a:t>
            </a:r>
          </a:p>
        </p:txBody>
      </p:sp>
    </p:spTree>
    <p:extLst>
      <p:ext uri="{BB962C8B-B14F-4D97-AF65-F5344CB8AC3E}">
        <p14:creationId xmlns:p14="http://schemas.microsoft.com/office/powerpoint/2010/main" val="332467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3EE1D-BD7E-47A1-BF70-B02C58A2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71"/>
            <a:ext cx="8371915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#4 – Body Camera Inspection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090-1247-49BF-BB8C-FBA7C98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655805"/>
            <a:ext cx="8371915" cy="4691206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A data subject asked whether they may bring someone with them (who is not a data subject) to view/inspect private body camera videos. Is this permissible?</a:t>
            </a:r>
          </a:p>
        </p:txBody>
      </p:sp>
    </p:spTree>
    <p:extLst>
      <p:ext uri="{BB962C8B-B14F-4D97-AF65-F5344CB8AC3E}">
        <p14:creationId xmlns:p14="http://schemas.microsoft.com/office/powerpoint/2010/main" val="4172334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#4  – Body Camera Inspection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79"/>
            <a:ext cx="8321040" cy="5091853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b="1" dirty="0"/>
              <a:t>Answer: </a:t>
            </a:r>
            <a:r>
              <a:rPr lang="en-US" sz="3600" dirty="0"/>
              <a:t>No. Only the data subject has “access” (right to view) to private/nonpublic video, including others in video.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Minn. Stat. 13.825, subd 4(b)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75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#5  – Medical Records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79"/>
            <a:ext cx="8321040" cy="5091853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A member of the public requested an inactive investigative file. The file contains medical information. Can we release this data? </a:t>
            </a:r>
          </a:p>
        </p:txBody>
      </p:sp>
    </p:spTree>
    <p:extLst>
      <p:ext uri="{BB962C8B-B14F-4D97-AF65-F5344CB8AC3E}">
        <p14:creationId xmlns:p14="http://schemas.microsoft.com/office/powerpoint/2010/main" val="411047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#5  – Medical Records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79"/>
            <a:ext cx="8321040" cy="5091853"/>
          </a:xfrm>
        </p:spPr>
        <p:txBody>
          <a:bodyPr anchor="t">
            <a:normAutofit lnSpcReduction="10000"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Inactive criminal investigative data are public under § 13.82 subd. 7</a:t>
            </a:r>
          </a:p>
          <a:p>
            <a:pPr>
              <a:buClr>
                <a:srgbClr val="0054A6"/>
              </a:buClr>
            </a:pPr>
            <a:r>
              <a:rPr lang="en-US" sz="3600" dirty="0"/>
              <a:t>Health records received from a provider may only be released if authorized under Minn. Stat. §144.293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200" b="1" dirty="0"/>
              <a:t>Answer: data in the inactive file received directly from a health care provider would not be disclosed in response to a public data request. All other data are public</a:t>
            </a:r>
          </a:p>
        </p:txBody>
      </p:sp>
    </p:spTree>
    <p:extLst>
      <p:ext uri="{BB962C8B-B14F-4D97-AF65-F5344CB8AC3E}">
        <p14:creationId xmlns:p14="http://schemas.microsoft.com/office/powerpoint/2010/main" val="345286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Today’s agenda – 11am – 11:45am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81" y="1572718"/>
            <a:ext cx="8380955" cy="5014694"/>
          </a:xfrm>
        </p:spPr>
        <p:txBody>
          <a:bodyPr anchor="t">
            <a:normAutofit/>
          </a:bodyPr>
          <a:lstStyle/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11:00 a.m.</a:t>
            </a:r>
            <a:r>
              <a:rPr lang="en-US" sz="3600" dirty="0"/>
              <a:t> – Legislative Updates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11:30 a.m.</a:t>
            </a:r>
            <a:r>
              <a:rPr lang="en-US" sz="3600" dirty="0"/>
              <a:t> – Potpourri</a:t>
            </a:r>
            <a:endParaRPr lang="en-US" sz="3600" b="1" dirty="0"/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11:40 a.m.</a:t>
            </a:r>
            <a:r>
              <a:rPr lang="en-US" sz="3600" dirty="0"/>
              <a:t> – Q&amp;A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11:45 a.m.</a:t>
            </a:r>
            <a:r>
              <a:rPr lang="en-US" sz="3600" dirty="0"/>
              <a:t> – End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9408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E389-6807-4508-B8DB-E5E89872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1" y="141111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Send us your questions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3B064-AE33-416F-93E8-054418879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Type your questions in the Q&amp;A Panel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If we don’t get to your question, we will follow up afterwards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Slides are available: </a:t>
            </a:r>
            <a:r>
              <a:rPr lang="en-US" sz="2800" dirty="0">
                <a:hlinkClick r:id="rId3"/>
              </a:rPr>
              <a:t>https://mn.gov/admin/data-practices/news/events/webinars/</a:t>
            </a:r>
            <a:r>
              <a:rPr lang="en-US" sz="28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 recording of this webinar will be available at: </a:t>
            </a:r>
            <a:r>
              <a:rPr lang="en-US" sz="2800" dirty="0">
                <a:hlinkClick r:id="rId4"/>
              </a:rPr>
              <a:t>https://www.youtube.com/user/INFOIPAD</a:t>
            </a:r>
            <a:r>
              <a:rPr lang="en-US" sz="28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Please fill out the evaluation in the Polling Panel</a:t>
            </a:r>
          </a:p>
        </p:txBody>
      </p:sp>
    </p:spTree>
    <p:extLst>
      <p:ext uri="{BB962C8B-B14F-4D97-AF65-F5344CB8AC3E}">
        <p14:creationId xmlns:p14="http://schemas.microsoft.com/office/powerpoint/2010/main" val="1224051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/>
              <a:t>Stay in touch!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3B3D40-7F73-A3E4-0AE2-57528A240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62562"/>
              </p:ext>
            </p:extLst>
          </p:nvPr>
        </p:nvGraphicFramePr>
        <p:xfrm>
          <a:off x="457200" y="3840480"/>
          <a:ext cx="8229600" cy="3017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731208031"/>
                    </a:ext>
                  </a:extLst>
                </a:gridCol>
                <a:gridCol w="6285600">
                  <a:extLst>
                    <a:ext uri="{9D8B030D-6E8A-4147-A177-3AD203B41FA5}">
                      <a16:colId xmlns:a16="http://schemas.microsoft.com/office/drawing/2014/main" val="2708842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Phone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651-296-6733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870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Email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hlinkClick r:id="rId3"/>
                        </a:rPr>
                        <a:t>info.dpo@state.mn.us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62723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Website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https://mn.gov/admin/data-practices/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82776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YouTube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hlinkClick r:id="rId4"/>
                        </a:rPr>
                        <a:t>https://www.youtube.com/user/INFOIPAD</a:t>
                      </a:r>
                      <a:endParaRPr lang="en-US" sz="2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20000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Newsletter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hlinkClick r:id="rId5"/>
                        </a:rPr>
                        <a:t>https://mn.gov/admin/data-practices/news/newsletters/</a:t>
                      </a:r>
                      <a:endParaRPr lang="en-US" sz="2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6097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98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6669"/>
            <a:ext cx="9144000" cy="1199223"/>
          </a:xfrm>
        </p:spPr>
        <p:txBody>
          <a:bodyPr>
            <a:normAutofit/>
          </a:bodyPr>
          <a:lstStyle/>
          <a:p>
            <a:r>
              <a:rPr lang="en-US" sz="3100" dirty="0"/>
              <a:t>Legislative Changes to Data Practices &amp; OML</a:t>
            </a:r>
            <a:endParaRPr lang="en-US" dirty="0"/>
          </a:p>
        </p:txBody>
      </p:sp>
      <p:pic>
        <p:nvPicPr>
          <p:cNvPr id="6" name="Picture Placeholder 5" descr="Stacks of paper document files">
            <a:extLst>
              <a:ext uri="{FF2B5EF4-FFF2-40B4-BE49-F238E27FC236}">
                <a16:creationId xmlns:a16="http://schemas.microsoft.com/office/drawing/2014/main" id="{626FAA96-2031-49E6-AD9D-562F509966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39923"/>
          <a:stretch/>
        </p:blipFill>
        <p:spPr>
          <a:xfrm>
            <a:off x="0" y="1779373"/>
            <a:ext cx="9144000" cy="2407296"/>
          </a:xfr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532A60B-70B9-92E2-FFBB-2304145A0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/>
          <a:p>
            <a:r>
              <a:rPr lang="en-US" sz="2000" dirty="0"/>
              <a:t>All changes effective July 1, 2025,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9845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1F92-3AA7-C878-7918-BD4D33A4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Too Many Specific Bills to List!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ADF1-7BAA-4209-C807-877BD8F224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Patient Registry Data</a:t>
            </a:r>
          </a:p>
          <a:p>
            <a:r>
              <a:rPr lang="en-US" dirty="0"/>
              <a:t>Family and Medical Benefit Data</a:t>
            </a:r>
          </a:p>
          <a:p>
            <a:r>
              <a:rPr lang="en-US" dirty="0"/>
              <a:t>VA Data Sharing</a:t>
            </a:r>
          </a:p>
          <a:p>
            <a:r>
              <a:rPr lang="en-US" dirty="0"/>
              <a:t>Business Filing Fraud Complaints</a:t>
            </a:r>
          </a:p>
          <a:p>
            <a:r>
              <a:rPr lang="en-US" dirty="0"/>
              <a:t>Election Candidate Data</a:t>
            </a:r>
          </a:p>
          <a:p>
            <a:r>
              <a:rPr lang="en-US" dirty="0"/>
              <a:t>Midwife licensing data sharing</a:t>
            </a:r>
          </a:p>
          <a:p>
            <a:r>
              <a:rPr lang="en-US" dirty="0"/>
              <a:t>State Pharmacy Benefit Data</a:t>
            </a:r>
          </a:p>
          <a:p>
            <a:r>
              <a:rPr lang="en-US" dirty="0"/>
              <a:t>Child care center footage</a:t>
            </a:r>
          </a:p>
          <a:p>
            <a:r>
              <a:rPr lang="en-US" dirty="0"/>
              <a:t>Truancy data sharing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9CA01-9B2B-B4B7-85C6-FA9717A9B8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Compensatory Revenue Task Force meetings</a:t>
            </a:r>
          </a:p>
          <a:p>
            <a:r>
              <a:rPr lang="en-US" dirty="0"/>
              <a:t>Water appropriate data</a:t>
            </a:r>
          </a:p>
          <a:p>
            <a:r>
              <a:rPr lang="en-US" dirty="0"/>
              <a:t>Data center fees</a:t>
            </a:r>
          </a:p>
          <a:p>
            <a:r>
              <a:rPr lang="en-US" dirty="0"/>
              <a:t>Restorative practice participant data</a:t>
            </a:r>
          </a:p>
          <a:p>
            <a:r>
              <a:rPr lang="en-US" dirty="0"/>
              <a:t>Task Force on Mandatory Minimum Sentences</a:t>
            </a:r>
          </a:p>
          <a:p>
            <a:r>
              <a:rPr lang="en-US" dirty="0"/>
              <a:t>Offender letter of apology</a:t>
            </a:r>
          </a:p>
          <a:p>
            <a:r>
              <a:rPr lang="en-US" dirty="0"/>
              <a:t>BCA Use of Force investigative data posting</a:t>
            </a:r>
          </a:p>
        </p:txBody>
      </p:sp>
    </p:spTree>
    <p:extLst>
      <p:ext uri="{BB962C8B-B14F-4D97-AF65-F5344CB8AC3E}">
        <p14:creationId xmlns:p14="http://schemas.microsoft.com/office/powerpoint/2010/main" val="348153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Suspended Data Requests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§13.03, subd. 3(g)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Entities can suspend further responses to a request if data requester has not collected copies or gone in to inspect data within five business days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Include information on this process in your policies</a:t>
            </a:r>
          </a:p>
          <a:p>
            <a:pPr>
              <a:buClr>
                <a:schemeClr val="tx1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Personnel Data and Public Officials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§13.43, subd. 2(e)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Removes population limits for cities and counties when determining who is a public official under Minn. Stat. sec. 13.43 subd. 2.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Expands definition of what is a public official to include different employees of Metropolitan Council</a:t>
            </a:r>
          </a:p>
        </p:txBody>
      </p:sp>
    </p:spTree>
    <p:extLst>
      <p:ext uri="{BB962C8B-B14F-4D97-AF65-F5344CB8AC3E}">
        <p14:creationId xmlns:p14="http://schemas.microsoft.com/office/powerpoint/2010/main" val="154173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Parent Directory Information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§13.32, subds 2, 5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Prohibits designating a parent’s home address, telephone number, email address, or other personal contact information as directory information</a:t>
            </a:r>
          </a:p>
          <a:p>
            <a:pPr lvl="1">
              <a:buClr>
                <a:schemeClr val="tx1"/>
              </a:buClr>
            </a:pPr>
            <a:endParaRPr lang="en-US" sz="3300" dirty="0"/>
          </a:p>
          <a:p>
            <a:pPr lvl="1">
              <a:buClr>
                <a:schemeClr val="tx1"/>
              </a:buClr>
            </a:pPr>
            <a:r>
              <a:rPr lang="en-US" sz="3300" b="1" dirty="0"/>
              <a:t>Effective May 24, 2025</a:t>
            </a:r>
          </a:p>
        </p:txBody>
      </p:sp>
    </p:spTree>
    <p:extLst>
      <p:ext uri="{BB962C8B-B14F-4D97-AF65-F5344CB8AC3E}">
        <p14:creationId xmlns:p14="http://schemas.microsoft.com/office/powerpoint/2010/main" val="408986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Data Challenge Appeals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300" dirty="0"/>
              <a:t>Minn. Stat. </a:t>
            </a:r>
            <a:r>
              <a:rPr lang="en-US" sz="3200" dirty="0"/>
              <a:t>§13.04 subd. 4</a:t>
            </a:r>
          </a:p>
          <a:p>
            <a:pPr lvl="1">
              <a:buClr>
                <a:schemeClr val="tx1"/>
              </a:buClr>
            </a:pPr>
            <a:r>
              <a:rPr lang="en-US" sz="2700" dirty="0"/>
              <a:t>Government entities may now share private data with the Commissioner of Administration in order to respond to a data subject’s appeal to the Commissioner. </a:t>
            </a:r>
          </a:p>
          <a:p>
            <a:pPr lvl="1">
              <a:buClr>
                <a:schemeClr val="tx1"/>
              </a:buClr>
            </a:pPr>
            <a:r>
              <a:rPr lang="en-US" sz="2700" dirty="0"/>
              <a:t>Data submitted to the Commissioner by data subject or entity will have same classification as the data maintained by the government entity</a:t>
            </a:r>
          </a:p>
          <a:p>
            <a:pPr lvl="1">
              <a:buClr>
                <a:schemeClr val="tx1"/>
              </a:buClr>
            </a:pPr>
            <a:r>
              <a:rPr lang="en-US" sz="2700" dirty="0"/>
              <a:t>Private classification for data maintained by the Commissioner that was changed or destroyed as part of the informal resolution process</a:t>
            </a:r>
          </a:p>
        </p:txBody>
      </p:sp>
    </p:spTree>
    <p:extLst>
      <p:ext uri="{BB962C8B-B14F-4D97-AF65-F5344CB8AC3E}">
        <p14:creationId xmlns:p14="http://schemas.microsoft.com/office/powerpoint/2010/main" val="826141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Section Title Slide (One Line)&amp;quot;&quot;/&gt;&lt;property id=&quot;20307&quot; value=&quot;406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4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5 - &amp;quot;Thank you again!&amp;quot;&quot;/&gt;&lt;property id=&quot;20307&quot; value=&quot;481&quot;/&gt;&lt;/object&gt;&lt;object type=&quot;3&quot; unique_id=&quot;10176&quot;&gt;&lt;property id=&quot;20148&quot; value=&quot;5&quot;/&gt;&lt;property id=&quot;20300&quot; value=&quot;Slide 1&quot;/&gt;&lt;property id=&quot;20307&quot; value=&quot;48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959CFDCE4774BA1D09DA1FDC4C8F8" ma:contentTypeVersion="1" ma:contentTypeDescription="Create a new document." ma:contentTypeScope="" ma:versionID="1f7f5663cad6477919742dd766e17e7a">
  <xsd:schema xmlns:xsd="http://www.w3.org/2001/XMLSchema" xmlns:xs="http://www.w3.org/2001/XMLSchema" xmlns:p="http://schemas.microsoft.com/office/2006/metadata/properties" xmlns:ns2="b0c110eb-2bf3-4d9a-8ca9-e269e048f20f" targetNamespace="http://schemas.microsoft.com/office/2006/metadata/properties" ma:root="true" ma:fieldsID="c662c0886d9acbf7a9fe6fc7fea3baca" ns2:_="">
    <xsd:import namespace="b0c110eb-2bf3-4d9a-8ca9-e269e048f20f"/>
    <xsd:element name="properties">
      <xsd:complexType>
        <xsd:sequence>
          <xsd:element name="documentManagement">
            <xsd:complexType>
              <xsd:all>
                <xsd:element ref="ns2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10eb-2bf3-4d9a-8ca9-e269e048f20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format="RadioButtons" ma:internalName="Doc_x0020_Type">
      <xsd:simpleType>
        <xsd:restriction base="dms:Choice">
          <xsd:enumeration value="Logo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b0c110eb-2bf3-4d9a-8ca9-e269e048f20f">Template</Doc_x0020_Type>
  </documentManagement>
</p:properties>
</file>

<file path=customXml/itemProps1.xml><?xml version="1.0" encoding="utf-8"?>
<ds:datastoreItem xmlns:ds="http://schemas.openxmlformats.org/officeDocument/2006/customXml" ds:itemID="{DD4EF8E2-3139-418A-9FDB-BACD075AE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10eb-2bf3-4d9a-8ca9-e269e048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b0c110eb-2bf3-4d9a-8ca9-e269e048f20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42928</TotalTime>
  <Words>1637</Words>
  <Application>Microsoft Office PowerPoint</Application>
  <PresentationFormat>On-screen Show (4:3)</PresentationFormat>
  <Paragraphs>179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NeueHaasGroteskText Std</vt:lpstr>
      <vt:lpstr>MN.IT</vt:lpstr>
      <vt:lpstr>2025 Legislative Update &amp; Data Practices Potpourri</vt:lpstr>
      <vt:lpstr>Who we are and what we do</vt:lpstr>
      <vt:lpstr>Today’s agenda – 11am – 11:45am</vt:lpstr>
      <vt:lpstr>Legislative Changes to Data Practices &amp; OML</vt:lpstr>
      <vt:lpstr>Too Many Specific Bills to List!</vt:lpstr>
      <vt:lpstr>Suspended Data Requests</vt:lpstr>
      <vt:lpstr>Personnel Data and Public Officials</vt:lpstr>
      <vt:lpstr>Parent Directory Information</vt:lpstr>
      <vt:lpstr>Data Challenge Appeals</vt:lpstr>
      <vt:lpstr>Traffic Accident Body Worn Camera Data</vt:lpstr>
      <vt:lpstr>Judicial Official Real Property Records</vt:lpstr>
      <vt:lpstr>Judicial Official Real Property Records</vt:lpstr>
      <vt:lpstr>Judicial Official Real Property Records</vt:lpstr>
      <vt:lpstr>Judicial Official Real Property Records</vt:lpstr>
      <vt:lpstr>Fraud Data </vt:lpstr>
      <vt:lpstr>Fraud Data – State Agencies</vt:lpstr>
      <vt:lpstr>State Contracts</vt:lpstr>
      <vt:lpstr>Open Meeting Law – Remote Meetings</vt:lpstr>
      <vt:lpstr>Data Practices Potpourri</vt:lpstr>
      <vt:lpstr>Question #1 – Policies</vt:lpstr>
      <vt:lpstr>Answer #1 - Policies</vt:lpstr>
      <vt:lpstr>Question #2 – Email Addresses</vt:lpstr>
      <vt:lpstr>Answer #2  – Email Addresses</vt:lpstr>
      <vt:lpstr>Question #3 – Resignation Letter</vt:lpstr>
      <vt:lpstr>Answer #3 – Resignation Letter</vt:lpstr>
      <vt:lpstr>Question #4 – Body Camera Inspection</vt:lpstr>
      <vt:lpstr>Answer #4  – Body Camera Inspection</vt:lpstr>
      <vt:lpstr>Question #5  – Medical Records</vt:lpstr>
      <vt:lpstr>Answer #5  – Medical Records</vt:lpstr>
      <vt:lpstr>Send us your questions </vt:lpstr>
      <vt:lpstr>Stay in touch!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Jaquette, Ellen (ADM)</cp:lastModifiedBy>
  <cp:revision>1418</cp:revision>
  <cp:lastPrinted>2019-11-26T18:52:51Z</cp:lastPrinted>
  <dcterms:created xsi:type="dcterms:W3CDTF">2016-01-06T16:54:03Z</dcterms:created>
  <dcterms:modified xsi:type="dcterms:W3CDTF">2025-07-09T17:38:10Z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0x0101000C2959CFDCE4774BA1D09DA1FDC4C8F8</vt:lpwstr>
  </property>
</Properties>
</file>