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 id="2147483820" r:id="rId5"/>
  </p:sldMasterIdLst>
  <p:notesMasterIdLst>
    <p:notesMasterId r:id="rId34"/>
  </p:notesMasterIdLst>
  <p:handoutMasterIdLst>
    <p:handoutMasterId r:id="rId35"/>
  </p:handoutMasterIdLst>
  <p:sldIdLst>
    <p:sldId id="526" r:id="rId6"/>
    <p:sldId id="458" r:id="rId7"/>
    <p:sldId id="689" r:id="rId8"/>
    <p:sldId id="657" r:id="rId9"/>
    <p:sldId id="691" r:id="rId10"/>
    <p:sldId id="624" r:id="rId11"/>
    <p:sldId id="692" r:id="rId12"/>
    <p:sldId id="674" r:id="rId13"/>
    <p:sldId id="693" r:id="rId14"/>
    <p:sldId id="677" r:id="rId15"/>
    <p:sldId id="678" r:id="rId16"/>
    <p:sldId id="681" r:id="rId17"/>
    <p:sldId id="679" r:id="rId18"/>
    <p:sldId id="680" r:id="rId19"/>
    <p:sldId id="663" r:id="rId20"/>
    <p:sldId id="694" r:id="rId21"/>
    <p:sldId id="593" r:id="rId22"/>
    <p:sldId id="682" r:id="rId23"/>
    <p:sldId id="671" r:id="rId24"/>
    <p:sldId id="613" r:id="rId25"/>
    <p:sldId id="614" r:id="rId26"/>
    <p:sldId id="696" r:id="rId27"/>
    <p:sldId id="697" r:id="rId28"/>
    <p:sldId id="687" r:id="rId29"/>
    <p:sldId id="688" r:id="rId30"/>
    <p:sldId id="695" r:id="rId31"/>
    <p:sldId id="631" r:id="rId32"/>
    <p:sldId id="673" r:id="rId33"/>
  </p:sldIdLst>
  <p:sldSz cx="9144000" cy="6858000" type="screen4x3"/>
  <p:notesSz cx="7315200" cy="96012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0D0D0D"/>
    <a:srgbClr val="00A3E2"/>
    <a:srgbClr val="78BE21"/>
    <a:srgbClr val="000000"/>
    <a:srgbClr val="E8E8E8"/>
    <a:srgbClr val="B20738"/>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41916" autoAdjust="0"/>
  </p:normalViewPr>
  <p:slideViewPr>
    <p:cSldViewPr snapToGrid="0">
      <p:cViewPr varScale="1">
        <p:scale>
          <a:sx n="32" d="100"/>
          <a:sy n="32" d="100"/>
        </p:scale>
        <p:origin x="1722" y="42"/>
      </p:cViewPr>
      <p:guideLst/>
    </p:cSldViewPr>
  </p:slideViewPr>
  <p:outlineViewPr>
    <p:cViewPr>
      <p:scale>
        <a:sx n="33" d="100"/>
        <a:sy n="33" d="100"/>
      </p:scale>
      <p:origin x="0" y="-158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quarter" idx="1"/>
          </p:nvPr>
        </p:nvSpPr>
        <p:spPr>
          <a:xfrm>
            <a:off x="4143960" y="2"/>
            <a:ext cx="3169589" cy="481534"/>
          </a:xfrm>
          <a:prstGeom prst="rect">
            <a:avLst/>
          </a:prstGeom>
        </p:spPr>
        <p:txBody>
          <a:bodyPr vert="horz" lIns="98271" tIns="49135" rIns="98271" bIns="49135" rtlCol="0"/>
          <a:lstStyle>
            <a:lvl1pPr algn="r">
              <a:defRPr sz="1200"/>
            </a:lvl1pPr>
          </a:lstStyle>
          <a:p>
            <a:r>
              <a:rPr lang="en-US"/>
              <a:t>February 2019</a:t>
            </a: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A06022-5396-3A85-E700-8E2CCEE53F22}"/>
              </a:ext>
            </a:extLst>
          </p:cNvPr>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Slide Image Placeholder 2">
            <a:extLst>
              <a:ext uri="{FF2B5EF4-FFF2-40B4-BE49-F238E27FC236}">
                <a16:creationId xmlns:a16="http://schemas.microsoft.com/office/drawing/2014/main" id="{BA21D4E7-6D18-F446-73F0-B37B344ED54A}"/>
              </a:ext>
            </a:extLst>
          </p:cNvPr>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a:extLst>
              <a:ext uri="{FF2B5EF4-FFF2-40B4-BE49-F238E27FC236}">
                <a16:creationId xmlns:a16="http://schemas.microsoft.com/office/drawing/2014/main" id="{D198360B-F7A3-740B-CF8B-A402FCB3026B}"/>
              </a:ext>
            </a:extLst>
          </p:cNvPr>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2FA5EABF-C83D-673E-C2A6-8E62BF4C6653}"/>
              </a:ext>
            </a:extLst>
          </p:cNvPr>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D90ACCED-A2BD-489F-BD1E-F4C711FC4709}" type="datetimeFigureOut">
              <a:rPr lang="en-US" smtClean="0"/>
              <a:t>7/17/2024</a:t>
            </a:fld>
            <a:endParaRPr lang="en-US"/>
          </a:p>
        </p:txBody>
      </p:sp>
      <p:sp>
        <p:nvSpPr>
          <p:cNvPr id="7" name="Footer Placeholder 6">
            <a:extLst>
              <a:ext uri="{FF2B5EF4-FFF2-40B4-BE49-F238E27FC236}">
                <a16:creationId xmlns:a16="http://schemas.microsoft.com/office/drawing/2014/main" id="{E3DCC057-5A79-7BCA-0365-E261723779F4}"/>
              </a:ext>
            </a:extLst>
          </p:cNvPr>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8" name="Slide Number Placeholder 7">
            <a:extLst>
              <a:ext uri="{FF2B5EF4-FFF2-40B4-BE49-F238E27FC236}">
                <a16:creationId xmlns:a16="http://schemas.microsoft.com/office/drawing/2014/main" id="{3A69F628-E4E6-8385-2AA5-1C9237C10EE0}"/>
              </a:ext>
            </a:extLst>
          </p:cNvPr>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BE51E694-18E5-4330-9AAF-7E27DF7A74CA}" type="slidenum">
              <a:rPr lang="en-US" smtClean="0"/>
              <a:t>‹#›</a:t>
            </a:fld>
            <a:endParaRPr lang="en-US"/>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0530" y="4555902"/>
            <a:ext cx="5844219" cy="4316118"/>
          </a:xfrm>
          <a:prstGeom prst="rect">
            <a:avLst/>
          </a:prstGeom>
        </p:spPr>
        <p:txBody>
          <a:bodyPr lIns="98271" tIns="49135" rIns="98271" bIns="49135"/>
          <a:lstStyle/>
          <a:p>
            <a:pPr defTabSz="983886">
              <a:defRPr/>
            </a:pPr>
            <a:r>
              <a:rPr lang="en-US" sz="1500" dirty="0">
                <a:latin typeface="+mn-lt"/>
              </a:rPr>
              <a:t>[</a:t>
            </a:r>
          </a:p>
        </p:txBody>
      </p:sp>
      <p:sp>
        <p:nvSpPr>
          <p:cNvPr id="5" name="Slide Number Placeholder 4"/>
          <p:cNvSpPr>
            <a:spLocks noGrp="1"/>
          </p:cNvSpPr>
          <p:nvPr>
            <p:ph type="sldNum" sz="quarter" idx="11"/>
          </p:nvPr>
        </p:nvSpPr>
        <p:spPr>
          <a:xfrm>
            <a:off x="4137966" y="9110142"/>
            <a:ext cx="3165619" cy="479568"/>
          </a:xfrm>
          <a:prstGeom prst="rect">
            <a:avLst/>
          </a:prstGeom>
        </p:spPr>
        <p:txBody>
          <a:bodyPr lIns="98271" tIns="49135" rIns="98271" bIns="49135"/>
          <a:lstStyle/>
          <a:p>
            <a:fld id="{F9F08466-AEA7-4FC0-9459-6A32F61DA29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158307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endParaRPr lang="en-US" sz="1500" dirty="0">
              <a:latin typeface="+mn-lt"/>
            </a:endParaRPr>
          </a:p>
        </p:txBody>
      </p:sp>
      <p:sp>
        <p:nvSpPr>
          <p:cNvPr id="4" name="Slide Number Placeholder 3"/>
          <p:cNvSpPr>
            <a:spLocks noGrp="1"/>
          </p:cNvSpPr>
          <p:nvPr>
            <p:ph type="sldNum" sz="quarter" idx="10"/>
          </p:nvPr>
        </p:nvSpPr>
        <p:spPr/>
        <p:txBody>
          <a:bodyPr lIns="98389" tIns="49194" rIns="98389" bIns="49194"/>
          <a:lstStyle/>
          <a:p>
            <a:pPr defTabSz="983886">
              <a:defRPr/>
            </a:pPr>
            <a:fld id="{F9F08466-AEA7-4FC0-9459-6A32F61DA297}" type="slidenum">
              <a:rPr lang="en-US">
                <a:solidFill>
                  <a:prstClr val="black"/>
                </a:solidFill>
                <a:latin typeface="Calibri"/>
              </a:rPr>
              <a:pPr defTabSz="983886">
                <a:defRPr/>
              </a:pPr>
              <a:t>10</a:t>
            </a:fld>
            <a:endParaRPr lang="en-US" dirty="0">
              <a:solidFill>
                <a:prstClr val="black"/>
              </a:solidFill>
              <a:latin typeface="Calibri"/>
            </a:endParaRPr>
          </a:p>
        </p:txBody>
      </p:sp>
    </p:spTree>
    <p:extLst>
      <p:ext uri="{BB962C8B-B14F-4D97-AF65-F5344CB8AC3E}">
        <p14:creationId xmlns:p14="http://schemas.microsoft.com/office/powerpoint/2010/main" val="932422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endParaRPr lang="en-US" sz="1500" dirty="0">
              <a:latin typeface="+mn-lt"/>
            </a:endParaRPr>
          </a:p>
        </p:txBody>
      </p:sp>
      <p:sp>
        <p:nvSpPr>
          <p:cNvPr id="4" name="Slide Number Placeholder 3"/>
          <p:cNvSpPr>
            <a:spLocks noGrp="1"/>
          </p:cNvSpPr>
          <p:nvPr>
            <p:ph type="sldNum" sz="quarter" idx="10"/>
          </p:nvPr>
        </p:nvSpPr>
        <p:spPr/>
        <p:txBody>
          <a:bodyPr lIns="98389" tIns="49194" rIns="98389" bIns="49194"/>
          <a:lstStyle/>
          <a:p>
            <a:pPr defTabSz="983886">
              <a:defRPr/>
            </a:pPr>
            <a:fld id="{F9F08466-AEA7-4FC0-9459-6A32F61DA297}" type="slidenum">
              <a:rPr lang="en-US">
                <a:solidFill>
                  <a:prstClr val="black"/>
                </a:solidFill>
                <a:latin typeface="Calibri"/>
              </a:rPr>
              <a:pPr defTabSz="983886">
                <a:defRPr/>
              </a:pPr>
              <a:t>11</a:t>
            </a:fld>
            <a:endParaRPr lang="en-US" dirty="0">
              <a:solidFill>
                <a:prstClr val="black"/>
              </a:solidFill>
              <a:latin typeface="Calibri"/>
            </a:endParaRPr>
          </a:p>
        </p:txBody>
      </p:sp>
    </p:spTree>
    <p:extLst>
      <p:ext uri="{BB962C8B-B14F-4D97-AF65-F5344CB8AC3E}">
        <p14:creationId xmlns:p14="http://schemas.microsoft.com/office/powerpoint/2010/main" val="665650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endParaRPr lang="en-US" sz="1500" dirty="0">
              <a:latin typeface="+mn-lt"/>
            </a:endParaRPr>
          </a:p>
        </p:txBody>
      </p:sp>
      <p:sp>
        <p:nvSpPr>
          <p:cNvPr id="4" name="Slide Number Placeholder 3"/>
          <p:cNvSpPr>
            <a:spLocks noGrp="1"/>
          </p:cNvSpPr>
          <p:nvPr>
            <p:ph type="sldNum" sz="quarter" idx="10"/>
          </p:nvPr>
        </p:nvSpPr>
        <p:spPr/>
        <p:txBody>
          <a:bodyPr lIns="98389" tIns="49194" rIns="98389" bIns="49194"/>
          <a:lstStyle/>
          <a:p>
            <a:pPr defTabSz="983886">
              <a:defRPr/>
            </a:pPr>
            <a:fld id="{F9F08466-AEA7-4FC0-9459-6A32F61DA297}" type="slidenum">
              <a:rPr lang="en-US">
                <a:solidFill>
                  <a:prstClr val="black"/>
                </a:solidFill>
                <a:latin typeface="Calibri"/>
              </a:rPr>
              <a:pPr defTabSz="983886">
                <a:defRPr/>
              </a:pPr>
              <a:t>12</a:t>
            </a:fld>
            <a:endParaRPr lang="en-US" dirty="0">
              <a:solidFill>
                <a:prstClr val="black"/>
              </a:solidFill>
              <a:latin typeface="Calibri"/>
            </a:endParaRPr>
          </a:p>
        </p:txBody>
      </p:sp>
    </p:spTree>
    <p:extLst>
      <p:ext uri="{BB962C8B-B14F-4D97-AF65-F5344CB8AC3E}">
        <p14:creationId xmlns:p14="http://schemas.microsoft.com/office/powerpoint/2010/main" val="978359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endParaRPr lang="en-US" sz="2800" dirty="0">
              <a:solidFill>
                <a:srgbClr val="000000"/>
              </a:solidFill>
              <a:effectLst/>
              <a:latin typeface="Arial" panose="020B0604020202020204" pitchFamily="34" charset="0"/>
              <a:ea typeface="Calibri" panose="020F0502020204030204" pitchFamily="34" charset="0"/>
            </a:endParaRPr>
          </a:p>
          <a:p>
            <a:endParaRPr lang="en-US" sz="1800" dirty="0">
              <a:solidFill>
                <a:srgbClr val="000000"/>
              </a:solidFill>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lIns="98389" tIns="49194" rIns="98389" bIns="49194"/>
          <a:lstStyle/>
          <a:p>
            <a:pPr defTabSz="983886">
              <a:defRPr/>
            </a:pPr>
            <a:fld id="{F9F08466-AEA7-4FC0-9459-6A32F61DA297}" type="slidenum">
              <a:rPr lang="en-US">
                <a:solidFill>
                  <a:prstClr val="black"/>
                </a:solidFill>
                <a:latin typeface="Calibri"/>
              </a:rPr>
              <a:pPr defTabSz="983886">
                <a:defRPr/>
              </a:pPr>
              <a:t>13</a:t>
            </a:fld>
            <a:endParaRPr lang="en-US" dirty="0">
              <a:solidFill>
                <a:prstClr val="black"/>
              </a:solidFill>
              <a:latin typeface="Calibri"/>
            </a:endParaRPr>
          </a:p>
        </p:txBody>
      </p:sp>
    </p:spTree>
    <p:extLst>
      <p:ext uri="{BB962C8B-B14F-4D97-AF65-F5344CB8AC3E}">
        <p14:creationId xmlns:p14="http://schemas.microsoft.com/office/powerpoint/2010/main" val="2284766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endParaRPr lang="en-US" sz="1500" dirty="0">
              <a:latin typeface="+mn-lt"/>
            </a:endParaRPr>
          </a:p>
        </p:txBody>
      </p:sp>
      <p:sp>
        <p:nvSpPr>
          <p:cNvPr id="4" name="Slide Number Placeholder 3"/>
          <p:cNvSpPr>
            <a:spLocks noGrp="1"/>
          </p:cNvSpPr>
          <p:nvPr>
            <p:ph type="sldNum" sz="quarter" idx="10"/>
          </p:nvPr>
        </p:nvSpPr>
        <p:spPr/>
        <p:txBody>
          <a:bodyPr lIns="98389" tIns="49194" rIns="98389" bIns="49194"/>
          <a:lstStyle/>
          <a:p>
            <a:pPr defTabSz="983886">
              <a:defRPr/>
            </a:pPr>
            <a:fld id="{F9F08466-AEA7-4FC0-9459-6A32F61DA297}" type="slidenum">
              <a:rPr lang="en-US">
                <a:solidFill>
                  <a:prstClr val="black"/>
                </a:solidFill>
                <a:latin typeface="Calibri"/>
              </a:rPr>
              <a:pPr defTabSz="983886">
                <a:defRPr/>
              </a:pPr>
              <a:t>14</a:t>
            </a:fld>
            <a:endParaRPr lang="en-US" dirty="0">
              <a:solidFill>
                <a:prstClr val="black"/>
              </a:solidFill>
              <a:latin typeface="Calibri"/>
            </a:endParaRPr>
          </a:p>
        </p:txBody>
      </p:sp>
    </p:spTree>
    <p:extLst>
      <p:ext uri="{BB962C8B-B14F-4D97-AF65-F5344CB8AC3E}">
        <p14:creationId xmlns:p14="http://schemas.microsoft.com/office/powerpoint/2010/main" val="4219900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endParaRPr lang="en-US" sz="1500" dirty="0">
              <a:latin typeface="+mn-lt"/>
            </a:endParaRPr>
          </a:p>
        </p:txBody>
      </p:sp>
      <p:sp>
        <p:nvSpPr>
          <p:cNvPr id="4" name="Slide Number Placeholder 3"/>
          <p:cNvSpPr>
            <a:spLocks noGrp="1"/>
          </p:cNvSpPr>
          <p:nvPr>
            <p:ph type="sldNum" sz="quarter" idx="10"/>
          </p:nvPr>
        </p:nvSpPr>
        <p:spPr/>
        <p:txBody>
          <a:bodyPr lIns="98389" tIns="49194" rIns="98389" bIns="49194"/>
          <a:lstStyle/>
          <a:p>
            <a:pPr defTabSz="983886">
              <a:defRPr/>
            </a:pPr>
            <a:fld id="{F9F08466-AEA7-4FC0-9459-6A32F61DA297}" type="slidenum">
              <a:rPr lang="en-US">
                <a:solidFill>
                  <a:prstClr val="black"/>
                </a:solidFill>
                <a:latin typeface="Calibri"/>
              </a:rPr>
              <a:pPr defTabSz="983886">
                <a:defRPr/>
              </a:pPr>
              <a:t>15</a:t>
            </a:fld>
            <a:endParaRPr lang="en-US" dirty="0">
              <a:solidFill>
                <a:prstClr val="black"/>
              </a:solidFill>
              <a:latin typeface="Calibri"/>
            </a:endParaRPr>
          </a:p>
        </p:txBody>
      </p:sp>
    </p:spTree>
    <p:extLst>
      <p:ext uri="{BB962C8B-B14F-4D97-AF65-F5344CB8AC3E}">
        <p14:creationId xmlns:p14="http://schemas.microsoft.com/office/powerpoint/2010/main" val="2719804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endParaRPr lang="en-US" sz="1500" dirty="0">
              <a:latin typeface="+mn-lt"/>
            </a:endParaRPr>
          </a:p>
        </p:txBody>
      </p:sp>
      <p:sp>
        <p:nvSpPr>
          <p:cNvPr id="4" name="Slide Number Placeholder 3"/>
          <p:cNvSpPr>
            <a:spLocks noGrp="1"/>
          </p:cNvSpPr>
          <p:nvPr>
            <p:ph type="sldNum" sz="quarter" idx="10"/>
          </p:nvPr>
        </p:nvSpPr>
        <p:spPr/>
        <p:txBody>
          <a:bodyPr lIns="98389" tIns="49194" rIns="98389" bIns="49194"/>
          <a:lstStyle/>
          <a:p>
            <a:pPr defTabSz="983886">
              <a:defRPr/>
            </a:pPr>
            <a:fld id="{F9F08466-AEA7-4FC0-9459-6A32F61DA297}" type="slidenum">
              <a:rPr lang="en-US">
                <a:solidFill>
                  <a:prstClr val="black"/>
                </a:solidFill>
                <a:latin typeface="Calibri"/>
              </a:rPr>
              <a:pPr defTabSz="983886">
                <a:defRPr/>
              </a:pPr>
              <a:t>16</a:t>
            </a:fld>
            <a:endParaRPr lang="en-US" dirty="0">
              <a:solidFill>
                <a:prstClr val="black"/>
              </a:solidFill>
              <a:latin typeface="Calibri"/>
            </a:endParaRPr>
          </a:p>
        </p:txBody>
      </p:sp>
    </p:spTree>
    <p:extLst>
      <p:ext uri="{BB962C8B-B14F-4D97-AF65-F5344CB8AC3E}">
        <p14:creationId xmlns:p14="http://schemas.microsoft.com/office/powerpoint/2010/main" val="1809969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endParaRPr lang="en-US" sz="1400" dirty="0">
              <a:latin typeface="+mn-lt"/>
            </a:endParaRPr>
          </a:p>
        </p:txBody>
      </p:sp>
      <p:sp>
        <p:nvSpPr>
          <p:cNvPr id="5" name="Slide Number Placeholder 4"/>
          <p:cNvSpPr>
            <a:spLocks noGrp="1"/>
          </p:cNvSpPr>
          <p:nvPr>
            <p:ph type="sldNum" sz="quarter" idx="11"/>
          </p:nvPr>
        </p:nvSpPr>
        <p:spPr/>
        <p:txBody>
          <a:bodyPr lIns="98389" tIns="49194" rIns="98389" bIns="49194"/>
          <a:lstStyle/>
          <a:p>
            <a:pPr defTabSz="983886">
              <a:defRPr/>
            </a:pPr>
            <a:fld id="{F9F08466-AEA7-4FC0-9459-6A32F61DA297}" type="slidenum">
              <a:rPr lang="en-US">
                <a:solidFill>
                  <a:prstClr val="black"/>
                </a:solidFill>
                <a:latin typeface="Calibri"/>
              </a:rPr>
              <a:pPr defTabSz="983886">
                <a:defRPr/>
              </a:pPr>
              <a:t>17</a:t>
            </a:fld>
            <a:endParaRPr lang="en-US" dirty="0">
              <a:solidFill>
                <a:prstClr val="black"/>
              </a:solidFill>
              <a:latin typeface="Calibri"/>
            </a:endParaRPr>
          </a:p>
        </p:txBody>
      </p:sp>
    </p:spTree>
    <p:extLst>
      <p:ext uri="{BB962C8B-B14F-4D97-AF65-F5344CB8AC3E}">
        <p14:creationId xmlns:p14="http://schemas.microsoft.com/office/powerpoint/2010/main" val="4139198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endParaRPr lang="en-US" sz="1400" dirty="0">
              <a:latin typeface="+mn-lt"/>
            </a:endParaRPr>
          </a:p>
        </p:txBody>
      </p:sp>
      <p:sp>
        <p:nvSpPr>
          <p:cNvPr id="4" name="Slide Number Placeholder 3"/>
          <p:cNvSpPr>
            <a:spLocks noGrp="1"/>
          </p:cNvSpPr>
          <p:nvPr>
            <p:ph type="sldNum" sz="quarter" idx="10"/>
          </p:nvPr>
        </p:nvSpPr>
        <p:spPr/>
        <p:txBody>
          <a:bodyPr lIns="98389" tIns="49194" rIns="98389" bIns="49194"/>
          <a:lstStyle/>
          <a:p>
            <a:pPr defTabSz="983886">
              <a:defRPr/>
            </a:pPr>
            <a:fld id="{F9F08466-AEA7-4FC0-9459-6A32F61DA297}" type="slidenum">
              <a:rPr lang="en-US">
                <a:solidFill>
                  <a:prstClr val="black"/>
                </a:solidFill>
                <a:latin typeface="Calibri"/>
              </a:rPr>
              <a:pPr defTabSz="983886">
                <a:defRPr/>
              </a:pPr>
              <a:t>18</a:t>
            </a:fld>
            <a:endParaRPr lang="en-US" dirty="0">
              <a:solidFill>
                <a:prstClr val="black"/>
              </a:solidFill>
              <a:latin typeface="Calibri"/>
            </a:endParaRPr>
          </a:p>
        </p:txBody>
      </p:sp>
    </p:spTree>
    <p:extLst>
      <p:ext uri="{BB962C8B-B14F-4D97-AF65-F5344CB8AC3E}">
        <p14:creationId xmlns:p14="http://schemas.microsoft.com/office/powerpoint/2010/main" val="3833580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2185" y="4620250"/>
            <a:ext cx="5850835" cy="3780800"/>
          </a:xfrm>
          <a:prstGeom prst="rect">
            <a:avLst/>
          </a:prstGeom>
        </p:spPr>
        <p:txBody>
          <a:bodyPr lIns="98389" tIns="49194" rIns="98389" bIns="49194"/>
          <a:lstStyle/>
          <a:p>
            <a:pPr defTabSz="983886">
              <a:defRPr/>
            </a:pPr>
            <a:endParaRPr lang="en-US" dirty="0"/>
          </a:p>
          <a:p>
            <a:endParaRPr lang="en-US" dirty="0"/>
          </a:p>
        </p:txBody>
      </p:sp>
    </p:spTree>
    <p:extLst>
      <p:ext uri="{BB962C8B-B14F-4D97-AF65-F5344CB8AC3E}">
        <p14:creationId xmlns:p14="http://schemas.microsoft.com/office/powerpoint/2010/main" val="2229530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a:lstStyle/>
          <a:p>
            <a:endParaRPr lang="en-US" sz="1500" dirty="0">
              <a:latin typeface="+mn-lt"/>
            </a:endParaRPr>
          </a:p>
        </p:txBody>
      </p:sp>
      <p:sp>
        <p:nvSpPr>
          <p:cNvPr id="10" name="Date Placeholder 9"/>
          <p:cNvSpPr>
            <a:spLocks noGrp="1"/>
          </p:cNvSpPr>
          <p:nvPr>
            <p:ph type="dt" idx="10"/>
          </p:nvPr>
        </p:nvSpPr>
        <p:spPr/>
        <p:txBody>
          <a:bodyPr/>
          <a:lstStyle/>
          <a:p>
            <a:fld id="{A9B2B76C-66DC-4BF3-8298-DBBD3A8203C5}" type="datetime6">
              <a:rPr lang="en-US" smtClean="0"/>
              <a:t>July 24</a:t>
            </a:fld>
            <a:endParaRPr lang="en-US" dirty="0"/>
          </a:p>
        </p:txBody>
      </p:sp>
    </p:spTree>
    <p:extLst>
      <p:ext uri="{BB962C8B-B14F-4D97-AF65-F5344CB8AC3E}">
        <p14:creationId xmlns:p14="http://schemas.microsoft.com/office/powerpoint/2010/main" val="491763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2018</a:t>
            </a:r>
          </a:p>
        </p:txBody>
      </p:sp>
    </p:spTree>
    <p:extLst>
      <p:ext uri="{BB962C8B-B14F-4D97-AF65-F5344CB8AC3E}">
        <p14:creationId xmlns:p14="http://schemas.microsoft.com/office/powerpoint/2010/main" val="3069395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2018</a:t>
            </a:r>
          </a:p>
        </p:txBody>
      </p:sp>
    </p:spTree>
    <p:extLst>
      <p:ext uri="{BB962C8B-B14F-4D97-AF65-F5344CB8AC3E}">
        <p14:creationId xmlns:p14="http://schemas.microsoft.com/office/powerpoint/2010/main" val="704696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5379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889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endParaRPr lang="en-US" sz="1400" dirty="0">
              <a:latin typeface="+mn-lt"/>
            </a:endParaRPr>
          </a:p>
        </p:txBody>
      </p:sp>
      <p:sp>
        <p:nvSpPr>
          <p:cNvPr id="4" name="Slide Number Placeholder 3"/>
          <p:cNvSpPr>
            <a:spLocks noGrp="1"/>
          </p:cNvSpPr>
          <p:nvPr>
            <p:ph type="sldNum" sz="quarter" idx="10"/>
          </p:nvPr>
        </p:nvSpPr>
        <p:spPr/>
        <p:txBody>
          <a:bodyPr lIns="98389" tIns="49194" rIns="98389" bIns="49194"/>
          <a:lstStyle/>
          <a:p>
            <a:pPr defTabSz="983886">
              <a:defRPr/>
            </a:pPr>
            <a:fld id="{F9F08466-AEA7-4FC0-9459-6A32F61DA297}" type="slidenum">
              <a:rPr lang="en-US">
                <a:solidFill>
                  <a:prstClr val="black"/>
                </a:solidFill>
                <a:latin typeface="Calibri"/>
              </a:rPr>
              <a:pPr defTabSz="983886">
                <a:defRPr/>
              </a:pPr>
              <a:t>24</a:t>
            </a:fld>
            <a:endParaRPr lang="en-US" dirty="0">
              <a:solidFill>
                <a:prstClr val="black"/>
              </a:solidFill>
              <a:latin typeface="Calibri"/>
            </a:endParaRPr>
          </a:p>
        </p:txBody>
      </p:sp>
    </p:spTree>
    <p:extLst>
      <p:ext uri="{BB962C8B-B14F-4D97-AF65-F5344CB8AC3E}">
        <p14:creationId xmlns:p14="http://schemas.microsoft.com/office/powerpoint/2010/main" val="643228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endParaRPr lang="en-US" sz="1400" dirty="0">
              <a:latin typeface="+mn-lt"/>
            </a:endParaRPr>
          </a:p>
        </p:txBody>
      </p:sp>
      <p:sp>
        <p:nvSpPr>
          <p:cNvPr id="4" name="Slide Number Placeholder 3"/>
          <p:cNvSpPr>
            <a:spLocks noGrp="1"/>
          </p:cNvSpPr>
          <p:nvPr>
            <p:ph type="sldNum" sz="quarter" idx="10"/>
          </p:nvPr>
        </p:nvSpPr>
        <p:spPr/>
        <p:txBody>
          <a:bodyPr lIns="98389" tIns="49194" rIns="98389" bIns="49194"/>
          <a:lstStyle/>
          <a:p>
            <a:pPr defTabSz="983886">
              <a:defRPr/>
            </a:pPr>
            <a:fld id="{F9F08466-AEA7-4FC0-9459-6A32F61DA297}" type="slidenum">
              <a:rPr lang="en-US">
                <a:solidFill>
                  <a:prstClr val="black"/>
                </a:solidFill>
                <a:latin typeface="Calibri"/>
              </a:rPr>
              <a:pPr defTabSz="983886">
                <a:defRPr/>
              </a:pPr>
              <a:t>25</a:t>
            </a:fld>
            <a:endParaRPr lang="en-US" dirty="0">
              <a:solidFill>
                <a:prstClr val="black"/>
              </a:solidFill>
              <a:latin typeface="Calibri"/>
            </a:endParaRPr>
          </a:p>
        </p:txBody>
      </p:sp>
    </p:spTree>
    <p:extLst>
      <p:ext uri="{BB962C8B-B14F-4D97-AF65-F5344CB8AC3E}">
        <p14:creationId xmlns:p14="http://schemas.microsoft.com/office/powerpoint/2010/main" val="877771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endParaRPr lang="en-US" sz="1400" dirty="0">
              <a:latin typeface="+mn-lt"/>
            </a:endParaRPr>
          </a:p>
        </p:txBody>
      </p:sp>
      <p:sp>
        <p:nvSpPr>
          <p:cNvPr id="4" name="Slide Number Placeholder 3"/>
          <p:cNvSpPr>
            <a:spLocks noGrp="1"/>
          </p:cNvSpPr>
          <p:nvPr>
            <p:ph type="sldNum" sz="quarter" idx="10"/>
          </p:nvPr>
        </p:nvSpPr>
        <p:spPr/>
        <p:txBody>
          <a:bodyPr lIns="98389" tIns="49194" rIns="98389" bIns="49194"/>
          <a:lstStyle/>
          <a:p>
            <a:pPr defTabSz="983886">
              <a:defRPr/>
            </a:pPr>
            <a:fld id="{F9F08466-AEA7-4FC0-9459-6A32F61DA297}" type="slidenum">
              <a:rPr lang="en-US">
                <a:solidFill>
                  <a:prstClr val="black"/>
                </a:solidFill>
                <a:latin typeface="Calibri"/>
              </a:rPr>
              <a:pPr defTabSz="983886">
                <a:defRPr/>
              </a:pPr>
              <a:t>26</a:t>
            </a:fld>
            <a:endParaRPr lang="en-US" dirty="0">
              <a:solidFill>
                <a:prstClr val="black"/>
              </a:solidFill>
              <a:latin typeface="Calibri"/>
            </a:endParaRPr>
          </a:p>
        </p:txBody>
      </p:sp>
    </p:spTree>
    <p:extLst>
      <p:ext uri="{BB962C8B-B14F-4D97-AF65-F5344CB8AC3E}">
        <p14:creationId xmlns:p14="http://schemas.microsoft.com/office/powerpoint/2010/main" val="2778352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pPr>
              <a:lnSpc>
                <a:spcPct val="10700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8389" tIns="49194" rIns="98389" bIns="49194"/>
          <a:lstStyle/>
          <a:p>
            <a:fld id="{8ECB728C-5DAD-4A04-B418-12CA4B4CBC1E}" type="slidenum">
              <a:rPr lang="en-US" smtClean="0"/>
              <a:t>27</a:t>
            </a:fld>
            <a:endParaRPr lang="en-US"/>
          </a:p>
        </p:txBody>
      </p:sp>
    </p:spTree>
    <p:extLst>
      <p:ext uri="{BB962C8B-B14F-4D97-AF65-F5344CB8AC3E}">
        <p14:creationId xmlns:p14="http://schemas.microsoft.com/office/powerpoint/2010/main" val="1680342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a:extLst>
              <a:ext uri="{FF2B5EF4-FFF2-40B4-BE49-F238E27FC236}">
                <a16:creationId xmlns:a16="http://schemas.microsoft.com/office/drawing/2014/main" id="{4056A68C-B2B8-4636-9C3C-C6661393DBFC}"/>
              </a:ext>
            </a:extLst>
          </p:cNvPr>
          <p:cNvSpPr>
            <a:spLocks noGrp="1"/>
          </p:cNvSpPr>
          <p:nvPr>
            <p:ph type="body" idx="1"/>
          </p:nvPr>
        </p:nvSpPr>
        <p:spPr>
          <a:xfrm>
            <a:off x="732185" y="4620250"/>
            <a:ext cx="5850835" cy="3780800"/>
          </a:xfrm>
          <a:prstGeom prst="rect">
            <a:avLst/>
          </a:prstGeom>
        </p:spPr>
        <p:txBody>
          <a:bodyPr lIns="98389" tIns="49194" rIns="98389" bIns="49194"/>
          <a:lstStyle/>
          <a:p>
            <a:pPr>
              <a:lnSpc>
                <a:spcPct val="107000"/>
              </a:lnSpc>
            </a:pPr>
            <a:endParaRPr lang="en-US" sz="14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0314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pPr>
              <a:lnSpc>
                <a:spcPct val="107000"/>
              </a:lnSpc>
            </a:pPr>
            <a:endParaRPr lang="en-US" sz="1500" dirty="0">
              <a:latin typeface="+mn-lt"/>
              <a:ea typeface="Calibri" panose="020F0502020204030204" pitchFamily="34" charset="0"/>
              <a:cs typeface="Times New Roman" panose="02020603050405020304" pitchFamily="18" charset="0"/>
            </a:endParaRPr>
          </a:p>
        </p:txBody>
      </p:sp>
      <p:sp>
        <p:nvSpPr>
          <p:cNvPr id="5" name="Header Placeholder 4"/>
          <p:cNvSpPr>
            <a:spLocks noGrp="1"/>
          </p:cNvSpPr>
          <p:nvPr>
            <p:ph type="hdr" sz="quarter" idx="11"/>
          </p:nvPr>
        </p:nvSpPr>
        <p:spPr>
          <a:xfrm>
            <a:off x="1" y="1"/>
            <a:ext cx="3174227" cy="480552"/>
          </a:xfrm>
          <a:prstGeom prst="rect">
            <a:avLst/>
          </a:prstGeom>
        </p:spPr>
        <p:txBody>
          <a:bodyPr lIns="98389" tIns="49194" rIns="98389" bIns="49194"/>
          <a:lstStyle/>
          <a:p>
            <a:r>
              <a:rPr lang="en-US"/>
              <a:t>March 2017</a:t>
            </a:r>
            <a:endParaRPr lang="en-US" dirty="0"/>
          </a:p>
        </p:txBody>
      </p:sp>
    </p:spTree>
    <p:extLst>
      <p:ext uri="{BB962C8B-B14F-4D97-AF65-F5344CB8AC3E}">
        <p14:creationId xmlns:p14="http://schemas.microsoft.com/office/powerpoint/2010/main" val="86299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endParaRPr lang="en-US" sz="1500" dirty="0">
              <a:latin typeface="+mn-lt"/>
            </a:endParaRPr>
          </a:p>
        </p:txBody>
      </p:sp>
      <p:sp>
        <p:nvSpPr>
          <p:cNvPr id="5" name="Slide Number Placeholder 4"/>
          <p:cNvSpPr>
            <a:spLocks noGrp="1"/>
          </p:cNvSpPr>
          <p:nvPr>
            <p:ph type="sldNum" sz="quarter" idx="11"/>
          </p:nvPr>
        </p:nvSpPr>
        <p:spPr/>
        <p:txBody>
          <a:bodyPr lIns="98389" tIns="49194" rIns="98389" bIns="49194"/>
          <a:lstStyle/>
          <a:p>
            <a:pPr defTabSz="983886">
              <a:defRPr/>
            </a:pPr>
            <a:fld id="{F9F08466-AEA7-4FC0-9459-6A32F61DA297}" type="slidenum">
              <a:rPr lang="en-US">
                <a:solidFill>
                  <a:prstClr val="black"/>
                </a:solidFill>
                <a:latin typeface="Calibri"/>
              </a:rPr>
              <a:pPr defTabSz="983886">
                <a:defRPr/>
              </a:pPr>
              <a:t>4</a:t>
            </a:fld>
            <a:endParaRPr lang="en-US" dirty="0">
              <a:solidFill>
                <a:prstClr val="black"/>
              </a:solidFill>
              <a:latin typeface="Calibri"/>
            </a:endParaRPr>
          </a:p>
        </p:txBody>
      </p:sp>
    </p:spTree>
    <p:extLst>
      <p:ext uri="{BB962C8B-B14F-4D97-AF65-F5344CB8AC3E}">
        <p14:creationId xmlns:p14="http://schemas.microsoft.com/office/powerpoint/2010/main" val="201931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1893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endParaRPr lang="en-US" sz="1500" dirty="0">
              <a:latin typeface="+mn-lt"/>
            </a:endParaRPr>
          </a:p>
          <a:p>
            <a:endParaRPr lang="en-US" sz="1500" dirty="0">
              <a:latin typeface="+mn-lt"/>
            </a:endParaRPr>
          </a:p>
          <a:p>
            <a:endParaRPr lang="en-US" sz="1500" dirty="0">
              <a:latin typeface="+mn-lt"/>
            </a:endParaRPr>
          </a:p>
          <a:p>
            <a:endParaRPr lang="en-US" sz="1500" dirty="0">
              <a:latin typeface="+mn-lt"/>
            </a:endParaRPr>
          </a:p>
        </p:txBody>
      </p:sp>
      <p:sp>
        <p:nvSpPr>
          <p:cNvPr id="4" name="Slide Number Placeholder 3"/>
          <p:cNvSpPr>
            <a:spLocks noGrp="1"/>
          </p:cNvSpPr>
          <p:nvPr>
            <p:ph type="sldNum" sz="quarter" idx="10"/>
          </p:nvPr>
        </p:nvSpPr>
        <p:spPr/>
        <p:txBody>
          <a:bodyPr lIns="98389" tIns="49194" rIns="98389" bIns="49194"/>
          <a:lstStyle/>
          <a:p>
            <a:pPr defTabSz="983886">
              <a:defRPr/>
            </a:pPr>
            <a:fld id="{F9F08466-AEA7-4FC0-9459-6A32F61DA297}" type="slidenum">
              <a:rPr lang="en-US">
                <a:solidFill>
                  <a:prstClr val="black"/>
                </a:solidFill>
                <a:latin typeface="Calibri"/>
              </a:rPr>
              <a:pPr defTabSz="983886">
                <a:defRPr/>
              </a:pPr>
              <a:t>6</a:t>
            </a:fld>
            <a:endParaRPr lang="en-US" dirty="0">
              <a:solidFill>
                <a:prstClr val="black"/>
              </a:solidFill>
              <a:latin typeface="Calibri"/>
            </a:endParaRPr>
          </a:p>
        </p:txBody>
      </p:sp>
    </p:spTree>
    <p:extLst>
      <p:ext uri="{BB962C8B-B14F-4D97-AF65-F5344CB8AC3E}">
        <p14:creationId xmlns:p14="http://schemas.microsoft.com/office/powerpoint/2010/main" val="522807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endParaRPr lang="en-US" sz="1500" dirty="0">
              <a:latin typeface="+mn-lt"/>
            </a:endParaRPr>
          </a:p>
          <a:p>
            <a:endParaRPr lang="en-US" sz="1500" dirty="0">
              <a:latin typeface="+mn-lt"/>
            </a:endParaRPr>
          </a:p>
          <a:p>
            <a:endParaRPr lang="en-US" sz="1500" dirty="0">
              <a:latin typeface="+mn-lt"/>
            </a:endParaRPr>
          </a:p>
          <a:p>
            <a:endParaRPr lang="en-US" sz="1500" dirty="0">
              <a:latin typeface="+mn-lt"/>
            </a:endParaRPr>
          </a:p>
        </p:txBody>
      </p:sp>
      <p:sp>
        <p:nvSpPr>
          <p:cNvPr id="4" name="Slide Number Placeholder 3"/>
          <p:cNvSpPr>
            <a:spLocks noGrp="1"/>
          </p:cNvSpPr>
          <p:nvPr>
            <p:ph type="sldNum" sz="quarter" idx="10"/>
          </p:nvPr>
        </p:nvSpPr>
        <p:spPr/>
        <p:txBody>
          <a:bodyPr lIns="98389" tIns="49194" rIns="98389" bIns="49194"/>
          <a:lstStyle/>
          <a:p>
            <a:pPr defTabSz="983886">
              <a:defRPr/>
            </a:pPr>
            <a:fld id="{F9F08466-AEA7-4FC0-9459-6A32F61DA297}" type="slidenum">
              <a:rPr lang="en-US">
                <a:solidFill>
                  <a:prstClr val="black"/>
                </a:solidFill>
                <a:latin typeface="Calibri"/>
              </a:rPr>
              <a:pPr defTabSz="983886">
                <a:defRPr/>
              </a:pPr>
              <a:t>7</a:t>
            </a:fld>
            <a:endParaRPr lang="en-US" dirty="0">
              <a:solidFill>
                <a:prstClr val="black"/>
              </a:solidFill>
              <a:latin typeface="Calibri"/>
            </a:endParaRPr>
          </a:p>
        </p:txBody>
      </p:sp>
    </p:spTree>
    <p:extLst>
      <p:ext uri="{BB962C8B-B14F-4D97-AF65-F5344CB8AC3E}">
        <p14:creationId xmlns:p14="http://schemas.microsoft.com/office/powerpoint/2010/main" val="33320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endParaRPr lang="en-US" sz="1500" dirty="0">
              <a:latin typeface="+mn-lt"/>
            </a:endParaRPr>
          </a:p>
          <a:p>
            <a:endParaRPr lang="en-US" sz="1500" dirty="0">
              <a:latin typeface="+mn-lt"/>
            </a:endParaRPr>
          </a:p>
          <a:p>
            <a:endParaRPr lang="en-US" sz="1500" dirty="0">
              <a:latin typeface="+mn-lt"/>
            </a:endParaRPr>
          </a:p>
          <a:p>
            <a:endParaRPr lang="en-US" sz="1500" dirty="0">
              <a:latin typeface="+mn-lt"/>
            </a:endParaRPr>
          </a:p>
          <a:p>
            <a:endParaRPr lang="en-US" sz="1500" dirty="0">
              <a:latin typeface="+mn-lt"/>
            </a:endParaRPr>
          </a:p>
        </p:txBody>
      </p:sp>
      <p:sp>
        <p:nvSpPr>
          <p:cNvPr id="4" name="Slide Number Placeholder 3"/>
          <p:cNvSpPr>
            <a:spLocks noGrp="1"/>
          </p:cNvSpPr>
          <p:nvPr>
            <p:ph type="sldNum" sz="quarter" idx="10"/>
          </p:nvPr>
        </p:nvSpPr>
        <p:spPr/>
        <p:txBody>
          <a:bodyPr lIns="98389" tIns="49194" rIns="98389" bIns="49194"/>
          <a:lstStyle/>
          <a:p>
            <a:pPr defTabSz="983886">
              <a:defRPr/>
            </a:pPr>
            <a:fld id="{F9F08466-AEA7-4FC0-9459-6A32F61DA297}" type="slidenum">
              <a:rPr lang="en-US">
                <a:solidFill>
                  <a:prstClr val="black"/>
                </a:solidFill>
                <a:latin typeface="Calibri"/>
              </a:rPr>
              <a:pPr defTabSz="983886">
                <a:defRPr/>
              </a:pPr>
              <a:t>8</a:t>
            </a:fld>
            <a:endParaRPr lang="en-US" dirty="0">
              <a:solidFill>
                <a:prstClr val="black"/>
              </a:solidFill>
              <a:latin typeface="Calibri"/>
            </a:endParaRPr>
          </a:p>
        </p:txBody>
      </p:sp>
    </p:spTree>
    <p:extLst>
      <p:ext uri="{BB962C8B-B14F-4D97-AF65-F5344CB8AC3E}">
        <p14:creationId xmlns:p14="http://schemas.microsoft.com/office/powerpoint/2010/main" val="1971148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endParaRPr lang="en-US" sz="1500" dirty="0">
              <a:latin typeface="+mn-lt"/>
            </a:endParaRPr>
          </a:p>
          <a:p>
            <a:endParaRPr lang="en-US" sz="1500" dirty="0">
              <a:latin typeface="+mn-lt"/>
            </a:endParaRPr>
          </a:p>
          <a:p>
            <a:endParaRPr lang="en-US" sz="1500" dirty="0">
              <a:latin typeface="+mn-lt"/>
            </a:endParaRPr>
          </a:p>
        </p:txBody>
      </p:sp>
      <p:sp>
        <p:nvSpPr>
          <p:cNvPr id="4" name="Slide Number Placeholder 3"/>
          <p:cNvSpPr>
            <a:spLocks noGrp="1"/>
          </p:cNvSpPr>
          <p:nvPr>
            <p:ph type="sldNum" sz="quarter" idx="10"/>
          </p:nvPr>
        </p:nvSpPr>
        <p:spPr/>
        <p:txBody>
          <a:bodyPr lIns="98389" tIns="49194" rIns="98389" bIns="49194"/>
          <a:lstStyle/>
          <a:p>
            <a:pPr defTabSz="983886">
              <a:defRPr/>
            </a:pPr>
            <a:fld id="{F9F08466-AEA7-4FC0-9459-6A32F61DA297}" type="slidenum">
              <a:rPr lang="en-US">
                <a:solidFill>
                  <a:prstClr val="black"/>
                </a:solidFill>
                <a:latin typeface="Calibri"/>
              </a:rPr>
              <a:pPr defTabSz="983886">
                <a:defRPr/>
              </a:pPr>
              <a:t>9</a:t>
            </a:fld>
            <a:endParaRPr lang="en-US" dirty="0">
              <a:solidFill>
                <a:prstClr val="black"/>
              </a:solidFill>
              <a:latin typeface="Calibri"/>
            </a:endParaRPr>
          </a:p>
        </p:txBody>
      </p:sp>
    </p:spTree>
    <p:extLst>
      <p:ext uri="{BB962C8B-B14F-4D97-AF65-F5344CB8AC3E}">
        <p14:creationId xmlns:p14="http://schemas.microsoft.com/office/powerpoint/2010/main" val="950520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101850" y="5503407"/>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3665" y="1798682"/>
            <a:ext cx="5796669" cy="919671"/>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628650"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5740174" y="1364826"/>
            <a:ext cx="3403826" cy="4538434"/>
          </a:xfrm>
        </p:spPr>
        <p:txBody>
          <a:bodyPr/>
          <a:lstStyle>
            <a:lvl1pPr>
              <a:buClr>
                <a:schemeClr val="tx1"/>
              </a:buClr>
              <a:defRPr>
                <a:solidFill>
                  <a:schemeClr val="tx1"/>
                </a:solidFill>
              </a:defRPr>
            </a:lvl1pPr>
          </a:lstStyle>
          <a:p>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a:xfrm>
            <a:off x="604749" y="1981899"/>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2734632"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4864515"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6994398"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101850" y="5512601"/>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1308" y="1773837"/>
            <a:ext cx="5361384" cy="850611"/>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a:xfrm>
            <a:off x="1179610" y="1964392"/>
            <a:ext cx="1749143"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1101919"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18406"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3534177"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050663"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5966434"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604749" y="1981899"/>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2734632"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4864515"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6994398"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9" name="Rectangle 1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a:xfrm>
            <a:off x="604749"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604749"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4" name="Text Placeholder 3"/>
          <p:cNvSpPr>
            <a:spLocks noGrp="1"/>
          </p:cNvSpPr>
          <p:nvPr>
            <p:ph type="body" sz="quarter" idx="15"/>
          </p:nvPr>
        </p:nvSpPr>
        <p:spPr>
          <a:xfrm>
            <a:off x="2157413" y="3939362"/>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4649854"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8" name="Text Placeholder 3"/>
          <p:cNvSpPr>
            <a:spLocks noGrp="1"/>
          </p:cNvSpPr>
          <p:nvPr>
            <p:ph type="body" sz="quarter" idx="20"/>
          </p:nvPr>
        </p:nvSpPr>
        <p:spPr>
          <a:xfrm>
            <a:off x="6202517" y="3939361"/>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2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604749"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604749"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4" name="Text Placeholder 3"/>
          <p:cNvSpPr>
            <a:spLocks noGrp="1"/>
          </p:cNvSpPr>
          <p:nvPr>
            <p:ph type="body" sz="quarter" idx="15"/>
          </p:nvPr>
        </p:nvSpPr>
        <p:spPr>
          <a:xfrm>
            <a:off x="2157413" y="3939362"/>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4649854"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9" name="Text Placeholder 3"/>
          <p:cNvSpPr>
            <a:spLocks noGrp="1"/>
          </p:cNvSpPr>
          <p:nvPr>
            <p:ph type="body" sz="quarter" idx="20"/>
          </p:nvPr>
        </p:nvSpPr>
        <p:spPr>
          <a:xfrm>
            <a:off x="6202517" y="393936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a:xfrm>
            <a:off x="604749"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icture Placeholder 2"/>
          <p:cNvSpPr>
            <a:spLocks noGrp="1"/>
          </p:cNvSpPr>
          <p:nvPr>
            <p:ph type="pic" sz="quarter" idx="13" hasCustomPrompt="1"/>
          </p:nvPr>
        </p:nvSpPr>
        <p:spPr>
          <a:xfrm>
            <a:off x="604749"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9144000" cy="6857998"/>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D0D0D">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3297887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9144000" cy="1219200"/>
          </a:xfrm>
          <a:solidFill>
            <a:srgbClr val="78BE21">
              <a:alpha val="87843"/>
            </a:srgbClr>
          </a:solidFill>
        </p:spPr>
        <p:txBody>
          <a:bodyPr>
            <a:normAutofit/>
          </a:bodyPr>
          <a:lstStyle>
            <a:lvl1pPr algn="ctr">
              <a:defRPr sz="2700">
                <a:solidFill>
                  <a:schemeClr val="tx2"/>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1524000" y="2233263"/>
            <a:ext cx="6096000" cy="2966751"/>
          </a:xfrm>
        </p:spPr>
        <p:txBody>
          <a:bodyPr/>
          <a:lstStyle/>
          <a:p>
            <a:endParaRPr lang="en-US"/>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9144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a:xfrm>
            <a:off x="0" y="4773020"/>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101851" y="5041204"/>
            <a:ext cx="4940300" cy="1097128"/>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9" name="Footer Placeholder 4"/>
          <p:cNvSpPr>
            <a:spLocks noGrp="1"/>
          </p:cNvSpPr>
          <p:nvPr>
            <p:ph type="ftr" sz="quarter" idx="3"/>
          </p:nvPr>
        </p:nvSpPr>
        <p:spPr>
          <a:xfrm>
            <a:off x="4690171" y="6138333"/>
            <a:ext cx="4190735" cy="365125"/>
          </a:xfrm>
          <a:prstGeom prst="rect">
            <a:avLst/>
          </a:prstGeom>
        </p:spPr>
        <p:txBody>
          <a:bodyPr anchor="b"/>
          <a:lstStyle>
            <a:lvl1pPr algn="r">
              <a:defRPr sz="900">
                <a:solidFill>
                  <a:schemeClr val="tx2"/>
                </a:solidFill>
              </a:defRPr>
            </a:lvl1pPr>
          </a:lstStyle>
          <a:p>
            <a:endParaRPr lang="en-US" dirty="0"/>
          </a:p>
        </p:txBody>
      </p:sp>
      <p:sp>
        <p:nvSpPr>
          <p:cNvPr id="6" name="Picture Placeholder 5"/>
          <p:cNvSpPr>
            <a:spLocks noGrp="1"/>
          </p:cNvSpPr>
          <p:nvPr>
            <p:ph type="pic" sz="quarter" idx="17"/>
          </p:nvPr>
        </p:nvSpPr>
        <p:spPr>
          <a:xfrm>
            <a:off x="0" y="0"/>
            <a:ext cx="9144000" cy="3380732"/>
          </a:xfrm>
        </p:spPr>
        <p:txBody>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095" y="6164033"/>
            <a:ext cx="2106032" cy="334133"/>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1524000" y="2233263"/>
            <a:ext cx="6096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
        <p:nvSpPr>
          <p:cNvPr id="11"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11923" y="287066"/>
            <a:ext cx="2641445"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611982" y="3211514"/>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628650" y="6356351"/>
            <a:ext cx="1018943" cy="365125"/>
          </a:xfrm>
        </p:spPr>
        <p:txBody>
          <a:body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1" name="Slide Number Placeholder 6"/>
          <p:cNvSpPr>
            <a:spLocks noGrp="1"/>
          </p:cNvSpPr>
          <p:nvPr>
            <p:ph type="sldNum" sz="quarter" idx="13"/>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611921" y="1365204"/>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3732591" y="691883"/>
            <a:ext cx="4725590"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18"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1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Agenda</a:t>
            </a:r>
          </a:p>
        </p:txBody>
      </p:sp>
      <p:sp>
        <p:nvSpPr>
          <p:cNvPr id="12" name="Table Placeholder 9"/>
          <p:cNvSpPr>
            <a:spLocks noGrp="1"/>
          </p:cNvSpPr>
          <p:nvPr>
            <p:ph type="tbl" sz="quarter" idx="13"/>
          </p:nvPr>
        </p:nvSpPr>
        <p:spPr>
          <a:xfrm>
            <a:off x="628650" y="1335089"/>
            <a:ext cx="7886700" cy="4841875"/>
          </a:xfrm>
        </p:spPr>
        <p:txBody>
          <a:bodyPr/>
          <a:lstStyle/>
          <a:p>
            <a:endParaRPr lang="en-US"/>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609968" y="685800"/>
            <a:ext cx="41148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290298" y="912530"/>
            <a:ext cx="3496041"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7158612" y="524007"/>
            <a:ext cx="1616475"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6938251" y="3581845"/>
            <a:ext cx="1978484"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a:p>
        </p:txBody>
      </p:sp>
      <p:sp>
        <p:nvSpPr>
          <p:cNvPr id="2" name="Title 1"/>
          <p:cNvSpPr>
            <a:spLocks noGrp="1"/>
          </p:cNvSpPr>
          <p:nvPr>
            <p:ph type="title" hasCustomPrompt="1"/>
          </p:nvPr>
        </p:nvSpPr>
        <p:spPr>
          <a:xfrm>
            <a:off x="1724607" y="1609867"/>
            <a:ext cx="5694788" cy="3638266"/>
          </a:xfrm>
          <a:solidFill>
            <a:srgbClr val="003865">
              <a:alpha val="87843"/>
            </a:srgbClr>
          </a:solidFill>
        </p:spPr>
        <p:txBody>
          <a:bodyPr>
            <a:noAutofit/>
          </a:bodyPr>
          <a:lstStyle>
            <a:lvl1pPr algn="ctr">
              <a:spcAft>
                <a:spcPts val="750"/>
              </a:spcAft>
              <a:tabLst>
                <a:tab pos="2827735" algn="l"/>
              </a:tabLst>
              <a:defRPr sz="525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9144000" cy="1340989"/>
          </a:xfrm>
          <a:solidFill>
            <a:schemeClr val="tx1"/>
          </a:solidFill>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9144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6858000"/>
          </a:xfrm>
        </p:spPr>
        <p:txBody>
          <a:bodyPr/>
          <a:lstStyle/>
          <a:p>
            <a:endParaRPr lang="en-US"/>
          </a:p>
        </p:txBody>
      </p:sp>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595566"/>
            <a:ext cx="2900940" cy="460249"/>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9144000" cy="1733266"/>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22470" y="595566"/>
            <a:ext cx="2900940" cy="46024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101851" y="5644884"/>
            <a:ext cx="4940300" cy="440970"/>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a:xfrm>
            <a:off x="0" y="1789113"/>
            <a:ext cx="9144000" cy="2298700"/>
          </a:xfrm>
        </p:spPr>
        <p:txBody>
          <a:bodyPr/>
          <a:lstStyle/>
          <a:p>
            <a:r>
              <a:rPr lang="en-US" dirty="0"/>
              <a:t>Click Icon to add picture</a:t>
            </a: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360302"/>
            <a:ext cx="2900940" cy="460249"/>
          </a:xfrm>
          <a:prstGeom prst="rect">
            <a:avLst/>
          </a:prstGeom>
        </p:spPr>
      </p:pic>
    </p:spTree>
    <p:extLst>
      <p:ext uri="{BB962C8B-B14F-4D97-AF65-F5344CB8AC3E}">
        <p14:creationId xmlns:p14="http://schemas.microsoft.com/office/powerpoint/2010/main" val="20822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0" y="5503407"/>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3665" y="1798682"/>
            <a:ext cx="5796669" cy="919671"/>
          </a:xfrm>
          <a:prstGeom prst="rect">
            <a:avLst/>
          </a:prstGeom>
        </p:spPr>
      </p:pic>
    </p:spTree>
    <p:extLst>
      <p:ext uri="{BB962C8B-B14F-4D97-AF65-F5344CB8AC3E}">
        <p14:creationId xmlns:p14="http://schemas.microsoft.com/office/powerpoint/2010/main" val="15236854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0" y="5512601"/>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1308" y="1773837"/>
            <a:ext cx="5361384" cy="850611"/>
          </a:xfrm>
          <a:prstGeom prst="rect">
            <a:avLst/>
          </a:prstGeom>
        </p:spPr>
      </p:pic>
    </p:spTree>
    <p:extLst>
      <p:ext uri="{BB962C8B-B14F-4D97-AF65-F5344CB8AC3E}">
        <p14:creationId xmlns:p14="http://schemas.microsoft.com/office/powerpoint/2010/main" val="34491530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9144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a:xfrm>
            <a:off x="0" y="4773020"/>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041204"/>
            <a:ext cx="4940300" cy="1097128"/>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9" name="Footer Placeholder 4"/>
          <p:cNvSpPr>
            <a:spLocks noGrp="1"/>
          </p:cNvSpPr>
          <p:nvPr>
            <p:ph type="ftr" sz="quarter" idx="3"/>
          </p:nvPr>
        </p:nvSpPr>
        <p:spPr>
          <a:xfrm>
            <a:off x="4690171" y="6138333"/>
            <a:ext cx="4190735" cy="365125"/>
          </a:xfrm>
          <a:prstGeom prst="rect">
            <a:avLst/>
          </a:prstGeom>
        </p:spPr>
        <p:txBody>
          <a:bodyPr anchor="b"/>
          <a:lstStyle>
            <a:lvl1pPr algn="r">
              <a:defRPr sz="900">
                <a:solidFill>
                  <a:schemeClr val="tx2"/>
                </a:solidFill>
              </a:defRPr>
            </a:lvl1pPr>
          </a:lstStyle>
          <a:p>
            <a:endParaRPr lang="en-US" dirty="0">
              <a:solidFill>
                <a:srgbClr val="000000"/>
              </a:solidFill>
            </a:endParaRPr>
          </a:p>
        </p:txBody>
      </p:sp>
      <p:sp>
        <p:nvSpPr>
          <p:cNvPr id="6" name="Picture Placeholder 5"/>
          <p:cNvSpPr>
            <a:spLocks noGrp="1"/>
          </p:cNvSpPr>
          <p:nvPr>
            <p:ph type="pic" sz="quarter" idx="17"/>
          </p:nvPr>
        </p:nvSpPr>
        <p:spPr>
          <a:xfrm>
            <a:off x="0" y="0"/>
            <a:ext cx="9144000" cy="3380732"/>
          </a:xfrm>
        </p:spPr>
        <p:txBody>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095" y="6164033"/>
            <a:ext cx="2106032" cy="334133"/>
          </a:xfrm>
          <a:prstGeom prst="rect">
            <a:avLst/>
          </a:prstGeom>
        </p:spPr>
      </p:pic>
    </p:spTree>
    <p:extLst>
      <p:ext uri="{BB962C8B-B14F-4D97-AF65-F5344CB8AC3E}">
        <p14:creationId xmlns:p14="http://schemas.microsoft.com/office/powerpoint/2010/main" val="19405872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3865"/>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Agenda</a:t>
            </a:r>
          </a:p>
        </p:txBody>
      </p:sp>
      <p:sp>
        <p:nvSpPr>
          <p:cNvPr id="12" name="Table Placeholder 9"/>
          <p:cNvSpPr>
            <a:spLocks noGrp="1"/>
          </p:cNvSpPr>
          <p:nvPr>
            <p:ph type="tbl" sz="quarter" idx="13"/>
          </p:nvPr>
        </p:nvSpPr>
        <p:spPr>
          <a:xfrm>
            <a:off x="628650" y="1335089"/>
            <a:ext cx="7886700" cy="4841875"/>
          </a:xfrm>
        </p:spPr>
        <p:txBody>
          <a:bodyPr/>
          <a:lstStyle/>
          <a:p>
            <a:endParaRPr lang="en-US"/>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6751233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440970"/>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a:xfrm>
            <a:off x="0" y="1789113"/>
            <a:ext cx="9144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360302"/>
            <a:ext cx="2900940" cy="460249"/>
          </a:xfrm>
          <a:prstGeom prst="rect">
            <a:avLst/>
          </a:prstGeom>
        </p:spPr>
      </p:pic>
    </p:spTree>
    <p:extLst>
      <p:ext uri="{BB962C8B-B14F-4D97-AF65-F5344CB8AC3E}">
        <p14:creationId xmlns:p14="http://schemas.microsoft.com/office/powerpoint/2010/main" val="9756781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37222440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78BE21"/>
              </a:solidFill>
            </a:endParaRPr>
          </a:p>
        </p:txBody>
      </p:sp>
    </p:spTree>
    <p:extLst>
      <p:ext uri="{BB962C8B-B14F-4D97-AF65-F5344CB8AC3E}">
        <p14:creationId xmlns:p14="http://schemas.microsoft.com/office/powerpoint/2010/main" val="29048155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25020954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197244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3"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0410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32499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Tree>
    <p:extLst>
      <p:ext uri="{BB962C8B-B14F-4D97-AF65-F5344CB8AC3E}">
        <p14:creationId xmlns:p14="http://schemas.microsoft.com/office/powerpoint/2010/main" val="34067587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9" name="Slide Number Placeholder 6"/>
          <p:cNvSpPr>
            <a:spLocks noGrp="1"/>
          </p:cNvSpPr>
          <p:nvPr>
            <p:ph type="sldNum" sz="quarter" idx="12"/>
          </p:nvPr>
        </p:nvSpPr>
        <p:spPr>
          <a:xfrm>
            <a:off x="7418349" y="6356351"/>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851272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763651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638550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759483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3565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448849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628650"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5740174" y="1364826"/>
            <a:ext cx="3403826"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781682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Picture Placeholder 2"/>
          <p:cNvSpPr>
            <a:spLocks noGrp="1"/>
          </p:cNvSpPr>
          <p:nvPr>
            <p:ph type="pic" sz="quarter" idx="13" hasCustomPrompt="1"/>
          </p:nvPr>
        </p:nvSpPr>
        <p:spPr>
          <a:xfrm>
            <a:off x="604749" y="1981899"/>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2734632"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4864515"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6994398"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621034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Picture Placeholder 2"/>
          <p:cNvSpPr>
            <a:spLocks noGrp="1"/>
          </p:cNvSpPr>
          <p:nvPr>
            <p:ph type="pic" sz="quarter" idx="13" hasCustomPrompt="1"/>
          </p:nvPr>
        </p:nvSpPr>
        <p:spPr>
          <a:xfrm>
            <a:off x="1179610" y="1964392"/>
            <a:ext cx="1749143"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1101919"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18406"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3534177"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050663"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5966434"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3729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604749" y="1981899"/>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2734632"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4864515"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6994398"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9" name="Rectangle 1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599223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Picture Placeholder 2"/>
          <p:cNvSpPr>
            <a:spLocks noGrp="1"/>
          </p:cNvSpPr>
          <p:nvPr>
            <p:ph type="pic" sz="quarter" idx="13" hasCustomPrompt="1"/>
          </p:nvPr>
        </p:nvSpPr>
        <p:spPr>
          <a:xfrm>
            <a:off x="604749"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604749"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4" name="Text Placeholder 3"/>
          <p:cNvSpPr>
            <a:spLocks noGrp="1"/>
          </p:cNvSpPr>
          <p:nvPr>
            <p:ph type="body" sz="quarter" idx="15"/>
          </p:nvPr>
        </p:nvSpPr>
        <p:spPr>
          <a:xfrm>
            <a:off x="2157413" y="3939362"/>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4649854"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8" name="Text Placeholder 3"/>
          <p:cNvSpPr>
            <a:spLocks noGrp="1"/>
          </p:cNvSpPr>
          <p:nvPr>
            <p:ph type="body" sz="quarter" idx="20"/>
          </p:nvPr>
        </p:nvSpPr>
        <p:spPr>
          <a:xfrm>
            <a:off x="6202517" y="3939361"/>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884467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604749"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604749"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4" name="Text Placeholder 3"/>
          <p:cNvSpPr>
            <a:spLocks noGrp="1"/>
          </p:cNvSpPr>
          <p:nvPr>
            <p:ph type="body" sz="quarter" idx="15"/>
          </p:nvPr>
        </p:nvSpPr>
        <p:spPr>
          <a:xfrm>
            <a:off x="2157413" y="3939362"/>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4649854"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9" name="Text Placeholder 3"/>
          <p:cNvSpPr>
            <a:spLocks noGrp="1"/>
          </p:cNvSpPr>
          <p:nvPr>
            <p:ph type="body" sz="quarter" idx="20"/>
          </p:nvPr>
        </p:nvSpPr>
        <p:spPr>
          <a:xfrm>
            <a:off x="6202517" y="393936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7737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Picture Placeholder 2"/>
          <p:cNvSpPr>
            <a:spLocks noGrp="1"/>
          </p:cNvSpPr>
          <p:nvPr>
            <p:ph type="pic" sz="quarter" idx="13" hasCustomPrompt="1"/>
          </p:nvPr>
        </p:nvSpPr>
        <p:spPr>
          <a:xfrm>
            <a:off x="604749"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866780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Picture Placeholder 2"/>
          <p:cNvSpPr>
            <a:spLocks noGrp="1"/>
          </p:cNvSpPr>
          <p:nvPr>
            <p:ph type="pic" sz="quarter" idx="13" hasCustomPrompt="1"/>
          </p:nvPr>
        </p:nvSpPr>
        <p:spPr>
          <a:xfrm>
            <a:off x="604749"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698078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9144000" cy="6857998"/>
          </a:xfrm>
        </p:spPr>
        <p:txBody>
          <a:bodyPr/>
          <a:lstStyle/>
          <a:p>
            <a:r>
              <a:rPr lang="en-US"/>
              <a:t>Click icon to add picture</a:t>
            </a:r>
          </a:p>
        </p:txBody>
      </p:sp>
    </p:spTree>
    <p:extLst>
      <p:ext uri="{BB962C8B-B14F-4D97-AF65-F5344CB8AC3E}">
        <p14:creationId xmlns:p14="http://schemas.microsoft.com/office/powerpoint/2010/main" val="29146010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D0D0D">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15295242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9144000" cy="1219200"/>
          </a:xfrm>
          <a:solidFill>
            <a:srgbClr val="78BE21">
              <a:alpha val="87843"/>
            </a:srgbClr>
          </a:solidFill>
        </p:spPr>
        <p:txBody>
          <a:bodyPr>
            <a:normAutofit/>
          </a:bodyPr>
          <a:lstStyle>
            <a:lvl1pPr algn="ctr">
              <a:defRPr sz="2700">
                <a:solidFill>
                  <a:schemeClr val="tx2"/>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495704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5"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1524000" y="2233263"/>
            <a:ext cx="6096000" cy="2966751"/>
          </a:xfrm>
        </p:spPr>
        <p:txBody>
          <a:bodyPr/>
          <a:lstStyle/>
          <a:p>
            <a:endParaRPr lang="en-US"/>
          </a:p>
        </p:txBody>
      </p:sp>
    </p:spTree>
    <p:extLst>
      <p:ext uri="{BB962C8B-B14F-4D97-AF65-F5344CB8AC3E}">
        <p14:creationId xmlns:p14="http://schemas.microsoft.com/office/powerpoint/2010/main" val="38117339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1524000" y="2233263"/>
            <a:ext cx="6096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1562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85841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229236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
        <p:nvSpPr>
          <p:cNvPr id="11"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103528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11923" y="287066"/>
            <a:ext cx="2641445"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611982" y="3211514"/>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628650" y="6356351"/>
            <a:ext cx="1018943"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1" name="Slide Number Placeholder 6"/>
          <p:cNvSpPr>
            <a:spLocks noGrp="1"/>
          </p:cNvSpPr>
          <p:nvPr>
            <p:ph type="sldNum" sz="quarter" idx="13"/>
          </p:nvPr>
        </p:nvSpPr>
        <p:spPr>
          <a:xfrm>
            <a:off x="7418349" y="6356351"/>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87429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611921" y="1365204"/>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609752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3732591" y="691883"/>
            <a:ext cx="4725590"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048811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614284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7441399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952367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4"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18"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340541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609968" y="685800"/>
            <a:ext cx="41148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10181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290298" y="912530"/>
            <a:ext cx="3496041"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7158612" y="524007"/>
            <a:ext cx="1616475"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6938251" y="3581845"/>
            <a:ext cx="1978484"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29485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a:p>
        </p:txBody>
      </p:sp>
      <p:sp>
        <p:nvSpPr>
          <p:cNvPr id="2" name="Title 1"/>
          <p:cNvSpPr>
            <a:spLocks noGrp="1"/>
          </p:cNvSpPr>
          <p:nvPr>
            <p:ph type="title" hasCustomPrompt="1"/>
          </p:nvPr>
        </p:nvSpPr>
        <p:spPr>
          <a:xfrm>
            <a:off x="1724607" y="1609867"/>
            <a:ext cx="5694788" cy="3638266"/>
          </a:xfrm>
          <a:solidFill>
            <a:srgbClr val="003865">
              <a:alpha val="87843"/>
            </a:srgbClr>
          </a:solidFill>
        </p:spPr>
        <p:txBody>
          <a:bodyPr>
            <a:noAutofit/>
          </a:bodyPr>
          <a:lstStyle>
            <a:lvl1pPr algn="ctr">
              <a:spcAft>
                <a:spcPts val="750"/>
              </a:spcAft>
              <a:tabLst>
                <a:tab pos="2827735" algn="l"/>
              </a:tabLst>
              <a:defRPr sz="525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416438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669189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9144000" cy="1340989"/>
          </a:xfrm>
          <a:solidFill>
            <a:schemeClr val="tx1"/>
          </a:solidFill>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2"/>
                </a:solidFill>
              </a:defRPr>
            </a:lvl1pPr>
          </a:lstStyle>
          <a:p>
            <a:endParaRPr lang="en-US" dirty="0">
              <a:solidFill>
                <a:srgbClr val="000000"/>
              </a:solidFill>
            </a:endParaRPr>
          </a:p>
        </p:txBody>
      </p:sp>
      <p:sp>
        <p:nvSpPr>
          <p:cNvPr id="4" name="Slide Number Placeholder 3"/>
          <p:cNvSpPr>
            <a:spLocks noGrp="1"/>
          </p:cNvSpPr>
          <p:nvPr>
            <p:ph type="sldNum" sz="quarter" idx="11"/>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542749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9144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05706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6858000"/>
          </a:xfrm>
        </p:spPr>
        <p:txBody>
          <a:bodyPr/>
          <a:lstStyle/>
          <a:p>
            <a:endParaRPr lang="en-US"/>
          </a:p>
        </p:txBody>
      </p:sp>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641351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429292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595566"/>
            <a:ext cx="2900940" cy="460249"/>
          </a:xfrm>
          <a:prstGeom prst="rect">
            <a:avLst/>
          </a:prstGeom>
        </p:spPr>
      </p:pic>
    </p:spTree>
    <p:extLst>
      <p:ext uri="{BB962C8B-B14F-4D97-AF65-F5344CB8AC3E}">
        <p14:creationId xmlns:p14="http://schemas.microsoft.com/office/powerpoint/2010/main" val="21572374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9144000" cy="1733266"/>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1"/>
                </a:solidFill>
              </a:defRPr>
            </a:lvl1pPr>
          </a:lstStyle>
          <a:p>
            <a:endParaRPr lang="en-US" dirty="0">
              <a:solidFill>
                <a:srgbClr val="003865"/>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
        <p:nvSpPr>
          <p:cNvPr id="6" name="Rectangle 5"/>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22470" y="595566"/>
            <a:ext cx="2900940" cy="460249"/>
          </a:xfrm>
          <a:prstGeom prst="rect">
            <a:avLst/>
          </a:prstGeom>
        </p:spPr>
      </p:pic>
    </p:spTree>
    <p:extLst>
      <p:ext uri="{BB962C8B-B14F-4D97-AF65-F5344CB8AC3E}">
        <p14:creationId xmlns:p14="http://schemas.microsoft.com/office/powerpoint/2010/main" val="28785388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theme" Target="../theme/theme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slideLayout" Target="../slideLayouts/slideLayout98.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sldNum="0"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7119908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Lst>
  <p:hf sldNum="0"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nvVUgVKGA6k?si=dckDkakSQFxRAvG9" TargetMode="External"/><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Hgs43k226iE?si=cchEZqH1Zu4ffAYb" TargetMode="External"/><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mn.gov/admin/data-practice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mn.gov/admin/data-practices/news/events/webinars/"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www.youtube.com/user/INFOIPAD"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info.dpo@state.mn.us" TargetMode="External"/><Relationship Id="rId7" Type="http://schemas.openxmlformats.org/officeDocument/2006/relationships/hyperlink" Target="https://mn.gov/admin/data-practices/news/newsletters/" TargetMode="External"/><Relationship Id="rId2" Type="http://schemas.openxmlformats.org/officeDocument/2006/relationships/notesSlide" Target="../notesSlides/notesSlide28.xml"/><Relationship Id="rId1" Type="http://schemas.openxmlformats.org/officeDocument/2006/relationships/slideLayout" Target="../slideLayouts/slideLayout49.xml"/><Relationship Id="rId6" Type="http://schemas.openxmlformats.org/officeDocument/2006/relationships/hyperlink" Target="https://www.youtube.com/user/INFOIPAD" TargetMode="External"/><Relationship Id="rId5" Type="http://schemas.openxmlformats.org/officeDocument/2006/relationships/hyperlink" Target="https://twitter.com/MNgovdata" TargetMode="External"/><Relationship Id="rId4" Type="http://schemas.openxmlformats.org/officeDocument/2006/relationships/hyperlink" Target="https://mn.gov/admin/data-practi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4188565"/>
            <a:ext cx="9144000" cy="1199223"/>
          </a:xfrm>
        </p:spPr>
        <p:txBody>
          <a:bodyPr>
            <a:normAutofit/>
          </a:bodyPr>
          <a:lstStyle/>
          <a:p>
            <a:r>
              <a:rPr lang="en-US" dirty="0"/>
              <a:t>2024 Legislative Update</a:t>
            </a:r>
            <a:br>
              <a:rPr lang="en-US" dirty="0"/>
            </a:br>
            <a:r>
              <a:rPr lang="en-US" dirty="0"/>
              <a:t>&amp; Data Practices Potpourri</a:t>
            </a:r>
          </a:p>
        </p:txBody>
      </p:sp>
      <p:sp>
        <p:nvSpPr>
          <p:cNvPr id="5" name="Text Placeholder 4"/>
          <p:cNvSpPr>
            <a:spLocks noGrp="1"/>
          </p:cNvSpPr>
          <p:nvPr>
            <p:ph type="body" sz="quarter" idx="14"/>
          </p:nvPr>
        </p:nvSpPr>
        <p:spPr/>
        <p:txBody>
          <a:bodyPr>
            <a:normAutofit/>
          </a:bodyPr>
          <a:lstStyle/>
          <a:p>
            <a:r>
              <a:rPr lang="en-US" sz="2000" dirty="0"/>
              <a:t>July 18, 2024</a:t>
            </a:r>
          </a:p>
        </p:txBody>
      </p:sp>
    </p:spTree>
    <p:extLst>
      <p:ext uri="{BB962C8B-B14F-4D97-AF65-F5344CB8AC3E}">
        <p14:creationId xmlns:p14="http://schemas.microsoft.com/office/powerpoint/2010/main" val="4186815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Health Records</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228600" y="1434662"/>
            <a:ext cx="8382000" cy="5423338"/>
          </a:xfrm>
        </p:spPr>
        <p:txBody>
          <a:bodyPr>
            <a:normAutofit/>
          </a:bodyPr>
          <a:lstStyle/>
          <a:p>
            <a:pPr>
              <a:buClr>
                <a:srgbClr val="0054A6"/>
              </a:buClr>
            </a:pPr>
            <a:r>
              <a:rPr lang="en-US" sz="3600" dirty="0"/>
              <a:t>Minn. Stat. §</a:t>
            </a:r>
            <a:r>
              <a:rPr lang="en-US" sz="3200" dirty="0">
                <a:effectLst/>
                <a:latin typeface="Calibri" panose="020F0502020204030204" pitchFamily="34" charset="0"/>
                <a:ea typeface="Calibri" panose="020F0502020204030204" pitchFamily="34" charset="0"/>
                <a:cs typeface="Times New Roman" panose="02020603050405020304" pitchFamily="18" charset="0"/>
              </a:rPr>
              <a:t>144.2925, 144.293</a:t>
            </a:r>
          </a:p>
          <a:p>
            <a:pPr lvl="1">
              <a:buClr>
                <a:srgbClr val="0054A6"/>
              </a:buClr>
            </a:pPr>
            <a:r>
              <a:rPr lang="en-US" sz="2900" dirty="0">
                <a:latin typeface="Calibri" panose="020F0502020204030204" pitchFamily="34" charset="0"/>
                <a:cs typeface="Times New Roman" panose="02020603050405020304" pitchFamily="18" charset="0"/>
              </a:rPr>
              <a:t>Requires authorization in Minnesota law to release patient health records</a:t>
            </a:r>
          </a:p>
          <a:p>
            <a:pPr lvl="1">
              <a:buClr>
                <a:srgbClr val="0054A6"/>
              </a:buClr>
            </a:pPr>
            <a:r>
              <a:rPr lang="en-US" sz="2900" dirty="0">
                <a:latin typeface="Calibri" panose="020F0502020204030204" pitchFamily="34" charset="0"/>
                <a:cs typeface="Times New Roman" panose="02020603050405020304" pitchFamily="18" charset="0"/>
              </a:rPr>
              <a:t>Clarifies that the Minnesota Health Records Act is more stringent than federal law regarding disclosure of individually identifiable health information</a:t>
            </a:r>
          </a:p>
          <a:p>
            <a:pPr lvl="1">
              <a:buClr>
                <a:srgbClr val="0054A6"/>
              </a:buClr>
            </a:pPr>
            <a:endParaRPr lang="en-US" sz="2900" dirty="0">
              <a:latin typeface="Calibri" panose="020F0502020204030204" pitchFamily="34" charset="0"/>
              <a:cs typeface="Times New Roman" panose="02020603050405020304" pitchFamily="18" charset="0"/>
            </a:endParaRPr>
          </a:p>
          <a:p>
            <a:pPr marL="342900" lvl="1" indent="0">
              <a:buClr>
                <a:srgbClr val="0054A6"/>
              </a:buClr>
              <a:buNone/>
            </a:pPr>
            <a:r>
              <a:rPr lang="en-US" sz="2900" b="1" dirty="0">
                <a:latin typeface="Calibri" panose="020F0502020204030204" pitchFamily="34" charset="0"/>
                <a:cs typeface="Times New Roman" panose="02020603050405020304" pitchFamily="18" charset="0"/>
              </a:rPr>
              <a:t>Effective May 25, 2024</a:t>
            </a:r>
            <a:endParaRPr lang="en-US" sz="2900" b="1" dirty="0"/>
          </a:p>
          <a:p>
            <a:pPr marL="342900" lvl="1" indent="0">
              <a:buClr>
                <a:srgbClr val="0054A6"/>
              </a:buClr>
              <a:buNone/>
            </a:pPr>
            <a:endParaRPr lang="en-US" sz="3200" dirty="0"/>
          </a:p>
        </p:txBody>
      </p:sp>
    </p:spTree>
    <p:extLst>
      <p:ext uri="{BB962C8B-B14F-4D97-AF65-F5344CB8AC3E}">
        <p14:creationId xmlns:p14="http://schemas.microsoft.com/office/powerpoint/2010/main" val="3354144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Administrative Courts</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228600" y="1424066"/>
            <a:ext cx="8382000" cy="5433934"/>
          </a:xfrm>
        </p:spPr>
        <p:txBody>
          <a:bodyPr>
            <a:normAutofit/>
          </a:bodyPr>
          <a:lstStyle/>
          <a:p>
            <a:pPr>
              <a:buClr>
                <a:srgbClr val="0054A6"/>
              </a:buClr>
            </a:pPr>
            <a:r>
              <a:rPr lang="en-US" sz="3600" dirty="0"/>
              <a:t>Minn. Stat. § 13.95</a:t>
            </a:r>
          </a:p>
          <a:p>
            <a:pPr lvl="1">
              <a:buClr>
                <a:srgbClr val="0054A6"/>
              </a:buClr>
            </a:pPr>
            <a:r>
              <a:rPr lang="en-US" sz="3300" dirty="0"/>
              <a:t>Work product data created by the administrative courts is confidential or protected nonpublic data</a:t>
            </a:r>
          </a:p>
          <a:p>
            <a:pPr lvl="1">
              <a:buClr>
                <a:srgbClr val="0054A6"/>
              </a:buClr>
            </a:pPr>
            <a:r>
              <a:rPr lang="en-US" sz="3300" dirty="0"/>
              <a:t>Health data in administrative court files are private data on individuals</a:t>
            </a:r>
          </a:p>
          <a:p>
            <a:pPr lvl="1">
              <a:buClr>
                <a:srgbClr val="0054A6"/>
              </a:buClr>
            </a:pPr>
            <a:endParaRPr lang="en-US" sz="3100" dirty="0"/>
          </a:p>
        </p:txBody>
      </p:sp>
    </p:spTree>
    <p:extLst>
      <p:ext uri="{BB962C8B-B14F-4D97-AF65-F5344CB8AC3E}">
        <p14:creationId xmlns:p14="http://schemas.microsoft.com/office/powerpoint/2010/main" val="2505177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Safe at Home Data</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228600" y="1434662"/>
            <a:ext cx="8382000" cy="5423338"/>
          </a:xfrm>
        </p:spPr>
        <p:txBody>
          <a:bodyPr>
            <a:normAutofit/>
          </a:bodyPr>
          <a:lstStyle/>
          <a:p>
            <a:pPr>
              <a:buClr>
                <a:srgbClr val="0054A6"/>
              </a:buClr>
            </a:pPr>
            <a:r>
              <a:rPr lang="en-US" sz="3600" dirty="0"/>
              <a:t>Minn. Stat. § 13.045</a:t>
            </a:r>
          </a:p>
          <a:p>
            <a:pPr lvl="1">
              <a:buClr>
                <a:srgbClr val="0054A6"/>
              </a:buClr>
            </a:pPr>
            <a:r>
              <a:rPr lang="en-US" sz="3300" dirty="0"/>
              <a:t>Identity and location data on Safe at Home participants not already classified as not public are now private</a:t>
            </a:r>
          </a:p>
          <a:p>
            <a:pPr lvl="1">
              <a:buClr>
                <a:srgbClr val="0054A6"/>
              </a:buClr>
            </a:pPr>
            <a:endParaRPr lang="en-US" sz="3200" dirty="0"/>
          </a:p>
          <a:p>
            <a:pPr marL="342900" lvl="1" indent="0">
              <a:buClr>
                <a:srgbClr val="0054A6"/>
              </a:buClr>
              <a:buNone/>
            </a:pPr>
            <a:r>
              <a:rPr lang="en-US" sz="3200" dirty="0"/>
              <a:t>DPO Webinar with Safe at Home Program: </a:t>
            </a:r>
            <a:r>
              <a:rPr lang="en-US" sz="3200" dirty="0">
                <a:hlinkClick r:id="rId3"/>
              </a:rPr>
              <a:t>https://youtu.be/nvVUgVKGA6k?si=dckDkakSQFxRAvG9</a:t>
            </a:r>
            <a:r>
              <a:rPr lang="en-US" sz="3200" dirty="0"/>
              <a:t> </a:t>
            </a:r>
          </a:p>
          <a:p>
            <a:pPr lvl="1">
              <a:buClr>
                <a:srgbClr val="0054A6"/>
              </a:buClr>
            </a:pPr>
            <a:endParaRPr lang="en-US" sz="3200" dirty="0"/>
          </a:p>
        </p:txBody>
      </p:sp>
    </p:spTree>
    <p:extLst>
      <p:ext uri="{BB962C8B-B14F-4D97-AF65-F5344CB8AC3E}">
        <p14:creationId xmlns:p14="http://schemas.microsoft.com/office/powerpoint/2010/main" val="90936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Cybersecurity Reporting</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228600" y="1466193"/>
            <a:ext cx="8382000" cy="5239407"/>
          </a:xfrm>
        </p:spPr>
        <p:txBody>
          <a:bodyPr>
            <a:normAutofit/>
          </a:bodyPr>
          <a:lstStyle/>
          <a:p>
            <a:pPr>
              <a:buClr>
                <a:srgbClr val="0054A6"/>
              </a:buClr>
            </a:pPr>
            <a:r>
              <a:rPr lang="en-US" sz="3600" dirty="0"/>
              <a:t>Minn. Stat. § 16E.36</a:t>
            </a:r>
          </a:p>
          <a:p>
            <a:pPr lvl="1">
              <a:buClr>
                <a:srgbClr val="0054A6"/>
              </a:buClr>
            </a:pPr>
            <a:r>
              <a:rPr lang="en-US" sz="3300" dirty="0"/>
              <a:t>Requires public agencies and government contractors to report cybersecurity incidents to the Minnesota Department of Information and Technology Services (MNIT)</a:t>
            </a:r>
          </a:p>
          <a:p>
            <a:pPr marL="342900" lvl="1" indent="0">
              <a:buClr>
                <a:srgbClr val="0054A6"/>
              </a:buClr>
              <a:buNone/>
            </a:pPr>
            <a:endParaRPr lang="en-US" sz="3200" dirty="0"/>
          </a:p>
          <a:p>
            <a:pPr marL="342900" lvl="1" indent="0">
              <a:buClr>
                <a:srgbClr val="0054A6"/>
              </a:buClr>
              <a:buNone/>
            </a:pPr>
            <a:r>
              <a:rPr lang="en-US" sz="3200" b="1" dirty="0"/>
              <a:t>Reporting begins December 1, 2024</a:t>
            </a:r>
          </a:p>
        </p:txBody>
      </p:sp>
    </p:spTree>
    <p:extLst>
      <p:ext uri="{BB962C8B-B14F-4D97-AF65-F5344CB8AC3E}">
        <p14:creationId xmlns:p14="http://schemas.microsoft.com/office/powerpoint/2010/main" val="200238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Miscellaneous sharing provisions</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228600" y="1434662"/>
            <a:ext cx="8382000" cy="5423338"/>
          </a:xfrm>
        </p:spPr>
        <p:txBody>
          <a:bodyPr>
            <a:normAutofit/>
          </a:bodyPr>
          <a:lstStyle/>
          <a:p>
            <a:pPr>
              <a:buClr>
                <a:srgbClr val="0054A6"/>
              </a:buClr>
            </a:pPr>
            <a:r>
              <a:rPr lang="en-US" sz="3200" dirty="0"/>
              <a:t>Minn. Stat. § 626.5534</a:t>
            </a:r>
          </a:p>
          <a:p>
            <a:pPr lvl="1">
              <a:buClr>
                <a:srgbClr val="0054A6"/>
              </a:buClr>
            </a:pPr>
            <a:r>
              <a:rPr lang="en-US" sz="2400" dirty="0"/>
              <a:t>Mandatory data sharing for officer use of force investigations </a:t>
            </a:r>
          </a:p>
          <a:p>
            <a:pPr>
              <a:buClr>
                <a:srgbClr val="0054A6"/>
              </a:buClr>
            </a:pPr>
            <a:r>
              <a:rPr lang="en-US" sz="3200" dirty="0"/>
              <a:t>Minn. Stat. § 324.15</a:t>
            </a:r>
          </a:p>
          <a:p>
            <a:pPr lvl="1">
              <a:buClr>
                <a:srgbClr val="0054A6"/>
              </a:buClr>
            </a:pPr>
            <a:r>
              <a:rPr lang="en-US" sz="2400" dirty="0"/>
              <a:t>Discretionary sharing with the Office of Cannabis Management for licensing investigations</a:t>
            </a:r>
          </a:p>
          <a:p>
            <a:pPr>
              <a:buClr>
                <a:srgbClr val="0054A6"/>
              </a:buClr>
            </a:pPr>
            <a:r>
              <a:rPr lang="en-US" sz="3200" dirty="0"/>
              <a:t>Minn. Stat. § 13.02 subd. 3a, §192.67</a:t>
            </a:r>
          </a:p>
          <a:p>
            <a:pPr lvl="1">
              <a:buClr>
                <a:srgbClr val="0054A6"/>
              </a:buClr>
            </a:pPr>
            <a:r>
              <a:rPr lang="en-US" sz="2400" dirty="0"/>
              <a:t>Mandatory sharing of confidential or private data with National Guard’s Office of the State Judge Advocate. Adds the National Guard to the definition of “criminal justice agencies.” </a:t>
            </a:r>
          </a:p>
          <a:p>
            <a:pPr lvl="1">
              <a:buClr>
                <a:srgbClr val="0054A6"/>
              </a:buClr>
            </a:pPr>
            <a:endParaRPr lang="en-US" sz="3500" dirty="0"/>
          </a:p>
          <a:p>
            <a:pPr lvl="1">
              <a:buClr>
                <a:srgbClr val="0054A6"/>
              </a:buClr>
            </a:pPr>
            <a:endParaRPr lang="en-US" sz="3200" dirty="0"/>
          </a:p>
        </p:txBody>
      </p:sp>
    </p:spTree>
    <p:extLst>
      <p:ext uri="{BB962C8B-B14F-4D97-AF65-F5344CB8AC3E}">
        <p14:creationId xmlns:p14="http://schemas.microsoft.com/office/powerpoint/2010/main" val="29030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MN Consumer Data Privacy Act</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228600" y="1466193"/>
            <a:ext cx="8382000" cy="5239407"/>
          </a:xfrm>
        </p:spPr>
        <p:txBody>
          <a:bodyPr>
            <a:normAutofit/>
          </a:bodyPr>
          <a:lstStyle/>
          <a:p>
            <a:pPr>
              <a:buClr>
                <a:srgbClr val="0054A6"/>
              </a:buClr>
            </a:pPr>
            <a:r>
              <a:rPr lang="en-US" sz="3600" dirty="0"/>
              <a:t>Minn. Stat. §§ 325O.01 – 325O.11</a:t>
            </a:r>
          </a:p>
          <a:p>
            <a:pPr lvl="1">
              <a:buClr>
                <a:srgbClr val="0054A6"/>
              </a:buClr>
            </a:pPr>
            <a:r>
              <a:rPr lang="en-US" sz="3300" dirty="0"/>
              <a:t>Requirements for collection and use of consumer data</a:t>
            </a:r>
          </a:p>
          <a:p>
            <a:pPr lvl="1">
              <a:buClr>
                <a:srgbClr val="0054A6"/>
              </a:buClr>
            </a:pPr>
            <a:r>
              <a:rPr lang="en-US" sz="3300" dirty="0"/>
              <a:t>Does not apply to government entities  </a:t>
            </a:r>
            <a:endParaRPr lang="en-US" sz="2900" dirty="0"/>
          </a:p>
        </p:txBody>
      </p:sp>
    </p:spTree>
    <p:extLst>
      <p:ext uri="{BB962C8B-B14F-4D97-AF65-F5344CB8AC3E}">
        <p14:creationId xmlns:p14="http://schemas.microsoft.com/office/powerpoint/2010/main" val="1012193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Open Meeting Law</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228600" y="1466193"/>
            <a:ext cx="8382000" cy="5239407"/>
          </a:xfrm>
        </p:spPr>
        <p:txBody>
          <a:bodyPr>
            <a:normAutofit/>
          </a:bodyPr>
          <a:lstStyle/>
          <a:p>
            <a:pPr>
              <a:buClr>
                <a:srgbClr val="0054A6"/>
              </a:buClr>
            </a:pPr>
            <a:r>
              <a:rPr lang="en-US" sz="3600" dirty="0"/>
              <a:t>No substantive changes to the Open Meeting Law</a:t>
            </a:r>
          </a:p>
          <a:p>
            <a:pPr>
              <a:buClr>
                <a:srgbClr val="0054A6"/>
              </a:buClr>
            </a:pPr>
            <a:r>
              <a:rPr lang="en-US" sz="3600" dirty="0"/>
              <a:t>If you are a new public body subject to OML:</a:t>
            </a:r>
          </a:p>
          <a:p>
            <a:pPr lvl="1">
              <a:buClr>
                <a:srgbClr val="0054A6"/>
              </a:buClr>
            </a:pPr>
            <a:r>
              <a:rPr lang="en-US" sz="3300" dirty="0">
                <a:hlinkClick r:id="rId3"/>
              </a:rPr>
              <a:t>Open Meeting Law Webinar</a:t>
            </a:r>
            <a:endParaRPr lang="en-US" sz="2600" dirty="0"/>
          </a:p>
        </p:txBody>
      </p:sp>
    </p:spTree>
    <p:extLst>
      <p:ext uri="{BB962C8B-B14F-4D97-AF65-F5344CB8AC3E}">
        <p14:creationId xmlns:p14="http://schemas.microsoft.com/office/powerpoint/2010/main" val="888621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4186669"/>
            <a:ext cx="9144000" cy="1199223"/>
          </a:xfrm>
        </p:spPr>
        <p:txBody>
          <a:bodyPr>
            <a:normAutofit/>
          </a:bodyPr>
          <a:lstStyle/>
          <a:p>
            <a:r>
              <a:rPr lang="en-US" sz="3100" dirty="0"/>
              <a:t>Data Practices Potpourri</a:t>
            </a:r>
            <a:endParaRPr lang="en-US" dirty="0"/>
          </a:p>
        </p:txBody>
      </p:sp>
      <p:pic>
        <p:nvPicPr>
          <p:cNvPr id="8" name="Picture Placeholder 3" descr="Puzzle pieces">
            <a:extLst>
              <a:ext uri="{FF2B5EF4-FFF2-40B4-BE49-F238E27FC236}">
                <a16:creationId xmlns:a16="http://schemas.microsoft.com/office/drawing/2014/main" id="{D0C24C1C-ACB1-66BB-EB00-F98CE059FED9}"/>
              </a:ext>
            </a:extLst>
          </p:cNvPr>
          <p:cNvPicPr>
            <a:picLocks noChangeAspect="1"/>
          </p:cNvPicPr>
          <p:nvPr/>
        </p:nvPicPr>
        <p:blipFill rotWithShape="1">
          <a:blip r:embed="rId3">
            <a:extLst>
              <a:ext uri="{28A0092B-C50C-407E-A947-70E740481C1C}">
                <a14:useLocalDpi xmlns:a14="http://schemas.microsoft.com/office/drawing/2010/main" val="0"/>
              </a:ext>
            </a:extLst>
          </a:blip>
          <a:srcRect t="56679" b="14933"/>
          <a:stretch/>
        </p:blipFill>
        <p:spPr>
          <a:xfrm>
            <a:off x="1" y="1744122"/>
            <a:ext cx="9143999" cy="2442547"/>
          </a:xfrm>
          <a:prstGeom prst="rect">
            <a:avLst/>
          </a:prstGeom>
        </p:spPr>
      </p:pic>
    </p:spTree>
    <p:extLst>
      <p:ext uri="{BB962C8B-B14F-4D97-AF65-F5344CB8AC3E}">
        <p14:creationId xmlns:p14="http://schemas.microsoft.com/office/powerpoint/2010/main" val="3477493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6773"/>
            <a:ext cx="9144000" cy="1247775"/>
          </a:xfrm>
        </p:spPr>
        <p:txBody>
          <a:bodyPr>
            <a:normAutofit/>
          </a:bodyPr>
          <a:lstStyle/>
          <a:p>
            <a:pPr algn="l"/>
            <a:r>
              <a:rPr lang="en-US" sz="3600" dirty="0"/>
              <a:t>Question #1 – Policies</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411480" y="1630680"/>
            <a:ext cx="8397240" cy="4770120"/>
          </a:xfrm>
        </p:spPr>
        <p:txBody>
          <a:bodyPr anchor="t">
            <a:normAutofit/>
          </a:bodyPr>
          <a:lstStyle/>
          <a:p>
            <a:pPr marL="0" indent="0">
              <a:buClr>
                <a:srgbClr val="0054A6"/>
              </a:buClr>
              <a:buNone/>
            </a:pPr>
            <a:r>
              <a:rPr lang="en-US" sz="3600" dirty="0"/>
              <a:t>Our entity has no changes to our data practices policies, do we have to update them annually? </a:t>
            </a:r>
          </a:p>
        </p:txBody>
      </p:sp>
    </p:spTree>
    <p:extLst>
      <p:ext uri="{BB962C8B-B14F-4D97-AF65-F5344CB8AC3E}">
        <p14:creationId xmlns:p14="http://schemas.microsoft.com/office/powerpoint/2010/main" val="2485929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B3EE1D-BD7E-47A1-BF70-B02C58A2B30A}"/>
              </a:ext>
            </a:extLst>
          </p:cNvPr>
          <p:cNvSpPr>
            <a:spLocks noGrp="1"/>
          </p:cNvSpPr>
          <p:nvPr>
            <p:ph type="title"/>
          </p:nvPr>
        </p:nvSpPr>
        <p:spPr>
          <a:xfrm>
            <a:off x="0" y="208771"/>
            <a:ext cx="8371915" cy="914400"/>
          </a:xfrm>
        </p:spPr>
        <p:txBody>
          <a:bodyPr>
            <a:normAutofit/>
          </a:bodyPr>
          <a:lstStyle/>
          <a:p>
            <a:pPr algn="l"/>
            <a:r>
              <a:rPr lang="en-US" sz="3600" dirty="0"/>
              <a:t>Question #1 - Policies</a:t>
            </a:r>
          </a:p>
        </p:txBody>
      </p:sp>
      <p:sp>
        <p:nvSpPr>
          <p:cNvPr id="6" name="Content Placeholder 5">
            <a:extLst>
              <a:ext uri="{FF2B5EF4-FFF2-40B4-BE49-F238E27FC236}">
                <a16:creationId xmlns:a16="http://schemas.microsoft.com/office/drawing/2014/main" id="{8C5EF090-1247-49BF-BB8C-FBA7C98E70D1}"/>
              </a:ext>
            </a:extLst>
          </p:cNvPr>
          <p:cNvSpPr>
            <a:spLocks noGrp="1"/>
          </p:cNvSpPr>
          <p:nvPr>
            <p:ph idx="1"/>
          </p:nvPr>
        </p:nvSpPr>
        <p:spPr>
          <a:xfrm>
            <a:off x="143435" y="1398494"/>
            <a:ext cx="9000565" cy="4948518"/>
          </a:xfrm>
        </p:spPr>
        <p:txBody>
          <a:bodyPr>
            <a:normAutofit fontScale="92500" lnSpcReduction="20000"/>
          </a:bodyPr>
          <a:lstStyle/>
          <a:p>
            <a:r>
              <a:rPr lang="en-US" sz="3200" dirty="0"/>
              <a:t>Minn. Stat. § 13.025 requires all government entities to create policies about access to public data and the rights of data subjects</a:t>
            </a:r>
          </a:p>
          <a:p>
            <a:r>
              <a:rPr lang="en-US" sz="3200" dirty="0"/>
              <a:t>These policies must be reviewed and updated by August 1 each year</a:t>
            </a:r>
          </a:p>
          <a:p>
            <a:r>
              <a:rPr lang="en-US" sz="3200" dirty="0"/>
              <a:t>The policies must be easily accessible to the public</a:t>
            </a:r>
          </a:p>
          <a:p>
            <a:pPr marL="0" indent="0">
              <a:buNone/>
            </a:pPr>
            <a:endParaRPr lang="en-US" sz="3200" dirty="0"/>
          </a:p>
          <a:p>
            <a:pPr marL="0" indent="0">
              <a:buNone/>
            </a:pPr>
            <a:r>
              <a:rPr lang="en-US" sz="3200" b="1" dirty="0"/>
              <a:t>Answer: Yes, check your policy annually by the Aug. 1 deadline. If no changes are made, document it is still accurate. </a:t>
            </a:r>
            <a:endParaRPr lang="en-US" sz="3200" dirty="0"/>
          </a:p>
        </p:txBody>
      </p:sp>
    </p:spTree>
    <p:extLst>
      <p:ext uri="{BB962C8B-B14F-4D97-AF65-F5344CB8AC3E}">
        <p14:creationId xmlns:p14="http://schemas.microsoft.com/office/powerpoint/2010/main" val="353496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of website&#10;"/>
          <p:cNvPicPr>
            <a:picLocks noChangeAspect="1"/>
          </p:cNvPicPr>
          <p:nvPr/>
        </p:nvPicPr>
        <p:blipFill>
          <a:blip r:embed="rId3"/>
          <a:stretch>
            <a:fillRect/>
          </a:stretch>
        </p:blipFill>
        <p:spPr>
          <a:xfrm>
            <a:off x="4969042" y="4241241"/>
            <a:ext cx="3982452" cy="2496110"/>
          </a:xfrm>
          <a:prstGeom prst="rect">
            <a:avLst/>
          </a:prstGeom>
        </p:spPr>
      </p:pic>
      <p:sp>
        <p:nvSpPr>
          <p:cNvPr id="7" name="Content Placeholder 2"/>
          <p:cNvSpPr>
            <a:spLocks noGrp="1"/>
          </p:cNvSpPr>
          <p:nvPr>
            <p:ph idx="1"/>
          </p:nvPr>
        </p:nvSpPr>
        <p:spPr>
          <a:xfrm>
            <a:off x="217435" y="1374998"/>
            <a:ext cx="6207427" cy="5266434"/>
          </a:xfrm>
        </p:spPr>
        <p:txBody>
          <a:bodyPr>
            <a:normAutofit/>
          </a:bodyPr>
          <a:lstStyle/>
          <a:p>
            <a:pPr marL="0" indent="0">
              <a:buClr>
                <a:srgbClr val="0054A6"/>
              </a:buClr>
              <a:buNone/>
            </a:pPr>
            <a:r>
              <a:rPr lang="en-US" sz="3200" dirty="0"/>
              <a:t>Data Practices Office</a:t>
            </a:r>
          </a:p>
          <a:p>
            <a:pPr lvl="1">
              <a:buClr>
                <a:srgbClr val="0054A6"/>
              </a:buClr>
            </a:pPr>
            <a:r>
              <a:rPr lang="en-US" sz="2400" dirty="0"/>
              <a:t>Informal advice/technical assistance</a:t>
            </a:r>
          </a:p>
          <a:p>
            <a:pPr lvl="1">
              <a:buClr>
                <a:srgbClr val="0054A6"/>
              </a:buClr>
            </a:pPr>
            <a:r>
              <a:rPr lang="en-US" sz="2400" dirty="0"/>
              <a:t>Commissioner of Administration advisory opinions</a:t>
            </a:r>
          </a:p>
          <a:p>
            <a:pPr lvl="1">
              <a:buClr>
                <a:srgbClr val="0054A6"/>
              </a:buClr>
            </a:pPr>
            <a:r>
              <a:rPr lang="en-US" sz="2400" dirty="0"/>
              <a:t>Website and informational materials: </a:t>
            </a:r>
            <a:r>
              <a:rPr lang="en-US" sz="2400" dirty="0">
                <a:hlinkClick r:id="rId4"/>
              </a:rPr>
              <a:t>https://mn.gov/admin/data-practices/</a:t>
            </a:r>
            <a:r>
              <a:rPr lang="en-US" sz="2400" dirty="0"/>
              <a:t> </a:t>
            </a:r>
          </a:p>
          <a:p>
            <a:pPr lvl="1">
              <a:buClr>
                <a:srgbClr val="0054A6"/>
              </a:buClr>
            </a:pPr>
            <a:r>
              <a:rPr lang="en-US" sz="2400" dirty="0"/>
              <a:t>Listserv and newsletters</a:t>
            </a:r>
          </a:p>
          <a:p>
            <a:pPr lvl="1">
              <a:buClr>
                <a:srgbClr val="0054A6"/>
              </a:buClr>
            </a:pPr>
            <a:r>
              <a:rPr lang="en-US" sz="2400" dirty="0"/>
              <a:t>Legislative assistance</a:t>
            </a:r>
          </a:p>
          <a:p>
            <a:pPr lvl="1">
              <a:buClr>
                <a:srgbClr val="0054A6"/>
              </a:buClr>
            </a:pPr>
            <a:r>
              <a:rPr lang="en-US" sz="2400" dirty="0"/>
              <a:t>Training</a:t>
            </a:r>
          </a:p>
        </p:txBody>
      </p:sp>
      <p:sp>
        <p:nvSpPr>
          <p:cNvPr id="2" name="Title 1"/>
          <p:cNvSpPr>
            <a:spLocks noGrp="1"/>
          </p:cNvSpPr>
          <p:nvPr>
            <p:ph type="title"/>
          </p:nvPr>
        </p:nvSpPr>
        <p:spPr bwMode="ltGray">
          <a:xfrm>
            <a:off x="0" y="1"/>
            <a:ext cx="9144000" cy="1190624"/>
          </a:xfrm>
        </p:spPr>
        <p:txBody>
          <a:bodyPr>
            <a:normAutofit/>
          </a:bodyPr>
          <a:lstStyle/>
          <a:p>
            <a:pPr algn="l"/>
            <a:r>
              <a:rPr lang="en-US" sz="3600" dirty="0"/>
              <a:t>Who we are and what we do</a:t>
            </a:r>
          </a:p>
        </p:txBody>
      </p:sp>
    </p:spTree>
    <p:extLst>
      <p:ext uri="{BB962C8B-B14F-4D97-AF65-F5344CB8AC3E}">
        <p14:creationId xmlns:p14="http://schemas.microsoft.com/office/powerpoint/2010/main" val="2507084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Q. Question #2  – Copy costs </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274320" y="1615440"/>
            <a:ext cx="8595360" cy="5029200"/>
          </a:xfrm>
        </p:spPr>
        <p:txBody>
          <a:bodyPr anchor="t">
            <a:normAutofit/>
          </a:bodyPr>
          <a:lstStyle/>
          <a:p>
            <a:pPr marL="0" indent="0">
              <a:buClr>
                <a:srgbClr val="0054A6"/>
              </a:buClr>
              <a:buNone/>
            </a:pPr>
            <a:r>
              <a:rPr lang="en-US" sz="3600" b="1" dirty="0"/>
              <a:t>Question: </a:t>
            </a:r>
            <a:r>
              <a:rPr lang="en-US" sz="3600" dirty="0"/>
              <a:t>Can government entities charge copy costs when sharing not public data with another government entity as authorized by law?</a:t>
            </a:r>
          </a:p>
        </p:txBody>
      </p:sp>
    </p:spTree>
    <p:extLst>
      <p:ext uri="{BB962C8B-B14F-4D97-AF65-F5344CB8AC3E}">
        <p14:creationId xmlns:p14="http://schemas.microsoft.com/office/powerpoint/2010/main" val="3523578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Answer #2  – Copy costs </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274320" y="1615440"/>
            <a:ext cx="8595360" cy="5029200"/>
          </a:xfrm>
        </p:spPr>
        <p:txBody>
          <a:bodyPr anchor="t">
            <a:normAutofit/>
          </a:bodyPr>
          <a:lstStyle/>
          <a:p>
            <a:pPr marL="0" indent="0">
              <a:buClr>
                <a:srgbClr val="0054A6"/>
              </a:buClr>
              <a:buNone/>
            </a:pPr>
            <a:r>
              <a:rPr lang="en-US" sz="3200" dirty="0"/>
              <a:t>Yes, government entities may charge copy costs when supplying data to another government entity.</a:t>
            </a:r>
          </a:p>
          <a:p>
            <a:pPr lvl="1">
              <a:buClr>
                <a:srgbClr val="0054A6"/>
              </a:buClr>
            </a:pPr>
            <a:r>
              <a:rPr lang="en-US" sz="2900" dirty="0"/>
              <a:t>Not public data: may charge actual costs (Minn. Stat. § 13.05, subd. 9)</a:t>
            </a:r>
          </a:p>
          <a:p>
            <a:pPr lvl="1">
              <a:buClr>
                <a:srgbClr val="0054A6"/>
              </a:buClr>
            </a:pPr>
            <a:r>
              <a:rPr lang="en-US" sz="2900" dirty="0"/>
              <a:t>Public data: actual costs, or 25 cents for 100 or fewer pages of data (Minn. Stat. § 13.03, subd. 3)</a:t>
            </a:r>
          </a:p>
        </p:txBody>
      </p:sp>
    </p:spTree>
    <p:extLst>
      <p:ext uri="{BB962C8B-B14F-4D97-AF65-F5344CB8AC3E}">
        <p14:creationId xmlns:p14="http://schemas.microsoft.com/office/powerpoint/2010/main" val="2142930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73933-3C2C-0687-B84F-47372F1DC550}"/>
              </a:ext>
            </a:extLst>
          </p:cNvPr>
          <p:cNvSpPr>
            <a:spLocks noGrp="1"/>
          </p:cNvSpPr>
          <p:nvPr>
            <p:ph idx="1"/>
          </p:nvPr>
        </p:nvSpPr>
        <p:spPr/>
        <p:txBody>
          <a:bodyPr/>
          <a:lstStyle/>
          <a:p>
            <a:pPr marL="0" marR="0" lvl="0" indent="0" algn="l" defTabSz="685800" rtl="0" eaLnBrk="1" fontAlgn="auto" latinLnBrk="0" hangingPunct="1">
              <a:lnSpc>
                <a:spcPct val="100000"/>
              </a:lnSpc>
              <a:spcBef>
                <a:spcPts val="750"/>
              </a:spcBef>
              <a:spcAft>
                <a:spcPts val="750"/>
              </a:spcAft>
              <a:buClr>
                <a:srgbClr val="0054A6"/>
              </a:buClr>
              <a:buSzTx/>
              <a:buFont typeface="Arial" panose="020B0604020202020204" pitchFamily="34" charset="0"/>
              <a:buNone/>
              <a:tabLst/>
              <a:defRPr/>
            </a:pPr>
            <a:r>
              <a:rPr lang="en-US" sz="3600" dirty="0">
                <a:solidFill>
                  <a:srgbClr val="003865"/>
                </a:solidFill>
                <a:latin typeface="Calibri"/>
              </a:rPr>
              <a:t>What are the classification of personal signatures? We have a contract with a signature on it. Can we redact the signature before providing this document in response to a data request?</a:t>
            </a:r>
            <a:endParaRPr lang="en-US" dirty="0"/>
          </a:p>
        </p:txBody>
      </p:sp>
      <p:sp>
        <p:nvSpPr>
          <p:cNvPr id="4" name="Title 1">
            <a:extLst>
              <a:ext uri="{FF2B5EF4-FFF2-40B4-BE49-F238E27FC236}">
                <a16:creationId xmlns:a16="http://schemas.microsoft.com/office/drawing/2014/main" id="{C2B518BF-977D-8468-64E9-D88CF8AD7BAB}"/>
              </a:ext>
            </a:extLst>
          </p:cNvPr>
          <p:cNvSpPr txBox="1">
            <a:spLocks/>
          </p:cNvSpPr>
          <p:nvPr/>
        </p:nvSpPr>
        <p:spPr bwMode="ltGray">
          <a:xfrm>
            <a:off x="0" y="6773"/>
            <a:ext cx="9144000" cy="1247775"/>
          </a:xfrm>
          <a:prstGeom prst="rect">
            <a:avLst/>
          </a:prstGeom>
        </p:spPr>
        <p:txBody>
          <a:bodyPr vert="horz" lIns="91440" tIns="45720" rIns="91440" bIns="45720" rtlCol="0" anchor="ctr">
            <a:normAutofit/>
          </a:bodyPr>
          <a:lstStyle>
            <a:lvl1pPr algn="r" defTabSz="685800" rtl="0" eaLnBrk="1" latinLnBrk="0" hangingPunct="1">
              <a:lnSpc>
                <a:spcPct val="90000"/>
              </a:lnSpc>
              <a:spcBef>
                <a:spcPct val="0"/>
              </a:spcBef>
              <a:buNone/>
              <a:defRPr sz="2700" b="0" i="0" u="none" kern="1200">
                <a:solidFill>
                  <a:schemeClr val="bg1"/>
                </a:solidFill>
                <a:latin typeface="+mj-lt"/>
                <a:ea typeface="+mj-ea"/>
                <a:cs typeface="+mj-cs"/>
              </a:defRPr>
            </a:lvl1pPr>
          </a:lstStyle>
          <a:p>
            <a:pPr algn="l"/>
            <a:r>
              <a:rPr lang="en-US" sz="3600" dirty="0"/>
              <a:t>Question #3 – Signatures</a:t>
            </a:r>
            <a:endParaRPr lang="en-US" sz="3200" dirty="0"/>
          </a:p>
        </p:txBody>
      </p:sp>
    </p:spTree>
    <p:extLst>
      <p:ext uri="{BB962C8B-B14F-4D97-AF65-F5344CB8AC3E}">
        <p14:creationId xmlns:p14="http://schemas.microsoft.com/office/powerpoint/2010/main" val="3339223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73933-3C2C-0687-B84F-47372F1DC550}"/>
              </a:ext>
            </a:extLst>
          </p:cNvPr>
          <p:cNvSpPr>
            <a:spLocks noGrp="1"/>
          </p:cNvSpPr>
          <p:nvPr>
            <p:ph idx="1"/>
          </p:nvPr>
        </p:nvSpPr>
        <p:spPr/>
        <p:txBody>
          <a:bodyPr>
            <a:normAutofit fontScale="92500" lnSpcReduction="20000"/>
          </a:bodyPr>
          <a:lstStyle/>
          <a:p>
            <a:pPr marL="0" marR="0" lvl="0" indent="0" algn="l" defTabSz="685800" rtl="0" eaLnBrk="1" fontAlgn="auto" latinLnBrk="0" hangingPunct="1">
              <a:lnSpc>
                <a:spcPct val="100000"/>
              </a:lnSpc>
              <a:spcBef>
                <a:spcPts val="750"/>
              </a:spcBef>
              <a:spcAft>
                <a:spcPts val="750"/>
              </a:spcAft>
              <a:buClr>
                <a:srgbClr val="0054A6"/>
              </a:buClr>
              <a:buSzTx/>
              <a:buFont typeface="Arial" panose="020B0604020202020204" pitchFamily="34" charset="0"/>
              <a:buNone/>
              <a:tabLst/>
              <a:defRPr/>
            </a:pPr>
            <a:r>
              <a:rPr lang="en-US" sz="3600" b="1" dirty="0"/>
              <a:t>In this instance, you would not redact the signature when providing the contract. </a:t>
            </a:r>
          </a:p>
          <a:p>
            <a:pPr marL="0" marR="0" lvl="0" indent="0" algn="l" defTabSz="685800" rtl="0" eaLnBrk="1" fontAlgn="auto" latinLnBrk="0" hangingPunct="1">
              <a:lnSpc>
                <a:spcPct val="100000"/>
              </a:lnSpc>
              <a:spcBef>
                <a:spcPts val="750"/>
              </a:spcBef>
              <a:spcAft>
                <a:spcPts val="750"/>
              </a:spcAft>
              <a:buClr>
                <a:srgbClr val="0054A6"/>
              </a:buClr>
              <a:buSzTx/>
              <a:buFont typeface="Arial" panose="020B0604020202020204" pitchFamily="34" charset="0"/>
              <a:buNone/>
              <a:tabLst/>
              <a:defRPr/>
            </a:pPr>
            <a:r>
              <a:rPr lang="en-US" sz="3600" dirty="0"/>
              <a:t>There is no specific classification for signatures, so look to your data to determine classification. </a:t>
            </a:r>
          </a:p>
          <a:p>
            <a:pPr lvl="1">
              <a:buClr>
                <a:srgbClr val="0054A6"/>
              </a:buClr>
              <a:defRPr/>
            </a:pPr>
            <a:r>
              <a:rPr lang="en-US" sz="3300" dirty="0"/>
              <a:t>Executed contracts are presumptively public</a:t>
            </a:r>
          </a:p>
          <a:p>
            <a:pPr lvl="1">
              <a:buClr>
                <a:srgbClr val="0054A6"/>
              </a:buClr>
              <a:defRPr/>
            </a:pPr>
            <a:r>
              <a:rPr lang="en-US" sz="3300" dirty="0"/>
              <a:t>Security concerns can look at private security information classification </a:t>
            </a:r>
            <a:r>
              <a:rPr kumimoji="0" lang="en-US" sz="2900" b="0" i="0" u="none" strike="noStrike" kern="1200" cap="none" spc="0" normalizeH="0" baseline="0" noProof="0" dirty="0">
                <a:ln>
                  <a:noFill/>
                </a:ln>
                <a:solidFill>
                  <a:srgbClr val="003865"/>
                </a:solidFill>
                <a:effectLst/>
                <a:uLnTx/>
                <a:uFillTx/>
                <a:latin typeface="Calibri"/>
                <a:ea typeface="+mn-ea"/>
                <a:cs typeface="+mn-cs"/>
              </a:rPr>
              <a:t>(Minn. Stat. § 13.37, subd. 1(a))</a:t>
            </a:r>
            <a:endParaRPr lang="en-US" dirty="0"/>
          </a:p>
        </p:txBody>
      </p:sp>
      <p:sp>
        <p:nvSpPr>
          <p:cNvPr id="4" name="Title 1">
            <a:extLst>
              <a:ext uri="{FF2B5EF4-FFF2-40B4-BE49-F238E27FC236}">
                <a16:creationId xmlns:a16="http://schemas.microsoft.com/office/drawing/2014/main" id="{C2B518BF-977D-8468-64E9-D88CF8AD7BAB}"/>
              </a:ext>
            </a:extLst>
          </p:cNvPr>
          <p:cNvSpPr txBox="1">
            <a:spLocks/>
          </p:cNvSpPr>
          <p:nvPr/>
        </p:nvSpPr>
        <p:spPr bwMode="ltGray">
          <a:xfrm>
            <a:off x="0" y="6773"/>
            <a:ext cx="9144000" cy="1247775"/>
          </a:xfrm>
          <a:prstGeom prst="rect">
            <a:avLst/>
          </a:prstGeom>
        </p:spPr>
        <p:txBody>
          <a:bodyPr vert="horz" lIns="91440" tIns="45720" rIns="91440" bIns="45720" rtlCol="0" anchor="ctr">
            <a:normAutofit/>
          </a:bodyPr>
          <a:lstStyle>
            <a:lvl1pPr algn="r" defTabSz="685800" rtl="0" eaLnBrk="1" latinLnBrk="0" hangingPunct="1">
              <a:lnSpc>
                <a:spcPct val="90000"/>
              </a:lnSpc>
              <a:spcBef>
                <a:spcPct val="0"/>
              </a:spcBef>
              <a:buNone/>
              <a:defRPr sz="2700" b="0" i="0" u="none" kern="1200">
                <a:solidFill>
                  <a:schemeClr val="bg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3600" dirty="0">
                <a:solidFill>
                  <a:srgbClr val="FFFFFF"/>
                </a:solidFill>
                <a:latin typeface="Calibri"/>
              </a:rPr>
              <a:t>Answer</a:t>
            </a:r>
            <a:r>
              <a:rPr kumimoji="0" lang="en-US" sz="3600" b="0" i="0" u="none" strike="noStrike" kern="1200" cap="none" spc="0" normalizeH="0" baseline="0" noProof="0" dirty="0">
                <a:ln>
                  <a:noFill/>
                </a:ln>
                <a:solidFill>
                  <a:srgbClr val="FFFFFF"/>
                </a:solidFill>
                <a:effectLst/>
                <a:uLnTx/>
                <a:uFillTx/>
                <a:latin typeface="Calibri"/>
                <a:ea typeface="+mj-ea"/>
                <a:cs typeface="+mj-cs"/>
              </a:rPr>
              <a:t> #3 – Signatures</a:t>
            </a:r>
            <a:endParaRPr kumimoji="0" lang="en-US" sz="3200" b="0" i="0" u="none" strike="noStrike" kern="1200" cap="none" spc="0" normalizeH="0" baseline="0" noProof="0" dirty="0">
              <a:ln>
                <a:noFill/>
              </a:ln>
              <a:solidFill>
                <a:srgbClr val="FFFFFF"/>
              </a:solidFill>
              <a:effectLst/>
              <a:uLnTx/>
              <a:uFillTx/>
              <a:latin typeface="Calibri"/>
              <a:ea typeface="+mj-ea"/>
              <a:cs typeface="+mj-cs"/>
            </a:endParaRPr>
          </a:p>
        </p:txBody>
      </p:sp>
    </p:spTree>
    <p:extLst>
      <p:ext uri="{BB962C8B-B14F-4D97-AF65-F5344CB8AC3E}">
        <p14:creationId xmlns:p14="http://schemas.microsoft.com/office/powerpoint/2010/main" val="3820747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6773"/>
            <a:ext cx="9144000" cy="1247775"/>
          </a:xfrm>
        </p:spPr>
        <p:txBody>
          <a:bodyPr>
            <a:normAutofit/>
          </a:bodyPr>
          <a:lstStyle/>
          <a:p>
            <a:pPr algn="l"/>
            <a:r>
              <a:rPr lang="en-US" sz="3600" dirty="0"/>
              <a:t>Question #4 – Body Camera Data</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411480" y="1630680"/>
            <a:ext cx="8397240" cy="4770120"/>
          </a:xfrm>
        </p:spPr>
        <p:txBody>
          <a:bodyPr anchor="t">
            <a:normAutofit/>
          </a:bodyPr>
          <a:lstStyle/>
          <a:p>
            <a:pPr marL="0" indent="0">
              <a:buClr>
                <a:srgbClr val="0054A6"/>
              </a:buClr>
              <a:buNone/>
            </a:pPr>
            <a:r>
              <a:rPr lang="en-US" sz="3600" dirty="0"/>
              <a:t>We have inactive body camera data that our entity would like to use for training. Can we show this body camera data as part of our training?</a:t>
            </a:r>
          </a:p>
        </p:txBody>
      </p:sp>
    </p:spTree>
    <p:extLst>
      <p:ext uri="{BB962C8B-B14F-4D97-AF65-F5344CB8AC3E}">
        <p14:creationId xmlns:p14="http://schemas.microsoft.com/office/powerpoint/2010/main" val="3722741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6773"/>
            <a:ext cx="9144000" cy="1247775"/>
          </a:xfrm>
        </p:spPr>
        <p:txBody>
          <a:bodyPr>
            <a:normAutofit/>
          </a:bodyPr>
          <a:lstStyle/>
          <a:p>
            <a:pPr algn="l"/>
            <a:r>
              <a:rPr lang="en-US" sz="3600" dirty="0"/>
              <a:t>Answer #4 – Body Camera Data</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411480" y="1630679"/>
            <a:ext cx="8397240" cy="5220547"/>
          </a:xfrm>
        </p:spPr>
        <p:txBody>
          <a:bodyPr anchor="t">
            <a:normAutofit/>
          </a:bodyPr>
          <a:lstStyle/>
          <a:p>
            <a:pPr>
              <a:buClr>
                <a:srgbClr val="0054A6"/>
              </a:buClr>
            </a:pPr>
            <a:r>
              <a:rPr lang="en-US" sz="3200" dirty="0"/>
              <a:t>Inactive body camera data are classified as private (Minn. Stat. § 13.825 subd. 2(a))</a:t>
            </a:r>
          </a:p>
          <a:p>
            <a:pPr>
              <a:buClr>
                <a:srgbClr val="0054A6"/>
              </a:buClr>
            </a:pPr>
            <a:r>
              <a:rPr lang="en-US" sz="3200" dirty="0"/>
              <a:t>Private data may only be accessing internally within the entity if there is a work assignment (Minn. Stat. § 13.05 subd. 5(a)(2))</a:t>
            </a:r>
          </a:p>
          <a:p>
            <a:pPr>
              <a:buClr>
                <a:srgbClr val="0054A6"/>
              </a:buClr>
            </a:pPr>
            <a:r>
              <a:rPr lang="en-US" sz="3200" dirty="0"/>
              <a:t>Private data may only be shared outside the entity if there is statutory authority or informed consent from the data subjects (Minn. Stat. § 13.05 subd. 4)</a:t>
            </a:r>
          </a:p>
          <a:p>
            <a:pPr marL="0" indent="0">
              <a:buClr>
                <a:srgbClr val="0054A6"/>
              </a:buClr>
              <a:buNone/>
            </a:pPr>
            <a:endParaRPr lang="en-US" sz="2800" dirty="0"/>
          </a:p>
          <a:p>
            <a:pPr marL="0" indent="0">
              <a:buClr>
                <a:srgbClr val="0054A6"/>
              </a:buClr>
              <a:buNone/>
            </a:pPr>
            <a:endParaRPr lang="en-US" sz="3600" dirty="0"/>
          </a:p>
        </p:txBody>
      </p:sp>
    </p:spTree>
    <p:extLst>
      <p:ext uri="{BB962C8B-B14F-4D97-AF65-F5344CB8AC3E}">
        <p14:creationId xmlns:p14="http://schemas.microsoft.com/office/powerpoint/2010/main" val="2550307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6773"/>
            <a:ext cx="9144000" cy="1247775"/>
          </a:xfrm>
        </p:spPr>
        <p:txBody>
          <a:bodyPr>
            <a:normAutofit/>
          </a:bodyPr>
          <a:lstStyle/>
          <a:p>
            <a:pPr algn="l"/>
            <a:r>
              <a:rPr lang="en-US" sz="3600" dirty="0"/>
              <a:t>Answer #4 – Body Camera Data</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411480" y="1630679"/>
            <a:ext cx="8397240" cy="5220547"/>
          </a:xfrm>
        </p:spPr>
        <p:txBody>
          <a:bodyPr anchor="t">
            <a:normAutofit/>
          </a:bodyPr>
          <a:lstStyle/>
          <a:p>
            <a:pPr>
              <a:buClr>
                <a:srgbClr val="0054A6"/>
              </a:buClr>
            </a:pPr>
            <a:r>
              <a:rPr lang="en-US" sz="2800" dirty="0"/>
              <a:t>Statutory Authority for sharing BWC data:</a:t>
            </a:r>
          </a:p>
          <a:p>
            <a:pPr lvl="1">
              <a:buClr>
                <a:srgbClr val="0054A6"/>
              </a:buClr>
            </a:pPr>
            <a:r>
              <a:rPr lang="en-US" sz="2500" dirty="0"/>
              <a:t>13.825 subd. 8</a:t>
            </a:r>
          </a:p>
          <a:p>
            <a:pPr lvl="1">
              <a:buClr>
                <a:srgbClr val="0054A6"/>
              </a:buClr>
            </a:pPr>
            <a:r>
              <a:rPr lang="en-US" sz="2500" dirty="0"/>
              <a:t>13.825 subd. 7</a:t>
            </a:r>
          </a:p>
          <a:p>
            <a:pPr marL="685800" lvl="2" indent="0">
              <a:buClr>
                <a:srgbClr val="0054A6"/>
              </a:buClr>
              <a:buNone/>
            </a:pPr>
            <a:endParaRPr lang="en-US" sz="2000" dirty="0"/>
          </a:p>
          <a:p>
            <a:pPr marL="342900" lvl="1" indent="0">
              <a:buClr>
                <a:srgbClr val="0054A6"/>
              </a:buClr>
              <a:buNone/>
            </a:pPr>
            <a:r>
              <a:rPr lang="en-US" sz="2300" b="1" dirty="0"/>
              <a:t>Answer: You may use footage for internal training if the responsible authority determines there is a work assignment and if follows the procedures in 13.825 subd. 7. To use footage externally you will need to also follow the procedures in 13.825, subdivision 7. Both trainings must be for a legitimate, specified law enforcement purpose. </a:t>
            </a:r>
          </a:p>
          <a:p>
            <a:pPr marL="0" indent="0">
              <a:buClr>
                <a:srgbClr val="0054A6"/>
              </a:buClr>
              <a:buNone/>
            </a:pPr>
            <a:endParaRPr lang="en-US" sz="3600" dirty="0"/>
          </a:p>
        </p:txBody>
      </p:sp>
    </p:spTree>
    <p:extLst>
      <p:ext uri="{BB962C8B-B14F-4D97-AF65-F5344CB8AC3E}">
        <p14:creationId xmlns:p14="http://schemas.microsoft.com/office/powerpoint/2010/main" val="3755916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E389-6807-4508-B8DB-E5E89872CCF0}"/>
              </a:ext>
            </a:extLst>
          </p:cNvPr>
          <p:cNvSpPr>
            <a:spLocks noGrp="1"/>
          </p:cNvSpPr>
          <p:nvPr>
            <p:ph type="title"/>
          </p:nvPr>
        </p:nvSpPr>
        <p:spPr>
          <a:xfrm>
            <a:off x="109361" y="141111"/>
            <a:ext cx="7886700" cy="914400"/>
          </a:xfrm>
        </p:spPr>
        <p:txBody>
          <a:bodyPr>
            <a:normAutofit/>
          </a:bodyPr>
          <a:lstStyle/>
          <a:p>
            <a:pPr algn="l"/>
            <a:r>
              <a:rPr lang="en-US" sz="4400" dirty="0"/>
              <a:t>Send us your questions </a:t>
            </a:r>
          </a:p>
        </p:txBody>
      </p:sp>
      <p:sp>
        <p:nvSpPr>
          <p:cNvPr id="4" name="Text Placeholder 3">
            <a:extLst>
              <a:ext uri="{FF2B5EF4-FFF2-40B4-BE49-F238E27FC236}">
                <a16:creationId xmlns:a16="http://schemas.microsoft.com/office/drawing/2014/main" id="{6B43B064-AE33-416F-93E8-054418879431}"/>
              </a:ext>
            </a:extLst>
          </p:cNvPr>
          <p:cNvSpPr>
            <a:spLocks noGrp="1"/>
          </p:cNvSpPr>
          <p:nvPr>
            <p:ph idx="1"/>
          </p:nvPr>
        </p:nvSpPr>
        <p:spPr/>
        <p:txBody>
          <a:bodyPr>
            <a:normAutofit/>
          </a:bodyPr>
          <a:lstStyle/>
          <a:p>
            <a:pPr marL="342900" indent="-342900" algn="l">
              <a:buFont typeface="Arial" panose="020B0604020202020204" pitchFamily="34" charset="0"/>
              <a:buChar char="•"/>
            </a:pPr>
            <a:r>
              <a:rPr lang="en-US" sz="2800" dirty="0"/>
              <a:t>Type your questions in the Q&amp;A Panel</a:t>
            </a:r>
          </a:p>
          <a:p>
            <a:pPr marL="342900" indent="-342900" algn="l">
              <a:buFont typeface="Arial" panose="020B0604020202020204" pitchFamily="34" charset="0"/>
              <a:buChar char="•"/>
            </a:pPr>
            <a:r>
              <a:rPr lang="en-US" sz="2800" dirty="0"/>
              <a:t>If we don’t get to your question, we will follow up afterwards</a:t>
            </a:r>
          </a:p>
          <a:p>
            <a:pPr marL="342900" indent="-342900" algn="l">
              <a:buFont typeface="Arial" panose="020B0604020202020204" pitchFamily="34" charset="0"/>
              <a:buChar char="•"/>
            </a:pPr>
            <a:r>
              <a:rPr lang="en-US" sz="2800" dirty="0"/>
              <a:t>Slides are available: </a:t>
            </a:r>
            <a:r>
              <a:rPr lang="en-US" sz="2800" dirty="0">
                <a:hlinkClick r:id="rId3"/>
              </a:rPr>
              <a:t>https://mn.gov/admin/data-practices/news/events/webinars/</a:t>
            </a:r>
            <a:r>
              <a:rPr lang="en-US" sz="2800" dirty="0"/>
              <a:t> </a:t>
            </a:r>
          </a:p>
          <a:p>
            <a:pPr marL="342900" indent="-342900" algn="l">
              <a:buFont typeface="Arial" panose="020B0604020202020204" pitchFamily="34" charset="0"/>
              <a:buChar char="•"/>
            </a:pPr>
            <a:r>
              <a:rPr lang="en-US" sz="2800" dirty="0"/>
              <a:t>A recording of this webinar will be available at: </a:t>
            </a:r>
            <a:r>
              <a:rPr lang="en-US" sz="2800" dirty="0">
                <a:hlinkClick r:id="rId4"/>
              </a:rPr>
              <a:t>https://www.youtube.com/user/INFOIPAD</a:t>
            </a:r>
            <a:r>
              <a:rPr lang="en-US" sz="2800" dirty="0"/>
              <a:t> </a:t>
            </a:r>
          </a:p>
          <a:p>
            <a:pPr marL="342900" indent="-342900" algn="l">
              <a:buFont typeface="Arial" panose="020B0604020202020204" pitchFamily="34" charset="0"/>
              <a:buChar char="•"/>
            </a:pPr>
            <a:r>
              <a:rPr lang="en-US" sz="2800" dirty="0"/>
              <a:t>Please fill out the evaluation in the Polling Panel</a:t>
            </a:r>
          </a:p>
        </p:txBody>
      </p:sp>
    </p:spTree>
    <p:extLst>
      <p:ext uri="{BB962C8B-B14F-4D97-AF65-F5344CB8AC3E}">
        <p14:creationId xmlns:p14="http://schemas.microsoft.com/office/powerpoint/2010/main" val="1224051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bwMode="ltGray">
          <a:xfrm>
            <a:off x="0" y="2095785"/>
            <a:ext cx="9144000" cy="1299950"/>
          </a:xfrm>
        </p:spPr>
        <p:txBody>
          <a:bodyPr/>
          <a:lstStyle/>
          <a:p>
            <a:r>
              <a:rPr lang="en-US" dirty="0"/>
              <a:t>Stay in touch!</a:t>
            </a:r>
          </a:p>
        </p:txBody>
      </p:sp>
      <p:sp>
        <p:nvSpPr>
          <p:cNvPr id="12" name="Text Placeholder 7"/>
          <p:cNvSpPr>
            <a:spLocks noGrp="1"/>
          </p:cNvSpPr>
          <p:nvPr>
            <p:ph type="body" sz="quarter" idx="13"/>
          </p:nvPr>
        </p:nvSpPr>
        <p:spPr>
          <a:xfrm>
            <a:off x="628650" y="3498092"/>
            <a:ext cx="7886700" cy="3222748"/>
          </a:xfrm>
        </p:spPr>
        <p:txBody>
          <a:bodyPr>
            <a:normAutofit fontScale="92500" lnSpcReduction="10000"/>
          </a:bodyPr>
          <a:lstStyle/>
          <a:p>
            <a:pPr marL="365760" indent="-283464" algn="l">
              <a:defRPr/>
            </a:pPr>
            <a:r>
              <a:rPr lang="en-US" sz="2800" b="1" dirty="0">
                <a:solidFill>
                  <a:srgbClr val="4F81BD">
                    <a:lumMod val="75000"/>
                  </a:srgbClr>
                </a:solidFill>
              </a:rPr>
              <a:t>Phone:</a:t>
            </a:r>
            <a:r>
              <a:rPr lang="en-US" sz="2800" dirty="0">
                <a:solidFill>
                  <a:prstClr val="black"/>
                </a:solidFill>
              </a:rPr>
              <a:t> 651-296-6733</a:t>
            </a:r>
          </a:p>
          <a:p>
            <a:pPr marL="365760" indent="-283464" algn="l">
              <a:defRPr/>
            </a:pPr>
            <a:r>
              <a:rPr lang="en-US" sz="2800" b="1" dirty="0">
                <a:solidFill>
                  <a:srgbClr val="4F81BD">
                    <a:lumMod val="75000"/>
                  </a:srgbClr>
                </a:solidFill>
              </a:rPr>
              <a:t>Email:</a:t>
            </a:r>
            <a:r>
              <a:rPr lang="en-US" sz="2800" dirty="0">
                <a:solidFill>
                  <a:srgbClr val="4F81BD">
                    <a:lumMod val="75000"/>
                  </a:srgbClr>
                </a:solidFill>
              </a:rPr>
              <a:t> </a:t>
            </a:r>
            <a:r>
              <a:rPr lang="en-US" sz="2800" dirty="0">
                <a:solidFill>
                  <a:prstClr val="black"/>
                </a:solidFill>
                <a:hlinkClick r:id="rId3"/>
              </a:rPr>
              <a:t>info.dpo@state.mn.us</a:t>
            </a:r>
            <a:r>
              <a:rPr lang="en-US" sz="2800" dirty="0">
                <a:solidFill>
                  <a:prstClr val="black"/>
                </a:solidFill>
              </a:rPr>
              <a:t>  </a:t>
            </a:r>
          </a:p>
          <a:p>
            <a:pPr marL="365760" indent="-283464" algn="l">
              <a:defRPr/>
            </a:pPr>
            <a:r>
              <a:rPr lang="en-US" sz="2800" b="1" dirty="0">
                <a:solidFill>
                  <a:srgbClr val="4F81BD">
                    <a:lumMod val="75000"/>
                  </a:srgbClr>
                </a:solidFill>
              </a:rPr>
              <a:t>Website: </a:t>
            </a:r>
            <a:r>
              <a:rPr lang="en-US" sz="2800" u="sng" dirty="0">
                <a:solidFill>
                  <a:prstClr val="black"/>
                </a:solidFill>
                <a:hlinkClick r:id="rId4"/>
              </a:rPr>
              <a:t>mn.gov/admin/data-practices </a:t>
            </a:r>
            <a:endParaRPr lang="en-US" sz="2800" b="1" dirty="0">
              <a:solidFill>
                <a:schemeClr val="accent1">
                  <a:lumMod val="90000"/>
                  <a:lumOff val="10000"/>
                </a:schemeClr>
              </a:solidFill>
            </a:endParaRPr>
          </a:p>
          <a:p>
            <a:pPr marL="365760" indent="-283464" algn="l">
              <a:defRPr/>
            </a:pPr>
            <a:r>
              <a:rPr lang="en-US" sz="2800" b="1" dirty="0">
                <a:solidFill>
                  <a:schemeClr val="tx1">
                    <a:lumMod val="90000"/>
                    <a:lumOff val="10000"/>
                  </a:schemeClr>
                </a:solidFill>
              </a:rPr>
              <a:t>Twitter:</a:t>
            </a:r>
            <a:r>
              <a:rPr lang="en-US" sz="2800" dirty="0">
                <a:solidFill>
                  <a:schemeClr val="tx1">
                    <a:lumMod val="90000"/>
                    <a:lumOff val="10000"/>
                  </a:schemeClr>
                </a:solidFill>
              </a:rPr>
              <a:t> </a:t>
            </a:r>
            <a:r>
              <a:rPr lang="en-US" sz="2800" dirty="0">
                <a:solidFill>
                  <a:prstClr val="black"/>
                </a:solidFill>
                <a:hlinkClick r:id="rId5"/>
              </a:rPr>
              <a:t>@MNgovdata</a:t>
            </a:r>
            <a:r>
              <a:rPr lang="en-US" sz="2800" dirty="0">
                <a:solidFill>
                  <a:prstClr val="black"/>
                </a:solidFill>
              </a:rPr>
              <a:t> </a:t>
            </a:r>
          </a:p>
          <a:p>
            <a:pPr marL="365760" indent="-283464" algn="l">
              <a:defRPr/>
            </a:pPr>
            <a:r>
              <a:rPr lang="en-US" sz="2800" b="1" dirty="0">
                <a:solidFill>
                  <a:schemeClr val="tx1">
                    <a:lumMod val="90000"/>
                    <a:lumOff val="10000"/>
                  </a:schemeClr>
                </a:solidFill>
              </a:rPr>
              <a:t>YouTube:</a:t>
            </a:r>
            <a:r>
              <a:rPr lang="en-US" sz="2800" dirty="0">
                <a:solidFill>
                  <a:schemeClr val="tx1">
                    <a:lumMod val="90000"/>
                    <a:lumOff val="10000"/>
                  </a:schemeClr>
                </a:solidFill>
              </a:rPr>
              <a:t> </a:t>
            </a:r>
            <a:r>
              <a:rPr lang="en-US" sz="2800" dirty="0">
                <a:solidFill>
                  <a:prstClr val="black"/>
                </a:solidFill>
                <a:hlinkClick r:id="rId6"/>
              </a:rPr>
              <a:t>https://www.youtube.com/user/INFOIPAD</a:t>
            </a:r>
            <a:endParaRPr lang="en-US" sz="2800" dirty="0">
              <a:solidFill>
                <a:prstClr val="black"/>
              </a:solidFill>
            </a:endParaRPr>
          </a:p>
          <a:p>
            <a:pPr marL="365760" indent="-283464" algn="l">
              <a:defRPr/>
            </a:pPr>
            <a:r>
              <a:rPr kumimoji="0" lang="en-US" sz="2800" b="1" i="0" u="none" strike="noStrike" kern="1200" cap="none" spc="0" normalizeH="0" baseline="0" noProof="0" dirty="0">
                <a:ln>
                  <a:noFill/>
                </a:ln>
                <a:solidFill>
                  <a:srgbClr val="003865">
                    <a:lumMod val="90000"/>
                    <a:lumOff val="10000"/>
                  </a:srgbClr>
                </a:solidFill>
                <a:effectLst/>
                <a:uLnTx/>
                <a:uFillTx/>
                <a:latin typeface="Calibri"/>
                <a:ea typeface="+mn-ea"/>
                <a:cs typeface="+mn-cs"/>
              </a:rPr>
              <a:t>Newsletter: </a:t>
            </a:r>
            <a:r>
              <a:rPr kumimoji="0" lang="en-US" sz="2800" i="0" u="none" strike="noStrike" kern="1200" cap="none" spc="0" normalizeH="0" baseline="0" noProof="0" dirty="0">
                <a:ln>
                  <a:noFill/>
                </a:ln>
                <a:solidFill>
                  <a:srgbClr val="003865">
                    <a:lumMod val="90000"/>
                    <a:lumOff val="10000"/>
                  </a:srgbClr>
                </a:solidFill>
                <a:effectLst/>
                <a:uLnTx/>
                <a:uFillTx/>
                <a:latin typeface="Calibri"/>
                <a:ea typeface="+mn-ea"/>
                <a:cs typeface="+mn-cs"/>
                <a:hlinkClick r:id="rId7"/>
              </a:rPr>
              <a:t>https://mn.gov/admin/data-practices/news/newsletters/</a:t>
            </a:r>
            <a:r>
              <a:rPr kumimoji="0" lang="en-US" sz="2800" i="0" u="none" strike="noStrike" kern="1200" cap="none" spc="0" normalizeH="0" baseline="0" noProof="0" dirty="0">
                <a:ln>
                  <a:noFill/>
                </a:ln>
                <a:solidFill>
                  <a:srgbClr val="003865">
                    <a:lumMod val="90000"/>
                    <a:lumOff val="10000"/>
                  </a:srgbClr>
                </a:solidFill>
                <a:effectLst/>
                <a:uLnTx/>
                <a:uFillTx/>
                <a:latin typeface="Calibri"/>
                <a:ea typeface="+mn-ea"/>
                <a:cs typeface="+mn-cs"/>
              </a:rPr>
              <a:t> </a:t>
            </a:r>
            <a:endParaRPr lang="en-US" sz="4000" dirty="0">
              <a:solidFill>
                <a:prstClr val="black"/>
              </a:solidFill>
            </a:endParaRPr>
          </a:p>
        </p:txBody>
      </p:sp>
    </p:spTree>
    <p:extLst>
      <p:ext uri="{BB962C8B-B14F-4D97-AF65-F5344CB8AC3E}">
        <p14:creationId xmlns:p14="http://schemas.microsoft.com/office/powerpoint/2010/main" val="3088825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28725"/>
          </a:xfrm>
        </p:spPr>
        <p:txBody>
          <a:bodyPr>
            <a:normAutofit/>
          </a:bodyPr>
          <a:lstStyle/>
          <a:p>
            <a:pPr algn="l"/>
            <a:r>
              <a:rPr lang="en-US" sz="3600" dirty="0"/>
              <a:t>Today’s agenda – 10am – 10:30am</a:t>
            </a:r>
          </a:p>
        </p:txBody>
      </p:sp>
      <p:sp>
        <p:nvSpPr>
          <p:cNvPr id="3" name="Content Placeholder 2"/>
          <p:cNvSpPr>
            <a:spLocks noGrp="1"/>
          </p:cNvSpPr>
          <p:nvPr>
            <p:ph idx="1"/>
          </p:nvPr>
        </p:nvSpPr>
        <p:spPr>
          <a:xfrm>
            <a:off x="408481" y="1572718"/>
            <a:ext cx="8380955" cy="5014694"/>
          </a:xfrm>
        </p:spPr>
        <p:txBody>
          <a:bodyPr anchor="t">
            <a:normAutofit/>
          </a:bodyPr>
          <a:lstStyle/>
          <a:p>
            <a:pPr marL="0" indent="0" defTabSz="914400">
              <a:spcBef>
                <a:spcPct val="20000"/>
              </a:spcBef>
              <a:spcAft>
                <a:spcPts val="0"/>
              </a:spcAft>
              <a:buClr>
                <a:srgbClr val="0054A6"/>
              </a:buClr>
              <a:buNone/>
            </a:pPr>
            <a:r>
              <a:rPr lang="en-US" sz="3600" b="1" dirty="0"/>
              <a:t>10:00 a.m.</a:t>
            </a:r>
            <a:r>
              <a:rPr lang="en-US" sz="3600" dirty="0"/>
              <a:t> – Legislative Updates</a:t>
            </a:r>
          </a:p>
          <a:p>
            <a:pPr marL="0" indent="0" defTabSz="914400">
              <a:spcBef>
                <a:spcPct val="20000"/>
              </a:spcBef>
              <a:spcAft>
                <a:spcPts val="0"/>
              </a:spcAft>
              <a:buClr>
                <a:srgbClr val="0054A6"/>
              </a:buClr>
              <a:buNone/>
            </a:pPr>
            <a:r>
              <a:rPr lang="en-US" sz="3600" b="1" dirty="0"/>
              <a:t>10:20 a.m.</a:t>
            </a:r>
            <a:r>
              <a:rPr lang="en-US" sz="3600" dirty="0"/>
              <a:t> – Potpourri</a:t>
            </a:r>
            <a:endParaRPr lang="en-US" sz="3600" b="1" dirty="0"/>
          </a:p>
          <a:p>
            <a:pPr marL="0" indent="0" defTabSz="914400">
              <a:spcBef>
                <a:spcPct val="20000"/>
              </a:spcBef>
              <a:spcAft>
                <a:spcPts val="0"/>
              </a:spcAft>
              <a:buClr>
                <a:srgbClr val="0054A6"/>
              </a:buClr>
              <a:buNone/>
            </a:pPr>
            <a:r>
              <a:rPr lang="en-US" sz="3600" b="1" dirty="0"/>
              <a:t>10:25 a.m.</a:t>
            </a:r>
            <a:r>
              <a:rPr lang="en-US" sz="3600" dirty="0"/>
              <a:t> – Q&amp;A</a:t>
            </a:r>
          </a:p>
          <a:p>
            <a:pPr marL="0" indent="0" defTabSz="914400">
              <a:spcBef>
                <a:spcPct val="20000"/>
              </a:spcBef>
              <a:spcAft>
                <a:spcPts val="0"/>
              </a:spcAft>
              <a:buClr>
                <a:srgbClr val="0054A6"/>
              </a:buClr>
              <a:buNone/>
            </a:pPr>
            <a:r>
              <a:rPr lang="en-US" sz="3600" b="1" dirty="0"/>
              <a:t>10:30 a.m.</a:t>
            </a:r>
            <a:r>
              <a:rPr lang="en-US" sz="3600" dirty="0"/>
              <a:t> – End </a:t>
            </a:r>
            <a:endParaRPr lang="en-US" sz="3600" b="1" dirty="0"/>
          </a:p>
        </p:txBody>
      </p:sp>
    </p:spTree>
    <p:extLst>
      <p:ext uri="{BB962C8B-B14F-4D97-AF65-F5344CB8AC3E}">
        <p14:creationId xmlns:p14="http://schemas.microsoft.com/office/powerpoint/2010/main" val="101940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4186669"/>
            <a:ext cx="9144000" cy="1199223"/>
          </a:xfrm>
        </p:spPr>
        <p:txBody>
          <a:bodyPr>
            <a:normAutofit/>
          </a:bodyPr>
          <a:lstStyle/>
          <a:p>
            <a:r>
              <a:rPr lang="en-US" sz="3100" dirty="0"/>
              <a:t>Legislative Changes to Data Practices &amp; OML</a:t>
            </a:r>
            <a:endParaRPr lang="en-US" dirty="0"/>
          </a:p>
        </p:txBody>
      </p:sp>
      <p:pic>
        <p:nvPicPr>
          <p:cNvPr id="6" name="Picture Placeholder 5" descr="Stacks of paper document files">
            <a:extLst>
              <a:ext uri="{FF2B5EF4-FFF2-40B4-BE49-F238E27FC236}">
                <a16:creationId xmlns:a16="http://schemas.microsoft.com/office/drawing/2014/main" id="{626FAA96-2031-49E6-AD9D-562F5099667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20586" b="39923"/>
          <a:stretch/>
        </p:blipFill>
        <p:spPr>
          <a:xfrm>
            <a:off x="0" y="1779373"/>
            <a:ext cx="9144000" cy="2407296"/>
          </a:xfrm>
        </p:spPr>
      </p:pic>
      <p:sp>
        <p:nvSpPr>
          <p:cNvPr id="2" name="Text Placeholder 4">
            <a:extLst>
              <a:ext uri="{FF2B5EF4-FFF2-40B4-BE49-F238E27FC236}">
                <a16:creationId xmlns:a16="http://schemas.microsoft.com/office/drawing/2014/main" id="{E532A60B-70B9-92E2-FFBB-2304145A060D}"/>
              </a:ext>
            </a:extLst>
          </p:cNvPr>
          <p:cNvSpPr>
            <a:spLocks noGrp="1"/>
          </p:cNvSpPr>
          <p:nvPr>
            <p:ph type="body" sz="quarter" idx="14"/>
          </p:nvPr>
        </p:nvSpPr>
        <p:spPr>
          <a:xfrm>
            <a:off x="2101850" y="5512601"/>
            <a:ext cx="4940300" cy="903062"/>
          </a:xfrm>
        </p:spPr>
        <p:txBody>
          <a:bodyPr>
            <a:normAutofit/>
          </a:bodyPr>
          <a:lstStyle/>
          <a:p>
            <a:r>
              <a:rPr lang="en-US" sz="2000" dirty="0"/>
              <a:t>All changes effective July 1, 2024, unless otherwise noted</a:t>
            </a:r>
          </a:p>
        </p:txBody>
      </p:sp>
    </p:spTree>
    <p:extLst>
      <p:ext uri="{BB962C8B-B14F-4D97-AF65-F5344CB8AC3E}">
        <p14:creationId xmlns:p14="http://schemas.microsoft.com/office/powerpoint/2010/main" val="259845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1F92-3AA7-C878-7918-BD4D33A47BE1}"/>
              </a:ext>
            </a:extLst>
          </p:cNvPr>
          <p:cNvSpPr>
            <a:spLocks noGrp="1"/>
          </p:cNvSpPr>
          <p:nvPr>
            <p:ph type="title"/>
          </p:nvPr>
        </p:nvSpPr>
        <p:spPr/>
        <p:txBody>
          <a:bodyPr>
            <a:normAutofit/>
          </a:bodyPr>
          <a:lstStyle/>
          <a:p>
            <a:pPr algn="l"/>
            <a:r>
              <a:rPr lang="en-US" sz="3600" dirty="0"/>
              <a:t>Too Many Specific Bills to List!</a:t>
            </a:r>
          </a:p>
        </p:txBody>
      </p:sp>
      <p:sp>
        <p:nvSpPr>
          <p:cNvPr id="3" name="Content Placeholder 2">
            <a:extLst>
              <a:ext uri="{FF2B5EF4-FFF2-40B4-BE49-F238E27FC236}">
                <a16:creationId xmlns:a16="http://schemas.microsoft.com/office/drawing/2014/main" id="{3CBEADF1-7BAA-4209-C807-877BD8F22493}"/>
              </a:ext>
            </a:extLst>
          </p:cNvPr>
          <p:cNvSpPr>
            <a:spLocks noGrp="1"/>
          </p:cNvSpPr>
          <p:nvPr>
            <p:ph sz="half" idx="1"/>
          </p:nvPr>
        </p:nvSpPr>
        <p:spPr/>
        <p:txBody>
          <a:bodyPr/>
          <a:lstStyle/>
          <a:p>
            <a:r>
              <a:rPr lang="en-US" dirty="0"/>
              <a:t>Forest Industry Data</a:t>
            </a:r>
          </a:p>
          <a:p>
            <a:r>
              <a:rPr lang="en-US" dirty="0"/>
              <a:t>Packaging Waste and Cost Reduction Act data </a:t>
            </a:r>
          </a:p>
          <a:p>
            <a:r>
              <a:rPr lang="en-US" dirty="0"/>
              <a:t>Lawns to legumes program data</a:t>
            </a:r>
          </a:p>
          <a:p>
            <a:r>
              <a:rPr lang="en-US" dirty="0"/>
              <a:t>Petition for sentence adjustment data sharing </a:t>
            </a:r>
          </a:p>
          <a:p>
            <a:r>
              <a:rPr lang="en-US" dirty="0"/>
              <a:t>Directory information sharing with DEED</a:t>
            </a:r>
          </a:p>
          <a:p>
            <a:r>
              <a:rPr lang="en-US" dirty="0"/>
              <a:t>Safe place infant data</a:t>
            </a:r>
          </a:p>
          <a:p>
            <a:r>
              <a:rPr lang="en-US" dirty="0"/>
              <a:t>GIS mapping data for school facilities</a:t>
            </a:r>
          </a:p>
        </p:txBody>
      </p:sp>
      <p:sp>
        <p:nvSpPr>
          <p:cNvPr id="4" name="Content Placeholder 3">
            <a:extLst>
              <a:ext uri="{FF2B5EF4-FFF2-40B4-BE49-F238E27FC236}">
                <a16:creationId xmlns:a16="http://schemas.microsoft.com/office/drawing/2014/main" id="{E429CA01-9B2B-B4B7-85C6-FA9717A9B81B}"/>
              </a:ext>
            </a:extLst>
          </p:cNvPr>
          <p:cNvSpPr>
            <a:spLocks noGrp="1"/>
          </p:cNvSpPr>
          <p:nvPr>
            <p:ph sz="half" idx="2"/>
          </p:nvPr>
        </p:nvSpPr>
        <p:spPr/>
        <p:txBody>
          <a:bodyPr/>
          <a:lstStyle/>
          <a:p>
            <a:r>
              <a:rPr lang="en-US" dirty="0"/>
              <a:t>MDE OIG data access authority</a:t>
            </a:r>
          </a:p>
          <a:p>
            <a:r>
              <a:rPr lang="en-US" dirty="0"/>
              <a:t>Board of Nursing medical record access</a:t>
            </a:r>
          </a:p>
          <a:p>
            <a:r>
              <a:rPr lang="en-US" dirty="0"/>
              <a:t>Family and medical benefit data</a:t>
            </a:r>
          </a:p>
          <a:p>
            <a:r>
              <a:rPr lang="en-US" dirty="0"/>
              <a:t>Combative sports health records</a:t>
            </a:r>
          </a:p>
          <a:p>
            <a:r>
              <a:rPr lang="en-US" dirty="0"/>
              <a:t>Office of Restorative Practices </a:t>
            </a:r>
          </a:p>
          <a:p>
            <a:r>
              <a:rPr lang="en-US" dirty="0"/>
              <a:t>Traffic safety camera pilot program </a:t>
            </a:r>
          </a:p>
          <a:p>
            <a:r>
              <a:rPr lang="en-US" dirty="0"/>
              <a:t>Natural organic reduction facility data</a:t>
            </a:r>
          </a:p>
          <a:p>
            <a:r>
              <a:rPr lang="en-US" dirty="0"/>
              <a:t>MN paid leave appeal data sharing</a:t>
            </a:r>
          </a:p>
          <a:p>
            <a:pPr marL="0" indent="0">
              <a:buNone/>
            </a:pPr>
            <a:endParaRPr lang="en-US" dirty="0"/>
          </a:p>
        </p:txBody>
      </p:sp>
    </p:spTree>
    <p:extLst>
      <p:ext uri="{BB962C8B-B14F-4D97-AF65-F5344CB8AC3E}">
        <p14:creationId xmlns:p14="http://schemas.microsoft.com/office/powerpoint/2010/main" val="3481535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Personnel data</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228600" y="1434662"/>
            <a:ext cx="8382000" cy="5270938"/>
          </a:xfrm>
        </p:spPr>
        <p:txBody>
          <a:bodyPr>
            <a:normAutofit/>
          </a:bodyPr>
          <a:lstStyle/>
          <a:p>
            <a:pPr>
              <a:buClr>
                <a:schemeClr val="tx1"/>
              </a:buClr>
            </a:pPr>
            <a:r>
              <a:rPr lang="en-US" sz="3600" dirty="0"/>
              <a:t>Minn. Stat. § 13.43, </a:t>
            </a:r>
            <a:r>
              <a:rPr lang="en-US" sz="3600" dirty="0" err="1"/>
              <a:t>subd</a:t>
            </a:r>
            <a:r>
              <a:rPr lang="en-US" sz="3600" dirty="0"/>
              <a:t>. 6</a:t>
            </a:r>
          </a:p>
          <a:p>
            <a:pPr lvl="1">
              <a:buClr>
                <a:schemeClr val="tx1"/>
              </a:buClr>
            </a:pPr>
            <a:r>
              <a:rPr lang="en-US" sz="3200" dirty="0"/>
              <a:t>Government entities must share personnel data with labor organizations and the Public Employee Relations Board to the extent necessary to conduct elections, investigate and process grievances, and implement the provisions of chapters 179 and 179A </a:t>
            </a:r>
            <a:r>
              <a:rPr lang="en-US" sz="3200" b="1" dirty="0"/>
              <a:t>regardless of the classification of the data</a:t>
            </a:r>
          </a:p>
        </p:txBody>
      </p:sp>
    </p:spTree>
    <p:extLst>
      <p:ext uri="{BB962C8B-B14F-4D97-AF65-F5344CB8AC3E}">
        <p14:creationId xmlns:p14="http://schemas.microsoft.com/office/powerpoint/2010/main" val="3521402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Personnel data – cont.</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228600" y="1434662"/>
            <a:ext cx="8382000" cy="5270938"/>
          </a:xfrm>
        </p:spPr>
        <p:txBody>
          <a:bodyPr>
            <a:normAutofit fontScale="92500" lnSpcReduction="10000"/>
          </a:bodyPr>
          <a:lstStyle/>
          <a:p>
            <a:pPr>
              <a:buClr>
                <a:schemeClr val="tx1"/>
              </a:buClr>
            </a:pPr>
            <a:r>
              <a:rPr lang="en-US" sz="3600" dirty="0"/>
              <a:t>Minn. Stat. § 179A.13, subd. 2</a:t>
            </a:r>
          </a:p>
          <a:p>
            <a:pPr lvl="1">
              <a:buClr>
                <a:schemeClr val="tx1"/>
              </a:buClr>
            </a:pPr>
            <a:r>
              <a:rPr lang="en-US" sz="3300" dirty="0"/>
              <a:t>Upon request from an exclusive representative of the labor organization, public employers must provide information by certain deadlines: </a:t>
            </a:r>
          </a:p>
          <a:p>
            <a:pPr lvl="2">
              <a:buClr>
                <a:schemeClr val="tx1"/>
              </a:buClr>
            </a:pPr>
            <a:r>
              <a:rPr lang="en-US" sz="3000" dirty="0"/>
              <a:t>Information relevant to contract enforcement within 30 days</a:t>
            </a:r>
          </a:p>
          <a:p>
            <a:pPr lvl="2">
              <a:buClr>
                <a:schemeClr val="tx1"/>
              </a:buClr>
            </a:pPr>
            <a:r>
              <a:rPr lang="en-US" sz="3000" dirty="0"/>
              <a:t>Information relevant to contract negotiation within 60 days, from the date of request by an exclusive representative. </a:t>
            </a:r>
          </a:p>
          <a:p>
            <a:pPr lvl="2">
              <a:buClr>
                <a:schemeClr val="tx1"/>
              </a:buClr>
            </a:pPr>
            <a:r>
              <a:rPr lang="en-US" sz="3000" dirty="0"/>
              <a:t>May request for extension of timelines to the Commissioner of the Bureau of Mediation Services</a:t>
            </a:r>
          </a:p>
        </p:txBody>
      </p:sp>
    </p:spTree>
    <p:extLst>
      <p:ext uri="{BB962C8B-B14F-4D97-AF65-F5344CB8AC3E}">
        <p14:creationId xmlns:p14="http://schemas.microsoft.com/office/powerpoint/2010/main" val="391094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Judicial Personal Information</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228600" y="1434662"/>
            <a:ext cx="8382000" cy="5270938"/>
          </a:xfrm>
        </p:spPr>
        <p:txBody>
          <a:bodyPr>
            <a:normAutofit/>
          </a:bodyPr>
          <a:lstStyle/>
          <a:p>
            <a:pPr>
              <a:buClr>
                <a:schemeClr val="tx1"/>
              </a:buClr>
            </a:pPr>
            <a:r>
              <a:rPr lang="en-US" sz="3600" dirty="0"/>
              <a:t>Minn. Stat. §§ 13.991, 480.40</a:t>
            </a:r>
          </a:p>
          <a:p>
            <a:pPr lvl="1">
              <a:buClr>
                <a:schemeClr val="tx1"/>
              </a:buClr>
            </a:pPr>
            <a:r>
              <a:rPr lang="en-US" sz="3200" dirty="0"/>
              <a:t>Classifies personal information on judicial branch and administrative court employees as private data. </a:t>
            </a:r>
          </a:p>
          <a:p>
            <a:pPr lvl="1">
              <a:buClr>
                <a:schemeClr val="tx1"/>
              </a:buClr>
            </a:pPr>
            <a:r>
              <a:rPr lang="en-US" sz="3200" dirty="0"/>
              <a:t>Prohibits knowingly disseminating judicial officials’ personal information online</a:t>
            </a:r>
          </a:p>
          <a:p>
            <a:pPr lvl="1">
              <a:buClr>
                <a:schemeClr val="tx1"/>
              </a:buClr>
            </a:pPr>
            <a:r>
              <a:rPr lang="en-US" sz="3200" dirty="0"/>
              <a:t>Creates mechanisms for requesting removal of publicly posted information</a:t>
            </a:r>
          </a:p>
        </p:txBody>
      </p:sp>
    </p:spTree>
    <p:extLst>
      <p:ext uri="{BB962C8B-B14F-4D97-AF65-F5344CB8AC3E}">
        <p14:creationId xmlns:p14="http://schemas.microsoft.com/office/powerpoint/2010/main" val="3458248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Judicial Personal Information – cont.</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228600" y="1434662"/>
            <a:ext cx="8382000" cy="5270938"/>
          </a:xfrm>
        </p:spPr>
        <p:txBody>
          <a:bodyPr>
            <a:normAutofit/>
          </a:bodyPr>
          <a:lstStyle/>
          <a:p>
            <a:pPr>
              <a:buClr>
                <a:schemeClr val="tx1"/>
              </a:buClr>
            </a:pPr>
            <a:r>
              <a:rPr lang="en-US" sz="3600" dirty="0"/>
              <a:t>Minn. Stat. §§ 13.991, 480.40</a:t>
            </a:r>
          </a:p>
          <a:p>
            <a:pPr lvl="1">
              <a:buClr>
                <a:schemeClr val="tx1"/>
              </a:buClr>
            </a:pPr>
            <a:r>
              <a:rPr lang="en-US" sz="3200" dirty="0"/>
              <a:t>Penalties and remedies under the Data Practices Act are only available if the judicial employee provided the government entity with written notification</a:t>
            </a:r>
          </a:p>
          <a:p>
            <a:pPr marL="342900" lvl="1" indent="0">
              <a:buClr>
                <a:schemeClr val="tx1"/>
              </a:buClr>
              <a:buNone/>
            </a:pPr>
            <a:endParaRPr lang="en-US" sz="3200" dirty="0"/>
          </a:p>
          <a:p>
            <a:pPr marL="342900" lvl="1" indent="0">
              <a:buClr>
                <a:schemeClr val="tx1"/>
              </a:buClr>
              <a:buNone/>
            </a:pPr>
            <a:r>
              <a:rPr lang="en-US" sz="3200" b="1" dirty="0"/>
              <a:t>Effective Aug. 1, 2024</a:t>
            </a:r>
          </a:p>
        </p:txBody>
      </p:sp>
    </p:spTree>
    <p:extLst>
      <p:ext uri="{BB962C8B-B14F-4D97-AF65-F5344CB8AC3E}">
        <p14:creationId xmlns:p14="http://schemas.microsoft.com/office/powerpoint/2010/main" val="1746550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4&quot;&gt;&lt;property id=&quot;20148&quot; value=&quot;5&quot;/&gt;&lt;property id=&quot;20300&quot; value=&quot;Slide 2 - &amp;quot;Section Title Slide (One Line)&amp;quot;&quot;/&gt;&lt;property id=&quot;20307&quot; value=&quot;406&quot;/&gt;&lt;/object&gt;&lt;object type=&quot;3&quot; unique_id=&quot;10005&quot;&gt;&lt;property id=&quot;20148&quot; value=&quot;5&quot;/&gt;&lt;property id=&quot;20300&quot; value=&quot;Slide 3 - &amp;quot;Agenda&amp;quot;&quot;/&gt;&lt;property id=&quot;20307&quot; value=&quot;456&quot;/&gt;&lt;/object&gt;&lt;object type=&quot;3&quot; unique_id=&quot;10006&quot;&gt;&lt;property id=&quot;20148&quot; value=&quot;5&quot;/&gt;&lt;property id=&quot;20300&quot; value=&quot;Slide 4 - &amp;quot;Using Images&amp;quot;&quot;/&gt;&lt;property id=&quot;20307&quot; value=&quot;458&quot;/&gt;&lt;/object&gt;&lt;object type=&quot;3&quot; unique_id=&quot;10007&quot;&gt;&lt;property id=&quot;20148&quot; value=&quot;5&quot;/&gt;&lt;property id=&quot;20300&quot; value=&quot;Slide 5 - &amp;quot;Thank you again!&amp;quot;&quot;/&gt;&lt;property id=&quot;20307&quot; value=&quot;481&quot;/&gt;&lt;/object&gt;&lt;object type=&quot;3&quot; unique_id=&quot;10176&quot;&gt;&lt;property id=&quot;20148&quot; value=&quot;5&quot;/&gt;&lt;property id=&quot;20300&quot; value=&quot;Slide 1&quot;/&gt;&lt;property id=&quot;20307&quot; value=&quot;482&quot;/&gt;&lt;/object&gt;&lt;/object&gt;&lt;object type=&quot;8&quot; unique_id=&quot;10014&quot;&gt;&lt;/object&gt;&lt;/object&gt;&lt;/database&gt;"/>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2959CFDCE4774BA1D09DA1FDC4C8F8" ma:contentTypeVersion="1" ma:contentTypeDescription="Create a new document." ma:contentTypeScope="" ma:versionID="1f7f5663cad6477919742dd766e17e7a">
  <xsd:schema xmlns:xsd="http://www.w3.org/2001/XMLSchema" xmlns:xs="http://www.w3.org/2001/XMLSchema" xmlns:p="http://schemas.microsoft.com/office/2006/metadata/properties" xmlns:ns2="b0c110eb-2bf3-4d9a-8ca9-e269e048f20f" targetNamespace="http://schemas.microsoft.com/office/2006/metadata/properties" ma:root="true" ma:fieldsID="c662c0886d9acbf7a9fe6fc7fea3baca" ns2:_="">
    <xsd:import namespace="b0c110eb-2bf3-4d9a-8ca9-e269e048f20f"/>
    <xsd:element name="properties">
      <xsd:complexType>
        <xsd:sequence>
          <xsd:element name="documentManagement">
            <xsd:complexType>
              <xsd:all>
                <xsd:element ref="ns2:Doc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c110eb-2bf3-4d9a-8ca9-e269e048f20f" elementFormDefault="qualified">
    <xsd:import namespace="http://schemas.microsoft.com/office/2006/documentManagement/types"/>
    <xsd:import namespace="http://schemas.microsoft.com/office/infopath/2007/PartnerControls"/>
    <xsd:element name="Doc_x0020_Type" ma:index="8" nillable="true" ma:displayName="Doc Type" ma:format="RadioButtons" ma:internalName="Doc_x0020_Type">
      <xsd:simpleType>
        <xsd:restriction base="dms:Choice">
          <xsd:enumeration value="Logo"/>
          <xsd:enumeration value="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_x0020_Type xmlns="b0c110eb-2bf3-4d9a-8ca9-e269e048f20f">Template</Doc_x0020_Type>
  </documentManagement>
</p:properties>
</file>

<file path=customXml/itemProps1.xml><?xml version="1.0" encoding="utf-8"?>
<ds:datastoreItem xmlns:ds="http://schemas.openxmlformats.org/officeDocument/2006/customXml" ds:itemID="{3B153553-7048-44C0-962D-31C90BA4FF73}">
  <ds:schemaRefs>
    <ds:schemaRef ds:uri="http://schemas.microsoft.com/sharepoint/v3/contenttype/forms"/>
  </ds:schemaRefs>
</ds:datastoreItem>
</file>

<file path=customXml/itemProps2.xml><?xml version="1.0" encoding="utf-8"?>
<ds:datastoreItem xmlns:ds="http://schemas.openxmlformats.org/officeDocument/2006/customXml" ds:itemID="{DD4EF8E2-3139-418A-9FDB-BACD075AE4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c110eb-2bf3-4d9a-8ca9-e269e048f2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8389D6-E0FD-469D-8587-EA39AB285030}">
  <ds:schemaRefs>
    <ds:schemaRef ds:uri="http://purl.org/dc/terms/"/>
    <ds:schemaRef ds:uri="b0c110eb-2bf3-4d9a-8ca9-e269e048f20f"/>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MN.IT</Template>
  <TotalTime>42285</TotalTime>
  <Words>1391</Words>
  <Application>Microsoft Office PowerPoint</Application>
  <PresentationFormat>On-screen Show (4:3)</PresentationFormat>
  <Paragraphs>168</Paragraphs>
  <Slides>28</Slides>
  <Notes>28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NeueHaasGroteskText Std</vt:lpstr>
      <vt:lpstr>MN.IT</vt:lpstr>
      <vt:lpstr>1_MN.IT</vt:lpstr>
      <vt:lpstr>2024 Legislative Update &amp; Data Practices Potpourri</vt:lpstr>
      <vt:lpstr>Who we are and what we do</vt:lpstr>
      <vt:lpstr>Today’s agenda – 10am – 10:30am</vt:lpstr>
      <vt:lpstr>Legislative Changes to Data Practices &amp; OML</vt:lpstr>
      <vt:lpstr>Too Many Specific Bills to List!</vt:lpstr>
      <vt:lpstr>Personnel data</vt:lpstr>
      <vt:lpstr>Personnel data – cont.</vt:lpstr>
      <vt:lpstr>Judicial Personal Information</vt:lpstr>
      <vt:lpstr>Judicial Personal Information – cont.</vt:lpstr>
      <vt:lpstr>Health Records</vt:lpstr>
      <vt:lpstr>Administrative Courts</vt:lpstr>
      <vt:lpstr>Safe at Home Data</vt:lpstr>
      <vt:lpstr>Cybersecurity Reporting</vt:lpstr>
      <vt:lpstr>Miscellaneous sharing provisions</vt:lpstr>
      <vt:lpstr>MN Consumer Data Privacy Act</vt:lpstr>
      <vt:lpstr>Open Meeting Law</vt:lpstr>
      <vt:lpstr>Data Practices Potpourri</vt:lpstr>
      <vt:lpstr>Question #1 – Policies</vt:lpstr>
      <vt:lpstr>Question #1 - Policies</vt:lpstr>
      <vt:lpstr>Q. Question #2  – Copy costs </vt:lpstr>
      <vt:lpstr>Answer #2  – Copy costs </vt:lpstr>
      <vt:lpstr>PowerPoint Presentation</vt:lpstr>
      <vt:lpstr>PowerPoint Presentation</vt:lpstr>
      <vt:lpstr>Question #4 – Body Camera Data</vt:lpstr>
      <vt:lpstr>Answer #4 – Body Camera Data</vt:lpstr>
      <vt:lpstr>Answer #4 – Body Camera Data</vt:lpstr>
      <vt:lpstr>Send us your questions </vt:lpstr>
      <vt:lpstr>Stay in touch!</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Jaquette, Ellen (ADM)</cp:lastModifiedBy>
  <cp:revision>1397</cp:revision>
  <cp:lastPrinted>2019-11-26T18:52:51Z</cp:lastPrinted>
  <dcterms:created xsi:type="dcterms:W3CDTF">2016-01-06T16:54:03Z</dcterms:created>
  <dcterms:modified xsi:type="dcterms:W3CDTF">2024-07-17T20:02:06Z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0x0101000C2959CFDCE4774BA1D09DA1FDC4C8F8</vt:lpwstr>
  </property>
</Properties>
</file>