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705" r:id="rId5"/>
  </p:sldMasterIdLst>
  <p:notesMasterIdLst>
    <p:notesMasterId r:id="rId46"/>
  </p:notesMasterIdLst>
  <p:handoutMasterIdLst>
    <p:handoutMasterId r:id="rId47"/>
  </p:handoutMasterIdLst>
  <p:sldIdLst>
    <p:sldId id="341" r:id="rId6"/>
    <p:sldId id="458" r:id="rId7"/>
    <p:sldId id="715" r:id="rId8"/>
    <p:sldId id="483" r:id="rId9"/>
    <p:sldId id="716" r:id="rId10"/>
    <p:sldId id="582" r:id="rId11"/>
    <p:sldId id="346" r:id="rId12"/>
    <p:sldId id="379" r:id="rId13"/>
    <p:sldId id="354" r:id="rId14"/>
    <p:sldId id="431" r:id="rId15"/>
    <p:sldId id="356" r:id="rId16"/>
    <p:sldId id="357" r:id="rId17"/>
    <p:sldId id="358" r:id="rId18"/>
    <p:sldId id="359" r:id="rId19"/>
    <p:sldId id="360" r:id="rId20"/>
    <p:sldId id="378" r:id="rId21"/>
    <p:sldId id="361" r:id="rId22"/>
    <p:sldId id="363" r:id="rId23"/>
    <p:sldId id="587" r:id="rId24"/>
    <p:sldId id="649" r:id="rId25"/>
    <p:sldId id="703" r:id="rId26"/>
    <p:sldId id="639" r:id="rId27"/>
    <p:sldId id="638" r:id="rId28"/>
    <p:sldId id="366" r:id="rId29"/>
    <p:sldId id="367" r:id="rId30"/>
    <p:sldId id="433" r:id="rId31"/>
    <p:sldId id="680" r:id="rId32"/>
    <p:sldId id="677" r:id="rId33"/>
    <p:sldId id="369" r:id="rId34"/>
    <p:sldId id="382" r:id="rId35"/>
    <p:sldId id="370" r:id="rId36"/>
    <p:sldId id="710" r:id="rId37"/>
    <p:sldId id="643" r:id="rId38"/>
    <p:sldId id="711" r:id="rId39"/>
    <p:sldId id="705" r:id="rId40"/>
    <p:sldId id="706" r:id="rId41"/>
    <p:sldId id="678" r:id="rId42"/>
    <p:sldId id="709" r:id="rId43"/>
    <p:sldId id="375" r:id="rId44"/>
    <p:sldId id="642" r:id="rId45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6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53632" autoAdjust="0"/>
  </p:normalViewPr>
  <p:slideViewPr>
    <p:cSldViewPr>
      <p:cViewPr varScale="1">
        <p:scale>
          <a:sx n="59" d="100"/>
          <a:sy n="59" d="100"/>
        </p:scale>
        <p:origin x="31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notesViewPr>
    <p:cSldViewPr>
      <p:cViewPr varScale="1">
        <p:scale>
          <a:sx n="68" d="100"/>
          <a:sy n="68" d="100"/>
        </p:scale>
        <p:origin x="306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5A16E-5642-4051-8C45-A1D220B3CC2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6B626-AF8A-4758-8966-52E27D5005E0}">
      <dgm:prSet custT="1"/>
      <dgm:spPr/>
      <dgm:t>
        <a:bodyPr/>
        <a:lstStyle/>
        <a:p>
          <a:r>
            <a:rPr lang="en-US" sz="2400" dirty="0"/>
            <a:t>Applies to agencies which carry on a law enforcement function</a:t>
          </a:r>
        </a:p>
      </dgm:t>
    </dgm:pt>
    <dgm:pt modelId="{B80128A7-EB62-4BCD-B0B4-AB99D07BC051}" type="parTrans" cxnId="{6353B8F1-A659-4751-859A-D42C66DAC376}">
      <dgm:prSet/>
      <dgm:spPr/>
      <dgm:t>
        <a:bodyPr/>
        <a:lstStyle/>
        <a:p>
          <a:endParaRPr lang="en-US" sz="2400"/>
        </a:p>
      </dgm:t>
    </dgm:pt>
    <dgm:pt modelId="{843210F1-9288-4451-B152-0AE2EDF9827D}" type="sibTrans" cxnId="{6353B8F1-A659-4751-859A-D42C66DAC376}">
      <dgm:prSet/>
      <dgm:spPr/>
      <dgm:t>
        <a:bodyPr/>
        <a:lstStyle/>
        <a:p>
          <a:endParaRPr lang="en-US" sz="2400"/>
        </a:p>
      </dgm:t>
    </dgm:pt>
    <dgm:pt modelId="{166966AF-1266-4152-9D18-ECCCE371BFA8}">
      <dgm:prSet custT="1"/>
      <dgm:spPr/>
      <dgm:t>
        <a:bodyPr/>
        <a:lstStyle/>
        <a:p>
          <a:r>
            <a:rPr lang="en-US" sz="2400" dirty="0"/>
            <a:t>Does not include prosecuting attorneys</a:t>
          </a:r>
        </a:p>
      </dgm:t>
    </dgm:pt>
    <dgm:pt modelId="{FE25AF03-D4FD-4C31-8FE0-FC9DDC7A8FEC}" type="parTrans" cxnId="{90ABD550-D0CE-49D1-B267-74244F82EB76}">
      <dgm:prSet/>
      <dgm:spPr/>
      <dgm:t>
        <a:bodyPr/>
        <a:lstStyle/>
        <a:p>
          <a:endParaRPr lang="en-US" sz="2400"/>
        </a:p>
      </dgm:t>
    </dgm:pt>
    <dgm:pt modelId="{276954F4-ECC0-451F-951E-C75FABE52EA2}" type="sibTrans" cxnId="{90ABD550-D0CE-49D1-B267-74244F82EB76}">
      <dgm:prSet/>
      <dgm:spPr/>
      <dgm:t>
        <a:bodyPr/>
        <a:lstStyle/>
        <a:p>
          <a:endParaRPr lang="en-US" sz="2400"/>
        </a:p>
      </dgm:t>
    </dgm:pt>
    <dgm:pt modelId="{1FB02CFD-CC85-4942-BD0F-F8A8915B5CCE}">
      <dgm:prSet custT="1"/>
      <dgm:spPr/>
      <dgm:t>
        <a:bodyPr/>
        <a:lstStyle/>
        <a:p>
          <a:r>
            <a:rPr lang="en-US" sz="1800" b="0" i="0" dirty="0"/>
            <a:t>Informal AG opinion disagrees with advisory opinion 01-079</a:t>
          </a:r>
          <a:endParaRPr lang="en-US" sz="1800" dirty="0"/>
        </a:p>
      </dgm:t>
    </dgm:pt>
    <dgm:pt modelId="{2758B88E-4B84-48EF-A0FF-FB0A82399B5D}" type="parTrans" cxnId="{65C0048C-0FC9-453F-B911-77CBDFBA779E}">
      <dgm:prSet/>
      <dgm:spPr/>
      <dgm:t>
        <a:bodyPr/>
        <a:lstStyle/>
        <a:p>
          <a:endParaRPr lang="en-US" sz="2400"/>
        </a:p>
      </dgm:t>
    </dgm:pt>
    <dgm:pt modelId="{70A65B96-2AA2-482C-B91B-11FEEE7B3C2F}" type="sibTrans" cxnId="{65C0048C-0FC9-453F-B911-77CBDFBA779E}">
      <dgm:prSet/>
      <dgm:spPr/>
      <dgm:t>
        <a:bodyPr/>
        <a:lstStyle/>
        <a:p>
          <a:endParaRPr lang="en-US" sz="2400"/>
        </a:p>
      </dgm:t>
    </dgm:pt>
    <dgm:pt modelId="{77BD87D9-02E9-473C-8436-80006D95F47B}">
      <dgm:prSet custT="1"/>
      <dgm:spPr/>
      <dgm:t>
        <a:bodyPr/>
        <a:lstStyle/>
        <a:p>
          <a:r>
            <a:rPr lang="en-US" sz="1800" dirty="0"/>
            <a:t>Public prosecutors in original provision; removed in 1981 amendment</a:t>
          </a:r>
        </a:p>
      </dgm:t>
    </dgm:pt>
    <dgm:pt modelId="{F19E725A-DED0-4808-B41E-23BD87947F01}" type="parTrans" cxnId="{42C9AA8F-138B-4686-A893-1387EDC8FC96}">
      <dgm:prSet/>
      <dgm:spPr/>
      <dgm:t>
        <a:bodyPr/>
        <a:lstStyle/>
        <a:p>
          <a:endParaRPr lang="en-US" sz="2400"/>
        </a:p>
      </dgm:t>
    </dgm:pt>
    <dgm:pt modelId="{C9E2BB7D-3E7E-4A9E-B7FA-418154E8DC7A}" type="sibTrans" cxnId="{42C9AA8F-138B-4686-A893-1387EDC8FC96}">
      <dgm:prSet/>
      <dgm:spPr/>
      <dgm:t>
        <a:bodyPr/>
        <a:lstStyle/>
        <a:p>
          <a:endParaRPr lang="en-US" sz="2400"/>
        </a:p>
      </dgm:t>
    </dgm:pt>
    <dgm:pt modelId="{8A096044-22D8-4C1B-8497-BAF04D1EEF36}">
      <dgm:prSet custT="1"/>
      <dgm:spPr/>
      <dgm:t>
        <a:bodyPr/>
        <a:lstStyle/>
        <a:p>
          <a:r>
            <a:rPr lang="en-US" sz="1800" dirty="0"/>
            <a:t>Section 13.393 applies to data held by government attorneys</a:t>
          </a:r>
        </a:p>
      </dgm:t>
    </dgm:pt>
    <dgm:pt modelId="{538421BC-6B17-451D-AC00-575152D34150}" type="parTrans" cxnId="{B6BE31A1-A41F-4F2B-A1B2-6111D5E83615}">
      <dgm:prSet/>
      <dgm:spPr/>
      <dgm:t>
        <a:bodyPr/>
        <a:lstStyle/>
        <a:p>
          <a:endParaRPr lang="en-US" sz="2400"/>
        </a:p>
      </dgm:t>
    </dgm:pt>
    <dgm:pt modelId="{A41418CD-01F4-48A1-8E79-B31F1E0B25A9}" type="sibTrans" cxnId="{B6BE31A1-A41F-4F2B-A1B2-6111D5E83615}">
      <dgm:prSet/>
      <dgm:spPr/>
      <dgm:t>
        <a:bodyPr/>
        <a:lstStyle/>
        <a:p>
          <a:endParaRPr lang="en-US" sz="2400"/>
        </a:p>
      </dgm:t>
    </dgm:pt>
    <dgm:pt modelId="{F053D2C7-EDD4-497F-AB8C-353878AE8ADB}">
      <dgm:prSet custT="1"/>
      <dgm:spPr/>
      <dgm:t>
        <a:bodyPr/>
        <a:lstStyle/>
        <a:p>
          <a:r>
            <a:rPr lang="en-US" sz="1800" dirty="0"/>
            <a:t>Local prosecution authorities are criminal justice agencies</a:t>
          </a:r>
        </a:p>
      </dgm:t>
    </dgm:pt>
    <dgm:pt modelId="{E72BC7DA-1EE3-41E8-B5EA-9C9BB3DA92DD}" type="parTrans" cxnId="{3DD25D48-0446-4D40-BAD6-99817F50D302}">
      <dgm:prSet/>
      <dgm:spPr/>
      <dgm:t>
        <a:bodyPr/>
        <a:lstStyle/>
        <a:p>
          <a:endParaRPr lang="en-US" sz="2400"/>
        </a:p>
      </dgm:t>
    </dgm:pt>
    <dgm:pt modelId="{EC0B41AA-0335-4B8C-B4CB-C3F16E396131}" type="sibTrans" cxnId="{3DD25D48-0446-4D40-BAD6-99817F50D302}">
      <dgm:prSet/>
      <dgm:spPr/>
      <dgm:t>
        <a:bodyPr/>
        <a:lstStyle/>
        <a:p>
          <a:endParaRPr lang="en-US" sz="2400"/>
        </a:p>
      </dgm:t>
    </dgm:pt>
    <dgm:pt modelId="{C0DF4835-F4CA-44C3-8235-DE22B69C5F36}">
      <dgm:prSet custT="1"/>
      <dgm:spPr/>
      <dgm:t>
        <a:bodyPr/>
        <a:lstStyle/>
        <a:p>
          <a:r>
            <a:rPr lang="en-US" sz="1800" b="0" i="0" dirty="0"/>
            <a:t>Municipal police and county sheriff departments</a:t>
          </a:r>
          <a:endParaRPr lang="en-US" sz="1800" dirty="0"/>
        </a:p>
      </dgm:t>
    </dgm:pt>
    <dgm:pt modelId="{6A12D508-EACA-4376-89C2-9E6D447ABB71}" type="parTrans" cxnId="{05C3D413-80A8-41B0-BB4B-B74424737728}">
      <dgm:prSet/>
      <dgm:spPr/>
      <dgm:t>
        <a:bodyPr/>
        <a:lstStyle/>
        <a:p>
          <a:endParaRPr lang="en-US" sz="2400"/>
        </a:p>
      </dgm:t>
    </dgm:pt>
    <dgm:pt modelId="{066ECC98-0680-40B1-B1B3-1D5AA72F9211}" type="sibTrans" cxnId="{05C3D413-80A8-41B0-BB4B-B74424737728}">
      <dgm:prSet/>
      <dgm:spPr/>
      <dgm:t>
        <a:bodyPr/>
        <a:lstStyle/>
        <a:p>
          <a:endParaRPr lang="en-US" sz="2400"/>
        </a:p>
      </dgm:t>
    </dgm:pt>
    <dgm:pt modelId="{D501D57B-9327-4B90-8C67-7BED30B233E6}">
      <dgm:prSet custT="1"/>
      <dgm:spPr/>
      <dgm:t>
        <a:bodyPr/>
        <a:lstStyle/>
        <a:p>
          <a:r>
            <a:rPr lang="en-US" sz="1800" b="0" i="0" dirty="0"/>
            <a:t>Fire departments</a:t>
          </a:r>
          <a:endParaRPr lang="en-US" sz="1800" dirty="0"/>
        </a:p>
      </dgm:t>
    </dgm:pt>
    <dgm:pt modelId="{AE6761F6-DD7B-4CC6-A778-BE061560642A}" type="parTrans" cxnId="{191077EB-4988-4A64-83D8-9845C3794014}">
      <dgm:prSet/>
      <dgm:spPr/>
      <dgm:t>
        <a:bodyPr/>
        <a:lstStyle/>
        <a:p>
          <a:endParaRPr lang="en-US" sz="2400"/>
        </a:p>
      </dgm:t>
    </dgm:pt>
    <dgm:pt modelId="{6917068B-A27D-4B24-9C0A-CF72CC6D7623}" type="sibTrans" cxnId="{191077EB-4988-4A64-83D8-9845C3794014}">
      <dgm:prSet/>
      <dgm:spPr/>
      <dgm:t>
        <a:bodyPr/>
        <a:lstStyle/>
        <a:p>
          <a:endParaRPr lang="en-US" sz="2400"/>
        </a:p>
      </dgm:t>
    </dgm:pt>
    <dgm:pt modelId="{3A1CF806-E359-4635-A5C8-086D9C3DC8B8}">
      <dgm:prSet custT="1"/>
      <dgm:spPr/>
      <dgm:t>
        <a:bodyPr/>
        <a:lstStyle/>
        <a:p>
          <a:r>
            <a:rPr lang="en-US" sz="1800" b="0" i="0" dirty="0"/>
            <a:t>BCA, state patrol, POST</a:t>
          </a:r>
          <a:endParaRPr lang="en-US" sz="1800" dirty="0"/>
        </a:p>
      </dgm:t>
    </dgm:pt>
    <dgm:pt modelId="{EC1F2883-2F9F-4200-85FF-72927AB8DEB6}" type="parTrans" cxnId="{476C496A-04AB-41F4-83EA-908E21389DA7}">
      <dgm:prSet/>
      <dgm:spPr/>
      <dgm:t>
        <a:bodyPr/>
        <a:lstStyle/>
        <a:p>
          <a:endParaRPr lang="en-US" sz="2400"/>
        </a:p>
      </dgm:t>
    </dgm:pt>
    <dgm:pt modelId="{4AA5E4A7-775C-4CDE-A4E6-9F329F11C413}" type="sibTrans" cxnId="{476C496A-04AB-41F4-83EA-908E21389DA7}">
      <dgm:prSet/>
      <dgm:spPr/>
      <dgm:t>
        <a:bodyPr/>
        <a:lstStyle/>
        <a:p>
          <a:endParaRPr lang="en-US" sz="2400"/>
        </a:p>
      </dgm:t>
    </dgm:pt>
    <dgm:pt modelId="{A037EDEC-3F26-4C79-A7B5-2534DB233F96}">
      <dgm:prSet custT="1"/>
      <dgm:spPr/>
      <dgm:t>
        <a:bodyPr/>
        <a:lstStyle/>
        <a:p>
          <a:r>
            <a:rPr lang="en-US" sz="1800" dirty="0"/>
            <a:t>Other agencies (DNR, DHS)</a:t>
          </a:r>
        </a:p>
      </dgm:t>
    </dgm:pt>
    <dgm:pt modelId="{A8E49305-DA2B-4703-B196-80B15F681096}" type="parTrans" cxnId="{57CFB0A8-46AF-4CDF-B6F2-BAF7ECFF2E5A}">
      <dgm:prSet/>
      <dgm:spPr/>
      <dgm:t>
        <a:bodyPr/>
        <a:lstStyle/>
        <a:p>
          <a:endParaRPr lang="en-US" sz="2400"/>
        </a:p>
      </dgm:t>
    </dgm:pt>
    <dgm:pt modelId="{8C4CC3C1-86ED-48E5-B3DF-155F9B6FB41C}" type="sibTrans" cxnId="{57CFB0A8-46AF-4CDF-B6F2-BAF7ECFF2E5A}">
      <dgm:prSet/>
      <dgm:spPr/>
      <dgm:t>
        <a:bodyPr/>
        <a:lstStyle/>
        <a:p>
          <a:endParaRPr lang="en-US" sz="2400"/>
        </a:p>
      </dgm:t>
    </dgm:pt>
    <dgm:pt modelId="{4C45366E-BD52-42CF-88FC-4ED9E1767434}" type="pres">
      <dgm:prSet presAssocID="{6F35A16E-5642-4051-8C45-A1D220B3CC22}" presName="linear" presStyleCnt="0">
        <dgm:presLayoutVars>
          <dgm:dir/>
          <dgm:animLvl val="lvl"/>
          <dgm:resizeHandles val="exact"/>
        </dgm:presLayoutVars>
      </dgm:prSet>
      <dgm:spPr/>
    </dgm:pt>
    <dgm:pt modelId="{D27342FA-5B3D-4756-B85E-A13C4BB76CD0}" type="pres">
      <dgm:prSet presAssocID="{F596B626-AF8A-4758-8966-52E27D5005E0}" presName="parentLin" presStyleCnt="0"/>
      <dgm:spPr/>
    </dgm:pt>
    <dgm:pt modelId="{A00969F8-96E5-44A2-9921-D02AB010ACC5}" type="pres">
      <dgm:prSet presAssocID="{F596B626-AF8A-4758-8966-52E27D5005E0}" presName="parentLeftMargin" presStyleLbl="node1" presStyleIdx="0" presStyleCnt="2"/>
      <dgm:spPr/>
    </dgm:pt>
    <dgm:pt modelId="{B6BDF498-D896-4B7B-9AEE-34BF25F075C9}" type="pres">
      <dgm:prSet presAssocID="{F596B626-AF8A-4758-8966-52E27D5005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A49653-58A6-4870-858E-01BE58DA9C29}" type="pres">
      <dgm:prSet presAssocID="{F596B626-AF8A-4758-8966-52E27D5005E0}" presName="negativeSpace" presStyleCnt="0"/>
      <dgm:spPr/>
    </dgm:pt>
    <dgm:pt modelId="{F3D59B69-91DF-469B-A600-2038077AA394}" type="pres">
      <dgm:prSet presAssocID="{F596B626-AF8A-4758-8966-52E27D5005E0}" presName="childText" presStyleLbl="conFgAcc1" presStyleIdx="0" presStyleCnt="2">
        <dgm:presLayoutVars>
          <dgm:bulletEnabled val="1"/>
        </dgm:presLayoutVars>
      </dgm:prSet>
      <dgm:spPr/>
    </dgm:pt>
    <dgm:pt modelId="{1D39762A-48FF-48EC-9B79-709EC1350A6B}" type="pres">
      <dgm:prSet presAssocID="{843210F1-9288-4451-B152-0AE2EDF9827D}" presName="spaceBetweenRectangles" presStyleCnt="0"/>
      <dgm:spPr/>
    </dgm:pt>
    <dgm:pt modelId="{70BA162A-D2A8-48E5-A412-72B76D136BBB}" type="pres">
      <dgm:prSet presAssocID="{166966AF-1266-4152-9D18-ECCCE371BFA8}" presName="parentLin" presStyleCnt="0"/>
      <dgm:spPr/>
    </dgm:pt>
    <dgm:pt modelId="{CCD947B0-2E0B-4811-BDB6-FB32BBF5EF0D}" type="pres">
      <dgm:prSet presAssocID="{166966AF-1266-4152-9D18-ECCCE371BFA8}" presName="parentLeftMargin" presStyleLbl="node1" presStyleIdx="0" presStyleCnt="2"/>
      <dgm:spPr/>
    </dgm:pt>
    <dgm:pt modelId="{2DAF991A-2929-46CE-8CAF-0EBCE2AC191F}" type="pres">
      <dgm:prSet presAssocID="{166966AF-1266-4152-9D18-ECCCE371BF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BE91F0-C4FF-4E77-A59D-8801E4B77C69}" type="pres">
      <dgm:prSet presAssocID="{166966AF-1266-4152-9D18-ECCCE371BFA8}" presName="negativeSpace" presStyleCnt="0"/>
      <dgm:spPr/>
    </dgm:pt>
    <dgm:pt modelId="{A2263918-9958-416D-8209-F6544EBFE44F}" type="pres">
      <dgm:prSet presAssocID="{166966AF-1266-4152-9D18-ECCCE371BF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0BE7A02-6236-4F8D-A656-ABFA2B180028}" type="presOf" srcId="{166966AF-1266-4152-9D18-ECCCE371BFA8}" destId="{CCD947B0-2E0B-4811-BDB6-FB32BBF5EF0D}" srcOrd="0" destOrd="0" presId="urn:microsoft.com/office/officeart/2005/8/layout/list1"/>
    <dgm:cxn modelId="{05C3D413-80A8-41B0-BB4B-B74424737728}" srcId="{F596B626-AF8A-4758-8966-52E27D5005E0}" destId="{C0DF4835-F4CA-44C3-8235-DE22B69C5F36}" srcOrd="0" destOrd="0" parTransId="{6A12D508-EACA-4376-89C2-9E6D447ABB71}" sibTransId="{066ECC98-0680-40B1-B1B3-1D5AA72F9211}"/>
    <dgm:cxn modelId="{407F6A17-9B28-4B3F-BC17-4E45E135BE64}" type="presOf" srcId="{8A096044-22D8-4C1B-8497-BAF04D1EEF36}" destId="{A2263918-9958-416D-8209-F6544EBFE44F}" srcOrd="0" destOrd="2" presId="urn:microsoft.com/office/officeart/2005/8/layout/list1"/>
    <dgm:cxn modelId="{1A39A61B-9FBC-4858-83BA-8E4BF611A8E2}" type="presOf" srcId="{F596B626-AF8A-4758-8966-52E27D5005E0}" destId="{B6BDF498-D896-4B7B-9AEE-34BF25F075C9}" srcOrd="1" destOrd="0" presId="urn:microsoft.com/office/officeart/2005/8/layout/list1"/>
    <dgm:cxn modelId="{658FD62F-F1FC-4214-9CE0-C7CD13312A4A}" type="presOf" srcId="{6F35A16E-5642-4051-8C45-A1D220B3CC22}" destId="{4C45366E-BD52-42CF-88FC-4ED9E1767434}" srcOrd="0" destOrd="0" presId="urn:microsoft.com/office/officeart/2005/8/layout/list1"/>
    <dgm:cxn modelId="{3DD25D48-0446-4D40-BAD6-99817F50D302}" srcId="{166966AF-1266-4152-9D18-ECCCE371BFA8}" destId="{F053D2C7-EDD4-497F-AB8C-353878AE8ADB}" srcOrd="3" destOrd="0" parTransId="{E72BC7DA-1EE3-41E8-B5EA-9C9BB3DA92DD}" sibTransId="{EC0B41AA-0335-4B8C-B4CB-C3F16E396131}"/>
    <dgm:cxn modelId="{476C496A-04AB-41F4-83EA-908E21389DA7}" srcId="{F596B626-AF8A-4758-8966-52E27D5005E0}" destId="{3A1CF806-E359-4635-A5C8-086D9C3DC8B8}" srcOrd="2" destOrd="0" parTransId="{EC1F2883-2F9F-4200-85FF-72927AB8DEB6}" sibTransId="{4AA5E4A7-775C-4CDE-A4E6-9F329F11C413}"/>
    <dgm:cxn modelId="{FE320B4D-1C2E-454D-A3C3-8D7AFA2605A1}" type="presOf" srcId="{C0DF4835-F4CA-44C3-8235-DE22B69C5F36}" destId="{F3D59B69-91DF-469B-A600-2038077AA394}" srcOrd="0" destOrd="0" presId="urn:microsoft.com/office/officeart/2005/8/layout/list1"/>
    <dgm:cxn modelId="{90ABD550-D0CE-49D1-B267-74244F82EB76}" srcId="{6F35A16E-5642-4051-8C45-A1D220B3CC22}" destId="{166966AF-1266-4152-9D18-ECCCE371BFA8}" srcOrd="1" destOrd="0" parTransId="{FE25AF03-D4FD-4C31-8FE0-FC9DDC7A8FEC}" sibTransId="{276954F4-ECC0-451F-951E-C75FABE52EA2}"/>
    <dgm:cxn modelId="{F7D6B085-AF42-434D-9A47-4849706CB6D8}" type="presOf" srcId="{166966AF-1266-4152-9D18-ECCCE371BFA8}" destId="{2DAF991A-2929-46CE-8CAF-0EBCE2AC191F}" srcOrd="1" destOrd="0" presId="urn:microsoft.com/office/officeart/2005/8/layout/list1"/>
    <dgm:cxn modelId="{65C0048C-0FC9-453F-B911-77CBDFBA779E}" srcId="{166966AF-1266-4152-9D18-ECCCE371BFA8}" destId="{1FB02CFD-CC85-4942-BD0F-F8A8915B5CCE}" srcOrd="0" destOrd="0" parTransId="{2758B88E-4B84-48EF-A0FF-FB0A82399B5D}" sibTransId="{70A65B96-2AA2-482C-B91B-11FEEE7B3C2F}"/>
    <dgm:cxn modelId="{42C9AA8F-138B-4686-A893-1387EDC8FC96}" srcId="{166966AF-1266-4152-9D18-ECCCE371BFA8}" destId="{77BD87D9-02E9-473C-8436-80006D95F47B}" srcOrd="1" destOrd="0" parTransId="{F19E725A-DED0-4808-B41E-23BD87947F01}" sibTransId="{C9E2BB7D-3E7E-4A9E-B7FA-418154E8DC7A}"/>
    <dgm:cxn modelId="{B6BE31A1-A41F-4F2B-A1B2-6111D5E83615}" srcId="{166966AF-1266-4152-9D18-ECCCE371BFA8}" destId="{8A096044-22D8-4C1B-8497-BAF04D1EEF36}" srcOrd="2" destOrd="0" parTransId="{538421BC-6B17-451D-AC00-575152D34150}" sibTransId="{A41418CD-01F4-48A1-8E79-B31F1E0B25A9}"/>
    <dgm:cxn modelId="{57CFB0A8-46AF-4CDF-B6F2-BAF7ECFF2E5A}" srcId="{F596B626-AF8A-4758-8966-52E27D5005E0}" destId="{A037EDEC-3F26-4C79-A7B5-2534DB233F96}" srcOrd="3" destOrd="0" parTransId="{A8E49305-DA2B-4703-B196-80B15F681096}" sibTransId="{8C4CC3C1-86ED-48E5-B3DF-155F9B6FB41C}"/>
    <dgm:cxn modelId="{D826DBB1-2FF4-4763-833D-E0FC4A8F4377}" type="presOf" srcId="{1FB02CFD-CC85-4942-BD0F-F8A8915B5CCE}" destId="{A2263918-9958-416D-8209-F6544EBFE44F}" srcOrd="0" destOrd="0" presId="urn:microsoft.com/office/officeart/2005/8/layout/list1"/>
    <dgm:cxn modelId="{B69932B9-8803-4D36-ABBC-FACD2ED4AE92}" type="presOf" srcId="{F596B626-AF8A-4758-8966-52E27D5005E0}" destId="{A00969F8-96E5-44A2-9921-D02AB010ACC5}" srcOrd="0" destOrd="0" presId="urn:microsoft.com/office/officeart/2005/8/layout/list1"/>
    <dgm:cxn modelId="{B1C02ED0-2388-45BD-A5AA-6EF267053425}" type="presOf" srcId="{3A1CF806-E359-4635-A5C8-086D9C3DC8B8}" destId="{F3D59B69-91DF-469B-A600-2038077AA394}" srcOrd="0" destOrd="2" presId="urn:microsoft.com/office/officeart/2005/8/layout/list1"/>
    <dgm:cxn modelId="{BC095ED8-C5B8-400A-81CA-D967D48F3C7A}" type="presOf" srcId="{F053D2C7-EDD4-497F-AB8C-353878AE8ADB}" destId="{A2263918-9958-416D-8209-F6544EBFE44F}" srcOrd="0" destOrd="3" presId="urn:microsoft.com/office/officeart/2005/8/layout/list1"/>
    <dgm:cxn modelId="{3D8E02DD-FAC6-4CA9-A924-ED7DF3FB4483}" type="presOf" srcId="{D501D57B-9327-4B90-8C67-7BED30B233E6}" destId="{F3D59B69-91DF-469B-A600-2038077AA394}" srcOrd="0" destOrd="1" presId="urn:microsoft.com/office/officeart/2005/8/layout/list1"/>
    <dgm:cxn modelId="{191077EB-4988-4A64-83D8-9845C3794014}" srcId="{F596B626-AF8A-4758-8966-52E27D5005E0}" destId="{D501D57B-9327-4B90-8C67-7BED30B233E6}" srcOrd="1" destOrd="0" parTransId="{AE6761F6-DD7B-4CC6-A778-BE061560642A}" sibTransId="{6917068B-A27D-4B24-9C0A-CF72CC6D7623}"/>
    <dgm:cxn modelId="{7DE2DEEB-F6F4-4201-A047-0E767673DE95}" type="presOf" srcId="{77BD87D9-02E9-473C-8436-80006D95F47B}" destId="{A2263918-9958-416D-8209-F6544EBFE44F}" srcOrd="0" destOrd="1" presId="urn:microsoft.com/office/officeart/2005/8/layout/list1"/>
    <dgm:cxn modelId="{6353B8F1-A659-4751-859A-D42C66DAC376}" srcId="{6F35A16E-5642-4051-8C45-A1D220B3CC22}" destId="{F596B626-AF8A-4758-8966-52E27D5005E0}" srcOrd="0" destOrd="0" parTransId="{B80128A7-EB62-4BCD-B0B4-AB99D07BC051}" sibTransId="{843210F1-9288-4451-B152-0AE2EDF9827D}"/>
    <dgm:cxn modelId="{A60BFAF1-D169-414E-BCD4-E73DF39415D5}" type="presOf" srcId="{A037EDEC-3F26-4C79-A7B5-2534DB233F96}" destId="{F3D59B69-91DF-469B-A600-2038077AA394}" srcOrd="0" destOrd="3" presId="urn:microsoft.com/office/officeart/2005/8/layout/list1"/>
    <dgm:cxn modelId="{9EE744CC-E0F0-4BD8-9A2E-AEAC8990AEF3}" type="presParOf" srcId="{4C45366E-BD52-42CF-88FC-4ED9E1767434}" destId="{D27342FA-5B3D-4756-B85E-A13C4BB76CD0}" srcOrd="0" destOrd="0" presId="urn:microsoft.com/office/officeart/2005/8/layout/list1"/>
    <dgm:cxn modelId="{9FCD69ED-1371-4C0F-A803-D4F8510A4D9A}" type="presParOf" srcId="{D27342FA-5B3D-4756-B85E-A13C4BB76CD0}" destId="{A00969F8-96E5-44A2-9921-D02AB010ACC5}" srcOrd="0" destOrd="0" presId="urn:microsoft.com/office/officeart/2005/8/layout/list1"/>
    <dgm:cxn modelId="{82B459B4-5835-4D83-9C94-CBB0304488F5}" type="presParOf" srcId="{D27342FA-5B3D-4756-B85E-A13C4BB76CD0}" destId="{B6BDF498-D896-4B7B-9AEE-34BF25F075C9}" srcOrd="1" destOrd="0" presId="urn:microsoft.com/office/officeart/2005/8/layout/list1"/>
    <dgm:cxn modelId="{441333C5-CA98-4BFC-AAAD-A8786D202668}" type="presParOf" srcId="{4C45366E-BD52-42CF-88FC-4ED9E1767434}" destId="{BEA49653-58A6-4870-858E-01BE58DA9C29}" srcOrd="1" destOrd="0" presId="urn:microsoft.com/office/officeart/2005/8/layout/list1"/>
    <dgm:cxn modelId="{A72286D8-B9AB-4907-AF27-5F51D74693EE}" type="presParOf" srcId="{4C45366E-BD52-42CF-88FC-4ED9E1767434}" destId="{F3D59B69-91DF-469B-A600-2038077AA394}" srcOrd="2" destOrd="0" presId="urn:microsoft.com/office/officeart/2005/8/layout/list1"/>
    <dgm:cxn modelId="{AECE30C7-4078-4541-8C9E-60D0A7A48565}" type="presParOf" srcId="{4C45366E-BD52-42CF-88FC-4ED9E1767434}" destId="{1D39762A-48FF-48EC-9B79-709EC1350A6B}" srcOrd="3" destOrd="0" presId="urn:microsoft.com/office/officeart/2005/8/layout/list1"/>
    <dgm:cxn modelId="{4D0C9C52-26C2-44E9-AC79-6073ABD6271C}" type="presParOf" srcId="{4C45366E-BD52-42CF-88FC-4ED9E1767434}" destId="{70BA162A-D2A8-48E5-A412-72B76D136BBB}" srcOrd="4" destOrd="0" presId="urn:microsoft.com/office/officeart/2005/8/layout/list1"/>
    <dgm:cxn modelId="{764B8339-9B09-4418-9E1A-8E699BDFFBD4}" type="presParOf" srcId="{70BA162A-D2A8-48E5-A412-72B76D136BBB}" destId="{CCD947B0-2E0B-4811-BDB6-FB32BBF5EF0D}" srcOrd="0" destOrd="0" presId="urn:microsoft.com/office/officeart/2005/8/layout/list1"/>
    <dgm:cxn modelId="{13B3A27F-96A7-48FA-B120-4F33AAC06105}" type="presParOf" srcId="{70BA162A-D2A8-48E5-A412-72B76D136BBB}" destId="{2DAF991A-2929-46CE-8CAF-0EBCE2AC191F}" srcOrd="1" destOrd="0" presId="urn:microsoft.com/office/officeart/2005/8/layout/list1"/>
    <dgm:cxn modelId="{883930EB-3D82-4CD4-8F8F-17FC765307F0}" type="presParOf" srcId="{4C45366E-BD52-42CF-88FC-4ED9E1767434}" destId="{9BBE91F0-C4FF-4E77-A59D-8801E4B77C69}" srcOrd="5" destOrd="0" presId="urn:microsoft.com/office/officeart/2005/8/layout/list1"/>
    <dgm:cxn modelId="{1208933B-9CD6-4F73-B0AD-50B420BB5DE8}" type="presParOf" srcId="{4C45366E-BD52-42CF-88FC-4ED9E1767434}" destId="{A2263918-9958-416D-8209-F6544EBFE4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BADAE-F1AC-4505-8246-5AE5C5EC903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A91E7-E84A-425A-9FE0-060055AECA9C}">
      <dgm:prSet/>
      <dgm:spPr/>
      <dgm:t>
        <a:bodyPr/>
        <a:lstStyle/>
        <a:p>
          <a:r>
            <a:rPr lang="en-US" dirty="0"/>
            <a:t>Is there an </a:t>
          </a:r>
          <a:r>
            <a:rPr lang="en-US" i="0" dirty="0"/>
            <a:t>active</a:t>
          </a:r>
          <a:r>
            <a:rPr lang="en-US" dirty="0"/>
            <a:t> investigation?</a:t>
          </a:r>
        </a:p>
      </dgm:t>
    </dgm:pt>
    <dgm:pt modelId="{E2773A89-D3F3-4261-B658-A6061BC946B6}" type="parTrans" cxnId="{A7AF7FB7-69E3-4614-BA33-4510B69F5326}">
      <dgm:prSet/>
      <dgm:spPr/>
      <dgm:t>
        <a:bodyPr/>
        <a:lstStyle/>
        <a:p>
          <a:endParaRPr lang="en-US"/>
        </a:p>
      </dgm:t>
    </dgm:pt>
    <dgm:pt modelId="{DE8E5065-EF55-4066-9921-A1A377152849}" type="sibTrans" cxnId="{A7AF7FB7-69E3-4614-BA33-4510B69F5326}">
      <dgm:prSet/>
      <dgm:spPr/>
      <dgm:t>
        <a:bodyPr/>
        <a:lstStyle/>
        <a:p>
          <a:endParaRPr lang="en-US"/>
        </a:p>
      </dgm:t>
    </dgm:pt>
    <dgm:pt modelId="{27681C94-AA12-4F76-B2FB-576D350C2F7D}">
      <dgm:prSet/>
      <dgm:spPr/>
      <dgm:t>
        <a:bodyPr/>
        <a:lstStyle/>
        <a:p>
          <a:r>
            <a:rPr lang="en-US" dirty="0"/>
            <a:t>Yes: </a:t>
          </a:r>
        </a:p>
      </dgm:t>
    </dgm:pt>
    <dgm:pt modelId="{1A4CA47C-68B5-4C71-B9DD-34227D64EFD7}" type="parTrans" cxnId="{E1377347-BCE7-4127-AA46-487316B42A5E}">
      <dgm:prSet/>
      <dgm:spPr/>
      <dgm:t>
        <a:bodyPr/>
        <a:lstStyle/>
        <a:p>
          <a:endParaRPr lang="en-US"/>
        </a:p>
      </dgm:t>
    </dgm:pt>
    <dgm:pt modelId="{72074A33-9BCB-4ADB-A76B-0BDD4BA29BED}" type="sibTrans" cxnId="{E1377347-BCE7-4127-AA46-487316B42A5E}">
      <dgm:prSet/>
      <dgm:spPr/>
      <dgm:t>
        <a:bodyPr/>
        <a:lstStyle/>
        <a:p>
          <a:endParaRPr lang="en-US"/>
        </a:p>
      </dgm:t>
    </dgm:pt>
    <dgm:pt modelId="{DFC8857B-3B07-4B91-B127-1A84682F2BEE}">
      <dgm:prSet/>
      <dgm:spPr/>
      <dgm:t>
        <a:bodyPr/>
        <a:lstStyle/>
        <a:p>
          <a:r>
            <a:rPr lang="en-US" b="0" i="0" dirty="0"/>
            <a:t>The following data are public, subject to protection of certain identities:</a:t>
          </a:r>
          <a:endParaRPr lang="en-US" dirty="0"/>
        </a:p>
      </dgm:t>
    </dgm:pt>
    <dgm:pt modelId="{5856638B-CC73-43BF-84D4-1E61A40923D7}" type="parTrans" cxnId="{F79E3B82-C288-4710-85CB-3EB303B8146E}">
      <dgm:prSet/>
      <dgm:spPr/>
      <dgm:t>
        <a:bodyPr/>
        <a:lstStyle/>
        <a:p>
          <a:endParaRPr lang="en-US"/>
        </a:p>
      </dgm:t>
    </dgm:pt>
    <dgm:pt modelId="{BB7D3D3B-1FC2-46AA-8FA7-5BB152B45BB8}" type="sibTrans" cxnId="{F79E3B82-C288-4710-85CB-3EB303B8146E}">
      <dgm:prSet/>
      <dgm:spPr/>
      <dgm:t>
        <a:bodyPr/>
        <a:lstStyle/>
        <a:p>
          <a:endParaRPr lang="en-US"/>
        </a:p>
      </dgm:t>
    </dgm:pt>
    <dgm:pt modelId="{34CD0DF7-C398-4AEA-8DA9-58AAA3C021B0}">
      <dgm:prSet/>
      <dgm:spPr/>
      <dgm:t>
        <a:bodyPr/>
        <a:lstStyle/>
        <a:p>
          <a:r>
            <a:rPr lang="en-US" dirty="0"/>
            <a:t>Arrest data (subd. 2)</a:t>
          </a:r>
        </a:p>
      </dgm:t>
    </dgm:pt>
    <dgm:pt modelId="{9EF5FB11-45E4-4412-8695-A3A7D63A8C2C}" type="parTrans" cxnId="{FE3F8955-0B9B-463B-B513-ED9AF408CD79}">
      <dgm:prSet/>
      <dgm:spPr/>
      <dgm:t>
        <a:bodyPr/>
        <a:lstStyle/>
        <a:p>
          <a:endParaRPr lang="en-US"/>
        </a:p>
      </dgm:t>
    </dgm:pt>
    <dgm:pt modelId="{2CCC5928-C54D-4767-8A12-589A25E47A01}" type="sibTrans" cxnId="{FE3F8955-0B9B-463B-B513-ED9AF408CD79}">
      <dgm:prSet/>
      <dgm:spPr/>
      <dgm:t>
        <a:bodyPr/>
        <a:lstStyle/>
        <a:p>
          <a:endParaRPr lang="en-US"/>
        </a:p>
      </dgm:t>
    </dgm:pt>
    <dgm:pt modelId="{246AE1F9-74D8-4AE7-8537-68DF6D0AD50C}">
      <dgm:prSet/>
      <dgm:spPr/>
      <dgm:t>
        <a:bodyPr/>
        <a:lstStyle/>
        <a:p>
          <a:r>
            <a:rPr lang="en-US" dirty="0"/>
            <a:t>Request for service data (subd. 3)</a:t>
          </a:r>
        </a:p>
      </dgm:t>
    </dgm:pt>
    <dgm:pt modelId="{670F05DA-9FDF-4337-8B72-571EBCF3254C}" type="parTrans" cxnId="{EBF585EA-40E2-431C-AF6A-57D5D4190648}">
      <dgm:prSet/>
      <dgm:spPr/>
      <dgm:t>
        <a:bodyPr/>
        <a:lstStyle/>
        <a:p>
          <a:endParaRPr lang="en-US"/>
        </a:p>
      </dgm:t>
    </dgm:pt>
    <dgm:pt modelId="{3FDFB0A4-91D9-4E1D-AF33-2EE3911F515C}" type="sibTrans" cxnId="{EBF585EA-40E2-431C-AF6A-57D5D4190648}">
      <dgm:prSet/>
      <dgm:spPr/>
      <dgm:t>
        <a:bodyPr/>
        <a:lstStyle/>
        <a:p>
          <a:endParaRPr lang="en-US"/>
        </a:p>
      </dgm:t>
    </dgm:pt>
    <dgm:pt modelId="{B4DAF078-F4C2-4C86-B922-32F58A381FD9}">
      <dgm:prSet/>
      <dgm:spPr/>
      <dgm:t>
        <a:bodyPr/>
        <a:lstStyle/>
        <a:p>
          <a:r>
            <a:rPr lang="en-US" dirty="0"/>
            <a:t>Response or incident data (subd. 6)</a:t>
          </a:r>
        </a:p>
      </dgm:t>
    </dgm:pt>
    <dgm:pt modelId="{D236D2A8-A77D-48E8-84AE-6FF361773AF9}" type="parTrans" cxnId="{2852AC84-7105-43FB-BCB0-E70649EE2D56}">
      <dgm:prSet/>
      <dgm:spPr/>
      <dgm:t>
        <a:bodyPr/>
        <a:lstStyle/>
        <a:p>
          <a:endParaRPr lang="en-US"/>
        </a:p>
      </dgm:t>
    </dgm:pt>
    <dgm:pt modelId="{32AD60C4-2650-4D8C-A341-74F3A3126E19}" type="sibTrans" cxnId="{2852AC84-7105-43FB-BCB0-E70649EE2D56}">
      <dgm:prSet/>
      <dgm:spPr/>
      <dgm:t>
        <a:bodyPr/>
        <a:lstStyle/>
        <a:p>
          <a:endParaRPr lang="en-US"/>
        </a:p>
      </dgm:t>
    </dgm:pt>
    <dgm:pt modelId="{34B29279-3BFC-4FC5-B98E-9B2CC9DA823F}">
      <dgm:prSet/>
      <dgm:spPr/>
      <dgm:t>
        <a:bodyPr/>
        <a:lstStyle/>
        <a:p>
          <a:r>
            <a:rPr lang="en-US" dirty="0"/>
            <a:t>Criminal investigative data presented in court (subd. 7)</a:t>
          </a:r>
        </a:p>
      </dgm:t>
    </dgm:pt>
    <dgm:pt modelId="{391672BD-802E-4056-B3DF-7E66BC3EC91C}" type="parTrans" cxnId="{694BA559-3A22-4059-BE84-6A85EF4E7FF6}">
      <dgm:prSet/>
      <dgm:spPr/>
      <dgm:t>
        <a:bodyPr/>
        <a:lstStyle/>
        <a:p>
          <a:endParaRPr lang="en-US"/>
        </a:p>
      </dgm:t>
    </dgm:pt>
    <dgm:pt modelId="{0F025367-CDD7-468B-80C9-F947BF5A16D1}" type="sibTrans" cxnId="{694BA559-3A22-4059-BE84-6A85EF4E7FF6}">
      <dgm:prSet/>
      <dgm:spPr/>
      <dgm:t>
        <a:bodyPr/>
        <a:lstStyle/>
        <a:p>
          <a:endParaRPr lang="en-US"/>
        </a:p>
      </dgm:t>
    </dgm:pt>
    <dgm:pt modelId="{94594A9E-BC38-4F5E-B01A-28F17EF129A4}">
      <dgm:prSet/>
      <dgm:spPr/>
      <dgm:t>
        <a:bodyPr/>
        <a:lstStyle/>
        <a:p>
          <a:r>
            <a:rPr lang="en-US" dirty="0"/>
            <a:t>No: </a:t>
          </a:r>
        </a:p>
      </dgm:t>
    </dgm:pt>
    <dgm:pt modelId="{816A2DE8-015E-4CB4-BE3E-29993D019517}" type="parTrans" cxnId="{14345DBB-9F46-4DAF-AA9A-E41B78C23955}">
      <dgm:prSet/>
      <dgm:spPr/>
      <dgm:t>
        <a:bodyPr/>
        <a:lstStyle/>
        <a:p>
          <a:endParaRPr lang="en-US"/>
        </a:p>
      </dgm:t>
    </dgm:pt>
    <dgm:pt modelId="{D1CBA23B-346F-4A18-9023-F46AA25C0216}" type="sibTrans" cxnId="{14345DBB-9F46-4DAF-AA9A-E41B78C23955}">
      <dgm:prSet/>
      <dgm:spPr/>
      <dgm:t>
        <a:bodyPr/>
        <a:lstStyle/>
        <a:p>
          <a:endParaRPr lang="en-US"/>
        </a:p>
      </dgm:t>
    </dgm:pt>
    <dgm:pt modelId="{AC709CE1-46C8-4157-97FD-DA820C667E15}">
      <dgm:prSet/>
      <dgm:spPr/>
      <dgm:t>
        <a:bodyPr/>
        <a:lstStyle/>
        <a:p>
          <a:r>
            <a:rPr lang="en-US" b="0" i="0" dirty="0"/>
            <a:t>All inactive investigation data are public (subject to several exceptions)</a:t>
          </a:r>
          <a:endParaRPr lang="en-US" dirty="0"/>
        </a:p>
      </dgm:t>
    </dgm:pt>
    <dgm:pt modelId="{39B5F18D-7B42-474F-80DE-E11384859EB6}" type="parTrans" cxnId="{F05825D7-7BCD-4DCA-9F37-55318DC2E306}">
      <dgm:prSet/>
      <dgm:spPr/>
      <dgm:t>
        <a:bodyPr/>
        <a:lstStyle/>
        <a:p>
          <a:endParaRPr lang="en-US"/>
        </a:p>
      </dgm:t>
    </dgm:pt>
    <dgm:pt modelId="{30E7226B-6F54-45C9-8ADC-F951C637C974}" type="sibTrans" cxnId="{F05825D7-7BCD-4DCA-9F37-55318DC2E306}">
      <dgm:prSet/>
      <dgm:spPr/>
      <dgm:t>
        <a:bodyPr/>
        <a:lstStyle/>
        <a:p>
          <a:endParaRPr lang="en-US"/>
        </a:p>
      </dgm:t>
    </dgm:pt>
    <dgm:pt modelId="{43557223-526F-4D62-B177-0748AC0B066B}">
      <dgm:prSet/>
      <dgm:spPr/>
      <dgm:t>
        <a:bodyPr/>
        <a:lstStyle/>
        <a:p>
          <a:r>
            <a:rPr lang="en-US" dirty="0"/>
            <a:t>No investigation = Data are presumptively public</a:t>
          </a:r>
        </a:p>
      </dgm:t>
    </dgm:pt>
    <dgm:pt modelId="{39BAD607-5A16-48D3-834A-E8AA98654F8A}" type="sibTrans" cxnId="{67BA14ED-0414-4BCE-A29A-647B6C517FA7}">
      <dgm:prSet/>
      <dgm:spPr/>
      <dgm:t>
        <a:bodyPr/>
        <a:lstStyle/>
        <a:p>
          <a:endParaRPr lang="en-US"/>
        </a:p>
      </dgm:t>
    </dgm:pt>
    <dgm:pt modelId="{8F8767D6-6BBD-42F8-AECE-C3CDCC8985C9}" type="parTrans" cxnId="{67BA14ED-0414-4BCE-A29A-647B6C517FA7}">
      <dgm:prSet/>
      <dgm:spPr/>
      <dgm:t>
        <a:bodyPr/>
        <a:lstStyle/>
        <a:p>
          <a:endParaRPr lang="en-US"/>
        </a:p>
      </dgm:t>
    </dgm:pt>
    <dgm:pt modelId="{59C5E947-0BAF-4E3E-B4C4-EA4BD71BFB67}" type="pres">
      <dgm:prSet presAssocID="{DF9BADAE-F1AC-4505-8246-5AE5C5EC9030}" presName="linear" presStyleCnt="0">
        <dgm:presLayoutVars>
          <dgm:animLvl val="lvl"/>
          <dgm:resizeHandles val="exact"/>
        </dgm:presLayoutVars>
      </dgm:prSet>
      <dgm:spPr/>
    </dgm:pt>
    <dgm:pt modelId="{C682DCFB-7B32-40D0-96D8-E7580C23D936}" type="pres">
      <dgm:prSet presAssocID="{69AA91E7-E84A-425A-9FE0-060055AECA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27BA93-9901-434E-B20D-A18CAD9FEF70}" type="pres">
      <dgm:prSet presAssocID="{69AA91E7-E84A-425A-9FE0-060055AECA9C}" presName="childText" presStyleLbl="revTx" presStyleIdx="0" presStyleCnt="1">
        <dgm:presLayoutVars>
          <dgm:bulletEnabled val="1"/>
        </dgm:presLayoutVars>
      </dgm:prSet>
      <dgm:spPr/>
    </dgm:pt>
    <dgm:pt modelId="{16A963B7-6E3C-45EE-87C1-979BD3326CFF}" type="pres">
      <dgm:prSet presAssocID="{43557223-526F-4D62-B177-0748AC0B066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565F18-AC03-4DD1-9113-25FDD082B8E1}" type="presOf" srcId="{69AA91E7-E84A-425A-9FE0-060055AECA9C}" destId="{C682DCFB-7B32-40D0-96D8-E7580C23D936}" srcOrd="0" destOrd="0" presId="urn:microsoft.com/office/officeart/2005/8/layout/vList2"/>
    <dgm:cxn modelId="{E17AE42C-7469-4BC8-8242-FF14BB9B6216}" type="presOf" srcId="{43557223-526F-4D62-B177-0748AC0B066B}" destId="{16A963B7-6E3C-45EE-87C1-979BD3326CFF}" srcOrd="0" destOrd="0" presId="urn:microsoft.com/office/officeart/2005/8/layout/vList2"/>
    <dgm:cxn modelId="{309A3630-7A03-4D8E-BCCE-626666140105}" type="presOf" srcId="{94594A9E-BC38-4F5E-B01A-28F17EF129A4}" destId="{9327BA93-9901-434E-B20D-A18CAD9FEF70}" srcOrd="0" destOrd="6" presId="urn:microsoft.com/office/officeart/2005/8/layout/vList2"/>
    <dgm:cxn modelId="{7F4F7534-C2DA-4F57-BDB2-B53774D98C86}" type="presOf" srcId="{DFC8857B-3B07-4B91-B127-1A84682F2BEE}" destId="{9327BA93-9901-434E-B20D-A18CAD9FEF70}" srcOrd="0" destOrd="1" presId="urn:microsoft.com/office/officeart/2005/8/layout/vList2"/>
    <dgm:cxn modelId="{85C06941-E69E-4EC8-A229-64C92505C864}" type="presOf" srcId="{246AE1F9-74D8-4AE7-8537-68DF6D0AD50C}" destId="{9327BA93-9901-434E-B20D-A18CAD9FEF70}" srcOrd="0" destOrd="3" presId="urn:microsoft.com/office/officeart/2005/8/layout/vList2"/>
    <dgm:cxn modelId="{BC40EF44-3DA2-4E56-9122-24646F1F457B}" type="presOf" srcId="{34B29279-3BFC-4FC5-B98E-9B2CC9DA823F}" destId="{9327BA93-9901-434E-B20D-A18CAD9FEF70}" srcOrd="0" destOrd="5" presId="urn:microsoft.com/office/officeart/2005/8/layout/vList2"/>
    <dgm:cxn modelId="{E1377347-BCE7-4127-AA46-487316B42A5E}" srcId="{69AA91E7-E84A-425A-9FE0-060055AECA9C}" destId="{27681C94-AA12-4F76-B2FB-576D350C2F7D}" srcOrd="0" destOrd="0" parTransId="{1A4CA47C-68B5-4C71-B9DD-34227D64EFD7}" sibTransId="{72074A33-9BCB-4ADB-A76B-0BDD4BA29BED}"/>
    <dgm:cxn modelId="{DE900D6A-2F31-4759-9EB5-6FBF3A6F1E79}" type="presOf" srcId="{B4DAF078-F4C2-4C86-B922-32F58A381FD9}" destId="{9327BA93-9901-434E-B20D-A18CAD9FEF70}" srcOrd="0" destOrd="4" presId="urn:microsoft.com/office/officeart/2005/8/layout/vList2"/>
    <dgm:cxn modelId="{FE3F8955-0B9B-463B-B513-ED9AF408CD79}" srcId="{DFC8857B-3B07-4B91-B127-1A84682F2BEE}" destId="{34CD0DF7-C398-4AEA-8DA9-58AAA3C021B0}" srcOrd="0" destOrd="0" parTransId="{9EF5FB11-45E4-4412-8695-A3A7D63A8C2C}" sibTransId="{2CCC5928-C54D-4767-8A12-589A25E47A01}"/>
    <dgm:cxn modelId="{694BA559-3A22-4059-BE84-6A85EF4E7FF6}" srcId="{DFC8857B-3B07-4B91-B127-1A84682F2BEE}" destId="{34B29279-3BFC-4FC5-B98E-9B2CC9DA823F}" srcOrd="3" destOrd="0" parTransId="{391672BD-802E-4056-B3DF-7E66BC3EC91C}" sibTransId="{0F025367-CDD7-468B-80C9-F947BF5A16D1}"/>
    <dgm:cxn modelId="{B132AA81-0D6F-4109-B5C0-30DE514D38A0}" type="presOf" srcId="{DF9BADAE-F1AC-4505-8246-5AE5C5EC9030}" destId="{59C5E947-0BAF-4E3E-B4C4-EA4BD71BFB67}" srcOrd="0" destOrd="0" presId="urn:microsoft.com/office/officeart/2005/8/layout/vList2"/>
    <dgm:cxn modelId="{F79E3B82-C288-4710-85CB-3EB303B8146E}" srcId="{27681C94-AA12-4F76-B2FB-576D350C2F7D}" destId="{DFC8857B-3B07-4B91-B127-1A84682F2BEE}" srcOrd="0" destOrd="0" parTransId="{5856638B-CC73-43BF-84D4-1E61A40923D7}" sibTransId="{BB7D3D3B-1FC2-46AA-8FA7-5BB152B45BB8}"/>
    <dgm:cxn modelId="{2852AC84-7105-43FB-BCB0-E70649EE2D56}" srcId="{DFC8857B-3B07-4B91-B127-1A84682F2BEE}" destId="{B4DAF078-F4C2-4C86-B922-32F58A381FD9}" srcOrd="2" destOrd="0" parTransId="{D236D2A8-A77D-48E8-84AE-6FF361773AF9}" sibTransId="{32AD60C4-2650-4D8C-A341-74F3A3126E19}"/>
    <dgm:cxn modelId="{DA2444B1-6FF2-4729-856E-E0CEC323EB51}" type="presOf" srcId="{34CD0DF7-C398-4AEA-8DA9-58AAA3C021B0}" destId="{9327BA93-9901-434E-B20D-A18CAD9FEF70}" srcOrd="0" destOrd="2" presId="urn:microsoft.com/office/officeart/2005/8/layout/vList2"/>
    <dgm:cxn modelId="{A7AF7FB7-69E3-4614-BA33-4510B69F5326}" srcId="{DF9BADAE-F1AC-4505-8246-5AE5C5EC9030}" destId="{69AA91E7-E84A-425A-9FE0-060055AECA9C}" srcOrd="0" destOrd="0" parTransId="{E2773A89-D3F3-4261-B658-A6061BC946B6}" sibTransId="{DE8E5065-EF55-4066-9921-A1A377152849}"/>
    <dgm:cxn modelId="{14345DBB-9F46-4DAF-AA9A-E41B78C23955}" srcId="{69AA91E7-E84A-425A-9FE0-060055AECA9C}" destId="{94594A9E-BC38-4F5E-B01A-28F17EF129A4}" srcOrd="1" destOrd="0" parTransId="{816A2DE8-015E-4CB4-BE3E-29993D019517}" sibTransId="{D1CBA23B-346F-4A18-9023-F46AA25C0216}"/>
    <dgm:cxn modelId="{DB4C6EC1-C215-4204-AD84-548D53267C39}" type="presOf" srcId="{27681C94-AA12-4F76-B2FB-576D350C2F7D}" destId="{9327BA93-9901-434E-B20D-A18CAD9FEF70}" srcOrd="0" destOrd="0" presId="urn:microsoft.com/office/officeart/2005/8/layout/vList2"/>
    <dgm:cxn modelId="{F33AF9D5-7742-4AC7-9D25-939E82C70507}" type="presOf" srcId="{AC709CE1-46C8-4157-97FD-DA820C667E15}" destId="{9327BA93-9901-434E-B20D-A18CAD9FEF70}" srcOrd="0" destOrd="7" presId="urn:microsoft.com/office/officeart/2005/8/layout/vList2"/>
    <dgm:cxn modelId="{F05825D7-7BCD-4DCA-9F37-55318DC2E306}" srcId="{94594A9E-BC38-4F5E-B01A-28F17EF129A4}" destId="{AC709CE1-46C8-4157-97FD-DA820C667E15}" srcOrd="0" destOrd="0" parTransId="{39B5F18D-7B42-474F-80DE-E11384859EB6}" sibTransId="{30E7226B-6F54-45C9-8ADC-F951C637C974}"/>
    <dgm:cxn modelId="{EBF585EA-40E2-431C-AF6A-57D5D4190648}" srcId="{DFC8857B-3B07-4B91-B127-1A84682F2BEE}" destId="{246AE1F9-74D8-4AE7-8537-68DF6D0AD50C}" srcOrd="1" destOrd="0" parTransId="{670F05DA-9FDF-4337-8B72-571EBCF3254C}" sibTransId="{3FDFB0A4-91D9-4E1D-AF33-2EE3911F515C}"/>
    <dgm:cxn modelId="{67BA14ED-0414-4BCE-A29A-647B6C517FA7}" srcId="{DF9BADAE-F1AC-4505-8246-5AE5C5EC9030}" destId="{43557223-526F-4D62-B177-0748AC0B066B}" srcOrd="1" destOrd="0" parTransId="{8F8767D6-6BBD-42F8-AECE-C3CDCC8985C9}" sibTransId="{39BAD607-5A16-48D3-834A-E8AA98654F8A}"/>
    <dgm:cxn modelId="{9C0AB5F2-D7D1-4249-A927-A6CC06876EE3}" type="presParOf" srcId="{59C5E947-0BAF-4E3E-B4C4-EA4BD71BFB67}" destId="{C682DCFB-7B32-40D0-96D8-E7580C23D936}" srcOrd="0" destOrd="0" presId="urn:microsoft.com/office/officeart/2005/8/layout/vList2"/>
    <dgm:cxn modelId="{42F47844-FD42-462F-A6F6-253B77E51556}" type="presParOf" srcId="{59C5E947-0BAF-4E3E-B4C4-EA4BD71BFB67}" destId="{9327BA93-9901-434E-B20D-A18CAD9FEF70}" srcOrd="1" destOrd="0" presId="urn:microsoft.com/office/officeart/2005/8/layout/vList2"/>
    <dgm:cxn modelId="{4CE1238F-9DAE-4525-BEE6-297BB662048A}" type="presParOf" srcId="{59C5E947-0BAF-4E3E-B4C4-EA4BD71BFB67}" destId="{16A963B7-6E3C-45EE-87C1-979BD3326C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AEF89-3558-494A-8A04-D1B811C1772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505F1B-2B68-4F6E-B7BB-98E06C79AF7B}">
      <dgm:prSet/>
      <dgm:spPr/>
      <dgm:t>
        <a:bodyPr/>
        <a:lstStyle/>
        <a:p>
          <a:r>
            <a:rPr lang="en-US" dirty="0"/>
            <a:t>Must have </a:t>
          </a:r>
          <a:r>
            <a:rPr lang="en-US" b="1" dirty="0"/>
            <a:t>procedures</a:t>
          </a:r>
          <a:r>
            <a:rPr lang="en-US" dirty="0"/>
            <a:t> to acquire and protect certain identities</a:t>
          </a:r>
        </a:p>
      </dgm:t>
    </dgm:pt>
    <dgm:pt modelId="{A525D461-50E1-4D55-9074-C2992AA7D5EA}" type="parTrans" cxnId="{B20FED09-2718-4797-A8CB-7B1486C9FAAB}">
      <dgm:prSet/>
      <dgm:spPr/>
      <dgm:t>
        <a:bodyPr/>
        <a:lstStyle/>
        <a:p>
          <a:endParaRPr lang="en-US"/>
        </a:p>
      </dgm:t>
    </dgm:pt>
    <dgm:pt modelId="{93D68025-BAA7-40E1-AC25-3E36AEFD0E9E}" type="sibTrans" cxnId="{B20FED09-2718-4797-A8CB-7B1486C9FAAB}">
      <dgm:prSet/>
      <dgm:spPr/>
      <dgm:t>
        <a:bodyPr/>
        <a:lstStyle/>
        <a:p>
          <a:endParaRPr lang="en-US"/>
        </a:p>
      </dgm:t>
    </dgm:pt>
    <dgm:pt modelId="{6EA3B29E-B1CC-4F21-852A-DB9E07DA9041}">
      <dgm:prSet/>
      <dgm:spPr/>
      <dgm:t>
        <a:bodyPr/>
        <a:lstStyle/>
        <a:p>
          <a:r>
            <a:rPr lang="en-US" dirty="0"/>
            <a:t>Protected identities are </a:t>
          </a:r>
          <a:r>
            <a:rPr lang="en-US" b="1" dirty="0"/>
            <a:t>private</a:t>
          </a:r>
        </a:p>
      </dgm:t>
    </dgm:pt>
    <dgm:pt modelId="{8171AE24-1776-400A-9F47-A5FFB71FA1F2}" type="parTrans" cxnId="{2E7BFC32-DD0C-4910-9BF7-25330956BA91}">
      <dgm:prSet/>
      <dgm:spPr/>
      <dgm:t>
        <a:bodyPr/>
        <a:lstStyle/>
        <a:p>
          <a:endParaRPr lang="en-US"/>
        </a:p>
      </dgm:t>
    </dgm:pt>
    <dgm:pt modelId="{047448A1-58A8-4FAD-A412-BA08B77677B0}" type="sibTrans" cxnId="{2E7BFC32-DD0C-4910-9BF7-25330956BA91}">
      <dgm:prSet/>
      <dgm:spPr/>
      <dgm:t>
        <a:bodyPr/>
        <a:lstStyle/>
        <a:p>
          <a:endParaRPr lang="en-US"/>
        </a:p>
      </dgm:t>
    </dgm:pt>
    <dgm:pt modelId="{C468DFBD-D362-4C20-9EC6-374475C2422C}">
      <dgm:prSet/>
      <dgm:spPr/>
      <dgm:t>
        <a:bodyPr/>
        <a:lstStyle/>
        <a:p>
          <a:r>
            <a:rPr lang="en-US" b="1" dirty="0"/>
            <a:t>Identity</a:t>
          </a:r>
          <a:r>
            <a:rPr lang="en-US" dirty="0"/>
            <a:t> is more than a name</a:t>
          </a:r>
        </a:p>
      </dgm:t>
    </dgm:pt>
    <dgm:pt modelId="{7DDD5BB8-F6AA-4413-9CC8-2A16C1BC8F12}" type="parTrans" cxnId="{B90C688E-6416-4EBC-99B4-9973466EAFAC}">
      <dgm:prSet/>
      <dgm:spPr/>
      <dgm:t>
        <a:bodyPr/>
        <a:lstStyle/>
        <a:p>
          <a:endParaRPr lang="en-US"/>
        </a:p>
      </dgm:t>
    </dgm:pt>
    <dgm:pt modelId="{C7D4EB46-E2D0-4AC9-BEA3-555F501BE160}" type="sibTrans" cxnId="{B90C688E-6416-4EBC-99B4-9973466EAFAC}">
      <dgm:prSet/>
      <dgm:spPr/>
      <dgm:t>
        <a:bodyPr/>
        <a:lstStyle/>
        <a:p>
          <a:endParaRPr lang="en-US"/>
        </a:p>
      </dgm:t>
    </dgm:pt>
    <dgm:pt modelId="{4BDBB7BE-3B8F-4F6E-907B-297077F2103C}" type="pres">
      <dgm:prSet presAssocID="{8CFAEF89-3558-494A-8A04-D1B811C17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763A76-9246-437C-8FF0-40F151782C3C}" type="pres">
      <dgm:prSet presAssocID="{88505F1B-2B68-4F6E-B7BB-98E06C79AF7B}" presName="hierRoot1" presStyleCnt="0"/>
      <dgm:spPr/>
    </dgm:pt>
    <dgm:pt modelId="{BC020F92-3F42-402D-B7B6-C8DA86E070C0}" type="pres">
      <dgm:prSet presAssocID="{88505F1B-2B68-4F6E-B7BB-98E06C79AF7B}" presName="composite" presStyleCnt="0"/>
      <dgm:spPr/>
    </dgm:pt>
    <dgm:pt modelId="{DF227953-2B68-462A-9851-C01E6DE27B1A}" type="pres">
      <dgm:prSet presAssocID="{88505F1B-2B68-4F6E-B7BB-98E06C79AF7B}" presName="background" presStyleLbl="node0" presStyleIdx="0" presStyleCnt="3"/>
      <dgm:spPr>
        <a:solidFill>
          <a:schemeClr val="accent2"/>
        </a:solidFill>
      </dgm:spPr>
    </dgm:pt>
    <dgm:pt modelId="{F54135A9-5B8B-4E69-9D41-813F9C78FABB}" type="pres">
      <dgm:prSet presAssocID="{88505F1B-2B68-4F6E-B7BB-98E06C79AF7B}" presName="text" presStyleLbl="fgAcc0" presStyleIdx="0" presStyleCnt="3">
        <dgm:presLayoutVars>
          <dgm:chPref val="3"/>
        </dgm:presLayoutVars>
      </dgm:prSet>
      <dgm:spPr/>
    </dgm:pt>
    <dgm:pt modelId="{0B0A4621-BE1E-447E-A0B6-B0D92B1CA765}" type="pres">
      <dgm:prSet presAssocID="{88505F1B-2B68-4F6E-B7BB-98E06C79AF7B}" presName="hierChild2" presStyleCnt="0"/>
      <dgm:spPr/>
    </dgm:pt>
    <dgm:pt modelId="{D0AFB3AF-D639-4D4A-AC82-4C602C7BF461}" type="pres">
      <dgm:prSet presAssocID="{6EA3B29E-B1CC-4F21-852A-DB9E07DA9041}" presName="hierRoot1" presStyleCnt="0"/>
      <dgm:spPr/>
    </dgm:pt>
    <dgm:pt modelId="{AE658E89-1B47-4017-9F2A-3B84A3B44ABC}" type="pres">
      <dgm:prSet presAssocID="{6EA3B29E-B1CC-4F21-852A-DB9E07DA9041}" presName="composite" presStyleCnt="0"/>
      <dgm:spPr/>
    </dgm:pt>
    <dgm:pt modelId="{2E57F240-8E40-4936-BE0F-6BBAE35623AC}" type="pres">
      <dgm:prSet presAssocID="{6EA3B29E-B1CC-4F21-852A-DB9E07DA9041}" presName="background" presStyleLbl="node0" presStyleIdx="1" presStyleCnt="3"/>
      <dgm:spPr>
        <a:solidFill>
          <a:schemeClr val="accent2"/>
        </a:solidFill>
      </dgm:spPr>
    </dgm:pt>
    <dgm:pt modelId="{F846E8D9-2806-47C9-B391-9E111D6C49EA}" type="pres">
      <dgm:prSet presAssocID="{6EA3B29E-B1CC-4F21-852A-DB9E07DA9041}" presName="text" presStyleLbl="fgAcc0" presStyleIdx="1" presStyleCnt="3">
        <dgm:presLayoutVars>
          <dgm:chPref val="3"/>
        </dgm:presLayoutVars>
      </dgm:prSet>
      <dgm:spPr/>
    </dgm:pt>
    <dgm:pt modelId="{1F8C46F8-D987-4D93-B059-A28B0C6FA9BA}" type="pres">
      <dgm:prSet presAssocID="{6EA3B29E-B1CC-4F21-852A-DB9E07DA9041}" presName="hierChild2" presStyleCnt="0"/>
      <dgm:spPr/>
    </dgm:pt>
    <dgm:pt modelId="{68DEA34D-EBF0-47F4-BC36-B21225DFDAA7}" type="pres">
      <dgm:prSet presAssocID="{C468DFBD-D362-4C20-9EC6-374475C2422C}" presName="hierRoot1" presStyleCnt="0"/>
      <dgm:spPr/>
    </dgm:pt>
    <dgm:pt modelId="{028392FC-211D-4048-9C66-997940FE230E}" type="pres">
      <dgm:prSet presAssocID="{C468DFBD-D362-4C20-9EC6-374475C2422C}" presName="composite" presStyleCnt="0"/>
      <dgm:spPr/>
    </dgm:pt>
    <dgm:pt modelId="{A7E2626C-BF47-4557-BE90-1911D6B52588}" type="pres">
      <dgm:prSet presAssocID="{C468DFBD-D362-4C20-9EC6-374475C2422C}" presName="background" presStyleLbl="node0" presStyleIdx="2" presStyleCnt="3"/>
      <dgm:spPr>
        <a:solidFill>
          <a:schemeClr val="accent2"/>
        </a:solidFill>
      </dgm:spPr>
    </dgm:pt>
    <dgm:pt modelId="{B61EC3EE-1028-4EB0-95C6-DE075290675D}" type="pres">
      <dgm:prSet presAssocID="{C468DFBD-D362-4C20-9EC6-374475C2422C}" presName="text" presStyleLbl="fgAcc0" presStyleIdx="2" presStyleCnt="3">
        <dgm:presLayoutVars>
          <dgm:chPref val="3"/>
        </dgm:presLayoutVars>
      </dgm:prSet>
      <dgm:spPr/>
    </dgm:pt>
    <dgm:pt modelId="{F33AEDD6-2439-46D6-BD9D-41C3B9FF488D}" type="pres">
      <dgm:prSet presAssocID="{C468DFBD-D362-4C20-9EC6-374475C2422C}" presName="hierChild2" presStyleCnt="0"/>
      <dgm:spPr/>
    </dgm:pt>
  </dgm:ptLst>
  <dgm:cxnLst>
    <dgm:cxn modelId="{B20FED09-2718-4797-A8CB-7B1486C9FAAB}" srcId="{8CFAEF89-3558-494A-8A04-D1B811C1772F}" destId="{88505F1B-2B68-4F6E-B7BB-98E06C79AF7B}" srcOrd="0" destOrd="0" parTransId="{A525D461-50E1-4D55-9074-C2992AA7D5EA}" sibTransId="{93D68025-BAA7-40E1-AC25-3E36AEFD0E9E}"/>
    <dgm:cxn modelId="{2E7BFC32-DD0C-4910-9BF7-25330956BA91}" srcId="{8CFAEF89-3558-494A-8A04-D1B811C1772F}" destId="{6EA3B29E-B1CC-4F21-852A-DB9E07DA9041}" srcOrd="1" destOrd="0" parTransId="{8171AE24-1776-400A-9F47-A5FFB71FA1F2}" sibTransId="{047448A1-58A8-4FAD-A412-BA08B77677B0}"/>
    <dgm:cxn modelId="{42C02934-B265-4917-8DC1-D6BFECA7F7A7}" type="presOf" srcId="{C468DFBD-D362-4C20-9EC6-374475C2422C}" destId="{B61EC3EE-1028-4EB0-95C6-DE075290675D}" srcOrd="0" destOrd="0" presId="urn:microsoft.com/office/officeart/2005/8/layout/hierarchy1"/>
    <dgm:cxn modelId="{B90C688E-6416-4EBC-99B4-9973466EAFAC}" srcId="{8CFAEF89-3558-494A-8A04-D1B811C1772F}" destId="{C468DFBD-D362-4C20-9EC6-374475C2422C}" srcOrd="2" destOrd="0" parTransId="{7DDD5BB8-F6AA-4413-9CC8-2A16C1BC8F12}" sibTransId="{C7D4EB46-E2D0-4AC9-BEA3-555F501BE160}"/>
    <dgm:cxn modelId="{100B7BB7-88BA-46DB-9CD3-9A135AA2823B}" type="presOf" srcId="{88505F1B-2B68-4F6E-B7BB-98E06C79AF7B}" destId="{F54135A9-5B8B-4E69-9D41-813F9C78FABB}" srcOrd="0" destOrd="0" presId="urn:microsoft.com/office/officeart/2005/8/layout/hierarchy1"/>
    <dgm:cxn modelId="{CEC6F5F0-E028-4871-B439-CE8DD4E74D13}" type="presOf" srcId="{6EA3B29E-B1CC-4F21-852A-DB9E07DA9041}" destId="{F846E8D9-2806-47C9-B391-9E111D6C49EA}" srcOrd="0" destOrd="0" presId="urn:microsoft.com/office/officeart/2005/8/layout/hierarchy1"/>
    <dgm:cxn modelId="{8E003CF3-1EFE-4DF1-BC88-1216FD859607}" type="presOf" srcId="{8CFAEF89-3558-494A-8A04-D1B811C1772F}" destId="{4BDBB7BE-3B8F-4F6E-907B-297077F2103C}" srcOrd="0" destOrd="0" presId="urn:microsoft.com/office/officeart/2005/8/layout/hierarchy1"/>
    <dgm:cxn modelId="{93A06F34-532A-4637-ACA3-FD581495B6C5}" type="presParOf" srcId="{4BDBB7BE-3B8F-4F6E-907B-297077F2103C}" destId="{30763A76-9246-437C-8FF0-40F151782C3C}" srcOrd="0" destOrd="0" presId="urn:microsoft.com/office/officeart/2005/8/layout/hierarchy1"/>
    <dgm:cxn modelId="{C2C05A76-A3A5-40E4-9F6D-E9F851E09858}" type="presParOf" srcId="{30763A76-9246-437C-8FF0-40F151782C3C}" destId="{BC020F92-3F42-402D-B7B6-C8DA86E070C0}" srcOrd="0" destOrd="0" presId="urn:microsoft.com/office/officeart/2005/8/layout/hierarchy1"/>
    <dgm:cxn modelId="{45F08023-7BA9-4E17-B184-F5EB55E6F421}" type="presParOf" srcId="{BC020F92-3F42-402D-B7B6-C8DA86E070C0}" destId="{DF227953-2B68-462A-9851-C01E6DE27B1A}" srcOrd="0" destOrd="0" presId="urn:microsoft.com/office/officeart/2005/8/layout/hierarchy1"/>
    <dgm:cxn modelId="{38CC3C9A-A83D-498A-88E7-7283E80472C6}" type="presParOf" srcId="{BC020F92-3F42-402D-B7B6-C8DA86E070C0}" destId="{F54135A9-5B8B-4E69-9D41-813F9C78FABB}" srcOrd="1" destOrd="0" presId="urn:microsoft.com/office/officeart/2005/8/layout/hierarchy1"/>
    <dgm:cxn modelId="{E6B16CA4-DB9B-4029-A2F0-C03A66C0F429}" type="presParOf" srcId="{30763A76-9246-437C-8FF0-40F151782C3C}" destId="{0B0A4621-BE1E-447E-A0B6-B0D92B1CA765}" srcOrd="1" destOrd="0" presId="urn:microsoft.com/office/officeart/2005/8/layout/hierarchy1"/>
    <dgm:cxn modelId="{4C7D31E6-2495-4788-AE56-D26F7EC79614}" type="presParOf" srcId="{4BDBB7BE-3B8F-4F6E-907B-297077F2103C}" destId="{D0AFB3AF-D639-4D4A-AC82-4C602C7BF461}" srcOrd="1" destOrd="0" presId="urn:microsoft.com/office/officeart/2005/8/layout/hierarchy1"/>
    <dgm:cxn modelId="{EA2FFA1B-A6F5-4DB3-98AE-BBB2785FCBD7}" type="presParOf" srcId="{D0AFB3AF-D639-4D4A-AC82-4C602C7BF461}" destId="{AE658E89-1B47-4017-9F2A-3B84A3B44ABC}" srcOrd="0" destOrd="0" presId="urn:microsoft.com/office/officeart/2005/8/layout/hierarchy1"/>
    <dgm:cxn modelId="{F1E75EB1-8208-4990-BEF1-47F09BBBC14F}" type="presParOf" srcId="{AE658E89-1B47-4017-9F2A-3B84A3B44ABC}" destId="{2E57F240-8E40-4936-BE0F-6BBAE35623AC}" srcOrd="0" destOrd="0" presId="urn:microsoft.com/office/officeart/2005/8/layout/hierarchy1"/>
    <dgm:cxn modelId="{D2FBCC78-59D1-4D71-A465-AE23E7069294}" type="presParOf" srcId="{AE658E89-1B47-4017-9F2A-3B84A3B44ABC}" destId="{F846E8D9-2806-47C9-B391-9E111D6C49EA}" srcOrd="1" destOrd="0" presId="urn:microsoft.com/office/officeart/2005/8/layout/hierarchy1"/>
    <dgm:cxn modelId="{F819618D-BA09-4583-ADAD-7A34568DA42C}" type="presParOf" srcId="{D0AFB3AF-D639-4D4A-AC82-4C602C7BF461}" destId="{1F8C46F8-D987-4D93-B059-A28B0C6FA9BA}" srcOrd="1" destOrd="0" presId="urn:microsoft.com/office/officeart/2005/8/layout/hierarchy1"/>
    <dgm:cxn modelId="{C487F858-E65F-43DC-9A20-21973E766958}" type="presParOf" srcId="{4BDBB7BE-3B8F-4F6E-907B-297077F2103C}" destId="{68DEA34D-EBF0-47F4-BC36-B21225DFDAA7}" srcOrd="2" destOrd="0" presId="urn:microsoft.com/office/officeart/2005/8/layout/hierarchy1"/>
    <dgm:cxn modelId="{7CB9C84C-0ADE-4E4A-9907-457876A4A3D8}" type="presParOf" srcId="{68DEA34D-EBF0-47F4-BC36-B21225DFDAA7}" destId="{028392FC-211D-4048-9C66-997940FE230E}" srcOrd="0" destOrd="0" presId="urn:microsoft.com/office/officeart/2005/8/layout/hierarchy1"/>
    <dgm:cxn modelId="{B06096D6-2BCC-4AA5-87B3-B86392B1656C}" type="presParOf" srcId="{028392FC-211D-4048-9C66-997940FE230E}" destId="{A7E2626C-BF47-4557-BE90-1911D6B52588}" srcOrd="0" destOrd="0" presId="urn:microsoft.com/office/officeart/2005/8/layout/hierarchy1"/>
    <dgm:cxn modelId="{B3BF5EDE-FBAA-4E8C-B321-D4D1A56755C6}" type="presParOf" srcId="{028392FC-211D-4048-9C66-997940FE230E}" destId="{B61EC3EE-1028-4EB0-95C6-DE075290675D}" srcOrd="1" destOrd="0" presId="urn:microsoft.com/office/officeart/2005/8/layout/hierarchy1"/>
    <dgm:cxn modelId="{460892F6-E558-4305-B755-24E052DAF1E2}" type="presParOf" srcId="{68DEA34D-EBF0-47F4-BC36-B21225DFDAA7}" destId="{F33AEDD6-2439-46D6-BD9D-41C3B9FF48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682E7C-F31E-4C5E-B75A-3B2DB75D4E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9E9E7-C4F5-499D-B855-D6079E1794D8}">
      <dgm:prSet/>
      <dgm:spPr/>
      <dgm:t>
        <a:bodyPr/>
        <a:lstStyle/>
        <a:p>
          <a:r>
            <a:rPr lang="en-US" dirty="0"/>
            <a:t>LEA may exchange not public data with: </a:t>
          </a:r>
        </a:p>
      </dgm:t>
    </dgm:pt>
    <dgm:pt modelId="{FF6B07DD-EE21-4C0D-8AF9-0A9E4BCA866A}" type="parTrans" cxnId="{029C81AE-18CE-4CA7-87FB-971B1978CCB5}">
      <dgm:prSet/>
      <dgm:spPr/>
      <dgm:t>
        <a:bodyPr/>
        <a:lstStyle/>
        <a:p>
          <a:endParaRPr lang="en-US"/>
        </a:p>
      </dgm:t>
    </dgm:pt>
    <dgm:pt modelId="{F9F1FF9F-4E42-409F-918B-650458AA98A3}" type="sibTrans" cxnId="{029C81AE-18CE-4CA7-87FB-971B1978CCB5}">
      <dgm:prSet/>
      <dgm:spPr/>
      <dgm:t>
        <a:bodyPr/>
        <a:lstStyle/>
        <a:p>
          <a:endParaRPr lang="en-US"/>
        </a:p>
      </dgm:t>
    </dgm:pt>
    <dgm:pt modelId="{E144E678-0CB9-481C-B76A-4D6B0736AF3F}">
      <dgm:prSet/>
      <dgm:spPr/>
      <dgm:t>
        <a:bodyPr/>
        <a:lstStyle/>
        <a:p>
          <a:r>
            <a:rPr lang="en-US" b="0" i="0" dirty="0"/>
            <a:t>A tribal agency, facility, service provider, vulnerable adult, primary support person for a vulnerable adult, state licensing board, federal or state agency, the ombudsman for long-term care, or the ombudsman for mental health and developmental disabilities, and local county agencies</a:t>
          </a:r>
          <a:endParaRPr lang="en-US" dirty="0"/>
        </a:p>
      </dgm:t>
    </dgm:pt>
    <dgm:pt modelId="{D4AC6531-51B1-4C33-995D-3A430581E142}" type="parTrans" cxnId="{8F79B52A-62BA-4BDA-B7F6-47130FBDD4C6}">
      <dgm:prSet/>
      <dgm:spPr/>
      <dgm:t>
        <a:bodyPr/>
        <a:lstStyle/>
        <a:p>
          <a:endParaRPr lang="en-US"/>
        </a:p>
      </dgm:t>
    </dgm:pt>
    <dgm:pt modelId="{5AD4492B-EC52-48FB-B8D2-B3AFBFAB0FFB}" type="sibTrans" cxnId="{8F79B52A-62BA-4BDA-B7F6-47130FBDD4C6}">
      <dgm:prSet/>
      <dgm:spPr/>
      <dgm:t>
        <a:bodyPr/>
        <a:lstStyle/>
        <a:p>
          <a:endParaRPr lang="en-US"/>
        </a:p>
      </dgm:t>
    </dgm:pt>
    <dgm:pt modelId="{49967220-D160-48F3-8523-1DA247EEFA9A}">
      <dgm:prSet/>
      <dgm:spPr/>
      <dgm:t>
        <a:bodyPr/>
        <a:lstStyle/>
        <a:p>
          <a:r>
            <a:rPr lang="en-US"/>
            <a:t>IF the data are pertinent and necessary to:</a:t>
          </a:r>
        </a:p>
      </dgm:t>
    </dgm:pt>
    <dgm:pt modelId="{9C0676FB-2B53-4821-AC6D-412F1D1E61C6}" type="parTrans" cxnId="{C3A948F7-7342-4805-9411-3D161B622F61}">
      <dgm:prSet/>
      <dgm:spPr/>
      <dgm:t>
        <a:bodyPr/>
        <a:lstStyle/>
        <a:p>
          <a:endParaRPr lang="en-US"/>
        </a:p>
      </dgm:t>
    </dgm:pt>
    <dgm:pt modelId="{6E420DD5-2E38-4D25-A692-56B48C74C114}" type="sibTrans" cxnId="{C3A948F7-7342-4805-9411-3D161B622F61}">
      <dgm:prSet/>
      <dgm:spPr/>
      <dgm:t>
        <a:bodyPr/>
        <a:lstStyle/>
        <a:p>
          <a:endParaRPr lang="en-US"/>
        </a:p>
      </dgm:t>
    </dgm:pt>
    <dgm:pt modelId="{C1B93E1E-2FB9-4375-AAE7-2DE3555E040F}">
      <dgm:prSet/>
      <dgm:spPr/>
      <dgm:t>
        <a:bodyPr/>
        <a:lstStyle/>
        <a:p>
          <a:r>
            <a:rPr lang="en-US" b="0" i="0"/>
            <a:t>Prevent further maltreatment of a vulnerable adult</a:t>
          </a:r>
          <a:endParaRPr lang="en-US"/>
        </a:p>
      </dgm:t>
    </dgm:pt>
    <dgm:pt modelId="{6A3ACF40-26DC-4426-91C0-FBFCE464FB48}" type="parTrans" cxnId="{70719929-15CE-4B5E-A6B0-4A3E09D8817C}">
      <dgm:prSet/>
      <dgm:spPr/>
      <dgm:t>
        <a:bodyPr/>
        <a:lstStyle/>
        <a:p>
          <a:endParaRPr lang="en-US"/>
        </a:p>
      </dgm:t>
    </dgm:pt>
    <dgm:pt modelId="{23D1CC65-7BB4-40F2-B644-FC053E438FA7}" type="sibTrans" cxnId="{70719929-15CE-4B5E-A6B0-4A3E09D8817C}">
      <dgm:prSet/>
      <dgm:spPr/>
      <dgm:t>
        <a:bodyPr/>
        <a:lstStyle/>
        <a:p>
          <a:endParaRPr lang="en-US"/>
        </a:p>
      </dgm:t>
    </dgm:pt>
    <dgm:pt modelId="{ECC88D58-F527-4847-8FC3-03382BAF0038}">
      <dgm:prSet/>
      <dgm:spPr/>
      <dgm:t>
        <a:bodyPr/>
        <a:lstStyle/>
        <a:p>
          <a:r>
            <a:rPr lang="en-US" b="0" i="0"/>
            <a:t>Safeguard a vulnerable adult</a:t>
          </a:r>
          <a:endParaRPr lang="en-US"/>
        </a:p>
      </dgm:t>
    </dgm:pt>
    <dgm:pt modelId="{DA0E9EFD-2ABE-4A08-A0DD-F18C90382872}" type="parTrans" cxnId="{516574F4-EFB8-48B0-9687-6618F19E757D}">
      <dgm:prSet/>
      <dgm:spPr/>
      <dgm:t>
        <a:bodyPr/>
        <a:lstStyle/>
        <a:p>
          <a:endParaRPr lang="en-US"/>
        </a:p>
      </dgm:t>
    </dgm:pt>
    <dgm:pt modelId="{9926D04E-E749-404E-8676-C30400C67FFC}" type="sibTrans" cxnId="{516574F4-EFB8-48B0-9687-6618F19E757D}">
      <dgm:prSet/>
      <dgm:spPr/>
      <dgm:t>
        <a:bodyPr/>
        <a:lstStyle/>
        <a:p>
          <a:endParaRPr lang="en-US"/>
        </a:p>
      </dgm:t>
    </dgm:pt>
    <dgm:pt modelId="{AB2F5488-1AE0-4FBA-8A4E-67CF71E18D48}">
      <dgm:prSet/>
      <dgm:spPr/>
      <dgm:t>
        <a:bodyPr/>
        <a:lstStyle/>
        <a:p>
          <a:r>
            <a:rPr lang="en-US" b="0" i="0" dirty="0"/>
            <a:t>For an investigation under §626.557</a:t>
          </a:r>
          <a:endParaRPr lang="en-US" dirty="0"/>
        </a:p>
      </dgm:t>
    </dgm:pt>
    <dgm:pt modelId="{11608E07-AA60-498F-8E1C-7D14C304BCD6}" type="parTrans" cxnId="{4257A8D7-E131-4787-B077-0408C2CA8A4F}">
      <dgm:prSet/>
      <dgm:spPr/>
      <dgm:t>
        <a:bodyPr/>
        <a:lstStyle/>
        <a:p>
          <a:endParaRPr lang="en-US"/>
        </a:p>
      </dgm:t>
    </dgm:pt>
    <dgm:pt modelId="{68C97A01-A09E-4DFD-AF32-827A721B8ACF}" type="sibTrans" cxnId="{4257A8D7-E131-4787-B077-0408C2CA8A4F}">
      <dgm:prSet/>
      <dgm:spPr/>
      <dgm:t>
        <a:bodyPr/>
        <a:lstStyle/>
        <a:p>
          <a:endParaRPr lang="en-US"/>
        </a:p>
      </dgm:t>
    </dgm:pt>
    <dgm:pt modelId="{59119D29-89DC-4316-A867-48CF6A6F0354}" type="pres">
      <dgm:prSet presAssocID="{41682E7C-F31E-4C5E-B75A-3B2DB75D4E32}" presName="linear" presStyleCnt="0">
        <dgm:presLayoutVars>
          <dgm:dir/>
          <dgm:animLvl val="lvl"/>
          <dgm:resizeHandles val="exact"/>
        </dgm:presLayoutVars>
      </dgm:prSet>
      <dgm:spPr/>
    </dgm:pt>
    <dgm:pt modelId="{FE3F73DE-204A-4C37-85F0-713FAC4D6181}" type="pres">
      <dgm:prSet presAssocID="{4ED9E9E7-C4F5-499D-B855-D6079E1794D8}" presName="parentLin" presStyleCnt="0"/>
      <dgm:spPr/>
    </dgm:pt>
    <dgm:pt modelId="{E8ECA4AD-747E-4D69-AE1A-977C37D93233}" type="pres">
      <dgm:prSet presAssocID="{4ED9E9E7-C4F5-499D-B855-D6079E1794D8}" presName="parentLeftMargin" presStyleLbl="node1" presStyleIdx="0" presStyleCnt="2"/>
      <dgm:spPr/>
    </dgm:pt>
    <dgm:pt modelId="{6F0F2103-2455-4ECE-AF07-9577DD527E17}" type="pres">
      <dgm:prSet presAssocID="{4ED9E9E7-C4F5-499D-B855-D6079E1794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28D9EB-1450-46FA-B38B-77AC515987A5}" type="pres">
      <dgm:prSet presAssocID="{4ED9E9E7-C4F5-499D-B855-D6079E1794D8}" presName="negativeSpace" presStyleCnt="0"/>
      <dgm:spPr/>
    </dgm:pt>
    <dgm:pt modelId="{13F329CD-A76D-4302-ACFC-E690DAF8499E}" type="pres">
      <dgm:prSet presAssocID="{4ED9E9E7-C4F5-499D-B855-D6079E1794D8}" presName="childText" presStyleLbl="conFgAcc1" presStyleIdx="0" presStyleCnt="2">
        <dgm:presLayoutVars>
          <dgm:bulletEnabled val="1"/>
        </dgm:presLayoutVars>
      </dgm:prSet>
      <dgm:spPr/>
    </dgm:pt>
    <dgm:pt modelId="{F4B41421-B370-4828-8D8C-C89716938AF4}" type="pres">
      <dgm:prSet presAssocID="{F9F1FF9F-4E42-409F-918B-650458AA98A3}" presName="spaceBetweenRectangles" presStyleCnt="0"/>
      <dgm:spPr/>
    </dgm:pt>
    <dgm:pt modelId="{4177A877-5926-4C8D-BE13-4DCD1E4EEC89}" type="pres">
      <dgm:prSet presAssocID="{49967220-D160-48F3-8523-1DA247EEFA9A}" presName="parentLin" presStyleCnt="0"/>
      <dgm:spPr/>
    </dgm:pt>
    <dgm:pt modelId="{884D4F5E-FB2C-4D0C-AD40-89F7E7BD12FE}" type="pres">
      <dgm:prSet presAssocID="{49967220-D160-48F3-8523-1DA247EEFA9A}" presName="parentLeftMargin" presStyleLbl="node1" presStyleIdx="0" presStyleCnt="2"/>
      <dgm:spPr/>
    </dgm:pt>
    <dgm:pt modelId="{57243B24-D3E8-4054-AF5B-0299A0A0A564}" type="pres">
      <dgm:prSet presAssocID="{49967220-D160-48F3-8523-1DA247EEFA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9CC714-412D-4074-99F0-9A035C401006}" type="pres">
      <dgm:prSet presAssocID="{49967220-D160-48F3-8523-1DA247EEFA9A}" presName="negativeSpace" presStyleCnt="0"/>
      <dgm:spPr/>
    </dgm:pt>
    <dgm:pt modelId="{ABD8C346-188E-4B52-8C3D-D7649D58FEF6}" type="pres">
      <dgm:prSet presAssocID="{49967220-D160-48F3-8523-1DA247EEFA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AB5E20-BAF2-4D1A-B3EA-096C78BEFE00}" type="presOf" srcId="{41682E7C-F31E-4C5E-B75A-3B2DB75D4E32}" destId="{59119D29-89DC-4316-A867-48CF6A6F0354}" srcOrd="0" destOrd="0" presId="urn:microsoft.com/office/officeart/2005/8/layout/list1"/>
    <dgm:cxn modelId="{C9C8DF21-52B8-4BCF-B2C5-8B9ED025270B}" type="presOf" srcId="{4ED9E9E7-C4F5-499D-B855-D6079E1794D8}" destId="{E8ECA4AD-747E-4D69-AE1A-977C37D93233}" srcOrd="0" destOrd="0" presId="urn:microsoft.com/office/officeart/2005/8/layout/list1"/>
    <dgm:cxn modelId="{70719929-15CE-4B5E-A6B0-4A3E09D8817C}" srcId="{49967220-D160-48F3-8523-1DA247EEFA9A}" destId="{C1B93E1E-2FB9-4375-AAE7-2DE3555E040F}" srcOrd="0" destOrd="0" parTransId="{6A3ACF40-26DC-4426-91C0-FBFCE464FB48}" sibTransId="{23D1CC65-7BB4-40F2-B644-FC053E438FA7}"/>
    <dgm:cxn modelId="{8F79B52A-62BA-4BDA-B7F6-47130FBDD4C6}" srcId="{4ED9E9E7-C4F5-499D-B855-D6079E1794D8}" destId="{E144E678-0CB9-481C-B76A-4D6B0736AF3F}" srcOrd="0" destOrd="0" parTransId="{D4AC6531-51B1-4C33-995D-3A430581E142}" sibTransId="{5AD4492B-EC52-48FB-B8D2-B3AFBFAB0FFB}"/>
    <dgm:cxn modelId="{C3554177-A1B2-4895-8BD5-E98F84AE823A}" type="presOf" srcId="{49967220-D160-48F3-8523-1DA247EEFA9A}" destId="{57243B24-D3E8-4054-AF5B-0299A0A0A564}" srcOrd="1" destOrd="0" presId="urn:microsoft.com/office/officeart/2005/8/layout/list1"/>
    <dgm:cxn modelId="{0E19E09F-2524-499C-8F84-AF95DFE4BA5B}" type="presOf" srcId="{AB2F5488-1AE0-4FBA-8A4E-67CF71E18D48}" destId="{ABD8C346-188E-4B52-8C3D-D7649D58FEF6}" srcOrd="0" destOrd="2" presId="urn:microsoft.com/office/officeart/2005/8/layout/list1"/>
    <dgm:cxn modelId="{5ABA71A4-CAF4-4432-B6E7-6BC51E1189F1}" type="presOf" srcId="{4ED9E9E7-C4F5-499D-B855-D6079E1794D8}" destId="{6F0F2103-2455-4ECE-AF07-9577DD527E17}" srcOrd="1" destOrd="0" presId="urn:microsoft.com/office/officeart/2005/8/layout/list1"/>
    <dgm:cxn modelId="{029C81AE-18CE-4CA7-87FB-971B1978CCB5}" srcId="{41682E7C-F31E-4C5E-B75A-3B2DB75D4E32}" destId="{4ED9E9E7-C4F5-499D-B855-D6079E1794D8}" srcOrd="0" destOrd="0" parTransId="{FF6B07DD-EE21-4C0D-8AF9-0A9E4BCA866A}" sibTransId="{F9F1FF9F-4E42-409F-918B-650458AA98A3}"/>
    <dgm:cxn modelId="{72A8AEBB-2FC4-450A-AD2B-DFF7273892BF}" type="presOf" srcId="{C1B93E1E-2FB9-4375-AAE7-2DE3555E040F}" destId="{ABD8C346-188E-4B52-8C3D-D7649D58FEF6}" srcOrd="0" destOrd="0" presId="urn:microsoft.com/office/officeart/2005/8/layout/list1"/>
    <dgm:cxn modelId="{616081CA-3ADC-4F3C-936F-CD48C27F58AA}" type="presOf" srcId="{ECC88D58-F527-4847-8FC3-03382BAF0038}" destId="{ABD8C346-188E-4B52-8C3D-D7649D58FEF6}" srcOrd="0" destOrd="1" presId="urn:microsoft.com/office/officeart/2005/8/layout/list1"/>
    <dgm:cxn modelId="{B29BE3CF-569F-4B80-98B0-6F16071A5CA4}" type="presOf" srcId="{49967220-D160-48F3-8523-1DA247EEFA9A}" destId="{884D4F5E-FB2C-4D0C-AD40-89F7E7BD12FE}" srcOrd="0" destOrd="0" presId="urn:microsoft.com/office/officeart/2005/8/layout/list1"/>
    <dgm:cxn modelId="{57AA74D3-65CB-4060-AC35-852917F2D616}" type="presOf" srcId="{E144E678-0CB9-481C-B76A-4D6B0736AF3F}" destId="{13F329CD-A76D-4302-ACFC-E690DAF8499E}" srcOrd="0" destOrd="0" presId="urn:microsoft.com/office/officeart/2005/8/layout/list1"/>
    <dgm:cxn modelId="{4257A8D7-E131-4787-B077-0408C2CA8A4F}" srcId="{49967220-D160-48F3-8523-1DA247EEFA9A}" destId="{AB2F5488-1AE0-4FBA-8A4E-67CF71E18D48}" srcOrd="2" destOrd="0" parTransId="{11608E07-AA60-498F-8E1C-7D14C304BCD6}" sibTransId="{68C97A01-A09E-4DFD-AF32-827A721B8ACF}"/>
    <dgm:cxn modelId="{516574F4-EFB8-48B0-9687-6618F19E757D}" srcId="{49967220-D160-48F3-8523-1DA247EEFA9A}" destId="{ECC88D58-F527-4847-8FC3-03382BAF0038}" srcOrd="1" destOrd="0" parTransId="{DA0E9EFD-2ABE-4A08-A0DD-F18C90382872}" sibTransId="{9926D04E-E749-404E-8676-C30400C67FFC}"/>
    <dgm:cxn modelId="{C3A948F7-7342-4805-9411-3D161B622F61}" srcId="{41682E7C-F31E-4C5E-B75A-3B2DB75D4E32}" destId="{49967220-D160-48F3-8523-1DA247EEFA9A}" srcOrd="1" destOrd="0" parTransId="{9C0676FB-2B53-4821-AC6D-412F1D1E61C6}" sibTransId="{6E420DD5-2E38-4D25-A692-56B48C74C114}"/>
    <dgm:cxn modelId="{8FCEC08E-FC7B-4156-96D3-BB446CF985BF}" type="presParOf" srcId="{59119D29-89DC-4316-A867-48CF6A6F0354}" destId="{FE3F73DE-204A-4C37-85F0-713FAC4D6181}" srcOrd="0" destOrd="0" presId="urn:microsoft.com/office/officeart/2005/8/layout/list1"/>
    <dgm:cxn modelId="{9DB17935-59D0-41D3-A412-9119CB3D39F1}" type="presParOf" srcId="{FE3F73DE-204A-4C37-85F0-713FAC4D6181}" destId="{E8ECA4AD-747E-4D69-AE1A-977C37D93233}" srcOrd="0" destOrd="0" presId="urn:microsoft.com/office/officeart/2005/8/layout/list1"/>
    <dgm:cxn modelId="{4292647B-0456-4BF1-ADD9-3DD038181B75}" type="presParOf" srcId="{FE3F73DE-204A-4C37-85F0-713FAC4D6181}" destId="{6F0F2103-2455-4ECE-AF07-9577DD527E17}" srcOrd="1" destOrd="0" presId="urn:microsoft.com/office/officeart/2005/8/layout/list1"/>
    <dgm:cxn modelId="{BC620B15-B144-4386-BB93-88B0C1FF8C75}" type="presParOf" srcId="{59119D29-89DC-4316-A867-48CF6A6F0354}" destId="{2328D9EB-1450-46FA-B38B-77AC515987A5}" srcOrd="1" destOrd="0" presId="urn:microsoft.com/office/officeart/2005/8/layout/list1"/>
    <dgm:cxn modelId="{9CC8EBAB-74BB-41D8-9A8E-CCB22970F7F3}" type="presParOf" srcId="{59119D29-89DC-4316-A867-48CF6A6F0354}" destId="{13F329CD-A76D-4302-ACFC-E690DAF8499E}" srcOrd="2" destOrd="0" presId="urn:microsoft.com/office/officeart/2005/8/layout/list1"/>
    <dgm:cxn modelId="{88E7B850-42F0-4646-8B29-648A955DC2A2}" type="presParOf" srcId="{59119D29-89DC-4316-A867-48CF6A6F0354}" destId="{F4B41421-B370-4828-8D8C-C89716938AF4}" srcOrd="3" destOrd="0" presId="urn:microsoft.com/office/officeart/2005/8/layout/list1"/>
    <dgm:cxn modelId="{01F24D9B-141E-45C6-8699-D00E3C605107}" type="presParOf" srcId="{59119D29-89DC-4316-A867-48CF6A6F0354}" destId="{4177A877-5926-4C8D-BE13-4DCD1E4EEC89}" srcOrd="4" destOrd="0" presId="urn:microsoft.com/office/officeart/2005/8/layout/list1"/>
    <dgm:cxn modelId="{410DE6BF-62CC-4BEA-9BCC-CB57203BF3CD}" type="presParOf" srcId="{4177A877-5926-4C8D-BE13-4DCD1E4EEC89}" destId="{884D4F5E-FB2C-4D0C-AD40-89F7E7BD12FE}" srcOrd="0" destOrd="0" presId="urn:microsoft.com/office/officeart/2005/8/layout/list1"/>
    <dgm:cxn modelId="{DE3D08A0-1F67-4D99-B58B-78E9B815000F}" type="presParOf" srcId="{4177A877-5926-4C8D-BE13-4DCD1E4EEC89}" destId="{57243B24-D3E8-4054-AF5B-0299A0A0A564}" srcOrd="1" destOrd="0" presId="urn:microsoft.com/office/officeart/2005/8/layout/list1"/>
    <dgm:cxn modelId="{B3FFFF43-CFDA-4809-BC48-BA6B24659EEE}" type="presParOf" srcId="{59119D29-89DC-4316-A867-48CF6A6F0354}" destId="{4F9CC714-412D-4074-99F0-9A035C401006}" srcOrd="5" destOrd="0" presId="urn:microsoft.com/office/officeart/2005/8/layout/list1"/>
    <dgm:cxn modelId="{C8A38BC4-3A30-4DBB-B1AB-6630FFDE0E0B}" type="presParOf" srcId="{59119D29-89DC-4316-A867-48CF6A6F0354}" destId="{ABD8C346-188E-4B52-8C3D-D7649D58FE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682E7C-F31E-4C5E-B75A-3B2DB75D4E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9E9E7-C4F5-499D-B855-D6079E1794D8}">
      <dgm:prSet/>
      <dgm:spPr/>
      <dgm:t>
        <a:bodyPr/>
        <a:lstStyle/>
        <a:p>
          <a:r>
            <a:rPr lang="en-US" dirty="0"/>
            <a:t>LEA may may exchange not public data with </a:t>
          </a:r>
        </a:p>
      </dgm:t>
    </dgm:pt>
    <dgm:pt modelId="{FF6B07DD-EE21-4C0D-8AF9-0A9E4BCA866A}" type="parTrans" cxnId="{029C81AE-18CE-4CA7-87FB-971B1978CCB5}">
      <dgm:prSet/>
      <dgm:spPr/>
      <dgm:t>
        <a:bodyPr/>
        <a:lstStyle/>
        <a:p>
          <a:endParaRPr lang="en-US"/>
        </a:p>
      </dgm:t>
    </dgm:pt>
    <dgm:pt modelId="{F9F1FF9F-4E42-409F-918B-650458AA98A3}" type="sibTrans" cxnId="{029C81AE-18CE-4CA7-87FB-971B1978CCB5}">
      <dgm:prSet/>
      <dgm:spPr/>
      <dgm:t>
        <a:bodyPr/>
        <a:lstStyle/>
        <a:p>
          <a:endParaRPr lang="en-US"/>
        </a:p>
      </dgm:t>
    </dgm:pt>
    <dgm:pt modelId="{E144E678-0CB9-481C-B76A-4D6B0736AF3F}">
      <dgm:prSet/>
      <dgm:spPr/>
      <dgm:t>
        <a:bodyPr/>
        <a:lstStyle/>
        <a:p>
          <a:r>
            <a:rPr lang="en-US" dirty="0"/>
            <a:t>Local welfare agencies</a:t>
          </a:r>
        </a:p>
      </dgm:t>
    </dgm:pt>
    <dgm:pt modelId="{D4AC6531-51B1-4C33-995D-3A430581E142}" type="parTrans" cxnId="{8F79B52A-62BA-4BDA-B7F6-47130FBDD4C6}">
      <dgm:prSet/>
      <dgm:spPr/>
      <dgm:t>
        <a:bodyPr/>
        <a:lstStyle/>
        <a:p>
          <a:endParaRPr lang="en-US"/>
        </a:p>
      </dgm:t>
    </dgm:pt>
    <dgm:pt modelId="{5AD4492B-EC52-48FB-B8D2-B3AFBFAB0FFB}" type="sibTrans" cxnId="{8F79B52A-62BA-4BDA-B7F6-47130FBDD4C6}">
      <dgm:prSet/>
      <dgm:spPr/>
      <dgm:t>
        <a:bodyPr/>
        <a:lstStyle/>
        <a:p>
          <a:endParaRPr lang="en-US"/>
        </a:p>
      </dgm:t>
    </dgm:pt>
    <dgm:pt modelId="{49967220-D160-48F3-8523-1DA247EEFA9A}">
      <dgm:prSet/>
      <dgm:spPr/>
      <dgm:t>
        <a:bodyPr/>
        <a:lstStyle/>
        <a:p>
          <a:r>
            <a:rPr lang="en-US" dirty="0"/>
            <a:t>To coordinate investigations and avoid duplication </a:t>
          </a:r>
        </a:p>
      </dgm:t>
    </dgm:pt>
    <dgm:pt modelId="{9C0676FB-2B53-4821-AC6D-412F1D1E61C6}" type="parTrans" cxnId="{C3A948F7-7342-4805-9411-3D161B622F61}">
      <dgm:prSet/>
      <dgm:spPr/>
      <dgm:t>
        <a:bodyPr/>
        <a:lstStyle/>
        <a:p>
          <a:endParaRPr lang="en-US"/>
        </a:p>
      </dgm:t>
    </dgm:pt>
    <dgm:pt modelId="{6E420DD5-2E38-4D25-A692-56B48C74C114}" type="sibTrans" cxnId="{C3A948F7-7342-4805-9411-3D161B622F61}">
      <dgm:prSet/>
      <dgm:spPr/>
      <dgm:t>
        <a:bodyPr/>
        <a:lstStyle/>
        <a:p>
          <a:endParaRPr lang="en-US"/>
        </a:p>
      </dgm:t>
    </dgm:pt>
    <dgm:pt modelId="{C1B93E1E-2FB9-4375-AAE7-2DE3555E040F}">
      <dgm:prSet/>
      <dgm:spPr/>
      <dgm:t>
        <a:bodyPr/>
        <a:lstStyle/>
        <a:p>
          <a:r>
            <a:rPr lang="en-US" dirty="0"/>
            <a:t>Broad authority to share not public data includes active investigative data</a:t>
          </a:r>
        </a:p>
      </dgm:t>
    </dgm:pt>
    <dgm:pt modelId="{6A3ACF40-26DC-4426-91C0-FBFCE464FB48}" type="parTrans" cxnId="{70719929-15CE-4B5E-A6B0-4A3E09D8817C}">
      <dgm:prSet/>
      <dgm:spPr/>
      <dgm:t>
        <a:bodyPr/>
        <a:lstStyle/>
        <a:p>
          <a:endParaRPr lang="en-US"/>
        </a:p>
      </dgm:t>
    </dgm:pt>
    <dgm:pt modelId="{23D1CC65-7BB4-40F2-B644-FC053E438FA7}" type="sibTrans" cxnId="{70719929-15CE-4B5E-A6B0-4A3E09D8817C}">
      <dgm:prSet/>
      <dgm:spPr/>
      <dgm:t>
        <a:bodyPr/>
        <a:lstStyle/>
        <a:p>
          <a:endParaRPr lang="en-US"/>
        </a:p>
      </dgm:t>
    </dgm:pt>
    <dgm:pt modelId="{17BBB92E-F44E-4417-9FDD-4DDAD91C841E}">
      <dgm:prSet/>
      <dgm:spPr/>
      <dgm:t>
        <a:bodyPr/>
        <a:lstStyle/>
        <a:p>
          <a:r>
            <a:rPr lang="en-US"/>
            <a:t>Department of Health</a:t>
          </a:r>
          <a:endParaRPr lang="en-US" dirty="0"/>
        </a:p>
      </dgm:t>
    </dgm:pt>
    <dgm:pt modelId="{85687CE1-6636-47BC-A681-DE07556B8D3E}" type="parTrans" cxnId="{31F80B69-5F55-484D-A324-193F830FA38F}">
      <dgm:prSet/>
      <dgm:spPr/>
      <dgm:t>
        <a:bodyPr/>
        <a:lstStyle/>
        <a:p>
          <a:endParaRPr lang="en-US"/>
        </a:p>
      </dgm:t>
    </dgm:pt>
    <dgm:pt modelId="{BC303E5D-250A-4FAD-8ED3-AC176B9AD2FF}" type="sibTrans" cxnId="{31F80B69-5F55-484D-A324-193F830FA38F}">
      <dgm:prSet/>
      <dgm:spPr/>
      <dgm:t>
        <a:bodyPr/>
        <a:lstStyle/>
        <a:p>
          <a:endParaRPr lang="en-US"/>
        </a:p>
      </dgm:t>
    </dgm:pt>
    <dgm:pt modelId="{F7DD9714-EB1D-45A3-A1B6-CE71FFD24D0A}">
      <dgm:prSet/>
      <dgm:spPr/>
      <dgm:t>
        <a:bodyPr/>
        <a:lstStyle/>
        <a:p>
          <a:r>
            <a:rPr lang="en-US"/>
            <a:t>Department of Human Services</a:t>
          </a:r>
          <a:endParaRPr lang="en-US" dirty="0"/>
        </a:p>
      </dgm:t>
    </dgm:pt>
    <dgm:pt modelId="{EE4A3F37-0BF0-449A-AC5A-88DC21AD5EE9}" type="parTrans" cxnId="{A5B87F38-562F-4EA9-B1BE-DB7B7DE95742}">
      <dgm:prSet/>
      <dgm:spPr/>
      <dgm:t>
        <a:bodyPr/>
        <a:lstStyle/>
        <a:p>
          <a:endParaRPr lang="en-US"/>
        </a:p>
      </dgm:t>
    </dgm:pt>
    <dgm:pt modelId="{52BAFBB7-A0D9-412B-AE46-90BC501C5FAD}" type="sibTrans" cxnId="{A5B87F38-562F-4EA9-B1BE-DB7B7DE95742}">
      <dgm:prSet/>
      <dgm:spPr/>
      <dgm:t>
        <a:bodyPr/>
        <a:lstStyle/>
        <a:p>
          <a:endParaRPr lang="en-US"/>
        </a:p>
      </dgm:t>
    </dgm:pt>
    <dgm:pt modelId="{769F5E8F-87D9-45F4-8FB2-72E8BEADFB25}">
      <dgm:prSet/>
      <dgm:spPr/>
      <dgm:t>
        <a:bodyPr/>
        <a:lstStyle/>
        <a:p>
          <a:r>
            <a:rPr lang="en-US" dirty="0"/>
            <a:t>Department of Education</a:t>
          </a:r>
        </a:p>
      </dgm:t>
    </dgm:pt>
    <dgm:pt modelId="{C816C2F7-8629-4815-94F7-985FEA53EDDE}" type="parTrans" cxnId="{A208A43F-8A8B-439C-A10A-904732581E85}">
      <dgm:prSet/>
      <dgm:spPr/>
      <dgm:t>
        <a:bodyPr/>
        <a:lstStyle/>
        <a:p>
          <a:endParaRPr lang="en-US"/>
        </a:p>
      </dgm:t>
    </dgm:pt>
    <dgm:pt modelId="{14AD3EE0-5337-41B0-8972-11C89927B6B4}" type="sibTrans" cxnId="{A208A43F-8A8B-439C-A10A-904732581E85}">
      <dgm:prSet/>
      <dgm:spPr/>
      <dgm:t>
        <a:bodyPr/>
        <a:lstStyle/>
        <a:p>
          <a:endParaRPr lang="en-US"/>
        </a:p>
      </dgm:t>
    </dgm:pt>
    <dgm:pt modelId="{A3B8B547-B6F2-41AB-AD39-DDB8D3A0C55C}">
      <dgm:prSet/>
      <dgm:spPr/>
      <dgm:t>
        <a:bodyPr/>
        <a:lstStyle/>
        <a:p>
          <a:r>
            <a:rPr lang="en-US" dirty="0"/>
            <a:t>Must notify PELSB (teacher licensure board)</a:t>
          </a:r>
        </a:p>
      </dgm:t>
    </dgm:pt>
    <dgm:pt modelId="{B474A08A-72D6-4880-9A28-D83FF06B61EB}" type="parTrans" cxnId="{98241687-910B-4549-80FA-FEEC045C5FCE}">
      <dgm:prSet/>
      <dgm:spPr/>
      <dgm:t>
        <a:bodyPr/>
        <a:lstStyle/>
        <a:p>
          <a:endParaRPr lang="en-US"/>
        </a:p>
      </dgm:t>
    </dgm:pt>
    <dgm:pt modelId="{778E68FE-FCBE-457F-928F-00A57089D801}" type="sibTrans" cxnId="{98241687-910B-4549-80FA-FEEC045C5FCE}">
      <dgm:prSet/>
      <dgm:spPr/>
      <dgm:t>
        <a:bodyPr/>
        <a:lstStyle/>
        <a:p>
          <a:endParaRPr lang="en-US"/>
        </a:p>
      </dgm:t>
    </dgm:pt>
    <dgm:pt modelId="{D2787D16-6F12-4E2E-858C-F336A792AC3F}">
      <dgm:prSet/>
      <dgm:spPr/>
      <dgm:t>
        <a:bodyPr/>
        <a:lstStyle/>
        <a:p>
          <a:r>
            <a:rPr lang="en-US" dirty="0"/>
            <a:t>When a licensee has been found to have abused a student (§260E.12)</a:t>
          </a:r>
        </a:p>
      </dgm:t>
    </dgm:pt>
    <dgm:pt modelId="{BA665DEC-4F59-4375-BC7A-92E195882602}" type="parTrans" cxnId="{3A82D7C4-C547-43DF-B1F5-34CE51CBC1E4}">
      <dgm:prSet/>
      <dgm:spPr/>
      <dgm:t>
        <a:bodyPr/>
        <a:lstStyle/>
        <a:p>
          <a:endParaRPr lang="en-US"/>
        </a:p>
      </dgm:t>
    </dgm:pt>
    <dgm:pt modelId="{073FE765-71F3-40F4-A668-D649B483CA2A}" type="sibTrans" cxnId="{3A82D7C4-C547-43DF-B1F5-34CE51CBC1E4}">
      <dgm:prSet/>
      <dgm:spPr/>
      <dgm:t>
        <a:bodyPr/>
        <a:lstStyle/>
        <a:p>
          <a:endParaRPr lang="en-US"/>
        </a:p>
      </dgm:t>
    </dgm:pt>
    <dgm:pt modelId="{A09B9C08-14AB-4182-9A6A-66E54782A1F9}">
      <dgm:prSet/>
      <dgm:spPr/>
      <dgm:t>
        <a:bodyPr/>
        <a:lstStyle/>
        <a:p>
          <a:r>
            <a:rPr lang="en-US" dirty="0"/>
            <a:t>The civil investigatory entity will maintain the data as confidential/protected non-public until it is inactive. </a:t>
          </a:r>
        </a:p>
      </dgm:t>
    </dgm:pt>
    <dgm:pt modelId="{7D2A4834-C499-481E-A5CF-3FDAB252C9C9}" type="parTrans" cxnId="{AD29A139-35C3-4DD9-AA63-D6BFDEF5FE47}">
      <dgm:prSet/>
      <dgm:spPr/>
      <dgm:t>
        <a:bodyPr/>
        <a:lstStyle/>
        <a:p>
          <a:endParaRPr lang="en-US"/>
        </a:p>
      </dgm:t>
    </dgm:pt>
    <dgm:pt modelId="{A19DB0C7-3D8E-450E-B149-1BCDAB583B8E}" type="sibTrans" cxnId="{AD29A139-35C3-4DD9-AA63-D6BFDEF5FE47}">
      <dgm:prSet/>
      <dgm:spPr/>
      <dgm:t>
        <a:bodyPr/>
        <a:lstStyle/>
        <a:p>
          <a:endParaRPr lang="en-US"/>
        </a:p>
      </dgm:t>
    </dgm:pt>
    <dgm:pt modelId="{B48B5BA3-06DF-4386-BC5F-5A0724808A98}">
      <dgm:prSet/>
      <dgm:spPr/>
      <dgm:t>
        <a:bodyPr/>
        <a:lstStyle/>
        <a:p>
          <a:r>
            <a:rPr lang="en-US" dirty="0"/>
            <a:t>State or local child mortality review panel</a:t>
          </a:r>
        </a:p>
      </dgm:t>
    </dgm:pt>
    <dgm:pt modelId="{38378DF1-E353-4DE7-832F-5A39A96AAA53}" type="parTrans" cxnId="{F2EEC3B0-5E78-445E-BC6B-064BAE37080B}">
      <dgm:prSet/>
      <dgm:spPr/>
    </dgm:pt>
    <dgm:pt modelId="{554EF638-AC83-4900-B737-87AEA6EC9AFB}" type="sibTrans" cxnId="{F2EEC3B0-5E78-445E-BC6B-064BAE37080B}">
      <dgm:prSet/>
      <dgm:spPr/>
    </dgm:pt>
    <dgm:pt modelId="{59119D29-89DC-4316-A867-48CF6A6F0354}" type="pres">
      <dgm:prSet presAssocID="{41682E7C-F31E-4C5E-B75A-3B2DB75D4E32}" presName="linear" presStyleCnt="0">
        <dgm:presLayoutVars>
          <dgm:dir/>
          <dgm:animLvl val="lvl"/>
          <dgm:resizeHandles val="exact"/>
        </dgm:presLayoutVars>
      </dgm:prSet>
      <dgm:spPr/>
    </dgm:pt>
    <dgm:pt modelId="{FE3F73DE-204A-4C37-85F0-713FAC4D6181}" type="pres">
      <dgm:prSet presAssocID="{4ED9E9E7-C4F5-499D-B855-D6079E1794D8}" presName="parentLin" presStyleCnt="0"/>
      <dgm:spPr/>
    </dgm:pt>
    <dgm:pt modelId="{E8ECA4AD-747E-4D69-AE1A-977C37D93233}" type="pres">
      <dgm:prSet presAssocID="{4ED9E9E7-C4F5-499D-B855-D6079E1794D8}" presName="parentLeftMargin" presStyleLbl="node1" presStyleIdx="0" presStyleCnt="3"/>
      <dgm:spPr/>
    </dgm:pt>
    <dgm:pt modelId="{6F0F2103-2455-4ECE-AF07-9577DD527E17}" type="pres">
      <dgm:prSet presAssocID="{4ED9E9E7-C4F5-499D-B855-D6079E1794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28D9EB-1450-46FA-B38B-77AC515987A5}" type="pres">
      <dgm:prSet presAssocID="{4ED9E9E7-C4F5-499D-B855-D6079E1794D8}" presName="negativeSpace" presStyleCnt="0"/>
      <dgm:spPr/>
    </dgm:pt>
    <dgm:pt modelId="{13F329CD-A76D-4302-ACFC-E690DAF8499E}" type="pres">
      <dgm:prSet presAssocID="{4ED9E9E7-C4F5-499D-B855-D6079E1794D8}" presName="childText" presStyleLbl="conFgAcc1" presStyleIdx="0" presStyleCnt="3">
        <dgm:presLayoutVars>
          <dgm:bulletEnabled val="1"/>
        </dgm:presLayoutVars>
      </dgm:prSet>
      <dgm:spPr/>
    </dgm:pt>
    <dgm:pt modelId="{F4B41421-B370-4828-8D8C-C89716938AF4}" type="pres">
      <dgm:prSet presAssocID="{F9F1FF9F-4E42-409F-918B-650458AA98A3}" presName="spaceBetweenRectangles" presStyleCnt="0"/>
      <dgm:spPr/>
    </dgm:pt>
    <dgm:pt modelId="{4177A877-5926-4C8D-BE13-4DCD1E4EEC89}" type="pres">
      <dgm:prSet presAssocID="{49967220-D160-48F3-8523-1DA247EEFA9A}" presName="parentLin" presStyleCnt="0"/>
      <dgm:spPr/>
    </dgm:pt>
    <dgm:pt modelId="{884D4F5E-FB2C-4D0C-AD40-89F7E7BD12FE}" type="pres">
      <dgm:prSet presAssocID="{49967220-D160-48F3-8523-1DA247EEFA9A}" presName="parentLeftMargin" presStyleLbl="node1" presStyleIdx="0" presStyleCnt="3"/>
      <dgm:spPr/>
    </dgm:pt>
    <dgm:pt modelId="{57243B24-D3E8-4054-AF5B-0299A0A0A564}" type="pres">
      <dgm:prSet presAssocID="{49967220-D160-48F3-8523-1DA247EEF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9CC714-412D-4074-99F0-9A035C401006}" type="pres">
      <dgm:prSet presAssocID="{49967220-D160-48F3-8523-1DA247EEFA9A}" presName="negativeSpace" presStyleCnt="0"/>
      <dgm:spPr/>
    </dgm:pt>
    <dgm:pt modelId="{ABD8C346-188E-4B52-8C3D-D7649D58FEF6}" type="pres">
      <dgm:prSet presAssocID="{49967220-D160-48F3-8523-1DA247EEFA9A}" presName="childText" presStyleLbl="conFgAcc1" presStyleIdx="1" presStyleCnt="3">
        <dgm:presLayoutVars>
          <dgm:bulletEnabled val="1"/>
        </dgm:presLayoutVars>
      </dgm:prSet>
      <dgm:spPr/>
    </dgm:pt>
    <dgm:pt modelId="{E30520CE-2C8D-40F0-92D9-0D5F8397D112}" type="pres">
      <dgm:prSet presAssocID="{6E420DD5-2E38-4D25-A692-56B48C74C114}" presName="spaceBetweenRectangles" presStyleCnt="0"/>
      <dgm:spPr/>
    </dgm:pt>
    <dgm:pt modelId="{3AF7269E-A519-464E-A47A-6608FC854E8C}" type="pres">
      <dgm:prSet presAssocID="{A3B8B547-B6F2-41AB-AD39-DDB8D3A0C55C}" presName="parentLin" presStyleCnt="0"/>
      <dgm:spPr/>
    </dgm:pt>
    <dgm:pt modelId="{E552CC6A-059D-42C3-8621-991E0D7F65C3}" type="pres">
      <dgm:prSet presAssocID="{A3B8B547-B6F2-41AB-AD39-DDB8D3A0C55C}" presName="parentLeftMargin" presStyleLbl="node1" presStyleIdx="1" presStyleCnt="3"/>
      <dgm:spPr/>
    </dgm:pt>
    <dgm:pt modelId="{17079011-62FD-428C-9809-414383264C56}" type="pres">
      <dgm:prSet presAssocID="{A3B8B547-B6F2-41AB-AD39-DDB8D3A0C5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CBFD13-5F57-446F-AA35-5A5EA0888EF0}" type="pres">
      <dgm:prSet presAssocID="{A3B8B547-B6F2-41AB-AD39-DDB8D3A0C55C}" presName="negativeSpace" presStyleCnt="0"/>
      <dgm:spPr/>
    </dgm:pt>
    <dgm:pt modelId="{37D29060-5943-4C05-B2A9-478F2824BDA4}" type="pres">
      <dgm:prSet presAssocID="{A3B8B547-B6F2-41AB-AD39-DDB8D3A0C5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CA151E-8077-4CEA-BADD-1945E3904B3B}" type="presOf" srcId="{F7DD9714-EB1D-45A3-A1B6-CE71FFD24D0A}" destId="{13F329CD-A76D-4302-ACFC-E690DAF8499E}" srcOrd="0" destOrd="2" presId="urn:microsoft.com/office/officeart/2005/8/layout/list1"/>
    <dgm:cxn modelId="{51AB5E20-BAF2-4D1A-B3EA-096C78BEFE00}" type="presOf" srcId="{41682E7C-F31E-4C5E-B75A-3B2DB75D4E32}" destId="{59119D29-89DC-4316-A867-48CF6A6F0354}" srcOrd="0" destOrd="0" presId="urn:microsoft.com/office/officeart/2005/8/layout/list1"/>
    <dgm:cxn modelId="{C9C8DF21-52B8-4BCF-B2C5-8B9ED025270B}" type="presOf" srcId="{4ED9E9E7-C4F5-499D-B855-D6079E1794D8}" destId="{E8ECA4AD-747E-4D69-AE1A-977C37D93233}" srcOrd="0" destOrd="0" presId="urn:microsoft.com/office/officeart/2005/8/layout/list1"/>
    <dgm:cxn modelId="{70719929-15CE-4B5E-A6B0-4A3E09D8817C}" srcId="{49967220-D160-48F3-8523-1DA247EEFA9A}" destId="{C1B93E1E-2FB9-4375-AAE7-2DE3555E040F}" srcOrd="0" destOrd="0" parTransId="{6A3ACF40-26DC-4426-91C0-FBFCE464FB48}" sibTransId="{23D1CC65-7BB4-40F2-B644-FC053E438FA7}"/>
    <dgm:cxn modelId="{774F982A-AC75-4ED3-8164-A70F7307C22C}" type="presOf" srcId="{769F5E8F-87D9-45F4-8FB2-72E8BEADFB25}" destId="{13F329CD-A76D-4302-ACFC-E690DAF8499E}" srcOrd="0" destOrd="3" presId="urn:microsoft.com/office/officeart/2005/8/layout/list1"/>
    <dgm:cxn modelId="{8F79B52A-62BA-4BDA-B7F6-47130FBDD4C6}" srcId="{4ED9E9E7-C4F5-499D-B855-D6079E1794D8}" destId="{E144E678-0CB9-481C-B76A-4D6B0736AF3F}" srcOrd="0" destOrd="0" parTransId="{D4AC6531-51B1-4C33-995D-3A430581E142}" sibTransId="{5AD4492B-EC52-48FB-B8D2-B3AFBFAB0FFB}"/>
    <dgm:cxn modelId="{BF86C42D-3415-4633-A036-1199C7800513}" type="presOf" srcId="{D2787D16-6F12-4E2E-858C-F336A792AC3F}" destId="{37D29060-5943-4C05-B2A9-478F2824BDA4}" srcOrd="0" destOrd="0" presId="urn:microsoft.com/office/officeart/2005/8/layout/list1"/>
    <dgm:cxn modelId="{A5B87F38-562F-4EA9-B1BE-DB7B7DE95742}" srcId="{4ED9E9E7-C4F5-499D-B855-D6079E1794D8}" destId="{F7DD9714-EB1D-45A3-A1B6-CE71FFD24D0A}" srcOrd="2" destOrd="0" parTransId="{EE4A3F37-0BF0-449A-AC5A-88DC21AD5EE9}" sibTransId="{52BAFBB7-A0D9-412B-AE46-90BC501C5FAD}"/>
    <dgm:cxn modelId="{AD29A139-35C3-4DD9-AA63-D6BFDEF5FE47}" srcId="{49967220-D160-48F3-8523-1DA247EEFA9A}" destId="{A09B9C08-14AB-4182-9A6A-66E54782A1F9}" srcOrd="1" destOrd="0" parTransId="{7D2A4834-C499-481E-A5CF-3FDAB252C9C9}" sibTransId="{A19DB0C7-3D8E-450E-B149-1BCDAB583B8E}"/>
    <dgm:cxn modelId="{A208A43F-8A8B-439C-A10A-904732581E85}" srcId="{4ED9E9E7-C4F5-499D-B855-D6079E1794D8}" destId="{769F5E8F-87D9-45F4-8FB2-72E8BEADFB25}" srcOrd="3" destOrd="0" parTransId="{C816C2F7-8629-4815-94F7-985FEA53EDDE}" sibTransId="{14AD3EE0-5337-41B0-8972-11C89927B6B4}"/>
    <dgm:cxn modelId="{AB589543-A931-4D8D-8B9F-34A6DCB1BEA9}" type="presOf" srcId="{B48B5BA3-06DF-4386-BC5F-5A0724808A98}" destId="{13F329CD-A76D-4302-ACFC-E690DAF8499E}" srcOrd="0" destOrd="4" presId="urn:microsoft.com/office/officeart/2005/8/layout/list1"/>
    <dgm:cxn modelId="{31F80B69-5F55-484D-A324-193F830FA38F}" srcId="{4ED9E9E7-C4F5-499D-B855-D6079E1794D8}" destId="{17BBB92E-F44E-4417-9FDD-4DDAD91C841E}" srcOrd="1" destOrd="0" parTransId="{85687CE1-6636-47BC-A681-DE07556B8D3E}" sibTransId="{BC303E5D-250A-4FAD-8ED3-AC176B9AD2FF}"/>
    <dgm:cxn modelId="{C3554177-A1B2-4895-8BD5-E98F84AE823A}" type="presOf" srcId="{49967220-D160-48F3-8523-1DA247EEFA9A}" destId="{57243B24-D3E8-4054-AF5B-0299A0A0A564}" srcOrd="1" destOrd="0" presId="urn:microsoft.com/office/officeart/2005/8/layout/list1"/>
    <dgm:cxn modelId="{9471AF7A-9937-4F99-BAE4-0D4B858D4FD2}" type="presOf" srcId="{A3B8B547-B6F2-41AB-AD39-DDB8D3A0C55C}" destId="{E552CC6A-059D-42C3-8621-991E0D7F65C3}" srcOrd="0" destOrd="0" presId="urn:microsoft.com/office/officeart/2005/8/layout/list1"/>
    <dgm:cxn modelId="{98241687-910B-4549-80FA-FEEC045C5FCE}" srcId="{41682E7C-F31E-4C5E-B75A-3B2DB75D4E32}" destId="{A3B8B547-B6F2-41AB-AD39-DDB8D3A0C55C}" srcOrd="2" destOrd="0" parTransId="{B474A08A-72D6-4880-9A28-D83FF06B61EB}" sibTransId="{778E68FE-FCBE-457F-928F-00A57089D801}"/>
    <dgm:cxn modelId="{F95BF99E-D795-4293-99A2-A8618DB5E900}" type="presOf" srcId="{17BBB92E-F44E-4417-9FDD-4DDAD91C841E}" destId="{13F329CD-A76D-4302-ACFC-E690DAF8499E}" srcOrd="0" destOrd="1" presId="urn:microsoft.com/office/officeart/2005/8/layout/list1"/>
    <dgm:cxn modelId="{5ABA71A4-CAF4-4432-B6E7-6BC51E1189F1}" type="presOf" srcId="{4ED9E9E7-C4F5-499D-B855-D6079E1794D8}" destId="{6F0F2103-2455-4ECE-AF07-9577DD527E17}" srcOrd="1" destOrd="0" presId="urn:microsoft.com/office/officeart/2005/8/layout/list1"/>
    <dgm:cxn modelId="{029C81AE-18CE-4CA7-87FB-971B1978CCB5}" srcId="{41682E7C-F31E-4C5E-B75A-3B2DB75D4E32}" destId="{4ED9E9E7-C4F5-499D-B855-D6079E1794D8}" srcOrd="0" destOrd="0" parTransId="{FF6B07DD-EE21-4C0D-8AF9-0A9E4BCA866A}" sibTransId="{F9F1FF9F-4E42-409F-918B-650458AA98A3}"/>
    <dgm:cxn modelId="{F2EEC3B0-5E78-445E-BC6B-064BAE37080B}" srcId="{4ED9E9E7-C4F5-499D-B855-D6079E1794D8}" destId="{B48B5BA3-06DF-4386-BC5F-5A0724808A98}" srcOrd="4" destOrd="0" parTransId="{38378DF1-E353-4DE7-832F-5A39A96AAA53}" sibTransId="{554EF638-AC83-4900-B737-87AEA6EC9AFB}"/>
    <dgm:cxn modelId="{AAC8D6B3-3850-42BB-9001-2F7270B02EA8}" type="presOf" srcId="{A09B9C08-14AB-4182-9A6A-66E54782A1F9}" destId="{ABD8C346-188E-4B52-8C3D-D7649D58FEF6}" srcOrd="0" destOrd="1" presId="urn:microsoft.com/office/officeart/2005/8/layout/list1"/>
    <dgm:cxn modelId="{72A8AEBB-2FC4-450A-AD2B-DFF7273892BF}" type="presOf" srcId="{C1B93E1E-2FB9-4375-AAE7-2DE3555E040F}" destId="{ABD8C346-188E-4B52-8C3D-D7649D58FEF6}" srcOrd="0" destOrd="0" presId="urn:microsoft.com/office/officeart/2005/8/layout/list1"/>
    <dgm:cxn modelId="{8F36CEBC-B4DC-461F-B90B-C885013711A2}" type="presOf" srcId="{A3B8B547-B6F2-41AB-AD39-DDB8D3A0C55C}" destId="{17079011-62FD-428C-9809-414383264C56}" srcOrd="1" destOrd="0" presId="urn:microsoft.com/office/officeart/2005/8/layout/list1"/>
    <dgm:cxn modelId="{3A82D7C4-C547-43DF-B1F5-34CE51CBC1E4}" srcId="{A3B8B547-B6F2-41AB-AD39-DDB8D3A0C55C}" destId="{D2787D16-6F12-4E2E-858C-F336A792AC3F}" srcOrd="0" destOrd="0" parTransId="{BA665DEC-4F59-4375-BC7A-92E195882602}" sibTransId="{073FE765-71F3-40F4-A668-D649B483CA2A}"/>
    <dgm:cxn modelId="{B29BE3CF-569F-4B80-98B0-6F16071A5CA4}" type="presOf" srcId="{49967220-D160-48F3-8523-1DA247EEFA9A}" destId="{884D4F5E-FB2C-4D0C-AD40-89F7E7BD12FE}" srcOrd="0" destOrd="0" presId="urn:microsoft.com/office/officeart/2005/8/layout/list1"/>
    <dgm:cxn modelId="{57AA74D3-65CB-4060-AC35-852917F2D616}" type="presOf" srcId="{E144E678-0CB9-481C-B76A-4D6B0736AF3F}" destId="{13F329CD-A76D-4302-ACFC-E690DAF8499E}" srcOrd="0" destOrd="0" presId="urn:microsoft.com/office/officeart/2005/8/layout/list1"/>
    <dgm:cxn modelId="{C3A948F7-7342-4805-9411-3D161B622F61}" srcId="{41682E7C-F31E-4C5E-B75A-3B2DB75D4E32}" destId="{49967220-D160-48F3-8523-1DA247EEFA9A}" srcOrd="1" destOrd="0" parTransId="{9C0676FB-2B53-4821-AC6D-412F1D1E61C6}" sibTransId="{6E420DD5-2E38-4D25-A692-56B48C74C114}"/>
    <dgm:cxn modelId="{8FCEC08E-FC7B-4156-96D3-BB446CF985BF}" type="presParOf" srcId="{59119D29-89DC-4316-A867-48CF6A6F0354}" destId="{FE3F73DE-204A-4C37-85F0-713FAC4D6181}" srcOrd="0" destOrd="0" presId="urn:microsoft.com/office/officeart/2005/8/layout/list1"/>
    <dgm:cxn modelId="{9DB17935-59D0-41D3-A412-9119CB3D39F1}" type="presParOf" srcId="{FE3F73DE-204A-4C37-85F0-713FAC4D6181}" destId="{E8ECA4AD-747E-4D69-AE1A-977C37D93233}" srcOrd="0" destOrd="0" presId="urn:microsoft.com/office/officeart/2005/8/layout/list1"/>
    <dgm:cxn modelId="{4292647B-0456-4BF1-ADD9-3DD038181B75}" type="presParOf" srcId="{FE3F73DE-204A-4C37-85F0-713FAC4D6181}" destId="{6F0F2103-2455-4ECE-AF07-9577DD527E17}" srcOrd="1" destOrd="0" presId="urn:microsoft.com/office/officeart/2005/8/layout/list1"/>
    <dgm:cxn modelId="{BC620B15-B144-4386-BB93-88B0C1FF8C75}" type="presParOf" srcId="{59119D29-89DC-4316-A867-48CF6A6F0354}" destId="{2328D9EB-1450-46FA-B38B-77AC515987A5}" srcOrd="1" destOrd="0" presId="urn:microsoft.com/office/officeart/2005/8/layout/list1"/>
    <dgm:cxn modelId="{9CC8EBAB-74BB-41D8-9A8E-CCB22970F7F3}" type="presParOf" srcId="{59119D29-89DC-4316-A867-48CF6A6F0354}" destId="{13F329CD-A76D-4302-ACFC-E690DAF8499E}" srcOrd="2" destOrd="0" presId="urn:microsoft.com/office/officeart/2005/8/layout/list1"/>
    <dgm:cxn modelId="{88E7B850-42F0-4646-8B29-648A955DC2A2}" type="presParOf" srcId="{59119D29-89DC-4316-A867-48CF6A6F0354}" destId="{F4B41421-B370-4828-8D8C-C89716938AF4}" srcOrd="3" destOrd="0" presId="urn:microsoft.com/office/officeart/2005/8/layout/list1"/>
    <dgm:cxn modelId="{01F24D9B-141E-45C6-8699-D00E3C605107}" type="presParOf" srcId="{59119D29-89DC-4316-A867-48CF6A6F0354}" destId="{4177A877-5926-4C8D-BE13-4DCD1E4EEC89}" srcOrd="4" destOrd="0" presId="urn:microsoft.com/office/officeart/2005/8/layout/list1"/>
    <dgm:cxn modelId="{410DE6BF-62CC-4BEA-9BCC-CB57203BF3CD}" type="presParOf" srcId="{4177A877-5926-4C8D-BE13-4DCD1E4EEC89}" destId="{884D4F5E-FB2C-4D0C-AD40-89F7E7BD12FE}" srcOrd="0" destOrd="0" presId="urn:microsoft.com/office/officeart/2005/8/layout/list1"/>
    <dgm:cxn modelId="{DE3D08A0-1F67-4D99-B58B-78E9B815000F}" type="presParOf" srcId="{4177A877-5926-4C8D-BE13-4DCD1E4EEC89}" destId="{57243B24-D3E8-4054-AF5B-0299A0A0A564}" srcOrd="1" destOrd="0" presId="urn:microsoft.com/office/officeart/2005/8/layout/list1"/>
    <dgm:cxn modelId="{B3FFFF43-CFDA-4809-BC48-BA6B24659EEE}" type="presParOf" srcId="{59119D29-89DC-4316-A867-48CF6A6F0354}" destId="{4F9CC714-412D-4074-99F0-9A035C401006}" srcOrd="5" destOrd="0" presId="urn:microsoft.com/office/officeart/2005/8/layout/list1"/>
    <dgm:cxn modelId="{C8A38BC4-3A30-4DBB-B1AB-6630FFDE0E0B}" type="presParOf" srcId="{59119D29-89DC-4316-A867-48CF6A6F0354}" destId="{ABD8C346-188E-4B52-8C3D-D7649D58FEF6}" srcOrd="6" destOrd="0" presId="urn:microsoft.com/office/officeart/2005/8/layout/list1"/>
    <dgm:cxn modelId="{325E498A-6BAA-444D-BAC7-5AEFDFB8DD2B}" type="presParOf" srcId="{59119D29-89DC-4316-A867-48CF6A6F0354}" destId="{E30520CE-2C8D-40F0-92D9-0D5F8397D112}" srcOrd="7" destOrd="0" presId="urn:microsoft.com/office/officeart/2005/8/layout/list1"/>
    <dgm:cxn modelId="{EB1C8D2C-D65F-4779-BDDF-4EA741E29547}" type="presParOf" srcId="{59119D29-89DC-4316-A867-48CF6A6F0354}" destId="{3AF7269E-A519-464E-A47A-6608FC854E8C}" srcOrd="8" destOrd="0" presId="urn:microsoft.com/office/officeart/2005/8/layout/list1"/>
    <dgm:cxn modelId="{7539D635-AB99-4DE9-BE8A-26DD430A7AE1}" type="presParOf" srcId="{3AF7269E-A519-464E-A47A-6608FC854E8C}" destId="{E552CC6A-059D-42C3-8621-991E0D7F65C3}" srcOrd="0" destOrd="0" presId="urn:microsoft.com/office/officeart/2005/8/layout/list1"/>
    <dgm:cxn modelId="{6F63FB1C-33E1-42A4-8E41-C52D14F87EC6}" type="presParOf" srcId="{3AF7269E-A519-464E-A47A-6608FC854E8C}" destId="{17079011-62FD-428C-9809-414383264C56}" srcOrd="1" destOrd="0" presId="urn:microsoft.com/office/officeart/2005/8/layout/list1"/>
    <dgm:cxn modelId="{4E22DE11-9D8A-4194-AF97-58CB493F6E16}" type="presParOf" srcId="{59119D29-89DC-4316-A867-48CF6A6F0354}" destId="{DECBFD13-5F57-446F-AA35-5A5EA0888EF0}" srcOrd="9" destOrd="0" presId="urn:microsoft.com/office/officeart/2005/8/layout/list1"/>
    <dgm:cxn modelId="{1C1D93DC-95A6-4E89-94EA-816EF5677F3F}" type="presParOf" srcId="{59119D29-89DC-4316-A867-48CF6A6F0354}" destId="{37D29060-5943-4C05-B2A9-478F2824BD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9B69-91DF-469B-A600-2038077AA394}">
      <dsp:nvSpPr>
        <dsp:cNvPr id="0" name=""/>
        <dsp:cNvSpPr/>
      </dsp:nvSpPr>
      <dsp:spPr>
        <a:xfrm>
          <a:off x="0" y="424212"/>
          <a:ext cx="7981950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488" tIns="562356" rIns="6194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Municipal police and county sheriff departments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Fire departments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BCA, state patrol, POST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agencies (DNR, DHS)</a:t>
          </a:r>
        </a:p>
      </dsp:txBody>
      <dsp:txXfrm>
        <a:off x="0" y="424212"/>
        <a:ext cx="7981950" cy="1828575"/>
      </dsp:txXfrm>
    </dsp:sp>
    <dsp:sp modelId="{B6BDF498-D896-4B7B-9AEE-34BF25F075C9}">
      <dsp:nvSpPr>
        <dsp:cNvPr id="0" name=""/>
        <dsp:cNvSpPr/>
      </dsp:nvSpPr>
      <dsp:spPr>
        <a:xfrm>
          <a:off x="399097" y="25692"/>
          <a:ext cx="558736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189" tIns="0" rIns="2111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Applies to agencies which carry on a law enforcement function</a:t>
          </a:r>
        </a:p>
      </dsp:txBody>
      <dsp:txXfrm>
        <a:off x="438005" y="64600"/>
        <a:ext cx="5509549" cy="719224"/>
      </dsp:txXfrm>
    </dsp:sp>
    <dsp:sp modelId="{A2263918-9958-416D-8209-F6544EBFE44F}">
      <dsp:nvSpPr>
        <dsp:cNvPr id="0" name=""/>
        <dsp:cNvSpPr/>
      </dsp:nvSpPr>
      <dsp:spPr>
        <a:xfrm>
          <a:off x="0" y="2797107"/>
          <a:ext cx="7981950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488" tIns="562356" rIns="6194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Informal AG opinion disagrees with advisory opinion 01-079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Public prosecutors in original provision; removed in 1981 amendment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Section 13.393 applies to data held by government attorneys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Local prosecution authorities are criminal justice agencies</a:t>
          </a:r>
        </a:p>
      </dsp:txBody>
      <dsp:txXfrm>
        <a:off x="0" y="2797107"/>
        <a:ext cx="7981950" cy="1828575"/>
      </dsp:txXfrm>
    </dsp:sp>
    <dsp:sp modelId="{2DAF991A-2929-46CE-8CAF-0EBCE2AC191F}">
      <dsp:nvSpPr>
        <dsp:cNvPr id="0" name=""/>
        <dsp:cNvSpPr/>
      </dsp:nvSpPr>
      <dsp:spPr>
        <a:xfrm>
          <a:off x="399097" y="2398587"/>
          <a:ext cx="558736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189" tIns="0" rIns="2111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Does not include prosecuting attorneys</a:t>
          </a:r>
        </a:p>
      </dsp:txBody>
      <dsp:txXfrm>
        <a:off x="438005" y="2437495"/>
        <a:ext cx="550954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2DCFB-7B32-40D0-96D8-E7580C23D936}">
      <dsp:nvSpPr>
        <dsp:cNvPr id="0" name=""/>
        <dsp:cNvSpPr/>
      </dsp:nvSpPr>
      <dsp:spPr>
        <a:xfrm>
          <a:off x="0" y="40752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Is there an </a:t>
          </a:r>
          <a:r>
            <a:rPr lang="en-US" sz="2700" i="0" kern="1200" dirty="0"/>
            <a:t>active</a:t>
          </a:r>
          <a:r>
            <a:rPr lang="en-US" sz="2700" kern="1200" dirty="0"/>
            <a:t> investigation?</a:t>
          </a:r>
        </a:p>
      </dsp:txBody>
      <dsp:txXfrm>
        <a:off x="31613" y="72365"/>
        <a:ext cx="7823474" cy="584369"/>
      </dsp:txXfrm>
    </dsp:sp>
    <dsp:sp modelId="{9327BA93-9901-434E-B20D-A18CAD9FEF70}">
      <dsp:nvSpPr>
        <dsp:cNvPr id="0" name=""/>
        <dsp:cNvSpPr/>
      </dsp:nvSpPr>
      <dsp:spPr>
        <a:xfrm>
          <a:off x="0" y="688347"/>
          <a:ext cx="7886700" cy="346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Yes: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The following data are public, subject to protection of certain identities:</a:t>
          </a:r>
          <a:endParaRPr lang="en-US" sz="2100" kern="1200" dirty="0"/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Arrest data (subd. 2)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Request for service data (subd. 3)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Response or incident data (subd. 6)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Criminal investigative data presented in court (subd. 7)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No: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All inactive investigation data are public (subject to several exceptions)</a:t>
          </a:r>
          <a:endParaRPr lang="en-US" sz="2100" kern="1200" dirty="0"/>
        </a:p>
      </dsp:txBody>
      <dsp:txXfrm>
        <a:off x="0" y="688347"/>
        <a:ext cx="7886700" cy="3465180"/>
      </dsp:txXfrm>
    </dsp:sp>
    <dsp:sp modelId="{16A963B7-6E3C-45EE-87C1-979BD3326CFF}">
      <dsp:nvSpPr>
        <dsp:cNvPr id="0" name=""/>
        <dsp:cNvSpPr/>
      </dsp:nvSpPr>
      <dsp:spPr>
        <a:xfrm>
          <a:off x="0" y="4153527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investigation = Data are presumptively public</a:t>
          </a:r>
        </a:p>
      </dsp:txBody>
      <dsp:txXfrm>
        <a:off x="31613" y="4185140"/>
        <a:ext cx="78234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27953-2B68-462A-9851-C01E6DE27B1A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135A9-5B8B-4E69-9D41-813F9C78FABB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Must have </a:t>
          </a:r>
          <a:r>
            <a:rPr lang="en-US" sz="1900" b="1" kern="1200" dirty="0"/>
            <a:t>procedures</a:t>
          </a:r>
          <a:r>
            <a:rPr lang="en-US" sz="1900" kern="1200" dirty="0"/>
            <a:t> to acquire and protect certain identities</a:t>
          </a:r>
        </a:p>
      </dsp:txBody>
      <dsp:txXfrm>
        <a:off x="287713" y="1629733"/>
        <a:ext cx="2135626" cy="1326007"/>
      </dsp:txXfrm>
    </dsp:sp>
    <dsp:sp modelId="{2E57F240-8E40-4936-BE0F-6BBAE35623AC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6E8D9-2806-47C9-B391-9E111D6C49EA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Protected identities are </a:t>
          </a:r>
          <a:r>
            <a:rPr lang="en-US" sz="1900" b="1" kern="1200" dirty="0"/>
            <a:t>private</a:t>
          </a:r>
        </a:p>
      </dsp:txBody>
      <dsp:txXfrm>
        <a:off x="2998766" y="1629733"/>
        <a:ext cx="2135626" cy="1326007"/>
      </dsp:txXfrm>
    </dsp:sp>
    <dsp:sp modelId="{A7E2626C-BF47-4557-BE90-1911D6B52588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EC3EE-1028-4EB0-95C6-DE075290675D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Identity</a:t>
          </a:r>
          <a:r>
            <a:rPr lang="en-US" sz="1900" kern="1200" dirty="0"/>
            <a:t> is more than a name</a:t>
          </a:r>
        </a:p>
      </dsp:txBody>
      <dsp:txXfrm>
        <a:off x="5709819" y="1629733"/>
        <a:ext cx="2135626" cy="132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29CD-A76D-4302-ACFC-E690DAF8499E}">
      <dsp:nvSpPr>
        <dsp:cNvPr id="0" name=""/>
        <dsp:cNvSpPr/>
      </dsp:nvSpPr>
      <dsp:spPr>
        <a:xfrm>
          <a:off x="0" y="373418"/>
          <a:ext cx="78867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 tribal agency, facility, service provider, vulnerable adult, primary support person for a vulnerable adult, state licensing board, federal or state agency, the ombudsman for long-term care, or the ombudsman for mental health and developmental disabilities, and local county agencies</a:t>
          </a:r>
          <a:endParaRPr lang="en-US" sz="2000" kern="1200" dirty="0"/>
        </a:p>
      </dsp:txBody>
      <dsp:txXfrm>
        <a:off x="0" y="373418"/>
        <a:ext cx="7886700" cy="1984500"/>
      </dsp:txXfrm>
    </dsp:sp>
    <dsp:sp modelId="{6F0F2103-2455-4ECE-AF07-9577DD527E17}">
      <dsp:nvSpPr>
        <dsp:cNvPr id="0" name=""/>
        <dsp:cNvSpPr/>
      </dsp:nvSpPr>
      <dsp:spPr>
        <a:xfrm>
          <a:off x="394335" y="78218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 may exchange not public data with: </a:t>
          </a:r>
        </a:p>
      </dsp:txBody>
      <dsp:txXfrm>
        <a:off x="423156" y="107039"/>
        <a:ext cx="5463048" cy="532758"/>
      </dsp:txXfrm>
    </dsp:sp>
    <dsp:sp modelId="{ABD8C346-188E-4B52-8C3D-D7649D58FEF6}">
      <dsp:nvSpPr>
        <dsp:cNvPr id="0" name=""/>
        <dsp:cNvSpPr/>
      </dsp:nvSpPr>
      <dsp:spPr>
        <a:xfrm>
          <a:off x="0" y="2761119"/>
          <a:ext cx="78867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Prevent further maltreatment of a vulnerable adult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Safeguard a vulnerable adult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For an investigation under §626.557</a:t>
          </a:r>
          <a:endParaRPr lang="en-US" sz="2000" kern="1200" dirty="0"/>
        </a:p>
      </dsp:txBody>
      <dsp:txXfrm>
        <a:off x="0" y="2761119"/>
        <a:ext cx="7886700" cy="1512000"/>
      </dsp:txXfrm>
    </dsp:sp>
    <dsp:sp modelId="{57243B24-D3E8-4054-AF5B-0299A0A0A564}">
      <dsp:nvSpPr>
        <dsp:cNvPr id="0" name=""/>
        <dsp:cNvSpPr/>
      </dsp:nvSpPr>
      <dsp:spPr>
        <a:xfrm>
          <a:off x="394335" y="246591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the data are pertinent and necessary to:</a:t>
          </a:r>
        </a:p>
      </dsp:txBody>
      <dsp:txXfrm>
        <a:off x="423156" y="2494740"/>
        <a:ext cx="546304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29CD-A76D-4302-ACFC-E690DAF8499E}">
      <dsp:nvSpPr>
        <dsp:cNvPr id="0" name=""/>
        <dsp:cNvSpPr/>
      </dsp:nvSpPr>
      <dsp:spPr>
        <a:xfrm>
          <a:off x="0" y="269201"/>
          <a:ext cx="805815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Local welfare agencies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Department of Health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Department of Human Services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Department of Education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State or local child mortality review panel</a:t>
          </a:r>
        </a:p>
      </dsp:txBody>
      <dsp:txXfrm>
        <a:off x="0" y="269201"/>
        <a:ext cx="8058150" cy="1713600"/>
      </dsp:txXfrm>
    </dsp:sp>
    <dsp:sp modelId="{6F0F2103-2455-4ECE-AF07-9577DD527E17}">
      <dsp:nvSpPr>
        <dsp:cNvPr id="0" name=""/>
        <dsp:cNvSpPr/>
      </dsp:nvSpPr>
      <dsp:spPr>
        <a:xfrm>
          <a:off x="402907" y="3304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 may may exchange not public data with </a:t>
          </a:r>
        </a:p>
      </dsp:txBody>
      <dsp:txXfrm>
        <a:off x="425964" y="56098"/>
        <a:ext cx="5594591" cy="426206"/>
      </dsp:txXfrm>
    </dsp:sp>
    <dsp:sp modelId="{ABD8C346-188E-4B52-8C3D-D7649D58FEF6}">
      <dsp:nvSpPr>
        <dsp:cNvPr id="0" name=""/>
        <dsp:cNvSpPr/>
      </dsp:nvSpPr>
      <dsp:spPr>
        <a:xfrm>
          <a:off x="0" y="2305361"/>
          <a:ext cx="805815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Broad authority to share not public data includes active investigative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civil investigatory entity will maintain the data as confidential/protected non-public until it is inactive. </a:t>
          </a:r>
        </a:p>
      </dsp:txBody>
      <dsp:txXfrm>
        <a:off x="0" y="2305361"/>
        <a:ext cx="8058150" cy="1159200"/>
      </dsp:txXfrm>
    </dsp:sp>
    <dsp:sp modelId="{57243B24-D3E8-4054-AF5B-0299A0A0A564}">
      <dsp:nvSpPr>
        <dsp:cNvPr id="0" name=""/>
        <dsp:cNvSpPr/>
      </dsp:nvSpPr>
      <dsp:spPr>
        <a:xfrm>
          <a:off x="402907" y="206920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coordinate investigations and avoid duplication </a:t>
          </a:r>
        </a:p>
      </dsp:txBody>
      <dsp:txXfrm>
        <a:off x="425964" y="2092258"/>
        <a:ext cx="5594591" cy="426206"/>
      </dsp:txXfrm>
    </dsp:sp>
    <dsp:sp modelId="{37D29060-5943-4C05-B2A9-478F2824BDA4}">
      <dsp:nvSpPr>
        <dsp:cNvPr id="0" name=""/>
        <dsp:cNvSpPr/>
      </dsp:nvSpPr>
      <dsp:spPr>
        <a:xfrm>
          <a:off x="0" y="3787121"/>
          <a:ext cx="80581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a licensee has been found to have abused a student (§260E.12)</a:t>
          </a:r>
        </a:p>
      </dsp:txBody>
      <dsp:txXfrm>
        <a:off x="0" y="3787121"/>
        <a:ext cx="8058150" cy="680400"/>
      </dsp:txXfrm>
    </dsp:sp>
    <dsp:sp modelId="{17079011-62FD-428C-9809-414383264C56}">
      <dsp:nvSpPr>
        <dsp:cNvPr id="0" name=""/>
        <dsp:cNvSpPr/>
      </dsp:nvSpPr>
      <dsp:spPr>
        <a:xfrm>
          <a:off x="402907" y="355096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notify PELSB (teacher licensure board)</a:t>
          </a:r>
        </a:p>
      </dsp:txBody>
      <dsp:txXfrm>
        <a:off x="425964" y="3574018"/>
        <a:ext cx="559459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39437189-6E98-4F17-AD6B-131E22FA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21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EF994E05-2F65-4857-A130-DF0CAE61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1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91F0-AA1B-42B1-B7B1-67A38EAEA5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9F00-F75D-4615-9BCE-807E2B10CE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72DE-C182-4D14-89F1-74D419FB5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7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2E2C8-1BBF-4B36-B301-35E30240F4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D5DC-EBA3-456F-8EE3-D79EDB1A8D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6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22DC-373B-4808-AE3B-9330037E64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972BF-7620-4993-9E6B-78A40BD6C9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9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5ECE6-854D-4BB3-B68D-E2846C8E8D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E71F-04FC-43B1-A07C-B3A855DED2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9EF1E-C161-47E4-8D69-1C1400D748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7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7073-6E17-43AD-8C12-073A173CBA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57A56-0CB7-484A-B460-8E489A2893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B88B-63D0-EB5E-4CC8-7314D012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DE164-C12C-25EE-A362-35AE29A52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5441C-65F4-C796-2EBE-46A4E3F89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76B3-274B-AF0F-582F-E11C769C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25E63-32FE-C047-CC69-60382AC951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2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7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40BE2-37F2-462B-A640-F4E1877919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8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77E73-3A36-44C9-B6C7-F654F8DEFD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50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48FF4-E5E0-4ED3-A60F-13F59A18D6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08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36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3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73684-CE33-4ED8-81B9-109AEA709C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1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DA126-4C43-4262-A615-13DD8A68FD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FD9E-C562-0AC7-EDA6-BC1F01D6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F07F8-8DA8-D4C9-07F0-43DB36005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DDDBD-184C-1F7D-1CC6-1DB36638E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00A1-D5A1-E478-5CE8-43F3C627A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4E05-2F65-4857-A130-DF0CAE61F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12DA-25CC-681D-7FE4-EFD8E28561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53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F60D-332B-4158-BDF7-5DED7CD9C2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2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4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0561-8B5D-7C78-B96C-F70E02D1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1CEA8-B7BF-20BF-13EA-EB7A87293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264B6-FCF8-DE42-6705-3E911D7F1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1DB27-C1FB-773E-E6C3-EBA72B2F5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76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A3E59-E202-DA6C-D824-F42692CC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E843B-9A4E-3FEC-3EE5-E5ECDEAA0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E1B81-93CE-06F1-0354-F59070116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D7969-CD67-11F3-86CC-B5FBD788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1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D6C4-F1F6-425E-5EBA-8E7D1C1E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77748-8AE3-C0DA-FE68-83FF2ED72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1D6BD-19FB-51F6-336F-669415DB4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A2C00-D528-5B52-349E-24F6D7DAD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5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73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4A326-86F7-AEA3-CF27-C1BA6C74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303CB-C8FF-8F42-86F5-13D2F0189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77171-7C64-C22C-99FD-45DD88E6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4E3B-8D4B-85B6-76E6-79AF8290A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78849-B21A-1B14-8696-1CF1E6AB9FB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459048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2A7-98F0-45AA-AE0F-2ACE0FEE23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BCC9D-825F-4479-A3DB-DA1F82F8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8D26F-147B-482A-B616-9313BD9EDE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B68D2-5F94-7168-DD5E-0EF49CB2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4B632-D06C-2583-1724-82170E350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CFCE0-7FF5-E695-B639-19F410FB8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9C728-1134-5E53-A277-E39A3C89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50A9A-F6D9-3D59-73FD-A471A34A0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836D5-98B6-423A-8C43-91997714B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30FDE-2A9D-45FF-95B4-CC5AD7529A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BDA7-E366-40C7-A2C9-3908D8B235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DBC5-EF2D-4728-A232-621D8E5309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7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4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7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41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36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12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7572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3618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7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861768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4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971122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19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76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9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8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16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61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8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0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9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6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9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8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62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0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5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6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09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7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6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61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9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5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9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5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5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9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297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6507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637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96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2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3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509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3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16331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1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2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01230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8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0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5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08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6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18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32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09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42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01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1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n.gov/admin/data-practic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xkM0yC53Y?si=vJjal23Y9nZYwO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mn.gov/admin/data-practices/data/types/lawenforcement/law-enforcement-school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Data Workshop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October 13, 2026</a:t>
            </a:r>
          </a:p>
          <a:p>
            <a:r>
              <a:rPr lang="en-US" sz="1800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414399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s on a police car">
            <a:extLst>
              <a:ext uri="{FF2B5EF4-FFF2-40B4-BE49-F238E27FC236}">
                <a16:creationId xmlns:a16="http://schemas.microsoft.com/office/drawing/2014/main" id="{5FAEC8FB-DCEB-4F00-91D3-28EAAEEE5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46827"/>
          <a:stretch/>
        </p:blipFill>
        <p:spPr>
          <a:xfrm>
            <a:off x="0" y="1789113"/>
            <a:ext cx="9144000" cy="229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44669-8F69-4755-9C1D-C52848261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Adult Law Enforcement Data</a:t>
            </a:r>
            <a:br>
              <a:rPr lang="en-US" dirty="0"/>
            </a:br>
            <a:r>
              <a:rPr lang="en-US" dirty="0"/>
              <a:t>Minn. Stat. §13.82 (103)</a:t>
            </a:r>
          </a:p>
        </p:txBody>
      </p:sp>
    </p:spTree>
    <p:extLst>
      <p:ext uri="{BB962C8B-B14F-4D97-AF65-F5344CB8AC3E}">
        <p14:creationId xmlns:p14="http://schemas.microsoft.com/office/powerpoint/2010/main" val="176771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Application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E99D2-1264-6BF7-DAED-C6F9F9999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51503"/>
              </p:ext>
            </p:extLst>
          </p:nvPr>
        </p:nvGraphicFramePr>
        <p:xfrm>
          <a:off x="609600" y="1749425"/>
          <a:ext cx="7981950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69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What’s public?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55A775-2424-BFE4-ED93-C761DA188E9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1837180"/>
              </p:ext>
            </p:extLst>
          </p:nvPr>
        </p:nvGraphicFramePr>
        <p:xfrm>
          <a:off x="655154" y="1524000"/>
          <a:ext cx="78867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85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Arrest data</a:t>
            </a:r>
            <a:br>
              <a:rPr lang="en-US" sz="3600" dirty="0"/>
            </a:br>
            <a:r>
              <a:rPr lang="en-US" sz="2000" dirty="0"/>
              <a:t>Section 13.82, </a:t>
            </a:r>
            <a:r>
              <a:rPr lang="en-US" sz="2000" dirty="0" err="1"/>
              <a:t>subd</a:t>
            </a:r>
            <a:r>
              <a:rPr lang="en-US" sz="2000" dirty="0"/>
              <a:t>.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800" dirty="0"/>
              <a:t>Actions taken to cite, arrest, incarcerate or otherwise substantially deprive an adult individual of liberty shall be public </a:t>
            </a:r>
            <a:r>
              <a:rPr lang="en-US" sz="2800" b="1" i="1" dirty="0"/>
              <a:t>at all times </a:t>
            </a:r>
            <a:r>
              <a:rPr lang="en-US" sz="2800" dirty="0"/>
              <a:t>in the originating agency:</a:t>
            </a:r>
          </a:p>
          <a:p>
            <a:pPr marL="966978" lvl="1" indent="-457200">
              <a:buClr>
                <a:srgbClr val="0054A6"/>
              </a:buClr>
              <a:buSzPct val="110000"/>
              <a:defRPr/>
            </a:pPr>
            <a:r>
              <a:rPr lang="en-US" sz="2400" dirty="0"/>
              <a:t>If adult: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Name, age, sex, and last known address of adults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Time, date, and place of action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Resistance, pursuit, weapons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Legal basis for action (charge, arrest or search warrant)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Agency, units and individuals taking action  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Custody info (whether and where)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Use of ALPR, body cam, wiretapping (unless jeopardize investigation)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Manner received info leading to arrest and names of informants (unless protected identities)</a:t>
            </a:r>
          </a:p>
          <a:p>
            <a:pPr marL="966978" lvl="1" indent="-457200">
              <a:buClr>
                <a:srgbClr val="0054A6"/>
              </a:buClr>
              <a:buSzPct val="110000"/>
              <a:defRPr/>
            </a:pPr>
            <a:r>
              <a:rPr lang="en-US" sz="2600" dirty="0"/>
              <a:t>If juvenile (hearing not public): age and sex only</a:t>
            </a:r>
          </a:p>
        </p:txBody>
      </p:sp>
    </p:spTree>
    <p:extLst>
      <p:ext uri="{BB962C8B-B14F-4D97-AF65-F5344CB8AC3E}">
        <p14:creationId xmlns:p14="http://schemas.microsoft.com/office/powerpoint/2010/main" val="105583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Request for service data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800" dirty="0"/>
              <a:t>Requests by the public for law enforcement services </a:t>
            </a:r>
            <a:r>
              <a:rPr lang="en-US" sz="2800" b="1" i="1" dirty="0"/>
              <a:t>shall be public</a:t>
            </a:r>
            <a:r>
              <a:rPr lang="en-US" sz="2800" dirty="0"/>
              <a:t>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Nature of the request or the activity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Name and address of the individual making the request (unless protected identity)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Time and date of the request or complaint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Response initiated and the response or incident report number</a:t>
            </a:r>
          </a:p>
          <a:p>
            <a:pPr marL="509778" lvl="1" indent="0">
              <a:buClr>
                <a:srgbClr val="0054A6"/>
              </a:buClr>
              <a:buSzPct val="110000"/>
              <a:buNone/>
              <a:defRPr/>
            </a:pPr>
            <a:endParaRPr lang="en-US" sz="2600" dirty="0"/>
          </a:p>
        </p:txBody>
      </p:sp>
      <p:pic>
        <p:nvPicPr>
          <p:cNvPr id="5" name="Picture 4" descr="Fire engine in front of the station">
            <a:extLst>
              <a:ext uri="{FF2B5EF4-FFF2-40B4-BE49-F238E27FC236}">
                <a16:creationId xmlns:a16="http://schemas.microsoft.com/office/drawing/2014/main" id="{BD99E40A-66CD-D58A-10DC-892742383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1" y="5152666"/>
            <a:ext cx="2433600" cy="1629134"/>
          </a:xfrm>
          <a:prstGeom prst="rect">
            <a:avLst/>
          </a:prstGeom>
        </p:spPr>
      </p:pic>
      <p:pic>
        <p:nvPicPr>
          <p:cNvPr id="7" name="Picture 6" descr="Police car on the street">
            <a:extLst>
              <a:ext uri="{FF2B5EF4-FFF2-40B4-BE49-F238E27FC236}">
                <a16:creationId xmlns:a16="http://schemas.microsoft.com/office/drawing/2014/main" id="{CDDEA4B5-0DCD-7CFC-C536-80CF594AD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26162"/>
            <a:ext cx="2433600" cy="1622004"/>
          </a:xfrm>
          <a:prstGeom prst="rect">
            <a:avLst/>
          </a:prstGeom>
        </p:spPr>
      </p:pic>
      <p:pic>
        <p:nvPicPr>
          <p:cNvPr id="9" name="Picture 8" descr="EMT worker">
            <a:extLst>
              <a:ext uri="{FF2B5EF4-FFF2-40B4-BE49-F238E27FC236}">
                <a16:creationId xmlns:a16="http://schemas.microsoft.com/office/drawing/2014/main" id="{07B9AE07-EBB2-2DCC-4370-F46FD10F5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12" y="5159400"/>
            <a:ext cx="2433600" cy="16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Response or incident data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5029200"/>
          </a:xfrm>
        </p:spPr>
        <p:txBody>
          <a:bodyPr>
            <a:normAutofit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600" dirty="0"/>
              <a:t>Data describing the agency’s response to a request for service, or actions taken by the agency on its own initiative </a:t>
            </a:r>
            <a:r>
              <a:rPr lang="en-US" sz="2600" b="1" i="1" dirty="0"/>
              <a:t>shall be public</a:t>
            </a:r>
            <a:r>
              <a:rPr lang="en-US" sz="2600" dirty="0"/>
              <a:t>: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Date, time and place of the action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Agencies, etc. participating in the action (unless protected identities)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Any resistance encountered, pursuit engaged in, or weapons used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Brief factual reconstruction of events associated with the action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Names and addresses of witnesses to agency action or incident (unless protected identities)</a:t>
            </a:r>
          </a:p>
        </p:txBody>
      </p:sp>
    </p:spTree>
    <p:extLst>
      <p:ext uri="{BB962C8B-B14F-4D97-AF65-F5344CB8AC3E}">
        <p14:creationId xmlns:p14="http://schemas.microsoft.com/office/powerpoint/2010/main" val="173906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Response or incident data,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 anchor="ctr">
            <a:normAutofit/>
          </a:bodyPr>
          <a:lstStyle/>
          <a:p>
            <a:pPr lvl="1">
              <a:buClr>
                <a:srgbClr val="0054A6"/>
              </a:buClr>
            </a:pPr>
            <a:r>
              <a:rPr lang="en-US" sz="2400" dirty="0"/>
              <a:t>Names and addresses of any victims (unless protected identities)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Name and location of the health care facility to which victims were taken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Response or incident report number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Use of body camera to document the agency’s response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Specific to </a:t>
            </a:r>
            <a:r>
              <a:rPr lang="en-US" sz="2400" b="1" dirty="0"/>
              <a:t>traffic accidents</a:t>
            </a:r>
            <a:r>
              <a:rPr lang="en-US" sz="2400" dirty="0"/>
              <a:t>: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Dates of birth of the parties involved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Whether the parties involved were wearing seat belts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Alcohol concentration of each driver</a:t>
            </a:r>
          </a:p>
        </p:txBody>
      </p:sp>
    </p:spTree>
    <p:extLst>
      <p:ext uri="{BB962C8B-B14F-4D97-AF65-F5344CB8AC3E}">
        <p14:creationId xmlns:p14="http://schemas.microsoft.com/office/powerpoint/2010/main" val="76003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Criminal investigations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b="1" dirty="0"/>
              <a:t>Active investigative data </a:t>
            </a:r>
            <a:r>
              <a:rPr lang="en-US" sz="2400" dirty="0"/>
              <a:t>- data collected or created by law enforcement to prepare a case against a person are </a:t>
            </a:r>
            <a:r>
              <a:rPr lang="en-US" sz="2400" b="1" dirty="0"/>
              <a:t>confidential/protected nonpublic</a:t>
            </a:r>
          </a:p>
          <a:p>
            <a:pPr>
              <a:buClr>
                <a:srgbClr val="0054A6"/>
              </a:buClr>
              <a:buSzPct val="110000"/>
            </a:pPr>
            <a:r>
              <a:rPr lang="en-US" sz="2200" dirty="0"/>
              <a:t>Except: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Arrest, request for service, response or incident data (public)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Protected identities (private)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Public benefit data (discretion to release)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Exchange of information by law enforcement agencies – “pertinent and necessary” to an investigation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Prosecutor shall release to victim upon written request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Data presented as evidence in court</a:t>
            </a:r>
          </a:p>
        </p:txBody>
      </p:sp>
    </p:spTree>
    <p:extLst>
      <p:ext uri="{BB962C8B-B14F-4D97-AF65-F5344CB8AC3E}">
        <p14:creationId xmlns:p14="http://schemas.microsoft.com/office/powerpoint/2010/main" val="378153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Inactive investigative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Inactive investigative data are </a:t>
            </a:r>
            <a:r>
              <a:rPr lang="en-US" sz="2800" b="1" dirty="0"/>
              <a:t>public</a:t>
            </a:r>
            <a:r>
              <a:rPr lang="en-US" sz="2800" dirty="0"/>
              <a:t>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Except: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Jeopardize ongoing investigation (confidential/protected nonpublic)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Reveal protected identities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Images and recordings (photographs, video, audio records) offensive to common sensibilities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Certain child or vulnerable adult abuse data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Certain body camera data (private)</a:t>
            </a:r>
          </a:p>
        </p:txBody>
      </p:sp>
    </p:spTree>
    <p:extLst>
      <p:ext uri="{BB962C8B-B14F-4D97-AF65-F5344CB8AC3E}">
        <p14:creationId xmlns:p14="http://schemas.microsoft.com/office/powerpoint/2010/main" val="304730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When are investigations inactive?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 anchor="ctr"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Decision not to further pursue or prosecute the case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Time to charge expires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All rights to appeal exhausted or expired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Not guilty/exonerated*</a:t>
            </a:r>
          </a:p>
        </p:txBody>
      </p:sp>
      <p:pic>
        <p:nvPicPr>
          <p:cNvPr id="7" name="Picture 6" descr="Hand with a gavel">
            <a:extLst>
              <a:ext uri="{FF2B5EF4-FFF2-40B4-BE49-F238E27FC236}">
                <a16:creationId xmlns:a16="http://schemas.microsoft.com/office/drawing/2014/main" id="{35BBB5A0-3F76-2905-1562-994C24E76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31064" b="-2"/>
          <a:stretch>
            <a:fillRect/>
          </a:stretch>
        </p:blipFill>
        <p:spPr>
          <a:xfrm>
            <a:off x="4629150" y="1594625"/>
            <a:ext cx="3886200" cy="458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42" y="4241241"/>
            <a:ext cx="3982452" cy="24961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435" y="1374998"/>
            <a:ext cx="6207427" cy="5266434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4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43D7-F655-4870-8212-5DA95EEA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15350" cy="914400"/>
          </a:xfrm>
        </p:spPr>
        <p:txBody>
          <a:bodyPr/>
          <a:lstStyle/>
          <a:p>
            <a:pPr algn="l"/>
            <a:r>
              <a:rPr lang="en-US" sz="3200" dirty="0"/>
              <a:t>Public benefit data</a:t>
            </a:r>
            <a:br>
              <a:rPr lang="en-US" dirty="0"/>
            </a:br>
            <a:r>
              <a:rPr lang="en-US" sz="2400" dirty="0"/>
              <a:t>§ 13.82, </a:t>
            </a:r>
            <a:r>
              <a:rPr lang="en-US" sz="2400" dirty="0" err="1"/>
              <a:t>subd</a:t>
            </a:r>
            <a:r>
              <a:rPr lang="en-US" sz="2400" dirty="0"/>
              <a:t>. 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4CD2-1AEE-4708-B283-22C8BD46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700" dirty="0"/>
              <a:t>Applies to all confidential/protected nonpublic active investigative data (not protected IDs) AND any not public body camera or drone video data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Public benefit data </a:t>
            </a:r>
            <a:r>
              <a:rPr lang="en-US" sz="2800" i="1" dirty="0"/>
              <a:t>may</a:t>
            </a:r>
            <a:r>
              <a:rPr lang="en-US" sz="2800" dirty="0"/>
              <a:t> be shared to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Aid in the law enforcement process,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Promote public safety, or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Dispel widespread rumor or unrest.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00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F4D3-2E1C-98BA-CBBE-D3E85C9E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140A-7AF3-46CF-2836-57510ABB8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4589"/>
            <a:ext cx="6781800" cy="4956211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Reporter Mary Richards requests a copy of a photo of Petunia, the famously ugly dog. The photo is related to an incident that was not part of a criminal investigation. 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700" dirty="0"/>
          </a:p>
          <a:p>
            <a:pPr>
              <a:buClr>
                <a:srgbClr val="0054A6"/>
              </a:buClr>
            </a:pPr>
            <a:r>
              <a:rPr lang="en-US" sz="2000" dirty="0"/>
              <a:t>Can the Mary have the photo?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if the photo is part of an active investigation?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about when the case becomes inactive?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2400" dirty="0"/>
          </a:p>
          <a:p>
            <a:pPr marL="0" indent="0">
              <a:buClr>
                <a:srgbClr val="0054A6"/>
              </a:buClr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7F7B1-4870-875A-38EF-D43B510F443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do you think - answer</a:t>
            </a:r>
          </a:p>
        </p:txBody>
      </p:sp>
      <p:pic>
        <p:nvPicPr>
          <p:cNvPr id="1026" name="Picture 2" descr="World's Ugliest Dog Contest Winner, Petunia, Appears on TODAY Show:  EXCLUSIVE">
            <a:extLst>
              <a:ext uri="{FF2B5EF4-FFF2-40B4-BE49-F238E27FC236}">
                <a16:creationId xmlns:a16="http://schemas.microsoft.com/office/drawing/2014/main" id="{6F413A8E-C29F-50EC-5E5E-925977A0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E89CF-C4E8-4A57-9EBD-555B99B55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questions do you have for us so far?</a:t>
            </a:r>
          </a:p>
        </p:txBody>
      </p:sp>
      <p:pic>
        <p:nvPicPr>
          <p:cNvPr id="8" name="Picture Placeholder 7" descr="Question mark boxes">
            <a:extLst>
              <a:ext uri="{FF2B5EF4-FFF2-40B4-BE49-F238E27FC236}">
                <a16:creationId xmlns:a16="http://schemas.microsoft.com/office/drawing/2014/main" id="{21903C02-8596-4871-8007-E92E411FF7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17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1646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65A6-D908-4A1C-A9F2-C580649B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" y="76200"/>
            <a:ext cx="7886700" cy="1143000"/>
          </a:xfrm>
        </p:spPr>
        <p:txBody>
          <a:bodyPr/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Protecting identities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Section 13.82, subdivision 17 (105)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72A5E37-84F9-1555-46FA-27F88DB98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64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4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21514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Identities you </a:t>
            </a:r>
            <a:r>
              <a:rPr lang="en-US" sz="3600" i="1"/>
              <a:t>must</a:t>
            </a:r>
            <a:r>
              <a:rPr lang="en-US" sz="3600"/>
              <a:t> protect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Undercover law enforcement officer 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Victim or alleged victim of criminal sexual conduct or sex trafficking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Deceased person unlawfully removed from a cemetery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Mandated reporter 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Person making a 911 call or name and phone number of service subscriber if </a:t>
            </a:r>
            <a:r>
              <a:rPr lang="en-US" sz="2700" u="sng" dirty="0"/>
              <a:t>either</a:t>
            </a:r>
            <a:r>
              <a:rPr lang="en-US" sz="2700" dirty="0"/>
              <a:t>: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300" dirty="0"/>
              <a:t>Reason is for help in a mental health emergency; OR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300" dirty="0"/>
              <a:t>Determine revealing identity would threaten safety of person or property</a:t>
            </a:r>
          </a:p>
        </p:txBody>
      </p:sp>
    </p:spTree>
    <p:extLst>
      <p:ext uri="{BB962C8B-B14F-4D97-AF65-F5344CB8AC3E}">
        <p14:creationId xmlns:p14="http://schemas.microsoft.com/office/powerpoint/2010/main" val="1153473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Identities you </a:t>
            </a:r>
            <a:r>
              <a:rPr lang="en-US" sz="3600" i="1" dirty="0"/>
              <a:t>may </a:t>
            </a:r>
            <a:r>
              <a:rPr lang="en-US" sz="3600" dirty="0"/>
              <a:t>protect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Document determinations to protect: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Paid or unpaid informant – threat to personal safety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Victim or adult witness to a crime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Must ask AND 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LEA determines that disclosure would threaten the personal safety or property of the individual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Juvenile witness – LEA determines subject matter of the investigation justifies protection</a:t>
            </a:r>
          </a:p>
        </p:txBody>
      </p:sp>
    </p:spTree>
    <p:extLst>
      <p:ext uri="{BB962C8B-B14F-4D97-AF65-F5344CB8AC3E}">
        <p14:creationId xmlns:p14="http://schemas.microsoft.com/office/powerpoint/2010/main" val="380746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911 Calls</a:t>
            </a:r>
            <a:br>
              <a:rPr lang="en-US" sz="3200" dirty="0"/>
            </a:br>
            <a:r>
              <a:rPr lang="en-US" sz="2000" dirty="0"/>
              <a:t>Section 13.82, </a:t>
            </a:r>
            <a:r>
              <a:rPr lang="en-US" sz="2000" dirty="0" err="1"/>
              <a:t>subd</a:t>
            </a:r>
            <a:r>
              <a:rPr lang="en-US" sz="2000" dirty="0"/>
              <a:t>. 4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FA130-AE48-45F2-AC75-799BD42F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Recording of 911 call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Private data on the caller</a:t>
            </a:r>
            <a:endParaRPr lang="en-US" sz="3200" dirty="0"/>
          </a:p>
          <a:p>
            <a:pPr>
              <a:buClr>
                <a:srgbClr val="0054A6"/>
              </a:buClr>
            </a:pPr>
            <a:r>
              <a:rPr lang="en-US" sz="3200" dirty="0"/>
              <a:t>Transcript of 911 call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Public </a:t>
            </a:r>
            <a:endParaRPr lang="en-US" sz="3600" dirty="0"/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Unless it reveals a protected ID under </a:t>
            </a:r>
            <a:r>
              <a:rPr lang="en-US" sz="2400" dirty="0" err="1"/>
              <a:t>subd</a:t>
            </a:r>
            <a:r>
              <a:rPr lang="en-US" sz="2400" dirty="0"/>
              <a:t>. 17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Person requesting transcript shall pay actual cost of transcription </a:t>
            </a:r>
          </a:p>
          <a:p>
            <a:r>
              <a:rPr lang="en-US" sz="3200" dirty="0"/>
              <a:t>Advisory Opinion 25-009</a:t>
            </a:r>
            <a:endParaRPr lang="en-US" sz="2400" dirty="0"/>
          </a:p>
        </p:txBody>
      </p:sp>
      <p:pic>
        <p:nvPicPr>
          <p:cNvPr id="7" name="Picture 6" descr="Dispatcher with headset sitting at a computer">
            <a:extLst>
              <a:ext uri="{FF2B5EF4-FFF2-40B4-BE49-F238E27FC236}">
                <a16:creationId xmlns:a16="http://schemas.microsoft.com/office/drawing/2014/main" id="{14736074-1C04-41D5-BCB5-8D538FABC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7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What is the classification of a recording of a call made to a police department non-emergency line (i.e., not 911)? </a:t>
            </a: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061CF085-7BDD-45F7-9112-4DF8DB5F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2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D4CA-F06C-4FE9-8934-08850767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851535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EF40-631B-4D62-96ED-582E2ACD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30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13-year-old called 911 for assistance in a medical emergency. Her 9-year-old brother was having an allergic reaction.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can be released to a media requester?</a:t>
            </a: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D35C4A9E-E07D-477A-AF48-D1CBD6E2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Peace officer records of children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572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Law enforcement Data on Juveniles (35 minutes):</a:t>
            </a:r>
          </a:p>
          <a:p>
            <a:pPr lvl="1">
              <a:buClr>
                <a:srgbClr val="0054A6"/>
              </a:buClr>
            </a:pPr>
            <a:r>
              <a:rPr lang="en-US" sz="2100" dirty="0">
                <a:hlinkClick r:id="rId3"/>
              </a:rPr>
              <a:t>https://youtu.be/fuxkM0yC53Y?si=vJjal23Y9nZYwOeS</a:t>
            </a:r>
            <a:r>
              <a:rPr lang="en-US" sz="2100" dirty="0"/>
              <a:t> 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Law enforcement data and school sharing</a:t>
            </a:r>
          </a:p>
          <a:p>
            <a:pPr lvl="1">
              <a:buClr>
                <a:srgbClr val="0054A6"/>
              </a:buClr>
            </a:pPr>
            <a:r>
              <a:rPr lang="en-US" sz="2100" dirty="0">
                <a:hlinkClick r:id="rId4"/>
              </a:rPr>
              <a:t>https://mn.gov/admin/data-practices/data/types/lawenforcement/law-enforcement-schools/</a:t>
            </a:r>
            <a:endParaRPr lang="en-US" sz="2100" dirty="0"/>
          </a:p>
          <a:p>
            <a:pPr marL="0" indent="0">
              <a:buClr>
                <a:srgbClr val="0054A6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2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06AD-783E-8581-8FB7-FC940E0A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6F9BA-7A52-7CBC-8A20-3BD4698A57D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33400" y="124692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Agenda</a:t>
            </a:r>
            <a:endParaRPr lang="en-US" sz="3600" dirty="0"/>
          </a:p>
        </p:txBody>
      </p:sp>
      <p:graphicFrame>
        <p:nvGraphicFramePr>
          <p:cNvPr id="7" name="Table Placeholder 3">
            <a:extLst>
              <a:ext uri="{FF2B5EF4-FFF2-40B4-BE49-F238E27FC236}">
                <a16:creationId xmlns:a16="http://schemas.microsoft.com/office/drawing/2014/main" id="{B7A56A6D-96AF-9802-457C-B551982D3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39966"/>
              </p:ext>
            </p:extLst>
          </p:nvPr>
        </p:nvGraphicFramePr>
        <p:xfrm>
          <a:off x="578149" y="1447800"/>
          <a:ext cx="7987701" cy="512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723">
                <a:tc>
                  <a:txBody>
                    <a:bodyPr/>
                    <a:lstStyle/>
                    <a:p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Law Enforcement Data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Protected identities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Morning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7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Maltreatment data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trike="noStrike" baseline="0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Law enforcement video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Miscellaneous provisions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31762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2:25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law enforcement data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2:50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debrief, general Q&amp;A,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8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94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Morning Break!</a:t>
            </a:r>
          </a:p>
        </p:txBody>
      </p:sp>
    </p:spTree>
    <p:extLst>
      <p:ext uri="{BB962C8B-B14F-4D97-AF65-F5344CB8AC3E}">
        <p14:creationId xmlns:p14="http://schemas.microsoft.com/office/powerpoint/2010/main" val="97783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Morning Law Enforcement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8EA7C-2435-42AB-A3D8-B63D81406180}"/>
              </a:ext>
            </a:extLst>
          </p:cNvPr>
          <p:cNvSpPr txBox="1"/>
          <p:nvPr/>
        </p:nvSpPr>
        <p:spPr>
          <a:xfrm>
            <a:off x="2324099" y="509415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106</a:t>
            </a:r>
          </a:p>
          <a:p>
            <a:pPr algn="ctr"/>
            <a:r>
              <a:rPr lang="en-US" sz="2000" dirty="0"/>
              <a:t>Small group discussion</a:t>
            </a:r>
          </a:p>
        </p:txBody>
      </p:sp>
      <p:pic>
        <p:nvPicPr>
          <p:cNvPr id="7" name="Picture 6" descr="QR code for handouts">
            <a:extLst>
              <a:ext uri="{FF2B5EF4-FFF2-40B4-BE49-F238E27FC236}">
                <a16:creationId xmlns:a16="http://schemas.microsoft.com/office/drawing/2014/main" id="{3E49778E-BE61-A056-3EF5-CB3431932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75" y="719668"/>
            <a:ext cx="1690649" cy="17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5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1810CAF-F6F4-71A3-D595-D30B33214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 and Adult Maltreatment Investigative Data</a:t>
            </a:r>
          </a:p>
        </p:txBody>
      </p:sp>
    </p:spTree>
    <p:extLst>
      <p:ext uri="{BB962C8B-B14F-4D97-AF65-F5344CB8AC3E}">
        <p14:creationId xmlns:p14="http://schemas.microsoft.com/office/powerpoint/2010/main" val="2315179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Criminal maltreatment investigations</a:t>
            </a:r>
            <a:br>
              <a:rPr lang="en-US" dirty="0"/>
            </a:br>
            <a:r>
              <a:rPr lang="en-US" sz="2400" dirty="0"/>
              <a:t>Minn. Stat. §13.82, subds. 8-11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77150" cy="4346575"/>
          </a:xfrm>
        </p:spPr>
        <p:txBody>
          <a:bodyPr>
            <a:normAutofit/>
          </a:bodyPr>
          <a:lstStyle/>
          <a:p>
            <a:r>
              <a:rPr lang="en-US" sz="2400" dirty="0"/>
              <a:t>ID of a victim or alleged victim of child maltreatment or vulnerable adult maltreatment is always private (active or inactive)</a:t>
            </a:r>
          </a:p>
          <a:p>
            <a:r>
              <a:rPr lang="en-US" sz="2400" dirty="0"/>
              <a:t>ID of a mandated reporter is private (subd. 17)</a:t>
            </a:r>
          </a:p>
          <a:p>
            <a:r>
              <a:rPr lang="en-US" sz="2400" dirty="0"/>
              <a:t>ID of non-mandated reporters</a:t>
            </a:r>
          </a:p>
          <a:p>
            <a:pPr lvl="1"/>
            <a:r>
              <a:rPr lang="en-US" sz="2000" dirty="0"/>
              <a:t>Child maltreatment = confidential</a:t>
            </a:r>
          </a:p>
          <a:p>
            <a:pPr lvl="1"/>
            <a:r>
              <a:rPr lang="en-US" sz="2000" dirty="0"/>
              <a:t>Vulnerable adult maltreatment = private </a:t>
            </a:r>
          </a:p>
          <a:p>
            <a:r>
              <a:rPr lang="en-US" sz="2400" dirty="0"/>
              <a:t>Active Investigative data are confidential/protected nonpublic (subd. 7)</a:t>
            </a:r>
          </a:p>
          <a:p>
            <a:endParaRPr lang="en-US" sz="2175" dirty="0"/>
          </a:p>
        </p:txBody>
      </p:sp>
    </p:spTree>
    <p:extLst>
      <p:ext uri="{BB962C8B-B14F-4D97-AF65-F5344CB8AC3E}">
        <p14:creationId xmlns:p14="http://schemas.microsoft.com/office/powerpoint/2010/main" val="1207263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89DC5-4130-B1BD-6CA6-08FD393F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C86A-DD8D-788B-1F8C-E6920003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Criminal maltreatment investigations – inactive</a:t>
            </a:r>
            <a:br>
              <a:rPr lang="en-US" dirty="0"/>
            </a:br>
            <a:r>
              <a:rPr lang="en-US" sz="2400" dirty="0"/>
              <a:t>Minn. Stat. §13.82, subds. 8-11</a:t>
            </a: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3D60-F400-1C63-F1A2-2F4FBEAC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677150" cy="4346575"/>
          </a:xfrm>
        </p:spPr>
        <p:txBody>
          <a:bodyPr>
            <a:normAutofit/>
          </a:bodyPr>
          <a:lstStyle/>
          <a:p>
            <a:r>
              <a:rPr lang="en-US" sz="2400" dirty="0"/>
              <a:t>Inactive investigative data = private when:</a:t>
            </a:r>
          </a:p>
          <a:p>
            <a:pPr lvl="1"/>
            <a:r>
              <a:rPr lang="en-US" sz="2000" dirty="0"/>
              <a:t>Statute of limitations has run or </a:t>
            </a:r>
          </a:p>
          <a:p>
            <a:pPr lvl="1"/>
            <a:r>
              <a:rPr lang="en-US" sz="2000" dirty="0"/>
              <a:t>There was a decision not to move forward with an investigation or prosecution</a:t>
            </a:r>
          </a:p>
          <a:p>
            <a:r>
              <a:rPr lang="en-US" sz="2400" dirty="0"/>
              <a:t>Inactive investigative data = public when there has been a court process and appeal rights have been exhausted or expired</a:t>
            </a:r>
          </a:p>
        </p:txBody>
      </p:sp>
    </p:spTree>
    <p:extLst>
      <p:ext uri="{BB962C8B-B14F-4D97-AF65-F5344CB8AC3E}">
        <p14:creationId xmlns:p14="http://schemas.microsoft.com/office/powerpoint/2010/main" val="3224368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EB33-BEDC-01E3-3C20-2B63707DA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5C62-061A-D893-CC59-C80D667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Maltreatment investigations – vulnerable adults </a:t>
            </a:r>
            <a:br>
              <a:rPr lang="en-US" dirty="0"/>
            </a:br>
            <a:r>
              <a:rPr lang="en-US" sz="2400" dirty="0"/>
              <a:t>Minn. Stat. §626.557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0CB6A0-296A-67B0-3CAD-4CEA86F28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4144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684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B368-871C-7D6D-BC65-1F41C4CE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CA96-2BB9-EED1-88CE-AFDF90A3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Maltreatment investigations – child maltreatment</a:t>
            </a:r>
            <a:br>
              <a:rPr lang="en-US" dirty="0"/>
            </a:br>
            <a:r>
              <a:rPr lang="en-US" sz="1800" dirty="0"/>
              <a:t>Minn. Stat. §§260E.20, 260E.35</a:t>
            </a:r>
            <a:endParaRPr lang="en-US" sz="2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45C356-168D-AF61-A60F-070ECBB2C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529410"/>
              </p:ext>
            </p:extLst>
          </p:nvPr>
        </p:nvGraphicFramePr>
        <p:xfrm>
          <a:off x="628650" y="1676400"/>
          <a:ext cx="80581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922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Mom reported that Dad abused their child. Ultimately, no criminal charges are filed. The case is now closed.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Dad requests access to the police file. What can he access?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9758095B-FAB1-47F8-BAF7-BFE777A3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3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D713-8247-9093-E3C8-5AADA77F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D5F-A85D-C264-4E68-D0F8D489E733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58F133-3E9A-4A40-C27F-EEB4FD58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A member of the public requested a case file. The case is inactive but involved an investigation into maltreatment of a vulnerable adult by their caretaker.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b="1" dirty="0"/>
              <a:t>What can the public access? </a:t>
            </a:r>
            <a:endParaRPr lang="en-US" sz="3600" dirty="0"/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1200D205-F2C1-530A-96CA-B8D6C3866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4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 descr="Questions?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What other questions do you have?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5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Today’s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47DAF-F8E0-4883-9680-BFF9660C4961}"/>
              </a:ext>
            </a:extLst>
          </p:cNvPr>
          <p:cNvSpPr txBox="1">
            <a:spLocks/>
          </p:cNvSpPr>
          <p:nvPr/>
        </p:nvSpPr>
        <p:spPr>
          <a:xfrm>
            <a:off x="628650" y="1825624"/>
            <a:ext cx="7886700" cy="483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A6"/>
              </a:buClr>
            </a:pPr>
            <a:r>
              <a:rPr lang="en-US" sz="2800" dirty="0"/>
              <a:t>Identify LE data provisions &amp; requirements in the Minnesota Government Data Practices Act and other applicable statutes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Investigative data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Law enforcement videos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Miscellaneous provisions that apply to law enforcement work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Apply Data Practices Act requirements in different situations</a:t>
            </a:r>
          </a:p>
          <a:p>
            <a:pPr>
              <a:buClr>
                <a:srgbClr val="0054A6"/>
              </a:buClr>
            </a:pPr>
            <a:endParaRPr lang="en-US" sz="2800" dirty="0"/>
          </a:p>
          <a:p>
            <a:pPr lvl="1">
              <a:buClr>
                <a:srgbClr val="0054A6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73362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FE91-D137-4483-B28B-43EF817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Lunch break! </a:t>
            </a:r>
            <a:br>
              <a:rPr lang="en-US" sz="4800" dirty="0"/>
            </a:br>
            <a:r>
              <a:rPr lang="en-US" sz="3600" dirty="0"/>
              <a:t>1 hour</a:t>
            </a:r>
            <a:endParaRPr lang="en-US" sz="4800" dirty="0"/>
          </a:p>
        </p:txBody>
      </p:sp>
      <p:pic>
        <p:nvPicPr>
          <p:cNvPr id="5" name="Picture Placeholder 4" descr="School lunch tray with milk, sandwich, and apple held by a young student">
            <a:extLst>
              <a:ext uri="{FF2B5EF4-FFF2-40B4-BE49-F238E27FC236}">
                <a16:creationId xmlns:a16="http://schemas.microsoft.com/office/drawing/2014/main" id="{79ED0E79-1743-445E-82B5-47AC367A13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0" y="-4572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88874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6F88-ED65-8730-9819-F421CC3A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CE1A0-DB55-7CF8-7A45-9C6D1C2F0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Data Handouts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5B766-7D46-0565-A336-16F71A43C6EC}"/>
              </a:ext>
            </a:extLst>
          </p:cNvPr>
          <p:cNvSpPr txBox="1"/>
          <p:nvPr/>
        </p:nvSpPr>
        <p:spPr>
          <a:xfrm>
            <a:off x="0" y="510830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https://mn.gov/admin/data-practices/news/events/workshops/handouts/</a:t>
            </a:r>
          </a:p>
        </p:txBody>
      </p:sp>
      <p:pic>
        <p:nvPicPr>
          <p:cNvPr id="7" name="Picture 6" descr="QR code for handouts">
            <a:extLst>
              <a:ext uri="{FF2B5EF4-FFF2-40B4-BE49-F238E27FC236}">
                <a16:creationId xmlns:a16="http://schemas.microsoft.com/office/drawing/2014/main" id="{A8FF5338-B3E4-37B4-1214-6E02A291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37" y="597155"/>
            <a:ext cx="2293125" cy="23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76200" y="1524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Data practices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82" y="1617786"/>
            <a:ext cx="8427218" cy="5074416"/>
          </a:xfrm>
        </p:spPr>
        <p:txBody>
          <a:bodyPr>
            <a:normAutofit/>
          </a:bodyPr>
          <a:lstStyle/>
          <a:p>
            <a:r>
              <a:rPr lang="en-US" sz="2400" b="1" dirty="0"/>
              <a:t>MN Government Data Practices Act, Ch. 13 </a:t>
            </a:r>
          </a:p>
          <a:p>
            <a:pPr lvl="1"/>
            <a:r>
              <a:rPr lang="en-US" sz="2050" dirty="0"/>
              <a:t>Presumes government data are public</a:t>
            </a:r>
          </a:p>
          <a:p>
            <a:pPr lvl="1"/>
            <a:r>
              <a:rPr lang="en-US" sz="2050" dirty="0"/>
              <a:t>Classifies data that are not public</a:t>
            </a:r>
          </a:p>
          <a:p>
            <a:pPr lvl="1"/>
            <a:r>
              <a:rPr lang="en-US" sz="2050" dirty="0"/>
              <a:t>Access rights for the public and data subjects</a:t>
            </a:r>
          </a:p>
          <a:p>
            <a:pPr lvl="1"/>
            <a:r>
              <a:rPr lang="en-US" sz="2050" dirty="0"/>
              <a:t>Data on individuals are accurate, complete, current, and secure</a:t>
            </a:r>
            <a:endParaRPr lang="en-US" sz="100" dirty="0"/>
          </a:p>
          <a:p>
            <a:r>
              <a:rPr lang="en-US" sz="2400" b="1" dirty="0"/>
              <a:t>Official Records Act </a:t>
            </a:r>
            <a:r>
              <a:rPr lang="en-US" sz="2400" dirty="0"/>
              <a:t>requires preservation of all records necessary to a full and accurate knowledge of official activities</a:t>
            </a:r>
          </a:p>
          <a:p>
            <a:pPr marL="342900" lvl="1" indent="0">
              <a:buNone/>
            </a:pPr>
            <a:endParaRPr lang="en-US" sz="100" dirty="0"/>
          </a:p>
          <a:p>
            <a:r>
              <a:rPr lang="en-US" sz="2400" b="1" dirty="0"/>
              <a:t>Records Management Statute requires </a:t>
            </a:r>
            <a:r>
              <a:rPr lang="en-US" sz="2400" dirty="0"/>
              <a:t>records retention schedules approved by records disposition panel</a:t>
            </a:r>
          </a:p>
          <a:p>
            <a:pPr lvl="1"/>
            <a:r>
              <a:rPr lang="en-US" altLang="en-US" sz="2000" dirty="0"/>
              <a:t>MN State Archives: </a:t>
            </a:r>
            <a:r>
              <a:rPr lang="en-US" altLang="en-US" sz="2000" b="1" u="sng" dirty="0">
                <a:solidFill>
                  <a:prstClr val="black"/>
                </a:solidFill>
              </a:rPr>
              <a:t>www.mnhs.org/preserve/records/gov_services.htm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63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2373945"/>
          </a:xfrm>
        </p:spPr>
        <p:txBody>
          <a:bodyPr>
            <a:no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“All data collected, created, received, maintained or disseminated by any government entity regardless of its physical form, storage media or conditions of use.”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Government data defined</a:t>
            </a:r>
            <a:br>
              <a:rPr lang="en-US" sz="3600" dirty="0"/>
            </a:br>
            <a:r>
              <a:rPr lang="en-US" sz="2400" dirty="0"/>
              <a:t>Minn. Stat. §13.02, subd. 7</a:t>
            </a:r>
          </a:p>
        </p:txBody>
      </p:sp>
      <p:pic>
        <p:nvPicPr>
          <p:cNvPr id="3" name="Picture 2" descr="Interior of server room">
            <a:extLst>
              <a:ext uri="{FF2B5EF4-FFF2-40B4-BE49-F238E27FC236}">
                <a16:creationId xmlns:a16="http://schemas.microsoft.com/office/drawing/2014/main" id="{063F01DA-5ED1-A37A-9522-4658A7BC0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295"/>
            <a:ext cx="1987707" cy="1325138"/>
          </a:xfrm>
          <a:prstGeom prst="rect">
            <a:avLst/>
          </a:prstGeom>
        </p:spPr>
      </p:pic>
      <p:pic>
        <p:nvPicPr>
          <p:cNvPr id="4" name="Picture 3" descr="Worktools on blueprint">
            <a:extLst>
              <a:ext uri="{FF2B5EF4-FFF2-40B4-BE49-F238E27FC236}">
                <a16:creationId xmlns:a16="http://schemas.microsoft.com/office/drawing/2014/main" id="{3F391A9D-2554-328F-F9DD-ED996707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8" y="5545870"/>
            <a:ext cx="1968191" cy="1312127"/>
          </a:xfrm>
          <a:prstGeom prst="rect">
            <a:avLst/>
          </a:prstGeom>
        </p:spPr>
      </p:pic>
      <p:pic>
        <p:nvPicPr>
          <p:cNvPr id="6" name="Picture 5" descr="Spreadsheet and calculator">
            <a:extLst>
              <a:ext uri="{FF2B5EF4-FFF2-40B4-BE49-F238E27FC236}">
                <a16:creationId xmlns:a16="http://schemas.microsoft.com/office/drawing/2014/main" id="{79D72006-DF6F-2CC4-1550-EFA676564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84" y="5553306"/>
            <a:ext cx="1968192" cy="1312128"/>
          </a:xfrm>
          <a:prstGeom prst="rect">
            <a:avLst/>
          </a:prstGeom>
        </p:spPr>
      </p:pic>
      <p:pic>
        <p:nvPicPr>
          <p:cNvPr id="7" name="Picture 6" descr="People in a presentation">
            <a:extLst>
              <a:ext uri="{FF2B5EF4-FFF2-40B4-BE49-F238E27FC236}">
                <a16:creationId xmlns:a16="http://schemas.microsoft.com/office/drawing/2014/main" id="{DEA51488-BBDD-3CEE-5688-24D49C236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19" y="5546799"/>
            <a:ext cx="1985732" cy="1312129"/>
          </a:xfrm>
          <a:prstGeom prst="rect">
            <a:avLst/>
          </a:prstGeom>
        </p:spPr>
      </p:pic>
      <p:pic>
        <p:nvPicPr>
          <p:cNvPr id="8" name="Picture 7" descr="Paper files on the table">
            <a:extLst>
              <a:ext uri="{FF2B5EF4-FFF2-40B4-BE49-F238E27FC236}">
                <a16:creationId xmlns:a16="http://schemas.microsoft.com/office/drawing/2014/main" id="{A43082DE-26C4-575C-11E9-4DFC8DC7C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8" y="5545870"/>
            <a:ext cx="1979828" cy="13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Classification of government data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66203"/>
              </p:ext>
            </p:extLst>
          </p:nvPr>
        </p:nvGraphicFramePr>
        <p:xfrm>
          <a:off x="304800" y="1524000"/>
          <a:ext cx="8534399" cy="48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73">
                <a:tc>
                  <a:txBody>
                    <a:bodyPr/>
                    <a:lstStyle/>
                    <a:p>
                      <a:r>
                        <a:rPr lang="en-US" sz="2000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 anyone for any 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Adult arrest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624">
                <a:tc>
                  <a:txBody>
                    <a:bodyPr/>
                    <a:lstStyle/>
                    <a:p>
                      <a:r>
                        <a:rPr lang="en-US" sz="2000" dirty="0"/>
                        <a:t>Private/</a:t>
                      </a:r>
                    </a:p>
                    <a:p>
                      <a:r>
                        <a:rPr lang="en-US" sz="2000" dirty="0"/>
                        <a:t>Nonpublic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Data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Those</a:t>
                      </a:r>
                      <a:r>
                        <a:rPr lang="en-US" sz="2000" baseline="0" dirty="0"/>
                        <a:t> in entity whose work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Entities authorized by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Those authorized by data subject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Inactive body camera footage, 911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59">
                <a:tc>
                  <a:txBody>
                    <a:bodyPr/>
                    <a:lstStyle/>
                    <a:p>
                      <a:r>
                        <a:rPr lang="en-US" sz="2000" dirty="0"/>
                        <a:t>Confidential/</a:t>
                      </a:r>
                    </a:p>
                    <a:p>
                      <a:r>
                        <a:rPr lang="en-US" sz="2000" dirty="0"/>
                        <a:t>Protected Nonpublic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Those</a:t>
                      </a:r>
                      <a:r>
                        <a:rPr lang="en-US" sz="2000" baseline="0" dirty="0"/>
                        <a:t> in entity whose work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Entities authorized by law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i="0" baseline="0" dirty="0"/>
                        <a:t>Not available to data subject</a:t>
                      </a:r>
                      <a:endParaRPr lang="en-US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 criminal investigative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3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Redaction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7272-D78F-445C-9A66-B070A803BD88}"/>
              </a:ext>
            </a:extLst>
          </p:cNvPr>
          <p:cNvSpPr txBox="1"/>
          <p:nvPr/>
        </p:nvSpPr>
        <p:spPr>
          <a:xfrm>
            <a:off x="2286000" y="3657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102</a:t>
            </a:r>
          </a:p>
        </p:txBody>
      </p:sp>
    </p:spTree>
    <p:extLst>
      <p:ext uri="{BB962C8B-B14F-4D97-AF65-F5344CB8AC3E}">
        <p14:creationId xmlns:p14="http://schemas.microsoft.com/office/powerpoint/2010/main" val="1907414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9&quot;&gt;&lt;/object&gt;&lt;object type=&quot;2&quot; unique_id=&quot;10010&quot;&gt;&lt;object type=&quot;3&quot; unique_id=&quot;10011&quot;&gt;&lt;property id=&quot;20148&quot; value=&quot;5&quot;/&gt;&lt;property id=&quot;20300&quot; value=&quot;Slide 1&quot;/&gt;&lt;property id=&quot;20307&quot; value=&quot;256&quot;/&gt;&lt;/object&gt;&lt;object type=&quot;3&quot; unique_id=&quot;10243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1546A65659245BB0EF2BE4FB85DFA" ma:contentTypeVersion="0" ma:contentTypeDescription="Create a new document." ma:contentTypeScope="" ma:versionID="e8756e74a5e29ed65ebbc8566a3840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56884C-A5FE-4290-BA4A-FFE5A68CB3F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4535E4-5156-418A-917B-02A5C4274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83113D-15F5-4D0C-A3C9-1FB27039D9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17510</TotalTime>
  <Words>1999</Words>
  <Application>Microsoft Office PowerPoint</Application>
  <PresentationFormat>On-screen Show (4:3)</PresentationFormat>
  <Paragraphs>287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MN.IT</vt:lpstr>
      <vt:lpstr>1_MN.IT</vt:lpstr>
      <vt:lpstr>Law Enforcement Data Workshop</vt:lpstr>
      <vt:lpstr>Who we are and what we do</vt:lpstr>
      <vt:lpstr>Agenda</vt:lpstr>
      <vt:lpstr>Today’s Objectives</vt:lpstr>
      <vt:lpstr>Law Enforcement Data Handouts</vt:lpstr>
      <vt:lpstr>Data practices laws</vt:lpstr>
      <vt:lpstr>Government data defined Minn. Stat. §13.02, subd. 7</vt:lpstr>
      <vt:lpstr>Classification of government data</vt:lpstr>
      <vt:lpstr>Redaction Exercise</vt:lpstr>
      <vt:lpstr>Adult Law Enforcement Data Minn. Stat. §13.82 (103)</vt:lpstr>
      <vt:lpstr>Application</vt:lpstr>
      <vt:lpstr>What’s public?</vt:lpstr>
      <vt:lpstr>Arrest data Section 13.82, subd. 2</vt:lpstr>
      <vt:lpstr>Request for service data Section 13.82, subd. 3</vt:lpstr>
      <vt:lpstr>Response or incident data Section 13.82, subd. 6</vt:lpstr>
      <vt:lpstr>Response or incident data, cont.</vt:lpstr>
      <vt:lpstr>Criminal investigations Section 13.82, subd. 7</vt:lpstr>
      <vt:lpstr>Inactive investigative data</vt:lpstr>
      <vt:lpstr>When are investigations inactive?</vt:lpstr>
      <vt:lpstr>Public benefit data § 13.82, subd. 15</vt:lpstr>
      <vt:lpstr>What do you think - answer</vt:lpstr>
      <vt:lpstr>What questions do you have for us so far?</vt:lpstr>
      <vt:lpstr>Protecting identities Section 13.82, subdivision 17 (105)</vt:lpstr>
      <vt:lpstr>Identities you must protect</vt:lpstr>
      <vt:lpstr>Identities you may protect</vt:lpstr>
      <vt:lpstr>911 Calls Section 13.82, subd. 4</vt:lpstr>
      <vt:lpstr>What do you think?</vt:lpstr>
      <vt:lpstr>What do you think?</vt:lpstr>
      <vt:lpstr>Peace officer records of children resources</vt:lpstr>
      <vt:lpstr>Morning Break!</vt:lpstr>
      <vt:lpstr>Morning Law Enforcement Scenarios</vt:lpstr>
      <vt:lpstr>Child and Adult Maltreatment Investigative Data</vt:lpstr>
      <vt:lpstr>Criminal maltreatment investigations Minn. Stat. §13.82, subds. 8-11</vt:lpstr>
      <vt:lpstr>Criminal maltreatment investigations – inactive Minn. Stat. §13.82, subds. 8-11</vt:lpstr>
      <vt:lpstr>Maltreatment investigations – vulnerable adults  Minn. Stat. §626.557</vt:lpstr>
      <vt:lpstr>Maltreatment investigations – child maltreatment Minn. Stat. §§260E.20, 260E.35</vt:lpstr>
      <vt:lpstr>What do you think?</vt:lpstr>
      <vt:lpstr>What do you think?</vt:lpstr>
      <vt:lpstr>What other questions do you have? </vt:lpstr>
      <vt:lpstr>Lunch break!  1 hour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Meeting Law Workshop 2016</dc:title>
  <dc:creator>IPAD</dc:creator>
  <cp:lastModifiedBy>Carmody, Casey (ADM)</cp:lastModifiedBy>
  <cp:revision>487</cp:revision>
  <cp:lastPrinted>2023-01-19T16:35:20Z</cp:lastPrinted>
  <dcterms:created xsi:type="dcterms:W3CDTF">2015-07-23T19:22:03Z</dcterms:created>
  <dcterms:modified xsi:type="dcterms:W3CDTF">2025-10-08T12:55:55Z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0x0101002621546A65659245BB0EF2BE4FB85DFA</vt:lpwstr>
  </property>
</Properties>
</file>